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3" r:id="rId2"/>
  </p:sldMasterIdLst>
  <p:notesMasterIdLst>
    <p:notesMasterId r:id="rId33"/>
  </p:notesMasterIdLst>
  <p:handoutMasterIdLst>
    <p:handoutMasterId r:id="rId34"/>
  </p:handoutMasterIdLst>
  <p:sldIdLst>
    <p:sldId id="330" r:id="rId3"/>
    <p:sldId id="347" r:id="rId4"/>
    <p:sldId id="450" r:id="rId5"/>
    <p:sldId id="342" r:id="rId6"/>
    <p:sldId id="352" r:id="rId7"/>
    <p:sldId id="353" r:id="rId8"/>
    <p:sldId id="452" r:id="rId9"/>
    <p:sldId id="453" r:id="rId10"/>
    <p:sldId id="454" r:id="rId11"/>
    <p:sldId id="456" r:id="rId12"/>
    <p:sldId id="455" r:id="rId13"/>
    <p:sldId id="360" r:id="rId14"/>
    <p:sldId id="362" r:id="rId15"/>
    <p:sldId id="364" r:id="rId16"/>
    <p:sldId id="365" r:id="rId17"/>
    <p:sldId id="404" r:id="rId18"/>
    <p:sldId id="405" r:id="rId19"/>
    <p:sldId id="463" r:id="rId20"/>
    <p:sldId id="462" r:id="rId21"/>
    <p:sldId id="412" r:id="rId22"/>
    <p:sldId id="414" r:id="rId23"/>
    <p:sldId id="415" r:id="rId24"/>
    <p:sldId id="416" r:id="rId25"/>
    <p:sldId id="420" r:id="rId26"/>
    <p:sldId id="471" r:id="rId27"/>
    <p:sldId id="421" r:id="rId28"/>
    <p:sldId id="422" r:id="rId29"/>
    <p:sldId id="423" r:id="rId30"/>
    <p:sldId id="424" r:id="rId31"/>
    <p:sldId id="337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27513" autoAdjust="0"/>
    <p:restoredTop sz="82594" autoAdjust="0"/>
  </p:normalViewPr>
  <p:slideViewPr>
    <p:cSldViewPr>
      <p:cViewPr>
        <p:scale>
          <a:sx n="41" d="100"/>
          <a:sy n="41" d="100"/>
        </p:scale>
        <p:origin x="-1740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90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577F56C-C0E6-441B-B0C6-FCA1448F4889}" type="datetimeFigureOut">
              <a:rPr lang="en-US"/>
              <a:pPr>
                <a:defRPr/>
              </a:pPr>
              <a:t>11/2/2011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1B5A273-CBF6-4F9D-B654-CC32B9985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C969FC-0861-4D8B-9270-A6664A3F9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6DB67B-3823-4E67-B7C3-0CB10EE8AAC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dirty="0" smtClean="0"/>
              <a:t>Lecture 15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8F64A5-7E41-405B-A8A3-BD579AEB691C}" type="slidenum">
              <a:rPr lang="en-US"/>
              <a:pPr/>
              <a:t>11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8E0A81-4647-46C1-9791-4C828345C63B}" type="slidenum">
              <a:rPr lang="en-US"/>
              <a:pPr/>
              <a:t>12</a:t>
            </a:fld>
            <a:endParaRPr lang="en-US"/>
          </a:p>
        </p:txBody>
      </p:sp>
      <p:sp>
        <p:nvSpPr>
          <p:cNvPr id="382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DFE939-B1E2-4FD6-852B-93C05104C69B}" type="slidenum">
              <a:rPr lang="en-US"/>
              <a:pPr/>
              <a:t>13</a:t>
            </a:fld>
            <a:endParaRPr lang="en-US"/>
          </a:p>
        </p:txBody>
      </p:sp>
      <p:sp>
        <p:nvSpPr>
          <p:cNvPr id="450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E6E2D2-BA65-4CAC-8DA1-E88A83A47B62}" type="slidenum">
              <a:rPr lang="en-US"/>
              <a:pPr/>
              <a:t>14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8E7B84-A8CF-4577-9612-018352DA78CC}" type="slidenum">
              <a:rPr lang="en-US"/>
              <a:pPr/>
              <a:t>15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5E04DB-2C5E-4B4F-A562-6655561A3940}" type="slidenum">
              <a:rPr lang="en-US"/>
              <a:pPr/>
              <a:t>16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130000"/>
              </a:lnSpc>
              <a:buFont typeface="Wingdings" pitchFamily="2" charset="2"/>
              <a:buChar char="Ø"/>
            </a:pPr>
            <a:r>
              <a:rPr lang="en-US" dirty="0" smtClean="0"/>
              <a:t>Given some data, which decision tree should be generated? </a:t>
            </a:r>
          </a:p>
          <a:p>
            <a:pPr marL="342900" indent="-342900">
              <a:lnSpc>
                <a:spcPct val="130000"/>
              </a:lnSpc>
              <a:buFont typeface="Wingdings" pitchFamily="2" charset="2"/>
              <a:buChar char="Ø"/>
            </a:pPr>
            <a:r>
              <a:rPr lang="en-US" dirty="0" smtClean="0"/>
              <a:t>The space of decision trees is too big for systematic search for the smallest decision tree.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5EEAB9-E0C7-4EDA-AAFE-BE9970AE41E1}" type="slidenum">
              <a:rPr lang="en-US"/>
              <a:pPr/>
              <a:t>17</a:t>
            </a:fld>
            <a:endParaRPr lang="en-US"/>
          </a:p>
        </p:txBody>
      </p:sp>
      <p:sp>
        <p:nvSpPr>
          <p:cNvPr id="406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2A33C1-FBE3-449D-BAFD-251DA0358E0D}" type="slidenum">
              <a:rPr lang="en-US"/>
              <a:pPr/>
              <a:t>20</a:t>
            </a:fld>
            <a:endParaRPr lang="en-US"/>
          </a:p>
        </p:txBody>
      </p:sp>
      <p:sp>
        <p:nvSpPr>
          <p:cNvPr id="45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E5DFA1-8555-4D9E-B297-D4B9DAC9735C}" type="slidenum">
              <a:rPr lang="en-US"/>
              <a:pPr/>
              <a:t>21</a:t>
            </a:fld>
            <a:endParaRPr lang="en-US"/>
          </a:p>
        </p:txBody>
      </p:sp>
      <p:sp>
        <p:nvSpPr>
          <p:cNvPr id="45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3FF8C-4F5A-42EF-9EF0-D70C6FF21AB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E8E981-8F2C-44BE-B81C-DD8E75421650}" type="slidenum">
              <a:rPr lang="en-US"/>
              <a:pPr/>
              <a:t>3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30049B-378F-492F-AE2A-DD5BE034B8A2}" type="slidenum">
              <a:rPr lang="en-US"/>
              <a:pPr/>
              <a:t>23</a:t>
            </a:fld>
            <a:endParaRPr lang="en-US"/>
          </a:p>
        </p:txBody>
      </p:sp>
      <p:sp>
        <p:nvSpPr>
          <p:cNvPr id="444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8AB4BC-46A5-4A8E-AAC4-07FA809A38F4}" type="slidenum">
              <a:rPr lang="en-US"/>
              <a:pPr/>
              <a:t>24</a:t>
            </a:fld>
            <a:endParaRPr lang="en-US"/>
          </a:p>
        </p:txBody>
      </p:sp>
      <p:sp>
        <p:nvSpPr>
          <p:cNvPr id="462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This algorithm gets into trouble over fitting the data. 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3CC556-2962-4AA3-B08D-FA709CC684E9}" type="slidenum">
              <a:rPr lang="en-US"/>
              <a:pPr/>
              <a:t>26</a:t>
            </a:fld>
            <a:endParaRPr lang="en-US"/>
          </a:p>
        </p:txBody>
      </p:sp>
      <p:sp>
        <p:nvSpPr>
          <p:cNvPr id="456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341387-C47D-45AA-BB80-76EC5BBF20B9}" type="slidenum">
              <a:rPr lang="en-US"/>
              <a:pPr/>
              <a:t>27</a:t>
            </a:fld>
            <a:endParaRPr lang="en-US"/>
          </a:p>
        </p:txBody>
      </p:sp>
      <p:sp>
        <p:nvSpPr>
          <p:cNvPr id="458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E56648-56BA-4D20-8298-78C05DDED1F9}" type="slidenum">
              <a:rPr lang="en-US"/>
              <a:pPr/>
              <a:t>28</a:t>
            </a:fld>
            <a:endParaRPr lang="en-US"/>
          </a:p>
        </p:txBody>
      </p:sp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802584-0D61-4A01-B268-C93F49F6CED7}" type="slidenum">
              <a:rPr lang="en-US"/>
              <a:pPr/>
              <a:t>29</a:t>
            </a:fld>
            <a:endParaRPr lang="en-US"/>
          </a:p>
        </p:txBody>
      </p:sp>
      <p:sp>
        <p:nvSpPr>
          <p:cNvPr id="464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81D515-4199-45D3-A393-90DB6DC07827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100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8ED0FC-D273-43BE-80DF-16D0F76019F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E8E981-8F2C-44BE-B81C-DD8E75421650}" type="slidenum">
              <a:rPr lang="en-US"/>
              <a:pPr/>
              <a:t>5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3E8B9E-3F19-4E9C-BCB4-D30C6A428237}" type="slidenum">
              <a:rPr lang="en-US"/>
              <a:pPr/>
              <a:t>6</a:t>
            </a:fld>
            <a:endParaRPr lang="en-US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A02EEC-E853-48C6-8F57-7B4506DE0EB3}" type="slidenum">
              <a:rPr lang="en-US"/>
              <a:pPr/>
              <a:t>7</a:t>
            </a:fld>
            <a:endParaRPr lang="en-US"/>
          </a:p>
        </p:txBody>
      </p:sp>
      <p:sp>
        <p:nvSpPr>
          <p:cNvPr id="42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D3117E-4A7F-4522-BD52-2655C5887942}" type="slidenum">
              <a:rPr lang="en-US"/>
              <a:pPr/>
              <a:t>8</a:t>
            </a:fld>
            <a:endParaRPr lang="en-US"/>
          </a:p>
        </p:txBody>
      </p:sp>
      <p:sp>
        <p:nvSpPr>
          <p:cNvPr id="42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A75E43-AD01-4974-8CDC-409FBD273FAB}" type="slidenum">
              <a:rPr lang="en-US"/>
              <a:pPr/>
              <a:t>9</a:t>
            </a:fld>
            <a:endParaRPr lang="en-US"/>
          </a:p>
        </p:txBody>
      </p:sp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E02DCA-C937-41A5-ADB9-2062DC624FBF}" type="slidenum">
              <a:rPr lang="en-US"/>
              <a:pPr/>
              <a:t>10</a:t>
            </a:fld>
            <a:endParaRPr lang="en-US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597C9F4-D277-48C8-B1F1-A1FA28250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6A52D9-5770-4EE3-88F5-DE9463D50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2DB6252-C2A7-40E9-B9C4-7D8B331AE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4D3078-6092-43AB-B7DA-4990DDD99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8200" cy="4495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20219D-DC70-4611-97D6-B1ADE21435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44575"/>
            <a:ext cx="7772400" cy="14700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524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502, Lecture 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89BF4-6AD7-4E85-BDBB-71030EF017D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502, Lecture 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A4B70D-FC9C-4B91-9DF0-F0474760931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502, Lecture 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C47113-DE26-4F2E-B7F4-70A26188B98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502, Lecture 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737E6C-4638-42DA-B0CA-615EE01E72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502, Lecture 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34418-501F-4B3C-97F2-3447AC5D32F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502, Lecture 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551E2-DCAE-4BE0-A7D4-54167F86F49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8B5A9E0-7EB5-4FF0-AEB5-1FBEA79D2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502, Lecture 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F74DD5-80E6-4426-BFBC-700F5480E49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502, Lecture 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02762A-4C51-475D-A8E9-7B1D4B97A9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502, Lecture 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DA579-2CBD-4D5C-94D3-FFAC91DC2D8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502, Lecture 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6FB264-E18C-4531-9D62-7F08E672EA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502, Lecture 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92D0C-64D9-4DA9-8B64-BCFD5344F1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EA4F305-9193-42A4-85D9-EEECBDF85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23DC875-25F3-4B98-B29A-145DD351E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842080-8267-49D3-A51E-31FBCEF5A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CFED80-5205-497D-A57F-EAEBD5BF7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D99C34-7C11-4721-9FED-B5532851C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1EF3B6-53F5-4F18-B7AB-5A13C3405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E0E7CC5-623D-444E-8611-37731736A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8DBDFAFE-9810-4C5B-B31E-6BDE79F8E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502, Lecture 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BEE0B38-B5F7-4D0F-ABF0-AC60B0385CCC}" type="slidenum">
              <a:rPr lang="en-US">
                <a:solidFill>
                  <a:srgbClr val="000000"/>
                </a:solidFill>
                <a:ea typeface="ＭＳ Ｐゴシック" charset="-128"/>
              </a:rPr>
              <a:pPr/>
              <a:t>‹#›</a:t>
            </a:fld>
            <a:endParaRPr lang="en-US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457200" y="1219200"/>
            <a:ext cx="8229600" cy="76200"/>
          </a:xfrm>
          <a:prstGeom prst="rect">
            <a:avLst/>
          </a:prstGeom>
          <a:gradFill rotWithShape="1">
            <a:gsLst>
              <a:gs pos="0">
                <a:srgbClr val="0000CC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3200">
          <a:solidFill>
            <a:schemeClr val="accent2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7.v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9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BADA445A-B75B-4898-B85A-F2754651B68A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908050"/>
            <a:ext cx="87630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Introduction to</a:t>
            </a:r>
          </a:p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Artificial Intelligence (AI)</a:t>
            </a:r>
          </a:p>
          <a:p>
            <a:pPr algn="ctr">
              <a:spcBef>
                <a:spcPct val="50000"/>
              </a:spcBef>
            </a:pPr>
            <a:endParaRPr lang="en-US" sz="2400" b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800" b="1" dirty="0">
                <a:latin typeface="Arial Unicode MS" pitchFamily="34" charset="-128"/>
              </a:rPr>
              <a:t>Computer Science </a:t>
            </a:r>
            <a:r>
              <a:rPr lang="en-US" sz="2800" b="1" dirty="0" smtClean="0">
                <a:latin typeface="Arial Unicode MS" pitchFamily="34" charset="-128"/>
              </a:rPr>
              <a:t>cpsc502, Lecture 15</a:t>
            </a:r>
            <a:endParaRPr lang="en-US" sz="2800" b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endParaRPr lang="en-US" sz="2400" b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latin typeface="Arial Unicode MS" pitchFamily="34" charset="-128"/>
              </a:rPr>
              <a:t>Nov, 1, 2011</a:t>
            </a:r>
            <a:endParaRPr lang="en-US" sz="2400" b="1" dirty="0">
              <a:latin typeface="Arial Unicode MS" pitchFamily="34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5257800"/>
            <a:ext cx="8229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+mj-lt"/>
              </a:rPr>
              <a:t>Slide credit: C. </a:t>
            </a:r>
            <a:r>
              <a:rPr lang="en-US" sz="2400" dirty="0" err="1" smtClean="0">
                <a:latin typeface="+mj-lt"/>
              </a:rPr>
              <a:t>Conati</a:t>
            </a:r>
            <a:r>
              <a:rPr lang="en-US" sz="2400" dirty="0" smtClean="0">
                <a:latin typeface="+mj-lt"/>
              </a:rPr>
              <a:t>,  S. </a:t>
            </a:r>
            <a:r>
              <a:rPr lang="en-US" sz="2400" dirty="0" err="1" smtClean="0">
                <a:latin typeface="+mj-lt"/>
              </a:rPr>
              <a:t>Thrun</a:t>
            </a:r>
            <a:r>
              <a:rPr lang="en-US" sz="2400" dirty="0" smtClean="0">
                <a:latin typeface="+mj-lt"/>
              </a:rPr>
              <a:t>, P. </a:t>
            </a:r>
            <a:r>
              <a:rPr lang="en-US" sz="2400" dirty="0" err="1" smtClean="0">
                <a:latin typeface="+mj-lt"/>
              </a:rPr>
              <a:t>Norvig</a:t>
            </a:r>
            <a:r>
              <a:rPr lang="en-US" sz="2400" dirty="0" smtClean="0">
                <a:latin typeface="+mj-lt"/>
              </a:rPr>
              <a:t>, Wikipedia</a:t>
            </a:r>
          </a:p>
          <a:p>
            <a:pPr>
              <a:spcBef>
                <a:spcPct val="50000"/>
              </a:spcBef>
            </a:pP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DBB4-DE48-47FD-A956-F741AD5D1552}" type="slidenum">
              <a:rPr lang="en-US"/>
              <a:pPr/>
              <a:t>10</a:t>
            </a:fld>
            <a:endParaRPr lang="en-US"/>
          </a:p>
        </p:txBody>
      </p:sp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DT </a:t>
            </a:r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473091" name="Rectangle 3"/>
          <p:cNvSpPr>
            <a:spLocks noChangeArrowheads="1"/>
          </p:cNvSpPr>
          <p:nvPr/>
        </p:nvSpPr>
        <p:spPr bwMode="auto">
          <a:xfrm>
            <a:off x="381000" y="12954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b="1" dirty="0"/>
              <a:t>DT are often the first method tried in many areas of industry and commerce</a:t>
            </a:r>
            <a:r>
              <a:rPr lang="en-US" sz="2800" dirty="0"/>
              <a:t>, when task involves learning from a data set of examples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>
                <a:solidFill>
                  <a:schemeClr val="accent2"/>
                </a:solidFill>
              </a:rPr>
              <a:t>Main reason: </a:t>
            </a:r>
            <a:r>
              <a:rPr lang="en-US" sz="2800" b="1" dirty="0"/>
              <a:t>the output is easy to interpret by humans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400" dirty="0">
              <a:solidFill>
                <a:srgbClr val="D60093"/>
              </a:solidFill>
            </a:endParaRP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-"/>
            </a:pP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A26E-3B25-48F7-93F6-CA8C5A4D779D}" type="slidenum">
              <a:rPr lang="en-US"/>
              <a:pPr/>
              <a:t>11</a:t>
            </a:fld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Decision Trees</a:t>
            </a:r>
          </a:p>
        </p:txBody>
      </p:sp>
      <p:sp>
        <p:nvSpPr>
          <p:cNvPr id="220163" name="Rectangle 3"/>
          <p:cNvSpPr>
            <a:spLocks noChangeArrowheads="1"/>
          </p:cNvSpPr>
          <p:nvPr/>
        </p:nvSpPr>
        <p:spPr bwMode="auto">
          <a:xfrm>
            <a:off x="395288" y="1196975"/>
            <a:ext cx="8497887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 dirty="0"/>
              <a:t>Method for supervised classification (we will assume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 dirty="0"/>
              <a:t>attributes with finite discrete values)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/>
              <a:t>Representation is a </a:t>
            </a:r>
            <a:r>
              <a:rPr lang="en-US" sz="2800" b="1" dirty="0"/>
              <a:t>decision tree</a:t>
            </a:r>
            <a:r>
              <a:rPr lang="en-US" sz="2800" dirty="0"/>
              <a:t>.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800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>
                <a:solidFill>
                  <a:schemeClr val="accent2"/>
                </a:solidFill>
              </a:rPr>
              <a:t>Bias i</a:t>
            </a:r>
            <a:r>
              <a:rPr lang="en-US" sz="2800" dirty="0"/>
              <a:t>s towards simple decision trees.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800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/>
              <a:t>Search through the space of decision trees, from simple decision trees to more complex ones</a:t>
            </a:r>
            <a:r>
              <a:rPr lang="en-US" sz="2400" dirty="0"/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4EFC-637E-43CD-9323-915764E10983}" type="slidenum">
              <a:rPr lang="en-US"/>
              <a:pPr/>
              <a:t>12</a:t>
            </a:fld>
            <a:endParaRPr lang="en-US"/>
          </a:p>
        </p:txBody>
      </p:sp>
      <p:sp>
        <p:nvSpPr>
          <p:cNvPr id="381954" name="Rectangle 2"/>
          <p:cNvSpPr>
            <a:spLocks noChangeArrowheads="1"/>
          </p:cNvSpPr>
          <p:nvPr/>
        </p:nvSpPr>
        <p:spPr bwMode="auto">
          <a:xfrm>
            <a:off x="3886200" y="11430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author</a:t>
            </a:r>
          </a:p>
        </p:txBody>
      </p:sp>
      <p:sp>
        <p:nvSpPr>
          <p:cNvPr id="381955" name="Rectangle 3"/>
          <p:cNvSpPr>
            <a:spLocks noChangeArrowheads="1"/>
          </p:cNvSpPr>
          <p:nvPr/>
        </p:nvSpPr>
        <p:spPr bwMode="auto">
          <a:xfrm>
            <a:off x="1752600" y="2286000"/>
            <a:ext cx="8382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thread</a:t>
            </a:r>
          </a:p>
        </p:txBody>
      </p:sp>
      <p:sp>
        <p:nvSpPr>
          <p:cNvPr id="381956" name="Rectangle 4"/>
          <p:cNvSpPr>
            <a:spLocks noChangeArrowheads="1"/>
          </p:cNvSpPr>
          <p:nvPr/>
        </p:nvSpPr>
        <p:spPr bwMode="auto">
          <a:xfrm>
            <a:off x="5943600" y="2438400"/>
            <a:ext cx="11430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thread</a:t>
            </a:r>
          </a:p>
        </p:txBody>
      </p:sp>
      <p:cxnSp>
        <p:nvCxnSpPr>
          <p:cNvPr id="381957" name="AutoShape 5"/>
          <p:cNvCxnSpPr>
            <a:cxnSpLocks noChangeShapeType="1"/>
            <a:stCxn id="381954" idx="2"/>
            <a:endCxn id="381955" idx="0"/>
          </p:cNvCxnSpPr>
          <p:nvPr/>
        </p:nvCxnSpPr>
        <p:spPr bwMode="auto">
          <a:xfrm flipH="1">
            <a:off x="2171700" y="1704975"/>
            <a:ext cx="2286000" cy="5524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381958" name="AutoShape 6"/>
          <p:cNvCxnSpPr>
            <a:cxnSpLocks noChangeShapeType="1"/>
            <a:stCxn id="381954" idx="2"/>
            <a:endCxn id="381956" idx="0"/>
          </p:cNvCxnSpPr>
          <p:nvPr/>
        </p:nvCxnSpPr>
        <p:spPr bwMode="auto">
          <a:xfrm>
            <a:off x="4457700" y="1704975"/>
            <a:ext cx="2057400" cy="7048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59" name="Rectangle 7"/>
          <p:cNvSpPr>
            <a:spLocks noChangeArrowheads="1"/>
          </p:cNvSpPr>
          <p:nvPr/>
        </p:nvSpPr>
        <p:spPr bwMode="auto">
          <a:xfrm>
            <a:off x="2667000" y="1752600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known</a:t>
            </a:r>
          </a:p>
        </p:txBody>
      </p:sp>
      <p:sp>
        <p:nvSpPr>
          <p:cNvPr id="381960" name="Rectangle 8"/>
          <p:cNvSpPr>
            <a:spLocks noChangeArrowheads="1"/>
          </p:cNvSpPr>
          <p:nvPr/>
        </p:nvSpPr>
        <p:spPr bwMode="auto">
          <a:xfrm>
            <a:off x="838200" y="3276600"/>
            <a:ext cx="9906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cxnSp>
        <p:nvCxnSpPr>
          <p:cNvPr id="381961" name="AutoShape 9"/>
          <p:cNvCxnSpPr>
            <a:cxnSpLocks noChangeShapeType="1"/>
            <a:stCxn id="381955" idx="2"/>
            <a:endCxn id="381960" idx="0"/>
          </p:cNvCxnSpPr>
          <p:nvPr/>
        </p:nvCxnSpPr>
        <p:spPr bwMode="auto">
          <a:xfrm flipH="1">
            <a:off x="1333500" y="2771775"/>
            <a:ext cx="838200" cy="476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381962" name="AutoShape 10"/>
          <p:cNvCxnSpPr>
            <a:cxnSpLocks noChangeShapeType="1"/>
            <a:stCxn id="381955" idx="2"/>
            <a:endCxn id="381974" idx="0"/>
          </p:cNvCxnSpPr>
          <p:nvPr/>
        </p:nvCxnSpPr>
        <p:spPr bwMode="auto">
          <a:xfrm>
            <a:off x="2171700" y="2771775"/>
            <a:ext cx="1028700" cy="476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63" name="Rectangle 11"/>
          <p:cNvSpPr>
            <a:spLocks noChangeArrowheads="1"/>
          </p:cNvSpPr>
          <p:nvPr/>
        </p:nvSpPr>
        <p:spPr bwMode="auto">
          <a:xfrm>
            <a:off x="5715000" y="1600200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unknown</a:t>
            </a:r>
          </a:p>
        </p:txBody>
      </p:sp>
      <p:sp>
        <p:nvSpPr>
          <p:cNvPr id="381964" name="Rectangle 12"/>
          <p:cNvSpPr>
            <a:spLocks noChangeArrowheads="1"/>
          </p:cNvSpPr>
          <p:nvPr/>
        </p:nvSpPr>
        <p:spPr bwMode="auto">
          <a:xfrm>
            <a:off x="533400" y="28194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new</a:t>
            </a:r>
          </a:p>
        </p:txBody>
      </p:sp>
      <p:sp>
        <p:nvSpPr>
          <p:cNvPr id="381965" name="Rectangle 13"/>
          <p:cNvSpPr>
            <a:spLocks noChangeArrowheads="1"/>
          </p:cNvSpPr>
          <p:nvPr/>
        </p:nvSpPr>
        <p:spPr bwMode="auto">
          <a:xfrm>
            <a:off x="3200400" y="2819400"/>
            <a:ext cx="838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old</a:t>
            </a:r>
          </a:p>
        </p:txBody>
      </p:sp>
      <p:cxnSp>
        <p:nvCxnSpPr>
          <p:cNvPr id="381966" name="AutoShape 14"/>
          <p:cNvCxnSpPr>
            <a:cxnSpLocks noChangeShapeType="1"/>
            <a:stCxn id="381960" idx="2"/>
          </p:cNvCxnSpPr>
          <p:nvPr/>
        </p:nvCxnSpPr>
        <p:spPr bwMode="auto">
          <a:xfrm flipH="1">
            <a:off x="685800" y="3838575"/>
            <a:ext cx="647700" cy="6572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381967" name="AutoShape 15"/>
          <p:cNvCxnSpPr>
            <a:cxnSpLocks noChangeShapeType="1"/>
            <a:stCxn id="381960" idx="2"/>
            <a:endCxn id="381977" idx="0"/>
          </p:cNvCxnSpPr>
          <p:nvPr/>
        </p:nvCxnSpPr>
        <p:spPr bwMode="auto">
          <a:xfrm>
            <a:off x="1333500" y="3838575"/>
            <a:ext cx="609600" cy="6286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68" name="Rectangle 16"/>
          <p:cNvSpPr>
            <a:spLocks noChangeArrowheads="1"/>
          </p:cNvSpPr>
          <p:nvPr/>
        </p:nvSpPr>
        <p:spPr bwMode="auto">
          <a:xfrm>
            <a:off x="304800" y="3886200"/>
            <a:ext cx="7620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long</a:t>
            </a:r>
          </a:p>
        </p:txBody>
      </p:sp>
      <p:sp>
        <p:nvSpPr>
          <p:cNvPr id="381969" name="Rectangle 17"/>
          <p:cNvSpPr>
            <a:spLocks noChangeArrowheads="1"/>
          </p:cNvSpPr>
          <p:nvPr/>
        </p:nvSpPr>
        <p:spPr bwMode="auto">
          <a:xfrm>
            <a:off x="1676400" y="3962400"/>
            <a:ext cx="838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short</a:t>
            </a:r>
          </a:p>
        </p:txBody>
      </p:sp>
      <p:sp>
        <p:nvSpPr>
          <p:cNvPr id="381970" name="Rectangle 18"/>
          <p:cNvSpPr>
            <a:spLocks noChangeArrowheads="1"/>
          </p:cNvSpPr>
          <p:nvPr/>
        </p:nvSpPr>
        <p:spPr bwMode="auto">
          <a:xfrm>
            <a:off x="914400" y="57912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sp>
        <p:nvSpPr>
          <p:cNvPr id="381971" name="Rectangle 19"/>
          <p:cNvSpPr>
            <a:spLocks noChangeArrowheads="1"/>
          </p:cNvSpPr>
          <p:nvPr/>
        </p:nvSpPr>
        <p:spPr bwMode="auto">
          <a:xfrm>
            <a:off x="0" y="60960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e1</a:t>
            </a:r>
          </a:p>
        </p:txBody>
      </p:sp>
      <p:sp>
        <p:nvSpPr>
          <p:cNvPr id="381972" name="Rectangle 20"/>
          <p:cNvSpPr>
            <a:spLocks noChangeArrowheads="1"/>
          </p:cNvSpPr>
          <p:nvPr/>
        </p:nvSpPr>
        <p:spPr bwMode="auto">
          <a:xfrm>
            <a:off x="990600" y="60960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e5</a:t>
            </a:r>
          </a:p>
        </p:txBody>
      </p:sp>
      <p:sp>
        <p:nvSpPr>
          <p:cNvPr id="381973" name="Rectangle 21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85800"/>
          </a:xfrm>
          <a:noFill/>
          <a:ln/>
        </p:spPr>
        <p:txBody>
          <a:bodyPr/>
          <a:lstStyle/>
          <a:p>
            <a:r>
              <a:rPr lang="en-US"/>
              <a:t>Trivially Correct Decision Tree</a:t>
            </a:r>
          </a:p>
        </p:txBody>
      </p:sp>
      <p:sp>
        <p:nvSpPr>
          <p:cNvPr id="381974" name="Rectangle 22"/>
          <p:cNvSpPr>
            <a:spLocks noChangeArrowheads="1"/>
          </p:cNvSpPr>
          <p:nvPr/>
        </p:nvSpPr>
        <p:spPr bwMode="auto">
          <a:xfrm>
            <a:off x="2743200" y="3276600"/>
            <a:ext cx="9144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sp>
        <p:nvSpPr>
          <p:cNvPr id="381975" name="Rectangle 23"/>
          <p:cNvSpPr>
            <a:spLocks noChangeArrowheads="1"/>
          </p:cNvSpPr>
          <p:nvPr/>
        </p:nvSpPr>
        <p:spPr bwMode="auto">
          <a:xfrm>
            <a:off x="0" y="57150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381976" name="Rectangle 24"/>
          <p:cNvSpPr>
            <a:spLocks noChangeArrowheads="1"/>
          </p:cNvSpPr>
          <p:nvPr/>
        </p:nvSpPr>
        <p:spPr bwMode="auto">
          <a:xfrm>
            <a:off x="152400" y="4495800"/>
            <a:ext cx="8382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where</a:t>
            </a:r>
          </a:p>
        </p:txBody>
      </p:sp>
      <p:sp>
        <p:nvSpPr>
          <p:cNvPr id="381977" name="Rectangle 25"/>
          <p:cNvSpPr>
            <a:spLocks noChangeArrowheads="1"/>
          </p:cNvSpPr>
          <p:nvPr/>
        </p:nvSpPr>
        <p:spPr bwMode="auto">
          <a:xfrm>
            <a:off x="1524000" y="4495800"/>
            <a:ext cx="8382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where</a:t>
            </a:r>
          </a:p>
        </p:txBody>
      </p:sp>
      <p:cxnSp>
        <p:nvCxnSpPr>
          <p:cNvPr id="381978" name="AutoShape 26"/>
          <p:cNvCxnSpPr>
            <a:cxnSpLocks noChangeShapeType="1"/>
            <a:stCxn id="381976" idx="2"/>
          </p:cNvCxnSpPr>
          <p:nvPr/>
        </p:nvCxnSpPr>
        <p:spPr bwMode="auto">
          <a:xfrm flipH="1">
            <a:off x="381000" y="5057775"/>
            <a:ext cx="190500" cy="7334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79" name="Rectangle 27"/>
          <p:cNvSpPr>
            <a:spLocks noChangeArrowheads="1"/>
          </p:cNvSpPr>
          <p:nvPr/>
        </p:nvSpPr>
        <p:spPr bwMode="auto">
          <a:xfrm>
            <a:off x="0" y="5334000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home</a:t>
            </a:r>
          </a:p>
        </p:txBody>
      </p:sp>
      <p:cxnSp>
        <p:nvCxnSpPr>
          <p:cNvPr id="381980" name="AutoShape 28"/>
          <p:cNvCxnSpPr>
            <a:cxnSpLocks noChangeShapeType="1"/>
            <a:stCxn id="381977" idx="2"/>
          </p:cNvCxnSpPr>
          <p:nvPr/>
        </p:nvCxnSpPr>
        <p:spPr bwMode="auto">
          <a:xfrm flipH="1">
            <a:off x="1676400" y="5057775"/>
            <a:ext cx="266700" cy="7334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81" name="Rectangle 29"/>
          <p:cNvSpPr>
            <a:spLocks noChangeArrowheads="1"/>
          </p:cNvSpPr>
          <p:nvPr/>
        </p:nvSpPr>
        <p:spPr bwMode="auto">
          <a:xfrm>
            <a:off x="1524000" y="5257800"/>
            <a:ext cx="7620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home</a:t>
            </a:r>
          </a:p>
        </p:txBody>
      </p:sp>
      <p:cxnSp>
        <p:nvCxnSpPr>
          <p:cNvPr id="381982" name="AutoShape 30"/>
          <p:cNvCxnSpPr>
            <a:cxnSpLocks noChangeShapeType="1"/>
            <a:stCxn id="381974" idx="2"/>
            <a:endCxn id="381988" idx="0"/>
          </p:cNvCxnSpPr>
          <p:nvPr/>
        </p:nvCxnSpPr>
        <p:spPr bwMode="auto">
          <a:xfrm>
            <a:off x="3200400" y="3838575"/>
            <a:ext cx="0" cy="7048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83" name="Rectangle 31"/>
          <p:cNvSpPr>
            <a:spLocks noChangeArrowheads="1"/>
          </p:cNvSpPr>
          <p:nvPr/>
        </p:nvSpPr>
        <p:spPr bwMode="auto">
          <a:xfrm>
            <a:off x="3124200" y="3962400"/>
            <a:ext cx="7620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long</a:t>
            </a:r>
          </a:p>
        </p:txBody>
      </p:sp>
      <p:sp>
        <p:nvSpPr>
          <p:cNvPr id="381984" name="Rectangle 32"/>
          <p:cNvSpPr>
            <a:spLocks noChangeArrowheads="1"/>
          </p:cNvSpPr>
          <p:nvPr/>
        </p:nvSpPr>
        <p:spPr bwMode="auto">
          <a:xfrm>
            <a:off x="3200400" y="57912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381985" name="Rectangle 33"/>
          <p:cNvSpPr>
            <a:spLocks noChangeArrowheads="1"/>
          </p:cNvSpPr>
          <p:nvPr/>
        </p:nvSpPr>
        <p:spPr bwMode="auto">
          <a:xfrm>
            <a:off x="1981200" y="61722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e4</a:t>
            </a:r>
          </a:p>
        </p:txBody>
      </p:sp>
      <p:sp>
        <p:nvSpPr>
          <p:cNvPr id="381986" name="Rectangle 34"/>
          <p:cNvSpPr>
            <a:spLocks noChangeArrowheads="1"/>
          </p:cNvSpPr>
          <p:nvPr/>
        </p:nvSpPr>
        <p:spPr bwMode="auto">
          <a:xfrm>
            <a:off x="3276600" y="60960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e6</a:t>
            </a:r>
          </a:p>
        </p:txBody>
      </p:sp>
      <p:sp>
        <p:nvSpPr>
          <p:cNvPr id="381987" name="Rectangle 35"/>
          <p:cNvSpPr>
            <a:spLocks noChangeArrowheads="1"/>
          </p:cNvSpPr>
          <p:nvPr/>
        </p:nvSpPr>
        <p:spPr bwMode="auto">
          <a:xfrm>
            <a:off x="2133600" y="58674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381988" name="Rectangle 36"/>
          <p:cNvSpPr>
            <a:spLocks noChangeArrowheads="1"/>
          </p:cNvSpPr>
          <p:nvPr/>
        </p:nvSpPr>
        <p:spPr bwMode="auto">
          <a:xfrm>
            <a:off x="2743200" y="4572000"/>
            <a:ext cx="9144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where</a:t>
            </a:r>
          </a:p>
        </p:txBody>
      </p:sp>
      <p:cxnSp>
        <p:nvCxnSpPr>
          <p:cNvPr id="381989" name="AutoShape 37"/>
          <p:cNvCxnSpPr>
            <a:cxnSpLocks noChangeShapeType="1"/>
            <a:stCxn id="381988" idx="2"/>
          </p:cNvCxnSpPr>
          <p:nvPr/>
        </p:nvCxnSpPr>
        <p:spPr bwMode="auto">
          <a:xfrm flipH="1">
            <a:off x="2514600" y="5133975"/>
            <a:ext cx="685800" cy="7334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90" name="Rectangle 38"/>
          <p:cNvSpPr>
            <a:spLocks noChangeArrowheads="1"/>
          </p:cNvSpPr>
          <p:nvPr/>
        </p:nvSpPr>
        <p:spPr bwMode="auto">
          <a:xfrm>
            <a:off x="2514600" y="5410200"/>
            <a:ext cx="6858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home</a:t>
            </a:r>
          </a:p>
        </p:txBody>
      </p:sp>
      <p:cxnSp>
        <p:nvCxnSpPr>
          <p:cNvPr id="381991" name="AutoShape 39"/>
          <p:cNvCxnSpPr>
            <a:cxnSpLocks noChangeShapeType="1"/>
            <a:stCxn id="381988" idx="2"/>
          </p:cNvCxnSpPr>
          <p:nvPr/>
        </p:nvCxnSpPr>
        <p:spPr bwMode="auto">
          <a:xfrm>
            <a:off x="3200400" y="5133975"/>
            <a:ext cx="533400" cy="5810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92" name="Rectangle 40"/>
          <p:cNvSpPr>
            <a:spLocks noChangeArrowheads="1"/>
          </p:cNvSpPr>
          <p:nvPr/>
        </p:nvSpPr>
        <p:spPr bwMode="auto">
          <a:xfrm>
            <a:off x="3352800" y="5181600"/>
            <a:ext cx="9144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work</a:t>
            </a:r>
          </a:p>
        </p:txBody>
      </p:sp>
      <p:sp>
        <p:nvSpPr>
          <p:cNvPr id="381993" name="Rectangle 41"/>
          <p:cNvSpPr>
            <a:spLocks noChangeArrowheads="1"/>
          </p:cNvSpPr>
          <p:nvPr/>
        </p:nvSpPr>
        <p:spPr bwMode="auto">
          <a:xfrm>
            <a:off x="5181600" y="3352800"/>
            <a:ext cx="9906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cxnSp>
        <p:nvCxnSpPr>
          <p:cNvPr id="381994" name="AutoShape 42"/>
          <p:cNvCxnSpPr>
            <a:cxnSpLocks noChangeShapeType="1"/>
            <a:endCxn id="381993" idx="0"/>
          </p:cNvCxnSpPr>
          <p:nvPr/>
        </p:nvCxnSpPr>
        <p:spPr bwMode="auto">
          <a:xfrm flipH="1">
            <a:off x="5676900" y="2847975"/>
            <a:ext cx="838200" cy="476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381995" name="AutoShape 43"/>
          <p:cNvCxnSpPr>
            <a:cxnSpLocks noChangeShapeType="1"/>
            <a:endCxn id="382002" idx="0"/>
          </p:cNvCxnSpPr>
          <p:nvPr/>
        </p:nvCxnSpPr>
        <p:spPr bwMode="auto">
          <a:xfrm>
            <a:off x="6515100" y="2847975"/>
            <a:ext cx="1333500" cy="476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96" name="Rectangle 44"/>
          <p:cNvSpPr>
            <a:spLocks noChangeArrowheads="1"/>
          </p:cNvSpPr>
          <p:nvPr/>
        </p:nvSpPr>
        <p:spPr bwMode="auto">
          <a:xfrm>
            <a:off x="4876800" y="28956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new</a:t>
            </a:r>
          </a:p>
        </p:txBody>
      </p:sp>
      <p:sp>
        <p:nvSpPr>
          <p:cNvPr id="381997" name="Rectangle 45"/>
          <p:cNvSpPr>
            <a:spLocks noChangeArrowheads="1"/>
          </p:cNvSpPr>
          <p:nvPr/>
        </p:nvSpPr>
        <p:spPr bwMode="auto">
          <a:xfrm>
            <a:off x="7543800" y="2895600"/>
            <a:ext cx="838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old</a:t>
            </a:r>
          </a:p>
        </p:txBody>
      </p:sp>
      <p:cxnSp>
        <p:nvCxnSpPr>
          <p:cNvPr id="381998" name="AutoShape 46"/>
          <p:cNvCxnSpPr>
            <a:cxnSpLocks noChangeShapeType="1"/>
            <a:stCxn id="381993" idx="2"/>
            <a:endCxn id="382003" idx="0"/>
          </p:cNvCxnSpPr>
          <p:nvPr/>
        </p:nvCxnSpPr>
        <p:spPr bwMode="auto">
          <a:xfrm>
            <a:off x="5676900" y="3914775"/>
            <a:ext cx="0" cy="6286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99" name="Rectangle 47"/>
          <p:cNvSpPr>
            <a:spLocks noChangeArrowheads="1"/>
          </p:cNvSpPr>
          <p:nvPr/>
        </p:nvSpPr>
        <p:spPr bwMode="auto">
          <a:xfrm>
            <a:off x="4800600" y="4038600"/>
            <a:ext cx="838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short</a:t>
            </a:r>
          </a:p>
        </p:txBody>
      </p:sp>
      <p:sp>
        <p:nvSpPr>
          <p:cNvPr id="382000" name="Rectangle 48"/>
          <p:cNvSpPr>
            <a:spLocks noChangeArrowheads="1"/>
          </p:cNvSpPr>
          <p:nvPr/>
        </p:nvSpPr>
        <p:spPr bwMode="auto">
          <a:xfrm>
            <a:off x="5105400" y="57150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sp>
        <p:nvSpPr>
          <p:cNvPr id="382001" name="Rectangle 49"/>
          <p:cNvSpPr>
            <a:spLocks noChangeArrowheads="1"/>
          </p:cNvSpPr>
          <p:nvPr/>
        </p:nvSpPr>
        <p:spPr bwMode="auto">
          <a:xfrm>
            <a:off x="5105400" y="60198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e2</a:t>
            </a:r>
          </a:p>
        </p:txBody>
      </p:sp>
      <p:sp>
        <p:nvSpPr>
          <p:cNvPr id="382002" name="Rectangle 50"/>
          <p:cNvSpPr>
            <a:spLocks noChangeArrowheads="1"/>
          </p:cNvSpPr>
          <p:nvPr/>
        </p:nvSpPr>
        <p:spPr bwMode="auto">
          <a:xfrm>
            <a:off x="7391400" y="3352800"/>
            <a:ext cx="9144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sp>
        <p:nvSpPr>
          <p:cNvPr id="382003" name="Rectangle 51"/>
          <p:cNvSpPr>
            <a:spLocks noChangeArrowheads="1"/>
          </p:cNvSpPr>
          <p:nvPr/>
        </p:nvSpPr>
        <p:spPr bwMode="auto">
          <a:xfrm>
            <a:off x="5257800" y="4572000"/>
            <a:ext cx="8382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where</a:t>
            </a:r>
          </a:p>
        </p:txBody>
      </p:sp>
      <p:cxnSp>
        <p:nvCxnSpPr>
          <p:cNvPr id="382004" name="AutoShape 52"/>
          <p:cNvCxnSpPr>
            <a:cxnSpLocks noChangeShapeType="1"/>
            <a:stCxn id="382003" idx="2"/>
          </p:cNvCxnSpPr>
          <p:nvPr/>
        </p:nvCxnSpPr>
        <p:spPr bwMode="auto">
          <a:xfrm>
            <a:off x="5676900" y="5133975"/>
            <a:ext cx="38100" cy="5810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2005" name="Rectangle 53"/>
          <p:cNvSpPr>
            <a:spLocks noChangeArrowheads="1"/>
          </p:cNvSpPr>
          <p:nvPr/>
        </p:nvSpPr>
        <p:spPr bwMode="auto">
          <a:xfrm>
            <a:off x="4876800" y="5257800"/>
            <a:ext cx="7620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work</a:t>
            </a:r>
          </a:p>
        </p:txBody>
      </p:sp>
      <p:cxnSp>
        <p:nvCxnSpPr>
          <p:cNvPr id="382006" name="AutoShape 54"/>
          <p:cNvCxnSpPr>
            <a:cxnSpLocks noChangeShapeType="1"/>
            <a:stCxn id="382002" idx="2"/>
            <a:endCxn id="382010" idx="0"/>
          </p:cNvCxnSpPr>
          <p:nvPr/>
        </p:nvCxnSpPr>
        <p:spPr bwMode="auto">
          <a:xfrm>
            <a:off x="7848600" y="3914775"/>
            <a:ext cx="0" cy="6286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2007" name="Rectangle 55"/>
          <p:cNvSpPr>
            <a:spLocks noChangeArrowheads="1"/>
          </p:cNvSpPr>
          <p:nvPr/>
        </p:nvSpPr>
        <p:spPr bwMode="auto">
          <a:xfrm>
            <a:off x="7467600" y="4038600"/>
            <a:ext cx="7620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long</a:t>
            </a:r>
          </a:p>
        </p:txBody>
      </p:sp>
      <p:sp>
        <p:nvSpPr>
          <p:cNvPr id="382008" name="Rectangle 56"/>
          <p:cNvSpPr>
            <a:spLocks noChangeArrowheads="1"/>
          </p:cNvSpPr>
          <p:nvPr/>
        </p:nvSpPr>
        <p:spPr bwMode="auto">
          <a:xfrm>
            <a:off x="7239000" y="57150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382009" name="Rectangle 57"/>
          <p:cNvSpPr>
            <a:spLocks noChangeArrowheads="1"/>
          </p:cNvSpPr>
          <p:nvPr/>
        </p:nvSpPr>
        <p:spPr bwMode="auto">
          <a:xfrm>
            <a:off x="7315200" y="60198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e3</a:t>
            </a:r>
          </a:p>
        </p:txBody>
      </p:sp>
      <p:sp>
        <p:nvSpPr>
          <p:cNvPr id="382010" name="Rectangle 58"/>
          <p:cNvSpPr>
            <a:spLocks noChangeArrowheads="1"/>
          </p:cNvSpPr>
          <p:nvPr/>
        </p:nvSpPr>
        <p:spPr bwMode="auto">
          <a:xfrm>
            <a:off x="7391400" y="4572000"/>
            <a:ext cx="9144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where</a:t>
            </a:r>
          </a:p>
        </p:txBody>
      </p:sp>
      <p:cxnSp>
        <p:nvCxnSpPr>
          <p:cNvPr id="382011" name="AutoShape 59"/>
          <p:cNvCxnSpPr>
            <a:cxnSpLocks noChangeShapeType="1"/>
            <a:stCxn id="382010" idx="2"/>
          </p:cNvCxnSpPr>
          <p:nvPr/>
        </p:nvCxnSpPr>
        <p:spPr bwMode="auto">
          <a:xfrm>
            <a:off x="7848600" y="5133975"/>
            <a:ext cx="0" cy="5810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2012" name="Rectangle 60"/>
          <p:cNvSpPr>
            <a:spLocks noChangeArrowheads="1"/>
          </p:cNvSpPr>
          <p:nvPr/>
        </p:nvSpPr>
        <p:spPr bwMode="auto">
          <a:xfrm>
            <a:off x="7696200" y="5257800"/>
            <a:ext cx="9144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work</a:t>
            </a:r>
          </a:p>
        </p:txBody>
      </p:sp>
      <p:sp>
        <p:nvSpPr>
          <p:cNvPr id="382013" name="Text Box 61"/>
          <p:cNvSpPr txBox="1">
            <a:spLocks noChangeArrowheads="1"/>
          </p:cNvSpPr>
          <p:nvPr/>
        </p:nvSpPr>
        <p:spPr bwMode="auto">
          <a:xfrm>
            <a:off x="323850" y="1196975"/>
            <a:ext cx="15953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PROBLEMS?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3" name="Footer Placeholder 62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C245-253B-4AC5-A2AF-2ABBD54ECA87}" type="slidenum">
              <a:rPr lang="en-US"/>
              <a:pPr/>
              <a:t>13</a:t>
            </a:fld>
            <a:endParaRPr lang="en-US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-990600" y="0"/>
            <a:ext cx="8534400" cy="685800"/>
          </a:xfrm>
          <a:noFill/>
          <a:ln/>
        </p:spPr>
        <p:txBody>
          <a:bodyPr/>
          <a:lstStyle/>
          <a:p>
            <a:r>
              <a:rPr lang="en-US" dirty="0"/>
              <a:t>Example  Decision Tree (2)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57655" y="2727434"/>
            <a:ext cx="6781800" cy="2057400"/>
            <a:chOff x="838200" y="2057400"/>
            <a:chExt cx="6781800" cy="2057400"/>
          </a:xfrm>
        </p:grpSpPr>
        <p:sp>
          <p:nvSpPr>
            <p:cNvPr id="449539" name="Rectangle 3"/>
            <p:cNvSpPr>
              <a:spLocks noChangeArrowheads="1"/>
            </p:cNvSpPr>
            <p:nvPr/>
          </p:nvSpPr>
          <p:spPr bwMode="auto">
            <a:xfrm>
              <a:off x="3429000" y="2057400"/>
              <a:ext cx="1143000" cy="533400"/>
            </a:xfrm>
            <a:prstGeom prst="rect">
              <a:avLst/>
            </a:prstGeom>
            <a:noFill/>
            <a:ln w="57150">
              <a:solidFill>
                <a:srgbClr val="8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length</a:t>
              </a:r>
            </a:p>
          </p:txBody>
        </p:sp>
        <p:grpSp>
          <p:nvGrpSpPr>
            <p:cNvPr id="2" name="Group 4"/>
            <p:cNvGrpSpPr>
              <a:grpSpLocks/>
            </p:cNvGrpSpPr>
            <p:nvPr/>
          </p:nvGrpSpPr>
          <p:grpSpPr bwMode="auto">
            <a:xfrm>
              <a:off x="1828800" y="2619375"/>
              <a:ext cx="2171700" cy="857250"/>
              <a:chOff x="1152" y="1650"/>
              <a:chExt cx="1368" cy="540"/>
            </a:xfrm>
          </p:grpSpPr>
          <p:cxnSp>
            <p:nvCxnSpPr>
              <p:cNvPr id="449541" name="AutoShape 5"/>
              <p:cNvCxnSpPr>
                <a:cxnSpLocks noChangeShapeType="1"/>
                <a:stCxn id="449539" idx="2"/>
              </p:cNvCxnSpPr>
              <p:nvPr/>
            </p:nvCxnSpPr>
            <p:spPr bwMode="auto">
              <a:xfrm flipH="1">
                <a:off x="1440" y="1650"/>
                <a:ext cx="1080" cy="540"/>
              </a:xfrm>
              <a:prstGeom prst="straightConnector1">
                <a:avLst/>
              </a:prstGeom>
              <a:noFill/>
              <a:ln w="31750">
                <a:solidFill>
                  <a:srgbClr val="008000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449542" name="Rectangle 6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768" cy="192"/>
              </a:xfrm>
              <a:prstGeom prst="rect">
                <a:avLst/>
              </a:prstGeom>
              <a:solidFill>
                <a:schemeClr val="bg1"/>
              </a:solidFill>
              <a:ln w="5715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>
                    <a:latin typeface="Arial" pitchFamily="34" charset="0"/>
                  </a:rPr>
                  <a:t>long</a:t>
                </a:r>
              </a:p>
            </p:txBody>
          </p:sp>
        </p:grp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000500" y="2619375"/>
              <a:ext cx="2133600" cy="1085850"/>
              <a:chOff x="2520" y="1650"/>
              <a:chExt cx="1344" cy="684"/>
            </a:xfrm>
          </p:grpSpPr>
          <p:cxnSp>
            <p:nvCxnSpPr>
              <p:cNvPr id="449544" name="AutoShape 8"/>
              <p:cNvCxnSpPr>
                <a:cxnSpLocks noChangeShapeType="1"/>
                <a:stCxn id="449539" idx="2"/>
              </p:cNvCxnSpPr>
              <p:nvPr/>
            </p:nvCxnSpPr>
            <p:spPr bwMode="auto">
              <a:xfrm>
                <a:off x="2520" y="1650"/>
                <a:ext cx="1344" cy="684"/>
              </a:xfrm>
              <a:prstGeom prst="straightConnector1">
                <a:avLst/>
              </a:prstGeom>
              <a:noFill/>
              <a:ln w="31750">
                <a:solidFill>
                  <a:srgbClr val="008000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449545" name="Rectangle 9"/>
              <p:cNvSpPr>
                <a:spLocks noChangeArrowheads="1"/>
              </p:cNvSpPr>
              <p:nvPr/>
            </p:nvSpPr>
            <p:spPr bwMode="auto">
              <a:xfrm>
                <a:off x="2832" y="1824"/>
                <a:ext cx="768" cy="192"/>
              </a:xfrm>
              <a:prstGeom prst="rect">
                <a:avLst/>
              </a:prstGeom>
              <a:solidFill>
                <a:schemeClr val="bg1"/>
              </a:solidFill>
              <a:ln w="5715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>
                    <a:latin typeface="Arial" pitchFamily="34" charset="0"/>
                  </a:rPr>
                  <a:t>short</a:t>
                </a:r>
              </a:p>
            </p:txBody>
          </p:sp>
        </p:grpSp>
        <p:sp>
          <p:nvSpPr>
            <p:cNvPr id="449546" name="Rectangle 10"/>
            <p:cNvSpPr>
              <a:spLocks noChangeArrowheads="1"/>
            </p:cNvSpPr>
            <p:nvPr/>
          </p:nvSpPr>
          <p:spPr bwMode="auto">
            <a:xfrm>
              <a:off x="1600200" y="3810000"/>
              <a:ext cx="1219200" cy="304800"/>
            </a:xfrm>
            <a:prstGeom prst="rect">
              <a:avLst/>
            </a:prstGeom>
            <a:solidFill>
              <a:schemeClr val="bg1"/>
            </a:solidFill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  <a:latin typeface="Arial" pitchFamily="34" charset="0"/>
                </a:rPr>
                <a:t>skips </a:t>
              </a:r>
            </a:p>
          </p:txBody>
        </p:sp>
        <p:sp>
          <p:nvSpPr>
            <p:cNvPr id="449547" name="Rectangle 11"/>
            <p:cNvSpPr>
              <a:spLocks noChangeArrowheads="1"/>
            </p:cNvSpPr>
            <p:nvPr/>
          </p:nvSpPr>
          <p:spPr bwMode="auto">
            <a:xfrm>
              <a:off x="5562600" y="3657600"/>
              <a:ext cx="1219200" cy="304800"/>
            </a:xfrm>
            <a:prstGeom prst="rect">
              <a:avLst/>
            </a:prstGeom>
            <a:solidFill>
              <a:schemeClr val="bg1"/>
            </a:solidFill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  <a:latin typeface="Arial" pitchFamily="34" charset="0"/>
                </a:rPr>
                <a:t>read</a:t>
              </a:r>
            </a:p>
          </p:txBody>
        </p:sp>
        <p:sp>
          <p:nvSpPr>
            <p:cNvPr id="449548" name="Rectangle 12"/>
            <p:cNvSpPr>
              <a:spLocks noChangeArrowheads="1"/>
            </p:cNvSpPr>
            <p:nvPr/>
          </p:nvSpPr>
          <p:spPr bwMode="auto">
            <a:xfrm>
              <a:off x="838200" y="3352800"/>
              <a:ext cx="1219200" cy="304800"/>
            </a:xfrm>
            <a:prstGeom prst="rect">
              <a:avLst/>
            </a:prstGeom>
            <a:solidFill>
              <a:schemeClr val="bg1"/>
            </a:solidFill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D60093"/>
                  </a:solidFill>
                  <a:latin typeface="Arial" pitchFamily="34" charset="0"/>
                </a:rPr>
                <a:t>e1, e3, e4, e6</a:t>
              </a:r>
            </a:p>
          </p:txBody>
        </p:sp>
        <p:sp>
          <p:nvSpPr>
            <p:cNvPr id="449549" name="Rectangle 13"/>
            <p:cNvSpPr>
              <a:spLocks noChangeArrowheads="1"/>
            </p:cNvSpPr>
            <p:nvPr/>
          </p:nvSpPr>
          <p:spPr bwMode="auto">
            <a:xfrm>
              <a:off x="6400800" y="3352800"/>
              <a:ext cx="1219200" cy="304800"/>
            </a:xfrm>
            <a:prstGeom prst="rect">
              <a:avLst/>
            </a:prstGeom>
            <a:solidFill>
              <a:schemeClr val="bg1"/>
            </a:solidFill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D60093"/>
                  </a:solidFill>
                  <a:latin typeface="Arial" pitchFamily="34" charset="0"/>
                </a:rPr>
                <a:t>e2, e5 </a:t>
              </a:r>
            </a:p>
          </p:txBody>
        </p:sp>
      </p:grpSp>
      <p:sp>
        <p:nvSpPr>
          <p:cNvPr id="449550" name="Text Box 14"/>
          <p:cNvSpPr txBox="1">
            <a:spLocks noChangeArrowheads="1"/>
          </p:cNvSpPr>
          <p:nvPr/>
        </p:nvSpPr>
        <p:spPr bwMode="auto">
          <a:xfrm>
            <a:off x="304800" y="5105400"/>
            <a:ext cx="8507413" cy="561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CA" sz="2800" dirty="0"/>
              <a:t>But this tree also classifies my examples correctly.  </a:t>
            </a: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4191000" y="685800"/>
            <a:ext cx="5254212" cy="2895600"/>
            <a:chOff x="4876800" y="-228600"/>
            <a:chExt cx="5254212" cy="2895600"/>
          </a:xfrm>
        </p:grpSpPr>
        <p:graphicFrame>
          <p:nvGraphicFramePr>
            <p:cNvPr id="17" name="Object 3"/>
            <p:cNvGraphicFramePr>
              <a:graphicFrameLocks noChangeAspect="1"/>
            </p:cNvGraphicFramePr>
            <p:nvPr/>
          </p:nvGraphicFramePr>
          <p:xfrm>
            <a:off x="4876800" y="-228600"/>
            <a:ext cx="5254212" cy="2895600"/>
          </p:xfrm>
          <a:graphic>
            <a:graphicData uri="http://schemas.openxmlformats.org/presentationml/2006/ole">
              <p:oleObj spid="_x0000_s378881" name="Photo Editor Photo" r:id="rId4" imgW="6428571" imgH="3543795" progId="">
                <p:embed/>
              </p:oleObj>
            </a:graphicData>
          </a:graphic>
        </p:graphicFrame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5641428" y="304800"/>
              <a:ext cx="633009" cy="2362200"/>
            </a:xfrm>
            <a:prstGeom prst="rect">
              <a:avLst/>
            </a:prstGeom>
            <a:noFill/>
            <a:ln w="28575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449B-9A69-4656-859A-DE24F1DF39FB}" type="slidenum">
              <a:rPr lang="en-US"/>
              <a:pPr/>
              <a:t>14</a:t>
            </a:fld>
            <a:endParaRPr lang="en-US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Searching for a Good Decision Tree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323850" y="90805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400" b="1" dirty="0"/>
              <a:t>The input is 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a target attribute for which we want to build a </a:t>
            </a:r>
            <a:r>
              <a:rPr lang="en-US" sz="2000" dirty="0" smtClean="0"/>
              <a:t>classifier, </a:t>
            </a:r>
            <a:endParaRPr lang="en-US" sz="2000" dirty="0"/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a set of examples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a set of attributes.</a:t>
            </a:r>
            <a:endParaRPr lang="en-US" sz="2000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400" b="1" dirty="0"/>
              <a:t>Stop if all examples have the same classification (good ending).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Plus some other stopping conditions for not so good endings</a:t>
            </a:r>
            <a:endParaRPr lang="en-US" sz="2000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400" b="1" dirty="0"/>
              <a:t>Otherwise, choose an attribute to split on (</a:t>
            </a:r>
            <a:r>
              <a:rPr lang="en-US" sz="2400" b="1" dirty="0">
                <a:solidFill>
                  <a:schemeClr val="accent6"/>
                </a:solidFill>
              </a:rPr>
              <a:t>greedy, or myopic step</a:t>
            </a:r>
            <a:r>
              <a:rPr lang="en-US" sz="2400" b="1" dirty="0"/>
              <a:t>)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for each value of this attribute, build a sub-tree for those examples with this attribute value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ChangeArrowheads="1"/>
          </p:cNvSpPr>
          <p:nvPr/>
        </p:nvSpPr>
        <p:spPr bwMode="auto">
          <a:xfrm>
            <a:off x="3810000" y="12954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author</a:t>
            </a:r>
          </a:p>
        </p:txBody>
      </p:sp>
      <p:sp>
        <p:nvSpPr>
          <p:cNvPr id="246787" name="Rectangle 3"/>
          <p:cNvSpPr>
            <a:spLocks noChangeArrowheads="1"/>
          </p:cNvSpPr>
          <p:nvPr/>
        </p:nvSpPr>
        <p:spPr bwMode="auto">
          <a:xfrm>
            <a:off x="2057400" y="2743200"/>
            <a:ext cx="12192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thread</a:t>
            </a:r>
          </a:p>
        </p:txBody>
      </p:sp>
      <p:sp>
        <p:nvSpPr>
          <p:cNvPr id="246788" name="Rectangle 4"/>
          <p:cNvSpPr>
            <a:spLocks noChangeArrowheads="1"/>
          </p:cNvSpPr>
          <p:nvPr/>
        </p:nvSpPr>
        <p:spPr bwMode="auto">
          <a:xfrm>
            <a:off x="5943600" y="2971800"/>
            <a:ext cx="11430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thread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09800" y="1857375"/>
            <a:ext cx="2171700" cy="857250"/>
            <a:chOff x="1392" y="834"/>
            <a:chExt cx="1368" cy="540"/>
          </a:xfrm>
        </p:grpSpPr>
        <p:cxnSp>
          <p:nvCxnSpPr>
            <p:cNvPr id="246790" name="AutoShape 6"/>
            <p:cNvCxnSpPr>
              <a:cxnSpLocks noChangeShapeType="1"/>
              <a:stCxn id="246786" idx="2"/>
              <a:endCxn id="246787" idx="0"/>
            </p:cNvCxnSpPr>
            <p:nvPr/>
          </p:nvCxnSpPr>
          <p:spPr bwMode="auto">
            <a:xfrm flipH="1">
              <a:off x="1680" y="834"/>
              <a:ext cx="1080" cy="54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791" name="Rectangle 7"/>
            <p:cNvSpPr>
              <a:spLocks noChangeArrowheads="1"/>
            </p:cNvSpPr>
            <p:nvPr/>
          </p:nvSpPr>
          <p:spPr bwMode="auto">
            <a:xfrm>
              <a:off x="1392" y="960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known</a:t>
              </a:r>
            </a:p>
          </p:txBody>
        </p:sp>
      </p:grpSp>
      <p:sp>
        <p:nvSpPr>
          <p:cNvPr id="246792" name="Rectangle 8"/>
          <p:cNvSpPr>
            <a:spLocks noChangeArrowheads="1"/>
          </p:cNvSpPr>
          <p:nvPr/>
        </p:nvSpPr>
        <p:spPr bwMode="auto">
          <a:xfrm>
            <a:off x="1219200" y="41148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cxnSp>
        <p:nvCxnSpPr>
          <p:cNvPr id="246793" name="AutoShape 9"/>
          <p:cNvCxnSpPr>
            <a:cxnSpLocks noChangeShapeType="1"/>
            <a:stCxn id="246787" idx="2"/>
          </p:cNvCxnSpPr>
          <p:nvPr/>
        </p:nvCxnSpPr>
        <p:spPr bwMode="auto">
          <a:xfrm>
            <a:off x="2667000" y="3228975"/>
            <a:ext cx="723900" cy="857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381500" y="1857375"/>
            <a:ext cx="2247900" cy="1085850"/>
            <a:chOff x="2760" y="834"/>
            <a:chExt cx="1416" cy="684"/>
          </a:xfrm>
        </p:grpSpPr>
        <p:cxnSp>
          <p:nvCxnSpPr>
            <p:cNvPr id="246795" name="AutoShape 11"/>
            <p:cNvCxnSpPr>
              <a:cxnSpLocks noChangeShapeType="1"/>
              <a:stCxn id="246786" idx="2"/>
              <a:endCxn id="246788" idx="0"/>
            </p:cNvCxnSpPr>
            <p:nvPr/>
          </p:nvCxnSpPr>
          <p:spPr bwMode="auto">
            <a:xfrm>
              <a:off x="2760" y="834"/>
              <a:ext cx="1344" cy="684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796" name="Rectangle 12"/>
            <p:cNvSpPr>
              <a:spLocks noChangeArrowheads="1"/>
            </p:cNvSpPr>
            <p:nvPr/>
          </p:nvSpPr>
          <p:spPr bwMode="auto">
            <a:xfrm>
              <a:off x="3408" y="960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unknown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838200" y="3228975"/>
            <a:ext cx="1828800" cy="857250"/>
            <a:chOff x="528" y="1698"/>
            <a:chExt cx="1152" cy="540"/>
          </a:xfrm>
        </p:grpSpPr>
        <p:cxnSp>
          <p:nvCxnSpPr>
            <p:cNvPr id="246798" name="AutoShape 14"/>
            <p:cNvCxnSpPr>
              <a:cxnSpLocks noChangeShapeType="1"/>
              <a:stCxn id="246787" idx="2"/>
              <a:endCxn id="246792" idx="0"/>
            </p:cNvCxnSpPr>
            <p:nvPr/>
          </p:nvCxnSpPr>
          <p:spPr bwMode="auto">
            <a:xfrm flipH="1">
              <a:off x="1128" y="1698"/>
              <a:ext cx="552" cy="54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799" name="Rectangle 15"/>
            <p:cNvSpPr>
              <a:spLocks noChangeArrowheads="1"/>
            </p:cNvSpPr>
            <p:nvPr/>
          </p:nvSpPr>
          <p:spPr bwMode="auto">
            <a:xfrm>
              <a:off x="528" y="1824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new</a:t>
              </a:r>
            </a:p>
          </p:txBody>
        </p:sp>
      </p:grpSp>
      <p:sp>
        <p:nvSpPr>
          <p:cNvPr id="246800" name="Rectangle 16"/>
          <p:cNvSpPr>
            <a:spLocks noChangeArrowheads="1"/>
          </p:cNvSpPr>
          <p:nvPr/>
        </p:nvSpPr>
        <p:spPr bwMode="auto">
          <a:xfrm>
            <a:off x="3200400" y="3505200"/>
            <a:ext cx="838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old</a:t>
            </a:r>
          </a:p>
        </p:txBody>
      </p:sp>
      <p:sp>
        <p:nvSpPr>
          <p:cNvPr id="246801" name="Rectangle 17"/>
          <p:cNvSpPr>
            <a:spLocks noChangeArrowheads="1"/>
          </p:cNvSpPr>
          <p:nvPr/>
        </p:nvSpPr>
        <p:spPr bwMode="auto">
          <a:xfrm>
            <a:off x="2895600" y="42672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i="1" dirty="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1790700" y="4676775"/>
            <a:ext cx="1409700" cy="1266825"/>
            <a:chOff x="1128" y="2610"/>
            <a:chExt cx="888" cy="798"/>
          </a:xfrm>
        </p:grpSpPr>
        <p:cxnSp>
          <p:nvCxnSpPr>
            <p:cNvPr id="246803" name="AutoShape 19"/>
            <p:cNvCxnSpPr>
              <a:cxnSpLocks noChangeShapeType="1"/>
              <a:stCxn id="246792" idx="2"/>
              <a:endCxn id="246805" idx="0"/>
            </p:cNvCxnSpPr>
            <p:nvPr/>
          </p:nvCxnSpPr>
          <p:spPr bwMode="auto">
            <a:xfrm>
              <a:off x="1128" y="2610"/>
              <a:ext cx="216" cy="798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804" name="Rectangle 20"/>
            <p:cNvSpPr>
              <a:spLocks noChangeArrowheads="1"/>
            </p:cNvSpPr>
            <p:nvPr/>
          </p:nvSpPr>
          <p:spPr bwMode="auto">
            <a:xfrm>
              <a:off x="1248" y="3072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short</a:t>
              </a:r>
            </a:p>
          </p:txBody>
        </p:sp>
      </p:grpSp>
      <p:sp>
        <p:nvSpPr>
          <p:cNvPr id="246805" name="Rectangle 21"/>
          <p:cNvSpPr>
            <a:spLocks noChangeArrowheads="1"/>
          </p:cNvSpPr>
          <p:nvPr/>
        </p:nvSpPr>
        <p:spPr bwMode="auto">
          <a:xfrm>
            <a:off x="1524000" y="59436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i="1" dirty="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5029200" y="3457575"/>
            <a:ext cx="1485900" cy="628650"/>
            <a:chOff x="3168" y="1842"/>
            <a:chExt cx="936" cy="396"/>
          </a:xfrm>
        </p:grpSpPr>
        <p:cxnSp>
          <p:nvCxnSpPr>
            <p:cNvPr id="246807" name="AutoShape 23"/>
            <p:cNvCxnSpPr>
              <a:cxnSpLocks noChangeShapeType="1"/>
              <a:stCxn id="246788" idx="2"/>
            </p:cNvCxnSpPr>
            <p:nvPr/>
          </p:nvCxnSpPr>
          <p:spPr bwMode="auto">
            <a:xfrm flipH="1">
              <a:off x="3480" y="1842"/>
              <a:ext cx="624" cy="396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808" name="Rectangle 24"/>
            <p:cNvSpPr>
              <a:spLocks noChangeArrowheads="1"/>
            </p:cNvSpPr>
            <p:nvPr/>
          </p:nvSpPr>
          <p:spPr bwMode="auto">
            <a:xfrm>
              <a:off x="3168" y="1920"/>
              <a:ext cx="480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new</a:t>
              </a:r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6515100" y="3457575"/>
            <a:ext cx="1638300" cy="628650"/>
            <a:chOff x="4104" y="1842"/>
            <a:chExt cx="1032" cy="396"/>
          </a:xfrm>
        </p:grpSpPr>
        <p:cxnSp>
          <p:nvCxnSpPr>
            <p:cNvPr id="246810" name="AutoShape 26"/>
            <p:cNvCxnSpPr>
              <a:cxnSpLocks noChangeShapeType="1"/>
              <a:stCxn id="246788" idx="2"/>
            </p:cNvCxnSpPr>
            <p:nvPr/>
          </p:nvCxnSpPr>
          <p:spPr bwMode="auto">
            <a:xfrm>
              <a:off x="4104" y="1842"/>
              <a:ext cx="624" cy="396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811" name="Rectangle 27"/>
            <p:cNvSpPr>
              <a:spLocks noChangeArrowheads="1"/>
            </p:cNvSpPr>
            <p:nvPr/>
          </p:nvSpPr>
          <p:spPr bwMode="auto">
            <a:xfrm>
              <a:off x="4368" y="1920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old</a:t>
              </a:r>
            </a:p>
          </p:txBody>
        </p:sp>
      </p:grpSp>
      <p:sp>
        <p:nvSpPr>
          <p:cNvPr id="246812" name="Rectangle 28"/>
          <p:cNvSpPr>
            <a:spLocks noChangeArrowheads="1"/>
          </p:cNvSpPr>
          <p:nvPr/>
        </p:nvSpPr>
        <p:spPr bwMode="auto">
          <a:xfrm>
            <a:off x="7010400" y="41148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i="1" dirty="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246813" name="Rectangle 29"/>
          <p:cNvSpPr>
            <a:spLocks noChangeArrowheads="1"/>
          </p:cNvSpPr>
          <p:nvPr/>
        </p:nvSpPr>
        <p:spPr bwMode="auto">
          <a:xfrm>
            <a:off x="4800600" y="41148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i="1" dirty="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sp>
        <p:nvSpPr>
          <p:cNvPr id="246814" name="Rectangle 30"/>
          <p:cNvSpPr>
            <a:spLocks noChangeArrowheads="1"/>
          </p:cNvSpPr>
          <p:nvPr/>
        </p:nvSpPr>
        <p:spPr bwMode="auto">
          <a:xfrm>
            <a:off x="152400" y="60198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 smtClean="0">
                <a:solidFill>
                  <a:srgbClr val="D60093"/>
                </a:solidFill>
                <a:latin typeface="Arial" pitchFamily="34" charset="0"/>
              </a:rPr>
              <a:t>e1-</a:t>
            </a:r>
            <a:r>
              <a:rPr lang="en-US" sz="2000" dirty="0" smtClean="0">
                <a:latin typeface="Arial" pitchFamily="34" charset="0"/>
              </a:rPr>
              <a:t>s</a:t>
            </a:r>
            <a:endParaRPr lang="en-US" sz="2000" dirty="0">
              <a:solidFill>
                <a:srgbClr val="D60093"/>
              </a:solidFill>
              <a:latin typeface="Arial" pitchFamily="34" charset="0"/>
            </a:endParaRPr>
          </a:p>
        </p:txBody>
      </p:sp>
      <p:sp>
        <p:nvSpPr>
          <p:cNvPr id="246815" name="Rectangle 31"/>
          <p:cNvSpPr>
            <a:spLocks noChangeArrowheads="1"/>
          </p:cNvSpPr>
          <p:nvPr/>
        </p:nvSpPr>
        <p:spPr bwMode="auto">
          <a:xfrm>
            <a:off x="2438400" y="59436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 smtClean="0">
                <a:solidFill>
                  <a:srgbClr val="D60093"/>
                </a:solidFill>
                <a:latin typeface="Arial" pitchFamily="34" charset="0"/>
              </a:rPr>
              <a:t>e5-</a:t>
            </a:r>
            <a:r>
              <a:rPr lang="en-US" sz="2000" dirty="0" smtClean="0">
                <a:latin typeface="Arial" pitchFamily="34" charset="0"/>
              </a:rPr>
              <a:t>r</a:t>
            </a:r>
            <a:endParaRPr lang="en-US" sz="2000" dirty="0">
              <a:solidFill>
                <a:srgbClr val="D60093"/>
              </a:solidFill>
              <a:latin typeface="Arial" pitchFamily="34" charset="0"/>
            </a:endParaRPr>
          </a:p>
        </p:txBody>
      </p:sp>
      <p:sp>
        <p:nvSpPr>
          <p:cNvPr id="246816" name="Rectangle 32"/>
          <p:cNvSpPr>
            <a:spLocks noChangeArrowheads="1"/>
          </p:cNvSpPr>
          <p:nvPr/>
        </p:nvSpPr>
        <p:spPr bwMode="auto">
          <a:xfrm>
            <a:off x="3505200" y="38862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 smtClean="0">
                <a:solidFill>
                  <a:srgbClr val="D60093"/>
                </a:solidFill>
                <a:latin typeface="Arial" pitchFamily="34" charset="0"/>
              </a:rPr>
              <a:t>e4-</a:t>
            </a:r>
            <a:r>
              <a:rPr lang="en-US" sz="2000" dirty="0" smtClean="0">
                <a:latin typeface="Arial" pitchFamily="34" charset="0"/>
              </a:rPr>
              <a:t>s</a:t>
            </a:r>
            <a:r>
              <a:rPr lang="en-US" sz="2000" dirty="0" smtClean="0">
                <a:solidFill>
                  <a:srgbClr val="D60093"/>
                </a:solidFill>
                <a:latin typeface="Arial" pitchFamily="34" charset="0"/>
              </a:rPr>
              <a:t>, e6-</a:t>
            </a:r>
            <a:r>
              <a:rPr lang="en-US" sz="2000" dirty="0" smtClean="0">
                <a:latin typeface="Arial" pitchFamily="34" charset="0"/>
              </a:rPr>
              <a:t>s</a:t>
            </a:r>
            <a:endParaRPr lang="en-US" sz="2000" dirty="0">
              <a:solidFill>
                <a:srgbClr val="D60093"/>
              </a:solidFill>
              <a:latin typeface="Arial" pitchFamily="34" charset="0"/>
            </a:endParaRPr>
          </a:p>
        </p:txBody>
      </p:sp>
      <p:sp>
        <p:nvSpPr>
          <p:cNvPr id="246817" name="Rectangle 33"/>
          <p:cNvSpPr>
            <a:spLocks noChangeArrowheads="1"/>
          </p:cNvSpPr>
          <p:nvPr/>
        </p:nvSpPr>
        <p:spPr bwMode="auto">
          <a:xfrm>
            <a:off x="4876800" y="44958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 smtClean="0">
                <a:solidFill>
                  <a:srgbClr val="D60093"/>
                </a:solidFill>
                <a:latin typeface="Arial" pitchFamily="34" charset="0"/>
              </a:rPr>
              <a:t>e2-</a:t>
            </a:r>
            <a:r>
              <a:rPr lang="en-US" sz="2000" dirty="0" smtClean="0">
                <a:latin typeface="Arial" pitchFamily="34" charset="0"/>
              </a:rPr>
              <a:t>r</a:t>
            </a:r>
            <a:endParaRPr lang="en-US" sz="2000" dirty="0">
              <a:solidFill>
                <a:srgbClr val="D60093"/>
              </a:solidFill>
              <a:latin typeface="Arial" pitchFamily="34" charset="0"/>
            </a:endParaRPr>
          </a:p>
        </p:txBody>
      </p:sp>
      <p:sp>
        <p:nvSpPr>
          <p:cNvPr id="246818" name="Rectangle 34"/>
          <p:cNvSpPr>
            <a:spLocks noChangeArrowheads="1"/>
          </p:cNvSpPr>
          <p:nvPr/>
        </p:nvSpPr>
        <p:spPr bwMode="auto">
          <a:xfrm>
            <a:off x="7086600" y="44958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 smtClean="0">
                <a:solidFill>
                  <a:srgbClr val="D60093"/>
                </a:solidFill>
                <a:latin typeface="Arial" pitchFamily="34" charset="0"/>
              </a:rPr>
              <a:t>e3-</a:t>
            </a:r>
            <a:r>
              <a:rPr lang="en-US" sz="2000" dirty="0" smtClean="0">
                <a:latin typeface="Arial" pitchFamily="34" charset="0"/>
              </a:rPr>
              <a:t>s</a:t>
            </a:r>
            <a:endParaRPr lang="en-US" sz="2000" dirty="0">
              <a:solidFill>
                <a:srgbClr val="D60093"/>
              </a:solidFill>
              <a:latin typeface="Arial" pitchFamily="34" charset="0"/>
            </a:endParaRPr>
          </a:p>
        </p:txBody>
      </p:sp>
      <p:sp>
        <p:nvSpPr>
          <p:cNvPr id="246819" name="Rectangle 35"/>
          <p:cNvSpPr>
            <a:spLocks noChangeArrowheads="1"/>
          </p:cNvSpPr>
          <p:nvPr/>
        </p:nvSpPr>
        <p:spPr bwMode="auto">
          <a:xfrm>
            <a:off x="685800" y="24384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 dirty="0">
              <a:solidFill>
                <a:srgbClr val="D60093"/>
              </a:solidFill>
              <a:latin typeface="Arial" pitchFamily="34" charset="0"/>
            </a:endParaRPr>
          </a:p>
          <a:p>
            <a:pPr algn="ctr"/>
            <a:r>
              <a:rPr lang="en-US" sz="2000" dirty="0">
                <a:solidFill>
                  <a:srgbClr val="D60093"/>
                </a:solidFill>
                <a:latin typeface="Arial" pitchFamily="34" charset="0"/>
              </a:rPr>
              <a:t> </a:t>
            </a:r>
            <a:r>
              <a:rPr lang="en-US" sz="2000" dirty="0" smtClean="0">
                <a:solidFill>
                  <a:srgbClr val="D60093"/>
                </a:solidFill>
                <a:latin typeface="Arial" pitchFamily="34" charset="0"/>
              </a:rPr>
              <a:t>e1-</a:t>
            </a:r>
            <a:r>
              <a:rPr lang="en-US" sz="2000" dirty="0" smtClean="0">
                <a:latin typeface="Arial" pitchFamily="34" charset="0"/>
              </a:rPr>
              <a:t>s</a:t>
            </a:r>
            <a:r>
              <a:rPr lang="en-US" sz="2000" dirty="0" smtClean="0">
                <a:solidFill>
                  <a:srgbClr val="D60093"/>
                </a:solidFill>
                <a:latin typeface="Arial" pitchFamily="34" charset="0"/>
              </a:rPr>
              <a:t>, e5-</a:t>
            </a:r>
            <a:r>
              <a:rPr lang="en-US" sz="2000" dirty="0" smtClean="0">
                <a:latin typeface="Arial" pitchFamily="34" charset="0"/>
              </a:rPr>
              <a:t>r</a:t>
            </a:r>
            <a:r>
              <a:rPr lang="en-US" sz="2000" dirty="0" smtClean="0">
                <a:solidFill>
                  <a:srgbClr val="D60093"/>
                </a:solidFill>
                <a:latin typeface="Arial" pitchFamily="34" charset="0"/>
              </a:rPr>
              <a:t>, e4-</a:t>
            </a:r>
            <a:r>
              <a:rPr lang="en-US" sz="2000" dirty="0" smtClean="0">
                <a:latin typeface="Arial" pitchFamily="34" charset="0"/>
              </a:rPr>
              <a:t>s</a:t>
            </a:r>
            <a:r>
              <a:rPr lang="en-US" sz="2000" dirty="0" smtClean="0">
                <a:solidFill>
                  <a:srgbClr val="D60093"/>
                </a:solidFill>
                <a:latin typeface="Arial" pitchFamily="34" charset="0"/>
              </a:rPr>
              <a:t>, e6-</a:t>
            </a:r>
            <a:r>
              <a:rPr lang="en-US" sz="2000" dirty="0" smtClean="0">
                <a:latin typeface="Arial" pitchFamily="34" charset="0"/>
              </a:rPr>
              <a:t>s</a:t>
            </a:r>
            <a:endParaRPr lang="en-US" sz="2000" dirty="0">
              <a:solidFill>
                <a:srgbClr val="D60093"/>
              </a:solidFill>
              <a:latin typeface="Arial" pitchFamily="34" charset="0"/>
            </a:endParaRPr>
          </a:p>
          <a:p>
            <a:pPr algn="ctr"/>
            <a:r>
              <a:rPr lang="en-US" sz="2000" dirty="0">
                <a:solidFill>
                  <a:srgbClr val="9933FF"/>
                </a:solidFill>
              </a:rPr>
              <a:t>     thread, length, where</a:t>
            </a:r>
            <a:endParaRPr lang="en-US" sz="2000" dirty="0">
              <a:solidFill>
                <a:srgbClr val="D60093"/>
              </a:solidFill>
              <a:latin typeface="Arial" pitchFamily="34" charset="0"/>
            </a:endParaRPr>
          </a:p>
          <a:p>
            <a:pPr algn="ctr"/>
            <a:endParaRPr lang="en-US" sz="2000" dirty="0">
              <a:solidFill>
                <a:srgbClr val="D60093"/>
              </a:solidFill>
              <a:latin typeface="Arial" pitchFamily="34" charset="0"/>
            </a:endParaRPr>
          </a:p>
          <a:p>
            <a:pPr algn="ctr"/>
            <a:endParaRPr lang="en-US" sz="2000" dirty="0">
              <a:solidFill>
                <a:srgbClr val="D60093"/>
              </a:solidFill>
              <a:latin typeface="Arial" pitchFamily="34" charset="0"/>
            </a:endParaRPr>
          </a:p>
        </p:txBody>
      </p:sp>
      <p:sp>
        <p:nvSpPr>
          <p:cNvPr id="246820" name="Rectangle 36"/>
          <p:cNvSpPr>
            <a:spLocks noChangeArrowheads="1"/>
          </p:cNvSpPr>
          <p:nvPr/>
        </p:nvSpPr>
        <p:spPr bwMode="auto">
          <a:xfrm>
            <a:off x="6629400" y="24384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 smtClean="0">
                <a:solidFill>
                  <a:srgbClr val="D60093"/>
                </a:solidFill>
                <a:latin typeface="Arial" pitchFamily="34" charset="0"/>
              </a:rPr>
              <a:t>e2-</a:t>
            </a:r>
            <a:r>
              <a:rPr lang="en-US" sz="2000" dirty="0" smtClean="0">
                <a:latin typeface="Arial" pitchFamily="34" charset="0"/>
              </a:rPr>
              <a:t>r</a:t>
            </a:r>
            <a:r>
              <a:rPr lang="en-US" sz="2000" dirty="0" smtClean="0">
                <a:solidFill>
                  <a:srgbClr val="D60093"/>
                </a:solidFill>
                <a:latin typeface="Arial" pitchFamily="34" charset="0"/>
              </a:rPr>
              <a:t>, e3-</a:t>
            </a:r>
            <a:r>
              <a:rPr lang="en-US" sz="2000" dirty="0" smtClean="0">
                <a:latin typeface="Arial" pitchFamily="34" charset="0"/>
              </a:rPr>
              <a:t>s</a:t>
            </a:r>
            <a:endParaRPr lang="en-US" sz="2000" dirty="0">
              <a:solidFill>
                <a:srgbClr val="D60093"/>
              </a:solidFill>
              <a:latin typeface="Arial" pitchFamily="34" charset="0"/>
            </a:endParaRPr>
          </a:p>
        </p:txBody>
      </p:sp>
      <p:sp>
        <p:nvSpPr>
          <p:cNvPr id="246821" name="Rectangle 37"/>
          <p:cNvSpPr>
            <a:spLocks noChangeArrowheads="1"/>
          </p:cNvSpPr>
          <p:nvPr/>
        </p:nvSpPr>
        <p:spPr bwMode="auto">
          <a:xfrm>
            <a:off x="152400" y="40386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 smtClean="0">
                <a:solidFill>
                  <a:srgbClr val="D60093"/>
                </a:solidFill>
                <a:latin typeface="Arial" pitchFamily="34" charset="0"/>
              </a:rPr>
              <a:t>e1-</a:t>
            </a:r>
            <a:r>
              <a:rPr lang="en-US" sz="2000" dirty="0" smtClean="0">
                <a:latin typeface="Arial" pitchFamily="34" charset="0"/>
              </a:rPr>
              <a:t>s</a:t>
            </a:r>
            <a:r>
              <a:rPr lang="en-US" sz="2000" dirty="0" smtClean="0">
                <a:solidFill>
                  <a:srgbClr val="D60093"/>
                </a:solidFill>
                <a:latin typeface="Arial" pitchFamily="34" charset="0"/>
              </a:rPr>
              <a:t>, e5-</a:t>
            </a:r>
            <a:r>
              <a:rPr lang="en-US" sz="2000" dirty="0" smtClean="0">
                <a:latin typeface="Arial" pitchFamily="34" charset="0"/>
              </a:rPr>
              <a:t>r</a:t>
            </a:r>
            <a:endParaRPr lang="en-US" sz="2000" dirty="0">
              <a:solidFill>
                <a:srgbClr val="D60093"/>
              </a:solidFill>
              <a:latin typeface="Arial" pitchFamily="34" charset="0"/>
            </a:endParaRPr>
          </a:p>
          <a:p>
            <a:pPr algn="ctr"/>
            <a:r>
              <a:rPr lang="en-US" sz="2000" dirty="0">
                <a:solidFill>
                  <a:srgbClr val="9933FF"/>
                </a:solidFill>
              </a:rPr>
              <a:t>length, </a:t>
            </a:r>
          </a:p>
          <a:p>
            <a:pPr algn="ctr"/>
            <a:r>
              <a:rPr lang="en-US" sz="2000" dirty="0">
                <a:solidFill>
                  <a:srgbClr val="9933FF"/>
                </a:solidFill>
              </a:rPr>
              <a:t>where</a:t>
            </a:r>
          </a:p>
        </p:txBody>
      </p:sp>
      <p:sp>
        <p:nvSpPr>
          <p:cNvPr id="246822" name="Rectangle 38"/>
          <p:cNvSpPr>
            <a:spLocks noChangeArrowheads="1"/>
          </p:cNvSpPr>
          <p:nvPr/>
        </p:nvSpPr>
        <p:spPr bwMode="auto">
          <a:xfrm>
            <a:off x="4140200" y="836613"/>
            <a:ext cx="16764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 smtClean="0">
                <a:solidFill>
                  <a:srgbClr val="D60093"/>
                </a:solidFill>
                <a:latin typeface="Arial" pitchFamily="34" charset="0"/>
              </a:rPr>
              <a:t>e1-</a:t>
            </a:r>
            <a:r>
              <a:rPr lang="en-US" sz="2000" dirty="0" smtClean="0">
                <a:latin typeface="Arial" pitchFamily="34" charset="0"/>
              </a:rPr>
              <a:t>s</a:t>
            </a:r>
            <a:r>
              <a:rPr lang="en-US" sz="2000" dirty="0" smtClean="0">
                <a:solidFill>
                  <a:srgbClr val="D60093"/>
                </a:solidFill>
                <a:latin typeface="Arial" pitchFamily="34" charset="0"/>
              </a:rPr>
              <a:t>, e2-</a:t>
            </a:r>
            <a:r>
              <a:rPr lang="en-US" sz="2000" dirty="0" smtClean="0">
                <a:latin typeface="Arial" pitchFamily="34" charset="0"/>
              </a:rPr>
              <a:t>r</a:t>
            </a:r>
            <a:r>
              <a:rPr lang="en-US" sz="2000" dirty="0" smtClean="0">
                <a:solidFill>
                  <a:srgbClr val="D60093"/>
                </a:solidFill>
                <a:latin typeface="Arial" pitchFamily="34" charset="0"/>
              </a:rPr>
              <a:t>, e3-</a:t>
            </a:r>
            <a:r>
              <a:rPr lang="en-US" sz="2000" dirty="0" smtClean="0">
                <a:latin typeface="Arial" pitchFamily="34" charset="0"/>
              </a:rPr>
              <a:t>s</a:t>
            </a:r>
            <a:r>
              <a:rPr lang="en-US" sz="2000" dirty="0" smtClean="0">
                <a:solidFill>
                  <a:srgbClr val="D60093"/>
                </a:solidFill>
                <a:latin typeface="Arial" pitchFamily="34" charset="0"/>
              </a:rPr>
              <a:t>, e5-</a:t>
            </a:r>
            <a:r>
              <a:rPr lang="en-US" sz="2000" dirty="0" smtClean="0">
                <a:latin typeface="Arial" pitchFamily="34" charset="0"/>
              </a:rPr>
              <a:t>r</a:t>
            </a:r>
            <a:r>
              <a:rPr lang="en-US" sz="2000" dirty="0" smtClean="0">
                <a:solidFill>
                  <a:srgbClr val="D60093"/>
                </a:solidFill>
                <a:latin typeface="Arial" pitchFamily="34" charset="0"/>
              </a:rPr>
              <a:t>, e4-</a:t>
            </a:r>
            <a:r>
              <a:rPr lang="en-US" sz="2000" dirty="0" smtClean="0">
                <a:latin typeface="Arial" pitchFamily="34" charset="0"/>
              </a:rPr>
              <a:t>s</a:t>
            </a:r>
            <a:r>
              <a:rPr lang="en-US" sz="2000" dirty="0" smtClean="0">
                <a:solidFill>
                  <a:srgbClr val="D60093"/>
                </a:solidFill>
                <a:latin typeface="Arial" pitchFamily="34" charset="0"/>
              </a:rPr>
              <a:t>, e6-</a:t>
            </a:r>
            <a:r>
              <a:rPr lang="en-US" sz="2000" dirty="0" smtClean="0">
                <a:latin typeface="Arial" pitchFamily="34" charset="0"/>
              </a:rPr>
              <a:t>s</a:t>
            </a:r>
            <a:r>
              <a:rPr lang="en-US" sz="2000" dirty="0" smtClean="0">
                <a:solidFill>
                  <a:srgbClr val="D60093"/>
                </a:solidFill>
                <a:latin typeface="Arial" pitchFamily="34" charset="0"/>
              </a:rPr>
              <a:t>           </a:t>
            </a:r>
            <a:r>
              <a:rPr lang="en-US" sz="2000" dirty="0">
                <a:solidFill>
                  <a:srgbClr val="9933FF"/>
                </a:solidFill>
                <a:latin typeface="Arial" pitchFamily="34" charset="0"/>
              </a:rPr>
              <a:t>author, thread, length, where</a:t>
            </a:r>
          </a:p>
        </p:txBody>
      </p:sp>
      <p:sp>
        <p:nvSpPr>
          <p:cNvPr id="246823" name="Rectangle 39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839200" cy="685800"/>
          </a:xfrm>
          <a:noFill/>
          <a:ln/>
        </p:spPr>
        <p:txBody>
          <a:bodyPr/>
          <a:lstStyle/>
          <a:p>
            <a:r>
              <a:rPr lang="en-US" dirty="0"/>
              <a:t>Building a Decision Tree </a:t>
            </a:r>
            <a:r>
              <a:rPr lang="en-US" sz="2400" dirty="0" smtClean="0"/>
              <a:t>(Newsgroup Read Domain)</a:t>
            </a:r>
            <a:endParaRPr lang="en-US" sz="2400" dirty="0"/>
          </a:p>
        </p:txBody>
      </p: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228600" y="4676775"/>
            <a:ext cx="1562100" cy="1038225"/>
            <a:chOff x="144" y="2946"/>
            <a:chExt cx="984" cy="654"/>
          </a:xfrm>
        </p:grpSpPr>
        <p:cxnSp>
          <p:nvCxnSpPr>
            <p:cNvPr id="246825" name="AutoShape 41"/>
            <p:cNvCxnSpPr>
              <a:cxnSpLocks noChangeShapeType="1"/>
              <a:stCxn id="246792" idx="2"/>
            </p:cNvCxnSpPr>
            <p:nvPr/>
          </p:nvCxnSpPr>
          <p:spPr bwMode="auto">
            <a:xfrm flipH="1">
              <a:off x="864" y="2946"/>
              <a:ext cx="264" cy="654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826" name="Rectangle 42"/>
            <p:cNvSpPr>
              <a:spLocks noChangeArrowheads="1"/>
            </p:cNvSpPr>
            <p:nvPr/>
          </p:nvSpPr>
          <p:spPr bwMode="auto">
            <a:xfrm>
              <a:off x="144" y="3360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long</a:t>
              </a:r>
            </a:p>
          </p:txBody>
        </p:sp>
      </p:grpSp>
      <p:sp>
        <p:nvSpPr>
          <p:cNvPr id="246827" name="Rectangle 43"/>
          <p:cNvSpPr>
            <a:spLocks noChangeArrowheads="1"/>
          </p:cNvSpPr>
          <p:nvPr/>
        </p:nvSpPr>
        <p:spPr bwMode="auto">
          <a:xfrm>
            <a:off x="609600" y="57912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i="1" dirty="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2CFED80-5205-497D-A57F-EAEBD5BF73E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5" name="Footer Placeholder 4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6" grpId="0" animBg="1" autoUpdateAnimBg="0"/>
      <p:bldP spid="246787" grpId="0" animBg="1" autoUpdateAnimBg="0"/>
      <p:bldP spid="246788" grpId="0" animBg="1" autoUpdateAnimBg="0"/>
      <p:bldP spid="246792" grpId="0" animBg="1" autoUpdateAnimBg="0"/>
      <p:bldP spid="246800" grpId="0" autoUpdateAnimBg="0"/>
      <p:bldP spid="246801" grpId="0" autoUpdateAnimBg="0"/>
      <p:bldP spid="246805" grpId="0" autoUpdateAnimBg="0"/>
      <p:bldP spid="246812" grpId="0" autoUpdateAnimBg="0"/>
      <p:bldP spid="246813" grpId="0" autoUpdateAnimBg="0"/>
      <p:bldP spid="246814" grpId="0" autoUpdateAnimBg="0"/>
      <p:bldP spid="246815" grpId="0" autoUpdateAnimBg="0"/>
      <p:bldP spid="246816" grpId="0" autoUpdateAnimBg="0"/>
      <p:bldP spid="246817" grpId="0" autoUpdateAnimBg="0"/>
      <p:bldP spid="246818" grpId="0" autoUpdateAnimBg="0"/>
      <p:bldP spid="246819" grpId="0" autoUpdateAnimBg="0"/>
      <p:bldP spid="246820" grpId="0" autoUpdateAnimBg="0"/>
      <p:bldP spid="246821" grpId="0" autoUpdateAnimBg="0"/>
      <p:bldP spid="24682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05C03-10CC-4686-96FE-E308A3CB6ED6}" type="slidenum">
              <a:rPr lang="en-US"/>
              <a:pPr/>
              <a:t>16</a:t>
            </a:fld>
            <a:endParaRPr lang="en-US"/>
          </a:p>
        </p:txBody>
      </p:sp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Choosing a good split</a:t>
            </a:r>
          </a:p>
        </p:txBody>
      </p:sp>
      <p:sp>
        <p:nvSpPr>
          <p:cNvPr id="250883" name="Rectangle 3"/>
          <p:cNvSpPr>
            <a:spLocks noChangeArrowheads="1"/>
          </p:cNvSpPr>
          <p:nvPr/>
        </p:nvSpPr>
        <p:spPr bwMode="auto">
          <a:xfrm>
            <a:off x="323850" y="1196974"/>
            <a:ext cx="8515350" cy="512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b="1" dirty="0"/>
              <a:t>Goal: </a:t>
            </a:r>
            <a:r>
              <a:rPr lang="en-US" sz="2800" dirty="0"/>
              <a:t>try to minimize the depth of the tree</a:t>
            </a:r>
          </a:p>
          <a:p>
            <a:pPr marL="342900" indent="-342900">
              <a:lnSpc>
                <a:spcPct val="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800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/>
              <a:t>Split on attributes that move as </a:t>
            </a:r>
            <a:r>
              <a:rPr lang="en-US" sz="2800" dirty="0" smtClean="0"/>
              <a:t>much as </a:t>
            </a:r>
            <a:r>
              <a:rPr lang="en-US" sz="2800" dirty="0"/>
              <a:t>possible toward an exact classification of the examples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800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b="1" dirty="0"/>
              <a:t>Ideal split </a:t>
            </a:r>
            <a:r>
              <a:rPr lang="en-US" sz="2800" dirty="0"/>
              <a:t>divides examples </a:t>
            </a:r>
            <a:r>
              <a:rPr lang="en-US" sz="2800" dirty="0" smtClean="0"/>
              <a:t>into sets</a:t>
            </a:r>
            <a:r>
              <a:rPr lang="en-US" sz="2800" dirty="0"/>
              <a:t>, </a:t>
            </a:r>
            <a:r>
              <a:rPr lang="en-US" sz="2800" dirty="0" smtClean="0"/>
              <a:t>with the same classification</a:t>
            </a:r>
            <a:endParaRPr lang="en-US" sz="2800" dirty="0"/>
          </a:p>
          <a:p>
            <a:pPr marL="342900" indent="-342900">
              <a:lnSpc>
                <a:spcPct val="5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800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b="1" dirty="0"/>
              <a:t>Bad split </a:t>
            </a:r>
            <a:r>
              <a:rPr lang="en-US" sz="2800" dirty="0"/>
              <a:t>leaves about the same proportion of </a:t>
            </a:r>
            <a:r>
              <a:rPr lang="en-US" sz="2800" dirty="0" smtClean="0"/>
              <a:t>examples in the different classes</a:t>
            </a: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0C5F-0E0D-4492-828B-090DFAE1A081}" type="slidenum">
              <a:rPr lang="en-US"/>
              <a:pPr/>
              <a:t>17</a:t>
            </a:fld>
            <a:endParaRPr lang="en-US"/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685800"/>
          </a:xfrm>
        </p:spPr>
        <p:txBody>
          <a:bodyPr/>
          <a:lstStyle/>
          <a:p>
            <a:r>
              <a:rPr lang="en-US" dirty="0"/>
              <a:t>Choosing a Good </a:t>
            </a:r>
            <a:r>
              <a:rPr lang="en-US" dirty="0" smtClean="0"/>
              <a:t>Attribute (binary case)</a:t>
            </a:r>
            <a:endParaRPr lang="en-US" dirty="0"/>
          </a:p>
        </p:txBody>
      </p:sp>
      <p:pic>
        <p:nvPicPr>
          <p:cNvPr id="405508" name="Picture 4" descr="restaurant-root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400" y="1989138"/>
            <a:ext cx="8483600" cy="2022475"/>
          </a:xfrm>
          <a:prstGeom prst="rect">
            <a:avLst/>
          </a:prstGeom>
          <a:noFill/>
        </p:spPr>
      </p:pic>
      <p:sp>
        <p:nvSpPr>
          <p:cNvPr id="405510" name="Rectangle 6"/>
          <p:cNvSpPr>
            <a:spLocks noChangeArrowheads="1"/>
          </p:cNvSpPr>
          <p:nvPr/>
        </p:nvSpPr>
        <p:spPr bwMode="auto">
          <a:xfrm>
            <a:off x="1979613" y="2636838"/>
            <a:ext cx="720725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5511" name="Rectangle 7"/>
          <p:cNvSpPr>
            <a:spLocks noChangeArrowheads="1"/>
          </p:cNvSpPr>
          <p:nvPr/>
        </p:nvSpPr>
        <p:spPr bwMode="auto">
          <a:xfrm>
            <a:off x="6732588" y="2636838"/>
            <a:ext cx="647700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5512" name="Rectangle 8"/>
          <p:cNvSpPr>
            <a:spLocks noChangeArrowheads="1"/>
          </p:cNvSpPr>
          <p:nvPr/>
        </p:nvSpPr>
        <p:spPr bwMode="auto">
          <a:xfrm>
            <a:off x="539750" y="3141663"/>
            <a:ext cx="647700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5513" name="Rectangle 9"/>
          <p:cNvSpPr>
            <a:spLocks noChangeArrowheads="1"/>
          </p:cNvSpPr>
          <p:nvPr/>
        </p:nvSpPr>
        <p:spPr bwMode="auto">
          <a:xfrm>
            <a:off x="1908175" y="3141663"/>
            <a:ext cx="431800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5514" name="Rectangle 10"/>
          <p:cNvSpPr>
            <a:spLocks noChangeArrowheads="1"/>
          </p:cNvSpPr>
          <p:nvPr/>
        </p:nvSpPr>
        <p:spPr bwMode="auto">
          <a:xfrm>
            <a:off x="3708400" y="3141663"/>
            <a:ext cx="647700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5515" name="Rectangle 11"/>
          <p:cNvSpPr>
            <a:spLocks noChangeArrowheads="1"/>
          </p:cNvSpPr>
          <p:nvPr/>
        </p:nvSpPr>
        <p:spPr bwMode="auto">
          <a:xfrm>
            <a:off x="5003800" y="3141663"/>
            <a:ext cx="647700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5516" name="Rectangle 12"/>
          <p:cNvSpPr>
            <a:spLocks noChangeArrowheads="1"/>
          </p:cNvSpPr>
          <p:nvPr/>
        </p:nvSpPr>
        <p:spPr bwMode="auto">
          <a:xfrm>
            <a:off x="6300788" y="3213100"/>
            <a:ext cx="504825" cy="144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5517" name="Rectangle 13"/>
          <p:cNvSpPr>
            <a:spLocks noChangeArrowheads="1"/>
          </p:cNvSpPr>
          <p:nvPr/>
        </p:nvSpPr>
        <p:spPr bwMode="auto">
          <a:xfrm>
            <a:off x="8496300" y="3141663"/>
            <a:ext cx="647700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5518" name="Rectangle 14"/>
          <p:cNvSpPr>
            <a:spLocks noChangeArrowheads="1"/>
          </p:cNvSpPr>
          <p:nvPr/>
        </p:nvSpPr>
        <p:spPr bwMode="auto">
          <a:xfrm>
            <a:off x="7451725" y="3213100"/>
            <a:ext cx="360363" cy="144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5519" name="Text Box 15"/>
          <p:cNvSpPr txBox="1">
            <a:spLocks noChangeArrowheads="1"/>
          </p:cNvSpPr>
          <p:nvPr/>
        </p:nvSpPr>
        <p:spPr bwMode="auto">
          <a:xfrm>
            <a:off x="1455738" y="4286250"/>
            <a:ext cx="11318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9900"/>
                </a:solidFill>
              </a:rPr>
              <a:t>Good</a:t>
            </a:r>
          </a:p>
        </p:txBody>
      </p:sp>
      <p:sp>
        <p:nvSpPr>
          <p:cNvPr id="405520" name="Text Box 16"/>
          <p:cNvSpPr txBox="1">
            <a:spLocks noChangeArrowheads="1"/>
          </p:cNvSpPr>
          <p:nvPr/>
        </p:nvSpPr>
        <p:spPr bwMode="auto">
          <a:xfrm>
            <a:off x="5940425" y="4292600"/>
            <a:ext cx="23955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Not So Good</a:t>
            </a: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19" grpId="0"/>
      <p:bldP spid="4055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Information Gain (1)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2CFED80-5205-497D-A57F-EAEBD5BF73E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44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44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Information Gain (2): </a:t>
            </a:r>
            <a:br>
              <a:rPr lang="en-CA" dirty="0" smtClean="0"/>
            </a:br>
            <a:r>
              <a:rPr lang="en-CA" dirty="0" smtClean="0"/>
              <a:t>Expected Reduction in  Entropy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2CFED80-5205-497D-A57F-EAEBD5BF73E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450569" name="Object 9"/>
          <p:cNvGraphicFramePr>
            <a:graphicFrameLocks noChangeAspect="1"/>
          </p:cNvGraphicFramePr>
          <p:nvPr/>
        </p:nvGraphicFramePr>
        <p:xfrm>
          <a:off x="685800" y="2819400"/>
          <a:ext cx="5710237" cy="1080415"/>
        </p:xfrm>
        <a:graphic>
          <a:graphicData uri="http://schemas.openxmlformats.org/presentationml/2006/ole">
            <p:oleObj spid="_x0000_s450569" name="Equation" r:id="rId3" imgW="2349360" imgH="444240" progId="Equation.3">
              <p:embed/>
            </p:oleObj>
          </a:graphicData>
        </a:graphic>
      </p:graphicFrame>
      <p:graphicFrame>
        <p:nvGraphicFramePr>
          <p:cNvPr id="450570" name="Object 10"/>
          <p:cNvGraphicFramePr>
            <a:graphicFrameLocks noChangeAspect="1"/>
          </p:cNvGraphicFramePr>
          <p:nvPr/>
        </p:nvGraphicFramePr>
        <p:xfrm>
          <a:off x="685800" y="4114800"/>
          <a:ext cx="5272087" cy="982663"/>
        </p:xfrm>
        <a:graphic>
          <a:graphicData uri="http://schemas.openxmlformats.org/presentationml/2006/ole">
            <p:oleObj spid="_x0000_s450570" name="Equation" r:id="rId4" imgW="2247840" imgH="419040" progId="Equation.3">
              <p:embed/>
            </p:oleObj>
          </a:graphicData>
        </a:graphic>
      </p:graphicFrame>
      <p:graphicFrame>
        <p:nvGraphicFramePr>
          <p:cNvPr id="7" name="Object 9"/>
          <p:cNvGraphicFramePr>
            <a:graphicFrameLocks noChangeAspect="1"/>
          </p:cNvGraphicFramePr>
          <p:nvPr/>
        </p:nvGraphicFramePr>
        <p:xfrm>
          <a:off x="838200" y="1066800"/>
          <a:ext cx="3857625" cy="1019175"/>
        </p:xfrm>
        <a:graphic>
          <a:graphicData uri="http://schemas.openxmlformats.org/presentationml/2006/ole">
            <p:oleObj spid="_x0000_s450571" name="Equation" r:id="rId5" imgW="1587240" imgH="419040" progId="Equation.3">
              <p:embed/>
            </p:oleObj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57200" y="5257800"/>
            <a:ext cx="84582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/>
              <a:t>Chose the attribute with the highest </a:t>
            </a:r>
            <a:r>
              <a:rPr lang="en-US" sz="2400" dirty="0" smtClean="0"/>
              <a:t>Gain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450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Supervised ML: Formal Specification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8B5A9E0-7EB5-4FF0-AEB5-1FBEA79D2A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A3DCE-604C-4153-BDC3-19B8F6351485}" type="slidenum">
              <a:rPr lang="en-US"/>
              <a:pPr/>
              <a:t>20</a:t>
            </a:fld>
            <a:endParaRPr lang="en-US"/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534400" cy="685800"/>
          </a:xfrm>
        </p:spPr>
        <p:txBody>
          <a:bodyPr/>
          <a:lstStyle/>
          <a:p>
            <a:r>
              <a:rPr lang="en-US"/>
              <a:t>Example: possible splits</a:t>
            </a:r>
          </a:p>
        </p:txBody>
      </p:sp>
      <p:sp>
        <p:nvSpPr>
          <p:cNvPr id="451587" name="Rectangle 3"/>
          <p:cNvSpPr>
            <a:spLocks noChangeArrowheads="1"/>
          </p:cNvSpPr>
          <p:nvPr/>
        </p:nvSpPr>
        <p:spPr bwMode="auto">
          <a:xfrm>
            <a:off x="381000" y="14478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CA" sz="2800"/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107950" y="1196975"/>
            <a:ext cx="5184775" cy="2722563"/>
            <a:chOff x="144" y="672"/>
            <a:chExt cx="3744" cy="1824"/>
          </a:xfrm>
        </p:grpSpPr>
        <p:sp>
          <p:nvSpPr>
            <p:cNvPr id="451588" name="Rectangle 4"/>
            <p:cNvSpPr>
              <a:spLocks noChangeArrowheads="1"/>
            </p:cNvSpPr>
            <p:nvPr/>
          </p:nvSpPr>
          <p:spPr bwMode="auto">
            <a:xfrm>
              <a:off x="1488" y="1008"/>
              <a:ext cx="720" cy="336"/>
            </a:xfrm>
            <a:prstGeom prst="rect">
              <a:avLst/>
            </a:prstGeom>
            <a:noFill/>
            <a:ln w="57150">
              <a:solidFill>
                <a:srgbClr val="8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author</a:t>
              </a: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80" y="1362"/>
              <a:ext cx="1368" cy="540"/>
              <a:chOff x="1392" y="834"/>
              <a:chExt cx="1368" cy="540"/>
            </a:xfrm>
          </p:grpSpPr>
          <p:cxnSp>
            <p:nvCxnSpPr>
              <p:cNvPr id="451590" name="AutoShape 6"/>
              <p:cNvCxnSpPr>
                <a:cxnSpLocks noChangeShapeType="1"/>
                <a:stCxn id="451588" idx="2"/>
              </p:cNvCxnSpPr>
              <p:nvPr/>
            </p:nvCxnSpPr>
            <p:spPr bwMode="auto">
              <a:xfrm flipH="1">
                <a:off x="1680" y="834"/>
                <a:ext cx="1080" cy="540"/>
              </a:xfrm>
              <a:prstGeom prst="straightConnector1">
                <a:avLst/>
              </a:prstGeom>
              <a:noFill/>
              <a:ln w="31750">
                <a:solidFill>
                  <a:srgbClr val="008000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451591" name="Rectangle 7"/>
              <p:cNvSpPr>
                <a:spLocks noChangeArrowheads="1"/>
              </p:cNvSpPr>
              <p:nvPr/>
            </p:nvSpPr>
            <p:spPr bwMode="auto">
              <a:xfrm>
                <a:off x="1392" y="960"/>
                <a:ext cx="768" cy="192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>
                    <a:latin typeface="Arial" pitchFamily="34" charset="0"/>
                  </a:rPr>
                  <a:t>known</a:t>
                </a: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1824" y="1344"/>
              <a:ext cx="1416" cy="684"/>
              <a:chOff x="2760" y="834"/>
              <a:chExt cx="1416" cy="684"/>
            </a:xfrm>
          </p:grpSpPr>
          <p:cxnSp>
            <p:nvCxnSpPr>
              <p:cNvPr id="451593" name="AutoShape 9"/>
              <p:cNvCxnSpPr>
                <a:cxnSpLocks noChangeShapeType="1"/>
                <a:stCxn id="451588" idx="2"/>
              </p:cNvCxnSpPr>
              <p:nvPr/>
            </p:nvCxnSpPr>
            <p:spPr bwMode="auto">
              <a:xfrm>
                <a:off x="2760" y="834"/>
                <a:ext cx="1344" cy="684"/>
              </a:xfrm>
              <a:prstGeom prst="straightConnector1">
                <a:avLst/>
              </a:prstGeom>
              <a:noFill/>
              <a:ln w="31750">
                <a:solidFill>
                  <a:srgbClr val="008000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451594" name="Rectangle 10"/>
              <p:cNvSpPr>
                <a:spLocks noChangeArrowheads="1"/>
              </p:cNvSpPr>
              <p:nvPr/>
            </p:nvSpPr>
            <p:spPr bwMode="auto">
              <a:xfrm>
                <a:off x="3408" y="960"/>
                <a:ext cx="768" cy="192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>
                    <a:latin typeface="Arial" pitchFamily="34" charset="0"/>
                  </a:rPr>
                  <a:t>unknown</a:t>
                </a:r>
              </a:p>
            </p:txBody>
          </p:sp>
        </p:grpSp>
        <p:sp>
          <p:nvSpPr>
            <p:cNvPr id="451595" name="Rectangle 11"/>
            <p:cNvSpPr>
              <a:spLocks noChangeArrowheads="1"/>
            </p:cNvSpPr>
            <p:nvPr/>
          </p:nvSpPr>
          <p:spPr bwMode="auto">
            <a:xfrm>
              <a:off x="192" y="1968"/>
              <a:ext cx="768" cy="192"/>
            </a:xfrm>
            <a:prstGeom prst="rect">
              <a:avLst/>
            </a:prstGeom>
            <a:solidFill>
              <a:schemeClr val="bg1"/>
            </a:solidFill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  <a:latin typeface="Arial" pitchFamily="34" charset="0"/>
                </a:rPr>
                <a:t>Skips 3  </a:t>
              </a:r>
            </a:p>
          </p:txBody>
        </p:sp>
        <p:sp>
          <p:nvSpPr>
            <p:cNvPr id="451596" name="Rectangle 12"/>
            <p:cNvSpPr>
              <a:spLocks noChangeArrowheads="1"/>
            </p:cNvSpPr>
            <p:nvPr/>
          </p:nvSpPr>
          <p:spPr bwMode="auto">
            <a:xfrm>
              <a:off x="144" y="2208"/>
              <a:ext cx="768" cy="192"/>
            </a:xfrm>
            <a:prstGeom prst="rect">
              <a:avLst/>
            </a:prstGeom>
            <a:solidFill>
              <a:schemeClr val="bg1"/>
            </a:solidFill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  <a:latin typeface="Arial" pitchFamily="34" charset="0"/>
                </a:rPr>
                <a:t>   Read 1</a:t>
              </a:r>
            </a:p>
          </p:txBody>
        </p:sp>
        <p:sp>
          <p:nvSpPr>
            <p:cNvPr id="451597" name="Rectangle 13"/>
            <p:cNvSpPr>
              <a:spLocks noChangeArrowheads="1"/>
            </p:cNvSpPr>
            <p:nvPr/>
          </p:nvSpPr>
          <p:spPr bwMode="auto">
            <a:xfrm>
              <a:off x="3264" y="1728"/>
              <a:ext cx="624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D60093"/>
                  </a:solidFill>
                  <a:latin typeface="Arial" pitchFamily="34" charset="0"/>
                </a:rPr>
                <a:t>e2, e3</a:t>
              </a:r>
            </a:p>
          </p:txBody>
        </p:sp>
        <p:sp>
          <p:nvSpPr>
            <p:cNvPr id="451598" name="Rectangle 14"/>
            <p:cNvSpPr>
              <a:spLocks noChangeArrowheads="1"/>
            </p:cNvSpPr>
            <p:nvPr/>
          </p:nvSpPr>
          <p:spPr bwMode="auto">
            <a:xfrm>
              <a:off x="912" y="1872"/>
              <a:ext cx="1056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D60093"/>
                  </a:solidFill>
                  <a:latin typeface="Arial" pitchFamily="34" charset="0"/>
                </a:rPr>
                <a:t>e1, e5, e4, e6</a:t>
              </a:r>
            </a:p>
          </p:txBody>
        </p:sp>
        <p:sp>
          <p:nvSpPr>
            <p:cNvPr id="451599" name="Rectangle 15"/>
            <p:cNvSpPr>
              <a:spLocks noChangeArrowheads="1"/>
            </p:cNvSpPr>
            <p:nvPr/>
          </p:nvSpPr>
          <p:spPr bwMode="auto">
            <a:xfrm>
              <a:off x="2352" y="672"/>
              <a:ext cx="768" cy="192"/>
            </a:xfrm>
            <a:prstGeom prst="rect">
              <a:avLst/>
            </a:prstGeom>
            <a:solidFill>
              <a:schemeClr val="bg1"/>
            </a:solidFill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  <a:latin typeface="Arial" pitchFamily="34" charset="0"/>
                </a:rPr>
                <a:t>Skips 4  </a:t>
              </a:r>
            </a:p>
          </p:txBody>
        </p:sp>
        <p:sp>
          <p:nvSpPr>
            <p:cNvPr id="451600" name="Rectangle 16"/>
            <p:cNvSpPr>
              <a:spLocks noChangeArrowheads="1"/>
            </p:cNvSpPr>
            <p:nvPr/>
          </p:nvSpPr>
          <p:spPr bwMode="auto">
            <a:xfrm>
              <a:off x="2304" y="960"/>
              <a:ext cx="768" cy="192"/>
            </a:xfrm>
            <a:prstGeom prst="rect">
              <a:avLst/>
            </a:prstGeom>
            <a:solidFill>
              <a:schemeClr val="bg1"/>
            </a:solidFill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  <a:latin typeface="Arial" pitchFamily="34" charset="0"/>
                </a:rPr>
                <a:t>   Read 2</a:t>
              </a:r>
            </a:p>
          </p:txBody>
        </p:sp>
        <p:grpSp>
          <p:nvGrpSpPr>
            <p:cNvPr id="5" name="Group 17"/>
            <p:cNvGrpSpPr>
              <a:grpSpLocks/>
            </p:cNvGrpSpPr>
            <p:nvPr/>
          </p:nvGrpSpPr>
          <p:grpSpPr bwMode="auto">
            <a:xfrm>
              <a:off x="2784" y="2064"/>
              <a:ext cx="864" cy="432"/>
              <a:chOff x="3168" y="2064"/>
              <a:chExt cx="864" cy="432"/>
            </a:xfrm>
          </p:grpSpPr>
          <p:sp>
            <p:nvSpPr>
              <p:cNvPr id="451602" name="Rectangle 18"/>
              <p:cNvSpPr>
                <a:spLocks noChangeArrowheads="1"/>
              </p:cNvSpPr>
              <p:nvPr/>
            </p:nvSpPr>
            <p:spPr bwMode="auto">
              <a:xfrm>
                <a:off x="3264" y="2064"/>
                <a:ext cx="768" cy="192"/>
              </a:xfrm>
              <a:prstGeom prst="rect">
                <a:avLst/>
              </a:prstGeom>
              <a:solidFill>
                <a:schemeClr val="bg1"/>
              </a:solidFill>
              <a:ln w="5715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>
                    <a:solidFill>
                      <a:srgbClr val="9933FF"/>
                    </a:solidFill>
                    <a:latin typeface="Arial" pitchFamily="34" charset="0"/>
                  </a:rPr>
                  <a:t>Skips 1 </a:t>
                </a:r>
              </a:p>
            </p:txBody>
          </p:sp>
          <p:sp>
            <p:nvSpPr>
              <p:cNvPr id="451603" name="Rectangle 19"/>
              <p:cNvSpPr>
                <a:spLocks noChangeArrowheads="1"/>
              </p:cNvSpPr>
              <p:nvPr/>
            </p:nvSpPr>
            <p:spPr bwMode="auto">
              <a:xfrm>
                <a:off x="3168" y="2304"/>
                <a:ext cx="768" cy="192"/>
              </a:xfrm>
              <a:prstGeom prst="rect">
                <a:avLst/>
              </a:prstGeom>
              <a:solidFill>
                <a:schemeClr val="bg1"/>
              </a:solidFill>
              <a:ln w="5715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>
                    <a:solidFill>
                      <a:srgbClr val="9933FF"/>
                    </a:solidFill>
                    <a:latin typeface="Arial" pitchFamily="34" charset="0"/>
                  </a:rPr>
                  <a:t>   Read 1</a:t>
                </a:r>
              </a:p>
            </p:txBody>
          </p:sp>
        </p:grpSp>
      </p:grpSp>
      <p:sp>
        <p:nvSpPr>
          <p:cNvPr id="451617" name="Line 33"/>
          <p:cNvSpPr>
            <a:spLocks noChangeShapeType="1"/>
          </p:cNvSpPr>
          <p:nvPr/>
        </p:nvSpPr>
        <p:spPr bwMode="auto">
          <a:xfrm>
            <a:off x="0" y="3962400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51618" name="Rectangle 34"/>
          <p:cNvSpPr>
            <a:spLocks noChangeArrowheads="1"/>
          </p:cNvSpPr>
          <p:nvPr/>
        </p:nvSpPr>
        <p:spPr bwMode="auto">
          <a:xfrm>
            <a:off x="323850" y="620713"/>
            <a:ext cx="45384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/>
              <a:t>For the initial training set  </a:t>
            </a:r>
            <a:r>
              <a:rPr lang="en-US" i="1" dirty="0" smtClean="0"/>
              <a:t>B(4/6) </a:t>
            </a:r>
            <a:r>
              <a:rPr lang="en-US" i="1" dirty="0"/>
              <a:t>= </a:t>
            </a:r>
            <a:r>
              <a:rPr lang="en-US" dirty="0"/>
              <a:t>0.92 bit</a:t>
            </a:r>
          </a:p>
        </p:txBody>
      </p:sp>
      <p:sp>
        <p:nvSpPr>
          <p:cNvPr id="451620" name="Rectangle 36"/>
          <p:cNvSpPr>
            <a:spLocks noChangeArrowheads="1"/>
          </p:cNvSpPr>
          <p:nvPr/>
        </p:nvSpPr>
        <p:spPr bwMode="auto">
          <a:xfrm>
            <a:off x="539750" y="4581525"/>
            <a:ext cx="774702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 smtClean="0"/>
              <a:t>Reminder(author) = </a:t>
            </a:r>
            <a:r>
              <a:rPr lang="en-US" i="1" dirty="0"/>
              <a:t>4/6 </a:t>
            </a:r>
            <a:r>
              <a:rPr lang="en-US" i="1" dirty="0" smtClean="0"/>
              <a:t>* B(1/4) </a:t>
            </a:r>
            <a:r>
              <a:rPr lang="en-US" i="1" dirty="0"/>
              <a:t>+ 2/6 </a:t>
            </a:r>
            <a:r>
              <a:rPr lang="en-US" i="1" dirty="0" smtClean="0"/>
              <a:t>*  B(1/2)</a:t>
            </a:r>
          </a:p>
          <a:p>
            <a:r>
              <a:rPr lang="en-US" i="1" dirty="0" smtClean="0"/>
              <a:t>                              = 2/3*0.811+1/3 = 	</a:t>
            </a:r>
          </a:p>
          <a:p>
            <a:r>
              <a:rPr lang="en-US" i="1" dirty="0" smtClean="0"/>
              <a:t>Gain(author ) = 0.92 – 0.875 = 0.054</a:t>
            </a:r>
          </a:p>
          <a:p>
            <a:endParaRPr lang="en-US" i="1" dirty="0"/>
          </a:p>
          <a:p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2643174" y="5429264"/>
            <a:ext cx="4429156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58B19-2E44-416F-9D2C-BA1134E0A3D6}" type="slidenum">
              <a:rPr lang="en-US"/>
              <a:pPr/>
              <a:t>21</a:t>
            </a:fld>
            <a:endParaRPr lang="en-US"/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534400" cy="685800"/>
          </a:xfrm>
        </p:spPr>
        <p:txBody>
          <a:bodyPr/>
          <a:lstStyle/>
          <a:p>
            <a:r>
              <a:rPr lang="en-US"/>
              <a:t>Example: possible splits</a:t>
            </a:r>
          </a:p>
        </p:txBody>
      </p:sp>
      <p:sp>
        <p:nvSpPr>
          <p:cNvPr id="453635" name="Rectangle 3"/>
          <p:cNvSpPr>
            <a:spLocks noChangeArrowheads="1"/>
          </p:cNvSpPr>
          <p:nvPr/>
        </p:nvSpPr>
        <p:spPr bwMode="auto">
          <a:xfrm>
            <a:off x="381000" y="14478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CA" sz="2800"/>
          </a:p>
        </p:txBody>
      </p:sp>
      <p:sp>
        <p:nvSpPr>
          <p:cNvPr id="453653" name="Rectangle 21"/>
          <p:cNvSpPr>
            <a:spLocks noChangeArrowheads="1"/>
          </p:cNvSpPr>
          <p:nvPr/>
        </p:nvSpPr>
        <p:spPr bwMode="auto">
          <a:xfrm>
            <a:off x="3267075" y="2005013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1666875" y="2566988"/>
            <a:ext cx="2171700" cy="857250"/>
            <a:chOff x="1152" y="1650"/>
            <a:chExt cx="1368" cy="540"/>
          </a:xfrm>
        </p:grpSpPr>
        <p:cxnSp>
          <p:nvCxnSpPr>
            <p:cNvPr id="453655" name="AutoShape 23"/>
            <p:cNvCxnSpPr>
              <a:cxnSpLocks noChangeShapeType="1"/>
              <a:stCxn id="453653" idx="2"/>
            </p:cNvCxnSpPr>
            <p:nvPr/>
          </p:nvCxnSpPr>
          <p:spPr bwMode="auto">
            <a:xfrm flipH="1">
              <a:off x="1440" y="1650"/>
              <a:ext cx="1080" cy="54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453656" name="Rectangle 24"/>
            <p:cNvSpPr>
              <a:spLocks noChangeArrowheads="1"/>
            </p:cNvSpPr>
            <p:nvPr/>
          </p:nvSpPr>
          <p:spPr bwMode="auto">
            <a:xfrm>
              <a:off x="1152" y="1776"/>
              <a:ext cx="768" cy="192"/>
            </a:xfrm>
            <a:prstGeom prst="rect">
              <a:avLst/>
            </a:prstGeom>
            <a:solidFill>
              <a:schemeClr val="bg1"/>
            </a:solidFill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long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838575" y="2566988"/>
            <a:ext cx="2133600" cy="1085850"/>
            <a:chOff x="2520" y="1650"/>
            <a:chExt cx="1344" cy="684"/>
          </a:xfrm>
        </p:grpSpPr>
        <p:cxnSp>
          <p:nvCxnSpPr>
            <p:cNvPr id="453658" name="AutoShape 26"/>
            <p:cNvCxnSpPr>
              <a:cxnSpLocks noChangeShapeType="1"/>
              <a:stCxn id="453653" idx="2"/>
            </p:cNvCxnSpPr>
            <p:nvPr/>
          </p:nvCxnSpPr>
          <p:spPr bwMode="auto">
            <a:xfrm>
              <a:off x="2520" y="1650"/>
              <a:ext cx="1344" cy="684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453659" name="Rectangle 27"/>
            <p:cNvSpPr>
              <a:spLocks noChangeArrowheads="1"/>
            </p:cNvSpPr>
            <p:nvPr/>
          </p:nvSpPr>
          <p:spPr bwMode="auto">
            <a:xfrm>
              <a:off x="2832" y="1824"/>
              <a:ext cx="768" cy="192"/>
            </a:xfrm>
            <a:prstGeom prst="rect">
              <a:avLst/>
            </a:prstGeom>
            <a:solidFill>
              <a:schemeClr val="bg1"/>
            </a:solidFill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short</a:t>
              </a:r>
            </a:p>
          </p:txBody>
        </p:sp>
      </p:grpSp>
      <p:sp>
        <p:nvSpPr>
          <p:cNvPr id="453660" name="Rectangle 28"/>
          <p:cNvSpPr>
            <a:spLocks noChangeArrowheads="1"/>
          </p:cNvSpPr>
          <p:nvPr/>
        </p:nvSpPr>
        <p:spPr bwMode="auto">
          <a:xfrm>
            <a:off x="1327150" y="3894138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srgbClr val="9933FF"/>
                </a:solidFill>
                <a:latin typeface="Arial" pitchFamily="34" charset="0"/>
              </a:rPr>
              <a:t>Skips </a:t>
            </a:r>
            <a:r>
              <a:rPr lang="en-US" sz="2000" b="1" dirty="0">
                <a:solidFill>
                  <a:srgbClr val="9933FF"/>
                </a:solidFill>
                <a:latin typeface="Arial" pitchFamily="34" charset="0"/>
              </a:rPr>
              <a:t>4</a:t>
            </a:r>
          </a:p>
          <a:p>
            <a:pPr algn="ctr"/>
            <a:r>
              <a:rPr lang="en-US" sz="2000" dirty="0">
                <a:solidFill>
                  <a:srgbClr val="9933FF"/>
                </a:solidFill>
                <a:latin typeface="Arial" pitchFamily="34" charset="0"/>
              </a:rPr>
              <a:t>Read 0 </a:t>
            </a:r>
          </a:p>
        </p:txBody>
      </p:sp>
      <p:sp>
        <p:nvSpPr>
          <p:cNvPr id="453661" name="Rectangle 29"/>
          <p:cNvSpPr>
            <a:spLocks noChangeArrowheads="1"/>
          </p:cNvSpPr>
          <p:nvPr/>
        </p:nvSpPr>
        <p:spPr bwMode="auto">
          <a:xfrm>
            <a:off x="5503863" y="3751263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 0</a:t>
            </a:r>
          </a:p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 </a:t>
            </a:r>
            <a:r>
              <a:rPr lang="en-US" sz="2000" b="1">
                <a:solidFill>
                  <a:srgbClr val="D60093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453662" name="Rectangle 30"/>
          <p:cNvSpPr>
            <a:spLocks noChangeArrowheads="1"/>
          </p:cNvSpPr>
          <p:nvPr/>
        </p:nvSpPr>
        <p:spPr bwMode="auto">
          <a:xfrm>
            <a:off x="676275" y="3300413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e1, e3, e4, e6</a:t>
            </a:r>
          </a:p>
        </p:txBody>
      </p:sp>
      <p:sp>
        <p:nvSpPr>
          <p:cNvPr id="453663" name="Rectangle 31"/>
          <p:cNvSpPr>
            <a:spLocks noChangeArrowheads="1"/>
          </p:cNvSpPr>
          <p:nvPr/>
        </p:nvSpPr>
        <p:spPr bwMode="auto">
          <a:xfrm>
            <a:off x="6086475" y="2995613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e2, e5 </a:t>
            </a:r>
          </a:p>
        </p:txBody>
      </p:sp>
      <p:sp>
        <p:nvSpPr>
          <p:cNvPr id="453664" name="Rectangle 32"/>
          <p:cNvSpPr>
            <a:spLocks noChangeArrowheads="1"/>
          </p:cNvSpPr>
          <p:nvPr/>
        </p:nvSpPr>
        <p:spPr bwMode="auto">
          <a:xfrm>
            <a:off x="2124075" y="1700213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 4</a:t>
            </a:r>
          </a:p>
        </p:txBody>
      </p:sp>
      <p:sp>
        <p:nvSpPr>
          <p:cNvPr id="453665" name="Rectangle 33"/>
          <p:cNvSpPr>
            <a:spLocks noChangeArrowheads="1"/>
          </p:cNvSpPr>
          <p:nvPr/>
        </p:nvSpPr>
        <p:spPr bwMode="auto">
          <a:xfrm>
            <a:off x="1971675" y="2005013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   Read 2</a:t>
            </a:r>
          </a:p>
        </p:txBody>
      </p:sp>
      <p:sp>
        <p:nvSpPr>
          <p:cNvPr id="453667" name="Rectangle 35"/>
          <p:cNvSpPr>
            <a:spLocks noChangeArrowheads="1"/>
          </p:cNvSpPr>
          <p:nvPr/>
        </p:nvSpPr>
        <p:spPr bwMode="auto">
          <a:xfrm>
            <a:off x="323850" y="620713"/>
            <a:ext cx="6038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For the initial training set  I(4/6, 2/6) = </a:t>
            </a:r>
            <a:r>
              <a:rPr lang="en-US"/>
              <a:t>0.92 bit</a:t>
            </a:r>
          </a:p>
        </p:txBody>
      </p:sp>
      <p:sp>
        <p:nvSpPr>
          <p:cNvPr id="453668" name="Rectangle 36"/>
          <p:cNvSpPr>
            <a:spLocks noChangeArrowheads="1"/>
          </p:cNvSpPr>
          <p:nvPr/>
        </p:nvSpPr>
        <p:spPr bwMode="auto">
          <a:xfrm>
            <a:off x="250825" y="4581525"/>
            <a:ext cx="6985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 dirty="0" smtClean="0"/>
              <a:t>Reminder (</a:t>
            </a:r>
            <a:r>
              <a:rPr lang="en-US" i="1" dirty="0"/>
              <a:t>length) = 4/6 </a:t>
            </a:r>
            <a:r>
              <a:rPr lang="en-US" i="1" dirty="0" smtClean="0"/>
              <a:t>* B(1) </a:t>
            </a:r>
            <a:r>
              <a:rPr lang="en-US" i="1" dirty="0"/>
              <a:t>+ 2/6 </a:t>
            </a:r>
            <a:r>
              <a:rPr lang="en-US" i="1" dirty="0" smtClean="0"/>
              <a:t>*  B(1)=0</a:t>
            </a:r>
          </a:p>
          <a:p>
            <a:r>
              <a:rPr lang="en-US" i="1" dirty="0" smtClean="0"/>
              <a:t>Gain(length)=0.92</a:t>
            </a:r>
            <a:endParaRPr lang="en-US" i="1" dirty="0"/>
          </a:p>
          <a:p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8E6C-2748-4FD2-A30C-9031FDCDD61B}" type="slidenum">
              <a:rPr lang="en-US"/>
              <a:pPr/>
              <a:t>22</a:t>
            </a:fld>
            <a:endParaRPr lang="en-US"/>
          </a:p>
        </p:txBody>
      </p:sp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Drawback of Information Gain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458200" cy="4495800"/>
          </a:xfrm>
        </p:spPr>
        <p:txBody>
          <a:bodyPr/>
          <a:lstStyle/>
          <a:p>
            <a:r>
              <a:rPr lang="en-US" dirty="0"/>
              <a:t>Tends to favor attributes with many different </a:t>
            </a:r>
            <a:r>
              <a:rPr lang="en-US" dirty="0" smtClean="0"/>
              <a:t>values</a:t>
            </a:r>
            <a:endParaRPr lang="en-US" dirty="0"/>
          </a:p>
          <a:p>
            <a:pPr lvl="1"/>
            <a:r>
              <a:rPr lang="en-US" dirty="0"/>
              <a:t>Can fit the data better </a:t>
            </a:r>
            <a:r>
              <a:rPr lang="en-US" dirty="0" smtClean="0"/>
              <a:t>than </a:t>
            </a:r>
            <a:r>
              <a:rPr lang="en-US" dirty="0"/>
              <a:t>spitting on attributes with fewer values</a:t>
            </a:r>
          </a:p>
          <a:p>
            <a:r>
              <a:rPr lang="en-US" dirty="0"/>
              <a:t>Imagine extreme case of using </a:t>
            </a:r>
            <a:r>
              <a:rPr lang="en-US" dirty="0" smtClean="0"/>
              <a:t>“</a:t>
            </a:r>
            <a:r>
              <a:rPr lang="en-US" i="1" dirty="0" smtClean="0"/>
              <a:t>message id-number</a:t>
            </a:r>
            <a:r>
              <a:rPr lang="en-US" dirty="0" smtClean="0"/>
              <a:t>” in the newsgroup reading example</a:t>
            </a:r>
            <a:endParaRPr lang="en-US" dirty="0"/>
          </a:p>
          <a:p>
            <a:pPr lvl="1"/>
            <a:r>
              <a:rPr lang="en-US" dirty="0"/>
              <a:t>Every example may have  a different value on this attribute</a:t>
            </a:r>
          </a:p>
          <a:p>
            <a:pPr lvl="1"/>
            <a:r>
              <a:rPr lang="en-US" dirty="0"/>
              <a:t>Splitting on it would give highest information gain, even </a:t>
            </a:r>
            <a:r>
              <a:rPr lang="en-US" dirty="0" smtClean="0"/>
              <a:t>if it is unlikely that this attribute is relevant for the user’s reading decision</a:t>
            </a:r>
          </a:p>
          <a:p>
            <a:r>
              <a:rPr lang="en-US" dirty="0" smtClean="0"/>
              <a:t>Alternative measures (e.g. </a:t>
            </a:r>
            <a:r>
              <a:rPr lang="en-US" i="1" dirty="0" smtClean="0"/>
              <a:t>gain ratio</a:t>
            </a:r>
            <a:r>
              <a:rPr lang="en-US" dirty="0" smtClean="0"/>
              <a:t>)</a:t>
            </a:r>
            <a:endParaRPr lang="en-US" dirty="0"/>
          </a:p>
          <a:p>
            <a:endParaRPr lang="en-US" sz="1400" dirty="0">
              <a:solidFill>
                <a:srgbClr val="D60093"/>
              </a:solidFill>
            </a:endParaRPr>
          </a:p>
          <a:p>
            <a:endParaRPr lang="en-US" sz="1400" dirty="0">
              <a:solidFill>
                <a:schemeClr val="accent2"/>
              </a:solidFill>
            </a:endParaRPr>
          </a:p>
          <a:p>
            <a:endParaRPr lang="en-US" sz="1400" dirty="0">
              <a:solidFill>
                <a:schemeClr val="accent2"/>
              </a:solidFill>
            </a:endParaRPr>
          </a:p>
          <a:p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1FB1-4A88-473F-9D6A-D52C3D2E920D}" type="slidenum">
              <a:rPr lang="en-US"/>
              <a:pPr/>
              <a:t>23</a:t>
            </a:fld>
            <a:endParaRPr lang="en-US"/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Expressiveness of Decision Trees</a:t>
            </a:r>
          </a:p>
        </p:txBody>
      </p:sp>
      <p:sp>
        <p:nvSpPr>
          <p:cNvPr id="443395" name="Rectangle 3"/>
          <p:cNvSpPr>
            <a:spLocks noChangeArrowheads="1"/>
          </p:cNvSpPr>
          <p:nvPr/>
        </p:nvSpPr>
        <p:spPr bwMode="auto">
          <a:xfrm>
            <a:off x="381000" y="990600"/>
            <a:ext cx="86550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 dirty="0"/>
              <a:t> They can represent any discrete function, an 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</a:pPr>
            <a:r>
              <a:rPr lang="en-US" sz="2800" dirty="0"/>
              <a:t>consequently  any Boolean function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sz="2800" dirty="0" smtClean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 dirty="0" smtClean="0"/>
              <a:t>How many </a:t>
            </a:r>
            <a:endParaRPr lang="en-US" sz="2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FBB78-6133-4D56-B531-BC591BB6A0F3}" type="slidenum">
              <a:rPr lang="en-US"/>
              <a:pPr/>
              <a:t>24</a:t>
            </a:fld>
            <a:endParaRPr lang="en-US"/>
          </a:p>
        </p:txBody>
      </p:sp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Handling Overfitting</a:t>
            </a:r>
          </a:p>
        </p:txBody>
      </p:sp>
      <p:sp>
        <p:nvSpPr>
          <p:cNvPr id="461827" name="Rectangle 3"/>
          <p:cNvSpPr>
            <a:spLocks noChangeArrowheads="1"/>
          </p:cNvSpPr>
          <p:nvPr/>
        </p:nvSpPr>
        <p:spPr bwMode="auto">
          <a:xfrm>
            <a:off x="228600" y="10668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400" dirty="0" smtClean="0"/>
              <a:t>This </a:t>
            </a:r>
            <a:r>
              <a:rPr lang="en-US" sz="2400" dirty="0"/>
              <a:t>occurs with noise and correlations in the </a:t>
            </a:r>
            <a:r>
              <a:rPr lang="en-US" sz="2400" dirty="0" smtClean="0"/>
              <a:t>available </a:t>
            </a:r>
            <a:r>
              <a:rPr lang="en-US" sz="2400" dirty="0" err="1" smtClean="0"/>
              <a:t>examplesthat</a:t>
            </a:r>
            <a:r>
              <a:rPr lang="en-US" sz="2400" dirty="0" smtClean="0"/>
              <a:t> </a:t>
            </a:r>
            <a:r>
              <a:rPr lang="en-US" sz="2400" dirty="0"/>
              <a:t>are not reflected in the data as a whole</a:t>
            </a:r>
            <a:r>
              <a:rPr lang="en-US" sz="2400" dirty="0" smtClean="0"/>
              <a:t>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400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400" dirty="0"/>
              <a:t>One technique to  handle </a:t>
            </a:r>
            <a:r>
              <a:rPr lang="en-US" sz="2400" dirty="0" err="1"/>
              <a:t>overfitting</a:t>
            </a:r>
            <a:r>
              <a:rPr lang="en-US" sz="2400" dirty="0"/>
              <a:t>: </a:t>
            </a:r>
            <a:r>
              <a:rPr lang="en-US" sz="2400" i="1" dirty="0"/>
              <a:t>decision tree pruning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000" dirty="0"/>
              <a:t>Statistical techniques to evaluate when the </a:t>
            </a:r>
            <a:r>
              <a:rPr lang="en-US" sz="2000" b="1" dirty="0">
                <a:solidFill>
                  <a:srgbClr val="D60093"/>
                </a:solidFill>
              </a:rPr>
              <a:t>gain</a:t>
            </a:r>
            <a:r>
              <a:rPr lang="en-US" sz="2000" dirty="0"/>
              <a:t> on the attribute selected by  the splitting technique is </a:t>
            </a:r>
            <a:r>
              <a:rPr lang="en-US" sz="2000" i="1" dirty="0"/>
              <a:t>large enough</a:t>
            </a:r>
            <a:r>
              <a:rPr lang="en-US" sz="2000" dirty="0"/>
              <a:t> to be relevant </a:t>
            </a:r>
            <a:endParaRPr lang="en-US" sz="2000" dirty="0" smtClean="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en-US" sz="2000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400" dirty="0" smtClean="0"/>
              <a:t>Generic techniques to test ML algorithms</a:t>
            </a:r>
            <a:endParaRPr lang="en-US" sz="2000" i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Learn</a:t>
            </a:r>
          </a:p>
        </p:txBody>
      </p:sp>
      <p:sp>
        <p:nvSpPr>
          <p:cNvPr id="128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3246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Data: labeled instances, e.g. emails marked spam/ham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Training set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Held out (validation) set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Test set</a:t>
            </a:r>
          </a:p>
          <a:p>
            <a:pPr lvl="1" eaLnBrk="1" hangingPunct="1">
              <a:lnSpc>
                <a:spcPct val="80000"/>
              </a:lnSpc>
            </a:pPr>
            <a:endParaRPr lang="en-US" sz="800" dirty="0" smtClean="0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sz="700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Experimentation cycle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Learn model on training set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Tune it on held-out set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Compute accuracy on test set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Very important: never “peek” at the test set!</a:t>
            </a:r>
          </a:p>
          <a:p>
            <a:pPr lvl="1" eaLnBrk="1" hangingPunct="1">
              <a:lnSpc>
                <a:spcPct val="80000"/>
              </a:lnSpc>
            </a:pPr>
            <a:endParaRPr lang="en-US" sz="700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Evaluation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Accuracy: fraction of instances predicted correctly</a:t>
            </a:r>
          </a:p>
          <a:p>
            <a:pPr lvl="1" eaLnBrk="1" hangingPunct="1">
              <a:lnSpc>
                <a:spcPct val="80000"/>
              </a:lnSpc>
            </a:pPr>
            <a:endParaRPr lang="en-US" sz="1000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dirty="0" err="1" smtClean="0"/>
              <a:t>Overfitting</a:t>
            </a:r>
            <a:r>
              <a:rPr lang="en-US" sz="1800" dirty="0" smtClean="0"/>
              <a:t> and generalization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Want a classifier which does well on </a:t>
            </a:r>
            <a:r>
              <a:rPr lang="en-US" sz="1600" i="1" dirty="0" smtClean="0"/>
              <a:t>test</a:t>
            </a:r>
            <a:r>
              <a:rPr lang="en-US" sz="1600" dirty="0" smtClean="0"/>
              <a:t> data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err="1" smtClean="0"/>
              <a:t>Overfitting</a:t>
            </a:r>
            <a:r>
              <a:rPr lang="en-US" sz="1600" dirty="0" smtClean="0"/>
              <a:t>: fitting the training data very closely, but not generalizing well to test data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934200" y="1600200"/>
            <a:ext cx="1676400" cy="2590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0000"/>
                </a:solidFill>
                <a:ea typeface="ＭＳ Ｐゴシック" charset="-128"/>
              </a:rPr>
              <a:t>Training</a:t>
            </a:r>
          </a:p>
          <a:p>
            <a:pPr algn="ctr"/>
            <a:r>
              <a:rPr lang="en-US">
                <a:solidFill>
                  <a:srgbClr val="000000"/>
                </a:solidFill>
                <a:ea typeface="ＭＳ Ｐゴシック" charset="-128"/>
              </a:rPr>
              <a:t>Data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934200" y="4267200"/>
            <a:ext cx="1676400" cy="990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0000"/>
                </a:solidFill>
                <a:ea typeface="ＭＳ Ｐゴシック" charset="-128"/>
              </a:rPr>
              <a:t>Held-Out</a:t>
            </a:r>
          </a:p>
          <a:p>
            <a:pPr algn="ctr"/>
            <a:r>
              <a:rPr lang="en-US">
                <a:solidFill>
                  <a:srgbClr val="000000"/>
                </a:solidFill>
                <a:ea typeface="ＭＳ Ｐゴシック" charset="-128"/>
              </a:rPr>
              <a:t>Data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6934200" y="5334000"/>
            <a:ext cx="1676400" cy="914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0000"/>
                </a:solidFill>
                <a:ea typeface="ＭＳ Ｐゴシック" charset="-128"/>
              </a:rPr>
              <a:t>Test</a:t>
            </a:r>
          </a:p>
          <a:p>
            <a:pPr algn="ctr"/>
            <a:r>
              <a:rPr lang="en-US">
                <a:solidFill>
                  <a:srgbClr val="000000"/>
                </a:solidFill>
                <a:ea typeface="ＭＳ Ｐゴシック" charset="-128"/>
              </a:rPr>
              <a:t>Data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4B70D-FC9C-4B91-9DF0-F04747609319}" type="slidenum">
              <a:rPr lang="en-US" smtClean="0">
                <a:solidFill>
                  <a:srgbClr val="000000"/>
                </a:solidFill>
              </a:rPr>
              <a:pPr/>
              <a:t>25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502, Lecture 15</a:t>
            </a:r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307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1C25-DEAB-48AE-B5ED-288F2A237527}" type="slidenum">
              <a:rPr lang="en-US"/>
              <a:pPr/>
              <a:t>26</a:t>
            </a:fld>
            <a:endParaRPr lang="en-US"/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685800"/>
          </a:xfrm>
        </p:spPr>
        <p:txBody>
          <a:bodyPr/>
          <a:lstStyle/>
          <a:p>
            <a:r>
              <a:rPr lang="en-US"/>
              <a:t>Assessing Performance of  Learning Algorithm</a:t>
            </a:r>
          </a:p>
        </p:txBody>
      </p:sp>
      <p:sp>
        <p:nvSpPr>
          <p:cNvPr id="455683" name="Rectangle 3"/>
          <p:cNvSpPr>
            <a:spLocks noChangeArrowheads="1"/>
          </p:cNvSpPr>
          <p:nvPr/>
        </p:nvSpPr>
        <p:spPr bwMode="auto">
          <a:xfrm>
            <a:off x="381000" y="14478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/>
              <a:t>Collect a large set of examples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/>
              <a:t>Divide into two sets: </a:t>
            </a:r>
            <a:r>
              <a:rPr lang="en-US" sz="2800" b="1" dirty="0"/>
              <a:t>training set</a:t>
            </a:r>
            <a:r>
              <a:rPr lang="en-US" sz="2800" dirty="0"/>
              <a:t> and </a:t>
            </a:r>
            <a:r>
              <a:rPr lang="en-US" sz="2800" b="1" dirty="0"/>
              <a:t>test set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/>
              <a:t>Use the learning algorithm on the </a:t>
            </a:r>
            <a:r>
              <a:rPr lang="en-US" sz="2800" b="1" dirty="0"/>
              <a:t>training set</a:t>
            </a:r>
            <a:r>
              <a:rPr lang="en-US" sz="2800" dirty="0"/>
              <a:t> to generate an hypothesis</a:t>
            </a:r>
            <a:r>
              <a:rPr lang="en-US" sz="2800" b="1" dirty="0"/>
              <a:t> </a:t>
            </a:r>
            <a:r>
              <a:rPr lang="en-US" sz="2800" i="1" dirty="0" smtClean="0"/>
              <a:t>h</a:t>
            </a:r>
            <a:endParaRPr lang="en-US" sz="2800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/>
              <a:t>Measure the percentage of examples in the test set that are correctly classified by </a:t>
            </a:r>
            <a:r>
              <a:rPr lang="en-US" sz="2800" i="1" dirty="0"/>
              <a:t>h</a:t>
            </a:r>
            <a:r>
              <a:rPr lang="en-US" sz="2800" dirty="0"/>
              <a:t> 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/>
              <a:t>Repeat with training sets of different size and different randomly selected training sets.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0B6B9-D666-4ACB-830B-72834938E02D}" type="slidenum">
              <a:rPr lang="en-US"/>
              <a:pPr/>
              <a:t>27</a:t>
            </a:fld>
            <a:endParaRPr lang="en-US"/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534400" cy="685800"/>
          </a:xfrm>
        </p:spPr>
        <p:txBody>
          <a:bodyPr/>
          <a:lstStyle/>
          <a:p>
            <a:r>
              <a:rPr lang="en-US"/>
              <a:t>Cross-Validation</a:t>
            </a:r>
          </a:p>
        </p:txBody>
      </p:sp>
      <p:sp>
        <p:nvSpPr>
          <p:cNvPr id="457731" name="Rectangle 3"/>
          <p:cNvSpPr>
            <a:spLocks noChangeArrowheads="1"/>
          </p:cNvSpPr>
          <p:nvPr/>
        </p:nvSpPr>
        <p:spPr bwMode="auto">
          <a:xfrm>
            <a:off x="395288" y="1125538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FontTx/>
              <a:buChar char="•"/>
            </a:pPr>
            <a:endParaRPr lang="en-US"/>
          </a:p>
        </p:txBody>
      </p:sp>
      <p:sp>
        <p:nvSpPr>
          <p:cNvPr id="457732" name="Rectangle 4"/>
          <p:cNvSpPr>
            <a:spLocks noChangeArrowheads="1"/>
          </p:cNvSpPr>
          <p:nvPr/>
        </p:nvSpPr>
        <p:spPr bwMode="auto">
          <a:xfrm>
            <a:off x="0" y="9144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 smtClean="0"/>
              <a:t>Partition </a:t>
            </a:r>
            <a:r>
              <a:rPr lang="en-US" sz="2400" dirty="0"/>
              <a:t>the training set into k sets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/>
              <a:t>Run the algorithm </a:t>
            </a:r>
            <a:r>
              <a:rPr lang="en-US" sz="2400" i="1" dirty="0"/>
              <a:t>k </a:t>
            </a:r>
            <a:r>
              <a:rPr lang="en-US" sz="2400" dirty="0"/>
              <a:t>times, each time (</a:t>
            </a:r>
            <a:r>
              <a:rPr lang="en-US" sz="2400" i="1" dirty="0"/>
              <a:t>fold</a:t>
            </a:r>
            <a:r>
              <a:rPr lang="en-US" sz="2400" dirty="0"/>
              <a:t>) using one of the </a:t>
            </a:r>
            <a:r>
              <a:rPr lang="en-US" sz="2400" i="1" dirty="0"/>
              <a:t>k </a:t>
            </a:r>
            <a:r>
              <a:rPr lang="en-US" sz="2400" dirty="0"/>
              <a:t>sets as the test </a:t>
            </a:r>
            <a:r>
              <a:rPr lang="en-US" sz="2400" dirty="0" err="1"/>
              <a:t>test</a:t>
            </a:r>
            <a:r>
              <a:rPr lang="en-US" sz="2400" dirty="0"/>
              <a:t>, and the rest as training set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/>
              <a:t>Report algorithm performance as the average performance (e.g. </a:t>
            </a:r>
            <a:r>
              <a:rPr lang="en-US" sz="2400" dirty="0" smtClean="0"/>
              <a:t>accuracy</a:t>
            </a:r>
            <a:r>
              <a:rPr lang="en-US" sz="2400" dirty="0"/>
              <a:t>) over the k different </a:t>
            </a:r>
            <a:r>
              <a:rPr lang="en-US" sz="2400" dirty="0" smtClean="0"/>
              <a:t>folds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400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400" b="1" dirty="0"/>
              <a:t>Useful to select different candidate algorithms/models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/>
              <a:t>E.g. a DT built using information gain vs. some other measure for splitting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/>
              <a:t>Once the algorithm/model type is selected via cross-validation, return the model trained on </a:t>
            </a:r>
            <a:r>
              <a:rPr lang="en-US" sz="2400" i="1" dirty="0"/>
              <a:t>all available data</a:t>
            </a:r>
            <a:endParaRPr 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D545-A6F3-43A9-81D8-DA5D52604BD4}" type="slidenum">
              <a:rPr lang="en-US"/>
              <a:pPr/>
              <a:t>28</a:t>
            </a:fld>
            <a:endParaRPr lang="en-US"/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534400" cy="685800"/>
          </a:xfrm>
        </p:spPr>
        <p:txBody>
          <a:bodyPr/>
          <a:lstStyle/>
          <a:p>
            <a:r>
              <a:rPr lang="en-US"/>
              <a:t>Interesting thing to try</a:t>
            </a:r>
          </a:p>
        </p:txBody>
      </p:sp>
      <p:sp>
        <p:nvSpPr>
          <p:cNvPr id="459779" name="Rectangle 3"/>
          <p:cNvSpPr>
            <a:spLocks noChangeArrowheads="1"/>
          </p:cNvSpPr>
          <p:nvPr/>
        </p:nvSpPr>
        <p:spPr bwMode="auto">
          <a:xfrm>
            <a:off x="395288" y="1125538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FontTx/>
              <a:buChar char="•"/>
            </a:pPr>
            <a:endParaRPr lang="en-US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50825" y="981075"/>
            <a:ext cx="853440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Repeat cross-validation with training sets of different size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Report algorithm performance as a function of training set size: </a:t>
            </a:r>
            <a:r>
              <a:rPr lang="en-US" i="1">
                <a:solidFill>
                  <a:schemeClr val="accent2"/>
                </a:solidFill>
              </a:rPr>
              <a:t>learning curve</a:t>
            </a:r>
          </a:p>
        </p:txBody>
      </p:sp>
      <p:pic>
        <p:nvPicPr>
          <p:cNvPr id="45978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2060575"/>
            <a:ext cx="5184775" cy="462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B293-5306-4DE4-A89E-3A8BC75B0B5C}" type="slidenum">
              <a:rPr lang="en-US"/>
              <a:pPr/>
              <a:t>29</a:t>
            </a:fld>
            <a:endParaRPr lang="en-US"/>
          </a:p>
        </p:txBody>
      </p:sp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Issues in DT Learning</a:t>
            </a:r>
          </a:p>
        </p:txBody>
      </p:sp>
      <p:sp>
        <p:nvSpPr>
          <p:cNvPr id="463875" name="Rectangle 3"/>
          <p:cNvSpPr>
            <a:spLocks noChangeArrowheads="1"/>
          </p:cNvSpPr>
          <p:nvPr/>
        </p:nvSpPr>
        <p:spPr bwMode="auto">
          <a:xfrm>
            <a:off x="0" y="1066800"/>
            <a:ext cx="889317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400" dirty="0"/>
              <a:t>Attributes with continuous and integer values (e.g. </a:t>
            </a:r>
            <a:r>
              <a:rPr lang="en-US" sz="2400" i="1" dirty="0"/>
              <a:t>Cost </a:t>
            </a:r>
            <a:r>
              <a:rPr lang="en-US" sz="2400" dirty="0"/>
              <a:t>in $)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Important because many real world applications deal with continuous values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Methods for finding the </a:t>
            </a:r>
            <a:r>
              <a:rPr lang="en-US" sz="2000" i="1" dirty="0"/>
              <a:t>split point</a:t>
            </a:r>
            <a:r>
              <a:rPr lang="en-US" sz="2000" dirty="0"/>
              <a:t> that gives the highest information gain (e.g. Cost &gt; 50$)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Still the most expensive part of using DT in real-world applications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 b="1" dirty="0"/>
              <a:t>Continue-valued output attribute (e.g. predicted cost in $): </a:t>
            </a:r>
            <a:r>
              <a:rPr lang="en-US" sz="2000" b="1" i="1" dirty="0"/>
              <a:t>Regression Tree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Splitting may stop before classifying all examples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Leaves with unclassified examples use a linear function of a subset of the  attributes to classify them via linear regression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Tricky part: decide when </a:t>
            </a:r>
            <a:r>
              <a:rPr lang="en-US" sz="2000" dirty="0" smtClean="0"/>
              <a:t>to stop </a:t>
            </a:r>
            <a:r>
              <a:rPr lang="en-US" sz="2000" dirty="0"/>
              <a:t>splitting and start linear regression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6D679-5AC5-44C0-9A48-27265B854A9A}" type="slidenum">
              <a:rPr lang="en-US"/>
              <a:pPr/>
              <a:t>3</a:t>
            </a:fld>
            <a:endParaRPr lang="en-US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r>
              <a:rPr lang="en-US" dirty="0"/>
              <a:t>Example Classification </a:t>
            </a:r>
            <a:r>
              <a:rPr lang="en-US" dirty="0" smtClean="0"/>
              <a:t>Data</a:t>
            </a:r>
            <a:endParaRPr lang="en-US" dirty="0"/>
          </a:p>
        </p:txBody>
      </p:sp>
      <p:grpSp>
        <p:nvGrpSpPr>
          <p:cNvPr id="2" name="Group 8"/>
          <p:cNvGrpSpPr/>
          <p:nvPr/>
        </p:nvGrpSpPr>
        <p:grpSpPr>
          <a:xfrm>
            <a:off x="228600" y="1066800"/>
            <a:ext cx="8077200" cy="4451350"/>
            <a:chOff x="228600" y="1066800"/>
            <a:chExt cx="8077200" cy="4451350"/>
          </a:xfrm>
        </p:grpSpPr>
        <p:graphicFrame>
          <p:nvGraphicFramePr>
            <p:cNvPr id="268291" name="Object 3"/>
            <p:cNvGraphicFramePr>
              <a:graphicFrameLocks noChangeAspect="1"/>
            </p:cNvGraphicFramePr>
            <p:nvPr/>
          </p:nvGraphicFramePr>
          <p:xfrm>
            <a:off x="228600" y="1066800"/>
            <a:ext cx="8077200" cy="4451350"/>
          </p:xfrm>
          <a:graphic>
            <a:graphicData uri="http://schemas.openxmlformats.org/presentationml/2006/ole">
              <p:oleObj spid="_x0000_s442370" name="Photo Editor Photo" r:id="rId4" imgW="6428571" imgH="3543795" progId="">
                <p:embed/>
              </p:oleObj>
            </a:graphicData>
          </a:graphic>
        </p:graphicFrame>
        <p:sp>
          <p:nvSpPr>
            <p:cNvPr id="268293" name="Rectangle 5"/>
            <p:cNvSpPr>
              <a:spLocks noChangeArrowheads="1"/>
            </p:cNvSpPr>
            <p:nvPr/>
          </p:nvSpPr>
          <p:spPr bwMode="auto">
            <a:xfrm>
              <a:off x="1403350" y="1196975"/>
              <a:ext cx="1008063" cy="4176713"/>
            </a:xfrm>
            <a:prstGeom prst="rect">
              <a:avLst/>
            </a:prstGeom>
            <a:noFill/>
            <a:ln w="28575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2FC9772-D8FD-465D-8B29-C034841F48F1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184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257800"/>
            <a:ext cx="8424936" cy="1368152"/>
          </a:xfrm>
        </p:spPr>
        <p:txBody>
          <a:bodyPr/>
          <a:lstStyle/>
          <a:p>
            <a:pPr algn="l" eaLnBrk="1" hangingPunct="1"/>
            <a:r>
              <a:rPr lang="en-US" sz="3200" dirty="0" smtClean="0">
                <a:solidFill>
                  <a:schemeClr val="accent6"/>
                </a:solidFill>
              </a:rPr>
              <a:t/>
            </a:r>
            <a:br>
              <a:rPr lang="en-US" sz="3200" dirty="0" smtClean="0">
                <a:solidFill>
                  <a:schemeClr val="accent6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  <a:latin typeface="Arial Unicode MS" pitchFamily="34" charset="-128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Arial Unicode MS" pitchFamily="34" charset="-128"/>
              </a:rPr>
            </a:br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600200" y="533400"/>
            <a:ext cx="5105400" cy="685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b="1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TODO for </a:t>
            </a:r>
            <a:r>
              <a:rPr lang="en-US" sz="3600" b="1" kern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this Thurs</a:t>
            </a:r>
            <a:endParaRPr lang="en-US" sz="3600" b="1" kern="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1828800"/>
            <a:ext cx="8686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buFont typeface="Arial" pitchFamily="34" charset="0"/>
              <a:buChar char="•"/>
              <a:defRPr/>
            </a:pPr>
            <a:endParaRPr lang="en-CA" sz="3200" b="1" kern="0" dirty="0" smtClean="0">
              <a:solidFill>
                <a:srgbClr val="000000"/>
              </a:solidFill>
              <a:latin typeface="Arial Unicode MS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CA" sz="3200" b="1" kern="0" dirty="0" smtClean="0">
                <a:solidFill>
                  <a:srgbClr val="000000"/>
                </a:solidFill>
                <a:latin typeface="Arial Unicode MS"/>
              </a:rPr>
              <a:t> </a:t>
            </a:r>
            <a:r>
              <a:rPr lang="en-US" sz="3600" dirty="0" smtClean="0">
                <a:solidFill>
                  <a:schemeClr val="tx2"/>
                </a:solidFill>
              </a:rPr>
              <a:t>Read 7.5,  7.6  and 11.1, 11.2</a:t>
            </a:r>
          </a:p>
          <a:p>
            <a:pPr>
              <a:buFont typeface="Arial" pitchFamily="34" charset="0"/>
              <a:buChar char="•"/>
              <a:defRPr/>
            </a:pPr>
            <a:endParaRPr lang="en-US" sz="3600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 smtClean="0">
                <a:solidFill>
                  <a:schemeClr val="tx2"/>
                </a:solidFill>
              </a:rPr>
              <a:t> </a:t>
            </a:r>
            <a:r>
              <a:rPr lang="en-CA" sz="3600" dirty="0" smtClean="0"/>
              <a:t>Assignment 3-Part1 due</a:t>
            </a:r>
            <a:r>
              <a:rPr lang="en-US" sz="3600" dirty="0" smtClean="0">
                <a:solidFill>
                  <a:schemeClr val="accent6"/>
                </a:solidFill>
              </a:rPr>
              <a:t/>
            </a:r>
            <a:br>
              <a:rPr lang="en-US" sz="3600" dirty="0" smtClean="0">
                <a:solidFill>
                  <a:schemeClr val="accent6"/>
                </a:solidFill>
              </a:rPr>
            </a:br>
            <a:endParaRPr lang="en-US" sz="3200" b="1" kern="0" dirty="0">
              <a:solidFill>
                <a:schemeClr val="accent6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502, Lecture 15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2488EA-2613-4553-A16A-4521158E598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Today Nov 1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33400" y="914400"/>
            <a:ext cx="8153400" cy="3200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kern="0" dirty="0" smtClean="0">
                <a:latin typeface="+mn-lt"/>
              </a:rPr>
              <a:t>Supervised Machine Learning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2800" i="0" u="none" strike="noStrik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Naïve </a:t>
            </a:r>
            <a:r>
              <a:rPr kumimoji="0" lang="en-US" sz="28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Bayes</a:t>
            </a:r>
            <a:endParaRPr kumimoji="0" lang="en-US" sz="2800" i="0" u="none" strike="noStrike" kern="0" cap="none" spc="0" normalizeH="0" baseline="0" noProof="0" dirty="0" smtClean="0">
              <a:ln>
                <a:noFill/>
              </a:ln>
              <a:solidFill>
                <a:schemeClr val="accent3">
                  <a:lumMod val="6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kern="0" dirty="0" smtClean="0">
                <a:solidFill>
                  <a:schemeClr val="accent3">
                    <a:lumMod val="65000"/>
                  </a:schemeClr>
                </a:solidFill>
                <a:latin typeface="+mn-lt"/>
              </a:rPr>
              <a:t>Markov-Chains</a:t>
            </a:r>
            <a:endParaRPr kumimoji="0" lang="en-US" sz="2800" i="0" u="none" strike="noStrike" kern="0" cap="none" spc="0" normalizeH="0" baseline="0" noProof="0" dirty="0" smtClean="0">
              <a:ln>
                <a:noFill/>
              </a:ln>
              <a:solidFill>
                <a:schemeClr val="accent3">
                  <a:lumMod val="6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kern="0" dirty="0" smtClean="0">
                <a:latin typeface="+mn-lt"/>
              </a:rPr>
              <a:t>Decision Trees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Regression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kern="0" dirty="0" smtClean="0">
                <a:latin typeface="+mn-lt"/>
              </a:rPr>
              <a:t>Logistic Regression</a:t>
            </a:r>
            <a:endParaRPr kumimoji="0" lang="en-US" sz="32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09600" y="4267200"/>
            <a:ext cx="8077200" cy="1905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kern="0" dirty="0" smtClean="0">
                <a:latin typeface="+mn-lt"/>
              </a:rPr>
              <a:t>Key Concepts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Over-fitting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kern="0" dirty="0" smtClean="0">
                <a:latin typeface="+mn-lt"/>
              </a:rPr>
              <a:t>Evaluation</a:t>
            </a:r>
            <a:endParaRPr kumimoji="0" lang="en-US" sz="32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6D679-5AC5-44C0-9A48-27265B854A9A}" type="slidenum">
              <a:rPr lang="en-US"/>
              <a:pPr/>
              <a:t>5</a:t>
            </a:fld>
            <a:endParaRPr lang="en-US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r>
              <a:rPr lang="en-US" dirty="0"/>
              <a:t>Example Classification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268292" name="Rectangle 4"/>
          <p:cNvSpPr>
            <a:spLocks noChangeArrowheads="1"/>
          </p:cNvSpPr>
          <p:nvPr/>
        </p:nvSpPr>
        <p:spPr bwMode="auto">
          <a:xfrm>
            <a:off x="609600" y="5562600"/>
            <a:ext cx="7924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We want to classify new examples on property </a:t>
            </a:r>
            <a:r>
              <a:rPr lang="en-US" b="1" i="1">
                <a:solidFill>
                  <a:srgbClr val="CC3399"/>
                </a:solidFill>
              </a:rPr>
              <a:t>Action</a:t>
            </a:r>
            <a:r>
              <a:rPr lang="en-US" i="1"/>
              <a:t> </a:t>
            </a:r>
            <a:r>
              <a:rPr lang="en-US"/>
              <a:t>based</a:t>
            </a:r>
          </a:p>
          <a:p>
            <a:pPr>
              <a:spcBef>
                <a:spcPct val="50000"/>
              </a:spcBef>
            </a:pPr>
            <a:r>
              <a:rPr lang="en-US"/>
              <a:t>on the examples’ </a:t>
            </a:r>
            <a:r>
              <a:rPr lang="en-US" i="1"/>
              <a:t>Author, Thread, Length</a:t>
            </a:r>
            <a:r>
              <a:rPr lang="en-US"/>
              <a:t>, and </a:t>
            </a:r>
            <a:r>
              <a:rPr lang="en-US" i="1"/>
              <a:t>Where.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28600" y="1066800"/>
            <a:ext cx="8077200" cy="4451350"/>
            <a:chOff x="228600" y="1066800"/>
            <a:chExt cx="8077200" cy="4451350"/>
          </a:xfrm>
        </p:grpSpPr>
        <p:graphicFrame>
          <p:nvGraphicFramePr>
            <p:cNvPr id="268291" name="Object 3"/>
            <p:cNvGraphicFramePr>
              <a:graphicFrameLocks noChangeAspect="1"/>
            </p:cNvGraphicFramePr>
            <p:nvPr/>
          </p:nvGraphicFramePr>
          <p:xfrm>
            <a:off x="228600" y="1066800"/>
            <a:ext cx="8077200" cy="4451350"/>
          </p:xfrm>
          <a:graphic>
            <a:graphicData uri="http://schemas.openxmlformats.org/presentationml/2006/ole">
              <p:oleObj spid="_x0000_s165890" name="Photo Editor Photo" r:id="rId4" imgW="6428571" imgH="3543795" progId="">
                <p:embed/>
              </p:oleObj>
            </a:graphicData>
          </a:graphic>
        </p:graphicFrame>
        <p:sp>
          <p:nvSpPr>
            <p:cNvPr id="268293" name="Rectangle 5"/>
            <p:cNvSpPr>
              <a:spLocks noChangeArrowheads="1"/>
            </p:cNvSpPr>
            <p:nvPr/>
          </p:nvSpPr>
          <p:spPr bwMode="auto">
            <a:xfrm>
              <a:off x="1403350" y="1196975"/>
              <a:ext cx="1008063" cy="4176713"/>
            </a:xfrm>
            <a:prstGeom prst="rect">
              <a:avLst/>
            </a:prstGeom>
            <a:noFill/>
            <a:ln w="28575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7" name="Action Button: Forward or Next 6">
            <a:hlinkClick r:id="" action="ppaction://noaction" highlightClick="1"/>
          </p:cNvPr>
          <p:cNvSpPr/>
          <p:nvPr/>
        </p:nvSpPr>
        <p:spPr>
          <a:xfrm>
            <a:off x="8429652" y="5643578"/>
            <a:ext cx="214314" cy="21431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B6A9-7791-4930-8C58-37423F2FA0EB}" type="slidenum">
              <a:rPr lang="en-US"/>
              <a:pPr/>
              <a:t>6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Learning task</a:t>
            </a:r>
          </a:p>
        </p:txBody>
      </p:sp>
      <p:sp>
        <p:nvSpPr>
          <p:cNvPr id="224259" name="Rectangle 3"/>
          <p:cNvSpPr>
            <a:spLocks noChangeArrowheads="1"/>
          </p:cNvSpPr>
          <p:nvPr/>
        </p:nvSpPr>
        <p:spPr bwMode="auto">
          <a:xfrm>
            <a:off x="381000" y="1447800"/>
            <a:ext cx="8763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b="1"/>
              <a:t>Inductive inference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800" b="1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Given a set of examples of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r>
              <a:rPr lang="en-US" sz="2800" i="1"/>
              <a:t>f(author,thread, length, where) = {reads,skips}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</a:pPr>
            <a:endParaRPr lang="en-US" sz="2800" i="1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Find a function </a:t>
            </a:r>
            <a:r>
              <a:rPr lang="en-US" sz="2800" i="1">
                <a:solidFill>
                  <a:schemeClr val="accent2"/>
                </a:solidFill>
              </a:rPr>
              <a:t>h(author,thread, length, where)</a:t>
            </a:r>
            <a:r>
              <a:rPr lang="en-US" sz="2800"/>
              <a:t> that approximates </a:t>
            </a:r>
            <a:r>
              <a:rPr lang="en-US" sz="2800" i="1"/>
              <a:t>f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80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239000" y="6629400"/>
            <a:ext cx="1905000" cy="457200"/>
          </a:xfrm>
        </p:spPr>
        <p:txBody>
          <a:bodyPr/>
          <a:lstStyle/>
          <a:p>
            <a:fld id="{DE973A62-614A-404E-A6B1-AB90D15C1731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425986" name="Rectangle 2"/>
          <p:cNvSpPr>
            <a:spLocks noChangeArrowheads="1"/>
          </p:cNvSpPr>
          <p:nvPr/>
        </p:nvSpPr>
        <p:spPr bwMode="auto">
          <a:xfrm>
            <a:off x="3505200" y="8382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author</a:t>
            </a:r>
          </a:p>
        </p:txBody>
      </p:sp>
      <p:cxnSp>
        <p:nvCxnSpPr>
          <p:cNvPr id="425987" name="AutoShape 3"/>
          <p:cNvCxnSpPr>
            <a:cxnSpLocks noChangeShapeType="1"/>
          </p:cNvCxnSpPr>
          <p:nvPr/>
        </p:nvCxnSpPr>
        <p:spPr bwMode="auto">
          <a:xfrm flipH="1">
            <a:off x="2362200" y="1400175"/>
            <a:ext cx="1714500" cy="857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425988" name="AutoShape 4"/>
          <p:cNvCxnSpPr>
            <a:cxnSpLocks noChangeShapeType="1"/>
          </p:cNvCxnSpPr>
          <p:nvPr/>
        </p:nvCxnSpPr>
        <p:spPr bwMode="auto">
          <a:xfrm>
            <a:off x="4076700" y="1400175"/>
            <a:ext cx="2133600" cy="10858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425989" name="Rectangle 5"/>
          <p:cNvSpPr>
            <a:spLocks noChangeArrowheads="1"/>
          </p:cNvSpPr>
          <p:nvPr/>
        </p:nvSpPr>
        <p:spPr bwMode="auto">
          <a:xfrm>
            <a:off x="1752600" y="2286000"/>
            <a:ext cx="11430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sp>
        <p:nvSpPr>
          <p:cNvPr id="425990" name="Rectangle 6"/>
          <p:cNvSpPr>
            <a:spLocks noChangeArrowheads="1"/>
          </p:cNvSpPr>
          <p:nvPr/>
        </p:nvSpPr>
        <p:spPr bwMode="auto">
          <a:xfrm>
            <a:off x="1905000" y="15240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unknown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838200" y="2771775"/>
            <a:ext cx="1485900" cy="628650"/>
            <a:chOff x="3168" y="1842"/>
            <a:chExt cx="936" cy="396"/>
          </a:xfrm>
        </p:grpSpPr>
        <p:cxnSp>
          <p:nvCxnSpPr>
            <p:cNvPr id="425992" name="AutoShape 8"/>
            <p:cNvCxnSpPr>
              <a:cxnSpLocks noChangeShapeType="1"/>
              <a:stCxn id="425989" idx="2"/>
            </p:cNvCxnSpPr>
            <p:nvPr/>
          </p:nvCxnSpPr>
          <p:spPr bwMode="auto">
            <a:xfrm flipH="1">
              <a:off x="3480" y="1842"/>
              <a:ext cx="624" cy="396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425993" name="Rectangle 9"/>
            <p:cNvSpPr>
              <a:spLocks noChangeArrowheads="1"/>
            </p:cNvSpPr>
            <p:nvPr/>
          </p:nvSpPr>
          <p:spPr bwMode="auto">
            <a:xfrm>
              <a:off x="3168" y="1920"/>
              <a:ext cx="480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short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324100" y="2771775"/>
            <a:ext cx="1638300" cy="628650"/>
            <a:chOff x="4104" y="1842"/>
            <a:chExt cx="1032" cy="396"/>
          </a:xfrm>
        </p:grpSpPr>
        <p:cxnSp>
          <p:nvCxnSpPr>
            <p:cNvPr id="425995" name="AutoShape 11"/>
            <p:cNvCxnSpPr>
              <a:cxnSpLocks noChangeShapeType="1"/>
              <a:stCxn id="425989" idx="2"/>
            </p:cNvCxnSpPr>
            <p:nvPr/>
          </p:nvCxnSpPr>
          <p:spPr bwMode="auto">
            <a:xfrm>
              <a:off x="4104" y="1842"/>
              <a:ext cx="624" cy="396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425996" name="Rectangle 12"/>
            <p:cNvSpPr>
              <a:spLocks noChangeArrowheads="1"/>
            </p:cNvSpPr>
            <p:nvPr/>
          </p:nvSpPr>
          <p:spPr bwMode="auto">
            <a:xfrm>
              <a:off x="4368" y="1920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long</a:t>
              </a:r>
            </a:p>
          </p:txBody>
        </p:sp>
      </p:grpSp>
      <p:sp>
        <p:nvSpPr>
          <p:cNvPr id="425997" name="Rectangle 13"/>
          <p:cNvSpPr>
            <a:spLocks noChangeArrowheads="1"/>
          </p:cNvSpPr>
          <p:nvPr/>
        </p:nvSpPr>
        <p:spPr bwMode="auto">
          <a:xfrm>
            <a:off x="2819400" y="34290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425998" name="Rectangle 14"/>
          <p:cNvSpPr>
            <a:spLocks noChangeArrowheads="1"/>
          </p:cNvSpPr>
          <p:nvPr/>
        </p:nvSpPr>
        <p:spPr bwMode="auto">
          <a:xfrm>
            <a:off x="609600" y="34290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sp>
        <p:nvSpPr>
          <p:cNvPr id="425999" name="Rectangle 15"/>
          <p:cNvSpPr>
            <a:spLocks noChangeArrowheads="1"/>
          </p:cNvSpPr>
          <p:nvPr/>
        </p:nvSpPr>
        <p:spPr bwMode="auto">
          <a:xfrm>
            <a:off x="5791200" y="2514600"/>
            <a:ext cx="12192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thread</a:t>
            </a:r>
          </a:p>
        </p:txBody>
      </p:sp>
      <p:sp>
        <p:nvSpPr>
          <p:cNvPr id="426000" name="Rectangle 16"/>
          <p:cNvSpPr>
            <a:spLocks noChangeArrowheads="1"/>
          </p:cNvSpPr>
          <p:nvPr/>
        </p:nvSpPr>
        <p:spPr bwMode="auto">
          <a:xfrm>
            <a:off x="5105400" y="16002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known</a:t>
            </a:r>
          </a:p>
        </p:txBody>
      </p:sp>
      <p:sp>
        <p:nvSpPr>
          <p:cNvPr id="426001" name="Rectangle 17"/>
          <p:cNvSpPr>
            <a:spLocks noChangeArrowheads="1"/>
          </p:cNvSpPr>
          <p:nvPr/>
        </p:nvSpPr>
        <p:spPr bwMode="auto">
          <a:xfrm>
            <a:off x="4953000" y="38862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cxnSp>
        <p:nvCxnSpPr>
          <p:cNvPr id="426002" name="AutoShape 18"/>
          <p:cNvCxnSpPr>
            <a:cxnSpLocks noChangeShapeType="1"/>
            <a:stCxn id="425999" idx="2"/>
          </p:cNvCxnSpPr>
          <p:nvPr/>
        </p:nvCxnSpPr>
        <p:spPr bwMode="auto">
          <a:xfrm>
            <a:off x="6400800" y="3000375"/>
            <a:ext cx="723900" cy="857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4572000" y="3000375"/>
            <a:ext cx="1828800" cy="857250"/>
            <a:chOff x="528" y="1698"/>
            <a:chExt cx="1152" cy="540"/>
          </a:xfrm>
        </p:grpSpPr>
        <p:cxnSp>
          <p:nvCxnSpPr>
            <p:cNvPr id="426004" name="AutoShape 20"/>
            <p:cNvCxnSpPr>
              <a:cxnSpLocks noChangeShapeType="1"/>
              <a:stCxn id="425999" idx="2"/>
              <a:endCxn id="426001" idx="0"/>
            </p:cNvCxnSpPr>
            <p:nvPr/>
          </p:nvCxnSpPr>
          <p:spPr bwMode="auto">
            <a:xfrm flipH="1">
              <a:off x="1128" y="1698"/>
              <a:ext cx="552" cy="54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426005" name="Rectangle 21"/>
            <p:cNvSpPr>
              <a:spLocks noChangeArrowheads="1"/>
            </p:cNvSpPr>
            <p:nvPr/>
          </p:nvSpPr>
          <p:spPr bwMode="auto">
            <a:xfrm>
              <a:off x="528" y="1824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new</a:t>
              </a:r>
            </a:p>
          </p:txBody>
        </p:sp>
      </p:grpSp>
      <p:sp>
        <p:nvSpPr>
          <p:cNvPr id="426006" name="Rectangle 22"/>
          <p:cNvSpPr>
            <a:spLocks noChangeArrowheads="1"/>
          </p:cNvSpPr>
          <p:nvPr/>
        </p:nvSpPr>
        <p:spPr bwMode="auto">
          <a:xfrm>
            <a:off x="6934200" y="3276600"/>
            <a:ext cx="838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old</a:t>
            </a:r>
          </a:p>
        </p:txBody>
      </p:sp>
      <p:sp>
        <p:nvSpPr>
          <p:cNvPr id="426007" name="Rectangle 23"/>
          <p:cNvSpPr>
            <a:spLocks noChangeArrowheads="1"/>
          </p:cNvSpPr>
          <p:nvPr/>
        </p:nvSpPr>
        <p:spPr bwMode="auto">
          <a:xfrm>
            <a:off x="6629400" y="40386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5524500" y="4448175"/>
            <a:ext cx="1409700" cy="1266825"/>
            <a:chOff x="1128" y="2610"/>
            <a:chExt cx="888" cy="798"/>
          </a:xfrm>
        </p:grpSpPr>
        <p:cxnSp>
          <p:nvCxnSpPr>
            <p:cNvPr id="426009" name="AutoShape 25"/>
            <p:cNvCxnSpPr>
              <a:cxnSpLocks noChangeShapeType="1"/>
              <a:stCxn id="426001" idx="2"/>
              <a:endCxn id="426011" idx="0"/>
            </p:cNvCxnSpPr>
            <p:nvPr/>
          </p:nvCxnSpPr>
          <p:spPr bwMode="auto">
            <a:xfrm>
              <a:off x="1128" y="2610"/>
              <a:ext cx="216" cy="798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426010" name="Rectangle 26"/>
            <p:cNvSpPr>
              <a:spLocks noChangeArrowheads="1"/>
            </p:cNvSpPr>
            <p:nvPr/>
          </p:nvSpPr>
          <p:spPr bwMode="auto">
            <a:xfrm>
              <a:off x="1248" y="3072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short</a:t>
              </a:r>
            </a:p>
          </p:txBody>
        </p:sp>
      </p:grpSp>
      <p:sp>
        <p:nvSpPr>
          <p:cNvPr id="426011" name="Rectangle 27"/>
          <p:cNvSpPr>
            <a:spLocks noChangeArrowheads="1"/>
          </p:cNvSpPr>
          <p:nvPr/>
        </p:nvSpPr>
        <p:spPr bwMode="auto">
          <a:xfrm>
            <a:off x="5257800" y="57150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sp>
        <p:nvSpPr>
          <p:cNvPr id="426017" name="Rectangle 33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85800"/>
          </a:xfrm>
          <a:noFill/>
          <a:ln/>
        </p:spPr>
        <p:txBody>
          <a:bodyPr/>
          <a:lstStyle/>
          <a:p>
            <a:r>
              <a:rPr lang="en-US" dirty="0"/>
              <a:t>Example Decision </a:t>
            </a:r>
            <a:r>
              <a:rPr lang="en-US" dirty="0" smtClean="0"/>
              <a:t>Tree </a:t>
            </a:r>
            <a:endParaRPr lang="en-US" dirty="0"/>
          </a:p>
        </p:txBody>
      </p:sp>
      <p:cxnSp>
        <p:nvCxnSpPr>
          <p:cNvPr id="426019" name="AutoShape 35"/>
          <p:cNvCxnSpPr>
            <a:cxnSpLocks noChangeShapeType="1"/>
            <a:stCxn id="426001" idx="2"/>
          </p:cNvCxnSpPr>
          <p:nvPr/>
        </p:nvCxnSpPr>
        <p:spPr bwMode="auto">
          <a:xfrm flipH="1">
            <a:off x="4800600" y="4448175"/>
            <a:ext cx="723900" cy="11144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426020" name="Rectangle 36"/>
          <p:cNvSpPr>
            <a:spLocks noChangeArrowheads="1"/>
          </p:cNvSpPr>
          <p:nvPr/>
        </p:nvSpPr>
        <p:spPr bwMode="auto">
          <a:xfrm>
            <a:off x="3733800" y="48768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long</a:t>
            </a:r>
          </a:p>
        </p:txBody>
      </p:sp>
      <p:sp>
        <p:nvSpPr>
          <p:cNvPr id="426021" name="Rectangle 37"/>
          <p:cNvSpPr>
            <a:spLocks noChangeArrowheads="1"/>
          </p:cNvSpPr>
          <p:nvPr/>
        </p:nvSpPr>
        <p:spPr bwMode="auto">
          <a:xfrm>
            <a:off x="3810000" y="54864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>
          <a:xfrm>
            <a:off x="30480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 dirty="0"/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4876800" y="533400"/>
            <a:ext cx="3657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400" i="1" dirty="0" smtClean="0">
                <a:solidFill>
                  <a:schemeClr val="accent2"/>
                </a:solidFill>
              </a:rPr>
              <a:t>The </a:t>
            </a:r>
            <a:r>
              <a:rPr lang="en-US" sz="2400" i="1" dirty="0">
                <a:solidFill>
                  <a:schemeClr val="accent2"/>
                </a:solidFill>
              </a:rPr>
              <a:t>non-leaf nodes are labeled with attributes.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</a:pPr>
            <a:endParaRPr lang="en-US" sz="2400" i="1" dirty="0">
              <a:solidFill>
                <a:schemeClr val="accent2"/>
              </a:solidFill>
              <a:latin typeface="MTSYN" charset="0"/>
            </a:endParaRPr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4419600" y="5943600"/>
            <a:ext cx="449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400" i="1" dirty="0" smtClean="0">
                <a:solidFill>
                  <a:schemeClr val="accent2"/>
                </a:solidFill>
              </a:rPr>
              <a:t>The </a:t>
            </a:r>
            <a:r>
              <a:rPr lang="en-US" sz="2400" i="1" dirty="0">
                <a:solidFill>
                  <a:schemeClr val="accent2"/>
                </a:solidFill>
              </a:rPr>
              <a:t>leaves of the tree are labeled with classifications.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sz="2400" i="1" dirty="0">
              <a:solidFill>
                <a:schemeClr val="accent2"/>
              </a:solidFill>
            </a:endParaRPr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0" y="3962400"/>
            <a:ext cx="3810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CA" sz="2400" i="1" dirty="0" smtClean="0">
                <a:solidFill>
                  <a:schemeClr val="accent2"/>
                </a:solidFill>
              </a:rPr>
              <a:t>A</a:t>
            </a:r>
            <a:r>
              <a:rPr lang="en-US" sz="2400" i="1" dirty="0" err="1" smtClean="0">
                <a:solidFill>
                  <a:schemeClr val="accent2"/>
                </a:solidFill>
              </a:rPr>
              <a:t>rcs</a:t>
            </a:r>
            <a:r>
              <a:rPr lang="en-US" sz="2400" i="1" dirty="0" smtClean="0">
                <a:solidFill>
                  <a:schemeClr val="accent2"/>
                </a:solidFill>
              </a:rPr>
              <a:t> out of a node labeled </a:t>
            </a:r>
            <a:r>
              <a:rPr lang="en-US" sz="2400" i="1" dirty="0">
                <a:solidFill>
                  <a:schemeClr val="accent2"/>
                </a:solidFill>
              </a:rPr>
              <a:t>with attribute A are labeled with each of the possible values of the </a:t>
            </a:r>
            <a:r>
              <a:rPr lang="en-US" sz="2400" i="1" dirty="0" smtClean="0">
                <a:solidFill>
                  <a:schemeClr val="accent2"/>
                </a:solidFill>
              </a:rPr>
              <a:t>attribute</a:t>
            </a:r>
            <a:endParaRPr lang="en-US" sz="2400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3882-CE5A-4B3E-8E66-F62CD9D919D8}" type="slidenum">
              <a:rPr lang="en-US"/>
              <a:pPr/>
              <a:t>8</a:t>
            </a:fld>
            <a:endParaRPr lang="en-US"/>
          </a:p>
        </p:txBody>
      </p:sp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DT as classifiers</a:t>
            </a:r>
          </a:p>
        </p:txBody>
      </p:sp>
      <p:sp>
        <p:nvSpPr>
          <p:cNvPr id="428035" name="Rectangle 3"/>
          <p:cNvSpPr>
            <a:spLocks noChangeArrowheads="1"/>
          </p:cNvSpPr>
          <p:nvPr/>
        </p:nvSpPr>
        <p:spPr bwMode="auto">
          <a:xfrm>
            <a:off x="381000" y="1066800"/>
            <a:ext cx="8135938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 dirty="0"/>
              <a:t>To classify an example, filter in down the tree</a:t>
            </a:r>
          </a:p>
          <a:p>
            <a:pPr marL="342900" indent="-342900">
              <a:spcBef>
                <a:spcPct val="20000"/>
              </a:spcBef>
            </a:pPr>
            <a:endParaRPr lang="en-US" sz="2800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/>
              <a:t>For each attribute of the example, follow the branch corresponding to that attribute’s value.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  <a:buFontTx/>
              <a:buChar char="•"/>
            </a:pPr>
            <a:endParaRPr lang="en-US" sz="2400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/>
              <a:t>When a leaf is reached, the example is classified as the label for that leaf.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FBB7-7858-463E-9AA4-9BB93B04F4B2}" type="slidenum">
              <a:rPr lang="en-US"/>
              <a:pPr/>
              <a:t>9</a:t>
            </a:fld>
            <a:endParaRPr lang="en-US"/>
          </a:p>
        </p:txBody>
      </p:sp>
      <p:sp>
        <p:nvSpPr>
          <p:cNvPr id="399362" name="Rectangle 2"/>
          <p:cNvSpPr>
            <a:spLocks noChangeArrowheads="1"/>
          </p:cNvSpPr>
          <p:nvPr/>
        </p:nvSpPr>
        <p:spPr bwMode="auto">
          <a:xfrm>
            <a:off x="4343400" y="8382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author</a:t>
            </a:r>
          </a:p>
        </p:txBody>
      </p:sp>
      <p:cxnSp>
        <p:nvCxnSpPr>
          <p:cNvPr id="399363" name="AutoShape 3"/>
          <p:cNvCxnSpPr>
            <a:cxnSpLocks noChangeShapeType="1"/>
          </p:cNvCxnSpPr>
          <p:nvPr/>
        </p:nvCxnSpPr>
        <p:spPr bwMode="auto">
          <a:xfrm flipH="1">
            <a:off x="4343400" y="1371600"/>
            <a:ext cx="723900" cy="76200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399364" name="AutoShape 4"/>
          <p:cNvCxnSpPr>
            <a:cxnSpLocks noChangeShapeType="1"/>
          </p:cNvCxnSpPr>
          <p:nvPr/>
        </p:nvCxnSpPr>
        <p:spPr bwMode="auto">
          <a:xfrm>
            <a:off x="5029200" y="1447800"/>
            <a:ext cx="2133600" cy="10858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99365" name="Rectangle 5"/>
          <p:cNvSpPr>
            <a:spLocks noChangeArrowheads="1"/>
          </p:cNvSpPr>
          <p:nvPr/>
        </p:nvSpPr>
        <p:spPr bwMode="auto">
          <a:xfrm>
            <a:off x="3962400" y="2133600"/>
            <a:ext cx="11430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sp>
        <p:nvSpPr>
          <p:cNvPr id="399366" name="Rectangle 6"/>
          <p:cNvSpPr>
            <a:spLocks noChangeArrowheads="1"/>
          </p:cNvSpPr>
          <p:nvPr/>
        </p:nvSpPr>
        <p:spPr bwMode="auto">
          <a:xfrm>
            <a:off x="3352800" y="15240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>
                <a:latin typeface="Arial" pitchFamily="34" charset="0"/>
              </a:rPr>
              <a:t>unknown</a:t>
            </a:r>
          </a:p>
        </p:txBody>
      </p:sp>
      <p:cxnSp>
        <p:nvCxnSpPr>
          <p:cNvPr id="399368" name="AutoShape 8"/>
          <p:cNvCxnSpPr>
            <a:cxnSpLocks noChangeShapeType="1"/>
            <a:stCxn id="399365" idx="2"/>
          </p:cNvCxnSpPr>
          <p:nvPr/>
        </p:nvCxnSpPr>
        <p:spPr bwMode="auto">
          <a:xfrm flipH="1">
            <a:off x="4038600" y="2590800"/>
            <a:ext cx="495300" cy="68580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99369" name="Rectangle 9"/>
          <p:cNvSpPr>
            <a:spLocks noChangeArrowheads="1"/>
          </p:cNvSpPr>
          <p:nvPr/>
        </p:nvSpPr>
        <p:spPr bwMode="auto">
          <a:xfrm>
            <a:off x="3200400" y="2895600"/>
            <a:ext cx="7620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>
                <a:latin typeface="Arial" pitchFamily="34" charset="0"/>
              </a:rPr>
              <a:t>short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067300" y="2590800"/>
            <a:ext cx="1333500" cy="628650"/>
            <a:chOff x="5496" y="1746"/>
            <a:chExt cx="840" cy="396"/>
          </a:xfrm>
        </p:grpSpPr>
        <p:cxnSp>
          <p:nvCxnSpPr>
            <p:cNvPr id="399371" name="AutoShape 11"/>
            <p:cNvCxnSpPr>
              <a:cxnSpLocks noChangeShapeType="1"/>
              <a:stCxn id="399365" idx="2"/>
            </p:cNvCxnSpPr>
            <p:nvPr/>
          </p:nvCxnSpPr>
          <p:spPr bwMode="auto">
            <a:xfrm>
              <a:off x="5496" y="1746"/>
              <a:ext cx="624" cy="396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399372" name="Rectangle 12"/>
            <p:cNvSpPr>
              <a:spLocks noChangeArrowheads="1"/>
            </p:cNvSpPr>
            <p:nvPr/>
          </p:nvSpPr>
          <p:spPr bwMode="auto">
            <a:xfrm>
              <a:off x="5568" y="1842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dirty="0">
                  <a:latin typeface="Arial" pitchFamily="34" charset="0"/>
                </a:rPr>
                <a:t>long</a:t>
              </a:r>
            </a:p>
          </p:txBody>
        </p:sp>
      </p:grpSp>
      <p:sp>
        <p:nvSpPr>
          <p:cNvPr id="399373" name="Rectangle 13"/>
          <p:cNvSpPr>
            <a:spLocks noChangeArrowheads="1"/>
          </p:cNvSpPr>
          <p:nvPr/>
        </p:nvSpPr>
        <p:spPr bwMode="auto">
          <a:xfrm>
            <a:off x="5029200" y="32004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399374" name="Rectangle 14"/>
          <p:cNvSpPr>
            <a:spLocks noChangeArrowheads="1"/>
          </p:cNvSpPr>
          <p:nvPr/>
        </p:nvSpPr>
        <p:spPr bwMode="auto">
          <a:xfrm>
            <a:off x="3276600" y="33528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sp>
        <p:nvSpPr>
          <p:cNvPr id="399375" name="Rectangle 15"/>
          <p:cNvSpPr>
            <a:spLocks noChangeArrowheads="1"/>
          </p:cNvSpPr>
          <p:nvPr/>
        </p:nvSpPr>
        <p:spPr bwMode="auto">
          <a:xfrm>
            <a:off x="6781800" y="2514600"/>
            <a:ext cx="12192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thread</a:t>
            </a:r>
          </a:p>
        </p:txBody>
      </p:sp>
      <p:sp>
        <p:nvSpPr>
          <p:cNvPr id="399376" name="Rectangle 16"/>
          <p:cNvSpPr>
            <a:spLocks noChangeArrowheads="1"/>
          </p:cNvSpPr>
          <p:nvPr/>
        </p:nvSpPr>
        <p:spPr bwMode="auto">
          <a:xfrm>
            <a:off x="5791200" y="16002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known</a:t>
            </a:r>
          </a:p>
        </p:txBody>
      </p:sp>
      <p:sp>
        <p:nvSpPr>
          <p:cNvPr id="399377" name="Rectangle 17"/>
          <p:cNvSpPr>
            <a:spLocks noChangeArrowheads="1"/>
          </p:cNvSpPr>
          <p:nvPr/>
        </p:nvSpPr>
        <p:spPr bwMode="auto">
          <a:xfrm>
            <a:off x="5638800" y="38862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cxnSp>
        <p:nvCxnSpPr>
          <p:cNvPr id="399378" name="AutoShape 18"/>
          <p:cNvCxnSpPr>
            <a:cxnSpLocks noChangeShapeType="1"/>
          </p:cNvCxnSpPr>
          <p:nvPr/>
        </p:nvCxnSpPr>
        <p:spPr bwMode="auto">
          <a:xfrm>
            <a:off x="7696200" y="3124200"/>
            <a:ext cx="419100" cy="7334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399380" name="AutoShape 20"/>
          <p:cNvCxnSpPr>
            <a:cxnSpLocks noChangeShapeType="1"/>
          </p:cNvCxnSpPr>
          <p:nvPr/>
        </p:nvCxnSpPr>
        <p:spPr bwMode="auto">
          <a:xfrm flipH="1">
            <a:off x="6400800" y="3048000"/>
            <a:ext cx="1181100" cy="91440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99381" name="Rectangle 21"/>
          <p:cNvSpPr>
            <a:spLocks noChangeArrowheads="1"/>
          </p:cNvSpPr>
          <p:nvPr/>
        </p:nvSpPr>
        <p:spPr bwMode="auto">
          <a:xfrm>
            <a:off x="6324600" y="31242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>
                <a:latin typeface="Arial" pitchFamily="34" charset="0"/>
              </a:rPr>
              <a:t>new</a:t>
            </a:r>
          </a:p>
        </p:txBody>
      </p:sp>
      <p:sp>
        <p:nvSpPr>
          <p:cNvPr id="399382" name="Rectangle 22"/>
          <p:cNvSpPr>
            <a:spLocks noChangeArrowheads="1"/>
          </p:cNvSpPr>
          <p:nvPr/>
        </p:nvSpPr>
        <p:spPr bwMode="auto">
          <a:xfrm>
            <a:off x="7848600" y="3276600"/>
            <a:ext cx="838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>
                <a:latin typeface="Arial" pitchFamily="34" charset="0"/>
              </a:rPr>
              <a:t>old</a:t>
            </a:r>
          </a:p>
        </p:txBody>
      </p:sp>
      <p:sp>
        <p:nvSpPr>
          <p:cNvPr id="399383" name="Rectangle 23"/>
          <p:cNvSpPr>
            <a:spLocks noChangeArrowheads="1"/>
          </p:cNvSpPr>
          <p:nvPr/>
        </p:nvSpPr>
        <p:spPr bwMode="auto">
          <a:xfrm>
            <a:off x="7467600" y="38862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6324600" y="4419600"/>
            <a:ext cx="1752600" cy="1295400"/>
            <a:chOff x="912" y="2592"/>
            <a:chExt cx="1104" cy="816"/>
          </a:xfrm>
        </p:grpSpPr>
        <p:cxnSp>
          <p:nvCxnSpPr>
            <p:cNvPr id="399385" name="AutoShape 25"/>
            <p:cNvCxnSpPr>
              <a:cxnSpLocks noChangeShapeType="1"/>
              <a:stCxn id="399377" idx="2"/>
              <a:endCxn id="399387" idx="0"/>
            </p:cNvCxnSpPr>
            <p:nvPr/>
          </p:nvCxnSpPr>
          <p:spPr bwMode="auto">
            <a:xfrm>
              <a:off x="912" y="2592"/>
              <a:ext cx="408" cy="816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399386" name="Rectangle 26"/>
            <p:cNvSpPr>
              <a:spLocks noChangeArrowheads="1"/>
            </p:cNvSpPr>
            <p:nvPr/>
          </p:nvSpPr>
          <p:spPr bwMode="auto">
            <a:xfrm>
              <a:off x="1248" y="3072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dirty="0">
                  <a:latin typeface="Arial" pitchFamily="34" charset="0"/>
                </a:rPr>
                <a:t>short</a:t>
              </a:r>
            </a:p>
          </p:txBody>
        </p:sp>
      </p:grpSp>
      <p:sp>
        <p:nvSpPr>
          <p:cNvPr id="399387" name="Rectangle 27"/>
          <p:cNvSpPr>
            <a:spLocks noChangeArrowheads="1"/>
          </p:cNvSpPr>
          <p:nvPr/>
        </p:nvSpPr>
        <p:spPr bwMode="auto">
          <a:xfrm>
            <a:off x="6248400" y="57150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sp>
        <p:nvSpPr>
          <p:cNvPr id="399388" name="Rectangle 28"/>
          <p:cNvSpPr>
            <a:spLocks noChangeArrowheads="1"/>
          </p:cNvSpPr>
          <p:nvPr/>
        </p:nvSpPr>
        <p:spPr bwMode="auto">
          <a:xfrm>
            <a:off x="3276600" y="36576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srgbClr val="D60093"/>
                </a:solidFill>
                <a:latin typeface="Arial" pitchFamily="34" charset="0"/>
              </a:rPr>
              <a:t>e2</a:t>
            </a:r>
          </a:p>
        </p:txBody>
      </p:sp>
      <p:sp>
        <p:nvSpPr>
          <p:cNvPr id="399389" name="Rectangle 29"/>
          <p:cNvSpPr>
            <a:spLocks noChangeArrowheads="1"/>
          </p:cNvSpPr>
          <p:nvPr/>
        </p:nvSpPr>
        <p:spPr bwMode="auto">
          <a:xfrm>
            <a:off x="5257800" y="34290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srgbClr val="D60093"/>
                </a:solidFill>
                <a:latin typeface="Arial" pitchFamily="34" charset="0"/>
              </a:rPr>
              <a:t>e3</a:t>
            </a:r>
          </a:p>
        </p:txBody>
      </p:sp>
      <p:sp>
        <p:nvSpPr>
          <p:cNvPr id="399390" name="Rectangle 30"/>
          <p:cNvSpPr>
            <a:spLocks noChangeArrowheads="1"/>
          </p:cNvSpPr>
          <p:nvPr/>
        </p:nvSpPr>
        <p:spPr bwMode="auto">
          <a:xfrm>
            <a:off x="7696200" y="41910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srgbClr val="D60093"/>
                </a:solidFill>
                <a:latin typeface="Arial" pitchFamily="34" charset="0"/>
              </a:rPr>
              <a:t>e4</a:t>
            </a:r>
          </a:p>
        </p:txBody>
      </p:sp>
      <p:sp>
        <p:nvSpPr>
          <p:cNvPr id="399391" name="Rectangle 31"/>
          <p:cNvSpPr>
            <a:spLocks noChangeArrowheads="1"/>
          </p:cNvSpPr>
          <p:nvPr/>
        </p:nvSpPr>
        <p:spPr bwMode="auto">
          <a:xfrm>
            <a:off x="5181600" y="58674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srgbClr val="D60093"/>
                </a:solidFill>
                <a:latin typeface="Arial" pitchFamily="34" charset="0"/>
              </a:rPr>
              <a:t>e1</a:t>
            </a:r>
          </a:p>
        </p:txBody>
      </p:sp>
      <p:sp>
        <p:nvSpPr>
          <p:cNvPr id="399392" name="Rectangle 32"/>
          <p:cNvSpPr>
            <a:spLocks noChangeArrowheads="1"/>
          </p:cNvSpPr>
          <p:nvPr/>
        </p:nvSpPr>
        <p:spPr bwMode="auto">
          <a:xfrm>
            <a:off x="6934200" y="58674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srgbClr val="D60093"/>
                </a:solidFill>
                <a:latin typeface="Arial" pitchFamily="34" charset="0"/>
              </a:rPr>
              <a:t>e5</a:t>
            </a:r>
          </a:p>
        </p:txBody>
      </p:sp>
      <p:sp>
        <p:nvSpPr>
          <p:cNvPr id="399393" name="Rectangle 33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8534400" cy="685800"/>
          </a:xfrm>
          <a:noFill/>
          <a:ln/>
        </p:spPr>
        <p:txBody>
          <a:bodyPr/>
          <a:lstStyle/>
          <a:p>
            <a:r>
              <a:rPr lang="en-US"/>
              <a:t>DT as classifiers</a:t>
            </a:r>
          </a:p>
        </p:txBody>
      </p:sp>
      <p:sp>
        <p:nvSpPr>
          <p:cNvPr id="399394" name="Rectangle 34"/>
          <p:cNvSpPr>
            <a:spLocks noChangeArrowheads="1"/>
          </p:cNvSpPr>
          <p:nvPr/>
        </p:nvSpPr>
        <p:spPr bwMode="auto">
          <a:xfrm>
            <a:off x="8458200" y="4114800"/>
            <a:ext cx="6858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srgbClr val="D60093"/>
                </a:solidFill>
                <a:latin typeface="Arial" pitchFamily="34" charset="0"/>
              </a:rPr>
              <a:t>e6</a:t>
            </a:r>
          </a:p>
        </p:txBody>
      </p:sp>
      <p:cxnSp>
        <p:nvCxnSpPr>
          <p:cNvPr id="399395" name="AutoShape 35"/>
          <p:cNvCxnSpPr>
            <a:cxnSpLocks noChangeShapeType="1"/>
            <a:stCxn id="399377" idx="2"/>
          </p:cNvCxnSpPr>
          <p:nvPr/>
        </p:nvCxnSpPr>
        <p:spPr bwMode="auto">
          <a:xfrm flipH="1">
            <a:off x="5486400" y="4448175"/>
            <a:ext cx="723900" cy="11144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99396" name="Rectangle 36"/>
          <p:cNvSpPr>
            <a:spLocks noChangeArrowheads="1"/>
          </p:cNvSpPr>
          <p:nvPr/>
        </p:nvSpPr>
        <p:spPr bwMode="auto">
          <a:xfrm>
            <a:off x="4953000" y="48006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>
                <a:latin typeface="Arial" pitchFamily="34" charset="0"/>
              </a:rPr>
              <a:t>long</a:t>
            </a:r>
          </a:p>
        </p:txBody>
      </p:sp>
      <p:sp>
        <p:nvSpPr>
          <p:cNvPr id="399397" name="Rectangle 37"/>
          <p:cNvSpPr>
            <a:spLocks noChangeArrowheads="1"/>
          </p:cNvSpPr>
          <p:nvPr/>
        </p:nvSpPr>
        <p:spPr bwMode="auto">
          <a:xfrm>
            <a:off x="4800600" y="54864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399398" name="AutoShape 3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6092825"/>
            <a:ext cx="538162" cy="504825"/>
          </a:xfrm>
          <a:prstGeom prst="actionButtonBackPrevious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" name="Footer Placeholder 39"/>
          <p:cNvSpPr>
            <a:spLocks noGrp="1"/>
          </p:cNvSpPr>
          <p:nvPr>
            <p:ph type="ftr" sz="quarter" idx="11"/>
          </p:nvPr>
        </p:nvSpPr>
        <p:spPr>
          <a:xfrm>
            <a:off x="510540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CPSC 502, Lecture 15</a:t>
            </a:r>
            <a:endParaRPr lang="en-US" dirty="0"/>
          </a:p>
        </p:txBody>
      </p:sp>
      <p:graphicFrame>
        <p:nvGraphicFramePr>
          <p:cNvPr id="41" name="Object 3"/>
          <p:cNvGraphicFramePr>
            <a:graphicFrameLocks noChangeAspect="1"/>
          </p:cNvGraphicFramePr>
          <p:nvPr/>
        </p:nvGraphicFramePr>
        <p:xfrm>
          <a:off x="-228600" y="3962400"/>
          <a:ext cx="5254212" cy="2895600"/>
        </p:xfrm>
        <a:graphic>
          <a:graphicData uri="http://schemas.openxmlformats.org/presentationml/2006/ole">
            <p:oleObj spid="_x0000_s444418" name="Photo Editor Photo" r:id="rId4" imgW="6428571" imgH="3543795" progId="">
              <p:embed/>
            </p:oleObj>
          </a:graphicData>
        </a:graphic>
      </p:graphicFrame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536028" y="4495800"/>
            <a:ext cx="633009" cy="2362200"/>
          </a:xfrm>
          <a:prstGeom prst="rect">
            <a:avLst/>
          </a:prstGeom>
          <a:noFill/>
          <a:ln w="2857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8" grpId="0" autoUpdateAnimBg="0"/>
      <p:bldP spid="399389" grpId="0" autoUpdateAnimBg="0"/>
      <p:bldP spid="399390" grpId="0" autoUpdateAnimBg="0"/>
      <p:bldP spid="399391" grpId="0" autoUpdateAnimBg="0"/>
      <p:bldP spid="399392" grpId="0" autoUpdateAnimBg="0"/>
      <p:bldP spid="399394" grpId="0" autoUpdateAnimBg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1_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an-berkeley-nlp-v1">
  <a:themeElements>
    <a:clrScheme name="dan-berkeley-nlp-v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an-berkeley-nlp-v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an-berkeley-nlp-v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17558</TotalTime>
  <Words>1577</Words>
  <Application>Microsoft Office PowerPoint</Application>
  <PresentationFormat>On-screen Show (4:3)</PresentationFormat>
  <Paragraphs>396</Paragraphs>
  <Slides>30</Slides>
  <Notes>26</Notes>
  <HiddenSlides>2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1_Default Design</vt:lpstr>
      <vt:lpstr>dan-berkeley-nlp-v1</vt:lpstr>
      <vt:lpstr>Photo Editor Photo</vt:lpstr>
      <vt:lpstr>Equation</vt:lpstr>
      <vt:lpstr>Slide 1</vt:lpstr>
      <vt:lpstr>Supervised ML: Formal Specification</vt:lpstr>
      <vt:lpstr>Example Classification Data</vt:lpstr>
      <vt:lpstr>Today Nov 1</vt:lpstr>
      <vt:lpstr>Example Classification Data</vt:lpstr>
      <vt:lpstr>Learning task</vt:lpstr>
      <vt:lpstr>Example Decision Tree </vt:lpstr>
      <vt:lpstr>DT as classifiers</vt:lpstr>
      <vt:lpstr>DT as classifiers</vt:lpstr>
      <vt:lpstr>DT Applications</vt:lpstr>
      <vt:lpstr>Learning Decision Trees</vt:lpstr>
      <vt:lpstr>Trivially Correct Decision Tree</vt:lpstr>
      <vt:lpstr>Example  Decision Tree (2)</vt:lpstr>
      <vt:lpstr>Searching for a Good Decision Tree</vt:lpstr>
      <vt:lpstr>Building a Decision Tree (Newsgroup Read Domain)</vt:lpstr>
      <vt:lpstr>Choosing a good split</vt:lpstr>
      <vt:lpstr>Choosing a Good Attribute (binary case)</vt:lpstr>
      <vt:lpstr>Information Gain (1)</vt:lpstr>
      <vt:lpstr>Information Gain (2):  Expected Reduction in  Entropy</vt:lpstr>
      <vt:lpstr>Example: possible splits</vt:lpstr>
      <vt:lpstr>Example: possible splits</vt:lpstr>
      <vt:lpstr>Drawback of Information Gain</vt:lpstr>
      <vt:lpstr>Expressiveness of Decision Trees</vt:lpstr>
      <vt:lpstr>Handling Overfitting</vt:lpstr>
      <vt:lpstr>How to Learn</vt:lpstr>
      <vt:lpstr>Assessing Performance of  Learning Algorithm</vt:lpstr>
      <vt:lpstr>Cross-Validation</vt:lpstr>
      <vt:lpstr>Interesting thing to try</vt:lpstr>
      <vt:lpstr>Other Issues in DT Learning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Carenini</dc:creator>
  <cp:lastModifiedBy>carenini</cp:lastModifiedBy>
  <cp:revision>336</cp:revision>
  <dcterms:created xsi:type="dcterms:W3CDTF">2008-04-07T17:41:19Z</dcterms:created>
  <dcterms:modified xsi:type="dcterms:W3CDTF">2011-11-02T15:52:32Z</dcterms:modified>
</cp:coreProperties>
</file>