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6" r:id="rId2"/>
    <p:sldMasterId id="2147483688" r:id="rId3"/>
  </p:sldMasterIdLst>
  <p:notesMasterIdLst>
    <p:notesMasterId r:id="rId41"/>
  </p:notesMasterIdLst>
  <p:handoutMasterIdLst>
    <p:handoutMasterId r:id="rId42"/>
  </p:handoutMasterIdLst>
  <p:sldIdLst>
    <p:sldId id="330" r:id="rId4"/>
    <p:sldId id="346" r:id="rId5"/>
    <p:sldId id="342" r:id="rId6"/>
    <p:sldId id="365" r:id="rId7"/>
    <p:sldId id="366" r:id="rId8"/>
    <p:sldId id="367" r:id="rId9"/>
    <p:sldId id="368" r:id="rId10"/>
    <p:sldId id="369" r:id="rId11"/>
    <p:sldId id="370" r:id="rId12"/>
    <p:sldId id="394" r:id="rId13"/>
    <p:sldId id="371" r:id="rId14"/>
    <p:sldId id="372" r:id="rId15"/>
    <p:sldId id="373" r:id="rId16"/>
    <p:sldId id="374" r:id="rId17"/>
    <p:sldId id="375" r:id="rId18"/>
    <p:sldId id="396" r:id="rId19"/>
    <p:sldId id="376" r:id="rId20"/>
    <p:sldId id="378" r:id="rId21"/>
    <p:sldId id="379" r:id="rId22"/>
    <p:sldId id="395" r:id="rId23"/>
    <p:sldId id="380" r:id="rId24"/>
    <p:sldId id="381" r:id="rId25"/>
    <p:sldId id="397" r:id="rId26"/>
    <p:sldId id="382" r:id="rId27"/>
    <p:sldId id="383" r:id="rId28"/>
    <p:sldId id="384" r:id="rId29"/>
    <p:sldId id="385" r:id="rId30"/>
    <p:sldId id="401" r:id="rId31"/>
    <p:sldId id="386" r:id="rId32"/>
    <p:sldId id="398" r:id="rId33"/>
    <p:sldId id="387" r:id="rId34"/>
    <p:sldId id="400" r:id="rId35"/>
    <p:sldId id="392" r:id="rId36"/>
    <p:sldId id="393" r:id="rId37"/>
    <p:sldId id="337" r:id="rId38"/>
    <p:sldId id="389" r:id="rId39"/>
    <p:sldId id="399" r:id="rId40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27513" autoAdjust="0"/>
    <p:restoredTop sz="86177" autoAdjust="0"/>
  </p:normalViewPr>
  <p:slideViewPr>
    <p:cSldViewPr>
      <p:cViewPr>
        <p:scale>
          <a:sx n="69" d="100"/>
          <a:sy n="69" d="100"/>
        </p:scale>
        <p:origin x="-9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96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pPr>
              <a:defRPr/>
            </a:pPr>
            <a:fld id="{5577F56C-C0E6-441B-B0C6-FCA1448F4889}" type="datetimeFigureOut">
              <a:rPr lang="en-US"/>
              <a:pPr>
                <a:defRPr/>
              </a:pPr>
              <a:t>10/25/2011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pPr>
              <a:defRPr/>
            </a:pPr>
            <a:fld id="{81B5A273-CBF6-4F9D-B654-CC32B9985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132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0" y="4421823"/>
            <a:ext cx="561848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132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969FC-0861-4D8B-9270-A6664A3F9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6DB67B-3823-4E67-B7C3-0CB10EE8AAC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Lecture 13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969FC-0861-4D8B-9270-A6664A3F926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FFDF41-1143-407E-AFE9-089BDF21A70E}" type="slidenum">
              <a:rPr lang="en-GB"/>
              <a:pPr/>
              <a:t>31</a:t>
            </a:fld>
            <a:endParaRPr lang="en-GB"/>
          </a:p>
        </p:txBody>
      </p:sp>
      <p:sp>
        <p:nvSpPr>
          <p:cNvPr id="911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2310" y="4421823"/>
            <a:ext cx="5618480" cy="418909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CA" dirty="0" smtClean="0"/>
              <a:t>Building on this insight, we present </a:t>
            </a:r>
            <a:r>
              <a:rPr lang="en-CA" i="1" dirty="0" smtClean="0"/>
              <a:t>Point-Based Value Iteration</a:t>
            </a:r>
          </a:p>
          <a:p>
            <a:r>
              <a:rPr lang="en-CA" dirty="0" smtClean="0"/>
              <a:t>(PBVI), a new approximate POMDP planning algorithm.</a:t>
            </a:r>
          </a:p>
          <a:p>
            <a:r>
              <a:rPr lang="en-CA" dirty="0" smtClean="0"/>
              <a:t>PBVI selects a small set of representative belief</a:t>
            </a:r>
          </a:p>
          <a:p>
            <a:r>
              <a:rPr lang="en-CA" dirty="0" smtClean="0"/>
              <a:t>points and iteratively applies value updates to those</a:t>
            </a:r>
          </a:p>
          <a:p>
            <a:r>
              <a:rPr lang="en-CA" dirty="0" smtClean="0"/>
              <a:t>points. The point-based update is significantly more efficient</a:t>
            </a:r>
          </a:p>
          <a:p>
            <a:r>
              <a:rPr lang="en-CA" dirty="0" smtClean="0"/>
              <a:t>than an exact update (quadratic </a:t>
            </a:r>
            <a:r>
              <a:rPr lang="en-CA" dirty="0" err="1" smtClean="0"/>
              <a:t>vs</a:t>
            </a:r>
            <a:r>
              <a:rPr lang="en-CA" dirty="0" smtClean="0"/>
              <a:t> exponential), and</a:t>
            </a:r>
          </a:p>
          <a:p>
            <a:r>
              <a:rPr lang="en-CA" dirty="0" smtClean="0"/>
              <a:t>because it updates both value and value gradient, it generalizes</a:t>
            </a:r>
          </a:p>
          <a:p>
            <a:r>
              <a:rPr lang="en-CA" dirty="0" smtClean="0"/>
              <a:t>better to unexplored beliefs than grid-based approximations</a:t>
            </a:r>
          </a:p>
          <a:p>
            <a:r>
              <a:rPr lang="en-CA" dirty="0" smtClean="0"/>
              <a:t>which only update the value [Lovejoy, 1991;</a:t>
            </a:r>
          </a:p>
          <a:p>
            <a:r>
              <a:rPr lang="de-DE" dirty="0" smtClean="0"/>
              <a:t>Brafman, 1997; Hauskrecht, 2000; Zhou and Hansen, 2001;</a:t>
            </a:r>
          </a:p>
          <a:p>
            <a:r>
              <a:rPr lang="en-CA" dirty="0" err="1" smtClean="0"/>
              <a:t>Bonet</a:t>
            </a:r>
            <a:r>
              <a:rPr lang="en-CA" dirty="0" smtClean="0"/>
              <a:t>, 2002]). PBVI is also guaranteed to have bounded error.</a:t>
            </a:r>
          </a:p>
          <a:p>
            <a:r>
              <a:rPr lang="en-CA" dirty="0" smtClean="0"/>
              <a:t>Finally, exploiting an insight from policy search methods</a:t>
            </a:r>
          </a:p>
          <a:p>
            <a:r>
              <a:rPr lang="en-CA" dirty="0" smtClean="0"/>
              <a:t>and MDP exploration [Ng and Jordan, 2000; </a:t>
            </a:r>
            <a:r>
              <a:rPr lang="en-CA" dirty="0" err="1" smtClean="0"/>
              <a:t>Thrun</a:t>
            </a:r>
            <a:r>
              <a:rPr lang="en-CA" dirty="0" smtClean="0"/>
              <a:t>, 1992],</a:t>
            </a:r>
          </a:p>
          <a:p>
            <a:r>
              <a:rPr lang="en-CA" dirty="0" smtClean="0"/>
              <a:t>PBVI uses explorative stochastic trajectories to select belief</a:t>
            </a:r>
          </a:p>
          <a:p>
            <a:r>
              <a:rPr lang="en-CA" dirty="0" smtClean="0"/>
              <a:t>points, thus reducing the number of belief points necessary to</a:t>
            </a:r>
          </a:p>
          <a:p>
            <a:r>
              <a:rPr lang="en-CA" dirty="0" smtClean="0"/>
              <a:t>find a good solution.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969FC-0861-4D8B-9270-A6664A3F926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332"/>
            <a:fld id="{BFD9695B-680D-4360-97A2-B5C440FB723B}" type="slidenum">
              <a:rPr lang="en-US">
                <a:solidFill>
                  <a:prstClr val="black"/>
                </a:solidFill>
              </a:rPr>
              <a:pPr defTabSz="928332"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6112" indent="-226112" eaLnBrk="1" hangingPunct="1"/>
            <a:r>
              <a:rPr lang="en-US" dirty="0" smtClean="0"/>
              <a:t>R&amp;R Sys  Representation and reasoning Systems</a:t>
            </a:r>
          </a:p>
          <a:p>
            <a:pPr marL="226112" indent="-226112" eaLnBrk="1" hangingPunct="1"/>
            <a:r>
              <a:rPr lang="en-US" dirty="0" smtClean="0"/>
              <a:t>Each cell is a R&amp;R system</a:t>
            </a:r>
          </a:p>
          <a:p>
            <a:pPr marL="226112" indent="-226112" eaLnBrk="1" hangingPunct="1"/>
            <a:r>
              <a:rPr lang="en-US" dirty="0" smtClean="0"/>
              <a:t>STRIPS  actions preconditions and effects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967BF8-77A4-4A9E-BA83-688834B26282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4100" y="4732552"/>
            <a:ext cx="5149209" cy="418813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/>
              <a:t>Environment World</a:t>
            </a:r>
          </a:p>
          <a:p>
            <a:r>
              <a:rPr lang="en-US" smtClean="0"/>
              <a:t>State / Possible Worlds</a:t>
            </a:r>
          </a:p>
          <a:p>
            <a:endParaRPr lang="en-US" smtClean="0"/>
          </a:p>
          <a:p>
            <a:r>
              <a:rPr lang="en-US" smtClean="0"/>
              <a:t>What do we need to represent?</a:t>
            </a:r>
          </a:p>
          <a:p>
            <a:r>
              <a:rPr lang="en-US" smtClean="0"/>
              <a:t>Different problems</a:t>
            </a:r>
          </a:p>
          <a:p>
            <a:r>
              <a:rPr lang="en-US" smtClean="0"/>
              <a:t>Different domains</a:t>
            </a:r>
          </a:p>
          <a:p>
            <a:endParaRPr lang="en-US" smtClean="0"/>
          </a:p>
          <a:p>
            <a:r>
              <a:rPr lang="en-US" smtClean="0"/>
              <a:t>For each of those possibly different reasoning techniques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1D515-4199-45D3-A393-90DB6DC07827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00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From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969FC-0861-4D8B-9270-A6664A3F926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E0455D-F0FD-46CA-B8EA-F12D8BCF1285}" type="slidenum">
              <a:rPr lang="en-GB"/>
              <a:pPr/>
              <a:t>37</a:t>
            </a:fld>
            <a:endParaRPr lang="en-GB"/>
          </a:p>
        </p:txBody>
      </p:sp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2310" y="4421823"/>
            <a:ext cx="5618480" cy="418909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CA" dirty="0" smtClean="0"/>
              <a:t>To date, these</a:t>
            </a:r>
          </a:p>
          <a:p>
            <a:r>
              <a:rPr lang="en-CA" dirty="0" smtClean="0"/>
              <a:t>techniques have only been implemented with the classical solution algorithms. Although</a:t>
            </a:r>
          </a:p>
          <a:p>
            <a:r>
              <a:rPr lang="en-CA" dirty="0" smtClean="0"/>
              <a:t>they can </a:t>
            </a:r>
            <a:r>
              <a:rPr lang="en-CA" dirty="0" err="1" smtClean="0"/>
              <a:t>eectively</a:t>
            </a:r>
            <a:r>
              <a:rPr lang="en-CA" dirty="0" smtClean="0"/>
              <a:t> overcome the complexity of large state spaces, none of them address</a:t>
            </a:r>
          </a:p>
          <a:p>
            <a:r>
              <a:rPr lang="en-CA" dirty="0" smtClean="0"/>
              <a:t>the exponential complexity of policy and value function space. As a result, they cannot</a:t>
            </a:r>
          </a:p>
          <a:p>
            <a:r>
              <a:rPr lang="en-CA" dirty="0" smtClean="0"/>
              <a:t>solve much larger/</a:t>
            </a:r>
            <a:r>
              <a:rPr lang="en-CA" dirty="0" err="1" smtClean="0"/>
              <a:t>dicult</a:t>
            </a:r>
            <a:r>
              <a:rPr lang="en-CA" dirty="0" smtClean="0"/>
              <a:t> </a:t>
            </a:r>
            <a:r>
              <a:rPr lang="en-CA" dirty="0" err="1" smtClean="0"/>
              <a:t>POMDPs</a:t>
            </a:r>
            <a:r>
              <a:rPr lang="en-CA" dirty="0" smtClean="0"/>
              <a:t>.</a:t>
            </a:r>
          </a:p>
          <a:p>
            <a:r>
              <a:rPr lang="en-CA" dirty="0" smtClean="0"/>
              <a:t>Scalable POMDP algorithms can only be realized when both sources of intractability</a:t>
            </a:r>
          </a:p>
          <a:p>
            <a:r>
              <a:rPr lang="en-CA" dirty="0" smtClean="0"/>
              <a:t>are tackled simultaneously.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B632F1-AFB8-4979-90DF-F452341F435D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CA" dirty="0" err="1" smtClean="0"/>
              <a:t>POMDPs</a:t>
            </a:r>
            <a:r>
              <a:rPr lang="en-CA" dirty="0" smtClean="0"/>
              <a:t> were initially formalized by the control theory and operations research communities</a:t>
            </a:r>
          </a:p>
          <a:p>
            <a:r>
              <a:rPr lang="en-CA" dirty="0" smtClean="0"/>
              <a:t>to optimally control stochastic dynamical systems.</a:t>
            </a:r>
          </a:p>
          <a:p>
            <a:r>
              <a:rPr lang="en-CA" dirty="0" smtClean="0"/>
              <a:t>More recently, the </a:t>
            </a:r>
            <a:r>
              <a:rPr lang="en-CA" dirty="0" err="1" smtClean="0"/>
              <a:t>articial</a:t>
            </a:r>
            <a:r>
              <a:rPr lang="en-CA" dirty="0" smtClean="0"/>
              <a:t> intelligence community also considered </a:t>
            </a:r>
            <a:r>
              <a:rPr lang="en-CA" dirty="0" err="1" smtClean="0"/>
              <a:t>POMDPs</a:t>
            </a:r>
            <a:r>
              <a:rPr lang="en-CA" dirty="0" smtClean="0"/>
              <a:t> for planning</a:t>
            </a:r>
          </a:p>
          <a:p>
            <a:r>
              <a:rPr lang="en-CA" dirty="0" smtClean="0"/>
              <a:t>under uncertainty. To date, a wide range of sequential decision problems</a:t>
            </a:r>
          </a:p>
          <a:p>
            <a:r>
              <a:rPr lang="en-CA" dirty="0" smtClean="0"/>
              <a:t>such as robot navigation, preference elicitation, stochastic resource</a:t>
            </a:r>
          </a:p>
          <a:p>
            <a:r>
              <a:rPr lang="en-CA" dirty="0" smtClean="0"/>
              <a:t>allocation, maintenance scheduling, spoken-dialog systems</a:t>
            </a:r>
          </a:p>
          <a:p>
            <a:r>
              <a:rPr lang="en-CA" dirty="0" smtClean="0"/>
              <a:t>and many others have been modeled using </a:t>
            </a:r>
            <a:r>
              <a:rPr lang="en-CA" dirty="0" err="1" smtClean="0"/>
              <a:t>POMDPs</a:t>
            </a:r>
            <a:r>
              <a:rPr lang="en-CA" dirty="0" smtClean="0"/>
              <a:t>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Current state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969FC-0861-4D8B-9270-A6664A3F926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4198F8-CACC-4C00-9C5C-846BF020DD94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1183795" y="698820"/>
            <a:ext cx="4660292" cy="34909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718" tIns="45860" rIns="91718" bIns="45860" anchor="ctr"/>
          <a:lstStyle/>
          <a:p>
            <a:endParaRPr lang="en-US" sz="2900" b="1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/>
          </p:nvPr>
        </p:nvSpPr>
        <p:spPr>
          <a:xfrm>
            <a:off x="935246" y="4422141"/>
            <a:ext cx="5152610" cy="4188140"/>
          </a:xfrm>
          <a:noFill/>
          <a:ln/>
        </p:spPr>
        <p:txBody>
          <a:bodyPr lIns="96788" tIns="48394" rIns="96788" bIns="48394"/>
          <a:lstStyle/>
          <a:p>
            <a:pPr defTabSz="458592" eaLnBrk="1" hangingPunct="1">
              <a:spcBef>
                <a:spcPts val="451"/>
              </a:spcBef>
              <a:tabLst>
                <a:tab pos="0" algn="l"/>
                <a:tab pos="458592" algn="l"/>
                <a:tab pos="917185" algn="l"/>
                <a:tab pos="1375777" algn="l"/>
                <a:tab pos="1834370" algn="l"/>
                <a:tab pos="2292963" algn="l"/>
                <a:tab pos="2751555" algn="l"/>
                <a:tab pos="3210147" algn="l"/>
                <a:tab pos="3668740" algn="l"/>
                <a:tab pos="4127332" algn="l"/>
                <a:tab pos="4585925" algn="l"/>
                <a:tab pos="5044518" algn="l"/>
                <a:tab pos="5503110" algn="l"/>
                <a:tab pos="5961702" algn="l"/>
                <a:tab pos="6420295" algn="l"/>
                <a:tab pos="6878887" algn="l"/>
                <a:tab pos="7337480" algn="l"/>
                <a:tab pos="7796073" algn="l"/>
                <a:tab pos="8254665" algn="l"/>
                <a:tab pos="8713257" algn="l"/>
                <a:tab pos="9171849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969FC-0861-4D8B-9270-A6664A3F926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969FC-0861-4D8B-9270-A6664A3F926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969FC-0861-4D8B-9270-A6664A3F926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969FC-0861-4D8B-9270-A6664A3F926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597C9F4-D277-48C8-B1F1-A1FA28250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D6A52D9-5770-4EE3-88F5-DE9463D50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2DB6252-C2A7-40E9-B9C4-7D8B331AE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13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34D3078-6092-43AB-B7DA-4990DDD99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A20219D-DC70-4611-97D6-B1ADE2143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502, Lecture 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220B62A-573C-4BB9-B4EA-ECE2315BCE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502, Lecture 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C258D8E-B2C6-4ECB-8304-6336324CCB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502, Lecture 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73ACB88-7C54-4D02-BC99-C0D412F3EB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502, Lecture 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9052D27-7CF6-434D-B0D5-44D9F77069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502, Lecture 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141110-291A-47B0-8E1B-B5AE86D633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502, Lecture 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7A2DFE7-7364-4035-932A-8A05B5AFD4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8B5A9E0-7EB5-4FF0-AEB5-1FBEA79D2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769E432-6C58-44F2-A4C2-AD724F954B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502, Lecture 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1B5627F-8C4E-4380-B5DC-53EF629747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502, Lecture 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0B0E08F-6F77-4488-AC9D-D5DB66C495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502, Lecture 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7DD333-5D68-4EC7-8EC4-A34FEB8C71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502, Lecture 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437520A-08EF-42BE-9198-E5D33129CD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502, Lecture 13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62488-7E87-4C22-B8B3-08DF1E0C95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502, Lecture 13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1D003-5855-4637-A42D-B47EEA6C49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502, Lecture 13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9D4DD-0B8E-4DB7-9D48-46D2760654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502, Lecture 13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CEE22-3CC8-4A9B-95FA-B36568568E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502, Lecture 13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BC386-8052-4872-A73E-FD57727DF9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EA4F305-9193-42A4-85D9-EEECBDF85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502, Lecture 13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9B02F-B6AE-4853-B50B-48D3636AA7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502, Lecture 13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A163C-4B25-4270-91B4-EEE488FE5A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502, Lecture 13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9FA01-C777-49A0-A175-35CA832923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502, Lecture 13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EBB25-1D89-4481-928C-C7A6F1F083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502, Lecture 13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E725C-A649-452B-9D8E-88D91129C4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152400"/>
            <a:ext cx="2132012" cy="5559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6813" cy="5559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502, Lecture 13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E5B9A-449E-4141-97A1-5709E05908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13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23DC875-25F3-4B98-B29A-145DD351E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13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842080-8267-49D3-A51E-31FBCEF5A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13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2CFED80-5205-497D-A57F-EAEBD5BF7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13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AD99C34-7C11-4721-9FED-B5532851C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13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01EF3B6-53F5-4F18-B7AB-5A13C3405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13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E0E7CC5-623D-444E-8611-37731736A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CPSC 502, Lecture 13</a:t>
            </a:r>
            <a:endParaRPr lang="en-US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8DBDFAFE-9810-4C5B-B31E-6BDE79F8E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502, Lecture 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3C13CA9-F80F-498C-A6EC-F4A43F63E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1225" cy="68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5025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smtClean="0">
                <a:solidFill>
                  <a:srgbClr val="000000"/>
                </a:solidFill>
              </a:defRPr>
            </a:lvl1pPr>
          </a:lstStyle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>
              <a:latin typeface="Times New Roman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smtClean="0">
                <a:solidFill>
                  <a:srgbClr val="000000"/>
                </a:solidFill>
              </a:defRPr>
            </a:lvl1pPr>
          </a:lstStyle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mtClean="0">
                <a:latin typeface="Times New Roman" pitchFamily="18" charset="0"/>
              </a:rPr>
              <a:t>CPSC 502, Lecture 13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smtClean="0">
                <a:solidFill>
                  <a:srgbClr val="000000"/>
                </a:solidFill>
              </a:defRPr>
            </a:lvl1pPr>
          </a:lstStyle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F0DD8172-2897-4F39-ACD7-DC2CA735A036}" type="slidenum">
              <a:rPr lang="en-GB">
                <a:latin typeface="Times New Roman" pitchFamily="18" charset="0"/>
              </a:rPr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‹#›</a:t>
            </a:fld>
            <a:endParaRPr lang="en-GB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dt="0"/>
  <p:txStyles>
    <p:titleStyle>
      <a:lvl1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39725" indent="-339725" algn="l" defTabSz="457200" rtl="0" eaLnBrk="0" fontAlgn="base" hangingPunct="0">
        <a:spcBef>
          <a:spcPts val="18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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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0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2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6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7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9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20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1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19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3.vml"/><Relationship Id="rId4" Type="http://schemas.openxmlformats.org/officeDocument/2006/relationships/hyperlink" Target="http://www.aispace.org/exercises.shtml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13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BADA445A-B75B-4898-B85A-F2754651B68A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152400" y="685800"/>
            <a:ext cx="87630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Introduction to</a:t>
            </a:r>
          </a:p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Artificial Intelligence (AI)</a:t>
            </a:r>
          </a:p>
          <a:p>
            <a:pPr algn="ctr">
              <a:spcBef>
                <a:spcPct val="50000"/>
              </a:spcBef>
            </a:pPr>
            <a:endParaRPr lang="en-US" sz="24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>
                <a:latin typeface="Arial Unicode MS" pitchFamily="34" charset="-128"/>
              </a:rPr>
              <a:t>Computer Science </a:t>
            </a:r>
            <a:r>
              <a:rPr lang="en-US" sz="2800" b="1" dirty="0" smtClean="0">
                <a:latin typeface="Arial Unicode MS" pitchFamily="34" charset="-128"/>
              </a:rPr>
              <a:t>cpsc502, </a:t>
            </a:r>
            <a:r>
              <a:rPr lang="en-US" sz="2800" b="1" dirty="0">
                <a:latin typeface="Arial Unicode MS" pitchFamily="34" charset="-128"/>
              </a:rPr>
              <a:t>Lecture </a:t>
            </a:r>
            <a:r>
              <a:rPr lang="en-US" sz="2800" b="1" dirty="0" smtClean="0">
                <a:latin typeface="Arial Unicode MS" pitchFamily="34" charset="-128"/>
              </a:rPr>
              <a:t>13</a:t>
            </a:r>
            <a:endParaRPr lang="en-US" sz="28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Arial Unicode MS" pitchFamily="34" charset="-128"/>
              </a:rPr>
              <a:t>Oct, 25, 2011</a:t>
            </a:r>
            <a:endParaRPr lang="en-US" sz="2400" b="1" dirty="0">
              <a:latin typeface="Arial Unicode MS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257800"/>
            <a:ext cx="800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+mj-lt"/>
              </a:rPr>
              <a:t>Slide credit POMDP: C. </a:t>
            </a:r>
            <a:r>
              <a:rPr lang="en-US" sz="2400" dirty="0" err="1" smtClean="0">
                <a:latin typeface="+mj-lt"/>
              </a:rPr>
              <a:t>Conati</a:t>
            </a:r>
            <a:r>
              <a:rPr lang="en-US" sz="2400" dirty="0" smtClean="0">
                <a:latin typeface="+mj-lt"/>
              </a:rPr>
              <a:t> and  P. </a:t>
            </a:r>
            <a:r>
              <a:rPr lang="en-US" sz="2400" dirty="0" err="1" smtClean="0">
                <a:latin typeface="+mj-lt"/>
              </a:rPr>
              <a:t>Viswanathan</a:t>
            </a:r>
            <a:endParaRPr lang="en-US" sz="2400" dirty="0" smtClean="0">
              <a:latin typeface="+mj-lt"/>
            </a:endParaRPr>
          </a:p>
          <a:p>
            <a:pPr>
              <a:spcBef>
                <a:spcPct val="50000"/>
              </a:spcBef>
            </a:pP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19096C6-AAB7-4938-8D4F-CF0F27410DB1}" type="slidenum">
              <a:rPr lang="en-US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36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Grid World Actions Reminder</a:t>
            </a:r>
          </a:p>
        </p:txBody>
      </p:sp>
      <p:sp>
        <p:nvSpPr>
          <p:cNvPr id="9237" name="Rectangle 6"/>
          <p:cNvSpPr>
            <a:spLocks noChangeArrowheads="1"/>
          </p:cNvSpPr>
          <p:nvPr/>
        </p:nvSpPr>
        <p:spPr bwMode="auto">
          <a:xfrm>
            <a:off x="179388" y="3200400"/>
            <a:ext cx="8964612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Agent moves in the above grid via </a:t>
            </a:r>
            <a:r>
              <a:rPr lang="en-GB" sz="2400" dirty="0" smtClean="0">
                <a:solidFill>
                  <a:srgbClr val="3333CC"/>
                </a:solidFill>
                <a:latin typeface="Arial Unicode MS" pitchFamily="34" charset="-128"/>
              </a:rPr>
              <a:t>actions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sz="2400" i="1" dirty="0" smtClean="0">
                <a:solidFill>
                  <a:srgbClr val="000000"/>
                </a:solidFill>
                <a:latin typeface="Arial Unicode MS" pitchFamily="34" charset="-128"/>
              </a:rPr>
              <a:t>Up,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sz="2400" i="1" dirty="0" smtClean="0">
                <a:solidFill>
                  <a:srgbClr val="000000"/>
                </a:solidFill>
                <a:latin typeface="Arial Unicode MS" pitchFamily="34" charset="-128"/>
              </a:rPr>
              <a:t>Down,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sz="2400" i="1" dirty="0" smtClean="0">
                <a:solidFill>
                  <a:srgbClr val="000000"/>
                </a:solidFill>
                <a:latin typeface="Arial Unicode MS" pitchFamily="34" charset="-128"/>
              </a:rPr>
              <a:t>Left,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sz="2400" i="1" dirty="0" smtClean="0">
                <a:solidFill>
                  <a:srgbClr val="000000"/>
                </a:solidFill>
                <a:latin typeface="Arial Unicode MS" pitchFamily="34" charset="-128"/>
              </a:rPr>
              <a:t>Right</a:t>
            </a:r>
          </a:p>
          <a:p>
            <a:pPr marL="342900" indent="-342900">
              <a:spcBef>
                <a:spcPct val="20000"/>
              </a:spcBef>
            </a:pP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Each action has: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0.8 probability to reach its intended  effect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0.1 probability to move at right angles of the intended direction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If the agents bumps into a wall, it says there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502, Lecture 13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t="-2104" r="51793"/>
          <a:stretch>
            <a:fillRect/>
          </a:stretch>
        </p:blipFill>
        <p:spPr bwMode="auto">
          <a:xfrm>
            <a:off x="0" y="533400"/>
            <a:ext cx="3309938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46614" t="9158" r="9163" b="5359"/>
          <a:stretch>
            <a:fillRect/>
          </a:stretch>
        </p:blipFill>
        <p:spPr bwMode="auto">
          <a:xfrm>
            <a:off x="3810000" y="1371600"/>
            <a:ext cx="15716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l="9163" t="5359" r="46614" b="9158"/>
          <a:stretch>
            <a:fillRect/>
          </a:stretch>
        </p:blipFill>
        <p:spPr bwMode="auto">
          <a:xfrm>
            <a:off x="5334000" y="1676400"/>
            <a:ext cx="15097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 l="9158" t="9163" r="5359" b="46614"/>
          <a:stretch>
            <a:fillRect/>
          </a:stretch>
        </p:blipFill>
        <p:spPr bwMode="auto">
          <a:xfrm>
            <a:off x="6934200" y="1295400"/>
            <a:ext cx="11430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 l="5359" t="46614" r="9158" b="9163"/>
          <a:stretch>
            <a:fillRect/>
          </a:stretch>
        </p:blipFill>
        <p:spPr bwMode="auto">
          <a:xfrm>
            <a:off x="8001000" y="1524000"/>
            <a:ext cx="11430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graphicFrame>
        <p:nvGraphicFramePr>
          <p:cNvPr id="527363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611188" y="4022725"/>
          <a:ext cx="8280400" cy="541338"/>
        </p:xfrm>
        <a:graphic>
          <a:graphicData uri="http://schemas.openxmlformats.org/presentationml/2006/ole">
            <p:oleObj spid="_x0000_s250882" name="Equation" r:id="rId3" imgW="5244840" imgH="342720" progId="Equation.3">
              <p:embed/>
            </p:oleObj>
          </a:graphicData>
        </a:graphic>
      </p:graphicFrame>
      <p:sp>
        <p:nvSpPr>
          <p:cNvPr id="527364" name="Rectangle 4"/>
          <p:cNvSpPr>
            <a:spLocks noChangeArrowheads="1"/>
          </p:cNvSpPr>
          <p:nvPr/>
        </p:nvSpPr>
        <p:spPr bwMode="auto">
          <a:xfrm>
            <a:off x="250825" y="765175"/>
            <a:ext cx="8458200" cy="865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lnSpc>
                <a:spcPct val="95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Back to the grid world, what is the belief state after agent performs action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left 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in the initial situation?</a:t>
            </a:r>
          </a:p>
          <a:p>
            <a:pPr marL="339725" indent="-339725" defTabSz="457200">
              <a:lnSpc>
                <a:spcPct val="95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The agent has no information about its position</a:t>
            </a:r>
          </a:p>
          <a:p>
            <a:pPr marL="739775" lvl="1" indent="-282575" defTabSz="457200">
              <a:lnSpc>
                <a:spcPct val="95000"/>
              </a:lnSpc>
              <a:spcBef>
                <a:spcPts val="1500"/>
              </a:spcBef>
              <a:buClr>
                <a:srgbClr val="000000"/>
              </a:buClr>
              <a:buSzPct val="100000"/>
              <a:buFontTx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Only one fictitious observation: 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</a:rPr>
              <a:t>no observation</a:t>
            </a:r>
          </a:p>
          <a:p>
            <a:pPr marL="739775" lvl="1" indent="-282575" defTabSz="457200">
              <a:lnSpc>
                <a:spcPct val="95000"/>
              </a:lnSpc>
              <a:spcBef>
                <a:spcPts val="1500"/>
              </a:spcBef>
              <a:buClr>
                <a:srgbClr val="000000"/>
              </a:buClr>
              <a:buSzPct val="100000"/>
              <a:buFontTx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i="1" dirty="0" smtClean="0">
                <a:solidFill>
                  <a:srgbClr val="000000"/>
                </a:solidFill>
                <a:latin typeface="Times New Roman" pitchFamily="18" charset="0"/>
              </a:rPr>
              <a:t>P(no </a:t>
            </a:r>
            <a:r>
              <a:rPr lang="en-GB" sz="2000" i="1" dirty="0" err="1" smtClean="0">
                <a:solidFill>
                  <a:srgbClr val="000000"/>
                </a:solidFill>
                <a:latin typeface="Times New Roman" pitchFamily="18" charset="0"/>
              </a:rPr>
              <a:t>observation|s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</a:rPr>
              <a:t>) = 1  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for every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</a:rPr>
              <a:t> s</a:t>
            </a:r>
          </a:p>
          <a:p>
            <a:pPr marL="339725" indent="-339725" defTabSz="457200">
              <a:lnSpc>
                <a:spcPct val="95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pitchFamily="2" charset="2"/>
              <a:buChar char="Ø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Let’s  instantiate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410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1268413"/>
            <a:ext cx="2193925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27366" name="Object 6"/>
          <p:cNvGraphicFramePr>
            <a:graphicFrameLocks noChangeAspect="1"/>
          </p:cNvGraphicFramePr>
          <p:nvPr/>
        </p:nvGraphicFramePr>
        <p:xfrm>
          <a:off x="611188" y="4724400"/>
          <a:ext cx="8401050" cy="836613"/>
        </p:xfrm>
        <a:graphic>
          <a:graphicData uri="http://schemas.openxmlformats.org/presentationml/2006/ole">
            <p:oleObj spid="_x0000_s250883" name="Equation" r:id="rId5" imgW="5333760" imgH="533160" progId="Equation.3">
              <p:embed/>
            </p:oleObj>
          </a:graphicData>
        </a:graphic>
      </p:graphicFrame>
      <p:sp>
        <p:nvSpPr>
          <p:cNvPr id="527367" name="Rectangle 7"/>
          <p:cNvSpPr>
            <a:spLocks noChangeArrowheads="1"/>
          </p:cNvSpPr>
          <p:nvPr/>
        </p:nvSpPr>
        <p:spPr bwMode="auto">
          <a:xfrm>
            <a:off x="107950" y="5805488"/>
            <a:ext cx="8458200" cy="86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lnSpc>
                <a:spcPct val="95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Do the above for every state to get the new belief 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</a:rPr>
              <a:t>state</a:t>
            </a:r>
            <a:endParaRPr lang="en-GB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503816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2500298" y="3143248"/>
          <a:ext cx="4119591" cy="642942"/>
        </p:xfrm>
        <a:graphic>
          <a:graphicData uri="http://schemas.openxmlformats.org/presentationml/2006/ole">
            <p:oleObj spid="_x0000_s250884" name="Equation" r:id="rId6" imgW="2197080" imgH="342720" progId="Equation.3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502, Lecture 13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After five </a:t>
            </a:r>
            <a:r>
              <a:rPr lang="en-CA" i="1" dirty="0" smtClean="0"/>
              <a:t>Left</a:t>
            </a:r>
            <a:r>
              <a:rPr lang="en-CA" dirty="0" smtClean="0"/>
              <a:t> actions</a:t>
            </a:r>
            <a:endParaRPr lang="en-CA" dirty="0"/>
          </a:p>
        </p:txBody>
      </p:sp>
      <p:pic>
        <p:nvPicPr>
          <p:cNvPr id="5" name="Picture 4" descr="pomdp-progr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928802"/>
            <a:ext cx="3614413" cy="2714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071678"/>
            <a:ext cx="351579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 bwMode="auto">
          <a:xfrm>
            <a:off x="3857620" y="3214686"/>
            <a:ext cx="1000132" cy="500066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502, Lecture 13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527364" name="Rectangle 4"/>
          <p:cNvSpPr>
            <a:spLocks noChangeArrowheads="1"/>
          </p:cNvSpPr>
          <p:nvPr/>
        </p:nvSpPr>
        <p:spPr bwMode="auto">
          <a:xfrm>
            <a:off x="250825" y="765175"/>
            <a:ext cx="8458200" cy="865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lnSpc>
                <a:spcPct val="95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</a:rPr>
              <a:t>Let’s introduce a sensor that perceives the number of adjacent walls in a location with a 0.1 probability of error</a:t>
            </a:r>
          </a:p>
          <a:p>
            <a:pPr marL="796925" lvl="1" indent="-339725" defTabSz="457200">
              <a:lnSpc>
                <a:spcPct val="95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P(2|s) = 0.9 if </a:t>
            </a:r>
            <a:r>
              <a:rPr lang="en-GB" sz="2000" i="1" dirty="0" smtClean="0">
                <a:solidFill>
                  <a:srgbClr val="000000"/>
                </a:solidFill>
                <a:latin typeface="Times New Roman" pitchFamily="18" charset="0"/>
              </a:rPr>
              <a:t>s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 is non-terminal and not in third column</a:t>
            </a:r>
          </a:p>
          <a:p>
            <a:pPr marL="796925" lvl="1" indent="-339725" defTabSz="457200">
              <a:lnSpc>
                <a:spcPct val="95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P(1|s) = 0.9 if </a:t>
            </a:r>
            <a:r>
              <a:rPr lang="en-GB" sz="2000" i="1" smtClean="0">
                <a:solidFill>
                  <a:srgbClr val="000000"/>
                </a:solidFill>
                <a:latin typeface="Times New Roman" pitchFamily="18" charset="0"/>
              </a:rPr>
              <a:t>s</a:t>
            </a:r>
            <a:r>
              <a:rPr lang="en-GB" sz="2000" smtClean="0">
                <a:solidFill>
                  <a:srgbClr val="000000"/>
                </a:solidFill>
                <a:latin typeface="Times New Roman" pitchFamily="18" charset="0"/>
              </a:rPr>
              <a:t> is 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non-terminal and in third column</a:t>
            </a:r>
          </a:p>
          <a:p>
            <a:pPr marL="339725" indent="-339725" defTabSz="457200">
              <a:lnSpc>
                <a:spcPct val="95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pitchFamily="2" charset="2"/>
              <a:buChar char="Ø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Try to compute the new belief state if agent moves </a:t>
            </a:r>
            <a:r>
              <a:rPr lang="en-GB" sz="2000" i="1" dirty="0" smtClean="0">
                <a:solidFill>
                  <a:srgbClr val="000000"/>
                </a:solidFill>
                <a:latin typeface="Times New Roman" pitchFamily="18" charset="0"/>
              </a:rPr>
              <a:t>left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 and then perceives 1 adjacent wall</a:t>
            </a:r>
            <a:endParaRPr lang="en-GB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503816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2500298" y="3143248"/>
          <a:ext cx="4119591" cy="642942"/>
        </p:xfrm>
        <a:graphic>
          <a:graphicData uri="http://schemas.openxmlformats.org/presentationml/2006/ole">
            <p:oleObj spid="_x0000_s251906" name="Equation" r:id="rId3" imgW="2197080" imgH="342720" progId="Equation.3">
              <p:embed/>
            </p:oleObj>
          </a:graphicData>
        </a:graphic>
      </p:graphicFrame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4873" y="1268413"/>
            <a:ext cx="1828615" cy="137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502, Lecture 13</a:t>
            </a:r>
            <a:endParaRPr lang="en-GB"/>
          </a:p>
        </p:txBody>
      </p:sp>
      <p:graphicFrame>
        <p:nvGraphicFramePr>
          <p:cNvPr id="527363" name="Object 3"/>
          <p:cNvGraphicFramePr>
            <a:graphicFrameLocks noChangeAspect="1"/>
          </p:cNvGraphicFramePr>
          <p:nvPr/>
        </p:nvGraphicFramePr>
        <p:xfrm>
          <a:off x="457200" y="4343400"/>
          <a:ext cx="8280400" cy="541338"/>
        </p:xfrm>
        <a:graphic>
          <a:graphicData uri="http://schemas.openxmlformats.org/presentationml/2006/ole">
            <p:oleObj spid="_x0000_s251907" name="Equation" r:id="rId5" imgW="5244840" imgH="342720" progId="Equation.3">
              <p:embed/>
            </p:oleObj>
          </a:graphicData>
        </a:graphic>
      </p:graphicFrame>
      <p:graphicFrame>
        <p:nvGraphicFramePr>
          <p:cNvPr id="527366" name="Object 6"/>
          <p:cNvGraphicFramePr>
            <a:graphicFrameLocks noChangeAspect="1"/>
          </p:cNvGraphicFramePr>
          <p:nvPr/>
        </p:nvGraphicFramePr>
        <p:xfrm>
          <a:off x="457200" y="5410200"/>
          <a:ext cx="8401050" cy="836613"/>
        </p:xfrm>
        <a:graphic>
          <a:graphicData uri="http://schemas.openxmlformats.org/presentationml/2006/ole">
            <p:oleObj spid="_x0000_s251908" name="Equation" r:id="rId6" imgW="5333760" imgH="533160" progId="Equation.3">
              <p:embed/>
            </p:oleObj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3352800"/>
            <a:ext cx="838201" cy="682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State Belief Update</a:t>
            </a: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323850" y="1052513"/>
            <a:ext cx="8569325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We abbreviate </a:t>
            </a:r>
          </a:p>
        </p:txBody>
      </p:sp>
      <p:graphicFrame>
        <p:nvGraphicFramePr>
          <p:cNvPr id="5122" name="Object 8"/>
          <p:cNvGraphicFramePr>
            <a:graphicFrameLocks noChangeAspect="1"/>
          </p:cNvGraphicFramePr>
          <p:nvPr>
            <p:ph idx="1"/>
          </p:nvPr>
        </p:nvGraphicFramePr>
        <p:xfrm>
          <a:off x="1547813" y="2090738"/>
          <a:ext cx="5400675" cy="1966912"/>
        </p:xfrm>
        <a:graphic>
          <a:graphicData uri="http://schemas.openxmlformats.org/presentationml/2006/ole">
            <p:oleObj spid="_x0000_s252930" name="Equation" r:id="rId3" imgW="2197080" imgH="799920" progId="Equation.3">
              <p:embed/>
            </p:oleObj>
          </a:graphicData>
        </a:graphic>
      </p:graphicFrame>
      <p:sp>
        <p:nvSpPr>
          <p:cNvPr id="5125" name="Rectangle 12"/>
          <p:cNvSpPr>
            <a:spLocks noChangeArrowheads="1"/>
          </p:cNvSpPr>
          <p:nvPr/>
        </p:nvSpPr>
        <p:spPr bwMode="auto">
          <a:xfrm>
            <a:off x="250825" y="4437063"/>
            <a:ext cx="8569325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To summarize: when  the agent 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</a:rPr>
              <a:t>performs 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action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in belief state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, and then receives observation </a:t>
            </a:r>
            <a:r>
              <a:rPr lang="en-GB" sz="2400" i="1" dirty="0" smtClean="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filtering gives a unique new probability distribution over state </a:t>
            </a:r>
          </a:p>
          <a:p>
            <a:pPr marL="838200" lvl="1" indent="-381000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000" b="1" i="1" dirty="0">
                <a:solidFill>
                  <a:srgbClr val="3333CC"/>
                </a:solidFill>
                <a:latin typeface="Times New Roman" pitchFamily="18" charset="0"/>
              </a:rPr>
              <a:t>deterministic transition from one belief state to another</a:t>
            </a:r>
            <a:endParaRPr lang="en-US" sz="2000" b="1" i="1" dirty="0">
              <a:solidFill>
                <a:srgbClr val="3333CC"/>
              </a:solidFill>
              <a:latin typeface="Times New Roman" pitchFamily="18" charset="0"/>
            </a:endParaRPr>
          </a:p>
          <a:p>
            <a:pPr marL="838200" lvl="1" indent="-381000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GB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5A1D003-5855-4637-A42D-B47EEA6C4942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502, Lecture 13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Optimal Policies in POMDs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2843213" y="5589588"/>
            <a:ext cx="504825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107950" y="836613"/>
            <a:ext cx="763428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4841" name="Rectangle 9"/>
          <p:cNvSpPr>
            <a:spLocks noChangeArrowheads="1"/>
          </p:cNvSpPr>
          <p:nvPr/>
        </p:nvSpPr>
        <p:spPr bwMode="auto">
          <a:xfrm>
            <a:off x="250825" y="836613"/>
            <a:ext cx="8424863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Theorem (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</a:rPr>
              <a:t>Astrom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, 1965): 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The optimal policy in a POMDP is a function 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</a:rPr>
              <a:t>π*(b)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 where b is the belief state (probability distribution over states)</a:t>
            </a: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That is,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π*(b)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 is a function from belief states (probability distributions) to actions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It does 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</a:rPr>
              <a:t>not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 depend on the actual state the agent is in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Good, because the agent does not know that, all it knows are its beliefs</a:t>
            </a: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Decision Cycle for a POMDP agent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Given current belief state 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, execute 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</a:rPr>
              <a:t>a = π*(b)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Receive observation </a:t>
            </a:r>
            <a:r>
              <a:rPr lang="en-GB" sz="2000" i="1" dirty="0" smtClean="0">
                <a:solidFill>
                  <a:srgbClr val="000000"/>
                </a:solidFill>
                <a:latin typeface="Times New Roman" pitchFamily="18" charset="0"/>
              </a:rPr>
              <a:t>e</a:t>
            </a:r>
            <a:endParaRPr lang="en-GB" sz="2000" i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Repeat</a:t>
            </a:r>
          </a:p>
        </p:txBody>
      </p:sp>
      <p:graphicFrame>
        <p:nvGraphicFramePr>
          <p:cNvPr id="504845" name="Object 13"/>
          <p:cNvGraphicFramePr>
            <a:graphicFrameLocks noChangeAspect="1"/>
          </p:cNvGraphicFramePr>
          <p:nvPr>
            <p:ph idx="1"/>
          </p:nvPr>
        </p:nvGraphicFramePr>
        <p:xfrm>
          <a:off x="1258888" y="5518150"/>
          <a:ext cx="5184775" cy="615950"/>
        </p:xfrm>
        <a:graphic>
          <a:graphicData uri="http://schemas.openxmlformats.org/presentationml/2006/ole">
            <p:oleObj spid="_x0000_s253954" name="Equation" r:id="rId4" imgW="2882880" imgH="342720" progId="Equation.3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502, Lecture 13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to Find an Optimal Policy?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2843213" y="5589588"/>
            <a:ext cx="504825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107950" y="836613"/>
            <a:ext cx="763428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4841" name="Rectangle 9"/>
          <p:cNvSpPr>
            <a:spLocks noChangeArrowheads="1"/>
          </p:cNvSpPr>
          <p:nvPr/>
        </p:nvSpPr>
        <p:spPr bwMode="auto">
          <a:xfrm>
            <a:off x="609600" y="1524000"/>
            <a:ext cx="8534400" cy="304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</a:rPr>
              <a:t>Turn a POMDP into a corresponding MDP and then apply VI</a:t>
            </a: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</a:rPr>
              <a:t>Generalize VI to work on </a:t>
            </a:r>
            <a:r>
              <a:rPr lang="en-GB" sz="2800" dirty="0" err="1" smtClean="0">
                <a:solidFill>
                  <a:srgbClr val="000000"/>
                </a:solidFill>
                <a:latin typeface="Times New Roman" pitchFamily="18" charset="0"/>
              </a:rPr>
              <a:t>POMDPs</a:t>
            </a: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</a:rPr>
              <a:t>Develop Approx. Methods  (Factored)</a:t>
            </a:r>
          </a:p>
          <a:p>
            <a:pPr marL="796925" lvl="1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</a:rPr>
              <a:t>Look Ahead</a:t>
            </a:r>
          </a:p>
          <a:p>
            <a:pPr marL="796925" lvl="1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</a:rPr>
              <a:t>Point-Based VI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502, Lecture 13</a:t>
            </a:r>
            <a:endParaRPr lang="en-GB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438399" y="762000"/>
            <a:ext cx="838201" cy="682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POMDP as MPD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843213" y="5589588"/>
            <a:ext cx="504825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07950" y="836613"/>
            <a:ext cx="763428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7909" name="Rectangle 5"/>
          <p:cNvSpPr>
            <a:spLocks noChangeArrowheads="1"/>
          </p:cNvSpPr>
          <p:nvPr/>
        </p:nvSpPr>
        <p:spPr bwMode="auto">
          <a:xfrm>
            <a:off x="250825" y="836613"/>
            <a:ext cx="864235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But how does one find the optimal policy </a:t>
            </a:r>
            <a:r>
              <a:rPr lang="en-GB" sz="2400" i="1">
                <a:solidFill>
                  <a:srgbClr val="000000"/>
                </a:solidFill>
                <a:latin typeface="Times New Roman" pitchFamily="18" charset="0"/>
              </a:rPr>
              <a:t>π*(b)?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000">
                <a:solidFill>
                  <a:srgbClr val="000000"/>
                </a:solidFill>
                <a:latin typeface="Times New Roman" pitchFamily="18" charset="0"/>
              </a:rPr>
              <a:t>One way is to restate the POMDP as an MPD in belief state space</a:t>
            </a: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 b="1" i="1">
                <a:solidFill>
                  <a:srgbClr val="3333CC"/>
                </a:solidFill>
                <a:latin typeface="Times New Roman" pitchFamily="18" charset="0"/>
              </a:rPr>
              <a:t>State space</a:t>
            </a: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 :  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000">
                <a:solidFill>
                  <a:srgbClr val="000000"/>
                </a:solidFill>
                <a:latin typeface="Times New Roman" pitchFamily="18" charset="0"/>
              </a:rPr>
              <a:t>space of probability distributions over original states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000">
                <a:solidFill>
                  <a:srgbClr val="000000"/>
                </a:solidFill>
                <a:latin typeface="Times New Roman" pitchFamily="18" charset="0"/>
              </a:rPr>
              <a:t>For our grid world the belief state space is?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000">
                <a:solidFill>
                  <a:srgbClr val="000000"/>
                </a:solidFill>
                <a:latin typeface="Times New Roman" pitchFamily="18" charset="0"/>
              </a:rPr>
              <a:t>initial distribution &lt;1/9,1/9, 1/9,1/9,1/9,1/9, 1/9,1/9,1/9,0,0&gt; is  a point in this space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endParaRPr lang="en-GB" sz="2000">
              <a:solidFill>
                <a:srgbClr val="000000"/>
              </a:solidFill>
              <a:latin typeface="Times New Roman" pitchFamily="18" charset="0"/>
            </a:endParaRP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What does the transition model need to specify?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502, Lecture 13</a:t>
            </a:r>
            <a:endParaRPr lang="en-GB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543800" y="4876800"/>
            <a:ext cx="838201" cy="682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POMDP as MPD</a:t>
            </a:r>
          </a:p>
        </p:txBody>
      </p:sp>
      <p:graphicFrame>
        <p:nvGraphicFramePr>
          <p:cNvPr id="508934" name="Object 6"/>
          <p:cNvGraphicFramePr>
            <a:graphicFrameLocks noChangeAspect="1"/>
          </p:cNvGraphicFramePr>
          <p:nvPr>
            <p:ph idx="1"/>
          </p:nvPr>
        </p:nvGraphicFramePr>
        <p:xfrm>
          <a:off x="1639888" y="1773238"/>
          <a:ext cx="6240462" cy="628650"/>
        </p:xfrm>
        <a:graphic>
          <a:graphicData uri="http://schemas.openxmlformats.org/presentationml/2006/ole">
            <p:oleObj spid="_x0000_s254978" name="Equation" r:id="rId3" imgW="3403440" imgH="342720" progId="Equation.3">
              <p:embed/>
            </p:oleObj>
          </a:graphicData>
        </a:graphic>
      </p:graphicFrame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2843213" y="5589588"/>
            <a:ext cx="504825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107950" y="836613"/>
            <a:ext cx="763428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250825" y="908050"/>
            <a:ext cx="864235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000" b="1" i="1">
                <a:solidFill>
                  <a:srgbClr val="3333CC"/>
                </a:solidFill>
                <a:latin typeface="Times New Roman" pitchFamily="18" charset="0"/>
              </a:rPr>
              <a:t>Transition model </a:t>
            </a:r>
            <a:r>
              <a:rPr lang="en-US" sz="2000" b="1" i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P(b’|a,b)</a:t>
            </a:r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defines the probability of reaching belief state </a:t>
            </a:r>
            <a:r>
              <a:rPr lang="en-US" sz="2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b’</a:t>
            </a:r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if the agent performs </a:t>
            </a:r>
            <a:r>
              <a:rPr lang="en-US" sz="2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when in belief state </a:t>
            </a:r>
            <a:r>
              <a:rPr lang="en-US" sz="2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GB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8935" name="AutoShape 7"/>
          <p:cNvSpPr>
            <a:spLocks noChangeArrowheads="1"/>
          </p:cNvSpPr>
          <p:nvPr/>
        </p:nvSpPr>
        <p:spPr bwMode="auto">
          <a:xfrm>
            <a:off x="179388" y="3933825"/>
            <a:ext cx="3816350" cy="503238"/>
          </a:xfrm>
          <a:prstGeom prst="wedgeRectCallout">
            <a:avLst>
              <a:gd name="adj1" fmla="val -1537"/>
              <a:gd name="adj2" fmla="val -108991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</a:rPr>
              <a:t>Probability of observing 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</a:rPr>
              <a:t>after performing action </a:t>
            </a:r>
            <a:r>
              <a:rPr lang="en-US" sz="1600" i="1" dirty="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</a:rPr>
              <a:t> when in belief state </a:t>
            </a:r>
            <a:r>
              <a:rPr lang="en-US" sz="1600" i="1" dirty="0">
                <a:solidFill>
                  <a:srgbClr val="000000"/>
                </a:solidFill>
                <a:latin typeface="Times New Roman" pitchFamily="18" charset="0"/>
              </a:rPr>
              <a:t>b</a:t>
            </a:r>
            <a:endParaRPr lang="en-US" sz="1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8936" name="AutoShape 8"/>
          <p:cNvSpPr>
            <a:spLocks noChangeArrowheads="1"/>
          </p:cNvSpPr>
          <p:nvPr/>
        </p:nvSpPr>
        <p:spPr bwMode="auto">
          <a:xfrm>
            <a:off x="4643438" y="2565400"/>
            <a:ext cx="1223962" cy="288925"/>
          </a:xfrm>
          <a:prstGeom prst="wedgeRectCallout">
            <a:avLst>
              <a:gd name="adj1" fmla="val -31454"/>
              <a:gd name="adj2" fmla="val -207694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Product Rule</a:t>
            </a:r>
          </a:p>
        </p:txBody>
      </p:sp>
      <p:graphicFrame>
        <p:nvGraphicFramePr>
          <p:cNvPr id="508937" name="Object 9"/>
          <p:cNvGraphicFramePr>
            <a:graphicFrameLocks noChangeAspect="1"/>
          </p:cNvGraphicFramePr>
          <p:nvPr>
            <p:ph sz="half" idx="2"/>
          </p:nvPr>
        </p:nvGraphicFramePr>
        <p:xfrm>
          <a:off x="1360488" y="3303588"/>
          <a:ext cx="6391275" cy="577850"/>
        </p:xfrm>
        <a:graphic>
          <a:graphicData uri="http://schemas.openxmlformats.org/presentationml/2006/ole">
            <p:oleObj spid="_x0000_s254979" name="Equation" r:id="rId4" imgW="3797280" imgH="342720" progId="Equation.3">
              <p:embed/>
            </p:oleObj>
          </a:graphicData>
        </a:graphic>
      </p:graphicFrame>
      <p:sp>
        <p:nvSpPr>
          <p:cNvPr id="508941" name="AutoShape 13"/>
          <p:cNvSpPr>
            <a:spLocks noChangeArrowheads="1"/>
          </p:cNvSpPr>
          <p:nvPr/>
        </p:nvSpPr>
        <p:spPr bwMode="auto">
          <a:xfrm>
            <a:off x="4632325" y="2519363"/>
            <a:ext cx="1439863" cy="304800"/>
          </a:xfrm>
          <a:prstGeom prst="wedgeRectCallout">
            <a:avLst>
              <a:gd name="adj1" fmla="val -29273"/>
              <a:gd name="adj2" fmla="val 22604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Product Rule</a:t>
            </a:r>
          </a:p>
        </p:txBody>
      </p:sp>
      <p:sp>
        <p:nvSpPr>
          <p:cNvPr id="508942" name="AutoShape 14"/>
          <p:cNvSpPr>
            <a:spLocks noChangeArrowheads="1"/>
          </p:cNvSpPr>
          <p:nvPr/>
        </p:nvSpPr>
        <p:spPr bwMode="auto">
          <a:xfrm>
            <a:off x="395288" y="2565400"/>
            <a:ext cx="4105275" cy="287338"/>
          </a:xfrm>
          <a:prstGeom prst="wedgeRectCallout">
            <a:avLst>
              <a:gd name="adj1" fmla="val 30935"/>
              <a:gd name="adj2" fmla="val -17651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Marginalization over all possible observations</a:t>
            </a:r>
          </a:p>
        </p:txBody>
      </p:sp>
      <p:sp>
        <p:nvSpPr>
          <p:cNvPr id="508952" name="Rectangle 24"/>
          <p:cNvSpPr>
            <a:spLocks noChangeArrowheads="1"/>
          </p:cNvSpPr>
          <p:nvPr/>
        </p:nvSpPr>
        <p:spPr bwMode="auto">
          <a:xfrm>
            <a:off x="501650" y="4724400"/>
            <a:ext cx="864235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000" i="1" dirty="0" smtClean="0">
                <a:solidFill>
                  <a:srgbClr val="000000"/>
                </a:solidFill>
                <a:latin typeface="Times New Roman" pitchFamily="18" charset="0"/>
              </a:rPr>
              <a:t>P(</a:t>
            </a:r>
            <a:r>
              <a:rPr lang="en-GB" sz="2000" i="1" dirty="0" err="1" smtClean="0">
                <a:solidFill>
                  <a:srgbClr val="000000"/>
                </a:solidFill>
                <a:latin typeface="Times New Roman" pitchFamily="18" charset="0"/>
              </a:rPr>
              <a:t>e|s</a:t>
            </a:r>
            <a:r>
              <a:rPr lang="en-GB" sz="2000" i="1" dirty="0" err="1">
                <a:solidFill>
                  <a:srgbClr val="000000"/>
                </a:solidFill>
                <a:latin typeface="Times New Roman" pitchFamily="18" charset="0"/>
              </a:rPr>
              <a:t>’,a,b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</a:rPr>
              <a:t>) = </a:t>
            </a:r>
            <a:r>
              <a:rPr lang="en-GB" sz="2000" i="1" dirty="0" smtClean="0">
                <a:solidFill>
                  <a:srgbClr val="000000"/>
                </a:solidFill>
                <a:latin typeface="Times New Roman" pitchFamily="18" charset="0"/>
              </a:rPr>
              <a:t>P(</a:t>
            </a:r>
            <a:r>
              <a:rPr lang="en-GB" sz="2000" i="1" dirty="0" err="1" smtClean="0">
                <a:solidFill>
                  <a:srgbClr val="000000"/>
                </a:solidFill>
                <a:latin typeface="Times New Roman" pitchFamily="18" charset="0"/>
              </a:rPr>
              <a:t>e|s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</a:rPr>
              <a:t>’) = </a:t>
            </a:r>
            <a:r>
              <a:rPr lang="en-GB" sz="2000" i="1" dirty="0" smtClean="0">
                <a:solidFill>
                  <a:srgbClr val="000000"/>
                </a:solidFill>
                <a:latin typeface="Times New Roman" pitchFamily="18" charset="0"/>
              </a:rPr>
              <a:t>P(</a:t>
            </a:r>
            <a:r>
              <a:rPr lang="en-GB" sz="2000" i="1" dirty="0" err="1" smtClean="0">
                <a:solidFill>
                  <a:srgbClr val="000000"/>
                </a:solidFill>
                <a:latin typeface="Times New Roman" pitchFamily="18" charset="0"/>
              </a:rPr>
              <a:t>e|s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</a:rPr>
              <a:t>’)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    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Sensor 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Model</a:t>
            </a: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</a:rPr>
              <a:t>P(</a:t>
            </a:r>
            <a:r>
              <a:rPr lang="en-GB" sz="2000" i="1" dirty="0" err="1">
                <a:solidFill>
                  <a:srgbClr val="000000"/>
                </a:solidFill>
                <a:latin typeface="Times New Roman" pitchFamily="18" charset="0"/>
              </a:rPr>
              <a:t>s’|a,b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</a:rPr>
              <a:t>) = 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∑ </a:t>
            </a:r>
            <a:r>
              <a:rPr lang="en-GB" sz="2000" i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en-GB" sz="2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s’,s|a,b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= ∑ </a:t>
            </a:r>
            <a:r>
              <a:rPr lang="en-GB" sz="2000" i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en-GB" sz="2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s’|s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a, b) P(</a:t>
            </a:r>
            <a:r>
              <a:rPr lang="en-GB" sz="2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s|a,b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= ∑ </a:t>
            </a:r>
            <a:r>
              <a:rPr lang="en-GB" sz="2000" i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en-GB" sz="2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s’|s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a) b(s) </a:t>
            </a:r>
          </a:p>
        </p:txBody>
      </p:sp>
      <p:sp>
        <p:nvSpPr>
          <p:cNvPr id="508954" name="AutoShape 26"/>
          <p:cNvSpPr>
            <a:spLocks noChangeArrowheads="1"/>
          </p:cNvSpPr>
          <p:nvPr/>
        </p:nvSpPr>
        <p:spPr bwMode="auto">
          <a:xfrm>
            <a:off x="179388" y="6092825"/>
            <a:ext cx="2520950" cy="431800"/>
          </a:xfrm>
          <a:prstGeom prst="wedgeRectCallout">
            <a:avLst>
              <a:gd name="adj1" fmla="val 49495"/>
              <a:gd name="adj2" fmla="val -159926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0" bIns="0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Summing over possible states that can take to s’</a:t>
            </a:r>
          </a:p>
        </p:txBody>
      </p:sp>
      <p:sp>
        <p:nvSpPr>
          <p:cNvPr id="508955" name="AutoShape 27"/>
          <p:cNvSpPr>
            <a:spLocks noChangeArrowheads="1"/>
          </p:cNvSpPr>
          <p:nvPr/>
        </p:nvSpPr>
        <p:spPr bwMode="auto">
          <a:xfrm>
            <a:off x="2916238" y="5876925"/>
            <a:ext cx="3527425" cy="720725"/>
          </a:xfrm>
          <a:prstGeom prst="wedgeRectCallout">
            <a:avLst>
              <a:gd name="adj1" fmla="val -8551"/>
              <a:gd name="adj2" fmla="val -8546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Probability of getting to </a:t>
            </a:r>
            <a:r>
              <a:rPr lang="en-US" sz="1600" i="1">
                <a:solidFill>
                  <a:srgbClr val="000000"/>
                </a:solidFill>
                <a:latin typeface="Times New Roman" pitchFamily="18" charset="0"/>
              </a:rPr>
              <a:t>s’</a:t>
            </a: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 by performing </a:t>
            </a:r>
            <a:r>
              <a:rPr lang="en-US" sz="1600" i="1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 in </a:t>
            </a:r>
            <a:r>
              <a:rPr lang="en-US" sz="1600" i="1">
                <a:solidFill>
                  <a:srgbClr val="000000"/>
                </a:solidFill>
                <a:latin typeface="Times New Roman" pitchFamily="18" charset="0"/>
              </a:rPr>
              <a:t>s</a:t>
            </a: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 does not depend on </a:t>
            </a:r>
            <a:r>
              <a:rPr lang="en-US" sz="1600" i="1">
                <a:solidFill>
                  <a:srgbClr val="000000"/>
                </a:solidFill>
                <a:latin typeface="Times New Roman" pitchFamily="18" charset="0"/>
              </a:rPr>
              <a:t>b:</a:t>
            </a:r>
          </a:p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It is the POMDP transition model</a:t>
            </a:r>
          </a:p>
        </p:txBody>
      </p:sp>
      <p:sp>
        <p:nvSpPr>
          <p:cNvPr id="508956" name="Rectangle 28"/>
          <p:cNvSpPr>
            <a:spLocks noChangeArrowheads="1"/>
          </p:cNvSpPr>
          <p:nvPr/>
        </p:nvSpPr>
        <p:spPr bwMode="auto">
          <a:xfrm>
            <a:off x="5364163" y="3284538"/>
            <a:ext cx="1389062" cy="401637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08957" name="Rectangle 29"/>
          <p:cNvSpPr>
            <a:spLocks noChangeArrowheads="1"/>
          </p:cNvSpPr>
          <p:nvPr/>
        </p:nvSpPr>
        <p:spPr bwMode="auto">
          <a:xfrm>
            <a:off x="900113" y="4724400"/>
            <a:ext cx="1389062" cy="401638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08958" name="Rectangle 30"/>
          <p:cNvSpPr>
            <a:spLocks noChangeArrowheads="1"/>
          </p:cNvSpPr>
          <p:nvPr/>
        </p:nvSpPr>
        <p:spPr bwMode="auto">
          <a:xfrm>
            <a:off x="6753225" y="3284538"/>
            <a:ext cx="1131888" cy="401637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08959" name="Rectangle 31"/>
          <p:cNvSpPr>
            <a:spLocks noChangeArrowheads="1"/>
          </p:cNvSpPr>
          <p:nvPr/>
        </p:nvSpPr>
        <p:spPr bwMode="auto">
          <a:xfrm>
            <a:off x="827088" y="5300663"/>
            <a:ext cx="1008062" cy="401637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08960" name="AutoShape 32"/>
          <p:cNvSpPr>
            <a:spLocks noChangeArrowheads="1"/>
          </p:cNvSpPr>
          <p:nvPr/>
        </p:nvSpPr>
        <p:spPr bwMode="auto">
          <a:xfrm>
            <a:off x="7164388" y="5949950"/>
            <a:ext cx="1655762" cy="358775"/>
          </a:xfrm>
          <a:prstGeom prst="wedgeRectCallout">
            <a:avLst>
              <a:gd name="adj1" fmla="val -144153"/>
              <a:gd name="adj2" fmla="val -14203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belief state for s</a:t>
            </a:r>
            <a:endParaRPr lang="en-US" sz="16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8961" name="Rectangle 33"/>
          <p:cNvSpPr>
            <a:spLocks noChangeArrowheads="1"/>
          </p:cNvSpPr>
          <p:nvPr/>
        </p:nvSpPr>
        <p:spPr bwMode="auto">
          <a:xfrm>
            <a:off x="6732588" y="1773238"/>
            <a:ext cx="1079500" cy="401637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08962" name="Rectangle 34"/>
          <p:cNvSpPr>
            <a:spLocks noChangeArrowheads="1"/>
          </p:cNvSpPr>
          <p:nvPr/>
        </p:nvSpPr>
        <p:spPr bwMode="auto">
          <a:xfrm>
            <a:off x="1908175" y="3284538"/>
            <a:ext cx="1389063" cy="401637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" name="AutoShape 10"/>
          <p:cNvSpPr>
            <a:spLocks noChangeArrowheads="1"/>
          </p:cNvSpPr>
          <p:nvPr/>
        </p:nvSpPr>
        <p:spPr bwMode="auto">
          <a:xfrm>
            <a:off x="4356100" y="3933825"/>
            <a:ext cx="2446338" cy="503238"/>
          </a:xfrm>
          <a:prstGeom prst="wedgeRectCallout">
            <a:avLst>
              <a:gd name="adj1" fmla="val -67954"/>
              <a:gd name="adj2" fmla="val -9283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Sum over all the states </a:t>
            </a:r>
            <a:r>
              <a:rPr lang="en-US" sz="1600" i="1">
                <a:solidFill>
                  <a:srgbClr val="000000"/>
                </a:solidFill>
                <a:latin typeface="Times New Roman" pitchFamily="18" charset="0"/>
              </a:rPr>
              <a:t>s’</a:t>
            </a: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reachable  by performing </a:t>
            </a:r>
            <a:r>
              <a:rPr lang="en-US" sz="1600" i="1">
                <a:solidFill>
                  <a:srgbClr val="0000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502, Lecture 13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35" grpId="0" animBg="1"/>
      <p:bldP spid="508936" grpId="0" animBg="1"/>
      <p:bldP spid="508941" grpId="0" animBg="1"/>
      <p:bldP spid="508942" grpId="0" animBg="1"/>
      <p:bldP spid="508954" grpId="0" animBg="1"/>
      <p:bldP spid="508955" grpId="0" animBg="1"/>
      <p:bldP spid="508956" grpId="0" animBg="1"/>
      <p:bldP spid="508956" grpId="1" animBg="1"/>
      <p:bldP spid="508957" grpId="0" animBg="1"/>
      <p:bldP spid="508957" grpId="1" animBg="1"/>
      <p:bldP spid="508958" grpId="0" animBg="1"/>
      <p:bldP spid="508958" grpId="1" animBg="1"/>
      <p:bldP spid="508959" grpId="0" animBg="1"/>
      <p:bldP spid="508959" grpId="1" animBg="1"/>
      <p:bldP spid="508960" grpId="0" animBg="1"/>
      <p:bldP spid="508961" grpId="0" animBg="1"/>
      <p:bldP spid="508961" grpId="1" animBg="1"/>
      <p:bldP spid="508962" grpId="0" animBg="1"/>
      <p:bldP spid="508962" grpId="1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POMDP as MPD</a:t>
            </a:r>
          </a:p>
        </p:txBody>
      </p:sp>
      <p:graphicFrame>
        <p:nvGraphicFramePr>
          <p:cNvPr id="519171" name="Object 3"/>
          <p:cNvGraphicFramePr>
            <a:graphicFrameLocks noChangeAspect="1"/>
          </p:cNvGraphicFramePr>
          <p:nvPr>
            <p:ph idx="1"/>
          </p:nvPr>
        </p:nvGraphicFramePr>
        <p:xfrm>
          <a:off x="1066800" y="1558925"/>
          <a:ext cx="6122988" cy="623888"/>
        </p:xfrm>
        <a:graphic>
          <a:graphicData uri="http://schemas.openxmlformats.org/presentationml/2006/ole">
            <p:oleObj spid="_x0000_s256002" name="Equation" r:id="rId3" imgW="3365280" imgH="342720" progId="Equation.3">
              <p:embed/>
            </p:oleObj>
          </a:graphicData>
        </a:graphic>
      </p:graphicFrame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2843213" y="5589588"/>
            <a:ext cx="504825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107950" y="836613"/>
            <a:ext cx="763428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9174" name="Rectangle 6"/>
          <p:cNvSpPr>
            <a:spLocks noChangeArrowheads="1"/>
          </p:cNvSpPr>
          <p:nvPr/>
        </p:nvSpPr>
        <p:spPr bwMode="auto">
          <a:xfrm>
            <a:off x="323850" y="5013325"/>
            <a:ext cx="864235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We can also define a </a:t>
            </a:r>
            <a:r>
              <a:rPr lang="en-GB" sz="2400" b="1" i="1">
                <a:solidFill>
                  <a:srgbClr val="3333CC"/>
                </a:solidFill>
                <a:latin typeface="Times New Roman" pitchFamily="18" charset="0"/>
              </a:rPr>
              <a:t>reward function </a:t>
            </a: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for belief states</a:t>
            </a: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GB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519192" name="Object 24"/>
          <p:cNvGraphicFramePr>
            <a:graphicFrameLocks noChangeAspect="1"/>
          </p:cNvGraphicFramePr>
          <p:nvPr/>
        </p:nvGraphicFramePr>
        <p:xfrm>
          <a:off x="1800225" y="2276475"/>
          <a:ext cx="5091113" cy="681038"/>
        </p:xfrm>
        <a:graphic>
          <a:graphicData uri="http://schemas.openxmlformats.org/presentationml/2006/ole">
            <p:oleObj spid="_x0000_s256003" name="Equation" r:id="rId4" imgW="3035160" imgH="406080" progId="Equation.3">
              <p:embed/>
            </p:oleObj>
          </a:graphicData>
        </a:graphic>
      </p:graphicFrame>
      <p:sp>
        <p:nvSpPr>
          <p:cNvPr id="9225" name="Rectangle 25"/>
          <p:cNvSpPr>
            <a:spLocks noChangeArrowheads="1"/>
          </p:cNvSpPr>
          <p:nvPr/>
        </p:nvSpPr>
        <p:spPr bwMode="auto">
          <a:xfrm>
            <a:off x="250825" y="908050"/>
            <a:ext cx="864235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Putting it all together</a:t>
            </a:r>
            <a:r>
              <a:rPr lang="en-GB" sz="2400" b="1">
                <a:solidFill>
                  <a:srgbClr val="000000"/>
                </a:solidFill>
                <a:latin typeface="Times New Roman" pitchFamily="18" charset="0"/>
              </a:rPr>
              <a:t>:</a:t>
            </a:r>
            <a:r>
              <a:rPr lang="en-GB" sz="2400" b="1" i="1">
                <a:solidFill>
                  <a:srgbClr val="3333CC"/>
                </a:solidFill>
                <a:latin typeface="Times New Roman" pitchFamily="18" charset="0"/>
              </a:rPr>
              <a:t> Transition model </a:t>
            </a:r>
            <a:r>
              <a:rPr lang="en-US" sz="2400" b="1" i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P(b’|a,b)</a:t>
            </a:r>
            <a:endParaRPr lang="en-GB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519194" name="Object 26"/>
          <p:cNvGraphicFramePr>
            <a:graphicFrameLocks noChangeAspect="1"/>
          </p:cNvGraphicFramePr>
          <p:nvPr/>
        </p:nvGraphicFramePr>
        <p:xfrm>
          <a:off x="2771775" y="5516563"/>
          <a:ext cx="2636838" cy="757237"/>
        </p:xfrm>
        <a:graphic>
          <a:graphicData uri="http://schemas.openxmlformats.org/presentationml/2006/ole">
            <p:oleObj spid="_x0000_s256004" name="Equation" r:id="rId5" imgW="1193760" imgH="342720" progId="Equation.3">
              <p:embed/>
            </p:oleObj>
          </a:graphicData>
        </a:graphic>
      </p:graphicFrame>
      <p:sp>
        <p:nvSpPr>
          <p:cNvPr id="519196" name="AutoShape 28"/>
          <p:cNvSpPr>
            <a:spLocks/>
          </p:cNvSpPr>
          <p:nvPr/>
        </p:nvSpPr>
        <p:spPr bwMode="auto">
          <a:xfrm>
            <a:off x="2555875" y="3500438"/>
            <a:ext cx="5976938" cy="1152525"/>
          </a:xfrm>
          <a:prstGeom prst="borderCallout2">
            <a:avLst>
              <a:gd name="adj1" fmla="val 9917"/>
              <a:gd name="adj2" fmla="val -1273"/>
              <a:gd name="adj3" fmla="val 9917"/>
              <a:gd name="adj4" fmla="val -5231"/>
              <a:gd name="adj5" fmla="val -91456"/>
              <a:gd name="adj6" fmla="val 2949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When  the agent </a:t>
            </a:r>
            <a:r>
              <a:rPr lang="en-GB" dirty="0" err="1">
                <a:solidFill>
                  <a:srgbClr val="000000"/>
                </a:solidFill>
                <a:latin typeface="Times New Roman" pitchFamily="18" charset="0"/>
              </a:rPr>
              <a:t>perfoms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 a given action </a:t>
            </a:r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 in belief state </a:t>
            </a:r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, and then receives observation </a:t>
            </a:r>
            <a:r>
              <a:rPr lang="en-GB" i="1" dirty="0" smtClean="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filtering gives a unique new probability distribution over state </a:t>
            </a:r>
          </a:p>
          <a:p>
            <a:pPr lvl="1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i="1" dirty="0">
                <a:solidFill>
                  <a:srgbClr val="3333CC"/>
                </a:solidFill>
                <a:latin typeface="Times New Roman" pitchFamily="18" charset="0"/>
              </a:rPr>
              <a:t>deterministic transition from one belief state to the next</a:t>
            </a:r>
            <a:endParaRPr lang="en-US" i="1" dirty="0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502, Lecture 13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4" grpId="0"/>
      <p:bldP spid="51919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4E0D86E-4DFE-49A6-8C95-1C6B8F9C7B2B}" type="slidenum">
              <a:rPr lang="en-US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241425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3098" name="Rectangle 3"/>
          <p:cNvSpPr>
            <a:spLocks noChangeArrowheads="1"/>
          </p:cNvSpPr>
          <p:nvPr/>
        </p:nvSpPr>
        <p:spPr bwMode="auto">
          <a:xfrm>
            <a:off x="0" y="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 smtClean="0">
                <a:solidFill>
                  <a:srgbClr val="3333CC"/>
                </a:solidFill>
                <a:latin typeface="Arial Unicode MS" pitchFamily="34" charset="-128"/>
              </a:rPr>
              <a:t>Markov Models </a:t>
            </a:r>
            <a:endParaRPr lang="en-US" sz="3200" b="1" i="1" baseline="30000" dirty="0" smtClean="0">
              <a:solidFill>
                <a:srgbClr val="3333CC"/>
              </a:solidFill>
              <a:latin typeface="Arial Unicode MS" pitchFamily="34" charset="-128"/>
            </a:endParaRPr>
          </a:p>
        </p:txBody>
      </p:sp>
      <p:sp>
        <p:nvSpPr>
          <p:cNvPr id="3099" name="Rectangle 4"/>
          <p:cNvSpPr>
            <a:spLocks noChangeArrowheads="1"/>
          </p:cNvSpPr>
          <p:nvPr/>
        </p:nvSpPr>
        <p:spPr bwMode="auto">
          <a:xfrm>
            <a:off x="323850" y="482600"/>
            <a:ext cx="2736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sz="280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3100" name="Rectangle 19"/>
          <p:cNvSpPr>
            <a:spLocks noChangeArrowheads="1"/>
          </p:cNvSpPr>
          <p:nvPr/>
        </p:nvSpPr>
        <p:spPr bwMode="auto">
          <a:xfrm>
            <a:off x="827088" y="1268413"/>
            <a:ext cx="2952750" cy="647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  <a:latin typeface="Arial Unicode MS" pitchFamily="34" charset="-128"/>
              </a:rPr>
              <a:t>Markov Chains</a:t>
            </a:r>
          </a:p>
        </p:txBody>
      </p:sp>
      <p:sp>
        <p:nvSpPr>
          <p:cNvPr id="3101" name="Rectangle 20"/>
          <p:cNvSpPr>
            <a:spLocks noChangeArrowheads="1"/>
          </p:cNvSpPr>
          <p:nvPr/>
        </p:nvSpPr>
        <p:spPr bwMode="auto">
          <a:xfrm>
            <a:off x="3429000" y="2438400"/>
            <a:ext cx="2952750" cy="720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  <a:latin typeface="Arial Unicode MS" pitchFamily="34" charset="-128"/>
              </a:rPr>
              <a:t>Hidden Markov Model</a:t>
            </a:r>
          </a:p>
        </p:txBody>
      </p:sp>
      <p:sp>
        <p:nvSpPr>
          <p:cNvPr id="3102" name="Rectangle 21"/>
          <p:cNvSpPr>
            <a:spLocks noChangeArrowheads="1"/>
          </p:cNvSpPr>
          <p:nvPr/>
        </p:nvSpPr>
        <p:spPr bwMode="auto">
          <a:xfrm>
            <a:off x="4191000" y="5029200"/>
            <a:ext cx="3671888" cy="7921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  <a:latin typeface="Arial Unicode MS" pitchFamily="34" charset="-128"/>
              </a:rPr>
              <a:t>Markov Decision Processes (MDPs)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502, Lecture 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5472112" y="3657600"/>
            <a:ext cx="3671888" cy="9144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Partially Observable Markov Decision Processes (POMDPs)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POMDP as MPD</a:t>
            </a:r>
          </a:p>
        </p:txBody>
      </p:sp>
      <p:graphicFrame>
        <p:nvGraphicFramePr>
          <p:cNvPr id="519171" name="Object 3"/>
          <p:cNvGraphicFramePr>
            <a:graphicFrameLocks noChangeAspect="1"/>
          </p:cNvGraphicFramePr>
          <p:nvPr>
            <p:ph idx="1"/>
          </p:nvPr>
        </p:nvGraphicFramePr>
        <p:xfrm>
          <a:off x="1066800" y="1676400"/>
          <a:ext cx="6122988" cy="623888"/>
        </p:xfrm>
        <a:graphic>
          <a:graphicData uri="http://schemas.openxmlformats.org/presentationml/2006/ole">
            <p:oleObj spid="_x0000_s302082" name="Equation" r:id="rId3" imgW="3365280" imgH="342720" progId="Equation.3">
              <p:embed/>
            </p:oleObj>
          </a:graphicData>
        </a:graphic>
      </p:graphicFrame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2843213" y="5589588"/>
            <a:ext cx="504825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107950" y="836613"/>
            <a:ext cx="763428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9174" name="Rectangle 6"/>
          <p:cNvSpPr>
            <a:spLocks noChangeArrowheads="1"/>
          </p:cNvSpPr>
          <p:nvPr/>
        </p:nvSpPr>
        <p:spPr bwMode="auto">
          <a:xfrm>
            <a:off x="323850" y="5013325"/>
            <a:ext cx="864235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We can also define a </a:t>
            </a:r>
            <a:r>
              <a:rPr lang="en-GB" sz="2400" b="1" i="1">
                <a:solidFill>
                  <a:srgbClr val="3333CC"/>
                </a:solidFill>
                <a:latin typeface="Times New Roman" pitchFamily="18" charset="0"/>
              </a:rPr>
              <a:t>reward function </a:t>
            </a: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for belief states</a:t>
            </a: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GB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519192" name="Object 24"/>
          <p:cNvGraphicFramePr>
            <a:graphicFrameLocks noChangeAspect="1"/>
          </p:cNvGraphicFramePr>
          <p:nvPr/>
        </p:nvGraphicFramePr>
        <p:xfrm>
          <a:off x="1828800" y="2362200"/>
          <a:ext cx="5091113" cy="681038"/>
        </p:xfrm>
        <a:graphic>
          <a:graphicData uri="http://schemas.openxmlformats.org/presentationml/2006/ole">
            <p:oleObj spid="_x0000_s302083" name="Equation" r:id="rId4" imgW="3035160" imgH="406080" progId="Equation.3">
              <p:embed/>
            </p:oleObj>
          </a:graphicData>
        </a:graphic>
      </p:graphicFrame>
      <p:sp>
        <p:nvSpPr>
          <p:cNvPr id="9225" name="Rectangle 25"/>
          <p:cNvSpPr>
            <a:spLocks noChangeArrowheads="1"/>
          </p:cNvSpPr>
          <p:nvPr/>
        </p:nvSpPr>
        <p:spPr bwMode="auto">
          <a:xfrm>
            <a:off x="228600" y="685800"/>
            <a:ext cx="864235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</a:rPr>
              <a:t>By applying simple rules of probability we can derive a</a:t>
            </a:r>
            <a:r>
              <a:rPr lang="en-GB" sz="2400" b="1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  <a:r>
              <a:rPr lang="en-GB" sz="2400" b="1" i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GB" sz="2400" b="1" i="1" dirty="0">
                <a:solidFill>
                  <a:srgbClr val="3333CC"/>
                </a:solidFill>
                <a:latin typeface="Times New Roman" pitchFamily="18" charset="0"/>
              </a:rPr>
              <a:t>Transition model </a:t>
            </a:r>
            <a:r>
              <a:rPr lang="en-US" sz="2400" b="1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en-US" sz="2400" b="1" i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b’|a,b</a:t>
            </a:r>
            <a:r>
              <a:rPr lang="en-US" sz="2400" b="1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519194" name="Object 26"/>
          <p:cNvGraphicFramePr>
            <a:graphicFrameLocks noChangeAspect="1"/>
          </p:cNvGraphicFramePr>
          <p:nvPr/>
        </p:nvGraphicFramePr>
        <p:xfrm>
          <a:off x="2771775" y="5516563"/>
          <a:ext cx="2636838" cy="757237"/>
        </p:xfrm>
        <a:graphic>
          <a:graphicData uri="http://schemas.openxmlformats.org/presentationml/2006/ole">
            <p:oleObj spid="_x0000_s302084" name="Equation" r:id="rId5" imgW="1193760" imgH="342720" progId="Equation.3">
              <p:embed/>
            </p:oleObj>
          </a:graphicData>
        </a:graphic>
      </p:graphicFrame>
      <p:sp>
        <p:nvSpPr>
          <p:cNvPr id="519196" name="AutoShape 28"/>
          <p:cNvSpPr>
            <a:spLocks/>
          </p:cNvSpPr>
          <p:nvPr/>
        </p:nvSpPr>
        <p:spPr bwMode="auto">
          <a:xfrm>
            <a:off x="2438400" y="3657600"/>
            <a:ext cx="5976938" cy="1152525"/>
          </a:xfrm>
          <a:prstGeom prst="borderCallout2">
            <a:avLst>
              <a:gd name="adj1" fmla="val 9917"/>
              <a:gd name="adj2" fmla="val -1273"/>
              <a:gd name="adj3" fmla="val 9917"/>
              <a:gd name="adj4" fmla="val -5231"/>
              <a:gd name="adj5" fmla="val -91456"/>
              <a:gd name="adj6" fmla="val 2949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When  the agent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performs 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a given action </a:t>
            </a:r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 in belief state </a:t>
            </a:r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, and then receives observation </a:t>
            </a:r>
            <a:r>
              <a:rPr lang="en-GB" i="1" dirty="0" smtClean="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filtering gives a unique new probability distribution over state </a:t>
            </a:r>
          </a:p>
          <a:p>
            <a:pPr lvl="1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i="1" dirty="0">
                <a:solidFill>
                  <a:srgbClr val="3333CC"/>
                </a:solidFill>
                <a:latin typeface="Times New Roman" pitchFamily="18" charset="0"/>
              </a:rPr>
              <a:t>deterministic transition from one belief state to the next</a:t>
            </a:r>
            <a:endParaRPr lang="en-US" i="1" dirty="0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502, Lecture 13</a:t>
            </a:r>
            <a:endParaRPr lang="en-GB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7543800" y="5029200"/>
            <a:ext cx="838201" cy="682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4" grpId="0"/>
      <p:bldP spid="51919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Solving POMDP as MPD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2843213" y="5589588"/>
            <a:ext cx="504825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107950" y="836613"/>
            <a:ext cx="763428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1224" name="Rectangle 8"/>
          <p:cNvSpPr>
            <a:spLocks noChangeArrowheads="1"/>
          </p:cNvSpPr>
          <p:nvPr/>
        </p:nvSpPr>
        <p:spPr bwMode="auto">
          <a:xfrm>
            <a:off x="250825" y="908050"/>
            <a:ext cx="864235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So we have defined a POMD as an MDP over the belief states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Why bother?</a:t>
            </a: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Because it can be shown that an optimal policy </a:t>
            </a: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*(b)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for this MDP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 also an optimal policy for the original POMDP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i.e., solving a POMDP in 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its physical space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 equivalent to solving the corresponding MDP 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in the belief state</a:t>
            </a: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Great, we are done!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502, Lecture 13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Not Really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843213" y="5589588"/>
            <a:ext cx="504825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07950" y="836613"/>
            <a:ext cx="763428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2245" name="Rectangle 5"/>
          <p:cNvSpPr>
            <a:spLocks noChangeArrowheads="1"/>
          </p:cNvSpPr>
          <p:nvPr/>
        </p:nvSpPr>
        <p:spPr bwMode="auto">
          <a:xfrm>
            <a:off x="250825" y="908050"/>
            <a:ext cx="864235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The MDP over belief states has a continuous 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</a:rPr>
              <a:t>multi-dimensional 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state space 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e.g. 11-dimentional in our simple grid world</a:t>
            </a: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None of the algorithms we have seen can deal with that</a:t>
            </a: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There are variations for continuous, multidimensional MDPs, but finding approximately optimal policies is PSPACE-hard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Problems with a 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few dozen states are often unfeasible</a:t>
            </a: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Alternative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approaches….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502, Lecture 13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to Find an Optimal Policy?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2843213" y="5589588"/>
            <a:ext cx="504825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107950" y="836613"/>
            <a:ext cx="763428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4841" name="Rectangle 9"/>
          <p:cNvSpPr>
            <a:spLocks noChangeArrowheads="1"/>
          </p:cNvSpPr>
          <p:nvPr/>
        </p:nvSpPr>
        <p:spPr bwMode="auto">
          <a:xfrm>
            <a:off x="609600" y="1524000"/>
            <a:ext cx="8534400" cy="304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</a:rPr>
              <a:t>Turn a POMDP into a corresponding MDP and then apply VI</a:t>
            </a: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800" b="1" dirty="0" smtClean="0">
                <a:solidFill>
                  <a:srgbClr val="000000"/>
                </a:solidFill>
                <a:latin typeface="Times New Roman" pitchFamily="18" charset="0"/>
              </a:rPr>
              <a:t>Generalize VI to work on </a:t>
            </a:r>
            <a:r>
              <a:rPr lang="en-GB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POMDPs</a:t>
            </a:r>
            <a:r>
              <a:rPr lang="en-GB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800" b="1" dirty="0" smtClean="0">
                <a:solidFill>
                  <a:schemeClr val="accent2"/>
                </a:solidFill>
                <a:latin typeface="Times New Roman" pitchFamily="18" charset="0"/>
              </a:rPr>
              <a:t>(also </a:t>
            </a:r>
            <a:r>
              <a:rPr lang="en-GB" sz="2800" b="1" dirty="0" smtClean="0">
                <a:solidFill>
                  <a:schemeClr val="accent2"/>
                </a:solidFill>
                <a:latin typeface="Times New Roman" pitchFamily="18" charset="0"/>
                <a:sym typeface="Wingdings" pitchFamily="2" charset="2"/>
              </a:rPr>
              <a:t>)</a:t>
            </a:r>
            <a:endParaRPr lang="en-GB" sz="2400" b="1" dirty="0">
              <a:solidFill>
                <a:schemeClr val="accent2"/>
              </a:solidFill>
              <a:latin typeface="Times New Roman" pitchFamily="18" charset="0"/>
            </a:endParaRP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</a:rPr>
              <a:t>Develop Approx. Methods  (Factored)</a:t>
            </a:r>
          </a:p>
          <a:p>
            <a:pPr marL="796925" lvl="1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</a:rPr>
              <a:t>Look Ahead</a:t>
            </a:r>
          </a:p>
          <a:p>
            <a:pPr marL="796925" lvl="1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</a:rPr>
              <a:t>Point-Based VI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502, Lecture 13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Dynamic Decision Networks (DDN)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843213" y="5589588"/>
            <a:ext cx="504825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07950" y="836613"/>
            <a:ext cx="763428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3269" name="Rectangle 5"/>
          <p:cNvSpPr>
            <a:spLocks noChangeArrowheads="1"/>
          </p:cNvSpPr>
          <p:nvPr/>
        </p:nvSpPr>
        <p:spPr bwMode="auto">
          <a:xfrm>
            <a:off x="250825" y="908050"/>
            <a:ext cx="864235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Comprehensive approach to agent design in partially observable, stochastic environments</a:t>
            </a: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Basic elements of the approach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Transition and observation models are represented via a Dynamic Bayesian Network (DBN)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network is extended with decision and utility nodes, as done in decision networks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resulting model is a Dynamic Decision Network (DDN)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filtering algorithm is used to incorporate each new percept and action, and to update the belief state </a:t>
            </a:r>
          </a:p>
          <a:p>
            <a:pPr marL="1143000" lvl="2" indent="-228600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pitchFamily="2" charset="2"/>
              <a:buChar char=""/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i.e. the posterior probability of the chance nodes in the DDN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Decisions are made by projecting forward possible action sequences and choosing the best one: </a:t>
            </a:r>
            <a:r>
              <a:rPr lang="en-US" sz="2000" b="1" i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look ahead search</a:t>
            </a: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ru-RU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502, Lecture 13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Dynamic Decision Networks (DDN)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843213" y="5302250"/>
            <a:ext cx="504825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24297" name="AutoShape 9"/>
          <p:cNvSpPr>
            <a:spLocks noChangeArrowheads="1"/>
          </p:cNvSpPr>
          <p:nvPr/>
        </p:nvSpPr>
        <p:spPr bwMode="auto">
          <a:xfrm>
            <a:off x="1142976" y="3429000"/>
            <a:ext cx="1800225" cy="285750"/>
          </a:xfrm>
          <a:prstGeom prst="wedgeRectCallout">
            <a:avLst>
              <a:gd name="adj1" fmla="val 27602"/>
              <a:gd name="adj2" fmla="val -139704"/>
            </a:avLst>
          </a:prstGeom>
          <a:solidFill>
            <a:srgbClr val="FFFF99"/>
          </a:solidFill>
          <a:ln w="349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Filtering</a:t>
            </a:r>
          </a:p>
        </p:txBody>
      </p:sp>
      <p:sp>
        <p:nvSpPr>
          <p:cNvPr id="524301" name="Freeform 13"/>
          <p:cNvSpPr>
            <a:spLocks/>
          </p:cNvSpPr>
          <p:nvPr/>
        </p:nvSpPr>
        <p:spPr bwMode="auto">
          <a:xfrm>
            <a:off x="928662" y="2714620"/>
            <a:ext cx="2881312" cy="431800"/>
          </a:xfrm>
          <a:custGeom>
            <a:avLst/>
            <a:gdLst>
              <a:gd name="T0" fmla="*/ 0 w 1633"/>
              <a:gd name="T1" fmla="*/ 0 h 272"/>
              <a:gd name="T2" fmla="*/ 0 w 1633"/>
              <a:gd name="T3" fmla="*/ 272 h 272"/>
              <a:gd name="T4" fmla="*/ 1633 w 1633"/>
              <a:gd name="T5" fmla="*/ 272 h 272"/>
              <a:gd name="T6" fmla="*/ 1633 w 1633"/>
              <a:gd name="T7" fmla="*/ 0 h 272"/>
              <a:gd name="T8" fmla="*/ 0 60000 65536"/>
              <a:gd name="T9" fmla="*/ 0 60000 65536"/>
              <a:gd name="T10" fmla="*/ 0 60000 65536"/>
              <a:gd name="T11" fmla="*/ 0 60000 65536"/>
              <a:gd name="T12" fmla="*/ 0 w 1633"/>
              <a:gd name="T13" fmla="*/ 0 h 272"/>
              <a:gd name="T14" fmla="*/ 1633 w 1633"/>
              <a:gd name="T15" fmla="*/ 272 h 2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33" h="272">
                <a:moveTo>
                  <a:pt x="0" y="0"/>
                </a:moveTo>
                <a:lnTo>
                  <a:pt x="0" y="272"/>
                </a:lnTo>
                <a:lnTo>
                  <a:pt x="1633" y="272"/>
                </a:lnTo>
                <a:lnTo>
                  <a:pt x="1633" y="0"/>
                </a:lnTo>
              </a:path>
            </a:pathLst>
          </a:custGeom>
          <a:noFill/>
          <a:ln w="317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24302" name="AutoShape 14"/>
          <p:cNvSpPr>
            <a:spLocks noChangeArrowheads="1"/>
          </p:cNvSpPr>
          <p:nvPr/>
        </p:nvSpPr>
        <p:spPr bwMode="auto">
          <a:xfrm>
            <a:off x="4572000" y="3429000"/>
            <a:ext cx="4175125" cy="354012"/>
          </a:xfrm>
          <a:prstGeom prst="wedgeRectCallout">
            <a:avLst>
              <a:gd name="adj1" fmla="val -24491"/>
              <a:gd name="adj2" fmla="val -109627"/>
            </a:avLst>
          </a:prstGeom>
          <a:solidFill>
            <a:srgbClr val="FFFF99"/>
          </a:solidFill>
          <a:ln w="349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Projection (3-step look-ahead here)</a:t>
            </a:r>
          </a:p>
        </p:txBody>
      </p:sp>
      <p:sp>
        <p:nvSpPr>
          <p:cNvPr id="524303" name="Freeform 15"/>
          <p:cNvSpPr>
            <a:spLocks/>
          </p:cNvSpPr>
          <p:nvPr/>
        </p:nvSpPr>
        <p:spPr bwMode="auto">
          <a:xfrm>
            <a:off x="4071934" y="2714620"/>
            <a:ext cx="4319588" cy="431800"/>
          </a:xfrm>
          <a:custGeom>
            <a:avLst/>
            <a:gdLst>
              <a:gd name="T0" fmla="*/ 0 w 1633"/>
              <a:gd name="T1" fmla="*/ 0 h 272"/>
              <a:gd name="T2" fmla="*/ 0 w 1633"/>
              <a:gd name="T3" fmla="*/ 272 h 272"/>
              <a:gd name="T4" fmla="*/ 1633 w 1633"/>
              <a:gd name="T5" fmla="*/ 272 h 272"/>
              <a:gd name="T6" fmla="*/ 1633 w 1633"/>
              <a:gd name="T7" fmla="*/ 0 h 272"/>
              <a:gd name="T8" fmla="*/ 0 60000 65536"/>
              <a:gd name="T9" fmla="*/ 0 60000 65536"/>
              <a:gd name="T10" fmla="*/ 0 60000 65536"/>
              <a:gd name="T11" fmla="*/ 0 60000 65536"/>
              <a:gd name="T12" fmla="*/ 0 w 1633"/>
              <a:gd name="T13" fmla="*/ 0 h 272"/>
              <a:gd name="T14" fmla="*/ 1633 w 1633"/>
              <a:gd name="T15" fmla="*/ 272 h 2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33" h="272">
                <a:moveTo>
                  <a:pt x="0" y="0"/>
                </a:moveTo>
                <a:lnTo>
                  <a:pt x="0" y="272"/>
                </a:lnTo>
                <a:lnTo>
                  <a:pt x="1633" y="272"/>
                </a:lnTo>
                <a:lnTo>
                  <a:pt x="1633" y="0"/>
                </a:lnTo>
              </a:path>
            </a:pathLst>
          </a:custGeom>
          <a:noFill/>
          <a:ln w="317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2536" name="Rectangle 16"/>
          <p:cNvSpPr>
            <a:spLocks noChangeArrowheads="1"/>
          </p:cNvSpPr>
          <p:nvPr/>
        </p:nvSpPr>
        <p:spPr bwMode="auto">
          <a:xfrm>
            <a:off x="285720" y="4000504"/>
            <a:ext cx="864235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lnSpc>
                <a:spcPct val="7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Nodes in yellow are known (evidence collected, decisions made, local rewards)</a:t>
            </a:r>
          </a:p>
          <a:p>
            <a:pPr marL="339725" indent="-339725" defTabSz="457200">
              <a:lnSpc>
                <a:spcPct val="7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Here </a:t>
            </a:r>
            <a:r>
              <a:rPr lang="en-US" sz="2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i="1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represents a collection of variables, as in DBNs</a:t>
            </a:r>
            <a:endParaRPr lang="en-US" sz="2000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9725" indent="-339725" defTabSz="457200">
              <a:lnSpc>
                <a:spcPct val="7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Agent needs to make a decision at time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i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node)</a:t>
            </a:r>
          </a:p>
          <a:p>
            <a:pPr marL="339725" indent="-339725" defTabSz="457200">
              <a:lnSpc>
                <a:spcPct val="7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Network unrolled into the future for 3 steps</a:t>
            </a:r>
          </a:p>
          <a:p>
            <a:pPr marL="339725" indent="-339725" defTabSz="457200">
              <a:lnSpc>
                <a:spcPct val="7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Node 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000" i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t+3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represents the utility (or expected optimal reward 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V*)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state 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i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t+3</a:t>
            </a:r>
          </a:p>
          <a:p>
            <a:pPr marL="739775" lvl="1" indent="-282575" defTabSz="457200">
              <a:lnSpc>
                <a:spcPct val="7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i.e., the reward in that state and all subsequent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rewards</a:t>
            </a:r>
          </a:p>
          <a:p>
            <a:pPr marL="739775" lvl="1" indent="-282575" defTabSz="457200">
              <a:lnSpc>
                <a:spcPct val="7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Available only in approximate form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68313" y="958850"/>
            <a:ext cx="8640762" cy="2182813"/>
            <a:chOff x="295" y="604"/>
            <a:chExt cx="5443" cy="1375"/>
          </a:xfrm>
        </p:grpSpPr>
        <p:pic>
          <p:nvPicPr>
            <p:cNvPr id="22539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5" y="604"/>
              <a:ext cx="5443" cy="1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0" name="Rectangle 18"/>
            <p:cNvSpPr>
              <a:spLocks noChangeArrowheads="1"/>
            </p:cNvSpPr>
            <p:nvPr/>
          </p:nvSpPr>
          <p:spPr bwMode="auto">
            <a:xfrm>
              <a:off x="461" y="661"/>
              <a:ext cx="227" cy="18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b="1" i="1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r>
                <a:rPr lang="en-US" b="1" i="1" baseline="-25000">
                  <a:solidFill>
                    <a:srgbClr val="000000"/>
                  </a:solidFill>
                  <a:latin typeface="Times New Roman" pitchFamily="18" charset="0"/>
                </a:rPr>
                <a:t>t-2</a:t>
              </a:r>
            </a:p>
          </p:txBody>
        </p:sp>
        <p:sp>
          <p:nvSpPr>
            <p:cNvPr id="22541" name="Rectangle 19"/>
            <p:cNvSpPr>
              <a:spLocks noChangeArrowheads="1"/>
            </p:cNvSpPr>
            <p:nvPr/>
          </p:nvSpPr>
          <p:spPr bwMode="auto">
            <a:xfrm>
              <a:off x="1413" y="664"/>
              <a:ext cx="227" cy="18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b="1" i="1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r>
                <a:rPr lang="en-US" b="1" i="1" baseline="-25000">
                  <a:solidFill>
                    <a:srgbClr val="000000"/>
                  </a:solidFill>
                  <a:latin typeface="Times New Roman" pitchFamily="18" charset="0"/>
                </a:rPr>
                <a:t>t-1</a:t>
              </a:r>
            </a:p>
          </p:txBody>
        </p:sp>
        <p:sp>
          <p:nvSpPr>
            <p:cNvPr id="22542" name="Rectangle 20"/>
            <p:cNvSpPr>
              <a:spLocks noChangeArrowheads="1"/>
            </p:cNvSpPr>
            <p:nvPr/>
          </p:nvSpPr>
          <p:spPr bwMode="auto">
            <a:xfrm>
              <a:off x="2376" y="651"/>
              <a:ext cx="227" cy="1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b="1" i="1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r>
                <a:rPr lang="en-US" b="1" i="1" baseline="-25000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22543" name="Rectangle 21"/>
            <p:cNvSpPr>
              <a:spLocks noChangeArrowheads="1"/>
            </p:cNvSpPr>
            <p:nvPr/>
          </p:nvSpPr>
          <p:spPr bwMode="auto">
            <a:xfrm>
              <a:off x="3322" y="673"/>
              <a:ext cx="227" cy="1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b="1" i="1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r>
                <a:rPr lang="en-US" b="1" i="1" baseline="-25000">
                  <a:solidFill>
                    <a:srgbClr val="000000"/>
                  </a:solidFill>
                  <a:latin typeface="Times New Roman" pitchFamily="18" charset="0"/>
                </a:rPr>
                <a:t>t+1</a:t>
              </a:r>
            </a:p>
          </p:txBody>
        </p:sp>
        <p:sp>
          <p:nvSpPr>
            <p:cNvPr id="22544" name="Rectangle 22"/>
            <p:cNvSpPr>
              <a:spLocks noChangeArrowheads="1"/>
            </p:cNvSpPr>
            <p:nvPr/>
          </p:nvSpPr>
          <p:spPr bwMode="auto">
            <a:xfrm>
              <a:off x="4293" y="663"/>
              <a:ext cx="227" cy="1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b="1" i="1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r>
                <a:rPr lang="en-US" b="1" i="1" baseline="-25000">
                  <a:solidFill>
                    <a:srgbClr val="000000"/>
                  </a:solidFill>
                  <a:latin typeface="Times New Roman" pitchFamily="18" charset="0"/>
                </a:rPr>
                <a:t>t+2</a:t>
              </a:r>
            </a:p>
          </p:txBody>
        </p:sp>
      </p:grpSp>
      <p:sp>
        <p:nvSpPr>
          <p:cNvPr id="22538" name="Rectangle 24"/>
          <p:cNvSpPr>
            <a:spLocks noChangeArrowheads="1"/>
          </p:cNvSpPr>
          <p:nvPr/>
        </p:nvSpPr>
        <p:spPr bwMode="auto">
          <a:xfrm>
            <a:off x="5273675" y="1068388"/>
            <a:ext cx="360363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 i="1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b="1" i="1" baseline="-25000">
                <a:solidFill>
                  <a:srgbClr val="000000"/>
                </a:solidFill>
                <a:latin typeface="Times New Roman" pitchFamily="18" charset="0"/>
              </a:rPr>
              <a:t>t+1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idx="12"/>
          </p:nvPr>
        </p:nvSpPr>
        <p:spPr>
          <a:xfrm>
            <a:off x="7242175" y="6403975"/>
            <a:ext cx="1901825" cy="454025"/>
          </a:xfrm>
        </p:spPr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idx="11"/>
          </p:nvPr>
        </p:nvSpPr>
        <p:spPr>
          <a:xfrm>
            <a:off x="4876800" y="6403975"/>
            <a:ext cx="2892425" cy="4540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CPSC 502, Lecture 13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7" grpId="0" animBg="1"/>
      <p:bldP spid="524301" grpId="0" animBg="1"/>
      <p:bldP spid="524302" grpId="0" animBg="1"/>
      <p:bldP spid="52430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Look Ahead Search for Optimal Policy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843213" y="5589588"/>
            <a:ext cx="504825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07950" y="836613"/>
            <a:ext cx="763428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1461" name="Rectangle 5"/>
          <p:cNvSpPr>
            <a:spLocks noChangeArrowheads="1"/>
          </p:cNvSpPr>
          <p:nvPr/>
        </p:nvSpPr>
        <p:spPr bwMode="auto">
          <a:xfrm>
            <a:off x="250825" y="836613"/>
            <a:ext cx="864235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General Idea:</a:t>
            </a: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Expand the decision process for n steps into the future, that is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“Try” all actions at every decision point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Assume receiving all possible observations at observation points</a:t>
            </a: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Result: tree of depth 2</a:t>
            </a:r>
            <a:r>
              <a:rPr lang="en-US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n+1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where 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every branch represents one of the possible sequences of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actions and n observations available to the agent, and the corresponding belief states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leaf at the end of each branch corresponds to the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belief state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reachable via that sequence of actions and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observations – use filtering to compute it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Back Up” 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utility values of the leaf nodes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along their corresponding branches, 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combining it with the rewards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along that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path</a:t>
            </a: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Pick the branch with the highest expected value</a:t>
            </a: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502, Lecture 13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Look Ahead Search for Optimal Policy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843213" y="5589588"/>
            <a:ext cx="504825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07950" y="836613"/>
            <a:ext cx="763428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1196975"/>
            <a:ext cx="4103688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490" name="Text Box 10"/>
          <p:cNvSpPr txBox="1">
            <a:spLocks noChangeArrowheads="1"/>
          </p:cNvSpPr>
          <p:nvPr/>
        </p:nvSpPr>
        <p:spPr bwMode="auto">
          <a:xfrm>
            <a:off x="755650" y="1052513"/>
            <a:ext cx="2386013" cy="3492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Decision A</a:t>
            </a:r>
            <a:r>
              <a:rPr lang="en-US" i="1" baseline="-2500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in 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P(X</a:t>
            </a:r>
            <a:r>
              <a:rPr lang="en-US" i="1" baseline="-2500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|E</a:t>
            </a:r>
            <a:r>
              <a:rPr lang="en-US" i="1" baseline="-25000">
                <a:solidFill>
                  <a:srgbClr val="000000"/>
                </a:solidFill>
                <a:latin typeface="Times New Roman" pitchFamily="18" charset="0"/>
              </a:rPr>
              <a:t>1:t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532494" name="Text Box 14"/>
          <p:cNvSpPr txBox="1">
            <a:spLocks noChangeArrowheads="1"/>
          </p:cNvSpPr>
          <p:nvPr/>
        </p:nvSpPr>
        <p:spPr bwMode="auto">
          <a:xfrm>
            <a:off x="250825" y="1844675"/>
            <a:ext cx="2060575" cy="3492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Observation E</a:t>
            </a:r>
            <a:r>
              <a:rPr lang="en-US" i="1" baseline="-25000">
                <a:solidFill>
                  <a:srgbClr val="000000"/>
                </a:solidFill>
                <a:latin typeface="Times New Roman" pitchFamily="18" charset="0"/>
              </a:rPr>
              <a:t>t+1</a:t>
            </a: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496" name="Text Box 16"/>
          <p:cNvSpPr txBox="1">
            <a:spLocks noChangeArrowheads="1"/>
          </p:cNvSpPr>
          <p:nvPr/>
        </p:nvSpPr>
        <p:spPr bwMode="auto">
          <a:xfrm>
            <a:off x="179388" y="2565400"/>
            <a:ext cx="2054225" cy="3492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i="1" baseline="-25000">
                <a:solidFill>
                  <a:srgbClr val="000000"/>
                </a:solidFill>
                <a:latin typeface="Times New Roman" pitchFamily="18" charset="0"/>
              </a:rPr>
              <a:t>t+1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in 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P(X</a:t>
            </a:r>
            <a:r>
              <a:rPr lang="en-US" i="1" baseline="-25000">
                <a:solidFill>
                  <a:srgbClr val="000000"/>
                </a:solidFill>
                <a:latin typeface="Times New Roman" pitchFamily="18" charset="0"/>
              </a:rPr>
              <a:t>t+1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|E</a:t>
            </a:r>
            <a:r>
              <a:rPr lang="en-US" i="1" baseline="-25000">
                <a:solidFill>
                  <a:srgbClr val="000000"/>
                </a:solidFill>
                <a:latin typeface="Times New Roman" pitchFamily="18" charset="0"/>
              </a:rPr>
              <a:t>1:t+1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532497" name="Text Box 17"/>
          <p:cNvSpPr txBox="1">
            <a:spLocks noChangeArrowheads="1"/>
          </p:cNvSpPr>
          <p:nvPr/>
        </p:nvSpPr>
        <p:spPr bwMode="auto">
          <a:xfrm>
            <a:off x="2339975" y="3213100"/>
            <a:ext cx="619125" cy="3492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|E</a:t>
            </a:r>
            <a:r>
              <a:rPr lang="en-US" i="1" baseline="-25000">
                <a:solidFill>
                  <a:srgbClr val="000000"/>
                </a:solidFill>
                <a:latin typeface="Times New Roman" pitchFamily="18" charset="0"/>
              </a:rPr>
              <a:t>t+2</a:t>
            </a: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498" name="Text Box 18"/>
          <p:cNvSpPr txBox="1">
            <a:spLocks noChangeArrowheads="1"/>
          </p:cNvSpPr>
          <p:nvPr/>
        </p:nvSpPr>
        <p:spPr bwMode="auto">
          <a:xfrm>
            <a:off x="0" y="3933825"/>
            <a:ext cx="2054225" cy="3492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i="1" baseline="-25000">
                <a:solidFill>
                  <a:srgbClr val="000000"/>
                </a:solidFill>
                <a:latin typeface="Times New Roman" pitchFamily="18" charset="0"/>
              </a:rPr>
              <a:t>t+2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in 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P(X</a:t>
            </a:r>
            <a:r>
              <a:rPr lang="en-US" i="1" baseline="-25000">
                <a:solidFill>
                  <a:srgbClr val="000000"/>
                </a:solidFill>
                <a:latin typeface="Times New Roman" pitchFamily="18" charset="0"/>
              </a:rPr>
              <a:t>t+1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|E</a:t>
            </a:r>
            <a:r>
              <a:rPr lang="en-US" i="1" baseline="-25000">
                <a:solidFill>
                  <a:srgbClr val="000000"/>
                </a:solidFill>
                <a:latin typeface="Times New Roman" pitchFamily="18" charset="0"/>
              </a:rPr>
              <a:t>1:t+2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532500" name="Text Box 20"/>
          <p:cNvSpPr txBox="1">
            <a:spLocks noChangeArrowheads="1"/>
          </p:cNvSpPr>
          <p:nvPr/>
        </p:nvSpPr>
        <p:spPr bwMode="auto">
          <a:xfrm>
            <a:off x="1835150" y="4724400"/>
            <a:ext cx="619125" cy="3492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|E</a:t>
            </a:r>
            <a:r>
              <a:rPr lang="en-US" i="1" baseline="-25000">
                <a:solidFill>
                  <a:srgbClr val="000000"/>
                </a:solidFill>
                <a:latin typeface="Times New Roman" pitchFamily="18" charset="0"/>
              </a:rPr>
              <a:t>t+3</a:t>
            </a: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01" name="Text Box 21"/>
          <p:cNvSpPr txBox="1">
            <a:spLocks noChangeArrowheads="1"/>
          </p:cNvSpPr>
          <p:nvPr/>
        </p:nvSpPr>
        <p:spPr bwMode="auto">
          <a:xfrm>
            <a:off x="971550" y="5373688"/>
            <a:ext cx="1400175" cy="3492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P(X</a:t>
            </a:r>
            <a:r>
              <a:rPr lang="en-US" i="1" baseline="-25000">
                <a:solidFill>
                  <a:srgbClr val="000000"/>
                </a:solidFill>
                <a:latin typeface="Times New Roman" pitchFamily="18" charset="0"/>
              </a:rPr>
              <a:t>t+3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|E</a:t>
            </a:r>
            <a:r>
              <a:rPr lang="en-US" i="1" baseline="-25000">
                <a:solidFill>
                  <a:srgbClr val="000000"/>
                </a:solidFill>
                <a:latin typeface="Times New Roman" pitchFamily="18" charset="0"/>
              </a:rPr>
              <a:t>1:t+3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532502" name="Text Box 22"/>
          <p:cNvSpPr txBox="1">
            <a:spLocks noChangeArrowheads="1"/>
          </p:cNvSpPr>
          <p:nvPr/>
        </p:nvSpPr>
        <p:spPr bwMode="auto">
          <a:xfrm>
            <a:off x="3419475" y="6308725"/>
            <a:ext cx="936625" cy="3492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|U(X</a:t>
            </a:r>
            <a:r>
              <a:rPr lang="en-US" i="1" baseline="-25000">
                <a:solidFill>
                  <a:srgbClr val="000000"/>
                </a:solidFill>
                <a:latin typeface="Times New Roman" pitchFamily="18" charset="0"/>
              </a:rPr>
              <a:t>t+3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532503" name="Line 23"/>
          <p:cNvSpPr>
            <a:spLocks noChangeShapeType="1"/>
          </p:cNvSpPr>
          <p:nvPr/>
        </p:nvSpPr>
        <p:spPr bwMode="auto">
          <a:xfrm flipH="1" flipV="1">
            <a:off x="2771775" y="5876925"/>
            <a:ext cx="720725" cy="360363"/>
          </a:xfrm>
          <a:prstGeom prst="line">
            <a:avLst/>
          </a:prstGeom>
          <a:noFill/>
          <a:ln w="19050">
            <a:solidFill>
              <a:srgbClr val="FF00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32504" name="Line 24"/>
          <p:cNvSpPr>
            <a:spLocks noChangeShapeType="1"/>
          </p:cNvSpPr>
          <p:nvPr/>
        </p:nvSpPr>
        <p:spPr bwMode="auto">
          <a:xfrm flipH="1" flipV="1">
            <a:off x="3492500" y="5876925"/>
            <a:ext cx="215900" cy="360363"/>
          </a:xfrm>
          <a:prstGeom prst="line">
            <a:avLst/>
          </a:prstGeom>
          <a:noFill/>
          <a:ln w="19050">
            <a:solidFill>
              <a:srgbClr val="FF00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32505" name="Line 25"/>
          <p:cNvSpPr>
            <a:spLocks noChangeShapeType="1"/>
          </p:cNvSpPr>
          <p:nvPr/>
        </p:nvSpPr>
        <p:spPr bwMode="auto">
          <a:xfrm flipV="1">
            <a:off x="3924300" y="5876925"/>
            <a:ext cx="287338" cy="360363"/>
          </a:xfrm>
          <a:prstGeom prst="line">
            <a:avLst/>
          </a:prstGeom>
          <a:noFill/>
          <a:ln w="19050">
            <a:solidFill>
              <a:srgbClr val="FF00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32506" name="Line 26"/>
          <p:cNvSpPr>
            <a:spLocks noChangeShapeType="1"/>
          </p:cNvSpPr>
          <p:nvPr/>
        </p:nvSpPr>
        <p:spPr bwMode="auto">
          <a:xfrm flipV="1">
            <a:off x="4140200" y="5805488"/>
            <a:ext cx="863600" cy="431800"/>
          </a:xfrm>
          <a:prstGeom prst="line">
            <a:avLst/>
          </a:prstGeom>
          <a:noFill/>
          <a:ln w="19050">
            <a:solidFill>
              <a:srgbClr val="FF00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32507" name="AutoShape 27"/>
          <p:cNvSpPr>
            <a:spLocks noChangeArrowheads="1"/>
          </p:cNvSpPr>
          <p:nvPr/>
        </p:nvSpPr>
        <p:spPr bwMode="auto">
          <a:xfrm>
            <a:off x="6516688" y="2636838"/>
            <a:ext cx="2232025" cy="1800225"/>
          </a:xfrm>
          <a:prstGeom prst="wedgeRectCallout">
            <a:avLst>
              <a:gd name="adj1" fmla="val -78380"/>
              <a:gd name="adj2" fmla="val -32894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Belief states are computed via any filtering algorithm, given the sequence of actions and observations up to that point</a:t>
            </a:r>
          </a:p>
        </p:txBody>
      </p:sp>
      <p:sp>
        <p:nvSpPr>
          <p:cNvPr id="532508" name="Line 28"/>
          <p:cNvSpPr>
            <a:spLocks noChangeShapeType="1"/>
          </p:cNvSpPr>
          <p:nvPr/>
        </p:nvSpPr>
        <p:spPr bwMode="auto">
          <a:xfrm flipH="1" flipV="1">
            <a:off x="5940425" y="4437063"/>
            <a:ext cx="0" cy="2087562"/>
          </a:xfrm>
          <a:prstGeom prst="line">
            <a:avLst/>
          </a:prstGeom>
          <a:noFill/>
          <a:ln w="28575">
            <a:solidFill>
              <a:srgbClr val="CC3399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32509" name="Rectangle 29"/>
          <p:cNvSpPr>
            <a:spLocks noChangeArrowheads="1"/>
          </p:cNvSpPr>
          <p:nvPr/>
        </p:nvSpPr>
        <p:spPr bwMode="auto">
          <a:xfrm>
            <a:off x="6011863" y="4581525"/>
            <a:ext cx="2952750" cy="1130300"/>
          </a:xfrm>
          <a:prstGeom prst="rect">
            <a:avLst/>
          </a:prstGeom>
          <a:solidFill>
            <a:srgbClr val="FFFF99"/>
          </a:solidFill>
          <a:ln w="25400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To back up the utilities</a:t>
            </a:r>
          </a:p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take average at chance points</a:t>
            </a:r>
          </a:p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Take max at decision points</a:t>
            </a:r>
          </a:p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10" name="AutoShape 30"/>
          <p:cNvSpPr>
            <a:spLocks noChangeArrowheads="1"/>
          </p:cNvSpPr>
          <p:nvPr/>
        </p:nvSpPr>
        <p:spPr bwMode="auto">
          <a:xfrm>
            <a:off x="6372225" y="981075"/>
            <a:ext cx="2520950" cy="1079500"/>
          </a:xfrm>
          <a:prstGeom prst="wedgeRectCallout">
            <a:avLst>
              <a:gd name="adj1" fmla="val -75944"/>
              <a:gd name="adj2" fmla="val 375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These are chance nodes, describing the probability of each observation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57422" y="1500174"/>
            <a:ext cx="40427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CA" sz="1400" b="1" dirty="0" smtClean="0">
                <a:solidFill>
                  <a:srgbClr val="000000"/>
                </a:solidFill>
                <a:latin typeface="Times New Roman" pitchFamily="18" charset="0"/>
              </a:rPr>
              <a:t>a1</a:t>
            </a:r>
            <a:r>
              <a:rPr lang="en-CA" sz="1400" b="1" baseline="-25000" dirty="0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endParaRPr lang="en-CA" sz="1400" b="1" baseline="-25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57488" y="1643050"/>
            <a:ext cx="40427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CA" sz="1400" b="1" dirty="0" smtClean="0">
                <a:solidFill>
                  <a:srgbClr val="000000"/>
                </a:solidFill>
                <a:latin typeface="Times New Roman" pitchFamily="18" charset="0"/>
              </a:rPr>
              <a:t>a2</a:t>
            </a:r>
            <a:r>
              <a:rPr lang="en-CA" sz="1400" b="1" baseline="-25000" dirty="0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endParaRPr lang="en-CA" sz="1400" b="1" baseline="-25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0" y="1357298"/>
            <a:ext cx="41389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CA" sz="1400" b="1" dirty="0" err="1" smtClean="0">
                <a:solidFill>
                  <a:srgbClr val="000000"/>
                </a:solidFill>
                <a:latin typeface="Times New Roman" pitchFamily="18" charset="0"/>
              </a:rPr>
              <a:t>ak</a:t>
            </a:r>
            <a:r>
              <a:rPr lang="en-CA" sz="1400" b="1" baseline="-25000" dirty="0" err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endParaRPr lang="en-CA" sz="1400" b="1" baseline="-25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 27"/>
          <p:cNvGrpSpPr/>
          <p:nvPr/>
        </p:nvGrpSpPr>
        <p:grpSpPr>
          <a:xfrm>
            <a:off x="2643174" y="2285992"/>
            <a:ext cx="2897987" cy="429108"/>
            <a:chOff x="2643174" y="2285992"/>
            <a:chExt cx="2897987" cy="429108"/>
          </a:xfrm>
        </p:grpSpPr>
        <p:sp>
          <p:nvSpPr>
            <p:cNvPr id="25" name="TextBox 24"/>
            <p:cNvSpPr txBox="1"/>
            <p:nvPr/>
          </p:nvSpPr>
          <p:spPr>
            <a:xfrm>
              <a:off x="2643174" y="2285992"/>
              <a:ext cx="522900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CA" sz="1400" b="1" dirty="0" smtClean="0">
                  <a:solidFill>
                    <a:srgbClr val="000000"/>
                  </a:solidFill>
                  <a:latin typeface="Times New Roman" pitchFamily="18" charset="0"/>
                </a:rPr>
                <a:t>e1</a:t>
              </a:r>
              <a:r>
                <a:rPr lang="en-CA" sz="1400" b="1" baseline="-25000" dirty="0" smtClean="0">
                  <a:solidFill>
                    <a:srgbClr val="000000"/>
                  </a:solidFill>
                  <a:latin typeface="Times New Roman" pitchFamily="18" charset="0"/>
                </a:rPr>
                <a:t>t+1</a:t>
              </a:r>
              <a:endParaRPr lang="en-CA" sz="1400" b="1" baseline="-250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143240" y="2428868"/>
              <a:ext cx="522900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CA" sz="1400" b="1" dirty="0" smtClean="0">
                  <a:solidFill>
                    <a:srgbClr val="000000"/>
                  </a:solidFill>
                  <a:latin typeface="Times New Roman" pitchFamily="18" charset="0"/>
                </a:rPr>
                <a:t>e2</a:t>
              </a:r>
              <a:r>
                <a:rPr lang="en-CA" sz="1400" b="1" baseline="-25000" dirty="0" smtClean="0">
                  <a:solidFill>
                    <a:srgbClr val="000000"/>
                  </a:solidFill>
                  <a:latin typeface="Times New Roman" pitchFamily="18" charset="0"/>
                </a:rPr>
                <a:t>t+1</a:t>
              </a:r>
              <a:endParaRPr lang="en-CA" sz="1400" b="1" baseline="-250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00628" y="2428868"/>
              <a:ext cx="540533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CA" sz="1400" b="1" dirty="0" err="1" smtClean="0">
                  <a:solidFill>
                    <a:srgbClr val="000000"/>
                  </a:solidFill>
                  <a:latin typeface="Times New Roman" pitchFamily="18" charset="0"/>
                </a:rPr>
                <a:t>ek</a:t>
              </a:r>
              <a:r>
                <a:rPr lang="en-CA" sz="1400" b="1" baseline="-25000" dirty="0" err="1" smtClean="0">
                  <a:solidFill>
                    <a:srgbClr val="000000"/>
                  </a:solidFill>
                  <a:latin typeface="Times New Roman" pitchFamily="18" charset="0"/>
                </a:rPr>
                <a:t>t+k</a:t>
              </a:r>
              <a:endParaRPr lang="en-CA" sz="1400" b="1" baseline="-250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9" name="Slide Number Placeholder 2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sp>
        <p:nvSpPr>
          <p:cNvPr id="30" name="Footer Placeholder 29"/>
          <p:cNvSpPr>
            <a:spLocks noGrp="1"/>
          </p:cNvSpPr>
          <p:nvPr>
            <p:ph type="ftr" idx="11"/>
          </p:nvPr>
        </p:nvSpPr>
        <p:spPr>
          <a:xfrm>
            <a:off x="0" y="6403975"/>
            <a:ext cx="2892425" cy="4540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CPSC 502, Lecture 13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90" grpId="0" animBg="1"/>
      <p:bldP spid="532494" grpId="0" animBg="1"/>
      <p:bldP spid="532496" grpId="0" animBg="1"/>
      <p:bldP spid="532497" grpId="0" animBg="1"/>
      <p:bldP spid="532498" grpId="0" animBg="1"/>
      <p:bldP spid="532500" grpId="0" animBg="1"/>
      <p:bldP spid="532501" grpId="0" animBg="1"/>
      <p:bldP spid="532502" grpId="0" animBg="1"/>
      <p:bldP spid="532503" grpId="0" animBg="1"/>
      <p:bldP spid="532504" grpId="0" animBg="1"/>
      <p:bldP spid="532505" grpId="0" animBg="1"/>
      <p:bldP spid="532506" grpId="0" animBg="1"/>
      <p:bldP spid="532507" grpId="0" animBg="1"/>
      <p:bldP spid="532508" grpId="0" animBg="1"/>
      <p:bldP spid="532509" grpId="0" animBg="1"/>
      <p:bldP spid="532510" grpId="0" animBg="1"/>
      <p:bldP spid="22" grpId="0"/>
      <p:bldP spid="23" grpId="0"/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502, Lecture 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Look Ahead Search for Optimal Policy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843213" y="5589588"/>
            <a:ext cx="504825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07950" y="836613"/>
            <a:ext cx="763428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4533" name="Rectangle 5"/>
          <p:cNvSpPr>
            <a:spLocks noChangeArrowheads="1"/>
          </p:cNvSpPr>
          <p:nvPr/>
        </p:nvSpPr>
        <p:spPr bwMode="auto">
          <a:xfrm>
            <a:off x="323850" y="1125538"/>
            <a:ext cx="8569325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complexity for exhaustive search at depth 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with |A| available actions and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|E|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possible observations 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O(|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A|</a:t>
            </a:r>
            <a:r>
              <a:rPr lang="en-US" sz="2400" i="1" baseline="30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*|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E|</a:t>
            </a:r>
            <a:r>
              <a:rPr lang="en-US" sz="2400" i="1" baseline="30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 problems in which a shallow depth works</a:t>
            </a: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There are ways to find good approximate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solutions</a:t>
            </a: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None/>
            </a:pPr>
            <a:endParaRPr lang="en-US" sz="20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502, Lecture 13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502, Lecture 13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Today Oct 25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1295400"/>
            <a:ext cx="8991600" cy="411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Partially Observable Markov Decision</a:t>
            </a:r>
            <a:r>
              <a:rPr kumimoji="0" lang="en-US" sz="3200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Processes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Formal Specification and example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0" dirty="0" smtClean="0">
                <a:latin typeface="+mn-lt"/>
              </a:rPr>
              <a:t>Belief State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0" dirty="0" smtClean="0"/>
              <a:t>Belief State Update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kern="0" dirty="0" smtClean="0">
                <a:latin typeface="+mn-lt"/>
              </a:rPr>
              <a:t>Policies and Optimal Policy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Three Methods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to Find an Optimal Policy?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2843213" y="5589588"/>
            <a:ext cx="504825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107950" y="836613"/>
            <a:ext cx="763428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4841" name="Rectangle 9"/>
          <p:cNvSpPr>
            <a:spLocks noChangeArrowheads="1"/>
          </p:cNvSpPr>
          <p:nvPr/>
        </p:nvSpPr>
        <p:spPr bwMode="auto">
          <a:xfrm>
            <a:off x="609600" y="1524000"/>
            <a:ext cx="8534400" cy="304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</a:rPr>
              <a:t>Turn a POMDP into a corresponding MDP and then apply Value Iteration </a:t>
            </a:r>
            <a:r>
              <a:rPr lang="en-GB" sz="2400" dirty="0" smtClean="0">
                <a:solidFill>
                  <a:schemeClr val="accent2"/>
                </a:solidFill>
                <a:latin typeface="Times New Roman" pitchFamily="18" charset="0"/>
              </a:rPr>
              <a:t>( </a:t>
            </a:r>
            <a:r>
              <a:rPr lang="en-GB" sz="2400" dirty="0" smtClean="0">
                <a:solidFill>
                  <a:schemeClr val="accent2"/>
                </a:solidFill>
                <a:latin typeface="Times New Roman" pitchFamily="18" charset="0"/>
                <a:sym typeface="Wingdings" pitchFamily="2" charset="2"/>
              </a:rPr>
              <a:t>  )</a:t>
            </a: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</a:rPr>
              <a:t>Generalize VI to work on </a:t>
            </a:r>
            <a:r>
              <a:rPr lang="en-GB" sz="2800" dirty="0" err="1" smtClean="0">
                <a:solidFill>
                  <a:srgbClr val="000000"/>
                </a:solidFill>
                <a:latin typeface="Times New Roman" pitchFamily="18" charset="0"/>
              </a:rPr>
              <a:t>POMDPs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800" dirty="0" smtClean="0">
                <a:solidFill>
                  <a:schemeClr val="accent2"/>
                </a:solidFill>
                <a:latin typeface="Times New Roman" pitchFamily="18" charset="0"/>
              </a:rPr>
              <a:t>(also </a:t>
            </a:r>
            <a:r>
              <a:rPr lang="en-GB" sz="2800" dirty="0" smtClean="0">
                <a:solidFill>
                  <a:schemeClr val="accent2"/>
                </a:solidFill>
                <a:latin typeface="Times New Roman" pitchFamily="18" charset="0"/>
                <a:sym typeface="Wingdings" pitchFamily="2" charset="2"/>
              </a:rPr>
              <a:t>)</a:t>
            </a:r>
            <a:endParaRPr lang="en-GB" sz="2400" dirty="0">
              <a:solidFill>
                <a:schemeClr val="accent2"/>
              </a:solidFill>
              <a:latin typeface="Times New Roman" pitchFamily="18" charset="0"/>
            </a:endParaRP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</a:rPr>
              <a:t>Develop Approx. Methods  (Factored)</a:t>
            </a:r>
          </a:p>
          <a:p>
            <a:pPr marL="796925" lvl="1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</a:rPr>
              <a:t>Look Ahead</a:t>
            </a:r>
          </a:p>
          <a:p>
            <a:pPr marL="796925" lvl="1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800" b="1" dirty="0" smtClean="0">
                <a:solidFill>
                  <a:srgbClr val="000000"/>
                </a:solidFill>
                <a:latin typeface="Times New Roman" pitchFamily="18" charset="0"/>
              </a:rPr>
              <a:t>Point-Based Value Iteration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502, Lecture 13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116013" y="260350"/>
            <a:ext cx="706755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dirty="0" smtClean="0">
                <a:solidFill>
                  <a:srgbClr val="000000"/>
                </a:solidFill>
                <a:latin typeface="Times New Roman" pitchFamily="16" charset="0"/>
              </a:rPr>
              <a:t>Recent Method: </a:t>
            </a:r>
            <a:r>
              <a:rPr lang="en-GB" sz="4400" b="0" dirty="0" smtClean="0">
                <a:solidFill>
                  <a:srgbClr val="000000"/>
                </a:solidFill>
                <a:latin typeface="Times New Roman" pitchFamily="16" charset="0"/>
              </a:rPr>
              <a:t>Point-based </a:t>
            </a:r>
            <a:r>
              <a:rPr lang="en-GB" sz="4400" b="0" dirty="0">
                <a:solidFill>
                  <a:srgbClr val="000000"/>
                </a:solidFill>
                <a:latin typeface="Times New Roman" pitchFamily="16" charset="0"/>
              </a:rPr>
              <a:t>Value Iteration</a:t>
            </a:r>
          </a:p>
        </p:txBody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428625" y="1285875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00000"/>
              </a:lnSpc>
              <a:spcBef>
                <a:spcPts val="750"/>
              </a:spcBef>
              <a:buFont typeface="Times New Roman" pitchFamily="1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3000" b="0" dirty="0">
              <a:solidFill>
                <a:srgbClr val="000000"/>
              </a:solidFill>
              <a:latin typeface="Times New Roman" pitchFamily="16" charset="0"/>
            </a:endParaRPr>
          </a:p>
          <a:p>
            <a:pPr marL="341313" indent="-341313">
              <a:lnSpc>
                <a:spcPct val="100000"/>
              </a:lnSpc>
              <a:spcBef>
                <a:spcPts val="75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000" b="0" dirty="0">
                <a:solidFill>
                  <a:srgbClr val="000000"/>
                </a:solidFill>
                <a:latin typeface="Times New Roman" pitchFamily="16" charset="0"/>
              </a:rPr>
              <a:t>Find a solution </a:t>
            </a:r>
            <a:r>
              <a:rPr lang="en-GB" sz="3000" b="1" dirty="0">
                <a:solidFill>
                  <a:srgbClr val="000000"/>
                </a:solidFill>
                <a:latin typeface="Times New Roman" pitchFamily="16" charset="0"/>
              </a:rPr>
              <a:t>for a sub-set of all states</a:t>
            </a:r>
          </a:p>
          <a:p>
            <a:pPr marL="341313" indent="-341313">
              <a:lnSpc>
                <a:spcPct val="100000"/>
              </a:lnSpc>
              <a:spcBef>
                <a:spcPts val="75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000" b="0" dirty="0">
                <a:solidFill>
                  <a:srgbClr val="000000"/>
                </a:solidFill>
                <a:latin typeface="Times New Roman" pitchFamily="16" charset="0"/>
              </a:rPr>
              <a:t>Not all states are necessarily reachable</a:t>
            </a:r>
          </a:p>
          <a:p>
            <a:pPr marL="341313" indent="-341313">
              <a:lnSpc>
                <a:spcPct val="100000"/>
              </a:lnSpc>
              <a:spcBef>
                <a:spcPts val="75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000" b="0" dirty="0">
                <a:solidFill>
                  <a:srgbClr val="000000"/>
                </a:solidFill>
                <a:latin typeface="Times New Roman" pitchFamily="16" charset="0"/>
              </a:rPr>
              <a:t>Generalize the solution to all states</a:t>
            </a:r>
          </a:p>
          <a:p>
            <a:pPr marL="341313" indent="-341313">
              <a:lnSpc>
                <a:spcPct val="100000"/>
              </a:lnSpc>
              <a:spcBef>
                <a:spcPts val="75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000" dirty="0" smtClean="0">
                <a:solidFill>
                  <a:srgbClr val="000000"/>
                </a:solidFill>
                <a:latin typeface="Times New Roman" pitchFamily="16" charset="0"/>
              </a:rPr>
              <a:t>M</a:t>
            </a:r>
            <a:r>
              <a:rPr lang="en-GB" sz="3000" b="0" dirty="0" smtClean="0">
                <a:solidFill>
                  <a:srgbClr val="000000"/>
                </a:solidFill>
                <a:latin typeface="Times New Roman" pitchFamily="16" charset="0"/>
              </a:rPr>
              <a:t>ethods </a:t>
            </a:r>
            <a:r>
              <a:rPr lang="en-GB" sz="3000" b="0" dirty="0">
                <a:solidFill>
                  <a:srgbClr val="000000"/>
                </a:solidFill>
                <a:latin typeface="Times New Roman" pitchFamily="16" charset="0"/>
              </a:rPr>
              <a:t>include: PERSEUS, PBVI, and HSVI and other similar approaches (FSVI, PEGASUS)</a:t>
            </a:r>
            <a:r>
              <a:rPr lang="ar-SA" sz="3000" b="0" dirty="0">
                <a:solidFill>
                  <a:srgbClr val="000000"/>
                </a:solidFill>
                <a:latin typeface="Times New Roman" pitchFamily="16" charset="0"/>
              </a:rPr>
              <a:t>‏</a:t>
            </a:r>
            <a:endParaRPr lang="en-GB" sz="3000" b="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EFA163C-4B25-4270-91B4-EEE488FE5AA9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502, Lecture 13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682625"/>
          </a:xfrm>
        </p:spPr>
        <p:txBody>
          <a:bodyPr/>
          <a:lstStyle/>
          <a:p>
            <a:pPr eaLnBrk="1" hangingPunct="1"/>
            <a:r>
              <a:rPr lang="en-US" dirty="0" smtClean="0"/>
              <a:t>Finding the Optimal Policy: State of the Art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2843213" y="5589588"/>
            <a:ext cx="504825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107950" y="836613"/>
            <a:ext cx="763428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4841" name="Rectangle 9"/>
          <p:cNvSpPr>
            <a:spLocks noChangeArrowheads="1"/>
          </p:cNvSpPr>
          <p:nvPr/>
        </p:nvSpPr>
        <p:spPr bwMode="auto">
          <a:xfrm>
            <a:off x="609600" y="838200"/>
            <a:ext cx="8534400" cy="304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</a:rPr>
              <a:t>Turn a POMDP into a corresponding MDP and then apply VI: </a:t>
            </a:r>
            <a:r>
              <a:rPr lang="en-GB" sz="2800" dirty="0" smtClean="0">
                <a:solidFill>
                  <a:schemeClr val="accent2"/>
                </a:solidFill>
                <a:latin typeface="Times New Roman" pitchFamily="18" charset="0"/>
              </a:rPr>
              <a:t>only small models</a:t>
            </a:r>
            <a:endParaRPr lang="en-GB" sz="2400" dirty="0">
              <a:solidFill>
                <a:schemeClr val="accent2"/>
              </a:solidFill>
              <a:latin typeface="Times New Roman" pitchFamily="18" charset="0"/>
            </a:endParaRP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</a:rPr>
              <a:t>Generalize VI to work on </a:t>
            </a:r>
            <a:r>
              <a:rPr lang="en-GB" sz="2800" dirty="0" err="1" smtClean="0">
                <a:solidFill>
                  <a:srgbClr val="000000"/>
                </a:solidFill>
                <a:latin typeface="Times New Roman" pitchFamily="18" charset="0"/>
              </a:rPr>
              <a:t>POMDPs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marL="798513" lvl="1" indent="-341313">
              <a:spcBef>
                <a:spcPts val="75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000" dirty="0" smtClean="0">
                <a:solidFill>
                  <a:schemeClr val="accent2"/>
                </a:solidFill>
                <a:latin typeface="Times New Roman" pitchFamily="16" charset="0"/>
              </a:rPr>
              <a:t>10 states in1998 </a:t>
            </a:r>
          </a:p>
          <a:p>
            <a:pPr marL="798513" lvl="1" indent="-341313">
              <a:spcBef>
                <a:spcPts val="75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000" dirty="0" smtClean="0">
                <a:solidFill>
                  <a:schemeClr val="accent2"/>
                </a:solidFill>
                <a:latin typeface="Times New Roman" pitchFamily="16" charset="0"/>
              </a:rPr>
              <a:t>200,000 states in 2008</a:t>
            </a:r>
            <a:endParaRPr lang="en-GB" sz="2400" dirty="0">
              <a:solidFill>
                <a:schemeClr val="accent2"/>
              </a:solidFill>
              <a:latin typeface="Times New Roman" pitchFamily="18" charset="0"/>
            </a:endParaRP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</a:rPr>
              <a:t>Develop Approx. Methods  (Factored)</a:t>
            </a:r>
          </a:p>
          <a:p>
            <a:pPr marL="796925" lvl="1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</a:rPr>
              <a:t>Look Ahead   and Point-Based VI</a:t>
            </a:r>
          </a:p>
          <a:p>
            <a:pPr marL="796925" lvl="1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800" dirty="0" smtClean="0">
                <a:solidFill>
                  <a:schemeClr val="accent2"/>
                </a:solidFill>
                <a:latin typeface="Times New Roman" pitchFamily="18" charset="0"/>
              </a:rPr>
              <a:t>Even </a:t>
            </a:r>
            <a:r>
              <a:rPr lang="en-GB" sz="2800" dirty="0" smtClean="0">
                <a:solidFill>
                  <a:schemeClr val="accent2"/>
                </a:solidFill>
                <a:latin typeface="Times New Roman" pitchFamily="16" charset="0"/>
              </a:rPr>
              <a:t>50,000,000 states 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6" charset="0"/>
              </a:rPr>
              <a:t>http://www.cs.uwaterloo.ca/~ppoupart/software.html</a:t>
            </a:r>
            <a:endParaRPr lang="en-GB" sz="28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502, Lecture 13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5" name="Rectangle 37"/>
          <p:cNvSpPr>
            <a:spLocks noChangeArrowheads="1"/>
          </p:cNvSpPr>
          <p:nvPr/>
        </p:nvSpPr>
        <p:spPr bwMode="auto">
          <a:xfrm>
            <a:off x="2786063" y="3000375"/>
            <a:ext cx="3000375" cy="1428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0" y="5643563"/>
            <a:ext cx="2500313" cy="12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502, Lecture 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4671DFE-2449-491B-917B-6B2B717C5C98}" type="slidenum">
              <a:rPr lang="en-US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R&amp;R systems BIG PICTURE</a:t>
            </a:r>
          </a:p>
        </p:txBody>
      </p:sp>
      <p:sp>
        <p:nvSpPr>
          <p:cNvPr id="2120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sz="2800" b="1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212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7750" y="785813"/>
            <a:ext cx="2428875" cy="503237"/>
          </a:xfrm>
        </p:spPr>
        <p:txBody>
          <a:bodyPr/>
          <a:lstStyle/>
          <a:p>
            <a:pPr eaLnBrk="1" hangingPunct="1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Environment</a:t>
            </a:r>
          </a:p>
        </p:txBody>
      </p:sp>
      <p:sp>
        <p:nvSpPr>
          <p:cNvPr id="2122" name="Rectangle 8"/>
          <p:cNvSpPr>
            <a:spLocks noChangeArrowheads="1"/>
          </p:cNvSpPr>
          <p:nvPr/>
        </p:nvSpPr>
        <p:spPr bwMode="auto">
          <a:xfrm>
            <a:off x="0" y="1500188"/>
            <a:ext cx="170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smtClean="0">
                <a:solidFill>
                  <a:srgbClr val="000000"/>
                </a:solidFill>
                <a:latin typeface="Arial Unicode MS" pitchFamily="34" charset="-128"/>
              </a:rPr>
              <a:t>Problem</a:t>
            </a:r>
          </a:p>
        </p:txBody>
      </p:sp>
      <p:sp>
        <p:nvSpPr>
          <p:cNvPr id="2123" name="Rectangle 9"/>
          <p:cNvSpPr>
            <a:spLocks noChangeArrowheads="1"/>
          </p:cNvSpPr>
          <p:nvPr/>
        </p:nvSpPr>
        <p:spPr bwMode="auto">
          <a:xfrm>
            <a:off x="1000125" y="3500438"/>
            <a:ext cx="15128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smtClean="0">
                <a:solidFill>
                  <a:srgbClr val="000000"/>
                </a:solidFill>
                <a:latin typeface="Arial Unicode MS" pitchFamily="34" charset="-128"/>
              </a:rPr>
              <a:t>Query</a:t>
            </a:r>
          </a:p>
        </p:txBody>
      </p:sp>
      <p:sp>
        <p:nvSpPr>
          <p:cNvPr id="2124" name="Rectangle 10"/>
          <p:cNvSpPr>
            <a:spLocks noChangeArrowheads="1"/>
          </p:cNvSpPr>
          <p:nvPr/>
        </p:nvSpPr>
        <p:spPr bwMode="auto">
          <a:xfrm>
            <a:off x="928688" y="5143500"/>
            <a:ext cx="16017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smtClean="0">
                <a:solidFill>
                  <a:srgbClr val="000000"/>
                </a:solidFill>
                <a:latin typeface="Arial Unicode MS" pitchFamily="34" charset="-128"/>
              </a:rPr>
              <a:t>Planning</a:t>
            </a:r>
          </a:p>
        </p:txBody>
      </p:sp>
      <p:sp>
        <p:nvSpPr>
          <p:cNvPr id="2125" name="Rectangle 11"/>
          <p:cNvSpPr>
            <a:spLocks noChangeArrowheads="1"/>
          </p:cNvSpPr>
          <p:nvPr/>
        </p:nvSpPr>
        <p:spPr bwMode="auto">
          <a:xfrm>
            <a:off x="3357563" y="1214438"/>
            <a:ext cx="2159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smtClean="0">
                <a:solidFill>
                  <a:srgbClr val="000000"/>
                </a:solidFill>
                <a:latin typeface="Arial Unicode MS" pitchFamily="34" charset="-128"/>
              </a:rPr>
              <a:t>Deterministic</a:t>
            </a:r>
          </a:p>
        </p:txBody>
      </p:sp>
      <p:sp>
        <p:nvSpPr>
          <p:cNvPr id="2126" name="Rectangle 12"/>
          <p:cNvSpPr>
            <a:spLocks noChangeArrowheads="1"/>
          </p:cNvSpPr>
          <p:nvPr/>
        </p:nvSpPr>
        <p:spPr bwMode="auto">
          <a:xfrm>
            <a:off x="6500813" y="1143000"/>
            <a:ext cx="2159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smtClean="0">
                <a:solidFill>
                  <a:srgbClr val="000000"/>
                </a:solidFill>
                <a:latin typeface="Arial Unicode MS" pitchFamily="34" charset="-128"/>
              </a:rPr>
              <a:t>Stochastic</a:t>
            </a:r>
          </a:p>
        </p:txBody>
      </p:sp>
      <p:sp>
        <p:nvSpPr>
          <p:cNvPr id="2127" name="Rectangle 13"/>
          <p:cNvSpPr>
            <a:spLocks noChangeArrowheads="1"/>
          </p:cNvSpPr>
          <p:nvPr/>
        </p:nvSpPr>
        <p:spPr bwMode="auto">
          <a:xfrm>
            <a:off x="2786063" y="1643063"/>
            <a:ext cx="614362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28" name="Line 14"/>
          <p:cNvSpPr>
            <a:spLocks noChangeShapeType="1"/>
          </p:cNvSpPr>
          <p:nvPr/>
        </p:nvSpPr>
        <p:spPr bwMode="auto">
          <a:xfrm flipH="1">
            <a:off x="5786438" y="1643063"/>
            <a:ext cx="46037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29" name="Rectangle 16"/>
          <p:cNvSpPr>
            <a:spLocks noChangeArrowheads="1"/>
          </p:cNvSpPr>
          <p:nvPr/>
        </p:nvSpPr>
        <p:spPr bwMode="auto">
          <a:xfrm>
            <a:off x="4286250" y="2000250"/>
            <a:ext cx="1295400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smtClean="0">
                <a:solidFill>
                  <a:srgbClr val="3333CC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2130" name="Rectangle 17"/>
          <p:cNvSpPr>
            <a:spLocks noChangeArrowheads="1"/>
          </p:cNvSpPr>
          <p:nvPr/>
        </p:nvSpPr>
        <p:spPr bwMode="auto">
          <a:xfrm>
            <a:off x="2786063" y="1643063"/>
            <a:ext cx="2786062" cy="3571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b="1" smtClean="0">
                <a:solidFill>
                  <a:srgbClr val="3333CC"/>
                </a:solidFill>
                <a:latin typeface="Arial Unicode MS" pitchFamily="34" charset="-128"/>
              </a:rPr>
              <a:t>Arc Consistency</a:t>
            </a:r>
          </a:p>
        </p:txBody>
      </p:sp>
      <p:sp>
        <p:nvSpPr>
          <p:cNvPr id="2131" name="Rectangle 18"/>
          <p:cNvSpPr>
            <a:spLocks noChangeArrowheads="1"/>
          </p:cNvSpPr>
          <p:nvPr/>
        </p:nvSpPr>
        <p:spPr bwMode="auto">
          <a:xfrm>
            <a:off x="3357563" y="3786188"/>
            <a:ext cx="1295400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smtClean="0">
                <a:solidFill>
                  <a:srgbClr val="3333CC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2132" name="Rectangle 20"/>
          <p:cNvSpPr>
            <a:spLocks noChangeArrowheads="1"/>
          </p:cNvSpPr>
          <p:nvPr/>
        </p:nvSpPr>
        <p:spPr bwMode="auto">
          <a:xfrm>
            <a:off x="3143250" y="5357813"/>
            <a:ext cx="1176338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smtClean="0">
                <a:solidFill>
                  <a:srgbClr val="3333CC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2133" name="Rectangle 23"/>
          <p:cNvSpPr>
            <a:spLocks noChangeArrowheads="1"/>
          </p:cNvSpPr>
          <p:nvPr/>
        </p:nvSpPr>
        <p:spPr bwMode="auto">
          <a:xfrm>
            <a:off x="6858000" y="5334000"/>
            <a:ext cx="2057400" cy="304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3333CC"/>
                </a:solidFill>
                <a:latin typeface="Arial Unicode MS" pitchFamily="34" charset="-128"/>
              </a:rPr>
              <a:t>Value Iteration</a:t>
            </a:r>
          </a:p>
        </p:txBody>
      </p:sp>
      <p:sp>
        <p:nvSpPr>
          <p:cNvPr id="2134" name="Rectangle 24"/>
          <p:cNvSpPr>
            <a:spLocks noChangeArrowheads="1"/>
          </p:cNvSpPr>
          <p:nvPr/>
        </p:nvSpPr>
        <p:spPr bwMode="auto">
          <a:xfrm>
            <a:off x="6400800" y="3124200"/>
            <a:ext cx="2133600" cy="381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smtClean="0">
                <a:solidFill>
                  <a:srgbClr val="3333CC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2135" name="Rectangle 9"/>
          <p:cNvSpPr>
            <a:spLocks noChangeArrowheads="1"/>
          </p:cNvSpPr>
          <p:nvPr/>
        </p:nvSpPr>
        <p:spPr bwMode="auto">
          <a:xfrm>
            <a:off x="642938" y="2214563"/>
            <a:ext cx="2214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b="1" smtClean="0">
                <a:solidFill>
                  <a:srgbClr val="000000"/>
                </a:solidFill>
                <a:latin typeface="Arial Unicode MS" pitchFamily="34" charset="-128"/>
              </a:rPr>
              <a:t>Constraint Satisfaction</a:t>
            </a:r>
          </a:p>
        </p:txBody>
      </p:sp>
      <p:sp>
        <p:nvSpPr>
          <p:cNvPr id="2136" name="Rectangle 9"/>
          <p:cNvSpPr>
            <a:spLocks noChangeArrowheads="1"/>
          </p:cNvSpPr>
          <p:nvPr/>
        </p:nvSpPr>
        <p:spPr bwMode="auto">
          <a:xfrm>
            <a:off x="2714625" y="3429000"/>
            <a:ext cx="15128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Arial Unicode MS" pitchFamily="34" charset="-128"/>
              </a:rPr>
              <a:t>Logics</a:t>
            </a:r>
          </a:p>
        </p:txBody>
      </p:sp>
      <p:sp>
        <p:nvSpPr>
          <p:cNvPr id="2137" name="Rectangle 9"/>
          <p:cNvSpPr>
            <a:spLocks noChangeArrowheads="1"/>
          </p:cNvSpPr>
          <p:nvPr/>
        </p:nvSpPr>
        <p:spPr bwMode="auto">
          <a:xfrm>
            <a:off x="2857500" y="4643438"/>
            <a:ext cx="15128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Arial Unicode MS" pitchFamily="34" charset="-128"/>
              </a:rPr>
              <a:t>STRIPS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43188" y="3000375"/>
            <a:ext cx="3189576" cy="199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43188" y="442912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40" name="Rectangle 9"/>
          <p:cNvSpPr>
            <a:spLocks noChangeArrowheads="1"/>
          </p:cNvSpPr>
          <p:nvPr/>
        </p:nvSpPr>
        <p:spPr bwMode="auto">
          <a:xfrm>
            <a:off x="5791200" y="2895600"/>
            <a:ext cx="20002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i="1" dirty="0" smtClean="0">
                <a:solidFill>
                  <a:srgbClr val="000000"/>
                </a:solidFill>
                <a:latin typeface="Arial Unicode MS" pitchFamily="34" charset="-128"/>
              </a:rPr>
              <a:t>Belief Nets</a:t>
            </a:r>
          </a:p>
        </p:txBody>
      </p:sp>
      <p:sp>
        <p:nvSpPr>
          <p:cNvPr id="2141" name="Rectangle 9"/>
          <p:cNvSpPr>
            <a:spLocks noChangeArrowheads="1"/>
          </p:cNvSpPr>
          <p:nvPr/>
        </p:nvSpPr>
        <p:spPr bwMode="auto">
          <a:xfrm>
            <a:off x="2714625" y="2286000"/>
            <a:ext cx="17859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Arial Unicode MS" pitchFamily="34" charset="-128"/>
              </a:rPr>
              <a:t>Vars + 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Arial Unicode MS" pitchFamily="34" charset="-128"/>
              </a:rPr>
              <a:t>Constraints</a:t>
            </a:r>
          </a:p>
        </p:txBody>
      </p:sp>
      <p:sp>
        <p:nvSpPr>
          <p:cNvPr id="2142" name="Rectangle 9"/>
          <p:cNvSpPr>
            <a:spLocks noChangeArrowheads="1"/>
          </p:cNvSpPr>
          <p:nvPr/>
        </p:nvSpPr>
        <p:spPr bwMode="auto">
          <a:xfrm>
            <a:off x="5857875" y="4500563"/>
            <a:ext cx="23574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Arial Unicode MS" pitchFamily="34" charset="-128"/>
              </a:rPr>
              <a:t>Decision Nets</a:t>
            </a:r>
          </a:p>
        </p:txBody>
      </p:sp>
      <p:sp>
        <p:nvSpPr>
          <p:cNvPr id="2143" name="Rectangle 9"/>
          <p:cNvSpPr>
            <a:spLocks noChangeArrowheads="1"/>
          </p:cNvSpPr>
          <p:nvPr/>
        </p:nvSpPr>
        <p:spPr bwMode="auto">
          <a:xfrm>
            <a:off x="5643563" y="5105400"/>
            <a:ext cx="35004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000" b="1" i="1" dirty="0" smtClean="0">
                <a:solidFill>
                  <a:srgbClr val="000000"/>
                </a:solidFill>
                <a:latin typeface="Arial Unicode MS" pitchFamily="34" charset="-128"/>
              </a:rPr>
              <a:t>Markov Decision Processes</a:t>
            </a:r>
          </a:p>
        </p:txBody>
      </p:sp>
      <p:sp>
        <p:nvSpPr>
          <p:cNvPr id="2144" name="Rectangle 24"/>
          <p:cNvSpPr>
            <a:spLocks noChangeArrowheads="1"/>
          </p:cNvSpPr>
          <p:nvPr/>
        </p:nvSpPr>
        <p:spPr bwMode="auto">
          <a:xfrm>
            <a:off x="6629400" y="4724400"/>
            <a:ext cx="2181225" cy="4000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smtClean="0">
                <a:solidFill>
                  <a:srgbClr val="3333CC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2145" name="Rectangle 8"/>
          <p:cNvSpPr>
            <a:spLocks noChangeArrowheads="1"/>
          </p:cNvSpPr>
          <p:nvPr/>
        </p:nvSpPr>
        <p:spPr bwMode="auto">
          <a:xfrm>
            <a:off x="0" y="2786063"/>
            <a:ext cx="1000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smtClean="0">
                <a:solidFill>
                  <a:srgbClr val="000000"/>
                </a:solidFill>
                <a:latin typeface="Arial Unicode MS" pitchFamily="34" charset="-128"/>
              </a:rPr>
              <a:t>Static</a:t>
            </a:r>
          </a:p>
        </p:txBody>
      </p:sp>
      <p:sp>
        <p:nvSpPr>
          <p:cNvPr id="2146" name="Rectangle 8"/>
          <p:cNvSpPr>
            <a:spLocks noChangeArrowheads="1"/>
          </p:cNvSpPr>
          <p:nvPr/>
        </p:nvSpPr>
        <p:spPr bwMode="auto">
          <a:xfrm>
            <a:off x="0" y="4500563"/>
            <a:ext cx="17859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smtClean="0">
                <a:solidFill>
                  <a:srgbClr val="000000"/>
                </a:solidFill>
                <a:latin typeface="Arial Unicode MS" pitchFamily="34" charset="-128"/>
              </a:rPr>
              <a:t>Sequential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857250" y="2214563"/>
            <a:ext cx="142875" cy="20002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2148" name="Rectangle 9"/>
          <p:cNvSpPr>
            <a:spLocks noChangeArrowheads="1"/>
          </p:cNvSpPr>
          <p:nvPr/>
        </p:nvSpPr>
        <p:spPr bwMode="auto">
          <a:xfrm>
            <a:off x="0" y="5715000"/>
            <a:ext cx="2428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Arial Unicode MS" pitchFamily="34" charset="-128"/>
              </a:rPr>
              <a:t>Representation</a:t>
            </a:r>
          </a:p>
        </p:txBody>
      </p:sp>
      <p:sp>
        <p:nvSpPr>
          <p:cNvPr id="2149" name="Rectangle 20"/>
          <p:cNvSpPr>
            <a:spLocks noChangeArrowheads="1"/>
          </p:cNvSpPr>
          <p:nvPr/>
        </p:nvSpPr>
        <p:spPr bwMode="auto">
          <a:xfrm>
            <a:off x="127000" y="6037263"/>
            <a:ext cx="2143125" cy="714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400" b="1" smtClean="0">
                <a:solidFill>
                  <a:srgbClr val="3333CC"/>
                </a:solidFill>
                <a:latin typeface="Arial Unicode MS" pitchFamily="34" charset="-128"/>
              </a:rPr>
              <a:t>Reasoning</a:t>
            </a:r>
          </a:p>
          <a:p>
            <a:pPr marL="342900" indent="-342900" algn="ctr"/>
            <a:r>
              <a:rPr lang="en-US" sz="2400" b="1" smtClean="0">
                <a:solidFill>
                  <a:srgbClr val="3333CC"/>
                </a:solidFill>
                <a:latin typeface="Arial Unicode MS" pitchFamily="34" charset="-128"/>
              </a:rPr>
              <a:t>Technique</a:t>
            </a:r>
          </a:p>
        </p:txBody>
      </p:sp>
      <p:sp>
        <p:nvSpPr>
          <p:cNvPr id="2150" name="Rectangle 16"/>
          <p:cNvSpPr>
            <a:spLocks noChangeArrowheads="1"/>
          </p:cNvSpPr>
          <p:nvPr/>
        </p:nvSpPr>
        <p:spPr bwMode="auto">
          <a:xfrm>
            <a:off x="4857750" y="2571750"/>
            <a:ext cx="785813" cy="3571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smtClean="0">
                <a:solidFill>
                  <a:srgbClr val="3333CC"/>
                </a:solidFill>
                <a:latin typeface="Arial Unicode MS" pitchFamily="34" charset="-128"/>
              </a:rPr>
              <a:t>SLS</a:t>
            </a:r>
          </a:p>
        </p:txBody>
      </p:sp>
      <p:sp>
        <p:nvSpPr>
          <p:cNvPr id="2151" name="Rectangle 9"/>
          <p:cNvSpPr>
            <a:spLocks noChangeArrowheads="1"/>
          </p:cNvSpPr>
          <p:nvPr/>
        </p:nvSpPr>
        <p:spPr bwMode="auto">
          <a:xfrm>
            <a:off x="5715000" y="3886200"/>
            <a:ext cx="32146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000" b="1" i="1" dirty="0" smtClean="0">
                <a:solidFill>
                  <a:srgbClr val="000000"/>
                </a:solidFill>
                <a:latin typeface="Arial Unicode MS" pitchFamily="34" charset="-128"/>
              </a:rPr>
              <a:t>Markov Chains and HMMs</a:t>
            </a:r>
          </a:p>
        </p:txBody>
      </p:sp>
      <p:sp>
        <p:nvSpPr>
          <p:cNvPr id="40" name="Rectangle 24"/>
          <p:cNvSpPr>
            <a:spLocks noChangeArrowheads="1"/>
          </p:cNvSpPr>
          <p:nvPr/>
        </p:nvSpPr>
        <p:spPr bwMode="auto">
          <a:xfrm>
            <a:off x="5943600" y="3505200"/>
            <a:ext cx="2304256" cy="36004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latin typeface="Arial Unicode MS" pitchFamily="34" charset="-128"/>
              </a:rPr>
              <a:t>Approx. Inference</a:t>
            </a:r>
            <a:endParaRPr lang="en-US" sz="2000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42" name="Rectangle 24"/>
          <p:cNvSpPr>
            <a:spLocks noChangeArrowheads="1"/>
          </p:cNvSpPr>
          <p:nvPr/>
        </p:nvSpPr>
        <p:spPr bwMode="auto">
          <a:xfrm>
            <a:off x="5940152" y="4114800"/>
            <a:ext cx="2670448" cy="381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latin typeface="Arial Unicode MS" pitchFamily="34" charset="-128"/>
              </a:rPr>
              <a:t>Temporal. Inference</a:t>
            </a:r>
            <a:endParaRPr lang="en-US" sz="2000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44" name="Rectangle 9"/>
          <p:cNvSpPr>
            <a:spLocks noChangeArrowheads="1"/>
          </p:cNvSpPr>
          <p:nvPr/>
        </p:nvSpPr>
        <p:spPr bwMode="auto">
          <a:xfrm>
            <a:off x="5643563" y="5715000"/>
            <a:ext cx="13668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000" b="1" i="1" dirty="0" smtClean="0">
                <a:solidFill>
                  <a:srgbClr val="000000"/>
                </a:solidFill>
                <a:latin typeface="Arial Unicode MS" pitchFamily="34" charset="-128"/>
              </a:rPr>
              <a:t>POMDPs</a:t>
            </a:r>
          </a:p>
        </p:txBody>
      </p: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6839744" y="5791200"/>
            <a:ext cx="2304256" cy="381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latin typeface="Arial Unicode MS" pitchFamily="34" charset="-128"/>
              </a:rPr>
              <a:t>Approx. Inference</a:t>
            </a:r>
            <a:endParaRPr lang="en-US" sz="2000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5791200" y="2819400"/>
            <a:ext cx="3189576" cy="199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13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81CF6AF-C2BF-4D75-9219-E3DD7C56FCCC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164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Agents acting in an environment</a:t>
            </a: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0" y="1196975"/>
          <a:ext cx="8820150" cy="5092700"/>
        </p:xfrm>
        <a:graphic>
          <a:graphicData uri="http://schemas.openxmlformats.org/presentationml/2006/ole">
            <p:oleObj spid="_x0000_s300034" name="Photo Editor Photo" r:id="rId4" imgW="5676190" imgH="3277057" progId="">
              <p:embed/>
            </p:oleObj>
          </a:graphicData>
        </a:graphic>
      </p:graphicFrame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3643313" y="2143125"/>
            <a:ext cx="2601912" cy="946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Representation</a:t>
            </a:r>
          </a:p>
          <a:p>
            <a:r>
              <a:rPr lang="en-US">
                <a:latin typeface="Arial Unicode MS" pitchFamily="34" charset="-128"/>
              </a:rPr>
              <a:t>&amp; Reasoning</a:t>
            </a: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3059832" y="620688"/>
            <a:ext cx="13853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</a:rPr>
              <a:t>abilities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3960068" y="944538"/>
            <a:ext cx="257175" cy="473075"/>
          </a:xfrm>
          <a:prstGeom prst="straightConnector1">
            <a:avLst/>
          </a:prstGeom>
          <a:ln w="69850">
            <a:solidFill>
              <a:srgbClr val="FF33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2FC9772-D8FD-465D-8B29-C034841F48F1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184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257800"/>
            <a:ext cx="8424936" cy="1368152"/>
          </a:xfrm>
        </p:spPr>
        <p:txBody>
          <a:bodyPr/>
          <a:lstStyle/>
          <a:p>
            <a:pPr algn="l" eaLnBrk="1" hangingPunct="1"/>
            <a:r>
              <a:rPr lang="en-US" sz="3200" dirty="0" smtClean="0">
                <a:solidFill>
                  <a:schemeClr val="accent6"/>
                </a:solidFill>
              </a:rPr>
              <a:t/>
            </a:r>
            <a:br>
              <a:rPr lang="en-US" sz="3200" dirty="0" smtClean="0">
                <a:solidFill>
                  <a:schemeClr val="accent6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  <a:latin typeface="Arial Unicode MS" pitchFamily="34" charset="-128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Arial Unicode MS" pitchFamily="34" charset="-128"/>
              </a:rPr>
            </a:b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76400" y="0"/>
            <a:ext cx="51054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TODO for </a:t>
            </a:r>
            <a:r>
              <a:rPr lang="en-US" sz="3600" b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next Tue</a:t>
            </a:r>
            <a:endParaRPr lang="en-US" sz="3600" b="1" kern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2057400"/>
            <a:ext cx="8686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endParaRPr lang="en-CA" sz="3200" b="1" kern="0" dirty="0" smtClean="0">
              <a:solidFill>
                <a:srgbClr val="000000"/>
              </a:solidFill>
              <a:latin typeface="Arial Unicode M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CA" sz="3200" b="1" kern="0" dirty="0" smtClean="0">
                <a:solidFill>
                  <a:srgbClr val="000000"/>
                </a:solidFill>
                <a:latin typeface="Arial Unicode MS"/>
              </a:rPr>
              <a:t> Read textbook 7.1-7.3 (intro ML)</a:t>
            </a:r>
          </a:p>
          <a:p>
            <a:pPr>
              <a:buFont typeface="Arial" pitchFamily="34" charset="0"/>
              <a:buChar char="•"/>
              <a:defRPr/>
            </a:pPr>
            <a:endParaRPr lang="en-CA" sz="3200" b="1" kern="0" dirty="0" smtClean="0">
              <a:solidFill>
                <a:srgbClr val="000000"/>
              </a:solidFill>
              <a:latin typeface="Arial Unicode M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600" dirty="0" smtClean="0">
                <a:solidFill>
                  <a:schemeClr val="tx2"/>
                </a:solidFill>
              </a:rPr>
              <a:t>Also Do exercise 9.C</a:t>
            </a:r>
            <a:r>
              <a:rPr lang="en-US" sz="3200" dirty="0" smtClean="0">
                <a:solidFill>
                  <a:schemeClr val="tx2"/>
                </a:solidFill>
              </a:rPr>
              <a:t/>
            </a:r>
            <a:br>
              <a:rPr lang="en-US" sz="3200" dirty="0" smtClean="0">
                <a:solidFill>
                  <a:schemeClr val="tx2"/>
                </a:solidFill>
              </a:rPr>
            </a:br>
            <a:r>
              <a:rPr lang="en-US" sz="3200" dirty="0" smtClean="0">
                <a:solidFill>
                  <a:schemeClr val="accent6"/>
                </a:solidFill>
                <a:hlinkClick r:id="rId4"/>
              </a:rPr>
              <a:t>http://www.aispace.org/exercises.shtml</a:t>
            </a:r>
            <a:r>
              <a:rPr lang="en-US" sz="3600" dirty="0" smtClean="0">
                <a:solidFill>
                  <a:schemeClr val="accent6"/>
                </a:solidFill>
              </a:rPr>
              <a:t/>
            </a:r>
            <a:br>
              <a:rPr lang="en-US" sz="3600" dirty="0" smtClean="0">
                <a:solidFill>
                  <a:schemeClr val="accent6"/>
                </a:solidFill>
              </a:rPr>
            </a:br>
            <a:endParaRPr lang="en-US" sz="3200" b="1" kern="0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2400" y="4191000"/>
            <a:ext cx="8686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endParaRPr lang="en-CA" sz="3600" b="1" kern="0" dirty="0" smtClean="0">
              <a:solidFill>
                <a:srgbClr val="000000"/>
              </a:solidFill>
              <a:latin typeface="Arial Unicode M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CA" sz="3600" b="1" kern="0" dirty="0" smtClean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Assignment 3-part1 will be posted today</a:t>
            </a:r>
            <a:r>
              <a:rPr lang="en-US" sz="4000" dirty="0" smtClean="0">
                <a:solidFill>
                  <a:schemeClr val="accent6"/>
                </a:solidFill>
              </a:rPr>
              <a:t/>
            </a:r>
            <a:br>
              <a:rPr lang="en-US" sz="4000" dirty="0" smtClean="0">
                <a:solidFill>
                  <a:schemeClr val="accent6"/>
                </a:solidFill>
              </a:rPr>
            </a:br>
            <a:endParaRPr lang="en-US" sz="3600" b="1" kern="0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28600"/>
            <a:ext cx="8839200" cy="5638800"/>
          </a:xfrm>
        </p:spPr>
        <p:txBody>
          <a:bodyPr/>
          <a:lstStyle/>
          <a:p>
            <a:r>
              <a:rPr lang="en-CA" sz="2400" dirty="0" smtClean="0"/>
              <a:t>In practice, the hardness of </a:t>
            </a:r>
            <a:r>
              <a:rPr lang="en-CA" sz="2400" dirty="0" err="1" smtClean="0"/>
              <a:t>POMDPs</a:t>
            </a:r>
            <a:r>
              <a:rPr lang="en-CA" sz="2400" dirty="0" smtClean="0"/>
              <a:t> arises from the complexity of policy spaces and the potentially large number of states.</a:t>
            </a:r>
          </a:p>
          <a:p>
            <a:r>
              <a:rPr lang="en-CA" sz="2400" dirty="0" err="1" smtClean="0"/>
              <a:t>Nervertheless</a:t>
            </a:r>
            <a:r>
              <a:rPr lang="en-CA" sz="2400" dirty="0" smtClean="0"/>
              <a:t>, real-world </a:t>
            </a:r>
            <a:r>
              <a:rPr lang="en-CA" sz="2400" dirty="0" err="1" smtClean="0"/>
              <a:t>POMDPs</a:t>
            </a:r>
            <a:r>
              <a:rPr lang="en-CA" sz="2400" dirty="0" smtClean="0"/>
              <a:t> tend to exhibit a </a:t>
            </a:r>
            <a:r>
              <a:rPr lang="en-CA" sz="2400" dirty="0" err="1" smtClean="0"/>
              <a:t>signicant</a:t>
            </a:r>
            <a:r>
              <a:rPr lang="en-CA" sz="2400" dirty="0" smtClean="0"/>
              <a:t> amount of structure, which can often be exploited to improve the scalability of solution algorithms. </a:t>
            </a:r>
          </a:p>
          <a:p>
            <a:pPr lvl="1"/>
            <a:r>
              <a:rPr lang="en-CA" sz="2000" dirty="0" smtClean="0"/>
              <a:t>Many </a:t>
            </a:r>
            <a:r>
              <a:rPr lang="en-CA" sz="2000" dirty="0" err="1" smtClean="0"/>
              <a:t>POMDPs</a:t>
            </a:r>
            <a:r>
              <a:rPr lang="en-CA" sz="2000" dirty="0" smtClean="0"/>
              <a:t> have simple policies of high quality. Hence, it is often possible to quickly find those policies by restricting the search to some class of compactly </a:t>
            </a:r>
            <a:r>
              <a:rPr lang="en-CA" sz="2000" dirty="0" err="1" smtClean="0"/>
              <a:t>representable</a:t>
            </a:r>
            <a:r>
              <a:rPr lang="en-CA" sz="2000" dirty="0" smtClean="0"/>
              <a:t> policies. </a:t>
            </a:r>
          </a:p>
          <a:p>
            <a:pPr lvl="1"/>
            <a:r>
              <a:rPr lang="en-CA" sz="2000" dirty="0" smtClean="0"/>
              <a:t>When states correspond to the joint instantiation of some random variables (features), it is often possible to exploit various forms of probabilistic independence (e.g., conditional independence and context-</a:t>
            </a:r>
            <a:r>
              <a:rPr lang="en-CA" sz="2000" dirty="0" err="1" smtClean="0"/>
              <a:t>specic</a:t>
            </a:r>
            <a:r>
              <a:rPr lang="en-CA" sz="2000" dirty="0" smtClean="0"/>
              <a:t> independence), decomposability (e.g., additive </a:t>
            </a:r>
            <a:r>
              <a:rPr lang="en-CA" sz="2000" dirty="0" err="1" smtClean="0"/>
              <a:t>separability</a:t>
            </a:r>
            <a:r>
              <a:rPr lang="en-CA" sz="2000" dirty="0" smtClean="0"/>
              <a:t>) and </a:t>
            </a:r>
            <a:r>
              <a:rPr lang="en-CA" sz="2000" dirty="0" err="1" smtClean="0"/>
              <a:t>sparsity</a:t>
            </a:r>
            <a:r>
              <a:rPr lang="en-CA" sz="2000" dirty="0" smtClean="0"/>
              <a:t> in the POMDP dynamics to mitigate the impact of large state spaces.</a:t>
            </a:r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502, Lecture 13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071563" y="214313"/>
            <a:ext cx="706755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>
                <a:solidFill>
                  <a:srgbClr val="000000"/>
                </a:solidFill>
                <a:latin typeface="Times New Roman" pitchFamily="16" charset="0"/>
              </a:rPr>
              <a:t>Symbolic Perseus</a:t>
            </a:r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28600" y="1546225"/>
            <a:ext cx="8686799" cy="5040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00000"/>
              </a:lnSpc>
              <a:spcBef>
                <a:spcPts val="75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000" b="0" dirty="0">
                <a:solidFill>
                  <a:srgbClr val="000000"/>
                </a:solidFill>
                <a:latin typeface="Times New Roman" pitchFamily="16" charset="0"/>
              </a:rPr>
              <a:t>Symbolic </a:t>
            </a:r>
            <a:r>
              <a:rPr lang="en-GB" sz="3000" b="0" dirty="0" err="1">
                <a:solidFill>
                  <a:srgbClr val="000000"/>
                </a:solidFill>
                <a:latin typeface="Times New Roman" pitchFamily="16" charset="0"/>
              </a:rPr>
              <a:t>Perseus</a:t>
            </a:r>
            <a:r>
              <a:rPr lang="en-GB" sz="3000" b="0" dirty="0">
                <a:solidFill>
                  <a:srgbClr val="000000"/>
                </a:solidFill>
                <a:latin typeface="Times New Roman" pitchFamily="16" charset="0"/>
              </a:rPr>
              <a:t> - point-based value iteration algorithm that uses Algebraic Decision Diagrams (</a:t>
            </a:r>
            <a:r>
              <a:rPr lang="en-GB" sz="3000" b="0" dirty="0" err="1">
                <a:solidFill>
                  <a:srgbClr val="000000"/>
                </a:solidFill>
                <a:latin typeface="Times New Roman" pitchFamily="16" charset="0"/>
              </a:rPr>
              <a:t>ADDs</a:t>
            </a:r>
            <a:r>
              <a:rPr lang="en-GB" sz="3000" b="0" dirty="0">
                <a:solidFill>
                  <a:srgbClr val="000000"/>
                </a:solidFill>
                <a:latin typeface="Times New Roman" pitchFamily="16" charset="0"/>
              </a:rPr>
              <a:t>) as the underlying data structure to tackle large factored </a:t>
            </a:r>
            <a:r>
              <a:rPr lang="en-GB" sz="3000" b="0" dirty="0" err="1">
                <a:solidFill>
                  <a:srgbClr val="000000"/>
                </a:solidFill>
                <a:latin typeface="Times New Roman" pitchFamily="16" charset="0"/>
              </a:rPr>
              <a:t>POMDPs</a:t>
            </a:r>
            <a:endParaRPr lang="en-GB" sz="3000" b="0" dirty="0">
              <a:solidFill>
                <a:srgbClr val="000000"/>
              </a:solidFill>
              <a:latin typeface="Times New Roman" pitchFamily="16" charset="0"/>
            </a:endParaRPr>
          </a:p>
          <a:p>
            <a:pPr marL="341313" indent="-341313">
              <a:lnSpc>
                <a:spcPct val="100000"/>
              </a:lnSpc>
              <a:spcBef>
                <a:spcPts val="75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000" b="0" dirty="0">
                <a:solidFill>
                  <a:srgbClr val="000000"/>
                </a:solidFill>
                <a:latin typeface="Times New Roman" pitchFamily="16" charset="0"/>
              </a:rPr>
              <a:t>Flat methods: 10 states at 1998, 200,000 states at 2008</a:t>
            </a:r>
          </a:p>
          <a:p>
            <a:pPr marL="341313" indent="-341313">
              <a:lnSpc>
                <a:spcPct val="100000"/>
              </a:lnSpc>
              <a:spcBef>
                <a:spcPts val="75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000" b="0" dirty="0">
                <a:solidFill>
                  <a:srgbClr val="000000"/>
                </a:solidFill>
                <a:latin typeface="Times New Roman" pitchFamily="16" charset="0"/>
              </a:rPr>
              <a:t>Factored methods: 50,000,000 states</a:t>
            </a:r>
          </a:p>
          <a:p>
            <a:pPr marL="341313" indent="-341313">
              <a:lnSpc>
                <a:spcPct val="100000"/>
              </a:lnSpc>
              <a:spcBef>
                <a:spcPts val="75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000" dirty="0" smtClean="0">
                <a:solidFill>
                  <a:srgbClr val="000000"/>
                </a:solidFill>
                <a:latin typeface="Times New Roman" pitchFamily="16" charset="0"/>
              </a:rPr>
              <a:t>http://www.cs.uwaterloo.ca/~ppoupart/software.html</a:t>
            </a:r>
            <a:endParaRPr lang="en-GB" sz="3000" b="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EFA163C-4B25-4270-91B4-EEE488FE5AA9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502, Lecture 13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POMDP: Intro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28625" y="1571625"/>
            <a:ext cx="8569325" cy="23050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The </a:t>
            </a:r>
            <a:r>
              <a:rPr lang="en-GB" sz="2800" dirty="0" err="1" smtClean="0"/>
              <a:t>MDPs</a:t>
            </a:r>
            <a:r>
              <a:rPr lang="en-GB" sz="2800" dirty="0" smtClean="0"/>
              <a:t> we looked at so far were </a:t>
            </a:r>
            <a:r>
              <a:rPr lang="en-GB" sz="2800" i="1" dirty="0" smtClean="0"/>
              <a:t>fully observable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dirty="0" smtClean="0"/>
              <a:t>The agent </a:t>
            </a:r>
            <a:r>
              <a:rPr lang="en-GB" sz="2400" dirty="0" smtClean="0">
                <a:solidFill>
                  <a:schemeClr val="accent2"/>
                </a:solidFill>
              </a:rPr>
              <a:t>always knows which state it is in</a:t>
            </a:r>
          </a:p>
          <a:p>
            <a:pPr lvl="1" eaLnBrk="1" hangingPunct="1">
              <a:lnSpc>
                <a:spcPct val="100000"/>
              </a:lnSpc>
            </a:pPr>
            <a:r>
              <a:rPr lang="en-GB" sz="2400" dirty="0" smtClean="0">
                <a:latin typeface="+mj-lt"/>
                <a:cs typeface="Arial" pitchFamily="34" charset="0"/>
              </a:rPr>
              <a:t>This</a:t>
            </a:r>
            <a:r>
              <a:rPr lang="en-GB" sz="2400" dirty="0" smtClean="0">
                <a:latin typeface="+mj-lt"/>
              </a:rPr>
              <a:t>, </a:t>
            </a:r>
            <a:r>
              <a:rPr lang="en-GB" sz="2400" dirty="0" smtClean="0"/>
              <a:t>combined with the </a:t>
            </a:r>
            <a:r>
              <a:rPr lang="en-GB" sz="2400" dirty="0" smtClean="0">
                <a:solidFill>
                  <a:schemeClr val="accent2"/>
                </a:solidFill>
              </a:rPr>
              <a:t>Markov assumption </a:t>
            </a:r>
            <a:r>
              <a:rPr lang="en-GB" sz="2400" dirty="0" smtClean="0"/>
              <a:t>for </a:t>
            </a:r>
            <a:r>
              <a:rPr lang="en-GB" sz="2400" i="1" dirty="0" smtClean="0"/>
              <a:t>P(</a:t>
            </a:r>
            <a:r>
              <a:rPr lang="en-GB" sz="2400" i="1" dirty="0" err="1" smtClean="0"/>
              <a:t>s’|a,s</a:t>
            </a:r>
            <a:r>
              <a:rPr lang="en-GB" sz="2400" i="1" dirty="0" smtClean="0"/>
              <a:t>)</a:t>
            </a:r>
            <a:r>
              <a:rPr lang="en-GB" sz="2400" dirty="0" smtClean="0"/>
              <a:t> implies that the optimal policy </a:t>
            </a:r>
            <a:r>
              <a:rPr lang="ru-RU" sz="2400" i="1" dirty="0" smtClean="0">
                <a:cs typeface="Times New Roman" pitchFamily="18" charset="0"/>
              </a:rPr>
              <a:t>л</a:t>
            </a:r>
            <a:r>
              <a:rPr lang="en-US" sz="2400" i="1" dirty="0" smtClean="0">
                <a:cs typeface="Times New Roman" pitchFamily="18" charset="0"/>
              </a:rPr>
              <a:t>* </a:t>
            </a:r>
            <a:r>
              <a:rPr lang="en-US" sz="2400" dirty="0" smtClean="0">
                <a:cs typeface="Times New Roman" pitchFamily="18" charset="0"/>
              </a:rPr>
              <a:t>depends only on ….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800" dirty="0" smtClean="0">
                <a:cs typeface="Times New Roman" pitchFamily="18" charset="0"/>
              </a:rPr>
              <a:t>What if the environment is only </a:t>
            </a:r>
            <a:r>
              <a:rPr lang="en-GB" sz="2800" i="1" dirty="0" smtClean="0">
                <a:cs typeface="Times New Roman" pitchFamily="18" charset="0"/>
              </a:rPr>
              <a:t>partially observable</a:t>
            </a:r>
            <a:r>
              <a:rPr lang="en-GB" sz="2800" dirty="0" smtClean="0">
                <a:cs typeface="Times New Roman" pitchFamily="18" charset="0"/>
              </a:rPr>
              <a:t>?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323850" y="836613"/>
            <a:ext cx="8569325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None/>
            </a:pPr>
            <a:endParaRPr lang="en-US" sz="240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5A1D003-5855-4637-A42D-B47EEA6C4942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502, Lecture 13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POMDP: Intro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9144000" cy="54721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dirty="0" smtClean="0">
                <a:cs typeface="Times New Roman" pitchFamily="18" charset="0"/>
              </a:rPr>
              <a:t>What if the environment is only </a:t>
            </a:r>
            <a:r>
              <a:rPr lang="en-GB" i="1" dirty="0" smtClean="0">
                <a:cs typeface="Times New Roman" pitchFamily="18" charset="0"/>
              </a:rPr>
              <a:t>partially observable</a:t>
            </a:r>
            <a:r>
              <a:rPr lang="en-GB" dirty="0" smtClean="0">
                <a:cs typeface="Times New Roman" pitchFamily="18" charset="0"/>
              </a:rPr>
              <a:t>?</a:t>
            </a:r>
          </a:p>
          <a:p>
            <a:pPr lvl="1" eaLnBrk="1" hangingPunct="1">
              <a:lnSpc>
                <a:spcPct val="100000"/>
              </a:lnSpc>
            </a:pPr>
            <a:r>
              <a:rPr lang="en-GB" sz="2400" dirty="0" smtClean="0">
                <a:cs typeface="Times New Roman" pitchFamily="18" charset="0"/>
              </a:rPr>
              <a:t>The agent cannot simply follow what a  policy </a:t>
            </a:r>
            <a:r>
              <a:rPr lang="ru-RU" sz="2400" i="1" dirty="0" smtClean="0">
                <a:cs typeface="Times New Roman" pitchFamily="18" charset="0"/>
              </a:rPr>
              <a:t>л</a:t>
            </a:r>
            <a:r>
              <a:rPr lang="en-US" sz="2400" i="1" dirty="0" smtClean="0">
                <a:cs typeface="Times New Roman" pitchFamily="18" charset="0"/>
              </a:rPr>
              <a:t>(s) </a:t>
            </a:r>
            <a:r>
              <a:rPr lang="en-US" sz="2400" dirty="0" smtClean="0">
                <a:cs typeface="Times New Roman" pitchFamily="18" charset="0"/>
              </a:rPr>
              <a:t>would</a:t>
            </a:r>
            <a:r>
              <a:rPr lang="en-US" sz="2400" i="1" dirty="0" smtClean="0">
                <a:cs typeface="Times New Roman" pitchFamily="18" charset="0"/>
              </a:rPr>
              <a:t>  </a:t>
            </a:r>
            <a:r>
              <a:rPr lang="en-US" sz="2400" dirty="0" smtClean="0">
                <a:cs typeface="Times New Roman" pitchFamily="18" charset="0"/>
              </a:rPr>
              <a:t>recommend</a:t>
            </a:r>
            <a:r>
              <a:rPr lang="en-US" sz="2400" i="1" dirty="0" smtClean="0">
                <a:cs typeface="Times New Roman" pitchFamily="18" charset="0"/>
              </a:rPr>
              <a:t>, </a:t>
            </a:r>
            <a:r>
              <a:rPr lang="en-US" sz="2400" dirty="0" smtClean="0">
                <a:cs typeface="Times New Roman" pitchFamily="18" charset="0"/>
              </a:rPr>
              <a:t>since it does not know whether it is in </a:t>
            </a:r>
            <a:r>
              <a:rPr lang="en-US" sz="2400" i="1" dirty="0" smtClean="0">
                <a:cs typeface="Times New Roman" pitchFamily="18" charset="0"/>
              </a:rPr>
              <a:t>s 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400" dirty="0" smtClean="0">
                <a:cs typeface="Times New Roman" pitchFamily="18" charset="0"/>
              </a:rPr>
              <a:t>The agent decision should be affected by  </a:t>
            </a:r>
            <a:r>
              <a:rPr lang="en-US" sz="2400" i="1" dirty="0" smtClean="0">
                <a:cs typeface="Times New Roman" pitchFamily="18" charset="0"/>
              </a:rPr>
              <a:t>how much</a:t>
            </a:r>
            <a:r>
              <a:rPr lang="en-US" sz="2400" dirty="0" smtClean="0">
                <a:cs typeface="Times New Roman" pitchFamily="18" charset="0"/>
              </a:rPr>
              <a:t> it knows about its “position” in the state space </a:t>
            </a:r>
          </a:p>
          <a:p>
            <a:pPr eaLnBrk="1" hangingPunct="1"/>
            <a:r>
              <a:rPr lang="en-GB" dirty="0" smtClean="0">
                <a:cs typeface="Times New Roman" pitchFamily="18" charset="0"/>
              </a:rPr>
              <a:t>Additional complexity: Partially Observable </a:t>
            </a:r>
            <a:r>
              <a:rPr lang="en-GB" dirty="0" err="1" smtClean="0">
                <a:cs typeface="Times New Roman" pitchFamily="18" charset="0"/>
              </a:rPr>
              <a:t>MDPs</a:t>
            </a:r>
            <a:r>
              <a:rPr lang="en-GB" dirty="0" smtClean="0">
                <a:cs typeface="Times New Roman" pitchFamily="18" charset="0"/>
              </a:rPr>
              <a:t> are much more difficult than </a:t>
            </a:r>
            <a:r>
              <a:rPr lang="en-GB" dirty="0" err="1" smtClean="0">
                <a:cs typeface="Times New Roman" pitchFamily="18" charset="0"/>
              </a:rPr>
              <a:t>MDPs</a:t>
            </a:r>
            <a:endParaRPr lang="en-GB" dirty="0" smtClean="0">
              <a:cs typeface="Times New Roman" pitchFamily="18" charset="0"/>
            </a:endParaRPr>
          </a:p>
          <a:p>
            <a:pPr lvl="1" eaLnBrk="1" hangingPunct="1"/>
            <a:r>
              <a:rPr lang="en-GB" sz="2400" dirty="0" smtClean="0">
                <a:cs typeface="Times New Roman" pitchFamily="18" charset="0"/>
              </a:rPr>
              <a:t>But cannot be avoided as the world is a POMDP most of the time!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5A1D003-5855-4637-A42D-B47EEA6C4942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502, Lecture 13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1225" cy="682625"/>
          </a:xfrm>
        </p:spPr>
        <p:txBody>
          <a:bodyPr/>
          <a:lstStyle/>
          <a:p>
            <a:pPr eaLnBrk="1" hangingPunct="1"/>
            <a:r>
              <a:rPr lang="en-US" smtClean="0"/>
              <a:t>Belief States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571480"/>
            <a:ext cx="8929718" cy="647720"/>
          </a:xfrm>
        </p:spPr>
        <p:txBody>
          <a:bodyPr/>
          <a:lstStyle/>
          <a:p>
            <a:pPr eaLnBrk="1" hangingPunct="1"/>
            <a:r>
              <a:rPr lang="en-GB" dirty="0" smtClean="0"/>
              <a:t>In </a:t>
            </a:r>
            <a:r>
              <a:rPr lang="en-GB" dirty="0" err="1" smtClean="0"/>
              <a:t>POMDPs</a:t>
            </a:r>
            <a:r>
              <a:rPr lang="en-GB" dirty="0" smtClean="0"/>
              <a:t>, the agent cannot tell for sure where it is in the space state, all it can have are </a:t>
            </a:r>
            <a:r>
              <a:rPr lang="en-GB" i="1" dirty="0" smtClean="0"/>
              <a:t>beliefs</a:t>
            </a:r>
            <a:r>
              <a:rPr lang="en-GB" dirty="0" smtClean="0"/>
              <a:t> on that</a:t>
            </a:r>
          </a:p>
          <a:p>
            <a:pPr lvl="1" eaLnBrk="1" hangingPunct="1"/>
            <a:r>
              <a:rPr lang="en-GB" dirty="0" smtClean="0"/>
              <a:t> </a:t>
            </a:r>
            <a:r>
              <a:rPr lang="en-GB" b="1" i="1" dirty="0" smtClean="0">
                <a:solidFill>
                  <a:schemeClr val="accent2"/>
                </a:solidFill>
              </a:rPr>
              <a:t>probability distribution over states</a:t>
            </a:r>
            <a:r>
              <a:rPr lang="en-GB" i="1" dirty="0" smtClean="0"/>
              <a:t> </a:t>
            </a:r>
          </a:p>
          <a:p>
            <a:pPr lvl="1" eaLnBrk="1" hangingPunct="1"/>
            <a:r>
              <a:rPr lang="en-GB" dirty="0" smtClean="0"/>
              <a:t>This is usually called </a:t>
            </a:r>
            <a:r>
              <a:rPr lang="en-GB" b="1" i="1" dirty="0" smtClean="0">
                <a:solidFill>
                  <a:schemeClr val="accent2"/>
                </a:solidFill>
              </a:rPr>
              <a:t>belief state b</a:t>
            </a:r>
          </a:p>
          <a:p>
            <a:pPr lvl="1" eaLnBrk="1" hangingPunct="1"/>
            <a:r>
              <a:rPr lang="en-GB" i="1" dirty="0" smtClean="0"/>
              <a:t>b(s) </a:t>
            </a:r>
            <a:r>
              <a:rPr lang="en-GB" dirty="0" smtClean="0"/>
              <a:t>is the probability assigned</a:t>
            </a:r>
            <a:r>
              <a:rPr lang="en-GB" i="1" dirty="0" smtClean="0"/>
              <a:t> </a:t>
            </a:r>
            <a:r>
              <a:rPr lang="en-GB" dirty="0" smtClean="0"/>
              <a:t>by</a:t>
            </a:r>
            <a:r>
              <a:rPr lang="en-GB" i="1" dirty="0" smtClean="0"/>
              <a:t> b </a:t>
            </a:r>
            <a:r>
              <a:rPr lang="en-GB" dirty="0" smtClean="0"/>
              <a:t>to the agent being in state </a:t>
            </a:r>
            <a:r>
              <a:rPr lang="en-GB" i="1" dirty="0" smtClean="0"/>
              <a:t> s</a:t>
            </a:r>
          </a:p>
          <a:p>
            <a:pPr eaLnBrk="1" hangingPunct="1"/>
            <a:r>
              <a:rPr lang="en-GB" b="1" dirty="0" smtClean="0">
                <a:solidFill>
                  <a:schemeClr val="tx1"/>
                </a:solidFill>
              </a:rPr>
              <a:t>Example</a:t>
            </a:r>
            <a:r>
              <a:rPr lang="en-GB" i="1" dirty="0" smtClean="0"/>
              <a:t>: </a:t>
            </a:r>
            <a:r>
              <a:rPr lang="en-GB" dirty="0" smtClean="0"/>
              <a:t>Suppose we are in our usual grid world, but</a:t>
            </a:r>
          </a:p>
          <a:p>
            <a:pPr lvl="1" eaLnBrk="1" hangingPunct="1"/>
            <a:r>
              <a:rPr lang="en-GB" dirty="0" smtClean="0"/>
              <a:t>the agent has no information at all about its position in non-terminal states</a:t>
            </a:r>
          </a:p>
          <a:p>
            <a:pPr lvl="1" eaLnBrk="1" hangingPunct="1"/>
            <a:r>
              <a:rPr lang="en-GB" dirty="0" smtClean="0"/>
              <a:t>It knows only  when it is in a  terminal state (because the game ends)</a:t>
            </a:r>
          </a:p>
        </p:txBody>
      </p:sp>
      <p:sp>
        <p:nvSpPr>
          <p:cNvPr id="15364" name="Rectangle 12"/>
          <p:cNvSpPr>
            <a:spLocks noChangeArrowheads="1"/>
          </p:cNvSpPr>
          <p:nvPr/>
        </p:nvSpPr>
        <p:spPr bwMode="auto">
          <a:xfrm>
            <a:off x="2843213" y="5589588"/>
            <a:ext cx="504825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91533" name="Rectangle 13"/>
          <p:cNvSpPr>
            <a:spLocks noChangeArrowheads="1"/>
          </p:cNvSpPr>
          <p:nvPr/>
        </p:nvSpPr>
        <p:spPr bwMode="auto">
          <a:xfrm>
            <a:off x="142844" y="6072206"/>
            <a:ext cx="8569325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What is the  initial belief 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</a:rPr>
              <a:t>state, if the agent knows that it is not in a terminal state?</a:t>
            </a: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743200" y="4343400"/>
            <a:ext cx="2736850" cy="1800225"/>
            <a:chOff x="1474" y="2296"/>
            <a:chExt cx="2132" cy="1416"/>
          </a:xfrm>
        </p:grpSpPr>
        <p:pic>
          <p:nvPicPr>
            <p:cNvPr id="15367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74" y="2296"/>
              <a:ext cx="2132" cy="1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8" name="Rectangle 14"/>
            <p:cNvSpPr>
              <a:spLocks noChangeArrowheads="1"/>
            </p:cNvSpPr>
            <p:nvPr/>
          </p:nvSpPr>
          <p:spPr bwMode="auto">
            <a:xfrm>
              <a:off x="1837" y="3249"/>
              <a:ext cx="272" cy="1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CA" sz="28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>
          <a:xfrm>
            <a:off x="7242175" y="6403975"/>
            <a:ext cx="1901825" cy="454025"/>
          </a:xfrm>
        </p:spPr>
        <p:txBody>
          <a:bodyPr/>
          <a:lstStyle/>
          <a:p>
            <a:pPr>
              <a:defRPr/>
            </a:pPr>
            <a:fld id="{05A1D003-5855-4637-A42D-B47EEA6C4942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idx="11"/>
          </p:nvPr>
        </p:nvSpPr>
        <p:spPr>
          <a:xfrm>
            <a:off x="5181600" y="6403975"/>
            <a:ext cx="2892425" cy="4540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CPSC 502, Lecture 13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Belief States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843213" y="5589588"/>
            <a:ext cx="504825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50825" y="692150"/>
            <a:ext cx="8569325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Initial belief state: 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000">
                <a:solidFill>
                  <a:srgbClr val="000000"/>
                </a:solidFill>
                <a:latin typeface="Times New Roman" pitchFamily="18" charset="0"/>
              </a:rPr>
              <a:t>&lt;1/9,1/9, 1/9,1/9,1/9,1/9, 1/9,1/9,1/9,0,0&gt;</a:t>
            </a:r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>
            <p:ph idx="1"/>
          </p:nvPr>
        </p:nvGraphicFramePr>
        <p:xfrm>
          <a:off x="3492500" y="1844675"/>
          <a:ext cx="2193925" cy="1649413"/>
        </p:xfrm>
        <a:graphic>
          <a:graphicData uri="http://schemas.openxmlformats.org/presentationml/2006/ole">
            <p:oleObj spid="_x0000_s248834" name="Image" r:id="rId3" imgW="3174603" imgH="2387302" progId="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5A1D003-5855-4637-A42D-B47EEA6C4942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502, Lecture 13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Observation Model</a:t>
            </a:r>
          </a:p>
        </p:txBody>
      </p:sp>
      <p:sp>
        <p:nvSpPr>
          <p:cNvPr id="502788" name="Rectangle 4"/>
          <p:cNvSpPr>
            <a:spLocks noChangeArrowheads="1"/>
          </p:cNvSpPr>
          <p:nvPr/>
        </p:nvSpPr>
        <p:spPr bwMode="auto">
          <a:xfrm>
            <a:off x="250825" y="908050"/>
            <a:ext cx="8569325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As in HMM, the agent can learn something about its actual state by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sensing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the environment:</a:t>
            </a:r>
            <a:endParaRPr lang="en-GB" sz="2400" i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000" b="1" dirty="0" smtClean="0">
                <a:solidFill>
                  <a:srgbClr val="3333CC"/>
                </a:solidFill>
                <a:latin typeface="Times New Roman" pitchFamily="18" charset="0"/>
              </a:rPr>
              <a:t>Sensor </a:t>
            </a:r>
            <a:r>
              <a:rPr lang="en-GB" sz="2000" b="1" dirty="0">
                <a:solidFill>
                  <a:srgbClr val="3333CC"/>
                </a:solidFill>
                <a:latin typeface="Times New Roman" pitchFamily="18" charset="0"/>
              </a:rPr>
              <a:t>Model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000" b="1" i="1" dirty="0" smtClean="0">
                <a:solidFill>
                  <a:srgbClr val="3333CC"/>
                </a:solidFill>
                <a:latin typeface="Times New Roman" pitchFamily="18" charset="0"/>
              </a:rPr>
              <a:t>P(</a:t>
            </a:r>
            <a:r>
              <a:rPr lang="en-GB" sz="2000" b="1" i="1" dirty="0" err="1" smtClean="0">
                <a:solidFill>
                  <a:srgbClr val="3333CC"/>
                </a:solidFill>
                <a:latin typeface="Times New Roman" pitchFamily="18" charset="0"/>
              </a:rPr>
              <a:t>e|s</a:t>
            </a:r>
            <a:r>
              <a:rPr lang="en-GB" sz="2000" b="1" i="1" dirty="0" smtClean="0">
                <a:solidFill>
                  <a:srgbClr val="3333CC"/>
                </a:solidFill>
                <a:latin typeface="Times New Roman" pitchFamily="18" charset="0"/>
              </a:rPr>
              <a:t>):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probability of 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observing the evidence </a:t>
            </a:r>
            <a:r>
              <a:rPr lang="en-GB" sz="2000" i="1" dirty="0" smtClean="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 in 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state 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</a:rPr>
              <a:t>s</a:t>
            </a: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A POMDP is fully specified by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Reward function: 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</a:rPr>
              <a:t>R(s)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 (we’ll forget about 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</a:rPr>
              <a:t>s’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 for simplicity)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Transition Model: </a:t>
            </a:r>
            <a:r>
              <a:rPr lang="en-GB" sz="2000" i="1" dirty="0" smtClean="0">
                <a:solidFill>
                  <a:srgbClr val="000000"/>
                </a:solidFill>
                <a:latin typeface="Times New Roman" pitchFamily="18" charset="0"/>
              </a:rPr>
              <a:t>P(</a:t>
            </a:r>
            <a:r>
              <a:rPr lang="en-GB" sz="2000" i="1" dirty="0" err="1" smtClean="0">
                <a:solidFill>
                  <a:srgbClr val="000000"/>
                </a:solidFill>
                <a:latin typeface="Times New Roman" pitchFamily="18" charset="0"/>
              </a:rPr>
              <a:t>s’|a,s</a:t>
            </a:r>
            <a:r>
              <a:rPr lang="en-GB" sz="2000" i="1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sz="2000" i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Observation model: </a:t>
            </a:r>
            <a:r>
              <a:rPr lang="en-GB" sz="2000" i="1" dirty="0" smtClean="0">
                <a:solidFill>
                  <a:srgbClr val="000000"/>
                </a:solidFill>
                <a:latin typeface="Times New Roman" pitchFamily="18" charset="0"/>
              </a:rPr>
              <a:t>P(</a:t>
            </a:r>
            <a:r>
              <a:rPr lang="en-GB" sz="2000" i="1" dirty="0" err="1" smtClean="0">
                <a:solidFill>
                  <a:srgbClr val="000000"/>
                </a:solidFill>
                <a:latin typeface="Times New Roman" pitchFamily="18" charset="0"/>
              </a:rPr>
              <a:t>e|s</a:t>
            </a:r>
            <a:r>
              <a:rPr lang="en-GB" sz="2000" i="1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GB" sz="2000" i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Agent’s belief state is updated by computing   </a:t>
            </a:r>
            <a:r>
              <a:rPr lang="en-GB" sz="2400" dirty="0">
                <a:solidFill>
                  <a:schemeClr val="accent2"/>
                </a:solidFill>
                <a:latin typeface="Times New Roman" pitchFamily="18" charset="0"/>
              </a:rPr>
              <a:t>the conditional probability distribution over all the states given the sequence of observations and actions so far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Does it remind you of anything that we have seen before?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5A1D003-5855-4637-A42D-B47EEA6C4942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502, Lecture 13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State Belief Update</a:t>
            </a:r>
          </a:p>
        </p:txBody>
      </p:sp>
      <p:sp>
        <p:nvSpPr>
          <p:cNvPr id="503811" name="Rectangle 3"/>
          <p:cNvSpPr>
            <a:spLocks noChangeArrowheads="1"/>
          </p:cNvSpPr>
          <p:nvPr/>
        </p:nvSpPr>
        <p:spPr bwMode="auto">
          <a:xfrm>
            <a:off x="250825" y="3213100"/>
            <a:ext cx="8569325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State belief update is similar but includes actions</a:t>
            </a:r>
          </a:p>
          <a:p>
            <a:pPr marL="838200" lvl="1" indent="-381000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If the agent has current belief state 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</a:rPr>
              <a:t>b(s),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 performs action 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 and then perceives  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evidence </a:t>
            </a:r>
            <a:r>
              <a:rPr lang="en-GB" sz="2000" i="1" dirty="0" smtClean="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the new belief state 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</a:rPr>
              <a:t>b’(s’)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 is</a:t>
            </a:r>
          </a:p>
        </p:txBody>
      </p:sp>
      <p:sp>
        <p:nvSpPr>
          <p:cNvPr id="503812" name="Rectangle 4"/>
          <p:cNvSpPr>
            <a:spLocks noChangeArrowheads="1"/>
          </p:cNvSpPr>
          <p:nvPr/>
        </p:nvSpPr>
        <p:spPr bwMode="auto">
          <a:xfrm>
            <a:off x="250825" y="765175"/>
            <a:ext cx="8458200" cy="865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lnSpc>
                <a:spcPct val="95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Remember </a:t>
            </a:r>
            <a:r>
              <a:rPr lang="en-GB" sz="2400" i="1">
                <a:solidFill>
                  <a:srgbClr val="000000"/>
                </a:solidFill>
                <a:latin typeface="Times New Roman" pitchFamily="18" charset="0"/>
              </a:rPr>
              <a:t>filtering</a:t>
            </a: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 in temporal models?</a:t>
            </a:r>
            <a:r>
              <a:rPr lang="en-GB" sz="200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marL="739775" lvl="1" indent="-282575" defTabSz="457200">
              <a:lnSpc>
                <a:spcPct val="95000"/>
              </a:lnSpc>
              <a:spcBef>
                <a:spcPts val="1500"/>
              </a:spcBef>
              <a:buClr>
                <a:srgbClr val="000000"/>
              </a:buClr>
              <a:buSzPct val="100000"/>
              <a:buFontTx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>
                <a:solidFill>
                  <a:srgbClr val="000000"/>
                </a:solidFill>
                <a:latin typeface="Times New Roman" pitchFamily="18" charset="0"/>
              </a:rPr>
              <a:t>Compute conditional probability distribution over states at time t given all observation so far </a:t>
            </a:r>
            <a:r>
              <a:rPr lang="en-GB" sz="2000" b="1" i="1">
                <a:solidFill>
                  <a:srgbClr val="3333CC"/>
                </a:solidFill>
                <a:latin typeface="Times New Roman" pitchFamily="18" charset="0"/>
              </a:rPr>
              <a:t> </a:t>
            </a:r>
          </a:p>
          <a:p>
            <a:pPr marL="739775" lvl="1" indent="-282575" defTabSz="457200">
              <a:lnSpc>
                <a:spcPct val="95000"/>
              </a:lnSpc>
              <a:spcBef>
                <a:spcPts val="13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b="1" i="1">
                <a:solidFill>
                  <a:srgbClr val="000000"/>
                </a:solidFill>
                <a:latin typeface="Times New Roman" pitchFamily="18" charset="0"/>
              </a:rPr>
              <a:t> P</a:t>
            </a:r>
            <a:r>
              <a:rPr lang="en-GB" i="1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GB" b="1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i="1" baseline="-2500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GB" b="1" i="1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en-GB">
                <a:solidFill>
                  <a:srgbClr val="000000"/>
                </a:solidFill>
                <a:latin typeface="Times New Roman" pitchFamily="18" charset="0"/>
              </a:rPr>
              <a:t>| </a:t>
            </a:r>
            <a:r>
              <a:rPr lang="en-GB" b="1" i="1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GB" i="1" baseline="-25000">
                <a:solidFill>
                  <a:srgbClr val="000000"/>
                </a:solidFill>
                <a:latin typeface="Times New Roman" pitchFamily="18" charset="0"/>
              </a:rPr>
              <a:t>0:t</a:t>
            </a:r>
            <a:r>
              <a:rPr lang="en-GB" i="1">
                <a:solidFill>
                  <a:srgbClr val="000000"/>
                </a:solidFill>
                <a:latin typeface="Times New Roman" pitchFamily="18" charset="0"/>
              </a:rPr>
              <a:t>) = </a:t>
            </a:r>
            <a:r>
              <a:rPr lang="en-GB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b="1" i="1">
                <a:solidFill>
                  <a:srgbClr val="000000"/>
                </a:solidFill>
                <a:latin typeface="Times New Roman" pitchFamily="18" charset="0"/>
              </a:rPr>
              <a:t>P</a:t>
            </a:r>
            <a:r>
              <a:rPr lang="en-GB" i="1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GB" b="1" i="1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GB" i="1" baseline="-2500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GB" b="1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>
                <a:solidFill>
                  <a:srgbClr val="000000"/>
                </a:solidFill>
                <a:latin typeface="Times New Roman" pitchFamily="18" charset="0"/>
              </a:rPr>
              <a:t>| </a:t>
            </a:r>
            <a:r>
              <a:rPr lang="en-GB" b="1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i="1" baseline="-2500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GB" i="1">
                <a:solidFill>
                  <a:srgbClr val="000000"/>
                </a:solidFill>
                <a:latin typeface="Times New Roman" pitchFamily="18" charset="0"/>
              </a:rPr>
              <a:t>) </a:t>
            </a:r>
            <a:r>
              <a:rPr lang="en-GB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∑</a:t>
            </a:r>
            <a:r>
              <a:rPr lang="en-GB" i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i="1" baseline="-5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t-1</a:t>
            </a:r>
            <a:r>
              <a:rPr lang="en-GB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i="1">
                <a:solidFill>
                  <a:srgbClr val="000000"/>
                </a:solidFill>
                <a:latin typeface="Times New Roman" pitchFamily="18" charset="0"/>
              </a:rPr>
              <a:t>P</a:t>
            </a:r>
            <a:r>
              <a:rPr lang="en-GB" i="1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GB" b="1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i="1" baseline="-2500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GB">
                <a:solidFill>
                  <a:srgbClr val="000000"/>
                </a:solidFill>
                <a:latin typeface="Times New Roman" pitchFamily="18" charset="0"/>
              </a:rPr>
              <a:t> | </a:t>
            </a:r>
            <a:r>
              <a:rPr lang="en-GB" b="1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i="1" baseline="-25000">
                <a:solidFill>
                  <a:srgbClr val="000000"/>
                </a:solidFill>
                <a:latin typeface="Times New Roman" pitchFamily="18" charset="0"/>
              </a:rPr>
              <a:t>t-1 </a:t>
            </a:r>
            <a:r>
              <a:rPr lang="en-GB" i="1">
                <a:solidFill>
                  <a:srgbClr val="000000"/>
                </a:solidFill>
                <a:latin typeface="Times New Roman" pitchFamily="18" charset="0"/>
              </a:rPr>
              <a:t>) P(</a:t>
            </a:r>
            <a:r>
              <a:rPr lang="en-GB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b="1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i="1" baseline="-25000">
                <a:solidFill>
                  <a:srgbClr val="000000"/>
                </a:solidFill>
                <a:latin typeface="Times New Roman" pitchFamily="18" charset="0"/>
              </a:rPr>
              <a:t>t-1 </a:t>
            </a:r>
            <a:r>
              <a:rPr lang="en-GB" b="1" i="1">
                <a:solidFill>
                  <a:srgbClr val="000000"/>
                </a:solidFill>
                <a:latin typeface="Times New Roman" pitchFamily="18" charset="0"/>
              </a:rPr>
              <a:t>| e</a:t>
            </a:r>
            <a:r>
              <a:rPr lang="en-GB" i="1" baseline="-25000">
                <a:solidFill>
                  <a:srgbClr val="000000"/>
                </a:solidFill>
                <a:latin typeface="Times New Roman" pitchFamily="18" charset="0"/>
              </a:rPr>
              <a:t>0:t-1</a:t>
            </a:r>
            <a:r>
              <a:rPr lang="en-GB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i="1">
                <a:solidFill>
                  <a:srgbClr val="000000"/>
                </a:solidFill>
                <a:latin typeface="Times New Roman" pitchFamily="18" charset="0"/>
              </a:rPr>
              <a:t>) </a:t>
            </a:r>
          </a:p>
        </p:txBody>
      </p:sp>
      <p:sp>
        <p:nvSpPr>
          <p:cNvPr id="503813" name="AutoShape 5"/>
          <p:cNvSpPr>
            <a:spLocks noChangeArrowheads="1"/>
          </p:cNvSpPr>
          <p:nvPr/>
        </p:nvSpPr>
        <p:spPr bwMode="auto">
          <a:xfrm>
            <a:off x="6659563" y="2060575"/>
            <a:ext cx="2160587" cy="360363"/>
          </a:xfrm>
          <a:prstGeom prst="wedgeRectCallout">
            <a:avLst>
              <a:gd name="adj1" fmla="val -88134"/>
              <a:gd name="adj2" fmla="val 14759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defTabSz="45720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latin typeface="Times New Roman" pitchFamily="18" charset="0"/>
              </a:rPr>
              <a:t>Filtering at time </a:t>
            </a:r>
            <a:r>
              <a:rPr lang="en-GB" i="1">
                <a:solidFill>
                  <a:srgbClr val="000000"/>
                </a:solidFill>
                <a:latin typeface="Times New Roman" pitchFamily="18" charset="0"/>
              </a:rPr>
              <a:t>t-1</a:t>
            </a:r>
          </a:p>
        </p:txBody>
      </p:sp>
      <p:sp>
        <p:nvSpPr>
          <p:cNvPr id="503814" name="AutoShape 6"/>
          <p:cNvSpPr>
            <a:spLocks noChangeArrowheads="1"/>
          </p:cNvSpPr>
          <p:nvPr/>
        </p:nvSpPr>
        <p:spPr bwMode="auto">
          <a:xfrm>
            <a:off x="468313" y="2708275"/>
            <a:ext cx="4105275" cy="358775"/>
          </a:xfrm>
          <a:prstGeom prst="wedgeRectCallout">
            <a:avLst>
              <a:gd name="adj1" fmla="val 194"/>
              <a:gd name="adj2" fmla="val -147347"/>
            </a:avLst>
          </a:prstGeom>
          <a:solidFill>
            <a:srgbClr val="FFFF99"/>
          </a:solidFill>
          <a:ln w="9398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defTabSz="45720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latin typeface="Times New Roman" pitchFamily="18" charset="0"/>
              </a:rPr>
              <a:t>Inclusion of new evidence (sensor model)</a:t>
            </a:r>
            <a:r>
              <a:rPr lang="ar-SA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‏</a:t>
            </a:r>
            <a:endParaRPr lang="en-GB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3815" name="AutoShape 7"/>
          <p:cNvSpPr>
            <a:spLocks noChangeArrowheads="1"/>
          </p:cNvSpPr>
          <p:nvPr/>
        </p:nvSpPr>
        <p:spPr bwMode="auto">
          <a:xfrm>
            <a:off x="5580063" y="2781300"/>
            <a:ext cx="2303462" cy="431800"/>
          </a:xfrm>
          <a:prstGeom prst="wedgeRectCallout">
            <a:avLst>
              <a:gd name="adj1" fmla="val -112648"/>
              <a:gd name="adj2" fmla="val -139704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defTabSz="45720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latin typeface="Times New Roman" pitchFamily="18" charset="0"/>
              </a:rPr>
              <a:t>Propagation to time </a:t>
            </a:r>
            <a:r>
              <a:rPr lang="en-GB" i="1">
                <a:solidFill>
                  <a:srgbClr val="000000"/>
                </a:solidFill>
                <a:latin typeface="Times New Roman" pitchFamily="18" charset="0"/>
              </a:rPr>
              <a:t>t</a:t>
            </a:r>
          </a:p>
        </p:txBody>
      </p:sp>
      <p:graphicFrame>
        <p:nvGraphicFramePr>
          <p:cNvPr id="503816" name="Object 8"/>
          <p:cNvGraphicFramePr>
            <a:graphicFrameLocks noChangeAspect="1"/>
          </p:cNvGraphicFramePr>
          <p:nvPr>
            <p:ph idx="1"/>
          </p:nvPr>
        </p:nvGraphicFramePr>
        <p:xfrm>
          <a:off x="2214563" y="4430713"/>
          <a:ext cx="4470400" cy="696912"/>
        </p:xfrm>
        <a:graphic>
          <a:graphicData uri="http://schemas.openxmlformats.org/presentationml/2006/ole">
            <p:oleObj spid="_x0000_s249858" name="Equation" r:id="rId3" imgW="2197080" imgH="342720" progId="Equation.3">
              <p:embed/>
            </p:oleObj>
          </a:graphicData>
        </a:graphic>
      </p:graphicFrame>
      <p:sp>
        <p:nvSpPr>
          <p:cNvPr id="503818" name="AutoShape 10"/>
          <p:cNvSpPr>
            <a:spLocks noChangeArrowheads="1"/>
          </p:cNvSpPr>
          <p:nvPr/>
        </p:nvSpPr>
        <p:spPr bwMode="auto">
          <a:xfrm>
            <a:off x="0" y="4929188"/>
            <a:ext cx="3024188" cy="576262"/>
          </a:xfrm>
          <a:prstGeom prst="wedgeRectCallout">
            <a:avLst>
              <a:gd name="adj1" fmla="val 66375"/>
              <a:gd name="adj2" fmla="val -53856"/>
            </a:avLst>
          </a:prstGeom>
          <a:solidFill>
            <a:srgbClr val="FFFF99"/>
          </a:solidFill>
          <a:ln w="9398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defTabSz="45720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>
                <a:solidFill>
                  <a:srgbClr val="000000"/>
                </a:solidFill>
                <a:latin typeface="Times New Roman" pitchFamily="18" charset="0"/>
              </a:rPr>
              <a:t>Inclusion of new evidence:</a:t>
            </a:r>
          </a:p>
          <a:p>
            <a:pPr algn="ctr" defTabSz="45720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>
                <a:solidFill>
                  <a:srgbClr val="000000"/>
                </a:solidFill>
                <a:latin typeface="Times New Roman" pitchFamily="18" charset="0"/>
              </a:rPr>
              <a:t>Probability of perceiving </a:t>
            </a:r>
            <a:r>
              <a:rPr lang="en-GB" sz="1600" i="1" dirty="0" smtClean="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Times New Roman" pitchFamily="18" charset="0"/>
              </a:rPr>
              <a:t>in </a:t>
            </a:r>
            <a:r>
              <a:rPr lang="en-GB" sz="1600" i="1" dirty="0">
                <a:solidFill>
                  <a:srgbClr val="000000"/>
                </a:solidFill>
                <a:latin typeface="Times New Roman" pitchFamily="18" charset="0"/>
              </a:rPr>
              <a:t>s’</a:t>
            </a:r>
            <a:endParaRPr lang="en-GB" sz="1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3819" name="AutoShape 11"/>
          <p:cNvSpPr>
            <a:spLocks noChangeArrowheads="1"/>
          </p:cNvSpPr>
          <p:nvPr/>
        </p:nvSpPr>
        <p:spPr bwMode="auto">
          <a:xfrm>
            <a:off x="1071563" y="6357938"/>
            <a:ext cx="6481762" cy="360362"/>
          </a:xfrm>
          <a:prstGeom prst="wedgeRectCallout">
            <a:avLst>
              <a:gd name="adj1" fmla="val 9764"/>
              <a:gd name="adj2" fmla="val -477750"/>
            </a:avLst>
          </a:prstGeom>
          <a:solidFill>
            <a:srgbClr val="FFFF99"/>
          </a:solidFill>
          <a:ln w="9398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defTabSz="45720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  <a:latin typeface="Times New Roman" pitchFamily="18" charset="0"/>
              </a:rPr>
              <a:t>Propagation at time t: Probability of transition to s’ given s and  a</a:t>
            </a:r>
            <a:endParaRPr lang="en-GB" sz="16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3820" name="AutoShape 12"/>
          <p:cNvSpPr>
            <a:spLocks noChangeArrowheads="1"/>
          </p:cNvSpPr>
          <p:nvPr/>
        </p:nvSpPr>
        <p:spPr bwMode="auto">
          <a:xfrm>
            <a:off x="5072063" y="5072063"/>
            <a:ext cx="4071937" cy="865187"/>
          </a:xfrm>
          <a:prstGeom prst="wedgeRectCallout">
            <a:avLst>
              <a:gd name="adj1" fmla="val -19574"/>
              <a:gd name="adj2" fmla="val -78375"/>
            </a:avLst>
          </a:prstGeom>
          <a:solidFill>
            <a:srgbClr val="FFFF99"/>
          </a:solidFill>
          <a:ln w="9398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defTabSz="45720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  <a:latin typeface="Times New Roman" pitchFamily="18" charset="0"/>
              </a:rPr>
              <a:t>Filtering at time t-1: </a:t>
            </a:r>
          </a:p>
          <a:p>
            <a:pPr algn="ctr" defTabSz="45720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  <a:latin typeface="Times New Roman" pitchFamily="18" charset="0"/>
              </a:rPr>
              <a:t>State belief based on all observations and actions up to t-1</a:t>
            </a:r>
            <a:endParaRPr lang="en-GB" sz="16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142875" y="5715000"/>
            <a:ext cx="4572000" cy="571500"/>
          </a:xfrm>
          <a:prstGeom prst="wedgeRectCallout">
            <a:avLst>
              <a:gd name="adj1" fmla="val 43319"/>
              <a:gd name="adj2" fmla="val -179250"/>
            </a:avLst>
          </a:prstGeom>
          <a:solidFill>
            <a:srgbClr val="FFFF99"/>
          </a:solidFill>
          <a:ln w="9398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defTabSz="45720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>
                <a:solidFill>
                  <a:srgbClr val="000000"/>
                </a:solidFill>
                <a:latin typeface="Times New Roman" pitchFamily="18" charset="0"/>
              </a:rPr>
              <a:t>Sum over all the states that can take to s’ after performing \a</a:t>
            </a:r>
            <a:endParaRPr lang="en-GB" sz="160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5A1D003-5855-4637-A42D-B47EEA6C4942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502, Lecture 13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13" grpId="0" animBg="1"/>
      <p:bldP spid="503814" grpId="0" animBg="1"/>
      <p:bldP spid="503815" grpId="0" animBg="1"/>
      <p:bldP spid="503818" grpId="0" animBg="1"/>
      <p:bldP spid="503819" grpId="0" animBg="1"/>
      <p:bldP spid="503820" grpId="0" animBg="1"/>
      <p:bldP spid="15" grpId="0" animBg="1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Arial Unicode MS"/>
        <a:cs typeface="Arial Unicode MS"/>
      </a:majorFont>
      <a:minorFont>
        <a:latin typeface="Times New Roman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20276</TotalTime>
  <Words>2958</Words>
  <Application>Microsoft Office PowerPoint</Application>
  <PresentationFormat>On-screen Show (4:3)</PresentationFormat>
  <Paragraphs>435</Paragraphs>
  <Slides>37</Slides>
  <Notes>17</Notes>
  <HiddenSlides>2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1_Default Design</vt:lpstr>
      <vt:lpstr>2_Default Design</vt:lpstr>
      <vt:lpstr>Default Design</vt:lpstr>
      <vt:lpstr>Image</vt:lpstr>
      <vt:lpstr>Equation</vt:lpstr>
      <vt:lpstr>Photo Editor Photo</vt:lpstr>
      <vt:lpstr>Slide 1</vt:lpstr>
      <vt:lpstr>Slide 2</vt:lpstr>
      <vt:lpstr>Today Oct 25</vt:lpstr>
      <vt:lpstr>POMDP: Intro</vt:lpstr>
      <vt:lpstr>POMDP: Intro</vt:lpstr>
      <vt:lpstr>Belief States</vt:lpstr>
      <vt:lpstr>Belief States</vt:lpstr>
      <vt:lpstr>Observation Model</vt:lpstr>
      <vt:lpstr>State Belief Update</vt:lpstr>
      <vt:lpstr>Grid World Actions Reminder</vt:lpstr>
      <vt:lpstr>Example</vt:lpstr>
      <vt:lpstr>After five Left actions</vt:lpstr>
      <vt:lpstr>Example</vt:lpstr>
      <vt:lpstr>State Belief Update</vt:lpstr>
      <vt:lpstr>Optimal Policies in POMDs</vt:lpstr>
      <vt:lpstr>How to Find an Optimal Policy?</vt:lpstr>
      <vt:lpstr>POMDP as MPD</vt:lpstr>
      <vt:lpstr>POMDP as MPD</vt:lpstr>
      <vt:lpstr>POMDP as MPD</vt:lpstr>
      <vt:lpstr>POMDP as MPD</vt:lpstr>
      <vt:lpstr>Solving POMDP as MPD</vt:lpstr>
      <vt:lpstr>Not Really</vt:lpstr>
      <vt:lpstr>How to Find an Optimal Policy?</vt:lpstr>
      <vt:lpstr>Dynamic Decision Networks (DDN)</vt:lpstr>
      <vt:lpstr>Dynamic Decision Networks (DDN)</vt:lpstr>
      <vt:lpstr>Look Ahead Search for Optimal Policy</vt:lpstr>
      <vt:lpstr>Look Ahead Search for Optimal Policy</vt:lpstr>
      <vt:lpstr>Slide 28</vt:lpstr>
      <vt:lpstr>Look Ahead Search for Optimal Policy</vt:lpstr>
      <vt:lpstr>How to Find an Optimal Policy?</vt:lpstr>
      <vt:lpstr>Slide 31</vt:lpstr>
      <vt:lpstr>Finding the Optimal Policy: State of the Art</vt:lpstr>
      <vt:lpstr>R&amp;R systems BIG PICTURE</vt:lpstr>
      <vt:lpstr>Agents acting in an environment</vt:lpstr>
      <vt:lpstr>  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Carenini</dc:creator>
  <cp:lastModifiedBy>carenini</cp:lastModifiedBy>
  <cp:revision>406</cp:revision>
  <dcterms:created xsi:type="dcterms:W3CDTF">2008-04-07T17:41:19Z</dcterms:created>
  <dcterms:modified xsi:type="dcterms:W3CDTF">2011-10-25T21:50:50Z</dcterms:modified>
</cp:coreProperties>
</file>