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handoutMasterIdLst>
    <p:handoutMasterId r:id="rId37"/>
  </p:handoutMasterIdLst>
  <p:sldIdLst>
    <p:sldId id="330" r:id="rId2"/>
    <p:sldId id="280" r:id="rId3"/>
    <p:sldId id="259" r:id="rId4"/>
    <p:sldId id="261" r:id="rId5"/>
    <p:sldId id="331" r:id="rId6"/>
    <p:sldId id="281" r:id="rId7"/>
    <p:sldId id="332" r:id="rId8"/>
    <p:sldId id="333" r:id="rId9"/>
    <p:sldId id="335" r:id="rId10"/>
    <p:sldId id="269" r:id="rId11"/>
    <p:sldId id="270" r:id="rId12"/>
    <p:sldId id="271" r:id="rId13"/>
    <p:sldId id="272" r:id="rId14"/>
    <p:sldId id="284" r:id="rId15"/>
    <p:sldId id="274" r:id="rId16"/>
    <p:sldId id="275" r:id="rId17"/>
    <p:sldId id="276" r:id="rId18"/>
    <p:sldId id="277" r:id="rId19"/>
    <p:sldId id="278" r:id="rId20"/>
    <p:sldId id="336" r:id="rId21"/>
    <p:sldId id="287" r:id="rId22"/>
    <p:sldId id="289" r:id="rId23"/>
    <p:sldId id="290" r:id="rId24"/>
    <p:sldId id="291" r:id="rId25"/>
    <p:sldId id="292" r:id="rId26"/>
    <p:sldId id="293" r:id="rId27"/>
    <p:sldId id="295" r:id="rId28"/>
    <p:sldId id="296" r:id="rId29"/>
    <p:sldId id="297" r:id="rId30"/>
    <p:sldId id="299" r:id="rId31"/>
    <p:sldId id="300" r:id="rId32"/>
    <p:sldId id="301" r:id="rId33"/>
    <p:sldId id="302" r:id="rId34"/>
    <p:sldId id="337"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3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3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577F56C-C0E6-441B-B0C6-FCA1448F4889}" type="datetimeFigureOut">
              <a:rPr lang="en-US"/>
              <a:pPr>
                <a:defRPr/>
              </a:pPr>
              <a:t>10/17/2011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1B5A273-CBF6-4F9D-B654-CC32B9985E6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C969FC-0861-4D8B-9270-A6664A3F926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B6DB67B-3823-4E67-B7C3-0CB10EE8AAC3}" type="slidenum">
              <a:rPr lang="en-US" smtClean="0"/>
              <a:pPr/>
              <a:t>1</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b="1" dirty="0" smtClean="0"/>
              <a:t>Lecture </a:t>
            </a:r>
            <a:r>
              <a:rPr lang="en-US" b="1" dirty="0" smtClean="0"/>
              <a:t>11</a:t>
            </a:r>
            <a:endParaRPr lang="en-US" b="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CCC57A8-A716-4337-B3AF-2A4D6C34A686}" type="slidenum">
              <a:rPr lang="en-US" smtClean="0"/>
              <a:pPr/>
              <a:t>10</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914400" y="4343400"/>
            <a:ext cx="5029200" cy="4114800"/>
          </a:xfrm>
          <a:noFill/>
          <a:ln/>
        </p:spPr>
        <p:txBody>
          <a:bodyPr/>
          <a:lstStyle/>
          <a:p>
            <a:pPr eaLnBrk="1" hangingPunct="1"/>
            <a:r>
              <a:rPr lang="en-US" smtClean="0"/>
              <a:t>Add worlds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5B0D8AC6-B5A4-4BA3-8563-6CB461EABEA0}" type="slidenum">
              <a:rPr lang="en-US" smtClean="0"/>
              <a:pPr/>
              <a:t>11</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a:ln/>
        </p:spPr>
        <p:txBody>
          <a:bodyPr/>
          <a:lstStyle/>
          <a:p>
            <a:pPr eaLnBrk="1" hangingPunct="1">
              <a:buFontTx/>
              <a:buChar char="•"/>
            </a:pPr>
            <a:r>
              <a:rPr lang="en-US" smtClean="0"/>
              <a:t>When you generalize always ask yourself…. Can I still express the basic case</a:t>
            </a:r>
          </a:p>
          <a:p>
            <a:pPr eaLnBrk="1" hangingPunct="1">
              <a:buFontTx/>
              <a:buChar char="•"/>
            </a:pPr>
            <a:r>
              <a:rPr lang="en-US" smtClean="0"/>
              <a:t>using a </a:t>
            </a:r>
            <a:r>
              <a:rPr lang="en-US" smtClean="0">
                <a:solidFill>
                  <a:schemeClr val="accent2"/>
                </a:solidFill>
              </a:rPr>
              <a:t>boolean</a:t>
            </a:r>
            <a:r>
              <a:rPr lang="en-US" smtClean="0"/>
              <a:t> utility function:</a:t>
            </a:r>
          </a:p>
          <a:p>
            <a:pPr lvl="1" eaLnBrk="1" hangingPunct="1"/>
            <a:r>
              <a:rPr lang="en-US" smtClean="0"/>
              <a:t>worlds that satisfy the goal have utility 1</a:t>
            </a:r>
          </a:p>
          <a:p>
            <a:pPr lvl="1" eaLnBrk="1" hangingPunct="1"/>
            <a:r>
              <a:rPr lang="en-US" smtClean="0"/>
              <a:t>other worlds have utility 0</a:t>
            </a:r>
            <a:endParaRPr lang="en-US" sz="1000" smtClean="0"/>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BB762E4-B097-4C4F-9124-AC1764841B6E}" type="slidenum">
              <a:rPr lang="en-US" smtClean="0"/>
              <a:pPr/>
              <a:t>12</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4400" y="4343400"/>
            <a:ext cx="5029200" cy="4114800"/>
          </a:xfrm>
          <a:noFill/>
          <a:ln/>
        </p:spPr>
        <p:txBody>
          <a:bodyPr/>
          <a:lstStyle/>
          <a:p>
            <a:pPr eaLnBrk="1" hangingPunct="1"/>
            <a:r>
              <a:rPr lang="en-US" smtClean="0"/>
              <a:t>Expected utility of WP and SW is 35 * 0.2  + 95 * 0.8 = 83</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73CB253-5958-4A56-A436-CE32547FBC67}" type="slidenum">
              <a:rPr lang="en-US" smtClean="0"/>
              <a:pPr/>
              <a:t>13</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14400" y="4343400"/>
            <a:ext cx="5029200" cy="4114800"/>
          </a:xfrm>
          <a:noFill/>
          <a:ln/>
        </p:spPr>
        <p:txBody>
          <a:bodyPr/>
          <a:lstStyle/>
          <a:p>
            <a:pPr eaLnBrk="1" hangingPunct="1">
              <a:buFontTx/>
              <a:buChar char="•"/>
            </a:pPr>
            <a:r>
              <a:rPr lang="en-US" smtClean="0"/>
              <a:t>A </a:t>
            </a:r>
            <a:r>
              <a:rPr lang="en-US" smtClean="0">
                <a:solidFill>
                  <a:schemeClr val="accent2"/>
                </a:solidFill>
              </a:rPr>
              <a:t>possible world</a:t>
            </a:r>
            <a:r>
              <a:rPr lang="en-US" smtClean="0"/>
              <a:t> specifies a value for each random variable and each decision variable.</a:t>
            </a:r>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3ED151A2-191A-4832-9F1E-8C29274BD52B}" type="slidenum">
              <a:rPr lang="en-US" smtClean="0"/>
              <a:pPr/>
              <a:t>14</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14400" y="4343400"/>
            <a:ext cx="5029200" cy="4114800"/>
          </a:xfrm>
          <a:noFill/>
          <a:ln/>
        </p:spPr>
        <p:txBody>
          <a:bodyPr/>
          <a:lstStyle/>
          <a:p>
            <a:pPr eaLnBrk="1" hangingPunct="1">
              <a:buFontTx/>
              <a:buChar char="•"/>
            </a:pPr>
            <a:r>
              <a:rPr lang="en-US" smtClean="0"/>
              <a:t>A </a:t>
            </a:r>
            <a:r>
              <a:rPr lang="en-US" smtClean="0">
                <a:solidFill>
                  <a:schemeClr val="accent2"/>
                </a:solidFill>
              </a:rPr>
              <a:t>possible world</a:t>
            </a:r>
            <a:r>
              <a:rPr lang="en-US" smtClean="0"/>
              <a:t> specifies a value for each random variable and each decision variable.</a:t>
            </a:r>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F42C009-B194-4629-8B73-2B92716472F0}" type="slidenum">
              <a:rPr lang="en-US" smtClean="0"/>
              <a:pPr/>
              <a:t>15</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914400" y="4343400"/>
            <a:ext cx="5029200" cy="4114800"/>
          </a:xfrm>
          <a:noFill/>
          <a:ln/>
        </p:spPr>
        <p:txBody>
          <a:bodyPr/>
          <a:lstStyle/>
          <a:p>
            <a:pPr eaLnBrk="1" hangingPunct="1"/>
            <a:r>
              <a:rPr lang="en-US" smtClean="0"/>
              <a:t>This shows explicitly which nodes affect whether there is an accident.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DD413B48-B214-455F-9892-D0F7D0A933DE}" type="slidenum">
              <a:rPr lang="en-US" smtClean="0"/>
              <a:pPr/>
              <a:t>16</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914400" y="4343400"/>
            <a:ext cx="5029200" cy="4114800"/>
          </a:xfrm>
          <a:noFill/>
          <a:ln/>
        </p:spPr>
        <p:txBody>
          <a:bodyPr/>
          <a:lstStyle/>
          <a:p>
            <a:pPr eaLnBrk="1" hangingPunct="1"/>
            <a:r>
              <a:rPr lang="en-US" smtClean="0"/>
              <a:t>pXi  includes the decision nodes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F24F994-33B5-4249-A9BC-CA712B930E79}" type="slidenum">
              <a:rPr lang="en-US" smtClean="0"/>
              <a:pPr/>
              <a:t>17</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12B4AF0-CEA2-4BA1-AFE9-268D9714D547}" type="slidenum">
              <a:rPr lang="en-US" smtClean="0"/>
              <a:pPr/>
              <a:t>18</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4A6B7C7-A57A-49FA-85E6-7F41218CA23F}" type="slidenum">
              <a:rPr lang="en-US" smtClean="0"/>
              <a:pPr/>
              <a:t>19</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pPr defTabSz="911225"/>
            <a:fld id="{13F37196-3242-4B77-9D34-98567B39A0BC}" type="slidenum">
              <a:rPr lang="en-US" smtClean="0"/>
              <a:pPr defTabSz="911225"/>
              <a:t>2</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marL="222250" indent="-222250" eaLnBrk="1" hangingPunct="1"/>
            <a:r>
              <a:rPr lang="en-US" smtClean="0"/>
              <a:t>R&amp;R Sys  Representation and reasoning Systems</a:t>
            </a:r>
          </a:p>
          <a:p>
            <a:pPr marL="222250" indent="-222250" eaLnBrk="1" hangingPunct="1"/>
            <a:r>
              <a:rPr lang="en-US" smtClean="0"/>
              <a:t>Each cell is a R&amp;R system</a:t>
            </a:r>
          </a:p>
          <a:p>
            <a:pPr marL="222250" indent="-222250" eaLnBrk="1" hangingPunct="1"/>
            <a:r>
              <a:rPr lang="en-US" smtClean="0"/>
              <a:t>STRIPS  actions preconditions and effects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98ED0FC-D273-43BE-80DF-16D0F76019F2}" type="slidenum">
              <a:rPr lang="en-US" smtClean="0"/>
              <a:pPr/>
              <a:t>20</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538BACE-402E-43C7-92B4-EC50ED87E159}" type="slidenum">
              <a:rPr lang="en-US"/>
              <a:pPr/>
              <a:t>21</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914401" y="4343401"/>
            <a:ext cx="5029200" cy="4114800"/>
          </a:xfrm>
          <a:noFill/>
          <a:ln/>
        </p:spPr>
        <p:txBody>
          <a:bodyPr/>
          <a:lstStyle/>
          <a:p>
            <a:pPr eaLnBrk="1" hangingPunct="1"/>
            <a:r>
              <a:rPr lang="en-US" smtClean="0"/>
              <a:t>One-off decisions</a:t>
            </a:r>
          </a:p>
          <a:p>
            <a:pPr eaLnBrk="1" hangingPunct="1"/>
            <a:endParaRPr lang="en-US" smtClean="0"/>
          </a:p>
          <a:p>
            <a:pPr eaLnBrk="1" hangingPunct="1"/>
            <a:r>
              <a:rPr lang="en-US" smtClean="0"/>
              <a:t>Sequential Decisions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B8B8FC3-D2FB-48D9-87BF-49161838E943}" type="slidenum">
              <a:rPr lang="en-US"/>
              <a:pPr/>
              <a:t>22</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14401" y="4343401"/>
            <a:ext cx="5029200" cy="4114800"/>
          </a:xfrm>
          <a:noFill/>
          <a:ln/>
        </p:spPr>
        <p:txBody>
          <a:bodyPr/>
          <a:lstStyle/>
          <a:p>
            <a:pPr eaLnBrk="1" hangingPunct="1"/>
            <a:r>
              <a:rPr lang="en-US" smtClean="0"/>
              <a:t>Example syntactic</a:t>
            </a:r>
          </a:p>
          <a:p>
            <a:pPr eaLnBrk="1" hangingPunct="1"/>
            <a:r>
              <a:rPr lang="en-US" smtClean="0"/>
              <a:t>Simplest &lt;-&gt; degenerate case</a:t>
            </a:r>
          </a:p>
          <a:p>
            <a:pPr eaLnBrk="1" hangingPunct="1"/>
            <a:r>
              <a:rPr lang="en-US" smtClean="0"/>
              <a:t>Weather Forecast Umbrella</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DEC864B-302C-4489-A784-0B77CF30B2EC}" type="slidenum">
              <a:rPr lang="en-US"/>
              <a:pPr/>
              <a:t>23</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14401" y="4343401"/>
            <a:ext cx="5029200" cy="4114800"/>
          </a:xfrm>
          <a:noFill/>
          <a:ln/>
        </p:spPr>
        <p:txBody>
          <a:bodyPr/>
          <a:lstStyle/>
          <a:p>
            <a:pPr eaLnBrk="1" hangingPunct="1"/>
            <a:r>
              <a:rPr lang="en-US" smtClean="0"/>
              <a:t>Example syntactic</a:t>
            </a:r>
          </a:p>
          <a:p>
            <a:pPr eaLnBrk="1" hangingPunct="1"/>
            <a:r>
              <a:rPr lang="en-US" smtClean="0"/>
              <a:t>Simplest &lt;-&gt; degenerate case</a:t>
            </a:r>
          </a:p>
          <a:p>
            <a:pPr eaLnBrk="1" hangingPunct="1"/>
            <a:r>
              <a:rPr lang="en-US" smtClean="0"/>
              <a:t>Weather Forecast Umbrella</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F0285D2C-31C8-45DB-909E-098B1BCB906B}" type="slidenum">
              <a:rPr lang="en-US"/>
              <a:pPr/>
              <a:t>24</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401" y="4343401"/>
            <a:ext cx="5029200" cy="4114800"/>
          </a:xfrm>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21352976-B3A9-4283-B58C-683728029801}" type="slidenum">
              <a:rPr lang="en-US"/>
              <a:pPr/>
              <a:t>25</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14401" y="4343401"/>
            <a:ext cx="5029200" cy="4114800"/>
          </a:xfrm>
          <a:noFill/>
          <a:ln/>
        </p:spPr>
        <p:txBody>
          <a:bodyPr/>
          <a:lstStyle/>
          <a:p>
            <a:pPr eaLnBrk="1" hangingPunct="1">
              <a:buFontTx/>
              <a:buChar char="•"/>
            </a:pPr>
            <a:r>
              <a:rPr lang="en-US" smtClean="0"/>
              <a:t>What should an agent do?</a:t>
            </a:r>
          </a:p>
          <a:p>
            <a:pPr lvl="1" eaLnBrk="1" hangingPunct="1"/>
            <a:r>
              <a:rPr lang="en-US" smtClean="0"/>
              <a:t>What an agent should do at any time depends on what it will do in the future.</a:t>
            </a:r>
          </a:p>
          <a:p>
            <a:pPr lvl="1" eaLnBrk="1" hangingPunct="1"/>
            <a:r>
              <a:rPr lang="en-US" smtClean="0"/>
              <a:t>What an agent does in the future depends on what it did before.</a:t>
            </a:r>
          </a:p>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07620894-462E-4367-A7E8-A96DFFAF8EEB}" type="slidenum">
              <a:rPr lang="en-US"/>
              <a:pPr/>
              <a:t>26</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14401" y="4343401"/>
            <a:ext cx="5029200" cy="4114800"/>
          </a:xfrm>
          <a:noFill/>
          <a:ln/>
        </p:spPr>
        <p:txBody>
          <a:bodyPr/>
          <a:lstStyle/>
          <a:p>
            <a:pPr eaLnBrk="1" hangingPunct="1"/>
            <a:r>
              <a:rPr lang="en-US" smtClean="0"/>
              <a:t>Check smoke false and See smoke true is impossible so that entry will never occur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16F5BF4-02C7-4AEE-9427-E25BBF5BBBFC}" type="slidenum">
              <a:rPr lang="en-US"/>
              <a:pPr/>
              <a:t>27</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14401" y="4343401"/>
            <a:ext cx="5029200" cy="4114800"/>
          </a:xfrm>
          <a:noFill/>
          <a:ln/>
        </p:spPr>
        <p:txBody>
          <a:bodyPr/>
          <a:lstStyle/>
          <a:p>
            <a:pPr eaLnBrk="1" hangingPunct="1"/>
            <a:r>
              <a:rPr lang="en-US" smtClean="0"/>
              <a:t>Let’s parse this together!</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411617C-5F5A-4CA8-8122-75072A98A042}" type="slidenum">
              <a:rPr lang="en-US"/>
              <a:pPr/>
              <a:t>28</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14401" y="4343401"/>
            <a:ext cx="5029200" cy="4114800"/>
          </a:xfrm>
          <a:noFill/>
          <a:ln/>
        </p:spPr>
        <p:txBody>
          <a:bodyPr/>
          <a:lstStyle/>
          <a:p>
            <a:pPr eaLnBrk="1" hangingPunct="1"/>
            <a:r>
              <a:rPr lang="en-US" smtClean="0"/>
              <a:t>Let’s parse this together!</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1C50311-B302-48FB-9F31-08756D9A323E}" type="slidenum">
              <a:rPr lang="en-US"/>
              <a:pPr/>
              <a:t>29</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14401" y="4343401"/>
            <a:ext cx="5029200" cy="4114800"/>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F4F2672-8451-491A-B529-55F99067BE0B}" type="slidenum">
              <a:rPr lang="en-US" smtClean="0"/>
              <a:pPr/>
              <a:t>3</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14400" y="4343400"/>
            <a:ext cx="5029200" cy="4114800"/>
          </a:xfrm>
          <a:noFill/>
          <a:ln/>
        </p:spPr>
        <p:txBody>
          <a:bodyPr/>
          <a:lstStyle/>
          <a:p>
            <a:pPr eaLnBrk="1" hangingPunct="1">
              <a:buFontTx/>
              <a:buChar char="•"/>
            </a:pPr>
            <a:r>
              <a:rPr lang="en-US" smtClean="0"/>
              <a:t>Goal Under Uncertainty</a:t>
            </a:r>
          </a:p>
          <a:p>
            <a:pPr lvl="1" eaLnBrk="1" hangingPunct="1"/>
            <a:r>
              <a:rPr lang="en-US" smtClean="0"/>
              <a:t>A possible world in which some proposition are true</a:t>
            </a:r>
          </a:p>
          <a:p>
            <a:pPr lvl="1" eaLnBrk="1" hangingPunct="1"/>
            <a:r>
              <a:rPr lang="en-US" smtClean="0"/>
              <a:t>More powerful: each possible world has associated a utility, the agent </a:t>
            </a:r>
          </a:p>
          <a:p>
            <a:pPr lvl="1" eaLnBrk="1" hangingPunct="1"/>
            <a:endParaRPr lang="en-US" smtClean="0"/>
          </a:p>
          <a:p>
            <a:pPr lvl="1" eaLnBrk="1" hangingPunct="1"/>
            <a:r>
              <a:rPr lang="en-US" smtClean="0"/>
              <a:t>From KLB this is likely: one of the main reasons to represent the world probabilistically is to be able to use these beliefs as the basis for making decisions</a:t>
            </a:r>
          </a:p>
          <a:p>
            <a:pPr lvl="1" eaLnBrk="1" hangingPunct="1"/>
            <a:endParaRPr lang="en-US" smtClean="0"/>
          </a:p>
          <a:p>
            <a:pPr lvl="1" eaLnBrk="1" hangingPunct="1"/>
            <a:r>
              <a:rPr lang="en-US" smtClean="0"/>
              <a:t>A diagnostic advisor. What is the most likely faulty component of a system?</a:t>
            </a:r>
          </a:p>
          <a:p>
            <a:pPr lvl="1" eaLnBrk="1" hangingPunct="1"/>
            <a:r>
              <a:rPr lang="en-US" smtClean="0"/>
              <a:t>What is the most likely diagnosis for a patient? </a:t>
            </a:r>
          </a:p>
          <a:p>
            <a:pPr lvl="1" eaLnBrk="1" hangingPunct="1"/>
            <a:endParaRPr lang="en-US" smtClean="0"/>
          </a:p>
          <a:p>
            <a:pPr lvl="1" eaLnBrk="1" hangingPunct="1"/>
            <a:r>
              <a:rPr lang="en-US" smtClean="0"/>
              <a:t>Autonomous system</a:t>
            </a:r>
          </a:p>
          <a:p>
            <a:pPr lvl="1" eaLnBrk="1" hangingPunct="1"/>
            <a:r>
              <a:rPr lang="en-US" smtClean="0"/>
              <a:t>What is the best treatment for a patient (given a prob distribution for the diseases)</a:t>
            </a:r>
          </a:p>
          <a:p>
            <a:pPr lvl="1" eaLnBrk="1" hangingPunct="1"/>
            <a:endParaRPr lang="en-US" smtClean="0"/>
          </a:p>
          <a:p>
            <a:pPr lvl="1" eaLnBrk="1" hangingPunct="1"/>
            <a:endParaRPr lang="en-US" sz="1000" smtClean="0"/>
          </a:p>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EC61C33-AFF8-4DED-AF99-43EED3AA8E20}" type="slidenum">
              <a:rPr lang="en-US"/>
              <a:pPr/>
              <a:t>30</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4401" y="4343401"/>
            <a:ext cx="5029200" cy="4114800"/>
          </a:xfrm>
          <a:noFill/>
          <a:ln/>
        </p:spPr>
        <p:txBody>
          <a:bodyPr/>
          <a:lstStyle/>
          <a:p>
            <a:pPr eaLnBrk="1" hangingPunct="1"/>
            <a:r>
              <a:rPr lang="en-US" smtClean="0">
                <a:solidFill>
                  <a:schemeClr val="accent2"/>
                </a:solidFill>
              </a:rPr>
              <a:t> 2</a:t>
            </a:r>
            <a:r>
              <a:rPr lang="en-US" i="1" baseline="30000" smtClean="0">
                <a:solidFill>
                  <a:schemeClr val="accent2"/>
                </a:solidFill>
              </a:rPr>
              <a:t>k</a:t>
            </a:r>
          </a:p>
          <a:p>
            <a:pPr eaLnBrk="1" hangingPunct="1"/>
            <a:r>
              <a:rPr lang="en-US" i="1" smtClean="0">
                <a:solidFill>
                  <a:schemeClr val="accent2"/>
                </a:solidFill>
              </a:rPr>
              <a:t>b</a:t>
            </a:r>
            <a:r>
              <a:rPr lang="en-US" baseline="30000" smtClean="0">
                <a:solidFill>
                  <a:schemeClr val="accent2"/>
                </a:solidFill>
              </a:rPr>
              <a:t>2</a:t>
            </a:r>
            <a:r>
              <a:rPr lang="en-US" i="1" baseline="55000" smtClean="0">
                <a:solidFill>
                  <a:schemeClr val="accent2"/>
                </a:solidFill>
              </a:rPr>
              <a:t>k</a:t>
            </a:r>
          </a:p>
          <a:p>
            <a:pPr eaLnBrk="1" hangingPunct="1"/>
            <a:r>
              <a:rPr lang="en-US" smtClean="0">
                <a:solidFill>
                  <a:schemeClr val="accent2"/>
                </a:solidFill>
              </a:rPr>
              <a:t>(</a:t>
            </a:r>
            <a:r>
              <a:rPr lang="en-US" i="1" smtClean="0">
                <a:solidFill>
                  <a:schemeClr val="accent2"/>
                </a:solidFill>
              </a:rPr>
              <a:t>b</a:t>
            </a:r>
            <a:r>
              <a:rPr lang="en-US" baseline="30000" smtClean="0">
                <a:solidFill>
                  <a:schemeClr val="accent2"/>
                </a:solidFill>
              </a:rPr>
              <a:t>2</a:t>
            </a:r>
            <a:r>
              <a:rPr lang="en-US" i="1" baseline="55000" smtClean="0">
                <a:solidFill>
                  <a:schemeClr val="accent2"/>
                </a:solidFill>
              </a:rPr>
              <a:t>k</a:t>
            </a:r>
            <a:r>
              <a:rPr lang="en-US" smtClean="0">
                <a:solidFill>
                  <a:schemeClr val="accent2"/>
                </a:solidFill>
              </a:rPr>
              <a:t>)</a:t>
            </a:r>
            <a:r>
              <a:rPr lang="en-US" i="1" baseline="30000" smtClean="0">
                <a:solidFill>
                  <a:schemeClr val="accent2"/>
                </a:solidFill>
              </a:rPr>
              <a:t>d</a:t>
            </a:r>
          </a:p>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A345DCA8-B37F-4376-BC2A-109C0ACBDA8E}" type="slidenum">
              <a:rPr lang="en-US"/>
              <a:pPr/>
              <a:t>31</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4401" y="4343401"/>
            <a:ext cx="5029200" cy="4114800"/>
          </a:xfrm>
          <a:noFill/>
          <a:ln/>
        </p:spPr>
        <p:txBody>
          <a:bodyPr/>
          <a:lstStyle/>
          <a:p>
            <a:pPr defTabSz="914334" eaLnBrk="1" hangingPunct="1"/>
            <a:r>
              <a:rPr lang="en-US" dirty="0" smtClean="0"/>
              <a:t>Finally, there are a few restrictions in place for decision networks. First, there may only be one utility node. Also, the utility of that node and the probabilities of any nodes which have decision nodes as parents are undefined until the decision functions for their parents are defined. A final restriction is that a decision may not be optimized if one of its parents has an observed value. A decision function defines the agent's actions for any context. Thus, if some decisions are observed or have observed parents, you will not be able to optimize them. It cannot find a decision function for any context because it is limited by its parent's observed value.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095504E-54C2-43E8-A307-BB4528C67A20}" type="slidenum">
              <a:rPr lang="en-US"/>
              <a:pPr/>
              <a:t>32</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14401" y="4343401"/>
            <a:ext cx="5029200" cy="4114800"/>
          </a:xfrm>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85001CFD-2E5D-4662-8070-5BC0D75F0DF2}" type="slidenum">
              <a:rPr lang="en-US"/>
              <a:pPr/>
              <a:t>33</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14401" y="4343401"/>
            <a:ext cx="5029200" cy="4114800"/>
          </a:xfrm>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981D515-4199-45D3-A393-90DB6DC07827}" type="slidenum">
              <a:rPr lang="en-US" smtClean="0"/>
              <a:pPr/>
              <a:t>34</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lnSpc>
                <a:spcPct val="90000"/>
              </a:lnSpc>
            </a:pPr>
            <a:endParaRPr lang="en-US" sz="100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4048333D-F0C5-435D-AF0E-24A478EDD075}" type="slidenum">
              <a:rPr lang="en-US" smtClean="0"/>
              <a:pPr/>
              <a:t>4</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400" y="4343400"/>
            <a:ext cx="5029200" cy="4114800"/>
          </a:xfrm>
          <a:noFill/>
          <a:ln/>
        </p:spPr>
        <p:txBody>
          <a:bodyPr/>
          <a:lstStyle/>
          <a:p>
            <a:pPr eaLnBrk="1" hangingPunct="1"/>
            <a:r>
              <a:rPr lang="en-US" smtClean="0"/>
              <a:t>One-off decisions</a:t>
            </a:r>
          </a:p>
          <a:p>
            <a:pPr eaLnBrk="1" hangingPunct="1"/>
            <a:endParaRPr lang="en-US" smtClean="0"/>
          </a:p>
          <a:p>
            <a:pPr eaLnBrk="1" hangingPunct="1"/>
            <a:r>
              <a:rPr lang="en-US" smtClean="0"/>
              <a:t>Sequential Decisions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98ED0FC-D273-43BE-80DF-16D0F76019F2}" type="slidenum">
              <a:rPr lang="en-US" smtClean="0"/>
              <a:pPr/>
              <a:t>5</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80E2D26-DECC-479A-B419-3E61B7BBDED8}" type="slidenum">
              <a:rPr lang="en-US" smtClean="0"/>
              <a:pPr/>
              <a:t>6</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AAAD3E7-552E-4876-95C5-39A422FF7C3B}" type="slidenum">
              <a:rPr lang="en-US" smtClean="0"/>
              <a:pPr/>
              <a:t>7</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14400" y="4343400"/>
            <a:ext cx="5029200" cy="4114800"/>
          </a:xfrm>
          <a:noFill/>
          <a:ln/>
        </p:spPr>
        <p:txBody>
          <a:bodyPr/>
          <a:lstStyle/>
          <a:p>
            <a:pPr eaLnBrk="1" hangingPunct="1"/>
            <a:r>
              <a:rPr lang="en-US" smtClean="0"/>
              <a:t>Notice in this scenario all decisions precede the random variable(s). We can treat them as a single macro action</a:t>
            </a:r>
          </a:p>
          <a:p>
            <a:pPr eaLnBrk="1" hangingPunct="1"/>
            <a:r>
              <a:rPr lang="en-US" smtClean="0"/>
              <a:t>We start with this kind of scenario to introduce key ideas and techniques</a:t>
            </a:r>
          </a:p>
          <a:p>
            <a:pPr eaLnBrk="1" hangingPunct="1"/>
            <a:r>
              <a:rPr lang="en-US" smtClean="0"/>
              <a:t>ONE-OFF DECISIONS</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13B4CF7-EFEE-4E3B-915C-5AE9EEF30A77}" type="slidenum">
              <a:rPr lang="en-US" smtClean="0"/>
              <a:pPr/>
              <a:t>8</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14400" y="4343400"/>
            <a:ext cx="5029200" cy="4114800"/>
          </a:xfrm>
          <a:noFill/>
          <a:ln/>
        </p:spPr>
        <p:txBody>
          <a:bodyPr/>
          <a:lstStyle/>
          <a:p>
            <a:pPr eaLnBrk="1" hangingPunct="1"/>
            <a:r>
              <a:rPr lang="en-US" b="1" smtClean="0"/>
              <a:t>Representing Actions: Decision Variables</a:t>
            </a:r>
          </a:p>
          <a:p>
            <a:pPr marL="0" lvl="1" eaLnBrk="1" hangingPunct="1"/>
            <a:r>
              <a:rPr lang="en-US" smtClean="0"/>
              <a:t>The probability of a proposition is undefined unless you condition on the values of all decision variables.</a:t>
            </a:r>
          </a:p>
          <a:p>
            <a:pPr eaLnBrk="1" hangingPunct="1"/>
            <a:endParaRPr lang="en-US" b="1"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63FCB360-C1D9-49ED-9457-54DE8B051C27}" type="slidenum">
              <a:rPr lang="en-US" smtClean="0"/>
              <a:pPr/>
              <a:t>9</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14400" y="4343400"/>
            <a:ext cx="5029200" cy="4114800"/>
          </a:xfrm>
          <a:noFill/>
          <a:ln/>
        </p:spPr>
        <p:txBody>
          <a:bodyPr/>
          <a:lstStyle/>
          <a:p>
            <a:pPr eaLnBrk="1" hangingPunct="1"/>
            <a:r>
              <a:rPr lang="en-US" b="1" smtClean="0"/>
              <a:t>Representing Actions: Decision Variables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597C9F4-D277-48C8-B1F1-A1FA2825088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D6A52D9-5770-4EE3-88F5-DE9463D50DC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2DB6252-C2A7-40E9-B9C4-7D8B331AE1B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2192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5433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34D3078-6092-43AB-B7DA-4990DDD99E8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4800" y="1219200"/>
            <a:ext cx="8458200" cy="4495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A20219D-DC70-4611-97D6-B1ADE214351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8B5A9E0-7EB5-4FF0-AEB5-1FBEA79D2A5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EA4F305-9193-42A4-85D9-EEECBDF852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23DC875-25F3-4B98-B29A-145DD351EDE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6842080-8267-49D3-A51E-31FBCEF5ADB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2CFED80-5205-497D-A57F-EAEBD5BF73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AD99C34-7C11-4721-9FED-B5532851C34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01EF3B6-53F5-4F18-B7AB-5A13C34059C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CPSC 502, Lecture 11</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E0E7CC5-623D-444E-8611-37731736AA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59"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2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en-US"/>
          </a:p>
        </p:txBody>
      </p:sp>
      <p:sp>
        <p:nvSpPr>
          <p:cNvPr id="522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US" smtClean="0"/>
              <a:t>CPSC 502, Lecture 11</a:t>
            </a:r>
            <a:endParaRPr lang="en-US"/>
          </a:p>
        </p:txBody>
      </p:sp>
      <p:sp>
        <p:nvSpPr>
          <p:cNvPr id="522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r>
              <a:rPr lang="en-US"/>
              <a:t>Slide </a:t>
            </a:r>
            <a:fld id="{8DBDFAFE-9810-4C5B-B31E-6BDE79F8E5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wmf"/><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4.png"/><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vmlDrawing" Target="../drawings/vmlDrawing13.v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vmlDrawing" Target="../drawings/vmlDrawing14.vml"/><Relationship Id="rId5" Type="http://schemas.openxmlformats.org/officeDocument/2006/relationships/oleObject" Target="../embeddings/oleObject2.bin"/><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15.vml"/><Relationship Id="rId6" Type="http://schemas.openxmlformats.org/officeDocument/2006/relationships/image" Target="../media/image8.png"/><Relationship Id="rId5" Type="http://schemas.openxmlformats.org/officeDocument/2006/relationships/oleObject" Target="../embeddings/oleObject3.bin"/><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8.png"/><Relationship Id="rId4" Type="http://schemas.openxmlformats.org/officeDocument/2006/relationships/image" Target="../media/image9.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9.w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22.v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23.v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24.v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9.w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26.vml"/><Relationship Id="rId5" Type="http://schemas.openxmlformats.org/officeDocument/2006/relationships/image" Target="../media/image9.wmf"/><Relationship Id="rId4" Type="http://schemas.openxmlformats.org/officeDocument/2006/relationships/image" Target="../media/image8.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27.v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28.v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3.xml"/><Relationship Id="rId1" Type="http://schemas.openxmlformats.org/officeDocument/2006/relationships/vmlDrawing" Target="../drawings/vmlDrawing29.vml"/><Relationship Id="rId4" Type="http://schemas.openxmlformats.org/officeDocument/2006/relationships/hyperlink" Target="http://www.aispace.org/exercises.shtml"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smtClean="0"/>
              <a:t>CPSC 502, Lecture 11</a:t>
            </a:r>
            <a:endParaRPr lang="en-US" dirty="0"/>
          </a:p>
        </p:txBody>
      </p:sp>
      <p:sp>
        <p:nvSpPr>
          <p:cNvPr id="5" name="Slide Number Placeholder 3"/>
          <p:cNvSpPr>
            <a:spLocks noGrp="1"/>
          </p:cNvSpPr>
          <p:nvPr>
            <p:ph type="sldNum" sz="quarter" idx="12"/>
          </p:nvPr>
        </p:nvSpPr>
        <p:spPr/>
        <p:txBody>
          <a:bodyPr/>
          <a:lstStyle/>
          <a:p>
            <a:pPr>
              <a:defRPr/>
            </a:pPr>
            <a:r>
              <a:rPr lang="en-US" dirty="0"/>
              <a:t>Slide </a:t>
            </a:r>
            <a:fld id="{BADA445A-B75B-4898-B85A-F2754651B68A}" type="slidenum">
              <a:rPr lang="en-US"/>
              <a:pPr>
                <a:defRPr/>
              </a:pPr>
              <a:t>1</a:t>
            </a:fld>
            <a:endParaRPr lang="en-US" dirty="0"/>
          </a:p>
        </p:txBody>
      </p:sp>
      <p:sp>
        <p:nvSpPr>
          <p:cNvPr id="1029" name="Rectangle 2"/>
          <p:cNvSpPr>
            <a:spLocks noChangeArrowheads="1"/>
          </p:cNvSpPr>
          <p:nvPr/>
        </p:nvSpPr>
        <p:spPr bwMode="auto">
          <a:xfrm>
            <a:off x="0" y="908050"/>
            <a:ext cx="8763000" cy="4247317"/>
          </a:xfrm>
          <a:prstGeom prst="rect">
            <a:avLst/>
          </a:prstGeom>
          <a:noFill/>
          <a:ln w="9525">
            <a:noFill/>
            <a:miter lim="800000"/>
            <a:headEnd/>
            <a:tailEnd/>
          </a:ln>
        </p:spPr>
        <p:txBody>
          <a:bodyPr>
            <a:spAutoFit/>
          </a:bodyPr>
          <a:lstStyle/>
          <a:p>
            <a:pPr algn="ctr">
              <a:spcBef>
                <a:spcPct val="50000"/>
              </a:spcBef>
            </a:pPr>
            <a:r>
              <a:rPr lang="en-US" sz="4800" b="1" dirty="0">
                <a:solidFill>
                  <a:schemeClr val="accent2"/>
                </a:solidFill>
                <a:latin typeface="Arial Unicode MS" pitchFamily="34" charset="-128"/>
              </a:rPr>
              <a:t>Introduction to</a:t>
            </a:r>
          </a:p>
          <a:p>
            <a:pPr algn="ctr">
              <a:spcBef>
                <a:spcPct val="50000"/>
              </a:spcBef>
            </a:pPr>
            <a:r>
              <a:rPr lang="en-US" sz="4800" b="1" dirty="0">
                <a:solidFill>
                  <a:schemeClr val="accent2"/>
                </a:solidFill>
                <a:latin typeface="Arial Unicode MS" pitchFamily="34" charset="-128"/>
              </a:rPr>
              <a:t>Artificial Intelligence (AI)</a:t>
            </a:r>
          </a:p>
          <a:p>
            <a:pPr algn="ctr">
              <a:spcBef>
                <a:spcPct val="50000"/>
              </a:spcBef>
            </a:pPr>
            <a:endParaRPr lang="en-US" sz="2400" b="1" dirty="0">
              <a:latin typeface="Arial Unicode MS" pitchFamily="34" charset="-128"/>
            </a:endParaRPr>
          </a:p>
          <a:p>
            <a:pPr algn="ctr">
              <a:spcBef>
                <a:spcPct val="50000"/>
              </a:spcBef>
            </a:pPr>
            <a:r>
              <a:rPr lang="en-US" sz="2800" b="1" dirty="0">
                <a:latin typeface="Arial Unicode MS" pitchFamily="34" charset="-128"/>
              </a:rPr>
              <a:t>Computer Science </a:t>
            </a:r>
            <a:r>
              <a:rPr lang="en-US" sz="2800" b="1" dirty="0" smtClean="0">
                <a:latin typeface="Arial Unicode MS" pitchFamily="34" charset="-128"/>
              </a:rPr>
              <a:t>cpsc502, </a:t>
            </a:r>
            <a:r>
              <a:rPr lang="en-US" sz="2800" b="1" dirty="0">
                <a:latin typeface="Arial Unicode MS" pitchFamily="34" charset="-128"/>
              </a:rPr>
              <a:t>Lecture </a:t>
            </a:r>
            <a:r>
              <a:rPr lang="en-US" sz="2800" b="1" dirty="0" smtClean="0">
                <a:latin typeface="Arial Unicode MS" pitchFamily="34" charset="-128"/>
              </a:rPr>
              <a:t>11</a:t>
            </a:r>
            <a:endParaRPr lang="en-US" sz="2800" b="1" dirty="0">
              <a:latin typeface="Arial Unicode MS" pitchFamily="34" charset="-128"/>
            </a:endParaRPr>
          </a:p>
          <a:p>
            <a:pPr algn="ctr">
              <a:spcBef>
                <a:spcPct val="50000"/>
              </a:spcBef>
            </a:pPr>
            <a:endParaRPr lang="en-US" sz="2400" b="1" dirty="0">
              <a:latin typeface="Arial Unicode MS" pitchFamily="34" charset="-128"/>
            </a:endParaRPr>
          </a:p>
          <a:p>
            <a:pPr algn="ctr">
              <a:spcBef>
                <a:spcPct val="50000"/>
              </a:spcBef>
            </a:pPr>
            <a:r>
              <a:rPr lang="en-US" sz="2400" b="1" dirty="0" smtClean="0">
                <a:latin typeface="Arial Unicode MS" pitchFamily="34" charset="-128"/>
              </a:rPr>
              <a:t>Oct, 18, 2011</a:t>
            </a:r>
            <a:endParaRPr lang="en-US" sz="2400" b="1"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9" name="Rectangle 2"/>
          <p:cNvSpPr>
            <a:spLocks noGrp="1" noChangeArrowheads="1"/>
          </p:cNvSpPr>
          <p:nvPr>
            <p:ph type="title"/>
          </p:nvPr>
        </p:nvSpPr>
        <p:spPr>
          <a:xfrm>
            <a:off x="250825" y="0"/>
            <a:ext cx="8893175" cy="720725"/>
          </a:xfrm>
        </p:spPr>
        <p:txBody>
          <a:bodyPr/>
          <a:lstStyle/>
          <a:p>
            <a:pPr eaLnBrk="1" hangingPunct="1"/>
            <a:r>
              <a:rPr lang="en-US" sz="3200" b="0" smtClean="0"/>
              <a:t>Utility / Preferences</a:t>
            </a:r>
          </a:p>
        </p:txBody>
      </p:sp>
      <p:sp>
        <p:nvSpPr>
          <p:cNvPr id="7180" name="Rectangle 3"/>
          <p:cNvSpPr>
            <a:spLocks noGrp="1" noChangeArrowheads="1"/>
          </p:cNvSpPr>
          <p:nvPr>
            <p:ph type="body" idx="1"/>
          </p:nvPr>
        </p:nvSpPr>
        <p:spPr>
          <a:xfrm>
            <a:off x="323850" y="685800"/>
            <a:ext cx="8820150" cy="1368425"/>
          </a:xfrm>
        </p:spPr>
        <p:txBody>
          <a:bodyPr/>
          <a:lstStyle/>
          <a:p>
            <a:pPr eaLnBrk="1" hangingPunct="1"/>
            <a:r>
              <a:rPr lang="en-US" smtClean="0">
                <a:solidFill>
                  <a:schemeClr val="accent2"/>
                </a:solidFill>
              </a:rPr>
              <a:t>Utility</a:t>
            </a:r>
            <a:r>
              <a:rPr lang="en-US" smtClean="0"/>
              <a:t>: a measure of desirability of possible worlds to an agent</a:t>
            </a:r>
          </a:p>
          <a:p>
            <a:pPr lvl="1" eaLnBrk="1" hangingPunct="1"/>
            <a:r>
              <a:rPr lang="en-US" smtClean="0"/>
              <a:t>Let </a:t>
            </a:r>
            <a:r>
              <a:rPr lang="en-US" i="1" smtClean="0"/>
              <a:t>U</a:t>
            </a:r>
            <a:r>
              <a:rPr lang="en-US" smtClean="0"/>
              <a:t> be a real-valued function such that </a:t>
            </a:r>
            <a:r>
              <a:rPr lang="en-US" i="1" smtClean="0"/>
              <a:t>U </a:t>
            </a:r>
            <a:r>
              <a:rPr lang="en-US" smtClean="0"/>
              <a:t>(</a:t>
            </a:r>
            <a:r>
              <a:rPr lang="en-US" i="1" smtClean="0">
                <a:latin typeface="cmmi10" pitchFamily="34" charset="0"/>
              </a:rPr>
              <a:t>w</a:t>
            </a:r>
            <a:r>
              <a:rPr lang="en-US" smtClean="0"/>
              <a:t>) represents an agent's degree of preference for world </a:t>
            </a:r>
            <a:r>
              <a:rPr lang="en-US" i="1" smtClean="0">
                <a:latin typeface="cmmi10" pitchFamily="34" charset="0"/>
              </a:rPr>
              <a:t>w</a:t>
            </a:r>
            <a:r>
              <a:rPr lang="en-US" smtClean="0">
                <a:latin typeface="cmmi10" pitchFamily="34" charset="0"/>
              </a:rPr>
              <a:t> </a:t>
            </a:r>
            <a:r>
              <a:rPr lang="en-US" smtClean="0"/>
              <a:t>.</a:t>
            </a:r>
          </a:p>
        </p:txBody>
      </p:sp>
      <p:sp>
        <p:nvSpPr>
          <p:cNvPr id="77839" name="Rectangle 15"/>
          <p:cNvSpPr>
            <a:spLocks noChangeArrowheads="1"/>
          </p:cNvSpPr>
          <p:nvPr/>
        </p:nvSpPr>
        <p:spPr bwMode="auto">
          <a:xfrm>
            <a:off x="250825" y="2667000"/>
            <a:ext cx="8893175" cy="1368425"/>
          </a:xfrm>
          <a:prstGeom prst="rect">
            <a:avLst/>
          </a:prstGeom>
          <a:noFill/>
          <a:ln w="9525">
            <a:noFill/>
            <a:miter lim="800000"/>
            <a:headEnd/>
            <a:tailEnd/>
          </a:ln>
        </p:spPr>
        <p:txBody>
          <a:bodyPr/>
          <a:lstStyle/>
          <a:p>
            <a:pPr marL="342900" indent="-342900">
              <a:spcBef>
                <a:spcPct val="20000"/>
              </a:spcBef>
            </a:pPr>
            <a:r>
              <a:rPr lang="en-US" sz="2400" dirty="0" smtClean="0">
                <a:solidFill>
                  <a:schemeClr val="accent2"/>
                </a:solidFill>
                <a:latin typeface="Arial Unicode MS" pitchFamily="34" charset="-128"/>
              </a:rPr>
              <a:t>Would this be </a:t>
            </a:r>
            <a:r>
              <a:rPr lang="en-US" sz="2400" dirty="0">
                <a:solidFill>
                  <a:schemeClr val="accent2"/>
                </a:solidFill>
                <a:latin typeface="Arial Unicode MS" pitchFamily="34" charset="-128"/>
              </a:rPr>
              <a:t>a reasonable utility function for our </a:t>
            </a:r>
            <a:r>
              <a:rPr lang="en-US" sz="2400" dirty="0" smtClean="0">
                <a:solidFill>
                  <a:schemeClr val="accent2"/>
                </a:solidFill>
                <a:latin typeface="Arial Unicode MS" pitchFamily="34" charset="-128"/>
              </a:rPr>
              <a:t>Robot?</a:t>
            </a:r>
            <a:endParaRPr lang="en-US" sz="2400" dirty="0">
              <a:latin typeface="Arial Unicode MS" pitchFamily="34" charset="-128"/>
            </a:endParaRPr>
          </a:p>
        </p:txBody>
      </p:sp>
      <p:graphicFrame>
        <p:nvGraphicFramePr>
          <p:cNvPr id="19" name="Group 4"/>
          <p:cNvGraphicFramePr>
            <a:graphicFrameLocks noGrp="1"/>
          </p:cNvGraphicFramePr>
          <p:nvPr/>
        </p:nvGraphicFramePr>
        <p:xfrm>
          <a:off x="609600" y="3429000"/>
          <a:ext cx="8305799" cy="2657856"/>
        </p:xfrm>
        <a:graphic>
          <a:graphicData uri="http://schemas.openxmlformats.org/drawingml/2006/table">
            <a:tbl>
              <a:tblPr/>
              <a:tblGrid>
                <a:gridCol w="3352799"/>
                <a:gridCol w="762000"/>
                <a:gridCol w="4191000"/>
              </a:tblGrid>
              <a:tr h="303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Which way     Accident      Wear Pads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Utility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World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695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Unicode MS" pitchFamily="34" charset="-128"/>
                        </a:rPr>
                        <a:t>short                true                </a:t>
                      </a:r>
                      <a:r>
                        <a:rPr kumimoji="0" lang="en-US" sz="1400" b="0" i="0" u="none" strike="noStrike" cap="none" normalizeH="0" baseline="0" dirty="0" err="1" smtClean="0">
                          <a:ln>
                            <a:noFill/>
                          </a:ln>
                          <a:solidFill>
                            <a:schemeClr val="tx1"/>
                          </a:solidFill>
                          <a:effectLst/>
                          <a:latin typeface="Arial Unicode MS" pitchFamily="34" charset="-128"/>
                        </a:rPr>
                        <a:t>true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Unicode MS" pitchFamily="34" charset="-128"/>
                        </a:rPr>
                        <a:t>short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long                 true                 </a:t>
                      </a:r>
                      <a:r>
                        <a:rPr kumimoji="0" lang="en-US" sz="1400" b="0" i="0" u="none" strike="noStrike" cap="none" normalizeH="0" baseline="0" dirty="0" err="1" smtClean="0">
                          <a:ln>
                            <a:noFill/>
                          </a:ln>
                          <a:solidFill>
                            <a:schemeClr val="tx1"/>
                          </a:solidFill>
                          <a:effectLst/>
                          <a:latin typeface="Arial Unicode MS" pitchFamily="34" charset="-128"/>
                        </a:rPr>
                        <a:t>true</a:t>
                      </a:r>
                      <a:r>
                        <a:rPr kumimoji="0" lang="en-US" sz="14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long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short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short                false              </a:t>
                      </a:r>
                      <a:r>
                        <a:rPr kumimoji="0" lang="en-US" sz="1400" b="0" i="0" u="none" strike="noStrike" cap="none" normalizeH="0" baseline="0" dirty="0" err="1" smtClean="0">
                          <a:ln>
                            <a:noFill/>
                          </a:ln>
                          <a:solidFill>
                            <a:schemeClr val="tx1"/>
                          </a:solidFill>
                          <a:effectLst/>
                          <a:latin typeface="Arial Unicode MS" pitchFamily="34" charset="-128"/>
                        </a:rPr>
                        <a:t>false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long                 true               false</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Unicode MS" pitchFamily="34" charset="-128"/>
                        </a:rPr>
                        <a:t>long                 false              </a:t>
                      </a:r>
                      <a:r>
                        <a:rPr kumimoji="0" lang="en-US" sz="1400" b="0" i="0" u="none" strike="noStrike" cap="none" normalizeH="0" baseline="0" dirty="0" err="1" smtClean="0">
                          <a:ln>
                            <a:noFill/>
                          </a:ln>
                          <a:solidFill>
                            <a:schemeClr val="tx1"/>
                          </a:solidFill>
                          <a:effectLst/>
                          <a:latin typeface="Arial Unicode MS" pitchFamily="34" charset="-128"/>
                        </a:rPr>
                        <a:t>false</a:t>
                      </a:r>
                      <a:endParaRPr kumimoji="0" lang="en-US" sz="14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Unicode MS" pitchFamily="34" charset="-128"/>
                        </a:rPr>
                        <a:t>35</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Unicode MS" pitchFamily="34" charset="-128"/>
                        </a:rPr>
                        <a:t>95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30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75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100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Unicode MS" pitchFamily="34" charset="-128"/>
                        </a:rPr>
                        <a:t>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 w0,  moderate damage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w1, reaches room, quick, extra weight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 w2,  moderate damage, low energy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 w3,  reaches room, slow, extra weight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 w4, severe damage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 w5, reaches room, quick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w6,  severe damage, low energy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 w7,  reaches room, slow</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Slide Number Placeholder 5"/>
          <p:cNvSpPr>
            <a:spLocks noGrp="1"/>
          </p:cNvSpPr>
          <p:nvPr>
            <p:ph type="sldNum" sz="quarter" idx="12"/>
          </p:nvPr>
        </p:nvSpPr>
        <p:spPr/>
        <p:txBody>
          <a:bodyPr/>
          <a:lstStyle/>
          <a:p>
            <a:pPr>
              <a:defRPr/>
            </a:pPr>
            <a:r>
              <a:rPr lang="en-US" smtClean="0"/>
              <a:t>Slide </a:t>
            </a:r>
            <a:fld id="{38B5A9E0-7EB5-4FF0-AEB5-1FBEA79D2A5B}"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78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6" name="Rectangle 2"/>
          <p:cNvSpPr>
            <a:spLocks noGrp="1" noChangeArrowheads="1"/>
          </p:cNvSpPr>
          <p:nvPr>
            <p:ph type="title"/>
          </p:nvPr>
        </p:nvSpPr>
        <p:spPr>
          <a:xfrm>
            <a:off x="250825" y="260350"/>
            <a:ext cx="8588375" cy="720725"/>
          </a:xfrm>
        </p:spPr>
        <p:txBody>
          <a:bodyPr/>
          <a:lstStyle/>
          <a:p>
            <a:pPr eaLnBrk="1" hangingPunct="1"/>
            <a:r>
              <a:rPr lang="en-US" sz="3200" b="0" smtClean="0"/>
              <a:t>Utility: Simple Goals</a:t>
            </a:r>
            <a:br>
              <a:rPr lang="en-US" sz="3200" b="0" smtClean="0"/>
            </a:br>
            <a:endParaRPr lang="en-US" sz="3200" b="0" smtClean="0"/>
          </a:p>
        </p:txBody>
      </p:sp>
      <p:sp>
        <p:nvSpPr>
          <p:cNvPr id="8207" name="Rectangle 3"/>
          <p:cNvSpPr>
            <a:spLocks noGrp="1" noChangeArrowheads="1"/>
          </p:cNvSpPr>
          <p:nvPr>
            <p:ph type="body" idx="1"/>
          </p:nvPr>
        </p:nvSpPr>
        <p:spPr>
          <a:xfrm>
            <a:off x="323850" y="908050"/>
            <a:ext cx="8820150" cy="4949825"/>
          </a:xfrm>
        </p:spPr>
        <p:txBody>
          <a:bodyPr/>
          <a:lstStyle/>
          <a:p>
            <a:pPr lvl="1" eaLnBrk="1" hangingPunct="1"/>
            <a:r>
              <a:rPr lang="en-US" sz="2800" smtClean="0">
                <a:solidFill>
                  <a:schemeClr val="accent2"/>
                </a:solidFill>
              </a:rPr>
              <a:t>Can simple (boolean) goals</a:t>
            </a:r>
            <a:r>
              <a:rPr lang="en-US" sz="2800" smtClean="0"/>
              <a:t> still be specified? </a:t>
            </a:r>
          </a:p>
          <a:p>
            <a:pPr eaLnBrk="1" hangingPunct="1">
              <a:buFontTx/>
              <a:buChar char="•"/>
            </a:pPr>
            <a:endParaRPr lang="en-US" sz="3200" smtClean="0"/>
          </a:p>
          <a:p>
            <a:pPr eaLnBrk="1" hangingPunct="1">
              <a:buFontTx/>
              <a:buChar char="•"/>
            </a:pPr>
            <a:endParaRPr lang="en-US" sz="2400" smtClean="0"/>
          </a:p>
        </p:txBody>
      </p:sp>
      <p:graphicFrame>
        <p:nvGraphicFramePr>
          <p:cNvPr id="79876" name="Group 4"/>
          <p:cNvGraphicFramePr>
            <a:graphicFrameLocks noGrp="1"/>
          </p:cNvGraphicFramePr>
          <p:nvPr/>
        </p:nvGraphicFramePr>
        <p:xfrm>
          <a:off x="2484438" y="2205038"/>
          <a:ext cx="4152900" cy="2571750"/>
        </p:xfrm>
        <a:graphic>
          <a:graphicData uri="http://schemas.openxmlformats.org/drawingml/2006/table">
            <a:tbl>
              <a:tblPr/>
              <a:tblGrid>
                <a:gridCol w="3244850"/>
                <a:gridCol w="908050"/>
              </a:tblGrid>
              <a:tr h="303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Which way     Accident      Wear Pads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Utility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6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true                 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false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true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false              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p:txBody>
          <a:bodyPr/>
          <a:lstStyle/>
          <a:p>
            <a:pPr>
              <a:defRPr/>
            </a:pPr>
            <a:r>
              <a:rPr lang="en-US" smtClean="0"/>
              <a:t>Slide </a:t>
            </a:r>
            <a:fld id="{38B5A9E0-7EB5-4FF0-AEB5-1FBEA79D2A5B}"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8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3" name="Rectangle 2"/>
          <p:cNvSpPr>
            <a:spLocks noGrp="1" noChangeArrowheads="1"/>
          </p:cNvSpPr>
          <p:nvPr>
            <p:ph type="title"/>
          </p:nvPr>
        </p:nvSpPr>
        <p:spPr>
          <a:xfrm>
            <a:off x="0" y="0"/>
            <a:ext cx="9217025" cy="900113"/>
          </a:xfrm>
        </p:spPr>
        <p:txBody>
          <a:bodyPr/>
          <a:lstStyle/>
          <a:p>
            <a:pPr eaLnBrk="1" hangingPunct="1"/>
            <a:r>
              <a:rPr lang="en-US" sz="3200" b="0" smtClean="0"/>
              <a:t>Optimal decisions: How to combine Utility with Probability</a:t>
            </a:r>
          </a:p>
        </p:txBody>
      </p:sp>
      <p:sp>
        <p:nvSpPr>
          <p:cNvPr id="9234" name="Rectangle 3"/>
          <p:cNvSpPr>
            <a:spLocks noGrp="1" noChangeArrowheads="1"/>
          </p:cNvSpPr>
          <p:nvPr>
            <p:ph type="body" idx="1"/>
          </p:nvPr>
        </p:nvSpPr>
        <p:spPr>
          <a:xfrm>
            <a:off x="0" y="981075"/>
            <a:ext cx="8458200" cy="863600"/>
          </a:xfrm>
        </p:spPr>
        <p:txBody>
          <a:bodyPr/>
          <a:lstStyle/>
          <a:p>
            <a:pPr eaLnBrk="1" hangingPunct="1"/>
            <a:r>
              <a:rPr lang="en-US" sz="2400" smtClean="0"/>
              <a:t>What is the utility of achieving a certain probability distribution over possible worlds?</a:t>
            </a:r>
          </a:p>
        </p:txBody>
      </p:sp>
      <p:sp>
        <p:nvSpPr>
          <p:cNvPr id="81924" name="Rectangle 4"/>
          <p:cNvSpPr>
            <a:spLocks noChangeArrowheads="1"/>
          </p:cNvSpPr>
          <p:nvPr/>
        </p:nvSpPr>
        <p:spPr bwMode="auto">
          <a:xfrm>
            <a:off x="381000" y="3657601"/>
            <a:ext cx="8382000" cy="838199"/>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It is its expected utility/value i.e., its average utility, weighting possible worlds by their probability.</a:t>
            </a:r>
          </a:p>
          <a:p>
            <a:pPr marL="742950" lvl="1" indent="-285750">
              <a:spcBef>
                <a:spcPct val="20000"/>
              </a:spcBef>
              <a:buClr>
                <a:schemeClr val="tx1"/>
              </a:buClr>
              <a:buSzPct val="120000"/>
            </a:pPr>
            <a:endParaRPr lang="en-US" sz="2000">
              <a:latin typeface="Arial Unicode MS" pitchFamily="34" charset="-128"/>
            </a:endParaRPr>
          </a:p>
          <a:p>
            <a:pPr marL="342900" indent="-342900">
              <a:spcBef>
                <a:spcPct val="20000"/>
              </a:spcBef>
            </a:pPr>
            <a:endParaRPr lang="en-US" sz="2400">
              <a:latin typeface="Arial Unicode MS" pitchFamily="34" charset="-128"/>
            </a:endParaRPr>
          </a:p>
        </p:txBody>
      </p:sp>
      <p:pic>
        <p:nvPicPr>
          <p:cNvPr id="9236" name="Picture 5"/>
          <p:cNvPicPr>
            <a:picLocks noChangeAspect="1" noChangeArrowheads="1"/>
          </p:cNvPicPr>
          <p:nvPr/>
        </p:nvPicPr>
        <p:blipFill>
          <a:blip r:embed="rId4" cstate="print"/>
          <a:srcRect r="6346" b="44205"/>
          <a:stretch>
            <a:fillRect/>
          </a:stretch>
        </p:blipFill>
        <p:spPr bwMode="auto">
          <a:xfrm>
            <a:off x="755650" y="1916113"/>
            <a:ext cx="6911975" cy="1727200"/>
          </a:xfrm>
          <a:prstGeom prst="rect">
            <a:avLst/>
          </a:prstGeom>
          <a:noFill/>
          <a:ln w="9525" algn="ctr">
            <a:noFill/>
            <a:miter lim="800000"/>
            <a:headEnd/>
            <a:tailEnd/>
          </a:ln>
        </p:spPr>
      </p:pic>
      <p:sp>
        <p:nvSpPr>
          <p:cNvPr id="9237" name="Text Box 6"/>
          <p:cNvSpPr txBox="1">
            <a:spLocks noChangeArrowheads="1"/>
          </p:cNvSpPr>
          <p:nvPr/>
        </p:nvSpPr>
        <p:spPr bwMode="auto">
          <a:xfrm>
            <a:off x="7596188" y="1824038"/>
            <a:ext cx="466725" cy="396875"/>
          </a:xfrm>
          <a:prstGeom prst="rect">
            <a:avLst/>
          </a:prstGeom>
          <a:noFill/>
          <a:ln w="9525" algn="ctr">
            <a:noFill/>
            <a:miter lim="800000"/>
            <a:headEnd/>
            <a:tailEnd/>
          </a:ln>
        </p:spPr>
        <p:txBody>
          <a:bodyPr wrap="none">
            <a:spAutoFit/>
          </a:bodyPr>
          <a:lstStyle/>
          <a:p>
            <a:r>
              <a:rPr lang="en-US" sz="2000" b="1">
                <a:solidFill>
                  <a:schemeClr val="accent2"/>
                </a:solidFill>
                <a:latin typeface="Arial Unicode MS" pitchFamily="34" charset="-128"/>
                <a:ea typeface="Arial Unicode MS" pitchFamily="34" charset="-128"/>
                <a:cs typeface="Arial Unicode MS" pitchFamily="34" charset="-128"/>
              </a:rPr>
              <a:t>35</a:t>
            </a:r>
          </a:p>
        </p:txBody>
      </p:sp>
      <p:sp>
        <p:nvSpPr>
          <p:cNvPr id="9238" name="Text Box 7"/>
          <p:cNvSpPr txBox="1">
            <a:spLocks noChangeArrowheads="1"/>
          </p:cNvSpPr>
          <p:nvPr/>
        </p:nvSpPr>
        <p:spPr bwMode="auto">
          <a:xfrm>
            <a:off x="7596188" y="2327275"/>
            <a:ext cx="466725" cy="396875"/>
          </a:xfrm>
          <a:prstGeom prst="rect">
            <a:avLst/>
          </a:prstGeom>
          <a:noFill/>
          <a:ln w="9525" algn="ctr">
            <a:noFill/>
            <a:miter lim="800000"/>
            <a:headEnd/>
            <a:tailEnd/>
          </a:ln>
        </p:spPr>
        <p:txBody>
          <a:bodyPr wrap="none">
            <a:spAutoFit/>
          </a:bodyPr>
          <a:lstStyle/>
          <a:p>
            <a:r>
              <a:rPr lang="en-US" sz="2000" b="1">
                <a:solidFill>
                  <a:schemeClr val="accent2"/>
                </a:solidFill>
                <a:latin typeface="Arial Unicode MS" pitchFamily="34" charset="-128"/>
                <a:ea typeface="Arial Unicode MS" pitchFamily="34" charset="-128"/>
                <a:cs typeface="Arial Unicode MS" pitchFamily="34" charset="-128"/>
              </a:rPr>
              <a:t>95</a:t>
            </a:r>
          </a:p>
        </p:txBody>
      </p:sp>
      <p:sp>
        <p:nvSpPr>
          <p:cNvPr id="9239" name="Text Box 8"/>
          <p:cNvSpPr txBox="1">
            <a:spLocks noChangeArrowheads="1"/>
          </p:cNvSpPr>
          <p:nvPr/>
        </p:nvSpPr>
        <p:spPr bwMode="auto">
          <a:xfrm>
            <a:off x="4572000" y="1751013"/>
            <a:ext cx="536575" cy="396875"/>
          </a:xfrm>
          <a:prstGeom prst="rect">
            <a:avLst/>
          </a:prstGeom>
          <a:noFill/>
          <a:ln w="9525" algn="ctr">
            <a:noFill/>
            <a:miter lim="800000"/>
            <a:headEnd/>
            <a:tailEnd/>
          </a:ln>
        </p:spPr>
        <p:txBody>
          <a:bodyPr wrap="none">
            <a:spAutoFit/>
          </a:bodyPr>
          <a:lstStyle/>
          <a:p>
            <a:r>
              <a:rPr lang="en-US" sz="2000" b="1">
                <a:solidFill>
                  <a:schemeClr val="accent2"/>
                </a:solidFill>
                <a:latin typeface="Arial Unicode MS" pitchFamily="34" charset="-128"/>
                <a:ea typeface="Arial Unicode MS" pitchFamily="34" charset="-128"/>
                <a:cs typeface="Arial Unicode MS" pitchFamily="34" charset="-128"/>
              </a:rPr>
              <a:t>0.2</a:t>
            </a:r>
          </a:p>
        </p:txBody>
      </p:sp>
      <p:sp>
        <p:nvSpPr>
          <p:cNvPr id="9240" name="Text Box 9"/>
          <p:cNvSpPr txBox="1">
            <a:spLocks noChangeArrowheads="1"/>
          </p:cNvSpPr>
          <p:nvPr/>
        </p:nvSpPr>
        <p:spPr bwMode="auto">
          <a:xfrm>
            <a:off x="3995738" y="2636838"/>
            <a:ext cx="3960812" cy="701675"/>
          </a:xfrm>
          <a:prstGeom prst="rect">
            <a:avLst/>
          </a:prstGeom>
          <a:solidFill>
            <a:schemeClr val="bg1"/>
          </a:solidFill>
          <a:ln w="9525" algn="ctr">
            <a:noFill/>
            <a:miter lim="800000"/>
            <a:headEnd/>
            <a:tailEnd/>
          </a:ln>
        </p:spPr>
        <p:txBody>
          <a:bodyPr>
            <a:spAutoFit/>
          </a:bodyPr>
          <a:lstStyle/>
          <a:p>
            <a:r>
              <a:rPr lang="en-US" sz="2000" b="1">
                <a:solidFill>
                  <a:schemeClr val="accent2"/>
                </a:solidFill>
                <a:latin typeface="Arial Unicode MS" pitchFamily="34" charset="-128"/>
                <a:ea typeface="Arial Unicode MS" pitchFamily="34" charset="-128"/>
                <a:cs typeface="Arial Unicode MS" pitchFamily="34" charset="-128"/>
              </a:rPr>
              <a:t>0.8</a:t>
            </a:r>
          </a:p>
          <a:p>
            <a:endParaRPr lang="en-US" sz="2000" b="1">
              <a:solidFill>
                <a:schemeClr val="accent2"/>
              </a:solidFill>
              <a:latin typeface="Arial Unicode MS" pitchFamily="34" charset="-128"/>
              <a:ea typeface="Arial Unicode MS" pitchFamily="34" charset="-128"/>
              <a:cs typeface="Arial Unicode MS" pitchFamily="34" charset="-128"/>
            </a:endParaRPr>
          </a:p>
        </p:txBody>
      </p:sp>
      <p:sp>
        <p:nvSpPr>
          <p:cNvPr id="10" name="Slide Number Placeholder 9"/>
          <p:cNvSpPr>
            <a:spLocks noGrp="1"/>
          </p:cNvSpPr>
          <p:nvPr>
            <p:ph type="sldNum" sz="quarter" idx="12"/>
          </p:nvPr>
        </p:nvSpPr>
        <p:spPr/>
        <p:txBody>
          <a:bodyPr/>
          <a:lstStyle/>
          <a:p>
            <a:pPr>
              <a:defRPr/>
            </a:pPr>
            <a:r>
              <a:rPr lang="en-US" smtClean="0"/>
              <a:t>Slide </a:t>
            </a:r>
            <a:fld id="{38B5A9E0-7EB5-4FF0-AEB5-1FBEA79D2A5B}" type="slidenum">
              <a:rPr lang="en-US" smtClean="0"/>
              <a:pPr>
                <a:defRPr/>
              </a:pPr>
              <a:t>12</a:t>
            </a:fld>
            <a:endParaRPr lang="en-US"/>
          </a:p>
        </p:txBody>
      </p:sp>
      <p:sp>
        <p:nvSpPr>
          <p:cNvPr id="11" name="Footer Placeholder 10"/>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inkTgt spid="_x0000_s419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 name="Rectangle 2"/>
          <p:cNvSpPr>
            <a:spLocks noGrp="1" noChangeArrowheads="1"/>
          </p:cNvSpPr>
          <p:nvPr>
            <p:ph type="title"/>
          </p:nvPr>
        </p:nvSpPr>
        <p:spPr>
          <a:xfrm>
            <a:off x="0" y="0"/>
            <a:ext cx="9144000" cy="828675"/>
          </a:xfrm>
        </p:spPr>
        <p:txBody>
          <a:bodyPr/>
          <a:lstStyle/>
          <a:p>
            <a:pPr eaLnBrk="1" hangingPunct="1"/>
            <a:r>
              <a:rPr lang="en-US" sz="3200" b="0" smtClean="0"/>
              <a:t> Optimal decision in one-off decisions</a:t>
            </a:r>
          </a:p>
        </p:txBody>
      </p:sp>
      <p:sp>
        <p:nvSpPr>
          <p:cNvPr id="10251" name="Rectangle 3"/>
          <p:cNvSpPr>
            <a:spLocks noGrp="1" noChangeArrowheads="1"/>
          </p:cNvSpPr>
          <p:nvPr>
            <p:ph type="body" idx="1"/>
          </p:nvPr>
        </p:nvSpPr>
        <p:spPr>
          <a:xfrm>
            <a:off x="395288" y="908050"/>
            <a:ext cx="8458200" cy="2376488"/>
          </a:xfrm>
        </p:spPr>
        <p:txBody>
          <a:bodyPr/>
          <a:lstStyle/>
          <a:p>
            <a:pPr eaLnBrk="1" hangingPunct="1">
              <a:buFontTx/>
              <a:buChar char="•"/>
            </a:pPr>
            <a:r>
              <a:rPr lang="en-US" sz="2400" dirty="0" smtClean="0"/>
              <a:t>Given a set of </a:t>
            </a:r>
            <a:r>
              <a:rPr lang="en-US" sz="2400" i="1" dirty="0" smtClean="0"/>
              <a:t>n</a:t>
            </a:r>
            <a:r>
              <a:rPr lang="en-US" sz="2400" dirty="0" smtClean="0"/>
              <a:t> decision variables </a:t>
            </a:r>
            <a:r>
              <a:rPr lang="en-US" sz="2400" i="1" dirty="0" err="1" smtClean="0"/>
              <a:t>var</a:t>
            </a:r>
            <a:r>
              <a:rPr lang="en-US" sz="2400" i="1" baseline="-25000" dirty="0" err="1" smtClean="0"/>
              <a:t>i</a:t>
            </a:r>
            <a:r>
              <a:rPr lang="en-US" sz="2400" i="1" baseline="-25000" dirty="0" smtClean="0"/>
              <a:t> </a:t>
            </a:r>
            <a:r>
              <a:rPr lang="en-US" sz="2400" dirty="0" smtClean="0"/>
              <a:t>(e.g., Wear Pads, Which Way), the agent can choose:</a:t>
            </a:r>
          </a:p>
          <a:p>
            <a:pPr eaLnBrk="1" hangingPunct="1"/>
            <a:r>
              <a:rPr lang="en-US" sz="2400" i="1" dirty="0" smtClean="0"/>
              <a:t>    D</a:t>
            </a:r>
            <a:r>
              <a:rPr lang="en-US" sz="2400" dirty="0" smtClean="0"/>
              <a:t> = </a:t>
            </a:r>
            <a:r>
              <a:rPr lang="en-US" sz="2400" i="1" dirty="0" err="1" smtClean="0"/>
              <a:t>d</a:t>
            </a:r>
            <a:r>
              <a:rPr lang="en-US" sz="2400" i="1" baseline="-25000" dirty="0" err="1" smtClean="0"/>
              <a:t>i</a:t>
            </a:r>
            <a:r>
              <a:rPr lang="en-US" sz="2400" dirty="0" smtClean="0"/>
              <a:t> </a:t>
            </a:r>
            <a:r>
              <a:rPr lang="en-US" sz="2400" dirty="0" smtClean="0"/>
              <a:t>;      </a:t>
            </a:r>
            <a:r>
              <a:rPr lang="en-US" sz="2400" i="1" dirty="0" err="1" smtClean="0"/>
              <a:t>d</a:t>
            </a:r>
            <a:r>
              <a:rPr lang="en-US" sz="2400" i="1" baseline="-25000" dirty="0" err="1" smtClean="0"/>
              <a:t>i</a:t>
            </a:r>
            <a:r>
              <a:rPr lang="en-US" sz="2400" dirty="0" smtClean="0"/>
              <a:t> </a:t>
            </a:r>
            <a:r>
              <a:rPr lang="en-US" sz="2400" dirty="0" smtClean="0">
                <a:latin typeface="cmsy10" pitchFamily="34" charset="0"/>
                <a:sym typeface="Mathematica1" pitchFamily="2" charset="2"/>
              </a:rPr>
              <a:t>in</a:t>
            </a:r>
            <a:r>
              <a:rPr lang="en-US" sz="2400" dirty="0" smtClean="0"/>
              <a:t> </a:t>
            </a:r>
            <a:r>
              <a:rPr lang="en-US" sz="2400" dirty="0" err="1" smtClean="0"/>
              <a:t>dom</a:t>
            </a:r>
            <a:r>
              <a:rPr lang="en-US" sz="2400" dirty="0" smtClean="0"/>
              <a:t>(</a:t>
            </a:r>
            <a:r>
              <a:rPr lang="en-US" sz="2400" i="1" dirty="0" smtClean="0"/>
              <a:t>var</a:t>
            </a:r>
            <a:r>
              <a:rPr lang="en-US" sz="2400" i="1" baseline="-25000" dirty="0" smtClean="0"/>
              <a:t>1</a:t>
            </a:r>
            <a:r>
              <a:rPr lang="en-US" sz="2400" dirty="0" smtClean="0"/>
              <a:t>) x .. x </a:t>
            </a:r>
            <a:r>
              <a:rPr lang="en-US" sz="2400" dirty="0" err="1" smtClean="0"/>
              <a:t>dom</a:t>
            </a:r>
            <a:r>
              <a:rPr lang="en-US" sz="2400" dirty="0" smtClean="0"/>
              <a:t>(</a:t>
            </a:r>
            <a:r>
              <a:rPr lang="en-US" sz="2400" i="1" dirty="0" err="1" smtClean="0"/>
              <a:t>var</a:t>
            </a:r>
            <a:r>
              <a:rPr lang="en-US" sz="2400" i="1" baseline="-25000" dirty="0" err="1" smtClean="0"/>
              <a:t>n</a:t>
            </a:r>
            <a:r>
              <a:rPr lang="en-US" sz="2400" dirty="0" smtClean="0"/>
              <a:t>) .</a:t>
            </a:r>
          </a:p>
          <a:p>
            <a:pPr eaLnBrk="1" hangingPunct="1">
              <a:buFontTx/>
              <a:buChar char="•"/>
            </a:pPr>
            <a:endParaRPr lang="en-US" sz="2400" dirty="0" smtClean="0"/>
          </a:p>
          <a:p>
            <a:pPr eaLnBrk="1" hangingPunct="1"/>
            <a:endParaRPr lang="en-US" dirty="0" smtClean="0"/>
          </a:p>
        </p:txBody>
      </p:sp>
      <p:grpSp>
        <p:nvGrpSpPr>
          <p:cNvPr id="10252" name="Group 6"/>
          <p:cNvGrpSpPr>
            <a:grpSpLocks/>
          </p:cNvGrpSpPr>
          <p:nvPr/>
        </p:nvGrpSpPr>
        <p:grpSpPr bwMode="auto">
          <a:xfrm>
            <a:off x="838200" y="3124200"/>
            <a:ext cx="7380288" cy="3429000"/>
            <a:chOff x="684213" y="2971800"/>
            <a:chExt cx="7380287" cy="3429000"/>
          </a:xfrm>
        </p:grpSpPr>
        <p:pic>
          <p:nvPicPr>
            <p:cNvPr id="10261" name="Picture 3"/>
            <p:cNvPicPr>
              <a:picLocks noChangeAspect="1" noChangeArrowheads="1"/>
            </p:cNvPicPr>
            <p:nvPr/>
          </p:nvPicPr>
          <p:blipFill>
            <a:blip r:embed="rId4" cstate="print"/>
            <a:srcRect/>
            <a:stretch>
              <a:fillRect/>
            </a:stretch>
          </p:blipFill>
          <p:spPr bwMode="auto">
            <a:xfrm>
              <a:off x="684213" y="3141663"/>
              <a:ext cx="7380287" cy="3095625"/>
            </a:xfrm>
            <a:prstGeom prst="rect">
              <a:avLst/>
            </a:prstGeom>
            <a:noFill/>
            <a:ln w="9525" algn="ctr">
              <a:noFill/>
              <a:miter lim="800000"/>
              <a:headEnd/>
              <a:tailEnd/>
            </a:ln>
          </p:spPr>
        </p:pic>
        <p:sp>
          <p:nvSpPr>
            <p:cNvPr id="9" name="Rectangle 8"/>
            <p:cNvSpPr/>
            <p:nvPr/>
          </p:nvSpPr>
          <p:spPr>
            <a:xfrm>
              <a:off x="5715000" y="2971800"/>
              <a:ext cx="1828800" cy="3429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aphicFrame>
        <p:nvGraphicFramePr>
          <p:cNvPr id="10" name="Group 4"/>
          <p:cNvGraphicFramePr>
            <a:graphicFrameLocks noGrp="1"/>
          </p:cNvGraphicFramePr>
          <p:nvPr/>
        </p:nvGraphicFramePr>
        <p:xfrm>
          <a:off x="6172200" y="2286000"/>
          <a:ext cx="2743200" cy="1648178"/>
        </p:xfrm>
        <a:graphic>
          <a:graphicData uri="http://schemas.openxmlformats.org/drawingml/2006/table">
            <a:tbl>
              <a:tblPr/>
              <a:tblGrid>
                <a:gridCol w="2743200"/>
              </a:tblGrid>
              <a:tr h="18062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Unicode MS" pitchFamily="34" charset="-128"/>
                        </a:rPr>
                        <a:t>Wear Pads        Which 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433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short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short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long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Slide Number Placeholder 7"/>
          <p:cNvSpPr>
            <a:spLocks noGrp="1"/>
          </p:cNvSpPr>
          <p:nvPr>
            <p:ph type="sldNum" sz="quarter" idx="12"/>
          </p:nvPr>
        </p:nvSpPr>
        <p:spPr/>
        <p:txBody>
          <a:bodyPr/>
          <a:lstStyle/>
          <a:p>
            <a:pPr>
              <a:defRPr/>
            </a:pPr>
            <a:r>
              <a:rPr lang="en-US" smtClean="0"/>
              <a:t>Slide </a:t>
            </a:r>
            <a:fld id="{38B5A9E0-7EB5-4FF0-AEB5-1FBEA79D2A5B}" type="slidenum">
              <a:rPr lang="en-US" smtClean="0"/>
              <a:pPr>
                <a:defRPr/>
              </a:pPr>
              <a:t>13</a:t>
            </a:fld>
            <a:endParaRPr lang="en-US"/>
          </a:p>
        </p:txBody>
      </p:sp>
      <p:sp>
        <p:nvSpPr>
          <p:cNvPr id="11" name="Footer Placeholder 10"/>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0" name="Rectangle 2"/>
          <p:cNvSpPr>
            <a:spLocks noGrp="1" noChangeArrowheads="1"/>
          </p:cNvSpPr>
          <p:nvPr>
            <p:ph type="title"/>
          </p:nvPr>
        </p:nvSpPr>
        <p:spPr>
          <a:xfrm>
            <a:off x="0" y="0"/>
            <a:ext cx="9144000" cy="828675"/>
          </a:xfrm>
        </p:spPr>
        <p:txBody>
          <a:bodyPr/>
          <a:lstStyle/>
          <a:p>
            <a:pPr eaLnBrk="1" hangingPunct="1"/>
            <a:r>
              <a:rPr lang="en-US" sz="3200" b="0" smtClean="0"/>
              <a:t> Optimal decision: Maximize Expected Utility</a:t>
            </a:r>
          </a:p>
        </p:txBody>
      </p:sp>
      <p:sp>
        <p:nvSpPr>
          <p:cNvPr id="11281" name="Rectangle 3"/>
          <p:cNvSpPr>
            <a:spLocks noGrp="1" noChangeArrowheads="1"/>
          </p:cNvSpPr>
          <p:nvPr>
            <p:ph type="body" idx="1"/>
          </p:nvPr>
        </p:nvSpPr>
        <p:spPr>
          <a:xfrm>
            <a:off x="685800" y="685800"/>
            <a:ext cx="8001000" cy="1752600"/>
          </a:xfrm>
        </p:spPr>
        <p:txBody>
          <a:bodyPr/>
          <a:lstStyle/>
          <a:p>
            <a:pPr eaLnBrk="1" hangingPunct="1">
              <a:buFontTx/>
              <a:buChar char="•"/>
            </a:pPr>
            <a:r>
              <a:rPr lang="en-US" sz="2400" smtClean="0"/>
              <a:t>The </a:t>
            </a:r>
            <a:r>
              <a:rPr lang="en-US" sz="2400" smtClean="0">
                <a:solidFill>
                  <a:schemeClr val="accent2"/>
                </a:solidFill>
              </a:rPr>
              <a:t>expected utility</a:t>
            </a:r>
            <a:r>
              <a:rPr lang="en-US" sz="2400" smtClean="0"/>
              <a:t> of decision </a:t>
            </a:r>
            <a:r>
              <a:rPr lang="en-US" sz="2400" i="1" smtClean="0"/>
              <a:t>D</a:t>
            </a:r>
            <a:r>
              <a:rPr lang="en-US" sz="2400" smtClean="0"/>
              <a:t> = </a:t>
            </a:r>
            <a:r>
              <a:rPr lang="en-US" sz="2400" i="1" smtClean="0"/>
              <a:t>d</a:t>
            </a:r>
            <a:r>
              <a:rPr lang="en-US" sz="2400" i="1" baseline="-25000" smtClean="0"/>
              <a:t>i</a:t>
            </a:r>
            <a:r>
              <a:rPr lang="en-US" sz="2400" smtClean="0"/>
              <a:t> is </a:t>
            </a:r>
            <a:endParaRPr lang="en-US" smtClean="0"/>
          </a:p>
          <a:p>
            <a:pPr eaLnBrk="1" hangingPunct="1">
              <a:lnSpc>
                <a:spcPct val="115000"/>
              </a:lnSpc>
            </a:pPr>
            <a:r>
              <a:rPr lang="en-US" smtClean="0">
                <a:latin typeface="Castellar" pitchFamily="18" charset="0"/>
                <a:ea typeface="Arial Unicode MS" pitchFamily="34" charset="-128"/>
                <a:cs typeface="Arial Unicode MS" pitchFamily="34" charset="-128"/>
              </a:rPr>
              <a:t>E</a:t>
            </a:r>
            <a:r>
              <a:rPr lang="en-US" smtClean="0">
                <a:ea typeface="Arial Unicode MS" pitchFamily="34" charset="-128"/>
                <a:cs typeface="Arial Unicode MS" pitchFamily="34" charset="-128"/>
              </a:rPr>
              <a:t>(</a:t>
            </a:r>
            <a:r>
              <a:rPr lang="en-US" i="1" smtClean="0">
                <a:ea typeface="Arial Unicode MS" pitchFamily="34" charset="-128"/>
                <a:cs typeface="Arial Unicode MS" pitchFamily="34" charset="-128"/>
              </a:rPr>
              <a:t>U</a:t>
            </a:r>
            <a:r>
              <a:rPr lang="en-US" smtClean="0">
                <a:ea typeface="Arial Unicode MS" pitchFamily="34" charset="-128"/>
                <a:cs typeface="Arial Unicode MS" pitchFamily="34" charset="-128"/>
              </a:rPr>
              <a:t> | </a:t>
            </a:r>
            <a:r>
              <a:rPr lang="en-US" i="1" smtClean="0">
                <a:ea typeface="Arial Unicode MS" pitchFamily="34" charset="-128"/>
                <a:cs typeface="Arial Unicode MS" pitchFamily="34" charset="-128"/>
              </a:rPr>
              <a:t>D</a:t>
            </a:r>
            <a:r>
              <a:rPr lang="en-US" smtClean="0">
                <a:ea typeface="Arial Unicode MS" pitchFamily="34" charset="-128"/>
                <a:cs typeface="Arial Unicode MS" pitchFamily="34" charset="-128"/>
              </a:rPr>
              <a:t> = </a:t>
            </a:r>
            <a:r>
              <a:rPr lang="en-US" i="1" smtClean="0"/>
              <a:t>d</a:t>
            </a:r>
            <a:r>
              <a:rPr lang="en-US" i="1" baseline="-25000" smtClean="0"/>
              <a:t>i</a:t>
            </a:r>
            <a:r>
              <a:rPr lang="en-US" i="1" smtClean="0"/>
              <a:t> </a:t>
            </a:r>
            <a:r>
              <a:rPr lang="en-US" smtClean="0"/>
              <a:t>) =</a:t>
            </a:r>
            <a:r>
              <a:rPr lang="nn-NO" smtClean="0"/>
              <a:t> </a:t>
            </a:r>
            <a:r>
              <a:rPr lang="nn-NO" smtClean="0">
                <a:latin typeface="Symbol" pitchFamily="18" charset="2"/>
                <a:sym typeface="Symbol" pitchFamily="18" charset="2"/>
              </a:rPr>
              <a:t></a:t>
            </a:r>
            <a:r>
              <a:rPr lang="nn-NO" smtClean="0"/>
              <a:t> </a:t>
            </a:r>
            <a:r>
              <a:rPr lang="nn-NO" baseline="-25000" smtClean="0">
                <a:latin typeface="cmmi10" pitchFamily="34" charset="0"/>
              </a:rPr>
              <a:t>w</a:t>
            </a:r>
            <a:r>
              <a:rPr lang="nn-NO" baseline="-25000" smtClean="0">
                <a:latin typeface="msam10" pitchFamily="34" charset="0"/>
              </a:rPr>
              <a:t>╞ </a:t>
            </a:r>
            <a:r>
              <a:rPr lang="en-US" i="1" baseline="-25000" smtClean="0">
                <a:ea typeface="Arial Unicode MS" pitchFamily="34" charset="-128"/>
                <a:cs typeface="Arial Unicode MS" pitchFamily="34" charset="-128"/>
              </a:rPr>
              <a:t>D</a:t>
            </a:r>
            <a:r>
              <a:rPr lang="en-US" baseline="-25000" smtClean="0">
                <a:ea typeface="Arial Unicode MS" pitchFamily="34" charset="-128"/>
                <a:cs typeface="Arial Unicode MS" pitchFamily="34" charset="-128"/>
              </a:rPr>
              <a:t> = </a:t>
            </a:r>
            <a:r>
              <a:rPr lang="en-US" i="1" baseline="-25000" smtClean="0"/>
              <a:t>d</a:t>
            </a:r>
            <a:r>
              <a:rPr lang="en-US" i="1" baseline="-40000" smtClean="0"/>
              <a:t>i</a:t>
            </a:r>
            <a:r>
              <a:rPr lang="nn-NO" baseline="-40000" smtClean="0">
                <a:latin typeface="msam10" pitchFamily="34" charset="0"/>
              </a:rPr>
              <a:t> </a:t>
            </a:r>
            <a:r>
              <a:rPr lang="nn-NO" i="1" smtClean="0"/>
              <a:t>P</a:t>
            </a:r>
            <a:r>
              <a:rPr lang="nn-NO" smtClean="0"/>
              <a:t>(</a:t>
            </a:r>
            <a:r>
              <a:rPr lang="nn-NO" i="1" smtClean="0">
                <a:latin typeface="Times New Roman" pitchFamily="18" charset="0"/>
              </a:rPr>
              <a:t>w</a:t>
            </a:r>
            <a:r>
              <a:rPr lang="nn-NO" smtClean="0"/>
              <a:t> | </a:t>
            </a:r>
            <a:r>
              <a:rPr lang="en-US" i="1" smtClean="0">
                <a:ea typeface="Arial Unicode MS" pitchFamily="34" charset="-128"/>
                <a:cs typeface="Arial Unicode MS" pitchFamily="34" charset="-128"/>
              </a:rPr>
              <a:t>D</a:t>
            </a:r>
            <a:r>
              <a:rPr lang="en-US" smtClean="0">
                <a:ea typeface="Arial Unicode MS" pitchFamily="34" charset="-128"/>
                <a:cs typeface="Arial Unicode MS" pitchFamily="34" charset="-128"/>
              </a:rPr>
              <a:t> = </a:t>
            </a:r>
            <a:r>
              <a:rPr lang="en-US" i="1" smtClean="0"/>
              <a:t>d</a:t>
            </a:r>
            <a:r>
              <a:rPr lang="en-US" i="1" baseline="-25000" smtClean="0"/>
              <a:t>i</a:t>
            </a:r>
            <a:r>
              <a:rPr lang="nn-NO" smtClean="0"/>
              <a:t> ) </a:t>
            </a:r>
            <a:r>
              <a:rPr lang="nn-NO" i="1" smtClean="0"/>
              <a:t>U</a:t>
            </a:r>
            <a:r>
              <a:rPr lang="nn-NO" smtClean="0"/>
              <a:t>(</a:t>
            </a:r>
            <a:r>
              <a:rPr lang="nn-NO" i="1" smtClean="0">
                <a:latin typeface="Times New Roman" pitchFamily="18" charset="0"/>
              </a:rPr>
              <a:t>w</a:t>
            </a:r>
            <a:r>
              <a:rPr lang="nn-NO" smtClean="0"/>
              <a:t>)</a:t>
            </a:r>
          </a:p>
          <a:p>
            <a:pPr eaLnBrk="1" hangingPunct="1">
              <a:lnSpc>
                <a:spcPct val="115000"/>
              </a:lnSpc>
            </a:pPr>
            <a:r>
              <a:rPr lang="en-US" sz="2000" smtClean="0"/>
              <a:t>e.g.,</a:t>
            </a:r>
            <a:r>
              <a:rPr lang="en-US" sz="2000" smtClean="0">
                <a:solidFill>
                  <a:schemeClr val="accent2"/>
                </a:solidFill>
              </a:rPr>
              <a:t> </a:t>
            </a:r>
            <a:r>
              <a:rPr lang="en-US" sz="2400" smtClean="0">
                <a:latin typeface="Castellar" pitchFamily="18" charset="0"/>
                <a:ea typeface="Arial Unicode MS" pitchFamily="34" charset="-128"/>
                <a:cs typeface="Arial Unicode MS" pitchFamily="34" charset="-128"/>
              </a:rPr>
              <a:t>E</a:t>
            </a:r>
            <a:r>
              <a:rPr lang="en-US" sz="2400" smtClean="0">
                <a:ea typeface="Arial Unicode MS" pitchFamily="34" charset="-128"/>
                <a:cs typeface="Arial Unicode MS" pitchFamily="34" charset="-128"/>
              </a:rPr>
              <a:t>(</a:t>
            </a:r>
            <a:r>
              <a:rPr lang="en-US" sz="2400" i="1" smtClean="0">
                <a:ea typeface="Arial Unicode MS" pitchFamily="34" charset="-128"/>
                <a:cs typeface="Arial Unicode MS" pitchFamily="34" charset="-128"/>
              </a:rPr>
              <a:t>U</a:t>
            </a:r>
            <a:r>
              <a:rPr lang="en-US" sz="2400" smtClean="0">
                <a:ea typeface="Arial Unicode MS" pitchFamily="34" charset="-128"/>
                <a:cs typeface="Arial Unicode MS" pitchFamily="34" charset="-128"/>
              </a:rPr>
              <a:t> | </a:t>
            </a:r>
            <a:r>
              <a:rPr lang="en-US" sz="2400" i="1" smtClean="0">
                <a:ea typeface="Arial Unicode MS" pitchFamily="34" charset="-128"/>
                <a:cs typeface="Arial Unicode MS" pitchFamily="34" charset="-128"/>
              </a:rPr>
              <a:t>D</a:t>
            </a:r>
            <a:r>
              <a:rPr lang="en-US" sz="2400" smtClean="0">
                <a:ea typeface="Arial Unicode MS" pitchFamily="34" charset="-128"/>
                <a:cs typeface="Arial Unicode MS" pitchFamily="34" charset="-128"/>
              </a:rPr>
              <a:t> = </a:t>
            </a:r>
            <a:r>
              <a:rPr lang="en-US" sz="2400" i="1" smtClean="0"/>
              <a:t>{WP= 		, WW= 		}</a:t>
            </a:r>
            <a:r>
              <a:rPr lang="en-US" sz="2400" smtClean="0"/>
              <a:t>)=</a:t>
            </a:r>
          </a:p>
        </p:txBody>
      </p:sp>
      <p:pic>
        <p:nvPicPr>
          <p:cNvPr id="83972" name="Picture 4"/>
          <p:cNvPicPr>
            <a:picLocks noChangeAspect="1" noChangeArrowheads="1"/>
          </p:cNvPicPr>
          <p:nvPr/>
        </p:nvPicPr>
        <p:blipFill>
          <a:blip r:embed="rId4" cstate="print"/>
          <a:srcRect/>
          <a:stretch>
            <a:fillRect/>
          </a:stretch>
        </p:blipFill>
        <p:spPr bwMode="auto">
          <a:xfrm>
            <a:off x="1981200" y="5867400"/>
            <a:ext cx="4392613" cy="747713"/>
          </a:xfrm>
          <a:prstGeom prst="rect">
            <a:avLst/>
          </a:prstGeom>
          <a:noFill/>
          <a:ln w="9525">
            <a:noFill/>
            <a:miter lim="800000"/>
            <a:headEnd/>
            <a:tailEnd/>
          </a:ln>
        </p:spPr>
      </p:pic>
      <p:sp>
        <p:nvSpPr>
          <p:cNvPr id="6" name="Rectangle 3"/>
          <p:cNvSpPr txBox="1">
            <a:spLocks noChangeArrowheads="1"/>
          </p:cNvSpPr>
          <p:nvPr/>
        </p:nvSpPr>
        <p:spPr bwMode="auto">
          <a:xfrm>
            <a:off x="304800" y="4724400"/>
            <a:ext cx="8458200" cy="1066800"/>
          </a:xfrm>
          <a:prstGeom prst="rect">
            <a:avLst/>
          </a:prstGeom>
          <a:noFill/>
          <a:ln w="9525">
            <a:noFill/>
            <a:miter lim="800000"/>
            <a:headEnd/>
            <a:tailEnd/>
          </a:ln>
          <a:effectLst/>
        </p:spPr>
        <p:txBody>
          <a:bodyPr/>
          <a:lstStyle/>
          <a:p>
            <a:pPr marL="342900" indent="-342900">
              <a:spcBef>
                <a:spcPct val="20000"/>
              </a:spcBef>
              <a:buFont typeface="Arial" pitchFamily="34" charset="0"/>
              <a:buChar char="•"/>
              <a:defRPr/>
            </a:pPr>
            <a:r>
              <a:rPr lang="en-US" sz="2400" kern="0" dirty="0">
                <a:latin typeface="+mn-lt"/>
              </a:rPr>
              <a:t>An </a:t>
            </a:r>
            <a:r>
              <a:rPr lang="en-US" sz="2400" kern="0" dirty="0">
                <a:solidFill>
                  <a:schemeClr val="accent2"/>
                </a:solidFill>
                <a:latin typeface="+mn-lt"/>
              </a:rPr>
              <a:t>optimal decision</a:t>
            </a:r>
            <a:r>
              <a:rPr lang="en-US" sz="2400" kern="0" dirty="0">
                <a:latin typeface="+mn-lt"/>
              </a:rPr>
              <a:t> is the decision </a:t>
            </a:r>
            <a:r>
              <a:rPr lang="en-US" sz="2400" i="1" kern="0" dirty="0">
                <a:latin typeface="+mn-lt"/>
              </a:rPr>
              <a:t>D</a:t>
            </a:r>
            <a:r>
              <a:rPr lang="en-US" sz="2400" kern="0" dirty="0">
                <a:latin typeface="+mn-lt"/>
              </a:rPr>
              <a:t> = </a:t>
            </a:r>
            <a:r>
              <a:rPr lang="en-US" sz="2400" i="1" kern="0" dirty="0" err="1">
                <a:latin typeface="+mn-lt"/>
              </a:rPr>
              <a:t>d</a:t>
            </a:r>
            <a:r>
              <a:rPr lang="en-US" sz="2400" i="1" kern="0" baseline="-25000" dirty="0" err="1">
                <a:latin typeface="+mn-lt"/>
              </a:rPr>
              <a:t>max</a:t>
            </a:r>
            <a:r>
              <a:rPr lang="en-US" sz="2400" kern="0" dirty="0">
                <a:latin typeface="+mn-lt"/>
              </a:rPr>
              <a:t> whose expected utility is maximal:</a:t>
            </a:r>
          </a:p>
        </p:txBody>
      </p:sp>
      <p:grpSp>
        <p:nvGrpSpPr>
          <p:cNvPr id="11284" name="Group 6"/>
          <p:cNvGrpSpPr>
            <a:grpSpLocks/>
          </p:cNvGrpSpPr>
          <p:nvPr/>
        </p:nvGrpSpPr>
        <p:grpSpPr bwMode="auto">
          <a:xfrm>
            <a:off x="0" y="2209800"/>
            <a:ext cx="5410200" cy="2590800"/>
            <a:chOff x="684213" y="2971800"/>
            <a:chExt cx="7380287" cy="3429000"/>
          </a:xfrm>
        </p:grpSpPr>
        <p:pic>
          <p:nvPicPr>
            <p:cNvPr id="11293" name="Picture 3"/>
            <p:cNvPicPr>
              <a:picLocks noChangeAspect="1" noChangeArrowheads="1"/>
            </p:cNvPicPr>
            <p:nvPr/>
          </p:nvPicPr>
          <p:blipFill>
            <a:blip r:embed="rId5" cstate="print"/>
            <a:srcRect/>
            <a:stretch>
              <a:fillRect/>
            </a:stretch>
          </p:blipFill>
          <p:spPr bwMode="auto">
            <a:xfrm>
              <a:off x="684213" y="3141663"/>
              <a:ext cx="7380287" cy="3095625"/>
            </a:xfrm>
            <a:prstGeom prst="rect">
              <a:avLst/>
            </a:prstGeom>
            <a:noFill/>
            <a:ln w="9525" algn="ctr">
              <a:noFill/>
              <a:miter lim="800000"/>
              <a:headEnd/>
              <a:tailEnd/>
            </a:ln>
          </p:spPr>
        </p:pic>
        <p:sp>
          <p:nvSpPr>
            <p:cNvPr id="9" name="Rectangle 8"/>
            <p:cNvSpPr/>
            <p:nvPr/>
          </p:nvSpPr>
          <p:spPr>
            <a:xfrm>
              <a:off x="5714849" y="2971800"/>
              <a:ext cx="1829912" cy="3429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aphicFrame>
        <p:nvGraphicFramePr>
          <p:cNvPr id="10" name="Group 4"/>
          <p:cNvGraphicFramePr>
            <a:graphicFrameLocks noGrp="1"/>
          </p:cNvGraphicFramePr>
          <p:nvPr/>
        </p:nvGraphicFramePr>
        <p:xfrm>
          <a:off x="6400800" y="5210175"/>
          <a:ext cx="2743200" cy="1648178"/>
        </p:xfrm>
        <a:graphic>
          <a:graphicData uri="http://schemas.openxmlformats.org/drawingml/2006/table">
            <a:tbl>
              <a:tblPr/>
              <a:tblGrid>
                <a:gridCol w="2743200"/>
              </a:tblGrid>
              <a:tr h="18062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Arial Unicode MS" pitchFamily="34" charset="-128"/>
                        </a:rPr>
                        <a:t>Wear Pads        Which 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433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short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short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long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 name="Slide Number Placeholder 10"/>
          <p:cNvSpPr>
            <a:spLocks noGrp="1"/>
          </p:cNvSpPr>
          <p:nvPr>
            <p:ph type="sldNum" sz="quarter" idx="12"/>
          </p:nvPr>
        </p:nvSpPr>
        <p:spPr>
          <a:xfrm>
            <a:off x="-304800" y="6400800"/>
            <a:ext cx="1905000" cy="457200"/>
          </a:xfrm>
        </p:spPr>
        <p:txBody>
          <a:bodyPr/>
          <a:lstStyle/>
          <a:p>
            <a:pPr>
              <a:defRPr/>
            </a:pPr>
            <a:r>
              <a:rPr lang="en-US" dirty="0" smtClean="0"/>
              <a:t>Slide </a:t>
            </a:r>
            <a:fld id="{38B5A9E0-7EB5-4FF0-AEB5-1FBEA79D2A5B}" type="slidenum">
              <a:rPr lang="en-US" smtClean="0"/>
              <a:pPr>
                <a:defRPr/>
              </a:pPr>
              <a:t>14</a:t>
            </a:fld>
            <a:endParaRPr lang="en-US" dirty="0"/>
          </a:p>
        </p:txBody>
      </p:sp>
      <p:sp>
        <p:nvSpPr>
          <p:cNvPr id="12" name="Footer Placeholder 11"/>
          <p:cNvSpPr>
            <a:spLocks noGrp="1"/>
          </p:cNvSpPr>
          <p:nvPr>
            <p:ph type="ftr" sz="quarter" idx="11"/>
          </p:nvPr>
        </p:nvSpPr>
        <p:spPr>
          <a:xfrm>
            <a:off x="3352800" y="66294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8" name="Rectangle 2"/>
          <p:cNvSpPr>
            <a:spLocks noGrp="1" noChangeArrowheads="1"/>
          </p:cNvSpPr>
          <p:nvPr>
            <p:ph type="title"/>
          </p:nvPr>
        </p:nvSpPr>
        <p:spPr/>
        <p:txBody>
          <a:bodyPr/>
          <a:lstStyle/>
          <a:p>
            <a:pPr eaLnBrk="1" hangingPunct="1"/>
            <a:r>
              <a:rPr lang="en-US" sz="3200" b="0" smtClean="0"/>
              <a:t>Single-stage decision networks</a:t>
            </a:r>
            <a:br>
              <a:rPr lang="en-US" sz="3200" b="0" smtClean="0"/>
            </a:br>
            <a:endParaRPr lang="en-US" sz="3200" b="0" smtClean="0"/>
          </a:p>
        </p:txBody>
      </p:sp>
      <p:sp>
        <p:nvSpPr>
          <p:cNvPr id="12299" name="Rectangle 3"/>
          <p:cNvSpPr>
            <a:spLocks noGrp="1" noChangeArrowheads="1"/>
          </p:cNvSpPr>
          <p:nvPr>
            <p:ph type="body" idx="1"/>
          </p:nvPr>
        </p:nvSpPr>
        <p:spPr>
          <a:xfrm>
            <a:off x="250825" y="620713"/>
            <a:ext cx="5976938" cy="2808287"/>
          </a:xfrm>
        </p:spPr>
        <p:txBody>
          <a:bodyPr/>
          <a:lstStyle/>
          <a:p>
            <a:pPr eaLnBrk="1" hangingPunct="1"/>
            <a:r>
              <a:rPr lang="en-US" smtClean="0"/>
              <a:t>Extend belief networks with:</a:t>
            </a:r>
          </a:p>
          <a:p>
            <a:pPr eaLnBrk="1" hangingPunct="1">
              <a:buFontTx/>
              <a:buChar char="•"/>
            </a:pPr>
            <a:r>
              <a:rPr lang="en-US" sz="2400" b="1" smtClean="0"/>
              <a:t>Decision nodes</a:t>
            </a:r>
            <a:r>
              <a:rPr lang="en-US" sz="2400" smtClean="0"/>
              <a:t>, that the agent chooses the value for. Drawn as rectangle.</a:t>
            </a:r>
          </a:p>
          <a:p>
            <a:pPr eaLnBrk="1" hangingPunct="1">
              <a:buFontTx/>
              <a:buChar char="•"/>
            </a:pPr>
            <a:r>
              <a:rPr lang="en-US" sz="2400" b="1" smtClean="0"/>
              <a:t>Utility node</a:t>
            </a:r>
            <a:r>
              <a:rPr lang="en-US" sz="2400" smtClean="0"/>
              <a:t>, the parents are the variables on which the utility depends. Drawn as a diamond.</a:t>
            </a:r>
          </a:p>
          <a:p>
            <a:pPr eaLnBrk="1" hangingPunct="1">
              <a:buFontTx/>
              <a:buChar char="•"/>
            </a:pPr>
            <a:r>
              <a:rPr lang="en-US" sz="2400" smtClean="0"/>
              <a:t>Shows explicitly which decision nodes affect random variables</a:t>
            </a:r>
          </a:p>
          <a:p>
            <a:pPr eaLnBrk="1" hangingPunct="1">
              <a:buFontTx/>
              <a:buChar char="•"/>
            </a:pPr>
            <a:endParaRPr lang="en-US" sz="2400" smtClean="0"/>
          </a:p>
          <a:p>
            <a:pPr eaLnBrk="1" hangingPunct="1">
              <a:buFontTx/>
              <a:buChar char="•"/>
            </a:pPr>
            <a:endParaRPr lang="en-US" sz="2400" smtClean="0"/>
          </a:p>
        </p:txBody>
      </p:sp>
      <p:graphicFrame>
        <p:nvGraphicFramePr>
          <p:cNvPr id="88068" name="Group 4"/>
          <p:cNvGraphicFramePr>
            <a:graphicFrameLocks noGrp="1"/>
          </p:cNvGraphicFramePr>
          <p:nvPr/>
        </p:nvGraphicFramePr>
        <p:xfrm>
          <a:off x="6300788" y="981075"/>
          <a:ext cx="2268537" cy="1889760"/>
        </p:xfrm>
        <a:graphic>
          <a:graphicData uri="http://schemas.openxmlformats.org/drawingml/2006/table">
            <a:tbl>
              <a:tblPr/>
              <a:tblGrid>
                <a:gridCol w="755650"/>
                <a:gridCol w="936625"/>
                <a:gridCol w="576262"/>
              </a:tblGrid>
              <a:tr h="263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Which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Accident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65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0.01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0.99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0.2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0.8</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8082" name="Group 18"/>
          <p:cNvGraphicFramePr>
            <a:graphicFrameLocks noGrp="1"/>
          </p:cNvGraphicFramePr>
          <p:nvPr/>
        </p:nvGraphicFramePr>
        <p:xfrm>
          <a:off x="5327650" y="3933825"/>
          <a:ext cx="3816350" cy="2305051"/>
        </p:xfrm>
        <a:graphic>
          <a:graphicData uri="http://schemas.openxmlformats.org/drawingml/2006/table">
            <a:tbl>
              <a:tblPr/>
              <a:tblGrid>
                <a:gridCol w="2981325"/>
                <a:gridCol w="835025"/>
              </a:tblGrid>
              <a:tr h="379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Which way     Accident      Wear Pads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Unicode MS" pitchFamily="34" charset="-128"/>
                        </a:rPr>
                        <a:t>Utility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25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long                 true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long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long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long                 false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short                true                </a:t>
                      </a:r>
                      <a:r>
                        <a:rPr kumimoji="0" lang="en-US" sz="1200" b="0" i="0" u="none" strike="noStrike" cap="none" normalizeH="0" baseline="0" dirty="0" err="1" smtClean="0">
                          <a:ln>
                            <a:noFill/>
                          </a:ln>
                          <a:solidFill>
                            <a:schemeClr val="tx1"/>
                          </a:solidFill>
                          <a:effectLst/>
                          <a:latin typeface="Arial Unicode MS" pitchFamily="34" charset="-128"/>
                        </a:rPr>
                        <a:t>true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short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short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short                false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Unicode MS" pitchFamily="34" charset="-128"/>
                        </a:rPr>
                        <a:t>30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Unicode MS" pitchFamily="34" charset="-128"/>
                        </a:rPr>
                        <a:t>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Unicode MS" pitchFamily="34" charset="-128"/>
                        </a:rPr>
                        <a:t>75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Unicode MS" pitchFamily="34" charset="-128"/>
                        </a:rPr>
                        <a:t>80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Unicode MS" pitchFamily="34" charset="-128"/>
                        </a:rPr>
                        <a:t>35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Unicode MS" pitchFamily="34" charset="-128"/>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Unicode MS" pitchFamily="34" charset="-128"/>
                        </a:rPr>
                        <a:t>95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Unicode MS" pitchFamily="34" charset="-128"/>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Slide Number Placeholder 5"/>
          <p:cNvSpPr>
            <a:spLocks noGrp="1"/>
          </p:cNvSpPr>
          <p:nvPr>
            <p:ph type="sldNum" sz="quarter" idx="12"/>
          </p:nvPr>
        </p:nvSpPr>
        <p:spPr>
          <a:xfrm>
            <a:off x="7010400" y="6400800"/>
            <a:ext cx="1905000" cy="457200"/>
          </a:xfrm>
        </p:spPr>
        <p:txBody>
          <a:bodyPr/>
          <a:lstStyle/>
          <a:p>
            <a:pPr>
              <a:defRPr/>
            </a:pPr>
            <a:r>
              <a:rPr lang="en-US" dirty="0" smtClean="0"/>
              <a:t>Slide </a:t>
            </a:r>
            <a:fld id="{38B5A9E0-7EB5-4FF0-AEB5-1FBEA79D2A5B}" type="slidenum">
              <a:rPr lang="en-US" smtClean="0"/>
              <a:pPr>
                <a:defRPr/>
              </a:pPr>
              <a:t>15</a:t>
            </a:fld>
            <a:endParaRPr lang="en-US" dirty="0"/>
          </a:p>
        </p:txBody>
      </p:sp>
      <p:sp>
        <p:nvSpPr>
          <p:cNvPr id="7" name="Footer Placeholder 6"/>
          <p:cNvSpPr>
            <a:spLocks noGrp="1"/>
          </p:cNvSpPr>
          <p:nvPr>
            <p:ph type="ftr" sz="quarter" idx="11"/>
          </p:nvPr>
        </p:nvSpPr>
        <p:spPr>
          <a:xfrm>
            <a:off x="0" y="64008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06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80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7" name="Rectangle 2"/>
          <p:cNvSpPr>
            <a:spLocks noGrp="1" noChangeArrowheads="1"/>
          </p:cNvSpPr>
          <p:nvPr>
            <p:ph type="title"/>
          </p:nvPr>
        </p:nvSpPr>
        <p:spPr>
          <a:xfrm>
            <a:off x="323850" y="404813"/>
            <a:ext cx="8534400" cy="685800"/>
          </a:xfrm>
        </p:spPr>
        <p:txBody>
          <a:bodyPr/>
          <a:lstStyle/>
          <a:p>
            <a:pPr eaLnBrk="1" hangingPunct="1"/>
            <a:r>
              <a:rPr lang="en-US" sz="3200" smtClean="0"/>
              <a:t>Finding the optimal decision: We can use VE</a:t>
            </a:r>
            <a:br>
              <a:rPr lang="en-US" sz="3200" smtClean="0"/>
            </a:br>
            <a:endParaRPr lang="en-US" sz="3200" smtClean="0"/>
          </a:p>
        </p:txBody>
      </p:sp>
      <p:sp>
        <p:nvSpPr>
          <p:cNvPr id="13328" name="Rectangle 3"/>
          <p:cNvSpPr>
            <a:spLocks noGrp="1" noChangeArrowheads="1"/>
          </p:cNvSpPr>
          <p:nvPr>
            <p:ph type="body" idx="1"/>
          </p:nvPr>
        </p:nvSpPr>
        <p:spPr>
          <a:xfrm>
            <a:off x="0" y="981075"/>
            <a:ext cx="8207375" cy="1223963"/>
          </a:xfrm>
        </p:spPr>
        <p:txBody>
          <a:bodyPr/>
          <a:lstStyle/>
          <a:p>
            <a:pPr eaLnBrk="1" hangingPunct="1">
              <a:lnSpc>
                <a:spcPct val="80000"/>
              </a:lnSpc>
            </a:pPr>
            <a:r>
              <a:rPr lang="en-US" sz="2400" smtClean="0"/>
              <a:t>Suppose the </a:t>
            </a:r>
            <a:r>
              <a:rPr lang="en-US" sz="2400" smtClean="0">
                <a:solidFill>
                  <a:schemeClr val="accent2"/>
                </a:solidFill>
              </a:rPr>
              <a:t>random variables</a:t>
            </a:r>
            <a:r>
              <a:rPr lang="en-US" sz="2400" smtClean="0"/>
              <a:t> are </a:t>
            </a:r>
            <a:r>
              <a:rPr lang="en-US" sz="2400" i="1" smtClean="0"/>
              <a:t>X</a:t>
            </a:r>
            <a:r>
              <a:rPr lang="en-US" sz="2400" i="1" baseline="-25000" smtClean="0"/>
              <a:t>1</a:t>
            </a:r>
            <a:r>
              <a:rPr lang="en-US" sz="2400" i="1" smtClean="0"/>
              <a:t>, …, X</a:t>
            </a:r>
            <a:r>
              <a:rPr lang="en-US" sz="2400" i="1" baseline="-25000" smtClean="0"/>
              <a:t>n </a:t>
            </a:r>
            <a:r>
              <a:rPr lang="en-US" sz="2400" smtClean="0"/>
              <a:t>, the </a:t>
            </a:r>
            <a:r>
              <a:rPr lang="en-US" sz="2400" smtClean="0">
                <a:solidFill>
                  <a:schemeClr val="accent2"/>
                </a:solidFill>
              </a:rPr>
              <a:t>decision variables</a:t>
            </a:r>
            <a:r>
              <a:rPr lang="en-US" sz="2400" smtClean="0"/>
              <a:t> are the set </a:t>
            </a:r>
            <a:r>
              <a:rPr lang="en-US" sz="2400" i="1" smtClean="0"/>
              <a:t>D</a:t>
            </a:r>
            <a:r>
              <a:rPr lang="en-US" sz="2400" smtClean="0"/>
              <a:t>, and </a:t>
            </a:r>
            <a:r>
              <a:rPr lang="en-US" sz="2400" smtClean="0">
                <a:solidFill>
                  <a:schemeClr val="accent2"/>
                </a:solidFill>
              </a:rPr>
              <a:t>utility</a:t>
            </a:r>
            <a:r>
              <a:rPr lang="en-US" sz="2400" smtClean="0"/>
              <a:t> depends on </a:t>
            </a:r>
          </a:p>
          <a:p>
            <a:pPr eaLnBrk="1" hangingPunct="1">
              <a:lnSpc>
                <a:spcPct val="80000"/>
              </a:lnSpc>
            </a:pPr>
            <a:r>
              <a:rPr lang="en-US" sz="2400" i="1" smtClean="0"/>
              <a:t>pU</a:t>
            </a:r>
            <a:r>
              <a:rPr lang="en-US" sz="2400" i="1" smtClean="0">
                <a:ea typeface="Arial Unicode MS" pitchFamily="34" charset="-128"/>
                <a:cs typeface="Arial Unicode MS" pitchFamily="34" charset="-128"/>
              </a:rPr>
              <a:t>⊆ {</a:t>
            </a:r>
            <a:r>
              <a:rPr lang="en-US" sz="2400" i="1" smtClean="0"/>
              <a:t>X</a:t>
            </a:r>
            <a:r>
              <a:rPr lang="en-US" sz="2400" i="1" baseline="-25000" smtClean="0"/>
              <a:t>1</a:t>
            </a:r>
            <a:r>
              <a:rPr lang="en-US" sz="2400" i="1" smtClean="0"/>
              <a:t>, …, X</a:t>
            </a:r>
            <a:r>
              <a:rPr lang="en-US" sz="2400" i="1" baseline="-25000" smtClean="0"/>
              <a:t>n </a:t>
            </a:r>
            <a:r>
              <a:rPr lang="en-US" sz="2400" i="1" smtClean="0"/>
              <a:t>} </a:t>
            </a:r>
            <a:r>
              <a:rPr lang="en-US" sz="2400" i="1" smtClean="0">
                <a:ea typeface="Arial Unicode MS" pitchFamily="34" charset="-128"/>
                <a:cs typeface="Arial Unicode MS" pitchFamily="34" charset="-128"/>
              </a:rPr>
              <a:t>∪ D</a:t>
            </a:r>
          </a:p>
          <a:p>
            <a:pPr eaLnBrk="1" hangingPunct="1">
              <a:lnSpc>
                <a:spcPct val="80000"/>
              </a:lnSpc>
            </a:pPr>
            <a:r>
              <a:rPr lang="en-US" sz="2400" smtClean="0"/>
              <a:t>     </a:t>
            </a:r>
          </a:p>
          <a:p>
            <a:pPr eaLnBrk="1" hangingPunct="1">
              <a:lnSpc>
                <a:spcPct val="80000"/>
              </a:lnSpc>
            </a:pPr>
            <a:r>
              <a:rPr lang="en-US" sz="2400" smtClean="0">
                <a:latin typeface="Castellar" pitchFamily="18" charset="0"/>
              </a:rPr>
              <a:t> E</a:t>
            </a:r>
            <a:r>
              <a:rPr lang="en-US" sz="2400" smtClean="0"/>
              <a:t>(</a:t>
            </a:r>
            <a:r>
              <a:rPr lang="en-US" sz="2400" i="1" smtClean="0"/>
              <a:t>U</a:t>
            </a:r>
            <a:r>
              <a:rPr lang="en-US" sz="2400" smtClean="0"/>
              <a:t> |</a:t>
            </a:r>
            <a:r>
              <a:rPr lang="en-US" sz="2400" i="1" smtClean="0"/>
              <a:t>D</a:t>
            </a:r>
            <a:r>
              <a:rPr lang="en-US" sz="2400" smtClean="0"/>
              <a:t> ) = </a:t>
            </a:r>
          </a:p>
          <a:p>
            <a:pPr eaLnBrk="1" hangingPunct="1">
              <a:lnSpc>
                <a:spcPct val="80000"/>
              </a:lnSpc>
            </a:pPr>
            <a:r>
              <a:rPr lang="en-US" sz="2400" smtClean="0"/>
              <a:t>                   </a:t>
            </a:r>
          </a:p>
          <a:p>
            <a:pPr eaLnBrk="1" hangingPunct="1">
              <a:lnSpc>
                <a:spcPct val="80000"/>
              </a:lnSpc>
            </a:pPr>
            <a:r>
              <a:rPr lang="en-US" sz="2400" smtClean="0"/>
              <a:t>               </a:t>
            </a:r>
          </a:p>
          <a:p>
            <a:pPr eaLnBrk="1" hangingPunct="1">
              <a:lnSpc>
                <a:spcPct val="80000"/>
              </a:lnSpc>
            </a:pPr>
            <a:r>
              <a:rPr lang="en-US" sz="2400" smtClean="0"/>
              <a:t>		    =</a:t>
            </a:r>
          </a:p>
        </p:txBody>
      </p:sp>
      <p:sp>
        <p:nvSpPr>
          <p:cNvPr id="13329" name="Rectangle 4"/>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13330"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13331" name="Rectangle 6"/>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graphicFrame>
        <p:nvGraphicFramePr>
          <p:cNvPr id="90119" name="Object 7"/>
          <p:cNvGraphicFramePr>
            <a:graphicFrameLocks noChangeAspect="1"/>
          </p:cNvGraphicFramePr>
          <p:nvPr/>
        </p:nvGraphicFramePr>
        <p:xfrm>
          <a:off x="1600200" y="2286000"/>
          <a:ext cx="3405188" cy="741363"/>
        </p:xfrm>
        <a:graphic>
          <a:graphicData uri="http://schemas.openxmlformats.org/presentationml/2006/ole">
            <p:oleObj spid="_x0000_s13314" name="Equation" r:id="rId4" imgW="1815840" imgH="393480" progId="Equation.3">
              <p:embed/>
            </p:oleObj>
          </a:graphicData>
        </a:graphic>
      </p:graphicFrame>
      <p:sp>
        <p:nvSpPr>
          <p:cNvPr id="13332" name="Rectangle 8"/>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90121" name="Rectangle 9"/>
          <p:cNvSpPr>
            <a:spLocks noChangeArrowheads="1"/>
          </p:cNvSpPr>
          <p:nvPr/>
        </p:nvSpPr>
        <p:spPr bwMode="auto">
          <a:xfrm>
            <a:off x="228600" y="4724400"/>
            <a:ext cx="8532813" cy="2133600"/>
          </a:xfrm>
          <a:prstGeom prst="rect">
            <a:avLst/>
          </a:prstGeom>
          <a:noFill/>
          <a:ln w="9525">
            <a:noFill/>
            <a:miter lim="800000"/>
            <a:headEnd/>
            <a:tailEnd/>
          </a:ln>
        </p:spPr>
        <p:txBody>
          <a:bodyPr/>
          <a:lstStyle/>
          <a:p>
            <a:pPr marL="342900" indent="-342900">
              <a:spcBef>
                <a:spcPct val="20000"/>
              </a:spcBef>
            </a:pPr>
            <a:r>
              <a:rPr lang="en-US" sz="2400" dirty="0">
                <a:latin typeface="Arial Unicode MS" pitchFamily="34" charset="-128"/>
              </a:rPr>
              <a:t>To find the </a:t>
            </a:r>
            <a:r>
              <a:rPr lang="en-US" sz="2400" dirty="0">
                <a:solidFill>
                  <a:schemeClr val="accent2"/>
                </a:solidFill>
                <a:latin typeface="Arial Unicode MS" pitchFamily="34" charset="-128"/>
              </a:rPr>
              <a:t>optimal</a:t>
            </a:r>
            <a:r>
              <a:rPr lang="en-US" sz="2400" dirty="0">
                <a:latin typeface="Arial Unicode MS" pitchFamily="34" charset="-128"/>
              </a:rPr>
              <a:t> decision we can use VE:</a:t>
            </a:r>
          </a:p>
          <a:p>
            <a:pPr marL="914400" lvl="1" indent="-457200">
              <a:spcBef>
                <a:spcPct val="20000"/>
              </a:spcBef>
              <a:buClr>
                <a:schemeClr val="tx1"/>
              </a:buClr>
              <a:buSzPct val="120000"/>
              <a:buFont typeface="Arial Unicode MS" pitchFamily="34" charset="-128"/>
              <a:buAutoNum type="arabicPeriod"/>
            </a:pPr>
            <a:r>
              <a:rPr lang="en-US" sz="2000" dirty="0">
                <a:latin typeface="Arial Unicode MS" pitchFamily="34" charset="-128"/>
              </a:rPr>
              <a:t>Create a factor for each conditional probability </a:t>
            </a:r>
            <a:r>
              <a:rPr lang="en-US" sz="2000" dirty="0">
                <a:solidFill>
                  <a:schemeClr val="accent2"/>
                </a:solidFill>
                <a:latin typeface="Arial Unicode MS" pitchFamily="34" charset="-128"/>
              </a:rPr>
              <a:t>and for the utility</a:t>
            </a:r>
          </a:p>
          <a:p>
            <a:pPr marL="914400" lvl="1" indent="-457200">
              <a:spcBef>
                <a:spcPct val="20000"/>
              </a:spcBef>
              <a:buClr>
                <a:schemeClr val="tx1"/>
              </a:buClr>
              <a:buSzPct val="120000"/>
              <a:buFont typeface="Arial Unicode MS" pitchFamily="34" charset="-128"/>
              <a:buAutoNum type="arabicPeriod"/>
            </a:pPr>
            <a:r>
              <a:rPr lang="en-US" sz="2000" dirty="0">
                <a:latin typeface="Arial Unicode MS" pitchFamily="34" charset="-128"/>
              </a:rPr>
              <a:t>Multiply factors and sum out all of the random variables (This creates a factor on </a:t>
            </a:r>
            <a:r>
              <a:rPr lang="en-US" sz="2000" dirty="0" smtClean="0">
                <a:latin typeface="Arial Unicode MS" pitchFamily="34" charset="-128"/>
              </a:rPr>
              <a:t>D</a:t>
            </a:r>
            <a:r>
              <a:rPr lang="en-US" sz="2000" i="1" dirty="0">
                <a:latin typeface="Arial Unicode MS" pitchFamily="34" charset="-128"/>
              </a:rPr>
              <a:t> </a:t>
            </a:r>
            <a:r>
              <a:rPr lang="en-US" sz="2000" dirty="0" smtClean="0">
                <a:latin typeface="Arial Unicode MS" pitchFamily="34" charset="-128"/>
              </a:rPr>
              <a:t>that </a:t>
            </a:r>
            <a:r>
              <a:rPr lang="en-US" sz="2000" dirty="0">
                <a:latin typeface="Arial Unicode MS" pitchFamily="34" charset="-128"/>
              </a:rPr>
              <a:t>gives the expected utility for each </a:t>
            </a:r>
            <a:r>
              <a:rPr lang="en-US" sz="2000" i="1" dirty="0">
                <a:latin typeface="Arial Unicode MS" pitchFamily="34" charset="-128"/>
              </a:rPr>
              <a:t>	)</a:t>
            </a:r>
          </a:p>
          <a:p>
            <a:pPr marL="914400" lvl="1" indent="-457200">
              <a:spcBef>
                <a:spcPct val="20000"/>
              </a:spcBef>
              <a:buClr>
                <a:schemeClr val="tx1"/>
              </a:buClr>
              <a:buSzPct val="120000"/>
              <a:buFont typeface="Arial Unicode MS" pitchFamily="34" charset="-128"/>
              <a:buAutoNum type="arabicPeriod"/>
            </a:pPr>
            <a:r>
              <a:rPr lang="en-US" sz="2000" dirty="0">
                <a:latin typeface="Arial Unicode MS" pitchFamily="34" charset="-128"/>
              </a:rPr>
              <a:t>Choose the </a:t>
            </a:r>
            <a:r>
              <a:rPr lang="en-US" sz="2000" dirty="0" smtClean="0">
                <a:latin typeface="Arial Unicode MS" pitchFamily="34" charset="-128"/>
              </a:rPr>
              <a:t>   </a:t>
            </a:r>
            <a:r>
              <a:rPr lang="en-US" sz="2000" dirty="0" smtClean="0">
                <a:latin typeface="Arial Unicode MS" pitchFamily="34" charset="-128"/>
              </a:rPr>
              <a:t>  with </a:t>
            </a:r>
            <a:r>
              <a:rPr lang="en-US" sz="2000" dirty="0">
                <a:latin typeface="Arial Unicode MS" pitchFamily="34" charset="-128"/>
              </a:rPr>
              <a:t>the maximum value in the factor.</a:t>
            </a:r>
            <a:endParaRPr lang="en-US" sz="600" dirty="0">
              <a:latin typeface="Arial Unicode MS" pitchFamily="34" charset="-128"/>
            </a:endParaRPr>
          </a:p>
          <a:p>
            <a:pPr marL="342900" indent="-342900">
              <a:lnSpc>
                <a:spcPct val="80000"/>
              </a:lnSpc>
              <a:spcBef>
                <a:spcPct val="20000"/>
              </a:spcBef>
            </a:pPr>
            <a:r>
              <a:rPr lang="en-US" sz="800" dirty="0">
                <a:latin typeface="Arial Unicode MS" pitchFamily="34" charset="-128"/>
              </a:rPr>
              <a:t> </a:t>
            </a:r>
          </a:p>
        </p:txBody>
      </p:sp>
      <p:pic>
        <p:nvPicPr>
          <p:cNvPr id="13334" name="Picture 10"/>
          <p:cNvPicPr>
            <a:picLocks noChangeAspect="1" noChangeArrowheads="1"/>
          </p:cNvPicPr>
          <p:nvPr/>
        </p:nvPicPr>
        <p:blipFill>
          <a:blip r:embed="rId5" cstate="print"/>
          <a:srcRect/>
          <a:stretch>
            <a:fillRect/>
          </a:stretch>
        </p:blipFill>
        <p:spPr bwMode="auto">
          <a:xfrm>
            <a:off x="5181600" y="1676400"/>
            <a:ext cx="4321175" cy="1387475"/>
          </a:xfrm>
          <a:prstGeom prst="rect">
            <a:avLst/>
          </a:prstGeom>
          <a:noFill/>
          <a:ln w="9525" algn="ctr">
            <a:noFill/>
            <a:miter lim="800000"/>
            <a:headEnd/>
            <a:tailEnd/>
          </a:ln>
        </p:spPr>
      </p:pic>
      <p:sp>
        <p:nvSpPr>
          <p:cNvPr id="11" name="Slide Number Placeholder 10"/>
          <p:cNvSpPr>
            <a:spLocks noGrp="1"/>
          </p:cNvSpPr>
          <p:nvPr>
            <p:ph type="sldNum" sz="quarter" idx="12"/>
          </p:nvPr>
        </p:nvSpPr>
        <p:spPr>
          <a:xfrm>
            <a:off x="7239000" y="6400800"/>
            <a:ext cx="1905000" cy="457200"/>
          </a:xfrm>
        </p:spPr>
        <p:txBody>
          <a:bodyPr/>
          <a:lstStyle/>
          <a:p>
            <a:pPr>
              <a:defRPr/>
            </a:pPr>
            <a:r>
              <a:rPr lang="en-US" dirty="0" smtClean="0"/>
              <a:t>Slide </a:t>
            </a:r>
            <a:fld id="{38B5A9E0-7EB5-4FF0-AEB5-1FBEA79D2A5B}" type="slidenum">
              <a:rPr lang="en-US" smtClean="0"/>
              <a:pPr>
                <a:defRPr/>
              </a:pPr>
              <a:t>16</a:t>
            </a:fld>
            <a:endParaRPr lang="en-US" dirty="0"/>
          </a:p>
        </p:txBody>
      </p:sp>
      <p:sp>
        <p:nvSpPr>
          <p:cNvPr id="12" name="Footer Placeholder 11"/>
          <p:cNvSpPr>
            <a:spLocks noGrp="1"/>
          </p:cNvSpPr>
          <p:nvPr>
            <p:ph type="ftr" sz="quarter" idx="11"/>
          </p:nvPr>
        </p:nvSpPr>
        <p:spPr>
          <a:xfrm>
            <a:off x="3124200" y="6477000"/>
            <a:ext cx="2819400" cy="3810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01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inkTgt spid="_x0000_s133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012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012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0121">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0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1"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xfrm>
            <a:off x="250825" y="152400"/>
            <a:ext cx="8588375" cy="828675"/>
          </a:xfrm>
        </p:spPr>
        <p:txBody>
          <a:bodyPr/>
          <a:lstStyle/>
          <a:p>
            <a:pPr eaLnBrk="1" hangingPunct="1"/>
            <a:r>
              <a:rPr lang="en-US" sz="3200" b="0" smtClean="0"/>
              <a:t>Example Initial Factors (Step1) </a:t>
            </a:r>
            <a:br>
              <a:rPr lang="en-US" sz="3200" b="0" smtClean="0"/>
            </a:br>
            <a:endParaRPr lang="en-US" sz="3200" b="0" smtClean="0"/>
          </a:p>
        </p:txBody>
      </p:sp>
      <p:graphicFrame>
        <p:nvGraphicFramePr>
          <p:cNvPr id="92163" name="Group 3"/>
          <p:cNvGraphicFramePr>
            <a:graphicFrameLocks noGrp="1"/>
          </p:cNvGraphicFramePr>
          <p:nvPr>
            <p:ph sz="half" idx="1"/>
          </p:nvPr>
        </p:nvGraphicFramePr>
        <p:xfrm>
          <a:off x="4572000" y="2708275"/>
          <a:ext cx="4152900" cy="2714625"/>
        </p:xfrm>
        <a:graphic>
          <a:graphicData uri="http://schemas.openxmlformats.org/drawingml/2006/table">
            <a:tbl>
              <a:tblPr/>
              <a:tblGrid>
                <a:gridCol w="3244850"/>
                <a:gridCol w="908050"/>
              </a:tblGrid>
              <a:tr h="447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Which way     Accident      Wear Pads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Utility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6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true                 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false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true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false              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30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75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80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35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95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174" name="Group 14"/>
          <p:cNvGraphicFramePr>
            <a:graphicFrameLocks noGrp="1"/>
          </p:cNvGraphicFramePr>
          <p:nvPr>
            <p:ph sz="quarter" idx="2"/>
          </p:nvPr>
        </p:nvGraphicFramePr>
        <p:xfrm>
          <a:off x="684213" y="3573463"/>
          <a:ext cx="3167062" cy="1633728"/>
        </p:xfrm>
        <a:graphic>
          <a:graphicData uri="http://schemas.openxmlformats.org/drawingml/2006/table">
            <a:tbl>
              <a:tblPr/>
              <a:tblGrid>
                <a:gridCol w="1185862"/>
                <a:gridCol w="901700"/>
                <a:gridCol w="1079500"/>
              </a:tblGrid>
              <a:tr h="265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Which 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Accident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Probability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47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0.01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0.99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0.2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0.8</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4367" name="Picture 28"/>
          <p:cNvPicPr>
            <a:picLocks noChangeAspect="1" noChangeArrowheads="1"/>
          </p:cNvPicPr>
          <p:nvPr/>
        </p:nvPicPr>
        <p:blipFill>
          <a:blip r:embed="rId4" cstate="print"/>
          <a:srcRect/>
          <a:stretch>
            <a:fillRect/>
          </a:stretch>
        </p:blipFill>
        <p:spPr bwMode="auto">
          <a:xfrm>
            <a:off x="250825" y="981075"/>
            <a:ext cx="5175250" cy="1611313"/>
          </a:xfrm>
          <a:prstGeom prst="rect">
            <a:avLst/>
          </a:prstGeom>
          <a:noFill/>
          <a:ln w="9525" algn="ctr">
            <a:noFill/>
            <a:miter lim="800000"/>
            <a:headEnd/>
            <a:tailEnd/>
          </a:ln>
        </p:spPr>
      </p:pic>
      <p:sp>
        <p:nvSpPr>
          <p:cNvPr id="6" name="Slide Number Placeholder 5"/>
          <p:cNvSpPr>
            <a:spLocks noGrp="1"/>
          </p:cNvSpPr>
          <p:nvPr>
            <p:ph type="sldNum" sz="quarter" idx="12"/>
          </p:nvPr>
        </p:nvSpPr>
        <p:spPr/>
        <p:txBody>
          <a:bodyPr/>
          <a:lstStyle/>
          <a:p>
            <a:pPr>
              <a:defRPr/>
            </a:pPr>
            <a:r>
              <a:rPr lang="en-US" smtClean="0"/>
              <a:t>Slide </a:t>
            </a:r>
            <a:fld id="{D34D3078-6092-43AB-B7DA-4990DDD99E87}"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85" name="Rectangle 2"/>
          <p:cNvSpPr>
            <a:spLocks noGrp="1" noChangeArrowheads="1"/>
          </p:cNvSpPr>
          <p:nvPr>
            <p:ph type="title"/>
          </p:nvPr>
        </p:nvSpPr>
        <p:spPr>
          <a:xfrm>
            <a:off x="250825" y="152400"/>
            <a:ext cx="8588375" cy="828675"/>
          </a:xfrm>
        </p:spPr>
        <p:txBody>
          <a:bodyPr/>
          <a:lstStyle/>
          <a:p>
            <a:pPr eaLnBrk="1" hangingPunct="1"/>
            <a:r>
              <a:rPr lang="en-US" sz="3200" b="0" smtClean="0"/>
              <a:t>Example: Multiply Factors (Step 2a)</a:t>
            </a:r>
            <a:br>
              <a:rPr lang="en-US" sz="3200" b="0" smtClean="0"/>
            </a:br>
            <a:endParaRPr lang="en-US" sz="3200" b="0" smtClean="0"/>
          </a:p>
        </p:txBody>
      </p:sp>
      <p:graphicFrame>
        <p:nvGraphicFramePr>
          <p:cNvPr id="94211" name="Group 3"/>
          <p:cNvGraphicFramePr>
            <a:graphicFrameLocks noGrp="1"/>
          </p:cNvGraphicFramePr>
          <p:nvPr>
            <p:ph sz="half" idx="1"/>
          </p:nvPr>
        </p:nvGraphicFramePr>
        <p:xfrm>
          <a:off x="0" y="3429000"/>
          <a:ext cx="4152900" cy="2714625"/>
        </p:xfrm>
        <a:graphic>
          <a:graphicData uri="http://schemas.openxmlformats.org/drawingml/2006/table">
            <a:tbl>
              <a:tblPr/>
              <a:tblGrid>
                <a:gridCol w="3244850"/>
                <a:gridCol w="908050"/>
              </a:tblGrid>
              <a:tr h="447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Which way     Accident      Wear Pads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Utility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6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true                 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false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true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false              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30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75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80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35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95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4222" name="Group 14"/>
          <p:cNvGraphicFramePr>
            <a:graphicFrameLocks noGrp="1"/>
          </p:cNvGraphicFramePr>
          <p:nvPr>
            <p:ph sz="quarter" idx="2"/>
          </p:nvPr>
        </p:nvGraphicFramePr>
        <p:xfrm>
          <a:off x="0" y="1916113"/>
          <a:ext cx="3132138" cy="1419225"/>
        </p:xfrm>
        <a:graphic>
          <a:graphicData uri="http://schemas.openxmlformats.org/drawingml/2006/table">
            <a:tbl>
              <a:tblPr/>
              <a:tblGrid>
                <a:gridCol w="1173163"/>
                <a:gridCol w="890587"/>
                <a:gridCol w="1068388"/>
              </a:tblGrid>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Which 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Accident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Probability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44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0.01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0.99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0.2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5411" name="Picture 28"/>
          <p:cNvPicPr>
            <a:picLocks noChangeAspect="1" noChangeArrowheads="1"/>
          </p:cNvPicPr>
          <p:nvPr/>
        </p:nvPicPr>
        <p:blipFill>
          <a:blip r:embed="rId4" cstate="print"/>
          <a:srcRect/>
          <a:stretch>
            <a:fillRect/>
          </a:stretch>
        </p:blipFill>
        <p:spPr bwMode="auto">
          <a:xfrm>
            <a:off x="0" y="549275"/>
            <a:ext cx="4176713" cy="1300163"/>
          </a:xfrm>
          <a:prstGeom prst="rect">
            <a:avLst/>
          </a:prstGeom>
          <a:noFill/>
          <a:ln w="9525" algn="ctr">
            <a:noFill/>
            <a:miter lim="800000"/>
            <a:headEnd/>
            <a:tailEnd/>
          </a:ln>
        </p:spPr>
      </p:pic>
      <p:graphicFrame>
        <p:nvGraphicFramePr>
          <p:cNvPr id="15362" name="Object 29"/>
          <p:cNvGraphicFramePr>
            <a:graphicFrameLocks noChangeAspect="1"/>
          </p:cNvGraphicFramePr>
          <p:nvPr/>
        </p:nvGraphicFramePr>
        <p:xfrm>
          <a:off x="4383088" y="998538"/>
          <a:ext cx="4481512" cy="800100"/>
        </p:xfrm>
        <a:graphic>
          <a:graphicData uri="http://schemas.openxmlformats.org/presentationml/2006/ole">
            <p:oleObj spid="_x0000_s15362" name="Equation" r:id="rId5" imgW="1930320" imgH="342720" progId="Equation.3">
              <p:embed/>
            </p:oleObj>
          </a:graphicData>
        </a:graphic>
      </p:graphicFrame>
      <p:graphicFrame>
        <p:nvGraphicFramePr>
          <p:cNvPr id="94238" name="Group 30"/>
          <p:cNvGraphicFramePr>
            <a:graphicFrameLocks noGrp="1"/>
          </p:cNvGraphicFramePr>
          <p:nvPr/>
        </p:nvGraphicFramePr>
        <p:xfrm>
          <a:off x="4427538" y="2349500"/>
          <a:ext cx="4716462" cy="3441700"/>
        </p:xfrm>
        <a:graphic>
          <a:graphicData uri="http://schemas.openxmlformats.org/drawingml/2006/table">
            <a:tbl>
              <a:tblPr/>
              <a:tblGrid>
                <a:gridCol w="3168650"/>
                <a:gridCol w="1547812"/>
              </a:tblGrid>
              <a:tr h="364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Which way     Accident      Wear Pads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Utility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7540">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long                 true                 </a:t>
                      </a:r>
                      <a:r>
                        <a:rPr kumimoji="0" lang="en-US" sz="1400" b="0" i="0" u="none" strike="noStrike" cap="none" normalizeH="0" baseline="0" dirty="0" err="1" smtClean="0">
                          <a:ln>
                            <a:noFill/>
                          </a:ln>
                          <a:solidFill>
                            <a:schemeClr val="tx1"/>
                          </a:solidFill>
                          <a:effectLst/>
                          <a:latin typeface="Arial Unicode MS" pitchFamily="34" charset="-128"/>
                        </a:rPr>
                        <a:t>true</a:t>
                      </a:r>
                      <a:r>
                        <a:rPr kumimoji="0" lang="en-US" sz="14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long                 true                 false</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long                 false               true</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long                 false               </a:t>
                      </a:r>
                      <a:r>
                        <a:rPr kumimoji="0" lang="en-US" sz="1400" b="0" i="0" u="none" strike="noStrike" cap="none" normalizeH="0" baseline="0" dirty="0" err="1" smtClean="0">
                          <a:ln>
                            <a:noFill/>
                          </a:ln>
                          <a:solidFill>
                            <a:schemeClr val="tx1"/>
                          </a:solidFill>
                          <a:effectLst/>
                          <a:latin typeface="Arial Unicode MS" pitchFamily="34" charset="-128"/>
                        </a:rPr>
                        <a:t>false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short                true                </a:t>
                      </a:r>
                      <a:r>
                        <a:rPr kumimoji="0" lang="en-US" sz="1400" b="0" i="0" u="none" strike="noStrike" cap="none" normalizeH="0" baseline="0" dirty="0" err="1" smtClean="0">
                          <a:ln>
                            <a:noFill/>
                          </a:ln>
                          <a:solidFill>
                            <a:schemeClr val="tx1"/>
                          </a:solidFill>
                          <a:effectLst/>
                          <a:latin typeface="Arial Unicode MS" pitchFamily="34" charset="-128"/>
                        </a:rPr>
                        <a:t>true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short                true                false</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short                false              true</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short                false              </a:t>
                      </a:r>
                      <a:r>
                        <a:rPr kumimoji="0" lang="en-US" sz="1400" b="0" i="0" u="none" strike="noStrike" cap="none" normalizeH="0" baseline="0" dirty="0" err="1" smtClean="0">
                          <a:ln>
                            <a:noFill/>
                          </a:ln>
                          <a:solidFill>
                            <a:schemeClr val="tx1"/>
                          </a:solidFill>
                          <a:effectLst/>
                          <a:latin typeface="Arial Unicode MS" pitchFamily="34" charset="-128"/>
                        </a:rPr>
                        <a:t>false</a:t>
                      </a:r>
                      <a:endParaRPr kumimoji="0" lang="en-US" sz="14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ts val="600"/>
                        </a:spcAft>
                        <a:buClrTx/>
                        <a:buSzTx/>
                        <a:buFontTx/>
                        <a:buNone/>
                        <a:tabLst/>
                      </a:pP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30 *…………</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 </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75 </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80</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35</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3</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95 </a:t>
                      </a:r>
                    </a:p>
                    <a:p>
                      <a:pPr marL="0" marR="0" lvl="0" indent="0" algn="l" defTabSz="914400" rtl="0" eaLnBrk="1" fontAlgn="base" latinLnBrk="0" hangingPunct="1">
                        <a:lnSpc>
                          <a:spcPct val="100000"/>
                        </a:lnSpc>
                        <a:spcBef>
                          <a:spcPct val="20000"/>
                        </a:spcBef>
                        <a:spcAft>
                          <a:spcPts val="60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Slide Number Placeholder 7"/>
          <p:cNvSpPr>
            <a:spLocks noGrp="1"/>
          </p:cNvSpPr>
          <p:nvPr>
            <p:ph type="sldNum" sz="quarter" idx="12"/>
          </p:nvPr>
        </p:nvSpPr>
        <p:spPr/>
        <p:txBody>
          <a:bodyPr/>
          <a:lstStyle/>
          <a:p>
            <a:pPr>
              <a:defRPr/>
            </a:pPr>
            <a:r>
              <a:rPr lang="en-US" smtClean="0"/>
              <a:t>Slide </a:t>
            </a:r>
            <a:fld id="{D34D3078-6092-43AB-B7DA-4990DDD99E87}" type="slidenum">
              <a:rPr lang="en-US" smtClean="0"/>
              <a:pPr>
                <a:defRPr/>
              </a:pPr>
              <a:t>18</a:t>
            </a:fld>
            <a:endParaRPr lang="en-US"/>
          </a:p>
        </p:txBody>
      </p:sp>
      <p:sp>
        <p:nvSpPr>
          <p:cNvPr id="9" name="Footer Placeholder 8"/>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Rectangle 2"/>
          <p:cNvSpPr>
            <a:spLocks noGrp="1" noChangeArrowheads="1"/>
          </p:cNvSpPr>
          <p:nvPr>
            <p:ph type="title"/>
          </p:nvPr>
        </p:nvSpPr>
        <p:spPr>
          <a:xfrm>
            <a:off x="0" y="0"/>
            <a:ext cx="8839200" cy="828675"/>
          </a:xfrm>
        </p:spPr>
        <p:txBody>
          <a:bodyPr/>
          <a:lstStyle/>
          <a:p>
            <a:pPr eaLnBrk="1" hangingPunct="1"/>
            <a:r>
              <a:rPr lang="en-US" sz="3200" b="0" smtClean="0"/>
              <a:t>Example: Sum out var</a:t>
            </a:r>
            <a:r>
              <a:rPr lang="en-US" sz="2800" b="0" smtClean="0"/>
              <a:t>s</a:t>
            </a:r>
            <a:r>
              <a:rPr lang="en-US" sz="3200" b="0" smtClean="0"/>
              <a:t> and choose max </a:t>
            </a:r>
            <a:br>
              <a:rPr lang="en-US" sz="3200" b="0" smtClean="0"/>
            </a:br>
            <a:r>
              <a:rPr lang="en-US" sz="3200" b="0" smtClean="0"/>
              <a:t>(Steps 2b-3)</a:t>
            </a:r>
          </a:p>
        </p:txBody>
      </p:sp>
      <p:graphicFrame>
        <p:nvGraphicFramePr>
          <p:cNvPr id="96259" name="Group 3"/>
          <p:cNvGraphicFramePr>
            <a:graphicFrameLocks noGrp="1"/>
          </p:cNvGraphicFramePr>
          <p:nvPr>
            <p:ph sz="half" idx="1"/>
          </p:nvPr>
        </p:nvGraphicFramePr>
        <p:xfrm>
          <a:off x="152400" y="2819400"/>
          <a:ext cx="4321175" cy="2571750"/>
        </p:xfrm>
        <a:graphic>
          <a:graphicData uri="http://schemas.openxmlformats.org/drawingml/2006/table">
            <a:tbl>
              <a:tblPr/>
              <a:tblGrid>
                <a:gridCol w="3376612"/>
                <a:gridCol w="944563"/>
              </a:tblGrid>
              <a:tr h="303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Which way     Accident      Wear Pads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Utility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6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true                 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false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true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                false              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0.01*30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0.01*0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0.99*75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0.99*80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0.2*35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0.2*3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0.8*95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0.8*100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6270" name="Group 14"/>
          <p:cNvGraphicFramePr>
            <a:graphicFrameLocks noGrp="1"/>
          </p:cNvGraphicFramePr>
          <p:nvPr>
            <p:ph sz="quarter" idx="3"/>
          </p:nvPr>
        </p:nvGraphicFramePr>
        <p:xfrm>
          <a:off x="4716463" y="3068638"/>
          <a:ext cx="4283075" cy="1633728"/>
        </p:xfrm>
        <a:graphic>
          <a:graphicData uri="http://schemas.openxmlformats.org/drawingml/2006/table">
            <a:tbl>
              <a:tblPr/>
              <a:tblGrid>
                <a:gridCol w="1114425"/>
                <a:gridCol w="1079500"/>
                <a:gridCol w="2089150"/>
              </a:tblGrid>
              <a:tr h="204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Which 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Wear Pads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Expected Utility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35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long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Arial Unicode MS" pitchFamily="34" charset="-128"/>
                        </a:rPr>
                        <a:t>short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short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Arial Unicode MS" pitchFamily="34" charset="-128"/>
                        </a:rPr>
                        <a:t>true</a:t>
                      </a:r>
                      <a:r>
                        <a:rPr kumimoji="0" lang="en-US" sz="1400" b="0" i="0" u="none" strike="noStrike" cap="none" normalizeH="0" baseline="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0.01*30+0.99*75=74.55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0.01*0+0.99*80=79.2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accent2"/>
                          </a:solidFill>
                          <a:effectLst/>
                          <a:latin typeface="Arial Unicode MS" pitchFamily="34" charset="-128"/>
                        </a:rPr>
                        <a:t>0.2*35+0.8*95=83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0.2*3+0.8*100=80.6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17" name="Rectangle 28"/>
          <p:cNvSpPr>
            <a:spLocks noChangeArrowheads="1"/>
          </p:cNvSpPr>
          <p:nvPr/>
        </p:nvSpPr>
        <p:spPr bwMode="auto">
          <a:xfrm>
            <a:off x="5410200" y="2362200"/>
            <a:ext cx="2879725" cy="608013"/>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 Sum out accident:</a:t>
            </a:r>
          </a:p>
        </p:txBody>
      </p:sp>
      <p:sp>
        <p:nvSpPr>
          <p:cNvPr id="16418" name="Rectangle 29"/>
          <p:cNvSpPr>
            <a:spLocks noChangeArrowheads="1"/>
          </p:cNvSpPr>
          <p:nvPr/>
        </p:nvSpPr>
        <p:spPr bwMode="auto">
          <a:xfrm>
            <a:off x="179388" y="5445125"/>
            <a:ext cx="8496300" cy="890588"/>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Thus the optimal policy is to take the short way and wear pads, with an expected utility of 83.</a:t>
            </a:r>
          </a:p>
          <a:p>
            <a:pPr marL="342900" indent="-342900">
              <a:spcBef>
                <a:spcPct val="20000"/>
              </a:spcBef>
            </a:pPr>
            <a:endParaRPr lang="en-US" sz="2400">
              <a:latin typeface="Arial Unicode MS" pitchFamily="34" charset="-128"/>
            </a:endParaRPr>
          </a:p>
        </p:txBody>
      </p:sp>
      <p:pic>
        <p:nvPicPr>
          <p:cNvPr id="16419" name="Picture 30"/>
          <p:cNvPicPr>
            <a:picLocks noChangeAspect="1" noChangeArrowheads="1"/>
          </p:cNvPicPr>
          <p:nvPr/>
        </p:nvPicPr>
        <p:blipFill>
          <a:blip r:embed="rId4" cstate="print"/>
          <a:srcRect/>
          <a:stretch>
            <a:fillRect/>
          </a:stretch>
        </p:blipFill>
        <p:spPr bwMode="auto">
          <a:xfrm>
            <a:off x="228600" y="1143000"/>
            <a:ext cx="4752975" cy="1479550"/>
          </a:xfrm>
          <a:prstGeom prst="rect">
            <a:avLst/>
          </a:prstGeom>
          <a:noFill/>
          <a:ln w="9525" algn="ctr">
            <a:noFill/>
            <a:miter lim="800000"/>
            <a:headEnd/>
            <a:tailEnd/>
          </a:ln>
        </p:spPr>
      </p:pic>
      <p:graphicFrame>
        <p:nvGraphicFramePr>
          <p:cNvPr id="16386" name="Object 31"/>
          <p:cNvGraphicFramePr>
            <a:graphicFrameLocks noChangeAspect="1"/>
          </p:cNvGraphicFramePr>
          <p:nvPr/>
        </p:nvGraphicFramePr>
        <p:xfrm>
          <a:off x="5410200" y="1600200"/>
          <a:ext cx="2713038" cy="800100"/>
        </p:xfrm>
        <a:graphic>
          <a:graphicData uri="http://schemas.openxmlformats.org/presentationml/2006/ole">
            <p:oleObj spid="_x0000_s16386" name="Equation" r:id="rId5" imgW="1168200" imgH="342720" progId="Equation.3">
              <p:embed/>
            </p:oleObj>
          </a:graphicData>
        </a:graphic>
      </p:graphicFrame>
      <p:pic>
        <p:nvPicPr>
          <p:cNvPr id="16420" name="Picture 32"/>
          <p:cNvPicPr>
            <a:picLocks noChangeAspect="1" noChangeArrowheads="1"/>
          </p:cNvPicPr>
          <p:nvPr/>
        </p:nvPicPr>
        <p:blipFill>
          <a:blip r:embed="rId6" cstate="print"/>
          <a:srcRect/>
          <a:stretch>
            <a:fillRect/>
          </a:stretch>
        </p:blipFill>
        <p:spPr bwMode="auto">
          <a:xfrm>
            <a:off x="7415213" y="4953000"/>
            <a:ext cx="1728787" cy="638175"/>
          </a:xfrm>
          <a:prstGeom prst="rect">
            <a:avLst/>
          </a:prstGeom>
          <a:noFill/>
          <a:ln w="9525">
            <a:noFill/>
            <a:miter lim="800000"/>
            <a:headEnd/>
            <a:tailEnd/>
          </a:ln>
        </p:spPr>
      </p:pic>
      <p:sp>
        <p:nvSpPr>
          <p:cNvPr id="10" name="Slide Number Placeholder 9"/>
          <p:cNvSpPr>
            <a:spLocks noGrp="1"/>
          </p:cNvSpPr>
          <p:nvPr>
            <p:ph type="sldNum" sz="quarter" idx="12"/>
          </p:nvPr>
        </p:nvSpPr>
        <p:spPr/>
        <p:txBody>
          <a:bodyPr/>
          <a:lstStyle/>
          <a:p>
            <a:pPr>
              <a:defRPr/>
            </a:pPr>
            <a:r>
              <a:rPr lang="en-US" smtClean="0"/>
              <a:t>Slide </a:t>
            </a:r>
            <a:fld id="{D34D3078-6092-43AB-B7DA-4990DDD99E87}" type="slidenum">
              <a:rPr lang="en-US" smtClean="0"/>
              <a:pPr>
                <a:defRPr/>
              </a:pPr>
              <a:t>19</a:t>
            </a:fld>
            <a:endParaRPr lang="en-US"/>
          </a:p>
        </p:txBody>
      </p:sp>
      <p:sp>
        <p:nvSpPr>
          <p:cNvPr id="11" name="Footer Placeholder 10"/>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2" name="Rectangle 37"/>
          <p:cNvSpPr>
            <a:spLocks noChangeArrowheads="1"/>
          </p:cNvSpPr>
          <p:nvPr/>
        </p:nvSpPr>
        <p:spPr bwMode="auto">
          <a:xfrm>
            <a:off x="2786063" y="3000375"/>
            <a:ext cx="3000375" cy="1428750"/>
          </a:xfrm>
          <a:prstGeom prst="rect">
            <a:avLst/>
          </a:prstGeom>
          <a:solidFill>
            <a:schemeClr val="bg1"/>
          </a:solidFill>
          <a:ln w="9525" algn="ctr">
            <a:noFill/>
            <a:round/>
            <a:headEnd/>
            <a:tailEnd/>
          </a:ln>
        </p:spPr>
        <p:txBody>
          <a:bodyPr wrap="none">
            <a:spAutoFit/>
          </a:bodyPr>
          <a:lstStyle/>
          <a:p>
            <a:endParaRPr lang="en-US"/>
          </a:p>
        </p:txBody>
      </p:sp>
      <p:sp>
        <p:nvSpPr>
          <p:cNvPr id="43" name="Rounded Rectangle 42"/>
          <p:cNvSpPr/>
          <p:nvPr/>
        </p:nvSpPr>
        <p:spPr>
          <a:xfrm>
            <a:off x="0" y="5643563"/>
            <a:ext cx="2500313" cy="1214437"/>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a:p>
        </p:txBody>
      </p:sp>
      <p:sp>
        <p:nvSpPr>
          <p:cNvPr id="25" name="Footer Placeholder 4"/>
          <p:cNvSpPr>
            <a:spLocks noGrp="1"/>
          </p:cNvSpPr>
          <p:nvPr>
            <p:ph type="ftr" sz="quarter" idx="11"/>
          </p:nvPr>
        </p:nvSpPr>
        <p:spPr/>
        <p:txBody>
          <a:bodyPr/>
          <a:lstStyle/>
          <a:p>
            <a:pPr>
              <a:defRPr/>
            </a:pPr>
            <a:r>
              <a:rPr lang="en-US" smtClean="0"/>
              <a:t>CPSC 502, Lecture 11</a:t>
            </a:r>
            <a:endParaRPr lang="en-US"/>
          </a:p>
        </p:txBody>
      </p:sp>
      <p:sp>
        <p:nvSpPr>
          <p:cNvPr id="26" name="Slide Number Placeholder 5"/>
          <p:cNvSpPr>
            <a:spLocks noGrp="1"/>
          </p:cNvSpPr>
          <p:nvPr>
            <p:ph type="sldNum" sz="quarter" idx="12"/>
          </p:nvPr>
        </p:nvSpPr>
        <p:spPr/>
        <p:txBody>
          <a:bodyPr/>
          <a:lstStyle/>
          <a:p>
            <a:pPr>
              <a:defRPr/>
            </a:pPr>
            <a:r>
              <a:rPr lang="en-US"/>
              <a:t>Slide </a:t>
            </a:r>
            <a:fld id="{14751D8A-AF98-48F2-8AB2-37E0A9982BDD}" type="slidenum">
              <a:rPr lang="en-US"/>
              <a:pPr>
                <a:defRPr/>
              </a:pPr>
              <a:t>2</a:t>
            </a:fld>
            <a:endParaRPr lang="en-US"/>
          </a:p>
        </p:txBody>
      </p:sp>
      <p:sp>
        <p:nvSpPr>
          <p:cNvPr id="1066" name="Rectangle 2"/>
          <p:cNvSpPr>
            <a:spLocks noGrp="1" noChangeArrowheads="1"/>
          </p:cNvSpPr>
          <p:nvPr>
            <p:ph type="title"/>
          </p:nvPr>
        </p:nvSpPr>
        <p:spPr>
          <a:xfrm>
            <a:off x="0" y="0"/>
            <a:ext cx="9144000" cy="685800"/>
          </a:xfrm>
        </p:spPr>
        <p:txBody>
          <a:bodyPr/>
          <a:lstStyle/>
          <a:p>
            <a:pPr eaLnBrk="1" hangingPunct="1"/>
            <a:r>
              <a:rPr lang="en-US" smtClean="0"/>
              <a:t>Planning in Stochastic Environments</a:t>
            </a:r>
          </a:p>
        </p:txBody>
      </p:sp>
      <p:sp>
        <p:nvSpPr>
          <p:cNvPr id="1067" name="Rectangle 6"/>
          <p:cNvSpPr>
            <a:spLocks noChangeArrowheads="1"/>
          </p:cNvSpPr>
          <p:nvPr/>
        </p:nvSpPr>
        <p:spPr bwMode="auto">
          <a:xfrm>
            <a:off x="323850" y="765175"/>
            <a:ext cx="2736850" cy="431800"/>
          </a:xfrm>
          <a:prstGeom prst="rect">
            <a:avLst/>
          </a:prstGeom>
          <a:noFill/>
          <a:ln w="9525">
            <a:noFill/>
            <a:miter lim="800000"/>
            <a:headEnd/>
            <a:tailEnd/>
          </a:ln>
        </p:spPr>
        <p:txBody>
          <a:bodyPr/>
          <a:lstStyle/>
          <a:p>
            <a:pPr marL="533400" indent="-533400">
              <a:spcBef>
                <a:spcPct val="20000"/>
              </a:spcBef>
            </a:pPr>
            <a:endParaRPr lang="en-US">
              <a:latin typeface="Arial Unicode MS" pitchFamily="34" charset="-128"/>
            </a:endParaRPr>
          </a:p>
        </p:txBody>
      </p:sp>
      <p:sp>
        <p:nvSpPr>
          <p:cNvPr id="1068" name="Rectangle 7"/>
          <p:cNvSpPr>
            <a:spLocks noGrp="1" noChangeArrowheads="1"/>
          </p:cNvSpPr>
          <p:nvPr>
            <p:ph type="body" idx="1"/>
          </p:nvPr>
        </p:nvSpPr>
        <p:spPr>
          <a:xfrm>
            <a:off x="4857750" y="785813"/>
            <a:ext cx="2428875" cy="503237"/>
          </a:xfrm>
        </p:spPr>
        <p:txBody>
          <a:bodyPr/>
          <a:lstStyle/>
          <a:p>
            <a:pPr eaLnBrk="1" hangingPunct="1"/>
            <a:r>
              <a:rPr lang="en-US" b="1" smtClean="0"/>
              <a:t>Environment</a:t>
            </a:r>
          </a:p>
        </p:txBody>
      </p:sp>
      <p:sp>
        <p:nvSpPr>
          <p:cNvPr id="1069" name="Rectangle 8"/>
          <p:cNvSpPr>
            <a:spLocks noChangeArrowheads="1"/>
          </p:cNvSpPr>
          <p:nvPr/>
        </p:nvSpPr>
        <p:spPr bwMode="auto">
          <a:xfrm>
            <a:off x="0" y="1500188"/>
            <a:ext cx="1701800" cy="503237"/>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Problem</a:t>
            </a:r>
          </a:p>
        </p:txBody>
      </p:sp>
      <p:sp>
        <p:nvSpPr>
          <p:cNvPr id="1070" name="Rectangle 9"/>
          <p:cNvSpPr>
            <a:spLocks noChangeArrowheads="1"/>
          </p:cNvSpPr>
          <p:nvPr/>
        </p:nvSpPr>
        <p:spPr bwMode="auto">
          <a:xfrm>
            <a:off x="1000125" y="3500438"/>
            <a:ext cx="1512888" cy="503237"/>
          </a:xfrm>
          <a:prstGeom prst="rect">
            <a:avLst/>
          </a:prstGeom>
          <a:noFill/>
          <a:ln w="9525">
            <a:noFill/>
            <a:miter lim="800000"/>
            <a:headEnd/>
            <a:tailEnd/>
          </a:ln>
        </p:spPr>
        <p:txBody>
          <a:bodyPr/>
          <a:lstStyle/>
          <a:p>
            <a:pPr marL="342900" indent="-342900">
              <a:lnSpc>
                <a:spcPct val="75000"/>
              </a:lnSpc>
              <a:spcBef>
                <a:spcPct val="20000"/>
              </a:spcBef>
            </a:pPr>
            <a:r>
              <a:rPr lang="en-US" sz="2400">
                <a:latin typeface="Arial Unicode MS" pitchFamily="34" charset="-128"/>
              </a:rPr>
              <a:t>Query</a:t>
            </a:r>
          </a:p>
        </p:txBody>
      </p:sp>
      <p:sp>
        <p:nvSpPr>
          <p:cNvPr id="1071" name="Rectangle 10"/>
          <p:cNvSpPr>
            <a:spLocks noChangeArrowheads="1"/>
          </p:cNvSpPr>
          <p:nvPr/>
        </p:nvSpPr>
        <p:spPr bwMode="auto">
          <a:xfrm>
            <a:off x="928688" y="5143500"/>
            <a:ext cx="1601787" cy="419100"/>
          </a:xfrm>
          <a:prstGeom prst="rect">
            <a:avLst/>
          </a:prstGeom>
          <a:noFill/>
          <a:ln w="9525">
            <a:noFill/>
            <a:miter lim="800000"/>
            <a:headEnd/>
            <a:tailEnd/>
          </a:ln>
        </p:spPr>
        <p:txBody>
          <a:bodyPr/>
          <a:lstStyle/>
          <a:p>
            <a:pPr marL="342900" indent="-342900">
              <a:lnSpc>
                <a:spcPct val="75000"/>
              </a:lnSpc>
              <a:spcBef>
                <a:spcPct val="20000"/>
              </a:spcBef>
            </a:pPr>
            <a:r>
              <a:rPr lang="en-US" sz="2400">
                <a:latin typeface="Arial Unicode MS" pitchFamily="34" charset="-128"/>
              </a:rPr>
              <a:t>Planning</a:t>
            </a:r>
          </a:p>
        </p:txBody>
      </p:sp>
      <p:sp>
        <p:nvSpPr>
          <p:cNvPr id="1072" name="Rectangle 11"/>
          <p:cNvSpPr>
            <a:spLocks noChangeArrowheads="1"/>
          </p:cNvSpPr>
          <p:nvPr/>
        </p:nvSpPr>
        <p:spPr bwMode="auto">
          <a:xfrm>
            <a:off x="3357563" y="1214438"/>
            <a:ext cx="2159000"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Deterministic</a:t>
            </a:r>
          </a:p>
        </p:txBody>
      </p:sp>
      <p:sp>
        <p:nvSpPr>
          <p:cNvPr id="1073" name="Rectangle 12"/>
          <p:cNvSpPr>
            <a:spLocks noChangeArrowheads="1"/>
          </p:cNvSpPr>
          <p:nvPr/>
        </p:nvSpPr>
        <p:spPr bwMode="auto">
          <a:xfrm>
            <a:off x="6500813" y="1143000"/>
            <a:ext cx="2159000" cy="503238"/>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Stochastic</a:t>
            </a:r>
          </a:p>
        </p:txBody>
      </p:sp>
      <p:sp>
        <p:nvSpPr>
          <p:cNvPr id="1074" name="Rectangle 13"/>
          <p:cNvSpPr>
            <a:spLocks noChangeArrowheads="1"/>
          </p:cNvSpPr>
          <p:nvPr/>
        </p:nvSpPr>
        <p:spPr bwMode="auto">
          <a:xfrm>
            <a:off x="2786063" y="1643063"/>
            <a:ext cx="6143625" cy="4572000"/>
          </a:xfrm>
          <a:prstGeom prst="rect">
            <a:avLst/>
          </a:prstGeom>
          <a:noFill/>
          <a:ln w="9525">
            <a:solidFill>
              <a:schemeClr val="tx1"/>
            </a:solidFill>
            <a:miter lim="800000"/>
            <a:headEnd/>
            <a:tailEnd/>
          </a:ln>
        </p:spPr>
        <p:txBody>
          <a:bodyPr wrap="none" anchor="ctr"/>
          <a:lstStyle/>
          <a:p>
            <a:endParaRPr lang="en-US"/>
          </a:p>
        </p:txBody>
      </p:sp>
      <p:sp>
        <p:nvSpPr>
          <p:cNvPr id="1075" name="Line 14"/>
          <p:cNvSpPr>
            <a:spLocks noChangeShapeType="1"/>
          </p:cNvSpPr>
          <p:nvPr/>
        </p:nvSpPr>
        <p:spPr bwMode="auto">
          <a:xfrm flipH="1">
            <a:off x="5786438" y="1643063"/>
            <a:ext cx="46037" cy="4572000"/>
          </a:xfrm>
          <a:prstGeom prst="line">
            <a:avLst/>
          </a:prstGeom>
          <a:noFill/>
          <a:ln w="9525">
            <a:solidFill>
              <a:schemeClr val="tx1"/>
            </a:solidFill>
            <a:round/>
            <a:headEnd/>
            <a:tailEnd/>
          </a:ln>
        </p:spPr>
        <p:txBody>
          <a:bodyPr/>
          <a:lstStyle/>
          <a:p>
            <a:endParaRPr lang="en-US"/>
          </a:p>
        </p:txBody>
      </p:sp>
      <p:sp>
        <p:nvSpPr>
          <p:cNvPr id="1076" name="Rectangle 16"/>
          <p:cNvSpPr>
            <a:spLocks noChangeArrowheads="1"/>
          </p:cNvSpPr>
          <p:nvPr/>
        </p:nvSpPr>
        <p:spPr bwMode="auto">
          <a:xfrm>
            <a:off x="4286250" y="2000250"/>
            <a:ext cx="1295400"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1077" name="Rectangle 17"/>
          <p:cNvSpPr>
            <a:spLocks noChangeArrowheads="1"/>
          </p:cNvSpPr>
          <p:nvPr/>
        </p:nvSpPr>
        <p:spPr bwMode="auto">
          <a:xfrm>
            <a:off x="2786063" y="1643063"/>
            <a:ext cx="2786062" cy="357187"/>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a:solidFill>
                  <a:schemeClr val="accent2"/>
                </a:solidFill>
                <a:latin typeface="Arial Unicode MS" pitchFamily="34" charset="-128"/>
              </a:rPr>
              <a:t>Arc Consistency</a:t>
            </a:r>
          </a:p>
        </p:txBody>
      </p:sp>
      <p:sp>
        <p:nvSpPr>
          <p:cNvPr id="1078" name="Rectangle 18"/>
          <p:cNvSpPr>
            <a:spLocks noChangeArrowheads="1"/>
          </p:cNvSpPr>
          <p:nvPr/>
        </p:nvSpPr>
        <p:spPr bwMode="auto">
          <a:xfrm>
            <a:off x="3357563" y="3786188"/>
            <a:ext cx="1295400"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1079" name="Rectangle 20"/>
          <p:cNvSpPr>
            <a:spLocks noChangeArrowheads="1"/>
          </p:cNvSpPr>
          <p:nvPr/>
        </p:nvSpPr>
        <p:spPr bwMode="auto">
          <a:xfrm>
            <a:off x="3143250" y="5357813"/>
            <a:ext cx="1176338"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1081" name="Rectangle 24"/>
          <p:cNvSpPr>
            <a:spLocks noChangeArrowheads="1"/>
          </p:cNvSpPr>
          <p:nvPr/>
        </p:nvSpPr>
        <p:spPr bwMode="auto">
          <a:xfrm>
            <a:off x="6357938" y="3500438"/>
            <a:ext cx="2428875"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1082" name="Rectangle 9"/>
          <p:cNvSpPr>
            <a:spLocks noChangeArrowheads="1"/>
          </p:cNvSpPr>
          <p:nvPr/>
        </p:nvSpPr>
        <p:spPr bwMode="auto">
          <a:xfrm>
            <a:off x="642938" y="2214563"/>
            <a:ext cx="2214562" cy="642937"/>
          </a:xfrm>
          <a:prstGeom prst="rect">
            <a:avLst/>
          </a:prstGeom>
          <a:noFill/>
          <a:ln w="9525">
            <a:noFill/>
            <a:miter lim="800000"/>
            <a:headEnd/>
            <a:tailEnd/>
          </a:ln>
        </p:spPr>
        <p:txBody>
          <a:bodyPr/>
          <a:lstStyle/>
          <a:p>
            <a:pPr marL="342900" indent="-342900" algn="ctr">
              <a:lnSpc>
                <a:spcPct val="75000"/>
              </a:lnSpc>
              <a:spcBef>
                <a:spcPct val="20000"/>
              </a:spcBef>
            </a:pPr>
            <a:r>
              <a:rPr lang="en-US" sz="2400">
                <a:latin typeface="Arial Unicode MS" pitchFamily="34" charset="-128"/>
              </a:rPr>
              <a:t>Constraint Satisfaction</a:t>
            </a:r>
          </a:p>
        </p:txBody>
      </p:sp>
      <p:sp>
        <p:nvSpPr>
          <p:cNvPr id="1083" name="Rectangle 9"/>
          <p:cNvSpPr>
            <a:spLocks noChangeArrowheads="1"/>
          </p:cNvSpPr>
          <p:nvPr/>
        </p:nvSpPr>
        <p:spPr bwMode="auto">
          <a:xfrm>
            <a:off x="2714625" y="3429000"/>
            <a:ext cx="151288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Logics</a:t>
            </a:r>
          </a:p>
        </p:txBody>
      </p:sp>
      <p:sp>
        <p:nvSpPr>
          <p:cNvPr id="1084" name="Rectangle 9"/>
          <p:cNvSpPr>
            <a:spLocks noChangeArrowheads="1"/>
          </p:cNvSpPr>
          <p:nvPr/>
        </p:nvSpPr>
        <p:spPr bwMode="auto">
          <a:xfrm>
            <a:off x="2857500" y="4643438"/>
            <a:ext cx="1512888" cy="35718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STRIPS</a:t>
            </a:r>
          </a:p>
        </p:txBody>
      </p:sp>
      <p:cxnSp>
        <p:nvCxnSpPr>
          <p:cNvPr id="31" name="Straight Connector 30"/>
          <p:cNvCxnSpPr/>
          <p:nvPr/>
        </p:nvCxnSpPr>
        <p:spPr>
          <a:xfrm>
            <a:off x="2643188" y="3000375"/>
            <a:ext cx="6286500" cy="1588"/>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2643188" y="4429125"/>
            <a:ext cx="6286500" cy="1588"/>
          </a:xfrm>
          <a:prstGeom prst="line">
            <a:avLst/>
          </a:prstGeom>
        </p:spPr>
        <p:style>
          <a:lnRef idx="1">
            <a:schemeClr val="dk1"/>
          </a:lnRef>
          <a:fillRef idx="0">
            <a:schemeClr val="dk1"/>
          </a:fillRef>
          <a:effectRef idx="0">
            <a:schemeClr val="dk1"/>
          </a:effectRef>
          <a:fontRef idx="minor">
            <a:schemeClr val="tx1"/>
          </a:fontRef>
        </p:style>
      </p:cxnSp>
      <p:sp>
        <p:nvSpPr>
          <p:cNvPr id="1087" name="Rectangle 9"/>
          <p:cNvSpPr>
            <a:spLocks noChangeArrowheads="1"/>
          </p:cNvSpPr>
          <p:nvPr/>
        </p:nvSpPr>
        <p:spPr bwMode="auto">
          <a:xfrm>
            <a:off x="5715000" y="3071813"/>
            <a:ext cx="2000250" cy="50323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Belief Nets</a:t>
            </a:r>
          </a:p>
        </p:txBody>
      </p:sp>
      <p:sp>
        <p:nvSpPr>
          <p:cNvPr id="1088" name="Rectangle 9"/>
          <p:cNvSpPr>
            <a:spLocks noChangeArrowheads="1"/>
          </p:cNvSpPr>
          <p:nvPr/>
        </p:nvSpPr>
        <p:spPr bwMode="auto">
          <a:xfrm>
            <a:off x="2714625" y="2286000"/>
            <a:ext cx="178593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Vars + </a:t>
            </a:r>
          </a:p>
          <a:p>
            <a:pPr marL="342900" indent="-342900">
              <a:lnSpc>
                <a:spcPct val="75000"/>
              </a:lnSpc>
              <a:spcBef>
                <a:spcPct val="20000"/>
              </a:spcBef>
            </a:pPr>
            <a:r>
              <a:rPr lang="en-US" sz="2400" i="1">
                <a:latin typeface="Arial Unicode MS" pitchFamily="34" charset="-128"/>
              </a:rPr>
              <a:t>Constraints</a:t>
            </a:r>
          </a:p>
        </p:txBody>
      </p:sp>
      <p:sp>
        <p:nvSpPr>
          <p:cNvPr id="1089" name="Rectangle 9"/>
          <p:cNvSpPr>
            <a:spLocks noChangeArrowheads="1"/>
          </p:cNvSpPr>
          <p:nvPr/>
        </p:nvSpPr>
        <p:spPr bwMode="auto">
          <a:xfrm>
            <a:off x="5867400" y="4648200"/>
            <a:ext cx="2357438" cy="357187"/>
          </a:xfrm>
          <a:prstGeom prst="rect">
            <a:avLst/>
          </a:prstGeom>
          <a:noFill/>
          <a:ln w="9525">
            <a:noFill/>
            <a:miter lim="800000"/>
            <a:headEnd/>
            <a:tailEnd/>
          </a:ln>
        </p:spPr>
        <p:txBody>
          <a:bodyPr/>
          <a:lstStyle/>
          <a:p>
            <a:pPr marL="342900" indent="-342900">
              <a:lnSpc>
                <a:spcPct val="75000"/>
              </a:lnSpc>
              <a:spcBef>
                <a:spcPct val="20000"/>
              </a:spcBef>
            </a:pPr>
            <a:r>
              <a:rPr lang="en-US" sz="2400" i="1" dirty="0">
                <a:latin typeface="Arial Unicode MS" pitchFamily="34" charset="-128"/>
              </a:rPr>
              <a:t>Decision Nets</a:t>
            </a:r>
          </a:p>
        </p:txBody>
      </p:sp>
      <p:sp>
        <p:nvSpPr>
          <p:cNvPr id="1091" name="Rectangle 24"/>
          <p:cNvSpPr>
            <a:spLocks noChangeArrowheads="1"/>
          </p:cNvSpPr>
          <p:nvPr/>
        </p:nvSpPr>
        <p:spPr bwMode="auto">
          <a:xfrm>
            <a:off x="6324600" y="5181600"/>
            <a:ext cx="2428875"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1092" name="Rectangle 8"/>
          <p:cNvSpPr>
            <a:spLocks noChangeArrowheads="1"/>
          </p:cNvSpPr>
          <p:nvPr/>
        </p:nvSpPr>
        <p:spPr bwMode="auto">
          <a:xfrm>
            <a:off x="0" y="2786063"/>
            <a:ext cx="1000125"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Static</a:t>
            </a:r>
          </a:p>
        </p:txBody>
      </p:sp>
      <p:sp>
        <p:nvSpPr>
          <p:cNvPr id="1093" name="Rectangle 8"/>
          <p:cNvSpPr>
            <a:spLocks noChangeArrowheads="1"/>
          </p:cNvSpPr>
          <p:nvPr/>
        </p:nvSpPr>
        <p:spPr bwMode="auto">
          <a:xfrm>
            <a:off x="0" y="4500563"/>
            <a:ext cx="1785938"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Sequential</a:t>
            </a:r>
          </a:p>
        </p:txBody>
      </p:sp>
      <p:sp>
        <p:nvSpPr>
          <p:cNvPr id="41" name="Left Brace 40"/>
          <p:cNvSpPr/>
          <p:nvPr/>
        </p:nvSpPr>
        <p:spPr>
          <a:xfrm>
            <a:off x="857250" y="2214563"/>
            <a:ext cx="142875" cy="200025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95" name="Rectangle 9"/>
          <p:cNvSpPr>
            <a:spLocks noChangeArrowheads="1"/>
          </p:cNvSpPr>
          <p:nvPr/>
        </p:nvSpPr>
        <p:spPr bwMode="auto">
          <a:xfrm>
            <a:off x="0" y="5715000"/>
            <a:ext cx="2428875" cy="35718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Representation</a:t>
            </a:r>
          </a:p>
        </p:txBody>
      </p:sp>
      <p:sp>
        <p:nvSpPr>
          <p:cNvPr id="1096" name="Rectangle 20"/>
          <p:cNvSpPr>
            <a:spLocks noChangeArrowheads="1"/>
          </p:cNvSpPr>
          <p:nvPr/>
        </p:nvSpPr>
        <p:spPr bwMode="auto">
          <a:xfrm>
            <a:off x="127000" y="6037263"/>
            <a:ext cx="2143125" cy="714375"/>
          </a:xfrm>
          <a:prstGeom prst="rect">
            <a:avLst/>
          </a:prstGeom>
          <a:noFill/>
          <a:ln w="9525">
            <a:solidFill>
              <a:schemeClr val="accent2"/>
            </a:solidFill>
            <a:miter lim="800000"/>
            <a:headEnd/>
            <a:tailEnd/>
          </a:ln>
        </p:spPr>
        <p:txBody>
          <a:bodyPr/>
          <a:lstStyle/>
          <a:p>
            <a:pPr marL="342900" indent="-342900" algn="ctr"/>
            <a:r>
              <a:rPr lang="en-US" sz="2400">
                <a:solidFill>
                  <a:schemeClr val="accent2"/>
                </a:solidFill>
                <a:latin typeface="Arial Unicode MS" pitchFamily="34" charset="-128"/>
              </a:rPr>
              <a:t>Reasoning</a:t>
            </a:r>
          </a:p>
          <a:p>
            <a:pPr marL="342900" indent="-342900" algn="ctr"/>
            <a:r>
              <a:rPr lang="en-US" sz="2400">
                <a:solidFill>
                  <a:schemeClr val="accent2"/>
                </a:solidFill>
                <a:latin typeface="Arial Unicode MS" pitchFamily="34" charset="-128"/>
              </a:rPr>
              <a:t>Technique</a:t>
            </a:r>
          </a:p>
        </p:txBody>
      </p:sp>
      <p:sp>
        <p:nvSpPr>
          <p:cNvPr id="1097" name="Rectangle 16"/>
          <p:cNvSpPr>
            <a:spLocks noChangeArrowheads="1"/>
          </p:cNvSpPr>
          <p:nvPr/>
        </p:nvSpPr>
        <p:spPr bwMode="auto">
          <a:xfrm>
            <a:off x="4857750" y="2571750"/>
            <a:ext cx="785813" cy="35718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SLS</a:t>
            </a:r>
          </a:p>
        </p:txBody>
      </p:sp>
      <p:sp>
        <p:nvSpPr>
          <p:cNvPr id="1098" name="Rectangle 9"/>
          <p:cNvSpPr>
            <a:spLocks noChangeArrowheads="1"/>
          </p:cNvSpPr>
          <p:nvPr/>
        </p:nvSpPr>
        <p:spPr bwMode="auto">
          <a:xfrm>
            <a:off x="5715000" y="4143375"/>
            <a:ext cx="3214688" cy="503238"/>
          </a:xfrm>
          <a:prstGeom prst="rect">
            <a:avLst/>
          </a:prstGeom>
          <a:noFill/>
          <a:ln w="9525">
            <a:noFill/>
            <a:miter lim="800000"/>
            <a:headEnd/>
            <a:tailEnd/>
          </a:ln>
        </p:spPr>
        <p:txBody>
          <a:bodyPr/>
          <a:lstStyle/>
          <a:p>
            <a:pPr marL="342900" indent="-342900">
              <a:lnSpc>
                <a:spcPct val="75000"/>
              </a:lnSpc>
              <a:spcBef>
                <a:spcPct val="20000"/>
              </a:spcBef>
            </a:pPr>
            <a:r>
              <a:rPr lang="en-US" sz="2000" i="1">
                <a:latin typeface="Arial Unicode MS" pitchFamily="34" charset="-128"/>
              </a:rPr>
              <a:t>Markov Chains and HMMs</a:t>
            </a:r>
          </a:p>
        </p:txBody>
      </p:sp>
      <p:sp>
        <p:nvSpPr>
          <p:cNvPr id="37" name="Rectangle 23"/>
          <p:cNvSpPr>
            <a:spLocks noChangeArrowheads="1"/>
          </p:cNvSpPr>
          <p:nvPr/>
        </p:nvSpPr>
        <p:spPr bwMode="auto">
          <a:xfrm>
            <a:off x="6934200" y="5943600"/>
            <a:ext cx="1941513" cy="309562"/>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000" dirty="0">
                <a:solidFill>
                  <a:schemeClr val="accent2"/>
                </a:solidFill>
                <a:latin typeface="Arial Unicode MS" pitchFamily="34" charset="-128"/>
              </a:rPr>
              <a:t>Value Iteration</a:t>
            </a:r>
          </a:p>
        </p:txBody>
      </p:sp>
      <p:sp>
        <p:nvSpPr>
          <p:cNvPr id="38" name="Rectangle 9"/>
          <p:cNvSpPr>
            <a:spLocks noChangeArrowheads="1"/>
          </p:cNvSpPr>
          <p:nvPr/>
        </p:nvSpPr>
        <p:spPr bwMode="auto">
          <a:xfrm>
            <a:off x="5791200" y="5715000"/>
            <a:ext cx="2928938" cy="357188"/>
          </a:xfrm>
          <a:prstGeom prst="rect">
            <a:avLst/>
          </a:prstGeom>
          <a:noFill/>
          <a:ln w="9525">
            <a:noFill/>
            <a:miter lim="800000"/>
            <a:headEnd/>
            <a:tailEnd/>
          </a:ln>
        </p:spPr>
        <p:txBody>
          <a:bodyPr/>
          <a:lstStyle/>
          <a:p>
            <a:pPr marL="342900" indent="-342900">
              <a:lnSpc>
                <a:spcPct val="75000"/>
              </a:lnSpc>
              <a:spcBef>
                <a:spcPct val="20000"/>
              </a:spcBef>
            </a:pPr>
            <a:r>
              <a:rPr lang="en-US" sz="2000" i="1" dirty="0">
                <a:latin typeface="Arial Unicode MS" pitchFamily="34" charset="-128"/>
              </a:rPr>
              <a:t>Markov Processes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n-US" smtClean="0"/>
              <a:t>CPSC 502, Lecture 11</a:t>
            </a:r>
          </a:p>
        </p:txBody>
      </p:sp>
      <p:sp>
        <p:nvSpPr>
          <p:cNvPr id="4100" name="Slide Number Placeholder 5"/>
          <p:cNvSpPr>
            <a:spLocks noGrp="1"/>
          </p:cNvSpPr>
          <p:nvPr>
            <p:ph type="sldNum" sz="quarter" idx="12"/>
          </p:nvPr>
        </p:nvSpPr>
        <p:spPr>
          <a:noFill/>
        </p:spPr>
        <p:txBody>
          <a:bodyPr/>
          <a:lstStyle/>
          <a:p>
            <a:fld id="{172488EA-2613-4553-A16A-4521158E598A}" type="slidenum">
              <a:rPr lang="en-US" smtClean="0"/>
              <a:pPr/>
              <a:t>20</a:t>
            </a:fld>
            <a:endParaRPr lang="en-US" smtClean="0"/>
          </a:p>
        </p:txBody>
      </p:sp>
      <p:sp>
        <p:nvSpPr>
          <p:cNvPr id="4101" name="Rectangle 2"/>
          <p:cNvSpPr>
            <a:spLocks noGrp="1" noChangeArrowheads="1"/>
          </p:cNvSpPr>
          <p:nvPr>
            <p:ph type="title"/>
          </p:nvPr>
        </p:nvSpPr>
        <p:spPr>
          <a:xfrm>
            <a:off x="762000" y="0"/>
            <a:ext cx="7772400" cy="1143000"/>
          </a:xfrm>
        </p:spPr>
        <p:txBody>
          <a:bodyPr/>
          <a:lstStyle/>
          <a:p>
            <a:pPr eaLnBrk="1" hangingPunct="1"/>
            <a:r>
              <a:rPr lang="en-US" dirty="0" smtClean="0"/>
              <a:t>Today Oct 18</a:t>
            </a:r>
          </a:p>
        </p:txBody>
      </p:sp>
      <p:sp>
        <p:nvSpPr>
          <p:cNvPr id="4102" name="Rectangle 3"/>
          <p:cNvSpPr>
            <a:spLocks noGrp="1" noChangeArrowheads="1"/>
          </p:cNvSpPr>
          <p:nvPr>
            <p:ph type="body" idx="1"/>
          </p:nvPr>
        </p:nvSpPr>
        <p:spPr>
          <a:xfrm>
            <a:off x="381000" y="1447800"/>
            <a:ext cx="8539608" cy="1981200"/>
          </a:xfrm>
          <a:solidFill>
            <a:schemeClr val="accent5">
              <a:lumMod val="20000"/>
              <a:lumOff val="80000"/>
            </a:schemeClr>
          </a:solidFill>
        </p:spPr>
        <p:txBody>
          <a:bodyPr/>
          <a:lstStyle/>
          <a:p>
            <a:pPr eaLnBrk="1" hangingPunct="1"/>
            <a:r>
              <a:rPr lang="en-US" sz="3200" u="sng" dirty="0" smtClean="0"/>
              <a:t>One-Off Decision</a:t>
            </a:r>
          </a:p>
          <a:p>
            <a:pPr eaLnBrk="1" hangingPunct="1">
              <a:buFontTx/>
              <a:buChar char="•"/>
            </a:pPr>
            <a:r>
              <a:rPr lang="en-US" sz="3200" dirty="0" smtClean="0"/>
              <a:t>Utilities / Preferences and optimal Decision</a:t>
            </a:r>
          </a:p>
          <a:p>
            <a:pPr eaLnBrk="1" hangingPunct="1">
              <a:buFontTx/>
              <a:buChar char="•"/>
            </a:pPr>
            <a:r>
              <a:rPr lang="en-US" sz="3200" dirty="0" smtClean="0"/>
              <a:t>Single stage Decision Networks</a:t>
            </a:r>
          </a:p>
          <a:p>
            <a:pPr lvl="1" eaLnBrk="1" hangingPunct="1">
              <a:buFont typeface="Arial" pitchFamily="34" charset="0"/>
              <a:buChar char="•"/>
            </a:pPr>
            <a:endParaRPr lang="en-US" b="1" dirty="0" smtClean="0"/>
          </a:p>
          <a:p>
            <a:pPr eaLnBrk="1" hangingPunct="1">
              <a:buFont typeface="Arial" pitchFamily="34" charset="0"/>
              <a:buChar char="•"/>
            </a:pPr>
            <a:endParaRPr lang="en-US" sz="2000" dirty="0" smtClean="0"/>
          </a:p>
          <a:p>
            <a:pPr eaLnBrk="1" hangingPunct="1">
              <a:buFont typeface="Arial" pitchFamily="34" charset="0"/>
              <a:buChar char="•"/>
            </a:pPr>
            <a:endParaRPr lang="en-US" sz="2000" dirty="0" smtClean="0"/>
          </a:p>
          <a:p>
            <a:pPr eaLnBrk="1" hangingPunct="1">
              <a:buFont typeface="Arial" pitchFamily="34" charset="0"/>
              <a:buChar char="•"/>
            </a:pPr>
            <a:endParaRPr lang="en-US" sz="2000" dirty="0" smtClean="0"/>
          </a:p>
          <a:p>
            <a:pPr lvl="1" eaLnBrk="1" hangingPunct="1"/>
            <a:endParaRPr lang="en-US" sz="1800" dirty="0" smtClean="0"/>
          </a:p>
          <a:p>
            <a:pPr eaLnBrk="1" hangingPunct="1"/>
            <a:endParaRPr lang="en-US" sz="2000" dirty="0" smtClean="0"/>
          </a:p>
          <a:p>
            <a:pPr eaLnBrk="1" hangingPunct="1">
              <a:buFontTx/>
              <a:buNone/>
            </a:pPr>
            <a:endParaRPr lang="en-US" sz="2000" dirty="0" smtClean="0"/>
          </a:p>
        </p:txBody>
      </p:sp>
      <p:sp>
        <p:nvSpPr>
          <p:cNvPr id="6" name="Rectangle 3"/>
          <p:cNvSpPr txBox="1">
            <a:spLocks noChangeArrowheads="1"/>
          </p:cNvSpPr>
          <p:nvPr/>
        </p:nvSpPr>
        <p:spPr bwMode="auto">
          <a:xfrm>
            <a:off x="381000" y="3810000"/>
            <a:ext cx="7986712" cy="2389187"/>
          </a:xfrm>
          <a:prstGeom prst="rect">
            <a:avLst/>
          </a:prstGeom>
          <a:solidFill>
            <a:schemeClr val="accent5">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en-US" sz="3200" b="1" i="0" u="sng" strike="noStrike" kern="0" cap="none" spc="0" normalizeH="0" baseline="0" noProof="0" dirty="0" smtClean="0">
                <a:ln>
                  <a:noFill/>
                </a:ln>
                <a:solidFill>
                  <a:schemeClr val="tx1"/>
                </a:solidFill>
                <a:effectLst/>
                <a:uLnTx/>
                <a:uFillTx/>
                <a:latin typeface="+mn-lt"/>
                <a:ea typeface="+mn-ea"/>
                <a:cs typeface="+mn-cs"/>
              </a:rPr>
              <a:t>Sequential Decisions</a:t>
            </a:r>
          </a:p>
          <a:p>
            <a:pPr marL="742950" marR="0" lvl="1" indent="-285750" algn="l" defTabSz="914400" rtl="0" eaLnBrk="1" fontAlgn="base" latinLnBrk="0" hangingPunct="1">
              <a:lnSpc>
                <a:spcPct val="100000"/>
              </a:lnSpc>
              <a:spcBef>
                <a:spcPct val="20000"/>
              </a:spcBef>
              <a:spcAft>
                <a:spcPct val="0"/>
              </a:spcAft>
              <a:buClr>
                <a:schemeClr val="tx1"/>
              </a:buClr>
              <a:buSzPct val="120000"/>
              <a:buFontTx/>
              <a:buChar char="•"/>
              <a:tabLst/>
              <a:defRPr/>
            </a:pPr>
            <a:r>
              <a:rPr kumimoji="0" lang="en-US" sz="2800" b="1" i="0" u="none" strike="noStrike" kern="0" cap="none" spc="0" normalizeH="0" baseline="0" noProof="0" dirty="0" smtClean="0">
                <a:ln>
                  <a:noFill/>
                </a:ln>
                <a:solidFill>
                  <a:schemeClr val="tx1"/>
                </a:solidFill>
                <a:effectLst/>
                <a:uLnTx/>
                <a:uFillTx/>
                <a:latin typeface="+mn-lt"/>
              </a:rPr>
              <a:t>Representation</a:t>
            </a:r>
          </a:p>
          <a:p>
            <a:pPr marL="742950" marR="0" lvl="1" indent="-285750" algn="l" defTabSz="914400" rtl="0" eaLnBrk="1" fontAlgn="base" latinLnBrk="0" hangingPunct="1">
              <a:lnSpc>
                <a:spcPct val="100000"/>
              </a:lnSpc>
              <a:spcBef>
                <a:spcPct val="20000"/>
              </a:spcBef>
              <a:spcAft>
                <a:spcPct val="0"/>
              </a:spcAft>
              <a:buClr>
                <a:schemeClr val="tx1"/>
              </a:buClr>
              <a:buSzPct val="120000"/>
              <a:buFontTx/>
              <a:buChar char="•"/>
              <a:tabLst/>
              <a:defRPr/>
            </a:pPr>
            <a:r>
              <a:rPr kumimoji="0" lang="en-US" sz="2800" b="1" i="0" u="none" strike="noStrike" kern="0" cap="none" spc="0" normalizeH="0" baseline="0" noProof="0" dirty="0" smtClean="0">
                <a:ln>
                  <a:noFill/>
                </a:ln>
                <a:solidFill>
                  <a:schemeClr val="tx1"/>
                </a:solidFill>
                <a:effectLst/>
                <a:uLnTx/>
                <a:uFillTx/>
                <a:latin typeface="+mn-lt"/>
              </a:rPr>
              <a:t>Policies</a:t>
            </a:r>
          </a:p>
          <a:p>
            <a:pPr marL="800100" lvl="1" indent="-342900">
              <a:spcBef>
                <a:spcPct val="20000"/>
              </a:spcBef>
              <a:buFontTx/>
              <a:buChar char="•"/>
            </a:pPr>
            <a:r>
              <a:rPr kumimoji="0" lang="en-US" sz="3200" b="1" i="0" u="none" strike="noStrike" kern="0" cap="none" spc="0" normalizeH="0" baseline="0" noProof="0" dirty="0" smtClean="0">
                <a:ln>
                  <a:noFill/>
                </a:ln>
                <a:effectLst/>
                <a:uLnTx/>
                <a:uFillTx/>
                <a:latin typeface="+mn-lt"/>
                <a:ea typeface="+mn-ea"/>
                <a:cs typeface="+mn-cs"/>
              </a:rPr>
              <a:t>Finding Optimal Policies</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smtClean="0">
              <a:ln>
                <a:noFill/>
              </a:ln>
              <a:solidFill>
                <a:schemeClr val="bg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bg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55" name="Rectangle 2"/>
          <p:cNvSpPr>
            <a:spLocks noGrp="1" noChangeArrowheads="1"/>
          </p:cNvSpPr>
          <p:nvPr>
            <p:ph type="body" idx="1"/>
          </p:nvPr>
        </p:nvSpPr>
        <p:spPr>
          <a:xfrm>
            <a:off x="611188" y="1241425"/>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2056" name="Rectangle 3"/>
          <p:cNvSpPr>
            <a:spLocks noChangeArrowheads="1"/>
          </p:cNvSpPr>
          <p:nvPr/>
        </p:nvSpPr>
        <p:spPr bwMode="auto">
          <a:xfrm>
            <a:off x="0" y="0"/>
            <a:ext cx="8534400" cy="685800"/>
          </a:xfrm>
          <a:prstGeom prst="rect">
            <a:avLst/>
          </a:prstGeom>
          <a:noFill/>
          <a:ln w="9525">
            <a:noFill/>
            <a:miter lim="800000"/>
            <a:headEnd/>
            <a:tailEnd/>
          </a:ln>
        </p:spPr>
        <p:txBody>
          <a:bodyPr anchor="ctr"/>
          <a:lstStyle/>
          <a:p>
            <a:pPr algn="ctr"/>
            <a:r>
              <a:rPr lang="en-US" sz="3600" b="1">
                <a:solidFill>
                  <a:schemeClr val="accent2"/>
                </a:solidFill>
                <a:latin typeface="Arial Unicode MS" pitchFamily="34" charset="-128"/>
              </a:rPr>
              <a:t>“Single” Action vs. Sequence of Actions</a:t>
            </a:r>
            <a:endParaRPr lang="en-US" sz="3200" b="1" i="1" baseline="30000">
              <a:solidFill>
                <a:schemeClr val="accent2"/>
              </a:solidFill>
              <a:latin typeface="Arial Unicode MS" pitchFamily="34" charset="-128"/>
            </a:endParaRPr>
          </a:p>
        </p:txBody>
      </p:sp>
      <p:sp>
        <p:nvSpPr>
          <p:cNvPr id="2057" name="Rectangle 4"/>
          <p:cNvSpPr>
            <a:spLocks noChangeArrowheads="1"/>
          </p:cNvSpPr>
          <p:nvPr/>
        </p:nvSpPr>
        <p:spPr bwMode="auto">
          <a:xfrm>
            <a:off x="323850" y="482600"/>
            <a:ext cx="2736850" cy="466725"/>
          </a:xfrm>
          <a:prstGeom prst="rect">
            <a:avLst/>
          </a:prstGeom>
          <a:noFill/>
          <a:ln w="9525">
            <a:noFill/>
            <a:miter lim="800000"/>
            <a:headEnd/>
            <a:tailEnd/>
          </a:ln>
        </p:spPr>
        <p:txBody>
          <a:bodyPr/>
          <a:lstStyle/>
          <a:p>
            <a:pPr marL="533400" indent="-533400">
              <a:spcBef>
                <a:spcPct val="20000"/>
              </a:spcBef>
            </a:pPr>
            <a:endParaRPr lang="en-US" sz="2800">
              <a:latin typeface="Arial Unicode MS" pitchFamily="34" charset="-128"/>
            </a:endParaRPr>
          </a:p>
        </p:txBody>
      </p:sp>
      <p:sp>
        <p:nvSpPr>
          <p:cNvPr id="2058" name="Rectangle 16"/>
          <p:cNvSpPr>
            <a:spLocks noChangeArrowheads="1"/>
          </p:cNvSpPr>
          <p:nvPr/>
        </p:nvSpPr>
        <p:spPr bwMode="auto">
          <a:xfrm>
            <a:off x="990600" y="1524000"/>
            <a:ext cx="7239000" cy="2209800"/>
          </a:xfrm>
          <a:prstGeom prst="rect">
            <a:avLst/>
          </a:prstGeom>
          <a:noFill/>
          <a:ln w="9525">
            <a:noFill/>
            <a:miter lim="800000"/>
            <a:headEnd/>
            <a:tailEnd/>
          </a:ln>
        </p:spPr>
        <p:txBody>
          <a:bodyPr/>
          <a:lstStyle/>
          <a:p>
            <a:pPr marL="342900" indent="-342900">
              <a:lnSpc>
                <a:spcPct val="80000"/>
              </a:lnSpc>
              <a:spcBef>
                <a:spcPct val="20000"/>
              </a:spcBef>
            </a:pPr>
            <a:r>
              <a:rPr lang="en-US" sz="2800">
                <a:latin typeface="Arial Unicode MS" pitchFamily="34" charset="-128"/>
              </a:rPr>
              <a:t>Set of primitive decisions that can be treated as </a:t>
            </a:r>
            <a:r>
              <a:rPr lang="en-US" sz="2800">
                <a:solidFill>
                  <a:schemeClr val="accent2"/>
                </a:solidFill>
                <a:latin typeface="Arial Unicode MS" pitchFamily="34" charset="-128"/>
              </a:rPr>
              <a:t>a</a:t>
            </a:r>
            <a:r>
              <a:rPr lang="en-US" sz="2800">
                <a:latin typeface="Arial Unicode MS" pitchFamily="34" charset="-128"/>
              </a:rPr>
              <a:t> </a:t>
            </a:r>
            <a:r>
              <a:rPr lang="en-US" sz="2800">
                <a:solidFill>
                  <a:schemeClr val="accent2"/>
                </a:solidFill>
                <a:latin typeface="Arial Unicode MS" pitchFamily="34" charset="-128"/>
              </a:rPr>
              <a:t>single macro decision </a:t>
            </a:r>
            <a:r>
              <a:rPr lang="en-US" sz="2800">
                <a:latin typeface="Arial Unicode MS" pitchFamily="34" charset="-128"/>
              </a:rPr>
              <a:t>to be made </a:t>
            </a:r>
            <a:r>
              <a:rPr lang="en-US" sz="2800" i="1">
                <a:latin typeface="Arial Unicode MS" pitchFamily="34" charset="-128"/>
              </a:rPr>
              <a:t>before acting</a:t>
            </a:r>
          </a:p>
        </p:txBody>
      </p:sp>
      <p:sp>
        <p:nvSpPr>
          <p:cNvPr id="2059" name="Rectangle 17"/>
          <p:cNvSpPr>
            <a:spLocks noChangeArrowheads="1"/>
          </p:cNvSpPr>
          <p:nvPr/>
        </p:nvSpPr>
        <p:spPr bwMode="auto">
          <a:xfrm>
            <a:off x="1066800" y="3733800"/>
            <a:ext cx="7162800" cy="1943100"/>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sz="2800">
                <a:latin typeface="Arial Unicode MS" pitchFamily="34" charset="-128"/>
              </a:rPr>
              <a:t>Agent makes observations</a:t>
            </a:r>
          </a:p>
          <a:p>
            <a:pPr marL="342900" indent="-342900">
              <a:lnSpc>
                <a:spcPct val="80000"/>
              </a:lnSpc>
              <a:spcBef>
                <a:spcPct val="20000"/>
              </a:spcBef>
              <a:buFontTx/>
              <a:buChar char="•"/>
            </a:pPr>
            <a:r>
              <a:rPr lang="en-US" sz="2800">
                <a:latin typeface="Arial Unicode MS" pitchFamily="34" charset="-128"/>
              </a:rPr>
              <a:t>Decides on an action</a:t>
            </a:r>
          </a:p>
          <a:p>
            <a:pPr marL="342900" indent="-342900">
              <a:lnSpc>
                <a:spcPct val="80000"/>
              </a:lnSpc>
              <a:spcBef>
                <a:spcPct val="20000"/>
              </a:spcBef>
              <a:buFontTx/>
              <a:buChar char="•"/>
            </a:pPr>
            <a:r>
              <a:rPr lang="en-US" sz="2800">
                <a:latin typeface="Arial Unicode MS" pitchFamily="34" charset="-128"/>
              </a:rPr>
              <a:t>Carries out the action</a:t>
            </a:r>
            <a:endParaRPr lang="en-US" sz="2800" i="1">
              <a:latin typeface="Arial Unicode MS" pitchFamily="34" charset="-128"/>
            </a:endParaRPr>
          </a:p>
        </p:txBody>
      </p:sp>
      <p:sp>
        <p:nvSpPr>
          <p:cNvPr id="7" name="Slide Number Placeholder 6"/>
          <p:cNvSpPr>
            <a:spLocks noGrp="1"/>
          </p:cNvSpPr>
          <p:nvPr>
            <p:ph type="sldNum" sz="quarter" idx="12"/>
          </p:nvPr>
        </p:nvSpPr>
        <p:spPr/>
        <p:txBody>
          <a:bodyPr/>
          <a:lstStyle/>
          <a:p>
            <a:pPr>
              <a:defRPr/>
            </a:pPr>
            <a:r>
              <a:rPr lang="en-US" smtClean="0"/>
              <a:t>Slide </a:t>
            </a:r>
            <a:fld id="{38B5A9E0-7EB5-4FF0-AEB5-1FBEA79D2A5B}"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2"/>
          <p:cNvSpPr>
            <a:spLocks noGrp="1" noChangeArrowheads="1"/>
          </p:cNvSpPr>
          <p:nvPr>
            <p:ph type="title"/>
          </p:nvPr>
        </p:nvSpPr>
        <p:spPr>
          <a:xfrm>
            <a:off x="250825" y="152400"/>
            <a:ext cx="8588375" cy="900113"/>
          </a:xfrm>
        </p:spPr>
        <p:txBody>
          <a:bodyPr/>
          <a:lstStyle/>
          <a:p>
            <a:pPr eaLnBrk="1" hangingPunct="1"/>
            <a:r>
              <a:rPr lang="en-US" sz="3200" b="0" smtClean="0"/>
              <a:t>Sequential decision problems</a:t>
            </a:r>
            <a:br>
              <a:rPr lang="en-US" sz="3200" b="0" smtClean="0"/>
            </a:br>
            <a:endParaRPr lang="en-US" sz="3200" b="0" smtClean="0"/>
          </a:p>
        </p:txBody>
      </p:sp>
      <p:sp>
        <p:nvSpPr>
          <p:cNvPr id="4104" name="Rectangle 3"/>
          <p:cNvSpPr>
            <a:spLocks noGrp="1" noChangeArrowheads="1"/>
          </p:cNvSpPr>
          <p:nvPr>
            <p:ph type="body" idx="1"/>
          </p:nvPr>
        </p:nvSpPr>
        <p:spPr>
          <a:xfrm>
            <a:off x="228600" y="1066800"/>
            <a:ext cx="8458200" cy="2819400"/>
          </a:xfrm>
        </p:spPr>
        <p:txBody>
          <a:bodyPr/>
          <a:lstStyle/>
          <a:p>
            <a:pPr eaLnBrk="1" hangingPunct="1">
              <a:buFontTx/>
              <a:buChar char="•"/>
            </a:pPr>
            <a:r>
              <a:rPr lang="en-US" smtClean="0"/>
              <a:t>A </a:t>
            </a:r>
            <a:r>
              <a:rPr lang="en-US" smtClean="0">
                <a:solidFill>
                  <a:schemeClr val="accent2"/>
                </a:solidFill>
              </a:rPr>
              <a:t>sequential decision problem</a:t>
            </a:r>
            <a:r>
              <a:rPr lang="en-US" smtClean="0"/>
              <a:t> consists of a sequence of decision variables </a:t>
            </a:r>
            <a:r>
              <a:rPr lang="en-US" i="1" smtClean="0"/>
              <a:t>D</a:t>
            </a:r>
            <a:r>
              <a:rPr lang="en-US" baseline="-25000" smtClean="0"/>
              <a:t>1</a:t>
            </a:r>
            <a:r>
              <a:rPr lang="en-US" sz="3200" baseline="-25000" smtClean="0">
                <a:latin typeface="cmmi10" pitchFamily="34" charset="0"/>
              </a:rPr>
              <a:t> </a:t>
            </a:r>
            <a:r>
              <a:rPr lang="en-US" sz="3200" smtClean="0"/>
              <a:t>,…..,</a:t>
            </a:r>
            <a:r>
              <a:rPr lang="en-US" i="1" smtClean="0"/>
              <a:t>D</a:t>
            </a:r>
            <a:r>
              <a:rPr lang="en-US" i="1" baseline="-25000" smtClean="0"/>
              <a:t>n</a:t>
            </a:r>
            <a:r>
              <a:rPr lang="en-US" smtClean="0"/>
              <a:t>.</a:t>
            </a:r>
          </a:p>
          <a:p>
            <a:pPr eaLnBrk="1" hangingPunct="1">
              <a:buFontTx/>
              <a:buChar char="•"/>
            </a:pPr>
            <a:r>
              <a:rPr lang="en-US" smtClean="0"/>
              <a:t>Each </a:t>
            </a:r>
            <a:r>
              <a:rPr lang="en-US" i="1" smtClean="0"/>
              <a:t>D</a:t>
            </a:r>
            <a:r>
              <a:rPr lang="en-US" i="1" baseline="-25000" smtClean="0"/>
              <a:t>i</a:t>
            </a:r>
            <a:r>
              <a:rPr lang="en-US" smtClean="0"/>
              <a:t> has an </a:t>
            </a:r>
            <a:r>
              <a:rPr lang="en-US" smtClean="0">
                <a:solidFill>
                  <a:schemeClr val="accent2"/>
                </a:solidFill>
              </a:rPr>
              <a:t>information set</a:t>
            </a:r>
            <a:r>
              <a:rPr lang="en-US" smtClean="0"/>
              <a:t> of variables </a:t>
            </a:r>
            <a:r>
              <a:rPr lang="en-US" i="1" smtClean="0"/>
              <a:t>pD</a:t>
            </a:r>
            <a:r>
              <a:rPr lang="en-US" i="1" baseline="-25000" smtClean="0"/>
              <a:t>i</a:t>
            </a:r>
            <a:r>
              <a:rPr lang="en-US" smtClean="0"/>
              <a:t>, whose value will be known at the time decision </a:t>
            </a:r>
            <a:r>
              <a:rPr lang="en-US" i="1" smtClean="0"/>
              <a:t>D</a:t>
            </a:r>
            <a:r>
              <a:rPr lang="en-US" i="1" baseline="-25000" smtClean="0"/>
              <a:t>i</a:t>
            </a:r>
            <a:r>
              <a:rPr lang="en-US" i="1" smtClean="0"/>
              <a:t> </a:t>
            </a:r>
            <a:r>
              <a:rPr lang="en-US" smtClean="0"/>
              <a:t>is made.</a:t>
            </a:r>
          </a:p>
          <a:p>
            <a:pPr eaLnBrk="1" hangingPunct="1">
              <a:buFontTx/>
              <a:buChar char="•"/>
            </a:pPr>
            <a:endParaRPr lang="en-US" smtClean="0"/>
          </a:p>
          <a:p>
            <a:pPr eaLnBrk="1" hangingPunct="1">
              <a:buFontTx/>
              <a:buChar char="•"/>
            </a:pPr>
            <a:endParaRPr lang="en-US" smtClean="0"/>
          </a:p>
          <a:p>
            <a:pPr eaLnBrk="1" hangingPunct="1">
              <a:buFontTx/>
              <a:buChar char="•"/>
            </a:pPr>
            <a:endParaRPr lang="en-US" smtClean="0"/>
          </a:p>
          <a:p>
            <a:pPr lvl="1" eaLnBrk="1" hangingPunct="1">
              <a:buFontTx/>
              <a:buNone/>
            </a:pPr>
            <a:endParaRPr lang="en-US" smtClean="0"/>
          </a:p>
          <a:p>
            <a:pPr lvl="1" eaLnBrk="1" hangingPunct="1"/>
            <a:endParaRPr lang="en-US" smtClean="0"/>
          </a:p>
          <a:p>
            <a:pPr eaLnBrk="1" hangingPunct="1">
              <a:buFontTx/>
              <a:buChar char="•"/>
            </a:pPr>
            <a:endParaRPr lang="en-US" smtClean="0"/>
          </a:p>
          <a:p>
            <a:pPr eaLnBrk="1" hangingPunct="1"/>
            <a:endParaRPr lang="en-US" sz="3200" smtClean="0"/>
          </a:p>
        </p:txBody>
      </p:sp>
      <p:sp>
        <p:nvSpPr>
          <p:cNvPr id="4" name="Slide Number Placeholder 3"/>
          <p:cNvSpPr>
            <a:spLocks noGrp="1"/>
          </p:cNvSpPr>
          <p:nvPr>
            <p:ph type="sldNum" sz="quarter" idx="12"/>
          </p:nvPr>
        </p:nvSpPr>
        <p:spPr/>
        <p:txBody>
          <a:bodyPr/>
          <a:lstStyle/>
          <a:p>
            <a:pPr>
              <a:defRPr/>
            </a:pPr>
            <a:r>
              <a:rPr lang="en-US" smtClean="0"/>
              <a:t>Slide </a:t>
            </a:r>
            <a:fld id="{38B5A9E0-7EB5-4FF0-AEB5-1FBEA79D2A5B}" type="slidenum">
              <a:rPr lang="en-US" smtClean="0"/>
              <a:pPr>
                <a:defRPr/>
              </a:pPr>
              <a:t>22</a:t>
            </a:fld>
            <a:endParaRPr lang="en-US"/>
          </a:p>
        </p:txBody>
      </p:sp>
      <p:sp>
        <p:nvSpPr>
          <p:cNvPr id="5" name="Footer Placeholder 4"/>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2" name="Rectangle 2"/>
          <p:cNvSpPr>
            <a:spLocks noGrp="1" noChangeArrowheads="1"/>
          </p:cNvSpPr>
          <p:nvPr>
            <p:ph type="title"/>
          </p:nvPr>
        </p:nvSpPr>
        <p:spPr>
          <a:xfrm>
            <a:off x="250825" y="152400"/>
            <a:ext cx="8588375" cy="900113"/>
          </a:xfrm>
        </p:spPr>
        <p:txBody>
          <a:bodyPr/>
          <a:lstStyle/>
          <a:p>
            <a:pPr eaLnBrk="1" hangingPunct="1"/>
            <a:r>
              <a:rPr lang="en-US" sz="3200" b="0" smtClean="0"/>
              <a:t>Sequential decisions : Simplest possible</a:t>
            </a:r>
            <a:br>
              <a:rPr lang="en-US" sz="3200" b="0" smtClean="0"/>
            </a:br>
            <a:endParaRPr lang="en-US" sz="3200" b="0" smtClean="0"/>
          </a:p>
        </p:txBody>
      </p:sp>
      <p:sp>
        <p:nvSpPr>
          <p:cNvPr id="5133" name="Rectangle 3"/>
          <p:cNvSpPr>
            <a:spLocks noGrp="1" noChangeArrowheads="1"/>
          </p:cNvSpPr>
          <p:nvPr>
            <p:ph type="body" idx="1"/>
          </p:nvPr>
        </p:nvSpPr>
        <p:spPr>
          <a:xfrm>
            <a:off x="250825" y="908050"/>
            <a:ext cx="8458200" cy="4495800"/>
          </a:xfrm>
        </p:spPr>
        <p:txBody>
          <a:bodyPr/>
          <a:lstStyle/>
          <a:p>
            <a:pPr eaLnBrk="1" hangingPunct="1">
              <a:buFontTx/>
              <a:buChar char="•"/>
            </a:pPr>
            <a:r>
              <a:rPr lang="en-US" sz="2400" dirty="0" smtClean="0"/>
              <a:t>Only one decision! (but different from one-off decisions)</a:t>
            </a:r>
          </a:p>
          <a:p>
            <a:pPr eaLnBrk="1" hangingPunct="1">
              <a:buFontTx/>
              <a:buChar char="•"/>
            </a:pPr>
            <a:r>
              <a:rPr lang="en-US" sz="2400" dirty="0" smtClean="0"/>
              <a:t>Early in the morning. Shall I take my </a:t>
            </a:r>
            <a:r>
              <a:rPr lang="en-US" sz="2400" b="1" dirty="0" smtClean="0"/>
              <a:t>umbrella</a:t>
            </a:r>
            <a:r>
              <a:rPr lang="en-US" sz="2400" dirty="0" smtClean="0"/>
              <a:t> today? (I’ll have to go for a long walk at noon)</a:t>
            </a:r>
          </a:p>
          <a:p>
            <a:pPr eaLnBrk="1" hangingPunct="1">
              <a:buFontTx/>
              <a:buChar char="•"/>
            </a:pPr>
            <a:r>
              <a:rPr lang="en-US" sz="2400" dirty="0" smtClean="0"/>
              <a:t>Relevant Random Variables?</a:t>
            </a:r>
          </a:p>
          <a:p>
            <a:pPr eaLnBrk="1" hangingPunct="1">
              <a:buFontTx/>
              <a:buChar char="•"/>
            </a:pPr>
            <a:endParaRPr lang="en-US" sz="2400" dirty="0" smtClean="0"/>
          </a:p>
          <a:p>
            <a:pPr eaLnBrk="1" hangingPunct="1">
              <a:buFontTx/>
              <a:buChar char="•"/>
            </a:pPr>
            <a:endParaRPr lang="en-US" sz="2400" dirty="0" smtClean="0"/>
          </a:p>
          <a:p>
            <a:pPr eaLnBrk="1" hangingPunct="1">
              <a:buFontTx/>
              <a:buChar char="•"/>
            </a:pPr>
            <a:endParaRPr lang="en-US" sz="2400" dirty="0" smtClean="0"/>
          </a:p>
          <a:p>
            <a:pPr lvl="1" eaLnBrk="1" hangingPunct="1">
              <a:buFontTx/>
              <a:buNone/>
            </a:pPr>
            <a:endParaRPr lang="en-US" sz="2000" dirty="0" smtClean="0"/>
          </a:p>
          <a:p>
            <a:pPr lvl="1" eaLnBrk="1" hangingPunct="1"/>
            <a:endParaRPr lang="en-US" sz="2000" dirty="0" smtClean="0"/>
          </a:p>
          <a:p>
            <a:pPr eaLnBrk="1" hangingPunct="1">
              <a:buFontTx/>
              <a:buChar char="•"/>
            </a:pPr>
            <a:endParaRPr lang="en-US" sz="2400" dirty="0" smtClean="0"/>
          </a:p>
          <a:p>
            <a:pPr eaLnBrk="1" hangingPunct="1"/>
            <a:endParaRPr lang="en-US" dirty="0" smtClean="0"/>
          </a:p>
        </p:txBody>
      </p:sp>
      <p:pic>
        <p:nvPicPr>
          <p:cNvPr id="5134" name="Picture 5"/>
          <p:cNvPicPr>
            <a:picLocks noChangeAspect="1" noChangeArrowheads="1"/>
          </p:cNvPicPr>
          <p:nvPr/>
        </p:nvPicPr>
        <p:blipFill>
          <a:blip r:embed="rId4" cstate="print"/>
          <a:srcRect/>
          <a:stretch>
            <a:fillRect/>
          </a:stretch>
        </p:blipFill>
        <p:spPr bwMode="auto">
          <a:xfrm>
            <a:off x="6934200" y="5715000"/>
            <a:ext cx="1582738" cy="5842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r>
              <a:rPr lang="en-US" smtClean="0"/>
              <a:t>Slide </a:t>
            </a:r>
            <a:fld id="{38B5A9E0-7EB5-4FF0-AEB5-1FBEA79D2A5B}"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Rectangle 2"/>
          <p:cNvSpPr>
            <a:spLocks noGrp="1" noChangeArrowheads="1"/>
          </p:cNvSpPr>
          <p:nvPr>
            <p:ph type="title"/>
          </p:nvPr>
        </p:nvSpPr>
        <p:spPr>
          <a:xfrm>
            <a:off x="250825" y="260350"/>
            <a:ext cx="8588375" cy="900113"/>
          </a:xfrm>
        </p:spPr>
        <p:txBody>
          <a:bodyPr/>
          <a:lstStyle/>
          <a:p>
            <a:pPr eaLnBrk="1" hangingPunct="1"/>
            <a:r>
              <a:rPr lang="en-US" sz="3200" b="0" smtClean="0"/>
              <a:t>Policies for Sequential Decision Problem: Intro</a:t>
            </a:r>
            <a:br>
              <a:rPr lang="en-US" sz="3200" b="0" smtClean="0"/>
            </a:br>
            <a:endParaRPr lang="en-US" sz="3200" b="0" smtClean="0"/>
          </a:p>
        </p:txBody>
      </p:sp>
      <p:sp>
        <p:nvSpPr>
          <p:cNvPr id="6162" name="Rectangle 3"/>
          <p:cNvSpPr>
            <a:spLocks noGrp="1" noChangeArrowheads="1"/>
          </p:cNvSpPr>
          <p:nvPr>
            <p:ph type="body" idx="1"/>
          </p:nvPr>
        </p:nvSpPr>
        <p:spPr>
          <a:xfrm>
            <a:off x="323850" y="1125538"/>
            <a:ext cx="8458200" cy="1693862"/>
          </a:xfrm>
        </p:spPr>
        <p:txBody>
          <a:bodyPr/>
          <a:lstStyle/>
          <a:p>
            <a:pPr eaLnBrk="1" hangingPunct="1">
              <a:buFontTx/>
              <a:buChar char="•"/>
            </a:pPr>
            <a:r>
              <a:rPr lang="en-US" sz="2400" dirty="0" smtClean="0"/>
              <a:t>A </a:t>
            </a:r>
            <a:r>
              <a:rPr lang="en-US" sz="2400" b="1" dirty="0" smtClean="0"/>
              <a:t>policy</a:t>
            </a:r>
            <a:r>
              <a:rPr lang="en-US" sz="2400" dirty="0" smtClean="0"/>
              <a:t> specifies what an agent should do under each circumstance (for each decision, consider the parents of the decision node)</a:t>
            </a:r>
          </a:p>
          <a:p>
            <a:pPr eaLnBrk="1" hangingPunct="1"/>
            <a:r>
              <a:rPr lang="en-US" sz="2400" dirty="0" smtClean="0"/>
              <a:t>In the </a:t>
            </a:r>
            <a:r>
              <a:rPr lang="en-US" sz="2400" i="1" dirty="0" smtClean="0"/>
              <a:t>Umbrella</a:t>
            </a:r>
            <a:r>
              <a:rPr lang="en-US" sz="2400" dirty="0" smtClean="0"/>
              <a:t> “degenerate” case:</a:t>
            </a:r>
          </a:p>
        </p:txBody>
      </p:sp>
      <p:sp>
        <p:nvSpPr>
          <p:cNvPr id="6163" name="Rectangle 4"/>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6164"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6165" name="Rectangle 6"/>
          <p:cNvSpPr>
            <a:spLocks noChangeArrowheads="1"/>
          </p:cNvSpPr>
          <p:nvPr/>
        </p:nvSpPr>
        <p:spPr bwMode="auto">
          <a:xfrm>
            <a:off x="0" y="4002088"/>
            <a:ext cx="9144000" cy="0"/>
          </a:xfrm>
          <a:prstGeom prst="rect">
            <a:avLst/>
          </a:prstGeom>
          <a:noFill/>
          <a:ln w="9525" algn="ctr">
            <a:noFill/>
            <a:miter lim="800000"/>
            <a:headEnd/>
            <a:tailEnd/>
          </a:ln>
        </p:spPr>
        <p:txBody>
          <a:bodyPr wrap="none" anchor="ctr">
            <a:spAutoFit/>
          </a:bodyPr>
          <a:lstStyle/>
          <a:p>
            <a:endParaRPr lang="en-US"/>
          </a:p>
        </p:txBody>
      </p:sp>
      <p:sp>
        <p:nvSpPr>
          <p:cNvPr id="6166" name="Rectangle 7"/>
          <p:cNvSpPr>
            <a:spLocks noChangeArrowheads="1"/>
          </p:cNvSpPr>
          <p:nvPr/>
        </p:nvSpPr>
        <p:spPr bwMode="auto">
          <a:xfrm>
            <a:off x="0" y="3983038"/>
            <a:ext cx="9144000" cy="0"/>
          </a:xfrm>
          <a:prstGeom prst="rect">
            <a:avLst/>
          </a:prstGeom>
          <a:noFill/>
          <a:ln w="9525" algn="ctr">
            <a:noFill/>
            <a:miter lim="800000"/>
            <a:headEnd/>
            <a:tailEnd/>
          </a:ln>
        </p:spPr>
        <p:txBody>
          <a:bodyPr wrap="none" anchor="ctr">
            <a:spAutoFit/>
          </a:bodyPr>
          <a:lstStyle/>
          <a:p>
            <a:endParaRPr lang="en-US"/>
          </a:p>
        </p:txBody>
      </p:sp>
      <p:sp>
        <p:nvSpPr>
          <p:cNvPr id="11" name="Rectangle 3"/>
          <p:cNvSpPr txBox="1">
            <a:spLocks noChangeArrowheads="1"/>
          </p:cNvSpPr>
          <p:nvPr/>
        </p:nvSpPr>
        <p:spPr bwMode="auto">
          <a:xfrm>
            <a:off x="304800" y="2743200"/>
            <a:ext cx="2362200" cy="533400"/>
          </a:xfrm>
          <a:prstGeom prst="rect">
            <a:avLst/>
          </a:prstGeom>
          <a:noFill/>
          <a:ln w="9525">
            <a:noFill/>
            <a:miter lim="800000"/>
            <a:headEnd/>
            <a:tailEnd/>
          </a:ln>
          <a:effectLst/>
        </p:spPr>
        <p:txBody>
          <a:bodyPr/>
          <a:lstStyle/>
          <a:p>
            <a:pPr marL="342900" indent="-342900">
              <a:spcBef>
                <a:spcPct val="20000"/>
              </a:spcBef>
              <a:defRPr/>
            </a:pPr>
            <a:r>
              <a:rPr lang="en-US" sz="3200" i="1" kern="0" dirty="0">
                <a:solidFill>
                  <a:schemeClr val="accent6"/>
                </a:solidFill>
                <a:latin typeface="+mn-lt"/>
              </a:rPr>
              <a:t>D</a:t>
            </a:r>
            <a:r>
              <a:rPr lang="en-US" sz="3200" i="1" kern="0" baseline="-25000" dirty="0">
                <a:solidFill>
                  <a:schemeClr val="accent6"/>
                </a:solidFill>
                <a:latin typeface="+mn-lt"/>
              </a:rPr>
              <a:t>1</a:t>
            </a:r>
          </a:p>
        </p:txBody>
      </p:sp>
      <p:sp>
        <p:nvSpPr>
          <p:cNvPr id="12" name="Rectangle 3"/>
          <p:cNvSpPr txBox="1">
            <a:spLocks noChangeArrowheads="1"/>
          </p:cNvSpPr>
          <p:nvPr/>
        </p:nvSpPr>
        <p:spPr bwMode="auto">
          <a:xfrm>
            <a:off x="381000" y="4038600"/>
            <a:ext cx="2362200" cy="533400"/>
          </a:xfrm>
          <a:prstGeom prst="rect">
            <a:avLst/>
          </a:prstGeom>
          <a:noFill/>
          <a:ln w="9525">
            <a:noFill/>
            <a:miter lim="800000"/>
            <a:headEnd/>
            <a:tailEnd/>
          </a:ln>
          <a:effectLst/>
        </p:spPr>
        <p:txBody>
          <a:bodyPr/>
          <a:lstStyle/>
          <a:p>
            <a:pPr marL="342900" indent="-342900">
              <a:spcBef>
                <a:spcPct val="20000"/>
              </a:spcBef>
              <a:defRPr/>
            </a:pPr>
            <a:r>
              <a:rPr lang="en-US" sz="3200" i="1" kern="0" dirty="0">
                <a:solidFill>
                  <a:schemeClr val="accent6"/>
                </a:solidFill>
                <a:latin typeface="+mn-lt"/>
              </a:rPr>
              <a:t>pD</a:t>
            </a:r>
            <a:r>
              <a:rPr lang="en-US" sz="3200" i="1" kern="0" baseline="-25000" dirty="0">
                <a:solidFill>
                  <a:schemeClr val="accent6"/>
                </a:solidFill>
                <a:latin typeface="+mn-lt"/>
              </a:rPr>
              <a:t>1</a:t>
            </a:r>
          </a:p>
        </p:txBody>
      </p:sp>
      <p:sp>
        <p:nvSpPr>
          <p:cNvPr id="13" name="Rectangle 3"/>
          <p:cNvSpPr txBox="1">
            <a:spLocks noChangeArrowheads="1"/>
          </p:cNvSpPr>
          <p:nvPr/>
        </p:nvSpPr>
        <p:spPr bwMode="auto">
          <a:xfrm>
            <a:off x="457200" y="5334000"/>
            <a:ext cx="2362200" cy="533400"/>
          </a:xfrm>
          <a:prstGeom prst="rect">
            <a:avLst/>
          </a:prstGeom>
          <a:noFill/>
          <a:ln w="9525">
            <a:noFill/>
            <a:miter lim="800000"/>
            <a:headEnd/>
            <a:tailEnd/>
          </a:ln>
          <a:effectLst/>
        </p:spPr>
        <p:txBody>
          <a:bodyPr/>
          <a:lstStyle/>
          <a:p>
            <a:pPr marL="342900" indent="-342900">
              <a:spcBef>
                <a:spcPct val="20000"/>
              </a:spcBef>
              <a:defRPr/>
            </a:pPr>
            <a:r>
              <a:rPr lang="en-US" sz="3200" i="1" kern="0" dirty="0">
                <a:solidFill>
                  <a:schemeClr val="accent6"/>
                </a:solidFill>
                <a:latin typeface="+mn-lt"/>
              </a:rPr>
              <a:t>How many policies?</a:t>
            </a:r>
            <a:endParaRPr lang="en-US" sz="3200" i="1" kern="0" baseline="-25000" dirty="0">
              <a:solidFill>
                <a:schemeClr val="accent6"/>
              </a:solidFill>
              <a:latin typeface="+mn-lt"/>
            </a:endParaRPr>
          </a:p>
        </p:txBody>
      </p:sp>
      <p:sp>
        <p:nvSpPr>
          <p:cNvPr id="14" name="Rectangle 3"/>
          <p:cNvSpPr txBox="1">
            <a:spLocks noChangeArrowheads="1"/>
          </p:cNvSpPr>
          <p:nvPr/>
        </p:nvSpPr>
        <p:spPr bwMode="auto">
          <a:xfrm>
            <a:off x="4572000" y="2895600"/>
            <a:ext cx="4572000" cy="533400"/>
          </a:xfrm>
          <a:prstGeom prst="rect">
            <a:avLst/>
          </a:prstGeom>
          <a:noFill/>
          <a:ln w="9525">
            <a:noFill/>
            <a:miter lim="800000"/>
            <a:headEnd/>
            <a:tailEnd/>
          </a:ln>
          <a:effectLst/>
        </p:spPr>
        <p:txBody>
          <a:bodyPr/>
          <a:lstStyle/>
          <a:p>
            <a:pPr marL="342900" indent="-342900">
              <a:spcBef>
                <a:spcPct val="20000"/>
              </a:spcBef>
              <a:defRPr/>
            </a:pPr>
            <a:r>
              <a:rPr lang="en-US" sz="3200" i="1" kern="0" dirty="0" smtClean="0">
                <a:solidFill>
                  <a:schemeClr val="accent6"/>
                </a:solidFill>
                <a:latin typeface="+mn-lt"/>
              </a:rPr>
              <a:t>Some </a:t>
            </a:r>
            <a:r>
              <a:rPr lang="en-US" sz="3200" i="1" kern="0" dirty="0">
                <a:solidFill>
                  <a:schemeClr val="accent6"/>
                </a:solidFill>
                <a:latin typeface="+mn-lt"/>
              </a:rPr>
              <a:t>possible Policy</a:t>
            </a:r>
            <a:endParaRPr lang="en-US" sz="3200" i="1" kern="0" baseline="-25000" dirty="0">
              <a:solidFill>
                <a:schemeClr val="accent6"/>
              </a:solidFill>
              <a:latin typeface="+mn-lt"/>
            </a:endParaRPr>
          </a:p>
        </p:txBody>
      </p:sp>
      <p:sp>
        <p:nvSpPr>
          <p:cNvPr id="15" name="Slide Number Placeholder 14"/>
          <p:cNvSpPr>
            <a:spLocks noGrp="1"/>
          </p:cNvSpPr>
          <p:nvPr>
            <p:ph type="sldNum" sz="quarter" idx="12"/>
          </p:nvPr>
        </p:nvSpPr>
        <p:spPr/>
        <p:txBody>
          <a:bodyPr/>
          <a:lstStyle/>
          <a:p>
            <a:pPr>
              <a:defRPr/>
            </a:pPr>
            <a:r>
              <a:rPr lang="en-US" smtClean="0"/>
              <a:t>Slide </a:t>
            </a:r>
            <a:fld id="{38B5A9E0-7EB5-4FF0-AEB5-1FBEA79D2A5B}" type="slidenum">
              <a:rPr lang="en-US" smtClean="0"/>
              <a:pPr>
                <a:defRPr/>
              </a:pPr>
              <a:t>24</a:t>
            </a:fld>
            <a:endParaRPr lang="en-US"/>
          </a:p>
        </p:txBody>
      </p:sp>
      <p:sp>
        <p:nvSpPr>
          <p:cNvPr id="16" name="Footer Placeholder 15"/>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0" name="Rectangle 2"/>
          <p:cNvSpPr>
            <a:spLocks noGrp="1" noChangeArrowheads="1"/>
          </p:cNvSpPr>
          <p:nvPr>
            <p:ph type="title"/>
          </p:nvPr>
        </p:nvSpPr>
        <p:spPr>
          <a:xfrm>
            <a:off x="-127000" y="88900"/>
            <a:ext cx="9396413" cy="900113"/>
          </a:xfrm>
        </p:spPr>
        <p:txBody>
          <a:bodyPr/>
          <a:lstStyle/>
          <a:p>
            <a:pPr eaLnBrk="1" hangingPunct="1"/>
            <a:r>
              <a:rPr lang="en-US" sz="3200" b="0" smtClean="0"/>
              <a:t>Sequential decision problems: “complete” Example</a:t>
            </a:r>
            <a:br>
              <a:rPr lang="en-US" sz="3200" b="0" smtClean="0"/>
            </a:br>
            <a:endParaRPr lang="en-US" sz="3200" b="0" smtClean="0"/>
          </a:p>
        </p:txBody>
      </p:sp>
      <p:sp>
        <p:nvSpPr>
          <p:cNvPr id="7191" name="Rectangle 3"/>
          <p:cNvSpPr>
            <a:spLocks noGrp="1" noChangeArrowheads="1"/>
          </p:cNvSpPr>
          <p:nvPr>
            <p:ph type="body" idx="1"/>
          </p:nvPr>
        </p:nvSpPr>
        <p:spPr>
          <a:xfrm>
            <a:off x="228600" y="609600"/>
            <a:ext cx="8458200" cy="1800225"/>
          </a:xfrm>
        </p:spPr>
        <p:txBody>
          <a:bodyPr/>
          <a:lstStyle/>
          <a:p>
            <a:pPr eaLnBrk="1" hangingPunct="1">
              <a:buFontTx/>
              <a:buChar char="•"/>
            </a:pPr>
            <a:r>
              <a:rPr lang="en-US" sz="2400" smtClean="0"/>
              <a:t>A </a:t>
            </a:r>
            <a:r>
              <a:rPr lang="en-US" sz="2400" smtClean="0">
                <a:solidFill>
                  <a:schemeClr val="accent2"/>
                </a:solidFill>
              </a:rPr>
              <a:t>sequential decision problem</a:t>
            </a:r>
            <a:r>
              <a:rPr lang="en-US" sz="2400" smtClean="0"/>
              <a:t> consists of a sequence of decision variables </a:t>
            </a:r>
            <a:r>
              <a:rPr lang="en-US" sz="2400" i="1" smtClean="0"/>
              <a:t>D</a:t>
            </a:r>
            <a:r>
              <a:rPr lang="en-US" sz="2400" baseline="-25000" smtClean="0"/>
              <a:t>1</a:t>
            </a:r>
            <a:r>
              <a:rPr lang="en-US" baseline="-25000" smtClean="0">
                <a:latin typeface="cmmi10" pitchFamily="34" charset="0"/>
              </a:rPr>
              <a:t> </a:t>
            </a:r>
            <a:r>
              <a:rPr lang="en-US" smtClean="0"/>
              <a:t>,…..,</a:t>
            </a:r>
            <a:r>
              <a:rPr lang="en-US" sz="2400" i="1" smtClean="0"/>
              <a:t>D</a:t>
            </a:r>
            <a:r>
              <a:rPr lang="en-US" sz="2400" i="1" baseline="-25000" smtClean="0"/>
              <a:t>n</a:t>
            </a:r>
            <a:r>
              <a:rPr lang="en-US" sz="2400" smtClean="0"/>
              <a:t>.</a:t>
            </a:r>
          </a:p>
          <a:p>
            <a:pPr eaLnBrk="1" hangingPunct="1">
              <a:buFontTx/>
              <a:buChar char="•"/>
            </a:pPr>
            <a:r>
              <a:rPr lang="en-US" sz="2400" smtClean="0"/>
              <a:t>Each </a:t>
            </a:r>
            <a:r>
              <a:rPr lang="en-US" sz="2400" i="1" smtClean="0"/>
              <a:t>D</a:t>
            </a:r>
            <a:r>
              <a:rPr lang="en-US" sz="2400" i="1" baseline="-25000" smtClean="0"/>
              <a:t>i</a:t>
            </a:r>
            <a:r>
              <a:rPr lang="en-US" sz="2400" smtClean="0"/>
              <a:t> has an </a:t>
            </a:r>
            <a:r>
              <a:rPr lang="en-US" sz="2400" smtClean="0">
                <a:solidFill>
                  <a:schemeClr val="accent2"/>
                </a:solidFill>
              </a:rPr>
              <a:t>information set</a:t>
            </a:r>
            <a:r>
              <a:rPr lang="en-US" sz="2400" smtClean="0"/>
              <a:t> of variables </a:t>
            </a:r>
            <a:r>
              <a:rPr lang="en-US" sz="2400" i="1" smtClean="0"/>
              <a:t>pD</a:t>
            </a:r>
            <a:r>
              <a:rPr lang="en-US" sz="2400" i="1" baseline="-25000" smtClean="0"/>
              <a:t>i</a:t>
            </a:r>
            <a:r>
              <a:rPr lang="en-US" sz="2400" smtClean="0"/>
              <a:t>, whose value will be known at the time decision </a:t>
            </a:r>
            <a:r>
              <a:rPr lang="en-US" sz="2400" i="1" smtClean="0"/>
              <a:t>D</a:t>
            </a:r>
            <a:r>
              <a:rPr lang="en-US" sz="2400" baseline="-25000" smtClean="0"/>
              <a:t>i</a:t>
            </a:r>
            <a:r>
              <a:rPr lang="en-US" sz="2400" smtClean="0"/>
              <a:t> is made.</a:t>
            </a:r>
            <a:endParaRPr lang="en-US" smtClean="0"/>
          </a:p>
        </p:txBody>
      </p:sp>
      <p:pic>
        <p:nvPicPr>
          <p:cNvPr id="7192" name="Picture 4"/>
          <p:cNvPicPr>
            <a:picLocks noChangeAspect="1" noChangeArrowheads="1"/>
          </p:cNvPicPr>
          <p:nvPr/>
        </p:nvPicPr>
        <p:blipFill>
          <a:blip r:embed="rId4" cstate="print"/>
          <a:srcRect t="7484" b="5118"/>
          <a:stretch>
            <a:fillRect/>
          </a:stretch>
        </p:blipFill>
        <p:spPr bwMode="auto">
          <a:xfrm>
            <a:off x="914400" y="2209800"/>
            <a:ext cx="4897438" cy="2559050"/>
          </a:xfrm>
          <a:prstGeom prst="rect">
            <a:avLst/>
          </a:prstGeom>
          <a:noFill/>
          <a:ln w="9525" algn="ctr">
            <a:noFill/>
            <a:miter lim="800000"/>
            <a:headEnd/>
            <a:tailEnd/>
          </a:ln>
        </p:spPr>
      </p:pic>
      <p:pic>
        <p:nvPicPr>
          <p:cNvPr id="7193" name="Picture 5"/>
          <p:cNvPicPr>
            <a:picLocks noChangeAspect="1" noChangeArrowheads="1"/>
          </p:cNvPicPr>
          <p:nvPr/>
        </p:nvPicPr>
        <p:blipFill>
          <a:blip r:embed="rId5" cstate="print"/>
          <a:srcRect/>
          <a:stretch>
            <a:fillRect/>
          </a:stretch>
        </p:blipFill>
        <p:spPr bwMode="auto">
          <a:xfrm>
            <a:off x="7308850" y="5229225"/>
            <a:ext cx="1582738" cy="584200"/>
          </a:xfrm>
          <a:prstGeom prst="rect">
            <a:avLst/>
          </a:prstGeom>
          <a:noFill/>
          <a:ln w="9525">
            <a:noFill/>
            <a:miter lim="800000"/>
            <a:headEnd/>
            <a:tailEnd/>
          </a:ln>
        </p:spPr>
      </p:pic>
      <p:sp>
        <p:nvSpPr>
          <p:cNvPr id="120838" name="Rectangle 6"/>
          <p:cNvSpPr>
            <a:spLocks noChangeArrowheads="1"/>
          </p:cNvSpPr>
          <p:nvPr/>
        </p:nvSpPr>
        <p:spPr bwMode="auto">
          <a:xfrm>
            <a:off x="0" y="4724400"/>
            <a:ext cx="7162800" cy="1608138"/>
          </a:xfrm>
          <a:prstGeom prst="rect">
            <a:avLst/>
          </a:prstGeom>
          <a:noFill/>
          <a:ln w="9525">
            <a:noFill/>
            <a:miter lim="800000"/>
            <a:headEnd/>
            <a:tailEnd/>
          </a:ln>
        </p:spPr>
        <p:txBody>
          <a:bodyPr/>
          <a:lstStyle/>
          <a:p>
            <a:pPr marL="342900" indent="-342900">
              <a:lnSpc>
                <a:spcPct val="80000"/>
              </a:lnSpc>
              <a:spcBef>
                <a:spcPct val="20000"/>
              </a:spcBef>
              <a:spcAft>
                <a:spcPts val="300"/>
              </a:spcAft>
            </a:pPr>
            <a:r>
              <a:rPr lang="en-US" sz="2400">
                <a:solidFill>
                  <a:schemeClr val="accent2"/>
                </a:solidFill>
                <a:latin typeface="Arial Unicode MS" pitchFamily="34" charset="-128"/>
              </a:rPr>
              <a:t>No-forgetting decision network</a:t>
            </a:r>
            <a:r>
              <a:rPr lang="en-US" sz="2400">
                <a:latin typeface="Arial Unicode MS" pitchFamily="34" charset="-128"/>
              </a:rPr>
              <a:t>: </a:t>
            </a:r>
          </a:p>
          <a:p>
            <a:pPr marL="342900" indent="-342900">
              <a:lnSpc>
                <a:spcPct val="80000"/>
              </a:lnSpc>
              <a:spcBef>
                <a:spcPct val="20000"/>
              </a:spcBef>
              <a:spcAft>
                <a:spcPts val="300"/>
              </a:spcAft>
              <a:buFontTx/>
              <a:buChar char="•"/>
            </a:pPr>
            <a:r>
              <a:rPr lang="en-US" sz="2400">
                <a:latin typeface="Arial Unicode MS" pitchFamily="34" charset="-128"/>
              </a:rPr>
              <a:t>decisions are totally ordered</a:t>
            </a:r>
          </a:p>
          <a:p>
            <a:pPr marL="342900" indent="-342900">
              <a:lnSpc>
                <a:spcPct val="80000"/>
              </a:lnSpc>
              <a:spcBef>
                <a:spcPct val="20000"/>
              </a:spcBef>
              <a:spcAft>
                <a:spcPts val="300"/>
              </a:spcAft>
              <a:buFontTx/>
              <a:buChar char="•"/>
            </a:pPr>
            <a:r>
              <a:rPr lang="en-US" sz="2400">
                <a:latin typeface="Arial Unicode MS" pitchFamily="34" charset="-128"/>
              </a:rPr>
              <a:t>if a decision </a:t>
            </a:r>
            <a:r>
              <a:rPr lang="en-US" sz="2800" i="1">
                <a:latin typeface="Arial Unicode MS" pitchFamily="34" charset="-128"/>
              </a:rPr>
              <a:t>D</a:t>
            </a:r>
            <a:r>
              <a:rPr lang="en-US" sz="2800" i="1" baseline="-25000">
                <a:latin typeface="Arial Unicode MS" pitchFamily="34" charset="-128"/>
              </a:rPr>
              <a:t>b</a:t>
            </a:r>
            <a:r>
              <a:rPr lang="en-US" sz="3200" i="1" baseline="-25000">
                <a:latin typeface="cmmi10" pitchFamily="34" charset="0"/>
              </a:rPr>
              <a:t> </a:t>
            </a:r>
            <a:r>
              <a:rPr lang="en-US" sz="2400">
                <a:latin typeface="Arial Unicode MS" pitchFamily="34" charset="-128"/>
              </a:rPr>
              <a:t>comes before </a:t>
            </a:r>
            <a:r>
              <a:rPr lang="en-US" sz="2800" i="1">
                <a:latin typeface="Arial Unicode MS" pitchFamily="34" charset="-128"/>
              </a:rPr>
              <a:t>D</a:t>
            </a:r>
            <a:r>
              <a:rPr lang="en-US" sz="2800" i="1" baseline="-25000">
                <a:latin typeface="Arial Unicode MS" pitchFamily="34" charset="-128"/>
              </a:rPr>
              <a:t>a </a:t>
            </a:r>
            <a:r>
              <a:rPr lang="en-US" sz="2400">
                <a:latin typeface="Arial Unicode MS" pitchFamily="34" charset="-128"/>
              </a:rPr>
              <a:t>,then </a:t>
            </a:r>
          </a:p>
          <a:p>
            <a:pPr marL="800100" lvl="1" indent="-342900">
              <a:lnSpc>
                <a:spcPct val="80000"/>
              </a:lnSpc>
              <a:spcBef>
                <a:spcPct val="20000"/>
              </a:spcBef>
              <a:spcAft>
                <a:spcPts val="300"/>
              </a:spcAft>
              <a:buFontTx/>
              <a:buChar char="•"/>
            </a:pPr>
            <a:r>
              <a:rPr lang="en-US" sz="2800" i="1">
                <a:latin typeface="Arial Unicode MS" pitchFamily="34" charset="-128"/>
              </a:rPr>
              <a:t>D</a:t>
            </a:r>
            <a:r>
              <a:rPr lang="en-US" sz="2800" i="1" baseline="-25000">
                <a:latin typeface="Arial Unicode MS" pitchFamily="34" charset="-128"/>
              </a:rPr>
              <a:t>b</a:t>
            </a:r>
            <a:r>
              <a:rPr lang="en-US" sz="3200" baseline="-25000">
                <a:latin typeface="cmmi10" pitchFamily="34" charset="0"/>
              </a:rPr>
              <a:t> </a:t>
            </a:r>
            <a:r>
              <a:rPr lang="en-US" sz="2400">
                <a:latin typeface="Arial Unicode MS" pitchFamily="34" charset="-128"/>
              </a:rPr>
              <a:t>is a parent of </a:t>
            </a:r>
            <a:r>
              <a:rPr lang="en-US" sz="2800" i="1">
                <a:latin typeface="Arial Unicode MS" pitchFamily="34" charset="-128"/>
              </a:rPr>
              <a:t>D</a:t>
            </a:r>
            <a:r>
              <a:rPr lang="en-US" sz="2800" i="1" baseline="-25000">
                <a:latin typeface="Arial Unicode MS" pitchFamily="34" charset="-128"/>
              </a:rPr>
              <a:t>a </a:t>
            </a:r>
            <a:r>
              <a:rPr lang="en-US" sz="2800" baseline="-25000">
                <a:latin typeface="Arial Unicode MS" pitchFamily="34" charset="-128"/>
              </a:rPr>
              <a:t> </a:t>
            </a:r>
            <a:endParaRPr lang="en-US" sz="2400">
              <a:latin typeface="Arial Unicode MS" pitchFamily="34" charset="-128"/>
            </a:endParaRPr>
          </a:p>
          <a:p>
            <a:pPr marL="800100" lvl="1" indent="-342900">
              <a:lnSpc>
                <a:spcPct val="80000"/>
              </a:lnSpc>
              <a:spcBef>
                <a:spcPct val="20000"/>
              </a:spcBef>
              <a:spcAft>
                <a:spcPts val="300"/>
              </a:spcAft>
              <a:buFontTx/>
              <a:buChar char="•"/>
            </a:pPr>
            <a:r>
              <a:rPr lang="en-US" sz="2400">
                <a:latin typeface="Arial Unicode MS" pitchFamily="34" charset="-128"/>
              </a:rPr>
              <a:t>any parent of </a:t>
            </a:r>
            <a:r>
              <a:rPr lang="en-US" sz="2800" i="1">
                <a:latin typeface="Arial Unicode MS" pitchFamily="34" charset="-128"/>
              </a:rPr>
              <a:t>D</a:t>
            </a:r>
            <a:r>
              <a:rPr lang="en-US" sz="2800" i="1" baseline="-25000">
                <a:latin typeface="Arial Unicode MS" pitchFamily="34" charset="-128"/>
              </a:rPr>
              <a:t>b</a:t>
            </a:r>
            <a:r>
              <a:rPr lang="en-US" sz="2800" baseline="-25000">
                <a:latin typeface="Arial Unicode MS" pitchFamily="34" charset="-128"/>
              </a:rPr>
              <a:t> </a:t>
            </a:r>
            <a:r>
              <a:rPr lang="en-US" sz="2400">
                <a:latin typeface="Arial Unicode MS" pitchFamily="34" charset="-128"/>
              </a:rPr>
              <a:t>is a parent of </a:t>
            </a:r>
            <a:r>
              <a:rPr lang="en-US" sz="2800" i="1">
                <a:latin typeface="Arial Unicode MS" pitchFamily="34" charset="-128"/>
              </a:rPr>
              <a:t>D</a:t>
            </a:r>
            <a:r>
              <a:rPr lang="en-US" sz="2800" i="1" baseline="-25000">
                <a:latin typeface="Arial Unicode MS" pitchFamily="34" charset="-128"/>
              </a:rPr>
              <a:t>a</a:t>
            </a:r>
            <a:r>
              <a:rPr lang="en-US" sz="2800" baseline="-25000">
                <a:latin typeface="Arial Unicode MS" pitchFamily="34" charset="-128"/>
              </a:rPr>
              <a:t> </a:t>
            </a:r>
            <a:endParaRPr lang="en-US" sz="2800">
              <a:latin typeface="Arial Unicode MS" pitchFamily="34" charset="-128"/>
            </a:endParaRPr>
          </a:p>
        </p:txBody>
      </p:sp>
      <p:sp>
        <p:nvSpPr>
          <p:cNvPr id="7" name="Slide Number Placeholder 6"/>
          <p:cNvSpPr>
            <a:spLocks noGrp="1"/>
          </p:cNvSpPr>
          <p:nvPr>
            <p:ph type="sldNum" sz="quarter" idx="12"/>
          </p:nvPr>
        </p:nvSpPr>
        <p:spPr>
          <a:xfrm>
            <a:off x="7239000" y="6400800"/>
            <a:ext cx="1905000" cy="457200"/>
          </a:xfrm>
        </p:spPr>
        <p:txBody>
          <a:bodyPr/>
          <a:lstStyle/>
          <a:p>
            <a:pPr>
              <a:defRPr/>
            </a:pPr>
            <a:r>
              <a:rPr lang="en-US" dirty="0" smtClean="0"/>
              <a:t>Slide </a:t>
            </a:r>
            <a:fld id="{38B5A9E0-7EB5-4FF0-AEB5-1FBEA79D2A5B}" type="slidenum">
              <a:rPr lang="en-US" smtClean="0"/>
              <a:pPr>
                <a:defRPr/>
              </a:pPr>
              <a:t>25</a:t>
            </a:fld>
            <a:endParaRPr lang="en-US" dirty="0"/>
          </a:p>
        </p:txBody>
      </p:sp>
      <p:sp>
        <p:nvSpPr>
          <p:cNvPr id="8" name="Footer Placeholder 7"/>
          <p:cNvSpPr>
            <a:spLocks noGrp="1"/>
          </p:cNvSpPr>
          <p:nvPr>
            <p:ph type="ftr" sz="quarter" idx="11"/>
          </p:nvPr>
        </p:nvSpPr>
        <p:spPr>
          <a:xfrm>
            <a:off x="5791200" y="64008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4" name="Rectangle 2"/>
          <p:cNvSpPr>
            <a:spLocks noGrp="1" noChangeArrowheads="1"/>
          </p:cNvSpPr>
          <p:nvPr>
            <p:ph type="title"/>
          </p:nvPr>
        </p:nvSpPr>
        <p:spPr>
          <a:xfrm>
            <a:off x="250825" y="152400"/>
            <a:ext cx="8588375" cy="900113"/>
          </a:xfrm>
        </p:spPr>
        <p:txBody>
          <a:bodyPr/>
          <a:lstStyle/>
          <a:p>
            <a:pPr eaLnBrk="1" hangingPunct="1"/>
            <a:r>
              <a:rPr lang="en-US" sz="3200" b="0" smtClean="0"/>
              <a:t>Policies for Sequential Decision Problems</a:t>
            </a:r>
            <a:br>
              <a:rPr lang="en-US" sz="3200" b="0" smtClean="0"/>
            </a:br>
            <a:endParaRPr lang="en-US" sz="3200" b="0" smtClean="0"/>
          </a:p>
        </p:txBody>
      </p:sp>
      <p:sp>
        <p:nvSpPr>
          <p:cNvPr id="8215" name="Rectangle 3"/>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8216" name="Rectangle 4"/>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8217" name="Rectangle 5"/>
          <p:cNvSpPr>
            <a:spLocks noChangeArrowheads="1"/>
          </p:cNvSpPr>
          <p:nvPr/>
        </p:nvSpPr>
        <p:spPr bwMode="auto">
          <a:xfrm>
            <a:off x="250825" y="765175"/>
            <a:ext cx="8458200" cy="2087563"/>
          </a:xfrm>
          <a:prstGeom prst="rect">
            <a:avLst/>
          </a:prstGeom>
          <a:noFill/>
          <a:ln w="9525">
            <a:noFill/>
            <a:miter lim="800000"/>
            <a:headEnd/>
            <a:tailEnd/>
          </a:ln>
        </p:spPr>
        <p:txBody>
          <a:bodyPr/>
          <a:lstStyle/>
          <a:p>
            <a:pPr marL="342900" indent="-342900">
              <a:spcBef>
                <a:spcPct val="20000"/>
              </a:spcBef>
              <a:buFontTx/>
              <a:buChar char="•"/>
            </a:pPr>
            <a:r>
              <a:rPr lang="en-US" sz="2400" dirty="0">
                <a:latin typeface="Arial Unicode MS" pitchFamily="34" charset="-128"/>
              </a:rPr>
              <a:t>A </a:t>
            </a:r>
            <a:r>
              <a:rPr lang="en-US" sz="2400" b="1" dirty="0">
                <a:latin typeface="Arial Unicode MS" pitchFamily="34" charset="-128"/>
              </a:rPr>
              <a:t>policy</a:t>
            </a:r>
            <a:r>
              <a:rPr lang="en-US" sz="2400" dirty="0">
                <a:latin typeface="Arial Unicode MS" pitchFamily="34" charset="-128"/>
              </a:rPr>
              <a:t> is a sequence of  </a:t>
            </a:r>
            <a:r>
              <a:rPr lang="el-GR" sz="2400" i="1" dirty="0">
                <a:latin typeface="Helvetica" pitchFamily="34" charset="0"/>
              </a:rPr>
              <a:t>δ</a:t>
            </a:r>
            <a:r>
              <a:rPr lang="en-US" sz="2400" baseline="-25000" dirty="0">
                <a:latin typeface="cmmi10" pitchFamily="34" charset="0"/>
              </a:rPr>
              <a:t>1 </a:t>
            </a:r>
            <a:r>
              <a:rPr lang="en-US" sz="2400" dirty="0">
                <a:latin typeface="Arial Unicode MS" pitchFamily="34" charset="-128"/>
              </a:rPr>
              <a:t>,…..,</a:t>
            </a:r>
            <a:r>
              <a:rPr lang="en-US" sz="2400" baseline="-25000" dirty="0">
                <a:latin typeface="cmmi10" pitchFamily="34" charset="0"/>
              </a:rPr>
              <a:t> </a:t>
            </a:r>
            <a:r>
              <a:rPr lang="el-GR" sz="2400" i="1" dirty="0">
                <a:latin typeface="Helvetica" pitchFamily="34" charset="0"/>
              </a:rPr>
              <a:t>δ</a:t>
            </a:r>
            <a:r>
              <a:rPr lang="en-US" sz="2400" baseline="-25000" dirty="0">
                <a:latin typeface="cmmi10" pitchFamily="34" charset="0"/>
              </a:rPr>
              <a:t>n </a:t>
            </a:r>
            <a:r>
              <a:rPr lang="en-US" sz="2400" b="1" dirty="0">
                <a:latin typeface="Arial Unicode MS" pitchFamily="34" charset="-128"/>
              </a:rPr>
              <a:t>decision functions</a:t>
            </a:r>
          </a:p>
          <a:p>
            <a:pPr marL="342900" indent="-342900">
              <a:spcBef>
                <a:spcPct val="20000"/>
              </a:spcBef>
            </a:pPr>
            <a:r>
              <a:rPr lang="en-US" sz="2400" dirty="0">
                <a:latin typeface="Arial Unicode MS" pitchFamily="34" charset="-128"/>
              </a:rPr>
              <a:t> 				 </a:t>
            </a:r>
            <a:r>
              <a:rPr lang="el-GR" sz="2400" i="1" dirty="0">
                <a:latin typeface="Helvetica" pitchFamily="34" charset="0"/>
              </a:rPr>
              <a:t>δ</a:t>
            </a:r>
            <a:r>
              <a:rPr lang="en-US" sz="2400" baseline="-25000" dirty="0" err="1">
                <a:latin typeface="cmmi10" pitchFamily="34" charset="0"/>
              </a:rPr>
              <a:t>i</a:t>
            </a:r>
            <a:r>
              <a:rPr lang="en-US" sz="2400" dirty="0">
                <a:latin typeface="Arial Unicode MS" pitchFamily="34" charset="-128"/>
              </a:rPr>
              <a:t> : </a:t>
            </a:r>
            <a:r>
              <a:rPr lang="en-US" sz="2400" dirty="0" err="1">
                <a:latin typeface="Arial Unicode MS" pitchFamily="34" charset="-128"/>
              </a:rPr>
              <a:t>dom</a:t>
            </a:r>
            <a:r>
              <a:rPr lang="en-US" sz="2400" dirty="0">
                <a:latin typeface="Arial Unicode MS" pitchFamily="34" charset="-128"/>
              </a:rPr>
              <a:t>(</a:t>
            </a:r>
            <a:r>
              <a:rPr lang="en-US" sz="2400" i="1" dirty="0" err="1">
                <a:latin typeface="Arial Unicode MS" pitchFamily="34" charset="-128"/>
              </a:rPr>
              <a:t>pD</a:t>
            </a:r>
            <a:r>
              <a:rPr lang="en-US" sz="2400" i="1" baseline="-25000" dirty="0" err="1">
                <a:latin typeface="Arial Unicode MS" pitchFamily="34" charset="-128"/>
              </a:rPr>
              <a:t>i</a:t>
            </a:r>
            <a:r>
              <a:rPr lang="en-US" sz="2400" i="1" baseline="-25000" dirty="0">
                <a:latin typeface="Arial Unicode MS" pitchFamily="34" charset="-128"/>
              </a:rPr>
              <a:t> </a:t>
            </a:r>
            <a:r>
              <a:rPr lang="en-US" sz="2400" dirty="0">
                <a:latin typeface="Arial Unicode MS" pitchFamily="34" charset="-128"/>
              </a:rPr>
              <a:t>) </a:t>
            </a:r>
            <a:r>
              <a:rPr lang="en-US" sz="2400" dirty="0">
                <a:latin typeface="Arial Unicode MS" pitchFamily="34" charset="-128"/>
                <a:ea typeface="Arial Unicode MS" pitchFamily="34" charset="-128"/>
                <a:cs typeface="Arial Unicode MS" pitchFamily="34" charset="-128"/>
              </a:rPr>
              <a:t>→ </a:t>
            </a:r>
            <a:r>
              <a:rPr lang="en-US" sz="2400" dirty="0" err="1">
                <a:latin typeface="Arial Unicode MS" pitchFamily="34" charset="-128"/>
              </a:rPr>
              <a:t>dom</a:t>
            </a:r>
            <a:r>
              <a:rPr lang="en-US" sz="2400" dirty="0">
                <a:latin typeface="Arial Unicode MS" pitchFamily="34" charset="-128"/>
              </a:rPr>
              <a:t>(</a:t>
            </a:r>
            <a:r>
              <a:rPr lang="en-US" sz="2400" i="1" dirty="0">
                <a:latin typeface="Arial Unicode MS" pitchFamily="34" charset="-128"/>
              </a:rPr>
              <a:t>D</a:t>
            </a:r>
            <a:r>
              <a:rPr lang="en-US" sz="2400" i="1" baseline="-25000" dirty="0">
                <a:latin typeface="Arial Unicode MS" pitchFamily="34" charset="-128"/>
              </a:rPr>
              <a:t>i </a:t>
            </a:r>
            <a:r>
              <a:rPr lang="en-US" sz="2400" dirty="0">
                <a:latin typeface="Arial Unicode MS" pitchFamily="34" charset="-128"/>
              </a:rPr>
              <a:t>) </a:t>
            </a:r>
            <a:endParaRPr lang="en-US" sz="2400" dirty="0">
              <a:latin typeface="Arial Unicode MS" pitchFamily="34" charset="-128"/>
              <a:ea typeface="Arial Unicode MS" pitchFamily="34" charset="-128"/>
              <a:cs typeface="Arial Unicode MS" pitchFamily="34" charset="-128"/>
            </a:endParaRPr>
          </a:p>
          <a:p>
            <a:pPr marL="342900" indent="-342900">
              <a:spcBef>
                <a:spcPct val="20000"/>
              </a:spcBef>
              <a:buFontTx/>
              <a:buChar char="•"/>
            </a:pPr>
            <a:r>
              <a:rPr lang="en-US" sz="2400" dirty="0">
                <a:latin typeface="Arial Unicode MS" pitchFamily="34" charset="-128"/>
              </a:rPr>
              <a:t>This policy means that when the agent has observed</a:t>
            </a:r>
          </a:p>
          <a:p>
            <a:pPr marL="342900" indent="-342900">
              <a:spcBef>
                <a:spcPct val="20000"/>
              </a:spcBef>
            </a:pPr>
            <a:r>
              <a:rPr lang="en-US" sz="2400" dirty="0">
                <a:latin typeface="Arial Unicode MS" pitchFamily="34" charset="-128"/>
              </a:rPr>
              <a:t>     </a:t>
            </a:r>
            <a:r>
              <a:rPr lang="en-US" sz="2400" i="1" dirty="0">
                <a:latin typeface="Arial Unicode MS" pitchFamily="34" charset="-128"/>
              </a:rPr>
              <a:t>O</a:t>
            </a:r>
            <a:r>
              <a:rPr lang="en-US" sz="2400" dirty="0">
                <a:latin typeface="Arial Unicode MS" pitchFamily="34" charset="-128"/>
              </a:rPr>
              <a:t> </a:t>
            </a:r>
            <a:r>
              <a:rPr lang="en-US" sz="2400" dirty="0">
                <a:latin typeface="cmsy10" pitchFamily="34" charset="0"/>
                <a:sym typeface="Symbol" pitchFamily="18" charset="2"/>
              </a:rPr>
              <a:t></a:t>
            </a:r>
            <a:r>
              <a:rPr lang="en-US" sz="2400" dirty="0">
                <a:latin typeface="cmsy10" pitchFamily="34" charset="0"/>
              </a:rPr>
              <a:t> </a:t>
            </a:r>
            <a:r>
              <a:rPr lang="en-US" sz="2400" dirty="0" err="1">
                <a:latin typeface="Arial Unicode MS" pitchFamily="34" charset="-128"/>
              </a:rPr>
              <a:t>dom</a:t>
            </a:r>
            <a:r>
              <a:rPr lang="en-US" sz="2400" dirty="0">
                <a:latin typeface="Arial Unicode MS" pitchFamily="34" charset="-128"/>
              </a:rPr>
              <a:t>(</a:t>
            </a:r>
            <a:r>
              <a:rPr lang="en-US" sz="2400" i="1" dirty="0" err="1">
                <a:latin typeface="Arial Unicode MS" pitchFamily="34" charset="-128"/>
              </a:rPr>
              <a:t>pD</a:t>
            </a:r>
            <a:r>
              <a:rPr lang="en-US" sz="2400" i="1" baseline="-25000" dirty="0" err="1">
                <a:latin typeface="Arial Unicode MS" pitchFamily="34" charset="-128"/>
              </a:rPr>
              <a:t>i</a:t>
            </a:r>
            <a:r>
              <a:rPr lang="en-US" sz="2400" i="1" baseline="-25000" dirty="0">
                <a:latin typeface="Arial Unicode MS" pitchFamily="34" charset="-128"/>
              </a:rPr>
              <a:t> </a:t>
            </a:r>
            <a:r>
              <a:rPr lang="en-US" sz="2400" dirty="0">
                <a:latin typeface="Arial Unicode MS" pitchFamily="34" charset="-128"/>
              </a:rPr>
              <a:t>) , it will do </a:t>
            </a:r>
            <a:r>
              <a:rPr lang="el-GR" sz="2400" i="1" dirty="0">
                <a:latin typeface="Helvetica" pitchFamily="34" charset="0"/>
              </a:rPr>
              <a:t>δ</a:t>
            </a:r>
            <a:r>
              <a:rPr lang="en-US" sz="2400" baseline="-25000" dirty="0" err="1">
                <a:latin typeface="cmmi10" pitchFamily="34" charset="0"/>
              </a:rPr>
              <a:t>i</a:t>
            </a:r>
            <a:r>
              <a:rPr lang="en-US" sz="2400" dirty="0">
                <a:latin typeface="Arial Unicode MS" pitchFamily="34" charset="-128"/>
              </a:rPr>
              <a:t>(</a:t>
            </a:r>
            <a:r>
              <a:rPr lang="en-US" sz="2400" i="1" dirty="0">
                <a:latin typeface="Arial Unicode MS" pitchFamily="34" charset="-128"/>
              </a:rPr>
              <a:t>O</a:t>
            </a:r>
            <a:r>
              <a:rPr lang="en-US" sz="2400" dirty="0">
                <a:latin typeface="Arial Unicode MS" pitchFamily="34" charset="-128"/>
              </a:rPr>
              <a:t>)</a:t>
            </a:r>
          </a:p>
        </p:txBody>
      </p:sp>
      <p:pic>
        <p:nvPicPr>
          <p:cNvPr id="8218" name="Picture 6"/>
          <p:cNvPicPr>
            <a:picLocks noChangeAspect="1" noChangeArrowheads="1"/>
          </p:cNvPicPr>
          <p:nvPr/>
        </p:nvPicPr>
        <p:blipFill>
          <a:blip r:embed="rId4" cstate="print"/>
          <a:srcRect t="7484" b="5118"/>
          <a:stretch>
            <a:fillRect/>
          </a:stretch>
        </p:blipFill>
        <p:spPr bwMode="auto">
          <a:xfrm>
            <a:off x="0" y="2708275"/>
            <a:ext cx="4464050" cy="2332038"/>
          </a:xfrm>
          <a:prstGeom prst="rect">
            <a:avLst/>
          </a:prstGeom>
          <a:noFill/>
          <a:ln w="9525" algn="ctr">
            <a:noFill/>
            <a:miter lim="800000"/>
            <a:headEnd/>
            <a:tailEnd/>
          </a:ln>
        </p:spPr>
      </p:pic>
      <p:sp>
        <p:nvSpPr>
          <p:cNvPr id="8219" name="Rectangle 7"/>
          <p:cNvSpPr>
            <a:spLocks noChangeArrowheads="1"/>
          </p:cNvSpPr>
          <p:nvPr/>
        </p:nvSpPr>
        <p:spPr bwMode="auto">
          <a:xfrm>
            <a:off x="5003800" y="2205038"/>
            <a:ext cx="2160588" cy="431800"/>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Example:</a:t>
            </a:r>
          </a:p>
        </p:txBody>
      </p:sp>
      <p:graphicFrame>
        <p:nvGraphicFramePr>
          <p:cNvPr id="122888" name="Group 8"/>
          <p:cNvGraphicFramePr>
            <a:graphicFrameLocks noGrp="1"/>
          </p:cNvGraphicFramePr>
          <p:nvPr/>
        </p:nvGraphicFramePr>
        <p:xfrm>
          <a:off x="5651500" y="2708275"/>
          <a:ext cx="3111500" cy="1177925"/>
        </p:xfrm>
        <a:graphic>
          <a:graphicData uri="http://schemas.openxmlformats.org/drawingml/2006/table">
            <a:tbl>
              <a:tblPr/>
              <a:tblGrid>
                <a:gridCol w="1389029"/>
                <a:gridCol w="1722471"/>
              </a:tblGrid>
              <a:tr h="41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Check Smoke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3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2899" name="Group 19"/>
          <p:cNvGraphicFramePr>
            <a:graphicFrameLocks noGrp="1"/>
          </p:cNvGraphicFramePr>
          <p:nvPr/>
        </p:nvGraphicFramePr>
        <p:xfrm>
          <a:off x="4876800" y="4114800"/>
          <a:ext cx="4267200" cy="2743200"/>
        </p:xfrm>
        <a:graphic>
          <a:graphicData uri="http://schemas.openxmlformats.org/drawingml/2006/table">
            <a:tbl>
              <a:tblPr/>
              <a:tblGrid>
                <a:gridCol w="3333528"/>
                <a:gridCol w="933672"/>
              </a:tblGrid>
              <a:tr h="4506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Report     </a:t>
                      </a:r>
                      <a:r>
                        <a:rPr kumimoji="0" lang="en-US" sz="1400" b="1" i="0" u="none" strike="noStrike" cap="none" normalizeH="0" baseline="0" dirty="0" err="1" smtClean="0">
                          <a:ln>
                            <a:noFill/>
                          </a:ln>
                          <a:solidFill>
                            <a:schemeClr val="tx1"/>
                          </a:solidFill>
                          <a:effectLst/>
                          <a:latin typeface="Arial Unicode MS" pitchFamily="34" charset="-128"/>
                        </a:rPr>
                        <a:t>CheckSmoke</a:t>
                      </a:r>
                      <a:r>
                        <a:rPr kumimoji="0" lang="en-US" sz="1400" b="1" i="0" u="none" strike="noStrike" cap="none" normalizeH="0" baseline="0" dirty="0" smtClean="0">
                          <a:ln>
                            <a:noFill/>
                          </a:ln>
                          <a:solidFill>
                            <a:schemeClr val="tx1"/>
                          </a:solidFill>
                          <a:effectLst/>
                          <a:latin typeface="Arial Unicode MS" pitchFamily="34" charset="-128"/>
                        </a:rPr>
                        <a:t>     </a:t>
                      </a:r>
                      <a:r>
                        <a:rPr kumimoji="0" lang="en-US" sz="1400" b="1" i="0" u="none" strike="noStrike" cap="none" normalizeH="0" baseline="0" dirty="0" err="1" smtClean="0">
                          <a:ln>
                            <a:noFill/>
                          </a:ln>
                          <a:solidFill>
                            <a:schemeClr val="tx1"/>
                          </a:solidFill>
                          <a:effectLst/>
                          <a:latin typeface="Arial Unicode MS" pitchFamily="34" charset="-128"/>
                        </a:rPr>
                        <a:t>SeeSmoke</a:t>
                      </a:r>
                      <a:endParaRPr kumimoji="0" lang="en-US" sz="14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Call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925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r>
                        <a:rPr kumimoji="0" lang="en-US" sz="1400" b="0" i="0" u="none" strike="noStrike" cap="none" normalizeH="0" baseline="0" dirty="0" err="1" smtClean="0">
                          <a:ln>
                            <a:noFill/>
                          </a:ln>
                          <a:solidFill>
                            <a:schemeClr val="tx1"/>
                          </a:solidFill>
                          <a:effectLst/>
                          <a:latin typeface="Arial Unicode MS" pitchFamily="34" charset="-128"/>
                        </a:rPr>
                        <a:t>true</a:t>
                      </a:r>
                      <a:r>
                        <a:rPr kumimoji="0" lang="en-US" sz="1400" b="0" i="0" u="none" strike="noStrike" cap="none" normalizeH="0" baseline="0" dirty="0" smtClean="0">
                          <a:ln>
                            <a:noFill/>
                          </a:ln>
                          <a:solidFill>
                            <a:schemeClr val="tx1"/>
                          </a:solidFill>
                          <a:effectLst/>
                          <a:latin typeface="Arial Unicode MS" pitchFamily="34" charset="-128"/>
                        </a:rPr>
                        <a:t>                 </a:t>
                      </a:r>
                      <a:r>
                        <a:rPr kumimoji="0" lang="en-US" sz="1400" b="0" i="0" u="none" strike="noStrike" cap="none" normalizeH="0" baseline="0" dirty="0" err="1" smtClean="0">
                          <a:ln>
                            <a:noFill/>
                          </a:ln>
                          <a:solidFill>
                            <a:schemeClr val="tx1"/>
                          </a:solidFill>
                          <a:effectLst/>
                          <a:latin typeface="Arial Unicode MS" pitchFamily="34" charset="-128"/>
                        </a:rPr>
                        <a:t>true</a:t>
                      </a:r>
                      <a:r>
                        <a:rPr kumimoji="0" lang="en-US" sz="14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r>
                        <a:rPr kumimoji="0" lang="en-US" sz="1400" b="0" i="0" u="none" strike="noStrike" cap="none" normalizeH="0" baseline="0" dirty="0" err="1" smtClean="0">
                          <a:ln>
                            <a:noFill/>
                          </a:ln>
                          <a:solidFill>
                            <a:schemeClr val="tx1"/>
                          </a:solidFill>
                          <a:effectLst/>
                          <a:latin typeface="Arial Unicode MS" pitchFamily="34" charset="-128"/>
                        </a:rPr>
                        <a:t>true</a:t>
                      </a:r>
                      <a:r>
                        <a:rPr kumimoji="0" lang="en-US" sz="1400" b="0" i="0" u="none" strike="noStrike" cap="none" normalizeH="0" baseline="0" dirty="0" smtClean="0">
                          <a:ln>
                            <a:noFill/>
                          </a:ln>
                          <a:solidFill>
                            <a:schemeClr val="tx1"/>
                          </a:solidFill>
                          <a:effectLst/>
                          <a:latin typeface="Arial Unicode MS" pitchFamily="34" charset="-128"/>
                        </a:rPr>
                        <a:t>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false               </a:t>
                      </a:r>
                      <a:r>
                        <a:rPr kumimoji="0" lang="en-US" sz="1400" b="0" i="0" u="none" strike="noStrike" cap="none" normalizeH="0" baseline="0" dirty="0" err="1" smtClean="0">
                          <a:ln>
                            <a:noFill/>
                          </a:ln>
                          <a:solidFill>
                            <a:schemeClr val="tx1"/>
                          </a:solidFill>
                          <a:effectLst/>
                          <a:latin typeface="Arial Unicode MS" pitchFamily="34" charset="-128"/>
                        </a:rPr>
                        <a:t>false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true                </a:t>
                      </a:r>
                      <a:r>
                        <a:rPr kumimoji="0" lang="en-US" sz="1400" b="0" i="0" u="none" strike="noStrike" cap="none" normalizeH="0" baseline="0" dirty="0" err="1" smtClean="0">
                          <a:ln>
                            <a:noFill/>
                          </a:ln>
                          <a:solidFill>
                            <a:schemeClr val="tx1"/>
                          </a:solidFill>
                          <a:effectLst/>
                          <a:latin typeface="Arial Unicode MS" pitchFamily="34" charset="-128"/>
                        </a:rPr>
                        <a:t>true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r>
                        <a:rPr kumimoji="0" lang="en-US" sz="1400" b="0" i="0" u="none" strike="noStrike" cap="none" normalizeH="0" baseline="0" dirty="0" err="1" smtClean="0">
                          <a:ln>
                            <a:noFill/>
                          </a:ln>
                          <a:solidFill>
                            <a:schemeClr val="tx1"/>
                          </a:solidFill>
                          <a:effectLst/>
                          <a:latin typeface="Arial Unicode MS" pitchFamily="34" charset="-128"/>
                        </a:rPr>
                        <a:t>false</a:t>
                      </a:r>
                      <a:r>
                        <a:rPr kumimoji="0" lang="en-US" sz="1400" b="0" i="0" u="none" strike="noStrike" cap="none" normalizeH="0" baseline="0" dirty="0" smtClean="0">
                          <a:ln>
                            <a:noFill/>
                          </a:ln>
                          <a:solidFill>
                            <a:schemeClr val="tx1"/>
                          </a:solidFill>
                          <a:effectLst/>
                          <a:latin typeface="Arial Unicode MS" pitchFamily="34" charset="-128"/>
                        </a:rPr>
                        <a:t>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r>
                        <a:rPr kumimoji="0" lang="en-US" sz="1400" b="0" i="0" u="none" strike="noStrike" cap="none" normalizeH="0" baseline="0" dirty="0" err="1" smtClean="0">
                          <a:ln>
                            <a:noFill/>
                          </a:ln>
                          <a:solidFill>
                            <a:schemeClr val="tx1"/>
                          </a:solidFill>
                          <a:effectLst/>
                          <a:latin typeface="Arial Unicode MS" pitchFamily="34" charset="-128"/>
                        </a:rPr>
                        <a:t>false</a:t>
                      </a:r>
                      <a:r>
                        <a:rPr kumimoji="0" lang="en-US" sz="1400" b="0" i="0" u="none" strike="noStrike" cap="none" normalizeH="0" baseline="0" dirty="0" smtClean="0">
                          <a:ln>
                            <a:noFill/>
                          </a:ln>
                          <a:solidFill>
                            <a:schemeClr val="tx1"/>
                          </a:solidFill>
                          <a:effectLst/>
                          <a:latin typeface="Arial Unicode MS" pitchFamily="34" charset="-128"/>
                        </a:rPr>
                        <a:t>              </a:t>
                      </a:r>
                      <a:r>
                        <a:rPr kumimoji="0" lang="en-US" sz="1400" b="0" i="0" u="none" strike="noStrike" cap="none" normalizeH="0" baseline="0" dirty="0" err="1" smtClean="0">
                          <a:ln>
                            <a:noFill/>
                          </a:ln>
                          <a:solidFill>
                            <a:schemeClr val="tx1"/>
                          </a:solidFill>
                          <a:effectLst/>
                          <a:latin typeface="Arial Unicode MS" pitchFamily="34" charset="-128"/>
                        </a:rPr>
                        <a:t>false</a:t>
                      </a:r>
                      <a:endParaRPr kumimoji="0" lang="en-US" sz="14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 name="Rectangle 3"/>
          <p:cNvSpPr txBox="1">
            <a:spLocks noChangeArrowheads="1"/>
          </p:cNvSpPr>
          <p:nvPr/>
        </p:nvSpPr>
        <p:spPr bwMode="auto">
          <a:xfrm>
            <a:off x="304800" y="5181600"/>
            <a:ext cx="2971800" cy="533400"/>
          </a:xfrm>
          <a:prstGeom prst="rect">
            <a:avLst/>
          </a:prstGeom>
          <a:noFill/>
          <a:ln w="9525">
            <a:noFill/>
            <a:miter lim="800000"/>
            <a:headEnd/>
            <a:tailEnd/>
          </a:ln>
          <a:effectLst/>
        </p:spPr>
        <p:txBody>
          <a:bodyPr/>
          <a:lstStyle/>
          <a:p>
            <a:pPr marL="342900" indent="-342900">
              <a:spcBef>
                <a:spcPct val="20000"/>
              </a:spcBef>
              <a:defRPr/>
            </a:pPr>
            <a:r>
              <a:rPr lang="en-US" sz="2400" i="1" kern="0" dirty="0">
                <a:solidFill>
                  <a:schemeClr val="accent6"/>
                </a:solidFill>
                <a:latin typeface="+mn-lt"/>
              </a:rPr>
              <a:t>How many policies?</a:t>
            </a:r>
            <a:endParaRPr lang="en-US" sz="2400" i="1" kern="0" baseline="-25000" dirty="0">
              <a:solidFill>
                <a:schemeClr val="accent6"/>
              </a:solidFill>
              <a:latin typeface="+mn-lt"/>
            </a:endParaRPr>
          </a:p>
        </p:txBody>
      </p:sp>
      <p:sp>
        <p:nvSpPr>
          <p:cNvPr id="12" name="Footer Placeholder 11"/>
          <p:cNvSpPr>
            <a:spLocks noGrp="1"/>
          </p:cNvSpPr>
          <p:nvPr>
            <p:ph type="ftr" sz="quarter" idx="11"/>
          </p:nvPr>
        </p:nvSpPr>
        <p:spPr>
          <a:xfrm>
            <a:off x="1524000" y="6629400"/>
            <a:ext cx="2895600" cy="457200"/>
          </a:xfrm>
        </p:spPr>
        <p:txBody>
          <a:bodyPr/>
          <a:lstStyle/>
          <a:p>
            <a:pPr>
              <a:defRPr/>
            </a:pPr>
            <a:r>
              <a:rPr lang="en-US" dirty="0" smtClean="0"/>
              <a:t>CPSC 502, Lecture 11</a:t>
            </a:r>
            <a:endParaRPr lang="en-US" dirty="0"/>
          </a:p>
        </p:txBody>
      </p:sp>
      <p:sp>
        <p:nvSpPr>
          <p:cNvPr id="13" name="Slide Number Placeholder 12"/>
          <p:cNvSpPr>
            <a:spLocks noGrp="1"/>
          </p:cNvSpPr>
          <p:nvPr>
            <p:ph type="sldNum" sz="quarter" idx="12"/>
          </p:nvPr>
        </p:nvSpPr>
        <p:spPr/>
        <p:txBody>
          <a:bodyPr/>
          <a:lstStyle/>
          <a:p>
            <a:pPr>
              <a:defRPr/>
            </a:pPr>
            <a:r>
              <a:rPr lang="en-US" smtClean="0"/>
              <a:t>Slide </a:t>
            </a:r>
            <a:fld id="{38B5A9E0-7EB5-4FF0-AEB5-1FBEA79D2A5B}" type="slidenum">
              <a:rPr lang="en-US" smtClean="0"/>
              <a:pPr>
                <a:defRPr/>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8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8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 name="Rectangle 2"/>
          <p:cNvSpPr>
            <a:spLocks noGrp="1" noChangeArrowheads="1"/>
          </p:cNvSpPr>
          <p:nvPr>
            <p:ph type="title"/>
          </p:nvPr>
        </p:nvSpPr>
        <p:spPr>
          <a:xfrm>
            <a:off x="250825" y="152400"/>
            <a:ext cx="8893175" cy="900113"/>
          </a:xfrm>
        </p:spPr>
        <p:txBody>
          <a:bodyPr/>
          <a:lstStyle/>
          <a:p>
            <a:pPr eaLnBrk="1" hangingPunct="1"/>
            <a:r>
              <a:rPr lang="en-US" sz="3200" b="0" smtClean="0"/>
              <a:t>When does a possible world satisfy a policy?</a:t>
            </a:r>
            <a:br>
              <a:rPr lang="en-US" sz="3200" b="0" smtClean="0"/>
            </a:br>
            <a:endParaRPr lang="en-US" sz="3200" b="0" smtClean="0"/>
          </a:p>
        </p:txBody>
      </p:sp>
      <p:sp>
        <p:nvSpPr>
          <p:cNvPr id="124931" name="Rectangle 3"/>
          <p:cNvSpPr>
            <a:spLocks noGrp="1" noChangeArrowheads="1"/>
          </p:cNvSpPr>
          <p:nvPr>
            <p:ph type="body" idx="1"/>
          </p:nvPr>
        </p:nvSpPr>
        <p:spPr>
          <a:xfrm>
            <a:off x="395288" y="620713"/>
            <a:ext cx="8458200" cy="1944687"/>
          </a:xfrm>
        </p:spPr>
        <p:txBody>
          <a:bodyPr/>
          <a:lstStyle/>
          <a:p>
            <a:pPr eaLnBrk="1" hangingPunct="1">
              <a:buFontTx/>
              <a:buChar char="•"/>
            </a:pPr>
            <a:r>
              <a:rPr lang="en-US" sz="2400" smtClean="0"/>
              <a:t>A </a:t>
            </a:r>
            <a:r>
              <a:rPr lang="en-US" sz="2400" smtClean="0">
                <a:solidFill>
                  <a:schemeClr val="accent2"/>
                </a:solidFill>
              </a:rPr>
              <a:t>possible world</a:t>
            </a:r>
            <a:r>
              <a:rPr lang="en-US" sz="2400" smtClean="0"/>
              <a:t> specifies a value for each random variable and each decision variable.</a:t>
            </a:r>
          </a:p>
          <a:p>
            <a:pPr eaLnBrk="1" hangingPunct="1">
              <a:buFontTx/>
              <a:buChar char="•"/>
            </a:pPr>
            <a:r>
              <a:rPr lang="en-US" sz="2400" b="1" smtClean="0"/>
              <a:t>Possible world </a:t>
            </a:r>
            <a:r>
              <a:rPr lang="en-US" sz="2400" i="1" smtClean="0">
                <a:solidFill>
                  <a:schemeClr val="accent2"/>
                </a:solidFill>
                <a:latin typeface="cmmi10" pitchFamily="34" charset="0"/>
              </a:rPr>
              <a:t>w</a:t>
            </a:r>
            <a:r>
              <a:rPr lang="en-US" sz="2400" smtClean="0"/>
              <a:t> </a:t>
            </a:r>
            <a:r>
              <a:rPr lang="en-US" sz="2400" b="1" smtClean="0"/>
              <a:t>satisfies policy </a:t>
            </a:r>
            <a:r>
              <a:rPr lang="el-GR" sz="2000" i="1" smtClean="0">
                <a:solidFill>
                  <a:schemeClr val="accent2"/>
                </a:solidFill>
                <a:latin typeface="Helvetica" pitchFamily="34" charset="0"/>
              </a:rPr>
              <a:t>δ</a:t>
            </a:r>
            <a:r>
              <a:rPr lang="en-US" sz="2000" i="1" smtClean="0">
                <a:latin typeface="Helvetica" pitchFamily="34" charset="0"/>
              </a:rPr>
              <a:t> </a:t>
            </a:r>
            <a:r>
              <a:rPr lang="en-US" sz="2400" smtClean="0"/>
              <a:t>, written </a:t>
            </a:r>
            <a:r>
              <a:rPr lang="en-US" sz="2400" i="1" smtClean="0">
                <a:solidFill>
                  <a:schemeClr val="accent2"/>
                </a:solidFill>
                <a:latin typeface="cmmi10" pitchFamily="34" charset="0"/>
              </a:rPr>
              <a:t>w</a:t>
            </a:r>
            <a:r>
              <a:rPr lang="en-US" sz="2400" smtClean="0">
                <a:latin typeface="cmmi10" pitchFamily="34" charset="0"/>
              </a:rPr>
              <a:t> </a:t>
            </a:r>
            <a:r>
              <a:rPr lang="en-US" sz="2400" smtClean="0">
                <a:latin typeface="msam10" pitchFamily="34" charset="0"/>
              </a:rPr>
              <a:t>╞ </a:t>
            </a:r>
            <a:r>
              <a:rPr lang="el-GR" sz="2000" i="1" smtClean="0">
                <a:solidFill>
                  <a:schemeClr val="accent2"/>
                </a:solidFill>
                <a:latin typeface="Helvetica" pitchFamily="34" charset="0"/>
              </a:rPr>
              <a:t>δ</a:t>
            </a:r>
            <a:r>
              <a:rPr lang="en-US" sz="2400" smtClean="0"/>
              <a:t> if the value of each decision variable is the value selected by its decision function in the policy (when applied in </a:t>
            </a:r>
            <a:r>
              <a:rPr lang="en-US" sz="2400" i="1" smtClean="0"/>
              <a:t>w</a:t>
            </a:r>
            <a:r>
              <a:rPr lang="en-US" sz="2400" smtClean="0"/>
              <a:t>). </a:t>
            </a:r>
          </a:p>
        </p:txBody>
      </p:sp>
      <p:graphicFrame>
        <p:nvGraphicFramePr>
          <p:cNvPr id="124932" name="Group 4"/>
          <p:cNvGraphicFramePr>
            <a:graphicFrameLocks noGrp="1"/>
          </p:cNvGraphicFramePr>
          <p:nvPr/>
        </p:nvGraphicFramePr>
        <p:xfrm>
          <a:off x="5029200" y="3124200"/>
          <a:ext cx="2592388" cy="865632"/>
        </p:xfrm>
        <a:graphic>
          <a:graphicData uri="http://schemas.openxmlformats.org/drawingml/2006/table">
            <a:tbl>
              <a:tblPr/>
              <a:tblGrid>
                <a:gridCol w="1157288"/>
                <a:gridCol w="1435100"/>
              </a:tblGrid>
              <a:tr h="263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Check</a:t>
                      </a:r>
                      <a:r>
                        <a:rPr kumimoji="0" lang="en-US" sz="1400" b="0" i="0" u="none" strike="noStrike" cap="none" normalizeH="0" baseline="0" dirty="0" smtClean="0">
                          <a:ln>
                            <a:noFill/>
                          </a:ln>
                          <a:solidFill>
                            <a:schemeClr val="tx1"/>
                          </a:solidFill>
                          <a:effectLst/>
                          <a:latin typeface="Arial Unicode MS" pitchFamily="34" charset="-128"/>
                        </a:rPr>
                        <a:t> </a:t>
                      </a:r>
                      <a:r>
                        <a:rPr kumimoji="0" lang="en-US" sz="1400" b="1" i="0" u="none" strike="noStrike" cap="none" normalizeH="0" baseline="0" dirty="0" smtClean="0">
                          <a:ln>
                            <a:noFill/>
                          </a:ln>
                          <a:solidFill>
                            <a:schemeClr val="accent6"/>
                          </a:solidFill>
                          <a:effectLst/>
                          <a:latin typeface="Arial Unicode MS" pitchFamily="34" charset="-128"/>
                        </a:rPr>
                        <a:t>Smoke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a:t>
                      </a:r>
                      <a:r>
                        <a:rPr kumimoji="0" lang="en-US" sz="1400" b="1"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4943" name="Group 15"/>
          <p:cNvGraphicFramePr>
            <a:graphicFrameLocks noGrp="1"/>
          </p:cNvGraphicFramePr>
          <p:nvPr/>
        </p:nvGraphicFramePr>
        <p:xfrm>
          <a:off x="4724400" y="4419600"/>
          <a:ext cx="3816350" cy="2232026"/>
        </p:xfrm>
        <a:graphic>
          <a:graphicData uri="http://schemas.openxmlformats.org/drawingml/2006/table">
            <a:tbl>
              <a:tblPr/>
              <a:tblGrid>
                <a:gridCol w="2981325"/>
                <a:gridCol w="835025"/>
              </a:tblGrid>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Unicode MS" pitchFamily="34" charset="-128"/>
                        </a:rPr>
                        <a:t>Report     </a:t>
                      </a:r>
                      <a:r>
                        <a:rPr kumimoji="0" lang="en-US" sz="1200" b="1" i="0" u="none" strike="noStrike" cap="none" normalizeH="0" baseline="0" dirty="0" err="1" smtClean="0">
                          <a:ln>
                            <a:noFill/>
                          </a:ln>
                          <a:solidFill>
                            <a:schemeClr val="tx1"/>
                          </a:solidFill>
                          <a:effectLst/>
                          <a:latin typeface="Arial Unicode MS" pitchFamily="34" charset="-128"/>
                        </a:rPr>
                        <a:t>CheckSmoke</a:t>
                      </a:r>
                      <a:r>
                        <a:rPr kumimoji="0" lang="en-US" sz="1200" b="1" i="0" u="none" strike="noStrike" cap="none" normalizeH="0" baseline="0" dirty="0" smtClean="0">
                          <a:ln>
                            <a:noFill/>
                          </a:ln>
                          <a:solidFill>
                            <a:schemeClr val="tx1"/>
                          </a:solidFill>
                          <a:effectLst/>
                          <a:latin typeface="Arial Unicode MS" pitchFamily="34" charset="-128"/>
                        </a:rPr>
                        <a:t>     </a:t>
                      </a:r>
                      <a:r>
                        <a:rPr kumimoji="0" lang="en-US" sz="1200" b="1" i="0" u="none" strike="noStrike" cap="none" normalizeH="0" baseline="0" dirty="0" err="1" smtClean="0">
                          <a:ln>
                            <a:noFill/>
                          </a:ln>
                          <a:solidFill>
                            <a:schemeClr val="tx1"/>
                          </a:solidFill>
                          <a:effectLst/>
                          <a:latin typeface="Arial Unicode MS" pitchFamily="34" charset="-128"/>
                        </a:rPr>
                        <a:t>SeeSmoke</a:t>
                      </a:r>
                      <a:endParaRPr kumimoji="0" lang="en-US" sz="12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Call</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65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false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true                </a:t>
                      </a:r>
                      <a:r>
                        <a:rPr kumimoji="0" lang="en-US" sz="1200" b="0" i="0" u="none" strike="noStrike" cap="none" normalizeH="0" baseline="0" dirty="0" err="1" smtClean="0">
                          <a:ln>
                            <a:noFill/>
                          </a:ln>
                          <a:solidFill>
                            <a:schemeClr val="tx1"/>
                          </a:solidFill>
                          <a:effectLst/>
                          <a:latin typeface="Arial Unicode MS" pitchFamily="34" charset="-128"/>
                        </a:rPr>
                        <a:t>true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r>
                        <a:rPr kumimoji="0" lang="en-US" sz="1200" b="0" i="0" u="none" strike="noStrike" cap="none" normalizeH="0" baseline="0" dirty="0" err="1" smtClean="0">
                          <a:ln>
                            <a:noFill/>
                          </a:ln>
                          <a:solidFill>
                            <a:schemeClr val="tx1"/>
                          </a:solidFill>
                          <a:effectLst/>
                          <a:latin typeface="Arial Unicode MS" pitchFamily="34" charset="-128"/>
                        </a:rPr>
                        <a:t>false</a:t>
                      </a:r>
                      <a:r>
                        <a:rPr kumimoji="0" lang="en-US" sz="1200" b="0" i="0" u="none" strike="noStrike" cap="none" normalizeH="0" baseline="0" dirty="0" smtClean="0">
                          <a:ln>
                            <a:noFill/>
                          </a:ln>
                          <a:solidFill>
                            <a:schemeClr val="tx1"/>
                          </a:solidFill>
                          <a:effectLst/>
                          <a:latin typeface="Arial Unicode MS" pitchFamily="34" charset="-128"/>
                        </a:rPr>
                        <a:t>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r>
                        <a:rPr kumimoji="0" lang="en-US" sz="1200" b="0" i="0" u="none" strike="noStrike" cap="none" normalizeH="0" baseline="0" dirty="0" err="1" smtClean="0">
                          <a:ln>
                            <a:noFill/>
                          </a:ln>
                          <a:solidFill>
                            <a:schemeClr val="tx1"/>
                          </a:solidFill>
                          <a:effectLst/>
                          <a:latin typeface="Arial Unicode MS" pitchFamily="34" charset="-128"/>
                        </a:rPr>
                        <a:t>false</a:t>
                      </a:r>
                      <a:r>
                        <a:rPr kumimoji="0" lang="en-US" sz="1200" b="0" i="0" u="none" strike="noStrike" cap="none" normalizeH="0" baseline="0" dirty="0" smtClean="0">
                          <a:ln>
                            <a:noFill/>
                          </a:ln>
                          <a:solidFill>
                            <a:schemeClr val="tx1"/>
                          </a:solidFill>
                          <a:effectLst/>
                          <a:latin typeface="Arial Unicode MS" pitchFamily="34" charset="-128"/>
                        </a:rPr>
                        <a:t>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4954" name="Group 26"/>
          <p:cNvGraphicFramePr>
            <a:graphicFrameLocks noGrp="1"/>
          </p:cNvGraphicFramePr>
          <p:nvPr/>
        </p:nvGraphicFramePr>
        <p:xfrm>
          <a:off x="990600" y="3657600"/>
          <a:ext cx="2133600" cy="2663662"/>
        </p:xfrm>
        <a:graphic>
          <a:graphicData uri="http://schemas.openxmlformats.org/drawingml/2006/table">
            <a:tbl>
              <a:tblPr/>
              <a:tblGrid>
                <a:gridCol w="1420441"/>
                <a:gridCol w="713159"/>
              </a:tblGrid>
              <a:tr h="3106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VARs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984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Fire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Tampering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Alarm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Leaving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Report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Smoke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Unicode MS" pitchFamily="34" charset="-128"/>
                        </a:rPr>
                        <a:t>SeeSmoke</a:t>
                      </a:r>
                      <a:r>
                        <a:rPr kumimoji="0" lang="en-US" sz="14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Unicode MS" pitchFamily="34" charset="-128"/>
                        </a:rPr>
                        <a:t>CheckSmoke</a:t>
                      </a:r>
                      <a:r>
                        <a:rPr kumimoji="0" lang="en-US" sz="1400" b="1"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Call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r>
                        <a:rPr kumimoji="0" lang="en-US" sz="1400" b="0" i="0" u="none" strike="noStrike" cap="none" normalizeH="0" baseline="0" dirty="0" err="1" smtClean="0">
                          <a:ln>
                            <a:noFill/>
                          </a:ln>
                          <a:solidFill>
                            <a:schemeClr val="tx1"/>
                          </a:solidFill>
                          <a:effectLst/>
                          <a:latin typeface="Arial Unicode MS" pitchFamily="34" charset="-128"/>
                        </a:rPr>
                        <a:t>true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Rectangle 3"/>
          <p:cNvSpPr txBox="1">
            <a:spLocks noChangeArrowheads="1"/>
          </p:cNvSpPr>
          <p:nvPr/>
        </p:nvSpPr>
        <p:spPr bwMode="auto">
          <a:xfrm>
            <a:off x="4114800" y="2667000"/>
            <a:ext cx="45720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 for…</a:t>
            </a:r>
            <a:endParaRPr lang="en-US" sz="2000" i="1" kern="0" baseline="-25000" dirty="0">
              <a:solidFill>
                <a:schemeClr val="accent6"/>
              </a:solidFill>
              <a:latin typeface="+mn-lt"/>
            </a:endParaRPr>
          </a:p>
        </p:txBody>
      </p:sp>
      <p:sp>
        <p:nvSpPr>
          <p:cNvPr id="9" name="Rectangle 3"/>
          <p:cNvSpPr txBox="1">
            <a:spLocks noChangeArrowheads="1"/>
          </p:cNvSpPr>
          <p:nvPr/>
        </p:nvSpPr>
        <p:spPr bwMode="auto">
          <a:xfrm>
            <a:off x="4953000" y="4038600"/>
            <a:ext cx="45720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 for…</a:t>
            </a:r>
            <a:endParaRPr lang="en-US" sz="2000" i="1" kern="0" baseline="-25000" dirty="0">
              <a:solidFill>
                <a:schemeClr val="accent6"/>
              </a:solidFill>
              <a:latin typeface="+mn-lt"/>
            </a:endParaRPr>
          </a:p>
        </p:txBody>
      </p:sp>
      <p:sp>
        <p:nvSpPr>
          <p:cNvPr id="10" name="Slide Number Placeholder 9"/>
          <p:cNvSpPr>
            <a:spLocks noGrp="1"/>
          </p:cNvSpPr>
          <p:nvPr>
            <p:ph type="sldNum" sz="quarter" idx="12"/>
          </p:nvPr>
        </p:nvSpPr>
        <p:spPr>
          <a:xfrm>
            <a:off x="2362200" y="6400800"/>
            <a:ext cx="1905000" cy="457200"/>
          </a:xfrm>
        </p:spPr>
        <p:txBody>
          <a:bodyPr/>
          <a:lstStyle/>
          <a:p>
            <a:pPr>
              <a:defRPr/>
            </a:pPr>
            <a:r>
              <a:rPr lang="en-US" dirty="0" smtClean="0"/>
              <a:t>Slide </a:t>
            </a:r>
            <a:fld id="{38B5A9E0-7EB5-4FF0-AEB5-1FBEA79D2A5B}" type="slidenum">
              <a:rPr lang="en-US" smtClean="0"/>
              <a:pPr>
                <a:defRPr/>
              </a:pPr>
              <a:t>27</a:t>
            </a:fld>
            <a:endParaRPr lang="en-US" dirty="0"/>
          </a:p>
        </p:txBody>
      </p:sp>
      <p:sp>
        <p:nvSpPr>
          <p:cNvPr id="11" name="Footer Placeholder 10"/>
          <p:cNvSpPr>
            <a:spLocks noGrp="1"/>
          </p:cNvSpPr>
          <p:nvPr>
            <p:ph type="ftr" sz="quarter" idx="11"/>
          </p:nvPr>
        </p:nvSpPr>
        <p:spPr>
          <a:xfrm>
            <a:off x="609600" y="64008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 name="Rectangle 2"/>
          <p:cNvSpPr>
            <a:spLocks noGrp="1" noChangeArrowheads="1"/>
          </p:cNvSpPr>
          <p:nvPr>
            <p:ph type="title"/>
          </p:nvPr>
        </p:nvSpPr>
        <p:spPr>
          <a:xfrm>
            <a:off x="250825" y="152400"/>
            <a:ext cx="8893175" cy="900113"/>
          </a:xfrm>
        </p:spPr>
        <p:txBody>
          <a:bodyPr/>
          <a:lstStyle/>
          <a:p>
            <a:pPr eaLnBrk="1" hangingPunct="1"/>
            <a:r>
              <a:rPr lang="en-US" sz="3200" b="0" smtClean="0"/>
              <a:t>When does a possible world satisfy a policy?</a:t>
            </a:r>
            <a:br>
              <a:rPr lang="en-US" sz="3200" b="0" smtClean="0"/>
            </a:br>
            <a:endParaRPr lang="en-US" sz="3200" b="0" smtClean="0"/>
          </a:p>
        </p:txBody>
      </p:sp>
      <p:sp>
        <p:nvSpPr>
          <p:cNvPr id="10261" name="Rectangle 3"/>
          <p:cNvSpPr>
            <a:spLocks noGrp="1" noChangeArrowheads="1"/>
          </p:cNvSpPr>
          <p:nvPr>
            <p:ph type="body" idx="1"/>
          </p:nvPr>
        </p:nvSpPr>
        <p:spPr>
          <a:xfrm>
            <a:off x="381000" y="762000"/>
            <a:ext cx="8458200" cy="1600200"/>
          </a:xfrm>
        </p:spPr>
        <p:txBody>
          <a:bodyPr/>
          <a:lstStyle/>
          <a:p>
            <a:pPr eaLnBrk="1" hangingPunct="1">
              <a:buFontTx/>
              <a:buChar char="•"/>
            </a:pPr>
            <a:r>
              <a:rPr lang="en-US" sz="2400" smtClean="0"/>
              <a:t>Possible world </a:t>
            </a:r>
            <a:r>
              <a:rPr lang="en-US" sz="2400" i="1" smtClean="0">
                <a:solidFill>
                  <a:schemeClr val="accent2"/>
                </a:solidFill>
                <a:latin typeface="cmmi10" pitchFamily="34" charset="0"/>
              </a:rPr>
              <a:t>w</a:t>
            </a:r>
            <a:r>
              <a:rPr lang="en-US" sz="2400" smtClean="0"/>
              <a:t> satisfies policy </a:t>
            </a:r>
            <a:r>
              <a:rPr lang="el-GR" sz="2000" i="1" smtClean="0">
                <a:solidFill>
                  <a:schemeClr val="accent2"/>
                </a:solidFill>
                <a:latin typeface="Helvetica" pitchFamily="34" charset="0"/>
              </a:rPr>
              <a:t>δ</a:t>
            </a:r>
            <a:r>
              <a:rPr lang="en-US" sz="2000" i="1" smtClean="0">
                <a:latin typeface="Helvetica" pitchFamily="34" charset="0"/>
              </a:rPr>
              <a:t> </a:t>
            </a:r>
            <a:r>
              <a:rPr lang="en-US" sz="2400" smtClean="0"/>
              <a:t>, written </a:t>
            </a:r>
            <a:r>
              <a:rPr lang="en-US" sz="2400" i="1" smtClean="0">
                <a:solidFill>
                  <a:schemeClr val="accent2"/>
                </a:solidFill>
                <a:latin typeface="cmmi10" pitchFamily="34" charset="0"/>
              </a:rPr>
              <a:t>w</a:t>
            </a:r>
            <a:r>
              <a:rPr lang="en-US" sz="2400" smtClean="0">
                <a:latin typeface="cmmi10" pitchFamily="34" charset="0"/>
              </a:rPr>
              <a:t> </a:t>
            </a:r>
            <a:r>
              <a:rPr lang="en-US" sz="2400" smtClean="0">
                <a:latin typeface="msam10" pitchFamily="34" charset="0"/>
              </a:rPr>
              <a:t>╞ </a:t>
            </a:r>
            <a:r>
              <a:rPr lang="el-GR" sz="2000" i="1" smtClean="0">
                <a:solidFill>
                  <a:schemeClr val="accent2"/>
                </a:solidFill>
                <a:latin typeface="Helvetica" pitchFamily="34" charset="0"/>
              </a:rPr>
              <a:t>δ</a:t>
            </a:r>
            <a:r>
              <a:rPr lang="en-US" sz="2400" smtClean="0"/>
              <a:t> if the value of each decision variable is the value selected by its decision function in the policy (when applied in </a:t>
            </a:r>
            <a:r>
              <a:rPr lang="en-US" sz="2400" i="1" smtClean="0"/>
              <a:t>w</a:t>
            </a:r>
            <a:r>
              <a:rPr lang="en-US" sz="2400" smtClean="0"/>
              <a:t>). </a:t>
            </a:r>
          </a:p>
        </p:txBody>
      </p:sp>
      <p:graphicFrame>
        <p:nvGraphicFramePr>
          <p:cNvPr id="124932" name="Group 4"/>
          <p:cNvGraphicFramePr>
            <a:graphicFrameLocks noGrp="1"/>
          </p:cNvGraphicFramePr>
          <p:nvPr/>
        </p:nvGraphicFramePr>
        <p:xfrm>
          <a:off x="5029200" y="3124200"/>
          <a:ext cx="2592388" cy="865632"/>
        </p:xfrm>
        <a:graphic>
          <a:graphicData uri="http://schemas.openxmlformats.org/drawingml/2006/table">
            <a:tbl>
              <a:tblPr/>
              <a:tblGrid>
                <a:gridCol w="1157288"/>
                <a:gridCol w="1435100"/>
              </a:tblGrid>
              <a:tr h="263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Check</a:t>
                      </a:r>
                      <a:r>
                        <a:rPr kumimoji="0" lang="en-US" sz="1400" b="0" i="0" u="none" strike="noStrike" cap="none" normalizeH="0" baseline="0" dirty="0" smtClean="0">
                          <a:ln>
                            <a:noFill/>
                          </a:ln>
                          <a:solidFill>
                            <a:schemeClr val="tx1"/>
                          </a:solidFill>
                          <a:effectLst/>
                          <a:latin typeface="Arial Unicode MS" pitchFamily="34" charset="-128"/>
                        </a:rPr>
                        <a:t> </a:t>
                      </a:r>
                      <a:r>
                        <a:rPr kumimoji="0" lang="en-US" sz="1400" b="1" i="0" u="none" strike="noStrike" cap="none" normalizeH="0" baseline="0" dirty="0" smtClean="0">
                          <a:ln>
                            <a:noFill/>
                          </a:ln>
                          <a:solidFill>
                            <a:schemeClr val="accent6"/>
                          </a:solidFill>
                          <a:effectLst/>
                          <a:latin typeface="Arial Unicode MS" pitchFamily="34" charset="-128"/>
                        </a:rPr>
                        <a:t>Smoke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a:t>
                      </a:r>
                      <a:r>
                        <a:rPr kumimoji="0" lang="en-US" sz="1400" b="1"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4943" name="Group 15"/>
          <p:cNvGraphicFramePr>
            <a:graphicFrameLocks noGrp="1"/>
          </p:cNvGraphicFramePr>
          <p:nvPr/>
        </p:nvGraphicFramePr>
        <p:xfrm>
          <a:off x="4724400" y="4419600"/>
          <a:ext cx="3816350" cy="2232026"/>
        </p:xfrm>
        <a:graphic>
          <a:graphicData uri="http://schemas.openxmlformats.org/drawingml/2006/table">
            <a:tbl>
              <a:tblPr/>
              <a:tblGrid>
                <a:gridCol w="2981325"/>
                <a:gridCol w="835025"/>
              </a:tblGrid>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Unicode MS" pitchFamily="34" charset="-128"/>
                        </a:rPr>
                        <a:t>Report     </a:t>
                      </a:r>
                      <a:r>
                        <a:rPr kumimoji="0" lang="en-US" sz="1200" b="1" i="0" u="none" strike="noStrike" cap="none" normalizeH="0" baseline="0" dirty="0" err="1" smtClean="0">
                          <a:ln>
                            <a:noFill/>
                          </a:ln>
                          <a:solidFill>
                            <a:schemeClr val="tx1"/>
                          </a:solidFill>
                          <a:effectLst/>
                          <a:latin typeface="Arial Unicode MS" pitchFamily="34" charset="-128"/>
                        </a:rPr>
                        <a:t>CheckSmoke</a:t>
                      </a:r>
                      <a:r>
                        <a:rPr kumimoji="0" lang="en-US" sz="1200" b="1" i="0" u="none" strike="noStrike" cap="none" normalizeH="0" baseline="0" dirty="0" smtClean="0">
                          <a:ln>
                            <a:noFill/>
                          </a:ln>
                          <a:solidFill>
                            <a:schemeClr val="tx1"/>
                          </a:solidFill>
                          <a:effectLst/>
                          <a:latin typeface="Arial Unicode MS" pitchFamily="34" charset="-128"/>
                        </a:rPr>
                        <a:t>     </a:t>
                      </a:r>
                      <a:r>
                        <a:rPr kumimoji="0" lang="en-US" sz="1200" b="1" i="0" u="none" strike="noStrike" cap="none" normalizeH="0" baseline="0" dirty="0" err="1" smtClean="0">
                          <a:ln>
                            <a:noFill/>
                          </a:ln>
                          <a:solidFill>
                            <a:schemeClr val="tx1"/>
                          </a:solidFill>
                          <a:effectLst/>
                          <a:latin typeface="Arial Unicode MS" pitchFamily="34" charset="-128"/>
                        </a:rPr>
                        <a:t>SeeSmoke</a:t>
                      </a:r>
                      <a:endParaRPr kumimoji="0" lang="en-US" sz="12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Call</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65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false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true                </a:t>
                      </a:r>
                      <a:r>
                        <a:rPr kumimoji="0" lang="en-US" sz="1200" b="0" i="0" u="none" strike="noStrike" cap="none" normalizeH="0" baseline="0" dirty="0" err="1" smtClean="0">
                          <a:ln>
                            <a:noFill/>
                          </a:ln>
                          <a:solidFill>
                            <a:schemeClr val="tx1"/>
                          </a:solidFill>
                          <a:effectLst/>
                          <a:latin typeface="Arial Unicode MS" pitchFamily="34" charset="-128"/>
                        </a:rPr>
                        <a:t>true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r>
                        <a:rPr kumimoji="0" lang="en-US" sz="1200" b="0" i="0" u="none" strike="noStrike" cap="none" normalizeH="0" baseline="0" dirty="0" err="1" smtClean="0">
                          <a:ln>
                            <a:noFill/>
                          </a:ln>
                          <a:solidFill>
                            <a:schemeClr val="tx1"/>
                          </a:solidFill>
                          <a:effectLst/>
                          <a:latin typeface="Arial Unicode MS" pitchFamily="34" charset="-128"/>
                        </a:rPr>
                        <a:t>false</a:t>
                      </a:r>
                      <a:r>
                        <a:rPr kumimoji="0" lang="en-US" sz="1200" b="0" i="0" u="none" strike="noStrike" cap="none" normalizeH="0" baseline="0" dirty="0" smtClean="0">
                          <a:ln>
                            <a:noFill/>
                          </a:ln>
                          <a:solidFill>
                            <a:schemeClr val="tx1"/>
                          </a:solidFill>
                          <a:effectLst/>
                          <a:latin typeface="Arial Unicode MS" pitchFamily="34" charset="-128"/>
                        </a:rPr>
                        <a:t>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r>
                        <a:rPr kumimoji="0" lang="en-US" sz="1200" b="0" i="0" u="none" strike="noStrike" cap="none" normalizeH="0" baseline="0" dirty="0" err="1" smtClean="0">
                          <a:ln>
                            <a:noFill/>
                          </a:ln>
                          <a:solidFill>
                            <a:schemeClr val="tx1"/>
                          </a:solidFill>
                          <a:effectLst/>
                          <a:latin typeface="Arial Unicode MS" pitchFamily="34" charset="-128"/>
                        </a:rPr>
                        <a:t>false</a:t>
                      </a:r>
                      <a:r>
                        <a:rPr kumimoji="0" lang="en-US" sz="1200" b="0" i="0" u="none" strike="noStrike" cap="none" normalizeH="0" baseline="0" dirty="0" smtClean="0">
                          <a:ln>
                            <a:noFill/>
                          </a:ln>
                          <a:solidFill>
                            <a:schemeClr val="tx1"/>
                          </a:solidFill>
                          <a:effectLst/>
                          <a:latin typeface="Arial Unicode MS" pitchFamily="34" charset="-128"/>
                        </a:rPr>
                        <a:t>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Rectangle 3"/>
          <p:cNvSpPr txBox="1">
            <a:spLocks noChangeArrowheads="1"/>
          </p:cNvSpPr>
          <p:nvPr/>
        </p:nvSpPr>
        <p:spPr bwMode="auto">
          <a:xfrm>
            <a:off x="4114800" y="2667000"/>
            <a:ext cx="45720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 for…</a:t>
            </a:r>
            <a:endParaRPr lang="en-US" sz="2000" i="1" kern="0" baseline="-25000" dirty="0">
              <a:solidFill>
                <a:schemeClr val="accent6"/>
              </a:solidFill>
              <a:latin typeface="+mn-lt"/>
            </a:endParaRPr>
          </a:p>
        </p:txBody>
      </p:sp>
      <p:sp>
        <p:nvSpPr>
          <p:cNvPr id="9" name="Rectangle 3"/>
          <p:cNvSpPr txBox="1">
            <a:spLocks noChangeArrowheads="1"/>
          </p:cNvSpPr>
          <p:nvPr/>
        </p:nvSpPr>
        <p:spPr bwMode="auto">
          <a:xfrm>
            <a:off x="4953000" y="4038600"/>
            <a:ext cx="45720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 for…</a:t>
            </a:r>
            <a:endParaRPr lang="en-US" sz="2000" i="1" kern="0" baseline="-25000" dirty="0">
              <a:solidFill>
                <a:schemeClr val="accent6"/>
              </a:solidFill>
              <a:latin typeface="+mn-lt"/>
            </a:endParaRPr>
          </a:p>
        </p:txBody>
      </p:sp>
      <p:graphicFrame>
        <p:nvGraphicFramePr>
          <p:cNvPr id="10" name="Group 37"/>
          <p:cNvGraphicFramePr>
            <a:graphicFrameLocks noGrp="1"/>
          </p:cNvGraphicFramePr>
          <p:nvPr/>
        </p:nvGraphicFramePr>
        <p:xfrm>
          <a:off x="762000" y="3352800"/>
          <a:ext cx="2209800" cy="2685288"/>
        </p:xfrm>
        <a:graphic>
          <a:graphicData uri="http://schemas.openxmlformats.org/drawingml/2006/table">
            <a:tbl>
              <a:tblPr/>
              <a:tblGrid>
                <a:gridCol w="1471171"/>
                <a:gridCol w="738629"/>
              </a:tblGrid>
              <a:tr h="3196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VARs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65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Fire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Tampering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Alarm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Leaving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Report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Smoke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Unicode MS" pitchFamily="34" charset="-128"/>
                        </a:rPr>
                        <a:t>SeeSmoke</a:t>
                      </a:r>
                      <a:r>
                        <a:rPr kumimoji="0" lang="en-US" sz="14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Unicode MS" pitchFamily="34" charset="-128"/>
                        </a:rPr>
                        <a:t>CheckSmoke</a:t>
                      </a:r>
                      <a:r>
                        <a:rPr kumimoji="0" lang="en-US" sz="1400" b="1"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Call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r>
                        <a:rPr kumimoji="0" lang="en-US" sz="1400" b="0" i="0" u="none" strike="noStrike" cap="none" normalizeH="0" baseline="0" dirty="0" err="1" smtClean="0">
                          <a:ln>
                            <a:noFill/>
                          </a:ln>
                          <a:solidFill>
                            <a:schemeClr val="tx1"/>
                          </a:solidFill>
                          <a:effectLst/>
                          <a:latin typeface="Arial Unicode MS" pitchFamily="34" charset="-128"/>
                        </a:rPr>
                        <a:t>true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 name="Slide Number Placeholder 10"/>
          <p:cNvSpPr>
            <a:spLocks noGrp="1"/>
          </p:cNvSpPr>
          <p:nvPr>
            <p:ph type="sldNum" sz="quarter" idx="12"/>
          </p:nvPr>
        </p:nvSpPr>
        <p:spPr>
          <a:xfrm>
            <a:off x="1676400" y="6400800"/>
            <a:ext cx="1905000" cy="457200"/>
          </a:xfrm>
        </p:spPr>
        <p:txBody>
          <a:bodyPr/>
          <a:lstStyle/>
          <a:p>
            <a:pPr>
              <a:defRPr/>
            </a:pPr>
            <a:r>
              <a:rPr lang="en-US" dirty="0" smtClean="0"/>
              <a:t>Slide </a:t>
            </a:r>
            <a:fld id="{38B5A9E0-7EB5-4FF0-AEB5-1FBEA79D2A5B}" type="slidenum">
              <a:rPr lang="en-US" smtClean="0"/>
              <a:pPr>
                <a:defRPr/>
              </a:pPr>
              <a:t>28</a:t>
            </a:fld>
            <a:endParaRPr lang="en-US" dirty="0"/>
          </a:p>
        </p:txBody>
      </p:sp>
      <p:sp>
        <p:nvSpPr>
          <p:cNvPr id="12" name="Footer Placeholder 11"/>
          <p:cNvSpPr>
            <a:spLocks noGrp="1"/>
          </p:cNvSpPr>
          <p:nvPr>
            <p:ph type="ftr" sz="quarter" idx="11"/>
          </p:nvPr>
        </p:nvSpPr>
        <p:spPr>
          <a:xfrm>
            <a:off x="0" y="64008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 name="Rectangle 2"/>
          <p:cNvSpPr>
            <a:spLocks noGrp="1" noChangeArrowheads="1"/>
          </p:cNvSpPr>
          <p:nvPr>
            <p:ph type="title"/>
          </p:nvPr>
        </p:nvSpPr>
        <p:spPr>
          <a:xfrm>
            <a:off x="250825" y="152400"/>
            <a:ext cx="8588375" cy="900113"/>
          </a:xfrm>
        </p:spPr>
        <p:txBody>
          <a:bodyPr/>
          <a:lstStyle/>
          <a:p>
            <a:pPr eaLnBrk="1" hangingPunct="1"/>
            <a:r>
              <a:rPr lang="en-US" sz="3200" b="0" smtClean="0"/>
              <a:t>Expected Value of a Policy</a:t>
            </a:r>
            <a:br>
              <a:rPr lang="en-US" sz="3200" b="0" smtClean="0"/>
            </a:br>
            <a:endParaRPr lang="en-US" sz="3200" b="0" smtClean="0"/>
          </a:p>
        </p:txBody>
      </p:sp>
      <p:sp>
        <p:nvSpPr>
          <p:cNvPr id="11275" name="Rectangle 3"/>
          <p:cNvSpPr>
            <a:spLocks noGrp="1" noChangeArrowheads="1"/>
          </p:cNvSpPr>
          <p:nvPr>
            <p:ph type="body" idx="1"/>
          </p:nvPr>
        </p:nvSpPr>
        <p:spPr>
          <a:xfrm>
            <a:off x="228600" y="838200"/>
            <a:ext cx="8458200" cy="1974850"/>
          </a:xfrm>
        </p:spPr>
        <p:txBody>
          <a:bodyPr/>
          <a:lstStyle/>
          <a:p>
            <a:pPr eaLnBrk="1" hangingPunct="1">
              <a:buFontTx/>
              <a:buChar char="•"/>
            </a:pPr>
            <a:r>
              <a:rPr lang="en-US" sz="2400" smtClean="0"/>
              <a:t>Each possible world </a:t>
            </a:r>
            <a:r>
              <a:rPr lang="en-US" sz="2400" i="1" smtClean="0">
                <a:latin typeface="cmmi10" pitchFamily="34" charset="0"/>
              </a:rPr>
              <a:t>w</a:t>
            </a:r>
            <a:r>
              <a:rPr lang="en-US" sz="2400" smtClean="0">
                <a:latin typeface="cmmi10" pitchFamily="34" charset="0"/>
              </a:rPr>
              <a:t> </a:t>
            </a:r>
            <a:r>
              <a:rPr lang="en-US" sz="2400" smtClean="0"/>
              <a:t>has a probability </a:t>
            </a:r>
            <a:r>
              <a:rPr lang="en-US" smtClean="0"/>
              <a:t>P(</a:t>
            </a:r>
            <a:r>
              <a:rPr lang="en-US" i="1" smtClean="0">
                <a:latin typeface="cmmi10" pitchFamily="34" charset="0"/>
              </a:rPr>
              <a:t>w</a:t>
            </a:r>
            <a:r>
              <a:rPr lang="en-US" smtClean="0"/>
              <a:t>) </a:t>
            </a:r>
            <a:r>
              <a:rPr lang="en-US" sz="2400" smtClean="0"/>
              <a:t>and a utility </a:t>
            </a:r>
            <a:r>
              <a:rPr lang="en-US" smtClean="0"/>
              <a:t>U(</a:t>
            </a:r>
            <a:r>
              <a:rPr lang="en-US" i="1" smtClean="0">
                <a:latin typeface="cmmi10" pitchFamily="34" charset="0"/>
              </a:rPr>
              <a:t>w</a:t>
            </a:r>
            <a:r>
              <a:rPr lang="en-US" smtClean="0"/>
              <a:t>) </a:t>
            </a:r>
            <a:endParaRPr lang="en-US" sz="2400" smtClean="0"/>
          </a:p>
        </p:txBody>
      </p:sp>
      <p:sp>
        <p:nvSpPr>
          <p:cNvPr id="11276" name="Rectangle 5"/>
          <p:cNvSpPr>
            <a:spLocks noChangeArrowheads="1"/>
          </p:cNvSpPr>
          <p:nvPr/>
        </p:nvSpPr>
        <p:spPr bwMode="auto">
          <a:xfrm>
            <a:off x="323850" y="1844675"/>
            <a:ext cx="8458200" cy="647700"/>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The </a:t>
            </a:r>
            <a:r>
              <a:rPr lang="en-US" sz="2400">
                <a:solidFill>
                  <a:schemeClr val="accent2"/>
                </a:solidFill>
                <a:latin typeface="Arial Unicode MS" pitchFamily="34" charset="-128"/>
              </a:rPr>
              <a:t>expected utility of policy </a:t>
            </a:r>
            <a:r>
              <a:rPr lang="el-GR" sz="2400" i="1">
                <a:solidFill>
                  <a:schemeClr val="accent2"/>
                </a:solidFill>
                <a:latin typeface="Helvetica" pitchFamily="34" charset="0"/>
              </a:rPr>
              <a:t>δ</a:t>
            </a:r>
            <a:r>
              <a:rPr lang="en-US" sz="2400">
                <a:latin typeface="Arial Unicode MS" pitchFamily="34" charset="-128"/>
              </a:rPr>
              <a:t> is</a:t>
            </a:r>
          </a:p>
        </p:txBody>
      </p:sp>
      <p:sp>
        <p:nvSpPr>
          <p:cNvPr id="11277" name="Rectangle 6"/>
          <p:cNvSpPr>
            <a:spLocks noChangeArrowheads="1"/>
          </p:cNvSpPr>
          <p:nvPr/>
        </p:nvSpPr>
        <p:spPr bwMode="auto">
          <a:xfrm>
            <a:off x="0" y="4648200"/>
            <a:ext cx="8763000" cy="647700"/>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The </a:t>
            </a:r>
            <a:r>
              <a:rPr lang="en-US" sz="2400">
                <a:solidFill>
                  <a:schemeClr val="accent2"/>
                </a:solidFill>
                <a:latin typeface="Arial Unicode MS" pitchFamily="34" charset="-128"/>
              </a:rPr>
              <a:t>optimal policy</a:t>
            </a:r>
            <a:r>
              <a:rPr lang="en-US" sz="2400">
                <a:latin typeface="Arial Unicode MS" pitchFamily="34" charset="-128"/>
              </a:rPr>
              <a:t> is one with the                   expected utility.</a:t>
            </a:r>
          </a:p>
          <a:p>
            <a:pPr marL="342900" indent="-342900">
              <a:spcBef>
                <a:spcPct val="20000"/>
              </a:spcBef>
              <a:buFontTx/>
              <a:buChar char="•"/>
            </a:pPr>
            <a:endParaRPr lang="en-US" sz="2400">
              <a:latin typeface="Arial Unicode MS" pitchFamily="34" charset="-128"/>
            </a:endParaRPr>
          </a:p>
          <a:p>
            <a:pPr marL="342900" indent="-342900">
              <a:spcBef>
                <a:spcPct val="20000"/>
              </a:spcBef>
              <a:buFontTx/>
              <a:buChar char="•"/>
            </a:pPr>
            <a:endParaRPr lang="en-US" sz="2400">
              <a:latin typeface="Arial Unicode MS" pitchFamily="34" charset="-128"/>
            </a:endParaRPr>
          </a:p>
          <a:p>
            <a:pPr marL="342900" indent="-342900">
              <a:spcBef>
                <a:spcPct val="20000"/>
              </a:spcBef>
            </a:pPr>
            <a:endParaRPr lang="en-US" sz="2400">
              <a:latin typeface="cmmi10" pitchFamily="34" charset="0"/>
            </a:endParaRPr>
          </a:p>
        </p:txBody>
      </p:sp>
      <p:sp>
        <p:nvSpPr>
          <p:cNvPr id="6" name="Slide Number Placeholder 5"/>
          <p:cNvSpPr>
            <a:spLocks noGrp="1"/>
          </p:cNvSpPr>
          <p:nvPr>
            <p:ph type="sldNum" sz="quarter" idx="12"/>
          </p:nvPr>
        </p:nvSpPr>
        <p:spPr/>
        <p:txBody>
          <a:bodyPr/>
          <a:lstStyle/>
          <a:p>
            <a:pPr>
              <a:defRPr/>
            </a:pPr>
            <a:r>
              <a:rPr lang="en-US" smtClean="0"/>
              <a:t>Slide </a:t>
            </a:r>
            <a:fld id="{38B5A9E0-7EB5-4FF0-AEB5-1FBEA79D2A5B}" type="slidenum">
              <a:rPr lang="en-US" smtClean="0"/>
              <a:pPr>
                <a:defRPr/>
              </a:pPr>
              <a:t>29</a:t>
            </a:fld>
            <a:endParaRPr lang="en-US"/>
          </a:p>
        </p:txBody>
      </p:sp>
      <p:sp>
        <p:nvSpPr>
          <p:cNvPr id="7" name="Footer Placeholder 6"/>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152400"/>
            <a:ext cx="8534400" cy="900113"/>
          </a:xfrm>
        </p:spPr>
        <p:txBody>
          <a:bodyPr/>
          <a:lstStyle/>
          <a:p>
            <a:pPr eaLnBrk="1" hangingPunct="1"/>
            <a:r>
              <a:rPr lang="en-US" sz="3200" b="0" smtClean="0"/>
              <a:t>Planning Under Uncertainty: Intro</a:t>
            </a:r>
            <a:br>
              <a:rPr lang="en-US" sz="3200" b="0" smtClean="0"/>
            </a:br>
            <a:endParaRPr lang="en-US" sz="3200" b="0" smtClean="0"/>
          </a:p>
        </p:txBody>
      </p:sp>
      <p:sp>
        <p:nvSpPr>
          <p:cNvPr id="22531" name="Rectangle 3"/>
          <p:cNvSpPr>
            <a:spLocks noGrp="1" noChangeArrowheads="1"/>
          </p:cNvSpPr>
          <p:nvPr>
            <p:ph type="body" idx="1"/>
          </p:nvPr>
        </p:nvSpPr>
        <p:spPr>
          <a:xfrm>
            <a:off x="304800" y="908050"/>
            <a:ext cx="8458200" cy="2673350"/>
          </a:xfrm>
        </p:spPr>
        <p:txBody>
          <a:bodyPr/>
          <a:lstStyle/>
          <a:p>
            <a:pPr eaLnBrk="1" hangingPunct="1">
              <a:buFontTx/>
              <a:buChar char="•"/>
            </a:pPr>
            <a:r>
              <a:rPr lang="en-US" b="1" dirty="0" smtClean="0"/>
              <a:t>Planning</a:t>
            </a:r>
            <a:r>
              <a:rPr lang="en-US" dirty="0" smtClean="0"/>
              <a:t> how to select and organize a sequence of actions/decisions to achieve a given goal.</a:t>
            </a:r>
            <a:endParaRPr lang="en-US" b="1" dirty="0" smtClean="0"/>
          </a:p>
          <a:p>
            <a:pPr eaLnBrk="1" hangingPunct="1">
              <a:buFontTx/>
              <a:buChar char="•"/>
            </a:pPr>
            <a:r>
              <a:rPr lang="en-US" b="1" dirty="0" smtClean="0"/>
              <a:t>Deterministic Goal</a:t>
            </a:r>
            <a:r>
              <a:rPr lang="en-US" dirty="0" smtClean="0"/>
              <a:t>: A possible world in which some propositions are </a:t>
            </a:r>
            <a:r>
              <a:rPr lang="en-US" dirty="0" smtClean="0"/>
              <a:t>assigned to T/F</a:t>
            </a:r>
            <a:endParaRPr lang="en-US" dirty="0" smtClean="0"/>
          </a:p>
          <a:p>
            <a:pPr eaLnBrk="1" hangingPunct="1">
              <a:buFontTx/>
              <a:buChar char="•"/>
            </a:pPr>
            <a:endParaRPr lang="en-US" sz="2400" dirty="0" smtClean="0"/>
          </a:p>
        </p:txBody>
      </p:sp>
      <p:sp>
        <p:nvSpPr>
          <p:cNvPr id="6" name="Rectangle 3"/>
          <p:cNvSpPr txBox="1">
            <a:spLocks noChangeArrowheads="1"/>
          </p:cNvSpPr>
          <p:nvPr/>
        </p:nvSpPr>
        <p:spPr bwMode="auto">
          <a:xfrm>
            <a:off x="228600" y="3124200"/>
            <a:ext cx="8915400" cy="3271838"/>
          </a:xfrm>
          <a:prstGeom prst="rect">
            <a:avLst/>
          </a:prstGeom>
          <a:noFill/>
          <a:ln w="9525">
            <a:noFill/>
            <a:miter lim="800000"/>
            <a:headEnd/>
            <a:tailEnd/>
          </a:ln>
          <a:effectLst/>
        </p:spPr>
        <p:txBody>
          <a:bodyPr/>
          <a:lstStyle/>
          <a:p>
            <a:pPr marL="342900" indent="-342900">
              <a:spcBef>
                <a:spcPct val="20000"/>
              </a:spcBef>
              <a:buFontTx/>
              <a:buChar char="•"/>
              <a:defRPr/>
            </a:pPr>
            <a:endParaRPr lang="en-US" sz="2800" kern="0" dirty="0">
              <a:latin typeface="+mn-lt"/>
            </a:endParaRPr>
          </a:p>
          <a:p>
            <a:pPr marL="342900" indent="-342900">
              <a:spcBef>
                <a:spcPct val="20000"/>
              </a:spcBef>
              <a:buFontTx/>
              <a:buChar char="•"/>
              <a:defRPr/>
            </a:pPr>
            <a:r>
              <a:rPr lang="en-US" sz="2800" b="1" kern="0" dirty="0">
                <a:latin typeface="+mn-lt"/>
              </a:rPr>
              <a:t>Planning under Uncertainty</a:t>
            </a:r>
            <a:r>
              <a:rPr lang="en-US" sz="2800" kern="0" dirty="0">
                <a:latin typeface="+mn-lt"/>
              </a:rPr>
              <a:t>: how to select and organize a sequence of actions/decisions to “</a:t>
            </a:r>
            <a:r>
              <a:rPr lang="en-US" sz="2800" i="1" kern="0" dirty="0">
                <a:latin typeface="+mn-lt"/>
              </a:rPr>
              <a:t>maximize the probability”</a:t>
            </a:r>
            <a:r>
              <a:rPr lang="en-US" sz="2800" kern="0" dirty="0">
                <a:latin typeface="+mn-lt"/>
              </a:rPr>
              <a:t> of </a:t>
            </a:r>
            <a:r>
              <a:rPr lang="en-US" sz="2800" i="1" kern="0" dirty="0" smtClean="0">
                <a:latin typeface="+mn-lt"/>
              </a:rPr>
              <a:t>“achieving </a:t>
            </a:r>
            <a:r>
              <a:rPr lang="en-US" sz="2800" i="1" kern="0" dirty="0">
                <a:latin typeface="+mn-lt"/>
              </a:rPr>
              <a:t>a given </a:t>
            </a:r>
            <a:r>
              <a:rPr lang="en-US" sz="2800" i="1" kern="0" dirty="0" smtClean="0">
                <a:latin typeface="+mn-lt"/>
              </a:rPr>
              <a:t>goal”</a:t>
            </a:r>
            <a:endParaRPr lang="en-US" sz="2800" i="1" kern="0" dirty="0">
              <a:latin typeface="+mn-lt"/>
            </a:endParaRPr>
          </a:p>
          <a:p>
            <a:pPr marL="495300" indent="-381000">
              <a:lnSpc>
                <a:spcPct val="90000"/>
              </a:lnSpc>
              <a:spcBef>
                <a:spcPct val="20000"/>
              </a:spcBef>
              <a:buFont typeface="Arial" pitchFamily="34" charset="0"/>
              <a:buChar char="•"/>
              <a:defRPr/>
            </a:pPr>
            <a:r>
              <a:rPr lang="en-US" sz="2800" b="1" kern="0" dirty="0">
                <a:latin typeface="+mn-lt"/>
              </a:rPr>
              <a:t>Goal under Uncertainty</a:t>
            </a:r>
            <a:r>
              <a:rPr lang="en-US" sz="2800" kern="0" dirty="0">
                <a:latin typeface="+mn-lt"/>
              </a:rPr>
              <a:t>:  </a:t>
            </a:r>
            <a:r>
              <a:rPr lang="en-US" sz="2800" kern="0" dirty="0">
                <a:latin typeface="Arial Unicode MS" pitchFamily="34" charset="-128"/>
              </a:rPr>
              <a:t>we'll move from all-or-nothing goals to a richer notion: rating how </a:t>
            </a:r>
            <a:r>
              <a:rPr lang="en-US" sz="2800" i="1" kern="0" dirty="0">
                <a:solidFill>
                  <a:schemeClr val="accent4"/>
                </a:solidFill>
                <a:latin typeface="Arial Unicode MS" pitchFamily="34" charset="-128"/>
              </a:rPr>
              <a:t>happy</a:t>
            </a:r>
            <a:r>
              <a:rPr lang="en-US" sz="2800" kern="0" dirty="0">
                <a:solidFill>
                  <a:schemeClr val="accent4"/>
                </a:solidFill>
                <a:latin typeface="Arial Unicode MS" pitchFamily="34" charset="-128"/>
              </a:rPr>
              <a:t> </a:t>
            </a:r>
            <a:r>
              <a:rPr lang="en-US" sz="2800" kern="0" dirty="0">
                <a:latin typeface="Arial Unicode MS" pitchFamily="34" charset="-128"/>
              </a:rPr>
              <a:t>the agent is in different possible worlds.</a:t>
            </a:r>
          </a:p>
          <a:p>
            <a:pPr marL="342900" indent="-342900">
              <a:spcBef>
                <a:spcPct val="20000"/>
              </a:spcBef>
              <a:buFontTx/>
              <a:buChar char="•"/>
              <a:defRPr/>
            </a:pPr>
            <a:endParaRPr lang="en-US" sz="2800" kern="0" dirty="0">
              <a:latin typeface="+mn-lt"/>
            </a:endParaRPr>
          </a:p>
          <a:p>
            <a:pPr marL="342900" indent="-342900">
              <a:spcBef>
                <a:spcPct val="20000"/>
              </a:spcBef>
              <a:buFontTx/>
              <a:buChar char="•"/>
              <a:defRPr/>
            </a:pPr>
            <a:endParaRPr lang="en-US" sz="2800" kern="0" dirty="0">
              <a:solidFill>
                <a:schemeClr val="accent2"/>
              </a:solidFill>
              <a:latin typeface="+mn-lt"/>
            </a:endParaRPr>
          </a:p>
          <a:p>
            <a:pPr marL="742950" lvl="1" indent="-285750">
              <a:spcBef>
                <a:spcPct val="20000"/>
              </a:spcBef>
              <a:buClr>
                <a:schemeClr val="tx1"/>
              </a:buClr>
              <a:buSzPct val="120000"/>
              <a:defRPr/>
            </a:pPr>
            <a:endParaRPr lang="en-US" sz="2000" kern="0" dirty="0">
              <a:latin typeface="+mn-lt"/>
            </a:endParaRPr>
          </a:p>
          <a:p>
            <a:pPr marL="742950" lvl="1" indent="-285750">
              <a:spcBef>
                <a:spcPct val="20000"/>
              </a:spcBef>
              <a:buClr>
                <a:schemeClr val="tx1"/>
              </a:buClr>
              <a:buSzPct val="120000"/>
              <a:buFontTx/>
              <a:buChar char="•"/>
              <a:defRPr/>
            </a:pPr>
            <a:endParaRPr lang="en-US" sz="2000" kern="0" dirty="0">
              <a:latin typeface="+mn-lt"/>
            </a:endParaRPr>
          </a:p>
          <a:p>
            <a:pPr marL="342900" indent="-342900">
              <a:spcBef>
                <a:spcPct val="20000"/>
              </a:spcBef>
              <a:buFontTx/>
              <a:buChar char="•"/>
              <a:defRPr/>
            </a:pPr>
            <a:endParaRPr lang="en-US" sz="2400" kern="0" dirty="0">
              <a:latin typeface="+mn-lt"/>
            </a:endParaRPr>
          </a:p>
        </p:txBody>
      </p:sp>
      <p:sp>
        <p:nvSpPr>
          <p:cNvPr id="5" name="Slide Number Placeholder 4"/>
          <p:cNvSpPr>
            <a:spLocks noGrp="1"/>
          </p:cNvSpPr>
          <p:nvPr>
            <p:ph type="sldNum" sz="quarter" idx="12"/>
          </p:nvPr>
        </p:nvSpPr>
        <p:spPr/>
        <p:txBody>
          <a:bodyPr/>
          <a:lstStyle/>
          <a:p>
            <a:pPr>
              <a:defRPr/>
            </a:pPr>
            <a:r>
              <a:rPr lang="en-US" smtClean="0"/>
              <a:t>Slide </a:t>
            </a:r>
            <a:fld id="{38B5A9E0-7EB5-4FF0-AEB5-1FBEA79D2A5B}" type="slidenum">
              <a:rPr lang="en-US" smtClean="0"/>
              <a:pPr>
                <a:defRPr/>
              </a:pPr>
              <a:t>3</a:t>
            </a:fld>
            <a:endParaRPr lang="en-US"/>
          </a:p>
        </p:txBody>
      </p:sp>
      <p:sp>
        <p:nvSpPr>
          <p:cNvPr id="7" name="Footer Placeholder 6"/>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10" name="Rectangle 2"/>
          <p:cNvSpPr>
            <a:spLocks noGrp="1" noChangeArrowheads="1"/>
          </p:cNvSpPr>
          <p:nvPr>
            <p:ph type="title"/>
          </p:nvPr>
        </p:nvSpPr>
        <p:spPr>
          <a:xfrm>
            <a:off x="250825" y="333375"/>
            <a:ext cx="8588375" cy="828675"/>
          </a:xfrm>
        </p:spPr>
        <p:txBody>
          <a:bodyPr/>
          <a:lstStyle/>
          <a:p>
            <a:pPr eaLnBrk="1" hangingPunct="1"/>
            <a:r>
              <a:rPr lang="en-US" sz="3200" b="0" smtClean="0"/>
              <a:t>Complexity of finding the optimal policy: how many policies?</a:t>
            </a:r>
            <a:br>
              <a:rPr lang="en-US" sz="3200" b="0" smtClean="0"/>
            </a:br>
            <a:endParaRPr lang="en-US" sz="3200" b="0" smtClean="0"/>
          </a:p>
        </p:txBody>
      </p:sp>
      <p:sp>
        <p:nvSpPr>
          <p:cNvPr id="131075" name="Rectangle 3"/>
          <p:cNvSpPr>
            <a:spLocks noGrp="1" noChangeArrowheads="1"/>
          </p:cNvSpPr>
          <p:nvPr>
            <p:ph type="body" idx="1"/>
          </p:nvPr>
        </p:nvSpPr>
        <p:spPr>
          <a:xfrm>
            <a:off x="0" y="3200400"/>
            <a:ext cx="8583613" cy="3097213"/>
          </a:xfrm>
        </p:spPr>
        <p:txBody>
          <a:bodyPr/>
          <a:lstStyle/>
          <a:p>
            <a:pPr eaLnBrk="1" hangingPunct="1">
              <a:buFontTx/>
              <a:buChar char="•"/>
            </a:pPr>
            <a:r>
              <a:rPr lang="en-US" sz="2000" dirty="0" smtClean="0"/>
              <a:t>If a decision</a:t>
            </a:r>
            <a:r>
              <a:rPr lang="en-US" sz="2000" i="1" dirty="0" smtClean="0"/>
              <a:t> D</a:t>
            </a:r>
            <a:r>
              <a:rPr lang="en-US" sz="2000" dirty="0" smtClean="0"/>
              <a:t> has </a:t>
            </a:r>
            <a:r>
              <a:rPr lang="en-US" sz="2000" i="1" dirty="0" smtClean="0"/>
              <a:t>k</a:t>
            </a:r>
            <a:r>
              <a:rPr lang="en-US" sz="2000" dirty="0" smtClean="0"/>
              <a:t> binary parents, how many assignments of values to the parents are there? </a:t>
            </a:r>
          </a:p>
          <a:p>
            <a:pPr eaLnBrk="1" hangingPunct="1">
              <a:buFontTx/>
              <a:buChar char="•"/>
            </a:pPr>
            <a:endParaRPr lang="en-US" sz="2000" dirty="0" smtClean="0"/>
          </a:p>
          <a:p>
            <a:pPr eaLnBrk="1" hangingPunct="1">
              <a:buFontTx/>
              <a:buChar char="•"/>
            </a:pPr>
            <a:r>
              <a:rPr lang="en-US" sz="2000" dirty="0" smtClean="0"/>
              <a:t>If there are </a:t>
            </a:r>
            <a:r>
              <a:rPr lang="en-US" sz="2000" i="1" dirty="0" smtClean="0"/>
              <a:t>b</a:t>
            </a:r>
            <a:r>
              <a:rPr lang="en-US" sz="2000" dirty="0" smtClean="0"/>
              <a:t> possible actions (possible values for D), how many different decision functions are there? </a:t>
            </a:r>
          </a:p>
          <a:p>
            <a:pPr eaLnBrk="1" hangingPunct="1">
              <a:buFontTx/>
              <a:buChar char="•"/>
            </a:pPr>
            <a:endParaRPr lang="en-US" sz="2000" dirty="0" smtClean="0"/>
          </a:p>
          <a:p>
            <a:pPr eaLnBrk="1" hangingPunct="1">
              <a:buFontTx/>
              <a:buChar char="•"/>
            </a:pPr>
            <a:r>
              <a:rPr lang="en-US" sz="2000" dirty="0" smtClean="0"/>
              <a:t>If there are </a:t>
            </a:r>
            <a:r>
              <a:rPr lang="en-US" sz="2000" i="1" dirty="0" smtClean="0"/>
              <a:t>d</a:t>
            </a:r>
            <a:r>
              <a:rPr lang="en-US" sz="2000" dirty="0" smtClean="0"/>
              <a:t> decisions, each with </a:t>
            </a:r>
            <a:r>
              <a:rPr lang="en-US" sz="2000" i="1" dirty="0" smtClean="0"/>
              <a:t>k</a:t>
            </a:r>
            <a:r>
              <a:rPr lang="en-US" sz="2000" dirty="0" smtClean="0"/>
              <a:t>  binary parents and </a:t>
            </a:r>
            <a:r>
              <a:rPr lang="en-US" sz="2000" i="1" dirty="0" smtClean="0"/>
              <a:t>b</a:t>
            </a:r>
            <a:r>
              <a:rPr lang="en-US" sz="2000" dirty="0" smtClean="0"/>
              <a:t> possible actions, how many policies are there?</a:t>
            </a:r>
          </a:p>
          <a:p>
            <a:pPr eaLnBrk="1" hangingPunct="1">
              <a:buFontTx/>
              <a:buChar char="•"/>
            </a:pPr>
            <a:endParaRPr lang="en-US" sz="2000" dirty="0" smtClean="0"/>
          </a:p>
          <a:p>
            <a:pPr eaLnBrk="1" hangingPunct="1"/>
            <a:endParaRPr lang="en-US" sz="2000" dirty="0" smtClean="0"/>
          </a:p>
        </p:txBody>
      </p:sp>
      <p:pic>
        <p:nvPicPr>
          <p:cNvPr id="12312" name="Picture 4"/>
          <p:cNvPicPr>
            <a:picLocks noChangeAspect="1" noChangeArrowheads="1"/>
          </p:cNvPicPr>
          <p:nvPr/>
        </p:nvPicPr>
        <p:blipFill>
          <a:blip r:embed="rId4" cstate="print"/>
          <a:srcRect t="7484" b="5118"/>
          <a:stretch>
            <a:fillRect/>
          </a:stretch>
        </p:blipFill>
        <p:spPr bwMode="auto">
          <a:xfrm>
            <a:off x="179388" y="981075"/>
            <a:ext cx="3744912" cy="1955800"/>
          </a:xfrm>
          <a:prstGeom prst="rect">
            <a:avLst/>
          </a:prstGeom>
          <a:noFill/>
          <a:ln w="9525" algn="ctr">
            <a:noFill/>
            <a:miter lim="800000"/>
            <a:headEnd/>
            <a:tailEnd/>
          </a:ln>
        </p:spPr>
      </p:pic>
      <p:sp>
        <p:nvSpPr>
          <p:cNvPr id="131079" name="Rectangle 7"/>
          <p:cNvSpPr>
            <a:spLocks noChangeArrowheads="1"/>
          </p:cNvSpPr>
          <p:nvPr/>
        </p:nvSpPr>
        <p:spPr bwMode="auto">
          <a:xfrm>
            <a:off x="3810000" y="838200"/>
            <a:ext cx="5113338" cy="2016125"/>
          </a:xfrm>
          <a:prstGeom prst="rect">
            <a:avLst/>
          </a:prstGeom>
          <a:noFill/>
          <a:ln w="9525">
            <a:noFill/>
            <a:miter lim="800000"/>
            <a:headEnd/>
            <a:tailEnd/>
          </a:ln>
        </p:spPr>
        <p:txBody>
          <a:bodyPr/>
          <a:lstStyle/>
          <a:p>
            <a:pPr marL="342900" indent="-342900">
              <a:spcBef>
                <a:spcPct val="20000"/>
              </a:spcBef>
              <a:buFontTx/>
              <a:buChar char="•"/>
            </a:pPr>
            <a:r>
              <a:rPr lang="en-US" sz="2000">
                <a:latin typeface="Arial Unicode MS" pitchFamily="34" charset="-128"/>
              </a:rPr>
              <a:t>How many assignments to parents?</a:t>
            </a:r>
          </a:p>
          <a:p>
            <a:pPr marL="342900" indent="-342900">
              <a:spcBef>
                <a:spcPct val="20000"/>
              </a:spcBef>
              <a:buFontTx/>
              <a:buChar char="•"/>
            </a:pPr>
            <a:endParaRPr lang="en-US" sz="2000">
              <a:latin typeface="Arial Unicode MS" pitchFamily="34" charset="-128"/>
            </a:endParaRPr>
          </a:p>
          <a:p>
            <a:pPr marL="342900" indent="-342900">
              <a:spcBef>
                <a:spcPct val="20000"/>
              </a:spcBef>
              <a:buFontTx/>
              <a:buChar char="•"/>
            </a:pPr>
            <a:r>
              <a:rPr lang="en-US" sz="2000">
                <a:latin typeface="Arial Unicode MS" pitchFamily="34" charset="-128"/>
              </a:rPr>
              <a:t>How many decision functions? (binary decisions)</a:t>
            </a:r>
          </a:p>
          <a:p>
            <a:pPr marL="342900" indent="-342900">
              <a:spcBef>
                <a:spcPct val="20000"/>
              </a:spcBef>
              <a:buFontTx/>
              <a:buChar char="•"/>
            </a:pPr>
            <a:endParaRPr lang="en-US" sz="2000">
              <a:latin typeface="Arial Unicode MS" pitchFamily="34" charset="-128"/>
            </a:endParaRPr>
          </a:p>
          <a:p>
            <a:pPr marL="342900" indent="-342900">
              <a:spcBef>
                <a:spcPct val="20000"/>
              </a:spcBef>
              <a:buFontTx/>
              <a:buChar char="•"/>
            </a:pPr>
            <a:r>
              <a:rPr lang="en-US" sz="2000">
                <a:latin typeface="Arial Unicode MS" pitchFamily="34" charset="-128"/>
              </a:rPr>
              <a:t>How many policies?</a:t>
            </a:r>
          </a:p>
        </p:txBody>
      </p:sp>
      <p:sp>
        <p:nvSpPr>
          <p:cNvPr id="6" name="Slide Number Placeholder 5"/>
          <p:cNvSpPr>
            <a:spLocks noGrp="1"/>
          </p:cNvSpPr>
          <p:nvPr>
            <p:ph type="sldNum" sz="quarter" idx="12"/>
          </p:nvPr>
        </p:nvSpPr>
        <p:spPr/>
        <p:txBody>
          <a:bodyPr/>
          <a:lstStyle/>
          <a:p>
            <a:pPr>
              <a:defRPr/>
            </a:pPr>
            <a:r>
              <a:rPr lang="en-US" smtClean="0"/>
              <a:t>Slide </a:t>
            </a:r>
            <a:fld id="{38B5A9E0-7EB5-4FF0-AEB5-1FBEA79D2A5B}" type="slidenum">
              <a:rPr lang="en-US" smtClean="0"/>
              <a:pPr>
                <a:defRPr/>
              </a:pPr>
              <a:t>30</a:t>
            </a:fld>
            <a:endParaRPr lang="en-US"/>
          </a:p>
        </p:txBody>
      </p:sp>
      <p:sp>
        <p:nvSpPr>
          <p:cNvPr id="7" name="Footer Placeholder 6"/>
          <p:cNvSpPr>
            <a:spLocks noGrp="1"/>
          </p:cNvSpPr>
          <p:nvPr>
            <p:ph type="ftr" sz="quarter" idx="11"/>
          </p:nvPr>
        </p:nvSpPr>
        <p:spPr>
          <a:xfrm>
            <a:off x="2286000" y="64008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0"/>
            <a:ext cx="8588375" cy="900113"/>
          </a:xfrm>
        </p:spPr>
        <p:txBody>
          <a:bodyPr/>
          <a:lstStyle/>
          <a:p>
            <a:pPr eaLnBrk="1" hangingPunct="1"/>
            <a:r>
              <a:rPr lang="en-US" sz="3200" b="0" dirty="0" smtClean="0"/>
              <a:t>Finding the optimal policy more efficiently: VE</a:t>
            </a:r>
          </a:p>
        </p:txBody>
      </p:sp>
      <p:sp>
        <p:nvSpPr>
          <p:cNvPr id="133123" name="Rectangle 3"/>
          <p:cNvSpPr>
            <a:spLocks noGrp="1" noChangeArrowheads="1"/>
          </p:cNvSpPr>
          <p:nvPr>
            <p:ph type="body" idx="1"/>
          </p:nvPr>
        </p:nvSpPr>
        <p:spPr>
          <a:xfrm>
            <a:off x="0" y="762000"/>
            <a:ext cx="8915400" cy="5029200"/>
          </a:xfrm>
        </p:spPr>
        <p:txBody>
          <a:bodyPr/>
          <a:lstStyle/>
          <a:p>
            <a:pPr marL="457200" indent="-457200" eaLnBrk="1" hangingPunct="1">
              <a:lnSpc>
                <a:spcPct val="90000"/>
              </a:lnSpc>
              <a:spcAft>
                <a:spcPts val="600"/>
              </a:spcAft>
              <a:buFont typeface="+mj-lt"/>
              <a:buAutoNum type="arabicPeriod"/>
              <a:defRPr/>
            </a:pPr>
            <a:r>
              <a:rPr lang="en-US" sz="2400" dirty="0" smtClean="0"/>
              <a:t>Create a factor for each conditional probability table and a factor for the utility.</a:t>
            </a:r>
          </a:p>
          <a:p>
            <a:pPr marL="457200" indent="-457200" eaLnBrk="1" hangingPunct="1">
              <a:lnSpc>
                <a:spcPct val="90000"/>
              </a:lnSpc>
              <a:spcAft>
                <a:spcPts val="600"/>
              </a:spcAft>
              <a:buFont typeface="+mj-lt"/>
              <a:buAutoNum type="arabicPeriod"/>
              <a:defRPr/>
            </a:pPr>
            <a:r>
              <a:rPr lang="en-US" sz="2400" b="1" dirty="0" smtClean="0"/>
              <a:t>Sum out </a:t>
            </a:r>
            <a:r>
              <a:rPr lang="en-US" sz="2400" dirty="0" smtClean="0">
                <a:solidFill>
                  <a:srgbClr val="00B050"/>
                </a:solidFill>
              </a:rPr>
              <a:t>random variables </a:t>
            </a:r>
            <a:r>
              <a:rPr lang="en-US" sz="2400" dirty="0" smtClean="0"/>
              <a:t>that are not parents of a decision node.</a:t>
            </a:r>
          </a:p>
          <a:p>
            <a:pPr marL="457200" indent="-457200" eaLnBrk="1" hangingPunct="1">
              <a:lnSpc>
                <a:spcPct val="90000"/>
              </a:lnSpc>
              <a:spcAft>
                <a:spcPts val="600"/>
              </a:spcAft>
              <a:buFont typeface="+mj-lt"/>
              <a:buAutoNum type="arabicPeriod"/>
              <a:defRPr/>
            </a:pPr>
            <a:r>
              <a:rPr lang="en-US" sz="2400" b="1" dirty="0" smtClean="0">
                <a:solidFill>
                  <a:schemeClr val="tx2"/>
                </a:solidFill>
              </a:rPr>
              <a:t>Eliminate</a:t>
            </a:r>
            <a:r>
              <a:rPr lang="en-US" sz="2400" dirty="0" smtClean="0">
                <a:solidFill>
                  <a:schemeClr val="tx2"/>
                </a:solidFill>
              </a:rPr>
              <a:t>  (aka sum out) the </a:t>
            </a:r>
            <a:r>
              <a:rPr lang="en-US" sz="2400" dirty="0" smtClean="0">
                <a:solidFill>
                  <a:srgbClr val="FF0000"/>
                </a:solidFill>
              </a:rPr>
              <a:t>decision variables</a:t>
            </a:r>
          </a:p>
          <a:p>
            <a:pPr marL="457200" indent="-457200" eaLnBrk="1" hangingPunct="1">
              <a:lnSpc>
                <a:spcPct val="90000"/>
              </a:lnSpc>
              <a:spcAft>
                <a:spcPts val="600"/>
              </a:spcAft>
              <a:buFont typeface="+mj-lt"/>
              <a:buAutoNum type="arabicPeriod"/>
              <a:defRPr/>
            </a:pPr>
            <a:r>
              <a:rPr lang="en-US" sz="2400" b="1" dirty="0" smtClean="0"/>
              <a:t>Sum out </a:t>
            </a:r>
            <a:r>
              <a:rPr lang="en-US" sz="2400" dirty="0" smtClean="0"/>
              <a:t>the remaining </a:t>
            </a:r>
            <a:r>
              <a:rPr lang="en-US" sz="2400" dirty="0" smtClean="0">
                <a:solidFill>
                  <a:srgbClr val="00B050"/>
                </a:solidFill>
              </a:rPr>
              <a:t>random variables</a:t>
            </a:r>
            <a:r>
              <a:rPr lang="en-US" sz="2400" dirty="0" smtClean="0"/>
              <a:t>. </a:t>
            </a:r>
          </a:p>
          <a:p>
            <a:pPr marL="457200" indent="-457200" eaLnBrk="1" hangingPunct="1">
              <a:lnSpc>
                <a:spcPct val="90000"/>
              </a:lnSpc>
              <a:spcAft>
                <a:spcPts val="600"/>
              </a:spcAft>
              <a:buFont typeface="+mj-lt"/>
              <a:buAutoNum type="arabicPeriod"/>
              <a:defRPr/>
            </a:pPr>
            <a:r>
              <a:rPr lang="en-US" sz="2400" b="1" dirty="0" smtClean="0"/>
              <a:t>Multiply the factors</a:t>
            </a:r>
            <a:r>
              <a:rPr lang="en-US" sz="2400" dirty="0" smtClean="0"/>
              <a:t>: this is the </a:t>
            </a:r>
            <a:r>
              <a:rPr lang="en-US" sz="2400" dirty="0" smtClean="0">
                <a:solidFill>
                  <a:schemeClr val="accent2"/>
                </a:solidFill>
              </a:rPr>
              <a:t>expected utility of the optimal policy</a:t>
            </a:r>
            <a:r>
              <a:rPr lang="en-US" sz="2400" dirty="0" smtClean="0"/>
              <a:t>.</a:t>
            </a:r>
          </a:p>
          <a:p>
            <a:pPr eaLnBrk="1" hangingPunct="1">
              <a:lnSpc>
                <a:spcPct val="90000"/>
              </a:lnSpc>
              <a:defRPr/>
            </a:pPr>
            <a:endParaRPr lang="en-US" dirty="0" smtClean="0"/>
          </a:p>
          <a:p>
            <a:pPr eaLnBrk="1" hangingPunct="1">
              <a:lnSpc>
                <a:spcPct val="90000"/>
              </a:lnSpc>
              <a:defRPr/>
            </a:pPr>
            <a:endParaRPr lang="en-US" sz="2400" dirty="0" smtClean="0"/>
          </a:p>
          <a:p>
            <a:pPr eaLnBrk="1" hangingPunct="1">
              <a:lnSpc>
                <a:spcPct val="90000"/>
              </a:lnSpc>
              <a:defRPr/>
            </a:pPr>
            <a:endParaRPr lang="en-US" sz="2400" dirty="0" smtClean="0"/>
          </a:p>
          <a:p>
            <a:pPr eaLnBrk="1" hangingPunct="1">
              <a:lnSpc>
                <a:spcPct val="90000"/>
              </a:lnSpc>
              <a:defRPr/>
            </a:pPr>
            <a:endParaRPr lang="en-US" sz="2400" dirty="0" smtClean="0"/>
          </a:p>
          <a:p>
            <a:pPr eaLnBrk="1" hangingPunct="1">
              <a:lnSpc>
                <a:spcPct val="90000"/>
              </a:lnSpc>
              <a:defRPr/>
            </a:pPr>
            <a:endParaRPr lang="en-US" dirty="0" smtClean="0"/>
          </a:p>
        </p:txBody>
      </p:sp>
      <p:pic>
        <p:nvPicPr>
          <p:cNvPr id="20484" name="Picture 4"/>
          <p:cNvPicPr>
            <a:picLocks noChangeAspect="1" noChangeArrowheads="1"/>
          </p:cNvPicPr>
          <p:nvPr/>
        </p:nvPicPr>
        <p:blipFill>
          <a:blip r:embed="rId4" cstate="print"/>
          <a:srcRect/>
          <a:stretch>
            <a:fillRect/>
          </a:stretch>
        </p:blipFill>
        <p:spPr bwMode="auto">
          <a:xfrm>
            <a:off x="7561262" y="5715000"/>
            <a:ext cx="1582738" cy="584200"/>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t="7484" b="5118"/>
          <a:stretch>
            <a:fillRect/>
          </a:stretch>
        </p:blipFill>
        <p:spPr bwMode="auto">
          <a:xfrm>
            <a:off x="1828800" y="3962400"/>
            <a:ext cx="4953000" cy="2586730"/>
          </a:xfrm>
          <a:prstGeom prst="rect">
            <a:avLst/>
          </a:prstGeom>
          <a:noFill/>
          <a:ln w="9525" algn="ctr">
            <a:noFill/>
            <a:miter lim="800000"/>
            <a:headEnd/>
            <a:tailEnd/>
          </a:ln>
        </p:spPr>
      </p:pic>
      <p:sp>
        <p:nvSpPr>
          <p:cNvPr id="7" name="Slide Number Placeholder 6"/>
          <p:cNvSpPr>
            <a:spLocks noGrp="1"/>
          </p:cNvSpPr>
          <p:nvPr>
            <p:ph type="sldNum" sz="quarter" idx="12"/>
          </p:nvPr>
        </p:nvSpPr>
        <p:spPr/>
        <p:txBody>
          <a:bodyPr/>
          <a:lstStyle/>
          <a:p>
            <a:pPr>
              <a:defRPr/>
            </a:pPr>
            <a:r>
              <a:rPr lang="en-US" dirty="0" smtClean="0"/>
              <a:t>Slide </a:t>
            </a:r>
            <a:fld id="{38B5A9E0-7EB5-4FF0-AEB5-1FBEA79D2A5B}" type="slidenum">
              <a:rPr lang="en-US" smtClean="0"/>
              <a:pPr>
                <a:defRPr/>
              </a:pPr>
              <a:t>31</a:t>
            </a:fld>
            <a:endParaRPr lang="en-US" dirty="0"/>
          </a:p>
        </p:txBody>
      </p:sp>
      <p:sp>
        <p:nvSpPr>
          <p:cNvPr id="8" name="Footer Placeholder 7"/>
          <p:cNvSpPr>
            <a:spLocks noGrp="1"/>
          </p:cNvSpPr>
          <p:nvPr>
            <p:ph type="ftr" sz="quarter" idx="11"/>
          </p:nvPr>
        </p:nvSpPr>
        <p:spPr>
          <a:xfrm>
            <a:off x="0" y="64008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0"/>
            <a:ext cx="8588375" cy="900113"/>
          </a:xfrm>
        </p:spPr>
        <p:txBody>
          <a:bodyPr/>
          <a:lstStyle/>
          <a:p>
            <a:pPr eaLnBrk="1" hangingPunct="1"/>
            <a:r>
              <a:rPr lang="en-US" sz="3200" b="0" dirty="0" smtClean="0"/>
              <a:t>Eliminate the decision Variables: step3 details</a:t>
            </a:r>
          </a:p>
        </p:txBody>
      </p:sp>
      <p:sp>
        <p:nvSpPr>
          <p:cNvPr id="133123" name="Rectangle 3"/>
          <p:cNvSpPr>
            <a:spLocks noGrp="1" noChangeArrowheads="1"/>
          </p:cNvSpPr>
          <p:nvPr>
            <p:ph type="body" idx="1"/>
          </p:nvPr>
        </p:nvSpPr>
        <p:spPr>
          <a:xfrm>
            <a:off x="228600" y="838200"/>
            <a:ext cx="8531225" cy="3582988"/>
          </a:xfrm>
        </p:spPr>
        <p:txBody>
          <a:bodyPr/>
          <a:lstStyle/>
          <a:p>
            <a:pPr eaLnBrk="1" hangingPunct="1">
              <a:lnSpc>
                <a:spcPct val="90000"/>
              </a:lnSpc>
              <a:spcAft>
                <a:spcPts val="600"/>
              </a:spcAft>
              <a:buFontTx/>
              <a:buChar char="•"/>
              <a:defRPr/>
            </a:pPr>
            <a:r>
              <a:rPr lang="en-US" sz="2400" dirty="0" smtClean="0">
                <a:solidFill>
                  <a:schemeClr val="accent4"/>
                </a:solidFill>
              </a:rPr>
              <a:t>Select a variable </a:t>
            </a:r>
            <a:r>
              <a:rPr lang="en-US" sz="2400" i="1" dirty="0" smtClean="0">
                <a:solidFill>
                  <a:schemeClr val="accent4"/>
                </a:solidFill>
              </a:rPr>
              <a:t>D</a:t>
            </a:r>
            <a:r>
              <a:rPr lang="en-US" sz="2400" dirty="0" smtClean="0">
                <a:solidFill>
                  <a:schemeClr val="accent4"/>
                </a:solidFill>
              </a:rPr>
              <a:t>  that corresponds to the latest decision to be made</a:t>
            </a:r>
          </a:p>
          <a:p>
            <a:pPr lvl="1" eaLnBrk="1" hangingPunct="1">
              <a:lnSpc>
                <a:spcPct val="90000"/>
              </a:lnSpc>
              <a:spcAft>
                <a:spcPts val="600"/>
              </a:spcAft>
              <a:defRPr/>
            </a:pPr>
            <a:r>
              <a:rPr lang="en-US" sz="2000" dirty="0" smtClean="0">
                <a:solidFill>
                  <a:schemeClr val="accent4"/>
                </a:solidFill>
              </a:rPr>
              <a:t>this variable will appear in only one factor </a:t>
            </a:r>
            <a:r>
              <a:rPr lang="en-US" sz="2000" dirty="0" smtClean="0">
                <a:solidFill>
                  <a:schemeClr val="accent4"/>
                </a:solidFill>
              </a:rPr>
              <a:t>with (some of) </a:t>
            </a:r>
            <a:r>
              <a:rPr lang="en-US" sz="2000" dirty="0" smtClean="0">
                <a:solidFill>
                  <a:schemeClr val="accent4"/>
                </a:solidFill>
              </a:rPr>
              <a:t>its parents</a:t>
            </a:r>
          </a:p>
          <a:p>
            <a:pPr eaLnBrk="1" hangingPunct="1">
              <a:lnSpc>
                <a:spcPct val="90000"/>
              </a:lnSpc>
              <a:spcAft>
                <a:spcPts val="600"/>
              </a:spcAft>
              <a:buFontTx/>
              <a:buChar char="•"/>
              <a:defRPr/>
            </a:pPr>
            <a:r>
              <a:rPr lang="en-US" sz="2400" dirty="0" smtClean="0"/>
              <a:t>Eliminate </a:t>
            </a:r>
            <a:r>
              <a:rPr lang="en-US" sz="2400" i="1" dirty="0" smtClean="0"/>
              <a:t>D</a:t>
            </a:r>
            <a:r>
              <a:rPr lang="en-US" sz="2400" dirty="0" smtClean="0"/>
              <a:t> by </a:t>
            </a:r>
            <a:r>
              <a:rPr lang="en-US" sz="2400" dirty="0" smtClean="0">
                <a:solidFill>
                  <a:schemeClr val="accent2"/>
                </a:solidFill>
              </a:rPr>
              <a:t>maximizing</a:t>
            </a:r>
            <a:r>
              <a:rPr lang="en-US" sz="2400" dirty="0" smtClean="0"/>
              <a:t>. This returns:</a:t>
            </a:r>
          </a:p>
          <a:p>
            <a:pPr lvl="1" eaLnBrk="1" hangingPunct="1">
              <a:lnSpc>
                <a:spcPct val="90000"/>
              </a:lnSpc>
              <a:spcAft>
                <a:spcPts val="600"/>
              </a:spcAft>
              <a:defRPr/>
            </a:pPr>
            <a:r>
              <a:rPr lang="en-US" dirty="0" smtClean="0"/>
              <a:t>The optimal decision function for </a:t>
            </a:r>
            <a:r>
              <a:rPr lang="en-US" i="1" dirty="0" smtClean="0"/>
              <a:t>D</a:t>
            </a:r>
            <a:r>
              <a:rPr lang="en-US" dirty="0" smtClean="0"/>
              <a:t>, </a:t>
            </a:r>
            <a:r>
              <a:rPr lang="en-US" dirty="0" err="1" smtClean="0"/>
              <a:t>arg</a:t>
            </a:r>
            <a:r>
              <a:rPr lang="en-US" dirty="0" smtClean="0"/>
              <a:t> </a:t>
            </a:r>
            <a:r>
              <a:rPr lang="en-US" dirty="0" err="1" smtClean="0"/>
              <a:t>max</a:t>
            </a:r>
            <a:r>
              <a:rPr lang="en-US" i="1" baseline="-25000" dirty="0" err="1" smtClean="0"/>
              <a:t>D</a:t>
            </a:r>
            <a:r>
              <a:rPr lang="en-US" dirty="0" smtClean="0"/>
              <a:t> </a:t>
            </a:r>
            <a:r>
              <a:rPr lang="en-US" i="1" dirty="0" smtClean="0"/>
              <a:t>f</a:t>
            </a:r>
          </a:p>
          <a:p>
            <a:pPr lvl="1" eaLnBrk="1" hangingPunct="1">
              <a:lnSpc>
                <a:spcPct val="90000"/>
              </a:lnSpc>
              <a:spcAft>
                <a:spcPts val="600"/>
              </a:spcAft>
              <a:defRPr/>
            </a:pPr>
            <a:r>
              <a:rPr lang="en-US" dirty="0" smtClean="0"/>
              <a:t>A new factor to use in VE, </a:t>
            </a:r>
            <a:r>
              <a:rPr lang="en-US" dirty="0" err="1" smtClean="0"/>
              <a:t>max</a:t>
            </a:r>
            <a:r>
              <a:rPr lang="en-US" baseline="-25000" dirty="0" err="1" smtClean="0"/>
              <a:t>D</a:t>
            </a:r>
            <a:r>
              <a:rPr lang="en-US" dirty="0" smtClean="0"/>
              <a:t> </a:t>
            </a:r>
            <a:r>
              <a:rPr lang="en-US" i="1" dirty="0" smtClean="0"/>
              <a:t>f </a:t>
            </a:r>
            <a:endParaRPr lang="en-US" dirty="0" smtClean="0"/>
          </a:p>
          <a:p>
            <a:pPr eaLnBrk="1" hangingPunct="1">
              <a:lnSpc>
                <a:spcPct val="90000"/>
              </a:lnSpc>
              <a:spcAft>
                <a:spcPts val="600"/>
              </a:spcAft>
              <a:buFontTx/>
              <a:buChar char="•"/>
              <a:defRPr/>
            </a:pPr>
            <a:r>
              <a:rPr lang="en-US" sz="2400" dirty="0" smtClean="0"/>
              <a:t>Repeat till there are no more decision nodes.</a:t>
            </a:r>
          </a:p>
          <a:p>
            <a:pPr eaLnBrk="1" hangingPunct="1">
              <a:lnSpc>
                <a:spcPct val="90000"/>
              </a:lnSpc>
              <a:spcAft>
                <a:spcPts val="600"/>
              </a:spcAft>
              <a:defRPr/>
            </a:pPr>
            <a:endParaRPr lang="en-US" sz="2400" dirty="0" smtClean="0"/>
          </a:p>
          <a:p>
            <a:pPr eaLnBrk="1" hangingPunct="1">
              <a:lnSpc>
                <a:spcPct val="90000"/>
              </a:lnSpc>
              <a:spcAft>
                <a:spcPts val="600"/>
              </a:spcAft>
              <a:defRPr/>
            </a:pPr>
            <a:endParaRPr lang="en-US" sz="2000" dirty="0" smtClean="0"/>
          </a:p>
          <a:p>
            <a:pPr eaLnBrk="1" hangingPunct="1">
              <a:lnSpc>
                <a:spcPct val="90000"/>
              </a:lnSpc>
              <a:spcAft>
                <a:spcPts val="600"/>
              </a:spcAft>
              <a:defRPr/>
            </a:pPr>
            <a:endParaRPr lang="en-US" sz="2000" dirty="0" smtClean="0"/>
          </a:p>
          <a:p>
            <a:pPr eaLnBrk="1" hangingPunct="1">
              <a:lnSpc>
                <a:spcPct val="90000"/>
              </a:lnSpc>
              <a:spcAft>
                <a:spcPts val="600"/>
              </a:spcAft>
              <a:defRPr/>
            </a:pPr>
            <a:endParaRPr lang="en-US" sz="2000" dirty="0" smtClean="0"/>
          </a:p>
          <a:p>
            <a:pPr eaLnBrk="1" hangingPunct="1">
              <a:lnSpc>
                <a:spcPct val="90000"/>
              </a:lnSpc>
              <a:spcAft>
                <a:spcPts val="600"/>
              </a:spcAft>
              <a:defRPr/>
            </a:pPr>
            <a:endParaRPr lang="en-US" sz="2400" dirty="0" smtClean="0"/>
          </a:p>
        </p:txBody>
      </p:sp>
      <p:graphicFrame>
        <p:nvGraphicFramePr>
          <p:cNvPr id="8" name="Group 15"/>
          <p:cNvGraphicFramePr>
            <a:graphicFrameLocks noGrp="1"/>
          </p:cNvGraphicFramePr>
          <p:nvPr/>
        </p:nvGraphicFramePr>
        <p:xfrm>
          <a:off x="381000" y="4724400"/>
          <a:ext cx="3816350" cy="1736254"/>
        </p:xfrm>
        <a:graphic>
          <a:graphicData uri="http://schemas.openxmlformats.org/drawingml/2006/table">
            <a:tbl>
              <a:tblPr/>
              <a:tblGrid>
                <a:gridCol w="2981325"/>
                <a:gridCol w="835025"/>
              </a:tblGrid>
              <a:tr h="27542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Unicode MS" pitchFamily="34" charset="-128"/>
                        </a:rPr>
                        <a:t>Report     </a:t>
                      </a:r>
                      <a:r>
                        <a:rPr kumimoji="0" lang="en-US" sz="1600" b="1" i="0" u="none" strike="noStrike" cap="none" normalizeH="0" baseline="0" dirty="0" err="1" smtClean="0">
                          <a:ln>
                            <a:noFill/>
                          </a:ln>
                          <a:solidFill>
                            <a:schemeClr val="tx1"/>
                          </a:solidFill>
                          <a:effectLst/>
                          <a:latin typeface="Arial Unicode MS" pitchFamily="34" charset="-128"/>
                        </a:rPr>
                        <a:t>CheckSmoke</a:t>
                      </a:r>
                      <a:endParaRPr kumimoji="0" lang="en-US" sz="16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Value</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09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                 </a:t>
                      </a:r>
                      <a:r>
                        <a:rPr kumimoji="0" lang="en-US" sz="1600" b="0" i="0" u="none" strike="noStrike" cap="none" normalizeH="0" baseline="0" dirty="0" err="1" smtClean="0">
                          <a:ln>
                            <a:noFill/>
                          </a:ln>
                          <a:solidFill>
                            <a:schemeClr val="tx1"/>
                          </a:solidFill>
                          <a:effectLst/>
                          <a:latin typeface="Arial Unicode MS" pitchFamily="34" charset="-128"/>
                        </a:rPr>
                        <a:t>true</a:t>
                      </a:r>
                      <a:endParaRPr kumimoji="0" lang="en-US" sz="16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false               </a:t>
                      </a:r>
                      <a:r>
                        <a:rPr kumimoji="0" lang="en-US" sz="1600" b="0" i="0" u="none" strike="noStrike" cap="none" normalizeH="0" baseline="0" dirty="0" err="1" smtClean="0">
                          <a:ln>
                            <a:noFill/>
                          </a:ln>
                          <a:solidFill>
                            <a:schemeClr val="tx1"/>
                          </a:solidFill>
                          <a:effectLst/>
                          <a:latin typeface="Arial Unicode MS" pitchFamily="34" charset="-128"/>
                        </a:rPr>
                        <a:t>false</a:t>
                      </a: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-5.0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-5.6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-23.7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-17.5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3"/>
          <p:cNvSpPr txBox="1">
            <a:spLocks noChangeArrowheads="1"/>
          </p:cNvSpPr>
          <p:nvPr/>
        </p:nvSpPr>
        <p:spPr bwMode="auto">
          <a:xfrm>
            <a:off x="228600" y="4114800"/>
            <a:ext cx="5105400" cy="533400"/>
          </a:xfrm>
          <a:prstGeom prst="rect">
            <a:avLst/>
          </a:prstGeom>
          <a:noFill/>
          <a:ln w="9525">
            <a:noFill/>
            <a:miter lim="800000"/>
            <a:headEnd/>
            <a:tailEnd/>
          </a:ln>
          <a:effectLst/>
        </p:spPr>
        <p:txBody>
          <a:bodyPr/>
          <a:lstStyle/>
          <a:p>
            <a:pPr marL="342900" indent="-342900">
              <a:spcBef>
                <a:spcPct val="20000"/>
              </a:spcBef>
              <a:defRPr/>
            </a:pPr>
            <a:r>
              <a:rPr lang="en-US" sz="2400" b="1" i="1" kern="0" dirty="0">
                <a:solidFill>
                  <a:schemeClr val="accent6"/>
                </a:solidFill>
                <a:latin typeface="+mn-lt"/>
              </a:rPr>
              <a:t>Example: Eliminate </a:t>
            </a:r>
            <a:r>
              <a:rPr lang="en-US" sz="2400" b="1" i="1" kern="0" dirty="0" err="1">
                <a:solidFill>
                  <a:schemeClr val="accent6"/>
                </a:solidFill>
                <a:latin typeface="+mn-lt"/>
              </a:rPr>
              <a:t>CheckSmoke</a:t>
            </a:r>
            <a:endParaRPr lang="en-US" sz="2400" b="1" i="1" kern="0" baseline="-25000" dirty="0">
              <a:solidFill>
                <a:schemeClr val="accent6"/>
              </a:solidFill>
              <a:latin typeface="+mn-lt"/>
            </a:endParaRPr>
          </a:p>
        </p:txBody>
      </p:sp>
      <p:graphicFrame>
        <p:nvGraphicFramePr>
          <p:cNvPr id="11" name="Group 15"/>
          <p:cNvGraphicFramePr>
            <a:graphicFrameLocks noGrp="1"/>
          </p:cNvGraphicFramePr>
          <p:nvPr/>
        </p:nvGraphicFramePr>
        <p:xfrm>
          <a:off x="4876800" y="5486400"/>
          <a:ext cx="3816350" cy="1121400"/>
        </p:xfrm>
        <a:graphic>
          <a:graphicData uri="http://schemas.openxmlformats.org/drawingml/2006/table">
            <a:tbl>
              <a:tblPr/>
              <a:tblGrid>
                <a:gridCol w="1828800"/>
                <a:gridCol w="1987550"/>
              </a:tblGrid>
              <a:tr h="18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Unicode MS" pitchFamily="34" charset="-128"/>
                        </a:rPr>
                        <a:t>CheckSmoke</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6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                 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 name="Group 15"/>
          <p:cNvGraphicFramePr>
            <a:graphicFrameLocks noGrp="1"/>
          </p:cNvGraphicFramePr>
          <p:nvPr/>
        </p:nvGraphicFramePr>
        <p:xfrm>
          <a:off x="5105400" y="4038600"/>
          <a:ext cx="1600199" cy="1196075"/>
        </p:xfrm>
        <a:graphic>
          <a:graphicData uri="http://schemas.openxmlformats.org/drawingml/2006/table">
            <a:tbl>
              <a:tblPr/>
              <a:tblGrid>
                <a:gridCol w="821723"/>
                <a:gridCol w="778476"/>
              </a:tblGrid>
              <a:tr h="2060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Value</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07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 name="Rectangle 3"/>
          <p:cNvSpPr txBox="1">
            <a:spLocks noChangeArrowheads="1"/>
          </p:cNvSpPr>
          <p:nvPr/>
        </p:nvSpPr>
        <p:spPr bwMode="auto">
          <a:xfrm>
            <a:off x="6781800" y="4038600"/>
            <a:ext cx="14478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New factor</a:t>
            </a:r>
            <a:endParaRPr lang="en-US" sz="2000" i="1" kern="0" baseline="-25000" dirty="0">
              <a:solidFill>
                <a:schemeClr val="accent6"/>
              </a:solidFill>
              <a:latin typeface="+mn-lt"/>
            </a:endParaRPr>
          </a:p>
        </p:txBody>
      </p:sp>
      <p:sp>
        <p:nvSpPr>
          <p:cNvPr id="14" name="Rectangle 3"/>
          <p:cNvSpPr txBox="1">
            <a:spLocks noChangeArrowheads="1"/>
          </p:cNvSpPr>
          <p:nvPr/>
        </p:nvSpPr>
        <p:spPr bwMode="auto">
          <a:xfrm>
            <a:off x="6781800" y="5029200"/>
            <a:ext cx="23622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a:t>
            </a:r>
            <a:endParaRPr lang="en-US" sz="2000" i="1" kern="0" baseline="-25000" dirty="0">
              <a:solidFill>
                <a:schemeClr val="accent6"/>
              </a:solidFill>
              <a:latin typeface="+mn-lt"/>
            </a:endParaRPr>
          </a:p>
        </p:txBody>
      </p:sp>
      <p:sp>
        <p:nvSpPr>
          <p:cNvPr id="10" name="Slide Number Placeholder 9"/>
          <p:cNvSpPr>
            <a:spLocks noGrp="1"/>
          </p:cNvSpPr>
          <p:nvPr>
            <p:ph type="sldNum" sz="quarter" idx="12"/>
          </p:nvPr>
        </p:nvSpPr>
        <p:spPr>
          <a:xfrm>
            <a:off x="6629400" y="6629400"/>
            <a:ext cx="1905000" cy="457200"/>
          </a:xfrm>
        </p:spPr>
        <p:txBody>
          <a:bodyPr/>
          <a:lstStyle/>
          <a:p>
            <a:pPr>
              <a:defRPr/>
            </a:pPr>
            <a:r>
              <a:rPr lang="en-US" dirty="0" smtClean="0"/>
              <a:t>Slide </a:t>
            </a:r>
            <a:fld id="{38B5A9E0-7EB5-4FF0-AEB5-1FBEA79D2A5B}" type="slidenum">
              <a:rPr lang="en-US" smtClean="0"/>
              <a:pPr>
                <a:defRPr/>
              </a:pPr>
              <a:t>32</a:t>
            </a:fld>
            <a:endParaRPr lang="en-US" dirty="0"/>
          </a:p>
        </p:txBody>
      </p:sp>
      <p:sp>
        <p:nvSpPr>
          <p:cNvPr id="15" name="Footer Placeholder 14"/>
          <p:cNvSpPr>
            <a:spLocks noGrp="1"/>
          </p:cNvSpPr>
          <p:nvPr>
            <p:ph type="ftr" sz="quarter" idx="11"/>
          </p:nvPr>
        </p:nvSpPr>
        <p:spPr>
          <a:xfrm>
            <a:off x="2667000" y="66294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2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inkTgt spid="_x0000_s819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33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304800"/>
            <a:ext cx="8893175" cy="828675"/>
          </a:xfrm>
        </p:spPr>
        <p:txBody>
          <a:bodyPr/>
          <a:lstStyle/>
          <a:p>
            <a:pPr eaLnBrk="1" hangingPunct="1"/>
            <a:r>
              <a:rPr lang="en-US" sz="3200" b="0" smtClean="0"/>
              <a:t>VE elimination reduces complexity of finding the optimal policy</a:t>
            </a:r>
            <a:br>
              <a:rPr lang="en-US" sz="3200" b="0" smtClean="0"/>
            </a:br>
            <a:endParaRPr lang="en-US" sz="3200" b="0" smtClean="0"/>
          </a:p>
        </p:txBody>
      </p:sp>
      <p:sp>
        <p:nvSpPr>
          <p:cNvPr id="135171" name="Rectangle 3"/>
          <p:cNvSpPr>
            <a:spLocks noGrp="1" noChangeArrowheads="1"/>
          </p:cNvSpPr>
          <p:nvPr>
            <p:ph type="body" idx="1"/>
          </p:nvPr>
        </p:nvSpPr>
        <p:spPr>
          <a:xfrm>
            <a:off x="0" y="914400"/>
            <a:ext cx="9144000" cy="4824413"/>
          </a:xfrm>
        </p:spPr>
        <p:txBody>
          <a:bodyPr/>
          <a:lstStyle/>
          <a:p>
            <a:pPr eaLnBrk="1" hangingPunct="1">
              <a:buFontTx/>
              <a:buChar char="•"/>
            </a:pPr>
            <a:r>
              <a:rPr lang="en-US" sz="2400" smtClean="0"/>
              <a:t>We have seen that, if a decision</a:t>
            </a:r>
            <a:r>
              <a:rPr lang="en-US" sz="2400" i="1" smtClean="0"/>
              <a:t> D</a:t>
            </a:r>
            <a:r>
              <a:rPr lang="en-US" sz="2400" smtClean="0"/>
              <a:t> has </a:t>
            </a:r>
            <a:r>
              <a:rPr lang="en-US" sz="2400" i="1" smtClean="0"/>
              <a:t>k</a:t>
            </a:r>
            <a:r>
              <a:rPr lang="en-US" sz="2400" smtClean="0"/>
              <a:t> binary parents, there are </a:t>
            </a:r>
            <a:r>
              <a:rPr lang="en-US" sz="2400" i="1" smtClean="0"/>
              <a:t>b</a:t>
            </a:r>
            <a:r>
              <a:rPr lang="en-US" sz="2400" smtClean="0"/>
              <a:t> possible actions, If there are d decisions, </a:t>
            </a:r>
          </a:p>
          <a:p>
            <a:pPr eaLnBrk="1" hangingPunct="1">
              <a:buFontTx/>
              <a:buChar char="•"/>
            </a:pPr>
            <a:r>
              <a:rPr lang="en-US" sz="2400" smtClean="0"/>
              <a:t>Then there are:  </a:t>
            </a:r>
            <a:r>
              <a:rPr lang="en-US" sz="3200" smtClean="0">
                <a:solidFill>
                  <a:schemeClr val="accent2"/>
                </a:solidFill>
              </a:rPr>
              <a:t>(</a:t>
            </a:r>
            <a:r>
              <a:rPr lang="en-US" i="1" smtClean="0">
                <a:solidFill>
                  <a:schemeClr val="accent2"/>
                </a:solidFill>
              </a:rPr>
              <a:t>b </a:t>
            </a:r>
            <a:r>
              <a:rPr lang="en-US" sz="3200" baseline="30000" smtClean="0">
                <a:solidFill>
                  <a:schemeClr val="accent2"/>
                </a:solidFill>
              </a:rPr>
              <a:t>2</a:t>
            </a:r>
            <a:r>
              <a:rPr lang="en-US" sz="3200" i="1" baseline="55000" smtClean="0">
                <a:solidFill>
                  <a:schemeClr val="accent2"/>
                </a:solidFill>
              </a:rPr>
              <a:t>k</a:t>
            </a:r>
            <a:r>
              <a:rPr lang="en-US" sz="3200" smtClean="0">
                <a:solidFill>
                  <a:schemeClr val="accent2"/>
                </a:solidFill>
              </a:rPr>
              <a:t>)</a:t>
            </a:r>
            <a:r>
              <a:rPr lang="en-US" sz="3600" i="1" baseline="30000" smtClean="0">
                <a:solidFill>
                  <a:schemeClr val="accent2"/>
                </a:solidFill>
              </a:rPr>
              <a:t>d</a:t>
            </a:r>
            <a:r>
              <a:rPr lang="en-US" sz="3200" i="1" baseline="30000" smtClean="0">
                <a:solidFill>
                  <a:schemeClr val="accent2"/>
                </a:solidFill>
              </a:rPr>
              <a:t>     </a:t>
            </a:r>
            <a:r>
              <a:rPr lang="en-US" sz="3200" i="1" smtClean="0">
                <a:solidFill>
                  <a:schemeClr val="accent2"/>
                </a:solidFill>
              </a:rPr>
              <a:t>policies</a:t>
            </a:r>
          </a:p>
          <a:p>
            <a:pPr eaLnBrk="1" hangingPunct="1">
              <a:buFontTx/>
              <a:buChar char="•"/>
            </a:pPr>
            <a:r>
              <a:rPr lang="en-US" sz="2400" smtClean="0"/>
              <a:t>Doing variable elimination lets us find the optimal policy after considering only </a:t>
            </a:r>
            <a:r>
              <a:rPr lang="en-US" sz="3200" i="1" smtClean="0">
                <a:solidFill>
                  <a:schemeClr val="accent2"/>
                </a:solidFill>
              </a:rPr>
              <a:t>d</a:t>
            </a:r>
            <a:r>
              <a:rPr lang="en-US" sz="3200" smtClean="0">
                <a:solidFill>
                  <a:schemeClr val="accent2"/>
                </a:solidFill>
              </a:rPr>
              <a:t> </a:t>
            </a:r>
            <a:r>
              <a:rPr lang="en-US" sz="3200" smtClean="0"/>
              <a:t>.</a:t>
            </a:r>
            <a:r>
              <a:rPr lang="en-US" sz="3200" i="1" smtClean="0">
                <a:solidFill>
                  <a:schemeClr val="accent2"/>
                </a:solidFill>
              </a:rPr>
              <a:t>b </a:t>
            </a:r>
            <a:r>
              <a:rPr lang="en-US" sz="3200" baseline="30000" smtClean="0">
                <a:solidFill>
                  <a:schemeClr val="accent2"/>
                </a:solidFill>
              </a:rPr>
              <a:t>2</a:t>
            </a:r>
            <a:r>
              <a:rPr lang="en-US" sz="3200" i="1" baseline="55000" smtClean="0">
                <a:solidFill>
                  <a:schemeClr val="accent2"/>
                </a:solidFill>
              </a:rPr>
              <a:t>k</a:t>
            </a:r>
            <a:r>
              <a:rPr lang="en-US" sz="2400" smtClean="0"/>
              <a:t> policies (we eliminate one decision at a time)</a:t>
            </a:r>
          </a:p>
          <a:p>
            <a:pPr lvl="1" eaLnBrk="1" hangingPunct="1"/>
            <a:r>
              <a:rPr lang="en-US" smtClean="0"/>
              <a:t>VE </a:t>
            </a:r>
            <a:r>
              <a:rPr lang="en-US" b="1" smtClean="0"/>
              <a:t>is much more efficient</a:t>
            </a:r>
            <a:r>
              <a:rPr lang="en-US" smtClean="0"/>
              <a:t> than searching through policy space.</a:t>
            </a:r>
          </a:p>
          <a:p>
            <a:pPr lvl="1" eaLnBrk="1" hangingPunct="1"/>
            <a:r>
              <a:rPr lang="en-US" smtClean="0"/>
              <a:t>However, this complexity is </a:t>
            </a:r>
            <a:r>
              <a:rPr lang="en-US" b="1" smtClean="0"/>
              <a:t>still doubly-exponential</a:t>
            </a:r>
            <a:r>
              <a:rPr lang="en-US" smtClean="0"/>
              <a:t> we'll only be able to handle relatively small problems.</a:t>
            </a:r>
            <a:endParaRPr lang="en-US" sz="1800" baseline="55000" smtClean="0">
              <a:solidFill>
                <a:schemeClr val="accent2"/>
              </a:solidFill>
            </a:endParaRPr>
          </a:p>
          <a:p>
            <a:pPr eaLnBrk="1" hangingPunct="1"/>
            <a:endParaRPr lang="en-US" sz="2000" smtClean="0"/>
          </a:p>
        </p:txBody>
      </p:sp>
      <p:sp>
        <p:nvSpPr>
          <p:cNvPr id="4" name="Slide Number Placeholder 3"/>
          <p:cNvSpPr>
            <a:spLocks noGrp="1"/>
          </p:cNvSpPr>
          <p:nvPr>
            <p:ph type="sldNum" sz="quarter" idx="12"/>
          </p:nvPr>
        </p:nvSpPr>
        <p:spPr/>
        <p:txBody>
          <a:bodyPr/>
          <a:lstStyle/>
          <a:p>
            <a:pPr>
              <a:defRPr/>
            </a:pPr>
            <a:r>
              <a:rPr lang="en-US" smtClean="0"/>
              <a:t>Slide </a:t>
            </a:r>
            <a:fld id="{38B5A9E0-7EB5-4FF0-AEB5-1FBEA79D2A5B}" type="slidenum">
              <a:rPr lang="en-US" smtClean="0"/>
              <a:pPr>
                <a:defRPr/>
              </a:pPr>
              <a:t>33</a:t>
            </a:fld>
            <a:endParaRPr lang="en-US"/>
          </a:p>
        </p:txBody>
      </p:sp>
      <p:sp>
        <p:nvSpPr>
          <p:cNvPr id="5" name="Footer Placeholder 4"/>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517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17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CPSC 502, Lecture 11</a:t>
            </a:r>
            <a:endParaRPr lang="en-US"/>
          </a:p>
        </p:txBody>
      </p:sp>
      <p:sp>
        <p:nvSpPr>
          <p:cNvPr id="6" name="Slide Number Placeholder 5"/>
          <p:cNvSpPr>
            <a:spLocks noGrp="1"/>
          </p:cNvSpPr>
          <p:nvPr>
            <p:ph type="sldNum" sz="quarter" idx="12"/>
          </p:nvPr>
        </p:nvSpPr>
        <p:spPr/>
        <p:txBody>
          <a:bodyPr/>
          <a:lstStyle/>
          <a:p>
            <a:pPr>
              <a:defRPr/>
            </a:pPr>
            <a:r>
              <a:rPr lang="en-US"/>
              <a:t>Slide </a:t>
            </a:r>
            <a:fld id="{42FC9772-D8FD-465D-8B29-C034841F48F1}" type="slidenum">
              <a:rPr lang="en-US"/>
              <a:pPr>
                <a:defRPr/>
              </a:pPr>
              <a:t>34</a:t>
            </a:fld>
            <a:endParaRPr lang="en-US"/>
          </a:p>
        </p:txBody>
      </p:sp>
      <p:sp>
        <p:nvSpPr>
          <p:cNvPr id="18439" name="Rectangle 2"/>
          <p:cNvSpPr>
            <a:spLocks noGrp="1" noChangeArrowheads="1"/>
          </p:cNvSpPr>
          <p:nvPr>
            <p:ph type="title"/>
          </p:nvPr>
        </p:nvSpPr>
        <p:spPr>
          <a:xfrm>
            <a:off x="228600" y="5257800"/>
            <a:ext cx="8424936" cy="1368152"/>
          </a:xfrm>
        </p:spPr>
        <p:txBody>
          <a:bodyPr/>
          <a:lstStyle/>
          <a:p>
            <a:pPr algn="l" eaLnBrk="1" hangingPunct="1"/>
            <a:r>
              <a:rPr lang="en-US" sz="3200" dirty="0" smtClean="0">
                <a:solidFill>
                  <a:schemeClr val="accent6"/>
                </a:solidFill>
              </a:rPr>
              <a:t/>
            </a:r>
            <a:br>
              <a:rPr lang="en-US" sz="3200" dirty="0" smtClean="0">
                <a:solidFill>
                  <a:schemeClr val="accent6"/>
                </a:solidFill>
              </a:rPr>
            </a:br>
            <a:r>
              <a:rPr lang="en-US" sz="3200" dirty="0" smtClean="0">
                <a:solidFill>
                  <a:schemeClr val="tx1"/>
                </a:solidFill>
                <a:latin typeface="Arial Unicode MS" pitchFamily="34" charset="-128"/>
              </a:rPr>
              <a:t/>
            </a:r>
            <a:br>
              <a:rPr lang="en-US" sz="3200" dirty="0" smtClean="0">
                <a:solidFill>
                  <a:schemeClr val="tx1"/>
                </a:solidFill>
                <a:latin typeface="Arial Unicode MS" pitchFamily="34" charset="-128"/>
              </a:rPr>
            </a:br>
            <a:endParaRPr lang="en-US" sz="3200" dirty="0" smtClean="0">
              <a:solidFill>
                <a:schemeClr val="tx1"/>
              </a:solidFill>
            </a:endParaRPr>
          </a:p>
        </p:txBody>
      </p:sp>
      <p:sp>
        <p:nvSpPr>
          <p:cNvPr id="8" name="Rectangle 2"/>
          <p:cNvSpPr txBox="1">
            <a:spLocks noChangeArrowheads="1"/>
          </p:cNvSpPr>
          <p:nvPr/>
        </p:nvSpPr>
        <p:spPr bwMode="auto">
          <a:xfrm>
            <a:off x="990600" y="2133600"/>
            <a:ext cx="5105400" cy="685800"/>
          </a:xfrm>
          <a:prstGeom prst="rect">
            <a:avLst/>
          </a:prstGeom>
          <a:solidFill>
            <a:schemeClr val="accent5">
              <a:lumMod val="40000"/>
              <a:lumOff val="60000"/>
            </a:schemeClr>
          </a:solidFill>
          <a:ln w="9525">
            <a:noFill/>
            <a:miter lim="800000"/>
            <a:headEnd/>
            <a:tailEnd/>
          </a:ln>
          <a:effectLst/>
        </p:spPr>
        <p:txBody>
          <a:bodyPr anchor="ctr"/>
          <a:lstStyle/>
          <a:p>
            <a:pPr algn="ctr">
              <a:defRPr/>
            </a:pPr>
            <a:r>
              <a:rPr lang="en-US" sz="3600" b="1" kern="0" dirty="0">
                <a:solidFill>
                  <a:schemeClr val="accent2"/>
                </a:solidFill>
                <a:latin typeface="+mj-lt"/>
                <a:ea typeface="+mj-ea"/>
                <a:cs typeface="+mj-cs"/>
              </a:rPr>
              <a:t>TODO for </a:t>
            </a:r>
            <a:r>
              <a:rPr lang="en-US" sz="3600" b="1" kern="0" dirty="0" smtClean="0">
                <a:solidFill>
                  <a:schemeClr val="accent2"/>
                </a:solidFill>
                <a:latin typeface="+mj-lt"/>
                <a:ea typeface="+mj-ea"/>
                <a:cs typeface="+mj-cs"/>
              </a:rPr>
              <a:t>this Thurs</a:t>
            </a:r>
            <a:endParaRPr lang="en-US" sz="3600" b="1" kern="0" dirty="0">
              <a:solidFill>
                <a:schemeClr val="accent2"/>
              </a:solidFill>
              <a:latin typeface="+mj-lt"/>
              <a:ea typeface="+mj-ea"/>
              <a:cs typeface="+mj-cs"/>
            </a:endParaRPr>
          </a:p>
        </p:txBody>
      </p:sp>
      <p:sp>
        <p:nvSpPr>
          <p:cNvPr id="10" name="Rectangle 2"/>
          <p:cNvSpPr txBox="1">
            <a:spLocks noChangeArrowheads="1"/>
          </p:cNvSpPr>
          <p:nvPr/>
        </p:nvSpPr>
        <p:spPr bwMode="auto">
          <a:xfrm>
            <a:off x="228600" y="3429000"/>
            <a:ext cx="8686800" cy="1447800"/>
          </a:xfrm>
          <a:prstGeom prst="rect">
            <a:avLst/>
          </a:prstGeom>
          <a:noFill/>
          <a:ln w="9525">
            <a:noFill/>
            <a:miter lim="800000"/>
            <a:headEnd/>
            <a:tailEnd/>
          </a:ln>
          <a:effectLst/>
        </p:spPr>
        <p:txBody>
          <a:bodyPr anchor="ctr"/>
          <a:lstStyle/>
          <a:p>
            <a:pPr>
              <a:buFont typeface="Arial" pitchFamily="34" charset="0"/>
              <a:buChar char="•"/>
              <a:defRPr/>
            </a:pPr>
            <a:r>
              <a:rPr lang="en-CA" sz="3200" b="1" kern="0" dirty="0" smtClean="0">
                <a:solidFill>
                  <a:srgbClr val="000000"/>
                </a:solidFill>
                <a:latin typeface="Arial Unicode MS"/>
              </a:rPr>
              <a:t> Finish Assignment2 (last question)</a:t>
            </a:r>
          </a:p>
          <a:p>
            <a:pPr>
              <a:buFont typeface="Arial" pitchFamily="34" charset="0"/>
              <a:buChar char="•"/>
              <a:defRPr/>
            </a:pPr>
            <a:endParaRPr lang="en-CA" sz="3200" b="1" kern="0" dirty="0" smtClean="0">
              <a:solidFill>
                <a:srgbClr val="000000"/>
              </a:solidFill>
              <a:latin typeface="Arial Unicode MS"/>
            </a:endParaRPr>
          </a:p>
          <a:p>
            <a:pPr>
              <a:buFont typeface="Arial" pitchFamily="34" charset="0"/>
              <a:buChar char="•"/>
              <a:defRPr/>
            </a:pPr>
            <a:r>
              <a:rPr lang="en-CA" sz="3200" b="1" kern="0" dirty="0" smtClean="0">
                <a:solidFill>
                  <a:srgbClr val="000000"/>
                </a:solidFill>
                <a:latin typeface="Arial Unicode MS"/>
              </a:rPr>
              <a:t> </a:t>
            </a:r>
            <a:r>
              <a:rPr lang="en-US" sz="3600" dirty="0" smtClean="0">
                <a:solidFill>
                  <a:schemeClr val="tx2"/>
                </a:solidFill>
              </a:rPr>
              <a:t>Also Do exercises 9.A and 9.B</a:t>
            </a:r>
            <a:r>
              <a:rPr lang="en-US" sz="3200" dirty="0" smtClean="0">
                <a:solidFill>
                  <a:schemeClr val="tx2"/>
                </a:solidFill>
              </a:rPr>
              <a:t/>
            </a:r>
            <a:br>
              <a:rPr lang="en-US" sz="3200" dirty="0" smtClean="0">
                <a:solidFill>
                  <a:schemeClr val="tx2"/>
                </a:solidFill>
              </a:rPr>
            </a:br>
            <a:r>
              <a:rPr lang="en-US" sz="3200" dirty="0" smtClean="0">
                <a:solidFill>
                  <a:schemeClr val="accent6"/>
                </a:solidFill>
                <a:hlinkClick r:id="rId4"/>
              </a:rPr>
              <a:t>http://www.aispace.org/exercises.shtml</a:t>
            </a:r>
            <a:r>
              <a:rPr lang="en-US" sz="3600" dirty="0" smtClean="0">
                <a:solidFill>
                  <a:schemeClr val="accent6"/>
                </a:solidFill>
              </a:rPr>
              <a:t/>
            </a:r>
            <a:br>
              <a:rPr lang="en-US" sz="3600" dirty="0" smtClean="0">
                <a:solidFill>
                  <a:schemeClr val="accent6"/>
                </a:solidFill>
              </a:rPr>
            </a:br>
            <a:endParaRPr lang="en-US" sz="3200" b="1" kern="0" dirty="0">
              <a:solidFill>
                <a:schemeClr val="accent6"/>
              </a:solidFill>
              <a:latin typeface="+mj-lt"/>
              <a:ea typeface="+mj-ea"/>
              <a:cs typeface="+mj-cs"/>
            </a:endParaRPr>
          </a:p>
        </p:txBody>
      </p:sp>
      <p:sp>
        <p:nvSpPr>
          <p:cNvPr id="7" name="Rectangle 2"/>
          <p:cNvSpPr txBox="1">
            <a:spLocks noChangeArrowheads="1"/>
          </p:cNvSpPr>
          <p:nvPr/>
        </p:nvSpPr>
        <p:spPr bwMode="auto">
          <a:xfrm>
            <a:off x="503040" y="4953000"/>
            <a:ext cx="8640960" cy="1152128"/>
          </a:xfrm>
          <a:prstGeom prst="rect">
            <a:avLst/>
          </a:prstGeom>
          <a:solidFill>
            <a:schemeClr val="accent5">
              <a:lumMod val="20000"/>
              <a:lumOff val="80000"/>
            </a:schemeClr>
          </a:solidFill>
          <a:ln w="9525">
            <a:noFill/>
            <a:miter lim="800000"/>
            <a:headEnd/>
            <a:tailEnd/>
          </a:ln>
          <a:effectLst/>
        </p:spPr>
        <p:txBody>
          <a:bodyPr anchor="ctr"/>
          <a:lstStyle/>
          <a:p>
            <a:pPr>
              <a:defRPr/>
            </a:pPr>
            <a:r>
              <a:rPr lang="en-CA" sz="2800" b="1" kern="0" dirty="0" smtClean="0">
                <a:solidFill>
                  <a:srgbClr val="000000"/>
                </a:solidFill>
                <a:latin typeface="Arial Unicode MS"/>
              </a:rPr>
              <a:t> </a:t>
            </a:r>
            <a:r>
              <a:rPr lang="en-US" sz="3200" dirty="0" smtClean="0">
                <a:solidFill>
                  <a:schemeClr val="tx2"/>
                </a:solidFill>
              </a:rPr>
              <a:t>These two exercises are going to help you a lot with the assignment question ;-) </a:t>
            </a:r>
            <a:endParaRPr lang="en-US" sz="2800" b="1" kern="0" dirty="0">
              <a:solidFill>
                <a:schemeClr val="accent6"/>
              </a:solidFill>
              <a:latin typeface="+mj-lt"/>
              <a:ea typeface="+mj-ea"/>
              <a:cs typeface="+mj-cs"/>
            </a:endParaRPr>
          </a:p>
        </p:txBody>
      </p:sp>
      <p:sp>
        <p:nvSpPr>
          <p:cNvPr id="9" name="Rectangle 2"/>
          <p:cNvSpPr txBox="1">
            <a:spLocks noChangeArrowheads="1"/>
          </p:cNvSpPr>
          <p:nvPr/>
        </p:nvSpPr>
        <p:spPr bwMode="auto">
          <a:xfrm>
            <a:off x="762000" y="0"/>
            <a:ext cx="5105400" cy="685800"/>
          </a:xfrm>
          <a:prstGeom prst="rect">
            <a:avLst/>
          </a:prstGeom>
          <a:solidFill>
            <a:schemeClr val="accent5">
              <a:lumMod val="40000"/>
              <a:lumOff val="60000"/>
            </a:schemeClr>
          </a:solidFill>
          <a:ln w="9525">
            <a:noFill/>
            <a:miter lim="800000"/>
            <a:headEnd/>
            <a:tailEnd/>
          </a:ln>
          <a:effectLst/>
        </p:spPr>
        <p:txBody>
          <a:bodyPr anchor="ctr"/>
          <a:lstStyle/>
          <a:p>
            <a:pPr algn="ctr">
              <a:defRPr/>
            </a:pPr>
            <a:r>
              <a:rPr lang="en-US" sz="3600" b="1" kern="0" dirty="0" smtClean="0">
                <a:solidFill>
                  <a:schemeClr val="accent2"/>
                </a:solidFill>
                <a:latin typeface="+mj-lt"/>
                <a:ea typeface="+mj-ea"/>
                <a:cs typeface="+mj-cs"/>
              </a:rPr>
              <a:t>Return Assignment-1</a:t>
            </a:r>
            <a:endParaRPr lang="en-US" sz="3600" b="1" kern="0" dirty="0">
              <a:solidFill>
                <a:schemeClr val="accent2"/>
              </a:solidFill>
              <a:latin typeface="+mj-lt"/>
              <a:ea typeface="+mj-ea"/>
              <a:cs typeface="+mj-cs"/>
            </a:endParaRPr>
          </a:p>
        </p:txBody>
      </p:sp>
      <p:sp>
        <p:nvSpPr>
          <p:cNvPr id="11" name="Rectangle 2"/>
          <p:cNvSpPr txBox="1">
            <a:spLocks noChangeArrowheads="1"/>
          </p:cNvSpPr>
          <p:nvPr/>
        </p:nvSpPr>
        <p:spPr bwMode="auto">
          <a:xfrm>
            <a:off x="0" y="838200"/>
            <a:ext cx="9144000" cy="1447800"/>
          </a:xfrm>
          <a:prstGeom prst="rect">
            <a:avLst/>
          </a:prstGeom>
          <a:noFill/>
          <a:ln w="9525">
            <a:noFill/>
            <a:miter lim="800000"/>
            <a:headEnd/>
            <a:tailEnd/>
          </a:ln>
          <a:effectLst/>
        </p:spPr>
        <p:txBody>
          <a:bodyPr anchor="ctr"/>
          <a:lstStyle/>
          <a:p>
            <a:pPr>
              <a:defRPr/>
            </a:pPr>
            <a:r>
              <a:rPr lang="en-CA" sz="3200" b="1" kern="0" dirty="0" smtClean="0">
                <a:solidFill>
                  <a:srgbClr val="000000"/>
                </a:solidFill>
                <a:latin typeface="Arial Unicode MS"/>
              </a:rPr>
              <a:t>Tot.  Count 14 – max 94%;  min 43%; </a:t>
            </a:r>
            <a:r>
              <a:rPr lang="en-CA" sz="3200" b="1" kern="0" dirty="0" err="1" smtClean="0">
                <a:solidFill>
                  <a:srgbClr val="000000"/>
                </a:solidFill>
                <a:latin typeface="Arial Unicode MS"/>
              </a:rPr>
              <a:t>avg</a:t>
            </a:r>
            <a:r>
              <a:rPr lang="en-CA" sz="3200" b="1" kern="0" dirty="0" smtClean="0">
                <a:solidFill>
                  <a:srgbClr val="000000"/>
                </a:solidFill>
                <a:latin typeface="Arial Unicode MS"/>
              </a:rPr>
              <a:t> 72%</a:t>
            </a:r>
          </a:p>
          <a:p>
            <a:pPr>
              <a:defRPr/>
            </a:pPr>
            <a:r>
              <a:rPr lang="en-US" sz="3200" dirty="0" smtClean="0">
                <a:solidFill>
                  <a:srgbClr val="FFC000"/>
                </a:solidFill>
              </a:rPr>
              <a:t>6 below 70% </a:t>
            </a:r>
            <a:r>
              <a:rPr lang="en-US" sz="3200" dirty="0" smtClean="0">
                <a:solidFill>
                  <a:srgbClr val="FFC000"/>
                </a:solidFill>
                <a:sym typeface="Wingdings" pitchFamily="2" charset="2"/>
              </a:rPr>
              <a:t>    </a:t>
            </a:r>
            <a:r>
              <a:rPr lang="en-US" sz="3200" dirty="0" smtClean="0">
                <a:solidFill>
                  <a:srgbClr val="FF0000"/>
                </a:solidFill>
                <a:sym typeface="Wingdings" pitchFamily="2" charset="2"/>
              </a:rPr>
              <a:t>3 below 50% </a:t>
            </a:r>
            <a:r>
              <a:rPr lang="en-US" sz="3600" dirty="0" smtClean="0">
                <a:solidFill>
                  <a:schemeClr val="accent6"/>
                </a:solidFill>
              </a:rPr>
              <a:t/>
            </a:r>
            <a:br>
              <a:rPr lang="en-US" sz="3600" dirty="0" smtClean="0">
                <a:solidFill>
                  <a:schemeClr val="accent6"/>
                </a:solidFill>
              </a:rPr>
            </a:br>
            <a:endParaRPr lang="en-US" sz="3200" b="1" kern="0" dirty="0">
              <a:solidFill>
                <a:schemeClr val="accent6"/>
              </a:solidFill>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2"/>
          <p:cNvSpPr>
            <a:spLocks noGrp="1" noChangeArrowheads="1"/>
          </p:cNvSpPr>
          <p:nvPr>
            <p:ph type="body" idx="1"/>
          </p:nvPr>
        </p:nvSpPr>
        <p:spPr>
          <a:xfrm>
            <a:off x="611188" y="1241425"/>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2056" name="Rectangle 3"/>
          <p:cNvSpPr>
            <a:spLocks noChangeArrowheads="1"/>
          </p:cNvSpPr>
          <p:nvPr/>
        </p:nvSpPr>
        <p:spPr bwMode="auto">
          <a:xfrm>
            <a:off x="0" y="0"/>
            <a:ext cx="8534400" cy="685800"/>
          </a:xfrm>
          <a:prstGeom prst="rect">
            <a:avLst/>
          </a:prstGeom>
          <a:noFill/>
          <a:ln w="9525">
            <a:noFill/>
            <a:miter lim="800000"/>
            <a:headEnd/>
            <a:tailEnd/>
          </a:ln>
        </p:spPr>
        <p:txBody>
          <a:bodyPr anchor="ctr"/>
          <a:lstStyle/>
          <a:p>
            <a:pPr algn="ctr"/>
            <a:r>
              <a:rPr lang="en-US" sz="3600" b="1">
                <a:solidFill>
                  <a:schemeClr val="accent2"/>
                </a:solidFill>
                <a:latin typeface="Arial Unicode MS" pitchFamily="34" charset="-128"/>
              </a:rPr>
              <a:t>“Single” Action vs. Sequence of Actions</a:t>
            </a:r>
            <a:endParaRPr lang="en-US" sz="3200" b="1" i="1" baseline="30000">
              <a:solidFill>
                <a:schemeClr val="accent2"/>
              </a:solidFill>
              <a:latin typeface="Arial Unicode MS" pitchFamily="34" charset="-128"/>
            </a:endParaRPr>
          </a:p>
        </p:txBody>
      </p:sp>
      <p:sp>
        <p:nvSpPr>
          <p:cNvPr id="2057" name="Rectangle 4"/>
          <p:cNvSpPr>
            <a:spLocks noChangeArrowheads="1"/>
          </p:cNvSpPr>
          <p:nvPr/>
        </p:nvSpPr>
        <p:spPr bwMode="auto">
          <a:xfrm>
            <a:off x="323850" y="482600"/>
            <a:ext cx="2736850" cy="466725"/>
          </a:xfrm>
          <a:prstGeom prst="rect">
            <a:avLst/>
          </a:prstGeom>
          <a:noFill/>
          <a:ln w="9525">
            <a:noFill/>
            <a:miter lim="800000"/>
            <a:headEnd/>
            <a:tailEnd/>
          </a:ln>
        </p:spPr>
        <p:txBody>
          <a:bodyPr/>
          <a:lstStyle/>
          <a:p>
            <a:pPr marL="533400" indent="-533400">
              <a:spcBef>
                <a:spcPct val="20000"/>
              </a:spcBef>
            </a:pPr>
            <a:endParaRPr lang="en-US" sz="2800">
              <a:latin typeface="Arial Unicode MS" pitchFamily="34" charset="-128"/>
            </a:endParaRPr>
          </a:p>
        </p:txBody>
      </p:sp>
      <p:sp>
        <p:nvSpPr>
          <p:cNvPr id="61456" name="Rectangle 16"/>
          <p:cNvSpPr>
            <a:spLocks noChangeArrowheads="1"/>
          </p:cNvSpPr>
          <p:nvPr/>
        </p:nvSpPr>
        <p:spPr bwMode="auto">
          <a:xfrm>
            <a:off x="990600" y="1524000"/>
            <a:ext cx="7239000" cy="2209800"/>
          </a:xfrm>
          <a:prstGeom prst="rect">
            <a:avLst/>
          </a:prstGeom>
          <a:noFill/>
          <a:ln w="9525">
            <a:noFill/>
            <a:miter lim="800000"/>
            <a:headEnd/>
            <a:tailEnd/>
          </a:ln>
        </p:spPr>
        <p:txBody>
          <a:bodyPr/>
          <a:lstStyle/>
          <a:p>
            <a:pPr marL="342900" indent="-342900">
              <a:lnSpc>
                <a:spcPct val="80000"/>
              </a:lnSpc>
              <a:spcBef>
                <a:spcPct val="20000"/>
              </a:spcBef>
            </a:pPr>
            <a:r>
              <a:rPr lang="en-US" sz="2800">
                <a:latin typeface="Arial Unicode MS" pitchFamily="34" charset="-128"/>
              </a:rPr>
              <a:t>Set of primitive decisions that can be treated as </a:t>
            </a:r>
            <a:r>
              <a:rPr lang="en-US" sz="2800">
                <a:solidFill>
                  <a:schemeClr val="accent2"/>
                </a:solidFill>
                <a:latin typeface="Arial Unicode MS" pitchFamily="34" charset="-128"/>
              </a:rPr>
              <a:t>a</a:t>
            </a:r>
            <a:r>
              <a:rPr lang="en-US" sz="2800">
                <a:latin typeface="Arial Unicode MS" pitchFamily="34" charset="-128"/>
              </a:rPr>
              <a:t> </a:t>
            </a:r>
            <a:r>
              <a:rPr lang="en-US" sz="2800">
                <a:solidFill>
                  <a:schemeClr val="accent2"/>
                </a:solidFill>
                <a:latin typeface="Arial Unicode MS" pitchFamily="34" charset="-128"/>
              </a:rPr>
              <a:t>single macro decision </a:t>
            </a:r>
            <a:r>
              <a:rPr lang="en-US" sz="2800">
                <a:latin typeface="Arial Unicode MS" pitchFamily="34" charset="-128"/>
              </a:rPr>
              <a:t>to be made </a:t>
            </a:r>
            <a:r>
              <a:rPr lang="en-US" sz="2800" i="1">
                <a:latin typeface="Arial Unicode MS" pitchFamily="34" charset="-128"/>
              </a:rPr>
              <a:t>before acting</a:t>
            </a:r>
          </a:p>
        </p:txBody>
      </p:sp>
      <p:sp>
        <p:nvSpPr>
          <p:cNvPr id="61457" name="Rectangle 17"/>
          <p:cNvSpPr>
            <a:spLocks noChangeArrowheads="1"/>
          </p:cNvSpPr>
          <p:nvPr/>
        </p:nvSpPr>
        <p:spPr bwMode="auto">
          <a:xfrm>
            <a:off x="1066800" y="3733800"/>
            <a:ext cx="7162800" cy="1943100"/>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sz="2800">
                <a:latin typeface="Arial Unicode MS" pitchFamily="34" charset="-128"/>
              </a:rPr>
              <a:t>Agents makes observations</a:t>
            </a:r>
          </a:p>
          <a:p>
            <a:pPr marL="342900" indent="-342900">
              <a:lnSpc>
                <a:spcPct val="80000"/>
              </a:lnSpc>
              <a:spcBef>
                <a:spcPct val="20000"/>
              </a:spcBef>
              <a:buFontTx/>
              <a:buChar char="•"/>
            </a:pPr>
            <a:r>
              <a:rPr lang="en-US" sz="2800">
                <a:latin typeface="Arial Unicode MS" pitchFamily="34" charset="-128"/>
              </a:rPr>
              <a:t>Decides on an action</a:t>
            </a:r>
          </a:p>
          <a:p>
            <a:pPr marL="342900" indent="-342900">
              <a:lnSpc>
                <a:spcPct val="80000"/>
              </a:lnSpc>
              <a:spcBef>
                <a:spcPct val="20000"/>
              </a:spcBef>
              <a:buFontTx/>
              <a:buChar char="•"/>
            </a:pPr>
            <a:r>
              <a:rPr lang="en-US" sz="2800">
                <a:latin typeface="Arial Unicode MS" pitchFamily="34" charset="-128"/>
              </a:rPr>
              <a:t>Carries out the action</a:t>
            </a:r>
            <a:endParaRPr lang="en-US" sz="2800" i="1">
              <a:latin typeface="Arial Unicode MS" pitchFamily="34" charset="-128"/>
            </a:endParaRPr>
          </a:p>
        </p:txBody>
      </p:sp>
      <p:sp>
        <p:nvSpPr>
          <p:cNvPr id="7" name="Slide Number Placeholder 6"/>
          <p:cNvSpPr>
            <a:spLocks noGrp="1"/>
          </p:cNvSpPr>
          <p:nvPr>
            <p:ph type="sldNum" sz="quarter" idx="12"/>
          </p:nvPr>
        </p:nvSpPr>
        <p:spPr/>
        <p:txBody>
          <a:bodyPr/>
          <a:lstStyle/>
          <a:p>
            <a:pPr>
              <a:defRPr/>
            </a:pPr>
            <a:r>
              <a:rPr lang="en-US" smtClean="0"/>
              <a:t>Slide </a:t>
            </a:r>
            <a:fld id="{38B5A9E0-7EB5-4FF0-AEB5-1FBEA79D2A5B}" type="slidenum">
              <a:rPr lang="en-US" smtClean="0"/>
              <a:pPr>
                <a:defRPr/>
              </a:pPr>
              <a:t>4</a:t>
            </a:fld>
            <a:endParaRPr lang="en-US"/>
          </a:p>
        </p:txBody>
      </p:sp>
      <p:sp>
        <p:nvSpPr>
          <p:cNvPr id="8" name="Footer Placeholder 7"/>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n-US" smtClean="0"/>
              <a:t>CPSC 502, Lecture 11</a:t>
            </a:r>
          </a:p>
        </p:txBody>
      </p:sp>
      <p:sp>
        <p:nvSpPr>
          <p:cNvPr id="4100" name="Slide Number Placeholder 5"/>
          <p:cNvSpPr>
            <a:spLocks noGrp="1"/>
          </p:cNvSpPr>
          <p:nvPr>
            <p:ph type="sldNum" sz="quarter" idx="12"/>
          </p:nvPr>
        </p:nvSpPr>
        <p:spPr>
          <a:noFill/>
        </p:spPr>
        <p:txBody>
          <a:bodyPr/>
          <a:lstStyle/>
          <a:p>
            <a:fld id="{172488EA-2613-4553-A16A-4521158E598A}" type="slidenum">
              <a:rPr lang="en-US" smtClean="0"/>
              <a:pPr/>
              <a:t>5</a:t>
            </a:fld>
            <a:endParaRPr lang="en-US" smtClean="0"/>
          </a:p>
        </p:txBody>
      </p:sp>
      <p:sp>
        <p:nvSpPr>
          <p:cNvPr id="4101" name="Rectangle 2"/>
          <p:cNvSpPr>
            <a:spLocks noGrp="1" noChangeArrowheads="1"/>
          </p:cNvSpPr>
          <p:nvPr>
            <p:ph type="title"/>
          </p:nvPr>
        </p:nvSpPr>
        <p:spPr>
          <a:xfrm>
            <a:off x="762000" y="0"/>
            <a:ext cx="7772400" cy="1143000"/>
          </a:xfrm>
        </p:spPr>
        <p:txBody>
          <a:bodyPr/>
          <a:lstStyle/>
          <a:p>
            <a:pPr eaLnBrk="1" hangingPunct="1"/>
            <a:r>
              <a:rPr lang="en-US" dirty="0" smtClean="0"/>
              <a:t>Today Oct 18</a:t>
            </a:r>
          </a:p>
        </p:txBody>
      </p:sp>
      <p:sp>
        <p:nvSpPr>
          <p:cNvPr id="4102" name="Rectangle 3"/>
          <p:cNvSpPr>
            <a:spLocks noGrp="1" noChangeArrowheads="1"/>
          </p:cNvSpPr>
          <p:nvPr>
            <p:ph type="body" idx="1"/>
          </p:nvPr>
        </p:nvSpPr>
        <p:spPr>
          <a:xfrm>
            <a:off x="70992" y="1676400"/>
            <a:ext cx="9073008" cy="1981200"/>
          </a:xfrm>
          <a:solidFill>
            <a:schemeClr val="accent5">
              <a:lumMod val="20000"/>
              <a:lumOff val="80000"/>
            </a:schemeClr>
          </a:solidFill>
        </p:spPr>
        <p:txBody>
          <a:bodyPr/>
          <a:lstStyle/>
          <a:p>
            <a:pPr eaLnBrk="1" hangingPunct="1"/>
            <a:r>
              <a:rPr lang="en-US" sz="3200" b="1" u="sng" dirty="0" smtClean="0"/>
              <a:t>One-Off </a:t>
            </a:r>
            <a:r>
              <a:rPr lang="en-US" sz="3200" b="1" u="sng" dirty="0" smtClean="0"/>
              <a:t>Decisions</a:t>
            </a:r>
            <a:endParaRPr lang="en-US" sz="3200" b="1" u="sng" dirty="0" smtClean="0"/>
          </a:p>
          <a:p>
            <a:pPr eaLnBrk="1" hangingPunct="1">
              <a:buFontTx/>
              <a:buChar char="•"/>
            </a:pPr>
            <a:r>
              <a:rPr lang="en-US" sz="3200" b="1" dirty="0" smtClean="0"/>
              <a:t>Utilities / Preferences and optimal Decision</a:t>
            </a:r>
          </a:p>
          <a:p>
            <a:pPr eaLnBrk="1" hangingPunct="1">
              <a:buFontTx/>
              <a:buChar char="•"/>
            </a:pPr>
            <a:r>
              <a:rPr lang="en-US" sz="3200" b="1" dirty="0" smtClean="0"/>
              <a:t>Single stage Decision Networks</a:t>
            </a:r>
          </a:p>
          <a:p>
            <a:pPr lvl="1" eaLnBrk="1" hangingPunct="1">
              <a:buFont typeface="Arial" pitchFamily="34" charset="0"/>
              <a:buChar char="•"/>
            </a:pPr>
            <a:endParaRPr lang="en-US" b="1" dirty="0" smtClean="0"/>
          </a:p>
          <a:p>
            <a:pPr eaLnBrk="1" hangingPunct="1">
              <a:buFont typeface="Arial" pitchFamily="34" charset="0"/>
              <a:buChar char="•"/>
            </a:pPr>
            <a:endParaRPr lang="en-US" sz="2000" dirty="0" smtClean="0"/>
          </a:p>
          <a:p>
            <a:pPr eaLnBrk="1" hangingPunct="1">
              <a:buFont typeface="Arial" pitchFamily="34" charset="0"/>
              <a:buChar char="•"/>
            </a:pPr>
            <a:endParaRPr lang="en-US" sz="2000" dirty="0" smtClean="0"/>
          </a:p>
          <a:p>
            <a:pPr eaLnBrk="1" hangingPunct="1">
              <a:buFont typeface="Arial" pitchFamily="34" charset="0"/>
              <a:buChar char="•"/>
            </a:pPr>
            <a:endParaRPr lang="en-US" sz="2000" dirty="0" smtClean="0"/>
          </a:p>
          <a:p>
            <a:pPr lvl="1" eaLnBrk="1" hangingPunct="1"/>
            <a:endParaRPr lang="en-US" sz="1800" dirty="0" smtClean="0"/>
          </a:p>
          <a:p>
            <a:pPr eaLnBrk="1" hangingPunct="1"/>
            <a:endParaRPr lang="en-US" sz="2000" dirty="0" smtClean="0"/>
          </a:p>
          <a:p>
            <a:pPr eaLnBrk="1" hangingPunct="1">
              <a:buFontTx/>
              <a:buNone/>
            </a:pPr>
            <a:endParaRPr lang="en-US" sz="2000" dirty="0" smtClean="0"/>
          </a:p>
        </p:txBody>
      </p:sp>
      <p:sp>
        <p:nvSpPr>
          <p:cNvPr id="6" name="Rectangle 3"/>
          <p:cNvSpPr txBox="1">
            <a:spLocks noChangeArrowheads="1"/>
          </p:cNvSpPr>
          <p:nvPr/>
        </p:nvSpPr>
        <p:spPr bwMode="auto">
          <a:xfrm>
            <a:off x="457200" y="3886200"/>
            <a:ext cx="7986712" cy="2389187"/>
          </a:xfrm>
          <a:prstGeom prst="rect">
            <a:avLst/>
          </a:prstGeom>
          <a:solidFill>
            <a:schemeClr val="accent5">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en-US" sz="3200" i="0" u="sng" strike="noStrike" kern="0" cap="none" spc="0" normalizeH="0" baseline="0" noProof="0" dirty="0" smtClean="0">
                <a:ln>
                  <a:noFill/>
                </a:ln>
                <a:solidFill>
                  <a:schemeClr val="tx1"/>
                </a:solidFill>
                <a:effectLst/>
                <a:uLnTx/>
                <a:uFillTx/>
                <a:latin typeface="+mn-lt"/>
                <a:ea typeface="+mn-ea"/>
                <a:cs typeface="+mn-cs"/>
              </a:rPr>
              <a:t>Sequential Decisions</a:t>
            </a:r>
          </a:p>
          <a:p>
            <a:pPr marL="742950" marR="0" lvl="1" indent="-285750" algn="l" defTabSz="914400" rtl="0" eaLnBrk="1" fontAlgn="base" latinLnBrk="0" hangingPunct="1">
              <a:lnSpc>
                <a:spcPct val="100000"/>
              </a:lnSpc>
              <a:spcBef>
                <a:spcPct val="20000"/>
              </a:spcBef>
              <a:spcAft>
                <a:spcPct val="0"/>
              </a:spcAft>
              <a:buClr>
                <a:schemeClr val="tx1"/>
              </a:buClr>
              <a:buSzPct val="120000"/>
              <a:buFontTx/>
              <a:buChar char="•"/>
              <a:tabLst/>
              <a:defRPr/>
            </a:pPr>
            <a:r>
              <a:rPr kumimoji="0" lang="en-US" sz="2800" i="0" u="none" strike="noStrike" kern="0" cap="none" spc="0" normalizeH="0" baseline="0" noProof="0" dirty="0" smtClean="0">
                <a:ln>
                  <a:noFill/>
                </a:ln>
                <a:solidFill>
                  <a:schemeClr val="tx1"/>
                </a:solidFill>
                <a:effectLst/>
                <a:uLnTx/>
                <a:uFillTx/>
                <a:latin typeface="+mn-lt"/>
              </a:rPr>
              <a:t>Representation</a:t>
            </a:r>
          </a:p>
          <a:p>
            <a:pPr marL="742950" marR="0" lvl="1" indent="-285750" algn="l" defTabSz="914400" rtl="0" eaLnBrk="1" fontAlgn="base" latinLnBrk="0" hangingPunct="1">
              <a:lnSpc>
                <a:spcPct val="100000"/>
              </a:lnSpc>
              <a:spcBef>
                <a:spcPct val="20000"/>
              </a:spcBef>
              <a:spcAft>
                <a:spcPct val="0"/>
              </a:spcAft>
              <a:buClr>
                <a:schemeClr val="tx1"/>
              </a:buClr>
              <a:buSzPct val="120000"/>
              <a:buFontTx/>
              <a:buChar char="•"/>
              <a:tabLst/>
              <a:defRPr/>
            </a:pPr>
            <a:r>
              <a:rPr kumimoji="0" lang="en-US" sz="2800" i="0" u="none" strike="noStrike" kern="0" cap="none" spc="0" normalizeH="0" baseline="0" noProof="0" dirty="0" smtClean="0">
                <a:ln>
                  <a:noFill/>
                </a:ln>
                <a:solidFill>
                  <a:schemeClr val="tx1"/>
                </a:solidFill>
                <a:effectLst/>
                <a:uLnTx/>
                <a:uFillTx/>
                <a:latin typeface="+mn-lt"/>
              </a:rPr>
              <a:t>Policies</a:t>
            </a:r>
          </a:p>
          <a:p>
            <a:pPr marL="800100" lvl="1" indent="-342900">
              <a:spcBef>
                <a:spcPct val="20000"/>
              </a:spcBef>
              <a:buFontTx/>
              <a:buChar char="•"/>
            </a:pPr>
            <a:r>
              <a:rPr kumimoji="0" lang="en-US" sz="3200" i="0" u="none" strike="noStrike" kern="0" cap="none" spc="0" normalizeH="0" baseline="0" noProof="0" dirty="0" smtClean="0">
                <a:ln>
                  <a:noFill/>
                </a:ln>
                <a:effectLst/>
                <a:uLnTx/>
                <a:uFillTx/>
                <a:latin typeface="+mn-lt"/>
                <a:ea typeface="+mn-ea"/>
                <a:cs typeface="+mn-cs"/>
              </a:rPr>
              <a:t>Finding Optimal Policies</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smtClean="0">
              <a:ln>
                <a:noFill/>
              </a:ln>
              <a:solidFill>
                <a:schemeClr val="bg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bg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1" name="Rectangle 2"/>
          <p:cNvSpPr>
            <a:spLocks noGrp="1" noChangeArrowheads="1"/>
          </p:cNvSpPr>
          <p:nvPr>
            <p:ph type="title"/>
          </p:nvPr>
        </p:nvSpPr>
        <p:spPr>
          <a:xfrm>
            <a:off x="304800" y="152400"/>
            <a:ext cx="8515350" cy="900113"/>
          </a:xfrm>
        </p:spPr>
        <p:txBody>
          <a:bodyPr/>
          <a:lstStyle/>
          <a:p>
            <a:pPr eaLnBrk="1" hangingPunct="1"/>
            <a:r>
              <a:rPr lang="en-US" sz="3200" b="0" dirty="0" smtClean="0"/>
              <a:t>One-off decision </a:t>
            </a:r>
            <a:r>
              <a:rPr lang="en-US" sz="3200" b="0" dirty="0" smtClean="0"/>
              <a:t>(textbook example)</a:t>
            </a:r>
            <a:r>
              <a:rPr lang="en-US" sz="3200" b="0" dirty="0" smtClean="0"/>
              <a:t/>
            </a:r>
            <a:br>
              <a:rPr lang="en-US" sz="3200" b="0" dirty="0" smtClean="0"/>
            </a:br>
            <a:endParaRPr lang="en-US" sz="3200" b="0" dirty="0" smtClean="0"/>
          </a:p>
        </p:txBody>
      </p:sp>
      <p:sp>
        <p:nvSpPr>
          <p:cNvPr id="3092" name="Rectangle 3"/>
          <p:cNvSpPr>
            <a:spLocks noChangeArrowheads="1"/>
          </p:cNvSpPr>
          <p:nvPr/>
        </p:nvSpPr>
        <p:spPr bwMode="auto">
          <a:xfrm>
            <a:off x="250825" y="765175"/>
            <a:ext cx="8497888" cy="3311525"/>
          </a:xfrm>
          <a:prstGeom prst="rect">
            <a:avLst/>
          </a:prstGeom>
          <a:noFill/>
          <a:ln w="9525">
            <a:noFill/>
            <a:miter lim="800000"/>
            <a:headEnd/>
            <a:tailEnd/>
          </a:ln>
        </p:spPr>
        <p:txBody>
          <a:bodyPr/>
          <a:lstStyle/>
          <a:p>
            <a:pPr marL="342900" indent="-342900">
              <a:spcBef>
                <a:spcPct val="20000"/>
              </a:spcBef>
            </a:pPr>
            <a:r>
              <a:rPr lang="en-US" sz="2800" b="1" dirty="0">
                <a:latin typeface="Arial Unicode MS" pitchFamily="34" charset="-128"/>
              </a:rPr>
              <a:t>Delivery Robot Example</a:t>
            </a:r>
          </a:p>
          <a:p>
            <a:pPr marL="342900" indent="-342900">
              <a:spcBef>
                <a:spcPct val="20000"/>
              </a:spcBef>
              <a:buFontTx/>
              <a:buChar char="•"/>
            </a:pPr>
            <a:r>
              <a:rPr lang="en-US" sz="2400" dirty="0">
                <a:latin typeface="Arial Unicode MS" pitchFamily="34" charset="-128"/>
              </a:rPr>
              <a:t>Robot needs to reach a certain room</a:t>
            </a:r>
          </a:p>
          <a:p>
            <a:pPr marL="342900" indent="-342900">
              <a:spcBef>
                <a:spcPct val="20000"/>
              </a:spcBef>
              <a:buFontTx/>
              <a:buChar char="•"/>
            </a:pPr>
            <a:r>
              <a:rPr lang="en-US" sz="2400" dirty="0">
                <a:latin typeface="Arial Unicode MS" pitchFamily="34" charset="-128"/>
              </a:rPr>
              <a:t>Going through stairs may cause </a:t>
            </a:r>
            <a:r>
              <a:rPr lang="en-US" sz="2400" dirty="0">
                <a:solidFill>
                  <a:schemeClr val="accent2"/>
                </a:solidFill>
                <a:latin typeface="Arial Unicode MS" pitchFamily="34" charset="-128"/>
              </a:rPr>
              <a:t>an accident</a:t>
            </a:r>
            <a:r>
              <a:rPr lang="en-US" sz="2400" dirty="0">
                <a:latin typeface="Arial Unicode MS" pitchFamily="34" charset="-128"/>
              </a:rPr>
              <a:t>.</a:t>
            </a:r>
            <a:endParaRPr lang="en-US" sz="2400" dirty="0">
              <a:solidFill>
                <a:schemeClr val="accent2"/>
              </a:solidFill>
              <a:latin typeface="Arial Unicode MS" pitchFamily="34" charset="-128"/>
            </a:endParaRPr>
          </a:p>
          <a:p>
            <a:pPr marL="342900" indent="-342900">
              <a:spcBef>
                <a:spcPct val="20000"/>
              </a:spcBef>
              <a:buFontTx/>
              <a:buChar char="•"/>
            </a:pPr>
            <a:r>
              <a:rPr lang="en-US" sz="2400" dirty="0">
                <a:solidFill>
                  <a:schemeClr val="accent2"/>
                </a:solidFill>
                <a:latin typeface="Arial Unicode MS" pitchFamily="34" charset="-128"/>
              </a:rPr>
              <a:t>It can go</a:t>
            </a:r>
            <a:r>
              <a:rPr lang="en-US" sz="2400" dirty="0">
                <a:latin typeface="Arial Unicode MS" pitchFamily="34" charset="-128"/>
              </a:rPr>
              <a:t> the </a:t>
            </a:r>
            <a:r>
              <a:rPr lang="en-US" sz="2400" dirty="0">
                <a:solidFill>
                  <a:schemeClr val="accent2"/>
                </a:solidFill>
                <a:latin typeface="Arial Unicode MS" pitchFamily="34" charset="-128"/>
              </a:rPr>
              <a:t>short way</a:t>
            </a:r>
            <a:r>
              <a:rPr lang="en-US" sz="2400" dirty="0">
                <a:latin typeface="Arial Unicode MS" pitchFamily="34" charset="-128"/>
              </a:rPr>
              <a:t> through long stairs, or the </a:t>
            </a:r>
            <a:r>
              <a:rPr lang="en-US" sz="2400" dirty="0">
                <a:solidFill>
                  <a:schemeClr val="accent2"/>
                </a:solidFill>
                <a:latin typeface="Arial Unicode MS" pitchFamily="34" charset="-128"/>
              </a:rPr>
              <a:t>long way</a:t>
            </a:r>
            <a:r>
              <a:rPr lang="en-US" sz="2400" dirty="0">
                <a:latin typeface="Arial Unicode MS" pitchFamily="34" charset="-128"/>
              </a:rPr>
              <a:t> through short stairs (that reduces the chance of an accident but takes more time)</a:t>
            </a:r>
          </a:p>
          <a:p>
            <a:pPr marL="342900" indent="-342900">
              <a:spcBef>
                <a:spcPct val="20000"/>
              </a:spcBef>
              <a:buFontTx/>
              <a:buChar char="•"/>
            </a:pPr>
            <a:endParaRPr lang="en-US" sz="2400" dirty="0">
              <a:latin typeface="Arial Unicode MS" pitchFamily="34" charset="-128"/>
            </a:endParaRPr>
          </a:p>
          <a:p>
            <a:pPr marL="342900" indent="-342900">
              <a:spcBef>
                <a:spcPct val="20000"/>
              </a:spcBef>
              <a:buFontTx/>
              <a:buChar char="•"/>
            </a:pPr>
            <a:endParaRPr lang="en-US" sz="2400" dirty="0">
              <a:latin typeface="Arial Unicode MS" pitchFamily="34" charset="-128"/>
            </a:endParaRPr>
          </a:p>
          <a:p>
            <a:pPr marL="342900" indent="-342900">
              <a:spcBef>
                <a:spcPct val="20000"/>
              </a:spcBef>
              <a:buFontTx/>
              <a:buChar char="•"/>
            </a:pPr>
            <a:r>
              <a:rPr lang="en-US" sz="2400" dirty="0">
                <a:latin typeface="Arial Unicode MS" pitchFamily="34" charset="-128"/>
              </a:rPr>
              <a:t>The Robot can </a:t>
            </a:r>
            <a:r>
              <a:rPr lang="en-US" sz="2400" dirty="0">
                <a:solidFill>
                  <a:schemeClr val="accent2"/>
                </a:solidFill>
                <a:latin typeface="Arial Unicode MS" pitchFamily="34" charset="-128"/>
              </a:rPr>
              <a:t>choose to wear pads</a:t>
            </a:r>
            <a:r>
              <a:rPr lang="en-US" sz="2400" dirty="0">
                <a:latin typeface="Arial Unicode MS" pitchFamily="34" charset="-128"/>
              </a:rPr>
              <a:t> to protect itself </a:t>
            </a:r>
            <a:r>
              <a:rPr lang="en-US" sz="2400" dirty="0">
                <a:solidFill>
                  <a:schemeClr val="accent2"/>
                </a:solidFill>
                <a:latin typeface="Arial Unicode MS" pitchFamily="34" charset="-128"/>
              </a:rPr>
              <a:t>or not </a:t>
            </a:r>
          </a:p>
          <a:p>
            <a:pPr marL="342900" indent="-342900">
              <a:spcBef>
                <a:spcPct val="20000"/>
              </a:spcBef>
            </a:pPr>
            <a:r>
              <a:rPr lang="en-US" sz="2400" dirty="0">
                <a:latin typeface="Arial Unicode MS" pitchFamily="34" charset="-128"/>
              </a:rPr>
              <a:t>(to protect itself in case of an accident) but pads slow it down</a:t>
            </a:r>
          </a:p>
          <a:p>
            <a:pPr marL="342900" indent="-342900">
              <a:spcBef>
                <a:spcPct val="20000"/>
              </a:spcBef>
              <a:buFontTx/>
              <a:buChar char="•"/>
            </a:pPr>
            <a:endParaRPr lang="en-US" sz="2400" dirty="0">
              <a:latin typeface="Arial Unicode MS" pitchFamily="34" charset="-128"/>
            </a:endParaRPr>
          </a:p>
          <a:p>
            <a:pPr marL="342900" indent="-342900">
              <a:spcBef>
                <a:spcPct val="20000"/>
              </a:spcBef>
              <a:buFontTx/>
              <a:buChar char="•"/>
            </a:pPr>
            <a:endParaRPr lang="en-US" sz="2400" dirty="0">
              <a:latin typeface="Arial Unicode MS" pitchFamily="34" charset="-128"/>
            </a:endParaRPr>
          </a:p>
          <a:p>
            <a:pPr marL="342900" indent="-342900">
              <a:spcBef>
                <a:spcPct val="20000"/>
              </a:spcBef>
              <a:buFontTx/>
              <a:buChar char="•"/>
            </a:pPr>
            <a:r>
              <a:rPr lang="en-US" sz="2400" dirty="0">
                <a:latin typeface="Arial Unicode MS" pitchFamily="34" charset="-128"/>
              </a:rPr>
              <a:t>If there is an accident the Robot does not get to the room</a:t>
            </a:r>
          </a:p>
          <a:p>
            <a:pPr marL="342900" indent="-342900">
              <a:spcBef>
                <a:spcPct val="20000"/>
              </a:spcBef>
              <a:buFontTx/>
              <a:buChar char="•"/>
            </a:pPr>
            <a:endParaRPr lang="en-US" sz="2400" dirty="0">
              <a:latin typeface="Arial Unicode MS" pitchFamily="34" charset="-128"/>
            </a:endParaRPr>
          </a:p>
          <a:p>
            <a:pPr marL="342900" indent="-342900">
              <a:spcBef>
                <a:spcPct val="20000"/>
              </a:spcBef>
            </a:pPr>
            <a:endParaRPr lang="en-US" sz="2400" dirty="0">
              <a:latin typeface="Arial Unicode MS" pitchFamily="34" charset="-128"/>
            </a:endParaRPr>
          </a:p>
        </p:txBody>
      </p:sp>
      <p:sp>
        <p:nvSpPr>
          <p:cNvPr id="4" name="Slide Number Placeholder 3"/>
          <p:cNvSpPr>
            <a:spLocks noGrp="1"/>
          </p:cNvSpPr>
          <p:nvPr>
            <p:ph type="sldNum" sz="quarter" idx="12"/>
          </p:nvPr>
        </p:nvSpPr>
        <p:spPr/>
        <p:txBody>
          <a:bodyPr/>
          <a:lstStyle/>
          <a:p>
            <a:pPr>
              <a:defRPr/>
            </a:pPr>
            <a:r>
              <a:rPr lang="en-US" smtClean="0"/>
              <a:t>Slide </a:t>
            </a:r>
            <a:fld id="{38B5A9E0-7EB5-4FF0-AEB5-1FBEA79D2A5B}"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 name="Rectangle 2"/>
          <p:cNvSpPr>
            <a:spLocks noGrp="1" noChangeArrowheads="1"/>
          </p:cNvSpPr>
          <p:nvPr>
            <p:ph type="title"/>
          </p:nvPr>
        </p:nvSpPr>
        <p:spPr>
          <a:xfrm>
            <a:off x="179388" y="152400"/>
            <a:ext cx="8659812" cy="900113"/>
          </a:xfrm>
        </p:spPr>
        <p:txBody>
          <a:bodyPr/>
          <a:lstStyle/>
          <a:p>
            <a:pPr eaLnBrk="1" hangingPunct="1"/>
            <a:r>
              <a:rPr lang="en-US" sz="3200" b="0" smtClean="0"/>
              <a:t>Decision Tree for Delivery Robot</a:t>
            </a:r>
            <a:br>
              <a:rPr lang="en-US" sz="3200" b="0" smtClean="0"/>
            </a:br>
            <a:endParaRPr lang="en-US" sz="3200" b="0" smtClean="0"/>
          </a:p>
        </p:txBody>
      </p:sp>
      <p:sp>
        <p:nvSpPr>
          <p:cNvPr id="4108" name="Rectangle 3"/>
          <p:cNvSpPr>
            <a:spLocks noGrp="1" noChangeArrowheads="1"/>
          </p:cNvSpPr>
          <p:nvPr>
            <p:ph type="body" idx="1"/>
          </p:nvPr>
        </p:nvSpPr>
        <p:spPr>
          <a:xfrm>
            <a:off x="0" y="685800"/>
            <a:ext cx="9144000" cy="936625"/>
          </a:xfrm>
        </p:spPr>
        <p:txBody>
          <a:bodyPr/>
          <a:lstStyle/>
          <a:p>
            <a:pPr eaLnBrk="1" hangingPunct="1">
              <a:buFontTx/>
              <a:buChar char="•"/>
            </a:pPr>
            <a:r>
              <a:rPr lang="en-US" sz="2400" smtClean="0"/>
              <a:t>This scenario can be represented as the following </a:t>
            </a:r>
            <a:r>
              <a:rPr lang="en-US" sz="2400" smtClean="0">
                <a:solidFill>
                  <a:schemeClr val="accent2"/>
                </a:solidFill>
              </a:rPr>
              <a:t>decision tree</a:t>
            </a:r>
            <a:endParaRPr lang="en-US" smtClean="0">
              <a:solidFill>
                <a:schemeClr val="accent2"/>
              </a:solidFill>
            </a:endParaRPr>
          </a:p>
        </p:txBody>
      </p:sp>
      <p:pic>
        <p:nvPicPr>
          <p:cNvPr id="4109" name="Picture 4"/>
          <p:cNvPicPr>
            <a:picLocks noChangeAspect="1" noChangeArrowheads="1"/>
          </p:cNvPicPr>
          <p:nvPr/>
        </p:nvPicPr>
        <p:blipFill>
          <a:blip r:embed="rId4" cstate="print"/>
          <a:srcRect/>
          <a:stretch>
            <a:fillRect/>
          </a:stretch>
        </p:blipFill>
        <p:spPr bwMode="auto">
          <a:xfrm>
            <a:off x="-174625" y="1143000"/>
            <a:ext cx="9318625" cy="3908425"/>
          </a:xfrm>
          <a:prstGeom prst="rect">
            <a:avLst/>
          </a:prstGeom>
          <a:noFill/>
          <a:ln w="9525" algn="ctr">
            <a:noFill/>
            <a:miter lim="800000"/>
            <a:headEnd/>
            <a:tailEnd/>
          </a:ln>
        </p:spPr>
      </p:pic>
      <p:sp>
        <p:nvSpPr>
          <p:cNvPr id="4110" name="Rectangle 5"/>
          <p:cNvSpPr>
            <a:spLocks noChangeArrowheads="1"/>
          </p:cNvSpPr>
          <p:nvPr/>
        </p:nvSpPr>
        <p:spPr bwMode="auto">
          <a:xfrm>
            <a:off x="228600" y="4913313"/>
            <a:ext cx="8610600" cy="1944687"/>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The agent has a set of decisions to make (a macro-action it can perform)</a:t>
            </a:r>
          </a:p>
          <a:p>
            <a:pPr marL="342900" indent="-342900">
              <a:spcBef>
                <a:spcPct val="20000"/>
              </a:spcBef>
              <a:buFontTx/>
              <a:buChar char="•"/>
            </a:pPr>
            <a:r>
              <a:rPr lang="en-US" sz="2400">
                <a:latin typeface="Arial Unicode MS" pitchFamily="34" charset="-128"/>
              </a:rPr>
              <a:t>Decisions can influence random variables</a:t>
            </a:r>
          </a:p>
          <a:p>
            <a:pPr marL="342900" indent="-342900">
              <a:spcBef>
                <a:spcPct val="20000"/>
              </a:spcBef>
              <a:buFontTx/>
              <a:buChar char="•"/>
            </a:pPr>
            <a:r>
              <a:rPr lang="en-US" sz="2400">
                <a:latin typeface="Arial Unicode MS" pitchFamily="34" charset="-128"/>
              </a:rPr>
              <a:t>Decisions have probability distributions over outcomes</a:t>
            </a:r>
          </a:p>
          <a:p>
            <a:pPr marL="342900" indent="-342900">
              <a:spcBef>
                <a:spcPct val="20000"/>
              </a:spcBef>
            </a:pPr>
            <a:endParaRPr lang="en-US" sz="2800">
              <a:latin typeface="Arial Unicode MS" pitchFamily="34" charset="-128"/>
            </a:endParaRPr>
          </a:p>
        </p:txBody>
      </p:sp>
      <p:graphicFrame>
        <p:nvGraphicFramePr>
          <p:cNvPr id="69638" name="Group 6"/>
          <p:cNvGraphicFramePr>
            <a:graphicFrameLocks noGrp="1"/>
          </p:cNvGraphicFramePr>
          <p:nvPr/>
        </p:nvGraphicFramePr>
        <p:xfrm>
          <a:off x="6477000" y="1295400"/>
          <a:ext cx="2514600" cy="2514600"/>
        </p:xfrm>
        <a:graphic>
          <a:graphicData uri="http://schemas.openxmlformats.org/drawingml/2006/table">
            <a:tbl>
              <a:tblPr/>
              <a:tblGrid>
                <a:gridCol w="837614"/>
                <a:gridCol w="1038218"/>
                <a:gridCol w="638768"/>
              </a:tblGrid>
              <a:tr h="7462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Which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way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Accident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683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long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short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short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0.01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0.99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0.2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0.8</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2" name="Rectangle 21"/>
          <p:cNvSpPr/>
          <p:nvPr/>
        </p:nvSpPr>
        <p:spPr>
          <a:xfrm>
            <a:off x="5638800" y="3810000"/>
            <a:ext cx="28194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Rectangle 22"/>
          <p:cNvSpPr/>
          <p:nvPr/>
        </p:nvSpPr>
        <p:spPr>
          <a:xfrm>
            <a:off x="5486400" y="1143000"/>
            <a:ext cx="1066800" cy="2743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Slide Number Placeholder 8"/>
          <p:cNvSpPr>
            <a:spLocks noGrp="1"/>
          </p:cNvSpPr>
          <p:nvPr>
            <p:ph type="sldNum" sz="quarter" idx="12"/>
          </p:nvPr>
        </p:nvSpPr>
        <p:spPr>
          <a:xfrm>
            <a:off x="7239000" y="6400800"/>
            <a:ext cx="1905000" cy="457200"/>
          </a:xfrm>
        </p:spPr>
        <p:txBody>
          <a:bodyPr/>
          <a:lstStyle/>
          <a:p>
            <a:pPr>
              <a:defRPr/>
            </a:pPr>
            <a:r>
              <a:rPr lang="en-US" dirty="0" smtClean="0"/>
              <a:t>Slide </a:t>
            </a:r>
            <a:fld id="{38B5A9E0-7EB5-4FF0-AEB5-1FBEA79D2A5B}" type="slidenum">
              <a:rPr lang="en-US" smtClean="0"/>
              <a:pPr>
                <a:defRPr/>
              </a:pPr>
              <a:t>7</a:t>
            </a:fld>
            <a:endParaRPr lang="en-US" dirty="0"/>
          </a:p>
        </p:txBody>
      </p:sp>
      <p:sp>
        <p:nvSpPr>
          <p:cNvPr id="10" name="Footer Placeholder 9"/>
          <p:cNvSpPr>
            <a:spLocks noGrp="1"/>
          </p:cNvSpPr>
          <p:nvPr>
            <p:ph type="ftr" sz="quarter" idx="11"/>
          </p:nvPr>
        </p:nvSpPr>
        <p:spPr>
          <a:xfrm>
            <a:off x="3124200" y="66294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Rectangle 2"/>
          <p:cNvSpPr>
            <a:spLocks noGrp="1" noChangeArrowheads="1"/>
          </p:cNvSpPr>
          <p:nvPr>
            <p:ph type="title"/>
          </p:nvPr>
        </p:nvSpPr>
        <p:spPr>
          <a:xfrm>
            <a:off x="0" y="333375"/>
            <a:ext cx="9163050" cy="468313"/>
          </a:xfrm>
        </p:spPr>
        <p:txBody>
          <a:bodyPr/>
          <a:lstStyle/>
          <a:p>
            <a:pPr eaLnBrk="1" hangingPunct="1"/>
            <a:r>
              <a:rPr lang="en-US" sz="3200" b="0" smtClean="0"/>
              <a:t>Decision Variables: Some general Considerations </a:t>
            </a:r>
            <a:br>
              <a:rPr lang="en-US" sz="3200" b="0" smtClean="0"/>
            </a:br>
            <a:endParaRPr lang="en-US" sz="3200" b="0" smtClean="0"/>
          </a:p>
        </p:txBody>
      </p:sp>
      <p:sp>
        <p:nvSpPr>
          <p:cNvPr id="71683" name="Rectangle 3"/>
          <p:cNvSpPr>
            <a:spLocks noGrp="1" noChangeArrowheads="1"/>
          </p:cNvSpPr>
          <p:nvPr>
            <p:ph type="body" idx="1"/>
          </p:nvPr>
        </p:nvSpPr>
        <p:spPr>
          <a:xfrm>
            <a:off x="0" y="762000"/>
            <a:ext cx="8839200" cy="2808288"/>
          </a:xfrm>
        </p:spPr>
        <p:txBody>
          <a:bodyPr/>
          <a:lstStyle/>
          <a:p>
            <a:pPr algn="just" eaLnBrk="1" hangingPunct="1">
              <a:buFontTx/>
              <a:buChar char="•"/>
            </a:pPr>
            <a:r>
              <a:rPr lang="en-US" smtClean="0"/>
              <a:t>A </a:t>
            </a:r>
            <a:r>
              <a:rPr lang="en-US" smtClean="0">
                <a:solidFill>
                  <a:schemeClr val="accent2"/>
                </a:solidFill>
              </a:rPr>
              <a:t>possible world</a:t>
            </a:r>
            <a:r>
              <a:rPr lang="en-US" smtClean="0"/>
              <a:t> specifies a value for each random variable and each decision variable.</a:t>
            </a:r>
          </a:p>
          <a:p>
            <a:pPr algn="just" eaLnBrk="1" hangingPunct="1">
              <a:buFontTx/>
              <a:buChar char="•"/>
            </a:pPr>
            <a:r>
              <a:rPr lang="en-US" smtClean="0"/>
              <a:t>For each assignment of values to all decision variables, the probabilities of the worlds satisfying that assignment sum to 1.</a:t>
            </a:r>
          </a:p>
          <a:p>
            <a:pPr lvl="1" algn="just" eaLnBrk="1" hangingPunct="1"/>
            <a:endParaRPr lang="en-US" smtClean="0"/>
          </a:p>
          <a:p>
            <a:pPr lvl="1" algn="just" eaLnBrk="1" hangingPunct="1"/>
            <a:endParaRPr lang="en-US" sz="2000" smtClean="0"/>
          </a:p>
          <a:p>
            <a:pPr algn="just" eaLnBrk="1" hangingPunct="1">
              <a:buFontTx/>
              <a:buChar char="•"/>
            </a:pPr>
            <a:endParaRPr lang="en-US" sz="2400" smtClean="0"/>
          </a:p>
          <a:p>
            <a:pPr algn="just" eaLnBrk="1" hangingPunct="1"/>
            <a:endParaRPr lang="en-US" smtClean="0"/>
          </a:p>
        </p:txBody>
      </p:sp>
      <p:pic>
        <p:nvPicPr>
          <p:cNvPr id="5133" name="Picture 4"/>
          <p:cNvPicPr>
            <a:picLocks noChangeAspect="1" noChangeArrowheads="1"/>
          </p:cNvPicPr>
          <p:nvPr/>
        </p:nvPicPr>
        <p:blipFill>
          <a:blip r:embed="rId4" cstate="print"/>
          <a:srcRect/>
          <a:stretch>
            <a:fillRect/>
          </a:stretch>
        </p:blipFill>
        <p:spPr bwMode="auto">
          <a:xfrm>
            <a:off x="242888" y="3124200"/>
            <a:ext cx="8901112" cy="3505200"/>
          </a:xfrm>
          <a:prstGeom prst="rect">
            <a:avLst/>
          </a:prstGeom>
          <a:noFill/>
          <a:ln w="9525" algn="ctr">
            <a:noFill/>
            <a:miter lim="800000"/>
            <a:headEnd/>
            <a:tailEnd/>
          </a:ln>
        </p:spPr>
      </p:pic>
      <p:sp>
        <p:nvSpPr>
          <p:cNvPr id="7" name="Rectangle 6"/>
          <p:cNvSpPr/>
          <p:nvPr/>
        </p:nvSpPr>
        <p:spPr>
          <a:xfrm>
            <a:off x="6324600" y="2743200"/>
            <a:ext cx="2133600" cy="388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12"/>
          </p:nvPr>
        </p:nvSpPr>
        <p:spPr>
          <a:xfrm>
            <a:off x="7239000" y="6248400"/>
            <a:ext cx="1905000" cy="457200"/>
          </a:xfrm>
        </p:spPr>
        <p:txBody>
          <a:bodyPr/>
          <a:lstStyle/>
          <a:p>
            <a:pPr>
              <a:defRPr/>
            </a:pPr>
            <a:r>
              <a:rPr lang="en-US" dirty="0" smtClean="0"/>
              <a:t>Slide </a:t>
            </a:r>
            <a:fld id="{38B5A9E0-7EB5-4FF0-AEB5-1FBEA79D2A5B}" type="slidenum">
              <a:rPr lang="en-US" smtClean="0"/>
              <a:pPr>
                <a:defRPr/>
              </a:pPr>
              <a:t>8</a:t>
            </a:fld>
            <a:endParaRPr lang="en-US" dirty="0"/>
          </a:p>
        </p:txBody>
      </p:sp>
      <p:sp>
        <p:nvSpPr>
          <p:cNvPr id="8" name="Footer Placeholder 7"/>
          <p:cNvSpPr>
            <a:spLocks noGrp="1"/>
          </p:cNvSpPr>
          <p:nvPr>
            <p:ph type="ftr" sz="quarter" idx="11"/>
          </p:nvPr>
        </p:nvSpPr>
        <p:spPr>
          <a:xfrm>
            <a:off x="3048000" y="6629400"/>
            <a:ext cx="2895600" cy="457200"/>
          </a:xfrm>
        </p:spPr>
        <p:txBody>
          <a:bodyPr/>
          <a:lstStyle/>
          <a:p>
            <a:pPr>
              <a:defRPr/>
            </a:pPr>
            <a:r>
              <a:rPr lang="en-US" dirty="0" smtClean="0"/>
              <a:t>CPSC 502, Lecture 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2"/>
          <p:cNvSpPr>
            <a:spLocks noGrp="1" noChangeArrowheads="1"/>
          </p:cNvSpPr>
          <p:nvPr>
            <p:ph type="title"/>
          </p:nvPr>
        </p:nvSpPr>
        <p:spPr>
          <a:xfrm>
            <a:off x="304800" y="476250"/>
            <a:ext cx="8839200" cy="468313"/>
          </a:xfrm>
        </p:spPr>
        <p:txBody>
          <a:bodyPr/>
          <a:lstStyle/>
          <a:p>
            <a:pPr eaLnBrk="1" hangingPunct="1"/>
            <a:r>
              <a:rPr lang="en-US" sz="3200" b="0" smtClean="0"/>
              <a:t>What are the optimal decisions for our Robot?</a:t>
            </a:r>
            <a:br>
              <a:rPr lang="en-US" sz="3200" b="0" smtClean="0"/>
            </a:br>
            <a:endParaRPr lang="en-US" sz="3200" b="0" smtClean="0"/>
          </a:p>
        </p:txBody>
      </p:sp>
      <p:sp>
        <p:nvSpPr>
          <p:cNvPr id="75780" name="Rectangle 4"/>
          <p:cNvSpPr>
            <a:spLocks noGrp="1" noChangeArrowheads="1"/>
          </p:cNvSpPr>
          <p:nvPr>
            <p:ph type="body" idx="1"/>
          </p:nvPr>
        </p:nvSpPr>
        <p:spPr>
          <a:xfrm>
            <a:off x="323850" y="981075"/>
            <a:ext cx="8820150" cy="4495800"/>
          </a:xfrm>
        </p:spPr>
        <p:txBody>
          <a:bodyPr/>
          <a:lstStyle/>
          <a:p>
            <a:pPr eaLnBrk="1" hangingPunct="1"/>
            <a:r>
              <a:rPr lang="en-US" smtClean="0"/>
              <a:t>It all depends on how </a:t>
            </a:r>
            <a:r>
              <a:rPr lang="en-US" smtClean="0">
                <a:solidFill>
                  <a:schemeClr val="accent2"/>
                </a:solidFill>
              </a:rPr>
              <a:t>happy</a:t>
            </a:r>
            <a:r>
              <a:rPr lang="en-US" smtClean="0"/>
              <a:t> the agent is in different situations.</a:t>
            </a:r>
          </a:p>
          <a:p>
            <a:pPr eaLnBrk="1" hangingPunct="1"/>
            <a:r>
              <a:rPr lang="en-US" smtClean="0"/>
              <a:t>For sure getting to the room is better than not getting there….. but we need to consider other factors..</a:t>
            </a:r>
          </a:p>
        </p:txBody>
      </p:sp>
      <p:grpSp>
        <p:nvGrpSpPr>
          <p:cNvPr id="2" name="Group 7"/>
          <p:cNvGrpSpPr>
            <a:grpSpLocks/>
          </p:cNvGrpSpPr>
          <p:nvPr/>
        </p:nvGrpSpPr>
        <p:grpSpPr bwMode="auto">
          <a:xfrm>
            <a:off x="684213" y="2971800"/>
            <a:ext cx="7380287" cy="3429000"/>
            <a:chOff x="684213" y="2971800"/>
            <a:chExt cx="7380287" cy="3429000"/>
          </a:xfrm>
        </p:grpSpPr>
        <p:pic>
          <p:nvPicPr>
            <p:cNvPr id="6153" name="Picture 3"/>
            <p:cNvPicPr>
              <a:picLocks noChangeAspect="1" noChangeArrowheads="1"/>
            </p:cNvPicPr>
            <p:nvPr/>
          </p:nvPicPr>
          <p:blipFill>
            <a:blip r:embed="rId3" cstate="print"/>
            <a:srcRect/>
            <a:stretch>
              <a:fillRect/>
            </a:stretch>
          </p:blipFill>
          <p:spPr bwMode="auto">
            <a:xfrm>
              <a:off x="684213" y="3141663"/>
              <a:ext cx="7380287" cy="3095625"/>
            </a:xfrm>
            <a:prstGeom prst="rect">
              <a:avLst/>
            </a:prstGeom>
            <a:noFill/>
            <a:ln w="9525" algn="ctr">
              <a:noFill/>
              <a:miter lim="800000"/>
              <a:headEnd/>
              <a:tailEnd/>
            </a:ln>
          </p:spPr>
        </p:pic>
        <p:sp>
          <p:nvSpPr>
            <p:cNvPr id="7" name="Rectangle 6"/>
            <p:cNvSpPr/>
            <p:nvPr/>
          </p:nvSpPr>
          <p:spPr>
            <a:xfrm>
              <a:off x="5715000" y="2971800"/>
              <a:ext cx="1828800" cy="3429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8" name="Slide Number Placeholder 7"/>
          <p:cNvSpPr>
            <a:spLocks noGrp="1"/>
          </p:cNvSpPr>
          <p:nvPr>
            <p:ph type="sldNum" sz="quarter" idx="12"/>
          </p:nvPr>
        </p:nvSpPr>
        <p:spPr/>
        <p:txBody>
          <a:bodyPr/>
          <a:lstStyle/>
          <a:p>
            <a:pPr>
              <a:defRPr/>
            </a:pPr>
            <a:r>
              <a:rPr lang="en-US" smtClean="0"/>
              <a:t>Slide </a:t>
            </a:r>
            <a:fld id="{38B5A9E0-7EB5-4FF0-AEB5-1FBEA79D2A5B}"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CPSC 502, Lecture 11</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8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0" grpId="0" build="p"/>
    </p:bldLst>
  </p:timing>
</p:sld>
</file>

<file path=ppt/theme/theme1.xml><?xml version="1.0" encoding="utf-8"?>
<a:theme xmlns:a="http://schemas.openxmlformats.org/drawingml/2006/main" name="1_Default Design">
  <a:themeElements>
    <a:clrScheme name="1_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1_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14180</TotalTime>
  <Words>3062</Words>
  <Application>Microsoft Office PowerPoint</Application>
  <PresentationFormat>On-screen Show (4:3)</PresentationFormat>
  <Paragraphs>743</Paragraphs>
  <Slides>34</Slides>
  <Notes>34</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1_Default Design</vt:lpstr>
      <vt:lpstr>Equation</vt:lpstr>
      <vt:lpstr>Slide 1</vt:lpstr>
      <vt:lpstr>Planning in Stochastic Environments</vt:lpstr>
      <vt:lpstr>Planning Under Uncertainty: Intro </vt:lpstr>
      <vt:lpstr>Slide 4</vt:lpstr>
      <vt:lpstr>Today Oct 18</vt:lpstr>
      <vt:lpstr>One-off decision (textbook example) </vt:lpstr>
      <vt:lpstr>Decision Tree for Delivery Robot </vt:lpstr>
      <vt:lpstr>Decision Variables: Some general Considerations  </vt:lpstr>
      <vt:lpstr>What are the optimal decisions for our Robot? </vt:lpstr>
      <vt:lpstr>Utility / Preferences</vt:lpstr>
      <vt:lpstr>Utility: Simple Goals </vt:lpstr>
      <vt:lpstr>Optimal decisions: How to combine Utility with Probability</vt:lpstr>
      <vt:lpstr> Optimal decision in one-off decisions</vt:lpstr>
      <vt:lpstr> Optimal decision: Maximize Expected Utility</vt:lpstr>
      <vt:lpstr>Single-stage decision networks </vt:lpstr>
      <vt:lpstr>Finding the optimal decision: We can use VE </vt:lpstr>
      <vt:lpstr>Example Initial Factors (Step1)  </vt:lpstr>
      <vt:lpstr>Example: Multiply Factors (Step 2a) </vt:lpstr>
      <vt:lpstr>Example: Sum out vars and choose max  (Steps 2b-3)</vt:lpstr>
      <vt:lpstr>Today Oct 18</vt:lpstr>
      <vt:lpstr>Slide 21</vt:lpstr>
      <vt:lpstr>Sequential decision problems </vt:lpstr>
      <vt:lpstr>Sequential decisions : Simplest possible </vt:lpstr>
      <vt:lpstr>Policies for Sequential Decision Problem: Intro </vt:lpstr>
      <vt:lpstr>Sequential decision problems: “complete” Example </vt:lpstr>
      <vt:lpstr>Policies for Sequential Decision Problems </vt:lpstr>
      <vt:lpstr>When does a possible world satisfy a policy? </vt:lpstr>
      <vt:lpstr>When does a possible world satisfy a policy? </vt:lpstr>
      <vt:lpstr>Expected Value of a Policy </vt:lpstr>
      <vt:lpstr>Complexity of finding the optimal policy: how many policies? </vt:lpstr>
      <vt:lpstr>Finding the optimal policy more efficiently: VE</vt:lpstr>
      <vt:lpstr>Eliminate the decision Variables: step3 details</vt:lpstr>
      <vt:lpstr>VE elimination reduces complexity of finding the optimal policy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Carenini</dc:creator>
  <cp:lastModifiedBy>carenini</cp:lastModifiedBy>
  <cp:revision>185</cp:revision>
  <dcterms:created xsi:type="dcterms:W3CDTF">2008-04-07T17:41:19Z</dcterms:created>
  <dcterms:modified xsi:type="dcterms:W3CDTF">2011-10-18T19:41:02Z</dcterms:modified>
</cp:coreProperties>
</file>