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41" r:id="rId3"/>
  </p:sldMasterIdLst>
  <p:notesMasterIdLst>
    <p:notesMasterId r:id="rId34"/>
  </p:notesMasterIdLst>
  <p:handoutMasterIdLst>
    <p:handoutMasterId r:id="rId35"/>
  </p:handoutMasterIdLst>
  <p:sldIdLst>
    <p:sldId id="298" r:id="rId4"/>
    <p:sldId id="355" r:id="rId5"/>
    <p:sldId id="758" r:id="rId6"/>
    <p:sldId id="864" r:id="rId7"/>
    <p:sldId id="865" r:id="rId8"/>
    <p:sldId id="866" r:id="rId9"/>
    <p:sldId id="867" r:id="rId10"/>
    <p:sldId id="868" r:id="rId11"/>
    <p:sldId id="869" r:id="rId12"/>
    <p:sldId id="870" r:id="rId13"/>
    <p:sldId id="872" r:id="rId14"/>
    <p:sldId id="871" r:id="rId15"/>
    <p:sldId id="877" r:id="rId16"/>
    <p:sldId id="880" r:id="rId17"/>
    <p:sldId id="834" r:id="rId18"/>
    <p:sldId id="835" r:id="rId19"/>
    <p:sldId id="836" r:id="rId20"/>
    <p:sldId id="837" r:id="rId21"/>
    <p:sldId id="838" r:id="rId22"/>
    <p:sldId id="840" r:id="rId23"/>
    <p:sldId id="797" r:id="rId24"/>
    <p:sldId id="839" r:id="rId25"/>
    <p:sldId id="842" r:id="rId26"/>
    <p:sldId id="841" r:id="rId27"/>
    <p:sldId id="823" r:id="rId28"/>
    <p:sldId id="824" r:id="rId29"/>
    <p:sldId id="628" r:id="rId30"/>
    <p:sldId id="859" r:id="rId31"/>
    <p:sldId id="861" r:id="rId32"/>
    <p:sldId id="862" r:id="rId33"/>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8976" autoAdjust="0"/>
  </p:normalViewPr>
  <p:slideViewPr>
    <p:cSldViewPr>
      <p:cViewPr>
        <p:scale>
          <a:sx n="80" d="100"/>
          <a:sy n="80" d="100"/>
        </p:scale>
        <p:origin x="-62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510"/>
    </p:cViewPr>
  </p:sorterViewPr>
  <p:notesViewPr>
    <p:cSldViewPr>
      <p:cViewPr>
        <p:scale>
          <a:sx n="100" d="100"/>
          <a:sy n="100" d="100"/>
        </p:scale>
        <p:origin x="-864" y="282"/>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A41845-5627-472A-8E2C-9005A8BE7C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5352194F-105A-49C9-9CE2-8A0EF5BE51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Particle_filter" TargetMode="External"/><Relationship Id="rId3" Type="http://schemas.openxmlformats.org/officeDocument/2006/relationships/hyperlink" Target="http://en.wikipedia.org/wiki/Robot" TargetMode="External"/><Relationship Id="rId7" Type="http://schemas.openxmlformats.org/officeDocument/2006/relationships/hyperlink" Target="http://en.wikipedia.org/wiki/Kalman_filter"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Iteration" TargetMode="External"/><Relationship Id="rId5" Type="http://schemas.openxmlformats.org/officeDocument/2006/relationships/hyperlink" Target="http://en.wikipedia.org/wiki/Sensor" TargetMode="External"/><Relationship Id="rId4" Type="http://schemas.openxmlformats.org/officeDocument/2006/relationships/hyperlink" Target="http://en.wikipedia.org/wiki/Autonomous_vehicle" TargetMode="External"/><Relationship Id="rId9" Type="http://schemas.openxmlformats.org/officeDocument/2006/relationships/hyperlink" Target="http://en.wikipedia.org/wiki/Monte_Carlo_metho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6DB67B-3823-4E67-B7C3-0CB10EE8AAC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smtClean="0"/>
              <a:t>Lecture 8</a:t>
            </a: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A75DD91-B2E0-4B46-811F-D75031FA76E7}" type="slidenum">
              <a:rPr lang="en-GB"/>
              <a:pPr/>
              <a:t>10</a:t>
            </a:fld>
            <a:endParaRPr lang="en-GB"/>
          </a:p>
        </p:txBody>
      </p:sp>
      <p:sp>
        <p:nvSpPr>
          <p:cNvPr id="114690" name="Text Box 2"/>
          <p:cNvSpPr txBox="1">
            <a:spLocks noChangeArrowheads="1"/>
          </p:cNvSpPr>
          <p:nvPr/>
        </p:nvSpPr>
        <p:spPr bwMode="auto">
          <a:xfrm>
            <a:off x="1177102" y="696277"/>
            <a:ext cx="4634030" cy="3481388"/>
          </a:xfrm>
          <a:prstGeom prst="rect">
            <a:avLst/>
          </a:prstGeom>
          <a:solidFill>
            <a:srgbClr val="FFFFFF"/>
          </a:solidFill>
          <a:ln w="9360">
            <a:solidFill>
              <a:srgbClr val="000000"/>
            </a:solidFill>
            <a:miter lim="800000"/>
            <a:headEnd/>
            <a:tailEnd/>
          </a:ln>
          <a:effectLst/>
        </p:spPr>
        <p:txBody>
          <a:bodyPr wrap="none" lIns="92958" tIns="46479" rIns="92958" bIns="46479" anchor="ctr"/>
          <a:lstStyle/>
          <a:p>
            <a:endParaRPr lang="en-CA"/>
          </a:p>
        </p:txBody>
      </p:sp>
      <p:sp>
        <p:nvSpPr>
          <p:cNvPr id="114691" name="Rectangle 3"/>
          <p:cNvSpPr txBox="1">
            <a:spLocks noGrp="1" noChangeArrowheads="1"/>
          </p:cNvSpPr>
          <p:nvPr>
            <p:ph type="body"/>
          </p:nvPr>
        </p:nvSpPr>
        <p:spPr>
          <a:xfrm>
            <a:off x="929718" y="4409758"/>
            <a:ext cx="5125567" cy="4177665"/>
          </a:xfrm>
          <a:noFill/>
          <a:ln/>
        </p:spPr>
        <p:txBody>
          <a:bodyPr/>
          <a:lstStyle/>
          <a:p>
            <a:pPr eaLnBrk="1" hangingPunct="1">
              <a:spcBef>
                <a:spcPts val="457"/>
              </a:spcBef>
              <a:tabLst>
                <a:tab pos="0" algn="l"/>
                <a:tab pos="464790" algn="l"/>
                <a:tab pos="929579" algn="l"/>
                <a:tab pos="1394369" algn="l"/>
                <a:tab pos="1859158" algn="l"/>
                <a:tab pos="2323948" algn="l"/>
                <a:tab pos="2788737" algn="l"/>
                <a:tab pos="3253527" algn="l"/>
                <a:tab pos="3718316" algn="l"/>
                <a:tab pos="4183106" algn="l"/>
                <a:tab pos="4647895" algn="l"/>
                <a:tab pos="5112685" algn="l"/>
                <a:tab pos="5577474" algn="l"/>
                <a:tab pos="6042264" algn="l"/>
                <a:tab pos="6507053" algn="l"/>
                <a:tab pos="6971843" algn="l"/>
                <a:tab pos="7436632" algn="l"/>
                <a:tab pos="7901422" algn="l"/>
                <a:tab pos="8366211" algn="l"/>
                <a:tab pos="8831001" algn="l"/>
                <a:tab pos="9295790"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7100"/>
            <a:fld id="{87F27D34-AF22-4213-86D8-5FBA6EA9A919}" type="slidenum">
              <a:rPr lang="en-US" smtClean="0"/>
              <a:pPr defTabSz="927100"/>
              <a:t>11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Why do they sum up to 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F428FCA1-8200-4E33-AAC5-F943D3EEDDDE}" type="slidenum">
              <a:rPr lang="en-US" smtClean="0"/>
              <a:pPr defTabSz="927100"/>
              <a:t>12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dirty="0" smtClean="0"/>
              <a:t>In order to avoid this complexity, we can use </a:t>
            </a:r>
            <a:r>
              <a:rPr lang="en-US" b="1" i="1" u="sng" dirty="0" smtClean="0"/>
              <a:t>dynamic programming</a:t>
            </a:r>
            <a:r>
              <a:rPr lang="en-US" dirty="0" smtClean="0"/>
              <a:t> or </a:t>
            </a:r>
            <a:r>
              <a:rPr lang="en-US" b="1" i="1" u="sng" dirty="0" err="1" smtClean="0"/>
              <a:t>memoization</a:t>
            </a:r>
            <a:r>
              <a:rPr lang="en-US" b="1" i="1" u="sng" dirty="0" smtClean="0"/>
              <a:t> </a:t>
            </a:r>
            <a:r>
              <a:rPr lang="en-US" dirty="0" smtClean="0"/>
              <a:t>techniques.</a:t>
            </a:r>
          </a:p>
          <a:p>
            <a:pPr eaLnBrk="1" hangingPunct="1">
              <a:lnSpc>
                <a:spcPct val="85000"/>
              </a:lnSpc>
            </a:pPr>
            <a:r>
              <a:rPr lang="en-US" dirty="0" smtClean="0"/>
              <a:t>In particular, we use </a:t>
            </a:r>
            <a:r>
              <a:rPr lang="en-US" b="1" i="1" u="sng" dirty="0" err="1" smtClean="0"/>
              <a:t>treillis</a:t>
            </a:r>
            <a:r>
              <a:rPr lang="en-US" dirty="0" smtClean="0"/>
              <a:t> algorithms.</a:t>
            </a:r>
          </a:p>
          <a:p>
            <a:pPr eaLnBrk="1" hangingPunct="1">
              <a:lnSpc>
                <a:spcPct val="85000"/>
              </a:lnSpc>
            </a:pPr>
            <a:r>
              <a:rPr lang="en-US" dirty="0" smtClean="0"/>
              <a:t>We make a square array of states versus time and compute the probabilities of being at each </a:t>
            </a:r>
          </a:p>
          <a:p>
            <a:pPr eaLnBrk="1" hangingPunct="1">
              <a:lnSpc>
                <a:spcPct val="85000"/>
              </a:lnSpc>
            </a:pPr>
            <a:r>
              <a:rPr lang="en-US" dirty="0" smtClean="0"/>
              <a:t>state at each time in terms of the probabilities for being in each state at the preceding time.</a:t>
            </a:r>
          </a:p>
          <a:p>
            <a:pPr eaLnBrk="1" hangingPunct="1">
              <a:lnSpc>
                <a:spcPct val="85000"/>
              </a:lnSpc>
            </a:pPr>
            <a:r>
              <a:rPr lang="en-US" dirty="0" smtClean="0"/>
              <a:t>A </a:t>
            </a:r>
            <a:r>
              <a:rPr lang="en-US" dirty="0" err="1" smtClean="0"/>
              <a:t>treillis</a:t>
            </a:r>
            <a:r>
              <a:rPr lang="en-US" dirty="0" smtClean="0"/>
              <a:t> can record the probability of all initial </a:t>
            </a:r>
            <a:r>
              <a:rPr lang="en-US" dirty="0" err="1" smtClean="0"/>
              <a:t>subpaths</a:t>
            </a:r>
            <a:r>
              <a:rPr lang="en-US" dirty="0" smtClean="0"/>
              <a:t> of the HMM that end in a certain state at a certain time.</a:t>
            </a:r>
          </a:p>
          <a:p>
            <a:pPr eaLnBrk="1" hangingPunct="1">
              <a:lnSpc>
                <a:spcPct val="85000"/>
              </a:lnSpc>
            </a:pPr>
            <a:r>
              <a:rPr lang="en-US" dirty="0" smtClean="0"/>
              <a:t> The probability of longer </a:t>
            </a:r>
            <a:r>
              <a:rPr lang="en-US" dirty="0" err="1" smtClean="0"/>
              <a:t>subpaths</a:t>
            </a:r>
            <a:r>
              <a:rPr lang="en-US" dirty="0" smtClean="0"/>
              <a:t> can then be worked out in terms of the shorter </a:t>
            </a:r>
            <a:r>
              <a:rPr lang="en-US" dirty="0" err="1" smtClean="0"/>
              <a:t>subpaths</a:t>
            </a:r>
            <a:r>
              <a:rPr lang="en-US" dirty="0" smtClean="0"/>
              <a:t>.</a:t>
            </a:r>
          </a:p>
          <a:p>
            <a:pPr eaLnBrk="1" hangingPunct="1"/>
            <a:r>
              <a:rPr lang="en-US" dirty="0" smtClean="0">
                <a:sym typeface="Symbol" pitchFamily="18" charset="2"/>
              </a:rPr>
              <a:t>This algorithm requires </a:t>
            </a:r>
            <a:r>
              <a:rPr lang="en-US" b="1" i="1" dirty="0" smtClean="0">
                <a:sym typeface="Symbol" pitchFamily="18" charset="2"/>
              </a:rPr>
              <a:t>2N</a:t>
            </a:r>
            <a:r>
              <a:rPr lang="en-US" b="1" i="1" baseline="30000" dirty="0" smtClean="0">
                <a:sym typeface="Symbol" pitchFamily="18" charset="2"/>
              </a:rPr>
              <a:t>2</a:t>
            </a:r>
            <a:r>
              <a:rPr lang="en-US" b="1" i="1" dirty="0" smtClean="0">
                <a:sym typeface="Symbol" pitchFamily="18" charset="2"/>
              </a:rPr>
              <a:t>T</a:t>
            </a:r>
            <a:r>
              <a:rPr lang="en-US" dirty="0" smtClean="0">
                <a:sym typeface="Symbol" pitchFamily="18" charset="2"/>
              </a:rPr>
              <a:t> multiplications (much less than the direct method which takes </a:t>
            </a:r>
            <a:r>
              <a:rPr lang="en-US" b="1" i="1" dirty="0" smtClean="0">
                <a:sym typeface="Symbol" pitchFamily="18" charset="2"/>
              </a:rPr>
              <a:t>(2T+1).N</a:t>
            </a:r>
            <a:r>
              <a:rPr lang="en-US" b="1" i="1" baseline="30000" dirty="0" smtClean="0">
                <a:sym typeface="Symbol" pitchFamily="18" charset="2"/>
              </a:rPr>
              <a:t>T+1</a:t>
            </a:r>
            <a:endParaRPr lang="en-US" b="1" i="1" dirty="0" smtClean="0">
              <a:sym typeface="Symbol" pitchFamily="18" charset="2"/>
            </a:endParaRPr>
          </a:p>
          <a:p>
            <a:pPr eaLnBrk="1" hangingPunct="1">
              <a:lnSpc>
                <a:spcPct val="85000"/>
              </a:lnSpc>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E1E9BB-2C74-419B-915B-79ABEB8373AA}" type="slidenum">
              <a:rPr lang="en-US"/>
              <a:pPr/>
              <a:t>14</a:t>
            </a:fld>
            <a:endParaRPr lang="en-US"/>
          </a:p>
        </p:txBody>
      </p:sp>
      <p:sp>
        <p:nvSpPr>
          <p:cNvPr id="508930" name="Rectangle 2"/>
          <p:cNvSpPr>
            <a:spLocks noGrp="1" noRot="1" noChangeAspect="1" noChangeArrowheads="1" noTextEdit="1"/>
          </p:cNvSpPr>
          <p:nvPr>
            <p:ph type="sldImg"/>
          </p:nvPr>
        </p:nvSpPr>
        <p:spPr>
          <a:ln/>
        </p:spPr>
      </p:sp>
      <p:sp>
        <p:nvSpPr>
          <p:cNvPr id="508931" name="Rectangle 3"/>
          <p:cNvSpPr>
            <a:spLocks noGrp="1" noChangeArrowheads="1"/>
          </p:cNvSpPr>
          <p:nvPr>
            <p:ph type="body" idx="1"/>
          </p:nvPr>
        </p:nvSpPr>
        <p:spPr/>
        <p:txBody>
          <a:bodyPr/>
          <a:lstStyle/>
          <a:p>
            <a:pPr>
              <a:lnSpc>
                <a:spcPct val="90000"/>
              </a:lnSpc>
              <a:spcBef>
                <a:spcPct val="10000"/>
              </a:spcBef>
            </a:pPr>
            <a:r>
              <a:rPr lang="en-US" sz="1000" dirty="0"/>
              <a:t>The </a:t>
            </a:r>
            <a:r>
              <a:rPr lang="en-US" sz="1000" b="1" i="1" u="sng" dirty="0" err="1"/>
              <a:t>Viterbi</a:t>
            </a:r>
            <a:r>
              <a:rPr lang="en-US" sz="1000" b="1" i="1" u="sng" dirty="0"/>
              <a:t> algorithm</a:t>
            </a:r>
            <a:r>
              <a:rPr lang="en-US" sz="1000" dirty="0"/>
              <a:t> efficiently computes the most likely state sequence.</a:t>
            </a:r>
          </a:p>
          <a:p>
            <a:pPr>
              <a:lnSpc>
                <a:spcPct val="90000"/>
              </a:lnSpc>
              <a:spcBef>
                <a:spcPct val="10000"/>
              </a:spcBef>
            </a:pPr>
            <a:r>
              <a:rPr lang="en-US" sz="1000" dirty="0"/>
              <a:t>Commonly, we want to find the most likely complete path, that is: </a:t>
            </a:r>
            <a:r>
              <a:rPr lang="en-US" sz="1000" b="1" i="1" dirty="0" err="1"/>
              <a:t>argmax</a:t>
            </a:r>
            <a:r>
              <a:rPr lang="en-US" sz="1000" b="1" i="1" baseline="-25000" dirty="0" err="1"/>
              <a:t>X</a:t>
            </a:r>
            <a:r>
              <a:rPr lang="en-US" sz="1000" b="1" i="1" dirty="0"/>
              <a:t> P(X|O,</a:t>
            </a:r>
            <a:r>
              <a:rPr lang="en-US" sz="1000" b="1" i="1" dirty="0">
                <a:sym typeface="Symbol" pitchFamily="18" charset="2"/>
              </a:rPr>
              <a:t>)</a:t>
            </a:r>
          </a:p>
          <a:p>
            <a:pPr>
              <a:lnSpc>
                <a:spcPct val="90000"/>
              </a:lnSpc>
              <a:spcBef>
                <a:spcPct val="10000"/>
              </a:spcBef>
            </a:pPr>
            <a:r>
              <a:rPr lang="en-US" sz="1000" dirty="0">
                <a:sym typeface="Symbol" pitchFamily="18" charset="2"/>
              </a:rPr>
              <a:t>To do this, it is sufficient to maximize for a fixed O: </a:t>
            </a:r>
            <a:r>
              <a:rPr lang="en-US" sz="1000" b="1" i="1" dirty="0" err="1"/>
              <a:t>argmax</a:t>
            </a:r>
            <a:r>
              <a:rPr lang="en-US" sz="1000" b="1" i="1" baseline="-25000" dirty="0" err="1"/>
              <a:t>X</a:t>
            </a:r>
            <a:r>
              <a:rPr lang="en-US" sz="1000" b="1" i="1" dirty="0"/>
              <a:t> P(X,O|</a:t>
            </a:r>
            <a:r>
              <a:rPr lang="en-US" sz="1000" b="1" i="1" dirty="0">
                <a:sym typeface="Symbol" pitchFamily="18" charset="2"/>
              </a:rPr>
              <a:t>)</a:t>
            </a:r>
          </a:p>
          <a:p>
            <a:pPr>
              <a:lnSpc>
                <a:spcPct val="90000"/>
              </a:lnSpc>
              <a:spcBef>
                <a:spcPct val="10000"/>
              </a:spcBef>
            </a:pPr>
            <a:r>
              <a:rPr lang="en-US" sz="1000" dirty="0">
                <a:sym typeface="Symbol" pitchFamily="18" charset="2"/>
              </a:rPr>
              <a:t>We define</a:t>
            </a:r>
            <a:r>
              <a:rPr lang="en-US" sz="1000" b="1" i="1" dirty="0">
                <a:sym typeface="Symbol" pitchFamily="18" charset="2"/>
              </a:rPr>
              <a:t>                                                              </a:t>
            </a:r>
          </a:p>
          <a:p>
            <a:pPr>
              <a:lnSpc>
                <a:spcPct val="90000"/>
              </a:lnSpc>
              <a:spcBef>
                <a:spcPct val="10000"/>
              </a:spcBef>
            </a:pPr>
            <a:r>
              <a:rPr lang="en-US" sz="1000" b="1" i="1" dirty="0">
                <a:sym typeface="Symbol" pitchFamily="18" charset="2"/>
              </a:rPr>
              <a:t></a:t>
            </a:r>
            <a:r>
              <a:rPr lang="en-US" sz="1000" b="1" i="1" baseline="-25000" dirty="0">
                <a:sym typeface="Symbol" pitchFamily="18" charset="2"/>
              </a:rPr>
              <a:t>j</a:t>
            </a:r>
            <a:r>
              <a:rPr lang="en-US" sz="1000" b="1" i="1" dirty="0">
                <a:sym typeface="Symbol" pitchFamily="18" charset="2"/>
              </a:rPr>
              <a:t>(t) = max</a:t>
            </a:r>
            <a:r>
              <a:rPr lang="en-US" sz="1000" b="1" i="1" baseline="-25000" dirty="0">
                <a:sym typeface="Symbol" pitchFamily="18" charset="2"/>
              </a:rPr>
              <a:t>X1..Xt-1</a:t>
            </a:r>
            <a:r>
              <a:rPr lang="en-US" sz="1000" b="1" i="1" dirty="0">
                <a:sym typeface="Symbol" pitchFamily="18" charset="2"/>
              </a:rPr>
              <a:t> P(X</a:t>
            </a:r>
            <a:r>
              <a:rPr lang="en-US" sz="1000" b="1" i="1" baseline="-25000" dirty="0">
                <a:sym typeface="Symbol" pitchFamily="18" charset="2"/>
              </a:rPr>
              <a:t>1</a:t>
            </a:r>
            <a:r>
              <a:rPr lang="en-US" sz="1000" b="1" i="1" dirty="0">
                <a:sym typeface="Symbol" pitchFamily="18" charset="2"/>
              </a:rPr>
              <a:t>…X</a:t>
            </a:r>
            <a:r>
              <a:rPr lang="en-US" sz="1000" b="1" i="1" baseline="-25000" dirty="0">
                <a:sym typeface="Symbol" pitchFamily="18" charset="2"/>
              </a:rPr>
              <a:t>t-1</a:t>
            </a:r>
            <a:r>
              <a:rPr lang="en-US" sz="1000" b="1" i="1" dirty="0">
                <a:sym typeface="Symbol" pitchFamily="18" charset="2"/>
              </a:rPr>
              <a:t>, o</a:t>
            </a:r>
            <a:r>
              <a:rPr lang="en-US" sz="1000" b="1" i="1" baseline="-25000" dirty="0">
                <a:sym typeface="Symbol" pitchFamily="18" charset="2"/>
              </a:rPr>
              <a:t>1</a:t>
            </a:r>
            <a:r>
              <a:rPr lang="en-US" sz="1000" b="1" i="1" dirty="0">
                <a:sym typeface="Symbol" pitchFamily="18" charset="2"/>
              </a:rPr>
              <a:t>..o</a:t>
            </a:r>
            <a:r>
              <a:rPr lang="en-US" sz="1000" b="1" i="1" baseline="-25000" dirty="0">
                <a:sym typeface="Symbol" pitchFamily="18" charset="2"/>
              </a:rPr>
              <a:t>t-1</a:t>
            </a:r>
            <a:r>
              <a:rPr lang="en-US" sz="1000" b="1" i="1" dirty="0">
                <a:sym typeface="Symbol" pitchFamily="18" charset="2"/>
              </a:rPr>
              <a:t>, </a:t>
            </a:r>
            <a:r>
              <a:rPr lang="en-US" sz="1000" b="1" i="1" dirty="0" err="1">
                <a:sym typeface="Symbol" pitchFamily="18" charset="2"/>
              </a:rPr>
              <a:t>X</a:t>
            </a:r>
            <a:r>
              <a:rPr lang="en-US" sz="1000" b="1" i="1" baseline="-25000" dirty="0" err="1">
                <a:sym typeface="Symbol" pitchFamily="18" charset="2"/>
              </a:rPr>
              <a:t>t</a:t>
            </a:r>
            <a:r>
              <a:rPr lang="en-US" sz="1000" b="1" i="1" dirty="0">
                <a:sym typeface="Symbol" pitchFamily="18" charset="2"/>
              </a:rPr>
              <a:t>=j|)    </a:t>
            </a:r>
          </a:p>
          <a:p>
            <a:pPr>
              <a:lnSpc>
                <a:spcPct val="90000"/>
              </a:lnSpc>
              <a:spcBef>
                <a:spcPct val="10000"/>
              </a:spcBef>
            </a:pPr>
            <a:r>
              <a:rPr lang="en-US" sz="1000" b="1" i="1" dirty="0">
                <a:sym typeface="Symbol" pitchFamily="18" charset="2"/>
              </a:rPr>
              <a:t>Stores for each point in the trellis the probability of the most probable path that leads to that node</a:t>
            </a:r>
          </a:p>
          <a:p>
            <a:pPr>
              <a:lnSpc>
                <a:spcPct val="90000"/>
              </a:lnSpc>
              <a:spcBef>
                <a:spcPct val="10000"/>
              </a:spcBef>
            </a:pPr>
            <a:r>
              <a:rPr lang="en-US" sz="1000" b="1" i="1" dirty="0">
                <a:sym typeface="Symbol" pitchFamily="18" charset="2"/>
              </a:rPr>
              <a:t> </a:t>
            </a:r>
            <a:r>
              <a:rPr lang="en-US" sz="1000" b="1" i="1" baseline="-25000" dirty="0">
                <a:sym typeface="Symbol" pitchFamily="18" charset="2"/>
              </a:rPr>
              <a:t>j</a:t>
            </a:r>
            <a:r>
              <a:rPr lang="en-US" sz="1000" b="1" i="1" dirty="0">
                <a:sym typeface="Symbol" pitchFamily="18" charset="2"/>
              </a:rPr>
              <a:t>(t) </a:t>
            </a:r>
          </a:p>
          <a:p>
            <a:pPr>
              <a:lnSpc>
                <a:spcPct val="90000"/>
              </a:lnSpc>
              <a:spcBef>
                <a:spcPct val="10000"/>
              </a:spcBef>
            </a:pPr>
            <a:r>
              <a:rPr lang="en-US" sz="1000" dirty="0">
                <a:sym typeface="Symbol" pitchFamily="18" charset="2"/>
              </a:rPr>
              <a:t>records the node of the incoming arc that led to this most probable path.</a:t>
            </a:r>
            <a:endParaRPr lang="en-US" sz="1000" b="1" i="1" dirty="0">
              <a:sym typeface="Symbol" pitchFamily="18" charset="2"/>
            </a:endParaRPr>
          </a:p>
          <a:p>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88AE04C-26DE-47E2-A362-2C2330333529}" type="slidenum">
              <a:rPr lang="en-US" smtClean="0">
                <a:solidFill>
                  <a:prstClr val="black"/>
                </a:solidFill>
              </a:rPr>
              <a:pPr/>
              <a:t>15</a:t>
            </a:fld>
            <a:endParaRPr lang="en-US" smtClean="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(Note: in this example the robot is not choosing its actions)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762F985-F516-44BB-97D1-D22E39E8EB6A}" type="slidenum">
              <a:rPr lang="en-US" smtClean="0">
                <a:solidFill>
                  <a:prstClr val="black"/>
                </a:solidFill>
              </a:rPr>
              <a:pPr/>
              <a:t>16</a:t>
            </a:fld>
            <a:endParaRPr lang="en-US" smtClean="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33956A1-3A3C-4F03-B378-F17FBD1D11F7}" type="slidenum">
              <a:rPr lang="en-US" smtClean="0">
                <a:solidFill>
                  <a:prstClr val="black"/>
                </a:solidFill>
              </a:rPr>
              <a:pPr/>
              <a:t>17</a:t>
            </a:fld>
            <a:endParaRPr lang="en-US" smtClean="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186D361-02B3-4136-B27A-D012F34F03C7}" type="slidenum">
              <a:rPr lang="en-US" smtClean="0">
                <a:solidFill>
                  <a:prstClr val="black"/>
                </a:solidFill>
              </a:rPr>
              <a:pPr/>
              <a:t>18</a:t>
            </a:fld>
            <a:endParaRPr lang="en-US" smtClean="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DDE04C1-3DF1-4645-98F0-DE6A44517BE1}" type="slidenum">
              <a:rPr lang="en-US" smtClean="0">
                <a:solidFill>
                  <a:prstClr val="black"/>
                </a:solidFill>
              </a:rPr>
              <a:pPr/>
              <a:t>19</a:t>
            </a:fld>
            <a:endParaRPr lang="en-US" smtClean="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4946EF3-0DAC-4589-9228-48F2BE82582D}" type="slidenum">
              <a:rPr lang="en-US" smtClean="0">
                <a:solidFill>
                  <a:prstClr val="black"/>
                </a:solidFill>
              </a:rPr>
              <a:pPr/>
              <a:t>20</a:t>
            </a:fld>
            <a:endParaRPr lang="en-US" smtClean="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ahone is a speech sound</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21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4D10C2B-4C88-4D0A-A7EE-260C16BA02EB}" type="slidenum">
              <a:rPr lang="en-US" smtClean="0">
                <a:solidFill>
                  <a:prstClr val="black"/>
                </a:solidFill>
              </a:rPr>
              <a:pPr/>
              <a:t>22</a:t>
            </a:fld>
            <a:endParaRPr lang="en-US" smtClean="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17C69B1-7D28-45B1-B1CB-B68198769E40}" type="slidenum">
              <a:rPr lang="en-US" smtClean="0">
                <a:solidFill>
                  <a:prstClr val="black"/>
                </a:solidFill>
              </a:rPr>
              <a:pPr/>
              <a:t>24</a:t>
            </a:fld>
            <a:endParaRPr lang="en-US" smtClean="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688"/>
            <a:fld id="{E8DF0A6A-E284-4CA1-8543-97F2711F5E0E}" type="slidenum">
              <a:rPr lang="en-US" smtClean="0"/>
              <a:pPr defTabSz="928688"/>
              <a:t>25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7A05ECF-3B1C-4FC0-AB5B-6EF4E5BA76C5}" type="slidenum">
              <a:rPr lang="en-US" smtClean="0"/>
              <a:pPr/>
              <a:t>26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2583B-2967-42E9-8B7F-15ED080BF600}" type="slidenum">
              <a:rPr lang="en-US" smtClean="0"/>
              <a:pPr/>
              <a:t>27</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688"/>
            <a:fld id="{E8DF0A6A-E284-4CA1-8543-97F2711F5E0E}" type="slidenum">
              <a:rPr lang="en-US" smtClean="0">
                <a:solidFill>
                  <a:prstClr val="black"/>
                </a:solidFill>
              </a:rPr>
              <a:pPr defTabSz="928688"/>
              <a:t>28</a:t>
            </a:fld>
            <a:endParaRPr lang="en-US"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28688"/>
            <a:fld id="{D415E29B-C3ED-487D-BADF-A4F646C5711D}" type="slidenum">
              <a:rPr lang="en-US" smtClean="0">
                <a:solidFill>
                  <a:prstClr val="black"/>
                </a:solidFill>
              </a:rPr>
              <a:pPr defTabSz="928688"/>
              <a:t>29</a:t>
            </a:fld>
            <a:endParaRPr lang="en-US"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CB8CFD4-4B97-401B-B3B4-200FC995E326}" type="slidenum">
              <a:rPr lang="en-US" smtClean="0">
                <a:solidFill>
                  <a:prstClr val="black"/>
                </a:solidFill>
              </a:rPr>
              <a:pPr/>
              <a:t>30</a:t>
            </a:fld>
            <a:endParaRPr lang="en-US" smtClean="0">
              <a:solidFill>
                <a:prstClr val="black"/>
              </a:solidFill>
            </a:endParaRPr>
          </a:p>
        </p:txBody>
      </p:sp>
      <p:sp>
        <p:nvSpPr>
          <p:cNvPr id="40963"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B24DBAAD-1E45-4AA4-BB2E-3E3DC434E3AF}" type="slidenum">
              <a:rPr lang="en-GB" sz="130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30</a:t>
            </a:fld>
            <a:endParaRPr lang="en-GB" sz="1300">
              <a:solidFill>
                <a:srgbClr val="000000"/>
              </a:solidFill>
              <a:ea typeface="Arial Unicode MS" pitchFamily="34" charset="-128"/>
              <a:cs typeface="Arial Unicode MS" pitchFamily="34" charset="-128"/>
            </a:endParaRPr>
          </a:p>
        </p:txBody>
      </p:sp>
      <p:sp>
        <p:nvSpPr>
          <p:cNvPr id="40964"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0965"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0966"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0967"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b="1">
              <a:solidFill>
                <a:prstClr val="black"/>
              </a:solidFill>
            </a:endParaRPr>
          </a:p>
        </p:txBody>
      </p:sp>
      <p:sp>
        <p:nvSpPr>
          <p:cNvPr id="40968"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43ADC6-3C31-47F7-8A24-C6A52DE8A881}" type="slidenum">
              <a:rPr lang="en-US" smtClean="0"/>
              <a:pPr/>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228600" indent="-228600" eaLnBrk="1" hangingPunct="1"/>
            <a:r>
              <a:rPr lang="en-US" dirty="0" smtClean="0"/>
              <a:t>R&amp;R Sys  Representation and reasoning Systems</a:t>
            </a:r>
          </a:p>
          <a:p>
            <a:pPr marL="228600" indent="-228600" eaLnBrk="1" hangingPunct="1"/>
            <a:r>
              <a:rPr lang="en-US" dirty="0" smtClean="0"/>
              <a:t>Each cell is a R&amp;R system</a:t>
            </a:r>
          </a:p>
          <a:p>
            <a:pPr marL="228600" indent="-228600" eaLnBrk="1" hangingPunct="1"/>
            <a:r>
              <a:rPr lang="en-US" dirty="0" smtClean="0"/>
              <a:t>STRIPS  actions </a:t>
            </a:r>
            <a:r>
              <a:rPr lang="en-US" dirty="0" err="1" smtClean="0"/>
              <a:t>prec</a:t>
            </a:r>
            <a:endParaRPr lang="en-US" dirty="0" smtClean="0"/>
          </a:p>
          <a:p>
            <a:pPr marL="228600" indent="-228600" eaLnBrk="1" hangingPunct="1"/>
            <a:endParaRPr lang="en-US" dirty="0" smtClean="0"/>
          </a:p>
          <a:p>
            <a:r>
              <a:rPr lang="en-CA" sz="1200" kern="1200" baseline="0" dirty="0" smtClean="0">
                <a:solidFill>
                  <a:schemeClr val="tx1"/>
                </a:solidFill>
                <a:latin typeface="Times New Roman" pitchFamily="18" charset="0"/>
                <a:ea typeface="+mn-ea"/>
                <a:cs typeface="+mn-cs"/>
              </a:rPr>
              <a:t>The SCSP extends the classical CSP by</a:t>
            </a:r>
          </a:p>
          <a:p>
            <a:r>
              <a:rPr lang="en-CA" sz="1200" kern="1200" baseline="0" dirty="0" smtClean="0">
                <a:solidFill>
                  <a:schemeClr val="tx1"/>
                </a:solidFill>
                <a:latin typeface="Times New Roman" pitchFamily="18" charset="0"/>
                <a:ea typeface="+mn-ea"/>
                <a:cs typeface="+mn-cs"/>
              </a:rPr>
              <a:t>including both decision variables, that an agent can set, and stochastic</a:t>
            </a:r>
          </a:p>
          <a:p>
            <a:r>
              <a:rPr lang="en-CA" sz="1200" kern="1200" baseline="0" dirty="0" smtClean="0">
                <a:solidFill>
                  <a:schemeClr val="tx1"/>
                </a:solidFill>
                <a:latin typeface="Times New Roman" pitchFamily="18" charset="0"/>
                <a:ea typeface="+mn-ea"/>
                <a:cs typeface="+mn-cs"/>
              </a:rPr>
              <a:t>variables that follow a probability distribution and can model </a:t>
            </a:r>
            <a:r>
              <a:rPr lang="en-CA" sz="1200" kern="1200" baseline="0" dirty="0" err="1" smtClean="0">
                <a:solidFill>
                  <a:schemeClr val="tx1"/>
                </a:solidFill>
                <a:latin typeface="Times New Roman" pitchFamily="18" charset="0"/>
                <a:ea typeface="+mn-ea"/>
                <a:cs typeface="+mn-cs"/>
              </a:rPr>
              <a:t>uncer</a:t>
            </a:r>
            <a:r>
              <a:rPr lang="en-CA" sz="1200" kern="1200" baseline="0" dirty="0" smtClean="0">
                <a:solidFill>
                  <a:schemeClr val="tx1"/>
                </a:solidFill>
                <a:latin typeface="Times New Roman" pitchFamily="18" charset="0"/>
                <a:ea typeface="+mn-ea"/>
                <a:cs typeface="+mn-cs"/>
              </a:rPr>
              <a:t>-</a:t>
            </a:r>
          </a:p>
          <a:p>
            <a:r>
              <a:rPr lang="en-CA" sz="1200" kern="1200" baseline="0" dirty="0" err="1" smtClean="0">
                <a:solidFill>
                  <a:schemeClr val="tx1"/>
                </a:solidFill>
                <a:latin typeface="Times New Roman" pitchFamily="18" charset="0"/>
                <a:ea typeface="+mn-ea"/>
                <a:cs typeface="+mn-cs"/>
              </a:rPr>
              <a:t>tain</a:t>
            </a:r>
            <a:r>
              <a:rPr lang="en-CA" sz="1200" kern="1200" baseline="0" dirty="0" smtClean="0">
                <a:solidFill>
                  <a:schemeClr val="tx1"/>
                </a:solidFill>
                <a:latin typeface="Times New Roman" pitchFamily="18" charset="0"/>
                <a:ea typeface="+mn-ea"/>
                <a:cs typeface="+mn-cs"/>
              </a:rPr>
              <a:t> events beyond the agent’s control. So far, two approaches to solving</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have been proposed; backtracking-based procedures that extend</a:t>
            </a:r>
          </a:p>
          <a:p>
            <a:r>
              <a:rPr lang="en-CA" sz="1200" kern="1200" baseline="0" dirty="0" smtClean="0">
                <a:solidFill>
                  <a:schemeClr val="tx1"/>
                </a:solidFill>
                <a:latin typeface="Times New Roman" pitchFamily="18" charset="0"/>
                <a:ea typeface="+mn-ea"/>
                <a:cs typeface="+mn-cs"/>
              </a:rPr>
              <a:t>standard methods from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 and scenario-based methods that solve</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by reducing them to a sequence of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a:t>
            </a:r>
            <a:r>
              <a:rPr lang="en-US" dirty="0" err="1" smtClean="0"/>
              <a:t>onditions</a:t>
            </a:r>
            <a:r>
              <a:rPr lang="en-US" dirty="0" smtClean="0"/>
              <a:t> and effects Stanford Research Institute Problem Solver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E9902E9-1F54-4752-98D8-CDC43CCA2EC5}" type="slidenum">
              <a:rPr lang="en-US" smtClean="0">
                <a:solidFill>
                  <a:prstClr val="black"/>
                </a:solidFill>
              </a:rPr>
              <a:pPr/>
              <a:t>4</a:t>
            </a:fld>
            <a:endParaRPr lang="en-US" smtClean="0">
              <a:solidFill>
                <a:prstClr val="black"/>
              </a:solidFill>
            </a:endParaRPr>
          </a:p>
        </p:txBody>
      </p:sp>
      <p:sp>
        <p:nvSpPr>
          <p:cNvPr id="43011"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942554C9-B414-400C-9F7B-BE172A702CB2}" type="slidenum">
              <a:rPr lang="en-GB" sz="130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4</a:t>
            </a:fld>
            <a:endParaRPr lang="en-GB" sz="1300">
              <a:solidFill>
                <a:srgbClr val="000000"/>
              </a:solidFill>
              <a:ea typeface="Arial Unicode MS" pitchFamily="34" charset="-128"/>
              <a:cs typeface="Arial Unicode MS" pitchFamily="34" charset="-128"/>
            </a:endParaRPr>
          </a:p>
        </p:txBody>
      </p:sp>
      <p:sp>
        <p:nvSpPr>
          <p:cNvPr id="43012"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3013"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3014"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3015"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b="1">
              <a:solidFill>
                <a:prstClr val="black"/>
              </a:solidFill>
            </a:endParaRPr>
          </a:p>
        </p:txBody>
      </p:sp>
      <p:sp>
        <p:nvSpPr>
          <p:cNvPr id="43016"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5</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1396826-0E4E-4759-B188-8F35F2AF7C5F}" type="slidenum">
              <a:rPr lang="en-US" smtClean="0">
                <a:solidFill>
                  <a:prstClr val="black"/>
                </a:solidFill>
              </a:rPr>
              <a:pPr/>
              <a:t>6</a:t>
            </a:fld>
            <a:endParaRPr lang="en-US" smtClean="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b="1" dirty="0" smtClean="0"/>
              <a:t>Simultaneous localization and mapping</a:t>
            </a:r>
            <a:r>
              <a:rPr lang="en-US" dirty="0" smtClean="0"/>
              <a:t> (</a:t>
            </a:r>
            <a:r>
              <a:rPr lang="en-US" b="1" dirty="0" smtClean="0"/>
              <a:t>SLAM</a:t>
            </a:r>
            <a:r>
              <a:rPr lang="en-US" dirty="0" smtClean="0"/>
              <a:t>) is a technique used by </a:t>
            </a:r>
            <a:r>
              <a:rPr lang="en-US" dirty="0" smtClean="0">
                <a:hlinkClick r:id="rId3" tooltip="Robot"/>
              </a:rPr>
              <a:t>robots</a:t>
            </a:r>
            <a:r>
              <a:rPr lang="en-US" dirty="0" smtClean="0"/>
              <a:t> and </a:t>
            </a:r>
            <a:r>
              <a:rPr lang="en-US" dirty="0" smtClean="0">
                <a:hlinkClick r:id="rId4" tooltip="Autonomous vehicle"/>
              </a:rPr>
              <a:t>autonomous vehicles</a:t>
            </a:r>
            <a:r>
              <a:rPr lang="en-US" dirty="0" smtClean="0"/>
              <a:t> to build up a map within an unknown environment while at the same time keeping track of their current position. This is not as straightforward as it might sound due to inherent uncertainties in discerning the robot's relative movement from its various </a:t>
            </a:r>
            <a:r>
              <a:rPr lang="en-US" dirty="0" smtClean="0">
                <a:hlinkClick r:id="rId5" tooltip="Sensor"/>
              </a:rPr>
              <a:t>sensors</a:t>
            </a:r>
            <a:r>
              <a:rPr lang="en-US" dirty="0" smtClean="0"/>
              <a:t>.</a:t>
            </a:r>
          </a:p>
          <a:p>
            <a:r>
              <a:rPr lang="en-US" dirty="0" smtClean="0"/>
              <a:t>If at the next </a:t>
            </a:r>
            <a:r>
              <a:rPr lang="en-US" dirty="0" smtClean="0">
                <a:hlinkClick r:id="rId6" tooltip="Iteration"/>
              </a:rPr>
              <a:t>iteration</a:t>
            </a:r>
            <a:r>
              <a:rPr lang="en-US" dirty="0" smtClean="0"/>
              <a:t> of map building the measured distance and direction travelled has a slight inaccuracy, then any features being added to the map will contain corresponding errors. If unchecked, these positional errors build cumulatively, grossly distorting the map and therefore the robot's ability to know its precise location. There are various techniques to compensate for this such as </a:t>
            </a:r>
            <a:r>
              <a:rPr lang="en-US" dirty="0" err="1" smtClean="0"/>
              <a:t>recognising</a:t>
            </a:r>
            <a:r>
              <a:rPr lang="en-US" dirty="0" smtClean="0"/>
              <a:t> features that it has come across previously and re-skewing recent parts of the map to make sure the two instances of that feature become one. Some of the statistical techniques used in SLAM include </a:t>
            </a:r>
            <a:r>
              <a:rPr lang="en-US" dirty="0" err="1" smtClean="0">
                <a:hlinkClick r:id="rId7" tooltip="Kalman filter"/>
              </a:rPr>
              <a:t>Kalman</a:t>
            </a:r>
            <a:r>
              <a:rPr lang="en-US" dirty="0" smtClean="0">
                <a:hlinkClick r:id="rId7" tooltip="Kalman filter"/>
              </a:rPr>
              <a:t> filters</a:t>
            </a:r>
            <a:r>
              <a:rPr lang="en-US" dirty="0" smtClean="0"/>
              <a:t>, </a:t>
            </a:r>
            <a:r>
              <a:rPr lang="en-US" dirty="0" smtClean="0">
                <a:hlinkClick r:id="rId8" tooltip="Particle filter"/>
              </a:rPr>
              <a:t>particle filters</a:t>
            </a:r>
            <a:r>
              <a:rPr lang="en-US" dirty="0" smtClean="0"/>
              <a:t> (aka. </a:t>
            </a:r>
            <a:r>
              <a:rPr lang="en-US" dirty="0" smtClean="0">
                <a:hlinkClick r:id="rId9" tooltip="Monte Carlo method"/>
              </a:rPr>
              <a:t>Monte Carlo methods</a:t>
            </a:r>
            <a:r>
              <a:rPr lang="en-US" dirty="0" smtClean="0"/>
              <a:t>) and scan matching of range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8128A2-CDE1-478F-B779-EB9CA23C53BB}" type="slidenum">
              <a:rPr lang="en-US" smtClean="0">
                <a:solidFill>
                  <a:prstClr val="black"/>
                </a:solidFill>
              </a:rPr>
              <a:pPr/>
              <a:t>7</a:t>
            </a:fld>
            <a:endParaRPr lang="en-US" smtClean="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B1C923D-F691-4DE5-934A-A1326F5EFED6}" type="slidenum">
              <a:rPr lang="en-US" smtClean="0">
                <a:solidFill>
                  <a:prstClr val="black"/>
                </a:solidFill>
              </a:rPr>
              <a:pPr/>
              <a:t>8</a:t>
            </a:fld>
            <a:endParaRPr lang="en-US" smtClean="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Unicode MS" pitchFamily="34" charset="-128"/>
              </a:rPr>
              <a:t>How many values for Loc </a:t>
            </a:r>
            <a:r>
              <a:rPr lang="en-US" baseline="-25000" smtClean="0">
                <a:latin typeface="Arial Unicode MS" pitchFamily="34" charset="-128"/>
              </a:rPr>
              <a:t>i</a:t>
            </a:r>
            <a:r>
              <a:rPr lang="en-US" smtClean="0">
                <a:latin typeface="Arial Unicode MS" pitchFamily="34" charset="-128"/>
              </a:rPr>
              <a:t>?</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9</a:t>
            </a:fld>
            <a:endParaRPr lang="en-US" smtClean="0">
              <a:solidFill>
                <a:prstClr val="black"/>
              </a:solidFill>
            </a:endParaRPr>
          </a:p>
        </p:txBody>
      </p:sp>
      <p:sp>
        <p:nvSpPr>
          <p:cNvPr id="48131" name="Text Box 2"/>
          <p:cNvSpPr txBox="1">
            <a:spLocks noChangeArrowheads="1"/>
          </p:cNvSpPr>
          <p:nvPr/>
        </p:nvSpPr>
        <p:spPr bwMode="auto">
          <a:xfrm>
            <a:off x="3958378" y="8820151"/>
            <a:ext cx="3025038" cy="461963"/>
          </a:xfrm>
          <a:prstGeom prst="rect">
            <a:avLst/>
          </a:prstGeom>
          <a:noFill/>
          <a:ln w="9525">
            <a:noFill/>
            <a:round/>
            <a:headEnd/>
            <a:tailEnd/>
          </a:ln>
        </p:spPr>
        <p:txBody>
          <a:bodyPr lIns="92870" tIns="46435" rIns="92870" bIns="46435" anchor="b"/>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fld id="{A9AD4DFB-ECD8-41E2-A447-6D0882754752}" type="slidenum">
              <a:rPr lang="en-GB" sz="1300">
                <a:solidFill>
                  <a:srgbClr val="000000"/>
                </a:solidFill>
                <a:ea typeface="Arial Unicode MS" pitchFamily="34" charset="-128"/>
                <a:cs typeface="Arial Unicode MS" pitchFamily="34" charset="-128"/>
              </a:rPr>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t>9</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20151"/>
            <a:ext cx="3025038" cy="461963"/>
          </a:xfrm>
          <a:prstGeom prst="rect">
            <a:avLst/>
          </a:prstGeom>
          <a:noFill/>
          <a:ln w="9525">
            <a:noFill/>
            <a:round/>
            <a:headEnd/>
            <a:tailEnd/>
          </a:ln>
        </p:spPr>
        <p:txBody>
          <a:bodyPr lIns="92870" tIns="46435" rIns="92870" bIns="46435" anchor="b"/>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25038" cy="461963"/>
          </a:xfrm>
          <a:prstGeom prst="rect">
            <a:avLst/>
          </a:prstGeom>
          <a:noFill/>
          <a:ln w="9525">
            <a:noFill/>
            <a:round/>
            <a:headEnd/>
            <a:tailEnd/>
          </a:ln>
        </p:spPr>
        <p:txBody>
          <a:bodyPr lIns="92870" tIns="46435" rIns="92870" bIns="46435"/>
          <a:lstStyle/>
          <a:p>
            <a:pP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58378" y="0"/>
            <a:ext cx="3025038" cy="461963"/>
          </a:xfrm>
          <a:prstGeom prst="rect">
            <a:avLst/>
          </a:prstGeom>
          <a:noFill/>
          <a:ln w="9525">
            <a:noFill/>
            <a:round/>
            <a:headEnd/>
            <a:tailEnd/>
          </a:ln>
        </p:spPr>
        <p:txBody>
          <a:bodyPr lIns="92870" tIns="46435" rIns="92870" bIns="46435"/>
          <a:lstStyle/>
          <a:p>
            <a:pPr algn="r" defTabSz="457200">
              <a:buClr>
                <a:srgbClr val="000000"/>
              </a:buClr>
              <a:buSzPct val="100000"/>
              <a:buFont typeface="Times New Roman" pitchFamily="18" charset="0"/>
              <a:buNone/>
              <a:tabLst>
                <a:tab pos="0" algn="l"/>
                <a:tab pos="457200" algn="l"/>
                <a:tab pos="914400" algn="l"/>
                <a:tab pos="1371600" algn="l"/>
                <a:tab pos="1828800" algn="l"/>
                <a:tab pos="2286000" algn="l"/>
                <a:tab pos="2743200" algn="l"/>
                <a:tab pos="3198813" algn="l"/>
                <a:tab pos="3656013" algn="l"/>
                <a:tab pos="4113213" algn="l"/>
                <a:tab pos="4570413" algn="l"/>
                <a:tab pos="5029200" algn="l"/>
                <a:tab pos="5486400" algn="l"/>
                <a:tab pos="5943600" algn="l"/>
                <a:tab pos="6400800" algn="l"/>
                <a:tab pos="6858000" algn="l"/>
                <a:tab pos="7315200" algn="l"/>
                <a:tab pos="7772400" algn="l"/>
                <a:tab pos="8229600" algn="l"/>
                <a:tab pos="8686800" algn="l"/>
                <a:tab pos="9144000"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85295" y="703263"/>
            <a:ext cx="4614410" cy="3467100"/>
          </a:xfrm>
          <a:prstGeom prst="rect">
            <a:avLst/>
          </a:prstGeom>
          <a:solidFill>
            <a:srgbClr val="FFFFFF"/>
          </a:solidFill>
          <a:ln w="9525">
            <a:solidFill>
              <a:srgbClr val="000000"/>
            </a:solidFill>
            <a:miter lim="800000"/>
            <a:headEnd/>
            <a:tailEnd/>
          </a:ln>
        </p:spPr>
        <p:txBody>
          <a:bodyPr wrap="none" anchor="ctr"/>
          <a:lstStyle/>
          <a:p>
            <a:endParaRPr lang="en-US" b="1">
              <a:solidFill>
                <a:prstClr val="black"/>
              </a:solidFill>
            </a:endParaRPr>
          </a:p>
        </p:txBody>
      </p:sp>
      <p:sp>
        <p:nvSpPr>
          <p:cNvPr id="48136" name="Rectangle 7"/>
          <p:cNvSpPr>
            <a:spLocks noGrp="1" noChangeArrowheads="1"/>
          </p:cNvSpPr>
          <p:nvPr>
            <p:ph type="body"/>
          </p:nvPr>
        </p:nvSpPr>
        <p:spPr>
          <a:xfrm>
            <a:off x="930172" y="4410076"/>
            <a:ext cx="5123072" cy="4176713"/>
          </a:xfrm>
          <a:noFill/>
          <a:ln/>
        </p:spPr>
        <p:txBody>
          <a:bodyPr wrap="none" lIns="91431" tIns="45716" rIns="91431" bIns="45716" anchor="ct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6F58A3F-EFA1-483B-8D83-F8D4958FBA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3547DC6-7739-4EEB-A14E-2F28FF4A8A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CB7524E-58F1-4EEF-A775-19E9A7673B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A20219D-DC70-4611-97D6-B1ADE214351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044575"/>
            <a:ext cx="7772400" cy="1470025"/>
          </a:xfrm>
        </p:spPr>
        <p:txBody>
          <a:bodyPr/>
          <a:lstStyle>
            <a:lvl1pPr>
              <a:defRPr>
                <a:solidFill>
                  <a:schemeClr val="accent2"/>
                </a:solidFill>
              </a:defRPr>
            </a:lvl1pPr>
          </a:lstStyle>
          <a:p>
            <a:r>
              <a:rPr lang="en-US"/>
              <a:t>Click to edit Master title style</a:t>
            </a:r>
          </a:p>
        </p:txBody>
      </p:sp>
      <p:sp>
        <p:nvSpPr>
          <p:cNvPr id="5123" name="Rectangle 3"/>
          <p:cNvSpPr>
            <a:spLocks noGrp="1" noChangeArrowheads="1"/>
          </p:cNvSpPr>
          <p:nvPr>
            <p:ph type="subTitle" idx="1"/>
          </p:nvPr>
        </p:nvSpPr>
        <p:spPr>
          <a:xfrm>
            <a:off x="1371600" y="3657600"/>
            <a:ext cx="6400800" cy="1524000"/>
          </a:xfrm>
        </p:spPr>
        <p:txBody>
          <a:bodyPr/>
          <a:lstStyle>
            <a:lvl1pPr marL="0" indent="0" algn="ctr">
              <a:buFont typeface="Wingdings" pitchFamily="2" charset="2"/>
              <a:buNone/>
              <a:defRPr>
                <a:solidFill>
                  <a:schemeClr val="tx1"/>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2A08A717-4133-4FD7-A2D8-DCCEBA60CA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9A56B72-4558-488E-80B3-12AD0A1E7CF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9D156D-C2DA-49BA-9BD6-50C7C27DC9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BC82B19-7C01-41AA-B0FD-C7528594E9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5551915-ACE4-4D0E-9CF9-A9A965D90AA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63BDC8D-244C-4DD7-A6C5-5A9E8AF23FC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D350A26-C3DF-46C8-AC8A-E0347AE333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6D84F16-D10E-482D-B414-36A856B8225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DC0C9CF-3A9C-42E4-9D5C-CDA3B85B8E7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13EC509-239A-4D05-805D-57FBDA69286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644E97-D95B-4332-BBFF-6AB3774E5FF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A86B5DC-34AD-4EEE-A71B-45A9E75236D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916D56AA-95E7-469D-AA31-F0C620083C2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C4C90470-2CAE-4F16-8E6D-39694BA55E0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754771A9-C8DB-4C44-809F-BF9E2BEFCEE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E3BF39F6-5643-432D-8AA6-C18066E4A0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DB33AF89-DCD0-4C16-98F4-E78CEC04699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1AA79137-FF50-478A-942C-FC066E52F69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C30923-8918-44C8-BBA2-A0F6677123D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D4D2E85-7A17-4120-AD7E-2B3703E5BA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9BEF340D-0098-4178-9E30-B4A18007BC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563272CF-6FF1-42DE-B7B5-BAA31856F34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D04AD884-F645-4888-92B5-9367D60DBB6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C994E02F-870A-4D20-A612-B793956B4B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CBB98E75-65FA-4497-B382-4FA06C320B4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en-US" smtClean="0">
                <a:solidFill>
                  <a:srgbClr val="000000"/>
                </a:solidFill>
              </a:rPr>
              <a:t>CPSC 502, Lecture 10</a:t>
            </a: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r>
              <a:rPr lang="en-US">
                <a:solidFill>
                  <a:srgbClr val="000000"/>
                </a:solidFill>
              </a:rPr>
              <a:t>Slide </a:t>
            </a:r>
            <a:fld id="{FD98E0FD-C356-41E8-B323-2F9BC5EBA03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4F93C9E-179E-4FED-9257-0BD5F3220C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157D7D6-4CB7-42FB-AF35-E20E5D8088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596B51D-9915-44A9-BBAB-6751537887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0BB9F47-404B-4DCA-9054-B874217AB2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1C100DC-ACFA-4036-88B8-DAE061DFBA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10</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269FE10-DBF5-4E0E-8CD4-9AEFDB294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502, Lecture 10</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4B6F74B4-3681-4B37-AEDB-61644201F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a typeface="ＭＳ Ｐゴシック" pitchFamily="-109" charset="-128"/>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solidFill>
                  <a:srgbClr val="000000"/>
                </a:solidFill>
                <a:latin typeface="Arial" charset="0"/>
                <a:ea typeface="ＭＳ Ｐゴシック" pitchFamily="-109" charset="-128"/>
              </a:rPr>
              <a:t>CPSC 502, Lecture 10</a:t>
            </a:r>
            <a:endParaRPr lang="en-US">
              <a:solidFill>
                <a:srgbClr val="000000"/>
              </a:solidFill>
              <a:latin typeface="Arial" charset="0"/>
              <a:ea typeface="ＭＳ Ｐゴシック" pitchFamily="-109" charset="-128"/>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006A20-77B6-4C75-85FC-7D28717D3286}" type="slidenum">
              <a:rPr lang="en-US">
                <a:solidFill>
                  <a:srgbClr val="000000"/>
                </a:solidFill>
                <a:latin typeface="Arial" charset="0"/>
                <a:ea typeface="ＭＳ Ｐゴシック" pitchFamily="-109" charset="-128"/>
              </a:rPr>
              <a:pPr/>
              <a:t>‹#›</a:t>
            </a:fld>
            <a:endParaRPr lang="en-US">
              <a:solidFill>
                <a:srgbClr val="000000"/>
              </a:solidFill>
              <a:latin typeface="Arial" charset="0"/>
              <a:ea typeface="ＭＳ Ｐゴシック" pitchFamily="-109" charset="-128"/>
            </a:endParaRPr>
          </a:p>
        </p:txBody>
      </p:sp>
      <p:sp>
        <p:nvSpPr>
          <p:cNvPr id="4103" name="Rectangle 7"/>
          <p:cNvSpPr>
            <a:spLocks noChangeArrowheads="1"/>
          </p:cNvSpPr>
          <p:nvPr/>
        </p:nvSpPr>
        <p:spPr bwMode="auto">
          <a:xfrm>
            <a:off x="457200" y="1219200"/>
            <a:ext cx="8229600" cy="76200"/>
          </a:xfrm>
          <a:prstGeom prst="rect">
            <a:avLst/>
          </a:prstGeom>
          <a:gradFill rotWithShape="1">
            <a:gsLst>
              <a:gs pos="0">
                <a:srgbClr val="0000CC"/>
              </a:gs>
              <a:gs pos="100000">
                <a:schemeClr val="tx1"/>
              </a:gs>
            </a:gsLst>
            <a:lin ang="0" scaled="1"/>
          </a:gradFill>
          <a:ln w="9525">
            <a:solidFill>
              <a:schemeClr val="tx1"/>
            </a:solidFill>
            <a:miter lim="800000"/>
            <a:headEnd/>
            <a:tailEnd/>
          </a:ln>
          <a:effectLst/>
        </p:spPr>
        <p:txBody>
          <a:bodyPr wrap="none" anchor="ctr"/>
          <a:lstStyle/>
          <a:p>
            <a:endParaRPr lang="en-US" sz="1800">
              <a:solidFill>
                <a:srgbClr val="000000"/>
              </a:solidFill>
              <a:latin typeface="Arial" charset="0"/>
              <a:ea typeface="ＭＳ Ｐゴシック" pitchFamily="-109" charset="-128"/>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09" charset="-128"/>
        </a:defRPr>
      </a:lvl2pPr>
      <a:lvl3pPr algn="ctr" rtl="0" eaLnBrk="0" fontAlgn="base" hangingPunct="0">
        <a:spcBef>
          <a:spcPct val="0"/>
        </a:spcBef>
        <a:spcAft>
          <a:spcPct val="0"/>
        </a:spcAft>
        <a:defRPr sz="4400">
          <a:solidFill>
            <a:schemeClr val="tx2"/>
          </a:solidFill>
          <a:latin typeface="Arial" charset="0"/>
          <a:ea typeface="ＭＳ Ｐゴシック" pitchFamily="-109" charset="-128"/>
        </a:defRPr>
      </a:lvl3pPr>
      <a:lvl4pPr algn="ctr" rtl="0" eaLnBrk="0" fontAlgn="base" hangingPunct="0">
        <a:spcBef>
          <a:spcPct val="0"/>
        </a:spcBef>
        <a:spcAft>
          <a:spcPct val="0"/>
        </a:spcAft>
        <a:defRPr sz="4400">
          <a:solidFill>
            <a:schemeClr val="tx2"/>
          </a:solidFill>
          <a:latin typeface="Arial" charset="0"/>
          <a:ea typeface="ＭＳ Ｐゴシック" pitchFamily="-109" charset="-128"/>
        </a:defRPr>
      </a:lvl4pPr>
      <a:lvl5pPr algn="ctr" rtl="0" eaLnBrk="0" fontAlgn="base" hangingPunct="0">
        <a:spcBef>
          <a:spcPct val="0"/>
        </a:spcBef>
        <a:spcAft>
          <a:spcPct val="0"/>
        </a:spcAft>
        <a:defRPr sz="4400">
          <a:solidFill>
            <a:schemeClr val="tx2"/>
          </a:solidFill>
          <a:latin typeface="Arial" charset="0"/>
          <a:ea typeface="ＭＳ Ｐゴシック" pitchFamily="-109"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Wingdings" pitchFamily="-109" charset="2"/>
        <a:buChar char="§"/>
        <a:defRPr sz="3200">
          <a:solidFill>
            <a:schemeClr val="accent2"/>
          </a:solidFill>
          <a:latin typeface="+mn-lt"/>
          <a:ea typeface="ＭＳ Ｐゴシック" pitchFamily="-109" charset="-128"/>
          <a:cs typeface="+mn-cs"/>
        </a:defRPr>
      </a:lvl1pPr>
      <a:lvl2pPr marL="742950" indent="-285750" algn="l" rtl="0" eaLnBrk="0" fontAlgn="base" hangingPunct="0">
        <a:spcBef>
          <a:spcPct val="20000"/>
        </a:spcBef>
        <a:spcAft>
          <a:spcPct val="0"/>
        </a:spcAft>
        <a:buClr>
          <a:schemeClr val="tx1"/>
        </a:buClr>
        <a:buFont typeface="Wingdings" pitchFamily="-109" charset="2"/>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lr>
          <a:schemeClr val="accent2"/>
        </a:buClr>
        <a:buFont typeface="Wingdings" pitchFamily="-109" charset="2"/>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lr>
          <a:schemeClr val="tx1"/>
        </a:buClr>
        <a:buFont typeface="Wingdings" pitchFamily="-109" charset="2"/>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lr>
          <a:schemeClr val="accent2"/>
        </a:buClr>
        <a:buFont typeface="Wingdings" pitchFamily="-109" charset="2"/>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smtClean="0">
                <a:solidFill>
                  <a:srgbClr val="000000"/>
                </a:solidFill>
              </a:rPr>
              <a:t>CPSC 502, Lecture 10</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C5B0310D-7776-4B08-B5DA-A7A7E68834D0}"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9.xml"/><Relationship Id="rId1" Type="http://schemas.openxmlformats.org/officeDocument/2006/relationships/vmlDrawing" Target="../drawings/vmlDrawing8.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12.bin"/><Relationship Id="rId2" Type="http://schemas.openxmlformats.org/officeDocument/2006/relationships/slideLayout" Target="../slideLayouts/slideLayout29.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9.xml"/><Relationship Id="rId1" Type="http://schemas.openxmlformats.org/officeDocument/2006/relationships/vmlDrawing" Target="../drawings/vmlDrawing10.vml"/><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vmlDrawing" Target="../drawings/vmlDrawing13.vml"/><Relationship Id="rId5" Type="http://schemas.openxmlformats.org/officeDocument/2006/relationships/image" Target="../media/image19.wmf"/><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vmlDrawing" Target="../drawings/vmlDrawing14.v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vmlDrawing" Target="../drawings/vmlDrawing15.vml"/><Relationship Id="rId6" Type="http://schemas.openxmlformats.org/officeDocument/2006/relationships/image" Target="../media/image19.wmf"/><Relationship Id="rId5" Type="http://schemas.openxmlformats.org/officeDocument/2006/relationships/image" Target="../media/image20.wmf"/><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vmlDrawing" Target="../drawings/vmlDrawing16.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vmlDrawing" Target="../drawings/vmlDrawing17.v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8.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vmlDrawing" Target="../drawings/vmlDrawing19.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vmlDrawing" Target="../drawings/vmlDrawing20.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vmlDrawing" Target="../drawings/vmlDrawing21.v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502, Lecture 10</a:t>
            </a:r>
            <a:endParaRPr lang="en-US" dirty="0"/>
          </a:p>
        </p:txBody>
      </p:sp>
      <p:sp>
        <p:nvSpPr>
          <p:cNvPr id="5" name="Slide Number Placeholder 3"/>
          <p:cNvSpPr>
            <a:spLocks noGrp="1"/>
          </p:cNvSpPr>
          <p:nvPr>
            <p:ph type="sldNum" sz="quarter" idx="12"/>
          </p:nvPr>
        </p:nvSpPr>
        <p:spPr/>
        <p:txBody>
          <a:bodyPr/>
          <a:lstStyle/>
          <a:p>
            <a:pPr>
              <a:defRPr/>
            </a:pPr>
            <a:r>
              <a:rPr lang="en-US"/>
              <a:t>Slide </a:t>
            </a:r>
            <a:fld id="{BADA445A-B75B-4898-B85A-F2754651B68A}" type="slidenum">
              <a:rPr lang="en-US"/>
              <a:pPr>
                <a:defRPr/>
              </a:pPr>
              <a:t>1</a:t>
            </a:fld>
            <a:endParaRPr lang="en-US"/>
          </a:p>
        </p:txBody>
      </p:sp>
      <p:sp>
        <p:nvSpPr>
          <p:cNvPr id="1029" name="Rectangle 2"/>
          <p:cNvSpPr>
            <a:spLocks noChangeArrowheads="1"/>
          </p:cNvSpPr>
          <p:nvPr/>
        </p:nvSpPr>
        <p:spPr bwMode="auto">
          <a:xfrm>
            <a:off x="0" y="908050"/>
            <a:ext cx="8763000" cy="4206875"/>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Introduction to</a:t>
            </a:r>
          </a:p>
          <a:p>
            <a:pPr algn="ctr">
              <a:spcBef>
                <a:spcPct val="50000"/>
              </a:spcBef>
            </a:pPr>
            <a:r>
              <a:rPr lang="en-US" sz="4800" b="1" dirty="0">
                <a:solidFill>
                  <a:schemeClr val="accent2"/>
                </a:solidFill>
                <a:latin typeface="Arial Unicode MS" pitchFamily="34" charset="-128"/>
              </a:rPr>
              <a:t>Artificial Intelligence (AI)</a:t>
            </a:r>
          </a:p>
          <a:p>
            <a:pPr algn="ctr">
              <a:spcBef>
                <a:spcPct val="50000"/>
              </a:spcBef>
            </a:pPr>
            <a:endParaRPr lang="en-US" sz="2400" b="1" dirty="0">
              <a:latin typeface="Arial Unicode MS" pitchFamily="34" charset="-128"/>
            </a:endParaRPr>
          </a:p>
          <a:p>
            <a:pPr algn="ctr">
              <a:spcBef>
                <a:spcPct val="50000"/>
              </a:spcBef>
            </a:pPr>
            <a:r>
              <a:rPr lang="en-US" b="1" dirty="0">
                <a:latin typeface="Arial Unicode MS" pitchFamily="34" charset="-128"/>
              </a:rPr>
              <a:t>Computer Science </a:t>
            </a:r>
            <a:r>
              <a:rPr lang="en-US" b="1" dirty="0" smtClean="0">
                <a:latin typeface="Arial Unicode MS" pitchFamily="34" charset="-128"/>
              </a:rPr>
              <a:t>cpsc502, </a:t>
            </a:r>
            <a:r>
              <a:rPr lang="en-US" b="1" dirty="0">
                <a:latin typeface="Arial Unicode MS" pitchFamily="34" charset="-128"/>
              </a:rPr>
              <a:t>Lecture </a:t>
            </a:r>
            <a:r>
              <a:rPr lang="en-US" b="1" dirty="0" smtClean="0">
                <a:latin typeface="Arial Unicode MS" pitchFamily="34" charset="-128"/>
              </a:rPr>
              <a:t>10</a:t>
            </a:r>
            <a:endParaRPr lang="en-US"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Oct, 13, 2011</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23528" y="764704"/>
            <a:ext cx="8534400" cy="685800"/>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Another very useful HMM Inference</a:t>
            </a:r>
            <a:endParaRPr lang="en-GB" dirty="0"/>
          </a:p>
        </p:txBody>
      </p:sp>
      <p:sp>
        <p:nvSpPr>
          <p:cNvPr id="5" name="Rectangle 5"/>
          <p:cNvSpPr>
            <a:spLocks noChangeArrowheads="1"/>
          </p:cNvSpPr>
          <p:nvPr/>
        </p:nvSpPr>
        <p:spPr bwMode="auto">
          <a:xfrm>
            <a:off x="0" y="2492896"/>
            <a:ext cx="9468544" cy="2520280"/>
          </a:xfrm>
          <a:prstGeom prst="rect">
            <a:avLst/>
          </a:prstGeom>
          <a:noFill/>
          <a:ln w="9525">
            <a:noFill/>
            <a:round/>
            <a:headEnd/>
            <a:tailEnd/>
          </a:ln>
          <a:effectLst/>
        </p:spPr>
        <p:txBody>
          <a:bodyPr lIns="90000" tIns="46800" rIns="90000" bIns="46800"/>
          <a:lstStyle/>
          <a:p>
            <a:pPr marL="739775" lvl="1" indent="-282575">
              <a:lnSpc>
                <a:spcPct val="75000"/>
              </a:lnSpc>
              <a:spcBef>
                <a:spcPts val="1800"/>
              </a:spcBef>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dirty="0" smtClean="0">
                <a:solidFill>
                  <a:srgbClr val="000000"/>
                </a:solidFill>
                <a:latin typeface="+mj-lt"/>
              </a:rPr>
              <a:t>Most Likely Sequence</a:t>
            </a:r>
            <a:r>
              <a:rPr lang="en-GB" sz="3200" b="1" dirty="0" smtClean="0">
                <a:solidFill>
                  <a:srgbClr val="000000"/>
                </a:solidFill>
                <a:latin typeface="+mj-lt"/>
              </a:rPr>
              <a:t> </a:t>
            </a:r>
            <a:r>
              <a:rPr lang="en-GB" dirty="0" smtClean="0">
                <a:solidFill>
                  <a:srgbClr val="000000"/>
                </a:solidFill>
                <a:latin typeface="+mj-lt"/>
              </a:rPr>
              <a:t>(</a:t>
            </a:r>
            <a:r>
              <a:rPr lang="en-GB" sz="2400" dirty="0" smtClean="0">
                <a:solidFill>
                  <a:srgbClr val="000000"/>
                </a:solidFill>
                <a:latin typeface="+mj-lt"/>
              </a:rPr>
              <a:t>given the evidence seen so far</a:t>
            </a:r>
            <a:r>
              <a:rPr lang="en-GB" dirty="0" smtClean="0">
                <a:solidFill>
                  <a:srgbClr val="000000"/>
                </a:solidFill>
                <a:latin typeface="+mj-lt"/>
              </a:rPr>
              <a:t>)</a:t>
            </a:r>
          </a:p>
          <a:p>
            <a:pPr marL="739775" lvl="1" indent="-282575">
              <a:lnSpc>
                <a:spcPct val="75000"/>
              </a:lnSpc>
              <a:spcBef>
                <a:spcPts val="1800"/>
              </a:spcBef>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endParaRPr lang="en-GB" dirty="0" smtClean="0">
              <a:solidFill>
                <a:srgbClr val="000000"/>
              </a:solidFill>
              <a:latin typeface="+mj-lt"/>
            </a:endParaRPr>
          </a:p>
          <a:p>
            <a:pPr marL="739775" lvl="1" indent="-282575">
              <a:lnSpc>
                <a:spcPct val="75000"/>
              </a:lnSpc>
              <a:spcBef>
                <a:spcPts val="1800"/>
              </a:spcBef>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smtClean="0">
                <a:solidFill>
                  <a:schemeClr val="accent4"/>
                </a:solidFill>
                <a:latin typeface="+mj-lt"/>
              </a:rPr>
              <a:t>						</a:t>
            </a:r>
            <a:r>
              <a:rPr lang="en-GB" sz="3200" dirty="0" smtClean="0">
                <a:solidFill>
                  <a:schemeClr val="accent4"/>
                </a:solidFill>
                <a:latin typeface="+mj-lt"/>
              </a:rPr>
              <a:t>argmax</a:t>
            </a:r>
            <a:r>
              <a:rPr lang="en-GB" sz="3200" i="1" baseline="-25000" dirty="0" smtClean="0">
                <a:solidFill>
                  <a:schemeClr val="accent4"/>
                </a:solidFill>
                <a:latin typeface="+mj-lt"/>
              </a:rPr>
              <a:t>x</a:t>
            </a:r>
            <a:r>
              <a:rPr lang="en-GB" sz="3200" i="1" baseline="-40000" dirty="0" smtClean="0">
                <a:solidFill>
                  <a:schemeClr val="accent4"/>
                </a:solidFill>
                <a:latin typeface="+mj-lt"/>
              </a:rPr>
              <a:t>0:t</a:t>
            </a:r>
            <a:r>
              <a:rPr lang="en-GB" sz="3200" i="1" baseline="-25000" dirty="0" smtClean="0">
                <a:solidFill>
                  <a:schemeClr val="accent4"/>
                </a:solidFill>
                <a:latin typeface="+mj-lt"/>
              </a:rPr>
              <a:t> </a:t>
            </a:r>
            <a:r>
              <a:rPr lang="en-GB" sz="3200" i="1" dirty="0" smtClean="0">
                <a:solidFill>
                  <a:schemeClr val="accent4"/>
                </a:solidFill>
                <a:latin typeface="+mj-lt"/>
              </a:rPr>
              <a:t>P(X</a:t>
            </a:r>
            <a:r>
              <a:rPr lang="en-GB" sz="3200" i="1" baseline="-25000" dirty="0" smtClean="0">
                <a:solidFill>
                  <a:schemeClr val="accent4"/>
                </a:solidFill>
                <a:latin typeface="+mj-lt"/>
              </a:rPr>
              <a:t>0:t</a:t>
            </a:r>
            <a:r>
              <a:rPr lang="en-GB" sz="3200" i="1" dirty="0" smtClean="0">
                <a:solidFill>
                  <a:schemeClr val="accent4"/>
                </a:solidFill>
                <a:latin typeface="+mj-lt"/>
              </a:rPr>
              <a:t> </a:t>
            </a:r>
            <a:r>
              <a:rPr lang="en-GB" sz="3200" dirty="0" smtClean="0">
                <a:solidFill>
                  <a:schemeClr val="accent4"/>
                </a:solidFill>
                <a:latin typeface="+mj-lt"/>
              </a:rPr>
              <a:t>| </a:t>
            </a:r>
            <a:r>
              <a:rPr lang="en-GB" sz="3200" i="1" dirty="0" smtClean="0">
                <a:solidFill>
                  <a:schemeClr val="accent4"/>
                </a:solidFill>
                <a:latin typeface="+mj-lt"/>
              </a:rPr>
              <a:t>e</a:t>
            </a:r>
            <a:r>
              <a:rPr lang="en-GB" sz="3200" i="1" baseline="-25000" dirty="0" smtClean="0">
                <a:solidFill>
                  <a:schemeClr val="accent4"/>
                </a:solidFill>
                <a:latin typeface="+mj-lt"/>
              </a:rPr>
              <a:t>0:t</a:t>
            </a:r>
            <a:r>
              <a:rPr lang="en-GB" sz="3200" dirty="0" smtClean="0">
                <a:solidFill>
                  <a:schemeClr val="accent4"/>
                </a:solidFill>
                <a:latin typeface="+mj-lt"/>
              </a:rPr>
              <a:t> </a:t>
            </a:r>
            <a:r>
              <a:rPr lang="en-GB" sz="3200" i="1" dirty="0" smtClean="0">
                <a:solidFill>
                  <a:schemeClr val="accent4"/>
                </a:solidFill>
                <a:latin typeface="+mj-lt"/>
              </a:rPr>
              <a:t>)</a:t>
            </a:r>
            <a:endParaRPr lang="en-GB" dirty="0">
              <a:solidFill>
                <a:schemeClr val="accent4"/>
              </a:solidFill>
              <a:latin typeface="+mj-lt"/>
            </a:endParaRPr>
          </a:p>
        </p:txBody>
      </p:sp>
      <p:sp>
        <p:nvSpPr>
          <p:cNvPr id="6" name="Slide Number Placeholder 5"/>
          <p:cNvSpPr>
            <a:spLocks noGrp="1"/>
          </p:cNvSpPr>
          <p:nvPr>
            <p:ph type="sldNum" sz="quarter" idx="12"/>
          </p:nvPr>
        </p:nvSpPr>
        <p:spPr/>
        <p:txBody>
          <a:bodyPr/>
          <a:lstStyle/>
          <a:p>
            <a:pPr>
              <a:defRPr/>
            </a:pPr>
            <a:r>
              <a:rPr lang="en-US" smtClean="0"/>
              <a:t>Slide </a:t>
            </a:r>
            <a:fld id="{6A20219D-DC70-4611-97D6-B1ADE214351E}" type="slidenum">
              <a:rPr lang="en-US" smtClean="0"/>
              <a:pPr>
                <a:defRPr/>
              </a:pPr>
              <a:t>10</a:t>
            </a:fld>
            <a:endParaRPr lang="en-US"/>
          </a:p>
        </p:txBody>
      </p:sp>
      <p:sp>
        <p:nvSpPr>
          <p:cNvPr id="7" name="Footer Placeholder 6"/>
          <p:cNvSpPr>
            <a:spLocks noGrp="1"/>
          </p:cNvSpPr>
          <p:nvPr>
            <p:ph type="ftr" sz="quarter" idx="11"/>
          </p:nvPr>
        </p:nvSpPr>
        <p:spPr/>
        <p:txBody>
          <a:bodyPr/>
          <a:lstStyle/>
          <a:p>
            <a:pPr>
              <a:defRPr/>
            </a:pPr>
            <a:r>
              <a:rPr lang="en-US" smtClean="0"/>
              <a:t>CPSC 502, Lecture 10</a:t>
            </a:r>
            <a:endParaRPr lang="en-US"/>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Footer Placeholder 3"/>
          <p:cNvSpPr>
            <a:spLocks noGrp="1"/>
          </p:cNvSpPr>
          <p:nvPr>
            <p:ph type="ftr" sz="quarter" idx="11"/>
          </p:nvPr>
        </p:nvSpPr>
        <p:spPr>
          <a:noFill/>
        </p:spPr>
        <p:txBody>
          <a:bodyPr/>
          <a:lstStyle/>
          <a:p>
            <a:r>
              <a:rPr lang="en-US" smtClean="0"/>
              <a:t>CPSC 502, Lecture 10</a:t>
            </a:r>
            <a:endParaRPr lang="en-US"/>
          </a:p>
        </p:txBody>
      </p:sp>
      <p:sp>
        <p:nvSpPr>
          <p:cNvPr id="8204" name="Slide Number Placeholder 4"/>
          <p:cNvSpPr>
            <a:spLocks noGrp="1"/>
          </p:cNvSpPr>
          <p:nvPr>
            <p:ph type="sldNum" sz="quarter" idx="12"/>
          </p:nvPr>
        </p:nvSpPr>
        <p:spPr>
          <a:noFill/>
        </p:spPr>
        <p:txBody>
          <a:bodyPr/>
          <a:lstStyle/>
          <a:p>
            <a:fld id="{B0AF0EC5-E805-4AB1-92BA-865C010F513D}" type="slidenum">
              <a:rPr lang="en-US" smtClean="0"/>
              <a:pPr/>
              <a:t>11</a:t>
            </a:fld>
            <a:endParaRPr lang="en-US" smtClean="0"/>
          </a:p>
        </p:txBody>
      </p:sp>
      <p:graphicFrame>
        <p:nvGraphicFramePr>
          <p:cNvPr id="8194" name="Object 2"/>
          <p:cNvGraphicFramePr>
            <a:graphicFrameLocks noChangeAspect="1"/>
          </p:cNvGraphicFramePr>
          <p:nvPr/>
        </p:nvGraphicFramePr>
        <p:xfrm>
          <a:off x="464294" y="3831233"/>
          <a:ext cx="2378075" cy="639763"/>
        </p:xfrm>
        <a:graphic>
          <a:graphicData uri="http://schemas.openxmlformats.org/presentationml/2006/ole">
            <p:oleObj spid="_x0000_s964610" name="Formel" r:id="rId4" imgW="1180800" imgH="317160" progId="Equation.3">
              <p:embed/>
            </p:oleObj>
          </a:graphicData>
        </a:graphic>
      </p:graphicFrame>
      <p:sp>
        <p:nvSpPr>
          <p:cNvPr id="8205" name="Rectangle 3"/>
          <p:cNvSpPr>
            <a:spLocks noGrp="1" noChangeArrowheads="1"/>
          </p:cNvSpPr>
          <p:nvPr>
            <p:ph type="title"/>
          </p:nvPr>
        </p:nvSpPr>
        <p:spPr>
          <a:xfrm>
            <a:off x="827584" y="260648"/>
            <a:ext cx="7200800" cy="1143000"/>
          </a:xfrm>
        </p:spPr>
        <p:txBody>
          <a:bodyPr/>
          <a:lstStyle/>
          <a:p>
            <a:pPr eaLnBrk="1" hangingPunct="1"/>
            <a:r>
              <a:rPr lang="de-DE" dirty="0" smtClean="0"/>
              <a:t>HMM: more agile terminology</a:t>
            </a:r>
          </a:p>
        </p:txBody>
      </p:sp>
      <p:sp>
        <p:nvSpPr>
          <p:cNvPr id="8206" name="Rectangle 4"/>
          <p:cNvSpPr>
            <a:spLocks noChangeArrowheads="1"/>
          </p:cNvSpPr>
          <p:nvPr/>
        </p:nvSpPr>
        <p:spPr bwMode="auto">
          <a:xfrm>
            <a:off x="823069" y="1665883"/>
            <a:ext cx="4676775" cy="457200"/>
          </a:xfrm>
          <a:prstGeom prst="rect">
            <a:avLst/>
          </a:prstGeom>
          <a:noFill/>
          <a:ln w="9525">
            <a:noFill/>
            <a:miter lim="800000"/>
            <a:headEnd/>
            <a:tailEnd/>
          </a:ln>
        </p:spPr>
        <p:txBody>
          <a:bodyPr wrap="none" anchor="ctr">
            <a:spAutoFit/>
          </a:bodyPr>
          <a:lstStyle/>
          <a:p>
            <a:r>
              <a:rPr lang="de-DE" sz="2400" dirty="0">
                <a:solidFill>
                  <a:srgbClr val="000066"/>
                </a:solidFill>
                <a:latin typeface="Arial" pitchFamily="34" charset="0"/>
              </a:rPr>
              <a:t>Formal Specification as five-tuple</a:t>
            </a:r>
            <a:endParaRPr lang="el-GR" sz="2400" dirty="0">
              <a:solidFill>
                <a:srgbClr val="000066"/>
              </a:solidFill>
              <a:latin typeface="Arial" pitchFamily="34" charset="0"/>
              <a:cs typeface="Arial" pitchFamily="34" charset="0"/>
            </a:endParaRPr>
          </a:p>
        </p:txBody>
      </p:sp>
      <p:sp>
        <p:nvSpPr>
          <p:cNvPr id="8207" name="Rectangle 5"/>
          <p:cNvSpPr>
            <a:spLocks noChangeArrowheads="1"/>
          </p:cNvSpPr>
          <p:nvPr/>
        </p:nvSpPr>
        <p:spPr bwMode="auto">
          <a:xfrm>
            <a:off x="5536357" y="2251671"/>
            <a:ext cx="1927225" cy="457200"/>
          </a:xfrm>
          <a:prstGeom prst="rect">
            <a:avLst/>
          </a:prstGeom>
          <a:noFill/>
          <a:ln w="9525">
            <a:noFill/>
            <a:miter lim="800000"/>
            <a:headEnd/>
            <a:tailEnd/>
          </a:ln>
        </p:spPr>
        <p:txBody>
          <a:bodyPr wrap="none" anchor="ctr">
            <a:spAutoFit/>
          </a:bodyPr>
          <a:lstStyle/>
          <a:p>
            <a:r>
              <a:rPr lang="de-DE" sz="2400">
                <a:solidFill>
                  <a:srgbClr val="000066"/>
                </a:solidFill>
                <a:latin typeface="Arial" pitchFamily="34" charset="0"/>
                <a:cs typeface="Arial" pitchFamily="34" charset="0"/>
              </a:rPr>
              <a:t>Set of States</a:t>
            </a:r>
            <a:endParaRPr lang="el-GR" sz="2400">
              <a:solidFill>
                <a:srgbClr val="000066"/>
              </a:solidFill>
              <a:latin typeface="Arial" pitchFamily="34" charset="0"/>
              <a:cs typeface="Arial" pitchFamily="34" charset="0"/>
            </a:endParaRPr>
          </a:p>
        </p:txBody>
      </p:sp>
      <p:sp>
        <p:nvSpPr>
          <p:cNvPr id="8208" name="Rectangle 6"/>
          <p:cNvSpPr>
            <a:spLocks noChangeArrowheads="1"/>
          </p:cNvSpPr>
          <p:nvPr/>
        </p:nvSpPr>
        <p:spPr bwMode="auto">
          <a:xfrm>
            <a:off x="5536357" y="2718396"/>
            <a:ext cx="2387600" cy="457200"/>
          </a:xfrm>
          <a:prstGeom prst="rect">
            <a:avLst/>
          </a:prstGeom>
          <a:noFill/>
          <a:ln w="9525">
            <a:noFill/>
            <a:miter lim="800000"/>
            <a:headEnd/>
            <a:tailEnd/>
          </a:ln>
        </p:spPr>
        <p:txBody>
          <a:bodyPr wrap="none" anchor="ctr">
            <a:spAutoFit/>
          </a:bodyPr>
          <a:lstStyle/>
          <a:p>
            <a:r>
              <a:rPr lang="de-DE" sz="2400">
                <a:solidFill>
                  <a:srgbClr val="000066"/>
                </a:solidFill>
                <a:latin typeface="Arial" pitchFamily="34" charset="0"/>
                <a:cs typeface="Arial" pitchFamily="34" charset="0"/>
              </a:rPr>
              <a:t>Output Alphabet</a:t>
            </a:r>
            <a:endParaRPr lang="el-GR" sz="2400">
              <a:solidFill>
                <a:srgbClr val="000066"/>
              </a:solidFill>
              <a:latin typeface="Arial" pitchFamily="34" charset="0"/>
              <a:cs typeface="Arial" pitchFamily="34" charset="0"/>
            </a:endParaRPr>
          </a:p>
        </p:txBody>
      </p:sp>
      <p:sp>
        <p:nvSpPr>
          <p:cNvPr id="8209" name="Rectangle 7"/>
          <p:cNvSpPr>
            <a:spLocks noChangeArrowheads="1"/>
          </p:cNvSpPr>
          <p:nvPr/>
        </p:nvSpPr>
        <p:spPr bwMode="auto">
          <a:xfrm>
            <a:off x="5482382" y="3224808"/>
            <a:ext cx="3440112" cy="457200"/>
          </a:xfrm>
          <a:prstGeom prst="rect">
            <a:avLst/>
          </a:prstGeom>
          <a:noFill/>
          <a:ln w="9525">
            <a:noFill/>
            <a:miter lim="800000"/>
            <a:headEnd/>
            <a:tailEnd/>
          </a:ln>
        </p:spPr>
        <p:txBody>
          <a:bodyPr wrap="none" anchor="ctr">
            <a:spAutoFit/>
          </a:bodyPr>
          <a:lstStyle/>
          <a:p>
            <a:r>
              <a:rPr lang="de-DE" sz="2400">
                <a:solidFill>
                  <a:srgbClr val="000066"/>
                </a:solidFill>
                <a:latin typeface="Arial" pitchFamily="34" charset="0"/>
                <a:cs typeface="Arial" pitchFamily="34" charset="0"/>
              </a:rPr>
              <a:t>Initial State Probabilities</a:t>
            </a:r>
            <a:endParaRPr lang="el-GR" sz="2400">
              <a:solidFill>
                <a:srgbClr val="000066"/>
              </a:solidFill>
              <a:latin typeface="Arial" pitchFamily="34" charset="0"/>
              <a:cs typeface="Arial" pitchFamily="34" charset="0"/>
            </a:endParaRPr>
          </a:p>
        </p:txBody>
      </p:sp>
      <p:sp>
        <p:nvSpPr>
          <p:cNvPr id="8210" name="Rectangle 8"/>
          <p:cNvSpPr>
            <a:spLocks noChangeArrowheads="1"/>
          </p:cNvSpPr>
          <p:nvPr/>
        </p:nvSpPr>
        <p:spPr bwMode="auto">
          <a:xfrm>
            <a:off x="5710982" y="3834408"/>
            <a:ext cx="2403475" cy="822325"/>
          </a:xfrm>
          <a:prstGeom prst="rect">
            <a:avLst/>
          </a:prstGeom>
          <a:noFill/>
          <a:ln w="9525">
            <a:noFill/>
            <a:miter lim="800000"/>
            <a:headEnd/>
            <a:tailEnd/>
          </a:ln>
        </p:spPr>
        <p:txBody>
          <a:bodyPr wrap="none" anchor="ctr">
            <a:spAutoFit/>
          </a:bodyPr>
          <a:lstStyle/>
          <a:p>
            <a:r>
              <a:rPr lang="de-DE" sz="2400">
                <a:solidFill>
                  <a:srgbClr val="000066"/>
                </a:solidFill>
                <a:latin typeface="Arial" pitchFamily="34" charset="0"/>
                <a:cs typeface="Arial" pitchFamily="34" charset="0"/>
              </a:rPr>
              <a:t>State Transition </a:t>
            </a:r>
          </a:p>
          <a:p>
            <a:r>
              <a:rPr lang="de-DE" sz="2400">
                <a:solidFill>
                  <a:srgbClr val="000066"/>
                </a:solidFill>
                <a:latin typeface="Arial" pitchFamily="34" charset="0"/>
                <a:cs typeface="Arial" pitchFamily="34" charset="0"/>
              </a:rPr>
              <a:t>Probabilities</a:t>
            </a:r>
            <a:endParaRPr lang="el-GR" sz="2400">
              <a:solidFill>
                <a:srgbClr val="000066"/>
              </a:solidFill>
              <a:latin typeface="Arial" pitchFamily="34" charset="0"/>
              <a:cs typeface="Arial" pitchFamily="34" charset="0"/>
            </a:endParaRPr>
          </a:p>
        </p:txBody>
      </p:sp>
      <p:sp>
        <p:nvSpPr>
          <p:cNvPr id="8211" name="Rectangle 9"/>
          <p:cNvSpPr>
            <a:spLocks noChangeArrowheads="1"/>
          </p:cNvSpPr>
          <p:nvPr/>
        </p:nvSpPr>
        <p:spPr bwMode="auto">
          <a:xfrm>
            <a:off x="5787182" y="4748808"/>
            <a:ext cx="2524125" cy="822325"/>
          </a:xfrm>
          <a:prstGeom prst="rect">
            <a:avLst/>
          </a:prstGeom>
          <a:noFill/>
          <a:ln w="9525">
            <a:noFill/>
            <a:miter lim="800000"/>
            <a:headEnd/>
            <a:tailEnd/>
          </a:ln>
        </p:spPr>
        <p:txBody>
          <a:bodyPr wrap="none" anchor="ctr">
            <a:spAutoFit/>
          </a:bodyPr>
          <a:lstStyle/>
          <a:p>
            <a:r>
              <a:rPr lang="de-DE" sz="2400">
                <a:solidFill>
                  <a:srgbClr val="000066"/>
                </a:solidFill>
                <a:latin typeface="Arial" pitchFamily="34" charset="0"/>
                <a:cs typeface="Arial" pitchFamily="34" charset="0"/>
              </a:rPr>
              <a:t>Symbol Emission</a:t>
            </a:r>
          </a:p>
          <a:p>
            <a:r>
              <a:rPr lang="de-DE" sz="2400">
                <a:solidFill>
                  <a:srgbClr val="000066"/>
                </a:solidFill>
                <a:latin typeface="Arial" pitchFamily="34" charset="0"/>
                <a:cs typeface="Arial" pitchFamily="34" charset="0"/>
              </a:rPr>
              <a:t>Probabilities</a:t>
            </a:r>
            <a:endParaRPr lang="el-GR" sz="2400">
              <a:solidFill>
                <a:srgbClr val="000066"/>
              </a:solidFill>
              <a:latin typeface="Arial" pitchFamily="34" charset="0"/>
              <a:cs typeface="Arial" pitchFamily="34" charset="0"/>
            </a:endParaRPr>
          </a:p>
        </p:txBody>
      </p:sp>
      <p:graphicFrame>
        <p:nvGraphicFramePr>
          <p:cNvPr id="8195" name="Object 11"/>
          <p:cNvGraphicFramePr>
            <a:graphicFrameLocks noChangeAspect="1"/>
          </p:cNvGraphicFramePr>
          <p:nvPr/>
        </p:nvGraphicFramePr>
        <p:xfrm>
          <a:off x="5868144" y="1700808"/>
          <a:ext cx="1785938" cy="427038"/>
        </p:xfrm>
        <a:graphic>
          <a:graphicData uri="http://schemas.openxmlformats.org/presentationml/2006/ole">
            <p:oleObj spid="_x0000_s964611" name="Formel" r:id="rId5" imgW="901440" imgH="215640" progId="Equation.3">
              <p:embed/>
            </p:oleObj>
          </a:graphicData>
        </a:graphic>
      </p:graphicFrame>
      <p:graphicFrame>
        <p:nvGraphicFramePr>
          <p:cNvPr id="8196" name="Object 12"/>
          <p:cNvGraphicFramePr>
            <a:graphicFrameLocks noChangeAspect="1"/>
          </p:cNvGraphicFramePr>
          <p:nvPr/>
        </p:nvGraphicFramePr>
        <p:xfrm>
          <a:off x="464294" y="3307358"/>
          <a:ext cx="1763713" cy="409575"/>
        </p:xfrm>
        <a:graphic>
          <a:graphicData uri="http://schemas.openxmlformats.org/presentationml/2006/ole">
            <p:oleObj spid="_x0000_s964612" name="Formel" r:id="rId6" imgW="876240" imgH="203040" progId="Equation.3">
              <p:embed/>
            </p:oleObj>
          </a:graphicData>
        </a:graphic>
      </p:graphicFrame>
      <p:graphicFrame>
        <p:nvGraphicFramePr>
          <p:cNvPr id="8197" name="Object 13"/>
          <p:cNvGraphicFramePr>
            <a:graphicFrameLocks noChangeAspect="1"/>
          </p:cNvGraphicFramePr>
          <p:nvPr/>
        </p:nvGraphicFramePr>
        <p:xfrm>
          <a:off x="464294" y="2308821"/>
          <a:ext cx="1687513" cy="409575"/>
        </p:xfrm>
        <a:graphic>
          <a:graphicData uri="http://schemas.openxmlformats.org/presentationml/2006/ole">
            <p:oleObj spid="_x0000_s964613" name="Formel" r:id="rId7" imgW="838080" imgH="203040" progId="Equation.3">
              <p:embed/>
            </p:oleObj>
          </a:graphicData>
        </a:graphic>
      </p:graphicFrame>
      <p:graphicFrame>
        <p:nvGraphicFramePr>
          <p:cNvPr id="8198" name="Object 14"/>
          <p:cNvGraphicFramePr>
            <a:graphicFrameLocks noChangeAspect="1"/>
          </p:cNvGraphicFramePr>
          <p:nvPr/>
        </p:nvGraphicFramePr>
        <p:xfrm>
          <a:off x="464294" y="2775546"/>
          <a:ext cx="3197225" cy="409575"/>
        </p:xfrm>
        <a:graphic>
          <a:graphicData uri="http://schemas.openxmlformats.org/presentationml/2006/ole">
            <p:oleObj spid="_x0000_s964614" name="Equation" r:id="rId8" imgW="1587240" imgH="203040" progId="Equation.3">
              <p:embed/>
            </p:oleObj>
          </a:graphicData>
        </a:graphic>
      </p:graphicFrame>
      <p:graphicFrame>
        <p:nvGraphicFramePr>
          <p:cNvPr id="8199" name="Object 15"/>
          <p:cNvGraphicFramePr>
            <a:graphicFrameLocks noChangeAspect="1"/>
          </p:cNvGraphicFramePr>
          <p:nvPr/>
        </p:nvGraphicFramePr>
        <p:xfrm>
          <a:off x="300782" y="4748808"/>
          <a:ext cx="3683000" cy="639763"/>
        </p:xfrm>
        <a:graphic>
          <a:graphicData uri="http://schemas.openxmlformats.org/presentationml/2006/ole">
            <p:oleObj spid="_x0000_s964615" name="Equation" r:id="rId9" imgW="1828800" imgH="317160" progId="Equation.3">
              <p:embed/>
            </p:oleObj>
          </a:graphicData>
        </a:graphic>
      </p:graphicFrame>
      <p:graphicFrame>
        <p:nvGraphicFramePr>
          <p:cNvPr id="8200" name="Object 16"/>
          <p:cNvGraphicFramePr>
            <a:graphicFrameLocks noChangeAspect="1"/>
          </p:cNvGraphicFramePr>
          <p:nvPr/>
        </p:nvGraphicFramePr>
        <p:xfrm>
          <a:off x="4258419" y="3724871"/>
          <a:ext cx="1231900" cy="985837"/>
        </p:xfrm>
        <a:graphic>
          <a:graphicData uri="http://schemas.openxmlformats.org/presentationml/2006/ole">
            <p:oleObj spid="_x0000_s964616" name="Equation" r:id="rId10" imgW="558720" imgH="444240" progId="Equation.3">
              <p:embed/>
            </p:oleObj>
          </a:graphicData>
        </a:graphic>
      </p:graphicFrame>
      <p:graphicFrame>
        <p:nvGraphicFramePr>
          <p:cNvPr id="8201" name="Object 17"/>
          <p:cNvGraphicFramePr>
            <a:graphicFrameLocks noChangeAspect="1"/>
          </p:cNvGraphicFramePr>
          <p:nvPr/>
        </p:nvGraphicFramePr>
        <p:xfrm>
          <a:off x="4112369" y="4639271"/>
          <a:ext cx="1535113" cy="877887"/>
        </p:xfrm>
        <a:graphic>
          <a:graphicData uri="http://schemas.openxmlformats.org/presentationml/2006/ole">
            <p:oleObj spid="_x0000_s964617" name="Equation" r:id="rId11" imgW="749160" imgH="43164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Footer Placeholder 3"/>
          <p:cNvSpPr>
            <a:spLocks noGrp="1"/>
          </p:cNvSpPr>
          <p:nvPr>
            <p:ph type="ftr" sz="quarter" idx="11"/>
          </p:nvPr>
        </p:nvSpPr>
        <p:spPr>
          <a:noFill/>
        </p:spPr>
        <p:txBody>
          <a:bodyPr/>
          <a:lstStyle/>
          <a:p>
            <a:r>
              <a:rPr lang="en-US" smtClean="0"/>
              <a:t>CPSC 502, Lecture 10</a:t>
            </a:r>
            <a:endParaRPr lang="en-US"/>
          </a:p>
        </p:txBody>
      </p:sp>
      <p:sp>
        <p:nvSpPr>
          <p:cNvPr id="12297" name="Slide Number Placeholder 4"/>
          <p:cNvSpPr>
            <a:spLocks noGrp="1"/>
          </p:cNvSpPr>
          <p:nvPr>
            <p:ph type="sldNum" sz="quarter" idx="12"/>
          </p:nvPr>
        </p:nvSpPr>
        <p:spPr>
          <a:noFill/>
        </p:spPr>
        <p:txBody>
          <a:bodyPr/>
          <a:lstStyle/>
          <a:p>
            <a:fld id="{AC5F087B-B181-42BB-B1E3-12366F6A3A3F}" type="slidenum">
              <a:rPr lang="en-US" smtClean="0"/>
              <a:pPr/>
              <a:t>12</a:t>
            </a:fld>
            <a:endParaRPr lang="en-US" smtClean="0"/>
          </a:p>
        </p:txBody>
      </p:sp>
      <p:sp>
        <p:nvSpPr>
          <p:cNvPr id="12298" name="Rectangle 2"/>
          <p:cNvSpPr>
            <a:spLocks noGrp="1" noChangeArrowheads="1"/>
          </p:cNvSpPr>
          <p:nvPr>
            <p:ph type="title"/>
          </p:nvPr>
        </p:nvSpPr>
        <p:spPr>
          <a:xfrm>
            <a:off x="755576" y="0"/>
            <a:ext cx="7772400" cy="1143000"/>
          </a:xfrm>
        </p:spPr>
        <p:txBody>
          <a:bodyPr/>
          <a:lstStyle/>
          <a:p>
            <a:pPr eaLnBrk="1" hangingPunct="1"/>
            <a:r>
              <a:rPr lang="de-DE" dirty="0" smtClean="0"/>
              <a:t>The forward procedure</a:t>
            </a:r>
          </a:p>
        </p:txBody>
      </p:sp>
      <p:sp>
        <p:nvSpPr>
          <p:cNvPr id="12299"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pitchFamily="34" charset="0"/>
            </a:endParaRPr>
          </a:p>
        </p:txBody>
      </p:sp>
      <p:grpSp>
        <p:nvGrpSpPr>
          <p:cNvPr id="2" name="Group 14"/>
          <p:cNvGrpSpPr>
            <a:grpSpLocks/>
          </p:cNvGrpSpPr>
          <p:nvPr/>
        </p:nvGrpSpPr>
        <p:grpSpPr bwMode="auto">
          <a:xfrm>
            <a:off x="838200" y="1905000"/>
            <a:ext cx="3806825" cy="1308100"/>
            <a:chOff x="528" y="1200"/>
            <a:chExt cx="2398" cy="824"/>
          </a:xfrm>
        </p:grpSpPr>
        <p:sp>
          <p:nvSpPr>
            <p:cNvPr id="12360"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1. Initialization</a:t>
              </a:r>
              <a:endParaRPr lang="el-GR" sz="2400">
                <a:solidFill>
                  <a:srgbClr val="000066"/>
                </a:solidFill>
                <a:latin typeface="Verdana" pitchFamily="34" charset="0"/>
                <a:cs typeface="Arial" pitchFamily="34" charset="0"/>
              </a:endParaRPr>
            </a:p>
          </p:txBody>
        </p:sp>
        <p:graphicFrame>
          <p:nvGraphicFramePr>
            <p:cNvPr id="12294" name="Object 8"/>
            <p:cNvGraphicFramePr>
              <a:graphicFrameLocks noChangeAspect="1"/>
            </p:cNvGraphicFramePr>
            <p:nvPr/>
          </p:nvGraphicFramePr>
          <p:xfrm>
            <a:off x="654" y="1584"/>
            <a:ext cx="2272" cy="440"/>
          </p:xfrm>
          <a:graphic>
            <a:graphicData uri="http://schemas.openxmlformats.org/presentationml/2006/ole">
              <p:oleObj spid="_x0000_s963590" name="Equation" r:id="rId4" imgW="1638000" imgH="317160" progId="Equation.3">
                <p:embed/>
              </p:oleObj>
            </a:graphicData>
          </a:graphic>
        </p:graphicFrame>
      </p:grpSp>
      <p:grpSp>
        <p:nvGrpSpPr>
          <p:cNvPr id="3" name="Group 18"/>
          <p:cNvGrpSpPr>
            <a:grpSpLocks/>
          </p:cNvGrpSpPr>
          <p:nvPr/>
        </p:nvGrpSpPr>
        <p:grpSpPr bwMode="auto">
          <a:xfrm>
            <a:off x="838200" y="3276600"/>
            <a:ext cx="7061200" cy="1408113"/>
            <a:chOff x="528" y="2073"/>
            <a:chExt cx="4448" cy="887"/>
          </a:xfrm>
        </p:grpSpPr>
        <p:sp>
          <p:nvSpPr>
            <p:cNvPr id="12359" name="Rectangle 4"/>
            <p:cNvSpPr>
              <a:spLocks noChangeArrowheads="1"/>
            </p:cNvSpPr>
            <p:nvPr/>
          </p:nvSpPr>
          <p:spPr bwMode="auto">
            <a:xfrm>
              <a:off x="528" y="2073"/>
              <a:ext cx="128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2. Induction</a:t>
              </a:r>
              <a:endParaRPr lang="el-GR" sz="2400">
                <a:solidFill>
                  <a:srgbClr val="000066"/>
                </a:solidFill>
                <a:latin typeface="Verdana" pitchFamily="34" charset="0"/>
                <a:cs typeface="Arial" pitchFamily="34" charset="0"/>
              </a:endParaRPr>
            </a:p>
          </p:txBody>
        </p:sp>
        <p:graphicFrame>
          <p:nvGraphicFramePr>
            <p:cNvPr id="12293" name="Object 9"/>
            <p:cNvGraphicFramePr>
              <a:graphicFrameLocks noChangeAspect="1"/>
            </p:cNvGraphicFramePr>
            <p:nvPr/>
          </p:nvGraphicFramePr>
          <p:xfrm>
            <a:off x="874" y="2361"/>
            <a:ext cx="4102" cy="599"/>
          </p:xfrm>
          <a:graphic>
            <a:graphicData uri="http://schemas.openxmlformats.org/presentationml/2006/ole">
              <p:oleObj spid="_x0000_s963589" name="Equation" r:id="rId5" imgW="2958840" imgH="431640" progId="Equation.3">
                <p:embed/>
              </p:oleObj>
            </a:graphicData>
          </a:graphic>
        </p:graphicFrame>
      </p:grpSp>
      <p:grpSp>
        <p:nvGrpSpPr>
          <p:cNvPr id="5" name="Group 17"/>
          <p:cNvGrpSpPr>
            <a:grpSpLocks/>
          </p:cNvGrpSpPr>
          <p:nvPr/>
        </p:nvGrpSpPr>
        <p:grpSpPr bwMode="auto">
          <a:xfrm>
            <a:off x="6156176" y="5085184"/>
            <a:ext cx="2514600" cy="1104900"/>
            <a:chOff x="3984" y="3072"/>
            <a:chExt cx="1584" cy="696"/>
          </a:xfrm>
        </p:grpSpPr>
        <p:sp>
          <p:nvSpPr>
            <p:cNvPr id="12357" name="Rectangle 11"/>
            <p:cNvSpPr>
              <a:spLocks noChangeArrowheads="1"/>
            </p:cNvSpPr>
            <p:nvPr/>
          </p:nvSpPr>
          <p:spPr bwMode="auto">
            <a:xfrm>
              <a:off x="3984" y="3072"/>
              <a:ext cx="1584" cy="384"/>
            </a:xfrm>
            <a:prstGeom prst="rect">
              <a:avLst/>
            </a:prstGeom>
            <a:noFill/>
            <a:ln w="9525">
              <a:noFill/>
              <a:miter lim="800000"/>
              <a:headEnd/>
              <a:tailEnd/>
            </a:ln>
          </p:spPr>
          <p:txBody>
            <a:bodyPr/>
            <a:lstStyle/>
            <a:p>
              <a:pPr marL="342900" indent="-342900" algn="ctr">
                <a:spcBef>
                  <a:spcPct val="20000"/>
                </a:spcBef>
              </a:pPr>
              <a:r>
                <a:rPr lang="en-US" sz="2800" i="1" dirty="0">
                  <a:solidFill>
                    <a:schemeClr val="accent2"/>
                  </a:solidFill>
                  <a:latin typeface="Comic Sans MS" pitchFamily="66" charset="0"/>
                </a:rPr>
                <a:t>Complexity</a:t>
              </a:r>
              <a:r>
                <a:rPr lang="en-US" sz="2800" i="1" dirty="0">
                  <a:solidFill>
                    <a:schemeClr val="accent2"/>
                  </a:solidFill>
                  <a:latin typeface="Comic Sans MS" pitchFamily="66" charset="0"/>
                  <a:sym typeface="Wingdings" pitchFamily="2" charset="2"/>
                </a:rPr>
                <a:t></a:t>
              </a:r>
              <a:endParaRPr lang="en-US" sz="2800" i="1" dirty="0">
                <a:solidFill>
                  <a:schemeClr val="accent2"/>
                </a:solidFill>
                <a:latin typeface="Comic Sans MS" pitchFamily="66" charset="0"/>
              </a:endParaRPr>
            </a:p>
          </p:txBody>
        </p:sp>
        <p:graphicFrame>
          <p:nvGraphicFramePr>
            <p:cNvPr id="12291" name="Object 12"/>
            <p:cNvGraphicFramePr>
              <a:graphicFrameLocks noChangeAspect="1"/>
            </p:cNvGraphicFramePr>
            <p:nvPr/>
          </p:nvGraphicFramePr>
          <p:xfrm>
            <a:off x="4320" y="3552"/>
            <a:ext cx="217" cy="216"/>
          </p:xfrm>
          <a:graphic>
            <a:graphicData uri="http://schemas.openxmlformats.org/presentationml/2006/ole">
              <p:oleObj spid="_x0000_s963587" name="Equation" r:id="rId6" imgW="126720" imgH="126720" progId="Equation.3">
                <p:embed/>
              </p:oleObj>
            </a:graphicData>
          </a:graphic>
        </p:graphicFrame>
      </p:grpSp>
      <p:graphicFrame>
        <p:nvGraphicFramePr>
          <p:cNvPr id="12290" name="Object 13"/>
          <p:cNvGraphicFramePr>
            <a:graphicFrameLocks noChangeAspect="1"/>
          </p:cNvGraphicFramePr>
          <p:nvPr/>
        </p:nvGraphicFramePr>
        <p:xfrm>
          <a:off x="1412875" y="1268413"/>
          <a:ext cx="3768725" cy="485775"/>
        </p:xfrm>
        <a:graphic>
          <a:graphicData uri="http://schemas.openxmlformats.org/presentationml/2006/ole">
            <p:oleObj spid="_x0000_s963586" name="Equation" r:id="rId7" imgW="157464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1AA79137-FF50-478A-942C-FC066E52F69D}" type="slidenum">
              <a:rPr lang="en-US" smtClean="0">
                <a:solidFill>
                  <a:srgbClr val="000000"/>
                </a:solidFill>
              </a:rPr>
              <a:pPr>
                <a:defRPr/>
              </a:pPr>
              <a:t>13</a:t>
            </a:fld>
            <a:endParaRPr lang="en-US">
              <a:solidFill>
                <a:srgbClr val="000000"/>
              </a:solidFill>
            </a:endParaRPr>
          </a:p>
        </p:txBody>
      </p:sp>
      <p:graphicFrame>
        <p:nvGraphicFramePr>
          <p:cNvPr id="7" name="Object 9"/>
          <p:cNvGraphicFramePr>
            <a:graphicFrameLocks noChangeAspect="1"/>
          </p:cNvGraphicFramePr>
          <p:nvPr/>
        </p:nvGraphicFramePr>
        <p:xfrm>
          <a:off x="3851920" y="5373216"/>
          <a:ext cx="3605213" cy="950913"/>
        </p:xfrm>
        <a:graphic>
          <a:graphicData uri="http://schemas.openxmlformats.org/presentationml/2006/ole">
            <p:oleObj spid="_x0000_s969776" name="Equation" r:id="rId3" imgW="1638000" imgH="431640" progId="Equation.3">
              <p:embed/>
            </p:oleObj>
          </a:graphicData>
        </a:graphic>
      </p:graphicFrame>
      <p:graphicFrame>
        <p:nvGraphicFramePr>
          <p:cNvPr id="10" name="Object 8"/>
          <p:cNvGraphicFramePr>
            <a:graphicFrameLocks noChangeAspect="1"/>
          </p:cNvGraphicFramePr>
          <p:nvPr/>
        </p:nvGraphicFramePr>
        <p:xfrm>
          <a:off x="6948264" y="620688"/>
          <a:ext cx="1985962" cy="447675"/>
        </p:xfrm>
        <a:graphic>
          <a:graphicData uri="http://schemas.openxmlformats.org/presentationml/2006/ole">
            <p:oleObj spid="_x0000_s969777" name="Equation" r:id="rId4" imgW="901440" imgH="20304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CPSC 502, Lecture 10</a:t>
            </a:r>
            <a:endParaRPr lang="en-US"/>
          </a:p>
        </p:txBody>
      </p:sp>
      <p:sp>
        <p:nvSpPr>
          <p:cNvPr id="9" name="Slide Number Placeholder 5"/>
          <p:cNvSpPr>
            <a:spLocks noGrp="1"/>
          </p:cNvSpPr>
          <p:nvPr>
            <p:ph type="sldNum" sz="quarter" idx="12"/>
          </p:nvPr>
        </p:nvSpPr>
        <p:spPr/>
        <p:txBody>
          <a:bodyPr/>
          <a:lstStyle/>
          <a:p>
            <a:fld id="{2A2A344C-BCCF-4385-B2C4-FE1A575CFED9}" type="slidenum">
              <a:rPr lang="en-US"/>
              <a:pPr/>
              <a:t>14</a:t>
            </a:fld>
            <a:endParaRPr lang="en-US"/>
          </a:p>
        </p:txBody>
      </p:sp>
      <p:sp>
        <p:nvSpPr>
          <p:cNvPr id="482306" name="Rectangle 2"/>
          <p:cNvSpPr>
            <a:spLocks noGrp="1" noChangeArrowheads="1"/>
          </p:cNvSpPr>
          <p:nvPr>
            <p:ph type="title"/>
          </p:nvPr>
        </p:nvSpPr>
        <p:spPr>
          <a:xfrm>
            <a:off x="323528" y="0"/>
            <a:ext cx="8458200" cy="914400"/>
          </a:xfrm>
        </p:spPr>
        <p:txBody>
          <a:bodyPr/>
          <a:lstStyle/>
          <a:p>
            <a:r>
              <a:rPr lang="en-US" dirty="0"/>
              <a:t>Finding the Best State Sequence :</a:t>
            </a:r>
          </a:p>
        </p:txBody>
      </p:sp>
      <p:sp>
        <p:nvSpPr>
          <p:cNvPr id="482307" name="Rectangle 3"/>
          <p:cNvSpPr>
            <a:spLocks noGrp="1" noChangeArrowheads="1"/>
          </p:cNvSpPr>
          <p:nvPr>
            <p:ph type="body" idx="1"/>
          </p:nvPr>
        </p:nvSpPr>
        <p:spPr>
          <a:xfrm>
            <a:off x="457200" y="1752600"/>
            <a:ext cx="8686800" cy="2819400"/>
          </a:xfrm>
        </p:spPr>
        <p:txBody>
          <a:bodyPr/>
          <a:lstStyle/>
          <a:p>
            <a:pPr>
              <a:buFontTx/>
              <a:buNone/>
            </a:pPr>
            <a:r>
              <a:rPr lang="en-US" dirty="0"/>
              <a:t>The </a:t>
            </a:r>
            <a:r>
              <a:rPr lang="en-US" dirty="0" err="1"/>
              <a:t>Viterbi</a:t>
            </a:r>
            <a:r>
              <a:rPr lang="en-US" dirty="0"/>
              <a:t> Algorithm:</a:t>
            </a:r>
          </a:p>
          <a:p>
            <a:r>
              <a:rPr lang="en-US" b="0" i="1" u="sng" dirty="0">
                <a:solidFill>
                  <a:schemeClr val="accent2"/>
                </a:solidFill>
              </a:rPr>
              <a:t>Initialization</a:t>
            </a:r>
            <a:r>
              <a:rPr lang="en-US" dirty="0"/>
              <a:t>: </a:t>
            </a:r>
            <a:r>
              <a:rPr lang="en-US" b="0" i="1" dirty="0" smtClean="0">
                <a:sym typeface="Symbol" pitchFamily="18" charset="2"/>
              </a:rPr>
              <a:t>v</a:t>
            </a:r>
            <a:r>
              <a:rPr lang="en-US" b="0" i="1" baseline="-25000" dirty="0" smtClean="0">
                <a:sym typeface="Symbol" pitchFamily="18" charset="2"/>
              </a:rPr>
              <a:t>1</a:t>
            </a:r>
            <a:r>
              <a:rPr lang="en-US" b="0" i="1" dirty="0" smtClean="0">
                <a:sym typeface="Symbol" pitchFamily="18" charset="2"/>
              </a:rPr>
              <a:t>(j) </a:t>
            </a:r>
            <a:r>
              <a:rPr lang="en-US" b="0" i="1" dirty="0">
                <a:sym typeface="Symbol" pitchFamily="18" charset="2"/>
              </a:rPr>
              <a:t>= </a:t>
            </a:r>
            <a:r>
              <a:rPr lang="en-US" b="0" i="1" baseline="-25000" dirty="0" smtClean="0">
                <a:sym typeface="Symbol" pitchFamily="18" charset="2"/>
              </a:rPr>
              <a:t>j </a:t>
            </a:r>
            <a:r>
              <a:rPr lang="en-US" i="1" dirty="0" err="1" smtClean="0">
                <a:sym typeface="Symbol" pitchFamily="18" charset="2"/>
              </a:rPr>
              <a:t>b</a:t>
            </a:r>
            <a:r>
              <a:rPr lang="en-US" i="1" baseline="-25000" dirty="0" err="1" smtClean="0">
                <a:sym typeface="Symbol" pitchFamily="18" charset="2"/>
              </a:rPr>
              <a:t>j</a:t>
            </a:r>
            <a:r>
              <a:rPr lang="en-US" i="1" dirty="0" smtClean="0">
                <a:sym typeface="Symbol" pitchFamily="18" charset="2"/>
              </a:rPr>
              <a:t>(o</a:t>
            </a:r>
            <a:r>
              <a:rPr lang="en-US" i="1" baseline="-25000" dirty="0" smtClean="0">
                <a:sym typeface="Symbol" pitchFamily="18" charset="2"/>
              </a:rPr>
              <a:t>1</a:t>
            </a:r>
            <a:r>
              <a:rPr lang="en-US" i="1" dirty="0" smtClean="0">
                <a:sym typeface="Symbol" pitchFamily="18" charset="2"/>
              </a:rPr>
              <a:t>)</a:t>
            </a:r>
            <a:r>
              <a:rPr lang="en-US" b="0" i="1" dirty="0" smtClean="0">
                <a:sym typeface="Symbol" pitchFamily="18" charset="2"/>
              </a:rPr>
              <a:t>, </a:t>
            </a:r>
            <a:r>
              <a:rPr lang="en-US" sz="2400" b="0" i="1" dirty="0">
                <a:sym typeface="Symbol" pitchFamily="18" charset="2"/>
              </a:rPr>
              <a:t>1 j N</a:t>
            </a:r>
            <a:endParaRPr lang="en-US" b="0" i="1" dirty="0">
              <a:sym typeface="Symbol" pitchFamily="18" charset="2"/>
            </a:endParaRPr>
          </a:p>
          <a:p>
            <a:r>
              <a:rPr lang="en-US" b="0" i="1" u="sng" dirty="0">
                <a:solidFill>
                  <a:schemeClr val="accent2"/>
                </a:solidFill>
                <a:sym typeface="Symbol" pitchFamily="18" charset="2"/>
              </a:rPr>
              <a:t>Induction:</a:t>
            </a:r>
            <a:r>
              <a:rPr lang="en-US" b="0" i="1" dirty="0">
                <a:sym typeface="Symbol" pitchFamily="18" charset="2"/>
              </a:rPr>
              <a:t> </a:t>
            </a:r>
            <a:r>
              <a:rPr lang="en-US" b="0" i="1" dirty="0" err="1" smtClean="0">
                <a:sym typeface="Symbol" pitchFamily="18" charset="2"/>
              </a:rPr>
              <a:t>v</a:t>
            </a:r>
            <a:r>
              <a:rPr lang="en-US" b="0" i="1" baseline="-25000" dirty="0" err="1" smtClean="0">
                <a:sym typeface="Symbol" pitchFamily="18" charset="2"/>
              </a:rPr>
              <a:t>t</a:t>
            </a:r>
            <a:r>
              <a:rPr lang="en-US" b="0" i="1" baseline="-25000" dirty="0" smtClean="0">
                <a:sym typeface="Symbol" pitchFamily="18" charset="2"/>
              </a:rPr>
              <a:t> </a:t>
            </a:r>
            <a:r>
              <a:rPr lang="en-US" b="0" i="1" dirty="0" smtClean="0">
                <a:sym typeface="Symbol" pitchFamily="18" charset="2"/>
              </a:rPr>
              <a:t>(j) </a:t>
            </a:r>
            <a:r>
              <a:rPr lang="en-US" b="0" i="1" dirty="0">
                <a:sym typeface="Symbol" pitchFamily="18" charset="2"/>
              </a:rPr>
              <a:t>=  max</a:t>
            </a:r>
            <a:r>
              <a:rPr lang="en-US" b="0" i="1" baseline="-25000" dirty="0">
                <a:sym typeface="Symbol" pitchFamily="18" charset="2"/>
              </a:rPr>
              <a:t>1 </a:t>
            </a:r>
            <a:r>
              <a:rPr lang="en-US" b="0" i="1" baseline="-25000" dirty="0" err="1">
                <a:sym typeface="Symbol" pitchFamily="18" charset="2"/>
              </a:rPr>
              <a:t>iN</a:t>
            </a:r>
            <a:r>
              <a:rPr lang="en-US" b="0" i="1" dirty="0">
                <a:sym typeface="Symbol" pitchFamily="18" charset="2"/>
              </a:rPr>
              <a:t> </a:t>
            </a:r>
            <a:r>
              <a:rPr lang="en-US" b="0" i="1" dirty="0" smtClean="0">
                <a:sym typeface="Symbol" pitchFamily="18" charset="2"/>
              </a:rPr>
              <a:t>v</a:t>
            </a:r>
            <a:r>
              <a:rPr lang="en-US" b="0" i="1" baseline="-25000" dirty="0" smtClean="0">
                <a:sym typeface="Symbol" pitchFamily="18" charset="2"/>
              </a:rPr>
              <a:t>t-1</a:t>
            </a:r>
            <a:r>
              <a:rPr lang="en-US" b="0" i="1" dirty="0" smtClean="0">
                <a:sym typeface="Symbol" pitchFamily="18" charset="2"/>
              </a:rPr>
              <a:t>(</a:t>
            </a:r>
            <a:r>
              <a:rPr lang="en-US" b="0" i="1" dirty="0" err="1" smtClean="0">
                <a:sym typeface="Symbol" pitchFamily="18" charset="2"/>
              </a:rPr>
              <a:t>i</a:t>
            </a:r>
            <a:r>
              <a:rPr lang="en-US" b="0" i="1" dirty="0" smtClean="0">
                <a:sym typeface="Symbol" pitchFamily="18" charset="2"/>
              </a:rPr>
              <a:t>) </a:t>
            </a:r>
            <a:r>
              <a:rPr lang="en-US" b="0" i="1" dirty="0" err="1" smtClean="0">
                <a:sym typeface="Symbol" pitchFamily="18" charset="2"/>
              </a:rPr>
              <a:t>a</a:t>
            </a:r>
            <a:r>
              <a:rPr lang="en-US" b="0" i="1" baseline="-25000" dirty="0" err="1" smtClean="0">
                <a:sym typeface="Symbol" pitchFamily="18" charset="2"/>
              </a:rPr>
              <a:t>ij</a:t>
            </a:r>
            <a:r>
              <a:rPr lang="en-US" b="0" i="1" baseline="-25000" dirty="0" smtClean="0">
                <a:sym typeface="Symbol" pitchFamily="18" charset="2"/>
              </a:rPr>
              <a:t>  </a:t>
            </a:r>
            <a:r>
              <a:rPr lang="en-US" b="0" i="1" dirty="0" err="1" smtClean="0">
                <a:sym typeface="Symbol" pitchFamily="18" charset="2"/>
              </a:rPr>
              <a:t>b</a:t>
            </a:r>
            <a:r>
              <a:rPr lang="en-US" b="0" i="1" baseline="-25000" dirty="0" err="1" smtClean="0">
                <a:sym typeface="Symbol" pitchFamily="18" charset="2"/>
              </a:rPr>
              <a:t>j</a:t>
            </a:r>
            <a:r>
              <a:rPr lang="en-US" b="0" i="1" dirty="0" smtClean="0">
                <a:sym typeface="Symbol" pitchFamily="18" charset="2"/>
              </a:rPr>
              <a:t>(</a:t>
            </a:r>
            <a:r>
              <a:rPr lang="en-US" b="0" i="1" dirty="0" err="1" smtClean="0">
                <a:sym typeface="Symbol" pitchFamily="18" charset="2"/>
              </a:rPr>
              <a:t>o</a:t>
            </a:r>
            <a:r>
              <a:rPr lang="en-US" i="1" baseline="-25000" dirty="0" err="1" smtClean="0">
                <a:sym typeface="Symbol" pitchFamily="18" charset="2"/>
              </a:rPr>
              <a:t>t</a:t>
            </a:r>
            <a:r>
              <a:rPr lang="en-US" b="0" i="1" dirty="0" smtClean="0">
                <a:sym typeface="Symbol" pitchFamily="18" charset="2"/>
              </a:rPr>
              <a:t>), </a:t>
            </a:r>
            <a:r>
              <a:rPr lang="en-US" sz="2400" b="0" i="1" dirty="0">
                <a:sym typeface="Symbol" pitchFamily="18" charset="2"/>
              </a:rPr>
              <a:t>1 j N</a:t>
            </a:r>
            <a:endParaRPr lang="en-US" b="0" i="1" dirty="0">
              <a:sym typeface="Symbol" pitchFamily="18" charset="2"/>
            </a:endParaRPr>
          </a:p>
          <a:p>
            <a:r>
              <a:rPr lang="en-US" b="0" i="1" u="sng" dirty="0">
                <a:solidFill>
                  <a:schemeClr val="accent2"/>
                </a:solidFill>
                <a:sym typeface="Symbol" pitchFamily="18" charset="2"/>
              </a:rPr>
              <a:t>Store </a:t>
            </a:r>
            <a:r>
              <a:rPr lang="en-US" b="0" i="1" u="sng" dirty="0" err="1">
                <a:solidFill>
                  <a:schemeClr val="accent2"/>
                </a:solidFill>
                <a:sym typeface="Symbol" pitchFamily="18" charset="2"/>
              </a:rPr>
              <a:t>backtrace</a:t>
            </a:r>
            <a:r>
              <a:rPr lang="en-US" b="0" i="1" dirty="0">
                <a:solidFill>
                  <a:schemeClr val="accent2"/>
                </a:solidFill>
                <a:sym typeface="Symbol" pitchFamily="18" charset="2"/>
              </a:rPr>
              <a:t>:</a:t>
            </a:r>
          </a:p>
          <a:p>
            <a:pPr>
              <a:buFontTx/>
              <a:buNone/>
            </a:pPr>
            <a:r>
              <a:rPr lang="en-US" b="0" i="1" dirty="0">
                <a:sym typeface="Symbol" pitchFamily="18" charset="2"/>
              </a:rPr>
              <a:t>    </a:t>
            </a:r>
            <a:r>
              <a:rPr lang="en-US" b="0" i="1" dirty="0" err="1" smtClean="0">
                <a:sym typeface="Symbol" pitchFamily="18" charset="2"/>
              </a:rPr>
              <a:t>bt</a:t>
            </a:r>
            <a:r>
              <a:rPr lang="en-US" b="0" i="1" baseline="-25000" dirty="0" err="1" smtClean="0">
                <a:sym typeface="Symbol" pitchFamily="18" charset="2"/>
              </a:rPr>
              <a:t>t</a:t>
            </a:r>
            <a:r>
              <a:rPr lang="en-US" b="0" i="1" dirty="0" smtClean="0">
                <a:sym typeface="Symbol" pitchFamily="18" charset="2"/>
              </a:rPr>
              <a:t>( j ) </a:t>
            </a:r>
            <a:r>
              <a:rPr lang="en-US" b="0" i="1" dirty="0">
                <a:sym typeface="Symbol" pitchFamily="18" charset="2"/>
              </a:rPr>
              <a:t>= argmax</a:t>
            </a:r>
            <a:r>
              <a:rPr lang="en-US" b="0" i="1" baseline="-25000" dirty="0">
                <a:sym typeface="Symbol" pitchFamily="18" charset="2"/>
              </a:rPr>
              <a:t>1 </a:t>
            </a:r>
            <a:r>
              <a:rPr lang="en-US" b="0" i="1" baseline="-25000" dirty="0" err="1" smtClean="0">
                <a:sym typeface="Symbol" pitchFamily="18" charset="2"/>
              </a:rPr>
              <a:t>i</a:t>
            </a:r>
            <a:r>
              <a:rPr lang="en-US" b="0" i="1" baseline="-25000" dirty="0" smtClean="0">
                <a:sym typeface="Symbol" pitchFamily="18" charset="2"/>
              </a:rPr>
              <a:t>  N </a:t>
            </a:r>
            <a:r>
              <a:rPr lang="en-US" i="1" dirty="0" smtClean="0">
                <a:sym typeface="Symbol" pitchFamily="18" charset="2"/>
              </a:rPr>
              <a:t>v</a:t>
            </a:r>
            <a:r>
              <a:rPr lang="en-US" i="1" baseline="-25000" dirty="0" smtClean="0">
                <a:sym typeface="Symbol" pitchFamily="18" charset="2"/>
              </a:rPr>
              <a:t>t-1</a:t>
            </a:r>
            <a:r>
              <a:rPr lang="en-US" i="1" dirty="0" smtClean="0">
                <a:sym typeface="Symbol" pitchFamily="18" charset="2"/>
              </a:rPr>
              <a:t>(</a:t>
            </a:r>
            <a:r>
              <a:rPr lang="en-US" i="1" dirty="0" err="1" smtClean="0">
                <a:sym typeface="Symbol" pitchFamily="18" charset="2"/>
              </a:rPr>
              <a:t>i</a:t>
            </a:r>
            <a:r>
              <a:rPr lang="en-US" i="1" dirty="0" smtClean="0">
                <a:sym typeface="Symbol" pitchFamily="18" charset="2"/>
              </a:rPr>
              <a:t>) </a:t>
            </a:r>
            <a:r>
              <a:rPr lang="en-US" i="1" dirty="0" err="1" smtClean="0">
                <a:sym typeface="Symbol" pitchFamily="18" charset="2"/>
              </a:rPr>
              <a:t>a</a:t>
            </a:r>
            <a:r>
              <a:rPr lang="en-US" i="1" baseline="-25000" dirty="0" err="1" smtClean="0">
                <a:sym typeface="Symbol" pitchFamily="18" charset="2"/>
              </a:rPr>
              <a:t>ij</a:t>
            </a:r>
            <a:r>
              <a:rPr lang="en-US" i="1" baseline="-25000" dirty="0" smtClean="0">
                <a:sym typeface="Symbol" pitchFamily="18" charset="2"/>
              </a:rPr>
              <a:t>  </a:t>
            </a:r>
            <a:r>
              <a:rPr lang="en-US" i="1" dirty="0" err="1" smtClean="0">
                <a:sym typeface="Symbol" pitchFamily="18" charset="2"/>
              </a:rPr>
              <a:t>b</a:t>
            </a:r>
            <a:r>
              <a:rPr lang="en-US" i="1" baseline="-25000" dirty="0" err="1" smtClean="0">
                <a:sym typeface="Symbol" pitchFamily="18" charset="2"/>
              </a:rPr>
              <a:t>j</a:t>
            </a:r>
            <a:r>
              <a:rPr lang="en-US" i="1" dirty="0" smtClean="0">
                <a:sym typeface="Symbol" pitchFamily="18" charset="2"/>
              </a:rPr>
              <a:t>(</a:t>
            </a:r>
            <a:r>
              <a:rPr lang="en-US" i="1" dirty="0" err="1" smtClean="0">
                <a:sym typeface="Symbol" pitchFamily="18" charset="2"/>
              </a:rPr>
              <a:t>o</a:t>
            </a:r>
            <a:r>
              <a:rPr lang="en-US" i="1" baseline="-25000" dirty="0" err="1" smtClean="0">
                <a:sym typeface="Symbol" pitchFamily="18" charset="2"/>
              </a:rPr>
              <a:t>t</a:t>
            </a:r>
            <a:r>
              <a:rPr lang="en-US" i="1" dirty="0" smtClean="0">
                <a:sym typeface="Symbol" pitchFamily="18" charset="2"/>
              </a:rPr>
              <a:t>), </a:t>
            </a:r>
            <a:r>
              <a:rPr lang="en-US" sz="2400" b="0" i="1" dirty="0" smtClean="0">
                <a:sym typeface="Symbol" pitchFamily="18" charset="2"/>
              </a:rPr>
              <a:t>1</a:t>
            </a:r>
            <a:r>
              <a:rPr lang="en-US" sz="2400" b="0" i="1" dirty="0">
                <a:sym typeface="Symbol" pitchFamily="18" charset="2"/>
              </a:rPr>
              <a:t> j N</a:t>
            </a:r>
            <a:endParaRPr lang="en-US" b="0" i="1" dirty="0">
              <a:sym typeface="Symbol" pitchFamily="18" charset="2"/>
            </a:endParaRPr>
          </a:p>
        </p:txBody>
      </p:sp>
      <p:graphicFrame>
        <p:nvGraphicFramePr>
          <p:cNvPr id="482311" name="Object 7"/>
          <p:cNvGraphicFramePr>
            <a:graphicFrameLocks noChangeAspect="1"/>
          </p:cNvGraphicFramePr>
          <p:nvPr/>
        </p:nvGraphicFramePr>
        <p:xfrm>
          <a:off x="401638" y="990600"/>
          <a:ext cx="2455862" cy="688975"/>
        </p:xfrm>
        <a:graphic>
          <a:graphicData uri="http://schemas.openxmlformats.org/presentationml/2006/ole">
            <p:oleObj spid="_x0000_s970754" name="Equation" r:id="rId4" imgW="1079280" imgH="304560" progId="Equation.3">
              <p:embed/>
            </p:oleObj>
          </a:graphicData>
        </a:graphic>
      </p:graphicFrame>
      <p:sp>
        <p:nvSpPr>
          <p:cNvPr id="482312" name="Rectangle 8"/>
          <p:cNvSpPr>
            <a:spLocks noChangeArrowheads="1"/>
          </p:cNvSpPr>
          <p:nvPr/>
        </p:nvSpPr>
        <p:spPr bwMode="auto">
          <a:xfrm>
            <a:off x="3176464" y="836712"/>
            <a:ext cx="5967536" cy="838200"/>
          </a:xfrm>
          <a:prstGeom prst="rect">
            <a:avLst/>
          </a:prstGeom>
          <a:noFill/>
          <a:ln w="9525">
            <a:noFill/>
            <a:miter lim="800000"/>
            <a:headEnd/>
            <a:tailEnd/>
          </a:ln>
          <a:effectLst/>
        </p:spPr>
        <p:txBody>
          <a:bodyPr/>
          <a:lstStyle/>
          <a:p>
            <a:pPr marL="342900" indent="-342900">
              <a:spcBef>
                <a:spcPct val="20000"/>
              </a:spcBef>
            </a:pPr>
            <a:r>
              <a:rPr lang="en-US" i="1" kern="0" dirty="0" err="1" smtClean="0">
                <a:solidFill>
                  <a:srgbClr val="000000"/>
                </a:solidFill>
                <a:latin typeface="Arial Unicode MS"/>
                <a:sym typeface="Symbol" pitchFamily="18" charset="2"/>
              </a:rPr>
              <a:t>v</a:t>
            </a:r>
            <a:r>
              <a:rPr lang="en-US" i="1" kern="0" baseline="-25000" dirty="0" err="1" smtClean="0">
                <a:solidFill>
                  <a:srgbClr val="000000"/>
                </a:solidFill>
                <a:latin typeface="Arial Unicode MS"/>
                <a:sym typeface="Symbol" pitchFamily="18" charset="2"/>
              </a:rPr>
              <a:t>t</a:t>
            </a:r>
            <a:r>
              <a:rPr lang="en-US" i="1" kern="0" baseline="-25000" dirty="0" smtClean="0">
                <a:solidFill>
                  <a:srgbClr val="000000"/>
                </a:solidFill>
                <a:latin typeface="Arial Unicode MS"/>
                <a:sym typeface="Symbol" pitchFamily="18" charset="2"/>
              </a:rPr>
              <a:t> </a:t>
            </a:r>
            <a:r>
              <a:rPr lang="en-US" i="1" kern="0" dirty="0" smtClean="0">
                <a:solidFill>
                  <a:srgbClr val="000000"/>
                </a:solidFill>
                <a:latin typeface="Arial Unicode MS"/>
                <a:sym typeface="Symbol" pitchFamily="18" charset="2"/>
              </a:rPr>
              <a:t>( j ) </a:t>
            </a:r>
            <a:r>
              <a:rPr lang="en-US" sz="2400" i="1" dirty="0" smtClean="0">
                <a:latin typeface="Comic Sans MS" pitchFamily="66" charset="0"/>
                <a:sym typeface="Symbol" pitchFamily="18" charset="2"/>
              </a:rPr>
              <a:t>: </a:t>
            </a:r>
            <a:r>
              <a:rPr lang="en-US" sz="2400" i="1" dirty="0">
                <a:latin typeface="Comic Sans MS" pitchFamily="66" charset="0"/>
                <a:sym typeface="Symbol" pitchFamily="18" charset="2"/>
              </a:rPr>
              <a:t>probability of the most probable path that leads to that node</a:t>
            </a:r>
          </a:p>
        </p:txBody>
      </p:sp>
      <p:sp>
        <p:nvSpPr>
          <p:cNvPr id="482313" name="Rectangle 9"/>
          <p:cNvSpPr>
            <a:spLocks noChangeArrowheads="1"/>
          </p:cNvSpPr>
          <p:nvPr/>
        </p:nvSpPr>
        <p:spPr bwMode="auto">
          <a:xfrm>
            <a:off x="0" y="4769768"/>
            <a:ext cx="9144000" cy="2088232"/>
          </a:xfrm>
          <a:prstGeom prst="rect">
            <a:avLst/>
          </a:prstGeom>
          <a:solidFill>
            <a:schemeClr val="bg1"/>
          </a:solidFill>
          <a:ln w="9525">
            <a:noFill/>
            <a:miter lim="800000"/>
            <a:headEnd/>
            <a:tailEnd/>
          </a:ln>
          <a:effectLst/>
        </p:spPr>
        <p:txBody>
          <a:bodyPr/>
          <a:lstStyle/>
          <a:p>
            <a:pPr marL="342900" indent="-342900">
              <a:spcBef>
                <a:spcPct val="20000"/>
              </a:spcBef>
              <a:buFontTx/>
              <a:buChar char="•"/>
            </a:pPr>
            <a:r>
              <a:rPr lang="en-US" sz="2800" i="1" u="sng" dirty="0">
                <a:solidFill>
                  <a:schemeClr val="accent2"/>
                </a:solidFill>
                <a:latin typeface="Comic Sans MS" pitchFamily="66" charset="0"/>
                <a:sym typeface="Symbol" pitchFamily="18" charset="2"/>
              </a:rPr>
              <a:t>Termination and path readout</a:t>
            </a:r>
            <a:r>
              <a:rPr lang="en-US" sz="2800" i="1" dirty="0">
                <a:solidFill>
                  <a:schemeClr val="accent2"/>
                </a:solidFill>
                <a:latin typeface="Comic Sans MS" pitchFamily="66" charset="0"/>
                <a:sym typeface="Symbol" pitchFamily="18" charset="2"/>
              </a:rPr>
              <a:t>:</a:t>
            </a:r>
            <a:r>
              <a:rPr lang="en-US" sz="2800" i="1" dirty="0">
                <a:latin typeface="Comic Sans MS" pitchFamily="66" charset="0"/>
                <a:sym typeface="Symbol" pitchFamily="18" charset="2"/>
              </a:rPr>
              <a:t>                          </a:t>
            </a:r>
            <a:r>
              <a:rPr lang="en-US" sz="2800" i="1" dirty="0" smtClean="0">
                <a:latin typeface="Comic Sans MS" pitchFamily="66" charset="0"/>
                <a:sym typeface="Symbol" pitchFamily="18" charset="2"/>
              </a:rPr>
              <a:t>P(X|O) </a:t>
            </a:r>
            <a:r>
              <a:rPr lang="en-US" sz="2800" i="1" dirty="0">
                <a:latin typeface="Comic Sans MS" pitchFamily="66" charset="0"/>
                <a:sym typeface="Symbol" pitchFamily="18" charset="2"/>
              </a:rPr>
              <a:t>= max</a:t>
            </a:r>
            <a:r>
              <a:rPr lang="en-US" sz="2800" i="1" baseline="-25000" dirty="0">
                <a:latin typeface="Comic Sans MS" pitchFamily="66" charset="0"/>
                <a:sym typeface="Symbol" pitchFamily="18" charset="2"/>
              </a:rPr>
              <a:t>1 </a:t>
            </a:r>
            <a:r>
              <a:rPr lang="en-US" sz="2800" i="1" baseline="-25000" dirty="0" err="1" smtClean="0">
                <a:latin typeface="Comic Sans MS" pitchFamily="66" charset="0"/>
                <a:sym typeface="Symbol" pitchFamily="18" charset="2"/>
              </a:rPr>
              <a:t>i</a:t>
            </a:r>
            <a:r>
              <a:rPr lang="en-US" sz="2800" i="1" baseline="-25000" dirty="0" smtClean="0">
                <a:latin typeface="Comic Sans MS" pitchFamily="66" charset="0"/>
                <a:sym typeface="Symbol" pitchFamily="18" charset="2"/>
              </a:rPr>
              <a:t> N  </a:t>
            </a:r>
            <a:r>
              <a:rPr lang="en-US" i="1" dirty="0" err="1" smtClean="0">
                <a:sym typeface="Symbol" pitchFamily="18" charset="2"/>
              </a:rPr>
              <a:t>v</a:t>
            </a:r>
            <a:r>
              <a:rPr lang="en-US" i="1" baseline="-25000" dirty="0" err="1" smtClean="0">
                <a:sym typeface="Symbol" pitchFamily="18" charset="2"/>
              </a:rPr>
              <a:t>t</a:t>
            </a:r>
            <a:r>
              <a:rPr lang="en-US" i="1" baseline="-25000" dirty="0" smtClean="0">
                <a:sym typeface="Symbol" pitchFamily="18" charset="2"/>
              </a:rPr>
              <a:t> </a:t>
            </a:r>
            <a:r>
              <a:rPr lang="en-US" i="1" dirty="0" smtClean="0">
                <a:sym typeface="Symbol" pitchFamily="18" charset="2"/>
              </a:rPr>
              <a:t>(</a:t>
            </a:r>
            <a:r>
              <a:rPr lang="en-US" i="1" dirty="0" err="1" smtClean="0">
                <a:sym typeface="Symbol" pitchFamily="18" charset="2"/>
              </a:rPr>
              <a:t>i</a:t>
            </a:r>
            <a:r>
              <a:rPr lang="en-US" i="1" dirty="0" smtClean="0">
                <a:sym typeface="Symbol" pitchFamily="18" charset="2"/>
              </a:rPr>
              <a:t>) </a:t>
            </a:r>
          </a:p>
          <a:p>
            <a:pPr marL="342900" indent="-342900">
              <a:spcBef>
                <a:spcPct val="20000"/>
              </a:spcBef>
              <a:buFontTx/>
              <a:buChar char="•"/>
            </a:pPr>
            <a:r>
              <a:rPr lang="en-US" sz="2800" dirty="0" smtClean="0">
                <a:latin typeface="Comic Sans MS" pitchFamily="66" charset="0"/>
                <a:sym typeface="Symbol" pitchFamily="18" charset="2"/>
              </a:rPr>
              <a:t>To recover </a:t>
            </a:r>
            <a:r>
              <a:rPr lang="en-US" sz="2800" i="1" dirty="0" smtClean="0">
                <a:latin typeface="Comic Sans MS" pitchFamily="66" charset="0"/>
                <a:sym typeface="Symbol" pitchFamily="18" charset="2"/>
              </a:rPr>
              <a:t>X </a:t>
            </a:r>
            <a:r>
              <a:rPr lang="en-US" sz="2800" dirty="0" smtClean="0">
                <a:latin typeface="Comic Sans MS" pitchFamily="66" charset="0"/>
                <a:sym typeface="Symbol" pitchFamily="18" charset="2"/>
              </a:rPr>
              <a:t>start from </a:t>
            </a:r>
            <a:r>
              <a:rPr lang="en-US" i="1" kern="0" dirty="0" err="1" smtClean="0">
                <a:solidFill>
                  <a:srgbClr val="000000"/>
                </a:solidFill>
                <a:latin typeface="Arial Unicode MS"/>
                <a:sym typeface="Symbol" pitchFamily="18" charset="2"/>
              </a:rPr>
              <a:t>bt</a:t>
            </a:r>
            <a:r>
              <a:rPr lang="en-US" i="1" kern="0" baseline="-25000" dirty="0" err="1" smtClean="0">
                <a:solidFill>
                  <a:srgbClr val="000000"/>
                </a:solidFill>
                <a:latin typeface="Arial Unicode MS"/>
                <a:sym typeface="Symbol" pitchFamily="18" charset="2"/>
              </a:rPr>
              <a:t>t</a:t>
            </a:r>
            <a:r>
              <a:rPr lang="en-US" i="1" kern="0" dirty="0" smtClean="0">
                <a:solidFill>
                  <a:srgbClr val="000000"/>
                </a:solidFill>
                <a:latin typeface="Arial Unicode MS"/>
                <a:sym typeface="Symbol" pitchFamily="18" charset="2"/>
              </a:rPr>
              <a:t>( </a:t>
            </a:r>
            <a:r>
              <a:rPr lang="en-US" i="1" kern="0" dirty="0" err="1" smtClean="0">
                <a:solidFill>
                  <a:srgbClr val="000000"/>
                </a:solidFill>
                <a:latin typeface="Arial Unicode MS"/>
                <a:sym typeface="Symbol" pitchFamily="18" charset="2"/>
              </a:rPr>
              <a:t>i</a:t>
            </a:r>
            <a:r>
              <a:rPr lang="en-US" i="1" kern="0" dirty="0" smtClean="0">
                <a:solidFill>
                  <a:srgbClr val="000000"/>
                </a:solidFill>
                <a:latin typeface="Arial Unicode MS"/>
                <a:sym typeface="Symbol" pitchFamily="18" charset="2"/>
              </a:rPr>
              <a:t> ) = argmax</a:t>
            </a:r>
            <a:r>
              <a:rPr lang="en-US" i="1" kern="0" baseline="-25000" dirty="0" smtClean="0">
                <a:solidFill>
                  <a:srgbClr val="000000"/>
                </a:solidFill>
                <a:latin typeface="Arial Unicode MS"/>
                <a:sym typeface="Symbol" pitchFamily="18" charset="2"/>
              </a:rPr>
              <a:t>1 </a:t>
            </a:r>
            <a:r>
              <a:rPr lang="en-US" i="1" kern="0" baseline="-25000" dirty="0" err="1" smtClean="0">
                <a:solidFill>
                  <a:srgbClr val="000000"/>
                </a:solidFill>
                <a:latin typeface="Arial Unicode MS"/>
                <a:sym typeface="Symbol" pitchFamily="18" charset="2"/>
              </a:rPr>
              <a:t>i</a:t>
            </a:r>
            <a:r>
              <a:rPr lang="en-US" i="1" kern="0" baseline="-25000" dirty="0" smtClean="0">
                <a:solidFill>
                  <a:srgbClr val="000000"/>
                </a:solidFill>
                <a:latin typeface="Arial Unicode MS"/>
                <a:sym typeface="Symbol" pitchFamily="18" charset="2"/>
              </a:rPr>
              <a:t>  N </a:t>
            </a:r>
            <a:r>
              <a:rPr lang="en-US" i="1" kern="0" dirty="0" err="1" smtClean="0">
                <a:solidFill>
                  <a:srgbClr val="000000"/>
                </a:solidFill>
                <a:latin typeface="Arial Unicode MS"/>
                <a:sym typeface="Symbol" pitchFamily="18" charset="2"/>
              </a:rPr>
              <a:t>v</a:t>
            </a:r>
            <a:r>
              <a:rPr lang="en-US" i="1" kern="0" baseline="-25000" dirty="0" err="1" smtClean="0">
                <a:solidFill>
                  <a:srgbClr val="000000"/>
                </a:solidFill>
                <a:latin typeface="Arial Unicode MS"/>
                <a:sym typeface="Symbol" pitchFamily="18" charset="2"/>
              </a:rPr>
              <a:t>t</a:t>
            </a:r>
            <a:r>
              <a:rPr lang="en-US" i="1" kern="0" dirty="0" smtClean="0">
                <a:solidFill>
                  <a:srgbClr val="000000"/>
                </a:solidFill>
                <a:latin typeface="Arial Unicode MS"/>
                <a:sym typeface="Symbol" pitchFamily="18" charset="2"/>
              </a:rPr>
              <a:t>(</a:t>
            </a:r>
            <a:r>
              <a:rPr lang="en-US" i="1" kern="0" dirty="0" err="1" smtClean="0">
                <a:solidFill>
                  <a:srgbClr val="000000"/>
                </a:solidFill>
                <a:latin typeface="Arial Unicode MS"/>
                <a:sym typeface="Symbol" pitchFamily="18" charset="2"/>
              </a:rPr>
              <a:t>i</a:t>
            </a:r>
            <a:r>
              <a:rPr lang="en-US" i="1" kern="0" dirty="0" smtClean="0">
                <a:solidFill>
                  <a:srgbClr val="000000"/>
                </a:solidFill>
                <a:latin typeface="Arial Unicode MS"/>
                <a:sym typeface="Symbol" pitchFamily="18" charset="2"/>
              </a:rPr>
              <a:t>) </a:t>
            </a:r>
            <a:r>
              <a:rPr lang="en-US" kern="0" dirty="0" smtClean="0">
                <a:solidFill>
                  <a:srgbClr val="000000"/>
                </a:solidFill>
                <a:latin typeface="Arial Unicode MS"/>
                <a:sym typeface="Symbol" pitchFamily="18" charset="2"/>
              </a:rPr>
              <a:t>and keep going backward</a:t>
            </a:r>
            <a:endParaRPr lang="en-US" sz="2800" dirty="0">
              <a:latin typeface="Comic Sans MS" pitchFamily="66"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23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23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23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23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2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p:bldP spid="4823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dirty="0">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36D0BBE8-B007-4287-AFFD-3A5DE656C4AF}" type="slidenum">
              <a:rPr lang="en-US">
                <a:solidFill>
                  <a:srgbClr val="000000"/>
                </a:solidFill>
              </a:rPr>
              <a:pPr>
                <a:defRPr/>
              </a:pPr>
              <a:t>15</a:t>
            </a:fld>
            <a:endParaRPr lang="en-US">
              <a:solidFill>
                <a:srgbClr val="000000"/>
              </a:solidFill>
            </a:endParaRPr>
          </a:p>
        </p:txBody>
      </p:sp>
      <p:sp>
        <p:nvSpPr>
          <p:cNvPr id="10254" name="Rectangle 2"/>
          <p:cNvSpPr>
            <a:spLocks noGrp="1" noChangeArrowheads="1"/>
          </p:cNvSpPr>
          <p:nvPr>
            <p:ph type="title"/>
          </p:nvPr>
        </p:nvSpPr>
        <p:spPr>
          <a:xfrm>
            <a:off x="-158750" y="188913"/>
            <a:ext cx="9396413" cy="685800"/>
          </a:xfrm>
        </p:spPr>
        <p:txBody>
          <a:bodyPr/>
          <a:lstStyle/>
          <a:p>
            <a:pPr eaLnBrk="1" hangingPunct="1"/>
            <a:r>
              <a:rPr lang="en-US" sz="3200" dirty="0" smtClean="0"/>
              <a:t>Robot Localization: More complex Example</a:t>
            </a:r>
          </a:p>
        </p:txBody>
      </p:sp>
      <p:sp>
        <p:nvSpPr>
          <p:cNvPr id="10255" name="Rectangle 3"/>
          <p:cNvSpPr>
            <a:spLocks noGrp="1" noChangeArrowheads="1"/>
          </p:cNvSpPr>
          <p:nvPr>
            <p:ph type="body" idx="1"/>
          </p:nvPr>
        </p:nvSpPr>
        <p:spPr>
          <a:xfrm>
            <a:off x="0" y="836613"/>
            <a:ext cx="8785225" cy="2911475"/>
          </a:xfrm>
        </p:spPr>
        <p:txBody>
          <a:bodyPr/>
          <a:lstStyle/>
          <a:p>
            <a:pPr eaLnBrk="1" hangingPunct="1">
              <a:buFontTx/>
              <a:buChar char="•"/>
            </a:pPr>
            <a:r>
              <a:rPr lang="en-US" sz="2400" smtClean="0"/>
              <a:t>Suppose a robot wants to determine its location based on its actions and its sensor readings</a:t>
            </a:r>
          </a:p>
          <a:p>
            <a:pPr eaLnBrk="1" hangingPunct="1">
              <a:buFontTx/>
              <a:buChar char="•"/>
            </a:pPr>
            <a:r>
              <a:rPr lang="en-US" sz="2400" smtClean="0"/>
              <a:t>Three actions: </a:t>
            </a:r>
            <a:r>
              <a:rPr lang="en-US" sz="2400" i="1" smtClean="0"/>
              <a:t>goRight, goLeft, Stay</a:t>
            </a:r>
          </a:p>
          <a:p>
            <a:pPr eaLnBrk="1" hangingPunct="1">
              <a:buFontTx/>
              <a:buChar char="•"/>
            </a:pPr>
            <a:r>
              <a:rPr lang="en-US" sz="2400" smtClean="0"/>
              <a:t>This can be represented by an augmented HMM</a:t>
            </a:r>
          </a:p>
        </p:txBody>
      </p:sp>
      <p:pic>
        <p:nvPicPr>
          <p:cNvPr id="10256" name="Picture 8"/>
          <p:cNvPicPr>
            <a:picLocks noChangeAspect="1" noChangeArrowheads="1"/>
          </p:cNvPicPr>
          <p:nvPr/>
        </p:nvPicPr>
        <p:blipFill>
          <a:blip r:embed="rId4" cstate="print"/>
          <a:srcRect/>
          <a:stretch>
            <a:fillRect/>
          </a:stretch>
        </p:blipFill>
        <p:spPr bwMode="auto">
          <a:xfrm>
            <a:off x="827088" y="2997200"/>
            <a:ext cx="5975350" cy="2190750"/>
          </a:xfrm>
          <a:prstGeom prst="rect">
            <a:avLst/>
          </a:prstGeom>
          <a:noFill/>
          <a:ln w="9525" algn="ctr">
            <a:noFill/>
            <a:miter lim="800000"/>
            <a:headEnd/>
            <a:tailEnd/>
          </a:ln>
        </p:spPr>
      </p:pic>
      <p:sp>
        <p:nvSpPr>
          <p:cNvPr id="10257" name="Rectangle 8"/>
          <p:cNvSpPr>
            <a:spLocks noChangeArrowheads="1"/>
          </p:cNvSpPr>
          <p:nvPr/>
        </p:nvSpPr>
        <p:spPr bwMode="auto">
          <a:xfrm>
            <a:off x="428625" y="2714625"/>
            <a:ext cx="6715125" cy="1000125"/>
          </a:xfrm>
          <a:prstGeom prst="rect">
            <a:avLst/>
          </a:prstGeom>
          <a:solidFill>
            <a:schemeClr val="bg1"/>
          </a:solidFill>
          <a:ln w="9525" algn="ctr">
            <a:noFill/>
            <a:round/>
            <a:headEnd/>
            <a:tailEnd/>
          </a:ln>
        </p:spPr>
        <p:txBody>
          <a:bodyPr wrap="none">
            <a:spAutoFit/>
          </a:bodyPr>
          <a:lstStyle/>
          <a:p>
            <a:endParaRPr lang="en-US" b="1">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dirty="0">
              <a:solidFill>
                <a:srgbClr val="000000"/>
              </a:solidFill>
            </a:endParaRPr>
          </a:p>
        </p:txBody>
      </p:sp>
      <p:sp>
        <p:nvSpPr>
          <p:cNvPr id="12" name="Slide Number Placeholder 5"/>
          <p:cNvSpPr>
            <a:spLocks noGrp="1"/>
          </p:cNvSpPr>
          <p:nvPr>
            <p:ph type="sldNum" sz="quarter" idx="12"/>
          </p:nvPr>
        </p:nvSpPr>
        <p:spPr/>
        <p:txBody>
          <a:bodyPr/>
          <a:lstStyle/>
          <a:p>
            <a:pPr>
              <a:defRPr/>
            </a:pPr>
            <a:r>
              <a:rPr lang="en-US">
                <a:solidFill>
                  <a:srgbClr val="000000"/>
                </a:solidFill>
              </a:rPr>
              <a:t>Slide </a:t>
            </a:r>
            <a:fld id="{6EB480A0-4B95-4065-8E0A-A18D146ABAE9}" type="slidenum">
              <a:rPr lang="en-US">
                <a:solidFill>
                  <a:srgbClr val="000000"/>
                </a:solidFill>
              </a:rPr>
              <a:pPr>
                <a:defRPr/>
              </a:pPr>
              <a:t>16</a:t>
            </a:fld>
            <a:endParaRPr lang="en-US">
              <a:solidFill>
                <a:srgbClr val="000000"/>
              </a:solidFill>
            </a:endParaRPr>
          </a:p>
        </p:txBody>
      </p:sp>
      <p:sp>
        <p:nvSpPr>
          <p:cNvPr id="11274" name="Rectangle 2"/>
          <p:cNvSpPr>
            <a:spLocks noGrp="1" noChangeArrowheads="1"/>
          </p:cNvSpPr>
          <p:nvPr>
            <p:ph type="title"/>
          </p:nvPr>
        </p:nvSpPr>
        <p:spPr>
          <a:xfrm>
            <a:off x="-158750" y="188913"/>
            <a:ext cx="9396413" cy="685800"/>
          </a:xfrm>
        </p:spPr>
        <p:txBody>
          <a:bodyPr/>
          <a:lstStyle/>
          <a:p>
            <a:pPr eaLnBrk="1" hangingPunct="1"/>
            <a:r>
              <a:rPr lang="en-US" sz="3200" smtClean="0"/>
              <a:t>Robot Localization Sensor and Dynamics Model</a:t>
            </a:r>
          </a:p>
        </p:txBody>
      </p:sp>
      <p:sp>
        <p:nvSpPr>
          <p:cNvPr id="11275" name="Rectangle 4"/>
          <p:cNvSpPr>
            <a:spLocks noChangeArrowheads="1"/>
          </p:cNvSpPr>
          <p:nvPr/>
        </p:nvSpPr>
        <p:spPr bwMode="auto">
          <a:xfrm>
            <a:off x="0" y="242093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Sample Sensor Model </a:t>
            </a:r>
            <a:r>
              <a:rPr lang="en-US" sz="2400">
                <a:solidFill>
                  <a:srgbClr val="000000"/>
                </a:solidFill>
                <a:latin typeface="Arial Unicode MS" pitchFamily="34" charset="-128"/>
              </a:rPr>
              <a:t>(assume same as for pushed around)</a:t>
            </a:r>
          </a:p>
          <a:p>
            <a:pPr marL="342900" indent="-342900">
              <a:spcBef>
                <a:spcPct val="20000"/>
              </a:spcBef>
            </a:pPr>
            <a:endParaRPr lang="en-US" sz="2400">
              <a:solidFill>
                <a:srgbClr val="000000"/>
              </a:solidFill>
              <a:latin typeface="Arial Unicode MS" pitchFamily="34" charset="-128"/>
            </a:endParaRPr>
          </a:p>
        </p:txBody>
      </p:sp>
      <p:sp>
        <p:nvSpPr>
          <p:cNvPr id="11276" name="Rectangle 5"/>
          <p:cNvSpPr>
            <a:spLocks noChangeArrowheads="1"/>
          </p:cNvSpPr>
          <p:nvPr/>
        </p:nvSpPr>
        <p:spPr bwMode="auto">
          <a:xfrm>
            <a:off x="0" y="2852738"/>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Sample Stochastic Dynamics</a:t>
            </a:r>
            <a:r>
              <a:rPr lang="en-US" sz="2400">
                <a:solidFill>
                  <a:srgbClr val="000000"/>
                </a:solidFill>
                <a:latin typeface="Arial Unicode MS" pitchFamily="34" charset="-128"/>
              </a:rPr>
              <a:t>:</a:t>
            </a:r>
          </a:p>
        </p:txBody>
      </p:sp>
      <p:pic>
        <p:nvPicPr>
          <p:cNvPr id="11277" name="Picture 6"/>
          <p:cNvPicPr>
            <a:picLocks noChangeAspect="1" noChangeArrowheads="1"/>
          </p:cNvPicPr>
          <p:nvPr/>
        </p:nvPicPr>
        <p:blipFill>
          <a:blip r:embed="rId4" cstate="print"/>
          <a:srcRect/>
          <a:stretch>
            <a:fillRect/>
          </a:stretch>
        </p:blipFill>
        <p:spPr bwMode="auto">
          <a:xfrm>
            <a:off x="4030663" y="1412875"/>
            <a:ext cx="5113337" cy="587375"/>
          </a:xfrm>
          <a:prstGeom prst="rect">
            <a:avLst/>
          </a:prstGeom>
          <a:noFill/>
          <a:ln w="9525" algn="ctr">
            <a:noFill/>
            <a:miter lim="800000"/>
            <a:headEnd/>
            <a:tailEnd/>
          </a:ln>
        </p:spPr>
      </p:pic>
      <p:sp>
        <p:nvSpPr>
          <p:cNvPr id="11278" name="Rectangle 8"/>
          <p:cNvSpPr>
            <a:spLocks noChangeArrowheads="1"/>
          </p:cNvSpPr>
          <p:nvPr/>
        </p:nvSpPr>
        <p:spPr bwMode="auto">
          <a:xfrm>
            <a:off x="4572000" y="2852738"/>
            <a:ext cx="4032250" cy="504825"/>
          </a:xfrm>
          <a:prstGeom prst="rect">
            <a:avLst/>
          </a:prstGeom>
          <a:noFill/>
          <a:ln w="9525">
            <a:noFill/>
            <a:miter lim="800000"/>
            <a:headEnd/>
            <a:tailEnd/>
          </a:ln>
        </p:spPr>
        <p:txBody>
          <a:bodyPr/>
          <a:lstStyle/>
          <a:p>
            <a:pPr marL="342900" indent="-342900">
              <a:spcBef>
                <a:spcPct val="20000"/>
              </a:spcBef>
            </a:pPr>
            <a:r>
              <a:rPr lang="en-US" sz="2400" i="1" dirty="0">
                <a:solidFill>
                  <a:srgbClr val="000000"/>
                </a:solidFill>
                <a:latin typeface="Arial Unicode MS" pitchFamily="34" charset="-128"/>
              </a:rPr>
              <a:t>P(</a:t>
            </a:r>
            <a:r>
              <a:rPr lang="en-US" sz="2400" i="1" dirty="0" err="1">
                <a:solidFill>
                  <a:srgbClr val="000000"/>
                </a:solidFill>
                <a:latin typeface="Arial Unicode MS" pitchFamily="34" charset="-128"/>
              </a:rPr>
              <a:t>Loc</a:t>
            </a:r>
            <a:r>
              <a:rPr lang="en-US" sz="2400" i="1" baseline="-25000" dirty="0" err="1">
                <a:solidFill>
                  <a:srgbClr val="000000"/>
                </a:solidFill>
                <a:latin typeface="Arial Unicode MS" pitchFamily="34" charset="-128"/>
              </a:rPr>
              <a:t>t</a:t>
            </a:r>
            <a:r>
              <a:rPr lang="en-US" sz="2400" i="1" baseline="-25000" dirty="0">
                <a:solidFill>
                  <a:srgbClr val="000000"/>
                </a:solidFill>
                <a:latin typeface="Arial Unicode MS" pitchFamily="34" charset="-128"/>
              </a:rPr>
              <a:t> + 1 </a:t>
            </a:r>
            <a:r>
              <a:rPr lang="en-US" sz="2400" i="1" dirty="0">
                <a:solidFill>
                  <a:srgbClr val="000000"/>
                </a:solidFill>
                <a:latin typeface="Arial Unicode MS" pitchFamily="34" charset="-128"/>
              </a:rPr>
              <a:t>| </a:t>
            </a:r>
            <a:r>
              <a:rPr lang="en-US" sz="2400" i="1" dirty="0" err="1" smtClean="0">
                <a:solidFill>
                  <a:srgbClr val="000000"/>
                </a:solidFill>
                <a:latin typeface="Arial Unicode MS" pitchFamily="34" charset="-128"/>
              </a:rPr>
              <a:t>Action</a:t>
            </a:r>
            <a:r>
              <a:rPr lang="en-US" sz="2400" i="1" baseline="-25000" dirty="0" err="1" smtClean="0">
                <a:solidFill>
                  <a:srgbClr val="000000"/>
                </a:solidFill>
                <a:latin typeface="Arial Unicode MS" pitchFamily="34" charset="-128"/>
              </a:rPr>
              <a:t>t</a:t>
            </a:r>
            <a:r>
              <a:rPr lang="en-US" sz="2400" i="1" baseline="-25000" dirty="0" smtClean="0">
                <a:solidFill>
                  <a:srgbClr val="000000"/>
                </a:solidFill>
                <a:latin typeface="Arial Unicode MS" pitchFamily="34" charset="-128"/>
              </a:rPr>
              <a:t> </a:t>
            </a:r>
            <a:r>
              <a:rPr lang="en-US" sz="2400" i="1" dirty="0" smtClean="0">
                <a:solidFill>
                  <a:srgbClr val="000000"/>
                </a:solidFill>
                <a:latin typeface="Arial Unicode MS" pitchFamily="34" charset="-128"/>
              </a:rPr>
              <a:t>, </a:t>
            </a:r>
            <a:r>
              <a:rPr lang="en-US" sz="2400" i="1" dirty="0">
                <a:solidFill>
                  <a:srgbClr val="000000"/>
                </a:solidFill>
                <a:latin typeface="Arial Unicode MS" pitchFamily="34" charset="-128"/>
              </a:rPr>
              <a:t>Loc </a:t>
            </a:r>
            <a:r>
              <a:rPr lang="en-US" sz="2400" i="1" baseline="-25000" dirty="0">
                <a:solidFill>
                  <a:srgbClr val="000000"/>
                </a:solidFill>
                <a:latin typeface="Arial Unicode MS" pitchFamily="34" charset="-128"/>
              </a:rPr>
              <a:t>t</a:t>
            </a:r>
            <a:r>
              <a:rPr lang="en-US" sz="2400" i="1" dirty="0">
                <a:solidFill>
                  <a:srgbClr val="000000"/>
                </a:solidFill>
                <a:latin typeface="Arial Unicode MS" pitchFamily="34" charset="-128"/>
              </a:rPr>
              <a:t>)</a:t>
            </a:r>
          </a:p>
          <a:p>
            <a:pPr marL="342900" indent="-342900">
              <a:spcBef>
                <a:spcPct val="20000"/>
              </a:spcBef>
            </a:pPr>
            <a:endParaRPr lang="en-US" sz="2400" i="1" dirty="0">
              <a:solidFill>
                <a:srgbClr val="000000"/>
              </a:solidFill>
              <a:latin typeface="Arial Unicode MS" pitchFamily="34" charset="-128"/>
            </a:endParaRPr>
          </a:p>
        </p:txBody>
      </p:sp>
      <p:pic>
        <p:nvPicPr>
          <p:cNvPr id="11279" name="Picture 65"/>
          <p:cNvPicPr>
            <a:picLocks noChangeAspect="1" noChangeArrowheads="1"/>
          </p:cNvPicPr>
          <p:nvPr/>
        </p:nvPicPr>
        <p:blipFill>
          <a:blip r:embed="rId5" cstate="print"/>
          <a:srcRect/>
          <a:stretch>
            <a:fillRect/>
          </a:stretch>
        </p:blipFill>
        <p:spPr bwMode="auto">
          <a:xfrm>
            <a:off x="323850" y="908050"/>
            <a:ext cx="3743325" cy="1371600"/>
          </a:xfrm>
          <a:prstGeom prst="rect">
            <a:avLst/>
          </a:prstGeom>
          <a:noFill/>
          <a:ln w="9525" algn="ctr">
            <a:noFill/>
            <a:miter lim="800000"/>
            <a:headEnd/>
            <a:tailEnd/>
          </a:ln>
        </p:spPr>
      </p:pic>
      <p:sp>
        <p:nvSpPr>
          <p:cNvPr id="11280" name="Rectangle 66"/>
          <p:cNvSpPr>
            <a:spLocks noChangeArrowheads="1"/>
          </p:cNvSpPr>
          <p:nvPr/>
        </p:nvSpPr>
        <p:spPr bwMode="auto">
          <a:xfrm>
            <a:off x="250825" y="3357563"/>
            <a:ext cx="8893175" cy="1728787"/>
          </a:xfrm>
          <a:prstGeom prst="rect">
            <a:avLst/>
          </a:prstGeom>
          <a:noFill/>
          <a:ln w="9525">
            <a:noFill/>
            <a:miter lim="800000"/>
            <a:headEnd/>
            <a:tailEnd/>
          </a:ln>
        </p:spPr>
        <p:txBody>
          <a:bodyPr/>
          <a:lstStyle/>
          <a:p>
            <a:pPr marL="342900" indent="-342900">
              <a:lnSpc>
                <a:spcPct val="110000"/>
              </a:lnSpc>
              <a:spcBef>
                <a:spcPct val="20000"/>
              </a:spcBef>
            </a:pPr>
            <a:r>
              <a:rPr lang="en-US" sz="2000" i="1">
                <a:solidFill>
                  <a:srgbClr val="000000"/>
                </a:solidFill>
                <a:latin typeface="Arial Unicode MS" pitchFamily="34" charset="-128"/>
              </a:rPr>
              <a:t>P(Loc</a:t>
            </a:r>
            <a:r>
              <a:rPr lang="en-US" sz="2000" i="1" baseline="-25000">
                <a:solidFill>
                  <a:srgbClr val="000000"/>
                </a:solidFill>
                <a:latin typeface="Arial Unicode MS" pitchFamily="34" charset="-128"/>
              </a:rPr>
              <a:t>t + 1 </a:t>
            </a:r>
            <a:r>
              <a:rPr lang="en-US" sz="2000" i="1">
                <a:solidFill>
                  <a:srgbClr val="000000"/>
                </a:solidFill>
                <a:latin typeface="Arial Unicode MS" pitchFamily="34" charset="-128"/>
              </a:rPr>
              <a:t>= L | Action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goRight , Loc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L) = 0.1</a:t>
            </a:r>
          </a:p>
          <a:p>
            <a:pPr marL="342900" indent="-342900">
              <a:lnSpc>
                <a:spcPct val="110000"/>
              </a:lnSpc>
              <a:spcBef>
                <a:spcPct val="20000"/>
              </a:spcBef>
            </a:pPr>
            <a:r>
              <a:rPr lang="en-US" sz="2000" i="1">
                <a:solidFill>
                  <a:srgbClr val="000000"/>
                </a:solidFill>
                <a:latin typeface="Arial Unicode MS" pitchFamily="34" charset="-128"/>
              </a:rPr>
              <a:t>P(Loc</a:t>
            </a:r>
            <a:r>
              <a:rPr lang="en-US" sz="2000" i="1" baseline="-25000">
                <a:solidFill>
                  <a:srgbClr val="000000"/>
                </a:solidFill>
                <a:latin typeface="Arial Unicode MS" pitchFamily="34" charset="-128"/>
              </a:rPr>
              <a:t>t + 1 </a:t>
            </a:r>
            <a:r>
              <a:rPr lang="en-US" sz="2000" i="1">
                <a:solidFill>
                  <a:srgbClr val="000000"/>
                </a:solidFill>
                <a:latin typeface="Arial Unicode MS" pitchFamily="34" charset="-128"/>
              </a:rPr>
              <a:t>= L+1 | Action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goRight , Loc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L) = 0.8</a:t>
            </a:r>
          </a:p>
          <a:p>
            <a:pPr marL="342900" indent="-342900">
              <a:lnSpc>
                <a:spcPct val="110000"/>
              </a:lnSpc>
              <a:spcBef>
                <a:spcPct val="20000"/>
              </a:spcBef>
            </a:pPr>
            <a:r>
              <a:rPr lang="en-US" sz="2000" i="1">
                <a:solidFill>
                  <a:srgbClr val="000000"/>
                </a:solidFill>
                <a:latin typeface="Arial Unicode MS" pitchFamily="34" charset="-128"/>
              </a:rPr>
              <a:t>P(Loc</a:t>
            </a:r>
            <a:r>
              <a:rPr lang="en-US" sz="2000" i="1" baseline="-25000">
                <a:solidFill>
                  <a:srgbClr val="000000"/>
                </a:solidFill>
                <a:latin typeface="Arial Unicode MS" pitchFamily="34" charset="-128"/>
              </a:rPr>
              <a:t>t + 1 </a:t>
            </a:r>
            <a:r>
              <a:rPr lang="en-US" sz="2000" i="1">
                <a:solidFill>
                  <a:srgbClr val="000000"/>
                </a:solidFill>
                <a:latin typeface="Arial Unicode MS" pitchFamily="34" charset="-128"/>
              </a:rPr>
              <a:t>= L + 2 | Action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goRight , Loc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L) = 0.074</a:t>
            </a:r>
          </a:p>
          <a:p>
            <a:pPr marL="342900" indent="-342900">
              <a:lnSpc>
                <a:spcPct val="110000"/>
              </a:lnSpc>
              <a:spcBef>
                <a:spcPct val="20000"/>
              </a:spcBef>
            </a:pPr>
            <a:r>
              <a:rPr lang="en-US" sz="2000" i="1">
                <a:solidFill>
                  <a:srgbClr val="000000"/>
                </a:solidFill>
                <a:latin typeface="Arial Unicode MS" pitchFamily="34" charset="-128"/>
              </a:rPr>
              <a:t>P(Loc</a:t>
            </a:r>
            <a:r>
              <a:rPr lang="en-US" sz="2000" i="1" baseline="-25000">
                <a:solidFill>
                  <a:srgbClr val="000000"/>
                </a:solidFill>
                <a:latin typeface="Arial Unicode MS" pitchFamily="34" charset="-128"/>
              </a:rPr>
              <a:t>t + 1 </a:t>
            </a:r>
            <a:r>
              <a:rPr lang="en-US" sz="2000" i="1">
                <a:solidFill>
                  <a:srgbClr val="000000"/>
                </a:solidFill>
                <a:latin typeface="Arial Unicode MS" pitchFamily="34" charset="-128"/>
              </a:rPr>
              <a:t>= L’ | Action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goRight , Loc </a:t>
            </a:r>
            <a:r>
              <a:rPr lang="en-US" sz="2000" i="1" baseline="-25000">
                <a:solidFill>
                  <a:srgbClr val="000000"/>
                </a:solidFill>
                <a:latin typeface="Arial Unicode MS" pitchFamily="34" charset="-128"/>
              </a:rPr>
              <a:t>t</a:t>
            </a:r>
            <a:r>
              <a:rPr lang="en-US" sz="2000" i="1">
                <a:solidFill>
                  <a:srgbClr val="000000"/>
                </a:solidFill>
                <a:latin typeface="Arial Unicode MS" pitchFamily="34" charset="-128"/>
              </a:rPr>
              <a:t> = L) = 0.002  for all other locations L’</a:t>
            </a:r>
          </a:p>
        </p:txBody>
      </p:sp>
      <p:sp>
        <p:nvSpPr>
          <p:cNvPr id="33803" name="Rectangle 67"/>
          <p:cNvSpPr>
            <a:spLocks noChangeArrowheads="1"/>
          </p:cNvSpPr>
          <p:nvPr/>
        </p:nvSpPr>
        <p:spPr bwMode="auto">
          <a:xfrm>
            <a:off x="0" y="5157788"/>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Arial Unicode MS" pitchFamily="34" charset="-128"/>
              </a:rPr>
              <a:t>All location arithmetic is modulo 16</a:t>
            </a:r>
          </a:p>
          <a:p>
            <a:pPr marL="342900" indent="-342900">
              <a:spcBef>
                <a:spcPct val="20000"/>
              </a:spcBef>
              <a:buFontTx/>
              <a:buChar char="•"/>
            </a:pPr>
            <a:r>
              <a:rPr lang="en-US" sz="2400">
                <a:solidFill>
                  <a:srgbClr val="000000"/>
                </a:solidFill>
                <a:latin typeface="Arial Unicode MS" pitchFamily="34" charset="-128"/>
              </a:rPr>
              <a:t>The action </a:t>
            </a:r>
            <a:r>
              <a:rPr lang="en-US" sz="2400" i="1">
                <a:solidFill>
                  <a:srgbClr val="000000"/>
                </a:solidFill>
                <a:latin typeface="Arial Unicode MS" pitchFamily="34" charset="-128"/>
              </a:rPr>
              <a:t>goLeft</a:t>
            </a:r>
            <a:r>
              <a:rPr lang="en-US" sz="2400">
                <a:solidFill>
                  <a:srgbClr val="000000"/>
                </a:solidFill>
                <a:latin typeface="Arial Unicode MS" pitchFamily="34" charset="-128"/>
              </a:rPr>
              <a:t> works the same but to the left</a:t>
            </a:r>
          </a:p>
          <a:p>
            <a:pPr marL="342900" indent="-342900">
              <a:spcBef>
                <a:spcPct val="20000"/>
              </a:spcBef>
            </a:pPr>
            <a:endParaRPr lang="en-US" sz="2400">
              <a:solidFill>
                <a:srgbClr val="0000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dirty="0">
              <a:solidFill>
                <a:srgbClr val="000000"/>
              </a:solidFill>
            </a:endParaRPr>
          </a:p>
        </p:txBody>
      </p:sp>
      <p:sp>
        <p:nvSpPr>
          <p:cNvPr id="12" name="Slide Number Placeholder 5"/>
          <p:cNvSpPr>
            <a:spLocks noGrp="1"/>
          </p:cNvSpPr>
          <p:nvPr>
            <p:ph type="sldNum" sz="quarter" idx="12"/>
          </p:nvPr>
        </p:nvSpPr>
        <p:spPr/>
        <p:txBody>
          <a:bodyPr/>
          <a:lstStyle/>
          <a:p>
            <a:pPr>
              <a:defRPr/>
            </a:pPr>
            <a:r>
              <a:rPr lang="en-US">
                <a:solidFill>
                  <a:srgbClr val="000000"/>
                </a:solidFill>
              </a:rPr>
              <a:t>Slide </a:t>
            </a:r>
            <a:fld id="{71480B53-280E-453C-AF8F-FDCA1E4BCE2F}" type="slidenum">
              <a:rPr lang="en-US">
                <a:solidFill>
                  <a:srgbClr val="000000"/>
                </a:solidFill>
              </a:rPr>
              <a:pPr>
                <a:defRPr/>
              </a:pPr>
              <a:t>17</a:t>
            </a:fld>
            <a:endParaRPr lang="en-US">
              <a:solidFill>
                <a:srgbClr val="000000"/>
              </a:solidFill>
            </a:endParaRPr>
          </a:p>
        </p:txBody>
      </p:sp>
      <p:sp>
        <p:nvSpPr>
          <p:cNvPr id="12312" name="Rectangle 2"/>
          <p:cNvSpPr>
            <a:spLocks noGrp="1" noChangeArrowheads="1"/>
          </p:cNvSpPr>
          <p:nvPr>
            <p:ph type="title"/>
          </p:nvPr>
        </p:nvSpPr>
        <p:spPr>
          <a:xfrm>
            <a:off x="-252413" y="0"/>
            <a:ext cx="9396413" cy="685800"/>
          </a:xfrm>
        </p:spPr>
        <p:txBody>
          <a:bodyPr/>
          <a:lstStyle/>
          <a:p>
            <a:pPr eaLnBrk="1" hangingPunct="1"/>
            <a:r>
              <a:rPr lang="en-US" sz="3200" smtClean="0"/>
              <a:t>Dynamics Model More Details</a:t>
            </a:r>
          </a:p>
        </p:txBody>
      </p:sp>
      <p:sp>
        <p:nvSpPr>
          <p:cNvPr id="12313" name="Rectangle 5"/>
          <p:cNvSpPr>
            <a:spLocks noChangeArrowheads="1"/>
          </p:cNvSpPr>
          <p:nvPr/>
        </p:nvSpPr>
        <p:spPr bwMode="auto">
          <a:xfrm>
            <a:off x="0" y="1285875"/>
            <a:ext cx="7526338" cy="56197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Sample Stochastic Dynamics</a:t>
            </a:r>
            <a:r>
              <a:rPr lang="en-US" sz="2400">
                <a:solidFill>
                  <a:srgbClr val="000000"/>
                </a:solidFill>
                <a:latin typeface="Arial Unicode MS" pitchFamily="34" charset="-128"/>
              </a:rPr>
              <a:t>:</a:t>
            </a:r>
          </a:p>
        </p:txBody>
      </p:sp>
      <p:pic>
        <p:nvPicPr>
          <p:cNvPr id="12314" name="Picture 6"/>
          <p:cNvPicPr>
            <a:picLocks noChangeAspect="1" noChangeArrowheads="1"/>
          </p:cNvPicPr>
          <p:nvPr/>
        </p:nvPicPr>
        <p:blipFill>
          <a:blip r:embed="rId4" cstate="print"/>
          <a:srcRect/>
          <a:stretch>
            <a:fillRect/>
          </a:stretch>
        </p:blipFill>
        <p:spPr bwMode="auto">
          <a:xfrm>
            <a:off x="214313" y="642938"/>
            <a:ext cx="4857750" cy="557212"/>
          </a:xfrm>
          <a:prstGeom prst="rect">
            <a:avLst/>
          </a:prstGeom>
          <a:noFill/>
          <a:ln w="9525" algn="ctr">
            <a:noFill/>
            <a:miter lim="800000"/>
            <a:headEnd/>
            <a:tailEnd/>
          </a:ln>
        </p:spPr>
      </p:pic>
      <p:sp>
        <p:nvSpPr>
          <p:cNvPr id="12315" name="Rectangle 8"/>
          <p:cNvSpPr>
            <a:spLocks noChangeArrowheads="1"/>
          </p:cNvSpPr>
          <p:nvPr/>
        </p:nvSpPr>
        <p:spPr bwMode="auto">
          <a:xfrm>
            <a:off x="4572000" y="1285875"/>
            <a:ext cx="4032250" cy="504825"/>
          </a:xfrm>
          <a:prstGeom prst="rect">
            <a:avLst/>
          </a:prstGeom>
          <a:noFill/>
          <a:ln w="9525">
            <a:noFill/>
            <a:miter lim="800000"/>
            <a:headEnd/>
            <a:tailEnd/>
          </a:ln>
        </p:spPr>
        <p:txBody>
          <a:bodyPr/>
          <a:lstStyle/>
          <a:p>
            <a:pPr marL="342900" indent="-342900">
              <a:spcBef>
                <a:spcPct val="20000"/>
              </a:spcBef>
            </a:pPr>
            <a:r>
              <a:rPr lang="en-US" sz="2400" i="1">
                <a:solidFill>
                  <a:srgbClr val="000000"/>
                </a:solidFill>
                <a:latin typeface="Arial Unicode MS" pitchFamily="34" charset="-128"/>
              </a:rPr>
              <a:t>P(Loc</a:t>
            </a:r>
            <a:r>
              <a:rPr lang="en-US" sz="2400" i="1" baseline="-25000">
                <a:solidFill>
                  <a:srgbClr val="000000"/>
                </a:solidFill>
                <a:latin typeface="Arial Unicode MS" pitchFamily="34" charset="-128"/>
              </a:rPr>
              <a:t>t + 1 </a:t>
            </a:r>
            <a:r>
              <a:rPr lang="en-US" sz="2400" i="1">
                <a:solidFill>
                  <a:srgbClr val="000000"/>
                </a:solidFill>
                <a:latin typeface="Arial Unicode MS" pitchFamily="34" charset="-128"/>
              </a:rPr>
              <a:t>| Action, Loc </a:t>
            </a:r>
            <a:r>
              <a:rPr lang="en-US" sz="2400" i="1" baseline="-25000">
                <a:solidFill>
                  <a:srgbClr val="000000"/>
                </a:solidFill>
                <a:latin typeface="Arial Unicode MS" pitchFamily="34" charset="-128"/>
              </a:rPr>
              <a:t>t</a:t>
            </a:r>
            <a:r>
              <a:rPr lang="en-US" sz="2400" i="1">
                <a:solidFill>
                  <a:srgbClr val="000000"/>
                </a:solidFill>
                <a:latin typeface="Arial Unicode MS" pitchFamily="34" charset="-128"/>
              </a:rPr>
              <a:t>)</a:t>
            </a:r>
          </a:p>
          <a:p>
            <a:pPr marL="342900" indent="-342900">
              <a:spcBef>
                <a:spcPct val="20000"/>
              </a:spcBef>
            </a:pPr>
            <a:endParaRPr lang="en-US" sz="2400" i="1">
              <a:solidFill>
                <a:srgbClr val="000000"/>
              </a:solidFill>
              <a:latin typeface="Arial Unicode MS" pitchFamily="34" charset="-128"/>
            </a:endParaRPr>
          </a:p>
        </p:txBody>
      </p:sp>
      <p:sp>
        <p:nvSpPr>
          <p:cNvPr id="12316" name="Rectangle 66"/>
          <p:cNvSpPr>
            <a:spLocks noChangeArrowheads="1"/>
          </p:cNvSpPr>
          <p:nvPr/>
        </p:nvSpPr>
        <p:spPr bwMode="auto">
          <a:xfrm>
            <a:off x="250825" y="1714500"/>
            <a:ext cx="8893175" cy="1500188"/>
          </a:xfrm>
          <a:prstGeom prst="rect">
            <a:avLst/>
          </a:prstGeom>
          <a:noFill/>
          <a:ln w="9525">
            <a:noFill/>
            <a:miter lim="800000"/>
            <a:headEnd/>
            <a:tailEnd/>
          </a:ln>
        </p:spPr>
        <p:txBody>
          <a:bodyPr/>
          <a:lstStyle/>
          <a:p>
            <a:pPr marL="342900" indent="-342900">
              <a:lnSpc>
                <a:spcPct val="110000"/>
              </a:lnSpc>
              <a:spcBef>
                <a:spcPct val="20000"/>
              </a:spcBef>
            </a:pPr>
            <a:r>
              <a:rPr lang="en-US" sz="1800" i="1">
                <a:solidFill>
                  <a:srgbClr val="000000"/>
                </a:solidFill>
                <a:latin typeface="Arial Unicode MS" pitchFamily="34" charset="-128"/>
              </a:rPr>
              <a:t>P(Loc</a:t>
            </a:r>
            <a:r>
              <a:rPr lang="en-US" sz="1800" i="1" baseline="-25000">
                <a:solidFill>
                  <a:srgbClr val="000000"/>
                </a:solidFill>
                <a:latin typeface="Arial Unicode MS" pitchFamily="34" charset="-128"/>
              </a:rPr>
              <a:t>t + 1 </a:t>
            </a:r>
            <a:r>
              <a:rPr lang="en-US" sz="1800" i="1">
                <a:solidFill>
                  <a:srgbClr val="000000"/>
                </a:solidFill>
                <a:latin typeface="Arial Unicode MS" pitchFamily="34" charset="-128"/>
              </a:rPr>
              <a:t>= L | Action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goRight , Loc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L) = 0.1</a:t>
            </a:r>
          </a:p>
          <a:p>
            <a:pPr marL="342900" indent="-342900">
              <a:lnSpc>
                <a:spcPct val="110000"/>
              </a:lnSpc>
              <a:spcBef>
                <a:spcPct val="20000"/>
              </a:spcBef>
            </a:pPr>
            <a:r>
              <a:rPr lang="en-US" sz="1800" i="1">
                <a:solidFill>
                  <a:srgbClr val="000000"/>
                </a:solidFill>
                <a:latin typeface="Arial Unicode MS" pitchFamily="34" charset="-128"/>
              </a:rPr>
              <a:t>P(Loc</a:t>
            </a:r>
            <a:r>
              <a:rPr lang="en-US" sz="1800" i="1" baseline="-25000">
                <a:solidFill>
                  <a:srgbClr val="000000"/>
                </a:solidFill>
                <a:latin typeface="Arial Unicode MS" pitchFamily="34" charset="-128"/>
              </a:rPr>
              <a:t>t + 1 </a:t>
            </a:r>
            <a:r>
              <a:rPr lang="en-US" sz="1800" i="1">
                <a:solidFill>
                  <a:srgbClr val="000000"/>
                </a:solidFill>
                <a:latin typeface="Arial Unicode MS" pitchFamily="34" charset="-128"/>
              </a:rPr>
              <a:t>= L+1 | Action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goRight , Loc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L) = 0.8</a:t>
            </a:r>
          </a:p>
          <a:p>
            <a:pPr marL="342900" indent="-342900">
              <a:lnSpc>
                <a:spcPct val="110000"/>
              </a:lnSpc>
              <a:spcBef>
                <a:spcPct val="20000"/>
              </a:spcBef>
            </a:pPr>
            <a:r>
              <a:rPr lang="en-US" sz="1800" i="1">
                <a:solidFill>
                  <a:srgbClr val="000000"/>
                </a:solidFill>
                <a:latin typeface="Arial Unicode MS" pitchFamily="34" charset="-128"/>
              </a:rPr>
              <a:t>P(Loc</a:t>
            </a:r>
            <a:r>
              <a:rPr lang="en-US" sz="1800" i="1" baseline="-25000">
                <a:solidFill>
                  <a:srgbClr val="000000"/>
                </a:solidFill>
                <a:latin typeface="Arial Unicode MS" pitchFamily="34" charset="-128"/>
              </a:rPr>
              <a:t>t + 1 </a:t>
            </a:r>
            <a:r>
              <a:rPr lang="en-US" sz="1800" i="1">
                <a:solidFill>
                  <a:srgbClr val="000000"/>
                </a:solidFill>
                <a:latin typeface="Arial Unicode MS" pitchFamily="34" charset="-128"/>
              </a:rPr>
              <a:t>= L + 2 | Action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goRight , Loc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L) = 0.074</a:t>
            </a:r>
          </a:p>
          <a:p>
            <a:pPr marL="342900" indent="-342900">
              <a:lnSpc>
                <a:spcPct val="110000"/>
              </a:lnSpc>
              <a:spcBef>
                <a:spcPct val="20000"/>
              </a:spcBef>
            </a:pPr>
            <a:r>
              <a:rPr lang="en-US" sz="1800" i="1">
                <a:solidFill>
                  <a:srgbClr val="000000"/>
                </a:solidFill>
                <a:latin typeface="Arial Unicode MS" pitchFamily="34" charset="-128"/>
              </a:rPr>
              <a:t>P(Loc</a:t>
            </a:r>
            <a:r>
              <a:rPr lang="en-US" sz="1800" i="1" baseline="-25000">
                <a:solidFill>
                  <a:srgbClr val="000000"/>
                </a:solidFill>
                <a:latin typeface="Arial Unicode MS" pitchFamily="34" charset="-128"/>
              </a:rPr>
              <a:t>t + 1 </a:t>
            </a:r>
            <a:r>
              <a:rPr lang="en-US" sz="1800" i="1">
                <a:solidFill>
                  <a:srgbClr val="000000"/>
                </a:solidFill>
                <a:latin typeface="Arial Unicode MS" pitchFamily="34" charset="-128"/>
              </a:rPr>
              <a:t>= L’ | Action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goRight , Loc </a:t>
            </a:r>
            <a:r>
              <a:rPr lang="en-US" sz="1800" i="1" baseline="-25000">
                <a:solidFill>
                  <a:srgbClr val="000000"/>
                </a:solidFill>
                <a:latin typeface="Arial Unicode MS" pitchFamily="34" charset="-128"/>
              </a:rPr>
              <a:t>t</a:t>
            </a:r>
            <a:r>
              <a:rPr lang="en-US" sz="1800" i="1">
                <a:solidFill>
                  <a:srgbClr val="000000"/>
                </a:solidFill>
                <a:latin typeface="Arial Unicode MS" pitchFamily="34" charset="-128"/>
              </a:rPr>
              <a:t> = L) = 0.002  for all other locations 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
        <p:nvSpPr>
          <p:cNvPr id="10" name="Slide Number Placeholder 5"/>
          <p:cNvSpPr>
            <a:spLocks noGrp="1"/>
          </p:cNvSpPr>
          <p:nvPr>
            <p:ph type="sldNum" sz="quarter" idx="12"/>
          </p:nvPr>
        </p:nvSpPr>
        <p:spPr/>
        <p:txBody>
          <a:bodyPr/>
          <a:lstStyle/>
          <a:p>
            <a:pPr>
              <a:defRPr/>
            </a:pPr>
            <a:r>
              <a:rPr lang="en-US">
                <a:solidFill>
                  <a:srgbClr val="000000"/>
                </a:solidFill>
              </a:rPr>
              <a:t>Slide </a:t>
            </a:r>
            <a:fld id="{7F542C14-24EF-4B10-ACA8-1ACF6BCE6974}" type="slidenum">
              <a:rPr lang="en-US">
                <a:solidFill>
                  <a:srgbClr val="000000"/>
                </a:solidFill>
              </a:rPr>
              <a:pPr>
                <a:defRPr/>
              </a:pPr>
              <a:t>18</a:t>
            </a:fld>
            <a:endParaRPr lang="en-US">
              <a:solidFill>
                <a:srgbClr val="000000"/>
              </a:solidFill>
            </a:endParaRPr>
          </a:p>
        </p:txBody>
      </p:sp>
      <p:sp>
        <p:nvSpPr>
          <p:cNvPr id="13341" name="Rectangle 2"/>
          <p:cNvSpPr>
            <a:spLocks noGrp="1" noChangeArrowheads="1"/>
          </p:cNvSpPr>
          <p:nvPr>
            <p:ph type="title"/>
          </p:nvPr>
        </p:nvSpPr>
        <p:spPr>
          <a:xfrm>
            <a:off x="-252413" y="0"/>
            <a:ext cx="9396413" cy="685800"/>
          </a:xfrm>
        </p:spPr>
        <p:txBody>
          <a:bodyPr/>
          <a:lstStyle/>
          <a:p>
            <a:pPr eaLnBrk="1" hangingPunct="1"/>
            <a:r>
              <a:rPr lang="en-US" sz="3200" smtClean="0"/>
              <a:t>Robot Localization additional sensor</a:t>
            </a:r>
          </a:p>
        </p:txBody>
      </p:sp>
      <p:sp>
        <p:nvSpPr>
          <p:cNvPr id="13342" name="Rectangle 3"/>
          <p:cNvSpPr>
            <a:spLocks noChangeArrowheads="1"/>
          </p:cNvSpPr>
          <p:nvPr/>
        </p:nvSpPr>
        <p:spPr bwMode="auto">
          <a:xfrm>
            <a:off x="0" y="2924175"/>
            <a:ext cx="9144000" cy="93662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Additional Light Sensor: </a:t>
            </a:r>
            <a:r>
              <a:rPr lang="en-US" sz="2400">
                <a:solidFill>
                  <a:srgbClr val="000000"/>
                </a:solidFill>
                <a:latin typeface="Arial Unicode MS" pitchFamily="34" charset="-128"/>
              </a:rPr>
              <a:t>there is light coming through an opening at location 10</a:t>
            </a:r>
          </a:p>
          <a:p>
            <a:pPr marL="342900" indent="-342900">
              <a:spcBef>
                <a:spcPct val="20000"/>
              </a:spcBef>
            </a:pPr>
            <a:endParaRPr lang="en-US" sz="2400">
              <a:solidFill>
                <a:srgbClr val="000000"/>
              </a:solidFill>
              <a:latin typeface="Arial Unicode MS" pitchFamily="34" charset="-128"/>
            </a:endParaRPr>
          </a:p>
        </p:txBody>
      </p:sp>
      <p:pic>
        <p:nvPicPr>
          <p:cNvPr id="13343" name="Picture 5"/>
          <p:cNvPicPr>
            <a:picLocks noChangeAspect="1" noChangeArrowheads="1"/>
          </p:cNvPicPr>
          <p:nvPr/>
        </p:nvPicPr>
        <p:blipFill>
          <a:blip r:embed="rId4" cstate="print"/>
          <a:srcRect/>
          <a:stretch>
            <a:fillRect/>
          </a:stretch>
        </p:blipFill>
        <p:spPr bwMode="auto">
          <a:xfrm>
            <a:off x="785813" y="5000625"/>
            <a:ext cx="7561262" cy="587375"/>
          </a:xfrm>
          <a:prstGeom prst="rect">
            <a:avLst/>
          </a:prstGeom>
          <a:noFill/>
          <a:ln w="9525" algn="ctr">
            <a:noFill/>
            <a:miter lim="800000"/>
            <a:headEnd/>
            <a:tailEnd/>
          </a:ln>
        </p:spPr>
      </p:pic>
      <p:pic>
        <p:nvPicPr>
          <p:cNvPr id="13344" name="Picture 10"/>
          <p:cNvPicPr>
            <a:picLocks noChangeAspect="1" noChangeArrowheads="1"/>
          </p:cNvPicPr>
          <p:nvPr/>
        </p:nvPicPr>
        <p:blipFill>
          <a:blip r:embed="rId5" cstate="print"/>
          <a:srcRect/>
          <a:stretch>
            <a:fillRect/>
          </a:stretch>
        </p:blipFill>
        <p:spPr bwMode="auto">
          <a:xfrm>
            <a:off x="684213" y="1125538"/>
            <a:ext cx="5481637" cy="1685925"/>
          </a:xfrm>
          <a:prstGeom prst="rect">
            <a:avLst/>
          </a:prstGeom>
          <a:noFill/>
          <a:ln w="9525" algn="ctr">
            <a:noFill/>
            <a:miter lim="800000"/>
            <a:headEnd/>
            <a:tailEnd/>
          </a:ln>
        </p:spPr>
      </p:pic>
      <p:sp>
        <p:nvSpPr>
          <p:cNvPr id="13345" name="Rectangle 11"/>
          <p:cNvSpPr>
            <a:spLocks noChangeArrowheads="1"/>
          </p:cNvSpPr>
          <p:nvPr/>
        </p:nvSpPr>
        <p:spPr bwMode="auto">
          <a:xfrm>
            <a:off x="4143375" y="3357563"/>
            <a:ext cx="3816350" cy="561975"/>
          </a:xfrm>
          <a:prstGeom prst="rect">
            <a:avLst/>
          </a:prstGeom>
          <a:noFill/>
          <a:ln w="9525">
            <a:noFill/>
            <a:miter lim="800000"/>
            <a:headEnd/>
            <a:tailEnd/>
          </a:ln>
        </p:spPr>
        <p:txBody>
          <a:bodyPr/>
          <a:lstStyle/>
          <a:p>
            <a:pPr marL="342900" indent="-342900">
              <a:spcBef>
                <a:spcPct val="20000"/>
              </a:spcBef>
            </a:pPr>
            <a:r>
              <a:rPr lang="en-US" sz="2400" i="1">
                <a:solidFill>
                  <a:srgbClr val="000000"/>
                </a:solidFill>
                <a:latin typeface="Arial Unicode MS" pitchFamily="34" charset="-128"/>
              </a:rPr>
              <a:t>P (L</a:t>
            </a:r>
            <a:r>
              <a:rPr lang="en-US" sz="2400" i="1" baseline="-25000">
                <a:solidFill>
                  <a:srgbClr val="000000"/>
                </a:solidFill>
                <a:latin typeface="Arial Unicode MS" pitchFamily="34" charset="-128"/>
              </a:rPr>
              <a:t>t  </a:t>
            </a:r>
            <a:r>
              <a:rPr lang="en-US" sz="2400" i="1">
                <a:solidFill>
                  <a:srgbClr val="000000"/>
                </a:solidFill>
                <a:latin typeface="Arial Unicode MS" pitchFamily="34" charset="-128"/>
              </a:rPr>
              <a:t>| Loc</a:t>
            </a:r>
            <a:r>
              <a:rPr lang="en-US" sz="2400" i="1" baseline="-25000">
                <a:solidFill>
                  <a:srgbClr val="000000"/>
                </a:solidFill>
                <a:latin typeface="Arial Unicode MS" pitchFamily="34" charset="-128"/>
              </a:rPr>
              <a:t>t</a:t>
            </a:r>
            <a:r>
              <a:rPr lang="en-US" sz="2400" i="1">
                <a:solidFill>
                  <a:srgbClr val="000000"/>
                </a:solidFill>
                <a:latin typeface="Arial Unicode MS" pitchFamily="34" charset="-128"/>
              </a:rPr>
              <a:t>)</a:t>
            </a:r>
          </a:p>
          <a:p>
            <a:pPr marL="342900" indent="-342900">
              <a:spcBef>
                <a:spcPct val="20000"/>
              </a:spcBef>
            </a:pPr>
            <a:endParaRPr lang="en-US" sz="2400" i="1">
              <a:solidFill>
                <a:srgbClr val="000000"/>
              </a:solidFill>
              <a:latin typeface="Arial Unicode MS" pitchFamily="34" charset="-128"/>
            </a:endParaRPr>
          </a:p>
        </p:txBody>
      </p:sp>
      <p:pic>
        <p:nvPicPr>
          <p:cNvPr id="13346" name="Picture 12"/>
          <p:cNvPicPr>
            <a:picLocks noChangeAspect="1" noChangeArrowheads="1"/>
          </p:cNvPicPr>
          <p:nvPr/>
        </p:nvPicPr>
        <p:blipFill>
          <a:blip r:embed="rId6" cstate="print"/>
          <a:srcRect l="-1196" b="67102"/>
          <a:stretch>
            <a:fillRect/>
          </a:stretch>
        </p:blipFill>
        <p:spPr bwMode="auto">
          <a:xfrm>
            <a:off x="468313" y="765175"/>
            <a:ext cx="5040312" cy="601663"/>
          </a:xfrm>
          <a:prstGeom prst="rect">
            <a:avLst/>
          </a:prstGeom>
          <a:noFill/>
          <a:ln w="9525" algn="ctr">
            <a:noFill/>
            <a:miter lim="800000"/>
            <a:headEnd/>
            <a:tailEnd/>
          </a:ln>
        </p:spPr>
      </p:pic>
      <p:sp>
        <p:nvSpPr>
          <p:cNvPr id="13347" name="Rectangle 3"/>
          <p:cNvSpPr>
            <a:spLocks noChangeArrowheads="1"/>
          </p:cNvSpPr>
          <p:nvPr/>
        </p:nvSpPr>
        <p:spPr bwMode="auto">
          <a:xfrm>
            <a:off x="0" y="5643563"/>
            <a:ext cx="9144000" cy="500062"/>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0000"/>
                </a:solidFill>
                <a:latin typeface="Arial Unicode MS" pitchFamily="34" charset="-128"/>
              </a:rPr>
              <a:t>Info from the two sensors is </a:t>
            </a:r>
            <a:r>
              <a:rPr lang="en-US" sz="2400" b="1" dirty="0" smtClean="0">
                <a:solidFill>
                  <a:srgbClr val="000000"/>
                </a:solidFill>
                <a:latin typeface="Arial Unicode MS" pitchFamily="34" charset="-128"/>
              </a:rPr>
              <a:t>combined </a:t>
            </a:r>
            <a:r>
              <a:rPr lang="en-US" sz="2400" b="1" dirty="0">
                <a:solidFill>
                  <a:srgbClr val="000000"/>
                </a:solidFill>
                <a:latin typeface="Arial Unicode MS" pitchFamily="34" charset="-128"/>
              </a:rPr>
              <a:t>:“Sensor Fusion”</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pPr>
            <a:endParaRPr lang="en-US" sz="2400" dirty="0">
              <a:solidFill>
                <a:srgbClr val="000000"/>
              </a:solidFill>
              <a:latin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
        <p:nvSpPr>
          <p:cNvPr id="9" name="Slide Number Placeholder 5"/>
          <p:cNvSpPr>
            <a:spLocks noGrp="1"/>
          </p:cNvSpPr>
          <p:nvPr>
            <p:ph type="sldNum" sz="quarter" idx="12"/>
          </p:nvPr>
        </p:nvSpPr>
        <p:spPr/>
        <p:txBody>
          <a:bodyPr/>
          <a:lstStyle/>
          <a:p>
            <a:pPr>
              <a:defRPr/>
            </a:pPr>
            <a:r>
              <a:rPr lang="en-US">
                <a:solidFill>
                  <a:srgbClr val="000000"/>
                </a:solidFill>
              </a:rPr>
              <a:t>Slide </a:t>
            </a:r>
            <a:fld id="{F8E92C97-AF4A-4BB0-9A83-54B0193FD2FB}" type="slidenum">
              <a:rPr lang="en-US">
                <a:solidFill>
                  <a:srgbClr val="000000"/>
                </a:solidFill>
              </a:rPr>
              <a:pPr>
                <a:defRPr/>
              </a:pPr>
              <a:t>19</a:t>
            </a:fld>
            <a:endParaRPr lang="en-US">
              <a:solidFill>
                <a:srgbClr val="000000"/>
              </a:solidFill>
            </a:endParaRPr>
          </a:p>
        </p:txBody>
      </p:sp>
      <p:sp>
        <p:nvSpPr>
          <p:cNvPr id="14344" name="Rectangle 3"/>
          <p:cNvSpPr>
            <a:spLocks noGrp="1" noChangeArrowheads="1"/>
          </p:cNvSpPr>
          <p:nvPr>
            <p:ph type="body" idx="1"/>
          </p:nvPr>
        </p:nvSpPr>
        <p:spPr>
          <a:xfrm>
            <a:off x="214313" y="214313"/>
            <a:ext cx="8458200" cy="2570162"/>
          </a:xfrm>
        </p:spPr>
        <p:txBody>
          <a:bodyPr/>
          <a:lstStyle/>
          <a:p>
            <a:pPr eaLnBrk="1" hangingPunct="1"/>
            <a:r>
              <a:rPr lang="en-US" smtClean="0"/>
              <a:t>The Robot starts at an unknown location and must determine where it is</a:t>
            </a:r>
          </a:p>
          <a:p>
            <a:pPr eaLnBrk="1" hangingPunct="1"/>
            <a:r>
              <a:rPr lang="en-US" smtClean="0"/>
              <a:t>The model appears to be too ambiguous</a:t>
            </a:r>
          </a:p>
          <a:p>
            <a:pPr lvl="1" eaLnBrk="1" hangingPunct="1"/>
            <a:r>
              <a:rPr lang="en-US" smtClean="0"/>
              <a:t>Sensors are too noisy</a:t>
            </a:r>
          </a:p>
          <a:p>
            <a:pPr lvl="1" eaLnBrk="1" hangingPunct="1"/>
            <a:r>
              <a:rPr lang="en-US" smtClean="0"/>
              <a:t>Dynamics are too stochastic to infer anything</a:t>
            </a:r>
          </a:p>
        </p:txBody>
      </p:sp>
      <p:sp>
        <p:nvSpPr>
          <p:cNvPr id="6151" name="Rectangle 4"/>
          <p:cNvSpPr>
            <a:spLocks noChangeArrowheads="1"/>
          </p:cNvSpPr>
          <p:nvPr/>
        </p:nvSpPr>
        <p:spPr bwMode="auto">
          <a:xfrm>
            <a:off x="500063" y="4071938"/>
            <a:ext cx="8172450" cy="1085850"/>
          </a:xfrm>
          <a:prstGeom prst="rect">
            <a:avLst/>
          </a:prstGeom>
          <a:noFill/>
          <a:ln w="9525">
            <a:noFill/>
            <a:miter lim="800000"/>
            <a:headEnd/>
            <a:tailEnd/>
          </a:ln>
        </p:spPr>
        <p:txBody>
          <a:bodyPr/>
          <a:lstStyle/>
          <a:p>
            <a:pPr marL="342900" indent="-342900"/>
            <a:r>
              <a:rPr lang="en-US" sz="2400" dirty="0">
                <a:solidFill>
                  <a:srgbClr val="000000"/>
                </a:solidFill>
                <a:latin typeface="Courier" pitchFamily="49" charset="0"/>
              </a:rPr>
              <a:t>http://www.cs.ubc.ca/spider/poole/demos/localization/localization.html</a:t>
            </a:r>
          </a:p>
        </p:txBody>
      </p:sp>
      <p:sp>
        <p:nvSpPr>
          <p:cNvPr id="6152" name="Rectangle 5"/>
          <p:cNvSpPr>
            <a:spLocks noChangeArrowheads="1"/>
          </p:cNvSpPr>
          <p:nvPr/>
        </p:nvSpPr>
        <p:spPr bwMode="auto">
          <a:xfrm>
            <a:off x="357158" y="2857496"/>
            <a:ext cx="8280400" cy="1003552"/>
          </a:xfrm>
          <a:prstGeom prst="rect">
            <a:avLst/>
          </a:prstGeom>
          <a:noFill/>
          <a:ln w="9525">
            <a:noFill/>
            <a:miter lim="800000"/>
            <a:headEnd/>
            <a:tailEnd/>
          </a:ln>
        </p:spPr>
        <p:txBody>
          <a:bodyPr/>
          <a:lstStyle/>
          <a:p>
            <a:pPr marL="342900" indent="-342900">
              <a:spcBef>
                <a:spcPct val="20000"/>
              </a:spcBef>
            </a:pPr>
            <a:r>
              <a:rPr lang="en-US" dirty="0" smtClean="0">
                <a:solidFill>
                  <a:srgbClr val="000000"/>
                </a:solidFill>
                <a:latin typeface="Arial Unicode MS" pitchFamily="34" charset="-128"/>
              </a:rPr>
              <a:t>But inference </a:t>
            </a:r>
            <a:r>
              <a:rPr lang="en-US" dirty="0">
                <a:solidFill>
                  <a:srgbClr val="000000"/>
                </a:solidFill>
                <a:latin typeface="Arial Unicode MS" pitchFamily="34" charset="-128"/>
              </a:rPr>
              <a:t>actually works pretty well. </a:t>
            </a:r>
            <a:endParaRPr lang="en-US" dirty="0" smtClean="0">
              <a:solidFill>
                <a:srgbClr val="000000"/>
              </a:solidFill>
              <a:latin typeface="Arial Unicode MS" pitchFamily="34" charset="-128"/>
            </a:endParaRPr>
          </a:p>
          <a:p>
            <a:pPr marL="342900" indent="-342900">
              <a:spcBef>
                <a:spcPct val="20000"/>
              </a:spcBef>
            </a:pPr>
            <a:r>
              <a:rPr lang="en-US" dirty="0" smtClean="0">
                <a:solidFill>
                  <a:srgbClr val="000000"/>
                </a:solidFill>
                <a:latin typeface="Arial Unicode MS" pitchFamily="34" charset="-128"/>
              </a:rPr>
              <a:t>check</a:t>
            </a:r>
            <a:r>
              <a:rPr lang="en-US" dirty="0">
                <a:solidFill>
                  <a:srgbClr val="000000"/>
                </a:solidFill>
                <a:latin typeface="Arial Unicode MS" pitchFamily="34" charset="-128"/>
              </a:rPr>
              <a:t>:</a:t>
            </a:r>
          </a:p>
        </p:txBody>
      </p:sp>
      <p:sp>
        <p:nvSpPr>
          <p:cNvPr id="6153" name="Rectangle 6"/>
          <p:cNvSpPr>
            <a:spLocks noChangeArrowheads="1"/>
          </p:cNvSpPr>
          <p:nvPr/>
        </p:nvSpPr>
        <p:spPr bwMode="auto">
          <a:xfrm>
            <a:off x="179512" y="5013176"/>
            <a:ext cx="8964488" cy="1224136"/>
          </a:xfrm>
          <a:prstGeom prst="rect">
            <a:avLst/>
          </a:prstGeom>
          <a:noFill/>
          <a:ln w="9525">
            <a:noFill/>
            <a:miter lim="800000"/>
            <a:headEnd/>
            <a:tailEnd/>
          </a:ln>
        </p:spPr>
        <p:txBody>
          <a:bodyPr/>
          <a:lstStyle/>
          <a:p>
            <a:pPr marL="342900" indent="-342900">
              <a:spcBef>
                <a:spcPct val="20000"/>
              </a:spcBef>
            </a:pPr>
            <a:r>
              <a:rPr lang="en-US" sz="2400" dirty="0" smtClean="0">
                <a:solidFill>
                  <a:srgbClr val="000000"/>
                </a:solidFill>
                <a:latin typeface="Arial Unicode MS" pitchFamily="34" charset="-128"/>
              </a:rPr>
              <a:t>It uses a generalized form of filtering (not just a sequence of observations, but a sequence of observation pairs (from the two sensors) + the actions</a:t>
            </a:r>
            <a:endParaRPr lang="en-US" sz="2400" dirty="0">
              <a:solidFill>
                <a:srgbClr val="000000"/>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P spid="61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10</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Oct 13</a:t>
            </a:r>
          </a:p>
        </p:txBody>
      </p:sp>
      <p:sp>
        <p:nvSpPr>
          <p:cNvPr id="4102" name="Rectangle 3"/>
          <p:cNvSpPr>
            <a:spLocks noGrp="1" noChangeArrowheads="1"/>
          </p:cNvSpPr>
          <p:nvPr>
            <p:ph type="body" idx="1"/>
          </p:nvPr>
        </p:nvSpPr>
        <p:spPr>
          <a:xfrm>
            <a:off x="70992" y="1700808"/>
            <a:ext cx="9073008" cy="3672408"/>
          </a:xfrm>
        </p:spPr>
        <p:txBody>
          <a:bodyPr/>
          <a:lstStyle/>
          <a:p>
            <a:pPr lvl="1" eaLnBrk="1" hangingPunct="1">
              <a:buNone/>
            </a:pPr>
            <a:endParaRPr lang="en-US" dirty="0" smtClean="0"/>
          </a:p>
          <a:p>
            <a:pPr lvl="1" eaLnBrk="1" hangingPunct="1"/>
            <a:r>
              <a:rPr lang="en-US" sz="3200" b="1" dirty="0" smtClean="0"/>
              <a:t>Inference in HMMs</a:t>
            </a:r>
          </a:p>
          <a:p>
            <a:pPr lvl="1" eaLnBrk="1" hangingPunct="1"/>
            <a:endParaRPr lang="en-US" sz="3200" b="1" dirty="0" smtClean="0"/>
          </a:p>
          <a:p>
            <a:pPr lvl="1" eaLnBrk="1" hangingPunct="1">
              <a:buFont typeface="Arial" pitchFamily="34" charset="0"/>
              <a:buChar char="•"/>
            </a:pPr>
            <a:r>
              <a:rPr lang="en-US" sz="3200" b="1" dirty="0" smtClean="0"/>
              <a:t>More on Robot Localization</a:t>
            </a:r>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dirty="0">
              <a:solidFill>
                <a:srgbClr val="000000"/>
              </a:solidFill>
            </a:endParaRPr>
          </a:p>
        </p:txBody>
      </p:sp>
      <p:sp>
        <p:nvSpPr>
          <p:cNvPr id="9" name="Slide Number Placeholder 5"/>
          <p:cNvSpPr>
            <a:spLocks noGrp="1"/>
          </p:cNvSpPr>
          <p:nvPr>
            <p:ph type="sldNum" sz="quarter" idx="12"/>
          </p:nvPr>
        </p:nvSpPr>
        <p:spPr/>
        <p:txBody>
          <a:bodyPr/>
          <a:lstStyle/>
          <a:p>
            <a:pPr>
              <a:defRPr/>
            </a:pPr>
            <a:r>
              <a:rPr lang="en-US">
                <a:solidFill>
                  <a:srgbClr val="000000"/>
                </a:solidFill>
              </a:rPr>
              <a:t>Slide </a:t>
            </a:r>
            <a:fld id="{A4BACB8C-0B03-4533-907F-66F6380FDA8D}" type="slidenum">
              <a:rPr lang="en-US">
                <a:solidFill>
                  <a:srgbClr val="000000"/>
                </a:solidFill>
              </a:rPr>
              <a:pPr>
                <a:defRPr/>
              </a:pPr>
              <a:t>20</a:t>
            </a:fld>
            <a:endParaRPr lang="en-US">
              <a:solidFill>
                <a:srgbClr val="000000"/>
              </a:solidFill>
            </a:endParaRPr>
          </a:p>
        </p:txBody>
      </p:sp>
      <p:sp>
        <p:nvSpPr>
          <p:cNvPr id="16396" name="Rectangle 2"/>
          <p:cNvSpPr>
            <a:spLocks noGrp="1" noChangeArrowheads="1"/>
          </p:cNvSpPr>
          <p:nvPr>
            <p:ph type="title"/>
          </p:nvPr>
        </p:nvSpPr>
        <p:spPr/>
        <p:txBody>
          <a:bodyPr/>
          <a:lstStyle/>
          <a:p>
            <a:pPr eaLnBrk="1" hangingPunct="1"/>
            <a:r>
              <a:rPr lang="en-US" smtClean="0"/>
              <a:t>HMMs have many other applications….</a:t>
            </a:r>
          </a:p>
        </p:txBody>
      </p:sp>
      <p:sp>
        <p:nvSpPr>
          <p:cNvPr id="16397" name="Rectangle 3"/>
          <p:cNvSpPr>
            <a:spLocks noGrp="1" noChangeArrowheads="1"/>
          </p:cNvSpPr>
          <p:nvPr>
            <p:ph type="body" idx="1"/>
          </p:nvPr>
        </p:nvSpPr>
        <p:spPr>
          <a:xfrm>
            <a:off x="0" y="928688"/>
            <a:ext cx="9144000" cy="1857375"/>
          </a:xfrm>
        </p:spPr>
        <p:txBody>
          <a:bodyPr/>
          <a:lstStyle/>
          <a:p>
            <a:pPr eaLnBrk="1" hangingPunct="1"/>
            <a:r>
              <a:rPr lang="en-US" b="1" dirty="0" smtClean="0"/>
              <a:t>Natural Language Processing: </a:t>
            </a:r>
            <a:r>
              <a:rPr lang="en-US" dirty="0" smtClean="0"/>
              <a:t>e.g., Speech Recognition</a:t>
            </a:r>
          </a:p>
          <a:p>
            <a:pPr eaLnBrk="1" hangingPunct="1">
              <a:buFontTx/>
              <a:buChar char="•"/>
            </a:pPr>
            <a:r>
              <a:rPr lang="en-US" sz="2400" i="1" dirty="0" smtClean="0">
                <a:solidFill>
                  <a:schemeClr val="accent2"/>
                </a:solidFill>
              </a:rPr>
              <a:t>States:</a:t>
            </a:r>
            <a:r>
              <a:rPr lang="en-US" sz="2400" dirty="0" smtClean="0"/>
              <a:t> 		phoneme	     \  word	</a:t>
            </a:r>
          </a:p>
          <a:p>
            <a:pPr eaLnBrk="1" hangingPunct="1">
              <a:buFontTx/>
              <a:buChar char="•"/>
            </a:pPr>
            <a:endParaRPr lang="en-US" sz="2400" dirty="0" smtClean="0"/>
          </a:p>
          <a:p>
            <a:pPr eaLnBrk="1" hangingPunct="1">
              <a:buFontTx/>
              <a:buChar char="•"/>
            </a:pPr>
            <a:r>
              <a:rPr lang="en-US" sz="2400" i="1" dirty="0" smtClean="0">
                <a:solidFill>
                  <a:schemeClr val="accent2"/>
                </a:solidFill>
              </a:rPr>
              <a:t>Observations</a:t>
            </a:r>
            <a:r>
              <a:rPr lang="en-US" sz="2400" dirty="0" smtClean="0"/>
              <a:t>:      acoustic signal  \   phoneme</a:t>
            </a:r>
          </a:p>
        </p:txBody>
      </p:sp>
      <p:sp>
        <p:nvSpPr>
          <p:cNvPr id="10" name="Rectangle 3"/>
          <p:cNvSpPr txBox="1">
            <a:spLocks noChangeArrowheads="1"/>
          </p:cNvSpPr>
          <p:nvPr/>
        </p:nvSpPr>
        <p:spPr bwMode="auto">
          <a:xfrm>
            <a:off x="142875" y="2714625"/>
            <a:ext cx="8458200" cy="1662113"/>
          </a:xfrm>
          <a:prstGeom prst="rect">
            <a:avLst/>
          </a:prstGeom>
          <a:noFill/>
          <a:ln w="9525">
            <a:noFill/>
            <a:miter lim="800000"/>
            <a:headEnd/>
            <a:tailEnd/>
          </a:ln>
        </p:spPr>
        <p:txBody>
          <a:bodyPr/>
          <a:lstStyle/>
          <a:p>
            <a:pPr marL="342900" indent="-342900">
              <a:spcBef>
                <a:spcPct val="20000"/>
              </a:spcBef>
              <a:defRPr/>
            </a:pPr>
            <a:r>
              <a:rPr lang="en-US" b="1" kern="0" dirty="0">
                <a:solidFill>
                  <a:srgbClr val="000000"/>
                </a:solidFill>
                <a:latin typeface="Arial Unicode MS"/>
              </a:rPr>
              <a:t>Bioinformatics</a:t>
            </a:r>
            <a:r>
              <a:rPr lang="en-US" kern="0" dirty="0">
                <a:solidFill>
                  <a:srgbClr val="000000"/>
                </a:solidFill>
                <a:latin typeface="Arial Unicode MS"/>
              </a:rPr>
              <a:t>: Gene Finding</a:t>
            </a:r>
          </a:p>
          <a:p>
            <a:pPr marL="342900" indent="-342900">
              <a:spcBef>
                <a:spcPct val="20000"/>
              </a:spcBef>
              <a:buFont typeface="Arial" pitchFamily="34" charset="0"/>
              <a:buChar char="•"/>
              <a:defRPr/>
            </a:pPr>
            <a:r>
              <a:rPr lang="en-US" sz="2400" i="1" kern="0" dirty="0">
                <a:solidFill>
                  <a:srgbClr val="3333CC"/>
                </a:solidFill>
                <a:latin typeface="Arial Unicode MS"/>
              </a:rPr>
              <a:t>States</a:t>
            </a:r>
            <a:r>
              <a:rPr lang="en-US" sz="2400" i="1" kern="0" dirty="0">
                <a:solidFill>
                  <a:srgbClr val="000000"/>
                </a:solidFill>
                <a:latin typeface="Arial Unicode MS"/>
              </a:rPr>
              <a:t>: </a:t>
            </a:r>
            <a:r>
              <a:rPr lang="en-US" sz="2400" kern="0" dirty="0">
                <a:solidFill>
                  <a:srgbClr val="000000"/>
                </a:solidFill>
                <a:latin typeface="Arial Unicode MS"/>
              </a:rPr>
              <a:t>coding / non-coding region</a:t>
            </a:r>
          </a:p>
          <a:p>
            <a:pPr marL="342900" indent="-342900">
              <a:spcBef>
                <a:spcPct val="20000"/>
              </a:spcBef>
              <a:buFont typeface="Arial" pitchFamily="34" charset="0"/>
              <a:buChar char="•"/>
              <a:defRPr/>
            </a:pPr>
            <a:r>
              <a:rPr lang="en-US" sz="2400" i="1" kern="0" dirty="0">
                <a:solidFill>
                  <a:srgbClr val="3333CC"/>
                </a:solidFill>
                <a:latin typeface="Arial Unicode MS"/>
              </a:rPr>
              <a:t>Observations</a:t>
            </a:r>
            <a:r>
              <a:rPr lang="en-US" sz="2400" i="1" kern="0" dirty="0">
                <a:solidFill>
                  <a:srgbClr val="000000"/>
                </a:solidFill>
                <a:latin typeface="Arial Unicode MS"/>
              </a:rPr>
              <a:t>: </a:t>
            </a:r>
            <a:r>
              <a:rPr lang="en-US" sz="2400" kern="0" dirty="0">
                <a:solidFill>
                  <a:srgbClr val="000000"/>
                </a:solidFill>
                <a:latin typeface="Arial Unicode MS"/>
              </a:rPr>
              <a:t>DNA Sequences</a:t>
            </a:r>
          </a:p>
        </p:txBody>
      </p:sp>
      <p:sp>
        <p:nvSpPr>
          <p:cNvPr id="11" name="Rectangle 3"/>
          <p:cNvSpPr txBox="1">
            <a:spLocks noChangeArrowheads="1"/>
          </p:cNvSpPr>
          <p:nvPr/>
        </p:nvSpPr>
        <p:spPr bwMode="auto">
          <a:xfrm>
            <a:off x="785813" y="4429125"/>
            <a:ext cx="7072312" cy="1357313"/>
          </a:xfrm>
          <a:prstGeom prst="rect">
            <a:avLst/>
          </a:prstGeom>
          <a:noFill/>
          <a:ln w="9525">
            <a:noFill/>
            <a:miter lim="800000"/>
            <a:headEnd/>
            <a:tailEnd/>
          </a:ln>
        </p:spPr>
        <p:txBody>
          <a:bodyPr/>
          <a:lstStyle/>
          <a:p>
            <a:pPr marL="342900" indent="-342900">
              <a:spcBef>
                <a:spcPct val="20000"/>
              </a:spcBef>
              <a:defRPr/>
            </a:pPr>
            <a:r>
              <a:rPr lang="en-US" b="1" kern="0" dirty="0">
                <a:solidFill>
                  <a:srgbClr val="000000"/>
                </a:solidFill>
                <a:latin typeface="Arial Unicode MS"/>
              </a:rPr>
              <a:t>For these problems the critical inference is: </a:t>
            </a:r>
          </a:p>
          <a:p>
            <a:pPr marL="342900" indent="-342900">
              <a:spcBef>
                <a:spcPct val="20000"/>
              </a:spcBef>
              <a:defRPr/>
            </a:pPr>
            <a:r>
              <a:rPr lang="en-US" sz="2400" kern="0" dirty="0">
                <a:solidFill>
                  <a:srgbClr val="000000"/>
                </a:solidFill>
                <a:latin typeface="Arial Unicode MS"/>
              </a:rPr>
              <a:t>find the most likely sequence of states given a sequence of observations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10</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21</a:t>
            </a:fld>
            <a:endParaRPr lang="en-US"/>
          </a:p>
        </p:txBody>
      </p:sp>
      <p:sp>
        <p:nvSpPr>
          <p:cNvPr id="18439" name="Rectangle 2"/>
          <p:cNvSpPr>
            <a:spLocks noGrp="1" noChangeArrowheads="1"/>
          </p:cNvSpPr>
          <p:nvPr>
            <p:ph type="title"/>
          </p:nvPr>
        </p:nvSpPr>
        <p:spPr>
          <a:xfrm>
            <a:off x="719064" y="3789040"/>
            <a:ext cx="6157192" cy="1368152"/>
          </a:xfrm>
        </p:spPr>
        <p:txBody>
          <a:bodyPr/>
          <a:lstStyle/>
          <a:p>
            <a:pPr algn="l" eaLnBrk="1" hangingPunct="1"/>
            <a:r>
              <a:rPr lang="en-US" sz="3200" dirty="0" smtClean="0">
                <a:solidFill>
                  <a:schemeClr val="tx2"/>
                </a:solidFill>
              </a:rPr>
              <a:t>Work on assignment 2</a:t>
            </a:r>
            <a:br>
              <a:rPr lang="en-US" sz="3200" dirty="0" smtClean="0">
                <a:solidFill>
                  <a:schemeClr val="tx2"/>
                </a:solidFill>
              </a:rPr>
            </a:br>
            <a:r>
              <a:rPr lang="en-US" sz="3200" dirty="0" smtClean="0">
                <a:solidFill>
                  <a:schemeClr val="accent6"/>
                </a:solidFill>
              </a:rPr>
              <a:t/>
            </a:r>
            <a:br>
              <a:rPr lang="en-US" sz="3200" dirty="0" smtClean="0">
                <a:solidFill>
                  <a:schemeClr val="accent6"/>
                </a:solidFill>
              </a:rPr>
            </a:br>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91680" y="332656"/>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next Tue</a:t>
            </a:r>
            <a:endParaRPr lang="en-US" sz="3600" b="1" kern="0" dirty="0">
              <a:solidFill>
                <a:schemeClr val="accent2"/>
              </a:solidFill>
              <a:latin typeface="+mj-lt"/>
              <a:ea typeface="+mj-ea"/>
              <a:cs typeface="+mj-cs"/>
            </a:endParaRPr>
          </a:p>
        </p:txBody>
      </p:sp>
      <p:sp>
        <p:nvSpPr>
          <p:cNvPr id="10" name="Rectangle 2"/>
          <p:cNvSpPr txBox="1">
            <a:spLocks noChangeArrowheads="1"/>
          </p:cNvSpPr>
          <p:nvPr/>
        </p:nvSpPr>
        <p:spPr bwMode="auto">
          <a:xfrm>
            <a:off x="755576" y="1628800"/>
            <a:ext cx="7560840" cy="1152128"/>
          </a:xfrm>
          <a:prstGeom prst="rect">
            <a:avLst/>
          </a:prstGeom>
          <a:noFill/>
          <a:ln w="9525">
            <a:noFill/>
            <a:miter lim="800000"/>
            <a:headEnd/>
            <a:tailEnd/>
          </a:ln>
          <a:effectLst/>
        </p:spPr>
        <p:txBody>
          <a:bodyPr anchor="ctr"/>
          <a:lstStyle/>
          <a:p>
            <a:pPr>
              <a:defRPr/>
            </a:pPr>
            <a:r>
              <a:rPr lang="en-US" sz="3200" b="1" kern="0" dirty="0" smtClean="0">
                <a:solidFill>
                  <a:srgbClr val="000000"/>
                </a:solidFill>
                <a:latin typeface="Arial Unicode MS"/>
              </a:rPr>
              <a:t>Start Reading  </a:t>
            </a:r>
            <a:r>
              <a:rPr lang="en-US" sz="3200" b="1" kern="0" dirty="0" err="1" smtClean="0">
                <a:solidFill>
                  <a:srgbClr val="2D2DB9"/>
                </a:solidFill>
                <a:latin typeface="Arial Unicode MS"/>
              </a:rPr>
              <a:t>Chp</a:t>
            </a:r>
            <a:r>
              <a:rPr lang="en-US" sz="3200" b="1" kern="0" dirty="0" smtClean="0">
                <a:solidFill>
                  <a:srgbClr val="2D2DB9"/>
                </a:solidFill>
                <a:latin typeface="Arial Unicode MS"/>
              </a:rPr>
              <a:t> 9 of textbook </a:t>
            </a:r>
          </a:p>
          <a:p>
            <a:pPr>
              <a:defRPr/>
            </a:pPr>
            <a:r>
              <a:rPr lang="en-US" sz="2400" b="1" kern="0" dirty="0" smtClean="0">
                <a:solidFill>
                  <a:srgbClr val="2D2DB9"/>
                </a:solidFill>
                <a:latin typeface="Arial Unicode MS"/>
              </a:rPr>
              <a:t>(</a:t>
            </a:r>
            <a:r>
              <a:rPr lang="en-CA" sz="2400" b="1" kern="0" dirty="0" smtClean="0">
                <a:solidFill>
                  <a:srgbClr val="2D2DB9"/>
                </a:solidFill>
                <a:latin typeface="Arial Unicode MS"/>
              </a:rPr>
              <a:t>up </a:t>
            </a:r>
            <a:r>
              <a:rPr lang="en-CA" sz="2400" b="1" kern="0" dirty="0" err="1" smtClean="0">
                <a:solidFill>
                  <a:srgbClr val="2D2DB9"/>
                </a:solidFill>
                <a:latin typeface="Arial Unicode MS"/>
              </a:rPr>
              <a:t>tp</a:t>
            </a:r>
            <a:r>
              <a:rPr lang="en-CA" sz="2400" b="1" kern="0" dirty="0" smtClean="0">
                <a:solidFill>
                  <a:srgbClr val="2D2DB9"/>
                </a:solidFill>
                <a:latin typeface="Arial Unicode MS"/>
              </a:rPr>
              <a:t> 9.4 included)</a:t>
            </a:r>
            <a:endParaRPr lang="en-US" sz="2400" b="1" kern="0" dirty="0" smtClean="0">
              <a:solidFill>
                <a:srgbClr val="2D2DB9"/>
              </a:solidFill>
              <a:latin typeface="Arial Unicode MS"/>
            </a:endParaRPr>
          </a:p>
          <a:p>
            <a:pPr>
              <a:defRPr/>
            </a:pPr>
            <a:r>
              <a:rPr lang="en-US" sz="3200" b="1" kern="0" dirty="0" smtClean="0">
                <a:solidFill>
                  <a:schemeClr val="accent4"/>
                </a:solidFill>
                <a:latin typeface="+mj-lt"/>
                <a:ea typeface="+mj-ea"/>
                <a:cs typeface="+mj-cs"/>
              </a:rPr>
              <a:t> </a:t>
            </a:r>
            <a:endParaRPr lang="en-US" sz="3200" b="1" kern="0" dirty="0">
              <a:solidFill>
                <a:schemeClr val="accent6"/>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dirty="0">
              <a:solidFill>
                <a:srgbClr val="000000"/>
              </a:solidFill>
            </a:endParaRPr>
          </a:p>
        </p:txBody>
      </p:sp>
      <p:sp>
        <p:nvSpPr>
          <p:cNvPr id="9" name="Slide Number Placeholder 5"/>
          <p:cNvSpPr>
            <a:spLocks noGrp="1"/>
          </p:cNvSpPr>
          <p:nvPr>
            <p:ph type="sldNum" sz="quarter" idx="12"/>
          </p:nvPr>
        </p:nvSpPr>
        <p:spPr/>
        <p:txBody>
          <a:bodyPr/>
          <a:lstStyle/>
          <a:p>
            <a:pPr>
              <a:defRPr/>
            </a:pPr>
            <a:r>
              <a:rPr lang="en-US">
                <a:solidFill>
                  <a:srgbClr val="000000"/>
                </a:solidFill>
              </a:rPr>
              <a:t>Slide </a:t>
            </a:r>
            <a:fld id="{0BF6206D-0048-4CA2-B137-55459805E7E7}" type="slidenum">
              <a:rPr lang="en-US">
                <a:solidFill>
                  <a:srgbClr val="000000"/>
                </a:solidFill>
              </a:rPr>
              <a:pPr>
                <a:defRPr/>
              </a:pPr>
              <a:t>22</a:t>
            </a:fld>
            <a:endParaRPr lang="en-US">
              <a:solidFill>
                <a:srgbClr val="000000"/>
              </a:solidFill>
            </a:endParaRPr>
          </a:p>
        </p:txBody>
      </p:sp>
      <p:sp>
        <p:nvSpPr>
          <p:cNvPr id="15365" name="Rectangle 2"/>
          <p:cNvSpPr>
            <a:spLocks noGrp="1" noChangeArrowheads="1"/>
          </p:cNvSpPr>
          <p:nvPr>
            <p:ph type="title"/>
          </p:nvPr>
        </p:nvSpPr>
        <p:spPr/>
        <p:txBody>
          <a:bodyPr/>
          <a:lstStyle/>
          <a:p>
            <a:pPr eaLnBrk="1" hangingPunct="1"/>
            <a:r>
              <a:rPr lang="en-US" smtClean="0"/>
              <a:t>Sample scenario to explore in demo</a:t>
            </a:r>
          </a:p>
        </p:txBody>
      </p:sp>
      <p:sp>
        <p:nvSpPr>
          <p:cNvPr id="15366" name="Rectangle 3"/>
          <p:cNvSpPr>
            <a:spLocks noGrp="1" noChangeArrowheads="1"/>
          </p:cNvSpPr>
          <p:nvPr>
            <p:ph type="body" idx="1"/>
          </p:nvPr>
        </p:nvSpPr>
        <p:spPr>
          <a:xfrm>
            <a:off x="323850" y="981075"/>
            <a:ext cx="8458200" cy="2570163"/>
          </a:xfrm>
        </p:spPr>
        <p:txBody>
          <a:bodyPr/>
          <a:lstStyle/>
          <a:p>
            <a:pPr eaLnBrk="1" hangingPunct="1">
              <a:buFontTx/>
              <a:buChar char="•"/>
            </a:pPr>
            <a:r>
              <a:rPr lang="en-US" smtClean="0"/>
              <a:t>Keep making observations without moving. What happens?</a:t>
            </a:r>
          </a:p>
          <a:p>
            <a:pPr eaLnBrk="1" hangingPunct="1">
              <a:buFontTx/>
              <a:buChar char="•"/>
            </a:pPr>
            <a:r>
              <a:rPr lang="en-US" smtClean="0"/>
              <a:t>Then keep moving without making observations. What happens?</a:t>
            </a:r>
          </a:p>
          <a:p>
            <a:pPr eaLnBrk="1" hangingPunct="1">
              <a:buFontTx/>
              <a:buChar char="•"/>
            </a:pPr>
            <a:r>
              <a:rPr lang="en-US" smtClean="0"/>
              <a:t>Assume you are at a certain position alternate moves and observations</a:t>
            </a:r>
          </a:p>
          <a:p>
            <a:pPr eaLnBrk="1" hangingPunct="1">
              <a:buFontTx/>
              <a:buChar char="•"/>
            </a:pPr>
            <a:r>
              <a:rPr lang="en-US"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NEED to explain Filtering </a:t>
            </a:r>
            <a:endParaRPr lang="en-CA" dirty="0"/>
          </a:p>
        </p:txBody>
      </p:sp>
      <p:sp>
        <p:nvSpPr>
          <p:cNvPr id="3" name="Content Placeholder 2"/>
          <p:cNvSpPr>
            <a:spLocks noGrp="1"/>
          </p:cNvSpPr>
          <p:nvPr>
            <p:ph idx="1"/>
          </p:nvPr>
        </p:nvSpPr>
        <p:spPr/>
        <p:txBody>
          <a:bodyPr/>
          <a:lstStyle/>
          <a:p>
            <a:r>
              <a:rPr lang="en-CA" dirty="0" smtClean="0"/>
              <a:t>Because it will be used in </a:t>
            </a:r>
            <a:r>
              <a:rPr lang="en-CA" dirty="0" err="1" smtClean="0"/>
              <a:t>POMDPs</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C4C90470-2CAE-4F16-8E6D-39694BA55E0F}" type="slidenum">
              <a:rPr lang="en-US" smtClean="0">
                <a:solidFill>
                  <a:srgbClr val="000000"/>
                </a:solidFill>
              </a:rPr>
              <a:pPr>
                <a:defRPr/>
              </a:pPr>
              <a:t>23</a:t>
            </a:fld>
            <a:endParaRPr lang="en-US">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dirty="0">
              <a:solidFill>
                <a:srgbClr val="000000"/>
              </a:solidFill>
            </a:endParaRPr>
          </a:p>
        </p:txBody>
      </p:sp>
      <p:sp>
        <p:nvSpPr>
          <p:cNvPr id="10" name="Slide Number Placeholder 5"/>
          <p:cNvSpPr>
            <a:spLocks noGrp="1"/>
          </p:cNvSpPr>
          <p:nvPr>
            <p:ph type="sldNum" sz="quarter" idx="12"/>
          </p:nvPr>
        </p:nvSpPr>
        <p:spPr/>
        <p:txBody>
          <a:bodyPr/>
          <a:lstStyle/>
          <a:p>
            <a:pPr>
              <a:defRPr/>
            </a:pPr>
            <a:r>
              <a:rPr lang="en-US">
                <a:solidFill>
                  <a:srgbClr val="000000"/>
                </a:solidFill>
              </a:rPr>
              <a:t>Slide </a:t>
            </a:r>
            <a:fld id="{D91E45B3-64DC-4CC8-B91F-6012A4277AA8}" type="slidenum">
              <a:rPr lang="en-US">
                <a:solidFill>
                  <a:srgbClr val="000000"/>
                </a:solidFill>
              </a:rPr>
              <a:pPr>
                <a:defRPr/>
              </a:pPr>
              <a:t>24</a:t>
            </a:fld>
            <a:endParaRPr lang="en-US">
              <a:solidFill>
                <a:srgbClr val="000000"/>
              </a:solidFill>
            </a:endParaRPr>
          </a:p>
        </p:txBody>
      </p:sp>
      <p:sp>
        <p:nvSpPr>
          <p:cNvPr id="17416" name="Rectangle 2"/>
          <p:cNvSpPr>
            <a:spLocks noGrp="1" noChangeArrowheads="1"/>
          </p:cNvSpPr>
          <p:nvPr>
            <p:ph type="body" idx="1"/>
          </p:nvPr>
        </p:nvSpPr>
        <p:spPr>
          <a:xfrm>
            <a:off x="611188" y="1241425"/>
            <a:ext cx="8893175" cy="4830763"/>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17417"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a:solidFill>
                  <a:srgbClr val="3333CC"/>
                </a:solidFill>
                <a:latin typeface="Arial Unicode MS" pitchFamily="34" charset="-128"/>
              </a:rPr>
              <a:t>Markov Models</a:t>
            </a:r>
            <a:endParaRPr lang="en-US" sz="3200" b="1" i="1" baseline="30000">
              <a:solidFill>
                <a:srgbClr val="3333CC"/>
              </a:solidFill>
              <a:latin typeface="Arial Unicode MS" pitchFamily="34" charset="-128"/>
            </a:endParaRPr>
          </a:p>
        </p:txBody>
      </p:sp>
      <p:sp>
        <p:nvSpPr>
          <p:cNvPr id="17418"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a:solidFill>
                <a:srgbClr val="000000"/>
              </a:solidFill>
              <a:latin typeface="Arial Unicode MS" pitchFamily="34" charset="-128"/>
            </a:endParaRPr>
          </a:p>
        </p:txBody>
      </p:sp>
      <p:sp>
        <p:nvSpPr>
          <p:cNvPr id="17419" name="Rectangle 19"/>
          <p:cNvSpPr>
            <a:spLocks noChangeArrowheads="1"/>
          </p:cNvSpPr>
          <p:nvPr/>
        </p:nvSpPr>
        <p:spPr bwMode="auto">
          <a:xfrm>
            <a:off x="827088" y="1268413"/>
            <a:ext cx="2952750" cy="6477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Chains</a:t>
            </a:r>
          </a:p>
        </p:txBody>
      </p:sp>
      <p:sp>
        <p:nvSpPr>
          <p:cNvPr id="17420" name="Rectangle 20"/>
          <p:cNvSpPr>
            <a:spLocks noChangeArrowheads="1"/>
          </p:cNvSpPr>
          <p:nvPr/>
        </p:nvSpPr>
        <p:spPr bwMode="auto">
          <a:xfrm>
            <a:off x="2843213" y="2924175"/>
            <a:ext cx="2952750" cy="720725"/>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Hidden Markov Model</a:t>
            </a:r>
          </a:p>
        </p:txBody>
      </p:sp>
      <p:sp>
        <p:nvSpPr>
          <p:cNvPr id="17421" name="Rectangle 21"/>
          <p:cNvSpPr>
            <a:spLocks noChangeArrowheads="1"/>
          </p:cNvSpPr>
          <p:nvPr/>
        </p:nvSpPr>
        <p:spPr bwMode="auto">
          <a:xfrm>
            <a:off x="4572000" y="4868863"/>
            <a:ext cx="3671888" cy="792162"/>
          </a:xfrm>
          <a:prstGeom prst="rect">
            <a:avLst/>
          </a:prstGeom>
          <a:noFill/>
          <a:ln w="12700">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Decision Processes (MDPs)</a:t>
            </a:r>
          </a:p>
        </p:txBody>
      </p:sp>
      <p:sp>
        <p:nvSpPr>
          <p:cNvPr id="11" name="Rectangle 3"/>
          <p:cNvSpPr>
            <a:spLocks noChangeArrowheads="1"/>
          </p:cNvSpPr>
          <p:nvPr/>
        </p:nvSpPr>
        <p:spPr bwMode="auto">
          <a:xfrm>
            <a:off x="4214813" y="1071563"/>
            <a:ext cx="2714625" cy="785812"/>
          </a:xfrm>
          <a:prstGeom prst="rect">
            <a:avLst/>
          </a:prstGeom>
          <a:noFill/>
          <a:ln w="9525">
            <a:noFill/>
            <a:round/>
            <a:headEnd/>
            <a:tailEnd/>
          </a:ln>
        </p:spPr>
        <p:txBody>
          <a:bodyPr lIns="90000" tIns="46800" rIns="90000" bIns="46800"/>
          <a:lstStyle/>
          <a:p>
            <a:pPr marL="339725" indent="-339725"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i="1">
                <a:solidFill>
                  <a:srgbClr val="3333CC"/>
                </a:solidFill>
                <a:latin typeface="Arial Unicode MS" pitchFamily="34" charset="-128"/>
                <a:ea typeface="Arial Unicode MS" pitchFamily="34" charset="-128"/>
                <a:cs typeface="Arial Unicode MS" pitchFamily="34" charset="-128"/>
              </a:rPr>
              <a:t>Simplest Possible Dynamic Bnet</a:t>
            </a:r>
            <a:endParaRPr lang="en-GB" sz="2000" i="1">
              <a:solidFill>
                <a:srgbClr val="3333CC"/>
              </a:solidFill>
              <a:latin typeface="Arial Unicode MS" pitchFamily="34" charset="-128"/>
              <a:ea typeface="Arial Unicode MS" pitchFamily="34" charset="-128"/>
              <a:cs typeface="Arial Unicode MS" pitchFamily="34" charset="-128"/>
            </a:endParaRPr>
          </a:p>
        </p:txBody>
      </p:sp>
      <p:sp>
        <p:nvSpPr>
          <p:cNvPr id="12" name="Rectangle 3"/>
          <p:cNvSpPr>
            <a:spLocks noChangeArrowheads="1"/>
          </p:cNvSpPr>
          <p:nvPr/>
        </p:nvSpPr>
        <p:spPr bwMode="auto">
          <a:xfrm>
            <a:off x="5715000" y="2428875"/>
            <a:ext cx="2714625" cy="785813"/>
          </a:xfrm>
          <a:prstGeom prst="rect">
            <a:avLst/>
          </a:prstGeom>
          <a:noFill/>
          <a:ln w="9525">
            <a:noFill/>
            <a:round/>
            <a:headEnd/>
            <a:tailEnd/>
          </a:ln>
        </p:spPr>
        <p:txBody>
          <a:bodyPr lIns="90000" tIns="46800" rIns="90000" bIns="46800"/>
          <a:lstStyle/>
          <a:p>
            <a:pPr marL="339725" indent="-339725" algn="ctr"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i="1">
                <a:solidFill>
                  <a:srgbClr val="3333CC"/>
                </a:solidFill>
                <a:latin typeface="Arial Unicode MS" pitchFamily="34" charset="-128"/>
                <a:ea typeface="Arial Unicode MS" pitchFamily="34" charset="-128"/>
                <a:cs typeface="Arial Unicode MS" pitchFamily="34" charset="-128"/>
              </a:rPr>
              <a:t>Add noisy Observations about the state at time t</a:t>
            </a:r>
            <a:endParaRPr lang="en-GB" sz="2000" i="1">
              <a:solidFill>
                <a:srgbClr val="3333CC"/>
              </a:solidFill>
              <a:latin typeface="Arial Unicode MS" pitchFamily="34" charset="-128"/>
              <a:ea typeface="Arial Unicode MS" pitchFamily="34" charset="-128"/>
              <a:cs typeface="Arial Unicode MS" pitchFamily="34" charset="-128"/>
            </a:endParaRPr>
          </a:p>
        </p:txBody>
      </p:sp>
      <p:sp>
        <p:nvSpPr>
          <p:cNvPr id="13" name="Rectangle 3"/>
          <p:cNvSpPr>
            <a:spLocks noChangeArrowheads="1"/>
          </p:cNvSpPr>
          <p:nvPr/>
        </p:nvSpPr>
        <p:spPr bwMode="auto">
          <a:xfrm>
            <a:off x="0" y="4500563"/>
            <a:ext cx="3357563" cy="785812"/>
          </a:xfrm>
          <a:prstGeom prst="rect">
            <a:avLst/>
          </a:prstGeom>
          <a:noFill/>
          <a:ln w="9525">
            <a:noFill/>
            <a:round/>
            <a:headEnd/>
            <a:tailEnd/>
          </a:ln>
        </p:spPr>
        <p:txBody>
          <a:bodyPr lIns="90000" tIns="46800" rIns="90000" bIns="46800"/>
          <a:lstStyle/>
          <a:p>
            <a:pPr marL="339725" indent="-339725" algn="ctr" defTabSz="457200">
              <a:lnSpc>
                <a:spcPct val="95000"/>
              </a:lnSpc>
              <a:spcBef>
                <a:spcPts val="18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i="1">
                <a:solidFill>
                  <a:srgbClr val="3333CC"/>
                </a:solidFill>
                <a:latin typeface="Arial Unicode MS" pitchFamily="34" charset="-128"/>
                <a:ea typeface="Arial Unicode MS" pitchFamily="34" charset="-128"/>
                <a:cs typeface="Arial Unicode MS" pitchFamily="34" charset="-128"/>
              </a:rPr>
              <a:t>Add Actions and Values (Rewards)</a:t>
            </a:r>
            <a:endParaRPr lang="en-GB" sz="2000" i="1">
              <a:solidFill>
                <a:srgbClr val="3333CC"/>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10</a:t>
            </a:r>
            <a:endParaRPr lang="en-US"/>
          </a:p>
        </p:txBody>
      </p:sp>
      <p:sp>
        <p:nvSpPr>
          <p:cNvPr id="6" name="Slide Number Placeholder 5"/>
          <p:cNvSpPr>
            <a:spLocks noGrp="1"/>
          </p:cNvSpPr>
          <p:nvPr>
            <p:ph type="sldNum" sz="quarter" idx="12"/>
          </p:nvPr>
        </p:nvSpPr>
        <p:spPr/>
        <p:txBody>
          <a:bodyPr/>
          <a:lstStyle/>
          <a:p>
            <a:pPr>
              <a:defRPr/>
            </a:pPr>
            <a:r>
              <a:rPr lang="en-US"/>
              <a:t>Slide </a:t>
            </a:r>
            <a:fld id="{4EAEEC4D-55C1-421B-8EB2-82D6EE5B3558}" type="slidenum">
              <a:rPr lang="en-US"/>
              <a:pPr>
                <a:defRPr/>
              </a:pPr>
              <a:t>25</a:t>
            </a:fld>
            <a:endParaRPr lang="en-US"/>
          </a:p>
        </p:txBody>
      </p:sp>
      <p:sp>
        <p:nvSpPr>
          <p:cNvPr id="2119" name="Rectangle 2"/>
          <p:cNvSpPr>
            <a:spLocks noGrp="1" noChangeArrowheads="1"/>
          </p:cNvSpPr>
          <p:nvPr>
            <p:ph type="title"/>
          </p:nvPr>
        </p:nvSpPr>
        <p:spPr>
          <a:xfrm>
            <a:off x="0" y="0"/>
            <a:ext cx="9144000" cy="685800"/>
          </a:xfrm>
        </p:spPr>
        <p:txBody>
          <a:bodyPr/>
          <a:lstStyle/>
          <a:p>
            <a:pPr eaLnBrk="1" hangingPunct="1"/>
            <a:r>
              <a:rPr lang="en-US" sz="3200" smtClean="0"/>
              <a:t>Answering Query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dirty="0">
                <a:latin typeface="+mj-lt"/>
              </a:rPr>
              <a:t>Static Belief Network </a:t>
            </a:r>
            <a:r>
              <a:rPr lang="en-US" sz="2000" dirty="0">
                <a:latin typeface="+mj-lt"/>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dirty="0">
                <a:latin typeface="+mj-lt"/>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dirty="0">
                <a:latin typeface="+mj-lt"/>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dirty="0">
                <a:latin typeface="+mj-lt"/>
              </a:rPr>
              <a:t>Hidden Markov Models</a:t>
            </a:r>
          </a:p>
        </p:txBody>
      </p:sp>
      <p:sp>
        <p:nvSpPr>
          <p:cNvPr id="18" name="TextBox 17"/>
          <p:cNvSpPr txBox="1"/>
          <p:nvPr/>
        </p:nvSpPr>
        <p:spPr>
          <a:xfrm>
            <a:off x="2000250" y="5857875"/>
            <a:ext cx="2857500" cy="400050"/>
          </a:xfrm>
          <a:prstGeom prst="rect">
            <a:avLst/>
          </a:prstGeom>
          <a:noFill/>
          <a:ln>
            <a:solidFill>
              <a:schemeClr val="tx1"/>
            </a:solidFill>
          </a:ln>
        </p:spPr>
        <p:txBody>
          <a:bodyPr>
            <a:spAutoFit/>
          </a:bodyPr>
          <a:lstStyle/>
          <a:p>
            <a:pPr algn="ctr">
              <a:defRPr/>
            </a:pPr>
            <a:r>
              <a:rPr lang="en-US" sz="2000" dirty="0">
                <a:latin typeface="+mj-lt"/>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dirty="0">
                <a:latin typeface="+mj-lt"/>
              </a:rPr>
              <a:t>Diagnostic Systems (e.g., medicine)</a:t>
            </a:r>
          </a:p>
        </p:txBody>
      </p:sp>
      <p:sp>
        <p:nvSpPr>
          <p:cNvPr id="21" name="TextBox 20"/>
          <p:cNvSpPr txBox="1"/>
          <p:nvPr/>
        </p:nvSpPr>
        <p:spPr>
          <a:xfrm>
            <a:off x="4000500" y="4643438"/>
            <a:ext cx="1857375" cy="1016000"/>
          </a:xfrm>
          <a:prstGeom prst="rect">
            <a:avLst/>
          </a:prstGeom>
          <a:noFill/>
          <a:ln>
            <a:solidFill>
              <a:schemeClr val="tx1"/>
            </a:solidFill>
          </a:ln>
        </p:spPr>
        <p:txBody>
          <a:bodyPr>
            <a:spAutoFit/>
          </a:bodyPr>
          <a:lstStyle/>
          <a:p>
            <a:pPr algn="ctr">
              <a:defRPr/>
            </a:pPr>
            <a:r>
              <a:rPr lang="en-US" sz="2000" dirty="0">
                <a:latin typeface="+mj-lt"/>
              </a:rPr>
              <a:t>Natural Language Processing</a:t>
            </a:r>
          </a:p>
        </p:txBody>
      </p:sp>
      <p:sp>
        <p:nvSpPr>
          <p:cNvPr id="23" name="TextBox 22"/>
          <p:cNvSpPr txBox="1"/>
          <p:nvPr/>
        </p:nvSpPr>
        <p:spPr>
          <a:xfrm>
            <a:off x="6500813" y="3214688"/>
            <a:ext cx="2643187" cy="708025"/>
          </a:xfrm>
          <a:prstGeom prst="rect">
            <a:avLst/>
          </a:prstGeom>
          <a:noFill/>
          <a:ln>
            <a:solidFill>
              <a:schemeClr val="tx1"/>
            </a:solidFill>
          </a:ln>
        </p:spPr>
        <p:txBody>
          <a:bodyPr>
            <a:spAutoFit/>
          </a:bodyPr>
          <a:lstStyle/>
          <a:p>
            <a:pPr algn="ctr">
              <a:defRPr/>
            </a:pPr>
            <a:r>
              <a:rPr lang="en-US" sz="2000" dirty="0">
                <a:latin typeface="+mj-lt"/>
              </a:rPr>
              <a:t>Student Tracing in tutoring Systems</a:t>
            </a:r>
          </a:p>
        </p:txBody>
      </p:sp>
      <p:cxnSp>
        <p:nvCxnSpPr>
          <p:cNvPr id="2128"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129"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130"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131"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132"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133"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134"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135" name="Straight Arrow Connector 49"/>
          <p:cNvCxnSpPr>
            <a:cxnSpLocks noChangeShapeType="1"/>
            <a:stCxn id="14" idx="2"/>
            <a:endCxn id="21" idx="0"/>
          </p:cNvCxnSpPr>
          <p:nvPr/>
        </p:nvCxnSpPr>
        <p:spPr bwMode="auto">
          <a:xfrm rot="5400000">
            <a:off x="4271963" y="3986213"/>
            <a:ext cx="1314450" cy="0"/>
          </a:xfrm>
          <a:prstGeom prst="straightConnector1">
            <a:avLst/>
          </a:prstGeom>
          <a:noFill/>
          <a:ln w="9525" algn="ctr">
            <a:solidFill>
              <a:schemeClr val="tx1"/>
            </a:solidFill>
            <a:round/>
            <a:headEnd/>
            <a:tailEnd type="arrow" w="med" len="med"/>
          </a:ln>
        </p:spPr>
      </p:cxnSp>
      <p:cxnSp>
        <p:nvCxnSpPr>
          <p:cNvPr id="2136" name="Straight Arrow Connector 59"/>
          <p:cNvCxnSpPr>
            <a:cxnSpLocks noChangeShapeType="1"/>
            <a:endCxn id="23" idx="0"/>
          </p:cNvCxnSpPr>
          <p:nvPr/>
        </p:nvCxnSpPr>
        <p:spPr bwMode="auto">
          <a:xfrm>
            <a:off x="6573838" y="2214563"/>
            <a:ext cx="1247775" cy="1000125"/>
          </a:xfrm>
          <a:prstGeom prst="straightConnector1">
            <a:avLst/>
          </a:prstGeom>
          <a:noFill/>
          <a:ln w="9525" algn="ctr">
            <a:solidFill>
              <a:schemeClr val="tx1"/>
            </a:solidFill>
            <a:round/>
            <a:headEnd/>
            <a:tailEnd type="arrow" w="med" len="med"/>
          </a:ln>
        </p:spPr>
      </p:cxnSp>
      <p:cxnSp>
        <p:nvCxnSpPr>
          <p:cNvPr id="2137"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dirty="0">
                <a:latin typeface="+mj-lt"/>
              </a:rPr>
              <a:t>Monitoring</a:t>
            </a:r>
          </a:p>
          <a:p>
            <a:pPr algn="ctr">
              <a:defRPr/>
            </a:pPr>
            <a:r>
              <a:rPr lang="en-US" sz="2000" dirty="0">
                <a:latin typeface="+mj-lt"/>
              </a:rPr>
              <a:t>(</a:t>
            </a:r>
            <a:r>
              <a:rPr lang="en-US" sz="2000" dirty="0" err="1">
                <a:latin typeface="+mj-lt"/>
              </a:rPr>
              <a:t>e.g</a:t>
            </a:r>
            <a:r>
              <a:rPr lang="en-US" sz="2000" dirty="0">
                <a:latin typeface="+mj-lt"/>
              </a:rPr>
              <a:t> credit cards)</a:t>
            </a:r>
          </a:p>
        </p:txBody>
      </p:sp>
      <p:cxnSp>
        <p:nvCxnSpPr>
          <p:cNvPr id="2139"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dirty="0" err="1">
                <a:latin typeface="+mj-lt"/>
              </a:rPr>
              <a:t>BioInformatics</a:t>
            </a:r>
            <a:endParaRPr lang="en-US" sz="2000" dirty="0">
              <a:latin typeface="+mj-lt"/>
            </a:endParaRPr>
          </a:p>
        </p:txBody>
      </p:sp>
      <p:cxnSp>
        <p:nvCxnSpPr>
          <p:cNvPr id="2141"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p:sp>
        <p:nvSpPr>
          <p:cNvPr id="28" name="TextBox 27"/>
          <p:cNvSpPr txBox="1"/>
          <p:nvPr/>
        </p:nvSpPr>
        <p:spPr>
          <a:xfrm>
            <a:off x="5072063" y="3929063"/>
            <a:ext cx="2071687" cy="400050"/>
          </a:xfrm>
          <a:prstGeom prst="rect">
            <a:avLst/>
          </a:prstGeom>
          <a:noFill/>
          <a:ln>
            <a:solidFill>
              <a:schemeClr val="tx1"/>
            </a:solidFill>
          </a:ln>
        </p:spPr>
        <p:txBody>
          <a:bodyPr>
            <a:spAutoFit/>
          </a:bodyPr>
          <a:lstStyle/>
          <a:p>
            <a:pPr algn="ctr">
              <a:defRPr/>
            </a:pPr>
            <a:r>
              <a:rPr lang="en-US" sz="2000" dirty="0">
                <a:latin typeface="+mj-lt"/>
              </a:rPr>
              <a:t>Markov Chains</a:t>
            </a:r>
          </a:p>
        </p:txBody>
      </p:sp>
      <p:cxnSp>
        <p:nvCxnSpPr>
          <p:cNvPr id="2143" name="Straight Arrow Connector 59"/>
          <p:cNvCxnSpPr>
            <a:cxnSpLocks noChangeShapeType="1"/>
            <a:endCxn id="28" idx="0"/>
          </p:cNvCxnSpPr>
          <p:nvPr/>
        </p:nvCxnSpPr>
        <p:spPr bwMode="auto">
          <a:xfrm rot="16200000" flipH="1">
            <a:off x="5161756" y="2982120"/>
            <a:ext cx="1571625" cy="322262"/>
          </a:xfrm>
          <a:prstGeom prst="straightConnector1">
            <a:avLst/>
          </a:prstGeom>
          <a:noFill/>
          <a:ln w="9525" algn="ctr">
            <a:solidFill>
              <a:schemeClr val="tx1"/>
            </a:solidFill>
            <a:round/>
            <a:headEnd/>
            <a:tailEnd type="arrow" w="med" len="med"/>
          </a:ln>
        </p:spPr>
      </p:cxnSp>
      <p:cxnSp>
        <p:nvCxnSpPr>
          <p:cNvPr id="2144" name="Straight Arrow Connector 59"/>
          <p:cNvCxnSpPr>
            <a:cxnSpLocks noChangeShapeType="1"/>
          </p:cNvCxnSpPr>
          <p:nvPr/>
        </p:nvCxnSpPr>
        <p:spPr bwMode="auto">
          <a:xfrm rot="5400000">
            <a:off x="5715000" y="4429125"/>
            <a:ext cx="642938" cy="357188"/>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10</a:t>
            </a:r>
            <a:endParaRPr lang="en-US"/>
          </a:p>
        </p:txBody>
      </p:sp>
      <p:sp>
        <p:nvSpPr>
          <p:cNvPr id="6" name="Slide Number Placeholder 5"/>
          <p:cNvSpPr>
            <a:spLocks noGrp="1"/>
          </p:cNvSpPr>
          <p:nvPr>
            <p:ph type="sldNum" sz="quarter" idx="12"/>
          </p:nvPr>
        </p:nvSpPr>
        <p:spPr/>
        <p:txBody>
          <a:bodyPr/>
          <a:lstStyle/>
          <a:p>
            <a:pPr>
              <a:defRPr/>
            </a:pPr>
            <a:r>
              <a:rPr lang="en-US"/>
              <a:t>Slide </a:t>
            </a:r>
            <a:fld id="{F5076E46-C5FB-451B-B3E1-19FFE0B0AA3C}" type="slidenum">
              <a:rPr lang="en-US"/>
              <a:pPr>
                <a:defRPr/>
              </a:pPr>
              <a:t>26</a:t>
            </a:fld>
            <a:endParaRPr lang="en-US"/>
          </a:p>
        </p:txBody>
      </p:sp>
      <p:sp>
        <p:nvSpPr>
          <p:cNvPr id="32772" name="Rectangle 2"/>
          <p:cNvSpPr>
            <a:spLocks noGrp="1" noChangeArrowheads="1"/>
          </p:cNvSpPr>
          <p:nvPr>
            <p:ph type="title"/>
          </p:nvPr>
        </p:nvSpPr>
        <p:spPr/>
        <p:txBody>
          <a:bodyPr/>
          <a:lstStyle/>
          <a:p>
            <a:pPr eaLnBrk="1" hangingPunct="1"/>
            <a:r>
              <a:rPr lang="en-US" smtClean="0"/>
              <a:t>Lecture Overview</a:t>
            </a:r>
          </a:p>
        </p:txBody>
      </p:sp>
      <p:sp>
        <p:nvSpPr>
          <p:cNvPr id="32773" name="Rectangle 3"/>
          <p:cNvSpPr>
            <a:spLocks noGrp="1" noChangeArrowheads="1"/>
          </p:cNvSpPr>
          <p:nvPr>
            <p:ph type="body" idx="1"/>
          </p:nvPr>
        </p:nvSpPr>
        <p:spPr>
          <a:xfrm>
            <a:off x="395288" y="1268413"/>
            <a:ext cx="8458200" cy="4495800"/>
          </a:xfrm>
        </p:spPr>
        <p:txBody>
          <a:bodyPr/>
          <a:lstStyle/>
          <a:p>
            <a:pPr eaLnBrk="1" hangingPunct="1">
              <a:buFontTx/>
              <a:buChar char="•"/>
            </a:pPr>
            <a:r>
              <a:rPr lang="en-US" sz="4000" b="1" smtClean="0">
                <a:solidFill>
                  <a:schemeClr val="folHlink"/>
                </a:solidFill>
              </a:rPr>
              <a:t>Recap </a:t>
            </a:r>
          </a:p>
          <a:p>
            <a:pPr eaLnBrk="1" hangingPunct="1">
              <a:buFontTx/>
              <a:buChar char="•"/>
            </a:pPr>
            <a:r>
              <a:rPr lang="en-US" sz="4000" b="1" smtClean="0"/>
              <a:t>Temporal Probabilistic Models</a:t>
            </a:r>
          </a:p>
          <a:p>
            <a:pPr eaLnBrk="1" hangingPunct="1">
              <a:buFontTx/>
              <a:buChar char="•"/>
            </a:pPr>
            <a:r>
              <a:rPr lang="en-US" sz="4000" smtClean="0">
                <a:solidFill>
                  <a:schemeClr val="bg2"/>
                </a:solidFill>
              </a:rPr>
              <a:t>Start Markov Models</a:t>
            </a:r>
          </a:p>
          <a:p>
            <a:pPr lvl="1" eaLnBrk="1" hangingPunct="1"/>
            <a:r>
              <a:rPr lang="en-US" sz="3600" smtClean="0">
                <a:solidFill>
                  <a:schemeClr val="bg2"/>
                </a:solidFill>
              </a:rPr>
              <a:t>Markov Chain</a:t>
            </a:r>
          </a:p>
          <a:p>
            <a:pPr lvl="1" eaLnBrk="1" hangingPunct="1"/>
            <a:r>
              <a:rPr lang="en-US" sz="3600" smtClean="0">
                <a:solidFill>
                  <a:schemeClr val="bg2"/>
                </a:solidFill>
              </a:rPr>
              <a:t>Markov Chains in Natural Language Processing</a:t>
            </a:r>
          </a:p>
          <a:p>
            <a:pPr eaLnBrk="1" hangingPunct="1">
              <a:buFontTx/>
              <a:buChar char="•"/>
            </a:pPr>
            <a:endParaRPr lang="en-US" sz="4000" smtClean="0">
              <a:solidFill>
                <a:schemeClr val="bg2"/>
              </a:solidFill>
            </a:endParaRPr>
          </a:p>
          <a:p>
            <a:pPr eaLnBrk="1" hangingPunct="1">
              <a:buFontTx/>
              <a:buChar char="•"/>
            </a:pPr>
            <a:endParaRPr lang="en-US" sz="4000" smtClean="0">
              <a:solidFill>
                <a:schemeClr val="bg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10</a:t>
            </a:r>
            <a:endParaRPr lang="en-US"/>
          </a:p>
        </p:txBody>
      </p:sp>
      <p:sp>
        <p:nvSpPr>
          <p:cNvPr id="6" name="Slide Number Placeholder 5"/>
          <p:cNvSpPr>
            <a:spLocks noGrp="1"/>
          </p:cNvSpPr>
          <p:nvPr>
            <p:ph type="sldNum" sz="quarter" idx="12"/>
          </p:nvPr>
        </p:nvSpPr>
        <p:spPr/>
        <p:txBody>
          <a:bodyPr/>
          <a:lstStyle/>
          <a:p>
            <a:pPr>
              <a:defRPr/>
            </a:pPr>
            <a:r>
              <a:rPr lang="en-US"/>
              <a:t>Slide </a:t>
            </a:r>
            <a:fld id="{E6BCB92F-1AB6-4963-AC04-34510D9DD923}" type="slidenum">
              <a:rPr lang="en-US"/>
              <a:pPr>
                <a:defRPr/>
              </a:pPr>
              <a:t>27</a:t>
            </a:fld>
            <a:endParaRPr lang="en-US"/>
          </a:p>
        </p:txBody>
      </p:sp>
      <p:sp>
        <p:nvSpPr>
          <p:cNvPr id="4163" name="Rectangle 2"/>
          <p:cNvSpPr>
            <a:spLocks noGrp="1" noChangeArrowheads="1"/>
          </p:cNvSpPr>
          <p:nvPr>
            <p:ph type="title"/>
          </p:nvPr>
        </p:nvSpPr>
        <p:spPr>
          <a:xfrm>
            <a:off x="214313" y="500063"/>
            <a:ext cx="8534400" cy="685800"/>
          </a:xfrm>
        </p:spPr>
        <p:txBody>
          <a:bodyPr/>
          <a:lstStyle/>
          <a:p>
            <a:pPr eaLnBrk="1" hangingPunct="1"/>
            <a:r>
              <a:rPr lang="en-US" smtClean="0"/>
              <a:t>Sampling a discrete probability distribution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4EAEEC4D-55C1-421B-8EB2-82D6EE5B3558}" type="slidenum">
              <a:rPr lang="en-US">
                <a:solidFill>
                  <a:srgbClr val="000000"/>
                </a:solidFill>
              </a:rPr>
              <a:pPr>
                <a:defRPr/>
              </a:pPr>
              <a:t>28</a:t>
            </a:fld>
            <a:endParaRPr lang="en-US">
              <a:solidFill>
                <a:srgbClr val="000000"/>
              </a:solidFill>
            </a:endParaRPr>
          </a:p>
        </p:txBody>
      </p:sp>
      <p:sp>
        <p:nvSpPr>
          <p:cNvPr id="2119" name="Rectangle 2"/>
          <p:cNvSpPr>
            <a:spLocks noGrp="1" noChangeArrowheads="1"/>
          </p:cNvSpPr>
          <p:nvPr>
            <p:ph type="title"/>
          </p:nvPr>
        </p:nvSpPr>
        <p:spPr>
          <a:xfrm>
            <a:off x="0" y="0"/>
            <a:ext cx="9144000" cy="685800"/>
          </a:xfrm>
        </p:spPr>
        <p:txBody>
          <a:bodyPr/>
          <a:lstStyle/>
          <a:p>
            <a:pPr eaLnBrk="1" hangingPunct="1"/>
            <a:r>
              <a:rPr lang="en-US" sz="3200" smtClean="0"/>
              <a:t>Answering Query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b="1" dirty="0">
                <a:solidFill>
                  <a:srgbClr val="000000"/>
                </a:solidFill>
                <a:latin typeface="Arial Unicode MS"/>
              </a:rPr>
              <a:t>Static Belief Network </a:t>
            </a:r>
            <a:r>
              <a:rPr lang="en-US" sz="2000" b="1" dirty="0">
                <a:solidFill>
                  <a:srgbClr val="000000"/>
                </a:solidFill>
                <a:latin typeface="Arial Unicode MS"/>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Hidden Markov Models</a:t>
            </a:r>
          </a:p>
        </p:txBody>
      </p:sp>
      <p:sp>
        <p:nvSpPr>
          <p:cNvPr id="18" name="TextBox 17"/>
          <p:cNvSpPr txBox="1"/>
          <p:nvPr/>
        </p:nvSpPr>
        <p:spPr>
          <a:xfrm>
            <a:off x="2000250" y="5857875"/>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Diagnostic Systems (e.g., medicine)</a:t>
            </a:r>
          </a:p>
        </p:txBody>
      </p:sp>
      <p:sp>
        <p:nvSpPr>
          <p:cNvPr id="21" name="TextBox 20"/>
          <p:cNvSpPr txBox="1"/>
          <p:nvPr/>
        </p:nvSpPr>
        <p:spPr>
          <a:xfrm>
            <a:off x="4000500" y="4643438"/>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Natural Language Processing</a:t>
            </a:r>
          </a:p>
        </p:txBody>
      </p:sp>
      <p:sp>
        <p:nvSpPr>
          <p:cNvPr id="23" name="TextBox 22"/>
          <p:cNvSpPr txBox="1"/>
          <p:nvPr/>
        </p:nvSpPr>
        <p:spPr>
          <a:xfrm>
            <a:off x="6500813" y="3214688"/>
            <a:ext cx="264318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Student Tracing in tutoring Systems</a:t>
            </a:r>
          </a:p>
        </p:txBody>
      </p:sp>
      <p:cxnSp>
        <p:nvCxnSpPr>
          <p:cNvPr id="2128"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129"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130"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131"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132"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133"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134"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135" name="Straight Arrow Connector 49"/>
          <p:cNvCxnSpPr>
            <a:cxnSpLocks noChangeShapeType="1"/>
            <a:stCxn id="14" idx="2"/>
            <a:endCxn id="21" idx="0"/>
          </p:cNvCxnSpPr>
          <p:nvPr/>
        </p:nvCxnSpPr>
        <p:spPr bwMode="auto">
          <a:xfrm rot="5400000">
            <a:off x="4271963" y="3986213"/>
            <a:ext cx="1314450" cy="0"/>
          </a:xfrm>
          <a:prstGeom prst="straightConnector1">
            <a:avLst/>
          </a:prstGeom>
          <a:noFill/>
          <a:ln w="9525" algn="ctr">
            <a:solidFill>
              <a:schemeClr val="tx1"/>
            </a:solidFill>
            <a:round/>
            <a:headEnd/>
            <a:tailEnd type="arrow" w="med" len="med"/>
          </a:ln>
        </p:spPr>
      </p:cxnSp>
      <p:cxnSp>
        <p:nvCxnSpPr>
          <p:cNvPr id="2136" name="Straight Arrow Connector 59"/>
          <p:cNvCxnSpPr>
            <a:cxnSpLocks noChangeShapeType="1"/>
            <a:endCxn id="23" idx="0"/>
          </p:cNvCxnSpPr>
          <p:nvPr/>
        </p:nvCxnSpPr>
        <p:spPr bwMode="auto">
          <a:xfrm>
            <a:off x="6573838" y="2214563"/>
            <a:ext cx="1247775" cy="1000125"/>
          </a:xfrm>
          <a:prstGeom prst="straightConnector1">
            <a:avLst/>
          </a:prstGeom>
          <a:noFill/>
          <a:ln w="9525" algn="ctr">
            <a:solidFill>
              <a:schemeClr val="tx1"/>
            </a:solidFill>
            <a:round/>
            <a:headEnd/>
            <a:tailEnd type="arrow" w="med" len="med"/>
          </a:ln>
        </p:spPr>
      </p:cxnSp>
      <p:cxnSp>
        <p:nvCxnSpPr>
          <p:cNvPr id="2137"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Monitoring</a:t>
            </a:r>
          </a:p>
          <a:p>
            <a:pPr algn="ctr">
              <a:defRPr/>
            </a:pPr>
            <a:r>
              <a:rPr lang="en-US" sz="2000" b="1" dirty="0">
                <a:solidFill>
                  <a:srgbClr val="000000"/>
                </a:solidFill>
                <a:latin typeface="Arial Unicode MS"/>
              </a:rPr>
              <a:t>(</a:t>
            </a:r>
            <a:r>
              <a:rPr lang="en-US" sz="2000" b="1" dirty="0" err="1">
                <a:solidFill>
                  <a:srgbClr val="000000"/>
                </a:solidFill>
                <a:latin typeface="Arial Unicode MS"/>
              </a:rPr>
              <a:t>e.g</a:t>
            </a:r>
            <a:r>
              <a:rPr lang="en-US" sz="2000" b="1" dirty="0">
                <a:solidFill>
                  <a:srgbClr val="000000"/>
                </a:solidFill>
                <a:latin typeface="Arial Unicode MS"/>
              </a:rPr>
              <a:t> credit cards)</a:t>
            </a:r>
          </a:p>
        </p:txBody>
      </p:sp>
      <p:cxnSp>
        <p:nvCxnSpPr>
          <p:cNvPr id="2139"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b="1" dirty="0" err="1">
                <a:solidFill>
                  <a:srgbClr val="000000"/>
                </a:solidFill>
                <a:latin typeface="Arial Unicode MS"/>
              </a:rPr>
              <a:t>BioInformatics</a:t>
            </a:r>
            <a:endParaRPr lang="en-US" sz="2000" b="1" dirty="0">
              <a:solidFill>
                <a:srgbClr val="000000"/>
              </a:solidFill>
              <a:latin typeface="Arial Unicode MS"/>
            </a:endParaRPr>
          </a:p>
        </p:txBody>
      </p:sp>
      <p:cxnSp>
        <p:nvCxnSpPr>
          <p:cNvPr id="2141"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p:sp>
        <p:nvSpPr>
          <p:cNvPr id="28" name="TextBox 27"/>
          <p:cNvSpPr txBox="1"/>
          <p:nvPr/>
        </p:nvSpPr>
        <p:spPr>
          <a:xfrm>
            <a:off x="5072063" y="3929063"/>
            <a:ext cx="2071687"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Markov Chains</a:t>
            </a:r>
          </a:p>
        </p:txBody>
      </p:sp>
      <p:cxnSp>
        <p:nvCxnSpPr>
          <p:cNvPr id="2143" name="Straight Arrow Connector 59"/>
          <p:cNvCxnSpPr>
            <a:cxnSpLocks noChangeShapeType="1"/>
            <a:endCxn id="28" idx="0"/>
          </p:cNvCxnSpPr>
          <p:nvPr/>
        </p:nvCxnSpPr>
        <p:spPr bwMode="auto">
          <a:xfrm rot="16200000" flipH="1">
            <a:off x="5161756" y="2982120"/>
            <a:ext cx="1571625" cy="322262"/>
          </a:xfrm>
          <a:prstGeom prst="straightConnector1">
            <a:avLst/>
          </a:prstGeom>
          <a:noFill/>
          <a:ln w="9525" algn="ctr">
            <a:solidFill>
              <a:schemeClr val="tx1"/>
            </a:solidFill>
            <a:round/>
            <a:headEnd/>
            <a:tailEnd type="arrow" w="med" len="med"/>
          </a:ln>
        </p:spPr>
      </p:cxnSp>
      <p:cxnSp>
        <p:nvCxnSpPr>
          <p:cNvPr id="2144" name="Straight Arrow Connector 59"/>
          <p:cNvCxnSpPr>
            <a:cxnSpLocks noChangeShapeType="1"/>
          </p:cNvCxnSpPr>
          <p:nvPr/>
        </p:nvCxnSpPr>
        <p:spPr bwMode="auto">
          <a:xfrm rot="5400000">
            <a:off x="5715000" y="4429125"/>
            <a:ext cx="642938" cy="357188"/>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61216A03-1C9C-4573-9EA9-BF8865596B47}" type="slidenum">
              <a:rPr lang="en-US">
                <a:solidFill>
                  <a:srgbClr val="000000"/>
                </a:solidFill>
              </a:rPr>
              <a:pPr>
                <a:defRPr/>
              </a:pPr>
              <a:t>29</a:t>
            </a:fld>
            <a:endParaRPr lang="en-US">
              <a:solidFill>
                <a:srgbClr val="000000"/>
              </a:solidFill>
            </a:endParaRPr>
          </a:p>
        </p:txBody>
      </p:sp>
      <p:sp>
        <p:nvSpPr>
          <p:cNvPr id="2117" name="Rectangle 2"/>
          <p:cNvSpPr>
            <a:spLocks noGrp="1" noChangeArrowheads="1"/>
          </p:cNvSpPr>
          <p:nvPr>
            <p:ph type="title"/>
          </p:nvPr>
        </p:nvSpPr>
        <p:spPr>
          <a:xfrm>
            <a:off x="0" y="0"/>
            <a:ext cx="9144000" cy="685800"/>
          </a:xfrm>
        </p:spPr>
        <p:txBody>
          <a:bodyPr/>
          <a:lstStyle/>
          <a:p>
            <a:pPr eaLnBrk="1" hangingPunct="1"/>
            <a:r>
              <a:rPr lang="en-US" sz="3200" smtClean="0"/>
              <a:t>Answering Queries under Uncertainty</a:t>
            </a:r>
          </a:p>
        </p:txBody>
      </p:sp>
      <p:sp>
        <p:nvSpPr>
          <p:cNvPr id="8" name="TextBox 7"/>
          <p:cNvSpPr txBox="1"/>
          <p:nvPr/>
        </p:nvSpPr>
        <p:spPr>
          <a:xfrm>
            <a:off x="285750" y="2214563"/>
            <a:ext cx="3143250" cy="769937"/>
          </a:xfrm>
          <a:prstGeom prst="rect">
            <a:avLst/>
          </a:prstGeom>
          <a:noFill/>
          <a:ln>
            <a:solidFill>
              <a:schemeClr val="tx1"/>
            </a:solidFill>
          </a:ln>
        </p:spPr>
        <p:txBody>
          <a:bodyPr>
            <a:spAutoFit/>
          </a:bodyPr>
          <a:lstStyle/>
          <a:p>
            <a:pPr algn="ctr">
              <a:defRPr/>
            </a:pPr>
            <a:r>
              <a:rPr lang="en-US" sz="2400" b="1" dirty="0">
                <a:solidFill>
                  <a:srgbClr val="000000"/>
                </a:solidFill>
                <a:latin typeface="Arial Unicode MS"/>
              </a:rPr>
              <a:t>Static Belief Network </a:t>
            </a:r>
            <a:r>
              <a:rPr lang="en-US" sz="2000" b="1" dirty="0">
                <a:solidFill>
                  <a:srgbClr val="000000"/>
                </a:solidFill>
                <a:latin typeface="Arial Unicode MS"/>
              </a:rPr>
              <a:t>&amp; Variable Elimination</a:t>
            </a:r>
          </a:p>
        </p:txBody>
      </p:sp>
      <p:sp>
        <p:nvSpPr>
          <p:cNvPr id="10" name="TextBox 9"/>
          <p:cNvSpPr txBox="1"/>
          <p:nvPr/>
        </p:nvSpPr>
        <p:spPr>
          <a:xfrm>
            <a:off x="4071938" y="1785938"/>
            <a:ext cx="235743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Dynamic Bayesian Network</a:t>
            </a:r>
          </a:p>
        </p:txBody>
      </p:sp>
      <p:sp>
        <p:nvSpPr>
          <p:cNvPr id="11" name="TextBox 10"/>
          <p:cNvSpPr txBox="1"/>
          <p:nvPr/>
        </p:nvSpPr>
        <p:spPr>
          <a:xfrm>
            <a:off x="1785938" y="785813"/>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Probability Theory</a:t>
            </a:r>
          </a:p>
        </p:txBody>
      </p:sp>
      <p:sp>
        <p:nvSpPr>
          <p:cNvPr id="14" name="TextBox 13"/>
          <p:cNvSpPr txBox="1"/>
          <p:nvPr/>
        </p:nvSpPr>
        <p:spPr>
          <a:xfrm>
            <a:off x="3500438" y="2928938"/>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Hidden Markov Models</a:t>
            </a:r>
          </a:p>
        </p:txBody>
      </p:sp>
      <p:sp>
        <p:nvSpPr>
          <p:cNvPr id="18" name="TextBox 17"/>
          <p:cNvSpPr txBox="1"/>
          <p:nvPr/>
        </p:nvSpPr>
        <p:spPr>
          <a:xfrm>
            <a:off x="2000250" y="5857875"/>
            <a:ext cx="2857500"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Email spam filters</a:t>
            </a:r>
          </a:p>
        </p:txBody>
      </p:sp>
      <p:sp>
        <p:nvSpPr>
          <p:cNvPr id="20" name="TextBox 19"/>
          <p:cNvSpPr txBox="1"/>
          <p:nvPr/>
        </p:nvSpPr>
        <p:spPr>
          <a:xfrm>
            <a:off x="0" y="5000625"/>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Diagnostic Systems (e.g., medicine)</a:t>
            </a:r>
          </a:p>
        </p:txBody>
      </p:sp>
      <p:sp>
        <p:nvSpPr>
          <p:cNvPr id="21" name="TextBox 20"/>
          <p:cNvSpPr txBox="1"/>
          <p:nvPr/>
        </p:nvSpPr>
        <p:spPr>
          <a:xfrm>
            <a:off x="3714750" y="4572000"/>
            <a:ext cx="1857375" cy="101600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Natural Language Processing</a:t>
            </a:r>
          </a:p>
        </p:txBody>
      </p:sp>
      <p:sp>
        <p:nvSpPr>
          <p:cNvPr id="23" name="TextBox 22"/>
          <p:cNvSpPr txBox="1"/>
          <p:nvPr/>
        </p:nvSpPr>
        <p:spPr>
          <a:xfrm>
            <a:off x="6500813" y="3214688"/>
            <a:ext cx="2643187"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Student Tracing in tutoring Systems</a:t>
            </a:r>
          </a:p>
        </p:txBody>
      </p:sp>
      <p:cxnSp>
        <p:nvCxnSpPr>
          <p:cNvPr id="2126" name="Straight Arrow Connector 24"/>
          <p:cNvCxnSpPr>
            <a:cxnSpLocks noChangeShapeType="1"/>
            <a:stCxn id="11" idx="2"/>
          </p:cNvCxnSpPr>
          <p:nvPr/>
        </p:nvCxnSpPr>
        <p:spPr bwMode="auto">
          <a:xfrm rot="16200000" flipH="1">
            <a:off x="3057525" y="1343026"/>
            <a:ext cx="1228725" cy="914400"/>
          </a:xfrm>
          <a:prstGeom prst="straightConnector1">
            <a:avLst/>
          </a:prstGeom>
          <a:noFill/>
          <a:ln w="9525" algn="ctr">
            <a:noFill/>
            <a:round/>
            <a:headEnd/>
            <a:tailEnd type="arrow" w="med" len="med"/>
          </a:ln>
        </p:spPr>
      </p:cxnSp>
      <p:cxnSp>
        <p:nvCxnSpPr>
          <p:cNvPr id="2127" name="Straight Arrow Connector 27"/>
          <p:cNvCxnSpPr>
            <a:cxnSpLocks noChangeShapeType="1"/>
          </p:cNvCxnSpPr>
          <p:nvPr/>
        </p:nvCxnSpPr>
        <p:spPr bwMode="auto">
          <a:xfrm rot="10800000" flipV="1">
            <a:off x="5843588" y="2000250"/>
            <a:ext cx="585787" cy="557213"/>
          </a:xfrm>
          <a:prstGeom prst="straightConnector1">
            <a:avLst/>
          </a:prstGeom>
          <a:noFill/>
          <a:ln w="9525" algn="ctr">
            <a:noFill/>
            <a:round/>
            <a:headEnd/>
            <a:tailEnd type="arrow" w="med" len="med"/>
          </a:ln>
        </p:spPr>
      </p:cxnSp>
      <p:cxnSp>
        <p:nvCxnSpPr>
          <p:cNvPr id="2128" name="Straight Arrow Connector 30"/>
          <p:cNvCxnSpPr>
            <a:cxnSpLocks noChangeShapeType="1"/>
            <a:stCxn id="11" idx="2"/>
            <a:endCxn id="8" idx="0"/>
          </p:cNvCxnSpPr>
          <p:nvPr/>
        </p:nvCxnSpPr>
        <p:spPr bwMode="auto">
          <a:xfrm rot="5400000">
            <a:off x="2021682" y="1021556"/>
            <a:ext cx="1028700" cy="1357313"/>
          </a:xfrm>
          <a:prstGeom prst="straightConnector1">
            <a:avLst/>
          </a:prstGeom>
          <a:noFill/>
          <a:ln w="9525" algn="ctr">
            <a:solidFill>
              <a:schemeClr val="tx1"/>
            </a:solidFill>
            <a:round/>
            <a:headEnd/>
            <a:tailEnd type="arrow" w="med" len="med"/>
          </a:ln>
        </p:spPr>
      </p:cxnSp>
      <p:cxnSp>
        <p:nvCxnSpPr>
          <p:cNvPr id="2129" name="Straight Arrow Connector 36"/>
          <p:cNvCxnSpPr>
            <a:cxnSpLocks noChangeShapeType="1"/>
            <a:stCxn id="10" idx="2"/>
            <a:endCxn id="14" idx="0"/>
          </p:cNvCxnSpPr>
          <p:nvPr/>
        </p:nvCxnSpPr>
        <p:spPr bwMode="auto">
          <a:xfrm rot="5400000">
            <a:off x="4872038" y="2551113"/>
            <a:ext cx="434975" cy="320675"/>
          </a:xfrm>
          <a:prstGeom prst="straightConnector1">
            <a:avLst/>
          </a:prstGeom>
          <a:noFill/>
          <a:ln w="9525" algn="ctr">
            <a:solidFill>
              <a:schemeClr val="tx1"/>
            </a:solidFill>
            <a:round/>
            <a:headEnd/>
            <a:tailEnd type="arrow" w="med" len="med"/>
          </a:ln>
        </p:spPr>
      </p:cxnSp>
      <p:cxnSp>
        <p:nvCxnSpPr>
          <p:cNvPr id="2130" name="Straight Arrow Connector 39"/>
          <p:cNvCxnSpPr>
            <a:cxnSpLocks noChangeShapeType="1"/>
          </p:cNvCxnSpPr>
          <p:nvPr/>
        </p:nvCxnSpPr>
        <p:spPr bwMode="auto">
          <a:xfrm rot="10800000" flipV="1">
            <a:off x="1143000" y="2928938"/>
            <a:ext cx="714375" cy="571500"/>
          </a:xfrm>
          <a:prstGeom prst="straightConnector1">
            <a:avLst/>
          </a:prstGeom>
          <a:noFill/>
          <a:ln w="9525" algn="ctr">
            <a:solidFill>
              <a:schemeClr val="tx1"/>
            </a:solidFill>
            <a:round/>
            <a:headEnd/>
            <a:tailEnd type="arrow" w="med" len="med"/>
          </a:ln>
        </p:spPr>
      </p:cxnSp>
      <p:cxnSp>
        <p:nvCxnSpPr>
          <p:cNvPr id="2131" name="Straight Arrow Connector 43"/>
          <p:cNvCxnSpPr>
            <a:cxnSpLocks noChangeShapeType="1"/>
          </p:cNvCxnSpPr>
          <p:nvPr/>
        </p:nvCxnSpPr>
        <p:spPr bwMode="auto">
          <a:xfrm rot="5400000">
            <a:off x="857250" y="3929063"/>
            <a:ext cx="2714625" cy="714375"/>
          </a:xfrm>
          <a:prstGeom prst="straightConnector1">
            <a:avLst/>
          </a:prstGeom>
          <a:noFill/>
          <a:ln w="9525" algn="ctr">
            <a:solidFill>
              <a:schemeClr val="tx1"/>
            </a:solidFill>
            <a:round/>
            <a:headEnd/>
            <a:tailEnd type="arrow" w="med" len="med"/>
          </a:ln>
        </p:spPr>
      </p:cxnSp>
      <p:cxnSp>
        <p:nvCxnSpPr>
          <p:cNvPr id="2132" name="Straight Arrow Connector 45"/>
          <p:cNvCxnSpPr>
            <a:cxnSpLocks noChangeShapeType="1"/>
          </p:cNvCxnSpPr>
          <p:nvPr/>
        </p:nvCxnSpPr>
        <p:spPr bwMode="auto">
          <a:xfrm>
            <a:off x="3214688" y="1214438"/>
            <a:ext cx="1500187" cy="500062"/>
          </a:xfrm>
          <a:prstGeom prst="straightConnector1">
            <a:avLst/>
          </a:prstGeom>
          <a:noFill/>
          <a:ln w="9525" algn="ctr">
            <a:solidFill>
              <a:schemeClr val="tx1"/>
            </a:solidFill>
            <a:round/>
            <a:headEnd/>
            <a:tailEnd type="arrow" w="med" len="med"/>
          </a:ln>
        </p:spPr>
      </p:cxnSp>
      <p:cxnSp>
        <p:nvCxnSpPr>
          <p:cNvPr id="2133" name="Straight Arrow Connector 49"/>
          <p:cNvCxnSpPr>
            <a:cxnSpLocks noChangeShapeType="1"/>
            <a:stCxn id="14" idx="2"/>
            <a:endCxn id="21" idx="0"/>
          </p:cNvCxnSpPr>
          <p:nvPr/>
        </p:nvCxnSpPr>
        <p:spPr bwMode="auto">
          <a:xfrm rot="5400000">
            <a:off x="4164807" y="3807619"/>
            <a:ext cx="1243012" cy="285750"/>
          </a:xfrm>
          <a:prstGeom prst="straightConnector1">
            <a:avLst/>
          </a:prstGeom>
          <a:noFill/>
          <a:ln w="9525" algn="ctr">
            <a:solidFill>
              <a:schemeClr val="tx1"/>
            </a:solidFill>
            <a:round/>
            <a:headEnd/>
            <a:tailEnd type="arrow" w="med" len="med"/>
          </a:ln>
        </p:spPr>
      </p:cxnSp>
      <p:cxnSp>
        <p:nvCxnSpPr>
          <p:cNvPr id="2134" name="Straight Arrow Connector 59"/>
          <p:cNvCxnSpPr>
            <a:cxnSpLocks noChangeShapeType="1"/>
            <a:endCxn id="23" idx="0"/>
          </p:cNvCxnSpPr>
          <p:nvPr/>
        </p:nvCxnSpPr>
        <p:spPr bwMode="auto">
          <a:xfrm>
            <a:off x="6573838" y="2214563"/>
            <a:ext cx="1247775" cy="1000125"/>
          </a:xfrm>
          <a:prstGeom prst="straightConnector1">
            <a:avLst/>
          </a:prstGeom>
          <a:noFill/>
          <a:ln w="9525" algn="ctr">
            <a:solidFill>
              <a:schemeClr val="tx1"/>
            </a:solidFill>
            <a:round/>
            <a:headEnd/>
            <a:tailEnd type="arrow" w="med" len="med"/>
          </a:ln>
        </p:spPr>
      </p:cxnSp>
      <p:cxnSp>
        <p:nvCxnSpPr>
          <p:cNvPr id="2135" name="Straight Arrow Connector 64"/>
          <p:cNvCxnSpPr>
            <a:cxnSpLocks noChangeShapeType="1"/>
          </p:cNvCxnSpPr>
          <p:nvPr/>
        </p:nvCxnSpPr>
        <p:spPr bwMode="auto">
          <a:xfrm>
            <a:off x="3286125" y="1285875"/>
            <a:ext cx="914400" cy="914400"/>
          </a:xfrm>
          <a:prstGeom prst="straightConnector1">
            <a:avLst/>
          </a:prstGeom>
          <a:noFill/>
          <a:ln w="9525" algn="ctr">
            <a:noFill/>
            <a:round/>
            <a:headEnd type="arrow" w="med" len="med"/>
            <a:tailEnd type="arrow" w="med" len="med"/>
          </a:ln>
        </p:spPr>
      </p:cxnSp>
      <p:sp>
        <p:nvSpPr>
          <p:cNvPr id="47" name="TextBox 46"/>
          <p:cNvSpPr txBox="1"/>
          <p:nvPr/>
        </p:nvSpPr>
        <p:spPr>
          <a:xfrm>
            <a:off x="0" y="3500438"/>
            <a:ext cx="2286000" cy="708025"/>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Monitoring</a:t>
            </a:r>
          </a:p>
          <a:p>
            <a:pPr algn="ctr">
              <a:defRPr/>
            </a:pPr>
            <a:r>
              <a:rPr lang="en-US" sz="2000" b="1" dirty="0">
                <a:solidFill>
                  <a:srgbClr val="000000"/>
                </a:solidFill>
                <a:latin typeface="Arial Unicode MS"/>
              </a:rPr>
              <a:t>(</a:t>
            </a:r>
            <a:r>
              <a:rPr lang="en-US" sz="2000" b="1" dirty="0" err="1">
                <a:solidFill>
                  <a:srgbClr val="000000"/>
                </a:solidFill>
                <a:latin typeface="Arial Unicode MS"/>
              </a:rPr>
              <a:t>e.g</a:t>
            </a:r>
            <a:r>
              <a:rPr lang="en-US" sz="2000" b="1" dirty="0">
                <a:solidFill>
                  <a:srgbClr val="000000"/>
                </a:solidFill>
                <a:latin typeface="Arial Unicode MS"/>
              </a:rPr>
              <a:t> credit cards)</a:t>
            </a:r>
          </a:p>
        </p:txBody>
      </p:sp>
      <p:cxnSp>
        <p:nvCxnSpPr>
          <p:cNvPr id="2137" name="Straight Arrow Connector 43"/>
          <p:cNvCxnSpPr>
            <a:cxnSpLocks noChangeShapeType="1"/>
          </p:cNvCxnSpPr>
          <p:nvPr/>
        </p:nvCxnSpPr>
        <p:spPr bwMode="auto">
          <a:xfrm rot="16200000" flipH="1">
            <a:off x="1500188" y="4143375"/>
            <a:ext cx="2643188" cy="357187"/>
          </a:xfrm>
          <a:prstGeom prst="straightConnector1">
            <a:avLst/>
          </a:prstGeom>
          <a:noFill/>
          <a:ln w="9525" algn="ctr">
            <a:solidFill>
              <a:schemeClr val="tx1"/>
            </a:solidFill>
            <a:round/>
            <a:headEnd/>
            <a:tailEnd type="arrow" w="med" len="med"/>
          </a:ln>
        </p:spPr>
      </p:cxnSp>
      <p:sp>
        <p:nvSpPr>
          <p:cNvPr id="27" name="TextBox 26"/>
          <p:cNvSpPr txBox="1"/>
          <p:nvPr/>
        </p:nvSpPr>
        <p:spPr>
          <a:xfrm>
            <a:off x="3000375" y="3714750"/>
            <a:ext cx="1857375" cy="400050"/>
          </a:xfrm>
          <a:prstGeom prst="rect">
            <a:avLst/>
          </a:prstGeom>
          <a:noFill/>
          <a:ln>
            <a:solidFill>
              <a:schemeClr val="tx1"/>
            </a:solidFill>
          </a:ln>
        </p:spPr>
        <p:txBody>
          <a:bodyPr>
            <a:spAutoFit/>
          </a:bodyPr>
          <a:lstStyle/>
          <a:p>
            <a:pPr algn="ctr">
              <a:defRPr/>
            </a:pPr>
            <a:r>
              <a:rPr lang="en-US" sz="2000" b="1" dirty="0" err="1">
                <a:solidFill>
                  <a:srgbClr val="000000"/>
                </a:solidFill>
                <a:latin typeface="Arial Unicode MS"/>
              </a:rPr>
              <a:t>BioInformatics</a:t>
            </a:r>
            <a:endParaRPr lang="en-US" sz="2000" b="1" dirty="0">
              <a:solidFill>
                <a:srgbClr val="000000"/>
              </a:solidFill>
              <a:latin typeface="Arial Unicode MS"/>
            </a:endParaRPr>
          </a:p>
        </p:txBody>
      </p:sp>
      <p:cxnSp>
        <p:nvCxnSpPr>
          <p:cNvPr id="2139" name="Straight Arrow Connector 36"/>
          <p:cNvCxnSpPr>
            <a:cxnSpLocks noChangeShapeType="1"/>
          </p:cNvCxnSpPr>
          <p:nvPr/>
        </p:nvCxnSpPr>
        <p:spPr bwMode="auto">
          <a:xfrm rot="5400000">
            <a:off x="3943350" y="3343275"/>
            <a:ext cx="434975" cy="320675"/>
          </a:xfrm>
          <a:prstGeom prst="straightConnector1">
            <a:avLst/>
          </a:prstGeom>
          <a:noFill/>
          <a:ln w="9525" algn="ctr">
            <a:solidFill>
              <a:schemeClr val="tx1"/>
            </a:solidFill>
            <a:round/>
            <a:headEnd/>
            <a:tailEnd type="arrow" w="med" len="med"/>
          </a:ln>
        </p:spPr>
      </p:cxnSp>
      <p:sp>
        <p:nvSpPr>
          <p:cNvPr id="28" name="TextBox 27"/>
          <p:cNvSpPr txBox="1"/>
          <p:nvPr/>
        </p:nvSpPr>
        <p:spPr>
          <a:xfrm>
            <a:off x="5643563" y="4143375"/>
            <a:ext cx="2071687"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Markov Chains</a:t>
            </a:r>
          </a:p>
        </p:txBody>
      </p:sp>
      <p:cxnSp>
        <p:nvCxnSpPr>
          <p:cNvPr id="2141" name="Straight Arrow Connector 59"/>
          <p:cNvCxnSpPr>
            <a:cxnSpLocks noChangeShapeType="1"/>
          </p:cNvCxnSpPr>
          <p:nvPr/>
        </p:nvCxnSpPr>
        <p:spPr bwMode="auto">
          <a:xfrm rot="16200000" flipH="1">
            <a:off x="5661819" y="2839244"/>
            <a:ext cx="1571625" cy="1036637"/>
          </a:xfrm>
          <a:prstGeom prst="straightConnector1">
            <a:avLst/>
          </a:prstGeom>
          <a:noFill/>
          <a:ln w="9525" algn="ctr">
            <a:solidFill>
              <a:schemeClr val="tx1"/>
            </a:solidFill>
            <a:round/>
            <a:headEnd/>
            <a:tailEnd type="arrow" w="med" len="med"/>
          </a:ln>
        </p:spPr>
      </p:cxnSp>
      <p:cxnSp>
        <p:nvCxnSpPr>
          <p:cNvPr id="2142" name="Straight Arrow Connector 59"/>
          <p:cNvCxnSpPr>
            <a:cxnSpLocks noChangeShapeType="1"/>
          </p:cNvCxnSpPr>
          <p:nvPr/>
        </p:nvCxnSpPr>
        <p:spPr bwMode="auto">
          <a:xfrm rot="10800000" flipV="1">
            <a:off x="5572125" y="4500563"/>
            <a:ext cx="1250950" cy="579437"/>
          </a:xfrm>
          <a:prstGeom prst="straightConnector1">
            <a:avLst/>
          </a:prstGeom>
          <a:noFill/>
          <a:ln w="9525" algn="ctr">
            <a:solidFill>
              <a:schemeClr val="tx1"/>
            </a:solidFill>
            <a:round/>
            <a:headEnd/>
            <a:tailEnd type="arrow" w="med" len="med"/>
          </a:ln>
        </p:spPr>
      </p:cxnSp>
      <p:sp>
        <p:nvSpPr>
          <p:cNvPr id="30" name="TextBox 29"/>
          <p:cNvSpPr txBox="1"/>
          <p:nvPr/>
        </p:nvSpPr>
        <p:spPr>
          <a:xfrm>
            <a:off x="5072063" y="3643313"/>
            <a:ext cx="1285875" cy="400050"/>
          </a:xfrm>
          <a:prstGeom prst="rect">
            <a:avLst/>
          </a:prstGeom>
          <a:noFill/>
          <a:ln>
            <a:solidFill>
              <a:schemeClr val="tx1"/>
            </a:solidFill>
          </a:ln>
        </p:spPr>
        <p:txBody>
          <a:bodyPr>
            <a:spAutoFit/>
          </a:bodyPr>
          <a:lstStyle/>
          <a:p>
            <a:pPr algn="ctr">
              <a:defRPr/>
            </a:pPr>
            <a:r>
              <a:rPr lang="en-US" sz="2000" b="1" dirty="0">
                <a:solidFill>
                  <a:srgbClr val="000000"/>
                </a:solidFill>
                <a:latin typeface="Arial Unicode MS"/>
              </a:rPr>
              <a:t>Robotics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6"/>
          <p:cNvSpPr>
            <a:spLocks noChangeArrowheads="1"/>
          </p:cNvSpPr>
          <p:nvPr/>
        </p:nvSpPr>
        <p:spPr bwMode="auto">
          <a:xfrm>
            <a:off x="5940152" y="3933056"/>
            <a:ext cx="2736304" cy="523220"/>
          </a:xfrm>
          <a:prstGeom prst="rect">
            <a:avLst/>
          </a:prstGeom>
          <a:solidFill>
            <a:srgbClr val="CCFFFF"/>
          </a:solidFill>
          <a:ln w="9525" algn="ctr">
            <a:noFill/>
            <a:round/>
            <a:headEnd/>
            <a:tailEnd/>
          </a:ln>
        </p:spPr>
        <p:txBody>
          <a:bodyPr wrap="squar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502, Lecture 10</a:t>
            </a:r>
            <a:endParaRPr lang="en-US"/>
          </a:p>
        </p:txBody>
      </p:sp>
      <p:sp>
        <p:nvSpPr>
          <p:cNvPr id="26" name="Slide Number Placeholder 5"/>
          <p:cNvSpPr>
            <a:spLocks noGrp="1"/>
          </p:cNvSpPr>
          <p:nvPr>
            <p:ph type="sldNum" sz="quarter" idx="12"/>
          </p:nvPr>
        </p:nvSpPr>
        <p:spPr/>
        <p:txBody>
          <a:bodyPr/>
          <a:lstStyle/>
          <a:p>
            <a:pPr>
              <a:defRPr/>
            </a:pPr>
            <a:r>
              <a:rPr lang="en-US"/>
              <a:t>Slide </a:t>
            </a:r>
            <a:fld id="{9EACD220-6798-477A-BD90-CD5AC1E8EC3C}" type="slidenum">
              <a:rPr lang="en-US"/>
              <a:pPr>
                <a:defRPr/>
              </a:pPr>
              <a:t>3</a:t>
            </a:fld>
            <a:endParaRPr lang="en-US"/>
          </a:p>
        </p:txBody>
      </p:sp>
      <p:sp>
        <p:nvSpPr>
          <p:cNvPr id="8222" name="Rectangle 2"/>
          <p:cNvSpPr>
            <a:spLocks noGrp="1" noChangeArrowheads="1"/>
          </p:cNvSpPr>
          <p:nvPr>
            <p:ph type="title"/>
          </p:nvPr>
        </p:nvSpPr>
        <p:spPr>
          <a:xfrm>
            <a:off x="0" y="0"/>
            <a:ext cx="9144000" cy="685800"/>
          </a:xfrm>
        </p:spPr>
        <p:txBody>
          <a:bodyPr/>
          <a:lstStyle/>
          <a:p>
            <a:pPr eaLnBrk="1" hangingPunct="1"/>
            <a:r>
              <a:rPr lang="en-US" dirty="0" err="1" smtClean="0"/>
              <a:t>R&amp;Rsys</a:t>
            </a:r>
            <a:r>
              <a:rPr lang="en-US" dirty="0" smtClean="0"/>
              <a:t> we'll cover in this course </a:t>
            </a:r>
          </a:p>
        </p:txBody>
      </p:sp>
      <p:sp>
        <p:nvSpPr>
          <p:cNvPr id="8223"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8224"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8225"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Problem</a:t>
            </a:r>
          </a:p>
        </p:txBody>
      </p:sp>
      <p:sp>
        <p:nvSpPr>
          <p:cNvPr id="8226"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8227"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8228" name="Rectangle 11"/>
          <p:cNvSpPr>
            <a:spLocks noChangeArrowheads="1"/>
          </p:cNvSpPr>
          <p:nvPr/>
        </p:nvSpPr>
        <p:spPr bwMode="auto">
          <a:xfrm>
            <a:off x="3347864" y="1268760"/>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8229"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8230"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8231"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grpSp>
        <p:nvGrpSpPr>
          <p:cNvPr id="2" name="Group 36"/>
          <p:cNvGrpSpPr>
            <a:grpSpLocks/>
          </p:cNvGrpSpPr>
          <p:nvPr/>
        </p:nvGrpSpPr>
        <p:grpSpPr bwMode="auto">
          <a:xfrm>
            <a:off x="2714625" y="1643063"/>
            <a:ext cx="3369543" cy="4572000"/>
            <a:chOff x="2714625" y="1643063"/>
            <a:chExt cx="3369543" cy="4572000"/>
          </a:xfrm>
        </p:grpSpPr>
        <p:sp>
          <p:nvSpPr>
            <p:cNvPr id="8247"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a:p>
          </p:txBody>
        </p:sp>
        <p:sp>
          <p:nvSpPr>
            <p:cNvPr id="8248" name="Rectangle 16"/>
            <p:cNvSpPr>
              <a:spLocks noChangeArrowheads="1"/>
            </p:cNvSpPr>
            <p:nvPr/>
          </p:nvSpPr>
          <p:spPr bwMode="auto">
            <a:xfrm>
              <a:off x="4355976" y="2348880"/>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8249" name="Rectangle 17"/>
            <p:cNvSpPr>
              <a:spLocks noChangeArrowheads="1"/>
            </p:cNvSpPr>
            <p:nvPr/>
          </p:nvSpPr>
          <p:spPr bwMode="auto">
            <a:xfrm>
              <a:off x="2987824" y="1700808"/>
              <a:ext cx="2214563" cy="5715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dirty="0">
                  <a:solidFill>
                    <a:schemeClr val="accent2"/>
                  </a:solidFill>
                  <a:latin typeface="Arial Unicode MS" pitchFamily="34" charset="-128"/>
                </a:rPr>
                <a:t>Arc Consistency</a:t>
              </a:r>
            </a:p>
          </p:txBody>
        </p:sp>
        <p:sp>
          <p:nvSpPr>
            <p:cNvPr id="8250"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1"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2"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8253"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sp>
          <p:nvSpPr>
            <p:cNvPr id="8254"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40" name="Rectangle 16"/>
            <p:cNvSpPr>
              <a:spLocks noChangeArrowheads="1"/>
            </p:cNvSpPr>
            <p:nvPr/>
          </p:nvSpPr>
          <p:spPr bwMode="auto">
            <a:xfrm>
              <a:off x="5220072" y="1844824"/>
              <a:ext cx="864096" cy="432048"/>
            </a:xfrm>
            <a:prstGeom prst="rect">
              <a:avLst/>
            </a:prstGeom>
            <a:noFill/>
            <a:ln w="9525">
              <a:solidFill>
                <a:schemeClr val="accent2"/>
              </a:solidFill>
              <a:miter lim="800000"/>
              <a:headEnd/>
              <a:tailEnd/>
            </a:ln>
          </p:spPr>
          <p:txBody>
            <a:bodyPr/>
            <a:lstStyle/>
            <a:p>
              <a:pPr marL="342900" indent="-342900">
                <a:spcBef>
                  <a:spcPct val="20000"/>
                </a:spcBef>
              </a:pPr>
              <a:r>
                <a:rPr lang="en-US" sz="2400" dirty="0" smtClean="0">
                  <a:solidFill>
                    <a:schemeClr val="accent2"/>
                  </a:solidFill>
                  <a:latin typeface="Arial Unicode MS" pitchFamily="34" charset="-128"/>
                </a:rPr>
                <a:t>SLS</a:t>
              </a:r>
              <a:endParaRPr lang="en-US" sz="2400" dirty="0">
                <a:solidFill>
                  <a:schemeClr val="accent2"/>
                </a:solidFill>
                <a:latin typeface="Arial Unicode MS" pitchFamily="34" charset="-128"/>
              </a:endParaRPr>
            </a:p>
          </p:txBody>
        </p:sp>
      </p:grpSp>
      <p:sp>
        <p:nvSpPr>
          <p:cNvPr id="8241" name="Rectangle 23"/>
          <p:cNvSpPr>
            <a:spLocks noChangeArrowheads="1"/>
          </p:cNvSpPr>
          <p:nvPr/>
        </p:nvSpPr>
        <p:spPr bwMode="auto">
          <a:xfrm>
            <a:off x="6300192" y="5805264"/>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000">
                <a:solidFill>
                  <a:schemeClr val="accent2"/>
                </a:solidFill>
                <a:latin typeface="Arial Unicode MS" pitchFamily="34" charset="-128"/>
              </a:rPr>
              <a:t>Value Iteration</a:t>
            </a:r>
          </a:p>
        </p:txBody>
      </p:sp>
      <p:sp>
        <p:nvSpPr>
          <p:cNvPr id="8242" name="Rectangle 24"/>
          <p:cNvSpPr>
            <a:spLocks noChangeArrowheads="1"/>
          </p:cNvSpPr>
          <p:nvPr/>
        </p:nvSpPr>
        <p:spPr bwMode="auto">
          <a:xfrm>
            <a:off x="6660232" y="3212976"/>
            <a:ext cx="2016224"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a:solidFill>
                  <a:schemeClr val="accent2"/>
                </a:solidFill>
                <a:latin typeface="Arial Unicode MS" pitchFamily="34" charset="-128"/>
              </a:rPr>
              <a:t>Var. Elimination</a:t>
            </a:r>
          </a:p>
        </p:txBody>
      </p:sp>
      <p:sp>
        <p:nvSpPr>
          <p:cNvPr id="8243" name="Rectangle 9"/>
          <p:cNvSpPr>
            <a:spLocks noChangeArrowheads="1"/>
          </p:cNvSpPr>
          <p:nvPr/>
        </p:nvSpPr>
        <p:spPr bwMode="auto">
          <a:xfrm>
            <a:off x="5724128" y="306896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Belief Nets</a:t>
            </a:r>
          </a:p>
        </p:txBody>
      </p:sp>
      <p:sp>
        <p:nvSpPr>
          <p:cNvPr id="8244" name="Rectangle 9"/>
          <p:cNvSpPr>
            <a:spLocks noChangeArrowheads="1"/>
          </p:cNvSpPr>
          <p:nvPr/>
        </p:nvSpPr>
        <p:spPr bwMode="auto">
          <a:xfrm>
            <a:off x="5867003" y="4641726"/>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8245" name="Rectangle 9"/>
          <p:cNvSpPr>
            <a:spLocks noChangeArrowheads="1"/>
          </p:cNvSpPr>
          <p:nvPr/>
        </p:nvSpPr>
        <p:spPr bwMode="auto">
          <a:xfrm>
            <a:off x="5868144" y="5445224"/>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Markov Processes</a:t>
            </a:r>
          </a:p>
        </p:txBody>
      </p:sp>
      <p:sp>
        <p:nvSpPr>
          <p:cNvPr id="8246" name="Rectangle 24"/>
          <p:cNvSpPr>
            <a:spLocks noChangeArrowheads="1"/>
          </p:cNvSpPr>
          <p:nvPr/>
        </p:nvSpPr>
        <p:spPr bwMode="auto">
          <a:xfrm>
            <a:off x="6438503" y="4998913"/>
            <a:ext cx="2031057" cy="371450"/>
          </a:xfrm>
          <a:prstGeom prst="rect">
            <a:avLst/>
          </a:prstGeom>
          <a:noFill/>
          <a:ln w="9525">
            <a:solidFill>
              <a:schemeClr val="accent2"/>
            </a:solidFill>
            <a:miter lim="800000"/>
            <a:headEnd/>
            <a:tailEnd/>
          </a:ln>
        </p:spPr>
        <p:txBody>
          <a:bodyPr/>
          <a:lstStyle/>
          <a:p>
            <a:pPr marL="342900" indent="-342900">
              <a:spcBef>
                <a:spcPct val="20000"/>
              </a:spcBef>
            </a:pPr>
            <a:r>
              <a:rPr lang="en-US" sz="2000">
                <a:solidFill>
                  <a:schemeClr val="accent2"/>
                </a:solidFill>
                <a:latin typeface="Arial Unicode MS" pitchFamily="34" charset="-128"/>
              </a:rPr>
              <a:t>Var. Elimination</a:t>
            </a:r>
          </a:p>
        </p:txBody>
      </p:sp>
      <p:sp>
        <p:nvSpPr>
          <p:cNvPr id="38" name="Rectangle 24"/>
          <p:cNvSpPr>
            <a:spLocks noChangeArrowheads="1"/>
          </p:cNvSpPr>
          <p:nvPr/>
        </p:nvSpPr>
        <p:spPr bwMode="auto">
          <a:xfrm>
            <a:off x="5940152" y="3573016"/>
            <a:ext cx="230425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sp>
        <p:nvSpPr>
          <p:cNvPr id="39" name="Rectangle 24"/>
          <p:cNvSpPr>
            <a:spLocks noChangeArrowheads="1"/>
          </p:cNvSpPr>
          <p:nvPr/>
        </p:nvSpPr>
        <p:spPr bwMode="auto">
          <a:xfrm>
            <a:off x="6012160" y="4005064"/>
            <a:ext cx="266429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Temporal. Inference</a:t>
            </a:r>
            <a:endParaRPr lang="en-US" sz="2000" dirty="0">
              <a:solidFill>
                <a:schemeClr val="accent2"/>
              </a:solidFill>
              <a:latin typeface="Arial Unicode MS" pitchFamily="34" charset="-128"/>
            </a:endParaRPr>
          </a:p>
        </p:txBody>
      </p:sp>
      <p:sp>
        <p:nvSpPr>
          <p:cNvPr id="8236"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Static</a:t>
            </a:r>
          </a:p>
        </p:txBody>
      </p:sp>
      <p:sp>
        <p:nvSpPr>
          <p:cNvPr id="8237"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39"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8240"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dirty="0">
                <a:solidFill>
                  <a:schemeClr val="accent2"/>
                </a:solidFill>
                <a:latin typeface="Arial Unicode MS" pitchFamily="34" charset="-128"/>
              </a:rPr>
              <a:t>Reasoning</a:t>
            </a:r>
          </a:p>
          <a:p>
            <a:pPr marL="342900" indent="-342900" algn="ctr"/>
            <a:r>
              <a:rPr lang="en-US" sz="2400" dirty="0">
                <a:solidFill>
                  <a:schemeClr val="accent2"/>
                </a:solidFill>
                <a:latin typeface="Arial Unicode MS" pitchFamily="34" charset="-128"/>
              </a:rPr>
              <a:t>Technique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8" name="Rectangle 2"/>
          <p:cNvSpPr>
            <a:spLocks noGrp="1" noChangeArrowheads="1"/>
          </p:cNvSpPr>
          <p:nvPr>
            <p:ph type="title"/>
          </p:nvPr>
        </p:nvSpPr>
        <p:spPr>
          <a:xfrm>
            <a:off x="323850"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Stationary Markov Chain (SMC)</a:t>
            </a:r>
          </a:p>
        </p:txBody>
      </p:sp>
      <p:pic>
        <p:nvPicPr>
          <p:cNvPr id="3099" name="Picture 4"/>
          <p:cNvPicPr>
            <a:picLocks noChangeAspect="1" noChangeArrowheads="1"/>
          </p:cNvPicPr>
          <p:nvPr/>
        </p:nvPicPr>
        <p:blipFill>
          <a:blip r:embed="rId4" cstate="print"/>
          <a:srcRect/>
          <a:stretch>
            <a:fillRect/>
          </a:stretch>
        </p:blipFill>
        <p:spPr bwMode="auto">
          <a:xfrm>
            <a:off x="900113" y="836613"/>
            <a:ext cx="7199312" cy="792162"/>
          </a:xfrm>
          <a:prstGeom prst="rect">
            <a:avLst/>
          </a:prstGeom>
          <a:noFill/>
          <a:ln w="9525" algn="ctr">
            <a:noFill/>
            <a:miter lim="800000"/>
            <a:headEnd/>
            <a:tailEnd/>
          </a:ln>
        </p:spPr>
      </p:pic>
      <p:sp>
        <p:nvSpPr>
          <p:cNvPr id="3100" name="Rectangle 5"/>
          <p:cNvSpPr>
            <a:spLocks noChangeArrowheads="1"/>
          </p:cNvSpPr>
          <p:nvPr/>
        </p:nvSpPr>
        <p:spPr bwMode="auto">
          <a:xfrm>
            <a:off x="428625" y="1857375"/>
            <a:ext cx="8424863" cy="1008063"/>
          </a:xfrm>
          <a:prstGeom prst="rect">
            <a:avLst/>
          </a:prstGeom>
          <a:noFill/>
          <a:ln w="9525">
            <a:noFill/>
            <a:miter lim="800000"/>
            <a:headEnd/>
            <a:tailEnd/>
          </a:ln>
        </p:spPr>
        <p:txBody>
          <a:bodyPr/>
          <a:lstStyle/>
          <a:p>
            <a:pPr marL="342900" indent="-342900">
              <a:spcBef>
                <a:spcPct val="20000"/>
              </a:spcBef>
            </a:pPr>
            <a:r>
              <a:rPr lang="en-US">
                <a:solidFill>
                  <a:srgbClr val="000000"/>
                </a:solidFill>
                <a:latin typeface="Arial Unicode MS" pitchFamily="34" charset="-128"/>
              </a:rPr>
              <a:t>A stationary Markov Chain : for all t &gt;0</a:t>
            </a:r>
          </a:p>
          <a:p>
            <a:pPr marL="342900" indent="-342900">
              <a:spcBef>
                <a:spcPct val="20000"/>
              </a:spcBef>
              <a:buFontTx/>
              <a:buChar char="•"/>
            </a:pPr>
            <a:r>
              <a:rPr lang="en-US" i="1">
                <a:solidFill>
                  <a:srgbClr val="000000"/>
                </a:solidFill>
                <a:latin typeface="Arial Unicode MS" pitchFamily="34" charset="-128"/>
              </a:rPr>
              <a:t>P </a:t>
            </a:r>
            <a:r>
              <a:rPr lang="en-US">
                <a:solidFill>
                  <a:srgbClr val="000000"/>
                </a:solidFill>
                <a:latin typeface="Arial Unicode MS" pitchFamily="34" charset="-128"/>
              </a:rPr>
              <a:t>(</a:t>
            </a:r>
            <a:r>
              <a:rPr lang="en-US" i="1">
                <a:solidFill>
                  <a:srgbClr val="000000"/>
                </a:solidFill>
                <a:latin typeface="Arial Unicode MS" pitchFamily="34" charset="-128"/>
              </a:rPr>
              <a:t>S</a:t>
            </a:r>
            <a:r>
              <a:rPr lang="en-US" i="1" baseline="-25000">
                <a:solidFill>
                  <a:srgbClr val="000000"/>
                </a:solidFill>
                <a:latin typeface="Arial Unicode MS" pitchFamily="34" charset="-128"/>
              </a:rPr>
              <a:t>t+1</a:t>
            </a:r>
            <a:r>
              <a:rPr lang="en-US">
                <a:solidFill>
                  <a:srgbClr val="000000"/>
                </a:solidFill>
                <a:latin typeface="Arial Unicode MS" pitchFamily="34" charset="-128"/>
              </a:rPr>
              <a:t>| </a:t>
            </a:r>
            <a:r>
              <a:rPr lang="en-US" i="1">
                <a:solidFill>
                  <a:srgbClr val="000000"/>
                </a:solidFill>
                <a:latin typeface="Arial Unicode MS" pitchFamily="34" charset="-128"/>
              </a:rPr>
              <a:t>S</a:t>
            </a:r>
            <a:r>
              <a:rPr lang="en-US" i="1" baseline="-25000">
                <a:solidFill>
                  <a:srgbClr val="000000"/>
                </a:solidFill>
                <a:latin typeface="Arial Unicode MS" pitchFamily="34" charset="-128"/>
              </a:rPr>
              <a:t>0</a:t>
            </a:r>
            <a:r>
              <a:rPr lang="en-US">
                <a:solidFill>
                  <a:srgbClr val="000000"/>
                </a:solidFill>
                <a:latin typeface="Arial Unicode MS" pitchFamily="34" charset="-128"/>
              </a:rPr>
              <a:t>,…,</a:t>
            </a:r>
            <a:r>
              <a:rPr lang="en-US" i="1">
                <a:solidFill>
                  <a:srgbClr val="000000"/>
                </a:solidFill>
                <a:latin typeface="Arial Unicode MS" pitchFamily="34" charset="-128"/>
              </a:rPr>
              <a:t>S</a:t>
            </a:r>
            <a:r>
              <a:rPr lang="en-US" i="1" baseline="-25000">
                <a:solidFill>
                  <a:srgbClr val="000000"/>
                </a:solidFill>
                <a:latin typeface="Arial Unicode MS" pitchFamily="34" charset="-128"/>
              </a:rPr>
              <a:t>t</a:t>
            </a:r>
            <a:r>
              <a:rPr lang="en-US">
                <a:solidFill>
                  <a:srgbClr val="000000"/>
                </a:solidFill>
                <a:latin typeface="Arial Unicode MS" pitchFamily="34" charset="-128"/>
              </a:rPr>
              <a:t>) = 		and </a:t>
            </a:r>
          </a:p>
          <a:p>
            <a:pPr marL="342900" indent="-342900">
              <a:spcBef>
                <a:spcPct val="20000"/>
              </a:spcBef>
              <a:buFontTx/>
              <a:buChar char="•"/>
            </a:pPr>
            <a:r>
              <a:rPr lang="en-US" i="1">
                <a:solidFill>
                  <a:srgbClr val="000000"/>
                </a:solidFill>
                <a:latin typeface="Arial Unicode MS" pitchFamily="34" charset="-128"/>
              </a:rPr>
              <a:t>P </a:t>
            </a:r>
            <a:r>
              <a:rPr lang="en-US">
                <a:solidFill>
                  <a:srgbClr val="000000"/>
                </a:solidFill>
                <a:latin typeface="Arial Unicode MS" pitchFamily="34" charset="-128"/>
              </a:rPr>
              <a:t>(</a:t>
            </a:r>
            <a:r>
              <a:rPr lang="en-US" i="1">
                <a:solidFill>
                  <a:srgbClr val="000000"/>
                </a:solidFill>
                <a:latin typeface="Arial Unicode MS" pitchFamily="34" charset="-128"/>
              </a:rPr>
              <a:t>S</a:t>
            </a:r>
            <a:r>
              <a:rPr lang="en-US" i="1" baseline="-25000">
                <a:solidFill>
                  <a:srgbClr val="000000"/>
                </a:solidFill>
                <a:latin typeface="Arial Unicode MS" pitchFamily="34" charset="-128"/>
              </a:rPr>
              <a:t>t +1</a:t>
            </a:r>
            <a:r>
              <a:rPr lang="en-US">
                <a:solidFill>
                  <a:srgbClr val="000000"/>
                </a:solidFill>
                <a:latin typeface="Arial Unicode MS" pitchFamily="34" charset="-128"/>
              </a:rPr>
              <a:t>|</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a:solidFill>
                <a:srgbClr val="000000"/>
              </a:solidFill>
              <a:latin typeface="Arial Unicode MS" pitchFamily="34" charset="-128"/>
            </a:endParaRPr>
          </a:p>
        </p:txBody>
      </p:sp>
      <p:sp>
        <p:nvSpPr>
          <p:cNvPr id="26629" name="Rectangle 6"/>
          <p:cNvSpPr>
            <a:spLocks noChangeArrowheads="1"/>
          </p:cNvSpPr>
          <p:nvPr/>
        </p:nvSpPr>
        <p:spPr bwMode="auto">
          <a:xfrm>
            <a:off x="323850" y="3573463"/>
            <a:ext cx="8424863" cy="2855912"/>
          </a:xfrm>
          <a:prstGeom prst="rect">
            <a:avLst/>
          </a:prstGeom>
          <a:noFill/>
          <a:ln w="9525">
            <a:noFill/>
            <a:miter lim="800000"/>
            <a:headEnd/>
            <a:tailEnd/>
          </a:ln>
        </p:spPr>
        <p:txBody>
          <a:bodyPr/>
          <a:lstStyle/>
          <a:p>
            <a:pPr marL="342900" indent="-342900">
              <a:spcBef>
                <a:spcPct val="20000"/>
              </a:spcBef>
            </a:pPr>
            <a:r>
              <a:rPr lang="en-US">
                <a:solidFill>
                  <a:srgbClr val="000000"/>
                </a:solidFill>
                <a:latin typeface="Arial Unicode MS" pitchFamily="34" charset="-128"/>
              </a:rPr>
              <a:t>We only need to specify </a:t>
            </a:r>
            <a:r>
              <a:rPr lang="en-US" i="1">
                <a:solidFill>
                  <a:srgbClr val="000000"/>
                </a:solidFill>
                <a:latin typeface="Arial Unicode MS" pitchFamily="34" charset="-128"/>
              </a:rPr>
              <a:t>		</a:t>
            </a:r>
            <a:r>
              <a:rPr lang="en-US">
                <a:solidFill>
                  <a:srgbClr val="000000"/>
                </a:solidFill>
                <a:latin typeface="Arial Unicode MS" pitchFamily="34" charset="-128"/>
              </a:rPr>
              <a:t>and </a:t>
            </a:r>
            <a:r>
              <a:rPr lang="en-US" i="1">
                <a:solidFill>
                  <a:srgbClr val="000000"/>
                </a:solidFill>
                <a:latin typeface="Arial Unicode MS" pitchFamily="34" charset="-128"/>
              </a:rPr>
              <a:t>	</a:t>
            </a:r>
            <a:endParaRPr lang="en-US">
              <a:solidFill>
                <a:srgbClr val="000000"/>
              </a:solidFill>
              <a:latin typeface="Arial Unicode MS" pitchFamily="34" charset="-128"/>
            </a:endParaRPr>
          </a:p>
          <a:p>
            <a:pPr marL="342900" indent="-342900">
              <a:spcBef>
                <a:spcPct val="20000"/>
              </a:spcBef>
              <a:buFontTx/>
              <a:buChar char="•"/>
            </a:pPr>
            <a:r>
              <a:rPr lang="en-US" sz="2400">
                <a:solidFill>
                  <a:srgbClr val="000000"/>
                </a:solidFill>
                <a:latin typeface="Arial Unicode MS" pitchFamily="34" charset="-128"/>
              </a:rPr>
              <a:t>Simple Model, easy to specify</a:t>
            </a:r>
          </a:p>
          <a:p>
            <a:pPr marL="342900" indent="-342900">
              <a:spcBef>
                <a:spcPct val="20000"/>
              </a:spcBef>
              <a:buFontTx/>
              <a:buChar char="•"/>
            </a:pPr>
            <a:r>
              <a:rPr lang="en-US" sz="2400">
                <a:solidFill>
                  <a:srgbClr val="000000"/>
                </a:solidFill>
                <a:latin typeface="Arial Unicode MS" pitchFamily="34" charset="-128"/>
              </a:rPr>
              <a:t>Often the natural model</a:t>
            </a:r>
          </a:p>
          <a:p>
            <a:pPr marL="342900" indent="-342900">
              <a:spcBef>
                <a:spcPct val="20000"/>
              </a:spcBef>
              <a:buFontTx/>
              <a:buChar char="•"/>
            </a:pPr>
            <a:r>
              <a:rPr lang="en-US" sz="2400">
                <a:solidFill>
                  <a:srgbClr val="000000"/>
                </a:solidFill>
                <a:latin typeface="Arial Unicode MS" pitchFamily="34" charset="-128"/>
              </a:rPr>
              <a:t>The network can extend indefinitely</a:t>
            </a:r>
          </a:p>
          <a:p>
            <a:pPr marL="342900" indent="-342900">
              <a:spcBef>
                <a:spcPct val="20000"/>
              </a:spcBef>
              <a:buFontTx/>
              <a:buChar char="•"/>
            </a:pPr>
            <a:r>
              <a:rPr lang="en-US" sz="2400" b="1">
                <a:solidFill>
                  <a:srgbClr val="000000"/>
                </a:solidFill>
                <a:latin typeface="Arial Unicode MS" pitchFamily="34" charset="-128"/>
              </a:rPr>
              <a:t>Variations of SMC are at the core of most Natural Language Processing (NLP) applications!</a:t>
            </a:r>
            <a:endParaRPr lang="en-US" b="1">
              <a:solidFill>
                <a:srgbClr val="000000"/>
              </a:solidFill>
              <a:latin typeface="Arial Unicode MS" pitchFamily="34" charset="-128"/>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C4C90470-2CAE-4F16-8E6D-39694BA55E0F}" type="slidenum">
              <a:rPr lang="en-US" smtClean="0">
                <a:solidFill>
                  <a:srgbClr val="000000"/>
                </a:solidFill>
              </a:rPr>
              <a:pPr>
                <a:defRPr/>
              </a:pPr>
              <a:t>30</a:t>
            </a:fld>
            <a:endParaRPr lang="en-US">
              <a:solidFill>
                <a:srgbClr val="000000"/>
              </a:solidFill>
            </a:endParaRPr>
          </a:p>
        </p:txBody>
      </p:sp>
      <p:sp>
        <p:nvSpPr>
          <p:cNvPr id="7" name="Footer Placeholder 6"/>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Rectangle 2"/>
          <p:cNvSpPr>
            <a:spLocks noGrp="1" noChangeArrowheads="1"/>
          </p:cNvSpPr>
          <p:nvPr>
            <p:ph type="title"/>
          </p:nvPr>
        </p:nvSpPr>
        <p:spPr>
          <a:xfrm>
            <a:off x="323850" y="0"/>
            <a:ext cx="882015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How can we minimally extend Markov Chains?</a:t>
            </a:r>
          </a:p>
        </p:txBody>
      </p:sp>
      <p:pic>
        <p:nvPicPr>
          <p:cNvPr id="4115" name="Picture 4"/>
          <p:cNvPicPr>
            <a:picLocks noChangeAspect="1" noChangeArrowheads="1"/>
          </p:cNvPicPr>
          <p:nvPr/>
        </p:nvPicPr>
        <p:blipFill>
          <a:blip r:embed="rId4" cstate="print"/>
          <a:srcRect/>
          <a:stretch>
            <a:fillRect/>
          </a:stretch>
        </p:blipFill>
        <p:spPr bwMode="auto">
          <a:xfrm>
            <a:off x="714375" y="1000125"/>
            <a:ext cx="7199313" cy="792163"/>
          </a:xfrm>
          <a:prstGeom prst="rect">
            <a:avLst/>
          </a:prstGeom>
          <a:noFill/>
          <a:ln w="9525" algn="ctr">
            <a:noFill/>
            <a:miter lim="800000"/>
            <a:headEnd/>
            <a:tailEnd/>
          </a:ln>
        </p:spPr>
      </p:pic>
      <p:sp>
        <p:nvSpPr>
          <p:cNvPr id="5" name="Rectangle 3"/>
          <p:cNvSpPr>
            <a:spLocks noChangeArrowheads="1"/>
          </p:cNvSpPr>
          <p:nvPr/>
        </p:nvSpPr>
        <p:spPr bwMode="auto">
          <a:xfrm>
            <a:off x="0" y="3000375"/>
            <a:ext cx="9144000" cy="642938"/>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Maintaining the Markov and stationary </a:t>
            </a:r>
            <a:r>
              <a:rPr lang="en-GB" dirty="0" smtClean="0">
                <a:solidFill>
                  <a:srgbClr val="000000"/>
                </a:solidFill>
                <a:latin typeface="Arial Unicode MS" pitchFamily="34" charset="-128"/>
                <a:ea typeface="Arial Unicode MS" pitchFamily="34" charset="-128"/>
                <a:cs typeface="Arial Unicode MS" pitchFamily="34" charset="-128"/>
              </a:rPr>
              <a:t>assumption</a:t>
            </a:r>
            <a:endParaRPr lang="en-GB" sz="3200" dirty="0">
              <a:solidFill>
                <a:srgbClr val="3333CC"/>
              </a:solidFill>
              <a:latin typeface="Arial Unicode MS" pitchFamily="34" charset="-128"/>
              <a:ea typeface="Arial Unicode MS" pitchFamily="34" charset="-128"/>
              <a:cs typeface="Arial Unicode MS" pitchFamily="34" charset="-128"/>
            </a:endParaRPr>
          </a:p>
        </p:txBody>
      </p:sp>
      <p:sp>
        <p:nvSpPr>
          <p:cNvPr id="6" name="Rectangle 3"/>
          <p:cNvSpPr>
            <a:spLocks noChangeArrowheads="1"/>
          </p:cNvSpPr>
          <p:nvPr/>
        </p:nvSpPr>
        <p:spPr bwMode="auto">
          <a:xfrm>
            <a:off x="0" y="3645024"/>
            <a:ext cx="9144000" cy="2714625"/>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A useful situation to model is the one in which: </a:t>
            </a:r>
          </a:p>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the reasoning system </a:t>
            </a:r>
            <a:r>
              <a:rPr lang="en-GB" b="1" dirty="0">
                <a:solidFill>
                  <a:srgbClr val="000000"/>
                </a:solidFill>
                <a:latin typeface="Arial Unicode MS" pitchFamily="34" charset="-128"/>
                <a:ea typeface="Arial Unicode MS" pitchFamily="34" charset="-128"/>
                <a:cs typeface="Arial Unicode MS" pitchFamily="34" charset="-128"/>
              </a:rPr>
              <a:t>does not have access </a:t>
            </a:r>
            <a:r>
              <a:rPr lang="en-GB" dirty="0">
                <a:solidFill>
                  <a:srgbClr val="000000"/>
                </a:solidFill>
                <a:latin typeface="Arial Unicode MS" pitchFamily="34" charset="-128"/>
                <a:ea typeface="Arial Unicode MS" pitchFamily="34" charset="-128"/>
                <a:cs typeface="Arial Unicode MS" pitchFamily="34" charset="-128"/>
              </a:rPr>
              <a:t>to the states</a:t>
            </a:r>
          </a:p>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dirty="0">
                <a:solidFill>
                  <a:srgbClr val="000000"/>
                </a:solidFill>
                <a:latin typeface="Arial Unicode MS" pitchFamily="34" charset="-128"/>
                <a:ea typeface="Arial Unicode MS" pitchFamily="34" charset="-128"/>
                <a:cs typeface="Arial Unicode MS" pitchFamily="34" charset="-128"/>
              </a:rPr>
              <a:t>but can </a:t>
            </a:r>
            <a:r>
              <a:rPr lang="en-GB" b="1" dirty="0">
                <a:solidFill>
                  <a:srgbClr val="000000"/>
                </a:solidFill>
                <a:latin typeface="Arial Unicode MS" pitchFamily="34" charset="-128"/>
                <a:ea typeface="Arial Unicode MS" pitchFamily="34" charset="-128"/>
                <a:cs typeface="Arial Unicode MS" pitchFamily="34" charset="-128"/>
              </a:rPr>
              <a:t>make observations  </a:t>
            </a:r>
            <a:r>
              <a:rPr lang="en-GB" dirty="0">
                <a:solidFill>
                  <a:srgbClr val="000000"/>
                </a:solidFill>
                <a:latin typeface="Arial Unicode MS" pitchFamily="34" charset="-128"/>
                <a:ea typeface="Arial Unicode MS" pitchFamily="34" charset="-128"/>
                <a:cs typeface="Arial Unicode MS" pitchFamily="34" charset="-128"/>
              </a:rPr>
              <a:t>that give some information about the current state</a:t>
            </a:r>
            <a:endParaRPr lang="en-GB" sz="3200" dirty="0">
              <a:solidFill>
                <a:srgbClr val="3333CC"/>
              </a:solidFill>
              <a:latin typeface="Arial Unicode MS" pitchFamily="34" charset="-128"/>
              <a:ea typeface="Arial Unicode MS" pitchFamily="34" charset="-128"/>
              <a:cs typeface="Arial Unicode MS" pitchFamily="34" charset="-128"/>
            </a:endParaRPr>
          </a:p>
        </p:txBody>
      </p:sp>
      <p:sp>
        <p:nvSpPr>
          <p:cNvPr id="7" name="Slide Number Placeholder 6"/>
          <p:cNvSpPr>
            <a:spLocks noGrp="1"/>
          </p:cNvSpPr>
          <p:nvPr>
            <p:ph type="sldNum" sz="quarter" idx="12"/>
          </p:nvPr>
        </p:nvSpPr>
        <p:spPr/>
        <p:txBody>
          <a:bodyPr/>
          <a:lstStyle/>
          <a:p>
            <a:pPr>
              <a:defRPr/>
            </a:pPr>
            <a:r>
              <a:rPr lang="en-US" smtClean="0">
                <a:solidFill>
                  <a:srgbClr val="000000"/>
                </a:solidFill>
              </a:rPr>
              <a:t>Slide </a:t>
            </a:r>
            <a:fld id="{C4C90470-2CAE-4F16-8E6D-39694BA55E0F}" type="slidenum">
              <a:rPr lang="en-US" smtClean="0">
                <a:solidFill>
                  <a:srgbClr val="000000"/>
                </a:solidFill>
              </a:rPr>
              <a:pPr>
                <a:defRPr/>
              </a:pPr>
              <a:t>4</a:t>
            </a:fld>
            <a:endParaRPr lang="en-US">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inkTgt spid="_x0000_s9574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5</a:t>
            </a:fld>
            <a:endParaRPr lang="en-US">
              <a:solidFill>
                <a:srgbClr val="000000"/>
              </a:solidFill>
            </a:endParaRPr>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smtClean="0"/>
              <a:t>Hidden Markov Model</a:t>
            </a:r>
            <a:br>
              <a:rPr lang="en-US" sz="3200" b="0" smtClean="0"/>
            </a:br>
            <a:endParaRPr lang="en-US" sz="3200" b="0" smtClean="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a:solidFill>
                  <a:srgbClr val="000000"/>
                </a:solidFill>
                <a:latin typeface="Arial Unicode MS" pitchFamily="34" charset="-128"/>
              </a:rPr>
              <a:t>P </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0</a:t>
            </a:r>
            <a:r>
              <a:rPr lang="en-US" sz="2400">
                <a:solidFill>
                  <a:srgbClr val="000000"/>
                </a:solidFill>
                <a:latin typeface="Arial Unicode MS" pitchFamily="34" charset="-128"/>
              </a:rPr>
              <a:t>) specifies initial conditions</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r>
              <a:rPr lang="en-US" sz="2400" i="1">
                <a:solidFill>
                  <a:srgbClr val="000000"/>
                </a:solidFill>
                <a:latin typeface="Arial Unicode MS" pitchFamily="34" charset="-128"/>
              </a:rPr>
              <a:t>P </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t+1</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a:t>
            </a:r>
            <a:r>
              <a:rPr lang="en-US" sz="2400">
                <a:solidFill>
                  <a:srgbClr val="000000"/>
                </a:solidFill>
                <a:latin typeface="Arial Unicode MS" pitchFamily="34" charset="-128"/>
              </a:rPr>
              <a:t>) specifies the dynamics</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r>
              <a:rPr lang="en-US" sz="2400" i="1">
                <a:solidFill>
                  <a:srgbClr val="000000"/>
                </a:solidFill>
                <a:latin typeface="Arial Unicode MS" pitchFamily="34" charset="-128"/>
              </a:rPr>
              <a:t>P </a:t>
            </a:r>
            <a:r>
              <a:rPr lang="en-US" sz="2400">
                <a:solidFill>
                  <a:srgbClr val="000000"/>
                </a:solidFill>
                <a:latin typeface="Arial Unicode MS" pitchFamily="34" charset="-128"/>
              </a:rPr>
              <a:t>(</a:t>
            </a:r>
            <a:r>
              <a:rPr lang="en-US" sz="2400" i="1">
                <a:solidFill>
                  <a:srgbClr val="000000"/>
                </a:solidFill>
                <a:latin typeface="Arial Unicode MS" pitchFamily="34" charset="-128"/>
              </a:rPr>
              <a:t>O</a:t>
            </a:r>
            <a:r>
              <a:rPr lang="en-US" sz="2400" i="1" baseline="-25000">
                <a:solidFill>
                  <a:srgbClr val="000000"/>
                </a:solidFill>
                <a:latin typeface="Arial Unicode MS" pitchFamily="34" charset="-128"/>
              </a:rPr>
              <a:t>t </a:t>
            </a:r>
            <a:r>
              <a:rPr lang="en-US" sz="2400">
                <a:solidFill>
                  <a:srgbClr val="000000"/>
                </a:solidFill>
                <a:latin typeface="Arial Unicode MS" pitchFamily="34" charset="-128"/>
              </a:rPr>
              <a:t>|</a:t>
            </a:r>
            <a:r>
              <a:rPr lang="en-US" sz="2400" i="1">
                <a:solidFill>
                  <a:srgbClr val="000000"/>
                </a:solidFill>
                <a:latin typeface="Arial Unicode MS" pitchFamily="34" charset="-128"/>
              </a:rPr>
              <a:t>S</a:t>
            </a:r>
            <a:r>
              <a:rPr lang="en-US" sz="2400" i="1" baseline="-25000">
                <a:solidFill>
                  <a:srgbClr val="000000"/>
                </a:solidFill>
                <a:latin typeface="Arial Unicode MS" pitchFamily="34" charset="-128"/>
              </a:rPr>
              <a:t>t</a:t>
            </a:r>
            <a:r>
              <a:rPr lang="en-US" sz="2400">
                <a:solidFill>
                  <a:srgbClr val="000000"/>
                </a:solidFill>
                <a:latin typeface="Arial Unicode MS" pitchFamily="34" charset="-128"/>
              </a:rPr>
              <a:t>) specifies the sensor model</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Arial Unicode MS" pitchFamily="34" charset="-128"/>
              </a:rPr>
              <a:t>A </a:t>
            </a:r>
            <a:r>
              <a:rPr lang="en-US" sz="2400">
                <a:solidFill>
                  <a:srgbClr val="3333CC"/>
                </a:solidFill>
                <a:latin typeface="Arial Unicode MS" pitchFamily="34" charset="-128"/>
              </a:rPr>
              <a:t>Hidden Markov Model (HMM)</a:t>
            </a:r>
            <a:r>
              <a:rPr lang="en-US" sz="2400">
                <a:solidFill>
                  <a:srgbClr val="000000"/>
                </a:solidFill>
                <a:latin typeface="Arial Unicode MS" pitchFamily="34" charset="-128"/>
              </a:rPr>
              <a:t> starts with a Markov chain, and adds a noisy observation about the state at each time step:</a:t>
            </a:r>
          </a:p>
          <a:p>
            <a:pPr marL="342900" indent="-342900">
              <a:spcBef>
                <a:spcPct val="20000"/>
              </a:spcBef>
              <a:buFontTx/>
              <a:buChar char="•"/>
            </a:pPr>
            <a:endParaRPr lang="en-US">
              <a:solidFill>
                <a:srgbClr val="000000"/>
              </a:solidFill>
              <a:latin typeface="Arial Unicode MS" pitchFamily="34" charset="-128"/>
            </a:endParaRP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pPr>
            <a:endParaRPr lang="en-US">
              <a:solidFill>
                <a:srgbClr val="000000"/>
              </a:solidFill>
              <a:latin typeface="Arial Unicode MS" pitchFamily="34" charset="-128"/>
            </a:endParaRPr>
          </a:p>
        </p:txBody>
      </p:sp>
      <p:pic>
        <p:nvPicPr>
          <p:cNvPr id="5156" name="Picture 5"/>
          <p:cNvPicPr>
            <a:picLocks noChangeAspect="1" noChangeArrowheads="1"/>
          </p:cNvPicPr>
          <p:nvPr/>
        </p:nvPicPr>
        <p:blipFill>
          <a:blip r:embed="rId4" cstate="print"/>
          <a:srcRect/>
          <a:stretch>
            <a:fillRect/>
          </a:stretch>
        </p:blipFill>
        <p:spPr bwMode="auto">
          <a:xfrm>
            <a:off x="0" y="1857375"/>
            <a:ext cx="6215063" cy="1895475"/>
          </a:xfrm>
          <a:prstGeom prst="rect">
            <a:avLst/>
          </a:prstGeom>
          <a:noFill/>
          <a:ln w="9525" algn="ctr">
            <a:noFill/>
            <a:miter lim="800000"/>
            <a:headEnd/>
            <a:tailEnd/>
          </a:ln>
        </p:spPr>
      </p:pic>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Arial Unicode MS" pitchFamily="34" charset="-128"/>
              </a:rPr>
              <a:t>|domain(S)| = </a:t>
            </a:r>
            <a:r>
              <a:rPr lang="en-US" sz="2400" i="1">
                <a:solidFill>
                  <a:srgbClr val="000000"/>
                </a:solidFill>
                <a:latin typeface="Arial Unicode MS" pitchFamily="34" charset="-128"/>
              </a:rPr>
              <a:t>k</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r>
              <a:rPr lang="en-US" sz="2400">
                <a:solidFill>
                  <a:srgbClr val="000000"/>
                </a:solidFill>
                <a:latin typeface="Arial Unicode MS" pitchFamily="34" charset="-128"/>
              </a:rPr>
              <a:t>|domain(O)| = </a:t>
            </a:r>
            <a:r>
              <a:rPr lang="en-US" sz="2400" i="1">
                <a:solidFill>
                  <a:srgbClr val="000000"/>
                </a:solidFill>
                <a:latin typeface="Arial Unicode MS" pitchFamily="34" charset="-128"/>
              </a:rPr>
              <a:t>h</a:t>
            </a: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sz="2400">
              <a:solidFill>
                <a:srgbClr val="000000"/>
              </a:solidFill>
              <a:latin typeface="Arial Unicode MS" pitchFamily="34" charset="-128"/>
            </a:endParaRPr>
          </a:p>
          <a:p>
            <a:pPr marL="342900" indent="-342900">
              <a:spcBef>
                <a:spcPct val="20000"/>
              </a:spcBef>
              <a:buFontTx/>
              <a:buChar char="•"/>
            </a:pPr>
            <a:endParaRPr lang="en-US">
              <a:solidFill>
                <a:srgbClr val="000000"/>
              </a:solidFill>
              <a:latin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dirty="0">
              <a:solidFill>
                <a:srgbClr val="000000"/>
              </a:solidFill>
            </a:endParaRPr>
          </a:p>
        </p:txBody>
      </p:sp>
      <p:sp>
        <p:nvSpPr>
          <p:cNvPr id="10" name="Slide Number Placeholder 5"/>
          <p:cNvSpPr>
            <a:spLocks noGrp="1"/>
          </p:cNvSpPr>
          <p:nvPr>
            <p:ph type="sldNum" sz="quarter" idx="12"/>
          </p:nvPr>
        </p:nvSpPr>
        <p:spPr/>
        <p:txBody>
          <a:bodyPr/>
          <a:lstStyle/>
          <a:p>
            <a:pPr>
              <a:defRPr/>
            </a:pPr>
            <a:r>
              <a:rPr lang="en-US">
                <a:solidFill>
                  <a:srgbClr val="000000"/>
                </a:solidFill>
              </a:rPr>
              <a:t>Slide </a:t>
            </a:r>
            <a:fld id="{80AF311C-2F39-4B7C-B7CA-36338279CCCB}" type="slidenum">
              <a:rPr lang="en-US">
                <a:solidFill>
                  <a:srgbClr val="000000"/>
                </a:solidFill>
              </a:rPr>
              <a:pPr>
                <a:defRPr/>
              </a:pPr>
              <a:t>6</a:t>
            </a:fld>
            <a:endParaRPr lang="en-US">
              <a:solidFill>
                <a:srgbClr val="000000"/>
              </a:solidFill>
            </a:endParaRPr>
          </a:p>
        </p:txBody>
      </p:sp>
      <p:sp>
        <p:nvSpPr>
          <p:cNvPr id="6157" name="Rectangle 2"/>
          <p:cNvSpPr>
            <a:spLocks noGrp="1" noChangeArrowheads="1"/>
          </p:cNvSpPr>
          <p:nvPr>
            <p:ph type="title"/>
          </p:nvPr>
        </p:nvSpPr>
        <p:spPr>
          <a:xfrm>
            <a:off x="-158750" y="188913"/>
            <a:ext cx="9396413" cy="685800"/>
          </a:xfrm>
        </p:spPr>
        <p:txBody>
          <a:bodyPr/>
          <a:lstStyle/>
          <a:p>
            <a:pPr eaLnBrk="1" hangingPunct="1"/>
            <a:r>
              <a:rPr lang="en-US" smtClean="0"/>
              <a:t>Example: </a:t>
            </a:r>
            <a:r>
              <a:rPr lang="en-US" sz="3200" smtClean="0"/>
              <a:t>Localization for “Pushed around” Robot</a:t>
            </a:r>
          </a:p>
        </p:txBody>
      </p:sp>
      <p:sp>
        <p:nvSpPr>
          <p:cNvPr id="6158" name="Rectangle 3"/>
          <p:cNvSpPr>
            <a:spLocks noGrp="1" noChangeArrowheads="1"/>
          </p:cNvSpPr>
          <p:nvPr>
            <p:ph type="body" idx="1"/>
          </p:nvPr>
        </p:nvSpPr>
        <p:spPr>
          <a:xfrm>
            <a:off x="0" y="1071563"/>
            <a:ext cx="9144000" cy="2911475"/>
          </a:xfrm>
        </p:spPr>
        <p:txBody>
          <a:bodyPr/>
          <a:lstStyle/>
          <a:p>
            <a:pPr eaLnBrk="1" hangingPunct="1">
              <a:buFontTx/>
              <a:buChar char="•"/>
            </a:pPr>
            <a:r>
              <a:rPr lang="en-US" b="1" smtClean="0"/>
              <a:t>Localization</a:t>
            </a:r>
            <a:r>
              <a:rPr lang="en-US" smtClean="0"/>
              <a:t> (where am I?) is a fundamental problem in robotics</a:t>
            </a:r>
          </a:p>
          <a:p>
            <a:pPr eaLnBrk="1" hangingPunct="1">
              <a:buFontTx/>
              <a:buChar char="•"/>
            </a:pPr>
            <a:r>
              <a:rPr lang="en-US" smtClean="0"/>
              <a:t>Suppose a robot is in a circular corridor with 16 locations</a:t>
            </a:r>
          </a:p>
        </p:txBody>
      </p:sp>
      <p:sp>
        <p:nvSpPr>
          <p:cNvPr id="30726" name="Rectangle 6"/>
          <p:cNvSpPr>
            <a:spLocks noChangeArrowheads="1"/>
          </p:cNvSpPr>
          <p:nvPr/>
        </p:nvSpPr>
        <p:spPr bwMode="auto">
          <a:xfrm>
            <a:off x="285750" y="3714750"/>
            <a:ext cx="8429625" cy="2071688"/>
          </a:xfrm>
          <a:prstGeom prst="rect">
            <a:avLst/>
          </a:prstGeom>
          <a:noFill/>
          <a:ln w="9525">
            <a:noFill/>
            <a:miter lim="800000"/>
            <a:headEnd/>
            <a:tailEnd/>
          </a:ln>
        </p:spPr>
        <p:txBody>
          <a:bodyPr/>
          <a:lstStyle/>
          <a:p>
            <a:pPr marL="342900" indent="-342900">
              <a:spcBef>
                <a:spcPct val="20000"/>
              </a:spcBef>
              <a:buFontTx/>
              <a:buChar char="•"/>
            </a:pPr>
            <a:r>
              <a:rPr lang="en-US" sz="2400">
                <a:solidFill>
                  <a:srgbClr val="000000"/>
                </a:solidFill>
                <a:latin typeface="Arial Unicode MS" pitchFamily="34" charset="-128"/>
              </a:rPr>
              <a:t>There are four doors at positions: 2, 4, 7, 11</a:t>
            </a:r>
          </a:p>
          <a:p>
            <a:pPr marL="342900" indent="-342900">
              <a:spcBef>
                <a:spcPct val="20000"/>
              </a:spcBef>
              <a:buFontTx/>
              <a:buChar char="•"/>
            </a:pPr>
            <a:r>
              <a:rPr lang="en-US" sz="2400">
                <a:solidFill>
                  <a:srgbClr val="000000"/>
                </a:solidFill>
                <a:latin typeface="Arial Unicode MS" pitchFamily="34" charset="-128"/>
              </a:rPr>
              <a:t>The Robot initially doesn’t know where it is</a:t>
            </a:r>
          </a:p>
          <a:p>
            <a:pPr marL="342900" indent="-342900">
              <a:spcBef>
                <a:spcPct val="20000"/>
              </a:spcBef>
              <a:buFontTx/>
              <a:buChar char="•"/>
            </a:pPr>
            <a:r>
              <a:rPr lang="en-US" sz="2400">
                <a:solidFill>
                  <a:srgbClr val="000000"/>
                </a:solidFill>
                <a:latin typeface="Arial Unicode MS" pitchFamily="34" charset="-128"/>
              </a:rPr>
              <a:t>The Robot is pushed around. After a push it can stay in the same location, move left or right.</a:t>
            </a:r>
          </a:p>
          <a:p>
            <a:pPr marL="342900" indent="-342900">
              <a:spcBef>
                <a:spcPct val="20000"/>
              </a:spcBef>
              <a:buFontTx/>
              <a:buChar char="•"/>
            </a:pPr>
            <a:r>
              <a:rPr lang="en-US" sz="2400">
                <a:solidFill>
                  <a:srgbClr val="000000"/>
                </a:solidFill>
                <a:latin typeface="Arial Unicode MS" pitchFamily="34" charset="-128"/>
              </a:rPr>
              <a:t>The Robot has Noisy sensor  telling whether it is in front of a door </a:t>
            </a:r>
          </a:p>
          <a:p>
            <a:pPr marL="342900" indent="-342900">
              <a:spcBef>
                <a:spcPct val="20000"/>
              </a:spcBef>
            </a:pPr>
            <a:endParaRPr lang="en-US" sz="2400">
              <a:solidFill>
                <a:srgbClr val="000000"/>
              </a:solidFill>
              <a:latin typeface="Arial Unicode MS" pitchFamily="34" charset="-128"/>
            </a:endParaRPr>
          </a:p>
        </p:txBody>
      </p:sp>
      <p:pic>
        <p:nvPicPr>
          <p:cNvPr id="6160" name="Picture 7"/>
          <p:cNvPicPr>
            <a:picLocks noChangeAspect="1" noChangeArrowheads="1"/>
          </p:cNvPicPr>
          <p:nvPr/>
        </p:nvPicPr>
        <p:blipFill>
          <a:blip r:embed="rId4" cstate="print"/>
          <a:srcRect/>
          <a:stretch>
            <a:fillRect/>
          </a:stretch>
        </p:blipFill>
        <p:spPr bwMode="auto">
          <a:xfrm>
            <a:off x="2078038" y="2643188"/>
            <a:ext cx="7065962" cy="811212"/>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dirty="0">
              <a:solidFill>
                <a:srgbClr val="000000"/>
              </a:solidFill>
            </a:endParaRPr>
          </a:p>
        </p:txBody>
      </p:sp>
      <p:sp>
        <p:nvSpPr>
          <p:cNvPr id="11" name="Slide Number Placeholder 5"/>
          <p:cNvSpPr>
            <a:spLocks noGrp="1"/>
          </p:cNvSpPr>
          <p:nvPr>
            <p:ph type="sldNum" sz="quarter" idx="12"/>
          </p:nvPr>
        </p:nvSpPr>
        <p:spPr/>
        <p:txBody>
          <a:bodyPr/>
          <a:lstStyle/>
          <a:p>
            <a:pPr>
              <a:defRPr/>
            </a:pPr>
            <a:r>
              <a:rPr lang="en-US">
                <a:solidFill>
                  <a:srgbClr val="000000"/>
                </a:solidFill>
              </a:rPr>
              <a:t>Slide </a:t>
            </a:r>
            <a:fld id="{C7D86EBB-2287-41DA-BD2A-8D58E8542CBE}" type="slidenum">
              <a:rPr lang="en-US">
                <a:solidFill>
                  <a:srgbClr val="000000"/>
                </a:solidFill>
              </a:rPr>
              <a:pPr>
                <a:defRPr/>
              </a:pPr>
              <a:t>7</a:t>
            </a:fld>
            <a:endParaRPr lang="en-US">
              <a:solidFill>
                <a:srgbClr val="000000"/>
              </a:solidFill>
            </a:endParaRPr>
          </a:p>
        </p:txBody>
      </p:sp>
      <p:sp>
        <p:nvSpPr>
          <p:cNvPr id="7207"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7208" name="Rectangle 6"/>
          <p:cNvSpPr>
            <a:spLocks noChangeArrowheads="1"/>
          </p:cNvSpPr>
          <p:nvPr/>
        </p:nvSpPr>
        <p:spPr bwMode="auto">
          <a:xfrm>
            <a:off x="0" y="2643188"/>
            <a:ext cx="9144000" cy="1000125"/>
          </a:xfrm>
          <a:prstGeom prst="rect">
            <a:avLst/>
          </a:prstGeom>
          <a:noFill/>
          <a:ln w="9525">
            <a:noFill/>
            <a:miter lim="800000"/>
            <a:headEnd/>
            <a:tailEnd/>
          </a:ln>
        </p:spPr>
        <p:txBody>
          <a:bodyPr/>
          <a:lstStyle/>
          <a:p>
            <a:pPr marL="342900" indent="-342900">
              <a:spcBef>
                <a:spcPct val="20000"/>
              </a:spcBef>
              <a:buFontTx/>
              <a:buChar char="•"/>
            </a:pPr>
            <a:r>
              <a:rPr lang="en-US" sz="2400" b="1">
                <a:solidFill>
                  <a:srgbClr val="000000"/>
                </a:solidFill>
                <a:latin typeface="Arial Unicode MS" pitchFamily="34" charset="-128"/>
              </a:rPr>
              <a:t>Example Stochastic Dynamics</a:t>
            </a:r>
            <a:r>
              <a:rPr lang="en-US" sz="2400">
                <a:solidFill>
                  <a:srgbClr val="000000"/>
                </a:solidFill>
                <a:latin typeface="Arial Unicode MS" pitchFamily="34" charset="-128"/>
              </a:rPr>
              <a:t>: when pushed, it stays in the same location p=0.2, moves left or right with equal probability</a:t>
            </a:r>
          </a:p>
          <a:p>
            <a:pPr marL="342900" indent="-342900">
              <a:spcBef>
                <a:spcPct val="20000"/>
              </a:spcBef>
            </a:pPr>
            <a:endParaRPr lang="en-US" sz="2400">
              <a:solidFill>
                <a:srgbClr val="000000"/>
              </a:solidFill>
              <a:latin typeface="Arial Unicode MS" pitchFamily="34" charset="-128"/>
            </a:endParaRPr>
          </a:p>
        </p:txBody>
      </p:sp>
      <p:pic>
        <p:nvPicPr>
          <p:cNvPr id="7209" name="Picture 7"/>
          <p:cNvPicPr>
            <a:picLocks noChangeAspect="1" noChangeArrowheads="1"/>
          </p:cNvPicPr>
          <p:nvPr/>
        </p:nvPicPr>
        <p:blipFill>
          <a:blip r:embed="rId4" cstate="print"/>
          <a:srcRect/>
          <a:stretch>
            <a:fillRect/>
          </a:stretch>
        </p:blipFill>
        <p:spPr bwMode="auto">
          <a:xfrm>
            <a:off x="4959350" y="1285875"/>
            <a:ext cx="4184650" cy="481013"/>
          </a:xfrm>
          <a:prstGeom prst="rect">
            <a:avLst/>
          </a:prstGeom>
          <a:noFill/>
          <a:ln w="9525" algn="ctr">
            <a:noFill/>
            <a:miter lim="800000"/>
            <a:headEnd/>
            <a:tailEnd/>
          </a:ln>
        </p:spPr>
      </p:pic>
      <p:sp>
        <p:nvSpPr>
          <p:cNvPr id="7210" name="Rectangle 12"/>
          <p:cNvSpPr>
            <a:spLocks noChangeArrowheads="1"/>
          </p:cNvSpPr>
          <p:nvPr/>
        </p:nvSpPr>
        <p:spPr bwMode="auto">
          <a:xfrm>
            <a:off x="214313" y="3714750"/>
            <a:ext cx="2449512" cy="561975"/>
          </a:xfrm>
          <a:prstGeom prst="rect">
            <a:avLst/>
          </a:prstGeom>
          <a:noFill/>
          <a:ln w="9525">
            <a:noFill/>
            <a:miter lim="800000"/>
            <a:headEnd/>
            <a:tailEnd/>
          </a:ln>
        </p:spPr>
        <p:txBody>
          <a:bodyPr/>
          <a:lstStyle/>
          <a:p>
            <a:pPr marL="342900" indent="-342900">
              <a:spcBef>
                <a:spcPct val="20000"/>
              </a:spcBef>
            </a:pPr>
            <a:r>
              <a:rPr lang="en-US" sz="2400" i="1">
                <a:solidFill>
                  <a:srgbClr val="000000"/>
                </a:solidFill>
                <a:latin typeface="Arial Unicode MS" pitchFamily="34" charset="-128"/>
              </a:rPr>
              <a:t>P(Loc</a:t>
            </a:r>
            <a:r>
              <a:rPr lang="en-US" sz="2400" i="1" baseline="-25000">
                <a:solidFill>
                  <a:srgbClr val="000000"/>
                </a:solidFill>
                <a:latin typeface="Arial Unicode MS" pitchFamily="34" charset="-128"/>
              </a:rPr>
              <a:t>t + 1 </a:t>
            </a:r>
            <a:r>
              <a:rPr lang="en-US" sz="2400" i="1">
                <a:solidFill>
                  <a:srgbClr val="000000"/>
                </a:solidFill>
                <a:latin typeface="Arial Unicode MS" pitchFamily="34" charset="-128"/>
              </a:rPr>
              <a:t>| Loc </a:t>
            </a:r>
            <a:r>
              <a:rPr lang="en-US" sz="2400" i="1" baseline="-25000">
                <a:solidFill>
                  <a:srgbClr val="000000"/>
                </a:solidFill>
                <a:latin typeface="Arial Unicode MS" pitchFamily="34" charset="-128"/>
              </a:rPr>
              <a:t>t</a:t>
            </a:r>
            <a:r>
              <a:rPr lang="en-US" sz="2400" i="1">
                <a:solidFill>
                  <a:srgbClr val="000000"/>
                </a:solidFill>
                <a:latin typeface="Arial Unicode MS" pitchFamily="34" charset="-128"/>
              </a:rPr>
              <a:t>)</a:t>
            </a:r>
          </a:p>
          <a:p>
            <a:pPr marL="342900" indent="-342900">
              <a:spcBef>
                <a:spcPct val="20000"/>
              </a:spcBef>
            </a:pPr>
            <a:endParaRPr lang="en-US" sz="2400" i="1">
              <a:solidFill>
                <a:srgbClr val="000000"/>
              </a:solidFill>
              <a:latin typeface="Arial Unicode MS" pitchFamily="34" charset="-128"/>
            </a:endParaRPr>
          </a:p>
        </p:txBody>
      </p:sp>
      <p:sp>
        <p:nvSpPr>
          <p:cNvPr id="7211"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a:solidFill>
                <a:srgbClr val="000000"/>
              </a:solidFill>
              <a:latin typeface="Arial Unicode MS" pitchFamily="34" charset="-128"/>
            </a:endParaRPr>
          </a:p>
        </p:txBody>
      </p:sp>
      <p:sp>
        <p:nvSpPr>
          <p:cNvPr id="7212" name="Rectangle 12"/>
          <p:cNvSpPr>
            <a:spLocks noChangeArrowheads="1"/>
          </p:cNvSpPr>
          <p:nvPr/>
        </p:nvSpPr>
        <p:spPr bwMode="auto">
          <a:xfrm>
            <a:off x="285750" y="5572125"/>
            <a:ext cx="2449513" cy="561975"/>
          </a:xfrm>
          <a:prstGeom prst="rect">
            <a:avLst/>
          </a:prstGeom>
          <a:noFill/>
          <a:ln w="9525">
            <a:noFill/>
            <a:miter lim="800000"/>
            <a:headEnd/>
            <a:tailEnd/>
          </a:ln>
        </p:spPr>
        <p:txBody>
          <a:bodyPr/>
          <a:lstStyle/>
          <a:p>
            <a:pPr marL="342900" indent="-342900">
              <a:spcBef>
                <a:spcPct val="20000"/>
              </a:spcBef>
            </a:pPr>
            <a:r>
              <a:rPr lang="en-US" sz="2400" i="1" dirty="0" smtClean="0">
                <a:solidFill>
                  <a:srgbClr val="000000"/>
                </a:solidFill>
                <a:latin typeface="Arial Unicode MS" pitchFamily="34" charset="-128"/>
              </a:rPr>
              <a:t>P(Loc</a:t>
            </a:r>
            <a:r>
              <a:rPr lang="en-US" sz="2400" i="1" baseline="-25000" dirty="0" smtClean="0">
                <a:solidFill>
                  <a:srgbClr val="000000"/>
                </a:solidFill>
                <a:latin typeface="Arial Unicode MS" pitchFamily="34" charset="-128"/>
              </a:rPr>
              <a:t>0</a:t>
            </a:r>
            <a:r>
              <a:rPr lang="en-US" sz="2400" i="1" dirty="0" smtClean="0">
                <a:solidFill>
                  <a:srgbClr val="000000"/>
                </a:solidFill>
                <a:latin typeface="Arial Unicode MS" pitchFamily="34" charset="-128"/>
              </a:rPr>
              <a:t>)</a:t>
            </a:r>
            <a:endParaRPr lang="en-US" sz="2400" i="1" dirty="0">
              <a:solidFill>
                <a:srgbClr val="000000"/>
              </a:solidFill>
              <a:latin typeface="Arial Unicode MS" pitchFamily="34" charset="-128"/>
            </a:endParaRPr>
          </a:p>
          <a:p>
            <a:pPr marL="342900" indent="-342900">
              <a:spcBef>
                <a:spcPct val="20000"/>
              </a:spcBef>
            </a:pPr>
            <a:endParaRPr lang="en-US" sz="2400" i="1" dirty="0">
              <a:solidFill>
                <a:srgbClr val="000000"/>
              </a:solidFill>
              <a:latin typeface="Arial Unicode MS"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solidFill>
                  <a:srgbClr val="000000"/>
                </a:solidFill>
              </a:rPr>
              <a:t>CPSC 502, Lecture 10</a:t>
            </a:r>
            <a:endParaRPr lang="en-US" dirty="0">
              <a:solidFill>
                <a:srgbClr val="000000"/>
              </a:solidFill>
            </a:endParaRPr>
          </a:p>
        </p:txBody>
      </p:sp>
      <p:sp>
        <p:nvSpPr>
          <p:cNvPr id="11" name="Slide Number Placeholder 5"/>
          <p:cNvSpPr>
            <a:spLocks noGrp="1"/>
          </p:cNvSpPr>
          <p:nvPr>
            <p:ph type="sldNum" sz="quarter" idx="12"/>
          </p:nvPr>
        </p:nvSpPr>
        <p:spPr/>
        <p:txBody>
          <a:bodyPr/>
          <a:lstStyle/>
          <a:p>
            <a:pPr>
              <a:defRPr/>
            </a:pPr>
            <a:r>
              <a:rPr lang="en-US">
                <a:solidFill>
                  <a:srgbClr val="000000"/>
                </a:solidFill>
              </a:rPr>
              <a:t>Slide </a:t>
            </a:r>
            <a:fld id="{22F53ACE-CBD9-4826-A671-CAB9261B6886}" type="slidenum">
              <a:rPr lang="en-US">
                <a:solidFill>
                  <a:srgbClr val="000000"/>
                </a:solidFill>
              </a:rPr>
              <a:pPr>
                <a:defRPr/>
              </a:pPr>
              <a:t>8</a:t>
            </a:fld>
            <a:endParaRPr lang="en-US">
              <a:solidFill>
                <a:srgbClr val="000000"/>
              </a:solidFill>
            </a:endParaRPr>
          </a:p>
        </p:txBody>
      </p:sp>
      <p:sp>
        <p:nvSpPr>
          <p:cNvPr id="8235" name="Rectangle 2"/>
          <p:cNvSpPr>
            <a:spLocks noGrp="1" noChangeArrowheads="1"/>
          </p:cNvSpPr>
          <p:nvPr>
            <p:ph type="title"/>
          </p:nvPr>
        </p:nvSpPr>
        <p:spPr>
          <a:xfrm>
            <a:off x="-158750" y="188913"/>
            <a:ext cx="9396413" cy="685800"/>
          </a:xfrm>
        </p:spPr>
        <p:txBody>
          <a:bodyPr/>
          <a:lstStyle/>
          <a:p>
            <a:pPr eaLnBrk="1" hangingPunct="1"/>
            <a:r>
              <a:rPr lang="en-US" sz="3200" smtClean="0"/>
              <a:t>This scenario can be represented as…</a:t>
            </a:r>
          </a:p>
        </p:txBody>
      </p:sp>
      <p:sp>
        <p:nvSpPr>
          <p:cNvPr id="8236" name="Rectangle 6"/>
          <p:cNvSpPr>
            <a:spLocks noChangeArrowheads="1"/>
          </p:cNvSpPr>
          <p:nvPr/>
        </p:nvSpPr>
        <p:spPr bwMode="auto">
          <a:xfrm>
            <a:off x="0" y="2643188"/>
            <a:ext cx="5643563" cy="1857375"/>
          </a:xfrm>
          <a:prstGeom prst="rect">
            <a:avLst/>
          </a:prstGeom>
          <a:noFill/>
          <a:ln w="9525">
            <a:noFill/>
            <a:miter lim="800000"/>
            <a:headEnd/>
            <a:tailEnd/>
          </a:ln>
        </p:spPr>
        <p:txBody>
          <a:bodyPr/>
          <a:lstStyle/>
          <a:p>
            <a:pPr marL="342900" indent="-342900">
              <a:spcBef>
                <a:spcPct val="20000"/>
              </a:spcBef>
            </a:pPr>
            <a:r>
              <a:rPr lang="en-US" sz="2400" b="1">
                <a:solidFill>
                  <a:srgbClr val="000000"/>
                </a:solidFill>
                <a:latin typeface="Arial Unicode MS" pitchFamily="34" charset="-128"/>
              </a:rPr>
              <a:t>Example of Noisy sensor  </a:t>
            </a:r>
            <a:r>
              <a:rPr lang="en-US" sz="2400">
                <a:solidFill>
                  <a:srgbClr val="000000"/>
                </a:solidFill>
                <a:latin typeface="Arial Unicode MS" pitchFamily="34" charset="-128"/>
              </a:rPr>
              <a:t>telling whether it is in front of a door. </a:t>
            </a:r>
          </a:p>
          <a:p>
            <a:pPr marL="342900" indent="-342900">
              <a:spcBef>
                <a:spcPct val="20000"/>
              </a:spcBef>
              <a:buFontTx/>
              <a:buChar char="•"/>
            </a:pPr>
            <a:r>
              <a:rPr lang="en-US" sz="2400">
                <a:solidFill>
                  <a:srgbClr val="000000"/>
                </a:solidFill>
                <a:latin typeface="Arial Unicode MS" pitchFamily="34" charset="-128"/>
              </a:rPr>
              <a:t>If it is in front of a door P(O</a:t>
            </a:r>
            <a:r>
              <a:rPr lang="en-US" sz="2400" baseline="-25000">
                <a:solidFill>
                  <a:srgbClr val="000000"/>
                </a:solidFill>
                <a:latin typeface="Arial Unicode MS" pitchFamily="34" charset="-128"/>
              </a:rPr>
              <a:t> t</a:t>
            </a:r>
            <a:r>
              <a:rPr lang="en-US" sz="2400">
                <a:solidFill>
                  <a:srgbClr val="000000"/>
                </a:solidFill>
                <a:latin typeface="Arial Unicode MS" pitchFamily="34" charset="-128"/>
              </a:rPr>
              <a:t> = T) = .8</a:t>
            </a:r>
          </a:p>
          <a:p>
            <a:pPr marL="342900" indent="-342900">
              <a:spcBef>
                <a:spcPct val="20000"/>
              </a:spcBef>
              <a:buFontTx/>
              <a:buChar char="•"/>
            </a:pPr>
            <a:r>
              <a:rPr lang="en-US" sz="2400">
                <a:solidFill>
                  <a:srgbClr val="000000"/>
                </a:solidFill>
                <a:latin typeface="Arial Unicode MS" pitchFamily="34" charset="-128"/>
              </a:rPr>
              <a:t>If not in front of a door P(O</a:t>
            </a:r>
            <a:r>
              <a:rPr lang="en-US" sz="2400" baseline="-25000">
                <a:solidFill>
                  <a:srgbClr val="000000"/>
                </a:solidFill>
                <a:latin typeface="Arial Unicode MS" pitchFamily="34" charset="-128"/>
              </a:rPr>
              <a:t> t</a:t>
            </a:r>
            <a:r>
              <a:rPr lang="en-US" sz="2400">
                <a:solidFill>
                  <a:srgbClr val="000000"/>
                </a:solidFill>
                <a:latin typeface="Arial Unicode MS" pitchFamily="34" charset="-128"/>
              </a:rPr>
              <a:t> = T) = .1</a:t>
            </a:r>
          </a:p>
          <a:p>
            <a:pPr marL="342900" indent="-342900">
              <a:spcBef>
                <a:spcPct val="20000"/>
              </a:spcBef>
            </a:pPr>
            <a:endParaRPr lang="en-US" sz="2400">
              <a:solidFill>
                <a:srgbClr val="000000"/>
              </a:solidFill>
              <a:latin typeface="Arial Unicode MS" pitchFamily="34" charset="-128"/>
            </a:endParaRPr>
          </a:p>
        </p:txBody>
      </p:sp>
      <p:pic>
        <p:nvPicPr>
          <p:cNvPr id="8237" name="Picture 7"/>
          <p:cNvPicPr>
            <a:picLocks noChangeAspect="1" noChangeArrowheads="1"/>
          </p:cNvPicPr>
          <p:nvPr/>
        </p:nvPicPr>
        <p:blipFill>
          <a:blip r:embed="rId4" cstate="print"/>
          <a:srcRect/>
          <a:stretch>
            <a:fillRect/>
          </a:stretch>
        </p:blipFill>
        <p:spPr bwMode="auto">
          <a:xfrm>
            <a:off x="4959350" y="1285875"/>
            <a:ext cx="4184650" cy="481013"/>
          </a:xfrm>
          <a:prstGeom prst="rect">
            <a:avLst/>
          </a:prstGeom>
          <a:noFill/>
          <a:ln w="9525" algn="ctr">
            <a:noFill/>
            <a:miter lim="800000"/>
            <a:headEnd/>
            <a:tailEnd/>
          </a:ln>
        </p:spPr>
      </p:pic>
      <p:sp>
        <p:nvSpPr>
          <p:cNvPr id="8238" name="Rectangle 12"/>
          <p:cNvSpPr>
            <a:spLocks noChangeArrowheads="1"/>
          </p:cNvSpPr>
          <p:nvPr/>
        </p:nvSpPr>
        <p:spPr bwMode="auto">
          <a:xfrm>
            <a:off x="5786438" y="2643188"/>
            <a:ext cx="2449512" cy="561975"/>
          </a:xfrm>
          <a:prstGeom prst="rect">
            <a:avLst/>
          </a:prstGeom>
          <a:noFill/>
          <a:ln w="9525">
            <a:noFill/>
            <a:miter lim="800000"/>
            <a:headEnd/>
            <a:tailEnd/>
          </a:ln>
        </p:spPr>
        <p:txBody>
          <a:bodyPr/>
          <a:lstStyle/>
          <a:p>
            <a:pPr marL="342900" indent="-342900">
              <a:spcBef>
                <a:spcPct val="20000"/>
              </a:spcBef>
            </a:pPr>
            <a:r>
              <a:rPr lang="en-US" sz="2400" i="1">
                <a:solidFill>
                  <a:srgbClr val="000000"/>
                </a:solidFill>
                <a:latin typeface="Arial Unicode MS" pitchFamily="34" charset="-128"/>
              </a:rPr>
              <a:t>P(O</a:t>
            </a:r>
            <a:r>
              <a:rPr lang="en-US" sz="2400" i="1" baseline="-25000">
                <a:solidFill>
                  <a:srgbClr val="000000"/>
                </a:solidFill>
                <a:latin typeface="Arial Unicode MS" pitchFamily="34" charset="-128"/>
              </a:rPr>
              <a:t> t</a:t>
            </a:r>
            <a:r>
              <a:rPr lang="en-US" sz="2400" i="1">
                <a:solidFill>
                  <a:srgbClr val="000000"/>
                </a:solidFill>
                <a:latin typeface="Arial Unicode MS" pitchFamily="34" charset="-128"/>
              </a:rPr>
              <a:t> | Loc </a:t>
            </a:r>
            <a:r>
              <a:rPr lang="en-US" sz="2400" i="1" baseline="-25000">
                <a:solidFill>
                  <a:srgbClr val="000000"/>
                </a:solidFill>
                <a:latin typeface="Arial Unicode MS" pitchFamily="34" charset="-128"/>
              </a:rPr>
              <a:t>t</a:t>
            </a:r>
            <a:r>
              <a:rPr lang="en-US" sz="2400" i="1">
                <a:solidFill>
                  <a:srgbClr val="000000"/>
                </a:solidFill>
                <a:latin typeface="Arial Unicode MS" pitchFamily="34" charset="-128"/>
              </a:rPr>
              <a:t>)</a:t>
            </a:r>
          </a:p>
          <a:p>
            <a:pPr marL="342900" indent="-342900">
              <a:spcBef>
                <a:spcPct val="20000"/>
              </a:spcBef>
            </a:pPr>
            <a:endParaRPr lang="en-US" sz="2400" i="1">
              <a:solidFill>
                <a:srgbClr val="000000"/>
              </a:solidFill>
              <a:latin typeface="Arial Unicode MS" pitchFamily="34" charset="-128"/>
            </a:endParaRPr>
          </a:p>
        </p:txBody>
      </p:sp>
      <p:sp>
        <p:nvSpPr>
          <p:cNvPr id="8239" name="Rectangle 6"/>
          <p:cNvSpPr>
            <a:spLocks noChangeArrowheads="1"/>
          </p:cNvSpPr>
          <p:nvPr/>
        </p:nvSpPr>
        <p:spPr bwMode="auto">
          <a:xfrm>
            <a:off x="0" y="2786063"/>
            <a:ext cx="7526338" cy="561975"/>
          </a:xfrm>
          <a:prstGeom prst="rect">
            <a:avLst/>
          </a:prstGeom>
          <a:noFill/>
          <a:ln w="9525">
            <a:noFill/>
            <a:miter lim="800000"/>
            <a:headEnd/>
            <a:tailEnd/>
          </a:ln>
        </p:spPr>
        <p:txBody>
          <a:bodyPr/>
          <a:lstStyle/>
          <a:p>
            <a:pPr marL="342900" indent="-342900">
              <a:spcBef>
                <a:spcPct val="20000"/>
              </a:spcBef>
            </a:pPr>
            <a:endParaRPr lang="en-US" sz="2400">
              <a:solidFill>
                <a:srgbClr val="000000"/>
              </a:solidFill>
              <a:latin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85750" y="214313"/>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smtClean="0"/>
              <a:t>Useful inference in HMMs</a:t>
            </a:r>
          </a:p>
        </p:txBody>
      </p:sp>
      <p:sp>
        <p:nvSpPr>
          <p:cNvPr id="5" name="Rectangle 3"/>
          <p:cNvSpPr>
            <a:spLocks noChangeArrowheads="1"/>
          </p:cNvSpPr>
          <p:nvPr/>
        </p:nvSpPr>
        <p:spPr bwMode="auto">
          <a:xfrm>
            <a:off x="142875" y="857250"/>
            <a:ext cx="8572500" cy="1785938"/>
          </a:xfrm>
          <a:prstGeom prst="rect">
            <a:avLst/>
          </a:prstGeom>
          <a:noFill/>
          <a:ln w="9525">
            <a:noFill/>
            <a:round/>
            <a:headEnd/>
            <a:tailEnd/>
          </a:ln>
        </p:spPr>
        <p:txBody>
          <a:bodyPr lIns="90000" tIns="46800" rIns="90000" bIns="46800"/>
          <a:lstStyle/>
          <a:p>
            <a:pPr marL="739775" lvl="1" indent="-282575" defTabSz="457200">
              <a:lnSpc>
                <a:spcPct val="95000"/>
              </a:lnSpc>
              <a:spcBef>
                <a:spcPts val="1500"/>
              </a:spcBef>
              <a:buClr>
                <a:srgbClr val="000000"/>
              </a:buClr>
              <a:buSzPct val="100000"/>
              <a:buFont typeface="Times New Roman" pitchFamily="18"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GB" b="1" dirty="0">
                <a:solidFill>
                  <a:srgbClr val="000000"/>
                </a:solidFill>
                <a:latin typeface="Arial Unicode MS"/>
              </a:rPr>
              <a:t>Localization</a:t>
            </a:r>
            <a:r>
              <a:rPr lang="en-GB" dirty="0">
                <a:solidFill>
                  <a:srgbClr val="000000"/>
                </a:solidFill>
                <a:latin typeface="Arial Unicode MS"/>
              </a:rPr>
              <a:t>: Robot starts at an unknown location and it is pushed around </a:t>
            </a:r>
            <a:r>
              <a:rPr lang="en-GB" i="1" dirty="0">
                <a:solidFill>
                  <a:srgbClr val="000000"/>
                </a:solidFill>
                <a:latin typeface="Arial Unicode MS"/>
              </a:rPr>
              <a:t>t</a:t>
            </a:r>
            <a:r>
              <a:rPr lang="en-GB" dirty="0">
                <a:solidFill>
                  <a:srgbClr val="000000"/>
                </a:solidFill>
                <a:latin typeface="Arial Unicode MS"/>
              </a:rPr>
              <a:t> times. It wants to determine where it is</a:t>
            </a:r>
          </a:p>
        </p:txBody>
      </p:sp>
      <p:sp>
        <p:nvSpPr>
          <p:cNvPr id="7" name="Rectangle 3"/>
          <p:cNvSpPr txBox="1">
            <a:spLocks noChangeArrowheads="1"/>
          </p:cNvSpPr>
          <p:nvPr/>
        </p:nvSpPr>
        <p:spPr bwMode="auto">
          <a:xfrm>
            <a:off x="323528" y="3861048"/>
            <a:ext cx="8458200" cy="1368152"/>
          </a:xfrm>
          <a:prstGeom prst="rect">
            <a:avLst/>
          </a:prstGeom>
          <a:noFill/>
          <a:ln w="9525">
            <a:solidFill>
              <a:schemeClr val="accent2"/>
            </a:solidFill>
            <a:miter lim="800000"/>
            <a:headEnd/>
            <a:tailEnd/>
          </a:ln>
        </p:spPr>
        <p:txBody>
          <a:bodyPr/>
          <a:lstStyle/>
          <a:p>
            <a:pPr marL="342900" indent="-342900">
              <a:spcBef>
                <a:spcPct val="20000"/>
              </a:spcBef>
              <a:buFontTx/>
              <a:buChar char="•"/>
              <a:defRPr/>
            </a:pPr>
            <a:r>
              <a:rPr lang="en-GB" b="1" kern="0" dirty="0">
                <a:solidFill>
                  <a:srgbClr val="000000"/>
                </a:solidFill>
                <a:latin typeface="Arial Unicode MS"/>
              </a:rPr>
              <a:t>In </a:t>
            </a:r>
            <a:r>
              <a:rPr lang="en-GB" b="1" kern="0" dirty="0" smtClean="0">
                <a:solidFill>
                  <a:srgbClr val="000000"/>
                </a:solidFill>
                <a:latin typeface="Arial Unicode MS"/>
              </a:rPr>
              <a:t>general (Filtering): </a:t>
            </a:r>
            <a:r>
              <a:rPr lang="en-GB" kern="0" dirty="0">
                <a:solidFill>
                  <a:srgbClr val="000000"/>
                </a:solidFill>
                <a:latin typeface="Arial Unicode MS"/>
              </a:rPr>
              <a:t>compute the posterior distribution over the current state given all evidence to date</a:t>
            </a:r>
          </a:p>
          <a:p>
            <a:pPr marL="342900" indent="-342900" algn="ctr">
              <a:spcBef>
                <a:spcPct val="20000"/>
              </a:spcBef>
              <a:defRPr/>
            </a:pPr>
            <a:r>
              <a:rPr lang="en-US" i="1" kern="0" dirty="0" smtClean="0">
                <a:solidFill>
                  <a:srgbClr val="000000"/>
                </a:solidFill>
                <a:latin typeface="Arial Unicode MS"/>
              </a:rPr>
              <a:t>P(</a:t>
            </a:r>
            <a:r>
              <a:rPr lang="en-US" i="1" kern="0" dirty="0" err="1" smtClean="0">
                <a:solidFill>
                  <a:srgbClr val="000000"/>
                </a:solidFill>
                <a:latin typeface="Arial Unicode MS"/>
              </a:rPr>
              <a:t>X</a:t>
            </a:r>
            <a:r>
              <a:rPr lang="en-US" i="1" kern="0" baseline="-25000" dirty="0" err="1" smtClean="0">
                <a:solidFill>
                  <a:srgbClr val="000000"/>
                </a:solidFill>
                <a:latin typeface="Arial Unicode MS"/>
              </a:rPr>
              <a:t>t</a:t>
            </a:r>
            <a:r>
              <a:rPr lang="en-US" i="1" kern="0" baseline="-25000" dirty="0" smtClean="0">
                <a:solidFill>
                  <a:srgbClr val="000000"/>
                </a:solidFill>
                <a:latin typeface="Arial Unicode MS"/>
              </a:rPr>
              <a:t>  </a:t>
            </a:r>
            <a:r>
              <a:rPr lang="en-US" i="1" kern="0" dirty="0">
                <a:solidFill>
                  <a:srgbClr val="000000"/>
                </a:solidFill>
                <a:latin typeface="Arial Unicode MS"/>
              </a:rPr>
              <a:t>| </a:t>
            </a:r>
            <a:r>
              <a:rPr lang="en-GB" sz="3200" i="1" dirty="0" smtClean="0">
                <a:solidFill>
                  <a:schemeClr val="accent4"/>
                </a:solidFill>
                <a:latin typeface="+mn-lt"/>
              </a:rPr>
              <a:t>o</a:t>
            </a:r>
            <a:r>
              <a:rPr lang="en-GB" sz="3200" i="1" baseline="-25000" dirty="0" smtClean="0">
                <a:solidFill>
                  <a:schemeClr val="accent4"/>
                </a:solidFill>
                <a:latin typeface="+mn-lt"/>
              </a:rPr>
              <a:t>0:t</a:t>
            </a:r>
            <a:r>
              <a:rPr lang="en-GB" sz="3200" dirty="0" smtClean="0">
                <a:solidFill>
                  <a:schemeClr val="accent4"/>
                </a:solidFill>
                <a:latin typeface="+mn-lt"/>
              </a:rPr>
              <a:t> </a:t>
            </a:r>
            <a:r>
              <a:rPr lang="en-US" i="1" kern="0" dirty="0" smtClean="0">
                <a:solidFill>
                  <a:srgbClr val="000000"/>
                </a:solidFill>
                <a:latin typeface="Arial Unicode MS"/>
              </a:rPr>
              <a:t>)    or   P(</a:t>
            </a:r>
            <a:r>
              <a:rPr lang="en-US" i="1" kern="0" dirty="0" err="1" smtClean="0">
                <a:solidFill>
                  <a:srgbClr val="000000"/>
                </a:solidFill>
                <a:latin typeface="Arial Unicode MS"/>
              </a:rPr>
              <a:t>X</a:t>
            </a:r>
            <a:r>
              <a:rPr lang="en-US" i="1" kern="0" baseline="-25000" dirty="0" err="1" smtClean="0">
                <a:solidFill>
                  <a:srgbClr val="000000"/>
                </a:solidFill>
                <a:latin typeface="Arial Unicode MS"/>
              </a:rPr>
              <a:t>t</a:t>
            </a:r>
            <a:r>
              <a:rPr lang="en-US" i="1" kern="0" baseline="-25000" dirty="0" smtClean="0">
                <a:solidFill>
                  <a:srgbClr val="000000"/>
                </a:solidFill>
                <a:latin typeface="Arial Unicode MS"/>
              </a:rPr>
              <a:t>  </a:t>
            </a:r>
            <a:r>
              <a:rPr lang="en-US" i="1" kern="0" dirty="0" smtClean="0">
                <a:solidFill>
                  <a:srgbClr val="000000"/>
                </a:solidFill>
                <a:latin typeface="Arial Unicode MS"/>
              </a:rPr>
              <a:t>| </a:t>
            </a:r>
            <a:r>
              <a:rPr lang="en-GB" sz="3200" i="1" dirty="0" smtClean="0">
                <a:solidFill>
                  <a:schemeClr val="accent4"/>
                </a:solidFill>
                <a:latin typeface="+mn-lt"/>
              </a:rPr>
              <a:t>e</a:t>
            </a:r>
            <a:r>
              <a:rPr lang="en-GB" sz="3200" i="1" baseline="-25000" dirty="0" smtClean="0">
                <a:solidFill>
                  <a:schemeClr val="accent4"/>
                </a:solidFill>
                <a:latin typeface="+mn-lt"/>
              </a:rPr>
              <a:t>0:t</a:t>
            </a:r>
            <a:r>
              <a:rPr lang="en-GB" sz="3200" dirty="0" smtClean="0">
                <a:solidFill>
                  <a:schemeClr val="accent4"/>
                </a:solidFill>
                <a:latin typeface="+mn-lt"/>
              </a:rPr>
              <a:t> </a:t>
            </a:r>
            <a:r>
              <a:rPr lang="en-US" i="1" kern="0" dirty="0" smtClean="0">
                <a:solidFill>
                  <a:srgbClr val="000000"/>
                </a:solidFill>
                <a:latin typeface="+mn-lt"/>
              </a:rPr>
              <a:t>) </a:t>
            </a:r>
            <a:endParaRPr lang="en-US" i="1" kern="0" dirty="0">
              <a:solidFill>
                <a:srgbClr val="000000"/>
              </a:solidFill>
              <a:latin typeface="+mn-lt"/>
            </a:endParaRPr>
          </a:p>
        </p:txBody>
      </p:sp>
      <p:sp>
        <p:nvSpPr>
          <p:cNvPr id="6" name="Slide Number Placeholder 5"/>
          <p:cNvSpPr>
            <a:spLocks noGrp="1"/>
          </p:cNvSpPr>
          <p:nvPr>
            <p:ph type="sldNum" sz="quarter" idx="12"/>
          </p:nvPr>
        </p:nvSpPr>
        <p:spPr/>
        <p:txBody>
          <a:bodyPr/>
          <a:lstStyle/>
          <a:p>
            <a:pPr>
              <a:defRPr/>
            </a:pPr>
            <a:r>
              <a:rPr lang="en-US" dirty="0" smtClean="0">
                <a:solidFill>
                  <a:srgbClr val="000000"/>
                </a:solidFill>
              </a:rPr>
              <a:t>Slide </a:t>
            </a:r>
            <a:fld id="{C4C90470-2CAE-4F16-8E6D-39694BA55E0F}" type="slidenum">
              <a:rPr lang="en-US" smtClean="0">
                <a:solidFill>
                  <a:srgbClr val="000000"/>
                </a:solidFill>
              </a:rPr>
              <a:pPr>
                <a:defRPr/>
              </a:pPr>
              <a:t>9</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CPSC 502, Lecture 10</a:t>
            </a:r>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n-berkeley-nlp-v1">
  <a:themeElements>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n-berkeley-nlp-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n-berkeley-nlp-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n-berkeley-nlp-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n-berkeley-nlp-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n-berkeley-nlp-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n-berkeley-nlp-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n-berkeley-nlp-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n-berkeley-nlp-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n-berkeley-nlp-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n-berkeley-nlp-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n-berkeley-nlp-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n-berkeley-nlp-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n-berkeley-nlp-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49518</TotalTime>
  <Words>2097</Words>
  <Application>Microsoft Office PowerPoint</Application>
  <PresentationFormat>On-screen Show (4:3)</PresentationFormat>
  <Paragraphs>353</Paragraphs>
  <Slides>30</Slides>
  <Notes>28</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30</vt:i4>
      </vt:variant>
    </vt:vector>
  </HeadingPairs>
  <TitlesOfParts>
    <vt:vector size="35" baseType="lpstr">
      <vt:lpstr>Default Design</vt:lpstr>
      <vt:lpstr>1_dan-berkeley-nlp-v1</vt:lpstr>
      <vt:lpstr>1_Default Design</vt:lpstr>
      <vt:lpstr>Formel</vt:lpstr>
      <vt:lpstr>Equation</vt:lpstr>
      <vt:lpstr>Slide 1</vt:lpstr>
      <vt:lpstr>Today Oct 13</vt:lpstr>
      <vt:lpstr>R&amp;Rsys we'll cover in this course </vt:lpstr>
      <vt:lpstr>How can we minimally extend Markov Chains?</vt:lpstr>
      <vt:lpstr>Hidden Markov Model </vt:lpstr>
      <vt:lpstr>Example: Localization for “Pushed around” Robot</vt:lpstr>
      <vt:lpstr>This scenario can be represented as…</vt:lpstr>
      <vt:lpstr>This scenario can be represented as…</vt:lpstr>
      <vt:lpstr>Useful inference in HMMs</vt:lpstr>
      <vt:lpstr>Another very useful HMM Inference</vt:lpstr>
      <vt:lpstr>HMM: more agile terminology</vt:lpstr>
      <vt:lpstr>The forward procedure</vt:lpstr>
      <vt:lpstr>Slide 13</vt:lpstr>
      <vt:lpstr>Finding the Best State Sequence :</vt:lpstr>
      <vt:lpstr>Robot Localization: More complex Example</vt:lpstr>
      <vt:lpstr>Robot Localization Sensor and Dynamics Model</vt:lpstr>
      <vt:lpstr>Dynamics Model More Details</vt:lpstr>
      <vt:lpstr>Robot Localization additional sensor</vt:lpstr>
      <vt:lpstr>Slide 19</vt:lpstr>
      <vt:lpstr>HMMs have many other applications….</vt:lpstr>
      <vt:lpstr>Work on assignment 2    </vt:lpstr>
      <vt:lpstr>Sample scenario to explore in demo</vt:lpstr>
      <vt:lpstr>NEED to explain Filtering </vt:lpstr>
      <vt:lpstr>Slide 24</vt:lpstr>
      <vt:lpstr>Answering Query under Uncertainty</vt:lpstr>
      <vt:lpstr>Lecture Overview</vt:lpstr>
      <vt:lpstr>Sampling a discrete probability distribution</vt:lpstr>
      <vt:lpstr>Answering Query under Uncertainty</vt:lpstr>
      <vt:lpstr>Answering Queries under Uncertainty</vt:lpstr>
      <vt:lpstr>Stationary Markov Chain (SMC)</vt:lpstr>
    </vt:vector>
  </TitlesOfParts>
  <Company>UBC Computer Sciences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929</cp:revision>
  <dcterms:created xsi:type="dcterms:W3CDTF">2000-08-26T02:46:38Z</dcterms:created>
  <dcterms:modified xsi:type="dcterms:W3CDTF">2011-10-13T23:32:02Z</dcterms:modified>
</cp:coreProperties>
</file>