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298" r:id="rId2"/>
    <p:sldId id="419" r:id="rId3"/>
    <p:sldId id="355" r:id="rId4"/>
    <p:sldId id="300" r:id="rId5"/>
    <p:sldId id="320" r:id="rId6"/>
    <p:sldId id="342" r:id="rId7"/>
    <p:sldId id="344" r:id="rId8"/>
    <p:sldId id="353" r:id="rId9"/>
    <p:sldId id="370" r:id="rId10"/>
    <p:sldId id="371" r:id="rId11"/>
    <p:sldId id="372" r:id="rId12"/>
    <p:sldId id="373" r:id="rId13"/>
    <p:sldId id="374" r:id="rId14"/>
    <p:sldId id="375" r:id="rId15"/>
    <p:sldId id="392" r:id="rId16"/>
    <p:sldId id="387" r:id="rId17"/>
    <p:sldId id="377" r:id="rId18"/>
    <p:sldId id="388" r:id="rId19"/>
    <p:sldId id="376" r:id="rId20"/>
    <p:sldId id="378" r:id="rId21"/>
    <p:sldId id="393" r:id="rId22"/>
    <p:sldId id="379" r:id="rId23"/>
    <p:sldId id="380" r:id="rId24"/>
    <p:sldId id="389" r:id="rId25"/>
    <p:sldId id="381" r:id="rId26"/>
    <p:sldId id="394" r:id="rId27"/>
    <p:sldId id="395" r:id="rId28"/>
    <p:sldId id="396" r:id="rId29"/>
    <p:sldId id="421" r:id="rId30"/>
    <p:sldId id="422" r:id="rId31"/>
    <p:sldId id="382" r:id="rId32"/>
    <p:sldId id="391" r:id="rId33"/>
    <p:sldId id="383" r:id="rId34"/>
    <p:sldId id="390" r:id="rId35"/>
    <p:sldId id="384" r:id="rId36"/>
    <p:sldId id="385" r:id="rId37"/>
    <p:sldId id="386" r:id="rId38"/>
    <p:sldId id="399" r:id="rId39"/>
    <p:sldId id="400" r:id="rId40"/>
    <p:sldId id="401" r:id="rId41"/>
    <p:sldId id="428" r:id="rId42"/>
    <p:sldId id="397" r:id="rId43"/>
    <p:sldId id="398" r:id="rId44"/>
    <p:sldId id="402" r:id="rId45"/>
    <p:sldId id="420" r:id="rId46"/>
    <p:sldId id="403" r:id="rId47"/>
    <p:sldId id="404" r:id="rId48"/>
    <p:sldId id="405" r:id="rId49"/>
    <p:sldId id="406" r:id="rId50"/>
    <p:sldId id="407" r:id="rId51"/>
    <p:sldId id="409" r:id="rId52"/>
    <p:sldId id="415" r:id="rId53"/>
    <p:sldId id="411" r:id="rId54"/>
    <p:sldId id="412" r:id="rId55"/>
    <p:sldId id="413" r:id="rId56"/>
    <p:sldId id="414" r:id="rId57"/>
    <p:sldId id="416" r:id="rId58"/>
    <p:sldId id="417" r:id="rId59"/>
    <p:sldId id="418" r:id="rId60"/>
    <p:sldId id="423" r:id="rId61"/>
    <p:sldId id="424" r:id="rId62"/>
    <p:sldId id="425" r:id="rId63"/>
    <p:sldId id="426" r:id="rId64"/>
    <p:sldId id="427" r:id="rId65"/>
    <p:sldId id="347" r:id="rId66"/>
  </p:sldIdLst>
  <p:sldSz cx="9144000" cy="6858000" type="screen4x3"/>
  <p:notesSz cx="6985000" cy="9283700"/>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1240" autoAdjust="0"/>
  </p:normalViewPr>
  <p:slideViewPr>
    <p:cSldViewPr>
      <p:cViewPr>
        <p:scale>
          <a:sx n="66" d="100"/>
          <a:sy n="66" d="100"/>
        </p:scale>
        <p:origin x="-73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530"/>
    </p:cViewPr>
  </p:sorterViewPr>
  <p:notesViewPr>
    <p:cSldViewPr>
      <p:cViewPr>
        <p:scale>
          <a:sx n="100" d="100"/>
          <a:sy n="100" d="100"/>
        </p:scale>
        <p:origin x="-864" y="282"/>
      </p:cViewPr>
      <p:guideLst>
        <p:guide orient="horz" pos="2924"/>
        <p:guide pos="220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34499" name="Rectangle 3"/>
          <p:cNvSpPr>
            <a:spLocks noGrp="1" noChangeArrowheads="1"/>
          </p:cNvSpPr>
          <p:nvPr>
            <p:ph type="dt" sz="quarter" idx="1"/>
          </p:nvPr>
        </p:nvSpPr>
        <p:spPr bwMode="auto">
          <a:xfrm>
            <a:off x="3956050" y="0"/>
            <a:ext cx="3027363"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34500" name="Rectangle 4"/>
          <p:cNvSpPr>
            <a:spLocks noGrp="1" noChangeArrowheads="1"/>
          </p:cNvSpPr>
          <p:nvPr>
            <p:ph type="ftr" sz="quarter" idx="2"/>
          </p:nvPr>
        </p:nvSpPr>
        <p:spPr bwMode="auto">
          <a:xfrm>
            <a:off x="0" y="8818563"/>
            <a:ext cx="3027363"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34501" name="Rectangle 5"/>
          <p:cNvSpPr>
            <a:spLocks noGrp="1" noChangeArrowheads="1"/>
          </p:cNvSpPr>
          <p:nvPr>
            <p:ph type="sldNum" sz="quarter" idx="3"/>
          </p:nvPr>
        </p:nvSpPr>
        <p:spPr bwMode="auto">
          <a:xfrm>
            <a:off x="3956050" y="8818563"/>
            <a:ext cx="3027363"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5A41845-5627-472A-8E2C-9005A8BE7C7A}"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a:defRPr sz="1200"/>
            </a:lvl1pPr>
          </a:lstStyle>
          <a:p>
            <a:pPr>
              <a:defRPr/>
            </a:pPr>
            <a:endParaRPr lang="en-US"/>
          </a:p>
        </p:txBody>
      </p:sp>
      <p:sp>
        <p:nvSpPr>
          <p:cNvPr id="3075" name="Rectangle 3"/>
          <p:cNvSpPr>
            <a:spLocks noGrp="1" noChangeArrowheads="1"/>
          </p:cNvSpPr>
          <p:nvPr>
            <p:ph type="dt" idx="1"/>
          </p:nvPr>
        </p:nvSpPr>
        <p:spPr bwMode="auto">
          <a:xfrm>
            <a:off x="3957638" y="0"/>
            <a:ext cx="3027362"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a:defRPr sz="1200"/>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1863" y="4410075"/>
            <a:ext cx="5121275" cy="4176713"/>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20150"/>
            <a:ext cx="3027363"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a:defRPr sz="1200"/>
            </a:lvl1pPr>
          </a:lstStyle>
          <a:p>
            <a:pPr>
              <a:defRPr/>
            </a:pPr>
            <a:endParaRPr lang="en-US"/>
          </a:p>
        </p:txBody>
      </p:sp>
      <p:sp>
        <p:nvSpPr>
          <p:cNvPr id="3079" name="Rectangle 7"/>
          <p:cNvSpPr>
            <a:spLocks noGrp="1" noChangeArrowheads="1"/>
          </p:cNvSpPr>
          <p:nvPr>
            <p:ph type="sldNum" sz="quarter" idx="5"/>
          </p:nvPr>
        </p:nvSpPr>
        <p:spPr bwMode="auto">
          <a:xfrm>
            <a:off x="3957638" y="8820150"/>
            <a:ext cx="3027362"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a:defRPr sz="1200"/>
            </a:lvl1pPr>
          </a:lstStyle>
          <a:p>
            <a:pPr>
              <a:defRPr/>
            </a:pPr>
            <a:fld id="{5352194F-105A-49C9-9CE2-8A0EF5BE51A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researcher.ibm.com/researcher/view_page.php?id=2162"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jeopardy.com/" TargetMode="External"/><Relationship Id="rId5" Type="http://schemas.openxmlformats.org/officeDocument/2006/relationships/hyperlink" Target="https://researcher.ibm.com/researcher/view_page.php?id=2157" TargetMode="External"/><Relationship Id="rId4" Type="http://schemas.openxmlformats.org/officeDocument/2006/relationships/hyperlink" Target="https://researcher.ibm.com/researcher/view_page.php?id=2160"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Algorith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6B6DB67B-3823-4E67-B7C3-0CB10EE8AAC3}" type="slidenum">
              <a:rPr lang="en-US" smtClean="0"/>
              <a:pPr/>
              <a:t>1</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b="1" smtClean="0"/>
              <a:t>Lecture 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8F78F-8792-4D24-92FD-AC7CBF403FC1}" type="slidenum">
              <a:rPr lang="en-US"/>
              <a:pPr/>
              <a:t>10</a:t>
            </a:fld>
            <a:endParaRPr lang="en-US"/>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xfrm>
            <a:off x="698818" y="4410076"/>
            <a:ext cx="5587366" cy="4176713"/>
          </a:xfrm>
        </p:spPr>
        <p:txBody>
          <a:bodyPr/>
          <a:lstStyle/>
          <a:p>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50A382-1E3B-48D7-B7B1-0F237E1E8040}" type="slidenum">
              <a:rPr lang="en-US"/>
              <a:pPr/>
              <a:t>11</a:t>
            </a:fld>
            <a:endParaRPr lang="en-US"/>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xfrm>
            <a:off x="698818" y="4410076"/>
            <a:ext cx="5587366" cy="4176713"/>
          </a:xfrm>
        </p:spPr>
        <p:txBody>
          <a:bodyPr/>
          <a:lstStyle/>
          <a:p>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0728DA-B435-49E2-AA44-89083F7DF113}" type="slidenum">
              <a:rPr lang="en-US"/>
              <a:pPr/>
              <a:t>12</a:t>
            </a:fld>
            <a:endParaRPr lang="en-US"/>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xfrm>
            <a:off x="698818" y="4410076"/>
            <a:ext cx="5587366" cy="4176713"/>
          </a:xfrm>
        </p:spPr>
        <p:txBody>
          <a:bodyPr/>
          <a:lstStyle/>
          <a:p>
            <a:r>
              <a:rPr lang="en-CA" dirty="0"/>
              <a:t>Winning machine was a parallel computer (30 CPUs) + 480 VLSI chess processors</a:t>
            </a:r>
          </a:p>
          <a:p>
            <a:r>
              <a:rPr lang="en-CA" dirty="0"/>
              <a:t>Searched 126.000.000 nodes per sec</a:t>
            </a:r>
          </a:p>
          <a:p>
            <a:r>
              <a:rPr lang="en-CA" dirty="0"/>
              <a:t>Generated 30 billion positions per move, reaching depth 14 routinely</a:t>
            </a:r>
          </a:p>
          <a:p>
            <a:r>
              <a:rPr lang="en-CA" dirty="0"/>
              <a:t>Standard iterative deepening alpha beta search (with transposition table)</a:t>
            </a:r>
          </a:p>
          <a:p>
            <a:r>
              <a:rPr lang="en-CA" dirty="0"/>
              <a:t>But key to success seems to be its ability to go deeper for sufficiently interesting lines of forced/forcing moves</a:t>
            </a:r>
          </a:p>
          <a:p>
            <a:r>
              <a:rPr lang="en-CA" dirty="0"/>
              <a:t>Evaluation functions had over 8000 features</a:t>
            </a:r>
          </a:p>
          <a:p>
            <a:r>
              <a:rPr lang="en-CA" dirty="0"/>
              <a:t>+ opening book with 4000 positions</a:t>
            </a:r>
          </a:p>
          <a:p>
            <a:r>
              <a:rPr lang="en-CA" dirty="0"/>
              <a:t>+ solved positions with 5 pieces and many with 6 (to extend the effective depth of the search)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F832FC-FA8E-4D04-847A-F634584E57B2}" type="slidenum">
              <a:rPr lang="en-US"/>
              <a:pPr/>
              <a:t>13</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xfrm>
            <a:off x="698818" y="4410076"/>
            <a:ext cx="5587366" cy="4176713"/>
          </a:xfrm>
        </p:spPr>
        <p:txBody>
          <a:bodyPr/>
          <a:lstStyle/>
          <a:p>
            <a:r>
              <a:rPr lang="en-CA"/>
              <a:t>Variables are the places where word can go  e.g.  (1 across, 3 down)</a:t>
            </a:r>
          </a:p>
          <a:p>
            <a:r>
              <a:rPr lang="en-CA"/>
              <a:t>Domains are words of the appropriate length (for 1 across in this example – length equals 6)</a:t>
            </a:r>
          </a:p>
          <a:p>
            <a:r>
              <a:rPr lang="en-CA"/>
              <a:t>Constraints letter should be the same at the intersection</a:t>
            </a:r>
          </a:p>
          <a:p>
            <a:r>
              <a:rPr lang="en-US"/>
              <a:t>www.cs.rutgers.edu/~mlittman/papers/aaai99-solver.ps </a:t>
            </a:r>
            <a:r>
              <a:rPr lang="en-CA"/>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F832FC-FA8E-4D04-847A-F634584E57B2}" type="slidenum">
              <a:rPr lang="en-US"/>
              <a:pPr/>
              <a:t>14</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xfrm>
            <a:off x="698818" y="4410076"/>
            <a:ext cx="5587366" cy="4176713"/>
          </a:xfrm>
        </p:spPr>
        <p:txBody>
          <a:bodyPr/>
          <a:lstStyle/>
          <a:p>
            <a:endParaRPr lang="en-CA"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531189D-1C73-4096-84C3-EB501B1F6960}" type="slidenum">
              <a:rPr lang="en-CA" smtClean="0">
                <a:cs typeface="Arial" charset="0"/>
              </a:rPr>
              <a:pPr/>
              <a:t>15</a:t>
            </a:fld>
            <a:endParaRPr lang="en-CA" smtClean="0">
              <a:cs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B17D90-B2FB-4AE9-A12B-48496D7FFCCF}" type="slidenum">
              <a:rPr lang="en-US"/>
              <a:pPr/>
              <a:t>17</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xfrm>
            <a:off x="698818" y="4410076"/>
            <a:ext cx="5587366" cy="4176713"/>
          </a:xfrm>
        </p:spPr>
        <p:txBody>
          <a:bodyPr/>
          <a:lstStyle/>
          <a:p>
            <a:r>
              <a:rPr lang="en-CA"/>
              <a:t>(Re)Planning done in hours instead of in weeks</a:t>
            </a:r>
          </a:p>
          <a:p>
            <a:r>
              <a:rPr lang="en-CA"/>
              <a:t>ARPA stated that this single application paid back its 30years investments in AI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E9B058-4106-47BC-981F-FCF1199667EE}" type="slidenum">
              <a:rPr lang="en-US"/>
              <a:pPr/>
              <a:t>19</a:t>
            </a:fld>
            <a:endParaRPr lang="en-US"/>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xfrm>
            <a:off x="698818" y="4410076"/>
            <a:ext cx="5587366" cy="4176713"/>
          </a:xfrm>
        </p:spPr>
        <p:txBody>
          <a:bodyPr/>
          <a:lstStyle/>
          <a:p>
            <a:r>
              <a:rPr lang="en-US" sz="1000"/>
              <a:t>information about what computers are on the network, what programs are installed or running on those computers, what privileges the running programs have, what users are logged into the computers, etc.</a:t>
            </a:r>
            <a:endParaRPr lang="en-CA"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82BCB-B6AA-4B2F-9201-AC47D7EB4A5B}" type="slidenum">
              <a:rPr lang="en-US"/>
              <a:pPr/>
              <a:t>20</a:t>
            </a:fld>
            <a:endParaRPr 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xfrm>
            <a:off x="698818" y="4410076"/>
            <a:ext cx="5587366" cy="4176713"/>
          </a:xfrm>
        </p:spPr>
        <p:txBody>
          <a:bodyPr/>
          <a:lstStyle/>
          <a:p>
            <a:r>
              <a:rPr lang="en-US"/>
              <a:t>The Spike scheduling system, developed for scheduling astronomical observations for NASA's Hubble Space Telescope (HST), AI techniques reduced to a few hours what used to take weeks</a:t>
            </a:r>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67A3C7-E1D0-44EE-BB7C-CCB6BDF6DF17}" type="slidenum">
              <a:rPr lang="en-US"/>
              <a:pPr/>
              <a:t>22</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698818" y="4410076"/>
            <a:ext cx="5587366" cy="4176713"/>
          </a:xfrm>
        </p:spPr>
        <p:txBody>
          <a:bodyPr/>
          <a:lstStyle/>
          <a:p>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80A1BA8-328E-469A-98C8-5860F92F6DB7}" type="slidenum">
              <a:rPr lang="en-US" smtClean="0"/>
              <a:pPr/>
              <a:t>2</a:t>
            </a:fld>
            <a:endParaRPr 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dirty="0" smtClean="0"/>
              <a:t>If you have done your </a:t>
            </a:r>
            <a:r>
              <a:rPr lang="en-US" dirty="0" err="1" smtClean="0"/>
              <a:t>ugrad</a:t>
            </a:r>
            <a:r>
              <a:rPr lang="en-US" dirty="0" smtClean="0"/>
              <a:t> at UBC we will cover 322 422 340 in</a:t>
            </a:r>
            <a:r>
              <a:rPr lang="en-US" baseline="0" dirty="0" smtClean="0"/>
              <a:t> 2/3 of the course</a:t>
            </a:r>
          </a:p>
          <a:p>
            <a:pPr eaLnBrk="1" hangingPunct="1"/>
            <a:r>
              <a:rPr lang="en-US" baseline="0" dirty="0" smtClean="0"/>
              <a:t>And 1/3 on reading/discussing research papers</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3C5E2D-E897-4810-92FE-D95628B3B63D}" type="slidenum">
              <a:rPr lang="en-US"/>
              <a:pPr/>
              <a:t>23</a:t>
            </a:fld>
            <a:endParaRPr lang="en-US"/>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xfrm>
            <a:off x="698818" y="4410076"/>
            <a:ext cx="5587366" cy="4176713"/>
          </a:xfrm>
        </p:spPr>
        <p:txBody>
          <a:bodyPr/>
          <a:lstStyle/>
          <a:p>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C0236D-321D-4E47-92A6-C0F3C85E37DA}" type="slidenum">
              <a:rPr lang="en-US"/>
              <a:pPr>
                <a:defRPr/>
              </a:pPr>
              <a:t>24</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CA"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8F33CD-94AF-4C58-B424-F9DB97ECF67B}" type="slidenum">
              <a:rPr lang="en-US"/>
              <a:pPr/>
              <a:t>25</a:t>
            </a:fld>
            <a:endParaRPr lang="en-US"/>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xfrm>
            <a:off x="698818" y="4410076"/>
            <a:ext cx="5587366" cy="4176713"/>
          </a:xfrm>
        </p:spPr>
        <p:txBody>
          <a:bodyPr/>
          <a:lstStyle/>
          <a:p>
            <a:r>
              <a:rPr lang="en-US"/>
              <a:t>More on http://www.aaai.org/AITopics/html/applications.html (this is true in general)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Machine learning research has often concentrated on more and more complex algorithms to extract the best models out of a limited number of training examples. In recent years, though, with the availability of cheaper computing resources, industries have started collecting very large databases (millions or even billions of examples, thousands or even millions of features, thousands or more classes, etc). Trying to apply classical machine learning algorithms on these large datasets is often a challenge. In this talk, I'll describe a few examples and challenges we recently faced at Google in order to adapt or develop machine learning algorithms for our ever larger datasets and problems. This includes examples such as speech recognition, machine translation, image and video annotation, natural language processing and more. </a:t>
            </a:r>
            <a:endParaRPr lang="en-CA" dirty="0"/>
          </a:p>
        </p:txBody>
      </p:sp>
      <p:sp>
        <p:nvSpPr>
          <p:cNvPr id="4" name="Slide Number Placeholder 3"/>
          <p:cNvSpPr>
            <a:spLocks noGrp="1"/>
          </p:cNvSpPr>
          <p:nvPr>
            <p:ph type="sldNum" sz="quarter" idx="10"/>
          </p:nvPr>
        </p:nvSpPr>
        <p:spPr/>
        <p:txBody>
          <a:bodyPr/>
          <a:lstStyle/>
          <a:p>
            <a:pPr>
              <a:defRPr/>
            </a:pPr>
            <a:fld id="{5352194F-105A-49C9-9CE2-8A0EF5BE51AE}" type="slidenum">
              <a:rPr lang="en-US" smtClean="0"/>
              <a:pPr>
                <a:defRPr/>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dirty="0" smtClean="0">
                <a:latin typeface="Arial" pitchFamily="34" charset="0"/>
                <a:cs typeface="Arial" pitchFamily="34" charset="0"/>
              </a:rPr>
              <a:t>The correct Jeopardy! response would be "What is Ritalin?“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CA"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CA" dirty="0" smtClean="0"/>
              <a:t>This is </a:t>
            </a:r>
            <a:r>
              <a:rPr lang="en-CA" dirty="0" smtClean="0">
                <a:hlinkClick r:id="rId3"/>
              </a:rPr>
              <a:t>no easy task</a:t>
            </a:r>
            <a:r>
              <a:rPr lang="en-CA" dirty="0" smtClean="0"/>
              <a:t> for a computer, given the need to perform over an enormously broad domain, </a:t>
            </a:r>
          </a:p>
          <a:p>
            <a:pPr marL="0" marR="0" indent="0" algn="l" defTabSz="914400" rtl="0" eaLnBrk="0" fontAlgn="base" latinLnBrk="0" hangingPunct="0">
              <a:lnSpc>
                <a:spcPct val="100000"/>
              </a:lnSpc>
              <a:spcBef>
                <a:spcPct val="30000"/>
              </a:spcBef>
              <a:spcAft>
                <a:spcPct val="0"/>
              </a:spcAft>
              <a:buClrTx/>
              <a:buSzTx/>
              <a:buFontTx/>
              <a:buNone/>
              <a:tabLst/>
              <a:defRPr/>
            </a:pPr>
            <a:r>
              <a:rPr lang="en-CA" dirty="0" smtClean="0"/>
              <a:t>with consistently high precision and amazingly accurate confidence estimations in the correctness of its answers. </a:t>
            </a:r>
          </a:p>
          <a:p>
            <a:endParaRPr lang="en-CA"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CA" dirty="0" smtClean="0">
                <a:hlinkClick r:id="rId4"/>
              </a:rPr>
              <a:t>Watson’s performance on Jeopardy!</a:t>
            </a:r>
            <a:r>
              <a:rPr lang="en-CA" dirty="0" smtClean="0"/>
              <a:t> is just the opening salvo for a </a:t>
            </a:r>
            <a:r>
              <a:rPr lang="en-CA" dirty="0" smtClean="0">
                <a:hlinkClick r:id="rId5"/>
              </a:rPr>
              <a:t>research mission</a:t>
            </a:r>
            <a:r>
              <a:rPr lang="en-CA" dirty="0" smtClean="0"/>
              <a:t> built on decades of </a:t>
            </a:r>
          </a:p>
          <a:p>
            <a:pPr marL="0" marR="0" indent="0" algn="l" defTabSz="914400" rtl="0" eaLnBrk="0" fontAlgn="base" latinLnBrk="0" hangingPunct="0">
              <a:lnSpc>
                <a:spcPct val="100000"/>
              </a:lnSpc>
              <a:spcBef>
                <a:spcPct val="30000"/>
              </a:spcBef>
              <a:spcAft>
                <a:spcPct val="0"/>
              </a:spcAft>
              <a:buClrTx/>
              <a:buSzTx/>
              <a:buFontTx/>
              <a:buNone/>
              <a:tabLst/>
              <a:defRPr/>
            </a:pPr>
            <a:r>
              <a:rPr lang="en-CA" dirty="0" smtClean="0"/>
              <a:t>experience in deep Content Analysis, Natural Language Processing, Information Retrieval, Machine Learning and Artificial Intelligence. </a:t>
            </a:r>
          </a:p>
          <a:p>
            <a:endParaRPr kumimoji="0" lang="en-CA" sz="1200" b="0" i="0" u="none" strike="noStrike" kern="0" cap="none" spc="0" normalizeH="0" baseline="0" noProof="0" dirty="0" smtClean="0">
              <a:ln>
                <a:noFill/>
              </a:ln>
              <a:solidFill>
                <a:schemeClr val="tx1"/>
              </a:solidFill>
              <a:effectLst/>
              <a:uLnTx/>
              <a:uFillTx/>
              <a:latin typeface="Times New Roman" pitchFamily="18" charset="0"/>
              <a:ea typeface="+mn-ea"/>
              <a:cs typeface="+mn-cs"/>
            </a:endParaRPr>
          </a:p>
          <a:p>
            <a:r>
              <a:rPr kumimoji="0" lang="en-CA" sz="1200" b="0" i="0" u="none" strike="noStrike" kern="0" cap="none" spc="0" normalizeH="0" baseline="0" noProof="0" dirty="0" smtClean="0">
                <a:ln>
                  <a:noFill/>
                </a:ln>
                <a:solidFill>
                  <a:schemeClr val="tx1"/>
                </a:solidFill>
                <a:effectLst/>
                <a:uLnTx/>
                <a:uFillTx/>
                <a:latin typeface="Times New Roman" pitchFamily="18" charset="0"/>
                <a:ea typeface="+mn-ea"/>
                <a:cs typeface="+mn-cs"/>
              </a:rPr>
              <a:t>Rich natural language questions covering a broad range of general knowledge. It is widely recognized as an entertaining game requiring smart, knowledgeable and quick players.</a:t>
            </a:r>
          </a:p>
          <a:p>
            <a:endParaRPr kumimoji="0" lang="en-CA" sz="1200" b="0" i="0" u="none" strike="noStrike" kern="0" cap="none" spc="0" normalizeH="0" baseline="0" noProof="0" dirty="0" smtClean="0">
              <a:ln>
                <a:noFill/>
              </a:ln>
              <a:solidFill>
                <a:schemeClr val="tx1"/>
              </a:solidFill>
              <a:effectLst/>
              <a:uLnTx/>
              <a:uFillTx/>
              <a:latin typeface="Times New Roman" pitchFamily="18" charset="0"/>
              <a:ea typeface="+mn-ea"/>
              <a:cs typeface="+mn-cs"/>
            </a:endParaRPr>
          </a:p>
          <a:p>
            <a:r>
              <a:rPr lang="en-CA" dirty="0" smtClean="0"/>
              <a:t>Computer systems that can directly and accurately answer questions over a broad domain of human knowledge have been envisioned by scientists and writers since the advent of computers themselves. Open domain question answering holds tremendous promise for facilitating informed decision making over vast volumes of natural language content. Applications in business intelligence, healthcare, customer support, enterprise knowledge management, social computing, science and government would all benefit from deep language processing. The </a:t>
            </a:r>
            <a:r>
              <a:rPr lang="en-CA" dirty="0" err="1" smtClean="0"/>
              <a:t>DeepQA</a:t>
            </a:r>
            <a:r>
              <a:rPr lang="en-CA" dirty="0" smtClean="0"/>
              <a:t> project is aimed at exploring how advancing and integrating Natural Language Processing (NLP), Information Retrieval (IR), Machine Learning (ML), massively parallel computation and Knowledge Representation and Reasoning (KR&amp;R) can advance open-domain automatic Question Answering. One proof-point in this challenge is to develop a computer system that can successfully compete against top human players at the Jeopardy! quiz show (</a:t>
            </a:r>
            <a:r>
              <a:rPr lang="en-CA" dirty="0" err="1" smtClean="0">
                <a:hlinkClick r:id="rId6" tooltip="www.jeopardy.com"/>
              </a:rPr>
              <a:t>www.jeopardy.com</a:t>
            </a:r>
            <a:r>
              <a:rPr lang="en-CA" dirty="0" smtClean="0"/>
              <a:t>). Attaining champion-level performance in Jeopardy! requires a computer system to rapidly and accurately answer rich open-domain questions, and to assess its own confidence in a category or question. The system must deliver high degrees of precision and confidence over a very broad range of knowledge and natural language content within a very short 3-second response time. The need for speed and high precision demands a massively parallel computing platform capable of generating, evaluating and combing thousands of hypotheses and their associated evidence. In this talk I will introduce the audience to the Jeopardy! Challenge and the techniques used to tackle it. </a:t>
            </a:r>
            <a:endParaRPr lang="en-CA" dirty="0"/>
          </a:p>
        </p:txBody>
      </p:sp>
      <p:sp>
        <p:nvSpPr>
          <p:cNvPr id="4" name="Slide Number Placeholder 3"/>
          <p:cNvSpPr>
            <a:spLocks noGrp="1"/>
          </p:cNvSpPr>
          <p:nvPr>
            <p:ph type="sldNum" sz="quarter" idx="10"/>
          </p:nvPr>
        </p:nvSpPr>
        <p:spPr/>
        <p:txBody>
          <a:bodyPr/>
          <a:lstStyle/>
          <a:p>
            <a:pPr>
              <a:defRPr/>
            </a:pPr>
            <a:fld id="{5352194F-105A-49C9-9CE2-8A0EF5BE51AE}" type="slidenum">
              <a:rPr lang="en-US" smtClean="0"/>
              <a:pPr>
                <a:defRPr/>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007156-0884-476B-9C52-473D98D66850}" type="slidenum">
              <a:rPr lang="en-US"/>
              <a:pPr/>
              <a:t>31</a:t>
            </a:fld>
            <a:endParaRPr lang="en-US"/>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xfrm>
            <a:off x="698818" y="4410076"/>
            <a:ext cx="5587366" cy="4176713"/>
          </a:xfrm>
        </p:spPr>
        <p:txBody>
          <a:bodyPr/>
          <a:lstStyle/>
          <a:p>
            <a:r>
              <a:rPr lang="en-US"/>
              <a:t>Older adults living with cognitive disabilities (such as Alzheimer's disease or other forms of dementia) have </a:t>
            </a:r>
          </a:p>
          <a:p>
            <a:r>
              <a:rPr lang="en-US"/>
              <a:t>difficulty completing activities of daily living (ADLs). They forget the proper sequence of tasks that need </a:t>
            </a:r>
          </a:p>
          <a:p>
            <a:r>
              <a:rPr lang="en-US"/>
              <a:t>to be completed, or they lose track of the steps that they have already completed</a:t>
            </a:r>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FA582E6-D2D4-4B13-B380-B360A0CC3E2F}" type="slidenum">
              <a:rPr lang="en-CA"/>
              <a:pPr>
                <a:defRPr/>
              </a:pPr>
              <a:t>32</a:t>
            </a:fld>
            <a:endParaRPr lang="en-CA"/>
          </a:p>
        </p:txBody>
      </p:sp>
      <p:sp>
        <p:nvSpPr>
          <p:cNvPr id="68611" name="Rectangle 1026"/>
          <p:cNvSpPr>
            <a:spLocks noGrp="1" noRot="1" noChangeAspect="1" noChangeArrowheads="1" noTextEdit="1"/>
          </p:cNvSpPr>
          <p:nvPr>
            <p:ph type="sldImg"/>
          </p:nvPr>
        </p:nvSpPr>
        <p:spPr>
          <a:ln/>
        </p:spPr>
      </p:sp>
      <p:sp>
        <p:nvSpPr>
          <p:cNvPr id="68612" name="Rectangle 1027"/>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B765AC-6DE9-49C7-AA64-20C658B92A66}" type="slidenum">
              <a:rPr lang="en-US"/>
              <a:pPr/>
              <a:t>33</a:t>
            </a:fld>
            <a:endParaRPr lang="en-US"/>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xfrm>
            <a:off x="698818" y="4410076"/>
            <a:ext cx="5587366" cy="4176713"/>
          </a:xfrm>
        </p:spPr>
        <p:txBody>
          <a:bodyPr/>
          <a:lstStyle/>
          <a:p>
            <a:endParaRPr lang="en-CA"/>
          </a:p>
          <a:p>
            <a:r>
              <a:rPr lang="en-CA"/>
              <a:t>To our knowledge, this is the first helicopter capable of sustained</a:t>
            </a:r>
          </a:p>
          <a:p>
            <a:r>
              <a:rPr lang="en-CA"/>
              <a:t>inverted flight under computer control. A video of the helicopter in inverted</a:t>
            </a:r>
          </a:p>
          <a:p>
            <a:r>
              <a:rPr lang="en-CA"/>
              <a:t>autonomous flight is also at</a:t>
            </a:r>
          </a:p>
          <a:p>
            <a:endParaRPr lang="en-CA"/>
          </a:p>
          <a:p>
            <a:r>
              <a:rPr lang="en-CA"/>
              <a:t>In our problem, S is the set of states (expressed in</a:t>
            </a:r>
          </a:p>
          <a:p>
            <a:r>
              <a:rPr lang="en-CA"/>
              <a:t>world coordinates) comprising all possible helicopter positions, orientations,</a:t>
            </a:r>
          </a:p>
          <a:p>
            <a:r>
              <a:rPr lang="en-CA"/>
              <a:t>velocities and angular velocities;</a:t>
            </a:r>
          </a:p>
          <a:p>
            <a:endParaRPr lang="en-CA"/>
          </a:p>
          <a:p>
            <a:endParaRPr lang="en-CA"/>
          </a:p>
          <a:p>
            <a:r>
              <a:rPr lang="en-CA"/>
              <a:t>But using the Pegasus method (Ng and</a:t>
            </a:r>
          </a:p>
          <a:p>
            <a:r>
              <a:rPr lang="en-CA"/>
              <a:t>Jordan, 2000), we can turn this stochastic optimization problem into an or-</a:t>
            </a:r>
          </a:p>
          <a:p>
            <a:r>
              <a:rPr lang="en-CA"/>
              <a:t>dinary deterministic problem, so that </a:t>
            </a:r>
            <a:r>
              <a:rPr lang="en-CA" sz="1400" b="1"/>
              <a:t>any standard search algorithm</a:t>
            </a:r>
            <a:r>
              <a:rPr lang="en-CA"/>
              <a:t> can now</a:t>
            </a:r>
          </a:p>
          <a:p>
            <a:r>
              <a:rPr lang="en-CA"/>
              <a:t>be applied.</a:t>
            </a:r>
          </a:p>
          <a:p>
            <a:endParaRPr lang="en-CA"/>
          </a:p>
          <a:p>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3855D-3793-433C-BC8C-F2383F1FC0B1}" type="slidenum">
              <a:rPr lang="en-US"/>
              <a:pPr/>
              <a:t>35</a:t>
            </a:fld>
            <a:endParaRPr lang="en-US"/>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xfrm>
            <a:off x="698818" y="4410076"/>
            <a:ext cx="5587366" cy="4176713"/>
          </a:xfrm>
        </p:spPr>
        <p:txBody>
          <a:bodyPr/>
          <a:lstStyle/>
          <a:p>
            <a:r>
              <a:rPr lang="en-US" b="1"/>
              <a:t>Q</a:t>
            </a:r>
            <a:r>
              <a:rPr lang="en-US"/>
              <a:t>: How large is the search space for 2-player Texas Hold'em? </a:t>
            </a:r>
            <a:endParaRPr lang="en-US" b="1"/>
          </a:p>
          <a:p>
            <a:r>
              <a:rPr lang="en-US" b="1"/>
              <a:t>A</a:t>
            </a:r>
            <a:r>
              <a:rPr lang="en-US"/>
              <a:t>: Short answer: about 1.2 quintillion nodes. Exact answer: the imperfect information game tree for limit Hold'em (with a maximum of four bets each per round) has 1,179,000,604,565,715,751 nodes in total, including dominated sequences (ie. folding to no bet). Almost all of these (1,176,023,515,434,768,000) involve all four betting rounds. The breakdown by type of node is: </a:t>
            </a:r>
            <a:br>
              <a:rPr lang="en-US"/>
            </a:br>
            <a:r>
              <a:rPr lang="en-US"/>
              <a:t>406,551,932,608,867,500 terminal (fold) nodes, </a:t>
            </a:r>
            <a:br>
              <a:rPr lang="en-US"/>
            </a:br>
            <a:r>
              <a:rPr lang="en-US"/>
              <a:t>364,972,815,134,928,000 showdown nodes, </a:t>
            </a:r>
            <a:br>
              <a:rPr lang="en-US"/>
            </a:br>
            <a:r>
              <a:rPr lang="en-US"/>
              <a:t>203,275,966,304,433,750 decision nodes for each player, and </a:t>
            </a:r>
            <a:br>
              <a:rPr lang="en-US"/>
            </a:br>
            <a:r>
              <a:rPr lang="en-US"/>
              <a:t>        923,924,213,052,751 chance nodes. </a:t>
            </a:r>
            <a:br>
              <a:rPr lang="en-US"/>
            </a:br>
            <a:r>
              <a:rPr lang="en-US"/>
              <a:t>Eliminating dominated sequences reduces the tree to a mere 1,097,690,218,045,566,601 nodes. (Thanks for asking! :) </a:t>
            </a:r>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2C59E-F962-4A94-AA10-BBB6E0596BAA}" type="slidenum">
              <a:rPr lang="en-US"/>
              <a:pPr/>
              <a:t>36</a:t>
            </a:fld>
            <a:endParaRPr lang="en-US"/>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xfrm>
            <a:off x="698818" y="4410076"/>
            <a:ext cx="5587366" cy="4176713"/>
          </a:xfrm>
        </p:spPr>
        <p:txBody>
          <a:bodyPr/>
          <a:lstStyle/>
          <a:p>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98ED0FC-D273-43BE-80DF-16D0F76019F2}" type="slidenum">
              <a:rPr lang="en-US" smtClean="0"/>
              <a:pPr/>
              <a:t>3</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smtClean="0"/>
              <a:t>Introductions?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2E9DAB-4DA0-4FAC-B9E2-4C7902F5761F}" type="slidenum">
              <a:rPr lang="en-US"/>
              <a:pPr/>
              <a:t>37</a:t>
            </a:fld>
            <a:endParaRPr lang="en-US"/>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9967BF8-77A4-4A9E-BA83-688834B26282}" type="slidenum">
              <a:rPr lang="en-US" smtClean="0"/>
              <a:pPr/>
              <a:t>42</a:t>
            </a:fld>
            <a:endParaRPr lang="en-US" smtClean="0"/>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xfrm>
            <a:off x="620713" y="4719638"/>
            <a:ext cx="5121275" cy="4176712"/>
          </a:xfrm>
          <a:solidFill>
            <a:srgbClr val="FFFFFF"/>
          </a:solidFill>
          <a:ln>
            <a:solidFill>
              <a:srgbClr val="000000"/>
            </a:solidFill>
          </a:ln>
        </p:spPr>
        <p:txBody>
          <a:bodyPr/>
          <a:lstStyle/>
          <a:p>
            <a:r>
              <a:rPr lang="en-US" smtClean="0"/>
              <a:t>Environment World</a:t>
            </a:r>
          </a:p>
          <a:p>
            <a:r>
              <a:rPr lang="en-US" smtClean="0"/>
              <a:t>State / Possible Worlds</a:t>
            </a:r>
          </a:p>
          <a:p>
            <a:endParaRPr lang="en-US" smtClean="0"/>
          </a:p>
          <a:p>
            <a:r>
              <a:rPr lang="en-US" smtClean="0"/>
              <a:t>What do we need to represent?</a:t>
            </a:r>
          </a:p>
          <a:p>
            <a:r>
              <a:rPr lang="en-US" smtClean="0"/>
              <a:t>Different problems</a:t>
            </a:r>
          </a:p>
          <a:p>
            <a:r>
              <a:rPr lang="en-US" smtClean="0"/>
              <a:t>Different domains</a:t>
            </a:r>
          </a:p>
          <a:p>
            <a:endParaRPr lang="en-US" smtClean="0"/>
          </a:p>
          <a:p>
            <a:r>
              <a:rPr lang="en-US" smtClean="0"/>
              <a:t>For each of those possibly different reasoning techniques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0B6A0DC3-633B-4F25-8397-211A2EF3A85B}" type="slidenum">
              <a:rPr lang="en-US" smtClean="0"/>
              <a:pPr/>
              <a:t>43</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smtClean="0"/>
              <a:t>AI is about practical reasoning: reasoning in order to do something. A coupling</a:t>
            </a:r>
          </a:p>
          <a:p>
            <a:pPr eaLnBrk="1" hangingPunct="1"/>
            <a:r>
              <a:rPr lang="en-US" dirty="0" smtClean="0"/>
              <a:t>of perception, reasoning, and acting comprises an </a:t>
            </a:r>
            <a:r>
              <a:rPr lang="en-US" b="1" dirty="0" smtClean="0"/>
              <a:t>agent. An agent</a:t>
            </a:r>
          </a:p>
          <a:p>
            <a:pPr eaLnBrk="1" hangingPunct="1"/>
            <a:r>
              <a:rPr lang="en-US" dirty="0" smtClean="0"/>
              <a:t>acts in an </a:t>
            </a:r>
            <a:r>
              <a:rPr lang="en-US" b="1" dirty="0" smtClean="0"/>
              <a:t>environment. An agent could be, for example, a coupling of a</a:t>
            </a:r>
          </a:p>
          <a:p>
            <a:pPr eaLnBrk="1" hangingPunct="1"/>
            <a:r>
              <a:rPr lang="en-US" dirty="0" smtClean="0"/>
              <a:t>computational engine with physical sensors and actuators, called a </a:t>
            </a:r>
            <a:r>
              <a:rPr lang="en-US" b="1" dirty="0" smtClean="0"/>
              <a:t>robot.</a:t>
            </a:r>
          </a:p>
          <a:p>
            <a:pPr eaLnBrk="1" hangingPunct="1"/>
            <a:r>
              <a:rPr lang="en-US" dirty="0" smtClean="0"/>
              <a:t>It could be the coupling of an advice-giving computer—an </a:t>
            </a:r>
            <a:r>
              <a:rPr lang="en-US" b="1" dirty="0" smtClean="0"/>
              <a:t>expert system—</a:t>
            </a:r>
          </a:p>
          <a:p>
            <a:pPr eaLnBrk="1" hangingPunct="1"/>
            <a:r>
              <a:rPr lang="en-US" dirty="0" smtClean="0"/>
              <a:t>with a human who provides the perceptual information and carries out the</a:t>
            </a:r>
          </a:p>
          <a:p>
            <a:pPr eaLnBrk="1" hangingPunct="1"/>
            <a:r>
              <a:rPr lang="en-US" dirty="0" smtClean="0"/>
              <a:t>task.</a:t>
            </a:r>
          </a:p>
          <a:p>
            <a:pPr eaLnBrk="1" hangingPunct="1">
              <a:lnSpc>
                <a:spcPct val="90000"/>
              </a:lnSpc>
            </a:pPr>
            <a:endParaRPr lang="en-US" sz="1000" dirty="0" smtClean="0"/>
          </a:p>
          <a:p>
            <a:pPr eaLnBrk="1" hangingPunct="1">
              <a:lnSpc>
                <a:spcPct val="90000"/>
              </a:lnSpc>
            </a:pPr>
            <a:r>
              <a:rPr lang="en-US" sz="1000" dirty="0" smtClean="0"/>
              <a:t>Can be just the user, tutoring system</a:t>
            </a:r>
          </a:p>
          <a:p>
            <a:pPr eaLnBrk="1" hangingPunct="1">
              <a:lnSpc>
                <a:spcPct val="90000"/>
              </a:lnSpc>
            </a:pPr>
            <a:r>
              <a:rPr lang="en-US" sz="1000" dirty="0" smtClean="0"/>
              <a:t>Medical diagnostic system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1" dirty="0" smtClean="0"/>
              <a:t>abilities</a:t>
            </a:r>
            <a:r>
              <a:rPr lang="en-CA" dirty="0" smtClean="0"/>
              <a:t>, which are the primitive actions it is capable of carrying out. </a:t>
            </a:r>
            <a:endParaRPr lang="en-CA" dirty="0"/>
          </a:p>
        </p:txBody>
      </p:sp>
      <p:sp>
        <p:nvSpPr>
          <p:cNvPr id="4" name="Slide Number Placeholder 3"/>
          <p:cNvSpPr>
            <a:spLocks noGrp="1"/>
          </p:cNvSpPr>
          <p:nvPr>
            <p:ph type="sldNum" sz="quarter" idx="10"/>
          </p:nvPr>
        </p:nvSpPr>
        <p:spPr/>
        <p:txBody>
          <a:bodyPr/>
          <a:lstStyle/>
          <a:p>
            <a:pPr>
              <a:defRPr/>
            </a:pPr>
            <a:fld id="{5352194F-105A-49C9-9CE2-8A0EF5BE51AE}" type="slidenum">
              <a:rPr lang="en-US" smtClean="0"/>
              <a:pPr>
                <a:defRPr/>
              </a:pPr>
              <a:t>44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98ED0FC-D273-43BE-80DF-16D0F76019F2}" type="slidenum">
              <a:rPr lang="en-US" smtClean="0"/>
              <a:pPr/>
              <a:t>45</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smtClean="0"/>
              <a:t>Introductions?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AAA77983-7156-46F2-BBDD-D11A5AAC0D39}" type="slidenum">
              <a:rPr lang="en-US" smtClean="0"/>
              <a:pPr/>
              <a:t>46</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dirty="0" smtClean="0"/>
              <a:t>2*6+1 to the 64</a:t>
            </a:r>
          </a:p>
          <a:p>
            <a:pPr eaLnBrk="1" hangingPunct="1"/>
            <a:endParaRPr lang="en-US" dirty="0" smtClean="0"/>
          </a:p>
          <a:p>
            <a:pPr eaLnBrk="1" hangingPunct="1"/>
            <a:r>
              <a:rPr lang="en-US" dirty="0" smtClean="0"/>
              <a:t>Causal is restrictive but I think pedagogically adequate: </a:t>
            </a:r>
          </a:p>
          <a:p>
            <a:pPr eaLnBrk="1" hangingPunct="1"/>
            <a:r>
              <a:rPr lang="en-US" dirty="0" smtClean="0"/>
              <a:t>should add definitional?  A dog is a mammal</a:t>
            </a:r>
          </a:p>
          <a:p>
            <a:pPr eaLnBrk="1" hangingPunct="1"/>
            <a:endParaRPr lang="en-US" dirty="0" smtClean="0"/>
          </a:p>
          <a:p>
            <a:pPr eaLnBrk="1" hangingPunct="1"/>
            <a:endParaRPr lang="en-US" dirty="0" smtClean="0"/>
          </a:p>
          <a:p>
            <a:pPr eaLnBrk="1" hangingPunct="1"/>
            <a:r>
              <a:rPr lang="en-US" dirty="0" smtClean="0">
                <a:latin typeface="Arial Unicode MS" pitchFamily="34" charset="-128"/>
              </a:rPr>
              <a:t>How would the world be changed if we were to take some given action: </a:t>
            </a:r>
          </a:p>
          <a:p>
            <a:pPr eaLnBrk="1" hangingPunct="1"/>
            <a:r>
              <a:rPr lang="en-US" dirty="0" smtClean="0">
                <a:latin typeface="Arial Unicode MS" pitchFamily="34" charset="-128"/>
              </a:rPr>
              <a:t>what are the </a:t>
            </a:r>
            <a:r>
              <a:rPr lang="en-US" b="1" dirty="0" smtClean="0">
                <a:latin typeface="Arial Unicode MS" pitchFamily="34" charset="-128"/>
              </a:rPr>
              <a:t>system dynamics</a:t>
            </a:r>
            <a:r>
              <a:rPr lang="en-US" dirty="0" smtClean="0">
                <a:latin typeface="Arial Unicode MS" pitchFamily="34" charset="-128"/>
              </a:rPr>
              <a:t>?</a:t>
            </a:r>
          </a:p>
          <a:p>
            <a:pPr eaLnBrk="1" hangingPunct="1"/>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02A2F83-6F8C-480D-97C0-A8C053EC2318}" type="slidenum">
              <a:rPr lang="en-US" smtClean="0"/>
              <a:pPr/>
              <a:t>47</a:t>
            </a:fld>
            <a:endParaRPr lang="en-US" smtClean="0"/>
          </a:p>
        </p:txBody>
      </p:sp>
      <p:sp>
        <p:nvSpPr>
          <p:cNvPr id="33795"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p:txBody>
          <a:bodyPr/>
          <a:lstStyle/>
          <a:p>
            <a:pPr eaLnBrk="1" hangingPunct="1">
              <a:defRPr/>
            </a:pPr>
            <a:r>
              <a:rPr lang="en-US" dirty="0" smtClean="0">
                <a:latin typeface="Arial Unicode MS" pitchFamily="34" charset="-128"/>
              </a:rPr>
              <a:t>Furthermore, the course will consider two main </a:t>
            </a:r>
            <a:r>
              <a:rPr lang="en-US" b="1" dirty="0" smtClean="0">
                <a:latin typeface="Arial Unicode MS" pitchFamily="34" charset="-128"/>
              </a:rPr>
              <a:t>representational dimensions</a:t>
            </a:r>
            <a:r>
              <a:rPr lang="en-US" dirty="0" smtClean="0">
                <a:latin typeface="Arial Unicode MS" pitchFamily="34" charset="-128"/>
              </a:rPr>
              <a:t>:</a:t>
            </a:r>
          </a:p>
          <a:p>
            <a:pPr eaLnBrk="1" hangingPunct="1">
              <a:defRPr/>
            </a:pPr>
            <a:endParaRPr lang="en-US" dirty="0" smtClean="0"/>
          </a:p>
          <a:p>
            <a:pPr eaLnBrk="1" hangingPunct="1">
              <a:defRPr/>
            </a:pPr>
            <a:r>
              <a:rPr lang="en-US" dirty="0" smtClean="0"/>
              <a:t>Does this person has a PhD?</a:t>
            </a:r>
          </a:p>
          <a:p>
            <a:pPr eaLnBrk="1" hangingPunct="1">
              <a:defRPr/>
            </a:pPr>
            <a:endParaRPr lang="en-US" dirty="0" smtClean="0"/>
          </a:p>
          <a:p>
            <a:pPr eaLnBrk="1" hangingPunct="1">
              <a:defRPr/>
            </a:pPr>
            <a:r>
              <a:rPr lang="en-US" dirty="0" smtClean="0"/>
              <a:t>How to get  a PhD</a:t>
            </a:r>
          </a:p>
          <a:p>
            <a:pPr marL="342900" indent="-342900" eaLnBrk="1" hangingPunct="1">
              <a:spcBef>
                <a:spcPct val="20000"/>
              </a:spcBef>
              <a:defRPr/>
            </a:pPr>
            <a:r>
              <a:rPr lang="en-US" dirty="0" smtClean="0">
                <a:latin typeface="Arial Unicode MS" pitchFamily="34" charset="-128"/>
              </a:rPr>
              <a:t>How many actions does the agent need to select?</a:t>
            </a:r>
          </a:p>
          <a:p>
            <a:pPr marL="342900" indent="-342900" eaLnBrk="1" hangingPunct="1">
              <a:spcBef>
                <a:spcPct val="20000"/>
              </a:spcBef>
              <a:defRPr/>
            </a:pPr>
            <a:r>
              <a:rPr lang="en-US" dirty="0" smtClean="0">
                <a:latin typeface="Arial Unicode MS" pitchFamily="34" charset="-128"/>
              </a:rPr>
              <a:t>The agent needs to take a single </a:t>
            </a:r>
            <a:r>
              <a:rPr lang="en-US" b="1" dirty="0" smtClean="0">
                <a:latin typeface="Arial Unicode MS" pitchFamily="34" charset="-128"/>
              </a:rPr>
              <a:t>action</a:t>
            </a:r>
            <a:endParaRPr lang="en-US" dirty="0" smtClean="0">
              <a:latin typeface="Arial Unicode MS" pitchFamily="34" charset="-128"/>
            </a:endParaRPr>
          </a:p>
          <a:p>
            <a:pPr marL="342900" indent="-342900" eaLnBrk="1" hangingPunct="1">
              <a:spcBef>
                <a:spcPct val="20000"/>
              </a:spcBef>
              <a:buFontTx/>
              <a:buChar char="•"/>
              <a:defRPr/>
            </a:pPr>
            <a:r>
              <a:rPr lang="en-US" dirty="0" smtClean="0">
                <a:latin typeface="Arial Unicode MS" pitchFamily="34" charset="-128"/>
              </a:rPr>
              <a:t>Solve a problem (e.g., Sudoku)</a:t>
            </a:r>
          </a:p>
          <a:p>
            <a:pPr marL="342900" indent="-342900" eaLnBrk="1" hangingPunct="1">
              <a:spcBef>
                <a:spcPct val="20000"/>
              </a:spcBef>
              <a:buFontTx/>
              <a:buChar char="•"/>
              <a:defRPr/>
            </a:pPr>
            <a:r>
              <a:rPr lang="en-US" dirty="0" smtClean="0">
                <a:latin typeface="Arial Unicode MS" pitchFamily="34" charset="-128"/>
              </a:rPr>
              <a:t>Provide diagnosis for a patient with a disease</a:t>
            </a:r>
          </a:p>
          <a:p>
            <a:pPr marL="342900" indent="-342900" eaLnBrk="1" hangingPunct="1">
              <a:spcBef>
                <a:spcPct val="20000"/>
              </a:spcBef>
              <a:buFontTx/>
              <a:buChar char="•"/>
              <a:defRPr/>
            </a:pPr>
            <a:endParaRPr lang="en-US" dirty="0" smtClean="0">
              <a:latin typeface="Arial Unicode MS" pitchFamily="34" charset="-128"/>
            </a:endParaRPr>
          </a:p>
          <a:p>
            <a:pPr marL="342900" indent="-342900" eaLnBrk="1" hangingPunct="1">
              <a:spcBef>
                <a:spcPct val="20000"/>
              </a:spcBef>
              <a:defRPr/>
            </a:pPr>
            <a:r>
              <a:rPr lang="en-US" dirty="0" smtClean="0">
                <a:latin typeface="Arial Unicode MS" pitchFamily="34" charset="-128"/>
              </a:rPr>
              <a:t>The agent needs to take a </a:t>
            </a:r>
            <a:r>
              <a:rPr lang="en-US" b="1" dirty="0" smtClean="0">
                <a:latin typeface="Arial Unicode MS" pitchFamily="34" charset="-128"/>
              </a:rPr>
              <a:t>sequence of actions</a:t>
            </a:r>
          </a:p>
          <a:p>
            <a:pPr eaLnBrk="1" hangingPunct="1">
              <a:defRPr/>
            </a:pPr>
            <a:endParaRPr lang="en-US" dirty="0" smtClean="0"/>
          </a:p>
          <a:p>
            <a:pPr eaLnBrk="1" hangingPunct="1">
              <a:defRPr/>
            </a:pPr>
            <a:r>
              <a:rPr lang="en-US" dirty="0" smtClean="0"/>
              <a:t>Planning</a:t>
            </a:r>
          </a:p>
          <a:p>
            <a:pPr marL="342900" indent="-342900" eaLnBrk="1" hangingPunct="1">
              <a:spcBef>
                <a:spcPct val="20000"/>
              </a:spcBef>
              <a:buFontTx/>
              <a:buChar char="•"/>
              <a:defRPr/>
            </a:pPr>
            <a:r>
              <a:rPr lang="en-US" dirty="0" smtClean="0">
                <a:latin typeface="Arial Unicode MS" pitchFamily="34" charset="-128"/>
              </a:rPr>
              <a:t>navigate through an environment to reach a goal state (particular location)</a:t>
            </a:r>
          </a:p>
          <a:p>
            <a:pPr marL="342900" indent="-342900" eaLnBrk="1" hangingPunct="1">
              <a:spcBef>
                <a:spcPct val="20000"/>
              </a:spcBef>
              <a:buFontTx/>
              <a:buChar char="•"/>
              <a:defRPr/>
            </a:pPr>
            <a:r>
              <a:rPr lang="en-US" dirty="0" smtClean="0">
                <a:latin typeface="Arial Unicode MS" pitchFamily="34" charset="-128"/>
              </a:rPr>
              <a:t>Assemble/fix a complex machinery/system</a:t>
            </a:r>
          </a:p>
          <a:p>
            <a:pPr marL="342900" indent="-342900" eaLnBrk="1" hangingPunct="1">
              <a:spcBef>
                <a:spcPct val="20000"/>
              </a:spcBef>
              <a:buFontTx/>
              <a:buChar char="•"/>
              <a:defRPr/>
            </a:pPr>
            <a:r>
              <a:rPr lang="en-US" dirty="0" smtClean="0">
                <a:latin typeface="Arial Unicode MS" pitchFamily="34" charset="-128"/>
              </a:rPr>
              <a:t>Bid in online auctions to purchase a desired good</a:t>
            </a:r>
          </a:p>
          <a:p>
            <a:pPr eaLnBrk="1" hangingPunct="1">
              <a:defRPr/>
            </a:pP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8704E787-9792-429E-80D2-CAB0520CB3FF}" type="slidenum">
              <a:rPr lang="en-US" smtClean="0"/>
              <a:pPr/>
              <a:t>48</a:t>
            </a:fld>
            <a:endParaRPr lang="en-US" smtClean="0"/>
          </a:p>
        </p:txBody>
      </p:sp>
      <p:sp>
        <p:nvSpPr>
          <p:cNvPr id="34819"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pPr eaLnBrk="1" hangingPunct="1">
              <a:defRPr/>
            </a:pPr>
            <a:r>
              <a:rPr lang="en-US" dirty="0" smtClean="0">
                <a:latin typeface="Arial Unicode MS" pitchFamily="34" charset="-128"/>
              </a:rPr>
              <a:t>Problem =&gt; representation =&gt; computation</a:t>
            </a:r>
          </a:p>
          <a:p>
            <a:pPr eaLnBrk="1" hangingPunct="1">
              <a:defRPr/>
            </a:pPr>
            <a:r>
              <a:rPr lang="en-US" dirty="0" smtClean="0">
                <a:latin typeface="Arial Unicode MS" pitchFamily="34" charset="-128"/>
              </a:rPr>
              <a:t>A </a:t>
            </a:r>
            <a:r>
              <a:rPr lang="en-US" b="1" dirty="0" smtClean="0">
                <a:latin typeface="Arial Unicode MS" pitchFamily="34" charset="-128"/>
              </a:rPr>
              <a:t>representation and reasoning system</a:t>
            </a:r>
            <a:r>
              <a:rPr lang="en-US" dirty="0" smtClean="0">
                <a:latin typeface="Arial Unicode MS" pitchFamily="34" charset="-128"/>
              </a:rPr>
              <a:t> (RRS) consists of:</a:t>
            </a:r>
          </a:p>
          <a:p>
            <a:pPr eaLnBrk="1" hangingPunct="1">
              <a:defRPr/>
            </a:pPr>
            <a:r>
              <a:rPr lang="en-US" dirty="0" smtClean="0"/>
              <a:t> </a:t>
            </a:r>
          </a:p>
          <a:p>
            <a:pPr eaLnBrk="1" hangingPunct="1">
              <a:buFont typeface="Arial" pitchFamily="34" charset="0"/>
              <a:buChar char="•"/>
              <a:defRPr/>
            </a:pPr>
            <a:r>
              <a:rPr lang="en-US" dirty="0" smtClean="0"/>
              <a:t>flesh out the task and determine what constitutes a solution</a:t>
            </a:r>
          </a:p>
          <a:p>
            <a:pPr eaLnBrk="1" hangingPunct="1">
              <a:buFont typeface="Arial" pitchFamily="34" charset="0"/>
              <a:buChar char="•"/>
              <a:defRPr/>
            </a:pPr>
            <a:r>
              <a:rPr lang="en-US" dirty="0" smtClean="0"/>
              <a:t>represent the problem in a language that a computer can reason with</a:t>
            </a:r>
          </a:p>
          <a:p>
            <a:pPr eaLnBrk="1" hangingPunct="1">
              <a:buFont typeface="Arial" pitchFamily="34" charset="0"/>
              <a:buChar char="•"/>
              <a:defRPr/>
            </a:pPr>
            <a:r>
              <a:rPr lang="en-US" dirty="0" smtClean="0"/>
              <a:t>use the computer to compute an output, which is an answer presented</a:t>
            </a:r>
          </a:p>
          <a:p>
            <a:pPr eaLnBrk="1" hangingPunct="1">
              <a:defRPr/>
            </a:pPr>
            <a:r>
              <a:rPr lang="en-US" dirty="0" smtClean="0"/>
              <a:t>to a user or a sequence of actions to be carried out in the environment</a:t>
            </a:r>
          </a:p>
          <a:p>
            <a:pPr eaLnBrk="1" hangingPunct="1">
              <a:defRPr/>
            </a:pPr>
            <a:r>
              <a:rPr lang="en-US" dirty="0" smtClean="0"/>
              <a:t> interpret the output as a solution to the problem.</a:t>
            </a:r>
          </a:p>
          <a:p>
            <a:pPr eaLnBrk="1" hangingPunct="1">
              <a:defRPr/>
            </a:pPr>
            <a:endParaRPr lang="en-US" dirty="0" smtClean="0"/>
          </a:p>
          <a:p>
            <a:pPr marL="342900" indent="-342900" eaLnBrk="1" hangingPunct="1">
              <a:spcBef>
                <a:spcPct val="20000"/>
              </a:spcBef>
              <a:buFontTx/>
              <a:buChar char="•"/>
              <a:defRPr/>
            </a:pPr>
            <a:r>
              <a:rPr lang="en-US" dirty="0" smtClean="0">
                <a:latin typeface="Arial Unicode MS" pitchFamily="34" charset="-128"/>
              </a:rPr>
              <a:t>(``syntax'') </a:t>
            </a:r>
          </a:p>
          <a:p>
            <a:pPr marL="342900" indent="-342900" eaLnBrk="1" hangingPunct="1">
              <a:spcBef>
                <a:spcPct val="20000"/>
              </a:spcBef>
              <a:buFontTx/>
              <a:buChar char="•"/>
              <a:defRPr/>
            </a:pPr>
            <a:r>
              <a:rPr lang="en-US" dirty="0" smtClean="0">
                <a:latin typeface="Arial Unicode MS" pitchFamily="34" charset="-128"/>
              </a:rPr>
              <a:t>A way to assign </a:t>
            </a:r>
            <a:r>
              <a:rPr lang="en-US" b="1" dirty="0" smtClean="0">
                <a:latin typeface="Arial Unicode MS" pitchFamily="34" charset="-128"/>
              </a:rPr>
              <a:t>meaning</a:t>
            </a:r>
            <a:r>
              <a:rPr lang="en-US" dirty="0" smtClean="0">
                <a:latin typeface="Arial Unicode MS" pitchFamily="34" charset="-128"/>
              </a:rPr>
              <a:t> to the symbols (``semantics'') </a:t>
            </a:r>
          </a:p>
          <a:p>
            <a:pPr eaLnBrk="1" hangingPunct="1">
              <a:defRPr/>
            </a:pP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48D51F83-76E8-47E2-B4C6-82D82AE787CA}" type="slidenum">
              <a:rPr lang="en-US" smtClean="0"/>
              <a:pPr/>
              <a:t>49</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ln/>
        </p:spPr>
        <p:txBody>
          <a:bodyPr/>
          <a:lstStyle/>
          <a:p>
            <a:pPr marL="533400" indent="-533400">
              <a:spcBef>
                <a:spcPct val="20000"/>
              </a:spcBef>
              <a:buFontTx/>
              <a:buChar char="•"/>
              <a:defRPr/>
            </a:pPr>
            <a:r>
              <a:rPr lang="en-US" dirty="0" smtClean="0">
                <a:latin typeface="Arial Unicode MS" pitchFamily="34" charset="-128"/>
              </a:rPr>
              <a:t>Is the environment </a:t>
            </a:r>
            <a:r>
              <a:rPr lang="en-US" b="1" dirty="0" smtClean="0">
                <a:latin typeface="Arial Unicode MS" pitchFamily="34" charset="-128"/>
              </a:rPr>
              <a:t>deterministic</a:t>
            </a:r>
            <a:r>
              <a:rPr lang="en-US" dirty="0" smtClean="0">
                <a:latin typeface="Arial Unicode MS" pitchFamily="34" charset="-128"/>
              </a:rPr>
              <a:t> or </a:t>
            </a:r>
            <a:r>
              <a:rPr lang="en-US" b="1" dirty="0" smtClean="0">
                <a:latin typeface="Arial Unicode MS" pitchFamily="34" charset="-128"/>
              </a:rPr>
              <a:t>stochastic</a:t>
            </a:r>
            <a:r>
              <a:rPr lang="en-US" dirty="0" smtClean="0">
                <a:latin typeface="Arial Unicode MS" pitchFamily="34" charset="-128"/>
              </a:rPr>
              <a:t>?</a:t>
            </a:r>
          </a:p>
          <a:p>
            <a:pPr marL="533400" indent="-533400">
              <a:spcBef>
                <a:spcPct val="20000"/>
              </a:spcBef>
              <a:buFontTx/>
              <a:buChar char="•"/>
              <a:defRPr/>
            </a:pPr>
            <a:r>
              <a:rPr lang="en-US" dirty="0" smtClean="0">
                <a:latin typeface="Arial Unicode MS" pitchFamily="34" charset="-128"/>
              </a:rPr>
              <a:t>Is the agent's knowledge </a:t>
            </a:r>
            <a:r>
              <a:rPr lang="en-US" b="1" dirty="0" smtClean="0">
                <a:latin typeface="Arial Unicode MS" pitchFamily="34" charset="-128"/>
              </a:rPr>
              <a:t>certain</a:t>
            </a:r>
            <a:r>
              <a:rPr lang="en-US" dirty="0" smtClean="0">
                <a:latin typeface="Arial Unicode MS" pitchFamily="34" charset="-128"/>
              </a:rPr>
              <a:t> or </a:t>
            </a:r>
            <a:r>
              <a:rPr lang="en-US" b="1" dirty="0" smtClean="0">
                <a:latin typeface="Arial Unicode MS" pitchFamily="34" charset="-128"/>
              </a:rPr>
              <a:t>uncertain</a:t>
            </a:r>
            <a:r>
              <a:rPr lang="en-US" dirty="0" smtClean="0">
                <a:latin typeface="Arial Unicode MS" pitchFamily="34" charset="-128"/>
              </a:rPr>
              <a:t>?</a:t>
            </a:r>
          </a:p>
          <a:p>
            <a:pPr eaLnBrk="1" hangingPunct="1">
              <a:buFont typeface="Times New Roman" pitchFamily="18" charset="0"/>
              <a:buChar char="•"/>
            </a:pPr>
            <a:r>
              <a:rPr lang="en-US" sz="4100" dirty="0" smtClean="0">
                <a:latin typeface="Times New Roman" pitchFamily="18" charset="0"/>
                <a:cs typeface="Times New Roman" pitchFamily="18" charset="0"/>
                <a:sym typeface="Times New Roman" pitchFamily="18" charset="0"/>
              </a:rPr>
              <a:t>AI is What to do when you don</a:t>
            </a:r>
            <a:r>
              <a:rPr lang="ja-JP" altLang="en-US" sz="4100" smtClean="0">
                <a:latin typeface="Times New Roman" pitchFamily="18" charset="0"/>
                <a:cs typeface="Times New Roman" pitchFamily="18" charset="0"/>
                <a:sym typeface="Times New Roman" pitchFamily="18" charset="0"/>
              </a:rPr>
              <a:t>’</a:t>
            </a:r>
            <a:r>
              <a:rPr lang="en-US" altLang="ja-JP" sz="4100" dirty="0" smtClean="0">
                <a:latin typeface="Times New Roman" pitchFamily="18" charset="0"/>
                <a:cs typeface="Times New Roman" pitchFamily="18" charset="0"/>
                <a:sym typeface="Times New Roman" pitchFamily="18" charset="0"/>
              </a:rPr>
              <a:t>t know what to do</a:t>
            </a:r>
            <a:endParaRPr lang="en-US" altLang="ja-JP" sz="4100" dirty="0" smtClean="0">
              <a:latin typeface="Times New Roman" pitchFamily="18" charset="0"/>
              <a:ea typeface="ヒラギノ明朝 ProN W3" charset="-128"/>
              <a:sym typeface="Times New Roman" pitchFamily="18" charset="0"/>
            </a:endParaRPr>
          </a:p>
          <a:p>
            <a:pPr eaLnBrk="1" hangingPunct="1">
              <a:buFont typeface="Times New Roman" pitchFamily="18" charset="0"/>
              <a:buChar char="•"/>
            </a:pPr>
            <a:r>
              <a:rPr lang="en-US" sz="4100" dirty="0" smtClean="0">
                <a:latin typeface="Times New Roman" pitchFamily="18" charset="0"/>
                <a:cs typeface="Times New Roman" pitchFamily="18" charset="0"/>
                <a:sym typeface="Times New Roman" pitchFamily="18" charset="0"/>
              </a:rPr>
              <a:t>Uncertainty due to</a:t>
            </a:r>
            <a:endParaRPr lang="en-US" sz="4100" dirty="0" smtClean="0">
              <a:latin typeface="Times New Roman" pitchFamily="18" charset="0"/>
              <a:ea typeface="ヒラギノ明朝 ProN W3" charset="-128"/>
              <a:sym typeface="Times New Roman" pitchFamily="18" charset="0"/>
            </a:endParaRPr>
          </a:p>
          <a:p>
            <a:pPr marL="782638" lvl="1" eaLnBrk="1" hangingPunct="1">
              <a:buFont typeface="Times New Roman" pitchFamily="18" charset="0"/>
              <a:buChar char="•"/>
            </a:pPr>
            <a:r>
              <a:rPr lang="en-US" sz="4100" dirty="0" smtClean="0">
                <a:latin typeface="Times New Roman" pitchFamily="18" charset="0"/>
                <a:ea typeface="MS PGothic" pitchFamily="34" charset="-128"/>
                <a:cs typeface="Times New Roman" pitchFamily="18" charset="0"/>
                <a:sym typeface="Times New Roman" pitchFamily="18" charset="0"/>
              </a:rPr>
              <a:t>Ignorance</a:t>
            </a:r>
            <a:endParaRPr lang="en-US" sz="4100" dirty="0" smtClean="0">
              <a:latin typeface="Times New Roman" pitchFamily="18" charset="0"/>
              <a:ea typeface="ヒラギノ明朝 ProN W3" charset="-128"/>
              <a:sym typeface="Times New Roman" pitchFamily="18" charset="0"/>
            </a:endParaRPr>
          </a:p>
          <a:p>
            <a:pPr marL="782638" lvl="1" eaLnBrk="1" hangingPunct="1">
              <a:buFont typeface="Times New Roman" pitchFamily="18" charset="0"/>
              <a:buChar char="•"/>
            </a:pPr>
            <a:r>
              <a:rPr lang="en-US" sz="4100" dirty="0" smtClean="0">
                <a:latin typeface="Times New Roman" pitchFamily="18" charset="0"/>
                <a:cs typeface="Times New Roman" pitchFamily="18" charset="0"/>
                <a:sym typeface="Times New Roman" pitchFamily="18" charset="0"/>
              </a:rPr>
              <a:t>Laziness</a:t>
            </a:r>
            <a:endParaRPr lang="en-US" sz="4100" dirty="0" smtClean="0">
              <a:latin typeface="Times New Roman" pitchFamily="18" charset="0"/>
              <a:ea typeface="ヒラギノ明朝 ProN W3" charset="-128"/>
              <a:sym typeface="Times New Roman" pitchFamily="18" charset="0"/>
            </a:endParaRPr>
          </a:p>
          <a:p>
            <a:pPr marL="782638" lvl="1" eaLnBrk="1" hangingPunct="1">
              <a:buFont typeface="Times New Roman" pitchFamily="18" charset="0"/>
              <a:buChar char="•"/>
            </a:pPr>
            <a:r>
              <a:rPr lang="en-US" sz="4100" dirty="0" smtClean="0">
                <a:latin typeface="Times New Roman" pitchFamily="18" charset="0"/>
                <a:cs typeface="Times New Roman" pitchFamily="18" charset="0"/>
                <a:sym typeface="Times New Roman" pitchFamily="18" charset="0"/>
              </a:rPr>
              <a:t>Adversaries</a:t>
            </a:r>
            <a:endParaRPr lang="en-US" sz="4100" dirty="0" smtClean="0">
              <a:latin typeface="Times New Roman" pitchFamily="18" charset="0"/>
              <a:ea typeface="ヒラギノ明朝 ProN W3" charset="-128"/>
              <a:sym typeface="Times New Roman" pitchFamily="18" charset="0"/>
            </a:endParaRPr>
          </a:p>
          <a:p>
            <a:pPr marL="782638" lvl="1" eaLnBrk="1" hangingPunct="1">
              <a:buFont typeface="Times New Roman" pitchFamily="18" charset="0"/>
              <a:buChar char="•"/>
            </a:pPr>
            <a:r>
              <a:rPr lang="en-US" sz="4100" dirty="0" smtClean="0">
                <a:latin typeface="Times New Roman" pitchFamily="18" charset="0"/>
                <a:cs typeface="Times New Roman" pitchFamily="18" charset="0"/>
                <a:sym typeface="Times New Roman" pitchFamily="18" charset="0"/>
              </a:rPr>
              <a:t>State uncertainty</a:t>
            </a:r>
            <a:endParaRPr lang="en-US" sz="4100" dirty="0" smtClean="0">
              <a:latin typeface="Times New Roman" pitchFamily="18" charset="0"/>
              <a:ea typeface="ヒラギノ明朝 ProN W3" charset="-128"/>
              <a:sym typeface="Times New Roman" pitchFamily="18" charset="0"/>
            </a:endParaRPr>
          </a:p>
          <a:p>
            <a:pPr marL="782638" lvl="1" eaLnBrk="1" hangingPunct="1">
              <a:buFont typeface="Times New Roman" pitchFamily="18" charset="0"/>
              <a:buChar char="•"/>
            </a:pPr>
            <a:r>
              <a:rPr lang="en-US" sz="4100" dirty="0" smtClean="0">
                <a:latin typeface="Times New Roman" pitchFamily="18" charset="0"/>
                <a:cs typeface="Times New Roman" pitchFamily="18" charset="0"/>
                <a:sym typeface="Times New Roman" pitchFamily="18" charset="0"/>
              </a:rPr>
              <a:t>Action </a:t>
            </a:r>
            <a:r>
              <a:rPr lang="en-US" sz="4100" dirty="0" err="1" smtClean="0">
                <a:latin typeface="Times New Roman" pitchFamily="18" charset="0"/>
                <a:cs typeface="Times New Roman" pitchFamily="18" charset="0"/>
                <a:sym typeface="Times New Roman" pitchFamily="18" charset="0"/>
              </a:rPr>
              <a:t>uncertanty</a:t>
            </a:r>
            <a:endParaRPr lang="en-US" sz="4100" dirty="0" smtClean="0">
              <a:latin typeface="Times New Roman" pitchFamily="18" charset="0"/>
              <a:ea typeface="ヒラギノ明朝 ProN W3" charset="-128"/>
              <a:sym typeface="Times New Roman" pitchFamily="18" charset="0"/>
            </a:endParaRPr>
          </a:p>
          <a:p>
            <a:pPr marL="782638" lvl="1" eaLnBrk="1" hangingPunct="1">
              <a:buFont typeface="Times New Roman" pitchFamily="18" charset="0"/>
              <a:buChar char="•"/>
            </a:pPr>
            <a:r>
              <a:rPr lang="en-US" sz="4100" dirty="0" smtClean="0">
                <a:latin typeface="Times New Roman" pitchFamily="18" charset="0"/>
                <a:cs typeface="Times New Roman" pitchFamily="18" charset="0"/>
                <a:sym typeface="Times New Roman" pitchFamily="18" charset="0"/>
              </a:rPr>
              <a:t>Future uncertainty</a:t>
            </a:r>
            <a:endParaRPr lang="en-US" sz="4100" dirty="0" smtClean="0">
              <a:latin typeface="Times New Roman" pitchFamily="18" charset="0"/>
              <a:ea typeface="ヒラギノ明朝 ProN W3" charset="-128"/>
              <a:sym typeface="Times New Roman" pitchFamily="18" charset="0"/>
            </a:endParaRPr>
          </a:p>
          <a:p>
            <a:pPr marL="782638" lvl="1" eaLnBrk="1" hangingPunct="1">
              <a:buFont typeface="Times New Roman" pitchFamily="18" charset="0"/>
              <a:buChar char="•"/>
            </a:pPr>
            <a:r>
              <a:rPr lang="en-US" sz="4100" dirty="0" smtClean="0">
                <a:latin typeface="Times New Roman" pitchFamily="18" charset="0"/>
                <a:cs typeface="Times New Roman" pitchFamily="18" charset="0"/>
                <a:sym typeface="Times New Roman" pitchFamily="18" charset="0"/>
              </a:rPr>
              <a:t>Utility uncertainty</a:t>
            </a: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5F683D36-51FF-4013-90CD-E7320B2F9B8E}" type="slidenum">
              <a:rPr lang="en-US" smtClean="0"/>
              <a:pPr/>
              <a:t>50</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dirty="0" smtClean="0"/>
              <a:t>AI 2 grad course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E0ABA827-4447-46AC-A1DC-EF437764E9ED}" type="slidenum">
              <a:rPr lang="en-US" smtClean="0"/>
              <a:pPr/>
              <a:t>4</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lnSpc>
                <a:spcPct val="90000"/>
              </a:lnSpc>
            </a:pPr>
            <a:r>
              <a:rPr lang="en-US" sz="1000" smtClean="0"/>
              <a:t>Ability to solve complex problems</a:t>
            </a:r>
          </a:p>
          <a:p>
            <a:pPr eaLnBrk="1" hangingPunct="1">
              <a:lnSpc>
                <a:spcPct val="90000"/>
              </a:lnSpc>
            </a:pPr>
            <a:r>
              <a:rPr lang="en-US" sz="1000" smtClean="0"/>
              <a:t>To plan actions to achieve goals</a:t>
            </a:r>
          </a:p>
          <a:p>
            <a:pPr eaLnBrk="1" hangingPunct="1">
              <a:lnSpc>
                <a:spcPct val="90000"/>
              </a:lnSpc>
            </a:pPr>
            <a:r>
              <a:rPr lang="en-US" sz="1000" smtClean="0"/>
              <a:t>Perform Inference (generate new knowledge)</a:t>
            </a:r>
          </a:p>
          <a:p>
            <a:pPr eaLnBrk="1" hangingPunct="1">
              <a:lnSpc>
                <a:spcPct val="90000"/>
              </a:lnSpc>
            </a:pPr>
            <a:r>
              <a:rPr lang="en-US" sz="1000" smtClean="0"/>
              <a:t>Communicate (Language!)</a:t>
            </a:r>
          </a:p>
          <a:p>
            <a:pPr eaLnBrk="1" hangingPunct="1">
              <a:lnSpc>
                <a:spcPct val="90000"/>
              </a:lnSpc>
            </a:pPr>
            <a:r>
              <a:rPr lang="en-US" sz="1000" smtClean="0"/>
              <a:t>Learn from past experience</a:t>
            </a:r>
          </a:p>
          <a:p>
            <a:pPr eaLnBrk="1" hangingPunct="1">
              <a:lnSpc>
                <a:spcPct val="90000"/>
              </a:lnSpc>
            </a:pPr>
            <a:endParaRPr lang="en-US" sz="1000" smtClean="0"/>
          </a:p>
          <a:p>
            <a:pPr eaLnBrk="1" hangingPunct="1">
              <a:lnSpc>
                <a:spcPct val="90000"/>
              </a:lnSpc>
            </a:pPr>
            <a:r>
              <a:rPr lang="en-US" sz="1000" smtClean="0"/>
              <a:t>FROM textbook</a:t>
            </a:r>
          </a:p>
          <a:p>
            <a:pPr eaLnBrk="1" hangingPunct="1"/>
            <a:r>
              <a:rPr lang="en-US" smtClean="0"/>
              <a:t>An agent acts </a:t>
            </a:r>
            <a:r>
              <a:rPr lang="en-US" b="1" smtClean="0"/>
              <a:t>intelligently when:</a:t>
            </a:r>
          </a:p>
          <a:p>
            <a:pPr eaLnBrk="1" hangingPunct="1"/>
            <a:r>
              <a:rPr lang="en-US" smtClean="0"/>
              <a:t> what it does is appropriate for its circumstances and its goals,</a:t>
            </a:r>
          </a:p>
          <a:p>
            <a:pPr eaLnBrk="1" hangingPunct="1"/>
            <a:r>
              <a:rPr lang="en-US" smtClean="0"/>
              <a:t> it is flexible to changing environments and changing goals,</a:t>
            </a:r>
          </a:p>
          <a:p>
            <a:pPr eaLnBrk="1" hangingPunct="1"/>
            <a:r>
              <a:rPr lang="en-US" smtClean="0"/>
              <a:t> it learns from experience,</a:t>
            </a:r>
          </a:p>
          <a:p>
            <a:pPr eaLnBrk="1" hangingPunct="1"/>
            <a:r>
              <a:rPr lang="en-US" smtClean="0"/>
              <a:t> it makes appropriate choices given its perceptual and computational</a:t>
            </a:r>
          </a:p>
          <a:p>
            <a:pPr eaLnBrk="1" hangingPunct="1"/>
            <a:r>
              <a:rPr lang="en-US" smtClean="0"/>
              <a:t>limitations. An agent typically cannot observe the state of the world</a:t>
            </a:r>
          </a:p>
          <a:p>
            <a:pPr eaLnBrk="1" hangingPunct="1"/>
            <a:r>
              <a:rPr lang="en-US" smtClean="0"/>
              <a:t>directly, it has only a finite memory and it doesn’t have unlimited</a:t>
            </a:r>
          </a:p>
          <a:p>
            <a:pPr eaLnBrk="1" hangingPunct="1"/>
            <a:r>
              <a:rPr lang="en-US" smtClean="0"/>
              <a:t>time to act.</a:t>
            </a:r>
          </a:p>
          <a:p>
            <a:pPr eaLnBrk="1" hangingPunct="1">
              <a:lnSpc>
                <a:spcPct val="90000"/>
              </a:lnSpc>
            </a:pPr>
            <a:endParaRPr lang="en-US" sz="10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8A43ADC6-3C31-47F7-8A24-C6A52DE8A881}" type="slidenum">
              <a:rPr lang="en-US" smtClean="0"/>
              <a:pPr/>
              <a:t>51</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marL="228600" indent="-228600" eaLnBrk="1" hangingPunct="1"/>
            <a:r>
              <a:rPr lang="en-US" dirty="0" smtClean="0"/>
              <a:t>R&amp;R Sys  Representation and reasoning Systems</a:t>
            </a:r>
          </a:p>
          <a:p>
            <a:pPr marL="228600" indent="-228600" eaLnBrk="1" hangingPunct="1"/>
            <a:r>
              <a:rPr lang="en-US" dirty="0" smtClean="0"/>
              <a:t>Each cell is a R&amp;R system</a:t>
            </a:r>
          </a:p>
          <a:p>
            <a:pPr marL="228600" indent="-228600" eaLnBrk="1" hangingPunct="1"/>
            <a:r>
              <a:rPr lang="en-US" dirty="0" smtClean="0"/>
              <a:t>STRIPS  actions </a:t>
            </a:r>
            <a:r>
              <a:rPr lang="en-US" dirty="0" err="1" smtClean="0"/>
              <a:t>prec</a:t>
            </a:r>
            <a:endParaRPr lang="en-US" dirty="0" smtClean="0"/>
          </a:p>
          <a:p>
            <a:pPr marL="228600" indent="-228600" eaLnBrk="1" hangingPunct="1"/>
            <a:endParaRPr lang="en-US" dirty="0" smtClean="0"/>
          </a:p>
          <a:p>
            <a:r>
              <a:rPr lang="en-CA" sz="1200" kern="1200" baseline="0" dirty="0" smtClean="0">
                <a:solidFill>
                  <a:schemeClr val="tx1"/>
                </a:solidFill>
                <a:latin typeface="Times New Roman" pitchFamily="18" charset="0"/>
                <a:ea typeface="+mn-ea"/>
                <a:cs typeface="+mn-cs"/>
              </a:rPr>
              <a:t>The SCSP extends the classical CSP by</a:t>
            </a:r>
          </a:p>
          <a:p>
            <a:r>
              <a:rPr lang="en-CA" sz="1200" kern="1200" baseline="0" dirty="0" smtClean="0">
                <a:solidFill>
                  <a:schemeClr val="tx1"/>
                </a:solidFill>
                <a:latin typeface="Times New Roman" pitchFamily="18" charset="0"/>
                <a:ea typeface="+mn-ea"/>
                <a:cs typeface="+mn-cs"/>
              </a:rPr>
              <a:t>including both decision variables, that an agent can set, and stochastic</a:t>
            </a:r>
          </a:p>
          <a:p>
            <a:r>
              <a:rPr lang="en-CA" sz="1200" kern="1200" baseline="0" dirty="0" smtClean="0">
                <a:solidFill>
                  <a:schemeClr val="tx1"/>
                </a:solidFill>
                <a:latin typeface="Times New Roman" pitchFamily="18" charset="0"/>
                <a:ea typeface="+mn-ea"/>
                <a:cs typeface="+mn-cs"/>
              </a:rPr>
              <a:t>variables that follow a probability distribution and can model </a:t>
            </a:r>
            <a:r>
              <a:rPr lang="en-CA" sz="1200" kern="1200" baseline="0" dirty="0" err="1" smtClean="0">
                <a:solidFill>
                  <a:schemeClr val="tx1"/>
                </a:solidFill>
                <a:latin typeface="Times New Roman" pitchFamily="18" charset="0"/>
                <a:ea typeface="+mn-ea"/>
                <a:cs typeface="+mn-cs"/>
              </a:rPr>
              <a:t>uncer</a:t>
            </a:r>
            <a:r>
              <a:rPr lang="en-CA" sz="1200" kern="1200" baseline="0" dirty="0" smtClean="0">
                <a:solidFill>
                  <a:schemeClr val="tx1"/>
                </a:solidFill>
                <a:latin typeface="Times New Roman" pitchFamily="18" charset="0"/>
                <a:ea typeface="+mn-ea"/>
                <a:cs typeface="+mn-cs"/>
              </a:rPr>
              <a:t>-</a:t>
            </a:r>
          </a:p>
          <a:p>
            <a:r>
              <a:rPr lang="en-CA" sz="1200" kern="1200" baseline="0" dirty="0" err="1" smtClean="0">
                <a:solidFill>
                  <a:schemeClr val="tx1"/>
                </a:solidFill>
                <a:latin typeface="Times New Roman" pitchFamily="18" charset="0"/>
                <a:ea typeface="+mn-ea"/>
                <a:cs typeface="+mn-cs"/>
              </a:rPr>
              <a:t>tain</a:t>
            </a:r>
            <a:r>
              <a:rPr lang="en-CA" sz="1200" kern="1200" baseline="0" dirty="0" smtClean="0">
                <a:solidFill>
                  <a:schemeClr val="tx1"/>
                </a:solidFill>
                <a:latin typeface="Times New Roman" pitchFamily="18" charset="0"/>
                <a:ea typeface="+mn-ea"/>
                <a:cs typeface="+mn-cs"/>
              </a:rPr>
              <a:t> events beyond the agent’s control. So far, two approaches to solving</a:t>
            </a:r>
          </a:p>
          <a:p>
            <a:r>
              <a:rPr lang="en-CA" sz="1200" kern="1200" baseline="0" dirty="0" err="1" smtClean="0">
                <a:solidFill>
                  <a:schemeClr val="tx1"/>
                </a:solidFill>
                <a:latin typeface="Times New Roman" pitchFamily="18" charset="0"/>
                <a:ea typeface="+mn-ea"/>
                <a:cs typeface="+mn-cs"/>
              </a:rPr>
              <a:t>SCSPs</a:t>
            </a:r>
            <a:r>
              <a:rPr lang="en-CA" sz="1200" kern="1200" baseline="0" dirty="0" smtClean="0">
                <a:solidFill>
                  <a:schemeClr val="tx1"/>
                </a:solidFill>
                <a:latin typeface="Times New Roman" pitchFamily="18" charset="0"/>
                <a:ea typeface="+mn-ea"/>
                <a:cs typeface="+mn-cs"/>
              </a:rPr>
              <a:t> have been proposed; backtracking-based procedures that extend</a:t>
            </a:r>
          </a:p>
          <a:p>
            <a:r>
              <a:rPr lang="en-CA" sz="1200" kern="1200" baseline="0" dirty="0" smtClean="0">
                <a:solidFill>
                  <a:schemeClr val="tx1"/>
                </a:solidFill>
                <a:latin typeface="Times New Roman" pitchFamily="18" charset="0"/>
                <a:ea typeface="+mn-ea"/>
                <a:cs typeface="+mn-cs"/>
              </a:rPr>
              <a:t>standard methods from </a:t>
            </a:r>
            <a:r>
              <a:rPr lang="en-CA" sz="1200" kern="1200" baseline="0" dirty="0" err="1" smtClean="0">
                <a:solidFill>
                  <a:schemeClr val="tx1"/>
                </a:solidFill>
                <a:latin typeface="Times New Roman" pitchFamily="18" charset="0"/>
                <a:ea typeface="+mn-ea"/>
                <a:cs typeface="+mn-cs"/>
              </a:rPr>
              <a:t>CSPs</a:t>
            </a:r>
            <a:r>
              <a:rPr lang="en-CA" sz="1200" kern="1200" baseline="0" dirty="0" smtClean="0">
                <a:solidFill>
                  <a:schemeClr val="tx1"/>
                </a:solidFill>
                <a:latin typeface="Times New Roman" pitchFamily="18" charset="0"/>
                <a:ea typeface="+mn-ea"/>
                <a:cs typeface="+mn-cs"/>
              </a:rPr>
              <a:t>, and scenario-based methods that solve</a:t>
            </a:r>
          </a:p>
          <a:p>
            <a:r>
              <a:rPr lang="en-CA" sz="1200" kern="1200" baseline="0" dirty="0" err="1" smtClean="0">
                <a:solidFill>
                  <a:schemeClr val="tx1"/>
                </a:solidFill>
                <a:latin typeface="Times New Roman" pitchFamily="18" charset="0"/>
                <a:ea typeface="+mn-ea"/>
                <a:cs typeface="+mn-cs"/>
              </a:rPr>
              <a:t>SCSPs</a:t>
            </a:r>
            <a:r>
              <a:rPr lang="en-CA" sz="1200" kern="1200" baseline="0" dirty="0" smtClean="0">
                <a:solidFill>
                  <a:schemeClr val="tx1"/>
                </a:solidFill>
                <a:latin typeface="Times New Roman" pitchFamily="18" charset="0"/>
                <a:ea typeface="+mn-ea"/>
                <a:cs typeface="+mn-cs"/>
              </a:rPr>
              <a:t> by reducing them to a sequence of </a:t>
            </a:r>
            <a:r>
              <a:rPr lang="en-CA" sz="1200" kern="1200" baseline="0" dirty="0" err="1" smtClean="0">
                <a:solidFill>
                  <a:schemeClr val="tx1"/>
                </a:solidFill>
                <a:latin typeface="Times New Roman" pitchFamily="18" charset="0"/>
                <a:ea typeface="+mn-ea"/>
                <a:cs typeface="+mn-cs"/>
              </a:rPr>
              <a:t>CSPs</a:t>
            </a:r>
            <a:r>
              <a:rPr lang="en-CA" sz="1200" kern="1200" baseline="0" dirty="0" smtClean="0">
                <a:solidFill>
                  <a:schemeClr val="tx1"/>
                </a:solidFill>
                <a:latin typeface="Times New Roman" pitchFamily="18" charset="0"/>
                <a:ea typeface="+mn-ea"/>
                <a:cs typeface="+mn-cs"/>
              </a:rPr>
              <a:t>.</a:t>
            </a:r>
            <a:r>
              <a:rPr lang="en-US" dirty="0" err="1" smtClean="0"/>
              <a:t>onditions</a:t>
            </a:r>
            <a:r>
              <a:rPr lang="en-US" dirty="0" smtClean="0"/>
              <a:t> </a:t>
            </a:r>
            <a:r>
              <a:rPr lang="en-US" dirty="0" smtClean="0"/>
              <a:t>and effects Stanford Research Institute Problem Solver</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15F77DD-30ED-4210-9F33-E2F21B69DF23}" type="slidenum">
              <a:rPr lang="en-US" smtClean="0"/>
              <a:pPr/>
              <a:t>52</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5BE8F81C-ECC4-4207-A592-ED0539DE12B7}" type="slidenum">
              <a:rPr lang="en-US" smtClean="0"/>
              <a:pPr/>
              <a:t>53</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smtClean="0"/>
              <a:t>begin{itemize}</a:t>
            </a:r>
          </a:p>
          <a:p>
            <a:pPr eaLnBrk="1" hangingPunct="1"/>
            <a:r>
              <a:rPr lang="en-US" smtClean="0"/>
              <a:t>%    \item \alert{Key point}: ``stochastic world'' can mean that the world itself has stochastic dynamics, that the world is deterministic but imperfectly observed, or that the world has stochastic dynamics \emph{and} is imperfectly observed.</a:t>
            </a:r>
          </a:p>
          <a:p>
            <a:pPr eaLnBrk="1" hangingPunct="1"/>
            <a:r>
              <a:rPr lang="en-US" smtClean="0"/>
              <a:t>%\end{itemize}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3DDE8C63-E1B1-4DB1-8C97-7FF2A36DCDC9}" type="slidenum">
              <a:rPr lang="en-US" smtClean="0"/>
              <a:pPr/>
              <a:t>54</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12FA1491-A535-4CE9-B724-CA0D7CB57508}" type="slidenum">
              <a:rPr lang="en-US" smtClean="0"/>
              <a:pPr/>
              <a:t>55</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smtClean="0"/>
              <a:t>One binary rel and 2 individual  </a:t>
            </a:r>
          </a:p>
          <a:p>
            <a:pPr eaLnBrk="1" hangingPunct="1"/>
            <a:r>
              <a:rPr lang="en-US" smtClean="0"/>
              <a:t>4 propositions</a:t>
            </a:r>
          </a:p>
          <a:p>
            <a:pPr eaLnBrk="1" hangingPunct="1"/>
            <a:r>
              <a:rPr lang="en-US" smtClean="0"/>
              <a:t>16 states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6F1DA368-5421-438A-9940-C6B082211BAD}" type="slidenum">
              <a:rPr lang="en-US" smtClean="0"/>
              <a:pPr/>
              <a:t>56</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C3D20F0-65C7-452A-B689-B939FEC06F88}" type="slidenum">
              <a:rPr lang="en-US" smtClean="0"/>
              <a:pPr/>
              <a:t>57</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smtClean="0"/>
              <a:t>How do we represent an agent's desire(s)?</a:t>
            </a:r>
          </a:p>
          <a:p>
            <a:pPr eaLnBrk="1" hangingPunct="1"/>
            <a:r>
              <a:rPr lang="en-US" smtClean="0"/>
              <a:t>If an agent doesn't want to achieve anything, it has no reason to act.</a:t>
            </a:r>
          </a:p>
          <a:p>
            <a:pPr eaLnBrk="1" hangingPunct="1"/>
            <a:r>
              <a:rPr lang="en-US" smtClean="0"/>
              <a:t>Think about preferences for Mars explorer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44E7264-DF9B-49C0-9F79-E68714BD5562}" type="slidenum">
              <a:rPr lang="en-US" smtClean="0"/>
              <a:pPr/>
              <a:t>58</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smtClean="0"/>
              <a:t>How do we represent an agent's desire(s)?</a:t>
            </a:r>
          </a:p>
          <a:p>
            <a:pPr eaLnBrk="1" hangingPunct="1"/>
            <a:r>
              <a:rPr lang="en-US" smtClean="0"/>
              <a:t>If an agent doesn't want to achieve anything, it has no reason to act.</a:t>
            </a:r>
          </a:p>
          <a:p>
            <a:pPr eaLnBrk="1" hangingPunct="1"/>
            <a:r>
              <a:rPr lang="en-US" smtClean="0"/>
              <a:t>Think about preferences for Mars explorer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010E8E38-2C28-43FA-A6DC-9AA044E30F76}" type="slidenum">
              <a:rPr lang="en-US" smtClean="0"/>
              <a:pPr/>
              <a:t>59</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smtClean="0"/>
              <a:t>begin{itemize}</a:t>
            </a:r>
          </a:p>
          <a:p>
            <a:pPr eaLnBrk="1" hangingPunct="1"/>
            <a:r>
              <a:rPr lang="en-US" smtClean="0"/>
              <a:t>%    \item \alert{Key point}: ``stochastic world'' can mean that the world itself has stochastic dynamics, that the world is deterministic but imperfectly observed, or that the world has stochastic dynamics \emph{and} is imperfectly observed.</a:t>
            </a:r>
          </a:p>
          <a:p>
            <a:pPr eaLnBrk="1" hangingPunct="1"/>
            <a:r>
              <a:rPr lang="en-US" smtClean="0"/>
              <a:t>%\end{itemize}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98ED0FC-D273-43BE-80DF-16D0F76019F2}" type="slidenum">
              <a:rPr lang="en-US" smtClean="0"/>
              <a:pPr/>
              <a:t>60</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smtClean="0"/>
              <a:t>Introductions?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DB399BBC-16C8-4B47-A8F6-6E19A6B6A43A}" type="slidenum">
              <a:rPr lang="en-US" smtClean="0"/>
              <a:pPr/>
              <a:t>5</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1981D515-4199-45D3-A393-90DB6DC07827}" type="slidenum">
              <a:rPr lang="en-US" smtClean="0"/>
              <a:pPr/>
              <a:t>65</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marL="0" lvl="1" eaLnBrk="1" hangingPunct="1">
              <a:lnSpc>
                <a:spcPct val="90000"/>
              </a:lnSpc>
            </a:pPr>
            <a:r>
              <a:rPr lang="en-US" sz="2400" smtClean="0">
                <a:latin typeface="Arial Unicode MS" pitchFamily="34" charset="-128"/>
              </a:rPr>
              <a:t>I'll show some pictures of cool applications in that class, and will give you an opportunity to discuss the applications that you discovered</a:t>
            </a:r>
          </a:p>
          <a:p>
            <a:pPr eaLnBrk="1" hangingPunct="1">
              <a:lnSpc>
                <a:spcPct val="90000"/>
              </a:lnSpc>
            </a:pPr>
            <a:endParaRPr lang="en-US" sz="10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AE64432-80FF-458D-9A35-F31992CDD4DA}" type="slidenum">
              <a:rPr lang="en-US" smtClean="0"/>
              <a:pPr/>
              <a:t>6</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lnSpc>
                <a:spcPct val="90000"/>
              </a:lnSpc>
            </a:pPr>
            <a:endParaRPr lang="en-US" sz="10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D546EA0-30AF-4D7A-8C82-07E1B55074C8}" type="slidenum">
              <a:rPr lang="en-US" smtClean="0"/>
              <a:pPr/>
              <a:t>7</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lnSpc>
                <a:spcPct val="90000"/>
              </a:lnSpc>
            </a:pPr>
            <a:endParaRPr lang="en-US" sz="10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22223E4E-8E29-4244-83BE-95E7DE16D525}" type="slidenum">
              <a:rPr lang="en-US" smtClean="0"/>
              <a:pPr/>
              <a:t>8</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lnSpc>
                <a:spcPct val="90000"/>
              </a:lnSpc>
            </a:pPr>
            <a:r>
              <a:rPr lang="en-US" sz="1000" dirty="0" smtClean="0"/>
              <a:t>Help people making better decision</a:t>
            </a:r>
          </a:p>
          <a:p>
            <a:pPr eaLnBrk="1" hangingPunct="1">
              <a:lnSpc>
                <a:spcPct val="90000"/>
              </a:lnSpc>
            </a:pPr>
            <a:r>
              <a:rPr lang="en-US" sz="1000" dirty="0" smtClean="0"/>
              <a:t>Help people to learn</a:t>
            </a:r>
          </a:p>
          <a:p>
            <a:pPr eaLnBrk="1" hangingPunct="1">
              <a:lnSpc>
                <a:spcPct val="90000"/>
              </a:lnSpc>
            </a:pPr>
            <a:r>
              <a:rPr lang="en-US" sz="1000" dirty="0" smtClean="0"/>
              <a:t>Help people to work more effectively</a:t>
            </a:r>
          </a:p>
          <a:p>
            <a:pPr eaLnBrk="1" hangingPunct="1">
              <a:lnSpc>
                <a:spcPct val="90000"/>
              </a:lnSpc>
            </a:pPr>
            <a:r>
              <a:rPr lang="en-US" sz="1000" dirty="0" smtClean="0"/>
              <a:t>Help experts to be even more effective</a:t>
            </a:r>
          </a:p>
          <a:p>
            <a:pPr eaLnBrk="1" hangingPunct="1">
              <a:lnSpc>
                <a:spcPct val="90000"/>
              </a:lnSpc>
            </a:pPr>
            <a:r>
              <a:rPr lang="en-US" sz="1000" dirty="0" smtClean="0"/>
              <a:t>Doctors Lawyers Scientist</a:t>
            </a:r>
          </a:p>
          <a:p>
            <a:pPr eaLnBrk="1" hangingPunct="1">
              <a:lnSpc>
                <a:spcPct val="90000"/>
              </a:lnSpc>
            </a:pPr>
            <a:r>
              <a:rPr lang="en-US" sz="1000" dirty="0" smtClean="0"/>
              <a:t>Robots replacing humans in dangerous repetitive tasks</a:t>
            </a:r>
          </a:p>
          <a:p>
            <a:pPr eaLnBrk="1" hangingPunct="1">
              <a:lnSpc>
                <a:spcPct val="90000"/>
              </a:lnSpc>
            </a:pPr>
            <a:r>
              <a:rPr lang="en-US" sz="1000" dirty="0" smtClean="0"/>
              <a:t>… Making any piece of software more intelligent / adaptive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E0D27-CDEB-433C-A22C-A3BCCCB32A44}" type="slidenum">
              <a:rPr lang="en-US"/>
              <a:pPr/>
              <a:t>9</a:t>
            </a:fld>
            <a:endParaRPr lang="en-US"/>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xfrm>
            <a:off x="698818" y="4410076"/>
            <a:ext cx="5587366" cy="4176713"/>
          </a:xfrm>
        </p:spPr>
        <p:txBody>
          <a:bodyPr/>
          <a:lstStyle/>
          <a:p>
            <a:r>
              <a:rPr lang="en-US" dirty="0"/>
              <a:t>Chinook's program </a:t>
            </a:r>
            <a:r>
              <a:rPr lang="en-US" dirty="0">
                <a:hlinkClick r:id="rId3" tooltip="Algorithm"/>
              </a:rPr>
              <a:t>algorithm</a:t>
            </a:r>
            <a:r>
              <a:rPr lang="en-US" dirty="0"/>
              <a:t> includes an opening book, a library of opening moves from games played by grandmasters; a deep search algorithm; a good move evaluation function; and an end-game database for all positions with eight pieces or fewer. The linear handcrafted evaluation function considers several features of the game board, including piece count, kings count, trapped kings, turn, runaway checkers (unimpeded path to be </a:t>
            </a:r>
            <a:r>
              <a:rPr lang="en-US" dirty="0" err="1"/>
              <a:t>kinged</a:t>
            </a:r>
            <a:r>
              <a:rPr lang="en-US" dirty="0"/>
              <a:t>) and other minor factors. All of Chinook's "knowledge" was programmed by its creators, rather than "learned" </a:t>
            </a:r>
          </a:p>
          <a:p>
            <a:endParaRPr lang="en-US" dirty="0"/>
          </a:p>
          <a:p>
            <a:r>
              <a:rPr lang="en-US" dirty="0"/>
              <a:t>Checkers was completely solved in 2007 by a computer which explored all reachable positions </a:t>
            </a:r>
            <a:endParaRPr lang="en-CA"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CPSC 502, Lecture 1</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 </a:t>
            </a:r>
            <a:fld id="{A6F58A3F-EFA1-483B-8D83-F8D4958FBA1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CPSC 502, Lecture 1</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 </a:t>
            </a:r>
            <a:fld id="{C3547DC6-7739-4EEB-A14E-2F28FF4A8A0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52400"/>
            <a:ext cx="21336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2484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CPSC 502, Lecture 1</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 </a:t>
            </a:r>
            <a:fld id="{ECB7524E-58F1-4EEF-A775-19E9A7673BE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4800" y="1219200"/>
            <a:ext cx="8458200" cy="4495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CPSC 502, Lecture 1</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 </a:t>
            </a:r>
            <a:fld id="{6A20219D-DC70-4611-97D6-B1ADE214351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19200"/>
            <a:ext cx="41529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10100" y="1219200"/>
            <a:ext cx="4152900" cy="4495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smtClean="0"/>
              <a:t>CPSC 502, Lecture 1</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r>
              <a:rPr lang="en-US"/>
              <a:t>Slide </a:t>
            </a:r>
            <a:fld id="{519190EF-796B-4F59-A6D6-8ADE241946F0}"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4938" y="152400"/>
            <a:ext cx="8885237" cy="5461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134938" y="1066800"/>
            <a:ext cx="4371975"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hart Placeholder 3"/>
          <p:cNvSpPr>
            <a:spLocks noGrp="1"/>
          </p:cNvSpPr>
          <p:nvPr>
            <p:ph type="chart" sz="half" idx="2"/>
          </p:nvPr>
        </p:nvSpPr>
        <p:spPr>
          <a:xfrm>
            <a:off x="4659313" y="1066800"/>
            <a:ext cx="4371975" cy="5029200"/>
          </a:xfrm>
        </p:spPr>
        <p:txBody>
          <a:bodyPr/>
          <a:lstStyle/>
          <a:p>
            <a:pPr lvl="0"/>
            <a:endParaRPr lang="en-CA" noProof="0"/>
          </a:p>
        </p:txBody>
      </p:sp>
      <p:sp>
        <p:nvSpPr>
          <p:cNvPr id="5" name="Footer Placeholder 4"/>
          <p:cNvSpPr>
            <a:spLocks noGrp="1"/>
          </p:cNvSpPr>
          <p:nvPr>
            <p:ph type="ftr" sz="quarter" idx="10"/>
          </p:nvPr>
        </p:nvSpPr>
        <p:spPr>
          <a:xfrm>
            <a:off x="762000" y="6553200"/>
            <a:ext cx="7239000" cy="304800"/>
          </a:xfrm>
          <a:prstGeom prst="rect">
            <a:avLst/>
          </a:prstGeom>
        </p:spPr>
        <p:txBody>
          <a:bodyPr/>
          <a:lstStyle>
            <a:lvl1pPr>
              <a:defRPr>
                <a:cs typeface="Arial" pitchFamily="34" charset="0"/>
              </a:defRPr>
            </a:lvl1pPr>
          </a:lstStyle>
          <a:p>
            <a:pPr>
              <a:defRPr/>
            </a:pPr>
            <a:r>
              <a:rPr lang="de-DE" smtClean="0"/>
              <a:t>CPSC 502, Lecture 1</a:t>
            </a:r>
            <a:endParaRPr lang="de-DE"/>
          </a:p>
        </p:txBody>
      </p:sp>
      <p:sp>
        <p:nvSpPr>
          <p:cNvPr id="6" name="Slide Number Placeholder 5"/>
          <p:cNvSpPr>
            <a:spLocks noGrp="1"/>
          </p:cNvSpPr>
          <p:nvPr>
            <p:ph type="sldNum" sz="quarter" idx="11"/>
          </p:nvPr>
        </p:nvSpPr>
        <p:spPr>
          <a:xfrm>
            <a:off x="8382000" y="6553200"/>
            <a:ext cx="685800" cy="228600"/>
          </a:xfrm>
        </p:spPr>
        <p:txBody>
          <a:bodyPr/>
          <a:lstStyle>
            <a:lvl1pPr>
              <a:defRPr/>
            </a:lvl1pPr>
          </a:lstStyle>
          <a:p>
            <a:pPr>
              <a:defRPr/>
            </a:pPr>
            <a:fld id="{64DEB411-D8B6-4E0A-B401-203B87DA57C0}" type="slidenum">
              <a:rPr lang="de-DE"/>
              <a:pPr>
                <a:defRPr/>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CPSC 502, Lecture 1</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 </a:t>
            </a:r>
            <a:fld id="{06D84F16-D10E-482D-B414-36A856B8225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CPSC 502, Lecture 1</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 </a:t>
            </a:r>
            <a:fld id="{4CC30923-8918-44C8-BBA2-A0F6677123D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CPSC 502, Lecture 1</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 </a:t>
            </a:r>
            <a:fld id="{F4F93C9E-179E-4FED-9257-0BD5F3220CD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CPSC 502, Lecture 1</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r>
              <a:rPr lang="en-US"/>
              <a:t>Slide </a:t>
            </a:r>
            <a:fld id="{4157D7D6-4CB7-42FB-AF35-E20E5D8088B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CPSC 502, Lecture 1</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r>
              <a:rPr lang="en-US"/>
              <a:t>Slide </a:t>
            </a:r>
            <a:fld id="{3596B51D-9915-44A9-BBAB-67515378871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CPSC 502, Lecture 1</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r>
              <a:rPr lang="en-US"/>
              <a:t>Slide </a:t>
            </a:r>
            <a:fld id="{A0BB9F47-404B-4DCA-9054-B874217AB29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CPSC 502, Lecture 1</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 </a:t>
            </a:r>
            <a:fld id="{C1C100DC-ACFA-4036-88B8-DAE061DFBAE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CPSC 502, Lecture 1</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 </a:t>
            </a:r>
            <a:fld id="{5269FE10-DBF5-4E0E-8CD4-9AEFDB294D5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04800" y="152400"/>
            <a:ext cx="8534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304800" y="1219200"/>
            <a:ext cx="8458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r>
              <a:rPr lang="en-US" smtClean="0"/>
              <a:t>CPSC 502, Lecture 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r>
              <a:rPr lang="en-US"/>
              <a:t>Slide </a:t>
            </a:r>
            <a:fld id="{4B6F74B4-3681-4B37-AEDB-61644201F9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dt="0"/>
  <p:txStyles>
    <p:title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Arial Unicode MS" pitchFamily="34" charset="-128"/>
        </a:defRPr>
      </a:lvl2pPr>
      <a:lvl3pPr algn="ctr" rtl="0" eaLnBrk="0" fontAlgn="base" hangingPunct="0">
        <a:spcBef>
          <a:spcPct val="0"/>
        </a:spcBef>
        <a:spcAft>
          <a:spcPct val="0"/>
        </a:spcAft>
        <a:defRPr sz="3600" b="1">
          <a:solidFill>
            <a:schemeClr val="accent2"/>
          </a:solidFill>
          <a:latin typeface="Arial Unicode MS" pitchFamily="34" charset="-128"/>
        </a:defRPr>
      </a:lvl3pPr>
      <a:lvl4pPr algn="ctr" rtl="0" eaLnBrk="0" fontAlgn="base" hangingPunct="0">
        <a:spcBef>
          <a:spcPct val="0"/>
        </a:spcBef>
        <a:spcAft>
          <a:spcPct val="0"/>
        </a:spcAft>
        <a:defRPr sz="3600" b="1">
          <a:solidFill>
            <a:schemeClr val="accent2"/>
          </a:solidFill>
          <a:latin typeface="Arial Unicode MS" pitchFamily="34" charset="-128"/>
        </a:defRPr>
      </a:lvl4pPr>
      <a:lvl5pPr algn="ctr" rtl="0" eaLnBrk="0" fontAlgn="base" hangingPunct="0">
        <a:spcBef>
          <a:spcPct val="0"/>
        </a:spcBef>
        <a:spcAft>
          <a:spcPct val="0"/>
        </a:spcAft>
        <a:defRPr sz="3600" b="1">
          <a:solidFill>
            <a:schemeClr val="accent2"/>
          </a:solidFill>
          <a:latin typeface="Arial Unicode MS" pitchFamily="34" charset="-128"/>
        </a:defRPr>
      </a:lvl5pPr>
      <a:lvl6pPr marL="457200" algn="ctr" rtl="0" fontAlgn="base">
        <a:spcBef>
          <a:spcPct val="0"/>
        </a:spcBef>
        <a:spcAft>
          <a:spcPct val="0"/>
        </a:spcAft>
        <a:defRPr sz="3600" b="1">
          <a:solidFill>
            <a:schemeClr val="accent2"/>
          </a:solidFill>
          <a:latin typeface="Arial Unicode MS" pitchFamily="34" charset="-128"/>
        </a:defRPr>
      </a:lvl6pPr>
      <a:lvl7pPr marL="914400" algn="ctr" rtl="0" fontAlgn="base">
        <a:spcBef>
          <a:spcPct val="0"/>
        </a:spcBef>
        <a:spcAft>
          <a:spcPct val="0"/>
        </a:spcAft>
        <a:defRPr sz="3600" b="1">
          <a:solidFill>
            <a:schemeClr val="accent2"/>
          </a:solidFill>
          <a:latin typeface="Arial Unicode MS" pitchFamily="34" charset="-128"/>
        </a:defRPr>
      </a:lvl7pPr>
      <a:lvl8pPr marL="1371600" algn="ctr" rtl="0" fontAlgn="base">
        <a:spcBef>
          <a:spcPct val="0"/>
        </a:spcBef>
        <a:spcAft>
          <a:spcPct val="0"/>
        </a:spcAft>
        <a:defRPr sz="3600" b="1">
          <a:solidFill>
            <a:schemeClr val="accent2"/>
          </a:solidFill>
          <a:latin typeface="Arial Unicode MS" pitchFamily="34" charset="-128"/>
        </a:defRPr>
      </a:lvl8pPr>
      <a:lvl9pPr marL="1828800" algn="ctr" rtl="0" fontAlgn="base">
        <a:spcBef>
          <a:spcPct val="0"/>
        </a:spcBef>
        <a:spcAft>
          <a:spcPct val="0"/>
        </a:spcAft>
        <a:defRPr sz="3600" b="1">
          <a:solidFill>
            <a:schemeClr val="accent2"/>
          </a:solidFill>
          <a:latin typeface="Arial Unicode MS" pitchFamily="34" charset="-128"/>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20000"/>
        <a:buChar char="•"/>
        <a:defRPr sz="24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ü"/>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file:///C:\demos\1%20Search\kasparov.avi"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file:///C:\demos\4%20Uncertainty\hand%20tracker.mpg" TargetMode="Externa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researcher.ibm.com/researcher/view_page.php?id=2158"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file:///C:\demos\5%20Uncertain%20Planning\invertedFlight.wmv" TargetMode="Externa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mlDrawing" Target="../drawings/vmlDrawing2.v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vmlDrawing" Target="../drawings/vmlDrawing7.v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3.v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13.v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16.v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17.v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www.morganclaypool.com/toc/aim/1/1"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vmlDrawing" Target="../drawings/vmlDrawing20.v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4.v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5.v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pPr>
              <a:defRPr/>
            </a:pPr>
            <a:r>
              <a:rPr lang="en-US" dirty="0"/>
              <a:t>CPSC </a:t>
            </a:r>
            <a:r>
              <a:rPr lang="en-US" dirty="0" smtClean="0"/>
              <a:t>502, </a:t>
            </a:r>
            <a:r>
              <a:rPr lang="en-US" dirty="0"/>
              <a:t>Lecture 1</a:t>
            </a:r>
          </a:p>
        </p:txBody>
      </p:sp>
      <p:sp>
        <p:nvSpPr>
          <p:cNvPr id="5" name="Slide Number Placeholder 3"/>
          <p:cNvSpPr>
            <a:spLocks noGrp="1"/>
          </p:cNvSpPr>
          <p:nvPr>
            <p:ph type="sldNum" sz="quarter" idx="12"/>
          </p:nvPr>
        </p:nvSpPr>
        <p:spPr/>
        <p:txBody>
          <a:bodyPr/>
          <a:lstStyle/>
          <a:p>
            <a:pPr>
              <a:defRPr/>
            </a:pPr>
            <a:r>
              <a:rPr lang="en-US"/>
              <a:t>Slide </a:t>
            </a:r>
            <a:fld id="{BADA445A-B75B-4898-B85A-F2754651B68A}" type="slidenum">
              <a:rPr lang="en-US"/>
              <a:pPr>
                <a:defRPr/>
              </a:pPr>
              <a:t>1</a:t>
            </a:fld>
            <a:endParaRPr lang="en-US"/>
          </a:p>
        </p:txBody>
      </p:sp>
      <p:sp>
        <p:nvSpPr>
          <p:cNvPr id="1029" name="Rectangle 2"/>
          <p:cNvSpPr>
            <a:spLocks noChangeArrowheads="1"/>
          </p:cNvSpPr>
          <p:nvPr/>
        </p:nvSpPr>
        <p:spPr bwMode="auto">
          <a:xfrm>
            <a:off x="0" y="908050"/>
            <a:ext cx="8763000" cy="4206875"/>
          </a:xfrm>
          <a:prstGeom prst="rect">
            <a:avLst/>
          </a:prstGeom>
          <a:noFill/>
          <a:ln w="9525">
            <a:noFill/>
            <a:miter lim="800000"/>
            <a:headEnd/>
            <a:tailEnd/>
          </a:ln>
        </p:spPr>
        <p:txBody>
          <a:bodyPr>
            <a:spAutoFit/>
          </a:bodyPr>
          <a:lstStyle/>
          <a:p>
            <a:pPr algn="ctr">
              <a:spcBef>
                <a:spcPct val="50000"/>
              </a:spcBef>
            </a:pPr>
            <a:r>
              <a:rPr lang="en-US" sz="4800" b="1" dirty="0">
                <a:solidFill>
                  <a:schemeClr val="accent2"/>
                </a:solidFill>
                <a:latin typeface="Arial Unicode MS" pitchFamily="34" charset="-128"/>
              </a:rPr>
              <a:t>Introduction to</a:t>
            </a:r>
          </a:p>
          <a:p>
            <a:pPr algn="ctr">
              <a:spcBef>
                <a:spcPct val="50000"/>
              </a:spcBef>
            </a:pPr>
            <a:r>
              <a:rPr lang="en-US" sz="4800" b="1" dirty="0">
                <a:solidFill>
                  <a:schemeClr val="accent2"/>
                </a:solidFill>
                <a:latin typeface="Arial Unicode MS" pitchFamily="34" charset="-128"/>
              </a:rPr>
              <a:t>Artificial Intelligence (AI)</a:t>
            </a:r>
          </a:p>
          <a:p>
            <a:pPr algn="ctr">
              <a:spcBef>
                <a:spcPct val="50000"/>
              </a:spcBef>
            </a:pPr>
            <a:endParaRPr lang="en-US" sz="2400" b="1" dirty="0">
              <a:latin typeface="Arial Unicode MS" pitchFamily="34" charset="-128"/>
            </a:endParaRPr>
          </a:p>
          <a:p>
            <a:pPr algn="ctr">
              <a:spcBef>
                <a:spcPct val="50000"/>
              </a:spcBef>
            </a:pPr>
            <a:r>
              <a:rPr lang="en-US" b="1" dirty="0">
                <a:latin typeface="Arial Unicode MS" pitchFamily="34" charset="-128"/>
              </a:rPr>
              <a:t>Computer Science </a:t>
            </a:r>
            <a:r>
              <a:rPr lang="en-US" b="1" dirty="0" smtClean="0">
                <a:latin typeface="Arial Unicode MS" pitchFamily="34" charset="-128"/>
              </a:rPr>
              <a:t>cpsc502, </a:t>
            </a:r>
            <a:r>
              <a:rPr lang="en-US" b="1" dirty="0">
                <a:latin typeface="Arial Unicode MS" pitchFamily="34" charset="-128"/>
              </a:rPr>
              <a:t>Lecture 1</a:t>
            </a:r>
          </a:p>
          <a:p>
            <a:pPr algn="ctr">
              <a:spcBef>
                <a:spcPct val="50000"/>
              </a:spcBef>
            </a:pPr>
            <a:endParaRPr lang="en-US" sz="2400" b="1" dirty="0">
              <a:latin typeface="Arial Unicode MS" pitchFamily="34" charset="-128"/>
            </a:endParaRPr>
          </a:p>
          <a:p>
            <a:pPr algn="ctr">
              <a:spcBef>
                <a:spcPct val="50000"/>
              </a:spcBef>
            </a:pPr>
            <a:r>
              <a:rPr lang="en-US" sz="2400" b="1" dirty="0" smtClean="0">
                <a:latin typeface="Arial Unicode MS" pitchFamily="34" charset="-128"/>
              </a:rPr>
              <a:t>Sep, 8, 2011</a:t>
            </a:r>
            <a:endParaRPr lang="en-US" sz="2400" b="1" dirty="0">
              <a:latin typeface="Arial Unicode MS" pitchFamily="34"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CPSC 502, Lecture 1</a:t>
            </a:r>
            <a:endParaRPr lang="en-US"/>
          </a:p>
        </p:txBody>
      </p:sp>
      <p:sp>
        <p:nvSpPr>
          <p:cNvPr id="9" name="Slide Number Placeholder 5"/>
          <p:cNvSpPr>
            <a:spLocks noGrp="1"/>
          </p:cNvSpPr>
          <p:nvPr>
            <p:ph type="sldNum" sz="quarter" idx="12"/>
          </p:nvPr>
        </p:nvSpPr>
        <p:spPr/>
        <p:txBody>
          <a:bodyPr/>
          <a:lstStyle/>
          <a:p>
            <a:r>
              <a:rPr lang="en-US"/>
              <a:t>Slide </a:t>
            </a:r>
            <a:fld id="{85637547-EA5A-4F42-939D-1403841FB325}" type="slidenum">
              <a:rPr lang="en-US"/>
              <a:pPr/>
              <a:t>10</a:t>
            </a:fld>
            <a:endParaRPr lang="en-US"/>
          </a:p>
        </p:txBody>
      </p:sp>
      <p:sp>
        <p:nvSpPr>
          <p:cNvPr id="347138" name="Rectangle 2"/>
          <p:cNvSpPr>
            <a:spLocks noGrp="1" noChangeArrowheads="1"/>
          </p:cNvSpPr>
          <p:nvPr>
            <p:ph type="title"/>
          </p:nvPr>
        </p:nvSpPr>
        <p:spPr/>
        <p:txBody>
          <a:bodyPr/>
          <a:lstStyle/>
          <a:p>
            <a:r>
              <a:rPr lang="en-US"/>
              <a:t>(Adversarial) Search: Chess</a:t>
            </a:r>
          </a:p>
        </p:txBody>
      </p:sp>
      <p:sp>
        <p:nvSpPr>
          <p:cNvPr id="347139" name="Rectangle 3"/>
          <p:cNvSpPr>
            <a:spLocks noGrp="1" noChangeArrowheads="1"/>
          </p:cNvSpPr>
          <p:nvPr>
            <p:ph type="body" idx="1"/>
          </p:nvPr>
        </p:nvSpPr>
        <p:spPr>
          <a:xfrm>
            <a:off x="304800" y="836613"/>
            <a:ext cx="8458200" cy="5256212"/>
          </a:xfrm>
        </p:spPr>
        <p:txBody>
          <a:bodyPr/>
          <a:lstStyle/>
          <a:p>
            <a:r>
              <a:rPr lang="en-US"/>
              <a:t>In 1996 and 1997, Gary Kasparov, the world chess grandmaster played two tournaments against Deep Blue, a program written by researchers at IBM</a:t>
            </a:r>
          </a:p>
        </p:txBody>
      </p:sp>
      <p:pic>
        <p:nvPicPr>
          <p:cNvPr id="347140" name="Picture 4" descr="kasparov 1"/>
          <p:cNvPicPr>
            <a:picLocks noChangeAspect="1" noChangeArrowheads="1"/>
          </p:cNvPicPr>
          <p:nvPr/>
        </p:nvPicPr>
        <p:blipFill>
          <a:blip r:embed="rId3" cstate="print"/>
          <a:srcRect t="4826" b="20361"/>
          <a:stretch>
            <a:fillRect/>
          </a:stretch>
        </p:blipFill>
        <p:spPr bwMode="auto">
          <a:xfrm>
            <a:off x="5638800" y="2514600"/>
            <a:ext cx="3249613" cy="3581400"/>
          </a:xfrm>
          <a:prstGeom prst="rect">
            <a:avLst/>
          </a:prstGeom>
          <a:noFill/>
        </p:spPr>
      </p:pic>
      <p:pic>
        <p:nvPicPr>
          <p:cNvPr id="347141" name="Picture 5" descr="kasparov 2"/>
          <p:cNvPicPr>
            <a:picLocks noChangeAspect="1" noChangeArrowheads="1"/>
          </p:cNvPicPr>
          <p:nvPr/>
        </p:nvPicPr>
        <p:blipFill>
          <a:blip r:embed="rId4" cstate="print"/>
          <a:srcRect/>
          <a:stretch>
            <a:fillRect/>
          </a:stretch>
        </p:blipFill>
        <p:spPr bwMode="auto">
          <a:xfrm>
            <a:off x="762000" y="2819400"/>
            <a:ext cx="4762500" cy="2914650"/>
          </a:xfrm>
          <a:prstGeom prst="rect">
            <a:avLst/>
          </a:prstGeom>
          <a:noFill/>
        </p:spPr>
      </p:pic>
      <p:sp>
        <p:nvSpPr>
          <p:cNvPr id="347142" name="Text Box 6"/>
          <p:cNvSpPr txBox="1">
            <a:spLocks noChangeArrowheads="1"/>
          </p:cNvSpPr>
          <p:nvPr/>
        </p:nvSpPr>
        <p:spPr bwMode="auto">
          <a:xfrm>
            <a:off x="0" y="6021388"/>
            <a:ext cx="35814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IBM Research</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CPSC 502, Lecture 1</a:t>
            </a:r>
            <a:endParaRPr lang="en-US"/>
          </a:p>
        </p:txBody>
      </p:sp>
      <p:sp>
        <p:nvSpPr>
          <p:cNvPr id="8" name="Slide Number Placeholder 5"/>
          <p:cNvSpPr>
            <a:spLocks noGrp="1"/>
          </p:cNvSpPr>
          <p:nvPr>
            <p:ph type="sldNum" sz="quarter" idx="12"/>
          </p:nvPr>
        </p:nvSpPr>
        <p:spPr/>
        <p:txBody>
          <a:bodyPr/>
          <a:lstStyle/>
          <a:p>
            <a:r>
              <a:rPr lang="en-US"/>
              <a:t>Slide </a:t>
            </a:r>
            <a:fld id="{8BFDB873-ABD7-4FE0-B1C3-DF59C63046FE}" type="slidenum">
              <a:rPr lang="en-US"/>
              <a:pPr/>
              <a:t>11</a:t>
            </a:fld>
            <a:endParaRPr lang="en-US"/>
          </a:p>
        </p:txBody>
      </p:sp>
      <p:sp>
        <p:nvSpPr>
          <p:cNvPr id="349186" name="Rectangle 2"/>
          <p:cNvSpPr>
            <a:spLocks noGrp="1" noChangeArrowheads="1"/>
          </p:cNvSpPr>
          <p:nvPr>
            <p:ph type="title"/>
          </p:nvPr>
        </p:nvSpPr>
        <p:spPr/>
        <p:txBody>
          <a:bodyPr/>
          <a:lstStyle/>
          <a:p>
            <a:r>
              <a:rPr lang="en-US"/>
              <a:t>(Adversarial) Search: Chess</a:t>
            </a:r>
          </a:p>
        </p:txBody>
      </p:sp>
      <p:sp>
        <p:nvSpPr>
          <p:cNvPr id="349187" name="Rectangle 3"/>
          <p:cNvSpPr>
            <a:spLocks noGrp="1" noChangeArrowheads="1"/>
          </p:cNvSpPr>
          <p:nvPr>
            <p:ph type="body" idx="1"/>
          </p:nvPr>
        </p:nvSpPr>
        <p:spPr>
          <a:xfrm>
            <a:off x="323850" y="981075"/>
            <a:ext cx="8458200" cy="4495800"/>
          </a:xfrm>
        </p:spPr>
        <p:txBody>
          <a:bodyPr/>
          <a:lstStyle/>
          <a:p>
            <a:r>
              <a:rPr lang="en-US" dirty="0"/>
              <a:t>Deep Blue’s Results in the first tournament: </a:t>
            </a:r>
          </a:p>
          <a:p>
            <a:pPr lvl="1"/>
            <a:r>
              <a:rPr lang="en-US" dirty="0"/>
              <a:t>won 1 game, lost 3 and tied 1</a:t>
            </a:r>
          </a:p>
          <a:p>
            <a:pPr lvl="2"/>
            <a:r>
              <a:rPr lang="en-US" dirty="0"/>
              <a:t>first time a reigning world champion lost to a computer</a:t>
            </a:r>
          </a:p>
          <a:p>
            <a:pPr lvl="1">
              <a:buFontTx/>
              <a:buNone/>
            </a:pPr>
            <a:endParaRPr lang="en-US" dirty="0"/>
          </a:p>
        </p:txBody>
      </p:sp>
      <p:sp>
        <p:nvSpPr>
          <p:cNvPr id="349188" name="Text Box 4"/>
          <p:cNvSpPr txBox="1">
            <a:spLocks noChangeArrowheads="1"/>
          </p:cNvSpPr>
          <p:nvPr/>
        </p:nvSpPr>
        <p:spPr bwMode="auto">
          <a:xfrm>
            <a:off x="5486400" y="6216650"/>
            <a:ext cx="35814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CNN</a:t>
            </a:r>
          </a:p>
        </p:txBody>
      </p:sp>
      <p:pic>
        <p:nvPicPr>
          <p:cNvPr id="349189" name="kasparov.avi">
            <a:hlinkClick r:id="" action="ppaction://media"/>
          </p:cNvPr>
          <p:cNvPicPr>
            <a:picLocks noRot="1" noChangeAspect="1" noChangeArrowheads="1"/>
          </p:cNvPicPr>
          <p:nvPr>
            <a:videoFile r:link="rId1"/>
          </p:nvPr>
        </p:nvPicPr>
        <p:blipFill>
          <a:blip r:embed="rId4" cstate="print"/>
          <a:srcRect/>
          <a:stretch>
            <a:fillRect/>
          </a:stretch>
        </p:blipFill>
        <p:spPr bwMode="auto">
          <a:xfrm>
            <a:off x="2057400" y="2667000"/>
            <a:ext cx="5029200" cy="3771900"/>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8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49189"/>
                                        </p:tgtEl>
                                      </p:cBhvr>
                                    </p:cmd>
                                  </p:childTnLst>
                                </p:cTn>
                              </p:par>
                            </p:childTnLst>
                          </p:cTn>
                        </p:par>
                      </p:childTnLst>
                    </p:cTn>
                  </p:par>
                </p:childTnLst>
              </p:cTn>
              <p:nextCondLst>
                <p:cond evt="onClick" delay="0">
                  <p:tgtEl>
                    <p:spTgt spid="349189"/>
                  </p:tgtEl>
                </p:cond>
              </p:nextCondLst>
            </p:seq>
            <p:video>
              <p:cMediaNode>
                <p:cTn id="7" fill="hold" display="0">
                  <p:stCondLst>
                    <p:cond delay="indefinite"/>
                  </p:stCondLst>
                  <p:endCondLst>
                    <p:cond evt="onNext" delay="0">
                      <p:tgtEl>
                        <p:sldTgt/>
                      </p:tgtEl>
                    </p:cond>
                    <p:cond evt="onPrev" delay="0">
                      <p:tgtEl>
                        <p:sldTgt/>
                      </p:tgtEl>
                    </p:cond>
                  </p:endCondLst>
                </p:cTn>
                <p:tgtEl>
                  <p:spTgt spid="34918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CPSC 502, Lecture 1</a:t>
            </a:r>
            <a:endParaRPr lang="en-US"/>
          </a:p>
        </p:txBody>
      </p:sp>
      <p:sp>
        <p:nvSpPr>
          <p:cNvPr id="8" name="Slide Number Placeholder 5"/>
          <p:cNvSpPr>
            <a:spLocks noGrp="1"/>
          </p:cNvSpPr>
          <p:nvPr>
            <p:ph type="sldNum" sz="quarter" idx="12"/>
          </p:nvPr>
        </p:nvSpPr>
        <p:spPr/>
        <p:txBody>
          <a:bodyPr/>
          <a:lstStyle/>
          <a:p>
            <a:r>
              <a:rPr lang="en-US"/>
              <a:t>Slide </a:t>
            </a:r>
            <a:fld id="{85074A49-2CE7-4868-8A8C-0D78E597D722}" type="slidenum">
              <a:rPr lang="en-US"/>
              <a:pPr/>
              <a:t>12</a:t>
            </a:fld>
            <a:endParaRPr lang="en-US"/>
          </a:p>
        </p:txBody>
      </p:sp>
      <p:sp>
        <p:nvSpPr>
          <p:cNvPr id="351234" name="Rectangle 2"/>
          <p:cNvSpPr>
            <a:spLocks noGrp="1" noChangeArrowheads="1"/>
          </p:cNvSpPr>
          <p:nvPr>
            <p:ph type="title"/>
          </p:nvPr>
        </p:nvSpPr>
        <p:spPr/>
        <p:txBody>
          <a:bodyPr/>
          <a:lstStyle/>
          <a:p>
            <a:r>
              <a:rPr lang="en-US"/>
              <a:t>(Adversarial) Search: Chess</a:t>
            </a:r>
          </a:p>
        </p:txBody>
      </p:sp>
      <p:sp>
        <p:nvSpPr>
          <p:cNvPr id="351235" name="Rectangle 3"/>
          <p:cNvSpPr>
            <a:spLocks noGrp="1" noChangeArrowheads="1"/>
          </p:cNvSpPr>
          <p:nvPr>
            <p:ph type="body" idx="1"/>
          </p:nvPr>
        </p:nvSpPr>
        <p:spPr>
          <a:xfrm>
            <a:off x="323850" y="981075"/>
            <a:ext cx="8820150" cy="1439863"/>
          </a:xfrm>
        </p:spPr>
        <p:txBody>
          <a:bodyPr/>
          <a:lstStyle/>
          <a:p>
            <a:r>
              <a:rPr lang="en-US"/>
              <a:t>Deep Blue’s Results in the second tournament: </a:t>
            </a:r>
          </a:p>
          <a:p>
            <a:pPr lvl="1"/>
            <a:r>
              <a:rPr lang="en-US"/>
              <a:t>second tournament: won 3 games, lost 2, tied 1</a:t>
            </a:r>
          </a:p>
        </p:txBody>
      </p:sp>
      <p:pic>
        <p:nvPicPr>
          <p:cNvPr id="351236" name="Picture 4" descr="kasparov 3"/>
          <p:cNvPicPr>
            <a:picLocks noChangeAspect="1" noChangeArrowheads="1"/>
          </p:cNvPicPr>
          <p:nvPr/>
        </p:nvPicPr>
        <p:blipFill>
          <a:blip r:embed="rId3" cstate="print"/>
          <a:srcRect/>
          <a:stretch>
            <a:fillRect/>
          </a:stretch>
        </p:blipFill>
        <p:spPr bwMode="auto">
          <a:xfrm>
            <a:off x="1692275" y="1916113"/>
            <a:ext cx="5348288" cy="4011612"/>
          </a:xfrm>
          <a:prstGeom prst="rect">
            <a:avLst/>
          </a:prstGeom>
          <a:noFill/>
        </p:spPr>
      </p:pic>
      <p:sp>
        <p:nvSpPr>
          <p:cNvPr id="351237" name="Rectangle 5"/>
          <p:cNvSpPr>
            <a:spLocks noChangeArrowheads="1"/>
          </p:cNvSpPr>
          <p:nvPr/>
        </p:nvSpPr>
        <p:spPr bwMode="auto">
          <a:xfrm>
            <a:off x="468313" y="4292600"/>
            <a:ext cx="7704137" cy="1944688"/>
          </a:xfrm>
          <a:prstGeom prst="rect">
            <a:avLst/>
          </a:prstGeom>
          <a:solidFill>
            <a:schemeClr val="bg1"/>
          </a:solidFill>
          <a:ln w="9525">
            <a:noFill/>
            <a:miter lim="800000"/>
            <a:headEnd/>
            <a:tailEnd/>
          </a:ln>
          <a:effectLst/>
        </p:spPr>
        <p:txBody>
          <a:bodyPr/>
          <a:lstStyle/>
          <a:p>
            <a:pPr marL="742950" lvl="1" indent="-285750">
              <a:spcBef>
                <a:spcPct val="20000"/>
              </a:spcBef>
              <a:buClr>
                <a:schemeClr val="tx1"/>
              </a:buClr>
              <a:buSzPct val="120000"/>
              <a:buFontTx/>
              <a:buChar char="•"/>
            </a:pPr>
            <a:r>
              <a:rPr lang="en-US" sz="2400">
                <a:latin typeface="Arial Unicode MS" pitchFamily="34" charset="-128"/>
              </a:rPr>
              <a:t>30 CPUs + 480 chess processors</a:t>
            </a:r>
          </a:p>
          <a:p>
            <a:pPr marL="742950" lvl="1" indent="-285750">
              <a:spcBef>
                <a:spcPct val="20000"/>
              </a:spcBef>
              <a:buClr>
                <a:schemeClr val="tx1"/>
              </a:buClr>
              <a:buSzPct val="120000"/>
              <a:buFontTx/>
              <a:buChar char="•"/>
            </a:pPr>
            <a:r>
              <a:rPr lang="en-US" sz="2400">
                <a:latin typeface="Arial Unicode MS" pitchFamily="34" charset="-128"/>
              </a:rPr>
              <a:t>Searched 126.000.000 nodes per sec</a:t>
            </a:r>
          </a:p>
          <a:p>
            <a:pPr marL="742950" lvl="1" indent="-285750">
              <a:spcBef>
                <a:spcPct val="20000"/>
              </a:spcBef>
              <a:buClr>
                <a:schemeClr val="tx1"/>
              </a:buClr>
              <a:buSzPct val="120000"/>
              <a:buFontTx/>
              <a:buChar char="•"/>
            </a:pPr>
            <a:r>
              <a:rPr lang="en-US" sz="2400">
                <a:latin typeface="Arial Unicode MS" pitchFamily="34" charset="-128"/>
              </a:rPr>
              <a:t>Generated 30 billion positions per move reaching depth 14 routinely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1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CPSC 502, Lecture 1</a:t>
            </a:r>
            <a:endParaRPr lang="en-US"/>
          </a:p>
        </p:txBody>
      </p:sp>
      <p:sp>
        <p:nvSpPr>
          <p:cNvPr id="7" name="Slide Number Placeholder 5"/>
          <p:cNvSpPr>
            <a:spLocks noGrp="1"/>
          </p:cNvSpPr>
          <p:nvPr>
            <p:ph type="sldNum" sz="quarter" idx="12"/>
          </p:nvPr>
        </p:nvSpPr>
        <p:spPr/>
        <p:txBody>
          <a:bodyPr/>
          <a:lstStyle/>
          <a:p>
            <a:r>
              <a:rPr lang="en-US"/>
              <a:t>Slide </a:t>
            </a:r>
            <a:fld id="{3FA7AE4F-7003-44AD-8B9C-367EA810F97E}" type="slidenum">
              <a:rPr lang="en-US"/>
              <a:pPr/>
              <a:t>13</a:t>
            </a:fld>
            <a:endParaRPr lang="en-US"/>
          </a:p>
        </p:txBody>
      </p:sp>
      <p:sp>
        <p:nvSpPr>
          <p:cNvPr id="355330" name="Rectangle 2"/>
          <p:cNvSpPr>
            <a:spLocks noGrp="1" noChangeArrowheads="1"/>
          </p:cNvSpPr>
          <p:nvPr>
            <p:ph type="title"/>
          </p:nvPr>
        </p:nvSpPr>
        <p:spPr/>
        <p:txBody>
          <a:bodyPr/>
          <a:lstStyle/>
          <a:p>
            <a:r>
              <a:rPr lang="en-US"/>
              <a:t>CSPs: Crossword Puzzles</a:t>
            </a:r>
          </a:p>
        </p:txBody>
      </p:sp>
      <p:pic>
        <p:nvPicPr>
          <p:cNvPr id="355331" name="Picture 3" descr="Littman Crossword"/>
          <p:cNvPicPr>
            <a:picLocks noChangeAspect="1" noChangeArrowheads="1"/>
          </p:cNvPicPr>
          <p:nvPr/>
        </p:nvPicPr>
        <p:blipFill>
          <a:blip r:embed="rId3" cstate="print"/>
          <a:srcRect/>
          <a:stretch>
            <a:fillRect/>
          </a:stretch>
        </p:blipFill>
        <p:spPr bwMode="auto">
          <a:xfrm>
            <a:off x="0" y="976313"/>
            <a:ext cx="9144000" cy="5043487"/>
          </a:xfrm>
          <a:prstGeom prst="rect">
            <a:avLst/>
          </a:prstGeom>
          <a:noFill/>
        </p:spPr>
      </p:pic>
      <p:sp>
        <p:nvSpPr>
          <p:cNvPr id="355332" name="Text Box 4"/>
          <p:cNvSpPr txBox="1">
            <a:spLocks noChangeArrowheads="1"/>
          </p:cNvSpPr>
          <p:nvPr/>
        </p:nvSpPr>
        <p:spPr bwMode="auto">
          <a:xfrm>
            <a:off x="6172200" y="5589588"/>
            <a:ext cx="2971800" cy="366712"/>
          </a:xfrm>
          <a:prstGeom prst="rect">
            <a:avLst/>
          </a:prstGeom>
          <a:noFill/>
          <a:ln w="9525">
            <a:noFill/>
            <a:miter lim="800000"/>
            <a:headEnd/>
            <a:tailEnd/>
          </a:ln>
          <a:effectLst/>
        </p:spPr>
        <p:txBody>
          <a:bodyPr>
            <a:spAutoFit/>
          </a:bodyPr>
          <a:lstStyle/>
          <a:p>
            <a:pPr algn="r" eaLnBrk="0" hangingPunct="0">
              <a:spcBef>
                <a:spcPct val="50000"/>
              </a:spcBef>
            </a:pPr>
            <a:r>
              <a:rPr lang="en-US" sz="1800">
                <a:latin typeface="Arial" charset="0"/>
              </a:rPr>
              <a:t>Source: </a:t>
            </a:r>
            <a:r>
              <a:rPr lang="en-US" sz="1800" i="1">
                <a:latin typeface="Arial" charset="0"/>
              </a:rPr>
              <a:t>Michael Littman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CPSC 502, Lecture 1</a:t>
            </a:r>
            <a:endParaRPr lang="en-US"/>
          </a:p>
        </p:txBody>
      </p:sp>
      <p:sp>
        <p:nvSpPr>
          <p:cNvPr id="7" name="Slide Number Placeholder 5"/>
          <p:cNvSpPr>
            <a:spLocks noGrp="1"/>
          </p:cNvSpPr>
          <p:nvPr>
            <p:ph type="sldNum" sz="quarter" idx="12"/>
          </p:nvPr>
        </p:nvSpPr>
        <p:spPr/>
        <p:txBody>
          <a:bodyPr/>
          <a:lstStyle/>
          <a:p>
            <a:r>
              <a:rPr lang="en-US"/>
              <a:t>Slide </a:t>
            </a:r>
            <a:fld id="{3FA7AE4F-7003-44AD-8B9C-367EA810F97E}" type="slidenum">
              <a:rPr lang="en-US"/>
              <a:pPr/>
              <a:t>14</a:t>
            </a:fld>
            <a:endParaRPr lang="en-US"/>
          </a:p>
        </p:txBody>
      </p:sp>
      <p:sp>
        <p:nvSpPr>
          <p:cNvPr id="355330" name="Rectangle 2"/>
          <p:cNvSpPr>
            <a:spLocks noGrp="1" noChangeArrowheads="1"/>
          </p:cNvSpPr>
          <p:nvPr>
            <p:ph type="title"/>
          </p:nvPr>
        </p:nvSpPr>
        <p:spPr/>
        <p:txBody>
          <a:bodyPr/>
          <a:lstStyle/>
          <a:p>
            <a:r>
              <a:rPr lang="en-US" dirty="0"/>
              <a:t>CSPs: </a:t>
            </a:r>
            <a:r>
              <a:rPr lang="en-US" dirty="0" smtClean="0"/>
              <a:t>Radio link frequency assignment</a:t>
            </a:r>
            <a:endParaRPr lang="en-US" dirty="0"/>
          </a:p>
        </p:txBody>
      </p:sp>
      <p:sp>
        <p:nvSpPr>
          <p:cNvPr id="355332" name="Text Box 4"/>
          <p:cNvSpPr txBox="1">
            <a:spLocks noChangeArrowheads="1"/>
          </p:cNvSpPr>
          <p:nvPr/>
        </p:nvSpPr>
        <p:spPr bwMode="auto">
          <a:xfrm>
            <a:off x="642910" y="3929066"/>
            <a:ext cx="2971800" cy="366712"/>
          </a:xfrm>
          <a:prstGeom prst="rect">
            <a:avLst/>
          </a:prstGeom>
          <a:noFill/>
          <a:ln w="9525">
            <a:noFill/>
            <a:miter lim="800000"/>
            <a:headEnd/>
            <a:tailEnd/>
          </a:ln>
          <a:effectLst/>
        </p:spPr>
        <p:txBody>
          <a:bodyPr>
            <a:spAutoFit/>
          </a:bodyPr>
          <a:lstStyle/>
          <a:p>
            <a:pPr algn="r" eaLnBrk="0" hangingPunct="0">
              <a:spcBef>
                <a:spcPct val="50000"/>
              </a:spcBef>
            </a:pPr>
            <a:r>
              <a:rPr lang="en-US" sz="1800" dirty="0">
                <a:latin typeface="Arial" charset="0"/>
              </a:rPr>
              <a:t>Source: </a:t>
            </a:r>
            <a:r>
              <a:rPr lang="en-US" sz="1800" i="1" dirty="0" smtClean="0">
                <a:latin typeface="Arial" charset="0"/>
              </a:rPr>
              <a:t>INRIA</a:t>
            </a:r>
            <a:endParaRPr lang="en-US" sz="1800" i="1" dirty="0">
              <a:latin typeface="Arial" charset="0"/>
            </a:endParaRPr>
          </a:p>
        </p:txBody>
      </p:sp>
      <p:sp>
        <p:nvSpPr>
          <p:cNvPr id="8" name="Rectangle 7"/>
          <p:cNvSpPr/>
          <p:nvPr/>
        </p:nvSpPr>
        <p:spPr>
          <a:xfrm>
            <a:off x="285720" y="785794"/>
            <a:ext cx="8858280" cy="2246769"/>
          </a:xfrm>
          <a:prstGeom prst="rect">
            <a:avLst/>
          </a:prstGeom>
        </p:spPr>
        <p:txBody>
          <a:bodyPr wrap="square">
            <a:spAutoFit/>
          </a:bodyPr>
          <a:lstStyle/>
          <a:p>
            <a:r>
              <a:rPr lang="en-US" dirty="0" smtClean="0">
                <a:latin typeface="+mj-lt"/>
              </a:rPr>
              <a:t>Assigning frequencies to a set of radio links defined between pairs of sites in order </a:t>
            </a:r>
            <a:r>
              <a:rPr lang="en-US" b="1" dirty="0" smtClean="0">
                <a:latin typeface="+mj-lt"/>
              </a:rPr>
              <a:t>to avoid interferences</a:t>
            </a:r>
            <a:r>
              <a:rPr lang="en-US" dirty="0" smtClean="0">
                <a:latin typeface="+mj-lt"/>
              </a:rPr>
              <a:t>.</a:t>
            </a:r>
          </a:p>
          <a:p>
            <a:endParaRPr lang="en-US" dirty="0" smtClean="0">
              <a:latin typeface="+mj-lt"/>
            </a:endParaRPr>
          </a:p>
          <a:p>
            <a:r>
              <a:rPr lang="en-US" dirty="0" smtClean="0">
                <a:latin typeface="+mj-lt"/>
              </a:rPr>
              <a:t>Constraints on frequency depend on </a:t>
            </a:r>
            <a:r>
              <a:rPr lang="en-US" b="1" dirty="0" smtClean="0">
                <a:latin typeface="+mj-lt"/>
              </a:rPr>
              <a:t>position of the links</a:t>
            </a:r>
            <a:r>
              <a:rPr lang="en-US" dirty="0" smtClean="0">
                <a:latin typeface="+mj-lt"/>
              </a:rPr>
              <a:t> and on </a:t>
            </a:r>
            <a:r>
              <a:rPr lang="en-US" b="1" dirty="0" smtClean="0">
                <a:latin typeface="+mj-lt"/>
              </a:rPr>
              <a:t>physical environment </a:t>
            </a:r>
            <a:r>
              <a:rPr lang="en-US" dirty="0" smtClean="0">
                <a:latin typeface="+mj-lt"/>
              </a:rPr>
              <a:t>.</a:t>
            </a:r>
            <a:endParaRPr lang="en-US" dirty="0">
              <a:latin typeface="+mj-lt"/>
            </a:endParaRPr>
          </a:p>
        </p:txBody>
      </p:sp>
      <p:pic>
        <p:nvPicPr>
          <p:cNvPr id="9" name="Picture 2"/>
          <p:cNvPicPr>
            <a:picLocks noChangeAspect="1" noChangeArrowheads="1"/>
          </p:cNvPicPr>
          <p:nvPr/>
        </p:nvPicPr>
        <p:blipFill>
          <a:blip r:embed="rId3" cstate="print"/>
          <a:srcRect/>
          <a:stretch>
            <a:fillRect/>
          </a:stretch>
        </p:blipFill>
        <p:spPr bwMode="auto">
          <a:xfrm>
            <a:off x="4071934" y="3120242"/>
            <a:ext cx="4857784" cy="3737758"/>
          </a:xfrm>
          <a:prstGeom prst="rect">
            <a:avLst/>
          </a:prstGeom>
          <a:noFill/>
          <a:ln w="9525">
            <a:noFill/>
            <a:miter lim="800000"/>
            <a:headEnd/>
            <a:tailEnd/>
          </a:ln>
          <a:effectLst/>
        </p:spPr>
      </p:pic>
      <p:sp>
        <p:nvSpPr>
          <p:cNvPr id="10" name="Text Box 5"/>
          <p:cNvSpPr txBox="1">
            <a:spLocks noChangeArrowheads="1"/>
          </p:cNvSpPr>
          <p:nvPr/>
        </p:nvSpPr>
        <p:spPr bwMode="auto">
          <a:xfrm>
            <a:off x="323850" y="5157788"/>
            <a:ext cx="4503156" cy="523220"/>
          </a:xfrm>
          <a:prstGeom prst="rect">
            <a:avLst/>
          </a:prstGeom>
          <a:solidFill>
            <a:schemeClr val="bg1"/>
          </a:solidFill>
          <a:ln w="9525">
            <a:noFill/>
            <a:miter lim="800000"/>
            <a:headEnd/>
            <a:tailEnd/>
          </a:ln>
          <a:effectLst/>
        </p:spPr>
        <p:txBody>
          <a:bodyPr wrap="none">
            <a:spAutoFit/>
          </a:bodyPr>
          <a:lstStyle/>
          <a:p>
            <a:r>
              <a:rPr lang="en-US" dirty="0" smtClean="0">
                <a:solidFill>
                  <a:schemeClr val="accent2"/>
                </a:solidFill>
                <a:latin typeface="Arial Unicode MS" pitchFamily="34" charset="-128"/>
              </a:rPr>
              <a:t>Sample Constraint network</a:t>
            </a:r>
            <a:endParaRPr lang="en-US" dirty="0">
              <a:solidFill>
                <a:schemeClr val="accent2"/>
              </a:solidFill>
              <a:latin typeface="Arial Unicode MS" pitchFamily="34"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1"/>
          </p:nvPr>
        </p:nvSpPr>
        <p:spPr>
          <a:noFill/>
          <a:ln>
            <a:miter lim="800000"/>
            <a:headEnd/>
            <a:tailEnd/>
          </a:ln>
        </p:spPr>
        <p:txBody>
          <a:bodyPr/>
          <a:lstStyle/>
          <a:p>
            <a:fld id="{9109E73E-6299-4F4F-B616-AB047EC795F8}" type="slidenum">
              <a:rPr lang="de-DE" smtClean="0">
                <a:cs typeface="Arial" charset="0"/>
              </a:rPr>
              <a:pPr/>
              <a:t>15</a:t>
            </a:fld>
            <a:endParaRPr lang="de-DE" smtClean="0">
              <a:cs typeface="Arial" charset="0"/>
            </a:endParaRPr>
          </a:p>
        </p:txBody>
      </p:sp>
      <p:sp>
        <p:nvSpPr>
          <p:cNvPr id="334850" name="Rectangle 2"/>
          <p:cNvSpPr>
            <a:spLocks noGrp="1" noChangeArrowheads="1"/>
          </p:cNvSpPr>
          <p:nvPr>
            <p:ph type="title"/>
          </p:nvPr>
        </p:nvSpPr>
        <p:spPr/>
        <p:txBody>
          <a:bodyPr/>
          <a:lstStyle/>
          <a:p>
            <a:pPr>
              <a:defRPr/>
            </a:pPr>
            <a:r>
              <a:rPr lang="en-US" sz="2800" dirty="0" smtClean="0">
                <a:solidFill>
                  <a:srgbClr val="3333CC"/>
                </a:solidFill>
                <a:ea typeface="+mj-ea"/>
              </a:rPr>
              <a:t>Example: SLS for RNA secondary structure design</a:t>
            </a:r>
            <a:endParaRPr lang="de-DE" sz="2800" dirty="0" smtClean="0">
              <a:solidFill>
                <a:srgbClr val="3333CC"/>
              </a:solidFill>
              <a:ea typeface="+mj-ea"/>
            </a:endParaRPr>
          </a:p>
        </p:txBody>
      </p:sp>
      <p:sp>
        <p:nvSpPr>
          <p:cNvPr id="43012" name="Rectangle 3"/>
          <p:cNvSpPr>
            <a:spLocks noGrp="1" noChangeArrowheads="1"/>
          </p:cNvSpPr>
          <p:nvPr>
            <p:ph type="body" sz="half" idx="1"/>
          </p:nvPr>
        </p:nvSpPr>
        <p:spPr>
          <a:xfrm>
            <a:off x="71438" y="692150"/>
            <a:ext cx="5549900" cy="5029200"/>
          </a:xfrm>
        </p:spPr>
        <p:txBody>
          <a:bodyPr>
            <a:normAutofit lnSpcReduction="10000"/>
          </a:bodyPr>
          <a:lstStyle/>
          <a:p>
            <a:r>
              <a:rPr lang="en-US" sz="2000" dirty="0" smtClean="0"/>
              <a:t>RNA strand made up of four bases: </a:t>
            </a:r>
            <a:r>
              <a:rPr lang="de-DE" sz="2000" dirty="0" smtClean="0"/>
              <a:t>cytosine (C), guanine (G), adenine (A), and uracil (U)</a:t>
            </a:r>
          </a:p>
          <a:p>
            <a:r>
              <a:rPr lang="de-DE" sz="2000" dirty="0" smtClean="0"/>
              <a:t>2D/3D structure RNA strand folds into </a:t>
            </a:r>
            <a:br>
              <a:rPr lang="de-DE" sz="2000" dirty="0" smtClean="0"/>
            </a:br>
            <a:r>
              <a:rPr lang="de-DE" sz="2000" dirty="0" smtClean="0"/>
              <a:t>is important for its </a:t>
            </a:r>
            <a:r>
              <a:rPr lang="de-DE" sz="2000" dirty="0" smtClean="0">
                <a:solidFill>
                  <a:srgbClr val="FF0000"/>
                </a:solidFill>
              </a:rPr>
              <a:t>function</a:t>
            </a:r>
            <a:endParaRPr lang="en-US" sz="2000" dirty="0" smtClean="0">
              <a:solidFill>
                <a:srgbClr val="FF0000"/>
              </a:solidFill>
            </a:endParaRPr>
          </a:p>
          <a:p>
            <a:r>
              <a:rPr lang="en-US" sz="2000" dirty="0" smtClean="0"/>
              <a:t>Predicting structure for a </a:t>
            </a:r>
            <a:br>
              <a:rPr lang="en-US" sz="2000" dirty="0" smtClean="0"/>
            </a:br>
            <a:r>
              <a:rPr lang="en-US" sz="2000" dirty="0" smtClean="0"/>
              <a:t>strand is “easy”: O(n</a:t>
            </a:r>
            <a:r>
              <a:rPr lang="en-US" sz="2000" baseline="30000" dirty="0" smtClean="0"/>
              <a:t>3</a:t>
            </a:r>
            <a:r>
              <a:rPr lang="en-US" sz="2000" dirty="0" smtClean="0"/>
              <a:t>)</a:t>
            </a:r>
          </a:p>
          <a:p>
            <a:r>
              <a:rPr lang="en-US" sz="2000" dirty="0" smtClean="0"/>
              <a:t>But what if we want a strand that folds </a:t>
            </a:r>
            <a:br>
              <a:rPr lang="en-US" sz="2000" dirty="0" smtClean="0"/>
            </a:br>
            <a:r>
              <a:rPr lang="en-US" sz="2000" dirty="0" smtClean="0"/>
              <a:t>into a certain structure?</a:t>
            </a:r>
          </a:p>
          <a:p>
            <a:pPr lvl="1"/>
            <a:r>
              <a:rPr lang="en-US" sz="1800" dirty="0" smtClean="0"/>
              <a:t>Local search over strands</a:t>
            </a:r>
          </a:p>
          <a:p>
            <a:pPr lvl="2"/>
            <a:r>
              <a:rPr lang="en-US" sz="1600" dirty="0" smtClean="0"/>
              <a:t>Search for one that folds </a:t>
            </a:r>
            <a:br>
              <a:rPr lang="en-US" sz="1600" dirty="0" smtClean="0"/>
            </a:br>
            <a:r>
              <a:rPr lang="en-US" sz="1600" dirty="0" smtClean="0"/>
              <a:t>into the right structure</a:t>
            </a:r>
          </a:p>
          <a:p>
            <a:pPr lvl="1"/>
            <a:r>
              <a:rPr lang="en-US" sz="1800" dirty="0" smtClean="0"/>
              <a:t>Evaluation function for a strand</a:t>
            </a:r>
          </a:p>
          <a:p>
            <a:pPr lvl="2"/>
            <a:r>
              <a:rPr lang="en-US" sz="1600" dirty="0" smtClean="0"/>
              <a:t>Run O(n</a:t>
            </a:r>
            <a:r>
              <a:rPr lang="en-US" sz="1600" baseline="30000" dirty="0" smtClean="0"/>
              <a:t>3</a:t>
            </a:r>
            <a:r>
              <a:rPr lang="en-US" sz="1600" dirty="0" smtClean="0"/>
              <a:t>) prediction algorithm</a:t>
            </a:r>
          </a:p>
          <a:p>
            <a:pPr lvl="2"/>
            <a:r>
              <a:rPr lang="en-US" sz="1600" dirty="0" smtClean="0"/>
              <a:t>Evaluate how different the result is </a:t>
            </a:r>
            <a:br>
              <a:rPr lang="en-US" sz="1600" dirty="0" smtClean="0"/>
            </a:br>
            <a:r>
              <a:rPr lang="en-US" sz="1600" dirty="0" smtClean="0"/>
              <a:t>from our target structure</a:t>
            </a:r>
          </a:p>
          <a:p>
            <a:pPr lvl="2"/>
            <a:r>
              <a:rPr lang="en-US" sz="1600" dirty="0" smtClean="0"/>
              <a:t>Only defined implicitly, but can be </a:t>
            </a:r>
            <a:br>
              <a:rPr lang="en-US" sz="1600" dirty="0" smtClean="0"/>
            </a:br>
            <a:r>
              <a:rPr lang="en-US" sz="1600" dirty="0" smtClean="0"/>
              <a:t>evaluated by running the prediction algorithm</a:t>
            </a:r>
            <a:endParaRPr lang="de-DE" sz="1600" dirty="0" smtClean="0"/>
          </a:p>
        </p:txBody>
      </p:sp>
      <p:pic>
        <p:nvPicPr>
          <p:cNvPr id="43013" name="Picture 7" descr="E:\University\term 2\Bioinformatics\presentation\rna_structure.bmp"/>
          <p:cNvPicPr>
            <a:picLocks noChangeAspect="1" noChangeArrowheads="1"/>
          </p:cNvPicPr>
          <p:nvPr/>
        </p:nvPicPr>
        <p:blipFill>
          <a:blip r:embed="rId3" cstate="print"/>
          <a:srcRect/>
          <a:stretch>
            <a:fillRect/>
          </a:stretch>
        </p:blipFill>
        <p:spPr bwMode="auto">
          <a:xfrm>
            <a:off x="5364163" y="3962400"/>
            <a:ext cx="3246437" cy="1825625"/>
          </a:xfrm>
          <a:prstGeom prst="rect">
            <a:avLst/>
          </a:prstGeom>
          <a:noFill/>
          <a:ln w="9525">
            <a:noFill/>
            <a:miter lim="800000"/>
            <a:headEnd/>
            <a:tailEnd/>
          </a:ln>
        </p:spPr>
      </p:pic>
      <p:sp>
        <p:nvSpPr>
          <p:cNvPr id="47110" name="Rectangle 8"/>
          <p:cNvSpPr>
            <a:spLocks noChangeArrowheads="1"/>
          </p:cNvSpPr>
          <p:nvPr/>
        </p:nvSpPr>
        <p:spPr bwMode="auto">
          <a:xfrm>
            <a:off x="4889500" y="1600200"/>
            <a:ext cx="4025900" cy="573088"/>
          </a:xfrm>
          <a:prstGeom prst="rect">
            <a:avLst/>
          </a:prstGeom>
          <a:solidFill>
            <a:srgbClr val="FFFFFF"/>
          </a:solidFill>
          <a:ln w="12700" cap="sq">
            <a:solidFill>
              <a:srgbClr val="FFFFFF"/>
            </a:solidFill>
            <a:miter lim="800000"/>
            <a:headEnd type="none" w="sm" len="sm"/>
            <a:tailEnd type="none" w="sm" len="sm"/>
          </a:ln>
        </p:spPr>
        <p:txBody>
          <a:bodyPr wrap="none" anchor="ctr"/>
          <a:lstStyle/>
          <a:p>
            <a:pPr algn="ctr"/>
            <a:r>
              <a:rPr lang="en-US" dirty="0">
                <a:solidFill>
                  <a:schemeClr val="tx1">
                    <a:lumMod val="50000"/>
                    <a:lumOff val="50000"/>
                  </a:schemeClr>
                </a:solidFill>
              </a:rPr>
              <a:t>RNA strand</a:t>
            </a:r>
            <a:br>
              <a:rPr lang="en-US" dirty="0">
                <a:solidFill>
                  <a:schemeClr val="tx1">
                    <a:lumMod val="50000"/>
                    <a:lumOff val="50000"/>
                  </a:schemeClr>
                </a:solidFill>
              </a:rPr>
            </a:br>
            <a:r>
              <a:rPr lang="en-US" sz="2000" dirty="0">
                <a:solidFill>
                  <a:schemeClr val="tx1">
                    <a:lumMod val="50000"/>
                    <a:lumOff val="50000"/>
                  </a:schemeClr>
                </a:solidFill>
              </a:rPr>
              <a:t>GUCCCAUAGGAUGUCCCAUAGGA</a:t>
            </a:r>
            <a:endParaRPr lang="de-DE" sz="2000" dirty="0">
              <a:solidFill>
                <a:schemeClr val="tx1">
                  <a:lumMod val="50000"/>
                  <a:lumOff val="50000"/>
                </a:schemeClr>
              </a:solidFill>
            </a:endParaRPr>
          </a:p>
        </p:txBody>
      </p:sp>
      <p:sp>
        <p:nvSpPr>
          <p:cNvPr id="43015" name="Rectangle 9"/>
          <p:cNvSpPr>
            <a:spLocks noChangeArrowheads="1"/>
          </p:cNvSpPr>
          <p:nvPr/>
        </p:nvSpPr>
        <p:spPr bwMode="auto">
          <a:xfrm>
            <a:off x="5364163" y="3581400"/>
            <a:ext cx="3246437" cy="285750"/>
          </a:xfrm>
          <a:prstGeom prst="rect">
            <a:avLst/>
          </a:prstGeom>
          <a:solidFill>
            <a:srgbClr val="FFFFFF"/>
          </a:solidFill>
          <a:ln w="12700" cap="sq">
            <a:solidFill>
              <a:srgbClr val="FFFFFF"/>
            </a:solidFill>
            <a:miter lim="800000"/>
            <a:headEnd type="none" w="sm" len="sm"/>
            <a:tailEnd type="none" w="sm" len="sm"/>
          </a:ln>
        </p:spPr>
        <p:txBody>
          <a:bodyPr wrap="none" anchor="ctr"/>
          <a:lstStyle/>
          <a:p>
            <a:pPr algn="ctr"/>
            <a:r>
              <a:rPr lang="en-US">
                <a:solidFill>
                  <a:schemeClr val="tx1">
                    <a:lumMod val="50000"/>
                    <a:lumOff val="50000"/>
                  </a:schemeClr>
                </a:solidFill>
              </a:rPr>
              <a:t>Secondary structure</a:t>
            </a:r>
            <a:endParaRPr lang="de-DE">
              <a:solidFill>
                <a:schemeClr val="tx1">
                  <a:lumMod val="50000"/>
                  <a:lumOff val="50000"/>
                </a:schemeClr>
              </a:solidFill>
            </a:endParaRPr>
          </a:p>
        </p:txBody>
      </p:sp>
      <p:sp>
        <p:nvSpPr>
          <p:cNvPr id="43016" name="Line 10"/>
          <p:cNvSpPr>
            <a:spLocks noChangeShapeType="1"/>
          </p:cNvSpPr>
          <p:nvPr/>
        </p:nvSpPr>
        <p:spPr bwMode="auto">
          <a:xfrm>
            <a:off x="5621338" y="2590800"/>
            <a:ext cx="0" cy="630238"/>
          </a:xfrm>
          <a:prstGeom prst="line">
            <a:avLst/>
          </a:prstGeom>
          <a:noFill/>
          <a:ln w="38100" cap="sq">
            <a:solidFill>
              <a:srgbClr val="00FF00"/>
            </a:solidFill>
            <a:round/>
            <a:headEnd type="none" w="sm" len="sm"/>
            <a:tailEnd type="triangle" w="lg" len="lg"/>
          </a:ln>
        </p:spPr>
        <p:txBody>
          <a:bodyPr wrap="none"/>
          <a:lstStyle/>
          <a:p>
            <a:endParaRPr lang="en-CA"/>
          </a:p>
        </p:txBody>
      </p:sp>
      <p:sp>
        <p:nvSpPr>
          <p:cNvPr id="43017" name="Rectangle 14"/>
          <p:cNvSpPr>
            <a:spLocks noChangeArrowheads="1"/>
          </p:cNvSpPr>
          <p:nvPr/>
        </p:nvSpPr>
        <p:spPr bwMode="auto">
          <a:xfrm>
            <a:off x="5826125" y="2743200"/>
            <a:ext cx="1184275" cy="342900"/>
          </a:xfrm>
          <a:prstGeom prst="rect">
            <a:avLst/>
          </a:prstGeom>
          <a:noFill/>
          <a:ln w="9525">
            <a:noFill/>
            <a:miter lim="800000"/>
            <a:headEnd/>
            <a:tailEnd/>
          </a:ln>
        </p:spPr>
        <p:txBody>
          <a:bodyPr lIns="92075" tIns="46038" rIns="92075" bIns="46038"/>
          <a:lstStyle/>
          <a:p>
            <a:pPr marL="342900" indent="-342900">
              <a:spcBef>
                <a:spcPct val="20000"/>
              </a:spcBef>
              <a:buClr>
                <a:srgbClr val="FFFF99"/>
              </a:buClr>
              <a:buSzPct val="120000"/>
            </a:pPr>
            <a:r>
              <a:rPr lang="en-US">
                <a:solidFill>
                  <a:srgbClr val="00FF00"/>
                </a:solidFill>
              </a:rPr>
              <a:t>Easy</a:t>
            </a:r>
            <a:endParaRPr lang="de-DE">
              <a:solidFill>
                <a:srgbClr val="00FF00"/>
              </a:solidFill>
            </a:endParaRPr>
          </a:p>
        </p:txBody>
      </p:sp>
      <p:sp>
        <p:nvSpPr>
          <p:cNvPr id="43018" name="Line 15"/>
          <p:cNvSpPr>
            <a:spLocks noChangeShapeType="1"/>
          </p:cNvSpPr>
          <p:nvPr/>
        </p:nvSpPr>
        <p:spPr bwMode="auto">
          <a:xfrm flipH="1" flipV="1">
            <a:off x="7221538" y="2590800"/>
            <a:ext cx="0" cy="573088"/>
          </a:xfrm>
          <a:prstGeom prst="line">
            <a:avLst/>
          </a:prstGeom>
          <a:noFill/>
          <a:ln w="38100" cap="sq">
            <a:solidFill>
              <a:srgbClr val="FF0000"/>
            </a:solidFill>
            <a:round/>
            <a:headEnd type="none" w="sm" len="sm"/>
            <a:tailEnd type="triangle" w="lg" len="lg"/>
          </a:ln>
        </p:spPr>
        <p:txBody>
          <a:bodyPr wrap="none"/>
          <a:lstStyle/>
          <a:p>
            <a:endParaRPr lang="en-CA"/>
          </a:p>
        </p:txBody>
      </p:sp>
      <p:sp>
        <p:nvSpPr>
          <p:cNvPr id="43019" name="Rectangle 16"/>
          <p:cNvSpPr>
            <a:spLocks noChangeArrowheads="1"/>
          </p:cNvSpPr>
          <p:nvPr/>
        </p:nvSpPr>
        <p:spPr bwMode="auto">
          <a:xfrm>
            <a:off x="7426325" y="2895600"/>
            <a:ext cx="1184275" cy="342900"/>
          </a:xfrm>
          <a:prstGeom prst="rect">
            <a:avLst/>
          </a:prstGeom>
          <a:noFill/>
          <a:ln w="9525">
            <a:noFill/>
            <a:miter lim="800000"/>
            <a:headEnd/>
            <a:tailEnd/>
          </a:ln>
        </p:spPr>
        <p:txBody>
          <a:bodyPr lIns="92075" tIns="46038" rIns="92075" bIns="46038"/>
          <a:lstStyle/>
          <a:p>
            <a:pPr marL="342900" indent="-342900">
              <a:spcBef>
                <a:spcPct val="20000"/>
              </a:spcBef>
              <a:buClr>
                <a:srgbClr val="FFFF99"/>
              </a:buClr>
              <a:buSzPct val="120000"/>
            </a:pPr>
            <a:r>
              <a:rPr lang="en-US">
                <a:solidFill>
                  <a:srgbClr val="FF3300"/>
                </a:solidFill>
              </a:rPr>
              <a:t>Hard</a:t>
            </a:r>
            <a:endParaRPr lang="de-DE">
              <a:solidFill>
                <a:srgbClr val="FF3300"/>
              </a:solidFill>
            </a:endParaRPr>
          </a:p>
        </p:txBody>
      </p:sp>
      <p:sp>
        <p:nvSpPr>
          <p:cNvPr id="12" name="Rectangle 3"/>
          <p:cNvSpPr txBox="1">
            <a:spLocks noChangeArrowheads="1"/>
          </p:cNvSpPr>
          <p:nvPr/>
        </p:nvSpPr>
        <p:spPr bwMode="auto">
          <a:xfrm>
            <a:off x="-252536" y="5877272"/>
            <a:ext cx="9096376" cy="406400"/>
          </a:xfrm>
          <a:prstGeom prst="rect">
            <a:avLst/>
          </a:prstGeom>
          <a:noFill/>
          <a:ln w="9525">
            <a:noFill/>
            <a:miter lim="800000"/>
            <a:headEnd/>
            <a:tailEnd/>
          </a:ln>
        </p:spPr>
        <p:txBody>
          <a:bodyPr/>
          <a:lstStyle/>
          <a:p>
            <a:pPr lvl="1" eaLnBrk="0" hangingPunct="0">
              <a:spcBef>
                <a:spcPct val="20000"/>
              </a:spcBef>
            </a:pPr>
            <a:r>
              <a:rPr lang="en-US" sz="1800" dirty="0">
                <a:latin typeface="cmr10"/>
                <a:ea typeface="ＭＳ Ｐゴシック" pitchFamily="34" charset="-128"/>
              </a:rPr>
              <a:t>Best algorithm to date: Local search algorithm RNA-SSD </a:t>
            </a:r>
            <a:r>
              <a:rPr lang="en-US" sz="1800" dirty="0">
                <a:solidFill>
                  <a:srgbClr val="FF0000"/>
                </a:solidFill>
                <a:latin typeface="cmr10"/>
                <a:ea typeface="ＭＳ Ｐゴシック" pitchFamily="34" charset="-128"/>
              </a:rPr>
              <a:t>developed at UBC</a:t>
            </a:r>
            <a:r>
              <a:rPr lang="en-US" sz="1800" dirty="0">
                <a:latin typeface="cmr10"/>
                <a:ea typeface="ＭＳ Ｐゴシック" pitchFamily="34" charset="-128"/>
              </a:rPr>
              <a:t/>
            </a:r>
            <a:br>
              <a:rPr lang="en-US" sz="1800" dirty="0">
                <a:latin typeface="cmr10"/>
                <a:ea typeface="ＭＳ Ｐゴシック" pitchFamily="34" charset="-128"/>
              </a:rPr>
            </a:br>
            <a:r>
              <a:rPr lang="en-US" sz="1800" dirty="0">
                <a:latin typeface="cmr10"/>
                <a:ea typeface="ＭＳ Ｐゴシック" pitchFamily="34" charset="-128"/>
              </a:rPr>
              <a:t>[</a:t>
            </a:r>
            <a:r>
              <a:rPr lang="en-US" sz="1800" dirty="0" err="1">
                <a:latin typeface="cmr10"/>
                <a:ea typeface="ＭＳ Ｐゴシック" pitchFamily="34" charset="-128"/>
              </a:rPr>
              <a:t>Andronescu</a:t>
            </a:r>
            <a:r>
              <a:rPr lang="en-US" sz="1800" dirty="0">
                <a:latin typeface="cmr10"/>
                <a:ea typeface="ＭＳ Ｐゴシック" pitchFamily="34" charset="-128"/>
              </a:rPr>
              <a:t>, </a:t>
            </a:r>
            <a:r>
              <a:rPr lang="en-US" sz="1800" dirty="0" err="1">
                <a:latin typeface="cmr10"/>
                <a:ea typeface="ＭＳ Ｐゴシック" pitchFamily="34" charset="-128"/>
              </a:rPr>
              <a:t>Fejes</a:t>
            </a:r>
            <a:r>
              <a:rPr lang="en-US" sz="1800" dirty="0">
                <a:latin typeface="cmr10"/>
                <a:ea typeface="ＭＳ Ｐゴシック" pitchFamily="34" charset="-128"/>
              </a:rPr>
              <a:t>, </a:t>
            </a:r>
            <a:r>
              <a:rPr lang="en-US" sz="1800" dirty="0" err="1">
                <a:latin typeface="cmr10"/>
                <a:ea typeface="ＭＳ Ｐゴシック" pitchFamily="34" charset="-128"/>
              </a:rPr>
              <a:t>Hutter</a:t>
            </a:r>
            <a:r>
              <a:rPr lang="en-US" sz="1800" dirty="0">
                <a:latin typeface="cmr10"/>
                <a:ea typeface="ＭＳ Ｐゴシック" pitchFamily="34" charset="-128"/>
              </a:rPr>
              <a:t>, Condon, and </a:t>
            </a:r>
            <a:r>
              <a:rPr lang="en-US" sz="1800" dirty="0" err="1">
                <a:latin typeface="cmr10"/>
                <a:ea typeface="ＭＳ Ｐゴシック" pitchFamily="34" charset="-128"/>
              </a:rPr>
              <a:t>Hoos</a:t>
            </a:r>
            <a:r>
              <a:rPr lang="en-US" sz="1800" dirty="0">
                <a:latin typeface="cmr10"/>
                <a:ea typeface="ＭＳ Ｐゴシック" pitchFamily="34" charset="-128"/>
              </a:rPr>
              <a:t>, Journal of Molecular Biology, 2004]</a:t>
            </a:r>
          </a:p>
          <a:p>
            <a:pPr marL="1143000" lvl="2" indent="-228600" eaLnBrk="0" hangingPunct="0">
              <a:spcBef>
                <a:spcPct val="20000"/>
              </a:spcBef>
              <a:buFontTx/>
              <a:buChar char="•"/>
            </a:pPr>
            <a:endParaRPr lang="de-DE" sz="1600" dirty="0">
              <a:latin typeface="cmr10"/>
              <a:ea typeface="ＭＳ Ｐゴシック" pitchFamily="34" charset="-128"/>
            </a:endParaRPr>
          </a:p>
        </p:txBody>
      </p:sp>
      <p:sp>
        <p:nvSpPr>
          <p:cNvPr id="13" name="Footer Placeholder 12"/>
          <p:cNvSpPr>
            <a:spLocks noGrp="1"/>
          </p:cNvSpPr>
          <p:nvPr>
            <p:ph type="ftr" sz="quarter" idx="10"/>
          </p:nvPr>
        </p:nvSpPr>
        <p:spPr/>
        <p:txBody>
          <a:bodyPr/>
          <a:lstStyle/>
          <a:p>
            <a:pPr>
              <a:defRPr/>
            </a:pPr>
            <a:r>
              <a:rPr lang="de-DE" smtClean="0"/>
              <a:t>CPSC 502, Lecture 1</a:t>
            </a: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012">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0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0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01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012">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012">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012">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012">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3012">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animBg="1"/>
      <p:bldP spid="43017" grpId="0"/>
      <p:bldP spid="43018" grpId="0" animBg="1"/>
      <p:bldP spid="430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67544" y="0"/>
            <a:ext cx="8229600" cy="1143000"/>
          </a:xfrm>
        </p:spPr>
        <p:txBody>
          <a:bodyPr/>
          <a:lstStyle/>
          <a:p>
            <a:r>
              <a:rPr lang="en-US" dirty="0" smtClean="0"/>
              <a:t>Constraint optimization problems</a:t>
            </a:r>
            <a:endParaRPr dirty="0" smtClean="0"/>
          </a:p>
        </p:txBody>
      </p:sp>
      <p:sp>
        <p:nvSpPr>
          <p:cNvPr id="3" name="Content Placeholder 2"/>
          <p:cNvSpPr>
            <a:spLocks noGrp="1"/>
          </p:cNvSpPr>
          <p:nvPr>
            <p:ph idx="1"/>
          </p:nvPr>
        </p:nvSpPr>
        <p:spPr>
          <a:xfrm>
            <a:off x="560387" y="980728"/>
            <a:ext cx="8583613" cy="5334000"/>
          </a:xfrm>
        </p:spPr>
        <p:txBody>
          <a:bodyPr>
            <a:normAutofit fontScale="85000" lnSpcReduction="20000"/>
          </a:bodyPr>
          <a:lstStyle/>
          <a:p>
            <a:pPr>
              <a:defRPr/>
            </a:pPr>
            <a:r>
              <a:rPr lang="en-US" dirty="0" smtClean="0"/>
              <a:t>Optimization under side constraints (similar to CSP)</a:t>
            </a:r>
          </a:p>
          <a:p>
            <a:pPr>
              <a:defRPr/>
            </a:pPr>
            <a:r>
              <a:rPr lang="en-US" dirty="0" smtClean="0"/>
              <a:t>E.g. mixed integer programming (software: </a:t>
            </a:r>
            <a:r>
              <a:rPr lang="en-US" dirty="0" smtClean="0">
                <a:solidFill>
                  <a:schemeClr val="accent2"/>
                </a:solidFill>
              </a:rPr>
              <a:t>IBM CPLEX</a:t>
            </a:r>
            <a:r>
              <a:rPr lang="en-US" dirty="0" smtClean="0"/>
              <a:t>)</a:t>
            </a:r>
          </a:p>
          <a:p>
            <a:pPr lvl="1">
              <a:defRPr/>
            </a:pPr>
            <a:r>
              <a:rPr lang="en-US" dirty="0" smtClean="0">
                <a:solidFill>
                  <a:srgbClr val="FF3300"/>
                </a:solidFill>
              </a:rPr>
              <a:t>Linear</a:t>
            </a:r>
            <a:r>
              <a:rPr lang="en-US" dirty="0" smtClean="0"/>
              <a:t> program: max </a:t>
            </a:r>
            <a:r>
              <a:rPr lang="en-US" dirty="0" err="1" smtClean="0"/>
              <a:t>c</a:t>
            </a:r>
            <a:r>
              <a:rPr lang="en-US" baseline="30000" dirty="0" err="1">
                <a:ea typeface="+mn-ea"/>
              </a:rPr>
              <a:t>T</a:t>
            </a:r>
            <a:r>
              <a:rPr lang="en-US" dirty="0" err="1" smtClean="0"/>
              <a:t>x</a:t>
            </a:r>
            <a:r>
              <a:rPr lang="en-US" dirty="0" smtClean="0"/>
              <a:t> such that Ax ≤ b</a:t>
            </a:r>
          </a:p>
          <a:p>
            <a:pPr lvl="1">
              <a:defRPr/>
            </a:pPr>
            <a:r>
              <a:rPr lang="en-US" dirty="0" smtClean="0">
                <a:solidFill>
                  <a:srgbClr val="FF3300"/>
                </a:solidFill>
              </a:rPr>
              <a:t>Mixed integer</a:t>
            </a:r>
            <a:r>
              <a:rPr lang="en-US" dirty="0" smtClean="0"/>
              <a:t> program: additional constraints, x</a:t>
            </a:r>
            <a:r>
              <a:rPr lang="en-US" baseline="-25000" dirty="0" smtClean="0"/>
              <a:t>i</a:t>
            </a:r>
            <a:r>
              <a:rPr lang="en-US" dirty="0" smtClean="0"/>
              <a:t> </a:t>
            </a:r>
            <a:r>
              <a:rPr lang="en-US" dirty="0" smtClean="0">
                <a:sym typeface="Symbol"/>
              </a:rPr>
              <a:t> </a:t>
            </a:r>
            <a:r>
              <a:rPr lang="en-US" dirty="0" smtClean="0">
                <a:latin typeface="Castellar" pitchFamily="18" charset="0"/>
                <a:sym typeface="Symbol"/>
              </a:rPr>
              <a:t>Z</a:t>
            </a:r>
            <a:r>
              <a:rPr lang="en-US" dirty="0" smtClean="0">
                <a:sym typeface="Symbol"/>
              </a:rPr>
              <a:t> (integers)</a:t>
            </a:r>
            <a:endParaRPr lang="en-US" dirty="0" smtClean="0">
              <a:solidFill>
                <a:schemeClr val="accent2"/>
              </a:solidFill>
            </a:endParaRPr>
          </a:p>
          <a:p>
            <a:pPr lvl="1">
              <a:defRPr/>
            </a:pPr>
            <a:r>
              <a:rPr lang="en-US" dirty="0" smtClean="0"/>
              <a:t>NP-hard, widely used in operations research and in industry</a:t>
            </a:r>
          </a:p>
          <a:p>
            <a:pPr marL="0" indent="0">
              <a:buFont typeface="Arial" pitchFamily="34" charset="0"/>
              <a:buNone/>
              <a:defRPr/>
            </a:pPr>
            <a:endParaRPr lang="en-US" dirty="0" smtClean="0"/>
          </a:p>
          <a:p>
            <a:pPr marL="0" indent="0">
              <a:buFont typeface="Arial" pitchFamily="34" charset="0"/>
              <a:buNone/>
              <a:defRPr/>
            </a:pPr>
            <a:r>
              <a:rPr lang="en-US" dirty="0" smtClean="0"/>
              <a:t>   </a:t>
            </a:r>
            <a:endParaRPr lang="en-US" dirty="0"/>
          </a:p>
          <a:p>
            <a:pPr marL="0" indent="0">
              <a:buFont typeface="Arial" pitchFamily="34" charset="0"/>
              <a:buNone/>
              <a:defRPr/>
            </a:pPr>
            <a:r>
              <a:rPr lang="en-US" sz="2000" dirty="0" smtClean="0"/>
              <a:t>                                                     </a:t>
            </a:r>
            <a:endParaRPr lang="en-US" sz="2000" dirty="0" smtClean="0">
              <a:solidFill>
                <a:srgbClr val="FF3300"/>
              </a:solidFill>
            </a:endParaRPr>
          </a:p>
          <a:p>
            <a:pPr marL="0" indent="0">
              <a:buFont typeface="Arial" pitchFamily="34" charset="0"/>
              <a:buNone/>
              <a:defRPr/>
            </a:pPr>
            <a:endParaRPr lang="en-US" sz="2000" dirty="0"/>
          </a:p>
          <a:p>
            <a:pPr marL="0" indent="0">
              <a:buFont typeface="Arial" pitchFamily="34" charset="0"/>
              <a:buNone/>
              <a:defRPr/>
            </a:pPr>
            <a:r>
              <a:rPr lang="en-US" sz="2000" dirty="0" smtClean="0"/>
              <a:t>                                                           </a:t>
            </a:r>
          </a:p>
          <a:p>
            <a:pPr marL="0" indent="0">
              <a:buFont typeface="Arial" pitchFamily="34" charset="0"/>
              <a:buNone/>
              <a:defRPr/>
            </a:pPr>
            <a:endParaRPr lang="en-CA" sz="900" dirty="0" smtClean="0">
              <a:solidFill>
                <a:srgbClr val="FF3300"/>
              </a:solidFill>
            </a:endParaRPr>
          </a:p>
          <a:p>
            <a:pPr marL="0" indent="0">
              <a:buFont typeface="Arial" pitchFamily="34" charset="0"/>
              <a:buNone/>
              <a:defRPr/>
            </a:pPr>
            <a:endParaRPr lang="en-CA" sz="2000" dirty="0" smtClean="0">
              <a:solidFill>
                <a:schemeClr val="accent2"/>
              </a:solidFill>
            </a:endParaRPr>
          </a:p>
          <a:p>
            <a:pPr marL="0" indent="0">
              <a:buFont typeface="Arial" pitchFamily="34" charset="0"/>
              <a:buNone/>
              <a:defRPr/>
            </a:pPr>
            <a:endParaRPr lang="en-CA" sz="2000" dirty="0">
              <a:solidFill>
                <a:schemeClr val="accent2"/>
              </a:solidFill>
            </a:endParaRPr>
          </a:p>
          <a:p>
            <a:pPr marL="0" indent="0">
              <a:buFont typeface="Arial" pitchFamily="34" charset="0"/>
              <a:buNone/>
              <a:defRPr/>
            </a:pPr>
            <a:endParaRPr lang="en-CA" sz="2000" dirty="0" smtClean="0">
              <a:solidFill>
                <a:schemeClr val="accent2"/>
              </a:solidFill>
            </a:endParaRPr>
          </a:p>
          <a:p>
            <a:pPr marL="0" indent="0">
              <a:buFont typeface="Arial" pitchFamily="34" charset="0"/>
              <a:buNone/>
              <a:defRPr/>
            </a:pPr>
            <a:r>
              <a:rPr lang="en-CA" sz="2000" dirty="0" smtClean="0">
                <a:solidFill>
                  <a:schemeClr val="accent2"/>
                </a:solidFill>
              </a:rPr>
              <a:t>Transportation/Logistics:              </a:t>
            </a:r>
            <a:r>
              <a:rPr lang="en-US" sz="2000" dirty="0">
                <a:solidFill>
                  <a:schemeClr val="accent2"/>
                </a:solidFill>
              </a:rPr>
              <a:t>Supply chain</a:t>
            </a:r>
            <a:r>
              <a:rPr lang="en-CA" sz="2000" dirty="0">
                <a:solidFill>
                  <a:schemeClr val="accent2"/>
                </a:solidFill>
              </a:rPr>
              <a:t>            Production planning</a:t>
            </a:r>
          </a:p>
          <a:p>
            <a:pPr marL="0" indent="0">
              <a:buFont typeface="Arial" pitchFamily="34" charset="0"/>
              <a:buNone/>
              <a:defRPr/>
            </a:pPr>
            <a:r>
              <a:rPr lang="en-CA" sz="2000" dirty="0" smtClean="0"/>
              <a:t>  SNCF, United Airlines               </a:t>
            </a:r>
            <a:r>
              <a:rPr lang="en-US" sz="2000" dirty="0">
                <a:solidFill>
                  <a:schemeClr val="accent2"/>
                </a:solidFill>
              </a:rPr>
              <a:t>management</a:t>
            </a:r>
            <a:r>
              <a:rPr lang="en-CA" sz="2000" dirty="0">
                <a:solidFill>
                  <a:schemeClr val="accent2"/>
                </a:solidFill>
              </a:rPr>
              <a:t>                 and optimization</a:t>
            </a:r>
            <a:r>
              <a:rPr lang="en-CA" sz="2000" dirty="0" smtClean="0">
                <a:solidFill>
                  <a:srgbClr val="FF3300"/>
                </a:solidFill>
              </a:rPr>
              <a:t>:</a:t>
            </a:r>
            <a:r>
              <a:rPr lang="en-CA" sz="2000" dirty="0" smtClean="0"/>
              <a:t/>
            </a:r>
            <a:br>
              <a:rPr lang="en-CA" sz="2000" dirty="0" smtClean="0"/>
            </a:br>
            <a:r>
              <a:rPr lang="en-CA" sz="2000" dirty="0" smtClean="0"/>
              <a:t>    UPS, United States                      </a:t>
            </a:r>
            <a:r>
              <a:rPr lang="en-CA" sz="2000" dirty="0">
                <a:solidFill>
                  <a:schemeClr val="accent2"/>
                </a:solidFill>
              </a:rPr>
              <a:t>software</a:t>
            </a:r>
            <a:r>
              <a:rPr lang="en-CA" sz="2000" dirty="0" smtClean="0">
                <a:solidFill>
                  <a:srgbClr val="FF3300"/>
                </a:solidFill>
              </a:rPr>
              <a:t>:</a:t>
            </a:r>
            <a:r>
              <a:rPr lang="en-CA" sz="2000" dirty="0" smtClean="0"/>
              <a:t>              Airbus, Dell, Porsche</a:t>
            </a:r>
            <a:r>
              <a:rPr lang="en-CA" sz="2000" dirty="0"/>
              <a:t>, </a:t>
            </a:r>
            <a:r>
              <a:rPr lang="en-CA" sz="2000" dirty="0" smtClean="0"/>
              <a:t/>
            </a:r>
            <a:br>
              <a:rPr lang="en-CA" sz="2000" dirty="0" smtClean="0"/>
            </a:br>
            <a:r>
              <a:rPr lang="en-CA" sz="2000" dirty="0" smtClean="0"/>
              <a:t>       Postal Service, …                         Oracle,                     </a:t>
            </a:r>
            <a:r>
              <a:rPr lang="en-CA" sz="2000" dirty="0" err="1" smtClean="0"/>
              <a:t>Thyssen</a:t>
            </a:r>
            <a:r>
              <a:rPr lang="en-CA" sz="2000" dirty="0" smtClean="0"/>
              <a:t> </a:t>
            </a:r>
            <a:r>
              <a:rPr lang="en-CA" sz="2000" dirty="0"/>
              <a:t>Krupp</a:t>
            </a:r>
            <a:r>
              <a:rPr lang="en-CA" sz="2000" dirty="0" smtClean="0"/>
              <a:t>,</a:t>
            </a:r>
            <a:br>
              <a:rPr lang="en-CA" sz="2000" dirty="0" smtClean="0"/>
            </a:br>
            <a:r>
              <a:rPr lang="en-CA" sz="2000" dirty="0" smtClean="0"/>
              <a:t>                                                             SAP,…                     Toyota, Nissan, ...</a:t>
            </a:r>
            <a:endParaRPr lang="en-US" dirty="0" smtClean="0"/>
          </a:p>
        </p:txBody>
      </p:sp>
      <p:sp>
        <p:nvSpPr>
          <p:cNvPr id="4" name="Slide Number Placeholder 3"/>
          <p:cNvSpPr>
            <a:spLocks noGrp="1"/>
          </p:cNvSpPr>
          <p:nvPr>
            <p:ph type="sldNum" sz="quarter" idx="12"/>
          </p:nvPr>
        </p:nvSpPr>
        <p:spPr/>
        <p:txBody>
          <a:bodyPr/>
          <a:lstStyle/>
          <a:p>
            <a:pPr>
              <a:defRPr/>
            </a:pPr>
            <a:fld id="{956005E6-70F3-49BF-9C27-E0F0B9ADF96A}" type="slidenum">
              <a:rPr lang="en-US" smtClean="0"/>
              <a:pPr>
                <a:defRPr/>
              </a:pPr>
              <a:t>16</a:t>
            </a:fld>
            <a:endParaRPr lang="en-US" dirty="0"/>
          </a:p>
        </p:txBody>
      </p:sp>
      <p:pic>
        <p:nvPicPr>
          <p:cNvPr id="5" name="Picture 4"/>
          <p:cNvPicPr>
            <a:picLocks noChangeAspect="1"/>
          </p:cNvPicPr>
          <p:nvPr/>
        </p:nvPicPr>
        <p:blipFill>
          <a:blip r:embed="rId2" cstate="print"/>
          <a:srcRect/>
          <a:stretch>
            <a:fillRect/>
          </a:stretch>
        </p:blipFill>
        <p:spPr bwMode="auto">
          <a:xfrm>
            <a:off x="539750" y="2900363"/>
            <a:ext cx="2738438" cy="1958975"/>
          </a:xfrm>
          <a:prstGeom prst="rect">
            <a:avLst/>
          </a:prstGeom>
          <a:noFill/>
          <a:ln w="9525">
            <a:noFill/>
            <a:miter lim="800000"/>
            <a:headEnd/>
            <a:tailEnd/>
          </a:ln>
        </p:spPr>
      </p:pic>
      <p:pic>
        <p:nvPicPr>
          <p:cNvPr id="6" name="Picture 5"/>
          <p:cNvPicPr>
            <a:picLocks noChangeAspect="1"/>
          </p:cNvPicPr>
          <p:nvPr/>
        </p:nvPicPr>
        <p:blipFill>
          <a:blip r:embed="rId3" cstate="print"/>
          <a:srcRect/>
          <a:stretch>
            <a:fillRect/>
          </a:stretch>
        </p:blipFill>
        <p:spPr bwMode="auto">
          <a:xfrm>
            <a:off x="6469063" y="2884488"/>
            <a:ext cx="2306637" cy="1974850"/>
          </a:xfrm>
          <a:prstGeom prst="rect">
            <a:avLst/>
          </a:prstGeom>
          <a:noFill/>
          <a:ln w="9525">
            <a:noFill/>
            <a:miter lim="800000"/>
            <a:headEnd/>
            <a:tailEnd/>
          </a:ln>
        </p:spPr>
      </p:pic>
      <p:pic>
        <p:nvPicPr>
          <p:cNvPr id="7" name="Picture 6"/>
          <p:cNvPicPr>
            <a:picLocks noChangeAspect="1"/>
          </p:cNvPicPr>
          <p:nvPr/>
        </p:nvPicPr>
        <p:blipFill>
          <a:blip r:embed="rId4" cstate="print"/>
          <a:srcRect/>
          <a:stretch>
            <a:fillRect/>
          </a:stretch>
        </p:blipFill>
        <p:spPr bwMode="auto">
          <a:xfrm>
            <a:off x="3648075" y="2924175"/>
            <a:ext cx="2436813" cy="1982788"/>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pPr>
              <a:defRPr/>
            </a:pPr>
            <a:r>
              <a:rPr lang="en-US" smtClean="0"/>
              <a:t>CPSC 502, Lecture 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CPSC 502, Lecture 1</a:t>
            </a:r>
            <a:endParaRPr lang="en-US"/>
          </a:p>
        </p:txBody>
      </p:sp>
      <p:sp>
        <p:nvSpPr>
          <p:cNvPr id="9" name="Slide Number Placeholder 5"/>
          <p:cNvSpPr>
            <a:spLocks noGrp="1"/>
          </p:cNvSpPr>
          <p:nvPr>
            <p:ph type="sldNum" sz="quarter" idx="12"/>
          </p:nvPr>
        </p:nvSpPr>
        <p:spPr/>
        <p:txBody>
          <a:bodyPr/>
          <a:lstStyle/>
          <a:p>
            <a:r>
              <a:rPr lang="en-US"/>
              <a:t>Slide </a:t>
            </a:r>
            <a:fld id="{028B33E1-85AE-45F7-A5E2-8BD2087523F7}" type="slidenum">
              <a:rPr lang="en-US"/>
              <a:pPr/>
              <a:t>17</a:t>
            </a:fld>
            <a:endParaRPr lang="en-US"/>
          </a:p>
        </p:txBody>
      </p:sp>
      <p:sp>
        <p:nvSpPr>
          <p:cNvPr id="357378" name="Rectangle 2"/>
          <p:cNvSpPr>
            <a:spLocks noGrp="1" noChangeArrowheads="1"/>
          </p:cNvSpPr>
          <p:nvPr>
            <p:ph type="title"/>
          </p:nvPr>
        </p:nvSpPr>
        <p:spPr/>
        <p:txBody>
          <a:bodyPr/>
          <a:lstStyle/>
          <a:p>
            <a:r>
              <a:rPr lang="en-US"/>
              <a:t>Planning &amp; Scheduling: Logistics</a:t>
            </a:r>
          </a:p>
        </p:txBody>
      </p:sp>
      <p:sp>
        <p:nvSpPr>
          <p:cNvPr id="357379" name="Rectangle 3"/>
          <p:cNvSpPr>
            <a:spLocks noGrp="1" noChangeArrowheads="1"/>
          </p:cNvSpPr>
          <p:nvPr>
            <p:ph type="body" idx="1"/>
          </p:nvPr>
        </p:nvSpPr>
        <p:spPr>
          <a:xfrm>
            <a:off x="323850" y="765175"/>
            <a:ext cx="8458200" cy="2233613"/>
          </a:xfrm>
        </p:spPr>
        <p:txBody>
          <a:bodyPr/>
          <a:lstStyle/>
          <a:p>
            <a:r>
              <a:rPr lang="en-US" dirty="0"/>
              <a:t>Dynamic Analysis and </a:t>
            </a:r>
            <a:r>
              <a:rPr lang="en-US" dirty="0" err="1"/>
              <a:t>Replanning</a:t>
            </a:r>
            <a:r>
              <a:rPr lang="en-US" dirty="0"/>
              <a:t> Tool </a:t>
            </a:r>
            <a:r>
              <a:rPr lang="en-US" sz="1800" dirty="0"/>
              <a:t>(Cross &amp; Walker)</a:t>
            </a:r>
          </a:p>
          <a:p>
            <a:pPr lvl="1"/>
            <a:r>
              <a:rPr lang="en-US" dirty="0"/>
              <a:t>logistics planning and scheduling for military transport</a:t>
            </a:r>
          </a:p>
          <a:p>
            <a:pPr lvl="1"/>
            <a:r>
              <a:rPr lang="en-US" dirty="0"/>
              <a:t>used in the 1991 Gulf War by the US</a:t>
            </a:r>
          </a:p>
          <a:p>
            <a:pPr lvl="1"/>
            <a:r>
              <a:rPr lang="en-US" dirty="0"/>
              <a:t>problems had 50,000 entities (e.g., vehicles); different starting points and destinations</a:t>
            </a:r>
          </a:p>
        </p:txBody>
      </p:sp>
      <p:pic>
        <p:nvPicPr>
          <p:cNvPr id="357380" name="Picture 4" descr="DART dynamic analysis and replanning tool"/>
          <p:cNvPicPr>
            <a:picLocks noChangeAspect="1" noChangeArrowheads="1"/>
          </p:cNvPicPr>
          <p:nvPr/>
        </p:nvPicPr>
        <p:blipFill>
          <a:blip r:embed="rId3" cstate="print"/>
          <a:srcRect/>
          <a:stretch>
            <a:fillRect/>
          </a:stretch>
        </p:blipFill>
        <p:spPr bwMode="auto">
          <a:xfrm>
            <a:off x="2195513" y="3028950"/>
            <a:ext cx="5040312" cy="3829050"/>
          </a:xfrm>
          <a:prstGeom prst="rect">
            <a:avLst/>
          </a:prstGeom>
          <a:noFill/>
        </p:spPr>
      </p:pic>
      <p:sp>
        <p:nvSpPr>
          <p:cNvPr id="357381" name="Text Box 5"/>
          <p:cNvSpPr txBox="1">
            <a:spLocks noChangeArrowheads="1"/>
          </p:cNvSpPr>
          <p:nvPr/>
        </p:nvSpPr>
        <p:spPr bwMode="auto">
          <a:xfrm>
            <a:off x="0" y="6237288"/>
            <a:ext cx="1979613"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DARPA</a:t>
            </a:r>
          </a:p>
        </p:txBody>
      </p:sp>
      <p:sp>
        <p:nvSpPr>
          <p:cNvPr id="357382" name="Rectangle 6"/>
          <p:cNvSpPr>
            <a:spLocks noChangeArrowheads="1"/>
          </p:cNvSpPr>
          <p:nvPr/>
        </p:nvSpPr>
        <p:spPr bwMode="auto">
          <a:xfrm>
            <a:off x="4211638" y="4221163"/>
            <a:ext cx="4643437" cy="1152525"/>
          </a:xfrm>
          <a:prstGeom prst="rect">
            <a:avLst/>
          </a:prstGeom>
          <a:solidFill>
            <a:schemeClr val="bg1"/>
          </a:solidFill>
          <a:ln w="9525">
            <a:solidFill>
              <a:schemeClr val="accent2"/>
            </a:solidFill>
            <a:miter lim="800000"/>
            <a:headEnd/>
            <a:tailEnd/>
          </a:ln>
          <a:effectLst/>
        </p:spPr>
        <p:txBody>
          <a:bodyPr/>
          <a:lstStyle/>
          <a:p>
            <a:pPr marL="342900" indent="-342900">
              <a:lnSpc>
                <a:spcPct val="80000"/>
              </a:lnSpc>
              <a:spcBef>
                <a:spcPct val="20000"/>
              </a:spcBef>
            </a:pPr>
            <a:r>
              <a:rPr lang="en-US" sz="2400" dirty="0">
                <a:latin typeface="Arial Unicode MS" pitchFamily="34" charset="-128"/>
              </a:rPr>
              <a:t>Same techniques can be </a:t>
            </a:r>
            <a:r>
              <a:rPr lang="en-US" sz="2400" dirty="0" smtClean="0">
                <a:latin typeface="Arial Unicode MS" pitchFamily="34" charset="-128"/>
              </a:rPr>
              <a:t>used </a:t>
            </a:r>
            <a:r>
              <a:rPr lang="en-US" sz="2400" dirty="0">
                <a:latin typeface="Arial Unicode MS" pitchFamily="34" charset="-128"/>
              </a:rPr>
              <a:t>for non-military applications: </a:t>
            </a:r>
          </a:p>
          <a:p>
            <a:pPr marL="342900" indent="-342900">
              <a:lnSpc>
                <a:spcPct val="80000"/>
              </a:lnSpc>
              <a:spcBef>
                <a:spcPct val="20000"/>
              </a:spcBef>
            </a:pPr>
            <a:r>
              <a:rPr lang="en-US" sz="2400" dirty="0">
                <a:latin typeface="Arial Unicode MS" pitchFamily="34" charset="-128"/>
              </a:rPr>
              <a:t>e.g., Emergency Evacuation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t>CSP/logic: formal verification</a:t>
            </a:r>
            <a:endParaRPr dirty="0" smtClean="0"/>
          </a:p>
        </p:txBody>
      </p:sp>
      <p:pic>
        <p:nvPicPr>
          <p:cNvPr id="43011" name="Content Placeholder 4"/>
          <p:cNvPicPr>
            <a:picLocks noGrp="1" noChangeAspect="1"/>
          </p:cNvPicPr>
          <p:nvPr>
            <p:ph idx="1"/>
          </p:nvPr>
        </p:nvPicPr>
        <p:blipFill>
          <a:blip r:embed="rId2" cstate="print"/>
          <a:srcRect/>
          <a:stretch>
            <a:fillRect/>
          </a:stretch>
        </p:blipFill>
        <p:spPr>
          <a:xfrm>
            <a:off x="395288" y="1196975"/>
            <a:ext cx="4025900" cy="2709863"/>
          </a:xfrm>
        </p:spPr>
      </p:pic>
      <p:sp>
        <p:nvSpPr>
          <p:cNvPr id="4" name="Slide Number Placeholder 3"/>
          <p:cNvSpPr>
            <a:spLocks noGrp="1"/>
          </p:cNvSpPr>
          <p:nvPr>
            <p:ph type="sldNum" sz="quarter" idx="12"/>
          </p:nvPr>
        </p:nvSpPr>
        <p:spPr/>
        <p:txBody>
          <a:bodyPr/>
          <a:lstStyle/>
          <a:p>
            <a:pPr>
              <a:defRPr/>
            </a:pPr>
            <a:fld id="{EB4239E0-1391-4130-8C9E-24944F7DC38B}" type="slidenum">
              <a:rPr lang="en-US" smtClean="0"/>
              <a:pPr>
                <a:defRPr/>
              </a:pPr>
              <a:t>18</a:t>
            </a:fld>
            <a:endParaRPr lang="en-US" dirty="0"/>
          </a:p>
        </p:txBody>
      </p:sp>
      <p:pic>
        <p:nvPicPr>
          <p:cNvPr id="43013" name="Picture 5"/>
          <p:cNvPicPr>
            <a:picLocks noChangeAspect="1"/>
          </p:cNvPicPr>
          <p:nvPr/>
        </p:nvPicPr>
        <p:blipFill>
          <a:blip r:embed="rId3" cstate="print"/>
          <a:srcRect/>
          <a:stretch>
            <a:fillRect/>
          </a:stretch>
        </p:blipFill>
        <p:spPr bwMode="auto">
          <a:xfrm>
            <a:off x="4859338" y="1196975"/>
            <a:ext cx="3636962" cy="2727325"/>
          </a:xfrm>
          <a:prstGeom prst="rect">
            <a:avLst/>
          </a:prstGeom>
          <a:noFill/>
          <a:ln w="9525">
            <a:noFill/>
            <a:miter lim="800000"/>
            <a:headEnd/>
            <a:tailEnd/>
          </a:ln>
        </p:spPr>
      </p:pic>
      <p:sp>
        <p:nvSpPr>
          <p:cNvPr id="43014" name="Content Placeholder 2"/>
          <p:cNvSpPr txBox="1">
            <a:spLocks/>
          </p:cNvSpPr>
          <p:nvPr/>
        </p:nvSpPr>
        <p:spPr bwMode="auto">
          <a:xfrm>
            <a:off x="381000" y="990600"/>
            <a:ext cx="8763000" cy="5334000"/>
          </a:xfrm>
          <a:prstGeom prst="rect">
            <a:avLst/>
          </a:prstGeom>
          <a:noFill/>
          <a:ln w="9525">
            <a:noFill/>
            <a:miter lim="800000"/>
            <a:headEnd/>
            <a:tailEnd/>
          </a:ln>
        </p:spPr>
        <p:txBody>
          <a:bodyPr/>
          <a:lstStyle/>
          <a:p>
            <a:pPr eaLnBrk="0" hangingPunct="0">
              <a:spcBef>
                <a:spcPct val="20000"/>
              </a:spcBef>
              <a:buSzPct val="100000"/>
              <a:buFont typeface="Arial" pitchFamily="34" charset="0"/>
              <a:buNone/>
            </a:pPr>
            <a:endParaRPr lang="en-US" dirty="0">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dirty="0">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dirty="0">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dirty="0">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dirty="0">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dirty="0">
              <a:latin typeface="Microsoft Sans Serif" pitchFamily="34" charset="0"/>
              <a:cs typeface="Microsoft Sans Serif" pitchFamily="34" charset="0"/>
            </a:endParaRPr>
          </a:p>
          <a:p>
            <a:pPr eaLnBrk="0" hangingPunct="0">
              <a:spcBef>
                <a:spcPct val="20000"/>
              </a:spcBef>
              <a:buSzPct val="100000"/>
              <a:buFont typeface="Arial" pitchFamily="34" charset="0"/>
              <a:buNone/>
            </a:pPr>
            <a:r>
              <a:rPr lang="en-US" dirty="0">
                <a:latin typeface="Microsoft Sans Serif" pitchFamily="34" charset="0"/>
                <a:cs typeface="Microsoft Sans Serif" pitchFamily="34" charset="0"/>
              </a:rPr>
              <a:t>  </a:t>
            </a:r>
            <a:r>
              <a:rPr lang="en-US" sz="2400" dirty="0" smtClean="0">
                <a:latin typeface="Microsoft Sans Serif" pitchFamily="34" charset="0"/>
                <a:cs typeface="Microsoft Sans Serif" pitchFamily="34" charset="0"/>
              </a:rPr>
              <a:t>Hardware </a:t>
            </a:r>
            <a:r>
              <a:rPr lang="en-US" sz="2400" dirty="0">
                <a:latin typeface="Microsoft Sans Serif" pitchFamily="34" charset="0"/>
                <a:cs typeface="Microsoft Sans Serif" pitchFamily="34" charset="0"/>
              </a:rPr>
              <a:t>verification         </a:t>
            </a:r>
            <a:r>
              <a:rPr lang="en-US" sz="2400" dirty="0" smtClean="0">
                <a:latin typeface="Microsoft Sans Serif" pitchFamily="34" charset="0"/>
                <a:cs typeface="Microsoft Sans Serif" pitchFamily="34" charset="0"/>
              </a:rPr>
              <a:t>             </a:t>
            </a:r>
            <a:r>
              <a:rPr lang="en-US" sz="2400" dirty="0">
                <a:latin typeface="Microsoft Sans Serif" pitchFamily="34" charset="0"/>
                <a:cs typeface="Microsoft Sans Serif" pitchFamily="34" charset="0"/>
              </a:rPr>
              <a:t>Software verification</a:t>
            </a:r>
          </a:p>
          <a:p>
            <a:pPr eaLnBrk="0" hangingPunct="0">
              <a:spcBef>
                <a:spcPct val="20000"/>
              </a:spcBef>
              <a:buSzPct val="100000"/>
              <a:buFont typeface="Arial" pitchFamily="34" charset="0"/>
              <a:buNone/>
            </a:pPr>
            <a:r>
              <a:rPr lang="en-US" sz="2400" dirty="0">
                <a:latin typeface="Microsoft Sans Serif" pitchFamily="34" charset="0"/>
                <a:cs typeface="Microsoft Sans Serif" pitchFamily="34" charset="0"/>
              </a:rPr>
              <a:t>            (e.g., IBM)            </a:t>
            </a:r>
            <a:r>
              <a:rPr lang="en-US" sz="2400" dirty="0" smtClean="0">
                <a:latin typeface="Microsoft Sans Serif" pitchFamily="34" charset="0"/>
                <a:cs typeface="Microsoft Sans Serif" pitchFamily="34" charset="0"/>
              </a:rPr>
              <a:t>         (</a:t>
            </a:r>
            <a:r>
              <a:rPr lang="en-US" sz="2400" dirty="0">
                <a:latin typeface="Microsoft Sans Serif" pitchFamily="34" charset="0"/>
                <a:cs typeface="Microsoft Sans Serif" pitchFamily="34" charset="0"/>
              </a:rPr>
              <a:t>small to medium programs)</a:t>
            </a:r>
          </a:p>
          <a:p>
            <a:pPr eaLnBrk="0" hangingPunct="0">
              <a:spcBef>
                <a:spcPct val="20000"/>
              </a:spcBef>
              <a:buSzPct val="100000"/>
              <a:buFont typeface="Arial" pitchFamily="34" charset="0"/>
              <a:buNone/>
            </a:pPr>
            <a:endParaRPr lang="en-US" sz="2000" dirty="0">
              <a:latin typeface="Microsoft Sans Serif" pitchFamily="34" charset="0"/>
              <a:cs typeface="Microsoft Sans Serif" pitchFamily="34" charset="0"/>
            </a:endParaRPr>
          </a:p>
          <a:p>
            <a:pPr algn="ctr" eaLnBrk="0" hangingPunct="0">
              <a:spcBef>
                <a:spcPct val="20000"/>
              </a:spcBef>
              <a:buSzPct val="100000"/>
              <a:buFont typeface="Arial" pitchFamily="34" charset="0"/>
              <a:buNone/>
            </a:pPr>
            <a:r>
              <a:rPr lang="en-US" sz="2400" dirty="0">
                <a:latin typeface="Microsoft Sans Serif" pitchFamily="34" charset="0"/>
                <a:cs typeface="Microsoft Sans Serif" pitchFamily="34" charset="0"/>
              </a:rPr>
              <a:t>Most progress in the last 10 years based on:</a:t>
            </a:r>
          </a:p>
          <a:p>
            <a:pPr algn="ctr" eaLnBrk="0" hangingPunct="0">
              <a:spcBef>
                <a:spcPct val="20000"/>
              </a:spcBef>
              <a:buSzPct val="100000"/>
              <a:buFont typeface="Arial" pitchFamily="34" charset="0"/>
              <a:buNone/>
            </a:pPr>
            <a:r>
              <a:rPr lang="en-US" sz="2400" dirty="0">
                <a:latin typeface="Microsoft Sans Serif" pitchFamily="34" charset="0"/>
                <a:cs typeface="Microsoft Sans Serif" pitchFamily="34" charset="0"/>
              </a:rPr>
              <a:t>    Encodings into propositional </a:t>
            </a:r>
            <a:r>
              <a:rPr lang="en-US" sz="2400" dirty="0" err="1">
                <a:latin typeface="Microsoft Sans Serif" pitchFamily="34" charset="0"/>
                <a:cs typeface="Microsoft Sans Serif" pitchFamily="34" charset="0"/>
              </a:rPr>
              <a:t>satisfiability</a:t>
            </a:r>
            <a:r>
              <a:rPr lang="en-US" sz="2400" dirty="0">
                <a:latin typeface="Microsoft Sans Serif" pitchFamily="34" charset="0"/>
                <a:cs typeface="Microsoft Sans Serif" pitchFamily="34" charset="0"/>
              </a:rPr>
              <a:t> (SAT)</a:t>
            </a:r>
          </a:p>
        </p:txBody>
      </p:sp>
      <p:sp>
        <p:nvSpPr>
          <p:cNvPr id="7" name="Footer Placeholder 6"/>
          <p:cNvSpPr>
            <a:spLocks noGrp="1"/>
          </p:cNvSpPr>
          <p:nvPr>
            <p:ph type="ftr" sz="quarter" idx="11"/>
          </p:nvPr>
        </p:nvSpPr>
        <p:spPr/>
        <p:txBody>
          <a:bodyPr/>
          <a:lstStyle/>
          <a:p>
            <a:pPr>
              <a:defRPr/>
            </a:pPr>
            <a:r>
              <a:rPr lang="en-US" smtClean="0"/>
              <a:t>CPSC 502, Lecture 1</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CPSC 502, Lecture 1</a:t>
            </a:r>
            <a:endParaRPr lang="en-US"/>
          </a:p>
        </p:txBody>
      </p:sp>
      <p:sp>
        <p:nvSpPr>
          <p:cNvPr id="10" name="Slide Number Placeholder 5"/>
          <p:cNvSpPr>
            <a:spLocks noGrp="1"/>
          </p:cNvSpPr>
          <p:nvPr>
            <p:ph type="sldNum" sz="quarter" idx="12"/>
          </p:nvPr>
        </p:nvSpPr>
        <p:spPr/>
        <p:txBody>
          <a:bodyPr/>
          <a:lstStyle/>
          <a:p>
            <a:r>
              <a:rPr lang="en-US"/>
              <a:t>Slide </a:t>
            </a:r>
            <a:fld id="{AC09E82B-E284-4C7E-BE4A-11DA49230725}" type="slidenum">
              <a:rPr lang="en-US"/>
              <a:pPr/>
              <a:t>19</a:t>
            </a:fld>
            <a:endParaRPr lang="en-US"/>
          </a:p>
        </p:txBody>
      </p:sp>
      <p:sp>
        <p:nvSpPr>
          <p:cNvPr id="367618" name="Rectangle 2"/>
          <p:cNvSpPr>
            <a:spLocks noGrp="1" noChangeArrowheads="1"/>
          </p:cNvSpPr>
          <p:nvPr>
            <p:ph type="title"/>
          </p:nvPr>
        </p:nvSpPr>
        <p:spPr/>
        <p:txBody>
          <a:bodyPr/>
          <a:lstStyle/>
          <a:p>
            <a:r>
              <a:rPr lang="en-US"/>
              <a:t>Logic: CycSecure</a:t>
            </a:r>
          </a:p>
        </p:txBody>
      </p:sp>
      <p:sp>
        <p:nvSpPr>
          <p:cNvPr id="367619" name="Rectangle 3"/>
          <p:cNvSpPr>
            <a:spLocks noGrp="1" noChangeArrowheads="1"/>
          </p:cNvSpPr>
          <p:nvPr>
            <p:ph type="body" idx="1"/>
          </p:nvPr>
        </p:nvSpPr>
        <p:spPr>
          <a:xfrm>
            <a:off x="76200" y="838200"/>
            <a:ext cx="8763000" cy="5287963"/>
          </a:xfrm>
        </p:spPr>
        <p:txBody>
          <a:bodyPr/>
          <a:lstStyle/>
          <a:p>
            <a:r>
              <a:rPr lang="en-US" sz="2400"/>
              <a:t>“</a:t>
            </a:r>
            <a:r>
              <a:rPr lang="en-US" sz="2400" b="1"/>
              <a:t>scans a computer network</a:t>
            </a:r>
            <a:r>
              <a:rPr lang="en-US" sz="2400"/>
              <a:t> to </a:t>
            </a:r>
            <a:r>
              <a:rPr lang="en-US" sz="2400" b="1"/>
              <a:t>build a formal representation</a:t>
            </a:r>
            <a:r>
              <a:rPr lang="en-US" sz="2400"/>
              <a:t> of the network, based on Cyc’s pre-existing ontology of networking, security, and computing concepts:</a:t>
            </a:r>
          </a:p>
        </p:txBody>
      </p:sp>
      <p:pic>
        <p:nvPicPr>
          <p:cNvPr id="367620" name="Picture 4"/>
          <p:cNvPicPr>
            <a:picLocks noChangeAspect="1" noChangeArrowheads="1"/>
          </p:cNvPicPr>
          <p:nvPr/>
        </p:nvPicPr>
        <p:blipFill>
          <a:blip r:embed="rId3" cstate="print"/>
          <a:srcRect l="1695" t="1543" r="922" b="1543"/>
          <a:stretch>
            <a:fillRect/>
          </a:stretch>
        </p:blipFill>
        <p:spPr bwMode="auto">
          <a:xfrm>
            <a:off x="4724400" y="2133600"/>
            <a:ext cx="4343400" cy="4016375"/>
          </a:xfrm>
          <a:prstGeom prst="rect">
            <a:avLst/>
          </a:prstGeom>
          <a:noFill/>
          <a:ln w="9525">
            <a:noFill/>
            <a:miter lim="800000"/>
            <a:headEnd/>
            <a:tailEnd/>
          </a:ln>
          <a:effectLst/>
        </p:spPr>
      </p:pic>
      <p:sp>
        <p:nvSpPr>
          <p:cNvPr id="367621" name="Rectangle 5"/>
          <p:cNvSpPr>
            <a:spLocks noChangeArrowheads="1"/>
          </p:cNvSpPr>
          <p:nvPr/>
        </p:nvSpPr>
        <p:spPr bwMode="auto">
          <a:xfrm>
            <a:off x="0" y="2349500"/>
            <a:ext cx="4495800" cy="2238375"/>
          </a:xfrm>
          <a:prstGeom prst="rect">
            <a:avLst/>
          </a:prstGeom>
          <a:noFill/>
          <a:ln w="9525">
            <a:noFill/>
            <a:miter lim="800000"/>
            <a:headEnd/>
            <a:tailEnd/>
          </a:ln>
          <a:effectLst/>
        </p:spPr>
        <p:txBody>
          <a:bodyPr/>
          <a:lstStyle/>
          <a:p>
            <a:pPr marL="342900" indent="-342900">
              <a:spcBef>
                <a:spcPct val="20000"/>
              </a:spcBef>
            </a:pPr>
            <a:r>
              <a:rPr lang="en-US" sz="2400">
                <a:latin typeface="Arial Unicode MS" pitchFamily="34" charset="-128"/>
              </a:rPr>
              <a:t>This formal representation also allows users to interact directly with the model of the network, allowing testing of proposed changes.”</a:t>
            </a:r>
          </a:p>
        </p:txBody>
      </p:sp>
      <p:sp>
        <p:nvSpPr>
          <p:cNvPr id="367622" name="Text Box 6"/>
          <p:cNvSpPr txBox="1">
            <a:spLocks noChangeArrowheads="1"/>
          </p:cNvSpPr>
          <p:nvPr/>
        </p:nvSpPr>
        <p:spPr bwMode="auto">
          <a:xfrm>
            <a:off x="5292725" y="1916113"/>
            <a:ext cx="35814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Excerpted from: </a:t>
            </a:r>
            <a:r>
              <a:rPr lang="en-US" sz="1600" i="1">
                <a:latin typeface="Arial" charset="0"/>
              </a:rPr>
              <a:t>Shepard et al., 2005</a:t>
            </a:r>
          </a:p>
        </p:txBody>
      </p:sp>
      <p:sp>
        <p:nvSpPr>
          <p:cNvPr id="367623" name="Rectangle 7"/>
          <p:cNvSpPr>
            <a:spLocks noChangeArrowheads="1"/>
          </p:cNvSpPr>
          <p:nvPr/>
        </p:nvSpPr>
        <p:spPr bwMode="auto">
          <a:xfrm>
            <a:off x="395288" y="4652963"/>
            <a:ext cx="3671887" cy="1446212"/>
          </a:xfrm>
          <a:prstGeom prst="rect">
            <a:avLst/>
          </a:prstGeom>
          <a:noFill/>
          <a:ln w="9525">
            <a:noFill/>
            <a:miter lim="800000"/>
            <a:headEnd/>
            <a:tailEnd/>
          </a:ln>
          <a:effectLst/>
        </p:spPr>
        <p:txBody>
          <a:bodyPr/>
          <a:lstStyle/>
          <a:p>
            <a:pPr marL="342900" indent="-342900">
              <a:spcBef>
                <a:spcPct val="20000"/>
              </a:spcBef>
              <a:buFontTx/>
              <a:buChar char="•"/>
            </a:pPr>
            <a:r>
              <a:rPr lang="en-US" b="1">
                <a:solidFill>
                  <a:schemeClr val="accent2"/>
                </a:solidFill>
                <a:latin typeface="Arial Unicode MS" pitchFamily="34" charset="-128"/>
              </a:rPr>
              <a:t>Knowledge Representation</a:t>
            </a:r>
          </a:p>
          <a:p>
            <a:pPr marL="342900" indent="-342900">
              <a:spcBef>
                <a:spcPct val="20000"/>
              </a:spcBef>
              <a:buFontTx/>
              <a:buChar char="•"/>
            </a:pPr>
            <a:r>
              <a:rPr lang="en-US" b="1">
                <a:solidFill>
                  <a:schemeClr val="accent2"/>
                </a:solidFill>
                <a:latin typeface="Arial Unicode MS" pitchFamily="34" charset="-128"/>
              </a:rPr>
              <a:t>Semantic Web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76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76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1" grpId="0"/>
      <p:bldP spid="3676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US" smtClean="0"/>
              <a:t>CPSC 502, Lecture 1</a:t>
            </a:r>
            <a:endParaRPr lang="en-US"/>
          </a:p>
        </p:txBody>
      </p:sp>
      <p:sp>
        <p:nvSpPr>
          <p:cNvPr id="8" name="Slide Number Placeholder 5"/>
          <p:cNvSpPr>
            <a:spLocks noGrp="1"/>
          </p:cNvSpPr>
          <p:nvPr>
            <p:ph type="sldNum" sz="quarter" idx="12"/>
          </p:nvPr>
        </p:nvSpPr>
        <p:spPr/>
        <p:txBody>
          <a:bodyPr/>
          <a:lstStyle/>
          <a:p>
            <a:pPr>
              <a:defRPr/>
            </a:pPr>
            <a:r>
              <a:rPr lang="en-US"/>
              <a:t>Slide </a:t>
            </a:r>
            <a:fld id="{C0D33068-DB72-41EC-ACAA-D413EA8C5ED7}" type="slidenum">
              <a:rPr lang="en-US"/>
              <a:pPr>
                <a:defRPr/>
              </a:pPr>
              <a:t>2</a:t>
            </a:fld>
            <a:endParaRPr lang="en-US"/>
          </a:p>
        </p:txBody>
      </p:sp>
      <p:sp>
        <p:nvSpPr>
          <p:cNvPr id="2056" name="Rectangle 2"/>
          <p:cNvSpPr>
            <a:spLocks noGrp="1" noChangeArrowheads="1"/>
          </p:cNvSpPr>
          <p:nvPr>
            <p:ph type="title"/>
          </p:nvPr>
        </p:nvSpPr>
        <p:spPr>
          <a:xfrm>
            <a:off x="285750" y="214313"/>
            <a:ext cx="8534400" cy="685800"/>
          </a:xfrm>
        </p:spPr>
        <p:txBody>
          <a:bodyPr/>
          <a:lstStyle/>
          <a:p>
            <a:pPr eaLnBrk="1" hangingPunct="1"/>
            <a:r>
              <a:rPr lang="en-US" smtClean="0"/>
              <a:t>People</a:t>
            </a:r>
          </a:p>
        </p:txBody>
      </p:sp>
      <p:sp>
        <p:nvSpPr>
          <p:cNvPr id="2057" name="Rectangle 3"/>
          <p:cNvSpPr>
            <a:spLocks noGrp="1" noChangeArrowheads="1"/>
          </p:cNvSpPr>
          <p:nvPr>
            <p:ph type="body" idx="1"/>
          </p:nvPr>
        </p:nvSpPr>
        <p:spPr>
          <a:xfrm>
            <a:off x="0" y="714375"/>
            <a:ext cx="9144000" cy="2930649"/>
          </a:xfrm>
        </p:spPr>
        <p:txBody>
          <a:bodyPr/>
          <a:lstStyle/>
          <a:p>
            <a:pPr eaLnBrk="1" hangingPunct="1"/>
            <a:r>
              <a:rPr lang="en-US" b="1" dirty="0" smtClean="0"/>
              <a:t>Instructor</a:t>
            </a:r>
          </a:p>
          <a:p>
            <a:pPr eaLnBrk="1" hangingPunct="1">
              <a:buFontTx/>
              <a:buChar char="•"/>
            </a:pPr>
            <a:r>
              <a:rPr lang="en-US" sz="2400" b="1" dirty="0" smtClean="0"/>
              <a:t>Giuseppe </a:t>
            </a:r>
            <a:r>
              <a:rPr lang="en-US" sz="2400" b="1" dirty="0" err="1" smtClean="0"/>
              <a:t>Carenini</a:t>
            </a:r>
            <a:r>
              <a:rPr lang="en-US" sz="2400" b="1" dirty="0" smtClean="0"/>
              <a:t> </a:t>
            </a:r>
            <a:r>
              <a:rPr lang="en-US" sz="2400" dirty="0" smtClean="0"/>
              <a:t>( carenini@cs.ubc.ca;  office CICSR 129)</a:t>
            </a:r>
            <a:r>
              <a:rPr lang="en-US" dirty="0" smtClean="0"/>
              <a:t> </a:t>
            </a:r>
          </a:p>
          <a:p>
            <a:pPr eaLnBrk="1" hangingPunct="1">
              <a:lnSpc>
                <a:spcPct val="60000"/>
              </a:lnSpc>
            </a:pPr>
            <a:endParaRPr lang="en-US" b="1" dirty="0" smtClean="0"/>
          </a:p>
        </p:txBody>
      </p:sp>
      <p:sp>
        <p:nvSpPr>
          <p:cNvPr id="11" name="Rectangle 3"/>
          <p:cNvSpPr txBox="1">
            <a:spLocks noChangeArrowheads="1"/>
          </p:cNvSpPr>
          <p:nvPr/>
        </p:nvSpPr>
        <p:spPr bwMode="auto">
          <a:xfrm>
            <a:off x="0" y="1928813"/>
            <a:ext cx="9144000" cy="4714875"/>
          </a:xfrm>
          <a:prstGeom prst="rect">
            <a:avLst/>
          </a:prstGeom>
          <a:noFill/>
          <a:ln w="9525">
            <a:noFill/>
            <a:miter lim="800000"/>
            <a:headEnd/>
            <a:tailEnd/>
          </a:ln>
        </p:spPr>
        <p:txBody>
          <a:bodyPr/>
          <a:lstStyle/>
          <a:p>
            <a:pPr marL="342900" indent="-342900">
              <a:spcBef>
                <a:spcPct val="20000"/>
              </a:spcBef>
              <a:defRPr/>
            </a:pPr>
            <a:r>
              <a:rPr lang="en-US" b="1" kern="0" dirty="0">
                <a:latin typeface="+mn-lt"/>
              </a:rPr>
              <a:t>Teaching </a:t>
            </a:r>
            <a:r>
              <a:rPr lang="en-US" b="1" kern="0" dirty="0" smtClean="0">
                <a:latin typeface="+mn-lt"/>
              </a:rPr>
              <a:t>Assistant</a:t>
            </a:r>
            <a:endParaRPr lang="en-US" kern="0" dirty="0">
              <a:latin typeface="+mn-lt"/>
            </a:endParaRPr>
          </a:p>
          <a:p>
            <a:pPr marL="342900" indent="-342900">
              <a:lnSpc>
                <a:spcPct val="250000"/>
              </a:lnSpc>
              <a:spcBef>
                <a:spcPct val="20000"/>
              </a:spcBef>
              <a:buFontTx/>
              <a:buChar char="•"/>
              <a:defRPr/>
            </a:pPr>
            <a:r>
              <a:rPr lang="en-US" sz="2400" b="1" kern="0" dirty="0" err="1" smtClean="0">
                <a:latin typeface="+mn-lt"/>
              </a:rPr>
              <a:t>Shafiq</a:t>
            </a:r>
            <a:r>
              <a:rPr lang="en-US" sz="2400" b="1" kern="0" dirty="0" smtClean="0">
                <a:latin typeface="+mn-lt"/>
              </a:rPr>
              <a:t>  </a:t>
            </a:r>
            <a:r>
              <a:rPr lang="en-US" sz="2400" b="1" kern="0" dirty="0" err="1" smtClean="0">
                <a:latin typeface="+mn-lt"/>
              </a:rPr>
              <a:t>Joty</a:t>
            </a:r>
            <a:r>
              <a:rPr lang="en-US" sz="2400" kern="0" dirty="0" smtClean="0">
                <a:latin typeface="+mn-lt"/>
              </a:rPr>
              <a:t> </a:t>
            </a:r>
            <a:r>
              <a:rPr lang="en-US" sz="2400" kern="0" dirty="0">
                <a:latin typeface="+mn-lt"/>
              </a:rPr>
              <a:t>	 rjoty@cs.ubc.ca </a:t>
            </a:r>
          </a:p>
        </p:txBody>
      </p:sp>
      <p:sp>
        <p:nvSpPr>
          <p:cNvPr id="12" name="Rectangle 3"/>
          <p:cNvSpPr txBox="1">
            <a:spLocks noChangeArrowheads="1"/>
          </p:cNvSpPr>
          <p:nvPr/>
        </p:nvSpPr>
        <p:spPr bwMode="auto">
          <a:xfrm>
            <a:off x="0" y="3933056"/>
            <a:ext cx="9144000" cy="2016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pPr>
            <a:r>
              <a:rPr lang="en-CA" kern="0" dirty="0">
                <a:latin typeface="+mn-lt"/>
              </a:rPr>
              <a:t>This course is designed </a:t>
            </a:r>
            <a:r>
              <a:rPr lang="en-CA" kern="0" dirty="0" smtClean="0">
                <a:latin typeface="+mn-lt"/>
              </a:rPr>
              <a:t>as a </a:t>
            </a:r>
            <a:r>
              <a:rPr lang="en-CA" kern="0" dirty="0">
                <a:latin typeface="+mn-lt"/>
              </a:rPr>
              <a:t>"breadth" introduction to </a:t>
            </a:r>
            <a:r>
              <a:rPr lang="en-CA" kern="0" dirty="0" smtClean="0">
                <a:latin typeface="+mn-lt"/>
              </a:rPr>
              <a:t>AI. </a:t>
            </a:r>
          </a:p>
          <a:p>
            <a:pPr marL="342900" lvl="0" indent="-342900">
              <a:spcBef>
                <a:spcPct val="20000"/>
              </a:spcBef>
            </a:pPr>
            <a:r>
              <a:rPr lang="en-CA" kern="0" dirty="0" smtClean="0">
                <a:latin typeface="+mn-lt"/>
              </a:rPr>
              <a:t>It </a:t>
            </a:r>
            <a:r>
              <a:rPr lang="en-CA" kern="0" dirty="0">
                <a:latin typeface="+mn-lt"/>
              </a:rPr>
              <a:t>is suitable for those with </a:t>
            </a:r>
            <a:endParaRPr lang="en-CA" kern="0" dirty="0" smtClean="0">
              <a:latin typeface="+mn-lt"/>
            </a:endParaRPr>
          </a:p>
          <a:p>
            <a:pPr marL="342900" lvl="0" indent="-342900">
              <a:spcBef>
                <a:spcPct val="20000"/>
              </a:spcBef>
              <a:buFont typeface="Arial" pitchFamily="34" charset="0"/>
              <a:buChar char="•"/>
            </a:pPr>
            <a:r>
              <a:rPr lang="en-CA" kern="0" dirty="0" smtClean="0">
                <a:latin typeface="+mn-lt"/>
              </a:rPr>
              <a:t>no </a:t>
            </a:r>
            <a:r>
              <a:rPr lang="en-CA" kern="0" dirty="0">
                <a:latin typeface="+mn-lt"/>
              </a:rPr>
              <a:t>AI background , </a:t>
            </a:r>
            <a:endParaRPr lang="en-CA" kern="0" dirty="0" smtClean="0">
              <a:latin typeface="+mn-lt"/>
            </a:endParaRPr>
          </a:p>
          <a:p>
            <a:pPr marL="342900" lvl="0" indent="-342900">
              <a:spcBef>
                <a:spcPct val="20000"/>
              </a:spcBef>
              <a:buFont typeface="Arial" pitchFamily="34" charset="0"/>
              <a:buChar char="•"/>
            </a:pPr>
            <a:r>
              <a:rPr lang="en-CA" kern="0" dirty="0" smtClean="0">
                <a:latin typeface="+mn-lt"/>
              </a:rPr>
              <a:t>or </a:t>
            </a:r>
            <a:r>
              <a:rPr lang="en-CA" kern="0" dirty="0">
                <a:latin typeface="+mn-lt"/>
              </a:rPr>
              <a:t>with only one undergraduate course in AI (or Machine </a:t>
            </a:r>
            <a:r>
              <a:rPr lang="en-CA" kern="0" dirty="0" smtClean="0">
                <a:latin typeface="+mn-lt"/>
              </a:rPr>
              <a:t>Learning)</a:t>
            </a:r>
            <a:endParaRPr kumimoji="0" lang="en-US" sz="280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184322" name="Picture 2" descr="http://www.cs.ubc.ca/~rjoty/local/user/cimage/Picture-019.jpg"/>
          <p:cNvPicPr>
            <a:picLocks noChangeAspect="1" noChangeArrowheads="1"/>
          </p:cNvPicPr>
          <p:nvPr/>
        </p:nvPicPr>
        <p:blipFill>
          <a:blip r:embed="rId3" cstate="print"/>
          <a:srcRect/>
          <a:stretch>
            <a:fillRect/>
          </a:stretch>
        </p:blipFill>
        <p:spPr bwMode="auto">
          <a:xfrm>
            <a:off x="5508104" y="2132856"/>
            <a:ext cx="1808516" cy="1728192"/>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CPSC 502, Lecture 1</a:t>
            </a:r>
            <a:endParaRPr lang="en-US"/>
          </a:p>
        </p:txBody>
      </p:sp>
      <p:sp>
        <p:nvSpPr>
          <p:cNvPr id="11" name="Slide Number Placeholder 5"/>
          <p:cNvSpPr>
            <a:spLocks noGrp="1"/>
          </p:cNvSpPr>
          <p:nvPr>
            <p:ph type="sldNum" sz="quarter" idx="12"/>
          </p:nvPr>
        </p:nvSpPr>
        <p:spPr/>
        <p:txBody>
          <a:bodyPr/>
          <a:lstStyle/>
          <a:p>
            <a:r>
              <a:rPr lang="en-US"/>
              <a:t>Slide </a:t>
            </a:r>
            <a:fld id="{0A0E5135-1512-4C7B-A676-07BAA9F09298}" type="slidenum">
              <a:rPr lang="en-US"/>
              <a:pPr/>
              <a:t>20</a:t>
            </a:fld>
            <a:endParaRPr lang="en-US"/>
          </a:p>
        </p:txBody>
      </p:sp>
      <p:sp>
        <p:nvSpPr>
          <p:cNvPr id="359426" name="Rectangle 2"/>
          <p:cNvSpPr>
            <a:spLocks noGrp="1" noChangeArrowheads="1"/>
          </p:cNvSpPr>
          <p:nvPr>
            <p:ph type="title"/>
          </p:nvPr>
        </p:nvSpPr>
        <p:spPr/>
        <p:txBody>
          <a:bodyPr/>
          <a:lstStyle/>
          <a:p>
            <a:r>
              <a:rPr lang="en-US"/>
              <a:t>Planning: Spacecraft Control</a:t>
            </a:r>
          </a:p>
        </p:txBody>
      </p:sp>
      <p:sp>
        <p:nvSpPr>
          <p:cNvPr id="359427" name="Rectangle 3"/>
          <p:cNvSpPr>
            <a:spLocks noGrp="1" noChangeArrowheads="1"/>
          </p:cNvSpPr>
          <p:nvPr>
            <p:ph type="body" idx="1"/>
          </p:nvPr>
        </p:nvSpPr>
        <p:spPr>
          <a:xfrm>
            <a:off x="323850" y="836613"/>
            <a:ext cx="8458200" cy="4495800"/>
          </a:xfrm>
        </p:spPr>
        <p:txBody>
          <a:bodyPr/>
          <a:lstStyle/>
          <a:p>
            <a:pPr>
              <a:lnSpc>
                <a:spcPct val="75000"/>
              </a:lnSpc>
            </a:pPr>
            <a:r>
              <a:rPr lang="en-US"/>
              <a:t>NASA: Deep Space One spacecraft</a:t>
            </a:r>
          </a:p>
          <a:p>
            <a:pPr>
              <a:lnSpc>
                <a:spcPct val="75000"/>
              </a:lnSpc>
            </a:pPr>
            <a:r>
              <a:rPr lang="en-US"/>
              <a:t>operated autonomously for two days in May, 1999:</a:t>
            </a:r>
          </a:p>
          <a:p>
            <a:pPr lvl="1"/>
            <a:r>
              <a:rPr lang="en-US"/>
              <a:t>determined its precise position using stars and asteriods</a:t>
            </a:r>
          </a:p>
          <a:p>
            <a:pPr lvl="2"/>
            <a:r>
              <a:rPr lang="en-US"/>
              <a:t>despite a malfunctioning ultraviolet detector</a:t>
            </a:r>
          </a:p>
          <a:p>
            <a:pPr lvl="1"/>
            <a:r>
              <a:rPr lang="en-US"/>
              <a:t>planned the necessary course adjustment</a:t>
            </a:r>
          </a:p>
          <a:p>
            <a:pPr lvl="1"/>
            <a:r>
              <a:rPr lang="en-US"/>
              <a:t>fired the ion propulsion system to make this adjustment</a:t>
            </a:r>
          </a:p>
        </p:txBody>
      </p:sp>
      <p:grpSp>
        <p:nvGrpSpPr>
          <p:cNvPr id="2" name="Group 4"/>
          <p:cNvGrpSpPr>
            <a:grpSpLocks/>
          </p:cNvGrpSpPr>
          <p:nvPr/>
        </p:nvGrpSpPr>
        <p:grpSpPr bwMode="auto">
          <a:xfrm>
            <a:off x="609600" y="3792538"/>
            <a:ext cx="7620000" cy="2532062"/>
            <a:chOff x="192" y="2293"/>
            <a:chExt cx="5088" cy="1691"/>
          </a:xfrm>
        </p:grpSpPr>
        <p:pic>
          <p:nvPicPr>
            <p:cNvPr id="359429" name="Picture 5" descr="ds1-animation-2"/>
            <p:cNvPicPr>
              <a:picLocks noChangeAspect="1" noChangeArrowheads="1"/>
            </p:cNvPicPr>
            <p:nvPr/>
          </p:nvPicPr>
          <p:blipFill>
            <a:blip r:embed="rId3" cstate="print"/>
            <a:srcRect/>
            <a:stretch>
              <a:fillRect/>
            </a:stretch>
          </p:blipFill>
          <p:spPr bwMode="auto">
            <a:xfrm>
              <a:off x="3024" y="2293"/>
              <a:ext cx="2256" cy="1683"/>
            </a:xfrm>
            <a:prstGeom prst="rect">
              <a:avLst/>
            </a:prstGeom>
            <a:noFill/>
          </p:spPr>
        </p:pic>
        <p:pic>
          <p:nvPicPr>
            <p:cNvPr id="359430" name="Picture 6" descr="ds1-animation-1"/>
            <p:cNvPicPr>
              <a:picLocks noChangeAspect="1" noChangeArrowheads="1"/>
            </p:cNvPicPr>
            <p:nvPr/>
          </p:nvPicPr>
          <p:blipFill>
            <a:blip r:embed="rId4" cstate="print"/>
            <a:srcRect/>
            <a:stretch>
              <a:fillRect/>
            </a:stretch>
          </p:blipFill>
          <p:spPr bwMode="auto">
            <a:xfrm>
              <a:off x="192" y="2293"/>
              <a:ext cx="2250" cy="1691"/>
            </a:xfrm>
            <a:prstGeom prst="rect">
              <a:avLst/>
            </a:prstGeom>
            <a:noFill/>
          </p:spPr>
        </p:pic>
      </p:grpSp>
      <p:sp>
        <p:nvSpPr>
          <p:cNvPr id="359431" name="Text Box 7"/>
          <p:cNvSpPr txBox="1">
            <a:spLocks noChangeArrowheads="1"/>
          </p:cNvSpPr>
          <p:nvPr/>
        </p:nvSpPr>
        <p:spPr bwMode="auto">
          <a:xfrm>
            <a:off x="5572125" y="5934075"/>
            <a:ext cx="3581400" cy="581025"/>
          </a:xfrm>
          <a:prstGeom prst="rect">
            <a:avLst/>
          </a:prstGeom>
          <a:noFill/>
          <a:ln w="9525">
            <a:noFill/>
            <a:miter lim="800000"/>
            <a:headEnd/>
            <a:tailEnd/>
          </a:ln>
          <a:effectLst/>
        </p:spPr>
        <p:txBody>
          <a:bodyPr>
            <a:spAutoFit/>
          </a:bodyPr>
          <a:lstStyle/>
          <a:p>
            <a:pPr algn="r" eaLnBrk="0" hangingPunct="0">
              <a:spcBef>
                <a:spcPct val="50000"/>
              </a:spcBef>
            </a:pPr>
            <a:r>
              <a:rPr lang="en-US" sz="1600" dirty="0">
                <a:latin typeface="Arial" charset="0"/>
              </a:rPr>
              <a:t>Source:</a:t>
            </a:r>
            <a:br>
              <a:rPr lang="en-US" sz="1600" dirty="0">
                <a:latin typeface="Arial" charset="0"/>
              </a:rPr>
            </a:br>
            <a:r>
              <a:rPr lang="en-US" sz="1600" i="1" dirty="0">
                <a:latin typeface="Arial" charset="0"/>
              </a:rPr>
              <a:t>NASA</a:t>
            </a:r>
          </a:p>
        </p:txBody>
      </p:sp>
      <p:sp>
        <p:nvSpPr>
          <p:cNvPr id="359432" name="Text Box 8"/>
          <p:cNvSpPr txBox="1">
            <a:spLocks noChangeArrowheads="1"/>
          </p:cNvSpPr>
          <p:nvPr/>
        </p:nvSpPr>
        <p:spPr bwMode="auto">
          <a:xfrm>
            <a:off x="4211638" y="3933825"/>
            <a:ext cx="4600575" cy="1809750"/>
          </a:xfrm>
          <a:prstGeom prst="rect">
            <a:avLst/>
          </a:prstGeom>
          <a:solidFill>
            <a:schemeClr val="bg1"/>
          </a:solidFill>
          <a:ln w="9525">
            <a:solidFill>
              <a:schemeClr val="accent2"/>
            </a:solidFill>
            <a:miter lim="800000"/>
            <a:headEnd/>
            <a:tailEnd/>
          </a:ln>
          <a:effectLst/>
        </p:spPr>
        <p:txBody>
          <a:bodyPr>
            <a:spAutoFit/>
          </a:bodyPr>
          <a:lstStyle/>
          <a:p>
            <a:r>
              <a:rPr lang="en-US">
                <a:latin typeface="Arial Unicode MS" pitchFamily="34" charset="-128"/>
              </a:rPr>
              <a:t>For another space application see the Spike system for the Hubble</a:t>
            </a:r>
          </a:p>
          <a:p>
            <a:r>
              <a:rPr lang="en-US">
                <a:latin typeface="Arial Unicode MS" pitchFamily="34" charset="-128"/>
              </a:rPr>
              <a:t>telescope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9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body" idx="1"/>
          </p:nvPr>
        </p:nvSpPr>
        <p:spPr/>
        <p:txBody>
          <a:bodyPr rIns="116994"/>
          <a:lstStyle/>
          <a:p>
            <a:pPr eaLnBrk="1" hangingPunct="1"/>
            <a:endParaRPr lang="en-US" smtClean="0"/>
          </a:p>
        </p:txBody>
      </p:sp>
      <p:pic>
        <p:nvPicPr>
          <p:cNvPr id="36866" name="Picture 2"/>
          <p:cNvPicPr>
            <a:picLocks noChangeAspect="1" noChangeArrowheads="1"/>
          </p:cNvPicPr>
          <p:nvPr/>
        </p:nvPicPr>
        <p:blipFill>
          <a:blip r:embed="rId2" cstate="print"/>
          <a:srcRect/>
          <a:stretch>
            <a:fillRect/>
          </a:stretch>
        </p:blipFill>
        <p:spPr bwMode="auto">
          <a:xfrm>
            <a:off x="446484" y="375047"/>
            <a:ext cx="3750469" cy="2848570"/>
          </a:xfrm>
          <a:prstGeom prst="rect">
            <a:avLst/>
          </a:prstGeom>
          <a:noFill/>
          <a:ln w="12700">
            <a:noFill/>
            <a:round/>
            <a:headEnd/>
            <a:tailEnd/>
          </a:ln>
        </p:spPr>
      </p:pic>
      <p:pic>
        <p:nvPicPr>
          <p:cNvPr id="36867" name="Picture 3"/>
          <p:cNvPicPr>
            <a:picLocks noChangeAspect="1" noChangeArrowheads="1"/>
          </p:cNvPicPr>
          <p:nvPr/>
        </p:nvPicPr>
        <p:blipFill>
          <a:blip r:embed="rId3" cstate="print"/>
          <a:srcRect/>
          <a:stretch>
            <a:fillRect/>
          </a:stretch>
        </p:blipFill>
        <p:spPr bwMode="auto">
          <a:xfrm>
            <a:off x="4625578" y="321469"/>
            <a:ext cx="3964781" cy="2643188"/>
          </a:xfrm>
          <a:prstGeom prst="rect">
            <a:avLst/>
          </a:prstGeom>
          <a:noFill/>
          <a:ln w="12700">
            <a:noFill/>
            <a:round/>
            <a:headEnd/>
            <a:tailEnd/>
          </a:ln>
        </p:spPr>
      </p:pic>
      <p:sp>
        <p:nvSpPr>
          <p:cNvPr id="36868" name="Rectangle 4"/>
          <p:cNvSpPr>
            <a:spLocks/>
          </p:cNvSpPr>
          <p:nvPr/>
        </p:nvSpPr>
        <p:spPr bwMode="auto">
          <a:xfrm>
            <a:off x="3929063" y="5063133"/>
            <a:ext cx="65" cy="492443"/>
          </a:xfrm>
          <a:prstGeom prst="rect">
            <a:avLst/>
          </a:prstGeom>
          <a:noFill/>
          <a:ln w="12700">
            <a:noFill/>
            <a:miter lim="800000"/>
            <a:headEnd/>
            <a:tailEnd/>
          </a:ln>
        </p:spPr>
        <p:txBody>
          <a:bodyPr wrap="none" lIns="0" tIns="0" rIns="0" bIns="0">
            <a:spAutoFit/>
          </a:bodyPr>
          <a:lstStyle/>
          <a:p>
            <a:pPr algn="l"/>
            <a:endParaRPr lang="en-US" sz="800" dirty="0">
              <a:latin typeface="Times" charset="0"/>
              <a:sym typeface="Times" charset="0"/>
            </a:endParaRPr>
          </a:p>
          <a:p>
            <a:pPr algn="l"/>
            <a:endParaRPr lang="en-US" sz="2400" dirty="0">
              <a:cs typeface="Times New Roman" pitchFamily="18" charset="0"/>
              <a:sym typeface="Times New Roman" pitchFamily="18" charset="0"/>
            </a:endParaRPr>
          </a:p>
        </p:txBody>
      </p:sp>
      <p:pic>
        <p:nvPicPr>
          <p:cNvPr id="36869" name="Picture 5"/>
          <p:cNvPicPr>
            <a:picLocks noChangeAspect="1" noChangeArrowheads="1"/>
          </p:cNvPicPr>
          <p:nvPr/>
        </p:nvPicPr>
        <p:blipFill>
          <a:blip r:embed="rId4" cstate="print"/>
          <a:srcRect/>
          <a:stretch>
            <a:fillRect/>
          </a:stretch>
        </p:blipFill>
        <p:spPr bwMode="auto">
          <a:xfrm>
            <a:off x="4572000" y="3053954"/>
            <a:ext cx="4080867" cy="3485927"/>
          </a:xfrm>
          <a:prstGeom prst="rect">
            <a:avLst/>
          </a:prstGeom>
          <a:noFill/>
          <a:ln w="12700">
            <a:noFill/>
            <a:round/>
            <a:headEnd/>
            <a:tailEnd/>
          </a:ln>
        </p:spPr>
      </p:pic>
      <p:pic>
        <p:nvPicPr>
          <p:cNvPr id="36870" name="Picture 6"/>
          <p:cNvPicPr>
            <a:picLocks noChangeAspect="1" noChangeArrowheads="1"/>
          </p:cNvPicPr>
          <p:nvPr/>
        </p:nvPicPr>
        <p:blipFill>
          <a:blip r:embed="rId5" cstate="print"/>
          <a:srcRect/>
          <a:stretch>
            <a:fillRect/>
          </a:stretch>
        </p:blipFill>
        <p:spPr bwMode="auto">
          <a:xfrm>
            <a:off x="660797" y="3857625"/>
            <a:ext cx="3473648" cy="1910953"/>
          </a:xfrm>
          <a:prstGeom prst="rect">
            <a:avLst/>
          </a:prstGeom>
          <a:noFill/>
          <a:ln w="12700">
            <a:noFill/>
            <a:round/>
            <a:headEnd/>
            <a:tailEnd/>
          </a:ln>
        </p:spPr>
      </p:pic>
      <p:sp>
        <p:nvSpPr>
          <p:cNvPr id="8" name="Text Box 7"/>
          <p:cNvSpPr txBox="1">
            <a:spLocks noChangeArrowheads="1"/>
          </p:cNvSpPr>
          <p:nvPr/>
        </p:nvSpPr>
        <p:spPr bwMode="auto">
          <a:xfrm>
            <a:off x="251520" y="6021288"/>
            <a:ext cx="3581400" cy="581025"/>
          </a:xfrm>
          <a:prstGeom prst="rect">
            <a:avLst/>
          </a:prstGeom>
          <a:noFill/>
          <a:ln w="9525">
            <a:noFill/>
            <a:miter lim="800000"/>
            <a:headEnd/>
            <a:tailEnd/>
          </a:ln>
          <a:effectLst/>
        </p:spPr>
        <p:txBody>
          <a:bodyPr>
            <a:spAutoFit/>
          </a:bodyPr>
          <a:lstStyle/>
          <a:p>
            <a:pPr eaLnBrk="0" hangingPunct="0">
              <a:spcBef>
                <a:spcPct val="50000"/>
              </a:spcBef>
            </a:pPr>
            <a:r>
              <a:rPr lang="en-US" sz="1600" dirty="0">
                <a:latin typeface="Arial" charset="0"/>
              </a:rPr>
              <a:t>Source:</a:t>
            </a:r>
            <a:br>
              <a:rPr lang="en-US" sz="1600" dirty="0">
                <a:latin typeface="Arial" charset="0"/>
              </a:rPr>
            </a:br>
            <a:r>
              <a:rPr lang="en-US" sz="1600" i="1" dirty="0" smtClean="0">
                <a:latin typeface="Arial" charset="0"/>
              </a:rPr>
              <a:t>cs221 </a:t>
            </a:r>
            <a:r>
              <a:rPr lang="en-US" sz="1600" i="1" dirty="0" err="1" smtClean="0">
                <a:latin typeface="Arial" charset="0"/>
              </a:rPr>
              <a:t>stanford</a:t>
            </a:r>
            <a:endParaRPr lang="en-US" sz="1600" i="1" dirty="0">
              <a:latin typeface="Arial" charset="0"/>
            </a:endParaRPr>
          </a:p>
        </p:txBody>
      </p:sp>
      <p:sp>
        <p:nvSpPr>
          <p:cNvPr id="9" name="Slide Number Placeholder 8"/>
          <p:cNvSpPr>
            <a:spLocks noGrp="1"/>
          </p:cNvSpPr>
          <p:nvPr>
            <p:ph type="sldNum" sz="quarter" idx="12"/>
          </p:nvPr>
        </p:nvSpPr>
        <p:spPr/>
        <p:txBody>
          <a:bodyPr/>
          <a:lstStyle/>
          <a:p>
            <a:pPr>
              <a:defRPr/>
            </a:pPr>
            <a:r>
              <a:rPr lang="en-US" smtClean="0"/>
              <a:t>Slide </a:t>
            </a:r>
            <a:fld id="{06D84F16-D10E-482D-B414-36A856B8225A}" type="slidenum">
              <a:rPr lang="en-US" smtClean="0"/>
              <a:pPr>
                <a:defRPr/>
              </a:pPr>
              <a:t>21</a:t>
            </a:fld>
            <a:endParaRPr lang="en-US"/>
          </a:p>
        </p:txBody>
      </p:sp>
      <p:sp>
        <p:nvSpPr>
          <p:cNvPr id="10" name="Footer Placeholder 9"/>
          <p:cNvSpPr>
            <a:spLocks noGrp="1"/>
          </p:cNvSpPr>
          <p:nvPr>
            <p:ph type="ftr" sz="quarter" idx="11"/>
          </p:nvPr>
        </p:nvSpPr>
        <p:spPr/>
        <p:txBody>
          <a:bodyPr/>
          <a:lstStyle/>
          <a:p>
            <a:pPr>
              <a:defRPr/>
            </a:pPr>
            <a:r>
              <a:rPr lang="en-US" smtClean="0"/>
              <a:t>CPSC 502, Lecture 1</a:t>
            </a:r>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CPSC 502, Lecture 1</a:t>
            </a:r>
            <a:endParaRPr lang="en-US"/>
          </a:p>
        </p:txBody>
      </p:sp>
      <p:sp>
        <p:nvSpPr>
          <p:cNvPr id="8" name="Slide Number Placeholder 5"/>
          <p:cNvSpPr>
            <a:spLocks noGrp="1"/>
          </p:cNvSpPr>
          <p:nvPr>
            <p:ph type="sldNum" sz="quarter" idx="12"/>
          </p:nvPr>
        </p:nvSpPr>
        <p:spPr/>
        <p:txBody>
          <a:bodyPr/>
          <a:lstStyle/>
          <a:p>
            <a:r>
              <a:rPr lang="en-US"/>
              <a:t>Slide </a:t>
            </a:r>
            <a:fld id="{C64495EB-DE83-49D9-8465-244D57205BEE}" type="slidenum">
              <a:rPr lang="en-US"/>
              <a:pPr/>
              <a:t>22</a:t>
            </a:fld>
            <a:endParaRPr lang="en-US"/>
          </a:p>
        </p:txBody>
      </p:sp>
      <p:sp>
        <p:nvSpPr>
          <p:cNvPr id="369666" name="Rectangle 2"/>
          <p:cNvSpPr>
            <a:spLocks noGrp="1" noChangeArrowheads="1"/>
          </p:cNvSpPr>
          <p:nvPr>
            <p:ph type="title"/>
          </p:nvPr>
        </p:nvSpPr>
        <p:spPr/>
        <p:txBody>
          <a:bodyPr/>
          <a:lstStyle/>
          <a:p>
            <a:r>
              <a:rPr lang="en-US"/>
              <a:t>Reasoning under Uncertainty: Diagnosis</a:t>
            </a:r>
          </a:p>
        </p:txBody>
      </p:sp>
      <p:pic>
        <p:nvPicPr>
          <p:cNvPr id="369667" name="Picture 3" descr="1999 A Bayesian Network Model for Diagnosis of Liver Disorders"/>
          <p:cNvPicPr>
            <a:picLocks noChangeAspect="1" noChangeArrowheads="1"/>
          </p:cNvPicPr>
          <p:nvPr/>
        </p:nvPicPr>
        <p:blipFill>
          <a:blip r:embed="rId3" cstate="print"/>
          <a:srcRect/>
          <a:stretch>
            <a:fillRect/>
          </a:stretch>
        </p:blipFill>
        <p:spPr bwMode="auto">
          <a:xfrm>
            <a:off x="468313" y="765175"/>
            <a:ext cx="8159750" cy="5524500"/>
          </a:xfrm>
          <a:prstGeom prst="rect">
            <a:avLst/>
          </a:prstGeom>
          <a:noFill/>
        </p:spPr>
      </p:pic>
      <p:sp>
        <p:nvSpPr>
          <p:cNvPr id="369668" name="Text Box 4"/>
          <p:cNvSpPr txBox="1">
            <a:spLocks noChangeArrowheads="1"/>
          </p:cNvSpPr>
          <p:nvPr/>
        </p:nvSpPr>
        <p:spPr bwMode="auto">
          <a:xfrm>
            <a:off x="250825" y="6237288"/>
            <a:ext cx="3097213" cy="336550"/>
          </a:xfrm>
          <a:prstGeom prst="rect">
            <a:avLst/>
          </a:prstGeom>
          <a:noFill/>
          <a:ln w="9525">
            <a:noFill/>
            <a:miter lim="800000"/>
            <a:headEnd/>
            <a:tailEnd/>
          </a:ln>
          <a:effectLst/>
        </p:spPr>
        <p:txBody>
          <a:bodyPr>
            <a:spAutoFit/>
          </a:bodyPr>
          <a:lstStyle/>
          <a:p>
            <a:pPr eaLnBrk="0" hangingPunct="0">
              <a:spcBef>
                <a:spcPct val="50000"/>
              </a:spcBef>
            </a:pPr>
            <a:r>
              <a:rPr lang="en-US" sz="1600">
                <a:latin typeface="Arial" charset="0"/>
              </a:rPr>
              <a:t>Source: </a:t>
            </a:r>
            <a:r>
              <a:rPr lang="en-US" sz="1600" i="1">
                <a:latin typeface="Arial" charset="0"/>
              </a:rPr>
              <a:t>Onisko et al., 99</a:t>
            </a:r>
          </a:p>
        </p:txBody>
      </p:sp>
      <p:sp>
        <p:nvSpPr>
          <p:cNvPr id="369669" name="Text Box 5"/>
          <p:cNvSpPr txBox="1">
            <a:spLocks noChangeArrowheads="1"/>
          </p:cNvSpPr>
          <p:nvPr/>
        </p:nvSpPr>
        <p:spPr bwMode="auto">
          <a:xfrm>
            <a:off x="323850" y="5157788"/>
            <a:ext cx="6122988" cy="519112"/>
          </a:xfrm>
          <a:prstGeom prst="rect">
            <a:avLst/>
          </a:prstGeom>
          <a:solidFill>
            <a:schemeClr val="bg1"/>
          </a:solidFill>
          <a:ln w="9525">
            <a:noFill/>
            <a:miter lim="800000"/>
            <a:headEnd/>
            <a:tailEnd/>
          </a:ln>
          <a:effectLst/>
        </p:spPr>
        <p:txBody>
          <a:bodyPr wrap="none">
            <a:spAutoFit/>
          </a:bodyPr>
          <a:lstStyle/>
          <a:p>
            <a:r>
              <a:rPr lang="en-US" dirty="0" err="1">
                <a:solidFill>
                  <a:schemeClr val="accent2"/>
                </a:solidFill>
                <a:latin typeface="Arial Unicode MS" pitchFamily="34" charset="-128"/>
              </a:rPr>
              <a:t>Bayes</a:t>
            </a:r>
            <a:r>
              <a:rPr lang="en-US" dirty="0">
                <a:solidFill>
                  <a:schemeClr val="accent2"/>
                </a:solidFill>
                <a:latin typeface="Arial Unicode MS" pitchFamily="34" charset="-128"/>
              </a:rPr>
              <a:t> Net: to diagnose liver diseases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CPSC 502, Lecture 1</a:t>
            </a:r>
            <a:endParaRPr lang="en-US"/>
          </a:p>
        </p:txBody>
      </p:sp>
      <p:sp>
        <p:nvSpPr>
          <p:cNvPr id="12" name="Slide Number Placeholder 5"/>
          <p:cNvSpPr>
            <a:spLocks noGrp="1"/>
          </p:cNvSpPr>
          <p:nvPr>
            <p:ph type="sldNum" sz="quarter" idx="12"/>
          </p:nvPr>
        </p:nvSpPr>
        <p:spPr/>
        <p:txBody>
          <a:bodyPr/>
          <a:lstStyle/>
          <a:p>
            <a:r>
              <a:rPr lang="en-US"/>
              <a:t>Slide </a:t>
            </a:r>
            <a:fld id="{2A61FC30-087A-4FF4-BBF5-CDC63E2B66F2}" type="slidenum">
              <a:rPr lang="en-US"/>
              <a:pPr/>
              <a:t>23</a:t>
            </a:fld>
            <a:endParaRPr lang="en-US"/>
          </a:p>
        </p:txBody>
      </p:sp>
      <p:pic>
        <p:nvPicPr>
          <p:cNvPr id="371714" name="Picture 2" descr="city1_sky"/>
          <p:cNvPicPr>
            <a:picLocks noChangeAspect="1" noChangeArrowheads="1"/>
          </p:cNvPicPr>
          <p:nvPr/>
        </p:nvPicPr>
        <p:blipFill>
          <a:blip r:embed="rId3" cstate="print"/>
          <a:srcRect/>
          <a:stretch>
            <a:fillRect/>
          </a:stretch>
        </p:blipFill>
        <p:spPr bwMode="auto">
          <a:xfrm>
            <a:off x="1206500" y="1447800"/>
            <a:ext cx="7143750" cy="5092700"/>
          </a:xfrm>
          <a:prstGeom prst="rect">
            <a:avLst/>
          </a:prstGeom>
          <a:noFill/>
        </p:spPr>
      </p:pic>
      <p:pic>
        <p:nvPicPr>
          <p:cNvPr id="371715" name="Picture 3" descr="city1_water"/>
          <p:cNvPicPr>
            <a:picLocks noChangeAspect="1" noChangeArrowheads="1"/>
          </p:cNvPicPr>
          <p:nvPr/>
        </p:nvPicPr>
        <p:blipFill>
          <a:blip r:embed="rId4" cstate="print"/>
          <a:srcRect/>
          <a:stretch>
            <a:fillRect/>
          </a:stretch>
        </p:blipFill>
        <p:spPr bwMode="auto">
          <a:xfrm>
            <a:off x="1206500" y="1447800"/>
            <a:ext cx="7143750" cy="5092700"/>
          </a:xfrm>
          <a:prstGeom prst="rect">
            <a:avLst/>
          </a:prstGeom>
          <a:noFill/>
        </p:spPr>
      </p:pic>
      <p:pic>
        <p:nvPicPr>
          <p:cNvPr id="371716" name="Picture 4" descr="city1_building"/>
          <p:cNvPicPr>
            <a:picLocks noChangeAspect="1" noChangeArrowheads="1"/>
          </p:cNvPicPr>
          <p:nvPr/>
        </p:nvPicPr>
        <p:blipFill>
          <a:blip r:embed="rId5" cstate="print"/>
          <a:srcRect/>
          <a:stretch>
            <a:fillRect/>
          </a:stretch>
        </p:blipFill>
        <p:spPr bwMode="auto">
          <a:xfrm>
            <a:off x="1206500" y="1447800"/>
            <a:ext cx="7143750" cy="5092700"/>
          </a:xfrm>
          <a:prstGeom prst="rect">
            <a:avLst/>
          </a:prstGeom>
          <a:noFill/>
        </p:spPr>
      </p:pic>
      <p:pic>
        <p:nvPicPr>
          <p:cNvPr id="371717" name="Picture 5" descr="city1_foliage"/>
          <p:cNvPicPr>
            <a:picLocks noChangeAspect="1" noChangeArrowheads="1"/>
          </p:cNvPicPr>
          <p:nvPr/>
        </p:nvPicPr>
        <p:blipFill>
          <a:blip r:embed="rId6" cstate="print"/>
          <a:srcRect/>
          <a:stretch>
            <a:fillRect/>
          </a:stretch>
        </p:blipFill>
        <p:spPr bwMode="auto">
          <a:xfrm>
            <a:off x="827088" y="1557338"/>
            <a:ext cx="7143750" cy="5092700"/>
          </a:xfrm>
          <a:prstGeom prst="rect">
            <a:avLst/>
          </a:prstGeom>
          <a:noFill/>
        </p:spPr>
      </p:pic>
      <p:sp>
        <p:nvSpPr>
          <p:cNvPr id="371718" name="Text Box 6"/>
          <p:cNvSpPr txBox="1">
            <a:spLocks noChangeArrowheads="1"/>
          </p:cNvSpPr>
          <p:nvPr/>
        </p:nvSpPr>
        <p:spPr bwMode="auto">
          <a:xfrm>
            <a:off x="0" y="6308725"/>
            <a:ext cx="32766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Mike Cora, UBC</a:t>
            </a:r>
          </a:p>
        </p:txBody>
      </p:sp>
      <p:pic>
        <p:nvPicPr>
          <p:cNvPr id="371719" name="Picture 7" descr="city1"/>
          <p:cNvPicPr>
            <a:picLocks noChangeAspect="1" noChangeArrowheads="1"/>
          </p:cNvPicPr>
          <p:nvPr/>
        </p:nvPicPr>
        <p:blipFill>
          <a:blip r:embed="rId7" cstate="print"/>
          <a:srcRect/>
          <a:stretch>
            <a:fillRect/>
          </a:stretch>
        </p:blipFill>
        <p:spPr bwMode="auto">
          <a:xfrm>
            <a:off x="1476375" y="1844675"/>
            <a:ext cx="5915025" cy="4437063"/>
          </a:xfrm>
          <a:prstGeom prst="rect">
            <a:avLst/>
          </a:prstGeom>
          <a:noFill/>
        </p:spPr>
      </p:pic>
      <p:sp>
        <p:nvSpPr>
          <p:cNvPr id="371720" name="Rectangle 8"/>
          <p:cNvSpPr>
            <a:spLocks noGrp="1" noChangeArrowheads="1"/>
          </p:cNvSpPr>
          <p:nvPr>
            <p:ph type="title"/>
          </p:nvPr>
        </p:nvSpPr>
        <p:spPr/>
        <p:txBody>
          <a:bodyPr/>
          <a:lstStyle/>
          <a:p>
            <a:r>
              <a:rPr lang="en-CA"/>
              <a:t>Reasoning Under Uncertainty</a:t>
            </a:r>
          </a:p>
        </p:txBody>
      </p:sp>
      <p:sp>
        <p:nvSpPr>
          <p:cNvPr id="371721" name="Rectangle 9"/>
          <p:cNvSpPr>
            <a:spLocks noGrp="1" noChangeArrowheads="1"/>
          </p:cNvSpPr>
          <p:nvPr>
            <p:ph type="body" idx="1"/>
          </p:nvPr>
        </p:nvSpPr>
        <p:spPr>
          <a:xfrm>
            <a:off x="250825" y="908050"/>
            <a:ext cx="8458200" cy="4495800"/>
          </a:xfrm>
        </p:spPr>
        <p:txBody>
          <a:bodyPr/>
          <a:lstStyle/>
          <a:p>
            <a:r>
              <a:rPr lang="en-CA" sz="2400"/>
              <a:t>Texture classification using Support Vector Machines</a:t>
            </a:r>
          </a:p>
          <a:p>
            <a:pPr lvl="1"/>
            <a:r>
              <a:rPr lang="en-CA" sz="2000"/>
              <a:t>foliage, building, sky,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171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717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171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3717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171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717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1715"/>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717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smtClean="0"/>
              <a:t>Reasoning Under Uncertainty</a:t>
            </a:r>
            <a:endParaRPr lang="en-US" smtClean="0"/>
          </a:p>
        </p:txBody>
      </p:sp>
      <p:sp>
        <p:nvSpPr>
          <p:cNvPr id="45059" name="Rectangle 3"/>
          <p:cNvSpPr>
            <a:spLocks noGrp="1" noChangeArrowheads="1"/>
          </p:cNvSpPr>
          <p:nvPr>
            <p:ph type="body" idx="1"/>
          </p:nvPr>
        </p:nvSpPr>
        <p:spPr/>
        <p:txBody>
          <a:bodyPr/>
          <a:lstStyle/>
          <a:p>
            <a:pPr marL="0" indent="0">
              <a:buSzTx/>
              <a:buFontTx/>
              <a:buNone/>
            </a:pPr>
            <a:r>
              <a:rPr lang="en-US" smtClean="0"/>
              <a:t>E.g. motion tracking: track a hand and estimate activity: </a:t>
            </a:r>
          </a:p>
          <a:p>
            <a:pPr lvl="1">
              <a:buClr>
                <a:schemeClr val="tx1"/>
              </a:buClr>
            </a:pPr>
            <a:r>
              <a:rPr lang="en-US" smtClean="0">
                <a:solidFill>
                  <a:srgbClr val="FF0000"/>
                </a:solidFill>
              </a:rPr>
              <a:t>drawing</a:t>
            </a:r>
            <a:r>
              <a:rPr lang="en-US" smtClean="0"/>
              <a:t>, </a:t>
            </a:r>
            <a:r>
              <a:rPr lang="en-US" smtClean="0">
                <a:solidFill>
                  <a:srgbClr val="00CC00"/>
                </a:solidFill>
              </a:rPr>
              <a:t>erasing/shading</a:t>
            </a:r>
            <a:r>
              <a:rPr lang="en-US" smtClean="0"/>
              <a:t>, </a:t>
            </a:r>
            <a:r>
              <a:rPr lang="en-US" smtClean="0">
                <a:solidFill>
                  <a:srgbClr val="0000FF"/>
                </a:solidFill>
              </a:rPr>
              <a:t>other</a:t>
            </a:r>
          </a:p>
          <a:p>
            <a:pPr lvl="1"/>
            <a:endParaRPr lang="en-US" smtClean="0"/>
          </a:p>
        </p:txBody>
      </p:sp>
      <p:pic>
        <p:nvPicPr>
          <p:cNvPr id="25604" name="hand tracker.mpg">
            <a:hlinkClick r:id="" action="ppaction://media"/>
          </p:cNvPr>
          <p:cNvPicPr>
            <a:picLocks noRot="1" noChangeAspect="1" noChangeArrowheads="1"/>
          </p:cNvPicPr>
          <p:nvPr>
            <a:videoFile r:link="rId1"/>
          </p:nvPr>
        </p:nvPicPr>
        <p:blipFill>
          <a:blip r:embed="rId4" cstate="print"/>
          <a:srcRect/>
          <a:stretch>
            <a:fillRect/>
          </a:stretch>
        </p:blipFill>
        <p:spPr bwMode="auto">
          <a:xfrm>
            <a:off x="1763688" y="3284984"/>
            <a:ext cx="4195936" cy="3226522"/>
          </a:xfrm>
          <a:prstGeom prst="rect">
            <a:avLst/>
          </a:prstGeom>
          <a:noFill/>
          <a:ln w="9525">
            <a:noFill/>
            <a:miter lim="800000"/>
            <a:headEnd/>
            <a:tailEnd/>
          </a:ln>
        </p:spPr>
      </p:pic>
      <p:sp>
        <p:nvSpPr>
          <p:cNvPr id="45061" name="Text Box 5"/>
          <p:cNvSpPr txBox="1">
            <a:spLocks noChangeArrowheads="1"/>
          </p:cNvSpPr>
          <p:nvPr/>
        </p:nvSpPr>
        <p:spPr bwMode="auto">
          <a:xfrm>
            <a:off x="5791200" y="5715000"/>
            <a:ext cx="3276600" cy="825500"/>
          </a:xfrm>
          <a:prstGeom prst="rect">
            <a:avLst/>
          </a:prstGeom>
          <a:noFill/>
          <a:ln w="9525">
            <a:noFill/>
            <a:miter lim="800000"/>
            <a:headEnd/>
            <a:tailEnd/>
          </a:ln>
        </p:spPr>
        <p:txBody>
          <a:bodyPr>
            <a:spAutoFit/>
          </a:bodyPr>
          <a:lstStyle/>
          <a:p>
            <a:pPr algn="r">
              <a:spcBef>
                <a:spcPct val="50000"/>
              </a:spcBef>
            </a:pPr>
            <a:r>
              <a:rPr lang="en-US" sz="1600"/>
              <a:t>Source: </a:t>
            </a:r>
            <a:br>
              <a:rPr lang="en-US" sz="1600"/>
            </a:br>
            <a:r>
              <a:rPr lang="en-US" sz="1600" i="1"/>
              <a:t>Kevin Murphy,</a:t>
            </a:r>
            <a:br>
              <a:rPr lang="en-US" sz="1600" i="1"/>
            </a:br>
            <a:r>
              <a:rPr lang="en-US" sz="1600" i="1"/>
              <a:t>UBC</a:t>
            </a:r>
          </a:p>
        </p:txBody>
      </p:sp>
      <p:sp>
        <p:nvSpPr>
          <p:cNvPr id="6" name="Slide Number Placeholder 5"/>
          <p:cNvSpPr>
            <a:spLocks noGrp="1"/>
          </p:cNvSpPr>
          <p:nvPr>
            <p:ph type="sldNum" sz="quarter" idx="12"/>
          </p:nvPr>
        </p:nvSpPr>
        <p:spPr/>
        <p:txBody>
          <a:bodyPr/>
          <a:lstStyle/>
          <a:p>
            <a:pPr>
              <a:defRPr/>
            </a:pPr>
            <a:r>
              <a:rPr lang="en-US" smtClean="0"/>
              <a:t>Slide </a:t>
            </a:r>
            <a:fld id="{06D84F16-D10E-482D-B414-36A856B8225A}" type="slidenum">
              <a:rPr lang="en-US" smtClean="0"/>
              <a:pPr>
                <a:defRPr/>
              </a:pPr>
              <a:t>24</a:t>
            </a:fld>
            <a:endParaRPr lang="en-US"/>
          </a:p>
        </p:txBody>
      </p:sp>
      <p:sp>
        <p:nvSpPr>
          <p:cNvPr id="7" name="Footer Placeholder 6"/>
          <p:cNvSpPr>
            <a:spLocks noGrp="1"/>
          </p:cNvSpPr>
          <p:nvPr>
            <p:ph type="ftr" sz="quarter" idx="11"/>
          </p:nvPr>
        </p:nvSpPr>
        <p:spPr/>
        <p:txBody>
          <a:bodyPr/>
          <a:lstStyle/>
          <a:p>
            <a:pPr>
              <a:defRPr/>
            </a:pPr>
            <a:r>
              <a:rPr lang="en-US" smtClean="0"/>
              <a:t>CPSC 502, Lecture 1</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60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5604"/>
                                        </p:tgtEl>
                                      </p:cBhvr>
                                    </p:cmd>
                                  </p:childTnLst>
                                </p:cTn>
                              </p:par>
                            </p:childTnLst>
                          </p:cTn>
                        </p:par>
                      </p:childTnLst>
                    </p:cTn>
                  </p:par>
                </p:childTnLst>
              </p:cTn>
              <p:nextCondLst>
                <p:cond evt="onClick" delay="0">
                  <p:tgtEl>
                    <p:spTgt spid="25604"/>
                  </p:tgtEl>
                </p:cond>
              </p:nextCondLst>
            </p:seq>
            <p:video>
              <p:cMediaNode>
                <p:cTn id="7" fill="hold" display="0">
                  <p:stCondLst>
                    <p:cond delay="indefinite"/>
                  </p:stCondLst>
                  <p:endCondLst>
                    <p:cond evt="onNext" delay="0">
                      <p:tgtEl>
                        <p:sldTgt/>
                      </p:tgtEl>
                    </p:cond>
                    <p:cond evt="onPrev" delay="0">
                      <p:tgtEl>
                        <p:sldTgt/>
                      </p:tgtEl>
                    </p:cond>
                  </p:endCondLst>
                </p:cTn>
                <p:tgtEl>
                  <p:spTgt spid="2560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Footer Placeholder 5"/>
          <p:cNvSpPr>
            <a:spLocks noGrp="1"/>
          </p:cNvSpPr>
          <p:nvPr>
            <p:ph type="ftr" sz="quarter" idx="11"/>
          </p:nvPr>
        </p:nvSpPr>
        <p:spPr/>
        <p:txBody>
          <a:bodyPr/>
          <a:lstStyle/>
          <a:p>
            <a:r>
              <a:rPr lang="en-US" smtClean="0"/>
              <a:t>CPSC 502, Lecture 1</a:t>
            </a:r>
            <a:endParaRPr lang="en-US"/>
          </a:p>
        </p:txBody>
      </p:sp>
      <p:sp>
        <p:nvSpPr>
          <p:cNvPr id="8" name="Slide Number Placeholder 6"/>
          <p:cNvSpPr>
            <a:spLocks noGrp="1"/>
          </p:cNvSpPr>
          <p:nvPr>
            <p:ph type="sldNum" sz="quarter" idx="12"/>
          </p:nvPr>
        </p:nvSpPr>
        <p:spPr/>
        <p:txBody>
          <a:bodyPr/>
          <a:lstStyle/>
          <a:p>
            <a:r>
              <a:rPr lang="en-US"/>
              <a:t>Slide </a:t>
            </a:r>
            <a:fld id="{AADB19D3-6FF9-4EE5-934F-E8892EF8B09E}" type="slidenum">
              <a:rPr lang="en-US"/>
              <a:pPr/>
              <a:t>25</a:t>
            </a:fld>
            <a:endParaRPr lang="en-US"/>
          </a:p>
        </p:txBody>
      </p:sp>
      <p:pic>
        <p:nvPicPr>
          <p:cNvPr id="373769" name="Picture 9"/>
          <p:cNvPicPr>
            <a:picLocks noChangeAspect="1" noChangeArrowheads="1"/>
          </p:cNvPicPr>
          <p:nvPr/>
        </p:nvPicPr>
        <p:blipFill>
          <a:blip r:embed="rId3" cstate="print"/>
          <a:srcRect/>
          <a:stretch>
            <a:fillRect/>
          </a:stretch>
        </p:blipFill>
        <p:spPr bwMode="auto">
          <a:xfrm>
            <a:off x="971550" y="1125538"/>
            <a:ext cx="5437188" cy="5732462"/>
          </a:xfrm>
          <a:prstGeom prst="rect">
            <a:avLst/>
          </a:prstGeom>
          <a:noFill/>
          <a:ln w="9525">
            <a:noFill/>
            <a:miter lim="800000"/>
            <a:headEnd/>
            <a:tailEnd/>
          </a:ln>
          <a:effectLst/>
        </p:spPr>
      </p:pic>
      <p:sp>
        <p:nvSpPr>
          <p:cNvPr id="373768" name="Text Box 8"/>
          <p:cNvSpPr txBox="1">
            <a:spLocks noChangeArrowheads="1"/>
          </p:cNvSpPr>
          <p:nvPr/>
        </p:nvSpPr>
        <p:spPr bwMode="auto">
          <a:xfrm>
            <a:off x="0" y="0"/>
            <a:ext cx="9467850" cy="1077218"/>
          </a:xfrm>
          <a:prstGeom prst="rect">
            <a:avLst/>
          </a:prstGeom>
          <a:noFill/>
          <a:ln w="9525">
            <a:noFill/>
            <a:miter lim="800000"/>
            <a:headEnd/>
            <a:tailEnd/>
          </a:ln>
          <a:effectLst/>
        </p:spPr>
        <p:txBody>
          <a:bodyPr>
            <a:spAutoFit/>
          </a:bodyPr>
          <a:lstStyle/>
          <a:p>
            <a:r>
              <a:rPr lang="en-US" sz="3200" dirty="0">
                <a:solidFill>
                  <a:schemeClr val="accent2"/>
                </a:solidFill>
                <a:latin typeface="Arial Unicode MS" pitchFamily="34" charset="-128"/>
              </a:rPr>
              <a:t>Decision Network in Finance for</a:t>
            </a:r>
            <a:r>
              <a:rPr lang="en-US" sz="3200" dirty="0">
                <a:latin typeface="Arial Unicode MS" pitchFamily="34" charset="-128"/>
              </a:rPr>
              <a:t> venture capital decision</a:t>
            </a:r>
          </a:p>
        </p:txBody>
      </p:sp>
      <p:sp>
        <p:nvSpPr>
          <p:cNvPr id="373770" name="Text Box 10"/>
          <p:cNvSpPr txBox="1">
            <a:spLocks noChangeArrowheads="1"/>
          </p:cNvSpPr>
          <p:nvPr/>
        </p:nvSpPr>
        <p:spPr bwMode="auto">
          <a:xfrm>
            <a:off x="5435600" y="5516563"/>
            <a:ext cx="32766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R.E. Neapolitan, 2007</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2" cstate="print"/>
          <a:srcRect/>
          <a:stretch>
            <a:fillRect/>
          </a:stretch>
        </p:blipFill>
        <p:spPr bwMode="auto">
          <a:xfrm>
            <a:off x="251520" y="1398612"/>
            <a:ext cx="8693051" cy="5459388"/>
          </a:xfrm>
          <a:prstGeom prst="rect">
            <a:avLst/>
          </a:prstGeom>
          <a:noFill/>
          <a:ln w="12700">
            <a:noFill/>
            <a:round/>
            <a:headEnd/>
            <a:tailEnd/>
          </a:ln>
        </p:spPr>
      </p:pic>
      <p:sp>
        <p:nvSpPr>
          <p:cNvPr id="38914" name="Rectangle 2"/>
          <p:cNvSpPr>
            <a:spLocks noGrp="1" noChangeArrowheads="1"/>
          </p:cNvSpPr>
          <p:nvPr>
            <p:ph type="title"/>
          </p:nvPr>
        </p:nvSpPr>
        <p:spPr>
          <a:xfrm>
            <a:off x="251520" y="476672"/>
            <a:ext cx="8534400" cy="685800"/>
          </a:xfrm>
        </p:spPr>
        <p:txBody>
          <a:bodyPr rIns="116994"/>
          <a:lstStyle/>
          <a:p>
            <a:pPr marL="40182" eaLnBrk="1" hangingPunct="1"/>
            <a:r>
              <a:rPr lang="en-US" sz="3200" dirty="0" smtClean="0"/>
              <a:t>Computer Vision (not just for robots!)</a:t>
            </a:r>
            <a:br>
              <a:rPr lang="en-US" sz="3200" dirty="0" smtClean="0"/>
            </a:br>
            <a:r>
              <a:rPr lang="en-US" sz="2400" dirty="0" smtClean="0"/>
              <a:t>Jing, </a:t>
            </a:r>
            <a:r>
              <a:rPr lang="en-US" sz="2400" dirty="0" err="1" smtClean="0"/>
              <a:t>Baluja</a:t>
            </a:r>
            <a:r>
              <a:rPr lang="en-US" sz="2400" dirty="0" smtClean="0"/>
              <a:t>, Rowley</a:t>
            </a:r>
            <a:r>
              <a:rPr lang="en-US" sz="3200" dirty="0" smtClean="0"/>
              <a:t>, Google:</a:t>
            </a:r>
            <a:br>
              <a:rPr lang="en-US" sz="3200" dirty="0" smtClean="0"/>
            </a:br>
            <a:r>
              <a:rPr lang="en-US" sz="3200" dirty="0" smtClean="0"/>
              <a:t>Finding Canonical Images</a:t>
            </a:r>
          </a:p>
        </p:txBody>
      </p:sp>
      <p:sp>
        <p:nvSpPr>
          <p:cNvPr id="4" name="Slide Number Placeholder 3"/>
          <p:cNvSpPr>
            <a:spLocks noGrp="1"/>
          </p:cNvSpPr>
          <p:nvPr>
            <p:ph type="sldNum" sz="quarter" idx="12"/>
          </p:nvPr>
        </p:nvSpPr>
        <p:spPr/>
        <p:txBody>
          <a:bodyPr/>
          <a:lstStyle/>
          <a:p>
            <a:pPr>
              <a:defRPr/>
            </a:pPr>
            <a:r>
              <a:rPr lang="en-US" smtClean="0"/>
              <a:t>Slide </a:t>
            </a:r>
            <a:fld id="{06D84F16-D10E-482D-B414-36A856B8225A}" type="slidenum">
              <a:rPr lang="en-US" smtClean="0"/>
              <a:pPr>
                <a:defRPr/>
              </a:pPr>
              <a:t>26</a:t>
            </a:fld>
            <a:endParaRPr lang="en-US"/>
          </a:p>
        </p:txBody>
      </p:sp>
      <p:sp>
        <p:nvSpPr>
          <p:cNvPr id="5" name="Footer Placeholder 4"/>
          <p:cNvSpPr>
            <a:spLocks noGrp="1"/>
          </p:cNvSpPr>
          <p:nvPr>
            <p:ph type="ftr" sz="quarter" idx="11"/>
          </p:nvPr>
        </p:nvSpPr>
        <p:spPr/>
        <p:txBody>
          <a:bodyPr/>
          <a:lstStyle/>
          <a:p>
            <a:pPr>
              <a:defRPr/>
            </a:pPr>
            <a:r>
              <a:rPr lang="en-US" smtClean="0"/>
              <a:t>CPSC 502, Lecture 1</a:t>
            </a:r>
            <a:endParaRPr lang="en-US"/>
          </a:p>
        </p:txBody>
      </p:sp>
      <p:sp>
        <p:nvSpPr>
          <p:cNvPr id="6" name="Text Box 7"/>
          <p:cNvSpPr txBox="1">
            <a:spLocks noChangeArrowheads="1"/>
          </p:cNvSpPr>
          <p:nvPr/>
        </p:nvSpPr>
        <p:spPr bwMode="auto">
          <a:xfrm>
            <a:off x="0" y="6276975"/>
            <a:ext cx="3581400" cy="581025"/>
          </a:xfrm>
          <a:prstGeom prst="rect">
            <a:avLst/>
          </a:prstGeom>
          <a:noFill/>
          <a:ln w="9525">
            <a:noFill/>
            <a:miter lim="800000"/>
            <a:headEnd/>
            <a:tailEnd/>
          </a:ln>
          <a:effectLst/>
        </p:spPr>
        <p:txBody>
          <a:bodyPr>
            <a:spAutoFit/>
          </a:bodyPr>
          <a:lstStyle/>
          <a:p>
            <a:pPr eaLnBrk="0" hangingPunct="0">
              <a:spcBef>
                <a:spcPct val="50000"/>
              </a:spcBef>
            </a:pPr>
            <a:r>
              <a:rPr lang="en-US" sz="1600" dirty="0">
                <a:latin typeface="Arial" charset="0"/>
              </a:rPr>
              <a:t>Source:</a:t>
            </a:r>
            <a:br>
              <a:rPr lang="en-US" sz="1600" dirty="0">
                <a:latin typeface="Arial" charset="0"/>
              </a:rPr>
            </a:br>
            <a:r>
              <a:rPr lang="en-US" sz="1600" i="1" dirty="0" smtClean="0">
                <a:latin typeface="Arial" charset="0"/>
              </a:rPr>
              <a:t>cs221 </a:t>
            </a:r>
            <a:r>
              <a:rPr lang="en-US" sz="1600" i="1" dirty="0" err="1" smtClean="0">
                <a:latin typeface="Arial" charset="0"/>
              </a:rPr>
              <a:t>stanford</a:t>
            </a:r>
            <a:endParaRPr lang="en-US" sz="1600" i="1" dirty="0">
              <a:latin typeface="Arial"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p:txBody>
          <a:bodyPr rIns="116994"/>
          <a:lstStyle/>
          <a:p>
            <a:pPr marL="40182" eaLnBrk="1" hangingPunct="1"/>
            <a:r>
              <a:rPr lang="en-US" dirty="0" smtClean="0"/>
              <a:t>Compare low-level features</a:t>
            </a:r>
          </a:p>
        </p:txBody>
      </p:sp>
      <p:sp>
        <p:nvSpPr>
          <p:cNvPr id="39938" name="Rectangle 2"/>
          <p:cNvSpPr>
            <a:spLocks noGrp="1" noChangeArrowheads="1"/>
          </p:cNvSpPr>
          <p:nvPr>
            <p:ph type="body" idx="1"/>
          </p:nvPr>
        </p:nvSpPr>
        <p:spPr/>
        <p:txBody>
          <a:bodyPr rIns="116994"/>
          <a:lstStyle/>
          <a:p>
            <a:pPr eaLnBrk="1" hangingPunct="1"/>
            <a:endParaRPr lang="en-US" smtClean="0"/>
          </a:p>
        </p:txBody>
      </p:sp>
      <p:pic>
        <p:nvPicPr>
          <p:cNvPr id="39939" name="Picture 3"/>
          <p:cNvPicPr>
            <a:picLocks noChangeAspect="1" noChangeArrowheads="1"/>
          </p:cNvPicPr>
          <p:nvPr/>
        </p:nvPicPr>
        <p:blipFill>
          <a:blip r:embed="rId2" cstate="print"/>
          <a:srcRect/>
          <a:stretch>
            <a:fillRect/>
          </a:stretch>
        </p:blipFill>
        <p:spPr bwMode="auto">
          <a:xfrm>
            <a:off x="1043608" y="476672"/>
            <a:ext cx="6415980" cy="8813602"/>
          </a:xfrm>
          <a:prstGeom prst="rect">
            <a:avLst/>
          </a:prstGeom>
          <a:noFill/>
          <a:ln w="12700">
            <a:noFill/>
            <a:round/>
            <a:headEnd/>
            <a:tailEnd/>
          </a:ln>
        </p:spPr>
      </p:pic>
      <p:sp>
        <p:nvSpPr>
          <p:cNvPr id="5" name="Slide Number Placeholder 4"/>
          <p:cNvSpPr>
            <a:spLocks noGrp="1"/>
          </p:cNvSpPr>
          <p:nvPr>
            <p:ph type="sldNum" sz="quarter" idx="12"/>
          </p:nvPr>
        </p:nvSpPr>
        <p:spPr/>
        <p:txBody>
          <a:bodyPr/>
          <a:lstStyle/>
          <a:p>
            <a:pPr>
              <a:defRPr/>
            </a:pPr>
            <a:r>
              <a:rPr lang="en-US" smtClean="0"/>
              <a:t>Slide </a:t>
            </a:r>
            <a:fld id="{06D84F16-D10E-482D-B414-36A856B8225A}" type="slidenum">
              <a:rPr lang="en-US" smtClean="0"/>
              <a:pPr>
                <a:defRPr/>
              </a:pPr>
              <a:t>27</a:t>
            </a:fld>
            <a:endParaRPr lang="en-US"/>
          </a:p>
        </p:txBody>
      </p:sp>
      <p:sp>
        <p:nvSpPr>
          <p:cNvPr id="6" name="Footer Placeholder 5"/>
          <p:cNvSpPr>
            <a:spLocks noGrp="1"/>
          </p:cNvSpPr>
          <p:nvPr>
            <p:ph type="ftr" sz="quarter" idx="11"/>
          </p:nvPr>
        </p:nvSpPr>
        <p:spPr/>
        <p:txBody>
          <a:bodyPr/>
          <a:lstStyle/>
          <a:p>
            <a:pPr>
              <a:defRPr/>
            </a:pPr>
            <a:r>
              <a:rPr lang="en-US" smtClean="0"/>
              <a:t>CPSC 502, Lecture 1</a:t>
            </a:r>
            <a:endParaRPr lang="en-US"/>
          </a:p>
        </p:txBody>
      </p:sp>
      <p:sp>
        <p:nvSpPr>
          <p:cNvPr id="7" name="Text Box 7"/>
          <p:cNvSpPr txBox="1">
            <a:spLocks noChangeArrowheads="1"/>
          </p:cNvSpPr>
          <p:nvPr/>
        </p:nvSpPr>
        <p:spPr bwMode="auto">
          <a:xfrm>
            <a:off x="0" y="6021288"/>
            <a:ext cx="3581400" cy="581025"/>
          </a:xfrm>
          <a:prstGeom prst="rect">
            <a:avLst/>
          </a:prstGeom>
          <a:noFill/>
          <a:ln w="9525">
            <a:noFill/>
            <a:miter lim="800000"/>
            <a:headEnd/>
            <a:tailEnd/>
          </a:ln>
          <a:effectLst/>
        </p:spPr>
        <p:txBody>
          <a:bodyPr>
            <a:spAutoFit/>
          </a:bodyPr>
          <a:lstStyle/>
          <a:p>
            <a:pPr eaLnBrk="0" hangingPunct="0">
              <a:spcBef>
                <a:spcPct val="50000"/>
              </a:spcBef>
            </a:pPr>
            <a:r>
              <a:rPr lang="en-US" sz="1600" dirty="0">
                <a:latin typeface="Arial" charset="0"/>
              </a:rPr>
              <a:t>Source:</a:t>
            </a:r>
            <a:br>
              <a:rPr lang="en-US" sz="1600" dirty="0">
                <a:latin typeface="Arial" charset="0"/>
              </a:rPr>
            </a:br>
            <a:r>
              <a:rPr lang="en-US" sz="1600" i="1" dirty="0" smtClean="0">
                <a:latin typeface="Arial" charset="0"/>
              </a:rPr>
              <a:t>cs221 </a:t>
            </a:r>
            <a:r>
              <a:rPr lang="en-US" sz="1600" i="1" dirty="0" err="1" smtClean="0">
                <a:latin typeface="Arial" charset="0"/>
              </a:rPr>
              <a:t>stanford</a:t>
            </a:r>
            <a:endParaRPr lang="en-US" sz="1600" i="1" dirty="0">
              <a:latin typeface="Arial"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2" cstate="print"/>
          <a:srcRect/>
          <a:stretch>
            <a:fillRect/>
          </a:stretch>
        </p:blipFill>
        <p:spPr bwMode="auto">
          <a:xfrm>
            <a:off x="1391916" y="889621"/>
            <a:ext cx="6744146" cy="6458396"/>
          </a:xfrm>
          <a:prstGeom prst="rect">
            <a:avLst/>
          </a:prstGeom>
          <a:noFill/>
          <a:ln w="12700">
            <a:noFill/>
            <a:round/>
            <a:headEnd/>
            <a:tailEnd/>
          </a:ln>
        </p:spPr>
      </p:pic>
      <p:sp>
        <p:nvSpPr>
          <p:cNvPr id="40962" name="Rectangle 2"/>
          <p:cNvSpPr>
            <a:spLocks noGrp="1" noChangeArrowheads="1"/>
          </p:cNvSpPr>
          <p:nvPr>
            <p:ph type="title"/>
          </p:nvPr>
        </p:nvSpPr>
        <p:spPr/>
        <p:txBody>
          <a:bodyPr rIns="116994"/>
          <a:lstStyle/>
          <a:p>
            <a:pPr marL="40182" eaLnBrk="1" hangingPunct="1"/>
            <a:r>
              <a:rPr lang="en-US" dirty="0" smtClean="0"/>
              <a:t>Induced Graph</a:t>
            </a:r>
          </a:p>
        </p:txBody>
      </p:sp>
      <p:sp>
        <p:nvSpPr>
          <p:cNvPr id="4" name="Slide Number Placeholder 3"/>
          <p:cNvSpPr>
            <a:spLocks noGrp="1"/>
          </p:cNvSpPr>
          <p:nvPr>
            <p:ph type="sldNum" sz="quarter" idx="12"/>
          </p:nvPr>
        </p:nvSpPr>
        <p:spPr/>
        <p:txBody>
          <a:bodyPr/>
          <a:lstStyle/>
          <a:p>
            <a:pPr>
              <a:defRPr/>
            </a:pPr>
            <a:r>
              <a:rPr lang="en-US" smtClean="0"/>
              <a:t>Slide </a:t>
            </a:r>
            <a:fld id="{06D84F16-D10E-482D-B414-36A856B8225A}" type="slidenum">
              <a:rPr lang="en-US" smtClean="0"/>
              <a:pPr>
                <a:defRPr/>
              </a:pPr>
              <a:t>28</a:t>
            </a:fld>
            <a:endParaRPr lang="en-US"/>
          </a:p>
        </p:txBody>
      </p:sp>
      <p:sp>
        <p:nvSpPr>
          <p:cNvPr id="5" name="Footer Placeholder 4"/>
          <p:cNvSpPr>
            <a:spLocks noGrp="1"/>
          </p:cNvSpPr>
          <p:nvPr>
            <p:ph type="ftr" sz="quarter" idx="11"/>
          </p:nvPr>
        </p:nvSpPr>
        <p:spPr/>
        <p:txBody>
          <a:bodyPr/>
          <a:lstStyle/>
          <a:p>
            <a:pPr>
              <a:defRPr/>
            </a:pPr>
            <a:r>
              <a:rPr lang="en-US" smtClean="0"/>
              <a:t>CPSC 502, Lecture 1</a:t>
            </a:r>
            <a:endParaRPr lang="en-US"/>
          </a:p>
        </p:txBody>
      </p:sp>
      <p:sp>
        <p:nvSpPr>
          <p:cNvPr id="6" name="Text Box 7"/>
          <p:cNvSpPr txBox="1">
            <a:spLocks noChangeArrowheads="1"/>
          </p:cNvSpPr>
          <p:nvPr/>
        </p:nvSpPr>
        <p:spPr bwMode="auto">
          <a:xfrm>
            <a:off x="251520" y="6021288"/>
            <a:ext cx="3581400" cy="581025"/>
          </a:xfrm>
          <a:prstGeom prst="rect">
            <a:avLst/>
          </a:prstGeom>
          <a:noFill/>
          <a:ln w="9525">
            <a:noFill/>
            <a:miter lim="800000"/>
            <a:headEnd/>
            <a:tailEnd/>
          </a:ln>
          <a:effectLst/>
        </p:spPr>
        <p:txBody>
          <a:bodyPr>
            <a:spAutoFit/>
          </a:bodyPr>
          <a:lstStyle/>
          <a:p>
            <a:pPr eaLnBrk="0" hangingPunct="0">
              <a:spcBef>
                <a:spcPct val="50000"/>
              </a:spcBef>
            </a:pPr>
            <a:r>
              <a:rPr lang="en-US" sz="1600" dirty="0">
                <a:latin typeface="Arial" charset="0"/>
              </a:rPr>
              <a:t>Source:</a:t>
            </a:r>
            <a:br>
              <a:rPr lang="en-US" sz="1600" dirty="0">
                <a:latin typeface="Arial" charset="0"/>
              </a:rPr>
            </a:br>
            <a:r>
              <a:rPr lang="en-US" sz="1600" i="1" dirty="0" smtClean="0">
                <a:latin typeface="Arial" charset="0"/>
              </a:rPr>
              <a:t>cs221 </a:t>
            </a:r>
            <a:r>
              <a:rPr lang="en-US" sz="1600" i="1" dirty="0" err="1" smtClean="0">
                <a:latin typeface="Arial" charset="0"/>
              </a:rPr>
              <a:t>stanford</a:t>
            </a:r>
            <a:endParaRPr lang="en-US" sz="1600" i="1" dirty="0">
              <a:latin typeface="Arial"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 - Machine Learning @</a:t>
            </a:r>
            <a:r>
              <a:rPr lang="en-CA" dirty="0" err="1" smtClean="0"/>
              <a:t>google</a:t>
            </a:r>
            <a:endParaRPr lang="en-CA" dirty="0"/>
          </a:p>
        </p:txBody>
      </p:sp>
      <p:sp>
        <p:nvSpPr>
          <p:cNvPr id="3" name="Content Placeholder 2"/>
          <p:cNvSpPr>
            <a:spLocks noGrp="1"/>
          </p:cNvSpPr>
          <p:nvPr>
            <p:ph idx="1"/>
          </p:nvPr>
        </p:nvSpPr>
        <p:spPr>
          <a:xfrm>
            <a:off x="304800" y="1219200"/>
            <a:ext cx="8458200" cy="1777752"/>
          </a:xfrm>
        </p:spPr>
        <p:txBody>
          <a:bodyPr/>
          <a:lstStyle/>
          <a:p>
            <a:pPr>
              <a:buFont typeface="Arial" pitchFamily="34" charset="0"/>
              <a:buChar char="•"/>
            </a:pPr>
            <a:r>
              <a:rPr lang="en-CA" dirty="0" smtClean="0"/>
              <a:t>Spam/Porn Detection</a:t>
            </a:r>
          </a:p>
          <a:p>
            <a:pPr>
              <a:buFont typeface="Arial" pitchFamily="34" charset="0"/>
              <a:buChar char="•"/>
            </a:pPr>
            <a:r>
              <a:rPr lang="en-CA" dirty="0" smtClean="0"/>
              <a:t>Which ad to place given a query</a:t>
            </a:r>
          </a:p>
          <a:p>
            <a:pPr>
              <a:buFont typeface="Arial" pitchFamily="34" charset="0"/>
              <a:buChar char="•"/>
            </a:pPr>
            <a:r>
              <a:rPr lang="en-CA" dirty="0" smtClean="0"/>
              <a:t>Train Speech to search on mobile</a:t>
            </a:r>
          </a:p>
          <a:p>
            <a:pPr>
              <a:buFont typeface="Arial" pitchFamily="34" charset="0"/>
              <a:buChar char="•"/>
            </a:pPr>
            <a:r>
              <a:rPr lang="en-CA" dirty="0" smtClean="0"/>
              <a:t>Machine Translation</a:t>
            </a:r>
          </a:p>
          <a:p>
            <a:pPr>
              <a:buFont typeface="Arial" pitchFamily="34" charset="0"/>
              <a:buChar char="•"/>
            </a:pPr>
            <a:r>
              <a:rPr lang="en-CA" dirty="0" smtClean="0"/>
              <a:t>…..</a:t>
            </a:r>
          </a:p>
          <a:p>
            <a:pPr>
              <a:buFont typeface="Arial" pitchFamily="34" charset="0"/>
              <a:buChar char="•"/>
            </a:pPr>
            <a:endParaRPr lang="en-CA" dirty="0" smtClean="0"/>
          </a:p>
          <a:p>
            <a:pPr>
              <a:buFont typeface="Arial" pitchFamily="34" charset="0"/>
              <a:buChar char="•"/>
            </a:pPr>
            <a:endParaRPr lang="en-CA" dirty="0"/>
          </a:p>
        </p:txBody>
      </p:sp>
      <p:sp>
        <p:nvSpPr>
          <p:cNvPr id="4" name="Footer Placeholder 3"/>
          <p:cNvSpPr>
            <a:spLocks noGrp="1"/>
          </p:cNvSpPr>
          <p:nvPr>
            <p:ph type="ftr" sz="quarter" idx="11"/>
          </p:nvPr>
        </p:nvSpPr>
        <p:spPr/>
        <p:txBody>
          <a:bodyPr/>
          <a:lstStyle/>
          <a:p>
            <a:pPr>
              <a:defRPr/>
            </a:pPr>
            <a:r>
              <a:rPr lang="en-US" smtClean="0"/>
              <a:t>CPSC 502, Lecture 1</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06D84F16-D10E-482D-B414-36A856B8225A}" type="slidenum">
              <a:rPr lang="en-US" smtClean="0"/>
              <a:pPr>
                <a:defRPr/>
              </a:pPr>
              <a:t>29</a:t>
            </a:fld>
            <a:endParaRPr lang="en-US"/>
          </a:p>
        </p:txBody>
      </p:sp>
      <p:sp>
        <p:nvSpPr>
          <p:cNvPr id="6" name="Content Placeholder 2"/>
          <p:cNvSpPr txBox="1">
            <a:spLocks/>
          </p:cNvSpPr>
          <p:nvPr/>
        </p:nvSpPr>
        <p:spPr bwMode="auto">
          <a:xfrm>
            <a:off x="323528" y="4221088"/>
            <a:ext cx="8458200" cy="17777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en-CA" kern="0" dirty="0" smtClean="0">
                <a:latin typeface="+mn-lt"/>
              </a:rPr>
              <a:t>H</a:t>
            </a:r>
            <a:r>
              <a:rPr kumimoji="0" lang="en-CA" sz="2800" b="0" i="0" u="none" strike="noStrike" kern="0" cap="none" spc="0" normalizeH="0" baseline="0" noProof="0" dirty="0" err="1" smtClean="0">
                <a:ln>
                  <a:noFill/>
                </a:ln>
                <a:solidFill>
                  <a:schemeClr val="tx1"/>
                </a:solidFill>
                <a:effectLst/>
                <a:uLnTx/>
                <a:uFillTx/>
                <a:latin typeface="+mn-lt"/>
                <a:ea typeface="+mn-ea"/>
                <a:cs typeface="+mn-cs"/>
              </a:rPr>
              <a:t>ighly</a:t>
            </a:r>
            <a:r>
              <a:rPr kumimoji="0" lang="en-CA" sz="2800" b="0" i="0" u="none" strike="noStrike" kern="0" cap="none" spc="0" normalizeH="0" baseline="0" noProof="0" dirty="0" smtClean="0">
                <a:ln>
                  <a:noFill/>
                </a:ln>
                <a:solidFill>
                  <a:schemeClr val="tx1"/>
                </a:solidFill>
                <a:effectLst/>
                <a:uLnTx/>
                <a:uFillTx/>
                <a:latin typeface="+mn-lt"/>
                <a:ea typeface="+mn-ea"/>
                <a:cs typeface="+mn-cs"/>
              </a:rPr>
              <a:t> Parallelizable EM + Map Reduce (simple code to write)</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en-CA" kern="0" dirty="0" smtClean="0">
                <a:latin typeface="+mn-lt"/>
              </a:rPr>
              <a:t>Stochastic Gradient Descent</a:t>
            </a:r>
            <a:endParaRPr kumimoji="0" lang="en-CA" sz="2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CA" sz="2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CA" sz="28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Footer Placeholder 4"/>
          <p:cNvSpPr>
            <a:spLocks noGrp="1"/>
          </p:cNvSpPr>
          <p:nvPr>
            <p:ph type="ftr" sz="quarter" idx="11"/>
          </p:nvPr>
        </p:nvSpPr>
        <p:spPr>
          <a:noFill/>
        </p:spPr>
        <p:txBody>
          <a:bodyPr/>
          <a:lstStyle/>
          <a:p>
            <a:r>
              <a:rPr lang="en-US" smtClean="0"/>
              <a:t>CPSC 502, Lecture 1</a:t>
            </a:r>
          </a:p>
        </p:txBody>
      </p:sp>
      <p:sp>
        <p:nvSpPr>
          <p:cNvPr id="4100" name="Slide Number Placeholder 5"/>
          <p:cNvSpPr>
            <a:spLocks noGrp="1"/>
          </p:cNvSpPr>
          <p:nvPr>
            <p:ph type="sldNum" sz="quarter" idx="12"/>
          </p:nvPr>
        </p:nvSpPr>
        <p:spPr>
          <a:noFill/>
        </p:spPr>
        <p:txBody>
          <a:bodyPr/>
          <a:lstStyle/>
          <a:p>
            <a:fld id="{172488EA-2613-4553-A16A-4521158E598A}" type="slidenum">
              <a:rPr lang="en-US" smtClean="0"/>
              <a:pPr/>
              <a:t>3</a:t>
            </a:fld>
            <a:endParaRPr lang="en-US" smtClean="0"/>
          </a:p>
        </p:txBody>
      </p:sp>
      <p:sp>
        <p:nvSpPr>
          <p:cNvPr id="4101" name="Rectangle 2"/>
          <p:cNvSpPr>
            <a:spLocks noGrp="1" noChangeArrowheads="1"/>
          </p:cNvSpPr>
          <p:nvPr>
            <p:ph type="title"/>
          </p:nvPr>
        </p:nvSpPr>
        <p:spPr>
          <a:xfrm>
            <a:off x="685800" y="381000"/>
            <a:ext cx="7772400" cy="1143000"/>
          </a:xfrm>
        </p:spPr>
        <p:txBody>
          <a:bodyPr/>
          <a:lstStyle/>
          <a:p>
            <a:pPr eaLnBrk="1" hangingPunct="1"/>
            <a:r>
              <a:rPr lang="en-US" dirty="0" smtClean="0"/>
              <a:t>Today Sept 8</a:t>
            </a:r>
          </a:p>
        </p:txBody>
      </p:sp>
      <p:sp>
        <p:nvSpPr>
          <p:cNvPr id="4102" name="Rectangle 3"/>
          <p:cNvSpPr>
            <a:spLocks noGrp="1" noChangeArrowheads="1"/>
          </p:cNvSpPr>
          <p:nvPr>
            <p:ph type="body" idx="1"/>
          </p:nvPr>
        </p:nvSpPr>
        <p:spPr>
          <a:xfrm>
            <a:off x="838200" y="1676400"/>
            <a:ext cx="7772400" cy="4114800"/>
          </a:xfrm>
        </p:spPr>
        <p:txBody>
          <a:bodyPr/>
          <a:lstStyle/>
          <a:p>
            <a:pPr eaLnBrk="1" hangingPunct="1"/>
            <a:r>
              <a:rPr lang="en-US" dirty="0" smtClean="0"/>
              <a:t>Overview of the field – Key definitions</a:t>
            </a:r>
          </a:p>
          <a:p>
            <a:pPr eaLnBrk="1" hangingPunct="1"/>
            <a:r>
              <a:rPr lang="en-US" dirty="0" smtClean="0"/>
              <a:t>Overview of course </a:t>
            </a:r>
          </a:p>
          <a:p>
            <a:pPr lvl="1" eaLnBrk="1" hangingPunct="1"/>
            <a:r>
              <a:rPr lang="en-US" dirty="0" smtClean="0"/>
              <a:t>Background knowledge</a:t>
            </a:r>
          </a:p>
          <a:p>
            <a:pPr lvl="1" eaLnBrk="1" hangingPunct="1"/>
            <a:r>
              <a:rPr lang="en-US" dirty="0" smtClean="0"/>
              <a:t>Topics</a:t>
            </a:r>
          </a:p>
          <a:p>
            <a:pPr lvl="1" eaLnBrk="1" hangingPunct="1"/>
            <a:r>
              <a:rPr lang="en-US" dirty="0" smtClean="0"/>
              <a:t>Activities and Grading</a:t>
            </a:r>
          </a:p>
          <a:p>
            <a:pPr lvl="1" eaLnBrk="1" hangingPunct="1"/>
            <a:r>
              <a:rPr lang="en-US" dirty="0" smtClean="0"/>
              <a:t>Administrative Stuff</a:t>
            </a:r>
          </a:p>
          <a:p>
            <a:pPr eaLnBrk="1" hangingPunct="1"/>
            <a:r>
              <a:rPr lang="en-US" sz="2800" dirty="0" smtClean="0"/>
              <a:t>Assignment-0</a:t>
            </a:r>
            <a:endParaRPr lang="en-US" dirty="0" smtClean="0"/>
          </a:p>
          <a:p>
            <a:pPr lvl="1" eaLnBrk="1" hangingPunct="1"/>
            <a:endParaRPr lang="en-US" dirty="0" smtClean="0"/>
          </a:p>
          <a:p>
            <a:pPr eaLnBrk="1" hangingPunct="1"/>
            <a:endParaRPr lang="en-US" dirty="0" smtClean="0"/>
          </a:p>
          <a:p>
            <a:pPr eaLnBrk="1" hangingPunct="1">
              <a:buFontTx/>
              <a:buNone/>
            </a:pPr>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980728"/>
            <a:ext cx="8458200" cy="1728192"/>
          </a:xfrm>
        </p:spPr>
        <p:txBody>
          <a:bodyPr/>
          <a:lstStyle/>
          <a:p>
            <a:r>
              <a:rPr lang="en-CA" b="1" dirty="0" smtClean="0">
                <a:solidFill>
                  <a:schemeClr val="accent2"/>
                </a:solidFill>
              </a:rPr>
              <a:t>Watson : </a:t>
            </a:r>
            <a:r>
              <a:rPr lang="en-CA" dirty="0" smtClean="0"/>
              <a:t>analyzes natural language questions and content well enough and fast enough to compete and win against champion players at </a:t>
            </a:r>
            <a:r>
              <a:rPr lang="en-CA" dirty="0" smtClean="0">
                <a:hlinkClick r:id="rId3"/>
              </a:rPr>
              <a:t>Jeopardy!</a:t>
            </a:r>
            <a:r>
              <a:rPr lang="en-CA" dirty="0" smtClean="0"/>
              <a:t> </a:t>
            </a:r>
          </a:p>
          <a:p>
            <a:endParaRPr lang="en-CA" dirty="0" smtClean="0"/>
          </a:p>
        </p:txBody>
      </p:sp>
      <p:sp>
        <p:nvSpPr>
          <p:cNvPr id="4" name="Footer Placeholder 3"/>
          <p:cNvSpPr>
            <a:spLocks noGrp="1"/>
          </p:cNvSpPr>
          <p:nvPr>
            <p:ph type="ftr" sz="quarter" idx="11"/>
          </p:nvPr>
        </p:nvSpPr>
        <p:spPr/>
        <p:txBody>
          <a:bodyPr/>
          <a:lstStyle/>
          <a:p>
            <a:pPr>
              <a:defRPr/>
            </a:pPr>
            <a:r>
              <a:rPr lang="en-US" smtClean="0"/>
              <a:t>CPSC 502, Lecture 1</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06D84F16-D10E-482D-B414-36A856B8225A}" type="slidenum">
              <a:rPr lang="en-US" smtClean="0"/>
              <a:pPr>
                <a:defRPr/>
              </a:pPr>
              <a:t>30</a:t>
            </a:fld>
            <a:endParaRPr lang="en-US"/>
          </a:p>
        </p:txBody>
      </p:sp>
      <p:pic>
        <p:nvPicPr>
          <p:cNvPr id="202755" name="Picture 3"/>
          <p:cNvPicPr>
            <a:picLocks noChangeAspect="1" noChangeArrowheads="1"/>
          </p:cNvPicPr>
          <p:nvPr/>
        </p:nvPicPr>
        <p:blipFill>
          <a:blip r:embed="rId4" cstate="print"/>
          <a:srcRect/>
          <a:stretch>
            <a:fillRect/>
          </a:stretch>
        </p:blipFill>
        <p:spPr bwMode="auto">
          <a:xfrm>
            <a:off x="2123728" y="0"/>
            <a:ext cx="4762500" cy="1085850"/>
          </a:xfrm>
          <a:prstGeom prst="rect">
            <a:avLst/>
          </a:prstGeom>
          <a:noFill/>
          <a:ln w="9525">
            <a:noFill/>
            <a:miter lim="800000"/>
            <a:headEnd/>
            <a:tailEnd/>
          </a:ln>
        </p:spPr>
      </p:pic>
      <p:sp>
        <p:nvSpPr>
          <p:cNvPr id="8" name="Text Box 7"/>
          <p:cNvSpPr txBox="1">
            <a:spLocks noChangeArrowheads="1"/>
          </p:cNvSpPr>
          <p:nvPr/>
        </p:nvSpPr>
        <p:spPr bwMode="auto">
          <a:xfrm>
            <a:off x="251520" y="6021288"/>
            <a:ext cx="3581400" cy="581025"/>
          </a:xfrm>
          <a:prstGeom prst="rect">
            <a:avLst/>
          </a:prstGeom>
          <a:noFill/>
          <a:ln w="9525">
            <a:noFill/>
            <a:miter lim="800000"/>
            <a:headEnd/>
            <a:tailEnd/>
          </a:ln>
          <a:effectLst/>
        </p:spPr>
        <p:txBody>
          <a:bodyPr>
            <a:spAutoFit/>
          </a:bodyPr>
          <a:lstStyle/>
          <a:p>
            <a:pPr eaLnBrk="0" hangingPunct="0">
              <a:spcBef>
                <a:spcPct val="50000"/>
              </a:spcBef>
            </a:pPr>
            <a:r>
              <a:rPr lang="en-US" sz="1600" dirty="0">
                <a:latin typeface="Arial" charset="0"/>
              </a:rPr>
              <a:t>Source:</a:t>
            </a:r>
            <a:br>
              <a:rPr lang="en-US" sz="1600" dirty="0">
                <a:latin typeface="Arial" charset="0"/>
              </a:rPr>
            </a:br>
            <a:r>
              <a:rPr lang="en-US" sz="1600" i="1" dirty="0" smtClean="0">
                <a:latin typeface="Arial" charset="0"/>
              </a:rPr>
              <a:t>IBM</a:t>
            </a:r>
            <a:endParaRPr lang="en-US" sz="1600" i="1" dirty="0">
              <a:latin typeface="Arial" charset="0"/>
            </a:endParaRPr>
          </a:p>
        </p:txBody>
      </p:sp>
      <p:sp>
        <p:nvSpPr>
          <p:cNvPr id="9" name="Content Placeholder 2"/>
          <p:cNvSpPr txBox="1">
            <a:spLocks/>
          </p:cNvSpPr>
          <p:nvPr/>
        </p:nvSpPr>
        <p:spPr bwMode="auto">
          <a:xfrm>
            <a:off x="70992" y="2276872"/>
            <a:ext cx="7381328" cy="936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pPr>
            <a:r>
              <a:rPr lang="en-CA" sz="2400" i="1" dirty="0" smtClean="0">
                <a:latin typeface="Arial" pitchFamily="34" charset="0"/>
                <a:cs typeface="Arial" pitchFamily="34" charset="0"/>
              </a:rPr>
              <a:t>“This Drug has been shown to relieve the symptoms of ADD with relatively few side effects."</a:t>
            </a:r>
            <a:endParaRPr kumimoji="0" lang="en-CA" sz="2400" b="0" i="0" u="none" strike="noStrike" kern="0" cap="none" spc="0" normalizeH="0" baseline="0" noProof="0" dirty="0">
              <a:ln>
                <a:noFill/>
              </a:ln>
              <a:solidFill>
                <a:schemeClr val="tx1"/>
              </a:solidFill>
              <a:effectLst/>
              <a:uLnTx/>
              <a:uFillTx/>
              <a:latin typeface="+mn-lt"/>
              <a:ea typeface="+mn-ea"/>
              <a:cs typeface="+mn-cs"/>
            </a:endParaRPr>
          </a:p>
        </p:txBody>
      </p:sp>
      <p:pic>
        <p:nvPicPr>
          <p:cNvPr id="202756" name="Picture 4"/>
          <p:cNvPicPr>
            <a:picLocks noChangeAspect="1" noChangeArrowheads="1"/>
          </p:cNvPicPr>
          <p:nvPr/>
        </p:nvPicPr>
        <p:blipFill>
          <a:blip r:embed="rId5" cstate="print"/>
          <a:srcRect/>
          <a:stretch>
            <a:fillRect/>
          </a:stretch>
        </p:blipFill>
        <p:spPr bwMode="auto">
          <a:xfrm>
            <a:off x="2257823" y="3284984"/>
            <a:ext cx="6886177" cy="3573016"/>
          </a:xfrm>
          <a:prstGeom prst="rect">
            <a:avLst/>
          </a:prstGeom>
          <a:noFill/>
          <a:ln w="9525">
            <a:noFill/>
            <a:miter lim="800000"/>
            <a:headEnd/>
            <a:tailEnd/>
          </a:ln>
        </p:spPr>
      </p:pic>
      <p:sp>
        <p:nvSpPr>
          <p:cNvPr id="10" name="Content Placeholder 2"/>
          <p:cNvSpPr txBox="1">
            <a:spLocks/>
          </p:cNvSpPr>
          <p:nvPr/>
        </p:nvSpPr>
        <p:spPr bwMode="auto">
          <a:xfrm>
            <a:off x="0" y="3140968"/>
            <a:ext cx="5796136" cy="8640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CA" sz="2800" b="1" i="0" u="none" strike="noStrike" kern="0" cap="none" spc="0" normalizeH="0" baseline="0" noProof="0" dirty="0" smtClean="0">
                <a:ln>
                  <a:noFill/>
                </a:ln>
                <a:solidFill>
                  <a:schemeClr val="accent2"/>
                </a:solidFill>
                <a:effectLst/>
                <a:uLnTx/>
                <a:uFillTx/>
                <a:latin typeface="+mn-lt"/>
                <a:ea typeface="+mn-ea"/>
                <a:cs typeface="+mn-cs"/>
              </a:rPr>
              <a:t>1000s</a:t>
            </a:r>
            <a:r>
              <a:rPr kumimoji="0" lang="en-CA" sz="2800" b="1" i="0" u="none" strike="noStrike" kern="0" cap="none" spc="0" normalizeH="0" noProof="0" dirty="0" smtClean="0">
                <a:ln>
                  <a:noFill/>
                </a:ln>
                <a:solidFill>
                  <a:schemeClr val="accent2"/>
                </a:solidFill>
                <a:effectLst/>
                <a:uLnTx/>
                <a:uFillTx/>
                <a:latin typeface="+mn-lt"/>
                <a:ea typeface="+mn-ea"/>
                <a:cs typeface="+mn-cs"/>
              </a:rPr>
              <a:t> of  algorithms and </a:t>
            </a:r>
            <a:r>
              <a:rPr kumimoji="0" lang="en-CA" sz="2800" b="1" i="0" u="none" strike="noStrike" kern="0" cap="none" spc="0" normalizeH="0" noProof="0" dirty="0" err="1" smtClean="0">
                <a:ln>
                  <a:noFill/>
                </a:ln>
                <a:solidFill>
                  <a:schemeClr val="accent2"/>
                </a:solidFill>
                <a:effectLst/>
                <a:uLnTx/>
                <a:uFillTx/>
                <a:latin typeface="+mn-lt"/>
                <a:ea typeface="+mn-ea"/>
                <a:cs typeface="+mn-cs"/>
              </a:rPr>
              <a:t>KBs</a:t>
            </a:r>
            <a:r>
              <a:rPr kumimoji="0" lang="en-CA" sz="2800" b="1" i="0" u="none" strike="noStrike" kern="0" cap="none" spc="0" normalizeH="0" noProof="0" dirty="0" smtClean="0">
                <a:ln>
                  <a:noFill/>
                </a:ln>
                <a:solidFill>
                  <a:schemeClr val="accent2"/>
                </a:solidFill>
                <a:effectLst/>
                <a:uLnTx/>
                <a:uFillTx/>
                <a:latin typeface="+mn-lt"/>
                <a:ea typeface="+mn-ea"/>
                <a:cs typeface="+mn-cs"/>
              </a:rPr>
              <a:t>, </a:t>
            </a:r>
            <a:endParaRPr kumimoji="0" lang="en-CA" sz="28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12" name="Content Placeholder 2"/>
          <p:cNvSpPr txBox="1">
            <a:spLocks/>
          </p:cNvSpPr>
          <p:nvPr/>
        </p:nvSpPr>
        <p:spPr bwMode="auto">
          <a:xfrm>
            <a:off x="7289540" y="2420888"/>
            <a:ext cx="1854460" cy="79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CA" sz="2800" b="1" i="0" u="none" strike="noStrike" kern="0" cap="none" spc="0" normalizeH="0" baseline="0" noProof="0" dirty="0" smtClean="0">
                <a:ln>
                  <a:noFill/>
                </a:ln>
                <a:solidFill>
                  <a:schemeClr val="accent2"/>
                </a:solidFill>
                <a:effectLst/>
                <a:uLnTx/>
                <a:uFillTx/>
                <a:latin typeface="+mn-lt"/>
                <a:ea typeface="+mn-ea"/>
                <a:cs typeface="+mn-cs"/>
              </a:rPr>
              <a:t>3 </a:t>
            </a:r>
            <a:r>
              <a:rPr kumimoji="0" lang="en-CA" sz="2800" b="1" i="0" u="none" strike="noStrike" kern="0" cap="none" spc="0" normalizeH="0" baseline="0" noProof="0" dirty="0" err="1" smtClean="0">
                <a:ln>
                  <a:noFill/>
                </a:ln>
                <a:solidFill>
                  <a:schemeClr val="accent2"/>
                </a:solidFill>
                <a:effectLst/>
                <a:uLnTx/>
                <a:uFillTx/>
                <a:latin typeface="+mn-lt"/>
                <a:ea typeface="+mn-ea"/>
                <a:cs typeface="+mn-cs"/>
              </a:rPr>
              <a:t>secs</a:t>
            </a:r>
            <a:endParaRPr kumimoji="0" lang="en-CA" sz="28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CPSC 502, Lecture 1</a:t>
            </a:r>
            <a:endParaRPr lang="en-US"/>
          </a:p>
        </p:txBody>
      </p:sp>
      <p:sp>
        <p:nvSpPr>
          <p:cNvPr id="10" name="Slide Number Placeholder 5"/>
          <p:cNvSpPr>
            <a:spLocks noGrp="1"/>
          </p:cNvSpPr>
          <p:nvPr>
            <p:ph type="sldNum" sz="quarter" idx="12"/>
          </p:nvPr>
        </p:nvSpPr>
        <p:spPr/>
        <p:txBody>
          <a:bodyPr/>
          <a:lstStyle/>
          <a:p>
            <a:r>
              <a:rPr lang="en-US"/>
              <a:t>Slide </a:t>
            </a:r>
            <a:fld id="{DA5F8272-D4F3-44C4-88FE-5A52A4A697CC}" type="slidenum">
              <a:rPr lang="en-US"/>
              <a:pPr/>
              <a:t>31</a:t>
            </a:fld>
            <a:endParaRPr lang="en-US"/>
          </a:p>
        </p:txBody>
      </p:sp>
      <p:sp>
        <p:nvSpPr>
          <p:cNvPr id="377858" name="Rectangle 2"/>
          <p:cNvSpPr>
            <a:spLocks noGrp="1" noChangeArrowheads="1"/>
          </p:cNvSpPr>
          <p:nvPr>
            <p:ph type="title"/>
          </p:nvPr>
        </p:nvSpPr>
        <p:spPr>
          <a:xfrm>
            <a:off x="304800" y="152400"/>
            <a:ext cx="6283325" cy="685800"/>
          </a:xfrm>
        </p:spPr>
        <p:txBody>
          <a:bodyPr/>
          <a:lstStyle/>
          <a:p>
            <a:pPr algn="l"/>
            <a:r>
              <a:rPr lang="en-US"/>
              <a:t>Planning Under Uncertainty</a:t>
            </a:r>
          </a:p>
        </p:txBody>
      </p:sp>
      <p:sp>
        <p:nvSpPr>
          <p:cNvPr id="377861" name="Text Box 5"/>
          <p:cNvSpPr txBox="1">
            <a:spLocks noChangeArrowheads="1"/>
          </p:cNvSpPr>
          <p:nvPr/>
        </p:nvSpPr>
        <p:spPr bwMode="auto">
          <a:xfrm>
            <a:off x="6011863" y="5876925"/>
            <a:ext cx="2663825" cy="581025"/>
          </a:xfrm>
          <a:prstGeom prst="rect">
            <a:avLst/>
          </a:prstGeom>
          <a:noFill/>
          <a:ln w="9525">
            <a:noFill/>
            <a:miter lim="800000"/>
            <a:headEnd/>
            <a:tailEnd/>
          </a:ln>
          <a:effectLst/>
        </p:spPr>
        <p:txBody>
          <a:bodyPr>
            <a:spAutoFit/>
          </a:bodyPr>
          <a:lstStyle/>
          <a:p>
            <a:pPr eaLnBrk="0" hangingPunct="0">
              <a:spcBef>
                <a:spcPct val="50000"/>
              </a:spcBef>
            </a:pPr>
            <a:r>
              <a:rPr lang="en-US" sz="1600">
                <a:latin typeface="Arial" charset="0"/>
              </a:rPr>
              <a:t>Source:  </a:t>
            </a:r>
            <a:r>
              <a:rPr lang="en-US" sz="1600" i="1">
                <a:latin typeface="Arial" charset="0"/>
              </a:rPr>
              <a:t>Jesse Hoey UofT 2007</a:t>
            </a:r>
          </a:p>
        </p:txBody>
      </p:sp>
      <p:pic>
        <p:nvPicPr>
          <p:cNvPr id="377862" name="Picture 6"/>
          <p:cNvPicPr>
            <a:picLocks noChangeAspect="1" noChangeArrowheads="1"/>
          </p:cNvPicPr>
          <p:nvPr/>
        </p:nvPicPr>
        <p:blipFill>
          <a:blip r:embed="rId3" cstate="print"/>
          <a:srcRect/>
          <a:stretch>
            <a:fillRect/>
          </a:stretch>
        </p:blipFill>
        <p:spPr bwMode="auto">
          <a:xfrm>
            <a:off x="4932363" y="765175"/>
            <a:ext cx="4211637" cy="3744913"/>
          </a:xfrm>
          <a:prstGeom prst="rect">
            <a:avLst/>
          </a:prstGeom>
          <a:noFill/>
          <a:ln w="9525">
            <a:noFill/>
            <a:miter lim="800000"/>
            <a:headEnd/>
            <a:tailEnd/>
          </a:ln>
          <a:effectLst/>
        </p:spPr>
      </p:pic>
      <p:sp>
        <p:nvSpPr>
          <p:cNvPr id="377864" name="Text Box 8"/>
          <p:cNvSpPr txBox="1">
            <a:spLocks noChangeArrowheads="1"/>
          </p:cNvSpPr>
          <p:nvPr/>
        </p:nvSpPr>
        <p:spPr bwMode="auto">
          <a:xfrm>
            <a:off x="0" y="1076325"/>
            <a:ext cx="4889500" cy="1860550"/>
          </a:xfrm>
          <a:prstGeom prst="rect">
            <a:avLst/>
          </a:prstGeom>
          <a:noFill/>
          <a:ln w="9525">
            <a:noFill/>
            <a:miter lim="800000"/>
            <a:headEnd/>
            <a:tailEnd/>
          </a:ln>
          <a:effectLst/>
        </p:spPr>
        <p:txBody>
          <a:bodyPr wrap="none">
            <a:spAutoFit/>
          </a:bodyPr>
          <a:lstStyle/>
          <a:p>
            <a:r>
              <a:rPr lang="en-US">
                <a:latin typeface="Arial Unicode MS" pitchFamily="34" charset="-128"/>
              </a:rPr>
              <a:t>Learning and Using PO</a:t>
            </a:r>
            <a:r>
              <a:rPr lang="en-US" sz="3200" b="1">
                <a:solidFill>
                  <a:schemeClr val="accent2"/>
                </a:solidFill>
                <a:latin typeface="Arial Unicode MS" pitchFamily="34" charset="-128"/>
              </a:rPr>
              <a:t>MDP</a:t>
            </a:r>
            <a:r>
              <a:rPr lang="en-US">
                <a:solidFill>
                  <a:schemeClr val="accent2"/>
                </a:solidFill>
                <a:latin typeface="Arial Unicode MS" pitchFamily="34" charset="-128"/>
              </a:rPr>
              <a:t> </a:t>
            </a:r>
          </a:p>
          <a:p>
            <a:r>
              <a:rPr lang="en-US">
                <a:latin typeface="Arial Unicode MS" pitchFamily="34" charset="-128"/>
              </a:rPr>
              <a:t>models of Patient-Caregiver </a:t>
            </a:r>
          </a:p>
          <a:p>
            <a:r>
              <a:rPr lang="en-US">
                <a:latin typeface="Arial Unicode MS" pitchFamily="34" charset="-128"/>
              </a:rPr>
              <a:t>Interactions During Activities </a:t>
            </a:r>
          </a:p>
          <a:p>
            <a:r>
              <a:rPr lang="en-US">
                <a:latin typeface="Arial Unicode MS" pitchFamily="34" charset="-128"/>
              </a:rPr>
              <a:t>of Daily Living </a:t>
            </a:r>
          </a:p>
        </p:txBody>
      </p:sp>
      <p:sp>
        <p:nvSpPr>
          <p:cNvPr id="377865" name="Text Box 9"/>
          <p:cNvSpPr txBox="1">
            <a:spLocks noChangeArrowheads="1"/>
          </p:cNvSpPr>
          <p:nvPr/>
        </p:nvSpPr>
        <p:spPr bwMode="auto">
          <a:xfrm>
            <a:off x="0" y="3213100"/>
            <a:ext cx="5129213" cy="1249363"/>
          </a:xfrm>
          <a:prstGeom prst="rect">
            <a:avLst/>
          </a:prstGeom>
          <a:noFill/>
          <a:ln w="9525">
            <a:noFill/>
            <a:miter lim="800000"/>
            <a:headEnd/>
            <a:tailEnd/>
          </a:ln>
          <a:effectLst/>
        </p:spPr>
        <p:txBody>
          <a:bodyPr>
            <a:spAutoFit/>
          </a:bodyPr>
          <a:lstStyle/>
          <a:p>
            <a:r>
              <a:rPr lang="en-US" b="1">
                <a:latin typeface="Arial Unicode MS" pitchFamily="34" charset="-128"/>
              </a:rPr>
              <a:t>Goal:</a:t>
            </a:r>
            <a:r>
              <a:rPr lang="en-US" sz="2400">
                <a:latin typeface="Arial Unicode MS" pitchFamily="34" charset="-128"/>
              </a:rPr>
              <a:t> Help Older adults living with </a:t>
            </a:r>
          </a:p>
          <a:p>
            <a:r>
              <a:rPr lang="en-US" sz="2400">
                <a:latin typeface="Arial Unicode MS" pitchFamily="34" charset="-128"/>
              </a:rPr>
              <a:t>cognitive disabilities (such as Alzheimer's) when they: </a:t>
            </a:r>
          </a:p>
        </p:txBody>
      </p:sp>
      <p:sp>
        <p:nvSpPr>
          <p:cNvPr id="377866" name="Text Box 10"/>
          <p:cNvSpPr txBox="1">
            <a:spLocks noChangeArrowheads="1"/>
          </p:cNvSpPr>
          <p:nvPr/>
        </p:nvSpPr>
        <p:spPr bwMode="auto">
          <a:xfrm>
            <a:off x="395288" y="4652963"/>
            <a:ext cx="7056437" cy="1552575"/>
          </a:xfrm>
          <a:prstGeom prst="rect">
            <a:avLst/>
          </a:prstGeom>
          <a:noFill/>
          <a:ln w="9525">
            <a:noFill/>
            <a:miter lim="800000"/>
            <a:headEnd/>
            <a:tailEnd/>
          </a:ln>
          <a:effectLst/>
        </p:spPr>
        <p:txBody>
          <a:bodyPr>
            <a:spAutoFit/>
          </a:bodyPr>
          <a:lstStyle/>
          <a:p>
            <a:pPr>
              <a:buFontTx/>
              <a:buChar char="•"/>
            </a:pPr>
            <a:r>
              <a:rPr lang="en-US" sz="2400">
                <a:latin typeface="Arial Unicode MS" pitchFamily="34" charset="-128"/>
              </a:rPr>
              <a:t> </a:t>
            </a:r>
            <a:r>
              <a:rPr lang="en-US" sz="2400" b="1">
                <a:latin typeface="Arial Unicode MS" pitchFamily="34" charset="-128"/>
              </a:rPr>
              <a:t>forget the proper sequence of tasks</a:t>
            </a:r>
            <a:r>
              <a:rPr lang="en-US" sz="2400">
                <a:latin typeface="Arial Unicode MS" pitchFamily="34" charset="-128"/>
              </a:rPr>
              <a:t> that need to be completed</a:t>
            </a:r>
          </a:p>
          <a:p>
            <a:pPr>
              <a:buFontTx/>
              <a:buChar char="•"/>
            </a:pPr>
            <a:r>
              <a:rPr lang="en-US" sz="2400">
                <a:latin typeface="Arial Unicode MS" pitchFamily="34" charset="-128"/>
              </a:rPr>
              <a:t> </a:t>
            </a:r>
            <a:r>
              <a:rPr lang="en-US" sz="2400" b="1">
                <a:latin typeface="Arial Unicode MS" pitchFamily="34" charset="-128"/>
              </a:rPr>
              <a:t>they lose track of the steps</a:t>
            </a:r>
            <a:r>
              <a:rPr lang="en-US" sz="2400">
                <a:latin typeface="Arial Unicode MS" pitchFamily="34" charset="-128"/>
              </a:rPr>
              <a:t> that they have already completed.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228600" y="6381750"/>
            <a:ext cx="2362200" cy="476250"/>
          </a:xfrm>
        </p:spPr>
        <p:txBody>
          <a:bodyPr/>
          <a:lstStyle/>
          <a:p>
            <a:pPr algn="l">
              <a:defRPr/>
            </a:pPr>
            <a:r>
              <a:rPr lang="de-DE" smtClean="0"/>
              <a:t>CPSC 502, Lecture 1</a:t>
            </a:r>
            <a:endParaRPr lang="de-DE"/>
          </a:p>
        </p:txBody>
      </p:sp>
      <p:sp>
        <p:nvSpPr>
          <p:cNvPr id="6" name="Slide Number Placeholder 4"/>
          <p:cNvSpPr>
            <a:spLocks noGrp="1"/>
          </p:cNvSpPr>
          <p:nvPr>
            <p:ph type="sldNum" sz="quarter" idx="12"/>
          </p:nvPr>
        </p:nvSpPr>
        <p:spPr>
          <a:xfrm>
            <a:off x="3124200" y="6381750"/>
            <a:ext cx="2895600" cy="476250"/>
          </a:xfrm>
        </p:spPr>
        <p:txBody>
          <a:bodyPr/>
          <a:lstStyle/>
          <a:p>
            <a:pPr algn="ctr">
              <a:defRPr/>
            </a:pPr>
            <a:fld id="{1D3C080F-012D-498E-B6F8-7E599B54629E}" type="slidenum">
              <a:rPr lang="de-DE"/>
              <a:pPr algn="ctr">
                <a:defRPr/>
              </a:pPr>
              <a:t>32</a:t>
            </a:fld>
            <a:endParaRPr lang="de-DE"/>
          </a:p>
        </p:txBody>
      </p:sp>
      <p:sp>
        <p:nvSpPr>
          <p:cNvPr id="52228" name="Rectangle 1026"/>
          <p:cNvSpPr>
            <a:spLocks noGrp="1" noChangeArrowheads="1"/>
          </p:cNvSpPr>
          <p:nvPr>
            <p:ph type="title"/>
          </p:nvPr>
        </p:nvSpPr>
        <p:spPr/>
        <p:txBody>
          <a:bodyPr/>
          <a:lstStyle/>
          <a:p>
            <a:r>
              <a:rPr lang="en-US" smtClean="0"/>
              <a:t>Military applications: ethical issues</a:t>
            </a:r>
            <a:endParaRPr lang="de-DE" smtClean="0"/>
          </a:p>
        </p:txBody>
      </p:sp>
      <p:sp>
        <p:nvSpPr>
          <p:cNvPr id="52229" name="Rectangle 1027"/>
          <p:cNvSpPr>
            <a:spLocks noGrp="1" noChangeArrowheads="1"/>
          </p:cNvSpPr>
          <p:nvPr>
            <p:ph type="body" idx="1"/>
          </p:nvPr>
        </p:nvSpPr>
        <p:spPr>
          <a:xfrm>
            <a:off x="134938" y="1066800"/>
            <a:ext cx="5503862" cy="5029200"/>
          </a:xfrm>
        </p:spPr>
        <p:txBody>
          <a:bodyPr>
            <a:normAutofit/>
          </a:bodyPr>
          <a:lstStyle/>
          <a:p>
            <a:pPr>
              <a:buSzTx/>
              <a:buFontTx/>
              <a:buChar char="•"/>
            </a:pPr>
            <a:r>
              <a:rPr lang="en-US" smtClean="0"/>
              <a:t>Robot soldiers</a:t>
            </a:r>
          </a:p>
          <a:p>
            <a:pPr lvl="1"/>
            <a:r>
              <a:rPr lang="en-US" smtClean="0"/>
              <a:t>Existing: robot dog carrying heavy </a:t>
            </a:r>
            <a:br>
              <a:rPr lang="en-US" smtClean="0"/>
            </a:br>
            <a:r>
              <a:rPr lang="en-US" smtClean="0"/>
              <a:t>materials for soldiers in the field</a:t>
            </a:r>
          </a:p>
          <a:p>
            <a:pPr lvl="1"/>
            <a:r>
              <a:rPr lang="en-US" smtClean="0"/>
              <a:t>The technology is there </a:t>
            </a:r>
          </a:p>
          <a:p>
            <a:pPr>
              <a:buSzTx/>
              <a:buFontTx/>
              <a:buChar char="•"/>
            </a:pPr>
            <a:r>
              <a:rPr lang="en-US" smtClean="0"/>
              <a:t>Unmanned airplanes</a:t>
            </a:r>
          </a:p>
          <a:p>
            <a:pPr>
              <a:buSzTx/>
              <a:buFontTx/>
              <a:buChar char="•"/>
            </a:pPr>
            <a:r>
              <a:rPr lang="en-US" smtClean="0"/>
              <a:t>Missile tracking</a:t>
            </a:r>
          </a:p>
          <a:p>
            <a:pPr>
              <a:buSzTx/>
              <a:buFontTx/>
              <a:buChar char="•"/>
            </a:pPr>
            <a:r>
              <a:rPr lang="en-US" smtClean="0"/>
              <a:t>Surveillance</a:t>
            </a:r>
          </a:p>
          <a:p>
            <a:pPr>
              <a:buSzTx/>
              <a:buFontTx/>
              <a:buChar char="•"/>
            </a:pPr>
            <a:r>
              <a:rPr lang="en-US" smtClean="0"/>
              <a:t>…</a:t>
            </a:r>
            <a:endParaRPr lang="de-DE" smtClean="0"/>
          </a:p>
        </p:txBody>
      </p:sp>
      <p:pic>
        <p:nvPicPr>
          <p:cNvPr id="52230" name="Picture 1029" descr="C:\Documents and Settings\hutter\Desktop\bigdog_485.jpg"/>
          <p:cNvPicPr>
            <a:picLocks noChangeAspect="1" noChangeArrowheads="1"/>
          </p:cNvPicPr>
          <p:nvPr/>
        </p:nvPicPr>
        <p:blipFill>
          <a:blip r:embed="rId3" cstate="print"/>
          <a:srcRect/>
          <a:stretch>
            <a:fillRect/>
          </a:stretch>
        </p:blipFill>
        <p:spPr bwMode="auto">
          <a:xfrm>
            <a:off x="5029200" y="1219200"/>
            <a:ext cx="3622675" cy="306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CPSC 502, Lecture 1</a:t>
            </a:r>
            <a:endParaRPr lang="en-US"/>
          </a:p>
        </p:txBody>
      </p:sp>
      <p:sp>
        <p:nvSpPr>
          <p:cNvPr id="8" name="Slide Number Placeholder 5"/>
          <p:cNvSpPr>
            <a:spLocks noGrp="1"/>
          </p:cNvSpPr>
          <p:nvPr>
            <p:ph type="sldNum" sz="quarter" idx="12"/>
          </p:nvPr>
        </p:nvSpPr>
        <p:spPr/>
        <p:txBody>
          <a:bodyPr/>
          <a:lstStyle/>
          <a:p>
            <a:r>
              <a:rPr lang="en-US"/>
              <a:t>Slide </a:t>
            </a:r>
            <a:fld id="{40FA03C2-34CB-4EE0-B9D4-6CB050CD1EB9}" type="slidenum">
              <a:rPr lang="en-US"/>
              <a:pPr/>
              <a:t>33</a:t>
            </a:fld>
            <a:endParaRPr lang="en-US"/>
          </a:p>
        </p:txBody>
      </p:sp>
      <p:sp>
        <p:nvSpPr>
          <p:cNvPr id="381954" name="Rectangle 2"/>
          <p:cNvSpPr>
            <a:spLocks noGrp="1" noChangeArrowheads="1"/>
          </p:cNvSpPr>
          <p:nvPr>
            <p:ph type="title"/>
          </p:nvPr>
        </p:nvSpPr>
        <p:spPr/>
        <p:txBody>
          <a:bodyPr/>
          <a:lstStyle/>
          <a:p>
            <a:r>
              <a:rPr lang="en-US"/>
              <a:t>Planning Under Uncertainty</a:t>
            </a:r>
          </a:p>
        </p:txBody>
      </p:sp>
      <p:sp>
        <p:nvSpPr>
          <p:cNvPr id="381955" name="Rectangle 3"/>
          <p:cNvSpPr>
            <a:spLocks noGrp="1" noChangeArrowheads="1"/>
          </p:cNvSpPr>
          <p:nvPr>
            <p:ph type="body" idx="1"/>
          </p:nvPr>
        </p:nvSpPr>
        <p:spPr>
          <a:xfrm>
            <a:off x="179388" y="836613"/>
            <a:ext cx="8458200" cy="4495800"/>
          </a:xfrm>
        </p:spPr>
        <p:txBody>
          <a:bodyPr/>
          <a:lstStyle/>
          <a:p>
            <a:pPr algn="ctr"/>
            <a:r>
              <a:rPr lang="en-US"/>
              <a:t>Helicopter control: MDP, reinforcement learning</a:t>
            </a:r>
          </a:p>
          <a:p>
            <a:r>
              <a:rPr lang="en-US" b="1"/>
              <a:t>States:</a:t>
            </a:r>
            <a:r>
              <a:rPr lang="en-US"/>
              <a:t> all possible positions, orientations, velocities and angular velocities</a:t>
            </a:r>
          </a:p>
          <a:p>
            <a:endParaRPr lang="en-US"/>
          </a:p>
          <a:p>
            <a:endParaRPr lang="en-US"/>
          </a:p>
          <a:p>
            <a:endParaRPr lang="en-US"/>
          </a:p>
          <a:p>
            <a:r>
              <a:rPr lang="en-US"/>
              <a:t>Final solution involves </a:t>
            </a:r>
          </a:p>
          <a:p>
            <a:r>
              <a:rPr lang="en-US"/>
              <a:t>Deterministic</a:t>
            </a:r>
            <a:r>
              <a:rPr lang="en-US" b="1"/>
              <a:t> search</a:t>
            </a:r>
            <a:r>
              <a:rPr lang="en-US"/>
              <a:t>!</a:t>
            </a:r>
          </a:p>
        </p:txBody>
      </p:sp>
      <p:pic>
        <p:nvPicPr>
          <p:cNvPr id="381956" name="invertedFlight.wmv">
            <a:hlinkClick r:id="" action="ppaction://media"/>
          </p:cNvPr>
          <p:cNvPicPr>
            <a:picLocks noRot="1" noChangeAspect="1" noChangeArrowheads="1"/>
          </p:cNvPicPr>
          <p:nvPr>
            <a:videoFile r:link="rId1"/>
          </p:nvPr>
        </p:nvPicPr>
        <p:blipFill>
          <a:blip r:embed="rId4" cstate="print"/>
          <a:srcRect/>
          <a:stretch>
            <a:fillRect/>
          </a:stretch>
        </p:blipFill>
        <p:spPr bwMode="auto">
          <a:xfrm>
            <a:off x="4716463" y="2781300"/>
            <a:ext cx="4103687" cy="2735263"/>
          </a:xfrm>
          <a:prstGeom prst="rect">
            <a:avLst/>
          </a:prstGeom>
          <a:noFill/>
        </p:spPr>
      </p:pic>
      <p:sp>
        <p:nvSpPr>
          <p:cNvPr id="381957" name="Text Box 5"/>
          <p:cNvSpPr txBox="1">
            <a:spLocks noChangeArrowheads="1"/>
          </p:cNvSpPr>
          <p:nvPr/>
        </p:nvSpPr>
        <p:spPr bwMode="auto">
          <a:xfrm>
            <a:off x="5867400" y="5715000"/>
            <a:ext cx="3276600" cy="304800"/>
          </a:xfrm>
          <a:prstGeom prst="rect">
            <a:avLst/>
          </a:prstGeom>
          <a:noFill/>
          <a:ln w="9525">
            <a:noFill/>
            <a:miter lim="800000"/>
            <a:headEnd/>
            <a:tailEnd/>
          </a:ln>
          <a:effectLst/>
        </p:spPr>
        <p:txBody>
          <a:bodyPr>
            <a:spAutoFit/>
          </a:bodyPr>
          <a:lstStyle/>
          <a:p>
            <a:pPr eaLnBrk="0" hangingPunct="0">
              <a:spcBef>
                <a:spcPct val="50000"/>
              </a:spcBef>
            </a:pPr>
            <a:r>
              <a:rPr lang="en-US" sz="1400">
                <a:latin typeface="Arial" charset="0"/>
              </a:rPr>
              <a:t>Source:  </a:t>
            </a:r>
            <a:r>
              <a:rPr lang="en-US" sz="1400" i="1">
                <a:latin typeface="Arial" charset="0"/>
              </a:rPr>
              <a:t>Andrew  Ng  2004</a:t>
            </a:r>
          </a:p>
        </p:txBody>
      </p:sp>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8195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67544" y="0"/>
            <a:ext cx="8229600" cy="1143000"/>
          </a:xfrm>
        </p:spPr>
        <p:txBody>
          <a:bodyPr/>
          <a:lstStyle/>
          <a:p>
            <a:r>
              <a:rPr lang="en-US" sz="3200" dirty="0" smtClean="0"/>
              <a:t>Decision Theory: Decision Support Systems</a:t>
            </a:r>
            <a:endParaRPr sz="3200" dirty="0" smtClean="0"/>
          </a:p>
        </p:txBody>
      </p:sp>
      <p:sp>
        <p:nvSpPr>
          <p:cNvPr id="3" name="Content Placeholder 2"/>
          <p:cNvSpPr>
            <a:spLocks noGrp="1"/>
          </p:cNvSpPr>
          <p:nvPr>
            <p:ph idx="1"/>
          </p:nvPr>
        </p:nvSpPr>
        <p:spPr>
          <a:xfrm>
            <a:off x="0" y="990600"/>
            <a:ext cx="9144000" cy="5334000"/>
          </a:xfrm>
        </p:spPr>
        <p:txBody>
          <a:bodyPr>
            <a:normAutofit/>
          </a:bodyPr>
          <a:lstStyle/>
          <a:p>
            <a:pPr marL="0" indent="0">
              <a:buFont typeface="Arial" pitchFamily="34" charset="0"/>
              <a:buNone/>
              <a:defRPr/>
            </a:pPr>
            <a:r>
              <a:rPr lang="en-US" sz="2400" dirty="0" smtClean="0"/>
              <a:t>E.g.,</a:t>
            </a:r>
            <a:r>
              <a:rPr lang="en-US" sz="2400" dirty="0" smtClean="0">
                <a:solidFill>
                  <a:srgbClr val="FF0000"/>
                </a:solidFill>
              </a:rPr>
              <a:t> Computational Sustainability</a:t>
            </a:r>
          </a:p>
          <a:p>
            <a:pPr>
              <a:defRPr/>
            </a:pPr>
            <a:r>
              <a:rPr lang="en-CA" sz="2400" dirty="0" smtClean="0"/>
              <a:t>New interdisciplinary field, </a:t>
            </a:r>
            <a:r>
              <a:rPr lang="en-CA" sz="2400" dirty="0" smtClean="0">
                <a:solidFill>
                  <a:schemeClr val="accent2"/>
                </a:solidFill>
              </a:rPr>
              <a:t>AI is a key component</a:t>
            </a:r>
          </a:p>
          <a:p>
            <a:pPr lvl="1">
              <a:defRPr/>
            </a:pPr>
            <a:r>
              <a:rPr lang="en-CA" sz="2000" dirty="0" smtClean="0"/>
              <a:t>Models </a:t>
            </a:r>
            <a:r>
              <a:rPr lang="en-CA" sz="2000" dirty="0"/>
              <a:t>and methods for </a:t>
            </a:r>
            <a:r>
              <a:rPr lang="en-CA" sz="2000" dirty="0" smtClean="0">
                <a:solidFill>
                  <a:srgbClr val="FF0000"/>
                </a:solidFill>
              </a:rPr>
              <a:t>decision </a:t>
            </a:r>
            <a:r>
              <a:rPr lang="en-CA" sz="2000" dirty="0">
                <a:solidFill>
                  <a:srgbClr val="FF0000"/>
                </a:solidFill>
              </a:rPr>
              <a:t>making </a:t>
            </a:r>
            <a:r>
              <a:rPr lang="en-CA" sz="2000" dirty="0"/>
              <a:t>concerning the </a:t>
            </a:r>
            <a:r>
              <a:rPr lang="en-CA" sz="2000" dirty="0">
                <a:solidFill>
                  <a:schemeClr val="accent2"/>
                </a:solidFill>
              </a:rPr>
              <a:t>management and allocation of </a:t>
            </a:r>
            <a:r>
              <a:rPr lang="en-CA" sz="2000" dirty="0" smtClean="0">
                <a:solidFill>
                  <a:schemeClr val="accent2"/>
                </a:solidFill>
              </a:rPr>
              <a:t>resources</a:t>
            </a:r>
            <a:endParaRPr lang="en-CA" sz="2000" dirty="0"/>
          </a:p>
          <a:p>
            <a:pPr lvl="1">
              <a:defRPr/>
            </a:pPr>
            <a:r>
              <a:rPr lang="en-CA" sz="2000" dirty="0" smtClean="0"/>
              <a:t>to solve most </a:t>
            </a:r>
            <a:r>
              <a:rPr lang="en-CA" sz="2000" dirty="0"/>
              <a:t>challenging problems related to </a:t>
            </a:r>
            <a:r>
              <a:rPr lang="en-CA" sz="2000" dirty="0" smtClean="0">
                <a:solidFill>
                  <a:srgbClr val="FF0000"/>
                </a:solidFill>
              </a:rPr>
              <a:t>sustainability</a:t>
            </a:r>
          </a:p>
          <a:p>
            <a:pPr>
              <a:defRPr/>
            </a:pPr>
            <a:r>
              <a:rPr lang="en-CA" sz="2400" dirty="0" smtClean="0"/>
              <a:t>Often </a:t>
            </a:r>
            <a:r>
              <a:rPr lang="en-CA" sz="2400" dirty="0" smtClean="0">
                <a:solidFill>
                  <a:schemeClr val="accent2"/>
                </a:solidFill>
              </a:rPr>
              <a:t>constraint optimization problems</a:t>
            </a:r>
            <a:r>
              <a:rPr lang="en-CA" sz="2400" dirty="0" smtClean="0"/>
              <a:t>. E.g.</a:t>
            </a:r>
          </a:p>
          <a:p>
            <a:pPr lvl="1">
              <a:defRPr/>
            </a:pPr>
            <a:r>
              <a:rPr lang="en-US" sz="2000" dirty="0" smtClean="0">
                <a:solidFill>
                  <a:schemeClr val="accent2"/>
                </a:solidFill>
              </a:rPr>
              <a:t>Energy</a:t>
            </a:r>
            <a:r>
              <a:rPr lang="en-US" sz="2000" dirty="0" smtClean="0"/>
              <a:t>: when are where to produce green energy most economically?</a:t>
            </a:r>
          </a:p>
          <a:p>
            <a:pPr lvl="1">
              <a:defRPr/>
            </a:pPr>
            <a:r>
              <a:rPr lang="en-CA" sz="2000" dirty="0"/>
              <a:t>Which parcels of land to purchase to </a:t>
            </a:r>
            <a:r>
              <a:rPr lang="en-CA" sz="2000" dirty="0">
                <a:solidFill>
                  <a:schemeClr val="accent2"/>
                </a:solidFill>
              </a:rPr>
              <a:t>protect endangered species</a:t>
            </a:r>
            <a:r>
              <a:rPr lang="en-CA" sz="2000" dirty="0"/>
              <a:t>?</a:t>
            </a:r>
          </a:p>
          <a:p>
            <a:pPr lvl="1">
              <a:defRPr/>
            </a:pPr>
            <a:r>
              <a:rPr lang="en-US" sz="2000" dirty="0" smtClean="0">
                <a:solidFill>
                  <a:schemeClr val="accent2"/>
                </a:solidFill>
              </a:rPr>
              <a:t>Urban </a:t>
            </a:r>
            <a:r>
              <a:rPr lang="en-US" sz="2000" dirty="0">
                <a:solidFill>
                  <a:schemeClr val="accent2"/>
                </a:solidFill>
              </a:rPr>
              <a:t>planning</a:t>
            </a:r>
            <a:r>
              <a:rPr lang="en-US" sz="2000" dirty="0" smtClean="0"/>
              <a:t>: how to use budget for best development in 30 years?</a:t>
            </a:r>
            <a:endParaRPr lang="en-CA" sz="2000" dirty="0"/>
          </a:p>
        </p:txBody>
      </p:sp>
      <p:sp>
        <p:nvSpPr>
          <p:cNvPr id="4" name="Slide Number Placeholder 3"/>
          <p:cNvSpPr>
            <a:spLocks noGrp="1"/>
          </p:cNvSpPr>
          <p:nvPr>
            <p:ph type="sldNum" sz="quarter" idx="12"/>
          </p:nvPr>
        </p:nvSpPr>
        <p:spPr/>
        <p:txBody>
          <a:bodyPr/>
          <a:lstStyle/>
          <a:p>
            <a:pPr>
              <a:defRPr/>
            </a:pPr>
            <a:fld id="{8B817F47-B210-497E-A4B2-F80515775E35}" type="slidenum">
              <a:rPr lang="en-US" smtClean="0"/>
              <a:pPr>
                <a:defRPr/>
              </a:pPr>
              <a:t>34</a:t>
            </a:fld>
            <a:endParaRPr lang="en-US" dirty="0"/>
          </a:p>
        </p:txBody>
      </p:sp>
      <p:sp>
        <p:nvSpPr>
          <p:cNvPr id="49157" name="Text Box 5"/>
          <p:cNvSpPr txBox="1">
            <a:spLocks noChangeArrowheads="1"/>
          </p:cNvSpPr>
          <p:nvPr/>
        </p:nvSpPr>
        <p:spPr bwMode="auto">
          <a:xfrm>
            <a:off x="1763713" y="6330950"/>
            <a:ext cx="6727825" cy="338138"/>
          </a:xfrm>
          <a:prstGeom prst="rect">
            <a:avLst/>
          </a:prstGeom>
          <a:noFill/>
          <a:ln w="9525">
            <a:noFill/>
            <a:miter lim="800000"/>
            <a:headEnd/>
            <a:tailEnd/>
          </a:ln>
        </p:spPr>
        <p:txBody>
          <a:bodyPr>
            <a:spAutoFit/>
          </a:bodyPr>
          <a:lstStyle/>
          <a:p>
            <a:pPr algn="r">
              <a:spcBef>
                <a:spcPct val="50000"/>
              </a:spcBef>
            </a:pPr>
            <a:r>
              <a:rPr lang="en-US" sz="1600"/>
              <a:t>Source: http://www.computational-sustainability.org/</a:t>
            </a:r>
            <a:endParaRPr lang="en-US" sz="1600" i="1"/>
          </a:p>
        </p:txBody>
      </p:sp>
      <p:pic>
        <p:nvPicPr>
          <p:cNvPr id="1027" name="Picture 3" descr="C:\Users\hutter\Desktop\frank\2011_MIT_MetaAlg\figures\graphs\grizzly-bear.jpg"/>
          <p:cNvPicPr>
            <a:picLocks noChangeAspect="1" noChangeArrowheads="1"/>
          </p:cNvPicPr>
          <p:nvPr/>
        </p:nvPicPr>
        <p:blipFill>
          <a:blip r:embed="rId2" cstate="print"/>
          <a:srcRect/>
          <a:stretch>
            <a:fillRect/>
          </a:stretch>
        </p:blipFill>
        <p:spPr bwMode="auto">
          <a:xfrm>
            <a:off x="3086100" y="4491038"/>
            <a:ext cx="2668588" cy="1839912"/>
          </a:xfrm>
          <a:prstGeom prst="rect">
            <a:avLst/>
          </a:prstGeom>
          <a:noFill/>
          <a:ln w="9525">
            <a:noFill/>
            <a:miter lim="800000"/>
            <a:headEnd/>
            <a:tailEnd/>
          </a:ln>
        </p:spPr>
      </p:pic>
      <p:pic>
        <p:nvPicPr>
          <p:cNvPr id="1028" name="Picture 4" descr="C:\Users\hutter\Desktop\frank\2011_MIT_MetaAlg\figures\graphs\energy.png"/>
          <p:cNvPicPr>
            <a:picLocks noChangeAspect="1" noChangeArrowheads="1"/>
          </p:cNvPicPr>
          <p:nvPr/>
        </p:nvPicPr>
        <p:blipFill>
          <a:blip r:embed="rId3" cstate="print"/>
          <a:srcRect/>
          <a:stretch>
            <a:fillRect/>
          </a:stretch>
        </p:blipFill>
        <p:spPr bwMode="auto">
          <a:xfrm>
            <a:off x="179388" y="4495800"/>
            <a:ext cx="2754312" cy="1835150"/>
          </a:xfrm>
          <a:prstGeom prst="rect">
            <a:avLst/>
          </a:prstGeom>
          <a:noFill/>
          <a:ln w="9525">
            <a:noFill/>
            <a:miter lim="800000"/>
            <a:headEnd/>
            <a:tailEnd/>
          </a:ln>
        </p:spPr>
      </p:pic>
      <p:pic>
        <p:nvPicPr>
          <p:cNvPr id="6" name="Picture 5"/>
          <p:cNvPicPr>
            <a:picLocks noChangeAspect="1"/>
          </p:cNvPicPr>
          <p:nvPr/>
        </p:nvPicPr>
        <p:blipFill>
          <a:blip r:embed="rId4" cstate="print"/>
          <a:srcRect/>
          <a:stretch>
            <a:fillRect/>
          </a:stretch>
        </p:blipFill>
        <p:spPr bwMode="auto">
          <a:xfrm>
            <a:off x="5940425" y="4437063"/>
            <a:ext cx="2817813" cy="1893887"/>
          </a:xfrm>
          <a:prstGeom prst="rect">
            <a:avLst/>
          </a:prstGeom>
          <a:noFill/>
          <a:ln w="9525">
            <a:noFill/>
            <a:miter lim="800000"/>
            <a:headEnd/>
            <a:tailEnd/>
          </a:ln>
        </p:spPr>
      </p:pic>
      <p:sp>
        <p:nvSpPr>
          <p:cNvPr id="9" name="Footer Placeholder 8"/>
          <p:cNvSpPr>
            <a:spLocks noGrp="1"/>
          </p:cNvSpPr>
          <p:nvPr>
            <p:ph type="ftr" sz="quarter" idx="11"/>
          </p:nvPr>
        </p:nvSpPr>
        <p:spPr/>
        <p:txBody>
          <a:bodyPr/>
          <a:lstStyle/>
          <a:p>
            <a:pPr>
              <a:defRPr/>
            </a:pPr>
            <a:r>
              <a:rPr lang="en-US" smtClean="0"/>
              <a:t>CPSC 502, Lecture 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CPSC 502, Lecture 1</a:t>
            </a:r>
            <a:endParaRPr lang="en-US"/>
          </a:p>
        </p:txBody>
      </p:sp>
      <p:sp>
        <p:nvSpPr>
          <p:cNvPr id="9" name="Slide Number Placeholder 5"/>
          <p:cNvSpPr>
            <a:spLocks noGrp="1"/>
          </p:cNvSpPr>
          <p:nvPr>
            <p:ph type="sldNum" sz="quarter" idx="12"/>
          </p:nvPr>
        </p:nvSpPr>
        <p:spPr/>
        <p:txBody>
          <a:bodyPr/>
          <a:lstStyle/>
          <a:p>
            <a:r>
              <a:rPr lang="en-US"/>
              <a:t>Slide </a:t>
            </a:r>
            <a:fld id="{82F91C1C-6FC7-4B3C-866F-F645DCD62EDB}" type="slidenum">
              <a:rPr lang="en-US"/>
              <a:pPr/>
              <a:t>35</a:t>
            </a:fld>
            <a:endParaRPr lang="en-US"/>
          </a:p>
        </p:txBody>
      </p:sp>
      <p:sp>
        <p:nvSpPr>
          <p:cNvPr id="384002" name="Rectangle 2"/>
          <p:cNvSpPr>
            <a:spLocks noGrp="1" noChangeArrowheads="1"/>
          </p:cNvSpPr>
          <p:nvPr>
            <p:ph type="title"/>
          </p:nvPr>
        </p:nvSpPr>
        <p:spPr/>
        <p:txBody>
          <a:bodyPr/>
          <a:lstStyle/>
          <a:p>
            <a:r>
              <a:rPr lang="en-US"/>
              <a:t>Multiagent Systems: Poker</a:t>
            </a:r>
          </a:p>
        </p:txBody>
      </p:sp>
      <p:sp>
        <p:nvSpPr>
          <p:cNvPr id="384003" name="Rectangle 3"/>
          <p:cNvSpPr>
            <a:spLocks noGrp="1" noChangeArrowheads="1"/>
          </p:cNvSpPr>
          <p:nvPr>
            <p:ph type="body" idx="1"/>
          </p:nvPr>
        </p:nvSpPr>
        <p:spPr>
          <a:xfrm>
            <a:off x="250825" y="4941888"/>
            <a:ext cx="8458200" cy="1127125"/>
          </a:xfrm>
        </p:spPr>
        <p:txBody>
          <a:bodyPr/>
          <a:lstStyle/>
          <a:p>
            <a:pPr>
              <a:lnSpc>
                <a:spcPct val="90000"/>
              </a:lnSpc>
            </a:pPr>
            <a:r>
              <a:rPr lang="en-US" sz="2000"/>
              <a:t>“In full 10-player games Poki is better than a typical low-limit casino player and wins consistently; however, not as good as most experts </a:t>
            </a:r>
          </a:p>
          <a:p>
            <a:pPr>
              <a:lnSpc>
                <a:spcPct val="90000"/>
              </a:lnSpc>
            </a:pPr>
            <a:r>
              <a:rPr lang="en-US" sz="2000"/>
              <a:t>New programs being developed for the 2-player game are quite a bit  better, and we believe they will very soon surpass all human players”</a:t>
            </a:r>
          </a:p>
        </p:txBody>
      </p:sp>
      <p:pic>
        <p:nvPicPr>
          <p:cNvPr id="384004" name="Picture 4" descr="poki"/>
          <p:cNvPicPr>
            <a:picLocks noChangeAspect="1" noChangeArrowheads="1"/>
          </p:cNvPicPr>
          <p:nvPr/>
        </p:nvPicPr>
        <p:blipFill>
          <a:blip r:embed="rId3" cstate="print"/>
          <a:srcRect/>
          <a:stretch>
            <a:fillRect/>
          </a:stretch>
        </p:blipFill>
        <p:spPr bwMode="auto">
          <a:xfrm>
            <a:off x="250825" y="836613"/>
            <a:ext cx="5483225" cy="3703637"/>
          </a:xfrm>
          <a:prstGeom prst="rect">
            <a:avLst/>
          </a:prstGeom>
          <a:noFill/>
        </p:spPr>
      </p:pic>
      <p:sp>
        <p:nvSpPr>
          <p:cNvPr id="384005" name="Text Box 5"/>
          <p:cNvSpPr txBox="1">
            <a:spLocks noChangeArrowheads="1"/>
          </p:cNvSpPr>
          <p:nvPr/>
        </p:nvSpPr>
        <p:spPr bwMode="auto">
          <a:xfrm>
            <a:off x="1835150" y="6308725"/>
            <a:ext cx="4953000" cy="336550"/>
          </a:xfrm>
          <a:prstGeom prst="rect">
            <a:avLst/>
          </a:prstGeom>
          <a:solidFill>
            <a:schemeClr val="bg1"/>
          </a:solid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The University of Alberta GAMES Group</a:t>
            </a:r>
          </a:p>
        </p:txBody>
      </p:sp>
      <p:sp>
        <p:nvSpPr>
          <p:cNvPr id="384006" name="Rectangle 6"/>
          <p:cNvSpPr>
            <a:spLocks noChangeArrowheads="1"/>
          </p:cNvSpPr>
          <p:nvPr/>
        </p:nvSpPr>
        <p:spPr bwMode="auto">
          <a:xfrm>
            <a:off x="6156325" y="1844675"/>
            <a:ext cx="2519363" cy="1296988"/>
          </a:xfrm>
          <a:prstGeom prst="rect">
            <a:avLst/>
          </a:prstGeom>
          <a:noFill/>
          <a:ln w="9525">
            <a:noFill/>
            <a:miter lim="800000"/>
            <a:headEnd/>
            <a:tailEnd/>
          </a:ln>
          <a:effectLst/>
        </p:spPr>
        <p:txBody>
          <a:bodyPr/>
          <a:lstStyle/>
          <a:p>
            <a:pPr marL="342900" indent="-342900">
              <a:lnSpc>
                <a:spcPct val="90000"/>
              </a:lnSpc>
              <a:spcBef>
                <a:spcPct val="20000"/>
              </a:spcBef>
            </a:pPr>
            <a:r>
              <a:rPr lang="en-US" sz="2000" b="1">
                <a:latin typeface="Arial Unicode MS" pitchFamily="34" charset="-128"/>
              </a:rPr>
              <a:t>Search Space:</a:t>
            </a:r>
            <a:r>
              <a:rPr lang="en-US" sz="2000">
                <a:latin typeface="Arial Unicode MS" pitchFamily="34" charset="-128"/>
              </a:rPr>
              <a:t> 1.2 quintillion nodes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CPSC 502, Lecture 1</a:t>
            </a:r>
            <a:endParaRPr lang="en-US"/>
          </a:p>
        </p:txBody>
      </p:sp>
      <p:sp>
        <p:nvSpPr>
          <p:cNvPr id="10" name="Slide Number Placeholder 5"/>
          <p:cNvSpPr>
            <a:spLocks noGrp="1"/>
          </p:cNvSpPr>
          <p:nvPr>
            <p:ph type="sldNum" sz="quarter" idx="12"/>
          </p:nvPr>
        </p:nvSpPr>
        <p:spPr/>
        <p:txBody>
          <a:bodyPr/>
          <a:lstStyle/>
          <a:p>
            <a:r>
              <a:rPr lang="en-US"/>
              <a:t>Slide </a:t>
            </a:r>
            <a:fld id="{D9973452-EE31-465C-9E68-FB81C1083646}" type="slidenum">
              <a:rPr lang="en-US"/>
              <a:pPr/>
              <a:t>36</a:t>
            </a:fld>
            <a:endParaRPr lang="en-US"/>
          </a:p>
        </p:txBody>
      </p:sp>
      <p:sp>
        <p:nvSpPr>
          <p:cNvPr id="386050" name="Rectangle 2"/>
          <p:cNvSpPr>
            <a:spLocks noGrp="1" noChangeArrowheads="1"/>
          </p:cNvSpPr>
          <p:nvPr>
            <p:ph type="title"/>
          </p:nvPr>
        </p:nvSpPr>
        <p:spPr/>
        <p:txBody>
          <a:bodyPr/>
          <a:lstStyle/>
          <a:p>
            <a:r>
              <a:rPr lang="en-US"/>
              <a:t>Multiagent Systems: Robot Soccer</a:t>
            </a:r>
          </a:p>
        </p:txBody>
      </p:sp>
      <p:pic>
        <p:nvPicPr>
          <p:cNvPr id="386051" name="Picture 3" descr="soccer3"/>
          <p:cNvPicPr>
            <a:picLocks noChangeAspect="1" noChangeArrowheads="1"/>
          </p:cNvPicPr>
          <p:nvPr/>
        </p:nvPicPr>
        <p:blipFill>
          <a:blip r:embed="rId3" cstate="print"/>
          <a:srcRect/>
          <a:stretch>
            <a:fillRect/>
          </a:stretch>
        </p:blipFill>
        <p:spPr bwMode="auto">
          <a:xfrm>
            <a:off x="179388" y="3213100"/>
            <a:ext cx="3600450" cy="2460625"/>
          </a:xfrm>
          <a:prstGeom prst="rect">
            <a:avLst/>
          </a:prstGeom>
          <a:noFill/>
        </p:spPr>
      </p:pic>
      <p:pic>
        <p:nvPicPr>
          <p:cNvPr id="386052" name="Picture 4" descr="soccer1"/>
          <p:cNvPicPr>
            <a:picLocks noChangeAspect="1" noChangeArrowheads="1"/>
          </p:cNvPicPr>
          <p:nvPr/>
        </p:nvPicPr>
        <p:blipFill>
          <a:blip r:embed="rId4" cstate="print"/>
          <a:srcRect/>
          <a:stretch>
            <a:fillRect/>
          </a:stretch>
        </p:blipFill>
        <p:spPr bwMode="auto">
          <a:xfrm>
            <a:off x="1331913" y="836613"/>
            <a:ext cx="3419475" cy="2279650"/>
          </a:xfrm>
          <a:prstGeom prst="rect">
            <a:avLst/>
          </a:prstGeom>
          <a:noFill/>
        </p:spPr>
      </p:pic>
      <p:pic>
        <p:nvPicPr>
          <p:cNvPr id="386053" name="Picture 5" descr="soccer2"/>
          <p:cNvPicPr>
            <a:picLocks noChangeAspect="1" noChangeArrowheads="1"/>
          </p:cNvPicPr>
          <p:nvPr/>
        </p:nvPicPr>
        <p:blipFill>
          <a:blip r:embed="rId5" cstate="print"/>
          <a:srcRect/>
          <a:stretch>
            <a:fillRect/>
          </a:stretch>
        </p:blipFill>
        <p:spPr bwMode="auto">
          <a:xfrm>
            <a:off x="5724525" y="692150"/>
            <a:ext cx="2819400" cy="2819400"/>
          </a:xfrm>
          <a:prstGeom prst="rect">
            <a:avLst/>
          </a:prstGeom>
          <a:noFill/>
        </p:spPr>
      </p:pic>
      <p:sp>
        <p:nvSpPr>
          <p:cNvPr id="386054" name="Text Box 6"/>
          <p:cNvSpPr txBox="1">
            <a:spLocks noChangeArrowheads="1"/>
          </p:cNvSpPr>
          <p:nvPr/>
        </p:nvSpPr>
        <p:spPr bwMode="auto">
          <a:xfrm>
            <a:off x="1403350" y="5805488"/>
            <a:ext cx="3276600" cy="336550"/>
          </a:xfrm>
          <a:prstGeom prst="rect">
            <a:avLst/>
          </a:prstGeom>
          <a:noFill/>
          <a:ln w="9525">
            <a:noFill/>
            <a:miter lim="800000"/>
            <a:headEnd/>
            <a:tailEnd/>
          </a:ln>
          <a:effectLst/>
        </p:spPr>
        <p:txBody>
          <a:bodyPr>
            <a:spAutoFit/>
          </a:bodyPr>
          <a:lstStyle/>
          <a:p>
            <a:pPr eaLnBrk="0" hangingPunct="0">
              <a:spcBef>
                <a:spcPct val="50000"/>
              </a:spcBef>
            </a:pPr>
            <a:r>
              <a:rPr lang="en-US" sz="1600">
                <a:latin typeface="Arial" charset="0"/>
              </a:rPr>
              <a:t>Source:  </a:t>
            </a:r>
            <a:r>
              <a:rPr lang="en-US" sz="1600" i="1">
                <a:latin typeface="Arial" charset="0"/>
              </a:rPr>
              <a:t>RoboCup web site</a:t>
            </a:r>
          </a:p>
        </p:txBody>
      </p:sp>
      <p:sp>
        <p:nvSpPr>
          <p:cNvPr id="386055" name="Rectangle 7"/>
          <p:cNvSpPr>
            <a:spLocks noChangeArrowheads="1"/>
          </p:cNvSpPr>
          <p:nvPr/>
        </p:nvSpPr>
        <p:spPr bwMode="auto">
          <a:xfrm>
            <a:off x="4140200" y="3500438"/>
            <a:ext cx="4537075" cy="2232025"/>
          </a:xfrm>
          <a:prstGeom prst="rect">
            <a:avLst/>
          </a:prstGeom>
          <a:noFill/>
          <a:ln w="9525">
            <a:noFill/>
            <a:miter lim="800000"/>
            <a:headEnd/>
            <a:tailEnd/>
          </a:ln>
          <a:effectLst/>
        </p:spPr>
        <p:txBody>
          <a:bodyPr/>
          <a:lstStyle/>
          <a:p>
            <a:pPr marL="342900" indent="-342900">
              <a:lnSpc>
                <a:spcPct val="90000"/>
              </a:lnSpc>
              <a:spcBef>
                <a:spcPct val="20000"/>
              </a:spcBef>
            </a:pPr>
            <a:r>
              <a:rPr lang="en-US" sz="2000" b="1">
                <a:latin typeface="Arial Unicode MS" pitchFamily="34" charset="-128"/>
              </a:rPr>
              <a:t>Extremely complex</a:t>
            </a:r>
          </a:p>
          <a:p>
            <a:pPr marL="342900" indent="-342900">
              <a:lnSpc>
                <a:spcPct val="90000"/>
              </a:lnSpc>
              <a:spcBef>
                <a:spcPct val="20000"/>
              </a:spcBef>
              <a:buFontTx/>
              <a:buChar char="•"/>
            </a:pPr>
            <a:r>
              <a:rPr lang="en-US" sz="2000">
                <a:latin typeface="Arial Unicode MS" pitchFamily="34" charset="-128"/>
              </a:rPr>
              <a:t>Stochastic</a:t>
            </a:r>
          </a:p>
          <a:p>
            <a:pPr marL="342900" indent="-342900">
              <a:lnSpc>
                <a:spcPct val="90000"/>
              </a:lnSpc>
              <a:spcBef>
                <a:spcPct val="20000"/>
              </a:spcBef>
              <a:buFontTx/>
              <a:buChar char="•"/>
            </a:pPr>
            <a:r>
              <a:rPr lang="en-US" sz="2000">
                <a:latin typeface="Arial Unicode MS" pitchFamily="34" charset="-128"/>
              </a:rPr>
              <a:t>Sequence of actions</a:t>
            </a:r>
          </a:p>
          <a:p>
            <a:pPr marL="342900" indent="-342900">
              <a:lnSpc>
                <a:spcPct val="90000"/>
              </a:lnSpc>
              <a:spcBef>
                <a:spcPct val="20000"/>
              </a:spcBef>
              <a:buFontTx/>
              <a:buChar char="•"/>
            </a:pPr>
            <a:r>
              <a:rPr lang="en-US" sz="2000">
                <a:latin typeface="Arial Unicode MS" pitchFamily="34" charset="-128"/>
              </a:rPr>
              <a:t>Multiagent</a:t>
            </a:r>
          </a:p>
          <a:p>
            <a:pPr marL="342900" indent="-342900">
              <a:lnSpc>
                <a:spcPct val="90000"/>
              </a:lnSpc>
              <a:spcBef>
                <a:spcPct val="20000"/>
              </a:spcBef>
            </a:pPr>
            <a:r>
              <a:rPr lang="en-US" sz="2000">
                <a:latin typeface="Arial Unicode MS" pitchFamily="34" charset="-128"/>
              </a:rPr>
              <a:t>robotic soccer competition was proposed by LCI (UBC) in 1992 (which became </a:t>
            </a:r>
            <a:r>
              <a:rPr lang="en-US" sz="2000" i="1">
                <a:latin typeface="Arial Unicode MS" pitchFamily="34" charset="-128"/>
              </a:rPr>
              <a:t>Robocup</a:t>
            </a:r>
            <a:r>
              <a:rPr lang="en-US" sz="2000">
                <a:latin typeface="Arial Unicode MS" pitchFamily="34" charset="-128"/>
              </a:rPr>
              <a:t> in 1997).</a:t>
            </a:r>
            <a:r>
              <a:rPr lang="en-US">
                <a:latin typeface="Arial Unicode MS" pitchFamily="34" charset="-128"/>
              </a:rPr>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r>
              <a:rPr lang="en-US" smtClean="0"/>
              <a:t>CPSC 502, Lecture 1</a:t>
            </a:r>
            <a:endParaRPr lang="en-US"/>
          </a:p>
        </p:txBody>
      </p:sp>
      <p:sp>
        <p:nvSpPr>
          <p:cNvPr id="10" name="Slide Number Placeholder 4"/>
          <p:cNvSpPr>
            <a:spLocks noGrp="1"/>
          </p:cNvSpPr>
          <p:nvPr>
            <p:ph type="sldNum" sz="quarter" idx="12"/>
          </p:nvPr>
        </p:nvSpPr>
        <p:spPr/>
        <p:txBody>
          <a:bodyPr/>
          <a:lstStyle/>
          <a:p>
            <a:r>
              <a:rPr lang="en-US"/>
              <a:t>Slide </a:t>
            </a:r>
            <a:fld id="{E64BA655-AC50-49CA-AF37-CC022CD1D14F}" type="slidenum">
              <a:rPr lang="en-US"/>
              <a:pPr/>
              <a:t>37</a:t>
            </a:fld>
            <a:endParaRPr lang="en-US"/>
          </a:p>
        </p:txBody>
      </p:sp>
      <p:sp>
        <p:nvSpPr>
          <p:cNvPr id="388098" name="Rectangle 2"/>
          <p:cNvSpPr>
            <a:spLocks noGrp="1" noChangeArrowheads="1"/>
          </p:cNvSpPr>
          <p:nvPr>
            <p:ph type="title"/>
          </p:nvPr>
        </p:nvSpPr>
        <p:spPr>
          <a:xfrm>
            <a:off x="0" y="0"/>
            <a:ext cx="9144000" cy="1143000"/>
          </a:xfrm>
        </p:spPr>
        <p:txBody>
          <a:bodyPr/>
          <a:lstStyle/>
          <a:p>
            <a:pPr algn="l"/>
            <a:r>
              <a:rPr lang="en-US"/>
              <a:t>Natural Language Processing</a:t>
            </a:r>
          </a:p>
        </p:txBody>
      </p:sp>
      <p:sp>
        <p:nvSpPr>
          <p:cNvPr id="388099" name="Rectangle 3"/>
          <p:cNvSpPr>
            <a:spLocks noChangeArrowheads="1"/>
          </p:cNvSpPr>
          <p:nvPr/>
        </p:nvSpPr>
        <p:spPr bwMode="auto">
          <a:xfrm>
            <a:off x="250825" y="1557338"/>
            <a:ext cx="7772400" cy="2438400"/>
          </a:xfrm>
          <a:prstGeom prst="rect">
            <a:avLst/>
          </a:prstGeom>
          <a:solidFill>
            <a:schemeClr val="bg1"/>
          </a:solidFill>
          <a:ln w="12700">
            <a:noFill/>
            <a:miter lim="800000"/>
            <a:headEnd/>
            <a:tailEnd/>
          </a:ln>
          <a:effectLst/>
        </p:spPr>
        <p:txBody>
          <a:bodyPr lIns="90488" tIns="44450" rIns="90488" bIns="44450"/>
          <a:lstStyle/>
          <a:p>
            <a:pPr marL="342900" indent="-342900">
              <a:lnSpc>
                <a:spcPct val="125000"/>
              </a:lnSpc>
              <a:spcBef>
                <a:spcPct val="20000"/>
              </a:spcBef>
            </a:pPr>
            <a:r>
              <a:rPr lang="en-US" b="1">
                <a:latin typeface="Arial Unicode MS" pitchFamily="34" charset="-128"/>
              </a:rPr>
              <a:t>Multimodal interface</a:t>
            </a:r>
            <a:endParaRPr lang="en-US" sz="3200" b="1">
              <a:latin typeface="Arial Unicode MS" pitchFamily="34" charset="-128"/>
            </a:endParaRPr>
          </a:p>
          <a:p>
            <a:pPr marL="342900" indent="-342900">
              <a:lnSpc>
                <a:spcPct val="85000"/>
              </a:lnSpc>
              <a:spcBef>
                <a:spcPct val="20000"/>
              </a:spcBef>
              <a:spcAft>
                <a:spcPct val="25000"/>
              </a:spcAft>
            </a:pPr>
            <a:r>
              <a:rPr lang="en-US" sz="2400">
                <a:latin typeface="Arial Unicode MS" pitchFamily="34" charset="-128"/>
              </a:rPr>
              <a:t>Portable Fujitsu tablet</a:t>
            </a:r>
            <a:endParaRPr lang="en-US" sz="2400" b="1">
              <a:latin typeface="Arial Unicode MS" pitchFamily="34" charset="-128"/>
            </a:endParaRPr>
          </a:p>
          <a:p>
            <a:pPr marL="342900" indent="-342900">
              <a:lnSpc>
                <a:spcPct val="85000"/>
              </a:lnSpc>
              <a:spcBef>
                <a:spcPct val="20000"/>
              </a:spcBef>
              <a:spcAft>
                <a:spcPct val="25000"/>
              </a:spcAft>
            </a:pPr>
            <a:r>
              <a:rPr lang="en-US" sz="2400" b="1">
                <a:latin typeface="Arial Unicode MS" pitchFamily="34" charset="-128"/>
              </a:rPr>
              <a:t>Input: </a:t>
            </a:r>
            <a:r>
              <a:rPr lang="en-US" sz="2400">
                <a:latin typeface="Arial Unicode MS" pitchFamily="34" charset="-128"/>
              </a:rPr>
              <a:t>Pen for deictic gestures and Speech input</a:t>
            </a:r>
          </a:p>
          <a:p>
            <a:pPr marL="342900" indent="-342900">
              <a:lnSpc>
                <a:spcPct val="85000"/>
              </a:lnSpc>
              <a:spcBef>
                <a:spcPct val="20000"/>
              </a:spcBef>
              <a:spcAft>
                <a:spcPct val="25000"/>
              </a:spcAft>
            </a:pPr>
            <a:r>
              <a:rPr lang="en-US" sz="2400" b="1">
                <a:latin typeface="Arial Unicode MS" pitchFamily="34" charset="-128"/>
              </a:rPr>
              <a:t>Output: </a:t>
            </a:r>
            <a:r>
              <a:rPr lang="en-US" sz="2400">
                <a:latin typeface="Arial Unicode MS" pitchFamily="34" charset="-128"/>
              </a:rPr>
              <a:t>Text, Speech and graphics</a:t>
            </a:r>
            <a:endParaRPr lang="en-US" b="1">
              <a:latin typeface="Arial Unicode MS" pitchFamily="34" charset="-128"/>
            </a:endParaRPr>
          </a:p>
        </p:txBody>
      </p:sp>
      <p:pic>
        <p:nvPicPr>
          <p:cNvPr id="388100" name="Picture 4" descr="match"/>
          <p:cNvPicPr>
            <a:picLocks noChangeAspect="1" noChangeArrowheads="1"/>
          </p:cNvPicPr>
          <p:nvPr/>
        </p:nvPicPr>
        <p:blipFill>
          <a:blip r:embed="rId3" cstate="print"/>
          <a:srcRect/>
          <a:stretch>
            <a:fillRect/>
          </a:stretch>
        </p:blipFill>
        <p:spPr bwMode="auto">
          <a:xfrm>
            <a:off x="265113" y="3487738"/>
            <a:ext cx="3744912" cy="2792412"/>
          </a:xfrm>
          <a:prstGeom prst="rect">
            <a:avLst/>
          </a:prstGeom>
          <a:noFill/>
        </p:spPr>
      </p:pic>
      <p:sp>
        <p:nvSpPr>
          <p:cNvPr id="388102" name="Text Box 6"/>
          <p:cNvSpPr txBox="1">
            <a:spLocks noChangeArrowheads="1"/>
          </p:cNvSpPr>
          <p:nvPr/>
        </p:nvSpPr>
        <p:spPr bwMode="auto">
          <a:xfrm>
            <a:off x="5867400" y="5661025"/>
            <a:ext cx="3276600" cy="581025"/>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br>
              <a:rPr lang="en-US" sz="1600">
                <a:latin typeface="Arial" charset="0"/>
              </a:rPr>
            </a:br>
            <a:r>
              <a:rPr lang="en-US" sz="1600" i="1">
                <a:latin typeface="Arial" charset="0"/>
              </a:rPr>
              <a:t>M. Walker (ex. AT&amp;T) 2002</a:t>
            </a:r>
          </a:p>
        </p:txBody>
      </p:sp>
      <p:sp>
        <p:nvSpPr>
          <p:cNvPr id="388103" name="Rectangle 7"/>
          <p:cNvSpPr>
            <a:spLocks noChangeArrowheads="1"/>
          </p:cNvSpPr>
          <p:nvPr/>
        </p:nvSpPr>
        <p:spPr bwMode="auto">
          <a:xfrm>
            <a:off x="179388" y="692150"/>
            <a:ext cx="9144000" cy="1143000"/>
          </a:xfrm>
          <a:prstGeom prst="rect">
            <a:avLst/>
          </a:prstGeom>
          <a:noFill/>
          <a:ln w="9525">
            <a:noFill/>
            <a:miter lim="800000"/>
            <a:headEnd/>
            <a:tailEnd/>
          </a:ln>
          <a:effectLst/>
        </p:spPr>
        <p:txBody>
          <a:bodyPr anchor="ctr"/>
          <a:lstStyle/>
          <a:p>
            <a:r>
              <a:rPr lang="en-US" b="1">
                <a:latin typeface="Arial Unicode MS" pitchFamily="34" charset="-128"/>
              </a:rPr>
              <a:t>Multimodal Access to City Help (MATCH)</a:t>
            </a:r>
          </a:p>
        </p:txBody>
      </p:sp>
      <p:pic>
        <p:nvPicPr>
          <p:cNvPr id="388104" name="Picture 8" descr="newitalian"/>
          <p:cNvPicPr>
            <a:picLocks noChangeAspect="1" noChangeArrowheads="1"/>
          </p:cNvPicPr>
          <p:nvPr/>
        </p:nvPicPr>
        <p:blipFill>
          <a:blip r:embed="rId4" cstate="print"/>
          <a:srcRect/>
          <a:stretch>
            <a:fillRect/>
          </a:stretch>
        </p:blipFill>
        <p:spPr bwMode="auto">
          <a:xfrm>
            <a:off x="5724525" y="3141663"/>
            <a:ext cx="2663825" cy="2554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p:txBody>
          <a:bodyPr rIns="116994"/>
          <a:lstStyle/>
          <a:p>
            <a:pPr marL="40182" eaLnBrk="1" hangingPunct="1"/>
            <a:r>
              <a:rPr lang="en-US" dirty="0" smtClean="0"/>
              <a:t>Statistical Machine Translation</a:t>
            </a:r>
          </a:p>
        </p:txBody>
      </p:sp>
      <p:sp>
        <p:nvSpPr>
          <p:cNvPr id="56322" name="Rectangle 2"/>
          <p:cNvSpPr>
            <a:spLocks noGrp="1" noChangeArrowheads="1"/>
          </p:cNvSpPr>
          <p:nvPr>
            <p:ph type="body" idx="1"/>
          </p:nvPr>
        </p:nvSpPr>
        <p:spPr/>
        <p:txBody>
          <a:bodyPr rIns="116994"/>
          <a:lstStyle/>
          <a:p>
            <a:pPr eaLnBrk="1" hangingPunct="1"/>
            <a:endParaRPr lang="en-US" smtClean="0"/>
          </a:p>
        </p:txBody>
      </p:sp>
      <p:sp>
        <p:nvSpPr>
          <p:cNvPr id="56323" name="Rectangle 3"/>
          <p:cNvSpPr>
            <a:spLocks/>
          </p:cNvSpPr>
          <p:nvPr/>
        </p:nvSpPr>
        <p:spPr bwMode="auto">
          <a:xfrm>
            <a:off x="455415" y="2366367"/>
            <a:ext cx="3836176" cy="1477328"/>
          </a:xfrm>
          <a:prstGeom prst="rect">
            <a:avLst/>
          </a:prstGeom>
          <a:noFill/>
          <a:ln w="12700">
            <a:solidFill>
              <a:schemeClr val="tx1"/>
            </a:solidFill>
            <a:miter lim="800000"/>
            <a:headEnd/>
            <a:tailEnd/>
          </a:ln>
        </p:spPr>
        <p:txBody>
          <a:bodyPr wrap="none" lIns="0" tIns="0" rIns="40638" bIns="0">
            <a:spAutoFit/>
          </a:bodyPr>
          <a:lstStyle/>
          <a:p>
            <a:pPr marL="40182"/>
            <a:r>
              <a:rPr lang="en-US" sz="2400" dirty="0">
                <a:latin typeface="Lucida Grande" charset="0"/>
                <a:sym typeface="Lucida Grande" charset="0"/>
              </a:rPr>
              <a:t>SEHR GEEHRTER GAST! </a:t>
            </a:r>
            <a:br>
              <a:rPr lang="en-US" sz="2400" dirty="0">
                <a:latin typeface="Lucida Grande" charset="0"/>
                <a:sym typeface="Lucida Grande" charset="0"/>
              </a:rPr>
            </a:br>
            <a:r>
              <a:rPr lang="en-US" sz="2400" dirty="0">
                <a:latin typeface="Lucida Grande" charset="0"/>
                <a:sym typeface="Lucida Grande" charset="0"/>
              </a:rPr>
              <a:t>KUNST, KULTUR UND </a:t>
            </a:r>
          </a:p>
          <a:p>
            <a:pPr marL="40182"/>
            <a:r>
              <a:rPr lang="en-US" sz="2400" dirty="0">
                <a:latin typeface="Lucida Grande" charset="0"/>
                <a:sym typeface="Lucida Grande" charset="0"/>
              </a:rPr>
              <a:t>KOMFORT IM HERZEN </a:t>
            </a:r>
          </a:p>
          <a:p>
            <a:pPr marL="40182"/>
            <a:r>
              <a:rPr lang="en-US" sz="2400" dirty="0">
                <a:latin typeface="Lucida Grande" charset="0"/>
                <a:sym typeface="Lucida Grande" charset="0"/>
              </a:rPr>
              <a:t>BERLIN.</a:t>
            </a:r>
          </a:p>
        </p:txBody>
      </p:sp>
      <p:sp>
        <p:nvSpPr>
          <p:cNvPr id="56324" name="Rectangle 4"/>
          <p:cNvSpPr>
            <a:spLocks/>
          </p:cNvSpPr>
          <p:nvPr/>
        </p:nvSpPr>
        <p:spPr bwMode="auto">
          <a:xfrm>
            <a:off x="4971603" y="2366367"/>
            <a:ext cx="3627914" cy="1477328"/>
          </a:xfrm>
          <a:prstGeom prst="rect">
            <a:avLst/>
          </a:prstGeom>
          <a:noFill/>
          <a:ln w="12700">
            <a:solidFill>
              <a:schemeClr val="tx1"/>
            </a:solidFill>
            <a:miter lim="800000"/>
            <a:headEnd/>
            <a:tailEnd/>
          </a:ln>
        </p:spPr>
        <p:txBody>
          <a:bodyPr wrap="none" lIns="0" tIns="0" rIns="40638" bIns="0">
            <a:spAutoFit/>
          </a:bodyPr>
          <a:lstStyle/>
          <a:p>
            <a:pPr marL="40182"/>
            <a:r>
              <a:rPr lang="en-US" sz="2400" dirty="0">
                <a:latin typeface="Lucida Grande" charset="0"/>
                <a:sym typeface="Lucida Grande" charset="0"/>
              </a:rPr>
              <a:t>DEAR GUESTS, </a:t>
            </a:r>
          </a:p>
          <a:p>
            <a:pPr marL="40182"/>
            <a:r>
              <a:rPr lang="en-US" sz="2400" dirty="0">
                <a:latin typeface="Lucida Grande" charset="0"/>
                <a:sym typeface="Lucida Grande" charset="0"/>
              </a:rPr>
              <a:t>ART, CULTURE AND </a:t>
            </a:r>
          </a:p>
          <a:p>
            <a:pPr marL="40182"/>
            <a:r>
              <a:rPr lang="en-US" sz="2400" dirty="0">
                <a:latin typeface="Lucida Grande" charset="0"/>
                <a:sym typeface="Lucida Grande" charset="0"/>
              </a:rPr>
              <a:t>LUXURY IN THE HEART </a:t>
            </a:r>
          </a:p>
          <a:p>
            <a:pPr marL="40182"/>
            <a:r>
              <a:rPr lang="en-US" sz="2400" dirty="0">
                <a:latin typeface="Lucida Grande" charset="0"/>
                <a:sym typeface="Lucida Grande" charset="0"/>
              </a:rPr>
              <a:t>OF BERLIN.</a:t>
            </a:r>
          </a:p>
        </p:txBody>
      </p:sp>
      <p:sp>
        <p:nvSpPr>
          <p:cNvPr id="56325" name="Rectangle 5"/>
          <p:cNvSpPr>
            <a:spLocks/>
          </p:cNvSpPr>
          <p:nvPr/>
        </p:nvSpPr>
        <p:spPr bwMode="auto">
          <a:xfrm>
            <a:off x="455414" y="4304109"/>
            <a:ext cx="3964781" cy="1518047"/>
          </a:xfrm>
          <a:prstGeom prst="rect">
            <a:avLst/>
          </a:prstGeom>
          <a:noFill/>
          <a:ln w="12700">
            <a:solidFill>
              <a:schemeClr val="tx1"/>
            </a:solidFill>
            <a:miter lim="800000"/>
            <a:headEnd/>
            <a:tailEnd/>
          </a:ln>
        </p:spPr>
        <p:txBody>
          <a:bodyPr lIns="0" tIns="0" rIns="40638" bIns="0"/>
          <a:lstStyle/>
          <a:p>
            <a:pPr marL="40182"/>
            <a:r>
              <a:rPr lang="en-US" sz="2400" dirty="0">
                <a:latin typeface="Lucida Grande" charset="0"/>
                <a:sym typeface="Lucida Grande" charset="0"/>
              </a:rPr>
              <a:t>DIE ÖRTLICHE </a:t>
            </a:r>
          </a:p>
          <a:p>
            <a:pPr marL="40182"/>
            <a:r>
              <a:rPr lang="en-US" sz="2400" dirty="0">
                <a:latin typeface="Lucida Grande" charset="0"/>
                <a:sym typeface="Lucida Grande" charset="0"/>
              </a:rPr>
              <a:t>NETZSPANNUNG BETRÄGT 220/240 VOLT BEI 50 HERTZ.</a:t>
            </a:r>
          </a:p>
        </p:txBody>
      </p:sp>
      <p:sp>
        <p:nvSpPr>
          <p:cNvPr id="56326" name="Rectangle 6"/>
          <p:cNvSpPr>
            <a:spLocks/>
          </p:cNvSpPr>
          <p:nvPr/>
        </p:nvSpPr>
        <p:spPr bwMode="auto">
          <a:xfrm>
            <a:off x="5012904" y="4304109"/>
            <a:ext cx="3666643" cy="738664"/>
          </a:xfrm>
          <a:prstGeom prst="rect">
            <a:avLst/>
          </a:prstGeom>
          <a:noFill/>
          <a:ln w="12700">
            <a:solidFill>
              <a:schemeClr val="tx1"/>
            </a:solidFill>
            <a:miter lim="800000"/>
            <a:headEnd/>
            <a:tailEnd/>
          </a:ln>
        </p:spPr>
        <p:txBody>
          <a:bodyPr wrap="none" lIns="0" tIns="0" rIns="40638" bIns="0">
            <a:spAutoFit/>
          </a:bodyPr>
          <a:lstStyle/>
          <a:p>
            <a:pPr marL="40182"/>
            <a:r>
              <a:rPr lang="en-US" sz="2400" dirty="0">
                <a:latin typeface="Lucida Grande" charset="0"/>
                <a:sym typeface="Lucida Grande" charset="0"/>
              </a:rPr>
              <a:t>THE LOCAL VOLTAGE </a:t>
            </a:r>
          </a:p>
          <a:p>
            <a:pPr marL="40182"/>
            <a:r>
              <a:rPr lang="en-US" sz="2400" dirty="0">
                <a:latin typeface="Lucida Grande" charset="0"/>
                <a:sym typeface="Lucida Grande" charset="0"/>
              </a:rPr>
              <a:t>IS 220/240 VOLTS 50 HZ.</a:t>
            </a:r>
          </a:p>
        </p:txBody>
      </p:sp>
      <p:sp>
        <p:nvSpPr>
          <p:cNvPr id="56327" name="Rectangle 7"/>
          <p:cNvSpPr>
            <a:spLocks/>
          </p:cNvSpPr>
          <p:nvPr/>
        </p:nvSpPr>
        <p:spPr bwMode="auto">
          <a:xfrm>
            <a:off x="3716982" y="5982891"/>
            <a:ext cx="526745" cy="369332"/>
          </a:xfrm>
          <a:prstGeom prst="rect">
            <a:avLst/>
          </a:prstGeom>
          <a:noFill/>
          <a:ln w="12700">
            <a:noFill/>
            <a:miter lim="800000"/>
            <a:headEnd/>
            <a:tailEnd/>
          </a:ln>
        </p:spPr>
        <p:txBody>
          <a:bodyPr wrap="none" lIns="0" tIns="0" rIns="40638" bIns="0">
            <a:spAutoFit/>
          </a:bodyPr>
          <a:lstStyle/>
          <a:p>
            <a:pPr marL="40182"/>
            <a:r>
              <a:rPr lang="en-US" sz="2400" dirty="0">
                <a:latin typeface="Lucida Grande" charset="0"/>
                <a:sym typeface="Lucida Grande" charset="0"/>
              </a:rPr>
              <a:t>DE</a:t>
            </a:r>
          </a:p>
        </p:txBody>
      </p:sp>
      <p:sp>
        <p:nvSpPr>
          <p:cNvPr id="56328" name="Rectangle 8"/>
          <p:cNvSpPr>
            <a:spLocks/>
          </p:cNvSpPr>
          <p:nvPr/>
        </p:nvSpPr>
        <p:spPr bwMode="auto">
          <a:xfrm>
            <a:off x="7984258" y="5220519"/>
            <a:ext cx="526745" cy="369332"/>
          </a:xfrm>
          <a:prstGeom prst="rect">
            <a:avLst/>
          </a:prstGeom>
          <a:noFill/>
          <a:ln w="12700">
            <a:noFill/>
            <a:miter lim="800000"/>
            <a:headEnd/>
            <a:tailEnd/>
          </a:ln>
        </p:spPr>
        <p:txBody>
          <a:bodyPr wrap="none" lIns="0" tIns="0" rIns="40638" bIns="0">
            <a:spAutoFit/>
          </a:bodyPr>
          <a:lstStyle/>
          <a:p>
            <a:pPr marL="40182"/>
            <a:r>
              <a:rPr lang="en-US" sz="2400" dirty="0">
                <a:latin typeface="Lucida Grande" charset="0"/>
                <a:sym typeface="Lucida Grande" charset="0"/>
              </a:rPr>
              <a:t>EN</a:t>
            </a:r>
          </a:p>
        </p:txBody>
      </p:sp>
      <p:sp>
        <p:nvSpPr>
          <p:cNvPr id="56329" name="Line 9"/>
          <p:cNvSpPr>
            <a:spLocks noChangeShapeType="1"/>
          </p:cNvSpPr>
          <p:nvPr/>
        </p:nvSpPr>
        <p:spPr bwMode="auto">
          <a:xfrm>
            <a:off x="4205883" y="3098602"/>
            <a:ext cx="759023" cy="0"/>
          </a:xfrm>
          <a:prstGeom prst="line">
            <a:avLst/>
          </a:prstGeom>
          <a:noFill/>
          <a:ln w="38100">
            <a:solidFill>
              <a:srgbClr val="FA1A02"/>
            </a:solidFill>
            <a:round/>
            <a:headEnd type="triangle" w="lg" len="med"/>
            <a:tailEnd type="triangle" w="lg" len="med"/>
          </a:ln>
        </p:spPr>
        <p:txBody>
          <a:bodyPr lIns="0" tIns="0" rIns="0" bIns="0"/>
          <a:lstStyle/>
          <a:p>
            <a:endParaRPr lang="en-CA"/>
          </a:p>
        </p:txBody>
      </p:sp>
      <p:sp>
        <p:nvSpPr>
          <p:cNvPr id="56330" name="Line 10"/>
          <p:cNvSpPr>
            <a:spLocks noChangeShapeType="1"/>
          </p:cNvSpPr>
          <p:nvPr/>
        </p:nvSpPr>
        <p:spPr bwMode="auto">
          <a:xfrm>
            <a:off x="4429125" y="4804172"/>
            <a:ext cx="580430" cy="0"/>
          </a:xfrm>
          <a:prstGeom prst="line">
            <a:avLst/>
          </a:prstGeom>
          <a:noFill/>
          <a:ln w="38100">
            <a:solidFill>
              <a:srgbClr val="FA1A02"/>
            </a:solidFill>
            <a:round/>
            <a:headEnd type="triangle" w="lg" len="med"/>
            <a:tailEnd type="triangle" w="lg" len="med"/>
          </a:ln>
        </p:spPr>
        <p:txBody>
          <a:bodyPr lIns="0" tIns="0" rIns="0" bIns="0"/>
          <a:lstStyle/>
          <a:p>
            <a:endParaRPr lang="en-CA"/>
          </a:p>
        </p:txBody>
      </p:sp>
      <p:sp>
        <p:nvSpPr>
          <p:cNvPr id="12" name="Text Box 7"/>
          <p:cNvSpPr txBox="1">
            <a:spLocks noChangeArrowheads="1"/>
          </p:cNvSpPr>
          <p:nvPr/>
        </p:nvSpPr>
        <p:spPr bwMode="auto">
          <a:xfrm>
            <a:off x="251520" y="6021288"/>
            <a:ext cx="3581400" cy="581025"/>
          </a:xfrm>
          <a:prstGeom prst="rect">
            <a:avLst/>
          </a:prstGeom>
          <a:noFill/>
          <a:ln w="9525">
            <a:noFill/>
            <a:miter lim="800000"/>
            <a:headEnd/>
            <a:tailEnd/>
          </a:ln>
          <a:effectLst/>
        </p:spPr>
        <p:txBody>
          <a:bodyPr>
            <a:spAutoFit/>
          </a:bodyPr>
          <a:lstStyle/>
          <a:p>
            <a:pPr eaLnBrk="0" hangingPunct="0">
              <a:spcBef>
                <a:spcPct val="50000"/>
              </a:spcBef>
            </a:pPr>
            <a:r>
              <a:rPr lang="en-US" sz="1600" dirty="0">
                <a:latin typeface="Arial" charset="0"/>
              </a:rPr>
              <a:t>Source:</a:t>
            </a:r>
            <a:br>
              <a:rPr lang="en-US" sz="1600" dirty="0">
                <a:latin typeface="Arial" charset="0"/>
              </a:rPr>
            </a:br>
            <a:r>
              <a:rPr lang="en-US" sz="1600" i="1" dirty="0" smtClean="0">
                <a:latin typeface="Arial" charset="0"/>
              </a:rPr>
              <a:t>cs221 </a:t>
            </a:r>
            <a:r>
              <a:rPr lang="en-US" sz="1600" i="1" dirty="0" err="1" smtClean="0">
                <a:latin typeface="Arial" charset="0"/>
              </a:rPr>
              <a:t>stanford</a:t>
            </a:r>
            <a:endParaRPr lang="en-US" sz="1600" i="1" dirty="0">
              <a:latin typeface="Arial" charset="0"/>
            </a:endParaRPr>
          </a:p>
        </p:txBody>
      </p:sp>
      <p:sp>
        <p:nvSpPr>
          <p:cNvPr id="13" name="Slide Number Placeholder 12"/>
          <p:cNvSpPr>
            <a:spLocks noGrp="1"/>
          </p:cNvSpPr>
          <p:nvPr>
            <p:ph type="sldNum" sz="quarter" idx="12"/>
          </p:nvPr>
        </p:nvSpPr>
        <p:spPr/>
        <p:txBody>
          <a:bodyPr/>
          <a:lstStyle/>
          <a:p>
            <a:pPr>
              <a:defRPr/>
            </a:pPr>
            <a:r>
              <a:rPr lang="en-US" smtClean="0"/>
              <a:t>Slide </a:t>
            </a:r>
            <a:fld id="{06D84F16-D10E-482D-B414-36A856B8225A}" type="slidenum">
              <a:rPr lang="en-US" smtClean="0"/>
              <a:pPr>
                <a:defRPr/>
              </a:pPr>
              <a:t>38</a:t>
            </a:fld>
            <a:endParaRPr lang="en-US"/>
          </a:p>
        </p:txBody>
      </p:sp>
      <p:sp>
        <p:nvSpPr>
          <p:cNvPr id="14" name="Footer Placeholder 13"/>
          <p:cNvSpPr>
            <a:spLocks noGrp="1"/>
          </p:cNvSpPr>
          <p:nvPr>
            <p:ph type="ftr" sz="quarter" idx="11"/>
          </p:nvPr>
        </p:nvSpPr>
        <p:spPr/>
        <p:txBody>
          <a:bodyPr/>
          <a:lstStyle/>
          <a:p>
            <a:pPr>
              <a:defRPr/>
            </a:pPr>
            <a:r>
              <a:rPr lang="en-US" smtClean="0"/>
              <a:t>CPSC 502, Lecture 1</a:t>
            </a:r>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446609" y="232172"/>
            <a:ext cx="2527102" cy="5098852"/>
            <a:chOff x="0" y="0"/>
            <a:chExt cx="2264" cy="4568"/>
          </a:xfrm>
        </p:grpSpPr>
        <p:sp>
          <p:nvSpPr>
            <p:cNvPr id="63531" name="Rectangle 2"/>
            <p:cNvSpPr>
              <a:spLocks/>
            </p:cNvSpPr>
            <p:nvPr/>
          </p:nvSpPr>
          <p:spPr bwMode="auto">
            <a:xfrm>
              <a:off x="344" y="1160"/>
              <a:ext cx="1920" cy="3408"/>
            </a:xfrm>
            <a:prstGeom prst="rect">
              <a:avLst/>
            </a:prstGeom>
            <a:solidFill>
              <a:srgbClr val="62BE8E"/>
            </a:solidFill>
            <a:ln w="12700">
              <a:noFill/>
              <a:miter lim="800000"/>
              <a:headEnd/>
              <a:tailEnd/>
            </a:ln>
          </p:spPr>
          <p:txBody>
            <a:bodyPr lIns="0" tIns="0" rIns="57799" bIns="0"/>
            <a:lstStyle/>
            <a:p>
              <a:pPr marL="40182"/>
              <a:r>
                <a:rPr lang="ja-JP" altLang="en-US" sz="2400">
                  <a:solidFill>
                    <a:srgbClr val="FF0000"/>
                  </a:solidFill>
                  <a:latin typeface="SimSun" pitchFamily="2" charset="-122"/>
                  <a:ea typeface="SimSun" pitchFamily="2" charset="-122"/>
                  <a:sym typeface="SimSun" pitchFamily="2" charset="-122"/>
                </a:rPr>
                <a:t>信</a:t>
              </a:r>
              <a:endParaRPr lang="en-US" altLang="ja-JP" sz="2400" b="1" dirty="0">
                <a:solidFill>
                  <a:srgbClr val="FF0000"/>
                </a:solidFill>
                <a:sym typeface="Times New Roman" pitchFamily="18" charset="0"/>
              </a:endParaRPr>
            </a:p>
            <a:p>
              <a:pPr marL="40182"/>
              <a:r>
                <a:rPr lang="en-US" sz="2400" dirty="0">
                  <a:cs typeface="Times New Roman" pitchFamily="18" charset="0"/>
                  <a:sym typeface="Times New Roman" pitchFamily="18" charset="0"/>
                </a:rPr>
                <a:t>letter	</a:t>
              </a:r>
            </a:p>
            <a:p>
              <a:pPr marL="40182"/>
              <a:r>
                <a:rPr lang="en-US" sz="2400" dirty="0">
                  <a:cs typeface="Times New Roman" pitchFamily="18" charset="0"/>
                  <a:sym typeface="Times New Roman" pitchFamily="18" charset="0"/>
                </a:rPr>
                <a:t>trust	</a:t>
              </a:r>
            </a:p>
            <a:p>
              <a:pPr marL="40182"/>
              <a:r>
                <a:rPr lang="en-US" sz="2400" dirty="0">
                  <a:cs typeface="Times New Roman" pitchFamily="18" charset="0"/>
                  <a:sym typeface="Times New Roman" pitchFamily="18" charset="0"/>
                </a:rPr>
                <a:t>letters	</a:t>
              </a:r>
            </a:p>
            <a:p>
              <a:pPr marL="40182"/>
              <a:r>
                <a:rPr lang="en-US" sz="2400" dirty="0">
                  <a:cs typeface="Times New Roman" pitchFamily="18" charset="0"/>
                  <a:sym typeface="Times New Roman" pitchFamily="18" charset="0"/>
                </a:rPr>
                <a:t>believe	</a:t>
              </a:r>
            </a:p>
            <a:p>
              <a:pPr marL="40182"/>
              <a:r>
                <a:rPr lang="en-US" sz="2400" dirty="0">
                  <a:cs typeface="Times New Roman" pitchFamily="18" charset="0"/>
                  <a:sym typeface="Times New Roman" pitchFamily="18" charset="0"/>
                </a:rPr>
                <a:t>signal	</a:t>
              </a:r>
            </a:p>
            <a:p>
              <a:pPr marL="40182"/>
              <a:r>
                <a:rPr lang="en-US" sz="2400" dirty="0">
                  <a:cs typeface="Times New Roman" pitchFamily="18" charset="0"/>
                  <a:sym typeface="Times New Roman" pitchFamily="18" charset="0"/>
                </a:rPr>
                <a:t>a letter</a:t>
              </a:r>
            </a:p>
            <a:p>
              <a:pPr marL="40182"/>
              <a:r>
                <a:rPr lang="en-US" sz="2400" dirty="0">
                  <a:cs typeface="Times New Roman" pitchFamily="18" charset="0"/>
                  <a:sym typeface="Times New Roman" pitchFamily="18" charset="0"/>
                </a:rPr>
                <a:t>believe that</a:t>
              </a:r>
            </a:p>
            <a:p>
              <a:pPr marL="40182"/>
              <a:r>
                <a:rPr lang="en-US" sz="2400" dirty="0">
                  <a:cs typeface="Times New Roman" pitchFamily="18" charset="0"/>
                  <a:sym typeface="Times New Roman" pitchFamily="18" charset="0"/>
                </a:rPr>
                <a:t>letter of</a:t>
              </a:r>
            </a:p>
            <a:p>
              <a:pPr marL="40182"/>
              <a:r>
                <a:rPr lang="en-US" sz="2400" dirty="0">
                  <a:cs typeface="Times New Roman" pitchFamily="18" charset="0"/>
                  <a:sym typeface="Times New Roman" pitchFamily="18" charset="0"/>
                </a:rPr>
                <a:t>confidence</a:t>
              </a:r>
            </a:p>
          </p:txBody>
        </p:sp>
        <p:grpSp>
          <p:nvGrpSpPr>
            <p:cNvPr id="4" name="Group 3"/>
            <p:cNvGrpSpPr>
              <a:grpSpLocks/>
            </p:cNvGrpSpPr>
            <p:nvPr/>
          </p:nvGrpSpPr>
          <p:grpSpPr bwMode="auto">
            <a:xfrm>
              <a:off x="0" y="0"/>
              <a:ext cx="925" cy="1136"/>
              <a:chOff x="0" y="0"/>
              <a:chExt cx="925" cy="1136"/>
            </a:xfrm>
          </p:grpSpPr>
          <p:sp>
            <p:nvSpPr>
              <p:cNvPr id="63533" name="AutoShape 4"/>
              <p:cNvSpPr>
                <a:spLocks/>
              </p:cNvSpPr>
              <p:nvPr/>
            </p:nvSpPr>
            <p:spPr bwMode="auto">
              <a:xfrm>
                <a:off x="0" y="0"/>
                <a:ext cx="925" cy="1136"/>
              </a:xfrm>
              <a:custGeom>
                <a:avLst/>
                <a:gdLst>
                  <a:gd name="T0" fmla="*/ 0 w 20841"/>
                  <a:gd name="T1" fmla="*/ 0 h 20978"/>
                  <a:gd name="T2" fmla="*/ 20841 w 20841"/>
                  <a:gd name="T3" fmla="*/ 20978 h 20978"/>
                </a:gdLst>
                <a:ahLst/>
                <a:cxnLst>
                  <a:cxn ang="0">
                    <a:pos x="7773" y="8361"/>
                  </a:cxn>
                  <a:cxn ang="0">
                    <a:pos x="563" y="6375"/>
                  </a:cxn>
                  <a:cxn ang="0">
                    <a:pos x="2985" y="462"/>
                  </a:cxn>
                  <a:cxn ang="0">
                    <a:pos x="10195" y="2449"/>
                  </a:cxn>
                  <a:cxn ang="0">
                    <a:pos x="9403" y="7338"/>
                  </a:cxn>
                  <a:cxn ang="0">
                    <a:pos x="20841" y="20978"/>
                  </a:cxn>
                  <a:cxn ang="0">
                    <a:pos x="7773" y="8361"/>
                  </a:cxn>
                  <a:cxn ang="0">
                    <a:pos x="7773" y="8361"/>
                  </a:cxn>
                </a:cxnLst>
                <a:rect l="T0" t="T1" r="T2" b="T3"/>
                <a:pathLst>
                  <a:path w="20841" h="20978">
                    <a:moveTo>
                      <a:pt x="7773" y="8361"/>
                    </a:moveTo>
                    <a:cubicBezTo>
                      <a:pt x="5113" y="9446"/>
                      <a:pt x="1885" y="8557"/>
                      <a:pt x="563" y="6375"/>
                    </a:cubicBezTo>
                    <a:cubicBezTo>
                      <a:pt x="-759" y="4194"/>
                      <a:pt x="325" y="1547"/>
                      <a:pt x="2985" y="462"/>
                    </a:cubicBezTo>
                    <a:cubicBezTo>
                      <a:pt x="5645" y="-622"/>
                      <a:pt x="8873" y="267"/>
                      <a:pt x="10195" y="2449"/>
                    </a:cubicBezTo>
                    <a:cubicBezTo>
                      <a:pt x="11171" y="4058"/>
                      <a:pt x="10857" y="5993"/>
                      <a:pt x="9403" y="7338"/>
                    </a:cubicBezTo>
                    <a:lnTo>
                      <a:pt x="20841" y="20978"/>
                    </a:lnTo>
                    <a:lnTo>
                      <a:pt x="7773" y="8361"/>
                    </a:lnTo>
                    <a:close/>
                    <a:moveTo>
                      <a:pt x="7773" y="8361"/>
                    </a:moveTo>
                  </a:path>
                </a:pathLst>
              </a:custGeom>
              <a:solidFill>
                <a:srgbClr val="62BE8E"/>
              </a:solidFill>
              <a:ln w="12700">
                <a:solidFill>
                  <a:schemeClr val="tx1"/>
                </a:solidFill>
                <a:round/>
                <a:headEnd/>
                <a:tailEnd/>
              </a:ln>
            </p:spPr>
            <p:txBody>
              <a:bodyPr lIns="0" tIns="0" rIns="0" bIns="0"/>
              <a:lstStyle/>
              <a:p>
                <a:endParaRPr lang="en-CA"/>
              </a:p>
            </p:txBody>
          </p:sp>
          <p:sp>
            <p:nvSpPr>
              <p:cNvPr id="3" name="Rectangle 5"/>
              <p:cNvSpPr>
                <a:spLocks/>
              </p:cNvSpPr>
              <p:nvPr/>
            </p:nvSpPr>
            <p:spPr bwMode="auto">
              <a:xfrm>
                <a:off x="71" y="66"/>
                <a:ext cx="337" cy="338"/>
              </a:xfrm>
              <a:prstGeom prst="rect">
                <a:avLst/>
              </a:prstGeom>
              <a:noFill/>
              <a:ln w="12700">
                <a:noFill/>
                <a:miter lim="800000"/>
                <a:headEnd/>
                <a:tailEnd/>
              </a:ln>
            </p:spPr>
            <p:txBody>
              <a:bodyPr lIns="0" tIns="0" rIns="0" bIns="0"/>
              <a:lstStyle/>
              <a:p>
                <a:endParaRPr lang="en-US"/>
              </a:p>
            </p:txBody>
          </p:sp>
        </p:grpSp>
      </p:grpSp>
      <p:grpSp>
        <p:nvGrpSpPr>
          <p:cNvPr id="5" name="Group 6"/>
          <p:cNvGrpSpPr>
            <a:grpSpLocks/>
          </p:cNvGrpSpPr>
          <p:nvPr/>
        </p:nvGrpSpPr>
        <p:grpSpPr bwMode="auto">
          <a:xfrm>
            <a:off x="2375297" y="303610"/>
            <a:ext cx="4036219" cy="5277445"/>
            <a:chOff x="0" y="0"/>
            <a:chExt cx="3616" cy="4728"/>
          </a:xfrm>
        </p:grpSpPr>
        <p:grpSp>
          <p:nvGrpSpPr>
            <p:cNvPr id="6" name="Group 7"/>
            <p:cNvGrpSpPr>
              <a:grpSpLocks/>
            </p:cNvGrpSpPr>
            <p:nvPr/>
          </p:nvGrpSpPr>
          <p:grpSpPr bwMode="auto">
            <a:xfrm>
              <a:off x="0" y="0"/>
              <a:ext cx="1936" cy="1311"/>
              <a:chOff x="0" y="0"/>
              <a:chExt cx="1936" cy="1311"/>
            </a:xfrm>
          </p:grpSpPr>
          <p:sp>
            <p:nvSpPr>
              <p:cNvPr id="63529" name="AutoShape 8"/>
              <p:cNvSpPr>
                <a:spLocks/>
              </p:cNvSpPr>
              <p:nvPr/>
            </p:nvSpPr>
            <p:spPr bwMode="auto">
              <a:xfrm>
                <a:off x="0" y="0"/>
                <a:ext cx="1936" cy="1311"/>
              </a:xfrm>
              <a:custGeom>
                <a:avLst/>
                <a:gdLst>
                  <a:gd name="T0" fmla="*/ 0 w 21600"/>
                  <a:gd name="T1" fmla="*/ 0 h 21600"/>
                  <a:gd name="T2" fmla="*/ 21600 w 21600"/>
                  <a:gd name="T3" fmla="*/ 21600 h 21600"/>
                </a:gdLst>
                <a:ahLst/>
                <a:cxnLst>
                  <a:cxn ang="0">
                    <a:pos x="2287" y="0"/>
                  </a:cxn>
                  <a:cxn ang="0">
                    <a:pos x="0" y="1125"/>
                  </a:cxn>
                  <a:cxn ang="0">
                    <a:pos x="0" y="3936"/>
                  </a:cxn>
                  <a:cxn ang="0">
                    <a:pos x="0" y="5623"/>
                  </a:cxn>
                  <a:cxn ang="0">
                    <a:pos x="2287" y="6747"/>
                  </a:cxn>
                  <a:cxn ang="0">
                    <a:pos x="8005" y="6747"/>
                  </a:cxn>
                  <a:cxn ang="0">
                    <a:pos x="21600" y="21600"/>
                  </a:cxn>
                  <a:cxn ang="0">
                    <a:pos x="11435" y="6747"/>
                  </a:cxn>
                  <a:cxn ang="0">
                    <a:pos x="13722" y="5623"/>
                  </a:cxn>
                  <a:cxn ang="0">
                    <a:pos x="13722" y="3936"/>
                  </a:cxn>
                  <a:cxn ang="0">
                    <a:pos x="13722" y="1125"/>
                  </a:cxn>
                  <a:cxn ang="0">
                    <a:pos x="11435" y="0"/>
                  </a:cxn>
                  <a:cxn ang="0">
                    <a:pos x="8005" y="0"/>
                  </a:cxn>
                  <a:cxn ang="0">
                    <a:pos x="2287" y="0"/>
                  </a:cxn>
                  <a:cxn ang="0">
                    <a:pos x="2287" y="0"/>
                  </a:cxn>
                </a:cxnLst>
                <a:rect l="T0" t="T1" r="T2" b="T3"/>
                <a:pathLst>
                  <a:path w="21600" h="21600">
                    <a:moveTo>
                      <a:pt x="2287" y="0"/>
                    </a:moveTo>
                    <a:cubicBezTo>
                      <a:pt x="1024" y="0"/>
                      <a:pt x="0" y="503"/>
                      <a:pt x="0" y="1125"/>
                    </a:cubicBezTo>
                    <a:lnTo>
                      <a:pt x="0" y="3936"/>
                    </a:lnTo>
                    <a:lnTo>
                      <a:pt x="0" y="5623"/>
                    </a:lnTo>
                    <a:cubicBezTo>
                      <a:pt x="0" y="6244"/>
                      <a:pt x="1024" y="6747"/>
                      <a:pt x="2287" y="6747"/>
                    </a:cubicBezTo>
                    <a:lnTo>
                      <a:pt x="8005" y="6747"/>
                    </a:lnTo>
                    <a:lnTo>
                      <a:pt x="21600" y="21600"/>
                    </a:lnTo>
                    <a:lnTo>
                      <a:pt x="11435" y="6747"/>
                    </a:lnTo>
                    <a:cubicBezTo>
                      <a:pt x="12698" y="6747"/>
                      <a:pt x="13722" y="6244"/>
                      <a:pt x="13722" y="5623"/>
                    </a:cubicBezTo>
                    <a:lnTo>
                      <a:pt x="13722" y="3936"/>
                    </a:lnTo>
                    <a:lnTo>
                      <a:pt x="13722" y="1125"/>
                    </a:lnTo>
                    <a:cubicBezTo>
                      <a:pt x="13722" y="503"/>
                      <a:pt x="12698" y="0"/>
                      <a:pt x="11435" y="0"/>
                    </a:cubicBezTo>
                    <a:lnTo>
                      <a:pt x="8005" y="0"/>
                    </a:lnTo>
                    <a:lnTo>
                      <a:pt x="2287" y="0"/>
                    </a:lnTo>
                    <a:close/>
                    <a:moveTo>
                      <a:pt x="2287" y="0"/>
                    </a:moveTo>
                  </a:path>
                </a:pathLst>
              </a:custGeom>
              <a:solidFill>
                <a:srgbClr val="CCFFCC"/>
              </a:solidFill>
              <a:ln w="12700">
                <a:solidFill>
                  <a:schemeClr val="tx1"/>
                </a:solidFill>
                <a:round/>
                <a:headEnd/>
                <a:tailEnd/>
              </a:ln>
            </p:spPr>
            <p:txBody>
              <a:bodyPr lIns="0" tIns="0" rIns="0" bIns="0"/>
              <a:lstStyle/>
              <a:p>
                <a:endParaRPr lang="en-CA"/>
              </a:p>
            </p:txBody>
          </p:sp>
          <p:sp>
            <p:nvSpPr>
              <p:cNvPr id="63530" name="Rectangle 9"/>
              <p:cNvSpPr>
                <a:spLocks/>
              </p:cNvSpPr>
              <p:nvPr/>
            </p:nvSpPr>
            <p:spPr bwMode="auto">
              <a:xfrm>
                <a:off x="41" y="16"/>
                <a:ext cx="1139" cy="379"/>
              </a:xfrm>
              <a:prstGeom prst="rect">
                <a:avLst/>
              </a:prstGeom>
              <a:noFill/>
              <a:ln w="12700">
                <a:noFill/>
                <a:miter lim="800000"/>
                <a:headEnd/>
                <a:tailEnd/>
              </a:ln>
            </p:spPr>
            <p:txBody>
              <a:bodyPr lIns="0" tIns="0" rIns="0" bIns="0"/>
              <a:lstStyle/>
              <a:p>
                <a:endParaRPr lang="en-US"/>
              </a:p>
            </p:txBody>
          </p:sp>
        </p:grpSp>
        <p:sp>
          <p:nvSpPr>
            <p:cNvPr id="63528" name="Rectangle 10"/>
            <p:cNvSpPr>
              <a:spLocks/>
            </p:cNvSpPr>
            <p:nvPr/>
          </p:nvSpPr>
          <p:spPr bwMode="auto">
            <a:xfrm>
              <a:off x="1224" y="1296"/>
              <a:ext cx="2392" cy="3432"/>
            </a:xfrm>
            <a:prstGeom prst="rect">
              <a:avLst/>
            </a:prstGeom>
            <a:solidFill>
              <a:srgbClr val="CCFFCC"/>
            </a:solidFill>
            <a:ln w="12700">
              <a:noFill/>
              <a:miter lim="800000"/>
              <a:headEnd/>
              <a:tailEnd/>
            </a:ln>
          </p:spPr>
          <p:txBody>
            <a:bodyPr lIns="0" tIns="0" rIns="57799" bIns="0"/>
            <a:lstStyle/>
            <a:p>
              <a:pPr marL="40182"/>
              <a:r>
                <a:rPr lang="ja-JP" altLang="en-US" sz="2400">
                  <a:solidFill>
                    <a:srgbClr val="FF0000"/>
                  </a:solidFill>
                  <a:latin typeface="SimSun" pitchFamily="2" charset="-122"/>
                  <a:ea typeface="SimSun" pitchFamily="2" charset="-122"/>
                  <a:sym typeface="SimSun" pitchFamily="2" charset="-122"/>
                </a:rPr>
                <a:t>说</a:t>
              </a:r>
              <a:r>
                <a:rPr lang="en-US" altLang="ja-JP" sz="2400" b="1" dirty="0">
                  <a:solidFill>
                    <a:srgbClr val="FF0000"/>
                  </a:solidFill>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自己</a:t>
              </a:r>
              <a:endParaRPr lang="en-US" altLang="ja-JP" sz="2400" b="1" dirty="0">
                <a:solidFill>
                  <a:srgbClr val="FF0000"/>
                </a:solidFill>
                <a:sym typeface="Times New Roman" pitchFamily="18" charset="0"/>
              </a:endParaRPr>
            </a:p>
            <a:p>
              <a:pPr marL="40182"/>
              <a:r>
                <a:rPr lang="en-US" sz="2400" dirty="0">
                  <a:cs typeface="Times New Roman" pitchFamily="18" charset="0"/>
                  <a:sym typeface="Times New Roman" pitchFamily="18" charset="0"/>
                </a:rPr>
                <a:t>themselves</a:t>
              </a:r>
            </a:p>
            <a:p>
              <a:pPr marL="40182"/>
              <a:r>
                <a:rPr lang="en-US" sz="2400" dirty="0">
                  <a:cs typeface="Times New Roman" pitchFamily="18" charset="0"/>
                  <a:sym typeface="Times New Roman" pitchFamily="18" charset="0"/>
                </a:rPr>
                <a:t>said that</a:t>
              </a:r>
            </a:p>
            <a:p>
              <a:pPr marL="40182"/>
              <a:r>
                <a:rPr lang="en-US" sz="2400" dirty="0">
                  <a:cs typeface="Times New Roman" pitchFamily="18" charset="0"/>
                  <a:sym typeface="Times New Roman" pitchFamily="18" charset="0"/>
                </a:rPr>
                <a:t>say they</a:t>
              </a:r>
            </a:p>
            <a:p>
              <a:pPr marL="40182"/>
              <a:r>
                <a:rPr lang="en-US" sz="2400" dirty="0">
                  <a:cs typeface="Times New Roman" pitchFamily="18" charset="0"/>
                  <a:sym typeface="Times New Roman" pitchFamily="18" charset="0"/>
                </a:rPr>
                <a:t>said he</a:t>
              </a:r>
            </a:p>
            <a:p>
              <a:pPr marL="40182"/>
              <a:r>
                <a:rPr lang="en-US" sz="2400" dirty="0">
                  <a:cs typeface="Times New Roman" pitchFamily="18" charset="0"/>
                  <a:sym typeface="Times New Roman" pitchFamily="18" charset="0"/>
                </a:rPr>
                <a:t>say that</a:t>
              </a:r>
            </a:p>
            <a:p>
              <a:pPr marL="40182"/>
              <a:r>
                <a:rPr lang="en-US" sz="2400" dirty="0">
                  <a:cs typeface="Times New Roman" pitchFamily="18" charset="0"/>
                  <a:sym typeface="Times New Roman" pitchFamily="18" charset="0"/>
                </a:rPr>
                <a:t>said they themselves</a:t>
              </a:r>
            </a:p>
            <a:p>
              <a:pPr marL="40182"/>
              <a:r>
                <a:rPr lang="en-US" sz="2400" dirty="0">
                  <a:cs typeface="Times New Roman" pitchFamily="18" charset="0"/>
                  <a:sym typeface="Times New Roman" pitchFamily="18" charset="0"/>
                </a:rPr>
                <a:t>saying that he</a:t>
              </a:r>
            </a:p>
            <a:p>
              <a:pPr marL="40182"/>
              <a:r>
                <a:rPr lang="en-US" sz="2400" dirty="0">
                  <a:cs typeface="Times New Roman" pitchFamily="18" charset="0"/>
                  <a:sym typeface="Times New Roman" pitchFamily="18" charset="0"/>
                </a:rPr>
                <a:t>would say that</a:t>
              </a:r>
            </a:p>
            <a:p>
              <a:pPr marL="40182"/>
              <a:r>
                <a:rPr lang="en-US" sz="2400" dirty="0">
                  <a:cs typeface="Times New Roman" pitchFamily="18" charset="0"/>
                  <a:sym typeface="Times New Roman" pitchFamily="18" charset="0"/>
                </a:rPr>
                <a:t>said that she had</a:t>
              </a:r>
            </a:p>
            <a:p>
              <a:pPr marL="40182"/>
              <a:r>
                <a:rPr lang="en-US" sz="2400" dirty="0">
                  <a:cs typeface="Times New Roman" pitchFamily="18" charset="0"/>
                  <a:sym typeface="Times New Roman" pitchFamily="18" charset="0"/>
                </a:rPr>
                <a:t>saying that he has</a:t>
              </a:r>
            </a:p>
          </p:txBody>
        </p:sp>
      </p:grpSp>
      <p:grpSp>
        <p:nvGrpSpPr>
          <p:cNvPr id="7" name="Group 11"/>
          <p:cNvGrpSpPr>
            <a:grpSpLocks/>
          </p:cNvGrpSpPr>
          <p:nvPr/>
        </p:nvGrpSpPr>
        <p:grpSpPr bwMode="auto">
          <a:xfrm>
            <a:off x="3768328" y="232172"/>
            <a:ext cx="3502670" cy="4969371"/>
            <a:chOff x="0" y="0"/>
            <a:chExt cx="3138" cy="4452"/>
          </a:xfrm>
        </p:grpSpPr>
        <p:sp>
          <p:nvSpPr>
            <p:cNvPr id="63523" name="Rectangle 12"/>
            <p:cNvSpPr>
              <a:spLocks/>
            </p:cNvSpPr>
            <p:nvPr/>
          </p:nvSpPr>
          <p:spPr bwMode="auto">
            <a:xfrm>
              <a:off x="802" y="716"/>
              <a:ext cx="2336" cy="3736"/>
            </a:xfrm>
            <a:prstGeom prst="rect">
              <a:avLst/>
            </a:prstGeom>
            <a:solidFill>
              <a:srgbClr val="9999FF"/>
            </a:solidFill>
            <a:ln w="12700">
              <a:noFill/>
              <a:miter lim="800000"/>
              <a:headEnd/>
              <a:tailEnd/>
            </a:ln>
          </p:spPr>
          <p:txBody>
            <a:bodyPr lIns="0" tIns="0" rIns="57799" bIns="0"/>
            <a:lstStyle/>
            <a:p>
              <a:pPr marL="40182"/>
              <a:r>
                <a:rPr lang="ja-JP" altLang="en-US" sz="2400">
                  <a:solidFill>
                    <a:srgbClr val="FF0000"/>
                  </a:solidFill>
                  <a:latin typeface="SimSun" pitchFamily="2" charset="-122"/>
                  <a:ea typeface="SimSun" pitchFamily="2" charset="-122"/>
                  <a:sym typeface="SimSun" pitchFamily="2" charset="-122"/>
                </a:rPr>
                <a:t>仍</a:t>
              </a:r>
              <a:r>
                <a:rPr lang="en-US" altLang="ja-JP" sz="2400" b="1" dirty="0">
                  <a:solidFill>
                    <a:srgbClr val="FF0000"/>
                  </a:solidFill>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然</a:t>
              </a:r>
              <a:r>
                <a:rPr lang="en-US" altLang="ja-JP" sz="2400" b="1" dirty="0">
                  <a:solidFill>
                    <a:srgbClr val="FF0000"/>
                  </a:solidFill>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是</a:t>
              </a:r>
              <a:endParaRPr lang="en-US" altLang="ja-JP" sz="2400" b="1" dirty="0">
                <a:solidFill>
                  <a:srgbClr val="FF0000"/>
                </a:solidFill>
                <a:sym typeface="Times New Roman" pitchFamily="18" charset="0"/>
              </a:endParaRPr>
            </a:p>
            <a:p>
              <a:pPr marL="40182"/>
              <a:r>
                <a:rPr lang="en-US" sz="2400" dirty="0">
                  <a:cs typeface="Times New Roman" pitchFamily="18" charset="0"/>
                  <a:sym typeface="Times New Roman" pitchFamily="18" charset="0"/>
                </a:rPr>
                <a:t>continues to be</a:t>
              </a:r>
            </a:p>
            <a:p>
              <a:pPr marL="40182"/>
              <a:r>
                <a:rPr lang="en-US" sz="2400" dirty="0">
                  <a:cs typeface="Times New Roman" pitchFamily="18" charset="0"/>
                  <a:sym typeface="Times New Roman" pitchFamily="18" charset="0"/>
                </a:rPr>
                <a:t>are still the main</a:t>
              </a:r>
            </a:p>
            <a:p>
              <a:pPr marL="40182"/>
              <a:r>
                <a:rPr lang="en-US" sz="2400" dirty="0">
                  <a:cs typeface="Times New Roman" pitchFamily="18" charset="0"/>
                  <a:sym typeface="Times New Roman" pitchFamily="18" charset="0"/>
                </a:rPr>
                <a:t>would still be</a:t>
              </a:r>
            </a:p>
            <a:p>
              <a:pPr marL="40182"/>
              <a:r>
                <a:rPr lang="en-US" sz="2400" dirty="0">
                  <a:cs typeface="Times New Roman" pitchFamily="18" charset="0"/>
                  <a:sym typeface="Times New Roman" pitchFamily="18" charset="0"/>
                </a:rPr>
                <a:t>continued to be</a:t>
              </a:r>
            </a:p>
            <a:p>
              <a:pPr marL="40182"/>
              <a:r>
                <a:rPr lang="en-US" sz="2400" dirty="0">
                  <a:cs typeface="Times New Roman" pitchFamily="18" charset="0"/>
                  <a:sym typeface="Times New Roman" pitchFamily="18" charset="0"/>
                </a:rPr>
                <a:t>remains one of</a:t>
              </a:r>
            </a:p>
            <a:p>
              <a:pPr marL="40182"/>
              <a:r>
                <a:rPr lang="en-US" sz="2400" dirty="0">
                  <a:cs typeface="Times New Roman" pitchFamily="18" charset="0"/>
                  <a:sym typeface="Times New Roman" pitchFamily="18" charset="0"/>
                </a:rPr>
                <a:t>remains one</a:t>
              </a:r>
            </a:p>
            <a:p>
              <a:pPr marL="40182"/>
              <a:r>
                <a:rPr lang="en-US" sz="2400" dirty="0">
                  <a:cs typeface="Times New Roman" pitchFamily="18" charset="0"/>
                  <a:sym typeface="Times New Roman" pitchFamily="18" charset="0"/>
                </a:rPr>
                <a:t>continues to be the</a:t>
              </a:r>
            </a:p>
            <a:p>
              <a:pPr marL="40182"/>
              <a:r>
                <a:rPr lang="en-US" sz="2400" dirty="0">
                  <a:cs typeface="Times New Roman" pitchFamily="18" charset="0"/>
                  <a:sym typeface="Times New Roman" pitchFamily="18" charset="0"/>
                </a:rPr>
                <a:t>still is</a:t>
              </a:r>
            </a:p>
            <a:p>
              <a:pPr marL="40182"/>
              <a:r>
                <a:rPr lang="en-US" sz="2400" dirty="0">
                  <a:cs typeface="Times New Roman" pitchFamily="18" charset="0"/>
                  <a:sym typeface="Times New Roman" pitchFamily="18" charset="0"/>
                </a:rPr>
                <a:t>remains an area</a:t>
              </a:r>
            </a:p>
            <a:p>
              <a:pPr marL="40182"/>
              <a:r>
                <a:rPr lang="en-US" sz="2400" dirty="0">
                  <a:cs typeface="Times New Roman" pitchFamily="18" charset="0"/>
                  <a:sym typeface="Times New Roman" pitchFamily="18" charset="0"/>
                </a:rPr>
                <a:t>still viewed by</a:t>
              </a:r>
            </a:p>
            <a:p>
              <a:pPr marL="40182"/>
              <a:r>
                <a:rPr lang="en-US" sz="2400" dirty="0">
                  <a:cs typeface="Times New Roman" pitchFamily="18" charset="0"/>
                  <a:sym typeface="Times New Roman" pitchFamily="18" charset="0"/>
                </a:rPr>
                <a:t>are always one of</a:t>
              </a:r>
            </a:p>
          </p:txBody>
        </p:sp>
        <p:grpSp>
          <p:nvGrpSpPr>
            <p:cNvPr id="8" name="Group 13"/>
            <p:cNvGrpSpPr>
              <a:grpSpLocks/>
            </p:cNvGrpSpPr>
            <p:nvPr/>
          </p:nvGrpSpPr>
          <p:grpSpPr bwMode="auto">
            <a:xfrm>
              <a:off x="0" y="0"/>
              <a:ext cx="1725" cy="702"/>
              <a:chOff x="0" y="0"/>
              <a:chExt cx="1725" cy="702"/>
            </a:xfrm>
          </p:grpSpPr>
          <p:sp>
            <p:nvSpPr>
              <p:cNvPr id="63525" name="AutoShape 14"/>
              <p:cNvSpPr>
                <a:spLocks/>
              </p:cNvSpPr>
              <p:nvPr/>
            </p:nvSpPr>
            <p:spPr bwMode="auto">
              <a:xfrm>
                <a:off x="0" y="0"/>
                <a:ext cx="1725" cy="702"/>
              </a:xfrm>
              <a:custGeom>
                <a:avLst/>
                <a:gdLst>
                  <a:gd name="T0" fmla="*/ 0 w 21600"/>
                  <a:gd name="T1" fmla="*/ 0 h 21600"/>
                  <a:gd name="T2" fmla="*/ 21600 w 21600"/>
                  <a:gd name="T3" fmla="*/ 21600 h 21600"/>
                </a:gdLst>
                <a:ahLst/>
                <a:cxnLst>
                  <a:cxn ang="0">
                    <a:pos x="2564" y="0"/>
                  </a:cxn>
                  <a:cxn ang="0">
                    <a:pos x="0" y="2798"/>
                  </a:cxn>
                  <a:cxn ang="0">
                    <a:pos x="0" y="9794"/>
                  </a:cxn>
                  <a:cxn ang="0">
                    <a:pos x="0" y="13992"/>
                  </a:cxn>
                  <a:cxn ang="0">
                    <a:pos x="2564" y="16790"/>
                  </a:cxn>
                  <a:cxn ang="0">
                    <a:pos x="8975" y="16790"/>
                  </a:cxn>
                  <a:cxn ang="0">
                    <a:pos x="12821" y="16790"/>
                  </a:cxn>
                  <a:cxn ang="0">
                    <a:pos x="15385" y="13992"/>
                  </a:cxn>
                  <a:cxn ang="0">
                    <a:pos x="21600" y="21600"/>
                  </a:cxn>
                  <a:cxn ang="0">
                    <a:pos x="15385" y="9794"/>
                  </a:cxn>
                  <a:cxn ang="0">
                    <a:pos x="15385" y="2798"/>
                  </a:cxn>
                  <a:cxn ang="0">
                    <a:pos x="12821" y="0"/>
                  </a:cxn>
                  <a:cxn ang="0">
                    <a:pos x="8975" y="0"/>
                  </a:cxn>
                  <a:cxn ang="0">
                    <a:pos x="2564" y="0"/>
                  </a:cxn>
                  <a:cxn ang="0">
                    <a:pos x="2564" y="0"/>
                  </a:cxn>
                </a:cxnLst>
                <a:rect l="T0" t="T1" r="T2" b="T3"/>
                <a:pathLst>
                  <a:path w="21600" h="21600">
                    <a:moveTo>
                      <a:pt x="2564" y="0"/>
                    </a:moveTo>
                    <a:cubicBezTo>
                      <a:pt x="1148" y="0"/>
                      <a:pt x="0" y="1253"/>
                      <a:pt x="0" y="2798"/>
                    </a:cubicBezTo>
                    <a:lnTo>
                      <a:pt x="0" y="9794"/>
                    </a:lnTo>
                    <a:lnTo>
                      <a:pt x="0" y="13992"/>
                    </a:lnTo>
                    <a:cubicBezTo>
                      <a:pt x="0" y="15537"/>
                      <a:pt x="1148" y="16790"/>
                      <a:pt x="2564" y="16790"/>
                    </a:cubicBezTo>
                    <a:lnTo>
                      <a:pt x="8975" y="16790"/>
                    </a:lnTo>
                    <a:lnTo>
                      <a:pt x="12821" y="16790"/>
                    </a:lnTo>
                    <a:cubicBezTo>
                      <a:pt x="14237" y="16790"/>
                      <a:pt x="15385" y="15537"/>
                      <a:pt x="15385" y="13992"/>
                    </a:cubicBezTo>
                    <a:lnTo>
                      <a:pt x="21600" y="21600"/>
                    </a:lnTo>
                    <a:lnTo>
                      <a:pt x="15385" y="9794"/>
                    </a:lnTo>
                    <a:lnTo>
                      <a:pt x="15385" y="2798"/>
                    </a:lnTo>
                    <a:cubicBezTo>
                      <a:pt x="15385" y="1253"/>
                      <a:pt x="14237" y="0"/>
                      <a:pt x="12821" y="0"/>
                    </a:cubicBezTo>
                    <a:lnTo>
                      <a:pt x="8975" y="0"/>
                    </a:lnTo>
                    <a:lnTo>
                      <a:pt x="2564" y="0"/>
                    </a:lnTo>
                    <a:close/>
                    <a:moveTo>
                      <a:pt x="2564" y="0"/>
                    </a:moveTo>
                  </a:path>
                </a:pathLst>
              </a:custGeom>
              <a:solidFill>
                <a:srgbClr val="9999FF"/>
              </a:solidFill>
              <a:ln w="12700">
                <a:solidFill>
                  <a:schemeClr val="tx1"/>
                </a:solidFill>
                <a:round/>
                <a:headEnd/>
                <a:tailEnd/>
              </a:ln>
            </p:spPr>
            <p:txBody>
              <a:bodyPr lIns="0" tIns="0" rIns="0" bIns="0"/>
              <a:lstStyle/>
              <a:p>
                <a:endParaRPr lang="en-CA"/>
              </a:p>
            </p:txBody>
          </p:sp>
          <p:sp>
            <p:nvSpPr>
              <p:cNvPr id="63526" name="Rectangle 15"/>
              <p:cNvSpPr>
                <a:spLocks/>
              </p:cNvSpPr>
              <p:nvPr/>
            </p:nvSpPr>
            <p:spPr bwMode="auto">
              <a:xfrm>
                <a:off x="42" y="16"/>
                <a:ext cx="1139" cy="506"/>
              </a:xfrm>
              <a:prstGeom prst="rect">
                <a:avLst/>
              </a:prstGeom>
              <a:noFill/>
              <a:ln w="12700">
                <a:noFill/>
                <a:miter lim="800000"/>
                <a:headEnd/>
                <a:tailEnd/>
              </a:ln>
            </p:spPr>
            <p:txBody>
              <a:bodyPr lIns="0" tIns="0" rIns="0" bIns="0"/>
              <a:lstStyle/>
              <a:p>
                <a:endParaRPr lang="en-US"/>
              </a:p>
            </p:txBody>
          </p:sp>
        </p:grpSp>
      </p:grpSp>
      <p:grpSp>
        <p:nvGrpSpPr>
          <p:cNvPr id="9" name="Group 16"/>
          <p:cNvGrpSpPr>
            <a:grpSpLocks/>
          </p:cNvGrpSpPr>
          <p:nvPr/>
        </p:nvGrpSpPr>
        <p:grpSpPr bwMode="auto">
          <a:xfrm>
            <a:off x="4679156" y="303610"/>
            <a:ext cx="3462486" cy="2701230"/>
            <a:chOff x="0" y="0"/>
            <a:chExt cx="3102" cy="2420"/>
          </a:xfrm>
        </p:grpSpPr>
        <p:sp>
          <p:nvSpPr>
            <p:cNvPr id="63519" name="Rectangle 17"/>
            <p:cNvSpPr>
              <a:spLocks/>
            </p:cNvSpPr>
            <p:nvPr/>
          </p:nvSpPr>
          <p:spPr bwMode="auto">
            <a:xfrm>
              <a:off x="680" y="1096"/>
              <a:ext cx="2422" cy="1324"/>
            </a:xfrm>
            <a:prstGeom prst="rect">
              <a:avLst/>
            </a:prstGeom>
            <a:solidFill>
              <a:srgbClr val="00FF99"/>
            </a:solidFill>
            <a:ln w="12700">
              <a:noFill/>
              <a:miter lim="800000"/>
              <a:headEnd/>
              <a:tailEnd/>
            </a:ln>
          </p:spPr>
          <p:txBody>
            <a:bodyPr wrap="none" lIns="0" tIns="0" rIns="57799" bIns="0">
              <a:spAutoFit/>
            </a:bodyPr>
            <a:lstStyle/>
            <a:p>
              <a:pPr marL="40182"/>
              <a:r>
                <a:rPr lang="ja-JP" altLang="en-US" sz="2400">
                  <a:solidFill>
                    <a:srgbClr val="FF0000"/>
                  </a:solidFill>
                  <a:latin typeface="SimSun" pitchFamily="2" charset="-122"/>
                  <a:ea typeface="SimSun" pitchFamily="2" charset="-122"/>
                  <a:sym typeface="SimSun" pitchFamily="2" charset="-122"/>
                </a:rPr>
                <a:t>是</a:t>
              </a:r>
              <a:r>
                <a:rPr lang="en-US" altLang="ja-JP" sz="2400" b="1" dirty="0">
                  <a:solidFill>
                    <a:srgbClr val="FF0000"/>
                  </a:solidFill>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总理</a:t>
              </a:r>
              <a:endParaRPr lang="en-US" altLang="ja-JP" sz="2400" b="1" dirty="0">
                <a:solidFill>
                  <a:srgbClr val="FF0000"/>
                </a:solidFill>
                <a:sym typeface="Times New Roman" pitchFamily="18" charset="0"/>
              </a:endParaRPr>
            </a:p>
            <a:p>
              <a:pPr marL="40182"/>
              <a:r>
                <a:rPr lang="en-US" sz="2400" dirty="0">
                  <a:cs typeface="Times New Roman" pitchFamily="18" charset="0"/>
                  <a:sym typeface="Times New Roman" pitchFamily="18" charset="0"/>
                </a:rPr>
                <a:t>Prime Minister</a:t>
              </a:r>
            </a:p>
            <a:p>
              <a:pPr marL="40182"/>
              <a:r>
                <a:rPr lang="en-US" sz="2400" dirty="0">
                  <a:cs typeface="Times New Roman" pitchFamily="18" charset="0"/>
                  <a:sym typeface="Times New Roman" pitchFamily="18" charset="0"/>
                </a:rPr>
                <a:t>the Prime Minister</a:t>
              </a:r>
            </a:p>
            <a:p>
              <a:pPr marL="40182"/>
              <a:r>
                <a:rPr lang="en-US" sz="2400" dirty="0">
                  <a:cs typeface="Times New Roman" pitchFamily="18" charset="0"/>
                  <a:sym typeface="Times New Roman" pitchFamily="18" charset="0"/>
                </a:rPr>
                <a:t>is the Prime Minister</a:t>
              </a:r>
            </a:p>
          </p:txBody>
        </p:sp>
        <p:grpSp>
          <p:nvGrpSpPr>
            <p:cNvPr id="10" name="Group 18"/>
            <p:cNvGrpSpPr>
              <a:grpSpLocks/>
            </p:cNvGrpSpPr>
            <p:nvPr/>
          </p:nvGrpSpPr>
          <p:grpSpPr bwMode="auto">
            <a:xfrm>
              <a:off x="0" y="0"/>
              <a:ext cx="1848" cy="1070"/>
              <a:chOff x="0" y="0"/>
              <a:chExt cx="1848" cy="1070"/>
            </a:xfrm>
          </p:grpSpPr>
          <p:sp>
            <p:nvSpPr>
              <p:cNvPr id="63521" name="AutoShape 19"/>
              <p:cNvSpPr>
                <a:spLocks/>
              </p:cNvSpPr>
              <p:nvPr/>
            </p:nvSpPr>
            <p:spPr bwMode="auto">
              <a:xfrm>
                <a:off x="0" y="0"/>
                <a:ext cx="1848" cy="1070"/>
              </a:xfrm>
              <a:custGeom>
                <a:avLst/>
                <a:gdLst>
                  <a:gd name="T0" fmla="*/ 0 w 21600"/>
                  <a:gd name="T1" fmla="*/ 0 h 21600"/>
                  <a:gd name="T2" fmla="*/ 21600 w 21600"/>
                  <a:gd name="T3" fmla="*/ 21600 h 21600"/>
                </a:gdLst>
                <a:ahLst/>
                <a:cxnLst>
                  <a:cxn ang="0">
                    <a:pos x="2127" y="0"/>
                  </a:cxn>
                  <a:cxn ang="0">
                    <a:pos x="0" y="1377"/>
                  </a:cxn>
                  <a:cxn ang="0">
                    <a:pos x="0" y="4819"/>
                  </a:cxn>
                  <a:cxn ang="0">
                    <a:pos x="0" y="6884"/>
                  </a:cxn>
                  <a:cxn ang="0">
                    <a:pos x="2127" y="8261"/>
                  </a:cxn>
                  <a:cxn ang="0">
                    <a:pos x="7444" y="8261"/>
                  </a:cxn>
                  <a:cxn ang="0">
                    <a:pos x="21600" y="21600"/>
                  </a:cxn>
                  <a:cxn ang="0">
                    <a:pos x="10634" y="8261"/>
                  </a:cxn>
                  <a:cxn ang="0">
                    <a:pos x="12760" y="6884"/>
                  </a:cxn>
                  <a:cxn ang="0">
                    <a:pos x="12760" y="4819"/>
                  </a:cxn>
                  <a:cxn ang="0">
                    <a:pos x="12760" y="1377"/>
                  </a:cxn>
                  <a:cxn ang="0">
                    <a:pos x="10634" y="0"/>
                  </a:cxn>
                  <a:cxn ang="0">
                    <a:pos x="7444" y="0"/>
                  </a:cxn>
                  <a:cxn ang="0">
                    <a:pos x="2127" y="0"/>
                  </a:cxn>
                  <a:cxn ang="0">
                    <a:pos x="2127" y="0"/>
                  </a:cxn>
                </a:cxnLst>
                <a:rect l="T0" t="T1" r="T2" b="T3"/>
                <a:pathLst>
                  <a:path w="21600" h="21600">
                    <a:moveTo>
                      <a:pt x="2127" y="0"/>
                    </a:moveTo>
                    <a:cubicBezTo>
                      <a:pt x="952" y="0"/>
                      <a:pt x="0" y="616"/>
                      <a:pt x="0" y="1377"/>
                    </a:cubicBezTo>
                    <a:lnTo>
                      <a:pt x="0" y="4819"/>
                    </a:lnTo>
                    <a:lnTo>
                      <a:pt x="0" y="6884"/>
                    </a:lnTo>
                    <a:cubicBezTo>
                      <a:pt x="0" y="7645"/>
                      <a:pt x="952" y="8261"/>
                      <a:pt x="2127" y="8261"/>
                    </a:cubicBezTo>
                    <a:lnTo>
                      <a:pt x="7444" y="8261"/>
                    </a:lnTo>
                    <a:lnTo>
                      <a:pt x="21600" y="21600"/>
                    </a:lnTo>
                    <a:lnTo>
                      <a:pt x="10634" y="8261"/>
                    </a:lnTo>
                    <a:cubicBezTo>
                      <a:pt x="11808" y="8261"/>
                      <a:pt x="12760" y="7645"/>
                      <a:pt x="12760" y="6884"/>
                    </a:cubicBezTo>
                    <a:lnTo>
                      <a:pt x="12760" y="4819"/>
                    </a:lnTo>
                    <a:lnTo>
                      <a:pt x="12760" y="1377"/>
                    </a:lnTo>
                    <a:cubicBezTo>
                      <a:pt x="12760" y="616"/>
                      <a:pt x="11808" y="0"/>
                      <a:pt x="10634" y="0"/>
                    </a:cubicBezTo>
                    <a:lnTo>
                      <a:pt x="7444" y="0"/>
                    </a:lnTo>
                    <a:lnTo>
                      <a:pt x="2127" y="0"/>
                    </a:lnTo>
                    <a:close/>
                    <a:moveTo>
                      <a:pt x="2127" y="0"/>
                    </a:moveTo>
                  </a:path>
                </a:pathLst>
              </a:custGeom>
              <a:solidFill>
                <a:srgbClr val="00FF99"/>
              </a:solidFill>
              <a:ln w="12700">
                <a:solidFill>
                  <a:schemeClr val="tx1"/>
                </a:solidFill>
                <a:round/>
                <a:headEnd/>
                <a:tailEnd/>
              </a:ln>
            </p:spPr>
            <p:txBody>
              <a:bodyPr lIns="0" tIns="0" rIns="0" bIns="0"/>
              <a:lstStyle/>
              <a:p>
                <a:endParaRPr lang="en-CA"/>
              </a:p>
            </p:txBody>
          </p:sp>
          <p:sp>
            <p:nvSpPr>
              <p:cNvPr id="63522" name="Rectangle 20"/>
              <p:cNvSpPr>
                <a:spLocks/>
              </p:cNvSpPr>
              <p:nvPr/>
            </p:nvSpPr>
            <p:spPr bwMode="auto">
              <a:xfrm>
                <a:off x="37" y="16"/>
                <a:ext cx="1012" cy="379"/>
              </a:xfrm>
              <a:prstGeom prst="rect">
                <a:avLst/>
              </a:prstGeom>
              <a:noFill/>
              <a:ln w="12700">
                <a:noFill/>
                <a:miter lim="800000"/>
                <a:headEnd/>
                <a:tailEnd/>
              </a:ln>
            </p:spPr>
            <p:txBody>
              <a:bodyPr lIns="0" tIns="0" rIns="0" bIns="0"/>
              <a:lstStyle/>
              <a:p>
                <a:endParaRPr lang="en-US"/>
              </a:p>
            </p:txBody>
          </p:sp>
        </p:grpSp>
      </p:grpSp>
      <p:grpSp>
        <p:nvGrpSpPr>
          <p:cNvPr id="11" name="Group 21"/>
          <p:cNvGrpSpPr>
            <a:grpSpLocks/>
          </p:cNvGrpSpPr>
          <p:nvPr/>
        </p:nvGrpSpPr>
        <p:grpSpPr bwMode="auto">
          <a:xfrm>
            <a:off x="151805" y="303610"/>
            <a:ext cx="1218902" cy="5785322"/>
            <a:chOff x="0" y="0"/>
            <a:chExt cx="1092" cy="5183"/>
          </a:xfrm>
        </p:grpSpPr>
        <p:sp>
          <p:nvSpPr>
            <p:cNvPr id="63515" name="Rectangle 22"/>
            <p:cNvSpPr>
              <a:spLocks/>
            </p:cNvSpPr>
            <p:nvPr/>
          </p:nvSpPr>
          <p:spPr bwMode="auto">
            <a:xfrm>
              <a:off x="0" y="882"/>
              <a:ext cx="862" cy="4301"/>
            </a:xfrm>
            <a:prstGeom prst="rect">
              <a:avLst/>
            </a:prstGeom>
            <a:solidFill>
              <a:srgbClr val="33CCFF"/>
            </a:solidFill>
            <a:ln w="12700">
              <a:noFill/>
              <a:miter lim="800000"/>
              <a:headEnd/>
              <a:tailEnd/>
            </a:ln>
          </p:spPr>
          <p:txBody>
            <a:bodyPr wrap="none" lIns="0" tIns="0" rIns="57799" bIns="0">
              <a:spAutoFit/>
            </a:bodyPr>
            <a:lstStyle/>
            <a:p>
              <a:pPr marL="40182"/>
              <a:r>
                <a:rPr lang="ja-JP" altLang="en-US" sz="2400">
                  <a:solidFill>
                    <a:srgbClr val="FF0000"/>
                  </a:solidFill>
                  <a:latin typeface="SimSun" pitchFamily="2" charset="-122"/>
                  <a:ea typeface="SimSun" pitchFamily="2" charset="-122"/>
                  <a:sym typeface="SimSun" pitchFamily="2" charset="-122"/>
                </a:rPr>
                <a:t>他</a:t>
              </a:r>
              <a:endParaRPr lang="en-US" altLang="ja-JP" sz="2400" b="1" dirty="0">
                <a:solidFill>
                  <a:srgbClr val="FF0000"/>
                </a:solidFill>
                <a:sym typeface="Times New Roman" pitchFamily="18" charset="0"/>
              </a:endParaRPr>
            </a:p>
            <a:p>
              <a:pPr marL="40182"/>
              <a:r>
                <a:rPr lang="en-US" sz="2400" dirty="0">
                  <a:cs typeface="Times New Roman" pitchFamily="18" charset="0"/>
                  <a:sym typeface="Times New Roman" pitchFamily="18" charset="0"/>
                </a:rPr>
                <a:t>he</a:t>
              </a:r>
            </a:p>
            <a:p>
              <a:pPr marL="40182"/>
              <a:r>
                <a:rPr lang="en-US" sz="2400" dirty="0">
                  <a:cs typeface="Times New Roman" pitchFamily="18" charset="0"/>
                  <a:sym typeface="Times New Roman" pitchFamily="18" charset="0"/>
                </a:rPr>
                <a:t>He</a:t>
              </a:r>
            </a:p>
            <a:p>
              <a:pPr marL="40182"/>
              <a:r>
                <a:rPr lang="en-US" sz="2400" dirty="0">
                  <a:cs typeface="Times New Roman" pitchFamily="18" charset="0"/>
                  <a:sym typeface="Times New Roman" pitchFamily="18" charset="0"/>
                </a:rPr>
                <a:t>other</a:t>
              </a:r>
            </a:p>
            <a:p>
              <a:pPr marL="40182"/>
              <a:r>
                <a:rPr lang="en-US" sz="2400" dirty="0">
                  <a:cs typeface="Times New Roman" pitchFamily="18" charset="0"/>
                  <a:sym typeface="Times New Roman" pitchFamily="18" charset="0"/>
                </a:rPr>
                <a:t>his</a:t>
              </a:r>
            </a:p>
            <a:p>
              <a:pPr marL="40182"/>
              <a:r>
                <a:rPr lang="en-US" sz="2400" dirty="0">
                  <a:cs typeface="Times New Roman" pitchFamily="18" charset="0"/>
                  <a:sym typeface="Times New Roman" pitchFamily="18" charset="0"/>
                </a:rPr>
                <a:t>him</a:t>
              </a:r>
            </a:p>
            <a:p>
              <a:pPr marL="40182"/>
              <a:r>
                <a:rPr lang="en-US" sz="2400" dirty="0">
                  <a:cs typeface="Times New Roman" pitchFamily="18" charset="0"/>
                  <a:sym typeface="Times New Roman" pitchFamily="18" charset="0"/>
                </a:rPr>
                <a:t>other</a:t>
              </a:r>
            </a:p>
            <a:p>
              <a:pPr marL="40182"/>
              <a:r>
                <a:rPr lang="en-US" sz="2400" dirty="0">
                  <a:cs typeface="Times New Roman" pitchFamily="18" charset="0"/>
                  <a:sym typeface="Times New Roman" pitchFamily="18" charset="0"/>
                </a:rPr>
                <a:t>that he</a:t>
              </a:r>
            </a:p>
            <a:p>
              <a:pPr marL="40182"/>
              <a:r>
                <a:rPr lang="en-US" sz="2400" dirty="0">
                  <a:cs typeface="Times New Roman" pitchFamily="18" charset="0"/>
                  <a:sym typeface="Times New Roman" pitchFamily="18" charset="0"/>
                </a:rPr>
                <a:t>he was</a:t>
              </a:r>
            </a:p>
            <a:p>
              <a:pPr marL="40182"/>
              <a:r>
                <a:rPr lang="en-US" sz="2400" dirty="0">
                  <a:cs typeface="Times New Roman" pitchFamily="18" charset="0"/>
                  <a:sym typeface="Times New Roman" pitchFamily="18" charset="0"/>
                </a:rPr>
                <a:t>him to</a:t>
              </a:r>
            </a:p>
            <a:p>
              <a:pPr marL="40182"/>
              <a:r>
                <a:rPr lang="en-US" sz="2400" dirty="0">
                  <a:cs typeface="Times New Roman" pitchFamily="18" charset="0"/>
                  <a:sym typeface="Times New Roman" pitchFamily="18" charset="0"/>
                </a:rPr>
                <a:t>he is</a:t>
              </a:r>
            </a:p>
            <a:p>
              <a:pPr marL="40182"/>
              <a:r>
                <a:rPr lang="en-US" sz="2400" dirty="0">
                  <a:cs typeface="Times New Roman" pitchFamily="18" charset="0"/>
                  <a:sym typeface="Times New Roman" pitchFamily="18" charset="0"/>
                </a:rPr>
                <a:t>he has</a:t>
              </a:r>
            </a:p>
            <a:p>
              <a:pPr marL="40182"/>
              <a:r>
                <a:rPr lang="en-US" sz="2400" dirty="0">
                  <a:cs typeface="Times New Roman" pitchFamily="18" charset="0"/>
                  <a:sym typeface="Times New Roman" pitchFamily="18" charset="0"/>
                </a:rPr>
                <a:t>of his</a:t>
              </a:r>
            </a:p>
          </p:txBody>
        </p:sp>
        <p:grpSp>
          <p:nvGrpSpPr>
            <p:cNvPr id="12" name="Group 23"/>
            <p:cNvGrpSpPr>
              <a:grpSpLocks/>
            </p:cNvGrpSpPr>
            <p:nvPr/>
          </p:nvGrpSpPr>
          <p:grpSpPr bwMode="auto">
            <a:xfrm>
              <a:off x="340" y="0"/>
              <a:ext cx="752" cy="896"/>
              <a:chOff x="0" y="0"/>
              <a:chExt cx="752" cy="896"/>
            </a:xfrm>
          </p:grpSpPr>
          <p:sp>
            <p:nvSpPr>
              <p:cNvPr id="63517" name="AutoShape 24"/>
              <p:cNvSpPr>
                <a:spLocks/>
              </p:cNvSpPr>
              <p:nvPr/>
            </p:nvSpPr>
            <p:spPr bwMode="auto">
              <a:xfrm>
                <a:off x="0" y="0"/>
                <a:ext cx="752" cy="896"/>
              </a:xfrm>
              <a:custGeom>
                <a:avLst/>
                <a:gdLst>
                  <a:gd name="T0" fmla="*/ 0 w 20548"/>
                  <a:gd name="T1" fmla="*/ 0 h 20901"/>
                  <a:gd name="T2" fmla="*/ 20548 w 20548"/>
                  <a:gd name="T3" fmla="*/ 20901 h 20901"/>
                </a:gdLst>
                <a:ahLst/>
                <a:cxnLst>
                  <a:cxn ang="0">
                    <a:pos x="6902" y="9918"/>
                  </a:cxn>
                  <a:cxn ang="0">
                    <a:pos x="5618" y="2082"/>
                  </a:cxn>
                  <a:cxn ang="0">
                    <a:pos x="17413" y="1229"/>
                  </a:cxn>
                  <a:cxn ang="0">
                    <a:pos x="18697" y="9065"/>
                  </a:cxn>
                  <a:cxn ang="0">
                    <a:pos x="9734" y="10910"/>
                  </a:cxn>
                  <a:cxn ang="0">
                    <a:pos x="0" y="20901"/>
                  </a:cxn>
                  <a:cxn ang="0">
                    <a:pos x="6902" y="9918"/>
                  </a:cxn>
                  <a:cxn ang="0">
                    <a:pos x="6902" y="9918"/>
                  </a:cxn>
                </a:cxnLst>
                <a:rect l="T0" t="T1" r="T2" b="T3"/>
                <a:pathLst>
                  <a:path w="20548" h="20901">
                    <a:moveTo>
                      <a:pt x="6902" y="9918"/>
                    </a:moveTo>
                    <a:cubicBezTo>
                      <a:pt x="3290" y="7990"/>
                      <a:pt x="2715" y="4482"/>
                      <a:pt x="5618" y="2082"/>
                    </a:cubicBezTo>
                    <a:cubicBezTo>
                      <a:pt x="8520" y="-317"/>
                      <a:pt x="13801" y="-699"/>
                      <a:pt x="17413" y="1229"/>
                    </a:cubicBezTo>
                    <a:cubicBezTo>
                      <a:pt x="21025" y="3157"/>
                      <a:pt x="21600" y="6666"/>
                      <a:pt x="18697" y="9065"/>
                    </a:cubicBezTo>
                    <a:cubicBezTo>
                      <a:pt x="16555" y="10836"/>
                      <a:pt x="13009" y="11566"/>
                      <a:pt x="9734" y="10910"/>
                    </a:cubicBezTo>
                    <a:lnTo>
                      <a:pt x="0" y="20901"/>
                    </a:lnTo>
                    <a:lnTo>
                      <a:pt x="6902" y="9918"/>
                    </a:lnTo>
                    <a:close/>
                    <a:moveTo>
                      <a:pt x="6902" y="9918"/>
                    </a:moveTo>
                  </a:path>
                </a:pathLst>
              </a:custGeom>
              <a:solidFill>
                <a:srgbClr val="33CCFF"/>
              </a:solidFill>
              <a:ln w="12700">
                <a:solidFill>
                  <a:schemeClr val="tx1"/>
                </a:solidFill>
                <a:round/>
                <a:headEnd/>
                <a:tailEnd/>
              </a:ln>
            </p:spPr>
            <p:txBody>
              <a:bodyPr lIns="0" tIns="0" rIns="0" bIns="0"/>
              <a:lstStyle/>
              <a:p>
                <a:endParaRPr lang="en-CA"/>
              </a:p>
            </p:txBody>
          </p:sp>
          <p:sp>
            <p:nvSpPr>
              <p:cNvPr id="63518" name="Rectangle 25"/>
              <p:cNvSpPr>
                <a:spLocks/>
              </p:cNvSpPr>
              <p:nvPr/>
            </p:nvSpPr>
            <p:spPr bwMode="auto">
              <a:xfrm>
                <a:off x="227" y="71"/>
                <a:ext cx="435" cy="337"/>
              </a:xfrm>
              <a:prstGeom prst="rect">
                <a:avLst/>
              </a:prstGeom>
              <a:noFill/>
              <a:ln w="12700">
                <a:noFill/>
                <a:miter lim="800000"/>
                <a:headEnd/>
                <a:tailEnd/>
              </a:ln>
            </p:spPr>
            <p:txBody>
              <a:bodyPr lIns="0" tIns="0" rIns="0" bIns="0"/>
              <a:lstStyle/>
              <a:p>
                <a:endParaRPr lang="en-US"/>
              </a:p>
            </p:txBody>
          </p:sp>
        </p:grpSp>
      </p:grpSp>
      <p:grpSp>
        <p:nvGrpSpPr>
          <p:cNvPr id="13" name="Group 26"/>
          <p:cNvGrpSpPr>
            <a:grpSpLocks/>
          </p:cNvGrpSpPr>
          <p:nvPr/>
        </p:nvGrpSpPr>
        <p:grpSpPr bwMode="auto">
          <a:xfrm>
            <a:off x="383977" y="151805"/>
            <a:ext cx="2985863" cy="5291957"/>
            <a:chOff x="0" y="0"/>
            <a:chExt cx="2675" cy="4741"/>
          </a:xfrm>
        </p:grpSpPr>
        <p:sp>
          <p:nvSpPr>
            <p:cNvPr id="63511" name="Rectangle 27"/>
            <p:cNvSpPr>
              <a:spLocks/>
            </p:cNvSpPr>
            <p:nvPr/>
          </p:nvSpPr>
          <p:spPr bwMode="auto">
            <a:xfrm>
              <a:off x="0" y="1432"/>
              <a:ext cx="2675" cy="3309"/>
            </a:xfrm>
            <a:prstGeom prst="rect">
              <a:avLst/>
            </a:prstGeom>
            <a:solidFill>
              <a:srgbClr val="CC66FF"/>
            </a:solidFill>
            <a:ln w="12700">
              <a:noFill/>
              <a:miter lim="800000"/>
              <a:headEnd/>
              <a:tailEnd/>
            </a:ln>
          </p:spPr>
          <p:txBody>
            <a:bodyPr wrap="none" lIns="0" tIns="0" rIns="57799" bIns="0">
              <a:spAutoFit/>
            </a:bodyPr>
            <a:lstStyle/>
            <a:p>
              <a:pPr marL="40182"/>
              <a:r>
                <a:rPr lang="ja-JP" altLang="en-US" sz="2400">
                  <a:solidFill>
                    <a:srgbClr val="FF0000"/>
                  </a:solidFill>
                  <a:latin typeface="SimSun" pitchFamily="2" charset="-122"/>
                  <a:ea typeface="SimSun" pitchFamily="2" charset="-122"/>
                  <a:sym typeface="SimSun" pitchFamily="2" charset="-122"/>
                </a:rPr>
                <a:t>他</a:t>
              </a:r>
              <a:r>
                <a:rPr lang="en-US" altLang="ja-JP" sz="2400" b="1" dirty="0">
                  <a:solidFill>
                    <a:srgbClr val="FF0000"/>
                  </a:solidFill>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信</a:t>
              </a:r>
              <a:endParaRPr lang="en-US" altLang="ja-JP" sz="2400" b="1" dirty="0">
                <a:solidFill>
                  <a:srgbClr val="FF0000"/>
                </a:solidFill>
                <a:sym typeface="Times New Roman" pitchFamily="18" charset="0"/>
              </a:endParaRPr>
            </a:p>
            <a:p>
              <a:pPr marL="40182"/>
              <a:r>
                <a:rPr lang="en-US" sz="2400" dirty="0" err="1">
                  <a:cs typeface="Times New Roman" pitchFamily="18" charset="0"/>
                  <a:sym typeface="Times New Roman" pitchFamily="18" charset="0"/>
                </a:rPr>
                <a:t>Thaksin</a:t>
              </a:r>
              <a:r>
                <a:rPr lang="en-US" sz="2400" dirty="0">
                  <a:cs typeface="Times New Roman" pitchFamily="18" charset="0"/>
                  <a:sym typeface="Times New Roman" pitchFamily="18" charset="0"/>
                </a:rPr>
                <a:t>	</a:t>
              </a:r>
            </a:p>
            <a:p>
              <a:pPr marL="40182"/>
              <a:r>
                <a:rPr lang="en-US" sz="2400" dirty="0" err="1">
                  <a:cs typeface="Times New Roman" pitchFamily="18" charset="0"/>
                  <a:sym typeface="Times New Roman" pitchFamily="18" charset="0"/>
                </a:rPr>
                <a:t>Thaksin</a:t>
              </a:r>
              <a:r>
                <a:rPr lang="en-US" sz="2400" dirty="0">
                  <a:cs typeface="Times New Roman" pitchFamily="18" charset="0"/>
                  <a:sym typeface="Times New Roman" pitchFamily="18" charset="0"/>
                </a:rPr>
                <a:t> </a:t>
              </a:r>
              <a:r>
                <a:rPr lang="en-US" sz="2400" dirty="0" err="1">
                  <a:cs typeface="Times New Roman" pitchFamily="18" charset="0"/>
                  <a:sym typeface="Times New Roman" pitchFamily="18" charset="0"/>
                </a:rPr>
                <a:t>Chinnawat</a:t>
              </a:r>
              <a:endParaRPr lang="en-US" sz="2400" dirty="0">
                <a:cs typeface="Times New Roman" pitchFamily="18" charset="0"/>
                <a:sym typeface="Times New Roman" pitchFamily="18" charset="0"/>
              </a:endParaRPr>
            </a:p>
            <a:p>
              <a:pPr marL="40182"/>
              <a:r>
                <a:rPr lang="en-US" sz="2400" dirty="0">
                  <a:cs typeface="Times New Roman" pitchFamily="18" charset="0"/>
                  <a:sym typeface="Times New Roman" pitchFamily="18" charset="0"/>
                </a:rPr>
                <a:t>and Joint </a:t>
              </a:r>
              <a:r>
                <a:rPr lang="en-US" sz="2400" dirty="0" err="1">
                  <a:cs typeface="Times New Roman" pitchFamily="18" charset="0"/>
                  <a:sym typeface="Times New Roman" pitchFamily="18" charset="0"/>
                </a:rPr>
                <a:t>Communique</a:t>
              </a:r>
              <a:endParaRPr lang="en-US" sz="2400" dirty="0">
                <a:cs typeface="Times New Roman" pitchFamily="18" charset="0"/>
                <a:sym typeface="Times New Roman" pitchFamily="18" charset="0"/>
              </a:endParaRPr>
            </a:p>
            <a:p>
              <a:pPr marL="40182"/>
              <a:r>
                <a:rPr lang="en-US" sz="2400" dirty="0">
                  <a:cs typeface="Times New Roman" pitchFamily="18" charset="0"/>
                  <a:sym typeface="Times New Roman" pitchFamily="18" charset="0"/>
                </a:rPr>
                <a:t>Dr </a:t>
              </a:r>
              <a:r>
                <a:rPr lang="en-US" sz="2400" dirty="0" err="1">
                  <a:cs typeface="Times New Roman" pitchFamily="18" charset="0"/>
                  <a:sym typeface="Times New Roman" pitchFamily="18" charset="0"/>
                </a:rPr>
                <a:t>Thaksin</a:t>
              </a:r>
              <a:endParaRPr lang="en-US" sz="2400" dirty="0">
                <a:cs typeface="Times New Roman" pitchFamily="18" charset="0"/>
                <a:sym typeface="Times New Roman" pitchFamily="18" charset="0"/>
              </a:endParaRPr>
            </a:p>
            <a:p>
              <a:pPr marL="40182"/>
              <a:r>
                <a:rPr lang="en-US" sz="2400" dirty="0">
                  <a:cs typeface="Times New Roman" pitchFamily="18" charset="0"/>
                  <a:sym typeface="Times New Roman" pitchFamily="18" charset="0"/>
                </a:rPr>
                <a:t>Joint </a:t>
              </a:r>
              <a:r>
                <a:rPr lang="en-US" sz="2400" dirty="0" err="1">
                  <a:cs typeface="Times New Roman" pitchFamily="18" charset="0"/>
                  <a:sym typeface="Times New Roman" pitchFamily="18" charset="0"/>
                </a:rPr>
                <a:t>Communique</a:t>
              </a:r>
              <a:endParaRPr lang="en-US" sz="2400" dirty="0">
                <a:cs typeface="Times New Roman" pitchFamily="18" charset="0"/>
                <a:sym typeface="Times New Roman" pitchFamily="18" charset="0"/>
              </a:endParaRPr>
            </a:p>
            <a:p>
              <a:pPr marL="40182"/>
              <a:r>
                <a:rPr lang="en-US" sz="2400" dirty="0">
                  <a:cs typeface="Times New Roman" pitchFamily="18" charset="0"/>
                  <a:sym typeface="Times New Roman" pitchFamily="18" charset="0"/>
                </a:rPr>
                <a:t>, </a:t>
              </a:r>
              <a:r>
                <a:rPr lang="en-US" sz="2400" dirty="0" err="1">
                  <a:cs typeface="Times New Roman" pitchFamily="18" charset="0"/>
                  <a:sym typeface="Times New Roman" pitchFamily="18" charset="0"/>
                </a:rPr>
                <a:t>Mr</a:t>
              </a:r>
              <a:r>
                <a:rPr lang="en-US" sz="2400" dirty="0">
                  <a:cs typeface="Times New Roman" pitchFamily="18" charset="0"/>
                  <a:sym typeface="Times New Roman" pitchFamily="18" charset="0"/>
                </a:rPr>
                <a:t> </a:t>
              </a:r>
              <a:r>
                <a:rPr lang="en-US" sz="2400" dirty="0" err="1">
                  <a:cs typeface="Times New Roman" pitchFamily="18" charset="0"/>
                  <a:sym typeface="Times New Roman" pitchFamily="18" charset="0"/>
                </a:rPr>
                <a:t>Thaksin</a:t>
              </a:r>
              <a:endParaRPr lang="en-US" sz="2400" dirty="0">
                <a:cs typeface="Times New Roman" pitchFamily="18" charset="0"/>
                <a:sym typeface="Times New Roman" pitchFamily="18" charset="0"/>
              </a:endParaRPr>
            </a:p>
            <a:p>
              <a:pPr marL="40182"/>
              <a:r>
                <a:rPr lang="en-US" sz="2400" dirty="0">
                  <a:cs typeface="Times New Roman" pitchFamily="18" charset="0"/>
                  <a:sym typeface="Times New Roman" pitchFamily="18" charset="0"/>
                </a:rPr>
                <a:t>in his letter</a:t>
              </a:r>
            </a:p>
            <a:p>
              <a:pPr marL="40182"/>
              <a:r>
                <a:rPr lang="en-US" sz="2400" dirty="0">
                  <a:cs typeface="Times New Roman" pitchFamily="18" charset="0"/>
                  <a:sym typeface="Times New Roman" pitchFamily="18" charset="0"/>
                </a:rPr>
                <a:t>his letter</a:t>
              </a:r>
            </a:p>
            <a:p>
              <a:pPr marL="40182"/>
              <a:r>
                <a:rPr lang="en-US" sz="2400" dirty="0">
                  <a:cs typeface="Times New Roman" pitchFamily="18" charset="0"/>
                  <a:sym typeface="Times New Roman" pitchFamily="18" charset="0"/>
                </a:rPr>
                <a:t>others</a:t>
              </a:r>
            </a:p>
          </p:txBody>
        </p:sp>
        <p:grpSp>
          <p:nvGrpSpPr>
            <p:cNvPr id="14" name="Group 28"/>
            <p:cNvGrpSpPr>
              <a:grpSpLocks/>
            </p:cNvGrpSpPr>
            <p:nvPr/>
          </p:nvGrpSpPr>
          <p:grpSpPr bwMode="auto">
            <a:xfrm>
              <a:off x="336" y="0"/>
              <a:ext cx="1024" cy="1409"/>
              <a:chOff x="0" y="0"/>
              <a:chExt cx="1024" cy="1409"/>
            </a:xfrm>
          </p:grpSpPr>
          <p:sp>
            <p:nvSpPr>
              <p:cNvPr id="63513" name="AutoShape 29"/>
              <p:cNvSpPr>
                <a:spLocks/>
              </p:cNvSpPr>
              <p:nvPr/>
            </p:nvSpPr>
            <p:spPr bwMode="auto">
              <a:xfrm>
                <a:off x="0" y="0"/>
                <a:ext cx="1024" cy="1409"/>
              </a:xfrm>
              <a:custGeom>
                <a:avLst/>
                <a:gdLst>
                  <a:gd name="T0" fmla="*/ 0 w 21600"/>
                  <a:gd name="T1" fmla="*/ 0 h 21600"/>
                  <a:gd name="T2" fmla="*/ 21600 w 21600"/>
                  <a:gd name="T3" fmla="*/ 21600 h 21600"/>
                </a:gdLst>
                <a:ahLst/>
                <a:cxnLst>
                  <a:cxn ang="0">
                    <a:pos x="3600" y="0"/>
                  </a:cxn>
                  <a:cxn ang="0">
                    <a:pos x="0" y="1395"/>
                  </a:cxn>
                  <a:cxn ang="0">
                    <a:pos x="0" y="4882"/>
                  </a:cxn>
                  <a:cxn ang="0">
                    <a:pos x="0" y="6975"/>
                  </a:cxn>
                  <a:cxn ang="0">
                    <a:pos x="3600" y="8370"/>
                  </a:cxn>
                  <a:cxn ang="0">
                    <a:pos x="9660" y="21600"/>
                  </a:cxn>
                  <a:cxn ang="0">
                    <a:pos x="9000" y="8370"/>
                  </a:cxn>
                  <a:cxn ang="0">
                    <a:pos x="18000" y="8370"/>
                  </a:cxn>
                  <a:cxn ang="0">
                    <a:pos x="21600" y="6975"/>
                  </a:cxn>
                  <a:cxn ang="0">
                    <a:pos x="21600" y="4882"/>
                  </a:cxn>
                  <a:cxn ang="0">
                    <a:pos x="21600" y="1395"/>
                  </a:cxn>
                  <a:cxn ang="0">
                    <a:pos x="18000" y="0"/>
                  </a:cxn>
                  <a:cxn ang="0">
                    <a:pos x="9000" y="0"/>
                  </a:cxn>
                  <a:cxn ang="0">
                    <a:pos x="3600" y="0"/>
                  </a:cxn>
                  <a:cxn ang="0">
                    <a:pos x="3600" y="0"/>
                  </a:cxn>
                </a:cxnLst>
                <a:rect l="T0" t="T1" r="T2" b="T3"/>
                <a:pathLst>
                  <a:path w="21600" h="21600">
                    <a:moveTo>
                      <a:pt x="3600" y="0"/>
                    </a:moveTo>
                    <a:cubicBezTo>
                      <a:pt x="1612" y="0"/>
                      <a:pt x="0" y="625"/>
                      <a:pt x="0" y="1395"/>
                    </a:cubicBezTo>
                    <a:lnTo>
                      <a:pt x="0" y="4882"/>
                    </a:lnTo>
                    <a:lnTo>
                      <a:pt x="0" y="6975"/>
                    </a:lnTo>
                    <a:cubicBezTo>
                      <a:pt x="0" y="7745"/>
                      <a:pt x="1612" y="8370"/>
                      <a:pt x="3600" y="8370"/>
                    </a:cubicBezTo>
                    <a:lnTo>
                      <a:pt x="9660" y="21600"/>
                    </a:lnTo>
                    <a:lnTo>
                      <a:pt x="9000" y="8370"/>
                    </a:lnTo>
                    <a:lnTo>
                      <a:pt x="18000" y="8370"/>
                    </a:lnTo>
                    <a:cubicBezTo>
                      <a:pt x="19988" y="8370"/>
                      <a:pt x="21600" y="7745"/>
                      <a:pt x="21600" y="6975"/>
                    </a:cubicBezTo>
                    <a:lnTo>
                      <a:pt x="21600" y="4882"/>
                    </a:lnTo>
                    <a:lnTo>
                      <a:pt x="21600" y="1395"/>
                    </a:lnTo>
                    <a:cubicBezTo>
                      <a:pt x="21600" y="625"/>
                      <a:pt x="19988" y="0"/>
                      <a:pt x="18000" y="0"/>
                    </a:cubicBezTo>
                    <a:lnTo>
                      <a:pt x="9000" y="0"/>
                    </a:lnTo>
                    <a:lnTo>
                      <a:pt x="3600" y="0"/>
                    </a:lnTo>
                    <a:close/>
                    <a:moveTo>
                      <a:pt x="3600" y="0"/>
                    </a:moveTo>
                  </a:path>
                </a:pathLst>
              </a:custGeom>
              <a:solidFill>
                <a:srgbClr val="CC66FF"/>
              </a:solidFill>
              <a:ln w="12700">
                <a:solidFill>
                  <a:schemeClr val="tx1"/>
                </a:solidFill>
                <a:round/>
                <a:headEnd/>
                <a:tailEnd/>
              </a:ln>
            </p:spPr>
            <p:txBody>
              <a:bodyPr lIns="0" tIns="0" rIns="0" bIns="0"/>
              <a:lstStyle/>
              <a:p>
                <a:endParaRPr lang="en-CA"/>
              </a:p>
            </p:txBody>
          </p:sp>
          <p:sp>
            <p:nvSpPr>
              <p:cNvPr id="63514" name="Rectangle 30"/>
              <p:cNvSpPr>
                <a:spLocks/>
              </p:cNvSpPr>
              <p:nvPr/>
            </p:nvSpPr>
            <p:spPr bwMode="auto">
              <a:xfrm>
                <a:off x="40" y="20"/>
                <a:ext cx="949" cy="506"/>
              </a:xfrm>
              <a:prstGeom prst="rect">
                <a:avLst/>
              </a:prstGeom>
              <a:noFill/>
              <a:ln w="12700">
                <a:noFill/>
                <a:miter lim="800000"/>
                <a:headEnd/>
                <a:tailEnd/>
              </a:ln>
            </p:spPr>
            <p:txBody>
              <a:bodyPr lIns="0" tIns="0" rIns="0" bIns="0"/>
              <a:lstStyle/>
              <a:p>
                <a:endParaRPr lang="en-US"/>
              </a:p>
            </p:txBody>
          </p:sp>
        </p:grpSp>
      </p:grpSp>
      <p:grpSp>
        <p:nvGrpSpPr>
          <p:cNvPr id="15" name="Group 31"/>
          <p:cNvGrpSpPr>
            <a:grpSpLocks/>
          </p:cNvGrpSpPr>
          <p:nvPr/>
        </p:nvGrpSpPr>
        <p:grpSpPr bwMode="auto">
          <a:xfrm>
            <a:off x="660797" y="303609"/>
            <a:ext cx="2446734" cy="3560713"/>
            <a:chOff x="0" y="0"/>
            <a:chExt cx="2192" cy="3190"/>
          </a:xfrm>
        </p:grpSpPr>
        <p:sp>
          <p:nvSpPr>
            <p:cNvPr id="63507" name="Rectangle 32"/>
            <p:cNvSpPr>
              <a:spLocks/>
            </p:cNvSpPr>
            <p:nvPr/>
          </p:nvSpPr>
          <p:spPr bwMode="auto">
            <a:xfrm>
              <a:off x="688" y="2528"/>
              <a:ext cx="1504" cy="662"/>
            </a:xfrm>
            <a:prstGeom prst="rect">
              <a:avLst/>
            </a:prstGeom>
            <a:solidFill>
              <a:srgbClr val="CCFF33"/>
            </a:solidFill>
            <a:ln w="12700">
              <a:noFill/>
              <a:miter lim="800000"/>
              <a:headEnd/>
              <a:tailEnd/>
            </a:ln>
          </p:spPr>
          <p:txBody>
            <a:bodyPr wrap="none" lIns="0" tIns="0" rIns="57799" bIns="0">
              <a:spAutoFit/>
            </a:bodyPr>
            <a:lstStyle/>
            <a:p>
              <a:pPr marL="40182"/>
              <a:r>
                <a:rPr lang="ja-JP" altLang="en-US" sz="2400">
                  <a:solidFill>
                    <a:srgbClr val="FF0000"/>
                  </a:solidFill>
                  <a:latin typeface="SimSun" pitchFamily="2" charset="-122"/>
                  <a:ea typeface="SimSun" pitchFamily="2" charset="-122"/>
                  <a:sym typeface="SimSun" pitchFamily="2" charset="-122"/>
                </a:rPr>
                <a:t>他</a:t>
              </a:r>
              <a:r>
                <a:rPr lang="en-US" altLang="ja-JP" sz="2400" b="1" dirty="0">
                  <a:solidFill>
                    <a:srgbClr val="FF0000"/>
                  </a:solidFill>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信</a:t>
              </a:r>
              <a:r>
                <a:rPr lang="en-US" altLang="ja-JP" sz="2400" b="1" dirty="0">
                  <a:solidFill>
                    <a:srgbClr val="FF0000"/>
                  </a:solidFill>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也</a:t>
              </a:r>
              <a:endParaRPr lang="en-US" altLang="ja-JP" sz="2400" b="1" dirty="0">
                <a:solidFill>
                  <a:srgbClr val="FF0000"/>
                </a:solidFill>
                <a:sym typeface="Times New Roman" pitchFamily="18" charset="0"/>
              </a:endParaRPr>
            </a:p>
            <a:p>
              <a:pPr marL="40182"/>
              <a:r>
                <a:rPr lang="en-US" sz="2400" dirty="0" err="1">
                  <a:cs typeface="Times New Roman" pitchFamily="18" charset="0"/>
                  <a:sym typeface="Times New Roman" pitchFamily="18" charset="0"/>
                </a:rPr>
                <a:t>Thaksin</a:t>
              </a:r>
              <a:r>
                <a:rPr lang="en-US" sz="2400" dirty="0">
                  <a:cs typeface="Times New Roman" pitchFamily="18" charset="0"/>
                  <a:sym typeface="Times New Roman" pitchFamily="18" charset="0"/>
                </a:rPr>
                <a:t> also</a:t>
              </a:r>
            </a:p>
          </p:txBody>
        </p:sp>
        <p:grpSp>
          <p:nvGrpSpPr>
            <p:cNvPr id="16" name="Group 33"/>
            <p:cNvGrpSpPr>
              <a:grpSpLocks/>
            </p:cNvGrpSpPr>
            <p:nvPr/>
          </p:nvGrpSpPr>
          <p:grpSpPr bwMode="auto">
            <a:xfrm>
              <a:off x="0" y="0"/>
              <a:ext cx="1568" cy="2540"/>
              <a:chOff x="0" y="0"/>
              <a:chExt cx="1568" cy="2540"/>
            </a:xfrm>
          </p:grpSpPr>
          <p:sp>
            <p:nvSpPr>
              <p:cNvPr id="63509" name="AutoShape 34"/>
              <p:cNvSpPr>
                <a:spLocks/>
              </p:cNvSpPr>
              <p:nvPr/>
            </p:nvSpPr>
            <p:spPr bwMode="auto">
              <a:xfrm>
                <a:off x="0" y="0"/>
                <a:ext cx="1568" cy="2540"/>
              </a:xfrm>
              <a:custGeom>
                <a:avLst/>
                <a:gdLst>
                  <a:gd name="T0" fmla="*/ 0 w 21600"/>
                  <a:gd name="T1" fmla="*/ 0 h 21600"/>
                  <a:gd name="T2" fmla="*/ 21600 w 21600"/>
                  <a:gd name="T3" fmla="*/ 21600 h 21600"/>
                </a:gdLst>
                <a:ahLst/>
                <a:cxnLst>
                  <a:cxn ang="0">
                    <a:pos x="3600" y="0"/>
                  </a:cxn>
                  <a:cxn ang="0">
                    <a:pos x="0" y="581"/>
                  </a:cxn>
                  <a:cxn ang="0">
                    <a:pos x="0" y="2032"/>
                  </a:cxn>
                  <a:cxn ang="0">
                    <a:pos x="0" y="2903"/>
                  </a:cxn>
                  <a:cxn ang="0">
                    <a:pos x="3600" y="3483"/>
                  </a:cxn>
                  <a:cxn ang="0">
                    <a:pos x="12600" y="3483"/>
                  </a:cxn>
                  <a:cxn ang="0">
                    <a:pos x="19193" y="21600"/>
                  </a:cxn>
                  <a:cxn ang="0">
                    <a:pos x="18000" y="3483"/>
                  </a:cxn>
                  <a:cxn ang="0">
                    <a:pos x="21600" y="2903"/>
                  </a:cxn>
                  <a:cxn ang="0">
                    <a:pos x="21600" y="2032"/>
                  </a:cxn>
                  <a:cxn ang="0">
                    <a:pos x="21600" y="581"/>
                  </a:cxn>
                  <a:cxn ang="0">
                    <a:pos x="18000" y="0"/>
                  </a:cxn>
                  <a:cxn ang="0">
                    <a:pos x="12600" y="0"/>
                  </a:cxn>
                  <a:cxn ang="0">
                    <a:pos x="3600" y="0"/>
                  </a:cxn>
                  <a:cxn ang="0">
                    <a:pos x="3600" y="0"/>
                  </a:cxn>
                </a:cxnLst>
                <a:rect l="T0" t="T1" r="T2" b="T3"/>
                <a:pathLst>
                  <a:path w="21600" h="21600">
                    <a:moveTo>
                      <a:pt x="3600" y="0"/>
                    </a:moveTo>
                    <a:cubicBezTo>
                      <a:pt x="1612" y="0"/>
                      <a:pt x="0" y="260"/>
                      <a:pt x="0" y="581"/>
                    </a:cubicBezTo>
                    <a:lnTo>
                      <a:pt x="0" y="2032"/>
                    </a:lnTo>
                    <a:lnTo>
                      <a:pt x="0" y="2903"/>
                    </a:lnTo>
                    <a:cubicBezTo>
                      <a:pt x="0" y="3223"/>
                      <a:pt x="1612" y="3483"/>
                      <a:pt x="3600" y="3483"/>
                    </a:cubicBezTo>
                    <a:lnTo>
                      <a:pt x="12600" y="3483"/>
                    </a:lnTo>
                    <a:lnTo>
                      <a:pt x="19193" y="21600"/>
                    </a:lnTo>
                    <a:lnTo>
                      <a:pt x="18000" y="3483"/>
                    </a:lnTo>
                    <a:cubicBezTo>
                      <a:pt x="19988" y="3483"/>
                      <a:pt x="21600" y="3223"/>
                      <a:pt x="21600" y="2903"/>
                    </a:cubicBezTo>
                    <a:lnTo>
                      <a:pt x="21600" y="2032"/>
                    </a:lnTo>
                    <a:lnTo>
                      <a:pt x="21600" y="581"/>
                    </a:lnTo>
                    <a:cubicBezTo>
                      <a:pt x="21600" y="260"/>
                      <a:pt x="19988" y="0"/>
                      <a:pt x="18000" y="0"/>
                    </a:cubicBezTo>
                    <a:lnTo>
                      <a:pt x="12600" y="0"/>
                    </a:lnTo>
                    <a:lnTo>
                      <a:pt x="3600" y="0"/>
                    </a:lnTo>
                    <a:close/>
                    <a:moveTo>
                      <a:pt x="3600" y="0"/>
                    </a:moveTo>
                  </a:path>
                </a:pathLst>
              </a:custGeom>
              <a:solidFill>
                <a:srgbClr val="CCFF33"/>
              </a:solidFill>
              <a:ln w="12700">
                <a:solidFill>
                  <a:schemeClr val="tx1"/>
                </a:solidFill>
                <a:round/>
                <a:headEnd/>
                <a:tailEnd/>
              </a:ln>
            </p:spPr>
            <p:txBody>
              <a:bodyPr lIns="0" tIns="0" rIns="0" bIns="0"/>
              <a:lstStyle/>
              <a:p>
                <a:endParaRPr lang="en-CA"/>
              </a:p>
            </p:txBody>
          </p:sp>
          <p:sp>
            <p:nvSpPr>
              <p:cNvPr id="63510" name="Rectangle 35"/>
              <p:cNvSpPr>
                <a:spLocks/>
              </p:cNvSpPr>
              <p:nvPr/>
            </p:nvSpPr>
            <p:spPr bwMode="auto">
              <a:xfrm>
                <a:off x="60" y="16"/>
                <a:ext cx="1455" cy="379"/>
              </a:xfrm>
              <a:prstGeom prst="rect">
                <a:avLst/>
              </a:prstGeom>
              <a:noFill/>
              <a:ln w="12700">
                <a:noFill/>
                <a:miter lim="800000"/>
                <a:headEnd/>
                <a:tailEnd/>
              </a:ln>
            </p:spPr>
            <p:txBody>
              <a:bodyPr lIns="0" tIns="0" rIns="0" bIns="0"/>
              <a:lstStyle/>
              <a:p>
                <a:endParaRPr lang="en-US"/>
              </a:p>
            </p:txBody>
          </p:sp>
        </p:grpSp>
      </p:grpSp>
      <p:grpSp>
        <p:nvGrpSpPr>
          <p:cNvPr id="17" name="Group 36"/>
          <p:cNvGrpSpPr>
            <a:grpSpLocks/>
          </p:cNvGrpSpPr>
          <p:nvPr/>
        </p:nvGrpSpPr>
        <p:grpSpPr bwMode="auto">
          <a:xfrm>
            <a:off x="5161359" y="303610"/>
            <a:ext cx="3562946" cy="1578322"/>
            <a:chOff x="0" y="0"/>
            <a:chExt cx="3192" cy="1414"/>
          </a:xfrm>
        </p:grpSpPr>
        <p:sp>
          <p:nvSpPr>
            <p:cNvPr id="63503" name="Rectangle 37"/>
            <p:cNvSpPr>
              <a:spLocks/>
            </p:cNvSpPr>
            <p:nvPr/>
          </p:nvSpPr>
          <p:spPr bwMode="auto">
            <a:xfrm>
              <a:off x="1640" y="752"/>
              <a:ext cx="1552" cy="662"/>
            </a:xfrm>
            <a:prstGeom prst="rect">
              <a:avLst/>
            </a:prstGeom>
            <a:solidFill>
              <a:srgbClr val="DDDDDD"/>
            </a:solidFill>
            <a:ln w="12700">
              <a:noFill/>
              <a:miter lim="800000"/>
              <a:headEnd/>
              <a:tailEnd/>
            </a:ln>
          </p:spPr>
          <p:txBody>
            <a:bodyPr wrap="none" lIns="0" tIns="0" rIns="57799" bIns="0">
              <a:spAutoFit/>
            </a:bodyPr>
            <a:lstStyle/>
            <a:p>
              <a:pPr marL="40182"/>
              <a:r>
                <a:rPr lang="ja-JP" altLang="en-US" sz="2400">
                  <a:solidFill>
                    <a:srgbClr val="FF0000"/>
                  </a:solidFill>
                  <a:latin typeface="SimSun" pitchFamily="2" charset="-122"/>
                  <a:ea typeface="SimSun" pitchFamily="2" charset="-122"/>
                  <a:sym typeface="SimSun" pitchFamily="2" charset="-122"/>
                </a:rPr>
                <a:t>总理</a:t>
              </a:r>
              <a:r>
                <a:rPr lang="en-US" altLang="ja-JP" sz="2400" b="1" dirty="0">
                  <a:solidFill>
                    <a:srgbClr val="FF0000"/>
                  </a:solidFill>
                  <a:cs typeface="Times New Roman" pitchFamily="18" charset="0"/>
                  <a:sym typeface="Times New Roman" pitchFamily="18" charset="0"/>
                </a:rPr>
                <a:t>  ,  </a:t>
              </a:r>
              <a:r>
                <a:rPr lang="ja-JP" altLang="en-US" sz="2400">
                  <a:solidFill>
                    <a:srgbClr val="FF0000"/>
                  </a:solidFill>
                  <a:latin typeface="SimSun" pitchFamily="2" charset="-122"/>
                  <a:ea typeface="SimSun" pitchFamily="2" charset="-122"/>
                  <a:sym typeface="SimSun" pitchFamily="2" charset="-122"/>
                </a:rPr>
                <a:t>拒绝</a:t>
              </a:r>
              <a:endParaRPr lang="en-US" altLang="ja-JP" sz="2400" b="1" dirty="0">
                <a:solidFill>
                  <a:srgbClr val="FF0000"/>
                </a:solidFill>
                <a:sym typeface="Times New Roman" pitchFamily="18" charset="0"/>
              </a:endParaRPr>
            </a:p>
            <a:p>
              <a:pPr marL="40182"/>
              <a:r>
                <a:rPr lang="en-US" sz="2400" dirty="0">
                  <a:cs typeface="Times New Roman" pitchFamily="18" charset="0"/>
                  <a:sym typeface="Times New Roman" pitchFamily="18" charset="0"/>
                </a:rPr>
                <a:t>……</a:t>
              </a:r>
            </a:p>
          </p:txBody>
        </p:sp>
        <p:grpSp>
          <p:nvGrpSpPr>
            <p:cNvPr id="18" name="Group 38"/>
            <p:cNvGrpSpPr>
              <a:grpSpLocks/>
            </p:cNvGrpSpPr>
            <p:nvPr/>
          </p:nvGrpSpPr>
          <p:grpSpPr bwMode="auto">
            <a:xfrm>
              <a:off x="0" y="0"/>
              <a:ext cx="2349" cy="742"/>
              <a:chOff x="0" y="0"/>
              <a:chExt cx="2349" cy="742"/>
            </a:xfrm>
          </p:grpSpPr>
          <p:sp>
            <p:nvSpPr>
              <p:cNvPr id="63505" name="AutoShape 39"/>
              <p:cNvSpPr>
                <a:spLocks/>
              </p:cNvSpPr>
              <p:nvPr/>
            </p:nvSpPr>
            <p:spPr bwMode="auto">
              <a:xfrm>
                <a:off x="0" y="0"/>
                <a:ext cx="2349" cy="742"/>
              </a:xfrm>
              <a:custGeom>
                <a:avLst/>
                <a:gdLst>
                  <a:gd name="T0" fmla="*/ 0 w 21600"/>
                  <a:gd name="T1" fmla="*/ 0 h 21600"/>
                  <a:gd name="T2" fmla="*/ 21600 w 21600"/>
                  <a:gd name="T3" fmla="*/ 21600 h 21600"/>
                </a:gdLst>
                <a:ahLst/>
                <a:cxnLst>
                  <a:cxn ang="0">
                    <a:pos x="2824" y="0"/>
                  </a:cxn>
                  <a:cxn ang="0">
                    <a:pos x="0" y="1986"/>
                  </a:cxn>
                  <a:cxn ang="0">
                    <a:pos x="0" y="6952"/>
                  </a:cxn>
                  <a:cxn ang="0">
                    <a:pos x="0" y="9931"/>
                  </a:cxn>
                  <a:cxn ang="0">
                    <a:pos x="2824" y="11917"/>
                  </a:cxn>
                  <a:cxn ang="0">
                    <a:pos x="9885" y="11917"/>
                  </a:cxn>
                  <a:cxn ang="0">
                    <a:pos x="21600" y="21600"/>
                  </a:cxn>
                  <a:cxn ang="0">
                    <a:pos x="14121" y="11917"/>
                  </a:cxn>
                  <a:cxn ang="0">
                    <a:pos x="16945" y="9931"/>
                  </a:cxn>
                  <a:cxn ang="0">
                    <a:pos x="16945" y="6952"/>
                  </a:cxn>
                  <a:cxn ang="0">
                    <a:pos x="16945" y="1986"/>
                  </a:cxn>
                  <a:cxn ang="0">
                    <a:pos x="14121" y="0"/>
                  </a:cxn>
                  <a:cxn ang="0">
                    <a:pos x="9885" y="0"/>
                  </a:cxn>
                  <a:cxn ang="0">
                    <a:pos x="2824" y="0"/>
                  </a:cxn>
                  <a:cxn ang="0">
                    <a:pos x="2824" y="0"/>
                  </a:cxn>
                </a:cxnLst>
                <a:rect l="T0" t="T1" r="T2" b="T3"/>
                <a:pathLst>
                  <a:path w="21600" h="21600">
                    <a:moveTo>
                      <a:pt x="2824" y="0"/>
                    </a:moveTo>
                    <a:cubicBezTo>
                      <a:pt x="1264" y="0"/>
                      <a:pt x="0" y="889"/>
                      <a:pt x="0" y="1986"/>
                    </a:cubicBezTo>
                    <a:lnTo>
                      <a:pt x="0" y="6952"/>
                    </a:lnTo>
                    <a:lnTo>
                      <a:pt x="0" y="9931"/>
                    </a:lnTo>
                    <a:cubicBezTo>
                      <a:pt x="0" y="11028"/>
                      <a:pt x="1264" y="11917"/>
                      <a:pt x="2824" y="11917"/>
                    </a:cubicBezTo>
                    <a:lnTo>
                      <a:pt x="9885" y="11917"/>
                    </a:lnTo>
                    <a:lnTo>
                      <a:pt x="21600" y="21600"/>
                    </a:lnTo>
                    <a:lnTo>
                      <a:pt x="14121" y="11917"/>
                    </a:lnTo>
                    <a:cubicBezTo>
                      <a:pt x="15681" y="11917"/>
                      <a:pt x="16945" y="11028"/>
                      <a:pt x="16945" y="9931"/>
                    </a:cubicBezTo>
                    <a:lnTo>
                      <a:pt x="16945" y="6952"/>
                    </a:lnTo>
                    <a:lnTo>
                      <a:pt x="16945" y="1986"/>
                    </a:lnTo>
                    <a:cubicBezTo>
                      <a:pt x="16945" y="889"/>
                      <a:pt x="15681" y="0"/>
                      <a:pt x="14121" y="0"/>
                    </a:cubicBezTo>
                    <a:lnTo>
                      <a:pt x="9885" y="0"/>
                    </a:lnTo>
                    <a:lnTo>
                      <a:pt x="2824" y="0"/>
                    </a:lnTo>
                    <a:close/>
                    <a:moveTo>
                      <a:pt x="2824" y="0"/>
                    </a:moveTo>
                  </a:path>
                </a:pathLst>
              </a:custGeom>
              <a:solidFill>
                <a:srgbClr val="DDDDDD"/>
              </a:solidFill>
              <a:ln w="12700">
                <a:solidFill>
                  <a:schemeClr val="tx1"/>
                </a:solidFill>
                <a:round/>
                <a:headEnd/>
                <a:tailEnd/>
              </a:ln>
            </p:spPr>
            <p:txBody>
              <a:bodyPr lIns="0" tIns="0" rIns="0" bIns="0"/>
              <a:lstStyle/>
              <a:p>
                <a:endParaRPr lang="en-CA"/>
              </a:p>
            </p:txBody>
          </p:sp>
          <p:sp>
            <p:nvSpPr>
              <p:cNvPr id="63506" name="Rectangle 40"/>
              <p:cNvSpPr>
                <a:spLocks/>
              </p:cNvSpPr>
              <p:nvPr/>
            </p:nvSpPr>
            <p:spPr bwMode="auto">
              <a:xfrm>
                <a:off x="70" y="16"/>
                <a:ext cx="1708" cy="379"/>
              </a:xfrm>
              <a:prstGeom prst="rect">
                <a:avLst/>
              </a:prstGeom>
              <a:noFill/>
              <a:ln w="12700">
                <a:noFill/>
                <a:miter lim="800000"/>
                <a:headEnd/>
                <a:tailEnd/>
              </a:ln>
            </p:spPr>
            <p:txBody>
              <a:bodyPr lIns="0" tIns="0" rIns="0" bIns="0"/>
              <a:lstStyle/>
              <a:p>
                <a:endParaRPr lang="en-US"/>
              </a:p>
            </p:txBody>
          </p:sp>
        </p:grpSp>
      </p:grpSp>
      <p:grpSp>
        <p:nvGrpSpPr>
          <p:cNvPr id="19" name="Group 41"/>
          <p:cNvGrpSpPr>
            <a:grpSpLocks/>
          </p:cNvGrpSpPr>
          <p:nvPr/>
        </p:nvGrpSpPr>
        <p:grpSpPr bwMode="auto">
          <a:xfrm>
            <a:off x="5697141" y="232172"/>
            <a:ext cx="3094137" cy="4891237"/>
            <a:chOff x="0" y="0"/>
            <a:chExt cx="2772" cy="4382"/>
          </a:xfrm>
        </p:grpSpPr>
        <p:grpSp>
          <p:nvGrpSpPr>
            <p:cNvPr id="20" name="Group 42"/>
            <p:cNvGrpSpPr>
              <a:grpSpLocks/>
            </p:cNvGrpSpPr>
            <p:nvPr/>
          </p:nvGrpSpPr>
          <p:grpSpPr bwMode="auto">
            <a:xfrm>
              <a:off x="655" y="0"/>
              <a:ext cx="1672" cy="2752"/>
              <a:chOff x="0" y="0"/>
              <a:chExt cx="1672" cy="2752"/>
            </a:xfrm>
          </p:grpSpPr>
          <p:sp>
            <p:nvSpPr>
              <p:cNvPr id="63501" name="AutoShape 43"/>
              <p:cNvSpPr>
                <a:spLocks/>
              </p:cNvSpPr>
              <p:nvPr/>
            </p:nvSpPr>
            <p:spPr bwMode="auto">
              <a:xfrm>
                <a:off x="0" y="0"/>
                <a:ext cx="1672" cy="2752"/>
              </a:xfrm>
              <a:custGeom>
                <a:avLst/>
                <a:gdLst>
                  <a:gd name="T0" fmla="*/ 0 w 21600"/>
                  <a:gd name="T1" fmla="*/ 0 h 21600"/>
                  <a:gd name="T2" fmla="*/ 21600 w 21600"/>
                  <a:gd name="T3" fmla="*/ 21600 h 21600"/>
                </a:gdLst>
                <a:ahLst/>
                <a:cxnLst>
                  <a:cxn ang="0">
                    <a:pos x="11314" y="0"/>
                  </a:cxn>
                  <a:cxn ang="0">
                    <a:pos x="9257" y="536"/>
                  </a:cxn>
                  <a:cxn ang="0">
                    <a:pos x="9257" y="1875"/>
                  </a:cxn>
                  <a:cxn ang="0">
                    <a:pos x="9257" y="2679"/>
                  </a:cxn>
                  <a:cxn ang="0">
                    <a:pos x="11314" y="3215"/>
                  </a:cxn>
                  <a:cxn ang="0">
                    <a:pos x="0" y="21600"/>
                  </a:cxn>
                  <a:cxn ang="0">
                    <a:pos x="14400" y="3215"/>
                  </a:cxn>
                  <a:cxn ang="0">
                    <a:pos x="19543" y="3215"/>
                  </a:cxn>
                  <a:cxn ang="0">
                    <a:pos x="21600" y="2679"/>
                  </a:cxn>
                  <a:cxn ang="0">
                    <a:pos x="21600" y="1875"/>
                  </a:cxn>
                  <a:cxn ang="0">
                    <a:pos x="21600" y="536"/>
                  </a:cxn>
                  <a:cxn ang="0">
                    <a:pos x="19543" y="0"/>
                  </a:cxn>
                  <a:cxn ang="0">
                    <a:pos x="14400" y="0"/>
                  </a:cxn>
                  <a:cxn ang="0">
                    <a:pos x="11314" y="0"/>
                  </a:cxn>
                  <a:cxn ang="0">
                    <a:pos x="11314" y="0"/>
                  </a:cxn>
                </a:cxnLst>
                <a:rect l="T0" t="T1" r="T2" b="T3"/>
                <a:pathLst>
                  <a:path w="21600" h="21600">
                    <a:moveTo>
                      <a:pt x="11314" y="0"/>
                    </a:moveTo>
                    <a:cubicBezTo>
                      <a:pt x="10178" y="0"/>
                      <a:pt x="9257" y="240"/>
                      <a:pt x="9257" y="536"/>
                    </a:cubicBezTo>
                    <a:lnTo>
                      <a:pt x="9257" y="1875"/>
                    </a:lnTo>
                    <a:lnTo>
                      <a:pt x="9257" y="2679"/>
                    </a:lnTo>
                    <a:cubicBezTo>
                      <a:pt x="9257" y="2975"/>
                      <a:pt x="10178" y="3215"/>
                      <a:pt x="11314" y="3215"/>
                    </a:cubicBezTo>
                    <a:lnTo>
                      <a:pt x="0" y="21600"/>
                    </a:lnTo>
                    <a:lnTo>
                      <a:pt x="14400" y="3215"/>
                    </a:lnTo>
                    <a:lnTo>
                      <a:pt x="19543" y="3215"/>
                    </a:lnTo>
                    <a:cubicBezTo>
                      <a:pt x="20679" y="3215"/>
                      <a:pt x="21600" y="2975"/>
                      <a:pt x="21600" y="2679"/>
                    </a:cubicBezTo>
                    <a:lnTo>
                      <a:pt x="21600" y="1875"/>
                    </a:lnTo>
                    <a:lnTo>
                      <a:pt x="21600" y="536"/>
                    </a:lnTo>
                    <a:cubicBezTo>
                      <a:pt x="21600" y="240"/>
                      <a:pt x="20679" y="0"/>
                      <a:pt x="19543" y="0"/>
                    </a:cubicBezTo>
                    <a:lnTo>
                      <a:pt x="14400" y="0"/>
                    </a:lnTo>
                    <a:lnTo>
                      <a:pt x="11314" y="0"/>
                    </a:lnTo>
                    <a:close/>
                    <a:moveTo>
                      <a:pt x="11314" y="0"/>
                    </a:moveTo>
                  </a:path>
                </a:pathLst>
              </a:custGeom>
              <a:solidFill>
                <a:srgbClr val="9966FF"/>
              </a:solidFill>
              <a:ln w="12700">
                <a:solidFill>
                  <a:schemeClr val="tx1"/>
                </a:solidFill>
                <a:round/>
                <a:headEnd/>
                <a:tailEnd/>
              </a:ln>
            </p:spPr>
            <p:txBody>
              <a:bodyPr lIns="0" tIns="0" rIns="0" bIns="0"/>
              <a:lstStyle/>
              <a:p>
                <a:endParaRPr lang="en-CA"/>
              </a:p>
            </p:txBody>
          </p:sp>
          <p:sp>
            <p:nvSpPr>
              <p:cNvPr id="63502" name="Rectangle 44"/>
              <p:cNvSpPr>
                <a:spLocks/>
              </p:cNvSpPr>
              <p:nvPr/>
            </p:nvSpPr>
            <p:spPr bwMode="auto">
              <a:xfrm>
                <a:off x="753" y="11"/>
                <a:ext cx="886" cy="380"/>
              </a:xfrm>
              <a:prstGeom prst="rect">
                <a:avLst/>
              </a:prstGeom>
              <a:noFill/>
              <a:ln w="12700">
                <a:noFill/>
                <a:miter lim="800000"/>
                <a:headEnd/>
                <a:tailEnd/>
              </a:ln>
            </p:spPr>
            <p:txBody>
              <a:bodyPr lIns="0" tIns="0" rIns="0" bIns="0"/>
              <a:lstStyle/>
              <a:p>
                <a:endParaRPr lang="en-US"/>
              </a:p>
            </p:txBody>
          </p:sp>
        </p:grpSp>
        <p:sp>
          <p:nvSpPr>
            <p:cNvPr id="63500" name="Rectangle 45"/>
            <p:cNvSpPr>
              <a:spLocks/>
            </p:cNvSpPr>
            <p:nvPr/>
          </p:nvSpPr>
          <p:spPr bwMode="auto">
            <a:xfrm>
              <a:off x="0" y="2728"/>
              <a:ext cx="2772" cy="1654"/>
            </a:xfrm>
            <a:prstGeom prst="rect">
              <a:avLst/>
            </a:prstGeom>
            <a:solidFill>
              <a:srgbClr val="9966FF"/>
            </a:solidFill>
            <a:ln w="12700">
              <a:noFill/>
              <a:miter lim="800000"/>
              <a:headEnd/>
              <a:tailEnd/>
            </a:ln>
          </p:spPr>
          <p:txBody>
            <a:bodyPr wrap="none" lIns="0" tIns="0" rIns="57799" bIns="0">
              <a:spAutoFit/>
            </a:bodyPr>
            <a:lstStyle/>
            <a:p>
              <a:pPr marL="40182"/>
              <a:r>
                <a:rPr lang="ja-JP" altLang="en-US" sz="2400">
                  <a:solidFill>
                    <a:srgbClr val="FF0000"/>
                  </a:solidFill>
                  <a:latin typeface="SimSun" pitchFamily="2" charset="-122"/>
                  <a:ea typeface="SimSun" pitchFamily="2" charset="-122"/>
                  <a:sym typeface="SimSun" pitchFamily="2" charset="-122"/>
                </a:rPr>
                <a:t>辞</a:t>
              </a:r>
              <a:r>
                <a:rPr lang="en-US" altLang="ja-JP" sz="2400" b="1" dirty="0">
                  <a:solidFill>
                    <a:srgbClr val="FF0000"/>
                  </a:solidFill>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职</a:t>
              </a:r>
              <a:r>
                <a:rPr lang="en-US" altLang="ja-JP" sz="2400" b="1" dirty="0">
                  <a:solidFill>
                    <a:srgbClr val="FF0000"/>
                  </a:solidFill>
                  <a:cs typeface="Times New Roman" pitchFamily="18" charset="0"/>
                  <a:sym typeface="Times New Roman" pitchFamily="18" charset="0"/>
                </a:rPr>
                <a:t> .</a:t>
              </a:r>
            </a:p>
            <a:p>
              <a:pPr marL="40182"/>
              <a:r>
                <a:rPr lang="en-US" sz="2400" dirty="0">
                  <a:cs typeface="Times New Roman" pitchFamily="18" charset="0"/>
                  <a:sym typeface="Times New Roman" pitchFamily="18" charset="0"/>
                </a:rPr>
                <a:t>resign .</a:t>
              </a:r>
            </a:p>
            <a:p>
              <a:pPr marL="40182"/>
              <a:r>
                <a:rPr lang="en-US" sz="2400" dirty="0">
                  <a:cs typeface="Times New Roman" pitchFamily="18" charset="0"/>
                  <a:sym typeface="Times New Roman" pitchFamily="18" charset="0"/>
                </a:rPr>
                <a:t>leaving their service .</a:t>
              </a:r>
            </a:p>
            <a:p>
              <a:pPr marL="40182"/>
              <a:r>
                <a:rPr lang="en-US" sz="2400" dirty="0">
                  <a:cs typeface="Times New Roman" pitchFamily="18" charset="0"/>
                  <a:sym typeface="Times New Roman" pitchFamily="18" charset="0"/>
                </a:rPr>
                <a:t>of leaving their service .</a:t>
              </a:r>
            </a:p>
            <a:p>
              <a:pPr marL="40182"/>
              <a:r>
                <a:rPr lang="en-US" sz="2400" dirty="0">
                  <a:cs typeface="Times New Roman" pitchFamily="18" charset="0"/>
                  <a:sym typeface="Times New Roman" pitchFamily="18" charset="0"/>
                </a:rPr>
                <a:t>resigned as counsel .	</a:t>
              </a:r>
            </a:p>
          </p:txBody>
        </p:sp>
      </p:grpSp>
      <p:sp>
        <p:nvSpPr>
          <p:cNvPr id="63534" name="Rectangle 46"/>
          <p:cNvSpPr>
            <a:spLocks/>
          </p:cNvSpPr>
          <p:nvPr/>
        </p:nvSpPr>
        <p:spPr bwMode="auto">
          <a:xfrm>
            <a:off x="838275" y="250031"/>
            <a:ext cx="7629651" cy="415498"/>
          </a:xfrm>
          <a:prstGeom prst="rect">
            <a:avLst/>
          </a:prstGeom>
          <a:noFill/>
          <a:ln w="12700">
            <a:noFill/>
            <a:miter lim="800000"/>
            <a:headEnd/>
            <a:tailEnd/>
          </a:ln>
        </p:spPr>
        <p:txBody>
          <a:bodyPr wrap="none" lIns="0" tIns="0" rIns="40638" bIns="0">
            <a:spAutoFit/>
          </a:bodyPr>
          <a:lstStyle/>
          <a:p>
            <a:pPr marL="40182"/>
            <a:r>
              <a:rPr lang="ja-JP" altLang="en-US" sz="2700">
                <a:latin typeface="SimSun" pitchFamily="2" charset="-122"/>
                <a:ea typeface="SimSun" pitchFamily="2" charset="-122"/>
                <a:sym typeface="SimSun" pitchFamily="2" charset="-122"/>
              </a:rPr>
              <a:t>他</a:t>
            </a:r>
            <a:r>
              <a:rPr lang="en-US" altLang="ja-JP" sz="2700" b="1" dirty="0">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信</a:t>
            </a:r>
            <a:r>
              <a:rPr lang="en-US" altLang="ja-JP" sz="2700" b="1" dirty="0">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也</a:t>
            </a:r>
            <a:r>
              <a:rPr lang="en-US" altLang="ja-JP" sz="2700" b="1" dirty="0">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说</a:t>
            </a:r>
            <a:r>
              <a:rPr lang="en-US" altLang="ja-JP" sz="2700" b="1" dirty="0">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自己</a:t>
            </a:r>
            <a:r>
              <a:rPr lang="en-US" altLang="ja-JP" sz="2700" b="1" dirty="0">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仍</a:t>
            </a:r>
            <a:r>
              <a:rPr lang="en-US" altLang="ja-JP" sz="2700" b="1" dirty="0">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然</a:t>
            </a:r>
            <a:r>
              <a:rPr lang="en-US" altLang="ja-JP" sz="2700" b="1" dirty="0">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是</a:t>
            </a:r>
            <a:r>
              <a:rPr lang="en-US" altLang="ja-JP" sz="2700" b="1" dirty="0">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总理</a:t>
            </a:r>
            <a:r>
              <a:rPr lang="en-US" altLang="ja-JP" sz="2700" b="1" dirty="0">
                <a:cs typeface="Times New Roman" pitchFamily="18" charset="0"/>
                <a:sym typeface="Times New Roman" pitchFamily="18" charset="0"/>
              </a:rPr>
              <a:t>  ,  </a:t>
            </a:r>
            <a:r>
              <a:rPr lang="ja-JP" altLang="en-US" sz="2700">
                <a:latin typeface="SimSun" pitchFamily="2" charset="-122"/>
                <a:ea typeface="SimSun" pitchFamily="2" charset="-122"/>
                <a:sym typeface="SimSun" pitchFamily="2" charset="-122"/>
              </a:rPr>
              <a:t>拒</a:t>
            </a:r>
            <a:r>
              <a:rPr lang="en-US" altLang="ja-JP" sz="2700" b="1" dirty="0">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绝</a:t>
            </a:r>
            <a:r>
              <a:rPr lang="en-US" altLang="ja-JP" sz="2700" b="1" dirty="0">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辞</a:t>
            </a:r>
            <a:r>
              <a:rPr lang="en-US" altLang="ja-JP" sz="2700" b="1" dirty="0">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职</a:t>
            </a:r>
            <a:r>
              <a:rPr lang="en-US" altLang="ja-JP" sz="2700" b="1" dirty="0">
                <a:cs typeface="Times New Roman" pitchFamily="18" charset="0"/>
                <a:sym typeface="Times New Roman" pitchFamily="18" charset="0"/>
              </a:rPr>
              <a:t> . </a:t>
            </a:r>
            <a:endParaRPr lang="en-US" sz="2700" b="1" dirty="0">
              <a:cs typeface="Times New Roman" pitchFamily="18" charset="0"/>
              <a:sym typeface="Times New Roman" pitchFamily="18" charset="0"/>
            </a:endParaRPr>
          </a:p>
        </p:txBody>
      </p:sp>
      <p:sp>
        <p:nvSpPr>
          <p:cNvPr id="48" name="Text Box 7"/>
          <p:cNvSpPr txBox="1">
            <a:spLocks noChangeArrowheads="1"/>
          </p:cNvSpPr>
          <p:nvPr/>
        </p:nvSpPr>
        <p:spPr bwMode="auto">
          <a:xfrm>
            <a:off x="395536" y="6276975"/>
            <a:ext cx="3581400" cy="581025"/>
          </a:xfrm>
          <a:prstGeom prst="rect">
            <a:avLst/>
          </a:prstGeom>
          <a:noFill/>
          <a:ln w="9525">
            <a:noFill/>
            <a:miter lim="800000"/>
            <a:headEnd/>
            <a:tailEnd/>
          </a:ln>
          <a:effectLst/>
        </p:spPr>
        <p:txBody>
          <a:bodyPr>
            <a:spAutoFit/>
          </a:bodyPr>
          <a:lstStyle/>
          <a:p>
            <a:pPr eaLnBrk="0" hangingPunct="0">
              <a:spcBef>
                <a:spcPct val="50000"/>
              </a:spcBef>
            </a:pPr>
            <a:r>
              <a:rPr lang="en-US" sz="1600" dirty="0">
                <a:latin typeface="Arial" charset="0"/>
              </a:rPr>
              <a:t>Source:</a:t>
            </a:r>
            <a:br>
              <a:rPr lang="en-US" sz="1600" dirty="0">
                <a:latin typeface="Arial" charset="0"/>
              </a:rPr>
            </a:br>
            <a:r>
              <a:rPr lang="en-US" sz="1600" i="1" dirty="0" smtClean="0">
                <a:latin typeface="Arial" charset="0"/>
              </a:rPr>
              <a:t>cs221 </a:t>
            </a:r>
            <a:r>
              <a:rPr lang="en-US" sz="1600" i="1" dirty="0" err="1" smtClean="0">
                <a:latin typeface="Arial" charset="0"/>
              </a:rPr>
              <a:t>stanford</a:t>
            </a:r>
            <a:endParaRPr lang="en-US" sz="1600" i="1" dirty="0">
              <a:latin typeface="Arial" charset="0"/>
            </a:endParaRPr>
          </a:p>
        </p:txBody>
      </p:sp>
      <p:sp>
        <p:nvSpPr>
          <p:cNvPr id="49" name="Slide Number Placeholder 48"/>
          <p:cNvSpPr>
            <a:spLocks noGrp="1"/>
          </p:cNvSpPr>
          <p:nvPr>
            <p:ph type="sldNum" sz="quarter" idx="12"/>
          </p:nvPr>
        </p:nvSpPr>
        <p:spPr/>
        <p:txBody>
          <a:bodyPr/>
          <a:lstStyle/>
          <a:p>
            <a:pPr>
              <a:defRPr/>
            </a:pPr>
            <a:r>
              <a:rPr lang="en-US" smtClean="0"/>
              <a:t>Slide </a:t>
            </a:r>
            <a:fld id="{06D84F16-D10E-482D-B414-36A856B8225A}" type="slidenum">
              <a:rPr lang="en-US" smtClean="0"/>
              <a:pPr>
                <a:defRPr/>
              </a:pPr>
              <a:t>39</a:t>
            </a:fld>
            <a:endParaRPr lang="en-US"/>
          </a:p>
        </p:txBody>
      </p:sp>
      <p:sp>
        <p:nvSpPr>
          <p:cNvPr id="50" name="Footer Placeholder 49"/>
          <p:cNvSpPr>
            <a:spLocks noGrp="1"/>
          </p:cNvSpPr>
          <p:nvPr>
            <p:ph type="ftr" sz="quarter" idx="11"/>
          </p:nvPr>
        </p:nvSpPr>
        <p:spPr/>
        <p:txBody>
          <a:bodyPr/>
          <a:lstStyle/>
          <a:p>
            <a:pPr>
              <a:defRPr/>
            </a:pPr>
            <a:r>
              <a:rPr lang="en-US" smtClean="0"/>
              <a:t>CPSC 502, Lecture 1</a:t>
            </a:r>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CPSC 502, Lecture 1</a:t>
            </a:r>
            <a:endParaRPr lang="en-US"/>
          </a:p>
        </p:txBody>
      </p:sp>
      <p:sp>
        <p:nvSpPr>
          <p:cNvPr id="6" name="Slide Number Placeholder 5"/>
          <p:cNvSpPr>
            <a:spLocks noGrp="1"/>
          </p:cNvSpPr>
          <p:nvPr>
            <p:ph type="sldNum" sz="quarter" idx="12"/>
          </p:nvPr>
        </p:nvSpPr>
        <p:spPr/>
        <p:txBody>
          <a:bodyPr/>
          <a:lstStyle/>
          <a:p>
            <a:pPr>
              <a:defRPr/>
            </a:pPr>
            <a:r>
              <a:rPr lang="en-US"/>
              <a:t>Slide </a:t>
            </a:r>
            <a:fld id="{3F5815F0-4D73-4739-921B-2830FA92DCA0}" type="slidenum">
              <a:rPr lang="en-US"/>
              <a:pPr>
                <a:defRPr/>
              </a:pPr>
              <a:t>4</a:t>
            </a:fld>
            <a:endParaRPr lang="en-US"/>
          </a:p>
        </p:txBody>
      </p:sp>
      <p:sp>
        <p:nvSpPr>
          <p:cNvPr id="11294" name="Rectangle 2"/>
          <p:cNvSpPr>
            <a:spLocks noGrp="1" noChangeArrowheads="1"/>
          </p:cNvSpPr>
          <p:nvPr>
            <p:ph type="title"/>
          </p:nvPr>
        </p:nvSpPr>
        <p:spPr/>
        <p:txBody>
          <a:bodyPr/>
          <a:lstStyle/>
          <a:p>
            <a:pPr eaLnBrk="1" hangingPunct="1"/>
            <a:r>
              <a:rPr lang="en-US" smtClean="0"/>
              <a:t>What is Intelligence?</a:t>
            </a:r>
          </a:p>
        </p:txBody>
      </p:sp>
      <p:sp>
        <p:nvSpPr>
          <p:cNvPr id="11295" name="Rectangle 26"/>
          <p:cNvSpPr>
            <a:spLocks noChangeArrowheads="1"/>
          </p:cNvSpPr>
          <p:nvPr/>
        </p:nvSpPr>
        <p:spPr bwMode="auto">
          <a:xfrm>
            <a:off x="395288" y="1484313"/>
            <a:ext cx="8497887" cy="2592387"/>
          </a:xfrm>
          <a:prstGeom prst="rect">
            <a:avLst/>
          </a:prstGeom>
          <a:noFill/>
          <a:ln w="9525">
            <a:noFill/>
            <a:miter lim="800000"/>
            <a:headEnd/>
            <a:tailEnd/>
          </a:ln>
        </p:spPr>
        <p:txBody>
          <a:bodyPr/>
          <a:lstStyle/>
          <a:p>
            <a:pPr marL="342900" indent="-342900">
              <a:spcBef>
                <a:spcPct val="20000"/>
              </a:spcBef>
            </a:pPr>
            <a:endParaRPr lang="en-US" b="1">
              <a:latin typeface="Arial Unicode MS" pitchFamily="34"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Zite</a:t>
            </a:r>
            <a:r>
              <a:rPr lang="en-CA" dirty="0" smtClean="0"/>
              <a:t>:  a personalized magazine</a:t>
            </a:r>
            <a:endParaRPr lang="en-CA" dirty="0"/>
          </a:p>
        </p:txBody>
      </p:sp>
      <p:sp>
        <p:nvSpPr>
          <p:cNvPr id="3" name="Content Placeholder 2"/>
          <p:cNvSpPr>
            <a:spLocks noGrp="1"/>
          </p:cNvSpPr>
          <p:nvPr>
            <p:ph idx="1"/>
          </p:nvPr>
        </p:nvSpPr>
        <p:spPr/>
        <p:txBody>
          <a:bodyPr/>
          <a:lstStyle/>
          <a:p>
            <a:r>
              <a:rPr lang="en-CA" dirty="0" smtClean="0"/>
              <a:t>… that gets smarter as you use it</a:t>
            </a:r>
            <a:endParaRPr lang="en-CA" dirty="0"/>
          </a:p>
        </p:txBody>
      </p:sp>
      <p:sp>
        <p:nvSpPr>
          <p:cNvPr id="4" name="Footer Placeholder 3"/>
          <p:cNvSpPr>
            <a:spLocks noGrp="1"/>
          </p:cNvSpPr>
          <p:nvPr>
            <p:ph type="ftr" sz="quarter" idx="11"/>
          </p:nvPr>
        </p:nvSpPr>
        <p:spPr/>
        <p:txBody>
          <a:bodyPr/>
          <a:lstStyle/>
          <a:p>
            <a:pPr>
              <a:defRPr/>
            </a:pPr>
            <a:r>
              <a:rPr lang="en-US" smtClean="0"/>
              <a:t>CPSC 502, Lecture 1</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06D84F16-D10E-482D-B414-36A856B8225A}" type="slidenum">
              <a:rPr lang="en-US" smtClean="0"/>
              <a:pPr>
                <a:defRPr/>
              </a:pPr>
              <a:t>40</a:t>
            </a:fld>
            <a:endParaRPr lang="en-US"/>
          </a:p>
        </p:txBody>
      </p:sp>
      <p:pic>
        <p:nvPicPr>
          <p:cNvPr id="79874" name="Picture 2" descr="http://kara.allthingsd.com/files/2011/03/zite_E_20110309133952.jpeg"/>
          <p:cNvPicPr>
            <a:picLocks noChangeAspect="1" noChangeArrowheads="1"/>
          </p:cNvPicPr>
          <p:nvPr/>
        </p:nvPicPr>
        <p:blipFill>
          <a:blip r:embed="rId2" cstate="print"/>
          <a:srcRect/>
          <a:stretch>
            <a:fillRect/>
          </a:stretch>
        </p:blipFill>
        <p:spPr bwMode="auto">
          <a:xfrm>
            <a:off x="899592" y="1988840"/>
            <a:ext cx="6192688" cy="4122709"/>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endParaRPr lang="en-US" smtClean="0"/>
          </a:p>
        </p:txBody>
      </p:sp>
      <p:sp>
        <p:nvSpPr>
          <p:cNvPr id="25603" name="Content Placeholder 2"/>
          <p:cNvSpPr>
            <a:spLocks noGrp="1"/>
          </p:cNvSpPr>
          <p:nvPr>
            <p:ph idx="1"/>
          </p:nvPr>
        </p:nvSpPr>
        <p:spPr/>
        <p:txBody>
          <a:bodyPr/>
          <a:lstStyle/>
          <a:p>
            <a:pPr eaLnBrk="1" hangingPunct="1"/>
            <a:endParaRPr lang="en-US" smtClean="0"/>
          </a:p>
        </p:txBody>
      </p:sp>
      <p:sp>
        <p:nvSpPr>
          <p:cNvPr id="4" name="Footer Placeholder 3"/>
          <p:cNvSpPr>
            <a:spLocks noGrp="1"/>
          </p:cNvSpPr>
          <p:nvPr>
            <p:ph type="ftr" sz="quarter" idx="11"/>
          </p:nvPr>
        </p:nvSpPr>
        <p:spPr/>
        <p:txBody>
          <a:bodyPr/>
          <a:lstStyle/>
          <a:p>
            <a:pPr>
              <a:defRPr/>
            </a:pPr>
            <a:r>
              <a:rPr lang="en-US" smtClean="0"/>
              <a:t>CPSC 322, Lecture 2</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8591E078-2CF2-4E52-A3BD-BAD46BA6D571}" type="slidenum">
              <a:rPr lang="en-US" smtClean="0"/>
              <a:pPr>
                <a:defRPr/>
              </a:pPr>
              <a:t>41</a:t>
            </a:fld>
            <a:endParaRPr lang="en-US"/>
          </a:p>
        </p:txBody>
      </p:sp>
      <p:pic>
        <p:nvPicPr>
          <p:cNvPr id="25606" name="Picture 2"/>
          <p:cNvPicPr>
            <a:picLocks noChangeAspect="1" noChangeArrowheads="1"/>
          </p:cNvPicPr>
          <p:nvPr/>
        </p:nvPicPr>
        <p:blipFill>
          <a:blip r:embed="rId2" cstate="print"/>
          <a:srcRect/>
          <a:stretch>
            <a:fillRect/>
          </a:stretch>
        </p:blipFill>
        <p:spPr bwMode="auto">
          <a:xfrm>
            <a:off x="0" y="15875"/>
            <a:ext cx="9144000" cy="684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1"/>
          </p:nvPr>
        </p:nvSpPr>
        <p:spPr/>
        <p:txBody>
          <a:bodyPr/>
          <a:lstStyle/>
          <a:p>
            <a:pPr>
              <a:defRPr/>
            </a:pPr>
            <a:r>
              <a:rPr lang="en-US" smtClean="0"/>
              <a:t>CPSC 502, Lecture 1</a:t>
            </a:r>
            <a:endParaRPr lang="en-US" dirty="0"/>
          </a:p>
        </p:txBody>
      </p:sp>
      <p:sp>
        <p:nvSpPr>
          <p:cNvPr id="8" name="Slide Number Placeholder 4"/>
          <p:cNvSpPr>
            <a:spLocks noGrp="1"/>
          </p:cNvSpPr>
          <p:nvPr>
            <p:ph type="sldNum" sz="quarter" idx="12"/>
          </p:nvPr>
        </p:nvSpPr>
        <p:spPr/>
        <p:txBody>
          <a:bodyPr/>
          <a:lstStyle/>
          <a:p>
            <a:pPr>
              <a:defRPr/>
            </a:pPr>
            <a:r>
              <a:rPr lang="en-US"/>
              <a:t>Slide </a:t>
            </a:r>
            <a:fld id="{081CF6AF-C2BF-4D75-9219-E3DD7C56FCCC}" type="slidenum">
              <a:rPr lang="en-US"/>
              <a:pPr>
                <a:defRPr/>
              </a:pPr>
              <a:t>42</a:t>
            </a:fld>
            <a:endParaRPr lang="en-US"/>
          </a:p>
        </p:txBody>
      </p:sp>
      <p:sp>
        <p:nvSpPr>
          <p:cNvPr id="16407" name="Rectangle 2"/>
          <p:cNvSpPr>
            <a:spLocks noGrp="1" noChangeArrowheads="1"/>
          </p:cNvSpPr>
          <p:nvPr>
            <p:ph type="title"/>
          </p:nvPr>
        </p:nvSpPr>
        <p:spPr/>
        <p:txBody>
          <a:bodyPr/>
          <a:lstStyle/>
          <a:p>
            <a:r>
              <a:rPr lang="en-US" smtClean="0"/>
              <a:t>Agents acting in an environment</a:t>
            </a:r>
          </a:p>
        </p:txBody>
      </p:sp>
      <p:graphicFrame>
        <p:nvGraphicFramePr>
          <p:cNvPr id="16386" name="Object 2"/>
          <p:cNvGraphicFramePr>
            <a:graphicFrameLocks noChangeAspect="1"/>
          </p:cNvGraphicFramePr>
          <p:nvPr/>
        </p:nvGraphicFramePr>
        <p:xfrm>
          <a:off x="0" y="1196975"/>
          <a:ext cx="8820150" cy="5092700"/>
        </p:xfrm>
        <a:graphic>
          <a:graphicData uri="http://schemas.openxmlformats.org/presentationml/2006/ole">
            <p:oleObj spid="_x0000_s77826" name="Photo Editor Photo" r:id="rId4" imgW="5676190" imgH="3277057" progId="">
              <p:embed/>
            </p:oleObj>
          </a:graphicData>
        </a:graphic>
      </p:graphicFrame>
      <p:sp>
        <p:nvSpPr>
          <p:cNvPr id="9228" name="Text Box 12"/>
          <p:cNvSpPr txBox="1">
            <a:spLocks noChangeArrowheads="1"/>
          </p:cNvSpPr>
          <p:nvPr/>
        </p:nvSpPr>
        <p:spPr bwMode="auto">
          <a:xfrm>
            <a:off x="3643313" y="2143125"/>
            <a:ext cx="2601912" cy="946150"/>
          </a:xfrm>
          <a:prstGeom prst="rect">
            <a:avLst/>
          </a:prstGeom>
          <a:solidFill>
            <a:schemeClr val="bg1"/>
          </a:solidFill>
          <a:ln w="9525">
            <a:noFill/>
            <a:miter lim="800000"/>
            <a:headEnd/>
            <a:tailEnd/>
          </a:ln>
        </p:spPr>
        <p:txBody>
          <a:bodyPr wrap="none">
            <a:spAutoFit/>
          </a:bodyPr>
          <a:lstStyle/>
          <a:p>
            <a:r>
              <a:rPr lang="en-US">
                <a:latin typeface="Arial Unicode MS" pitchFamily="34" charset="-128"/>
              </a:rPr>
              <a:t>Representation</a:t>
            </a:r>
          </a:p>
          <a:p>
            <a:r>
              <a:rPr lang="en-US">
                <a:latin typeface="Arial Unicode MS" pitchFamily="34" charset="-128"/>
              </a:rPr>
              <a:t>&amp; Reasoning</a:t>
            </a:r>
          </a:p>
        </p:txBody>
      </p:sp>
      <p:sp>
        <p:nvSpPr>
          <p:cNvPr id="9" name="TextBox 12"/>
          <p:cNvSpPr txBox="1">
            <a:spLocks noChangeArrowheads="1"/>
          </p:cNvSpPr>
          <p:nvPr/>
        </p:nvSpPr>
        <p:spPr bwMode="auto">
          <a:xfrm>
            <a:off x="3059832" y="620688"/>
            <a:ext cx="1385316" cy="523220"/>
          </a:xfrm>
          <a:prstGeom prst="rect">
            <a:avLst/>
          </a:prstGeom>
          <a:noFill/>
          <a:ln w="9525">
            <a:noFill/>
            <a:miter lim="800000"/>
            <a:headEnd/>
            <a:tailEnd/>
          </a:ln>
        </p:spPr>
        <p:txBody>
          <a:bodyPr wrap="none">
            <a:spAutoFit/>
          </a:bodyPr>
          <a:lstStyle/>
          <a:p>
            <a:r>
              <a:rPr lang="en-US" dirty="0">
                <a:latin typeface="Arial" pitchFamily="34" charset="0"/>
              </a:rPr>
              <a:t>abilities</a:t>
            </a:r>
          </a:p>
        </p:txBody>
      </p:sp>
      <p:cxnSp>
        <p:nvCxnSpPr>
          <p:cNvPr id="10" name="Straight Arrow Connector 9"/>
          <p:cNvCxnSpPr/>
          <p:nvPr/>
        </p:nvCxnSpPr>
        <p:spPr>
          <a:xfrm rot="16200000" flipH="1">
            <a:off x="3960068" y="944538"/>
            <a:ext cx="257175" cy="473075"/>
          </a:xfrm>
          <a:prstGeom prst="straightConnector1">
            <a:avLst/>
          </a:prstGeom>
          <a:ln w="69850">
            <a:solidFill>
              <a:srgbClr val="FF3300"/>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CPSC 502, Lecture 1</a:t>
            </a:r>
            <a:endParaRPr lang="en-US"/>
          </a:p>
        </p:txBody>
      </p:sp>
      <p:sp>
        <p:nvSpPr>
          <p:cNvPr id="6" name="Slide Number Placeholder 5"/>
          <p:cNvSpPr>
            <a:spLocks noGrp="1"/>
          </p:cNvSpPr>
          <p:nvPr>
            <p:ph type="sldNum" sz="quarter" idx="12"/>
          </p:nvPr>
        </p:nvSpPr>
        <p:spPr/>
        <p:txBody>
          <a:bodyPr/>
          <a:lstStyle/>
          <a:p>
            <a:pPr>
              <a:defRPr/>
            </a:pPr>
            <a:r>
              <a:rPr lang="en-US"/>
              <a:t>Slide </a:t>
            </a:r>
            <a:fld id="{154E991C-B33E-4E12-B209-18BE50BB8856}" type="slidenum">
              <a:rPr lang="en-US"/>
              <a:pPr>
                <a:defRPr/>
              </a:pPr>
              <a:t>43</a:t>
            </a:fld>
            <a:endParaRPr lang="en-US"/>
          </a:p>
        </p:txBody>
      </p:sp>
      <p:sp>
        <p:nvSpPr>
          <p:cNvPr id="17419" name="Rectangle 2"/>
          <p:cNvSpPr>
            <a:spLocks noGrp="1" noChangeArrowheads="1"/>
          </p:cNvSpPr>
          <p:nvPr>
            <p:ph type="title"/>
          </p:nvPr>
        </p:nvSpPr>
        <p:spPr>
          <a:xfrm>
            <a:off x="323850" y="188913"/>
            <a:ext cx="8534400" cy="685800"/>
          </a:xfrm>
        </p:spPr>
        <p:txBody>
          <a:bodyPr/>
          <a:lstStyle/>
          <a:p>
            <a:pPr eaLnBrk="1" hangingPunct="1"/>
            <a:r>
              <a:rPr lang="en-US" smtClean="0"/>
              <a:t>What is an agent?</a:t>
            </a:r>
          </a:p>
        </p:txBody>
      </p:sp>
      <p:sp>
        <p:nvSpPr>
          <p:cNvPr id="17420" name="Rectangle 3"/>
          <p:cNvSpPr>
            <a:spLocks noChangeArrowheads="1"/>
          </p:cNvSpPr>
          <p:nvPr/>
        </p:nvSpPr>
        <p:spPr bwMode="auto">
          <a:xfrm>
            <a:off x="179388" y="908050"/>
            <a:ext cx="8785225" cy="4464050"/>
          </a:xfrm>
          <a:prstGeom prst="rect">
            <a:avLst/>
          </a:prstGeom>
          <a:noFill/>
          <a:ln w="9525">
            <a:noFill/>
            <a:miter lim="800000"/>
            <a:headEnd/>
            <a:tailEnd/>
          </a:ln>
        </p:spPr>
        <p:txBody>
          <a:bodyPr/>
          <a:lstStyle/>
          <a:p>
            <a:pPr marL="342900" indent="-342900">
              <a:spcBef>
                <a:spcPct val="20000"/>
              </a:spcBef>
            </a:pPr>
            <a:r>
              <a:rPr lang="en-US">
                <a:latin typeface="Arial Unicode MS" pitchFamily="34" charset="-128"/>
              </a:rPr>
              <a:t>It has the following characteristics:</a:t>
            </a:r>
          </a:p>
          <a:p>
            <a:pPr marL="342900" indent="-342900">
              <a:spcBef>
                <a:spcPct val="50000"/>
              </a:spcBef>
              <a:buFontTx/>
              <a:buChar char="•"/>
            </a:pPr>
            <a:r>
              <a:rPr lang="en-US">
                <a:latin typeface="Arial Unicode MS" pitchFamily="34" charset="-128"/>
              </a:rPr>
              <a:t>It is situated in some </a:t>
            </a:r>
            <a:r>
              <a:rPr lang="en-US" b="1">
                <a:latin typeface="Arial Unicode MS" pitchFamily="34" charset="-128"/>
              </a:rPr>
              <a:t>environment</a:t>
            </a:r>
          </a:p>
          <a:p>
            <a:pPr marL="742950" lvl="1" indent="-285750">
              <a:spcBef>
                <a:spcPct val="15000"/>
              </a:spcBef>
              <a:buClr>
                <a:schemeClr val="tx1"/>
              </a:buClr>
              <a:buSzPct val="120000"/>
              <a:buFontTx/>
              <a:buChar char="•"/>
            </a:pPr>
            <a:r>
              <a:rPr lang="en-US" sz="2400">
                <a:latin typeface="Arial Unicode MS" pitchFamily="34" charset="-128"/>
              </a:rPr>
              <a:t>does not have to be the real world---can be an abstracted electronic environment</a:t>
            </a:r>
          </a:p>
          <a:p>
            <a:pPr marL="342900" indent="-342900">
              <a:spcBef>
                <a:spcPct val="50000"/>
              </a:spcBef>
              <a:buFontTx/>
              <a:buChar char="•"/>
            </a:pPr>
            <a:r>
              <a:rPr lang="en-US">
                <a:latin typeface="Arial Unicode MS" pitchFamily="34" charset="-128"/>
              </a:rPr>
              <a:t>It can make </a:t>
            </a:r>
            <a:r>
              <a:rPr lang="en-US" b="1">
                <a:latin typeface="Arial Unicode MS" pitchFamily="34" charset="-128"/>
              </a:rPr>
              <a:t>observations </a:t>
            </a:r>
            <a:r>
              <a:rPr lang="en-US" i="1">
                <a:latin typeface="Arial Unicode MS" pitchFamily="34" charset="-128"/>
              </a:rPr>
              <a:t>(perhaps imperfectly)</a:t>
            </a:r>
          </a:p>
          <a:p>
            <a:pPr marL="342900" indent="-342900">
              <a:spcBef>
                <a:spcPct val="50000"/>
              </a:spcBef>
              <a:buFontTx/>
              <a:buChar char="•"/>
            </a:pPr>
            <a:r>
              <a:rPr lang="en-US">
                <a:latin typeface="Arial Unicode MS" pitchFamily="34" charset="-128"/>
              </a:rPr>
              <a:t>It is able to </a:t>
            </a:r>
            <a:r>
              <a:rPr lang="en-US" b="1">
                <a:latin typeface="Arial Unicode MS" pitchFamily="34" charset="-128"/>
              </a:rPr>
              <a:t>act</a:t>
            </a:r>
            <a:r>
              <a:rPr lang="en-US">
                <a:latin typeface="Arial Unicode MS" pitchFamily="34" charset="-128"/>
              </a:rPr>
              <a:t> </a:t>
            </a:r>
            <a:r>
              <a:rPr lang="en-US" i="1">
                <a:latin typeface="Arial Unicode MS" pitchFamily="34" charset="-128"/>
              </a:rPr>
              <a:t>(provide an answer, buy a ticket)</a:t>
            </a:r>
          </a:p>
          <a:p>
            <a:pPr marL="342900" indent="-342900">
              <a:spcBef>
                <a:spcPct val="50000"/>
              </a:spcBef>
              <a:buFontTx/>
              <a:buChar char="•"/>
            </a:pPr>
            <a:r>
              <a:rPr lang="en-US">
                <a:latin typeface="Arial Unicode MS" pitchFamily="34" charset="-128"/>
              </a:rPr>
              <a:t>It has </a:t>
            </a:r>
            <a:r>
              <a:rPr lang="en-US" b="1">
                <a:latin typeface="Arial Unicode MS" pitchFamily="34" charset="-128"/>
              </a:rPr>
              <a:t>goals or preferences </a:t>
            </a:r>
            <a:r>
              <a:rPr lang="en-US" i="1">
                <a:latin typeface="Arial Unicode MS" pitchFamily="34" charset="-128"/>
              </a:rPr>
              <a:t>(possibly of its user)</a:t>
            </a:r>
          </a:p>
          <a:p>
            <a:pPr marL="342900" indent="-342900">
              <a:spcBef>
                <a:spcPct val="50000"/>
              </a:spcBef>
              <a:buFontTx/>
              <a:buChar char="•"/>
            </a:pPr>
            <a:r>
              <a:rPr lang="en-US">
                <a:latin typeface="Arial Unicode MS" pitchFamily="34" charset="-128"/>
              </a:rPr>
              <a:t>It may have </a:t>
            </a:r>
            <a:r>
              <a:rPr lang="en-US" b="1">
                <a:latin typeface="Arial Unicode MS" pitchFamily="34" charset="-128"/>
              </a:rPr>
              <a:t>prior knowledge or beliefs</a:t>
            </a:r>
            <a:r>
              <a:rPr lang="en-US">
                <a:latin typeface="Arial Unicode MS" pitchFamily="34" charset="-128"/>
              </a:rPr>
              <a:t>, and some way of </a:t>
            </a:r>
            <a:r>
              <a:rPr lang="en-US" b="1">
                <a:latin typeface="Arial Unicode MS" pitchFamily="34" charset="-128"/>
              </a:rPr>
              <a:t>updating beliefs</a:t>
            </a:r>
            <a:r>
              <a:rPr lang="en-US">
                <a:latin typeface="Arial Unicode MS" pitchFamily="34" charset="-128"/>
              </a:rPr>
              <a:t> based on new experiences (to reason, to make inferences)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r>
              <a:rPr lang="en-US" smtClean="0"/>
              <a:t>Intelligent Agents in the World</a:t>
            </a:r>
            <a:endParaRPr smtClean="0"/>
          </a:p>
        </p:txBody>
      </p:sp>
      <p:graphicFrame>
        <p:nvGraphicFramePr>
          <p:cNvPr id="1026" name="Object 49"/>
          <p:cNvGraphicFramePr>
            <a:graphicFrameLocks noChangeAspect="1"/>
          </p:cNvGraphicFramePr>
          <p:nvPr/>
        </p:nvGraphicFramePr>
        <p:xfrm>
          <a:off x="684213" y="1844675"/>
          <a:ext cx="7410450" cy="4278313"/>
        </p:xfrm>
        <a:graphic>
          <a:graphicData uri="http://schemas.openxmlformats.org/presentationml/2006/ole">
            <p:oleObj spid="_x0000_s166914" name="Photo Editor Photo" r:id="rId4" imgW="5676190" imgH="3277057" progId="">
              <p:embed/>
            </p:oleObj>
          </a:graphicData>
        </a:graphic>
      </p:graphicFrame>
      <p:sp>
        <p:nvSpPr>
          <p:cNvPr id="5" name="Text Box 4"/>
          <p:cNvSpPr txBox="1">
            <a:spLocks noChangeArrowheads="1"/>
          </p:cNvSpPr>
          <p:nvPr/>
        </p:nvSpPr>
        <p:spPr bwMode="auto">
          <a:xfrm>
            <a:off x="95250" y="4292600"/>
            <a:ext cx="3108325" cy="2530475"/>
          </a:xfrm>
          <a:prstGeom prst="rect">
            <a:avLst/>
          </a:prstGeom>
          <a:solidFill>
            <a:schemeClr val="bg1"/>
          </a:solidFill>
          <a:ln w="9525">
            <a:noFill/>
            <a:miter lim="800000"/>
            <a:headEnd/>
            <a:tailEnd/>
          </a:ln>
        </p:spPr>
        <p:txBody>
          <a:bodyPr wrap="none">
            <a:spAutoFit/>
          </a:bodyPr>
          <a:lstStyle/>
          <a:p>
            <a:pPr algn="ctr"/>
            <a:r>
              <a:rPr lang="en-US" sz="2000" b="1">
                <a:solidFill>
                  <a:schemeClr val="accent2"/>
                </a:solidFill>
              </a:rPr>
              <a:t>Natural Language </a:t>
            </a:r>
          </a:p>
          <a:p>
            <a:pPr algn="ctr"/>
            <a:r>
              <a:rPr lang="en-US" sz="2000" b="1">
                <a:solidFill>
                  <a:schemeClr val="accent2"/>
                </a:solidFill>
              </a:rPr>
              <a:t>Understanding</a:t>
            </a:r>
          </a:p>
          <a:p>
            <a:pPr algn="ctr"/>
            <a:r>
              <a:rPr lang="en-US" sz="2000" b="1">
                <a:solidFill>
                  <a:schemeClr val="accent2"/>
                </a:solidFill>
              </a:rPr>
              <a:t>+ </a:t>
            </a:r>
          </a:p>
          <a:p>
            <a:pPr algn="ctr"/>
            <a:r>
              <a:rPr lang="en-US" sz="2000" b="1">
                <a:solidFill>
                  <a:schemeClr val="accent2"/>
                </a:solidFill>
              </a:rPr>
              <a:t>Computer Vision</a:t>
            </a:r>
          </a:p>
          <a:p>
            <a:pPr algn="ctr"/>
            <a:r>
              <a:rPr lang="en-US" sz="2000" b="1">
                <a:solidFill>
                  <a:schemeClr val="accent2"/>
                </a:solidFill>
              </a:rPr>
              <a:t>Speech Recognition</a:t>
            </a:r>
          </a:p>
          <a:p>
            <a:pPr algn="ctr"/>
            <a:r>
              <a:rPr lang="en-US" sz="2000" b="1">
                <a:solidFill>
                  <a:schemeClr val="accent2"/>
                </a:solidFill>
              </a:rPr>
              <a:t>+</a:t>
            </a:r>
          </a:p>
          <a:p>
            <a:pPr algn="ctr"/>
            <a:r>
              <a:rPr lang="en-US" sz="2000" b="1">
                <a:solidFill>
                  <a:schemeClr val="accent2"/>
                </a:solidFill>
              </a:rPr>
              <a:t>Physiological Sensing</a:t>
            </a:r>
          </a:p>
          <a:p>
            <a:pPr algn="ctr"/>
            <a:r>
              <a:rPr lang="en-US" sz="2000" b="1">
                <a:solidFill>
                  <a:schemeClr val="accent2"/>
                </a:solidFill>
              </a:rPr>
              <a:t>Mining of Interaction Logs</a:t>
            </a:r>
          </a:p>
        </p:txBody>
      </p:sp>
      <p:grpSp>
        <p:nvGrpSpPr>
          <p:cNvPr id="3" name="Group 9"/>
          <p:cNvGrpSpPr>
            <a:grpSpLocks/>
          </p:cNvGrpSpPr>
          <p:nvPr/>
        </p:nvGrpSpPr>
        <p:grpSpPr bwMode="auto">
          <a:xfrm>
            <a:off x="107950" y="981075"/>
            <a:ext cx="3254375" cy="2808288"/>
            <a:chOff x="59" y="618"/>
            <a:chExt cx="2050" cy="1769"/>
          </a:xfrm>
        </p:grpSpPr>
        <p:sp>
          <p:nvSpPr>
            <p:cNvPr id="1038" name="Oval 6"/>
            <p:cNvSpPr>
              <a:spLocks noChangeArrowheads="1"/>
            </p:cNvSpPr>
            <p:nvPr/>
          </p:nvSpPr>
          <p:spPr bwMode="auto">
            <a:xfrm>
              <a:off x="249" y="981"/>
              <a:ext cx="1860" cy="1406"/>
            </a:xfrm>
            <a:prstGeom prst="ellipse">
              <a:avLst/>
            </a:prstGeom>
            <a:noFill/>
            <a:ln w="38100">
              <a:solidFill>
                <a:srgbClr val="FF9900"/>
              </a:solidFill>
              <a:round/>
              <a:headEnd/>
              <a:tailEnd/>
            </a:ln>
          </p:spPr>
          <p:txBody>
            <a:bodyPr wrap="none" anchor="ctr"/>
            <a:lstStyle/>
            <a:p>
              <a:endParaRPr lang="en-CA"/>
            </a:p>
          </p:txBody>
        </p:sp>
        <p:sp>
          <p:nvSpPr>
            <p:cNvPr id="1039" name="Text Box 7"/>
            <p:cNvSpPr txBox="1">
              <a:spLocks noChangeArrowheads="1"/>
            </p:cNvSpPr>
            <p:nvPr/>
          </p:nvSpPr>
          <p:spPr bwMode="auto">
            <a:xfrm>
              <a:off x="59" y="618"/>
              <a:ext cx="1959" cy="442"/>
            </a:xfrm>
            <a:prstGeom prst="rect">
              <a:avLst/>
            </a:prstGeom>
            <a:solidFill>
              <a:schemeClr val="bg1"/>
            </a:solidFill>
            <a:ln w="9525">
              <a:noFill/>
              <a:miter lim="800000"/>
              <a:headEnd/>
              <a:tailEnd/>
            </a:ln>
          </p:spPr>
          <p:txBody>
            <a:bodyPr wrap="none">
              <a:spAutoFit/>
            </a:bodyPr>
            <a:lstStyle/>
            <a:p>
              <a:pPr algn="ctr"/>
              <a:r>
                <a:rPr lang="en-US" sz="2000" b="1">
                  <a:solidFill>
                    <a:schemeClr val="accent2"/>
                  </a:solidFill>
                </a:rPr>
                <a:t>Knowledge Representation</a:t>
              </a:r>
            </a:p>
            <a:p>
              <a:pPr algn="ctr"/>
              <a:r>
                <a:rPr lang="en-US" sz="2000" b="1">
                  <a:solidFill>
                    <a:schemeClr val="accent2"/>
                  </a:solidFill>
                </a:rPr>
                <a:t>Machine Learning</a:t>
              </a:r>
            </a:p>
          </p:txBody>
        </p:sp>
      </p:grpSp>
      <p:sp>
        <p:nvSpPr>
          <p:cNvPr id="9" name="Text Box 8"/>
          <p:cNvSpPr txBox="1">
            <a:spLocks noChangeArrowheads="1"/>
          </p:cNvSpPr>
          <p:nvPr/>
        </p:nvSpPr>
        <p:spPr bwMode="auto">
          <a:xfrm>
            <a:off x="6227763" y="1773238"/>
            <a:ext cx="1954212" cy="701675"/>
          </a:xfrm>
          <a:prstGeom prst="rect">
            <a:avLst/>
          </a:prstGeom>
          <a:solidFill>
            <a:schemeClr val="bg1"/>
          </a:solidFill>
          <a:ln w="9525">
            <a:noFill/>
            <a:miter lim="800000"/>
            <a:headEnd/>
            <a:tailEnd/>
          </a:ln>
        </p:spPr>
        <p:txBody>
          <a:bodyPr wrap="none">
            <a:spAutoFit/>
          </a:bodyPr>
          <a:lstStyle/>
          <a:p>
            <a:pPr algn="ctr"/>
            <a:r>
              <a:rPr lang="en-US" sz="2000" b="1">
                <a:solidFill>
                  <a:schemeClr val="accent2"/>
                </a:solidFill>
              </a:rPr>
              <a:t>Reasoning + </a:t>
            </a:r>
          </a:p>
          <a:p>
            <a:pPr algn="ctr"/>
            <a:r>
              <a:rPr lang="en-US" sz="2000" b="1">
                <a:solidFill>
                  <a:schemeClr val="accent2"/>
                </a:solidFill>
              </a:rPr>
              <a:t>Decision Theory</a:t>
            </a:r>
          </a:p>
        </p:txBody>
      </p:sp>
      <p:grpSp>
        <p:nvGrpSpPr>
          <p:cNvPr id="4" name="Group 12"/>
          <p:cNvGrpSpPr>
            <a:grpSpLocks/>
          </p:cNvGrpSpPr>
          <p:nvPr/>
        </p:nvGrpSpPr>
        <p:grpSpPr bwMode="auto">
          <a:xfrm>
            <a:off x="6804025" y="3500438"/>
            <a:ext cx="2230438" cy="2752725"/>
            <a:chOff x="4355" y="2205"/>
            <a:chExt cx="1405" cy="1734"/>
          </a:xfrm>
        </p:grpSpPr>
        <p:sp>
          <p:nvSpPr>
            <p:cNvPr id="1035" name="Text Box 5"/>
            <p:cNvSpPr txBox="1">
              <a:spLocks noChangeArrowheads="1"/>
            </p:cNvSpPr>
            <p:nvPr/>
          </p:nvSpPr>
          <p:spPr bwMode="auto">
            <a:xfrm>
              <a:off x="4694" y="2704"/>
              <a:ext cx="711" cy="442"/>
            </a:xfrm>
            <a:prstGeom prst="rect">
              <a:avLst/>
            </a:prstGeom>
            <a:noFill/>
            <a:ln w="9525">
              <a:noFill/>
              <a:miter lim="800000"/>
              <a:headEnd/>
              <a:tailEnd/>
            </a:ln>
          </p:spPr>
          <p:txBody>
            <a:bodyPr wrap="none">
              <a:spAutoFit/>
            </a:bodyPr>
            <a:lstStyle/>
            <a:p>
              <a:pPr algn="ctr"/>
              <a:r>
                <a:rPr lang="en-US" sz="2000" b="1">
                  <a:solidFill>
                    <a:schemeClr val="accent2"/>
                  </a:solidFill>
                </a:rPr>
                <a:t>+ </a:t>
              </a:r>
            </a:p>
            <a:p>
              <a:pPr algn="ctr"/>
              <a:r>
                <a:rPr lang="en-US" sz="2000" b="1">
                  <a:solidFill>
                    <a:schemeClr val="accent2"/>
                  </a:solidFill>
                </a:rPr>
                <a:t>Robotics</a:t>
              </a:r>
            </a:p>
          </p:txBody>
        </p:sp>
        <p:sp>
          <p:nvSpPr>
            <p:cNvPr id="1036" name="Text Box 10"/>
            <p:cNvSpPr txBox="1">
              <a:spLocks noChangeArrowheads="1"/>
            </p:cNvSpPr>
            <p:nvPr/>
          </p:nvSpPr>
          <p:spPr bwMode="auto">
            <a:xfrm>
              <a:off x="4365" y="3113"/>
              <a:ext cx="1373" cy="826"/>
            </a:xfrm>
            <a:prstGeom prst="rect">
              <a:avLst/>
            </a:prstGeom>
            <a:noFill/>
            <a:ln w="9525">
              <a:noFill/>
              <a:miter lim="800000"/>
              <a:headEnd/>
              <a:tailEnd/>
            </a:ln>
          </p:spPr>
          <p:txBody>
            <a:bodyPr wrap="none">
              <a:spAutoFit/>
            </a:bodyPr>
            <a:lstStyle/>
            <a:p>
              <a:pPr algn="ctr"/>
              <a:r>
                <a:rPr lang="en-US" sz="2000" b="1">
                  <a:solidFill>
                    <a:schemeClr val="accent2"/>
                  </a:solidFill>
                </a:rPr>
                <a:t>+</a:t>
              </a:r>
            </a:p>
            <a:p>
              <a:pPr algn="ctr"/>
              <a:r>
                <a:rPr lang="en-US" sz="2000" b="1">
                  <a:solidFill>
                    <a:schemeClr val="accent2"/>
                  </a:solidFill>
                </a:rPr>
                <a:t>Human Computer</a:t>
              </a:r>
            </a:p>
            <a:p>
              <a:pPr algn="ctr"/>
              <a:r>
                <a:rPr lang="en-US" sz="2000" b="1">
                  <a:solidFill>
                    <a:schemeClr val="accent2"/>
                  </a:solidFill>
                </a:rPr>
                <a:t>/Robot</a:t>
              </a:r>
            </a:p>
            <a:p>
              <a:pPr algn="ctr"/>
              <a:r>
                <a:rPr lang="en-US" sz="2000" b="1">
                  <a:solidFill>
                    <a:schemeClr val="accent2"/>
                  </a:solidFill>
                </a:rPr>
                <a:t>Interaction</a:t>
              </a:r>
            </a:p>
          </p:txBody>
        </p:sp>
        <p:sp>
          <p:nvSpPr>
            <p:cNvPr id="1037" name="Text Box 11"/>
            <p:cNvSpPr txBox="1">
              <a:spLocks noChangeArrowheads="1"/>
            </p:cNvSpPr>
            <p:nvPr/>
          </p:nvSpPr>
          <p:spPr bwMode="auto">
            <a:xfrm>
              <a:off x="4355" y="2205"/>
              <a:ext cx="1405" cy="442"/>
            </a:xfrm>
            <a:prstGeom prst="rect">
              <a:avLst/>
            </a:prstGeom>
            <a:solidFill>
              <a:schemeClr val="bg1"/>
            </a:solidFill>
            <a:ln w="9525">
              <a:noFill/>
              <a:miter lim="800000"/>
              <a:headEnd/>
              <a:tailEnd/>
            </a:ln>
          </p:spPr>
          <p:txBody>
            <a:bodyPr wrap="none">
              <a:spAutoFit/>
            </a:bodyPr>
            <a:lstStyle/>
            <a:p>
              <a:pPr algn="ctr"/>
              <a:r>
                <a:rPr lang="en-US" sz="2000" b="1">
                  <a:solidFill>
                    <a:schemeClr val="accent2"/>
                  </a:solidFill>
                </a:rPr>
                <a:t>Natural Language </a:t>
              </a:r>
            </a:p>
            <a:p>
              <a:pPr algn="ctr"/>
              <a:r>
                <a:rPr lang="en-US" sz="2000" b="1">
                  <a:solidFill>
                    <a:schemeClr val="accent2"/>
                  </a:solidFill>
                </a:rPr>
                <a:t>Generation</a:t>
              </a:r>
            </a:p>
          </p:txBody>
        </p:sp>
      </p:grpSp>
      <p:sp>
        <p:nvSpPr>
          <p:cNvPr id="1032" name="TextBox 12"/>
          <p:cNvSpPr txBox="1">
            <a:spLocks noChangeArrowheads="1"/>
          </p:cNvSpPr>
          <p:nvPr/>
        </p:nvSpPr>
        <p:spPr bwMode="auto">
          <a:xfrm>
            <a:off x="3348038" y="1125538"/>
            <a:ext cx="1212850" cy="460375"/>
          </a:xfrm>
          <a:prstGeom prst="rect">
            <a:avLst/>
          </a:prstGeom>
          <a:noFill/>
          <a:ln w="9525">
            <a:noFill/>
            <a:miter lim="800000"/>
            <a:headEnd/>
            <a:tailEnd/>
          </a:ln>
        </p:spPr>
        <p:txBody>
          <a:bodyPr wrap="none">
            <a:spAutoFit/>
          </a:bodyPr>
          <a:lstStyle/>
          <a:p>
            <a:r>
              <a:rPr lang="en-US" sz="2400" dirty="0">
                <a:latin typeface="Arial" pitchFamily="34" charset="0"/>
              </a:rPr>
              <a:t>abilities</a:t>
            </a:r>
          </a:p>
        </p:txBody>
      </p:sp>
      <p:cxnSp>
        <p:nvCxnSpPr>
          <p:cNvPr id="15" name="Straight Arrow Connector 14"/>
          <p:cNvCxnSpPr/>
          <p:nvPr/>
        </p:nvCxnSpPr>
        <p:spPr>
          <a:xfrm rot="16200000" flipH="1">
            <a:off x="4032250" y="1449388"/>
            <a:ext cx="257175" cy="473075"/>
          </a:xfrm>
          <a:prstGeom prst="straightConnector1">
            <a:avLst/>
          </a:prstGeom>
          <a:ln w="69850">
            <a:solidFill>
              <a:srgbClr val="FF3300"/>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D46F640D-E6F2-479F-A577-2B9A3608951E}" type="slidenum">
              <a:rPr lang="en-US"/>
              <a:pPr>
                <a:defRPr/>
              </a:pPr>
              <a:t>44</a:t>
            </a:fld>
            <a:endParaRPr lang="en-US" dirty="0"/>
          </a:p>
        </p:txBody>
      </p:sp>
      <p:sp>
        <p:nvSpPr>
          <p:cNvPr id="16" name="Footer Placeholder 15"/>
          <p:cNvSpPr>
            <a:spLocks noGrp="1"/>
          </p:cNvSpPr>
          <p:nvPr>
            <p:ph type="ftr" sz="quarter" idx="11"/>
          </p:nvPr>
        </p:nvSpPr>
        <p:spPr/>
        <p:txBody>
          <a:bodyPr/>
          <a:lstStyle/>
          <a:p>
            <a:pPr>
              <a:defRPr/>
            </a:pPr>
            <a:r>
              <a:rPr lang="en-US" smtClean="0"/>
              <a:t>CPSC 502, Lecture 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Footer Placeholder 4"/>
          <p:cNvSpPr>
            <a:spLocks noGrp="1"/>
          </p:cNvSpPr>
          <p:nvPr>
            <p:ph type="ftr" sz="quarter" idx="11"/>
          </p:nvPr>
        </p:nvSpPr>
        <p:spPr>
          <a:noFill/>
        </p:spPr>
        <p:txBody>
          <a:bodyPr/>
          <a:lstStyle/>
          <a:p>
            <a:r>
              <a:rPr lang="en-US" smtClean="0"/>
              <a:t>CPSC 502, Lecture 1</a:t>
            </a:r>
          </a:p>
        </p:txBody>
      </p:sp>
      <p:sp>
        <p:nvSpPr>
          <p:cNvPr id="4100" name="Slide Number Placeholder 5"/>
          <p:cNvSpPr>
            <a:spLocks noGrp="1"/>
          </p:cNvSpPr>
          <p:nvPr>
            <p:ph type="sldNum" sz="quarter" idx="12"/>
          </p:nvPr>
        </p:nvSpPr>
        <p:spPr>
          <a:noFill/>
        </p:spPr>
        <p:txBody>
          <a:bodyPr/>
          <a:lstStyle/>
          <a:p>
            <a:fld id="{172488EA-2613-4553-A16A-4521158E598A}" type="slidenum">
              <a:rPr lang="en-US" smtClean="0"/>
              <a:pPr/>
              <a:t>45</a:t>
            </a:fld>
            <a:endParaRPr lang="en-US" smtClean="0"/>
          </a:p>
        </p:txBody>
      </p:sp>
      <p:sp>
        <p:nvSpPr>
          <p:cNvPr id="4101" name="Rectangle 2"/>
          <p:cNvSpPr>
            <a:spLocks noGrp="1" noChangeArrowheads="1"/>
          </p:cNvSpPr>
          <p:nvPr>
            <p:ph type="title"/>
          </p:nvPr>
        </p:nvSpPr>
        <p:spPr>
          <a:xfrm>
            <a:off x="685800" y="381000"/>
            <a:ext cx="7772400" cy="1143000"/>
          </a:xfrm>
        </p:spPr>
        <p:txBody>
          <a:bodyPr/>
          <a:lstStyle/>
          <a:p>
            <a:pPr eaLnBrk="1" hangingPunct="1"/>
            <a:r>
              <a:rPr lang="en-US" dirty="0" smtClean="0"/>
              <a:t>Today Sept 9</a:t>
            </a:r>
          </a:p>
        </p:txBody>
      </p:sp>
      <p:sp>
        <p:nvSpPr>
          <p:cNvPr id="4102" name="Rectangle 3"/>
          <p:cNvSpPr>
            <a:spLocks noGrp="1" noChangeArrowheads="1"/>
          </p:cNvSpPr>
          <p:nvPr>
            <p:ph type="body" idx="1"/>
          </p:nvPr>
        </p:nvSpPr>
        <p:spPr>
          <a:xfrm>
            <a:off x="838200" y="1676400"/>
            <a:ext cx="7772400" cy="4114800"/>
          </a:xfrm>
        </p:spPr>
        <p:txBody>
          <a:bodyPr/>
          <a:lstStyle/>
          <a:p>
            <a:pPr eaLnBrk="1" hangingPunct="1"/>
            <a:r>
              <a:rPr lang="en-US" dirty="0" smtClean="0"/>
              <a:t>Overview of the field – Key definitions</a:t>
            </a:r>
          </a:p>
          <a:p>
            <a:pPr eaLnBrk="1" hangingPunct="1"/>
            <a:r>
              <a:rPr lang="en-US" dirty="0" smtClean="0"/>
              <a:t>Overview of course </a:t>
            </a:r>
          </a:p>
          <a:p>
            <a:pPr lvl="1" eaLnBrk="1" hangingPunct="1"/>
            <a:r>
              <a:rPr lang="en-US" dirty="0" smtClean="0"/>
              <a:t>Background knowledge</a:t>
            </a:r>
          </a:p>
          <a:p>
            <a:pPr lvl="1" eaLnBrk="1" hangingPunct="1"/>
            <a:r>
              <a:rPr lang="en-US" sz="2800" b="1" dirty="0" smtClean="0"/>
              <a:t>Topics</a:t>
            </a:r>
          </a:p>
          <a:p>
            <a:pPr lvl="1" eaLnBrk="1" hangingPunct="1"/>
            <a:r>
              <a:rPr lang="en-US" dirty="0" smtClean="0"/>
              <a:t>Activities and Grading</a:t>
            </a:r>
          </a:p>
          <a:p>
            <a:pPr lvl="1" eaLnBrk="1" hangingPunct="1"/>
            <a:r>
              <a:rPr lang="en-US" dirty="0" smtClean="0"/>
              <a:t>Administrative Stuff</a:t>
            </a:r>
          </a:p>
          <a:p>
            <a:pPr eaLnBrk="1" hangingPunct="1"/>
            <a:r>
              <a:rPr lang="en-US" sz="2800" dirty="0" smtClean="0"/>
              <a:t>Assignment 0</a:t>
            </a:r>
            <a:endParaRPr lang="en-US" dirty="0" smtClean="0"/>
          </a:p>
          <a:p>
            <a:pPr lvl="1" eaLnBrk="1" hangingPunct="1"/>
            <a:endParaRPr lang="en-US" dirty="0" smtClean="0"/>
          </a:p>
          <a:p>
            <a:pPr eaLnBrk="1" hangingPunct="1"/>
            <a:endParaRPr lang="en-US" dirty="0" smtClean="0"/>
          </a:p>
          <a:p>
            <a:pPr eaLnBrk="1" hangingPunct="1">
              <a:buFontTx/>
              <a:buNone/>
            </a:pPr>
            <a:endParaRPr lang="en-US"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US" smtClean="0"/>
              <a:t>CPSC 502, Lecture 1</a:t>
            </a:r>
            <a:endParaRPr lang="en-US"/>
          </a:p>
        </p:txBody>
      </p:sp>
      <p:sp>
        <p:nvSpPr>
          <p:cNvPr id="7" name="Slide Number Placeholder 5"/>
          <p:cNvSpPr>
            <a:spLocks noGrp="1"/>
          </p:cNvSpPr>
          <p:nvPr>
            <p:ph type="sldNum" sz="quarter" idx="12"/>
          </p:nvPr>
        </p:nvSpPr>
        <p:spPr/>
        <p:txBody>
          <a:bodyPr/>
          <a:lstStyle/>
          <a:p>
            <a:pPr>
              <a:defRPr/>
            </a:pPr>
            <a:r>
              <a:rPr lang="en-US"/>
              <a:t>Slide </a:t>
            </a:r>
            <a:fld id="{B36506DB-B486-4EE4-8240-5AD5D4899F82}" type="slidenum">
              <a:rPr lang="en-US"/>
              <a:pPr>
                <a:defRPr/>
              </a:pPr>
              <a:t>46</a:t>
            </a:fld>
            <a:endParaRPr lang="en-US"/>
          </a:p>
        </p:txBody>
      </p:sp>
      <p:sp>
        <p:nvSpPr>
          <p:cNvPr id="4108" name="Rectangle 2"/>
          <p:cNvSpPr>
            <a:spLocks noGrp="1" noChangeArrowheads="1"/>
          </p:cNvSpPr>
          <p:nvPr>
            <p:ph type="title"/>
          </p:nvPr>
        </p:nvSpPr>
        <p:spPr>
          <a:xfrm>
            <a:off x="285750" y="0"/>
            <a:ext cx="8534400" cy="685800"/>
          </a:xfrm>
        </p:spPr>
        <p:txBody>
          <a:bodyPr/>
          <a:lstStyle/>
          <a:p>
            <a:pPr eaLnBrk="1" hangingPunct="1"/>
            <a:r>
              <a:rPr lang="en-US" smtClean="0"/>
              <a:t>What do we need to represent ?</a:t>
            </a:r>
          </a:p>
        </p:txBody>
      </p:sp>
      <p:sp>
        <p:nvSpPr>
          <p:cNvPr id="4109" name="Rectangle 3"/>
          <p:cNvSpPr>
            <a:spLocks noGrp="1" noChangeArrowheads="1"/>
          </p:cNvSpPr>
          <p:nvPr>
            <p:ph type="body" idx="1"/>
          </p:nvPr>
        </p:nvSpPr>
        <p:spPr>
          <a:xfrm>
            <a:off x="250825" y="692150"/>
            <a:ext cx="8893175" cy="5616575"/>
          </a:xfrm>
        </p:spPr>
        <p:txBody>
          <a:bodyPr/>
          <a:lstStyle/>
          <a:p>
            <a:pPr lvl="1" eaLnBrk="1" hangingPunct="1">
              <a:lnSpc>
                <a:spcPct val="60000"/>
              </a:lnSpc>
              <a:buFontTx/>
              <a:buNone/>
            </a:pPr>
            <a:endParaRPr lang="en-US" sz="2000" smtClean="0"/>
          </a:p>
          <a:p>
            <a:pPr eaLnBrk="1" hangingPunct="1">
              <a:buFontTx/>
              <a:buChar char="•"/>
            </a:pPr>
            <a:endParaRPr lang="en-US" sz="2400" smtClean="0"/>
          </a:p>
          <a:p>
            <a:pPr lvl="1" eaLnBrk="1" hangingPunct="1"/>
            <a:endParaRPr lang="en-US" sz="2000" smtClean="0"/>
          </a:p>
        </p:txBody>
      </p:sp>
      <p:sp>
        <p:nvSpPr>
          <p:cNvPr id="143366" name="Rectangle 6"/>
          <p:cNvSpPr>
            <a:spLocks noChangeArrowheads="1"/>
          </p:cNvSpPr>
          <p:nvPr/>
        </p:nvSpPr>
        <p:spPr bwMode="auto">
          <a:xfrm>
            <a:off x="285750" y="785813"/>
            <a:ext cx="8858250" cy="5643562"/>
          </a:xfrm>
          <a:prstGeom prst="rect">
            <a:avLst/>
          </a:prstGeom>
          <a:noFill/>
          <a:ln w="9525">
            <a:noFill/>
            <a:miter lim="800000"/>
            <a:headEnd/>
            <a:tailEnd/>
          </a:ln>
          <a:effectLst/>
        </p:spPr>
        <p:txBody>
          <a:bodyPr/>
          <a:lstStyle/>
          <a:p>
            <a:pPr marL="342900" indent="-342900">
              <a:spcBef>
                <a:spcPct val="20000"/>
              </a:spcBef>
              <a:buFont typeface="Arial" pitchFamily="34" charset="0"/>
              <a:buChar char="•"/>
              <a:defRPr/>
            </a:pPr>
            <a:r>
              <a:rPr lang="en-US" b="1" dirty="0">
                <a:solidFill>
                  <a:schemeClr val="accent6"/>
                </a:solidFill>
                <a:latin typeface="Arial Unicode MS" pitchFamily="34" charset="-128"/>
              </a:rPr>
              <a:t>The environment /world </a:t>
            </a:r>
            <a:r>
              <a:rPr lang="en-US" dirty="0">
                <a:solidFill>
                  <a:schemeClr val="accent6"/>
                </a:solidFill>
                <a:latin typeface="Arial Unicode MS" pitchFamily="34" charset="-128"/>
              </a:rPr>
              <a:t>:  </a:t>
            </a:r>
            <a:r>
              <a:rPr lang="en-US" dirty="0">
                <a:latin typeface="Arial Unicode MS" pitchFamily="34" charset="-128"/>
              </a:rPr>
              <a:t>What different configurations (</a:t>
            </a:r>
            <a:r>
              <a:rPr lang="en-US" b="1" dirty="0">
                <a:latin typeface="Arial Unicode MS" pitchFamily="34" charset="-128"/>
              </a:rPr>
              <a:t>states / possible worlds</a:t>
            </a:r>
            <a:r>
              <a:rPr lang="en-US" dirty="0">
                <a:latin typeface="Arial Unicode MS" pitchFamily="34" charset="-128"/>
              </a:rPr>
              <a:t>) can the world be in, and how do we denote them?</a:t>
            </a:r>
          </a:p>
          <a:p>
            <a:pPr marL="342900" indent="-342900">
              <a:spcBef>
                <a:spcPct val="20000"/>
              </a:spcBef>
              <a:defRPr/>
            </a:pPr>
            <a:r>
              <a:rPr lang="en-US" i="1" dirty="0">
                <a:latin typeface="Arial Unicode MS" pitchFamily="34" charset="-128"/>
              </a:rPr>
              <a:t>Chessboard, Info about a patient, Robot Location</a:t>
            </a:r>
            <a:endParaRPr lang="en-US" dirty="0">
              <a:latin typeface="Arial Unicode MS" pitchFamily="34" charset="-128"/>
            </a:endParaRPr>
          </a:p>
          <a:p>
            <a:pPr marL="342900" indent="-342900">
              <a:spcBef>
                <a:spcPct val="40000"/>
              </a:spcBef>
              <a:buFontTx/>
              <a:buChar char="•"/>
              <a:defRPr/>
            </a:pPr>
            <a:r>
              <a:rPr lang="en-US" b="1" dirty="0">
                <a:solidFill>
                  <a:schemeClr val="accent6"/>
                </a:solidFill>
                <a:latin typeface="Arial Unicode MS" pitchFamily="34" charset="-128"/>
              </a:rPr>
              <a:t>How the world works </a:t>
            </a:r>
            <a:r>
              <a:rPr lang="en-US" sz="2400" b="1" i="1" dirty="0">
                <a:solidFill>
                  <a:schemeClr val="accent4"/>
                </a:solidFill>
                <a:latin typeface="Arial Unicode MS" pitchFamily="34" charset="-128"/>
              </a:rPr>
              <a:t>(we will focus on)</a:t>
            </a:r>
            <a:endParaRPr lang="en-US" b="1" i="1" dirty="0">
              <a:solidFill>
                <a:schemeClr val="accent4"/>
              </a:solidFill>
              <a:latin typeface="Arial Unicode MS" pitchFamily="34" charset="-128"/>
            </a:endParaRPr>
          </a:p>
          <a:p>
            <a:pPr marL="800100" lvl="1" indent="-342900">
              <a:spcBef>
                <a:spcPct val="40000"/>
              </a:spcBef>
              <a:buFontTx/>
              <a:buChar char="•"/>
              <a:defRPr/>
            </a:pPr>
            <a:r>
              <a:rPr lang="en-US" b="1" dirty="0">
                <a:latin typeface="Arial Unicode MS" pitchFamily="34" charset="-128"/>
              </a:rPr>
              <a:t>Constraints: </a:t>
            </a:r>
            <a:r>
              <a:rPr lang="en-US" i="1" dirty="0">
                <a:latin typeface="Arial Unicode MS" pitchFamily="34" charset="-128"/>
              </a:rPr>
              <a:t>sum of current into a node = 0</a:t>
            </a:r>
          </a:p>
          <a:p>
            <a:pPr marL="800100" lvl="1" indent="-342900">
              <a:spcBef>
                <a:spcPct val="40000"/>
              </a:spcBef>
              <a:buFontTx/>
              <a:buChar char="•"/>
              <a:defRPr/>
            </a:pPr>
            <a:r>
              <a:rPr lang="en-US" b="1" dirty="0">
                <a:latin typeface="Arial Unicode MS" pitchFamily="34" charset="-128"/>
              </a:rPr>
              <a:t>Causal: </a:t>
            </a:r>
            <a:r>
              <a:rPr lang="en-US" i="1" dirty="0">
                <a:latin typeface="Arial Unicode MS" pitchFamily="34" charset="-128"/>
              </a:rPr>
              <a:t>what are the causes and the effects of brain disorders?</a:t>
            </a:r>
          </a:p>
          <a:p>
            <a:pPr marL="800100" lvl="1" indent="-342900">
              <a:spcBef>
                <a:spcPct val="40000"/>
              </a:spcBef>
              <a:buFontTx/>
              <a:buChar char="•"/>
              <a:defRPr/>
            </a:pPr>
            <a:r>
              <a:rPr lang="en-US" b="1" dirty="0">
                <a:latin typeface="Arial Unicode MS" pitchFamily="34" charset="-128"/>
              </a:rPr>
              <a:t>Actions</a:t>
            </a:r>
            <a:r>
              <a:rPr lang="en-US" dirty="0">
                <a:latin typeface="Arial Unicode MS" pitchFamily="34" charset="-128"/>
              </a:rPr>
              <a:t> preconditions and </a:t>
            </a:r>
            <a:r>
              <a:rPr lang="en-US" dirty="0" smtClean="0">
                <a:latin typeface="Arial Unicode MS" pitchFamily="34" charset="-128"/>
              </a:rPr>
              <a:t>effects: </a:t>
            </a:r>
            <a:r>
              <a:rPr lang="en-US" i="1" dirty="0">
                <a:latin typeface="Arial Unicode MS" pitchFamily="34" charset="-128"/>
              </a:rPr>
              <a:t>when can I press this button? What happens if I press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6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6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6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6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US" smtClean="0"/>
              <a:t>CPSC 502, Lecture 1</a:t>
            </a:r>
            <a:endParaRPr lang="en-US"/>
          </a:p>
        </p:txBody>
      </p:sp>
      <p:sp>
        <p:nvSpPr>
          <p:cNvPr id="7" name="Slide Number Placeholder 5"/>
          <p:cNvSpPr>
            <a:spLocks noGrp="1"/>
          </p:cNvSpPr>
          <p:nvPr>
            <p:ph type="sldNum" sz="quarter" idx="12"/>
          </p:nvPr>
        </p:nvSpPr>
        <p:spPr/>
        <p:txBody>
          <a:bodyPr/>
          <a:lstStyle/>
          <a:p>
            <a:pPr>
              <a:defRPr/>
            </a:pPr>
            <a:r>
              <a:rPr lang="en-US"/>
              <a:t>Slide </a:t>
            </a:r>
            <a:fld id="{8A1A9517-6EED-4481-9DA4-F83DA3AA36EC}" type="slidenum">
              <a:rPr lang="en-US"/>
              <a:pPr>
                <a:defRPr/>
              </a:pPr>
              <a:t>47</a:t>
            </a:fld>
            <a:endParaRPr lang="en-US"/>
          </a:p>
        </p:txBody>
      </p:sp>
      <p:sp>
        <p:nvSpPr>
          <p:cNvPr id="5126" name="Rectangle 2"/>
          <p:cNvSpPr>
            <a:spLocks noGrp="1" noChangeArrowheads="1"/>
          </p:cNvSpPr>
          <p:nvPr>
            <p:ph type="title"/>
          </p:nvPr>
        </p:nvSpPr>
        <p:spPr>
          <a:xfrm>
            <a:off x="0" y="357188"/>
            <a:ext cx="9144000" cy="685800"/>
          </a:xfrm>
        </p:spPr>
        <p:txBody>
          <a:bodyPr/>
          <a:lstStyle/>
          <a:p>
            <a:pPr eaLnBrk="1" hangingPunct="1"/>
            <a:r>
              <a:rPr lang="en-US" smtClean="0"/>
              <a:t>Corresponding Reasoning Tasks / Problems</a:t>
            </a:r>
          </a:p>
        </p:txBody>
      </p:sp>
      <p:sp>
        <p:nvSpPr>
          <p:cNvPr id="5127" name="Rectangle 3"/>
          <p:cNvSpPr>
            <a:spLocks noGrp="1" noChangeArrowheads="1"/>
          </p:cNvSpPr>
          <p:nvPr>
            <p:ph type="body" idx="1"/>
          </p:nvPr>
        </p:nvSpPr>
        <p:spPr>
          <a:xfrm>
            <a:off x="250825" y="692150"/>
            <a:ext cx="8893175" cy="5616575"/>
          </a:xfrm>
        </p:spPr>
        <p:txBody>
          <a:bodyPr/>
          <a:lstStyle/>
          <a:p>
            <a:pPr lvl="1" eaLnBrk="1" hangingPunct="1">
              <a:lnSpc>
                <a:spcPct val="60000"/>
              </a:lnSpc>
              <a:buFontTx/>
              <a:buNone/>
            </a:pPr>
            <a:endParaRPr lang="en-US" sz="2000" dirty="0" smtClean="0"/>
          </a:p>
          <a:p>
            <a:pPr eaLnBrk="1" hangingPunct="1"/>
            <a:r>
              <a:rPr lang="en-US" sz="2400" dirty="0" smtClean="0"/>
              <a:t>STATIC</a:t>
            </a:r>
            <a:endParaRPr lang="en-US" sz="2400" dirty="0" smtClean="0"/>
          </a:p>
          <a:p>
            <a:pPr lvl="1" eaLnBrk="1" hangingPunct="1"/>
            <a:endParaRPr lang="en-US" sz="2000" dirty="0" smtClean="0"/>
          </a:p>
        </p:txBody>
      </p:sp>
      <p:sp>
        <p:nvSpPr>
          <p:cNvPr id="4105" name="Rectangle 6"/>
          <p:cNvSpPr>
            <a:spLocks noChangeArrowheads="1"/>
          </p:cNvSpPr>
          <p:nvPr/>
        </p:nvSpPr>
        <p:spPr bwMode="auto">
          <a:xfrm>
            <a:off x="-214313" y="1428750"/>
            <a:ext cx="9144001" cy="4643438"/>
          </a:xfrm>
          <a:prstGeom prst="rect">
            <a:avLst/>
          </a:prstGeom>
          <a:noFill/>
          <a:ln w="9525">
            <a:noFill/>
            <a:miter lim="800000"/>
            <a:headEnd/>
            <a:tailEnd/>
          </a:ln>
        </p:spPr>
        <p:txBody>
          <a:bodyPr/>
          <a:lstStyle/>
          <a:p>
            <a:pPr marL="800100" lvl="1" indent="-342900">
              <a:spcBef>
                <a:spcPct val="20000"/>
              </a:spcBef>
              <a:buFontTx/>
              <a:buChar char="•"/>
            </a:pPr>
            <a:r>
              <a:rPr lang="en-US" b="1" dirty="0">
                <a:solidFill>
                  <a:schemeClr val="accent2"/>
                </a:solidFill>
                <a:latin typeface="Arial Unicode MS" pitchFamily="34" charset="-128"/>
              </a:rPr>
              <a:t>Constraint Satisfaction – </a:t>
            </a:r>
            <a:r>
              <a:rPr lang="en-US" b="1" dirty="0">
                <a:latin typeface="Arial Unicode MS" pitchFamily="34" charset="-128"/>
              </a:rPr>
              <a:t>Find state that satisfies set of constraints. </a:t>
            </a:r>
            <a:r>
              <a:rPr lang="en-US" i="1" dirty="0">
                <a:latin typeface="Arial Unicode MS" pitchFamily="34" charset="-128"/>
              </a:rPr>
              <a:t>E.g., What is a feasible schedule for final exams?</a:t>
            </a:r>
          </a:p>
          <a:p>
            <a:pPr marL="800100" lvl="1" indent="-342900">
              <a:spcBef>
                <a:spcPct val="20000"/>
              </a:spcBef>
              <a:buFontTx/>
              <a:buChar char="•"/>
            </a:pPr>
            <a:r>
              <a:rPr lang="en-US" b="1" dirty="0">
                <a:solidFill>
                  <a:schemeClr val="accent2"/>
                </a:solidFill>
                <a:latin typeface="Arial Unicode MS" pitchFamily="34" charset="-128"/>
              </a:rPr>
              <a:t>Answering Query – </a:t>
            </a:r>
            <a:r>
              <a:rPr lang="en-US" b="1" dirty="0">
                <a:latin typeface="Arial Unicode MS" pitchFamily="34" charset="-128"/>
              </a:rPr>
              <a:t>Is a given proposition true/likely given what is known? </a:t>
            </a:r>
            <a:r>
              <a:rPr lang="en-US" i="1" dirty="0">
                <a:latin typeface="Arial Unicode MS" pitchFamily="34" charset="-128"/>
              </a:rPr>
              <a:t>E.g., Does this patient suffers from viral hepatitis</a:t>
            </a:r>
            <a:r>
              <a:rPr lang="en-US" i="1" dirty="0" smtClean="0">
                <a:latin typeface="Arial Unicode MS" pitchFamily="34" charset="-128"/>
              </a:rPr>
              <a:t>?</a:t>
            </a:r>
          </a:p>
          <a:p>
            <a:pPr marL="800100" lvl="1" indent="-342900">
              <a:spcBef>
                <a:spcPct val="20000"/>
              </a:spcBef>
            </a:pPr>
            <a:r>
              <a:rPr lang="en-US" sz="2400" dirty="0" smtClean="0">
                <a:latin typeface="Arial Unicode MS" pitchFamily="34" charset="-128"/>
              </a:rPr>
              <a:t>SEQUENTIAL</a:t>
            </a:r>
            <a:endParaRPr lang="en-US" sz="2400" dirty="0">
              <a:latin typeface="Arial Unicode MS" pitchFamily="34" charset="-128"/>
            </a:endParaRPr>
          </a:p>
          <a:p>
            <a:pPr marL="800100" lvl="1" indent="-342900">
              <a:spcBef>
                <a:spcPct val="20000"/>
              </a:spcBef>
              <a:buFontTx/>
              <a:buChar char="•"/>
            </a:pPr>
            <a:r>
              <a:rPr lang="en-US" b="1" dirty="0">
                <a:solidFill>
                  <a:schemeClr val="accent2"/>
                </a:solidFill>
                <a:latin typeface="Arial Unicode MS" pitchFamily="34" charset="-128"/>
              </a:rPr>
              <a:t>Planning – </a:t>
            </a:r>
            <a:r>
              <a:rPr lang="en-US" b="1" dirty="0">
                <a:latin typeface="Arial Unicode MS" pitchFamily="34" charset="-128"/>
              </a:rPr>
              <a:t>Find sequence of actions to reach a goal state / maximize utility. </a:t>
            </a:r>
            <a:r>
              <a:rPr lang="en-US" i="1" dirty="0">
                <a:latin typeface="Arial Unicode MS" pitchFamily="34" charset="-128"/>
              </a:rPr>
              <a:t>E.g., Navigate through and environment to reach a particular location</a:t>
            </a:r>
          </a:p>
          <a:p>
            <a:pPr marL="342900" indent="-342900">
              <a:spcBef>
                <a:spcPct val="20000"/>
              </a:spcBef>
              <a:buFontTx/>
              <a:buChar char="•"/>
            </a:pPr>
            <a:endParaRPr lang="en-US" b="1" dirty="0">
              <a:latin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US" smtClean="0"/>
              <a:t>CPSC 502, Lecture 1</a:t>
            </a:r>
            <a:endParaRPr lang="en-US"/>
          </a:p>
        </p:txBody>
      </p:sp>
      <p:sp>
        <p:nvSpPr>
          <p:cNvPr id="7" name="Slide Number Placeholder 5"/>
          <p:cNvSpPr>
            <a:spLocks noGrp="1"/>
          </p:cNvSpPr>
          <p:nvPr>
            <p:ph type="sldNum" sz="quarter" idx="12"/>
          </p:nvPr>
        </p:nvSpPr>
        <p:spPr/>
        <p:txBody>
          <a:bodyPr/>
          <a:lstStyle/>
          <a:p>
            <a:pPr>
              <a:defRPr/>
            </a:pPr>
            <a:r>
              <a:rPr lang="en-US"/>
              <a:t>Slide </a:t>
            </a:r>
            <a:fld id="{90F72859-C6DC-4533-AA32-6C2A18D69C52}" type="slidenum">
              <a:rPr lang="en-US"/>
              <a:pPr>
                <a:defRPr/>
              </a:pPr>
              <a:t>48</a:t>
            </a:fld>
            <a:endParaRPr lang="en-US"/>
          </a:p>
        </p:txBody>
      </p:sp>
      <p:sp>
        <p:nvSpPr>
          <p:cNvPr id="6150" name="Rectangle 2"/>
          <p:cNvSpPr>
            <a:spLocks noGrp="1" noChangeArrowheads="1"/>
          </p:cNvSpPr>
          <p:nvPr>
            <p:ph type="title"/>
          </p:nvPr>
        </p:nvSpPr>
        <p:spPr/>
        <p:txBody>
          <a:bodyPr/>
          <a:lstStyle/>
          <a:p>
            <a:pPr eaLnBrk="1" hangingPunct="1"/>
            <a:r>
              <a:rPr lang="en-US" smtClean="0"/>
              <a:t>Representation and Reasoning System</a:t>
            </a:r>
          </a:p>
        </p:txBody>
      </p:sp>
      <p:sp>
        <p:nvSpPr>
          <p:cNvPr id="6151" name="Rectangle 3"/>
          <p:cNvSpPr>
            <a:spLocks noGrp="1" noChangeArrowheads="1"/>
          </p:cNvSpPr>
          <p:nvPr>
            <p:ph type="body" idx="1"/>
          </p:nvPr>
        </p:nvSpPr>
        <p:spPr>
          <a:xfrm>
            <a:off x="250825" y="692150"/>
            <a:ext cx="8893175" cy="5616575"/>
          </a:xfrm>
        </p:spPr>
        <p:txBody>
          <a:bodyPr/>
          <a:lstStyle/>
          <a:p>
            <a:pPr lvl="1" eaLnBrk="1" hangingPunct="1">
              <a:lnSpc>
                <a:spcPct val="60000"/>
              </a:lnSpc>
              <a:buFontTx/>
              <a:buNone/>
            </a:pPr>
            <a:endParaRPr lang="en-US" sz="2000" smtClean="0"/>
          </a:p>
          <a:p>
            <a:pPr eaLnBrk="1" hangingPunct="1"/>
            <a:endParaRPr lang="en-US" sz="2400" smtClean="0"/>
          </a:p>
        </p:txBody>
      </p:sp>
      <p:sp>
        <p:nvSpPr>
          <p:cNvPr id="6152" name="Rectangle 6"/>
          <p:cNvSpPr>
            <a:spLocks noChangeArrowheads="1"/>
          </p:cNvSpPr>
          <p:nvPr/>
        </p:nvSpPr>
        <p:spPr bwMode="auto">
          <a:xfrm>
            <a:off x="285750" y="1143000"/>
            <a:ext cx="8501063" cy="2071688"/>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en-US">
                <a:latin typeface="Arial Unicode MS" pitchFamily="34" charset="-128"/>
              </a:rPr>
              <a:t>A (</a:t>
            </a:r>
            <a:r>
              <a:rPr lang="en-US" b="1">
                <a:latin typeface="Arial Unicode MS" pitchFamily="34" charset="-128"/>
              </a:rPr>
              <a:t>representation</a:t>
            </a:r>
            <a:r>
              <a:rPr lang="en-US">
                <a:latin typeface="Arial Unicode MS" pitchFamily="34" charset="-128"/>
              </a:rPr>
              <a:t>) </a:t>
            </a:r>
            <a:r>
              <a:rPr lang="en-US" b="1">
                <a:latin typeface="Arial Unicode MS" pitchFamily="34" charset="-128"/>
              </a:rPr>
              <a:t>language</a:t>
            </a:r>
            <a:r>
              <a:rPr lang="en-US">
                <a:latin typeface="Arial Unicode MS" pitchFamily="34" charset="-128"/>
              </a:rPr>
              <a:t> in which the environment and how it works can be described</a:t>
            </a:r>
          </a:p>
          <a:p>
            <a:pPr marL="342900" indent="-342900">
              <a:spcBef>
                <a:spcPct val="20000"/>
              </a:spcBef>
            </a:pPr>
            <a:endParaRPr lang="en-US">
              <a:latin typeface="Arial Unicode MS" pitchFamily="34" charset="-128"/>
            </a:endParaRPr>
          </a:p>
          <a:p>
            <a:pPr marL="342900" indent="-342900">
              <a:spcBef>
                <a:spcPct val="20000"/>
              </a:spcBef>
              <a:buFontTx/>
              <a:buChar char="•"/>
            </a:pPr>
            <a:r>
              <a:rPr lang="en-US">
                <a:latin typeface="Arial Unicode MS" pitchFamily="34" charset="-128"/>
              </a:rPr>
              <a:t>Computational (</a:t>
            </a:r>
            <a:r>
              <a:rPr lang="en-US" b="1">
                <a:latin typeface="Arial Unicode MS" pitchFamily="34" charset="-128"/>
              </a:rPr>
              <a:t>reasoning</a:t>
            </a:r>
            <a:r>
              <a:rPr lang="en-US">
                <a:latin typeface="Arial Unicode MS" pitchFamily="34" charset="-128"/>
              </a:rPr>
              <a:t>) </a:t>
            </a:r>
            <a:r>
              <a:rPr lang="en-US" b="1">
                <a:latin typeface="Arial Unicode MS" pitchFamily="34" charset="-128"/>
              </a:rPr>
              <a:t>procedures</a:t>
            </a:r>
            <a:r>
              <a:rPr lang="en-US">
                <a:latin typeface="Arial Unicode MS" pitchFamily="34" charset="-128"/>
              </a:rPr>
              <a:t> to compute a solution to a problem in that environment (an answer, a sequence of actions)</a:t>
            </a:r>
          </a:p>
        </p:txBody>
      </p:sp>
      <p:sp>
        <p:nvSpPr>
          <p:cNvPr id="11" name="Rectangle 6"/>
          <p:cNvSpPr>
            <a:spLocks noChangeArrowheads="1"/>
          </p:cNvSpPr>
          <p:nvPr/>
        </p:nvSpPr>
        <p:spPr bwMode="auto">
          <a:xfrm>
            <a:off x="642938" y="4857750"/>
            <a:ext cx="7929562" cy="1357313"/>
          </a:xfrm>
          <a:prstGeom prst="rect">
            <a:avLst/>
          </a:prstGeom>
          <a:noFill/>
          <a:ln w="9525">
            <a:solidFill>
              <a:schemeClr val="accent6">
                <a:lumMod val="75000"/>
              </a:schemeClr>
            </a:solidFill>
            <a:miter lim="800000"/>
            <a:headEnd/>
            <a:tailEnd/>
          </a:ln>
          <a:effectLst/>
        </p:spPr>
        <p:txBody>
          <a:bodyPr/>
          <a:lstStyle/>
          <a:p>
            <a:pPr marL="342900" indent="-342900">
              <a:spcBef>
                <a:spcPct val="20000"/>
              </a:spcBef>
              <a:defRPr/>
            </a:pPr>
            <a:r>
              <a:rPr lang="en-US" b="1" dirty="0">
                <a:latin typeface="Arial Unicode MS" pitchFamily="34" charset="-128"/>
              </a:rPr>
              <a:t>But</a:t>
            </a:r>
            <a:r>
              <a:rPr lang="en-US" dirty="0">
                <a:latin typeface="Arial Unicode MS" pitchFamily="34" charset="-128"/>
              </a:rPr>
              <a:t> the choice of an appropriate R&amp;R system depends on a key property of the environment and of the agent’s knowledge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pPr>
              <a:defRPr/>
            </a:pPr>
            <a:r>
              <a:rPr lang="en-US" smtClean="0"/>
              <a:t>CPSC 502, Lecture 1</a:t>
            </a:r>
            <a:endParaRPr lang="en-US"/>
          </a:p>
        </p:txBody>
      </p:sp>
      <p:sp>
        <p:nvSpPr>
          <p:cNvPr id="12" name="Slide Number Placeholder 5"/>
          <p:cNvSpPr>
            <a:spLocks noGrp="1"/>
          </p:cNvSpPr>
          <p:nvPr>
            <p:ph type="sldNum" sz="quarter" idx="12"/>
          </p:nvPr>
        </p:nvSpPr>
        <p:spPr/>
        <p:txBody>
          <a:bodyPr/>
          <a:lstStyle/>
          <a:p>
            <a:pPr>
              <a:defRPr/>
            </a:pPr>
            <a:r>
              <a:rPr lang="en-US"/>
              <a:t>Slide </a:t>
            </a:r>
            <a:fld id="{E71E31BF-BAE8-47F2-BE50-B3F73540590C}" type="slidenum">
              <a:rPr lang="en-US"/>
              <a:pPr>
                <a:defRPr/>
              </a:pPr>
              <a:t>49</a:t>
            </a:fld>
            <a:endParaRPr lang="en-US"/>
          </a:p>
        </p:txBody>
      </p:sp>
      <p:sp>
        <p:nvSpPr>
          <p:cNvPr id="7199" name="Rectangle 2"/>
          <p:cNvSpPr>
            <a:spLocks noGrp="1" noChangeArrowheads="1"/>
          </p:cNvSpPr>
          <p:nvPr>
            <p:ph type="title"/>
          </p:nvPr>
        </p:nvSpPr>
        <p:spPr/>
        <p:txBody>
          <a:bodyPr/>
          <a:lstStyle/>
          <a:p>
            <a:pPr eaLnBrk="1" hangingPunct="1"/>
            <a:r>
              <a:rPr lang="en-US" smtClean="0"/>
              <a:t>Deterministic vs. Stochastic (Uncertain)</a:t>
            </a:r>
            <a:br>
              <a:rPr lang="en-US" smtClean="0"/>
            </a:br>
            <a:r>
              <a:rPr lang="en-US" smtClean="0"/>
              <a:t>Domains</a:t>
            </a:r>
          </a:p>
        </p:txBody>
      </p:sp>
      <p:sp>
        <p:nvSpPr>
          <p:cNvPr id="7200" name="Rectangle 3"/>
          <p:cNvSpPr>
            <a:spLocks noGrp="1" noChangeArrowheads="1"/>
          </p:cNvSpPr>
          <p:nvPr>
            <p:ph type="body" idx="1"/>
          </p:nvPr>
        </p:nvSpPr>
        <p:spPr>
          <a:xfrm>
            <a:off x="250825" y="692150"/>
            <a:ext cx="8893175" cy="5616575"/>
          </a:xfrm>
        </p:spPr>
        <p:txBody>
          <a:bodyPr/>
          <a:lstStyle/>
          <a:p>
            <a:pPr lvl="1" eaLnBrk="1" hangingPunct="1">
              <a:lnSpc>
                <a:spcPct val="60000"/>
              </a:lnSpc>
              <a:buFontTx/>
              <a:buNone/>
            </a:pPr>
            <a:endParaRPr lang="en-US" sz="2000" smtClean="0"/>
          </a:p>
          <a:p>
            <a:pPr eaLnBrk="1" hangingPunct="1">
              <a:buFontTx/>
              <a:buChar char="•"/>
            </a:pPr>
            <a:endParaRPr lang="en-US" sz="2400" smtClean="0"/>
          </a:p>
          <a:p>
            <a:pPr lvl="1" eaLnBrk="1" hangingPunct="1"/>
            <a:endParaRPr lang="en-US" sz="2000" smtClean="0"/>
          </a:p>
        </p:txBody>
      </p:sp>
      <p:sp>
        <p:nvSpPr>
          <p:cNvPr id="7201" name="Rectangle 6"/>
          <p:cNvSpPr>
            <a:spLocks noChangeArrowheads="1"/>
          </p:cNvSpPr>
          <p:nvPr/>
        </p:nvSpPr>
        <p:spPr bwMode="auto">
          <a:xfrm>
            <a:off x="0" y="1000125"/>
            <a:ext cx="8458200" cy="2952750"/>
          </a:xfrm>
          <a:prstGeom prst="rect">
            <a:avLst/>
          </a:prstGeom>
          <a:noFill/>
          <a:ln w="9525">
            <a:noFill/>
            <a:miter lim="800000"/>
            <a:headEnd/>
            <a:tailEnd/>
          </a:ln>
        </p:spPr>
        <p:txBody>
          <a:bodyPr/>
          <a:lstStyle/>
          <a:p>
            <a:pPr marL="914400" lvl="1" indent="-457200">
              <a:spcBef>
                <a:spcPct val="20000"/>
              </a:spcBef>
              <a:buClr>
                <a:schemeClr val="tx1"/>
              </a:buClr>
              <a:buSzPct val="120000"/>
              <a:buFont typeface="Arial" pitchFamily="34" charset="0"/>
              <a:buChar char="•"/>
            </a:pPr>
            <a:r>
              <a:rPr lang="en-US" b="1">
                <a:latin typeface="Arial Unicode MS" pitchFamily="34" charset="-128"/>
              </a:rPr>
              <a:t>Sensing Uncertainty</a:t>
            </a:r>
            <a:r>
              <a:rPr lang="en-US">
                <a:latin typeface="Arial Unicode MS" pitchFamily="34" charset="-128"/>
              </a:rPr>
              <a:t>: Can the agent fully observe the current state of the world?</a:t>
            </a:r>
          </a:p>
          <a:p>
            <a:pPr marL="914400" lvl="1" indent="-457200">
              <a:spcBef>
                <a:spcPct val="20000"/>
              </a:spcBef>
              <a:buClr>
                <a:schemeClr val="tx1"/>
              </a:buClr>
              <a:buSzPct val="120000"/>
              <a:buFont typeface="Arial" pitchFamily="34" charset="0"/>
              <a:buChar char="•"/>
            </a:pPr>
            <a:r>
              <a:rPr lang="en-US" b="1">
                <a:latin typeface="Arial Unicode MS" pitchFamily="34" charset="-128"/>
              </a:rPr>
              <a:t>Effect Uncertainty: </a:t>
            </a:r>
            <a:r>
              <a:rPr lang="en-US">
                <a:latin typeface="Arial Unicode MS" pitchFamily="34" charset="-128"/>
              </a:rPr>
              <a:t>Does the agent knows for sure what the effects of its actions are?</a:t>
            </a:r>
          </a:p>
          <a:p>
            <a:pPr marL="533400" indent="-533400">
              <a:lnSpc>
                <a:spcPct val="90000"/>
              </a:lnSpc>
              <a:spcBef>
                <a:spcPct val="20000"/>
              </a:spcBef>
              <a:buFont typeface="Arial" pitchFamily="34" charset="0"/>
              <a:buChar char="•"/>
            </a:pPr>
            <a:endParaRPr lang="en-US">
              <a:latin typeface="Arial Unicode MS" pitchFamily="34" charset="-128"/>
            </a:endParaRPr>
          </a:p>
        </p:txBody>
      </p:sp>
      <p:sp>
        <p:nvSpPr>
          <p:cNvPr id="7202" name="Text Box 7"/>
          <p:cNvSpPr txBox="1">
            <a:spLocks noChangeArrowheads="1"/>
          </p:cNvSpPr>
          <p:nvPr/>
        </p:nvSpPr>
        <p:spPr bwMode="auto">
          <a:xfrm>
            <a:off x="6011863" y="5013325"/>
            <a:ext cx="1193800" cy="519113"/>
          </a:xfrm>
          <a:prstGeom prst="rect">
            <a:avLst/>
          </a:prstGeom>
          <a:noFill/>
          <a:ln w="9525">
            <a:noFill/>
            <a:miter lim="800000"/>
            <a:headEnd/>
            <a:tailEnd/>
          </a:ln>
        </p:spPr>
        <p:txBody>
          <a:bodyPr wrap="none">
            <a:spAutoFit/>
          </a:bodyPr>
          <a:lstStyle/>
          <a:p>
            <a:r>
              <a:rPr lang="en-US">
                <a:latin typeface="Arial Unicode MS" pitchFamily="34" charset="-128"/>
              </a:rPr>
              <a:t>Chess</a:t>
            </a:r>
          </a:p>
        </p:txBody>
      </p:sp>
      <p:sp>
        <p:nvSpPr>
          <p:cNvPr id="7203" name="Text Box 8"/>
          <p:cNvSpPr txBox="1">
            <a:spLocks noChangeArrowheads="1"/>
          </p:cNvSpPr>
          <p:nvPr/>
        </p:nvSpPr>
        <p:spPr bwMode="auto">
          <a:xfrm>
            <a:off x="1763713" y="3860800"/>
            <a:ext cx="1114425" cy="519113"/>
          </a:xfrm>
          <a:prstGeom prst="rect">
            <a:avLst/>
          </a:prstGeom>
          <a:noFill/>
          <a:ln w="9525">
            <a:noFill/>
            <a:miter lim="800000"/>
            <a:headEnd/>
            <a:tailEnd/>
          </a:ln>
        </p:spPr>
        <p:txBody>
          <a:bodyPr wrap="none">
            <a:spAutoFit/>
          </a:bodyPr>
          <a:lstStyle/>
          <a:p>
            <a:r>
              <a:rPr lang="en-US">
                <a:latin typeface="Arial Unicode MS" pitchFamily="34" charset="-128"/>
              </a:rPr>
              <a:t>Poker</a:t>
            </a:r>
          </a:p>
        </p:txBody>
      </p:sp>
      <p:sp>
        <p:nvSpPr>
          <p:cNvPr id="7204" name="Text Box 9"/>
          <p:cNvSpPr txBox="1">
            <a:spLocks noChangeArrowheads="1"/>
          </p:cNvSpPr>
          <p:nvPr/>
        </p:nvSpPr>
        <p:spPr bwMode="auto">
          <a:xfrm>
            <a:off x="3571875" y="4500563"/>
            <a:ext cx="2282825" cy="519112"/>
          </a:xfrm>
          <a:prstGeom prst="rect">
            <a:avLst/>
          </a:prstGeom>
          <a:noFill/>
          <a:ln w="9525">
            <a:noFill/>
            <a:miter lim="800000"/>
            <a:headEnd/>
            <a:tailEnd/>
          </a:ln>
        </p:spPr>
        <p:txBody>
          <a:bodyPr wrap="none">
            <a:spAutoFit/>
          </a:bodyPr>
          <a:lstStyle/>
          <a:p>
            <a:r>
              <a:rPr lang="en-US">
                <a:latin typeface="Arial Unicode MS" pitchFamily="34" charset="-128"/>
              </a:rPr>
              <a:t>Factory Floor</a:t>
            </a:r>
          </a:p>
        </p:txBody>
      </p:sp>
      <p:sp>
        <p:nvSpPr>
          <p:cNvPr id="7205" name="Text Box 12"/>
          <p:cNvSpPr txBox="1">
            <a:spLocks noChangeArrowheads="1"/>
          </p:cNvSpPr>
          <p:nvPr/>
        </p:nvSpPr>
        <p:spPr bwMode="auto">
          <a:xfrm>
            <a:off x="4071938" y="3643313"/>
            <a:ext cx="2897187" cy="519112"/>
          </a:xfrm>
          <a:prstGeom prst="rect">
            <a:avLst/>
          </a:prstGeom>
          <a:noFill/>
          <a:ln w="9525">
            <a:noFill/>
            <a:miter lim="800000"/>
            <a:headEnd/>
            <a:tailEnd/>
          </a:ln>
        </p:spPr>
        <p:txBody>
          <a:bodyPr wrap="none">
            <a:spAutoFit/>
          </a:bodyPr>
          <a:lstStyle/>
          <a:p>
            <a:r>
              <a:rPr lang="en-US">
                <a:latin typeface="Arial Unicode MS" pitchFamily="34" charset="-128"/>
              </a:rPr>
              <a:t>Doctor Diagnosis</a:t>
            </a:r>
          </a:p>
        </p:txBody>
      </p:sp>
      <p:sp>
        <p:nvSpPr>
          <p:cNvPr id="7206" name="Text Box 13"/>
          <p:cNvSpPr txBox="1">
            <a:spLocks noChangeArrowheads="1"/>
          </p:cNvSpPr>
          <p:nvPr/>
        </p:nvSpPr>
        <p:spPr bwMode="auto">
          <a:xfrm>
            <a:off x="1042988" y="5300663"/>
            <a:ext cx="2955925" cy="519112"/>
          </a:xfrm>
          <a:prstGeom prst="rect">
            <a:avLst/>
          </a:prstGeom>
          <a:noFill/>
          <a:ln w="9525">
            <a:noFill/>
            <a:miter lim="800000"/>
            <a:headEnd/>
            <a:tailEnd/>
          </a:ln>
        </p:spPr>
        <p:txBody>
          <a:bodyPr wrap="none">
            <a:spAutoFit/>
          </a:bodyPr>
          <a:lstStyle/>
          <a:p>
            <a:r>
              <a:rPr lang="en-US">
                <a:latin typeface="Arial Unicode MS" pitchFamily="34" charset="-128"/>
              </a:rPr>
              <a:t>Doctor Treatment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pPr>
              <a:defRPr/>
            </a:pPr>
            <a:r>
              <a:rPr lang="en-US" smtClean="0"/>
              <a:t>CPSC 502, Lecture 1</a:t>
            </a:r>
            <a:endParaRPr lang="en-US"/>
          </a:p>
        </p:txBody>
      </p:sp>
      <p:sp>
        <p:nvSpPr>
          <p:cNvPr id="6" name="Slide Number Placeholder 4"/>
          <p:cNvSpPr>
            <a:spLocks noGrp="1"/>
          </p:cNvSpPr>
          <p:nvPr>
            <p:ph type="sldNum" sz="quarter" idx="12"/>
          </p:nvPr>
        </p:nvSpPr>
        <p:spPr/>
        <p:txBody>
          <a:bodyPr/>
          <a:lstStyle/>
          <a:p>
            <a:pPr>
              <a:defRPr/>
            </a:pPr>
            <a:r>
              <a:rPr lang="en-US"/>
              <a:t>Slide </a:t>
            </a:r>
            <a:fld id="{8345F165-944A-4089-A3D5-EB06BEBFE288}" type="slidenum">
              <a:rPr lang="en-US"/>
              <a:pPr>
                <a:defRPr/>
              </a:pPr>
              <a:t>5</a:t>
            </a:fld>
            <a:endParaRPr lang="en-US"/>
          </a:p>
        </p:txBody>
      </p:sp>
      <p:sp>
        <p:nvSpPr>
          <p:cNvPr id="13326" name="Rectangle 2"/>
          <p:cNvSpPr>
            <a:spLocks noGrp="1" noChangeArrowheads="1"/>
          </p:cNvSpPr>
          <p:nvPr>
            <p:ph type="title"/>
          </p:nvPr>
        </p:nvSpPr>
        <p:spPr>
          <a:xfrm>
            <a:off x="304800" y="304800"/>
            <a:ext cx="8534400" cy="685800"/>
          </a:xfrm>
        </p:spPr>
        <p:txBody>
          <a:bodyPr/>
          <a:lstStyle/>
          <a:p>
            <a:pPr eaLnBrk="1" hangingPunct="1"/>
            <a:r>
              <a:rPr lang="en-US" smtClean="0"/>
              <a:t>Thinking and Acting Humanly</a:t>
            </a:r>
          </a:p>
        </p:txBody>
      </p:sp>
      <p:sp>
        <p:nvSpPr>
          <p:cNvPr id="147459" name="Rectangle 3"/>
          <p:cNvSpPr>
            <a:spLocks noChangeArrowheads="1"/>
          </p:cNvSpPr>
          <p:nvPr/>
        </p:nvSpPr>
        <p:spPr bwMode="auto">
          <a:xfrm>
            <a:off x="179388" y="1196975"/>
            <a:ext cx="8763000" cy="4267200"/>
          </a:xfrm>
          <a:prstGeom prst="rect">
            <a:avLst/>
          </a:prstGeom>
          <a:noFill/>
          <a:ln w="9525">
            <a:noFill/>
            <a:miter lim="800000"/>
            <a:headEnd/>
            <a:tailEnd/>
          </a:ln>
        </p:spPr>
        <p:txBody>
          <a:bodyPr/>
          <a:lstStyle/>
          <a:p>
            <a:pPr marL="342900" indent="-342900">
              <a:spcBef>
                <a:spcPct val="20000"/>
              </a:spcBef>
            </a:pPr>
            <a:r>
              <a:rPr lang="en-US" b="1">
                <a:latin typeface="Arial Unicode MS" pitchFamily="34" charset="-128"/>
              </a:rPr>
              <a:t>Model the cognitive functions of human beings</a:t>
            </a:r>
          </a:p>
          <a:p>
            <a:pPr marL="342900" indent="-342900">
              <a:spcBef>
                <a:spcPct val="20000"/>
              </a:spcBef>
              <a:buFontTx/>
              <a:buChar char="•"/>
            </a:pPr>
            <a:r>
              <a:rPr lang="en-US">
                <a:latin typeface="Arial Unicode MS" pitchFamily="34" charset="-128"/>
              </a:rPr>
              <a:t> Humans are our only example of intelligence: we should use that example!</a:t>
            </a:r>
          </a:p>
          <a:p>
            <a:pPr marL="342900" indent="-342900">
              <a:spcBef>
                <a:spcPct val="20000"/>
              </a:spcBef>
            </a:pPr>
            <a:r>
              <a:rPr lang="en-US" b="1">
                <a:latin typeface="Arial Unicode MS" pitchFamily="34" charset="-128"/>
              </a:rPr>
              <a:t>Problems:</a:t>
            </a:r>
          </a:p>
          <a:p>
            <a:pPr marL="742950" lvl="1" indent="-285750">
              <a:spcBef>
                <a:spcPct val="20000"/>
              </a:spcBef>
              <a:buFontTx/>
              <a:buChar char="•"/>
            </a:pPr>
            <a:r>
              <a:rPr lang="en-US">
                <a:latin typeface="Arial Unicode MS" pitchFamily="34" charset="-128"/>
              </a:rPr>
              <a:t> But... humans often think/act in ways that we don't consider intelligent </a:t>
            </a:r>
            <a:r>
              <a:rPr lang="en-US" b="1">
                <a:latin typeface="Arial Unicode MS" pitchFamily="34" charset="-128"/>
              </a:rPr>
              <a:t>(why?)</a:t>
            </a:r>
          </a:p>
          <a:p>
            <a:pPr marL="742950" lvl="1" indent="-285750">
              <a:spcBef>
                <a:spcPct val="20000"/>
              </a:spcBef>
              <a:buFontTx/>
              <a:buChar char="•"/>
            </a:pPr>
            <a:endParaRPr lang="en-US" b="1">
              <a:latin typeface="Arial Unicode MS" pitchFamily="34" charset="-128"/>
            </a:endParaRPr>
          </a:p>
          <a:p>
            <a:pPr marL="742950" lvl="1" indent="-285750">
              <a:spcBef>
                <a:spcPct val="20000"/>
              </a:spcBef>
              <a:buFontTx/>
              <a:buChar char="•"/>
            </a:pPr>
            <a:endParaRPr lang="en-US" b="1">
              <a:latin typeface="Arial Unicode MS" pitchFamily="34" charset="-128"/>
            </a:endParaRPr>
          </a:p>
          <a:p>
            <a:pPr marL="742950" lvl="1" indent="-285750">
              <a:spcBef>
                <a:spcPct val="20000"/>
              </a:spcBef>
              <a:buFontTx/>
              <a:buChar char="•"/>
            </a:pPr>
            <a:r>
              <a:rPr lang="en-US">
                <a:latin typeface="Arial Unicode MS" pitchFamily="34" charset="-128"/>
              </a:rPr>
              <a:t> And... detailed model of how people's minds operate not yet available</a:t>
            </a:r>
          </a:p>
          <a:p>
            <a:pPr marL="342900" indent="-342900">
              <a:spcBef>
                <a:spcPct val="20000"/>
              </a:spcBef>
            </a:pPr>
            <a:endParaRPr lang="en-US" sz="2400">
              <a:latin typeface="Arial Unicode MS" pitchFamily="34" charset="-128"/>
            </a:endParaRPr>
          </a:p>
          <a:p>
            <a:pPr marL="342900" indent="-342900">
              <a:lnSpc>
                <a:spcPct val="120000"/>
              </a:lnSpc>
              <a:spcBef>
                <a:spcPct val="20000"/>
              </a:spcBef>
              <a:buFontTx/>
              <a:buChar char="•"/>
            </a:pPr>
            <a:endParaRPr lang="en-US">
              <a:latin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45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45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74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smtClean="0"/>
              <a:t>CPSC 502, Lecture 1</a:t>
            </a:r>
            <a:endParaRPr lang="en-US"/>
          </a:p>
        </p:txBody>
      </p:sp>
      <p:sp>
        <p:nvSpPr>
          <p:cNvPr id="9" name="Slide Number Placeholder 5"/>
          <p:cNvSpPr>
            <a:spLocks noGrp="1"/>
          </p:cNvSpPr>
          <p:nvPr>
            <p:ph type="sldNum" sz="quarter" idx="12"/>
          </p:nvPr>
        </p:nvSpPr>
        <p:spPr/>
        <p:txBody>
          <a:bodyPr/>
          <a:lstStyle/>
          <a:p>
            <a:pPr>
              <a:defRPr/>
            </a:pPr>
            <a:r>
              <a:rPr lang="en-US"/>
              <a:t>Slide </a:t>
            </a:r>
            <a:fld id="{919F8434-44AC-44A4-88E2-7ACAEE231305}" type="slidenum">
              <a:rPr lang="en-US"/>
              <a:pPr>
                <a:defRPr/>
              </a:pPr>
              <a:t>50</a:t>
            </a:fld>
            <a:endParaRPr lang="en-US"/>
          </a:p>
        </p:txBody>
      </p:sp>
      <p:sp>
        <p:nvSpPr>
          <p:cNvPr id="22532" name="Rectangle 2"/>
          <p:cNvSpPr>
            <a:spLocks noGrp="1" noChangeArrowheads="1"/>
          </p:cNvSpPr>
          <p:nvPr>
            <p:ph type="title"/>
          </p:nvPr>
        </p:nvSpPr>
        <p:spPr/>
        <p:txBody>
          <a:bodyPr/>
          <a:lstStyle/>
          <a:p>
            <a:pPr eaLnBrk="1" hangingPunct="1"/>
            <a:r>
              <a:rPr lang="en-US" smtClean="0"/>
              <a:t>Deterministic vs. Stochastic Domains</a:t>
            </a:r>
          </a:p>
        </p:txBody>
      </p:sp>
      <p:sp>
        <p:nvSpPr>
          <p:cNvPr id="22533" name="Rectangle 3"/>
          <p:cNvSpPr>
            <a:spLocks noGrp="1" noChangeArrowheads="1"/>
          </p:cNvSpPr>
          <p:nvPr>
            <p:ph type="body" idx="1"/>
          </p:nvPr>
        </p:nvSpPr>
        <p:spPr>
          <a:xfrm>
            <a:off x="250825" y="692150"/>
            <a:ext cx="8893175" cy="5616575"/>
          </a:xfrm>
        </p:spPr>
        <p:txBody>
          <a:bodyPr/>
          <a:lstStyle/>
          <a:p>
            <a:pPr lvl="1" eaLnBrk="1" hangingPunct="1">
              <a:lnSpc>
                <a:spcPct val="60000"/>
              </a:lnSpc>
              <a:buFontTx/>
              <a:buNone/>
            </a:pPr>
            <a:endParaRPr lang="en-US" sz="2000" smtClean="0"/>
          </a:p>
          <a:p>
            <a:pPr eaLnBrk="1" hangingPunct="1">
              <a:buFontTx/>
              <a:buChar char="•"/>
            </a:pPr>
            <a:endParaRPr lang="en-US" sz="2400" smtClean="0"/>
          </a:p>
          <a:p>
            <a:pPr lvl="1" eaLnBrk="1" hangingPunct="1"/>
            <a:endParaRPr lang="en-US" sz="2000" smtClean="0"/>
          </a:p>
        </p:txBody>
      </p:sp>
      <p:sp>
        <p:nvSpPr>
          <p:cNvPr id="22534" name="Rectangle 6"/>
          <p:cNvSpPr>
            <a:spLocks noChangeArrowheads="1"/>
          </p:cNvSpPr>
          <p:nvPr/>
        </p:nvSpPr>
        <p:spPr bwMode="auto">
          <a:xfrm>
            <a:off x="251520" y="1340768"/>
            <a:ext cx="8458200" cy="1439863"/>
          </a:xfrm>
          <a:prstGeom prst="rect">
            <a:avLst/>
          </a:prstGeom>
          <a:noFill/>
          <a:ln w="9525">
            <a:noFill/>
            <a:miter lim="800000"/>
            <a:headEnd/>
            <a:tailEnd/>
          </a:ln>
        </p:spPr>
        <p:txBody>
          <a:bodyPr/>
          <a:lstStyle/>
          <a:p>
            <a:pPr marL="342900" indent="-342900">
              <a:spcBef>
                <a:spcPct val="20000"/>
              </a:spcBef>
            </a:pPr>
            <a:r>
              <a:rPr lang="en-US" dirty="0">
                <a:latin typeface="Arial Unicode MS" pitchFamily="34" charset="-128"/>
              </a:rPr>
              <a:t>Historically, AI has been divided into two camps: </a:t>
            </a:r>
            <a:endParaRPr lang="en-US" dirty="0" smtClean="0">
              <a:latin typeface="Arial Unicode MS" pitchFamily="34" charset="-128"/>
            </a:endParaRPr>
          </a:p>
          <a:p>
            <a:pPr marL="342900" indent="-342900">
              <a:spcBef>
                <a:spcPct val="20000"/>
              </a:spcBef>
              <a:buFont typeface="Arial" pitchFamily="34" charset="0"/>
              <a:buChar char="•"/>
            </a:pPr>
            <a:r>
              <a:rPr lang="en-US" dirty="0" smtClean="0">
                <a:latin typeface="Arial Unicode MS" pitchFamily="34" charset="-128"/>
              </a:rPr>
              <a:t>those </a:t>
            </a:r>
            <a:r>
              <a:rPr lang="en-US" dirty="0">
                <a:latin typeface="Arial Unicode MS" pitchFamily="34" charset="-128"/>
              </a:rPr>
              <a:t>who prefer representations based on </a:t>
            </a:r>
            <a:r>
              <a:rPr lang="en-US" b="1" dirty="0">
                <a:latin typeface="Arial Unicode MS" pitchFamily="34" charset="-128"/>
              </a:rPr>
              <a:t>logic</a:t>
            </a:r>
            <a:r>
              <a:rPr lang="en-US" dirty="0">
                <a:latin typeface="Arial Unicode MS" pitchFamily="34" charset="-128"/>
              </a:rPr>
              <a:t> </a:t>
            </a:r>
            <a:endParaRPr lang="en-US" dirty="0" smtClean="0">
              <a:latin typeface="Arial Unicode MS" pitchFamily="34" charset="-128"/>
            </a:endParaRPr>
          </a:p>
          <a:p>
            <a:pPr marL="342900" indent="-342900">
              <a:spcBef>
                <a:spcPct val="20000"/>
              </a:spcBef>
              <a:buFont typeface="Arial" pitchFamily="34" charset="0"/>
              <a:buChar char="•"/>
            </a:pPr>
            <a:r>
              <a:rPr lang="en-US" dirty="0" smtClean="0">
                <a:latin typeface="Arial Unicode MS" pitchFamily="34" charset="-128"/>
              </a:rPr>
              <a:t>those </a:t>
            </a:r>
            <a:r>
              <a:rPr lang="en-US" dirty="0">
                <a:latin typeface="Arial Unicode MS" pitchFamily="34" charset="-128"/>
              </a:rPr>
              <a:t>who prefer </a:t>
            </a:r>
            <a:r>
              <a:rPr lang="en-US" b="1" dirty="0">
                <a:latin typeface="Arial Unicode MS" pitchFamily="34" charset="-128"/>
              </a:rPr>
              <a:t>probability</a:t>
            </a:r>
            <a:r>
              <a:rPr lang="en-US" dirty="0">
                <a:latin typeface="Arial Unicode MS" pitchFamily="34" charset="-128"/>
              </a:rPr>
              <a:t>.</a:t>
            </a:r>
          </a:p>
          <a:p>
            <a:pPr marL="342900" indent="-342900">
              <a:lnSpc>
                <a:spcPct val="90000"/>
              </a:lnSpc>
              <a:spcBef>
                <a:spcPct val="20000"/>
              </a:spcBef>
              <a:buFontTx/>
              <a:buChar char="•"/>
            </a:pPr>
            <a:endParaRPr lang="en-US" dirty="0">
              <a:latin typeface="Arial Unicode MS" pitchFamily="34" charset="-128"/>
            </a:endParaRPr>
          </a:p>
        </p:txBody>
      </p:sp>
      <p:sp>
        <p:nvSpPr>
          <p:cNvPr id="331784" name="Rectangle 8"/>
          <p:cNvSpPr>
            <a:spLocks noChangeArrowheads="1"/>
          </p:cNvSpPr>
          <p:nvPr/>
        </p:nvSpPr>
        <p:spPr bwMode="auto">
          <a:xfrm>
            <a:off x="467544" y="4221088"/>
            <a:ext cx="8458200" cy="1366837"/>
          </a:xfrm>
          <a:prstGeom prst="rect">
            <a:avLst/>
          </a:prstGeom>
          <a:noFill/>
          <a:ln w="9525">
            <a:noFill/>
            <a:miter lim="800000"/>
            <a:headEnd/>
            <a:tailEnd/>
          </a:ln>
        </p:spPr>
        <p:txBody>
          <a:bodyPr/>
          <a:lstStyle/>
          <a:p>
            <a:pPr marL="342900" indent="-342900">
              <a:spcBef>
                <a:spcPct val="20000"/>
              </a:spcBef>
            </a:pPr>
            <a:r>
              <a:rPr lang="en-US" b="1" dirty="0">
                <a:solidFill>
                  <a:schemeClr val="accent2"/>
                </a:solidFill>
                <a:latin typeface="Arial Unicode MS" pitchFamily="34" charset="-128"/>
              </a:rPr>
              <a:t>Note</a:t>
            </a:r>
            <a:r>
              <a:rPr lang="en-US" dirty="0">
                <a:solidFill>
                  <a:schemeClr val="accent2"/>
                </a:solidFill>
                <a:latin typeface="Arial Unicode MS" pitchFamily="34" charset="-128"/>
              </a:rPr>
              <a:t>:</a:t>
            </a:r>
            <a:r>
              <a:rPr lang="en-US" dirty="0">
                <a:latin typeface="Arial Unicode MS" pitchFamily="34" charset="-128"/>
              </a:rPr>
              <a:t> Some of the most exciting current research in AI is actually building bridges between these camps.</a:t>
            </a:r>
          </a:p>
          <a:p>
            <a:pPr marL="342900" indent="-342900">
              <a:lnSpc>
                <a:spcPct val="90000"/>
              </a:lnSpc>
              <a:spcBef>
                <a:spcPct val="20000"/>
              </a:spcBef>
              <a:buFontTx/>
              <a:buChar char="•"/>
            </a:pPr>
            <a:endParaRPr lang="en-US" dirty="0">
              <a:latin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0" y="5643563"/>
            <a:ext cx="2500313" cy="1214437"/>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25" name="Footer Placeholder 4"/>
          <p:cNvSpPr>
            <a:spLocks noGrp="1"/>
          </p:cNvSpPr>
          <p:nvPr>
            <p:ph type="ftr" sz="quarter" idx="11"/>
          </p:nvPr>
        </p:nvSpPr>
        <p:spPr/>
        <p:txBody>
          <a:bodyPr/>
          <a:lstStyle/>
          <a:p>
            <a:pPr>
              <a:defRPr/>
            </a:pPr>
            <a:r>
              <a:rPr lang="en-US" smtClean="0"/>
              <a:t>CPSC 502, Lecture 1</a:t>
            </a:r>
            <a:endParaRPr lang="en-US"/>
          </a:p>
        </p:txBody>
      </p:sp>
      <p:sp>
        <p:nvSpPr>
          <p:cNvPr id="26" name="Slide Number Placeholder 5"/>
          <p:cNvSpPr>
            <a:spLocks noGrp="1"/>
          </p:cNvSpPr>
          <p:nvPr>
            <p:ph type="sldNum" sz="quarter" idx="12"/>
          </p:nvPr>
        </p:nvSpPr>
        <p:spPr/>
        <p:txBody>
          <a:bodyPr/>
          <a:lstStyle/>
          <a:p>
            <a:pPr>
              <a:defRPr/>
            </a:pPr>
            <a:r>
              <a:rPr lang="en-US"/>
              <a:t>Slide </a:t>
            </a:r>
            <a:fld id="{9EACD220-6798-477A-BD90-CD5AC1E8EC3C}" type="slidenum">
              <a:rPr lang="en-US"/>
              <a:pPr>
                <a:defRPr/>
              </a:pPr>
              <a:t>51</a:t>
            </a:fld>
            <a:endParaRPr lang="en-US"/>
          </a:p>
        </p:txBody>
      </p:sp>
      <p:sp>
        <p:nvSpPr>
          <p:cNvPr id="8222" name="Rectangle 2"/>
          <p:cNvSpPr>
            <a:spLocks noGrp="1" noChangeArrowheads="1"/>
          </p:cNvSpPr>
          <p:nvPr>
            <p:ph type="title"/>
          </p:nvPr>
        </p:nvSpPr>
        <p:spPr>
          <a:xfrm>
            <a:off x="0" y="0"/>
            <a:ext cx="9144000" cy="685800"/>
          </a:xfrm>
        </p:spPr>
        <p:txBody>
          <a:bodyPr/>
          <a:lstStyle/>
          <a:p>
            <a:pPr eaLnBrk="1" hangingPunct="1"/>
            <a:r>
              <a:rPr lang="en-US" dirty="0" err="1" smtClean="0"/>
              <a:t>R&amp;Rsys</a:t>
            </a:r>
            <a:r>
              <a:rPr lang="en-US" dirty="0" smtClean="0"/>
              <a:t> we'll </a:t>
            </a:r>
            <a:r>
              <a:rPr lang="en-US" dirty="0" smtClean="0"/>
              <a:t>cover in this course </a:t>
            </a:r>
            <a:endParaRPr lang="en-US" dirty="0" smtClean="0"/>
          </a:p>
        </p:txBody>
      </p:sp>
      <p:sp>
        <p:nvSpPr>
          <p:cNvPr id="8223" name="Rectangle 6"/>
          <p:cNvSpPr>
            <a:spLocks noChangeArrowheads="1"/>
          </p:cNvSpPr>
          <p:nvPr/>
        </p:nvSpPr>
        <p:spPr bwMode="auto">
          <a:xfrm>
            <a:off x="323850" y="765175"/>
            <a:ext cx="2736850" cy="431800"/>
          </a:xfrm>
          <a:prstGeom prst="rect">
            <a:avLst/>
          </a:prstGeom>
          <a:noFill/>
          <a:ln w="9525">
            <a:noFill/>
            <a:miter lim="800000"/>
            <a:headEnd/>
            <a:tailEnd/>
          </a:ln>
        </p:spPr>
        <p:txBody>
          <a:bodyPr/>
          <a:lstStyle/>
          <a:p>
            <a:pPr marL="533400" indent="-533400">
              <a:spcBef>
                <a:spcPct val="20000"/>
              </a:spcBef>
            </a:pPr>
            <a:endParaRPr lang="en-US">
              <a:latin typeface="Arial Unicode MS" pitchFamily="34" charset="-128"/>
            </a:endParaRPr>
          </a:p>
        </p:txBody>
      </p:sp>
      <p:sp>
        <p:nvSpPr>
          <p:cNvPr id="8224" name="Rectangle 7"/>
          <p:cNvSpPr>
            <a:spLocks noGrp="1" noChangeArrowheads="1"/>
          </p:cNvSpPr>
          <p:nvPr>
            <p:ph type="body" idx="1"/>
          </p:nvPr>
        </p:nvSpPr>
        <p:spPr>
          <a:xfrm>
            <a:off x="4857750" y="785813"/>
            <a:ext cx="2428875" cy="503237"/>
          </a:xfrm>
        </p:spPr>
        <p:txBody>
          <a:bodyPr/>
          <a:lstStyle/>
          <a:p>
            <a:pPr eaLnBrk="1" hangingPunct="1"/>
            <a:r>
              <a:rPr lang="en-US" b="1" smtClean="0"/>
              <a:t>Environment</a:t>
            </a:r>
          </a:p>
        </p:txBody>
      </p:sp>
      <p:sp>
        <p:nvSpPr>
          <p:cNvPr id="8225" name="Rectangle 8"/>
          <p:cNvSpPr>
            <a:spLocks noChangeArrowheads="1"/>
          </p:cNvSpPr>
          <p:nvPr/>
        </p:nvSpPr>
        <p:spPr bwMode="auto">
          <a:xfrm>
            <a:off x="0" y="1500188"/>
            <a:ext cx="1701800" cy="503237"/>
          </a:xfrm>
          <a:prstGeom prst="rect">
            <a:avLst/>
          </a:prstGeom>
          <a:noFill/>
          <a:ln w="9525">
            <a:noFill/>
            <a:miter lim="800000"/>
            <a:headEnd/>
            <a:tailEnd/>
          </a:ln>
        </p:spPr>
        <p:txBody>
          <a:bodyPr/>
          <a:lstStyle/>
          <a:p>
            <a:pPr marL="342900" indent="-342900">
              <a:spcBef>
                <a:spcPct val="20000"/>
              </a:spcBef>
            </a:pPr>
            <a:r>
              <a:rPr lang="en-US" b="1">
                <a:latin typeface="Arial Unicode MS" pitchFamily="34" charset="-128"/>
              </a:rPr>
              <a:t>Problem</a:t>
            </a:r>
          </a:p>
        </p:txBody>
      </p:sp>
      <p:sp>
        <p:nvSpPr>
          <p:cNvPr id="8226" name="Rectangle 9"/>
          <p:cNvSpPr>
            <a:spLocks noChangeArrowheads="1"/>
          </p:cNvSpPr>
          <p:nvPr/>
        </p:nvSpPr>
        <p:spPr bwMode="auto">
          <a:xfrm>
            <a:off x="1000125" y="3500438"/>
            <a:ext cx="1512888" cy="503237"/>
          </a:xfrm>
          <a:prstGeom prst="rect">
            <a:avLst/>
          </a:prstGeom>
          <a:noFill/>
          <a:ln w="9525">
            <a:noFill/>
            <a:miter lim="800000"/>
            <a:headEnd/>
            <a:tailEnd/>
          </a:ln>
        </p:spPr>
        <p:txBody>
          <a:bodyPr/>
          <a:lstStyle/>
          <a:p>
            <a:pPr marL="342900" indent="-342900">
              <a:lnSpc>
                <a:spcPct val="75000"/>
              </a:lnSpc>
              <a:spcBef>
                <a:spcPct val="20000"/>
              </a:spcBef>
            </a:pPr>
            <a:r>
              <a:rPr lang="en-US" sz="2400">
                <a:latin typeface="Arial Unicode MS" pitchFamily="34" charset="-128"/>
              </a:rPr>
              <a:t>Query</a:t>
            </a:r>
          </a:p>
        </p:txBody>
      </p:sp>
      <p:sp>
        <p:nvSpPr>
          <p:cNvPr id="8227" name="Rectangle 10"/>
          <p:cNvSpPr>
            <a:spLocks noChangeArrowheads="1"/>
          </p:cNvSpPr>
          <p:nvPr/>
        </p:nvSpPr>
        <p:spPr bwMode="auto">
          <a:xfrm>
            <a:off x="928688" y="5143500"/>
            <a:ext cx="1601787" cy="419100"/>
          </a:xfrm>
          <a:prstGeom prst="rect">
            <a:avLst/>
          </a:prstGeom>
          <a:noFill/>
          <a:ln w="9525">
            <a:noFill/>
            <a:miter lim="800000"/>
            <a:headEnd/>
            <a:tailEnd/>
          </a:ln>
        </p:spPr>
        <p:txBody>
          <a:bodyPr/>
          <a:lstStyle/>
          <a:p>
            <a:pPr marL="342900" indent="-342900">
              <a:lnSpc>
                <a:spcPct val="75000"/>
              </a:lnSpc>
              <a:spcBef>
                <a:spcPct val="20000"/>
              </a:spcBef>
            </a:pPr>
            <a:r>
              <a:rPr lang="en-US" sz="2400">
                <a:latin typeface="Arial Unicode MS" pitchFamily="34" charset="-128"/>
              </a:rPr>
              <a:t>Planning</a:t>
            </a:r>
          </a:p>
        </p:txBody>
      </p:sp>
      <p:sp>
        <p:nvSpPr>
          <p:cNvPr id="8228" name="Rectangle 11"/>
          <p:cNvSpPr>
            <a:spLocks noChangeArrowheads="1"/>
          </p:cNvSpPr>
          <p:nvPr/>
        </p:nvSpPr>
        <p:spPr bwMode="auto">
          <a:xfrm>
            <a:off x="3357563" y="1214438"/>
            <a:ext cx="2159000" cy="503237"/>
          </a:xfrm>
          <a:prstGeom prst="rect">
            <a:avLst/>
          </a:prstGeom>
          <a:noFill/>
          <a:ln w="9525">
            <a:noFill/>
            <a:miter lim="800000"/>
            <a:headEnd/>
            <a:tailEnd/>
          </a:ln>
        </p:spPr>
        <p:txBody>
          <a:bodyPr/>
          <a:lstStyle/>
          <a:p>
            <a:pPr marL="342900" indent="-342900">
              <a:spcBef>
                <a:spcPct val="20000"/>
              </a:spcBef>
            </a:pPr>
            <a:r>
              <a:rPr lang="en-US" sz="2400">
                <a:latin typeface="Arial Unicode MS" pitchFamily="34" charset="-128"/>
              </a:rPr>
              <a:t>Deterministic</a:t>
            </a:r>
          </a:p>
        </p:txBody>
      </p:sp>
      <p:sp>
        <p:nvSpPr>
          <p:cNvPr id="8229" name="Rectangle 12"/>
          <p:cNvSpPr>
            <a:spLocks noChangeArrowheads="1"/>
          </p:cNvSpPr>
          <p:nvPr/>
        </p:nvSpPr>
        <p:spPr bwMode="auto">
          <a:xfrm>
            <a:off x="6500813" y="1143000"/>
            <a:ext cx="2159000" cy="503238"/>
          </a:xfrm>
          <a:prstGeom prst="rect">
            <a:avLst/>
          </a:prstGeom>
          <a:noFill/>
          <a:ln w="9525">
            <a:noFill/>
            <a:miter lim="800000"/>
            <a:headEnd/>
            <a:tailEnd/>
          </a:ln>
        </p:spPr>
        <p:txBody>
          <a:bodyPr/>
          <a:lstStyle/>
          <a:p>
            <a:pPr marL="342900" indent="-342900">
              <a:spcBef>
                <a:spcPct val="20000"/>
              </a:spcBef>
            </a:pPr>
            <a:r>
              <a:rPr lang="en-US" sz="2400">
                <a:latin typeface="Arial Unicode MS" pitchFamily="34" charset="-128"/>
              </a:rPr>
              <a:t>Stochastic</a:t>
            </a:r>
          </a:p>
        </p:txBody>
      </p:sp>
      <p:sp>
        <p:nvSpPr>
          <p:cNvPr id="8230" name="Rectangle 13"/>
          <p:cNvSpPr>
            <a:spLocks noChangeArrowheads="1"/>
          </p:cNvSpPr>
          <p:nvPr/>
        </p:nvSpPr>
        <p:spPr bwMode="auto">
          <a:xfrm>
            <a:off x="2786063" y="1643063"/>
            <a:ext cx="6143625" cy="4572000"/>
          </a:xfrm>
          <a:prstGeom prst="rect">
            <a:avLst/>
          </a:prstGeom>
          <a:noFill/>
          <a:ln w="9525">
            <a:solidFill>
              <a:schemeClr val="tx1"/>
            </a:solidFill>
            <a:miter lim="800000"/>
            <a:headEnd/>
            <a:tailEnd/>
          </a:ln>
        </p:spPr>
        <p:txBody>
          <a:bodyPr wrap="none" anchor="ctr"/>
          <a:lstStyle/>
          <a:p>
            <a:endParaRPr lang="en-US"/>
          </a:p>
        </p:txBody>
      </p:sp>
      <p:sp>
        <p:nvSpPr>
          <p:cNvPr id="8231" name="Rectangle 9"/>
          <p:cNvSpPr>
            <a:spLocks noChangeArrowheads="1"/>
          </p:cNvSpPr>
          <p:nvPr/>
        </p:nvSpPr>
        <p:spPr bwMode="auto">
          <a:xfrm>
            <a:off x="642938" y="2214563"/>
            <a:ext cx="2214562" cy="642937"/>
          </a:xfrm>
          <a:prstGeom prst="rect">
            <a:avLst/>
          </a:prstGeom>
          <a:noFill/>
          <a:ln w="9525">
            <a:noFill/>
            <a:miter lim="800000"/>
            <a:headEnd/>
            <a:tailEnd/>
          </a:ln>
        </p:spPr>
        <p:txBody>
          <a:bodyPr/>
          <a:lstStyle/>
          <a:p>
            <a:pPr marL="342900" indent="-342900" algn="ctr">
              <a:lnSpc>
                <a:spcPct val="75000"/>
              </a:lnSpc>
              <a:spcBef>
                <a:spcPct val="20000"/>
              </a:spcBef>
            </a:pPr>
            <a:r>
              <a:rPr lang="en-US" sz="2400">
                <a:latin typeface="Arial Unicode MS" pitchFamily="34" charset="-128"/>
              </a:rPr>
              <a:t>Constraint Satisfaction</a:t>
            </a:r>
          </a:p>
        </p:txBody>
      </p:sp>
      <p:cxnSp>
        <p:nvCxnSpPr>
          <p:cNvPr id="31" name="Straight Connector 30"/>
          <p:cNvCxnSpPr/>
          <p:nvPr/>
        </p:nvCxnSpPr>
        <p:spPr>
          <a:xfrm>
            <a:off x="2643188" y="3000375"/>
            <a:ext cx="6286500"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88" y="4429125"/>
            <a:ext cx="6286500" cy="1588"/>
          </a:xfrm>
          <a:prstGeom prst="line">
            <a:avLst/>
          </a:prstGeom>
        </p:spPr>
        <p:style>
          <a:lnRef idx="1">
            <a:schemeClr val="dk1"/>
          </a:lnRef>
          <a:fillRef idx="0">
            <a:schemeClr val="dk1"/>
          </a:fillRef>
          <a:effectRef idx="0">
            <a:schemeClr val="dk1"/>
          </a:effectRef>
          <a:fontRef idx="minor">
            <a:schemeClr val="tx1"/>
          </a:fontRef>
        </p:style>
      </p:cxnSp>
      <p:grpSp>
        <p:nvGrpSpPr>
          <p:cNvPr id="2" name="Group 36"/>
          <p:cNvGrpSpPr>
            <a:grpSpLocks/>
          </p:cNvGrpSpPr>
          <p:nvPr/>
        </p:nvGrpSpPr>
        <p:grpSpPr bwMode="auto">
          <a:xfrm>
            <a:off x="2714625" y="1643063"/>
            <a:ext cx="3117850" cy="4572000"/>
            <a:chOff x="2714625" y="1643063"/>
            <a:chExt cx="3117850" cy="4572000"/>
          </a:xfrm>
        </p:grpSpPr>
        <p:sp>
          <p:nvSpPr>
            <p:cNvPr id="8247" name="Line 14"/>
            <p:cNvSpPr>
              <a:spLocks noChangeShapeType="1"/>
            </p:cNvSpPr>
            <p:nvPr/>
          </p:nvSpPr>
          <p:spPr bwMode="auto">
            <a:xfrm flipH="1">
              <a:off x="5786438" y="1643063"/>
              <a:ext cx="46037" cy="4572000"/>
            </a:xfrm>
            <a:prstGeom prst="line">
              <a:avLst/>
            </a:prstGeom>
            <a:noFill/>
            <a:ln w="9525">
              <a:solidFill>
                <a:schemeClr val="tx1"/>
              </a:solidFill>
              <a:round/>
              <a:headEnd/>
              <a:tailEnd/>
            </a:ln>
          </p:spPr>
          <p:txBody>
            <a:bodyPr/>
            <a:lstStyle/>
            <a:p>
              <a:endParaRPr lang="en-CA"/>
            </a:p>
          </p:txBody>
        </p:sp>
        <p:sp>
          <p:nvSpPr>
            <p:cNvPr id="8248" name="Rectangle 16"/>
            <p:cNvSpPr>
              <a:spLocks noChangeArrowheads="1"/>
            </p:cNvSpPr>
            <p:nvPr/>
          </p:nvSpPr>
          <p:spPr bwMode="auto">
            <a:xfrm>
              <a:off x="4500563" y="2500313"/>
              <a:ext cx="1295400" cy="503237"/>
            </a:xfrm>
            <a:prstGeom prst="rect">
              <a:avLst/>
            </a:prstGeom>
            <a:noFill/>
            <a:ln w="9525">
              <a:solidFill>
                <a:schemeClr val="accent2"/>
              </a:solidFill>
              <a:miter lim="800000"/>
              <a:headEnd/>
              <a:tailEnd/>
            </a:ln>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8249" name="Rectangle 17"/>
            <p:cNvSpPr>
              <a:spLocks noChangeArrowheads="1"/>
            </p:cNvSpPr>
            <p:nvPr/>
          </p:nvSpPr>
          <p:spPr bwMode="auto">
            <a:xfrm>
              <a:off x="3571875" y="1785938"/>
              <a:ext cx="2214563" cy="571500"/>
            </a:xfrm>
            <a:prstGeom prst="rect">
              <a:avLst/>
            </a:prstGeom>
            <a:noFill/>
            <a:ln w="9525">
              <a:solidFill>
                <a:schemeClr val="accent2"/>
              </a:solidFill>
              <a:miter lim="800000"/>
              <a:headEnd/>
              <a:tailEnd/>
            </a:ln>
          </p:spPr>
          <p:txBody>
            <a:bodyPr/>
            <a:lstStyle/>
            <a:p>
              <a:pPr marL="342900" indent="-342900" algn="ctr">
                <a:lnSpc>
                  <a:spcPct val="75000"/>
                </a:lnSpc>
                <a:spcBef>
                  <a:spcPct val="20000"/>
                </a:spcBef>
              </a:pPr>
              <a:r>
                <a:rPr lang="en-US" sz="2400" dirty="0">
                  <a:solidFill>
                    <a:schemeClr val="accent2"/>
                  </a:solidFill>
                  <a:latin typeface="Arial Unicode MS" pitchFamily="34" charset="-128"/>
                </a:rPr>
                <a:t>Arc Consistency</a:t>
              </a:r>
            </a:p>
          </p:txBody>
        </p:sp>
        <p:sp>
          <p:nvSpPr>
            <p:cNvPr id="8250" name="Rectangle 18"/>
            <p:cNvSpPr>
              <a:spLocks noChangeArrowheads="1"/>
            </p:cNvSpPr>
            <p:nvPr/>
          </p:nvSpPr>
          <p:spPr bwMode="auto">
            <a:xfrm>
              <a:off x="3357563" y="3786188"/>
              <a:ext cx="1295400" cy="503237"/>
            </a:xfrm>
            <a:prstGeom prst="rect">
              <a:avLst/>
            </a:prstGeom>
            <a:noFill/>
            <a:ln w="9525">
              <a:solidFill>
                <a:schemeClr val="accent2"/>
              </a:solidFill>
              <a:miter lim="800000"/>
              <a:headEnd/>
              <a:tailEnd/>
            </a:ln>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8251" name="Rectangle 20"/>
            <p:cNvSpPr>
              <a:spLocks noChangeArrowheads="1"/>
            </p:cNvSpPr>
            <p:nvPr/>
          </p:nvSpPr>
          <p:spPr bwMode="auto">
            <a:xfrm>
              <a:off x="3500438" y="5357813"/>
              <a:ext cx="1176337" cy="503237"/>
            </a:xfrm>
            <a:prstGeom prst="rect">
              <a:avLst/>
            </a:prstGeom>
            <a:noFill/>
            <a:ln w="9525">
              <a:solidFill>
                <a:schemeClr val="accent2"/>
              </a:solidFill>
              <a:miter lim="800000"/>
              <a:headEnd/>
              <a:tailEnd/>
            </a:ln>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8252" name="Rectangle 9"/>
            <p:cNvSpPr>
              <a:spLocks noChangeArrowheads="1"/>
            </p:cNvSpPr>
            <p:nvPr/>
          </p:nvSpPr>
          <p:spPr bwMode="auto">
            <a:xfrm>
              <a:off x="2714625" y="3429000"/>
              <a:ext cx="1512888" cy="503238"/>
            </a:xfrm>
            <a:prstGeom prst="rect">
              <a:avLst/>
            </a:prstGeom>
            <a:noFill/>
            <a:ln w="9525">
              <a:noFill/>
              <a:miter lim="800000"/>
              <a:headEnd/>
              <a:tailEnd/>
            </a:ln>
          </p:spPr>
          <p:txBody>
            <a:bodyPr/>
            <a:lstStyle/>
            <a:p>
              <a:pPr marL="342900" indent="-342900">
                <a:lnSpc>
                  <a:spcPct val="75000"/>
                </a:lnSpc>
                <a:spcBef>
                  <a:spcPct val="20000"/>
                </a:spcBef>
              </a:pPr>
              <a:r>
                <a:rPr lang="en-US" sz="2400" i="1">
                  <a:latin typeface="Arial Unicode MS" pitchFamily="34" charset="-128"/>
                </a:rPr>
                <a:t>Logics</a:t>
              </a:r>
            </a:p>
          </p:txBody>
        </p:sp>
        <p:sp>
          <p:nvSpPr>
            <p:cNvPr id="8253" name="Rectangle 9"/>
            <p:cNvSpPr>
              <a:spLocks noChangeArrowheads="1"/>
            </p:cNvSpPr>
            <p:nvPr/>
          </p:nvSpPr>
          <p:spPr bwMode="auto">
            <a:xfrm>
              <a:off x="2857500" y="4643438"/>
              <a:ext cx="1512888" cy="357187"/>
            </a:xfrm>
            <a:prstGeom prst="rect">
              <a:avLst/>
            </a:prstGeom>
            <a:noFill/>
            <a:ln w="9525">
              <a:noFill/>
              <a:miter lim="800000"/>
              <a:headEnd/>
              <a:tailEnd/>
            </a:ln>
          </p:spPr>
          <p:txBody>
            <a:bodyPr/>
            <a:lstStyle/>
            <a:p>
              <a:pPr marL="342900" indent="-342900">
                <a:lnSpc>
                  <a:spcPct val="75000"/>
                </a:lnSpc>
                <a:spcBef>
                  <a:spcPct val="20000"/>
                </a:spcBef>
              </a:pPr>
              <a:r>
                <a:rPr lang="en-US" sz="2400" i="1">
                  <a:latin typeface="Arial Unicode MS" pitchFamily="34" charset="-128"/>
                </a:rPr>
                <a:t>STRIPS</a:t>
              </a:r>
            </a:p>
          </p:txBody>
        </p:sp>
        <p:sp>
          <p:nvSpPr>
            <p:cNvPr id="8254" name="Rectangle 9"/>
            <p:cNvSpPr>
              <a:spLocks noChangeArrowheads="1"/>
            </p:cNvSpPr>
            <p:nvPr/>
          </p:nvSpPr>
          <p:spPr bwMode="auto">
            <a:xfrm>
              <a:off x="2714625" y="2286000"/>
              <a:ext cx="1785938" cy="503238"/>
            </a:xfrm>
            <a:prstGeom prst="rect">
              <a:avLst/>
            </a:prstGeom>
            <a:noFill/>
            <a:ln w="9525">
              <a:noFill/>
              <a:miter lim="800000"/>
              <a:headEnd/>
              <a:tailEnd/>
            </a:ln>
          </p:spPr>
          <p:txBody>
            <a:bodyPr/>
            <a:lstStyle/>
            <a:p>
              <a:pPr marL="342900" indent="-342900">
                <a:lnSpc>
                  <a:spcPct val="75000"/>
                </a:lnSpc>
                <a:spcBef>
                  <a:spcPct val="20000"/>
                </a:spcBef>
              </a:pPr>
              <a:r>
                <a:rPr lang="en-US" sz="2400" i="1">
                  <a:latin typeface="Arial Unicode MS" pitchFamily="34" charset="-128"/>
                </a:rPr>
                <a:t>Vars + </a:t>
              </a:r>
            </a:p>
            <a:p>
              <a:pPr marL="342900" indent="-342900">
                <a:lnSpc>
                  <a:spcPct val="75000"/>
                </a:lnSpc>
                <a:spcBef>
                  <a:spcPct val="20000"/>
                </a:spcBef>
              </a:pPr>
              <a:r>
                <a:rPr lang="en-US" sz="2400" i="1">
                  <a:latin typeface="Arial Unicode MS" pitchFamily="34" charset="-128"/>
                </a:rPr>
                <a:t>Constraints</a:t>
              </a:r>
            </a:p>
          </p:txBody>
        </p:sp>
      </p:grpSp>
      <p:grpSp>
        <p:nvGrpSpPr>
          <p:cNvPr id="3" name="Group 35"/>
          <p:cNvGrpSpPr>
            <a:grpSpLocks/>
          </p:cNvGrpSpPr>
          <p:nvPr/>
        </p:nvGrpSpPr>
        <p:grpSpPr bwMode="auto">
          <a:xfrm>
            <a:off x="5715000" y="3071813"/>
            <a:ext cx="3236913" cy="3127375"/>
            <a:chOff x="5715000" y="3071813"/>
            <a:chExt cx="3236913" cy="3127375"/>
          </a:xfrm>
        </p:grpSpPr>
        <p:sp>
          <p:nvSpPr>
            <p:cNvPr id="8241" name="Rectangle 23"/>
            <p:cNvSpPr>
              <a:spLocks noChangeArrowheads="1"/>
            </p:cNvSpPr>
            <p:nvPr/>
          </p:nvSpPr>
          <p:spPr bwMode="auto">
            <a:xfrm>
              <a:off x="6286500" y="5786438"/>
              <a:ext cx="2665413" cy="412750"/>
            </a:xfrm>
            <a:prstGeom prst="rect">
              <a:avLst/>
            </a:prstGeom>
            <a:noFill/>
            <a:ln w="9525">
              <a:solidFill>
                <a:schemeClr val="accent2"/>
              </a:solidFill>
              <a:miter lim="800000"/>
              <a:headEnd/>
              <a:tailEnd/>
            </a:ln>
          </p:spPr>
          <p:txBody>
            <a:bodyPr/>
            <a:lstStyle/>
            <a:p>
              <a:pPr marL="342900" indent="-342900" algn="ctr">
                <a:lnSpc>
                  <a:spcPct val="75000"/>
                </a:lnSpc>
                <a:spcBef>
                  <a:spcPct val="20000"/>
                </a:spcBef>
              </a:pPr>
              <a:r>
                <a:rPr lang="en-US" sz="2000">
                  <a:solidFill>
                    <a:schemeClr val="accent2"/>
                  </a:solidFill>
                  <a:latin typeface="Arial Unicode MS" pitchFamily="34" charset="-128"/>
                </a:rPr>
                <a:t>Value Iteration</a:t>
              </a:r>
            </a:p>
          </p:txBody>
        </p:sp>
        <p:sp>
          <p:nvSpPr>
            <p:cNvPr id="8242" name="Rectangle 24"/>
            <p:cNvSpPr>
              <a:spLocks noChangeArrowheads="1"/>
            </p:cNvSpPr>
            <p:nvPr/>
          </p:nvSpPr>
          <p:spPr bwMode="auto">
            <a:xfrm>
              <a:off x="6660232" y="3212976"/>
              <a:ext cx="2016224" cy="360040"/>
            </a:xfrm>
            <a:prstGeom prst="rect">
              <a:avLst/>
            </a:prstGeom>
            <a:noFill/>
            <a:ln w="9525">
              <a:solidFill>
                <a:schemeClr val="accent2"/>
              </a:solidFill>
              <a:miter lim="800000"/>
              <a:headEnd/>
              <a:tailEnd/>
            </a:ln>
          </p:spPr>
          <p:txBody>
            <a:bodyPr/>
            <a:lstStyle/>
            <a:p>
              <a:pPr marL="342900" indent="-342900">
                <a:spcBef>
                  <a:spcPct val="20000"/>
                </a:spcBef>
              </a:pPr>
              <a:r>
                <a:rPr lang="en-US" sz="2000" dirty="0">
                  <a:solidFill>
                    <a:schemeClr val="accent2"/>
                  </a:solidFill>
                  <a:latin typeface="Arial Unicode MS" pitchFamily="34" charset="-128"/>
                </a:rPr>
                <a:t>Var. Elimination</a:t>
              </a:r>
            </a:p>
          </p:txBody>
        </p:sp>
        <p:sp>
          <p:nvSpPr>
            <p:cNvPr id="8243" name="Rectangle 9"/>
            <p:cNvSpPr>
              <a:spLocks noChangeArrowheads="1"/>
            </p:cNvSpPr>
            <p:nvPr/>
          </p:nvSpPr>
          <p:spPr bwMode="auto">
            <a:xfrm>
              <a:off x="5715000" y="3071813"/>
              <a:ext cx="2000250" cy="503237"/>
            </a:xfrm>
            <a:prstGeom prst="rect">
              <a:avLst/>
            </a:prstGeom>
            <a:noFill/>
            <a:ln w="9525">
              <a:noFill/>
              <a:miter lim="800000"/>
              <a:headEnd/>
              <a:tailEnd/>
            </a:ln>
          </p:spPr>
          <p:txBody>
            <a:bodyPr/>
            <a:lstStyle/>
            <a:p>
              <a:pPr marL="342900" indent="-342900">
                <a:lnSpc>
                  <a:spcPct val="75000"/>
                </a:lnSpc>
                <a:spcBef>
                  <a:spcPct val="20000"/>
                </a:spcBef>
              </a:pPr>
              <a:r>
                <a:rPr lang="en-US" sz="2400" i="1">
                  <a:latin typeface="Arial Unicode MS" pitchFamily="34" charset="-128"/>
                </a:rPr>
                <a:t>Belief Nets</a:t>
              </a:r>
            </a:p>
          </p:txBody>
        </p:sp>
        <p:sp>
          <p:nvSpPr>
            <p:cNvPr id="8244" name="Rectangle 9"/>
            <p:cNvSpPr>
              <a:spLocks noChangeArrowheads="1"/>
            </p:cNvSpPr>
            <p:nvPr/>
          </p:nvSpPr>
          <p:spPr bwMode="auto">
            <a:xfrm>
              <a:off x="5857875" y="4500563"/>
              <a:ext cx="2357438" cy="357187"/>
            </a:xfrm>
            <a:prstGeom prst="rect">
              <a:avLst/>
            </a:prstGeom>
            <a:noFill/>
            <a:ln w="9525">
              <a:noFill/>
              <a:miter lim="800000"/>
              <a:headEnd/>
              <a:tailEnd/>
            </a:ln>
          </p:spPr>
          <p:txBody>
            <a:bodyPr/>
            <a:lstStyle/>
            <a:p>
              <a:pPr marL="342900" indent="-342900">
                <a:lnSpc>
                  <a:spcPct val="75000"/>
                </a:lnSpc>
                <a:spcBef>
                  <a:spcPct val="20000"/>
                </a:spcBef>
              </a:pPr>
              <a:r>
                <a:rPr lang="en-US" sz="2400" i="1">
                  <a:latin typeface="Arial Unicode MS" pitchFamily="34" charset="-128"/>
                </a:rPr>
                <a:t>Decision Nets</a:t>
              </a:r>
            </a:p>
          </p:txBody>
        </p:sp>
        <p:sp>
          <p:nvSpPr>
            <p:cNvPr id="8245" name="Rectangle 9"/>
            <p:cNvSpPr>
              <a:spLocks noChangeArrowheads="1"/>
            </p:cNvSpPr>
            <p:nvPr/>
          </p:nvSpPr>
          <p:spPr bwMode="auto">
            <a:xfrm>
              <a:off x="5857875" y="5429250"/>
              <a:ext cx="2928938" cy="357188"/>
            </a:xfrm>
            <a:prstGeom prst="rect">
              <a:avLst/>
            </a:prstGeom>
            <a:noFill/>
            <a:ln w="9525">
              <a:noFill/>
              <a:miter lim="800000"/>
              <a:headEnd/>
              <a:tailEnd/>
            </a:ln>
          </p:spPr>
          <p:txBody>
            <a:bodyPr/>
            <a:lstStyle/>
            <a:p>
              <a:pPr marL="342900" indent="-342900">
                <a:lnSpc>
                  <a:spcPct val="75000"/>
                </a:lnSpc>
                <a:spcBef>
                  <a:spcPct val="20000"/>
                </a:spcBef>
              </a:pPr>
              <a:r>
                <a:rPr lang="en-US" sz="2400" i="1">
                  <a:latin typeface="Arial Unicode MS" pitchFamily="34" charset="-128"/>
                </a:rPr>
                <a:t>Markov Processes</a:t>
              </a:r>
            </a:p>
          </p:txBody>
        </p:sp>
        <p:sp>
          <p:nvSpPr>
            <p:cNvPr id="8246" name="Rectangle 24"/>
            <p:cNvSpPr>
              <a:spLocks noChangeArrowheads="1"/>
            </p:cNvSpPr>
            <p:nvPr/>
          </p:nvSpPr>
          <p:spPr bwMode="auto">
            <a:xfrm>
              <a:off x="6429375" y="4857750"/>
              <a:ext cx="2031057" cy="371450"/>
            </a:xfrm>
            <a:prstGeom prst="rect">
              <a:avLst/>
            </a:prstGeom>
            <a:noFill/>
            <a:ln w="9525">
              <a:solidFill>
                <a:schemeClr val="accent2"/>
              </a:solidFill>
              <a:miter lim="800000"/>
              <a:headEnd/>
              <a:tailEnd/>
            </a:ln>
          </p:spPr>
          <p:txBody>
            <a:bodyPr/>
            <a:lstStyle/>
            <a:p>
              <a:pPr marL="342900" indent="-342900">
                <a:spcBef>
                  <a:spcPct val="20000"/>
                </a:spcBef>
              </a:pPr>
              <a:r>
                <a:rPr lang="en-US" sz="2000">
                  <a:solidFill>
                    <a:schemeClr val="accent2"/>
                  </a:solidFill>
                  <a:latin typeface="Arial Unicode MS" pitchFamily="34" charset="-128"/>
                </a:rPr>
                <a:t>Var. Elimination</a:t>
              </a:r>
            </a:p>
          </p:txBody>
        </p:sp>
        <p:sp>
          <p:nvSpPr>
            <p:cNvPr id="38" name="Rectangle 24"/>
            <p:cNvSpPr>
              <a:spLocks noChangeArrowheads="1"/>
            </p:cNvSpPr>
            <p:nvPr/>
          </p:nvSpPr>
          <p:spPr bwMode="auto">
            <a:xfrm>
              <a:off x="5940152" y="3573016"/>
              <a:ext cx="2304256" cy="360040"/>
            </a:xfrm>
            <a:prstGeom prst="rect">
              <a:avLst/>
            </a:prstGeom>
            <a:noFill/>
            <a:ln w="9525">
              <a:solidFill>
                <a:schemeClr val="accent2"/>
              </a:solidFill>
              <a:miter lim="800000"/>
              <a:headEnd/>
              <a:tailEnd/>
            </a:ln>
          </p:spPr>
          <p:txBody>
            <a:bodyPr/>
            <a:lstStyle/>
            <a:p>
              <a:pPr marL="342900" indent="-342900">
                <a:spcBef>
                  <a:spcPct val="20000"/>
                </a:spcBef>
              </a:pPr>
              <a:r>
                <a:rPr lang="en-US" sz="2000" dirty="0" smtClean="0">
                  <a:solidFill>
                    <a:schemeClr val="accent2"/>
                  </a:solidFill>
                  <a:latin typeface="Arial Unicode MS" pitchFamily="34" charset="-128"/>
                </a:rPr>
                <a:t>Approx. Inference</a:t>
              </a:r>
              <a:endParaRPr lang="en-US" sz="2000" dirty="0">
                <a:solidFill>
                  <a:schemeClr val="accent2"/>
                </a:solidFill>
                <a:latin typeface="Arial Unicode MS" pitchFamily="34" charset="-128"/>
              </a:endParaRPr>
            </a:p>
          </p:txBody>
        </p:sp>
        <p:sp>
          <p:nvSpPr>
            <p:cNvPr id="39" name="Rectangle 24"/>
            <p:cNvSpPr>
              <a:spLocks noChangeArrowheads="1"/>
            </p:cNvSpPr>
            <p:nvPr/>
          </p:nvSpPr>
          <p:spPr bwMode="auto">
            <a:xfrm>
              <a:off x="5940152" y="4005064"/>
              <a:ext cx="2664296" cy="360040"/>
            </a:xfrm>
            <a:prstGeom prst="rect">
              <a:avLst/>
            </a:prstGeom>
            <a:noFill/>
            <a:ln w="9525">
              <a:solidFill>
                <a:schemeClr val="accent2"/>
              </a:solidFill>
              <a:miter lim="800000"/>
              <a:headEnd/>
              <a:tailEnd/>
            </a:ln>
          </p:spPr>
          <p:txBody>
            <a:bodyPr/>
            <a:lstStyle/>
            <a:p>
              <a:pPr marL="342900" indent="-342900">
                <a:spcBef>
                  <a:spcPct val="20000"/>
                </a:spcBef>
              </a:pPr>
              <a:r>
                <a:rPr lang="en-US" sz="2000" dirty="0" smtClean="0">
                  <a:solidFill>
                    <a:schemeClr val="accent2"/>
                  </a:solidFill>
                  <a:latin typeface="Arial Unicode MS" pitchFamily="34" charset="-128"/>
                </a:rPr>
                <a:t>Temporal. Inference</a:t>
              </a:r>
              <a:endParaRPr lang="en-US" sz="2000" dirty="0">
                <a:solidFill>
                  <a:schemeClr val="accent2"/>
                </a:solidFill>
                <a:latin typeface="Arial Unicode MS" pitchFamily="34" charset="-128"/>
              </a:endParaRPr>
            </a:p>
          </p:txBody>
        </p:sp>
      </p:grpSp>
      <p:sp>
        <p:nvSpPr>
          <p:cNvPr id="8236" name="Rectangle 8"/>
          <p:cNvSpPr>
            <a:spLocks noChangeArrowheads="1"/>
          </p:cNvSpPr>
          <p:nvPr/>
        </p:nvSpPr>
        <p:spPr bwMode="auto">
          <a:xfrm>
            <a:off x="0" y="2786063"/>
            <a:ext cx="1000125" cy="503237"/>
          </a:xfrm>
          <a:prstGeom prst="rect">
            <a:avLst/>
          </a:prstGeom>
          <a:noFill/>
          <a:ln w="9525">
            <a:noFill/>
            <a:miter lim="800000"/>
            <a:headEnd/>
            <a:tailEnd/>
          </a:ln>
        </p:spPr>
        <p:txBody>
          <a:bodyPr/>
          <a:lstStyle/>
          <a:p>
            <a:pPr marL="342900" indent="-342900">
              <a:spcBef>
                <a:spcPct val="20000"/>
              </a:spcBef>
            </a:pPr>
            <a:r>
              <a:rPr lang="en-US" sz="2400" b="1">
                <a:latin typeface="Arial Unicode MS" pitchFamily="34" charset="-128"/>
              </a:rPr>
              <a:t>Static</a:t>
            </a:r>
          </a:p>
        </p:txBody>
      </p:sp>
      <p:sp>
        <p:nvSpPr>
          <p:cNvPr id="8237" name="Rectangle 8"/>
          <p:cNvSpPr>
            <a:spLocks noChangeArrowheads="1"/>
          </p:cNvSpPr>
          <p:nvPr/>
        </p:nvSpPr>
        <p:spPr bwMode="auto">
          <a:xfrm>
            <a:off x="0" y="4500563"/>
            <a:ext cx="1785938" cy="503237"/>
          </a:xfrm>
          <a:prstGeom prst="rect">
            <a:avLst/>
          </a:prstGeom>
          <a:noFill/>
          <a:ln w="9525">
            <a:noFill/>
            <a:miter lim="800000"/>
            <a:headEnd/>
            <a:tailEnd/>
          </a:ln>
        </p:spPr>
        <p:txBody>
          <a:bodyPr/>
          <a:lstStyle/>
          <a:p>
            <a:pPr marL="342900" indent="-342900">
              <a:spcBef>
                <a:spcPct val="20000"/>
              </a:spcBef>
            </a:pPr>
            <a:r>
              <a:rPr lang="en-US" sz="2400" b="1">
                <a:latin typeface="Arial Unicode MS" pitchFamily="34" charset="-128"/>
              </a:rPr>
              <a:t>Sequential</a:t>
            </a:r>
          </a:p>
        </p:txBody>
      </p:sp>
      <p:sp>
        <p:nvSpPr>
          <p:cNvPr id="41" name="Left Brace 40"/>
          <p:cNvSpPr/>
          <p:nvPr/>
        </p:nvSpPr>
        <p:spPr>
          <a:xfrm>
            <a:off x="857250" y="2214563"/>
            <a:ext cx="142875" cy="200025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239" name="Rectangle 9"/>
          <p:cNvSpPr>
            <a:spLocks noChangeArrowheads="1"/>
          </p:cNvSpPr>
          <p:nvPr/>
        </p:nvSpPr>
        <p:spPr bwMode="auto">
          <a:xfrm>
            <a:off x="0" y="5715000"/>
            <a:ext cx="2428875" cy="357188"/>
          </a:xfrm>
          <a:prstGeom prst="rect">
            <a:avLst/>
          </a:prstGeom>
          <a:noFill/>
          <a:ln w="9525">
            <a:noFill/>
            <a:miter lim="800000"/>
            <a:headEnd/>
            <a:tailEnd/>
          </a:ln>
        </p:spPr>
        <p:txBody>
          <a:bodyPr/>
          <a:lstStyle/>
          <a:p>
            <a:pPr marL="342900" indent="-342900">
              <a:lnSpc>
                <a:spcPct val="75000"/>
              </a:lnSpc>
              <a:spcBef>
                <a:spcPct val="20000"/>
              </a:spcBef>
            </a:pPr>
            <a:r>
              <a:rPr lang="en-US" sz="2400" i="1">
                <a:latin typeface="Arial Unicode MS" pitchFamily="34" charset="-128"/>
              </a:rPr>
              <a:t>Representation</a:t>
            </a:r>
          </a:p>
        </p:txBody>
      </p:sp>
      <p:sp>
        <p:nvSpPr>
          <p:cNvPr id="8240" name="Rectangle 20"/>
          <p:cNvSpPr>
            <a:spLocks noChangeArrowheads="1"/>
          </p:cNvSpPr>
          <p:nvPr/>
        </p:nvSpPr>
        <p:spPr bwMode="auto">
          <a:xfrm>
            <a:off x="127000" y="6037263"/>
            <a:ext cx="2143125" cy="714375"/>
          </a:xfrm>
          <a:prstGeom prst="rect">
            <a:avLst/>
          </a:prstGeom>
          <a:noFill/>
          <a:ln w="9525">
            <a:solidFill>
              <a:schemeClr val="accent2"/>
            </a:solidFill>
            <a:miter lim="800000"/>
            <a:headEnd/>
            <a:tailEnd/>
          </a:ln>
        </p:spPr>
        <p:txBody>
          <a:bodyPr/>
          <a:lstStyle/>
          <a:p>
            <a:pPr marL="342900" indent="-342900" algn="ctr"/>
            <a:r>
              <a:rPr lang="en-US" sz="2400">
                <a:solidFill>
                  <a:schemeClr val="accent2"/>
                </a:solidFill>
                <a:latin typeface="Arial Unicode MS" pitchFamily="34" charset="-128"/>
              </a:rPr>
              <a:t>Reasoning</a:t>
            </a:r>
          </a:p>
          <a:p>
            <a:pPr marL="342900" indent="-342900" algn="ctr"/>
            <a:r>
              <a:rPr lang="en-US" sz="2400">
                <a:solidFill>
                  <a:schemeClr val="accent2"/>
                </a:solidFill>
                <a:latin typeface="Arial Unicode MS" pitchFamily="34" charset="-128"/>
              </a:rPr>
              <a:t>Technique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US" smtClean="0"/>
              <a:t>CPSC 502, Lecture 1</a:t>
            </a:r>
            <a:endParaRPr lang="en-US"/>
          </a:p>
        </p:txBody>
      </p:sp>
      <p:sp>
        <p:nvSpPr>
          <p:cNvPr id="7" name="Slide Number Placeholder 5"/>
          <p:cNvSpPr>
            <a:spLocks noGrp="1"/>
          </p:cNvSpPr>
          <p:nvPr>
            <p:ph type="sldNum" sz="quarter" idx="12"/>
          </p:nvPr>
        </p:nvSpPr>
        <p:spPr/>
        <p:txBody>
          <a:bodyPr/>
          <a:lstStyle/>
          <a:p>
            <a:pPr>
              <a:defRPr/>
            </a:pPr>
            <a:r>
              <a:rPr lang="en-US"/>
              <a:t>Slide </a:t>
            </a:r>
            <a:fld id="{CA3B9DF8-3689-4B1D-B763-9859C0CBF734}" type="slidenum">
              <a:rPr lang="en-US"/>
              <a:pPr>
                <a:defRPr/>
              </a:pPr>
              <a:t>52</a:t>
            </a:fld>
            <a:endParaRPr lang="en-US"/>
          </a:p>
        </p:txBody>
      </p:sp>
      <p:sp>
        <p:nvSpPr>
          <p:cNvPr id="13320" name="Rectangle 2"/>
          <p:cNvSpPr>
            <a:spLocks noGrp="1" noChangeArrowheads="1"/>
          </p:cNvSpPr>
          <p:nvPr>
            <p:ph type="title"/>
          </p:nvPr>
        </p:nvSpPr>
        <p:spPr>
          <a:xfrm>
            <a:off x="323850" y="260350"/>
            <a:ext cx="8534400" cy="685800"/>
          </a:xfrm>
        </p:spPr>
        <p:txBody>
          <a:bodyPr/>
          <a:lstStyle/>
          <a:p>
            <a:pPr eaLnBrk="1" hangingPunct="1"/>
            <a:r>
              <a:rPr lang="en-US" sz="3200" smtClean="0"/>
              <a:t>Knowledge given vs. knowledge learned from experience</a:t>
            </a:r>
          </a:p>
        </p:txBody>
      </p:sp>
      <p:sp>
        <p:nvSpPr>
          <p:cNvPr id="13321" name="Rectangle 3"/>
          <p:cNvSpPr>
            <a:spLocks noGrp="1" noChangeArrowheads="1"/>
          </p:cNvSpPr>
          <p:nvPr>
            <p:ph type="body" idx="1"/>
          </p:nvPr>
        </p:nvSpPr>
        <p:spPr>
          <a:xfrm>
            <a:off x="250825" y="765175"/>
            <a:ext cx="8893175" cy="4608513"/>
          </a:xfrm>
        </p:spPr>
        <p:txBody>
          <a:bodyPr/>
          <a:lstStyle/>
          <a:p>
            <a:pPr lvl="1" eaLnBrk="1" hangingPunct="1">
              <a:lnSpc>
                <a:spcPct val="60000"/>
              </a:lnSpc>
              <a:buFontTx/>
              <a:buNone/>
            </a:pPr>
            <a:endParaRPr lang="en-US" sz="2000" dirty="0" smtClean="0"/>
          </a:p>
          <a:p>
            <a:pPr eaLnBrk="1" hangingPunct="1">
              <a:buFontTx/>
              <a:buChar char="•"/>
            </a:pPr>
            <a:endParaRPr lang="en-US" sz="2400" dirty="0" smtClean="0"/>
          </a:p>
          <a:p>
            <a:pPr lvl="1" eaLnBrk="1" hangingPunct="1"/>
            <a:endParaRPr lang="en-US" sz="2000" dirty="0" smtClean="0"/>
          </a:p>
        </p:txBody>
      </p:sp>
      <p:sp>
        <p:nvSpPr>
          <p:cNvPr id="13322" name="Rectangle 6"/>
          <p:cNvSpPr>
            <a:spLocks noChangeArrowheads="1"/>
          </p:cNvSpPr>
          <p:nvPr/>
        </p:nvSpPr>
        <p:spPr bwMode="auto">
          <a:xfrm>
            <a:off x="467544" y="1268760"/>
            <a:ext cx="8352928" cy="2952328"/>
          </a:xfrm>
          <a:prstGeom prst="rect">
            <a:avLst/>
          </a:prstGeom>
          <a:noFill/>
          <a:ln w="9525">
            <a:noFill/>
            <a:miter lim="800000"/>
            <a:headEnd/>
            <a:tailEnd/>
          </a:ln>
        </p:spPr>
        <p:txBody>
          <a:bodyPr/>
          <a:lstStyle/>
          <a:p>
            <a:pPr marL="342900" indent="-342900">
              <a:spcBef>
                <a:spcPct val="20000"/>
              </a:spcBef>
            </a:pPr>
            <a:r>
              <a:rPr lang="en-US" dirty="0">
                <a:latin typeface="Arial Unicode MS" pitchFamily="34" charset="-128"/>
              </a:rPr>
              <a:t>The agent is provided with a model of the world once and </a:t>
            </a:r>
            <a:r>
              <a:rPr lang="en-US" dirty="0" smtClean="0">
                <a:latin typeface="Arial Unicode MS" pitchFamily="34" charset="-128"/>
              </a:rPr>
              <a:t>for </a:t>
            </a:r>
            <a:r>
              <a:rPr lang="en-US" dirty="0" smtClean="0">
                <a:latin typeface="Arial Unicode MS" pitchFamily="34" charset="-128"/>
              </a:rPr>
              <a:t>all</a:t>
            </a:r>
            <a:endParaRPr lang="en-US" dirty="0">
              <a:latin typeface="Arial Unicode MS" pitchFamily="34" charset="-128"/>
            </a:endParaRPr>
          </a:p>
          <a:p>
            <a:pPr marL="342900" indent="-342900">
              <a:spcBef>
                <a:spcPct val="20000"/>
              </a:spcBef>
              <a:buFontTx/>
              <a:buChar char="•"/>
            </a:pPr>
            <a:r>
              <a:rPr lang="en-US" dirty="0">
                <a:latin typeface="Arial Unicode MS" pitchFamily="34" charset="-128"/>
              </a:rPr>
              <a:t>The agent </a:t>
            </a:r>
            <a:r>
              <a:rPr lang="en-US" dirty="0">
                <a:solidFill>
                  <a:schemeClr val="accent2"/>
                </a:solidFill>
                <a:latin typeface="Arial Unicode MS" pitchFamily="34" charset="-128"/>
              </a:rPr>
              <a:t>can learn</a:t>
            </a:r>
            <a:r>
              <a:rPr lang="en-US" dirty="0">
                <a:latin typeface="Arial Unicode MS" pitchFamily="34" charset="-128"/>
              </a:rPr>
              <a:t> how the world works based on experience</a:t>
            </a:r>
          </a:p>
          <a:p>
            <a:pPr marL="742950" lvl="1" indent="-285750">
              <a:spcBef>
                <a:spcPct val="20000"/>
              </a:spcBef>
              <a:buClr>
                <a:schemeClr val="tx1"/>
              </a:buClr>
              <a:buSzPct val="120000"/>
              <a:buFontTx/>
              <a:buChar char="•"/>
            </a:pPr>
            <a:r>
              <a:rPr lang="en-US" sz="2400" dirty="0">
                <a:latin typeface="Arial Unicode MS" pitchFamily="34" charset="-128"/>
              </a:rPr>
              <a:t>in this case, the agent often still does start out with some </a:t>
            </a:r>
            <a:r>
              <a:rPr lang="en-US" sz="2400" b="1" dirty="0">
                <a:latin typeface="Arial Unicode MS" pitchFamily="34" charset="-128"/>
              </a:rPr>
              <a:t>prior </a:t>
            </a:r>
            <a:r>
              <a:rPr lang="en-US" sz="2400" b="1" dirty="0" smtClean="0">
                <a:latin typeface="Arial Unicode MS" pitchFamily="34" charset="-128"/>
              </a:rPr>
              <a:t>knowledge</a:t>
            </a:r>
          </a:p>
          <a:p>
            <a:pPr marL="285750" indent="-285750">
              <a:spcBef>
                <a:spcPct val="20000"/>
              </a:spcBef>
              <a:buClr>
                <a:schemeClr val="tx1"/>
              </a:buClr>
              <a:buSzPct val="120000"/>
            </a:pPr>
            <a:endParaRPr lang="en-US" sz="2400" b="1" dirty="0">
              <a:latin typeface="Arial Unicode MS" pitchFamily="34" charset="-128"/>
            </a:endParaRPr>
          </a:p>
        </p:txBody>
      </p:sp>
      <p:sp>
        <p:nvSpPr>
          <p:cNvPr id="8" name="Rectangle 6"/>
          <p:cNvSpPr>
            <a:spLocks noChangeArrowheads="1"/>
          </p:cNvSpPr>
          <p:nvPr/>
        </p:nvSpPr>
        <p:spPr bwMode="auto">
          <a:xfrm>
            <a:off x="611560" y="4221088"/>
            <a:ext cx="6840760" cy="1800200"/>
          </a:xfrm>
          <a:prstGeom prst="rect">
            <a:avLst/>
          </a:prstGeom>
          <a:noFill/>
          <a:ln w="9525">
            <a:noFill/>
            <a:miter lim="800000"/>
            <a:headEnd/>
            <a:tailEnd/>
          </a:ln>
        </p:spPr>
        <p:txBody>
          <a:bodyPr/>
          <a:lstStyle/>
          <a:p>
            <a:pPr marL="285750" indent="-285750">
              <a:spcBef>
                <a:spcPct val="20000"/>
              </a:spcBef>
              <a:buClr>
                <a:schemeClr val="tx1"/>
              </a:buClr>
              <a:buSzPct val="120000"/>
              <a:buFontTx/>
              <a:buChar char="•"/>
            </a:pPr>
            <a:r>
              <a:rPr lang="en-US" sz="2400" b="1" dirty="0" smtClean="0">
                <a:latin typeface="Arial Unicode MS" pitchFamily="34" charset="-128"/>
              </a:rPr>
              <a:t>Supervised Machine Learning</a:t>
            </a:r>
          </a:p>
          <a:p>
            <a:pPr marL="285750" indent="-285750">
              <a:spcBef>
                <a:spcPct val="20000"/>
              </a:spcBef>
              <a:buClr>
                <a:schemeClr val="tx1"/>
              </a:buClr>
              <a:buSzPct val="120000"/>
              <a:buFontTx/>
              <a:buChar char="•"/>
            </a:pPr>
            <a:r>
              <a:rPr lang="en-US" sz="2400" b="1" dirty="0" smtClean="0">
                <a:latin typeface="Arial Unicode MS" pitchFamily="34" charset="-128"/>
              </a:rPr>
              <a:t>Unsupervised Machine Learning</a:t>
            </a:r>
          </a:p>
          <a:p>
            <a:pPr marL="285750" indent="-285750">
              <a:spcBef>
                <a:spcPct val="20000"/>
              </a:spcBef>
              <a:buClr>
                <a:schemeClr val="tx1"/>
              </a:buClr>
              <a:buSzPct val="120000"/>
              <a:buFontTx/>
              <a:buChar char="•"/>
            </a:pPr>
            <a:r>
              <a:rPr lang="en-US" sz="2400" b="1" dirty="0" smtClean="0">
                <a:latin typeface="Arial Unicode MS" pitchFamily="34" charset="-128"/>
              </a:rPr>
              <a:t>Reinforcement Learning</a:t>
            </a:r>
            <a:endParaRPr lang="en-US" sz="2400" b="1" dirty="0">
              <a:latin typeface="Arial Unicode MS" pitchFamily="34" charset="-12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US" smtClean="0"/>
              <a:t>CPSC 502, Lecture 1</a:t>
            </a:r>
            <a:endParaRPr lang="en-US"/>
          </a:p>
        </p:txBody>
      </p:sp>
      <p:sp>
        <p:nvSpPr>
          <p:cNvPr id="8" name="Slide Number Placeholder 5"/>
          <p:cNvSpPr>
            <a:spLocks noGrp="1"/>
          </p:cNvSpPr>
          <p:nvPr>
            <p:ph type="sldNum" sz="quarter" idx="12"/>
          </p:nvPr>
        </p:nvSpPr>
        <p:spPr/>
        <p:txBody>
          <a:bodyPr/>
          <a:lstStyle/>
          <a:p>
            <a:pPr>
              <a:defRPr/>
            </a:pPr>
            <a:r>
              <a:rPr lang="en-US"/>
              <a:t>Slide </a:t>
            </a:r>
            <a:fld id="{EC93AAF4-A58C-49AB-B6AF-E64E212A5440}" type="slidenum">
              <a:rPr lang="en-US"/>
              <a:pPr>
                <a:defRPr/>
              </a:pPr>
              <a:t>53</a:t>
            </a:fld>
            <a:endParaRPr lang="en-US"/>
          </a:p>
        </p:txBody>
      </p:sp>
      <p:sp>
        <p:nvSpPr>
          <p:cNvPr id="9227" name="Rectangle 2"/>
          <p:cNvSpPr>
            <a:spLocks noGrp="1" noChangeArrowheads="1"/>
          </p:cNvSpPr>
          <p:nvPr>
            <p:ph type="title"/>
          </p:nvPr>
        </p:nvSpPr>
        <p:spPr>
          <a:xfrm>
            <a:off x="250825" y="0"/>
            <a:ext cx="8534400" cy="685800"/>
          </a:xfrm>
        </p:spPr>
        <p:txBody>
          <a:bodyPr/>
          <a:lstStyle/>
          <a:p>
            <a:pPr eaLnBrk="1" hangingPunct="1"/>
            <a:r>
              <a:rPr lang="en-US" sz="3200" smtClean="0"/>
              <a:t>Dimensions of Representational Complexity</a:t>
            </a:r>
          </a:p>
        </p:txBody>
      </p:sp>
      <p:sp>
        <p:nvSpPr>
          <p:cNvPr id="9228" name="Rectangle 3"/>
          <p:cNvSpPr>
            <a:spLocks noGrp="1" noChangeArrowheads="1"/>
          </p:cNvSpPr>
          <p:nvPr>
            <p:ph type="body" idx="1"/>
          </p:nvPr>
        </p:nvSpPr>
        <p:spPr>
          <a:xfrm>
            <a:off x="250825" y="692150"/>
            <a:ext cx="8893175" cy="5616575"/>
          </a:xfrm>
        </p:spPr>
        <p:txBody>
          <a:bodyPr/>
          <a:lstStyle/>
          <a:p>
            <a:pPr lvl="1" eaLnBrk="1" hangingPunct="1">
              <a:lnSpc>
                <a:spcPct val="60000"/>
              </a:lnSpc>
              <a:buFontTx/>
              <a:buNone/>
            </a:pPr>
            <a:endParaRPr lang="en-US" sz="2000" dirty="0" smtClean="0"/>
          </a:p>
          <a:p>
            <a:pPr eaLnBrk="1" hangingPunct="1">
              <a:buFontTx/>
              <a:buChar char="•"/>
            </a:pPr>
            <a:endParaRPr lang="en-US" sz="2400" dirty="0" smtClean="0"/>
          </a:p>
          <a:p>
            <a:pPr lvl="1" eaLnBrk="1" hangingPunct="1"/>
            <a:endParaRPr lang="en-US" sz="2000" dirty="0" smtClean="0"/>
          </a:p>
        </p:txBody>
      </p:sp>
      <p:sp>
        <p:nvSpPr>
          <p:cNvPr id="9229" name="Rectangle 6"/>
          <p:cNvSpPr>
            <a:spLocks noChangeArrowheads="1"/>
          </p:cNvSpPr>
          <p:nvPr/>
        </p:nvSpPr>
        <p:spPr bwMode="auto">
          <a:xfrm>
            <a:off x="755576" y="620688"/>
            <a:ext cx="8928992" cy="2376264"/>
          </a:xfrm>
          <a:prstGeom prst="rect">
            <a:avLst/>
          </a:prstGeom>
          <a:noFill/>
          <a:ln w="9525">
            <a:noFill/>
            <a:miter lim="800000"/>
            <a:headEnd/>
            <a:tailEnd/>
          </a:ln>
        </p:spPr>
        <p:txBody>
          <a:bodyPr/>
          <a:lstStyle/>
          <a:p>
            <a:pPr marL="342900" indent="-342900">
              <a:spcBef>
                <a:spcPct val="20000"/>
              </a:spcBef>
            </a:pPr>
            <a:r>
              <a:rPr lang="en-US" b="1" dirty="0">
                <a:latin typeface="Arial Unicode MS" pitchFamily="34" charset="-128"/>
              </a:rPr>
              <a:t>We've already discussed:</a:t>
            </a:r>
          </a:p>
          <a:p>
            <a:pPr marL="342900" indent="-342900">
              <a:spcBef>
                <a:spcPct val="20000"/>
              </a:spcBef>
              <a:buFontTx/>
              <a:buChar char="•"/>
            </a:pPr>
            <a:r>
              <a:rPr lang="en-US" dirty="0">
                <a:latin typeface="Arial Unicode MS" pitchFamily="34" charset="-128"/>
              </a:rPr>
              <a:t>Reasoning tasks (</a:t>
            </a:r>
            <a:r>
              <a:rPr lang="en-US" dirty="0">
                <a:solidFill>
                  <a:schemeClr val="accent2"/>
                </a:solidFill>
                <a:latin typeface="Arial Unicode MS" pitchFamily="34" charset="-128"/>
              </a:rPr>
              <a:t>Static</a:t>
            </a:r>
            <a:r>
              <a:rPr lang="en-US" dirty="0">
                <a:latin typeface="Arial Unicode MS" pitchFamily="34" charset="-128"/>
              </a:rPr>
              <a:t> vs. </a:t>
            </a:r>
            <a:r>
              <a:rPr lang="en-US" dirty="0">
                <a:solidFill>
                  <a:schemeClr val="accent2"/>
                </a:solidFill>
                <a:latin typeface="Arial Unicode MS" pitchFamily="34" charset="-128"/>
              </a:rPr>
              <a:t>Sequential</a:t>
            </a:r>
            <a:r>
              <a:rPr lang="en-US" dirty="0">
                <a:latin typeface="Arial Unicode MS" pitchFamily="34" charset="-128"/>
              </a:rPr>
              <a:t> )</a:t>
            </a:r>
          </a:p>
          <a:p>
            <a:pPr marL="342900" indent="-342900">
              <a:spcBef>
                <a:spcPct val="20000"/>
              </a:spcBef>
              <a:buFontTx/>
              <a:buChar char="•"/>
            </a:pPr>
            <a:r>
              <a:rPr lang="en-US" dirty="0">
                <a:solidFill>
                  <a:schemeClr val="accent2"/>
                </a:solidFill>
                <a:latin typeface="Arial Unicode MS" pitchFamily="34" charset="-128"/>
              </a:rPr>
              <a:t>Deterministic</a:t>
            </a:r>
            <a:r>
              <a:rPr lang="en-US" dirty="0">
                <a:latin typeface="Arial Unicode MS" pitchFamily="34" charset="-128"/>
              </a:rPr>
              <a:t> versus </a:t>
            </a:r>
            <a:r>
              <a:rPr lang="en-US" dirty="0">
                <a:solidFill>
                  <a:schemeClr val="accent2"/>
                </a:solidFill>
                <a:latin typeface="Arial Unicode MS" pitchFamily="34" charset="-128"/>
              </a:rPr>
              <a:t>stochastic</a:t>
            </a:r>
            <a:r>
              <a:rPr lang="en-US" dirty="0">
                <a:latin typeface="Arial Unicode MS" pitchFamily="34" charset="-128"/>
              </a:rPr>
              <a:t> </a:t>
            </a:r>
            <a:r>
              <a:rPr lang="en-US" dirty="0" smtClean="0">
                <a:latin typeface="Arial Unicode MS" pitchFamily="34" charset="-128"/>
              </a:rPr>
              <a:t>domains</a:t>
            </a:r>
          </a:p>
          <a:p>
            <a:pPr marL="342900" indent="-342900">
              <a:spcBef>
                <a:spcPct val="20000"/>
              </a:spcBef>
              <a:buFontTx/>
              <a:buChar char="•"/>
            </a:pPr>
            <a:r>
              <a:rPr lang="en-US" dirty="0" smtClean="0">
                <a:latin typeface="Arial Unicode MS" pitchFamily="34" charset="-128"/>
              </a:rPr>
              <a:t>Knowledge given versus knowledge  learned from experience (</a:t>
            </a:r>
            <a:r>
              <a:rPr lang="en-US" dirty="0" smtClean="0">
                <a:solidFill>
                  <a:schemeClr val="accent2"/>
                </a:solidFill>
                <a:latin typeface="Arial Unicode MS" pitchFamily="34" charset="-128"/>
              </a:rPr>
              <a:t>Machine Learning</a:t>
            </a:r>
            <a:r>
              <a:rPr lang="en-US" dirty="0" smtClean="0">
                <a:latin typeface="Arial Unicode MS" pitchFamily="34" charset="-128"/>
              </a:rPr>
              <a:t>)</a:t>
            </a:r>
          </a:p>
          <a:p>
            <a:pPr marL="342900" indent="-342900">
              <a:spcBef>
                <a:spcPct val="20000"/>
              </a:spcBef>
              <a:buFontTx/>
              <a:buChar char="•"/>
            </a:pPr>
            <a:endParaRPr lang="en-US" dirty="0">
              <a:latin typeface="Arial Unicode MS" pitchFamily="34" charset="-128"/>
            </a:endParaRPr>
          </a:p>
        </p:txBody>
      </p:sp>
      <p:sp>
        <p:nvSpPr>
          <p:cNvPr id="9230" name="Rectangle 7"/>
          <p:cNvSpPr>
            <a:spLocks noChangeArrowheads="1"/>
          </p:cNvSpPr>
          <p:nvPr/>
        </p:nvSpPr>
        <p:spPr bwMode="auto">
          <a:xfrm>
            <a:off x="574675" y="3284984"/>
            <a:ext cx="8569325" cy="2736304"/>
          </a:xfrm>
          <a:prstGeom prst="rect">
            <a:avLst/>
          </a:prstGeom>
          <a:noFill/>
          <a:ln w="9525">
            <a:noFill/>
            <a:miter lim="800000"/>
            <a:headEnd/>
            <a:tailEnd/>
          </a:ln>
        </p:spPr>
        <p:txBody>
          <a:bodyPr/>
          <a:lstStyle/>
          <a:p>
            <a:pPr marL="342900" indent="-342900">
              <a:spcBef>
                <a:spcPct val="20000"/>
              </a:spcBef>
            </a:pPr>
            <a:r>
              <a:rPr lang="en-US" b="1" dirty="0">
                <a:latin typeface="Arial Unicode MS" pitchFamily="34" charset="-128"/>
              </a:rPr>
              <a:t>Some other important dimensions of complexity:</a:t>
            </a:r>
          </a:p>
          <a:p>
            <a:pPr marL="342900" indent="-342900">
              <a:spcBef>
                <a:spcPct val="20000"/>
              </a:spcBef>
              <a:buFontTx/>
              <a:buChar char="•"/>
            </a:pPr>
            <a:r>
              <a:rPr lang="en-US" dirty="0">
                <a:latin typeface="Arial Unicode MS" pitchFamily="34" charset="-128"/>
              </a:rPr>
              <a:t>Explicit state or propositions or relations</a:t>
            </a:r>
          </a:p>
          <a:p>
            <a:pPr marL="342900" indent="-342900">
              <a:spcBef>
                <a:spcPct val="20000"/>
              </a:spcBef>
              <a:buFontTx/>
              <a:buChar char="•"/>
            </a:pPr>
            <a:r>
              <a:rPr lang="en-US" dirty="0">
                <a:latin typeface="Arial Unicode MS" pitchFamily="34" charset="-128"/>
              </a:rPr>
              <a:t>Flat or hierarchical</a:t>
            </a:r>
          </a:p>
          <a:p>
            <a:pPr marL="342900" indent="-342900">
              <a:spcBef>
                <a:spcPct val="20000"/>
              </a:spcBef>
              <a:buFontTx/>
              <a:buChar char="•"/>
            </a:pPr>
            <a:r>
              <a:rPr lang="en-US" dirty="0" smtClean="0">
                <a:latin typeface="Arial Unicode MS" pitchFamily="34" charset="-128"/>
              </a:rPr>
              <a:t>Goals </a:t>
            </a:r>
            <a:r>
              <a:rPr lang="en-US" dirty="0">
                <a:latin typeface="Arial Unicode MS" pitchFamily="34" charset="-128"/>
              </a:rPr>
              <a:t>versus complex preferences</a:t>
            </a:r>
          </a:p>
          <a:p>
            <a:pPr marL="342900" indent="-342900">
              <a:spcBef>
                <a:spcPct val="20000"/>
              </a:spcBef>
              <a:buFontTx/>
              <a:buChar char="•"/>
            </a:pPr>
            <a:r>
              <a:rPr lang="en-US" dirty="0">
                <a:latin typeface="Arial Unicode MS" pitchFamily="34" charset="-128"/>
              </a:rPr>
              <a:t>Single-agent vs. multi-agent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US" smtClean="0"/>
              <a:t>CPSC 502, Lecture 1</a:t>
            </a:r>
            <a:endParaRPr lang="en-US"/>
          </a:p>
        </p:txBody>
      </p:sp>
      <p:sp>
        <p:nvSpPr>
          <p:cNvPr id="8" name="Slide Number Placeholder 5"/>
          <p:cNvSpPr>
            <a:spLocks noGrp="1"/>
          </p:cNvSpPr>
          <p:nvPr>
            <p:ph type="sldNum" sz="quarter" idx="12"/>
          </p:nvPr>
        </p:nvSpPr>
        <p:spPr/>
        <p:txBody>
          <a:bodyPr/>
          <a:lstStyle/>
          <a:p>
            <a:pPr>
              <a:defRPr/>
            </a:pPr>
            <a:r>
              <a:rPr lang="en-US"/>
              <a:t>Slide </a:t>
            </a:r>
            <a:fld id="{F01A9B2B-2DF6-4137-BEE5-96CA63AB69F3}" type="slidenum">
              <a:rPr lang="en-US"/>
              <a:pPr>
                <a:defRPr/>
              </a:pPr>
              <a:t>54</a:t>
            </a:fld>
            <a:endParaRPr lang="en-US"/>
          </a:p>
        </p:txBody>
      </p:sp>
      <p:sp>
        <p:nvSpPr>
          <p:cNvPr id="10286" name="Rectangle 2"/>
          <p:cNvSpPr>
            <a:spLocks noGrp="1" noChangeArrowheads="1"/>
          </p:cNvSpPr>
          <p:nvPr>
            <p:ph type="title"/>
          </p:nvPr>
        </p:nvSpPr>
        <p:spPr/>
        <p:txBody>
          <a:bodyPr/>
          <a:lstStyle/>
          <a:p>
            <a:pPr eaLnBrk="1" hangingPunct="1"/>
            <a:r>
              <a:rPr lang="en-US" smtClean="0"/>
              <a:t>Explicit State or propositions</a:t>
            </a:r>
          </a:p>
        </p:txBody>
      </p:sp>
      <p:sp>
        <p:nvSpPr>
          <p:cNvPr id="10287" name="Rectangle 3"/>
          <p:cNvSpPr>
            <a:spLocks noGrp="1" noChangeArrowheads="1"/>
          </p:cNvSpPr>
          <p:nvPr>
            <p:ph type="body" idx="1"/>
          </p:nvPr>
        </p:nvSpPr>
        <p:spPr>
          <a:xfrm>
            <a:off x="250825" y="692150"/>
            <a:ext cx="8893175" cy="5616575"/>
          </a:xfrm>
        </p:spPr>
        <p:txBody>
          <a:bodyPr/>
          <a:lstStyle/>
          <a:p>
            <a:pPr lvl="1" eaLnBrk="1" hangingPunct="1">
              <a:lnSpc>
                <a:spcPct val="60000"/>
              </a:lnSpc>
              <a:buFontTx/>
              <a:buNone/>
            </a:pPr>
            <a:endParaRPr lang="en-US" sz="2000" smtClean="0"/>
          </a:p>
          <a:p>
            <a:pPr eaLnBrk="1" hangingPunct="1">
              <a:buFontTx/>
              <a:buChar char="•"/>
            </a:pPr>
            <a:endParaRPr lang="en-US" sz="2400" smtClean="0"/>
          </a:p>
          <a:p>
            <a:pPr lvl="1" eaLnBrk="1" hangingPunct="1"/>
            <a:endParaRPr lang="en-US" sz="2000" smtClean="0"/>
          </a:p>
        </p:txBody>
      </p:sp>
      <p:sp>
        <p:nvSpPr>
          <p:cNvPr id="10288" name="Rectangle 6"/>
          <p:cNvSpPr>
            <a:spLocks noChangeArrowheads="1"/>
          </p:cNvSpPr>
          <p:nvPr/>
        </p:nvSpPr>
        <p:spPr bwMode="auto">
          <a:xfrm>
            <a:off x="357188" y="785813"/>
            <a:ext cx="8458200" cy="3240087"/>
          </a:xfrm>
          <a:prstGeom prst="rect">
            <a:avLst/>
          </a:prstGeom>
          <a:noFill/>
          <a:ln w="9525">
            <a:noFill/>
            <a:miter lim="800000"/>
            <a:headEnd/>
            <a:tailEnd/>
          </a:ln>
        </p:spPr>
        <p:txBody>
          <a:bodyPr/>
          <a:lstStyle/>
          <a:p>
            <a:pPr marL="342900" indent="-342900">
              <a:spcBef>
                <a:spcPct val="20000"/>
              </a:spcBef>
            </a:pPr>
            <a:r>
              <a:rPr lang="en-US">
                <a:latin typeface="Arial Unicode MS" pitchFamily="34" charset="-128"/>
              </a:rPr>
              <a:t>How do we model the environment?</a:t>
            </a:r>
          </a:p>
          <a:p>
            <a:pPr marL="342900" indent="-342900">
              <a:spcBef>
                <a:spcPct val="20000"/>
              </a:spcBef>
              <a:buFontTx/>
              <a:buChar char="•"/>
            </a:pPr>
            <a:r>
              <a:rPr lang="en-US">
                <a:latin typeface="Arial Unicode MS" pitchFamily="34" charset="-128"/>
              </a:rPr>
              <a:t>You can enumerate the </a:t>
            </a:r>
            <a:r>
              <a:rPr lang="en-US" b="1">
                <a:latin typeface="Arial Unicode MS" pitchFamily="34" charset="-128"/>
              </a:rPr>
              <a:t>states</a:t>
            </a:r>
            <a:r>
              <a:rPr lang="en-US">
                <a:latin typeface="Arial Unicode MS" pitchFamily="34" charset="-128"/>
              </a:rPr>
              <a:t> of the world.</a:t>
            </a:r>
          </a:p>
          <a:p>
            <a:pPr marL="342900" indent="-342900">
              <a:spcBef>
                <a:spcPct val="20000"/>
              </a:spcBef>
              <a:buFontTx/>
              <a:buChar char="•"/>
            </a:pPr>
            <a:r>
              <a:rPr lang="en-US">
                <a:latin typeface="Arial Unicode MS" pitchFamily="34" charset="-128"/>
              </a:rPr>
              <a:t>A state can be described in terms of </a:t>
            </a:r>
            <a:r>
              <a:rPr lang="en-US" b="1">
                <a:latin typeface="Arial Unicode MS" pitchFamily="34" charset="-128"/>
              </a:rPr>
              <a:t>features</a:t>
            </a:r>
          </a:p>
          <a:p>
            <a:pPr marL="742950" lvl="1" indent="-285750">
              <a:spcBef>
                <a:spcPct val="20000"/>
              </a:spcBef>
              <a:buClr>
                <a:schemeClr val="tx1"/>
              </a:buClr>
              <a:buSzPct val="120000"/>
              <a:buFontTx/>
              <a:buChar char="•"/>
            </a:pPr>
            <a:r>
              <a:rPr lang="en-US" sz="2400">
                <a:latin typeface="Arial Unicode MS" pitchFamily="34" charset="-128"/>
              </a:rPr>
              <a:t>Often it is more natural to describe states in terms of assignments of values to features (variables).</a:t>
            </a:r>
          </a:p>
          <a:p>
            <a:pPr marL="742950" lvl="1" indent="-285750">
              <a:spcBef>
                <a:spcPct val="20000"/>
              </a:spcBef>
              <a:buClr>
                <a:schemeClr val="tx1"/>
              </a:buClr>
              <a:buSzPct val="120000"/>
              <a:buFontTx/>
              <a:buChar char="•"/>
            </a:pPr>
            <a:r>
              <a:rPr lang="en-US" sz="2400">
                <a:latin typeface="Arial Unicode MS" pitchFamily="34" charset="-128"/>
              </a:rPr>
              <a:t>30 binary features (also called propositions) can represent  2</a:t>
            </a:r>
            <a:r>
              <a:rPr lang="en-US" sz="2400" baseline="30000">
                <a:latin typeface="Arial Unicode MS" pitchFamily="34" charset="-128"/>
              </a:rPr>
              <a:t>30</a:t>
            </a:r>
            <a:r>
              <a:rPr lang="en-US" sz="2400">
                <a:latin typeface="Arial Unicode MS" pitchFamily="34" charset="-128"/>
              </a:rPr>
              <a:t>= 1,073,741,824 states.</a:t>
            </a:r>
          </a:p>
        </p:txBody>
      </p:sp>
      <p:sp>
        <p:nvSpPr>
          <p:cNvPr id="10289" name="Rectangle 7"/>
          <p:cNvSpPr>
            <a:spLocks noChangeArrowheads="1"/>
          </p:cNvSpPr>
          <p:nvPr/>
        </p:nvSpPr>
        <p:spPr bwMode="auto">
          <a:xfrm>
            <a:off x="285750" y="4214813"/>
            <a:ext cx="8351838" cy="2187575"/>
          </a:xfrm>
          <a:prstGeom prst="rect">
            <a:avLst/>
          </a:prstGeom>
          <a:noFill/>
          <a:ln w="9525">
            <a:noFill/>
            <a:miter lim="800000"/>
            <a:headEnd/>
            <a:tailEnd/>
          </a:ln>
        </p:spPr>
        <p:txBody>
          <a:bodyPr/>
          <a:lstStyle/>
          <a:p>
            <a:pPr marL="342900" indent="-342900">
              <a:spcBef>
                <a:spcPct val="20000"/>
              </a:spcBef>
            </a:pPr>
            <a:r>
              <a:rPr lang="en-US" b="1" i="1" dirty="0">
                <a:latin typeface="Arial Unicode MS" pitchFamily="34" charset="-128"/>
              </a:rPr>
              <a:t>Mars Explorer Example</a:t>
            </a:r>
          </a:p>
          <a:p>
            <a:pPr marL="342900" indent="-342900">
              <a:spcBef>
                <a:spcPct val="20000"/>
              </a:spcBef>
            </a:pPr>
            <a:r>
              <a:rPr lang="en-US" i="1" dirty="0">
                <a:latin typeface="Arial Unicode MS" pitchFamily="34" charset="-128"/>
              </a:rPr>
              <a:t>Weather</a:t>
            </a:r>
          </a:p>
          <a:p>
            <a:pPr marL="342900" indent="-342900">
              <a:spcBef>
                <a:spcPct val="20000"/>
              </a:spcBef>
            </a:pPr>
            <a:r>
              <a:rPr lang="en-US" i="1" dirty="0">
                <a:latin typeface="Arial Unicode MS" pitchFamily="34" charset="-128"/>
              </a:rPr>
              <a:t>Temperature</a:t>
            </a:r>
          </a:p>
          <a:p>
            <a:pPr marL="342900" indent="-342900">
              <a:spcBef>
                <a:spcPct val="20000"/>
              </a:spcBef>
            </a:pPr>
            <a:r>
              <a:rPr lang="en-US" i="1" dirty="0" smtClean="0">
                <a:latin typeface="Arial Unicode MS" pitchFamily="34" charset="-128"/>
              </a:rPr>
              <a:t>Long            </a:t>
            </a:r>
            <a:r>
              <a:rPr lang="en-US" i="1" dirty="0" err="1" smtClean="0">
                <a:latin typeface="Arial Unicode MS" pitchFamily="34" charset="-128"/>
              </a:rPr>
              <a:t>Lati</a:t>
            </a:r>
            <a:endParaRPr lang="en-US" i="1" dirty="0">
              <a:latin typeface="Arial Unicode MS" pitchFamily="34" charset="-12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smtClean="0"/>
              <a:t>CPSC 502, Lecture 1</a:t>
            </a:r>
            <a:endParaRPr lang="en-US"/>
          </a:p>
        </p:txBody>
      </p:sp>
      <p:sp>
        <p:nvSpPr>
          <p:cNvPr id="9" name="Slide Number Placeholder 5"/>
          <p:cNvSpPr>
            <a:spLocks noGrp="1"/>
          </p:cNvSpPr>
          <p:nvPr>
            <p:ph type="sldNum" sz="quarter" idx="12"/>
          </p:nvPr>
        </p:nvSpPr>
        <p:spPr/>
        <p:txBody>
          <a:bodyPr/>
          <a:lstStyle/>
          <a:p>
            <a:pPr>
              <a:defRPr/>
            </a:pPr>
            <a:r>
              <a:rPr lang="en-US"/>
              <a:t>Slide </a:t>
            </a:r>
            <a:fld id="{4D1CE322-643B-491D-8C46-DEC6464812D9}" type="slidenum">
              <a:rPr lang="en-US"/>
              <a:pPr>
                <a:defRPr/>
              </a:pPr>
              <a:t>55</a:t>
            </a:fld>
            <a:endParaRPr lang="en-US"/>
          </a:p>
        </p:txBody>
      </p:sp>
      <p:sp>
        <p:nvSpPr>
          <p:cNvPr id="11288" name="Rectangle 2"/>
          <p:cNvSpPr>
            <a:spLocks noGrp="1" noChangeArrowheads="1"/>
          </p:cNvSpPr>
          <p:nvPr>
            <p:ph type="title"/>
          </p:nvPr>
        </p:nvSpPr>
        <p:spPr/>
        <p:txBody>
          <a:bodyPr/>
          <a:lstStyle/>
          <a:p>
            <a:pPr eaLnBrk="1" hangingPunct="1"/>
            <a:r>
              <a:rPr lang="en-US" smtClean="0"/>
              <a:t>Explicit State or propositions or relations</a:t>
            </a:r>
          </a:p>
        </p:txBody>
      </p:sp>
      <p:sp>
        <p:nvSpPr>
          <p:cNvPr id="11289" name="Rectangle 3"/>
          <p:cNvSpPr>
            <a:spLocks noGrp="1" noChangeArrowheads="1"/>
          </p:cNvSpPr>
          <p:nvPr>
            <p:ph type="body" idx="1"/>
          </p:nvPr>
        </p:nvSpPr>
        <p:spPr>
          <a:xfrm>
            <a:off x="250825" y="692150"/>
            <a:ext cx="8893175" cy="5616575"/>
          </a:xfrm>
        </p:spPr>
        <p:txBody>
          <a:bodyPr/>
          <a:lstStyle/>
          <a:p>
            <a:pPr lvl="1" eaLnBrk="1" hangingPunct="1">
              <a:lnSpc>
                <a:spcPct val="60000"/>
              </a:lnSpc>
              <a:buFontTx/>
              <a:buNone/>
            </a:pPr>
            <a:endParaRPr lang="en-US" sz="2000" smtClean="0"/>
          </a:p>
          <a:p>
            <a:pPr eaLnBrk="1" hangingPunct="1">
              <a:buFontTx/>
              <a:buChar char="•"/>
            </a:pPr>
            <a:endParaRPr lang="en-US" sz="2400" smtClean="0"/>
          </a:p>
          <a:p>
            <a:pPr lvl="1" eaLnBrk="1" hangingPunct="1"/>
            <a:endParaRPr lang="en-US" sz="2000" smtClean="0"/>
          </a:p>
        </p:txBody>
      </p:sp>
      <p:sp>
        <p:nvSpPr>
          <p:cNvPr id="11290" name="Rectangle 6"/>
          <p:cNvSpPr>
            <a:spLocks noChangeArrowheads="1"/>
          </p:cNvSpPr>
          <p:nvPr/>
        </p:nvSpPr>
        <p:spPr bwMode="auto">
          <a:xfrm>
            <a:off x="395288" y="981075"/>
            <a:ext cx="8458200" cy="1943100"/>
          </a:xfrm>
          <a:prstGeom prst="rect">
            <a:avLst/>
          </a:prstGeom>
          <a:noFill/>
          <a:ln w="9525">
            <a:noFill/>
            <a:miter lim="800000"/>
            <a:headEnd/>
            <a:tailEnd/>
          </a:ln>
        </p:spPr>
        <p:txBody>
          <a:bodyPr/>
          <a:lstStyle/>
          <a:p>
            <a:pPr marL="342900" indent="-342900">
              <a:spcBef>
                <a:spcPct val="20000"/>
              </a:spcBef>
              <a:buFontTx/>
              <a:buChar char="•"/>
            </a:pPr>
            <a:r>
              <a:rPr lang="en-US">
                <a:latin typeface="Arial Unicode MS" pitchFamily="34" charset="-128"/>
              </a:rPr>
              <a:t>States can be described in terms of </a:t>
            </a:r>
            <a:r>
              <a:rPr lang="en-US" b="1">
                <a:latin typeface="Arial Unicode MS" pitchFamily="34" charset="-128"/>
              </a:rPr>
              <a:t>objects</a:t>
            </a:r>
            <a:r>
              <a:rPr lang="en-US">
                <a:latin typeface="Arial Unicode MS" pitchFamily="34" charset="-128"/>
              </a:rPr>
              <a:t> and </a:t>
            </a:r>
            <a:r>
              <a:rPr lang="en-US" b="1">
                <a:latin typeface="Arial Unicode MS" pitchFamily="34" charset="-128"/>
              </a:rPr>
              <a:t>relationships</a:t>
            </a:r>
            <a:r>
              <a:rPr lang="en-US">
                <a:latin typeface="Arial Unicode MS" pitchFamily="34" charset="-128"/>
              </a:rPr>
              <a:t>.</a:t>
            </a:r>
          </a:p>
          <a:p>
            <a:pPr marL="342900" indent="-342900">
              <a:spcBef>
                <a:spcPct val="20000"/>
              </a:spcBef>
              <a:buFontTx/>
              <a:buChar char="•"/>
            </a:pPr>
            <a:r>
              <a:rPr lang="en-US">
                <a:latin typeface="Arial Unicode MS" pitchFamily="34" charset="-128"/>
              </a:rPr>
              <a:t>There is a proposition for each relationship on each “possible” tuple of individuals.</a:t>
            </a:r>
          </a:p>
          <a:p>
            <a:pPr marL="342900" indent="-342900">
              <a:spcBef>
                <a:spcPct val="20000"/>
              </a:spcBef>
              <a:buFontTx/>
              <a:buChar char="•"/>
            </a:pPr>
            <a:endParaRPr lang="en-US">
              <a:latin typeface="Arial Unicode MS" pitchFamily="34" charset="-128"/>
            </a:endParaRPr>
          </a:p>
        </p:txBody>
      </p:sp>
      <p:sp>
        <p:nvSpPr>
          <p:cNvPr id="328711" name="Rectangle 7"/>
          <p:cNvSpPr>
            <a:spLocks noChangeArrowheads="1"/>
          </p:cNvSpPr>
          <p:nvPr/>
        </p:nvSpPr>
        <p:spPr bwMode="auto">
          <a:xfrm>
            <a:off x="323850" y="5157788"/>
            <a:ext cx="8458200" cy="935037"/>
          </a:xfrm>
          <a:prstGeom prst="rect">
            <a:avLst/>
          </a:prstGeom>
          <a:noFill/>
          <a:ln w="9525">
            <a:noFill/>
            <a:miter lim="800000"/>
            <a:headEnd/>
            <a:tailEnd/>
          </a:ln>
        </p:spPr>
        <p:txBody>
          <a:bodyPr/>
          <a:lstStyle/>
          <a:p>
            <a:pPr marL="342900" indent="-342900">
              <a:spcBef>
                <a:spcPct val="20000"/>
              </a:spcBef>
              <a:buFontTx/>
              <a:buChar char="•"/>
            </a:pPr>
            <a:r>
              <a:rPr lang="en-US">
                <a:latin typeface="Arial Unicode MS" pitchFamily="34" charset="-128"/>
              </a:rPr>
              <a:t>Textbook example: One binary relation and 10 individuals can represents 10</a:t>
            </a:r>
            <a:r>
              <a:rPr lang="en-US" baseline="30000">
                <a:latin typeface="Arial Unicode MS" pitchFamily="34" charset="-128"/>
              </a:rPr>
              <a:t>2</a:t>
            </a:r>
            <a:r>
              <a:rPr lang="en-US">
                <a:latin typeface="Arial Unicode MS" pitchFamily="34" charset="-128"/>
              </a:rPr>
              <a:t>=100 propositions and 2</a:t>
            </a:r>
            <a:r>
              <a:rPr lang="en-US" baseline="30000">
                <a:latin typeface="Arial Unicode MS" pitchFamily="34" charset="-128"/>
              </a:rPr>
              <a:t>100</a:t>
            </a:r>
            <a:r>
              <a:rPr lang="en-US">
                <a:latin typeface="Arial Unicode MS" pitchFamily="34" charset="-128"/>
              </a:rPr>
              <a:t> states!</a:t>
            </a:r>
          </a:p>
        </p:txBody>
      </p:sp>
      <p:sp>
        <p:nvSpPr>
          <p:cNvPr id="328712" name="Rectangle 8"/>
          <p:cNvSpPr>
            <a:spLocks noChangeArrowheads="1"/>
          </p:cNvSpPr>
          <p:nvPr/>
        </p:nvSpPr>
        <p:spPr bwMode="auto">
          <a:xfrm>
            <a:off x="250825" y="2924175"/>
            <a:ext cx="8351838" cy="2187575"/>
          </a:xfrm>
          <a:prstGeom prst="rect">
            <a:avLst/>
          </a:prstGeom>
          <a:noFill/>
          <a:ln w="9525">
            <a:noFill/>
            <a:miter lim="800000"/>
            <a:headEnd/>
            <a:tailEnd/>
          </a:ln>
        </p:spPr>
        <p:txBody>
          <a:bodyPr/>
          <a:lstStyle/>
          <a:p>
            <a:pPr marL="342900" indent="-342900">
              <a:spcBef>
                <a:spcPct val="20000"/>
              </a:spcBef>
            </a:pPr>
            <a:r>
              <a:rPr lang="en-US" b="1" i="1">
                <a:latin typeface="Arial Unicode MS" pitchFamily="34" charset="-128"/>
              </a:rPr>
              <a:t>University Example</a:t>
            </a:r>
          </a:p>
          <a:p>
            <a:pPr marL="342900" indent="-342900">
              <a:spcBef>
                <a:spcPct val="20000"/>
              </a:spcBef>
            </a:pPr>
            <a:r>
              <a:rPr lang="en-US" i="1">
                <a:latin typeface="Arial Unicode MS" pitchFamily="34" charset="-128"/>
              </a:rPr>
              <a:t>Registred(S,C)</a:t>
            </a:r>
          </a:p>
          <a:p>
            <a:pPr marL="342900" indent="-342900">
              <a:spcBef>
                <a:spcPct val="20000"/>
              </a:spcBef>
            </a:pPr>
            <a:r>
              <a:rPr lang="en-US" i="1">
                <a:latin typeface="Arial Unicode MS" pitchFamily="34" charset="-128"/>
              </a:rPr>
              <a:t>Students (S) = {                                }</a:t>
            </a:r>
          </a:p>
          <a:p>
            <a:pPr marL="342900" indent="-342900">
              <a:spcBef>
                <a:spcPct val="20000"/>
              </a:spcBef>
            </a:pPr>
            <a:r>
              <a:rPr lang="en-US" i="1">
                <a:latin typeface="Arial Unicode MS" pitchFamily="34" charset="-128"/>
              </a:rPr>
              <a:t>Courses (C)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87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87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1" grpId="0"/>
      <p:bldP spid="3287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US" smtClean="0"/>
              <a:t>CPSC 502, Lecture 1</a:t>
            </a:r>
            <a:endParaRPr lang="en-US"/>
          </a:p>
        </p:txBody>
      </p:sp>
      <p:sp>
        <p:nvSpPr>
          <p:cNvPr id="7" name="Slide Number Placeholder 5"/>
          <p:cNvSpPr>
            <a:spLocks noGrp="1"/>
          </p:cNvSpPr>
          <p:nvPr>
            <p:ph type="sldNum" sz="quarter" idx="12"/>
          </p:nvPr>
        </p:nvSpPr>
        <p:spPr/>
        <p:txBody>
          <a:bodyPr/>
          <a:lstStyle/>
          <a:p>
            <a:pPr>
              <a:defRPr/>
            </a:pPr>
            <a:r>
              <a:rPr lang="en-US"/>
              <a:t>Slide </a:t>
            </a:r>
            <a:fld id="{61E873F0-1C5C-4779-8DD7-148CBC2C1074}" type="slidenum">
              <a:rPr lang="en-US"/>
              <a:pPr>
                <a:defRPr/>
              </a:pPr>
              <a:t>56</a:t>
            </a:fld>
            <a:endParaRPr lang="en-US"/>
          </a:p>
        </p:txBody>
      </p:sp>
      <p:sp>
        <p:nvSpPr>
          <p:cNvPr id="12311" name="Rectangle 2"/>
          <p:cNvSpPr>
            <a:spLocks noGrp="1" noChangeArrowheads="1"/>
          </p:cNvSpPr>
          <p:nvPr>
            <p:ph type="title"/>
          </p:nvPr>
        </p:nvSpPr>
        <p:spPr/>
        <p:txBody>
          <a:bodyPr/>
          <a:lstStyle/>
          <a:p>
            <a:pPr eaLnBrk="1" hangingPunct="1"/>
            <a:r>
              <a:rPr lang="en-US" smtClean="0"/>
              <a:t>Flat or hierarchical</a:t>
            </a:r>
          </a:p>
        </p:txBody>
      </p:sp>
      <p:sp>
        <p:nvSpPr>
          <p:cNvPr id="12312" name="Rectangle 3"/>
          <p:cNvSpPr>
            <a:spLocks noGrp="1" noChangeArrowheads="1"/>
          </p:cNvSpPr>
          <p:nvPr>
            <p:ph type="body" idx="1"/>
          </p:nvPr>
        </p:nvSpPr>
        <p:spPr>
          <a:xfrm>
            <a:off x="250825" y="692150"/>
            <a:ext cx="8893175" cy="5616575"/>
          </a:xfrm>
        </p:spPr>
        <p:txBody>
          <a:bodyPr/>
          <a:lstStyle/>
          <a:p>
            <a:pPr lvl="1" eaLnBrk="1" hangingPunct="1">
              <a:lnSpc>
                <a:spcPct val="60000"/>
              </a:lnSpc>
              <a:buFontTx/>
              <a:buNone/>
            </a:pPr>
            <a:endParaRPr lang="en-US" sz="2000" smtClean="0"/>
          </a:p>
          <a:p>
            <a:pPr eaLnBrk="1" hangingPunct="1">
              <a:buFontTx/>
              <a:buChar char="•"/>
            </a:pPr>
            <a:endParaRPr lang="en-US" sz="2400" smtClean="0"/>
          </a:p>
          <a:p>
            <a:pPr lvl="1" eaLnBrk="1" hangingPunct="1"/>
            <a:endParaRPr lang="en-US" sz="2000" smtClean="0"/>
          </a:p>
        </p:txBody>
      </p:sp>
      <p:sp>
        <p:nvSpPr>
          <p:cNvPr id="12313" name="Rectangle 6"/>
          <p:cNvSpPr>
            <a:spLocks noChangeArrowheads="1"/>
          </p:cNvSpPr>
          <p:nvPr/>
        </p:nvSpPr>
        <p:spPr bwMode="auto">
          <a:xfrm>
            <a:off x="0" y="857250"/>
            <a:ext cx="9144000" cy="4495800"/>
          </a:xfrm>
          <a:prstGeom prst="rect">
            <a:avLst/>
          </a:prstGeom>
          <a:noFill/>
          <a:ln w="9525">
            <a:noFill/>
            <a:miter lim="800000"/>
            <a:headEnd/>
            <a:tailEnd/>
          </a:ln>
        </p:spPr>
        <p:txBody>
          <a:bodyPr/>
          <a:lstStyle/>
          <a:p>
            <a:pPr marL="342900" indent="-342900">
              <a:spcBef>
                <a:spcPct val="20000"/>
              </a:spcBef>
            </a:pPr>
            <a:r>
              <a:rPr lang="en-US">
                <a:latin typeface="Arial Unicode MS" pitchFamily="34" charset="-128"/>
              </a:rPr>
              <a:t>Is it useful to model the whole world at the same level of abstraction?</a:t>
            </a:r>
          </a:p>
          <a:p>
            <a:pPr marL="342900" indent="-342900">
              <a:spcBef>
                <a:spcPct val="20000"/>
              </a:spcBef>
              <a:buFontTx/>
              <a:buChar char="•"/>
            </a:pPr>
            <a:r>
              <a:rPr lang="en-US">
                <a:latin typeface="Arial Unicode MS" pitchFamily="34" charset="-128"/>
              </a:rPr>
              <a:t>You can model the world at one level of abstraction: </a:t>
            </a:r>
            <a:r>
              <a:rPr lang="en-US" b="1">
                <a:latin typeface="Arial Unicode MS" pitchFamily="34" charset="-128"/>
              </a:rPr>
              <a:t>flat</a:t>
            </a:r>
          </a:p>
          <a:p>
            <a:pPr marL="342900" indent="-342900">
              <a:spcBef>
                <a:spcPct val="20000"/>
              </a:spcBef>
              <a:buFontTx/>
              <a:buChar char="•"/>
            </a:pPr>
            <a:r>
              <a:rPr lang="en-US">
                <a:latin typeface="Arial Unicode MS" pitchFamily="34" charset="-128"/>
              </a:rPr>
              <a:t>You can model the world at multiple levels of abstraction: </a:t>
            </a:r>
            <a:r>
              <a:rPr lang="en-US" b="1">
                <a:latin typeface="Arial Unicode MS" pitchFamily="34" charset="-128"/>
              </a:rPr>
              <a:t>hierarchical</a:t>
            </a:r>
            <a:r>
              <a:rPr lang="en-US">
                <a:latin typeface="Arial Unicode MS" pitchFamily="34" charset="-128"/>
              </a:rPr>
              <a:t> </a:t>
            </a:r>
          </a:p>
          <a:p>
            <a:pPr marL="342900" indent="-342900">
              <a:spcBef>
                <a:spcPct val="20000"/>
              </a:spcBef>
              <a:buFontTx/>
              <a:buChar char="•"/>
            </a:pPr>
            <a:r>
              <a:rPr lang="en-US" i="1">
                <a:latin typeface="Arial Unicode MS" pitchFamily="34" charset="-128"/>
              </a:rPr>
              <a:t>Example:</a:t>
            </a:r>
            <a:r>
              <a:rPr lang="en-US">
                <a:latin typeface="Arial Unicode MS" pitchFamily="34" charset="-128"/>
              </a:rPr>
              <a:t> </a:t>
            </a:r>
            <a:r>
              <a:rPr lang="en-US" sz="2400" i="1">
                <a:latin typeface="Arial Unicode MS" pitchFamily="34" charset="-128"/>
              </a:rPr>
              <a:t>Planning a trip from here to a resort in Cancun, Mexico</a:t>
            </a:r>
            <a:endParaRPr lang="en-US" i="1">
              <a:latin typeface="Arial Unicode MS" pitchFamily="34" charset="-12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smtClean="0"/>
              <a:t>CPSC 502, Lecture 1</a:t>
            </a:r>
            <a:endParaRPr lang="en-US"/>
          </a:p>
        </p:txBody>
      </p:sp>
      <p:sp>
        <p:nvSpPr>
          <p:cNvPr id="9" name="Slide Number Placeholder 5"/>
          <p:cNvSpPr>
            <a:spLocks noGrp="1"/>
          </p:cNvSpPr>
          <p:nvPr>
            <p:ph type="sldNum" sz="quarter" idx="12"/>
          </p:nvPr>
        </p:nvSpPr>
        <p:spPr/>
        <p:txBody>
          <a:bodyPr/>
          <a:lstStyle/>
          <a:p>
            <a:pPr>
              <a:defRPr/>
            </a:pPr>
            <a:r>
              <a:rPr lang="en-US"/>
              <a:t>Slide </a:t>
            </a:r>
            <a:fld id="{20108ECB-5367-491E-9320-2D8C7193495C}" type="slidenum">
              <a:rPr lang="en-US"/>
              <a:pPr>
                <a:defRPr/>
              </a:pPr>
              <a:t>57</a:t>
            </a:fld>
            <a:endParaRPr lang="en-US"/>
          </a:p>
        </p:txBody>
      </p:sp>
      <p:sp>
        <p:nvSpPr>
          <p:cNvPr id="14357" name="Rectangle 2"/>
          <p:cNvSpPr>
            <a:spLocks noGrp="1" noChangeArrowheads="1"/>
          </p:cNvSpPr>
          <p:nvPr>
            <p:ph type="title"/>
          </p:nvPr>
        </p:nvSpPr>
        <p:spPr/>
        <p:txBody>
          <a:bodyPr/>
          <a:lstStyle/>
          <a:p>
            <a:pPr eaLnBrk="1" hangingPunct="1"/>
            <a:r>
              <a:rPr lang="en-US" smtClean="0"/>
              <a:t>Goals versus (complex) preferences</a:t>
            </a:r>
          </a:p>
        </p:txBody>
      </p:sp>
      <p:sp>
        <p:nvSpPr>
          <p:cNvPr id="14358" name="Rectangle 3"/>
          <p:cNvSpPr>
            <a:spLocks noGrp="1" noChangeArrowheads="1"/>
          </p:cNvSpPr>
          <p:nvPr>
            <p:ph type="body" idx="1"/>
          </p:nvPr>
        </p:nvSpPr>
        <p:spPr>
          <a:xfrm>
            <a:off x="250825" y="692150"/>
            <a:ext cx="8893175" cy="5616575"/>
          </a:xfrm>
        </p:spPr>
        <p:txBody>
          <a:bodyPr/>
          <a:lstStyle/>
          <a:p>
            <a:pPr lvl="1" eaLnBrk="1" hangingPunct="1">
              <a:lnSpc>
                <a:spcPct val="60000"/>
              </a:lnSpc>
              <a:buFontTx/>
              <a:buNone/>
            </a:pPr>
            <a:endParaRPr lang="en-US" sz="2000" smtClean="0"/>
          </a:p>
          <a:p>
            <a:pPr eaLnBrk="1" hangingPunct="1">
              <a:buFontTx/>
              <a:buChar char="•"/>
            </a:pPr>
            <a:endParaRPr lang="en-US" sz="2400" smtClean="0"/>
          </a:p>
          <a:p>
            <a:pPr lvl="1" eaLnBrk="1" hangingPunct="1"/>
            <a:endParaRPr lang="en-US" sz="2000" smtClean="0"/>
          </a:p>
        </p:txBody>
      </p:sp>
      <p:sp>
        <p:nvSpPr>
          <p:cNvPr id="312326" name="Rectangle 6"/>
          <p:cNvSpPr>
            <a:spLocks noChangeArrowheads="1"/>
          </p:cNvSpPr>
          <p:nvPr/>
        </p:nvSpPr>
        <p:spPr bwMode="auto">
          <a:xfrm>
            <a:off x="0" y="3000375"/>
            <a:ext cx="9144000" cy="2016125"/>
          </a:xfrm>
          <a:prstGeom prst="rect">
            <a:avLst/>
          </a:prstGeom>
          <a:noFill/>
          <a:ln w="9525">
            <a:noFill/>
            <a:miter lim="800000"/>
            <a:headEnd/>
            <a:tailEnd/>
          </a:ln>
        </p:spPr>
        <p:txBody>
          <a:bodyPr/>
          <a:lstStyle/>
          <a:p>
            <a:pPr marL="342900" indent="-342900">
              <a:spcBef>
                <a:spcPct val="20000"/>
              </a:spcBef>
            </a:pPr>
            <a:r>
              <a:rPr lang="en-US">
                <a:latin typeface="Arial Unicode MS" pitchFamily="34" charset="-128"/>
              </a:rPr>
              <a:t>An agent may have </a:t>
            </a:r>
            <a:r>
              <a:rPr lang="en-US" b="1">
                <a:latin typeface="Arial Unicode MS" pitchFamily="34" charset="-128"/>
              </a:rPr>
              <a:t>preferences</a:t>
            </a:r>
          </a:p>
          <a:p>
            <a:pPr marL="742950" lvl="1" indent="-285750">
              <a:spcBef>
                <a:spcPct val="20000"/>
              </a:spcBef>
              <a:buClr>
                <a:schemeClr val="tx1"/>
              </a:buClr>
              <a:buSzPct val="120000"/>
              <a:buFontTx/>
              <a:buChar char="•"/>
            </a:pPr>
            <a:r>
              <a:rPr lang="en-US" sz="2400">
                <a:latin typeface="Arial Unicode MS" pitchFamily="34" charset="-128"/>
              </a:rPr>
              <a:t>e.g., there is some </a:t>
            </a:r>
            <a:r>
              <a:rPr lang="en-US" sz="2400" b="1">
                <a:latin typeface="Arial Unicode MS" pitchFamily="34" charset="-128"/>
              </a:rPr>
              <a:t>preference/utility function</a:t>
            </a:r>
            <a:r>
              <a:rPr lang="en-US" sz="2400">
                <a:latin typeface="Arial Unicode MS" pitchFamily="34" charset="-128"/>
              </a:rPr>
              <a:t> that describes how happy the agent is in each state of the world; the agent's task is to reach a state which makes it as happy as possible</a:t>
            </a:r>
          </a:p>
        </p:txBody>
      </p:sp>
      <p:sp>
        <p:nvSpPr>
          <p:cNvPr id="14360" name="Rectangle 7"/>
          <p:cNvSpPr>
            <a:spLocks noChangeArrowheads="1"/>
          </p:cNvSpPr>
          <p:nvPr/>
        </p:nvSpPr>
        <p:spPr bwMode="auto">
          <a:xfrm>
            <a:off x="214313" y="785813"/>
            <a:ext cx="9144000" cy="3025775"/>
          </a:xfrm>
          <a:prstGeom prst="rect">
            <a:avLst/>
          </a:prstGeom>
          <a:noFill/>
          <a:ln w="9525">
            <a:noFill/>
            <a:miter lim="800000"/>
            <a:headEnd/>
            <a:tailEnd/>
          </a:ln>
        </p:spPr>
        <p:txBody>
          <a:bodyPr/>
          <a:lstStyle/>
          <a:p>
            <a:pPr marL="342900" indent="-342900">
              <a:lnSpc>
                <a:spcPct val="90000"/>
              </a:lnSpc>
              <a:spcBef>
                <a:spcPct val="20000"/>
              </a:spcBef>
            </a:pPr>
            <a:r>
              <a:rPr lang="en-US">
                <a:latin typeface="Arial Unicode MS" pitchFamily="34" charset="-128"/>
              </a:rPr>
              <a:t>An agent may have a </a:t>
            </a:r>
            <a:r>
              <a:rPr lang="en-US" b="1">
                <a:latin typeface="Arial Unicode MS" pitchFamily="34" charset="-128"/>
              </a:rPr>
              <a:t>goal</a:t>
            </a:r>
            <a:r>
              <a:rPr lang="en-US">
                <a:latin typeface="Arial Unicode MS" pitchFamily="34" charset="-128"/>
              </a:rPr>
              <a:t> that it wants to achieve</a:t>
            </a:r>
          </a:p>
          <a:p>
            <a:pPr marL="742950" lvl="1" indent="-285750">
              <a:spcBef>
                <a:spcPct val="20000"/>
              </a:spcBef>
              <a:buClr>
                <a:schemeClr val="tx1"/>
              </a:buClr>
              <a:buSzPct val="120000"/>
              <a:buFontTx/>
              <a:buChar char="•"/>
            </a:pPr>
            <a:r>
              <a:rPr lang="en-US" sz="2400">
                <a:latin typeface="Arial Unicode MS" pitchFamily="34" charset="-128"/>
              </a:rPr>
              <a:t>e.g., there is some </a:t>
            </a:r>
            <a:r>
              <a:rPr lang="en-US" sz="2400" b="1">
                <a:latin typeface="Arial Unicode MS" pitchFamily="34" charset="-128"/>
              </a:rPr>
              <a:t>state or set of states</a:t>
            </a:r>
            <a:r>
              <a:rPr lang="en-US" sz="2400">
                <a:latin typeface="Arial Unicode MS" pitchFamily="34" charset="-128"/>
              </a:rPr>
              <a:t> of the world that the agent wants to be in</a:t>
            </a:r>
          </a:p>
          <a:p>
            <a:pPr marL="742950" lvl="1" indent="-285750">
              <a:spcBef>
                <a:spcPct val="20000"/>
              </a:spcBef>
              <a:buClr>
                <a:schemeClr val="tx1"/>
              </a:buClr>
              <a:buSzPct val="120000"/>
              <a:buFontTx/>
              <a:buChar char="•"/>
            </a:pPr>
            <a:r>
              <a:rPr lang="en-US" sz="2400">
                <a:latin typeface="Arial Unicode MS" pitchFamily="34" charset="-128"/>
              </a:rPr>
              <a:t>e.g., there is some </a:t>
            </a:r>
            <a:r>
              <a:rPr lang="en-US" sz="2400" b="1">
                <a:latin typeface="Arial Unicode MS" pitchFamily="34" charset="-128"/>
              </a:rPr>
              <a:t>proposition or set of propositions</a:t>
            </a:r>
            <a:r>
              <a:rPr lang="en-US" sz="2400">
                <a:latin typeface="Arial Unicode MS" pitchFamily="34" charset="-128"/>
              </a:rPr>
              <a:t> that the agent wants to make true</a:t>
            </a:r>
          </a:p>
        </p:txBody>
      </p:sp>
      <p:sp>
        <p:nvSpPr>
          <p:cNvPr id="312328" name="Rectangle 8"/>
          <p:cNvSpPr>
            <a:spLocks noChangeArrowheads="1"/>
          </p:cNvSpPr>
          <p:nvPr/>
        </p:nvSpPr>
        <p:spPr bwMode="auto">
          <a:xfrm>
            <a:off x="3643313" y="5491163"/>
            <a:ext cx="5256212" cy="1366837"/>
          </a:xfrm>
          <a:prstGeom prst="rect">
            <a:avLst/>
          </a:prstGeom>
          <a:solidFill>
            <a:schemeClr val="bg1"/>
          </a:solidFill>
          <a:ln w="9525">
            <a:noFill/>
            <a:miter lim="800000"/>
            <a:headEnd/>
            <a:tailEnd/>
          </a:ln>
        </p:spPr>
        <p:txBody>
          <a:bodyPr/>
          <a:lstStyle/>
          <a:p>
            <a:pPr marL="342900" indent="-342900">
              <a:lnSpc>
                <a:spcPct val="75000"/>
              </a:lnSpc>
              <a:spcBef>
                <a:spcPct val="20000"/>
              </a:spcBef>
            </a:pPr>
            <a:r>
              <a:rPr lang="en-US" sz="2400">
                <a:latin typeface="Arial Unicode MS" pitchFamily="34" charset="-128"/>
              </a:rPr>
              <a:t>What beverage to order?</a:t>
            </a:r>
          </a:p>
          <a:p>
            <a:pPr marL="342900" indent="-342900">
              <a:lnSpc>
                <a:spcPct val="75000"/>
              </a:lnSpc>
              <a:spcBef>
                <a:spcPct val="20000"/>
              </a:spcBef>
              <a:buFontTx/>
              <a:buChar char="•"/>
            </a:pPr>
            <a:r>
              <a:rPr lang="en-US" sz="2400" i="1">
                <a:latin typeface="Arial Unicode MS" pitchFamily="34" charset="-128"/>
              </a:rPr>
              <a:t>The sooner I get one the better</a:t>
            </a:r>
          </a:p>
          <a:p>
            <a:pPr marL="342900" indent="-342900">
              <a:lnSpc>
                <a:spcPct val="75000"/>
              </a:lnSpc>
              <a:spcBef>
                <a:spcPct val="20000"/>
              </a:spcBef>
              <a:buFontTx/>
              <a:buChar char="•"/>
            </a:pPr>
            <a:r>
              <a:rPr lang="en-US" sz="2400" i="1">
                <a:latin typeface="Arial Unicode MS" pitchFamily="34" charset="-128"/>
              </a:rPr>
              <a:t>Cappuccino better than Espresso</a:t>
            </a:r>
            <a:endParaRPr lang="en-US" sz="2400" b="1" i="1">
              <a:latin typeface="Arial Unicode MS" pitchFamily="34" charset="-128"/>
            </a:endParaRPr>
          </a:p>
        </p:txBody>
      </p:sp>
      <p:sp>
        <p:nvSpPr>
          <p:cNvPr id="10" name="Rectangle 6"/>
          <p:cNvSpPr>
            <a:spLocks noChangeArrowheads="1"/>
          </p:cNvSpPr>
          <p:nvPr/>
        </p:nvSpPr>
        <p:spPr bwMode="auto">
          <a:xfrm>
            <a:off x="0" y="4841875"/>
            <a:ext cx="9144000" cy="2016125"/>
          </a:xfrm>
          <a:prstGeom prst="rect">
            <a:avLst/>
          </a:prstGeom>
          <a:noFill/>
          <a:ln w="9525">
            <a:noFill/>
            <a:miter lim="800000"/>
            <a:headEnd/>
            <a:tailEnd/>
          </a:ln>
        </p:spPr>
        <p:txBody>
          <a:bodyPr/>
          <a:lstStyle/>
          <a:p>
            <a:pPr marL="342900" indent="-342900">
              <a:spcBef>
                <a:spcPct val="20000"/>
              </a:spcBef>
            </a:pPr>
            <a:r>
              <a:rPr lang="en-US">
                <a:latin typeface="Arial Unicode MS" pitchFamily="34" charset="-128"/>
              </a:rPr>
              <a:t>Preferences can be </a:t>
            </a:r>
            <a:r>
              <a:rPr lang="en-US" b="1">
                <a:latin typeface="Arial Unicode MS" pitchFamily="34" charset="-128"/>
              </a:rPr>
              <a:t>complex…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23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2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6" grpId="0"/>
      <p:bldP spid="312328" grpId="0" animBg="1"/>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US" smtClean="0"/>
              <a:t>CPSC 502, Lecture 1</a:t>
            </a:r>
            <a:endParaRPr lang="en-US"/>
          </a:p>
        </p:txBody>
      </p:sp>
      <p:sp>
        <p:nvSpPr>
          <p:cNvPr id="7" name="Slide Number Placeholder 5"/>
          <p:cNvSpPr>
            <a:spLocks noGrp="1"/>
          </p:cNvSpPr>
          <p:nvPr>
            <p:ph type="sldNum" sz="quarter" idx="12"/>
          </p:nvPr>
        </p:nvSpPr>
        <p:spPr/>
        <p:txBody>
          <a:bodyPr/>
          <a:lstStyle/>
          <a:p>
            <a:pPr>
              <a:defRPr/>
            </a:pPr>
            <a:r>
              <a:rPr lang="en-US"/>
              <a:t>Slide </a:t>
            </a:r>
            <a:fld id="{774401E3-189D-4B08-B98E-E923A2062754}" type="slidenum">
              <a:rPr lang="en-US"/>
              <a:pPr>
                <a:defRPr/>
              </a:pPr>
              <a:t>58</a:t>
            </a:fld>
            <a:endParaRPr lang="en-US"/>
          </a:p>
        </p:txBody>
      </p:sp>
      <p:sp>
        <p:nvSpPr>
          <p:cNvPr id="15365" name="Rectangle 2"/>
          <p:cNvSpPr>
            <a:spLocks noGrp="1" noChangeArrowheads="1"/>
          </p:cNvSpPr>
          <p:nvPr>
            <p:ph type="title"/>
          </p:nvPr>
        </p:nvSpPr>
        <p:spPr/>
        <p:txBody>
          <a:bodyPr/>
          <a:lstStyle/>
          <a:p>
            <a:pPr eaLnBrk="1" hangingPunct="1"/>
            <a:r>
              <a:rPr lang="en-US" smtClean="0"/>
              <a:t>Single-agent vs. Multiagent domains</a:t>
            </a:r>
          </a:p>
        </p:txBody>
      </p:sp>
      <p:sp>
        <p:nvSpPr>
          <p:cNvPr id="15366" name="Rectangle 3"/>
          <p:cNvSpPr>
            <a:spLocks noGrp="1" noChangeArrowheads="1"/>
          </p:cNvSpPr>
          <p:nvPr>
            <p:ph type="body" idx="1"/>
          </p:nvPr>
        </p:nvSpPr>
        <p:spPr>
          <a:xfrm>
            <a:off x="2195513" y="765175"/>
            <a:ext cx="8893175" cy="5616575"/>
          </a:xfrm>
        </p:spPr>
        <p:txBody>
          <a:bodyPr/>
          <a:lstStyle/>
          <a:p>
            <a:pPr lvl="1" eaLnBrk="1" hangingPunct="1">
              <a:lnSpc>
                <a:spcPct val="60000"/>
              </a:lnSpc>
              <a:buFontTx/>
              <a:buNone/>
            </a:pPr>
            <a:endParaRPr lang="en-US" sz="2000" smtClean="0"/>
          </a:p>
          <a:p>
            <a:pPr eaLnBrk="1" hangingPunct="1">
              <a:buFontTx/>
              <a:buChar char="•"/>
            </a:pPr>
            <a:endParaRPr lang="en-US" sz="2400" smtClean="0"/>
          </a:p>
          <a:p>
            <a:pPr lvl="1" eaLnBrk="1" hangingPunct="1"/>
            <a:endParaRPr lang="en-US" sz="2000" smtClean="0"/>
          </a:p>
        </p:txBody>
      </p:sp>
      <p:sp>
        <p:nvSpPr>
          <p:cNvPr id="15367" name="Rectangle 5"/>
          <p:cNvSpPr>
            <a:spLocks noChangeArrowheads="1"/>
          </p:cNvSpPr>
          <p:nvPr/>
        </p:nvSpPr>
        <p:spPr bwMode="auto">
          <a:xfrm>
            <a:off x="0" y="908050"/>
            <a:ext cx="9144000" cy="3025775"/>
          </a:xfrm>
          <a:prstGeom prst="rect">
            <a:avLst/>
          </a:prstGeom>
          <a:noFill/>
          <a:ln w="9525">
            <a:noFill/>
            <a:miter lim="800000"/>
            <a:headEnd/>
            <a:tailEnd/>
          </a:ln>
        </p:spPr>
        <p:txBody>
          <a:bodyPr/>
          <a:lstStyle/>
          <a:p>
            <a:pPr marL="342900" indent="-342900">
              <a:spcBef>
                <a:spcPct val="20000"/>
              </a:spcBef>
            </a:pPr>
            <a:r>
              <a:rPr lang="en-US">
                <a:latin typeface="Arial Unicode MS" pitchFamily="34" charset="-128"/>
              </a:rPr>
              <a:t>Does the environment include other agents?</a:t>
            </a:r>
          </a:p>
          <a:p>
            <a:pPr marL="342900" indent="-342900">
              <a:spcBef>
                <a:spcPct val="20000"/>
              </a:spcBef>
            </a:pPr>
            <a:r>
              <a:rPr lang="en-US">
                <a:latin typeface="Arial Unicode MS" pitchFamily="34" charset="-128"/>
              </a:rPr>
              <a:t>Everything we've said so far presumes that there is only one agent in the environment.</a:t>
            </a:r>
          </a:p>
          <a:p>
            <a:pPr marL="342900" indent="-342900">
              <a:spcBef>
                <a:spcPct val="45000"/>
              </a:spcBef>
              <a:spcAft>
                <a:spcPct val="40000"/>
              </a:spcAft>
              <a:buFontTx/>
              <a:buChar char="•"/>
            </a:pPr>
            <a:r>
              <a:rPr lang="en-US">
                <a:latin typeface="Arial Unicode MS" pitchFamily="34" charset="-128"/>
              </a:rPr>
              <a:t>If there are other agents whose actions affect us, it can be useful to </a:t>
            </a:r>
            <a:r>
              <a:rPr lang="en-US" b="1">
                <a:latin typeface="Arial Unicode MS" pitchFamily="34" charset="-128"/>
              </a:rPr>
              <a:t>explicitly model their goals and beliefs</a:t>
            </a:r>
            <a:r>
              <a:rPr lang="en-US">
                <a:latin typeface="Arial Unicode MS" pitchFamily="34" charset="-128"/>
              </a:rPr>
              <a:t> rather than considering them to be part of the environment</a:t>
            </a:r>
          </a:p>
          <a:p>
            <a:pPr marL="342900" indent="-342900">
              <a:spcBef>
                <a:spcPct val="45000"/>
              </a:spcBef>
              <a:spcAft>
                <a:spcPct val="40000"/>
              </a:spcAft>
              <a:buFontTx/>
              <a:buChar char="•"/>
            </a:pPr>
            <a:r>
              <a:rPr lang="en-US">
                <a:latin typeface="Arial Unicode MS" pitchFamily="34" charset="-128"/>
              </a:rPr>
              <a:t>Other Agents can be: </a:t>
            </a:r>
            <a:r>
              <a:rPr lang="en-US" b="1">
                <a:latin typeface="Arial Unicode MS" pitchFamily="34" charset="-128"/>
              </a:rPr>
              <a:t>cooperative</a:t>
            </a:r>
            <a:r>
              <a:rPr lang="en-US">
                <a:latin typeface="Arial Unicode MS" pitchFamily="34" charset="-128"/>
              </a:rPr>
              <a:t>, </a:t>
            </a:r>
            <a:r>
              <a:rPr lang="en-US" b="1">
                <a:latin typeface="Arial Unicode MS" pitchFamily="34" charset="-128"/>
              </a:rPr>
              <a:t>competitive</a:t>
            </a:r>
            <a:r>
              <a:rPr lang="en-US">
                <a:latin typeface="Arial Unicode MS" pitchFamily="34" charset="-128"/>
              </a:rPr>
              <a:t>, or </a:t>
            </a:r>
            <a:r>
              <a:rPr lang="en-US" b="1">
                <a:latin typeface="Arial Unicode MS" pitchFamily="34" charset="-128"/>
              </a:rPr>
              <a:t>a bit of both</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US" smtClean="0"/>
              <a:t>CPSC 502, Lecture 1</a:t>
            </a:r>
            <a:endParaRPr lang="en-US"/>
          </a:p>
        </p:txBody>
      </p:sp>
      <p:sp>
        <p:nvSpPr>
          <p:cNvPr id="8" name="Slide Number Placeholder 5"/>
          <p:cNvSpPr>
            <a:spLocks noGrp="1"/>
          </p:cNvSpPr>
          <p:nvPr>
            <p:ph type="sldNum" sz="quarter" idx="12"/>
          </p:nvPr>
        </p:nvSpPr>
        <p:spPr/>
        <p:txBody>
          <a:bodyPr/>
          <a:lstStyle/>
          <a:p>
            <a:pPr>
              <a:defRPr/>
            </a:pPr>
            <a:r>
              <a:rPr lang="en-US"/>
              <a:t>Slide </a:t>
            </a:r>
            <a:fld id="{671B4350-6D25-42B8-B94B-AAAA2776EB84}" type="slidenum">
              <a:rPr lang="en-US"/>
              <a:pPr>
                <a:defRPr/>
              </a:pPr>
              <a:t>59</a:t>
            </a:fld>
            <a:endParaRPr lang="en-US"/>
          </a:p>
        </p:txBody>
      </p:sp>
      <p:sp>
        <p:nvSpPr>
          <p:cNvPr id="16407" name="Rectangle 2"/>
          <p:cNvSpPr>
            <a:spLocks noGrp="1" noChangeArrowheads="1"/>
          </p:cNvSpPr>
          <p:nvPr>
            <p:ph type="title"/>
          </p:nvPr>
        </p:nvSpPr>
        <p:spPr>
          <a:xfrm>
            <a:off x="250825" y="260350"/>
            <a:ext cx="8534400" cy="685800"/>
          </a:xfrm>
        </p:spPr>
        <p:txBody>
          <a:bodyPr/>
          <a:lstStyle/>
          <a:p>
            <a:pPr eaLnBrk="1" hangingPunct="1"/>
            <a:r>
              <a:rPr lang="en-US" sz="3200" dirty="0" smtClean="0"/>
              <a:t>Dimensions of Representational </a:t>
            </a:r>
            <a:r>
              <a:rPr lang="en-US" sz="3200" dirty="0" smtClean="0"/>
              <a:t>Complexity</a:t>
            </a:r>
            <a:endParaRPr lang="en-US" sz="3200" dirty="0" smtClean="0"/>
          </a:p>
        </p:txBody>
      </p:sp>
      <p:sp>
        <p:nvSpPr>
          <p:cNvPr id="16408" name="Rectangle 3"/>
          <p:cNvSpPr>
            <a:spLocks noGrp="1" noChangeArrowheads="1"/>
          </p:cNvSpPr>
          <p:nvPr>
            <p:ph type="body" idx="1"/>
          </p:nvPr>
        </p:nvSpPr>
        <p:spPr>
          <a:xfrm>
            <a:off x="250825" y="855663"/>
            <a:ext cx="8893175" cy="5616575"/>
          </a:xfrm>
        </p:spPr>
        <p:txBody>
          <a:bodyPr/>
          <a:lstStyle/>
          <a:p>
            <a:pPr lvl="1" eaLnBrk="1" hangingPunct="1">
              <a:lnSpc>
                <a:spcPct val="60000"/>
              </a:lnSpc>
              <a:buFontTx/>
              <a:buNone/>
            </a:pPr>
            <a:endParaRPr lang="en-US" sz="2000" dirty="0" smtClean="0"/>
          </a:p>
          <a:p>
            <a:pPr eaLnBrk="1" hangingPunct="1">
              <a:buFontTx/>
              <a:buChar char="•"/>
            </a:pPr>
            <a:endParaRPr lang="en-US" sz="2400" dirty="0" smtClean="0"/>
          </a:p>
          <a:p>
            <a:pPr lvl="1" eaLnBrk="1" hangingPunct="1"/>
            <a:endParaRPr lang="en-US" sz="2000" dirty="0" smtClean="0"/>
          </a:p>
        </p:txBody>
      </p:sp>
      <p:sp>
        <p:nvSpPr>
          <p:cNvPr id="16409" name="Rectangle 4"/>
          <p:cNvSpPr>
            <a:spLocks noChangeArrowheads="1"/>
          </p:cNvSpPr>
          <p:nvPr/>
        </p:nvSpPr>
        <p:spPr bwMode="auto">
          <a:xfrm>
            <a:off x="0" y="1214438"/>
            <a:ext cx="8458200" cy="1071562"/>
          </a:xfrm>
          <a:prstGeom prst="rect">
            <a:avLst/>
          </a:prstGeom>
          <a:noFill/>
          <a:ln w="9525">
            <a:noFill/>
            <a:miter lim="800000"/>
            <a:headEnd/>
            <a:tailEnd/>
          </a:ln>
        </p:spPr>
        <p:txBody>
          <a:bodyPr/>
          <a:lstStyle/>
          <a:p>
            <a:pPr marL="342900" indent="-342900">
              <a:spcBef>
                <a:spcPct val="20000"/>
              </a:spcBef>
              <a:buFontTx/>
              <a:buChar char="•"/>
            </a:pPr>
            <a:r>
              <a:rPr lang="en-US" dirty="0">
                <a:latin typeface="Arial Unicode MS" pitchFamily="34" charset="-128"/>
              </a:rPr>
              <a:t>Reasoning tasks (Constraint Satisfaction / </a:t>
            </a:r>
            <a:r>
              <a:rPr lang="en-US" dirty="0" err="1">
                <a:latin typeface="Arial Unicode MS" pitchFamily="34" charset="-128"/>
              </a:rPr>
              <a:t>Logic&amp;Probabilistic</a:t>
            </a:r>
            <a:r>
              <a:rPr lang="en-US" dirty="0">
                <a:latin typeface="Arial Unicode MS" pitchFamily="34" charset="-128"/>
              </a:rPr>
              <a:t> Inference / Planning)</a:t>
            </a:r>
          </a:p>
          <a:p>
            <a:pPr marL="342900" indent="-342900">
              <a:spcBef>
                <a:spcPct val="20000"/>
              </a:spcBef>
              <a:buFontTx/>
              <a:buChar char="•"/>
            </a:pPr>
            <a:r>
              <a:rPr lang="en-US" dirty="0">
                <a:latin typeface="Arial Unicode MS" pitchFamily="34" charset="-128"/>
              </a:rPr>
              <a:t>Deterministic versus stochastic </a:t>
            </a:r>
            <a:r>
              <a:rPr lang="en-US" dirty="0" smtClean="0">
                <a:latin typeface="Arial Unicode MS" pitchFamily="34" charset="-128"/>
              </a:rPr>
              <a:t>domains</a:t>
            </a:r>
          </a:p>
          <a:p>
            <a:pPr marL="342900" indent="-342900">
              <a:spcBef>
                <a:spcPct val="20000"/>
              </a:spcBef>
              <a:buFontTx/>
              <a:buChar char="•"/>
            </a:pPr>
            <a:r>
              <a:rPr lang="en-US" dirty="0" smtClean="0">
                <a:latin typeface="Arial Unicode MS" pitchFamily="34" charset="-128"/>
              </a:rPr>
              <a:t>Knowledge given versus knowledge learned from experience</a:t>
            </a:r>
          </a:p>
          <a:p>
            <a:pPr marL="342900" indent="-342900">
              <a:spcBef>
                <a:spcPct val="20000"/>
              </a:spcBef>
              <a:buFontTx/>
              <a:buChar char="•"/>
            </a:pPr>
            <a:endParaRPr lang="en-US" dirty="0">
              <a:latin typeface="Arial Unicode MS" pitchFamily="34" charset="-128"/>
            </a:endParaRPr>
          </a:p>
        </p:txBody>
      </p:sp>
      <p:sp>
        <p:nvSpPr>
          <p:cNvPr id="16410" name="Rectangle 5"/>
          <p:cNvSpPr>
            <a:spLocks noChangeArrowheads="1"/>
          </p:cNvSpPr>
          <p:nvPr/>
        </p:nvSpPr>
        <p:spPr bwMode="auto">
          <a:xfrm>
            <a:off x="0" y="3501008"/>
            <a:ext cx="8569325" cy="3600450"/>
          </a:xfrm>
          <a:prstGeom prst="rect">
            <a:avLst/>
          </a:prstGeom>
          <a:noFill/>
          <a:ln w="9525">
            <a:noFill/>
            <a:miter lim="800000"/>
            <a:headEnd/>
            <a:tailEnd/>
          </a:ln>
        </p:spPr>
        <p:txBody>
          <a:bodyPr/>
          <a:lstStyle/>
          <a:p>
            <a:pPr marL="342900" indent="-342900">
              <a:spcBef>
                <a:spcPct val="20000"/>
              </a:spcBef>
            </a:pPr>
            <a:r>
              <a:rPr lang="en-US" b="1" dirty="0">
                <a:latin typeface="Arial Unicode MS" pitchFamily="34" charset="-128"/>
              </a:rPr>
              <a:t>Some other important dimensions of complexity:</a:t>
            </a:r>
          </a:p>
          <a:p>
            <a:pPr marL="342900" indent="-342900">
              <a:spcBef>
                <a:spcPct val="20000"/>
              </a:spcBef>
              <a:buFontTx/>
              <a:buChar char="•"/>
            </a:pPr>
            <a:r>
              <a:rPr lang="en-US" dirty="0">
                <a:latin typeface="Arial Unicode MS" pitchFamily="34" charset="-128"/>
              </a:rPr>
              <a:t>Explicit state or features or relations</a:t>
            </a:r>
          </a:p>
          <a:p>
            <a:pPr marL="342900" indent="-342900">
              <a:spcBef>
                <a:spcPct val="20000"/>
              </a:spcBef>
              <a:buFontTx/>
              <a:buChar char="•"/>
            </a:pPr>
            <a:r>
              <a:rPr lang="en-US" dirty="0">
                <a:latin typeface="Arial Unicode MS" pitchFamily="34" charset="-128"/>
              </a:rPr>
              <a:t>Flat or hierarchical</a:t>
            </a:r>
          </a:p>
          <a:p>
            <a:pPr marL="342900" indent="-342900">
              <a:spcBef>
                <a:spcPct val="20000"/>
              </a:spcBef>
              <a:buFontTx/>
              <a:buChar char="•"/>
            </a:pPr>
            <a:r>
              <a:rPr lang="en-US" dirty="0" smtClean="0">
                <a:latin typeface="Arial Unicode MS" pitchFamily="34" charset="-128"/>
              </a:rPr>
              <a:t>Goals </a:t>
            </a:r>
            <a:r>
              <a:rPr lang="en-US" dirty="0">
                <a:latin typeface="Arial Unicode MS" pitchFamily="34" charset="-128"/>
              </a:rPr>
              <a:t>vs. (complex) preferences</a:t>
            </a:r>
          </a:p>
          <a:p>
            <a:pPr marL="342900" indent="-342900">
              <a:spcBef>
                <a:spcPct val="20000"/>
              </a:spcBef>
              <a:buFontTx/>
              <a:buChar char="•"/>
            </a:pPr>
            <a:r>
              <a:rPr lang="en-US" dirty="0">
                <a:latin typeface="Arial Unicode MS" pitchFamily="34" charset="-128"/>
              </a:rPr>
              <a:t>Single-agent vs. multi-agent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CPSC 502, Lecture 1</a:t>
            </a:r>
            <a:endParaRPr lang="en-US"/>
          </a:p>
        </p:txBody>
      </p:sp>
      <p:sp>
        <p:nvSpPr>
          <p:cNvPr id="6" name="Slide Number Placeholder 5"/>
          <p:cNvSpPr>
            <a:spLocks noGrp="1"/>
          </p:cNvSpPr>
          <p:nvPr>
            <p:ph type="sldNum" sz="quarter" idx="12"/>
          </p:nvPr>
        </p:nvSpPr>
        <p:spPr/>
        <p:txBody>
          <a:bodyPr/>
          <a:lstStyle/>
          <a:p>
            <a:pPr>
              <a:defRPr/>
            </a:pPr>
            <a:r>
              <a:rPr lang="en-US"/>
              <a:t>Slide </a:t>
            </a:r>
            <a:fld id="{B58907DA-5517-4C92-B217-81896FEEAC64}" type="slidenum">
              <a:rPr lang="en-US"/>
              <a:pPr>
                <a:defRPr/>
              </a:pPr>
              <a:t>6</a:t>
            </a:fld>
            <a:endParaRPr lang="en-US"/>
          </a:p>
        </p:txBody>
      </p:sp>
      <p:sp>
        <p:nvSpPr>
          <p:cNvPr id="23556" name="Rectangle 2"/>
          <p:cNvSpPr>
            <a:spLocks noGrp="1" noChangeArrowheads="1"/>
          </p:cNvSpPr>
          <p:nvPr>
            <p:ph type="title"/>
          </p:nvPr>
        </p:nvSpPr>
        <p:spPr>
          <a:xfrm>
            <a:off x="323850" y="188913"/>
            <a:ext cx="8534400" cy="685800"/>
          </a:xfrm>
        </p:spPr>
        <p:txBody>
          <a:bodyPr/>
          <a:lstStyle/>
          <a:p>
            <a:pPr eaLnBrk="1" hangingPunct="1"/>
            <a:r>
              <a:rPr lang="en-US" smtClean="0"/>
              <a:t>Thinking Rationally</a:t>
            </a:r>
          </a:p>
        </p:txBody>
      </p:sp>
      <p:sp>
        <p:nvSpPr>
          <p:cNvPr id="222212" name="Rectangle 4"/>
          <p:cNvSpPr>
            <a:spLocks noChangeArrowheads="1"/>
          </p:cNvSpPr>
          <p:nvPr/>
        </p:nvSpPr>
        <p:spPr bwMode="auto">
          <a:xfrm>
            <a:off x="179388" y="1052513"/>
            <a:ext cx="8820150" cy="5113337"/>
          </a:xfrm>
          <a:prstGeom prst="rect">
            <a:avLst/>
          </a:prstGeom>
          <a:noFill/>
          <a:ln w="9525">
            <a:noFill/>
            <a:miter lim="800000"/>
            <a:headEnd/>
            <a:tailEnd/>
          </a:ln>
        </p:spPr>
        <p:txBody>
          <a:bodyPr/>
          <a:lstStyle/>
          <a:p>
            <a:pPr marL="342900" indent="-342900">
              <a:spcBef>
                <a:spcPct val="20000"/>
              </a:spcBef>
            </a:pPr>
            <a:r>
              <a:rPr lang="en-US" b="1">
                <a:latin typeface="Arial Unicode MS" pitchFamily="34" charset="-128"/>
              </a:rPr>
              <a:t>Rationality:</a:t>
            </a:r>
            <a:r>
              <a:rPr lang="en-US">
                <a:latin typeface="Arial Unicode MS" pitchFamily="34" charset="-128"/>
              </a:rPr>
              <a:t> an </a:t>
            </a:r>
            <a:r>
              <a:rPr lang="en-US" b="1">
                <a:latin typeface="Arial Unicode MS" pitchFamily="34" charset="-128"/>
              </a:rPr>
              <a:t>abstract “ideal'' of intelligence</a:t>
            </a:r>
            <a:r>
              <a:rPr lang="en-US">
                <a:latin typeface="Arial Unicode MS" pitchFamily="34" charset="-128"/>
              </a:rPr>
              <a:t>, rather than ``whatever humans think/do'‘</a:t>
            </a:r>
          </a:p>
          <a:p>
            <a:pPr marL="342900" indent="-342900">
              <a:spcBef>
                <a:spcPct val="20000"/>
              </a:spcBef>
            </a:pPr>
            <a:endParaRPr lang="en-US">
              <a:latin typeface="Arial Unicode MS" pitchFamily="34" charset="-128"/>
            </a:endParaRPr>
          </a:p>
          <a:p>
            <a:pPr marL="342900" indent="-342900">
              <a:spcBef>
                <a:spcPct val="20000"/>
              </a:spcBef>
              <a:buFontTx/>
              <a:buChar char="•"/>
            </a:pPr>
            <a:r>
              <a:rPr lang="en-US">
                <a:latin typeface="Arial Unicode MS" pitchFamily="34" charset="-128"/>
              </a:rPr>
              <a:t>Ancient Greeks invented </a:t>
            </a:r>
            <a:r>
              <a:rPr lang="en-US" i="1">
                <a:latin typeface="Arial Unicode MS" pitchFamily="34" charset="-128"/>
              </a:rPr>
              <a:t>syllogisms</a:t>
            </a:r>
            <a:r>
              <a:rPr lang="en-US">
                <a:latin typeface="Arial Unicode MS" pitchFamily="34" charset="-128"/>
              </a:rPr>
              <a:t>: </a:t>
            </a:r>
            <a:r>
              <a:rPr lang="en-US" sz="2400">
                <a:latin typeface="Arial Unicode MS" pitchFamily="34" charset="-128"/>
              </a:rPr>
              <a:t>argument structures that always yield correct conclusions given correct premises</a:t>
            </a:r>
          </a:p>
          <a:p>
            <a:pPr marL="742950" lvl="1" indent="-285750">
              <a:spcBef>
                <a:spcPct val="20000"/>
              </a:spcBef>
              <a:buClr>
                <a:schemeClr val="tx1"/>
              </a:buClr>
              <a:buSzPct val="120000"/>
              <a:buFontTx/>
              <a:buChar char="•"/>
            </a:pPr>
            <a:r>
              <a:rPr lang="en-US" sz="2400">
                <a:latin typeface="Arial Unicode MS" pitchFamily="34" charset="-128"/>
              </a:rPr>
              <a:t>This led to </a:t>
            </a:r>
            <a:r>
              <a:rPr lang="en-US" sz="2400" b="1">
                <a:latin typeface="Arial Unicode MS" pitchFamily="34" charset="-128"/>
              </a:rPr>
              <a:t>logic</a:t>
            </a:r>
            <a:r>
              <a:rPr lang="en-US" sz="2400">
                <a:latin typeface="Arial Unicode MS" pitchFamily="34" charset="-128"/>
              </a:rPr>
              <a:t>, and </a:t>
            </a:r>
            <a:r>
              <a:rPr lang="en-US" sz="2400" b="1">
                <a:latin typeface="Arial Unicode MS" pitchFamily="34" charset="-128"/>
              </a:rPr>
              <a:t>probabilistic reasoning</a:t>
            </a:r>
            <a:r>
              <a:rPr lang="en-US" sz="2400">
                <a:latin typeface="Arial Unicode MS" pitchFamily="34" charset="-128"/>
              </a:rPr>
              <a:t> which we'll discuss in this course</a:t>
            </a:r>
          </a:p>
          <a:p>
            <a:pPr marL="342900" indent="-342900">
              <a:spcBef>
                <a:spcPct val="20000"/>
              </a:spcBef>
              <a:buFontTx/>
              <a:buChar char="•"/>
            </a:pPr>
            <a:r>
              <a:rPr lang="en-US">
                <a:latin typeface="Arial Unicode MS" pitchFamily="34" charset="-128"/>
              </a:rPr>
              <a:t>But correct sound reasoning is not always enough “to survive” “to be useful”…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21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221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22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Footer Placeholder 4"/>
          <p:cNvSpPr>
            <a:spLocks noGrp="1"/>
          </p:cNvSpPr>
          <p:nvPr>
            <p:ph type="ftr" sz="quarter" idx="11"/>
          </p:nvPr>
        </p:nvSpPr>
        <p:spPr>
          <a:noFill/>
        </p:spPr>
        <p:txBody>
          <a:bodyPr/>
          <a:lstStyle/>
          <a:p>
            <a:r>
              <a:rPr lang="en-US" smtClean="0"/>
              <a:t>CPSC 502, Lecture 1</a:t>
            </a:r>
          </a:p>
        </p:txBody>
      </p:sp>
      <p:sp>
        <p:nvSpPr>
          <p:cNvPr id="4100" name="Slide Number Placeholder 5"/>
          <p:cNvSpPr>
            <a:spLocks noGrp="1"/>
          </p:cNvSpPr>
          <p:nvPr>
            <p:ph type="sldNum" sz="quarter" idx="12"/>
          </p:nvPr>
        </p:nvSpPr>
        <p:spPr>
          <a:noFill/>
        </p:spPr>
        <p:txBody>
          <a:bodyPr/>
          <a:lstStyle/>
          <a:p>
            <a:fld id="{172488EA-2613-4553-A16A-4521158E598A}" type="slidenum">
              <a:rPr lang="en-US" smtClean="0"/>
              <a:pPr/>
              <a:t>60</a:t>
            </a:fld>
            <a:endParaRPr lang="en-US" smtClean="0"/>
          </a:p>
        </p:txBody>
      </p:sp>
      <p:sp>
        <p:nvSpPr>
          <p:cNvPr id="4101" name="Rectangle 2"/>
          <p:cNvSpPr>
            <a:spLocks noGrp="1" noChangeArrowheads="1"/>
          </p:cNvSpPr>
          <p:nvPr>
            <p:ph type="title"/>
          </p:nvPr>
        </p:nvSpPr>
        <p:spPr>
          <a:xfrm>
            <a:off x="685800" y="381000"/>
            <a:ext cx="7772400" cy="1143000"/>
          </a:xfrm>
        </p:spPr>
        <p:txBody>
          <a:bodyPr/>
          <a:lstStyle/>
          <a:p>
            <a:pPr eaLnBrk="1" hangingPunct="1"/>
            <a:r>
              <a:rPr lang="en-US" dirty="0" smtClean="0"/>
              <a:t>Today Sept 8</a:t>
            </a:r>
          </a:p>
        </p:txBody>
      </p:sp>
      <p:sp>
        <p:nvSpPr>
          <p:cNvPr id="4102" name="Rectangle 3"/>
          <p:cNvSpPr>
            <a:spLocks noGrp="1" noChangeArrowheads="1"/>
          </p:cNvSpPr>
          <p:nvPr>
            <p:ph type="body" idx="1"/>
          </p:nvPr>
        </p:nvSpPr>
        <p:spPr>
          <a:xfrm>
            <a:off x="838200" y="1676400"/>
            <a:ext cx="7772400" cy="4114800"/>
          </a:xfrm>
        </p:spPr>
        <p:txBody>
          <a:bodyPr/>
          <a:lstStyle/>
          <a:p>
            <a:pPr eaLnBrk="1" hangingPunct="1"/>
            <a:r>
              <a:rPr lang="en-US" dirty="0" smtClean="0"/>
              <a:t>Overview of the field – Key definitions</a:t>
            </a:r>
          </a:p>
          <a:p>
            <a:pPr eaLnBrk="1" hangingPunct="1"/>
            <a:r>
              <a:rPr lang="en-US" dirty="0" smtClean="0"/>
              <a:t>Overview of course </a:t>
            </a:r>
          </a:p>
          <a:p>
            <a:pPr lvl="1" eaLnBrk="1" hangingPunct="1"/>
            <a:r>
              <a:rPr lang="en-US" dirty="0" smtClean="0"/>
              <a:t>Background knowledge</a:t>
            </a:r>
          </a:p>
          <a:p>
            <a:pPr lvl="1" eaLnBrk="1" hangingPunct="1"/>
            <a:r>
              <a:rPr lang="en-US" dirty="0" smtClean="0"/>
              <a:t>Topics</a:t>
            </a:r>
            <a:endParaRPr lang="en-US" sz="2800" dirty="0" smtClean="0"/>
          </a:p>
          <a:p>
            <a:pPr lvl="1" eaLnBrk="1" hangingPunct="1"/>
            <a:r>
              <a:rPr lang="en-US" sz="2800" b="1" dirty="0" smtClean="0"/>
              <a:t>Activities and Grading</a:t>
            </a:r>
          </a:p>
          <a:p>
            <a:pPr lvl="1" eaLnBrk="1" hangingPunct="1"/>
            <a:r>
              <a:rPr lang="en-US" sz="2800" b="1" dirty="0" smtClean="0"/>
              <a:t>Administrative Stuff</a:t>
            </a:r>
          </a:p>
          <a:p>
            <a:pPr eaLnBrk="1" hangingPunct="1"/>
            <a:r>
              <a:rPr lang="en-US" sz="3200" b="1" dirty="0" smtClean="0"/>
              <a:t>Assignment 0</a:t>
            </a:r>
            <a:endParaRPr lang="en-US" b="1" dirty="0" smtClean="0"/>
          </a:p>
          <a:p>
            <a:pPr lvl="1" eaLnBrk="1" hangingPunct="1"/>
            <a:endParaRPr lang="en-US" dirty="0" smtClean="0"/>
          </a:p>
          <a:p>
            <a:pPr eaLnBrk="1" hangingPunct="1"/>
            <a:endParaRPr lang="en-US" dirty="0" smtClean="0"/>
          </a:p>
          <a:p>
            <a:pPr eaLnBrk="1" hangingPunct="1">
              <a:buFontTx/>
              <a:buNone/>
            </a:pPr>
            <a:endParaRPr lang="en-US"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Activities</a:t>
            </a:r>
            <a:endParaRPr lang="en-CA" dirty="0"/>
          </a:p>
        </p:txBody>
      </p:sp>
      <p:sp>
        <p:nvSpPr>
          <p:cNvPr id="3" name="Content Placeholder 2"/>
          <p:cNvSpPr>
            <a:spLocks noGrp="1"/>
          </p:cNvSpPr>
          <p:nvPr>
            <p:ph idx="1"/>
          </p:nvPr>
        </p:nvSpPr>
        <p:spPr>
          <a:xfrm>
            <a:off x="304800" y="1219200"/>
            <a:ext cx="8587680" cy="4874096"/>
          </a:xfrm>
        </p:spPr>
        <p:txBody>
          <a:bodyPr/>
          <a:lstStyle/>
          <a:p>
            <a:pPr>
              <a:buFont typeface="Arial" pitchFamily="34" charset="0"/>
              <a:buChar char="•"/>
            </a:pPr>
            <a:r>
              <a:rPr lang="en-CA" dirty="0" smtClean="0"/>
              <a:t>For the first 9 or 10 weeks we will cover an overview of the material in </a:t>
            </a:r>
            <a:r>
              <a:rPr lang="en-CA" b="1" dirty="0" smtClean="0"/>
              <a:t>lectures</a:t>
            </a:r>
            <a:r>
              <a:rPr lang="en-CA" dirty="0" smtClean="0"/>
              <a:t> and </a:t>
            </a:r>
            <a:r>
              <a:rPr lang="en-CA" b="1" dirty="0" smtClean="0"/>
              <a:t>assignments</a:t>
            </a:r>
            <a:endParaRPr lang="en-CA" i="1" dirty="0" smtClean="0"/>
          </a:p>
          <a:p>
            <a:pPr>
              <a:buFont typeface="Arial" pitchFamily="34" charset="0"/>
              <a:buChar char="•"/>
            </a:pPr>
            <a:r>
              <a:rPr lang="en-CA" dirty="0" smtClean="0"/>
              <a:t>There will be a </a:t>
            </a:r>
            <a:r>
              <a:rPr lang="en-CA" b="1" dirty="0" smtClean="0"/>
              <a:t>midterm</a:t>
            </a:r>
            <a:r>
              <a:rPr lang="en-CA" dirty="0" smtClean="0"/>
              <a:t> on the material covered in class</a:t>
            </a:r>
          </a:p>
          <a:p>
            <a:pPr>
              <a:buFont typeface="Arial" pitchFamily="34" charset="0"/>
              <a:buChar char="•"/>
            </a:pPr>
            <a:r>
              <a:rPr lang="en-CA" dirty="0" smtClean="0"/>
              <a:t>The last few weeks will cover </a:t>
            </a:r>
            <a:r>
              <a:rPr lang="en-CA" b="1" dirty="0" smtClean="0"/>
              <a:t>current research topics presented by students</a:t>
            </a:r>
          </a:p>
          <a:p>
            <a:pPr>
              <a:buFont typeface="Arial" pitchFamily="34" charset="0"/>
              <a:buChar char="•"/>
            </a:pPr>
            <a:r>
              <a:rPr lang="en-CA" dirty="0" smtClean="0"/>
              <a:t>Students will </a:t>
            </a:r>
            <a:r>
              <a:rPr lang="en-CA" b="1" dirty="0" smtClean="0"/>
              <a:t>write a review paper </a:t>
            </a:r>
            <a:r>
              <a:rPr lang="en-CA" dirty="0" smtClean="0"/>
              <a:t>based on the lecture they </a:t>
            </a:r>
            <a:r>
              <a:rPr lang="en-CA" dirty="0" smtClean="0"/>
              <a:t>gave (+ additional relevant papers), </a:t>
            </a:r>
            <a:r>
              <a:rPr lang="en-CA" dirty="0" smtClean="0"/>
              <a:t>and </a:t>
            </a:r>
            <a:r>
              <a:rPr lang="en-CA" b="1" dirty="0" smtClean="0"/>
              <a:t>peer review </a:t>
            </a:r>
            <a:r>
              <a:rPr lang="en-CA" dirty="0" smtClean="0"/>
              <a:t>the papers of other students</a:t>
            </a:r>
          </a:p>
          <a:p>
            <a:endParaRPr lang="en-CA" dirty="0"/>
          </a:p>
        </p:txBody>
      </p:sp>
      <p:sp>
        <p:nvSpPr>
          <p:cNvPr id="4" name="Footer Placeholder 3"/>
          <p:cNvSpPr>
            <a:spLocks noGrp="1"/>
          </p:cNvSpPr>
          <p:nvPr>
            <p:ph type="ftr" sz="quarter" idx="11"/>
          </p:nvPr>
        </p:nvSpPr>
        <p:spPr/>
        <p:txBody>
          <a:bodyPr/>
          <a:lstStyle/>
          <a:p>
            <a:pPr>
              <a:defRPr/>
            </a:pPr>
            <a:r>
              <a:rPr lang="en-US" smtClean="0"/>
              <a:t>CPSC 502, Lecture 1</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06D84F16-D10E-482D-B414-36A856B8225A}" type="slidenum">
              <a:rPr lang="en-US" smtClean="0"/>
              <a:pPr>
                <a:defRPr/>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Tentative Grading Scheme</a:t>
            </a:r>
            <a:endParaRPr lang="en-CA" dirty="0"/>
          </a:p>
        </p:txBody>
      </p:sp>
      <p:sp>
        <p:nvSpPr>
          <p:cNvPr id="3" name="Content Placeholder 2"/>
          <p:cNvSpPr>
            <a:spLocks noGrp="1"/>
          </p:cNvSpPr>
          <p:nvPr>
            <p:ph idx="1"/>
          </p:nvPr>
        </p:nvSpPr>
        <p:spPr/>
        <p:txBody>
          <a:bodyPr/>
          <a:lstStyle/>
          <a:p>
            <a:pPr>
              <a:lnSpc>
                <a:spcPct val="200000"/>
              </a:lnSpc>
              <a:buFont typeface="Arial" pitchFamily="34" charset="0"/>
              <a:buChar char="•"/>
            </a:pPr>
            <a:r>
              <a:rPr lang="en-CA" dirty="0" smtClean="0"/>
              <a:t>5% Class Participation</a:t>
            </a:r>
          </a:p>
          <a:p>
            <a:pPr>
              <a:lnSpc>
                <a:spcPct val="200000"/>
              </a:lnSpc>
              <a:buFont typeface="Arial" pitchFamily="34" charset="0"/>
              <a:buChar char="•"/>
            </a:pPr>
            <a:r>
              <a:rPr lang="en-CA" dirty="0" smtClean="0"/>
              <a:t>25% Assignments</a:t>
            </a:r>
          </a:p>
          <a:p>
            <a:pPr>
              <a:lnSpc>
                <a:spcPct val="200000"/>
              </a:lnSpc>
              <a:buFont typeface="Arial" pitchFamily="34" charset="0"/>
              <a:buChar char="•"/>
            </a:pPr>
            <a:r>
              <a:rPr lang="en-CA" dirty="0" smtClean="0"/>
              <a:t>30% Midterm exam</a:t>
            </a:r>
          </a:p>
          <a:p>
            <a:pPr>
              <a:lnSpc>
                <a:spcPct val="200000"/>
              </a:lnSpc>
              <a:buFont typeface="Arial" pitchFamily="34" charset="0"/>
              <a:buChar char="•"/>
            </a:pPr>
            <a:r>
              <a:rPr lang="en-CA" dirty="0" smtClean="0"/>
              <a:t>10% Your Presentation</a:t>
            </a:r>
          </a:p>
          <a:p>
            <a:pPr>
              <a:lnSpc>
                <a:spcPct val="200000"/>
              </a:lnSpc>
              <a:buFont typeface="Arial" pitchFamily="34" charset="0"/>
              <a:buChar char="•"/>
            </a:pPr>
            <a:r>
              <a:rPr lang="en-CA" dirty="0" smtClean="0"/>
              <a:t>30% Your Essay</a:t>
            </a:r>
          </a:p>
          <a:p>
            <a:endParaRPr lang="en-CA" dirty="0"/>
          </a:p>
        </p:txBody>
      </p:sp>
      <p:sp>
        <p:nvSpPr>
          <p:cNvPr id="4" name="Footer Placeholder 3"/>
          <p:cNvSpPr>
            <a:spLocks noGrp="1"/>
          </p:cNvSpPr>
          <p:nvPr>
            <p:ph type="ftr" sz="quarter" idx="11"/>
          </p:nvPr>
        </p:nvSpPr>
        <p:spPr/>
        <p:txBody>
          <a:bodyPr/>
          <a:lstStyle/>
          <a:p>
            <a:pPr>
              <a:defRPr/>
            </a:pPr>
            <a:r>
              <a:rPr lang="en-US" smtClean="0"/>
              <a:t>CPSC 502, Lecture 1</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06D84F16-D10E-482D-B414-36A856B8225A}" type="slidenum">
              <a:rPr lang="en-US" smtClean="0"/>
              <a:pPr>
                <a:defRPr/>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Textbook - Readings</a:t>
            </a:r>
            <a:endParaRPr lang="en-CA" dirty="0"/>
          </a:p>
        </p:txBody>
      </p:sp>
      <p:sp>
        <p:nvSpPr>
          <p:cNvPr id="3" name="Content Placeholder 2"/>
          <p:cNvSpPr>
            <a:spLocks noGrp="1"/>
          </p:cNvSpPr>
          <p:nvPr>
            <p:ph idx="1"/>
          </p:nvPr>
        </p:nvSpPr>
        <p:spPr>
          <a:xfrm>
            <a:off x="0" y="908720"/>
            <a:ext cx="8892480" cy="4495800"/>
          </a:xfrm>
        </p:spPr>
        <p:txBody>
          <a:bodyPr/>
          <a:lstStyle/>
          <a:p>
            <a:r>
              <a:rPr lang="en-CA" sz="3600" b="1" dirty="0" smtClean="0">
                <a:solidFill>
                  <a:schemeClr val="accent2"/>
                </a:solidFill>
                <a:latin typeface="+mn-lt"/>
                <a:ea typeface="+mn-ea"/>
                <a:cs typeface="+mn-cs"/>
              </a:rPr>
              <a:t>Required </a:t>
            </a:r>
          </a:p>
          <a:p>
            <a:pPr>
              <a:buFont typeface="Arial" pitchFamily="34" charset="0"/>
              <a:buChar char="•"/>
            </a:pPr>
            <a:r>
              <a:rPr lang="en-CA" dirty="0" smtClean="0">
                <a:solidFill>
                  <a:schemeClr val="tx1"/>
                </a:solidFill>
                <a:latin typeface="+mn-lt"/>
                <a:ea typeface="+mn-ea"/>
                <a:cs typeface="+mn-cs"/>
              </a:rPr>
              <a:t>Selected Chapters of </a:t>
            </a:r>
            <a:r>
              <a:rPr lang="en-CA" b="1" dirty="0" smtClean="0">
                <a:solidFill>
                  <a:schemeClr val="tx1"/>
                </a:solidFill>
                <a:latin typeface="+mn-lt"/>
                <a:ea typeface="+mn-ea"/>
                <a:cs typeface="+mn-cs"/>
              </a:rPr>
              <a:t>Artificial Intelligence: foundations of computational agents</a:t>
            </a:r>
            <a:r>
              <a:rPr lang="en-CA" dirty="0" smtClean="0">
                <a:solidFill>
                  <a:schemeClr val="tx1"/>
                </a:solidFill>
                <a:latin typeface="+mn-lt"/>
                <a:ea typeface="+mn-ea"/>
                <a:cs typeface="+mn-cs"/>
              </a:rPr>
              <a:t> by D. Poole and A. </a:t>
            </a:r>
            <a:r>
              <a:rPr lang="en-CA" dirty="0" err="1" smtClean="0">
                <a:solidFill>
                  <a:schemeClr val="tx1"/>
                </a:solidFill>
                <a:latin typeface="+mn-lt"/>
                <a:ea typeface="+mn-ea"/>
                <a:cs typeface="+mn-cs"/>
              </a:rPr>
              <a:t>Mackworth</a:t>
            </a:r>
            <a:r>
              <a:rPr lang="en-CA" dirty="0" smtClean="0">
                <a:solidFill>
                  <a:schemeClr val="tx1"/>
                </a:solidFill>
                <a:latin typeface="+mn-lt"/>
                <a:ea typeface="+mn-ea"/>
                <a:cs typeface="+mn-cs"/>
              </a:rPr>
              <a:t>, Cambridge University Press, 2010 </a:t>
            </a:r>
          </a:p>
          <a:p>
            <a:pPr>
              <a:buFont typeface="Arial" pitchFamily="34" charset="0"/>
              <a:buChar char="•"/>
            </a:pPr>
            <a:r>
              <a:rPr lang="en-CA" dirty="0" smtClean="0">
                <a:solidFill>
                  <a:schemeClr val="tx1"/>
                </a:solidFill>
                <a:latin typeface="+mn-lt"/>
                <a:ea typeface="+mn-ea"/>
                <a:cs typeface="+mn-cs"/>
              </a:rPr>
              <a:t>Between 15 and 20 research papers from recent conferences/journals in Artificial Intelligence</a:t>
            </a:r>
          </a:p>
          <a:p>
            <a:r>
              <a:rPr lang="en-CA" sz="3600" b="1" dirty="0" smtClean="0">
                <a:solidFill>
                  <a:schemeClr val="accent2"/>
                </a:solidFill>
                <a:latin typeface="+mn-lt"/>
                <a:ea typeface="+mn-ea"/>
                <a:cs typeface="+mn-cs"/>
              </a:rPr>
              <a:t>Reference</a:t>
            </a:r>
            <a:r>
              <a:rPr lang="en-CA" dirty="0" smtClean="0">
                <a:solidFill>
                  <a:schemeClr val="tx1"/>
                </a:solidFill>
                <a:latin typeface="+mn-lt"/>
                <a:ea typeface="+mn-ea"/>
                <a:cs typeface="+mn-cs"/>
              </a:rPr>
              <a:t>  </a:t>
            </a:r>
          </a:p>
          <a:p>
            <a:pPr>
              <a:buFont typeface="Arial" pitchFamily="34" charset="0"/>
              <a:buChar char="•"/>
            </a:pPr>
            <a:r>
              <a:rPr lang="en-CA" b="1" dirty="0" smtClean="0">
                <a:solidFill>
                  <a:schemeClr val="tx1"/>
                </a:solidFill>
                <a:latin typeface="+mn-lt"/>
                <a:ea typeface="+mn-ea"/>
                <a:cs typeface="+mn-cs"/>
              </a:rPr>
              <a:t>Artificial Intelligence : A Modern Approach</a:t>
            </a:r>
            <a:r>
              <a:rPr lang="en-CA" dirty="0" smtClean="0">
                <a:solidFill>
                  <a:schemeClr val="tx1"/>
                </a:solidFill>
                <a:latin typeface="+mn-lt"/>
                <a:ea typeface="+mn-ea"/>
                <a:cs typeface="+mn-cs"/>
              </a:rPr>
              <a:t>, by Russell and </a:t>
            </a:r>
            <a:r>
              <a:rPr lang="en-CA" dirty="0" err="1" smtClean="0">
                <a:solidFill>
                  <a:schemeClr val="tx1"/>
                </a:solidFill>
                <a:latin typeface="+mn-lt"/>
                <a:ea typeface="+mn-ea"/>
                <a:cs typeface="+mn-cs"/>
              </a:rPr>
              <a:t>Norvig</a:t>
            </a:r>
            <a:r>
              <a:rPr lang="en-CA" dirty="0" smtClean="0">
                <a:solidFill>
                  <a:schemeClr val="tx1"/>
                </a:solidFill>
                <a:latin typeface="+mn-lt"/>
                <a:ea typeface="+mn-ea"/>
                <a:cs typeface="+mn-cs"/>
              </a:rPr>
              <a:t>, 3rd Edition (Prentice-Hall, 2010) </a:t>
            </a:r>
          </a:p>
          <a:p>
            <a:pPr>
              <a:buFont typeface="Arial" pitchFamily="34" charset="0"/>
              <a:buChar char="•"/>
            </a:pPr>
            <a:r>
              <a:rPr lang="en-CA" b="1" dirty="0" smtClean="0">
                <a:solidFill>
                  <a:schemeClr val="tx1"/>
                </a:solidFill>
                <a:latin typeface="+mn-lt"/>
                <a:ea typeface="+mn-ea"/>
                <a:cs typeface="+mn-cs"/>
              </a:rPr>
              <a:t>Synthesis Lectures in Artificial Intelligence </a:t>
            </a:r>
            <a:r>
              <a:rPr lang="en-CA" dirty="0" smtClean="0">
                <a:solidFill>
                  <a:schemeClr val="tx1"/>
                </a:solidFill>
                <a:latin typeface="+mn-lt"/>
                <a:ea typeface="+mn-ea"/>
                <a:cs typeface="+mn-cs"/>
                <a:hlinkClick r:id="rId2"/>
              </a:rPr>
              <a:t>webpage</a:t>
            </a:r>
            <a:endParaRPr lang="en-CA" dirty="0" smtClean="0">
              <a:solidFill>
                <a:schemeClr val="tx1"/>
              </a:solidFill>
              <a:latin typeface="+mn-lt"/>
              <a:ea typeface="+mn-ea"/>
              <a:cs typeface="+mn-cs"/>
            </a:endParaRPr>
          </a:p>
          <a:p>
            <a:endParaRPr lang="en-CA" dirty="0"/>
          </a:p>
        </p:txBody>
      </p:sp>
      <p:sp>
        <p:nvSpPr>
          <p:cNvPr id="4" name="Footer Placeholder 3"/>
          <p:cNvSpPr>
            <a:spLocks noGrp="1"/>
          </p:cNvSpPr>
          <p:nvPr>
            <p:ph type="ftr" sz="quarter" idx="11"/>
          </p:nvPr>
        </p:nvSpPr>
        <p:spPr/>
        <p:txBody>
          <a:bodyPr/>
          <a:lstStyle/>
          <a:p>
            <a:pPr>
              <a:defRPr/>
            </a:pPr>
            <a:r>
              <a:rPr lang="en-US" smtClean="0"/>
              <a:t>CPSC 502, Lecture 1</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06D84F16-D10E-482D-B414-36A856B8225A}" type="slidenum">
              <a:rPr lang="en-US" smtClean="0"/>
              <a:pPr>
                <a:defRPr/>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Class Forum: Piazza</a:t>
            </a:r>
            <a:endParaRPr lang="en-CA" dirty="0"/>
          </a:p>
        </p:txBody>
      </p:sp>
      <p:sp>
        <p:nvSpPr>
          <p:cNvPr id="3" name="Content Placeholder 2"/>
          <p:cNvSpPr>
            <a:spLocks noGrp="1"/>
          </p:cNvSpPr>
          <p:nvPr>
            <p:ph idx="1"/>
          </p:nvPr>
        </p:nvSpPr>
        <p:spPr>
          <a:xfrm>
            <a:off x="251520" y="1196752"/>
            <a:ext cx="8892480" cy="4495800"/>
          </a:xfrm>
        </p:spPr>
        <p:txBody>
          <a:bodyPr/>
          <a:lstStyle/>
          <a:p>
            <a:r>
              <a:rPr lang="en-CA" sz="3200" dirty="0" smtClean="0"/>
              <a:t>Join the class </a:t>
            </a:r>
            <a:r>
              <a:rPr lang="en-CA" sz="3200" b="1" dirty="0" err="1" smtClean="0"/>
              <a:t>asap</a:t>
            </a:r>
            <a:r>
              <a:rPr lang="en-CA" sz="3200" dirty="0" smtClean="0"/>
              <a:t> via the signup link below. </a:t>
            </a:r>
          </a:p>
          <a:p>
            <a:endParaRPr lang="en-CA" sz="3200" b="1" dirty="0" smtClean="0"/>
          </a:p>
          <a:p>
            <a:r>
              <a:rPr lang="en-CA" sz="3200" b="1" dirty="0" smtClean="0"/>
              <a:t>http://www.piazza.com/ubc.ca/fall2011/cpsc502</a:t>
            </a:r>
            <a:r>
              <a:rPr lang="en-CA" sz="3200" dirty="0" smtClean="0"/>
              <a:t> </a:t>
            </a:r>
          </a:p>
          <a:p>
            <a:endParaRPr lang="en-CA" dirty="0" smtClean="0"/>
          </a:p>
          <a:p>
            <a:r>
              <a:rPr lang="en-CA" dirty="0" smtClean="0"/>
              <a:t>You need a </a:t>
            </a:r>
            <a:r>
              <a:rPr lang="en-CA" b="1" dirty="0" err="1" smtClean="0"/>
              <a:t>ubc.ca</a:t>
            </a:r>
            <a:r>
              <a:rPr lang="en-CA" b="1" dirty="0" smtClean="0"/>
              <a:t> or </a:t>
            </a:r>
            <a:r>
              <a:rPr lang="en-CA" b="1" dirty="0" err="1" smtClean="0"/>
              <a:t>cs.ubc.ca</a:t>
            </a:r>
            <a:r>
              <a:rPr lang="en-CA" dirty="0" smtClean="0"/>
              <a:t> email address to sign up. If you do not have one, please send an email to </a:t>
            </a:r>
            <a:r>
              <a:rPr lang="en-US" kern="0" dirty="0" smtClean="0">
                <a:latin typeface="+mn-lt"/>
              </a:rPr>
              <a:t>rjoty@cs.ubc.ca</a:t>
            </a:r>
            <a:endParaRPr lang="en-CA" dirty="0"/>
          </a:p>
        </p:txBody>
      </p:sp>
      <p:sp>
        <p:nvSpPr>
          <p:cNvPr id="4" name="Footer Placeholder 3"/>
          <p:cNvSpPr>
            <a:spLocks noGrp="1"/>
          </p:cNvSpPr>
          <p:nvPr>
            <p:ph type="ftr" sz="quarter" idx="11"/>
          </p:nvPr>
        </p:nvSpPr>
        <p:spPr/>
        <p:txBody>
          <a:bodyPr/>
          <a:lstStyle/>
          <a:p>
            <a:pPr>
              <a:defRPr/>
            </a:pPr>
            <a:r>
              <a:rPr lang="en-US" smtClean="0"/>
              <a:t>CPSC 502, Lecture 1</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06D84F16-D10E-482D-B414-36A856B8225A}" type="slidenum">
              <a:rPr lang="en-US" smtClean="0"/>
              <a:pPr>
                <a:defRPr/>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CPSC 502, Lecture 1</a:t>
            </a:r>
            <a:endParaRPr lang="en-US"/>
          </a:p>
        </p:txBody>
      </p:sp>
      <p:sp>
        <p:nvSpPr>
          <p:cNvPr id="6" name="Slide Number Placeholder 5"/>
          <p:cNvSpPr>
            <a:spLocks noGrp="1"/>
          </p:cNvSpPr>
          <p:nvPr>
            <p:ph type="sldNum" sz="quarter" idx="12"/>
          </p:nvPr>
        </p:nvSpPr>
        <p:spPr/>
        <p:txBody>
          <a:bodyPr/>
          <a:lstStyle/>
          <a:p>
            <a:pPr>
              <a:defRPr/>
            </a:pPr>
            <a:r>
              <a:rPr lang="en-US"/>
              <a:t>Slide </a:t>
            </a:r>
            <a:fld id="{42FC9772-D8FD-465D-8B29-C034841F48F1}" type="slidenum">
              <a:rPr lang="en-US"/>
              <a:pPr>
                <a:defRPr/>
              </a:pPr>
              <a:t>65</a:t>
            </a:fld>
            <a:endParaRPr lang="en-US"/>
          </a:p>
        </p:txBody>
      </p:sp>
      <p:sp>
        <p:nvSpPr>
          <p:cNvPr id="18439" name="Rectangle 2"/>
          <p:cNvSpPr>
            <a:spLocks noGrp="1" noChangeArrowheads="1"/>
          </p:cNvSpPr>
          <p:nvPr>
            <p:ph type="title"/>
          </p:nvPr>
        </p:nvSpPr>
        <p:spPr>
          <a:xfrm>
            <a:off x="395536" y="1916832"/>
            <a:ext cx="8534400" cy="1333872"/>
          </a:xfrm>
        </p:spPr>
        <p:txBody>
          <a:bodyPr/>
          <a:lstStyle/>
          <a:p>
            <a:pPr algn="l" eaLnBrk="1" hangingPunct="1"/>
            <a:r>
              <a:rPr lang="en-US" sz="3200" dirty="0" smtClean="0">
                <a:solidFill>
                  <a:schemeClr val="accent6"/>
                </a:solidFill>
              </a:rPr>
              <a:t>Assignment 0</a:t>
            </a:r>
            <a:r>
              <a:rPr lang="en-US" sz="3200" dirty="0" smtClean="0">
                <a:solidFill>
                  <a:schemeClr val="tx1"/>
                </a:solidFill>
              </a:rPr>
              <a:t>: </a:t>
            </a:r>
            <a:r>
              <a:rPr lang="en-US" sz="2800" dirty="0" smtClean="0">
                <a:solidFill>
                  <a:schemeClr val="tx1"/>
                </a:solidFill>
                <a:latin typeface="Arial Unicode MS" pitchFamily="34" charset="-128"/>
              </a:rPr>
              <a:t>available from the course web page </a:t>
            </a:r>
            <a:r>
              <a:rPr lang="en-US" sz="3200" dirty="0" smtClean="0">
                <a:solidFill>
                  <a:schemeClr val="tx1"/>
                </a:solidFill>
                <a:latin typeface="Arial Unicode MS" pitchFamily="34" charset="-128"/>
              </a:rPr>
              <a:t/>
            </a:r>
            <a:br>
              <a:rPr lang="en-US" sz="3200" dirty="0" smtClean="0">
                <a:solidFill>
                  <a:schemeClr val="tx1"/>
                </a:solidFill>
                <a:latin typeface="Arial Unicode MS" pitchFamily="34" charset="-128"/>
              </a:rPr>
            </a:br>
            <a:endParaRPr lang="en-US" sz="3200" dirty="0" smtClean="0">
              <a:solidFill>
                <a:schemeClr val="tx1"/>
              </a:solidFill>
            </a:endParaRPr>
          </a:p>
        </p:txBody>
      </p:sp>
      <p:sp>
        <p:nvSpPr>
          <p:cNvPr id="18440" name="Rectangle 3"/>
          <p:cNvSpPr>
            <a:spLocks noChangeArrowheads="1"/>
          </p:cNvSpPr>
          <p:nvPr/>
        </p:nvSpPr>
        <p:spPr bwMode="auto">
          <a:xfrm>
            <a:off x="0" y="2852936"/>
            <a:ext cx="9144000" cy="3384376"/>
          </a:xfrm>
          <a:prstGeom prst="rect">
            <a:avLst/>
          </a:prstGeom>
          <a:solidFill>
            <a:schemeClr val="bg1"/>
          </a:solidFill>
          <a:ln w="9525">
            <a:noFill/>
            <a:miter lim="800000"/>
            <a:headEnd/>
            <a:tailEnd/>
          </a:ln>
        </p:spPr>
        <p:txBody>
          <a:bodyPr/>
          <a:lstStyle/>
          <a:p>
            <a:pPr marL="342900" indent="-342900">
              <a:spcBef>
                <a:spcPct val="20000"/>
              </a:spcBef>
              <a:buFont typeface="Arial" pitchFamily="34" charset="0"/>
              <a:buChar char="•"/>
            </a:pPr>
            <a:r>
              <a:rPr lang="en-US" b="1" dirty="0" smtClean="0">
                <a:latin typeface="Arial Unicode MS" pitchFamily="34" charset="-128"/>
              </a:rPr>
              <a:t>Join </a:t>
            </a:r>
            <a:r>
              <a:rPr lang="en-US" b="1" dirty="0" smtClean="0">
                <a:solidFill>
                  <a:schemeClr val="accent6"/>
                </a:solidFill>
                <a:latin typeface="Arial Unicode MS" pitchFamily="34" charset="-128"/>
              </a:rPr>
              <a:t>piazza</a:t>
            </a:r>
            <a:r>
              <a:rPr lang="en-US" b="1" dirty="0" smtClean="0">
                <a:latin typeface="Arial Unicode MS" pitchFamily="34" charset="-128"/>
              </a:rPr>
              <a:t> (the class discussion forum)</a:t>
            </a:r>
          </a:p>
          <a:p>
            <a:pPr marL="342900" indent="-342900">
              <a:spcBef>
                <a:spcPct val="20000"/>
              </a:spcBef>
              <a:buFont typeface="Arial" pitchFamily="34" charset="0"/>
              <a:buChar char="•"/>
            </a:pPr>
            <a:r>
              <a:rPr lang="en-CA" b="1" dirty="0" smtClean="0">
                <a:latin typeface="Arial Unicode MS" pitchFamily="34" charset="-128"/>
              </a:rPr>
              <a:t>Read </a:t>
            </a:r>
            <a:r>
              <a:rPr lang="en-CA" b="1" dirty="0" smtClean="0">
                <a:solidFill>
                  <a:schemeClr val="accent6"/>
                </a:solidFill>
                <a:latin typeface="Arial Unicode MS" pitchFamily="34" charset="-128"/>
              </a:rPr>
              <a:t>Course web-pages</a:t>
            </a:r>
            <a:r>
              <a:rPr lang="en-CA" b="1" dirty="0" smtClean="0">
                <a:latin typeface="Arial Unicode MS" pitchFamily="34" charset="-128"/>
              </a:rPr>
              <a:t>:</a:t>
            </a:r>
          </a:p>
          <a:p>
            <a:pPr marL="342900" indent="-342900">
              <a:spcBef>
                <a:spcPct val="20000"/>
              </a:spcBef>
            </a:pPr>
            <a:r>
              <a:rPr lang="en-CA" sz="2400" b="1" dirty="0" smtClean="0">
                <a:latin typeface="Arial Unicode MS" pitchFamily="34" charset="-128"/>
              </a:rPr>
              <a:t>www.cs.ubc.ca/~carenini/TEACHING/CPSC502-11/502-11.html</a:t>
            </a:r>
            <a:endParaRPr lang="en-CA" b="1" dirty="0" smtClean="0">
              <a:latin typeface="Arial Unicode MS" pitchFamily="34" charset="-128"/>
            </a:endParaRPr>
          </a:p>
          <a:p>
            <a:pPr marL="342900" indent="-342900">
              <a:spcBef>
                <a:spcPct val="20000"/>
              </a:spcBef>
            </a:pPr>
            <a:r>
              <a:rPr lang="en-CA" b="1" dirty="0" err="1" smtClean="0">
                <a:latin typeface="Arial Unicode MS" pitchFamily="34" charset="-128"/>
              </a:rPr>
              <a:t>WebSearch</a:t>
            </a:r>
            <a:r>
              <a:rPr lang="en-CA" b="1" dirty="0" smtClean="0">
                <a:latin typeface="Arial Unicode MS" pitchFamily="34" charset="-128"/>
              </a:rPr>
              <a:t>: Giuseppe </a:t>
            </a:r>
            <a:r>
              <a:rPr lang="en-CA" b="1" dirty="0" err="1" smtClean="0">
                <a:latin typeface="Arial Unicode MS" pitchFamily="34" charset="-128"/>
              </a:rPr>
              <a:t>Carenini</a:t>
            </a:r>
            <a:endParaRPr lang="en-CA" b="1" dirty="0" smtClean="0">
              <a:latin typeface="Arial Unicode MS" pitchFamily="34" charset="-128"/>
            </a:endParaRPr>
          </a:p>
          <a:p>
            <a:pPr marL="342900" indent="-342900">
              <a:spcBef>
                <a:spcPct val="20000"/>
              </a:spcBef>
            </a:pPr>
            <a:r>
              <a:rPr lang="en-CA" sz="2400" b="1" dirty="0" smtClean="0">
                <a:latin typeface="Arial Unicode MS" pitchFamily="34" charset="-128"/>
              </a:rPr>
              <a:t>This is where most information about the course will be posted, most handouts (e.g., slides) will be distributed, etc.</a:t>
            </a:r>
          </a:p>
          <a:p>
            <a:pPr marL="342900" indent="-342900">
              <a:spcBef>
                <a:spcPct val="20000"/>
              </a:spcBef>
            </a:pPr>
            <a:r>
              <a:rPr lang="en-CA" b="1" dirty="0" smtClean="0">
                <a:solidFill>
                  <a:schemeClr val="accent6"/>
                </a:solidFill>
                <a:latin typeface="Arial Unicode MS" pitchFamily="34" charset="-128"/>
              </a:rPr>
              <a:t>CHECK IT OFTEN!</a:t>
            </a:r>
          </a:p>
          <a:p>
            <a:pPr marL="342900" indent="-342900">
              <a:spcBef>
                <a:spcPct val="20000"/>
              </a:spcBef>
              <a:buFont typeface="Arial" pitchFamily="34" charset="0"/>
              <a:buChar char="•"/>
            </a:pPr>
            <a:endParaRPr lang="en-US" b="1" dirty="0">
              <a:latin typeface="Arial Unicode MS" pitchFamily="34" charset="-128"/>
            </a:endParaRPr>
          </a:p>
        </p:txBody>
      </p:sp>
      <p:sp>
        <p:nvSpPr>
          <p:cNvPr id="7" name="Rectangle 2"/>
          <p:cNvSpPr txBox="1">
            <a:spLocks noChangeArrowheads="1"/>
          </p:cNvSpPr>
          <p:nvPr/>
        </p:nvSpPr>
        <p:spPr bwMode="auto">
          <a:xfrm>
            <a:off x="323528" y="1196752"/>
            <a:ext cx="8534400" cy="685800"/>
          </a:xfrm>
          <a:prstGeom prst="rect">
            <a:avLst/>
          </a:prstGeom>
          <a:noFill/>
          <a:ln w="9525">
            <a:noFill/>
            <a:miter lim="800000"/>
            <a:headEnd/>
            <a:tailEnd/>
          </a:ln>
          <a:effectLst/>
        </p:spPr>
        <p:txBody>
          <a:bodyPr anchor="ctr"/>
          <a:lstStyle/>
          <a:p>
            <a:pPr>
              <a:defRPr/>
            </a:pPr>
            <a:r>
              <a:rPr lang="en-US" sz="3200" b="1" kern="0" dirty="0" smtClean="0">
                <a:latin typeface="+mj-lt"/>
                <a:ea typeface="+mj-ea"/>
                <a:cs typeface="+mj-cs"/>
              </a:rPr>
              <a:t>Read </a:t>
            </a:r>
            <a:r>
              <a:rPr lang="en-US" sz="3200" b="1" kern="0" dirty="0" err="1">
                <a:solidFill>
                  <a:schemeClr val="accent6"/>
                </a:solidFill>
                <a:latin typeface="+mj-lt"/>
                <a:ea typeface="+mj-ea"/>
                <a:cs typeface="+mj-cs"/>
              </a:rPr>
              <a:t>Chp</a:t>
            </a:r>
            <a:r>
              <a:rPr lang="en-US" sz="3200" b="1" kern="0" dirty="0">
                <a:solidFill>
                  <a:schemeClr val="accent6"/>
                </a:solidFill>
                <a:latin typeface="+mj-lt"/>
                <a:ea typeface="+mj-ea"/>
                <a:cs typeface="+mj-cs"/>
              </a:rPr>
              <a:t> </a:t>
            </a:r>
            <a:r>
              <a:rPr lang="en-US" sz="3200" b="1" kern="0" dirty="0" smtClean="0">
                <a:solidFill>
                  <a:schemeClr val="accent6"/>
                </a:solidFill>
                <a:latin typeface="+mj-lt"/>
                <a:ea typeface="+mj-ea"/>
                <a:cs typeface="+mj-cs"/>
              </a:rPr>
              <a:t>1 and 3 of textbook</a:t>
            </a:r>
            <a:endParaRPr lang="en-US" sz="3200" b="1" kern="0" dirty="0">
              <a:solidFill>
                <a:schemeClr val="accent6"/>
              </a:solidFill>
              <a:latin typeface="+mj-lt"/>
              <a:ea typeface="+mj-ea"/>
              <a:cs typeface="+mj-cs"/>
            </a:endParaRPr>
          </a:p>
        </p:txBody>
      </p:sp>
      <p:sp>
        <p:nvSpPr>
          <p:cNvPr id="8" name="Rectangle 2"/>
          <p:cNvSpPr txBox="1">
            <a:spLocks noChangeArrowheads="1"/>
          </p:cNvSpPr>
          <p:nvPr/>
        </p:nvSpPr>
        <p:spPr bwMode="auto">
          <a:xfrm>
            <a:off x="1691680" y="332656"/>
            <a:ext cx="5105400" cy="685800"/>
          </a:xfrm>
          <a:prstGeom prst="rect">
            <a:avLst/>
          </a:prstGeom>
          <a:solidFill>
            <a:schemeClr val="accent5">
              <a:lumMod val="40000"/>
              <a:lumOff val="60000"/>
            </a:schemeClr>
          </a:solidFill>
          <a:ln w="9525">
            <a:noFill/>
            <a:miter lim="800000"/>
            <a:headEnd/>
            <a:tailEnd/>
          </a:ln>
          <a:effectLst/>
        </p:spPr>
        <p:txBody>
          <a:bodyPr anchor="ctr"/>
          <a:lstStyle/>
          <a:p>
            <a:pPr algn="ctr">
              <a:defRPr/>
            </a:pPr>
            <a:r>
              <a:rPr lang="en-US" sz="3600" b="1" kern="0" dirty="0">
                <a:solidFill>
                  <a:schemeClr val="accent2"/>
                </a:solidFill>
                <a:latin typeface="+mj-lt"/>
                <a:ea typeface="+mj-ea"/>
                <a:cs typeface="+mj-cs"/>
              </a:rPr>
              <a:t>TODO for </a:t>
            </a:r>
            <a:r>
              <a:rPr lang="en-US" sz="3600" b="1" kern="0" dirty="0" smtClean="0">
                <a:solidFill>
                  <a:schemeClr val="accent2"/>
                </a:solidFill>
                <a:latin typeface="+mj-lt"/>
                <a:ea typeface="+mj-ea"/>
                <a:cs typeface="+mj-cs"/>
              </a:rPr>
              <a:t>next Tue</a:t>
            </a:r>
            <a:endParaRPr lang="en-US" sz="3600" b="1" kern="0" dirty="0">
              <a:solidFill>
                <a:schemeClr val="accent2"/>
              </a:solidFill>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US" smtClean="0"/>
              <a:t>CPSC 502, Lecture 1</a:t>
            </a:r>
            <a:endParaRPr lang="en-US"/>
          </a:p>
        </p:txBody>
      </p:sp>
      <p:sp>
        <p:nvSpPr>
          <p:cNvPr id="7" name="Slide Number Placeholder 5"/>
          <p:cNvSpPr>
            <a:spLocks noGrp="1"/>
          </p:cNvSpPr>
          <p:nvPr>
            <p:ph type="sldNum" sz="quarter" idx="12"/>
          </p:nvPr>
        </p:nvSpPr>
        <p:spPr/>
        <p:txBody>
          <a:bodyPr/>
          <a:lstStyle/>
          <a:p>
            <a:pPr>
              <a:defRPr/>
            </a:pPr>
            <a:r>
              <a:rPr lang="en-US"/>
              <a:t>Slide </a:t>
            </a:r>
            <a:fld id="{E081B2C0-7FFD-492A-9D72-D24A0C7923BA}" type="slidenum">
              <a:rPr lang="en-US"/>
              <a:pPr>
                <a:defRPr/>
              </a:pPr>
              <a:t>7</a:t>
            </a:fld>
            <a:endParaRPr lang="en-US"/>
          </a:p>
        </p:txBody>
      </p:sp>
      <p:sp>
        <p:nvSpPr>
          <p:cNvPr id="14344" name="Rectangle 2"/>
          <p:cNvSpPr>
            <a:spLocks noGrp="1" noChangeArrowheads="1"/>
          </p:cNvSpPr>
          <p:nvPr>
            <p:ph type="title"/>
          </p:nvPr>
        </p:nvSpPr>
        <p:spPr>
          <a:xfrm>
            <a:off x="323850" y="188913"/>
            <a:ext cx="8534400" cy="685800"/>
          </a:xfrm>
        </p:spPr>
        <p:txBody>
          <a:bodyPr/>
          <a:lstStyle/>
          <a:p>
            <a:pPr eaLnBrk="1" hangingPunct="1"/>
            <a:r>
              <a:rPr lang="en-US" smtClean="0"/>
              <a:t>Acting (&amp;thinking) Rationally</a:t>
            </a:r>
          </a:p>
        </p:txBody>
      </p:sp>
      <p:sp>
        <p:nvSpPr>
          <p:cNvPr id="14345" name="Rectangle 3"/>
          <p:cNvSpPr>
            <a:spLocks noChangeArrowheads="1"/>
          </p:cNvSpPr>
          <p:nvPr/>
        </p:nvSpPr>
        <p:spPr bwMode="auto">
          <a:xfrm>
            <a:off x="179388" y="836613"/>
            <a:ext cx="8820150" cy="4103687"/>
          </a:xfrm>
          <a:prstGeom prst="rect">
            <a:avLst/>
          </a:prstGeom>
          <a:noFill/>
          <a:ln w="9525">
            <a:noFill/>
            <a:miter lim="800000"/>
            <a:headEnd/>
            <a:tailEnd/>
          </a:ln>
        </p:spPr>
        <p:txBody>
          <a:bodyPr/>
          <a:lstStyle/>
          <a:p>
            <a:pPr marL="342900" indent="-342900">
              <a:spcBef>
                <a:spcPct val="20000"/>
              </a:spcBef>
            </a:pPr>
            <a:r>
              <a:rPr lang="en-US">
                <a:latin typeface="Arial Unicode MS" pitchFamily="34" charset="-128"/>
              </a:rPr>
              <a:t>This course will emphasize a view of AI as building </a:t>
            </a:r>
            <a:r>
              <a:rPr lang="en-US" b="1">
                <a:latin typeface="Arial Unicode MS" pitchFamily="34" charset="-128"/>
              </a:rPr>
              <a:t>agents</a:t>
            </a:r>
            <a:r>
              <a:rPr lang="en-US">
                <a:latin typeface="Arial Unicode MS" pitchFamily="34" charset="-128"/>
              </a:rPr>
              <a:t>: artifacts that are able to think and act rationally in their environments</a:t>
            </a:r>
          </a:p>
          <a:p>
            <a:pPr marL="342900" indent="-342900">
              <a:spcBef>
                <a:spcPct val="20000"/>
              </a:spcBef>
            </a:pPr>
            <a:r>
              <a:rPr lang="en-US">
                <a:latin typeface="Arial Unicode MS" pitchFamily="34" charset="-128"/>
              </a:rPr>
              <a:t>Rationality is </a:t>
            </a:r>
            <a:r>
              <a:rPr lang="en-US" b="1">
                <a:latin typeface="Arial Unicode MS" pitchFamily="34" charset="-128"/>
              </a:rPr>
              <a:t>more cleanly defined</a:t>
            </a:r>
            <a:r>
              <a:rPr lang="en-US">
                <a:latin typeface="Arial Unicode MS" pitchFamily="34" charset="-128"/>
              </a:rPr>
              <a:t> than human behavior, so it's a better design objective </a:t>
            </a:r>
          </a:p>
          <a:p>
            <a:pPr marL="342900" indent="-342900">
              <a:spcBef>
                <a:spcPct val="20000"/>
              </a:spcBef>
            </a:pPr>
            <a:r>
              <a:rPr lang="en-US" sz="2400">
                <a:latin typeface="Arial Unicode MS" pitchFamily="34" charset="-128"/>
              </a:rPr>
              <a:t>(Eg: “intelligent” vacuum cleaner: maximize area cleaned, minimize noise and electricity consumption)</a:t>
            </a:r>
          </a:p>
          <a:p>
            <a:pPr marL="342900" indent="-342900">
              <a:spcBef>
                <a:spcPct val="20000"/>
              </a:spcBef>
            </a:pPr>
            <a:endParaRPr lang="en-US" sz="2400">
              <a:latin typeface="Arial Unicode MS" pitchFamily="34" charset="-128"/>
            </a:endParaRPr>
          </a:p>
        </p:txBody>
      </p:sp>
      <p:sp>
        <p:nvSpPr>
          <p:cNvPr id="226308" name="Rectangle 4"/>
          <p:cNvSpPr>
            <a:spLocks noChangeArrowheads="1"/>
          </p:cNvSpPr>
          <p:nvPr/>
        </p:nvSpPr>
        <p:spPr bwMode="auto">
          <a:xfrm>
            <a:off x="323850" y="4071938"/>
            <a:ext cx="8820150" cy="1236662"/>
          </a:xfrm>
          <a:prstGeom prst="rect">
            <a:avLst/>
          </a:prstGeom>
          <a:noFill/>
          <a:ln w="9525">
            <a:noFill/>
            <a:miter lim="800000"/>
            <a:headEnd/>
            <a:tailEnd/>
          </a:ln>
          <a:effectLst/>
        </p:spPr>
        <p:txBody>
          <a:bodyPr/>
          <a:lstStyle/>
          <a:p>
            <a:pPr marL="342900" indent="-342900">
              <a:spcBef>
                <a:spcPct val="20000"/>
              </a:spcBef>
              <a:defRPr/>
            </a:pPr>
            <a:r>
              <a:rPr lang="en-US" dirty="0">
                <a:latin typeface="Arial Unicode MS" pitchFamily="34" charset="-128"/>
              </a:rPr>
              <a:t>Agents that can </a:t>
            </a:r>
            <a:r>
              <a:rPr lang="en-US" dirty="0">
                <a:solidFill>
                  <a:schemeClr val="accent6"/>
                </a:solidFill>
                <a:latin typeface="Arial Unicode MS" pitchFamily="34" charset="-128"/>
              </a:rPr>
              <a:t>answer queries</a:t>
            </a:r>
            <a:r>
              <a:rPr lang="en-US" dirty="0">
                <a:latin typeface="Arial Unicode MS" pitchFamily="34" charset="-128"/>
              </a:rPr>
              <a:t>, </a:t>
            </a:r>
            <a:r>
              <a:rPr lang="en-US" dirty="0">
                <a:solidFill>
                  <a:schemeClr val="accent6"/>
                </a:solidFill>
                <a:latin typeface="Arial Unicode MS" pitchFamily="34" charset="-128"/>
              </a:rPr>
              <a:t>plan actions </a:t>
            </a:r>
            <a:r>
              <a:rPr lang="en-US" dirty="0">
                <a:latin typeface="Arial Unicode MS" pitchFamily="34" charset="-128"/>
              </a:rPr>
              <a:t>and </a:t>
            </a:r>
            <a:r>
              <a:rPr lang="en-US" dirty="0">
                <a:solidFill>
                  <a:schemeClr val="accent6"/>
                </a:solidFill>
                <a:latin typeface="Arial Unicode MS" pitchFamily="34" charset="-128"/>
              </a:rPr>
              <a:t>solve complex problems</a:t>
            </a:r>
          </a:p>
        </p:txBody>
      </p:sp>
      <p:sp>
        <p:nvSpPr>
          <p:cNvPr id="8" name="Rectangle 4"/>
          <p:cNvSpPr>
            <a:spLocks noChangeArrowheads="1"/>
          </p:cNvSpPr>
          <p:nvPr/>
        </p:nvSpPr>
        <p:spPr bwMode="auto">
          <a:xfrm>
            <a:off x="323850" y="5143500"/>
            <a:ext cx="8820150" cy="1236663"/>
          </a:xfrm>
          <a:prstGeom prst="rect">
            <a:avLst/>
          </a:prstGeom>
          <a:noFill/>
          <a:ln w="9525">
            <a:noFill/>
            <a:miter lim="800000"/>
            <a:headEnd/>
            <a:tailEnd/>
          </a:ln>
        </p:spPr>
        <p:txBody>
          <a:bodyPr/>
          <a:lstStyle/>
          <a:p>
            <a:pPr marL="342900" indent="-342900">
              <a:spcBef>
                <a:spcPct val="20000"/>
              </a:spcBef>
            </a:pPr>
            <a:r>
              <a:rPr lang="en-US">
                <a:latin typeface="Arial Unicode MS" pitchFamily="34" charset="-128"/>
              </a:rPr>
              <a:t>And when you have a rational agent you can always tweak it to make it irrational!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3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8"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US" smtClean="0"/>
              <a:t>CPSC 502, Lecture 1</a:t>
            </a:r>
            <a:endParaRPr lang="en-US"/>
          </a:p>
        </p:txBody>
      </p:sp>
      <p:sp>
        <p:nvSpPr>
          <p:cNvPr id="7" name="Slide Number Placeholder 5"/>
          <p:cNvSpPr>
            <a:spLocks noGrp="1"/>
          </p:cNvSpPr>
          <p:nvPr>
            <p:ph type="sldNum" sz="quarter" idx="12"/>
          </p:nvPr>
        </p:nvSpPr>
        <p:spPr/>
        <p:txBody>
          <a:bodyPr/>
          <a:lstStyle/>
          <a:p>
            <a:pPr>
              <a:defRPr/>
            </a:pPr>
            <a:r>
              <a:rPr lang="en-US"/>
              <a:t>Slide </a:t>
            </a:r>
            <a:fld id="{EDA9B110-7EC0-4342-9E64-B876A4E9C42A}" type="slidenum">
              <a:rPr lang="en-US"/>
              <a:pPr>
                <a:defRPr/>
              </a:pPr>
              <a:t>8</a:t>
            </a:fld>
            <a:endParaRPr lang="en-US"/>
          </a:p>
        </p:txBody>
      </p:sp>
      <p:sp>
        <p:nvSpPr>
          <p:cNvPr id="15384" name="Rectangle 2"/>
          <p:cNvSpPr>
            <a:spLocks noGrp="1" noChangeArrowheads="1"/>
          </p:cNvSpPr>
          <p:nvPr>
            <p:ph type="title"/>
          </p:nvPr>
        </p:nvSpPr>
        <p:spPr>
          <a:xfrm>
            <a:off x="285750" y="357188"/>
            <a:ext cx="8534400" cy="685800"/>
          </a:xfrm>
        </p:spPr>
        <p:txBody>
          <a:bodyPr/>
          <a:lstStyle/>
          <a:p>
            <a:pPr eaLnBrk="1" hangingPunct="1"/>
            <a:r>
              <a:rPr lang="en-US" smtClean="0"/>
              <a:t>Why do we need intelligent agents?</a:t>
            </a:r>
          </a:p>
        </p:txBody>
      </p:sp>
      <p:sp>
        <p:nvSpPr>
          <p:cNvPr id="15385" name="Rectangle 3"/>
          <p:cNvSpPr>
            <a:spLocks noChangeArrowheads="1"/>
          </p:cNvSpPr>
          <p:nvPr/>
        </p:nvSpPr>
        <p:spPr bwMode="auto">
          <a:xfrm>
            <a:off x="179388" y="836613"/>
            <a:ext cx="8820150" cy="4103687"/>
          </a:xfrm>
          <a:prstGeom prst="rect">
            <a:avLst/>
          </a:prstGeom>
          <a:noFill/>
          <a:ln w="9525">
            <a:noFill/>
            <a:miter lim="800000"/>
            <a:headEnd/>
            <a:tailEnd/>
          </a:ln>
        </p:spPr>
        <p:txBody>
          <a:bodyPr/>
          <a:lstStyle/>
          <a:p>
            <a:pPr marL="342900" indent="-342900">
              <a:spcBef>
                <a:spcPct val="20000"/>
              </a:spcBef>
            </a:pPr>
            <a:endParaRPr lang="en-US" sz="2400">
              <a:latin typeface="Arial Unicode MS" pitchFamily="34"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CPSC 502, Lecture 1</a:t>
            </a:r>
            <a:endParaRPr lang="en-US"/>
          </a:p>
        </p:txBody>
      </p:sp>
      <p:sp>
        <p:nvSpPr>
          <p:cNvPr id="9" name="Slide Number Placeholder 5"/>
          <p:cNvSpPr>
            <a:spLocks noGrp="1"/>
          </p:cNvSpPr>
          <p:nvPr>
            <p:ph type="sldNum" sz="quarter" idx="12"/>
          </p:nvPr>
        </p:nvSpPr>
        <p:spPr/>
        <p:txBody>
          <a:bodyPr/>
          <a:lstStyle/>
          <a:p>
            <a:r>
              <a:rPr lang="en-US"/>
              <a:t>Slide </a:t>
            </a:r>
            <a:fld id="{A7B74F31-D208-47EE-B2E6-84D296CB8923}" type="slidenum">
              <a:rPr lang="en-US"/>
              <a:pPr/>
              <a:t>9</a:t>
            </a:fld>
            <a:endParaRPr lang="en-US"/>
          </a:p>
        </p:txBody>
      </p:sp>
      <p:sp>
        <p:nvSpPr>
          <p:cNvPr id="345090" name="Rectangle 2"/>
          <p:cNvSpPr>
            <a:spLocks noGrp="1" noChangeArrowheads="1"/>
          </p:cNvSpPr>
          <p:nvPr>
            <p:ph type="title"/>
          </p:nvPr>
        </p:nvSpPr>
        <p:spPr/>
        <p:txBody>
          <a:bodyPr/>
          <a:lstStyle/>
          <a:p>
            <a:r>
              <a:rPr lang="en-US"/>
              <a:t>(Adversarial) Search: Checkers</a:t>
            </a:r>
          </a:p>
        </p:txBody>
      </p:sp>
      <p:sp>
        <p:nvSpPr>
          <p:cNvPr id="345091" name="Rectangle 3"/>
          <p:cNvSpPr>
            <a:spLocks noGrp="1" noChangeArrowheads="1"/>
          </p:cNvSpPr>
          <p:nvPr>
            <p:ph type="body" idx="1"/>
          </p:nvPr>
        </p:nvSpPr>
        <p:spPr>
          <a:xfrm>
            <a:off x="0" y="765175"/>
            <a:ext cx="5940425" cy="3887788"/>
          </a:xfrm>
        </p:spPr>
        <p:txBody>
          <a:bodyPr/>
          <a:lstStyle/>
          <a:p>
            <a:pPr>
              <a:lnSpc>
                <a:spcPct val="90000"/>
              </a:lnSpc>
            </a:pPr>
            <a:r>
              <a:rPr lang="en-US"/>
              <a:t>Game playing was one of the first tasks undertaken in AI</a:t>
            </a:r>
          </a:p>
          <a:p>
            <a:pPr>
              <a:lnSpc>
                <a:spcPct val="90000"/>
              </a:lnSpc>
            </a:pPr>
            <a:r>
              <a:rPr lang="en-US" b="1"/>
              <a:t>Arthur Samuel</a:t>
            </a:r>
            <a:r>
              <a:rPr lang="en-US"/>
              <a:t> at IBM wrote programs to play checkers (1950s)</a:t>
            </a:r>
          </a:p>
          <a:p>
            <a:pPr lvl="1">
              <a:lnSpc>
                <a:spcPct val="90000"/>
              </a:lnSpc>
            </a:pPr>
            <a:r>
              <a:rPr lang="en-US"/>
              <a:t>initially, they played at a strong amateur level</a:t>
            </a:r>
          </a:p>
          <a:p>
            <a:pPr lvl="1">
              <a:lnSpc>
                <a:spcPct val="90000"/>
              </a:lnSpc>
            </a:pPr>
            <a:r>
              <a:rPr lang="en-US"/>
              <a:t>however, they used some (simple) machine learning techniques, and soon outperformed Samuel</a:t>
            </a:r>
          </a:p>
        </p:txBody>
      </p:sp>
      <p:pic>
        <p:nvPicPr>
          <p:cNvPr id="345092" name="Picture 4" descr="ArthurSamuel-checkers"/>
          <p:cNvPicPr>
            <a:picLocks noChangeAspect="1" noChangeArrowheads="1"/>
          </p:cNvPicPr>
          <p:nvPr/>
        </p:nvPicPr>
        <p:blipFill>
          <a:blip r:embed="rId3" cstate="print"/>
          <a:srcRect/>
          <a:stretch>
            <a:fillRect/>
          </a:stretch>
        </p:blipFill>
        <p:spPr bwMode="auto">
          <a:xfrm>
            <a:off x="6156325" y="836613"/>
            <a:ext cx="2698750" cy="3578225"/>
          </a:xfrm>
          <a:prstGeom prst="rect">
            <a:avLst/>
          </a:prstGeom>
          <a:noFill/>
        </p:spPr>
      </p:pic>
      <p:sp>
        <p:nvSpPr>
          <p:cNvPr id="345093" name="Text Box 5"/>
          <p:cNvSpPr txBox="1">
            <a:spLocks noChangeArrowheads="1"/>
          </p:cNvSpPr>
          <p:nvPr/>
        </p:nvSpPr>
        <p:spPr bwMode="auto">
          <a:xfrm>
            <a:off x="5724525" y="4437063"/>
            <a:ext cx="304165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IBM Research</a:t>
            </a:r>
          </a:p>
        </p:txBody>
      </p:sp>
      <p:sp>
        <p:nvSpPr>
          <p:cNvPr id="345094" name="Rectangle 6"/>
          <p:cNvSpPr>
            <a:spLocks noChangeArrowheads="1"/>
          </p:cNvSpPr>
          <p:nvPr/>
        </p:nvSpPr>
        <p:spPr bwMode="auto">
          <a:xfrm>
            <a:off x="179388" y="4697413"/>
            <a:ext cx="8135937" cy="2160587"/>
          </a:xfrm>
          <a:prstGeom prst="rect">
            <a:avLst/>
          </a:prstGeom>
          <a:noFill/>
          <a:ln w="9525">
            <a:noFill/>
            <a:miter lim="800000"/>
            <a:headEnd/>
            <a:tailEnd/>
          </a:ln>
          <a:effectLst/>
        </p:spPr>
        <p:txBody>
          <a:bodyPr/>
          <a:lstStyle/>
          <a:p>
            <a:pPr marL="342900" indent="-342900">
              <a:spcBef>
                <a:spcPct val="20000"/>
              </a:spcBef>
            </a:pPr>
            <a:r>
              <a:rPr lang="en-US" b="1">
                <a:latin typeface="Arial Unicode MS" pitchFamily="34" charset="-128"/>
              </a:rPr>
              <a:t>Chinook’s program</a:t>
            </a:r>
            <a:r>
              <a:rPr lang="en-US">
                <a:latin typeface="Arial Unicode MS" pitchFamily="34" charset="-128"/>
              </a:rPr>
              <a:t> was declared the Man-Machine World Champion in checkers in 1994!</a:t>
            </a:r>
          </a:p>
          <a:p>
            <a:pPr marL="342900" indent="-342900">
              <a:spcBef>
                <a:spcPct val="20000"/>
              </a:spcBef>
            </a:pPr>
            <a:r>
              <a:rPr lang="en-US">
                <a:latin typeface="Arial Unicode MS" pitchFamily="34" charset="-128"/>
              </a:rPr>
              <a:t>…and </a:t>
            </a:r>
            <a:r>
              <a:rPr lang="en-US" b="1" u="sng">
                <a:latin typeface="Arial Unicode MS" pitchFamily="34" charset="-128"/>
              </a:rPr>
              <a:t>completely solved</a:t>
            </a:r>
            <a:r>
              <a:rPr lang="en-US">
                <a:latin typeface="Arial Unicode MS" pitchFamily="34" charset="-128"/>
              </a:rPr>
              <a:t> by a program in 2007!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5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4" grpId="0"/>
    </p:bldLst>
  </p:timing>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fontScheme name="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21711</TotalTime>
  <Words>5480</Words>
  <Application>Microsoft Office PowerPoint</Application>
  <PresentationFormat>On-screen Show (4:3)</PresentationFormat>
  <Paragraphs>895</Paragraphs>
  <Slides>65</Slides>
  <Notes>50</Notes>
  <HiddenSlides>2</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Default Design</vt:lpstr>
      <vt:lpstr>Photo Editor Photo</vt:lpstr>
      <vt:lpstr>Slide 1</vt:lpstr>
      <vt:lpstr>People</vt:lpstr>
      <vt:lpstr>Today Sept 8</vt:lpstr>
      <vt:lpstr>What is Intelligence?</vt:lpstr>
      <vt:lpstr>Thinking and Acting Humanly</vt:lpstr>
      <vt:lpstr>Thinking Rationally</vt:lpstr>
      <vt:lpstr>Acting (&amp;thinking) Rationally</vt:lpstr>
      <vt:lpstr>Why do we need intelligent agents?</vt:lpstr>
      <vt:lpstr>(Adversarial) Search: Checkers</vt:lpstr>
      <vt:lpstr>(Adversarial) Search: Chess</vt:lpstr>
      <vt:lpstr>(Adversarial) Search: Chess</vt:lpstr>
      <vt:lpstr>(Adversarial) Search: Chess</vt:lpstr>
      <vt:lpstr>CSPs: Crossword Puzzles</vt:lpstr>
      <vt:lpstr>CSPs: Radio link frequency assignment</vt:lpstr>
      <vt:lpstr>Example: SLS for RNA secondary structure design</vt:lpstr>
      <vt:lpstr>Constraint optimization problems</vt:lpstr>
      <vt:lpstr>Planning &amp; Scheduling: Logistics</vt:lpstr>
      <vt:lpstr>CSP/logic: formal verification</vt:lpstr>
      <vt:lpstr>Logic: CycSecure</vt:lpstr>
      <vt:lpstr>Planning: Spacecraft Control</vt:lpstr>
      <vt:lpstr>Slide 21</vt:lpstr>
      <vt:lpstr>Reasoning under Uncertainty: Diagnosis</vt:lpstr>
      <vt:lpstr>Reasoning Under Uncertainty</vt:lpstr>
      <vt:lpstr>Reasoning Under Uncertainty</vt:lpstr>
      <vt:lpstr>Slide 25</vt:lpstr>
      <vt:lpstr>Computer Vision (not just for robots!) Jing, Baluja, Rowley, Google: Finding Canonical Images</vt:lpstr>
      <vt:lpstr>Compare low-level features</vt:lpstr>
      <vt:lpstr>Induced Graph</vt:lpstr>
      <vt:lpstr>AI - Machine Learning @google</vt:lpstr>
      <vt:lpstr>Slide 30</vt:lpstr>
      <vt:lpstr>Planning Under Uncertainty</vt:lpstr>
      <vt:lpstr>Military applications: ethical issues</vt:lpstr>
      <vt:lpstr>Planning Under Uncertainty</vt:lpstr>
      <vt:lpstr>Decision Theory: Decision Support Systems</vt:lpstr>
      <vt:lpstr>Multiagent Systems: Poker</vt:lpstr>
      <vt:lpstr>Multiagent Systems: Robot Soccer</vt:lpstr>
      <vt:lpstr>Natural Language Processing</vt:lpstr>
      <vt:lpstr>Statistical Machine Translation</vt:lpstr>
      <vt:lpstr>Slide 39</vt:lpstr>
      <vt:lpstr>Zite:  a personalized magazine</vt:lpstr>
      <vt:lpstr>Slide 41</vt:lpstr>
      <vt:lpstr>Agents acting in an environment</vt:lpstr>
      <vt:lpstr>What is an agent?</vt:lpstr>
      <vt:lpstr>Intelligent Agents in the World</vt:lpstr>
      <vt:lpstr>Today Sept 9</vt:lpstr>
      <vt:lpstr>What do we need to represent ?</vt:lpstr>
      <vt:lpstr>Corresponding Reasoning Tasks / Problems</vt:lpstr>
      <vt:lpstr>Representation and Reasoning System</vt:lpstr>
      <vt:lpstr>Deterministic vs. Stochastic (Uncertain) Domains</vt:lpstr>
      <vt:lpstr>Deterministic vs. Stochastic Domains</vt:lpstr>
      <vt:lpstr>R&amp;Rsys we'll cover in this course </vt:lpstr>
      <vt:lpstr>Knowledge given vs. knowledge learned from experience</vt:lpstr>
      <vt:lpstr>Dimensions of Representational Complexity</vt:lpstr>
      <vt:lpstr>Explicit State or propositions</vt:lpstr>
      <vt:lpstr>Explicit State or propositions or relations</vt:lpstr>
      <vt:lpstr>Flat or hierarchical</vt:lpstr>
      <vt:lpstr>Goals versus (complex) preferences</vt:lpstr>
      <vt:lpstr>Single-agent vs. Multiagent domains</vt:lpstr>
      <vt:lpstr>Dimensions of Representational Complexity</vt:lpstr>
      <vt:lpstr>Today Sept 8</vt:lpstr>
      <vt:lpstr>Activities</vt:lpstr>
      <vt:lpstr>Tentative Grading Scheme</vt:lpstr>
      <vt:lpstr>Textbook - Readings</vt:lpstr>
      <vt:lpstr>Class Forum: Piazza</vt:lpstr>
      <vt:lpstr>Assignment 0: available from the course web page  </vt:lpstr>
    </vt:vector>
  </TitlesOfParts>
  <Company>UBC Computer Sciences Department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conati</dc:creator>
  <cp:lastModifiedBy>carenini</cp:lastModifiedBy>
  <cp:revision>403</cp:revision>
  <dcterms:created xsi:type="dcterms:W3CDTF">2000-08-26T02:46:38Z</dcterms:created>
  <dcterms:modified xsi:type="dcterms:W3CDTF">2011-09-08T15:45:15Z</dcterms:modified>
</cp:coreProperties>
</file>