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xml" ContentType="application/inkml+xml"/>
  <Override PartName="/ppt/notesSlides/notesSlide13.xml" ContentType="application/vnd.openxmlformats-officedocument.presentationml.notesSlide+xml"/>
  <Override PartName="/ppt/ink/ink2.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91" r:id="rId2"/>
    <p:sldMasterId id="2147483717" r:id="rId3"/>
    <p:sldMasterId id="2147483845" r:id="rId4"/>
  </p:sldMasterIdLst>
  <p:notesMasterIdLst>
    <p:notesMasterId r:id="rId32"/>
  </p:notesMasterIdLst>
  <p:handoutMasterIdLst>
    <p:handoutMasterId r:id="rId33"/>
  </p:handoutMasterIdLst>
  <p:sldIdLst>
    <p:sldId id="559" r:id="rId5"/>
    <p:sldId id="669" r:id="rId6"/>
    <p:sldId id="799" r:id="rId7"/>
    <p:sldId id="810" r:id="rId8"/>
    <p:sldId id="771" r:id="rId9"/>
    <p:sldId id="772" r:id="rId10"/>
    <p:sldId id="774" r:id="rId11"/>
    <p:sldId id="773" r:id="rId12"/>
    <p:sldId id="798" r:id="rId13"/>
    <p:sldId id="776" r:id="rId14"/>
    <p:sldId id="811" r:id="rId15"/>
    <p:sldId id="803" r:id="rId16"/>
    <p:sldId id="802" r:id="rId17"/>
    <p:sldId id="805" r:id="rId18"/>
    <p:sldId id="806" r:id="rId19"/>
    <p:sldId id="801" r:id="rId20"/>
    <p:sldId id="816" r:id="rId21"/>
    <p:sldId id="817" r:id="rId22"/>
    <p:sldId id="812" r:id="rId23"/>
    <p:sldId id="807" r:id="rId24"/>
    <p:sldId id="808" r:id="rId25"/>
    <p:sldId id="809" r:id="rId26"/>
    <p:sldId id="815" r:id="rId27"/>
    <p:sldId id="814" r:id="rId28"/>
    <p:sldId id="804" r:id="rId29"/>
    <p:sldId id="813" r:id="rId30"/>
    <p:sldId id="769" r:id="rId31"/>
  </p:sldIdLst>
  <p:sldSz cx="9144000" cy="6858000" type="screen4x3"/>
  <p:notesSz cx="6985000" cy="9283700"/>
  <p:defaultTextStyle>
    <a:defPPr>
      <a:defRPr lang="en-US"/>
    </a:defPPr>
    <a:lvl1pPr algn="l" rtl="0" fontAlgn="base">
      <a:spcBef>
        <a:spcPct val="0"/>
      </a:spcBef>
      <a:spcAft>
        <a:spcPct val="0"/>
      </a:spcAft>
      <a:defRPr sz="1600" kern="1200">
        <a:solidFill>
          <a:schemeClr val="tx1"/>
        </a:solidFill>
        <a:latin typeface="Times New Roman" pitchFamily="18" charset="0"/>
        <a:ea typeface="+mn-ea"/>
        <a:cs typeface="+mn-cs"/>
      </a:defRPr>
    </a:lvl1pPr>
    <a:lvl2pPr marL="457200" algn="l" rtl="0" fontAlgn="base">
      <a:spcBef>
        <a:spcPct val="0"/>
      </a:spcBef>
      <a:spcAft>
        <a:spcPct val="0"/>
      </a:spcAft>
      <a:defRPr sz="1600" kern="1200">
        <a:solidFill>
          <a:schemeClr val="tx1"/>
        </a:solidFill>
        <a:latin typeface="Times New Roman" pitchFamily="18" charset="0"/>
        <a:ea typeface="+mn-ea"/>
        <a:cs typeface="+mn-cs"/>
      </a:defRPr>
    </a:lvl2pPr>
    <a:lvl3pPr marL="914400" algn="l" rtl="0" fontAlgn="base">
      <a:spcBef>
        <a:spcPct val="0"/>
      </a:spcBef>
      <a:spcAft>
        <a:spcPct val="0"/>
      </a:spcAft>
      <a:defRPr sz="1600" kern="1200">
        <a:solidFill>
          <a:schemeClr val="tx1"/>
        </a:solidFill>
        <a:latin typeface="Times New Roman" pitchFamily="18" charset="0"/>
        <a:ea typeface="+mn-ea"/>
        <a:cs typeface="+mn-cs"/>
      </a:defRPr>
    </a:lvl3pPr>
    <a:lvl4pPr marL="1371600" algn="l" rtl="0" fontAlgn="base">
      <a:spcBef>
        <a:spcPct val="0"/>
      </a:spcBef>
      <a:spcAft>
        <a:spcPct val="0"/>
      </a:spcAft>
      <a:defRPr sz="1600" kern="1200">
        <a:solidFill>
          <a:schemeClr val="tx1"/>
        </a:solidFill>
        <a:latin typeface="Times New Roman" pitchFamily="18" charset="0"/>
        <a:ea typeface="+mn-ea"/>
        <a:cs typeface="+mn-cs"/>
      </a:defRPr>
    </a:lvl4pPr>
    <a:lvl5pPr marL="1828800" algn="l" rtl="0" fontAlgn="base">
      <a:spcBef>
        <a:spcPct val="0"/>
      </a:spcBef>
      <a:spcAft>
        <a:spcPct val="0"/>
      </a:spcAft>
      <a:defRPr sz="1600" kern="1200">
        <a:solidFill>
          <a:schemeClr val="tx1"/>
        </a:solidFill>
        <a:latin typeface="Times New Roman" pitchFamily="18" charset="0"/>
        <a:ea typeface="+mn-ea"/>
        <a:cs typeface="+mn-cs"/>
      </a:defRPr>
    </a:lvl5pPr>
    <a:lvl6pPr marL="2286000" algn="l" defTabSz="914400" rtl="0" eaLnBrk="1" latinLnBrk="0" hangingPunct="1">
      <a:defRPr sz="1600" kern="1200">
        <a:solidFill>
          <a:schemeClr val="tx1"/>
        </a:solidFill>
        <a:latin typeface="Times New Roman" pitchFamily="18" charset="0"/>
        <a:ea typeface="+mn-ea"/>
        <a:cs typeface="+mn-cs"/>
      </a:defRPr>
    </a:lvl6pPr>
    <a:lvl7pPr marL="2743200" algn="l" defTabSz="914400" rtl="0" eaLnBrk="1" latinLnBrk="0" hangingPunct="1">
      <a:defRPr sz="1600" kern="1200">
        <a:solidFill>
          <a:schemeClr val="tx1"/>
        </a:solidFill>
        <a:latin typeface="Times New Roman" pitchFamily="18" charset="0"/>
        <a:ea typeface="+mn-ea"/>
        <a:cs typeface="+mn-cs"/>
      </a:defRPr>
    </a:lvl7pPr>
    <a:lvl8pPr marL="3200400" algn="l" defTabSz="914400" rtl="0" eaLnBrk="1" latinLnBrk="0" hangingPunct="1">
      <a:defRPr sz="1600" kern="1200">
        <a:solidFill>
          <a:schemeClr val="tx1"/>
        </a:solidFill>
        <a:latin typeface="Times New Roman" pitchFamily="18" charset="0"/>
        <a:ea typeface="+mn-ea"/>
        <a:cs typeface="+mn-cs"/>
      </a:defRPr>
    </a:lvl8pPr>
    <a:lvl9pPr marL="3657600" algn="l" defTabSz="914400" rtl="0" eaLnBrk="1" latinLnBrk="0" hangingPunct="1">
      <a:defRPr sz="16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userDrawn="1">
          <p15:clr>
            <a:srgbClr val="A4A3A4"/>
          </p15:clr>
        </p15:guide>
        <p15:guide id="2" pos="220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CCECFF"/>
    <a:srgbClr val="FF9933"/>
    <a:srgbClr val="0080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78731" autoAdjust="0"/>
  </p:normalViewPr>
  <p:slideViewPr>
    <p:cSldViewPr>
      <p:cViewPr>
        <p:scale>
          <a:sx n="76" d="100"/>
          <a:sy n="76" d="100"/>
        </p:scale>
        <p:origin x="1230" y="5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75" d="100"/>
          <a:sy n="75" d="100"/>
        </p:scale>
        <p:origin x="-2142" y="-252"/>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1" y="0"/>
            <a:ext cx="3026622"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defTabSz="930275">
              <a:defRPr sz="1200"/>
            </a:lvl1pPr>
          </a:lstStyle>
          <a:p>
            <a:pPr>
              <a:defRPr/>
            </a:pPr>
            <a:endParaRPr lang="en-US"/>
          </a:p>
        </p:txBody>
      </p:sp>
      <p:sp>
        <p:nvSpPr>
          <p:cNvPr id="138243" name="Rectangle 3"/>
          <p:cNvSpPr>
            <a:spLocks noGrp="1" noChangeArrowheads="1"/>
          </p:cNvSpPr>
          <p:nvPr>
            <p:ph type="dt" sz="quarter" idx="1"/>
          </p:nvPr>
        </p:nvSpPr>
        <p:spPr bwMode="auto">
          <a:xfrm>
            <a:off x="3958378" y="0"/>
            <a:ext cx="3026622"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algn="r" defTabSz="930275">
              <a:defRPr sz="1200"/>
            </a:lvl1pPr>
          </a:lstStyle>
          <a:p>
            <a:pPr>
              <a:defRPr/>
            </a:pPr>
            <a:endParaRPr lang="en-US"/>
          </a:p>
        </p:txBody>
      </p:sp>
      <p:sp>
        <p:nvSpPr>
          <p:cNvPr id="138244" name="Rectangle 4"/>
          <p:cNvSpPr>
            <a:spLocks noGrp="1" noChangeArrowheads="1"/>
          </p:cNvSpPr>
          <p:nvPr>
            <p:ph type="ftr" sz="quarter" idx="2"/>
          </p:nvPr>
        </p:nvSpPr>
        <p:spPr bwMode="auto">
          <a:xfrm>
            <a:off x="1" y="8820150"/>
            <a:ext cx="3026622"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defTabSz="930275">
              <a:defRPr sz="1200"/>
            </a:lvl1pPr>
          </a:lstStyle>
          <a:p>
            <a:pPr>
              <a:defRPr/>
            </a:pPr>
            <a:endParaRPr lang="en-US"/>
          </a:p>
        </p:txBody>
      </p:sp>
      <p:sp>
        <p:nvSpPr>
          <p:cNvPr id="138245" name="Rectangle 5"/>
          <p:cNvSpPr>
            <a:spLocks noGrp="1" noChangeArrowheads="1"/>
          </p:cNvSpPr>
          <p:nvPr>
            <p:ph type="sldNum" sz="quarter" idx="3"/>
          </p:nvPr>
        </p:nvSpPr>
        <p:spPr bwMode="auto">
          <a:xfrm>
            <a:off x="3958378" y="8820150"/>
            <a:ext cx="3026622"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algn="r" defTabSz="930275">
              <a:defRPr sz="1200"/>
            </a:lvl1pPr>
          </a:lstStyle>
          <a:p>
            <a:pPr>
              <a:defRPr/>
            </a:pPr>
            <a:fld id="{44CBD31C-C6CE-43B1-9B4B-7DE8233A71C4}" type="slidenum">
              <a:rPr lang="en-US"/>
              <a:pPr>
                <a:defRPr/>
              </a:pPr>
              <a:t>‹#›</a:t>
            </a:fld>
            <a:endParaRPr lang="en-US"/>
          </a:p>
        </p:txBody>
      </p:sp>
    </p:spTree>
    <p:extLst>
      <p:ext uri="{BB962C8B-B14F-4D97-AF65-F5344CB8AC3E}">
        <p14:creationId xmlns:p14="http://schemas.microsoft.com/office/powerpoint/2010/main" val="424267754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41:57.078"/>
    </inkml:context>
    <inkml:brush xml:id="br0">
      <inkml:brushProperty name="width" value="0.05292" units="cm"/>
      <inkml:brushProperty name="height" value="0.05292" units="cm"/>
      <inkml:brushProperty name="fitToCurve" value="1"/>
    </inkml:brush>
  </inkml:definitions>
  <inkml:trace contextRef="#ctx0" brushRef="#br0">0 4 7,'0'0'5,"0"0"-1,0 0-1,0 0-1,0 0-3,0 0 0,0 0-2,0 0 0,0 0-1,8-3 0,-8 3 0</inkml:trace>
</inkml:ink>
</file>

<file path=ppt/ink/ink1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3.029"/>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0 19 184 0,'11'-9'68'0,"-5"4"-36"0,5 0-33 15,-11 5 12-15,5 5-3 16,1 0 2-16,-1 9-3 15,6 11-2-15,0 14-2 16,0 0 6-16,0 9 4 0,0 1-2 16,-5 10-1-16,-1-1-2 15,0 5 2-15,1-4 4 16,-6-1 3-16,0-4-9 16,0-10-2-16,0-5 0 15,0-10 1-15,-6-9-1 16,1-11-1-16,0-9-3 15,-6-14-2-15,0-11 1 16,0-4 1-16,0-5-1 0,0 0-1 16,5-10 1-1,1 0 1-15,5 0-1 0,5 0-1 16,6-9 1-16,0 9-1 16,6-5-3-16,5 10 2 15,5 5 1-15,0 5 0 16,1 4-3-16,-1 1 2 15,6 9 1-15,-5 6 0 16,-1 4 0-16,-5 5 0 16,0 0 0-16,-6 5 2 15,1 4-1-15,-6 6 2 16,-6 5-4-16,-5-1 0 16,-5 1 7-16,-6-1 4 15,-6 5 1-15,1-4 3 0,-6-1 2 16,-6-4-1-16,1 0-10 15,0-6-2-15,5-9-19 16,0 0-6-16,11-4-27 16,5-11-9-16,17-5-66 15</inkml:trace>
</inkml:ink>
</file>

<file path=ppt/ink/ink1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3.733"/>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61 0 148 0,'0'0'55'0,"0"5"-30"0,0 5-7 0,0-10 18 16,5 15-3-16,1-1 1 16,-6 11-11-16,0 4-3 15,0 0-12-15,0 5-1 0,0 10 3 0,-6 5 3 16,1 9 2-16,-6 16-2 15,0 8 0-15,0 1-1 16,0-5 2-16,0-5-3 16,6-14-1-16,-1-10-6 15,6-15-3-15,11-20-11 16,17-19-4-16,21-14-15 16,11-20-7-16,1-15 4 15,-1 1 2-15,-5 9 21 16,0 5 10-16,-12 10 25 15,-4 9 11-15,-12 10 0 16,-5 6 3-16,-5 13-20 16,-6 11-7-16,-11 14-6 15,0 5 0-15,-6 0-2 16,1 0 0-16,5-10-3 0,0-4 1 16,0-6-2-16,11-9-1 15,5-10-10-15,6-15-4 16,0-4 0-16,5-6 1 15,1 1 12-15,-6 4 5 16,0 6 12-16,0 4 5 16,-1 5-7-16,-4 15-1 15,-1 9-5-15,1 11-3 16,-1-1-2-16,1 15 0 16,-1-5-4-16,-5 0-2 15,0-10-12-15,0-5-2 0,0-4-32 16,11-30-123-1</inkml:trace>
</inkml:ink>
</file>

<file path=ppt/ink/ink1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3.885"/>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11 0 312 0,'-11'20'118'0,"6"-6"-64"0,5-4-105 0,0-10 1 16,0 10-72 0,0-10-24-16</inkml:trace>
</inkml:ink>
</file>

<file path=ppt/ink/ink1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4.275"/>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263 3 244 0,'0'-5'90'0,"6"5"-48"0,-12 0-34 16,6 5 24-16,-5 0-18 15,-6 4-2-15,-6 1-8 16,-10 10-1-16,-6 4-1 16,0 15 7-16,0 5 4 0,6 5 5 15,-1-6 1-15,12 1-2 16,-1-5 0-16,6 5-9 16,6-5-3-16,5 0-1 15,11-10 0-15,0 1-7 16,5-11-2-16,1 1-9 15,5-11-2-15,5-9-13 16,1-5-4-16,-1-9-23 16,6-11-7-16,5-9-48 15</inkml:trace>
</inkml:ink>
</file>

<file path=ppt/ink/ink1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4.648"/>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-2-5 256 0,'-6'0'96'0,"12"5"-52"0,-1 0-54 0,1 0 16 16,5 4-8-16,5 1-2 15,6 0 7-15,0 5 5 16,5 4-4-16,1 5 13 0,-1 6 6 16,1 4-7-16,-1 0-4 15,-5 10-7-15,-6 0-4 0,1-1-3 16,-12 1-1-16,-5-10 6 15,-5 1 3-15,-12-1 1 16,-5-5 3-16,-5-5-1 16,-6-4 0-16,0-6-1 15,6 1 0-15,-1-10-4 16,6 0-3-16,1-5-3 16,4-5-1-16,12-5-3 15,10-4-1-15,12-6-7 16,10-4-2-16,11-6 0 15,6 1 0-15,0 0-7 16,0 0-2-16,0-1-18 16,-6-4-5-16,6 5-52 15</inkml:trace>
</inkml:ink>
</file>

<file path=ppt/ink/ink1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5.054"/>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11-1 204 0,'0'5'77'0,"-11"5"-42"0,11-1-30 16,0 1 19-16,0 0-9 15,0 0 0-15,0-1-1 16,0 6 2-16,0 9-9 16,0 1 5-16,5-1 1 0,1 5-2 15,-1 6-1-15,1 8-2 16,-6 11 0-16,0 9 0 15,0 15 2-15,0 10-3 16,0 5 1-16,0-1-3 16,0-9 0-16,0-5-6 15,0-10-1-15,0-19-21 16,0-5-8-16</inkml:trace>
</inkml:ink>
</file>

<file path=ppt/ink/ink1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6.136"/>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45 842 160 0,'-6'35'60'0,"1"-26"-32"0,0 6-26 15,5-10 12-15,0 0-3 16,-6 4 1-16,1-4 0 16,-1 0 0-16,1 0-6 15,-1-5 3-15,6-5 1 0,-5-5-1 16,10-9 0-16,6-15-1 15,0-10 0-15,5-10-7 16,12-19-2-16,-1-10-14 16,1-9-2-16,-1-6 3 15,1 15 6-15,-6 10 9 16,-6 10 7-16,-5 9 16 16,0 15 7-16,0 5-5 15,-6 10-1-15,-5 14-16 16,-5 15-6-16,-6 9-2 15,-6 16 1-15,1 14 3 16,-6 9 9-16,6-4 3 16,5 0 3-16,11-10 0 15,0-10-9-15,33-29-11 16,21-24-9 0,18-20-16-16,10-10-6 15,0 5-2-15,0 1 0 16,-5 4 19-16,-16 5 9 15,-12 9 33-15,-11 11 15 16,-10 14 0-16,-6 10-1 0,-11 10-12 16,-6 14-4-16,-5 15-17 15,-5 9-6-15,-6 6-2 16,5-1-1-16,-5 6 0 16,6-1 0-16,-1 0 0 15,6 6 2-15,0-11-3 16,6-4-2-16,-1-5-9 15,6-10-3-15,0-10-30 16,6-15-12-16,5-14-90 16</inkml:trace>
</inkml:ink>
</file>

<file path=ppt/ink/ink1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6.614"/>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16 186 288 0,'-16'-5'107'0,"16"5"-58"0,0-10-55 0,0 5 17 0,11-9-12 16,11-6-1-16,0-4-2 15,5-1 0-15,1-4 3 16,-1 5 0-16,6 9 3 0,-6 5 8 16,1 5 5-16,-1 10 2 15,1 0-1-15,-6 10-6 16,-6-1-2-16,0 6-4 15,-5 4-1-15,0 6 3 16,-11 4 1-16,-5 0 3 16,-6 5 1-16,-11-5 8 15,-5 0 5-15,-6 0-9 16,0-9-1-16,0-6-13 16,0-9-5-16,6-10-12 15,5-15-4-15,16-14-17 16,17-10-6-16,6-5-21 0,15-5-10 15,1 5-46 1</inkml:trace>
</inkml:ink>
</file>

<file path=ppt/ink/ink1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7.021"/>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26 150 312 0,'-11'9'115'0,"0"-9"-62"0,5-9-66 15,6-1 17-15,11-5-26 16,0-4-6-16,6-10 10 16,5 4 8-16,-1 1 6 15,1 4 23-15,6 11 9 0,-6 9 2 16,0 9 2-16,0 6-14 15,-6 4-3-15,1 6-9 16,-6-1-4-16,0 5-1 16,-1 6-1-16,1-1-5 15,-5-5 1-15,-6-5 2 16,0 1 3-16,-6-6 9 16,-5-4 3-16,1-1 2 15,-7-4 4-15,1-5-11 16,-6-5-2-16,-6 0-13 15,1-10-3-15,-1-9-17 0,6-6-6 16,1-9-24-16,4 0-9 16,6-5-62-1</inkml:trace>
</inkml:ink>
</file>

<file path=ppt/ink/ink1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7.290"/>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80 0 272 0,'0'0'104'0,"0"0"-56"0,0 5-54 0,0-5 17 0,0 0-14 15,0 10-2-15,-5 4 6 16,-1 6 4-16,1-1-2 16,-1 6 11-16,1 14 8 0,-1 19 2 15,1 10 3-15,-1 15-2 16,1 5 0-16,-6 0-8 15,5 4 0-15,1-18-12 16,-1-6-3-16,6-15-22 16,11-14-9-16,11-19-47 15,22-30-21-15,0-24-35 16</inkml:trace>
</inkml:ink>
</file>

<file path=ppt/ink/ink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5-12-03T17:57:14.935"/>
    </inkml:context>
    <inkml:brush xml:id="br0">
      <inkml:brushProperty name="width" value="0.05292" units="cm"/>
      <inkml:brushProperty name="height" value="0.05292" units="cm"/>
      <inkml:brushProperty name="fitToCurve" value="1"/>
    </inkml:brush>
  </inkml:definitions>
  <inkml:trace contextRef="#ctx0" brushRef="#br0">0 4 7,'0'0'5,"0"0"-1,0 0-1,0 0-1,0 0-3,0 0 0,0 0-2,0 0 0,0 0-1,8-3 0,-8 3 0</inkml:trace>
</inkml:ink>
</file>

<file path=ppt/ink/ink2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7.694"/>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76 202 356 0,'-33'39'132'0,"33"-20"-72"0,16 1-101 0,-16-20 6 15,6 10-23-15,-6-10-2 16,11 0 33-16,5-5 17 16,1 0 8-16,-1-5 22 0,6-9 11 15,6-6-6-15,-1 1-5 16,-5-1-14-16,0-9-6 15,-6 0-3-15,-10 0 2 16,-6 5 4-16,-6 4 6 16,-10 11 4-16,-6 4 2 15,0 15-6-15,-11 5-3 0,-5 4-3 16,10 6 0-16,1 4 2 16,5 1 4-16,0 4-2 15,6 0 1-15,5 10-1 16,5-5 3-16,6 5 8 15,0 0 3-15,11-5-2 16,6 5 1-16,4 0-13 16,1-5-5-16,6-9-8 15,5-6-4-15,5-4-14 16,6-5-7-16,5-10-22 16,6-15-8-16,0-14-72 15</inkml:trace>
</inkml:ink>
</file>

<file path=ppt/ink/ink2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8.343"/>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0-2 244 0,'5'0'93'0,"-5"5"-50"0,6 0-46 0,-6-5 19 16,5 10-14-16,-5-1-3 15,0 6 6-15,0 9 4 16,0 15-4-16,6 10 12 0,-6 10 6 15,0 9 0-15,0 25 0 16,0 14-3-16,-6 5-1 16,1-10-1-16,-1-4 0 15,1-10-7-15,5-15-2 16,0-15-12-16,0-9-3 0,0-15-28 16,5-14-10-16,6-20-95 15,0-20-52 1,-5-29 85-16</inkml:trace>
</inkml:ink>
</file>

<file path=ppt/ink/ink2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40.159"/>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223 119 208 0,'5'-19'79'0,"12"4"-42"0,-6-9-43 0,-6 14 14 0,1 0 6 15,-1-4 8-15,-5 4 9 16,0 0 5-16,0 5-19 15,-5 1 2-15,-1 4-1 0,-5 4-8 16,-5 11-3-16,-6 5-7 16,0-1 0-16,0 5-2 15,-5 6 0-15,10-1 4 16,1-5 3-16,5 1-2 16,0-6 0-16,5 1-3 15,6-1-1-15,6 1-1 16,5-6 0-16,5 6 0 15,1-1 0-15,-1 1 2 16,6 4 2-16,-6 1-3 16,-5-1-2-16,0 5-1 0,-5 0 3 15,-1 1 0 1,-5-1 1-16,-5 5 6 0,-6-5 6 16,0 1 3-16,-6-6 3 15,-5-5-1-15,1-4-1 16,4-5-4-16,-5 0 0 15,0-6-14-15,0 1-5 16,6-10-13-16,-1 1-5 16,6-1-17-16,6-5-6 15,5-5-90 1</inkml:trace>
</inkml:ink>
</file>

<file path=ppt/ink/ink2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41.556"/>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211 220 184 0,'-5'-10'71'0,"5"5"-38"0,0 5-32 0,0-5 16 16,0 5-7-16,0-5 0 15,0 1 2-15,0-1 5 16,0 0-9-16,0 0 7 0,0 0 4 16,0 0-1-16,0 0-1 15,0 5-9-15,0 0-5 16,0 10-5-16,5 0 1 15,-5 9 1-15,0 1 2 0,0 9-1 16,0 5 2-16,-5 5 0 16,-1 10 3-16,-5 9 3 15,-5 11 5-15,-1-1-2 16,-4 0 3-16,-7-4-4 16,1-1-1-16,-1-10-9 15,6-14 0-15,6-4-10 16,5-26-4-16,5-14-15 15,6-19-8-15,11-15-2 16,11-19 0-16,0-1 16 16,0 1 9-16,6-1 10 15,-6 1 4-15,-6 4 18 16,0 0 8-16,-5 11 1 16,-5 4 1-16,-1 4-10 0,-5 11-4 15,0 5-8-15,0-1-3 16,0 5-4-16,0 6-1 15,0-1 1-15,0 5 2 16,0 5 1-16,0 0 1 16,11 5-2-16,6 5 1 15,5-1-2-15,5 6-1 16,6 9-4-16,0-4 0 16,-6 9 0-16,6 5 2 15,-5 5 1-15,5 10 1 16,-6 10 0-16,1 4 2 0,-1-5 3 15,0-4 2-15,-5-10-1 16,0-10 1-16,-5-5-2 16,-1-9 0-16,1-11-3 15,-1-13 1-15,0-21-2 16,1-19-1-16,-1-9-2 16,1-6 1-16,-1-9 1 15,1-5 2-15,-1-5-3 16,1-5 0-16,-6 0-1 15,5 10-2-15,-5 10-2 16,0 14-1-16,0 10-10 16,0 24-21-1,-6 10 2-15,-5 5-21 16,6 10-8-16,5 0-29 16</inkml:trace>
</inkml:ink>
</file>

<file path=ppt/ink/ink2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48.357"/>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170 138 52 0,'-5'0'22'0,"5"0"-12"0,0 0-16 15,0 0 3-15,0 0 12 16,0 0 8-16,0 0 20 16,0 0 10-16,0 0-3 0,0 0-2 15,0 0-15-15,0 0-4 16,0 0-13-16,0 0-4 0,0 0 0 15,0 5-3-15,0 0-2 16,0 4 2-16,0-4 0 16,0 5 3-16,0 0 1 15,0 0 1-15,0-1 2 16,0 1-3-16,0 0 1 16,0 0-3-16,5-1 0 15,1-4-6-15,10 0 1 16,1-5-2-16,4 0 0 15,1-10-5-15,6-4 0 0,-1-1-4 16,6-4 2-16,0-1-2 16,0 1 0-16,-6 4-3 15,1 0 1-15,-6 1 7 16,-6-6 5-16,-5 1 8 16,-5 4 6-16,-6 0-1 15,-6 6 3-15,-5-1-8 16,-5 5-4-16,-6 0-7 15,0 0 0-15,0 0 2 16,0 1 1-16,0 4 3 16,0 4 1-16,-5 6 1 15,-1 0 2-15,1 0-1 16,-1 4 0-16,1 1-1 16,0 4 0-16,-1 1 2 15,1 4 3-15,-1 1 0 0,6 4 2 16,0 0-4-16,6 0-2 15,0-4 0-15,5-1 1 16,5 1-3-16,1-1-2 16,-1-5 0-16,6 1-1 15,0-1-3-15,6 1 0 16,-1-1 2-16,6 1 0 16,6-6 1-16,4 1 0 15,1 0-3-15,6-6 2 16,5-4-1-16,0-10-2 15,0 1 0-15,-1 4 0 0,-4 0 3 16,-6 0 0-16,0-5 3 16,-6 5 3-16,-5 0-2 15,0 0-2-15,0 0 0 16,-5 0-1-16,-6 0-14 16,0 0-3-16,0 0-13 15,0 0-6-15,5 0-140 31,6-20 83-31</inkml:trace>
</inkml:ink>
</file>

<file path=ppt/ink/ink2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49.061"/>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138-4 192 0,'-5'5'71'0,"5"0"-38"0,-6 0-39 0,6-5 14 0,0 0-9 16,0 0-2-16,0 0 4 15,0 0 1-15,0 10 0 16,0-1 7-16,0 6 4 0,-5 4 5 16,-1 6 1-16,-5 4-2 15,6 5 2-15,-12 0-4 16,1 5-1-16,-1-9-4 15,1-1-1-15,-1-5-3 16,6 5 1-16,6 5-9 16,5-4-3-16,5-6-2 15,6-9 1-15,6-6-5 16,5-9-1-16,0 0 7 16,5-4 2-16,1-6 7 15,-6 0 2-15,5 0 0 0,0-4-1 16,-5-6-3-16,6 1 1 15,-1-1-2-15,-5 1-1 16,0-6 3-16,-6 1 0 16,-5 0 1-16,0-1 2 15,0 1-3-15,0 0 0 16,-5-1-1-16,-1 1 1 16,1 4 0-16,-6 1 3 15,0 4 1-15,0 5 1 16,0 1-2-16,0-1-1 15,0 0-1-15,0 5 0 16,0 0-7-16,0 1 0 16,0-1-12-16,0 5-3 0,0 0-20 15,0 0-5-15,0 0-163 32,0-5 108-32</inkml:trace>
</inkml:ink>
</file>

<file path=ppt/ink/ink2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49.661"/>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-4 89 224 0,'0'5'85'0,"5"5"-46"0,1-5-43 0,-6-5 15 16,0 0-6-16,10 5 0 16,-4 4 3-16,5 1 3 15,-6 5-6-15,1-1 6 0,-1 11 4 16,1-1-5-16,-1 5-3 15,1 5-4-15,-1 1-3 16,-5-6 1-16,0 0-1 16,0-5 2-16,0 1 3 15,0-6 0-15,0-4 0 0,0-1-6 16,0-4 1-16,0 0 0 16,0-5 0-16,0-5 0 15,0 0 2-15,0-5 1 16,0 0 3-16,0-10-3 15,0-4 0-15,0-5 1 16,0-6 0-16,0-4-2 16,0 0-2-16,0 5 1 15,0 0-1-15,0 4-3 16,6 1 0-16,5 4 2 16,11 1 0-16,5-1 1 15,6 1 0-15,5-1-3 16,6 1 2-16,0 4-4 15,6-4 1-15,-1 4 0 0,-5 1 2 16,-11 4-15-16,-6 0-5 16,-5 0-22-16,-6 5-8 15,-16 5-49 1</inkml:trace>
</inkml:ink>
</file>

<file path=ppt/ink/ink2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50.203"/>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191 0 244 0,'39'15'90'0,"-23"-5"-48"0,11 4-38 15,-5-9 21-15,-5 5-18 16,-1 5-4-16,1-1-11 16,-1 6-3-16,1-6 6 15,-6 6-2-15,-6 4 2 0,1 5 3 16,-12 6 1-16,1-1 5 15,-6 0 2-15,0 0 0 16,-6-5-1-16,1 0-3 0,-6-4-2 16,-11-6 9-16,6-9 4 15,-6-5 5-15,0-5 3 16,0-5-7-16,0-10-1 16,6-4-9-16,-1-1-3 15,6 1-8-15,6-1-3 16,5 1 1-16,0 4 0 15,5 1-1-15,12 4 1 16,5 0 3-16,5 5 3 16,6 0 0-16,6 5-1 15,10 0 0-15,0 0 3 16,6 0-13-16,0-4-6 0,-6-1-20 16,6 0-10-16,-11 0-44 15</inkml:trace>
</inkml:ink>
</file>

<file path=ppt/ink/ink2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50.789"/>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-2 0 236 0,'5'10'90'0,"1"0"-48"0,-6 4-51 15,5-4 14-15,1 5-5 16,-1 9 0-16,1 10 6 16,-1 10 6-16,6 5-6 15,0 9 8-15,-6 6 5 0,1 9-4 16,-1-5 2-16,-5 0-6 16,6 5-1-16,-1 5-4 15,6 5-1-15,6-5-3 16,-1-10 1-16,1-9-4 15,-1-15 0-15,-10-5-4 16,5-10-1-16,-6-5-19 16,-5-9-7-16,-5-5-36 0,-6-10-16 15,-6-15-11 1</inkml:trace>
</inkml:ink>
</file>

<file path=ppt/ink/ink2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51.613"/>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361 11 244 0,'0'-5'93'16,"6"5"-50"-16,5 0-52 0,-6-5 14 0,-5 5-3 15,0 0 1-15,6 5 12 16,-6 5 5-16,-6 5-10 16,1 4 10-16,-6 10 3 0,-6 15-7 15,-10 5-2-15,-1 14-8 16,1 15-2-16,-17 10 4 16,6 0 5-16,-6-5 4 15,5-10 4-15,7-10-13 16,4-9-5-16,6-5-9 15,6-15-1-15,10-29-28 16,12-15-3 0,5-19 0-16,0-20-11 15,11-10-1-15,-6-9 0 0,12 5 1 16,-7-6 10 0,-4 6 6-16,-1 0 30 0,-5 4 15 15,0 6 2-15,0-1 3 16,0 0-21-16,0 1-7 15,0 4-50 1</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27.246"/>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795-1 168 0,'-11'5'63'0,"6"0"-34"0,-6 0-23 15,11-5 15-15,-6 10-9 16,6-1 1-16,-11 6-6 16,0 5-2-16,1-1-2 15,-7 5 6-15,1 1 4 0,-1-1 2 16,1 1 4-16,-6-6-5 16,0 1 0-16,0 4-4 15,5-5-1-15,1 11-5 16,0-6-1-16,-1 5-3 15,-5 0-3-15,0 10 2 16,-5 10 0-16,-6 10 1 0,-5 14 0 16,-6 19 2-1,0 6 1-15,0 4 1 0,0-4 2 16,-5-6 3-16,10 1 2 16,1-20-1-16,5-5 1 15,11-9-6-15,0-15-3 16,11-5-4-16,11-10 1 15,11-9 1-15,11-6 0 16,11-9 0-16,11-5 2 16,0-5-3-16,11 5-2 15,-1 0 2-15,-4 0 2 16,-1 0 2-16,-11 0 1 16,-5 0 0-16,-5 5 0 0,-6 0-2 15,-6 0-2-15,-5 0-13 16,0 0-6-16,0-1-48 15,0 1-18-15,-5-14-28 16</inkml:trace>
</inkml:ink>
</file>

<file path=ppt/ink/ink3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52.004"/>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0 25 252 0,'0'0'93'0,"6"4"-50"0,-1 1-39 0,-5-5 21 16,5 5-16-16,6 0-2 0,0 0-7 15,6 5-1-15,5-1 1 16,0 6 0-16,0 19 0 0,5 0 6 15,1 5 6-15,-7 10 0 16,1 10 1-16,0-1-1 16,-5 15 0-16,-1 5-4 15,6 0 0-15,-5-10-3 16,5-4 0-16,-1-6-1 16,1-9 0-16,-5-15-5 15,-1-5-1-15,6-9 1 16,0-10 0-16,0-10 3 15,-5-10 3-15,-1-10 4 16,0-14 5-16,1-14-8 16,-1-6-1-16,1-9-5 0,-6-1-1 15,0-9 1-15,0 5 0 16,0-5-3-16,0 4 2 16,5 6-10-16,1 9-3 15,5 6-9-15,-1 4 0 16,-4 5-12-16,5 10-3 15,0 4-40-15,5 6-14 16,-5-1-1 0</inkml:trace>
</inkml:ink>
</file>

<file path=ppt/ink/ink3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52.588"/>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87 214 248 0,'44'0'93'0,"-22"5"-50"0,10-5-26 15,-15 0 25-15,5 0-20 16,0 0-7-16,0-5-9 16,0-5-5-16,0 1 0 15,0-6-4-15,-1-4 0 0,-4-1 4 16,-1 1 1-16,-5-1 2 0,-5 1 0 16,-1-1 0-16,-5 5 2 15,-5 1-1-15,-6-1 0 16,0 5-3-16,-6 6 1 15,-4-1-4-15,-7 5 0 16,1 5 1-16,-6 4 0 16,0 6-3-16,0 4 2 15,-5 1 1-15,-1 4 0 16,6 6 0-16,0 4 0 16,11 0 2-16,6 5 3 15,5 5 0-15,11 0 2 16,11-5-4-16,5 0-2 0,6 0-3 15,11-5 1-15,0-5-1 16,0-5-2-16,5-4 3 16,1-10 0-16,5-10-8 15,-6-10-4-15,11-15-26 16,-5-14-13-16,-5-9-32 16,-1-6-56-1,1-9 33-15</inkml:trace>
</inkml:ink>
</file>

<file path=ppt/ink/ink3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52.890"/>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33 0 260 0,'5'15'96'0,"6"-6"-52"0,-5 1-60 0,-1 0 12 16,1 4 3-16,-1 6 5 15,-5 4 21-15,0 10 8 16,0 15-16-16,-5 5 8 0,-1 9 3 16,1 5-13-16,-6 1-3 15,0 14-8-15,0 4-1 16,0 1-3-16,5-10-3 16,1-10-1-16,5-4 0 15,0-11-4-15,0-9 0 16,0-15-14-16,5-14-3 0,-5-15-16 15,6-10-4-15,-1-14-11 16,1-15-3-16,-6-15-30 16</inkml:trace>
</inkml:ink>
</file>

<file path=ppt/ink/ink3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53.101"/>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32 110 216 0,'-22'-24'82'0,"16"9"-44"0,1 10-36 16,5 5 17-16,5-5-10 15,1 0-3-15,-1 1 5 16,6-1 3-16,6 0-7 16,10-5 2-16,12 10 4 0,10 0 2 15,0 0 3-15,6-5-8 16,0 0-3-16,11 5-9 0,-6-9-3 16,-5 4-25-16,0 0-10 15,0 0-81 1,5 10-33-16,-5 0 79 15</inkml:trace>
</inkml:ink>
</file>

<file path=ppt/ink/ink3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53.849"/>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472 29 236 0,'0'0'88'0,"5"0"-48"0,-5-5-45 15,0 5 15-15,0 0-4 16,-5-5 1-16,-1 0 12 16,-5 1 5-16,-5-1-12 15,-1 0 6-15,-5 5 3 0,0 5-7 0,1 0-3 16,-1-1-6-16,0 1-4 15,-6 5-3-15,1 0 1 16,-1 0-1-16,1-1 0 16,5 6 2-16,0 0 2 15,6-1-1-15,-1 1 2 16,6-5-4-16,6 4 0 16,5 1-1-16,0-1-2 15,11 1 3-15,11 0 0 16,0-6-2-16,0 1 2 15,5 0-4-15,-5 0-1 16,0-1 3-16,0 1 1 0,-6 0 2 16,-5 0 2-16,0 4-1 15,0 1-1-15,0 0 1 16,-5 4-1-16,-1 1-3 16,1-1 2-16,-1-4 1 15,1-1 2-15,-6 6 3 16,0-10 4-16,0 4 2 15,0 1 1-15,-6-5 2 16,1 4 4-16,-6 1-4 16,-6 9 0-16,-5-4 5 15,-5-1 2-15,5 1-4 16,-6-6 0-16,-4 1-17 16,4 0-4-16,-5-1-12 15,0-4-5-15,0 0-33 0,-5-5-13 16,5-15-84-1</inkml:trace>
</inkml:ink>
</file>

<file path=ppt/ink/ink3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6:14.582"/>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5 5 116 0,'-5'0'46'0,"5"0"-24"0,0-5-28 0,0 5 8 16,0 0 13-16,0 0 10 15,0 0 7-15,0 0 5 16,0 0 0-16,0 5-1 16,0 0-19-16,0 0 3 0,0-1 1 0,5 1-7 15,-5-5-1-15,0 10-5 16,6-5 0-16,5 5 1 15,-6-1 2-15,6 1 1 16,6-5 2-16,5 0-1 16,5 0 2-16,17 0-4 15,11-5 1-15,10 0-7 16,12 0-1-16,0 0-2 16,0 5 1-16,-6-1-2 15,-5 6-1-15,0-5 3 16,-11 0 2-16,-6 5 2 15,-5-1 1-15,0 1-4 16,-11 0-3-16,-6 0-3 0,-5-5 1 16,-6-1-6-16,-5 1 0 15,0 0-6-15,-5-5 1 16,-1 5-14-16,-5-5-5 16,0 0-20-16,0 0-5 15</inkml:trace>
</inkml:ink>
</file>

<file path=ppt/ink/ink3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6:15.200"/>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80-1 164 0,'11'5'63'0,"0"5"-34"0,5 0-25 15,0-5 13-15,1-1 1 16,5 1 3-16,5 5 4 15,1 0 4-15,-1 0-15 16,6 4 3-16,0 1 3 0,0-1-7 16,0 6-2-16,0 4-6 15,0 1-4-15,-1 4-3 0,-4 0-1 16,-6-4 4-16,0 4 1 16,-6-5 0-16,1 1-2 15,-6-1-2-15,0 0 1 16,-6-4-1-16,-5-1-2 15,0 1 3-15,-5 4 0 16,-1-4-2-16,-5-1 0 16,0-4-1-16,0 4 3 15,0 1 2-15,-5-1 2 16,-6 1 3-16,-6-1 1 16,1 1-1-16,-11-1 1 15,-6 6 5-15,-6 4 4 16,-4 5-2-16,-1-5 2 0,5 1-9 15,6-1-2-15,12-5-3 16,-1-4-2-16,11-6-6 16,5-4-1-16,1 0-6 15,5 0 1-15,5-6-10 16,6-4 0-16,0 0-22 16,0-4-7-16,6 4-59 15</inkml:trace>
</inkml:ink>
</file>

<file path=ppt/ink/ink3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6:16.130"/>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621-1 168 0,'-17'5'63'0,"7"0"-34"0,-7 0-52 0,12 0 2 16,-6-1 15-1,-6 1 12-15,1 5 20 16,-6 0 11-16,0 4-8 0,-6 1-2 16,1 5-16-16,0-1-2 0,5 1 1 15,0-6-4-15,0 1-1 16,0-1 0-16,0 6-1 15,5-1-2-15,1 1 1 16,0-1 0-16,-1 1 1 16,1-1 2-16,-1 6 3 15,-5-6 0-15,6 6 0 16,-1-1-1-16,1-4 0 16,5-1-7-16,0-4 0 15,5-1 1-15,1 1 1 0,0 0-4 16,-1-6-1-1,1 6 1-15,-6 0 0 0,5-1 3 16,-5 1 3-16,0-1 2 16,6 1 1-16,-1 0-4 15,1-6-3-15,-1 6 0 16,1-5-1-16,-1 4 0 16,6-4 0-16,0 5 2 15,6-1 1-15,5 6-1 16,0-5-2-16,5-6 1 15,1 6-1-15,10-5 2 16,0-1 1-16,6 1-1 16,6 0 1-16,5 0-4 15,-1-1 0-15,1 1-1 16,0 0-2-16,-11 0 3 16,0-1 0-16,-6-4 1 0,-5 0 2 15,-5 0-1-15,-6 0 2 16,0 0-18-16,-6 0-4 15,-5-5-55-15,22 5-79 32</inkml:trace>
</inkml:ink>
</file>

<file path=ppt/ink/ink3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6:17.256"/>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0 21 152 0,'0'0'57'0,"5"-10"-30"0,1 15-23 0,-6-5 13 0,0 0 3 16,0 0 18-1,16 0-6-15,6 0-16 16,6 0-4-16,-1 0-2 0,6 0 5 16,11 0 3-16,11 0-3 15,5 0 1-15,6 0-5 16,0-5 1-16,-6 0-5 15,0 5-2-15,1-5 0 16,-6 5-1-16,-1 0 2 16,-4 5 1-16,-1 0-1 15,0 0-1-15,-5-5-3 16,0 5-2-16,-11-5-2 16,-5 0 1-16,-7 5-4 15,1-5 1-15,-11 5-7 16,-11-5-3-16,0 0-10 15,0 9-5-15,-5 1-15 0,-1-5-5 16,1 5-56 0</inkml:trace>
</inkml:ink>
</file>

<file path=ppt/ink/ink3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6:17.855"/>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0 0 248 0,'0'0'93'0,"0"0"-50"0,0 0-52 16,0 0 6-1,11 5-6-15,0 5 11 16,0-1 7-16,0 6-3 16,0 0 17-16,5 4 6 0,6 5 1 15,5 1 2-15,6 4-14 16,11-5-3-16,11 1-9 16,-6-1-2-16,6 1-2 15,-5-1-2-15,-1-5 3 16,0 6 2-16,-10 4 0 0,-1-9 0 15,-5-1-3-15,-6 1-2 16,1-6 1-16,-6 1 1 16,0-1-8-16,-11 1-1 15,0 0 2-15,-6 4 0 16,1 1 0-16,-6-1 4 16,0 1-2-16,-6 4 1 15,1-4 2-15,-12 4 2 16,1 0 1-16,-6 1 1 15,-6-1 4-15,-10 5 5 16,0 5-5-16,-6 5 0 16,-6 0-4-16,1-4-1 0,0-1-3 15,5-5-3-15,5-5-3 16,6-4 1-16,6-6-8 16,11-4-2-16,-6 0-16 15,5-10-6-15,6 0-29 16,6-5-12-16,-1-10-32 15</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27.818"/>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22 254 236 0,'-22'0'88'0,"22"-10"-48"0,0 0-45 0,0 6 15 15,6-6-17-15,5-10-3 16,0 1 0-16,0-10 1 16,5-1 6-16,6 1-1 0,0 0 2 0,5 4 6 15,6 6 5-15,0 4 1 16,0 10 2-16,0 5-2 15,-6 5-1-15,1 5-5 16,-6 10-3-16,-6-1 0 16,-5 5 1-16,0 6-1 15,-11-6 2-15,-11 5 0 16,-5 1 3-16,-12-1 6 16,-5 0 2-16,-5 0 1 15,0-4 4-15,5-1-7 16,0-4-2-16,5-6-10 15,6-4-2-15,6-15-18 16,11-10-4-16,5-9-23 16,10-5-10-16,12-10-50 15</inkml:trace>
</inkml:ink>
</file>

<file path=ppt/ink/ink4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6:18.922"/>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631 0 156 0,'0'9'57'0,"0"-4"-30"0,11 0-29 0,-11-5 9 15,0 0-5-15,0 5-2 16,0 5 7-16,-5-1 3 16,-6 1-5-16,0 0 10 0,0 5 5 15,0-1-6-15,0 1-1 16,0-5-7-16,-6 4-2 15,1 6-4-15,-6-1-1 16,-5 6 5-16,-1-1 5 16,-5 0 1-16,0 1 2 15,-5 4-2-15,0 0 1 16,-6-4 0-16,-6-1 1 0,12 0-2 16,0 1-1-16,5-6-5 15,5-4-3-15,1 4 2 16,5 1 0-16,5-6 3 15,6 1 1-15,6 0-1 16,-1-1-1-16,6-4-1 16,6 0 2-16,-1 0-3 15,6-1 0-15,0 1-3 16,0 5-1-16,0-1 1 16,6 1 2-16,-1 4 3 15,1 1 4-15,5 4 2 16,0 1 1-16,-1-1-4 15,7 0 0-15,5 1-5 16,5-1 0-16,1-4-3 16,-1-1-1-16,6 1 5 0,-6-6 2 15,-5 1 0-15,0-5-1 16,0-1-1-16,-6 1 0 16,-5-5-2-16,0 0-2 15,-5 0 1-15,-1 0-1 16,-5-5 0-16,0 0 0 15,-11 0-3-15,0 0 0 16,0 0-3-16,0 0-1 16,0 0-14-16,-5 0-4 15,-6-5-82-15,-6-15-76 16,-10-9 53-16</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28.554"/>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271 293 176 0,'32'-20'68'0,"-15"10"-36"0,-1-14-35 15,-5 14 11-15,0-9-2 16,0-6 1-16,-5-4-1 16,-1 0 1-16,-5-5-4 15,-5 4 3-15,-1 6 0 0,1 5 4 16,-6 4 1-16,0 10-3 16,-6 5 0-16,1 10-7 15,-1 9-1-15,1 11 0 16,0-1 0-16,5 15 0 15,0-5 2-15,5 5-3 16,1 4 0-16,5 1 1 16,0 0 0-16,5 14-3 15,1 10 2-15,-1 10 1 0,-5 5 2 16,-5 0 1-16,-12-5 1 16,-5-5 2-16,-5 4 3 15,-6-18 2-15,5-11 3 16,1-9-12-16,0-10-5 15,5-9-13-15,0-20-4 16,11-10-4-16,5-10 3 16,6-4 6-16,11-15 7 15,11-10 3-15,11-5 3 16,0-14-1-16,5-15 1 16,12 0 2-16,5 0 2 0,-1 0-1 15,7 0 2-15,5 4-4 16,-1 6 0-16,-4 0 3 15,-6 14 1 1,-6 6 3-16,-5 4 1 0,-11 10-1 16,0 9-1-16,-6 6-1 15,-5 4 0-15,0 10-2 16,-6 5 1-16,-5 0 4 16,0 10 6-16,-5 5 6 15,-1 4 5-15,1 1 3 16,-6 4 1-16,0-5-4 15,0 6-1-15,0-1-10 16,5-4-3-16,-5-6-8 16,0 1-2-16,6 0-11 15,5-15-5-15,0-10-30 0,0-10-12 16,11-14-65 0</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28.960"/>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325 0 244 0,'-5'0'93'0,"5"5"-50"0,-11-5-48 15,5 5 17-15,-5 0-11 16,0 5-1-16,-11 4 4 16,0 6 2-16,-5 4-2 15,-6 5 4-15,0 6 4 0,6 8 0 16,-6 6 3-16,5-5-4 15,6-5 1-15,6 0-5 16,5 0 1-16,6-10-3 16,5 5 2-16,0-4-6 15,5-1-3-15,6-5-2 0,5-4 3 16,12-10-18-16,5-10-4 16,5-10-53-16,6-10-23 15,0-9-3 1</inkml:trace>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29.440"/>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88 81 200 0,'5'-5'77'0,"1"10"-42"0,5-29-39 0,-6 19 13 0,1-5-10 16,5 0 1-16,-6 0 17 16,-5 1 9-16,0-1-13 15,-5 5 15-15,-6 5 8 0,0 5-8 16,-6 10-4-16,1 9-16 16,-1 5-5-16,-5-4-2 15,6 4-1-15,5-5-3 16,5 1 2-16,6-6-4 15,6 1-1-15,10-6 0 16,1 1 2-16,5-1-3 16,0-4 0-16,5 0 4 15,-5 0 1-15,0 4 2 16,-6 1 0-16,1 0 0 16,-6-1 0-16,-6 6 2 0,-5-6 3 15,-11 1 4-15,0 4 2 16,-5 1-1-16,-1-1-1 15,-4-4-3-15,-1 0 1 16,0-6-6-16,0 1-1 16,0 0-5-16,5-5-1 15,6 0-24-15,0-5-8 16,6 0-46-16,5 0-21 16,5-20 8-1</inkml:trace>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1.526"/>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1001 31 116 0,'0'-5'44'0,"16"5"-24"0,-21-5-15 0,10 5 13 16,-5-5-1-16,0 0 1 15,0 1-3-15,-5-1-1 16,-1 0-8-16,1 5 3 0,-1 5 3 16,-5 0 0-16,0-1 1 15,0 6-5-15,-5 0 0 16,0 0-1-16,-6-1 3 16,0 1-5-16,-6 5-3 15,-5-1 1-15,0 1 2 16,-5 5 0-16,-6-1 0 15,-5 1-1-15,-6 4 0 16,0 5 0-16,0 5 0 16,-5 0-2-16,0 5-2 15,5 5-2-15,0 10 1 0,6 4 1 16,5 6 0-16,0-1 0 16,11 1 2-16,0-6 1 15,6 0 3-15,10 1 3 16,6-10 2-16,6-5-3 15,5-5-3-15,0-5 0 16,5 0-1-16,6-5-5 16,11-5 1-16,0-4-2 15,11-1 0-15,5-4-3 16,6-5 1-16,11-5 2 16,5 0 3-16,6-5-5 15,0-10 1-15,-6 0 1 16,1 0 1-16,-6-9-4 15,-6-1-1-15,0-4 0 0,-5-5 2 16,0 4-3-16,-11-9 2 16,0 5 3-16,-11-5 1 15,0 0 1-15,-6 4 2 16,-5 1 5-16,-5 5 4 16,-6-5 0-16,0 9 3 15,-6 6-7-15,-5 4-2 16,0 5-5-16,-5 0-1 15,-1 5 3-15,1 0 1 16,-6 5 3-16,0 0 3 16,0 0 2-16,0 0 1 15,0-1-6-15,0 1-4 0,0 0-1 16,0-5-1-16,6 0 2 16,-1 0 1-16,6 0-6 15,0 0-2-15,0 0-3 16,1 0 0-16,-1 0-11 15,0 0-3-15,0 0-17 16,0 5-7-16,0 0-60 16,0 0-26-1,0 4 66-15</inkml:trace>
</inkml:ink>
</file>

<file path=ppt/ink/ink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2.457"/>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-1 0 212 0,'0'0'82'0,"0"0"-44"0,5 5-47 0,-5-5 14 16,6 10-7-16,-1 0-2 16,1 4 9-16,-1 6 4 0,1 4-4 15,5 5 12-15,0 6 6 0,5-1-3 16,1 0-1 0,-1 10-11-16,1-1-5 0,-6 1-5 15,-1-10 1-15,-10-4 1 16,0-1 0-16,-5-5 8 15,-6-4 5-15,-5-6-2 16,-1-4-1-16,1-10-4 16,-1-5-1-16,1-4-6 15,5-1 1-15,0-19 0 16,5-1 0-16,1 1-3 16,5 0 2-16,5-5-1 15,6-5 0-15,6 10 2 16,-1-1 0-16,6 6 6 15,0 0 4-15,6-1-3 16,4 6-2-16,7-1-5 16,-6 6 0-16,5-1-2 0,6 5 0 15,-6 0-3-15,1 6 1 16,-1-1-5-16,-5 5 1 16,0 0-7-16,-6 0-1 15,1 0-11-15,-6 0-3 16,-6 0-2-16,-5 0 0 15,0 0 4-15,-11 0 3 16,0 0 3-16,0 0 3 16,-5 0 9-16,5 0 5 15,0 0 13-15,0 0 4 16,0 0 10-16,11 5 4 0,0-1-1 16,10 6 2-16,1 0-6 15,6 5-1-15,-1-1-7 16,1 6 0-16,-1 4-2 15,1 0 1-15,-7 1-6 16,1-1-2-16,-5 5-4 16,-12 5-1-16,-5 5 3 15,-5-9 1-15,-6-1 3 16,-6 0 3-16,-5-4 5 16,-5-6 1-16,0-9-6 15,-1 0-3-15,6-1-3 16,-5-4-3-16,5-5-6 15,0-5-1-15,6 0-2 16,5-4 3-16,5-1 2 0,6-5-1 16,11 1 4-1,6-1 0-15,4-4-2 0,7 9 0 16,-1-5-9-16,6 5-3 16,0 1-3-16,0 4-2 15,0 0-13-15,-6 0-4 16,-5 0-48-1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1" y="0"/>
            <a:ext cx="3026622"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defTabSz="930275">
              <a:defRPr sz="1200"/>
            </a:lvl1pPr>
          </a:lstStyle>
          <a:p>
            <a:pPr>
              <a:defRPr/>
            </a:pPr>
            <a:endParaRPr lang="en-US"/>
          </a:p>
        </p:txBody>
      </p:sp>
      <p:sp>
        <p:nvSpPr>
          <p:cNvPr id="49155" name="Rectangle 3"/>
          <p:cNvSpPr>
            <a:spLocks noGrp="1" noChangeArrowheads="1"/>
          </p:cNvSpPr>
          <p:nvPr>
            <p:ph type="dt" idx="1"/>
          </p:nvPr>
        </p:nvSpPr>
        <p:spPr bwMode="auto">
          <a:xfrm>
            <a:off x="3956794" y="0"/>
            <a:ext cx="3026622"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algn="r" defTabSz="930275">
              <a:defRPr sz="1200"/>
            </a:lvl1pPr>
          </a:lstStyle>
          <a:p>
            <a:pPr>
              <a:defRPr/>
            </a:pPr>
            <a:endParaRPr lang="en-US"/>
          </a:p>
        </p:txBody>
      </p:sp>
      <p:sp>
        <p:nvSpPr>
          <p:cNvPr id="35844"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698818" y="4410076"/>
            <a:ext cx="5587366" cy="4176713"/>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9158" name="Rectangle 6"/>
          <p:cNvSpPr>
            <a:spLocks noGrp="1" noChangeArrowheads="1"/>
          </p:cNvSpPr>
          <p:nvPr>
            <p:ph type="ftr" sz="quarter" idx="4"/>
          </p:nvPr>
        </p:nvSpPr>
        <p:spPr bwMode="auto">
          <a:xfrm>
            <a:off x="1" y="8818563"/>
            <a:ext cx="3026622"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defTabSz="930275">
              <a:defRPr sz="1200"/>
            </a:lvl1pPr>
          </a:lstStyle>
          <a:p>
            <a:pPr>
              <a:defRPr/>
            </a:pPr>
            <a:endParaRPr lang="en-US"/>
          </a:p>
        </p:txBody>
      </p:sp>
      <p:sp>
        <p:nvSpPr>
          <p:cNvPr id="49159" name="Rectangle 7"/>
          <p:cNvSpPr>
            <a:spLocks noGrp="1" noChangeArrowheads="1"/>
          </p:cNvSpPr>
          <p:nvPr>
            <p:ph type="sldNum" sz="quarter" idx="5"/>
          </p:nvPr>
        </p:nvSpPr>
        <p:spPr bwMode="auto">
          <a:xfrm>
            <a:off x="3956794" y="8818563"/>
            <a:ext cx="3026622"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algn="r" defTabSz="930275">
              <a:defRPr sz="1200"/>
            </a:lvl1pPr>
          </a:lstStyle>
          <a:p>
            <a:pPr>
              <a:defRPr/>
            </a:pPr>
            <a:fld id="{C96ABEE7-3A35-4994-B8A5-65152589F44B}" type="slidenum">
              <a:rPr lang="en-US"/>
              <a:pPr>
                <a:defRPr/>
              </a:pPr>
              <a:t>‹#›</a:t>
            </a:fld>
            <a:endParaRPr lang="en-US"/>
          </a:p>
        </p:txBody>
      </p:sp>
    </p:spTree>
    <p:extLst>
      <p:ext uri="{BB962C8B-B14F-4D97-AF65-F5344CB8AC3E}">
        <p14:creationId xmlns:p14="http://schemas.microsoft.com/office/powerpoint/2010/main" val="12550181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courses.students.ubc.ca/cs/main?pname=subjarea&amp;tname=subjareas&amp;req=5&amp;dept=CPSC&amp;course=532L&amp;section=201"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courses.students.ubc.ca/cs/main?pname=subjarea&amp;tname=subjareas&amp;req=5&amp;dept=CPSC&amp;course=532R&amp;section=201"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rll.berkeley.edu/deeprlcourse/docs/lec2.pdf" TargetMode="External"/><Relationship Id="rId7" Type="http://schemas.openxmlformats.org/officeDocument/2006/relationships/hyperlink" Target="https://deepmind.com/blog/alphago-zero-learning-scratch/"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vision.cs.utexas.edu/381V-fall2016/slides/kelle_paper.pdf" TargetMode="External"/><Relationship Id="rId5" Type="http://schemas.openxmlformats.org/officeDocument/2006/relationships/hyperlink" Target="https://www.cs.toronto.edu/~duvenaud/courses/csc2541/slides/model-based-RL-deepmind.pdf" TargetMode="External"/><Relationship Id="rId4" Type="http://schemas.openxmlformats.org/officeDocument/2006/relationships/hyperlink" Target="http://karpathy.github.io/2016/05/31/rl/"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rll.berkeley.edu/deeprlcourse/docs/lec2.pdf" TargetMode="External"/><Relationship Id="rId7" Type="http://schemas.openxmlformats.org/officeDocument/2006/relationships/hyperlink" Target="https://deepmind.com/blog/alphago-zero-learning-scratch/"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vision.cs.utexas.edu/381V-fall2016/slides/kelle_paper.pdf" TargetMode="External"/><Relationship Id="rId5" Type="http://schemas.openxmlformats.org/officeDocument/2006/relationships/hyperlink" Target="https://www.cs.toronto.edu/~duvenaud/courses/csc2541/slides/model-based-RL-deepmind.pdf" TargetMode="External"/><Relationship Id="rId4" Type="http://schemas.openxmlformats.org/officeDocument/2006/relationships/hyperlink" Target="http://karpathy.github.io/2016/05/31/rl/"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val.olt.ubc.ca/science"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teacheval.ubc.ca/"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researcher.ibm.com/researcher/view_page.php?id=2162"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www.jeopardy.com/" TargetMode="External"/><Relationship Id="rId5" Type="http://schemas.openxmlformats.org/officeDocument/2006/relationships/hyperlink" Target="https://researcher.ibm.com/researcher/view_page.php?id=2157" TargetMode="External"/><Relationship Id="rId4" Type="http://schemas.openxmlformats.org/officeDocument/2006/relationships/hyperlink" Target="https://researcher.ibm.com/researcher/view_page.php?id=2160"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ikipedia.or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2CF7FFEF-73F4-45E3-8028-11B3B8C60BB3}" type="slidenum">
              <a:rPr lang="en-US" smtClean="0">
                <a:solidFill>
                  <a:prstClr val="black"/>
                </a:solidFill>
              </a:rPr>
              <a:pPr/>
              <a:t>1</a:t>
            </a:fld>
            <a:endParaRPr lang="en-US" smtClean="0">
              <a:solidFill>
                <a:prstClr val="black"/>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b="1" dirty="0" smtClean="0"/>
              <a:t>Lecture 35</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10</a:t>
            </a:fld>
            <a:endParaRPr lang="en-US"/>
          </a:p>
        </p:txBody>
      </p:sp>
    </p:spTree>
    <p:extLst>
      <p:ext uri="{BB962C8B-B14F-4D97-AF65-F5344CB8AC3E}">
        <p14:creationId xmlns:p14="http://schemas.microsoft.com/office/powerpoint/2010/main" val="3366692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solidFill>
                  <a:prstClr val="black"/>
                </a:solidFill>
              </a:rPr>
              <a:pPr/>
              <a:t>11</a:t>
            </a:fld>
            <a:endParaRPr lang="en-US" smtClean="0">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defTabSz="918642"/>
            <a:fld id="{C8A58DF1-F0B9-4CDF-A014-980B1A97EBBF}" type="slidenum">
              <a:rPr lang="en-US">
                <a:solidFill>
                  <a:prstClr val="black"/>
                </a:solidFill>
              </a:rPr>
              <a:pPr defTabSz="918642"/>
              <a:t>12</a:t>
            </a:fld>
            <a:endParaRPr lang="en-US" dirty="0">
              <a:solidFill>
                <a:prstClr val="black"/>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marL="223752" indent="-223752" eaLnBrk="1" hangingPunct="1"/>
            <a:r>
              <a:rPr lang="en-CA" dirty="0" smtClean="0"/>
              <a:t>Breadth</a:t>
            </a:r>
            <a:r>
              <a:rPr lang="en-CA" baseline="0" dirty="0" smtClean="0"/>
              <a:t> and Depth</a:t>
            </a: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defTabSz="924712"/>
            <a:fld id="{C8A58DF1-F0B9-4CDF-A014-980B1A97EBBF}" type="slidenum">
              <a:rPr lang="en-US">
                <a:solidFill>
                  <a:prstClr val="black"/>
                </a:solidFill>
              </a:rPr>
              <a:pPr defTabSz="924712"/>
              <a:t>13</a:t>
            </a:fld>
            <a:endParaRPr lang="en-US" dirty="0">
              <a:solidFill>
                <a:prstClr val="black"/>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marL="225230" indent="-225230" eaLnBrk="1" hangingPunct="1"/>
            <a:r>
              <a:rPr lang="en-US" dirty="0" smtClean="0"/>
              <a:t>R&amp;R Sys  Representation and reasoning Systems</a:t>
            </a:r>
          </a:p>
          <a:p>
            <a:pPr marL="225230" indent="-225230" eaLnBrk="1" hangingPunct="1"/>
            <a:r>
              <a:rPr lang="en-US" dirty="0" smtClean="0"/>
              <a:t>Each cell is a R&amp;R system</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14</a:t>
            </a:fld>
            <a:endParaRPr lang="en-US"/>
          </a:p>
        </p:txBody>
      </p:sp>
    </p:spTree>
    <p:extLst>
      <p:ext uri="{BB962C8B-B14F-4D97-AF65-F5344CB8AC3E}">
        <p14:creationId xmlns:p14="http://schemas.microsoft.com/office/powerpoint/2010/main" val="4087682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15</a:t>
            </a:fld>
            <a:endParaRPr lang="en-US"/>
          </a:p>
        </p:txBody>
      </p:sp>
    </p:spTree>
    <p:extLst>
      <p:ext uri="{BB962C8B-B14F-4D97-AF65-F5344CB8AC3E}">
        <p14:creationId xmlns:p14="http://schemas.microsoft.com/office/powerpoint/2010/main" val="5740780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hlinkClick r:id="rId3"/>
              </a:rPr>
              <a:t>532L</a:t>
            </a:r>
            <a:r>
              <a:rPr lang="en-CA" dirty="0" smtClean="0"/>
              <a:t> 201 Topics in AI:  Multimodal Learning with Vision, Language and Sound TR 11:00-12:30 ICCS 246 Leonid </a:t>
            </a:r>
            <a:r>
              <a:rPr lang="en-CA" dirty="0" err="1" smtClean="0"/>
              <a:t>Sigal</a:t>
            </a:r>
            <a:r>
              <a:rPr lang="en-CA" dirty="0" smtClean="0"/>
              <a:t> </a:t>
            </a:r>
            <a:r>
              <a:rPr lang="en-CA" dirty="0" smtClean="0">
                <a:hlinkClick r:id="rId4"/>
              </a:rPr>
              <a:t>532R</a:t>
            </a:r>
            <a:r>
              <a:rPr lang="en-CA" dirty="0" smtClean="0"/>
              <a:t> 201 Topics in AI: Graphical Models TR 15:30-17:00 DMP 101 </a:t>
            </a:r>
            <a:r>
              <a:rPr lang="en-CA" dirty="0" err="1" smtClean="0"/>
              <a:t>Siamak</a:t>
            </a:r>
            <a:r>
              <a:rPr lang="en-CA" dirty="0" smtClean="0"/>
              <a:t> </a:t>
            </a:r>
            <a:r>
              <a:rPr lang="en-CA" dirty="0" err="1" smtClean="0"/>
              <a:t>Ravanbakhsh</a:t>
            </a:r>
            <a:endParaRPr lang="en-CA" dirty="0"/>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16</a:t>
            </a:fld>
            <a:endParaRPr lang="en-US"/>
          </a:p>
        </p:txBody>
      </p:sp>
    </p:spTree>
    <p:extLst>
      <p:ext uri="{BB962C8B-B14F-4D97-AF65-F5344CB8AC3E}">
        <p14:creationId xmlns:p14="http://schemas.microsoft.com/office/powerpoint/2010/main" val="6864001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sure there are... </a:t>
            </a:r>
            <a:r>
              <a:rPr lang="en-CA" b="1" dirty="0" smtClean="0"/>
              <a:t>***not material for 422***</a:t>
            </a:r>
            <a:r>
              <a:rPr lang="en-CA" dirty="0" smtClean="0"/>
              <a:t> but if you are curious...</a:t>
            </a:r>
          </a:p>
          <a:p>
            <a:r>
              <a:rPr lang="en-CA" dirty="0" smtClean="0"/>
              <a:t>policy gradient methods can deal with belief states</a:t>
            </a:r>
          </a:p>
          <a:p>
            <a:r>
              <a:rPr lang="en-CA" dirty="0" smtClean="0">
                <a:hlinkClick r:id="rId3"/>
              </a:rPr>
              <a:t>http://rll.berkeley.edu/deeprlcourse/docs/lec2.pdf</a:t>
            </a:r>
            <a:endParaRPr lang="en-CA" dirty="0" smtClean="0"/>
          </a:p>
          <a:p>
            <a:r>
              <a:rPr lang="en-CA" dirty="0" smtClean="0"/>
              <a:t>for an intuitive explanation of policy gradient and its application to Neural RL</a:t>
            </a:r>
          </a:p>
          <a:p>
            <a:r>
              <a:rPr lang="en-CA" dirty="0" smtClean="0">
                <a:hlinkClick r:id="rId4"/>
              </a:rPr>
              <a:t>http://karpathy.github.io/2016/05/31/rl/</a:t>
            </a:r>
            <a:endParaRPr lang="en-CA" dirty="0" smtClean="0"/>
          </a:p>
          <a:p>
            <a:r>
              <a:rPr lang="en-CA" dirty="0" smtClean="0"/>
              <a:t> </a:t>
            </a:r>
          </a:p>
          <a:p>
            <a:r>
              <a:rPr lang="en-CA" dirty="0" smtClean="0"/>
              <a:t>As for RL in non-stationary environments, I have not found any recent, certified reference.</a:t>
            </a:r>
          </a:p>
          <a:p>
            <a:r>
              <a:rPr lang="en-CA" dirty="0" smtClean="0"/>
              <a:t>there was some interesting work in the 90s</a:t>
            </a:r>
          </a:p>
          <a:p>
            <a:r>
              <a:rPr lang="en-CA" dirty="0" smtClean="0"/>
              <a:t>https://www.cs.rice.edu/~devika/</a:t>
            </a:r>
          </a:p>
          <a:p>
            <a:r>
              <a:rPr lang="en-CA" dirty="0" smtClean="0"/>
              <a:t>but could not find anything comprehensive, more recent from top centers</a:t>
            </a:r>
          </a:p>
          <a:p>
            <a:r>
              <a:rPr lang="en-CA" dirty="0" smtClean="0"/>
              <a:t>something here </a:t>
            </a:r>
            <a:r>
              <a:rPr lang="en-CA" dirty="0" smtClean="0">
                <a:hlinkClick r:id="rId5"/>
              </a:rPr>
              <a:t>https://www.cs.toronto.edu/~duvenaud/courses/csc2541/slides/model-based-RL-deepmind.pdf</a:t>
            </a:r>
            <a:endParaRPr lang="en-CA" dirty="0" smtClean="0"/>
          </a:p>
          <a:p>
            <a:endParaRPr lang="en-CA" dirty="0" smtClean="0"/>
          </a:p>
          <a:p>
            <a:endParaRPr lang="en-CA" dirty="0" smtClean="0"/>
          </a:p>
          <a:p>
            <a:r>
              <a:rPr lang="en-CA" dirty="0" smtClean="0"/>
              <a:t>&gt;what pro/cons I have when choosing one or another</a:t>
            </a:r>
          </a:p>
          <a:p>
            <a:r>
              <a:rPr lang="en-CA" dirty="0" smtClean="0"/>
              <a:t>this is still an open research question. It can be argued that CRFs are more transparent, in the sense that their predictions could be easier to interpret. another consideration is the amount of training data (you need massive annotated datasets for neural models, possibly less so for CFRs). Finally often you do not need to choose, but you can try to ensemble different models in creative ways. e.g., from using both and averaging, to more complex semi-supervised schemes.</a:t>
            </a:r>
          </a:p>
          <a:p>
            <a:r>
              <a:rPr lang="en-CA" dirty="0" smtClean="0"/>
              <a:t>Finally (and possibly orthogonally) as in the case of the paper we briefly discussed, one model can be more suitable for one task and the other model for another and you need to perform both tasks to solve your problem (see below)</a:t>
            </a:r>
          </a:p>
          <a:p>
            <a:r>
              <a:rPr lang="en-CA" dirty="0" smtClean="0"/>
              <a:t> </a:t>
            </a:r>
          </a:p>
          <a:p>
            <a:r>
              <a:rPr lang="en-CA" dirty="0" smtClean="0"/>
              <a:t>&gt; Why in the slide 23 they decided to use those two models in that way? Why one of those models wasn't enough?</a:t>
            </a:r>
          </a:p>
          <a:p>
            <a:r>
              <a:rPr lang="en-CA" dirty="0" smtClean="0"/>
              <a:t>see slide 4 </a:t>
            </a:r>
            <a:r>
              <a:rPr lang="en-CA" dirty="0" smtClean="0">
                <a:hlinkClick r:id="rId6"/>
              </a:rPr>
              <a:t>http://vision.cs.utexas.edu/381V-fall2016/slides/kelle_paper.pdf</a:t>
            </a:r>
            <a:endParaRPr lang="en-CA" dirty="0" smtClean="0"/>
          </a:p>
          <a:p>
            <a:r>
              <a:rPr lang="en-CA" dirty="0" smtClean="0"/>
              <a:t>(definitely beyond 422, but great to know you are interested in these topics... as I said this is ongoing research in AI ! )</a:t>
            </a:r>
          </a:p>
          <a:p>
            <a:endParaRPr lang="en-CA" dirty="0" smtClean="0"/>
          </a:p>
          <a:p>
            <a:r>
              <a:rPr lang="en-CA" dirty="0" smtClean="0"/>
              <a:t>Hi!</a:t>
            </a:r>
          </a:p>
          <a:p>
            <a:r>
              <a:rPr lang="en-CA" dirty="0" smtClean="0"/>
              <a:t>Just wanted to leave </a:t>
            </a:r>
            <a:r>
              <a:rPr lang="en-CA" dirty="0" smtClean="0">
                <a:hlinkClick r:id="rId7"/>
              </a:rPr>
              <a:t>this</a:t>
            </a:r>
            <a:r>
              <a:rPr lang="en-CA" dirty="0" smtClean="0"/>
              <a:t> here as I found it very interesting. Today was published a paper from Deep Mind in which it is described a new version of </a:t>
            </a:r>
            <a:r>
              <a:rPr lang="en-CA" dirty="0" err="1" smtClean="0"/>
              <a:t>AlfaGo</a:t>
            </a:r>
            <a:r>
              <a:rPr lang="en-CA" dirty="0" smtClean="0"/>
              <a:t>. </a:t>
            </a:r>
            <a:r>
              <a:rPr lang="en-CA" dirty="0" err="1" smtClean="0"/>
              <a:t>AlfaGo</a:t>
            </a:r>
            <a:r>
              <a:rPr lang="en-CA" dirty="0" smtClean="0"/>
              <a:t> uses a combination of deep neural network, reinforcement learning, and look-ahead to outperform human-level in Go. The great thing now is that they improve the architecture and the algorithm doesn't need human data to learn, just the rules and self-playing! They even outperformed their previous version. So great things can be achieved with RL-based architectures :)</a:t>
            </a:r>
          </a:p>
          <a:p>
            <a:endParaRPr lang="en-CA" dirty="0" smtClean="0"/>
          </a:p>
          <a:p>
            <a:endParaRPr lang="en-CA" dirty="0" smtClean="0"/>
          </a:p>
          <a:p>
            <a:endParaRPr lang="en-CA" dirty="0"/>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17</a:t>
            </a:fld>
            <a:endParaRPr lang="en-US"/>
          </a:p>
        </p:txBody>
      </p:sp>
    </p:spTree>
    <p:extLst>
      <p:ext uri="{BB962C8B-B14F-4D97-AF65-F5344CB8AC3E}">
        <p14:creationId xmlns:p14="http://schemas.microsoft.com/office/powerpoint/2010/main" val="18664991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sure there are... </a:t>
            </a:r>
            <a:r>
              <a:rPr lang="en-CA" b="1" dirty="0" smtClean="0"/>
              <a:t>***not material for 422***</a:t>
            </a:r>
            <a:r>
              <a:rPr lang="en-CA" dirty="0" smtClean="0"/>
              <a:t> but if you are curious...</a:t>
            </a:r>
          </a:p>
          <a:p>
            <a:r>
              <a:rPr lang="en-CA" dirty="0" smtClean="0"/>
              <a:t>policy gradient methods can deal with belief states</a:t>
            </a:r>
          </a:p>
          <a:p>
            <a:r>
              <a:rPr lang="en-CA" dirty="0" smtClean="0">
                <a:hlinkClick r:id="rId3"/>
              </a:rPr>
              <a:t>http://rll.berkeley.edu/deeprlcourse/docs/lec2.pdf</a:t>
            </a:r>
            <a:endParaRPr lang="en-CA" dirty="0" smtClean="0"/>
          </a:p>
          <a:p>
            <a:r>
              <a:rPr lang="en-CA" dirty="0" smtClean="0"/>
              <a:t>for an intuitive explanation of policy gradient and its application to Neural RL</a:t>
            </a:r>
          </a:p>
          <a:p>
            <a:r>
              <a:rPr lang="en-CA" dirty="0" smtClean="0">
                <a:hlinkClick r:id="rId4"/>
              </a:rPr>
              <a:t>http://karpathy.github.io/2016/05/31/rl/</a:t>
            </a:r>
            <a:endParaRPr lang="en-CA" dirty="0" smtClean="0"/>
          </a:p>
          <a:p>
            <a:r>
              <a:rPr lang="en-CA" dirty="0" smtClean="0"/>
              <a:t> </a:t>
            </a:r>
          </a:p>
          <a:p>
            <a:r>
              <a:rPr lang="en-CA" dirty="0" smtClean="0"/>
              <a:t>As for RL in non-stationary environments, I have not found any recent, certified reference.</a:t>
            </a:r>
          </a:p>
          <a:p>
            <a:r>
              <a:rPr lang="en-CA" dirty="0" smtClean="0"/>
              <a:t>there was some interesting work in the 90s</a:t>
            </a:r>
          </a:p>
          <a:p>
            <a:r>
              <a:rPr lang="en-CA" dirty="0" smtClean="0"/>
              <a:t>https://www.cs.rice.edu/~devika/</a:t>
            </a:r>
          </a:p>
          <a:p>
            <a:r>
              <a:rPr lang="en-CA" dirty="0" smtClean="0"/>
              <a:t>but could not find anything comprehensive, more recent from top centers</a:t>
            </a:r>
          </a:p>
          <a:p>
            <a:r>
              <a:rPr lang="en-CA" dirty="0" smtClean="0"/>
              <a:t>something here </a:t>
            </a:r>
            <a:r>
              <a:rPr lang="en-CA" dirty="0" smtClean="0">
                <a:hlinkClick r:id="rId5"/>
              </a:rPr>
              <a:t>https://www.cs.toronto.edu/~duvenaud/courses/csc2541/slides/model-based-RL-deepmind.pdf</a:t>
            </a:r>
            <a:endParaRPr lang="en-CA" dirty="0" smtClean="0"/>
          </a:p>
          <a:p>
            <a:endParaRPr lang="en-CA" dirty="0" smtClean="0"/>
          </a:p>
          <a:p>
            <a:endParaRPr lang="en-CA" dirty="0" smtClean="0"/>
          </a:p>
          <a:p>
            <a:r>
              <a:rPr lang="en-CA" dirty="0" smtClean="0"/>
              <a:t>&gt;what pro/cons I have when choosing one or another</a:t>
            </a:r>
          </a:p>
          <a:p>
            <a:r>
              <a:rPr lang="en-CA" dirty="0" smtClean="0"/>
              <a:t>this is still an open research question. It can be argued that CRFs are more transparent, in the sense that their predictions could be easier to interpret. another consideration is the amount of training data (you need massive annotated datasets for neural models, possibly less so for CFRs). Finally often you do not need to choose, but you can try to ensemble different models in creative ways. e.g., from using both and averaging, to more complex semi-supervised schemes.</a:t>
            </a:r>
          </a:p>
          <a:p>
            <a:r>
              <a:rPr lang="en-CA" dirty="0" smtClean="0"/>
              <a:t>Finally (and possibly orthogonally) as in the case of the paper we briefly discussed, one model can be more suitable for one task and the other model for another and you need to perform both tasks to solve your problem (see below)</a:t>
            </a:r>
          </a:p>
          <a:p>
            <a:r>
              <a:rPr lang="en-CA" dirty="0" smtClean="0"/>
              <a:t> </a:t>
            </a:r>
          </a:p>
          <a:p>
            <a:r>
              <a:rPr lang="en-CA" dirty="0" smtClean="0"/>
              <a:t>&gt; Why in the slide 23 they decided to use those two models in that way? Why one of those models wasn't enough?</a:t>
            </a:r>
          </a:p>
          <a:p>
            <a:r>
              <a:rPr lang="en-CA" dirty="0" smtClean="0"/>
              <a:t>see slide 4 </a:t>
            </a:r>
            <a:r>
              <a:rPr lang="en-CA" dirty="0" smtClean="0">
                <a:hlinkClick r:id="rId6"/>
              </a:rPr>
              <a:t>http://vision.cs.utexas.edu/381V-fall2016/slides/kelle_paper.pdf</a:t>
            </a:r>
            <a:endParaRPr lang="en-CA" dirty="0" smtClean="0"/>
          </a:p>
          <a:p>
            <a:r>
              <a:rPr lang="en-CA" dirty="0" smtClean="0"/>
              <a:t>(definitely beyond 422, but great to know you are interested in these topics... as I said this is ongoing research in AI ! )</a:t>
            </a:r>
          </a:p>
          <a:p>
            <a:endParaRPr lang="en-CA" dirty="0" smtClean="0"/>
          </a:p>
          <a:p>
            <a:r>
              <a:rPr lang="en-CA" dirty="0" smtClean="0"/>
              <a:t>Hi!</a:t>
            </a:r>
          </a:p>
          <a:p>
            <a:r>
              <a:rPr lang="en-CA" dirty="0" smtClean="0"/>
              <a:t>Just wanted to leave </a:t>
            </a:r>
            <a:r>
              <a:rPr lang="en-CA" dirty="0" smtClean="0">
                <a:hlinkClick r:id="rId7"/>
              </a:rPr>
              <a:t>this</a:t>
            </a:r>
            <a:r>
              <a:rPr lang="en-CA" dirty="0" smtClean="0"/>
              <a:t> here as I found it very interesting. Today was published a paper from Deep Mind in which it is described a new version of </a:t>
            </a:r>
            <a:r>
              <a:rPr lang="en-CA" dirty="0" err="1" smtClean="0"/>
              <a:t>AlfaGo</a:t>
            </a:r>
            <a:r>
              <a:rPr lang="en-CA" dirty="0" smtClean="0"/>
              <a:t>. </a:t>
            </a:r>
            <a:r>
              <a:rPr lang="en-CA" dirty="0" err="1" smtClean="0"/>
              <a:t>AlfaGo</a:t>
            </a:r>
            <a:r>
              <a:rPr lang="en-CA" dirty="0" smtClean="0"/>
              <a:t> uses a combination of deep neural network, reinforcement learning, and look-ahead to outperform human-level in Go. The great thing now is that they improve the architecture and the algorithm doesn't need human data to learn, just the rules and self-playing! They even outperformed their previous version. So great things can be achieved with RL-based architectures :)</a:t>
            </a:r>
          </a:p>
          <a:p>
            <a:endParaRPr lang="en-CA" dirty="0" smtClean="0"/>
          </a:p>
          <a:p>
            <a:endParaRPr lang="en-CA" dirty="0" smtClean="0"/>
          </a:p>
          <a:p>
            <a:endParaRPr lang="en-CA" dirty="0"/>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18</a:t>
            </a:fld>
            <a:endParaRPr lang="en-US"/>
          </a:p>
        </p:txBody>
      </p:sp>
    </p:spTree>
    <p:extLst>
      <p:ext uri="{BB962C8B-B14F-4D97-AF65-F5344CB8AC3E}">
        <p14:creationId xmlns:p14="http://schemas.microsoft.com/office/powerpoint/2010/main" val="4591925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solidFill>
                  <a:prstClr val="black"/>
                </a:solidFill>
              </a:rPr>
              <a:pPr/>
              <a:t>19</a:t>
            </a:fld>
            <a:endParaRPr lang="en-US" smtClean="0">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solidFill>
                  <a:prstClr val="black"/>
                </a:solidFill>
              </a:rPr>
              <a:pPr/>
              <a:t>2</a:t>
            </a:fld>
            <a:endParaRPr lang="en-US" smtClean="0">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smtClean="0">
                <a:solidFill>
                  <a:schemeClr val="tx1"/>
                </a:solidFill>
                <a:effectLst/>
                <a:latin typeface="Times New Roman" pitchFamily="18" charset="0"/>
                <a:ea typeface="+mn-ea"/>
                <a:cs typeface="+mn-cs"/>
              </a:rPr>
              <a:t>Crowd-sourcing labor markets (e.g., Amazon Mechanical Turk) are booming, because they enable rapid construction of complex workflows that seamlessly mix human computation with computer automation. Example applications range from photo tagging to audio-visual transcription and </a:t>
            </a:r>
            <a:r>
              <a:rPr lang="en-CA" sz="1200" b="0" i="0" kern="1200" dirty="0" err="1" smtClean="0">
                <a:solidFill>
                  <a:schemeClr val="tx1"/>
                </a:solidFill>
                <a:effectLst/>
                <a:latin typeface="Times New Roman" pitchFamily="18" charset="0"/>
                <a:ea typeface="+mn-ea"/>
                <a:cs typeface="+mn-cs"/>
              </a:rPr>
              <a:t>interlingual</a:t>
            </a:r>
            <a:r>
              <a:rPr lang="en-CA" sz="1200" b="0" i="0" kern="1200" dirty="0" smtClean="0">
                <a:solidFill>
                  <a:schemeClr val="tx1"/>
                </a:solidFill>
                <a:effectLst/>
                <a:latin typeface="Times New Roman" pitchFamily="18" charset="0"/>
                <a:ea typeface="+mn-ea"/>
                <a:cs typeface="+mn-cs"/>
              </a:rPr>
              <a:t> translation. Similarly, workflows on citizen science sites (e.g. </a:t>
            </a:r>
            <a:r>
              <a:rPr lang="en-CA" sz="1200" b="0" i="0" kern="1200" dirty="0" err="1" smtClean="0">
                <a:solidFill>
                  <a:schemeClr val="tx1"/>
                </a:solidFill>
                <a:effectLst/>
                <a:latin typeface="Times New Roman" pitchFamily="18" charset="0"/>
                <a:ea typeface="+mn-ea"/>
                <a:cs typeface="+mn-cs"/>
              </a:rPr>
              <a:t>GalaxyZoo</a:t>
            </a:r>
            <a:r>
              <a:rPr lang="en-CA" sz="1200" b="0" i="0" kern="1200" dirty="0" smtClean="0">
                <a:solidFill>
                  <a:schemeClr val="tx1"/>
                </a:solidFill>
                <a:effectLst/>
                <a:latin typeface="Times New Roman" pitchFamily="18" charset="0"/>
                <a:ea typeface="+mn-ea"/>
                <a:cs typeface="+mn-cs"/>
              </a:rPr>
              <a:t>) have allowed ordinary people to pool their effort and make interesting discoveries. Unfortunately, constructing a good workflow is difficult, because the quality of the work performed by humans is highly variable. Typically, a task designer will experiment with several alternative workflows to accomplish a task, varying the amount of redundant labor, until she devises a control strategy that delivers acceptable performance.</a:t>
            </a:r>
          </a:p>
          <a:p>
            <a:r>
              <a:rPr lang="en-CA" sz="1200" b="0" i="0" kern="1200" dirty="0" smtClean="0">
                <a:solidFill>
                  <a:schemeClr val="tx1"/>
                </a:solidFill>
                <a:effectLst/>
                <a:latin typeface="Times New Roman" pitchFamily="18" charset="0"/>
                <a:ea typeface="+mn-ea"/>
                <a:cs typeface="+mn-cs"/>
              </a:rPr>
              <a:t>Fortunately, this control challenge can often be formulated as an automated planning problem ripe for algorithms from the probabilistic planning and reinforcement learning literature. I describe our recent work on the decision-theoretic control of crowd sourcing and suggest open problems for future research. In particular, I discuss</a:t>
            </a:r>
            <a:r>
              <a:rPr lang="en-CA" sz="1200" b="0" i="0" kern="1200" baseline="0" dirty="0" smtClean="0">
                <a:solidFill>
                  <a:schemeClr val="tx1"/>
                </a:solidFill>
                <a:effectLst/>
                <a:latin typeface="Times New Roman" pitchFamily="18" charset="0"/>
                <a:ea typeface="+mn-ea"/>
                <a:cs typeface="+mn-cs"/>
              </a:rPr>
              <a:t> t</a:t>
            </a:r>
            <a:r>
              <a:rPr lang="en-CA" sz="1200" b="0" i="0" kern="1200" dirty="0" smtClean="0">
                <a:solidFill>
                  <a:schemeClr val="tx1"/>
                </a:solidFill>
                <a:effectLst/>
                <a:latin typeface="Times New Roman" pitchFamily="18" charset="0"/>
                <a:ea typeface="+mn-ea"/>
                <a:cs typeface="+mn-cs"/>
              </a:rPr>
              <a:t>he use of partially-observable Markov decision Processes (POMDPs) to control voting on binary-choice questions and iterative improvement workflows.</a:t>
            </a:r>
          </a:p>
          <a:p>
            <a:r>
              <a:rPr lang="en-CA" sz="1200" b="0" i="0" kern="1200" dirty="0" smtClean="0">
                <a:solidFill>
                  <a:schemeClr val="tx1"/>
                </a:solidFill>
                <a:effectLst/>
                <a:latin typeface="Times New Roman" pitchFamily="18" charset="0"/>
                <a:ea typeface="+mn-ea"/>
                <a:cs typeface="+mn-cs"/>
              </a:rPr>
              <a:t>Decision-theoretic methods that dynamically switch between alternative workflows in a way that improves on traditional (static) A-B testing.</a:t>
            </a:r>
          </a:p>
          <a:p>
            <a:r>
              <a:rPr lang="en-CA" sz="1200" b="0" i="0" kern="1200" dirty="0" smtClean="0">
                <a:solidFill>
                  <a:schemeClr val="tx1"/>
                </a:solidFill>
                <a:effectLst/>
                <a:latin typeface="Times New Roman" pitchFamily="18" charset="0"/>
                <a:ea typeface="+mn-ea"/>
                <a:cs typeface="+mn-cs"/>
              </a:rPr>
              <a:t>A novel workflow for crowdsourcing the construction of a taxonomy — a challenging problem since it demands a global perspective of the input data when no one worker sees more than a tiny fraction.</a:t>
            </a:r>
          </a:p>
          <a:p>
            <a:r>
              <a:rPr lang="en-CA" sz="1200" b="0" i="0" kern="1200" dirty="0" smtClean="0">
                <a:solidFill>
                  <a:schemeClr val="tx1"/>
                </a:solidFill>
                <a:effectLst/>
                <a:latin typeface="Times New Roman" pitchFamily="18" charset="0"/>
                <a:ea typeface="+mn-ea"/>
                <a:cs typeface="+mn-cs"/>
              </a:rPr>
              <a:t>Methods for optimizing the acquisition of labeled training data for use in machine learning applications; this an important special case, since data annotation is often crowd-sourced.</a:t>
            </a:r>
          </a:p>
          <a:p>
            <a:endParaRPr lang="en-CA" sz="1200" b="0" i="0" kern="1200" dirty="0" smtClean="0">
              <a:solidFill>
                <a:schemeClr val="tx1"/>
              </a:solidFill>
              <a:effectLst/>
              <a:latin typeface="Times New Roman" pitchFamily="18" charset="0"/>
              <a:ea typeface="+mn-ea"/>
              <a:cs typeface="+mn-cs"/>
            </a:endParaRPr>
          </a:p>
          <a:p>
            <a:r>
              <a:rPr lang="en-CA" sz="1200" b="0" i="0" u="none" strike="noStrike" kern="1200" baseline="0" dirty="0" smtClean="0">
                <a:solidFill>
                  <a:schemeClr val="tx1"/>
                </a:solidFill>
                <a:latin typeface="Times New Roman" pitchFamily="18" charset="0"/>
                <a:ea typeface="+mn-ea"/>
                <a:cs typeface="+mn-cs"/>
              </a:rPr>
              <a:t>named entity</a:t>
            </a:r>
          </a:p>
          <a:p>
            <a:r>
              <a:rPr lang="en-CA" sz="1200" b="0" i="0" u="none" strike="noStrike" kern="1200" baseline="0" dirty="0" smtClean="0">
                <a:solidFill>
                  <a:schemeClr val="tx1"/>
                </a:solidFill>
                <a:latin typeface="Times New Roman" pitchFamily="18" charset="0"/>
                <a:ea typeface="+mn-ea"/>
                <a:cs typeface="+mn-cs"/>
              </a:rPr>
              <a:t>recognition, document categorization, sentiment</a:t>
            </a:r>
          </a:p>
          <a:p>
            <a:r>
              <a:rPr lang="en-CA" sz="1200" b="0" i="0" u="none" strike="noStrike" kern="1200" baseline="0" dirty="0" smtClean="0">
                <a:solidFill>
                  <a:schemeClr val="tx1"/>
                </a:solidFill>
                <a:latin typeface="Times New Roman" pitchFamily="18" charset="0"/>
                <a:ea typeface="+mn-ea"/>
                <a:cs typeface="+mn-cs"/>
              </a:rPr>
              <a:t>analysis, semantic relatedness and social tagging.</a:t>
            </a:r>
          </a:p>
          <a:p>
            <a:endParaRPr lang="en-CA" sz="1200" b="0" i="0" kern="1200" dirty="0" smtClean="0">
              <a:solidFill>
                <a:schemeClr val="tx1"/>
              </a:solidFill>
              <a:effectLst/>
              <a:latin typeface="Times New Roman" pitchFamily="18" charset="0"/>
              <a:ea typeface="+mn-ea"/>
              <a:cs typeface="+mn-cs"/>
            </a:endParaRPr>
          </a:p>
          <a:p>
            <a:endParaRPr lang="en-CA" dirty="0"/>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20</a:t>
            </a:fld>
            <a:endParaRPr lang="en-US"/>
          </a:p>
        </p:txBody>
      </p:sp>
    </p:spTree>
    <p:extLst>
      <p:ext uri="{BB962C8B-B14F-4D97-AF65-F5344CB8AC3E}">
        <p14:creationId xmlns:p14="http://schemas.microsoft.com/office/powerpoint/2010/main" val="22452350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21</a:t>
            </a:fld>
            <a:endParaRPr lang="en-US"/>
          </a:p>
        </p:txBody>
      </p:sp>
    </p:spTree>
    <p:extLst>
      <p:ext uri="{BB962C8B-B14F-4D97-AF65-F5344CB8AC3E}">
        <p14:creationId xmlns:p14="http://schemas.microsoft.com/office/powerpoint/2010/main" val="19070916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Times New Roman" pitchFamily="18" charset="0"/>
                <a:ea typeface="+mn-ea"/>
                <a:cs typeface="+mn-cs"/>
              </a:rPr>
              <a:t>Recent technological advances have demonstrated the  (http://mips.lrdc.pitt.edu/publications/)</a:t>
            </a:r>
          </a:p>
          <a:p>
            <a:r>
              <a:rPr lang="en-CA" sz="1200" b="0" i="1" u="none" strike="noStrike" kern="1200" baseline="0" dirty="0" smtClean="0">
                <a:solidFill>
                  <a:schemeClr val="tx1"/>
                </a:solidFill>
                <a:latin typeface="Times New Roman" pitchFamily="18" charset="0"/>
                <a:ea typeface="+mn-ea"/>
                <a:cs typeface="+mn-cs"/>
              </a:rPr>
              <a:t>feasibility </a:t>
            </a:r>
            <a:r>
              <a:rPr lang="en-CA" sz="1200" b="0" i="0" u="none" strike="noStrike" kern="1200" baseline="0" dirty="0" smtClean="0">
                <a:solidFill>
                  <a:schemeClr val="tx1"/>
                </a:solidFill>
                <a:latin typeface="Times New Roman" pitchFamily="18" charset="0"/>
                <a:ea typeface="+mn-ea"/>
                <a:cs typeface="+mn-cs"/>
              </a:rPr>
              <a:t>of measuring people’s </a:t>
            </a:r>
            <a:r>
              <a:rPr lang="en-CA" sz="1200" b="1" i="0" u="none" strike="noStrike" kern="1200" baseline="0" dirty="0" smtClean="0">
                <a:solidFill>
                  <a:schemeClr val="tx1"/>
                </a:solidFill>
                <a:latin typeface="Times New Roman" pitchFamily="18" charset="0"/>
                <a:ea typeface="+mn-ea"/>
                <a:cs typeface="+mn-cs"/>
              </a:rPr>
              <a:t>heart rates through</a:t>
            </a:r>
          </a:p>
          <a:p>
            <a:r>
              <a:rPr lang="en-CA" sz="1200" b="1" i="0" u="none" strike="noStrike" kern="1200" baseline="0" dirty="0" smtClean="0">
                <a:solidFill>
                  <a:schemeClr val="tx1"/>
                </a:solidFill>
                <a:latin typeface="Times New Roman" pitchFamily="18" charset="0"/>
                <a:ea typeface="+mn-ea"/>
                <a:cs typeface="+mn-cs"/>
              </a:rPr>
              <a:t>commodity cameras by capturing users’ skin transparency</a:t>
            </a:r>
          </a:p>
          <a:p>
            <a:r>
              <a:rPr lang="en-CA" sz="1200" b="1" i="0" u="none" strike="noStrike" kern="1200" baseline="0" dirty="0" smtClean="0">
                <a:solidFill>
                  <a:schemeClr val="tx1"/>
                </a:solidFill>
                <a:latin typeface="Times New Roman" pitchFamily="18" charset="0"/>
                <a:ea typeface="+mn-ea"/>
                <a:cs typeface="+mn-cs"/>
              </a:rPr>
              <a:t>changes, color changes, or involuntary motion</a:t>
            </a:r>
            <a:r>
              <a:rPr lang="en-CA" sz="1200" b="0" i="0" u="none" strike="noStrike" kern="1200" baseline="0" dirty="0" smtClean="0">
                <a:solidFill>
                  <a:schemeClr val="tx1"/>
                </a:solidFill>
                <a:latin typeface="Times New Roman" pitchFamily="18" charset="0"/>
                <a:ea typeface="+mn-ea"/>
                <a:cs typeface="+mn-cs"/>
              </a:rPr>
              <a:t>. However,</a:t>
            </a:r>
          </a:p>
          <a:p>
            <a:r>
              <a:rPr lang="en-CA" sz="1200" b="0" i="0" u="none" strike="noStrike" kern="1200" baseline="0" dirty="0" smtClean="0">
                <a:solidFill>
                  <a:schemeClr val="tx1"/>
                </a:solidFill>
                <a:latin typeface="Times New Roman" pitchFamily="18" charset="0"/>
                <a:ea typeface="+mn-ea"/>
                <a:cs typeface="+mn-cs"/>
              </a:rPr>
              <a:t>such raw image data collected during everyday interactions</a:t>
            </a:r>
          </a:p>
          <a:p>
            <a:r>
              <a:rPr lang="en-CA" sz="1200" b="0" i="0" u="none" strike="noStrike" kern="1200" baseline="0" dirty="0" smtClean="0">
                <a:solidFill>
                  <a:schemeClr val="tx1"/>
                </a:solidFill>
                <a:latin typeface="Times New Roman" pitchFamily="18" charset="0"/>
                <a:ea typeface="+mn-ea"/>
                <a:cs typeface="+mn-cs"/>
              </a:rPr>
              <a:t>(e.g. gaming, learning, and fitness training) is often noisy</a:t>
            </a:r>
          </a:p>
          <a:p>
            <a:r>
              <a:rPr lang="en-CA" sz="1200" b="0" i="0" u="none" strike="noStrike" kern="1200" baseline="0" dirty="0" smtClean="0">
                <a:solidFill>
                  <a:schemeClr val="tx1"/>
                </a:solidFill>
                <a:latin typeface="Times New Roman" pitchFamily="18" charset="0"/>
                <a:ea typeface="+mn-ea"/>
                <a:cs typeface="+mn-cs"/>
              </a:rPr>
              <a:t>and intermittent, especially in mobile contexts. Such</a:t>
            </a:r>
          </a:p>
          <a:p>
            <a:r>
              <a:rPr lang="en-CA" sz="1200" b="0" i="0" u="none" strike="noStrike" kern="1200" baseline="0" dirty="0" smtClean="0">
                <a:solidFill>
                  <a:schemeClr val="tx1"/>
                </a:solidFill>
                <a:latin typeface="Times New Roman" pitchFamily="18" charset="0"/>
                <a:ea typeface="+mn-ea"/>
                <a:cs typeface="+mn-cs"/>
              </a:rPr>
              <a:t>interference causes increased error rates, latency, and even</a:t>
            </a:r>
          </a:p>
          <a:p>
            <a:r>
              <a:rPr lang="en-CA" sz="1200" b="0" i="0" u="none" strike="noStrike" kern="1200" baseline="0" dirty="0" smtClean="0">
                <a:solidFill>
                  <a:schemeClr val="tx1"/>
                </a:solidFill>
                <a:latin typeface="Times New Roman" pitchFamily="18" charset="0"/>
                <a:ea typeface="+mn-ea"/>
                <a:cs typeface="+mn-cs"/>
              </a:rPr>
              <a:t>detection failures for most existing algorithms. In this</a:t>
            </a:r>
          </a:p>
          <a:p>
            <a:r>
              <a:rPr lang="en-CA" sz="1200" b="0" i="0" u="none" strike="noStrike" kern="1200" baseline="0" dirty="0" smtClean="0">
                <a:solidFill>
                  <a:schemeClr val="tx1"/>
                </a:solidFill>
                <a:latin typeface="Times New Roman" pitchFamily="18" charset="0"/>
                <a:ea typeface="+mn-ea"/>
                <a:cs typeface="+mn-cs"/>
              </a:rPr>
              <a:t>paper, we present </a:t>
            </a:r>
            <a:r>
              <a:rPr lang="en-CA" sz="1200" b="0" i="0" u="none" strike="noStrike" kern="1200" baseline="0" dirty="0" err="1" smtClean="0">
                <a:solidFill>
                  <a:schemeClr val="tx1"/>
                </a:solidFill>
                <a:latin typeface="Times New Roman" pitchFamily="18" charset="0"/>
                <a:ea typeface="+mn-ea"/>
                <a:cs typeface="+mn-cs"/>
              </a:rPr>
              <a:t>BayesHeart</a:t>
            </a:r>
            <a:r>
              <a:rPr lang="en-CA" sz="1200" b="0" i="0" u="none" strike="noStrike" kern="1200" baseline="0" dirty="0" smtClean="0">
                <a:solidFill>
                  <a:schemeClr val="tx1"/>
                </a:solidFill>
                <a:latin typeface="Times New Roman" pitchFamily="18" charset="0"/>
                <a:ea typeface="+mn-ea"/>
                <a:cs typeface="+mn-cs"/>
              </a:rPr>
              <a:t>, a probabilistic algorithm that</a:t>
            </a:r>
          </a:p>
          <a:p>
            <a:r>
              <a:rPr lang="en-CA" sz="1200" b="0" i="0" u="none" strike="noStrike" kern="1200" baseline="0" dirty="0" smtClean="0">
                <a:solidFill>
                  <a:schemeClr val="tx1"/>
                </a:solidFill>
                <a:latin typeface="Times New Roman" pitchFamily="18" charset="0"/>
                <a:ea typeface="+mn-ea"/>
                <a:cs typeface="+mn-cs"/>
              </a:rPr>
              <a:t>extracts both heart rates and distinct phases of the cardiac</a:t>
            </a:r>
          </a:p>
          <a:p>
            <a:r>
              <a:rPr lang="en-CA" sz="1200" b="0" i="0" u="none" strike="noStrike" kern="1200" baseline="0" dirty="0" smtClean="0">
                <a:solidFill>
                  <a:schemeClr val="tx1"/>
                </a:solidFill>
                <a:latin typeface="Times New Roman" pitchFamily="18" charset="0"/>
                <a:ea typeface="+mn-ea"/>
                <a:cs typeface="+mn-cs"/>
              </a:rPr>
              <a:t>cycle directly from raw fingertip transparency signals</a:t>
            </a:r>
          </a:p>
          <a:p>
            <a:r>
              <a:rPr lang="en-CA" sz="1200" b="0" i="0" u="none" strike="noStrike" kern="1200" baseline="0" dirty="0" smtClean="0">
                <a:solidFill>
                  <a:schemeClr val="tx1"/>
                </a:solidFill>
                <a:latin typeface="Times New Roman" pitchFamily="18" charset="0"/>
                <a:ea typeface="+mn-ea"/>
                <a:cs typeface="+mn-cs"/>
              </a:rPr>
              <a:t>captured by camera phones. </a:t>
            </a:r>
            <a:r>
              <a:rPr lang="en-CA" sz="1200" b="0" i="0" u="none" strike="noStrike" kern="1200" baseline="0" dirty="0" err="1" smtClean="0">
                <a:solidFill>
                  <a:schemeClr val="tx1"/>
                </a:solidFill>
                <a:latin typeface="Times New Roman" pitchFamily="18" charset="0"/>
                <a:ea typeface="+mn-ea"/>
                <a:cs typeface="+mn-cs"/>
              </a:rPr>
              <a:t>BayesHeart</a:t>
            </a:r>
            <a:r>
              <a:rPr lang="en-CA" sz="1200" b="0" i="0" u="none" strike="noStrike" kern="1200" baseline="0" dirty="0" smtClean="0">
                <a:solidFill>
                  <a:schemeClr val="tx1"/>
                </a:solidFill>
                <a:latin typeface="Times New Roman" pitchFamily="18" charset="0"/>
                <a:ea typeface="+mn-ea"/>
                <a:cs typeface="+mn-cs"/>
              </a:rPr>
              <a:t> is based on an</a:t>
            </a:r>
          </a:p>
          <a:p>
            <a:r>
              <a:rPr lang="en-CA" sz="1200" b="0" i="0" u="none" strike="noStrike" kern="1200" baseline="0" dirty="0" smtClean="0">
                <a:solidFill>
                  <a:schemeClr val="tx1"/>
                </a:solidFill>
                <a:latin typeface="Times New Roman" pitchFamily="18" charset="0"/>
                <a:ea typeface="+mn-ea"/>
                <a:cs typeface="+mn-cs"/>
              </a:rPr>
              <a:t>adaptive hidden Markov model, requires minimal training</a:t>
            </a:r>
          </a:p>
          <a:p>
            <a:r>
              <a:rPr lang="en-CA" sz="1200" b="0" i="0" u="none" strike="noStrike" kern="1200" baseline="0" dirty="0" smtClean="0">
                <a:solidFill>
                  <a:schemeClr val="tx1"/>
                </a:solidFill>
                <a:latin typeface="Times New Roman" pitchFamily="18" charset="0"/>
                <a:ea typeface="+mn-ea"/>
                <a:cs typeface="+mn-cs"/>
              </a:rPr>
              <a:t>data and is user-independent. Through a comparative study</a:t>
            </a:r>
          </a:p>
          <a:p>
            <a:r>
              <a:rPr lang="en-CA" sz="1200" b="0" i="0" u="none" strike="noStrike" kern="1200" baseline="0" dirty="0" smtClean="0">
                <a:solidFill>
                  <a:schemeClr val="tx1"/>
                </a:solidFill>
                <a:latin typeface="Times New Roman" pitchFamily="18" charset="0"/>
                <a:ea typeface="+mn-ea"/>
                <a:cs typeface="+mn-cs"/>
              </a:rPr>
              <a:t>of twelve state-of-the-art algorithms covering the design</a:t>
            </a:r>
          </a:p>
          <a:p>
            <a:r>
              <a:rPr lang="en-CA" sz="1200" b="0" i="0" u="none" strike="noStrike" kern="1200" baseline="0" dirty="0" smtClean="0">
                <a:solidFill>
                  <a:schemeClr val="tx1"/>
                </a:solidFill>
                <a:latin typeface="Times New Roman" pitchFamily="18" charset="0"/>
                <a:ea typeface="+mn-ea"/>
                <a:cs typeface="+mn-cs"/>
              </a:rPr>
              <a:t>space of noise reduction and pulse counting, we found that</a:t>
            </a:r>
          </a:p>
          <a:p>
            <a:r>
              <a:rPr lang="en-CA" sz="1200" b="0" i="0" u="none" strike="noStrike" kern="1200" baseline="0" dirty="0" err="1" smtClean="0">
                <a:solidFill>
                  <a:schemeClr val="tx1"/>
                </a:solidFill>
                <a:latin typeface="Times New Roman" pitchFamily="18" charset="0"/>
                <a:ea typeface="+mn-ea"/>
                <a:cs typeface="+mn-cs"/>
              </a:rPr>
              <a:t>BayesHeart</a:t>
            </a:r>
            <a:r>
              <a:rPr lang="en-CA" sz="1200" b="0" i="0" u="none" strike="noStrike" kern="1200" baseline="0" dirty="0" smtClean="0">
                <a:solidFill>
                  <a:schemeClr val="tx1"/>
                </a:solidFill>
                <a:latin typeface="Times New Roman" pitchFamily="18" charset="0"/>
                <a:ea typeface="+mn-ea"/>
                <a:cs typeface="+mn-cs"/>
              </a:rPr>
              <a:t> outperforms existing algorithms in both</a:t>
            </a:r>
          </a:p>
          <a:p>
            <a:r>
              <a:rPr lang="en-CA" sz="1200" b="0" i="0" u="none" strike="noStrike" kern="1200" baseline="0" dirty="0" smtClean="0">
                <a:solidFill>
                  <a:schemeClr val="tx1"/>
                </a:solidFill>
                <a:latin typeface="Times New Roman" pitchFamily="18" charset="0"/>
                <a:ea typeface="+mn-ea"/>
                <a:cs typeface="+mn-cs"/>
              </a:rPr>
              <a:t>accuracy and speed for noisy, intermittent signals.</a:t>
            </a:r>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22</a:t>
            </a:fld>
            <a:endParaRPr lang="en-US"/>
          </a:p>
        </p:txBody>
      </p:sp>
    </p:spTree>
    <p:extLst>
      <p:ext uri="{BB962C8B-B14F-4D97-AF65-F5344CB8AC3E}">
        <p14:creationId xmlns:p14="http://schemas.microsoft.com/office/powerpoint/2010/main" val="5711225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Times New Roman" pitchFamily="18" charset="0"/>
                <a:ea typeface="+mn-ea"/>
                <a:cs typeface="+mn-cs"/>
              </a:rPr>
              <a:t>The goal of this paper is to describe how</a:t>
            </a:r>
          </a:p>
          <a:p>
            <a:r>
              <a:rPr lang="en-CA" sz="1200" b="0" i="0" u="none" strike="noStrike" kern="1200" baseline="0" dirty="0" smtClean="0">
                <a:solidFill>
                  <a:schemeClr val="tx1"/>
                </a:solidFill>
                <a:latin typeface="Times New Roman" pitchFamily="18" charset="0"/>
                <a:ea typeface="+mn-ea"/>
                <a:cs typeface="+mn-cs"/>
              </a:rPr>
              <a:t>a natural language interface that may be integrated into</a:t>
            </a:r>
          </a:p>
          <a:p>
            <a:r>
              <a:rPr lang="en-CA" sz="1200" b="0" i="0" u="none" strike="noStrike" kern="1200" baseline="0" dirty="0" smtClean="0">
                <a:solidFill>
                  <a:schemeClr val="tx1"/>
                </a:solidFill>
                <a:latin typeface="Times New Roman" pitchFamily="18" charset="0"/>
                <a:ea typeface="+mn-ea"/>
                <a:cs typeface="+mn-cs"/>
              </a:rPr>
              <a:t>a multi-modal tool for data exploration, in such a way</a:t>
            </a:r>
          </a:p>
          <a:p>
            <a:r>
              <a:rPr lang="en-CA" sz="1200" b="0" i="0" u="none" strike="noStrike" kern="1200" baseline="0" dirty="0" smtClean="0">
                <a:solidFill>
                  <a:schemeClr val="tx1"/>
                </a:solidFill>
                <a:latin typeface="Times New Roman" pitchFamily="18" charset="0"/>
                <a:ea typeface="+mn-ea"/>
                <a:cs typeface="+mn-cs"/>
              </a:rPr>
              <a:t>that users are protected against loss of precision and may</a:t>
            </a:r>
          </a:p>
          <a:p>
            <a:r>
              <a:rPr lang="en-CA" sz="1200" b="0" i="0" u="none" strike="noStrike" kern="1200" baseline="0" dirty="0" smtClean="0">
                <a:solidFill>
                  <a:schemeClr val="tx1"/>
                </a:solidFill>
                <a:latin typeface="Times New Roman" pitchFamily="18" charset="0"/>
                <a:ea typeface="+mn-ea"/>
                <a:cs typeface="+mn-cs"/>
              </a:rPr>
              <a:t>freely transition between </a:t>
            </a:r>
            <a:r>
              <a:rPr lang="en-CA" sz="1200" b="0" i="0" u="none" strike="noStrike" kern="1200" baseline="0" dirty="0" smtClean="0">
                <a:solidFill>
                  <a:schemeClr val="tx1"/>
                </a:solidFill>
                <a:latin typeface="Times New Roman" pitchFamily="18" charset="0"/>
                <a:ea typeface="+mn-ea"/>
                <a:cs typeface="+mn-cs"/>
              </a:rPr>
              <a:t>different </a:t>
            </a:r>
            <a:r>
              <a:rPr lang="en-CA" sz="1200" b="0" i="0" u="none" strike="noStrike" kern="1200" baseline="0" dirty="0" smtClean="0">
                <a:solidFill>
                  <a:schemeClr val="tx1"/>
                </a:solidFill>
                <a:latin typeface="Times New Roman" pitchFamily="18" charset="0"/>
                <a:ea typeface="+mn-ea"/>
                <a:cs typeface="+mn-cs"/>
              </a:rPr>
              <a:t>modes of interaction.</a:t>
            </a:r>
            <a:endParaRPr lang="en-CA" dirty="0"/>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23</a:t>
            </a:fld>
            <a:endParaRPr lang="en-US"/>
          </a:p>
        </p:txBody>
      </p:sp>
    </p:spTree>
    <p:extLst>
      <p:ext uri="{BB962C8B-B14F-4D97-AF65-F5344CB8AC3E}">
        <p14:creationId xmlns:p14="http://schemas.microsoft.com/office/powerpoint/2010/main" val="31653812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Hidden Markov Support Vector Machines (2003) </a:t>
            </a:r>
          </a:p>
          <a:p>
            <a:r>
              <a:rPr lang="en-CA" b="1" dirty="0" smtClean="0"/>
              <a:t>ICML</a:t>
            </a:r>
          </a:p>
          <a:p>
            <a:r>
              <a:rPr lang="en-CA" dirty="0" smtClean="0"/>
              <a:t>by </a:t>
            </a:r>
            <a:r>
              <a:rPr lang="en-CA" dirty="0" err="1" smtClean="0"/>
              <a:t>Yasemin</a:t>
            </a:r>
            <a:r>
              <a:rPr lang="en-CA" dirty="0" smtClean="0"/>
              <a:t> </a:t>
            </a:r>
            <a:r>
              <a:rPr lang="en-CA" dirty="0" err="1" smtClean="0"/>
              <a:t>Altun</a:t>
            </a:r>
            <a:r>
              <a:rPr lang="en-CA" dirty="0" smtClean="0"/>
              <a:t> , </a:t>
            </a:r>
            <a:r>
              <a:rPr lang="en-CA" dirty="0" err="1" smtClean="0"/>
              <a:t>Ioannis</a:t>
            </a:r>
            <a:r>
              <a:rPr lang="en-CA" dirty="0" smtClean="0"/>
              <a:t> </a:t>
            </a:r>
            <a:r>
              <a:rPr lang="en-CA" dirty="0" err="1" smtClean="0"/>
              <a:t>Tsochantaridis</a:t>
            </a:r>
            <a:r>
              <a:rPr lang="en-CA" dirty="0" smtClean="0"/>
              <a:t> , Thomas Hofmann (Brown University)</a:t>
            </a:r>
            <a:endParaRPr lang="en-CA" dirty="0"/>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24</a:t>
            </a:fld>
            <a:endParaRPr lang="en-US"/>
          </a:p>
        </p:txBody>
      </p:sp>
    </p:spTree>
    <p:extLst>
      <p:ext uri="{BB962C8B-B14F-4D97-AF65-F5344CB8AC3E}">
        <p14:creationId xmlns:p14="http://schemas.microsoft.com/office/powerpoint/2010/main" val="10338338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25</a:t>
            </a:fld>
            <a:endParaRPr lang="en-US"/>
          </a:p>
        </p:txBody>
      </p:sp>
    </p:spTree>
    <p:extLst>
      <p:ext uri="{BB962C8B-B14F-4D97-AF65-F5344CB8AC3E}">
        <p14:creationId xmlns:p14="http://schemas.microsoft.com/office/powerpoint/2010/main" val="33431211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solidFill>
                  <a:prstClr val="black"/>
                </a:solidFill>
              </a:rPr>
              <a:pPr/>
              <a:t>26</a:t>
            </a:fld>
            <a:endParaRPr lang="en-US" smtClean="0">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BCB228B1-7B4E-4C9B-90A7-A96CD8695A38}" type="slidenum">
              <a:rPr lang="en-US">
                <a:solidFill>
                  <a:prstClr val="white"/>
                </a:solidFill>
              </a:rPr>
              <a:pPr/>
              <a:t>27</a:t>
            </a:fld>
            <a:endParaRPr lang="en-US">
              <a:solidFill>
                <a:prstClr val="white"/>
              </a:solidFill>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en-CA" dirty="0" smtClean="0"/>
              <a:t>What about allowing </a:t>
            </a:r>
            <a:r>
              <a:rPr lang="en-CA" b="1" dirty="0" smtClean="0"/>
              <a:t>to bring  into the exam a letter sized sheet of paper with anything written on it (double sided).</a:t>
            </a: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56BD83C6-9049-4284-9939-992C850BCBA8}" type="slidenum">
              <a:rPr lang="en-US" smtClean="0">
                <a:solidFill>
                  <a:prstClr val="black"/>
                </a:solidFill>
              </a:rPr>
              <a:pPr/>
              <a:t>3</a:t>
            </a:fld>
            <a:endParaRPr lang="en-US" smtClean="0">
              <a:solidFill>
                <a:prstClr val="black"/>
              </a:solidFill>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r>
              <a:rPr lang="en-CA" dirty="0" smtClean="0"/>
              <a:t>Please set aside time at the start of class this week or next to permit students to complete the survey for your course using their mobile devices. (See "NEW LAST TERM" later in this message.)</a:t>
            </a:r>
            <a:br>
              <a:rPr lang="en-CA" dirty="0" smtClean="0"/>
            </a:br>
            <a:r>
              <a:rPr lang="en-CA" dirty="0" smtClean="0"/>
              <a:t/>
            </a:r>
            <a:br>
              <a:rPr lang="en-CA" dirty="0" smtClean="0"/>
            </a:br>
            <a:r>
              <a:rPr lang="en-CA" dirty="0" smtClean="0"/>
              <a:t>Your students have also been reminded through separate e-mail to complete the teaching evaluation surveys on the </a:t>
            </a:r>
            <a:r>
              <a:rPr lang="en-CA" dirty="0" err="1" smtClean="0"/>
              <a:t>CoursEval</a:t>
            </a:r>
            <a:r>
              <a:rPr lang="en-CA" dirty="0" smtClean="0"/>
              <a:t> website, </a:t>
            </a:r>
            <a:r>
              <a:rPr lang="en-CA" dirty="0" smtClean="0">
                <a:hlinkClick r:id="rId3"/>
              </a:rPr>
              <a:t>https://eval.olt.ubc.ca/science</a:t>
            </a:r>
            <a:r>
              <a:rPr lang="en-CA" dirty="0" smtClean="0"/>
              <a:t>. Students login to the site using their CWL.</a:t>
            </a:r>
          </a:p>
          <a:p>
            <a:r>
              <a:rPr lang="en-CA" b="1" u="sng" dirty="0" smtClean="0"/>
              <a:t>NEW LAST TERM </a:t>
            </a:r>
            <a:r>
              <a:rPr lang="en-CA" dirty="0" smtClean="0"/>
              <a:t/>
            </a:r>
            <a:br>
              <a:rPr lang="en-CA" dirty="0" smtClean="0"/>
            </a:br>
            <a:r>
              <a:rPr lang="en-CA" dirty="0" smtClean="0"/>
              <a:t/>
            </a:r>
            <a:br>
              <a:rPr lang="en-CA" dirty="0" smtClean="0"/>
            </a:br>
            <a:r>
              <a:rPr lang="en-CA" dirty="0" smtClean="0"/>
              <a:t>In response to the memo circulated by Vice-Provost Hugh Brock (see below), wherever possible we require all faculty to set aside time (15-20 minutes) at the beginning of a class during the 14WT2 evaluation period to allow students to complete their surveys using a mobile device or laptop.</a:t>
            </a:r>
            <a:br>
              <a:rPr lang="en-CA" dirty="0" smtClean="0"/>
            </a:br>
            <a:r>
              <a:rPr lang="en-CA" dirty="0" smtClean="0"/>
              <a:t/>
            </a:r>
            <a:br>
              <a:rPr lang="en-CA" dirty="0" smtClean="0"/>
            </a:br>
            <a:r>
              <a:rPr lang="en-CA" dirty="0" smtClean="0"/>
              <a:t>This is not a new policy. Using in-class time for </a:t>
            </a:r>
            <a:r>
              <a:rPr lang="en-CA" dirty="0" err="1" smtClean="0"/>
              <a:t>SEot</a:t>
            </a:r>
            <a:r>
              <a:rPr lang="en-CA" dirty="0" smtClean="0"/>
              <a:t> was UBC’s practice when paper forms were used and research has shown that response rates increase when this policy is followed. Please take the time to encourage your students to complete their surveys. Let them know that you use the feedback to assess and improve your teaching; that Heads and Deans look at evaluation results as an important component of decisions about reappointment, tenure, promotion and merit for faculty members; and that evaluations are used to shape departmental curriculum.</a:t>
            </a:r>
            <a:br>
              <a:rPr lang="en-CA" dirty="0" smtClean="0"/>
            </a:br>
            <a:r>
              <a:rPr lang="en-CA" dirty="0" smtClean="0"/>
              <a:t/>
            </a:r>
            <a:br>
              <a:rPr lang="en-CA" dirty="0" smtClean="0"/>
            </a:br>
            <a:r>
              <a:rPr lang="en-CA" dirty="0" smtClean="0"/>
              <a:t/>
            </a:r>
            <a:br>
              <a:rPr lang="en-CA" dirty="0" smtClean="0"/>
            </a:br>
            <a:r>
              <a:rPr lang="en-CA" dirty="0" smtClean="0"/>
              <a:t>(Survey results will not be released to instructors until course grades have been submitted.)</a:t>
            </a:r>
            <a:br>
              <a:rPr lang="en-CA" dirty="0" smtClean="0"/>
            </a:br>
            <a:r>
              <a:rPr lang="en-CA" dirty="0" smtClean="0"/>
              <a:t/>
            </a:r>
            <a:br>
              <a:rPr lang="en-CA" dirty="0" smtClean="0"/>
            </a:br>
            <a:r>
              <a:rPr lang="en-CA" dirty="0" smtClean="0"/>
              <a:t>Students will be surveyed using the on-line system, </a:t>
            </a:r>
            <a:r>
              <a:rPr lang="en-CA" dirty="0" err="1" smtClean="0"/>
              <a:t>CoursEval</a:t>
            </a:r>
            <a:r>
              <a:rPr lang="en-CA" dirty="0" smtClean="0"/>
              <a:t>, specifically designed to deliver and complete instructor evaluations. The system is housed on a secure server located on the UBC Campus and student submissions are stored without any personal data (e.g., name, </a:t>
            </a:r>
            <a:r>
              <a:rPr lang="en-CA" dirty="0" err="1" smtClean="0"/>
              <a:t>std</a:t>
            </a:r>
            <a:r>
              <a:rPr lang="en-CA" dirty="0" smtClean="0"/>
              <a:t> </a:t>
            </a:r>
            <a:r>
              <a:rPr lang="en-CA" dirty="0" err="1" smtClean="0"/>
              <a:t>num</a:t>
            </a:r>
            <a:r>
              <a:rPr lang="en-CA" dirty="0" smtClean="0"/>
              <a:t>) to ensure confidentiality. (For more information go to the </a:t>
            </a:r>
            <a:r>
              <a:rPr lang="en-CA" dirty="0" smtClean="0">
                <a:hlinkClick r:id="rId4"/>
              </a:rPr>
              <a:t>teacheval.ubc.ca</a:t>
            </a:r>
            <a:r>
              <a:rPr lang="en-CA" dirty="0" smtClean="0"/>
              <a:t> website.) We will continue to evaluate GTAs using the old TA </a:t>
            </a:r>
            <a:r>
              <a:rPr lang="en-CA" dirty="0" err="1" smtClean="0"/>
              <a:t>Scantron</a:t>
            </a:r>
            <a:r>
              <a:rPr lang="en-CA" dirty="0" smtClean="0"/>
              <a:t> form.</a:t>
            </a:r>
            <a:br>
              <a:rPr lang="en-CA" dirty="0" smtClean="0"/>
            </a:br>
            <a:endParaRPr lang="en-CA" sz="1200" b="0" i="0" kern="1200" dirty="0" smtClean="0">
              <a:solidFill>
                <a:schemeClr val="tx1"/>
              </a:solidFill>
              <a:effectLst/>
              <a:latin typeface="Times New Roman" pitchFamily="18" charset="0"/>
              <a:ea typeface="+mn-ea"/>
              <a:cs typeface="+mn-cs"/>
            </a:endParaRPr>
          </a:p>
          <a:p>
            <a:endParaRPr lang="en-CA" sz="1200" b="0" i="0" kern="1200" dirty="0">
              <a:solidFill>
                <a:schemeClr val="tx1"/>
              </a:solidFill>
              <a:effectLst/>
              <a:latin typeface="Times New Roman" pitchFamily="18" charset="0"/>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solidFill>
                  <a:prstClr val="black"/>
                </a:solidFill>
              </a:rPr>
              <a:pPr/>
              <a:t>4</a:t>
            </a:fld>
            <a:endParaRPr lang="en-US" smtClean="0">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7500" lnSpcReduction="20000"/>
          </a:bodyPr>
          <a:lstStyle/>
          <a:p>
            <a:pPr>
              <a:defRPr/>
            </a:pPr>
            <a:r>
              <a:rPr lang="en-CA" dirty="0" smtClean="0">
                <a:latin typeface="Arial" pitchFamily="34" charset="0"/>
                <a:cs typeface="Arial" pitchFamily="34" charset="0"/>
              </a:rPr>
              <a:t>The correct Jeopardy! response would be "What is Ritalin?“</a:t>
            </a:r>
          </a:p>
          <a:p>
            <a:pPr>
              <a:defRPr/>
            </a:pPr>
            <a:endParaRPr lang="en-CA" dirty="0" smtClean="0"/>
          </a:p>
          <a:p>
            <a:pPr>
              <a:defRPr/>
            </a:pPr>
            <a:r>
              <a:rPr lang="en-CA" dirty="0" smtClean="0"/>
              <a:t>This is </a:t>
            </a:r>
            <a:r>
              <a:rPr lang="en-CA" dirty="0" smtClean="0">
                <a:hlinkClick r:id="rId3"/>
              </a:rPr>
              <a:t>no easy task</a:t>
            </a:r>
            <a:r>
              <a:rPr lang="en-CA" dirty="0" smtClean="0"/>
              <a:t> for a computer, given the need to perform over an enormously broad domain, </a:t>
            </a:r>
          </a:p>
          <a:p>
            <a:pPr>
              <a:defRPr/>
            </a:pPr>
            <a:r>
              <a:rPr lang="en-CA" dirty="0" smtClean="0"/>
              <a:t>with consistently high precision and amazingly accurate confidence estimations in the correctness of its answers. </a:t>
            </a:r>
          </a:p>
          <a:p>
            <a:pPr>
              <a:defRPr/>
            </a:pPr>
            <a:endParaRPr lang="en-CA" dirty="0" smtClean="0"/>
          </a:p>
          <a:p>
            <a:pPr>
              <a:defRPr/>
            </a:pPr>
            <a:r>
              <a:rPr lang="en-CA" dirty="0" smtClean="0">
                <a:hlinkClick r:id="rId4"/>
              </a:rPr>
              <a:t>Watson’s performance on Jeopardy!</a:t>
            </a:r>
            <a:r>
              <a:rPr lang="en-CA" dirty="0" smtClean="0"/>
              <a:t> is just the opening salvo for a </a:t>
            </a:r>
            <a:r>
              <a:rPr lang="en-CA" dirty="0" smtClean="0">
                <a:hlinkClick r:id="rId5"/>
              </a:rPr>
              <a:t>research mission</a:t>
            </a:r>
            <a:r>
              <a:rPr lang="en-CA" dirty="0" smtClean="0"/>
              <a:t> built on decades of </a:t>
            </a:r>
          </a:p>
          <a:p>
            <a:pPr>
              <a:defRPr/>
            </a:pPr>
            <a:r>
              <a:rPr lang="en-CA" dirty="0" smtClean="0"/>
              <a:t>experience in deep Content Analysis, Natural Language Processing, Information Retrieval, Machine Learning and Artificial Intelligence. </a:t>
            </a:r>
          </a:p>
          <a:p>
            <a:pPr>
              <a:defRPr/>
            </a:pPr>
            <a:endParaRPr lang="en-CA" kern="0" dirty="0" smtClean="0"/>
          </a:p>
          <a:p>
            <a:pPr>
              <a:defRPr/>
            </a:pPr>
            <a:r>
              <a:rPr lang="en-CA" kern="0" dirty="0" smtClean="0"/>
              <a:t>Rich natural language questions covering a broad range of general knowledge. It is widely recognized as an entertaining game requiring smart, knowledgeable and quick players.</a:t>
            </a:r>
          </a:p>
          <a:p>
            <a:pPr>
              <a:defRPr/>
            </a:pPr>
            <a:endParaRPr lang="en-CA" kern="0" dirty="0" smtClean="0"/>
          </a:p>
          <a:p>
            <a:pPr>
              <a:defRPr/>
            </a:pPr>
            <a:r>
              <a:rPr lang="en-CA" dirty="0" smtClean="0"/>
              <a:t>Computer systems that can directly and accurately answer questions over a broad domain of human knowledge have been envisioned by scientists and writers since the advent of computers themselves. Open domain question answering holds tremendous promise for facilitating informed decision making over vast volumes of natural language content. Applications in business intelligence, healthcare, customer support, enterprise knowledge management, social computing, science and government would all benefit from deep language processing. The </a:t>
            </a:r>
            <a:r>
              <a:rPr lang="en-CA" dirty="0" err="1" smtClean="0"/>
              <a:t>DeepQA</a:t>
            </a:r>
            <a:r>
              <a:rPr lang="en-CA" dirty="0" smtClean="0"/>
              <a:t> project is aimed at exploring how advancing and integrating Natural Language Processing (NLP), Information Retrieval (IR), Machine Learning (ML), massively parallel computation and Knowledge Representation and Reasoning (KR&amp;R) can advance open-domain automatic Question Answering. One proof-point in this challenge is to develop a computer system that can successfully compete against top human players at the Jeopardy! quiz show (</a:t>
            </a:r>
            <a:r>
              <a:rPr lang="en-CA" dirty="0" err="1" smtClean="0">
                <a:hlinkClick r:id="rId6" tooltip="www.jeopardy.com"/>
              </a:rPr>
              <a:t>www.jeopardy.com</a:t>
            </a:r>
            <a:r>
              <a:rPr lang="en-CA" dirty="0" smtClean="0"/>
              <a:t>). Attaining champion-level performance in Jeopardy! requires a computer system to rapidly and accurately answer rich open-domain questions, and to assess its own confidence in a category or question. The system must deliver high degrees of precision and confidence over a very broad range of knowledge and natural language content within a very short 3-second response time. The need for speed and high precision demands a massively parallel computing platform capable of generating, evaluating and combing thousands of hypotheses and their associated evidence. In this talk I will introduce the audience to the Jeopardy! Challenge and the techniques used to tackle it. </a:t>
            </a:r>
            <a:endParaRPr lang="en-CA" dirty="0"/>
          </a:p>
        </p:txBody>
      </p:sp>
      <p:sp>
        <p:nvSpPr>
          <p:cNvPr id="140292" name="Slide Number Placeholder 3"/>
          <p:cNvSpPr>
            <a:spLocks noGrp="1"/>
          </p:cNvSpPr>
          <p:nvPr>
            <p:ph type="sldNum" sz="quarter" idx="5"/>
          </p:nvPr>
        </p:nvSpPr>
        <p:spPr>
          <a:noFill/>
        </p:spPr>
        <p:txBody>
          <a:bodyPr/>
          <a:lstStyle/>
          <a:p>
            <a:fld id="{BBE400B9-C09C-4F93-AEAB-2CC9AEEC6DB4}"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smtClean="0">
                <a:solidFill>
                  <a:schemeClr val="tx1"/>
                </a:solidFill>
                <a:effectLst/>
                <a:latin typeface="Times New Roman" pitchFamily="18" charset="0"/>
                <a:ea typeface="+mn-ea"/>
                <a:cs typeface="+mn-cs"/>
              </a:rPr>
              <a:t>parsing, question classification, question decomposition, automatic source acquisition and evaluation, entity and relation detection, logical form generation, and knowledge representation and reasoning.</a:t>
            </a:r>
          </a:p>
          <a:p>
            <a:r>
              <a:rPr lang="en-CA" sz="1200" b="0" i="0" kern="1200" dirty="0" smtClean="0">
                <a:solidFill>
                  <a:schemeClr val="tx1"/>
                </a:solidFill>
                <a:effectLst/>
                <a:latin typeface="Times New Roman" pitchFamily="18" charset="0"/>
                <a:ea typeface="+mn-ea"/>
                <a:cs typeface="+mn-cs"/>
              </a:rPr>
              <a:t>These challenges drove the construction of statistical models of players and games, game-theoretic analyses of particular game scenarios and strategies, and the development and application of reinforcement-learning techniques for Watson to learn its strategy for playing </a:t>
            </a:r>
            <a:r>
              <a:rPr lang="en-CA" sz="1200" b="0" i="1" kern="1200" dirty="0" smtClean="0">
                <a:solidFill>
                  <a:schemeClr val="tx1"/>
                </a:solidFill>
                <a:effectLst/>
                <a:latin typeface="Times New Roman" pitchFamily="18" charset="0"/>
                <a:ea typeface="+mn-ea"/>
                <a:cs typeface="+mn-cs"/>
              </a:rPr>
              <a:t>Jeopardy</a:t>
            </a:r>
            <a:r>
              <a:rPr lang="en-CA" sz="1200" b="0" i="0" kern="1200" dirty="0" smtClean="0">
                <a:solidFill>
                  <a:schemeClr val="tx1"/>
                </a:solidFill>
                <a:effectLst/>
                <a:latin typeface="Times New Roman" pitchFamily="18" charset="0"/>
                <a:ea typeface="+mn-ea"/>
                <a:cs typeface="+mn-cs"/>
              </a:rPr>
              <a:t>. </a:t>
            </a:r>
          </a:p>
          <a:p>
            <a:r>
              <a:rPr lang="en-CA" sz="1200" b="1" i="0" kern="1200" dirty="0" err="1" smtClean="0">
                <a:solidFill>
                  <a:schemeClr val="tx1"/>
                </a:solidFill>
                <a:effectLst/>
                <a:latin typeface="Times New Roman" pitchFamily="18" charset="0"/>
                <a:ea typeface="+mn-ea"/>
                <a:cs typeface="+mn-cs"/>
              </a:rPr>
              <a:t>Dbpedia</a:t>
            </a:r>
            <a:endParaRPr lang="en-CA" sz="1200" b="1" i="0" kern="1200" dirty="0" smtClean="0">
              <a:solidFill>
                <a:schemeClr val="tx1"/>
              </a:solidFill>
              <a:effectLst/>
              <a:latin typeface="Times New Roman" pitchFamily="18" charset="0"/>
              <a:ea typeface="+mn-ea"/>
              <a:cs typeface="+mn-cs"/>
            </a:endParaRPr>
          </a:p>
          <a:p>
            <a:pPr marL="457200" indent="-457200">
              <a:buFont typeface="Arial" panose="020B0604020202020204" pitchFamily="34" charset="0"/>
              <a:buChar char="•"/>
            </a:pPr>
            <a:r>
              <a:rPr lang="en-CA" dirty="0" smtClean="0"/>
              <a:t>Leveraging many loosely formed </a:t>
            </a:r>
            <a:r>
              <a:rPr lang="en-CA" dirty="0" smtClean="0">
                <a:solidFill>
                  <a:srgbClr val="00B0F0"/>
                </a:solidFill>
              </a:rPr>
              <a:t>ontologies</a:t>
            </a:r>
          </a:p>
          <a:p>
            <a:pPr marL="457200" indent="-457200">
              <a:buFont typeface="Arial" panose="020B0604020202020204" pitchFamily="34" charset="0"/>
              <a:buChar char="•"/>
            </a:pPr>
            <a:r>
              <a:rPr lang="en-CA" dirty="0" smtClean="0"/>
              <a:t>Also databases, taxonomies, and ontologies, such as </a:t>
            </a:r>
            <a:r>
              <a:rPr lang="en-CA" dirty="0" err="1" smtClean="0"/>
              <a:t>dbPedia</a:t>
            </a:r>
            <a:r>
              <a:rPr lang="en-CA" dirty="0" smtClean="0"/>
              <a:t>, </a:t>
            </a:r>
            <a:r>
              <a:rPr lang="en-CA" dirty="0" err="1" smtClean="0"/>
              <a:t>WordNet</a:t>
            </a:r>
            <a:r>
              <a:rPr lang="en-CA" dirty="0" smtClean="0"/>
              <a:t>, and the Yago</a:t>
            </a:r>
            <a:r>
              <a:rPr lang="en-CA" baseline="30000" dirty="0" smtClean="0"/>
              <a:t>8</a:t>
            </a:r>
            <a:r>
              <a:rPr lang="en-CA" dirty="0" smtClean="0"/>
              <a:t> ontology.</a:t>
            </a:r>
          </a:p>
          <a:p>
            <a:r>
              <a:rPr lang="en-CA" sz="1200" b="1" i="0" kern="1200" dirty="0" smtClean="0">
                <a:solidFill>
                  <a:schemeClr val="tx1"/>
                </a:solidFill>
                <a:effectLst/>
                <a:latin typeface="Times New Roman" pitchFamily="18" charset="0"/>
                <a:ea typeface="+mn-ea"/>
                <a:cs typeface="+mn-cs"/>
              </a:rPr>
              <a:t>a</a:t>
            </a:r>
            <a:r>
              <a:rPr lang="en-CA" sz="1200" b="0" i="0" kern="1200" dirty="0" smtClean="0">
                <a:solidFill>
                  <a:schemeClr val="tx1"/>
                </a:solidFill>
                <a:effectLst/>
                <a:latin typeface="Times New Roman" pitchFamily="18" charset="0"/>
                <a:ea typeface="+mn-ea"/>
                <a:cs typeface="+mn-cs"/>
              </a:rPr>
              <a:t> is a crowd-sourced community effort to extract structured information from </a:t>
            </a:r>
            <a:r>
              <a:rPr lang="en-CA" sz="1200" b="0" i="0" u="none" strike="noStrike" kern="1200" dirty="0" smtClean="0">
                <a:solidFill>
                  <a:schemeClr val="tx1"/>
                </a:solidFill>
                <a:effectLst/>
                <a:latin typeface="Times New Roman" pitchFamily="18" charset="0"/>
                <a:ea typeface="+mn-ea"/>
                <a:cs typeface="+mn-cs"/>
                <a:hlinkClick r:id="rId3" tooltip="Outgoing link (in new window)"/>
              </a:rPr>
              <a:t>Wikipedia</a:t>
            </a:r>
            <a:r>
              <a:rPr lang="en-CA" sz="1200" b="0" i="0" kern="1200" dirty="0" smtClean="0">
                <a:solidFill>
                  <a:schemeClr val="tx1"/>
                </a:solidFill>
                <a:effectLst/>
                <a:latin typeface="Times New Roman" pitchFamily="18" charset="0"/>
                <a:ea typeface="+mn-ea"/>
                <a:cs typeface="+mn-cs"/>
              </a:rPr>
              <a:t> and make this information available on the Web. </a:t>
            </a:r>
          </a:p>
          <a:p>
            <a:r>
              <a:rPr lang="en-CA" sz="1200" b="0" i="0" kern="1200" dirty="0" smtClean="0">
                <a:solidFill>
                  <a:schemeClr val="tx1"/>
                </a:solidFill>
                <a:effectLst/>
                <a:latin typeface="Times New Roman" pitchFamily="18" charset="0"/>
                <a:ea typeface="+mn-ea"/>
                <a:cs typeface="+mn-cs"/>
              </a:rPr>
              <a:t>- </a:t>
            </a:r>
            <a:r>
              <a:rPr lang="en-CA" sz="1200" b="0" i="0" u="none" strike="noStrike" kern="1200" baseline="0" dirty="0" smtClean="0">
                <a:solidFill>
                  <a:schemeClr val="tx1"/>
                </a:solidFill>
                <a:latin typeface="Times New Roman" pitchFamily="18" charset="0"/>
                <a:ea typeface="+mn-ea"/>
                <a:cs typeface="+mn-cs"/>
              </a:rPr>
              <a:t>The authors of Watson report that using Freebase, a large knowledge base about several domains, can at best help with only 25% of the questions, forcing Watson to rely on textual sources alone for</a:t>
            </a:r>
          </a:p>
          <a:p>
            <a:r>
              <a:rPr lang="en-CA" sz="1200" b="0" i="0" u="none" strike="noStrike" kern="1200" baseline="0" dirty="0" smtClean="0">
                <a:solidFill>
                  <a:schemeClr val="tx1"/>
                </a:solidFill>
                <a:latin typeface="Times New Roman" pitchFamily="18" charset="0"/>
                <a:ea typeface="+mn-ea"/>
                <a:cs typeface="+mn-cs"/>
              </a:rPr>
              <a:t>the remaining questions.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CA" sz="1200" b="0" i="0" u="none" strike="noStrike" kern="1200" baseline="0" dirty="0" smtClean="0">
              <a:solidFill>
                <a:schemeClr val="tx1"/>
              </a:solidFill>
              <a:latin typeface="Times New Roman" pitchFamily="18" charset="0"/>
              <a:ea typeface="+mn-ea"/>
              <a:cs typeface="+mn-cs"/>
            </a:endParaRPr>
          </a:p>
          <a:p>
            <a:r>
              <a:rPr lang="en-CA" dirty="0" smtClean="0"/>
              <a:t>The </a:t>
            </a:r>
            <a:r>
              <a:rPr lang="en-CA" b="1" dirty="0" smtClean="0"/>
              <a:t>workhorse of strategic decisions is the buzz-in decision</a:t>
            </a:r>
            <a:r>
              <a:rPr lang="en-CA" dirty="0" smtClean="0"/>
              <a:t>, which is required for every non–Daily Double clue on the board. This is where </a:t>
            </a:r>
            <a:r>
              <a:rPr lang="en-CA" dirty="0" err="1" smtClean="0"/>
              <a:t>DeepQA’s</a:t>
            </a:r>
            <a:r>
              <a:rPr lang="en-CA" dirty="0" smtClean="0"/>
              <a:t> ability to accurately estimate its confidence in its answer is critical, and Watson considers this confidence along with other game-state factors in making the final determination whether to buzz. Another strategic decision, Final </a:t>
            </a:r>
            <a:r>
              <a:rPr lang="en-CA" i="1" dirty="0" smtClean="0"/>
              <a:t>Jeopardy</a:t>
            </a:r>
            <a:r>
              <a:rPr lang="en-CA" dirty="0" smtClean="0"/>
              <a:t> wagering, generally receives the most attention and analysis from those interested in game strategy, and there exists a growing catalogue of heuristics such as “</a:t>
            </a:r>
            <a:r>
              <a:rPr lang="en-CA" dirty="0" err="1" smtClean="0"/>
              <a:t>Clavin’s</a:t>
            </a:r>
            <a:r>
              <a:rPr lang="en-CA" dirty="0" smtClean="0"/>
              <a:t> Rule” or the “Two-Thirds Rule” (</a:t>
            </a:r>
            <a:r>
              <a:rPr lang="en-CA" dirty="0" err="1" smtClean="0"/>
              <a:t>Dupee</a:t>
            </a:r>
            <a:r>
              <a:rPr lang="en-CA" dirty="0" smtClean="0"/>
              <a:t> 1998) as well as identification of those critical score boundaries at which particular strategies may be used (by no means does this make it easy or rote; despite this attention, we have found evidence that contestants still occasionally make irrational Final </a:t>
            </a:r>
            <a:r>
              <a:rPr lang="en-CA" i="1" dirty="0" smtClean="0"/>
              <a:t>Jeopardy</a:t>
            </a:r>
            <a:r>
              <a:rPr lang="en-CA" dirty="0" smtClean="0"/>
              <a:t> bets). Daily Double betting turns out to be less studied but just as challenging since the player must consider opponents’ scores and predict the likelihood of getting the question correct just as in Final </a:t>
            </a:r>
            <a:r>
              <a:rPr lang="en-CA" i="1" dirty="0" smtClean="0"/>
              <a:t>Jeopardy</a:t>
            </a:r>
            <a:r>
              <a:rPr lang="en-CA" dirty="0" smtClean="0"/>
              <a:t>. After a Daily Double, however, the game is not over, so evaluation of a wager requires forecasting the effect it will have on the distant, final outcome of the game.</a:t>
            </a:r>
          </a:p>
          <a:p>
            <a:r>
              <a:rPr lang="en-CA" dirty="0" smtClean="0"/>
              <a:t>These challenges drove the construction of statistical models of players and games, game-theoretic analyses of particular game scenarios and strategies, and the development and application of reinforcement-learning techniques for Watson to learn its strategy for playing </a:t>
            </a:r>
            <a:r>
              <a:rPr lang="en-CA" i="1" dirty="0" smtClean="0"/>
              <a:t>Jeopardy</a:t>
            </a:r>
            <a:r>
              <a:rPr lang="en-CA" dirty="0" smtClean="0"/>
              <a:t>. Fortunately, moderate </a:t>
            </a:r>
            <a:r>
              <a:rPr lang="en-CA" dirty="0" smtClean="0"/>
              <a:t>amounts </a:t>
            </a:r>
            <a:r>
              <a:rPr lang="en-CA" dirty="0" smtClean="0"/>
              <a:t>of historical data are available to serve as training data for learning techniques. Even so, it requires extremely careful modeling and game-theoretic evaluation as the game of </a:t>
            </a:r>
            <a:r>
              <a:rPr lang="en-CA" i="1" dirty="0" smtClean="0"/>
              <a:t>Jeopardy</a:t>
            </a:r>
            <a:r>
              <a:rPr lang="en-CA" dirty="0" smtClean="0"/>
              <a:t> has incomplete information and uncertainty to model, critical score boundaries to recognize, and savvy, competitive players to account for. It is a game where one faulty strategic choice can lose the entire match.</a:t>
            </a:r>
          </a:p>
          <a:p>
            <a:endParaRPr lang="en-CA" dirty="0"/>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6</a:t>
            </a:fld>
            <a:endParaRPr lang="en-US"/>
          </a:p>
        </p:txBody>
      </p:sp>
    </p:spTree>
    <p:extLst>
      <p:ext uri="{BB962C8B-B14F-4D97-AF65-F5344CB8AC3E}">
        <p14:creationId xmlns:p14="http://schemas.microsoft.com/office/powerpoint/2010/main" val="51736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dirty="0" smtClean="0"/>
              <a:t>“IT’S a silly project to work on, it’s too gimmicky, it’s not a real computer-science test, and we probably can’t do it anyway.” These were reportedly the first reactions of the team of IBM researchers challenged to build a computer system capable of winning “Jeopardy!</a:t>
            </a:r>
          </a:p>
          <a:p>
            <a:endParaRPr lang="en-CA" sz="1200" b="0" i="0" kern="1200" dirty="0" smtClean="0">
              <a:solidFill>
                <a:schemeClr val="tx1"/>
              </a:solidFill>
              <a:effectLst/>
              <a:latin typeface="Times New Roman" pitchFamily="18" charset="0"/>
              <a:ea typeface="+mn-ea"/>
              <a:cs typeface="+mn-cs"/>
            </a:endParaRPr>
          </a:p>
          <a:p>
            <a:r>
              <a:rPr lang="en-CA" sz="1200" b="0" i="0" kern="1200" dirty="0" smtClean="0">
                <a:solidFill>
                  <a:schemeClr val="tx1"/>
                </a:solidFill>
                <a:effectLst/>
                <a:latin typeface="Times New Roman" pitchFamily="18" charset="0"/>
                <a:ea typeface="+mn-ea"/>
                <a:cs typeface="+mn-cs"/>
              </a:rPr>
              <a:t>……</a:t>
            </a:r>
          </a:p>
          <a:p>
            <a:r>
              <a:rPr lang="en-CA" sz="1200" b="0" i="0" kern="1200" dirty="0" smtClean="0">
                <a:solidFill>
                  <a:schemeClr val="tx1"/>
                </a:solidFill>
                <a:effectLst/>
                <a:latin typeface="Times New Roman" pitchFamily="18" charset="0"/>
                <a:ea typeface="+mn-ea"/>
                <a:cs typeface="+mn-cs"/>
              </a:rPr>
              <a:t>On January 9th, with much fanfare, the computing giant announced plans to invest $1 billion in a new division, IBM Watson Group. By the end of the year, the division expects to have a staff of 2,000 plus an army of external app developers working within its “open Watson ecosystem”. It also unveiled a raft of new projects under development, on top of the handful already revealed in health care, financial services and retailing with firms such as WellPoint and the Cleveland Clinic. Mike </a:t>
            </a:r>
            <a:r>
              <a:rPr lang="en-CA" sz="1200" b="0" i="0" kern="1200" dirty="0" err="1" smtClean="0">
                <a:solidFill>
                  <a:schemeClr val="tx1"/>
                </a:solidFill>
                <a:effectLst/>
                <a:latin typeface="Times New Roman" pitchFamily="18" charset="0"/>
                <a:ea typeface="+mn-ea"/>
                <a:cs typeface="+mn-cs"/>
              </a:rPr>
              <a:t>Rhodin</a:t>
            </a:r>
            <a:r>
              <a:rPr lang="en-CA" sz="1200" b="0" i="0" kern="1200" dirty="0" smtClean="0">
                <a:solidFill>
                  <a:schemeClr val="tx1"/>
                </a:solidFill>
                <a:effectLst/>
                <a:latin typeface="Times New Roman" pitchFamily="18" charset="0"/>
                <a:ea typeface="+mn-ea"/>
                <a:cs typeface="+mn-cs"/>
              </a:rPr>
              <a:t>, who will run the new division, calls it “one of the most significant innovations in the history of our company.” </a:t>
            </a:r>
            <a:r>
              <a:rPr lang="en-CA" sz="1200" b="0" i="0" kern="1200" dirty="0" err="1" smtClean="0">
                <a:solidFill>
                  <a:schemeClr val="tx1"/>
                </a:solidFill>
                <a:effectLst/>
                <a:latin typeface="Times New Roman" pitchFamily="18" charset="0"/>
                <a:ea typeface="+mn-ea"/>
                <a:cs typeface="+mn-cs"/>
              </a:rPr>
              <a:t>Ginni</a:t>
            </a:r>
            <a:r>
              <a:rPr lang="en-CA" sz="1200" b="0" i="0" kern="1200" dirty="0" smtClean="0">
                <a:solidFill>
                  <a:schemeClr val="tx1"/>
                </a:solidFill>
                <a:effectLst/>
                <a:latin typeface="Times New Roman" pitchFamily="18" charset="0"/>
                <a:ea typeface="+mn-ea"/>
                <a:cs typeface="+mn-cs"/>
              </a:rPr>
              <a:t> </a:t>
            </a:r>
            <a:r>
              <a:rPr lang="en-CA" sz="1200" b="0" i="0" kern="1200" dirty="0" err="1" smtClean="0">
                <a:solidFill>
                  <a:schemeClr val="tx1"/>
                </a:solidFill>
                <a:effectLst/>
                <a:latin typeface="Times New Roman" pitchFamily="18" charset="0"/>
                <a:ea typeface="+mn-ea"/>
                <a:cs typeface="+mn-cs"/>
              </a:rPr>
              <a:t>Rometty</a:t>
            </a:r>
            <a:r>
              <a:rPr lang="en-CA" sz="1200" b="0" i="0" kern="1200" dirty="0" smtClean="0">
                <a:solidFill>
                  <a:schemeClr val="tx1"/>
                </a:solidFill>
                <a:effectLst/>
                <a:latin typeface="Times New Roman" pitchFamily="18" charset="0"/>
                <a:ea typeface="+mn-ea"/>
                <a:cs typeface="+mn-cs"/>
              </a:rPr>
              <a:t>, IBM’s boss since early 2012, has reportedly predicted that it will be a $10 billion a year business within a decade.</a:t>
            </a:r>
            <a:endParaRPr lang="en-CA" dirty="0"/>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7</a:t>
            </a:fld>
            <a:endParaRPr lang="en-US"/>
          </a:p>
        </p:txBody>
      </p:sp>
    </p:spTree>
    <p:extLst>
      <p:ext uri="{BB962C8B-B14F-4D97-AF65-F5344CB8AC3E}">
        <p14:creationId xmlns:p14="http://schemas.microsoft.com/office/powerpoint/2010/main" val="2271333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dirty="0" smtClean="0"/>
              <a:t>Each of the scorers implemented in Watson, how they work, how they interact, and their independent impact on Watson’s performance deserves its own research paper. We cannot do this work justice here. It is important to note, however, at this point no one algorithm dominates. In fact we believe </a:t>
            </a:r>
            <a:r>
              <a:rPr lang="en-CA" dirty="0" err="1" smtClean="0"/>
              <a:t>DeepQA’s</a:t>
            </a:r>
            <a:r>
              <a:rPr lang="en-CA" dirty="0" smtClean="0"/>
              <a:t> facility for absorbing these algorithms, and the tools we have created for exploring their interactions and effects, will represent an important and lasting contribution of this work.</a:t>
            </a:r>
          </a:p>
          <a:p>
            <a:endParaRPr lang="en-CA" dirty="0"/>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8</a:t>
            </a:fld>
            <a:endParaRPr lang="en-US"/>
          </a:p>
        </p:txBody>
      </p:sp>
    </p:spTree>
    <p:extLst>
      <p:ext uri="{BB962C8B-B14F-4D97-AF65-F5344CB8AC3E}">
        <p14:creationId xmlns:p14="http://schemas.microsoft.com/office/powerpoint/2010/main" val="1644608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9</a:t>
            </a:fld>
            <a:endParaRPr lang="en-US"/>
          </a:p>
        </p:txBody>
      </p:sp>
    </p:spTree>
    <p:extLst>
      <p:ext uri="{BB962C8B-B14F-4D97-AF65-F5344CB8AC3E}">
        <p14:creationId xmlns:p14="http://schemas.microsoft.com/office/powerpoint/2010/main" val="1442366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5DE2E0B-86EF-4C5E-8975-7701EEA82D63}" type="datetime1">
              <a:rPr lang="en-US" smtClean="0"/>
              <a:t>11/27/2017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422, Lecture 35</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2A9B63-C35D-4070-A3C5-2A1C6E85761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C9365C9-E9FA-42B6-B9FB-617C26916387}" type="datetime1">
              <a:rPr lang="en-US" smtClean="0"/>
              <a:t>11/27/2017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422, Lecture 35</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160E83-2070-470D-AD80-9C001A6C902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9D11755-7AAF-441F-9346-A2E8BDF4F9EA}" type="datetime1">
              <a:rPr lang="en-US" smtClean="0"/>
              <a:t>11/27/2017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422, Lecture 35</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F91023-61DE-45B3-9B47-0975F66F8D5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6712D538-3AA1-46FA-86C0-615C39737A08}" type="datetime1">
              <a:rPr lang="en-US" smtClean="0"/>
              <a:t>11/27/2017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 422, Lecture 35</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14C6B1-4790-4B43-8E6C-6FCDDB2FACD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DC5B5B-3A7A-485B-9221-6D2C1A5AC827}" type="datetime1">
              <a:rPr lang="en-US" smtClean="0">
                <a:solidFill>
                  <a:prstClr val="black">
                    <a:tint val="75000"/>
                  </a:prstClr>
                </a:solidFill>
              </a:rPr>
              <a:t>11/27/2017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CPSC 422, Lecture 35</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39C68D-FBB0-4699-B9F3-4CB8456FD0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67317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D6A9BD-3855-4FBE-926D-09A7789BF52A}" type="datetime1">
              <a:rPr lang="en-US" smtClean="0">
                <a:solidFill>
                  <a:prstClr val="black">
                    <a:tint val="75000"/>
                  </a:prstClr>
                </a:solidFill>
              </a:rPr>
              <a:t>11/27/2017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CPSC 422, Lecture 35</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39C68D-FBB0-4699-B9F3-4CB8456FD0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67878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1E907B-C7D6-416D-92DC-A976AAC3E5C0}" type="datetime1">
              <a:rPr lang="en-US" smtClean="0">
                <a:solidFill>
                  <a:prstClr val="black">
                    <a:tint val="75000"/>
                  </a:prstClr>
                </a:solidFill>
              </a:rPr>
              <a:t>11/27/2017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CPSC 422, Lecture 35</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39C68D-FBB0-4699-B9F3-4CB8456FD0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5832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794046-4581-4E86-8D96-A85BD4E92647}" type="datetime1">
              <a:rPr lang="en-US" smtClean="0">
                <a:solidFill>
                  <a:prstClr val="black">
                    <a:tint val="75000"/>
                  </a:prstClr>
                </a:solidFill>
              </a:rPr>
              <a:t>11/27/2017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CPSC 422, Lecture 35</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39C68D-FBB0-4699-B9F3-4CB8456FD0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8079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723402-E7F5-46E6-B5C3-A2F4B81B9485}" type="datetime1">
              <a:rPr lang="en-US" smtClean="0">
                <a:solidFill>
                  <a:prstClr val="black">
                    <a:tint val="75000"/>
                  </a:prstClr>
                </a:solidFill>
              </a:rPr>
              <a:t>11/27/2017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CPSC 422, Lecture 35</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E39C68D-FBB0-4699-B9F3-4CB8456FD0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17290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4E1AD5-019B-4E46-8D89-B3E5B3A41FA4}" type="datetime1">
              <a:rPr lang="en-US" smtClean="0">
                <a:solidFill>
                  <a:prstClr val="black">
                    <a:tint val="75000"/>
                  </a:prstClr>
                </a:solidFill>
              </a:rPr>
              <a:t>11/27/2017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CPSC 422, Lecture 35</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E39C68D-FBB0-4699-B9F3-4CB8456FD0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56545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728303-326B-4E5F-B05D-485298E96B7B}" type="datetime1">
              <a:rPr lang="en-US" smtClean="0">
                <a:solidFill>
                  <a:prstClr val="black">
                    <a:tint val="75000"/>
                  </a:prstClr>
                </a:solidFill>
              </a:rPr>
              <a:t>11/27/2017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CPSC 422, Lecture 35</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E39C68D-FBB0-4699-B9F3-4CB8456FD0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3275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E0DA2F4-1B77-42C7-A168-5C534704B539}" type="datetime1">
              <a:rPr lang="en-US" smtClean="0"/>
              <a:t>11/27/2017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422, Lecture 35</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066222-366E-4C6E-B591-71E0EC782398}"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579570-CF49-4B39-B575-C99544A04AF7}" type="datetime1">
              <a:rPr lang="en-US" smtClean="0">
                <a:solidFill>
                  <a:prstClr val="black">
                    <a:tint val="75000"/>
                  </a:prstClr>
                </a:solidFill>
              </a:rPr>
              <a:t>11/27/2017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CPSC 422, Lecture 35</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39C68D-FBB0-4699-B9F3-4CB8456FD0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38794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34353C-BAEC-441E-A6B9-C7AB576CA300}" type="datetime1">
              <a:rPr lang="en-US" smtClean="0">
                <a:solidFill>
                  <a:prstClr val="black">
                    <a:tint val="75000"/>
                  </a:prstClr>
                </a:solidFill>
              </a:rPr>
              <a:t>11/27/2017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CPSC 422, Lecture 35</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39C68D-FBB0-4699-B9F3-4CB8456FD0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58577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DC9FDE-1AC0-4E26-89B3-22044B38B642}" type="datetime1">
              <a:rPr lang="en-US" smtClean="0">
                <a:solidFill>
                  <a:prstClr val="black">
                    <a:tint val="75000"/>
                  </a:prstClr>
                </a:solidFill>
              </a:rPr>
              <a:t>11/27/2017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CPSC 422, Lecture 35</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39C68D-FBB0-4699-B9F3-4CB8456FD0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92840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CA3692-9130-453C-8E72-37288CA24E06}" type="datetime1">
              <a:rPr lang="en-US" smtClean="0">
                <a:solidFill>
                  <a:prstClr val="black">
                    <a:tint val="75000"/>
                  </a:prstClr>
                </a:solidFill>
              </a:rPr>
              <a:t>11/27/2017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CPSC 422, Lecture 35</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39C68D-FBB0-4699-B9F3-4CB8456FD0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41059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06CD87B-CD6B-468A-86BB-EC29E1A47AA7}" type="datetime1">
              <a:rPr lang="en-US" smtClean="0">
                <a:solidFill>
                  <a:srgbClr val="000000"/>
                </a:solidFill>
              </a:rPr>
              <a:t>11/27/2017</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35</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7597C9F4-D277-48C8-B1F1-A1FA282508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937366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125006B-BB96-4198-9601-024511C57006}" type="datetime1">
              <a:rPr lang="en-US" smtClean="0">
                <a:solidFill>
                  <a:srgbClr val="000000"/>
                </a:solidFill>
              </a:rPr>
              <a:t>11/27/2017</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35</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38B5A9E0-7EB5-4FF0-AEB5-1FBEA79D2A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99395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52517D05-C13E-4DA2-B68C-0B1C5C78A9CD}" type="datetime1">
              <a:rPr lang="en-US" smtClean="0">
                <a:solidFill>
                  <a:srgbClr val="000000"/>
                </a:solidFill>
              </a:rPr>
              <a:t>11/27/2017</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35</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EEA4F305-9193-42A4-85D9-EEECBDF852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674970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A3DCE0B8-B291-49E6-BF46-972DBC273413}" type="datetime1">
              <a:rPr lang="en-US" smtClean="0">
                <a:solidFill>
                  <a:srgbClr val="000000"/>
                </a:solidFill>
              </a:rPr>
              <a:t>11/27/2017</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35</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923DC875-25F3-4B98-B29A-145DD351ED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106692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EEA98F4B-CD2D-4965-BA22-646C0FEF9860}" type="datetime1">
              <a:rPr lang="en-US" smtClean="0">
                <a:solidFill>
                  <a:srgbClr val="000000"/>
                </a:solidFill>
              </a:rPr>
              <a:t>11/27/2017</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35</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6842080-8267-49D3-A51E-31FBCEF5AD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003327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86FAD99C-31CC-4A19-8661-0829D4387F5C}" type="datetime1">
              <a:rPr lang="en-US" smtClean="0">
                <a:solidFill>
                  <a:srgbClr val="000000"/>
                </a:solidFill>
              </a:rPr>
              <a:t>11/27/2017</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35</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2CFED80-5205-497D-A57F-EAEBD5BF73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31006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0065DE49-BB60-46A8-B356-B6122C4DEF37}" type="datetime1">
              <a:rPr lang="en-US" smtClean="0"/>
              <a:t>11/27/2017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422, Lecture 35</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F0E4BA-79EA-4C2C-9F69-CB03EDE4EA7A}"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8FC74C3-8BD2-48BB-BCDE-03DC4FC51044}" type="datetime1">
              <a:rPr lang="en-US" smtClean="0">
                <a:solidFill>
                  <a:srgbClr val="000000"/>
                </a:solidFill>
              </a:rPr>
              <a:t>11/27/2017</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35</a:t>
            </a: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AD99C34-7C11-4721-9FED-B5532851C3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465291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955E4BE-1434-42B5-BEFF-33B64EA5623B}" type="datetime1">
              <a:rPr lang="en-US" smtClean="0">
                <a:solidFill>
                  <a:srgbClr val="000000"/>
                </a:solidFill>
              </a:rPr>
              <a:t>11/27/2017</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35</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01EF3B6-53F5-4F18-B7AB-5A13C34059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121883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93C8943-AF3E-45D3-8D3D-68B4C503F833}" type="datetime1">
              <a:rPr lang="en-US" smtClean="0">
                <a:solidFill>
                  <a:srgbClr val="000000"/>
                </a:solidFill>
              </a:rPr>
              <a:t>11/27/2017</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35</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BE0E7CC5-623D-444E-8611-37731736AA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10785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B644B1C-84B7-4E8D-BB61-FBF6C133853C}" type="datetime1">
              <a:rPr lang="en-US" smtClean="0">
                <a:solidFill>
                  <a:srgbClr val="000000"/>
                </a:solidFill>
              </a:rPr>
              <a:t>11/27/2017</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35</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D6A52D9-5770-4EE3-88F5-DE9463D50D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457568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4563267-5587-4E52-9FEA-C94E66E7BD59}" type="datetime1">
              <a:rPr lang="en-US" smtClean="0">
                <a:solidFill>
                  <a:srgbClr val="000000"/>
                </a:solidFill>
              </a:rPr>
              <a:t>11/27/2017</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35</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2DB6252-C2A7-40E9-B9C4-7D8B331AE1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14120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2192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35433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E4E9D68F-56B7-4AAB-A861-42949026567E}" type="datetime1">
              <a:rPr lang="en-US" smtClean="0">
                <a:solidFill>
                  <a:srgbClr val="000000"/>
                </a:solidFill>
              </a:rPr>
              <a:t>11/27/2017</a:t>
            </a:fld>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35</a:t>
            </a: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D34D3078-6092-43AB-B7DA-4990DDD99E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15115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17C09F00-B34F-43A1-B45C-FE69A7224084}" type="datetime1">
              <a:rPr lang="en-US" altLang="en-US" smtClean="0">
                <a:solidFill>
                  <a:srgbClr val="FFFFFF"/>
                </a:solidFill>
              </a:rPr>
              <a:t>11/27/2017</a:t>
            </a:fld>
            <a:endParaRPr lang="en-US" altLang="en-US">
              <a:solidFill>
                <a:srgbClr val="FFFFFF"/>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altLang="en-US" smtClean="0">
                <a:solidFill>
                  <a:srgbClr val="FFFFFF"/>
                </a:solidFill>
              </a:rPr>
              <a:t>CPSC 422, Lecture 35</a:t>
            </a:r>
            <a:endParaRPr lang="en-US" altLang="en-US">
              <a:solidFill>
                <a:srgbClr val="FFFFFF"/>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41B444D3-4930-4250-A40D-B6DAA8CB183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551501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Date Placeholder 5"/>
          <p:cNvSpPr>
            <a:spLocks noGrp="1"/>
          </p:cNvSpPr>
          <p:nvPr>
            <p:ph type="dt" sz="half" idx="10"/>
          </p:nvPr>
        </p:nvSpPr>
        <p:spPr>
          <a:xfrm>
            <a:off x="457200" y="6245225"/>
            <a:ext cx="2133600" cy="476250"/>
          </a:xfrm>
        </p:spPr>
        <p:txBody>
          <a:bodyPr/>
          <a:lstStyle>
            <a:lvl1pPr>
              <a:defRPr/>
            </a:lvl1pPr>
          </a:lstStyle>
          <a:p>
            <a:fld id="{4B83AC02-B121-41DE-BD9E-1CB3C60AC476}" type="datetime1">
              <a:rPr lang="en-US" altLang="en-US" smtClean="0">
                <a:solidFill>
                  <a:srgbClr val="FFFFFF"/>
                </a:solidFill>
              </a:rPr>
              <a:t>11/27/2017</a:t>
            </a:fld>
            <a:endParaRPr lang="en-US" altLang="en-US">
              <a:solidFill>
                <a:srgbClr val="FFFFFF"/>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r>
              <a:rPr lang="en-US" altLang="en-US" smtClean="0">
                <a:solidFill>
                  <a:srgbClr val="FFFFFF"/>
                </a:solidFill>
              </a:rPr>
              <a:t>CPSC 422, Lecture 35</a:t>
            </a:r>
            <a:endParaRPr lang="en-US" altLang="en-US">
              <a:solidFill>
                <a:srgbClr val="FFFFFF"/>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13EEE5E5-06CE-4F29-8879-E27E485AE4C4}"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7795176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81BAF224-1ABC-4216-BED9-696DC3197990}" type="datetime1">
              <a:rPr lang="en-US" altLang="en-US" smtClean="0">
                <a:solidFill>
                  <a:srgbClr val="FFFFFF"/>
                </a:solidFill>
              </a:rPr>
              <a:t>11/27/2017</a:t>
            </a:fld>
            <a:endParaRPr lang="en-US" altLang="en-US">
              <a:solidFill>
                <a:srgbClr val="FFFFFF"/>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altLang="en-US" smtClean="0">
                <a:solidFill>
                  <a:srgbClr val="FFFFFF"/>
                </a:solidFill>
              </a:rPr>
              <a:t>CPSC 422, Lecture 35</a:t>
            </a:r>
            <a:endParaRPr lang="en-US" altLang="en-US">
              <a:solidFill>
                <a:srgbClr val="FFFFFF"/>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5A444359-D8E4-461D-9345-B4DA4D6067A9}"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2695495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6EEBB61-DB97-4F03-98A0-37E622E624EC}" type="datetime1">
              <a:rPr lang="en-US" smtClean="0">
                <a:solidFill>
                  <a:srgbClr val="000000"/>
                </a:solidFill>
              </a:rPr>
              <a:t>11/27/2017</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35</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7597C9F4-D277-48C8-B1F1-A1FA282508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13981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38E16648-A588-41B1-AA89-1AC85B63E789}" type="datetime1">
              <a:rPr lang="en-US" smtClean="0"/>
              <a:t>11/27/2017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 422, Lecture 35</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E4BB77-9662-4B11-B03B-A1466343284C}"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667246B-69D8-4349-B885-FF8D05A07805}" type="datetime1">
              <a:rPr lang="en-US" smtClean="0">
                <a:solidFill>
                  <a:srgbClr val="000000"/>
                </a:solidFill>
              </a:rPr>
              <a:t>11/27/2017</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35</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38B5A9E0-7EB5-4FF0-AEB5-1FBEA79D2A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01425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ED966AB-FB5E-42A5-A8AB-EDE9D95C1C45}" type="datetime1">
              <a:rPr lang="en-US" smtClean="0">
                <a:solidFill>
                  <a:srgbClr val="000000"/>
                </a:solidFill>
              </a:rPr>
              <a:t>11/27/2017</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35</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EEA4F305-9193-42A4-85D9-EEECBDF852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90023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9FF3DAF3-7DDF-4BD2-9E7F-AF07E60713A7}" type="datetime1">
              <a:rPr lang="en-US" smtClean="0">
                <a:solidFill>
                  <a:srgbClr val="000000"/>
                </a:solidFill>
              </a:rPr>
              <a:t>11/27/2017</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35</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923DC875-25F3-4B98-B29A-145DD351ED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969024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D8BD4644-7700-4A96-906F-0F84C09BC922}" type="datetime1">
              <a:rPr lang="en-US" smtClean="0">
                <a:solidFill>
                  <a:srgbClr val="000000"/>
                </a:solidFill>
              </a:rPr>
              <a:t>11/27/2017</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35</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6842080-8267-49D3-A51E-31FBCEF5AD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68620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F7D37842-65D2-440D-8A9E-89A9FE6711E9}" type="datetime1">
              <a:rPr lang="en-US" smtClean="0">
                <a:solidFill>
                  <a:srgbClr val="000000"/>
                </a:solidFill>
              </a:rPr>
              <a:t>11/27/2017</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35</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2CFED80-5205-497D-A57F-EAEBD5BF73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201391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D7622FA-EB4F-4DA9-9BF8-6C2E1D46F353}" type="datetime1">
              <a:rPr lang="en-US" smtClean="0">
                <a:solidFill>
                  <a:srgbClr val="000000"/>
                </a:solidFill>
              </a:rPr>
              <a:t>11/27/2017</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35</a:t>
            </a: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AD99C34-7C11-4721-9FED-B5532851C3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85759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7514692-1154-486D-A83F-D50344CF4D16}" type="datetime1">
              <a:rPr lang="en-US" smtClean="0">
                <a:solidFill>
                  <a:srgbClr val="000000"/>
                </a:solidFill>
              </a:rPr>
              <a:t>11/27/2017</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35</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01EF3B6-53F5-4F18-B7AB-5A13C34059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85917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BEA1ECD-8FDC-4FE5-BE0D-4B1E20EA1AF7}" type="datetime1">
              <a:rPr lang="en-US" smtClean="0">
                <a:solidFill>
                  <a:srgbClr val="000000"/>
                </a:solidFill>
              </a:rPr>
              <a:t>11/27/2017</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35</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BE0E7CC5-623D-444E-8611-37731736AA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280175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F6317FD-2479-4AE3-9E66-147DC1B433E8}" type="datetime1">
              <a:rPr lang="en-US" smtClean="0">
                <a:solidFill>
                  <a:srgbClr val="000000"/>
                </a:solidFill>
              </a:rPr>
              <a:t>11/27/2017</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35</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D6A52D9-5770-4EE3-88F5-DE9463D50D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00300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27F766B-4A83-4FAE-BB65-E707442A02FF}" type="datetime1">
              <a:rPr lang="en-US" smtClean="0">
                <a:solidFill>
                  <a:srgbClr val="000000"/>
                </a:solidFill>
              </a:rPr>
              <a:t>11/27/2017</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35</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2DB6252-C2A7-40E9-B9C4-7D8B331AE1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6073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78C2DF79-C91E-4C6D-9E61-6B9B9B555546}" type="datetime1">
              <a:rPr lang="en-US" smtClean="0"/>
              <a:t>11/27/2017</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CPSC 422, Lecture 35</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61A0AB1-34C7-4B50-BD84-655D479EB51D}"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2192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35433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2FCE2FEA-9E9F-478D-9505-3AC69232A8D5}" type="datetime1">
              <a:rPr lang="en-US" smtClean="0">
                <a:solidFill>
                  <a:srgbClr val="000000"/>
                </a:solidFill>
              </a:rPr>
              <a:t>11/27/2017</a:t>
            </a:fld>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35</a:t>
            </a: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D34D3078-6092-43AB-B7DA-4990DDD99E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59370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73AD91BB-9BE5-4B7A-99D0-20856A58DE44}" type="datetime1">
              <a:rPr lang="en-US" altLang="en-US" smtClean="0">
                <a:solidFill>
                  <a:srgbClr val="FFFFFF"/>
                </a:solidFill>
              </a:rPr>
              <a:t>11/27/2017</a:t>
            </a:fld>
            <a:endParaRPr lang="en-US" altLang="en-US">
              <a:solidFill>
                <a:srgbClr val="FFFFFF"/>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altLang="en-US" smtClean="0">
                <a:solidFill>
                  <a:srgbClr val="FFFFFF"/>
                </a:solidFill>
              </a:rPr>
              <a:t>CPSC 422, Lecture 35</a:t>
            </a:r>
            <a:endParaRPr lang="en-US" altLang="en-US">
              <a:solidFill>
                <a:srgbClr val="FFFFFF"/>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41B444D3-4930-4250-A40D-B6DAA8CB183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8203737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Date Placeholder 5"/>
          <p:cNvSpPr>
            <a:spLocks noGrp="1"/>
          </p:cNvSpPr>
          <p:nvPr>
            <p:ph type="dt" sz="half" idx="10"/>
          </p:nvPr>
        </p:nvSpPr>
        <p:spPr>
          <a:xfrm>
            <a:off x="457200" y="6245225"/>
            <a:ext cx="2133600" cy="476250"/>
          </a:xfrm>
        </p:spPr>
        <p:txBody>
          <a:bodyPr/>
          <a:lstStyle>
            <a:lvl1pPr>
              <a:defRPr/>
            </a:lvl1pPr>
          </a:lstStyle>
          <a:p>
            <a:fld id="{C1DDCF65-273D-49E5-86C4-D4550031C971}" type="datetime1">
              <a:rPr lang="en-US" altLang="en-US" smtClean="0">
                <a:solidFill>
                  <a:srgbClr val="FFFFFF"/>
                </a:solidFill>
              </a:rPr>
              <a:t>11/27/2017</a:t>
            </a:fld>
            <a:endParaRPr lang="en-US" altLang="en-US">
              <a:solidFill>
                <a:srgbClr val="FFFFFF"/>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r>
              <a:rPr lang="en-US" altLang="en-US" smtClean="0">
                <a:solidFill>
                  <a:srgbClr val="FFFFFF"/>
                </a:solidFill>
              </a:rPr>
              <a:t>CPSC 422, Lecture 35</a:t>
            </a:r>
            <a:endParaRPr lang="en-US" altLang="en-US">
              <a:solidFill>
                <a:srgbClr val="FFFFFF"/>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13EEE5E5-06CE-4F29-8879-E27E485AE4C4}"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5602621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DA81F078-E7E4-48D1-BA7F-79E690D6574A}" type="datetime1">
              <a:rPr lang="en-US" altLang="en-US" smtClean="0">
                <a:solidFill>
                  <a:srgbClr val="FFFFFF"/>
                </a:solidFill>
              </a:rPr>
              <a:t>11/27/2017</a:t>
            </a:fld>
            <a:endParaRPr lang="en-US" altLang="en-US">
              <a:solidFill>
                <a:srgbClr val="FFFFFF"/>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altLang="en-US" smtClean="0">
                <a:solidFill>
                  <a:srgbClr val="FFFFFF"/>
                </a:solidFill>
              </a:rPr>
              <a:t>CPSC 422, Lecture 35</a:t>
            </a:r>
            <a:endParaRPr lang="en-US" altLang="en-US">
              <a:solidFill>
                <a:srgbClr val="FFFFFF"/>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5A444359-D8E4-461D-9345-B4DA4D6067A9}"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331188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0CCB8ECB-5C6A-497A-87C8-9AAECE14BB23}" type="datetime1">
              <a:rPr lang="en-US" smtClean="0"/>
              <a:t>11/27/2017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CPSC 422, Lecture 35</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8E6AF8B-CF57-4B42-BE48-FB1C463C693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E23CC01-EEAB-415C-A546-46D7E90054E9}" type="datetime1">
              <a:rPr lang="en-US" smtClean="0"/>
              <a:t>11/27/2017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CPSC 422, Lecture 35</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65BCE1D-704A-4BA8-8CDD-2C7799DCC7F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9F63515-B5BD-4828-8A60-762CA3019882}" type="datetime1">
              <a:rPr lang="en-US" smtClean="0"/>
              <a:t>11/27/2017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 422, Lecture 35</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A6166AE-A8A3-4E73-AA34-7C057ECB4D2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55E4220-0404-467C-98EF-3333BA6B0E91}" type="datetime1">
              <a:rPr lang="en-US" smtClean="0"/>
              <a:t>11/27/2017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 422, Lecture 35</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564FBDF-5036-4230-B86D-976A7D4C2C9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theme" Target="../theme/theme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6" Type="http://schemas.openxmlformats.org/officeDocument/2006/relationships/theme" Target="../theme/theme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150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fld id="{D011311F-1372-4B82-8F9A-BB52AB0CFA29}" type="datetime1">
              <a:rPr lang="en-US" smtClean="0"/>
              <a:t>11/27/2017</a:t>
            </a:fld>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en-US" smtClean="0"/>
              <a:t>CPSC 422, Lecture 35</a:t>
            </a:r>
            <a:endParaRPr lang="en-US"/>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5D0A474-ADA3-4698-BAE2-7B44FDE95F4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dt="0"/>
  <p:txStyles>
    <p:title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73E4033-3161-48A1-B6F8-5EFB085D597E}" type="datetime1">
              <a:rPr lang="en-US" smtClean="0">
                <a:solidFill>
                  <a:prstClr val="black">
                    <a:tint val="75000"/>
                  </a:prstClr>
                </a:solidFill>
                <a:latin typeface="Calibri"/>
              </a:rPr>
              <a:t>11/27/2017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smtClean="0">
                <a:solidFill>
                  <a:prstClr val="black">
                    <a:tint val="75000"/>
                  </a:prstClr>
                </a:solidFill>
                <a:latin typeface="Calibri"/>
              </a:rPr>
              <a:t>CPSC 422, Lecture 35</a:t>
            </a: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E39C68D-FBB0-4699-B9F3-4CB8456FD0DC}"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3595758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hdr="0" dt="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Wingdings" pitchFamily="2" charset="2"/>
        <a:buChar char="Ø"/>
        <a:defRPr sz="3200" kern="1200">
          <a:solidFill>
            <a:schemeClr val="bg1"/>
          </a:solidFill>
          <a:latin typeface="+mn-lt"/>
          <a:ea typeface="+mn-ea"/>
          <a:cs typeface="+mn-cs"/>
        </a:defRPr>
      </a:lvl1pPr>
      <a:lvl2pPr marL="742950" indent="-285750" algn="l" defTabSz="914400" rtl="0" eaLnBrk="1" latinLnBrk="0" hangingPunct="1">
        <a:spcBef>
          <a:spcPct val="20000"/>
        </a:spcBef>
        <a:buFont typeface="Wingdings" pitchFamily="2" charset="2"/>
        <a:buChar char="q"/>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2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fld id="{B302A36F-7BC4-4564-A5B3-7F6B66CCAB52}" type="datetime1">
              <a:rPr lang="en-US" smtClean="0">
                <a:solidFill>
                  <a:srgbClr val="000000"/>
                </a:solidFill>
                <a:ea typeface="Arial Unicode MS" pitchFamily="34" charset="-128"/>
                <a:cs typeface="Arial Unicode MS" pitchFamily="34" charset="-128"/>
              </a:rPr>
              <a:t>11/27/2017</a:t>
            </a:fld>
            <a:endParaRPr lang="en-US">
              <a:solidFill>
                <a:srgbClr val="000000"/>
              </a:solidFill>
              <a:ea typeface="Arial Unicode MS" pitchFamily="34" charset="-128"/>
              <a:cs typeface="Arial Unicode MS" pitchFamily="34" charset="-128"/>
            </a:endParaRPr>
          </a:p>
        </p:txBody>
      </p:sp>
      <p:sp>
        <p:nvSpPr>
          <p:cNvPr id="522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r>
              <a:rPr lang="en-US" smtClean="0">
                <a:solidFill>
                  <a:srgbClr val="000000"/>
                </a:solidFill>
                <a:ea typeface="Arial Unicode MS" pitchFamily="34" charset="-128"/>
                <a:cs typeface="Arial Unicode MS" pitchFamily="34" charset="-128"/>
              </a:rPr>
              <a:t>CPSC 422, Lecture 35</a:t>
            </a:r>
            <a:endParaRPr lang="en-US">
              <a:solidFill>
                <a:srgbClr val="000000"/>
              </a:solidFill>
              <a:ea typeface="Arial Unicode MS" pitchFamily="34" charset="-128"/>
              <a:cs typeface="Arial Unicode MS" pitchFamily="34" charset="-128"/>
            </a:endParaRPr>
          </a:p>
        </p:txBody>
      </p:sp>
      <p:sp>
        <p:nvSpPr>
          <p:cNvPr id="522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r>
              <a:rPr lang="en-US">
                <a:solidFill>
                  <a:srgbClr val="000000"/>
                </a:solidFill>
                <a:ea typeface="Arial Unicode MS" pitchFamily="34" charset="-128"/>
                <a:cs typeface="Arial Unicode MS" pitchFamily="34" charset="-128"/>
              </a:rPr>
              <a:t>Slide </a:t>
            </a:r>
            <a:fld id="{8DBDFAFE-9810-4C5B-B31E-6BDE79F8E5E3}" type="slidenum">
              <a:rPr lang="en-US">
                <a:solidFill>
                  <a:srgbClr val="000000"/>
                </a:solidFill>
                <a:ea typeface="Arial Unicode MS" pitchFamily="34" charset="-128"/>
                <a:cs typeface="Arial Unicode MS" pitchFamily="34" charset="-128"/>
              </a:rPr>
              <a:pPr>
                <a:defRPr/>
              </a:pPr>
              <a:t>‹#›</a:t>
            </a:fld>
            <a:endParaRPr lang="en-US">
              <a:solidFill>
                <a:srgbClr val="000000"/>
              </a:solidFill>
              <a:ea typeface="Arial Unicode MS" pitchFamily="34" charset="-128"/>
              <a:cs typeface="Arial Unicode MS" pitchFamily="34" charset="-128"/>
            </a:endParaRPr>
          </a:p>
        </p:txBody>
      </p:sp>
    </p:spTree>
    <p:extLst>
      <p:ext uri="{BB962C8B-B14F-4D97-AF65-F5344CB8AC3E}">
        <p14:creationId xmlns:p14="http://schemas.microsoft.com/office/powerpoint/2010/main" val="2814794954"/>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2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fld id="{99E40FDE-143E-4712-95EC-8EB7FF733504}" type="datetime1">
              <a:rPr lang="en-US" smtClean="0">
                <a:solidFill>
                  <a:srgbClr val="000000"/>
                </a:solidFill>
                <a:ea typeface="Arial Unicode MS" pitchFamily="34" charset="-128"/>
                <a:cs typeface="Arial Unicode MS" pitchFamily="34" charset="-128"/>
              </a:rPr>
              <a:t>11/27/2017</a:t>
            </a:fld>
            <a:endParaRPr lang="en-US">
              <a:solidFill>
                <a:srgbClr val="000000"/>
              </a:solidFill>
              <a:ea typeface="Arial Unicode MS" pitchFamily="34" charset="-128"/>
              <a:cs typeface="Arial Unicode MS" pitchFamily="34" charset="-128"/>
            </a:endParaRPr>
          </a:p>
        </p:txBody>
      </p:sp>
      <p:sp>
        <p:nvSpPr>
          <p:cNvPr id="522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r>
              <a:rPr lang="en-US" smtClean="0">
                <a:solidFill>
                  <a:srgbClr val="000000"/>
                </a:solidFill>
                <a:ea typeface="Arial Unicode MS" pitchFamily="34" charset="-128"/>
                <a:cs typeface="Arial Unicode MS" pitchFamily="34" charset="-128"/>
              </a:rPr>
              <a:t>CPSC 422, Lecture 35</a:t>
            </a:r>
            <a:endParaRPr lang="en-US">
              <a:solidFill>
                <a:srgbClr val="000000"/>
              </a:solidFill>
              <a:ea typeface="Arial Unicode MS" pitchFamily="34" charset="-128"/>
              <a:cs typeface="Arial Unicode MS" pitchFamily="34" charset="-128"/>
            </a:endParaRPr>
          </a:p>
        </p:txBody>
      </p:sp>
      <p:sp>
        <p:nvSpPr>
          <p:cNvPr id="522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r>
              <a:rPr lang="en-US">
                <a:solidFill>
                  <a:srgbClr val="000000"/>
                </a:solidFill>
                <a:ea typeface="Arial Unicode MS" pitchFamily="34" charset="-128"/>
                <a:cs typeface="Arial Unicode MS" pitchFamily="34" charset="-128"/>
              </a:rPr>
              <a:t>Slide </a:t>
            </a:r>
            <a:fld id="{8DBDFAFE-9810-4C5B-B31E-6BDE79F8E5E3}" type="slidenum">
              <a:rPr lang="en-US">
                <a:solidFill>
                  <a:srgbClr val="000000"/>
                </a:solidFill>
                <a:ea typeface="Arial Unicode MS" pitchFamily="34" charset="-128"/>
                <a:cs typeface="Arial Unicode MS" pitchFamily="34" charset="-128"/>
              </a:rPr>
              <a:pPr>
                <a:defRPr/>
              </a:pPr>
              <a:t>‹#›</a:t>
            </a:fld>
            <a:endParaRPr lang="en-US">
              <a:solidFill>
                <a:srgbClr val="000000"/>
              </a:solidFill>
              <a:ea typeface="Arial Unicode MS" pitchFamily="34" charset="-128"/>
              <a:cs typeface="Arial Unicode MS" pitchFamily="34" charset="-128"/>
            </a:endParaRPr>
          </a:p>
        </p:txBody>
      </p:sp>
    </p:spTree>
    <p:extLst>
      <p:ext uri="{BB962C8B-B14F-4D97-AF65-F5344CB8AC3E}">
        <p14:creationId xmlns:p14="http://schemas.microsoft.com/office/powerpoint/2010/main" val="2279304417"/>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2.xml"/><Relationship Id="rId1" Type="http://schemas.openxmlformats.org/officeDocument/2006/relationships/slideLayout" Target="../slideLayouts/slideLayout40.xml"/><Relationship Id="rId4" Type="http://schemas.openxmlformats.org/officeDocument/2006/relationships/image" Target="../media/image500.emf"/></Relationships>
</file>

<file path=ppt/slides/_rels/slide13.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13.xml"/><Relationship Id="rId1" Type="http://schemas.openxmlformats.org/officeDocument/2006/relationships/slideLayout" Target="../slideLayouts/slideLayout40.xml"/><Relationship Id="rId4" Type="http://schemas.openxmlformats.org/officeDocument/2006/relationships/image" Target="../media/image140.emf"/></Relationships>
</file>

<file path=ppt/slides/_rels/slide14.xml.rels><?xml version="1.0" encoding="UTF-8" standalone="yes"?>
<Relationships xmlns="http://schemas.openxmlformats.org/package/2006/relationships"><Relationship Id="rId3" Type="http://schemas.openxmlformats.org/officeDocument/2006/relationships/hyperlink" Target="http://www-ai.ijs.si/SasoDzeroski/AAMAS02/Paper.pdf" TargetMode="External"/><Relationship Id="rId2" Type="http://schemas.openxmlformats.org/officeDocument/2006/relationships/notesSlide" Target="../notesSlides/notesSlide14.xml"/><Relationship Id="rId1" Type="http://schemas.openxmlformats.org/officeDocument/2006/relationships/slideLayout" Target="../slideLayouts/slideLayout40.xml"/><Relationship Id="rId5" Type="http://schemas.openxmlformats.org/officeDocument/2006/relationships/hyperlink" Target="http://cs.ubc.ca/~poole/talks/ILP-2010.pdf" TargetMode="External"/><Relationship Id="rId4" Type="http://schemas.openxmlformats.org/officeDocument/2006/relationships/hyperlink" Target="http://artint.info/slides/ch14/lect2.pdf"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40.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hyperlink" Target="http://karpathy.github.io/2016/05/31/rl/" TargetMode="External"/></Relationships>
</file>

<file path=ppt/slides/_rels/slide18.xml.rels><?xml version="1.0" encoding="UTF-8" standalone="yes"?>
<Relationships xmlns="http://schemas.openxmlformats.org/package/2006/relationships"><Relationship Id="rId26" Type="http://schemas.openxmlformats.org/officeDocument/2006/relationships/image" Target="../media/image22.emf"/><Relationship Id="rId21" Type="http://schemas.openxmlformats.org/officeDocument/2006/relationships/customXml" Target="../ink/ink12.xml"/><Relationship Id="rId42" Type="http://schemas.openxmlformats.org/officeDocument/2006/relationships/image" Target="../media/image30.emf"/><Relationship Id="rId47" Type="http://schemas.openxmlformats.org/officeDocument/2006/relationships/customXml" Target="../ink/ink25.xml"/><Relationship Id="rId63" Type="http://schemas.openxmlformats.org/officeDocument/2006/relationships/customXml" Target="../ink/ink33.xml"/><Relationship Id="rId68" Type="http://schemas.openxmlformats.org/officeDocument/2006/relationships/image" Target="../media/image43.emf"/><Relationship Id="rId16" Type="http://schemas.openxmlformats.org/officeDocument/2006/relationships/image" Target="../media/image17.emf"/><Relationship Id="rId11" Type="http://schemas.openxmlformats.org/officeDocument/2006/relationships/customXml" Target="../ink/ink7.xml"/><Relationship Id="rId24" Type="http://schemas.openxmlformats.org/officeDocument/2006/relationships/image" Target="../media/image21.emf"/><Relationship Id="rId32" Type="http://schemas.openxmlformats.org/officeDocument/2006/relationships/image" Target="../media/image25.emf"/><Relationship Id="rId37" Type="http://schemas.openxmlformats.org/officeDocument/2006/relationships/customXml" Target="../ink/ink20.xml"/><Relationship Id="rId40" Type="http://schemas.openxmlformats.org/officeDocument/2006/relationships/image" Target="../media/image29.emf"/><Relationship Id="rId45" Type="http://schemas.openxmlformats.org/officeDocument/2006/relationships/customXml" Target="../ink/ink24.xml"/><Relationship Id="rId53" Type="http://schemas.openxmlformats.org/officeDocument/2006/relationships/customXml" Target="../ink/ink28.xml"/><Relationship Id="rId58" Type="http://schemas.openxmlformats.org/officeDocument/2006/relationships/image" Target="../media/image38.emf"/><Relationship Id="rId66" Type="http://schemas.openxmlformats.org/officeDocument/2006/relationships/image" Target="../media/image42.emf"/><Relationship Id="rId74" Type="http://schemas.openxmlformats.org/officeDocument/2006/relationships/image" Target="../media/image46.emf"/><Relationship Id="rId5" Type="http://schemas.openxmlformats.org/officeDocument/2006/relationships/customXml" Target="../ink/ink4.xml"/><Relationship Id="rId61" Type="http://schemas.openxmlformats.org/officeDocument/2006/relationships/customXml" Target="../ink/ink32.xml"/><Relationship Id="rId19" Type="http://schemas.openxmlformats.org/officeDocument/2006/relationships/customXml" Target="../ink/ink11.xml"/><Relationship Id="rId14" Type="http://schemas.openxmlformats.org/officeDocument/2006/relationships/image" Target="../media/image16.emf"/><Relationship Id="rId22" Type="http://schemas.openxmlformats.org/officeDocument/2006/relationships/image" Target="../media/image20.emf"/><Relationship Id="rId27" Type="http://schemas.openxmlformats.org/officeDocument/2006/relationships/customXml" Target="../ink/ink15.xml"/><Relationship Id="rId30" Type="http://schemas.openxmlformats.org/officeDocument/2006/relationships/image" Target="../media/image24.emf"/><Relationship Id="rId35" Type="http://schemas.openxmlformats.org/officeDocument/2006/relationships/customXml" Target="../ink/ink19.xml"/><Relationship Id="rId43" Type="http://schemas.openxmlformats.org/officeDocument/2006/relationships/customXml" Target="../ink/ink23.xml"/><Relationship Id="rId48" Type="http://schemas.openxmlformats.org/officeDocument/2006/relationships/image" Target="../media/image33.emf"/><Relationship Id="rId56" Type="http://schemas.openxmlformats.org/officeDocument/2006/relationships/image" Target="../media/image37.emf"/><Relationship Id="rId64" Type="http://schemas.openxmlformats.org/officeDocument/2006/relationships/image" Target="../media/image41.emf"/><Relationship Id="rId69" Type="http://schemas.openxmlformats.org/officeDocument/2006/relationships/customXml" Target="../ink/ink36.xml"/><Relationship Id="rId77" Type="http://schemas.openxmlformats.org/officeDocument/2006/relationships/customXml" Target="../ink/ink40.xml"/><Relationship Id="rId8" Type="http://schemas.openxmlformats.org/officeDocument/2006/relationships/image" Target="../media/image13.emf"/><Relationship Id="rId51" Type="http://schemas.openxmlformats.org/officeDocument/2006/relationships/customXml" Target="../ink/ink27.xml"/><Relationship Id="rId72" Type="http://schemas.openxmlformats.org/officeDocument/2006/relationships/image" Target="../media/image45.emf"/><Relationship Id="rId3" Type="http://schemas.openxmlformats.org/officeDocument/2006/relationships/customXml" Target="../ink/ink3.xml"/><Relationship Id="rId12" Type="http://schemas.openxmlformats.org/officeDocument/2006/relationships/image" Target="../media/image15.emf"/><Relationship Id="rId17" Type="http://schemas.openxmlformats.org/officeDocument/2006/relationships/customXml" Target="../ink/ink10.xml"/><Relationship Id="rId25" Type="http://schemas.openxmlformats.org/officeDocument/2006/relationships/customXml" Target="../ink/ink14.xml"/><Relationship Id="rId33" Type="http://schemas.openxmlformats.org/officeDocument/2006/relationships/customXml" Target="../ink/ink18.xml"/><Relationship Id="rId38" Type="http://schemas.openxmlformats.org/officeDocument/2006/relationships/image" Target="../media/image28.emf"/><Relationship Id="rId46" Type="http://schemas.openxmlformats.org/officeDocument/2006/relationships/image" Target="../media/image32.emf"/><Relationship Id="rId59" Type="http://schemas.openxmlformats.org/officeDocument/2006/relationships/customXml" Target="../ink/ink31.xml"/><Relationship Id="rId67" Type="http://schemas.openxmlformats.org/officeDocument/2006/relationships/customXml" Target="../ink/ink35.xml"/><Relationship Id="rId20" Type="http://schemas.openxmlformats.org/officeDocument/2006/relationships/image" Target="../media/image19.emf"/><Relationship Id="rId41" Type="http://schemas.openxmlformats.org/officeDocument/2006/relationships/customXml" Target="../ink/ink22.xml"/><Relationship Id="rId54" Type="http://schemas.openxmlformats.org/officeDocument/2006/relationships/image" Target="../media/image36.emf"/><Relationship Id="rId62" Type="http://schemas.openxmlformats.org/officeDocument/2006/relationships/image" Target="../media/image40.emf"/><Relationship Id="rId70" Type="http://schemas.openxmlformats.org/officeDocument/2006/relationships/image" Target="../media/image44.emf"/><Relationship Id="rId75" Type="http://schemas.openxmlformats.org/officeDocument/2006/relationships/customXml" Target="../ink/ink39.xml"/><Relationship Id="rId1" Type="http://schemas.openxmlformats.org/officeDocument/2006/relationships/slideLayout" Target="../slideLayouts/slideLayout40.xml"/><Relationship Id="rId6" Type="http://schemas.openxmlformats.org/officeDocument/2006/relationships/image" Target="../media/image12.emf"/><Relationship Id="rId15" Type="http://schemas.openxmlformats.org/officeDocument/2006/relationships/customXml" Target="../ink/ink9.xml"/><Relationship Id="rId23" Type="http://schemas.openxmlformats.org/officeDocument/2006/relationships/customXml" Target="../ink/ink13.xml"/><Relationship Id="rId28" Type="http://schemas.openxmlformats.org/officeDocument/2006/relationships/image" Target="../media/image23.emf"/><Relationship Id="rId36" Type="http://schemas.openxmlformats.org/officeDocument/2006/relationships/image" Target="../media/image27.emf"/><Relationship Id="rId49" Type="http://schemas.openxmlformats.org/officeDocument/2006/relationships/customXml" Target="../ink/ink26.xml"/><Relationship Id="rId57" Type="http://schemas.openxmlformats.org/officeDocument/2006/relationships/customXml" Target="../ink/ink30.xml"/><Relationship Id="rId10" Type="http://schemas.openxmlformats.org/officeDocument/2006/relationships/image" Target="../media/image14.emf"/><Relationship Id="rId31" Type="http://schemas.openxmlformats.org/officeDocument/2006/relationships/customXml" Target="../ink/ink17.xml"/><Relationship Id="rId44" Type="http://schemas.openxmlformats.org/officeDocument/2006/relationships/image" Target="../media/image31.emf"/><Relationship Id="rId52" Type="http://schemas.openxmlformats.org/officeDocument/2006/relationships/image" Target="../media/image35.emf"/><Relationship Id="rId60" Type="http://schemas.openxmlformats.org/officeDocument/2006/relationships/image" Target="../media/image39.emf"/><Relationship Id="rId65" Type="http://schemas.openxmlformats.org/officeDocument/2006/relationships/customXml" Target="../ink/ink34.xml"/><Relationship Id="rId73" Type="http://schemas.openxmlformats.org/officeDocument/2006/relationships/customXml" Target="../ink/ink38.xml"/><Relationship Id="rId78" Type="http://schemas.openxmlformats.org/officeDocument/2006/relationships/image" Target="../media/image48.emf"/><Relationship Id="rId4" Type="http://schemas.openxmlformats.org/officeDocument/2006/relationships/image" Target="../media/image11.emf"/><Relationship Id="rId9" Type="http://schemas.openxmlformats.org/officeDocument/2006/relationships/customXml" Target="../ink/ink6.xml"/><Relationship Id="rId13" Type="http://schemas.openxmlformats.org/officeDocument/2006/relationships/customXml" Target="../ink/ink8.xml"/><Relationship Id="rId18" Type="http://schemas.openxmlformats.org/officeDocument/2006/relationships/image" Target="../media/image18.emf"/><Relationship Id="rId39" Type="http://schemas.openxmlformats.org/officeDocument/2006/relationships/customXml" Target="../ink/ink21.xml"/><Relationship Id="rId34" Type="http://schemas.openxmlformats.org/officeDocument/2006/relationships/image" Target="../media/image26.emf"/><Relationship Id="rId50" Type="http://schemas.openxmlformats.org/officeDocument/2006/relationships/image" Target="../media/image34.emf"/><Relationship Id="rId55" Type="http://schemas.openxmlformats.org/officeDocument/2006/relationships/customXml" Target="../ink/ink29.xml"/><Relationship Id="rId76" Type="http://schemas.openxmlformats.org/officeDocument/2006/relationships/image" Target="../media/image47.emf"/><Relationship Id="rId7" Type="http://schemas.openxmlformats.org/officeDocument/2006/relationships/customXml" Target="../ink/ink5.xml"/><Relationship Id="rId71" Type="http://schemas.openxmlformats.org/officeDocument/2006/relationships/customXml" Target="../ink/ink37.xml"/><Relationship Id="rId2" Type="http://schemas.openxmlformats.org/officeDocument/2006/relationships/notesSlide" Target="../notesSlides/notesSlide18.xml"/><Relationship Id="rId29" Type="http://schemas.openxmlformats.org/officeDocument/2006/relationships/customXml" Target="../ink/ink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0.xml"/><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3" Type="http://schemas.openxmlformats.org/officeDocument/2006/relationships/hyperlink" Target="http://dl.acm.org/authorize?N22361" TargetMode="External"/><Relationship Id="rId2" Type="http://schemas.openxmlformats.org/officeDocument/2006/relationships/notesSlide" Target="../notesSlides/notesSlide23.xml"/><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24.xml"/><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5.xml"/><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researcher.ibm.com/researcher/view_page.php?id=2158" TargetMode="External"/><Relationship Id="rId2" Type="http://schemas.openxmlformats.org/officeDocument/2006/relationships/notesSlide" Target="../notesSlides/notesSlide5.xml"/><Relationship Id="rId1" Type="http://schemas.openxmlformats.org/officeDocument/2006/relationships/slideLayout" Target="../slideLayouts/slideLayout40.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smtClean="0">
                <a:solidFill>
                  <a:srgbClr val="000000"/>
                </a:solidFill>
              </a:rPr>
              <a:t>CPSC 422, Lecture 35</a:t>
            </a:r>
            <a:endParaRPr lang="en-US" dirty="0">
              <a:solidFill>
                <a:srgbClr val="000000"/>
              </a:solidFill>
            </a:endParaRPr>
          </a:p>
        </p:txBody>
      </p:sp>
      <p:sp>
        <p:nvSpPr>
          <p:cNvPr id="5" name="Slide Number Placeholder 3"/>
          <p:cNvSpPr>
            <a:spLocks noGrp="1"/>
          </p:cNvSpPr>
          <p:nvPr>
            <p:ph type="sldNum" sz="quarter" idx="12"/>
          </p:nvPr>
        </p:nvSpPr>
        <p:spPr/>
        <p:txBody>
          <a:bodyPr/>
          <a:lstStyle/>
          <a:p>
            <a:pPr>
              <a:defRPr/>
            </a:pPr>
            <a:r>
              <a:rPr lang="en-US">
                <a:solidFill>
                  <a:srgbClr val="000000"/>
                </a:solidFill>
              </a:rPr>
              <a:t>Slide </a:t>
            </a:r>
            <a:fld id="{ACA5DE21-EB39-4D7A-8358-F4A5BC11EB68}" type="slidenum">
              <a:rPr lang="en-US">
                <a:solidFill>
                  <a:srgbClr val="000000"/>
                </a:solidFill>
              </a:rPr>
              <a:pPr>
                <a:defRPr/>
              </a:pPr>
              <a:t>1</a:t>
            </a:fld>
            <a:endParaRPr lang="en-US">
              <a:solidFill>
                <a:srgbClr val="000000"/>
              </a:solidFill>
            </a:endParaRPr>
          </a:p>
        </p:txBody>
      </p:sp>
      <p:sp>
        <p:nvSpPr>
          <p:cNvPr id="1029" name="Rectangle 2"/>
          <p:cNvSpPr>
            <a:spLocks noChangeArrowheads="1"/>
          </p:cNvSpPr>
          <p:nvPr/>
        </p:nvSpPr>
        <p:spPr bwMode="auto">
          <a:xfrm>
            <a:off x="0" y="908050"/>
            <a:ext cx="8763000" cy="3416320"/>
          </a:xfrm>
          <a:prstGeom prst="rect">
            <a:avLst/>
          </a:prstGeom>
          <a:noFill/>
          <a:ln w="9525">
            <a:noFill/>
            <a:miter lim="800000"/>
            <a:headEnd/>
            <a:tailEnd/>
          </a:ln>
        </p:spPr>
        <p:txBody>
          <a:bodyPr>
            <a:spAutoFit/>
          </a:bodyPr>
          <a:lstStyle/>
          <a:p>
            <a:pPr algn="ctr">
              <a:spcBef>
                <a:spcPct val="50000"/>
              </a:spcBef>
            </a:pPr>
            <a:r>
              <a:rPr lang="en-US" sz="4800" b="1" dirty="0" smtClean="0">
                <a:solidFill>
                  <a:srgbClr val="3333CC"/>
                </a:solidFill>
                <a:latin typeface="Arial Unicode MS" pitchFamily="34" charset="-128"/>
              </a:rPr>
              <a:t>Intelligent Systems (AI-2)</a:t>
            </a:r>
            <a:endParaRPr lang="en-US" sz="4800" b="1" dirty="0">
              <a:solidFill>
                <a:srgbClr val="3333CC"/>
              </a:solidFill>
              <a:latin typeface="Arial Unicode MS" pitchFamily="34" charset="-128"/>
            </a:endParaRPr>
          </a:p>
          <a:p>
            <a:pPr algn="ctr">
              <a:spcBef>
                <a:spcPct val="50000"/>
              </a:spcBef>
            </a:pPr>
            <a:endParaRPr lang="en-US" sz="2400" b="1" dirty="0">
              <a:solidFill>
                <a:srgbClr val="000000"/>
              </a:solidFill>
              <a:latin typeface="Arial Unicode MS" pitchFamily="34" charset="-128"/>
            </a:endParaRPr>
          </a:p>
          <a:p>
            <a:pPr algn="ctr">
              <a:spcBef>
                <a:spcPct val="50000"/>
              </a:spcBef>
            </a:pPr>
            <a:r>
              <a:rPr lang="en-US" sz="3200" b="1" dirty="0">
                <a:solidFill>
                  <a:srgbClr val="000000"/>
                </a:solidFill>
                <a:latin typeface="Arial Unicode MS" pitchFamily="34" charset="-128"/>
              </a:rPr>
              <a:t>Computer Science </a:t>
            </a:r>
            <a:r>
              <a:rPr lang="en-US" sz="3200" b="1" dirty="0" smtClean="0">
                <a:solidFill>
                  <a:srgbClr val="000000"/>
                </a:solidFill>
                <a:latin typeface="Arial Unicode MS" pitchFamily="34" charset="-128"/>
              </a:rPr>
              <a:t>cpsc422</a:t>
            </a:r>
            <a:r>
              <a:rPr lang="en-US" sz="3200" b="1" dirty="0">
                <a:solidFill>
                  <a:srgbClr val="000000"/>
                </a:solidFill>
                <a:latin typeface="Arial Unicode MS" pitchFamily="34" charset="-128"/>
              </a:rPr>
              <a:t>, Lecture </a:t>
            </a:r>
            <a:r>
              <a:rPr lang="en-US" sz="3200" b="1" dirty="0" smtClean="0">
                <a:solidFill>
                  <a:srgbClr val="000000"/>
                </a:solidFill>
                <a:latin typeface="Arial Unicode MS" pitchFamily="34" charset="-128"/>
              </a:rPr>
              <a:t>34</a:t>
            </a:r>
            <a:endParaRPr lang="en-US" sz="3200" b="1" dirty="0">
              <a:solidFill>
                <a:srgbClr val="000000"/>
              </a:solidFill>
              <a:latin typeface="Arial Unicode MS" pitchFamily="34" charset="-128"/>
            </a:endParaRPr>
          </a:p>
          <a:p>
            <a:pPr algn="ctr">
              <a:spcBef>
                <a:spcPct val="50000"/>
              </a:spcBef>
            </a:pPr>
            <a:endParaRPr lang="en-US" sz="2800" b="1" dirty="0">
              <a:solidFill>
                <a:srgbClr val="000000"/>
              </a:solidFill>
              <a:latin typeface="Arial Unicode MS" pitchFamily="34" charset="-128"/>
            </a:endParaRPr>
          </a:p>
          <a:p>
            <a:pPr algn="ctr">
              <a:spcBef>
                <a:spcPct val="50000"/>
              </a:spcBef>
            </a:pPr>
            <a:r>
              <a:rPr lang="en-US" sz="2800" b="1" dirty="0" smtClean="0">
                <a:solidFill>
                  <a:srgbClr val="000000"/>
                </a:solidFill>
                <a:latin typeface="Arial Unicode MS" pitchFamily="34" charset="-128"/>
              </a:rPr>
              <a:t>Dec,  </a:t>
            </a:r>
            <a:r>
              <a:rPr lang="en-US" sz="2800" b="1" dirty="0" smtClean="0">
                <a:solidFill>
                  <a:srgbClr val="000000"/>
                </a:solidFill>
                <a:latin typeface="Arial Unicode MS" pitchFamily="34" charset="-128"/>
              </a:rPr>
              <a:t>1,  2017</a:t>
            </a:r>
            <a:endParaRPr lang="en-US" sz="2800" b="1" dirty="0">
              <a:solidFill>
                <a:srgbClr val="000000"/>
              </a:solidFill>
              <a:latin typeface="Arial Unicode MS" pitchFamily="34" charset="-128"/>
            </a:endParaRPr>
          </a:p>
        </p:txBody>
      </p:sp>
      <p:sp>
        <p:nvSpPr>
          <p:cNvPr id="1031" name="AutoShape 7" descr="tatsuro_picture.jpg"/>
          <p:cNvSpPr>
            <a:spLocks noChangeAspect="1" noChangeArrowheads="1"/>
          </p:cNvSpPr>
          <p:nvPr/>
        </p:nvSpPr>
        <p:spPr bwMode="auto">
          <a:xfrm>
            <a:off x="180975"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CA" sz="2800">
              <a:solidFill>
                <a:srgbClr val="000000"/>
              </a:solidFill>
            </a:endParaRPr>
          </a:p>
        </p:txBody>
      </p:sp>
    </p:spTree>
    <p:extLst>
      <p:ext uri="{BB962C8B-B14F-4D97-AF65-F5344CB8AC3E}">
        <p14:creationId xmlns:p14="http://schemas.microsoft.com/office/powerpoint/2010/main" val="34112640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AI </a:t>
            </a:r>
            <a:r>
              <a:rPr lang="en-CA" dirty="0" smtClean="0"/>
              <a:t>applications</a:t>
            </a:r>
            <a:r>
              <a:rPr lang="en-CA" dirty="0" smtClean="0"/>
              <a:t>.........</a:t>
            </a:r>
            <a:endParaRPr lang="en-CA" dirty="0"/>
          </a:p>
        </p:txBody>
      </p:sp>
      <p:sp>
        <p:nvSpPr>
          <p:cNvPr id="3" name="Content Placeholder 2"/>
          <p:cNvSpPr>
            <a:spLocks noGrp="1"/>
          </p:cNvSpPr>
          <p:nvPr>
            <p:ph idx="1"/>
          </p:nvPr>
        </p:nvSpPr>
        <p:spPr>
          <a:xfrm>
            <a:off x="374374" y="875138"/>
            <a:ext cx="8534400" cy="3657600"/>
          </a:xfrm>
        </p:spPr>
        <p:txBody>
          <a:bodyPr/>
          <a:lstStyle/>
          <a:p>
            <a:pPr marL="457200" indent="-457200">
              <a:buFont typeface="Arial" panose="020B0604020202020204" pitchFamily="34" charset="0"/>
              <a:buChar char="•"/>
            </a:pPr>
            <a:r>
              <a:rPr lang="en-CA" dirty="0" err="1" smtClean="0"/>
              <a:t>DeepQA</a:t>
            </a:r>
            <a:endParaRPr lang="en-CA" dirty="0" smtClean="0"/>
          </a:p>
          <a:p>
            <a:pPr marL="457200" indent="-457200">
              <a:buFont typeface="Arial" panose="020B0604020202020204" pitchFamily="34" charset="0"/>
              <a:buChar char="•"/>
            </a:pPr>
            <a:r>
              <a:rPr lang="en-CA" dirty="0" smtClean="0"/>
              <a:t>Personal Assistants</a:t>
            </a:r>
            <a:endParaRPr lang="en-CA" dirty="0" smtClean="0"/>
          </a:p>
          <a:p>
            <a:pPr marL="457200" indent="-457200">
              <a:buFont typeface="Arial" panose="020B0604020202020204" pitchFamily="34" charset="0"/>
              <a:buChar char="•"/>
            </a:pPr>
            <a:r>
              <a:rPr lang="en-CA" dirty="0" smtClean="0"/>
              <a:t>Robotics</a:t>
            </a:r>
            <a:endParaRPr lang="en-CA" dirty="0"/>
          </a:p>
          <a:p>
            <a:pPr marL="457200" indent="-457200">
              <a:buFont typeface="Arial" panose="020B0604020202020204" pitchFamily="34" charset="0"/>
              <a:buChar char="•"/>
            </a:pPr>
            <a:r>
              <a:rPr lang="en-CA" dirty="0" smtClean="0"/>
              <a:t>Search Engines</a:t>
            </a:r>
          </a:p>
          <a:p>
            <a:pPr marL="457200" indent="-457200">
              <a:buFont typeface="Arial" panose="020B0604020202020204" pitchFamily="34" charset="0"/>
              <a:buChar char="•"/>
            </a:pPr>
            <a:r>
              <a:rPr lang="en-CA" dirty="0" smtClean="0"/>
              <a:t>Games</a:t>
            </a:r>
          </a:p>
          <a:p>
            <a:pPr marL="457200" indent="-457200">
              <a:buFont typeface="Arial" panose="020B0604020202020204" pitchFamily="34" charset="0"/>
              <a:buChar char="•"/>
            </a:pPr>
            <a:r>
              <a:rPr lang="en-CA" dirty="0" smtClean="0"/>
              <a:t>Tutoring Systems</a:t>
            </a:r>
          </a:p>
          <a:p>
            <a:pPr marL="457200" indent="-457200">
              <a:buFont typeface="Arial" panose="020B0604020202020204" pitchFamily="34" charset="0"/>
              <a:buChar char="•"/>
            </a:pPr>
            <a:r>
              <a:rPr lang="en-CA" dirty="0" smtClean="0"/>
              <a:t>Medicine / Finance / …</a:t>
            </a:r>
          </a:p>
          <a:p>
            <a:pPr marL="457200" indent="-457200">
              <a:buFont typeface="Arial" panose="020B0604020202020204" pitchFamily="34" charset="0"/>
              <a:buChar char="•"/>
            </a:pPr>
            <a:r>
              <a:rPr lang="en-CA" dirty="0" smtClean="0"/>
              <a:t>……</a:t>
            </a:r>
          </a:p>
          <a:p>
            <a:pPr marL="457200" indent="-457200">
              <a:buFont typeface="Arial" panose="020B0604020202020204" pitchFamily="34" charset="0"/>
              <a:buChar char="•"/>
            </a:pPr>
            <a:endParaRPr lang="en-CA"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CPSC 422, Lecture 35</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38B5A9E0-7EB5-4FF0-AEB5-1FBEA79D2A5B}" type="slidenum">
              <a:rPr lang="en-US" smtClean="0">
                <a:solidFill>
                  <a:srgbClr val="000000"/>
                </a:solidFill>
              </a:rPr>
              <a:pPr>
                <a:defRPr/>
              </a:pPr>
              <a:t>10</a:t>
            </a:fld>
            <a:endParaRPr lang="en-US">
              <a:solidFill>
                <a:srgbClr val="000000"/>
              </a:solidFill>
            </a:endParaRPr>
          </a:p>
        </p:txBody>
      </p:sp>
      <p:sp>
        <p:nvSpPr>
          <p:cNvPr id="6" name="Content Placeholder 2"/>
          <p:cNvSpPr txBox="1">
            <a:spLocks/>
          </p:cNvSpPr>
          <p:nvPr/>
        </p:nvSpPr>
        <p:spPr bwMode="auto">
          <a:xfrm>
            <a:off x="397565" y="5161227"/>
            <a:ext cx="8534400" cy="1066800"/>
          </a:xfrm>
          <a:prstGeom prst="rect">
            <a:avLst/>
          </a:prstGeom>
          <a:solidFill>
            <a:schemeClr val="accent5">
              <a:lumMod val="40000"/>
              <a:lumOff val="60000"/>
            </a:schemeClr>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lgn="ctr"/>
            <a:r>
              <a:rPr lang="en-CA" kern="0" dirty="0" smtClean="0"/>
              <a:t>Most companies are investing in AI and/or developing/adopting AI technologies</a:t>
            </a:r>
            <a:endParaRPr lang="en-CA" kern="0" dirty="0"/>
          </a:p>
        </p:txBody>
      </p:sp>
    </p:spTree>
    <p:extLst>
      <p:ext uri="{BB962C8B-B14F-4D97-AF65-F5344CB8AC3E}">
        <p14:creationId xmlns:p14="http://schemas.microsoft.com/office/powerpoint/2010/main" val="28767767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smtClean="0">
                <a:solidFill>
                  <a:srgbClr val="000000"/>
                </a:solidFill>
              </a:rPr>
              <a:t>CPSC 422, Lecture 35</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solidFill>
                  <a:srgbClr val="000000"/>
                </a:solidFill>
              </a:rPr>
              <a:pPr/>
              <a:t>11</a:t>
            </a:fld>
            <a:endParaRPr lang="en-US" smtClean="0">
              <a:solidFill>
                <a:srgbClr val="000000"/>
              </a:solidFill>
            </a:endParaRPr>
          </a:p>
        </p:txBody>
      </p:sp>
      <p:sp>
        <p:nvSpPr>
          <p:cNvPr id="4101" name="Rectangle 2"/>
          <p:cNvSpPr>
            <a:spLocks noGrp="1" noChangeArrowheads="1"/>
          </p:cNvSpPr>
          <p:nvPr>
            <p:ph type="title"/>
          </p:nvPr>
        </p:nvSpPr>
        <p:spPr>
          <a:xfrm>
            <a:off x="571500" y="145577"/>
            <a:ext cx="7772400" cy="1143000"/>
          </a:xfrm>
        </p:spPr>
        <p:txBody>
          <a:bodyPr/>
          <a:lstStyle/>
          <a:p>
            <a:pPr eaLnBrk="1" hangingPunct="1"/>
            <a:r>
              <a:rPr lang="en-US" dirty="0" smtClean="0"/>
              <a:t>Lecture Overview</a:t>
            </a:r>
          </a:p>
        </p:txBody>
      </p:sp>
      <p:sp>
        <p:nvSpPr>
          <p:cNvPr id="6" name="Rectangle 3"/>
          <p:cNvSpPr txBox="1">
            <a:spLocks noChangeArrowheads="1"/>
          </p:cNvSpPr>
          <p:nvPr/>
        </p:nvSpPr>
        <p:spPr bwMode="auto">
          <a:xfrm>
            <a:off x="685800" y="1264693"/>
            <a:ext cx="8077200" cy="49530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spcAft>
                <a:spcPts val="600"/>
              </a:spcAft>
              <a:buFont typeface="Arial" pitchFamily="34" charset="0"/>
              <a:buChar char="•"/>
              <a:defRPr/>
            </a:pPr>
            <a:r>
              <a:rPr lang="en-CA" sz="2800" b="1" kern="0" dirty="0">
                <a:solidFill>
                  <a:schemeClr val="bg1">
                    <a:lumMod val="50000"/>
                  </a:schemeClr>
                </a:solidFill>
                <a:latin typeface="Arial Unicode MS"/>
              </a:rPr>
              <a:t>TA E</a:t>
            </a:r>
            <a:r>
              <a:rPr lang="en-CA" sz="2800" b="1" kern="0" dirty="0" smtClean="0">
                <a:solidFill>
                  <a:schemeClr val="bg1">
                    <a:lumMod val="50000"/>
                  </a:schemeClr>
                </a:solidFill>
                <a:latin typeface="Arial Unicode MS"/>
              </a:rPr>
              <a:t>valuations </a:t>
            </a:r>
            <a:r>
              <a:rPr lang="en-CA" sz="2800" b="1" kern="0" dirty="0">
                <a:solidFill>
                  <a:schemeClr val="bg1">
                    <a:lumMod val="50000"/>
                  </a:schemeClr>
                </a:solidFill>
                <a:latin typeface="Arial Unicode MS"/>
              </a:rPr>
              <a:t>/ Teaching </a:t>
            </a:r>
            <a:r>
              <a:rPr lang="en-CA" sz="2800" b="1" kern="0" dirty="0" smtClean="0">
                <a:solidFill>
                  <a:schemeClr val="bg1">
                    <a:lumMod val="50000"/>
                  </a:schemeClr>
                </a:solidFill>
                <a:latin typeface="Arial Unicode MS"/>
              </a:rPr>
              <a:t>Evaluations </a:t>
            </a:r>
            <a:endParaRPr lang="en-CA" sz="2800" b="1" kern="0" dirty="0">
              <a:solidFill>
                <a:schemeClr val="bg1">
                  <a:lumMod val="50000"/>
                </a:schemeClr>
              </a:solidFill>
              <a:latin typeface="Arial Unicode MS"/>
            </a:endParaRPr>
          </a:p>
          <a:p>
            <a:pPr marL="342900" indent="-342900">
              <a:spcBef>
                <a:spcPct val="20000"/>
              </a:spcBef>
              <a:spcAft>
                <a:spcPts val="600"/>
              </a:spcAft>
              <a:buFont typeface="Arial" pitchFamily="34" charset="0"/>
              <a:buChar char="•"/>
              <a:defRPr/>
            </a:pPr>
            <a:r>
              <a:rPr lang="en-CA" sz="2800" b="1" kern="0" dirty="0" smtClean="0">
                <a:solidFill>
                  <a:schemeClr val="bg1">
                    <a:lumMod val="50000"/>
                  </a:schemeClr>
                </a:solidFill>
                <a:latin typeface="Arial Unicode MS"/>
              </a:rPr>
              <a:t>IBM </a:t>
            </a:r>
            <a:r>
              <a:rPr lang="en-CA" sz="2800" b="1" kern="0" dirty="0" smtClean="0">
                <a:solidFill>
                  <a:schemeClr val="bg1">
                    <a:lumMod val="50000"/>
                  </a:schemeClr>
                </a:solidFill>
                <a:latin typeface="Arial Unicode MS"/>
              </a:rPr>
              <a:t>Watson... </a:t>
            </a:r>
            <a:endParaRPr lang="en-CA" sz="2800" b="1" kern="0" dirty="0" smtClean="0">
              <a:solidFill>
                <a:schemeClr val="bg1">
                  <a:lumMod val="50000"/>
                </a:schemeClr>
              </a:solidFill>
              <a:latin typeface="Arial Unicode MS"/>
            </a:endParaRPr>
          </a:p>
          <a:p>
            <a:pPr marL="342900" indent="-342900">
              <a:spcBef>
                <a:spcPct val="20000"/>
              </a:spcBef>
              <a:spcAft>
                <a:spcPts val="600"/>
              </a:spcAft>
              <a:buFont typeface="Arial" pitchFamily="34" charset="0"/>
              <a:buChar char="•"/>
              <a:defRPr/>
            </a:pPr>
            <a:r>
              <a:rPr lang="en-CA" sz="2800" b="1" kern="0" dirty="0" smtClean="0">
                <a:latin typeface="Arial Unicode MS"/>
              </a:rPr>
              <a:t>After </a:t>
            </a:r>
            <a:r>
              <a:rPr lang="en-CA" sz="2800" b="1" kern="0" dirty="0" smtClean="0">
                <a:latin typeface="Arial Unicode MS"/>
              </a:rPr>
              <a:t>422</a:t>
            </a:r>
            <a:r>
              <a:rPr lang="en-CA" sz="2800" b="1" kern="0" dirty="0" smtClean="0">
                <a:latin typeface="Arial Unicode MS"/>
              </a:rPr>
              <a:t>...</a:t>
            </a:r>
            <a:endParaRPr lang="en-CA" sz="2800" b="1" kern="0" dirty="0">
              <a:latin typeface="Arial Unicode MS"/>
            </a:endParaRPr>
          </a:p>
          <a:p>
            <a:pPr marL="342900" indent="-342900">
              <a:spcBef>
                <a:spcPct val="20000"/>
              </a:spcBef>
              <a:spcAft>
                <a:spcPts val="600"/>
              </a:spcAft>
              <a:buFont typeface="Arial" pitchFamily="34" charset="0"/>
              <a:buChar char="•"/>
              <a:defRPr/>
            </a:pPr>
            <a:r>
              <a:rPr lang="en-CA" sz="2800" b="1" kern="0" dirty="0" smtClean="0">
                <a:latin typeface="Arial Unicode MS"/>
              </a:rPr>
              <a:t>(422) Highlights from IUI  conference</a:t>
            </a:r>
          </a:p>
          <a:p>
            <a:pPr marL="342900" indent="-342900">
              <a:spcBef>
                <a:spcPct val="20000"/>
              </a:spcBef>
              <a:spcAft>
                <a:spcPts val="600"/>
              </a:spcAft>
              <a:buFont typeface="Arial" pitchFamily="34" charset="0"/>
              <a:buChar char="•"/>
              <a:defRPr/>
            </a:pPr>
            <a:r>
              <a:rPr lang="en-CA" sz="2800" b="1" kern="0" dirty="0" smtClean="0">
                <a:latin typeface="Arial Unicode MS"/>
              </a:rPr>
              <a:t>Final Exam: how to </a:t>
            </a:r>
            <a:r>
              <a:rPr lang="en-CA" sz="2800" b="1" kern="0" dirty="0" smtClean="0">
                <a:latin typeface="Arial Unicode MS"/>
              </a:rPr>
              <a:t>prepare</a:t>
            </a:r>
            <a:r>
              <a:rPr lang="en-CA" sz="2800" b="1" kern="0" dirty="0" smtClean="0">
                <a:latin typeface="Arial Unicode MS"/>
              </a:rPr>
              <a:t>…</a:t>
            </a:r>
            <a:endParaRPr lang="en-CA" sz="2400" b="1" kern="0" dirty="0" smtClean="0">
              <a:latin typeface="Arial Unicode MS"/>
            </a:endParaRPr>
          </a:p>
          <a:p>
            <a:pPr marL="342900" indent="-342900">
              <a:spcBef>
                <a:spcPct val="20000"/>
              </a:spcBef>
              <a:spcAft>
                <a:spcPts val="600"/>
              </a:spcAft>
              <a:buFont typeface="Arial" pitchFamily="34" charset="0"/>
              <a:buChar char="•"/>
              <a:defRPr/>
            </a:pPr>
            <a:endParaRPr lang="en-CA" sz="2800" kern="0" dirty="0" smtClean="0">
              <a:latin typeface="Arial Unicode MS"/>
            </a:endParaRPr>
          </a:p>
          <a:p>
            <a:pPr marL="342900" indent="-342900">
              <a:spcBef>
                <a:spcPct val="20000"/>
              </a:spcBef>
              <a:spcAft>
                <a:spcPts val="600"/>
              </a:spcAft>
              <a:buFont typeface="Arial" pitchFamily="34" charset="0"/>
              <a:buChar char="•"/>
              <a:defRPr/>
            </a:pPr>
            <a:endParaRPr lang="en-CA" sz="2800" kern="0" dirty="0" smtClean="0">
              <a:latin typeface="Arial Unicode MS"/>
            </a:endParaRPr>
          </a:p>
          <a:p>
            <a:pPr marL="800100" lvl="1" indent="-342900">
              <a:spcBef>
                <a:spcPct val="20000"/>
              </a:spcBef>
              <a:spcAft>
                <a:spcPts val="600"/>
              </a:spcAft>
              <a:buFont typeface="Arial" pitchFamily="34" charset="0"/>
              <a:buChar char="•"/>
              <a:defRPr/>
            </a:pPr>
            <a:endParaRPr lang="en-CA" sz="2800" kern="0" dirty="0">
              <a:latin typeface="Arial Unicode MS"/>
            </a:endParaRPr>
          </a:p>
          <a:p>
            <a:pPr marL="342900" indent="-342900">
              <a:spcBef>
                <a:spcPct val="20000"/>
              </a:spcBef>
              <a:spcAft>
                <a:spcPts val="600"/>
              </a:spcAft>
              <a:buFont typeface="Arial" pitchFamily="34" charset="0"/>
              <a:buChar char="•"/>
              <a:defRPr/>
            </a:pPr>
            <a:endParaRPr lang="en-US" sz="2800" kern="0" dirty="0" smtClean="0">
              <a:latin typeface="Arial Unicode MS"/>
            </a:endParaRPr>
          </a:p>
          <a:p>
            <a:pPr marL="342900" indent="-342900">
              <a:spcBef>
                <a:spcPct val="20000"/>
              </a:spcBef>
              <a:spcAft>
                <a:spcPts val="600"/>
              </a:spcAft>
              <a:buFont typeface="Arial" pitchFamily="34" charset="0"/>
              <a:buChar char="•"/>
              <a:defRPr/>
            </a:pPr>
            <a:endParaRPr lang="en-US" sz="2800" b="0" kern="0" dirty="0" smtClean="0">
              <a:latin typeface="Arial Unicode MS"/>
            </a:endParaRPr>
          </a:p>
          <a:p>
            <a:pPr>
              <a:spcBef>
                <a:spcPct val="20000"/>
              </a:spcBef>
              <a:spcAft>
                <a:spcPts val="600"/>
              </a:spcAft>
              <a:defRPr/>
            </a:pPr>
            <a:endParaRPr lang="en-US" sz="2800" b="0" kern="0" dirty="0" smtClean="0">
              <a:solidFill>
                <a:srgbClr val="000000"/>
              </a:solidFill>
              <a:latin typeface="Arial Unicode MS"/>
            </a:endParaRPr>
          </a:p>
          <a:p>
            <a:pPr marL="342900" indent="-342900">
              <a:spcBef>
                <a:spcPct val="20000"/>
              </a:spcBef>
              <a:spcAft>
                <a:spcPts val="600"/>
              </a:spcAft>
              <a:defRPr/>
            </a:pPr>
            <a:endParaRPr lang="en-US" sz="2800" b="0" kern="0" dirty="0" smtClean="0">
              <a:solidFill>
                <a:srgbClr val="808080"/>
              </a:solidFill>
              <a:latin typeface="Arial Unicode MS"/>
            </a:endParaRPr>
          </a:p>
          <a:p>
            <a:pPr marL="342900" indent="-342900">
              <a:spcBef>
                <a:spcPct val="20000"/>
              </a:spcBef>
              <a:spcAft>
                <a:spcPts val="600"/>
              </a:spcAft>
              <a:buFontTx/>
              <a:buChar char="•"/>
              <a:defRPr/>
            </a:pPr>
            <a:endParaRPr lang="en-US" sz="2800" b="0" kern="0" dirty="0" smtClean="0">
              <a:solidFill>
                <a:srgbClr val="808080"/>
              </a:solidFill>
              <a:latin typeface="Arial Unicode MS"/>
            </a:endParaRPr>
          </a:p>
        </p:txBody>
      </p:sp>
    </p:spTree>
    <p:extLst>
      <p:ext uri="{BB962C8B-B14F-4D97-AF65-F5344CB8AC3E}">
        <p14:creationId xmlns:p14="http://schemas.microsoft.com/office/powerpoint/2010/main" val="28563391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8" name="Rectangle 6"/>
          <p:cNvSpPr>
            <a:spLocks noChangeArrowheads="1"/>
          </p:cNvSpPr>
          <p:nvPr/>
        </p:nvSpPr>
        <p:spPr bwMode="auto">
          <a:xfrm>
            <a:off x="323850" y="765175"/>
            <a:ext cx="2736850" cy="431800"/>
          </a:xfrm>
          <a:prstGeom prst="rect">
            <a:avLst/>
          </a:prstGeom>
          <a:noFill/>
          <a:ln w="9525">
            <a:noFill/>
            <a:miter lim="800000"/>
            <a:headEnd/>
            <a:tailEnd/>
          </a:ln>
        </p:spPr>
        <p:txBody>
          <a:bodyPr/>
          <a:lstStyle/>
          <a:p>
            <a:pPr marL="533400" indent="-533400">
              <a:spcBef>
                <a:spcPct val="20000"/>
              </a:spcBef>
            </a:pPr>
            <a:endParaRPr lang="en-US" b="1">
              <a:solidFill>
                <a:srgbClr val="000000"/>
              </a:solidFill>
              <a:latin typeface="Arial Unicode MS" pitchFamily="34" charset="-128"/>
            </a:endParaRPr>
          </a:p>
        </p:txBody>
      </p:sp>
      <p:sp>
        <p:nvSpPr>
          <p:cNvPr id="59" name="Rectangle 2"/>
          <p:cNvSpPr txBox="1">
            <a:spLocks noChangeArrowheads="1"/>
          </p:cNvSpPr>
          <p:nvPr/>
        </p:nvSpPr>
        <p:spPr bwMode="auto">
          <a:xfrm>
            <a:off x="0" y="186701"/>
            <a:ext cx="5105400" cy="807254"/>
          </a:xfrm>
          <a:prstGeom prst="rect">
            <a:avLst/>
          </a:prstGeom>
          <a:noFill/>
          <a:ln w="9525">
            <a:solidFill>
              <a:schemeClr val="bg1"/>
            </a:solidFill>
            <a:miter lim="800000"/>
            <a:headEnd/>
            <a:tailEnd/>
          </a:ln>
          <a:effectLst/>
        </p:spPr>
        <p:txBody>
          <a:bodyPr lIns="90000" tIns="46800" rIns="90000" bIns="46800" anchor="ct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200" b="1" kern="0" dirty="0" smtClean="0">
                <a:solidFill>
                  <a:srgbClr val="3333CC"/>
                </a:solidFill>
                <a:latin typeface="Arial Unicode MS"/>
              </a:rPr>
              <a:t>422 </a:t>
            </a:r>
            <a:r>
              <a:rPr lang="en-GB" sz="3200" b="1" kern="0" dirty="0">
                <a:solidFill>
                  <a:srgbClr val="3333CC"/>
                </a:solidFill>
                <a:latin typeface="Arial Unicode MS"/>
              </a:rPr>
              <a:t>big </a:t>
            </a:r>
            <a:r>
              <a:rPr lang="en-GB" sz="3200" b="1" kern="0" dirty="0" smtClean="0">
                <a:solidFill>
                  <a:srgbClr val="3333CC"/>
                </a:solidFill>
                <a:latin typeface="Arial Unicode MS"/>
              </a:rPr>
              <a:t>picture: What is missing?</a:t>
            </a:r>
            <a:endParaRPr lang="en-GB" sz="3200" b="1" kern="0" dirty="0">
              <a:solidFill>
                <a:srgbClr val="3333CC"/>
              </a:solidFill>
              <a:latin typeface="Arial Unicode MS"/>
            </a:endParaRPr>
          </a:p>
        </p:txBody>
      </p:sp>
      <p:grpSp>
        <p:nvGrpSpPr>
          <p:cNvPr id="3" name="Group 2"/>
          <p:cNvGrpSpPr/>
          <p:nvPr/>
        </p:nvGrpSpPr>
        <p:grpSpPr>
          <a:xfrm>
            <a:off x="0" y="-15556"/>
            <a:ext cx="9324529" cy="6657609"/>
            <a:chOff x="0" y="349058"/>
            <a:chExt cx="9104212" cy="6337510"/>
          </a:xfrm>
        </p:grpSpPr>
        <p:sp>
          <p:nvSpPr>
            <p:cNvPr id="17437" name="Rectangle 37"/>
            <p:cNvSpPr>
              <a:spLocks noChangeArrowheads="1"/>
            </p:cNvSpPr>
            <p:nvPr/>
          </p:nvSpPr>
          <p:spPr bwMode="auto">
            <a:xfrm>
              <a:off x="898055" y="1907269"/>
              <a:ext cx="174962" cy="377743"/>
            </a:xfrm>
            <a:prstGeom prst="rect">
              <a:avLst/>
            </a:prstGeom>
            <a:solidFill>
              <a:schemeClr val="bg1"/>
            </a:solidFill>
            <a:ln w="9525" algn="ctr">
              <a:noFill/>
              <a:round/>
              <a:headEnd/>
              <a:tailEnd/>
            </a:ln>
          </p:spPr>
          <p:txBody>
            <a:bodyPr wrap="none">
              <a:spAutoFit/>
            </a:bodyPr>
            <a:lstStyle/>
            <a:p>
              <a:endParaRPr lang="en-US" sz="2000" b="1">
                <a:solidFill>
                  <a:srgbClr val="000000"/>
                </a:solidFill>
              </a:endParaRPr>
            </a:p>
          </p:txBody>
        </p:sp>
        <p:sp>
          <p:nvSpPr>
            <p:cNvPr id="17439" name="Rectangle 9"/>
            <p:cNvSpPr>
              <a:spLocks noChangeArrowheads="1"/>
            </p:cNvSpPr>
            <p:nvPr/>
          </p:nvSpPr>
          <p:spPr bwMode="auto">
            <a:xfrm>
              <a:off x="0" y="3286125"/>
              <a:ext cx="1512888" cy="503238"/>
            </a:xfrm>
            <a:prstGeom prst="rect">
              <a:avLst/>
            </a:prstGeom>
            <a:noFill/>
            <a:ln w="9525">
              <a:noFill/>
              <a:miter lim="800000"/>
              <a:headEnd/>
              <a:tailEnd/>
            </a:ln>
          </p:spPr>
          <p:txBody>
            <a:bodyPr/>
            <a:lstStyle/>
            <a:p>
              <a:pPr marL="342900" indent="-342900">
                <a:lnSpc>
                  <a:spcPct val="75000"/>
                </a:lnSpc>
                <a:spcBef>
                  <a:spcPct val="20000"/>
                </a:spcBef>
              </a:pPr>
              <a:r>
                <a:rPr lang="en-US" sz="2000" b="1" dirty="0">
                  <a:solidFill>
                    <a:srgbClr val="000000"/>
                  </a:solidFill>
                  <a:latin typeface="Arial Unicode MS" pitchFamily="34" charset="-128"/>
                </a:rPr>
                <a:t>Query</a:t>
              </a:r>
              <a:endParaRPr lang="en-US" sz="1800" b="1" dirty="0">
                <a:solidFill>
                  <a:srgbClr val="000000"/>
                </a:solidFill>
                <a:latin typeface="Arial Unicode MS" pitchFamily="34" charset="-128"/>
              </a:endParaRPr>
            </a:p>
          </p:txBody>
        </p:sp>
        <p:sp>
          <p:nvSpPr>
            <p:cNvPr id="17440" name="Rectangle 10"/>
            <p:cNvSpPr>
              <a:spLocks noChangeArrowheads="1"/>
            </p:cNvSpPr>
            <p:nvPr/>
          </p:nvSpPr>
          <p:spPr bwMode="auto">
            <a:xfrm>
              <a:off x="0" y="4786313"/>
              <a:ext cx="1601788" cy="419100"/>
            </a:xfrm>
            <a:prstGeom prst="rect">
              <a:avLst/>
            </a:prstGeom>
            <a:noFill/>
            <a:ln w="9525">
              <a:noFill/>
              <a:miter lim="800000"/>
              <a:headEnd/>
              <a:tailEnd/>
            </a:ln>
          </p:spPr>
          <p:txBody>
            <a:bodyPr/>
            <a:lstStyle/>
            <a:p>
              <a:pPr marL="342900" indent="-342900">
                <a:lnSpc>
                  <a:spcPct val="75000"/>
                </a:lnSpc>
                <a:spcBef>
                  <a:spcPct val="20000"/>
                </a:spcBef>
              </a:pPr>
              <a:r>
                <a:rPr lang="en-US" sz="2000" b="1" dirty="0">
                  <a:solidFill>
                    <a:srgbClr val="000000"/>
                  </a:solidFill>
                  <a:latin typeface="Arial Unicode MS" pitchFamily="34" charset="-128"/>
                </a:rPr>
                <a:t>Planning</a:t>
              </a:r>
              <a:endParaRPr lang="en-US" sz="1800" b="1" dirty="0">
                <a:solidFill>
                  <a:srgbClr val="000000"/>
                </a:solidFill>
                <a:latin typeface="Arial Unicode MS" pitchFamily="34" charset="-128"/>
              </a:endParaRPr>
            </a:p>
          </p:txBody>
        </p:sp>
        <p:sp>
          <p:nvSpPr>
            <p:cNvPr id="17441" name="Rectangle 11"/>
            <p:cNvSpPr>
              <a:spLocks noChangeArrowheads="1"/>
            </p:cNvSpPr>
            <p:nvPr/>
          </p:nvSpPr>
          <p:spPr bwMode="auto">
            <a:xfrm>
              <a:off x="1143000" y="1571625"/>
              <a:ext cx="2159000" cy="503238"/>
            </a:xfrm>
            <a:prstGeom prst="rect">
              <a:avLst/>
            </a:prstGeom>
            <a:noFill/>
            <a:ln w="9525">
              <a:noFill/>
              <a:miter lim="800000"/>
              <a:headEnd/>
              <a:tailEnd/>
            </a:ln>
          </p:spPr>
          <p:txBody>
            <a:bodyPr/>
            <a:lstStyle/>
            <a:p>
              <a:pPr marL="342900" indent="-342900">
                <a:spcBef>
                  <a:spcPct val="20000"/>
                </a:spcBef>
              </a:pPr>
              <a:r>
                <a:rPr lang="en-US" sz="2000" b="1" dirty="0">
                  <a:solidFill>
                    <a:srgbClr val="00B050"/>
                  </a:solidFill>
                  <a:latin typeface="Arial Unicode MS" pitchFamily="34" charset="-128"/>
                </a:rPr>
                <a:t>Deterministic</a:t>
              </a:r>
              <a:endParaRPr lang="en-US" sz="1800" b="1" dirty="0">
                <a:solidFill>
                  <a:srgbClr val="00B050"/>
                </a:solidFill>
                <a:latin typeface="Arial Unicode MS" pitchFamily="34" charset="-128"/>
              </a:endParaRPr>
            </a:p>
          </p:txBody>
        </p:sp>
        <p:sp>
          <p:nvSpPr>
            <p:cNvPr id="17442" name="Rectangle 12"/>
            <p:cNvSpPr>
              <a:spLocks noChangeArrowheads="1"/>
            </p:cNvSpPr>
            <p:nvPr/>
          </p:nvSpPr>
          <p:spPr bwMode="auto">
            <a:xfrm>
              <a:off x="4000500" y="1571625"/>
              <a:ext cx="2159000" cy="503238"/>
            </a:xfrm>
            <a:prstGeom prst="rect">
              <a:avLst/>
            </a:prstGeom>
            <a:noFill/>
            <a:ln w="9525">
              <a:noFill/>
              <a:miter lim="800000"/>
              <a:headEnd/>
              <a:tailEnd/>
            </a:ln>
          </p:spPr>
          <p:txBody>
            <a:bodyPr/>
            <a:lstStyle/>
            <a:p>
              <a:pPr marL="342900" indent="-342900">
                <a:spcBef>
                  <a:spcPct val="20000"/>
                </a:spcBef>
              </a:pPr>
              <a:r>
                <a:rPr lang="en-US" sz="2000" b="1" dirty="0">
                  <a:solidFill>
                    <a:srgbClr val="00B050"/>
                  </a:solidFill>
                  <a:latin typeface="Arial Unicode MS" pitchFamily="34" charset="-128"/>
                </a:rPr>
                <a:t>Stochastic</a:t>
              </a:r>
              <a:endParaRPr lang="en-US" sz="1800" b="1" dirty="0">
                <a:solidFill>
                  <a:srgbClr val="00B050"/>
                </a:solidFill>
                <a:latin typeface="Arial Unicode MS" pitchFamily="34" charset="-128"/>
              </a:endParaRPr>
            </a:p>
          </p:txBody>
        </p:sp>
        <p:sp>
          <p:nvSpPr>
            <p:cNvPr id="17443" name="Rectangle 13"/>
            <p:cNvSpPr>
              <a:spLocks noChangeArrowheads="1"/>
            </p:cNvSpPr>
            <p:nvPr/>
          </p:nvSpPr>
          <p:spPr bwMode="auto">
            <a:xfrm>
              <a:off x="928688" y="1907269"/>
              <a:ext cx="6000766" cy="4222069"/>
            </a:xfrm>
            <a:prstGeom prst="rect">
              <a:avLst/>
            </a:prstGeom>
            <a:noFill/>
            <a:ln w="9525">
              <a:solidFill>
                <a:schemeClr val="tx1"/>
              </a:solidFill>
              <a:miter lim="800000"/>
              <a:headEnd/>
              <a:tailEnd/>
            </a:ln>
          </p:spPr>
          <p:txBody>
            <a:bodyPr wrap="none" anchor="ctr"/>
            <a:lstStyle/>
            <a:p>
              <a:endParaRPr lang="en-US" sz="2000" b="1">
                <a:solidFill>
                  <a:srgbClr val="000000"/>
                </a:solidFill>
              </a:endParaRPr>
            </a:p>
          </p:txBody>
        </p:sp>
        <p:sp>
          <p:nvSpPr>
            <p:cNvPr id="17444" name="Line 14"/>
            <p:cNvSpPr>
              <a:spLocks noChangeShapeType="1"/>
            </p:cNvSpPr>
            <p:nvPr/>
          </p:nvSpPr>
          <p:spPr bwMode="auto">
            <a:xfrm>
              <a:off x="3521765" y="2143125"/>
              <a:ext cx="24710" cy="3860006"/>
            </a:xfrm>
            <a:prstGeom prst="line">
              <a:avLst/>
            </a:prstGeom>
            <a:noFill/>
            <a:ln w="9525">
              <a:solidFill>
                <a:schemeClr val="tx1"/>
              </a:solidFill>
              <a:round/>
              <a:headEnd/>
              <a:tailEnd/>
            </a:ln>
          </p:spPr>
          <p:txBody>
            <a:bodyPr/>
            <a:lstStyle/>
            <a:p>
              <a:endParaRPr lang="en-US" b="1">
                <a:solidFill>
                  <a:srgbClr val="000000"/>
                </a:solidFill>
              </a:endParaRPr>
            </a:p>
          </p:txBody>
        </p:sp>
        <p:sp>
          <p:nvSpPr>
            <p:cNvPr id="17445" name="Rectangle 23"/>
            <p:cNvSpPr>
              <a:spLocks noChangeArrowheads="1"/>
            </p:cNvSpPr>
            <p:nvPr/>
          </p:nvSpPr>
          <p:spPr bwMode="auto">
            <a:xfrm>
              <a:off x="3945226" y="5107781"/>
              <a:ext cx="2517487" cy="642938"/>
            </a:xfrm>
            <a:prstGeom prst="rect">
              <a:avLst/>
            </a:prstGeom>
            <a:noFill/>
            <a:ln w="9525">
              <a:solidFill>
                <a:schemeClr val="accent2"/>
              </a:solidFill>
              <a:miter lim="800000"/>
              <a:headEnd/>
              <a:tailEnd/>
            </a:ln>
          </p:spPr>
          <p:txBody>
            <a:bodyPr/>
            <a:lstStyle/>
            <a:p>
              <a:pPr marL="342900" indent="-342900">
                <a:spcBef>
                  <a:spcPct val="20000"/>
                </a:spcBef>
                <a:buFont typeface="Arial" panose="020B0604020202020204" pitchFamily="34" charset="0"/>
                <a:buChar char="•"/>
              </a:pPr>
              <a:r>
                <a:rPr lang="en-US" sz="1800" b="1" dirty="0" smtClean="0">
                  <a:solidFill>
                    <a:srgbClr val="3333CC"/>
                  </a:solidFill>
                  <a:latin typeface="Arial Unicode MS" pitchFamily="34" charset="-128"/>
                </a:rPr>
                <a:t>Value Iteration</a:t>
              </a:r>
            </a:p>
            <a:p>
              <a:pPr marL="342900" indent="-342900">
                <a:spcBef>
                  <a:spcPct val="20000"/>
                </a:spcBef>
                <a:buFont typeface="Arial" panose="020B0604020202020204" pitchFamily="34" charset="0"/>
                <a:buChar char="•"/>
              </a:pPr>
              <a:r>
                <a:rPr lang="en-US" sz="1800" b="1" dirty="0" smtClean="0">
                  <a:solidFill>
                    <a:srgbClr val="3333CC"/>
                  </a:solidFill>
                  <a:latin typeface="Arial Unicode MS" pitchFamily="34" charset="-128"/>
                </a:rPr>
                <a:t>Approx. Inference</a:t>
              </a:r>
              <a:endParaRPr lang="en-US" sz="1800" b="1" dirty="0">
                <a:solidFill>
                  <a:srgbClr val="3333CC"/>
                </a:solidFill>
                <a:latin typeface="Arial Unicode MS" pitchFamily="34" charset="-128"/>
              </a:endParaRPr>
            </a:p>
          </p:txBody>
        </p:sp>
        <p:sp>
          <p:nvSpPr>
            <p:cNvPr id="17446" name="Rectangle 24"/>
            <p:cNvSpPr>
              <a:spLocks noChangeArrowheads="1"/>
            </p:cNvSpPr>
            <p:nvPr/>
          </p:nvSpPr>
          <p:spPr bwMode="auto">
            <a:xfrm>
              <a:off x="1071536" y="3652158"/>
              <a:ext cx="2143125" cy="714375"/>
            </a:xfrm>
            <a:prstGeom prst="rect">
              <a:avLst/>
            </a:prstGeom>
            <a:noFill/>
            <a:ln w="9525">
              <a:solidFill>
                <a:schemeClr val="accent2"/>
              </a:solidFill>
              <a:miter lim="800000"/>
              <a:headEnd/>
              <a:tailEnd/>
            </a:ln>
          </p:spPr>
          <p:txBody>
            <a:bodyPr/>
            <a:lstStyle/>
            <a:p>
              <a:pPr marL="273050" indent="-342900">
                <a:buFont typeface="Arial" panose="020B0604020202020204" pitchFamily="34" charset="0"/>
                <a:buChar char="•"/>
              </a:pPr>
              <a:r>
                <a:rPr lang="en-US" sz="1800" b="1" dirty="0" smtClean="0">
                  <a:solidFill>
                    <a:srgbClr val="3333CC"/>
                  </a:solidFill>
                  <a:latin typeface="Arial Unicode MS" pitchFamily="34" charset="-128"/>
                </a:rPr>
                <a:t>Full Resolution</a:t>
              </a:r>
            </a:p>
            <a:p>
              <a:pPr marL="273050" indent="-342900">
                <a:buFont typeface="Arial" panose="020B0604020202020204" pitchFamily="34" charset="0"/>
                <a:buChar char="•"/>
              </a:pPr>
              <a:r>
                <a:rPr lang="en-US" sz="1800" b="1" dirty="0" smtClean="0">
                  <a:solidFill>
                    <a:srgbClr val="3333CC"/>
                  </a:solidFill>
                  <a:latin typeface="Arial Unicode MS" pitchFamily="34" charset="-128"/>
                </a:rPr>
                <a:t>SAT</a:t>
              </a:r>
              <a:endParaRPr lang="en-US" sz="1800" b="1" dirty="0">
                <a:solidFill>
                  <a:srgbClr val="3333CC"/>
                </a:solidFill>
                <a:latin typeface="Arial Unicode MS" pitchFamily="34" charset="-128"/>
              </a:endParaRPr>
            </a:p>
          </p:txBody>
        </p:sp>
        <p:sp>
          <p:nvSpPr>
            <p:cNvPr id="17448" name="Rectangle 9"/>
            <p:cNvSpPr>
              <a:spLocks noChangeArrowheads="1"/>
            </p:cNvSpPr>
            <p:nvPr/>
          </p:nvSpPr>
          <p:spPr bwMode="auto">
            <a:xfrm>
              <a:off x="826617" y="2264456"/>
              <a:ext cx="1512888" cy="503238"/>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Logics</a:t>
              </a:r>
            </a:p>
          </p:txBody>
        </p:sp>
        <p:cxnSp>
          <p:nvCxnSpPr>
            <p:cNvPr id="32" name="Straight Connector 31"/>
            <p:cNvCxnSpPr/>
            <p:nvPr/>
          </p:nvCxnSpPr>
          <p:spPr>
            <a:xfrm>
              <a:off x="857250" y="4357688"/>
              <a:ext cx="5500688" cy="1587"/>
            </a:xfrm>
            <a:prstGeom prst="line">
              <a:avLst/>
            </a:prstGeom>
          </p:spPr>
          <p:style>
            <a:lnRef idx="1">
              <a:schemeClr val="dk1"/>
            </a:lnRef>
            <a:fillRef idx="0">
              <a:schemeClr val="dk1"/>
            </a:fillRef>
            <a:effectRef idx="0">
              <a:schemeClr val="dk1"/>
            </a:effectRef>
            <a:fontRef idx="minor">
              <a:schemeClr val="tx1"/>
            </a:fontRef>
          </p:style>
        </p:cxnSp>
        <p:sp>
          <p:nvSpPr>
            <p:cNvPr id="17452" name="Rectangle 9"/>
            <p:cNvSpPr>
              <a:spLocks noChangeArrowheads="1"/>
            </p:cNvSpPr>
            <p:nvPr/>
          </p:nvSpPr>
          <p:spPr bwMode="auto">
            <a:xfrm>
              <a:off x="3694161" y="2002470"/>
              <a:ext cx="2000250" cy="503237"/>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Belief Nets</a:t>
              </a:r>
            </a:p>
          </p:txBody>
        </p:sp>
        <p:sp>
          <p:nvSpPr>
            <p:cNvPr id="17454" name="Rectangle 9"/>
            <p:cNvSpPr>
              <a:spLocks noChangeArrowheads="1"/>
            </p:cNvSpPr>
            <p:nvPr/>
          </p:nvSpPr>
          <p:spPr bwMode="auto">
            <a:xfrm>
              <a:off x="3500430" y="4429132"/>
              <a:ext cx="3429024" cy="714380"/>
            </a:xfrm>
            <a:prstGeom prst="rect">
              <a:avLst/>
            </a:prstGeom>
            <a:noFill/>
            <a:ln w="9525">
              <a:noFill/>
              <a:miter lim="800000"/>
              <a:headEnd/>
              <a:tailEnd/>
            </a:ln>
          </p:spPr>
          <p:txBody>
            <a:bodyPr/>
            <a:lstStyle/>
            <a:p>
              <a:pPr marL="342900" indent="-342900">
                <a:lnSpc>
                  <a:spcPct val="75000"/>
                </a:lnSpc>
                <a:spcBef>
                  <a:spcPct val="20000"/>
                </a:spcBef>
              </a:pPr>
              <a:r>
                <a:rPr lang="en-US" sz="1800" b="1" i="1" dirty="0" smtClean="0">
                  <a:solidFill>
                    <a:srgbClr val="000000"/>
                  </a:solidFill>
                  <a:latin typeface="Arial Unicode MS" pitchFamily="34" charset="-128"/>
                </a:rPr>
                <a:t>Markov Decision Processes  and  </a:t>
              </a:r>
            </a:p>
            <a:p>
              <a:pPr marL="342900" indent="-342900">
                <a:lnSpc>
                  <a:spcPct val="75000"/>
                </a:lnSpc>
                <a:spcBef>
                  <a:spcPct val="20000"/>
                </a:spcBef>
              </a:pPr>
              <a:r>
                <a:rPr lang="en-US" sz="1800" b="1" i="1" dirty="0" smtClean="0">
                  <a:solidFill>
                    <a:srgbClr val="000000"/>
                  </a:solidFill>
                  <a:latin typeface="Arial Unicode MS" pitchFamily="34" charset="-128"/>
                </a:rPr>
                <a:t>Partially </a:t>
              </a:r>
              <a:r>
                <a:rPr lang="en-US" sz="1800" b="1" i="1" dirty="0">
                  <a:solidFill>
                    <a:srgbClr val="000000"/>
                  </a:solidFill>
                  <a:latin typeface="Arial Unicode MS" pitchFamily="34" charset="-128"/>
                </a:rPr>
                <a:t>Observable MDP</a:t>
              </a:r>
            </a:p>
          </p:txBody>
        </p:sp>
        <p:sp>
          <p:nvSpPr>
            <p:cNvPr id="17456" name="Rectangle 9"/>
            <p:cNvSpPr>
              <a:spLocks noChangeArrowheads="1"/>
            </p:cNvSpPr>
            <p:nvPr/>
          </p:nvSpPr>
          <p:spPr bwMode="auto">
            <a:xfrm>
              <a:off x="3596625" y="2642805"/>
              <a:ext cx="3214688" cy="503237"/>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Markov Chains and HMMs</a:t>
              </a:r>
            </a:p>
          </p:txBody>
        </p:sp>
        <p:sp>
          <p:nvSpPr>
            <p:cNvPr id="17458" name="Rectangle 9"/>
            <p:cNvSpPr>
              <a:spLocks noChangeArrowheads="1"/>
            </p:cNvSpPr>
            <p:nvPr/>
          </p:nvSpPr>
          <p:spPr bwMode="auto">
            <a:xfrm>
              <a:off x="1326680" y="2550206"/>
              <a:ext cx="2143125" cy="285750"/>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First Order Logics</a:t>
              </a:r>
            </a:p>
          </p:txBody>
        </p:sp>
        <p:sp>
          <p:nvSpPr>
            <p:cNvPr id="17460" name="Rectangle 9"/>
            <p:cNvSpPr>
              <a:spLocks noChangeArrowheads="1"/>
            </p:cNvSpPr>
            <p:nvPr/>
          </p:nvSpPr>
          <p:spPr bwMode="auto">
            <a:xfrm>
              <a:off x="947917" y="2994705"/>
              <a:ext cx="2643188" cy="285750"/>
            </a:xfrm>
            <a:prstGeom prst="rect">
              <a:avLst/>
            </a:prstGeom>
            <a:noFill/>
            <a:ln w="9525">
              <a:noFill/>
              <a:miter lim="800000"/>
              <a:headEnd/>
              <a:tailEnd/>
            </a:ln>
          </p:spPr>
          <p:txBody>
            <a:bodyPr/>
            <a:lstStyle/>
            <a:p>
              <a:pPr marL="342900" indent="-342900">
                <a:lnSpc>
                  <a:spcPct val="75000"/>
                </a:lnSpc>
                <a:spcBef>
                  <a:spcPct val="20000"/>
                </a:spcBef>
              </a:pPr>
              <a:r>
                <a:rPr lang="en-US" sz="1800" b="1" i="1" dirty="0" smtClean="0">
                  <a:solidFill>
                    <a:srgbClr val="000000"/>
                  </a:solidFill>
                  <a:latin typeface="Arial Unicode MS" pitchFamily="34" charset="-128"/>
                </a:rPr>
                <a:t>Ontologies</a:t>
              </a:r>
            </a:p>
          </p:txBody>
        </p:sp>
        <p:sp>
          <p:nvSpPr>
            <p:cNvPr id="61" name="Rectangle 2"/>
            <p:cNvSpPr txBox="1">
              <a:spLocks noChangeArrowheads="1"/>
            </p:cNvSpPr>
            <p:nvPr/>
          </p:nvSpPr>
          <p:spPr bwMode="auto">
            <a:xfrm>
              <a:off x="857224" y="6000768"/>
              <a:ext cx="4714875" cy="685800"/>
            </a:xfrm>
            <a:prstGeom prst="rect">
              <a:avLst/>
            </a:prstGeom>
            <a:noFill/>
            <a:ln w="9525">
              <a:solidFill>
                <a:schemeClr val="accent2"/>
              </a:solidFill>
              <a:miter lim="800000"/>
              <a:headEnd/>
              <a:tailEnd/>
            </a:ln>
            <a:effectLst/>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600" b="1" i="1" kern="0" dirty="0">
                  <a:solidFill>
                    <a:srgbClr val="3333CC"/>
                  </a:solidFill>
                  <a:latin typeface="Arial Unicode MS"/>
                </a:rPr>
                <a:t>Applications of AI</a:t>
              </a:r>
            </a:p>
          </p:txBody>
        </p:sp>
        <mc:AlternateContent xmlns:mc="http://schemas.openxmlformats.org/markup-compatibility/2006" xmlns:p14="http://schemas.microsoft.com/office/powerpoint/2010/main">
          <mc:Choice Requires="p14">
            <p:contentPart p14:bwMode="auto" r:id="rId3">
              <p14:nvContentPartPr>
                <p14:cNvPr id="64515" name="Ink 68"/>
                <p14:cNvContentPartPr>
                  <a14:cpLocks xmlns:a14="http://schemas.microsoft.com/office/drawing/2010/main" noRot="1" noChangeAspect="1" noEditPoints="1" noChangeArrowheads="1" noChangeShapeType="1"/>
                </p14:cNvContentPartPr>
                <p14:nvPr/>
              </p14:nvContentPartPr>
              <p14:xfrm>
                <a:off x="6651626" y="2279762"/>
                <a:ext cx="3175" cy="1588"/>
              </p14:xfrm>
            </p:contentPart>
          </mc:Choice>
          <mc:Fallback xmlns="">
            <p:pic>
              <p:nvPicPr>
                <p:cNvPr id="64515" name="Ink 68"/>
                <p:cNvPicPr>
                  <a:picLocks noRot="1" noChangeAspect="1" noEditPoints="1" noChangeArrowheads="1" noChangeShapeType="1"/>
                </p:cNvPicPr>
                <p:nvPr/>
              </p:nvPicPr>
              <p:blipFill>
                <a:blip r:embed="rId4"/>
                <a:stretch>
                  <a:fillRect/>
                </a:stretch>
              </p:blipFill>
              <p:spPr>
                <a:xfrm>
                  <a:off x="6648098" y="2276983"/>
                  <a:ext cx="9172" cy="8337"/>
                </a:xfrm>
                <a:prstGeom prst="rect">
                  <a:avLst/>
                </a:prstGeom>
              </p:spPr>
            </p:pic>
          </mc:Fallback>
        </mc:AlternateContent>
        <p:sp>
          <p:nvSpPr>
            <p:cNvPr id="54" name="Rectangle 23"/>
            <p:cNvSpPr>
              <a:spLocks noChangeArrowheads="1"/>
            </p:cNvSpPr>
            <p:nvPr/>
          </p:nvSpPr>
          <p:spPr bwMode="auto">
            <a:xfrm>
              <a:off x="3741911" y="2268629"/>
              <a:ext cx="2214563" cy="321469"/>
            </a:xfrm>
            <a:prstGeom prst="rect">
              <a:avLst/>
            </a:prstGeom>
            <a:noFill/>
            <a:ln w="9525">
              <a:solidFill>
                <a:schemeClr val="accent2"/>
              </a:solidFill>
              <a:miter lim="800000"/>
              <a:headEnd/>
              <a:tailEnd/>
            </a:ln>
          </p:spPr>
          <p:txBody>
            <a:bodyPr/>
            <a:lstStyle/>
            <a:p>
              <a:pPr marL="342900" indent="-342900">
                <a:spcBef>
                  <a:spcPct val="20000"/>
                </a:spcBef>
              </a:pPr>
              <a:r>
                <a:rPr lang="en-US" sz="1800" b="1" dirty="0" smtClean="0">
                  <a:solidFill>
                    <a:srgbClr val="3333CC"/>
                  </a:solidFill>
                  <a:latin typeface="Arial Unicode MS" pitchFamily="34" charset="-128"/>
                </a:rPr>
                <a:t>Approx. : Gibbs</a:t>
              </a:r>
            </a:p>
            <a:p>
              <a:pPr marL="342900" indent="-342900">
                <a:spcBef>
                  <a:spcPct val="20000"/>
                </a:spcBef>
              </a:pPr>
              <a:endParaRPr lang="en-US" sz="1800" b="1" dirty="0">
                <a:solidFill>
                  <a:srgbClr val="3333CC"/>
                </a:solidFill>
                <a:latin typeface="Arial Unicode MS" pitchFamily="34" charset="-128"/>
              </a:endParaRPr>
            </a:p>
          </p:txBody>
        </p:sp>
        <p:sp>
          <p:nvSpPr>
            <p:cNvPr id="55" name="Rectangle 9"/>
            <p:cNvSpPr>
              <a:spLocks noChangeArrowheads="1"/>
            </p:cNvSpPr>
            <p:nvPr/>
          </p:nvSpPr>
          <p:spPr bwMode="auto">
            <a:xfrm>
              <a:off x="3500497" y="3652158"/>
              <a:ext cx="3214688" cy="503237"/>
            </a:xfrm>
            <a:prstGeom prst="rect">
              <a:avLst/>
            </a:prstGeom>
            <a:noFill/>
            <a:ln w="9525">
              <a:noFill/>
              <a:miter lim="800000"/>
              <a:headEnd/>
              <a:tailEnd/>
            </a:ln>
          </p:spPr>
          <p:txBody>
            <a:bodyPr/>
            <a:lstStyle/>
            <a:p>
              <a:pPr marL="342900" indent="-342900">
                <a:lnSpc>
                  <a:spcPct val="75000"/>
                </a:lnSpc>
                <a:spcBef>
                  <a:spcPct val="20000"/>
                </a:spcBef>
              </a:pPr>
              <a:r>
                <a:rPr lang="en-US" sz="1800" b="1" i="1" dirty="0" smtClean="0">
                  <a:solidFill>
                    <a:srgbClr val="000000"/>
                  </a:solidFill>
                  <a:latin typeface="Arial Unicode MS" pitchFamily="34" charset="-128"/>
                </a:rPr>
                <a:t>Undirected Graphical Models</a:t>
              </a:r>
            </a:p>
            <a:p>
              <a:pPr marL="342900" indent="-342900">
                <a:lnSpc>
                  <a:spcPct val="75000"/>
                </a:lnSpc>
                <a:spcBef>
                  <a:spcPct val="20000"/>
                </a:spcBef>
              </a:pPr>
              <a:r>
                <a:rPr lang="en-US" sz="1800" b="1" i="1" dirty="0" smtClean="0">
                  <a:solidFill>
                    <a:srgbClr val="000000"/>
                  </a:solidFill>
                  <a:latin typeface="Arial Unicode MS" pitchFamily="34" charset="-128"/>
                </a:rPr>
                <a:t>	Markov Networks</a:t>
              </a:r>
            </a:p>
            <a:p>
              <a:pPr marL="342900" indent="-342900">
                <a:lnSpc>
                  <a:spcPct val="75000"/>
                </a:lnSpc>
                <a:spcBef>
                  <a:spcPct val="20000"/>
                </a:spcBef>
              </a:pPr>
              <a:r>
                <a:rPr lang="en-US" sz="1800" b="1" i="1" dirty="0" smtClean="0">
                  <a:solidFill>
                    <a:srgbClr val="000000"/>
                  </a:solidFill>
                  <a:latin typeface="Arial Unicode MS" pitchFamily="34" charset="-128"/>
                </a:rPr>
                <a:t>  Conditional </a:t>
              </a:r>
              <a:r>
                <a:rPr lang="en-US" sz="1800" b="1" i="1" dirty="0">
                  <a:solidFill>
                    <a:srgbClr val="000000"/>
                  </a:solidFill>
                  <a:latin typeface="Arial Unicode MS" pitchFamily="34" charset="-128"/>
                </a:rPr>
                <a:t>R</a:t>
              </a:r>
              <a:r>
                <a:rPr lang="en-US" sz="1800" b="1" i="1" dirty="0" smtClean="0">
                  <a:solidFill>
                    <a:srgbClr val="000000"/>
                  </a:solidFill>
                  <a:latin typeface="Arial Unicode MS" pitchFamily="34" charset="-128"/>
                </a:rPr>
                <a:t>andom Fields</a:t>
              </a:r>
              <a:endParaRPr lang="en-US" sz="1800" b="1" i="1" dirty="0">
                <a:solidFill>
                  <a:srgbClr val="000000"/>
                </a:solidFill>
                <a:latin typeface="Arial Unicode MS" pitchFamily="34" charset="-128"/>
              </a:endParaRPr>
            </a:p>
          </p:txBody>
        </p:sp>
        <p:sp>
          <p:nvSpPr>
            <p:cNvPr id="56" name="Rectangle 9"/>
            <p:cNvSpPr>
              <a:spLocks noChangeArrowheads="1"/>
            </p:cNvSpPr>
            <p:nvPr/>
          </p:nvSpPr>
          <p:spPr bwMode="auto">
            <a:xfrm>
              <a:off x="3695700" y="5766748"/>
              <a:ext cx="2983947" cy="357190"/>
            </a:xfrm>
            <a:prstGeom prst="rect">
              <a:avLst/>
            </a:prstGeom>
            <a:noFill/>
            <a:ln w="9525">
              <a:noFill/>
              <a:miter lim="800000"/>
              <a:headEnd/>
              <a:tailEnd/>
            </a:ln>
          </p:spPr>
          <p:txBody>
            <a:bodyPr/>
            <a:lstStyle/>
            <a:p>
              <a:pPr marL="342900" indent="-342900">
                <a:lnSpc>
                  <a:spcPct val="75000"/>
                </a:lnSpc>
                <a:spcBef>
                  <a:spcPct val="20000"/>
                </a:spcBef>
              </a:pPr>
              <a:r>
                <a:rPr lang="en-US" sz="1800" b="1" i="1" dirty="0" smtClean="0">
                  <a:solidFill>
                    <a:srgbClr val="FF0000"/>
                  </a:solidFill>
                  <a:latin typeface="Arial Unicode MS" pitchFamily="34" charset="-128"/>
                </a:rPr>
                <a:t>Reinforcement Learning</a:t>
              </a:r>
              <a:endParaRPr lang="en-US" sz="1800" b="1" i="1" dirty="0">
                <a:solidFill>
                  <a:srgbClr val="FF0000"/>
                </a:solidFill>
                <a:latin typeface="Arial Unicode MS" pitchFamily="34" charset="-128"/>
              </a:endParaRPr>
            </a:p>
          </p:txBody>
        </p:sp>
        <p:sp>
          <p:nvSpPr>
            <p:cNvPr id="57" name="Rectangle 9"/>
            <p:cNvSpPr>
              <a:spLocks noChangeArrowheads="1"/>
            </p:cNvSpPr>
            <p:nvPr/>
          </p:nvSpPr>
          <p:spPr bwMode="auto">
            <a:xfrm>
              <a:off x="3735388" y="3396661"/>
              <a:ext cx="3214688" cy="503237"/>
            </a:xfrm>
            <a:prstGeom prst="rect">
              <a:avLst/>
            </a:prstGeom>
            <a:noFill/>
            <a:ln w="9525">
              <a:noFill/>
              <a:miter lim="800000"/>
              <a:headEnd/>
              <a:tailEnd/>
            </a:ln>
          </p:spPr>
          <p:txBody>
            <a:bodyPr/>
            <a:lstStyle/>
            <a:p>
              <a:pPr marL="342900" indent="-342900">
                <a:lnSpc>
                  <a:spcPct val="75000"/>
                </a:lnSpc>
                <a:spcBef>
                  <a:spcPct val="20000"/>
                </a:spcBef>
              </a:pPr>
              <a:endParaRPr lang="en-US" sz="1800" b="1" i="1" dirty="0">
                <a:solidFill>
                  <a:srgbClr val="000000"/>
                </a:solidFill>
                <a:latin typeface="Arial Unicode MS" pitchFamily="34" charset="-128"/>
              </a:endParaRPr>
            </a:p>
          </p:txBody>
        </p:sp>
        <p:sp>
          <p:nvSpPr>
            <p:cNvPr id="51" name="Rounded Rectangle 50"/>
            <p:cNvSpPr/>
            <p:nvPr/>
          </p:nvSpPr>
          <p:spPr>
            <a:xfrm>
              <a:off x="6961115" y="5637308"/>
              <a:ext cx="2143097" cy="104300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2400" b="1">
                <a:solidFill>
                  <a:srgbClr val="000000"/>
                </a:solidFill>
              </a:endParaRPr>
            </a:p>
          </p:txBody>
        </p:sp>
        <p:sp>
          <p:nvSpPr>
            <p:cNvPr id="52" name="Rectangle 9"/>
            <p:cNvSpPr>
              <a:spLocks noChangeArrowheads="1"/>
            </p:cNvSpPr>
            <p:nvPr/>
          </p:nvSpPr>
          <p:spPr bwMode="auto">
            <a:xfrm>
              <a:off x="6961115" y="5708744"/>
              <a:ext cx="2081865" cy="306767"/>
            </a:xfrm>
            <a:prstGeom prst="rect">
              <a:avLst/>
            </a:prstGeom>
            <a:noFill/>
            <a:ln w="9525">
              <a:noFill/>
              <a:miter lim="800000"/>
              <a:headEnd/>
              <a:tailEnd/>
            </a:ln>
          </p:spPr>
          <p:txBody>
            <a:bodyPr/>
            <a:lstStyle/>
            <a:p>
              <a:pPr marL="342900" indent="-342900">
                <a:lnSpc>
                  <a:spcPct val="75000"/>
                </a:lnSpc>
                <a:spcBef>
                  <a:spcPct val="20000"/>
                </a:spcBef>
              </a:pPr>
              <a:r>
                <a:rPr lang="en-US" sz="2000" b="1" i="1" smtClean="0">
                  <a:solidFill>
                    <a:srgbClr val="000000"/>
                  </a:solidFill>
                  <a:latin typeface="Arial Unicode MS" pitchFamily="34" charset="-128"/>
                </a:rPr>
                <a:t>Representation</a:t>
              </a:r>
            </a:p>
          </p:txBody>
        </p:sp>
        <p:sp>
          <p:nvSpPr>
            <p:cNvPr id="53" name="Rectangle 20"/>
            <p:cNvSpPr>
              <a:spLocks noChangeArrowheads="1"/>
            </p:cNvSpPr>
            <p:nvPr/>
          </p:nvSpPr>
          <p:spPr bwMode="auto">
            <a:xfrm>
              <a:off x="7088115" y="6031009"/>
              <a:ext cx="1836940" cy="613532"/>
            </a:xfrm>
            <a:prstGeom prst="rect">
              <a:avLst/>
            </a:prstGeom>
            <a:noFill/>
            <a:ln w="9525">
              <a:solidFill>
                <a:schemeClr val="accent2"/>
              </a:solidFill>
              <a:miter lim="800000"/>
              <a:headEnd/>
              <a:tailEnd/>
            </a:ln>
          </p:spPr>
          <p:txBody>
            <a:bodyPr/>
            <a:lstStyle/>
            <a:p>
              <a:pPr marL="342900" indent="-342900" algn="ctr"/>
              <a:r>
                <a:rPr lang="en-US" sz="2000" b="1" smtClean="0">
                  <a:solidFill>
                    <a:srgbClr val="3333CC"/>
                  </a:solidFill>
                  <a:latin typeface="Arial Unicode MS" pitchFamily="34" charset="-128"/>
                </a:rPr>
                <a:t>Reasoning</a:t>
              </a:r>
            </a:p>
            <a:p>
              <a:pPr marL="342900" indent="-342900" algn="ctr"/>
              <a:r>
                <a:rPr lang="en-US" sz="2000" b="1" smtClean="0">
                  <a:solidFill>
                    <a:srgbClr val="3333CC"/>
                  </a:solidFill>
                  <a:latin typeface="Arial Unicode MS" pitchFamily="34" charset="-128"/>
                </a:rPr>
                <a:t>Technique</a:t>
              </a:r>
            </a:p>
          </p:txBody>
        </p:sp>
        <p:sp>
          <p:nvSpPr>
            <p:cNvPr id="38" name="Rectangle 9"/>
            <p:cNvSpPr>
              <a:spLocks noChangeArrowheads="1"/>
            </p:cNvSpPr>
            <p:nvPr/>
          </p:nvSpPr>
          <p:spPr bwMode="auto">
            <a:xfrm>
              <a:off x="5766975" y="1058413"/>
              <a:ext cx="3214688" cy="503237"/>
            </a:xfrm>
            <a:prstGeom prst="rect">
              <a:avLst/>
            </a:prstGeom>
            <a:noFill/>
            <a:ln w="9525">
              <a:noFill/>
              <a:miter lim="800000"/>
              <a:headEnd/>
              <a:tailEnd/>
            </a:ln>
          </p:spPr>
          <p:txBody>
            <a:bodyPr/>
            <a:lstStyle/>
            <a:p>
              <a:pPr marL="342900" indent="-342900">
                <a:lnSpc>
                  <a:spcPct val="75000"/>
                </a:lnSpc>
                <a:spcBef>
                  <a:spcPct val="20000"/>
                </a:spcBef>
              </a:pPr>
              <a:r>
                <a:rPr lang="en-US" sz="2000" b="1" i="1" dirty="0" err="1">
                  <a:solidFill>
                    <a:srgbClr val="000000"/>
                  </a:solidFill>
                  <a:latin typeface="Arial Unicode MS" pitchFamily="34" charset="-128"/>
                </a:rPr>
                <a:t>Prob</a:t>
              </a:r>
              <a:r>
                <a:rPr lang="en-US" sz="2000" b="1" i="1" dirty="0">
                  <a:solidFill>
                    <a:srgbClr val="000000"/>
                  </a:solidFill>
                  <a:latin typeface="Arial Unicode MS" pitchFamily="34" charset="-128"/>
                </a:rPr>
                <a:t> CFG</a:t>
              </a:r>
            </a:p>
            <a:p>
              <a:pPr marL="342900" indent="-342900">
                <a:lnSpc>
                  <a:spcPct val="75000"/>
                </a:lnSpc>
                <a:spcBef>
                  <a:spcPct val="20000"/>
                </a:spcBef>
              </a:pPr>
              <a:r>
                <a:rPr lang="en-US" sz="2000" b="1" i="1" dirty="0" err="1" smtClean="0">
                  <a:solidFill>
                    <a:srgbClr val="000000"/>
                  </a:solidFill>
                  <a:latin typeface="Arial Unicode MS" pitchFamily="34" charset="-128"/>
                </a:rPr>
                <a:t>Prob</a:t>
              </a:r>
              <a:r>
                <a:rPr lang="en-US" sz="2000" b="1" i="1" dirty="0" smtClean="0">
                  <a:solidFill>
                    <a:srgbClr val="000000"/>
                  </a:solidFill>
                  <a:latin typeface="Arial Unicode MS" pitchFamily="34" charset="-128"/>
                </a:rPr>
                <a:t> </a:t>
              </a:r>
              <a:r>
                <a:rPr lang="en-US" sz="2000" b="1" i="1" dirty="0">
                  <a:solidFill>
                    <a:srgbClr val="000000"/>
                  </a:solidFill>
                  <a:latin typeface="Arial Unicode MS" pitchFamily="34" charset="-128"/>
                </a:rPr>
                <a:t> </a:t>
              </a:r>
              <a:r>
                <a:rPr lang="en-US" sz="2000" b="1" i="1" dirty="0" smtClean="0">
                  <a:solidFill>
                    <a:srgbClr val="000000"/>
                  </a:solidFill>
                  <a:latin typeface="Arial Unicode MS" pitchFamily="34" charset="-128"/>
                </a:rPr>
                <a:t>Relational </a:t>
              </a:r>
              <a:r>
                <a:rPr lang="en-US" sz="2000" b="1" i="1" dirty="0">
                  <a:solidFill>
                    <a:srgbClr val="000000"/>
                  </a:solidFill>
                  <a:latin typeface="Arial Unicode MS" pitchFamily="34" charset="-128"/>
                </a:rPr>
                <a:t>M</a:t>
              </a:r>
              <a:r>
                <a:rPr lang="en-US" sz="2000" b="1" i="1" dirty="0" smtClean="0">
                  <a:solidFill>
                    <a:srgbClr val="000000"/>
                  </a:solidFill>
                  <a:latin typeface="Arial Unicode MS" pitchFamily="34" charset="-128"/>
                </a:rPr>
                <a:t>odels</a:t>
              </a:r>
            </a:p>
            <a:p>
              <a:pPr marL="342900" indent="-342900">
                <a:lnSpc>
                  <a:spcPct val="75000"/>
                </a:lnSpc>
                <a:spcBef>
                  <a:spcPct val="20000"/>
                </a:spcBef>
              </a:pPr>
              <a:r>
                <a:rPr lang="en-US" sz="2000" b="1" i="1" dirty="0" smtClean="0">
                  <a:solidFill>
                    <a:srgbClr val="000000"/>
                  </a:solidFill>
                  <a:latin typeface="Arial Unicode MS" pitchFamily="34" charset="-128"/>
                </a:rPr>
                <a:t>Markov Logics</a:t>
              </a:r>
              <a:endParaRPr lang="en-US" sz="2000" b="1" i="1" dirty="0">
                <a:solidFill>
                  <a:srgbClr val="000000"/>
                </a:solidFill>
                <a:latin typeface="Arial Unicode MS" pitchFamily="34" charset="-128"/>
              </a:endParaRPr>
            </a:p>
          </p:txBody>
        </p:sp>
        <p:sp>
          <p:nvSpPr>
            <p:cNvPr id="34" name="Rectangle 12"/>
            <p:cNvSpPr>
              <a:spLocks noChangeArrowheads="1"/>
            </p:cNvSpPr>
            <p:nvPr/>
          </p:nvSpPr>
          <p:spPr bwMode="auto">
            <a:xfrm>
              <a:off x="5080000" y="349058"/>
              <a:ext cx="3814058" cy="795159"/>
            </a:xfrm>
            <a:prstGeom prst="rect">
              <a:avLst/>
            </a:prstGeom>
            <a:noFill/>
            <a:ln w="9525">
              <a:noFill/>
              <a:miter lim="800000"/>
              <a:headEnd/>
              <a:tailEnd/>
            </a:ln>
          </p:spPr>
          <p:txBody>
            <a:bodyPr/>
            <a:lstStyle/>
            <a:p>
              <a:pPr marL="342900" indent="-342900">
                <a:spcBef>
                  <a:spcPct val="20000"/>
                </a:spcBef>
              </a:pPr>
              <a:r>
                <a:rPr lang="en-US" sz="2000" b="1" u="sng" dirty="0" err="1">
                  <a:solidFill>
                    <a:srgbClr val="00B050"/>
                  </a:solidFill>
                  <a:latin typeface="Arial Unicode MS" pitchFamily="34" charset="-128"/>
                </a:rPr>
                <a:t>StarAI</a:t>
              </a:r>
              <a:r>
                <a:rPr lang="en-US" sz="2000" b="1" u="sng" dirty="0">
                  <a:solidFill>
                    <a:srgbClr val="00B050"/>
                  </a:solidFill>
                  <a:latin typeface="Arial Unicode MS" pitchFamily="34" charset="-128"/>
                </a:rPr>
                <a:t> (statistical relational AI)</a:t>
              </a:r>
              <a:endParaRPr lang="en-US" sz="1800" b="1" u="sng" dirty="0">
                <a:solidFill>
                  <a:srgbClr val="00B050"/>
                </a:solidFill>
                <a:latin typeface="Arial Unicode MS" pitchFamily="34" charset="-128"/>
              </a:endParaRPr>
            </a:p>
            <a:p>
              <a:pPr marL="342900" indent="-342900">
                <a:spcBef>
                  <a:spcPct val="20000"/>
                </a:spcBef>
              </a:pPr>
              <a:r>
                <a:rPr lang="en-US" sz="2000" b="1" dirty="0" smtClean="0">
                  <a:solidFill>
                    <a:srgbClr val="00B050"/>
                  </a:solidFill>
                  <a:latin typeface="Arial Unicode MS" pitchFamily="34" charset="-128"/>
                </a:rPr>
                <a:t>Hybrid: </a:t>
              </a:r>
              <a:r>
                <a:rPr lang="en-US" sz="2000" b="1" dirty="0" err="1" smtClean="0">
                  <a:solidFill>
                    <a:srgbClr val="00B050"/>
                  </a:solidFill>
                  <a:latin typeface="Arial Unicode MS" pitchFamily="34" charset="-128"/>
                </a:rPr>
                <a:t>Det</a:t>
              </a:r>
              <a:r>
                <a:rPr lang="en-US" sz="2000" b="1" dirty="0" smtClean="0">
                  <a:solidFill>
                    <a:srgbClr val="00B050"/>
                  </a:solidFill>
                  <a:latin typeface="Arial Unicode MS" pitchFamily="34" charset="-128"/>
                </a:rPr>
                <a:t> +</a:t>
              </a:r>
              <a:r>
                <a:rPr lang="en-US" sz="2000" b="1" dirty="0" err="1" smtClean="0">
                  <a:solidFill>
                    <a:srgbClr val="00B050"/>
                  </a:solidFill>
                  <a:latin typeface="Arial Unicode MS" pitchFamily="34" charset="-128"/>
                </a:rPr>
                <a:t>Sto</a:t>
              </a:r>
              <a:endParaRPr lang="en-US" sz="2000" b="1" dirty="0" smtClean="0">
                <a:solidFill>
                  <a:srgbClr val="00B050"/>
                </a:solidFill>
                <a:latin typeface="Arial Unicode MS" pitchFamily="34" charset="-128"/>
              </a:endParaRPr>
            </a:p>
          </p:txBody>
        </p:sp>
        <p:sp>
          <p:nvSpPr>
            <p:cNvPr id="35" name="Rectangle 23"/>
            <p:cNvSpPr>
              <a:spLocks noChangeArrowheads="1"/>
            </p:cNvSpPr>
            <p:nvPr/>
          </p:nvSpPr>
          <p:spPr bwMode="auto">
            <a:xfrm>
              <a:off x="3684017" y="2894423"/>
              <a:ext cx="2938656" cy="626396"/>
            </a:xfrm>
            <a:prstGeom prst="rect">
              <a:avLst/>
            </a:prstGeom>
            <a:noFill/>
            <a:ln w="9525">
              <a:solidFill>
                <a:schemeClr val="accent2"/>
              </a:solidFill>
              <a:miter lim="800000"/>
              <a:headEnd/>
              <a:tailEnd/>
            </a:ln>
          </p:spPr>
          <p:txBody>
            <a:bodyPr/>
            <a:lstStyle/>
            <a:p>
              <a:pPr marL="342900" indent="-342900">
                <a:spcBef>
                  <a:spcPct val="20000"/>
                </a:spcBef>
              </a:pPr>
              <a:r>
                <a:rPr lang="en-US" sz="1800" b="1" dirty="0" smtClean="0">
                  <a:solidFill>
                    <a:srgbClr val="3333CC"/>
                  </a:solidFill>
                  <a:latin typeface="Arial Unicode MS" pitchFamily="34" charset="-128"/>
                </a:rPr>
                <a:t>Forward, Viterbi….</a:t>
              </a:r>
            </a:p>
            <a:p>
              <a:pPr marL="342900" indent="-342900">
                <a:spcBef>
                  <a:spcPct val="20000"/>
                </a:spcBef>
              </a:pPr>
              <a:r>
                <a:rPr lang="en-US" sz="1800" b="1" dirty="0" smtClean="0">
                  <a:solidFill>
                    <a:srgbClr val="3333CC"/>
                  </a:solidFill>
                  <a:latin typeface="Arial Unicode MS" pitchFamily="34" charset="-128"/>
                </a:rPr>
                <a:t>Approx. : Particle Filtering</a:t>
              </a:r>
            </a:p>
            <a:p>
              <a:pPr marL="342900" indent="-342900">
                <a:spcBef>
                  <a:spcPct val="20000"/>
                </a:spcBef>
              </a:pPr>
              <a:endParaRPr lang="en-US" sz="1800" b="1" dirty="0">
                <a:solidFill>
                  <a:srgbClr val="3333CC"/>
                </a:solidFill>
                <a:latin typeface="Arial Unicode MS" pitchFamily="34" charset="-128"/>
              </a:endParaRPr>
            </a:p>
          </p:txBody>
        </p:sp>
      </p:grpSp>
      <p:sp>
        <p:nvSpPr>
          <p:cNvPr id="2" name="Footer Placeholder 1"/>
          <p:cNvSpPr>
            <a:spLocks noGrp="1"/>
          </p:cNvSpPr>
          <p:nvPr>
            <p:ph type="ftr" sz="quarter" idx="11"/>
          </p:nvPr>
        </p:nvSpPr>
        <p:spPr>
          <a:xfrm>
            <a:off x="3865412" y="6597904"/>
            <a:ext cx="2895600" cy="457200"/>
          </a:xfrm>
        </p:spPr>
        <p:txBody>
          <a:bodyPr/>
          <a:lstStyle/>
          <a:p>
            <a:pPr>
              <a:defRPr/>
            </a:pPr>
            <a:r>
              <a:rPr lang="en-US" smtClean="0">
                <a:solidFill>
                  <a:srgbClr val="FFFFFF"/>
                </a:solidFill>
              </a:rPr>
              <a:t>CPSC 422, Lecture 35</a:t>
            </a:r>
            <a:endParaRPr lang="en-US" dirty="0">
              <a:solidFill>
                <a:srgbClr val="FFFFFF"/>
              </a:solidFill>
            </a:endParaRPr>
          </a:p>
        </p:txBody>
      </p:sp>
      <p:sp>
        <p:nvSpPr>
          <p:cNvPr id="6" name="Slide Number Placeholder 5"/>
          <p:cNvSpPr>
            <a:spLocks noGrp="1"/>
          </p:cNvSpPr>
          <p:nvPr>
            <p:ph type="sldNum" sz="quarter" idx="12"/>
          </p:nvPr>
        </p:nvSpPr>
        <p:spPr>
          <a:xfrm>
            <a:off x="6619107" y="6597904"/>
            <a:ext cx="1905000" cy="457200"/>
          </a:xfrm>
        </p:spPr>
        <p:txBody>
          <a:bodyPr/>
          <a:lstStyle/>
          <a:p>
            <a:pPr>
              <a:defRPr/>
            </a:pPr>
            <a:r>
              <a:rPr lang="en-US" dirty="0" smtClean="0">
                <a:solidFill>
                  <a:srgbClr val="FFFFFF"/>
                </a:solidFill>
              </a:rPr>
              <a:t>Slide </a:t>
            </a:r>
            <a:fld id="{4DF6BE34-90F6-4567-805D-EBA463FCCE5C}" type="slidenum">
              <a:rPr lang="en-US" smtClean="0">
                <a:solidFill>
                  <a:srgbClr val="FFFFFF"/>
                </a:solidFill>
              </a:rPr>
              <a:pPr>
                <a:defRPr/>
              </a:pPr>
              <a:t>12</a:t>
            </a:fld>
            <a:endParaRPr lang="en-US" dirty="0">
              <a:solidFill>
                <a:srgbClr val="FFFFFF"/>
              </a:solidFill>
            </a:endParaRPr>
          </a:p>
        </p:txBody>
      </p:sp>
      <p:sp>
        <p:nvSpPr>
          <p:cNvPr id="4" name="Rectangle 3"/>
          <p:cNvSpPr/>
          <p:nvPr/>
        </p:nvSpPr>
        <p:spPr>
          <a:xfrm>
            <a:off x="3694896" y="1678675"/>
            <a:ext cx="3229880" cy="165551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Tree>
    <p:extLst>
      <p:ext uri="{BB962C8B-B14F-4D97-AF65-F5344CB8AC3E}">
        <p14:creationId xmlns:p14="http://schemas.microsoft.com/office/powerpoint/2010/main" val="24254442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2"/>
          <p:cNvSpPr txBox="1">
            <a:spLocks noChangeArrowheads="1"/>
          </p:cNvSpPr>
          <p:nvPr/>
        </p:nvSpPr>
        <p:spPr bwMode="auto">
          <a:xfrm>
            <a:off x="4000500" y="0"/>
            <a:ext cx="4429125" cy="685800"/>
          </a:xfrm>
          <a:prstGeom prst="rect">
            <a:avLst/>
          </a:prstGeom>
          <a:noFill/>
          <a:ln w="9525">
            <a:noFill/>
            <a:miter lim="800000"/>
            <a:headEnd/>
            <a:tailEnd/>
          </a:ln>
          <a:effectLst/>
        </p:spPr>
        <p:txBody>
          <a:bodyPr lIns="90000" tIns="46800" rIns="90000" bIns="46800" anchor="ctr"/>
          <a:lstStyle/>
          <a:p>
            <a:pPr algn="ct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600" b="1" kern="0" dirty="0">
                <a:solidFill>
                  <a:srgbClr val="000000"/>
                </a:solidFill>
                <a:latin typeface="Arial Unicode MS"/>
                <a:ea typeface="+mn-ea"/>
                <a:cs typeface="+mn-cs"/>
              </a:rPr>
              <a:t>After </a:t>
            </a:r>
            <a:r>
              <a:rPr lang="en-GB" sz="3600" b="1" kern="0" dirty="0" smtClean="0">
                <a:solidFill>
                  <a:srgbClr val="000000"/>
                </a:solidFill>
                <a:latin typeface="Arial Unicode MS"/>
                <a:ea typeface="+mn-ea"/>
                <a:cs typeface="+mn-cs"/>
              </a:rPr>
              <a:t>422…..</a:t>
            </a:r>
            <a:endParaRPr lang="en-GB" sz="3600" b="1" kern="0" dirty="0">
              <a:solidFill>
                <a:srgbClr val="000000"/>
              </a:solidFill>
              <a:latin typeface="Arial Unicode MS"/>
              <a:ea typeface="+mn-ea"/>
              <a:cs typeface="+mn-cs"/>
            </a:endParaRPr>
          </a:p>
        </p:txBody>
      </p:sp>
      <p:sp>
        <p:nvSpPr>
          <p:cNvPr id="62" name="Rectangle 23"/>
          <p:cNvSpPr>
            <a:spLocks noChangeArrowheads="1"/>
          </p:cNvSpPr>
          <p:nvPr/>
        </p:nvSpPr>
        <p:spPr bwMode="auto">
          <a:xfrm>
            <a:off x="6715125" y="2857500"/>
            <a:ext cx="2428875" cy="1285875"/>
          </a:xfrm>
          <a:prstGeom prst="rect">
            <a:avLst/>
          </a:prstGeom>
          <a:noFill/>
          <a:ln w="9525">
            <a:solidFill>
              <a:schemeClr val="accent3"/>
            </a:solidFill>
            <a:miter lim="800000"/>
            <a:headEnd/>
            <a:tailEnd/>
          </a:ln>
        </p:spPr>
        <p:txBody>
          <a:bodyPr/>
          <a:lstStyle/>
          <a:p>
            <a:pPr marL="342900" indent="-342900">
              <a:spcBef>
                <a:spcPct val="20000"/>
              </a:spcBef>
              <a:defRPr/>
            </a:pPr>
            <a:r>
              <a:rPr lang="en-US" sz="1800" b="1" i="1" dirty="0">
                <a:solidFill>
                  <a:srgbClr val="3333CC"/>
                </a:solidFill>
                <a:latin typeface="Arial Unicode MS" pitchFamily="34" charset="-128"/>
                <a:ea typeface="+mn-ea"/>
                <a:cs typeface="+mn-cs"/>
              </a:rPr>
              <a:t>Where are the components of our representations coming from?</a:t>
            </a:r>
          </a:p>
        </p:txBody>
      </p:sp>
      <p:sp>
        <p:nvSpPr>
          <p:cNvPr id="63" name="Rectangle 23"/>
          <p:cNvSpPr>
            <a:spLocks noChangeArrowheads="1"/>
          </p:cNvSpPr>
          <p:nvPr/>
        </p:nvSpPr>
        <p:spPr bwMode="auto">
          <a:xfrm>
            <a:off x="6715125" y="4143375"/>
            <a:ext cx="2428875" cy="1285875"/>
          </a:xfrm>
          <a:prstGeom prst="rect">
            <a:avLst/>
          </a:prstGeom>
          <a:noFill/>
          <a:ln w="9525">
            <a:solidFill>
              <a:schemeClr val="accent3"/>
            </a:solidFill>
            <a:miter lim="800000"/>
            <a:headEnd/>
            <a:tailEnd/>
          </a:ln>
        </p:spPr>
        <p:txBody>
          <a:bodyPr/>
          <a:lstStyle/>
          <a:p>
            <a:pPr marL="342900" indent="-342900">
              <a:spcBef>
                <a:spcPct val="20000"/>
              </a:spcBef>
              <a:defRPr/>
            </a:pPr>
            <a:r>
              <a:rPr lang="en-US" sz="1800" b="1" i="1" dirty="0">
                <a:solidFill>
                  <a:srgbClr val="3333CC"/>
                </a:solidFill>
                <a:latin typeface="Arial Unicode MS" pitchFamily="34" charset="-128"/>
                <a:ea typeface="+mn-ea"/>
                <a:cs typeface="+mn-cs"/>
              </a:rPr>
              <a:t>The probabilities?</a:t>
            </a:r>
          </a:p>
          <a:p>
            <a:pPr marL="342900" indent="-342900">
              <a:spcBef>
                <a:spcPct val="20000"/>
              </a:spcBef>
              <a:defRPr/>
            </a:pPr>
            <a:r>
              <a:rPr lang="en-US" sz="1800" b="1" i="1" dirty="0">
                <a:solidFill>
                  <a:srgbClr val="3333CC"/>
                </a:solidFill>
                <a:latin typeface="Arial Unicode MS" pitchFamily="34" charset="-128"/>
                <a:ea typeface="+mn-ea"/>
                <a:cs typeface="+mn-cs"/>
              </a:rPr>
              <a:t>The utilities?</a:t>
            </a:r>
          </a:p>
          <a:p>
            <a:pPr marL="342900" indent="-342900">
              <a:spcBef>
                <a:spcPct val="20000"/>
              </a:spcBef>
              <a:defRPr/>
            </a:pPr>
            <a:r>
              <a:rPr lang="en-US" sz="1800" b="1" i="1" dirty="0">
                <a:solidFill>
                  <a:srgbClr val="3333CC"/>
                </a:solidFill>
                <a:latin typeface="Arial Unicode MS" pitchFamily="34" charset="-128"/>
                <a:ea typeface="+mn-ea"/>
                <a:cs typeface="+mn-cs"/>
              </a:rPr>
              <a:t>The logical formulas?</a:t>
            </a:r>
          </a:p>
        </p:txBody>
      </p:sp>
      <p:sp>
        <p:nvSpPr>
          <p:cNvPr id="64" name="Rectangle 23"/>
          <p:cNvSpPr>
            <a:spLocks noChangeArrowheads="1"/>
          </p:cNvSpPr>
          <p:nvPr/>
        </p:nvSpPr>
        <p:spPr bwMode="auto">
          <a:xfrm>
            <a:off x="6715125" y="5357813"/>
            <a:ext cx="2428875" cy="785812"/>
          </a:xfrm>
          <a:prstGeom prst="rect">
            <a:avLst/>
          </a:prstGeom>
          <a:noFill/>
          <a:ln w="9525">
            <a:solidFill>
              <a:schemeClr val="accent3"/>
            </a:solidFill>
            <a:miter lim="800000"/>
            <a:headEnd/>
            <a:tailEnd/>
          </a:ln>
        </p:spPr>
        <p:txBody>
          <a:bodyPr/>
          <a:lstStyle/>
          <a:p>
            <a:pPr marL="342900" indent="-342900">
              <a:spcBef>
                <a:spcPct val="20000"/>
              </a:spcBef>
              <a:defRPr/>
            </a:pPr>
            <a:r>
              <a:rPr lang="en-US" sz="1800" b="1" i="1" dirty="0">
                <a:solidFill>
                  <a:srgbClr val="3333CC"/>
                </a:solidFill>
                <a:latin typeface="Arial Unicode MS" pitchFamily="34" charset="-128"/>
                <a:ea typeface="+mn-ea"/>
                <a:cs typeface="+mn-cs"/>
              </a:rPr>
              <a:t>From people and from data!</a:t>
            </a:r>
          </a:p>
        </p:txBody>
      </p:sp>
      <p:sp>
        <p:nvSpPr>
          <p:cNvPr id="65" name="Rectangle 23"/>
          <p:cNvSpPr>
            <a:spLocks noChangeArrowheads="1"/>
          </p:cNvSpPr>
          <p:nvPr/>
        </p:nvSpPr>
        <p:spPr bwMode="auto">
          <a:xfrm>
            <a:off x="4600575" y="654448"/>
            <a:ext cx="4848225" cy="785812"/>
          </a:xfrm>
          <a:prstGeom prst="rect">
            <a:avLst/>
          </a:prstGeom>
          <a:noFill/>
          <a:ln w="9525">
            <a:solidFill>
              <a:schemeClr val="accent3"/>
            </a:solidFill>
            <a:miter lim="800000"/>
            <a:headEnd/>
            <a:tailEnd/>
          </a:ln>
        </p:spPr>
        <p:txBody>
          <a:bodyPr/>
          <a:lstStyle/>
          <a:p>
            <a:pPr marL="342900" indent="-342900">
              <a:spcBef>
                <a:spcPct val="20000"/>
              </a:spcBef>
              <a:defRPr/>
            </a:pPr>
            <a:r>
              <a:rPr lang="en-US" sz="2400" b="1" dirty="0">
                <a:solidFill>
                  <a:srgbClr val="3333CC"/>
                </a:solidFill>
                <a:latin typeface="Arial Unicode MS" pitchFamily="34" charset="-128"/>
                <a:ea typeface="+mn-ea"/>
                <a:cs typeface="+mn-cs"/>
              </a:rPr>
              <a:t>Machine </a:t>
            </a:r>
            <a:r>
              <a:rPr lang="en-US" sz="2400" b="1" dirty="0" smtClean="0">
                <a:solidFill>
                  <a:srgbClr val="3333CC"/>
                </a:solidFill>
                <a:latin typeface="Arial Unicode MS" pitchFamily="34" charset="-128"/>
                <a:ea typeface="+mn-ea"/>
                <a:cs typeface="+mn-cs"/>
              </a:rPr>
              <a:t>Learning + Neural Models</a:t>
            </a:r>
            <a:endParaRPr lang="en-US" sz="2400" b="1" dirty="0">
              <a:solidFill>
                <a:srgbClr val="3333CC"/>
              </a:solidFill>
              <a:latin typeface="Arial Unicode MS" pitchFamily="34" charset="-128"/>
              <a:ea typeface="+mn-ea"/>
              <a:cs typeface="+mn-cs"/>
            </a:endParaRPr>
          </a:p>
          <a:p>
            <a:pPr marL="342900" indent="-342900">
              <a:spcBef>
                <a:spcPct val="20000"/>
              </a:spcBef>
              <a:defRPr/>
            </a:pPr>
            <a:r>
              <a:rPr lang="en-US" sz="2400" b="1" dirty="0">
                <a:solidFill>
                  <a:srgbClr val="3333CC"/>
                </a:solidFill>
                <a:latin typeface="Arial Unicode MS" pitchFamily="34" charset="-128"/>
                <a:ea typeface="+mn-ea"/>
                <a:cs typeface="+mn-cs"/>
              </a:rPr>
              <a:t>Knowledge Acquisition</a:t>
            </a:r>
          </a:p>
          <a:p>
            <a:pPr marL="342900" indent="-342900">
              <a:spcBef>
                <a:spcPct val="20000"/>
              </a:spcBef>
              <a:defRPr/>
            </a:pPr>
            <a:r>
              <a:rPr lang="en-US" sz="2400" b="1" dirty="0">
                <a:solidFill>
                  <a:srgbClr val="3333CC"/>
                </a:solidFill>
                <a:latin typeface="Arial Unicode MS" pitchFamily="34" charset="-128"/>
                <a:ea typeface="+mn-ea"/>
                <a:cs typeface="+mn-cs"/>
              </a:rPr>
              <a:t>Preference Elicitation</a:t>
            </a:r>
          </a:p>
          <a:p>
            <a:pPr marL="342900" indent="-342900">
              <a:spcBef>
                <a:spcPct val="20000"/>
              </a:spcBef>
              <a:defRPr/>
            </a:pPr>
            <a:endParaRPr lang="en-US" sz="2000" b="1" i="1" dirty="0">
              <a:solidFill>
                <a:srgbClr val="3333CC"/>
              </a:solidFill>
              <a:latin typeface="Arial Unicode MS" pitchFamily="34" charset="-128"/>
              <a:ea typeface="+mn-ea"/>
              <a:cs typeface="+mn-cs"/>
            </a:endParaRPr>
          </a:p>
        </p:txBody>
      </p:sp>
      <p:sp>
        <p:nvSpPr>
          <p:cNvPr id="54" name="Rectangle 6"/>
          <p:cNvSpPr>
            <a:spLocks noChangeArrowheads="1"/>
          </p:cNvSpPr>
          <p:nvPr/>
        </p:nvSpPr>
        <p:spPr bwMode="auto">
          <a:xfrm>
            <a:off x="-5261068" y="1434960"/>
            <a:ext cx="2736850" cy="431800"/>
          </a:xfrm>
          <a:prstGeom prst="rect">
            <a:avLst/>
          </a:prstGeom>
          <a:noFill/>
          <a:ln w="9525">
            <a:noFill/>
            <a:miter lim="800000"/>
            <a:headEnd/>
            <a:tailEnd/>
          </a:ln>
        </p:spPr>
        <p:txBody>
          <a:bodyPr/>
          <a:lstStyle/>
          <a:p>
            <a:pPr marL="533400" indent="-533400">
              <a:spcBef>
                <a:spcPct val="20000"/>
              </a:spcBef>
            </a:pPr>
            <a:endParaRPr lang="en-US" b="1">
              <a:solidFill>
                <a:srgbClr val="000000"/>
              </a:solidFill>
              <a:latin typeface="Arial Unicode MS" pitchFamily="34" charset="-128"/>
            </a:endParaRPr>
          </a:p>
        </p:txBody>
      </p:sp>
      <p:sp>
        <p:nvSpPr>
          <p:cNvPr id="57" name="Rectangle 37"/>
          <p:cNvSpPr>
            <a:spLocks noChangeArrowheads="1"/>
          </p:cNvSpPr>
          <p:nvPr/>
        </p:nvSpPr>
        <p:spPr bwMode="auto">
          <a:xfrm>
            <a:off x="761123" y="2347129"/>
            <a:ext cx="179196" cy="396822"/>
          </a:xfrm>
          <a:prstGeom prst="rect">
            <a:avLst/>
          </a:prstGeom>
          <a:solidFill>
            <a:schemeClr val="bg1"/>
          </a:solidFill>
          <a:ln w="9525" algn="ctr">
            <a:noFill/>
            <a:round/>
            <a:headEnd/>
            <a:tailEnd/>
          </a:ln>
        </p:spPr>
        <p:txBody>
          <a:bodyPr wrap="none">
            <a:spAutoFit/>
          </a:bodyPr>
          <a:lstStyle/>
          <a:p>
            <a:endParaRPr lang="en-US" sz="2000" b="1">
              <a:solidFill>
                <a:srgbClr val="000000"/>
              </a:solidFill>
            </a:endParaRPr>
          </a:p>
        </p:txBody>
      </p:sp>
      <p:sp>
        <p:nvSpPr>
          <p:cNvPr id="60" name="Rectangle 9"/>
          <p:cNvSpPr>
            <a:spLocks noChangeArrowheads="1"/>
          </p:cNvSpPr>
          <p:nvPr/>
        </p:nvSpPr>
        <p:spPr bwMode="auto">
          <a:xfrm>
            <a:off x="-158664" y="3795629"/>
            <a:ext cx="1549499" cy="528656"/>
          </a:xfrm>
          <a:prstGeom prst="rect">
            <a:avLst/>
          </a:prstGeom>
          <a:noFill/>
          <a:ln w="9525">
            <a:noFill/>
            <a:miter lim="800000"/>
            <a:headEnd/>
            <a:tailEnd/>
          </a:ln>
        </p:spPr>
        <p:txBody>
          <a:bodyPr/>
          <a:lstStyle/>
          <a:p>
            <a:pPr marL="342900" indent="-342900">
              <a:lnSpc>
                <a:spcPct val="75000"/>
              </a:lnSpc>
              <a:spcBef>
                <a:spcPct val="20000"/>
              </a:spcBef>
            </a:pPr>
            <a:r>
              <a:rPr lang="en-US" sz="2000" b="1" dirty="0">
                <a:solidFill>
                  <a:srgbClr val="000000"/>
                </a:solidFill>
                <a:latin typeface="Arial Unicode MS" pitchFamily="34" charset="-128"/>
              </a:rPr>
              <a:t>Query</a:t>
            </a:r>
            <a:endParaRPr lang="en-US" sz="1800" b="1" dirty="0">
              <a:solidFill>
                <a:srgbClr val="000000"/>
              </a:solidFill>
              <a:latin typeface="Arial Unicode MS" pitchFamily="34" charset="-128"/>
            </a:endParaRPr>
          </a:p>
        </p:txBody>
      </p:sp>
      <p:sp>
        <p:nvSpPr>
          <p:cNvPr id="66" name="Rectangle 10"/>
          <p:cNvSpPr>
            <a:spLocks noChangeArrowheads="1"/>
          </p:cNvSpPr>
          <p:nvPr/>
        </p:nvSpPr>
        <p:spPr bwMode="auto">
          <a:xfrm>
            <a:off x="-158664" y="5371590"/>
            <a:ext cx="1640550" cy="440268"/>
          </a:xfrm>
          <a:prstGeom prst="rect">
            <a:avLst/>
          </a:prstGeom>
          <a:noFill/>
          <a:ln w="9525">
            <a:noFill/>
            <a:miter lim="800000"/>
            <a:headEnd/>
            <a:tailEnd/>
          </a:ln>
        </p:spPr>
        <p:txBody>
          <a:bodyPr/>
          <a:lstStyle/>
          <a:p>
            <a:pPr marL="342900" indent="-342900">
              <a:lnSpc>
                <a:spcPct val="75000"/>
              </a:lnSpc>
              <a:spcBef>
                <a:spcPct val="20000"/>
              </a:spcBef>
            </a:pPr>
            <a:r>
              <a:rPr lang="en-US" sz="2000" b="1" dirty="0">
                <a:solidFill>
                  <a:srgbClr val="000000"/>
                </a:solidFill>
                <a:latin typeface="Arial Unicode MS" pitchFamily="34" charset="-128"/>
              </a:rPr>
              <a:t>Planning</a:t>
            </a:r>
            <a:endParaRPr lang="en-US" sz="1800" b="1" dirty="0">
              <a:solidFill>
                <a:srgbClr val="000000"/>
              </a:solidFill>
              <a:latin typeface="Arial Unicode MS" pitchFamily="34" charset="-128"/>
            </a:endParaRPr>
          </a:p>
        </p:txBody>
      </p:sp>
      <p:sp>
        <p:nvSpPr>
          <p:cNvPr id="67" name="Rectangle 11"/>
          <p:cNvSpPr>
            <a:spLocks noChangeArrowheads="1"/>
          </p:cNvSpPr>
          <p:nvPr/>
        </p:nvSpPr>
        <p:spPr bwMode="auto">
          <a:xfrm>
            <a:off x="1011996" y="1994532"/>
            <a:ext cx="2211247" cy="528656"/>
          </a:xfrm>
          <a:prstGeom prst="rect">
            <a:avLst/>
          </a:prstGeom>
          <a:noFill/>
          <a:ln w="9525">
            <a:noFill/>
            <a:miter lim="800000"/>
            <a:headEnd/>
            <a:tailEnd/>
          </a:ln>
        </p:spPr>
        <p:txBody>
          <a:bodyPr/>
          <a:lstStyle/>
          <a:p>
            <a:pPr marL="342900" indent="-342900">
              <a:spcBef>
                <a:spcPct val="20000"/>
              </a:spcBef>
            </a:pPr>
            <a:r>
              <a:rPr lang="en-US" sz="2000" b="1" dirty="0">
                <a:solidFill>
                  <a:srgbClr val="00B050"/>
                </a:solidFill>
                <a:latin typeface="Arial Unicode MS" pitchFamily="34" charset="-128"/>
              </a:rPr>
              <a:t>Deterministic</a:t>
            </a:r>
            <a:endParaRPr lang="en-US" sz="1800" b="1" dirty="0">
              <a:solidFill>
                <a:srgbClr val="00B050"/>
              </a:solidFill>
              <a:latin typeface="Arial Unicode MS" pitchFamily="34" charset="-128"/>
            </a:endParaRPr>
          </a:p>
        </p:txBody>
      </p:sp>
      <p:sp>
        <p:nvSpPr>
          <p:cNvPr id="68" name="Rectangle 12"/>
          <p:cNvSpPr>
            <a:spLocks noChangeArrowheads="1"/>
          </p:cNvSpPr>
          <p:nvPr/>
        </p:nvSpPr>
        <p:spPr bwMode="auto">
          <a:xfrm>
            <a:off x="3938646" y="1994532"/>
            <a:ext cx="2211247" cy="528656"/>
          </a:xfrm>
          <a:prstGeom prst="rect">
            <a:avLst/>
          </a:prstGeom>
          <a:noFill/>
          <a:ln w="9525">
            <a:noFill/>
            <a:miter lim="800000"/>
            <a:headEnd/>
            <a:tailEnd/>
          </a:ln>
        </p:spPr>
        <p:txBody>
          <a:bodyPr/>
          <a:lstStyle/>
          <a:p>
            <a:pPr marL="342900" indent="-342900">
              <a:spcBef>
                <a:spcPct val="20000"/>
              </a:spcBef>
            </a:pPr>
            <a:r>
              <a:rPr lang="en-US" sz="2000" b="1" dirty="0">
                <a:solidFill>
                  <a:srgbClr val="00B050"/>
                </a:solidFill>
                <a:latin typeface="Arial Unicode MS" pitchFamily="34" charset="-128"/>
              </a:rPr>
              <a:t>Stochastic</a:t>
            </a:r>
            <a:endParaRPr lang="en-US" sz="1800" b="1" dirty="0">
              <a:solidFill>
                <a:srgbClr val="00B050"/>
              </a:solidFill>
              <a:latin typeface="Arial Unicode MS" pitchFamily="34" charset="-128"/>
            </a:endParaRPr>
          </a:p>
        </p:txBody>
      </p:sp>
      <p:sp>
        <p:nvSpPr>
          <p:cNvPr id="69" name="Rectangle 13"/>
          <p:cNvSpPr>
            <a:spLocks noChangeArrowheads="1"/>
          </p:cNvSpPr>
          <p:nvPr/>
        </p:nvSpPr>
        <p:spPr bwMode="auto">
          <a:xfrm>
            <a:off x="792498" y="2347129"/>
            <a:ext cx="6024981" cy="4053671"/>
          </a:xfrm>
          <a:prstGeom prst="rect">
            <a:avLst/>
          </a:prstGeom>
          <a:noFill/>
          <a:ln w="9525">
            <a:solidFill>
              <a:schemeClr val="tx1"/>
            </a:solidFill>
            <a:miter lim="800000"/>
            <a:headEnd/>
            <a:tailEnd/>
          </a:ln>
        </p:spPr>
        <p:txBody>
          <a:bodyPr wrap="none" anchor="ctr"/>
          <a:lstStyle/>
          <a:p>
            <a:endParaRPr lang="en-US" sz="2000" b="1">
              <a:solidFill>
                <a:srgbClr val="000000"/>
              </a:solidFill>
            </a:endParaRPr>
          </a:p>
        </p:txBody>
      </p:sp>
      <p:sp>
        <p:nvSpPr>
          <p:cNvPr id="70" name="Line 14"/>
          <p:cNvSpPr>
            <a:spLocks noChangeShapeType="1"/>
          </p:cNvSpPr>
          <p:nvPr/>
        </p:nvSpPr>
        <p:spPr bwMode="auto">
          <a:xfrm>
            <a:off x="3448326" y="2594898"/>
            <a:ext cx="25308" cy="3653502"/>
          </a:xfrm>
          <a:prstGeom prst="line">
            <a:avLst/>
          </a:prstGeom>
          <a:noFill/>
          <a:ln w="9525">
            <a:solidFill>
              <a:schemeClr val="tx1"/>
            </a:solidFill>
            <a:round/>
            <a:headEnd/>
            <a:tailEnd/>
          </a:ln>
        </p:spPr>
        <p:txBody>
          <a:bodyPr/>
          <a:lstStyle/>
          <a:p>
            <a:endParaRPr lang="en-US" b="1">
              <a:solidFill>
                <a:srgbClr val="000000"/>
              </a:solidFill>
            </a:endParaRPr>
          </a:p>
        </p:txBody>
      </p:sp>
      <p:sp>
        <p:nvSpPr>
          <p:cNvPr id="73" name="Rectangle 9"/>
          <p:cNvSpPr>
            <a:spLocks noChangeArrowheads="1"/>
          </p:cNvSpPr>
          <p:nvPr/>
        </p:nvSpPr>
        <p:spPr bwMode="auto">
          <a:xfrm>
            <a:off x="687957" y="2722357"/>
            <a:ext cx="1549499" cy="528656"/>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Logics</a:t>
            </a:r>
          </a:p>
        </p:txBody>
      </p:sp>
      <p:cxnSp>
        <p:nvCxnSpPr>
          <p:cNvPr id="74" name="Straight Connector 73"/>
          <p:cNvCxnSpPr/>
          <p:nvPr/>
        </p:nvCxnSpPr>
        <p:spPr>
          <a:xfrm>
            <a:off x="719331" y="4921315"/>
            <a:ext cx="5633801" cy="1667"/>
          </a:xfrm>
          <a:prstGeom prst="line">
            <a:avLst/>
          </a:prstGeom>
        </p:spPr>
        <p:style>
          <a:lnRef idx="1">
            <a:schemeClr val="dk1"/>
          </a:lnRef>
          <a:fillRef idx="0">
            <a:schemeClr val="dk1"/>
          </a:fillRef>
          <a:effectRef idx="0">
            <a:schemeClr val="dk1"/>
          </a:effectRef>
          <a:fontRef idx="minor">
            <a:schemeClr val="tx1"/>
          </a:fontRef>
        </p:style>
      </p:cxnSp>
      <p:sp>
        <p:nvSpPr>
          <p:cNvPr id="75" name="Rectangle 9"/>
          <p:cNvSpPr>
            <a:spLocks noChangeArrowheads="1"/>
          </p:cNvSpPr>
          <p:nvPr/>
        </p:nvSpPr>
        <p:spPr bwMode="auto">
          <a:xfrm>
            <a:off x="3624894" y="2447139"/>
            <a:ext cx="2048655" cy="528655"/>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Belief Nets</a:t>
            </a:r>
          </a:p>
        </p:txBody>
      </p:sp>
      <p:sp>
        <p:nvSpPr>
          <p:cNvPr id="76" name="Rectangle 9"/>
          <p:cNvSpPr>
            <a:spLocks noChangeArrowheads="1"/>
          </p:cNvSpPr>
          <p:nvPr/>
        </p:nvSpPr>
        <p:spPr bwMode="auto">
          <a:xfrm>
            <a:off x="3426474" y="4996368"/>
            <a:ext cx="3512004" cy="750462"/>
          </a:xfrm>
          <a:prstGeom prst="rect">
            <a:avLst/>
          </a:prstGeom>
          <a:noFill/>
          <a:ln w="9525">
            <a:noFill/>
            <a:miter lim="800000"/>
            <a:headEnd/>
            <a:tailEnd/>
          </a:ln>
        </p:spPr>
        <p:txBody>
          <a:bodyPr/>
          <a:lstStyle/>
          <a:p>
            <a:pPr marL="342900" indent="-342900">
              <a:lnSpc>
                <a:spcPct val="75000"/>
              </a:lnSpc>
              <a:spcBef>
                <a:spcPct val="20000"/>
              </a:spcBef>
            </a:pPr>
            <a:r>
              <a:rPr lang="en-US" sz="1800" b="1" i="1" dirty="0" smtClean="0">
                <a:solidFill>
                  <a:srgbClr val="000000"/>
                </a:solidFill>
                <a:latin typeface="Arial Unicode MS" pitchFamily="34" charset="-128"/>
              </a:rPr>
              <a:t>Markov Decision Processes  and  </a:t>
            </a:r>
          </a:p>
          <a:p>
            <a:pPr marL="342900" indent="-342900">
              <a:lnSpc>
                <a:spcPct val="75000"/>
              </a:lnSpc>
              <a:spcBef>
                <a:spcPct val="20000"/>
              </a:spcBef>
            </a:pPr>
            <a:r>
              <a:rPr lang="en-US" sz="1800" b="1" i="1" dirty="0" smtClean="0">
                <a:solidFill>
                  <a:srgbClr val="000000"/>
                </a:solidFill>
                <a:latin typeface="Arial Unicode MS" pitchFamily="34" charset="-128"/>
              </a:rPr>
              <a:t>Partially </a:t>
            </a:r>
            <a:r>
              <a:rPr lang="en-US" sz="1800" b="1" i="1" dirty="0">
                <a:solidFill>
                  <a:srgbClr val="000000"/>
                </a:solidFill>
                <a:latin typeface="Arial Unicode MS" pitchFamily="34" charset="-128"/>
              </a:rPr>
              <a:t>Observable MDP</a:t>
            </a:r>
          </a:p>
        </p:txBody>
      </p:sp>
      <p:sp>
        <p:nvSpPr>
          <p:cNvPr id="77" name="Rectangle 9"/>
          <p:cNvSpPr>
            <a:spLocks noChangeArrowheads="1"/>
          </p:cNvSpPr>
          <p:nvPr/>
        </p:nvSpPr>
        <p:spPr bwMode="auto">
          <a:xfrm>
            <a:off x="3524997" y="3119816"/>
            <a:ext cx="3292482" cy="528655"/>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Markov Chains and HMMs</a:t>
            </a:r>
          </a:p>
        </p:txBody>
      </p:sp>
      <p:sp>
        <p:nvSpPr>
          <p:cNvPr id="78" name="Rectangle 9"/>
          <p:cNvSpPr>
            <a:spLocks noChangeArrowheads="1"/>
          </p:cNvSpPr>
          <p:nvPr/>
        </p:nvSpPr>
        <p:spPr bwMode="auto">
          <a:xfrm>
            <a:off x="1200121" y="3022540"/>
            <a:ext cx="2194987" cy="300183"/>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First Order Logics</a:t>
            </a:r>
          </a:p>
        </p:txBody>
      </p:sp>
      <p:sp>
        <p:nvSpPr>
          <p:cNvPr id="79" name="Rectangle 9"/>
          <p:cNvSpPr>
            <a:spLocks noChangeArrowheads="1"/>
          </p:cNvSpPr>
          <p:nvPr/>
        </p:nvSpPr>
        <p:spPr bwMode="auto">
          <a:xfrm>
            <a:off x="812192" y="3489490"/>
            <a:ext cx="2707152" cy="300183"/>
          </a:xfrm>
          <a:prstGeom prst="rect">
            <a:avLst/>
          </a:prstGeom>
          <a:noFill/>
          <a:ln w="9525">
            <a:noFill/>
            <a:miter lim="800000"/>
            <a:headEnd/>
            <a:tailEnd/>
          </a:ln>
        </p:spPr>
        <p:txBody>
          <a:bodyPr/>
          <a:lstStyle/>
          <a:p>
            <a:pPr marL="342900" indent="-342900">
              <a:lnSpc>
                <a:spcPct val="75000"/>
              </a:lnSpc>
              <a:spcBef>
                <a:spcPct val="20000"/>
              </a:spcBef>
            </a:pPr>
            <a:r>
              <a:rPr lang="en-US" sz="1800" b="1" i="1" dirty="0" smtClean="0">
                <a:solidFill>
                  <a:srgbClr val="000000"/>
                </a:solidFill>
                <a:latin typeface="Arial Unicode MS" pitchFamily="34" charset="-128"/>
              </a:rPr>
              <a:t>Ontologies</a:t>
            </a:r>
          </a:p>
        </p:txBody>
      </p:sp>
      <mc:AlternateContent xmlns:mc="http://schemas.openxmlformats.org/markup-compatibility/2006" xmlns:p14="http://schemas.microsoft.com/office/powerpoint/2010/main">
        <mc:Choice Requires="p14">
          <p:contentPart p14:bwMode="auto" r:id="rId3">
            <p14:nvContentPartPr>
              <p14:cNvPr id="81" name="Ink 68"/>
              <p14:cNvContentPartPr>
                <a14:cpLocks xmlns:a14="http://schemas.microsoft.com/office/drawing/2010/main" noRot="1" noChangeAspect="1" noEditPoints="1" noChangeArrowheads="1" noChangeShapeType="1"/>
              </p14:cNvContentPartPr>
              <p14:nvPr/>
            </p14:nvContentPartPr>
            <p14:xfrm>
              <a:off x="6653927" y="2738436"/>
              <a:ext cx="3252" cy="1668"/>
            </p14:xfrm>
          </p:contentPart>
        </mc:Choice>
        <mc:Fallback xmlns="">
          <p:pic>
            <p:nvPicPr>
              <p:cNvPr id="81" name="Ink 68"/>
              <p:cNvPicPr>
                <a:picLocks noRot="1" noChangeAspect="1" noEditPoints="1" noChangeArrowheads="1" noChangeShapeType="1"/>
              </p:cNvPicPr>
              <p:nvPr/>
            </p:nvPicPr>
            <p:blipFill>
              <a:blip r:embed="rId4"/>
              <a:stretch>
                <a:fillRect/>
              </a:stretch>
            </p:blipFill>
            <p:spPr>
              <a:xfrm>
                <a:off x="6650314" y="2735517"/>
                <a:ext cx="9395" cy="8757"/>
              </a:xfrm>
              <a:prstGeom prst="rect">
                <a:avLst/>
              </a:prstGeom>
            </p:spPr>
          </p:pic>
        </mc:Fallback>
      </mc:AlternateContent>
      <p:sp>
        <p:nvSpPr>
          <p:cNvPr id="83" name="Rectangle 9"/>
          <p:cNvSpPr>
            <a:spLocks noChangeArrowheads="1"/>
          </p:cNvSpPr>
          <p:nvPr/>
        </p:nvSpPr>
        <p:spPr bwMode="auto">
          <a:xfrm>
            <a:off x="3426543" y="4180150"/>
            <a:ext cx="3292482" cy="528655"/>
          </a:xfrm>
          <a:prstGeom prst="rect">
            <a:avLst/>
          </a:prstGeom>
          <a:noFill/>
          <a:ln w="9525">
            <a:noFill/>
            <a:miter lim="800000"/>
            <a:headEnd/>
            <a:tailEnd/>
          </a:ln>
        </p:spPr>
        <p:txBody>
          <a:bodyPr/>
          <a:lstStyle/>
          <a:p>
            <a:pPr marL="342900" indent="-342900">
              <a:lnSpc>
                <a:spcPct val="75000"/>
              </a:lnSpc>
              <a:spcBef>
                <a:spcPct val="20000"/>
              </a:spcBef>
            </a:pPr>
            <a:r>
              <a:rPr lang="en-US" sz="1800" b="1" i="1" dirty="0" smtClean="0">
                <a:solidFill>
                  <a:srgbClr val="000000"/>
                </a:solidFill>
                <a:latin typeface="Arial Unicode MS" pitchFamily="34" charset="-128"/>
              </a:rPr>
              <a:t>Undirected Graphical Models</a:t>
            </a:r>
          </a:p>
          <a:p>
            <a:pPr marL="342900" indent="-342900">
              <a:lnSpc>
                <a:spcPct val="75000"/>
              </a:lnSpc>
              <a:spcBef>
                <a:spcPct val="20000"/>
              </a:spcBef>
            </a:pPr>
            <a:r>
              <a:rPr lang="en-US" sz="1800" b="1" i="1" dirty="0" smtClean="0">
                <a:solidFill>
                  <a:srgbClr val="000000"/>
                </a:solidFill>
                <a:latin typeface="Arial Unicode MS" pitchFamily="34" charset="-128"/>
              </a:rPr>
              <a:t>	Markov Networks</a:t>
            </a:r>
          </a:p>
          <a:p>
            <a:pPr marL="342900" indent="-342900">
              <a:lnSpc>
                <a:spcPct val="75000"/>
              </a:lnSpc>
              <a:spcBef>
                <a:spcPct val="20000"/>
              </a:spcBef>
            </a:pPr>
            <a:r>
              <a:rPr lang="en-US" sz="1800" b="1" i="1" dirty="0" smtClean="0">
                <a:solidFill>
                  <a:srgbClr val="000000"/>
                </a:solidFill>
                <a:latin typeface="Arial Unicode MS" pitchFamily="34" charset="-128"/>
              </a:rPr>
              <a:t>  Conditional </a:t>
            </a:r>
            <a:r>
              <a:rPr lang="en-US" sz="1800" b="1" i="1" dirty="0">
                <a:solidFill>
                  <a:srgbClr val="000000"/>
                </a:solidFill>
                <a:latin typeface="Arial Unicode MS" pitchFamily="34" charset="-128"/>
              </a:rPr>
              <a:t>R</a:t>
            </a:r>
            <a:r>
              <a:rPr lang="en-US" sz="1800" b="1" i="1" dirty="0" smtClean="0">
                <a:solidFill>
                  <a:srgbClr val="000000"/>
                </a:solidFill>
                <a:latin typeface="Arial Unicode MS" pitchFamily="34" charset="-128"/>
              </a:rPr>
              <a:t>andom Fields</a:t>
            </a:r>
            <a:endParaRPr lang="en-US" sz="1800" b="1" i="1" dirty="0">
              <a:solidFill>
                <a:srgbClr val="000000"/>
              </a:solidFill>
              <a:latin typeface="Arial Unicode MS" pitchFamily="34" charset="-128"/>
            </a:endParaRPr>
          </a:p>
        </p:txBody>
      </p:sp>
      <p:sp>
        <p:nvSpPr>
          <p:cNvPr id="84" name="Rectangle 9"/>
          <p:cNvSpPr>
            <a:spLocks noChangeArrowheads="1"/>
          </p:cNvSpPr>
          <p:nvPr/>
        </p:nvSpPr>
        <p:spPr bwMode="auto">
          <a:xfrm>
            <a:off x="3601022" y="5746830"/>
            <a:ext cx="3056157" cy="375231"/>
          </a:xfrm>
          <a:prstGeom prst="rect">
            <a:avLst/>
          </a:prstGeom>
          <a:noFill/>
          <a:ln w="9525">
            <a:noFill/>
            <a:miter lim="800000"/>
            <a:headEnd/>
            <a:tailEnd/>
          </a:ln>
        </p:spPr>
        <p:txBody>
          <a:bodyPr/>
          <a:lstStyle/>
          <a:p>
            <a:pPr marL="342900" indent="-342900">
              <a:lnSpc>
                <a:spcPct val="75000"/>
              </a:lnSpc>
              <a:spcBef>
                <a:spcPct val="20000"/>
              </a:spcBef>
            </a:pPr>
            <a:r>
              <a:rPr lang="en-US" sz="1800" b="1" i="1" dirty="0" smtClean="0">
                <a:solidFill>
                  <a:srgbClr val="FF0000"/>
                </a:solidFill>
                <a:latin typeface="Arial Unicode MS" pitchFamily="34" charset="-128"/>
              </a:rPr>
              <a:t>Reinforcement Learning</a:t>
            </a:r>
            <a:endParaRPr lang="en-US" sz="1800" b="1" i="1" dirty="0">
              <a:solidFill>
                <a:srgbClr val="FF0000"/>
              </a:solidFill>
              <a:latin typeface="Arial Unicode MS" pitchFamily="34" charset="-128"/>
            </a:endParaRPr>
          </a:p>
        </p:txBody>
      </p:sp>
      <p:sp>
        <p:nvSpPr>
          <p:cNvPr id="85" name="Rectangle 9"/>
          <p:cNvSpPr>
            <a:spLocks noChangeArrowheads="1"/>
          </p:cNvSpPr>
          <p:nvPr/>
        </p:nvSpPr>
        <p:spPr bwMode="auto">
          <a:xfrm>
            <a:off x="3667118" y="3911748"/>
            <a:ext cx="3292482" cy="528655"/>
          </a:xfrm>
          <a:prstGeom prst="rect">
            <a:avLst/>
          </a:prstGeom>
          <a:noFill/>
          <a:ln w="9525">
            <a:noFill/>
            <a:miter lim="800000"/>
            <a:headEnd/>
            <a:tailEnd/>
          </a:ln>
        </p:spPr>
        <p:txBody>
          <a:bodyPr/>
          <a:lstStyle/>
          <a:p>
            <a:pPr marL="342900" indent="-342900">
              <a:lnSpc>
                <a:spcPct val="75000"/>
              </a:lnSpc>
              <a:spcBef>
                <a:spcPct val="20000"/>
              </a:spcBef>
            </a:pPr>
            <a:endParaRPr lang="en-US" sz="1800" b="1" i="1" dirty="0">
              <a:solidFill>
                <a:srgbClr val="000000"/>
              </a:solidFill>
              <a:latin typeface="Arial Unicode MS" pitchFamily="34" charset="-128"/>
            </a:endParaRPr>
          </a:p>
        </p:txBody>
      </p:sp>
      <p:sp>
        <p:nvSpPr>
          <p:cNvPr id="89" name="Rectangle 9"/>
          <p:cNvSpPr>
            <a:spLocks noChangeArrowheads="1"/>
          </p:cNvSpPr>
          <p:nvPr/>
        </p:nvSpPr>
        <p:spPr bwMode="auto">
          <a:xfrm>
            <a:off x="1577002" y="1077119"/>
            <a:ext cx="3292482" cy="528655"/>
          </a:xfrm>
          <a:prstGeom prst="rect">
            <a:avLst/>
          </a:prstGeom>
          <a:noFill/>
          <a:ln w="9525">
            <a:noFill/>
            <a:miter lim="800000"/>
            <a:headEnd/>
            <a:tailEnd/>
          </a:ln>
        </p:spPr>
        <p:txBody>
          <a:bodyPr/>
          <a:lstStyle/>
          <a:p>
            <a:pPr marL="342900" indent="-342900">
              <a:lnSpc>
                <a:spcPct val="75000"/>
              </a:lnSpc>
              <a:spcBef>
                <a:spcPct val="20000"/>
              </a:spcBef>
            </a:pPr>
            <a:r>
              <a:rPr lang="en-US" sz="2000" b="1" i="1" dirty="0" err="1">
                <a:solidFill>
                  <a:srgbClr val="000000"/>
                </a:solidFill>
                <a:latin typeface="Arial Unicode MS" pitchFamily="34" charset="-128"/>
              </a:rPr>
              <a:t>Prob</a:t>
            </a:r>
            <a:r>
              <a:rPr lang="en-US" sz="2000" b="1" i="1" dirty="0">
                <a:solidFill>
                  <a:srgbClr val="000000"/>
                </a:solidFill>
                <a:latin typeface="Arial Unicode MS" pitchFamily="34" charset="-128"/>
              </a:rPr>
              <a:t> CFG</a:t>
            </a:r>
          </a:p>
          <a:p>
            <a:pPr marL="342900" indent="-342900">
              <a:lnSpc>
                <a:spcPct val="75000"/>
              </a:lnSpc>
              <a:spcBef>
                <a:spcPct val="20000"/>
              </a:spcBef>
            </a:pPr>
            <a:r>
              <a:rPr lang="en-US" sz="2000" b="1" i="1" dirty="0" err="1" smtClean="0">
                <a:solidFill>
                  <a:srgbClr val="000000"/>
                </a:solidFill>
                <a:latin typeface="Arial Unicode MS" pitchFamily="34" charset="-128"/>
              </a:rPr>
              <a:t>Prob</a:t>
            </a:r>
            <a:r>
              <a:rPr lang="en-US" sz="2000" b="1" i="1" dirty="0" smtClean="0">
                <a:solidFill>
                  <a:srgbClr val="000000"/>
                </a:solidFill>
                <a:latin typeface="Arial Unicode MS" pitchFamily="34" charset="-128"/>
              </a:rPr>
              <a:t> </a:t>
            </a:r>
            <a:r>
              <a:rPr lang="en-US" sz="2000" b="1" i="1" dirty="0">
                <a:solidFill>
                  <a:srgbClr val="000000"/>
                </a:solidFill>
                <a:latin typeface="Arial Unicode MS" pitchFamily="34" charset="-128"/>
              </a:rPr>
              <a:t> </a:t>
            </a:r>
            <a:r>
              <a:rPr lang="en-US" sz="2000" b="1" i="1" dirty="0" smtClean="0">
                <a:solidFill>
                  <a:srgbClr val="000000"/>
                </a:solidFill>
                <a:latin typeface="Arial Unicode MS" pitchFamily="34" charset="-128"/>
              </a:rPr>
              <a:t>Relational </a:t>
            </a:r>
            <a:r>
              <a:rPr lang="en-US" sz="2000" b="1" i="1" dirty="0">
                <a:solidFill>
                  <a:srgbClr val="000000"/>
                </a:solidFill>
                <a:latin typeface="Arial Unicode MS" pitchFamily="34" charset="-128"/>
              </a:rPr>
              <a:t>M</a:t>
            </a:r>
            <a:r>
              <a:rPr lang="en-US" sz="2000" b="1" i="1" dirty="0" smtClean="0">
                <a:solidFill>
                  <a:srgbClr val="000000"/>
                </a:solidFill>
                <a:latin typeface="Arial Unicode MS" pitchFamily="34" charset="-128"/>
              </a:rPr>
              <a:t>odels</a:t>
            </a:r>
          </a:p>
          <a:p>
            <a:pPr marL="342900" indent="-342900">
              <a:lnSpc>
                <a:spcPct val="75000"/>
              </a:lnSpc>
              <a:spcBef>
                <a:spcPct val="20000"/>
              </a:spcBef>
            </a:pPr>
            <a:r>
              <a:rPr lang="en-US" sz="2000" b="1" i="1" dirty="0" smtClean="0">
                <a:solidFill>
                  <a:srgbClr val="000000"/>
                </a:solidFill>
                <a:latin typeface="Arial Unicode MS" pitchFamily="34" charset="-128"/>
              </a:rPr>
              <a:t>Markov Logics</a:t>
            </a:r>
            <a:endParaRPr lang="en-US" sz="2000" b="1" i="1" dirty="0">
              <a:solidFill>
                <a:srgbClr val="000000"/>
              </a:solidFill>
              <a:latin typeface="Arial Unicode MS" pitchFamily="34" charset="-128"/>
            </a:endParaRPr>
          </a:p>
        </p:txBody>
      </p:sp>
      <p:sp>
        <p:nvSpPr>
          <p:cNvPr id="90" name="Rectangle 12"/>
          <p:cNvSpPr>
            <a:spLocks noChangeArrowheads="1"/>
          </p:cNvSpPr>
          <p:nvPr/>
        </p:nvSpPr>
        <p:spPr bwMode="auto">
          <a:xfrm>
            <a:off x="164441" y="182267"/>
            <a:ext cx="3906356" cy="835321"/>
          </a:xfrm>
          <a:prstGeom prst="rect">
            <a:avLst/>
          </a:prstGeom>
          <a:noFill/>
          <a:ln w="9525">
            <a:noFill/>
            <a:miter lim="800000"/>
            <a:headEnd/>
            <a:tailEnd/>
          </a:ln>
        </p:spPr>
        <p:txBody>
          <a:bodyPr/>
          <a:lstStyle/>
          <a:p>
            <a:pPr marL="342900" indent="-342900">
              <a:spcBef>
                <a:spcPct val="20000"/>
              </a:spcBef>
            </a:pPr>
            <a:r>
              <a:rPr lang="en-US" sz="2000" b="1" u="sng" dirty="0" err="1">
                <a:solidFill>
                  <a:srgbClr val="00B050"/>
                </a:solidFill>
                <a:latin typeface="Arial Unicode MS" pitchFamily="34" charset="-128"/>
              </a:rPr>
              <a:t>StarAI</a:t>
            </a:r>
            <a:r>
              <a:rPr lang="en-US" sz="2000" b="1" u="sng" dirty="0">
                <a:solidFill>
                  <a:srgbClr val="00B050"/>
                </a:solidFill>
                <a:latin typeface="Arial Unicode MS" pitchFamily="34" charset="-128"/>
              </a:rPr>
              <a:t> (statistical relational AI)</a:t>
            </a:r>
            <a:endParaRPr lang="en-US" sz="1800" b="1" u="sng" dirty="0">
              <a:solidFill>
                <a:srgbClr val="00B050"/>
              </a:solidFill>
              <a:latin typeface="Arial Unicode MS" pitchFamily="34" charset="-128"/>
            </a:endParaRPr>
          </a:p>
          <a:p>
            <a:pPr marL="342900" indent="-342900">
              <a:spcBef>
                <a:spcPct val="20000"/>
              </a:spcBef>
            </a:pPr>
            <a:r>
              <a:rPr lang="en-US" sz="2000" b="1" dirty="0" smtClean="0">
                <a:solidFill>
                  <a:srgbClr val="00B050"/>
                </a:solidFill>
                <a:latin typeface="Arial Unicode MS" pitchFamily="34" charset="-128"/>
              </a:rPr>
              <a:t>Hybrid: </a:t>
            </a:r>
            <a:r>
              <a:rPr lang="en-US" sz="2000" b="1" dirty="0" err="1" smtClean="0">
                <a:solidFill>
                  <a:srgbClr val="00B050"/>
                </a:solidFill>
                <a:latin typeface="Arial Unicode MS" pitchFamily="34" charset="-128"/>
              </a:rPr>
              <a:t>Det</a:t>
            </a:r>
            <a:r>
              <a:rPr lang="en-US" sz="2000" b="1" dirty="0" smtClean="0">
                <a:solidFill>
                  <a:srgbClr val="00B050"/>
                </a:solidFill>
                <a:latin typeface="Arial Unicode MS" pitchFamily="34" charset="-128"/>
              </a:rPr>
              <a:t> +</a:t>
            </a:r>
            <a:r>
              <a:rPr lang="en-US" sz="2000" b="1" dirty="0" err="1" smtClean="0">
                <a:solidFill>
                  <a:srgbClr val="00B050"/>
                </a:solidFill>
                <a:latin typeface="Arial Unicode MS" pitchFamily="34" charset="-128"/>
              </a:rPr>
              <a:t>Sto</a:t>
            </a:r>
            <a:endParaRPr lang="en-US" sz="2000" b="1" dirty="0" smtClean="0">
              <a:solidFill>
                <a:srgbClr val="00B050"/>
              </a:solidFill>
              <a:latin typeface="Arial Unicode MS" pitchFamily="34" charset="-128"/>
            </a:endParaRPr>
          </a:p>
        </p:txBody>
      </p:sp>
      <p:sp>
        <p:nvSpPr>
          <p:cNvPr id="94" name="Rectangle 93"/>
          <p:cNvSpPr/>
          <p:nvPr/>
        </p:nvSpPr>
        <p:spPr>
          <a:xfrm>
            <a:off x="3499080" y="2371656"/>
            <a:ext cx="3229880" cy="165551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2" name="Footer Placeholder 1"/>
          <p:cNvSpPr>
            <a:spLocks noGrp="1"/>
          </p:cNvSpPr>
          <p:nvPr>
            <p:ph type="ftr" sz="quarter" idx="11"/>
          </p:nvPr>
        </p:nvSpPr>
        <p:spPr/>
        <p:txBody>
          <a:bodyPr/>
          <a:lstStyle/>
          <a:p>
            <a:pPr>
              <a:defRPr/>
            </a:pPr>
            <a:r>
              <a:rPr lang="en-US" smtClean="0">
                <a:solidFill>
                  <a:srgbClr val="000000"/>
                </a:solidFill>
              </a:rPr>
              <a:t>CPSC 422, Lecture 35</a:t>
            </a:r>
            <a:endParaRPr lang="en-US">
              <a:solidFill>
                <a:srgbClr val="000000"/>
              </a:solidFill>
            </a:endParaRPr>
          </a:p>
        </p:txBody>
      </p:sp>
      <p:sp>
        <p:nvSpPr>
          <p:cNvPr id="4" name="Slide Number Placeholder 3"/>
          <p:cNvSpPr>
            <a:spLocks noGrp="1"/>
          </p:cNvSpPr>
          <p:nvPr>
            <p:ph type="sldNum" sz="quarter" idx="12"/>
          </p:nvPr>
        </p:nvSpPr>
        <p:spPr/>
        <p:txBody>
          <a:bodyPr/>
          <a:lstStyle/>
          <a:p>
            <a:pPr>
              <a:defRPr/>
            </a:pPr>
            <a:r>
              <a:rPr lang="en-US" smtClean="0">
                <a:solidFill>
                  <a:srgbClr val="000000"/>
                </a:solidFill>
              </a:rPr>
              <a:t>Slide </a:t>
            </a:r>
            <a:fld id="{38B5A9E0-7EB5-4FF0-AEB5-1FBEA79D2A5B}" type="slidenum">
              <a:rPr lang="en-US" smtClean="0">
                <a:solidFill>
                  <a:srgbClr val="000000"/>
                </a:solidFill>
              </a:rPr>
              <a:pPr>
                <a:defRPr/>
              </a:pPr>
              <a:t>13</a:t>
            </a:fld>
            <a:endParaRPr lang="en-US">
              <a:solidFill>
                <a:srgbClr val="000000"/>
              </a:solidFill>
            </a:endParaRPr>
          </a:p>
        </p:txBody>
      </p:sp>
    </p:spTree>
    <p:extLst>
      <p:ext uri="{BB962C8B-B14F-4D97-AF65-F5344CB8AC3E}">
        <p14:creationId xmlns:p14="http://schemas.microsoft.com/office/powerpoint/2010/main" val="245100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6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Some of our Grad Courses</a:t>
            </a:r>
            <a:endParaRPr lang="en-CA" dirty="0"/>
          </a:p>
        </p:txBody>
      </p:sp>
      <p:sp>
        <p:nvSpPr>
          <p:cNvPr id="3" name="Content Placeholder 2"/>
          <p:cNvSpPr>
            <a:spLocks noGrp="1"/>
          </p:cNvSpPr>
          <p:nvPr>
            <p:ph idx="1"/>
          </p:nvPr>
        </p:nvSpPr>
        <p:spPr>
          <a:xfrm>
            <a:off x="381000" y="685800"/>
            <a:ext cx="8458200" cy="4495800"/>
          </a:xfrm>
        </p:spPr>
        <p:txBody>
          <a:bodyPr/>
          <a:lstStyle/>
          <a:p>
            <a:r>
              <a:rPr lang="en-CA" dirty="0"/>
              <a:t/>
            </a:r>
            <a:br>
              <a:rPr lang="en-CA" dirty="0"/>
            </a:br>
            <a:r>
              <a:rPr lang="en-CA" dirty="0"/>
              <a:t/>
            </a:r>
            <a:br>
              <a:rPr lang="en-CA" dirty="0"/>
            </a:br>
            <a:r>
              <a:rPr lang="en-CA" dirty="0"/>
              <a:t>522: Artificial Intelligence II </a:t>
            </a:r>
            <a:r>
              <a:rPr lang="en-CA" dirty="0" smtClean="0"/>
              <a:t>: </a:t>
            </a:r>
            <a:r>
              <a:rPr lang="en-CA" dirty="0"/>
              <a:t>Reasoning and Acting Under Uncertainty</a:t>
            </a:r>
          </a:p>
          <a:p>
            <a:r>
              <a:rPr lang="en-CA" dirty="0"/>
              <a:t/>
            </a:r>
            <a:br>
              <a:rPr lang="en-CA" dirty="0"/>
            </a:br>
            <a:r>
              <a:rPr lang="en-CA" dirty="0" smtClean="0"/>
              <a:t>Sample Advanced Topics…..</a:t>
            </a:r>
          </a:p>
          <a:p>
            <a:r>
              <a:rPr lang="en-CA" dirty="0" smtClean="0">
                <a:hlinkClick r:id="rId3"/>
              </a:rPr>
              <a:t>Relational </a:t>
            </a:r>
            <a:r>
              <a:rPr lang="en-CA" dirty="0">
                <a:hlinkClick r:id="rId3"/>
              </a:rPr>
              <a:t>Reinforcement Learning for Agents in Worlds with Objects</a:t>
            </a:r>
            <a:r>
              <a:rPr lang="en-CA" dirty="0" smtClean="0"/>
              <a:t>, </a:t>
            </a:r>
            <a:r>
              <a:rPr lang="en-CA" dirty="0" smtClean="0">
                <a:hlinkClick r:id="rId4"/>
              </a:rPr>
              <a:t>relational </a:t>
            </a:r>
            <a:r>
              <a:rPr lang="en-CA" dirty="0">
                <a:hlinkClick r:id="rId4"/>
              </a:rPr>
              <a:t>learning</a:t>
            </a:r>
            <a:r>
              <a:rPr lang="en-CA" dirty="0" smtClean="0"/>
              <a:t>.</a:t>
            </a:r>
          </a:p>
          <a:p>
            <a:endParaRPr lang="en-CA" dirty="0"/>
          </a:p>
          <a:p>
            <a:r>
              <a:rPr lang="en-CA" dirty="0" smtClean="0"/>
              <a:t> </a:t>
            </a:r>
            <a:r>
              <a:rPr lang="en-CA" dirty="0"/>
              <a:t>- </a:t>
            </a:r>
            <a:r>
              <a:rPr lang="en-CA" dirty="0">
                <a:hlinkClick r:id="rId5"/>
              </a:rPr>
              <a:t>Probabilistic Relational Learning and Inductive Logic Programming at a Global Scale</a:t>
            </a:r>
            <a:r>
              <a:rPr lang="en-CA" dirty="0"/>
              <a:t>, </a:t>
            </a:r>
          </a:p>
          <a:p>
            <a:endParaRPr lang="en-CA"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CPSC 422, Lecture 35</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38B5A9E0-7EB5-4FF0-AEB5-1FBEA79D2A5B}" type="slidenum">
              <a:rPr lang="en-US" smtClean="0">
                <a:solidFill>
                  <a:srgbClr val="000000"/>
                </a:solidFill>
              </a:rPr>
              <a:pPr>
                <a:defRPr/>
              </a:pPr>
              <a:t>14</a:t>
            </a:fld>
            <a:endParaRPr lang="en-US">
              <a:solidFill>
                <a:srgbClr val="000000"/>
              </a:solidFill>
            </a:endParaRPr>
          </a:p>
        </p:txBody>
      </p:sp>
    </p:spTree>
    <p:extLst>
      <p:ext uri="{BB962C8B-B14F-4D97-AF65-F5344CB8AC3E}">
        <p14:creationId xmlns:p14="http://schemas.microsoft.com/office/powerpoint/2010/main" val="24966271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Some of our Grad Courses</a:t>
            </a:r>
            <a:endParaRPr lang="en-CA" dirty="0"/>
          </a:p>
        </p:txBody>
      </p:sp>
      <p:sp>
        <p:nvSpPr>
          <p:cNvPr id="3" name="Content Placeholder 2"/>
          <p:cNvSpPr>
            <a:spLocks noGrp="1"/>
          </p:cNvSpPr>
          <p:nvPr>
            <p:ph idx="1"/>
          </p:nvPr>
        </p:nvSpPr>
        <p:spPr>
          <a:xfrm>
            <a:off x="0" y="762000"/>
            <a:ext cx="8763000" cy="5105400"/>
          </a:xfrm>
        </p:spPr>
        <p:txBody>
          <a:bodyPr/>
          <a:lstStyle/>
          <a:p>
            <a:r>
              <a:rPr lang="en-CA" dirty="0"/>
              <a:t/>
            </a:r>
            <a:br>
              <a:rPr lang="en-CA" dirty="0"/>
            </a:br>
            <a:r>
              <a:rPr lang="en-CA" dirty="0"/>
              <a:t>503: Computational Linguistics I </a:t>
            </a:r>
            <a:r>
              <a:rPr lang="en-CA" dirty="0" smtClean="0"/>
              <a:t>/ Natural </a:t>
            </a:r>
            <a:r>
              <a:rPr lang="en-CA" dirty="0"/>
              <a:t>L</a:t>
            </a:r>
            <a:r>
              <a:rPr lang="en-CA" dirty="0" smtClean="0"/>
              <a:t>anguage Processing</a:t>
            </a:r>
            <a:r>
              <a:rPr lang="en-CA" dirty="0"/>
              <a:t/>
            </a:r>
            <a:br>
              <a:rPr lang="en-CA" dirty="0"/>
            </a:br>
            <a:endParaRPr lang="en-CA" dirty="0" smtClean="0"/>
          </a:p>
          <a:p>
            <a:r>
              <a:rPr lang="en-CA" dirty="0"/>
              <a:t> Sample Advanced Topics…..</a:t>
            </a:r>
          </a:p>
          <a:p>
            <a:pPr marL="457200" indent="-457200">
              <a:buFont typeface="Arial" panose="020B0604020202020204" pitchFamily="34" charset="0"/>
              <a:buChar char="•"/>
            </a:pPr>
            <a:r>
              <a:rPr lang="en-CA" dirty="0" smtClean="0"/>
              <a:t>Topic Modeling (LDA) – Large Scale Graphical Models</a:t>
            </a:r>
          </a:p>
          <a:p>
            <a:pPr marL="457200" indent="-457200">
              <a:buFont typeface="Arial" panose="020B0604020202020204" pitchFamily="34" charset="0"/>
              <a:buChar char="•"/>
            </a:pPr>
            <a:r>
              <a:rPr lang="en-CA" dirty="0" smtClean="0"/>
              <a:t>Discourse Parsing by Deep Learning (Neural Nets)</a:t>
            </a:r>
          </a:p>
          <a:p>
            <a:pPr marL="457200" indent="-457200">
              <a:buFont typeface="Arial" panose="020B0604020202020204" pitchFamily="34" charset="0"/>
              <a:buChar char="•"/>
            </a:pPr>
            <a:r>
              <a:rPr lang="en-CA" dirty="0" smtClean="0"/>
              <a:t>Abstractive Summarization</a:t>
            </a:r>
            <a:endParaRPr lang="en-CA"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CPSC 422, Lecture 35</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38B5A9E0-7EB5-4FF0-AEB5-1FBEA79D2A5B}" type="slidenum">
              <a:rPr lang="en-US" smtClean="0">
                <a:solidFill>
                  <a:srgbClr val="000000"/>
                </a:solidFill>
              </a:rPr>
              <a:pPr>
                <a:defRPr/>
              </a:pPr>
              <a:t>15</a:t>
            </a:fld>
            <a:endParaRPr lang="en-US">
              <a:solidFill>
                <a:srgbClr val="000000"/>
              </a:solidFill>
            </a:endParaRPr>
          </a:p>
        </p:txBody>
      </p:sp>
    </p:spTree>
    <p:extLst>
      <p:ext uri="{BB962C8B-B14F-4D97-AF65-F5344CB8AC3E}">
        <p14:creationId xmlns:p14="http://schemas.microsoft.com/office/powerpoint/2010/main" val="31641477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661" y="419100"/>
            <a:ext cx="8534400" cy="685800"/>
          </a:xfrm>
        </p:spPr>
        <p:txBody>
          <a:bodyPr/>
          <a:lstStyle/>
          <a:p>
            <a:r>
              <a:rPr lang="en-CA" dirty="0" smtClean="0"/>
              <a:t>Other AI Grad Courses: check them out</a:t>
            </a:r>
            <a:endParaRPr lang="en-CA" dirty="0"/>
          </a:p>
        </p:txBody>
      </p:sp>
      <p:sp>
        <p:nvSpPr>
          <p:cNvPr id="3" name="Content Placeholder 2"/>
          <p:cNvSpPr>
            <a:spLocks noGrp="1"/>
          </p:cNvSpPr>
          <p:nvPr>
            <p:ph idx="1"/>
          </p:nvPr>
        </p:nvSpPr>
        <p:spPr>
          <a:xfrm>
            <a:off x="304800" y="1371600"/>
            <a:ext cx="8458200" cy="4495800"/>
          </a:xfrm>
        </p:spPr>
        <p:txBody>
          <a:bodyPr/>
          <a:lstStyle/>
          <a:p>
            <a:r>
              <a:rPr lang="en-CA" sz="2400" dirty="0" smtClean="0"/>
              <a:t>532</a:t>
            </a:r>
            <a:r>
              <a:rPr lang="en-CA" sz="2400" dirty="0"/>
              <a:t>: Topics in Artificial </a:t>
            </a:r>
            <a:r>
              <a:rPr lang="en-CA" sz="2400" dirty="0" smtClean="0"/>
              <a:t>Intelligence (different courses) </a:t>
            </a:r>
          </a:p>
          <a:p>
            <a:pPr marL="457200" indent="-457200">
              <a:buFont typeface="Arial" panose="020B0604020202020204" pitchFamily="34" charset="0"/>
              <a:buChar char="•"/>
            </a:pPr>
            <a:r>
              <a:rPr lang="en-CA" sz="2400" dirty="0"/>
              <a:t>User-Adaptive Systems and Intelligent Learning </a:t>
            </a:r>
            <a:r>
              <a:rPr lang="en-CA" sz="2400" dirty="0" smtClean="0"/>
              <a:t>Environments</a:t>
            </a:r>
          </a:p>
          <a:p>
            <a:pPr marL="457200" indent="-457200">
              <a:buFont typeface="Arial" panose="020B0604020202020204" pitchFamily="34" charset="0"/>
              <a:buChar char="•"/>
            </a:pPr>
            <a:r>
              <a:rPr lang="en-CA" sz="2400" dirty="0"/>
              <a:t>Foundations of </a:t>
            </a:r>
            <a:r>
              <a:rPr lang="en-CA" sz="2400" dirty="0" err="1"/>
              <a:t>Multiagent</a:t>
            </a:r>
            <a:r>
              <a:rPr lang="en-CA" sz="2400" dirty="0"/>
              <a:t> </a:t>
            </a:r>
            <a:r>
              <a:rPr lang="en-CA" sz="2400" dirty="0" smtClean="0"/>
              <a:t>Systems</a:t>
            </a:r>
          </a:p>
          <a:p>
            <a:pPr marL="457200" indent="-457200">
              <a:buFont typeface="Arial" panose="020B0604020202020204" pitchFamily="34" charset="0"/>
              <a:buChar char="•"/>
            </a:pPr>
            <a:r>
              <a:rPr lang="en-CA" sz="2400" dirty="0"/>
              <a:t>Multimodal Learning with Vision, Language and Sound TR 11:00-12:30 ICCS 246 Leonid </a:t>
            </a:r>
            <a:r>
              <a:rPr lang="en-CA" sz="2400" dirty="0" err="1"/>
              <a:t>Sigal</a:t>
            </a:r>
            <a:r>
              <a:rPr lang="en-CA" sz="2400" dirty="0"/>
              <a:t> </a:t>
            </a:r>
            <a:endParaRPr lang="en-CA" sz="2400" dirty="0" smtClean="0"/>
          </a:p>
          <a:p>
            <a:pPr marL="457200" indent="-457200">
              <a:buFont typeface="Arial" panose="020B0604020202020204" pitchFamily="34" charset="0"/>
              <a:buChar char="•"/>
            </a:pPr>
            <a:r>
              <a:rPr lang="en-CA" sz="2400" dirty="0"/>
              <a:t>Topics in AI: Graphical Models TR 15:30-17:00 DMP 101 </a:t>
            </a:r>
            <a:r>
              <a:rPr lang="en-CA" sz="2400" dirty="0" err="1"/>
              <a:t>Siamak</a:t>
            </a:r>
            <a:r>
              <a:rPr lang="en-CA" sz="2400" dirty="0"/>
              <a:t> </a:t>
            </a:r>
            <a:r>
              <a:rPr lang="en-CA" sz="2400" dirty="0" err="1" smtClean="0"/>
              <a:t>Ravanbakhsh</a:t>
            </a:r>
            <a:endParaRPr lang="en-CA" sz="2400" dirty="0" smtClean="0"/>
          </a:p>
          <a:p>
            <a:r>
              <a:rPr lang="en-CA" sz="2400" dirty="0" smtClean="0"/>
              <a:t>540</a:t>
            </a:r>
            <a:r>
              <a:rPr lang="en-CA" sz="2400" dirty="0"/>
              <a:t>: Machine </a:t>
            </a:r>
            <a:r>
              <a:rPr lang="en-CA" sz="2400" dirty="0" smtClean="0"/>
              <a:t>Learning</a:t>
            </a:r>
          </a:p>
          <a:p>
            <a:r>
              <a:rPr lang="en-CA" sz="2400" dirty="0" smtClean="0"/>
              <a:t>505</a:t>
            </a:r>
            <a:r>
              <a:rPr lang="en-CA" sz="2400" dirty="0"/>
              <a:t>: Image Understanding I: Image Analysis </a:t>
            </a:r>
            <a:endParaRPr lang="en-CA" sz="2400" dirty="0" smtClean="0"/>
          </a:p>
          <a:p>
            <a:r>
              <a:rPr lang="en-CA" sz="2400" dirty="0" smtClean="0"/>
              <a:t>525</a:t>
            </a:r>
            <a:r>
              <a:rPr lang="en-CA" sz="2400" dirty="0"/>
              <a:t>: Image Understanding II: Scene Analysis </a:t>
            </a:r>
            <a:endParaRPr lang="en-CA" sz="2400" dirty="0" smtClean="0"/>
          </a:p>
          <a:p>
            <a:r>
              <a:rPr lang="en-CA" sz="2400" dirty="0" smtClean="0"/>
              <a:t>515</a:t>
            </a:r>
            <a:r>
              <a:rPr lang="en-CA" sz="2400" dirty="0"/>
              <a:t>: Computational Robotics </a:t>
            </a:r>
            <a:br>
              <a:rPr lang="en-CA" sz="2400" dirty="0"/>
            </a:br>
            <a:endParaRPr lang="en-CA" sz="2400" dirty="0"/>
          </a:p>
        </p:txBody>
      </p:sp>
      <p:sp>
        <p:nvSpPr>
          <p:cNvPr id="4" name="Footer Placeholder 3"/>
          <p:cNvSpPr>
            <a:spLocks noGrp="1"/>
          </p:cNvSpPr>
          <p:nvPr>
            <p:ph type="ftr" sz="quarter" idx="11"/>
          </p:nvPr>
        </p:nvSpPr>
        <p:spPr>
          <a:xfrm>
            <a:off x="3086100" y="6553200"/>
            <a:ext cx="2895600" cy="457200"/>
          </a:xfrm>
        </p:spPr>
        <p:txBody>
          <a:bodyPr/>
          <a:lstStyle/>
          <a:p>
            <a:pPr>
              <a:defRPr/>
            </a:pPr>
            <a:r>
              <a:rPr lang="en-US" dirty="0" smtClean="0">
                <a:solidFill>
                  <a:srgbClr val="000000"/>
                </a:solidFill>
              </a:rPr>
              <a:t>CPSC 422, Lecture 35</a:t>
            </a:r>
            <a:endParaRPr lang="en-US" dirty="0">
              <a:solidFill>
                <a:srgbClr val="000000"/>
              </a:solidFill>
            </a:endParaRPr>
          </a:p>
        </p:txBody>
      </p:sp>
      <p:sp>
        <p:nvSpPr>
          <p:cNvPr id="5" name="Slide Number Placeholder 4"/>
          <p:cNvSpPr>
            <a:spLocks noGrp="1"/>
          </p:cNvSpPr>
          <p:nvPr>
            <p:ph type="sldNum" sz="quarter" idx="12"/>
          </p:nvPr>
        </p:nvSpPr>
        <p:spPr>
          <a:xfrm>
            <a:off x="7086600" y="6433930"/>
            <a:ext cx="1905000" cy="457200"/>
          </a:xfrm>
        </p:spPr>
        <p:txBody>
          <a:bodyPr/>
          <a:lstStyle/>
          <a:p>
            <a:pPr>
              <a:defRPr/>
            </a:pPr>
            <a:r>
              <a:rPr lang="en-US" dirty="0" smtClean="0">
                <a:solidFill>
                  <a:srgbClr val="000000"/>
                </a:solidFill>
              </a:rPr>
              <a:t>Slide </a:t>
            </a:r>
            <a:fld id="{38B5A9E0-7EB5-4FF0-AEB5-1FBEA79D2A5B}" type="slidenum">
              <a:rPr lang="en-US" smtClean="0">
                <a:solidFill>
                  <a:srgbClr val="000000"/>
                </a:solidFill>
              </a:rPr>
              <a:pPr>
                <a:defRPr/>
              </a:pPr>
              <a:t>16</a:t>
            </a:fld>
            <a:endParaRPr lang="en-US" dirty="0">
              <a:solidFill>
                <a:srgbClr val="000000"/>
              </a:solidFill>
            </a:endParaRPr>
          </a:p>
        </p:txBody>
      </p:sp>
    </p:spTree>
    <p:extLst>
      <p:ext uri="{BB962C8B-B14F-4D97-AF65-F5344CB8AC3E}">
        <p14:creationId xmlns:p14="http://schemas.microsoft.com/office/powerpoint/2010/main" val="37068900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p:cNvPicPr>
            <a:picLocks noChangeAspect="1"/>
          </p:cNvPicPr>
          <p:nvPr/>
        </p:nvPicPr>
        <p:blipFill rotWithShape="1">
          <a:blip r:embed="rId3"/>
          <a:srcRect l="17251" t="23246" r="19883" b="46490"/>
          <a:stretch/>
        </p:blipFill>
        <p:spPr>
          <a:xfrm>
            <a:off x="3131127" y="3091852"/>
            <a:ext cx="4374620" cy="1403948"/>
          </a:xfrm>
          <a:prstGeom prst="rect">
            <a:avLst/>
          </a:prstGeom>
        </p:spPr>
      </p:pic>
      <p:sp>
        <p:nvSpPr>
          <p:cNvPr id="2" name="Title 1"/>
          <p:cNvSpPr>
            <a:spLocks noGrp="1"/>
          </p:cNvSpPr>
          <p:nvPr>
            <p:ph type="title"/>
          </p:nvPr>
        </p:nvSpPr>
        <p:spPr/>
        <p:txBody>
          <a:bodyPr/>
          <a:lstStyle/>
          <a:p>
            <a:r>
              <a:rPr lang="en-CA" dirty="0" smtClean="0"/>
              <a:t>Connection with Neural Models / </a:t>
            </a:r>
            <a:br>
              <a:rPr lang="en-CA" dirty="0" smtClean="0"/>
            </a:br>
            <a:r>
              <a:rPr lang="en-CA" dirty="0" smtClean="0"/>
              <a:t>Deep-Learning</a:t>
            </a:r>
            <a:endParaRPr lang="en-CA" dirty="0"/>
          </a:p>
        </p:txBody>
      </p:sp>
      <p:sp>
        <p:nvSpPr>
          <p:cNvPr id="3" name="Content Placeholder 2"/>
          <p:cNvSpPr>
            <a:spLocks noGrp="1"/>
          </p:cNvSpPr>
          <p:nvPr>
            <p:ph idx="1"/>
          </p:nvPr>
        </p:nvSpPr>
        <p:spPr>
          <a:xfrm>
            <a:off x="410884" y="1017020"/>
            <a:ext cx="8733116" cy="4926580"/>
          </a:xfrm>
        </p:spPr>
        <p:txBody>
          <a:bodyPr/>
          <a:lstStyle/>
          <a:p>
            <a:pPr>
              <a:spcBef>
                <a:spcPts val="0"/>
              </a:spcBef>
            </a:pPr>
            <a:r>
              <a:rPr lang="en-CA" dirty="0" smtClean="0"/>
              <a:t>NN +Reinforcement Learning:  e.g. Alpha-Go (Deep Mind)</a:t>
            </a:r>
          </a:p>
          <a:p>
            <a:pPr>
              <a:spcBef>
                <a:spcPts val="0"/>
              </a:spcBef>
            </a:pPr>
            <a:endParaRPr lang="en-CA" dirty="0" smtClean="0"/>
          </a:p>
          <a:p>
            <a:pPr>
              <a:spcBef>
                <a:spcPts val="0"/>
              </a:spcBef>
            </a:pPr>
            <a:r>
              <a:rPr lang="en-CA" sz="2000" dirty="0">
                <a:hlinkClick r:id="rId4"/>
              </a:rPr>
              <a:t>http://karpathy.github.io/2016/05/31/rl/</a:t>
            </a:r>
            <a:endParaRPr lang="en-CA" sz="2000" dirty="0"/>
          </a:p>
          <a:p>
            <a:pPr>
              <a:spcBef>
                <a:spcPts val="0"/>
              </a:spcBef>
            </a:pPr>
            <a:endParaRPr lang="en-CA" dirty="0"/>
          </a:p>
          <a:p>
            <a:pPr>
              <a:spcBef>
                <a:spcPts val="0"/>
              </a:spcBef>
            </a:pPr>
            <a:r>
              <a:rPr lang="en-CA" dirty="0" smtClean="0"/>
              <a:t>NN (rough prediction) + CRF (refine prediction): Vision (Google paper)</a:t>
            </a:r>
          </a:p>
          <a:p>
            <a:pPr>
              <a:spcBef>
                <a:spcPts val="0"/>
              </a:spcBef>
            </a:pPr>
            <a:endParaRPr lang="en-CA" dirty="0"/>
          </a:p>
          <a:p>
            <a:pPr>
              <a:spcBef>
                <a:spcPts val="0"/>
              </a:spcBef>
            </a:pPr>
            <a:endParaRPr lang="en-CA" dirty="0" smtClean="0"/>
          </a:p>
          <a:p>
            <a:pPr>
              <a:spcBef>
                <a:spcPts val="0"/>
              </a:spcBef>
            </a:pPr>
            <a:r>
              <a:rPr lang="en-CA" dirty="0" smtClean="0"/>
              <a:t>NN + CRF + CKY for NLP (Goldberg book. </a:t>
            </a:r>
            <a:r>
              <a:rPr lang="en-CA" dirty="0" err="1" smtClean="0"/>
              <a:t>Pag</a:t>
            </a:r>
            <a:r>
              <a:rPr lang="en-CA" dirty="0" smtClean="0"/>
              <a:t> 224)</a:t>
            </a:r>
            <a:endParaRPr lang="en-CA"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CPSC 422, Lecture 35</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38B5A9E0-7EB5-4FF0-AEB5-1FBEA79D2A5B}" type="slidenum">
              <a:rPr lang="en-US" smtClean="0">
                <a:solidFill>
                  <a:srgbClr val="000000"/>
                </a:solidFill>
              </a:rPr>
              <a:pPr>
                <a:defRPr/>
              </a:pPr>
              <a:t>17</a:t>
            </a:fld>
            <a:endParaRPr lang="en-US">
              <a:solidFill>
                <a:srgbClr val="000000"/>
              </a:solidFill>
            </a:endParaRPr>
          </a:p>
        </p:txBody>
      </p:sp>
      <p:pic>
        <p:nvPicPr>
          <p:cNvPr id="1026" name="Picture 2" descr="http://karpathy.github.io/assets/rl/preview.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9200" y="1706487"/>
            <a:ext cx="3947650" cy="6612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eural Network Methods for Natural Language Processing (Synthesis Lectures on Human Language Technologies) by [Goldberg, Yoav]"/>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0600" y="5006701"/>
            <a:ext cx="978991" cy="1204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8748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solidFill>
                  <a:srgbClr val="000000"/>
                </a:solidFill>
              </a:rPr>
              <a:t>CPSC 422, Lecture 35</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38B5A9E0-7EB5-4FF0-AEB5-1FBEA79D2A5B}" type="slidenum">
              <a:rPr lang="en-US" smtClean="0">
                <a:solidFill>
                  <a:srgbClr val="000000"/>
                </a:solidFill>
              </a:rPr>
              <a:pPr>
                <a:defRPr/>
              </a:pPr>
              <a:t>18</a:t>
            </a:fld>
            <a:endParaRPr lang="en-US">
              <a:solidFill>
                <a:srgbClr val="000000"/>
              </a:solidFill>
            </a:endParaRPr>
          </a:p>
        </p:txBody>
      </p:sp>
      <p:grpSp>
        <p:nvGrpSpPr>
          <p:cNvPr id="52" name="Group 51"/>
          <p:cNvGrpSpPr/>
          <p:nvPr/>
        </p:nvGrpSpPr>
        <p:grpSpPr>
          <a:xfrm>
            <a:off x="381000" y="2209800"/>
            <a:ext cx="8534400" cy="1993154"/>
            <a:chOff x="302585" y="3920424"/>
            <a:chExt cx="8534400" cy="1993154"/>
          </a:xfrm>
        </p:grpSpPr>
        <p:sp>
          <p:nvSpPr>
            <p:cNvPr id="6" name="Title 1"/>
            <p:cNvSpPr txBox="1">
              <a:spLocks/>
            </p:cNvSpPr>
            <p:nvPr/>
          </p:nvSpPr>
          <p:spPr bwMode="auto">
            <a:xfrm>
              <a:off x="302585" y="3920424"/>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a:lstStyle>
            <a:p>
              <a:r>
                <a:rPr lang="en-CA" kern="0" dirty="0" smtClean="0"/>
                <a:t>AI R&amp;R&amp;L future in a nutshell </a:t>
              </a:r>
            </a:p>
            <a:p>
              <a:r>
                <a:rPr lang="en-CA" kern="0" dirty="0" smtClean="0"/>
                <a:t>(according to me)</a:t>
              </a:r>
            </a:p>
            <a:p>
              <a:endParaRPr lang="en-CA" kern="0" dirty="0" smtClean="0"/>
            </a:p>
            <a:p>
              <a:endParaRPr lang="en-CA" kern="0" dirty="0"/>
            </a:p>
            <a:p>
              <a:endParaRPr lang="en-CA" kern="0" dirty="0"/>
            </a:p>
          </p:txBody>
        </p:sp>
        <mc:AlternateContent xmlns:mc="http://schemas.openxmlformats.org/markup-compatibility/2006">
          <mc:Choice xmlns:p14="http://schemas.microsoft.com/office/powerpoint/2010/main" Requires="p14">
            <p:contentPart p14:bwMode="auto" r:id="rId3">
              <p14:nvContentPartPr>
                <p14:cNvPr id="7" name="Ink 6"/>
                <p14:cNvContentPartPr/>
                <p14:nvPr/>
              </p14:nvContentPartPr>
              <p14:xfrm>
                <a:off x="910745" y="5041658"/>
                <a:ext cx="286560" cy="557280"/>
              </p14:xfrm>
            </p:contentPart>
          </mc:Choice>
          <mc:Fallback>
            <p:pic>
              <p:nvPicPr>
                <p:cNvPr id="7" name="Ink 6"/>
                <p:cNvPicPr/>
                <p:nvPr/>
              </p:nvPicPr>
              <p:blipFill>
                <a:blip r:embed="rId4"/>
                <a:stretch>
                  <a:fillRect/>
                </a:stretch>
              </p:blipFill>
              <p:spPr>
                <a:xfrm>
                  <a:off x="887345" y="5029418"/>
                  <a:ext cx="321840" cy="5889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8" name="Ink 7"/>
                <p14:cNvContentPartPr/>
                <p14:nvPr/>
              </p14:nvContentPartPr>
              <p14:xfrm>
                <a:off x="1273985" y="5416778"/>
                <a:ext cx="133920" cy="133560"/>
              </p14:xfrm>
            </p:contentPart>
          </mc:Choice>
          <mc:Fallback>
            <p:pic>
              <p:nvPicPr>
                <p:cNvPr id="8" name="Ink 7"/>
                <p:cNvPicPr/>
                <p:nvPr/>
              </p:nvPicPr>
              <p:blipFill>
                <a:blip r:embed="rId6"/>
                <a:stretch>
                  <a:fillRect/>
                </a:stretch>
              </p:blipFill>
              <p:spPr>
                <a:xfrm>
                  <a:off x="1254905" y="5397698"/>
                  <a:ext cx="17280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Ink 8"/>
                <p14:cNvContentPartPr/>
                <p14:nvPr/>
              </p14:nvContentPartPr>
              <p14:xfrm>
                <a:off x="1451105" y="5408138"/>
                <a:ext cx="342720" cy="441000"/>
              </p14:xfrm>
            </p:contentPart>
          </mc:Choice>
          <mc:Fallback>
            <p:pic>
              <p:nvPicPr>
                <p:cNvPr id="9" name="Ink 8"/>
                <p:cNvPicPr/>
                <p:nvPr/>
              </p:nvPicPr>
              <p:blipFill>
                <a:blip r:embed="rId8"/>
                <a:stretch>
                  <a:fillRect/>
                </a:stretch>
              </p:blipFill>
              <p:spPr>
                <a:xfrm>
                  <a:off x="1433825" y="5389418"/>
                  <a:ext cx="375480" cy="4788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0" name="Ink 9"/>
                <p14:cNvContentPartPr/>
                <p14:nvPr/>
              </p14:nvContentPartPr>
              <p14:xfrm>
                <a:off x="1911185" y="5362418"/>
                <a:ext cx="116280" cy="207360"/>
              </p14:xfrm>
            </p:contentPart>
          </mc:Choice>
          <mc:Fallback>
            <p:pic>
              <p:nvPicPr>
                <p:cNvPr id="10" name="Ink 9"/>
                <p:cNvPicPr/>
                <p:nvPr/>
              </p:nvPicPr>
              <p:blipFill>
                <a:blip r:embed="rId10"/>
                <a:stretch>
                  <a:fillRect/>
                </a:stretch>
              </p:blipFill>
              <p:spPr>
                <a:xfrm>
                  <a:off x="1887425" y="5344418"/>
                  <a:ext cx="15768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 name="Ink 10"/>
                <p14:cNvContentPartPr/>
                <p14:nvPr/>
              </p14:nvContentPartPr>
              <p14:xfrm>
                <a:off x="2117105" y="5422898"/>
                <a:ext cx="74880" cy="187920"/>
              </p14:xfrm>
            </p:contentPart>
          </mc:Choice>
          <mc:Fallback>
            <p:pic>
              <p:nvPicPr>
                <p:cNvPr id="11" name="Ink 10"/>
                <p:cNvPicPr/>
                <p:nvPr/>
              </p:nvPicPr>
              <p:blipFill>
                <a:blip r:embed="rId12"/>
                <a:stretch>
                  <a:fillRect/>
                </a:stretch>
              </p:blipFill>
              <p:spPr>
                <a:xfrm>
                  <a:off x="2095505" y="5401658"/>
                  <a:ext cx="11880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Ink 11"/>
                <p14:cNvContentPartPr/>
                <p14:nvPr/>
              </p14:nvContentPartPr>
              <p14:xfrm>
                <a:off x="3628385" y="4853018"/>
                <a:ext cx="366480" cy="423000"/>
              </p14:xfrm>
            </p:contentPart>
          </mc:Choice>
          <mc:Fallback>
            <p:pic>
              <p:nvPicPr>
                <p:cNvPr id="12" name="Ink 11"/>
                <p:cNvPicPr/>
                <p:nvPr/>
              </p:nvPicPr>
              <p:blipFill>
                <a:blip r:embed="rId14"/>
                <a:stretch>
                  <a:fillRect/>
                </a:stretch>
              </p:blipFill>
              <p:spPr>
                <a:xfrm>
                  <a:off x="3606785" y="4837178"/>
                  <a:ext cx="402840" cy="4600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Ink 12"/>
                <p14:cNvContentPartPr/>
                <p14:nvPr/>
              </p14:nvContentPartPr>
              <p14:xfrm>
                <a:off x="4046345" y="5027258"/>
                <a:ext cx="323640" cy="182880"/>
              </p14:xfrm>
            </p:contentPart>
          </mc:Choice>
          <mc:Fallback>
            <p:pic>
              <p:nvPicPr>
                <p:cNvPr id="13" name="Ink 12"/>
                <p:cNvPicPr/>
                <p:nvPr/>
              </p:nvPicPr>
              <p:blipFill>
                <a:blip r:embed="rId16"/>
                <a:stretch>
                  <a:fillRect/>
                </a:stretch>
              </p:blipFill>
              <p:spPr>
                <a:xfrm>
                  <a:off x="4027625" y="5009618"/>
                  <a:ext cx="35640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Ink 13"/>
                <p14:cNvContentPartPr/>
                <p14:nvPr/>
              </p14:nvContentPartPr>
              <p14:xfrm>
                <a:off x="4426865" y="5116898"/>
                <a:ext cx="142920" cy="257760"/>
              </p14:xfrm>
            </p:contentPart>
          </mc:Choice>
          <mc:Fallback>
            <p:pic>
              <p:nvPicPr>
                <p:cNvPr id="14" name="Ink 13"/>
                <p:cNvPicPr/>
                <p:nvPr/>
              </p:nvPicPr>
              <p:blipFill>
                <a:blip r:embed="rId18"/>
                <a:stretch>
                  <a:fillRect/>
                </a:stretch>
              </p:blipFill>
              <p:spPr>
                <a:xfrm>
                  <a:off x="4414265" y="5100698"/>
                  <a:ext cx="177840" cy="2962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Ink 14"/>
                <p14:cNvContentPartPr/>
                <p14:nvPr/>
              </p14:nvContentPartPr>
              <p14:xfrm>
                <a:off x="4639985" y="4828898"/>
                <a:ext cx="324360" cy="336960"/>
              </p14:xfrm>
            </p:contentPart>
          </mc:Choice>
          <mc:Fallback>
            <p:pic>
              <p:nvPicPr>
                <p:cNvPr id="15" name="Ink 14"/>
                <p:cNvPicPr/>
                <p:nvPr/>
              </p:nvPicPr>
              <p:blipFill>
                <a:blip r:embed="rId20"/>
                <a:stretch>
                  <a:fillRect/>
                </a:stretch>
              </p:blipFill>
              <p:spPr>
                <a:xfrm>
                  <a:off x="4615505" y="4815938"/>
                  <a:ext cx="366840" cy="3740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Ink 15"/>
                <p14:cNvContentPartPr/>
                <p14:nvPr/>
              </p14:nvContentPartPr>
              <p14:xfrm>
                <a:off x="5026985" y="4928978"/>
                <a:ext cx="3960" cy="18360"/>
              </p14:xfrm>
            </p:contentPart>
          </mc:Choice>
          <mc:Fallback>
            <p:pic>
              <p:nvPicPr>
                <p:cNvPr id="16" name="Ink 15"/>
                <p:cNvPicPr/>
                <p:nvPr/>
              </p:nvPicPr>
              <p:blipFill>
                <a:blip r:embed="rId22"/>
                <a:stretch>
                  <a:fillRect/>
                </a:stretch>
              </p:blipFill>
              <p:spPr>
                <a:xfrm>
                  <a:off x="5003945" y="4912058"/>
                  <a:ext cx="4428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Ink 16"/>
                <p14:cNvContentPartPr/>
                <p14:nvPr/>
              </p14:nvContentPartPr>
              <p14:xfrm>
                <a:off x="5090345" y="4993058"/>
                <a:ext cx="96480" cy="200520"/>
              </p14:xfrm>
            </p:contentPart>
          </mc:Choice>
          <mc:Fallback>
            <p:pic>
              <p:nvPicPr>
                <p:cNvPr id="17" name="Ink 16"/>
                <p:cNvPicPr/>
                <p:nvPr/>
              </p:nvPicPr>
              <p:blipFill>
                <a:blip r:embed="rId24"/>
                <a:stretch>
                  <a:fillRect/>
                </a:stretch>
              </p:blipFill>
              <p:spPr>
                <a:xfrm>
                  <a:off x="5064785" y="4973618"/>
                  <a:ext cx="14112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Ink 17"/>
                <p14:cNvContentPartPr/>
                <p14:nvPr/>
              </p14:nvContentPartPr>
              <p14:xfrm>
                <a:off x="5253065" y="5018618"/>
                <a:ext cx="131760" cy="211320"/>
              </p14:xfrm>
            </p:contentPart>
          </mc:Choice>
          <mc:Fallback>
            <p:pic>
              <p:nvPicPr>
                <p:cNvPr id="18" name="Ink 17"/>
                <p:cNvPicPr/>
                <p:nvPr/>
              </p:nvPicPr>
              <p:blipFill>
                <a:blip r:embed="rId26"/>
                <a:stretch>
                  <a:fillRect/>
                </a:stretch>
              </p:blipFill>
              <p:spPr>
                <a:xfrm>
                  <a:off x="5234705" y="5000258"/>
                  <a:ext cx="16380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Ink 18"/>
                <p14:cNvContentPartPr/>
                <p14:nvPr/>
              </p14:nvContentPartPr>
              <p14:xfrm>
                <a:off x="5473385" y="4806578"/>
                <a:ext cx="8640" cy="377280"/>
              </p14:xfrm>
            </p:contentPart>
          </mc:Choice>
          <mc:Fallback>
            <p:pic>
              <p:nvPicPr>
                <p:cNvPr id="19" name="Ink 18"/>
                <p:cNvPicPr/>
                <p:nvPr/>
              </p:nvPicPr>
              <p:blipFill>
                <a:blip r:embed="rId28"/>
                <a:stretch>
                  <a:fillRect/>
                </a:stretch>
              </p:blipFill>
              <p:spPr>
                <a:xfrm>
                  <a:off x="5452505" y="4792538"/>
                  <a:ext cx="53640" cy="4136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 name="Ink 19"/>
                <p14:cNvContentPartPr/>
                <p14:nvPr/>
              </p14:nvContentPartPr>
              <p14:xfrm>
                <a:off x="3646745" y="5576978"/>
                <a:ext cx="316800" cy="336600"/>
              </p14:xfrm>
            </p:contentPart>
          </mc:Choice>
          <mc:Fallback>
            <p:pic>
              <p:nvPicPr>
                <p:cNvPr id="20" name="Ink 19"/>
                <p:cNvPicPr/>
                <p:nvPr/>
              </p:nvPicPr>
              <p:blipFill>
                <a:blip r:embed="rId30"/>
                <a:stretch>
                  <a:fillRect/>
                </a:stretch>
              </p:blipFill>
              <p:spPr>
                <a:xfrm>
                  <a:off x="3628745" y="5553578"/>
                  <a:ext cx="352440" cy="3776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Ink 20"/>
                <p14:cNvContentPartPr/>
                <p14:nvPr/>
              </p14:nvContentPartPr>
              <p14:xfrm>
                <a:off x="4103225" y="5753738"/>
                <a:ext cx="128520" cy="135360"/>
              </p14:xfrm>
            </p:contentPart>
          </mc:Choice>
          <mc:Fallback>
            <p:pic>
              <p:nvPicPr>
                <p:cNvPr id="21" name="Ink 20"/>
                <p:cNvPicPr/>
                <p:nvPr/>
              </p:nvPicPr>
              <p:blipFill>
                <a:blip r:embed="rId32"/>
                <a:stretch>
                  <a:fillRect/>
                </a:stretch>
              </p:blipFill>
              <p:spPr>
                <a:xfrm>
                  <a:off x="4081265" y="5731418"/>
                  <a:ext cx="17532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Ink 21"/>
                <p14:cNvContentPartPr/>
                <p14:nvPr/>
              </p14:nvContentPartPr>
              <p14:xfrm>
                <a:off x="4313105" y="5766698"/>
                <a:ext cx="100800" cy="119880"/>
              </p14:xfrm>
            </p:contentPart>
          </mc:Choice>
          <mc:Fallback>
            <p:pic>
              <p:nvPicPr>
                <p:cNvPr id="22" name="Ink 21"/>
                <p:cNvPicPr/>
                <p:nvPr/>
              </p:nvPicPr>
              <p:blipFill>
                <a:blip r:embed="rId34"/>
                <a:stretch>
                  <a:fillRect/>
                </a:stretch>
              </p:blipFill>
              <p:spPr>
                <a:xfrm>
                  <a:off x="4290425" y="5744378"/>
                  <a:ext cx="14832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Ink 22"/>
                <p14:cNvContentPartPr/>
                <p14:nvPr/>
              </p14:nvContentPartPr>
              <p14:xfrm>
                <a:off x="4429745" y="5548538"/>
                <a:ext cx="45000" cy="309240"/>
              </p14:xfrm>
            </p:contentPart>
          </mc:Choice>
          <mc:Fallback>
            <p:pic>
              <p:nvPicPr>
                <p:cNvPr id="23" name="Ink 22"/>
                <p:cNvPicPr/>
                <p:nvPr/>
              </p:nvPicPr>
              <p:blipFill>
                <a:blip r:embed="rId36"/>
                <a:stretch>
                  <a:fillRect/>
                </a:stretch>
              </p:blipFill>
              <p:spPr>
                <a:xfrm>
                  <a:off x="4402385" y="5527658"/>
                  <a:ext cx="87120" cy="3531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Ink 23"/>
                <p14:cNvContentPartPr/>
                <p14:nvPr/>
              </p14:nvContentPartPr>
              <p14:xfrm>
                <a:off x="4577345" y="5690018"/>
                <a:ext cx="134280" cy="186480"/>
              </p14:xfrm>
            </p:contentPart>
          </mc:Choice>
          <mc:Fallback>
            <p:pic>
              <p:nvPicPr>
                <p:cNvPr id="24" name="Ink 23"/>
                <p:cNvPicPr/>
                <p:nvPr/>
              </p:nvPicPr>
              <p:blipFill>
                <a:blip r:embed="rId38"/>
                <a:stretch>
                  <a:fillRect/>
                </a:stretch>
              </p:blipFill>
              <p:spPr>
                <a:xfrm>
                  <a:off x="4551785" y="5668058"/>
                  <a:ext cx="17604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Ink 24"/>
                <p14:cNvContentPartPr/>
                <p14:nvPr/>
              </p14:nvContentPartPr>
              <p14:xfrm>
                <a:off x="4869305" y="5421098"/>
                <a:ext cx="11520" cy="401040"/>
              </p14:xfrm>
            </p:contentPart>
          </mc:Choice>
          <mc:Fallback>
            <p:pic>
              <p:nvPicPr>
                <p:cNvPr id="25" name="Ink 24"/>
                <p:cNvPicPr/>
                <p:nvPr/>
              </p:nvPicPr>
              <p:blipFill>
                <a:blip r:embed="rId40"/>
                <a:stretch>
                  <a:fillRect/>
                </a:stretch>
              </p:blipFill>
              <p:spPr>
                <a:xfrm>
                  <a:off x="4842305" y="5403098"/>
                  <a:ext cx="58680" cy="4428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Ink 25"/>
                <p14:cNvContentPartPr/>
                <p14:nvPr/>
              </p14:nvContentPartPr>
              <p14:xfrm>
                <a:off x="5095025" y="5626658"/>
                <a:ext cx="97920" cy="254520"/>
              </p14:xfrm>
            </p:contentPart>
          </mc:Choice>
          <mc:Fallback>
            <p:pic>
              <p:nvPicPr>
                <p:cNvPr id="26" name="Ink 25"/>
                <p:cNvPicPr/>
                <p:nvPr/>
              </p:nvPicPr>
              <p:blipFill>
                <a:blip r:embed="rId42"/>
                <a:stretch>
                  <a:fillRect/>
                </a:stretch>
              </p:blipFill>
              <p:spPr>
                <a:xfrm>
                  <a:off x="5073065" y="5603618"/>
                  <a:ext cx="141480" cy="3042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Ink 26"/>
                <p14:cNvContentPartPr/>
                <p14:nvPr/>
              </p14:nvContentPartPr>
              <p14:xfrm>
                <a:off x="6581825" y="4828898"/>
                <a:ext cx="318960" cy="323280"/>
              </p14:xfrm>
            </p:contentPart>
          </mc:Choice>
          <mc:Fallback>
            <p:pic>
              <p:nvPicPr>
                <p:cNvPr id="27" name="Ink 26"/>
                <p:cNvPicPr/>
                <p:nvPr/>
              </p:nvPicPr>
              <p:blipFill>
                <a:blip r:embed="rId44"/>
                <a:stretch>
                  <a:fillRect/>
                </a:stretch>
              </p:blipFill>
              <p:spPr>
                <a:xfrm>
                  <a:off x="6559145" y="4808738"/>
                  <a:ext cx="355680" cy="3672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9" name="Ink 28"/>
                <p14:cNvContentPartPr/>
                <p14:nvPr/>
              </p14:nvContentPartPr>
              <p14:xfrm>
                <a:off x="6930305" y="4968938"/>
                <a:ext cx="186480" cy="182880"/>
              </p14:xfrm>
            </p:contentPart>
          </mc:Choice>
          <mc:Fallback>
            <p:pic>
              <p:nvPicPr>
                <p:cNvPr id="29" name="Ink 28"/>
                <p:cNvPicPr/>
                <p:nvPr/>
              </p:nvPicPr>
              <p:blipFill>
                <a:blip r:embed="rId46"/>
                <a:stretch>
                  <a:fillRect/>
                </a:stretch>
              </p:blipFill>
              <p:spPr>
                <a:xfrm>
                  <a:off x="6908345" y="4950218"/>
                  <a:ext cx="22644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0" name="Ink 29"/>
                <p14:cNvContentPartPr/>
                <p14:nvPr/>
              </p14:nvContentPartPr>
              <p14:xfrm>
                <a:off x="7198505" y="5002418"/>
                <a:ext cx="146520" cy="162360"/>
              </p14:xfrm>
            </p:contentPart>
          </mc:Choice>
          <mc:Fallback>
            <p:pic>
              <p:nvPicPr>
                <p:cNvPr id="30" name="Ink 29"/>
                <p:cNvPicPr/>
                <p:nvPr/>
              </p:nvPicPr>
              <p:blipFill>
                <a:blip r:embed="rId48"/>
                <a:stretch>
                  <a:fillRect/>
                </a:stretch>
              </p:blipFill>
              <p:spPr>
                <a:xfrm>
                  <a:off x="7176545" y="4986578"/>
                  <a:ext cx="19224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1" name="Ink 30"/>
                <p14:cNvContentPartPr/>
                <p14:nvPr/>
              </p14:nvContentPartPr>
              <p14:xfrm>
                <a:off x="7439345" y="4954898"/>
                <a:ext cx="194040" cy="174600"/>
              </p14:xfrm>
            </p:contentPart>
          </mc:Choice>
          <mc:Fallback>
            <p:pic>
              <p:nvPicPr>
                <p:cNvPr id="31" name="Ink 30"/>
                <p:cNvPicPr/>
                <p:nvPr/>
              </p:nvPicPr>
              <p:blipFill>
                <a:blip r:embed="rId50"/>
                <a:stretch>
                  <a:fillRect/>
                </a:stretch>
              </p:blipFill>
              <p:spPr>
                <a:xfrm>
                  <a:off x="7422425" y="4937618"/>
                  <a:ext cx="22824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2" name="Ink 31"/>
                <p14:cNvContentPartPr/>
                <p14:nvPr/>
              </p14:nvContentPartPr>
              <p14:xfrm>
                <a:off x="7657145" y="4943018"/>
                <a:ext cx="143640" cy="160200"/>
              </p14:xfrm>
            </p:contentPart>
          </mc:Choice>
          <mc:Fallback>
            <p:pic>
              <p:nvPicPr>
                <p:cNvPr id="32" name="Ink 31"/>
                <p:cNvPicPr/>
                <p:nvPr/>
              </p:nvPicPr>
              <p:blipFill>
                <a:blip r:embed="rId52"/>
                <a:stretch>
                  <a:fillRect/>
                </a:stretch>
              </p:blipFill>
              <p:spPr>
                <a:xfrm>
                  <a:off x="7635545" y="4928618"/>
                  <a:ext cx="18432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3" name="Ink 32"/>
                <p14:cNvContentPartPr/>
                <p14:nvPr/>
              </p14:nvContentPartPr>
              <p14:xfrm>
                <a:off x="7867025" y="4707938"/>
                <a:ext cx="66600" cy="411120"/>
              </p14:xfrm>
            </p:contentPart>
          </mc:Choice>
          <mc:Fallback>
            <p:pic>
              <p:nvPicPr>
                <p:cNvPr id="33" name="Ink 32"/>
                <p:cNvPicPr/>
                <p:nvPr/>
              </p:nvPicPr>
              <p:blipFill>
                <a:blip r:embed="rId54"/>
                <a:stretch>
                  <a:fillRect/>
                </a:stretch>
              </p:blipFill>
              <p:spPr>
                <a:xfrm>
                  <a:off x="7851185" y="4693538"/>
                  <a:ext cx="104400" cy="4438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4" name="Ink 33"/>
                <p14:cNvContentPartPr/>
                <p14:nvPr/>
              </p14:nvContentPartPr>
              <p14:xfrm>
                <a:off x="6976025" y="5474378"/>
                <a:ext cx="139680" cy="306000"/>
              </p14:xfrm>
            </p:contentPart>
          </mc:Choice>
          <mc:Fallback>
            <p:pic>
              <p:nvPicPr>
                <p:cNvPr id="34" name="Ink 33"/>
                <p:cNvPicPr/>
                <p:nvPr/>
              </p:nvPicPr>
              <p:blipFill>
                <a:blip r:embed="rId56"/>
                <a:stretch>
                  <a:fillRect/>
                </a:stretch>
              </p:blipFill>
              <p:spPr>
                <a:xfrm>
                  <a:off x="6951185" y="5454938"/>
                  <a:ext cx="185040" cy="3502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5" name="Ink 34"/>
                <p14:cNvContentPartPr/>
                <p14:nvPr/>
              </p14:nvContentPartPr>
              <p14:xfrm>
                <a:off x="7068545" y="5406338"/>
                <a:ext cx="294480" cy="330120"/>
              </p14:xfrm>
            </p:contentPart>
          </mc:Choice>
          <mc:Fallback>
            <p:pic>
              <p:nvPicPr>
                <p:cNvPr id="35" name="Ink 34"/>
                <p:cNvPicPr/>
                <p:nvPr/>
              </p:nvPicPr>
              <p:blipFill>
                <a:blip r:embed="rId58"/>
                <a:stretch>
                  <a:fillRect/>
                </a:stretch>
              </p:blipFill>
              <p:spPr>
                <a:xfrm>
                  <a:off x="7050545" y="5394818"/>
                  <a:ext cx="324000" cy="3661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6" name="Ink 35"/>
                <p14:cNvContentPartPr/>
                <p14:nvPr/>
              </p14:nvContentPartPr>
              <p14:xfrm>
                <a:off x="7444025" y="5539898"/>
                <a:ext cx="185760" cy="198360"/>
              </p14:xfrm>
            </p:contentPart>
          </mc:Choice>
          <mc:Fallback>
            <p:pic>
              <p:nvPicPr>
                <p:cNvPr id="36" name="Ink 35"/>
                <p:cNvPicPr/>
                <p:nvPr/>
              </p:nvPicPr>
              <p:blipFill>
                <a:blip r:embed="rId60"/>
                <a:stretch>
                  <a:fillRect/>
                </a:stretch>
              </p:blipFill>
              <p:spPr>
                <a:xfrm>
                  <a:off x="7419185" y="5515778"/>
                  <a:ext cx="21924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7" name="Ink 36"/>
                <p14:cNvContentPartPr/>
                <p14:nvPr/>
              </p14:nvContentPartPr>
              <p14:xfrm>
                <a:off x="7716185" y="5353778"/>
                <a:ext cx="25920" cy="376920"/>
              </p14:xfrm>
            </p:contentPart>
          </mc:Choice>
          <mc:Fallback>
            <p:pic>
              <p:nvPicPr>
                <p:cNvPr id="37" name="Ink 36"/>
                <p:cNvPicPr/>
                <p:nvPr/>
              </p:nvPicPr>
              <p:blipFill>
                <a:blip r:embed="rId62"/>
                <a:stretch>
                  <a:fillRect/>
                </a:stretch>
              </p:blipFill>
              <p:spPr>
                <a:xfrm>
                  <a:off x="7691345" y="5338658"/>
                  <a:ext cx="72720" cy="4147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8" name="Ink 37"/>
                <p14:cNvContentPartPr/>
                <p14:nvPr/>
              </p14:nvContentPartPr>
              <p14:xfrm>
                <a:off x="7643465" y="5466818"/>
                <a:ext cx="260640" cy="39960"/>
              </p14:xfrm>
            </p:contentPart>
          </mc:Choice>
          <mc:Fallback>
            <p:pic>
              <p:nvPicPr>
                <p:cNvPr id="38" name="Ink 37"/>
                <p:cNvPicPr/>
                <p:nvPr/>
              </p:nvPicPr>
              <p:blipFill>
                <a:blip r:embed="rId64"/>
                <a:stretch>
                  <a:fillRect/>
                </a:stretch>
              </p:blipFill>
              <p:spPr>
                <a:xfrm>
                  <a:off x="7624745" y="5448458"/>
                  <a:ext cx="2869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9" name="Ink 38"/>
                <p14:cNvContentPartPr/>
                <p14:nvPr/>
              </p14:nvContentPartPr>
              <p14:xfrm>
                <a:off x="7868105" y="5566178"/>
                <a:ext cx="169920" cy="243000"/>
              </p14:xfrm>
            </p:contentPart>
          </mc:Choice>
          <mc:Fallback>
            <p:pic>
              <p:nvPicPr>
                <p:cNvPr id="39" name="Ink 38"/>
                <p:cNvPicPr/>
                <p:nvPr/>
              </p:nvPicPr>
              <p:blipFill>
                <a:blip r:embed="rId66"/>
                <a:stretch>
                  <a:fillRect/>
                </a:stretch>
              </p:blipFill>
              <p:spPr>
                <a:xfrm>
                  <a:off x="7850465" y="5543498"/>
                  <a:ext cx="206640" cy="2894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6" name="Ink 45"/>
                <p14:cNvContentPartPr/>
                <p14:nvPr/>
              </p14:nvContentPartPr>
              <p14:xfrm>
                <a:off x="2756825" y="5409938"/>
                <a:ext cx="369360" cy="68760"/>
              </p14:xfrm>
            </p:contentPart>
          </mc:Choice>
          <mc:Fallback>
            <p:pic>
              <p:nvPicPr>
                <p:cNvPr id="46" name="Ink 45"/>
                <p:cNvPicPr/>
                <p:nvPr/>
              </p:nvPicPr>
              <p:blipFill>
                <a:blip r:embed="rId68"/>
                <a:stretch>
                  <a:fillRect/>
                </a:stretch>
              </p:blipFill>
              <p:spPr>
                <a:xfrm>
                  <a:off x="2735945" y="5392298"/>
                  <a:ext cx="4150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7" name="Ink 46"/>
                <p14:cNvContentPartPr/>
                <p14:nvPr/>
              </p14:nvContentPartPr>
              <p14:xfrm>
                <a:off x="3122945" y="5278538"/>
                <a:ext cx="222480" cy="334440"/>
              </p14:xfrm>
            </p:contentPart>
          </mc:Choice>
          <mc:Fallback>
            <p:pic>
              <p:nvPicPr>
                <p:cNvPr id="47" name="Ink 46"/>
                <p:cNvPicPr/>
                <p:nvPr/>
              </p:nvPicPr>
              <p:blipFill>
                <a:blip r:embed="rId70"/>
                <a:stretch>
                  <a:fillRect/>
                </a:stretch>
              </p:blipFill>
              <p:spPr>
                <a:xfrm>
                  <a:off x="3100265" y="5266298"/>
                  <a:ext cx="266760" cy="3693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8" name="Ink 47"/>
                <p14:cNvContentPartPr/>
                <p14:nvPr/>
              </p14:nvContentPartPr>
              <p14:xfrm>
                <a:off x="2635865" y="5310218"/>
                <a:ext cx="223920" cy="315000"/>
              </p14:xfrm>
            </p:contentPart>
          </mc:Choice>
          <mc:Fallback>
            <p:pic>
              <p:nvPicPr>
                <p:cNvPr id="48" name="Ink 47"/>
                <p:cNvPicPr/>
                <p:nvPr/>
              </p:nvPicPr>
              <p:blipFill>
                <a:blip r:embed="rId72"/>
                <a:stretch>
                  <a:fillRect/>
                </a:stretch>
              </p:blipFill>
              <p:spPr>
                <a:xfrm>
                  <a:off x="2613185" y="5297978"/>
                  <a:ext cx="258480" cy="3474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9" name="Ink 48"/>
                <p14:cNvContentPartPr/>
                <p14:nvPr/>
              </p14:nvContentPartPr>
              <p14:xfrm>
                <a:off x="5771465" y="5488418"/>
                <a:ext cx="383760" cy="23760"/>
              </p14:xfrm>
            </p:contentPart>
          </mc:Choice>
          <mc:Fallback>
            <p:pic>
              <p:nvPicPr>
                <p:cNvPr id="49" name="Ink 48"/>
                <p:cNvPicPr/>
                <p:nvPr/>
              </p:nvPicPr>
              <p:blipFill>
                <a:blip r:embed="rId74"/>
                <a:stretch>
                  <a:fillRect/>
                </a:stretch>
              </p:blipFill>
              <p:spPr>
                <a:xfrm>
                  <a:off x="5758145" y="5465018"/>
                  <a:ext cx="42048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0" name="Ink 49"/>
                <p14:cNvContentPartPr/>
                <p14:nvPr/>
              </p14:nvContentPartPr>
              <p14:xfrm>
                <a:off x="6117065" y="5325698"/>
                <a:ext cx="269280" cy="365400"/>
              </p14:xfrm>
            </p:contentPart>
          </mc:Choice>
          <mc:Fallback>
            <p:pic>
              <p:nvPicPr>
                <p:cNvPr id="50" name="Ink 49"/>
                <p:cNvPicPr/>
                <p:nvPr/>
              </p:nvPicPr>
              <p:blipFill>
                <a:blip r:embed="rId76"/>
                <a:stretch>
                  <a:fillRect/>
                </a:stretch>
              </p:blipFill>
              <p:spPr>
                <a:xfrm>
                  <a:off x="6097625" y="5306258"/>
                  <a:ext cx="313560" cy="4086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1" name="Ink 50"/>
                <p14:cNvContentPartPr/>
                <p14:nvPr/>
              </p14:nvContentPartPr>
              <p14:xfrm>
                <a:off x="5589665" y="5373218"/>
                <a:ext cx="231480" cy="349560"/>
              </p14:xfrm>
            </p:contentPart>
          </mc:Choice>
          <mc:Fallback>
            <p:pic>
              <p:nvPicPr>
                <p:cNvPr id="51" name="Ink 50"/>
                <p:cNvPicPr/>
                <p:nvPr/>
              </p:nvPicPr>
              <p:blipFill>
                <a:blip r:embed="rId78"/>
                <a:stretch>
                  <a:fillRect/>
                </a:stretch>
              </p:blipFill>
              <p:spPr>
                <a:xfrm>
                  <a:off x="5566985" y="5361698"/>
                  <a:ext cx="280440" cy="387360"/>
                </a:xfrm>
                <a:prstGeom prst="rect">
                  <a:avLst/>
                </a:prstGeom>
              </p:spPr>
            </p:pic>
          </mc:Fallback>
        </mc:AlternateContent>
      </p:grpSp>
    </p:spTree>
    <p:extLst>
      <p:ext uri="{BB962C8B-B14F-4D97-AF65-F5344CB8AC3E}">
        <p14:creationId xmlns:p14="http://schemas.microsoft.com/office/powerpoint/2010/main" val="597296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smtClean="0">
                <a:solidFill>
                  <a:srgbClr val="000000"/>
                </a:solidFill>
              </a:rPr>
              <a:t>CPSC 422, Lecture 35</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solidFill>
                  <a:srgbClr val="000000"/>
                </a:solidFill>
              </a:rPr>
              <a:pPr/>
              <a:t>19</a:t>
            </a:fld>
            <a:endParaRPr lang="en-US" smtClean="0">
              <a:solidFill>
                <a:srgbClr val="000000"/>
              </a:solidFill>
            </a:endParaRPr>
          </a:p>
        </p:txBody>
      </p:sp>
      <p:sp>
        <p:nvSpPr>
          <p:cNvPr id="4101" name="Rectangle 2"/>
          <p:cNvSpPr>
            <a:spLocks noGrp="1" noChangeArrowheads="1"/>
          </p:cNvSpPr>
          <p:nvPr>
            <p:ph type="title"/>
          </p:nvPr>
        </p:nvSpPr>
        <p:spPr>
          <a:xfrm>
            <a:off x="571500" y="145577"/>
            <a:ext cx="7772400" cy="1143000"/>
          </a:xfrm>
        </p:spPr>
        <p:txBody>
          <a:bodyPr/>
          <a:lstStyle/>
          <a:p>
            <a:pPr eaLnBrk="1" hangingPunct="1"/>
            <a:r>
              <a:rPr lang="en-US" dirty="0" smtClean="0"/>
              <a:t>Lecture Overview</a:t>
            </a:r>
          </a:p>
        </p:txBody>
      </p:sp>
      <p:sp>
        <p:nvSpPr>
          <p:cNvPr id="6" name="Rectangle 3"/>
          <p:cNvSpPr txBox="1">
            <a:spLocks noChangeArrowheads="1"/>
          </p:cNvSpPr>
          <p:nvPr/>
        </p:nvSpPr>
        <p:spPr bwMode="auto">
          <a:xfrm>
            <a:off x="685800" y="1264693"/>
            <a:ext cx="8077200" cy="49530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spcAft>
                <a:spcPts val="600"/>
              </a:spcAft>
              <a:buFont typeface="Arial" pitchFamily="34" charset="0"/>
              <a:buChar char="•"/>
              <a:defRPr/>
            </a:pPr>
            <a:r>
              <a:rPr lang="en-CA" sz="2800" b="1" kern="0" dirty="0">
                <a:solidFill>
                  <a:schemeClr val="bg1">
                    <a:lumMod val="50000"/>
                  </a:schemeClr>
                </a:solidFill>
                <a:latin typeface="Arial Unicode MS"/>
              </a:rPr>
              <a:t>TA E</a:t>
            </a:r>
            <a:r>
              <a:rPr lang="en-CA" sz="2800" b="1" kern="0" dirty="0" smtClean="0">
                <a:solidFill>
                  <a:schemeClr val="bg1">
                    <a:lumMod val="50000"/>
                  </a:schemeClr>
                </a:solidFill>
                <a:latin typeface="Arial Unicode MS"/>
              </a:rPr>
              <a:t>valuations </a:t>
            </a:r>
            <a:r>
              <a:rPr lang="en-CA" sz="2800" b="1" kern="0" dirty="0">
                <a:solidFill>
                  <a:schemeClr val="bg1">
                    <a:lumMod val="50000"/>
                  </a:schemeClr>
                </a:solidFill>
                <a:latin typeface="Arial Unicode MS"/>
              </a:rPr>
              <a:t>/ Teaching </a:t>
            </a:r>
            <a:r>
              <a:rPr lang="en-CA" sz="2800" b="1" kern="0" dirty="0" smtClean="0">
                <a:solidFill>
                  <a:schemeClr val="bg1">
                    <a:lumMod val="50000"/>
                  </a:schemeClr>
                </a:solidFill>
                <a:latin typeface="Arial Unicode MS"/>
              </a:rPr>
              <a:t>Evaluations </a:t>
            </a:r>
            <a:endParaRPr lang="en-CA" sz="2800" b="1" kern="0" dirty="0">
              <a:solidFill>
                <a:schemeClr val="bg1">
                  <a:lumMod val="50000"/>
                </a:schemeClr>
              </a:solidFill>
              <a:latin typeface="Arial Unicode MS"/>
            </a:endParaRPr>
          </a:p>
          <a:p>
            <a:pPr marL="342900" indent="-342900">
              <a:spcBef>
                <a:spcPct val="20000"/>
              </a:spcBef>
              <a:spcAft>
                <a:spcPts val="600"/>
              </a:spcAft>
              <a:buFont typeface="Arial" pitchFamily="34" charset="0"/>
              <a:buChar char="•"/>
              <a:defRPr/>
            </a:pPr>
            <a:r>
              <a:rPr lang="en-CA" sz="2800" b="1" kern="0" dirty="0" smtClean="0">
                <a:solidFill>
                  <a:schemeClr val="bg1">
                    <a:lumMod val="50000"/>
                  </a:schemeClr>
                </a:solidFill>
                <a:latin typeface="Arial Unicode MS"/>
              </a:rPr>
              <a:t>IBM Watson</a:t>
            </a:r>
            <a:r>
              <a:rPr lang="en-CA" sz="2800" b="1" kern="0" dirty="0">
                <a:solidFill>
                  <a:schemeClr val="bg1">
                    <a:lumMod val="50000"/>
                  </a:schemeClr>
                </a:solidFill>
                <a:latin typeface="Arial Unicode MS"/>
              </a:rPr>
              <a:t>…. </a:t>
            </a:r>
            <a:endParaRPr lang="en-CA" sz="2800" b="1" kern="0" dirty="0" smtClean="0">
              <a:solidFill>
                <a:schemeClr val="bg1">
                  <a:lumMod val="50000"/>
                </a:schemeClr>
              </a:solidFill>
              <a:latin typeface="Arial Unicode MS"/>
            </a:endParaRPr>
          </a:p>
          <a:p>
            <a:pPr marL="342900" indent="-342900">
              <a:spcBef>
                <a:spcPct val="20000"/>
              </a:spcBef>
              <a:spcAft>
                <a:spcPts val="600"/>
              </a:spcAft>
              <a:buFont typeface="Arial" pitchFamily="34" charset="0"/>
              <a:buChar char="•"/>
              <a:defRPr/>
            </a:pPr>
            <a:r>
              <a:rPr lang="en-CA" sz="2800" b="1" kern="0" dirty="0" smtClean="0">
                <a:solidFill>
                  <a:schemeClr val="bg1">
                    <a:lumMod val="50000"/>
                  </a:schemeClr>
                </a:solidFill>
                <a:latin typeface="Arial Unicode MS"/>
              </a:rPr>
              <a:t>After 422….</a:t>
            </a:r>
            <a:endParaRPr lang="en-CA" sz="2800" b="1" kern="0" dirty="0">
              <a:solidFill>
                <a:schemeClr val="bg1">
                  <a:lumMod val="50000"/>
                </a:schemeClr>
              </a:solidFill>
              <a:latin typeface="Arial Unicode MS"/>
            </a:endParaRPr>
          </a:p>
          <a:p>
            <a:pPr marL="342900" indent="-342900">
              <a:spcBef>
                <a:spcPct val="20000"/>
              </a:spcBef>
              <a:spcAft>
                <a:spcPts val="600"/>
              </a:spcAft>
              <a:buFont typeface="Arial" pitchFamily="34" charset="0"/>
              <a:buChar char="•"/>
              <a:defRPr/>
            </a:pPr>
            <a:r>
              <a:rPr lang="en-CA" sz="2800" b="1" kern="0" dirty="0" smtClean="0">
                <a:latin typeface="Arial Unicode MS"/>
              </a:rPr>
              <a:t>(422) Highlights from IUI  conference</a:t>
            </a:r>
          </a:p>
          <a:p>
            <a:pPr marL="342900" indent="-342900">
              <a:spcBef>
                <a:spcPct val="20000"/>
              </a:spcBef>
              <a:spcAft>
                <a:spcPts val="600"/>
              </a:spcAft>
              <a:buFont typeface="Arial" pitchFamily="34" charset="0"/>
              <a:buChar char="•"/>
              <a:defRPr/>
            </a:pPr>
            <a:r>
              <a:rPr lang="en-CA" sz="2800" b="1" kern="0" dirty="0" smtClean="0">
                <a:latin typeface="Arial Unicode MS"/>
              </a:rPr>
              <a:t>Final Exam: how to prepare……</a:t>
            </a:r>
            <a:endParaRPr lang="en-CA" sz="2400" b="1" kern="0" dirty="0" smtClean="0">
              <a:latin typeface="Arial Unicode MS"/>
            </a:endParaRPr>
          </a:p>
          <a:p>
            <a:pPr marL="342900" indent="-342900">
              <a:spcBef>
                <a:spcPct val="20000"/>
              </a:spcBef>
              <a:spcAft>
                <a:spcPts val="600"/>
              </a:spcAft>
              <a:buFont typeface="Arial" pitchFamily="34" charset="0"/>
              <a:buChar char="•"/>
              <a:defRPr/>
            </a:pPr>
            <a:endParaRPr lang="en-CA" sz="2800" kern="0" dirty="0" smtClean="0">
              <a:latin typeface="Arial Unicode MS"/>
            </a:endParaRPr>
          </a:p>
          <a:p>
            <a:pPr marL="342900" indent="-342900">
              <a:spcBef>
                <a:spcPct val="20000"/>
              </a:spcBef>
              <a:spcAft>
                <a:spcPts val="600"/>
              </a:spcAft>
              <a:buFont typeface="Arial" pitchFamily="34" charset="0"/>
              <a:buChar char="•"/>
              <a:defRPr/>
            </a:pPr>
            <a:endParaRPr lang="en-CA" sz="2800" kern="0" dirty="0" smtClean="0">
              <a:latin typeface="Arial Unicode MS"/>
            </a:endParaRPr>
          </a:p>
          <a:p>
            <a:pPr marL="800100" lvl="1" indent="-342900">
              <a:spcBef>
                <a:spcPct val="20000"/>
              </a:spcBef>
              <a:spcAft>
                <a:spcPts val="600"/>
              </a:spcAft>
              <a:buFont typeface="Arial" pitchFamily="34" charset="0"/>
              <a:buChar char="•"/>
              <a:defRPr/>
            </a:pPr>
            <a:endParaRPr lang="en-CA" sz="2800" kern="0" dirty="0">
              <a:latin typeface="Arial Unicode MS"/>
            </a:endParaRPr>
          </a:p>
          <a:p>
            <a:pPr marL="342900" indent="-342900">
              <a:spcBef>
                <a:spcPct val="20000"/>
              </a:spcBef>
              <a:spcAft>
                <a:spcPts val="600"/>
              </a:spcAft>
              <a:buFont typeface="Arial" pitchFamily="34" charset="0"/>
              <a:buChar char="•"/>
              <a:defRPr/>
            </a:pPr>
            <a:endParaRPr lang="en-US" sz="2800" kern="0" dirty="0" smtClean="0">
              <a:latin typeface="Arial Unicode MS"/>
            </a:endParaRPr>
          </a:p>
          <a:p>
            <a:pPr marL="342900" indent="-342900">
              <a:spcBef>
                <a:spcPct val="20000"/>
              </a:spcBef>
              <a:spcAft>
                <a:spcPts val="600"/>
              </a:spcAft>
              <a:buFont typeface="Arial" pitchFamily="34" charset="0"/>
              <a:buChar char="•"/>
              <a:defRPr/>
            </a:pPr>
            <a:endParaRPr lang="en-US" sz="2800" b="0" kern="0" dirty="0" smtClean="0">
              <a:latin typeface="Arial Unicode MS"/>
            </a:endParaRPr>
          </a:p>
          <a:p>
            <a:pPr>
              <a:spcBef>
                <a:spcPct val="20000"/>
              </a:spcBef>
              <a:spcAft>
                <a:spcPts val="600"/>
              </a:spcAft>
              <a:defRPr/>
            </a:pPr>
            <a:endParaRPr lang="en-US" sz="2800" b="0" kern="0" dirty="0" smtClean="0">
              <a:solidFill>
                <a:srgbClr val="000000"/>
              </a:solidFill>
              <a:latin typeface="Arial Unicode MS"/>
            </a:endParaRPr>
          </a:p>
          <a:p>
            <a:pPr marL="342900" indent="-342900">
              <a:spcBef>
                <a:spcPct val="20000"/>
              </a:spcBef>
              <a:spcAft>
                <a:spcPts val="600"/>
              </a:spcAft>
              <a:defRPr/>
            </a:pPr>
            <a:endParaRPr lang="en-US" sz="2800" b="0" kern="0" dirty="0" smtClean="0">
              <a:solidFill>
                <a:srgbClr val="808080"/>
              </a:solidFill>
              <a:latin typeface="Arial Unicode MS"/>
            </a:endParaRPr>
          </a:p>
          <a:p>
            <a:pPr marL="342900" indent="-342900">
              <a:spcBef>
                <a:spcPct val="20000"/>
              </a:spcBef>
              <a:spcAft>
                <a:spcPts val="600"/>
              </a:spcAft>
              <a:buFontTx/>
              <a:buChar char="•"/>
              <a:defRPr/>
            </a:pPr>
            <a:endParaRPr lang="en-US" sz="2800" b="0" kern="0" dirty="0" smtClean="0">
              <a:solidFill>
                <a:srgbClr val="808080"/>
              </a:solidFill>
              <a:latin typeface="Arial Unicode MS"/>
            </a:endParaRPr>
          </a:p>
        </p:txBody>
      </p:sp>
    </p:spTree>
    <p:extLst>
      <p:ext uri="{BB962C8B-B14F-4D97-AF65-F5344CB8AC3E}">
        <p14:creationId xmlns:p14="http://schemas.microsoft.com/office/powerpoint/2010/main" val="28563391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smtClean="0">
                <a:solidFill>
                  <a:srgbClr val="000000"/>
                </a:solidFill>
              </a:rPr>
              <a:t>CPSC 422, Lecture 35</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solidFill>
                  <a:srgbClr val="000000"/>
                </a:solidFill>
              </a:rPr>
              <a:pPr/>
              <a:t>2</a:t>
            </a:fld>
            <a:endParaRPr lang="en-US" smtClean="0">
              <a:solidFill>
                <a:srgbClr val="000000"/>
              </a:solidFill>
            </a:endParaRPr>
          </a:p>
        </p:txBody>
      </p:sp>
      <p:sp>
        <p:nvSpPr>
          <p:cNvPr id="4101" name="Rectangle 2"/>
          <p:cNvSpPr>
            <a:spLocks noGrp="1" noChangeArrowheads="1"/>
          </p:cNvSpPr>
          <p:nvPr>
            <p:ph type="title"/>
          </p:nvPr>
        </p:nvSpPr>
        <p:spPr>
          <a:xfrm>
            <a:off x="571500" y="145577"/>
            <a:ext cx="7772400" cy="1143000"/>
          </a:xfrm>
        </p:spPr>
        <p:txBody>
          <a:bodyPr/>
          <a:lstStyle/>
          <a:p>
            <a:pPr eaLnBrk="1" hangingPunct="1"/>
            <a:r>
              <a:rPr lang="en-US" dirty="0" smtClean="0"/>
              <a:t>Lecture Overview</a:t>
            </a:r>
          </a:p>
        </p:txBody>
      </p:sp>
      <p:sp>
        <p:nvSpPr>
          <p:cNvPr id="6" name="Rectangle 3"/>
          <p:cNvSpPr txBox="1">
            <a:spLocks noChangeArrowheads="1"/>
          </p:cNvSpPr>
          <p:nvPr/>
        </p:nvSpPr>
        <p:spPr bwMode="auto">
          <a:xfrm>
            <a:off x="685800" y="1264693"/>
            <a:ext cx="8077200" cy="49530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spcAft>
                <a:spcPts val="600"/>
              </a:spcAft>
              <a:buFont typeface="Arial" pitchFamily="34" charset="0"/>
              <a:buChar char="•"/>
              <a:defRPr/>
            </a:pPr>
            <a:r>
              <a:rPr lang="en-CA" sz="2800" b="1" kern="0" dirty="0">
                <a:latin typeface="Arial Unicode MS"/>
              </a:rPr>
              <a:t>TA E</a:t>
            </a:r>
            <a:r>
              <a:rPr lang="en-CA" sz="2800" b="1" kern="0" dirty="0" smtClean="0">
                <a:latin typeface="Arial Unicode MS"/>
              </a:rPr>
              <a:t>valuations </a:t>
            </a:r>
            <a:r>
              <a:rPr lang="en-CA" sz="2800" b="1" kern="0" dirty="0">
                <a:latin typeface="Arial Unicode MS"/>
              </a:rPr>
              <a:t>/ Teaching </a:t>
            </a:r>
            <a:r>
              <a:rPr lang="en-CA" sz="2800" b="1" kern="0" dirty="0" smtClean="0">
                <a:latin typeface="Arial Unicode MS"/>
              </a:rPr>
              <a:t>Evaluations </a:t>
            </a:r>
            <a:endParaRPr lang="en-CA" sz="2800" b="1" kern="0" dirty="0">
              <a:latin typeface="Arial Unicode MS"/>
            </a:endParaRPr>
          </a:p>
          <a:p>
            <a:pPr marL="342900" indent="-342900">
              <a:spcBef>
                <a:spcPct val="20000"/>
              </a:spcBef>
              <a:spcAft>
                <a:spcPts val="600"/>
              </a:spcAft>
              <a:buFont typeface="Arial" pitchFamily="34" charset="0"/>
              <a:buChar char="•"/>
              <a:defRPr/>
            </a:pPr>
            <a:r>
              <a:rPr lang="en-CA" sz="2800" b="1" kern="0" dirty="0" smtClean="0">
                <a:latin typeface="Arial Unicode MS"/>
              </a:rPr>
              <a:t>IBM </a:t>
            </a:r>
            <a:r>
              <a:rPr lang="en-CA" sz="2800" b="1" kern="0" dirty="0" smtClean="0">
                <a:latin typeface="Arial Unicode MS"/>
              </a:rPr>
              <a:t>Watson....</a:t>
            </a:r>
            <a:endParaRPr lang="en-CA" sz="2800" b="1" kern="0" dirty="0" smtClean="0">
              <a:latin typeface="Arial Unicode MS"/>
            </a:endParaRPr>
          </a:p>
          <a:p>
            <a:pPr marL="342900" indent="-342900">
              <a:spcBef>
                <a:spcPct val="20000"/>
              </a:spcBef>
              <a:spcAft>
                <a:spcPts val="600"/>
              </a:spcAft>
              <a:buFont typeface="Arial" pitchFamily="34" charset="0"/>
              <a:buChar char="•"/>
              <a:defRPr/>
            </a:pPr>
            <a:r>
              <a:rPr lang="en-CA" sz="2800" b="1" kern="0" dirty="0" smtClean="0">
                <a:latin typeface="Arial Unicode MS"/>
              </a:rPr>
              <a:t>After </a:t>
            </a:r>
            <a:r>
              <a:rPr lang="en-CA" sz="2800" b="1" kern="0" dirty="0">
                <a:latin typeface="Arial Unicode MS"/>
              </a:rPr>
              <a:t>422....</a:t>
            </a:r>
          </a:p>
          <a:p>
            <a:pPr marL="342900" indent="-342900">
              <a:spcBef>
                <a:spcPct val="20000"/>
              </a:spcBef>
              <a:spcAft>
                <a:spcPts val="600"/>
              </a:spcAft>
              <a:buFont typeface="Arial" pitchFamily="34" charset="0"/>
              <a:buChar char="•"/>
              <a:defRPr/>
            </a:pPr>
            <a:r>
              <a:rPr lang="en-CA" sz="2800" b="1" kern="0" dirty="0" smtClean="0">
                <a:latin typeface="Arial Unicode MS"/>
              </a:rPr>
              <a:t>(</a:t>
            </a:r>
            <a:r>
              <a:rPr lang="en-CA" sz="2800" b="1" kern="0" dirty="0" smtClean="0">
                <a:latin typeface="Arial Unicode MS"/>
              </a:rPr>
              <a:t>422) Highlights from IUI  conferences</a:t>
            </a:r>
          </a:p>
          <a:p>
            <a:pPr marL="342900" indent="-342900">
              <a:spcBef>
                <a:spcPct val="20000"/>
              </a:spcBef>
              <a:spcAft>
                <a:spcPts val="600"/>
              </a:spcAft>
              <a:buFont typeface="Arial" pitchFamily="34" charset="0"/>
              <a:buChar char="•"/>
              <a:defRPr/>
            </a:pPr>
            <a:r>
              <a:rPr lang="en-CA" sz="2800" b="1" kern="0" dirty="0" smtClean="0">
                <a:latin typeface="Arial Unicode MS"/>
              </a:rPr>
              <a:t>Final Exam: how to </a:t>
            </a:r>
            <a:r>
              <a:rPr lang="en-CA" sz="2800" b="1" kern="0" dirty="0">
                <a:latin typeface="Arial Unicode MS"/>
              </a:rPr>
              <a:t>prepare....</a:t>
            </a:r>
          </a:p>
          <a:p>
            <a:pPr marL="342900" indent="-342900">
              <a:spcBef>
                <a:spcPct val="20000"/>
              </a:spcBef>
              <a:spcAft>
                <a:spcPts val="600"/>
              </a:spcAft>
              <a:buFont typeface="Arial" pitchFamily="34" charset="0"/>
              <a:buChar char="•"/>
              <a:defRPr/>
            </a:pPr>
            <a:endParaRPr lang="en-CA" sz="2800" kern="0" dirty="0" smtClean="0">
              <a:latin typeface="Arial Unicode MS"/>
            </a:endParaRPr>
          </a:p>
          <a:p>
            <a:pPr marL="342900" indent="-342900">
              <a:spcBef>
                <a:spcPct val="20000"/>
              </a:spcBef>
              <a:spcAft>
                <a:spcPts val="600"/>
              </a:spcAft>
              <a:buFont typeface="Arial" pitchFamily="34" charset="0"/>
              <a:buChar char="•"/>
              <a:defRPr/>
            </a:pPr>
            <a:endParaRPr lang="en-CA" sz="2800" kern="0" dirty="0" smtClean="0">
              <a:latin typeface="Arial Unicode MS"/>
            </a:endParaRPr>
          </a:p>
          <a:p>
            <a:pPr marL="800100" lvl="1" indent="-342900">
              <a:spcBef>
                <a:spcPct val="20000"/>
              </a:spcBef>
              <a:spcAft>
                <a:spcPts val="600"/>
              </a:spcAft>
              <a:buFont typeface="Arial" pitchFamily="34" charset="0"/>
              <a:buChar char="•"/>
              <a:defRPr/>
            </a:pPr>
            <a:endParaRPr lang="en-CA" sz="2800" kern="0" dirty="0">
              <a:latin typeface="Arial Unicode MS"/>
            </a:endParaRPr>
          </a:p>
          <a:p>
            <a:pPr marL="342900" indent="-342900">
              <a:spcBef>
                <a:spcPct val="20000"/>
              </a:spcBef>
              <a:spcAft>
                <a:spcPts val="600"/>
              </a:spcAft>
              <a:buFont typeface="Arial" pitchFamily="34" charset="0"/>
              <a:buChar char="•"/>
              <a:defRPr/>
            </a:pPr>
            <a:endParaRPr lang="en-US" sz="2800" kern="0" dirty="0" smtClean="0">
              <a:latin typeface="Arial Unicode MS"/>
            </a:endParaRPr>
          </a:p>
          <a:p>
            <a:pPr marL="342900" indent="-342900">
              <a:spcBef>
                <a:spcPct val="20000"/>
              </a:spcBef>
              <a:spcAft>
                <a:spcPts val="600"/>
              </a:spcAft>
              <a:buFont typeface="Arial" pitchFamily="34" charset="0"/>
              <a:buChar char="•"/>
              <a:defRPr/>
            </a:pPr>
            <a:endParaRPr lang="en-US" sz="2800" b="0" kern="0" dirty="0" smtClean="0">
              <a:latin typeface="Arial Unicode MS"/>
            </a:endParaRPr>
          </a:p>
          <a:p>
            <a:pPr>
              <a:spcBef>
                <a:spcPct val="20000"/>
              </a:spcBef>
              <a:spcAft>
                <a:spcPts val="600"/>
              </a:spcAft>
              <a:defRPr/>
            </a:pPr>
            <a:endParaRPr lang="en-US" sz="2800" b="0" kern="0" dirty="0" smtClean="0">
              <a:solidFill>
                <a:srgbClr val="000000"/>
              </a:solidFill>
              <a:latin typeface="Arial Unicode MS"/>
            </a:endParaRPr>
          </a:p>
          <a:p>
            <a:pPr marL="342900" indent="-342900">
              <a:spcBef>
                <a:spcPct val="20000"/>
              </a:spcBef>
              <a:spcAft>
                <a:spcPts val="600"/>
              </a:spcAft>
              <a:defRPr/>
            </a:pPr>
            <a:endParaRPr lang="en-US" sz="2800" b="0" kern="0" dirty="0" smtClean="0">
              <a:solidFill>
                <a:srgbClr val="808080"/>
              </a:solidFill>
              <a:latin typeface="Arial Unicode MS"/>
            </a:endParaRPr>
          </a:p>
          <a:p>
            <a:pPr marL="342900" indent="-342900">
              <a:spcBef>
                <a:spcPct val="20000"/>
              </a:spcBef>
              <a:spcAft>
                <a:spcPts val="600"/>
              </a:spcAft>
              <a:buFontTx/>
              <a:buChar char="•"/>
              <a:defRPr/>
            </a:pPr>
            <a:endParaRPr lang="en-US" sz="2800" b="0" kern="0" dirty="0" smtClean="0">
              <a:solidFill>
                <a:srgbClr val="808080"/>
              </a:solidFill>
              <a:latin typeface="Arial Unicode MS"/>
            </a:endParaRPr>
          </a:p>
        </p:txBody>
      </p:sp>
    </p:spTree>
    <p:extLst>
      <p:ext uri="{BB962C8B-B14F-4D97-AF65-F5344CB8AC3E}">
        <p14:creationId xmlns:p14="http://schemas.microsoft.com/office/powerpoint/2010/main" val="42419523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24036103"/>
              </p:ext>
            </p:extLst>
          </p:nvPr>
        </p:nvGraphicFramePr>
        <p:xfrm>
          <a:off x="533400" y="1371600"/>
          <a:ext cx="8373618" cy="293370"/>
        </p:xfrm>
        <a:graphic>
          <a:graphicData uri="http://schemas.openxmlformats.org/drawingml/2006/table">
            <a:tbl>
              <a:tblPr/>
              <a:tblGrid>
                <a:gridCol w="440717">
                  <a:extLst>
                    <a:ext uri="{9D8B030D-6E8A-4147-A177-3AD203B41FA5}">
                      <a16:colId xmlns:a16="http://schemas.microsoft.com/office/drawing/2014/main" val="20000"/>
                    </a:ext>
                  </a:extLst>
                </a:gridCol>
                <a:gridCol w="7932901">
                  <a:extLst>
                    <a:ext uri="{9D8B030D-6E8A-4147-A177-3AD203B41FA5}">
                      <a16:colId xmlns:a16="http://schemas.microsoft.com/office/drawing/2014/main" val="20001"/>
                    </a:ext>
                  </a:extLst>
                </a:gridCol>
              </a:tblGrid>
              <a:tr h="0">
                <a:tc>
                  <a:txBody>
                    <a:bodyPr/>
                    <a:lstStyle/>
                    <a:p>
                      <a:pPr algn="ctr"/>
                      <a:endParaRPr lang="en-CA" dirty="0"/>
                    </a:p>
                  </a:txBody>
                  <a:tcPr marL="9525" marR="9525" marT="9525" marB="9525">
                    <a:lnL>
                      <a:noFill/>
                    </a:lnL>
                    <a:lnR>
                      <a:noFill/>
                    </a:lnR>
                    <a:lnT>
                      <a:noFill/>
                    </a:lnT>
                    <a:lnB>
                      <a:noFill/>
                    </a:lnB>
                  </a:tcPr>
                </a:tc>
                <a:tc>
                  <a:txBody>
                    <a:bodyPr/>
                    <a:lstStyle/>
                    <a:p>
                      <a:endParaRPr lang="en-CA" dirty="0">
                        <a:effectLst/>
                      </a:endParaRPr>
                    </a:p>
                  </a:txBody>
                  <a:tcPr marL="9525" marR="9525" marT="9525" marB="9525" anchor="ctr">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4" name="Footer Placeholder 3"/>
          <p:cNvSpPr>
            <a:spLocks noGrp="1"/>
          </p:cNvSpPr>
          <p:nvPr>
            <p:ph type="ftr" sz="quarter" idx="11"/>
          </p:nvPr>
        </p:nvSpPr>
        <p:spPr/>
        <p:txBody>
          <a:bodyPr/>
          <a:lstStyle/>
          <a:p>
            <a:pPr>
              <a:defRPr/>
            </a:pPr>
            <a:r>
              <a:rPr lang="en-US" smtClean="0">
                <a:solidFill>
                  <a:srgbClr val="000000"/>
                </a:solidFill>
              </a:rPr>
              <a:t>CPSC 422, Lecture 35</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38B5A9E0-7EB5-4FF0-AEB5-1FBEA79D2A5B}" type="slidenum">
              <a:rPr lang="en-US" smtClean="0">
                <a:solidFill>
                  <a:srgbClr val="000000"/>
                </a:solidFill>
              </a:rPr>
              <a:pPr>
                <a:defRPr/>
              </a:pPr>
              <a:t>20</a:t>
            </a:fld>
            <a:endParaRPr lang="en-US">
              <a:solidFill>
                <a:srgbClr val="000000"/>
              </a:solidFill>
            </a:endParaRPr>
          </a:p>
        </p:txBody>
      </p:sp>
      <p:pic>
        <p:nvPicPr>
          <p:cNvPr id="142338" name="Picture 2" descr="http://iui.acm.org/2015/img/banner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93" y="0"/>
            <a:ext cx="4267200" cy="177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3733800" y="234950"/>
            <a:ext cx="6400800" cy="685800"/>
          </a:xfrm>
        </p:spPr>
        <p:txBody>
          <a:bodyPr/>
          <a:lstStyle/>
          <a:p>
            <a:r>
              <a:rPr lang="en-CA" dirty="0" smtClean="0"/>
              <a:t>AI and HCI meet</a:t>
            </a:r>
            <a:endParaRPr lang="en-CA" dirty="0"/>
          </a:p>
        </p:txBody>
      </p:sp>
      <p:sp>
        <p:nvSpPr>
          <p:cNvPr id="8" name="TextBox 7"/>
          <p:cNvSpPr txBox="1"/>
          <p:nvPr/>
        </p:nvSpPr>
        <p:spPr>
          <a:xfrm>
            <a:off x="533400" y="2117155"/>
            <a:ext cx="8458200" cy="4093428"/>
          </a:xfrm>
          <a:prstGeom prst="rect">
            <a:avLst/>
          </a:prstGeom>
          <a:noFill/>
        </p:spPr>
        <p:txBody>
          <a:bodyPr wrap="square" rtlCol="0">
            <a:spAutoFit/>
          </a:bodyPr>
          <a:lstStyle/>
          <a:p>
            <a:r>
              <a:rPr lang="en-CA" sz="2400" b="1" dirty="0" smtClean="0"/>
              <a:t>Keynote Speaker:</a:t>
            </a:r>
            <a:r>
              <a:rPr lang="en-CA" sz="2400" b="1" dirty="0"/>
              <a:t/>
            </a:r>
            <a:br>
              <a:rPr lang="en-CA" sz="2400" b="1" dirty="0"/>
            </a:br>
            <a:r>
              <a:rPr lang="en-CA" sz="2400" b="1" dirty="0"/>
              <a:t>Prof. Dan Weld, University of Washington</a:t>
            </a:r>
            <a:br>
              <a:rPr lang="en-CA" sz="2400" b="1" dirty="0"/>
            </a:br>
            <a:r>
              <a:rPr lang="en-CA" sz="2800" b="1" dirty="0"/>
              <a:t>Intelligent Control of </a:t>
            </a:r>
            <a:r>
              <a:rPr lang="en-CA" sz="2800" b="1" dirty="0" smtClean="0"/>
              <a:t>Crowdsourcing</a:t>
            </a:r>
          </a:p>
          <a:p>
            <a:r>
              <a:rPr lang="en-CA" sz="2400" dirty="0"/>
              <a:t>Crowd-sourcing labor markets (e.g., Amazon Mechanical Turk) are booming, </a:t>
            </a:r>
            <a:r>
              <a:rPr lang="en-CA" sz="2400" dirty="0" smtClean="0"/>
              <a:t>……  use </a:t>
            </a:r>
            <a:r>
              <a:rPr lang="en-CA" sz="2400" dirty="0"/>
              <a:t>of </a:t>
            </a:r>
            <a:r>
              <a:rPr lang="en-CA" sz="2400" dirty="0" smtClean="0">
                <a:solidFill>
                  <a:srgbClr val="00B050"/>
                </a:solidFill>
              </a:rPr>
              <a:t>Partially-Observable </a:t>
            </a:r>
            <a:r>
              <a:rPr lang="en-CA" sz="2400" dirty="0">
                <a:solidFill>
                  <a:srgbClr val="00B050"/>
                </a:solidFill>
              </a:rPr>
              <a:t>Markov </a:t>
            </a:r>
            <a:r>
              <a:rPr lang="en-CA" sz="2400" dirty="0" smtClean="0">
                <a:solidFill>
                  <a:srgbClr val="00B050"/>
                </a:solidFill>
              </a:rPr>
              <a:t>Decision </a:t>
            </a:r>
            <a:r>
              <a:rPr lang="en-CA" sz="2400" dirty="0">
                <a:solidFill>
                  <a:srgbClr val="00B050"/>
                </a:solidFill>
              </a:rPr>
              <a:t>Processes (POMDPs)</a:t>
            </a:r>
            <a:r>
              <a:rPr lang="en-CA" sz="2400" dirty="0"/>
              <a:t> to control voting on binary-choice questions and iterative improvement workflows</a:t>
            </a:r>
            <a:r>
              <a:rPr lang="en-CA" sz="2000" dirty="0" smtClean="0"/>
              <a:t>.</a:t>
            </a:r>
          </a:p>
          <a:p>
            <a:endParaRPr lang="en-CA" sz="2000" dirty="0"/>
          </a:p>
          <a:p>
            <a:r>
              <a:rPr lang="en-CA" sz="2000" dirty="0" smtClean="0"/>
              <a:t>…</a:t>
            </a:r>
            <a:r>
              <a:rPr lang="en-CA" sz="2000" dirty="0"/>
              <a:t> </a:t>
            </a:r>
            <a:r>
              <a:rPr lang="en-CA" sz="2400" dirty="0"/>
              <a:t>applications range from photo tagging to audio-visual transcription and </a:t>
            </a:r>
            <a:r>
              <a:rPr lang="en-CA" sz="2400" dirty="0" err="1"/>
              <a:t>interlingual</a:t>
            </a:r>
            <a:r>
              <a:rPr lang="en-CA" sz="2400" dirty="0"/>
              <a:t> translation</a:t>
            </a:r>
          </a:p>
          <a:p>
            <a:endParaRPr lang="en-CA" sz="2000" dirty="0"/>
          </a:p>
        </p:txBody>
      </p:sp>
    </p:spTree>
    <p:extLst>
      <p:ext uri="{BB962C8B-B14F-4D97-AF65-F5344CB8AC3E}">
        <p14:creationId xmlns:p14="http://schemas.microsoft.com/office/powerpoint/2010/main" val="14016579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Some papers from IUI</a:t>
            </a:r>
            <a:endParaRPr lang="en-CA" dirty="0"/>
          </a:p>
        </p:txBody>
      </p:sp>
      <p:sp>
        <p:nvSpPr>
          <p:cNvPr id="3" name="Content Placeholder 2"/>
          <p:cNvSpPr>
            <a:spLocks noGrp="1"/>
          </p:cNvSpPr>
          <p:nvPr>
            <p:ph idx="1"/>
          </p:nvPr>
        </p:nvSpPr>
        <p:spPr/>
        <p:txBody>
          <a:bodyPr/>
          <a:lstStyle/>
          <a:p>
            <a:pPr indent="0">
              <a:spcBef>
                <a:spcPts val="0"/>
              </a:spcBef>
            </a:pPr>
            <a:r>
              <a:rPr lang="en-CA" sz="2400" b="1" dirty="0"/>
              <a:t>Unsupervised Modeling of Users' Interests from their Facebook Profiles and Activities</a:t>
            </a:r>
            <a:r>
              <a:rPr lang="en-CA" sz="2400" dirty="0"/>
              <a:t> </a:t>
            </a:r>
            <a:r>
              <a:rPr lang="en-CA" sz="2400" dirty="0">
                <a:latin typeface="Times New Roman"/>
              </a:rPr>
              <a:t/>
            </a:r>
            <a:br>
              <a:rPr lang="en-CA" sz="2400" dirty="0">
                <a:latin typeface="Times New Roman"/>
              </a:rPr>
            </a:br>
            <a:r>
              <a:rPr lang="en-CA" sz="2400" dirty="0" err="1">
                <a:latin typeface="Times New Roman"/>
              </a:rPr>
              <a:t>Preeti</a:t>
            </a:r>
            <a:r>
              <a:rPr lang="en-CA" sz="2400" dirty="0">
                <a:latin typeface="Times New Roman"/>
              </a:rPr>
              <a:t> Bhargava</a:t>
            </a:r>
            <a:r>
              <a:rPr lang="en-CA" sz="2400" i="1" dirty="0">
                <a:latin typeface="Times New Roman"/>
              </a:rPr>
              <a:t> (University of Maryland)</a:t>
            </a:r>
            <a:r>
              <a:rPr lang="en-CA" sz="2400" dirty="0">
                <a:latin typeface="Times New Roman"/>
              </a:rPr>
              <a:t/>
            </a:r>
            <a:br>
              <a:rPr lang="en-CA" sz="2400" dirty="0">
                <a:latin typeface="Times New Roman"/>
              </a:rPr>
            </a:br>
            <a:r>
              <a:rPr lang="en-CA" sz="2400" dirty="0">
                <a:latin typeface="Times New Roman"/>
              </a:rPr>
              <a:t>Oliver </a:t>
            </a:r>
            <a:r>
              <a:rPr lang="en-CA" sz="2400" dirty="0" err="1">
                <a:latin typeface="Times New Roman"/>
              </a:rPr>
              <a:t>Brdiczka</a:t>
            </a:r>
            <a:r>
              <a:rPr lang="en-CA" sz="2400" i="1" dirty="0">
                <a:latin typeface="Times New Roman"/>
              </a:rPr>
              <a:t> (Vectra Networks, Inc.)</a:t>
            </a:r>
            <a:r>
              <a:rPr lang="en-CA" sz="2400" dirty="0">
                <a:latin typeface="Times New Roman"/>
              </a:rPr>
              <a:t/>
            </a:r>
            <a:br>
              <a:rPr lang="en-CA" sz="2400" dirty="0">
                <a:latin typeface="Times New Roman"/>
              </a:rPr>
            </a:br>
            <a:r>
              <a:rPr lang="en-CA" sz="2400" dirty="0">
                <a:latin typeface="Times New Roman"/>
              </a:rPr>
              <a:t>Michael Roberts</a:t>
            </a:r>
            <a:r>
              <a:rPr lang="en-CA" sz="2400" i="1" dirty="0">
                <a:latin typeface="Times New Roman"/>
              </a:rPr>
              <a:t> (Palo Alto Research Center)</a:t>
            </a:r>
          </a:p>
          <a:p>
            <a:r>
              <a:rPr lang="en-CA" sz="2400" kern="1200" dirty="0">
                <a:solidFill>
                  <a:srgbClr val="00B050"/>
                </a:solidFill>
                <a:latin typeface="Times New Roman" pitchFamily="18" charset="0"/>
              </a:rPr>
              <a:t>named entity recognition</a:t>
            </a:r>
            <a:r>
              <a:rPr lang="en-CA" sz="2400" kern="1200" dirty="0">
                <a:latin typeface="Times New Roman" pitchFamily="18" charset="0"/>
              </a:rPr>
              <a:t>, document categorization</a:t>
            </a:r>
            <a:r>
              <a:rPr lang="en-CA" sz="2400" kern="1200" dirty="0">
                <a:solidFill>
                  <a:srgbClr val="00B050"/>
                </a:solidFill>
                <a:latin typeface="Times New Roman" pitchFamily="18" charset="0"/>
              </a:rPr>
              <a:t>, sentiment analysis</a:t>
            </a:r>
            <a:r>
              <a:rPr lang="en-CA" sz="2400" kern="1200" dirty="0">
                <a:latin typeface="Times New Roman" pitchFamily="18" charset="0"/>
              </a:rPr>
              <a:t>, semantic relatedness and social tagging</a:t>
            </a:r>
          </a:p>
          <a:p>
            <a:r>
              <a:rPr lang="en-CA" sz="2400" dirty="0"/>
              <a:t>Semantic Textual Similarity (STS) </a:t>
            </a:r>
            <a:r>
              <a:rPr lang="en-CA" sz="2400" dirty="0" smtClean="0"/>
              <a:t>system [13</a:t>
            </a:r>
            <a:r>
              <a:rPr lang="en-CA" sz="2400" dirty="0"/>
              <a:t>] for computing the SR scores. STS is based on </a:t>
            </a:r>
            <a:r>
              <a:rPr lang="en-CA" sz="2400" dirty="0" smtClean="0"/>
              <a:t>LSA along </a:t>
            </a:r>
            <a:r>
              <a:rPr lang="en-CA" sz="2400" dirty="0"/>
              <a:t>with </a:t>
            </a:r>
            <a:r>
              <a:rPr lang="en-CA" sz="2400" dirty="0">
                <a:solidFill>
                  <a:srgbClr val="00B050"/>
                </a:solidFill>
              </a:rPr>
              <a:t>WordNet knowledge</a:t>
            </a:r>
            <a:r>
              <a:rPr lang="en-CA" sz="2400" dirty="0"/>
              <a:t> and is trained on </a:t>
            </a:r>
            <a:r>
              <a:rPr lang="en-CA" sz="2400" dirty="0" smtClean="0"/>
              <a:t>LDC </a:t>
            </a:r>
            <a:r>
              <a:rPr lang="en-CA" sz="2400" dirty="0" err="1" smtClean="0"/>
              <a:t>Gigawords</a:t>
            </a:r>
            <a:r>
              <a:rPr lang="en-CA" sz="2400" dirty="0" smtClean="0"/>
              <a:t> </a:t>
            </a:r>
            <a:r>
              <a:rPr lang="en-CA" sz="2400" dirty="0"/>
              <a:t>and Stanford </a:t>
            </a:r>
            <a:r>
              <a:rPr lang="en-CA" sz="2400" dirty="0" err="1"/>
              <a:t>Webbase</a:t>
            </a:r>
            <a:r>
              <a:rPr lang="en-CA" sz="2400" dirty="0"/>
              <a:t> corpora</a:t>
            </a:r>
          </a:p>
          <a:p>
            <a:endParaRPr lang="en-CA"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CPSC 422, Lecture 35</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38B5A9E0-7EB5-4FF0-AEB5-1FBEA79D2A5B}" type="slidenum">
              <a:rPr lang="en-US" smtClean="0">
                <a:solidFill>
                  <a:srgbClr val="000000"/>
                </a:solidFill>
              </a:rPr>
              <a:pPr>
                <a:defRPr/>
              </a:pPr>
              <a:t>21</a:t>
            </a:fld>
            <a:endParaRPr lang="en-US">
              <a:solidFill>
                <a:srgbClr val="000000"/>
              </a:solidFill>
            </a:endParaRPr>
          </a:p>
        </p:txBody>
      </p:sp>
    </p:spTree>
    <p:extLst>
      <p:ext uri="{BB962C8B-B14F-4D97-AF65-F5344CB8AC3E}">
        <p14:creationId xmlns:p14="http://schemas.microsoft.com/office/powerpoint/2010/main" val="19179498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Some papers from IUI-15</a:t>
            </a:r>
            <a:endParaRPr lang="en-CA" dirty="0"/>
          </a:p>
        </p:txBody>
      </p:sp>
      <p:sp>
        <p:nvSpPr>
          <p:cNvPr id="3" name="Content Placeholder 2"/>
          <p:cNvSpPr>
            <a:spLocks noGrp="1"/>
          </p:cNvSpPr>
          <p:nvPr>
            <p:ph idx="1"/>
          </p:nvPr>
        </p:nvSpPr>
        <p:spPr/>
        <p:txBody>
          <a:bodyPr/>
          <a:lstStyle/>
          <a:p>
            <a:pPr indent="0">
              <a:spcBef>
                <a:spcPts val="0"/>
              </a:spcBef>
            </a:pPr>
            <a:r>
              <a:rPr lang="en-CA" sz="2400" b="1" dirty="0" err="1"/>
              <a:t>BayesHeart</a:t>
            </a:r>
            <a:r>
              <a:rPr lang="en-CA" sz="2400" b="1" dirty="0"/>
              <a:t>: A Probabilistic Approach for Robust, Low-Latency Heart Rate Monitoring on Camera Phones</a:t>
            </a:r>
            <a:r>
              <a:rPr lang="en-CA" sz="2400" dirty="0"/>
              <a:t> </a:t>
            </a:r>
            <a:r>
              <a:rPr lang="en-CA" sz="2400" dirty="0">
                <a:latin typeface="Times New Roman"/>
              </a:rPr>
              <a:t/>
            </a:r>
            <a:br>
              <a:rPr lang="en-CA" sz="2400" dirty="0">
                <a:latin typeface="Times New Roman"/>
              </a:rPr>
            </a:br>
            <a:r>
              <a:rPr lang="en-CA" sz="2400" dirty="0" err="1">
                <a:latin typeface="Times New Roman"/>
              </a:rPr>
              <a:t>Xiangmin</a:t>
            </a:r>
            <a:r>
              <a:rPr lang="en-CA" sz="2400" dirty="0">
                <a:latin typeface="Times New Roman"/>
              </a:rPr>
              <a:t> Fan</a:t>
            </a:r>
            <a:r>
              <a:rPr lang="en-CA" sz="2400" i="1" dirty="0">
                <a:latin typeface="Times New Roman"/>
              </a:rPr>
              <a:t> (University of Pittsburgh)</a:t>
            </a:r>
            <a:r>
              <a:rPr lang="en-CA" sz="2400" dirty="0">
                <a:latin typeface="Times New Roman"/>
              </a:rPr>
              <a:t/>
            </a:r>
            <a:br>
              <a:rPr lang="en-CA" sz="2400" dirty="0">
                <a:latin typeface="Times New Roman"/>
              </a:rPr>
            </a:br>
            <a:r>
              <a:rPr lang="en-CA" sz="2400" dirty="0" err="1">
                <a:latin typeface="Times New Roman"/>
              </a:rPr>
              <a:t>Jingtao</a:t>
            </a:r>
            <a:r>
              <a:rPr lang="en-CA" sz="2400" dirty="0">
                <a:latin typeface="Times New Roman"/>
              </a:rPr>
              <a:t> Wang</a:t>
            </a:r>
            <a:r>
              <a:rPr lang="en-CA" sz="2400" i="1" dirty="0">
                <a:latin typeface="Times New Roman"/>
              </a:rPr>
              <a:t> (University of Pittsburgh)</a:t>
            </a:r>
            <a:endParaRPr lang="en-CA" sz="2400" dirty="0"/>
          </a:p>
          <a:p>
            <a:r>
              <a:rPr lang="en-CA" sz="2400" kern="1200" dirty="0" err="1">
                <a:latin typeface="Times New Roman" pitchFamily="18" charset="0"/>
              </a:rPr>
              <a:t>BayesHeart</a:t>
            </a:r>
            <a:r>
              <a:rPr lang="en-CA" sz="2400" kern="1200" dirty="0">
                <a:latin typeface="Times New Roman" pitchFamily="18" charset="0"/>
              </a:rPr>
              <a:t> is based on </a:t>
            </a:r>
            <a:r>
              <a:rPr lang="en-CA" sz="2400" kern="1200" dirty="0" smtClean="0">
                <a:latin typeface="Times New Roman" pitchFamily="18" charset="0"/>
              </a:rPr>
              <a:t>an </a:t>
            </a:r>
            <a:r>
              <a:rPr lang="en-CA" sz="2400" kern="1200" dirty="0" smtClean="0">
                <a:solidFill>
                  <a:srgbClr val="00B050"/>
                </a:solidFill>
                <a:latin typeface="Times New Roman" pitchFamily="18" charset="0"/>
              </a:rPr>
              <a:t>adaptive</a:t>
            </a:r>
            <a:r>
              <a:rPr lang="en-CA" sz="2400" kern="1200" dirty="0" smtClean="0">
                <a:latin typeface="Times New Roman" pitchFamily="18" charset="0"/>
              </a:rPr>
              <a:t> </a:t>
            </a:r>
            <a:r>
              <a:rPr lang="en-CA" sz="2400" kern="1200" dirty="0">
                <a:solidFill>
                  <a:srgbClr val="00B050"/>
                </a:solidFill>
                <a:latin typeface="Times New Roman" pitchFamily="18" charset="0"/>
              </a:rPr>
              <a:t>hidden Markov model</a:t>
            </a:r>
            <a:r>
              <a:rPr lang="en-CA" sz="2400" kern="1200" dirty="0">
                <a:latin typeface="Times New Roman" pitchFamily="18" charset="0"/>
              </a:rPr>
              <a:t>, requires minimal </a:t>
            </a:r>
            <a:r>
              <a:rPr lang="en-CA" sz="2400" kern="1200" dirty="0" smtClean="0">
                <a:latin typeface="Times New Roman" pitchFamily="18" charset="0"/>
              </a:rPr>
              <a:t>training data </a:t>
            </a:r>
            <a:r>
              <a:rPr lang="en-CA" sz="2400" kern="1200" dirty="0">
                <a:latin typeface="Times New Roman" pitchFamily="18" charset="0"/>
              </a:rPr>
              <a:t>and is user-independent</a:t>
            </a:r>
            <a:r>
              <a:rPr lang="en-CA" sz="2400" kern="1200" dirty="0" smtClean="0">
                <a:latin typeface="Times New Roman" pitchFamily="18" charset="0"/>
              </a:rPr>
              <a:t>.</a:t>
            </a:r>
          </a:p>
          <a:p>
            <a:r>
              <a:rPr lang="en-CA" sz="2400" kern="1200" dirty="0" smtClean="0">
                <a:latin typeface="Times New Roman" pitchFamily="18" charset="0"/>
              </a:rPr>
              <a:t>Two models, one with 2 states and one with 4 states,  work in combination….</a:t>
            </a:r>
          </a:p>
          <a:p>
            <a:r>
              <a:rPr lang="en-CA" sz="2400" kern="1200" dirty="0" smtClean="0">
                <a:latin typeface="Times New Roman" pitchFamily="18" charset="0"/>
              </a:rPr>
              <a:t>…. measuring </a:t>
            </a:r>
            <a:r>
              <a:rPr lang="en-CA" sz="2400" kern="1200" dirty="0">
                <a:latin typeface="Times New Roman" pitchFamily="18" charset="0"/>
              </a:rPr>
              <a:t>people’s heart rates </a:t>
            </a:r>
            <a:r>
              <a:rPr lang="en-CA" sz="2400" kern="1200" dirty="0" smtClean="0">
                <a:latin typeface="Times New Roman" pitchFamily="18" charset="0"/>
              </a:rPr>
              <a:t>through commodity </a:t>
            </a:r>
            <a:r>
              <a:rPr lang="en-CA" sz="2400" kern="1200" dirty="0">
                <a:latin typeface="Times New Roman" pitchFamily="18" charset="0"/>
              </a:rPr>
              <a:t>cameras by capturing users’ skin </a:t>
            </a:r>
            <a:r>
              <a:rPr lang="en-CA" sz="2400" kern="1200" dirty="0" smtClean="0">
                <a:latin typeface="Times New Roman" pitchFamily="18" charset="0"/>
              </a:rPr>
              <a:t>transparency changes</a:t>
            </a:r>
            <a:r>
              <a:rPr lang="en-CA" sz="2400" kern="1200" dirty="0">
                <a:latin typeface="Times New Roman" pitchFamily="18" charset="0"/>
              </a:rPr>
              <a:t>, color changes, or involuntary motion</a:t>
            </a:r>
          </a:p>
          <a:p>
            <a:r>
              <a:rPr lang="en-CA" b="1" kern="1200" dirty="0" smtClean="0">
                <a:latin typeface="Times New Roman" pitchFamily="18" charset="0"/>
              </a:rPr>
              <a:t>Applications</a:t>
            </a:r>
            <a:r>
              <a:rPr lang="en-CA" sz="2400" kern="1200" dirty="0" smtClean="0">
                <a:latin typeface="Times New Roman" pitchFamily="18" charset="0"/>
              </a:rPr>
              <a:t>: </a:t>
            </a:r>
            <a:r>
              <a:rPr lang="en-CA" kern="1200" dirty="0">
                <a:latin typeface="Times New Roman" pitchFamily="18" charset="0"/>
              </a:rPr>
              <a:t>gaming, learning, and fitness </a:t>
            </a:r>
            <a:r>
              <a:rPr lang="en-CA" kern="1200" dirty="0" smtClean="0">
                <a:latin typeface="Times New Roman" pitchFamily="18" charset="0"/>
              </a:rPr>
              <a:t>training </a:t>
            </a:r>
            <a:endParaRPr lang="en-CA" dirty="0"/>
          </a:p>
        </p:txBody>
      </p:sp>
      <p:sp>
        <p:nvSpPr>
          <p:cNvPr id="4" name="Footer Placeholder 3"/>
          <p:cNvSpPr>
            <a:spLocks noGrp="1"/>
          </p:cNvSpPr>
          <p:nvPr>
            <p:ph type="ftr" sz="quarter" idx="11"/>
          </p:nvPr>
        </p:nvSpPr>
        <p:spPr/>
        <p:txBody>
          <a:bodyPr/>
          <a:lstStyle/>
          <a:p>
            <a:pPr>
              <a:defRPr/>
            </a:pPr>
            <a:r>
              <a:rPr lang="en-US" dirty="0" smtClean="0">
                <a:solidFill>
                  <a:srgbClr val="000000"/>
                </a:solidFill>
              </a:rPr>
              <a:t>CPSC 422, Lecture 35</a:t>
            </a:r>
            <a:endParaRPr lang="en-US" dirty="0">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38B5A9E0-7EB5-4FF0-AEB5-1FBEA79D2A5B}" type="slidenum">
              <a:rPr lang="en-US" smtClean="0">
                <a:solidFill>
                  <a:srgbClr val="000000"/>
                </a:solidFill>
              </a:rPr>
              <a:pPr>
                <a:defRPr/>
              </a:pPr>
              <a:t>22</a:t>
            </a:fld>
            <a:endParaRPr lang="en-US">
              <a:solidFill>
                <a:srgbClr val="000000"/>
              </a:solidFill>
            </a:endParaRPr>
          </a:p>
        </p:txBody>
      </p:sp>
    </p:spTree>
    <p:extLst>
      <p:ext uri="{BB962C8B-B14F-4D97-AF65-F5344CB8AC3E}">
        <p14:creationId xmlns:p14="http://schemas.microsoft.com/office/powerpoint/2010/main" val="14534598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66700"/>
            <a:ext cx="9144000" cy="800100"/>
          </a:xfrm>
        </p:spPr>
        <p:txBody>
          <a:bodyPr/>
          <a:lstStyle/>
          <a:p>
            <a:r>
              <a:rPr lang="en-CA" sz="3200" dirty="0" smtClean="0"/>
              <a:t>Recent </a:t>
            </a:r>
            <a:r>
              <a:rPr lang="en-CA" sz="3200" dirty="0" smtClean="0"/>
              <a:t>paper for </a:t>
            </a:r>
            <a:r>
              <a:rPr lang="en-CA" sz="3200" dirty="0" smtClean="0"/>
              <a:t>IUI 2017</a:t>
            </a:r>
            <a:endParaRPr lang="en-CA" sz="3200" dirty="0"/>
          </a:p>
        </p:txBody>
      </p:sp>
      <p:sp>
        <p:nvSpPr>
          <p:cNvPr id="3" name="Content Placeholder 2"/>
          <p:cNvSpPr>
            <a:spLocks noGrp="1"/>
          </p:cNvSpPr>
          <p:nvPr>
            <p:ph idx="1"/>
          </p:nvPr>
        </p:nvSpPr>
        <p:spPr>
          <a:xfrm>
            <a:off x="293054" y="1092834"/>
            <a:ext cx="8458200" cy="2247900"/>
          </a:xfrm>
        </p:spPr>
        <p:txBody>
          <a:bodyPr/>
          <a:lstStyle/>
          <a:p>
            <a:pPr marL="0" indent="0"/>
            <a:r>
              <a:rPr lang="en-CA" sz="2400" b="1" u="sng" dirty="0" err="1">
                <a:hlinkClick r:id="rId3" tooltip="Get the Full Text from the ACM Digital Library"/>
              </a:rPr>
              <a:t>Analyza</a:t>
            </a:r>
            <a:r>
              <a:rPr lang="en-CA" sz="2400" b="1" u="sng" dirty="0">
                <a:hlinkClick r:id="rId3" tooltip="Get the Full Text from the ACM Digital Library"/>
              </a:rPr>
              <a:t>: Exploring Data with </a:t>
            </a:r>
            <a:r>
              <a:rPr lang="en-CA" sz="2400" b="1" u="sng" dirty="0" smtClean="0">
                <a:hlinkClick r:id="rId3" tooltip="Get the Full Text from the ACM Digital Library"/>
              </a:rPr>
              <a:t>Conversation</a:t>
            </a:r>
            <a:r>
              <a:rPr lang="en-CA" sz="2400" b="1" u="sng" dirty="0" smtClean="0"/>
              <a:t> (Google research)</a:t>
            </a:r>
            <a:endParaRPr lang="en-CA" sz="2400" b="1" dirty="0"/>
          </a:p>
          <a:p>
            <a:pPr marL="0" indent="0"/>
            <a:r>
              <a:rPr lang="en-CA" sz="2400" dirty="0" smtClean="0">
                <a:latin typeface="+mj-lt"/>
              </a:rPr>
              <a:t>Applied </a:t>
            </a:r>
            <a:r>
              <a:rPr lang="en-CA" sz="2400" dirty="0" smtClean="0">
                <a:latin typeface="+mj-lt"/>
              </a:rPr>
              <a:t>in two systems</a:t>
            </a:r>
          </a:p>
          <a:p>
            <a:pPr marL="514350" indent="-514350">
              <a:buAutoNum type="alphaLcParenBoth"/>
            </a:pPr>
            <a:r>
              <a:rPr lang="en-CA" sz="2400" dirty="0" smtClean="0">
                <a:latin typeface="+mj-lt"/>
              </a:rPr>
              <a:t>Question answering for a </a:t>
            </a:r>
            <a:r>
              <a:rPr lang="en-CA" sz="2400" dirty="0">
                <a:latin typeface="+mj-lt"/>
              </a:rPr>
              <a:t>spreadsheet product. </a:t>
            </a:r>
            <a:endParaRPr lang="en-CA" sz="2400" dirty="0" smtClean="0">
              <a:latin typeface="+mj-lt"/>
            </a:endParaRPr>
          </a:p>
          <a:p>
            <a:pPr marL="514350" indent="-514350">
              <a:buAutoNum type="alphaLcParenBoth"/>
            </a:pPr>
            <a:r>
              <a:rPr lang="en-CA" sz="2400" dirty="0" smtClean="0">
                <a:latin typeface="+mj-lt"/>
              </a:rPr>
              <a:t>provides convenient access </a:t>
            </a:r>
            <a:r>
              <a:rPr lang="en-CA" sz="2400" dirty="0">
                <a:latin typeface="+mj-lt"/>
              </a:rPr>
              <a:t>to a revenue/inventory database for a </a:t>
            </a:r>
            <a:r>
              <a:rPr lang="en-CA" sz="2400" dirty="0" smtClean="0">
                <a:latin typeface="+mj-lt"/>
              </a:rPr>
              <a:t>large sales </a:t>
            </a:r>
            <a:r>
              <a:rPr lang="en-CA" sz="2400" dirty="0" smtClean="0">
                <a:latin typeface="+mj-lt"/>
              </a:rPr>
              <a:t>force.....  </a:t>
            </a:r>
            <a:endParaRPr lang="en-CA" sz="2400" dirty="0" smtClean="0">
              <a:latin typeface="+mj-lt"/>
            </a:endParaRPr>
          </a:p>
          <a:p>
            <a:pPr marL="0" indent="0"/>
            <a:r>
              <a:rPr lang="en-CA" sz="2400" dirty="0" smtClean="0">
                <a:latin typeface="+mj-lt"/>
              </a:rPr>
              <a:t>Support users </a:t>
            </a:r>
            <a:r>
              <a:rPr lang="en-CA" sz="2400" dirty="0">
                <a:latin typeface="+mj-lt"/>
              </a:rPr>
              <a:t>who do </a:t>
            </a:r>
            <a:r>
              <a:rPr lang="en-CA" sz="2400" dirty="0" smtClean="0">
                <a:latin typeface="+mj-lt"/>
              </a:rPr>
              <a:t>not necessarily </a:t>
            </a:r>
            <a:r>
              <a:rPr lang="en-CA" sz="2400" dirty="0">
                <a:latin typeface="+mj-lt"/>
              </a:rPr>
              <a:t>have coding </a:t>
            </a:r>
            <a:r>
              <a:rPr lang="en-CA" sz="2400" dirty="0" smtClean="0">
                <a:latin typeface="+mj-lt"/>
              </a:rPr>
              <a:t>skills</a:t>
            </a:r>
            <a:r>
              <a:rPr lang="en-CA" sz="2400" dirty="0" smtClean="0">
                <a:latin typeface="+mj-lt"/>
              </a:rPr>
              <a:t>....</a:t>
            </a:r>
            <a:endParaRPr lang="en-CA" sz="2400" dirty="0" smtClean="0">
              <a:latin typeface="+mj-lt"/>
            </a:endParaRPr>
          </a:p>
          <a:p>
            <a:pPr marL="0" indent="0"/>
            <a:endParaRPr lang="en-CA" sz="2400" dirty="0" smtClean="0">
              <a:solidFill>
                <a:srgbClr val="66CCFF"/>
              </a:solidFill>
              <a:latin typeface="+mj-lt"/>
            </a:endParaRPr>
          </a:p>
          <a:p>
            <a:pPr marL="0" indent="0"/>
            <a:endParaRPr lang="en-CA" sz="2400" dirty="0">
              <a:latin typeface="+mj-lt"/>
            </a:endParaRPr>
          </a:p>
        </p:txBody>
      </p:sp>
      <p:sp>
        <p:nvSpPr>
          <p:cNvPr id="4" name="Footer Placeholder 3"/>
          <p:cNvSpPr>
            <a:spLocks noGrp="1"/>
          </p:cNvSpPr>
          <p:nvPr>
            <p:ph type="ftr" sz="quarter" idx="11"/>
          </p:nvPr>
        </p:nvSpPr>
        <p:spPr>
          <a:xfrm>
            <a:off x="3162300" y="6591300"/>
            <a:ext cx="2895600" cy="457200"/>
          </a:xfrm>
        </p:spPr>
        <p:txBody>
          <a:bodyPr/>
          <a:lstStyle/>
          <a:p>
            <a:pPr>
              <a:defRPr/>
            </a:pPr>
            <a:r>
              <a:rPr lang="en-US" smtClean="0">
                <a:solidFill>
                  <a:srgbClr val="000000"/>
                </a:solidFill>
              </a:rPr>
              <a:t>CPSC 422, Lecture 35</a:t>
            </a:r>
            <a:endParaRPr lang="en-US">
              <a:solidFill>
                <a:srgbClr val="000000"/>
              </a:solidFill>
            </a:endParaRPr>
          </a:p>
        </p:txBody>
      </p:sp>
      <p:sp>
        <p:nvSpPr>
          <p:cNvPr id="5" name="Slide Number Placeholder 4"/>
          <p:cNvSpPr>
            <a:spLocks noGrp="1"/>
          </p:cNvSpPr>
          <p:nvPr>
            <p:ph type="sldNum" sz="quarter" idx="12"/>
          </p:nvPr>
        </p:nvSpPr>
        <p:spPr>
          <a:xfrm>
            <a:off x="6591300" y="6591300"/>
            <a:ext cx="1905000" cy="457200"/>
          </a:xfrm>
        </p:spPr>
        <p:txBody>
          <a:bodyPr/>
          <a:lstStyle/>
          <a:p>
            <a:pPr>
              <a:defRPr/>
            </a:pPr>
            <a:r>
              <a:rPr lang="en-US" smtClean="0">
                <a:solidFill>
                  <a:srgbClr val="000000"/>
                </a:solidFill>
              </a:rPr>
              <a:t>Slide </a:t>
            </a:r>
            <a:fld id="{38B5A9E0-7EB5-4FF0-AEB5-1FBEA79D2A5B}" type="slidenum">
              <a:rPr lang="en-US" smtClean="0">
                <a:solidFill>
                  <a:srgbClr val="000000"/>
                </a:solidFill>
              </a:rPr>
              <a:pPr>
                <a:defRPr/>
              </a:pPr>
              <a:t>23</a:t>
            </a:fld>
            <a:endParaRPr lang="en-US">
              <a:solidFill>
                <a:srgbClr val="000000"/>
              </a:solidFill>
            </a:endParaRPr>
          </a:p>
        </p:txBody>
      </p:sp>
      <p:sp>
        <p:nvSpPr>
          <p:cNvPr id="6" name="TextBox 5"/>
          <p:cNvSpPr txBox="1"/>
          <p:nvPr/>
        </p:nvSpPr>
        <p:spPr>
          <a:xfrm>
            <a:off x="495300" y="3806101"/>
            <a:ext cx="4038600" cy="1938992"/>
          </a:xfrm>
          <a:prstGeom prst="rect">
            <a:avLst/>
          </a:prstGeom>
          <a:solidFill>
            <a:schemeClr val="bg1"/>
          </a:solidFill>
          <a:ln>
            <a:solidFill>
              <a:schemeClr val="tx1"/>
            </a:solidFill>
          </a:ln>
        </p:spPr>
        <p:txBody>
          <a:bodyPr wrap="square" rtlCol="0">
            <a:spAutoFit/>
          </a:bodyPr>
          <a:lstStyle/>
          <a:p>
            <a:r>
              <a:rPr lang="en-CA" sz="2400" dirty="0">
                <a:solidFill>
                  <a:srgbClr val="000000"/>
                </a:solidFill>
                <a:latin typeface="Segoe UI Emoji" panose="020B0502040204020203" pitchFamily="34" charset="0"/>
              </a:rPr>
              <a:t>We also derive </a:t>
            </a:r>
            <a:r>
              <a:rPr lang="en-CA" sz="2400" dirty="0" smtClean="0">
                <a:solidFill>
                  <a:srgbClr val="000000"/>
                </a:solidFill>
                <a:latin typeface="Segoe UI Emoji" panose="020B0502040204020203" pitchFamily="34" charset="0"/>
              </a:rPr>
              <a:t>an additional</a:t>
            </a:r>
            <a:endParaRPr lang="en-CA" sz="2400" dirty="0">
              <a:solidFill>
                <a:srgbClr val="000000"/>
              </a:solidFill>
              <a:latin typeface="Segoe UI Emoji" panose="020B0502040204020203" pitchFamily="34" charset="0"/>
            </a:endParaRPr>
          </a:p>
          <a:p>
            <a:r>
              <a:rPr lang="en-CA" sz="2400" dirty="0">
                <a:solidFill>
                  <a:srgbClr val="000000"/>
                </a:solidFill>
                <a:latin typeface="Segoe UI Emoji" panose="020B0502040204020203" pitchFamily="34" charset="0"/>
              </a:rPr>
              <a:t>lexicon for entities in our knowledge base by joining </a:t>
            </a:r>
            <a:r>
              <a:rPr lang="en-CA" sz="2400" dirty="0" smtClean="0">
                <a:solidFill>
                  <a:srgbClr val="000000"/>
                </a:solidFill>
                <a:latin typeface="Segoe UI Emoji" panose="020B0502040204020203" pitchFamily="34" charset="0"/>
              </a:rPr>
              <a:t>with a </a:t>
            </a:r>
            <a:r>
              <a:rPr lang="en-CA" sz="2400" dirty="0">
                <a:solidFill>
                  <a:srgbClr val="000000"/>
                </a:solidFill>
                <a:latin typeface="Segoe UI Emoji" panose="020B0502040204020203" pitchFamily="34" charset="0"/>
              </a:rPr>
              <a:t>much larger </a:t>
            </a:r>
            <a:r>
              <a:rPr lang="en-CA" sz="2400" b="1" dirty="0">
                <a:solidFill>
                  <a:schemeClr val="accent2"/>
                </a:solidFill>
                <a:latin typeface="Segoe UI Emoji" panose="020B0502040204020203" pitchFamily="34" charset="0"/>
              </a:rPr>
              <a:t>knowledge </a:t>
            </a:r>
            <a:r>
              <a:rPr lang="en-CA" sz="2400" b="1" dirty="0" smtClean="0">
                <a:solidFill>
                  <a:schemeClr val="accent2"/>
                </a:solidFill>
                <a:latin typeface="Segoe UI Emoji" panose="020B0502040204020203" pitchFamily="34" charset="0"/>
              </a:rPr>
              <a:t>graph</a:t>
            </a:r>
            <a:endParaRPr lang="en-CA" sz="2400" b="1" dirty="0">
              <a:solidFill>
                <a:schemeClr val="accent2"/>
              </a:solidFill>
              <a:latin typeface="Segoe UI Emoji" panose="020B0502040204020203" pitchFamily="34" charset="0"/>
            </a:endParaRPr>
          </a:p>
        </p:txBody>
      </p:sp>
      <p:sp>
        <p:nvSpPr>
          <p:cNvPr id="7" name="TextBox 6"/>
          <p:cNvSpPr txBox="1"/>
          <p:nvPr/>
        </p:nvSpPr>
        <p:spPr>
          <a:xfrm>
            <a:off x="1409700" y="4609155"/>
            <a:ext cx="5576342" cy="1569660"/>
          </a:xfrm>
          <a:prstGeom prst="rect">
            <a:avLst/>
          </a:prstGeom>
          <a:solidFill>
            <a:schemeClr val="bg1"/>
          </a:solidFill>
          <a:ln>
            <a:solidFill>
              <a:schemeClr val="tx1"/>
            </a:solidFill>
          </a:ln>
        </p:spPr>
        <p:txBody>
          <a:bodyPr wrap="square" rtlCol="0">
            <a:spAutoFit/>
          </a:bodyPr>
          <a:lstStyle/>
          <a:p>
            <a:r>
              <a:rPr lang="en-CA" sz="2400" dirty="0">
                <a:solidFill>
                  <a:srgbClr val="000000"/>
                </a:solidFill>
                <a:latin typeface="Segoe UI Emoji" panose="020B0502040204020203" pitchFamily="34" charset="0"/>
              </a:rPr>
              <a:t>We use a </a:t>
            </a:r>
            <a:r>
              <a:rPr lang="en-CA" sz="2400" b="1" dirty="0">
                <a:solidFill>
                  <a:schemeClr val="accent2"/>
                </a:solidFill>
                <a:latin typeface="Segoe UI Emoji" panose="020B0502040204020203" pitchFamily="34" charset="0"/>
              </a:rPr>
              <a:t>context-free grammar </a:t>
            </a:r>
            <a:r>
              <a:rPr lang="en-CA" sz="2400" dirty="0">
                <a:solidFill>
                  <a:srgbClr val="000000"/>
                </a:solidFill>
                <a:latin typeface="Segoe UI Emoji" panose="020B0502040204020203" pitchFamily="34" charset="0"/>
              </a:rPr>
              <a:t>to parse the </a:t>
            </a:r>
            <a:r>
              <a:rPr lang="en-CA" sz="2400" dirty="0" smtClean="0">
                <a:solidFill>
                  <a:srgbClr val="000000"/>
                </a:solidFill>
                <a:latin typeface="Segoe UI Emoji" panose="020B0502040204020203" pitchFamily="34" charset="0"/>
              </a:rPr>
              <a:t>annotated query</a:t>
            </a:r>
            <a:r>
              <a:rPr lang="en-CA" sz="2400" dirty="0">
                <a:solidFill>
                  <a:srgbClr val="000000"/>
                </a:solidFill>
                <a:latin typeface="Segoe UI Emoji" panose="020B0502040204020203" pitchFamily="34" charset="0"/>
              </a:rPr>
              <a:t>. The grammar rules are written in terms of </a:t>
            </a:r>
            <a:r>
              <a:rPr lang="en-CA" sz="2400" dirty="0" smtClean="0">
                <a:solidFill>
                  <a:srgbClr val="000000"/>
                </a:solidFill>
                <a:latin typeface="Segoe UI Emoji" panose="020B0502040204020203" pitchFamily="34" charset="0"/>
              </a:rPr>
              <a:t>semantic types.</a:t>
            </a:r>
            <a:endParaRPr lang="en-CA" sz="2400" dirty="0">
              <a:solidFill>
                <a:srgbClr val="000000"/>
              </a:solidFill>
              <a:latin typeface="Segoe UI Emoji" panose="020B0502040204020203" pitchFamily="34" charset="0"/>
            </a:endParaRPr>
          </a:p>
        </p:txBody>
      </p:sp>
      <p:sp>
        <p:nvSpPr>
          <p:cNvPr id="8" name="TextBox 7"/>
          <p:cNvSpPr txBox="1"/>
          <p:nvPr/>
        </p:nvSpPr>
        <p:spPr>
          <a:xfrm>
            <a:off x="3162300" y="5351171"/>
            <a:ext cx="5576342" cy="1200329"/>
          </a:xfrm>
          <a:prstGeom prst="rect">
            <a:avLst/>
          </a:prstGeom>
          <a:solidFill>
            <a:schemeClr val="bg1"/>
          </a:solidFill>
          <a:ln>
            <a:solidFill>
              <a:schemeClr val="tx1"/>
            </a:solidFill>
          </a:ln>
        </p:spPr>
        <p:txBody>
          <a:bodyPr wrap="square" rtlCol="0">
            <a:spAutoFit/>
          </a:bodyPr>
          <a:lstStyle/>
          <a:p>
            <a:r>
              <a:rPr lang="en-CA" sz="2400" dirty="0">
                <a:solidFill>
                  <a:srgbClr val="000000"/>
                </a:solidFill>
                <a:latin typeface="Segoe UI Emoji" panose="020B0502040204020203" pitchFamily="34" charset="0"/>
              </a:rPr>
              <a:t>We used </a:t>
            </a:r>
            <a:r>
              <a:rPr lang="en-CA" sz="2400" dirty="0" smtClean="0">
                <a:solidFill>
                  <a:srgbClr val="000000"/>
                </a:solidFill>
                <a:latin typeface="Segoe UI Emoji" panose="020B0502040204020203" pitchFamily="34" charset="0"/>
              </a:rPr>
              <a:t>multiple ways </a:t>
            </a:r>
            <a:r>
              <a:rPr lang="en-CA" sz="2400" dirty="0">
                <a:solidFill>
                  <a:srgbClr val="000000"/>
                </a:solidFill>
                <a:latin typeface="Segoe UI Emoji" panose="020B0502040204020203" pitchFamily="34" charset="0"/>
              </a:rPr>
              <a:t>of establishing </a:t>
            </a:r>
            <a:r>
              <a:rPr lang="en-CA" sz="2400" b="1" dirty="0">
                <a:solidFill>
                  <a:schemeClr val="accent2"/>
                </a:solidFill>
                <a:latin typeface="Segoe UI Emoji" panose="020B0502040204020203" pitchFamily="34" charset="0"/>
              </a:rPr>
              <a:t>semantic similarity </a:t>
            </a:r>
            <a:r>
              <a:rPr lang="en-CA" sz="2400" dirty="0">
                <a:solidFill>
                  <a:srgbClr val="000000"/>
                </a:solidFill>
                <a:latin typeface="Segoe UI Emoji" panose="020B0502040204020203" pitchFamily="34" charset="0"/>
              </a:rPr>
              <a:t>between </a:t>
            </a:r>
            <a:r>
              <a:rPr lang="en-CA" sz="2400" dirty="0" smtClean="0">
                <a:solidFill>
                  <a:srgbClr val="000000"/>
                </a:solidFill>
                <a:latin typeface="Segoe UI Emoji" panose="020B0502040204020203" pitchFamily="34" charset="0"/>
              </a:rPr>
              <a:t>a question </a:t>
            </a:r>
            <a:r>
              <a:rPr lang="en-CA" sz="2400" dirty="0">
                <a:solidFill>
                  <a:srgbClr val="000000"/>
                </a:solidFill>
                <a:latin typeface="Segoe UI Emoji" panose="020B0502040204020203" pitchFamily="34" charset="0"/>
              </a:rPr>
              <a:t>term and the lexicon.</a:t>
            </a:r>
          </a:p>
        </p:txBody>
      </p:sp>
    </p:spTree>
    <p:extLst>
      <p:ext uri="{BB962C8B-B14F-4D97-AF65-F5344CB8AC3E}">
        <p14:creationId xmlns:p14="http://schemas.microsoft.com/office/powerpoint/2010/main" val="244811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34" y="-179959"/>
            <a:ext cx="9144000" cy="800100"/>
          </a:xfrm>
        </p:spPr>
        <p:txBody>
          <a:bodyPr/>
          <a:lstStyle/>
          <a:p>
            <a:r>
              <a:rPr lang="en-CA" sz="3200" dirty="0" smtClean="0"/>
              <a:t>Another IUI 2017 paper</a:t>
            </a:r>
            <a:endParaRPr lang="en-CA" sz="3200" dirty="0"/>
          </a:p>
        </p:txBody>
      </p:sp>
      <p:sp>
        <p:nvSpPr>
          <p:cNvPr id="3" name="Content Placeholder 2"/>
          <p:cNvSpPr>
            <a:spLocks noGrp="1"/>
          </p:cNvSpPr>
          <p:nvPr>
            <p:ph idx="1"/>
          </p:nvPr>
        </p:nvSpPr>
        <p:spPr>
          <a:xfrm>
            <a:off x="-43334" y="454099"/>
            <a:ext cx="9364480" cy="1219200"/>
          </a:xfrm>
        </p:spPr>
        <p:txBody>
          <a:bodyPr/>
          <a:lstStyle/>
          <a:p>
            <a:r>
              <a:rPr lang="en-CA" sz="2400" dirty="0"/>
              <a:t>"How May I Help You?": Modeling Twitter Customer </a:t>
            </a:r>
            <a:r>
              <a:rPr lang="en-CA" sz="2400" dirty="0" err="1"/>
              <a:t>ServiceConversations</a:t>
            </a:r>
            <a:r>
              <a:rPr lang="en-CA" sz="2400" dirty="0"/>
              <a:t> Using Fine-Grained Dialogue </a:t>
            </a:r>
            <a:r>
              <a:rPr lang="en-CA" sz="2400" dirty="0" smtClean="0"/>
              <a:t>Acts </a:t>
            </a:r>
          </a:p>
          <a:p>
            <a:r>
              <a:rPr lang="en-CA" sz="2400" dirty="0" smtClean="0"/>
              <a:t>(IBM, U of California..)</a:t>
            </a:r>
            <a:endParaRPr lang="en-CA" sz="2400" dirty="0"/>
          </a:p>
          <a:p>
            <a:pPr marL="0" indent="0"/>
            <a:endParaRPr lang="en-CA" dirty="0"/>
          </a:p>
        </p:txBody>
      </p:sp>
      <p:sp>
        <p:nvSpPr>
          <p:cNvPr id="4" name="Footer Placeholder 3"/>
          <p:cNvSpPr>
            <a:spLocks noGrp="1"/>
          </p:cNvSpPr>
          <p:nvPr>
            <p:ph type="ftr" sz="quarter" idx="11"/>
          </p:nvPr>
        </p:nvSpPr>
        <p:spPr>
          <a:xfrm>
            <a:off x="3626370" y="6489492"/>
            <a:ext cx="2895600" cy="457200"/>
          </a:xfrm>
        </p:spPr>
        <p:txBody>
          <a:bodyPr/>
          <a:lstStyle/>
          <a:p>
            <a:pPr>
              <a:defRPr/>
            </a:pPr>
            <a:r>
              <a:rPr lang="en-US" dirty="0" smtClean="0">
                <a:solidFill>
                  <a:srgbClr val="000000"/>
                </a:solidFill>
              </a:rPr>
              <a:t>CPSC 422, Lecture 35</a:t>
            </a:r>
            <a:endParaRPr lang="en-US" dirty="0">
              <a:solidFill>
                <a:srgbClr val="000000"/>
              </a:solidFill>
            </a:endParaRPr>
          </a:p>
        </p:txBody>
      </p:sp>
      <p:sp>
        <p:nvSpPr>
          <p:cNvPr id="5" name="Slide Number Placeholder 4"/>
          <p:cNvSpPr>
            <a:spLocks noGrp="1"/>
          </p:cNvSpPr>
          <p:nvPr>
            <p:ph type="sldNum" sz="quarter" idx="12"/>
          </p:nvPr>
        </p:nvSpPr>
        <p:spPr>
          <a:xfrm>
            <a:off x="7187783" y="6413292"/>
            <a:ext cx="1905000" cy="457200"/>
          </a:xfrm>
        </p:spPr>
        <p:txBody>
          <a:bodyPr/>
          <a:lstStyle/>
          <a:p>
            <a:pPr>
              <a:defRPr/>
            </a:pPr>
            <a:r>
              <a:rPr lang="en-US" dirty="0" smtClean="0">
                <a:solidFill>
                  <a:srgbClr val="000000"/>
                </a:solidFill>
              </a:rPr>
              <a:t>Slide </a:t>
            </a:r>
            <a:fld id="{38B5A9E0-7EB5-4FF0-AEB5-1FBEA79D2A5B}" type="slidenum">
              <a:rPr lang="en-US" smtClean="0">
                <a:solidFill>
                  <a:srgbClr val="000000"/>
                </a:solidFill>
              </a:rPr>
              <a:pPr>
                <a:defRPr/>
              </a:pPr>
              <a:t>24</a:t>
            </a:fld>
            <a:endParaRPr lang="en-US" dirty="0">
              <a:solidFill>
                <a:srgbClr val="000000"/>
              </a:solidFill>
            </a:endParaRPr>
          </a:p>
        </p:txBody>
      </p:sp>
      <p:sp>
        <p:nvSpPr>
          <p:cNvPr id="6" name="Content Placeholder 2"/>
          <p:cNvSpPr txBox="1">
            <a:spLocks/>
          </p:cNvSpPr>
          <p:nvPr/>
        </p:nvSpPr>
        <p:spPr bwMode="auto">
          <a:xfrm>
            <a:off x="129290" y="4550764"/>
            <a:ext cx="8963493" cy="182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CA" kern="0" dirty="0" smtClean="0"/>
              <a:t> We </a:t>
            </a:r>
            <a:r>
              <a:rPr lang="en-CA" kern="0" dirty="0"/>
              <a:t>develop an </a:t>
            </a:r>
            <a:r>
              <a:rPr lang="en-CA" b="1" kern="0" dirty="0" smtClean="0">
                <a:solidFill>
                  <a:schemeClr val="accent2"/>
                </a:solidFill>
              </a:rPr>
              <a:t>SVM-HMM</a:t>
            </a:r>
            <a:r>
              <a:rPr lang="en-CA" kern="0" dirty="0" smtClean="0"/>
              <a:t> model </a:t>
            </a:r>
            <a:r>
              <a:rPr lang="en-CA" kern="0" dirty="0"/>
              <a:t>to identify </a:t>
            </a:r>
            <a:r>
              <a:rPr lang="en-CA" kern="0" dirty="0" smtClean="0"/>
              <a:t>dialogue </a:t>
            </a:r>
            <a:r>
              <a:rPr lang="en-CA" kern="0" dirty="0"/>
              <a:t>acts in a </a:t>
            </a:r>
            <a:r>
              <a:rPr lang="en-CA" kern="0" dirty="0" smtClean="0"/>
              <a:t>conversation</a:t>
            </a:r>
            <a:r>
              <a:rPr lang="en-CA" kern="0" dirty="0"/>
              <a:t>, in a real-time setting, and using </a:t>
            </a:r>
            <a:r>
              <a:rPr lang="en-CA" kern="0" dirty="0" smtClean="0"/>
              <a:t>a novel </a:t>
            </a:r>
            <a:r>
              <a:rPr lang="en-CA" b="1" kern="0" dirty="0">
                <a:solidFill>
                  <a:schemeClr val="accent2"/>
                </a:solidFill>
              </a:rPr>
              <a:t>multi-label approach </a:t>
            </a:r>
            <a:r>
              <a:rPr lang="en-CA" kern="0" dirty="0"/>
              <a:t>to capture different dialogic </a:t>
            </a:r>
            <a:r>
              <a:rPr lang="en-CA" kern="0" dirty="0" smtClean="0"/>
              <a:t>intents contained </a:t>
            </a:r>
            <a:r>
              <a:rPr lang="en-CA" kern="0" dirty="0"/>
              <a:t>in a single turn.</a:t>
            </a:r>
          </a:p>
        </p:txBody>
      </p:sp>
      <p:pic>
        <p:nvPicPr>
          <p:cNvPr id="7" name="Picture 6"/>
          <p:cNvPicPr>
            <a:picLocks noChangeAspect="1"/>
          </p:cNvPicPr>
          <p:nvPr/>
        </p:nvPicPr>
        <p:blipFill>
          <a:blip r:embed="rId3"/>
          <a:stretch>
            <a:fillRect/>
          </a:stretch>
        </p:blipFill>
        <p:spPr>
          <a:xfrm>
            <a:off x="998720" y="1636913"/>
            <a:ext cx="6477000" cy="3053281"/>
          </a:xfrm>
          <a:prstGeom prst="rect">
            <a:avLst/>
          </a:prstGeom>
        </p:spPr>
      </p:pic>
    </p:spTree>
    <p:extLst>
      <p:ext uri="{BB962C8B-B14F-4D97-AF65-F5344CB8AC3E}">
        <p14:creationId xmlns:p14="http://schemas.microsoft.com/office/powerpoint/2010/main" val="40482420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Last Clicker Question</a:t>
            </a:r>
            <a:endParaRPr lang="en-CA" dirty="0"/>
          </a:p>
        </p:txBody>
      </p:sp>
      <p:sp>
        <p:nvSpPr>
          <p:cNvPr id="3" name="Content Placeholder 2"/>
          <p:cNvSpPr>
            <a:spLocks noGrp="1"/>
          </p:cNvSpPr>
          <p:nvPr>
            <p:ph idx="1"/>
          </p:nvPr>
        </p:nvSpPr>
        <p:spPr/>
        <p:txBody>
          <a:bodyPr/>
          <a:lstStyle/>
          <a:p>
            <a:r>
              <a:rPr lang="en-CA" dirty="0" smtClean="0"/>
              <a:t>I would like to learn more about </a:t>
            </a:r>
            <a:r>
              <a:rPr lang="en-CA" dirty="0" smtClean="0"/>
              <a:t>AI....</a:t>
            </a:r>
            <a:endParaRPr lang="en-CA" dirty="0" smtClean="0"/>
          </a:p>
          <a:p>
            <a:endParaRPr lang="en-CA" dirty="0" smtClean="0"/>
          </a:p>
          <a:p>
            <a:pPr marL="514350" indent="-514350">
              <a:buAutoNum type="alphaUcPeriod"/>
            </a:pPr>
            <a:r>
              <a:rPr lang="en-CA" dirty="0" smtClean="0"/>
              <a:t>Yes</a:t>
            </a:r>
          </a:p>
          <a:p>
            <a:pPr marL="514350" indent="-514350">
              <a:buAutoNum type="alphaUcPeriod"/>
            </a:pPr>
            <a:r>
              <a:rPr lang="en-CA" dirty="0" smtClean="0"/>
              <a:t>Maybe</a:t>
            </a:r>
          </a:p>
          <a:p>
            <a:pPr marL="514350" indent="-514350">
              <a:buAutoNum type="alphaUcPeriod"/>
            </a:pPr>
            <a:r>
              <a:rPr lang="en-CA" dirty="0" smtClean="0"/>
              <a:t>No</a:t>
            </a:r>
            <a:endParaRPr lang="en-CA"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CPSC 422, Lecture 35</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38B5A9E0-7EB5-4FF0-AEB5-1FBEA79D2A5B}" type="slidenum">
              <a:rPr lang="en-US" smtClean="0">
                <a:solidFill>
                  <a:srgbClr val="000000"/>
                </a:solidFill>
              </a:rPr>
              <a:pPr>
                <a:defRPr/>
              </a:pPr>
              <a:t>25</a:t>
            </a:fld>
            <a:endParaRPr lang="en-US">
              <a:solidFill>
                <a:srgbClr val="000000"/>
              </a:solidFill>
            </a:endParaRPr>
          </a:p>
        </p:txBody>
      </p:sp>
      <p:pic>
        <p:nvPicPr>
          <p:cNvPr id="6" name="Picture 4" descr="https://encrypted-tbn2.gstatic.com/images?q=tbn:ANd9GcRmbiq0fjNIqMNEbbRgG-41Uy_xMuQ-55BRXnK88qWBmx3bfWc1X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2971800"/>
            <a:ext cx="1365001" cy="504056"/>
          </a:xfrm>
          <a:prstGeom prst="rect">
            <a:avLst/>
          </a:prstGeom>
          <a:solidFill>
            <a:schemeClr val="accent5">
              <a:lumMod val="20000"/>
              <a:lumOff val="80000"/>
            </a:schemeClr>
          </a:solidFill>
          <a:ln w="57150">
            <a:solidFill>
              <a:srgbClr val="00B0F0"/>
            </a:solidFill>
          </a:ln>
          <a:extLst/>
        </p:spPr>
      </p:pic>
    </p:spTree>
    <p:extLst>
      <p:ext uri="{BB962C8B-B14F-4D97-AF65-F5344CB8AC3E}">
        <p14:creationId xmlns:p14="http://schemas.microsoft.com/office/powerpoint/2010/main" val="6160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smtClean="0">
                <a:solidFill>
                  <a:srgbClr val="000000"/>
                </a:solidFill>
              </a:rPr>
              <a:t>CPSC 422, Lecture 35</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solidFill>
                  <a:srgbClr val="000000"/>
                </a:solidFill>
              </a:rPr>
              <a:pPr/>
              <a:t>26</a:t>
            </a:fld>
            <a:endParaRPr lang="en-US" smtClean="0">
              <a:solidFill>
                <a:srgbClr val="000000"/>
              </a:solidFill>
            </a:endParaRPr>
          </a:p>
        </p:txBody>
      </p:sp>
      <p:sp>
        <p:nvSpPr>
          <p:cNvPr id="4101" name="Rectangle 2"/>
          <p:cNvSpPr>
            <a:spLocks noGrp="1" noChangeArrowheads="1"/>
          </p:cNvSpPr>
          <p:nvPr>
            <p:ph type="title"/>
          </p:nvPr>
        </p:nvSpPr>
        <p:spPr>
          <a:xfrm>
            <a:off x="571500" y="145577"/>
            <a:ext cx="7772400" cy="1143000"/>
          </a:xfrm>
        </p:spPr>
        <p:txBody>
          <a:bodyPr/>
          <a:lstStyle/>
          <a:p>
            <a:pPr eaLnBrk="1" hangingPunct="1"/>
            <a:r>
              <a:rPr lang="en-US" dirty="0" smtClean="0"/>
              <a:t>Lecture Overview</a:t>
            </a:r>
          </a:p>
        </p:txBody>
      </p:sp>
      <p:sp>
        <p:nvSpPr>
          <p:cNvPr id="6" name="Rectangle 3"/>
          <p:cNvSpPr txBox="1">
            <a:spLocks noChangeArrowheads="1"/>
          </p:cNvSpPr>
          <p:nvPr/>
        </p:nvSpPr>
        <p:spPr bwMode="auto">
          <a:xfrm>
            <a:off x="685800" y="1264693"/>
            <a:ext cx="8077200" cy="49530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spcAft>
                <a:spcPts val="600"/>
              </a:spcAft>
              <a:buFont typeface="Arial" pitchFamily="34" charset="0"/>
              <a:buChar char="•"/>
              <a:defRPr/>
            </a:pPr>
            <a:r>
              <a:rPr lang="en-CA" sz="2800" b="1" kern="0" dirty="0">
                <a:solidFill>
                  <a:schemeClr val="bg1">
                    <a:lumMod val="50000"/>
                  </a:schemeClr>
                </a:solidFill>
                <a:latin typeface="Arial Unicode MS"/>
              </a:rPr>
              <a:t>TA E</a:t>
            </a:r>
            <a:r>
              <a:rPr lang="en-CA" sz="2800" b="1" kern="0" dirty="0" smtClean="0">
                <a:solidFill>
                  <a:schemeClr val="bg1">
                    <a:lumMod val="50000"/>
                  </a:schemeClr>
                </a:solidFill>
                <a:latin typeface="Arial Unicode MS"/>
              </a:rPr>
              <a:t>valuations </a:t>
            </a:r>
            <a:r>
              <a:rPr lang="en-CA" sz="2800" b="1" kern="0" dirty="0">
                <a:solidFill>
                  <a:schemeClr val="bg1">
                    <a:lumMod val="50000"/>
                  </a:schemeClr>
                </a:solidFill>
                <a:latin typeface="Arial Unicode MS"/>
              </a:rPr>
              <a:t>/ Teaching </a:t>
            </a:r>
            <a:r>
              <a:rPr lang="en-CA" sz="2800" b="1" kern="0" dirty="0" smtClean="0">
                <a:solidFill>
                  <a:schemeClr val="bg1">
                    <a:lumMod val="50000"/>
                  </a:schemeClr>
                </a:solidFill>
                <a:latin typeface="Arial Unicode MS"/>
              </a:rPr>
              <a:t>Evaluations </a:t>
            </a:r>
            <a:endParaRPr lang="en-CA" sz="2800" b="1" kern="0" dirty="0">
              <a:solidFill>
                <a:schemeClr val="bg1">
                  <a:lumMod val="50000"/>
                </a:schemeClr>
              </a:solidFill>
              <a:latin typeface="Arial Unicode MS"/>
            </a:endParaRPr>
          </a:p>
          <a:p>
            <a:pPr marL="342900" indent="-342900">
              <a:spcBef>
                <a:spcPct val="20000"/>
              </a:spcBef>
              <a:spcAft>
                <a:spcPts val="600"/>
              </a:spcAft>
              <a:buFont typeface="Arial" pitchFamily="34" charset="0"/>
              <a:buChar char="•"/>
              <a:defRPr/>
            </a:pPr>
            <a:r>
              <a:rPr lang="en-CA" sz="2800" b="1" kern="0" dirty="0" smtClean="0">
                <a:solidFill>
                  <a:schemeClr val="bg1">
                    <a:lumMod val="50000"/>
                  </a:schemeClr>
                </a:solidFill>
                <a:latin typeface="Arial Unicode MS"/>
              </a:rPr>
              <a:t>IBM Watson</a:t>
            </a:r>
            <a:r>
              <a:rPr lang="en-CA" sz="2800" b="1" kern="0" dirty="0">
                <a:solidFill>
                  <a:schemeClr val="bg1">
                    <a:lumMod val="50000"/>
                  </a:schemeClr>
                </a:solidFill>
                <a:latin typeface="Arial Unicode MS"/>
              </a:rPr>
              <a:t>…. </a:t>
            </a:r>
            <a:endParaRPr lang="en-CA" sz="2800" b="1" kern="0" dirty="0" smtClean="0">
              <a:solidFill>
                <a:schemeClr val="bg1">
                  <a:lumMod val="50000"/>
                </a:schemeClr>
              </a:solidFill>
              <a:latin typeface="Arial Unicode MS"/>
            </a:endParaRPr>
          </a:p>
          <a:p>
            <a:pPr marL="342900" indent="-342900">
              <a:spcBef>
                <a:spcPct val="20000"/>
              </a:spcBef>
              <a:spcAft>
                <a:spcPts val="600"/>
              </a:spcAft>
              <a:buFont typeface="Arial" pitchFamily="34" charset="0"/>
              <a:buChar char="•"/>
              <a:defRPr/>
            </a:pPr>
            <a:r>
              <a:rPr lang="en-CA" sz="2800" b="1" kern="0" dirty="0" smtClean="0">
                <a:solidFill>
                  <a:schemeClr val="bg1">
                    <a:lumMod val="50000"/>
                  </a:schemeClr>
                </a:solidFill>
                <a:latin typeface="Arial Unicode MS"/>
              </a:rPr>
              <a:t>After 422….</a:t>
            </a:r>
            <a:endParaRPr lang="en-CA" sz="2800" b="1" kern="0" dirty="0">
              <a:solidFill>
                <a:schemeClr val="bg1">
                  <a:lumMod val="50000"/>
                </a:schemeClr>
              </a:solidFill>
              <a:latin typeface="Arial Unicode MS"/>
            </a:endParaRPr>
          </a:p>
          <a:p>
            <a:pPr marL="342900" indent="-342900">
              <a:spcBef>
                <a:spcPct val="20000"/>
              </a:spcBef>
              <a:spcAft>
                <a:spcPts val="600"/>
              </a:spcAft>
              <a:buFont typeface="Arial" pitchFamily="34" charset="0"/>
              <a:buChar char="•"/>
              <a:defRPr/>
            </a:pPr>
            <a:r>
              <a:rPr lang="en-CA" sz="2800" b="1" kern="0" dirty="0" smtClean="0">
                <a:solidFill>
                  <a:schemeClr val="bg1">
                    <a:lumMod val="50000"/>
                  </a:schemeClr>
                </a:solidFill>
                <a:latin typeface="Arial Unicode MS"/>
              </a:rPr>
              <a:t>(422) Highlights from IUI  conference</a:t>
            </a:r>
          </a:p>
          <a:p>
            <a:pPr marL="342900" indent="-342900">
              <a:spcBef>
                <a:spcPct val="20000"/>
              </a:spcBef>
              <a:spcAft>
                <a:spcPts val="600"/>
              </a:spcAft>
              <a:buFont typeface="Arial" pitchFamily="34" charset="0"/>
              <a:buChar char="•"/>
              <a:defRPr/>
            </a:pPr>
            <a:r>
              <a:rPr lang="en-CA" sz="2800" b="1" kern="0" dirty="0" smtClean="0">
                <a:latin typeface="Arial Unicode MS"/>
              </a:rPr>
              <a:t>Final Exam: how to prepare……</a:t>
            </a:r>
            <a:endParaRPr lang="en-CA" sz="2400" b="1" kern="0" dirty="0" smtClean="0">
              <a:latin typeface="Arial Unicode MS"/>
            </a:endParaRPr>
          </a:p>
          <a:p>
            <a:pPr marL="342900" indent="-342900">
              <a:spcBef>
                <a:spcPct val="20000"/>
              </a:spcBef>
              <a:spcAft>
                <a:spcPts val="600"/>
              </a:spcAft>
              <a:buFont typeface="Arial" pitchFamily="34" charset="0"/>
              <a:buChar char="•"/>
              <a:defRPr/>
            </a:pPr>
            <a:endParaRPr lang="en-CA" sz="2800" kern="0" dirty="0" smtClean="0">
              <a:latin typeface="Arial Unicode MS"/>
            </a:endParaRPr>
          </a:p>
          <a:p>
            <a:pPr marL="342900" indent="-342900">
              <a:spcBef>
                <a:spcPct val="20000"/>
              </a:spcBef>
              <a:spcAft>
                <a:spcPts val="600"/>
              </a:spcAft>
              <a:buFont typeface="Arial" pitchFamily="34" charset="0"/>
              <a:buChar char="•"/>
              <a:defRPr/>
            </a:pPr>
            <a:endParaRPr lang="en-CA" sz="2800" kern="0" dirty="0" smtClean="0">
              <a:latin typeface="Arial Unicode MS"/>
            </a:endParaRPr>
          </a:p>
          <a:p>
            <a:pPr marL="800100" lvl="1" indent="-342900">
              <a:spcBef>
                <a:spcPct val="20000"/>
              </a:spcBef>
              <a:spcAft>
                <a:spcPts val="600"/>
              </a:spcAft>
              <a:buFont typeface="Arial" pitchFamily="34" charset="0"/>
              <a:buChar char="•"/>
              <a:defRPr/>
            </a:pPr>
            <a:endParaRPr lang="en-CA" sz="2800" kern="0" dirty="0">
              <a:latin typeface="Arial Unicode MS"/>
            </a:endParaRPr>
          </a:p>
          <a:p>
            <a:pPr marL="342900" indent="-342900">
              <a:spcBef>
                <a:spcPct val="20000"/>
              </a:spcBef>
              <a:spcAft>
                <a:spcPts val="600"/>
              </a:spcAft>
              <a:buFont typeface="Arial" pitchFamily="34" charset="0"/>
              <a:buChar char="•"/>
              <a:defRPr/>
            </a:pPr>
            <a:endParaRPr lang="en-US" sz="2800" kern="0" dirty="0" smtClean="0">
              <a:latin typeface="Arial Unicode MS"/>
            </a:endParaRPr>
          </a:p>
          <a:p>
            <a:pPr marL="342900" indent="-342900">
              <a:spcBef>
                <a:spcPct val="20000"/>
              </a:spcBef>
              <a:spcAft>
                <a:spcPts val="600"/>
              </a:spcAft>
              <a:buFont typeface="Arial" pitchFamily="34" charset="0"/>
              <a:buChar char="•"/>
              <a:defRPr/>
            </a:pPr>
            <a:endParaRPr lang="en-US" sz="2800" b="0" kern="0" dirty="0" smtClean="0">
              <a:latin typeface="Arial Unicode MS"/>
            </a:endParaRPr>
          </a:p>
          <a:p>
            <a:pPr>
              <a:spcBef>
                <a:spcPct val="20000"/>
              </a:spcBef>
              <a:spcAft>
                <a:spcPts val="600"/>
              </a:spcAft>
              <a:defRPr/>
            </a:pPr>
            <a:endParaRPr lang="en-US" sz="2800" b="0" kern="0" dirty="0" smtClean="0">
              <a:solidFill>
                <a:srgbClr val="000000"/>
              </a:solidFill>
              <a:latin typeface="Arial Unicode MS"/>
            </a:endParaRPr>
          </a:p>
          <a:p>
            <a:pPr marL="342900" indent="-342900">
              <a:spcBef>
                <a:spcPct val="20000"/>
              </a:spcBef>
              <a:spcAft>
                <a:spcPts val="600"/>
              </a:spcAft>
              <a:defRPr/>
            </a:pPr>
            <a:endParaRPr lang="en-US" sz="2800" b="0" kern="0" dirty="0" smtClean="0">
              <a:solidFill>
                <a:srgbClr val="808080"/>
              </a:solidFill>
              <a:latin typeface="Arial Unicode MS"/>
            </a:endParaRPr>
          </a:p>
          <a:p>
            <a:pPr marL="342900" indent="-342900">
              <a:spcBef>
                <a:spcPct val="20000"/>
              </a:spcBef>
              <a:spcAft>
                <a:spcPts val="600"/>
              </a:spcAft>
              <a:buFontTx/>
              <a:buChar char="•"/>
              <a:defRPr/>
            </a:pPr>
            <a:endParaRPr lang="en-US" sz="2800" b="0" kern="0" dirty="0" smtClean="0">
              <a:solidFill>
                <a:srgbClr val="808080"/>
              </a:solidFill>
              <a:latin typeface="Arial Unicode MS"/>
            </a:endParaRPr>
          </a:p>
        </p:txBody>
      </p:sp>
    </p:spTree>
    <p:extLst>
      <p:ext uri="{BB962C8B-B14F-4D97-AF65-F5344CB8AC3E}">
        <p14:creationId xmlns:p14="http://schemas.microsoft.com/office/powerpoint/2010/main" val="28563391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smtClean="0">
                <a:solidFill>
                  <a:srgbClr val="FFFFFF"/>
                </a:solidFill>
              </a:rPr>
              <a:t>CPSC 422, Lecture 35</a:t>
            </a:r>
            <a:endParaRPr lang="en-US">
              <a:solidFill>
                <a:srgbClr val="FFFFFF"/>
              </a:solidFill>
            </a:endParaRPr>
          </a:p>
        </p:txBody>
      </p:sp>
      <p:sp>
        <p:nvSpPr>
          <p:cNvPr id="7" name="Slide Number Placeholder 5"/>
          <p:cNvSpPr>
            <a:spLocks noGrp="1"/>
          </p:cNvSpPr>
          <p:nvPr>
            <p:ph type="sldNum" sz="quarter" idx="12"/>
          </p:nvPr>
        </p:nvSpPr>
        <p:spPr/>
        <p:txBody>
          <a:bodyPr/>
          <a:lstStyle/>
          <a:p>
            <a:pPr>
              <a:defRPr/>
            </a:pPr>
            <a:r>
              <a:rPr lang="en-US">
                <a:solidFill>
                  <a:srgbClr val="FFFFFF"/>
                </a:solidFill>
              </a:rPr>
              <a:t>Slide </a:t>
            </a:r>
            <a:fld id="{D601EDB4-48E3-4D31-A827-695374789006}" type="slidenum">
              <a:rPr lang="en-US">
                <a:solidFill>
                  <a:srgbClr val="FFFFFF"/>
                </a:solidFill>
              </a:rPr>
              <a:pPr>
                <a:defRPr/>
              </a:pPr>
              <a:t>27</a:t>
            </a:fld>
            <a:endParaRPr lang="en-US">
              <a:solidFill>
                <a:srgbClr val="FFFFFF"/>
              </a:solidFill>
            </a:endParaRPr>
          </a:p>
        </p:txBody>
      </p:sp>
      <p:sp>
        <p:nvSpPr>
          <p:cNvPr id="13318" name="Rectangle 3"/>
          <p:cNvSpPr>
            <a:spLocks noGrp="1" noChangeArrowheads="1"/>
          </p:cNvSpPr>
          <p:nvPr>
            <p:ph type="body" idx="1"/>
          </p:nvPr>
        </p:nvSpPr>
        <p:spPr>
          <a:xfrm>
            <a:off x="250825" y="692150"/>
            <a:ext cx="8893175" cy="5616575"/>
          </a:xfrm>
        </p:spPr>
        <p:txBody>
          <a:bodyPr/>
          <a:lstStyle/>
          <a:p>
            <a:pPr lvl="1" eaLnBrk="1" hangingPunct="1">
              <a:lnSpc>
                <a:spcPct val="60000"/>
              </a:lnSpc>
              <a:buFontTx/>
              <a:buNone/>
            </a:pPr>
            <a:endParaRPr lang="en-US" sz="2000" dirty="0" smtClean="0"/>
          </a:p>
          <a:p>
            <a:pPr eaLnBrk="1" hangingPunct="1">
              <a:buFontTx/>
              <a:buChar char="•"/>
            </a:pPr>
            <a:endParaRPr lang="en-US" sz="2400" dirty="0" smtClean="0"/>
          </a:p>
          <a:p>
            <a:pPr lvl="1" eaLnBrk="1" hangingPunct="1"/>
            <a:endParaRPr lang="en-US" sz="2000" dirty="0" smtClean="0"/>
          </a:p>
        </p:txBody>
      </p:sp>
      <p:sp>
        <p:nvSpPr>
          <p:cNvPr id="13319" name="Rectangle 4"/>
          <p:cNvSpPr>
            <a:spLocks noChangeArrowheads="1"/>
          </p:cNvSpPr>
          <p:nvPr/>
        </p:nvSpPr>
        <p:spPr bwMode="auto">
          <a:xfrm>
            <a:off x="417063" y="1928633"/>
            <a:ext cx="8752938" cy="4112940"/>
          </a:xfrm>
          <a:prstGeom prst="rect">
            <a:avLst/>
          </a:prstGeom>
          <a:noFill/>
          <a:ln w="9525">
            <a:noFill/>
            <a:miter lim="800000"/>
            <a:headEnd/>
            <a:tailEnd/>
          </a:ln>
        </p:spPr>
        <p:txBody>
          <a:bodyPr/>
          <a:lstStyle/>
          <a:p>
            <a:pPr marL="342900" indent="-342900" defTabSz="457200">
              <a:lnSpc>
                <a:spcPct val="90000"/>
              </a:lnSpc>
              <a:spcBef>
                <a:spcPct val="20000"/>
              </a:spcBef>
              <a:buClr>
                <a:srgbClr val="000000"/>
              </a:buClr>
              <a:buSzPct val="100000"/>
              <a:buFontTx/>
              <a:buChar char="•"/>
            </a:pPr>
            <a:r>
              <a:rPr lang="en-US" sz="2800" kern="0" dirty="0" smtClean="0">
                <a:solidFill>
                  <a:srgbClr val="FF0000"/>
                </a:solidFill>
                <a:latin typeface="Arial Unicode MS" pitchFamily="34" charset="-128"/>
                <a:ea typeface="Arial Unicode MS" pitchFamily="34" charset="-128"/>
                <a:cs typeface="Arial Unicode MS" pitchFamily="34" charset="-128"/>
              </a:rPr>
              <a:t>Learning Goals </a:t>
            </a:r>
            <a:r>
              <a:rPr lang="en-US" sz="2800" kern="0" dirty="0" smtClean="0">
                <a:solidFill>
                  <a:srgbClr val="000000"/>
                </a:solidFill>
                <a:latin typeface="Arial Unicode MS" pitchFamily="34" charset="-128"/>
                <a:ea typeface="Arial Unicode MS" pitchFamily="34" charset="-128"/>
                <a:cs typeface="Arial Unicode MS" pitchFamily="34" charset="-128"/>
              </a:rPr>
              <a:t>(posted on Connect</a:t>
            </a:r>
            <a:r>
              <a:rPr lang="en-US" sz="2800" kern="0" dirty="0" smtClean="0">
                <a:solidFill>
                  <a:srgbClr val="000000"/>
                </a:solidFill>
                <a:latin typeface="Arial Unicode MS" pitchFamily="34" charset="-128"/>
                <a:ea typeface="Arial Unicode MS" pitchFamily="34" charset="-128"/>
                <a:cs typeface="Arial Unicode MS" pitchFamily="34" charset="-128"/>
              </a:rPr>
              <a:t>): Each LG corresponds to one or more possible questions</a:t>
            </a:r>
            <a:endParaRPr lang="en-US" sz="2800" kern="0" dirty="0" smtClean="0">
              <a:solidFill>
                <a:srgbClr val="000000"/>
              </a:solidFill>
              <a:latin typeface="Arial Unicode MS" pitchFamily="34" charset="-128"/>
              <a:ea typeface="Arial Unicode MS" pitchFamily="34" charset="-128"/>
              <a:cs typeface="Arial Unicode MS" pitchFamily="34" charset="-128"/>
            </a:endParaRPr>
          </a:p>
          <a:p>
            <a:pPr marL="342900" indent="-342900" defTabSz="457200">
              <a:lnSpc>
                <a:spcPct val="90000"/>
              </a:lnSpc>
              <a:spcBef>
                <a:spcPct val="20000"/>
              </a:spcBef>
              <a:buClr>
                <a:srgbClr val="000000"/>
              </a:buClr>
              <a:buSzPct val="100000"/>
              <a:buFontTx/>
              <a:buChar char="•"/>
            </a:pPr>
            <a:r>
              <a:rPr lang="en-US" sz="2800" kern="0" dirty="0" smtClean="0">
                <a:solidFill>
                  <a:srgbClr val="000000"/>
                </a:solidFill>
                <a:latin typeface="Arial Unicode MS" pitchFamily="34" charset="-128"/>
                <a:ea typeface="Arial Unicode MS" pitchFamily="34" charset="-128"/>
                <a:cs typeface="Arial Unicode MS" pitchFamily="34" charset="-128"/>
              </a:rPr>
              <a:t>Revise all the </a:t>
            </a:r>
            <a:r>
              <a:rPr lang="en-US" sz="2800" kern="0" dirty="0" smtClean="0">
                <a:solidFill>
                  <a:srgbClr val="FF0000"/>
                </a:solidFill>
                <a:latin typeface="Arial Unicode MS" pitchFamily="34" charset="-128"/>
                <a:ea typeface="Arial Unicode MS" pitchFamily="34" charset="-128"/>
                <a:cs typeface="Arial Unicode MS" pitchFamily="34" charset="-128"/>
              </a:rPr>
              <a:t>clicker questions</a:t>
            </a:r>
            <a:r>
              <a:rPr lang="en-US" sz="2800" kern="0" dirty="0" smtClean="0">
                <a:solidFill>
                  <a:srgbClr val="000000"/>
                </a:solidFill>
                <a:latin typeface="Arial Unicode MS" pitchFamily="34" charset="-128"/>
                <a:ea typeface="Arial Unicode MS" pitchFamily="34" charset="-128"/>
                <a:cs typeface="Arial Unicode MS" pitchFamily="34" charset="-128"/>
              </a:rPr>
              <a:t>, practice exercises, </a:t>
            </a:r>
            <a:r>
              <a:rPr lang="en-US" sz="2800" kern="0" dirty="0" smtClean="0">
                <a:solidFill>
                  <a:srgbClr val="FF0000"/>
                </a:solidFill>
                <a:latin typeface="Arial Unicode MS" pitchFamily="34" charset="-128"/>
                <a:ea typeface="Arial Unicode MS" pitchFamily="34" charset="-128"/>
                <a:cs typeface="Arial Unicode MS" pitchFamily="34" charset="-128"/>
              </a:rPr>
              <a:t>assignments</a:t>
            </a:r>
            <a:r>
              <a:rPr lang="en-US" sz="2800" kern="0" dirty="0" smtClean="0">
                <a:solidFill>
                  <a:srgbClr val="000000"/>
                </a:solidFill>
                <a:latin typeface="Arial Unicode MS" pitchFamily="34" charset="-128"/>
                <a:ea typeface="Arial Unicode MS" pitchFamily="34" charset="-128"/>
                <a:cs typeface="Arial Unicode MS" pitchFamily="34" charset="-128"/>
              </a:rPr>
              <a:t> and </a:t>
            </a:r>
            <a:r>
              <a:rPr lang="en-US" sz="2800" kern="0" dirty="0" smtClean="0">
                <a:solidFill>
                  <a:srgbClr val="FF0000"/>
                </a:solidFill>
                <a:latin typeface="Arial Unicode MS" pitchFamily="34" charset="-128"/>
                <a:ea typeface="Arial Unicode MS" pitchFamily="34" charset="-128"/>
                <a:cs typeface="Arial Unicode MS" pitchFamily="34" charset="-128"/>
              </a:rPr>
              <a:t>midterm</a:t>
            </a:r>
            <a:r>
              <a:rPr lang="en-US" sz="2800" kern="0" dirty="0" smtClean="0">
                <a:solidFill>
                  <a:srgbClr val="000000"/>
                </a:solidFill>
                <a:latin typeface="Arial Unicode MS" pitchFamily="34" charset="-128"/>
                <a:ea typeface="Arial Unicode MS" pitchFamily="34" charset="-128"/>
                <a:cs typeface="Arial Unicode MS" pitchFamily="34" charset="-128"/>
              </a:rPr>
              <a:t> !</a:t>
            </a:r>
            <a:endParaRPr lang="en-US" sz="2800" kern="0" dirty="0" smtClean="0">
              <a:solidFill>
                <a:srgbClr val="000000"/>
              </a:solidFill>
              <a:latin typeface="Arial Unicode MS" pitchFamily="34" charset="-128"/>
              <a:ea typeface="Arial Unicode MS" pitchFamily="34" charset="-128"/>
              <a:cs typeface="Arial Unicode MS" pitchFamily="34" charset="-128"/>
            </a:endParaRPr>
          </a:p>
          <a:p>
            <a:pPr marL="342900" indent="-342900" defTabSz="457200">
              <a:lnSpc>
                <a:spcPct val="90000"/>
              </a:lnSpc>
              <a:spcBef>
                <a:spcPct val="20000"/>
              </a:spcBef>
              <a:buClr>
                <a:srgbClr val="000000"/>
              </a:buClr>
              <a:buSzPct val="100000"/>
              <a:buFontTx/>
              <a:buChar char="•"/>
            </a:pPr>
            <a:r>
              <a:rPr lang="en-US" sz="2800" kern="0" dirty="0" smtClean="0">
                <a:solidFill>
                  <a:srgbClr val="000000"/>
                </a:solidFill>
                <a:latin typeface="Arial Unicode MS" pitchFamily="34" charset="-128"/>
                <a:ea typeface="Arial Unicode MS" pitchFamily="34" charset="-128"/>
                <a:cs typeface="Arial Unicode MS" pitchFamily="34" charset="-128"/>
              </a:rPr>
              <a:t>Will post more practice material </a:t>
            </a:r>
            <a:r>
              <a:rPr lang="en-US" sz="2800" kern="0" dirty="0" smtClean="0">
                <a:solidFill>
                  <a:srgbClr val="000000"/>
                </a:solidFill>
                <a:latin typeface="Arial Unicode MS" pitchFamily="34" charset="-128"/>
                <a:ea typeface="Arial Unicode MS" pitchFamily="34" charset="-128"/>
                <a:cs typeface="Arial Unicode MS" pitchFamily="34" charset="-128"/>
              </a:rPr>
              <a:t>......</a:t>
            </a:r>
            <a:endParaRPr lang="en-US" sz="2800" kern="0" dirty="0" smtClean="0">
              <a:solidFill>
                <a:srgbClr val="000000"/>
              </a:solidFill>
              <a:latin typeface="Arial Unicode MS" pitchFamily="34" charset="-128"/>
              <a:ea typeface="Arial Unicode MS" pitchFamily="34" charset="-128"/>
              <a:cs typeface="Arial Unicode MS" pitchFamily="34" charset="-128"/>
            </a:endParaRPr>
          </a:p>
          <a:p>
            <a:pPr marL="342900" indent="-342900" defTabSz="457200">
              <a:lnSpc>
                <a:spcPct val="90000"/>
              </a:lnSpc>
              <a:spcBef>
                <a:spcPct val="20000"/>
              </a:spcBef>
              <a:buClr>
                <a:srgbClr val="000000"/>
              </a:buClr>
              <a:buSzPct val="100000"/>
              <a:buFontTx/>
              <a:buChar char="•"/>
            </a:pPr>
            <a:r>
              <a:rPr lang="en-US" sz="2800" kern="0" dirty="0" smtClean="0">
                <a:solidFill>
                  <a:srgbClr val="000000"/>
                </a:solidFill>
                <a:latin typeface="Arial Unicode MS" pitchFamily="34" charset="-128"/>
                <a:ea typeface="Arial Unicode MS" pitchFamily="34" charset="-128"/>
                <a:cs typeface="Arial Unicode MS" pitchFamily="34" charset="-128"/>
              </a:rPr>
              <a:t>Office Hours –  </a:t>
            </a:r>
            <a:r>
              <a:rPr lang="en-US" sz="2800" b="1" kern="0" dirty="0" smtClean="0">
                <a:solidFill>
                  <a:srgbClr val="000000"/>
                </a:solidFill>
                <a:latin typeface="Arial Unicode MS" pitchFamily="34" charset="-128"/>
                <a:ea typeface="Arial Unicode MS" pitchFamily="34" charset="-128"/>
                <a:cs typeface="Arial Unicode MS" pitchFamily="34" charset="-128"/>
              </a:rPr>
              <a:t>Me</a:t>
            </a:r>
            <a:r>
              <a:rPr lang="en-US" sz="2800" kern="0" dirty="0" smtClean="0">
                <a:solidFill>
                  <a:srgbClr val="000000"/>
                </a:solidFill>
                <a:latin typeface="Arial Unicode MS" pitchFamily="34" charset="-128"/>
                <a:ea typeface="Arial Unicode MS" pitchFamily="34" charset="-128"/>
                <a:cs typeface="Arial Unicode MS" pitchFamily="34" charset="-128"/>
              </a:rPr>
              <a:t> </a:t>
            </a:r>
            <a:r>
              <a:rPr lang="en-US" sz="2800" kern="0" dirty="0" smtClean="0">
                <a:solidFill>
                  <a:srgbClr val="000000"/>
                </a:solidFill>
                <a:latin typeface="Arial Unicode MS" pitchFamily="34" charset="-128"/>
                <a:ea typeface="Arial Unicode MS" pitchFamily="34" charset="-128"/>
                <a:cs typeface="Arial Unicode MS" pitchFamily="34" charset="-128"/>
              </a:rPr>
              <a:t>Wed </a:t>
            </a:r>
            <a:r>
              <a:rPr lang="en-US" sz="2800" kern="0" dirty="0" smtClean="0">
                <a:solidFill>
                  <a:srgbClr val="FF0000"/>
                </a:solidFill>
                <a:latin typeface="Arial Unicode MS" pitchFamily="34" charset="-128"/>
                <a:ea typeface="Arial Unicode MS" pitchFamily="34" charset="-128"/>
                <a:cs typeface="Arial Unicode MS" pitchFamily="34" charset="-128"/>
              </a:rPr>
              <a:t>830-10</a:t>
            </a:r>
            <a:r>
              <a:rPr lang="en-US" sz="2800" kern="0" dirty="0" smtClean="0">
                <a:solidFill>
                  <a:srgbClr val="000000"/>
                </a:solidFill>
                <a:latin typeface="Arial Unicode MS" pitchFamily="34" charset="-128"/>
                <a:ea typeface="Arial Unicode MS" pitchFamily="34" charset="-128"/>
                <a:cs typeface="Arial Unicode MS" pitchFamily="34" charset="-128"/>
              </a:rPr>
              <a:t> – TA office hours schedule for next week posted on Piazza.</a:t>
            </a:r>
          </a:p>
          <a:p>
            <a:pPr marL="342900" indent="-342900" defTabSz="457200">
              <a:lnSpc>
                <a:spcPct val="90000"/>
              </a:lnSpc>
              <a:spcBef>
                <a:spcPct val="20000"/>
              </a:spcBef>
              <a:buClr>
                <a:srgbClr val="000000"/>
              </a:buClr>
              <a:buSzPct val="100000"/>
              <a:buFontTx/>
              <a:buChar char="•"/>
            </a:pPr>
            <a:r>
              <a:rPr lang="en-US" sz="2800" kern="0" dirty="0" smtClean="0">
                <a:solidFill>
                  <a:srgbClr val="000000"/>
                </a:solidFill>
                <a:latin typeface="Arial Unicode MS" pitchFamily="34" charset="-128"/>
                <a:ea typeface="Arial Unicode MS" pitchFamily="34" charset="-128"/>
                <a:cs typeface="Arial Unicode MS" pitchFamily="34" charset="-128"/>
              </a:rPr>
              <a:t>Post </a:t>
            </a:r>
            <a:r>
              <a:rPr lang="en-US" sz="2800" kern="0" dirty="0" smtClean="0">
                <a:solidFill>
                  <a:srgbClr val="000000"/>
                </a:solidFill>
                <a:latin typeface="Arial Unicode MS" pitchFamily="34" charset="-128"/>
                <a:ea typeface="Arial Unicode MS" pitchFamily="34" charset="-128"/>
                <a:cs typeface="Arial Unicode MS" pitchFamily="34" charset="-128"/>
              </a:rPr>
              <a:t>Questions on </a:t>
            </a:r>
            <a:r>
              <a:rPr lang="en-US" sz="2800" kern="0" dirty="0" smtClean="0">
                <a:solidFill>
                  <a:srgbClr val="000000"/>
                </a:solidFill>
                <a:latin typeface="Arial Unicode MS" pitchFamily="34" charset="-128"/>
                <a:ea typeface="Arial Unicode MS" pitchFamily="34" charset="-128"/>
                <a:cs typeface="Arial Unicode MS" pitchFamily="34" charset="-128"/>
              </a:rPr>
              <a:t>Piazza</a:t>
            </a:r>
            <a:endParaRPr lang="en-US" sz="2800" kern="0" dirty="0" smtClean="0">
              <a:solidFill>
                <a:srgbClr val="000000"/>
              </a:solidFill>
              <a:latin typeface="Arial Unicode MS" pitchFamily="34" charset="-128"/>
              <a:ea typeface="Arial Unicode MS" pitchFamily="34" charset="-128"/>
              <a:cs typeface="Arial Unicode MS" pitchFamily="34" charset="-128"/>
            </a:endParaRPr>
          </a:p>
          <a:p>
            <a:pPr defTabSz="457200">
              <a:lnSpc>
                <a:spcPct val="90000"/>
              </a:lnSpc>
              <a:spcBef>
                <a:spcPct val="20000"/>
              </a:spcBef>
              <a:buClr>
                <a:srgbClr val="000000"/>
              </a:buClr>
              <a:buSzPct val="100000"/>
            </a:pPr>
            <a:r>
              <a:rPr lang="en-CA" sz="2800" kern="0" dirty="0" smtClean="0">
                <a:solidFill>
                  <a:srgbClr val="00B0F0"/>
                </a:solidFill>
                <a:latin typeface="Arial Unicode MS" pitchFamily="34" charset="-128"/>
                <a:ea typeface="Arial Unicode MS" pitchFamily="34" charset="-128"/>
                <a:cs typeface="Arial Unicode MS" pitchFamily="34" charset="-128"/>
              </a:rPr>
              <a:t>Can bring letter </a:t>
            </a:r>
            <a:r>
              <a:rPr lang="en-CA" sz="2800" kern="0" dirty="0">
                <a:solidFill>
                  <a:srgbClr val="00B0F0"/>
                </a:solidFill>
                <a:latin typeface="Arial Unicode MS" pitchFamily="34" charset="-128"/>
                <a:ea typeface="Arial Unicode MS" pitchFamily="34" charset="-128"/>
                <a:cs typeface="Arial Unicode MS" pitchFamily="34" charset="-128"/>
              </a:rPr>
              <a:t>sized </a:t>
            </a:r>
            <a:r>
              <a:rPr lang="en-CA" sz="2800" kern="0" dirty="0" smtClean="0">
                <a:solidFill>
                  <a:srgbClr val="00B0F0"/>
                </a:solidFill>
                <a:latin typeface="Arial Unicode MS" pitchFamily="34" charset="-128"/>
                <a:ea typeface="Arial Unicode MS" pitchFamily="34" charset="-128"/>
                <a:cs typeface="Arial Unicode MS" pitchFamily="34" charset="-128"/>
              </a:rPr>
              <a:t>sheet </a:t>
            </a:r>
            <a:r>
              <a:rPr lang="en-CA" sz="2800" kern="0" dirty="0">
                <a:solidFill>
                  <a:srgbClr val="00B0F0"/>
                </a:solidFill>
                <a:latin typeface="Arial Unicode MS" pitchFamily="34" charset="-128"/>
                <a:ea typeface="Arial Unicode MS" pitchFamily="34" charset="-128"/>
                <a:cs typeface="Arial Unicode MS" pitchFamily="34" charset="-128"/>
              </a:rPr>
              <a:t>of paper with anything written on it (double sided</a:t>
            </a:r>
            <a:r>
              <a:rPr lang="en-CA" sz="2800" kern="0" dirty="0" smtClean="0">
                <a:solidFill>
                  <a:srgbClr val="00B0F0"/>
                </a:solidFill>
                <a:latin typeface="Arial Unicode MS" pitchFamily="34" charset="-128"/>
                <a:ea typeface="Arial Unicode MS" pitchFamily="34" charset="-128"/>
                <a:cs typeface="Arial Unicode MS" pitchFamily="34" charset="-128"/>
              </a:rPr>
              <a:t>)</a:t>
            </a:r>
            <a:endParaRPr lang="en-US" sz="2800" kern="0" dirty="0">
              <a:solidFill>
                <a:srgbClr val="00B0F0"/>
              </a:solidFill>
              <a:latin typeface="Arial Unicode MS" pitchFamily="34" charset="-128"/>
              <a:ea typeface="Arial Unicode MS" pitchFamily="34" charset="-128"/>
              <a:cs typeface="Arial Unicode MS" pitchFamily="34" charset="-128"/>
            </a:endParaRPr>
          </a:p>
        </p:txBody>
      </p:sp>
      <p:sp>
        <p:nvSpPr>
          <p:cNvPr id="9" name="Rectangle 2"/>
          <p:cNvSpPr txBox="1">
            <a:spLocks noChangeArrowheads="1"/>
          </p:cNvSpPr>
          <p:nvPr/>
        </p:nvSpPr>
        <p:spPr bwMode="auto">
          <a:xfrm>
            <a:off x="417063" y="0"/>
            <a:ext cx="8542866" cy="1411833"/>
          </a:xfrm>
          <a:prstGeom prst="rect">
            <a:avLst/>
          </a:prstGeom>
          <a:solidFill>
            <a:schemeClr val="accent5">
              <a:lumMod val="40000"/>
              <a:lumOff val="60000"/>
            </a:schemeClr>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a:lstStyle>
          <a:p>
            <a:pPr defTabSz="457200" eaLnBrk="1" hangingPunct="1">
              <a:lnSpc>
                <a:spcPct val="90000"/>
              </a:lnSpc>
              <a:buClr>
                <a:srgbClr val="000000"/>
              </a:buClr>
              <a:buSzPct val="100000"/>
              <a:buFont typeface="Times New Roman" pitchFamily="18" charset="0"/>
              <a:buNone/>
            </a:pPr>
            <a:r>
              <a:rPr lang="en-US" sz="3200" kern="0" dirty="0" smtClean="0">
                <a:solidFill>
                  <a:srgbClr val="3333CC"/>
                </a:solidFill>
              </a:rPr>
              <a:t>Final Exam, </a:t>
            </a:r>
            <a:r>
              <a:rPr lang="en-US" sz="3200" kern="0" dirty="0" smtClean="0">
                <a:solidFill>
                  <a:srgbClr val="3333CC"/>
                </a:solidFill>
              </a:rPr>
              <a:t>Fri, </a:t>
            </a:r>
            <a:r>
              <a:rPr lang="en-US" sz="3200" kern="0" dirty="0" smtClean="0">
                <a:solidFill>
                  <a:srgbClr val="3333CC"/>
                </a:solidFill>
              </a:rPr>
              <a:t>Dec </a:t>
            </a:r>
            <a:r>
              <a:rPr lang="en-US" sz="3200" kern="0" dirty="0" smtClean="0">
                <a:solidFill>
                  <a:srgbClr val="3333CC"/>
                </a:solidFill>
              </a:rPr>
              <a:t>8, </a:t>
            </a:r>
            <a:endParaRPr lang="en-US" sz="3200" kern="0" dirty="0" smtClean="0">
              <a:solidFill>
                <a:srgbClr val="3333CC"/>
              </a:solidFill>
            </a:endParaRPr>
          </a:p>
          <a:p>
            <a:pPr defTabSz="457200" eaLnBrk="1" hangingPunct="1">
              <a:lnSpc>
                <a:spcPct val="90000"/>
              </a:lnSpc>
              <a:buClr>
                <a:srgbClr val="000000"/>
              </a:buClr>
              <a:buSzPct val="100000"/>
              <a:buFont typeface="Times New Roman" pitchFamily="18" charset="0"/>
              <a:buNone/>
            </a:pPr>
            <a:r>
              <a:rPr lang="en-US" sz="3200" kern="0" dirty="0" smtClean="0">
                <a:solidFill>
                  <a:srgbClr val="3333CC"/>
                </a:solidFill>
              </a:rPr>
              <a:t>we will start at 7:00PM  Location: </a:t>
            </a:r>
            <a:r>
              <a:rPr lang="en-CA" dirty="0"/>
              <a:t>FSC 1005</a:t>
            </a:r>
            <a:endParaRPr lang="en-US" sz="3200" i="1" kern="0" baseline="30000" dirty="0" smtClean="0">
              <a:solidFill>
                <a:srgbClr val="3333CC"/>
              </a:solidFill>
            </a:endParaRPr>
          </a:p>
        </p:txBody>
      </p:sp>
      <p:sp>
        <p:nvSpPr>
          <p:cNvPr id="8" name="Rectangle 2"/>
          <p:cNvSpPr txBox="1">
            <a:spLocks noChangeArrowheads="1"/>
          </p:cNvSpPr>
          <p:nvPr/>
        </p:nvSpPr>
        <p:spPr bwMode="auto">
          <a:xfrm>
            <a:off x="76200" y="1242833"/>
            <a:ext cx="689032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a:lstStyle>
          <a:p>
            <a:pPr algn="l" eaLnBrk="1" hangingPunct="1"/>
            <a:r>
              <a:rPr lang="en-US" kern="0" dirty="0" smtClean="0">
                <a:solidFill>
                  <a:srgbClr val="3333CC"/>
                </a:solidFill>
              </a:rPr>
              <a:t>How to prepare….</a:t>
            </a:r>
            <a:endParaRPr lang="en-US" i="1" kern="0" baseline="30000" dirty="0" smtClean="0">
              <a:solidFill>
                <a:srgbClr val="3333CC"/>
              </a:solidFill>
            </a:endParaRPr>
          </a:p>
        </p:txBody>
      </p:sp>
    </p:spTree>
    <p:extLst>
      <p:ext uri="{BB962C8B-B14F-4D97-AF65-F5344CB8AC3E}">
        <p14:creationId xmlns:p14="http://schemas.microsoft.com/office/powerpoint/2010/main" val="1024821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a:xfrm>
            <a:off x="3124200" y="6541409"/>
            <a:ext cx="2895600" cy="457200"/>
          </a:xfrm>
        </p:spPr>
        <p:txBody>
          <a:bodyPr/>
          <a:lstStyle/>
          <a:p>
            <a:pPr>
              <a:defRPr/>
            </a:pPr>
            <a:r>
              <a:rPr lang="en-US" dirty="0" smtClean="0">
                <a:solidFill>
                  <a:srgbClr val="000000"/>
                </a:solidFill>
              </a:rPr>
              <a:t>CPSC 422, Lecture 35</a:t>
            </a:r>
            <a:endParaRPr lang="en-US" dirty="0">
              <a:solidFill>
                <a:srgbClr val="000000"/>
              </a:solidFill>
            </a:endParaRPr>
          </a:p>
        </p:txBody>
      </p:sp>
      <p:sp>
        <p:nvSpPr>
          <p:cNvPr id="8" name="Slide Number Placeholder 5"/>
          <p:cNvSpPr>
            <a:spLocks noGrp="1"/>
          </p:cNvSpPr>
          <p:nvPr>
            <p:ph type="sldNum" sz="quarter" idx="12"/>
          </p:nvPr>
        </p:nvSpPr>
        <p:spPr>
          <a:xfrm>
            <a:off x="7086600" y="6541409"/>
            <a:ext cx="1905000" cy="457200"/>
          </a:xfrm>
        </p:spPr>
        <p:txBody>
          <a:bodyPr/>
          <a:lstStyle/>
          <a:p>
            <a:pPr>
              <a:defRPr/>
            </a:pPr>
            <a:r>
              <a:rPr lang="en-US" dirty="0">
                <a:solidFill>
                  <a:srgbClr val="000000"/>
                </a:solidFill>
              </a:rPr>
              <a:t>Slide </a:t>
            </a:r>
            <a:fld id="{B8CEA8C7-14BF-4985-8480-6278AAA056A2}" type="slidenum">
              <a:rPr lang="en-US">
                <a:solidFill>
                  <a:srgbClr val="000000"/>
                </a:solidFill>
              </a:rPr>
              <a:pPr>
                <a:defRPr/>
              </a:pPr>
              <a:t>3</a:t>
            </a:fld>
            <a:endParaRPr lang="en-US" dirty="0">
              <a:solidFill>
                <a:srgbClr val="000000"/>
              </a:solidFill>
            </a:endParaRPr>
          </a:p>
        </p:txBody>
      </p:sp>
      <p:sp>
        <p:nvSpPr>
          <p:cNvPr id="2056" name="Rectangle 2"/>
          <p:cNvSpPr>
            <a:spLocks noGrp="1" noChangeArrowheads="1"/>
          </p:cNvSpPr>
          <p:nvPr>
            <p:ph type="title"/>
          </p:nvPr>
        </p:nvSpPr>
        <p:spPr>
          <a:xfrm>
            <a:off x="-1219200" y="78439"/>
            <a:ext cx="8534400" cy="685800"/>
          </a:xfrm>
        </p:spPr>
        <p:txBody>
          <a:bodyPr/>
          <a:lstStyle/>
          <a:p>
            <a:pPr eaLnBrk="1" hangingPunct="1"/>
            <a:r>
              <a:rPr lang="en-US" sz="4400" b="1" dirty="0" smtClean="0"/>
              <a:t>TA evaluations</a:t>
            </a:r>
          </a:p>
        </p:txBody>
      </p:sp>
      <p:sp>
        <p:nvSpPr>
          <p:cNvPr id="2057" name="Rectangle 3"/>
          <p:cNvSpPr>
            <a:spLocks noGrp="1" noChangeArrowheads="1"/>
          </p:cNvSpPr>
          <p:nvPr>
            <p:ph type="body" idx="1"/>
          </p:nvPr>
        </p:nvSpPr>
        <p:spPr>
          <a:xfrm>
            <a:off x="251520" y="836712"/>
            <a:ext cx="9144000" cy="5500688"/>
          </a:xfrm>
        </p:spPr>
        <p:txBody>
          <a:bodyPr/>
          <a:lstStyle/>
          <a:p>
            <a:pPr eaLnBrk="1" hangingPunct="1"/>
            <a:endParaRPr lang="en-US" dirty="0" smtClean="0"/>
          </a:p>
          <a:p>
            <a:pPr eaLnBrk="1" hangingPunct="1">
              <a:lnSpc>
                <a:spcPct val="60000"/>
              </a:lnSpc>
            </a:pPr>
            <a:endParaRPr lang="en-US" b="1" dirty="0" smtClean="0"/>
          </a:p>
        </p:txBody>
      </p:sp>
      <p:sp>
        <p:nvSpPr>
          <p:cNvPr id="11" name="Rectangle 2"/>
          <p:cNvSpPr txBox="1">
            <a:spLocks noChangeArrowheads="1"/>
          </p:cNvSpPr>
          <p:nvPr/>
        </p:nvSpPr>
        <p:spPr bwMode="auto">
          <a:xfrm>
            <a:off x="171507" y="44958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a:lstStyle>
          <a:p>
            <a:pPr eaLnBrk="1" hangingPunct="1"/>
            <a:r>
              <a:rPr lang="en-US" kern="0" dirty="0" smtClean="0"/>
              <a:t>Also if you have not done it yet, fill out the teaching evaluations</a:t>
            </a:r>
          </a:p>
        </p:txBody>
      </p:sp>
      <p:sp>
        <p:nvSpPr>
          <p:cNvPr id="13" name="TextBox 12"/>
          <p:cNvSpPr txBox="1">
            <a:spLocks noChangeArrowheads="1"/>
          </p:cNvSpPr>
          <p:nvPr/>
        </p:nvSpPr>
        <p:spPr bwMode="auto">
          <a:xfrm>
            <a:off x="188351" y="5385609"/>
            <a:ext cx="9144000" cy="1116124"/>
          </a:xfrm>
          <a:prstGeom prst="rect">
            <a:avLst/>
          </a:prstGeom>
          <a:noFill/>
          <a:ln w="9525">
            <a:noFill/>
            <a:miter lim="800000"/>
            <a:headEnd/>
            <a:tailEnd/>
          </a:ln>
        </p:spPr>
        <p:txBody>
          <a:bodyPr/>
          <a:lstStyle>
            <a:defPPr>
              <a:defRPr lang="en-US"/>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342900" indent="-342900">
              <a:spcBef>
                <a:spcPct val="20000"/>
              </a:spcBef>
              <a:defRPr/>
            </a:pPr>
            <a:r>
              <a:rPr lang="en-CA" b="1" dirty="0">
                <a:latin typeface="+mn-lt"/>
              </a:rPr>
              <a:t>https://eval.olt.ubc.ca/science. </a:t>
            </a:r>
            <a:endParaRPr lang="en-CA" b="1" dirty="0" smtClean="0">
              <a:latin typeface="+mn-lt"/>
            </a:endParaRPr>
          </a:p>
          <a:p>
            <a:pPr marL="342900" indent="-342900">
              <a:spcBef>
                <a:spcPct val="20000"/>
              </a:spcBef>
              <a:defRPr/>
            </a:pPr>
            <a:r>
              <a:rPr lang="en-CA" dirty="0" smtClean="0">
                <a:latin typeface="+mn-lt"/>
              </a:rPr>
              <a:t>login </a:t>
            </a:r>
            <a:r>
              <a:rPr lang="en-CA" dirty="0">
                <a:latin typeface="+mn-lt"/>
              </a:rPr>
              <a:t>to the site using </a:t>
            </a:r>
            <a:r>
              <a:rPr lang="en-CA" dirty="0" smtClean="0">
                <a:latin typeface="+mn-lt"/>
              </a:rPr>
              <a:t>your CWL</a:t>
            </a:r>
            <a:endParaRPr lang="en-CA" dirty="0">
              <a:latin typeface="+mn-lt"/>
            </a:endParaRPr>
          </a:p>
        </p:txBody>
      </p:sp>
      <p:sp>
        <p:nvSpPr>
          <p:cNvPr id="16" name="Rectangle 3"/>
          <p:cNvSpPr txBox="1">
            <a:spLocks noChangeArrowheads="1"/>
          </p:cNvSpPr>
          <p:nvPr/>
        </p:nvSpPr>
        <p:spPr bwMode="auto">
          <a:xfrm>
            <a:off x="202206" y="840343"/>
            <a:ext cx="9144000" cy="2232248"/>
          </a:xfrm>
          <a:prstGeom prst="rect">
            <a:avLst/>
          </a:prstGeom>
          <a:noFill/>
          <a:ln w="9525">
            <a:noFill/>
            <a:miter lim="800000"/>
            <a:headEnd/>
            <a:tailEnd/>
          </a:ln>
        </p:spPr>
        <p:txBody>
          <a:bodyPr/>
          <a:lstStyle/>
          <a:p>
            <a:pPr marL="342900" indent="-342900">
              <a:spcBef>
                <a:spcPct val="20000"/>
              </a:spcBef>
              <a:defRPr/>
            </a:pPr>
            <a:r>
              <a:rPr lang="en-US" sz="3600" b="1" kern="0" dirty="0">
                <a:solidFill>
                  <a:schemeClr val="accent6"/>
                </a:solidFill>
                <a:latin typeface="+mn-lt"/>
              </a:rPr>
              <a:t>Teaching </a:t>
            </a:r>
            <a:r>
              <a:rPr lang="en-US" sz="3600" b="1" kern="0" dirty="0" smtClean="0">
                <a:solidFill>
                  <a:schemeClr val="accent6"/>
                </a:solidFill>
                <a:latin typeface="+mn-lt"/>
              </a:rPr>
              <a:t>Assistant</a:t>
            </a:r>
          </a:p>
          <a:p>
            <a:pPr marL="342900" indent="-342900">
              <a:spcBef>
                <a:spcPct val="20000"/>
              </a:spcBef>
              <a:defRPr/>
            </a:pPr>
            <a:endParaRPr lang="en-US" sz="2400" b="1" kern="0" dirty="0" smtClean="0">
              <a:solidFill>
                <a:schemeClr val="accent6"/>
              </a:solidFill>
              <a:latin typeface="+mn-lt"/>
            </a:endParaRPr>
          </a:p>
        </p:txBody>
      </p:sp>
      <p:pic>
        <p:nvPicPr>
          <p:cNvPr id="12" name="Picture 11"/>
          <p:cNvPicPr>
            <a:picLocks noChangeAspect="1"/>
          </p:cNvPicPr>
          <p:nvPr/>
        </p:nvPicPr>
        <p:blipFill rotWithShape="1">
          <a:blip r:embed="rId3"/>
          <a:srcRect l="9064" r="9572" b="25275"/>
          <a:stretch/>
        </p:blipFill>
        <p:spPr>
          <a:xfrm>
            <a:off x="920278" y="2431691"/>
            <a:ext cx="1095348" cy="1449155"/>
          </a:xfrm>
          <a:prstGeom prst="rect">
            <a:avLst/>
          </a:prstGeom>
        </p:spPr>
      </p:pic>
      <p:pic>
        <p:nvPicPr>
          <p:cNvPr id="14" name="Picture 13"/>
          <p:cNvPicPr>
            <a:picLocks noChangeAspect="1"/>
          </p:cNvPicPr>
          <p:nvPr/>
        </p:nvPicPr>
        <p:blipFill>
          <a:blip r:embed="rId4"/>
          <a:stretch>
            <a:fillRect/>
          </a:stretch>
        </p:blipFill>
        <p:spPr>
          <a:xfrm>
            <a:off x="3887834" y="2431691"/>
            <a:ext cx="1080120" cy="1440160"/>
          </a:xfrm>
          <a:prstGeom prst="rect">
            <a:avLst/>
          </a:prstGeom>
        </p:spPr>
      </p:pic>
      <p:sp>
        <p:nvSpPr>
          <p:cNvPr id="15" name="TextBox 14"/>
          <p:cNvSpPr txBox="1"/>
          <p:nvPr/>
        </p:nvSpPr>
        <p:spPr>
          <a:xfrm>
            <a:off x="3308036" y="1632052"/>
            <a:ext cx="2239716" cy="1015663"/>
          </a:xfrm>
          <a:prstGeom prst="rect">
            <a:avLst/>
          </a:prstGeom>
          <a:noFill/>
        </p:spPr>
        <p:txBody>
          <a:bodyPr wrap="none" rtlCol="0">
            <a:spAutoFit/>
          </a:bodyPr>
          <a:lstStyle/>
          <a:p>
            <a:pPr algn="ctr"/>
            <a:r>
              <a:rPr lang="en-CA" sz="2000" b="1" dirty="0">
                <a:latin typeface="+mn-lt"/>
              </a:rPr>
              <a:t>Jordon Johnson</a:t>
            </a:r>
          </a:p>
          <a:p>
            <a:pPr algn="ctr"/>
            <a:r>
              <a:rPr lang="en-CA" sz="2000" dirty="0">
                <a:solidFill>
                  <a:srgbClr val="00B050"/>
                </a:solidFill>
                <a:latin typeface="+mn-lt"/>
              </a:rPr>
              <a:t>jordon@cs.ubc.ca</a:t>
            </a:r>
          </a:p>
          <a:p>
            <a:pPr algn="ctr"/>
            <a:endParaRPr lang="en-CA" sz="2000" dirty="0">
              <a:latin typeface="+mn-lt"/>
            </a:endParaRPr>
          </a:p>
        </p:txBody>
      </p:sp>
      <p:sp>
        <p:nvSpPr>
          <p:cNvPr id="19" name="TextBox 18"/>
          <p:cNvSpPr txBox="1"/>
          <p:nvPr/>
        </p:nvSpPr>
        <p:spPr>
          <a:xfrm>
            <a:off x="381000" y="1632052"/>
            <a:ext cx="2326279" cy="1015663"/>
          </a:xfrm>
          <a:prstGeom prst="rect">
            <a:avLst/>
          </a:prstGeom>
          <a:noFill/>
        </p:spPr>
        <p:txBody>
          <a:bodyPr wrap="none" rtlCol="0">
            <a:spAutoFit/>
          </a:bodyPr>
          <a:lstStyle/>
          <a:p>
            <a:pPr algn="ctr"/>
            <a:r>
              <a:rPr lang="en-CA" sz="2000" b="1" dirty="0" smtClean="0">
                <a:latin typeface="+mn-lt"/>
              </a:rPr>
              <a:t>David </a:t>
            </a:r>
            <a:r>
              <a:rPr lang="en-CA" sz="2000" b="1" dirty="0">
                <a:latin typeface="+mn-lt"/>
              </a:rPr>
              <a:t>Johnson</a:t>
            </a:r>
          </a:p>
          <a:p>
            <a:pPr algn="ctr"/>
            <a:r>
              <a:rPr lang="en-CA" sz="2000" dirty="0" smtClean="0">
                <a:solidFill>
                  <a:srgbClr val="00B050"/>
                </a:solidFill>
                <a:latin typeface="+mn-lt"/>
              </a:rPr>
              <a:t>davewj@cs.ubc.ca</a:t>
            </a:r>
            <a:endParaRPr lang="en-CA" sz="2000" dirty="0">
              <a:solidFill>
                <a:srgbClr val="00B050"/>
              </a:solidFill>
              <a:latin typeface="+mn-lt"/>
            </a:endParaRPr>
          </a:p>
          <a:p>
            <a:pPr algn="ctr"/>
            <a:endParaRPr lang="en-CA" sz="2000" dirty="0">
              <a:latin typeface="+mn-lt"/>
            </a:endParaRPr>
          </a:p>
        </p:txBody>
      </p:sp>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24138" y="2431691"/>
            <a:ext cx="1163350" cy="1473322"/>
          </a:xfrm>
          <a:prstGeom prst="rect">
            <a:avLst/>
          </a:prstGeom>
        </p:spPr>
      </p:pic>
      <p:sp>
        <p:nvSpPr>
          <p:cNvPr id="21" name="TextBox 20"/>
          <p:cNvSpPr txBox="1"/>
          <p:nvPr/>
        </p:nvSpPr>
        <p:spPr>
          <a:xfrm>
            <a:off x="5911692" y="1632052"/>
            <a:ext cx="2656496" cy="707886"/>
          </a:xfrm>
          <a:prstGeom prst="rect">
            <a:avLst/>
          </a:prstGeom>
          <a:noFill/>
        </p:spPr>
        <p:txBody>
          <a:bodyPr wrap="none" rtlCol="0">
            <a:spAutoFit/>
          </a:bodyPr>
          <a:lstStyle/>
          <a:p>
            <a:pPr algn="ctr"/>
            <a:r>
              <a:rPr lang="en-CA" sz="2000" b="1" dirty="0" err="1">
                <a:latin typeface="+mn-lt"/>
              </a:rPr>
              <a:t>Siddhesh</a:t>
            </a:r>
            <a:r>
              <a:rPr lang="en-CA" sz="2000" b="1" dirty="0">
                <a:latin typeface="+mn-lt"/>
              </a:rPr>
              <a:t> </a:t>
            </a:r>
            <a:r>
              <a:rPr lang="en-CA" sz="2000" b="1" dirty="0" err="1" smtClean="0">
                <a:latin typeface="+mn-lt"/>
              </a:rPr>
              <a:t>Khandelwal</a:t>
            </a:r>
            <a:endParaRPr lang="en-CA" sz="2000" b="1" dirty="0" smtClean="0">
              <a:latin typeface="+mn-lt"/>
            </a:endParaRPr>
          </a:p>
          <a:p>
            <a:pPr algn="ctr"/>
            <a:r>
              <a:rPr lang="en-CA" sz="2000" dirty="0">
                <a:solidFill>
                  <a:srgbClr val="00B050"/>
                </a:solidFill>
                <a:latin typeface="+mn-lt"/>
              </a:rPr>
              <a:t>skhandel@cs.ubc.ca</a:t>
            </a:r>
            <a:endParaRPr lang="en-CA" sz="2000" dirty="0">
              <a:latin typeface="+mn-lt"/>
            </a:endParaRPr>
          </a:p>
        </p:txBody>
      </p:sp>
    </p:spTree>
    <p:extLst>
      <p:ext uri="{BB962C8B-B14F-4D97-AF65-F5344CB8AC3E}">
        <p14:creationId xmlns:p14="http://schemas.microsoft.com/office/powerpoint/2010/main" val="10134232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smtClean="0">
                <a:solidFill>
                  <a:srgbClr val="000000"/>
                </a:solidFill>
              </a:rPr>
              <a:t>CPSC 422, Lecture 35</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solidFill>
                  <a:srgbClr val="000000"/>
                </a:solidFill>
              </a:rPr>
              <a:pPr/>
              <a:t>4</a:t>
            </a:fld>
            <a:endParaRPr lang="en-US" smtClean="0">
              <a:solidFill>
                <a:srgbClr val="000000"/>
              </a:solidFill>
            </a:endParaRPr>
          </a:p>
        </p:txBody>
      </p:sp>
      <p:sp>
        <p:nvSpPr>
          <p:cNvPr id="4101" name="Rectangle 2"/>
          <p:cNvSpPr>
            <a:spLocks noGrp="1" noChangeArrowheads="1"/>
          </p:cNvSpPr>
          <p:nvPr>
            <p:ph type="title"/>
          </p:nvPr>
        </p:nvSpPr>
        <p:spPr>
          <a:xfrm>
            <a:off x="571500" y="145577"/>
            <a:ext cx="7772400" cy="1143000"/>
          </a:xfrm>
        </p:spPr>
        <p:txBody>
          <a:bodyPr/>
          <a:lstStyle/>
          <a:p>
            <a:pPr eaLnBrk="1" hangingPunct="1"/>
            <a:r>
              <a:rPr lang="en-US" dirty="0" smtClean="0"/>
              <a:t>Lecture Overview</a:t>
            </a:r>
          </a:p>
        </p:txBody>
      </p:sp>
      <p:sp>
        <p:nvSpPr>
          <p:cNvPr id="6" name="Rectangle 3"/>
          <p:cNvSpPr txBox="1">
            <a:spLocks noChangeArrowheads="1"/>
          </p:cNvSpPr>
          <p:nvPr/>
        </p:nvSpPr>
        <p:spPr bwMode="auto">
          <a:xfrm>
            <a:off x="685800" y="1264693"/>
            <a:ext cx="8077200" cy="49530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spcAft>
                <a:spcPts val="600"/>
              </a:spcAft>
              <a:buFont typeface="Arial" pitchFamily="34" charset="0"/>
              <a:buChar char="•"/>
              <a:defRPr/>
            </a:pPr>
            <a:r>
              <a:rPr lang="en-CA" sz="2800" b="1" kern="0" dirty="0">
                <a:latin typeface="Arial Unicode MS"/>
              </a:rPr>
              <a:t>TA E</a:t>
            </a:r>
            <a:r>
              <a:rPr lang="en-CA" sz="2800" b="1" kern="0" dirty="0" smtClean="0">
                <a:latin typeface="Arial Unicode MS"/>
              </a:rPr>
              <a:t>valuations </a:t>
            </a:r>
            <a:r>
              <a:rPr lang="en-CA" sz="2800" b="1" kern="0" dirty="0">
                <a:latin typeface="Arial Unicode MS"/>
              </a:rPr>
              <a:t>/ Teaching </a:t>
            </a:r>
            <a:r>
              <a:rPr lang="en-CA" sz="2800" b="1" kern="0" dirty="0" smtClean="0">
                <a:latin typeface="Arial Unicode MS"/>
              </a:rPr>
              <a:t>Evaluations </a:t>
            </a:r>
            <a:endParaRPr lang="en-CA" sz="2800" b="1" kern="0" dirty="0">
              <a:latin typeface="Arial Unicode MS"/>
            </a:endParaRPr>
          </a:p>
          <a:p>
            <a:pPr marL="342900" indent="-342900">
              <a:spcBef>
                <a:spcPct val="20000"/>
              </a:spcBef>
              <a:spcAft>
                <a:spcPts val="600"/>
              </a:spcAft>
              <a:buFont typeface="Arial" pitchFamily="34" charset="0"/>
              <a:buChar char="•"/>
              <a:defRPr/>
            </a:pPr>
            <a:r>
              <a:rPr lang="en-CA" sz="2800" b="1" kern="0" dirty="0" smtClean="0">
                <a:latin typeface="Arial Unicode MS"/>
              </a:rPr>
              <a:t>IBM </a:t>
            </a:r>
            <a:r>
              <a:rPr lang="en-CA" sz="2800" b="1" kern="0" dirty="0">
                <a:latin typeface="Arial Unicode MS"/>
              </a:rPr>
              <a:t>Watson....</a:t>
            </a:r>
          </a:p>
          <a:p>
            <a:pPr marL="342900" indent="-342900">
              <a:spcBef>
                <a:spcPct val="20000"/>
              </a:spcBef>
              <a:spcAft>
                <a:spcPts val="600"/>
              </a:spcAft>
              <a:buFont typeface="Arial" pitchFamily="34" charset="0"/>
              <a:buChar char="•"/>
              <a:defRPr/>
            </a:pPr>
            <a:r>
              <a:rPr lang="en-CA" sz="2800" b="1" kern="0" dirty="0">
                <a:latin typeface="Arial Unicode MS"/>
              </a:rPr>
              <a:t>After 422....</a:t>
            </a:r>
          </a:p>
          <a:p>
            <a:pPr marL="342900" indent="-342900">
              <a:spcBef>
                <a:spcPct val="20000"/>
              </a:spcBef>
              <a:spcAft>
                <a:spcPts val="600"/>
              </a:spcAft>
              <a:buFont typeface="Arial" pitchFamily="34" charset="0"/>
              <a:buChar char="•"/>
              <a:defRPr/>
            </a:pPr>
            <a:r>
              <a:rPr lang="en-CA" sz="2800" b="1" kern="0" dirty="0" smtClean="0">
                <a:latin typeface="Arial Unicode MS"/>
              </a:rPr>
              <a:t>(</a:t>
            </a:r>
            <a:r>
              <a:rPr lang="en-CA" sz="2800" b="1" kern="0" dirty="0" smtClean="0">
                <a:latin typeface="Arial Unicode MS"/>
              </a:rPr>
              <a:t>422) Highlights from IUI  </a:t>
            </a:r>
            <a:r>
              <a:rPr lang="en-CA" sz="2800" b="1" kern="0" dirty="0">
                <a:latin typeface="Arial Unicode MS"/>
              </a:rPr>
              <a:t>conference</a:t>
            </a:r>
            <a:r>
              <a:rPr lang="en-CA" sz="2800" b="1" kern="0" dirty="0" smtClean="0">
                <a:latin typeface="Arial Unicode MS"/>
              </a:rPr>
              <a:t>....</a:t>
            </a:r>
            <a:endParaRPr lang="en-CA" sz="2800" b="1" kern="0" dirty="0" smtClean="0">
              <a:latin typeface="Arial Unicode MS"/>
            </a:endParaRPr>
          </a:p>
          <a:p>
            <a:pPr marL="342900" indent="-342900">
              <a:spcBef>
                <a:spcPct val="20000"/>
              </a:spcBef>
              <a:spcAft>
                <a:spcPts val="600"/>
              </a:spcAft>
              <a:buFont typeface="Arial" pitchFamily="34" charset="0"/>
              <a:buChar char="•"/>
              <a:defRPr/>
            </a:pPr>
            <a:r>
              <a:rPr lang="en-CA" sz="2800" b="1" kern="0" dirty="0" smtClean="0">
                <a:latin typeface="Arial Unicode MS"/>
              </a:rPr>
              <a:t>Final Exam: how to </a:t>
            </a:r>
            <a:r>
              <a:rPr lang="en-CA" sz="2800" b="1" kern="0" dirty="0">
                <a:latin typeface="Arial Unicode MS"/>
              </a:rPr>
              <a:t>prepare....</a:t>
            </a:r>
          </a:p>
          <a:p>
            <a:pPr marL="342900" indent="-342900">
              <a:spcBef>
                <a:spcPct val="20000"/>
              </a:spcBef>
              <a:spcAft>
                <a:spcPts val="600"/>
              </a:spcAft>
              <a:buFont typeface="Arial" pitchFamily="34" charset="0"/>
              <a:buChar char="•"/>
              <a:defRPr/>
            </a:pPr>
            <a:endParaRPr lang="en-CA" sz="2800" kern="0" dirty="0" smtClean="0">
              <a:latin typeface="Arial Unicode MS"/>
            </a:endParaRPr>
          </a:p>
          <a:p>
            <a:pPr marL="342900" indent="-342900">
              <a:spcBef>
                <a:spcPct val="20000"/>
              </a:spcBef>
              <a:spcAft>
                <a:spcPts val="600"/>
              </a:spcAft>
              <a:buFont typeface="Arial" pitchFamily="34" charset="0"/>
              <a:buChar char="•"/>
              <a:defRPr/>
            </a:pPr>
            <a:endParaRPr lang="en-CA" sz="2800" kern="0" dirty="0" smtClean="0">
              <a:latin typeface="Arial Unicode MS"/>
            </a:endParaRPr>
          </a:p>
          <a:p>
            <a:pPr marL="800100" lvl="1" indent="-342900">
              <a:spcBef>
                <a:spcPct val="20000"/>
              </a:spcBef>
              <a:spcAft>
                <a:spcPts val="600"/>
              </a:spcAft>
              <a:buFont typeface="Arial" pitchFamily="34" charset="0"/>
              <a:buChar char="•"/>
              <a:defRPr/>
            </a:pPr>
            <a:endParaRPr lang="en-CA" sz="2800" kern="0" dirty="0">
              <a:latin typeface="Arial Unicode MS"/>
            </a:endParaRPr>
          </a:p>
          <a:p>
            <a:pPr marL="342900" indent="-342900">
              <a:spcBef>
                <a:spcPct val="20000"/>
              </a:spcBef>
              <a:spcAft>
                <a:spcPts val="600"/>
              </a:spcAft>
              <a:buFont typeface="Arial" pitchFamily="34" charset="0"/>
              <a:buChar char="•"/>
              <a:defRPr/>
            </a:pPr>
            <a:endParaRPr lang="en-US" sz="2800" kern="0" dirty="0" smtClean="0">
              <a:latin typeface="Arial Unicode MS"/>
            </a:endParaRPr>
          </a:p>
          <a:p>
            <a:pPr marL="342900" indent="-342900">
              <a:spcBef>
                <a:spcPct val="20000"/>
              </a:spcBef>
              <a:spcAft>
                <a:spcPts val="600"/>
              </a:spcAft>
              <a:buFont typeface="Arial" pitchFamily="34" charset="0"/>
              <a:buChar char="•"/>
              <a:defRPr/>
            </a:pPr>
            <a:endParaRPr lang="en-US" sz="2800" b="0" kern="0" dirty="0" smtClean="0">
              <a:latin typeface="Arial Unicode MS"/>
            </a:endParaRPr>
          </a:p>
          <a:p>
            <a:pPr>
              <a:spcBef>
                <a:spcPct val="20000"/>
              </a:spcBef>
              <a:spcAft>
                <a:spcPts val="600"/>
              </a:spcAft>
              <a:defRPr/>
            </a:pPr>
            <a:endParaRPr lang="en-US" sz="2800" b="0" kern="0" dirty="0" smtClean="0">
              <a:solidFill>
                <a:srgbClr val="000000"/>
              </a:solidFill>
              <a:latin typeface="Arial Unicode MS"/>
            </a:endParaRPr>
          </a:p>
          <a:p>
            <a:pPr marL="342900" indent="-342900">
              <a:spcBef>
                <a:spcPct val="20000"/>
              </a:spcBef>
              <a:spcAft>
                <a:spcPts val="600"/>
              </a:spcAft>
              <a:defRPr/>
            </a:pPr>
            <a:endParaRPr lang="en-US" sz="2800" b="0" kern="0" dirty="0" smtClean="0">
              <a:solidFill>
                <a:srgbClr val="808080"/>
              </a:solidFill>
              <a:latin typeface="Arial Unicode MS"/>
            </a:endParaRPr>
          </a:p>
          <a:p>
            <a:pPr marL="342900" indent="-342900">
              <a:spcBef>
                <a:spcPct val="20000"/>
              </a:spcBef>
              <a:spcAft>
                <a:spcPts val="600"/>
              </a:spcAft>
              <a:buFontTx/>
              <a:buChar char="•"/>
              <a:defRPr/>
            </a:pPr>
            <a:endParaRPr lang="en-US" sz="2800" b="0" kern="0" dirty="0" smtClean="0">
              <a:solidFill>
                <a:srgbClr val="808080"/>
              </a:solidFill>
              <a:latin typeface="Arial Unicode MS"/>
            </a:endParaRPr>
          </a:p>
        </p:txBody>
      </p:sp>
    </p:spTree>
    <p:extLst>
      <p:ext uri="{BB962C8B-B14F-4D97-AF65-F5344CB8AC3E}">
        <p14:creationId xmlns:p14="http://schemas.microsoft.com/office/powerpoint/2010/main" val="28563391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2"/>
          <p:cNvSpPr>
            <a:spLocks noGrp="1"/>
          </p:cNvSpPr>
          <p:nvPr>
            <p:ph idx="1"/>
          </p:nvPr>
        </p:nvSpPr>
        <p:spPr>
          <a:xfrm>
            <a:off x="-33688" y="961022"/>
            <a:ext cx="9358312" cy="1874768"/>
          </a:xfrm>
        </p:spPr>
        <p:txBody>
          <a:bodyPr/>
          <a:lstStyle/>
          <a:p>
            <a:r>
              <a:rPr lang="en-CA" b="1" dirty="0" smtClean="0">
                <a:solidFill>
                  <a:schemeClr val="accent2"/>
                </a:solidFill>
              </a:rPr>
              <a:t>Watson : </a:t>
            </a:r>
            <a:r>
              <a:rPr lang="en-CA" dirty="0" smtClean="0"/>
              <a:t>analyzes natural language questions and content well enough and fast enough to compete and win against champion players at </a:t>
            </a:r>
            <a:r>
              <a:rPr lang="en-CA" dirty="0" smtClean="0">
                <a:hlinkClick r:id="rId3"/>
              </a:rPr>
              <a:t>Jeopardy!</a:t>
            </a:r>
            <a:r>
              <a:rPr lang="en-CA" dirty="0" smtClean="0"/>
              <a:t> </a:t>
            </a:r>
          </a:p>
          <a:p>
            <a:endParaRPr lang="en-CA" dirty="0" smtClean="0"/>
          </a:p>
        </p:txBody>
      </p:sp>
      <p:sp>
        <p:nvSpPr>
          <p:cNvPr id="4" name="Footer Placeholder 3"/>
          <p:cNvSpPr>
            <a:spLocks noGrp="1"/>
          </p:cNvSpPr>
          <p:nvPr>
            <p:ph type="ftr" sz="quarter" idx="11"/>
          </p:nvPr>
        </p:nvSpPr>
        <p:spPr/>
        <p:txBody>
          <a:bodyPr/>
          <a:lstStyle/>
          <a:p>
            <a:pPr>
              <a:defRPr/>
            </a:pPr>
            <a:r>
              <a:rPr lang="en-US" smtClean="0"/>
              <a:t>CPSC 422, Lecture 35</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AAF57AA3-337D-4802-8403-DA722BDE510B}" type="slidenum">
              <a:rPr lang="en-US" smtClean="0"/>
              <a:pPr>
                <a:defRPr/>
              </a:pPr>
              <a:t>5</a:t>
            </a:fld>
            <a:endParaRPr lang="en-US"/>
          </a:p>
        </p:txBody>
      </p:sp>
      <p:pic>
        <p:nvPicPr>
          <p:cNvPr id="67589" name="Picture 3"/>
          <p:cNvPicPr>
            <a:picLocks noChangeAspect="1" noChangeArrowheads="1"/>
          </p:cNvPicPr>
          <p:nvPr/>
        </p:nvPicPr>
        <p:blipFill>
          <a:blip r:embed="rId4" cstate="print"/>
          <a:srcRect/>
          <a:stretch>
            <a:fillRect/>
          </a:stretch>
        </p:blipFill>
        <p:spPr bwMode="auto">
          <a:xfrm>
            <a:off x="2124075" y="0"/>
            <a:ext cx="4762500" cy="1085850"/>
          </a:xfrm>
          <a:prstGeom prst="rect">
            <a:avLst/>
          </a:prstGeom>
          <a:noFill/>
          <a:ln w="9525">
            <a:noFill/>
            <a:miter lim="800000"/>
            <a:headEnd/>
            <a:tailEnd/>
          </a:ln>
        </p:spPr>
      </p:pic>
      <p:sp>
        <p:nvSpPr>
          <p:cNvPr id="67590" name="Text Box 7"/>
          <p:cNvSpPr txBox="1">
            <a:spLocks noChangeArrowheads="1"/>
          </p:cNvSpPr>
          <p:nvPr/>
        </p:nvSpPr>
        <p:spPr bwMode="auto">
          <a:xfrm>
            <a:off x="250825" y="6021388"/>
            <a:ext cx="3581400" cy="581025"/>
          </a:xfrm>
          <a:prstGeom prst="rect">
            <a:avLst/>
          </a:prstGeom>
          <a:noFill/>
          <a:ln w="9525">
            <a:noFill/>
            <a:miter lim="800000"/>
            <a:headEnd/>
            <a:tailEnd/>
          </a:ln>
        </p:spPr>
        <p:txBody>
          <a:bodyPr>
            <a:spAutoFit/>
          </a:bodyPr>
          <a:lstStyle/>
          <a:p>
            <a:pPr eaLnBrk="0" hangingPunct="0">
              <a:spcBef>
                <a:spcPct val="50000"/>
              </a:spcBef>
            </a:pPr>
            <a:r>
              <a:rPr lang="en-US" sz="1600">
                <a:latin typeface="Arial" pitchFamily="34" charset="0"/>
              </a:rPr>
              <a:t>Source:</a:t>
            </a:r>
            <a:br>
              <a:rPr lang="en-US" sz="1600">
                <a:latin typeface="Arial" pitchFamily="34" charset="0"/>
              </a:rPr>
            </a:br>
            <a:r>
              <a:rPr lang="en-US" sz="1600" i="1">
                <a:latin typeface="Arial" pitchFamily="34" charset="0"/>
              </a:rPr>
              <a:t>IBM</a:t>
            </a:r>
          </a:p>
        </p:txBody>
      </p:sp>
      <p:sp>
        <p:nvSpPr>
          <p:cNvPr id="9" name="Content Placeholder 2"/>
          <p:cNvSpPr txBox="1">
            <a:spLocks/>
          </p:cNvSpPr>
          <p:nvPr/>
        </p:nvSpPr>
        <p:spPr bwMode="auto">
          <a:xfrm>
            <a:off x="88467" y="2308445"/>
            <a:ext cx="8445933" cy="936625"/>
          </a:xfrm>
          <a:prstGeom prst="rect">
            <a:avLst/>
          </a:prstGeom>
          <a:solidFill>
            <a:schemeClr val="accent3">
              <a:lumMod val="85000"/>
            </a:schemeClr>
          </a:solidFill>
          <a:ln w="9525">
            <a:noFill/>
            <a:miter lim="800000"/>
            <a:headEnd/>
            <a:tailEnd/>
          </a:ln>
        </p:spPr>
        <p:txBody>
          <a:bodyPr/>
          <a:lstStyle/>
          <a:p>
            <a:pPr marL="342900" indent="-342900" eaLnBrk="0" hangingPunct="0">
              <a:spcBef>
                <a:spcPct val="20000"/>
              </a:spcBef>
              <a:defRPr/>
            </a:pPr>
            <a:r>
              <a:rPr lang="en-CA" sz="2400" i="1" dirty="0">
                <a:latin typeface="Arial" pitchFamily="34" charset="0"/>
                <a:cs typeface="Arial" pitchFamily="34" charset="0"/>
              </a:rPr>
              <a:t>“This Drug has been shown to relieve the symptoms of ADD with relatively few side effects."</a:t>
            </a:r>
            <a:endParaRPr lang="en-CA" sz="2400" kern="0" dirty="0">
              <a:latin typeface="+mn-lt"/>
            </a:endParaRPr>
          </a:p>
        </p:txBody>
      </p:sp>
      <p:pic>
        <p:nvPicPr>
          <p:cNvPr id="67592" name="Picture 4"/>
          <p:cNvPicPr>
            <a:picLocks noChangeAspect="1" noChangeArrowheads="1"/>
          </p:cNvPicPr>
          <p:nvPr/>
        </p:nvPicPr>
        <p:blipFill>
          <a:blip r:embed="rId5" cstate="print"/>
          <a:srcRect/>
          <a:stretch>
            <a:fillRect/>
          </a:stretch>
        </p:blipFill>
        <p:spPr bwMode="auto">
          <a:xfrm>
            <a:off x="2600325" y="3305734"/>
            <a:ext cx="6353175" cy="3296679"/>
          </a:xfrm>
          <a:prstGeom prst="rect">
            <a:avLst/>
          </a:prstGeom>
          <a:noFill/>
          <a:ln w="9525">
            <a:noFill/>
            <a:miter lim="800000"/>
            <a:headEnd/>
            <a:tailEnd/>
          </a:ln>
        </p:spPr>
      </p:pic>
      <p:sp>
        <p:nvSpPr>
          <p:cNvPr id="10" name="Content Placeholder 2"/>
          <p:cNvSpPr txBox="1">
            <a:spLocks/>
          </p:cNvSpPr>
          <p:nvPr/>
        </p:nvSpPr>
        <p:spPr bwMode="auto">
          <a:xfrm>
            <a:off x="0" y="3296360"/>
            <a:ext cx="3505200" cy="886853"/>
          </a:xfrm>
          <a:prstGeom prst="rect">
            <a:avLst/>
          </a:prstGeom>
          <a:noFill/>
          <a:ln w="9525">
            <a:noFill/>
            <a:miter lim="800000"/>
            <a:headEnd/>
            <a:tailEnd/>
          </a:ln>
        </p:spPr>
        <p:txBody>
          <a:bodyPr/>
          <a:lstStyle/>
          <a:p>
            <a:pPr marL="342900" indent="-342900" eaLnBrk="0" hangingPunct="0">
              <a:spcBef>
                <a:spcPct val="20000"/>
              </a:spcBef>
              <a:buFont typeface="Arial" pitchFamily="34" charset="0"/>
              <a:buChar char="•"/>
              <a:defRPr/>
            </a:pPr>
            <a:r>
              <a:rPr lang="en-CA" sz="2400" b="1" kern="0" dirty="0">
                <a:solidFill>
                  <a:schemeClr val="accent2"/>
                </a:solidFill>
                <a:latin typeface="+mn-lt"/>
              </a:rPr>
              <a:t>1000s of  algorithms </a:t>
            </a:r>
            <a:r>
              <a:rPr lang="en-CA" sz="2400" b="1" kern="0" dirty="0" smtClean="0">
                <a:solidFill>
                  <a:schemeClr val="accent2"/>
                </a:solidFill>
                <a:latin typeface="+mn-lt"/>
              </a:rPr>
              <a:t>and KBs</a:t>
            </a:r>
            <a:endParaRPr lang="en-CA" sz="2400" kern="0" dirty="0">
              <a:latin typeface="+mn-lt"/>
            </a:endParaRPr>
          </a:p>
        </p:txBody>
      </p:sp>
      <p:sp>
        <p:nvSpPr>
          <p:cNvPr id="12" name="Content Placeholder 2"/>
          <p:cNvSpPr txBox="1">
            <a:spLocks/>
          </p:cNvSpPr>
          <p:nvPr/>
        </p:nvSpPr>
        <p:spPr bwMode="auto">
          <a:xfrm>
            <a:off x="-33688" y="4336731"/>
            <a:ext cx="1854200" cy="617342"/>
          </a:xfrm>
          <a:prstGeom prst="rect">
            <a:avLst/>
          </a:prstGeom>
          <a:noFill/>
          <a:ln w="9525">
            <a:noFill/>
            <a:miter lim="800000"/>
            <a:headEnd/>
            <a:tailEnd/>
          </a:ln>
        </p:spPr>
        <p:txBody>
          <a:bodyPr/>
          <a:lstStyle/>
          <a:p>
            <a:pPr marL="342900" indent="-342900" eaLnBrk="0" hangingPunct="0">
              <a:spcBef>
                <a:spcPct val="20000"/>
              </a:spcBef>
              <a:buFont typeface="Arial" pitchFamily="34" charset="0"/>
              <a:buChar char="•"/>
              <a:defRPr/>
            </a:pPr>
            <a:r>
              <a:rPr lang="en-CA" sz="2400" b="1" kern="0" dirty="0">
                <a:solidFill>
                  <a:schemeClr val="accent2"/>
                </a:solidFill>
                <a:latin typeface="+mn-lt"/>
              </a:rPr>
              <a:t>3 </a:t>
            </a:r>
            <a:r>
              <a:rPr lang="en-CA" sz="2400" b="1" kern="0" dirty="0" err="1">
                <a:solidFill>
                  <a:schemeClr val="accent2"/>
                </a:solidFill>
                <a:latin typeface="+mn-lt"/>
              </a:rPr>
              <a:t>secs</a:t>
            </a:r>
            <a:endParaRPr lang="en-CA" sz="2400" kern="0" dirty="0">
              <a:latin typeface="+mn-lt"/>
            </a:endParaRPr>
          </a:p>
        </p:txBody>
      </p:sp>
      <p:sp>
        <p:nvSpPr>
          <p:cNvPr id="11" name="Content Placeholder 2"/>
          <p:cNvSpPr txBox="1">
            <a:spLocks/>
          </p:cNvSpPr>
          <p:nvPr/>
        </p:nvSpPr>
        <p:spPr bwMode="auto">
          <a:xfrm>
            <a:off x="0" y="4707897"/>
            <a:ext cx="5795963" cy="863600"/>
          </a:xfrm>
          <a:prstGeom prst="rect">
            <a:avLst/>
          </a:prstGeom>
          <a:noFill/>
          <a:ln w="9525">
            <a:noFill/>
            <a:miter lim="800000"/>
            <a:headEnd/>
            <a:tailEnd/>
          </a:ln>
        </p:spPr>
        <p:txBody>
          <a:bodyPr/>
          <a:lstStyle/>
          <a:p>
            <a:pPr marL="342900" indent="-342900" eaLnBrk="0" hangingPunct="0">
              <a:spcBef>
                <a:spcPct val="20000"/>
              </a:spcBef>
              <a:buFont typeface="Arial" pitchFamily="34" charset="0"/>
              <a:buChar char="•"/>
              <a:defRPr/>
            </a:pPr>
            <a:r>
              <a:rPr lang="en-CA" sz="2400" b="1" kern="0" dirty="0" smtClean="0">
                <a:solidFill>
                  <a:schemeClr val="accent2"/>
                </a:solidFill>
                <a:latin typeface="+mn-lt"/>
              </a:rPr>
              <a:t>Massive parallelism</a:t>
            </a:r>
            <a:endParaRPr lang="en-CA" sz="2400" kern="0" dirty="0">
              <a:latin typeface="+mn-lt"/>
            </a:endParaRPr>
          </a:p>
        </p:txBody>
      </p:sp>
    </p:spTree>
    <p:extLst>
      <p:ext uri="{BB962C8B-B14F-4D97-AF65-F5344CB8AC3E}">
        <p14:creationId xmlns:p14="http://schemas.microsoft.com/office/powerpoint/2010/main" val="22964137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AI techniques in 422 / Watson</a:t>
            </a:r>
            <a:endParaRPr lang="en-CA" dirty="0"/>
          </a:p>
        </p:txBody>
      </p:sp>
      <p:sp>
        <p:nvSpPr>
          <p:cNvPr id="3" name="Content Placeholder 2"/>
          <p:cNvSpPr>
            <a:spLocks noGrp="1"/>
          </p:cNvSpPr>
          <p:nvPr>
            <p:ph idx="1"/>
          </p:nvPr>
        </p:nvSpPr>
        <p:spPr>
          <a:xfrm>
            <a:off x="381000" y="914400"/>
            <a:ext cx="8763000" cy="5410200"/>
          </a:xfrm>
        </p:spPr>
        <p:txBody>
          <a:bodyPr/>
          <a:lstStyle/>
          <a:p>
            <a:pPr marL="457200" indent="-457200">
              <a:buFont typeface="Arial" panose="020B0604020202020204" pitchFamily="34" charset="0"/>
              <a:buChar char="•"/>
            </a:pPr>
            <a:r>
              <a:rPr lang="en-CA" dirty="0" smtClean="0"/>
              <a:t>Parsing (</a:t>
            </a:r>
            <a:r>
              <a:rPr lang="en-CA" dirty="0" smtClean="0">
                <a:solidFill>
                  <a:srgbClr val="00B0F0"/>
                </a:solidFill>
              </a:rPr>
              <a:t>PCFGs</a:t>
            </a:r>
            <a:r>
              <a:rPr lang="en-CA" dirty="0" smtClean="0"/>
              <a:t>)</a:t>
            </a:r>
          </a:p>
          <a:p>
            <a:pPr marL="457200" indent="-457200">
              <a:buFont typeface="Arial" panose="020B0604020202020204" pitchFamily="34" charset="0"/>
              <a:buChar char="•"/>
            </a:pPr>
            <a:r>
              <a:rPr lang="en-CA" dirty="0" smtClean="0"/>
              <a:t>Shallow parsing (NP segmentation with </a:t>
            </a:r>
            <a:r>
              <a:rPr lang="en-CA" dirty="0" smtClean="0">
                <a:solidFill>
                  <a:srgbClr val="00B0F0"/>
                </a:solidFill>
              </a:rPr>
              <a:t>CRFs</a:t>
            </a:r>
            <a:r>
              <a:rPr lang="en-CA" dirty="0" smtClean="0"/>
              <a:t>)</a:t>
            </a:r>
          </a:p>
          <a:p>
            <a:pPr marL="457200" indent="-457200">
              <a:buFont typeface="Arial" panose="020B0604020202020204" pitchFamily="34" charset="0"/>
              <a:buChar char="•"/>
            </a:pPr>
            <a:r>
              <a:rPr lang="en-CA" dirty="0" smtClean="0"/>
              <a:t>Entity and relation Detection (NER with </a:t>
            </a:r>
            <a:r>
              <a:rPr lang="en-CA" dirty="0" smtClean="0">
                <a:solidFill>
                  <a:srgbClr val="00B0F0"/>
                </a:solidFill>
              </a:rPr>
              <a:t>CRFs</a:t>
            </a:r>
            <a:r>
              <a:rPr lang="en-CA" dirty="0" smtClean="0"/>
              <a:t>)</a:t>
            </a:r>
          </a:p>
          <a:p>
            <a:pPr marL="457200" indent="-457200">
              <a:buFont typeface="Arial" panose="020B0604020202020204" pitchFamily="34" charset="0"/>
              <a:buChar char="•"/>
            </a:pPr>
            <a:r>
              <a:rPr lang="en-CA" dirty="0" smtClean="0">
                <a:solidFill>
                  <a:srgbClr val="00B0F0"/>
                </a:solidFill>
              </a:rPr>
              <a:t>Logical</a:t>
            </a:r>
            <a:r>
              <a:rPr lang="en-CA" dirty="0" smtClean="0"/>
              <a:t> Form Generation and Matching</a:t>
            </a:r>
          </a:p>
          <a:p>
            <a:pPr marL="457200" indent="-457200">
              <a:buFont typeface="Arial" panose="020B0604020202020204" pitchFamily="34" charset="0"/>
              <a:buChar char="•"/>
            </a:pPr>
            <a:r>
              <a:rPr lang="en-CA" dirty="0">
                <a:solidFill>
                  <a:srgbClr val="00B0F0"/>
                </a:solidFill>
              </a:rPr>
              <a:t>Logical</a:t>
            </a:r>
            <a:r>
              <a:rPr lang="en-CA" dirty="0"/>
              <a:t> </a:t>
            </a:r>
            <a:r>
              <a:rPr lang="en-CA" dirty="0" smtClean="0"/>
              <a:t>Temporal and Spatial Reasoning</a:t>
            </a:r>
          </a:p>
          <a:p>
            <a:pPr marL="457200" indent="-457200">
              <a:buFont typeface="Arial" panose="020B0604020202020204" pitchFamily="34" charset="0"/>
              <a:buChar char="•"/>
            </a:pPr>
            <a:r>
              <a:rPr lang="en-CA" dirty="0"/>
              <a:t>L</a:t>
            </a:r>
            <a:r>
              <a:rPr lang="en-CA" dirty="0" smtClean="0"/>
              <a:t>everaging </a:t>
            </a:r>
            <a:r>
              <a:rPr lang="en-CA" dirty="0"/>
              <a:t>many </a:t>
            </a:r>
            <a:r>
              <a:rPr lang="en-CA" dirty="0" smtClean="0"/>
              <a:t>databases</a:t>
            </a:r>
            <a:r>
              <a:rPr lang="en-CA" dirty="0"/>
              <a:t>, taxonomies, and </a:t>
            </a:r>
            <a:r>
              <a:rPr lang="en-CA" dirty="0" smtClean="0">
                <a:solidFill>
                  <a:srgbClr val="00B0F0"/>
                </a:solidFill>
              </a:rPr>
              <a:t>ontologies </a:t>
            </a:r>
            <a:r>
              <a:rPr lang="en-CA" dirty="0" smtClean="0">
                <a:solidFill>
                  <a:srgbClr val="00B0F0"/>
                </a:solidFill>
              </a:rPr>
              <a:t>(</a:t>
            </a:r>
            <a:r>
              <a:rPr lang="en-CA" dirty="0" smtClean="0"/>
              <a:t>help</a:t>
            </a:r>
            <a:r>
              <a:rPr lang="en-CA" dirty="0" smtClean="0">
                <a:solidFill>
                  <a:srgbClr val="00B0F0"/>
                </a:solidFill>
              </a:rPr>
              <a:t> </a:t>
            </a:r>
            <a:r>
              <a:rPr lang="en-CA" u="sng" dirty="0" smtClean="0"/>
              <a:t>only </a:t>
            </a:r>
            <a:r>
              <a:rPr lang="en-CA" u="sng" dirty="0" smtClean="0"/>
              <a:t>25% </a:t>
            </a:r>
            <a:r>
              <a:rPr lang="en-CA" u="sng" dirty="0" smtClean="0"/>
              <a:t> of questions</a:t>
            </a:r>
            <a:r>
              <a:rPr lang="en-CA" dirty="0" smtClean="0">
                <a:solidFill>
                  <a:srgbClr val="00B0F0"/>
                </a:solidFill>
              </a:rPr>
              <a:t>)</a:t>
            </a:r>
            <a:endParaRPr lang="en-CA" dirty="0" smtClean="0">
              <a:solidFill>
                <a:srgbClr val="00B0F0"/>
              </a:solidFill>
            </a:endParaRPr>
          </a:p>
          <a:p>
            <a:pPr marL="457200" indent="-457200">
              <a:buFont typeface="Arial" panose="020B0604020202020204" pitchFamily="34" charset="0"/>
              <a:buChar char="•"/>
            </a:pPr>
            <a:r>
              <a:rPr lang="en-CA" dirty="0" smtClean="0"/>
              <a:t>Confidence</a:t>
            </a:r>
            <a:r>
              <a:rPr lang="en-CA" dirty="0" smtClean="0">
                <a:solidFill>
                  <a:srgbClr val="00B0F0"/>
                </a:solidFill>
              </a:rPr>
              <a:t>… Probabilities </a:t>
            </a:r>
            <a:r>
              <a:rPr lang="en-CA" dirty="0" smtClean="0">
                <a:solidFill>
                  <a:srgbClr val="00B0F0"/>
                </a:solidFill>
              </a:rPr>
              <a:t>(</a:t>
            </a:r>
            <a:r>
              <a:rPr lang="en-CA" dirty="0" err="1" smtClean="0">
                <a:solidFill>
                  <a:srgbClr val="00B0F0"/>
                </a:solidFill>
              </a:rPr>
              <a:t>Bnets</a:t>
            </a:r>
            <a:r>
              <a:rPr lang="en-CA" dirty="0">
                <a:solidFill>
                  <a:srgbClr val="00B0F0"/>
                </a:solidFill>
              </a:rPr>
              <a:t> </a:t>
            </a:r>
            <a:r>
              <a:rPr lang="en-CA" dirty="0" smtClean="0"/>
              <a:t>to rank)</a:t>
            </a:r>
          </a:p>
          <a:p>
            <a:pPr marL="457200" indent="-457200">
              <a:buFont typeface="Arial" panose="020B0604020202020204" pitchFamily="34" charset="0"/>
              <a:buChar char="•"/>
            </a:pPr>
            <a:r>
              <a:rPr lang="en-CA" dirty="0" smtClean="0"/>
              <a:t>Strategy </a:t>
            </a:r>
            <a:r>
              <a:rPr lang="en-CA" dirty="0"/>
              <a:t>for playing </a:t>
            </a:r>
            <a:r>
              <a:rPr lang="en-CA" i="1" dirty="0" smtClean="0"/>
              <a:t>Jeopardy</a:t>
            </a:r>
            <a:r>
              <a:rPr lang="en-CA" dirty="0" smtClean="0"/>
              <a:t>…statistical </a:t>
            </a:r>
            <a:r>
              <a:rPr lang="en-CA" dirty="0"/>
              <a:t>models of players and games, game-theoretic analyses </a:t>
            </a:r>
            <a:r>
              <a:rPr lang="en-CA" dirty="0" smtClean="0"/>
              <a:t>…  .. and </a:t>
            </a:r>
            <a:r>
              <a:rPr lang="en-CA" dirty="0"/>
              <a:t>application of </a:t>
            </a:r>
            <a:r>
              <a:rPr lang="en-CA" dirty="0" smtClean="0">
                <a:solidFill>
                  <a:srgbClr val="00B0F0"/>
                </a:solidFill>
              </a:rPr>
              <a:t>reinforcement-learning (</a:t>
            </a:r>
            <a:r>
              <a:rPr lang="en-CA" u="sng" dirty="0" smtClean="0"/>
              <a:t>Buzz-in - Bets</a:t>
            </a:r>
            <a:r>
              <a:rPr lang="en-CA" dirty="0" smtClean="0">
                <a:solidFill>
                  <a:srgbClr val="00B0F0"/>
                </a:solidFill>
              </a:rPr>
              <a:t>)</a:t>
            </a:r>
            <a:endParaRPr lang="en-CA" dirty="0">
              <a:solidFill>
                <a:srgbClr val="00B0F0"/>
              </a:solidFill>
            </a:endParaRPr>
          </a:p>
        </p:txBody>
      </p:sp>
      <p:sp>
        <p:nvSpPr>
          <p:cNvPr id="4" name="Footer Placeholder 3"/>
          <p:cNvSpPr>
            <a:spLocks noGrp="1"/>
          </p:cNvSpPr>
          <p:nvPr>
            <p:ph type="ftr" sz="quarter" idx="11"/>
          </p:nvPr>
        </p:nvSpPr>
        <p:spPr/>
        <p:txBody>
          <a:bodyPr/>
          <a:lstStyle/>
          <a:p>
            <a:pPr>
              <a:defRPr/>
            </a:pPr>
            <a:r>
              <a:rPr lang="en-US" smtClean="0">
                <a:solidFill>
                  <a:srgbClr val="000000"/>
                </a:solidFill>
              </a:rPr>
              <a:t>CPSC 422, Lecture 35</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38B5A9E0-7EB5-4FF0-AEB5-1FBEA79D2A5B}" type="slidenum">
              <a:rPr lang="en-US" smtClean="0">
                <a:solidFill>
                  <a:srgbClr val="000000"/>
                </a:solidFill>
              </a:rPr>
              <a:pPr>
                <a:defRPr/>
              </a:pPr>
              <a:t>6</a:t>
            </a:fld>
            <a:endParaRPr lang="en-US">
              <a:solidFill>
                <a:srgbClr val="000000"/>
              </a:solidFill>
            </a:endParaRPr>
          </a:p>
        </p:txBody>
      </p:sp>
    </p:spTree>
    <p:extLst>
      <p:ext uri="{BB962C8B-B14F-4D97-AF65-F5344CB8AC3E}">
        <p14:creationId xmlns:p14="http://schemas.microsoft.com/office/powerpoint/2010/main" val="3719532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From silly project to $1 billion investment</a:t>
            </a:r>
            <a:endParaRPr lang="en-CA" dirty="0"/>
          </a:p>
        </p:txBody>
      </p:sp>
      <p:sp>
        <p:nvSpPr>
          <p:cNvPr id="3" name="Content Placeholder 2"/>
          <p:cNvSpPr>
            <a:spLocks noGrp="1"/>
          </p:cNvSpPr>
          <p:nvPr>
            <p:ph idx="1"/>
          </p:nvPr>
        </p:nvSpPr>
        <p:spPr>
          <a:xfrm>
            <a:off x="200270" y="822757"/>
            <a:ext cx="8458200" cy="2057400"/>
          </a:xfrm>
        </p:spPr>
        <p:txBody>
          <a:bodyPr/>
          <a:lstStyle/>
          <a:p>
            <a:r>
              <a:rPr lang="en-CA" sz="2400" dirty="0" smtClean="0">
                <a:solidFill>
                  <a:srgbClr val="00B0F0"/>
                </a:solidFill>
              </a:rPr>
              <a:t>2005-6</a:t>
            </a:r>
            <a:r>
              <a:rPr lang="en-CA" sz="2400" dirty="0" smtClean="0"/>
              <a:t> “</a:t>
            </a:r>
            <a:r>
              <a:rPr lang="en-CA" sz="2400" dirty="0" smtClean="0">
                <a:solidFill>
                  <a:srgbClr val="00B0F0"/>
                </a:solidFill>
              </a:rPr>
              <a:t>IT’S </a:t>
            </a:r>
            <a:r>
              <a:rPr lang="en-CA" sz="2400" dirty="0">
                <a:solidFill>
                  <a:srgbClr val="00B0F0"/>
                </a:solidFill>
              </a:rPr>
              <a:t>a silly project to work on</a:t>
            </a:r>
            <a:r>
              <a:rPr lang="en-CA" sz="2400" dirty="0"/>
              <a:t>, it’s too gimmicky, it’s not a real computer-science test, and </a:t>
            </a:r>
            <a:r>
              <a:rPr lang="en-CA" sz="2400" dirty="0">
                <a:solidFill>
                  <a:srgbClr val="00B0F0"/>
                </a:solidFill>
              </a:rPr>
              <a:t>we probably can’t do it anyway</a:t>
            </a:r>
            <a:r>
              <a:rPr lang="en-CA" sz="2400" dirty="0"/>
              <a:t>.” These were reportedly the first reactions of the team of IBM researchers challenged to build a computer system capable of winning “Jeopardy!</a:t>
            </a:r>
          </a:p>
        </p:txBody>
      </p:sp>
      <p:sp>
        <p:nvSpPr>
          <p:cNvPr id="4" name="Footer Placeholder 3"/>
          <p:cNvSpPr>
            <a:spLocks noGrp="1"/>
          </p:cNvSpPr>
          <p:nvPr>
            <p:ph type="ftr" sz="quarter" idx="11"/>
          </p:nvPr>
        </p:nvSpPr>
        <p:spPr>
          <a:xfrm>
            <a:off x="3124200" y="6400800"/>
            <a:ext cx="2895600" cy="457200"/>
          </a:xfrm>
        </p:spPr>
        <p:txBody>
          <a:bodyPr/>
          <a:lstStyle/>
          <a:p>
            <a:pPr>
              <a:defRPr/>
            </a:pPr>
            <a:r>
              <a:rPr lang="en-US" smtClean="0">
                <a:solidFill>
                  <a:srgbClr val="000000"/>
                </a:solidFill>
              </a:rPr>
              <a:t>CPSC 422, Lecture 35</a:t>
            </a:r>
            <a:endParaRPr lang="en-US" dirty="0">
              <a:solidFill>
                <a:srgbClr val="000000"/>
              </a:solidFill>
            </a:endParaRPr>
          </a:p>
        </p:txBody>
      </p:sp>
      <p:sp>
        <p:nvSpPr>
          <p:cNvPr id="5" name="Slide Number Placeholder 4"/>
          <p:cNvSpPr>
            <a:spLocks noGrp="1"/>
          </p:cNvSpPr>
          <p:nvPr>
            <p:ph type="sldNum" sz="quarter" idx="12"/>
          </p:nvPr>
        </p:nvSpPr>
        <p:spPr>
          <a:xfrm>
            <a:off x="6858000" y="6398525"/>
            <a:ext cx="1905000" cy="457200"/>
          </a:xfrm>
        </p:spPr>
        <p:txBody>
          <a:bodyPr/>
          <a:lstStyle/>
          <a:p>
            <a:pPr>
              <a:defRPr/>
            </a:pPr>
            <a:r>
              <a:rPr lang="en-US" dirty="0" smtClean="0">
                <a:solidFill>
                  <a:srgbClr val="000000"/>
                </a:solidFill>
              </a:rPr>
              <a:t>Slide </a:t>
            </a:r>
            <a:fld id="{38B5A9E0-7EB5-4FF0-AEB5-1FBEA79D2A5B}" type="slidenum">
              <a:rPr lang="en-US" smtClean="0">
                <a:solidFill>
                  <a:srgbClr val="000000"/>
                </a:solidFill>
              </a:rPr>
              <a:pPr>
                <a:defRPr/>
              </a:pPr>
              <a:t>7</a:t>
            </a:fld>
            <a:endParaRPr lang="en-US" dirty="0">
              <a:solidFill>
                <a:srgbClr val="000000"/>
              </a:solidFill>
            </a:endParaRPr>
          </a:p>
        </p:txBody>
      </p:sp>
      <p:sp>
        <p:nvSpPr>
          <p:cNvPr id="6" name="Content Placeholder 2"/>
          <p:cNvSpPr txBox="1">
            <a:spLocks/>
          </p:cNvSpPr>
          <p:nvPr/>
        </p:nvSpPr>
        <p:spPr bwMode="auto">
          <a:xfrm>
            <a:off x="193343" y="3048000"/>
            <a:ext cx="8458200" cy="2590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CA" sz="2400" kern="0" dirty="0"/>
              <a:t>On January </a:t>
            </a:r>
            <a:r>
              <a:rPr lang="en-CA" sz="2400" kern="0" dirty="0" smtClean="0">
                <a:solidFill>
                  <a:srgbClr val="00B0F0"/>
                </a:solidFill>
              </a:rPr>
              <a:t>9</a:t>
            </a:r>
            <a:r>
              <a:rPr lang="en-CA" sz="2400" kern="0" baseline="30000" dirty="0" smtClean="0">
                <a:solidFill>
                  <a:srgbClr val="00B0F0"/>
                </a:solidFill>
              </a:rPr>
              <a:t>th</a:t>
            </a:r>
            <a:r>
              <a:rPr lang="en-CA" sz="2400" kern="0" dirty="0" smtClean="0">
                <a:solidFill>
                  <a:srgbClr val="00B0F0"/>
                </a:solidFill>
              </a:rPr>
              <a:t> 2014</a:t>
            </a:r>
            <a:r>
              <a:rPr lang="en-CA" sz="2400" kern="0" dirty="0" smtClean="0"/>
              <a:t>, </a:t>
            </a:r>
            <a:r>
              <a:rPr lang="en-CA" sz="2400" kern="0" dirty="0"/>
              <a:t>with much fanfare, the computing giant announced plans to invest </a:t>
            </a:r>
            <a:r>
              <a:rPr lang="en-CA" sz="2400" kern="0" dirty="0">
                <a:solidFill>
                  <a:srgbClr val="00B0F0"/>
                </a:solidFill>
              </a:rPr>
              <a:t>$1 billion </a:t>
            </a:r>
            <a:r>
              <a:rPr lang="en-CA" sz="2400" kern="0" dirty="0"/>
              <a:t>in a new division, IBM Watson Group. By the end of the year, the division expects to have a staff of 2,000 plus an army of external app developers </a:t>
            </a:r>
            <a:r>
              <a:rPr lang="en-CA" sz="2400" kern="0" dirty="0" smtClean="0"/>
              <a:t>…..Mike </a:t>
            </a:r>
            <a:r>
              <a:rPr lang="en-CA" sz="2400" kern="0" dirty="0" err="1"/>
              <a:t>Rhodin</a:t>
            </a:r>
            <a:r>
              <a:rPr lang="en-CA" sz="2400" kern="0" dirty="0"/>
              <a:t>, who will run the new division, calls it “</a:t>
            </a:r>
            <a:r>
              <a:rPr lang="en-CA" sz="2400" kern="0" dirty="0">
                <a:solidFill>
                  <a:srgbClr val="00B0F0"/>
                </a:solidFill>
              </a:rPr>
              <a:t>one of the most significant innovations in the history of our company</a:t>
            </a:r>
            <a:r>
              <a:rPr lang="en-CA" sz="2400" kern="0" dirty="0"/>
              <a:t>.” </a:t>
            </a:r>
            <a:r>
              <a:rPr lang="en-CA" sz="2400" kern="0" dirty="0" err="1"/>
              <a:t>Ginni</a:t>
            </a:r>
            <a:r>
              <a:rPr lang="en-CA" sz="2400" kern="0" dirty="0"/>
              <a:t> </a:t>
            </a:r>
            <a:r>
              <a:rPr lang="en-CA" sz="2400" kern="0" dirty="0" err="1"/>
              <a:t>Rometty</a:t>
            </a:r>
            <a:r>
              <a:rPr lang="en-CA" sz="2400" kern="0" dirty="0"/>
              <a:t>, IBM’s boss since early 2012, has reportedly predicted that it will be a </a:t>
            </a:r>
            <a:r>
              <a:rPr lang="en-CA" sz="2400" kern="0" dirty="0">
                <a:solidFill>
                  <a:srgbClr val="00B0F0"/>
                </a:solidFill>
              </a:rPr>
              <a:t>$10 billion </a:t>
            </a:r>
            <a:r>
              <a:rPr lang="en-CA" sz="2400" kern="0" dirty="0"/>
              <a:t>a year business within a decade.</a:t>
            </a:r>
          </a:p>
        </p:txBody>
      </p:sp>
      <p:sp>
        <p:nvSpPr>
          <p:cNvPr id="7" name="TextBox 6"/>
          <p:cNvSpPr txBox="1"/>
          <p:nvPr/>
        </p:nvSpPr>
        <p:spPr>
          <a:xfrm>
            <a:off x="2617519" y="2751301"/>
            <a:ext cx="2441694" cy="369332"/>
          </a:xfrm>
          <a:prstGeom prst="rect">
            <a:avLst/>
          </a:prstGeom>
          <a:solidFill>
            <a:schemeClr val="accent6">
              <a:lumMod val="20000"/>
              <a:lumOff val="80000"/>
            </a:schemeClr>
          </a:solidFill>
        </p:spPr>
        <p:txBody>
          <a:bodyPr wrap="none" rtlCol="0">
            <a:spAutoFit/>
          </a:bodyPr>
          <a:lstStyle/>
          <a:p>
            <a:r>
              <a:rPr lang="en-CA" sz="1800" i="1" dirty="0" smtClean="0"/>
              <a:t>………after 8-9 years…</a:t>
            </a:r>
            <a:endParaRPr lang="en-CA" sz="1800" i="1" dirty="0"/>
          </a:p>
        </p:txBody>
      </p:sp>
      <p:pic>
        <p:nvPicPr>
          <p:cNvPr id="143362" name="Picture 2" descr="http://www.ibm.com/smarterplanet/us/en/ibmwatson/assets/img/logo_n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6248400"/>
            <a:ext cx="1676400" cy="47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223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DeepQA</a:t>
            </a:r>
            <a:r>
              <a:rPr lang="en-CA" dirty="0"/>
              <a:t> </a:t>
            </a:r>
            <a:r>
              <a:rPr lang="en-CA" dirty="0" smtClean="0"/>
              <a:t>components</a:t>
            </a:r>
            <a:endParaRPr lang="en-CA"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CA" dirty="0"/>
              <a:t>Each of the scorers implemented in Watson, how they work, how they interact, and their independent impact on Watson’s performance deserves its own research paper. </a:t>
            </a:r>
            <a:endParaRPr lang="en-CA" dirty="0" smtClean="0"/>
          </a:p>
          <a:p>
            <a:pPr marL="457200" indent="-457200">
              <a:buFont typeface="Arial" panose="020B0604020202020204" pitchFamily="34" charset="0"/>
              <a:buChar char="•"/>
            </a:pPr>
            <a:r>
              <a:rPr lang="en-CA" dirty="0"/>
              <a:t>A</a:t>
            </a:r>
            <a:r>
              <a:rPr lang="en-CA" dirty="0" smtClean="0"/>
              <a:t>t </a:t>
            </a:r>
            <a:r>
              <a:rPr lang="en-CA" dirty="0"/>
              <a:t>this point no one algorithm </a:t>
            </a:r>
            <a:r>
              <a:rPr lang="en-CA" dirty="0" smtClean="0"/>
              <a:t>dominates.</a:t>
            </a:r>
          </a:p>
          <a:p>
            <a:pPr marL="457200" indent="-457200">
              <a:buFont typeface="Arial" panose="020B0604020202020204" pitchFamily="34" charset="0"/>
              <a:buChar char="•"/>
            </a:pPr>
            <a:r>
              <a:rPr lang="en-CA" dirty="0" smtClean="0"/>
              <a:t>Important </a:t>
            </a:r>
            <a:r>
              <a:rPr lang="en-CA" dirty="0"/>
              <a:t>and lasting contribution of this </a:t>
            </a:r>
            <a:r>
              <a:rPr lang="en-CA" dirty="0" smtClean="0"/>
              <a:t>work</a:t>
            </a:r>
          </a:p>
          <a:p>
            <a:pPr marL="857250" lvl="1" indent="-457200">
              <a:buFont typeface="Arial" panose="020B0604020202020204" pitchFamily="34" charset="0"/>
              <a:buChar char="•"/>
            </a:pPr>
            <a:r>
              <a:rPr lang="en-CA" dirty="0" err="1" smtClean="0"/>
              <a:t>DeepQA’s</a:t>
            </a:r>
            <a:r>
              <a:rPr lang="en-CA" dirty="0" smtClean="0"/>
              <a:t> facility </a:t>
            </a:r>
            <a:r>
              <a:rPr lang="en-CA" dirty="0"/>
              <a:t>for absorbing these </a:t>
            </a:r>
            <a:r>
              <a:rPr lang="en-CA" dirty="0" smtClean="0"/>
              <a:t>algorithms</a:t>
            </a:r>
          </a:p>
          <a:p>
            <a:pPr marL="857250" lvl="1" indent="-457200">
              <a:buFont typeface="Arial" panose="020B0604020202020204" pitchFamily="34" charset="0"/>
              <a:buChar char="•"/>
            </a:pPr>
            <a:r>
              <a:rPr lang="en-CA" dirty="0"/>
              <a:t>T</a:t>
            </a:r>
            <a:r>
              <a:rPr lang="en-CA" dirty="0" smtClean="0"/>
              <a:t>ools for </a:t>
            </a:r>
            <a:r>
              <a:rPr lang="en-CA" dirty="0"/>
              <a:t>exploring their interactions and </a:t>
            </a:r>
            <a:r>
              <a:rPr lang="en-CA" dirty="0" smtClean="0"/>
              <a:t>effects</a:t>
            </a:r>
            <a:endParaRPr lang="en-CA" dirty="0"/>
          </a:p>
          <a:p>
            <a:r>
              <a:rPr lang="en-CA" dirty="0"/>
              <a:t/>
            </a:r>
            <a:br>
              <a:rPr lang="en-CA" dirty="0"/>
            </a:br>
            <a:endParaRPr lang="en-CA"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CPSC 422, Lecture 35</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38B5A9E0-7EB5-4FF0-AEB5-1FBEA79D2A5B}" type="slidenum">
              <a:rPr lang="en-US" smtClean="0">
                <a:solidFill>
                  <a:srgbClr val="000000"/>
                </a:solidFill>
              </a:rPr>
              <a:pPr>
                <a:defRPr/>
              </a:pPr>
              <a:t>8</a:t>
            </a:fld>
            <a:endParaRPr lang="en-US">
              <a:solidFill>
                <a:srgbClr val="000000"/>
              </a:solidFill>
            </a:endParaRPr>
          </a:p>
        </p:txBody>
      </p:sp>
    </p:spTree>
    <p:extLst>
      <p:ext uri="{BB962C8B-B14F-4D97-AF65-F5344CB8AC3E}">
        <p14:creationId xmlns:p14="http://schemas.microsoft.com/office/powerpoint/2010/main" val="2761325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bwMode="auto">
          <a:xfrm>
            <a:off x="373117" y="5486400"/>
            <a:ext cx="8305800" cy="1143000"/>
          </a:xfrm>
          <a:prstGeom prst="rect">
            <a:avLst/>
          </a:prstGeom>
          <a:solidFill>
            <a:schemeClr val="accent2">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algn="ctr"/>
            <a:r>
              <a:rPr lang="en-CA" kern="0" dirty="0" smtClean="0"/>
              <a:t>And interactive, collaborative question-answering  / problem solving</a:t>
            </a:r>
            <a:endParaRPr lang="en-CA" kern="0" dirty="0"/>
          </a:p>
        </p:txBody>
      </p:sp>
      <p:sp>
        <p:nvSpPr>
          <p:cNvPr id="2" name="Title 1"/>
          <p:cNvSpPr>
            <a:spLocks noGrp="1"/>
          </p:cNvSpPr>
          <p:nvPr>
            <p:ph type="title"/>
          </p:nvPr>
        </p:nvSpPr>
        <p:spPr/>
        <p:txBody>
          <a:bodyPr/>
          <a:lstStyle/>
          <a:p>
            <a:r>
              <a:rPr lang="en-CA" dirty="0"/>
              <a:t>M</a:t>
            </a:r>
            <a:r>
              <a:rPr lang="en-CA" dirty="0" smtClean="0"/>
              <a:t>ore complex questions in the </a:t>
            </a:r>
            <a:r>
              <a:rPr lang="en-CA" dirty="0" smtClean="0"/>
              <a:t>future....</a:t>
            </a:r>
            <a:endParaRPr lang="en-CA" dirty="0"/>
          </a:p>
        </p:txBody>
      </p:sp>
      <p:sp>
        <p:nvSpPr>
          <p:cNvPr id="3" name="Content Placeholder 2"/>
          <p:cNvSpPr>
            <a:spLocks noGrp="1"/>
          </p:cNvSpPr>
          <p:nvPr>
            <p:ph idx="1"/>
          </p:nvPr>
        </p:nvSpPr>
        <p:spPr>
          <a:xfrm>
            <a:off x="381000" y="4038600"/>
            <a:ext cx="8305800" cy="1371600"/>
          </a:xfrm>
        </p:spPr>
        <p:txBody>
          <a:bodyPr/>
          <a:lstStyle/>
          <a:p>
            <a:r>
              <a:rPr lang="en-CA" dirty="0" smtClean="0"/>
              <a:t>Or something like: “Should Europe reduce its energy dependency from Russia and what would it take?”</a:t>
            </a:r>
            <a:endParaRPr lang="en-CA" dirty="0"/>
          </a:p>
        </p:txBody>
      </p:sp>
      <p:sp>
        <p:nvSpPr>
          <p:cNvPr id="4" name="Footer Placeholder 3"/>
          <p:cNvSpPr>
            <a:spLocks noGrp="1"/>
          </p:cNvSpPr>
          <p:nvPr>
            <p:ph type="ftr" sz="quarter" idx="11"/>
          </p:nvPr>
        </p:nvSpPr>
        <p:spPr>
          <a:xfrm>
            <a:off x="3895690" y="6597869"/>
            <a:ext cx="2895600" cy="457200"/>
          </a:xfrm>
        </p:spPr>
        <p:txBody>
          <a:bodyPr/>
          <a:lstStyle/>
          <a:p>
            <a:pPr>
              <a:defRPr/>
            </a:pPr>
            <a:r>
              <a:rPr lang="en-US" smtClean="0">
                <a:solidFill>
                  <a:srgbClr val="000000"/>
                </a:solidFill>
              </a:rPr>
              <a:t>CPSC 422, Lecture 35</a:t>
            </a:r>
            <a:endParaRPr lang="en-US" dirty="0">
              <a:solidFill>
                <a:srgbClr val="000000"/>
              </a:solidFill>
            </a:endParaRPr>
          </a:p>
        </p:txBody>
      </p:sp>
      <p:sp>
        <p:nvSpPr>
          <p:cNvPr id="5" name="Slide Number Placeholder 4"/>
          <p:cNvSpPr>
            <a:spLocks noGrp="1"/>
          </p:cNvSpPr>
          <p:nvPr>
            <p:ph type="sldNum" sz="quarter" idx="12"/>
          </p:nvPr>
        </p:nvSpPr>
        <p:spPr>
          <a:xfrm>
            <a:off x="6792310" y="6629400"/>
            <a:ext cx="1905000" cy="457200"/>
          </a:xfrm>
        </p:spPr>
        <p:txBody>
          <a:bodyPr/>
          <a:lstStyle/>
          <a:p>
            <a:pPr>
              <a:defRPr/>
            </a:pPr>
            <a:r>
              <a:rPr lang="en-US" dirty="0" smtClean="0">
                <a:solidFill>
                  <a:srgbClr val="000000"/>
                </a:solidFill>
              </a:rPr>
              <a:t>Slide </a:t>
            </a:r>
            <a:fld id="{38B5A9E0-7EB5-4FF0-AEB5-1FBEA79D2A5B}" type="slidenum">
              <a:rPr lang="en-US" smtClean="0">
                <a:solidFill>
                  <a:srgbClr val="000000"/>
                </a:solidFill>
              </a:rPr>
              <a:pPr>
                <a:defRPr/>
              </a:pPr>
              <a:t>9</a:t>
            </a:fld>
            <a:endParaRPr lang="en-US" dirty="0">
              <a:solidFill>
                <a:srgbClr val="000000"/>
              </a:solidFill>
            </a:endParaRPr>
          </a:p>
        </p:txBody>
      </p:sp>
      <p:pic>
        <p:nvPicPr>
          <p:cNvPr id="133122" name="Picture 2" descr="http://cdn.static-economist.com/sites/default/files/imagecache/original-size/images/print-edition/20140111_WBC12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914400"/>
            <a:ext cx="3066981"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1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3" grpId="0" build="p"/>
    </p:bldLst>
  </p:timing>
</p:sld>
</file>

<file path=ppt/theme/theme1.xml><?xml version="1.0" encoding="utf-8"?>
<a:theme xmlns:a="http://schemas.openxmlformats.org/drawingml/2006/main" name="5832 Template">
  <a:themeElements>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832 Templat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832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832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832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832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832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832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fault Design">
  <a:themeElements>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1_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1_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5832 Template</Template>
  <TotalTime>83993</TotalTime>
  <Words>2854</Words>
  <Application>Microsoft Office PowerPoint</Application>
  <PresentationFormat>On-screen Show (4:3)</PresentationFormat>
  <Paragraphs>455</Paragraphs>
  <Slides>27</Slides>
  <Notes>27</Notes>
  <HiddenSlides>1</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27</vt:i4>
      </vt:variant>
    </vt:vector>
  </HeadingPairs>
  <TitlesOfParts>
    <vt:vector size="38" baseType="lpstr">
      <vt:lpstr>Arial</vt:lpstr>
      <vt:lpstr>Arial Unicode MS</vt:lpstr>
      <vt:lpstr>Calibri</vt:lpstr>
      <vt:lpstr>Comic Sans MS</vt:lpstr>
      <vt:lpstr>Segoe UI Emoji</vt:lpstr>
      <vt:lpstr>Times New Roman</vt:lpstr>
      <vt:lpstr>Wingdings</vt:lpstr>
      <vt:lpstr>5832 Template</vt:lpstr>
      <vt:lpstr>Office Theme</vt:lpstr>
      <vt:lpstr>1_Default Design</vt:lpstr>
      <vt:lpstr>3_Default Design</vt:lpstr>
      <vt:lpstr>PowerPoint Presentation</vt:lpstr>
      <vt:lpstr>Lecture Overview</vt:lpstr>
      <vt:lpstr>TA evaluations</vt:lpstr>
      <vt:lpstr>Lecture Overview</vt:lpstr>
      <vt:lpstr>PowerPoint Presentation</vt:lpstr>
      <vt:lpstr>AI techniques in 422 / Watson</vt:lpstr>
      <vt:lpstr>From silly project to $1 billion investment</vt:lpstr>
      <vt:lpstr>DeepQA components</vt:lpstr>
      <vt:lpstr>More complex questions in the future....</vt:lpstr>
      <vt:lpstr>AI applications.........</vt:lpstr>
      <vt:lpstr>Lecture Overview</vt:lpstr>
      <vt:lpstr>PowerPoint Presentation</vt:lpstr>
      <vt:lpstr>PowerPoint Presentation</vt:lpstr>
      <vt:lpstr>Some of our Grad Courses</vt:lpstr>
      <vt:lpstr>Some of our Grad Courses</vt:lpstr>
      <vt:lpstr>Other AI Grad Courses: check them out</vt:lpstr>
      <vt:lpstr>Connection with Neural Models /  Deep-Learning</vt:lpstr>
      <vt:lpstr>PowerPoint Presentation</vt:lpstr>
      <vt:lpstr>Lecture Overview</vt:lpstr>
      <vt:lpstr>AI and HCI meet</vt:lpstr>
      <vt:lpstr>Some papers from IUI</vt:lpstr>
      <vt:lpstr>Some papers from IUI-15</vt:lpstr>
      <vt:lpstr>Recent paper for IUI 2017</vt:lpstr>
      <vt:lpstr>Another IUI 2017 paper</vt:lpstr>
      <vt:lpstr>Last Clicker Question</vt:lpstr>
      <vt:lpstr>Lecture Overview</vt:lpstr>
      <vt:lpstr>PowerPoint Presentation</vt:lpstr>
    </vt:vector>
  </TitlesOfParts>
  <Company>UBC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CPSC Computational Linguistics</dc:title>
  <dc:creator>Giuseppe Carenini</dc:creator>
  <cp:lastModifiedBy>carenini</cp:lastModifiedBy>
  <cp:revision>933</cp:revision>
  <cp:lastPrinted>2016-12-02T03:33:52Z</cp:lastPrinted>
  <dcterms:created xsi:type="dcterms:W3CDTF">2003-01-21T20:11:16Z</dcterms:created>
  <dcterms:modified xsi:type="dcterms:W3CDTF">2017-12-01T19:09:04Z</dcterms:modified>
</cp:coreProperties>
</file>