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1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9.xml" ContentType="application/vnd.openxmlformats-officedocument.presentationml.notesSlide+xml"/>
  <Override PartName="/ppt/ink/ink2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56" r:id="rId2"/>
    <p:sldId id="357" r:id="rId3"/>
    <p:sldId id="371" r:id="rId4"/>
    <p:sldId id="358" r:id="rId5"/>
    <p:sldId id="359" r:id="rId6"/>
    <p:sldId id="360" r:id="rId7"/>
    <p:sldId id="361" r:id="rId8"/>
    <p:sldId id="362" r:id="rId9"/>
    <p:sldId id="363" r:id="rId10"/>
    <p:sldId id="364" r:id="rId11"/>
    <p:sldId id="365" r:id="rId12"/>
    <p:sldId id="366" r:id="rId13"/>
    <p:sldId id="367" r:id="rId14"/>
    <p:sldId id="370" r:id="rId15"/>
    <p:sldId id="368" r:id="rId16"/>
    <p:sldId id="354" r:id="rId17"/>
    <p:sldId id="373" r:id="rId18"/>
    <p:sldId id="383" r:id="rId19"/>
    <p:sldId id="391" r:id="rId20"/>
    <p:sldId id="387" r:id="rId21"/>
    <p:sldId id="355" r:id="rId22"/>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86443" autoAdjust="0"/>
  </p:normalViewPr>
  <p:slideViewPr>
    <p:cSldViewPr>
      <p:cViewPr>
        <p:scale>
          <a:sx n="75" d="100"/>
          <a:sy n="75" d="100"/>
        </p:scale>
        <p:origin x="-1206" y="-66"/>
      </p:cViewPr>
      <p:guideLst>
        <p:guide orient="horz" pos="2160"/>
        <p:guide pos="2880"/>
      </p:guideLst>
    </p:cSldViewPr>
  </p:slideViewPr>
  <p:outlineViewPr>
    <p:cViewPr>
      <p:scale>
        <a:sx n="33" d="100"/>
        <a:sy n="33" d="100"/>
      </p:scale>
      <p:origin x="0" y="-68072"/>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9FC4FD-E9C3-427B-B510-92A9B3D71561}" type="slidenum">
              <a:rPr lang="en-US"/>
              <a:pPr>
                <a:defRPr/>
              </a:pPr>
              <a:t>‹#›</a:t>
            </a:fld>
            <a:endParaRPr lang="en-US"/>
          </a:p>
        </p:txBody>
      </p:sp>
    </p:spTree>
    <p:extLst>
      <p:ext uri="{BB962C8B-B14F-4D97-AF65-F5344CB8AC3E}">
        <p14:creationId xmlns:p14="http://schemas.microsoft.com/office/powerpoint/2010/main" val="612208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27.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-4 343 21,'4'-10'12,"-4"10"1,0 0 0,0 0-1,0 0-3,0 0 0,0 0-1,0 0-1,0 0-1,0 0-1,0 0-2,0 0 1,0 0-1,4 14 1,-3 3-1,4 8 0,-4 4 1,3 5-2,-2 3 2,4 4-2,-2-4 0,4-2 0,1-11 0,6-6 0,4-11 0,6-8-1,2-10 1,2-4-1,3-8 0,-1-2 0,-3-3 0,-5 1-1,-6 3-1,-3 4 2,-4 3 0,-2 5 0,-6 2 0,-2 10 0,0 0-1,6-9 0,-6 9 2,0 0-4,13 18 2,-4-6-2,4 7 2,1 4-1,4 4 2,0 2-1,-4 0 1,4-1 0,-3-5 2,3-4 0,0-14-1,4-10 1,2-16-2,6-12 0,5-13-1,-3-8 0,4-5-2,-5-3 1,-3 8-2,-8 6 0,-3 13-5,-11 8-9,-5 13-20,-1 14 0,0 0 1,1 10-1</inkml:trace>
  <inkml:trace contextRef="#ctx0" brushRef="#br0" timeOffset="731">1026 557 25,'0'0'28,"-12"-27"1,13 4-13,4-3-9,3-5-2,5 2-1,0-3-1,9 2 1,-1 5-2,3 4 0,-4 4 1,3 9-1,-3 4 1,2 11 0,-5 4 0,-1 11 1,-5 2 1,-2 9 0,-4-1 1,0 6-1,-7-4 2,-2 2-2,-11-7 1,-1-1-1,-8-10-1,-1-3 0,-6-7-2,1-5 0,0-5-3,0-6-4,11 2-8,4-11-28,6-4 1,9-4 0,9-4 0</inkml:trace>
  <inkml:trace contextRef="#ctx0" brushRef="#br0" timeOffset="1082">1558 235 37,'18'0'34,"-5"7"1,-13-7-1,0 0-25,-1 18-7,-1-7-1,2 5 0,0 1 1,2 7 0,1 0 0,2 5 0,2 2 0,4 2 1,-2-2 1,3 0-2,-2-3 1,-1-2-1,-3-7 1,1-3-1,-4-6 1,-3-10 1,0 0-2,4-12 0,-6-9 0,2-9 0,3-3-1,1-3-1,5-4-1,-1 1 0,7 3 0,1 7 0,5 6 0,1 7-1,2 6 1,3 6 0,3 6-3,2 0-3,10 9-19,5-2-13,1-3 0,6 0 1</inkml:trace>
  <inkml:trace contextRef="#ctx0" brushRef="#br0" timeOffset="1552">2389 18 32,'0'0'36,"0"0"1,9 8-1,-6 12-17,-12 6-11,1 14-1,-7 9-2,3 12 0,-4 6-1,2 5-1,2 0-2,4-8-3,14-6-8,10-20-29,7-20-1,6-18 0,4-19 0</inkml:trace>
  <inkml:trace contextRef="#ctx0" brushRef="#br0" timeOffset="1803">2736 543 38,'16'35'31,"7"-2"0,-3-7-12,5-8-14,3-5-3,1-8 1,4-5 0,-1-10 1,2-5-1,0-8 2,2-2 0,-5-9 0,-1 1-1,-8-6-1,-8 3 1,-11 1-1,-6 6 2,-13 3-2,-7 7 1,-10 6-2,-2 11 0,-5 10-1,-1 9-1,-2 8-1,1 6-1,6 4 0,2-2-2,12 3-2,3-9-4,15-4 2,4-23-1,22 11-1,2-25 0,12-5 2,4-13 3,6-6 2,2-7 5,-3-7 1,0 2 3,-9-7 2,-1 6 2,-12-3-1,1 11 0,-14 2-1,2 10 0,-9 5-3,-1 9 0,-2 5-3,0 12 0,0 0-1,0 0 0,5 20-1,0 4 1,1 6-1,5 10 2,2 7-1,7 9 1,-3 4 1,1 3-1,0-1 0,0-3 0,0-5-2,-3-9-5,1-7-35,-4-15 1,-2-17-3,-1-17 2</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03: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3953 1560 7,'0'0'6,"-10"7"0,10-7-1,0 0-2,0 0 2,0 0 0,0 0 2,0 0-1,0 0 1,0 0-1,0 0-1,0 0 0,12 2-3,-12-2 0,11-13 0,-2-1-1,6-5 2,0-6-1,2-3 2,-2-7 1,0 0 1,-6-7 0,1 0 0,-8-5 1,3 2-1,-5-6 1,3-1-3,0-5-1,3-1-1,3-2-3,3 3 1,1 4-2,1 4 1,2 6 0,-4 7 0,2 6 0,-5 8 2,-6 2 0,-1 5 1,-2 0 0,-2-1-1,-4 1 1,2-3-1,-2-2 0,0 1 0,3 1-1,-1-2-1,-2 1 1,-1 0 0,-4 1 1,0 2-1,-5 2 0,-4-3 0,-6 1 0,-4 1 0,-4-2 0,-6-1 0,-3-2 0,-4-1 0,-2 0 0,-1 1-1,-5 2 1,2 2 0,-5 3-1,-3 6 1,-5 5 0,-7 3 0,-7 2 0,-3 2 0,-5 2 1,-6-2-1,-8-1 1,-3-2-1,-1 0 1,1 0-1,0 0 0,-2 2 0,1-1-1,0 0 1,5-1 0,2 1 0,4-2 0,0-2 0,-1-2 1,-1-1-1,0-1 0,2-1 0,3 3 1,2 0-1,1 1 0,3 2 0,7 1 0,5 1 0,4 0 1,4 0-1,7 0 0,2-1 0,4 0 0,5-1 0,1-1 0,6 0 1,5 0-1,5 2 0,4-1 1,4 2-1,6 1 0,0 1 1,6 0-1,-6 2 0,1-1 0,4 3 1,-3-2-1,4 1 1,-2 1-1,3 0 0,1 1 0,9-9 0,-1 20-1,-2-8 1,3 1-1,-2 4 1,2 3 0,-4 0 0,0 6-1,-2 3 1,-2 6 0,-3 6 0,-3 6 0,-2 7 0,-3 6 0,-1 6 0,1 3 0,1 1 0,3 0 0,1-3 0,3-3 1,3-7-1,1-6 0,2-6 0,2-8 0,0-5 0,2-7-1,0-4 1,2-6 0,-1-4 0,5-1-1,-5-10 1,11 13-1,-2-7 1,5-1-1,7-1 1,3-2 1,16-1-2,9-1 1,16-1-1,17 0-8,12 2-11,20 11-2,4-7-1,11 2 1</inkml:trace>
  <inkml:trace contextRef="#ctx0" brushRef="#br0" timeOffset="1953">5877-1 29,'-9'5'14,"-2"-5"0,11 0-1,-11 1-4,11-1-6,0 0-2,0 0-1,0 0-1,0 0 1,12 5 3,1-4 0,2 1 0,4-1 2,6 2 1,0-2-1,6 2 1,2-2-2,6 3 0,-2-2-1,5 2 0,1-1-2,3 2 0,1-1 0,5 3 1,4-2 0,8 1 1,2-2 0,4 3 0,10-3 0,10 2 0,6-1 0,9 2-1,1-2 0,8 1-1,5 0 1,9 0-1,3-4 0,6 0 0,2-2 0,5 4 0,3-1 0,0 4-1,-1 1 0,-7 2 0,-6 3 1,-10 1-2,-7 2 1,-9-3 0,-11-2 0,-9-3-1,-8 1-3,-12-7-7,-5 2-13,-12-10 1,-10-6-2,-14-13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0.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-2 108 3,'0'0'20,"0"0"-1,-9-6-8,9 6-16,12-8-1,-2 7 1,6 1 2,5 4 4,7 1 4,4 1 3,16 3 3,12-3 0,20 4 4,20-6-3,25 2 0,21-8-2,28 2-2,24-5-1,20-1-2,14-5-1,10 2-1,3-2 0,2-1-1,-8 1 0,-7 1 0,-17-2 0,-14 3-2,-17 4-5,-19-3-16,-21-1-14,-16 1 0,-32-7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1.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13 254 20,'0'0'23,"-8"-13"-13,8 13-5,-1-15 2,1 15 2,-4-15-1,4 15 1,0 0-1,-1-12 0,1 12 0,15 0-2,2 4-4,11-2 0,13 4-2,14-3 1,20 1 1,16-6 1,24 2 0,19-9 0,24 2 1,19-4-1,22 0 1,15-4 0,15 0 0,12 0-1,12 2 0,6 0 1,5 0 0,2-4-1,-1 2 0,-1-1-1,-2 0 0,-10 2 0,-12 2 0,-15 1-1,-14 4 1,-20 3-1,-18 4-1,-24 1 1,-20 4-1,-23-2 0,-17 0 0,-20 1-1,-20-5-5,-17-2-25,-20 5-8,-25-7 0,-17-4-1</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21.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32 385 6,'0'0'8,"-10"-1"-1,10 1 1,-12 0-1,12 0-1,0 0-1,0 0 0,0 0 0,-11 0 0,11 0-2,0 0 0,0 0-1,0 0 0,0 0 0,0 0 1,0 0-1,9-2 1,-9 2 0,12 0 0,-1 0-1,1063 14 50,-1030-14-51,-4 0 0,-4 0 0,-1-1 0,-3 0-1,-7 1 1,0-2-1,-8 0 0,-3 2 1,-4 0-1,-1 0 0,-9 0 1,0 0-2,0 0 0,0 0-1,0 0-2,0 0-1,0 0-3,-9 1-4,9-1-14,-11-9-8,11 9 1</inkml:trace>
  <inkml:trace contextRef="#ctx0" brushRef="#br0" timeOffset="1091">1166 167 16,'0'0'13,"-9"-12"-1,9 12-1,0 0-2,0 0-2,-4-11 1,4 11-1,0 0 0,0 0-1,0 0-2,0 0-1,0 0 0,0 0-1,0 0 0,0 0 0,9 0-1,-9 0 1,13 5-1,-3-1 0,2 0 0,6 1 1,0 2-1,6 2-1,3-1 1,4 3 0,0 2-1,5-1 0,-1 3 0,-2-1 1,1 2-1,-3-1 0,0 0-1,-5-1 1,-3 1 0,-4-2 0,-2 1-1,-1 0 1,-11-3-1,5 1 1,-5-1 0,1-2 0,-5 1 0,-1-1 1,0-9-1,-11 19 1,8-10 1,-5 2-1,-7 1 0,1 1 1,-5 1-2,1 0 1,-3 1 0,0 0-1,2 1 0,-5 0 1,3 0-1,-3 0 0,3-1 1,0-1 0,5 1-1,0-4 1,-3 2 1,5-6-1,1 2 0,13-9-1,-14 11 1,14-11 0,-13 8 0,13-8 0,0 0 0,1 9 0,-1-9 0,0 0-3,0 0-6,0 0-20,12-14-6,-12 14 0,18-26 0</inkml:trace>
  <inkml:trace contextRef="#ctx0" brushRef="#br0" timeOffset="2053">2430 54 14,'0'0'12,"0"0"-1,10-6 2,-10 6-1,0 0 0,0 0 0,0 0-2,0 0-1,-15-1-1,15 1-3,-18 1-2,4-1-2,0 2 0,-5 3-1,-3 1 1,2 3-1,-2-2 0,-2 5 0,2-2 0,1 3 0,1-1 1,3-2-1,3-1 0,2 1 0,1-1 0,4 0 0,3 1 0,4 0 0,2 0 1,3 3 0,6-1 0,0 3 0,1-2 0,3 2 0,-1-1-1,4 1 1,-4-2-1,5 3 1,-2-2-1,2 2 0,2 0 0,0 3 0,2 0 0,2 2 0,0 1 0,-3-2 0,-3-1 0,0 2-1,-4-2 1,-2-4-1,-3 2 1,-4-3 0,-2-1-1,-2-1 1,-1-1-1,-3 1 1,1-3 0,-2 0 0,-3 1 1,6-10 0,-17 12 0,3-7 1,-2-2 0,-4 0 0,-4-2 0,0 1 0,-4-6 0,4 3 0,-3-1-1,1-1 0,1 0 0,4-2 0,3 1 0,1-1-1,6-1 1,-2 1-2,13 5 0,-13-11-4,13 11-7,0 0-19,-6-19-4,6 19 1</inkml:trace>
  <inkml:trace contextRef="#ctx0" brushRef="#br0" timeOffset="2974">2692 618 20,'0'0'24,"-9"-15"-15,3 2 0,7 3 1,-4-3 0,5 2 2,-2-3-1,7 5-2,0-4-1,4 5-2,0-3-2,4 3-1,4 0-2,2 1-1,1 0 0,2 2 0,0 1 0,-3 2-1,1 2 1,-4 2-1,-3 2 0,0 3 0,-5 2 0,1 2 0,0 2 1,-3 2-1,-1 1 1,-3 0 0,1 1 0,-4-1 0,4 0 0,-6-1 0,0-2 1,-3 0 0,-1-3 0,0 1 1,-4-1 1,9-10-1,-17 15 1,17-15 1,-21 8-1,9-6 0,-1-2 0,1 0-1,0-5 0,2 2-1,-2-4-1,-1 0-1,2 1-2,-4-2-2,5 5-4,-9-5-7,0 1-19,7 3-2,-3-5 3</inkml:trace>
  <inkml:trace contextRef="#ctx0" brushRef="#br0" timeOffset="3855">3132 66 7,'1'-11'12,"-1"11"-2,0 0 0,0 0-2,0 0 0,0 0-1,0 0-2,0 0 0,0 0-1,0 0-1,0 0 0,0 0 0,0 0-2,0 0 1,0 0-2,12 12 2,-9-2-2,1 4 2,0 3-1,1 5 0,1 6 0,1 4 0,-1 3 0,0 7 0,-1 0 0,-1 4-1,0 0 1,0 1-1,-3-4 1,3-3-1,-2-2 0,1-5 0,1-4 1,-2-5 0,4-7-1,-3-3 2,3-5-1,-6-9 1,3 11-1,-3-11-2,0 0-6,1-13-15,-1 13-7,1-25 0</inkml:trace>
  <inkml:trace contextRef="#ctx0" brushRef="#br0" timeOffset="4526">3483 358 8,'0'0'10,"0"0"0,0 0-2,-5 10-1,6 1-1,0 4-1,0 5 0,1 2 0,0 3 0,1 1 0,1 1-1,2 0 1,-1-3 0,4-2-1,-1-3 0,4-2 0,-1-6 0,4 0 1,1-4-2,3-2 1,0-5-1,1 0 0,-4-6 0,3-1 0,-3-3-1,0 0 0,-6-4 0,-1 2-1,-2-2 1,-1 1 0,-2-1 0,-1 3-1,-2 0 1,-1 0 0,0 0 0,-1 2 0,-1-1-1,2 10 0,-3-13 0,3 13-1,-4-11-1,4 11-2,0 0-1,-5-10-3,5 10-5,0 0-11,-4-13-12,4 13 1,6-21 1</inkml:trace>
  <inkml:trace contextRef="#ctx0" brushRef="#br0" timeOffset="5177">4022 0 13,'0'0'18,"0"0"-14,0 0-4,0 0 1,0 0 0,3 9 2,-3-9 1,2 13 1,0-1 0,2 3 1,0 6 0,0 3-1,1 9 0,0 5-2,0 4-2,0 7 1,1 2-1,-3 3 1,0 0-2,-1-3 1,-1-3-1,1-6 1,-1-5 0,1-6 0,-2-9 0,3-5 0,-2-5 0,-1-12-1,0 0-5,0 0-8,5-16-9,-4 3-5</inkml:trace>
  <inkml:trace contextRef="#ctx0" brushRef="#br0" timeOffset="5558">3825 300 10,'0'0'23,"23"-10"-10,-2 6-4,8-1-2,4 0 0,7-1-1,3 2 0,-1-3 2,2 5-2,-5-2 0,0 4-1,-3-2-1,-2 3-1,-6-1-1,-4 2 0,-4-1-1,-2 1-2,-7 0 0,-2 0-2,-9-2-2,0 0-5,0 0-17,-10 18-3,-5-17 0</inkml:trace>
  <inkml:trace contextRef="#ctx0" brushRef="#br0" timeOffset="5948">4466 432 5,'12'2'25,"-12"-2"0,0 0-12,0 0-6,0 0-2,-1 19 0,1-8-1,2 7-1,-2-1 1,3 7 1,-4-1-1,2 3-1,-2 0 0,1-1 0,-1-4-1,2-2 0,-1-3-1,0-2-1,2-4-4,-2-10-10,0 0-17,22-8 1,-12-13 0</inkml:trace>
  <inkml:trace contextRef="#ctx0" brushRef="#br0" timeOffset="6259">4531 133 17,'3'12'21,"-3"-12"-2,0 0-26,2 14-8,-2-14-8</inkml:trace>
  <inkml:trace contextRef="#ctx0" brushRef="#br0" timeOffset="6559">4841 592 4,'0'0'26,"-16"-11"-5,9 1-6,2-1-1,0-3-1,4 1-3,0-4-2,5 2-2,0-3 0,7 1-2,1 0-2,3 0-1,5 3 0,3 1-1,2 3-1,0 2 1,2 5-2,-2 3 1,-1 6 0,-3 3 0,-4 4-1,-3 3 1,-4 4 0,-3 2 0,-3 2 1,-2 1-1,-2 1 1,-2-1 0,-1-1 1,-2-3-1,-3 0 2,0-2 0,-5-4 1,1 1 0,-3-8 1,-1 0 0,-5-5 1,5-1-1,-3-7-1,2 1 0,-2-6-1,2-4 0,0-1-2,2-3-1,4 1-3,-5-4-5,8 5-7,1 0-19,0-5-1,4 6 1</inkml:trace>
  <inkml:trace contextRef="#ctx0" brushRef="#br0" timeOffset="7170">5327 328 7,'2'11'22,"-2"-11"-8,0 0-8,0 0-1,-1 10 0,1-10 0,1 14 0,3-3 2,-5 3-2,3 2 2,-2 3-2,3 4 0,-1-1-1,0 4 0,-1-2-1,2 1 0,-1-3-1,2-2 0,-1-4 0,1-2 0,-2-4 1,-2-10 0,11 10 0,0-9 1,-11-1-1,22-9 1,-10-3-1,3 1 0,3-7-1,1 0-1,-2-2 0,0 0-1,-1 1 1,0 0-1,-3 4 1,2 1-1,-3 4 0,-12 10 0,17-14 0,-7 10-1,-10 4 0,9 0 0,-9 0 0,4 15 0,-5-2 0,1 4 0,1 2 1,-5 3 0,0 2 0,5 0 0,0-4 1,1-1-1,3-3-1,2-7-3,3-1-11,8-6-18,-2-8-1,9-1 1</inkml:trace>
  <inkml:trace contextRef="#ctx0" brushRef="#br0" timeOffset="7791">6278 367 5,'0'0'26,"0"0"1,-15 2-13,0-5-4,-4 2 0,-3-1-4,-2 4 0,-6 0 0,4 3 0,-3 0-2,4 4 0,-2-1-1,6 1-1,-1 0 0,7 1-1,1-2-1,6 1 1,5 1-1,3 0 1,6 1 0,4 2-1,8-2 1,4 4 0,3-2-1,0 2 1,2-1-1,-1 0 0,-3-1-1,-2 1 1,-4 0 0,-5 1-1,5-2 1,-8 2 0,-6 1 0,0 1 0,-2-2 0,-4 2 0,-2-1 1,-3 1 0,-9 0-1,0 1 2,-2-4 0,-7 2 0,-3-2 1,-2 1 0,-2-4 0,0 1-1,0-5 0,0-4-4,5-9-27,3 2-5,-2-11-2,3-4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30.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0 457 1,'7'10'10,"-7"-10"-1,0 0-2,0 0 0,0 0-1,6 10 0,-6-10 1,10 5-1,-10-5-1,9 7 1,-9-7 0,18 7 0,-8-6 0,7 2-2,1-3 0,8 2 0,4-3-1,8 1-1,4-3 0,6 2-1,5-1 0,2 0 0,6-1 0,5 1 0,0-1-1,4-1 1,1 0-1,0 1 1,-3-1-1,-1 1 1,-7-1 0,-5 2-1,-10 1 1,-8 1-1,-7 0 1,-4 1-1,-9 1 0,-5 0 0,-12-2-1,12 3-1,-12-3 0,0 0-4,0 0-16,0 0-8,-15-2 1</inkml:trace>
  <inkml:trace contextRef="#ctx0" brushRef="#br0" timeOffset="571">957 244 1,'0'0'19,"0"0"-11,0 0-4,9 2 0,-9-2 0,13 8 0,-4-4 1,3 3 0,4 0 1,2 3-2,5-2 1,2 6-2,2-3 0,2 0-1,4 2 0,0 0-1,0 2 0,-3-2 0,0 3 0,-2-3-1,-3 1 0,-2-1 2,-4-1-2,-2-1 0,-6 0-2,-1-2 2,-10-9 0,11 17 0,-11-17 2,-1 15-2,1-15 0,-2 17 1,2-17 0,-17 18 1,10-8 0,-6 1 0,-6 1 1,0 0 0,-10 1 0,2 2 0,-4 0-1,1 4 1,-12-1-2,6 1 1,-2 0-1,-2 1 0,2-2 0,2 1 0,4-3 0,1-1 0,9-2 0,2-3-1,7-2 1,3-1-1,10-7 0,0 0 0,0 0 0,0 0 0,0 0-1,0 0-2,0 0-6,14 0-18,-8-10-3,11 3 0</inkml:trace>
  <inkml:trace contextRef="#ctx0" brushRef="#br0" timeOffset="3735">1735 631 16,'0'0'17,"0"0"-1,0 0 0,0 0-3,17-4-1,-17 4-3,7-14-2,0 3-3,3-4-2,-1-5 0,6-5 0,1-2 0,2-6 1,8 0 0,-3-5-1,2-1 1,-1-2-1,3 2 0,-4 0-1,5 3 0,-5 1-1,1 2 1,-4 3 0,-1 4 0,1 2 0,-6 4 0,-3 4-1,0 3 1,-3 3-1,-8 10 1,11-11-2,-11 11 1,0 0 0,0 0 0,0 0-1,0 0 1,0 0-1,0 0 1,0 0-1,0 0 0,0 0 0,0 0 0,9 12 0,-5-3 0,3 5 0,1 3 1,2 6 0,0 4 0,3 7 1,1 3-1,0 5 1,2 3-1,-2 2 0,0 0 0,-1 1 0,0-3 0,-2-2 0,-3-5 0,-3-1 0,2-5 0,-1-3-1,-1-4 2,0-4-2,-1-4 1,-2-3 0,1-4 0,-3-10-2,0 0-2,0 0-7,0 0-12,-8-13-9,4-3 1</inkml:trace>
  <inkml:trace contextRef="#ctx0" brushRef="#br0" timeOffset="4456">1889 381 4,'12'-3'23,"3"1"-10,-2 0-4,8 0 0,1 3 1,1-2-1,6 3 0,2 0-1,4 1-3,0 0 0,4 1-1,-4-1-1,2 2-1,-4-2 0,-3-1-1,-7 1 0,-4-2 0,-5 1-2,-14-2 0,16 5-1,-16-5-3,0 0-6,0 16-15,-10-15-3,10-1-1</inkml:trace>
  <inkml:trace contextRef="#ctx0" brushRef="#br0" timeOffset="4957">2519 295 11,'0'0'16,"0"0"-1,8-9-1,-8 9-3,0 0-1,0 0-2,0 0-3,0 0-2,0 0 0,0 0-2,0 0 1,3 15 0,-3-6 0,2 5 0,-2 3 1,2 5-1,-1 3 0,1 3 0,0 2 0,-1 2 0,-2-1-1,2-1 1,-2-4 0,1-1 0,0-7-1,0-2 1,0-5-1,0-11 1,8 12 1,-8-12-1,15-4 0,-2-4 0,-1-4 0,3-1 1,0-6-1,1-2-1,0-1 0,-2-2 0,-2 1 0,-1 1-1,2 1 1,-1 2-1,0 2 0,0 3 1,-1 4-1,-11 10 1,18-16-1,-18 16 0,9-6 0,-9 6 0,0 0 0,0 0-1,0 0 0,0 0 0,0 0 1,11 8-1,-11-8 1,4 18 0,0-3 0,-1 5 1,2 3 0,1 4-1,-2 2 1,1 2 0,-2-2-1,1-2 1,-2-3 0,0-4 0,-2-5-1,1-3 1,-1-12 0,3 11 0,-3-11 0,0 0-1,0 0-1,0 0-2,0 0-6,5-13-13,-3 1-12,4 1-3,1-10 2</inkml:trace>
  <inkml:trace contextRef="#ctx0" brushRef="#br0" timeOffset="5748">3314 351 18,'0'-16'25,"0"16"-12,-10-12-4,10 12 1,-17-10-2,2 6 1,1 4-2,-5-1-1,1 4-2,-4 0-1,-1 3-1,-1 1 0,0 2-1,-1-1-2,2 1 1,5 1 0,2-1-1,4-2 1,12-7 0,-9 15 1,9-15 0,18 12 0,-1-7 0,6 2 0,5 1 0,5 0 1,1 2-2,1 2 0,-3-1 0,-2 2 0,-3 2-1,-5 1 1,-5 2-1,-6 1 1,-5 0 0,-3-1 0,-4 1 1,-4-2 1,-2 0 0,-4-5 2,-2 2-1,-4-5 1,0 1 1,-5-5-1,2 1 0,0-4 0,-1 1-1,-1-4-1,6-1 0,-2-1 0,6 0-1,-1-1 0,1-1-1,1 0 0,-2 0-2,13 5-1,-15-10-2,15 10-5,-14-9-10,7 0-15,7 9-1,8-15 1</inkml:trace>
  <inkml:trace contextRef="#ctx0" brushRef="#br0" timeOffset="6449">3500 347 24,'0'0'21,"0"0"-6,0 0-3,0 0-2,0 0-2,0 0-3,0 0-2,0 0-1,0 0 0,-2 12 0,2-12 0,1 20 0,-2-5 0,2 4 1,-1 4-1,1 4 0,-1 2-1,1 2 1,-1 1-1,1-2 0,1-2 0,1-3 0,1-5 1,2-2-1,0-7 0,5-3 1,2-7-1,3-5 0,1-5 0,4-5 0,0-4 0,-3-3 1,2-1-1,-2-2 0,-3 1 1,-3 3 0,-3 2 0,-1 4-1,-5 1 1,-3 13-1,4-17 0,-4 17 1,0 0-1,0 0 0,-2-10 0,2 10 0,0 0-1,0 0 0,0 0 0,0 0-2,2 16 1,0-5 0,0 3 1,4 3-1,-1 5 0,1-1 1,0 3 0,1-1 0,0-2 1,2-2-1,-1-1 0,1-3 1,1-3-1,-2-3 1,-8-9 1,16 9 0,-16-9 0,17-3-1,-17 3 1,15-18 0,-6 2 0,0-4-1,1-5 2,1-4-3,-1-4 1,-1-2-1,2-1 0,-3 2 0,-2 3 1,0 4-1,0 6 0,-2 2-1,-1 9-2,-5-1-2,2 11-2,0 0-8,0 0-21,-13 2-1,4 0 1</inkml:trace>
  <inkml:trace contextRef="#ctx0" brushRef="#br0" timeOffset="7371">4255 489 5,'0'0'15,"11"9"-8,-11-9 0,15 1 0,-5 1-1,3-3 0,2-2-1,0 0 0,3-3-1,3-1-1,-2-1 1,-1 1-1,-1-3 0,-2 2 2,-4 0-2,0 1 1,-7-2-1,-4 9 0,4-18 0,-4 18-1,-5-20 0,0 11-1,-3-2 0,-5 2-1,0 2 0,-5 2 0,-2 3 0,-3 3-1,-1 4 0,-2 2 1,-1 4 0,0 2 0,1 5 0,1 0 0,2 3 2,3 4 0,5-1 0,5 4 1,2-2 0,10 2 0,5-3 0,9 1 0,7-5-1,8-3-1,7-5 0,4-5-1,5-5 1,1-4-1,0-4 0,-1-4 0,-4-6 0,-3 0 1,-5-5-1,-2 0 0,-3 0 1,-3-2-1,-4 0 0,-4 3 1,-3 1 0,-2 3 0,-5 4 1,-9 11 0,10-15 0,-10 15 0,0 0 0,0 0-1,0 0-1,0 0 0,0 0-1,0 0-1,0 0 1,0 0 0,0 0 0,6 11 0,-5 0 0,2 2 1,2 5-1,0 5 1,1 1 0,1 1 0,1-1 0,-1-1 1,0 0-1,1-3 0,-2-6 0,-2-3 0,-4-11 0,8 14 1,-8-14 0,0 0 0,0 0 1,0 0 0,0 0 1,0 0-1,-4-14 1,0 4-1,-2-6 0,0-2 0,-1-5 0,3-2-1,-3 0 1,6-1-1,0-1 0,4 2 0,1 1 1,4 3-2,5 2 1,1 1-2,13 4 1,-2 2 0,5 2 0,1 4-2,4 2 1,3 3 1,-1 1 0,-2 2-1,-7 3-1,-3-1-2,0 6-10,-2-2-21,-11-5-2,-2-1 2,-10-2-1</inkml:trace>
  <inkml:trace contextRef="#ctx0" brushRef="#br0" timeOffset="8522">5776 363 12,'-16'-4'25,"16"4"2,-12-2-15,-1-1-3,-1 2-3,-3 0-1,-1 3 0,-4 0-1,0 4 0,-2-1 0,2 3-1,-3 0 0,5 3 0,3-1-1,2 0-1,2 2 1,5-2-1,2-1 1,4 3-1,4-3 1,6 2 0,2 0 0,4 2 0,4 0 0,4 1-1,0 0 0,4 0 0,-1 1 0,-2 0-1,-4-1 0,-1 0 0,-6-2 0,0 1 0,-5-1-1,-3 0 1,-1 0-1,-3 0 1,-1 1-1,0-2 1,-3 1 0,-3 1 0,0-3 0,-7 1 0,-2 0 1,-4 0 1,-4-3 0,-2 4 1,-5-3 0,0 1 1,-8-3 0,3 2 0,-3-5 1,1 2-2,-1-4 0,3 1-1,1-1 0,2-4-3,6 5-8,2-4-30,-1-8 3,5-2-4,-1-13 2</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2.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67 10,'0'0'16,"0"0"-9,0 0-2,0 0-2,0 0-1,0 0-2,0 0 1,0 0-1,0 0 1,0 0 0,-8 13 0,7-4 1,-1 2-1,-1 7 1,0 3-1,0 5 1,-2 7-1,-6 9 1,5 6-1,-3 4 1,-2 5 0,1 3 1,-8 3 2,2 3 0,-2-5 2,6-1-1,-5-8 1,4-3-1,-1-8-1,5-5-1,5-9-2,3-9-1,2-4-1,-1-14-2,10 4-1,-3-14-8,-2-9-19,6 0 2,-6-17-1</inkml:trace>
  <inkml:trace contextRef="#ctx0" brushRef="#br0" timeOffset="540">119 93 0,'0'0'1,"0"0"1,0 0 3,0 0 1,0 0 1,0 0 0,0 0 1,3 12-1,-3-12-1,9 11-3,-9-11 0,10 11-1,-10-11 0,10 11-1,-10-11 2,0 0 0,4 10 1,-4-10 1,0 0 0,0 0 1,0 0-1,0 0 0,0 0 0,0 0-2,0 0 0,0 0-1,0 0-1,0 0 0,0 0 0,0 0-1,0 0 0,0 0-1,0 0 1,10 14 0,-8-4 0,1 4 0,-1 8 0,2 4 0,-2 6 0,-2 2 1,2 4-1,0-3 0,2-4 0,1-4 1,4-8-1,4-12 1,10-13 0,7-12 0,10-11 0,8-8-1,6-9 0,1-5 0,2 0-1,-3 1 1,-6 4-1,-8 9 1,-9 6 0,-10 9 1,-6 6 1,-5 6-1,-10 10 0,9-8 0,-9 8 0,0 0-1,0 0 0,0 0-1,3 12 1,-3-12-1,3 13 1,-3-13 1,2 16-1,-2-5 0,1 2 1,-1 4-1,0 5 1,-2 5-1,0 8 1,-1 9 0,-4 8 0,-1 8 0,-4 5 0,2 4 1,-5-1 1,4 1 0,-4-7 0,5-5 0,-1-12 0,4-7-1,1-9 0,3-6-1,1-6-2,2-7 1,0-10-1,0 0-1,11 5-6,-11-5-23,13-21-4,-2 0 2,-6-12 0</inkml:trace>
  <inkml:trace contextRef="#ctx0" brushRef="#br0" timeOffset="1632">989 518 20,'-15'2'24,"15"-2"-7,0 0-12,0 0-2,0 0-2,0 0 0,0 0-1,0 0 2,0 0-1,10-2 1,0 4 0,2 1 0,4 1 0,3 3 1,2 2-2,1 2 0,1 3 0,-1 1 0,1 5-1,-2 4 1,-1 3 0,-4 2 0,0 4-1,-6 1 0,-1 1 1,-4 1 0,0 0 1,-6-3 0,-1-1-1,-6-3 2,-1-2 0,-1-5 0,-4-3 0,-2-5 0,-2-2 1,-3-10-1,3-1 1,-3-8 0,0-2-1,1-7 1,1-2-2,1-6 1,7-2-2,3-2 0,3-2-2,6 0 1,5-1 0,4 4-2,5 2 1,0 2 0,2 5 0,-1 8 0,0 4 1,-1 6-1,1 5 0,-3 3 1,2 5-1,-1 3 1,2 2 0,1-1-1,2-1-2,3 0-8,1-2-19,-3-9-3,7 3 2</inkml:trace>
  <inkml:trace contextRef="#ctx0" brushRef="#br0" timeOffset="2313">1795 740 17,'5'-15'22,"-5"15"-6,-4-13-8,4 13 0,-9-12 0,9 12 2,-10-8-1,0 2 0,10 6-1,-19-3 0,10 2-3,-4-1-1,0 2-2,-3-2-1,0 5 0,-1-1-2,0 2 1,-2 4 0,1 2 0,2 3 0,0 3-1,2 2 1,1 3 0,2 0 0,1 1 0,3-1 1,1-1-1,2-1 0,4 0 1,1-1 0,3-2-1,3 1 1,1-3-1,3 2 0,2-3 1,1 0-1,1-4 0,1-1 0,2-3 0,-1-1 0,2-3-1,2-1-3,-4-7-7,5-3-16,6 4-6,-6-10 1</inkml:trace>
  <inkml:trace contextRef="#ctx0" brushRef="#br0" timeOffset="2874">2045 395 7,'4'-13'20,"-4"13"-6,0 0-11,5-12 0,-5 12 0,0 0 1,0 0 2,0 0 0,0 0 0,0 0 0,-8 13-1,8-13 0,1 15-2,3-5 0,-3 1-2,0 4 1,0-1-2,2 3 1,0 3 0,-3 0 0,0 6 0,-3 2 2,2 4-1,-4 5 2,1 4-1,-4 0 2,0 3-1,-2-1 0,1-1 0,0-2-1,2-2 0,0-7-1,2-4-1,2-7 0,2-2-1,2-7 0,-1-11 0,7 12 0,-7-12 0,15-4 1,-3-6-1,4-2 0,3-5 0,2-2 1,3-3-1,-1-2 0,2 2 0,0 2 0,-2 3-1,-3 4 1,-1 2 0,-3 5 0,-1 4 0,-3 2 0,0 2 0,0 1 0,0 1 0,-2 3 0,-10-7 0,15 17 1,-9-7-1,-1 4 0,-1 0 1,-2 4-1,-1 2 1,-3 0 0,1 2 0,-2 2 0,2 1 0,-4-1 1,4 2 0,-5-5 0,4 1 0,0-3-1,0-2 1,1-3-1,0-5-1,1-9-1,-2 11-2,2-11-3,0 0-13,3-11-16,7 0-1,-6-10 1</inkml:trace>
  <inkml:trace contextRef="#ctx0" brushRef="#br0" timeOffset="3665">2618 899 21,'7'15'26,"-7"-15"-2,0 0-5,0 0-21,5 13-3,-6-4 4,0 3 1,-1 3 4,-3 0 1,2 6 2,-4-2 0,4 7 1,-5-3-1,5 2-2,-2-3-2,3-2-1,0 0-2,2-5-2,1-1-1,-1-14-2,7 12-5,-7-12-23,8-9 2,0-3 0</inkml:trace>
  <inkml:trace contextRef="#ctx0" brushRef="#br0" timeOffset="3985">2616 575 43,'0'0'35,"5"12"0,-5-12-2,0 0-27,0 0-9,0 0-2,0 0-1,-5 11-3,5-11-8,0 0-18,4 12 2,-4-12 1</inkml:trace>
  <inkml:trace contextRef="#ctx0" brushRef="#br0" timeOffset="4366">2934 857 13,'0'0'20,"-1"12"-7,1-3-11,0 3-1,-1-1 1,1 3 1,0 0 1,-2 4 2,1 4 1,-1-1 0,0 6 1,0 0-1,2 3 0,-2-3-3,3 0-1,-1-6-1,2-2 0,0-5 1,3-5-1,-5-9 0,21-7 0,-7-8 0,5-4-1,2-6 1,3-3-1,0-2 0,0 0 0,-3 5 0,-4 4 0,-2 6 1,-5 5 0,-10 10 0,15 0 1,-15 0-1,8 21 1,-4-4-1,2 5 0,-2 2 0,3 7 0,-2 2-1,-1 2 1,-3-2-1,0 1 1,-3-4-2,0-4-1,2-1-5,-3-11-9,3-14-19,0 13-2,2-22 1</inkml:trace>
  <inkml:trace contextRef="#ctx0" brushRef="#br0" timeOffset="4927">3424 1123 13,'12'12'23,"-12"-12"0,16 1-19,0 2-3,4 1 0,-1-1 2,4-1 0,-1 0 1,1-2 0,0-1 2,0-4-1,1-3-1,-4-2 0,-2-1-1,-2-3 0,-1 2 0,-5-3 2,-2 4 0,-6-5 1,-2 16 1,-4-21-1,-1 11 0,-9-2 0,2 1-2,-6 0-1,0 3-2,-4 0-1,-2 4 0,-1 3 0,0 2-1,1 6 1,0 2-1,1 5 1,1 4 0,2 4 0,1 4 0,1 2 1,4 2 0,2-1 1,4 2-1,5-2 1,6 0 0,5-5-1,5-1 0,9-2 1,5-2-2,3-1 1,4-1 1,3-3-1,2 1-2,4-2-1,-3-4-3,3 4-10,-1-2-21,-13-7-1,-6 0 1,-23-4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8.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267 0 7,'0'0'22,"0"0"-8,0 0-9,0 0-2,0 0 0,0 0-1,-9 10 0,9-10 0,-11 12 1,5 0 0,-1 2 0,-3 6 0,-6 5 0,5 6 0,-2 5 1,-1 9-1,-1 7 0,-3 3 0,1 3 0,-3 2-1,8-2 1,-7-2-1,4-2 0,-2-7 1,5-8-1,1-6-1,3-5 1,3-5-1,3-5-1,4-5 0,3-3 1,-5-10-1,20 13 0,-9-9 1,4-1 0,9-1-1,2 0 0,3-1 1,2 2-1,1 1 0,3 0 1,4 3-1,-1 0 0,-4 2 1,-2-1-1,1 2 1,-3-2 0,0-1 0,-4 0 0,-3-1 1,-4-2-1,-6-2 1,-1 1 0,-12-3 0,12 2 0,-12-2-1,0 0-5,-4-10-26,4 10-2,-5-17 1,8 6-1</inkml:trace>
  <inkml:trace contextRef="#ctx0" brushRef="#br0" timeOffset="641">816 741 0,'0'0'18,"14"-4"-15,-14 4 1,17-3 2,-17 3 1,18 0 2,-8 1 0,-10-1 0,18 3-1,-5-3-1,0-3-1,3-2-2,-1-5-2,2-1-1,-2-4 1,0 0-2,-2-3 2,-5 3-1,1-3 1,-6 4 0,-3-1 0,-3 3 1,-5 0-1,0 2 0,-4 2-1,-2 1 0,-1 3-1,-2 0 0,0 5-1,-1 3 1,0 3-1,-4 2 1,4 2 0,-1 3 1,-2 1 0,3 3 1,2 2-1,2 1 1,0 0 0,7 2 0,-3-1 0,7 3 0,2 1-1,2 1 0,5-4 0,1 2-1,4-3 1,-5 1-1,8-2 1,1-3-1,1-3 1,1-3 0,-1 0 1,4-4-1,0-4 0,9-4 0,-2-2 1,0-2-1,1-2 0,-1-1 0,-4-1 0,-1 1 0,-4 0 0,-5 4 1,-13 3-1,14-6 1,-14 6-1,0 0 1,0 0-2,0 0-1,0 0-6,0 0-14,0 0-13,0 0-1,0 0 0</inkml:trace>
  <inkml:trace contextRef="#ctx0" brushRef="#br0" timeOffset="1442">1318 627 19,'0'0'29,"0"0"-2,0 0 0,5 9-22,-5-9-4,10 5-1,-10-5 0,13 10 0,-3-2 0,1 3 1,1 1-1,4 1 1,2 4-1,1 1 0,3 1 0,-2 2 0,2 1 0,1-1 0,-4 2-1,1 1 1,-5 0 0,0 2 1,-6-2-1,-1 2 1,-5-1-1,-4 0 1,-2-2 1,-7-1-1,0 1 1,-6-8 1,1 3-1,-4-8 1,-2 2 1,-4-8-1,1-2 1,-2-6 1,2-2-1,1-8 0,3 1-1,2-6 0,8-4-1,4-3 0,5 0-1,3-1-1,4 1-1,4 2 1,3 1-1,-2 4 1,6 4-1,0 5 0,3 5 1,0 3-1,-1 4 0,3 4 1,-2 3-1,4 3-1,-6 0-1,4 7-7,-5-6-15,0-4-10,2 2 2,-7-11-1</inkml:trace>
  <inkml:trace contextRef="#ctx0" brushRef="#br0" timeOffset="2083">1845 689 9,'0'0'28,"0"0"-1,-17 0 2,17 0-22,0 0-6,0 0 0,-9-1 0,9 1 0,-1 16 0,2-6 2,2 7-2,0 0 2,2 7-1,1 2 0,2 4 0,0 4-1,1 1 0,-2 3 0,0 0-1,1 1 0,-2-3 1,-1-3-1,-1-4 1,-1-7-1,-1-4 0,0-6 1,3-2 3,-5-10 2,0 0 0,0 0-1,-8-11 1,0-6 0,3 1 0,-7-8-1,2-3-2,0-3-3,1-1 0,1 0 0,4 1 0,3 2-1,3 0 1,3 2-2,5 5 2,3 2-1,4 3 1,0 4-1,4 2 1,2 3-1,-2 5 1,2 3-1,-2 3 1,-3 3-1,0 0 1,1 2-1,-4 2 0,1-1 0,-2 0 1,0 1-2,0-5-1,2 2-3,-3-6-3,3 3-9,0 1-16,-4-8-2,3 6 2</inkml:trace>
  <inkml:trace contextRef="#ctx0" brushRef="#br0" timeOffset="2824">2442 802 12,'0'0'28,"0"0"-1,12 6 1,-12-6-22,0 0-6,-5 16-1,4-4 0,-1 2 0,-1 7 1,2 5 2,-1 4 0,0 3 2,-1 1-1,3 1 1,-2-3 0,3-2-1,-3-6-1,2-3 0,0-8-1,0-13-1,9 5 0,0-16-1,5-8-1,2-7-1,5-4 1,3-9-1,1 0 2,2-2-1,-1 3 3,-2 6 1,-3 6 1,-2 7 2,-4 3 0,0 11 0,-1 4-1,-2 11 0,-2 3-1,0 10 0,-2 5-2,-1 5 0,-2 4 0,-1 3 0,-8-2 0,2 1 1,-3-3 0,2-4 0,-3-7 0,3-2 1,-2-7-2,2-4 1,3-12-2,-4 15 1,4-15-3,0 0-3,0 0-8,10-3-23,-8-10 0,5 1 0,-6-11 1</inkml:trace>
  <inkml:trace contextRef="#ctx0" brushRef="#br0" timeOffset="3445">3065 958 18,'11'15'25,"-11"-15"1,0 14-18,3 6 2,-4-1-1,3 12 3,-8-4 0,5 9 1,-8-8-2,5 6-3,-4-9-3,1-4-7,5-4-11,4-7-22,-2-10-2,2-13 2</inkml:trace>
  <inkml:trace contextRef="#ctx0" brushRef="#br0" timeOffset="3705">3132 598 38,'0'0'34,"5"15"0,-5-15-2,-10 0-24,10 0-11,0 0-2,0 0-4,2 13-16,4-4-10,-6-9 2,5 14 1</inkml:trace>
  <inkml:trace contextRef="#ctx0" brushRef="#br0" timeOffset="4016">3353 896 43,'10'4'32,"-10"-4"1,0 0-6,5 16-24,-4 2-5,-3 6 1,0 7-1,0 3 2,-1 3 0,0 3 2,-1-8-1,2-2 2,0-10-1,4-6 0,8-16-2,5-15-3,9-9-2,5-14-1,7-2 1,3-8-1,4 0 4,-2 3 1,-4 6 4,-5 14 1,-10 6 4,0 17 1,-11 6 0,0 16-1,-9 6-2,1 8-2,-4 4 0,2 8-2,-1 0-1,0 0-1,-1-4 1,1-3-1,0-6 0,0-6-1,3-3-5,-4-12-10,1-10-20,9 3-1,-5-17 0,7-8 0</inkml:trace>
  <inkml:trace contextRef="#ctx0" brushRef="#br0" timeOffset="4597">4056 1165 4,'-1'19'24,"11"5"-1,-8-15 1,-2-9-22,21 16-3,-5-13 1,4-1 0,0-3 1,0-2 3,1-5 0,2-3 1,-4-2 0,0-4-1,-6-1 1,1-1 1,-8-3 1,0 4 0,-9-3 2,2 8-1,-8-4-1,9 17 0,-22-18-2,10 13-1,-3 1-2,2 4-2,-2 2 0,1 3-1,1 2 0,3 2-1,3 5 1,1 1-1,6 5 1,1 1 0,7 7-1,3 3 1,7 9 0,1 5-3,7 5 0,-1 6 1,5 8-1,-1 3 1,-1 0-1,-3 1 1,1-6-1,-6 1 3,-1-2-1,-5-6 1,-4-8 0,-10-47 0,1 77 2,-1-77-1,-18 55 2,18-55 2,-42 24 1,42-24-1,-59-4 0,27-10 1,-4-4-1,1-5 0,2-6 0,3-2-2,7-3-1,5-2 1,9-6-1,10-2 0,10-7 0,10-3-2,11-3 2,9 0-2,7-6 1,3-2 0,7 5-6,-2 8-29,-3-6 0,-2 4-1,-14-5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1:05.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34 4,'0'0'19,"-10"-10"-11,10 10-1,0 0 1,3-10 2,-3 10 1,0 0 1,0 0 0,11-4-1,-2 2-5,3 0-3,4-1-2,4 1-1,5 1 0,0 1-1,0 2 1,2 2 0,-4 3 0,-2 2-1,-2 3 1,-1 3 0,-5 2-1,1 2 1,-5 3 0,-1 0-1,-2 1 1,-4 1 1,-7-2 0,-1-2 1,-3-1 0,-1 0 1,-4-7 0,4-1-1,-1-3-1,11-8-1,-11 5-1,11-5-1,0 0 0,0 0 0,0 0 0,13-9 0,-4 11 1,2 3 0,5 2 1,0 5-1,5 1 1,4 4 0,1 1 0,0 2 0,1 0-1,1 1 0,-1 0 0,-2-2 1,-5 4 0,-6-2-1,-6-2 3,-6 2-1,-9-3 3,-2 2-1,-11-3 1,-4 0 1,-4-7 0,-3 1 0,-5-6-1,2 0 0,-4-4-1,0-2-1,2-4 1,8 0-2,-1-1-1,3 0-2,9 1-4,0-6-6,10 0-17,9 0-6,4-4 1,6-1 1</inkml:trace>
  <inkml:trace contextRef="#ctx0" brushRef="#br0" timeOffset="761">926 198 1,'12'-1'27,"-12"1"-1,0 0 2,0 0-17,4-13-6,-4 13 0,0 0 0,-2 17 1,2-17 0,-8 24-1,4-8-1,1 5-2,-3 2 0,0 3-1,0-3-1,-1 3 0,-1-1 0,-2 3 0,2 3 1,-1 2-3,0-4 3,1 0-2,2-3 1,2 2-1,4-6 1,5 0 0,5-12 1,10-3 0,9-5 0,10-5 0,9-6-2,7-4 1,8-3-1,1-2 2,-5 0-2,-1 3 2,-7 1-1,-8 5 3,-12 3-1,-6 3 1,-8 3-1,-6 2-1,-2 4-3,-9-6-3,7 12-4,-7-12-11,-16 13-14,16-13-1,-23 13 2</inkml:trace>
  <inkml:trace contextRef="#ctx0" brushRef="#br0" timeOffset="1282">1207 442 8,'0'0'27,"0"0"-1,0 0 1,0 0-18,0 0-7,0 0 1,-2 17 2,-1-4 0,3 8 2,-6 1 0,3 10-1,-4 1-2,1 7-1,0-2-1,-1 4-1,2-1-1,1-3 0,3-2-1,1-5 1,3-6-5,-1-8-6,4-7-22,5-11-2,1-13 1</inkml:trace>
  <inkml:trace contextRef="#ctx0" brushRef="#br0" timeOffset="1682">1670 593 30,'1'32'32,"-4"-1"3,-2-3-15,9 7-8,-3-6-4,13-2 0,-7-4-4,6-3 1,2-10-4,4-8-3,7-6-2,-2-11-2,6-4 1,-7-7-1,9-5 3,-3-4-2,1-3 3,-2-1 1,-5-2 3,2 4 1,-6 0 1,-4 5 0,-4 0 1,-3 7 0,-8-1 1,-3 7-1,-8-2 0,-4 4 0,-2-1 0,-1 2-3,-3 1 0,-1 0-1,2 4 0,-1 3-1,-1 2 0,5 5 0,-4 5 0,1 2 0,-3 5-1,2 5 1,-2 3-1,1 5 1,4 4-1,-1 3-1,5 7-4,-5-2-13,8 4-17,2-1-4,3-4 4</inkml:trace>
  <inkml:trace contextRef="#ctx0" brushRef="#br0" timeOffset="3034">0 1005 14,'0'0'21,"0"0"-11,16-2-7,1 2 1,2 0 2,5-1 2,9 4 1,6-1 2,9 3-2,9 1-1,14 3-1,10-2-2,15 5 0,6-3-2,13-1 0,4 0 0,11 0 1,1-6 0,3 2 1,-16-4 0,2 5 1,-12-4 0,-9 4-1,-13-1 1,-14 2-2,-13 2-1,-10-2-1,-7-1-1,-15-4 0,-5 3-1,-7-4 0,-5 1 0,-10-1-1,0 0 1,0 0-1,0 0-1,0 0 0,-7 13-5,-7-7-10,-6-1-21,2 0-1,-5-1 2</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17.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20,'0'0'13,"0"0"-1,0 0-2,0 0-10,0 0-9,0 0-2,0 0-1,9-41 0</inkml:trace>
  <inkml:trace contextRef="#ctx0" brushRef="#br0" timeOffset="120">71 1015 14,'0'0'11,"23"-46"-1,-23 46-1,0 0-2,53-54-3,-53 54-4,0 0-1,46-35 0,-46 35-1,0 0 1,0 0 0,44-31 0,-44 31 1,0 0 2,0 0 1,0 0 2,46-45 1,-46 45 1,0 0-1,0 0-1,0 0 0,0 0-3,0 0-3,0 0-1,0 0-2,0 0 0,0 0 1,0 0 0,0 0 2,0 0 2,0 0 0,26 43 1,-26-43 0,15 46 0,-15-46 1,32 63 0,-32-63-2,31 70 0,-31-70 0,38 61 0,-38-61-1,35 51 0,-35-51 1,0 0-1,48 43 1,-48-43-1,0 0 1,0 0 0,0 0 0,0 0 1,0 0 0,0 0-1,0 0 1,0 0-1,0 0 0,0 0 0,0 0-1,-23-55-1,23 55-1,0 0 0,-56-61-2,56 61 1,-35-52 0,35 52 1,-37-56-2,37 56 2,-33-56 1,33 56 1,-29-47 0,29 47-1,0 0-1,-45-45-2,45 45-1,0 0 0,-43-10 1,43 10 1,0 0 1,0 0 3,-47 13 2,47-13 2,0 0 0,0 0 1,0 0-2,0 0 0,0 0-3,0 0-1,0 0-1,0 0 0,0 0 0,0 0 1,0 0 1,0 0 0,0 0 2,45-61 0,-45 61 0,47-79-1,-15 30 1,-1-7-1,6 0 0,-3-1 0,2 3 1,-10 2-1,3 9 1,-29 43 0,37-76-1,-37 76 0,36-62 0,-36 62-1,29-49-1,-29 49 0,36-47 0,-36 47 0,42-38 0,-42 38 0,0 0 1,49-34 0,-49 34 0,0 0 1,0 0 0,0 0-1,0 0 0,0 0 0,3 46-1,-3-46-1,-20 73 0,12-22 0,1 7 0,2 9 1,-3 2-1,2 2 1,-1 5-1,-2-7 1,2 3 0,-2 2 0,-5-2 1,-6-7-2,9-4 2,-2-4-1,1-8 0,2-2 0,10-47 0,-21 62-1,21-62-1,0 0-2,0 0-2,0 0-7,0 0-7,0 0 1,0 0-1,45-74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DA84017A-5A80-49F9-8E94-5AC0A50AE999}" type="slidenum">
              <a:rPr lang="en-US"/>
              <a:pPr>
                <a:defRPr/>
              </a:pPr>
              <a:t>‹#›</a:t>
            </a:fld>
            <a:endParaRPr lang="en-US"/>
          </a:p>
        </p:txBody>
      </p:sp>
    </p:spTree>
    <p:extLst>
      <p:ext uri="{BB962C8B-B14F-4D97-AF65-F5344CB8AC3E}">
        <p14:creationId xmlns:p14="http://schemas.microsoft.com/office/powerpoint/2010/main" val="2983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s.ubc.ca/ugrad/facilities/accounts/email_news.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toya@cs.ubc.ca" TargetMode="External"/><Relationship Id="rId4" Type="http://schemas.openxmlformats.org/officeDocument/2006/relationships/hyperlink" Target="mailto:ntomer@cs.ubc.c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ubc.ca/ta/instructor/applicant/244/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m.wikipedia.org/wiki/The_Sunday_Telegraph" TargetMode="External"/><Relationship Id="rId3" Type="http://schemas.openxmlformats.org/officeDocument/2006/relationships/hyperlink" Target="http://en.m.wikipedia.org/wiki/British_people" TargetMode="External"/><Relationship Id="rId7" Type="http://schemas.openxmlformats.org/officeDocument/2006/relationships/hyperlink" Target="http://en.m.wikipedia.org/wiki/The_Observer" TargetMode="External"/><Relationship Id="rId12" Type="http://schemas.openxmlformats.org/officeDocument/2006/relationships/hyperlink" Target="https://www.google.com/intl/en/policies/privac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m.wikipedia.org/wiki/Kamal_Ahmed_(journalist)#cite_note-BBC25463326-1" TargetMode="External"/><Relationship Id="rId11" Type="http://schemas.openxmlformats.org/officeDocument/2006/relationships/hyperlink" Target="https://www.google.com/intl/en/policies/terms/" TargetMode="External"/><Relationship Id="rId5" Type="http://schemas.openxmlformats.org/officeDocument/2006/relationships/hyperlink" Target="http://en.m.wikipedia.org/wiki/BBC_News" TargetMode="External"/><Relationship Id="rId10" Type="http://schemas.openxmlformats.org/officeDocument/2006/relationships/hyperlink" Target="https://accounts.google.com/b/0/ManageStorage?hl=en" TargetMode="External"/><Relationship Id="rId4" Type="http://schemas.openxmlformats.org/officeDocument/2006/relationships/hyperlink" Target="http://en.m.wikipedia.org/wiki/Journalist" TargetMode="External"/><Relationship Id="rId9" Type="http://schemas.openxmlformats.org/officeDocument/2006/relationships/hyperlink" Target="http://en.m.wikipedia.org/wiki/Equality_and_Human_Rights_Commiss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60AF71-6252-4505-96BB-2D104DFB98C8}"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B12901-FB64-4321-BAA7-983B1C4374A3}" type="slidenum">
              <a:rPr lang="en-US" smtClean="0"/>
              <a:pPr/>
              <a:t>11</a:t>
            </a:fld>
            <a:endParaRPr lang="en-US" smtClean="0"/>
          </a:p>
        </p:txBody>
      </p:sp>
      <p:sp>
        <p:nvSpPr>
          <p:cNvPr id="37891" name="Rectangle 2"/>
          <p:cNvSpPr>
            <a:spLocks noGrp="1" noRot="1" noChangeAspect="1" noChangeArrowheads="1" noTextEdit="1"/>
          </p:cNvSpPr>
          <p:nvPr>
            <p:ph type="sldImg"/>
          </p:nvPr>
        </p:nvSpPr>
        <p:spPr>
          <a:xfrm>
            <a:off x="1173163" y="696913"/>
            <a:ext cx="4641850" cy="3481387"/>
          </a:xfrm>
          <a:ln/>
        </p:spPr>
      </p:sp>
      <p:sp>
        <p:nvSpPr>
          <p:cNvPr id="37892" name="Rectangle 3"/>
          <p:cNvSpPr>
            <a:spLocks noGrp="1" noChangeArrowheads="1"/>
          </p:cNvSpPr>
          <p:nvPr>
            <p:ph type="body" idx="1"/>
          </p:nvPr>
        </p:nvSpPr>
        <p:spPr>
          <a:xfrm>
            <a:off x="698500" y="4410075"/>
            <a:ext cx="5588000" cy="4176713"/>
          </a:xfrm>
          <a:ln/>
        </p:spPr>
        <p:txBody>
          <a:bodyPr/>
          <a:lstStyle/>
          <a:p>
            <a:pPr eaLnBrk="1" hangingPunct="1">
              <a:defRPr/>
            </a:pPr>
            <a:r>
              <a:rPr lang="en-US" dirty="0" smtClean="0"/>
              <a:t>Mentions main points from  blurb on newsgroup in  syllabus </a:t>
            </a:r>
          </a:p>
          <a:p>
            <a:pPr eaLnBrk="1" hangingPunct="1">
              <a:defRPr/>
            </a:pPr>
            <a:r>
              <a:rPr lang="en-US" dirty="0" smtClean="0"/>
              <a:t>The newsgroup is NOT a replacement for office hours. It is the perfect forum to ask specific, well defined clarification questions on  assignments and the course content. It is not the right place to ask for help if you have problems understanding basic parts of the material. You are  much more likely to  overcome these problems  by discussing them with   the instructor or  the TAs during office hours. </a:t>
            </a:r>
          </a:p>
          <a:p>
            <a:pPr eaLnBrk="1" hangingPunct="1">
              <a:defRPr/>
            </a:pPr>
            <a:r>
              <a:rPr lang="en-US" dirty="0" smtClean="0"/>
              <a:t>Postings that are rude and impolite will not be tolerated. Before posting something, always ask yourself if you would feel comfortable saying the content of the posting in front of the whole class during a lecture, or to the instructor/TAs during office hours. If not, you probably need to reword your message in a more polite way. </a:t>
            </a:r>
          </a:p>
          <a:p>
            <a:pPr eaLnBrk="1" hangingPunct="1">
              <a:defRPr/>
            </a:pPr>
            <a:r>
              <a:rPr lang="en-US" dirty="0" smtClean="0"/>
              <a:t>The more time before an assignment is due, the more detail we are prepared to answer a question about the assignment. You should not expect a reply after 5pm of the day before  the assignment is due. This is to reduce the incentive to put off an assignment in the hope for hints from the newsgroup. </a:t>
            </a:r>
          </a:p>
          <a:p>
            <a:pPr eaLnBrk="1" hangingPunct="1">
              <a:defRPr/>
            </a:pPr>
            <a:r>
              <a:rPr lang="en-US" dirty="0" smtClean="0"/>
              <a:t>You should also </a:t>
            </a:r>
            <a:r>
              <a:rPr lang="en-US" b="1" dirty="0" smtClean="0"/>
              <a:t>NOT</a:t>
            </a:r>
            <a:r>
              <a:rPr lang="en-US" dirty="0" smtClean="0"/>
              <a:t> expect a reply if </a:t>
            </a:r>
          </a:p>
          <a:p>
            <a:pPr lvl="1" eaLnBrk="1" hangingPunct="1">
              <a:defRPr/>
            </a:pPr>
            <a:r>
              <a:rPr lang="en-US" dirty="0" smtClean="0"/>
              <a:t>the question you are posting was already posted by someone else and received an answer. </a:t>
            </a:r>
          </a:p>
          <a:p>
            <a:pPr lvl="1" eaLnBrk="1" hangingPunct="1">
              <a:defRPr/>
            </a:pPr>
            <a:r>
              <a:rPr lang="en-US" dirty="0" smtClean="0"/>
              <a:t>what you are asking has been repeatedly said in class. </a:t>
            </a:r>
          </a:p>
          <a:p>
            <a:pPr eaLnBrk="1" hangingPunct="1">
              <a:defRPr/>
            </a:pPr>
            <a:r>
              <a:rPr lang="en-US" dirty="0" smtClean="0"/>
              <a:t>If you need help to access the newsgroup from home, please see </a:t>
            </a:r>
            <a:r>
              <a:rPr lang="en-US" dirty="0" smtClean="0">
                <a:hlinkClick r:id="rId3"/>
              </a:rPr>
              <a:t>http://www.cs.ubc.ca/ugrad/facilities/accounts/email_news.shtml</a:t>
            </a:r>
            <a:r>
              <a:rPr lang="en-US" dirty="0" smtClean="0"/>
              <a:t> </a:t>
            </a:r>
          </a:p>
          <a:p>
            <a:pPr marL="342900" indent="-342900">
              <a:lnSpc>
                <a:spcPct val="250000"/>
              </a:lnSpc>
              <a:spcBef>
                <a:spcPct val="20000"/>
              </a:spcBef>
              <a:buFontTx/>
              <a:buChar char="•"/>
              <a:defRPr/>
            </a:pPr>
            <a:r>
              <a:rPr lang="en-CA" sz="1200" b="1" kern="1200" dirty="0" smtClean="0">
                <a:solidFill>
                  <a:schemeClr val="tx1"/>
                </a:solidFill>
                <a:latin typeface="Times New Roman" pitchFamily="18" charset="0"/>
                <a:ea typeface="+mn-ea"/>
                <a:cs typeface="+mn-cs"/>
              </a:rPr>
              <a:t>Nathan </a:t>
            </a:r>
            <a:r>
              <a:rPr lang="en-CA" sz="1200" b="1" kern="1200" dirty="0" err="1" smtClean="0">
                <a:solidFill>
                  <a:schemeClr val="tx1"/>
                </a:solidFill>
                <a:latin typeface="Times New Roman" pitchFamily="18" charset="0"/>
                <a:ea typeface="+mn-ea"/>
                <a:cs typeface="+mn-cs"/>
              </a:rPr>
              <a:t>Tomer</a:t>
            </a:r>
            <a:r>
              <a:rPr lang="en-US" sz="1200" i="1"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hlinkClick r:id="rId4"/>
              </a:rPr>
              <a:t>ntomer@cs.ubc.ca</a:t>
            </a:r>
            <a:endParaRPr lang="en-US" sz="1200" kern="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Tatsuro</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Oya</a:t>
            </a:r>
            <a:r>
              <a:rPr lang="en-CA" sz="1200" b="1" kern="1200" dirty="0" smtClean="0">
                <a:solidFill>
                  <a:schemeClr val="tx1"/>
                </a:solidFill>
                <a:latin typeface="Times New Roman" pitchFamily="18" charset="0"/>
                <a:ea typeface="+mn-ea"/>
                <a:cs typeface="+mn-cs"/>
              </a:rPr>
              <a:t> </a:t>
            </a:r>
            <a:r>
              <a:rPr lang="en-CA" sz="1200" dirty="0" smtClean="0"/>
              <a:t> </a:t>
            </a:r>
            <a:r>
              <a:rPr lang="en-CA" sz="1200" kern="1200" dirty="0" err="1" smtClean="0">
                <a:solidFill>
                  <a:schemeClr val="tx1"/>
                </a:solidFill>
                <a:latin typeface="Times New Roman" pitchFamily="18" charset="0"/>
                <a:ea typeface="+mn-ea"/>
                <a:cs typeface="+mn-cs"/>
                <a:hlinkClick r:id="rId5"/>
              </a:rPr>
              <a:t>toya@cs.ubc.ca</a:t>
            </a:r>
            <a:endParaRPr lang="en-CA" sz="1200" kern="120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Seyed</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Mehran</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Kazemi</a:t>
            </a:r>
            <a:r>
              <a:rPr lang="en-CA" sz="1200" b="1" kern="1200" dirty="0" smtClean="0">
                <a:solidFill>
                  <a:schemeClr val="tx1"/>
                </a:solidFill>
                <a:latin typeface="Times New Roman" pitchFamily="18" charset="0"/>
                <a:ea typeface="+mn-ea"/>
                <a:cs typeface="+mn-cs"/>
              </a:rPr>
              <a: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77DAECC-7259-4F73-8BAE-BE6938EB40BA}" type="slidenum">
              <a:rPr lang="en-US" smtClean="0"/>
              <a:pPr/>
              <a:t>12</a:t>
            </a:fld>
            <a:endParaRPr lang="en-US" smtClean="0"/>
          </a:p>
        </p:txBody>
      </p:sp>
      <p:sp>
        <p:nvSpPr>
          <p:cNvPr id="95235" name="Rectangle 2"/>
          <p:cNvSpPr>
            <a:spLocks noGrp="1" noRot="1" noChangeAspect="1" noChangeArrowheads="1" noTextEdit="1"/>
          </p:cNvSpPr>
          <p:nvPr>
            <p:ph type="sldImg"/>
          </p:nvPr>
        </p:nvSpPr>
        <p:spPr>
          <a:xfrm>
            <a:off x="1173163" y="696913"/>
            <a:ext cx="4641850" cy="3481387"/>
          </a:xfrm>
          <a:ln/>
        </p:spPr>
      </p:sp>
      <p:sp>
        <p:nvSpPr>
          <p:cNvPr id="95236" name="Rectangle 3"/>
          <p:cNvSpPr>
            <a:spLocks noGrp="1" noChangeArrowheads="1"/>
          </p:cNvSpPr>
          <p:nvPr>
            <p:ph type="body" idx="1"/>
          </p:nvPr>
        </p:nvSpPr>
        <p:spPr>
          <a:xfrm>
            <a:off x="698500" y="4410075"/>
            <a:ext cx="5588000" cy="417671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F99D0E-CD77-4E8B-BFFA-790EB33D5AFB}" type="slidenum">
              <a:rPr lang="en-US" smtClean="0"/>
              <a:pPr/>
              <a:t>13</a:t>
            </a:fld>
            <a:endParaRPr lang="en-US" smtClean="0"/>
          </a:p>
        </p:txBody>
      </p:sp>
      <p:sp>
        <p:nvSpPr>
          <p:cNvPr id="96259" name="Rectangle 2"/>
          <p:cNvSpPr>
            <a:spLocks noGrp="1" noRot="1" noChangeAspect="1" noChangeArrowheads="1" noTextEdit="1"/>
          </p:cNvSpPr>
          <p:nvPr>
            <p:ph type="sldImg"/>
          </p:nvPr>
        </p:nvSpPr>
        <p:spPr>
          <a:xfrm>
            <a:off x="1173163" y="696913"/>
            <a:ext cx="4641850" cy="3481387"/>
          </a:xfrm>
          <a:ln/>
        </p:spPr>
      </p:sp>
      <p:sp>
        <p:nvSpPr>
          <p:cNvPr id="96260" name="Rectangle 3"/>
          <p:cNvSpPr>
            <a:spLocks noGrp="1" noChangeArrowheads="1"/>
          </p:cNvSpPr>
          <p:nvPr>
            <p:ph type="body" idx="1"/>
          </p:nvPr>
        </p:nvSpPr>
        <p:spPr>
          <a:xfrm>
            <a:off x="698500" y="4410075"/>
            <a:ext cx="5588000" cy="4176713"/>
          </a:xfrm>
          <a:noFill/>
          <a:ln/>
        </p:spPr>
        <p:txBody>
          <a:bodyPr/>
          <a:lstStyle/>
          <a:p>
            <a:pPr eaLnBrk="1" hangingPunct="1"/>
            <a:r>
              <a:rPr lang="en-US" smtClean="0"/>
              <a:t>copying someone else's code or allowing someone to copy your code, in whole or in part, electronically or manually; </a:t>
            </a:r>
          </a:p>
          <a:p>
            <a:pPr eaLnBrk="1" hangingPunct="1"/>
            <a:endParaRPr lang="en-US" smtClean="0"/>
          </a:p>
          <a:p>
            <a:pPr eaLnBrk="1" hangingPunct="1"/>
            <a:r>
              <a:rPr lang="en-US" smtClean="0"/>
              <a:t>viewing someone else's code on screen and then copying it into your own code; </a:t>
            </a:r>
          </a:p>
          <a:p>
            <a:pPr eaLnBrk="1" hangingPunct="1"/>
            <a:endParaRPr lang="en-US" smtClean="0"/>
          </a:p>
          <a:p>
            <a:pPr eaLnBrk="1" hangingPunct="1"/>
            <a:r>
              <a:rPr lang="en-US" smtClean="0"/>
              <a:t>allowing someone to view your code; </a:t>
            </a:r>
          </a:p>
          <a:p>
            <a:pPr eaLnBrk="1" hangingPunct="1"/>
            <a:endParaRPr lang="en-US" smtClean="0"/>
          </a:p>
          <a:p>
            <a:pPr eaLnBrk="1" hangingPunct="1"/>
            <a:r>
              <a:rPr lang="en-US" smtClean="0"/>
              <a:t>hiring a tutor to assist writing the code in whole or in part.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we recommend that at the beginning of the course you should very </a:t>
            </a:r>
          </a:p>
          <a:p>
            <a:r>
              <a:rPr lang="en-CA" dirty="0" smtClean="0"/>
              <a:t>clearly announce that </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14</a:t>
            </a:fld>
            <a:endParaRPr lang="en-US"/>
          </a:p>
        </p:txBody>
      </p:sp>
    </p:spTree>
    <p:extLst>
      <p:ext uri="{BB962C8B-B14F-4D97-AF65-F5344CB8AC3E}">
        <p14:creationId xmlns:p14="http://schemas.microsoft.com/office/powerpoint/2010/main" val="167972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B5BAD-06D1-4C28-A610-33672E5404C3}" type="slidenum">
              <a:rPr lang="en-US" smtClean="0"/>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782334-9AE5-4EF2-831B-70441AC0A524}" type="slidenum">
              <a:rPr lang="en-US" smtClean="0"/>
              <a:pPr/>
              <a:t>16</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20713" y="4719638"/>
            <a:ext cx="5121275" cy="4176712"/>
          </a:xfrm>
          <a:solidFill>
            <a:srgbClr val="FFFFFF"/>
          </a:solidFill>
          <a:ln>
            <a:solidFill>
              <a:srgbClr val="000000"/>
            </a:solidFill>
          </a:ln>
        </p:spPr>
        <p:txBody>
          <a:bodyPr/>
          <a:lstStyle/>
          <a:p>
            <a:r>
              <a:rPr lang="en-US" smtClean="0"/>
              <a:t>Environment World</a:t>
            </a:r>
          </a:p>
          <a:p>
            <a:r>
              <a:rPr lang="en-US" smtClean="0"/>
              <a:t>State / Possible Worlds</a:t>
            </a:r>
          </a:p>
          <a:p>
            <a:endParaRPr lang="en-US" smtClean="0"/>
          </a:p>
          <a:p>
            <a:r>
              <a:rPr lang="en-US" smtClean="0"/>
              <a:t>What do we need to represent?</a:t>
            </a:r>
          </a:p>
          <a:p>
            <a:r>
              <a:rPr lang="en-US" smtClean="0"/>
              <a:t>Different problems</a:t>
            </a:r>
          </a:p>
          <a:p>
            <a:r>
              <a:rPr lang="en-US" smtClean="0"/>
              <a:t>Different domains</a:t>
            </a:r>
          </a:p>
          <a:p>
            <a:endParaRPr lang="en-US" smtClean="0"/>
          </a:p>
          <a:p>
            <a:r>
              <a:rPr lang="en-US" smtClean="0"/>
              <a:t>For each of those possibly different reasoning techniques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17</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smtClean="0"/>
              <a:t>If you have not taken 322 last semester – go back to notes!</a:t>
            </a:r>
          </a:p>
          <a:p>
            <a:pPr marL="225921" indent="-225921" eaLnBrk="1" hangingPunct="1"/>
            <a:r>
              <a:rPr lang="en-US" dirty="0" smtClean="0"/>
              <a:t>We will build directly on all this!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4712"/>
            <a:fld id="{BFD9695B-680D-4360-97A2-B5C440FB723B}" type="slidenum">
              <a:rPr lang="en-US">
                <a:solidFill>
                  <a:prstClr val="black"/>
                </a:solidFill>
              </a:rPr>
              <a:pPr defTabSz="924712"/>
              <a:t>18</a:t>
            </a:fld>
            <a:endParaRPr lang="en-US"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CA" sz="1200" b="0" i="0" kern="1200" dirty="0" smtClean="0">
                <a:solidFill>
                  <a:schemeClr val="tx1"/>
                </a:solidFill>
                <a:effectLst/>
                <a:latin typeface="Times New Roman" pitchFamily="18" charset="0"/>
                <a:ea typeface="+mn-ea"/>
                <a:cs typeface="+mn-cs"/>
              </a:rPr>
              <a:t>The problem of </a:t>
            </a:r>
            <a:r>
              <a:rPr lang="en-CA" sz="1200" b="1" i="0" kern="1200" dirty="0" smtClean="0">
                <a:solidFill>
                  <a:schemeClr val="tx1"/>
                </a:solidFill>
                <a:effectLst/>
                <a:latin typeface="Times New Roman" pitchFamily="18" charset="0"/>
                <a:ea typeface="+mn-ea"/>
                <a:cs typeface="+mn-cs"/>
              </a:rPr>
              <a:t>filtering</a:t>
            </a:r>
            <a:r>
              <a:rPr lang="en-CA" sz="1200" b="0" i="0" kern="1200" dirty="0" smtClean="0">
                <a:solidFill>
                  <a:schemeClr val="tx1"/>
                </a:solidFill>
                <a:effectLst/>
                <a:latin typeface="Times New Roman" pitchFamily="18" charset="0"/>
                <a:ea typeface="+mn-ea"/>
                <a:cs typeface="+mn-cs"/>
              </a:rPr>
              <a:t> or belief-state </a:t>
            </a:r>
            <a:r>
              <a:rPr lang="en-CA" sz="1200" b="1" i="0" kern="1200" dirty="0" smtClean="0">
                <a:solidFill>
                  <a:schemeClr val="tx1"/>
                </a:solidFill>
                <a:effectLst/>
                <a:latin typeface="Times New Roman" pitchFamily="18" charset="0"/>
                <a:ea typeface="+mn-ea"/>
                <a:cs typeface="+mn-cs"/>
              </a:rPr>
              <a:t>monitoring</a:t>
            </a:r>
            <a:r>
              <a:rPr lang="en-CA" sz="1200" b="0" i="0" kern="1200" dirty="0" smtClean="0">
                <a:solidFill>
                  <a:schemeClr val="tx1"/>
                </a:solidFill>
                <a:effectLst/>
                <a:latin typeface="Times New Roman" pitchFamily="18" charset="0"/>
                <a:ea typeface="+mn-ea"/>
                <a:cs typeface="+mn-cs"/>
              </a:rPr>
              <a:t> is to determine the current state based on the current and previous observations, namely to determine</a:t>
            </a:r>
          </a:p>
          <a:p>
            <a:r>
              <a:rPr lang="en-CA" i="1" dirty="0" smtClean="0">
                <a:effectLst/>
              </a:rPr>
              <a:t>P(S</a:t>
            </a:r>
            <a:r>
              <a:rPr lang="en-CA" i="1" baseline="-25000" dirty="0" smtClean="0">
                <a:effectLst/>
              </a:rPr>
              <a:t>i</a:t>
            </a:r>
            <a:r>
              <a:rPr lang="en-CA" i="1" dirty="0" smtClean="0">
                <a:effectLst/>
              </a:rPr>
              <a:t>|O</a:t>
            </a:r>
            <a:r>
              <a:rPr lang="en-CA" i="1" baseline="-25000" dirty="0" smtClean="0">
                <a:effectLst/>
              </a:rPr>
              <a:t>0</a:t>
            </a:r>
            <a:r>
              <a:rPr lang="en-CA" i="1" dirty="0" smtClean="0">
                <a:effectLst/>
              </a:rPr>
              <a:t>,...,</a:t>
            </a:r>
            <a:r>
              <a:rPr lang="en-CA" i="1" dirty="0" err="1" smtClean="0">
                <a:effectLst/>
              </a:rPr>
              <a:t>O</a:t>
            </a:r>
            <a:r>
              <a:rPr lang="en-CA" i="1" baseline="-25000" dirty="0" err="1" smtClean="0">
                <a:effectLst/>
              </a:rPr>
              <a:t>i</a:t>
            </a:r>
            <a:r>
              <a:rPr lang="en-CA" i="1" dirty="0" smtClean="0">
                <a:effectLst/>
              </a:rPr>
              <a:t>).</a:t>
            </a:r>
            <a:r>
              <a:rPr lang="en-CA" sz="1200" b="0" i="0" kern="1200" dirty="0" smtClean="0">
                <a:solidFill>
                  <a:schemeClr val="tx1"/>
                </a:solidFill>
                <a:effectLst/>
                <a:latin typeface="Times New Roman" pitchFamily="18" charset="0"/>
                <a:ea typeface="+mn-ea"/>
                <a:cs typeface="+mn-cs"/>
              </a:rPr>
              <a:t>Note that all state and observation variables after </a:t>
            </a:r>
            <a:r>
              <a:rPr lang="en-CA" sz="1200" b="0" i="1" kern="1200" dirty="0" smtClean="0">
                <a:solidFill>
                  <a:schemeClr val="tx1"/>
                </a:solidFill>
                <a:effectLst/>
                <a:latin typeface="Times New Roman" pitchFamily="18" charset="0"/>
                <a:ea typeface="+mn-ea"/>
                <a:cs typeface="+mn-cs"/>
              </a:rPr>
              <a:t>S</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are irrelevant because they are not observed and can be ignored when this conditional distribution is computed.</a:t>
            </a:r>
          </a:p>
          <a:p>
            <a:r>
              <a:rPr lang="en-CA" sz="1200" b="0" i="0" kern="1200" dirty="0" smtClean="0">
                <a:solidFill>
                  <a:schemeClr val="tx1"/>
                </a:solidFill>
                <a:effectLst/>
                <a:latin typeface="Times New Roman" pitchFamily="18" charset="0"/>
                <a:ea typeface="+mn-ea"/>
                <a:cs typeface="+mn-cs"/>
              </a:rPr>
              <a:t>The problem of </a:t>
            </a:r>
            <a:r>
              <a:rPr lang="en-CA" sz="1200" b="1" i="0" kern="1200" dirty="0" smtClean="0">
                <a:solidFill>
                  <a:schemeClr val="tx1"/>
                </a:solidFill>
                <a:effectLst/>
                <a:latin typeface="Times New Roman" pitchFamily="18" charset="0"/>
                <a:ea typeface="+mn-ea"/>
                <a:cs typeface="+mn-cs"/>
              </a:rPr>
              <a:t>smoothing</a:t>
            </a:r>
            <a:r>
              <a:rPr lang="en-CA" sz="1200" b="0" i="0" kern="1200" dirty="0" smtClean="0">
                <a:solidFill>
                  <a:schemeClr val="tx1"/>
                </a:solidFill>
                <a:effectLst/>
                <a:latin typeface="Times New Roman" pitchFamily="18" charset="0"/>
                <a:ea typeface="+mn-ea"/>
                <a:cs typeface="+mn-cs"/>
              </a:rPr>
              <a:t> is to determine a state based on past and future observations. Suppose an agent has observed up to time </a:t>
            </a:r>
            <a:r>
              <a:rPr lang="en-CA" sz="1200" b="0" i="1" kern="1200" dirty="0" smtClean="0">
                <a:solidFill>
                  <a:schemeClr val="tx1"/>
                </a:solidFill>
                <a:effectLst/>
                <a:latin typeface="Times New Roman" pitchFamily="18" charset="0"/>
                <a:ea typeface="+mn-ea"/>
                <a:cs typeface="+mn-cs"/>
              </a:rPr>
              <a:t>k</a:t>
            </a:r>
            <a:r>
              <a:rPr lang="en-CA" sz="1200" b="0" i="0" kern="1200" dirty="0" smtClean="0">
                <a:solidFill>
                  <a:schemeClr val="tx1"/>
                </a:solidFill>
                <a:effectLst/>
                <a:latin typeface="Times New Roman" pitchFamily="18" charset="0"/>
                <a:ea typeface="+mn-ea"/>
                <a:cs typeface="+mn-cs"/>
              </a:rPr>
              <a:t> and wants to determine the state at time </a:t>
            </a:r>
            <a:r>
              <a:rPr lang="en-CA" sz="1200" b="0" i="1" kern="1200" dirty="0" err="1"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for </a:t>
            </a:r>
            <a:r>
              <a:rPr lang="en-CA" sz="1200" b="0" i="1" kern="1200" dirty="0" err="1" smtClean="0">
                <a:solidFill>
                  <a:schemeClr val="tx1"/>
                </a:solidFill>
                <a:effectLst/>
                <a:latin typeface="Times New Roman" pitchFamily="18" charset="0"/>
                <a:ea typeface="+mn-ea"/>
                <a:cs typeface="+mn-cs"/>
              </a:rPr>
              <a:t>i</a:t>
            </a:r>
            <a:r>
              <a:rPr lang="en-CA" sz="1200" b="0" i="1" kern="1200" dirty="0" smtClean="0">
                <a:solidFill>
                  <a:schemeClr val="tx1"/>
                </a:solidFill>
                <a:effectLst/>
                <a:latin typeface="Times New Roman" pitchFamily="18" charset="0"/>
                <a:ea typeface="+mn-ea"/>
                <a:cs typeface="+mn-cs"/>
              </a:rPr>
              <a:t>&lt;k</a:t>
            </a:r>
            <a:r>
              <a:rPr lang="en-CA" sz="1200" b="0" i="0" kern="1200" dirty="0" smtClean="0">
                <a:solidFill>
                  <a:schemeClr val="tx1"/>
                </a:solidFill>
                <a:effectLst/>
                <a:latin typeface="Times New Roman" pitchFamily="18" charset="0"/>
                <a:ea typeface="+mn-ea"/>
                <a:cs typeface="+mn-cs"/>
              </a:rPr>
              <a:t>; the smoothing problem is to determine</a:t>
            </a:r>
          </a:p>
          <a:p>
            <a:r>
              <a:rPr lang="en-CA" i="1" dirty="0" smtClean="0">
                <a:effectLst/>
              </a:rPr>
              <a:t>P(S</a:t>
            </a:r>
            <a:r>
              <a:rPr lang="en-CA" i="1" baseline="-25000" dirty="0" smtClean="0">
                <a:effectLst/>
              </a:rPr>
              <a:t>i</a:t>
            </a:r>
            <a:r>
              <a:rPr lang="en-CA" i="1" dirty="0" smtClean="0">
                <a:effectLst/>
              </a:rPr>
              <a:t>|O</a:t>
            </a:r>
            <a:r>
              <a:rPr lang="en-CA" i="1" baseline="-25000" dirty="0" smtClean="0">
                <a:effectLst/>
              </a:rPr>
              <a:t>0</a:t>
            </a:r>
            <a:r>
              <a:rPr lang="en-CA" i="1" dirty="0" smtClean="0">
                <a:effectLst/>
              </a:rPr>
              <a:t>,...,O</a:t>
            </a:r>
            <a:r>
              <a:rPr lang="en-CA" i="1" baseline="-25000" dirty="0" smtClean="0">
                <a:effectLst/>
              </a:rPr>
              <a:t>k</a:t>
            </a:r>
            <a:r>
              <a:rPr lang="en-CA" i="1" dirty="0" smtClean="0">
                <a:effectLst/>
              </a:rPr>
              <a:t>).</a:t>
            </a:r>
            <a:r>
              <a:rPr lang="en-CA" sz="1200" b="0" i="0" kern="1200" dirty="0" smtClean="0">
                <a:solidFill>
                  <a:schemeClr val="tx1"/>
                </a:solidFill>
                <a:effectLst/>
                <a:latin typeface="Times New Roman" pitchFamily="18" charset="0"/>
                <a:ea typeface="+mn-ea"/>
                <a:cs typeface="+mn-cs"/>
              </a:rPr>
              <a:t>All of the variables </a:t>
            </a:r>
            <a:r>
              <a:rPr lang="en-CA" sz="1200" b="0" i="1" kern="1200" dirty="0" smtClean="0">
                <a:solidFill>
                  <a:schemeClr val="tx1"/>
                </a:solidFill>
                <a:effectLst/>
                <a:latin typeface="Times New Roman" pitchFamily="18" charset="0"/>
                <a:ea typeface="+mn-ea"/>
                <a:cs typeface="+mn-cs"/>
              </a:rPr>
              <a:t>S</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V</a:t>
            </a:r>
            <a:r>
              <a:rPr lang="en-CA" sz="1200" b="0" i="1" kern="1200" baseline="-25000" dirty="0" smtClean="0">
                <a:solidFill>
                  <a:schemeClr val="tx1"/>
                </a:solidFill>
                <a:effectLst/>
                <a:latin typeface="Times New Roman" pitchFamily="18" charset="0"/>
                <a:ea typeface="+mn-ea"/>
                <a:cs typeface="+mn-cs"/>
              </a:rPr>
              <a:t>i</a:t>
            </a:r>
            <a:r>
              <a:rPr lang="en-CA" sz="1200" b="0" i="0" kern="1200" dirty="0" smtClean="0">
                <a:solidFill>
                  <a:schemeClr val="tx1"/>
                </a:solidFill>
                <a:effectLst/>
                <a:latin typeface="Times New Roman" pitchFamily="18" charset="0"/>
                <a:ea typeface="+mn-ea"/>
                <a:cs typeface="+mn-cs"/>
              </a:rPr>
              <a:t> for </a:t>
            </a:r>
            <a:r>
              <a:rPr lang="en-CA" sz="1200" b="0" i="1" kern="1200" dirty="0" err="1" smtClean="0">
                <a:solidFill>
                  <a:schemeClr val="tx1"/>
                </a:solidFill>
                <a:effectLst/>
                <a:latin typeface="Times New Roman" pitchFamily="18" charset="0"/>
                <a:ea typeface="+mn-ea"/>
                <a:cs typeface="+mn-cs"/>
              </a:rPr>
              <a:t>i</a:t>
            </a:r>
            <a:r>
              <a:rPr lang="en-CA" sz="1200" b="0" i="1" kern="1200" dirty="0" smtClean="0">
                <a:solidFill>
                  <a:schemeClr val="tx1"/>
                </a:solidFill>
                <a:effectLst/>
                <a:latin typeface="Times New Roman" pitchFamily="18" charset="0"/>
                <a:ea typeface="+mn-ea"/>
                <a:cs typeface="+mn-cs"/>
              </a:rPr>
              <a:t>&gt;k</a:t>
            </a:r>
            <a:r>
              <a:rPr lang="en-CA" sz="1200" b="0" i="0" kern="1200" dirty="0" smtClean="0">
                <a:solidFill>
                  <a:schemeClr val="tx1"/>
                </a:solidFill>
                <a:effectLst/>
                <a:latin typeface="Times New Roman" pitchFamily="18" charset="0"/>
                <a:ea typeface="+mn-ea"/>
                <a:cs typeface="+mn-cs"/>
              </a:rPr>
              <a:t> can be ignored.</a:t>
            </a:r>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19</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smtClean="0"/>
              <a:t>Breadth</a:t>
            </a:r>
            <a:r>
              <a:rPr lang="en-CA" baseline="0" dirty="0" smtClean="0"/>
              <a:t> and Depth</a:t>
            </a:r>
            <a:endParaRPr lang="en-US" dirty="0" smtClean="0"/>
          </a:p>
        </p:txBody>
      </p:sp>
    </p:spTree>
    <p:extLst>
      <p:ext uri="{BB962C8B-B14F-4D97-AF65-F5344CB8AC3E}">
        <p14:creationId xmlns:p14="http://schemas.microsoft.com/office/powerpoint/2010/main" val="315429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dirty="0" smtClean="0"/>
              <a:t>Emily Chen: </a:t>
            </a:r>
            <a:r>
              <a:rPr lang="en-CA" dirty="0" smtClean="0">
                <a:hlinkClick r:id="rId3"/>
              </a:rPr>
              <a:t>https://www.cs.ubc.ca/ta/instructor/applicant/244/19</a:t>
            </a:r>
            <a:r>
              <a:rPr lang="en-CA" dirty="0" smtClean="0"/>
              <a:t/>
            </a:r>
            <a:br>
              <a:rPr lang="en-CA" dirty="0" smtClean="0"/>
            </a:br>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a:p>
            <a:r>
              <a:rPr lang="en-CA" b="1" dirty="0" smtClean="0"/>
              <a:t>Ai in the news media books</a:t>
            </a:r>
          </a:p>
          <a:p>
            <a:r>
              <a:rPr lang="en-CA" sz="1200" kern="1200" dirty="0" smtClean="0">
                <a:solidFill>
                  <a:schemeClr val="tx1"/>
                </a:solidFill>
                <a:effectLst/>
                <a:latin typeface="Times New Roman" pitchFamily="18" charset="0"/>
                <a:ea typeface="+mn-ea"/>
                <a:cs typeface="+mn-cs"/>
              </a:rPr>
              <a:t>Inbox</a:t>
            </a:r>
          </a:p>
          <a:p>
            <a:r>
              <a:rPr lang="en-CA" sz="1200" kern="1200" dirty="0" smtClean="0">
                <a:solidFill>
                  <a:schemeClr val="tx1"/>
                </a:solidFill>
                <a:effectLst/>
                <a:latin typeface="Times New Roman" pitchFamily="18" charset="0"/>
                <a:ea typeface="+mn-ea"/>
                <a:cs typeface="+mn-cs"/>
              </a:rPr>
              <a:t>x</a:t>
            </a:r>
            <a:endParaRPr lang="en-CA" dirty="0" smtClean="0"/>
          </a:p>
          <a:p>
            <a:r>
              <a:rPr lang="en-CA" b="1" dirty="0" smtClean="0"/>
              <a:t>Giuseppe </a:t>
            </a:r>
            <a:r>
              <a:rPr lang="en-CA" b="1" dirty="0" err="1" smtClean="0"/>
              <a:t>Carenini</a:t>
            </a:r>
            <a:r>
              <a:rPr lang="en-CA" b="1" dirty="0" smtClean="0"/>
              <a:t> &lt;giuseppe.carenini@gmail.com&gt; </a:t>
            </a:r>
          </a:p>
          <a:p>
            <a:r>
              <a:rPr lang="en-CA" dirty="0" smtClean="0"/>
              <a:t>Jan 2 (2 days ago)</a:t>
            </a:r>
            <a:endParaRPr lang="en-CA" dirty="0" smtClean="0">
              <a:effectLst/>
            </a:endParaRPr>
          </a:p>
          <a:p>
            <a:r>
              <a:rPr lang="en-CA" dirty="0" smtClean="0"/>
              <a:t>to Giuseppe </a:t>
            </a:r>
          </a:p>
          <a:p>
            <a:r>
              <a:rPr lang="en-CA" b="1" dirty="0" smtClean="0">
                <a:effectLst/>
              </a:rPr>
              <a:t>Kamal Ahmed</a:t>
            </a:r>
            <a:r>
              <a:rPr lang="en-CA" dirty="0" smtClean="0">
                <a:effectLst/>
              </a:rPr>
              <a:t> (born c.1969) is a </a:t>
            </a:r>
            <a:r>
              <a:rPr lang="en-CA" u="none" strike="noStrike" dirty="0" err="1" smtClean="0">
                <a:effectLst/>
                <a:hlinkClick r:id="rId3" tooltip="British people"/>
              </a:rPr>
              <a:t>British</a:t>
            </a:r>
            <a:r>
              <a:rPr lang="en-CA" u="none" strike="noStrike" dirty="0" err="1" smtClean="0">
                <a:effectLst/>
                <a:hlinkClick r:id="rId4" tooltip="Journalist"/>
              </a:rPr>
              <a:t>journalist</a:t>
            </a:r>
            <a:r>
              <a:rPr lang="en-CA" dirty="0" smtClean="0">
                <a:effectLst/>
              </a:rPr>
              <a:t>, and the current Business Editor of </a:t>
            </a:r>
            <a:r>
              <a:rPr lang="en-CA" dirty="0" smtClean="0">
                <a:effectLst/>
                <a:hlinkClick r:id="rId5" tooltip="BBC News"/>
              </a:rPr>
              <a:t>BBC News</a:t>
            </a:r>
            <a:r>
              <a:rPr lang="en-CA" dirty="0" smtClean="0">
                <a:effectLst/>
              </a:rPr>
              <a:t>, having begun in March 2014.</a:t>
            </a:r>
            <a:r>
              <a:rPr lang="en-CA" u="none" strike="noStrike" baseline="30000" dirty="0" smtClean="0">
                <a:effectLst/>
                <a:hlinkClick r:id="rId6"/>
              </a:rPr>
              <a:t>[1]</a:t>
            </a:r>
            <a:r>
              <a:rPr lang="en-CA" dirty="0" smtClean="0">
                <a:effectLst/>
              </a:rPr>
              <a:t> He was formerly the Political Editor of </a:t>
            </a:r>
            <a:r>
              <a:rPr lang="en-CA" i="1" u="none" strike="noStrike" dirty="0" smtClean="0">
                <a:effectLst/>
                <a:hlinkClick r:id="rId7" tooltip="The Observer"/>
              </a:rPr>
              <a:t>The </a:t>
            </a:r>
            <a:r>
              <a:rPr lang="en-CA" i="1" u="none" strike="noStrike" dirty="0" err="1" smtClean="0">
                <a:effectLst/>
                <a:hlinkClick r:id="rId7" tooltip="The Observer"/>
              </a:rPr>
              <a:t>Observer</a:t>
            </a:r>
            <a:r>
              <a:rPr lang="en-CA" dirty="0" err="1" smtClean="0">
                <a:effectLst/>
              </a:rPr>
              <a:t>newspaper</a:t>
            </a:r>
            <a:r>
              <a:rPr lang="en-CA" dirty="0" smtClean="0">
                <a:effectLst/>
              </a:rPr>
              <a:t>, Business Editor of </a:t>
            </a:r>
            <a:r>
              <a:rPr lang="en-CA" i="1" u="none" strike="noStrike" dirty="0" smtClean="0">
                <a:effectLst/>
                <a:hlinkClick r:id="rId8" tooltip="The Sunday Telegraph"/>
              </a:rPr>
              <a:t>The Sunday Telegraph</a:t>
            </a:r>
            <a:r>
              <a:rPr lang="en-CA" dirty="0" smtClean="0">
                <a:effectLst/>
              </a:rPr>
              <a:t> newspaper and Director of Communications at the </a:t>
            </a:r>
            <a:r>
              <a:rPr lang="en-CA" u="none" strike="noStrike" dirty="0" smtClean="0">
                <a:effectLst/>
                <a:hlinkClick r:id="rId9" tooltip="Equality and Human Rights Commission"/>
              </a:rPr>
              <a:t>Equality and Human Rights Commission</a:t>
            </a:r>
            <a:r>
              <a:rPr lang="en-CA" dirty="0" smtClean="0">
                <a:effectLst/>
              </a:rPr>
              <a:t>.</a:t>
            </a:r>
          </a:p>
          <a:p>
            <a:r>
              <a:rPr lang="en-CA" dirty="0" smtClean="0">
                <a:effectLst/>
              </a:rPr>
              <a:t/>
            </a:r>
            <a:br>
              <a:rPr lang="en-CA" dirty="0" smtClean="0">
                <a:effectLst/>
              </a:rPr>
            </a:br>
            <a:endParaRPr lang="en-CA" dirty="0" smtClean="0">
              <a:effectLst/>
            </a:endParaRPr>
          </a:p>
          <a:p>
            <a:r>
              <a:rPr lang="en-CA" dirty="0" smtClean="0">
                <a:effectLst/>
              </a:rPr>
              <a:t>With the new year upon us, several of the BBC's experts have been asked to give their predictions on which stories to follow in 2015.</a:t>
            </a:r>
          </a:p>
          <a:p>
            <a:r>
              <a:rPr lang="en-CA" dirty="0" smtClean="0">
                <a:effectLst/>
              </a:rPr>
              <a:t>UK listeners can hear them making more forecasts on BBC Radio 4 at 13:05 GMT on Friday 2 January.</a:t>
            </a:r>
          </a:p>
          <a:p>
            <a:r>
              <a:rPr lang="en-CA" dirty="0" smtClean="0">
                <a:effectLst/>
              </a:rPr>
              <a:t/>
            </a:r>
            <a:br>
              <a:rPr lang="en-CA" dirty="0" smtClean="0">
                <a:effectLst/>
              </a:rPr>
            </a:br>
            <a:endParaRPr lang="en-CA" dirty="0" smtClean="0">
              <a:effectLst/>
            </a:endParaRPr>
          </a:p>
          <a:p>
            <a:r>
              <a:rPr lang="en-CA" dirty="0" smtClean="0">
                <a:effectLst/>
              </a:rPr>
              <a:t>Security, refugees and the battle against Islamic groups</a:t>
            </a:r>
          </a:p>
          <a:p>
            <a:r>
              <a:rPr lang="en-CA" dirty="0" smtClean="0">
                <a:effectLst/>
              </a:rPr>
              <a:t/>
            </a:r>
            <a:br>
              <a:rPr lang="en-CA" dirty="0" smtClean="0">
                <a:effectLst/>
              </a:rPr>
            </a:br>
            <a:endParaRPr lang="en-CA" dirty="0" smtClean="0">
              <a:effectLst/>
            </a:endParaRPr>
          </a:p>
          <a:p>
            <a:r>
              <a:rPr lang="en-CA" b="1" dirty="0" smtClean="0">
                <a:effectLst/>
              </a:rPr>
              <a:t>Lyse </a:t>
            </a:r>
            <a:r>
              <a:rPr lang="en-CA" b="1" dirty="0" err="1" smtClean="0">
                <a:effectLst/>
              </a:rPr>
              <a:t>Doucet</a:t>
            </a:r>
            <a:r>
              <a:rPr lang="en-CA" b="1" dirty="0" smtClean="0">
                <a:effectLst/>
              </a:rPr>
              <a:t>, chief international correspondent</a:t>
            </a:r>
            <a:endParaRPr lang="en-CA" dirty="0" smtClean="0">
              <a:effectLst/>
            </a:endParaRPr>
          </a:p>
          <a:p>
            <a:r>
              <a:rPr lang="en-CA" dirty="0" smtClean="0">
                <a:effectLst/>
              </a:rPr>
              <a:t>2015 will be another year of global consequence in the Middle East and just beyond.</a:t>
            </a:r>
          </a:p>
          <a:p>
            <a:r>
              <a:rPr lang="en-CA" dirty="0" smtClean="0">
                <a:effectLst/>
              </a:rPr>
              <a:t>The year ended with major security challenges in both Pakistan and Afghanistan. This situation will be further aggravated in 2015. Better relations between Pakistan, India and Afghanistan will be essential but difficult.</a:t>
            </a:r>
          </a:p>
          <a:p>
            <a:r>
              <a:rPr lang="en-CA" dirty="0" smtClean="0">
                <a:effectLst/>
              </a:rPr>
              <a:t>2015 will be a critical year in the battle against Islamist groups on many fronts.</a:t>
            </a:r>
          </a:p>
          <a:p>
            <a:r>
              <a:rPr lang="en-CA" dirty="0" smtClean="0">
                <a:effectLst/>
              </a:rPr>
              <a:t>The US will strive to limit its military engagement but won't be able to pull away despite President Obama's best laid plans to do so.</a:t>
            </a:r>
          </a:p>
          <a:p>
            <a:r>
              <a:rPr lang="en-CA" dirty="0" smtClean="0">
                <a:effectLst/>
              </a:rPr>
              <a:t>In Iraq, the US will strive to strengthen Iraqi forces to take back iconic cities seized by the Islamic State group. Iraq will remain fragmented, as will Syria, where a deadly stalemate will continue.</a:t>
            </a:r>
          </a:p>
          <a:p>
            <a:r>
              <a:rPr lang="en-CA" dirty="0" smtClean="0">
                <a:effectLst/>
              </a:rPr>
              <a:t>The UN predicts continued hardship for refugees, such as this 4-year-old Afghan girl in Islamabad, in 2015</a:t>
            </a:r>
          </a:p>
          <a:p>
            <a:r>
              <a:rPr lang="en-CA" dirty="0" smtClean="0">
                <a:effectLst/>
              </a:rPr>
              <a:t>Financial pressures stemming from a sustained slump in oil prices will not cause key players to abandon their allies but will increase pressure to find a way out.</a:t>
            </a:r>
          </a:p>
          <a:p>
            <a:r>
              <a:rPr lang="en-CA" dirty="0" smtClean="0">
                <a:effectLst/>
              </a:rPr>
              <a:t>Oil producers Russia and Iran - President Bashar al-Assad's key backers - will weigh new political approaches including the UN plan for a local "freeze" in Aleppo. The West, Arab states and Turkey will continue to back different forces, impeding any united opposition front. Assad's own forces are stretched, and strained.</a:t>
            </a:r>
          </a:p>
          <a:p>
            <a:r>
              <a:rPr lang="en-CA" dirty="0" smtClean="0">
                <a:effectLst/>
              </a:rPr>
              <a:t>2015 is a pivotal year on other fronts. There are reasons to believe a deal will be reached on Iran's nuclear programme. US Secretary of State John Kerry will try to revive Israeli-Palestinian talks after Israel's elections but there are too many tensions in the mix to make real progress possible.</a:t>
            </a:r>
          </a:p>
          <a:p>
            <a:r>
              <a:rPr lang="en-CA" dirty="0" smtClean="0">
                <a:effectLst/>
              </a:rPr>
              <a:t>This will be another year of global hand wringing over the inability of world powers to resolve many major crises. And, all the while, the armies of the desperate will continue to swell with ever more people forced to become refugees or migrants risking their lives at sea.</a:t>
            </a:r>
          </a:p>
          <a:p>
            <a:r>
              <a:rPr lang="en-CA" dirty="0" smtClean="0">
                <a:effectLst/>
              </a:rPr>
              <a:t>Read more from Lyse </a:t>
            </a:r>
            <a:r>
              <a:rPr lang="en-CA" dirty="0" err="1" smtClean="0">
                <a:effectLst/>
              </a:rPr>
              <a:t>Doucet</a:t>
            </a:r>
            <a:endParaRPr lang="en-CA" dirty="0" smtClean="0">
              <a:effectLst/>
            </a:endParaRPr>
          </a:p>
          <a:p>
            <a:r>
              <a:rPr lang="en-CA" dirty="0" smtClean="0">
                <a:effectLst/>
              </a:rPr>
              <a:t/>
            </a:r>
            <a:br>
              <a:rPr lang="en-CA" dirty="0" smtClean="0">
                <a:effectLst/>
              </a:rPr>
            </a:br>
            <a:endParaRPr lang="en-CA" dirty="0" smtClean="0">
              <a:effectLst/>
            </a:endParaRPr>
          </a:p>
          <a:p>
            <a:r>
              <a:rPr lang="en-CA" dirty="0" smtClean="0">
                <a:effectLst/>
              </a:rPr>
              <a:t>Containing Syria and a resurgent Russia</a:t>
            </a:r>
          </a:p>
          <a:p>
            <a:r>
              <a:rPr lang="en-CA" dirty="0" smtClean="0">
                <a:effectLst/>
              </a:rPr>
              <a:t/>
            </a:r>
            <a:br>
              <a:rPr lang="en-CA" dirty="0" smtClean="0">
                <a:effectLst/>
              </a:rPr>
            </a:br>
            <a:endParaRPr lang="en-CA" dirty="0" smtClean="0">
              <a:effectLst/>
            </a:endParaRPr>
          </a:p>
          <a:p>
            <a:r>
              <a:rPr lang="en-CA" b="1" dirty="0" smtClean="0">
                <a:effectLst/>
              </a:rPr>
              <a:t>Bridget Kendall, diplomatic correspondent</a:t>
            </a:r>
            <a:endParaRPr lang="en-CA" dirty="0" smtClean="0">
              <a:effectLst/>
            </a:endParaRPr>
          </a:p>
          <a:p>
            <a:r>
              <a:rPr lang="en-CA" dirty="0" smtClean="0">
                <a:effectLst/>
              </a:rPr>
              <a:t>Western diplomats face two major challenges as 2015 dawns: how to contain contagion from Syria's collapse; and how to tackle a resurgent Russia.</a:t>
            </a:r>
          </a:p>
          <a:p>
            <a:r>
              <a:rPr lang="en-CA" dirty="0" smtClean="0">
                <a:effectLst/>
              </a:rPr>
              <a:t>On the first, in theory a nuclear deal with Iran could unveil a new paradigm in the Middle East, transforming Tehran from pariah into partner.</a:t>
            </a:r>
          </a:p>
          <a:p>
            <a:r>
              <a:rPr lang="en-CA" dirty="0" smtClean="0">
                <a:effectLst/>
              </a:rPr>
              <a:t>Many hope a long-term deal with Iran over its nuclear programme can be reached in 2015</a:t>
            </a:r>
          </a:p>
          <a:p>
            <a:r>
              <a:rPr lang="en-CA" dirty="0" smtClean="0">
                <a:effectLst/>
              </a:rPr>
              <a:t>The West and Iran already share a common enemy - the IS jihadists currently dismembering Syria and Iraq. Both sides desire a deal, the West to avoid a nuclear-armed Iran, President Rouhani to get sanctions lifted.</a:t>
            </a:r>
          </a:p>
          <a:p>
            <a:r>
              <a:rPr lang="en-CA" dirty="0" smtClean="0">
                <a:effectLst/>
              </a:rPr>
              <a:t>But the window for compromise is closing: sceptical Republicans now controlling Capitol Hill encumber President Obama and Tehran conservatives would rather block than back a deal ahead of parliamentary elections.</a:t>
            </a:r>
          </a:p>
          <a:p>
            <a:r>
              <a:rPr lang="en-CA" dirty="0" smtClean="0">
                <a:effectLst/>
              </a:rPr>
              <a:t>Then there is what to do about Syria's President Bashar al-Assad, Iran's key ally, but unacceptable as part of any compromise in many Western capitals.</a:t>
            </a:r>
          </a:p>
          <a:p>
            <a:r>
              <a:rPr lang="en-CA" dirty="0" smtClean="0">
                <a:effectLst/>
              </a:rPr>
              <a:t>So the most likely outcome is continued mayhem, contained somewhat by air strikes, with the hydra-headed problem left for the next American president, while Iran seeks other ways to breach the stranglehold of sanctions.</a:t>
            </a:r>
          </a:p>
          <a:p>
            <a:r>
              <a:rPr lang="en-CA" dirty="0" smtClean="0">
                <a:effectLst/>
              </a:rPr>
              <a:t>Likewise a deal with Russia over Ukraine may appear preferable to an escalating conflict. And you might think Russia's economic worries would make </a:t>
            </a:r>
            <a:r>
              <a:rPr lang="en-CA" dirty="0" err="1" smtClean="0">
                <a:effectLst/>
              </a:rPr>
              <a:t>Mr</a:t>
            </a:r>
            <a:r>
              <a:rPr lang="en-CA" dirty="0" smtClean="0">
                <a:effectLst/>
              </a:rPr>
              <a:t> Putin more pliant.</a:t>
            </a:r>
          </a:p>
          <a:p>
            <a:r>
              <a:rPr lang="en-CA" dirty="0" smtClean="0">
                <a:effectLst/>
              </a:rPr>
              <a:t>The Ukraine crisis has put Russia's ties with the West are at their lowest ebb since the Cold War</a:t>
            </a:r>
          </a:p>
          <a:p>
            <a:r>
              <a:rPr lang="en-CA" dirty="0" smtClean="0">
                <a:effectLst/>
              </a:rPr>
              <a:t>But loss of trust on all sides makes a breakthrough unlikely. Kiev and Western powers now view Moscow with the utmost suspicion. And President Putin welcomes reduced contacts with the West as an opportunity for Russia to become more self-reliant.</a:t>
            </a:r>
          </a:p>
          <a:p>
            <a:r>
              <a:rPr lang="en-CA" dirty="0" smtClean="0">
                <a:effectLst/>
              </a:rPr>
              <a:t>A de facto border already divides Ukraine proper from the self-styled eastern enclaves next to Russia. Expect a broader barrier to take shape over 2015, reminiscent of the Iron Curtain, but virtual not actual.</a:t>
            </a:r>
          </a:p>
          <a:p>
            <a:r>
              <a:rPr lang="en-CA" dirty="0" smtClean="0">
                <a:effectLst/>
              </a:rPr>
              <a:t>The West will blame Russia. And </a:t>
            </a:r>
            <a:r>
              <a:rPr lang="en-CA" dirty="0" err="1" smtClean="0">
                <a:effectLst/>
              </a:rPr>
              <a:t>Mr</a:t>
            </a:r>
            <a:r>
              <a:rPr lang="en-CA" dirty="0" smtClean="0">
                <a:effectLst/>
              </a:rPr>
              <a:t> Putin will blame the West, while encouraging Russians to turn inwards, away from the malign influence of foreigners.</a:t>
            </a:r>
          </a:p>
          <a:p>
            <a:r>
              <a:rPr lang="en-CA" dirty="0" smtClean="0">
                <a:effectLst/>
              </a:rPr>
              <a:t>Read more from Bridget Kendall</a:t>
            </a:r>
          </a:p>
          <a:p>
            <a:r>
              <a:rPr lang="en-CA" dirty="0" smtClean="0">
                <a:effectLst/>
              </a:rPr>
              <a:t/>
            </a:r>
            <a:br>
              <a:rPr lang="en-CA" dirty="0" smtClean="0">
                <a:effectLst/>
              </a:rPr>
            </a:br>
            <a:endParaRPr lang="en-CA" dirty="0" smtClean="0">
              <a:effectLst/>
            </a:endParaRPr>
          </a:p>
          <a:p>
            <a:r>
              <a:rPr lang="en-CA" dirty="0" smtClean="0">
                <a:effectLst/>
              </a:rPr>
              <a:t>Western role in future conflicts</a:t>
            </a:r>
          </a:p>
          <a:p>
            <a:r>
              <a:rPr lang="en-CA" dirty="0" smtClean="0">
                <a:effectLst/>
              </a:rPr>
              <a:t/>
            </a:r>
            <a:br>
              <a:rPr lang="en-CA" dirty="0" smtClean="0">
                <a:effectLst/>
              </a:rPr>
            </a:br>
            <a:endParaRPr lang="en-CA" dirty="0" smtClean="0">
              <a:effectLst/>
            </a:endParaRPr>
          </a:p>
          <a:p>
            <a:r>
              <a:rPr lang="en-CA" b="1" dirty="0" smtClean="0">
                <a:effectLst/>
              </a:rPr>
              <a:t>Mark </a:t>
            </a:r>
            <a:r>
              <a:rPr lang="en-CA" b="1" dirty="0" err="1" smtClean="0">
                <a:effectLst/>
              </a:rPr>
              <a:t>Mardell</a:t>
            </a:r>
            <a:r>
              <a:rPr lang="en-CA" b="1" dirty="0" smtClean="0">
                <a:effectLst/>
              </a:rPr>
              <a:t>, presenter, Radio 4's The World This Weekend</a:t>
            </a:r>
            <a:endParaRPr lang="en-CA" dirty="0" smtClean="0">
              <a:effectLst/>
            </a:endParaRPr>
          </a:p>
          <a:p>
            <a:r>
              <a:rPr lang="en-CA" dirty="0" smtClean="0">
                <a:effectLst/>
              </a:rPr>
              <a:t>The pressures of globalisation will mean fragmentation of our more integrated world.</a:t>
            </a:r>
          </a:p>
          <a:p>
            <a:r>
              <a:rPr lang="en-CA" dirty="0" smtClean="0">
                <a:effectLst/>
              </a:rPr>
              <a:t>The US will boom, Europe will stagnate or worsen, and China is the wild card. Inequality will rise, and no-one will know what to do about it. That will feed the feeling that politics doesn't work.</a:t>
            </a:r>
          </a:p>
          <a:p>
            <a:r>
              <a:rPr lang="en-CA" dirty="0" smtClean="0">
                <a:effectLst/>
              </a:rPr>
              <a:t>The debate about Western intervention will heat up</a:t>
            </a:r>
          </a:p>
          <a:p>
            <a:r>
              <a:rPr lang="en-CA" dirty="0" smtClean="0">
                <a:effectLst/>
              </a:rPr>
              <a:t>The conflicts of 2014 will deepen and probably worsen and new ones will erupt - both that, and the US election around the corner in 2016 will intensify the debate about Western intervention.</a:t>
            </a:r>
          </a:p>
          <a:p>
            <a:r>
              <a:rPr lang="en-CA" dirty="0" smtClean="0">
                <a:effectLst/>
              </a:rPr>
              <a:t>The next US president will have to work out if there is a middle way between Bush's adventurism and Obama quietism. Other countries may start to reflect that, prompting a better, less dangerous world.</a:t>
            </a:r>
          </a:p>
          <a:p>
            <a:r>
              <a:rPr lang="en-CA" dirty="0" smtClean="0">
                <a:effectLst/>
              </a:rPr>
              <a:t>Europe will have to decide if it wants to stick at its current borders - if Ukraine and Turkey will never join, the EU will have changed course. Like many other political projects the EU may start to deflate if is stops expanding.</a:t>
            </a:r>
          </a:p>
          <a:p>
            <a:r>
              <a:rPr lang="en-CA" dirty="0" smtClean="0">
                <a:effectLst/>
              </a:rPr>
              <a:t>The internet will become a philosophical battleground as it increasingly freaks out the gerontocracy, unnerved by a lack of control, faced by a younger generation who largely think the good of the medium outweighs the bad of any messages it may contain.</a:t>
            </a:r>
          </a:p>
          <a:p>
            <a:r>
              <a:rPr lang="en-CA" dirty="0" smtClean="0">
                <a:effectLst/>
              </a:rPr>
              <a:t>Read more from Mark </a:t>
            </a:r>
            <a:r>
              <a:rPr lang="en-CA" dirty="0" err="1" smtClean="0">
                <a:effectLst/>
              </a:rPr>
              <a:t>Mardell</a:t>
            </a:r>
            <a:endParaRPr lang="en-CA" dirty="0" smtClean="0">
              <a:effectLst/>
            </a:endParaRPr>
          </a:p>
          <a:p>
            <a:r>
              <a:rPr lang="en-CA" dirty="0" smtClean="0">
                <a:effectLst/>
              </a:rPr>
              <a:t/>
            </a:r>
            <a:br>
              <a:rPr lang="en-CA" dirty="0" smtClean="0">
                <a:effectLst/>
              </a:rPr>
            </a:br>
            <a:endParaRPr lang="en-CA" dirty="0" smtClean="0">
              <a:effectLst/>
            </a:endParaRPr>
          </a:p>
          <a:p>
            <a:r>
              <a:rPr lang="en-CA" dirty="0" smtClean="0">
                <a:effectLst/>
              </a:rPr>
              <a:t>China: Political purge, high growth and internet governance</a:t>
            </a:r>
          </a:p>
          <a:p>
            <a:r>
              <a:rPr lang="en-CA" dirty="0" smtClean="0">
                <a:effectLst/>
              </a:rPr>
              <a:t/>
            </a:r>
            <a:br>
              <a:rPr lang="en-CA" dirty="0" smtClean="0">
                <a:effectLst/>
              </a:rPr>
            </a:br>
            <a:endParaRPr lang="en-CA" dirty="0" smtClean="0">
              <a:effectLst/>
            </a:endParaRPr>
          </a:p>
          <a:p>
            <a:r>
              <a:rPr lang="en-CA" b="1" dirty="0" smtClean="0">
                <a:effectLst/>
              </a:rPr>
              <a:t>Carrie Gracie, China editor</a:t>
            </a:r>
            <a:endParaRPr lang="en-CA" dirty="0" smtClean="0">
              <a:effectLst/>
            </a:endParaRPr>
          </a:p>
          <a:p>
            <a:r>
              <a:rPr lang="en-CA" dirty="0" smtClean="0">
                <a:effectLst/>
              </a:rPr>
              <a:t>China's rulers have much to grapple with</a:t>
            </a:r>
          </a:p>
          <a:p>
            <a:r>
              <a:rPr lang="en-CA" dirty="0" smtClean="0">
                <a:effectLst/>
              </a:rPr>
              <a:t>2015 will be dominated by the ongoing anti-corruption campaign, a drive to make the Communist Party fit for purpose, clearing President Xi's remaining political enemies from the field and scaring the bureaucratic machine out of its habits of self-serving greed and cynicism.</a:t>
            </a:r>
          </a:p>
          <a:p>
            <a:r>
              <a:rPr lang="en-CA" dirty="0" smtClean="0">
                <a:effectLst/>
              </a:rPr>
              <a:t>The "new normal" economics slogan is about weaning China off a high growth model after more then 30 years. Reform is more urgent than ever, but putting it off is making it ever harder.</a:t>
            </a:r>
          </a:p>
          <a:p>
            <a:r>
              <a:rPr lang="en-CA" dirty="0" smtClean="0">
                <a:effectLst/>
              </a:rPr>
              <a:t>Hong Kong's Legislative Council will or won't approve rules on electing the territory's next leader. Whichever way, the divisions exposed by the Occupy movement will be hard to bridge.</a:t>
            </a:r>
          </a:p>
          <a:p>
            <a:r>
              <a:rPr lang="en-CA" dirty="0" smtClean="0">
                <a:effectLst/>
              </a:rPr>
              <a:t>Clean air, soil and water go on being big challenges for the long term. Expect some progress on emissions pledges made during the Xi-Obama summit in November 2014, especially as we get closer to the big Paris conference in autumn 2015.</a:t>
            </a:r>
          </a:p>
          <a:p>
            <a:r>
              <a:rPr lang="en-CA" dirty="0" smtClean="0">
                <a:effectLst/>
              </a:rPr>
              <a:t>Prince William's visit at the beginning of March will be a moment to push public education on protecting elephants, rhino and species at home. Conservation is one of the few areas where NGOs are permitted to operate in China.</a:t>
            </a:r>
          </a:p>
          <a:p>
            <a:r>
              <a:rPr lang="en-CA" dirty="0" smtClean="0">
                <a:effectLst/>
              </a:rPr>
              <a:t>With China's tech market impossible to ignore, expect to see Mark Zuckerberg back in Beijing, working his Mandarin and making compromises for Facebook access. Watch China use its new leverage with the Californian tech companies to push harder for a stake in global internet governance.</a:t>
            </a:r>
          </a:p>
          <a:p>
            <a:r>
              <a:rPr lang="en-CA" dirty="0" smtClean="0">
                <a:effectLst/>
              </a:rPr>
              <a:t>Lots happening in terms of defence, for example China's nuclear armed submarines will become operational and its big defence companies will go looking for global arms sales.</a:t>
            </a:r>
          </a:p>
          <a:p>
            <a:r>
              <a:rPr lang="en-CA" dirty="0" smtClean="0">
                <a:effectLst/>
              </a:rPr>
              <a:t>Another year of energetic diplomacy by President Xi and Prime Minister Li to push China's geopolitics and commerce, particularly the Silk Road Economic Belt to control China's backyard: energy, transport and security dominance in Central Asia.</a:t>
            </a:r>
          </a:p>
          <a:p>
            <a:r>
              <a:rPr lang="en-CA" dirty="0" smtClean="0">
                <a:effectLst/>
              </a:rPr>
              <a:t>A tougher line from a Republican-controlled Congress may make US-China engagement bumpier than ever in 2015, while the US electoral cycle weakens President Obama just as President Xi cements his authority for year three of ten.</a:t>
            </a:r>
          </a:p>
          <a:p>
            <a:r>
              <a:rPr lang="en-CA" dirty="0" smtClean="0">
                <a:effectLst/>
              </a:rPr>
              <a:t>Read more from Carrie Gracie</a:t>
            </a:r>
          </a:p>
          <a:p>
            <a:r>
              <a:rPr lang="en-CA" dirty="0" smtClean="0">
                <a:effectLst/>
              </a:rPr>
              <a:t/>
            </a:r>
            <a:br>
              <a:rPr lang="en-CA" dirty="0" smtClean="0">
                <a:effectLst/>
              </a:rPr>
            </a:br>
            <a:endParaRPr lang="en-CA" dirty="0" smtClean="0">
              <a:effectLst/>
            </a:endParaRPr>
          </a:p>
          <a:p>
            <a:r>
              <a:rPr lang="en-CA" dirty="0" smtClean="0">
                <a:effectLst/>
              </a:rPr>
              <a:t>Investment from the east and Alibaba</a:t>
            </a:r>
          </a:p>
          <a:p>
            <a:r>
              <a:rPr lang="en-CA" dirty="0" smtClean="0">
                <a:effectLst/>
              </a:rPr>
              <a:t/>
            </a:r>
            <a:br>
              <a:rPr lang="en-CA" dirty="0" smtClean="0">
                <a:effectLst/>
              </a:rPr>
            </a:br>
            <a:endParaRPr lang="en-CA" dirty="0" smtClean="0">
              <a:effectLst/>
            </a:endParaRPr>
          </a:p>
          <a:p>
            <a:r>
              <a:rPr lang="en-CA" b="1" dirty="0" smtClean="0">
                <a:effectLst/>
              </a:rPr>
              <a:t>Kamal Ahmed, business editor</a:t>
            </a:r>
            <a:endParaRPr lang="en-CA" dirty="0" smtClean="0">
              <a:effectLst/>
            </a:endParaRPr>
          </a:p>
          <a:p>
            <a:r>
              <a:rPr lang="en-CA" dirty="0" smtClean="0">
                <a:effectLst/>
              </a:rPr>
              <a:t>Chinese companies are closing in on their Western competitors</a:t>
            </a:r>
          </a:p>
          <a:p>
            <a:r>
              <a:rPr lang="en-CA" dirty="0" smtClean="0">
                <a:effectLst/>
              </a:rPr>
              <a:t>Globally significant is the business power shift from west to east. Chinese companies and banks are all expanding rapidly westward, with many of these businesses not simply aping Western companies but beating them.</a:t>
            </a:r>
          </a:p>
          <a:p>
            <a:r>
              <a:rPr lang="en-CA" dirty="0" smtClean="0">
                <a:effectLst/>
              </a:rPr>
              <a:t>Alibaba (online commerce) is now closing in on US behemoth Walmart as the most valuable retailer in the world. 2015 could see it become one of the top ten most valuable businesses in the world.</a:t>
            </a:r>
          </a:p>
          <a:p>
            <a:r>
              <a:rPr lang="en-CA" dirty="0" smtClean="0">
                <a:effectLst/>
              </a:rPr>
              <a:t>China's move to significant global business player has been rapid, with it now the second largest foreign investor in the US behind Canada. It raises significant questions about the use of soft, economic and business power and how that plays into China's political influence across the globe.</a:t>
            </a:r>
          </a:p>
          <a:p>
            <a:r>
              <a:rPr lang="en-CA" dirty="0" smtClean="0">
                <a:effectLst/>
              </a:rPr>
              <a:t>The West needs money. China, a nation of savers with a $260bn trade surplus with the rest of the world in 2013, has it.</a:t>
            </a:r>
          </a:p>
          <a:p>
            <a:r>
              <a:rPr lang="en-CA" dirty="0" smtClean="0">
                <a:effectLst/>
              </a:rPr>
              <a:t>In 2015, the West will face many of the challenges experienced by African nations which have seen major levels of investment from China, often to service the latter's growing demand for food.</a:t>
            </a:r>
          </a:p>
          <a:p>
            <a:r>
              <a:rPr lang="en-CA" dirty="0" smtClean="0">
                <a:effectLst/>
              </a:rPr>
              <a:t>This raises challenges for Western businesses at just the time when the political discussion in many Western nations is more about de-globalisation and cutting businesses "down to size".</a:t>
            </a:r>
          </a:p>
          <a:p>
            <a:r>
              <a:rPr lang="en-CA" dirty="0" smtClean="0">
                <a:effectLst/>
              </a:rPr>
              <a:t>That's the anti-markets trend which has been strong in the West since the financial crisis, and will still be very visible throughout 2015.</a:t>
            </a:r>
          </a:p>
          <a:p>
            <a:r>
              <a:rPr lang="en-CA" dirty="0" smtClean="0">
                <a:effectLst/>
              </a:rPr>
              <a:t>Watch for significant developments in artificial intelligence and computers that think, fresh troubles in the </a:t>
            </a:r>
            <a:r>
              <a:rPr lang="en-CA" dirty="0" err="1" smtClean="0">
                <a:effectLst/>
              </a:rPr>
              <a:t>eurozone</a:t>
            </a:r>
            <a:r>
              <a:rPr lang="en-CA" dirty="0" smtClean="0">
                <a:effectLst/>
              </a:rPr>
              <a:t> and a major breakthrough in the hunt for an Ebola vaccine led by GlaxoSmithKline and Johnson &amp; Johnson.</a:t>
            </a:r>
          </a:p>
          <a:p>
            <a:r>
              <a:rPr lang="en-CA" dirty="0" smtClean="0">
                <a:effectLst/>
              </a:rPr>
              <a:t>There will be continuing good economic news from the US (still the world's global powerhouse), support for global growth from the commodities price squeeze and, in general, a more optimistic economic and business mood at the end of the year compared to the beginning.</a:t>
            </a:r>
          </a:p>
          <a:p>
            <a:r>
              <a:rPr lang="en-CA" dirty="0" smtClean="0">
                <a:effectLst/>
              </a:rPr>
              <a:t>Read more from Kamal Ahmed</a:t>
            </a:r>
          </a:p>
          <a:p>
            <a:r>
              <a:rPr lang="en-CA" i="1" dirty="0" smtClean="0">
                <a:effectLst/>
              </a:rPr>
              <a:t>What did BBC experts predict for the year just gone? Find out</a:t>
            </a:r>
            <a:r>
              <a:rPr lang="en-CA" sz="1200" i="1" kern="1200" dirty="0" smtClean="0">
                <a:solidFill>
                  <a:schemeClr val="tx1"/>
                </a:solidFill>
                <a:effectLst/>
                <a:latin typeface="Times New Roman" pitchFamily="18" charset="0"/>
                <a:ea typeface="+mn-ea"/>
                <a:cs typeface="+mn-cs"/>
              </a:rPr>
              <a:t> </a:t>
            </a:r>
            <a:r>
              <a:rPr lang="en-CA" sz="1200" kern="1200" dirty="0" smtClean="0">
                <a:solidFill>
                  <a:schemeClr val="tx1"/>
                </a:solidFill>
                <a:effectLst/>
                <a:latin typeface="Times New Roman" pitchFamily="18" charset="0"/>
                <a:ea typeface="+mn-ea"/>
                <a:cs typeface="+mn-cs"/>
              </a:rPr>
              <a:t>here</a:t>
            </a:r>
            <a:r>
              <a:rPr lang="en-CA" sz="1200" i="1" kern="1200" dirty="0" smtClean="0">
                <a:solidFill>
                  <a:schemeClr val="tx1"/>
                </a:solidFill>
                <a:effectLst/>
                <a:latin typeface="Times New Roman" pitchFamily="18" charset="0"/>
                <a:ea typeface="+mn-ea"/>
                <a:cs typeface="+mn-cs"/>
              </a:rPr>
              <a:t>.</a:t>
            </a:r>
            <a:endParaRPr lang="en-CA" dirty="0" smtClean="0">
              <a:effectLst/>
            </a:endParaRPr>
          </a:p>
          <a:p>
            <a:r>
              <a:rPr lang="en-CA" sz="1200" kern="1200" dirty="0" smtClean="0">
                <a:solidFill>
                  <a:schemeClr val="tx1"/>
                </a:solidFill>
                <a:effectLst/>
                <a:latin typeface="Times New Roman" pitchFamily="18" charset="0"/>
                <a:ea typeface="+mn-ea"/>
                <a:cs typeface="+mn-cs"/>
              </a:rPr>
              <a:t/>
            </a:r>
            <a:br>
              <a:rPr lang="en-CA" sz="1200" kern="1200" dirty="0" smtClean="0">
                <a:solidFill>
                  <a:schemeClr val="tx1"/>
                </a:solidFill>
                <a:effectLst/>
                <a:latin typeface="Times New Roman" pitchFamily="18" charset="0"/>
                <a:ea typeface="+mn-ea"/>
                <a:cs typeface="+mn-cs"/>
              </a:rPr>
            </a:br>
            <a:endParaRPr lang="en-CA" dirty="0" smtClean="0">
              <a:effectLst/>
            </a:endParaRPr>
          </a:p>
          <a:p>
            <a:r>
              <a:rPr lang="en-CA" sz="1200" kern="1200" dirty="0" smtClean="0">
                <a:solidFill>
                  <a:schemeClr val="tx1"/>
                </a:solidFill>
                <a:effectLst/>
                <a:latin typeface="Times New Roman" pitchFamily="18" charset="0"/>
                <a:ea typeface="+mn-ea"/>
                <a:cs typeface="+mn-cs"/>
              </a:rPr>
              <a:t/>
            </a:r>
            <a:br>
              <a:rPr lang="en-CA" sz="1200" kern="1200" dirty="0" smtClean="0">
                <a:solidFill>
                  <a:schemeClr val="tx1"/>
                </a:solidFill>
                <a:effectLst/>
                <a:latin typeface="Times New Roman" pitchFamily="18" charset="0"/>
                <a:ea typeface="+mn-ea"/>
                <a:cs typeface="+mn-cs"/>
              </a:rPr>
            </a:br>
            <a:endParaRPr lang="en-CA" sz="1200" kern="1200" dirty="0" smtClean="0">
              <a:solidFill>
                <a:schemeClr val="tx1"/>
              </a:solidFill>
              <a:effectLst/>
              <a:latin typeface="Times New Roman" pitchFamily="18" charset="0"/>
              <a:ea typeface="+mn-ea"/>
              <a:cs typeface="+mn-cs"/>
            </a:endParaRPr>
          </a:p>
          <a:p>
            <a:r>
              <a:rPr lang="en-CA" dirty="0" smtClean="0">
                <a:effectLst/>
              </a:rPr>
              <a:t>Sent from my iPhone</a:t>
            </a:r>
          </a:p>
          <a:p>
            <a:r>
              <a:rPr lang="en-CA" dirty="0" smtClean="0"/>
              <a:t>Click here to Reply or Forward</a:t>
            </a:r>
          </a:p>
          <a:p>
            <a:r>
              <a:rPr lang="en-CA" dirty="0" smtClean="0"/>
              <a:t>12.34 GB (82%) of 15 GB used</a:t>
            </a:r>
          </a:p>
          <a:p>
            <a:r>
              <a:rPr lang="en-CA" dirty="0" smtClean="0">
                <a:hlinkClick r:id="rId10"/>
              </a:rPr>
              <a:t>Manage</a:t>
            </a:r>
            <a:endParaRPr lang="en-CA" dirty="0" smtClean="0"/>
          </a:p>
          <a:p>
            <a:r>
              <a:rPr lang="en-CA" dirty="0" smtClean="0"/>
              <a:t>©2014 Google - </a:t>
            </a:r>
            <a:r>
              <a:rPr lang="en-CA" dirty="0" smtClean="0">
                <a:hlinkClick r:id="rId11"/>
              </a:rPr>
              <a:t>Terms</a:t>
            </a:r>
            <a:r>
              <a:rPr lang="en-CA" dirty="0" smtClean="0"/>
              <a:t> - </a:t>
            </a:r>
            <a:r>
              <a:rPr lang="en-CA" dirty="0" smtClean="0">
                <a:hlinkClick r:id="rId12"/>
              </a:rPr>
              <a:t>Privacy</a:t>
            </a:r>
            <a:r>
              <a:rPr lang="en-CA" dirty="0" smtClean="0"/>
              <a:t> </a:t>
            </a:r>
          </a:p>
          <a:p>
            <a:r>
              <a:rPr lang="en-CA" dirty="0" smtClean="0"/>
              <a:t>Last account activity: 0 minutes ago</a:t>
            </a:r>
          </a:p>
          <a:p>
            <a:r>
              <a:rPr lang="en-CA" dirty="0" smtClean="0"/>
              <a:t>Open in 1 other location  Details</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20</a:t>
            </a:fld>
            <a:endParaRPr lang="en-US"/>
          </a:p>
        </p:txBody>
      </p:sp>
    </p:spTree>
    <p:extLst>
      <p:ext uri="{BB962C8B-B14F-4D97-AF65-F5344CB8AC3E}">
        <p14:creationId xmlns:p14="http://schemas.microsoft.com/office/powerpoint/2010/main" val="323127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If they have taken Machine Learning (340) last semester they already have the R&amp;N book</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3</a:t>
            </a:fld>
            <a:endParaRPr lang="en-US"/>
          </a:p>
        </p:txBody>
      </p:sp>
    </p:spTree>
    <p:extLst>
      <p:ext uri="{BB962C8B-B14F-4D97-AF65-F5344CB8AC3E}">
        <p14:creationId xmlns:p14="http://schemas.microsoft.com/office/powerpoint/2010/main" val="315364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D9FE0DB-7AA1-4289-8759-4AA41EEE0760}"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DFCBAC2-7DA9-4F39-A38E-097EAB3DAB34}" type="slidenum">
              <a:rPr lang="en-US" smtClean="0"/>
              <a:pPr/>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706F49-9A5F-4836-90D9-64AA3BD8DCB6}"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dirty="0" smtClean="0"/>
              <a:t>You should also try to answer!</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D24295-679F-4B7B-9A38-5AF9B095A854}" type="slidenum">
              <a:rPr lang="en-US" smtClean="0"/>
              <a:pPr/>
              <a:t>7</a:t>
            </a:fld>
            <a:endParaRPr lang="en-US" smtClean="0"/>
          </a:p>
        </p:txBody>
      </p:sp>
      <p:sp>
        <p:nvSpPr>
          <p:cNvPr id="33795" name="Rectangle 2"/>
          <p:cNvSpPr>
            <a:spLocks noGrp="1" noRot="1" noChangeAspect="1" noChangeArrowheads="1" noTextEdit="1"/>
          </p:cNvSpPr>
          <p:nvPr>
            <p:ph type="sldImg"/>
          </p:nvPr>
        </p:nvSpPr>
        <p:spPr>
          <a:xfrm>
            <a:off x="1173163" y="696913"/>
            <a:ext cx="4641850" cy="3481387"/>
          </a:xfrm>
          <a:ln/>
        </p:spPr>
      </p:sp>
      <p:sp>
        <p:nvSpPr>
          <p:cNvPr id="33796" name="Rectangle 3"/>
          <p:cNvSpPr>
            <a:spLocks noGrp="1" noChangeArrowheads="1"/>
          </p:cNvSpPr>
          <p:nvPr>
            <p:ph type="body" idx="1"/>
          </p:nvPr>
        </p:nvSpPr>
        <p:spPr>
          <a:xfrm>
            <a:off x="698500" y="4410075"/>
            <a:ext cx="5588000" cy="4176713"/>
          </a:xfrm>
          <a:noFill/>
          <a:ln/>
        </p:spPr>
        <p:txBody>
          <a:bodyPr/>
          <a:lstStyle/>
          <a:p>
            <a:pPr eaLnBrk="1" hangingPunct="1"/>
            <a:r>
              <a:rPr lang="en-US" b="1" smtClean="0">
                <a:solidFill>
                  <a:schemeClr val="accent2"/>
                </a:solidFill>
              </a:rPr>
              <a:t>To pass</a:t>
            </a:r>
            <a:r>
              <a:rPr lang="en-US" smtClean="0"/>
              <a:t>: at least 50% in both your overall grade and  your final  exam grade</a:t>
            </a:r>
            <a:endParaRPr lang="en-CA"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343EAA-C313-4131-99E4-4CA4957CF0AD}"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4F90B0-2FF1-482A-A156-3D6257A067E5}"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mtClean="0"/>
              <a:t>moderate illness, conflicts with other courses, travel, extracurricular obligations, job interviews, etc.</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422, Lecture 1</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s.ubc.ca/~carenini/TEACHING/CPSC422-17/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xml"/><Relationship Id="rId26" Type="http://schemas.openxmlformats.org/officeDocument/2006/relationships/customXml" Target="../ink/ink7.xml"/><Relationship Id="rId3" Type="http://schemas.openxmlformats.org/officeDocument/2006/relationships/notesSlide" Target="../notesSlides/notesSlide16.xml"/><Relationship Id="rId21" Type="http://schemas.openxmlformats.org/officeDocument/2006/relationships/image" Target="../media/image75.emf"/><Relationship Id="rId7" Type="http://schemas.openxmlformats.org/officeDocument/2006/relationships/image" Target="../media/image68.emf"/><Relationship Id="rId12" Type="http://schemas.openxmlformats.org/officeDocument/2006/relationships/customXml" Target="../ink/ink4.xml"/><Relationship Id="rId25" Type="http://schemas.openxmlformats.org/officeDocument/2006/relationships/image" Target="../media/image77.emf"/><Relationship Id="rId33" Type="http://schemas.openxmlformats.org/officeDocument/2006/relationships/image" Target="../media/image81.emf"/><Relationship Id="rId2" Type="http://schemas.openxmlformats.org/officeDocument/2006/relationships/slideLayout" Target="../slideLayouts/slideLayout6.xml"/><Relationship Id="rId20" Type="http://schemas.openxmlformats.org/officeDocument/2006/relationships/customXml" Target="../ink/ink5.xml"/><Relationship Id="rId29" Type="http://schemas.openxmlformats.org/officeDocument/2006/relationships/image" Target="../media/image79.emf"/><Relationship Id="rId1" Type="http://schemas.openxmlformats.org/officeDocument/2006/relationships/vmlDrawing" Target="../drawings/vmlDrawing1.vml"/><Relationship Id="rId6" Type="http://schemas.openxmlformats.org/officeDocument/2006/relationships/customXml" Target="../ink/ink1.xml"/><Relationship Id="rId11" Type="http://schemas.openxmlformats.org/officeDocument/2006/relationships/image" Target="../media/image70.emf"/><Relationship Id="rId5" Type="http://schemas.openxmlformats.org/officeDocument/2006/relationships/image" Target="../media/image8.png"/><Relationship Id="rId28" Type="http://schemas.openxmlformats.org/officeDocument/2006/relationships/customXml" Target="../ink/ink8.xml"/><Relationship Id="rId10" Type="http://schemas.openxmlformats.org/officeDocument/2006/relationships/customXml" Target="../ink/ink3.xml"/><Relationship Id="rId19" Type="http://schemas.openxmlformats.org/officeDocument/2006/relationships/image" Target="../media/image74.emf"/><Relationship Id="rId4" Type="http://schemas.openxmlformats.org/officeDocument/2006/relationships/oleObject" Target="../embeddings/oleObject1.bin"/><Relationship Id="rId9" Type="http://schemas.openxmlformats.org/officeDocument/2006/relationships/image" Target="../media/image69.emf"/><Relationship Id="rId22" Type="http://schemas.openxmlformats.org/officeDocument/2006/relationships/customXml" Target="../ink/ink6.xml"/><Relationship Id="rId27" Type="http://schemas.openxmlformats.org/officeDocument/2006/relationships/image" Target="../media/image78.emf"/><Relationship Id="rId30" Type="http://schemas.openxmlformats.org/officeDocument/2006/relationships/customXml" Target="../ink/ink9.xml"/></Relationships>
</file>

<file path=ppt/slides/_rels/slide17.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15.xml"/><Relationship Id="rId18" Type="http://schemas.openxmlformats.org/officeDocument/2006/relationships/image" Target="../media/image246.emf"/><Relationship Id="rId3" Type="http://schemas.openxmlformats.org/officeDocument/2006/relationships/customXml" Target="../ink/ink10.xml"/><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243.emf"/><Relationship Id="rId17" Type="http://schemas.openxmlformats.org/officeDocument/2006/relationships/customXml" Target="../ink/ink17.xml"/><Relationship Id="rId2" Type="http://schemas.openxmlformats.org/officeDocument/2006/relationships/notesSlide" Target="../notesSlides/notesSlide17.xml"/><Relationship Id="rId16" Type="http://schemas.openxmlformats.org/officeDocument/2006/relationships/image" Target="../media/image245.emf"/><Relationship Id="rId20" Type="http://schemas.openxmlformats.org/officeDocument/2006/relationships/image" Target="../media/image247.emf"/><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242.emf"/><Relationship Id="rId19" Type="http://schemas.openxmlformats.org/officeDocument/2006/relationships/customXml" Target="../ink/ink18.xml"/><Relationship Id="rId4" Type="http://schemas.openxmlformats.org/officeDocument/2006/relationships/image" Target="../media/image239.emf"/><Relationship Id="rId9" Type="http://schemas.openxmlformats.org/officeDocument/2006/relationships/customXml" Target="../ink/ink13.xml"/><Relationship Id="rId14" Type="http://schemas.openxmlformats.org/officeDocument/2006/relationships/image" Target="../media/image244.emf"/><Relationship Id="rId22" Type="http://schemas.openxmlformats.org/officeDocument/2006/relationships/image" Target="../media/image248.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25.xml"/><Relationship Id="rId18" Type="http://schemas.openxmlformats.org/officeDocument/2006/relationships/image" Target="../media/image14.emf"/><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11.emf"/><Relationship Id="rId17" Type="http://schemas.openxmlformats.org/officeDocument/2006/relationships/customXml" Target="../ink/ink27.xml"/><Relationship Id="rId2" Type="http://schemas.openxmlformats.org/officeDocument/2006/relationships/notesSlide" Target="../notesSlides/notesSlide18.xml"/><Relationship Id="rId16" Type="http://schemas.openxmlformats.org/officeDocument/2006/relationships/image" Target="../media/image13.emf"/><Relationship Id="rId20"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810.emf"/><Relationship Id="rId11" Type="http://schemas.openxmlformats.org/officeDocument/2006/relationships/customXml" Target="../ink/ink24.xml"/><Relationship Id="rId5" Type="http://schemas.openxmlformats.org/officeDocument/2006/relationships/customXml" Target="../ink/ink21.xml"/><Relationship Id="rId15" Type="http://schemas.openxmlformats.org/officeDocument/2006/relationships/customXml" Target="../ink/ink26.xml"/><Relationship Id="rId10" Type="http://schemas.openxmlformats.org/officeDocument/2006/relationships/image" Target="../media/image10.emf"/><Relationship Id="rId19" Type="http://schemas.openxmlformats.org/officeDocument/2006/relationships/customXml" Target="../ink/ink28.xml"/><Relationship Id="rId4" Type="http://schemas.openxmlformats.org/officeDocument/2006/relationships/image" Target="../media/image7.emf"/><Relationship Id="rId9" Type="http://schemas.openxmlformats.org/officeDocument/2006/relationships/customXml" Target="../ink/ink23.xml"/><Relationship Id="rId1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0.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4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ubc.ca/~carenini/TEACHING/CPSC422-17/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people.cs.ubc.ca/~poole/aiboo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ispac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smtClean="0"/>
              <a:t>CPSC 422, Lecture 1</a:t>
            </a:r>
            <a:endParaRPr lang="en-US" dirty="0"/>
          </a:p>
        </p:txBody>
      </p:sp>
      <p:sp>
        <p:nvSpPr>
          <p:cNvPr id="5" name="Slide Number Placeholder 3"/>
          <p:cNvSpPr>
            <a:spLocks noGrp="1"/>
          </p:cNvSpPr>
          <p:nvPr>
            <p:ph type="sldNum" sz="quarter" idx="12"/>
          </p:nvPr>
        </p:nvSpPr>
        <p:spPr/>
        <p:txBody>
          <a:bodyPr/>
          <a:lstStyle/>
          <a:p>
            <a:pPr>
              <a:defRPr/>
            </a:pPr>
            <a:r>
              <a:rPr lang="en-US" dirty="0"/>
              <a:t>Slide </a:t>
            </a:r>
            <a:fld id="{ACA5DE21-EB39-4D7A-8358-F4A5BC11EB68}" type="slidenum">
              <a:rPr lang="en-US"/>
              <a:pPr>
                <a:defRPr/>
              </a:pPr>
              <a:t>1</a:t>
            </a:fld>
            <a:endParaRPr lang="en-US" dirty="0"/>
          </a:p>
        </p:txBody>
      </p:sp>
      <p:sp>
        <p:nvSpPr>
          <p:cNvPr id="1029" name="Rectangle 2"/>
          <p:cNvSpPr>
            <a:spLocks noChangeArrowheads="1"/>
          </p:cNvSpPr>
          <p:nvPr/>
        </p:nvSpPr>
        <p:spPr bwMode="auto">
          <a:xfrm>
            <a:off x="179512"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1</a:t>
            </a:r>
          </a:p>
          <a:p>
            <a:pPr algn="ctr">
              <a:spcBef>
                <a:spcPct val="50000"/>
              </a:spcBef>
            </a:pPr>
            <a:endParaRPr lang="en-US" b="1" dirty="0">
              <a:latin typeface="Arial Unicode MS" pitchFamily="34" charset="-128"/>
            </a:endParaRPr>
          </a:p>
          <a:p>
            <a:pPr algn="ctr">
              <a:spcBef>
                <a:spcPct val="50000"/>
              </a:spcBef>
            </a:pPr>
            <a:r>
              <a:rPr lang="en-US" b="1" dirty="0" smtClean="0">
                <a:latin typeface="Arial Unicode MS" pitchFamily="34" charset="-128"/>
              </a:rPr>
              <a:t>Sept 6, 2017</a:t>
            </a:r>
            <a:endParaRPr lang="en-US"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32358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D71AB5AE-08AB-4D7D-9C67-4AA1A0D9877F}" type="slidenum">
              <a:rPr lang="en-US"/>
              <a:pPr>
                <a:defRPr/>
              </a:pPr>
              <a:t>10</a:t>
            </a:fld>
            <a:endParaRPr lang="en-US"/>
          </a:p>
        </p:txBody>
      </p:sp>
      <p:sp>
        <p:nvSpPr>
          <p:cNvPr id="9223" name="Rectangle 2"/>
          <p:cNvSpPr>
            <a:spLocks noGrp="1" noChangeArrowheads="1"/>
          </p:cNvSpPr>
          <p:nvPr>
            <p:ph type="title"/>
          </p:nvPr>
        </p:nvSpPr>
        <p:spPr/>
        <p:txBody>
          <a:bodyPr/>
          <a:lstStyle/>
          <a:p>
            <a:pPr eaLnBrk="1" hangingPunct="1"/>
            <a:r>
              <a:rPr lang="en-US" smtClean="0"/>
              <a:t>Missing Assignments / Midterm / Final</a:t>
            </a:r>
          </a:p>
        </p:txBody>
      </p:sp>
      <p:sp>
        <p:nvSpPr>
          <p:cNvPr id="9224" name="Rectangle 3"/>
          <p:cNvSpPr>
            <a:spLocks noGrp="1" noChangeArrowheads="1"/>
          </p:cNvSpPr>
          <p:nvPr>
            <p:ph type="body" idx="1"/>
          </p:nvPr>
        </p:nvSpPr>
        <p:spPr>
          <a:xfrm>
            <a:off x="163106" y="908720"/>
            <a:ext cx="8964612" cy="5545138"/>
          </a:xfrm>
        </p:spPr>
        <p:txBody>
          <a:bodyPr/>
          <a:lstStyle/>
          <a:p>
            <a:pPr lvl="1" eaLnBrk="1" hangingPunct="1">
              <a:lnSpc>
                <a:spcPct val="60000"/>
              </a:lnSpc>
            </a:pPr>
            <a:endParaRPr lang="en-US" sz="2000" dirty="0" smtClean="0"/>
          </a:p>
          <a:p>
            <a:pPr eaLnBrk="1" hangingPunct="1"/>
            <a:r>
              <a:rPr lang="en-US" b="1" dirty="0" smtClean="0"/>
              <a:t>Hopefully late days </a:t>
            </a:r>
            <a:r>
              <a:rPr lang="en-US" dirty="0" smtClean="0"/>
              <a:t>will cover almost all the reasons you'll be late in submitting assignments.</a:t>
            </a:r>
          </a:p>
          <a:p>
            <a:pPr lvl="1" eaLnBrk="1" hangingPunct="1"/>
            <a:r>
              <a:rPr lang="en-US" dirty="0" smtClean="0"/>
              <a:t>However, something more serious like an extended illness may occur </a:t>
            </a:r>
            <a:r>
              <a:rPr lang="en-US" dirty="0" smtClean="0">
                <a:sym typeface="Wingdings" pitchFamily="2" charset="2"/>
              </a:rPr>
              <a:t></a:t>
            </a:r>
            <a:endParaRPr lang="en-US" dirty="0" smtClean="0"/>
          </a:p>
          <a:p>
            <a:pPr eaLnBrk="1" hangingPunct="1">
              <a:buFontTx/>
              <a:buChar char="•"/>
            </a:pPr>
            <a:r>
              <a:rPr lang="en-US" b="1" dirty="0" smtClean="0"/>
              <a:t>For all such cases: </a:t>
            </a:r>
            <a:r>
              <a:rPr lang="en-US" sz="2400" dirty="0" smtClean="0"/>
              <a:t>you'll need to </a:t>
            </a:r>
            <a:r>
              <a:rPr lang="en-US" sz="2400" dirty="0" smtClean="0">
                <a:solidFill>
                  <a:schemeClr val="accent2"/>
                </a:solidFill>
              </a:rPr>
              <a:t>provide a note</a:t>
            </a:r>
            <a:r>
              <a:rPr lang="en-US" sz="2400" dirty="0" smtClean="0"/>
              <a:t> from your doctor, psychiatrist, academic advisor, etc.</a:t>
            </a:r>
          </a:p>
          <a:p>
            <a:pPr eaLnBrk="1" hangingPunct="1">
              <a:buFontTx/>
              <a:buChar char="•"/>
            </a:pPr>
            <a:r>
              <a:rPr lang="en-US" b="1" dirty="0" smtClean="0"/>
              <a:t>If you miss:</a:t>
            </a:r>
            <a:r>
              <a:rPr lang="en-US" b="1" dirty="0" smtClean="0">
                <a:solidFill>
                  <a:schemeClr val="accent2"/>
                </a:solidFill>
              </a:rPr>
              <a:t> </a:t>
            </a:r>
          </a:p>
          <a:p>
            <a:pPr lvl="1" eaLnBrk="1" hangingPunct="1"/>
            <a:r>
              <a:rPr lang="en-US" b="1" dirty="0" smtClean="0">
                <a:solidFill>
                  <a:schemeClr val="accent2"/>
                </a:solidFill>
              </a:rPr>
              <a:t>an assignment</a:t>
            </a:r>
            <a:r>
              <a:rPr lang="en-US" b="1" dirty="0" smtClean="0"/>
              <a:t>, </a:t>
            </a:r>
            <a:r>
              <a:rPr lang="en-US" sz="2000" dirty="0" smtClean="0"/>
              <a:t>your score will be reweighted to exclude that assignment</a:t>
            </a:r>
          </a:p>
          <a:p>
            <a:pPr lvl="1" eaLnBrk="1" hangingPunct="1"/>
            <a:r>
              <a:rPr lang="en-US" b="1" dirty="0" smtClean="0">
                <a:solidFill>
                  <a:schemeClr val="accent2"/>
                </a:solidFill>
              </a:rPr>
              <a:t>the midterm</a:t>
            </a:r>
            <a:r>
              <a:rPr lang="en-US" b="1" dirty="0" smtClean="0"/>
              <a:t>, </a:t>
            </a:r>
            <a:r>
              <a:rPr lang="en-US" sz="2000" dirty="0" smtClean="0"/>
              <a:t>those grades will be shifted to the final. </a:t>
            </a:r>
          </a:p>
          <a:p>
            <a:pPr lvl="1" eaLnBrk="1" hangingPunct="1"/>
            <a:r>
              <a:rPr lang="en-US" b="1" dirty="0" smtClean="0">
                <a:solidFill>
                  <a:schemeClr val="accent2"/>
                </a:solidFill>
              </a:rPr>
              <a:t>the final</a:t>
            </a:r>
            <a:r>
              <a:rPr lang="en-US" b="1" dirty="0" smtClean="0"/>
              <a:t>, </a:t>
            </a:r>
            <a:r>
              <a:rPr lang="en-US" sz="2000" dirty="0" smtClean="0"/>
              <a:t>you'll have to write a make-up final as soon as possible.</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3343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FC199C99-C991-4799-8C62-2E943458DBD7}" type="slidenum">
              <a:rPr lang="en-US"/>
              <a:pPr>
                <a:defRPr/>
              </a:pPr>
              <a:t>11</a:t>
            </a:fld>
            <a:endParaRPr lang="en-US"/>
          </a:p>
        </p:txBody>
      </p:sp>
      <p:sp>
        <p:nvSpPr>
          <p:cNvPr id="10245" name="Rectangle 2"/>
          <p:cNvSpPr>
            <a:spLocks noGrp="1" noChangeArrowheads="1"/>
          </p:cNvSpPr>
          <p:nvPr>
            <p:ph type="title"/>
          </p:nvPr>
        </p:nvSpPr>
        <p:spPr>
          <a:xfrm>
            <a:off x="685800" y="0"/>
            <a:ext cx="7772400" cy="1219200"/>
          </a:xfrm>
        </p:spPr>
        <p:txBody>
          <a:bodyPr/>
          <a:lstStyle/>
          <a:p>
            <a:pPr eaLnBrk="1" hangingPunct="1"/>
            <a:r>
              <a:rPr lang="en-US" dirty="0" smtClean="0"/>
              <a:t>How to Get Help? </a:t>
            </a:r>
            <a:endParaRPr lang="en-CA" dirty="0" smtClean="0"/>
          </a:p>
        </p:txBody>
      </p:sp>
      <p:sp>
        <p:nvSpPr>
          <p:cNvPr id="10246" name="Rectangle 3"/>
          <p:cNvSpPr>
            <a:spLocks noGrp="1" noChangeArrowheads="1"/>
          </p:cNvSpPr>
          <p:nvPr>
            <p:ph type="body" idx="1"/>
          </p:nvPr>
        </p:nvSpPr>
        <p:spPr>
          <a:xfrm>
            <a:off x="395536" y="908720"/>
            <a:ext cx="8640960" cy="5410200"/>
          </a:xfrm>
        </p:spPr>
        <p:txBody>
          <a:bodyPr/>
          <a:lstStyle/>
          <a:p>
            <a:pPr eaLnBrk="1" hangingPunct="1">
              <a:spcBef>
                <a:spcPct val="0"/>
              </a:spcBef>
              <a:buFontTx/>
              <a:buChar char="•"/>
            </a:pPr>
            <a:r>
              <a:rPr lang="en-CA" sz="2400" dirty="0" smtClean="0">
                <a:ea typeface="Arial Unicode MS" pitchFamily="34" charset="-128"/>
                <a:cs typeface="Arial Unicode MS" pitchFamily="34" charset="-128"/>
              </a:rPr>
              <a:t>Use the course </a:t>
            </a:r>
            <a:r>
              <a:rPr lang="en-CA" sz="2400" b="1" dirty="0" smtClean="0">
                <a:ea typeface="Arial Unicode MS" pitchFamily="34" charset="-128"/>
                <a:cs typeface="Arial Unicode MS" pitchFamily="34" charset="-128"/>
              </a:rPr>
              <a:t>discussion board</a:t>
            </a:r>
            <a:r>
              <a:rPr lang="en-CA" sz="2400" dirty="0" smtClean="0">
                <a:ea typeface="Arial Unicode MS" pitchFamily="34" charset="-128"/>
                <a:cs typeface="Arial Unicode MS" pitchFamily="34" charset="-128"/>
              </a:rPr>
              <a:t>  for questions on course material (so keep reading from it !)</a:t>
            </a:r>
          </a:p>
          <a:p>
            <a:pPr eaLnBrk="1" hangingPunct="1">
              <a:spcBef>
                <a:spcPct val="0"/>
              </a:spcBef>
              <a:buFontTx/>
              <a:buChar char="•"/>
            </a:pPr>
            <a:r>
              <a:rPr lang="en-CA" sz="2400" dirty="0" smtClean="0">
                <a:ea typeface="Arial Unicode MS" pitchFamily="34" charset="-128"/>
                <a:cs typeface="Arial Unicode MS" pitchFamily="34" charset="-128"/>
              </a:rPr>
              <a:t> </a:t>
            </a:r>
            <a:r>
              <a:rPr lang="en-CA" sz="2400" dirty="0">
                <a:ea typeface="Arial Unicode MS" pitchFamily="34" charset="-128"/>
                <a:cs typeface="Arial Unicode MS" pitchFamily="34" charset="-128"/>
              </a:rPr>
              <a:t>If you answer a challenging question </a:t>
            </a:r>
            <a:r>
              <a:rPr lang="en-CA" sz="2400" dirty="0" smtClean="0">
                <a:ea typeface="Arial Unicode MS" pitchFamily="34" charset="-128"/>
                <a:cs typeface="Arial Unicode MS" pitchFamily="34" charset="-128"/>
              </a:rPr>
              <a:t>you may </a:t>
            </a:r>
            <a:r>
              <a:rPr lang="en-CA" sz="2400" dirty="0">
                <a:ea typeface="Arial Unicode MS" pitchFamily="34" charset="-128"/>
                <a:cs typeface="Arial Unicode MS" pitchFamily="34" charset="-128"/>
              </a:rPr>
              <a:t>get </a:t>
            </a:r>
            <a:r>
              <a:rPr lang="en-CA" sz="2400" b="1" dirty="0">
                <a:ea typeface="Arial Unicode MS" pitchFamily="34" charset="-128"/>
                <a:cs typeface="Arial Unicode MS" pitchFamily="34" charset="-128"/>
              </a:rPr>
              <a:t>bonus points</a:t>
            </a:r>
            <a:r>
              <a:rPr lang="en-CA" sz="2400" dirty="0" smtClean="0">
                <a:ea typeface="Arial Unicode MS" pitchFamily="34" charset="-128"/>
                <a:cs typeface="Arial Unicode MS" pitchFamily="34" charset="-128"/>
              </a:rPr>
              <a:t>! </a:t>
            </a:r>
            <a:r>
              <a:rPr lang="en-CA" sz="2400" dirty="0" smtClean="0">
                <a:ea typeface="Arial Unicode MS" pitchFamily="34" charset="-128"/>
                <a:cs typeface="Arial Unicode MS" pitchFamily="34" charset="-128"/>
                <a:sym typeface="Wingdings" panose="05000000000000000000" pitchFamily="2" charset="2"/>
              </a:rPr>
              <a:t></a:t>
            </a:r>
            <a:endParaRPr lang="en-CA" sz="2400" dirty="0">
              <a:ea typeface="Arial Unicode MS" pitchFamily="34" charset="-128"/>
              <a:cs typeface="Arial Unicode MS" pitchFamily="34" charset="-128"/>
            </a:endParaRPr>
          </a:p>
          <a:p>
            <a:pPr marL="0" indent="0" eaLnBrk="1" hangingPunct="1">
              <a:spcBef>
                <a:spcPct val="0"/>
              </a:spcBef>
            </a:pPr>
            <a:endParaRPr lang="en-CA" sz="2400" dirty="0" smtClean="0">
              <a:ea typeface="Arial Unicode MS" pitchFamily="34" charset="-128"/>
              <a:cs typeface="Arial Unicode MS" pitchFamily="34" charset="-128"/>
            </a:endParaRPr>
          </a:p>
          <a:p>
            <a:pPr eaLnBrk="1" hangingPunct="1">
              <a:spcBef>
                <a:spcPct val="0"/>
              </a:spcBef>
              <a:buFontTx/>
              <a:buChar char="•"/>
            </a:pPr>
            <a:r>
              <a:rPr lang="en-CA" sz="2400" dirty="0" smtClean="0">
                <a:ea typeface="Arial Unicode MS" pitchFamily="34" charset="-128"/>
                <a:cs typeface="Arial Unicode MS" pitchFamily="34" charset="-128"/>
              </a:rPr>
              <a:t>Go to </a:t>
            </a:r>
            <a:r>
              <a:rPr lang="en-CA" b="1" dirty="0" smtClean="0">
                <a:ea typeface="Arial Unicode MS" pitchFamily="34" charset="-128"/>
                <a:cs typeface="Arial Unicode MS" pitchFamily="34" charset="-128"/>
              </a:rPr>
              <a:t>office hours </a:t>
            </a:r>
            <a:endParaRPr lang="en-CA" sz="2400" dirty="0" smtClean="0">
              <a:ea typeface="Arial Unicode MS" pitchFamily="34" charset="-128"/>
              <a:cs typeface="Arial Unicode MS" pitchFamily="34" charset="-128"/>
            </a:endParaRPr>
          </a:p>
          <a:p>
            <a:pPr lvl="1" eaLnBrk="1" hangingPunct="1">
              <a:spcBef>
                <a:spcPct val="0"/>
              </a:spcBef>
            </a:pPr>
            <a:r>
              <a:rPr lang="en-CA" sz="2000" dirty="0" smtClean="0">
                <a:ea typeface="Arial Unicode MS" pitchFamily="34" charset="-128"/>
                <a:cs typeface="Arial Unicode MS" pitchFamily="34" charset="-128"/>
              </a:rPr>
              <a:t>times will be finalized by next week </a:t>
            </a:r>
          </a:p>
          <a:p>
            <a:pPr lvl="1" eaLnBrk="1" hangingPunct="1">
              <a:spcBef>
                <a:spcPct val="0"/>
              </a:spcBef>
            </a:pPr>
            <a:r>
              <a:rPr lang="en-CA" sz="2000" dirty="0" smtClean="0">
                <a:solidFill>
                  <a:srgbClr val="00B050"/>
                </a:solidFill>
                <a:ea typeface="Arial Unicode MS" pitchFamily="34" charset="-128"/>
                <a:cs typeface="Arial Unicode MS" pitchFamily="34" charset="-128"/>
              </a:rPr>
              <a:t>Poll to be posted on Piazza</a:t>
            </a:r>
          </a:p>
          <a:p>
            <a:pPr lvl="1" eaLnBrk="1" hangingPunct="1">
              <a:spcBef>
                <a:spcPct val="0"/>
              </a:spcBef>
            </a:pPr>
            <a:endParaRPr lang="en-CA" sz="2000" dirty="0">
              <a:solidFill>
                <a:srgbClr val="00B050"/>
              </a:solidFill>
              <a:ea typeface="Arial Unicode MS" pitchFamily="34" charset="-128"/>
              <a:cs typeface="Arial Unicode MS" pitchFamily="34" charset="-128"/>
            </a:endParaRPr>
          </a:p>
          <a:p>
            <a:pPr marL="457200" indent="-457200" eaLnBrk="1" hangingPunct="1">
              <a:spcBef>
                <a:spcPct val="0"/>
              </a:spcBef>
              <a:buFont typeface="Arial" panose="020B0604020202020204" pitchFamily="34" charset="0"/>
              <a:buChar char="•"/>
            </a:pPr>
            <a:r>
              <a:rPr lang="en-CA" dirty="0" smtClean="0">
                <a:ea typeface="Arial Unicode MS" pitchFamily="34" charset="-128"/>
                <a:cs typeface="Arial Unicode MS" pitchFamily="34" charset="-128"/>
              </a:rPr>
              <a:t>Can schedule by appointment if you can document a conflict with the official office hours</a:t>
            </a:r>
          </a:p>
          <a:p>
            <a:pPr lvl="1" eaLnBrk="1" hangingPunct="1">
              <a:lnSpc>
                <a:spcPct val="120000"/>
              </a:lnSpc>
              <a:buFontTx/>
              <a:buNone/>
            </a:pPr>
            <a:endParaRPr lang="en-CA" i="1" dirty="0" smtClean="0">
              <a:ea typeface="Arial Unicode MS" pitchFamily="34" charset="-128"/>
              <a:cs typeface="Arial Unicode MS" pitchFamily="34" charset="-128"/>
            </a:endParaRPr>
          </a:p>
          <a:p>
            <a:pPr eaLnBrk="1" hangingPunct="1">
              <a:lnSpc>
                <a:spcPct val="40000"/>
              </a:lnSpc>
            </a:pPr>
            <a:r>
              <a:rPr lang="en-CA" sz="1200" i="1" dirty="0" smtClean="0">
                <a:solidFill>
                  <a:schemeClr val="accent2"/>
                </a:solidFill>
                <a:ea typeface="Arial Unicode MS" pitchFamily="34" charset="-128"/>
                <a:cs typeface="Arial Unicode MS" pitchFamily="34" charset="-128"/>
              </a:rPr>
              <a:t> </a:t>
            </a:r>
          </a:p>
        </p:txBody>
      </p:sp>
    </p:spTree>
    <p:extLst>
      <p:ext uri="{BB962C8B-B14F-4D97-AF65-F5344CB8AC3E}">
        <p14:creationId xmlns:p14="http://schemas.microsoft.com/office/powerpoint/2010/main" val="79745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40B6799A-B88E-4246-84E4-0D2103C0BF6B}" type="slidenum">
              <a:rPr lang="en-US"/>
              <a:pPr>
                <a:defRPr/>
              </a:pPr>
              <a:t>12</a:t>
            </a:fld>
            <a:endParaRPr lang="en-US"/>
          </a:p>
        </p:txBody>
      </p:sp>
      <p:sp>
        <p:nvSpPr>
          <p:cNvPr id="36868" name="Rectangle 2"/>
          <p:cNvSpPr>
            <a:spLocks noGrp="1" noChangeArrowheads="1"/>
          </p:cNvSpPr>
          <p:nvPr>
            <p:ph type="title"/>
          </p:nvPr>
        </p:nvSpPr>
        <p:spPr>
          <a:xfrm>
            <a:off x="304800" y="228600"/>
            <a:ext cx="8610600" cy="1219200"/>
          </a:xfrm>
        </p:spPr>
        <p:txBody>
          <a:bodyPr/>
          <a:lstStyle/>
          <a:p>
            <a:pPr eaLnBrk="1" hangingPunct="1"/>
            <a:r>
              <a:rPr lang="en-US" sz="3200" smtClean="0"/>
              <a:t>Getting Help from Other Students? </a:t>
            </a:r>
            <a:br>
              <a:rPr lang="en-US" sz="3200" smtClean="0"/>
            </a:br>
            <a:r>
              <a:rPr lang="en-US" sz="3200" smtClean="0"/>
              <a:t>From the Web? (Plagiarism)</a:t>
            </a:r>
            <a:endParaRPr lang="en-CA" sz="3200" smtClean="0"/>
          </a:p>
        </p:txBody>
      </p:sp>
      <p:sp>
        <p:nvSpPr>
          <p:cNvPr id="36869" name="Rectangle 3"/>
          <p:cNvSpPr>
            <a:spLocks noGrp="1" noChangeArrowheads="1"/>
          </p:cNvSpPr>
          <p:nvPr>
            <p:ph type="body" idx="1"/>
          </p:nvPr>
        </p:nvSpPr>
        <p:spPr>
          <a:xfrm>
            <a:off x="468313" y="1447800"/>
            <a:ext cx="8458200" cy="5410200"/>
          </a:xfrm>
        </p:spPr>
        <p:txBody>
          <a:bodyPr/>
          <a:lstStyle/>
          <a:p>
            <a:pPr eaLnBrk="1" hangingPunct="1">
              <a:buFontTx/>
              <a:buChar char="•"/>
            </a:pPr>
            <a:r>
              <a:rPr lang="en-US" sz="2400" b="1" dirty="0" smtClean="0">
                <a:ea typeface="Arial Unicode MS" pitchFamily="34" charset="-128"/>
                <a:cs typeface="Arial Unicode MS" pitchFamily="34" charset="-128"/>
              </a:rPr>
              <a:t>It is </a:t>
            </a:r>
            <a:r>
              <a:rPr lang="en-US" sz="2400" b="1" dirty="0" smtClean="0">
                <a:solidFill>
                  <a:schemeClr val="accent2"/>
                </a:solidFill>
                <a:ea typeface="Arial Unicode MS" pitchFamily="34" charset="-128"/>
                <a:cs typeface="Arial Unicode MS" pitchFamily="34" charset="-128"/>
              </a:rPr>
              <a:t>OK</a:t>
            </a:r>
            <a:r>
              <a:rPr lang="en-US" sz="2400" b="1" dirty="0" smtClean="0">
                <a:ea typeface="Arial Unicode MS" pitchFamily="34" charset="-128"/>
                <a:cs typeface="Arial Unicode MS" pitchFamily="34" charset="-128"/>
              </a:rPr>
              <a:t> to talk with your classmates about assignments; learning from each other is good</a:t>
            </a:r>
          </a:p>
          <a:p>
            <a:pPr eaLnBrk="1" hangingPunct="1">
              <a:buFontTx/>
              <a:buChar char="•"/>
            </a:pPr>
            <a:r>
              <a:rPr lang="en-US" b="1" dirty="0" smtClean="0">
                <a:ea typeface="Arial Unicode MS" pitchFamily="34" charset="-128"/>
                <a:cs typeface="Arial Unicode MS" pitchFamily="34" charset="-128"/>
              </a:rPr>
              <a:t>But you must:</a:t>
            </a:r>
          </a:p>
          <a:p>
            <a:pPr lvl="1" eaLnBrk="1" hangingPunct="1"/>
            <a:r>
              <a:rPr lang="en-CA" dirty="0" smtClean="0">
                <a:solidFill>
                  <a:schemeClr val="accent2"/>
                </a:solidFill>
                <a:ea typeface="Arial Unicode MS" pitchFamily="34" charset="-128"/>
                <a:cs typeface="Arial Unicode MS" pitchFamily="34" charset="-128"/>
              </a:rPr>
              <a:t>Not copy</a:t>
            </a:r>
            <a:r>
              <a:rPr lang="en-CA" dirty="0" smtClean="0">
                <a:ea typeface="Arial Unicode MS" pitchFamily="34" charset="-128"/>
                <a:cs typeface="Arial Unicode MS" pitchFamily="34" charset="-128"/>
              </a:rPr>
              <a:t> from others (with or without the consent of the authors)</a:t>
            </a:r>
          </a:p>
          <a:p>
            <a:pPr lvl="1" eaLnBrk="1" hangingPunct="1"/>
            <a:r>
              <a:rPr lang="en-CA" dirty="0" smtClean="0">
                <a:ea typeface="Arial Unicode MS" pitchFamily="34" charset="-128"/>
                <a:cs typeface="Arial Unicode MS" pitchFamily="34" charset="-128"/>
              </a:rPr>
              <a:t>Write/present your work </a:t>
            </a:r>
            <a:r>
              <a:rPr lang="en-CA" dirty="0" smtClean="0">
                <a:solidFill>
                  <a:schemeClr val="accent2"/>
                </a:solidFill>
                <a:ea typeface="Arial Unicode MS" pitchFamily="34" charset="-128"/>
                <a:cs typeface="Arial Unicode MS" pitchFamily="34" charset="-128"/>
              </a:rPr>
              <a:t>completely on your own </a:t>
            </a:r>
            <a:r>
              <a:rPr lang="en-CA" dirty="0" smtClean="0">
                <a:ea typeface="Arial Unicode MS" pitchFamily="34" charset="-128"/>
                <a:cs typeface="Arial Unicode MS" pitchFamily="34" charset="-128"/>
              </a:rPr>
              <a:t>(code questions exception)</a:t>
            </a:r>
            <a:endParaRPr lang="en-CA" dirty="0" smtClean="0">
              <a:solidFill>
                <a:schemeClr val="accent2"/>
              </a:solidFill>
              <a:ea typeface="Arial Unicode MS" pitchFamily="34" charset="-128"/>
              <a:cs typeface="Arial Unicode MS" pitchFamily="34" charset="-128"/>
            </a:endParaRPr>
          </a:p>
          <a:p>
            <a:pPr eaLnBrk="1" hangingPunct="1">
              <a:buFontTx/>
              <a:buChar char="•"/>
            </a:pPr>
            <a:endParaRPr lang="en-CA" sz="2400" dirty="0" smtClean="0">
              <a:ea typeface="Arial Unicode MS" pitchFamily="34" charset="-128"/>
              <a:cs typeface="Arial Unicode MS" pitchFamily="34" charset="-128"/>
            </a:endParaRPr>
          </a:p>
          <a:p>
            <a:pPr eaLnBrk="1" hangingPunct="1">
              <a:buFontTx/>
              <a:buChar char="•"/>
            </a:pPr>
            <a:r>
              <a:rPr lang="en-CA" sz="2400" b="1" dirty="0" smtClean="0"/>
              <a:t>If you use external source (e.g., Web) </a:t>
            </a:r>
            <a:r>
              <a:rPr lang="en-CA" sz="2400" dirty="0" smtClean="0"/>
              <a:t>in the assignments. Report this.</a:t>
            </a:r>
          </a:p>
          <a:p>
            <a:pPr eaLnBrk="1" hangingPunct="1"/>
            <a:r>
              <a:rPr lang="en-CA" sz="2400" b="1" dirty="0" smtClean="0">
                <a:ea typeface="Arial Unicode MS" pitchFamily="34" charset="-128"/>
                <a:cs typeface="Arial Unicode MS" pitchFamily="34" charset="-128"/>
              </a:rPr>
              <a:t>e.g.,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wikipedia</a:t>
            </a:r>
            <a:r>
              <a:rPr lang="en-CA" sz="2400" b="1"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317976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1AA8B73E-EC2E-4F12-BB23-BCFB9E6BFFF3}" type="slidenum">
              <a:rPr lang="en-US"/>
              <a:pPr>
                <a:defRPr/>
              </a:pPr>
              <a:t>13</a:t>
            </a:fld>
            <a:endParaRPr lang="en-US"/>
          </a:p>
        </p:txBody>
      </p:sp>
      <p:sp>
        <p:nvSpPr>
          <p:cNvPr id="37892" name="Rectangle 2"/>
          <p:cNvSpPr>
            <a:spLocks noGrp="1" noChangeArrowheads="1"/>
          </p:cNvSpPr>
          <p:nvPr>
            <p:ph type="title"/>
          </p:nvPr>
        </p:nvSpPr>
        <p:spPr>
          <a:xfrm>
            <a:off x="0" y="0"/>
            <a:ext cx="9739313" cy="1219200"/>
          </a:xfrm>
        </p:spPr>
        <p:txBody>
          <a:bodyPr/>
          <a:lstStyle/>
          <a:p>
            <a:pPr eaLnBrk="1" hangingPunct="1"/>
            <a:r>
              <a:rPr lang="en-US" sz="3200" smtClean="0"/>
              <a:t>Getting Help from Other Sources? (Plagiarism)</a:t>
            </a:r>
            <a:endParaRPr lang="en-CA" sz="3200" smtClean="0"/>
          </a:p>
        </p:txBody>
      </p:sp>
      <p:sp>
        <p:nvSpPr>
          <p:cNvPr id="37893" name="Rectangle 3"/>
          <p:cNvSpPr>
            <a:spLocks noGrp="1" noChangeArrowheads="1"/>
          </p:cNvSpPr>
          <p:nvPr>
            <p:ph type="body" idx="1"/>
          </p:nvPr>
        </p:nvSpPr>
        <p:spPr>
          <a:xfrm>
            <a:off x="304800" y="981075"/>
            <a:ext cx="8839200" cy="5410200"/>
          </a:xfrm>
        </p:spPr>
        <p:txBody>
          <a:bodyPr/>
          <a:lstStyle/>
          <a:p>
            <a:pPr eaLnBrk="1" hangingPunct="1"/>
            <a:r>
              <a:rPr lang="en-CA" sz="2400" b="1" dirty="0" smtClean="0">
                <a:ea typeface="Arial Unicode MS" pitchFamily="34" charset="-128"/>
                <a:cs typeface="Arial Unicode MS" pitchFamily="34" charset="-128"/>
              </a:rPr>
              <a:t>When you are in doubt whether the line is crossed</a:t>
            </a:r>
            <a:r>
              <a:rPr lang="en-CA" sz="2400" dirty="0" smtClean="0">
                <a:ea typeface="Arial Unicode MS" pitchFamily="34" charset="-128"/>
                <a:cs typeface="Arial Unicode MS" pitchFamily="34" charset="-128"/>
              </a:rPr>
              <a:t>:</a:t>
            </a:r>
          </a:p>
          <a:p>
            <a:pPr lvl="1" eaLnBrk="1" hangingPunct="1"/>
            <a:r>
              <a:rPr lang="en-CA" dirty="0" smtClean="0">
                <a:ea typeface="Arial Unicode MS" pitchFamily="34" charset="-128"/>
                <a:cs typeface="Arial Unicode MS" pitchFamily="34" charset="-128"/>
              </a:rPr>
              <a:t>Talk to me or the TA’s</a:t>
            </a:r>
          </a:p>
          <a:p>
            <a:pPr eaLnBrk="1" hangingPunct="1">
              <a:buFontTx/>
              <a:buChar char="•"/>
            </a:pPr>
            <a:r>
              <a:rPr lang="en-CA" sz="2400" dirty="0" smtClean="0">
                <a:solidFill>
                  <a:srgbClr val="000000"/>
                </a:solidFill>
                <a:ea typeface="Arial Unicode MS" pitchFamily="34" charset="-128"/>
                <a:cs typeface="Arial Unicode MS" pitchFamily="34" charset="-128"/>
              </a:rPr>
              <a:t>See </a:t>
            </a:r>
            <a:r>
              <a:rPr lang="en-CA" sz="2400" b="1" dirty="0" smtClean="0">
                <a:solidFill>
                  <a:srgbClr val="000000"/>
                </a:solidFill>
                <a:ea typeface="Arial Unicode MS" pitchFamily="34" charset="-128"/>
                <a:cs typeface="Arial Unicode MS" pitchFamily="34" charset="-128"/>
              </a:rPr>
              <a:t>UBC official regulations</a:t>
            </a:r>
            <a:r>
              <a:rPr lang="en-CA" sz="2400" dirty="0" smtClean="0">
                <a:solidFill>
                  <a:srgbClr val="000000"/>
                </a:solidFill>
                <a:ea typeface="Arial Unicode MS" pitchFamily="34" charset="-128"/>
                <a:cs typeface="Arial Unicode MS" pitchFamily="34" charset="-128"/>
              </a:rPr>
              <a:t> on what constitutes plagiarism (pointer in course Web-page)</a:t>
            </a:r>
          </a:p>
          <a:p>
            <a:pPr eaLnBrk="1" hangingPunct="1">
              <a:buFontTx/>
              <a:buChar char="•"/>
            </a:pPr>
            <a:r>
              <a:rPr lang="en-CA" sz="2400" dirty="0" smtClean="0">
                <a:solidFill>
                  <a:srgbClr val="000000"/>
                </a:solidFill>
                <a:ea typeface="Arial Unicode MS" pitchFamily="34" charset="-128"/>
                <a:cs typeface="Arial Unicode MS" pitchFamily="34" charset="-128"/>
              </a:rPr>
              <a:t>Ignorance of the rules will not be a sufficient excuse for breaking them</a:t>
            </a:r>
          </a:p>
          <a:p>
            <a:pPr eaLnBrk="1" hangingPunct="1">
              <a:buFontTx/>
              <a:buChar char="•"/>
            </a:pPr>
            <a:endParaRPr lang="en-CA" sz="1800" dirty="0" smtClean="0">
              <a:ea typeface="Arial Unicode MS" pitchFamily="34" charset="-128"/>
              <a:cs typeface="Arial Unicode MS" pitchFamily="34" charset="-128"/>
            </a:endParaRPr>
          </a:p>
          <a:p>
            <a:pPr eaLnBrk="1" hangingPunct="1"/>
            <a:r>
              <a:rPr lang="en-CA" sz="2400" dirty="0" smtClean="0">
                <a:ea typeface="Arial Unicode MS" pitchFamily="34" charset="-128"/>
                <a:cs typeface="Arial Unicode MS" pitchFamily="34" charset="-128"/>
              </a:rPr>
              <a:t>Any unjustified cases will be </a:t>
            </a:r>
            <a:r>
              <a:rPr lang="en-CA" sz="2400" b="1" dirty="0" smtClean="0">
                <a:solidFill>
                  <a:srgbClr val="FF0000"/>
                </a:solidFill>
                <a:ea typeface="Arial Unicode MS" pitchFamily="34" charset="-128"/>
                <a:cs typeface="Arial Unicode MS" pitchFamily="34" charset="-128"/>
              </a:rPr>
              <a:t>severely dealt with </a:t>
            </a:r>
            <a:r>
              <a:rPr lang="en-CA" sz="2400" b="1" dirty="0" smtClean="0">
                <a:ea typeface="Arial Unicode MS" pitchFamily="34" charset="-128"/>
                <a:cs typeface="Arial Unicode MS" pitchFamily="34" charset="-128"/>
              </a:rPr>
              <a:t>by the Dean’s </a:t>
            </a:r>
          </a:p>
          <a:p>
            <a:pPr eaLnBrk="1" hangingPunct="1"/>
            <a:r>
              <a:rPr lang="en-CA" sz="2400" b="1" dirty="0" smtClean="0">
                <a:ea typeface="Arial Unicode MS" pitchFamily="34" charset="-128"/>
                <a:cs typeface="Arial Unicode MS" pitchFamily="34" charset="-128"/>
              </a:rPr>
              <a:t>Office </a:t>
            </a:r>
            <a:r>
              <a:rPr lang="en-CA" sz="2400" dirty="0" smtClean="0">
                <a:ea typeface="Arial Unicode MS" pitchFamily="34" charset="-128"/>
                <a:cs typeface="Arial Unicode MS" pitchFamily="34" charset="-128"/>
              </a:rPr>
              <a:t>(that’s the official procedure)</a:t>
            </a:r>
          </a:p>
          <a:p>
            <a:pPr lvl="1" eaLnBrk="1" hangingPunct="1"/>
            <a:r>
              <a:rPr lang="en-CA" dirty="0" smtClean="0">
                <a:ea typeface="Arial Unicode MS" pitchFamily="34" charset="-128"/>
                <a:cs typeface="Arial Unicode MS" pitchFamily="34" charset="-128"/>
              </a:rPr>
              <a:t>My advice: better to skip an assignment than to have “</a:t>
            </a:r>
            <a:r>
              <a:rPr lang="en-CA" dirty="0" smtClean="0">
                <a:solidFill>
                  <a:schemeClr val="accent2"/>
                </a:solidFill>
                <a:ea typeface="Arial Unicode MS" pitchFamily="34" charset="-128"/>
                <a:cs typeface="Arial Unicode MS" pitchFamily="34" charset="-128"/>
              </a:rPr>
              <a:t>academic misconduct</a:t>
            </a:r>
            <a:r>
              <a:rPr lang="en-CA" dirty="0" smtClean="0">
                <a:ea typeface="Arial Unicode MS" pitchFamily="34" charset="-128"/>
                <a:cs typeface="Arial Unicode MS" pitchFamily="34" charset="-128"/>
              </a:rPr>
              <a:t>” recorded on your transcript and additional penalties as serious as expulsion from the university!</a:t>
            </a:r>
          </a:p>
          <a:p>
            <a:pPr eaLnBrk="1" hangingPunct="1"/>
            <a:endParaRPr lang="en-CA" sz="240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113367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Clickers - Cheating</a:t>
            </a:r>
            <a:endParaRPr lang="en-CA" dirty="0"/>
          </a:p>
        </p:txBody>
      </p:sp>
      <p:sp>
        <p:nvSpPr>
          <p:cNvPr id="3" name="Content Placeholder 2"/>
          <p:cNvSpPr>
            <a:spLocks noGrp="1"/>
          </p:cNvSpPr>
          <p:nvPr>
            <p:ph idx="1"/>
          </p:nvPr>
        </p:nvSpPr>
        <p:spPr/>
        <p:txBody>
          <a:bodyPr/>
          <a:lstStyle/>
          <a:p>
            <a:pPr marL="457200" indent="-457200">
              <a:buFont typeface="Arial" pitchFamily="34" charset="0"/>
              <a:buChar char="•"/>
            </a:pPr>
            <a:r>
              <a:rPr lang="en-CA" b="1" dirty="0" smtClean="0"/>
              <a:t>Using another </a:t>
            </a:r>
            <a:r>
              <a:rPr lang="en-CA" b="1" dirty="0"/>
              <a:t>person’s </a:t>
            </a:r>
            <a:r>
              <a:rPr lang="en-CA" b="1" dirty="0" smtClean="0"/>
              <a:t>clicker</a:t>
            </a:r>
          </a:p>
          <a:p>
            <a:pPr marL="457200" indent="-457200">
              <a:buFont typeface="Arial" pitchFamily="34" charset="0"/>
              <a:buChar char="•"/>
            </a:pPr>
            <a:r>
              <a:rPr lang="en-CA" b="1" dirty="0"/>
              <a:t>H</a:t>
            </a:r>
            <a:r>
              <a:rPr lang="en-CA" b="1" dirty="0" smtClean="0"/>
              <a:t>aving </a:t>
            </a:r>
            <a:r>
              <a:rPr lang="en-CA" b="1" dirty="0"/>
              <a:t>someone use your </a:t>
            </a:r>
            <a:r>
              <a:rPr lang="en-CA" b="1" dirty="0" smtClean="0"/>
              <a:t>clicker</a:t>
            </a:r>
          </a:p>
          <a:p>
            <a:pPr marL="0" indent="0"/>
            <a:r>
              <a:rPr lang="en-CA" dirty="0" smtClean="0"/>
              <a:t>is  considered </a:t>
            </a:r>
            <a:r>
              <a:rPr lang="en-CA" b="1" dirty="0"/>
              <a:t>cheating</a:t>
            </a:r>
            <a:r>
              <a:rPr lang="en-CA" dirty="0"/>
              <a:t> with the same policies applying as would be the case for turning in illicit </a:t>
            </a:r>
            <a:r>
              <a:rPr lang="en-CA" dirty="0" smtClean="0"/>
              <a:t> written </a:t>
            </a:r>
            <a:r>
              <a:rPr lang="en-CA" dirty="0"/>
              <a:t>work.</a:t>
            </a:r>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14</a:t>
            </a:fld>
            <a:endParaRPr lang="en-US"/>
          </a:p>
        </p:txBody>
      </p:sp>
    </p:spTree>
    <p:extLst>
      <p:ext uri="{BB962C8B-B14F-4D97-AF65-F5344CB8AC3E}">
        <p14:creationId xmlns:p14="http://schemas.microsoft.com/office/powerpoint/2010/main" val="111378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029B1A6C-CBBE-4807-BA0E-7FB53F075B53}" type="slidenum">
              <a:rPr lang="en-US"/>
              <a:pPr>
                <a:defRPr/>
              </a:pPr>
              <a:t>15</a:t>
            </a:fld>
            <a:endParaRPr lang="en-US"/>
          </a:p>
        </p:txBody>
      </p:sp>
      <p:sp>
        <p:nvSpPr>
          <p:cNvPr id="22532" name="Rectangle 2"/>
          <p:cNvSpPr>
            <a:spLocks noGrp="1" noChangeArrowheads="1"/>
          </p:cNvSpPr>
          <p:nvPr>
            <p:ph type="title"/>
          </p:nvPr>
        </p:nvSpPr>
        <p:spPr/>
        <p:txBody>
          <a:bodyPr/>
          <a:lstStyle/>
          <a:p>
            <a:pPr eaLnBrk="1" hangingPunct="1"/>
            <a:r>
              <a:rPr lang="en-US" smtClean="0"/>
              <a:t>To Summarize</a:t>
            </a:r>
          </a:p>
        </p:txBody>
      </p:sp>
      <p:sp>
        <p:nvSpPr>
          <p:cNvPr id="200707" name="Rectangle 3"/>
          <p:cNvSpPr>
            <a:spLocks noGrp="1" noChangeArrowheads="1"/>
          </p:cNvSpPr>
          <p:nvPr>
            <p:ph type="body" idx="1"/>
          </p:nvPr>
        </p:nvSpPr>
        <p:spPr>
          <a:xfrm>
            <a:off x="105420" y="1132461"/>
            <a:ext cx="8964612" cy="4032250"/>
          </a:xfrm>
        </p:spPr>
        <p:txBody>
          <a:bodyPr/>
          <a:lstStyle/>
          <a:p>
            <a:pPr eaLnBrk="1" hangingPunct="1">
              <a:lnSpc>
                <a:spcPct val="90000"/>
              </a:lnSpc>
              <a:buFontTx/>
              <a:buChar char="•"/>
              <a:defRPr/>
            </a:pPr>
            <a:r>
              <a:rPr lang="en-US" dirty="0"/>
              <a:t>All the course logistics </a:t>
            </a:r>
            <a:r>
              <a:rPr lang="en-US" dirty="0" smtClean="0"/>
              <a:t>are described </a:t>
            </a:r>
            <a:r>
              <a:rPr lang="en-US" dirty="0"/>
              <a:t>in the course Webpage</a:t>
            </a:r>
          </a:p>
          <a:p>
            <a:pPr eaLnBrk="1" hangingPunct="1">
              <a:lnSpc>
                <a:spcPct val="70000"/>
              </a:lnSpc>
              <a:defRPr/>
            </a:pPr>
            <a:r>
              <a:rPr lang="en-US" sz="2400" dirty="0">
                <a:solidFill>
                  <a:schemeClr val="bg2"/>
                </a:solidFill>
                <a:latin typeface="Helvetica" pitchFamily="34" charset="0"/>
                <a:hlinkClick r:id="rId3"/>
              </a:rPr>
              <a:t>www.cs.ubc.ca/~</a:t>
            </a:r>
            <a:r>
              <a:rPr lang="en-US" sz="2400" dirty="0" smtClean="0">
                <a:solidFill>
                  <a:schemeClr val="bg2"/>
                </a:solidFill>
                <a:latin typeface="Helvetica" pitchFamily="34" charset="0"/>
                <a:hlinkClick r:id="rId3"/>
              </a:rPr>
              <a:t>carenini/TEACHING/CPSC422-17/index.html</a:t>
            </a:r>
            <a:endParaRPr lang="en-US" sz="2400" dirty="0">
              <a:solidFill>
                <a:schemeClr val="bg2"/>
              </a:solidFill>
              <a:latin typeface="Helvetica" pitchFamily="34" charset="0"/>
            </a:endParaRPr>
          </a:p>
          <a:p>
            <a:pPr eaLnBrk="1" hangingPunct="1">
              <a:lnSpc>
                <a:spcPct val="70000"/>
              </a:lnSpc>
              <a:defRPr/>
            </a:pPr>
            <a:endParaRPr lang="en-US" dirty="0" smtClean="0">
              <a:solidFill>
                <a:schemeClr val="accent6"/>
              </a:solidFill>
              <a:latin typeface="Helvetica" pitchFamily="34" charset="0"/>
            </a:endParaRPr>
          </a:p>
          <a:p>
            <a:pPr eaLnBrk="1" hangingPunct="1">
              <a:lnSpc>
                <a:spcPct val="70000"/>
              </a:lnSpc>
              <a:defRPr/>
            </a:pPr>
            <a:r>
              <a:rPr lang="en-US" dirty="0" smtClean="0">
                <a:solidFill>
                  <a:srgbClr val="FF0000"/>
                </a:solidFill>
                <a:latin typeface="Helvetica" pitchFamily="34" charset="0"/>
              </a:rPr>
              <a:t>Or </a:t>
            </a:r>
            <a:r>
              <a:rPr lang="en-US" dirty="0" err="1" smtClean="0">
                <a:solidFill>
                  <a:srgbClr val="FF0000"/>
                </a:solidFill>
                <a:latin typeface="Helvetica" pitchFamily="34" charset="0"/>
              </a:rPr>
              <a:t>WebSearch</a:t>
            </a:r>
            <a:r>
              <a:rPr lang="en-US" dirty="0" smtClean="0">
                <a:solidFill>
                  <a:srgbClr val="FF0000"/>
                </a:solidFill>
                <a:latin typeface="Helvetica" pitchFamily="34" charset="0"/>
              </a:rPr>
              <a:t>: Giuseppe </a:t>
            </a:r>
            <a:r>
              <a:rPr lang="en-US" dirty="0" err="1" smtClean="0">
                <a:solidFill>
                  <a:srgbClr val="FF0000"/>
                </a:solidFill>
                <a:latin typeface="Helvetica" pitchFamily="34" charset="0"/>
              </a:rPr>
              <a:t>Carenini</a:t>
            </a:r>
            <a:r>
              <a:rPr lang="en-US" dirty="0" smtClean="0">
                <a:solidFill>
                  <a:srgbClr val="FF0000"/>
                </a:solidFill>
                <a:latin typeface="Helvetica" pitchFamily="34" charset="0"/>
              </a:rPr>
              <a:t> </a:t>
            </a:r>
          </a:p>
          <a:p>
            <a:pPr eaLnBrk="1" hangingPunct="1">
              <a:lnSpc>
                <a:spcPct val="70000"/>
              </a:lnSpc>
              <a:defRPr/>
            </a:pPr>
            <a:endParaRPr lang="en-US" dirty="0">
              <a:solidFill>
                <a:schemeClr val="accent6"/>
              </a:solidFill>
            </a:endParaRPr>
          </a:p>
          <a:p>
            <a:pPr eaLnBrk="1" hangingPunct="1">
              <a:lnSpc>
                <a:spcPct val="70000"/>
              </a:lnSpc>
              <a:defRPr/>
            </a:pPr>
            <a:r>
              <a:rPr lang="en-US" dirty="0"/>
              <a:t>(And summarized in these slides)</a:t>
            </a:r>
          </a:p>
          <a:p>
            <a:pPr eaLnBrk="1" hangingPunct="1">
              <a:lnSpc>
                <a:spcPct val="70000"/>
              </a:lnSpc>
              <a:defRPr/>
            </a:pPr>
            <a:endParaRPr lang="en-US" dirty="0"/>
          </a:p>
          <a:p>
            <a:pPr eaLnBrk="1" hangingPunct="1">
              <a:lnSpc>
                <a:spcPct val="110000"/>
              </a:lnSpc>
              <a:buFontTx/>
              <a:buChar char="•"/>
              <a:defRPr/>
            </a:pPr>
            <a:r>
              <a:rPr lang="en-US" dirty="0"/>
              <a:t>Make sure you carefully read and understand them!</a:t>
            </a:r>
          </a:p>
        </p:txBody>
      </p:sp>
    </p:spTree>
    <p:extLst>
      <p:ext uri="{BB962C8B-B14F-4D97-AF65-F5344CB8AC3E}">
        <p14:creationId xmlns:p14="http://schemas.microsoft.com/office/powerpoint/2010/main" val="3115285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en-US" smtClean="0"/>
              <a:t>CPSC 422, Lecture 1</a:t>
            </a:r>
            <a:endParaRPr lang="en-US" dirty="0"/>
          </a:p>
        </p:txBody>
      </p:sp>
      <p:sp>
        <p:nvSpPr>
          <p:cNvPr id="8" name="Slide Number Placeholder 4"/>
          <p:cNvSpPr>
            <a:spLocks noGrp="1"/>
          </p:cNvSpPr>
          <p:nvPr>
            <p:ph type="sldNum" sz="quarter" idx="12"/>
          </p:nvPr>
        </p:nvSpPr>
        <p:spPr/>
        <p:txBody>
          <a:bodyPr/>
          <a:lstStyle/>
          <a:p>
            <a:pPr>
              <a:defRPr/>
            </a:pPr>
            <a:r>
              <a:rPr lang="en-US"/>
              <a:t>Slide </a:t>
            </a:r>
            <a:fld id="{17AFDB12-AE98-4524-8836-854A0197E5D0}" type="slidenum">
              <a:rPr lang="en-US"/>
              <a:pPr>
                <a:defRPr/>
              </a:pPr>
              <a:t>16</a:t>
            </a:fld>
            <a:endParaRPr lang="en-US"/>
          </a:p>
        </p:txBody>
      </p:sp>
      <p:sp>
        <p:nvSpPr>
          <p:cNvPr id="16407" name="Rectangle 2"/>
          <p:cNvSpPr>
            <a:spLocks noGrp="1" noChangeArrowheads="1"/>
          </p:cNvSpPr>
          <p:nvPr>
            <p:ph type="title"/>
          </p:nvPr>
        </p:nvSpPr>
        <p:spPr/>
        <p:txBody>
          <a:bodyPr/>
          <a:lstStyle/>
          <a:p>
            <a:r>
              <a:rPr lang="en-US" smtClean="0"/>
              <a:t>Agents acting in an environment</a:t>
            </a:r>
          </a:p>
        </p:txBody>
      </p:sp>
      <p:graphicFrame>
        <p:nvGraphicFramePr>
          <p:cNvPr id="16386" name="Object 2"/>
          <p:cNvGraphicFramePr>
            <a:graphicFrameLocks noChangeAspect="1"/>
          </p:cNvGraphicFramePr>
          <p:nvPr/>
        </p:nvGraphicFramePr>
        <p:xfrm>
          <a:off x="0" y="1196975"/>
          <a:ext cx="8820150" cy="5092700"/>
        </p:xfrm>
        <a:graphic>
          <a:graphicData uri="http://schemas.openxmlformats.org/presentationml/2006/ole">
            <mc:AlternateContent xmlns:mc="http://schemas.openxmlformats.org/markup-compatibility/2006">
              <mc:Choice xmlns:v="urn:schemas-microsoft-com:vml" Requires="v">
                <p:oleObj spid="_x0000_s16525" name="Photo Editor Photo" r:id="rId4" imgW="5676190" imgH="3277057" progId="">
                  <p:embed/>
                </p:oleObj>
              </mc:Choice>
              <mc:Fallback>
                <p:oleObj name="Photo Editor Photo" r:id="rId4" imgW="5676190" imgH="327705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820150" cy="509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Text Box 12"/>
          <p:cNvSpPr txBox="1">
            <a:spLocks noChangeArrowheads="1"/>
          </p:cNvSpPr>
          <p:nvPr/>
        </p:nvSpPr>
        <p:spPr bwMode="auto">
          <a:xfrm>
            <a:off x="3643313" y="2143125"/>
            <a:ext cx="2601912" cy="946150"/>
          </a:xfrm>
          <a:prstGeom prst="rect">
            <a:avLst/>
          </a:prstGeom>
          <a:solidFill>
            <a:schemeClr val="bg1"/>
          </a:solidFill>
          <a:ln w="9525">
            <a:noFill/>
            <a:miter lim="800000"/>
            <a:headEnd/>
            <a:tailEnd/>
          </a:ln>
        </p:spPr>
        <p:txBody>
          <a:bodyPr wrap="none">
            <a:spAutoFit/>
          </a:bodyPr>
          <a:lstStyle/>
          <a:p>
            <a:r>
              <a:rPr lang="en-US">
                <a:latin typeface="Arial Unicode MS" pitchFamily="34" charset="-128"/>
              </a:rPr>
              <a:t>Representation</a:t>
            </a:r>
          </a:p>
          <a:p>
            <a:r>
              <a:rPr lang="en-US">
                <a:latin typeface="Arial Unicode MS" pitchFamily="34" charset="-128"/>
              </a:rPr>
              <a:t>&amp; Reasoning</a:t>
            </a:r>
          </a:p>
        </p:txBody>
      </p:sp>
      <mc:AlternateContent xmlns:mc="http://schemas.openxmlformats.org/markup-compatibility/2006" xmlns:p14="http://schemas.microsoft.com/office/powerpoint/2010/main">
        <mc:Choice Requires="p14">
          <p:contentPart p14:bwMode="auto" r:id="rId6">
            <p14:nvContentPartPr>
              <p14:cNvPr id="16387" name="Ink 3"/>
              <p14:cNvContentPartPr>
                <a14:cpLocks xmlns:a14="http://schemas.microsoft.com/office/drawing/2010/main" noRot="1" noChangeAspect="1" noEditPoints="1" noChangeArrowheads="1" noChangeShapeType="1"/>
              </p14:cNvContentPartPr>
              <p14:nvPr/>
            </p14:nvContentPartPr>
            <p14:xfrm>
              <a:off x="4146550" y="5330825"/>
              <a:ext cx="1230313" cy="242888"/>
            </p14:xfrm>
          </p:contentPart>
        </mc:Choice>
        <mc:Fallback xmlns="">
          <p:pic>
            <p:nvPicPr>
              <p:cNvPr id="16387" name="Ink 3"/>
              <p:cNvPicPr>
                <a:picLocks noRot="1" noChangeAspect="1" noEditPoints="1" noChangeArrowheads="1" noChangeShapeType="1"/>
              </p:cNvPicPr>
              <p:nvPr/>
            </p:nvPicPr>
            <p:blipFill>
              <a:blip r:embed="rId7"/>
              <a:stretch>
                <a:fillRect/>
              </a:stretch>
            </p:blipFill>
            <p:spPr>
              <a:xfrm>
                <a:off x="4138631" y="5317871"/>
                <a:ext cx="1242551" cy="265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8" name="Ink 4"/>
              <p14:cNvContentPartPr>
                <a14:cpLocks xmlns:a14="http://schemas.microsoft.com/office/drawing/2010/main" noRot="1" noChangeAspect="1" noEditPoints="1" noChangeArrowheads="1" noChangeShapeType="1"/>
              </p14:cNvContentPartPr>
              <p14:nvPr/>
            </p14:nvContentPartPr>
            <p14:xfrm>
              <a:off x="4138613" y="5605463"/>
              <a:ext cx="1377950" cy="52387"/>
            </p14:xfrm>
          </p:contentPart>
        </mc:Choice>
        <mc:Fallback xmlns="">
          <p:pic>
            <p:nvPicPr>
              <p:cNvPr id="16388" name="Ink 4"/>
              <p:cNvPicPr>
                <a:picLocks noRot="1" noChangeAspect="1" noEditPoints="1" noChangeArrowheads="1" noChangeShapeType="1"/>
              </p:cNvPicPr>
              <p:nvPr/>
            </p:nvPicPr>
            <p:blipFill>
              <a:blip r:embed="rId9"/>
              <a:stretch>
                <a:fillRect/>
              </a:stretch>
            </p:blipFill>
            <p:spPr>
              <a:xfrm>
                <a:off x="4133214" y="5601516"/>
                <a:ext cx="1387309" cy="649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89" name="Ink 5"/>
              <p14:cNvContentPartPr>
                <a14:cpLocks xmlns:a14="http://schemas.microsoft.com/office/drawing/2010/main" noRot="1" noChangeAspect="1" noEditPoints="1" noChangeArrowheads="1" noChangeShapeType="1"/>
              </p14:cNvContentPartPr>
              <p14:nvPr/>
            </p14:nvContentPartPr>
            <p14:xfrm>
              <a:off x="4154488" y="5172075"/>
              <a:ext cx="1985962" cy="92075"/>
            </p14:xfrm>
          </p:contentPart>
        </mc:Choice>
        <mc:Fallback xmlns="">
          <p:pic>
            <p:nvPicPr>
              <p:cNvPr id="16389" name="Ink 5"/>
              <p:cNvPicPr>
                <a:picLocks noRot="1" noChangeAspect="1" noEditPoints="1" noChangeArrowheads="1" noChangeShapeType="1"/>
              </p:cNvPicPr>
              <p:nvPr/>
            </p:nvPicPr>
            <p:blipFill>
              <a:blip r:embed="rId11"/>
              <a:stretch>
                <a:fillRect/>
              </a:stretch>
            </p:blipFill>
            <p:spPr>
              <a:xfrm>
                <a:off x="4145489" y="5159127"/>
                <a:ext cx="2003601" cy="109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3" name="Ink 9"/>
              <p14:cNvContentPartPr>
                <a14:cpLocks xmlns:a14="http://schemas.microsoft.com/office/drawing/2010/main" noRot="1" noChangeAspect="1" noEditPoints="1" noChangeArrowheads="1" noChangeShapeType="1"/>
              </p14:cNvContentPartPr>
              <p14:nvPr/>
            </p14:nvContentPartPr>
            <p14:xfrm>
              <a:off x="6223000" y="2608263"/>
              <a:ext cx="2260600" cy="314325"/>
            </p14:xfrm>
          </p:contentPart>
        </mc:Choice>
        <mc:Fallback xmlns="">
          <p:pic>
            <p:nvPicPr>
              <p:cNvPr id="16393" name="Ink 9"/>
              <p:cNvPicPr>
                <a:picLocks noRot="1" noChangeAspect="1" noEditPoints="1" noChangeArrowheads="1" noChangeShapeType="1"/>
              </p:cNvPicPr>
              <p:nvPr/>
            </p:nvPicPr>
            <p:blipFill>
              <a:blip r:embed="rId19"/>
              <a:stretch>
                <a:fillRect/>
              </a:stretch>
            </p:blipFill>
            <p:spPr>
              <a:xfrm>
                <a:off x="6216160" y="2603942"/>
                <a:ext cx="2273201" cy="3298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394" name="Ink 10"/>
              <p14:cNvContentPartPr>
                <a14:cpLocks xmlns:a14="http://schemas.microsoft.com/office/drawing/2010/main" noRot="1" noChangeAspect="1" noEditPoints="1" noChangeArrowheads="1" noChangeShapeType="1"/>
              </p14:cNvContentPartPr>
              <p14:nvPr/>
            </p14:nvContentPartPr>
            <p14:xfrm>
              <a:off x="6200775" y="3017838"/>
              <a:ext cx="2079625" cy="307975"/>
            </p14:xfrm>
          </p:contentPart>
        </mc:Choice>
        <mc:Fallback xmlns="">
          <p:pic>
            <p:nvPicPr>
              <p:cNvPr id="16394" name="Ink 10"/>
              <p:cNvPicPr>
                <a:picLocks noRot="1" noChangeAspect="1" noEditPoints="1" noChangeArrowheads="1" noChangeShapeType="1"/>
              </p:cNvPicPr>
              <p:nvPr/>
            </p:nvPicPr>
            <p:blipFill>
              <a:blip r:embed="rId21"/>
              <a:stretch>
                <a:fillRect/>
              </a:stretch>
            </p:blipFill>
            <p:spPr>
              <a:xfrm>
                <a:off x="6198255" y="3007392"/>
                <a:ext cx="2085025"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396" name="Ink 12"/>
              <p14:cNvContentPartPr>
                <a14:cpLocks xmlns:a14="http://schemas.microsoft.com/office/drawing/2010/main" noRot="1" noChangeAspect="1" noEditPoints="1" noChangeArrowheads="1" noChangeShapeType="1"/>
              </p14:cNvContentPartPr>
              <p14:nvPr/>
            </p14:nvContentPartPr>
            <p14:xfrm>
              <a:off x="836613" y="5214938"/>
              <a:ext cx="1373187" cy="517525"/>
            </p14:xfrm>
          </p:contentPart>
        </mc:Choice>
        <mc:Fallback xmlns="">
          <p:pic>
            <p:nvPicPr>
              <p:cNvPr id="16396" name="Ink 12"/>
              <p:cNvPicPr>
                <a:picLocks noRot="1" noChangeAspect="1" noEditPoints="1" noChangeArrowheads="1" noChangeShapeType="1"/>
              </p:cNvPicPr>
              <p:nvPr/>
            </p:nvPicPr>
            <p:blipFill>
              <a:blip r:embed="rId25"/>
              <a:stretch>
                <a:fillRect/>
              </a:stretch>
            </p:blipFill>
            <p:spPr>
              <a:xfrm>
                <a:off x="827974" y="5205581"/>
                <a:ext cx="1386505" cy="53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97" name="Ink 13"/>
              <p14:cNvContentPartPr>
                <a14:cpLocks xmlns:a14="http://schemas.microsoft.com/office/drawing/2010/main" noRot="1" noChangeAspect="1" noEditPoints="1" noChangeArrowheads="1" noChangeShapeType="1"/>
              </p14:cNvContentPartPr>
              <p14:nvPr/>
            </p14:nvContentPartPr>
            <p14:xfrm>
              <a:off x="585788" y="5697538"/>
              <a:ext cx="1649412" cy="749300"/>
            </p14:xfrm>
          </p:contentPart>
        </mc:Choice>
        <mc:Fallback xmlns="">
          <p:pic>
            <p:nvPicPr>
              <p:cNvPr id="16397" name="Ink 13"/>
              <p:cNvPicPr>
                <a:picLocks noRot="1" noChangeAspect="1" noEditPoints="1" noChangeArrowheads="1" noChangeShapeType="1"/>
              </p:cNvPicPr>
              <p:nvPr/>
            </p:nvPicPr>
            <p:blipFill>
              <a:blip r:embed="rId27"/>
              <a:stretch>
                <a:fillRect/>
              </a:stretch>
            </p:blipFill>
            <p:spPr>
              <a:xfrm>
                <a:off x="577147" y="5692137"/>
                <a:ext cx="1661294" cy="7644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398" name="Ink 14"/>
              <p14:cNvContentPartPr>
                <a14:cpLocks xmlns:a14="http://schemas.microsoft.com/office/drawing/2010/main" noRot="1" noChangeAspect="1" noEditPoints="1" noChangeArrowheads="1" noChangeShapeType="1"/>
              </p14:cNvContentPartPr>
              <p14:nvPr/>
            </p14:nvContentPartPr>
            <p14:xfrm>
              <a:off x="2619375" y="5980113"/>
              <a:ext cx="739775" cy="419100"/>
            </p14:xfrm>
          </p:contentPart>
        </mc:Choice>
        <mc:Fallback xmlns="">
          <p:pic>
            <p:nvPicPr>
              <p:cNvPr id="16398" name="Ink 14"/>
              <p:cNvPicPr>
                <a:picLocks noRot="1" noChangeAspect="1" noEditPoints="1" noChangeArrowheads="1" noChangeShapeType="1"/>
              </p:cNvPicPr>
              <p:nvPr/>
            </p:nvPicPr>
            <p:blipFill>
              <a:blip r:embed="rId29"/>
              <a:stretch>
                <a:fillRect/>
              </a:stretch>
            </p:blipFill>
            <p:spPr>
              <a:xfrm>
                <a:off x="2614335" y="5971472"/>
                <a:ext cx="757414" cy="4335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400" name="Ink 16"/>
              <p14:cNvContentPartPr>
                <a14:cpLocks xmlns:a14="http://schemas.microsoft.com/office/drawing/2010/main" noRot="1" noChangeAspect="1" noEditPoints="1" noChangeArrowheads="1" noChangeShapeType="1"/>
              </p14:cNvContentPartPr>
              <p14:nvPr/>
            </p14:nvContentPartPr>
            <p14:xfrm>
              <a:off x="88900" y="2182813"/>
              <a:ext cx="254000" cy="433387"/>
            </p14:xfrm>
          </p:contentPart>
        </mc:Choice>
        <mc:Fallback xmlns="">
          <p:pic>
            <p:nvPicPr>
              <p:cNvPr id="16400" name="Ink 16"/>
              <p:cNvPicPr>
                <a:picLocks noRot="1" noChangeAspect="1" noEditPoints="1" noChangeArrowheads="1" noChangeShapeType="1"/>
              </p:cNvPicPr>
              <p:nvPr/>
            </p:nvPicPr>
            <p:blipFill>
              <a:blip r:embed="rId33"/>
              <a:stretch>
                <a:fillRect/>
              </a:stretch>
            </p:blipFill>
            <p:spPr>
              <a:xfrm>
                <a:off x="83503" y="2173094"/>
                <a:ext cx="269110" cy="44850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78606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kern="0" dirty="0"/>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17</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smtClean="0"/>
              <a:t>Cpsc</a:t>
            </a:r>
            <a:r>
              <a:rPr lang="en-US" dirty="0" smtClean="0"/>
              <a:t> 322 </a:t>
            </a:r>
            <a:r>
              <a:rPr lang="en-US" smtClean="0"/>
              <a:t>Big Picture</a:t>
            </a:r>
            <a:endParaRPr lang="en-US" dirty="0" smtClean="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273800" y="3501370"/>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smtClean="0">
                <a:solidFill>
                  <a:schemeClr val="accent2"/>
                </a:solidFill>
                <a:latin typeface="Arial Unicode MS" pitchFamily="34" charset="-128"/>
              </a:rPr>
              <a:t>Var. Elimination</a:t>
            </a:r>
            <a:endParaRPr lang="en-US" sz="2400" kern="0" dirty="0">
              <a:solidFill>
                <a:schemeClr val="accent2"/>
              </a:solidFill>
              <a:latin typeface="Arial Unicode MS" pitchFamily="34" charset="-128"/>
            </a:endParaRP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smtClean="0">
                <a:solidFill>
                  <a:schemeClr val="accent2"/>
                </a:solidFill>
                <a:latin typeface="Arial Unicode MS" pitchFamily="34" charset="-128"/>
              </a:rPr>
              <a:t>Var. Elimination</a:t>
            </a:r>
            <a:endParaRPr lang="en-US" sz="2400" kern="0" dirty="0">
              <a:solidFill>
                <a:schemeClr val="accent2"/>
              </a:solidFill>
              <a:latin typeface="Arial Unicode MS" pitchFamily="34" charset="-128"/>
            </a:endParaRP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kern="0" dirty="0">
                <a:solidFill>
                  <a:schemeClr val="accent2"/>
                </a:solidFill>
                <a:latin typeface="Arial Unicode MS" pitchFamily="34" charset="-128"/>
              </a:rPr>
              <a:t>Reasoning</a:t>
            </a:r>
          </a:p>
          <a:p>
            <a:pPr marL="342900" indent="-342900" algn="ctr"/>
            <a:r>
              <a:rPr lang="en-US" sz="2400" kern="0" dirty="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a:t>
            </a:r>
            <a:r>
              <a:rPr lang="en-US" sz="2000" i="1" dirty="0" smtClean="0">
                <a:latin typeface="Arial Unicode MS" pitchFamily="34" charset="-128"/>
              </a:rPr>
              <a:t>Chains</a:t>
            </a:r>
            <a:endParaRPr lang="en-US" sz="200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498"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63498"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499" name="Ink 36"/>
              <p14:cNvContentPartPr>
                <a14:cpLocks xmlns:a14="http://schemas.microsoft.com/office/drawing/2010/main" noRot="1" noChangeAspect="1" noEditPoints="1" noChangeArrowheads="1" noChangeShapeType="1"/>
              </p14:cNvContentPartPr>
              <p14:nvPr/>
            </p14:nvContentPartPr>
            <p14:xfrm>
              <a:off x="784225" y="4954588"/>
              <a:ext cx="3433763" cy="558800"/>
            </p14:xfrm>
          </p:contentPart>
        </mc:Choice>
        <mc:Fallback xmlns="">
          <p:pic>
            <p:nvPicPr>
              <p:cNvPr id="63499" name="Ink 36"/>
              <p:cNvPicPr>
                <a:picLocks noRot="1" noChangeAspect="1" noEditPoints="1" noChangeArrowheads="1" noChangeShapeType="1"/>
              </p:cNvPicPr>
              <p:nvPr/>
            </p:nvPicPr>
            <p:blipFill>
              <a:blip r:embed="rId22"/>
              <a:stretch>
                <a:fillRect/>
              </a:stretch>
            </p:blipFill>
            <p:spPr>
              <a:xfrm>
                <a:off x="773425" y="4949547"/>
                <a:ext cx="3449963" cy="570682"/>
              </a:xfrm>
              <a:prstGeom prst="rect">
                <a:avLst/>
              </a:prstGeom>
            </p:spPr>
          </p:pic>
        </mc:Fallback>
      </mc:AlternateContent>
    </p:spTree>
    <p:extLst>
      <p:ext uri="{BB962C8B-B14F-4D97-AF65-F5344CB8AC3E}">
        <p14:creationId xmlns:p14="http://schemas.microsoft.com/office/powerpoint/2010/main" val="1406854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5"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sz="2800" b="1" smtClean="0">
              <a:solidFill>
                <a:srgbClr val="000000"/>
              </a:solidFill>
              <a:latin typeface="Times New Roman" pitchFamily="18" charset="0"/>
            </a:endParaRPr>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800" b="1">
              <a:solidFill>
                <a:srgbClr val="000000"/>
              </a:solidFill>
            </a:endParaRPr>
          </a:p>
        </p:txBody>
      </p:sp>
      <p:sp>
        <p:nvSpPr>
          <p:cNvPr id="25" name="Footer Placeholder 4"/>
          <p:cNvSpPr>
            <a:spLocks noGrp="1"/>
          </p:cNvSpPr>
          <p:nvPr>
            <p:ph type="ftr" sz="quarter" idx="11"/>
          </p:nvPr>
        </p:nvSpPr>
        <p:spPr/>
        <p:txBody>
          <a:bodyPr/>
          <a:lstStyle/>
          <a:p>
            <a:pPr>
              <a:defRPr/>
            </a:pPr>
            <a:r>
              <a:rPr lang="en-US" smtClean="0">
                <a:solidFill>
                  <a:srgbClr val="000000"/>
                </a:solidFill>
              </a:rPr>
              <a:t>CPSC 502, Lecture 13</a:t>
            </a:r>
            <a:endParaRPr lang="en-US">
              <a:solidFill>
                <a:srgbClr val="000000"/>
              </a:solidFill>
            </a:endParaRPr>
          </a:p>
        </p:txBody>
      </p:sp>
      <p:sp>
        <p:nvSpPr>
          <p:cNvPr id="26" name="Slide Number Placeholder 5"/>
          <p:cNvSpPr>
            <a:spLocks noGrp="1"/>
          </p:cNvSpPr>
          <p:nvPr>
            <p:ph type="sldNum" sz="quarter" idx="12"/>
          </p:nvPr>
        </p:nvSpPr>
        <p:spPr/>
        <p:txBody>
          <a:bodyPr/>
          <a:lstStyle/>
          <a:p>
            <a:pPr>
              <a:defRPr/>
            </a:pPr>
            <a:r>
              <a:rPr lang="en-US">
                <a:solidFill>
                  <a:srgbClr val="000000"/>
                </a:solidFill>
              </a:rPr>
              <a:t>Slide </a:t>
            </a:r>
            <a:fld id="{D4671DFE-2449-491B-917B-6B2B717C5C98}" type="slidenum">
              <a:rPr lang="en-US">
                <a:solidFill>
                  <a:srgbClr val="000000"/>
                </a:solidFill>
              </a:rPr>
              <a:pPr>
                <a:defRPr/>
              </a:pPr>
              <a:t>18</a:t>
            </a:fld>
            <a:endParaRPr lang="en-US">
              <a:solidFill>
                <a:srgbClr val="000000"/>
              </a:solidFill>
            </a:endParaRPr>
          </a:p>
        </p:txBody>
      </p:sp>
      <p:sp>
        <p:nvSpPr>
          <p:cNvPr id="2119" name="Rectangle 2"/>
          <p:cNvSpPr>
            <a:spLocks noGrp="1" noChangeArrowheads="1"/>
          </p:cNvSpPr>
          <p:nvPr>
            <p:ph type="title"/>
          </p:nvPr>
        </p:nvSpPr>
        <p:spPr>
          <a:xfrm>
            <a:off x="0" y="0"/>
            <a:ext cx="9144000" cy="685800"/>
          </a:xfrm>
        </p:spPr>
        <p:txBody>
          <a:bodyPr/>
          <a:lstStyle/>
          <a:p>
            <a:pPr eaLnBrk="1" hangingPunct="1"/>
            <a:r>
              <a:rPr lang="en-US" dirty="0" smtClean="0">
                <a:latin typeface="Arial" pitchFamily="34" charset="0"/>
                <a:cs typeface="Arial" pitchFamily="34" charset="0"/>
              </a:rPr>
              <a:t>R&amp;R systems BIG PICTURE</a:t>
            </a:r>
          </a:p>
        </p:txBody>
      </p:sp>
      <p:sp>
        <p:nvSpPr>
          <p:cNvPr id="2120"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sz="2800" b="1" smtClean="0">
              <a:solidFill>
                <a:srgbClr val="000000"/>
              </a:solidFill>
              <a:latin typeface="Arial Unicode MS" pitchFamily="34" charset="-128"/>
            </a:endParaRPr>
          </a:p>
        </p:txBody>
      </p:sp>
      <p:sp>
        <p:nvSpPr>
          <p:cNvPr id="2121" name="Rectangle 7"/>
          <p:cNvSpPr>
            <a:spLocks noGrp="1" noChangeArrowheads="1"/>
          </p:cNvSpPr>
          <p:nvPr>
            <p:ph type="body" idx="1"/>
          </p:nvPr>
        </p:nvSpPr>
        <p:spPr>
          <a:xfrm>
            <a:off x="4857750" y="785813"/>
            <a:ext cx="2428875" cy="503237"/>
          </a:xfrm>
        </p:spPr>
        <p:txBody>
          <a:bodyPr/>
          <a:lstStyle/>
          <a:p>
            <a:pPr eaLnBrk="1" hangingPunct="1">
              <a:buNone/>
            </a:pPr>
            <a:r>
              <a:rPr lang="en-US" b="1" dirty="0" smtClean="0">
                <a:latin typeface="Arial" pitchFamily="34" charset="0"/>
                <a:cs typeface="Arial" pitchFamily="34" charset="0"/>
              </a:rPr>
              <a:t>Environment</a:t>
            </a:r>
          </a:p>
        </p:txBody>
      </p:sp>
      <p:sp>
        <p:nvSpPr>
          <p:cNvPr id="2122"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sz="2800" b="1" smtClean="0">
                <a:solidFill>
                  <a:srgbClr val="000000"/>
                </a:solidFill>
                <a:latin typeface="Arial Unicode MS" pitchFamily="34" charset="-128"/>
              </a:rPr>
              <a:t>Problem</a:t>
            </a:r>
          </a:p>
        </p:txBody>
      </p:sp>
      <p:sp>
        <p:nvSpPr>
          <p:cNvPr id="2123"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Query</a:t>
            </a:r>
          </a:p>
        </p:txBody>
      </p:sp>
      <p:sp>
        <p:nvSpPr>
          <p:cNvPr id="2124"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b="1" smtClean="0">
                <a:solidFill>
                  <a:srgbClr val="000000"/>
                </a:solidFill>
                <a:latin typeface="Arial Unicode MS" pitchFamily="34" charset="-128"/>
              </a:rPr>
              <a:t>Planning</a:t>
            </a:r>
          </a:p>
        </p:txBody>
      </p:sp>
      <p:sp>
        <p:nvSpPr>
          <p:cNvPr id="2125"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Deterministic</a:t>
            </a:r>
          </a:p>
        </p:txBody>
      </p:sp>
      <p:sp>
        <p:nvSpPr>
          <p:cNvPr id="2126"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Stochastic</a:t>
            </a:r>
          </a:p>
        </p:txBody>
      </p:sp>
      <p:sp>
        <p:nvSpPr>
          <p:cNvPr id="2127"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sz="2800" b="1" kern="0" smtClean="0">
              <a:solidFill>
                <a:srgbClr val="000000"/>
              </a:solidFill>
              <a:latin typeface="Times New Roman" pitchFamily="18" charset="0"/>
            </a:endParaRPr>
          </a:p>
        </p:txBody>
      </p:sp>
      <p:sp>
        <p:nvSpPr>
          <p:cNvPr id="2128"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sz="2800" b="1" smtClean="0">
              <a:solidFill>
                <a:srgbClr val="000000"/>
              </a:solidFill>
              <a:latin typeface="Times New Roman" pitchFamily="18" charset="0"/>
            </a:endParaRPr>
          </a:p>
        </p:txBody>
      </p:sp>
      <p:sp>
        <p:nvSpPr>
          <p:cNvPr id="2129"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0"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1" smtClean="0">
                <a:solidFill>
                  <a:srgbClr val="3333CC"/>
                </a:solidFill>
                <a:latin typeface="Arial Unicode MS" pitchFamily="34" charset="-128"/>
              </a:rPr>
              <a:t>Arc Consistency</a:t>
            </a:r>
          </a:p>
        </p:txBody>
      </p:sp>
      <p:sp>
        <p:nvSpPr>
          <p:cNvPr id="2131"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2"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Search</a:t>
            </a:r>
          </a:p>
        </p:txBody>
      </p:sp>
      <p:sp>
        <p:nvSpPr>
          <p:cNvPr id="2133" name="Rectangle 23"/>
          <p:cNvSpPr>
            <a:spLocks noChangeArrowheads="1"/>
          </p:cNvSpPr>
          <p:nvPr/>
        </p:nvSpPr>
        <p:spPr bwMode="auto">
          <a:xfrm>
            <a:off x="6858000" y="5334000"/>
            <a:ext cx="2057400" cy="3048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kern="0" dirty="0" smtClean="0">
                <a:solidFill>
                  <a:srgbClr val="3333CC"/>
                </a:solidFill>
                <a:latin typeface="Arial Unicode MS" pitchFamily="34" charset="-128"/>
              </a:rPr>
              <a:t>Value Iteration</a:t>
            </a:r>
          </a:p>
        </p:txBody>
      </p:sp>
      <p:sp>
        <p:nvSpPr>
          <p:cNvPr id="2134" name="Rectangle 24"/>
          <p:cNvSpPr>
            <a:spLocks noChangeArrowheads="1"/>
          </p:cNvSpPr>
          <p:nvPr/>
        </p:nvSpPr>
        <p:spPr bwMode="auto">
          <a:xfrm>
            <a:off x="6400800" y="3124200"/>
            <a:ext cx="2133600" cy="381000"/>
          </a:xfrm>
          <a:prstGeom prst="rect">
            <a:avLst/>
          </a:prstGeom>
          <a:noFill/>
          <a:ln w="9525">
            <a:solidFill>
              <a:schemeClr val="accent2"/>
            </a:solidFill>
            <a:miter lim="800000"/>
            <a:headEnd/>
            <a:tailEnd/>
          </a:ln>
        </p:spPr>
        <p:txBody>
          <a:bodyPr/>
          <a:lstStyle/>
          <a:p>
            <a:pPr marL="342900" indent="-342900">
              <a:spcBef>
                <a:spcPct val="20000"/>
              </a:spcBef>
            </a:pPr>
            <a:r>
              <a:rPr lang="en-US" sz="2000" kern="0" smtClean="0">
                <a:solidFill>
                  <a:srgbClr val="3333CC"/>
                </a:solidFill>
                <a:latin typeface="Arial Unicode MS" pitchFamily="34" charset="-128"/>
              </a:rPr>
              <a:t>Var. Elimination</a:t>
            </a:r>
          </a:p>
        </p:txBody>
      </p:sp>
      <p:sp>
        <p:nvSpPr>
          <p:cNvPr id="2135"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b="1" smtClean="0">
                <a:solidFill>
                  <a:srgbClr val="000000"/>
                </a:solidFill>
                <a:latin typeface="Arial Unicode MS" pitchFamily="34" charset="-128"/>
              </a:rPr>
              <a:t>Constraint Satisfaction</a:t>
            </a:r>
          </a:p>
        </p:txBody>
      </p:sp>
      <p:sp>
        <p:nvSpPr>
          <p:cNvPr id="2136"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Logics</a:t>
            </a:r>
          </a:p>
        </p:txBody>
      </p:sp>
      <p:sp>
        <p:nvSpPr>
          <p:cNvPr id="2137"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STRIPS</a:t>
            </a:r>
          </a:p>
        </p:txBody>
      </p:sp>
      <p:cxnSp>
        <p:nvCxnSpPr>
          <p:cNvPr id="31" name="Straight Connector 30"/>
          <p:cNvCxnSpPr/>
          <p:nvPr/>
        </p:nvCxnSpPr>
        <p:spPr>
          <a:xfrm>
            <a:off x="2643188" y="3000375"/>
            <a:ext cx="3189576" cy="199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2140" name="Rectangle 9"/>
          <p:cNvSpPr>
            <a:spLocks noChangeArrowheads="1"/>
          </p:cNvSpPr>
          <p:nvPr/>
        </p:nvSpPr>
        <p:spPr bwMode="auto">
          <a:xfrm>
            <a:off x="5791200" y="289560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b="1" i="1" dirty="0" smtClean="0">
                <a:solidFill>
                  <a:srgbClr val="000000"/>
                </a:solidFill>
                <a:latin typeface="Arial Unicode MS" pitchFamily="34" charset="-128"/>
              </a:rPr>
              <a:t>Belief Nets</a:t>
            </a:r>
          </a:p>
        </p:txBody>
      </p:sp>
      <p:sp>
        <p:nvSpPr>
          <p:cNvPr id="2141"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Vars + </a:t>
            </a:r>
          </a:p>
          <a:p>
            <a:pPr marL="342900" indent="-342900">
              <a:lnSpc>
                <a:spcPct val="75000"/>
              </a:lnSpc>
              <a:spcBef>
                <a:spcPct val="20000"/>
              </a:spcBef>
            </a:pPr>
            <a:r>
              <a:rPr lang="en-US" sz="2400" b="1" i="1" smtClean="0">
                <a:solidFill>
                  <a:srgbClr val="000000"/>
                </a:solidFill>
                <a:latin typeface="Arial Unicode MS" pitchFamily="34" charset="-128"/>
              </a:rPr>
              <a:t>Constraints</a:t>
            </a:r>
          </a:p>
        </p:txBody>
      </p:sp>
      <p:sp>
        <p:nvSpPr>
          <p:cNvPr id="2142"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Decision Nets</a:t>
            </a:r>
          </a:p>
        </p:txBody>
      </p:sp>
      <p:sp>
        <p:nvSpPr>
          <p:cNvPr id="2143" name="Rectangle 9"/>
          <p:cNvSpPr>
            <a:spLocks noChangeArrowheads="1"/>
          </p:cNvSpPr>
          <p:nvPr/>
        </p:nvSpPr>
        <p:spPr bwMode="auto">
          <a:xfrm>
            <a:off x="5643563" y="5105400"/>
            <a:ext cx="3500437" cy="35718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Markov Decision Processes</a:t>
            </a:r>
          </a:p>
        </p:txBody>
      </p:sp>
      <p:sp>
        <p:nvSpPr>
          <p:cNvPr id="2144" name="Rectangle 24"/>
          <p:cNvSpPr>
            <a:spLocks noChangeArrowheads="1"/>
          </p:cNvSpPr>
          <p:nvPr/>
        </p:nvSpPr>
        <p:spPr bwMode="auto">
          <a:xfrm>
            <a:off x="6629400" y="4724400"/>
            <a:ext cx="2181225" cy="400050"/>
          </a:xfrm>
          <a:prstGeom prst="rect">
            <a:avLst/>
          </a:prstGeom>
          <a:noFill/>
          <a:ln w="9525">
            <a:solidFill>
              <a:schemeClr val="accent2"/>
            </a:solidFill>
            <a:miter lim="800000"/>
            <a:headEnd/>
            <a:tailEnd/>
          </a:ln>
        </p:spPr>
        <p:txBody>
          <a:bodyPr/>
          <a:lstStyle/>
          <a:p>
            <a:pPr marL="342900" indent="-342900">
              <a:spcBef>
                <a:spcPct val="20000"/>
              </a:spcBef>
            </a:pPr>
            <a:r>
              <a:rPr lang="en-US" sz="2000" kern="0" smtClean="0">
                <a:solidFill>
                  <a:srgbClr val="3333CC"/>
                </a:solidFill>
                <a:latin typeface="Arial Unicode MS" pitchFamily="34" charset="-128"/>
              </a:rPr>
              <a:t>Var. Elimination</a:t>
            </a:r>
          </a:p>
        </p:txBody>
      </p:sp>
      <p:sp>
        <p:nvSpPr>
          <p:cNvPr id="2145"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Static</a:t>
            </a:r>
          </a:p>
        </p:txBody>
      </p:sp>
      <p:sp>
        <p:nvSpPr>
          <p:cNvPr id="2146"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smtClean="0">
                <a:solidFill>
                  <a:srgbClr val="000000"/>
                </a:solidFill>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b="1">
              <a:solidFill>
                <a:srgbClr val="000000"/>
              </a:solidFill>
            </a:endParaRPr>
          </a:p>
        </p:txBody>
      </p:sp>
      <p:sp>
        <p:nvSpPr>
          <p:cNvPr id="2148"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b="1" i="1" smtClean="0">
                <a:solidFill>
                  <a:srgbClr val="000000"/>
                </a:solidFill>
                <a:latin typeface="Arial Unicode MS" pitchFamily="34" charset="-128"/>
              </a:rPr>
              <a:t>Representation</a:t>
            </a:r>
          </a:p>
        </p:txBody>
      </p:sp>
      <p:sp>
        <p:nvSpPr>
          <p:cNvPr id="2149"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b="1" smtClean="0">
                <a:solidFill>
                  <a:srgbClr val="3333CC"/>
                </a:solidFill>
                <a:latin typeface="Arial Unicode MS" pitchFamily="34" charset="-128"/>
              </a:rPr>
              <a:t>Reasoning</a:t>
            </a:r>
          </a:p>
          <a:p>
            <a:pPr marL="342900" indent="-342900" algn="ctr"/>
            <a:r>
              <a:rPr lang="en-US" sz="2400" b="1" smtClean="0">
                <a:solidFill>
                  <a:srgbClr val="3333CC"/>
                </a:solidFill>
                <a:latin typeface="Arial Unicode MS" pitchFamily="34" charset="-128"/>
              </a:rPr>
              <a:t>Technique</a:t>
            </a:r>
          </a:p>
        </p:txBody>
      </p:sp>
      <p:sp>
        <p:nvSpPr>
          <p:cNvPr id="2150"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b="1" smtClean="0">
                <a:solidFill>
                  <a:srgbClr val="3333CC"/>
                </a:solidFill>
                <a:latin typeface="Arial Unicode MS" pitchFamily="34" charset="-128"/>
              </a:rPr>
              <a:t>SLS</a:t>
            </a:r>
          </a:p>
        </p:txBody>
      </p:sp>
      <p:sp>
        <p:nvSpPr>
          <p:cNvPr id="2151" name="Rectangle 9"/>
          <p:cNvSpPr>
            <a:spLocks noChangeArrowheads="1"/>
          </p:cNvSpPr>
          <p:nvPr/>
        </p:nvSpPr>
        <p:spPr bwMode="auto">
          <a:xfrm>
            <a:off x="5715000" y="3886200"/>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Markov Chains and HMMs</a:t>
            </a:r>
          </a:p>
        </p:txBody>
      </p:sp>
      <p:sp>
        <p:nvSpPr>
          <p:cNvPr id="40" name="Rectangle 24"/>
          <p:cNvSpPr>
            <a:spLocks noChangeArrowheads="1"/>
          </p:cNvSpPr>
          <p:nvPr/>
        </p:nvSpPr>
        <p:spPr bwMode="auto">
          <a:xfrm>
            <a:off x="5943600" y="3505200"/>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42" name="Rectangle 24"/>
          <p:cNvSpPr>
            <a:spLocks noChangeArrowheads="1"/>
          </p:cNvSpPr>
          <p:nvPr/>
        </p:nvSpPr>
        <p:spPr bwMode="auto">
          <a:xfrm>
            <a:off x="5940152" y="4114800"/>
            <a:ext cx="2670448" cy="381000"/>
          </a:xfrm>
          <a:prstGeom prst="rect">
            <a:avLst/>
          </a:prstGeom>
          <a:noFill/>
          <a:ln w="9525">
            <a:solidFill>
              <a:schemeClr val="accent2"/>
            </a:solidFill>
            <a:miter lim="800000"/>
            <a:headEnd/>
            <a:tailEnd/>
          </a:ln>
        </p:spPr>
        <p:txBody>
          <a:bodyPr/>
          <a:lstStyle/>
          <a:p>
            <a:pPr marL="342900" indent="-342900">
              <a:spcBef>
                <a:spcPct val="20000"/>
              </a:spcBef>
            </a:pPr>
            <a:r>
              <a:rPr lang="en-US" sz="2000" kern="0" dirty="0" smtClean="0">
                <a:solidFill>
                  <a:schemeClr val="accent2"/>
                </a:solidFill>
                <a:latin typeface="Arial Unicode MS" pitchFamily="34" charset="-128"/>
              </a:rPr>
              <a:t>Temporal. Inference</a:t>
            </a:r>
            <a:endParaRPr lang="en-US" sz="2000" kern="0" dirty="0">
              <a:solidFill>
                <a:schemeClr val="accent2"/>
              </a:solidFill>
              <a:latin typeface="Arial Unicode MS" pitchFamily="34" charset="-128"/>
            </a:endParaRPr>
          </a:p>
        </p:txBody>
      </p:sp>
      <p:sp>
        <p:nvSpPr>
          <p:cNvPr id="44" name="Rectangle 9"/>
          <p:cNvSpPr>
            <a:spLocks noChangeArrowheads="1"/>
          </p:cNvSpPr>
          <p:nvPr/>
        </p:nvSpPr>
        <p:spPr bwMode="auto">
          <a:xfrm>
            <a:off x="5643563" y="5715000"/>
            <a:ext cx="1366837" cy="357188"/>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POMDPs</a:t>
            </a:r>
          </a:p>
        </p:txBody>
      </p:sp>
      <p:sp>
        <p:nvSpPr>
          <p:cNvPr id="45" name="Rectangle 24"/>
          <p:cNvSpPr>
            <a:spLocks noChangeArrowheads="1"/>
          </p:cNvSpPr>
          <p:nvPr/>
        </p:nvSpPr>
        <p:spPr bwMode="auto">
          <a:xfrm>
            <a:off x="6839744" y="5791200"/>
            <a:ext cx="2304256" cy="38100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cxnSp>
        <p:nvCxnSpPr>
          <p:cNvPr id="47" name="Straight Connector 46"/>
          <p:cNvCxnSpPr/>
          <p:nvPr/>
        </p:nvCxnSpPr>
        <p:spPr>
          <a:xfrm>
            <a:off x="5791200" y="2819400"/>
            <a:ext cx="3189576" cy="1991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9901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29901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901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29901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9012" name="Ink 41"/>
              <p14:cNvContentPartPr>
                <a14:cpLocks xmlns:a14="http://schemas.microsoft.com/office/drawing/2010/main" noRot="1" noChangeAspect="1" noEditPoints="1" noChangeArrowheads="1" noChangeShapeType="1"/>
              </p14:cNvContentPartPr>
              <p14:nvPr/>
            </p14:nvContentPartPr>
            <p14:xfrm>
              <a:off x="4724400" y="3581400"/>
              <a:ext cx="1081088" cy="546100"/>
            </p14:xfrm>
          </p:contentPart>
        </mc:Choice>
        <mc:Fallback xmlns="">
          <p:pic>
            <p:nvPicPr>
              <p:cNvPr id="299012" name="Ink 41"/>
              <p:cNvPicPr>
                <a:picLocks noRot="1" noChangeAspect="1" noEditPoints="1" noChangeArrowheads="1" noChangeShapeType="1"/>
              </p:cNvPicPr>
              <p:nvPr/>
            </p:nvPicPr>
            <p:blipFill>
              <a:blip r:embed="rId8"/>
              <a:stretch>
                <a:fillRect/>
              </a:stretch>
            </p:blipFill>
            <p:spPr>
              <a:xfrm>
                <a:off x="4717560" y="3570600"/>
                <a:ext cx="1098728"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901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29901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901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29901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9015"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29901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901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29901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901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29901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9021"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299021" name="Ink 65"/>
              <p:cNvPicPr>
                <a:picLocks noRot="1" noChangeAspect="1" noEditPoints="1" noChangeArrowheads="1" noChangeShapeType="1"/>
              </p:cNvPicPr>
              <p:nvPr/>
            </p:nvPicPr>
            <p:blipFill>
              <a:blip r:embed="rId20"/>
              <a:stretch>
                <a:fillRect/>
              </a:stretch>
            </p:blipFill>
            <p:spPr>
              <a:xfrm>
                <a:off x="145773" y="4879975"/>
                <a:ext cx="1386294" cy="39565"/>
              </a:xfrm>
              <a:prstGeom prst="rect">
                <a:avLst/>
              </a:prstGeom>
            </p:spPr>
          </p:pic>
        </mc:Fallback>
      </mc:AlternateContent>
    </p:spTree>
    <p:extLst>
      <p:ext uri="{BB962C8B-B14F-4D97-AF65-F5344CB8AC3E}">
        <p14:creationId xmlns:p14="http://schemas.microsoft.com/office/powerpoint/2010/main" val="27491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rPr>
              <a:t>422 </a:t>
            </a:r>
            <a:r>
              <a:rPr lang="en-GB" sz="3200" b="1" kern="0" dirty="0">
                <a:solidFill>
                  <a:srgbClr val="3333CC"/>
                </a:solidFill>
                <a:latin typeface="Arial Unicode MS"/>
              </a:rPr>
              <a:t>big </a:t>
            </a:r>
            <a:r>
              <a:rPr lang="en-GB" sz="3200" b="1" kern="0" dirty="0" smtClean="0">
                <a:solidFill>
                  <a:srgbClr val="3333CC"/>
                </a:solidFill>
                <a:latin typeface="Arial Unicode MS"/>
              </a:rPr>
              <a:t>picture</a:t>
            </a:r>
            <a:endParaRPr lang="en-GB" sz="3200" b="1" kern="0" dirty="0">
              <a:solidFill>
                <a:srgbClr val="3333CC"/>
              </a:solidFill>
              <a:latin typeface="Arial Unicode MS"/>
            </a:endParaRPr>
          </a:p>
        </p:txBody>
      </p:sp>
      <p:grpSp>
        <p:nvGrpSpPr>
          <p:cNvPr id="3" name="Group 2"/>
          <p:cNvGrpSpPr/>
          <p:nvPr/>
        </p:nvGrpSpPr>
        <p:grpSpPr>
          <a:xfrm>
            <a:off x="0" y="-15556"/>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76336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smtClean="0">
                  <a:solidFill>
                    <a:srgbClr val="3333CC"/>
                  </a:solidFill>
                  <a:latin typeface="Arial Unicode MS" pitchFamily="34" charset="-128"/>
                </a:rPr>
                <a:t>Reasoning</a:t>
              </a:r>
            </a:p>
            <a:p>
              <a:pPr marL="342900" indent="-342900" algn="ctr"/>
              <a:r>
                <a:rPr lang="en-US" sz="2000" b="1" dirty="0"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Forward, Viterbi….</a:t>
              </a:r>
            </a:p>
            <a:p>
              <a:pPr marL="342900" indent="-342900">
                <a:spcBef>
                  <a:spcPct val="20000"/>
                </a:spcBef>
              </a:pPr>
              <a:r>
                <a:rPr lang="en-US" sz="1800" b="1" dirty="0" smtClean="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19</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154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059832" y="6391691"/>
            <a:ext cx="2895600" cy="457200"/>
          </a:xfrm>
        </p:spPr>
        <p:txBody>
          <a:bodyPr/>
          <a:lstStyle/>
          <a:p>
            <a:pPr>
              <a:defRPr/>
            </a:pPr>
            <a:r>
              <a:rPr lang="en-US" dirty="0" smtClean="0"/>
              <a:t>CPSC 422, Lecture 1</a:t>
            </a:r>
            <a:endParaRPr lang="en-US" dirty="0"/>
          </a:p>
        </p:txBody>
      </p:sp>
      <p:sp>
        <p:nvSpPr>
          <p:cNvPr id="8" name="Slide Number Placeholder 5"/>
          <p:cNvSpPr>
            <a:spLocks noGrp="1"/>
          </p:cNvSpPr>
          <p:nvPr>
            <p:ph type="sldNum" sz="quarter" idx="12"/>
          </p:nvPr>
        </p:nvSpPr>
        <p:spPr>
          <a:xfrm>
            <a:off x="6588224" y="6400800"/>
            <a:ext cx="1905000" cy="457200"/>
          </a:xfrm>
        </p:spPr>
        <p:txBody>
          <a:bodyPr/>
          <a:lstStyle/>
          <a:p>
            <a:pPr>
              <a:defRPr/>
            </a:pPr>
            <a:r>
              <a:rPr lang="en-US" dirty="0"/>
              <a:t>Slide </a:t>
            </a:r>
            <a:fld id="{B8CEA8C7-14BF-4985-8480-6278AAA056A2}" type="slidenum">
              <a:rPr lang="en-US"/>
              <a:pPr>
                <a:defRPr/>
              </a:pPr>
              <a:t>2</a:t>
            </a:fld>
            <a:endParaRPr lang="en-US" dirty="0"/>
          </a:p>
        </p:txBody>
      </p:sp>
      <p:sp>
        <p:nvSpPr>
          <p:cNvPr id="2056" name="Rectangle 2"/>
          <p:cNvSpPr>
            <a:spLocks noGrp="1" noChangeArrowheads="1"/>
          </p:cNvSpPr>
          <p:nvPr>
            <p:ph type="title"/>
          </p:nvPr>
        </p:nvSpPr>
        <p:spPr>
          <a:xfrm>
            <a:off x="323528" y="0"/>
            <a:ext cx="8534400" cy="685800"/>
          </a:xfrm>
        </p:spPr>
        <p:txBody>
          <a:bodyPr/>
          <a:lstStyle/>
          <a:p>
            <a:pPr eaLnBrk="1" hangingPunct="1"/>
            <a:r>
              <a:rPr lang="en-US" dirty="0" smtClean="0"/>
              <a:t>People</a:t>
            </a:r>
          </a:p>
        </p:txBody>
      </p:sp>
      <p:sp>
        <p:nvSpPr>
          <p:cNvPr id="2057" name="Rectangle 3"/>
          <p:cNvSpPr>
            <a:spLocks noGrp="1" noChangeArrowheads="1"/>
          </p:cNvSpPr>
          <p:nvPr>
            <p:ph type="body" idx="1"/>
          </p:nvPr>
        </p:nvSpPr>
        <p:spPr>
          <a:xfrm>
            <a:off x="155575" y="483808"/>
            <a:ext cx="9144000" cy="5500688"/>
          </a:xfrm>
        </p:spPr>
        <p:txBody>
          <a:bodyPr/>
          <a:lstStyle/>
          <a:p>
            <a:pPr eaLnBrk="1" hangingPunct="1"/>
            <a:r>
              <a:rPr lang="en-US" b="1" dirty="0" smtClean="0">
                <a:solidFill>
                  <a:schemeClr val="accent6"/>
                </a:solidFill>
              </a:rPr>
              <a:t>Instructor</a:t>
            </a:r>
          </a:p>
          <a:p>
            <a:pPr eaLnBrk="1" hangingPunct="1">
              <a:buFontTx/>
              <a:buChar char="•"/>
            </a:pPr>
            <a:r>
              <a:rPr lang="en-US" sz="2400" b="1" dirty="0" smtClean="0"/>
              <a:t>Giuseppe </a:t>
            </a:r>
            <a:r>
              <a:rPr lang="en-US" sz="2400" b="1" dirty="0" err="1" smtClean="0"/>
              <a:t>Carenini</a:t>
            </a:r>
            <a:r>
              <a:rPr lang="en-US" sz="2400" b="1" dirty="0" smtClean="0"/>
              <a:t> </a:t>
            </a:r>
            <a:r>
              <a:rPr lang="en-US" sz="2400" dirty="0" smtClean="0"/>
              <a:t>(</a:t>
            </a:r>
            <a:r>
              <a:rPr lang="en-US" sz="2400" dirty="0" smtClean="0">
                <a:solidFill>
                  <a:srgbClr val="00B050"/>
                </a:solidFill>
              </a:rPr>
              <a:t>carenini@cs.ubc.ca</a:t>
            </a:r>
            <a:r>
              <a:rPr lang="en-US" sz="2400" dirty="0" smtClean="0"/>
              <a:t>;  office ICCS 105)</a:t>
            </a:r>
          </a:p>
          <a:p>
            <a:pPr marL="0" indent="0" eaLnBrk="1" hangingPunct="1"/>
            <a:r>
              <a:rPr lang="en-US" sz="2400" dirty="0" smtClean="0"/>
              <a:t>Natural Language Processing, Summarization, Preference Elicitation, Explanation, Adaptive Visualization, Intelligent Interfaces……</a:t>
            </a:r>
            <a:r>
              <a:rPr lang="en-US" dirty="0" smtClean="0"/>
              <a:t> </a:t>
            </a:r>
          </a:p>
          <a:p>
            <a:pPr eaLnBrk="1" hangingPunct="1">
              <a:lnSpc>
                <a:spcPct val="60000"/>
              </a:lnSpc>
            </a:pPr>
            <a:r>
              <a:rPr lang="en-US" sz="2400" b="1" dirty="0" smtClean="0"/>
              <a:t>Office hour: </a:t>
            </a:r>
            <a:r>
              <a:rPr lang="en-US" sz="2400" dirty="0" smtClean="0"/>
              <a:t>my office</a:t>
            </a:r>
            <a:r>
              <a:rPr lang="en-US" sz="2400" b="1" dirty="0" smtClean="0"/>
              <a:t>, </a:t>
            </a:r>
            <a:r>
              <a:rPr lang="en-CA" sz="2400" dirty="0" smtClean="0"/>
              <a:t>TBD </a:t>
            </a:r>
            <a:endParaRPr lang="en-CA" sz="2400" dirty="0"/>
          </a:p>
          <a:p>
            <a:pPr eaLnBrk="1" hangingPunct="1">
              <a:lnSpc>
                <a:spcPct val="60000"/>
              </a:lnSpc>
            </a:pPr>
            <a:endParaRPr lang="en-US" sz="2400" b="1" dirty="0" smtClean="0"/>
          </a:p>
        </p:txBody>
      </p:sp>
      <p:sp>
        <p:nvSpPr>
          <p:cNvPr id="12" name="Rectangle 3"/>
          <p:cNvSpPr txBox="1">
            <a:spLocks noChangeArrowheads="1"/>
          </p:cNvSpPr>
          <p:nvPr/>
        </p:nvSpPr>
        <p:spPr bwMode="auto">
          <a:xfrm>
            <a:off x="155575" y="3077649"/>
            <a:ext cx="9144000" cy="2232248"/>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t>
            </a:r>
            <a:r>
              <a:rPr lang="en-US" b="1" kern="0" dirty="0" smtClean="0">
                <a:solidFill>
                  <a:schemeClr val="accent6"/>
                </a:solidFill>
                <a:latin typeface="+mn-lt"/>
              </a:rPr>
              <a:t>Assistants </a:t>
            </a:r>
            <a:r>
              <a:rPr lang="en-US" kern="0" dirty="0" smtClean="0">
                <a:latin typeface="+mn-lt"/>
              </a:rPr>
              <a:t>(office hours TBD)</a:t>
            </a:r>
          </a:p>
        </p:txBody>
      </p:sp>
      <p:sp>
        <p:nvSpPr>
          <p:cNvPr id="3" name="AutoShape 6" descr="Displaying 11998330_10152973356751968_811935765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 name="Picture 10"/>
          <p:cNvPicPr>
            <a:picLocks noChangeAspect="1"/>
          </p:cNvPicPr>
          <p:nvPr/>
        </p:nvPicPr>
        <p:blipFill rotWithShape="1">
          <a:blip r:embed="rId3"/>
          <a:srcRect l="9064" r="9572" b="25275"/>
          <a:stretch/>
        </p:blipFill>
        <p:spPr>
          <a:xfrm>
            <a:off x="956372" y="4509120"/>
            <a:ext cx="1095348" cy="1449155"/>
          </a:xfrm>
          <a:prstGeom prst="rect">
            <a:avLst/>
          </a:prstGeom>
        </p:spPr>
      </p:pic>
      <p:pic>
        <p:nvPicPr>
          <p:cNvPr id="13" name="Picture 12"/>
          <p:cNvPicPr>
            <a:picLocks noChangeAspect="1"/>
          </p:cNvPicPr>
          <p:nvPr/>
        </p:nvPicPr>
        <p:blipFill>
          <a:blip r:embed="rId4"/>
          <a:stretch>
            <a:fillRect/>
          </a:stretch>
        </p:blipFill>
        <p:spPr>
          <a:xfrm>
            <a:off x="3923928" y="4509120"/>
            <a:ext cx="1080120" cy="1440160"/>
          </a:xfrm>
          <a:prstGeom prst="rect">
            <a:avLst/>
          </a:prstGeom>
        </p:spPr>
      </p:pic>
      <p:sp>
        <p:nvSpPr>
          <p:cNvPr id="2" name="TextBox 1"/>
          <p:cNvSpPr txBox="1"/>
          <p:nvPr/>
        </p:nvSpPr>
        <p:spPr>
          <a:xfrm>
            <a:off x="3344130" y="3709481"/>
            <a:ext cx="2239716" cy="1015663"/>
          </a:xfrm>
          <a:prstGeom prst="rect">
            <a:avLst/>
          </a:prstGeom>
          <a:noFill/>
        </p:spPr>
        <p:txBody>
          <a:bodyPr wrap="none" rtlCol="0">
            <a:spAutoFit/>
          </a:bodyPr>
          <a:lstStyle/>
          <a:p>
            <a:pPr algn="ctr"/>
            <a:r>
              <a:rPr lang="en-CA" sz="2000" b="1" dirty="0">
                <a:latin typeface="+mn-lt"/>
              </a:rPr>
              <a:t>Jordon Johnson</a:t>
            </a:r>
          </a:p>
          <a:p>
            <a:pPr algn="ctr"/>
            <a:r>
              <a:rPr lang="en-CA" sz="2000" dirty="0">
                <a:solidFill>
                  <a:srgbClr val="00B050"/>
                </a:solidFill>
                <a:latin typeface="+mn-lt"/>
              </a:rPr>
              <a:t>jordon@cs.ubc.ca</a:t>
            </a:r>
          </a:p>
          <a:p>
            <a:pPr algn="ctr"/>
            <a:endParaRPr lang="en-CA" sz="2000" dirty="0">
              <a:latin typeface="+mn-lt"/>
            </a:endParaRPr>
          </a:p>
        </p:txBody>
      </p:sp>
      <p:sp>
        <p:nvSpPr>
          <p:cNvPr id="14" name="TextBox 13"/>
          <p:cNvSpPr txBox="1"/>
          <p:nvPr/>
        </p:nvSpPr>
        <p:spPr>
          <a:xfrm>
            <a:off x="417094" y="3709481"/>
            <a:ext cx="2326279" cy="1015663"/>
          </a:xfrm>
          <a:prstGeom prst="rect">
            <a:avLst/>
          </a:prstGeom>
          <a:noFill/>
        </p:spPr>
        <p:txBody>
          <a:bodyPr wrap="none" rtlCol="0">
            <a:spAutoFit/>
          </a:bodyPr>
          <a:lstStyle/>
          <a:p>
            <a:pPr algn="ctr"/>
            <a:r>
              <a:rPr lang="en-CA" sz="2000" b="1" dirty="0" smtClean="0">
                <a:latin typeface="+mn-lt"/>
              </a:rPr>
              <a:t>David </a:t>
            </a:r>
            <a:r>
              <a:rPr lang="en-CA" sz="2000" b="1" dirty="0">
                <a:latin typeface="+mn-lt"/>
              </a:rPr>
              <a:t>Johnson</a:t>
            </a:r>
          </a:p>
          <a:p>
            <a:pPr algn="ctr"/>
            <a:r>
              <a:rPr lang="en-CA" sz="2000" dirty="0" smtClean="0">
                <a:solidFill>
                  <a:srgbClr val="00B050"/>
                </a:solidFill>
                <a:latin typeface="+mn-lt"/>
              </a:rPr>
              <a:t>davewj@cs.ubc.ca</a:t>
            </a:r>
            <a:endParaRPr lang="en-CA" sz="2000" dirty="0">
              <a:solidFill>
                <a:srgbClr val="00B050"/>
              </a:solidFill>
              <a:latin typeface="+mn-lt"/>
            </a:endParaRPr>
          </a:p>
          <a:p>
            <a:pPr algn="ctr"/>
            <a:endParaRPr lang="en-CA" sz="2000" dirty="0">
              <a:latin typeface="+mn-l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4509120"/>
            <a:ext cx="1163350" cy="1473322"/>
          </a:xfrm>
          <a:prstGeom prst="rect">
            <a:avLst/>
          </a:prstGeom>
        </p:spPr>
      </p:pic>
      <p:sp>
        <p:nvSpPr>
          <p:cNvPr id="17" name="TextBox 16"/>
          <p:cNvSpPr txBox="1"/>
          <p:nvPr/>
        </p:nvSpPr>
        <p:spPr>
          <a:xfrm>
            <a:off x="5947786" y="3709481"/>
            <a:ext cx="2656496" cy="707886"/>
          </a:xfrm>
          <a:prstGeom prst="rect">
            <a:avLst/>
          </a:prstGeom>
          <a:noFill/>
        </p:spPr>
        <p:txBody>
          <a:bodyPr wrap="none" rtlCol="0">
            <a:spAutoFit/>
          </a:bodyPr>
          <a:lstStyle/>
          <a:p>
            <a:pPr algn="ctr"/>
            <a:r>
              <a:rPr lang="en-CA" sz="2000" b="1" dirty="0" err="1">
                <a:latin typeface="+mn-lt"/>
              </a:rPr>
              <a:t>Siddhesh</a:t>
            </a:r>
            <a:r>
              <a:rPr lang="en-CA" sz="2000" b="1" dirty="0">
                <a:latin typeface="+mn-lt"/>
              </a:rPr>
              <a:t> </a:t>
            </a:r>
            <a:r>
              <a:rPr lang="en-CA" sz="2000" b="1" dirty="0" err="1" smtClean="0">
                <a:latin typeface="+mn-lt"/>
              </a:rPr>
              <a:t>Khandelwal</a:t>
            </a:r>
            <a:endParaRPr lang="en-CA" sz="2000" b="1" dirty="0" smtClean="0">
              <a:latin typeface="+mn-lt"/>
            </a:endParaRPr>
          </a:p>
          <a:p>
            <a:pPr algn="ctr"/>
            <a:r>
              <a:rPr lang="en-CA" sz="2000" dirty="0">
                <a:solidFill>
                  <a:srgbClr val="00B050"/>
                </a:solidFill>
                <a:latin typeface="+mn-lt"/>
              </a:rPr>
              <a:t>skhandel@cs.ubc.ca</a:t>
            </a:r>
            <a:endParaRPr lang="en-CA" sz="2000" dirty="0">
              <a:latin typeface="+mn-lt"/>
            </a:endParaRPr>
          </a:p>
        </p:txBody>
      </p:sp>
    </p:spTree>
    <p:extLst>
      <p:ext uri="{BB962C8B-B14F-4D97-AF65-F5344CB8AC3E}">
        <p14:creationId xmlns:p14="http://schemas.microsoft.com/office/powerpoint/2010/main" val="383730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Friday: Review Exam</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smtClean="0"/>
              <a:t>In-class</a:t>
            </a:r>
          </a:p>
          <a:p>
            <a:pPr marL="457200" indent="-457200">
              <a:buFont typeface="Arial" panose="020B0604020202020204" pitchFamily="34" charset="0"/>
              <a:buChar char="•"/>
            </a:pPr>
            <a:r>
              <a:rPr lang="en-CA" dirty="0" smtClean="0"/>
              <a:t>Multiple choice</a:t>
            </a:r>
          </a:p>
          <a:p>
            <a:pPr marL="457200" indent="-457200">
              <a:buFont typeface="Arial" panose="020B0604020202020204" pitchFamily="34" charset="0"/>
              <a:buChar char="•"/>
            </a:pPr>
            <a:r>
              <a:rPr lang="en-CA" dirty="0" smtClean="0"/>
              <a:t>Online using a Google Form</a:t>
            </a:r>
          </a:p>
          <a:p>
            <a:pPr marL="857250" lvl="1" indent="-457200">
              <a:buFont typeface="Arial" panose="020B0604020202020204" pitchFamily="34" charset="0"/>
              <a:buChar char="•"/>
            </a:pPr>
            <a:r>
              <a:rPr lang="en-CA" dirty="0" smtClean="0"/>
              <a:t>Bring a laptop/tablet/device</a:t>
            </a:r>
          </a:p>
          <a:p>
            <a:pPr marL="857250" lvl="1" indent="-457200">
              <a:buFont typeface="Arial" panose="020B0604020202020204" pitchFamily="34" charset="0"/>
              <a:buChar char="•"/>
            </a:pPr>
            <a:r>
              <a:rPr lang="en-CA" b="1" dirty="0" smtClean="0"/>
              <a:t>Optional: choose an alias</a:t>
            </a:r>
          </a:p>
          <a:p>
            <a:pPr marL="1257300" lvl="2" indent="-457200">
              <a:buFont typeface="Arial" panose="020B0604020202020204" pitchFamily="34" charset="0"/>
              <a:buChar char="•"/>
            </a:pPr>
            <a:r>
              <a:rPr lang="en-CA" dirty="0" smtClean="0"/>
              <a:t>Email alias to </a:t>
            </a:r>
            <a:r>
              <a:rPr lang="en-CA" b="1" dirty="0" smtClean="0"/>
              <a:t>jordon@cs.ubc.ca</a:t>
            </a:r>
            <a:r>
              <a:rPr lang="en-CA" dirty="0" smtClean="0"/>
              <a:t> before class on Friday</a:t>
            </a:r>
          </a:p>
          <a:p>
            <a:pPr marL="457200" indent="-457200">
              <a:buFont typeface="Arial" panose="020B0604020202020204" pitchFamily="34" charset="0"/>
              <a:buChar char="•"/>
            </a:pPr>
            <a:r>
              <a:rPr lang="en-CA" dirty="0" smtClean="0"/>
              <a:t>Based on CPSC 322 material</a:t>
            </a:r>
          </a:p>
          <a:p>
            <a:pPr marL="857250" lvl="1" indent="-457200">
              <a:buFont typeface="Arial" panose="020B0604020202020204" pitchFamily="34" charset="0"/>
              <a:buChar char="•"/>
            </a:pPr>
            <a:r>
              <a:rPr lang="en-CA" dirty="0" smtClean="0"/>
              <a:t>Logic</a:t>
            </a:r>
          </a:p>
          <a:p>
            <a:pPr marL="857250" lvl="1" indent="-457200">
              <a:buFont typeface="Arial" panose="020B0604020202020204" pitchFamily="34" charset="0"/>
              <a:buChar char="•"/>
            </a:pPr>
            <a:r>
              <a:rPr lang="en-CA" dirty="0" smtClean="0"/>
              <a:t>Uncertainty</a:t>
            </a:r>
          </a:p>
          <a:p>
            <a:pPr marL="857250" lvl="1" indent="-457200">
              <a:buFont typeface="Arial" panose="020B0604020202020204" pitchFamily="34" charset="0"/>
              <a:buChar char="•"/>
            </a:pPr>
            <a:r>
              <a:rPr lang="en-CA" dirty="0" smtClean="0"/>
              <a:t>Decision Theory</a:t>
            </a:r>
          </a:p>
          <a:p>
            <a:pPr marL="857250" lvl="1" indent="-457200">
              <a:buFont typeface="Arial" panose="020B0604020202020204" pitchFamily="34" charset="0"/>
              <a:buChar char="•"/>
            </a:pPr>
            <a:r>
              <a:rPr lang="en-CA" sz="1800" dirty="0"/>
              <a:t>https://www.cs.ubc.ca/~carenini/TEACHING/CPSC322-17S/index.html</a:t>
            </a:r>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20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052736"/>
            <a:ext cx="3341171" cy="2088232"/>
          </a:xfrm>
          <a:prstGeom prst="rect">
            <a:avLst/>
          </a:prstGeom>
        </p:spPr>
      </p:pic>
    </p:spTree>
    <p:extLst>
      <p:ext uri="{BB962C8B-B14F-4D97-AF65-F5344CB8AC3E}">
        <p14:creationId xmlns:p14="http://schemas.microsoft.com/office/powerpoint/2010/main" val="154693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21</a:t>
            </a:fld>
            <a:endParaRPr lang="en-US"/>
          </a:p>
        </p:txBody>
      </p:sp>
      <p:sp>
        <p:nvSpPr>
          <p:cNvPr id="18440" name="Rectangle 2"/>
          <p:cNvSpPr>
            <a:spLocks noGrp="1" noChangeArrowheads="1"/>
          </p:cNvSpPr>
          <p:nvPr>
            <p:ph type="title"/>
          </p:nvPr>
        </p:nvSpPr>
        <p:spPr>
          <a:xfrm>
            <a:off x="691986" y="5029200"/>
            <a:ext cx="8534400" cy="685800"/>
          </a:xfrm>
        </p:spPr>
        <p:txBody>
          <a:bodyPr/>
          <a:lstStyle/>
          <a:p>
            <a:pPr algn="l" eaLnBrk="1" hangingPunct="1"/>
            <a:r>
              <a:rPr lang="en-US" dirty="0" smtClean="0"/>
              <a:t>For Fro:</a:t>
            </a:r>
            <a:endParaRPr lang="en-US" dirty="0" smtClean="0">
              <a:solidFill>
                <a:schemeClr val="accent4"/>
              </a:solidFill>
            </a:endParaRPr>
          </a:p>
        </p:txBody>
      </p:sp>
      <p:sp>
        <p:nvSpPr>
          <p:cNvPr id="18441" name="Rectangle 3"/>
          <p:cNvSpPr>
            <a:spLocks noChangeArrowheads="1"/>
          </p:cNvSpPr>
          <p:nvPr/>
        </p:nvSpPr>
        <p:spPr bwMode="auto">
          <a:xfrm>
            <a:off x="0" y="2571750"/>
            <a:ext cx="9144000" cy="3500438"/>
          </a:xfrm>
          <a:prstGeom prst="rect">
            <a:avLst/>
          </a:prstGeom>
          <a:solidFill>
            <a:schemeClr val="bg1"/>
          </a:solidFill>
          <a:ln w="9525">
            <a:noFill/>
            <a:miter lim="800000"/>
            <a:headEnd/>
            <a:tailEnd/>
          </a:ln>
        </p:spPr>
        <p:txBody>
          <a:bodyPr/>
          <a:lstStyle/>
          <a:p>
            <a:pPr marL="742950" lvl="1" indent="-285750">
              <a:spcBef>
                <a:spcPct val="20000"/>
              </a:spcBef>
              <a:buClr>
                <a:schemeClr val="tx1"/>
              </a:buClr>
              <a:buSzPct val="120000"/>
            </a:pPr>
            <a:endParaRPr lang="en-US" sz="1400" dirty="0">
              <a:latin typeface="Arial Unicode MS" pitchFamily="34" charset="-128"/>
            </a:endParaRPr>
          </a:p>
        </p:txBody>
      </p:sp>
      <p:sp>
        <p:nvSpPr>
          <p:cNvPr id="7" name="Rectangle 2"/>
          <p:cNvSpPr txBox="1">
            <a:spLocks noChangeArrowheads="1"/>
          </p:cNvSpPr>
          <p:nvPr/>
        </p:nvSpPr>
        <p:spPr bwMode="auto">
          <a:xfrm>
            <a:off x="611560" y="1556792"/>
            <a:ext cx="8136904" cy="3531716"/>
          </a:xfrm>
          <a:prstGeom prst="rect">
            <a:avLst/>
          </a:prstGeom>
          <a:noFill/>
          <a:ln w="9525">
            <a:noFill/>
            <a:miter lim="800000"/>
            <a:headEnd/>
            <a:tailEnd/>
          </a:ln>
          <a:effectLst/>
        </p:spPr>
        <p:txBody>
          <a:bodyPr anchor="ctr"/>
          <a:lstStyle/>
          <a:p>
            <a:pPr>
              <a:defRPr/>
            </a:pPr>
            <a:r>
              <a:rPr lang="en-US" sz="3600" b="1" kern="0" dirty="0">
                <a:solidFill>
                  <a:schemeClr val="accent2"/>
                </a:solidFill>
                <a:latin typeface="+mj-lt"/>
                <a:ea typeface="+mj-ea"/>
                <a:cs typeface="+mj-cs"/>
              </a:rPr>
              <a:t>For </a:t>
            </a:r>
            <a:r>
              <a:rPr lang="en-US" sz="3600" b="1" kern="0" dirty="0" smtClean="0">
                <a:solidFill>
                  <a:schemeClr val="accent2"/>
                </a:solidFill>
                <a:latin typeface="+mj-lt"/>
                <a:ea typeface="+mj-ea"/>
                <a:cs typeface="+mj-cs"/>
              </a:rPr>
              <a:t>Fri: </a:t>
            </a:r>
          </a:p>
          <a:p>
            <a:pPr marL="571500" indent="-571500">
              <a:buFont typeface="Arial" panose="020B0604020202020204" pitchFamily="34" charset="0"/>
              <a:buChar char="•"/>
              <a:defRPr/>
            </a:pPr>
            <a:r>
              <a:rPr lang="en-CA" sz="3600" b="1" kern="0" dirty="0" smtClean="0">
                <a:solidFill>
                  <a:srgbClr val="000000"/>
                </a:solidFill>
                <a:latin typeface="Arial Unicode MS"/>
              </a:rPr>
              <a:t>Review CPSC 322 material</a:t>
            </a:r>
          </a:p>
          <a:p>
            <a:pPr>
              <a:defRPr/>
            </a:pPr>
            <a:r>
              <a:rPr lang="en-US" sz="3600" b="1" kern="0" dirty="0" smtClean="0">
                <a:solidFill>
                  <a:schemeClr val="accent2"/>
                </a:solidFill>
                <a:latin typeface="+mj-lt"/>
                <a:ea typeface="+mj-ea"/>
                <a:cs typeface="+mj-cs"/>
              </a:rPr>
              <a:t>For Mon:</a:t>
            </a:r>
          </a:p>
          <a:p>
            <a:pPr marL="571500" indent="-571500">
              <a:buFont typeface="Arial" panose="020B0604020202020204" pitchFamily="34" charset="0"/>
              <a:buChar char="•"/>
              <a:defRPr/>
            </a:pPr>
            <a:r>
              <a:rPr lang="en-CA" sz="3600" b="1" kern="0" dirty="0">
                <a:solidFill>
                  <a:srgbClr val="000000"/>
                </a:solidFill>
                <a:latin typeface="Arial Unicode MS"/>
              </a:rPr>
              <a:t>Read textbook 9.4</a:t>
            </a:r>
          </a:p>
          <a:p>
            <a:pPr marL="571500" indent="-571500">
              <a:buFont typeface="Arial" panose="020B0604020202020204" pitchFamily="34" charset="0"/>
              <a:buChar char="•"/>
              <a:defRPr/>
            </a:pPr>
            <a:r>
              <a:rPr lang="en-CA" sz="3600" b="1" kern="0" dirty="0">
                <a:solidFill>
                  <a:srgbClr val="000000"/>
                </a:solidFill>
                <a:latin typeface="Arial Unicode MS"/>
              </a:rPr>
              <a:t>Read textbook  9.5</a:t>
            </a:r>
          </a:p>
          <a:p>
            <a:pPr marL="1028700" lvl="1" indent="-571500">
              <a:buFont typeface="Arial" panose="020B0604020202020204" pitchFamily="34" charset="0"/>
              <a:buChar char="•"/>
              <a:defRPr/>
            </a:pPr>
            <a:r>
              <a:rPr lang="en-CA" sz="3600" b="1" kern="0" dirty="0">
                <a:solidFill>
                  <a:srgbClr val="000000"/>
                </a:solidFill>
                <a:latin typeface="Arial Unicode MS"/>
              </a:rPr>
              <a:t>9.5.1 Value of a Policy</a:t>
            </a:r>
            <a:endParaRPr lang="en-US" sz="3600" b="1" kern="0" dirty="0">
              <a:solidFill>
                <a:schemeClr val="accent2"/>
              </a:solidFill>
            </a:endParaRPr>
          </a:p>
          <a:p>
            <a:pPr marL="571500" indent="-571500">
              <a:buFont typeface="Arial" panose="020B0604020202020204" pitchFamily="34" charset="0"/>
              <a:buChar char="•"/>
              <a:defRPr/>
            </a:pPr>
            <a:endParaRPr lang="en-US" sz="3600" b="1" kern="0" dirty="0">
              <a:solidFill>
                <a:schemeClr val="accent4"/>
              </a:solidFill>
              <a:latin typeface="+mj-lt"/>
              <a:ea typeface="+mj-ea"/>
              <a:cs typeface="+mj-cs"/>
            </a:endParaRPr>
          </a:p>
        </p:txBody>
      </p:sp>
      <p:sp>
        <p:nvSpPr>
          <p:cNvPr id="8" name="Rectangle 2"/>
          <p:cNvSpPr txBox="1">
            <a:spLocks noChangeArrowheads="1"/>
          </p:cNvSpPr>
          <p:nvPr/>
        </p:nvSpPr>
        <p:spPr bwMode="auto">
          <a:xfrm>
            <a:off x="2843808" y="24288"/>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this week</a:t>
            </a: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534400" cy="685800"/>
          </a:xfrm>
        </p:spPr>
        <p:txBody>
          <a:bodyPr/>
          <a:lstStyle/>
          <a:p>
            <a:r>
              <a:rPr lang="en-CA" dirty="0" smtClean="0"/>
              <a:t>Your  UBC-AI Background</a:t>
            </a:r>
            <a:endParaRPr lang="en-CA" dirty="0"/>
          </a:p>
        </p:txBody>
      </p:sp>
      <p:sp>
        <p:nvSpPr>
          <p:cNvPr id="3" name="Content Placeholder 2"/>
          <p:cNvSpPr>
            <a:spLocks noGrp="1"/>
          </p:cNvSpPr>
          <p:nvPr>
            <p:ph idx="1"/>
          </p:nvPr>
        </p:nvSpPr>
        <p:spPr>
          <a:xfrm>
            <a:off x="264974" y="908720"/>
            <a:ext cx="8879026" cy="6120680"/>
          </a:xfrm>
        </p:spPr>
        <p:txBody>
          <a:bodyPr/>
          <a:lstStyle/>
          <a:p>
            <a:r>
              <a:rPr lang="en-CA" dirty="0" smtClean="0"/>
              <a:t>I took 322 within the last 12 months</a:t>
            </a:r>
          </a:p>
          <a:p>
            <a:endParaRPr lang="en-CA" dirty="0"/>
          </a:p>
          <a:p>
            <a:endParaRPr lang="en-CA" dirty="0" smtClean="0"/>
          </a:p>
          <a:p>
            <a:r>
              <a:rPr lang="en-CA" dirty="0" smtClean="0"/>
              <a:t>I took Machine Learning (340)</a:t>
            </a:r>
          </a:p>
          <a:p>
            <a:endParaRPr lang="en-CA" dirty="0"/>
          </a:p>
          <a:p>
            <a:endParaRPr lang="en-CA" dirty="0" smtClean="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t>CPSC 422,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3</a:t>
            </a:fld>
            <a:endParaRPr lang="en-US"/>
          </a:p>
        </p:txBody>
      </p:sp>
      <p:sp>
        <p:nvSpPr>
          <p:cNvPr id="6" name="Rectangle 5"/>
          <p:cNvSpPr>
            <a:spLocks noChangeArrowheads="1"/>
          </p:cNvSpPr>
          <p:nvPr/>
        </p:nvSpPr>
        <p:spPr bwMode="auto">
          <a:xfrm>
            <a:off x="5025994" y="1462336"/>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b="1" i="1" dirty="0" smtClean="0">
                <a:latin typeface="+mj-lt"/>
              </a:rPr>
              <a:t>no</a:t>
            </a:r>
            <a:endParaRPr lang="en-US" b="1" i="1" dirty="0">
              <a:latin typeface="+mj-lt"/>
            </a:endParaRPr>
          </a:p>
        </p:txBody>
      </p:sp>
      <p:sp>
        <p:nvSpPr>
          <p:cNvPr id="7" name="Rectangle 6"/>
          <p:cNvSpPr>
            <a:spLocks noChangeArrowheads="1"/>
          </p:cNvSpPr>
          <p:nvPr/>
        </p:nvSpPr>
        <p:spPr bwMode="auto">
          <a:xfrm>
            <a:off x="3446888" y="1462336"/>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b="1" i="1" dirty="0" smtClean="0">
                <a:latin typeface="+mj-lt"/>
              </a:rPr>
              <a:t>yes</a:t>
            </a:r>
            <a:endParaRPr lang="en-US" baseline="30000" dirty="0">
              <a:latin typeface="+mj-lt"/>
            </a:endParaRPr>
          </a:p>
        </p:txBody>
      </p:sp>
      <p:sp>
        <p:nvSpPr>
          <p:cNvPr id="11" name="Rectangle 10"/>
          <p:cNvSpPr>
            <a:spLocks noChangeArrowheads="1"/>
          </p:cNvSpPr>
          <p:nvPr/>
        </p:nvSpPr>
        <p:spPr bwMode="auto">
          <a:xfrm>
            <a:off x="5178394" y="3046512"/>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b="1" i="1" dirty="0" smtClean="0">
                <a:latin typeface="+mj-lt"/>
              </a:rPr>
              <a:t>no</a:t>
            </a:r>
            <a:endParaRPr lang="en-US" b="1" i="1" dirty="0">
              <a:latin typeface="+mj-lt"/>
            </a:endParaRPr>
          </a:p>
        </p:txBody>
      </p:sp>
      <p:sp>
        <p:nvSpPr>
          <p:cNvPr id="12" name="Rectangle 11"/>
          <p:cNvSpPr>
            <a:spLocks noChangeArrowheads="1"/>
          </p:cNvSpPr>
          <p:nvPr/>
        </p:nvSpPr>
        <p:spPr bwMode="auto">
          <a:xfrm>
            <a:off x="3599288" y="3046512"/>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b="1" i="1" dirty="0" smtClean="0">
                <a:latin typeface="+mj-lt"/>
              </a:rPr>
              <a:t>yes</a:t>
            </a:r>
            <a:endParaRPr lang="en-US" baseline="30000" dirty="0">
              <a:latin typeface="+mj-lt"/>
            </a:endParaRPr>
          </a:p>
        </p:txBody>
      </p:sp>
    </p:spTree>
    <p:extLst>
      <p:ext uri="{BB962C8B-B14F-4D97-AF65-F5344CB8AC3E}">
        <p14:creationId xmlns:p14="http://schemas.microsoft.com/office/powerpoint/2010/main" val="279718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29D8DB0A-439B-4210-B735-4A95A042962F}" type="slidenum">
              <a:rPr lang="en-US"/>
              <a:pPr>
                <a:defRPr/>
              </a:pPr>
              <a:t>4</a:t>
            </a:fld>
            <a:endParaRPr lang="en-US"/>
          </a:p>
        </p:txBody>
      </p:sp>
      <p:sp>
        <p:nvSpPr>
          <p:cNvPr id="3079" name="Rectangle 2"/>
          <p:cNvSpPr>
            <a:spLocks noGrp="1" noChangeArrowheads="1"/>
          </p:cNvSpPr>
          <p:nvPr>
            <p:ph type="title"/>
          </p:nvPr>
        </p:nvSpPr>
        <p:spPr>
          <a:xfrm>
            <a:off x="285750" y="0"/>
            <a:ext cx="8534400" cy="685800"/>
          </a:xfrm>
        </p:spPr>
        <p:txBody>
          <a:bodyPr/>
          <a:lstStyle/>
          <a:p>
            <a:pPr eaLnBrk="1" hangingPunct="1"/>
            <a:r>
              <a:rPr lang="en-US" dirty="0" smtClean="0"/>
              <a:t>Course Essentials(1)</a:t>
            </a:r>
          </a:p>
        </p:txBody>
      </p:sp>
      <p:sp>
        <p:nvSpPr>
          <p:cNvPr id="19461" name="Rectangle 3"/>
          <p:cNvSpPr>
            <a:spLocks noGrp="1" noChangeArrowheads="1"/>
          </p:cNvSpPr>
          <p:nvPr>
            <p:ph type="body" idx="1"/>
          </p:nvPr>
        </p:nvSpPr>
        <p:spPr>
          <a:xfrm>
            <a:off x="0" y="764704"/>
            <a:ext cx="9144000" cy="5761037"/>
          </a:xfrm>
        </p:spPr>
        <p:txBody>
          <a:bodyPr/>
          <a:lstStyle/>
          <a:p>
            <a:pPr eaLnBrk="1" hangingPunct="1">
              <a:lnSpc>
                <a:spcPct val="90000"/>
              </a:lnSpc>
              <a:buFontTx/>
              <a:buChar char="•"/>
              <a:defRPr/>
            </a:pPr>
            <a:r>
              <a:rPr lang="en-US" b="1" dirty="0" smtClean="0"/>
              <a:t>Course website:</a:t>
            </a:r>
          </a:p>
          <a:p>
            <a:pPr marL="0" eaLnBrk="1" hangingPunct="1">
              <a:lnSpc>
                <a:spcPct val="90000"/>
              </a:lnSpc>
              <a:defRPr/>
            </a:pPr>
            <a:r>
              <a:rPr lang="en-US" b="1" dirty="0" smtClean="0"/>
              <a:t>    </a:t>
            </a:r>
            <a:r>
              <a:rPr lang="en-US" sz="2000" dirty="0" smtClean="0">
                <a:solidFill>
                  <a:schemeClr val="accent6"/>
                </a:solidFill>
                <a:latin typeface="Helvetica" pitchFamily="34" charset="0"/>
                <a:hlinkClick r:id="rId3"/>
              </a:rPr>
              <a:t>www.cs.ubc.ca/~carenini/TEACHING/CPSC422-17/index.html</a:t>
            </a:r>
            <a:endParaRPr lang="en-US" sz="2400" dirty="0" smtClean="0">
              <a:solidFill>
                <a:schemeClr val="accent6"/>
              </a:solidFill>
              <a:latin typeface="Helvetica" pitchFamily="34" charset="0"/>
            </a:endParaRPr>
          </a:p>
          <a:p>
            <a:pPr lvl="1" eaLnBrk="1" hangingPunct="1">
              <a:lnSpc>
                <a:spcPct val="90000"/>
              </a:lnSpc>
              <a:defRPr/>
            </a:pPr>
            <a:r>
              <a:rPr lang="en-US" dirty="0" smtClean="0"/>
              <a:t>This is where most information about the course will be posted, most handouts (e.g., slides) will be distributed, etc.</a:t>
            </a:r>
          </a:p>
          <a:p>
            <a:pPr lvl="1" eaLnBrk="1" hangingPunct="1">
              <a:lnSpc>
                <a:spcPct val="90000"/>
              </a:lnSpc>
              <a:defRPr/>
            </a:pPr>
            <a:r>
              <a:rPr lang="en-US" dirty="0" smtClean="0">
                <a:solidFill>
                  <a:schemeClr val="accent2"/>
                </a:solidFill>
              </a:rPr>
              <a:t>CHECK IT OFTEN</a:t>
            </a:r>
            <a:r>
              <a:rPr lang="en-US" dirty="0" smtClean="0"/>
              <a:t>!</a:t>
            </a:r>
            <a:r>
              <a:rPr lang="en-US" dirty="0" smtClean="0">
                <a:solidFill>
                  <a:srgbClr val="FF0000"/>
                </a:solidFill>
              </a:rPr>
              <a:t> (draft already available) </a:t>
            </a:r>
            <a:endParaRPr lang="en-US" dirty="0" smtClean="0"/>
          </a:p>
          <a:p>
            <a:pPr lvl="1" eaLnBrk="1" hangingPunct="1">
              <a:lnSpc>
                <a:spcPct val="90000"/>
              </a:lnSpc>
              <a:defRPr/>
            </a:pPr>
            <a:endParaRPr lang="en-US" b="1" dirty="0" smtClean="0"/>
          </a:p>
          <a:p>
            <a:pPr eaLnBrk="1" hangingPunct="1">
              <a:lnSpc>
                <a:spcPct val="90000"/>
              </a:lnSpc>
              <a:buFontTx/>
              <a:buChar char="•"/>
              <a:defRPr/>
            </a:pPr>
            <a:r>
              <a:rPr lang="en-US" b="1" dirty="0" smtClean="0"/>
              <a:t>Lectures</a:t>
            </a:r>
            <a:r>
              <a:rPr lang="en-US" dirty="0" smtClean="0"/>
              <a:t>: </a:t>
            </a:r>
          </a:p>
          <a:p>
            <a:pPr lvl="1" eaLnBrk="1" hangingPunct="1">
              <a:lnSpc>
                <a:spcPct val="90000"/>
              </a:lnSpc>
              <a:defRPr/>
            </a:pPr>
            <a:r>
              <a:rPr lang="en-US" dirty="0" smtClean="0"/>
              <a:t>Cover basic notions and concepts known to be hard</a:t>
            </a:r>
          </a:p>
          <a:p>
            <a:pPr lvl="1" eaLnBrk="1" hangingPunct="1">
              <a:lnSpc>
                <a:spcPct val="90000"/>
              </a:lnSpc>
              <a:defRPr/>
            </a:pPr>
            <a:r>
              <a:rPr lang="en-US" dirty="0" smtClean="0"/>
              <a:t>I will try to </a:t>
            </a:r>
            <a:r>
              <a:rPr lang="en-US" dirty="0" smtClean="0">
                <a:solidFill>
                  <a:schemeClr val="accent6"/>
                </a:solidFill>
              </a:rPr>
              <a:t>post the slides in advance </a:t>
            </a:r>
            <a:r>
              <a:rPr lang="en-US" dirty="0" smtClean="0"/>
              <a:t>(by 11:30). </a:t>
            </a:r>
          </a:p>
          <a:p>
            <a:pPr lvl="1" eaLnBrk="1" hangingPunct="1">
              <a:lnSpc>
                <a:spcPct val="90000"/>
              </a:lnSpc>
              <a:defRPr/>
            </a:pPr>
            <a:r>
              <a:rPr lang="en-US" dirty="0" smtClean="0"/>
              <a:t>After class, I will post the same </a:t>
            </a:r>
            <a:r>
              <a:rPr lang="en-US" dirty="0" smtClean="0">
                <a:solidFill>
                  <a:schemeClr val="accent6"/>
                </a:solidFill>
              </a:rPr>
              <a:t>slides inked </a:t>
            </a:r>
            <a:r>
              <a:rPr lang="en-US" dirty="0" smtClean="0"/>
              <a:t>with the notes I have added in class.</a:t>
            </a:r>
          </a:p>
          <a:p>
            <a:pPr lvl="1" eaLnBrk="1" hangingPunct="1">
              <a:lnSpc>
                <a:spcPct val="90000"/>
              </a:lnSpc>
              <a:defRPr/>
            </a:pPr>
            <a:r>
              <a:rPr lang="en-US" dirty="0" smtClean="0"/>
              <a:t>Each lecture will end with a set of </a:t>
            </a:r>
            <a:r>
              <a:rPr lang="en-US" dirty="0" smtClean="0">
                <a:solidFill>
                  <a:schemeClr val="accent6"/>
                </a:solidFill>
              </a:rPr>
              <a:t>learning goals</a:t>
            </a:r>
            <a:r>
              <a:rPr lang="en-US" dirty="0" smtClean="0"/>
              <a:t>: </a:t>
            </a:r>
          </a:p>
          <a:p>
            <a:pPr lvl="1" eaLnBrk="1" hangingPunct="1">
              <a:lnSpc>
                <a:spcPct val="90000"/>
              </a:lnSpc>
              <a:buFontTx/>
              <a:buNone/>
              <a:defRPr/>
            </a:pPr>
            <a:r>
              <a:rPr lang="en-US" i="1" dirty="0" smtClean="0"/>
              <a:t>Student can….</a:t>
            </a:r>
          </a:p>
        </p:txBody>
      </p:sp>
      <p:pic>
        <p:nvPicPr>
          <p:cNvPr id="17410" name="Picture 2" descr="https://encrypted-tbn2.gstatic.com/images?q=tbn:ANd9GcT_xspWw6FTsQn7zZ3mZ0l6e6cX3BJ3RqfoukwdYs7fbMeSuZGl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427" y="2420888"/>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FD90BBA9-1A6A-445C-B8EA-213E77EF07E0}" type="slidenum">
              <a:rPr lang="en-US"/>
              <a:pPr>
                <a:defRPr/>
              </a:pPr>
              <a:t>5</a:t>
            </a:fld>
            <a:endParaRPr lang="en-US"/>
          </a:p>
        </p:txBody>
      </p:sp>
      <p:sp>
        <p:nvSpPr>
          <p:cNvPr id="4104" name="Rectangle 2"/>
          <p:cNvSpPr>
            <a:spLocks noGrp="1" noChangeArrowheads="1"/>
          </p:cNvSpPr>
          <p:nvPr>
            <p:ph type="title"/>
          </p:nvPr>
        </p:nvSpPr>
        <p:spPr>
          <a:xfrm>
            <a:off x="285750" y="0"/>
            <a:ext cx="8534400" cy="685800"/>
          </a:xfrm>
        </p:spPr>
        <p:txBody>
          <a:bodyPr/>
          <a:lstStyle/>
          <a:p>
            <a:pPr eaLnBrk="1" hangingPunct="1"/>
            <a:r>
              <a:rPr lang="en-US" dirty="0" smtClean="0"/>
              <a:t>Course Essentials(2)</a:t>
            </a:r>
          </a:p>
        </p:txBody>
      </p:sp>
      <p:sp>
        <p:nvSpPr>
          <p:cNvPr id="4105" name="Rectangle 3"/>
          <p:cNvSpPr>
            <a:spLocks noGrp="1" noChangeArrowheads="1"/>
          </p:cNvSpPr>
          <p:nvPr>
            <p:ph type="body" idx="1"/>
          </p:nvPr>
        </p:nvSpPr>
        <p:spPr>
          <a:xfrm>
            <a:off x="0" y="1124744"/>
            <a:ext cx="9144000" cy="4357687"/>
          </a:xfrm>
        </p:spPr>
        <p:txBody>
          <a:bodyPr/>
          <a:lstStyle/>
          <a:p>
            <a:pPr marL="0" indent="0" eaLnBrk="1" hangingPunct="1">
              <a:lnSpc>
                <a:spcPct val="90000"/>
              </a:lnSpc>
            </a:pPr>
            <a:r>
              <a:rPr lang="en-US" sz="3200" b="1" dirty="0" smtClean="0"/>
              <a:t>Textbook</a:t>
            </a:r>
            <a:r>
              <a:rPr lang="en-US" sz="3200" dirty="0" smtClean="0"/>
              <a:t>: Selected Chapters from</a:t>
            </a:r>
          </a:p>
          <a:p>
            <a:pPr eaLnBrk="1" hangingPunct="1">
              <a:lnSpc>
                <a:spcPct val="90000"/>
              </a:lnSpc>
              <a:buFontTx/>
              <a:buChar char="•"/>
            </a:pPr>
            <a:r>
              <a:rPr lang="en-US" b="1" dirty="0" smtClean="0"/>
              <a:t>Artificial Intelligence</a:t>
            </a:r>
            <a:r>
              <a:rPr lang="en-US" dirty="0" smtClean="0"/>
              <a:t>, 2</a:t>
            </a:r>
            <a:r>
              <a:rPr lang="en-US" baseline="30000" dirty="0" smtClean="0"/>
              <a:t>nd</a:t>
            </a:r>
            <a:r>
              <a:rPr lang="en-US" dirty="0" smtClean="0"/>
              <a:t>  Edition,  by Poole, </a:t>
            </a:r>
            <a:r>
              <a:rPr lang="en-US" dirty="0" err="1" smtClean="0"/>
              <a:t>Mackworth</a:t>
            </a:r>
            <a:r>
              <a:rPr lang="en-US" dirty="0" smtClean="0"/>
              <a:t>.  </a:t>
            </a:r>
            <a:r>
              <a:rPr lang="en-US" dirty="0" smtClean="0">
                <a:hlinkClick r:id="rId3"/>
              </a:rPr>
              <a:t>http://people.cs.ubc.ca/~poole/aibook/</a:t>
            </a:r>
            <a:endParaRPr lang="en-US" dirty="0" smtClean="0"/>
          </a:p>
          <a:p>
            <a:pPr marL="0" indent="0" eaLnBrk="1" hangingPunct="1">
              <a:lnSpc>
                <a:spcPct val="90000"/>
              </a:lnSpc>
            </a:pPr>
            <a:r>
              <a:rPr lang="en-CA" dirty="0"/>
              <a:t> </a:t>
            </a:r>
            <a:endParaRPr lang="en-CA" dirty="0" smtClean="0"/>
          </a:p>
          <a:p>
            <a:pPr marL="0" indent="0" eaLnBrk="1" hangingPunct="1">
              <a:lnSpc>
                <a:spcPct val="90000"/>
              </a:lnSpc>
            </a:pPr>
            <a:r>
              <a:rPr lang="en-CA" b="1" dirty="0" smtClean="0"/>
              <a:t>Reference </a:t>
            </a:r>
            <a:r>
              <a:rPr lang="en-CA" sz="2400" b="1" dirty="0" smtClean="0"/>
              <a:t>(if you want to buy a book in AI this is the one!)</a:t>
            </a:r>
            <a:endParaRPr lang="en-CA" b="1" dirty="0" smtClean="0"/>
          </a:p>
          <a:p>
            <a:pPr marL="457200" indent="-457200" eaLnBrk="1" hangingPunct="1">
              <a:lnSpc>
                <a:spcPct val="90000"/>
              </a:lnSpc>
              <a:buFont typeface="Arial" panose="020B0604020202020204" pitchFamily="34" charset="0"/>
              <a:buChar char="•"/>
            </a:pPr>
            <a:r>
              <a:rPr lang="en-CA" b="1" dirty="0" smtClean="0"/>
              <a:t>Artificial </a:t>
            </a:r>
            <a:r>
              <a:rPr lang="en-CA" b="1" dirty="0"/>
              <a:t>Intelligence: A Modern </a:t>
            </a:r>
            <a:r>
              <a:rPr lang="en-CA" b="1" dirty="0" smtClean="0"/>
              <a:t>Approach, </a:t>
            </a:r>
            <a:r>
              <a:rPr lang="en-CA" dirty="0" smtClean="0"/>
              <a:t>3</a:t>
            </a:r>
            <a:r>
              <a:rPr lang="en-CA" baseline="30000" dirty="0" smtClean="0"/>
              <a:t>rd</a:t>
            </a:r>
            <a:r>
              <a:rPr lang="en-CA" dirty="0" smtClean="0"/>
              <a:t>  edition, by </a:t>
            </a:r>
            <a:r>
              <a:rPr lang="en-CA" dirty="0"/>
              <a:t>Russell and </a:t>
            </a:r>
            <a:r>
              <a:rPr lang="en-CA" dirty="0" err="1"/>
              <a:t>Norvig</a:t>
            </a:r>
            <a:r>
              <a:rPr lang="en-CA" dirty="0"/>
              <a:t> </a:t>
            </a:r>
            <a:r>
              <a:rPr lang="en-CA" dirty="0" smtClean="0"/>
              <a:t>[book webpage on course webpage]</a:t>
            </a:r>
          </a:p>
          <a:p>
            <a:pPr marL="457200" indent="-457200" eaLnBrk="1" hangingPunct="1">
              <a:lnSpc>
                <a:spcPct val="90000"/>
              </a:lnSpc>
              <a:buFont typeface="Arial" panose="020B0604020202020204" pitchFamily="34" charset="0"/>
              <a:buChar char="•"/>
            </a:pPr>
            <a:endParaRPr lang="en-CA" dirty="0"/>
          </a:p>
          <a:p>
            <a:pPr marL="0" indent="0" eaLnBrk="1" hangingPunct="1">
              <a:lnSpc>
                <a:spcPct val="90000"/>
              </a:lnSpc>
            </a:pPr>
            <a:r>
              <a:rPr lang="en-CA" dirty="0" smtClean="0"/>
              <a:t>More readings on course webpage…..</a:t>
            </a:r>
            <a:endParaRPr lang="en-US" dirty="0" smtClean="0"/>
          </a:p>
        </p:txBody>
      </p:sp>
    </p:spTree>
    <p:extLst>
      <p:ext uri="{BB962C8B-B14F-4D97-AF65-F5344CB8AC3E}">
        <p14:creationId xmlns:p14="http://schemas.microsoft.com/office/powerpoint/2010/main" val="259845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422, Lecture 1</a:t>
            </a:r>
            <a:endParaRPr lang="en-US"/>
          </a:p>
        </p:txBody>
      </p:sp>
      <p:sp>
        <p:nvSpPr>
          <p:cNvPr id="7" name="Slide Number Placeholder 5"/>
          <p:cNvSpPr>
            <a:spLocks noGrp="1"/>
          </p:cNvSpPr>
          <p:nvPr>
            <p:ph type="sldNum" sz="quarter" idx="12"/>
          </p:nvPr>
        </p:nvSpPr>
        <p:spPr/>
        <p:txBody>
          <a:bodyPr/>
          <a:lstStyle/>
          <a:p>
            <a:pPr>
              <a:defRPr/>
            </a:pPr>
            <a:r>
              <a:rPr lang="en-US"/>
              <a:t>Slide </a:t>
            </a:r>
            <a:fld id="{5D05D56A-C305-4CA4-B91B-3770891600F5}" type="slidenum">
              <a:rPr lang="en-US"/>
              <a:pPr>
                <a:defRPr/>
              </a:pPr>
              <a:t>6</a:t>
            </a:fld>
            <a:endParaRPr lang="en-US"/>
          </a:p>
        </p:txBody>
      </p:sp>
      <p:sp>
        <p:nvSpPr>
          <p:cNvPr id="5125" name="Rectangle 2"/>
          <p:cNvSpPr>
            <a:spLocks noGrp="1" noChangeArrowheads="1"/>
          </p:cNvSpPr>
          <p:nvPr>
            <p:ph type="title"/>
          </p:nvPr>
        </p:nvSpPr>
        <p:spPr>
          <a:xfrm>
            <a:off x="-5938" y="112913"/>
            <a:ext cx="8534400" cy="685800"/>
          </a:xfrm>
        </p:spPr>
        <p:txBody>
          <a:bodyPr/>
          <a:lstStyle/>
          <a:p>
            <a:pPr eaLnBrk="1" hangingPunct="1"/>
            <a:r>
              <a:rPr lang="en-US" dirty="0" smtClean="0"/>
              <a:t>Course Essentials(3)</a:t>
            </a:r>
          </a:p>
        </p:txBody>
      </p:sp>
      <p:sp>
        <p:nvSpPr>
          <p:cNvPr id="5126" name="Rectangle 3"/>
          <p:cNvSpPr>
            <a:spLocks noGrp="1" noChangeArrowheads="1"/>
          </p:cNvSpPr>
          <p:nvPr>
            <p:ph type="body" idx="1"/>
          </p:nvPr>
        </p:nvSpPr>
        <p:spPr>
          <a:xfrm>
            <a:off x="226631" y="1442318"/>
            <a:ext cx="8893175" cy="4679950"/>
          </a:xfrm>
        </p:spPr>
        <p:txBody>
          <a:bodyPr/>
          <a:lstStyle/>
          <a:p>
            <a:pPr eaLnBrk="1" hangingPunct="1">
              <a:buFontTx/>
              <a:buChar char="•"/>
            </a:pPr>
            <a:r>
              <a:rPr lang="en-US" b="1" dirty="0" smtClean="0"/>
              <a:t>Piazza :</a:t>
            </a:r>
            <a:r>
              <a:rPr lang="en-US" dirty="0" smtClean="0"/>
              <a:t> discussion board</a:t>
            </a:r>
          </a:p>
          <a:p>
            <a:pPr lvl="1" eaLnBrk="1" hangingPunct="1"/>
            <a:r>
              <a:rPr lang="en-US" dirty="0" smtClean="0"/>
              <a:t>Use the </a:t>
            </a:r>
            <a:r>
              <a:rPr lang="en-US" b="1" dirty="0" smtClean="0">
                <a:solidFill>
                  <a:srgbClr val="C00000"/>
                </a:solidFill>
              </a:rPr>
              <a:t>discussion board </a:t>
            </a:r>
            <a:r>
              <a:rPr lang="en-US" dirty="0" smtClean="0"/>
              <a:t>for questions about assignments, material covered in lecture, etc. That way others can learn from your questions and comments!</a:t>
            </a:r>
          </a:p>
          <a:p>
            <a:pPr lvl="1" eaLnBrk="1" hangingPunct="1"/>
            <a:r>
              <a:rPr lang="en-US" dirty="0" smtClean="0"/>
              <a:t>Use </a:t>
            </a:r>
            <a:r>
              <a:rPr lang="en-US" b="1" dirty="0" smtClean="0">
                <a:solidFill>
                  <a:srgbClr val="C00000"/>
                </a:solidFill>
              </a:rPr>
              <a:t>email</a:t>
            </a:r>
            <a:r>
              <a:rPr lang="en-US" dirty="0" smtClean="0"/>
              <a:t> for private questions (e.g., grade inquiries or health problems).</a:t>
            </a:r>
            <a:endParaRPr lang="en-US" dirty="0"/>
          </a:p>
          <a:p>
            <a:pPr marL="457200" indent="-457200" eaLnBrk="1" hangingPunct="1">
              <a:buFont typeface="Arial" panose="020B0604020202020204" pitchFamily="34" charset="0"/>
              <a:buChar char="•"/>
            </a:pPr>
            <a:r>
              <a:rPr lang="en-US" b="1" dirty="0" smtClean="0"/>
              <a:t>Connect : </a:t>
            </a:r>
            <a:r>
              <a:rPr lang="en-US" dirty="0" smtClean="0"/>
              <a:t>assignments, grades, </a:t>
            </a:r>
            <a:r>
              <a:rPr lang="en-US" b="1" dirty="0" err="1" smtClean="0">
                <a:solidFill>
                  <a:srgbClr val="C00000"/>
                </a:solidFill>
              </a:rPr>
              <a:t>iClicker</a:t>
            </a:r>
            <a:r>
              <a:rPr lang="en-US" b="1" dirty="0" smtClean="0">
                <a:solidFill>
                  <a:srgbClr val="C00000"/>
                </a:solidFill>
              </a:rPr>
              <a:t> registration</a:t>
            </a:r>
          </a:p>
          <a:p>
            <a:pPr eaLnBrk="1" hangingPunct="1">
              <a:buFontTx/>
              <a:buChar char="•"/>
            </a:pPr>
            <a:r>
              <a:rPr lang="en-US" b="1" dirty="0" err="1" smtClean="0"/>
              <a:t>AIspace</a:t>
            </a:r>
            <a:r>
              <a:rPr lang="en-US" b="1" dirty="0" smtClean="0"/>
              <a:t> </a:t>
            </a:r>
            <a:r>
              <a:rPr lang="en-US" dirty="0" smtClean="0"/>
              <a:t>: online tools for learning Artificial Intelligence </a:t>
            </a:r>
            <a:r>
              <a:rPr lang="en-US" dirty="0" smtClean="0">
                <a:latin typeface="Helvetica" pitchFamily="34" charset="0"/>
                <a:hlinkClick r:id="rId3"/>
              </a:rPr>
              <a:t>http://aispace.org/</a:t>
            </a:r>
            <a:endParaRPr lang="en-US" dirty="0" smtClean="0">
              <a:latin typeface="Helvetica" pitchFamily="34" charset="0"/>
            </a:endParaRPr>
          </a:p>
          <a:p>
            <a:pPr lvl="1" eaLnBrk="1" hangingPunct="1"/>
            <a:r>
              <a:rPr lang="en-US" dirty="0" smtClean="0">
                <a:latin typeface="Helvetica" pitchFamily="34" charset="0"/>
              </a:rPr>
              <a:t>Under development here at UBC!</a:t>
            </a:r>
          </a:p>
          <a:p>
            <a:pPr lvl="1" eaLnBrk="1" hangingPunct="1"/>
            <a:r>
              <a:rPr lang="en-US" dirty="0" smtClean="0">
                <a:latin typeface="Helvetica" pitchFamily="34" charset="0"/>
              </a:rPr>
              <a:t>Already used in cpsc322</a:t>
            </a:r>
          </a:p>
          <a:p>
            <a:pPr lvl="1" eaLnBrk="1" hangingPunct="1"/>
            <a:endParaRPr lang="en-US" sz="2800" dirty="0" smtClean="0">
              <a:latin typeface="Courier" pitchFamily="49" charset="0"/>
            </a:endParaRPr>
          </a:p>
          <a:p>
            <a:pPr lvl="1" eaLnBrk="1" hangingPunct="1">
              <a:lnSpc>
                <a:spcPct val="30000"/>
              </a:lnSpc>
            </a:pPr>
            <a:endParaRPr lang="en-US" dirty="0" smtClean="0"/>
          </a:p>
          <a:p>
            <a:pPr eaLnBrk="1" hangingPunct="1">
              <a:lnSpc>
                <a:spcPct val="70000"/>
              </a:lnSpc>
              <a:buFontTx/>
              <a:buChar char="•"/>
            </a:pPr>
            <a:endParaRPr lang="en-US" dirty="0" smtClean="0"/>
          </a:p>
          <a:p>
            <a:pPr eaLnBrk="1" hangingPunct="1"/>
            <a:endParaRPr lang="en-US" dirty="0" smtClean="0"/>
          </a:p>
        </p:txBody>
      </p:sp>
      <p:pic>
        <p:nvPicPr>
          <p:cNvPr id="5127" name="Picture 4"/>
          <p:cNvPicPr>
            <a:picLocks noChangeAspect="1" noChangeArrowheads="1"/>
          </p:cNvPicPr>
          <p:nvPr/>
        </p:nvPicPr>
        <p:blipFill>
          <a:blip r:embed="rId4" cstate="print"/>
          <a:srcRect/>
          <a:stretch>
            <a:fillRect/>
          </a:stretch>
        </p:blipFill>
        <p:spPr bwMode="auto">
          <a:xfrm>
            <a:off x="5796136" y="5056212"/>
            <a:ext cx="3200400" cy="1181100"/>
          </a:xfrm>
          <a:prstGeom prst="rect">
            <a:avLst/>
          </a:prstGeom>
          <a:noFill/>
          <a:ln w="9525">
            <a:noFill/>
            <a:miter lim="800000"/>
            <a:headEnd/>
            <a:tailEnd/>
          </a:ln>
        </p:spPr>
      </p:pic>
      <p:pic>
        <p:nvPicPr>
          <p:cNvPr id="8" name="Picture 2" descr="http://elearning.ubc.ca/files/2011/12/Connect-Logo-300x66.png"/>
          <p:cNvPicPr>
            <a:picLocks noChangeAspect="1" noChangeArrowheads="1"/>
          </p:cNvPicPr>
          <p:nvPr/>
        </p:nvPicPr>
        <p:blipFill>
          <a:blip r:embed="rId5" cstate="print"/>
          <a:srcRect/>
          <a:stretch>
            <a:fillRect/>
          </a:stretch>
        </p:blipFill>
        <p:spPr bwMode="auto">
          <a:xfrm>
            <a:off x="4427984" y="827879"/>
            <a:ext cx="2016224" cy="445250"/>
          </a:xfrm>
          <a:prstGeom prst="rect">
            <a:avLst/>
          </a:prstGeom>
          <a:noFill/>
        </p:spPr>
      </p:pic>
      <p:sp>
        <p:nvSpPr>
          <p:cNvPr id="2" name="AutoShape 2" descr="data:image/jpeg;base64,/9j/4AAQSkZJRgABAQAAAQABAAD/2wCEAAkGBwwMDg8MDQ8MDQwMDAwNDAwODA8ODQ0NFREWFxYRFRYYHCgsGBwmHhQUIT0hJSkrMC4uIyA4ODMsOSg5Li0BCgoKDg0OGhAQFjccHyIsLCwtLCwvLCwsLCwsMC8sLywsLCwsLCwsNywsLCwsLCwsLCwsLCwsLCwsLCwsLCwsLP/AABEIAKAAoAMBEQACEQEDEQH/xAAbAAEBAAMBAQEAAAAAAAAAAAACAQADBgUEB//EAEIQAAEEAQEFBAUIBgsBAAAAAAEAAgMRBBIFBhMhMUFRYXEUMlKRoRUiI1SBkpOxB0SistHwJDM2QkNTYnN0s+EW/8QAGQEBAQEBAQEAAAAAAAAAAAAAAAEEAwIF/8QAKhEBAAICAQMDBAEFAQAAAAAAAAECAxESBBMhMVFSFCJhgUEyM0JE8SP/2gAMAwEAAhEDEQA/APkC+0+KoQUBAgEFpAqQWkFpBlIi0ispEZSCUipSCUgJCCEICQgiCIKECAQUBAgECAQUBEIBBaQWkGUgykGUglIJSAkIIQiiQgJCCEICUFAQIBAgECARDAQUBAgEFpBaQWkGUglIJSCEICQghCAEIokICQgJQIIEAgQCBgIhAIEAgQCKQCiLSC0glIMpBCEBIVUSEQSEBIQEhACEUSEFCBgIGAiEAgYCKQCIQCgQCC0gtIMpBKQQhBCEAIQEhUAhASEAIRQKBBAgEQwEDAQMBQMBAgECAQKkGUgykGUgJCCEIAQgBCAkKjWQgBCKJQUIGEQwEDAQMBQMBAwECAQWkFpBlIJSCEICQgJCAEINZCAEKgFACgoQMIFrA6ke9BsaQUGzooExwPQg+RQbEAM8YNFzQe7UE0NzSD0QVxA5mgO8oNfpEftN+8E0Jx4/ab94JoXW0iwRXffJBrM8ftN+8E0AZ2e033hNDA4O6EHyNoA80g08Vh5Bzb8wqbYUAKDAg6PdLd309zpJSW40TgDXJ0r+ukHsA5WVnz5uHiPVpwYec7n0dNPtnY2CeAyNjiw6XCKEPo9tu7Ss0Yst/LTOXFTwzI2Rs7asTpcQsjlHIPY3RTu6RiRkyYp1Ytjx5Y3Vx2BE5mXDFI2nsy4mSMPPmHgEeIWy8xNJmPZipXWSIn3e7v7G1mRCGta0GBxIa0C/n+C49LO6y7dXGpg92tgRPjOdmVwAC6ONxpukdZH947h+dqZs074UXBgjXO773b4YUf0cWPK6LpbGRsYR4NJC5/TXnzMuk9VjjxEMzNk4e0oTk4Olkzb5NGgOcB6j29h6c0rkvitxv6F8VMteVPVy+zckQzRzPY54iedcdAOuiCKPaCtmSvKsxDHjtwvuYdId8MUfqcvuh/isn0t/k1/VU+L3NjZUeZFx/R+Cxx+ZxGst7faFdi4ZKzSdb20Y7ReN604ja2bC/POREA+GOWEgNAAkDKuvA0t2Ok9vjPqwZL17vKPSHtHfLFH6pL7of4rj9Lf5O/1VPi9nYW0I89jpW4zoowdLXSNj+kPbVdg71wyUmk63t3x3i8b1pxe+eVFLlng0RFG2J2gCjIHOsCuvUBbenrMU8sPU2ib+Hu4GxsLZcAys7Q+Y1eoa2scR6jG9p8Vnvlvltxp6NFMVMVeV/Vjd9sCQiOWCVsR5ansjewDxaCVfpbx5iSOqpPiYedvXu5CIfT8LTwqDpI2m2Fh/xGd3l+Vc/eDNO+F3jPgjXOjjCtjGwIP0fZrnQbD1xW1/o0r7HIhxJtwXzr+c+p930afbg3Hs/Po2gAAdAvovmuj3Fle3ODW+rJFIJB2Fo5g/YfzWbqojg09LM830bfaBtmOu2bDLvOx/4vOL+xP7e8v9+P0f6RyRPER19Gkrz1J0npJ1nrD098fmbPgji/qi+BhrpwwwlvxDVy6fzkmZdOp8YoiHHtC3vnuh3Fe4ZcrW+q/HLnjstrxpP7Tll6qPthr6OZ5S87bTAzMyWjkOMXV4uAJ+JK64Z3jhxzxrJL6d3NinOfrkBGLE6n9nGd7A8O/3LxnzcI1Hq6dPh5zufR6O9+2uuBj0Ggach7eQA/ym/Z193ly6fDv77OvU5tfZVytUtrC+/YOx3Z8pbzbBERxpB+4095+AXHNl7cfl2wYe5P4dDvVtpuIwYOJTJNAa4s5CCOuQH+o/Dqs2DFznlZqz5uEca/8AHKbvRt9MxWkDSJm8uzkCR8QFrzT9ksmCP/SHrfpEe85ULHeo2Auj7tTnHUf2Wrj0kRxl26uZ5Q5Vy1sjtN1JHu2TmNdeiNuU2O/Z4NkD7SVhzxHdr+m/BM9qf24NbmBgRX6ru1LFHsyB0xa2LhU8vrRRcRz8Oa+XliZyzp9TFMRijbxc3cO36sadrYnGxHIwu0DwcDzH82u9er8fdDhbpNz9svQwsLD2FE6aWTiTSDTqoBz656GNvl/Nrna1886iHStKYI3M+XIY2U/Izop5PXlzIXEA2GjWKaPIclrtWK45iPZjrebZYmfd7f6QR/SYP9h/7649J/TLt1n9UPs3dz8fNxvk3KrW1oYyzXEYPVLT7QoLxmpbHbnV7w5K5KcLPmk3KyQ6o54XR+09rmvA8hd+8L3HVxrzDxPRzvxLodh7Mx9n/Qh4fkTguc40HyBvc3saL+Kz5Mlsnn+IacWOuPx/Lk9oYvpG1JMcuLBLOA5wFkARgmvHktdLccO2O9Oefi7XKxJWY/AwuFC4NDI3PvSxvaRQNlYYtE23fy3zWYrqnhyTNy8wCuLj+JJkJJ7yaWz6uvsxfR293k5WzpIsluE9zNbpIWGRoLmjXXOjV1a61yRNOUQ42xTW8UmX6HHgnGxuBhhjXNaRGZL06j1e6hzPavnTblbdn04rxrqrkXblZziXOngc95LnvJktzj1J5LXHVUjxEMc9JeZ3Nni7W2fPs+ZjC9hla1kzHsumnUa6jvau9LxkrPhwyY5xWjy69zcTb2O353CyYefL5z4XHqK/vNND3BY/uwW/Db9mev5eRFuFkF1STwtjv1mNc55Hkar3ldZ6uNeIcY6Od+ZdNNBjwYOTjQEaYMWdrmg24OMZPzvE9VmibWvFp/mWrVa0msfxD8l7F9V8lgRX6C7+z4/44/7Fg/2P23/6/wCnGYubkQt0xTTRt9lkjmt9y2TSs+sMVb2j0kHOL3F73Oe89XvcXOP2leoiI8Q8zMz5lsY4ghzSWuaQ5rgaII6EJMbInXmG6bIllIdLJJK4CgXuLiB3C15isV9I0trTb1nYlodyItenl9se0sxo0tycgNHZxCeXmVz7VPZ0jNeP8mmOSRrzK2SRsruTpQ93EcPF3avU1iY1p5i9one/K8STXxdb+Leri6jruqu04xrWvBztve/Ld8oZf1nJ/GcvPap7PXdv8k+UMv6zk/iuTt0+J3b/ACaJJZHO4jnvdIC0iQuJeCOhvwXqKxEa08zaZne/LYdpZn1nJ/FcvPap8Xru3+QnaeZ9ZyfxXK9qnxO7f5PmyJ5JTqle+RwGkOe4uIHdz8yvUViPSHm1pt6ztpa4tcHsLmPb6r2uLXDyIVmN+qRMx5h9Mm2c5w0nJyC08q4hHxC8dqnxdO7ef8nyQ5c0THRxySMjkviMa4hr7FGx28uS9TWJncw8Re0RqJfKV6RgQdN/9JEdm/J/Cl4nDDOJbNF6rvrazdie5z209+O3w059q0srY1QMFAwUDBQIFAgUFtBloISgJKAkoCSg1lACigVUaygBRUCBhEMFAwUUwVEMFAwUCBQK0GWgy0GWgJKAkoCSgBKAEqjWUAKAFFQIECiNgKBgoECoGCgYKCgoFaDLQZaDLQQlASUAJQElACVQCUAKKBQEFAwUDBRCBQMFFIFRDBQUFArQZaDLQZaAkoISgJKAEqgEoCSgBKKBKCBAgUDBRCBQIFAwUFBQIFQW0FtBloJaCEoISqokogEoCSgJKKBKAkoCCgQKBAoECgQKIQKBAoFaDLRVtEZaDLRUJRBJQQlASUBJQElFAlBCUBCBAoKCgQKBAoECiKCgtoLaDLQZaDLQS0EJQQlFElASUBJQQlASgiChBQUCBQW0CBQW0FtBbRGWistBloiWgloJaKJKCEoCSghKCF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253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56"/>
          <a:stretch/>
        </p:blipFill>
        <p:spPr bwMode="auto">
          <a:xfrm>
            <a:off x="7294406" y="378371"/>
            <a:ext cx="1524000" cy="134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422, Lecture 1</a:t>
            </a:r>
            <a:endParaRPr lang="en-US"/>
          </a:p>
        </p:txBody>
      </p:sp>
      <p:sp>
        <p:nvSpPr>
          <p:cNvPr id="8" name="Slide Number Placeholder 5"/>
          <p:cNvSpPr>
            <a:spLocks noGrp="1"/>
          </p:cNvSpPr>
          <p:nvPr>
            <p:ph type="sldNum" sz="quarter" idx="12"/>
          </p:nvPr>
        </p:nvSpPr>
        <p:spPr/>
        <p:txBody>
          <a:bodyPr/>
          <a:lstStyle/>
          <a:p>
            <a:pPr>
              <a:defRPr/>
            </a:pPr>
            <a:r>
              <a:rPr lang="en-US"/>
              <a:t>Slide </a:t>
            </a:r>
            <a:fld id="{50279EBD-1A27-4E16-9689-A88A2BF6C427}" type="slidenum">
              <a:rPr lang="en-US"/>
              <a:pPr>
                <a:defRPr/>
              </a:pPr>
              <a:t>7</a:t>
            </a:fld>
            <a:endParaRPr lang="en-US"/>
          </a:p>
        </p:txBody>
      </p:sp>
      <p:sp>
        <p:nvSpPr>
          <p:cNvPr id="6150" name="Rectangle 2"/>
          <p:cNvSpPr>
            <a:spLocks noGrp="1" noChangeArrowheads="1"/>
          </p:cNvSpPr>
          <p:nvPr>
            <p:ph type="title"/>
          </p:nvPr>
        </p:nvSpPr>
        <p:spPr>
          <a:xfrm>
            <a:off x="755576" y="-171400"/>
            <a:ext cx="7772400" cy="1143000"/>
          </a:xfrm>
        </p:spPr>
        <p:txBody>
          <a:bodyPr/>
          <a:lstStyle/>
          <a:p>
            <a:pPr eaLnBrk="1" hangingPunct="1"/>
            <a:r>
              <a:rPr lang="en-US" dirty="0" smtClean="0"/>
              <a:t>Course Elements</a:t>
            </a:r>
            <a:endParaRPr lang="en-CA" dirty="0" smtClean="0"/>
          </a:p>
        </p:txBody>
      </p:sp>
      <p:sp>
        <p:nvSpPr>
          <p:cNvPr id="6151" name="Rectangle 3"/>
          <p:cNvSpPr>
            <a:spLocks noGrp="1" noChangeArrowheads="1"/>
          </p:cNvSpPr>
          <p:nvPr>
            <p:ph type="body" idx="1"/>
          </p:nvPr>
        </p:nvSpPr>
        <p:spPr>
          <a:xfrm>
            <a:off x="0" y="867796"/>
            <a:ext cx="8675688" cy="4800600"/>
          </a:xfrm>
        </p:spPr>
        <p:txBody>
          <a:bodyPr/>
          <a:lstStyle/>
          <a:p>
            <a:pPr eaLnBrk="1" hangingPunct="1">
              <a:buFontTx/>
              <a:buChar char="•"/>
            </a:pPr>
            <a:r>
              <a:rPr lang="en-US" sz="2400" b="1" dirty="0" smtClean="0"/>
              <a:t>Practice Exercises: </a:t>
            </a:r>
            <a:r>
              <a:rPr lang="en-US" sz="2400" dirty="0" smtClean="0"/>
              <a:t>0%</a:t>
            </a:r>
          </a:p>
          <a:p>
            <a:pPr eaLnBrk="1" hangingPunct="1">
              <a:buFontTx/>
              <a:buChar char="•"/>
            </a:pPr>
            <a:r>
              <a:rPr lang="en-US" sz="2400" b="1" dirty="0" smtClean="0"/>
              <a:t>Assignments: </a:t>
            </a:r>
            <a:r>
              <a:rPr lang="en-US" sz="2400" dirty="0" smtClean="0"/>
              <a:t>15%</a:t>
            </a:r>
          </a:p>
          <a:p>
            <a:pPr eaLnBrk="1" hangingPunct="1">
              <a:buFontTx/>
              <a:buChar char="•"/>
            </a:pPr>
            <a:r>
              <a:rPr lang="en-US" sz="2400" i="1" dirty="0" smtClean="0"/>
              <a:t>Research Paper Questions  &amp; Summaries 10%</a:t>
            </a:r>
          </a:p>
          <a:p>
            <a:pPr eaLnBrk="1" hangingPunct="1">
              <a:buFontTx/>
              <a:buChar char="•"/>
            </a:pPr>
            <a:r>
              <a:rPr lang="en-US" sz="2400" b="1" dirty="0" smtClean="0"/>
              <a:t>Midterm: </a:t>
            </a:r>
            <a:r>
              <a:rPr lang="en-US" sz="2400" dirty="0" smtClean="0"/>
              <a:t>30% </a:t>
            </a:r>
          </a:p>
          <a:p>
            <a:pPr eaLnBrk="1" hangingPunct="1">
              <a:buFontTx/>
              <a:buChar char="•"/>
            </a:pPr>
            <a:r>
              <a:rPr lang="en-US" sz="2400" b="1" dirty="0" smtClean="0"/>
              <a:t>Final: </a:t>
            </a:r>
            <a:r>
              <a:rPr lang="en-US" sz="2400" dirty="0" smtClean="0"/>
              <a:t>45%</a:t>
            </a:r>
          </a:p>
          <a:p>
            <a:pPr eaLnBrk="1" hangingPunct="1">
              <a:buFontTx/>
              <a:buChar char="•"/>
            </a:pPr>
            <a:r>
              <a:rPr lang="en-US" sz="2400" b="1" dirty="0" smtClean="0"/>
              <a:t>Review Exam: </a:t>
            </a:r>
            <a:r>
              <a:rPr lang="en-US" sz="2400" dirty="0" smtClean="0"/>
              <a:t>1% bonus</a:t>
            </a:r>
          </a:p>
          <a:p>
            <a:pPr eaLnBrk="1" hangingPunct="1">
              <a:buFontTx/>
              <a:buChar char="•"/>
            </a:pPr>
            <a:r>
              <a:rPr lang="en-US" sz="2400" b="1" dirty="0" smtClean="0"/>
              <a:t>Clickers</a:t>
            </a:r>
            <a:r>
              <a:rPr lang="en-US" sz="2400" dirty="0" smtClean="0"/>
              <a:t> </a:t>
            </a:r>
            <a:r>
              <a:rPr lang="en-US" sz="2400" dirty="0"/>
              <a:t>3</a:t>
            </a:r>
            <a:r>
              <a:rPr lang="en-US" sz="2400" dirty="0" smtClean="0"/>
              <a:t>% bonus (1% participation + 2% correct answers)</a:t>
            </a:r>
          </a:p>
          <a:p>
            <a:pPr lvl="1" eaLnBrk="1" hangingPunct="1">
              <a:lnSpc>
                <a:spcPct val="60000"/>
              </a:lnSpc>
              <a:buFontTx/>
              <a:buNone/>
            </a:pPr>
            <a:endParaRPr lang="en-US" dirty="0" smtClean="0">
              <a:solidFill>
                <a:srgbClr val="3333CC"/>
              </a:solidFill>
            </a:endParaRPr>
          </a:p>
          <a:p>
            <a:pPr lvl="1" eaLnBrk="1" hangingPunct="1">
              <a:lnSpc>
                <a:spcPct val="50000"/>
              </a:lnSpc>
            </a:pPr>
            <a:endParaRPr lang="en-US" dirty="0" smtClean="0"/>
          </a:p>
          <a:p>
            <a:pPr eaLnBrk="1" hangingPunct="1"/>
            <a:r>
              <a:rPr lang="en-US" sz="2400" b="1" dirty="0" smtClean="0"/>
              <a:t>If your final grade is &gt;= 20% higher than your midterm grade:</a:t>
            </a:r>
          </a:p>
          <a:p>
            <a:pPr eaLnBrk="1" hangingPunct="1">
              <a:buFontTx/>
              <a:buChar char="•"/>
            </a:pPr>
            <a:r>
              <a:rPr lang="en-US" sz="2400" dirty="0" smtClean="0"/>
              <a:t>Midterm: 15%</a:t>
            </a:r>
          </a:p>
          <a:p>
            <a:pPr eaLnBrk="1" hangingPunct="1">
              <a:buFontTx/>
              <a:buChar char="•"/>
            </a:pPr>
            <a:r>
              <a:rPr lang="en-US" sz="2400" dirty="0" smtClean="0"/>
              <a:t>Final: 60%</a:t>
            </a:r>
          </a:p>
          <a:p>
            <a:pPr eaLnBrk="1" hangingPunct="1">
              <a:lnSpc>
                <a:spcPct val="40000"/>
              </a:lnSpc>
            </a:pPr>
            <a:endParaRPr lang="en-US" sz="2400" dirty="0" smtClean="0"/>
          </a:p>
        </p:txBody>
      </p:sp>
      <p:sp>
        <p:nvSpPr>
          <p:cNvPr id="6152" name="Line 4"/>
          <p:cNvSpPr>
            <a:spLocks noChangeShapeType="1"/>
          </p:cNvSpPr>
          <p:nvPr/>
        </p:nvSpPr>
        <p:spPr bwMode="auto">
          <a:xfrm>
            <a:off x="2483768" y="5013176"/>
            <a:ext cx="0" cy="287338"/>
          </a:xfrm>
          <a:prstGeom prst="line">
            <a:avLst/>
          </a:prstGeom>
          <a:noFill/>
          <a:ln w="57150">
            <a:solidFill>
              <a:schemeClr val="accent2"/>
            </a:solidFill>
            <a:round/>
            <a:headEnd/>
            <a:tailEnd type="triangle" w="med" len="med"/>
          </a:ln>
        </p:spPr>
        <p:txBody>
          <a:bodyPr/>
          <a:lstStyle/>
          <a:p>
            <a:endParaRPr lang="en-CA"/>
          </a:p>
        </p:txBody>
      </p:sp>
      <p:sp>
        <p:nvSpPr>
          <p:cNvPr id="6153" name="Line 5"/>
          <p:cNvSpPr>
            <a:spLocks noChangeShapeType="1"/>
          </p:cNvSpPr>
          <p:nvPr/>
        </p:nvSpPr>
        <p:spPr bwMode="auto">
          <a:xfrm flipV="1">
            <a:off x="2475565" y="5445224"/>
            <a:ext cx="0" cy="288925"/>
          </a:xfrm>
          <a:prstGeom prst="line">
            <a:avLst/>
          </a:prstGeom>
          <a:noFill/>
          <a:ln w="57150">
            <a:solidFill>
              <a:schemeClr val="accent2"/>
            </a:solidFill>
            <a:round/>
            <a:headEnd/>
            <a:tailEnd type="triangle" w="med" len="med"/>
          </a:ln>
        </p:spPr>
        <p:txBody>
          <a:bodyPr/>
          <a:lstStyle/>
          <a:p>
            <a:endParaRPr lang="en-CA"/>
          </a:p>
        </p:txBody>
      </p:sp>
    </p:spTree>
    <p:extLst>
      <p:ext uri="{BB962C8B-B14F-4D97-AF65-F5344CB8AC3E}">
        <p14:creationId xmlns:p14="http://schemas.microsoft.com/office/powerpoint/2010/main" val="4164655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454A7F01-E265-477A-935E-0AEC034F4D6E}" type="slidenum">
              <a:rPr lang="en-US"/>
              <a:pPr>
                <a:defRPr/>
              </a:pPr>
              <a:t>8</a:t>
            </a:fld>
            <a:endParaRPr lang="en-US"/>
          </a:p>
        </p:txBody>
      </p:sp>
      <p:sp>
        <p:nvSpPr>
          <p:cNvPr id="7175" name="Rectangle 2"/>
          <p:cNvSpPr>
            <a:spLocks noGrp="1" noChangeArrowheads="1"/>
          </p:cNvSpPr>
          <p:nvPr>
            <p:ph type="title"/>
          </p:nvPr>
        </p:nvSpPr>
        <p:spPr/>
        <p:txBody>
          <a:bodyPr/>
          <a:lstStyle/>
          <a:p>
            <a:pPr eaLnBrk="1" hangingPunct="1"/>
            <a:r>
              <a:rPr lang="en-US" smtClean="0"/>
              <a:t>Assignments</a:t>
            </a:r>
          </a:p>
        </p:txBody>
      </p:sp>
      <p:sp>
        <p:nvSpPr>
          <p:cNvPr id="7176" name="Rectangle 3"/>
          <p:cNvSpPr>
            <a:spLocks noGrp="1" noChangeArrowheads="1"/>
          </p:cNvSpPr>
          <p:nvPr>
            <p:ph type="body" idx="1"/>
          </p:nvPr>
        </p:nvSpPr>
        <p:spPr>
          <a:xfrm>
            <a:off x="250825" y="548680"/>
            <a:ext cx="8893175" cy="5616575"/>
          </a:xfrm>
        </p:spPr>
        <p:txBody>
          <a:bodyPr/>
          <a:lstStyle/>
          <a:p>
            <a:pPr lvl="1" eaLnBrk="1" hangingPunct="1">
              <a:lnSpc>
                <a:spcPct val="60000"/>
              </a:lnSpc>
              <a:buFontTx/>
              <a:buNone/>
            </a:pPr>
            <a:endParaRPr lang="en-US" sz="2000" dirty="0" smtClean="0"/>
          </a:p>
          <a:p>
            <a:pPr eaLnBrk="1" hangingPunct="1">
              <a:lnSpc>
                <a:spcPct val="90000"/>
              </a:lnSpc>
              <a:buFontTx/>
              <a:buChar char="•"/>
            </a:pPr>
            <a:r>
              <a:rPr lang="en-US" b="1" dirty="0" smtClean="0"/>
              <a:t>There will be </a:t>
            </a:r>
            <a:r>
              <a:rPr lang="en-US" b="1" dirty="0" smtClean="0">
                <a:solidFill>
                  <a:schemeClr val="accent2"/>
                </a:solidFill>
              </a:rPr>
              <a:t>four </a:t>
            </a:r>
            <a:r>
              <a:rPr lang="en-US" b="1" dirty="0" smtClean="0"/>
              <a:t>assignments in total</a:t>
            </a:r>
          </a:p>
          <a:p>
            <a:pPr lvl="1" eaLnBrk="1" hangingPunct="1">
              <a:lnSpc>
                <a:spcPct val="90000"/>
              </a:lnSpc>
            </a:pPr>
            <a:r>
              <a:rPr lang="en-US" dirty="0" smtClean="0"/>
              <a:t>They will not necessarily be weighted equally</a:t>
            </a:r>
          </a:p>
          <a:p>
            <a:pPr lvl="1" eaLnBrk="1" hangingPunct="1">
              <a:lnSpc>
                <a:spcPct val="90000"/>
              </a:lnSpc>
            </a:pPr>
            <a:r>
              <a:rPr lang="en-US" dirty="0" smtClean="0"/>
              <a:t>They will be submitted using </a:t>
            </a:r>
            <a:r>
              <a:rPr lang="en-US" b="1" dirty="0" smtClean="0"/>
              <a:t>Connect</a:t>
            </a:r>
          </a:p>
          <a:p>
            <a:pPr lvl="1" eaLnBrk="1" hangingPunct="1">
              <a:lnSpc>
                <a:spcPct val="90000"/>
              </a:lnSpc>
            </a:pPr>
            <a:r>
              <a:rPr lang="en-US" dirty="0" smtClean="0"/>
              <a:t>Only the </a:t>
            </a:r>
            <a:r>
              <a:rPr lang="en-US" b="1" dirty="0" smtClean="0"/>
              <a:t>most recent </a:t>
            </a:r>
            <a:r>
              <a:rPr lang="en-US" dirty="0" smtClean="0"/>
              <a:t>submissions will be graded</a:t>
            </a:r>
          </a:p>
          <a:p>
            <a:pPr lvl="1" eaLnBrk="1" hangingPunct="1">
              <a:lnSpc>
                <a:spcPct val="90000"/>
              </a:lnSpc>
            </a:pPr>
            <a:endParaRPr lang="en-US" dirty="0" smtClean="0"/>
          </a:p>
          <a:p>
            <a:pPr eaLnBrk="1" hangingPunct="1">
              <a:lnSpc>
                <a:spcPct val="90000"/>
              </a:lnSpc>
              <a:buFontTx/>
              <a:buChar char="•"/>
            </a:pPr>
            <a:r>
              <a:rPr lang="en-US" b="1" dirty="0" smtClean="0"/>
              <a:t>Group work</a:t>
            </a:r>
            <a:r>
              <a:rPr lang="en-US" dirty="0" smtClean="0"/>
              <a:t> </a:t>
            </a:r>
            <a:r>
              <a:rPr lang="en-US" dirty="0" smtClean="0">
                <a:solidFill>
                  <a:srgbClr val="FF0000"/>
                </a:solidFill>
              </a:rPr>
              <a:t>(same as 322)</a:t>
            </a:r>
          </a:p>
          <a:p>
            <a:pPr lvl="1" eaLnBrk="1" hangingPunct="1">
              <a:lnSpc>
                <a:spcPct val="90000"/>
              </a:lnSpc>
            </a:pPr>
            <a:r>
              <a:rPr lang="en-US" dirty="0" smtClean="0"/>
              <a:t>you </a:t>
            </a:r>
            <a:r>
              <a:rPr lang="en-US" b="1" dirty="0" smtClean="0"/>
              <a:t>can</a:t>
            </a:r>
            <a:r>
              <a:rPr lang="en-US" dirty="0" smtClean="0"/>
              <a:t> work with a partner</a:t>
            </a:r>
          </a:p>
          <a:p>
            <a:pPr lvl="2" eaLnBrk="1" hangingPunct="1">
              <a:lnSpc>
                <a:spcPct val="90000"/>
              </a:lnSpc>
            </a:pPr>
            <a:r>
              <a:rPr lang="en-US" dirty="0" smtClean="0"/>
              <a:t>Each partnership hands in a </a:t>
            </a:r>
            <a:r>
              <a:rPr lang="en-US" b="1" dirty="0" smtClean="0"/>
              <a:t>joint</a:t>
            </a:r>
            <a:r>
              <a:rPr lang="en-US" dirty="0" smtClean="0"/>
              <a:t> assignment submission with both students’ names/IDs</a:t>
            </a:r>
          </a:p>
          <a:p>
            <a:pPr lvl="1" eaLnBrk="1" hangingPunct="1">
              <a:lnSpc>
                <a:spcPct val="90000"/>
              </a:lnSpc>
            </a:pPr>
            <a:r>
              <a:rPr lang="en-US" dirty="0" smtClean="0"/>
              <a:t>you may </a:t>
            </a:r>
            <a:r>
              <a:rPr lang="en-US" dirty="0" smtClean="0">
                <a:solidFill>
                  <a:schemeClr val="accent2"/>
                </a:solidFill>
              </a:rPr>
              <a:t>discuss</a:t>
            </a:r>
            <a:r>
              <a:rPr lang="en-US" dirty="0" smtClean="0"/>
              <a:t> questions with other students</a:t>
            </a:r>
          </a:p>
          <a:p>
            <a:pPr lvl="1" eaLnBrk="1" hangingPunct="1">
              <a:lnSpc>
                <a:spcPct val="90000"/>
              </a:lnSpc>
            </a:pPr>
            <a:r>
              <a:rPr lang="en-US" dirty="0" smtClean="0"/>
              <a:t>you may </a:t>
            </a:r>
            <a:r>
              <a:rPr lang="en-US" dirty="0" smtClean="0">
                <a:solidFill>
                  <a:schemeClr val="accent2"/>
                </a:solidFill>
              </a:rPr>
              <a:t>not</a:t>
            </a:r>
            <a:r>
              <a:rPr lang="en-US" dirty="0" smtClean="0"/>
              <a:t> </a:t>
            </a:r>
            <a:r>
              <a:rPr lang="en-US" dirty="0" smtClean="0">
                <a:solidFill>
                  <a:schemeClr val="accent2"/>
                </a:solidFill>
              </a:rPr>
              <a:t>look at or copy</a:t>
            </a:r>
            <a:r>
              <a:rPr lang="en-US" dirty="0" smtClean="0"/>
              <a:t> each other's written work</a:t>
            </a:r>
          </a:p>
          <a:p>
            <a:pPr lvl="1" eaLnBrk="1" hangingPunct="1">
              <a:lnSpc>
                <a:spcPct val="90000"/>
              </a:lnSpc>
            </a:pPr>
            <a:r>
              <a:rPr lang="en-US" dirty="0" smtClean="0"/>
              <a:t>You may be asked to sign an </a:t>
            </a:r>
            <a:r>
              <a:rPr lang="en-US" dirty="0" err="1" smtClean="0">
                <a:solidFill>
                  <a:schemeClr val="accent2"/>
                </a:solidFill>
              </a:rPr>
              <a:t>honour</a:t>
            </a:r>
            <a:r>
              <a:rPr lang="en-US" dirty="0" smtClean="0">
                <a:solidFill>
                  <a:schemeClr val="accent2"/>
                </a:solidFill>
              </a:rPr>
              <a:t> code</a:t>
            </a:r>
            <a:r>
              <a:rPr lang="en-US" dirty="0" smtClean="0"/>
              <a:t> saying you've followed these rules</a:t>
            </a:r>
          </a:p>
          <a:p>
            <a:pPr eaLnBrk="1" hangingPunct="1">
              <a:lnSpc>
                <a:spcPct val="90000"/>
              </a:lnSpc>
              <a:buFontTx/>
              <a:buChar char="•"/>
            </a:pPr>
            <a:endParaRPr lang="en-US" sz="2400"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1064131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a:t>
            </a:r>
            <a:endParaRPr lang="en-US"/>
          </a:p>
        </p:txBody>
      </p:sp>
      <p:sp>
        <p:nvSpPr>
          <p:cNvPr id="6" name="Slide Number Placeholder 5"/>
          <p:cNvSpPr>
            <a:spLocks noGrp="1"/>
          </p:cNvSpPr>
          <p:nvPr>
            <p:ph type="sldNum" sz="quarter" idx="12"/>
          </p:nvPr>
        </p:nvSpPr>
        <p:spPr/>
        <p:txBody>
          <a:bodyPr/>
          <a:lstStyle/>
          <a:p>
            <a:pPr>
              <a:defRPr/>
            </a:pPr>
            <a:r>
              <a:rPr lang="en-US"/>
              <a:t>Slide </a:t>
            </a:r>
            <a:fld id="{EB53FF95-C9A4-46B8-8A2A-80F223222BDF}" type="slidenum">
              <a:rPr lang="en-US"/>
              <a:pPr>
                <a:defRPr/>
              </a:pPr>
              <a:t>9</a:t>
            </a:fld>
            <a:endParaRPr lang="en-US"/>
          </a:p>
        </p:txBody>
      </p:sp>
      <p:sp>
        <p:nvSpPr>
          <p:cNvPr id="8198" name="Rectangle 2"/>
          <p:cNvSpPr>
            <a:spLocks noGrp="1" noChangeArrowheads="1"/>
          </p:cNvSpPr>
          <p:nvPr>
            <p:ph type="title"/>
          </p:nvPr>
        </p:nvSpPr>
        <p:spPr>
          <a:xfrm>
            <a:off x="395536" y="404664"/>
            <a:ext cx="8534400" cy="685800"/>
          </a:xfrm>
        </p:spPr>
        <p:txBody>
          <a:bodyPr/>
          <a:lstStyle/>
          <a:p>
            <a:pPr eaLnBrk="1" hangingPunct="1"/>
            <a:r>
              <a:rPr lang="en-US" dirty="0" smtClean="0"/>
              <a:t>Assignments: Late Days </a:t>
            </a:r>
            <a:r>
              <a:rPr lang="en-US" dirty="0">
                <a:solidFill>
                  <a:srgbClr val="FF0000"/>
                </a:solidFill>
              </a:rPr>
              <a:t>(same as 322)</a:t>
            </a:r>
            <a:br>
              <a:rPr lang="en-US" dirty="0">
                <a:solidFill>
                  <a:srgbClr val="FF0000"/>
                </a:solidFill>
              </a:rPr>
            </a:br>
            <a:endParaRPr lang="en-US" dirty="0" smtClean="0"/>
          </a:p>
        </p:txBody>
      </p:sp>
      <p:sp>
        <p:nvSpPr>
          <p:cNvPr id="8199" name="Rectangle 3"/>
          <p:cNvSpPr>
            <a:spLocks noGrp="1" noChangeArrowheads="1"/>
          </p:cNvSpPr>
          <p:nvPr>
            <p:ph type="body" idx="1"/>
          </p:nvPr>
        </p:nvSpPr>
        <p:spPr>
          <a:xfrm>
            <a:off x="250825" y="949424"/>
            <a:ext cx="8659813" cy="4495800"/>
          </a:xfrm>
        </p:spPr>
        <p:txBody>
          <a:bodyPr/>
          <a:lstStyle/>
          <a:p>
            <a:pPr eaLnBrk="1" hangingPunct="1">
              <a:buFontTx/>
              <a:buChar char="•"/>
            </a:pPr>
            <a:r>
              <a:rPr lang="en-US" sz="2400" b="1" dirty="0" smtClean="0"/>
              <a:t>Hand in by noon on due day </a:t>
            </a:r>
            <a:r>
              <a:rPr lang="en-US" sz="2400" dirty="0" smtClean="0"/>
              <a:t>(on Connect)</a:t>
            </a:r>
          </a:p>
          <a:p>
            <a:pPr eaLnBrk="1" hangingPunct="1">
              <a:buFontTx/>
              <a:buChar char="•"/>
            </a:pPr>
            <a:endParaRPr lang="en-US" sz="2400" b="1" dirty="0" smtClean="0"/>
          </a:p>
          <a:p>
            <a:pPr eaLnBrk="1" hangingPunct="1">
              <a:buFontTx/>
              <a:buChar char="•"/>
            </a:pPr>
            <a:r>
              <a:rPr lang="en-US" sz="2400" b="1" dirty="0" smtClean="0"/>
              <a:t>You get four late days </a:t>
            </a:r>
            <a:r>
              <a:rPr lang="en-US" sz="2400" b="1" dirty="0" smtClean="0">
                <a:sym typeface="Wingdings" pitchFamily="2" charset="2"/>
              </a:rPr>
              <a:t></a:t>
            </a:r>
            <a:endParaRPr lang="en-US" sz="2400" b="1" dirty="0" smtClean="0"/>
          </a:p>
          <a:p>
            <a:pPr lvl="1" eaLnBrk="1" hangingPunct="1"/>
            <a:r>
              <a:rPr lang="en-US" dirty="0" smtClean="0"/>
              <a:t>to allow you the flexibility to manage unexpected issues</a:t>
            </a:r>
          </a:p>
          <a:p>
            <a:pPr lvl="1" eaLnBrk="1" hangingPunct="1"/>
            <a:r>
              <a:rPr lang="en-US" dirty="0" smtClean="0"/>
              <a:t>additional late days will </a:t>
            </a:r>
            <a:r>
              <a:rPr lang="en-US" dirty="0" smtClean="0">
                <a:solidFill>
                  <a:schemeClr val="accent2"/>
                </a:solidFill>
              </a:rPr>
              <a:t>not</a:t>
            </a:r>
            <a:r>
              <a:rPr lang="en-US" dirty="0" smtClean="0"/>
              <a:t>  be granted except under truly exceptional circumstances</a:t>
            </a:r>
          </a:p>
          <a:p>
            <a:pPr eaLnBrk="1" hangingPunct="1">
              <a:buFontTx/>
              <a:buChar char="•"/>
            </a:pPr>
            <a:r>
              <a:rPr lang="en-US" sz="2400" b="1" dirty="0" smtClean="0"/>
              <a:t>A day is defined as:</a:t>
            </a:r>
            <a:r>
              <a:rPr lang="en-US" sz="2400" dirty="0" smtClean="0"/>
              <a:t> all or part of a 24-hour block of time beginning at noon on the day an assignment is due</a:t>
            </a:r>
          </a:p>
          <a:p>
            <a:pPr eaLnBrk="1" hangingPunct="1">
              <a:buFontTx/>
              <a:buChar char="•"/>
            </a:pPr>
            <a:endParaRPr lang="en-US" sz="2400" dirty="0" smtClean="0"/>
          </a:p>
          <a:p>
            <a:pPr eaLnBrk="1" hangingPunct="1">
              <a:buFontTx/>
              <a:buChar char="•"/>
            </a:pPr>
            <a:r>
              <a:rPr lang="en-US" sz="2400" dirty="0" smtClean="0"/>
              <a:t>Applicable to assignments only (</a:t>
            </a:r>
            <a:r>
              <a:rPr lang="en-US" sz="2400" b="1" dirty="0" smtClean="0">
                <a:solidFill>
                  <a:schemeClr val="accent2"/>
                </a:solidFill>
              </a:rPr>
              <a:t>not</a:t>
            </a:r>
            <a:r>
              <a:rPr lang="en-US" sz="2400" b="1" dirty="0" smtClean="0"/>
              <a:t> midterm </a:t>
            </a:r>
            <a:r>
              <a:rPr lang="en-US" sz="2400" dirty="0" smtClean="0"/>
              <a:t>or</a:t>
            </a:r>
            <a:r>
              <a:rPr lang="en-US" sz="2400" b="1" dirty="0" smtClean="0"/>
              <a:t> final)</a:t>
            </a:r>
            <a:endParaRPr lang="en-US" sz="2400" dirty="0" smtClean="0"/>
          </a:p>
          <a:p>
            <a:pPr eaLnBrk="1" hangingPunct="1">
              <a:buFontTx/>
              <a:buChar char="•"/>
            </a:pPr>
            <a:r>
              <a:rPr lang="en-US" sz="2400" dirty="0" smtClean="0"/>
              <a:t>if you've used up all your late days, </a:t>
            </a:r>
            <a:r>
              <a:rPr lang="en-US" sz="2400" b="1" dirty="0" smtClean="0"/>
              <a:t>you lose 20% per day</a:t>
            </a:r>
          </a:p>
          <a:p>
            <a:pPr eaLnBrk="1" hangingPunct="1">
              <a:buFontTx/>
              <a:buChar char="•"/>
            </a:pPr>
            <a:r>
              <a:rPr lang="en-US" sz="2400" b="1" dirty="0" smtClean="0">
                <a:solidFill>
                  <a:srgbClr val="C00000"/>
                </a:solidFill>
              </a:rPr>
              <a:t>Assignments will not be accepted more than four days late</a:t>
            </a:r>
          </a:p>
          <a:p>
            <a:pPr marL="0" indent="0" eaLnBrk="1" hangingPunct="1"/>
            <a:endParaRPr lang="en-US" sz="2400" dirty="0" smtClean="0"/>
          </a:p>
          <a:p>
            <a:pPr lvl="1" eaLnBrk="1" hangingPunct="1">
              <a:lnSpc>
                <a:spcPct val="90000"/>
              </a:lnSpc>
              <a:buFontTx/>
              <a:buNone/>
            </a:pPr>
            <a:endParaRPr lang="en-US" b="1" dirty="0" smtClean="0"/>
          </a:p>
          <a:p>
            <a:pPr lvl="1" eaLnBrk="1" hangingPunct="1">
              <a:lnSpc>
                <a:spcPct val="90000"/>
              </a:lnSpc>
            </a:pPr>
            <a:endParaRPr lang="en-US" dirty="0" smtClean="0"/>
          </a:p>
        </p:txBody>
      </p:sp>
    </p:spTree>
    <p:extLst>
      <p:ext uri="{BB962C8B-B14F-4D97-AF65-F5344CB8AC3E}">
        <p14:creationId xmlns:p14="http://schemas.microsoft.com/office/powerpoint/2010/main" val="203744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58743</TotalTime>
  <Words>1686</Words>
  <Application>Microsoft Office PowerPoint</Application>
  <PresentationFormat>On-screen Show (4:3)</PresentationFormat>
  <Paragraphs>464</Paragraphs>
  <Slides>21</Slides>
  <Notes>21</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Arial Unicode MS</vt:lpstr>
      <vt:lpstr>Courier</vt:lpstr>
      <vt:lpstr>Helvetica</vt:lpstr>
      <vt:lpstr>Times New Roman</vt:lpstr>
      <vt:lpstr>Wingdings</vt:lpstr>
      <vt:lpstr>Default Design</vt:lpstr>
      <vt:lpstr>Photo Editor Photo</vt:lpstr>
      <vt:lpstr>PowerPoint Presentation</vt:lpstr>
      <vt:lpstr>People</vt:lpstr>
      <vt:lpstr>Your  UBC-AI Background</vt:lpstr>
      <vt:lpstr>Course Essentials(1)</vt:lpstr>
      <vt:lpstr>Course Essentials(2)</vt:lpstr>
      <vt:lpstr>Course Essentials(3)</vt:lpstr>
      <vt:lpstr>Course Elements</vt:lpstr>
      <vt:lpstr>Assignments</vt:lpstr>
      <vt:lpstr>Assignments: Late Days (same as 322) </vt:lpstr>
      <vt:lpstr>Missing Assignments / Midterm / Final</vt:lpstr>
      <vt:lpstr>How to Get Help? </vt:lpstr>
      <vt:lpstr>Getting Help from Other Students?  From the Web? (Plagiarism)</vt:lpstr>
      <vt:lpstr>Getting Help from Other Sources? (Plagiarism)</vt:lpstr>
      <vt:lpstr>Clickers - Cheating</vt:lpstr>
      <vt:lpstr>To Summarize</vt:lpstr>
      <vt:lpstr>Agents acting in an environment</vt:lpstr>
      <vt:lpstr>Cpsc 322 Big Picture</vt:lpstr>
      <vt:lpstr>R&amp;R systems BIG PICTURE</vt:lpstr>
      <vt:lpstr>PowerPoint Presentation</vt:lpstr>
      <vt:lpstr>Friday: Review Exam</vt:lpstr>
      <vt:lpstr>For Fro:</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478</cp:revision>
  <dcterms:created xsi:type="dcterms:W3CDTF">2000-08-26T02:46:38Z</dcterms:created>
  <dcterms:modified xsi:type="dcterms:W3CDTF">2017-09-11T16:14:57Z</dcterms:modified>
</cp:coreProperties>
</file>