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8.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9.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10.xml" ContentType="application/vnd.openxmlformats-officedocument.theme+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1.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2.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theme/theme13.xml" ContentType="application/vnd.openxmlformats-officedocument.theme+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 id="2147483662" r:id="rId2"/>
    <p:sldMasterId id="2147483675" r:id="rId3"/>
    <p:sldMasterId id="2147483687" r:id="rId4"/>
    <p:sldMasterId id="2147483701" r:id="rId5"/>
    <p:sldMasterId id="2147483714" r:id="rId6"/>
    <p:sldMasterId id="2147483727" r:id="rId7"/>
    <p:sldMasterId id="2147483740" r:id="rId8"/>
    <p:sldMasterId id="2147483753" r:id="rId9"/>
    <p:sldMasterId id="2147483766" r:id="rId10"/>
    <p:sldMasterId id="2147483779" r:id="rId11"/>
    <p:sldMasterId id="2147483792" r:id="rId12"/>
    <p:sldMasterId id="2147483805" r:id="rId13"/>
    <p:sldMasterId id="2147483834" r:id="rId14"/>
  </p:sldMasterIdLst>
  <p:notesMasterIdLst>
    <p:notesMasterId r:id="rId86"/>
  </p:notesMasterIdLst>
  <p:handoutMasterIdLst>
    <p:handoutMasterId r:id="rId87"/>
  </p:handoutMasterIdLst>
  <p:sldIdLst>
    <p:sldId id="660" r:id="rId15"/>
    <p:sldId id="665" r:id="rId16"/>
    <p:sldId id="702" r:id="rId17"/>
    <p:sldId id="620" r:id="rId18"/>
    <p:sldId id="661" r:id="rId19"/>
    <p:sldId id="654" r:id="rId20"/>
    <p:sldId id="704" r:id="rId21"/>
    <p:sldId id="703" r:id="rId22"/>
    <p:sldId id="697" r:id="rId23"/>
    <p:sldId id="699" r:id="rId24"/>
    <p:sldId id="701" r:id="rId25"/>
    <p:sldId id="698" r:id="rId26"/>
    <p:sldId id="594" r:id="rId27"/>
    <p:sldId id="647" r:id="rId28"/>
    <p:sldId id="646" r:id="rId29"/>
    <p:sldId id="644" r:id="rId30"/>
    <p:sldId id="666" r:id="rId31"/>
    <p:sldId id="667" r:id="rId32"/>
    <p:sldId id="668" r:id="rId33"/>
    <p:sldId id="669" r:id="rId34"/>
    <p:sldId id="670" r:id="rId35"/>
    <p:sldId id="671" r:id="rId36"/>
    <p:sldId id="672" r:id="rId37"/>
    <p:sldId id="673" r:id="rId38"/>
    <p:sldId id="674" r:id="rId39"/>
    <p:sldId id="675" r:id="rId40"/>
    <p:sldId id="676" r:id="rId41"/>
    <p:sldId id="677" r:id="rId42"/>
    <p:sldId id="678" r:id="rId43"/>
    <p:sldId id="679" r:id="rId44"/>
    <p:sldId id="680" r:id="rId45"/>
    <p:sldId id="681" r:id="rId46"/>
    <p:sldId id="682" r:id="rId47"/>
    <p:sldId id="683" r:id="rId48"/>
    <p:sldId id="684" r:id="rId49"/>
    <p:sldId id="685" r:id="rId50"/>
    <p:sldId id="686" r:id="rId51"/>
    <p:sldId id="687" r:id="rId52"/>
    <p:sldId id="688" r:id="rId53"/>
    <p:sldId id="689" r:id="rId54"/>
    <p:sldId id="690" r:id="rId55"/>
    <p:sldId id="691" r:id="rId56"/>
    <p:sldId id="692" r:id="rId57"/>
    <p:sldId id="693" r:id="rId58"/>
    <p:sldId id="694" r:id="rId59"/>
    <p:sldId id="695" r:id="rId60"/>
    <p:sldId id="618" r:id="rId61"/>
    <p:sldId id="619" r:id="rId62"/>
    <p:sldId id="621" r:id="rId63"/>
    <p:sldId id="622" r:id="rId64"/>
    <p:sldId id="623" r:id="rId65"/>
    <p:sldId id="624" r:id="rId66"/>
    <p:sldId id="625" r:id="rId67"/>
    <p:sldId id="626" r:id="rId68"/>
    <p:sldId id="627" r:id="rId69"/>
    <p:sldId id="628" r:id="rId70"/>
    <p:sldId id="629" r:id="rId71"/>
    <p:sldId id="630" r:id="rId72"/>
    <p:sldId id="631" r:id="rId73"/>
    <p:sldId id="632" r:id="rId74"/>
    <p:sldId id="633" r:id="rId75"/>
    <p:sldId id="634" r:id="rId76"/>
    <p:sldId id="635" r:id="rId77"/>
    <p:sldId id="636" r:id="rId78"/>
    <p:sldId id="637" r:id="rId79"/>
    <p:sldId id="638" r:id="rId80"/>
    <p:sldId id="639" r:id="rId81"/>
    <p:sldId id="640" r:id="rId82"/>
    <p:sldId id="641" r:id="rId83"/>
    <p:sldId id="642" r:id="rId84"/>
    <p:sldId id="643" r:id="rId85"/>
  </p:sldIdLst>
  <p:sldSz cx="10058400" cy="7772400"/>
  <p:notesSz cx="6781800" cy="9918700"/>
  <p:defaultTextStyle>
    <a:defPPr>
      <a:defRPr lang="en-GB"/>
    </a:defPPr>
    <a:lvl1pPr algn="l" rtl="0" eaLnBrk="0" fontAlgn="base" hangingPunct="0">
      <a:spcBef>
        <a:spcPct val="0"/>
      </a:spcBef>
      <a:spcAft>
        <a:spcPct val="0"/>
      </a:spcAft>
      <a:defRPr sz="2500" kern="1200">
        <a:solidFill>
          <a:schemeClr val="bg1"/>
        </a:solidFill>
        <a:latin typeface="Times New Roman" pitchFamily="16" charset="0"/>
        <a:ea typeface="+mn-ea"/>
        <a:cs typeface="+mn-cs"/>
      </a:defRPr>
    </a:lvl1pPr>
    <a:lvl2pPr marL="457093" algn="l" rtl="0" eaLnBrk="0" fontAlgn="base" hangingPunct="0">
      <a:spcBef>
        <a:spcPct val="0"/>
      </a:spcBef>
      <a:spcAft>
        <a:spcPct val="0"/>
      </a:spcAft>
      <a:defRPr sz="2500" kern="1200">
        <a:solidFill>
          <a:schemeClr val="bg1"/>
        </a:solidFill>
        <a:latin typeface="Times New Roman" pitchFamily="16" charset="0"/>
        <a:ea typeface="+mn-ea"/>
        <a:cs typeface="+mn-cs"/>
      </a:defRPr>
    </a:lvl2pPr>
    <a:lvl3pPr marL="914187" algn="l" rtl="0" eaLnBrk="0" fontAlgn="base" hangingPunct="0">
      <a:spcBef>
        <a:spcPct val="0"/>
      </a:spcBef>
      <a:spcAft>
        <a:spcPct val="0"/>
      </a:spcAft>
      <a:defRPr sz="2500" kern="1200">
        <a:solidFill>
          <a:schemeClr val="bg1"/>
        </a:solidFill>
        <a:latin typeface="Times New Roman" pitchFamily="16" charset="0"/>
        <a:ea typeface="+mn-ea"/>
        <a:cs typeface="+mn-cs"/>
      </a:defRPr>
    </a:lvl3pPr>
    <a:lvl4pPr marL="1371279" algn="l" rtl="0" eaLnBrk="0" fontAlgn="base" hangingPunct="0">
      <a:spcBef>
        <a:spcPct val="0"/>
      </a:spcBef>
      <a:spcAft>
        <a:spcPct val="0"/>
      </a:spcAft>
      <a:defRPr sz="2500" kern="1200">
        <a:solidFill>
          <a:schemeClr val="bg1"/>
        </a:solidFill>
        <a:latin typeface="Times New Roman" pitchFamily="16" charset="0"/>
        <a:ea typeface="+mn-ea"/>
        <a:cs typeface="+mn-cs"/>
      </a:defRPr>
    </a:lvl4pPr>
    <a:lvl5pPr marL="1828372" algn="l" rtl="0" eaLnBrk="0" fontAlgn="base" hangingPunct="0">
      <a:spcBef>
        <a:spcPct val="0"/>
      </a:spcBef>
      <a:spcAft>
        <a:spcPct val="0"/>
      </a:spcAft>
      <a:defRPr sz="2500" kern="1200">
        <a:solidFill>
          <a:schemeClr val="bg1"/>
        </a:solidFill>
        <a:latin typeface="Times New Roman" pitchFamily="16" charset="0"/>
        <a:ea typeface="+mn-ea"/>
        <a:cs typeface="+mn-cs"/>
      </a:defRPr>
    </a:lvl5pPr>
    <a:lvl6pPr marL="2285465" algn="l" defTabSz="914187" rtl="0" eaLnBrk="1" latinLnBrk="0" hangingPunct="1">
      <a:defRPr sz="2500" kern="1200">
        <a:solidFill>
          <a:schemeClr val="bg1"/>
        </a:solidFill>
        <a:latin typeface="Times New Roman" pitchFamily="16" charset="0"/>
        <a:ea typeface="+mn-ea"/>
        <a:cs typeface="+mn-cs"/>
      </a:defRPr>
    </a:lvl6pPr>
    <a:lvl7pPr marL="2742560" algn="l" defTabSz="914187" rtl="0" eaLnBrk="1" latinLnBrk="0" hangingPunct="1">
      <a:defRPr sz="2500" kern="1200">
        <a:solidFill>
          <a:schemeClr val="bg1"/>
        </a:solidFill>
        <a:latin typeface="Times New Roman" pitchFamily="16" charset="0"/>
        <a:ea typeface="+mn-ea"/>
        <a:cs typeface="+mn-cs"/>
      </a:defRPr>
    </a:lvl7pPr>
    <a:lvl8pPr marL="3199651" algn="l" defTabSz="914187" rtl="0" eaLnBrk="1" latinLnBrk="0" hangingPunct="1">
      <a:defRPr sz="2500" kern="1200">
        <a:solidFill>
          <a:schemeClr val="bg1"/>
        </a:solidFill>
        <a:latin typeface="Times New Roman" pitchFamily="16" charset="0"/>
        <a:ea typeface="+mn-ea"/>
        <a:cs typeface="+mn-cs"/>
      </a:defRPr>
    </a:lvl8pPr>
    <a:lvl9pPr marL="3656744" algn="l" defTabSz="914187" rtl="0" eaLnBrk="1" latinLnBrk="0" hangingPunct="1">
      <a:defRPr sz="2500" kern="1200">
        <a:solidFill>
          <a:schemeClr val="bg1"/>
        </a:solidFill>
        <a:latin typeface="Times New Roman" pitchFamily="16"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40">
          <p15:clr>
            <a:srgbClr val="A4A3A4"/>
          </p15:clr>
        </p15:guide>
        <p15:guide id="2" pos="1885">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renini" initials="c"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AFF"/>
    <a:srgbClr val="66FF33"/>
    <a:srgbClr val="CC3399"/>
    <a:srgbClr val="CCFFCC"/>
    <a:srgbClr val="0066FF"/>
    <a:srgbClr val="FFCCFF"/>
    <a:srgbClr val="CCFF99"/>
    <a:srgbClr val="5F5F5F"/>
    <a:srgbClr val="777777"/>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50" autoAdjust="0"/>
    <p:restoredTop sz="95373" autoAdjust="0"/>
  </p:normalViewPr>
  <p:slideViewPr>
    <p:cSldViewPr>
      <p:cViewPr>
        <p:scale>
          <a:sx n="77" d="100"/>
          <a:sy n="77" d="100"/>
        </p:scale>
        <p:origin x="1044" y="-45"/>
      </p:cViewPr>
      <p:guideLst>
        <p:guide orient="horz" pos="2160"/>
        <p:guide pos="2880"/>
      </p:guideLst>
    </p:cSldViewPr>
  </p:slideViewPr>
  <p:outlineViewPr>
    <p:cViewPr varScale="1">
      <p:scale>
        <a:sx n="170" d="200"/>
        <a:sy n="170" d="200"/>
      </p:scale>
      <p:origin x="-780" y="-84"/>
    </p:cViewPr>
    <p:sldLst>
      <p:sld r:id="rId1" collapse="1"/>
    </p:sldLst>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9" d="100"/>
          <a:sy n="59" d="100"/>
        </p:scale>
        <p:origin x="-1752" y="-72"/>
      </p:cViewPr>
      <p:guideLst>
        <p:guide orient="horz" pos="2840"/>
        <p:guide pos="1885"/>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2.xml"/><Relationship Id="rId21" Type="http://schemas.openxmlformats.org/officeDocument/2006/relationships/slide" Target="slides/slide7.xml"/><Relationship Id="rId42" Type="http://schemas.openxmlformats.org/officeDocument/2006/relationships/slide" Target="slides/slide28.xml"/><Relationship Id="rId47" Type="http://schemas.openxmlformats.org/officeDocument/2006/relationships/slide" Target="slides/slide33.xml"/><Relationship Id="rId63" Type="http://schemas.openxmlformats.org/officeDocument/2006/relationships/slide" Target="slides/slide49.xml"/><Relationship Id="rId68" Type="http://schemas.openxmlformats.org/officeDocument/2006/relationships/slide" Target="slides/slide54.xml"/><Relationship Id="rId84" Type="http://schemas.openxmlformats.org/officeDocument/2006/relationships/slide" Target="slides/slide70.xml"/><Relationship Id="rId89" Type="http://schemas.openxmlformats.org/officeDocument/2006/relationships/presProps" Target="presProps.xml"/><Relationship Id="rId16" Type="http://schemas.openxmlformats.org/officeDocument/2006/relationships/slide" Target="slides/slide2.xml"/><Relationship Id="rId11" Type="http://schemas.openxmlformats.org/officeDocument/2006/relationships/slideMaster" Target="slideMasters/slideMaster11.xml"/><Relationship Id="rId32" Type="http://schemas.openxmlformats.org/officeDocument/2006/relationships/slide" Target="slides/slide18.xml"/><Relationship Id="rId37" Type="http://schemas.openxmlformats.org/officeDocument/2006/relationships/slide" Target="slides/slide23.xml"/><Relationship Id="rId53" Type="http://schemas.openxmlformats.org/officeDocument/2006/relationships/slide" Target="slides/slide39.xml"/><Relationship Id="rId58" Type="http://schemas.openxmlformats.org/officeDocument/2006/relationships/slide" Target="slides/slide44.xml"/><Relationship Id="rId74" Type="http://schemas.openxmlformats.org/officeDocument/2006/relationships/slide" Target="slides/slide60.xml"/><Relationship Id="rId79" Type="http://schemas.openxmlformats.org/officeDocument/2006/relationships/slide" Target="slides/slide65.xml"/><Relationship Id="rId5" Type="http://schemas.openxmlformats.org/officeDocument/2006/relationships/slideMaster" Target="slideMasters/slideMaster5.xml"/><Relationship Id="rId90" Type="http://schemas.openxmlformats.org/officeDocument/2006/relationships/viewProps" Target="viewProps.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slide" Target="slides/slide42.xml"/><Relationship Id="rId64" Type="http://schemas.openxmlformats.org/officeDocument/2006/relationships/slide" Target="slides/slide50.xml"/><Relationship Id="rId69" Type="http://schemas.openxmlformats.org/officeDocument/2006/relationships/slide" Target="slides/slide55.xml"/><Relationship Id="rId77" Type="http://schemas.openxmlformats.org/officeDocument/2006/relationships/slide" Target="slides/slide63.xml"/><Relationship Id="rId8" Type="http://schemas.openxmlformats.org/officeDocument/2006/relationships/slideMaster" Target="slideMasters/slideMaster8.xml"/><Relationship Id="rId51" Type="http://schemas.openxmlformats.org/officeDocument/2006/relationships/slide" Target="slides/slide37.xml"/><Relationship Id="rId72" Type="http://schemas.openxmlformats.org/officeDocument/2006/relationships/slide" Target="slides/slide58.xml"/><Relationship Id="rId80" Type="http://schemas.openxmlformats.org/officeDocument/2006/relationships/slide" Target="slides/slide66.xml"/><Relationship Id="rId85" Type="http://schemas.openxmlformats.org/officeDocument/2006/relationships/slide" Target="slides/slide7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slide" Target="slides/slide45.xml"/><Relationship Id="rId67" Type="http://schemas.openxmlformats.org/officeDocument/2006/relationships/slide" Target="slides/slide53.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slide" Target="slides/slide40.xml"/><Relationship Id="rId62" Type="http://schemas.openxmlformats.org/officeDocument/2006/relationships/slide" Target="slides/slide48.xml"/><Relationship Id="rId70" Type="http://schemas.openxmlformats.org/officeDocument/2006/relationships/slide" Target="slides/slide56.xml"/><Relationship Id="rId75" Type="http://schemas.openxmlformats.org/officeDocument/2006/relationships/slide" Target="slides/slide61.xml"/><Relationship Id="rId83" Type="http://schemas.openxmlformats.org/officeDocument/2006/relationships/slide" Target="slides/slide69.xml"/><Relationship Id="rId88" Type="http://schemas.openxmlformats.org/officeDocument/2006/relationships/commentAuthors" Target="commentAuthors.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slide" Target="slides/slide43.xml"/><Relationship Id="rId10" Type="http://schemas.openxmlformats.org/officeDocument/2006/relationships/slideMaster" Target="slideMasters/slideMaster10.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slide" Target="slides/slide46.xml"/><Relationship Id="rId65" Type="http://schemas.openxmlformats.org/officeDocument/2006/relationships/slide" Target="slides/slide51.xml"/><Relationship Id="rId73" Type="http://schemas.openxmlformats.org/officeDocument/2006/relationships/slide" Target="slides/slide59.xml"/><Relationship Id="rId78" Type="http://schemas.openxmlformats.org/officeDocument/2006/relationships/slide" Target="slides/slide64.xml"/><Relationship Id="rId81" Type="http://schemas.openxmlformats.org/officeDocument/2006/relationships/slide" Target="slides/slide67.xml"/><Relationship Id="rId86"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4.xml"/><Relationship Id="rId39" Type="http://schemas.openxmlformats.org/officeDocument/2006/relationships/slide" Target="slides/slide25.xml"/><Relationship Id="rId34" Type="http://schemas.openxmlformats.org/officeDocument/2006/relationships/slide" Target="slides/slide20.xml"/><Relationship Id="rId50" Type="http://schemas.openxmlformats.org/officeDocument/2006/relationships/slide" Target="slides/slide36.xml"/><Relationship Id="rId55" Type="http://schemas.openxmlformats.org/officeDocument/2006/relationships/slide" Target="slides/slide41.xml"/><Relationship Id="rId76" Type="http://schemas.openxmlformats.org/officeDocument/2006/relationships/slide" Target="slides/slide62.xml"/><Relationship Id="rId7" Type="http://schemas.openxmlformats.org/officeDocument/2006/relationships/slideMaster" Target="slideMasters/slideMaster7.xml"/><Relationship Id="rId71" Type="http://schemas.openxmlformats.org/officeDocument/2006/relationships/slide" Target="slides/slide57.xml"/><Relationship Id="rId92" Type="http://schemas.openxmlformats.org/officeDocument/2006/relationships/tableStyles" Target="tableStyles.xml"/><Relationship Id="rId2" Type="http://schemas.openxmlformats.org/officeDocument/2006/relationships/slideMaster" Target="slideMasters/slideMaster2.xml"/><Relationship Id="rId29" Type="http://schemas.openxmlformats.org/officeDocument/2006/relationships/slide" Target="slides/slide15.xml"/><Relationship Id="rId24" Type="http://schemas.openxmlformats.org/officeDocument/2006/relationships/slide" Target="slides/slide10.xml"/><Relationship Id="rId40" Type="http://schemas.openxmlformats.org/officeDocument/2006/relationships/slide" Target="slides/slide26.xml"/><Relationship Id="rId45" Type="http://schemas.openxmlformats.org/officeDocument/2006/relationships/slide" Target="slides/slide31.xml"/><Relationship Id="rId66" Type="http://schemas.openxmlformats.org/officeDocument/2006/relationships/slide" Target="slides/slide52.xml"/><Relationship Id="rId87" Type="http://schemas.openxmlformats.org/officeDocument/2006/relationships/handoutMaster" Target="handoutMasters/handoutMaster1.xml"/><Relationship Id="rId61" Type="http://schemas.openxmlformats.org/officeDocument/2006/relationships/slide" Target="slides/slide47.xml"/><Relationship Id="rId82" Type="http://schemas.openxmlformats.org/officeDocument/2006/relationships/slide" Target="slides/slide68.xml"/><Relationship Id="rId19" Type="http://schemas.openxmlformats.org/officeDocument/2006/relationships/slide" Target="slides/slide5.xml"/></Relationships>
</file>

<file path=ppt/_rels/viewProps.xml.rels><?xml version="1.0" encoding="UTF-8" standalone="yes"?>
<Relationships xmlns="http://schemas.openxmlformats.org/package/2006/relationships"><Relationship Id="rId1"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02" name="Rectangle 2"/>
          <p:cNvSpPr>
            <a:spLocks noGrp="1" noChangeArrowheads="1"/>
          </p:cNvSpPr>
          <p:nvPr>
            <p:ph type="hdr" sz="quarter"/>
          </p:nvPr>
        </p:nvSpPr>
        <p:spPr bwMode="auto">
          <a:xfrm>
            <a:off x="0" y="0"/>
            <a:ext cx="2938463"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tx1"/>
                </a:solidFill>
                <a:latin typeface="Times New Roman" pitchFamily="18" charset="0"/>
              </a:defRPr>
            </a:lvl1pPr>
          </a:lstStyle>
          <a:p>
            <a:pPr>
              <a:defRPr/>
            </a:pPr>
            <a:endParaRPr lang="en-US"/>
          </a:p>
        </p:txBody>
      </p:sp>
      <p:sp>
        <p:nvSpPr>
          <p:cNvPr id="358403" name="Rectangle 3"/>
          <p:cNvSpPr>
            <a:spLocks noGrp="1" noChangeArrowheads="1"/>
          </p:cNvSpPr>
          <p:nvPr>
            <p:ph type="dt" sz="quarter" idx="1"/>
          </p:nvPr>
        </p:nvSpPr>
        <p:spPr bwMode="auto">
          <a:xfrm>
            <a:off x="3841750" y="0"/>
            <a:ext cx="2938463"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latin typeface="Times New Roman" pitchFamily="18" charset="0"/>
              </a:defRPr>
            </a:lvl1pPr>
          </a:lstStyle>
          <a:p>
            <a:pPr>
              <a:defRPr/>
            </a:pPr>
            <a:endParaRPr lang="en-US"/>
          </a:p>
        </p:txBody>
      </p:sp>
      <p:sp>
        <p:nvSpPr>
          <p:cNvPr id="358404" name="Rectangle 4"/>
          <p:cNvSpPr>
            <a:spLocks noGrp="1" noChangeArrowheads="1"/>
          </p:cNvSpPr>
          <p:nvPr>
            <p:ph type="ftr" sz="quarter" idx="2"/>
          </p:nvPr>
        </p:nvSpPr>
        <p:spPr bwMode="auto">
          <a:xfrm>
            <a:off x="0" y="9421813"/>
            <a:ext cx="2938463"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chemeClr val="tx1"/>
                </a:solidFill>
                <a:latin typeface="Times New Roman" pitchFamily="18" charset="0"/>
              </a:defRPr>
            </a:lvl1pPr>
          </a:lstStyle>
          <a:p>
            <a:pPr>
              <a:defRPr/>
            </a:pPr>
            <a:endParaRPr lang="en-US"/>
          </a:p>
        </p:txBody>
      </p:sp>
      <p:sp>
        <p:nvSpPr>
          <p:cNvPr id="358405" name="Rectangle 5"/>
          <p:cNvSpPr>
            <a:spLocks noGrp="1" noChangeArrowheads="1"/>
          </p:cNvSpPr>
          <p:nvPr>
            <p:ph type="sldNum" sz="quarter" idx="3"/>
          </p:nvPr>
        </p:nvSpPr>
        <p:spPr bwMode="auto">
          <a:xfrm>
            <a:off x="3841750" y="9421813"/>
            <a:ext cx="2938463"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Times New Roman" pitchFamily="18" charset="0"/>
              </a:defRPr>
            </a:lvl1pPr>
          </a:lstStyle>
          <a:p>
            <a:pPr>
              <a:defRPr/>
            </a:pPr>
            <a:fld id="{F4DF46B6-E310-4686-BBCC-16A88021FAA5}" type="slidenum">
              <a:rPr lang="en-US"/>
              <a:pPr>
                <a:defRPr/>
              </a:pPr>
              <a:t>‹#›</a:t>
            </a:fld>
            <a:endParaRPr lang="en-US"/>
          </a:p>
        </p:txBody>
      </p:sp>
    </p:spTree>
    <p:extLst>
      <p:ext uri="{BB962C8B-B14F-4D97-AF65-F5344CB8AC3E}">
        <p14:creationId xmlns:p14="http://schemas.microsoft.com/office/powerpoint/2010/main" val="3174918049"/>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8T21:41:57.078"/>
    </inkml:context>
    <inkml:brush xml:id="br0">
      <inkml:brushProperty name="width" value="0.05292" units="cm"/>
      <inkml:brushProperty name="height" value="0.05292" units="cm"/>
      <inkml:brushProperty name="fitToCurve" value="1"/>
    </inkml:brush>
  </inkml:definitions>
  <inkml:trace contextRef="#ctx0" brushRef="#br0">0 5 7,'0'0'5,"0"0"-1,0 0-1,0 0-1,0 0-3,0 0 0,0 0-2,0 0 0,0 0-1,9-4 0,-9 4 0</inkml:trace>
</inkml:ink>
</file>

<file path=ppt/ink/ink1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7T19:38:18.813"/>
    </inkml:context>
    <inkml:brush xml:id="br0">
      <inkml:brushProperty name="width" value="0.53333" units="cm"/>
      <inkml:brushProperty name="height" value="1.06667" units="cm"/>
      <inkml:brushProperty name="color" value="#FFFF00"/>
      <inkml:brushProperty name="tip" value="rectangle"/>
      <inkml:brushProperty name="rasterOp" value="maskPen"/>
      <inkml:brushProperty name="fitToCurve" value="1"/>
    </inkml:brush>
  </inkml:definitions>
  <inkml:trace contextRef="#ctx0" brushRef="#br0">0 92 88 0,'22'-5'33'0,"-11"-19"-18"0,5 10-11 0,0 14 8 16,0-5 1-16,1 0 3 15,4 1-3-15,6-1 2 16,6 0 1-16,-1 0-1 16,6 0 1-16,5 1 0 15,0 4-8-15,6 0-1 0,-1 0 0 16,6 0-1-16,6 0 1 15,5-5-4-15,5 5 0 16,16-5 1-16,12 0 0 16,4 5-5-16,6 0-1 0,0 0 1 15,0 0 2-15,6 5 0 16,21 0-1-16,-5 4 1 16,-1 11 1-16,1 4-3 15,-6-5 0-15,0 0 3 16,17-5 3-16,-1-4 2 15,1-5 1-15,-1-10 0 16,-5-9 2-16,11 4-3 16,5-4-2-16,-5 4-2 15,0-4-3-15,-11 4 1 16,0 0 1-16,6 6 1 16,10-1 1-16,-5 5 0 15,-11-5 0-15,0 5-2 16,-16 0 1-16,-6 0 0 15,6 5 3-15,5 0-3 16,1-1 0-16,-12 6-1 0,-5 0 1 16,-5-1 2-16,-6 1 2 15,-5-1 1-15,5-4 0 16,6 0-4-16,-1 9-1 16,-4-4-3-16,-7 4-1 15,-4 1 1-15,-6-6 0 16,0 6 0-16,0-6 2 15,5 1-1-15,12-5-1 16,4 4 1-16,-5 1 1 16,1 0-1-16,-6-6-1 15,-6 6 1-15,-5-5 1 16,0 4 1-16,-5 1 1 0,5 0 0 16,5-6 0-16,1 1 0 15,-6 0 2-15,0-5-1 16,0 0 2-16,0 0-4 15,-6-5-2-15,6 0 0 16,0 1 1-16,0-1-3 16,6 5 0-16,5 0 1 15,-11-5 2-15,0 5-1 16,-6-5-1-16,6 5-2 16,-10-5 1-16,-1 5 1 15,6-4 2-15,-1 4-1 16,6-5-1-16,6 5 1 15,21 0 1-15,-6-5-3 0,-10 5 0 16,-5 0-1-16,-6-5 0 16,0 0 2-16,-11 1 2 15,0 4 1-15,6-5 3 16,5 5-8-16,5-5 0 16,-5 10 0-16,-10-5 3 15,-1 5 0-15,0-1-1 16,0 1-2-16,-5 0-1 15,0 0 2-15,5 0 2 16,6-1 0-16,5-4-1 16,0 0 1-16,0 0 1 15,-11 0-1-15,0 0-1 16,1 0 1-16,-7 0-1 0,1 5-3 16,-5-5 2-16,4 5 1 15,-4-5 2-15,5 0-1 16,5 0 2-16,6-5-4 15,-1 0 0-15,-5 5-6 16,1 0-3-16,-7 0-3 16,-4 0 0-16,-1 0-9 15,-10 5 0-15,-11 0-20 16,-17 19-87 0</inkml:trace>
</inkml:ink>
</file>

<file path=ppt/ink/ink1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7T19:38:28.061"/>
    </inkml:context>
    <inkml:brush xml:id="br0">
      <inkml:brushProperty name="width" value="0.53333" units="cm"/>
      <inkml:brushProperty name="height" value="1.06667" units="cm"/>
      <inkml:brushProperty name="color" value="#FFFF00"/>
      <inkml:brushProperty name="tip" value="rectangle"/>
      <inkml:brushProperty name="rasterOp" value="maskPen"/>
      <inkml:brushProperty name="fitToCurve" value="1"/>
    </inkml:brush>
  </inkml:definitions>
  <inkml:trace contextRef="#ctx0" brushRef="#br0">-7 170 64 0,'0'0'27'0,"0"0"-14"0,0 5-9 0,0-5 8 16,0 0-5-16,0 0 1 16,0 0-5-16,6 9-2 15,-1 1 4-15,-5-10 1 16,5 5 4-16,1-1 4 15,-6-4-4-15,0 0 2 16,5 5-3-16,1-5 0 16,-1 5-3-16,0-5 1 15,-5 0-4-15,6 0 0 0,-6 0 1 16,0 0 0-16,5 0 2 16,1 0-3-16,-1 0 0 0,6 0-1 15,0 0 1-15,-1 0 0 16,1 0 1-16,0 0 0 15,0 0 2-15,0 0-1 16,0 0 0-16,-1 0-1 16,1 0 0-16,5 0-2 15,1 0-2-15,-7 5 1 16,7-5 1-16,-1 5 3 16,0-5 2-16,0 0 1 15,0 0 0-15,1-5 0 16,-1 5 0-16,0 0-4 15,11-5-1-15,-11 5-1 16,6 0 1-16,-6 0-4 16,6 0 0-16,-1 5 1 15,1 0 0-15,-1-1 0 0,1-4 2 16,0 0 1-16,-1 0 1 16,1-4 0-16,-1 4 2 15,1-5-3-15,0 5 0 16,-1-5-1-16,1 5-2 15,0 0 1-15,-6 0 1 16,0-5-3-16,6 0 0 16,-1 5-1-16,1 0 0 15,5 0 2-15,0 0 2 16,0 0-3-16,5 0 0 16,1 0 3-16,-1 0 1 15,6 0-1-15,0 0 1 0,0-4 0 16,-1-1 3-16,1 0-1 15,0 0 0-15,0 0-3 16,-6 1 1-16,1-1-2 16,-1 5-1-16,-5 0 3 15,0 0 0-15,0-5-8 16,0 5-2-16,5 0 6 16,-5 0 5-16,6 0-2 15,-1-5 1-15,1 0-1 16,5 1-2-16,5-1 1 15,0 0 1-15,6 0-3 16,-6 0 0-16,-5 5 1 16,-1 0 2-16,1-4-1 15,-5 4 2-15,-1 4-4 16,0 1 0-16,1 0 1 0,-1-5 0 16,1 5 2-16,-1-5 3 15,1 0-2-15,-1 0-2 16,0-5 0-16,1 5-1 15,-1 0 0-15,1-5 0 16,4 0 0-16,1 1 0 16,5-11 0-16,1 15 0 15,-1 0 0-15,0-9 0 16,0-1-3-16,-5 0 2 16,0 5 1-16,0 1 0 15,0 4 0-15,-1 0 2 16,1 4-3-16,0 1 0 0,-6 0 1 15,6-5 0-15,0 0 0 16,0 5 0-16,0 0 0 16,0-5 0-16,-1 0 0 15,12 0 2-15,-6-10-1 16,6 5-1-16,-1 0 1 16,1 1-1-16,0-1 0 15,-1 10 0-15,1-1 0 16,0 1 0-16,-1 0-3 15,1 0 2-15,-6 0 1 16,0-5 2-16,0 0 1 16,1 0 3-16,-1 5-1 15,-5-15 2-15,0 10-4 0,-1-10-2 16,7 5 0-16,-1 1-1 16,0 13-3-16,0-4 2 15,0 0 1-15,-5 0 2 16,0 0-1-16,-6-1-1 15,1 1 3-15,5-10 2 16,-6 1-2-16,1 4 0 16,-1 0-1-16,0 0-2 15,1 0 1-15,5 0 1 16,-6 4-1-16,0-4-1 16,-5 5 1-16,0 0-1 15,0 0 0-15,0 0 2 16,0-5-1-16,0 0-1 0,0 0 5 15,0 0 1-15,0-15-2 16,1 15-3-16,-1 0 0 16,0 0 1-16,0-9-1 15,0 9-1-15,0 0 1 16,0-10 1-16,0 10-3 16,5 5 0-16,-5 0 1 15,5-5 0-15,1 0 0 16,-6 0 0-16,5 0 0 15,1 0 2-15,-6 0-1 16,5-10 2-16,-5 5-2 16,0 5-1-16,6 0 1 15,-6-10-1-15,5 10 0 16,0-9 2-16,-5 4-3 16,6 0 0-16,-1-4 1 0,1-1 2 15,-1 0-3-15,6 6 0 16,0-1 1-16,-1 0 0 15,1 10 0-15,-5-10 2 16,-1 0-3-16,1 0-2 16,-6 1 2-16,10 8 2 15,-4 1 0-15,-6 0 2 16,-6 0-4-16,1-5 0 16,0 0 1-16,-1 0 2 15,1 0-1-15,-1 0-1 16,1 0 1-16,0 0-1 0,-1 0-3 15,1 0 2-15,-1 0 1 16,1 0 0-16,0 0 0 16,-1 0 2-16,1-10-1 15,0 5-1-15,-1 1 1 16,6-1-1-16,0 5 0 16,6 0 0-16,-1 0-3 15,6 0 2-15,0 0 1 16,5 0 2-16,0 0-3 15,-5 0 0-15,0 0 3 16,5 0 1-16,-5 0-1 16,0 0-2-16,-1 5 1 15,-4-1 1-15,-1 1-3 16,1 0 0-16,-1 0 1 16,6 0 2-16,0-1-3 0,-6 1 0 15,0 0 1-15,1-5 2 16,-1 0-1-16,6-5 2 15,0 5-2-15,0 0-1 16,5 0 1-16,-5 0 1 16,0 0-1-16,-6 5-1 15,0 0 1-15,1-5 1 16,-1 0-1-16,1 9 2 16,-6 1 2-16,0-15 2 15,0 10-1-15,0 0-1 16,0 0-3-16,0-5-2 15,0 4 1-15,0 1-1 0,-6 0 0 16,6 0 2-16,6 5-3 16,-1-1 0-16,1-4 1 15,-1 0 0-15,6 0 0 16,5-1 2-16,6 1 1 16,-1-5 3-16,1 0-3 15,0 0-2-15,-6 0 2 16,0 0 0-16,0 0-1 15,-5 0-2-15,0 0 1 16,-6 0-1-16,1 0 0 16,-1-5 0-16,0 5-3 15,1 0 2-15,-1 0 3 16,6 0 1-16,0 0-4 16,0 0-1-16,0 0 1 0,-1 0 2 15,7-4 0-15,-1-1-1 16,0 0 1-16,0 5 1 15,0 0-1-15,-5-5 2 16,0 5-4-16,-5 0-2 16,-1-5 2-16,0 1 2 15,-5-1 0-15,0 5 2 16,0 0-2-16,-5 0-1 16,0 0-2-16,-1 0 1 15,1 0 1-15,-1 0 2 16,-4 0-1-16,-1 0 2 15,0-5-4-15,-5 5-2 16,0 0 2-16,-1 0 0 0,1 0 1 16,-5 0 0-16,-6 0 0 15,10 0 2-15,-10 0-3 16,0 0 0-16,6 0 1 16,-1 0 0-16,1-5 0 15,-6 0 2-15,0 0-1 16,0 5-3-1,0 0 1-15,0 0 1 16,0 0 2-16,5 0-1 16,-5 0-1-16,0 0-2 15,0-4 1-15,0 4-6 16,0 0-3-16,0 0-47 16,0 0-62-1</inkml:trace>
</inkml:ink>
</file>

<file path=ppt/ink/ink1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7T19:38:49.289"/>
    </inkml:context>
    <inkml:brush xml:id="br0">
      <inkml:brushProperty name="width" value="0.53333" units="cm"/>
      <inkml:brushProperty name="height" value="1.06667" units="cm"/>
      <inkml:brushProperty name="color" value="#00FF00"/>
      <inkml:brushProperty name="tip" value="rectangle"/>
      <inkml:brushProperty name="rasterOp" value="maskPen"/>
      <inkml:brushProperty name="fitToCurve" value="1"/>
    </inkml:brush>
  </inkml:definitions>
  <inkml:trace contextRef="#ctx0" brushRef="#br0">18 203 148 0,'-16'-10'57'0,"16"10"-30"0,-5-5-14 16,5 5 17-16,0 0-13 0,0 0-2 15,0 0-7-15,5 0-3 16,6 0-2-16,0 0 2 0,-1-4 1 16,7 4 6-1,4-5-4-15,-5 5-2 16,6 0 3-16,0 0 2 15,-1 0-2-15,6 0 2 16,0 0-2-16,11-5 2 16,0 0-2-16,5 0 2 15,6 5-6-15,10-4-3 16,17-1 3-16,-1 0 4 16,1 0-3-16,0 0 2 0,-1 1-1 15,1-1 3-15,0-5-1 16,5 1 0-16,16-1 1 15,5-5 1-15,1 1-1 16,-6 0 1-16,1-1-4 16,-7 6 1-16,-4-1-5 15,-6 0 0-15,11 1 1 16,0 4 2-16,-1 0 1 16,1 5 1-16,-11 0-4 15,0 0-1-15,0 5 3 16,-5-5 3-16,0 0 2 15,-6 5 1-15,-5-5-4 16,5 0 0-16,0 5-3 16,6-1 2-16,-1 1-4 0,-4 0 0 15,-7 0-1-15,1 4-2 16,-5 1 1-16,5 0-1 16,-6-1 0-16,-5 1 0 15,0-1 0-15,0 1 2 16,0 0-1-16,11-1-1 15,5 1 1-15,6 0-1 16,-1-1 0-16,1 6 2 16,-6-6-1-16,-5 1-1 15,0-1 1-15,0 1-1 16,-6-5-3-16,1 0 2 0,-1-1 1 16,6 1 2-16,5 0-1 15,6 5-1-15,-6-6 1 16,0 6-1-16,6-5 0 15,-11 4 0-15,-1-4 0 16,-4 5 0-16,-6-1 0 16,-6 1 0-16,1 9 0 15,0-9 0-15,-6-1 0 16,6 1 0-16,-1 0 0 16,6-6 2-16,0 1-3 15,6 0 0-15,-6 0 1 16,0-5 2-16,0 0-3 15,-6 0 0-15,-4 0 1 16,-1 0 0-16,-11-5 0 16,6 5 2-16,-6 0-3 15,6 0 0-15,0 0 1 0,0 0 2 16,0 0-3-16,-1 5-2 16,1-5-1-16,5 0 3 15,1-5-2-15,4 0 1 16,1 0 0-16,5 1 0 15,-5-1-5-15,-1 0-3 16,1-9-16-16,-1 4-7 16,1-4-26-16,0-15-13 15,-11-10-74 1</inkml:trace>
</inkml:ink>
</file>

<file path=ppt/ink/ink1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7T19:38:53.823"/>
    </inkml:context>
    <inkml:brush xml:id="br0">
      <inkml:brushProperty name="width" value="0.53333" units="cm"/>
      <inkml:brushProperty name="height" value="1.06667" units="cm"/>
      <inkml:brushProperty name="color" value="#00FF00"/>
      <inkml:brushProperty name="tip" value="rectangle"/>
      <inkml:brushProperty name="rasterOp" value="maskPen"/>
      <inkml:brushProperty name="fitToCurve" value="1"/>
    </inkml:brush>
  </inkml:definitions>
  <inkml:trace contextRef="#ctx0" brushRef="#br0">5 58 68 0,'-6'-24'27'0,"6"20"-14"0,0-1-9 15,0 5 8-15,0 0-3 16,0 0 0-16,0-5 3 16,0 0 5-16,0 0-3 15,-5 1 0-15,5-1-8 0,0 5-2 16,0 0-2-16,0 0 1 15,0 0-2-15,0 0-1 0,0 0 1 16,5 5-1-16,1 4 2 16,4-4 3-16,1 0 4 15,0 4 2-15,0 6 1 16,5-6-4-16,0 1 0 16,6 0-3-16,-1-6 0 15,7 1-1-15,-1-5 0 16,0 5 6-16,0-5 4 15,0 0-7-15,5 0-4 16,6 0 0-16,5 0 0 16,-5 10-1-16,0-1-2 0,5 1-2 15,-5 4 1-15,5 1 3 16,0-6 1-16,0 1-4 16,1-1 1-16,-1 1 0 15,5-5 0-15,6 4 2 16,0-4 1-16,0 0 3 15,0 0 3-15,-5-5-2 16,5 0 1-16,-5 5-7 16,-1-1-1-16,1 6 0 15,0 0 0-15,-1-6 0 16,-5 6 2-16,1-5-3 16,-7 0 0-16,1-1 1 15,5 1 0-15,1 5 0 16,4-5 0-16,6-1 0 15,0 1 0-15,6 0 0 0,-12 0 0 16,6 5 0-16,-5-6 0 16,0 1 2-16,-6 0 1 15,0 0-1-15,0-5-2 16,1 0 1-16,-1 5 1 16,0-1-3-16,0-4 0 15,0 0 1-15,1 0 0 16,4 0-3-16,12 0 2 15,-1 0 3-15,1 0 1 16,-1 0-4-16,0-4 1 16,1-1 0-16,-6 0 0 0,0 0 2 15,-6 0 1-15,1 1-1 16,0-1-2-16,-1 5 1 16,1 0-1-16,5 0 0 15,-5 0 2-15,5 0-3 16,0 0 0-16,0 0 1 15,5 0 2-15,1 0-3 16,-6 0 0-16,0 0 1 16,0 0 0-16,-6 0 2 15,1 0 1-15,-1-5-1 16,1 5-2-16,0 0-2 16,-6 0 1-16,16 0 1 15,1 0 2-15,-6 5-3 16,0 0 0-16,0-1 1 15,0-4 2-15,0 0-1 0,-6 5-1 16,1-5 1-16,5 5-1 16,-5 0 0-16,-1 0 0 15,1-1 0-15,-6 1 0 16,0-5 0-16,1 0 0 16,-1 0 0-16,0 0 0 15,6 0 0-15,10-5 2 16,1 5-3-16,-1-4 0 15,-5-1 1-15,5 5 0 16,-5 0 0-16,-5 0 2 16,0 0-1-16,-1 0 2 0,-4-5-4 15,-7 0-2-15,1 5-1 16,0-5 3-16,5 5 2 16,-5-4 2-16,5 4-1 15,0 0-2-15,6 0-2 16,5 0 1-16,5 0 1 15,-4 0 0-15,4 4 0 16,6 1 0-16,-11 5 0 16,0-10 0-16,-6 0 0 15,1 0 2-15,0 5-3 16,-1-5 0-16,-4 0 1 16,-1 4 0-16,0 1 0 15,6 0 0-15,-1-5 0 16,6 10 0-16,6-6-3 0,-1-4 2 15,0 5 1-15,1 5 2 16,-1-10 1-16,-5 0 1 16,0 0-5-16,0 0 1 15,6-5 0-15,-6 0 2 16,5 0-3-16,1 1 0 16,5 4-1-16,5 0 0 15,-5 0 2-15,-1 0 2 16,-4 4-1-16,-1 1 2 15,1 0-2-15,-6 0-1 16,0 0 1-16,0-5 1 16,5 0-1-16,-5 0-1 0,0 0 1 15,6-5-1-15,4 0 2 16,7 5 3-16,-1 0-2 16,-5 0 0-16,0 5-1 15,-6-5-2-15,0 0-2 16,-5 0 1-16,-5 0 1 15,0 0 0-15,-1 0 0 16,1 0 2-16,0 0-1 16,-6 0-1-16,0 0-2 15,0 9 1-15,6-4 1 16,-1 0 2-16,1 0-1 16,0-5-1-16,-1-5 7 15,-4 0 5-15,-1 5-2 16,0 0 0-16,-5-5-6 15,0 1-3-15,-1 4-3 0,-4 4 1 16,-1 1 1-16,1-5 0 16,-1 0-3-16,0 0 2 15,6 5 1-15,-5-10 2 16,-1 0-1-16,6 5 2 16,0 0 0-16,0-4 1 15,5-1-2-15,0 0-2 16,6 5-2-16,-6-5 1 15,0 5 3-15,6-5 1 16,-6 5-4-16,0-4-1 16,11-1 1-16,-16 0 0 15,5 0-2-15,0 0 2 0,1 5 1 16,-1-4 0-16,0 4-3 16,6-5 2-16,5 5 3 15,5-5 1-15,6 0-4 16,0 0 1-16,-6 5 2 15,1-4 1-15,-1-1-1 16,-5 0-2-16,0 0-2 16,-5 0 1-16,-6 5 1 15,0-5 0-15,0 5-3 16,1 0 2-16,-1 0 1 16,0 0 2-16,-5 0-3 15,0 0 0-15,-6 0 1 16,0 0 2-16,1 5-3 15,-1-5 0-15,-5 5 1 0,0-5 0 16,0 5 0-16,-5-5 0 16,-6 0-3-16,-5 0 2 15,0 0-12-15,-11 0-5 16,-6 5-19-16,-10 4-6 16,-22 1-64-1</inkml:trace>
</inkml:ink>
</file>

<file path=ppt/ink/ink1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7T19:39:26.641"/>
    </inkml:context>
    <inkml:brush xml:id="br0">
      <inkml:brushProperty name="width" value="0.53333" units="cm"/>
      <inkml:brushProperty name="height" value="1.06667" units="cm"/>
      <inkml:brushProperty name="color" value="#00FFFF"/>
      <inkml:brushProperty name="tip" value="rectangle"/>
      <inkml:brushProperty name="rasterOp" value="maskPen"/>
      <inkml:brushProperty name="fitToCurve" value="1"/>
    </inkml:brush>
  </inkml:definitions>
  <inkml:trace contextRef="#ctx0" brushRef="#br0">292 71 64 0,'-16'-9'27'0,"16"9"-14"0,-11-5-18 0,11 5 6 16,-5 0-6-16,-6 0-1 0,-5 0 3 15,-1 0 3-15,-4-5 16 16,-1 5 9-16,0-5 8 16,-5 1 2-16,0-1-8 15,0 0-4-15,6 0-7 16,5 0 0-16,-1 1-9 15,7-6 5-15,4 10 1 0,6-5-4 16,11 5-3-16,5 0-3 16,6 0 0-16,-1 0-2 15,17-5 2-15,-5 5-2 16,5 0 2-16,-1 0-2 16,7 0-1-16,10 5 3 15,5 0 2-15,0-5 2 0,12 0 3 16,10 0-3-16,5 10 1 15,6-10-3-15,-6 4 0 16,1 1-3-16,-6 0-2 16,5 0 3-16,6 0 2 15,16-1-2-15,0 6 0 16,0-5-1-16,0 4 1 16,-5-4-2-16,5 5 2 15,0-5-2-15,16 4-1 16,1 6 1-16,-7-1-1 0,1 5-3 15,-11 0 2-15,6 1-4 16,-6-1-1-16,5-5 5 16,11-4 2-16,-15-1 1 15,-7 1-2-15,-5-10 1 16,-10 0-1-16,-12-5 2 16,-4 5 1-16,-12-5 1 15,-10 1 0-15,-6-1-2 16,-11 5 1-16,-5 0-15 15,-10 5-7-15,-12 4-19 16,-5 10-6-16,-11 1-52 16</inkml:trace>
</inkml:ink>
</file>

<file path=ppt/ink/ink1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7T19:39:28.908"/>
    </inkml:context>
    <inkml:brush xml:id="br0">
      <inkml:brushProperty name="width" value="0.53333" units="cm"/>
      <inkml:brushProperty name="height" value="1.06667" units="cm"/>
      <inkml:brushProperty name="color" value="#00FFFF"/>
      <inkml:brushProperty name="tip" value="rectangle"/>
      <inkml:brushProperty name="rasterOp" value="maskPen"/>
      <inkml:brushProperty name="fitToCurve" value="1"/>
    </inkml:brush>
  </inkml:definitions>
  <inkml:trace contextRef="#ctx0" brushRef="#br0">215-1 44 0,'-33'0'19'0,"22"0"-10"0,-10 0-2 15,15 0 7-15,-4 0 1 16,-7 0 1-16,1 5 0 15,0-5 0-15,0 0-2 0,0 0-1 16,-1 0-3-16,7 0 1 16,-1 0-4-16,5 0-2 15,1 0 0-15,0 0 1 16,5 0-3-16,0 0 9 0,10 0 5 16,7 0-9-16,4-5-2 15,6 0-4-15,6 1-2 16,4-1 1-16,1 0 1 15,5 5-3-15,1 0 0 16,-1 5 1-16,6 0 2 16,-1-1-3-16,1 6 0 15,-1 0 1-15,12-1 0 0,5 1 0 16,10-1 2-16,12 1 3 16,-1-5 4-16,1 0 0 15,-1-5 0-15,6 0-5 16,0 0-1-16,0 0-1 15,10 0 1-15,6 0-4 16,-5 4 0-16,0 6 1 16,5 4 0-16,0-4-5 15,0 0 1-15,16-1 0 16,6 1 2-16,-1-1 1 16,-5 1 3-16,1 0-1 15,-6-1 2-15,-1 1-2 16,12 0-1-16,0-6 3 15,-1 6 0-15,-4 0-4 0,-1-1 1 16,0 1 0-16,0-1 0 16,6 1 0-16,0 0 2 15,-6-6-1-15,-5 1 2 16,0 0-2-16,-1-5 2 16,7 5 0-16,4-5 1 15,-4 0-2-15,-1 0-2 16,-16 0 1-16,-5-5 1 15,-12 10-1-15,1-5-1 16,6 5 3-16,4-5 0 16,-5 4-4-16,6 1 1 15,-6 5 0-15,1-10 2 16,-1 5-1-16,-5-5-1 0,10 0 3 16,6 0 2-16,6 0 0 15,-6 0 0-15,0 0-3 16,-6 0 1-16,1 0 0 15,5 0 1-15,6 0 0 16,-1-5 0-16,0 0-2 16,-4 0 1-16,-7 0-2 15,-5 1-1-15,-5 4 1 16,5 0-1-16,6-5 0 16,27 0 0-16,-6 0 0 15,-11 0 0-15,1-4 0 16,-6 4 2-16,-5 0 1 15,10 0 3-15,6 1-3 0,5-1-2 16,-10 5 0-16,-1-5-1 16,6 0 0-16,-6 5 2 15,12-5-1-15,4 1-1 16,1-1 1-16,-11 0-1 16,0 0-3-16,-6 0 2 15,1 5 1-15,15-9 2 16,6-1-1-16,0 15-1 15,-5 0-2-15,5-5 1 16,5 5 1-16,23-1 2 16,-12-4-3-16,0 0 0 15,-5-4-1-15,0 8 0 16,5-13 4-16,6 9 3 0,-17 0-4 16,-10 0-1-16,-6 0-7 15,0 5 0-15,-5-5-8 16,16 0-1-16,-5-10-4 15,-17 10-1-15,-15 0-1 16,-12 10 0-16,-16-6-9 16,-10 1-5-16,-17 5-32 15</inkml:trace>
</inkml:ink>
</file>

<file path=ppt/ink/ink1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7T19:39:30.230"/>
    </inkml:context>
    <inkml:brush xml:id="br0">
      <inkml:brushProperty name="width" value="0.53333" units="cm"/>
      <inkml:brushProperty name="height" value="1.06667" units="cm"/>
      <inkml:brushProperty name="color" value="#00FFFF"/>
      <inkml:brushProperty name="tip" value="rectangle"/>
      <inkml:brushProperty name="rasterOp" value="maskPen"/>
      <inkml:brushProperty name="fitToCurve" value="1"/>
    </inkml:brush>
  </inkml:definitions>
  <inkml:trace contextRef="#ctx0" brushRef="#br0">-11 33 96 0,'6'-19'38'0,"-1"14"-20"0,11-5-15 0,-10 10 10 15,-1 0-8-15,6 0-3 16,0 0-1-16,5 5 1 15,0 0 3-15,0 0 2 16,6-1 8-16,5 1 2 16,0-5 3-16,11 0 0 15,5-5-7-15,16 1 0 16,17-1-8-16,10 0 1 0,6 0 1 16,0 5-1-16,5 0-1 15,11 5-3-15,17 0-2 0,4 4 1 16,1 1-1-16,5 4-3 15,5-4 2-15,6 0 3 16,22-1 3-16,-6 1-2 16,0 0 0-16,-5-1 1 15,-1 1 0-15,12-5-2 16,-1-5-2-16,-10 0 1 16,-1-5 1-16,1 0 1 15,11 0 1-15,-6 0-2 16,-6 10-2-16,1 0-2 15,-6 5 1-15,17 4-8 16,-1 0-2-16,-5 1 1 16,-5-1 1-16,-11-9 3 0,5 0 2 15,38-5 8-15,-16 0 5 16,-16 0-4-16,-6 0-3 16,-16 0-1-16,5 0-1 15,6 5-25-15,-27-1-10 16,-11 6-46-1</inkml:trace>
</inkml:ink>
</file>

<file path=ppt/ink/ink1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7T19:39:31.581"/>
    </inkml:context>
    <inkml:brush xml:id="br0">
      <inkml:brushProperty name="width" value="0.53333" units="cm"/>
      <inkml:brushProperty name="height" value="1.06667" units="cm"/>
      <inkml:brushProperty name="color" value="#00FFFF"/>
      <inkml:brushProperty name="tip" value="rectangle"/>
      <inkml:brushProperty name="rasterOp" value="maskPen"/>
      <inkml:brushProperty name="fitToCurve" value="1"/>
    </inkml:brush>
  </inkml:definitions>
  <inkml:trace contextRef="#ctx0" brushRef="#br0">107 37 76 0,'-27'0'30'0,"22"0"-16"0,-6 0-8 16,5 0 9-16,1 0 0 0,-6 0 4 15,6 0-5-15,-1 0 0 16,1 0-6-16,0 0 0 15,-6 0 1-15,5 0 5 16,1 0-8-16,5 0 10 0,0 0 4 16,0 0-4-16,5-5 1 15,12 5-6-15,-7 0-1 16,7 0-4-16,4 0-1 16,1 0-1-16,5-4 0 15,11 4 0-15,-6 0 2 16,6 0-1-16,11 0 2 0,10 0 0 15,6 0 1-15,5 0-4 16,6 0-1-16,-6 0 1 16,6 0 0-16,5 0-2 15,-6 4 1-15,6-4 4 16,11 0 4-16,11 0-4 16,-1-4-2-16,-4 4-5 15,-1 0 0-15,11 0 0 16,0 0 0-16,11 0 0 15,5 0 0-15,0 0 2 16,1 0 1-16,-7 0-4 16,7 4 1-16,4-4 0 15,6 0 0-15,-5-4 0 16,5 4 2-16,-11-5 1 0,6 5 1 16,0-5 2-16,5 5 1 15,0-5-3-15,-11 5-1 16,-5 0-1-16,-6-5-2 15,1 5-2-15,-6 0 1 16,5 0 1-16,6 0 0 16,-11 5 0-16,-11-10 2 15,-10 5-1-15,-6 0-1 16,-11-4 1-16,-5 4-1 16,-11-5 0-16,-5 5 2 15,-12 0-1-15,-4 0-1 16,-6 0-2-16,0 0 1 0,-11 0-4 15,-5 0-1-15,0 0 3 16,-6 0 1-16,-5 0 2 16,0 0 0-16,-5 0 0 15,-1 0 0-15,-5 0-9 16,-5 5-2-16,-11 4-25 16,-5 1-11-16,-22 14-64 15</inkml:trace>
</inkml:ink>
</file>

<file path=ppt/ink/ink1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7T19:39:34.463"/>
    </inkml:context>
    <inkml:brush xml:id="br0">
      <inkml:brushProperty name="width" value="0.53333" units="cm"/>
      <inkml:brushProperty name="height" value="1.06667" units="cm"/>
      <inkml:brushProperty name="color" value="#00FFFF"/>
      <inkml:brushProperty name="tip" value="rectangle"/>
      <inkml:brushProperty name="rasterOp" value="maskPen"/>
      <inkml:brushProperty name="fitToCurve" value="1"/>
    </inkml:brush>
  </inkml:definitions>
  <inkml:trace contextRef="#ctx0" brushRef="#br0">-4 80 64 0,'0'0'24'0,"0"0"-12"0,0 5-12 16,0-5 7-16,0 0 2 16,10 5 2-16,1 0-3 15,0-1 0-15,5 1-1 16,0 0 3-16,1 5-3 15,4-1 1-15,1 1-3 16,-1-1 0-16,6 1 1 16,11 0 3-16,-5-1 0 15,4 1 0-15,1-1-1 16,5 1 2-16,-5-5-5 16,5 0 4-16,1-1 1 0,-1-4-1 15,11 0 2-15,5 0-2 0,6 0 2 16,5 0-2-16,6 0 0 15,0 0-1-15,-1 0 0 16,1-4-4-16,0 4-1 16,-6-5 1-16,5 5 0 15,6 0-5-15,1 0 1 16,-1 0 0-16,0 5 0 16,5-5 0-16,-5 0 2 15,-5 0 1-15,5-5 3 16,-6 0 1-16,1-5 3 15,5 1-5-15,5 4-3 16,6 0-1-16,0 0-1 16,-5 5 0-16,-6 0 2 15,0 5-3-15,0 0 0 0,0-5-1 16,0 0 0-16,5-5 4 16,11 0 1-16,-5-4-1 15,0-1-2-15,-5 5 3 16,-1 1 2-16,-5-6-4 15,0 5-1-15,-5-4 0 16,-1-1 2-16,1 0-3 16,5 6 0-16,0-1 1 15,-5 0 2-15,-1 0-3 16,1 5 0-16,0 0 1 16,-6 0 0-16,-5-5 0 15,5 5 0-15,-5-4 0 16,5-1 2-16,5-5-3 0,1 5 0 15,0 1 7-15,5-6 4 16,-11 0-3-16,-5 6 1 16,0-1-5-16,-1 0 0 15,1 0-3-15,0 5-1 16,0 0 1-16,11 0 0 16,5 0 0-16,0 0 0 15,10 0 0-15,-9 0 2 16,4 5-1-16,-10-5-1 15,-1 5-2-15,-5 0 1 16,-5-5 1-16,0 0 0 16,5 0 0-16,6 0 2 0,0 4-1 15,-6 1-1-15,5 0 1 16,12 5-1-16,-6-1 0 16,-5 1 0-16,-1-1 0 15,-5 1 0-15,1-5 0 16,-1 0 0-16,6-5 0 15,10 0 2-15,-10 0-1 16,-6 0-1-16,-5 0 5 16,-1 0 1-16,-4 4-2 15,-1 1-3-15,1-5 0 16,-1 0-1-16,1 5-3 16,-1 0 2-16,6-5 3 15,5 0 3-15,6 0-2 16,-1 0-2-16,1-5 0 15,-11 0 1-15,0 5-1 0,-1 0 2 16,-4-5-2-16,-1 1-1 16,1-1 1-16,5 0-1 15,-1 0 0-15,1 0 0 16,5 1 0-16,1 4 0 16,-7 0 0-16,1 4 0 15,0 1 0-15,-5 0 2 16,-1 5-3-16,-5-1 0 15,0-4 1-15,0-5 0 16,0 0 0-16,0 0 0 16,6 0 2-16,4-5 1 0,1 5-1 15,5 0-2-15,-5 0 1 16,0 0-1-16,-6 0 0 16,-4 5 0-16,-12 0 2 15,11 0 1-15,-11-1-4 16,11 1-1-16,-11 0 1 15,6 0 0-15,-1-5 1 16,1 0 0-16,5 0 0 16,6 0 0-16,-1-5 4 15,0 0 5-15,-5 0-3 16,-10 1-1-16,4-6-2 16,-5 5 0-16,1 0-2 15,-7 1 2-15,1 4-4 16,-5-5-2-16,-6 0 2 15,-6 5 0-15,1 0 1 0,-11 0 0 16,0 0 0-16,-11 0 2 16,0 0-3-16,0 0 0 15,0 0-1-15,0 0 0 16,0 0-18-16,0 0-9 16,5 10-47-16,-5 4-19 15</inkml:trace>
</inkml:ink>
</file>

<file path=ppt/ink/ink1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7T19:39:41.338"/>
    </inkml:context>
    <inkml:brush xml:id="br0">
      <inkml:brushProperty name="width" value="0.53333" units="cm"/>
      <inkml:brushProperty name="height" value="1.06667" units="cm"/>
      <inkml:brushProperty name="color" value="#FFFF00"/>
      <inkml:brushProperty name="tip" value="rectangle"/>
      <inkml:brushProperty name="rasterOp" value="maskPen"/>
      <inkml:brushProperty name="fitToCurve" value="1"/>
    </inkml:brush>
  </inkml:definitions>
  <inkml:trace contextRef="#ctx0" brushRef="#br0">36 77 48 0,'-16'-4'19'0,"16"4"-10"0,0 0-15 0,0 0 1 15,0 0-1-15,0 0 2 16,-6-5 2-16,1 0 3 16,-1 5 22-16,1 0 9 15,-1 0-2-15,6-5-3 16,-5 5-7-16,5 0-2 0,0 0-4 16,0 0 1-16,0 0-8 15,0 0-4-15,0 0-2 16,0 0-1-16,0 0 2 0,5 0-1 15,-5 0-1-15,17 5 1 16,-6 0 1 0,5 0 3-16,0-1 0 15,0 1 2-15,0 0-2 16,6 0 2-16,0-5 5 16,5 0 2-16,0 0 1 15,5 5 1-15,0-5-2 16,1 0-1-16,5 0-7 15,-1 0-2-15,1 0-2 16,0 0-2-16,0-5 1 0,0 0 1 16,0 0 1-16,5 0 3 15,-5 1 1-15,-1-6 1 16,-4 5 0-16,-1 0 2 16,1 5-7-16,-1 0-2 15,-5 0-1-15,0 0 2 16,0 5-1-16,0-5 2 15,-5 0 2-15,5 0 4 16,0 0-2-16,0 0 1 16,5 0-1-16,1 0 1 15,4 0-4-15,1 0-1 0,0-5 1 16,-6 5 0-16,1 0-7 16,-1-4 0-16,1-1 3 15,-6 0 2-15,-6 0-3 16,1 0-1-16,-1 1 3 15,-4 4 1-15,-7 0-3 16,1-5-1-16,0 5 3 16,0 0 1-16,-11 0-3 15,5 0 1-15,1 0 4 16,-6 0 2-16,5-5-5 16,-5 5-2-16,6-5 0 15,-6 5 0-15,5-5-2 16,-5 5 2-16,0 0-1 15,0-9-2-15,-5 9-4 16,5 0-2-16,0 0-6 0,0 4-1 16,0 1-3-16,0 5-3 15,0 0-3-15,0 4 1 16,0 0 5-16,0 1 2 16,0-1-29-1,-6 10-53-15,-5-5 15 16</inkml:trace>
</inkml:ink>
</file>

<file path=ppt/ink/ink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7T19:37:47.797"/>
    </inkml:context>
    <inkml:brush xml:id="br0">
      <inkml:brushProperty name="width" value="0.53333" units="cm"/>
      <inkml:brushProperty name="height" value="1.06667" units="cm"/>
      <inkml:brushProperty name="color" value="#FFFF00"/>
      <inkml:brushProperty name="tip" value="rectangle"/>
      <inkml:brushProperty name="rasterOp" value="maskPen"/>
      <inkml:brushProperty name="fitToCurve" value="1"/>
    </inkml:brush>
  </inkml:definitions>
  <inkml:trace contextRef="#ctx0" brushRef="#br0">50 166 60 0,'-6'-9'24'0,"6"4"-12"0,0 5-10 16,0 0 9-16,0 0-1 0,-5 5 4 16,-1-5-1-16,1 0 2 15,0 0-2 1,-1 0 0-16,1 0-5 0,-1 0-3 15,1 0 0-15,0-5-1 16,5 5 0-16,0 0 0 16,0 0-2-16,0 0 1 0,0 0 0 15,0 0 1-15,0 0 2 16,0-5-3-16,0 5 0 16,0-5 1-16,5 5 0 15,-5 0-5-15,5-4 1 16,1 4 0-16,5 0 2 0,-1-5-1 15,7 0-1-15,-1 5 1 16,-5 0-1-16,5 0 2 16,0 0 1-16,0 0-4 15,0 0-1-15,6-5 3 16,0 5 1-16,5-5 2 16,0 1 2-16,5-1 1 15,1 0 3-15,10 0-5 16,0 0-1-16,0 1-2 15,6 4-2-15,-6-5 1 16,0 5 1-16,6 0-1 16,-6 0 2-16,0 0-2 15,0 0-1-15,-5 0-2 16,0 0 1-16,0 5 1 16,-6-5 2-16,6-5 3 0,0 5 2 15,-6 0-3-15,1 0-1 16,-1 0-1-16,6 0-2 15,0 0 1-15,0 0-1 16,-1 0 0-16,1 5 2 16,0-5-3-16,0 4 0 15,-6 1 5-15,1-5 2 16,-1 0 0-16,1 0 1 16,-1 0-4-16,0 5-2 15,1 0 0-15,-1 0-1 16,1-1 0-16,-1 1 0 0,-5-5 2 15,5 5 1-15,6-5 1 16,-5 0 2-16,-1 0-3 16,1 0-2-16,4 0 0 15,7 5 1-15,-1-5-1 16,5 0-1-16,6 5 1 16,0-1 1-16,0 1-1 15,6 0-1-15,-6 0 1 16,0 0 1-16,0-1-1 15,0-4 2-15,-5 0 2 16,-1 0 2-16,-5 0-3 16,1 0-3-16,-1 0 0 15,0-4-1-15,0-1 0 16,-5 5 2-16,0 0 1 0,0 0 1 16,0 0-5-16,-1 0 1 15,-4 0 0-15,-1 0 0 16,1 0 0-16,-1-5 0 15,0 5 2-15,1 0 3 16,-1 0-2-16,-5 0-2 16,-5 0-3-16,0 0-1 15,-1 0 2-15,-5 0 0 16,1 0 1-16,-1 5 0 16,-5 0 0-16,5-1 0 15,0-4 0-15,-5 0 0 16,0 0 0-16,5 5 0 0,0-5 0 15,0 5 2-15,0-5-3 16,-5 0-2-16,0 0 2 16,5 0 2-16,0 5 0 15,1-5 2-15,-1 0-2 16,0 0 2-16,0 0-2 16,-5 0-1-16,5 0 1 15,0 0-1-15,1 0 0 16,-1 0 2-16,6 9-1 15,-1-9-1-15,1 0-2 16,-1 5 1-16,1-5-1 16,0 5 0-16,5 0 0 15,0 0 0-15,0-5 2 16,0-5 2-16,-6 10-1 16,1-10-1-16,-1 5 1 0,1 5 1 15,0-10-3-15,-1 5 0 16,-5 0 3-16,1 0 3 15,-1 0-4-15,-5 0-1 16,-1 5 0-16,7-5 0 16,-7-5 0-16,7 0 0 15,-7 5 0-15,7 5 0 16,-1-5 0-16,0 0 0 16,-5 0-3-16,5 0 0 15,0-5 4-15,-5 5 1 16,0 0 0-16,0 0-2 15,0 0 1-15,-1 0-1 0,1 0 0 16,11 0 0 0,-1 5 0-16,1-10 0 15,5 0 0-15,0 10-3 16,0 0 2-16,5-5-1 16,6-5 0-16,5 10 2 15,6 0 2-15,-6-1-1 16,1-4 2-16,4 0-4 15,6 0 0-15,-5 5 1 16,-1-5 2-16,1 5-3 16,-6-5-2-16,0 0 4 15,-5 0 1-15,0 5-3 16,0-5 1-16,0 0 0 16,0 0 2-16,5 0-3 15,0 0 0-15,6 0 1 0,-1 0 0 16,1 0 0-16,-1 0 2 15,12 0-1-15,-6 0-1 16,0 0 1-16,5 0-1 16,-5 0-3-16,0 0 0 15,6 0 4-15,-6 0 3 16,-6-5-3-16,12 0-1 16,-1-4 0-16,6 9 2 15,5-5-3-15,1 0 0 16,-1 5-1-16,0 0 0 15,0 0 4-15,1-5 1 16,-1 0 1-16,-5 1 0 0,5-1-2 16,5 0-2-16,6 5-2 15,1-5 1-15,-1 0 1 16,0 5 2-16,-6-4-1 16,-5 4 2-16,1 0-4 15,4-5 0-15,-10 5 1 16,5 0 0-16,1 0 0 15,10-5 2-15,0 0-1 16,0 0-1-16,0 1 1 16,-11-1 1-16,0 5-1 15,-5-5 2-15,0 0-4 16,0 0 0-16,-1 1 1 16,1-1 0-16,6 0 0 15,-1 0 0-15,0 0 0 0,-5 1 2 16,0-1-1-16,5 0-1 15,-5 0 1-15,0 0-1 16,-1 1 0-16,1-1 0 16,5 0-3-16,6 0 2 15,5 0 1-15,6 1 2 16,-1-1-1-16,-5 0 2 16,0 0 0-16,0 0 3 15,-5-4-3-15,-6 4 0 16,0 0-1-16,0 0 1 15,1 1-4-15,10 4 0 16,0 0 1-16,-6 0 0 16,-10 0 0-16,0 4 0 0,-6 6 0 15,1-5 2-15,-1 0-3 16,-5-5 0-16,6 4 1 16,-1 1 2-16,-5-5-1 15,6 0-1-15,4-5-2 16,7 1 1-16,-1 4 1 15,-5 0 2-15,-6 0-1 16,-5 0-1-16,0 0-2 16,-5 4-1-16,-1 1 2 15,-4-5 2-15,-1 0 0 16,0 0-1-16,6 5 1 16,-1 5 1-16,-5-10-3 15,1 0 0-15,4 4 1 16,-4-4 0-16,-1 0 0 15,-5 0 2-15,-1 0-1 0,-4 0-1 16,-1 0 1-16,-5 0-1 16,0 5 0-16,-5-5 0 15,-1 0-3-15,-4 0 0 16,-1 0 2-16,0 0 2 16,-5-5-2-16,0 5 0 15,-1 0 1-15,1 0 0 16,0 0 0-16,-11 0 2 15,11 0-3-15,-11 0 0 16,11 10 1-16,-1-5 0 0,-4 4-3 16,5-4 2-16,0 0 1 15,-1 0 2-15,1 0-1 16,5-5-1-16,1 4 1 16,4 6 1-16,-5-5-3 15,6 0-2-15,5 4-5 16,-5 1-2-16,5-1 0 15,-6 1 1-15,6 0-3 16,-5 4 0-16,-6 0-16 16,0-4-5-16,0 0-50 15,-5 4-42 1,-16-4 46-16</inkml:trace>
</inkml:ink>
</file>

<file path=ppt/ink/ink2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7T19:39:59.294"/>
    </inkml:context>
    <inkml:brush xml:id="br0">
      <inkml:brushProperty name="width" value="0.53333" units="cm"/>
      <inkml:brushProperty name="height" value="1.06667" units="cm"/>
      <inkml:brushProperty name="color" value="#00FF00"/>
      <inkml:brushProperty name="tip" value="rectangle"/>
      <inkml:brushProperty name="rasterOp" value="maskPen"/>
      <inkml:brushProperty name="fitToCurve" value="1"/>
    </inkml:brush>
  </inkml:definitions>
  <inkml:trace contextRef="#ctx0" brushRef="#br0">-3 335 92 0,'6'-5'35'0,"-1"0"-18"0,0 5-9 0,-5-5 13 0,6 5-10 16,-6-5-1-16,5 1-4 15,1-1 1-15,4 0 5 16,1 0 2-16,0 0 1 15,0 1 1-15,0 4-8 16,0-5 6-16,-1 5 3 0,1 0-3 16,5-5 0-16,-5 0-8 15,11 0-4-15,-6 1-1 16,6 4 1-16,-1 0-3 16,6 0 0-16,6-5 3 15,4 5 3-15,7 0 2 16,4 0 3-16,6 0-3 15,11 0-2-15,0 0 0 0,0 5 1 16,0-5-1 0,-1 0 2-16,1 0-4 0,0 0-2 15,0 0 0-15,5 0-1 16,11 0 2-16,6 0 3 16,-1-5 2-16,0 0 1 15,-5 0-4-15,1 0-3 16,4 1 2-16,-10-1 0 15,-1-5-1-15,12 5-2 16,10 1 1-16,-5-1-1 16,5 0 2-16,-5 5 3 15,0 0-2-15,-6 0 0 16,1 0 1-16,-1 0 2 0,6 0-1 16,10 0 0-16,-4 0 1 15,-1-5 1-15,-5 0-1 16,0 1 1-16,-1-1-4 15,-4 5-2-15,5-5 2 16,0-5 0-16,5 1-4 16,-5 4 1-16,-6 5 0 15,-5 0 0-15,0 0 0 16,-5 0 2-16,-1 0-1 16,1-5 2-16,5 0 0 15,5 1 1-15,6-1-5 16,0 14-1-16,-5-9 1 15,-6 0 0-15,0 0 1 0,-6 5 2 16,-4-5-1 0,4-5-1-16,-5 1 1 0,1-1-1 15,4 0 0-15,6-5 2 16,0 6-1-16,-5-6 2 16,-6 5-2-16,0 5-1 15,-5-5-2-15,0 1 1 16,-6 4 1-16,6-5 2 15,0 0-1-15,0 5-1 16,5 0-2-16,6-5 1 16,5 0 1-16,0 1 2 15,-11-6 1-15,-5 5 1 16,-6 0-2-16,1 1-2 0,-6-6 3 16,-6 5 0-16,1 0-4 15,0 1 1-15,-1-1-2 16,1 0 0-16,5 0 2 15,5 5 2-15,1 0-1 16,5 0-1-16,-1 0-2 16,-4 0 1-16,-1 0 1 15,1 0 2-15,5 0-1 16,-1 0-1-16,7-5-2 16,-7 1-1-16,12 4-5 15,0 0 0-15,5 0-1 16,-6 0 3-16,-4 0 4 15,-7 0 1-15,-4 4-6 16,-6 1-3-16,0 5-10 0,-5-1-2 16,-1 6-33-16,-5 4-12 15,-10 10-38 1</inkml:trace>
</inkml:ink>
</file>

<file path=ppt/ink/ink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7T19:37:49.823"/>
    </inkml:context>
    <inkml:brush xml:id="br0">
      <inkml:brushProperty name="width" value="0.53333" units="cm"/>
      <inkml:brushProperty name="height" value="1.06667" units="cm"/>
      <inkml:brushProperty name="color" value="#FFFF00"/>
      <inkml:brushProperty name="tip" value="rectangle"/>
      <inkml:brushProperty name="rasterOp" value="maskPen"/>
      <inkml:brushProperty name="fitToCurve" value="1"/>
    </inkml:brush>
  </inkml:definitions>
  <inkml:trace contextRef="#ctx0" brushRef="#br0">-5 135 80 0,'0'-4'30'0,"0"4"-16"0,0 4-10 16,0-4 8-16,0 0-5 15,0 0 3 1,5 10-2-16,6 0 3 15,0-1 3-15,-1 1-2 0,7-1 1 16,-1 1-3-16,0 4-1 16,6-4-5-16,-1 4-1 15,6 1-1-15,0-6 1 0,6 1 2 16,-1 0 2-16,1-1 3 16,4 1-1-16,7-1 0 15,4-4-5-15,6-5-1 16,11 0 1-16,22 0 0 15,-1-5 0-15,0 5 2 16,1 5-1-16,-6-5 0 16,5 5-3-16,-5-5-2 15,0 0 3-15,11 0 2 0,5 0 0 16,1 0 2-16,4-5-2 16,1 0 2-16,-6 1 0 15,0-6 1-15,6 0-4 16,11 1-3-16,-1-1 0 15,0 5 1-15,-5-4-1 16,-5 4 2-16,-6 0-2 16,-5 0-1-16,0-4 1 15,5-1 1-15,6 5 1 16,0-4 1-16,-6-1-2 16,0 5 1-16,-5 1-2 15,5-1 2-15,-16 0-2 16,-5 5-1-16,5 0 1 15,5 5 1-15,6 0-1 16,0-1 2-16,0 1-4 0,-6 0-2 16,1-5 4-16,4 0 1 15,1 0 2-15,6 0 2 16,-1 0-1-16,0 0 2 16,0 0-2-16,1 0 2 15,-7 0-4-15,-10 5-2 16,0-5-3-16,0 5 1 15,6-5 1-15,10 0 2 16,0 0-3-16,6 0 0 16,-6 0 3-16,-5 0 1 15,-5 0 3-15,-1 0 1 16,-5 0-3-16,0-5-3 0,5 5 0 16,12 0 1-16,-6 0-3 15,-1 5-2-15,-4-1 4 16,-1 1 1-16,1-5 0 15,-1 0-2-15,6 0 1 16,5 0-1-16,6-5 2 16,-6 1 1-16,-5 4 1 15,0-5 2-15,-11 0-3 16,5 0 0-16,1 5-1 16,-1 0-2-16,28-5 1 15,-6 1 1-15,-6-6-1 16,-5 5-1-16,-5 0 1 15,-5 1-1-15,-1-11 0 16,1 6 0-16,-6-1-3 0,5 0 2 16,11 1 1-16,-5 4 2 15,-5 0-1-15,4 0-1 16,1 5 1-16,-5-4-1 16,5 4 0-16,-1-5 0 15,12 0 0-15,10 5 0 16,-4 0 2-16,-7-5 1 15,-5 5-4-15,-5-9-1 16,0 4 1-16,-5-10 0 16,10 6 1-16,5-1 0 15,6 15 0-15,-10-5 0 16,-6 5-3-16,-11-5 2 0,-6 0 1 16,1 0 2-16,-6-10-1 15,-5 15-1-15,0 0 1 16,5-10-1-16,11 0 0 15,0 0 0-15,0 0 0 16,-5 10 2-16,-1-5-1 16,-4 5-1-16,-1 0 1 15,-11-15-1-15,1 15 0 16,-12-10 2-16,6 0-1 16,-5 5 2-16,-1-4-4 15,7 4 0-15,4 0 1 16,0 9 2-16,1 1-6 15,-12-5-1-15,1-5 2 16,-6 0 1-16,0-10 2 0,-5 10 0 16,0 0-9-16,-5-10-2 15,-1 6-12-15,-5 4-5 16,-5-5-38-16,-12 10-17 16,-15 4-15-1</inkml:trace>
</inkml:ink>
</file>

<file path=ppt/ink/ink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7T19:37:51.520"/>
    </inkml:context>
    <inkml:brush xml:id="br0">
      <inkml:brushProperty name="width" value="0.53333" units="cm"/>
      <inkml:brushProperty name="height" value="1.06667" units="cm"/>
      <inkml:brushProperty name="color" value="#FFFF00"/>
      <inkml:brushProperty name="tip" value="rectangle"/>
      <inkml:brushProperty name="rasterOp" value="maskPen"/>
      <inkml:brushProperty name="fitToCurve" value="1"/>
    </inkml:brush>
  </inkml:definitions>
  <inkml:trace contextRef="#ctx0" brushRef="#br0">-3 126 88 0,'0'-5'33'0,"5"1"-18"0,1-1-5 15,4 5 14-15,1-5-4 0,5-5 0 16,1 1-7-16,-7-1-3 16,1 1-1-16,0-1 1 15,-6 0-5-15,1 1-1 0,-1 4 2 16,1 0-5-16,-1 0-1 15,0 5 0-15,6 0 2 16,0 0-3-16,0 0 0 16,5 5 1-16,0 0 2 15,0 0 1-15,6-1 3 16,0 1-3-16,5 0 0 16,5 0 3-16,0 0 1 15,12-5-1-15,10 0 1 0,11 0 0 16,-1 0 1-16,12 0-2 15,0 0-1-15,-1 5-3 16,1-5-2-16,0 4 1 16,10 1-1-16,11 5 0 15,11-1 2-15,0 6-1 16,0-1-1-16,0 1 1 16,6-1-1-16,-1-4 8 15,17-10 5-15,5 0 2 16,0 0 1-16,0 0-2 15,-5-5-1-15,-1 0-7 16,12 0-2-16,-1 5-2 16,-5 0 1-16,-5 0-2 15,-6 5-1-15,-5-5-2 16,-5 10-1-16,10-6 4 0,-5 1 1 16,0-5 6-16,-6 0 5 15,-10-5 2-15,-1 1 0 16,1-1-5-16,5 0-4 15,5 0-3-15,1 0-3 16,-1 5 1-16,1 0-1 16,-12 0 0-16,-4 0 2 15,-7 0-1-15,1 0 2 16,6 5 0-16,-1-5 3 16,0 0-1-16,0 0 0 15,-10 0-3-15,-1 0-2 16,1 0-2-16,-6-5 1 0,10 1 1 15,7 4 2-15,10 0-1 16,-11 0 2-16,-5 0-2 16,-6-5-1-16,-5 0 3 15,-5 0 0-15,0 0-1 16,-6 5-2-16,0 0-2 16,0-4 1-16,0 4 1 15,1-5 2-15,-1 0-1 16,0 0-1-16,-5 5-2 15,-6 0 1-15,-5-5 3 16,6 1 3-16,-6-1-2 16,-6 0-2-16,-4 5 0 15,-12 0 1-15,1 0-1 16,-6 0-1-16,0-5 1 0,0 5-1 16,0 0 2-16,0-5 1 15,5 1-4-15,6-1 1 16,0-5-2-16,5 5-2 15,0 0 7-15,0 1 3 16,-10-1-6-16,-1 0-1 16,-5 0 6-16,-5 0 4 15,-6 1-4-15,0-1-1 16,0 5-2-16,1 0-2 16,-7 0 1-16,1 0-1 15,0 0 0-15,-11 0 0 16,11-5-5-16,-11 5 1 0,0 0-5 15,0 0-1-15,-11-5-42 16,-16 5-15-16,-22 0-74 16</inkml:trace>
</inkml:ink>
</file>

<file path=ppt/ink/ink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7T19:37:56.264"/>
    </inkml:context>
    <inkml:brush xml:id="br0">
      <inkml:brushProperty name="width" value="0.53333" units="cm"/>
      <inkml:brushProperty name="height" value="1.06667" units="cm"/>
      <inkml:brushProperty name="color" value="#FFFF00"/>
      <inkml:brushProperty name="tip" value="rectangle"/>
      <inkml:brushProperty name="rasterOp" value="maskPen"/>
      <inkml:brushProperty name="fitToCurve" value="1"/>
    </inkml:brush>
  </inkml:definitions>
  <inkml:trace contextRef="#ctx0" brushRef="#br0">12 46 88 0,'-5'-10'33'0,"10"5"-18"0,-5 5-16 0,0 0 9 16,0 0-5-16,0 0-2 16,0 0-3-16,-5 0 1 15,-1 0 3-15,1 5 3 16,5 0 0-16,0-5 2 16,0 0 5-16,0 5 2 15,5 0-1-15,6-5 0 16,0 4-7-16,5-4-2 15,0 0-2-15,0 5-2 16,1 0 1-16,4-5-1 0,1 0 2 16,-1 5-3-16,6 4 0 15,6-4 1-15,-6 0 2 0,0 5-1 16,5-1-1-16,1 1 1 16,-1 0-1-16,0-1 2 15,6 1 3-15,0 4 2 16,-5-4 3-16,-1-1 1 15,0 1 3-15,1-5-1 16,-1 0 0-16,1-5-5 16,4 4 0-16,7-4-5 15,-1-9-2-15,0 4-3 16,6 10 1-16,-1-5 1 16,1-5 2-16,0 0-1 15,-1 10 2-15,1-10-4 16,-1 5 0-16,1-5 1 15,0 10 0-15,-1 0 2 16,1 0 1-16,5-10 3 0,5 5 1 16,1 5 1-16,-1 0 0 15,6-5-7-15,-6 4-2 16,-5-4 2-16,-5 0 1 16,-6 0 0-16,6 5-2 15,-6-5 1-15,0-5 1 16,1 5-3-16,-1 0 0 15,-5-4 1-15,-1-1 0 16,7 0 0-16,-1 0 0 16,0 0 0-16,0 5 2 0,6-4-3 15,-6-1 0-15,0 0 5 16,1 5 5-16,-1-5-5 16,0 0 0-16,-5 5-2 15,0 0-2-15,-1 0 1 16,1-4-1-16,-5-1-3 15,4 5 2-15,1-5 1 16,0 5 0-16,5-5 0 16,-5 0 2-16,5 1-1 15,11-1 2-15,0 0 0 16,6 0 1-16,-1-4-5 16,1 4 1-16,-1 0 0 15,1 0 2-15,-1 0-1 16,-5 0-1-16,0 1-2 15,0 4 1-15,0-5 3 0,-5 0 1 16,-1 0 1-16,6 5 2 16,6-5-5-16,-1 5-3 15,6 0 1-15,-6 0 2 16,1 0 0-16,-1-4-1 16,1 4 1-16,-6 0-1 15,0-5 2-15,0 0 3 16,5-5 0-16,-10 6 0 15,-1-1-6-15,1 0 1 16,0 0-2-16,5 5 0 16,-6-5 2-16,6 5 2 15,-5 0-3-15,0 5 0 0,-6-5 3 16,0 0 3-16,0-5-2 16,0 5-2-16,1 0 0 15,4 0-1-15,-5 0 2 16,1 0 1-16,-6 0-1 15,-1 5-2-15,1 0 1 16,-5 0-1-16,4-5 0 16,-4 9 0-16,-1-4 0 15,1 0 0-15,-1 0 0 16,0-5 0-16,6 0 0 16,0 0 2-16,0 0-1 15,0 0 2-15,0 0-2 16,-1 5-1-16,7-5-2 15,-1 0 1-15,-5 0 3 16,-1 9 1-16,-4-4-4 0,-1 0 1 16,6-5-2-16,-6 5 0 15,1-5 2-15,-1 4 2 16,6-4 1-16,-5-4 1 16,-1 4 0-16,-5 4 0 15,0-4-2-15,5 0-2 16,1 5 1-16,-1 0-1 15,1 0 0-15,4 0 0 16,1 0 0-16,0 4 0 16,0-4 0-16,-6 0 0 15,6-5 0-15,0 5 2 16,0-5-3-16,0 9 0 16,-1-4 1-16,1 0 0 0,-5 0 0 15,4-1 0-15,1-4 0 16,0 5 2-16,5-10-1 15,0 1-1-15,1 4-2 16,4 0 1-16,1-5 1 16,10 0 0-16,-5 5 0 15,-5 0 0-15,0 0 0 16,-6 5 2-16,5-5-3 16,1 0 0-16,0 5 1 15,-1-5 0-15,-4 0 0 16,-1 0 0-16,5-5 0 15,1 0 2-15,0 0-1 16,-1 0 2-16,6 1-2 0,0 4-1 16,0-5-2-16,0 5 1 15,-5 0 1-15,0 0 2 16,-1-5-1-16,1 5-1 16,-1 5 1-16,-4-5 1 15,-1-5-3-15,0 5 0 16,0 0 1-16,6-5 2 15,5 0-3-15,-5 1 0 16,5-1 1-16,5 5 0 16,6 0 0-16,0-5 2 15,-6 5-1-15,1 5 2 16,-6-5-2-16,0-5-1 16,-6 5 1-16,1 5 1 0,-1-5-1 15,1-5-1-15,0 0 3 16,-6 5 0-16,0-5 1 15,6 5 0-15,-1 0-2 16,6-5 1-16,0 1-4 16,6 8 0-16,-6-4 1 15,-6 0 2-15,-4 5-1 16,-1-5-1-16,0 0 1 16,0 0-1-16,1-5 0 15,-7 1 2-15,1-1 1 16,-5 0 1-16,-1 0-2 15,6-4-2-15,-6 4-2 16,1 5 1-16,-6 0 1 16,0 0 0-16,-6 0-3 0,1 0 2 15,-1 0 1-15,1 0 2 16,0 0-1-16,-1 0 2 16,-4 0-4-16,-1 5 0 15,0-5 1-15,0 0 0 16,0 4 0-16,-5-4 0 15,0 0 0-15,-11 0 0 16,0 0 0-16,0 0 0 16,0 0 0-16,0 0 2 15,0 0-3-15,0 0 0 16,0 0 1-16,11 0 0 16,0 0 0-16,-11 0 0 0,0 0 0 15,0 0 0-15,0 0-3 16,0 0 2-16,0 0 3 15,0 0 1-15,0 0-4 16,0 0 1-16,0 0 0 16,0 0 0-16,10 5 0 15,1-5 0-15,0 0-3 16,0 0 2-16,0 0 3 16,-11 0 1-16,10 0-4 15,-10 0 1-15,11 0-13 16,0 0-5-16,-11 0-14 15,5 15-8-15,-10-6-75 16,-11 1-44 0,-6-15 74-16</inkml:trace>
</inkml:ink>
</file>

<file path=ppt/ink/ink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7T19:38:02.945"/>
    </inkml:context>
    <inkml:brush xml:id="br0">
      <inkml:brushProperty name="width" value="0.53333" units="cm"/>
      <inkml:brushProperty name="height" value="1.06667" units="cm"/>
      <inkml:brushProperty name="color" value="#FFFF00"/>
      <inkml:brushProperty name="tip" value="rectangle"/>
      <inkml:brushProperty name="rasterOp" value="maskPen"/>
      <inkml:brushProperty name="fitToCurve" value="1"/>
    </inkml:brush>
  </inkml:definitions>
  <inkml:trace contextRef="#ctx0" brushRef="#br0">-2 9 72 0,'0'-4'30'0,"5"4"-16"0,1 0-12 16,-6 0 9-16,11 0-3 15,-1 0 1-15,7 0 1 16,-6 0 4-16,5 0-2 16,0-5 1-16,0 5-1 15,0 0 0-15,1 0-2 16,-1 0-1-16,5 0-5 15,1 0 2-15,0 0 3 0,-6 0 1 16,5 0 4-16,1 0-1 16,0 0 0-16,5-5-3 15,0 5-1-15,0 0-3 16,0 0-1-16,0 0-3 0,5 0 1 16,6 0-2-16,0 5-1 15,5-5 1-15,0 0 1 16,0 0 8-16,1 0 3 15,-1 0 0-15,0 0 2 16,-5 0-6-16,0 0-3 16,5 0-1-16,0 0-1 15,0 0-5-15,6 0 1 16,0 0 0-16,-1 0 0 16,1 0 0-16,5-5 0 15,0 5 0-15,0 0 2 0,0 0 1 16,-6 0 1-16,1 0-2 15,-6 5 1-15,1 0-4 16,-1-1 0-16,0 1 3 16,0-5 1-16,0 5-4 15,6-5 1-15,0 5 0 16,5-5 2-16,5 0-1 16,6 0 2-16,11 0-4 15,-1 0-2-15,-5 0 4 16,1 0 1-16,-7 0 0 15,1 0 1-15,0 0 0 16,0 0 1-16,0 0-5 16,0-5 1-16,-6 0 0 15,6 5 0-15,-6 0 0 16,6 0 2-16,5 0-1 0,1 0-1 16,-7 0 1-16,1 0-1 15,-5 0-3-15,-1 0 2 16,-5 0 3-16,-5 0 3 15,-1-5-2-15,-4 5-2 16,-7 0 0-16,-4-4-1 16,-6-1-9-16,0 5-4 15,-6 0-20-15,-4 0-8 16,-7 0-56 0,-10 0-40-16,-16-5 58 15</inkml:trace>
</inkml:ink>
</file>

<file path=ppt/ink/ink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7T19:38:05.182"/>
    </inkml:context>
    <inkml:brush xml:id="br0">
      <inkml:brushProperty name="width" value="0.53333" units="cm"/>
      <inkml:brushProperty name="height" value="1.06667" units="cm"/>
      <inkml:brushProperty name="color" value="#FFFF00"/>
      <inkml:brushProperty name="tip" value="rectangle"/>
      <inkml:brushProperty name="rasterOp" value="maskPen"/>
      <inkml:brushProperty name="fitToCurve" value="1"/>
    </inkml:brush>
  </inkml:definitions>
  <inkml:trace contextRef="#ctx0" brushRef="#br0">22 354 92 0,'-6'0'35'0,"6"-5"-18"0,-16 5-16 0,16 0 8 15,0 0-3-15,0-5 1 16,0 5 2-16,-5-5 2 16,5 1 1-16,0-1 0 15,0 0-2-15,5 0 1 16,1 0-8-16,-6 5-2 15,0 0-1-15,10 0 0 0,1 0 0 0,0 0 2 16,5 0 1-16,0 0 1 16,6 0 0-16,5 5 2 15,0 0 1-15,11-5 1 16,5 0 2-16,6-5-1 16,15 0 2-16,18 1-4 15,-1-1 1-15,5 0-1 16,6 0 1-16,0 5-4 15,5-5-3-15,11 5 0 16,11-4 1-16,0-1-6 16,5 5 1-16,0-5 3 15,0 0 2-15,6 5 0 16,21 0-2-16,1 0 1 16,-7 0-1-16,1 0 0 15,-5-5 2-15,15 5-1 0,7 0 2 16,-7 5 0-16,-10-5 1 15,0-5 4-15,16 1 5 16,-5-1-3-16,-6 0 2 16,-11 0-7-16,1 0-1 15,-1 1-4-15,12-6-1 16,-1 0 3-16,-5 6 3 16,0-6-2-16,-11 0 0 15,0 1 1-15,10-1 2 16,7 1-3-16,-12-1 0 15,-5 0-1-15,-5 6 1 16,0-1-2-16,10 0 2 0,6 0 0 16,-16 0 1-16,-1 1-2 15,1 4 1-15,-1-5-2 16,17 0 2-16,6 0-2 16,-7 5-1-16,-4-5 1 15,-1 5-1-15,6-4 0 16,16 4 0-16,-10-10 0 15,-7 5 2-15,34-9-1 16,-12 4 2-16,11-9-2 16,-10 5 2-16,-17-1-2 15,-10 6 2-15,5-1-2 16,-11 5-1-16,5 0 1 16,-5 5-1-16,-5 10 0 15,-11 9 0-15,-11-14 0 0,-6 0 2 16,1 0 3-16,10-5 2 15,6 0-3-15,0 4-1 16,-16 6-3-16,-1 0-1 16,-4-6 1-16,-7 1 0 15,-10-10 0-15,-5 15 2 16,0-5 1-16,-1 0 1 16,1 4-2-16,-6 1-2 15,0-1 1-15,-5-4-1 16,-5 0 0-16,-6 0 0 15,0 4 0-15,-6-4 0 16,1 0 0-16,-6-5 2 0,6 5-1 16,-11-5 2-16,10 0-2 15,-10 0-1-15,5 0 1 16,1 0-1-16,4 5 0 16,6-5 0-16,-5 0-3 15,-1 0 2-15,-4 0 1 16,-7 4 2-16,-4 1-3 15,-1-5 0-15,1 0 1 16,-6 5 2-16,0 0-1 16,-6-5-1-16,-5 5-4 15,1-1 0-15,-1 6 2 16,-5-5 1-16,-11-5-2 16,0 14 2-16,5 1 1 15,-5-1 2-15,0 0-3 16,0 1 0-16,0 4-1 0,0-5-2 15,0 6-6-15,0-6-4 16,0 0 1-16,0-4 0 16,0-10-8-16,6 10-1 15,-6-10-35-15,-17-10-73 32</inkml:trace>
</inkml:ink>
</file>

<file path=ppt/ink/ink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7T19:38:12.568"/>
    </inkml:context>
    <inkml:brush xml:id="br0">
      <inkml:brushProperty name="width" value="0.53333" units="cm"/>
      <inkml:brushProperty name="height" value="1.06667" units="cm"/>
      <inkml:brushProperty name="color" value="#FFFF00"/>
      <inkml:brushProperty name="tip" value="rectangle"/>
      <inkml:brushProperty name="rasterOp" value="maskPen"/>
      <inkml:brushProperty name="fitToCurve" value="1"/>
    </inkml:brush>
  </inkml:definitions>
  <inkml:trace contextRef="#ctx0" brushRef="#br0">118 237 4 0,'-17'-9'2'0,"17"13"0"0,-5-4-3 0,5 0 2 16,-5 0 3-16,-1-4 2 15,1-1 22-15,-1-5 9 16,1 1-4-16,0-1-2 16,-6 0-6-16,0 1-4 15,0-1-9-15,6 1-3 16,-1-1-1-16,1 0 2 15,0 6-5-15,-1-1 1 0,1 0 4 16,5 5-6-16,0-5 0 16,0 0-2-16,5 5-4 15,6 0 1-15,0 0 3 16,5 5 1-16,0 0-4 16,0-5 1-16,6 0 0 15,0 5 2-15,5-5 1 16,5 0 1-16,0 0-5 15,12 0 1-15,-1 0 0 16,11-5 0-16,11 5 0 16,16 0 2-16,-6 0-1 15,6-5-1-15,0 5 1 16,0 0 1-16,1 0-3 16,4 0 0-16,6 0-1 15,5 0 0-15,6 0 2 16,-6 5 2-16,0 0-1 0,0 0-1 15,1 4 1-15,-1 1-1 16,16-5 0-16,6-1 0 16,5 1 0-16,1 0 2 15,-6-10 8-15,-6 5 3 16,-5-5-6-16,5 1-2 16,6-1-5-16,-5 0-3 15,-1 5 4-15,-10-5 1 16,-11 0-5-16,-6 5 0 15,-5 0 3-15,-5 0 2 16,-1 0 0-16,6 0 1 16,6 0 4-16,-1 0 4 0,6 0-6 15,0 0-3-15,-11 0 1 16,5 0 0-16,1 0 1 16,-6 0 0-16,5 0 4 15,1 0 3-15,-6-4-2 16,-6 4 2-16,6 4-4 15,-5-4 1-15,0 5-5 16,-6-5-2-16,6 0 0 16,-6 5-1-16,0 0 0 15,6 0 2-15,5-1 1 16,5 1 1-16,-5 0 4 16,6-5 3-16,-6 0-4 15,0 0-2-15,5 0-2 16,-10-5 0-16,5 0-2 0,11 1-1 15,10-1 1-15,-4 0-1 16,20 0 0-16,-10 5 2 16,-10-5-3-16,-1 1 0 15,-5 4 1-15,5-5 0 16,11 0 0-16,5 5 0 16,-4-5 0-16,-7 5 2 15,1 0-3-15,-6 0 0 16,6 0 1-16,-6-5 2 15,11 1-3-15,0 4 0 16,-5-5 1-16,-6 5 2 16,-11 0-3-16,-5 5 0 0,0-5-1 15,0 0 0-15,6 4 2 16,-1 1 0-16,6 0 2 16,0 5 1-16,-6-1 3 15,-10 1 1-15,5-5 3 16,-11-5 1-16,1 4-3 15,-1-4-3-15,-5 0-2 16,-1 0 0-16,7 0-2 16,-1 5-1-16,0 0 1 15,-5 0-1-15,-6-5 0 16,1 5 0-16,-6-5 0 16,-6 4 0-16,-4 1 0 15,-1-5 0-15,0 5 0 16,0-5 2-16,1 0-3 15,-1-5-2-15,5 0 2 0,6 1 0 16,6 4 1-16,5-5 2 16,10 0-1-16,-5-5-1 15,-10 6 1-15,-1-1 1 16,-5 0-1-16,0 0-1 16,-5 0 1-16,0 1-1 15,-1-1-3-15,1 0 2 16,5 0 1-16,0 0 0 15,5 1 0-15,12-1 0 16,-1 0 0-16,0 0 2 16,-5 0-1-16,-6-4-1 0,-5 4 1 15,-5 0-1-15,5 0 0 16,-5 5 0-16,-1-4-3 16,-5-1 2-16,1 0 1 15,-7 5 2-15,1 0-3 16,-11 0 0-16,-5 0 1 15,-1-5 2-15,-4 5-1 16,-7 0-1-16,1 0 1 16,0 0-1-16,0 0 0 15,-11 0 0-15,11 0 0 16,-11 0 2-16,0 0-3 16,0 0 0-16,5 0 1 15,-5 0 0-15,6 0 0 16,-1-5 0-16,-5 5-3 15,11 0 2-15,0 0 1 0,-1 0 0 16,1-4 0-16,0 4 0 16,5-5-3-16,0 5 2 15,1 0 1-15,4-5 0 16,-5 5 0-16,1 0 0 16,-1-14-3-16,0 14 2 15,-5-10 1-15,0 5 0 16,-1 0 0-16,-4 0 2 15,-1 5-6-15,6 0 1 16,-6 10-6-16,6-5-1 16,-5-10-2-16,-6 5 2 15,10 5-5-15,1 0-3 0,-5 0-26 16,-1 4-9-16</inkml:trace>
</inkml:ink>
</file>

<file path=ppt/ink/ink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11-17T19:38:15.976"/>
    </inkml:context>
    <inkml:brush xml:id="br0">
      <inkml:brushProperty name="width" value="0.53333" units="cm"/>
      <inkml:brushProperty name="height" value="1.06667" units="cm"/>
      <inkml:brushProperty name="color" value="#FFFF00"/>
      <inkml:brushProperty name="tip" value="rectangle"/>
      <inkml:brushProperty name="rasterOp" value="maskPen"/>
      <inkml:brushProperty name="fitToCurve" value="1"/>
    </inkml:brush>
  </inkml:definitions>
  <inkml:trace contextRef="#ctx0" brushRef="#br0">5367 333 92 0,'-5'0'35'0,"5"0"-18"0,0 0-13 16,0 0 10-16,0 0-4 16,0 0 0-16,0 0-6 15,0 0-1-15,0 0 3 16,0 0 1-16,0 0 1 16,0 0 2-16,0-4 4 15,0 4 1-15,0-10-8 16,0 10 0-16,0 0 3 0,-5 0-4 15,-1-5-1-15,1 5-5 16,-1-5 0-16,1 5 2 16,-6-5 1-16,0 1 1 15,1-1 0-15,-1 0 0 0,0 0 2 16,-11 0-1-16,1-4 0 16,-6-1 1-16,0 5 3 15,-6 1-4-15,-4-6-1 16,-7 0-4-16,-4 1-1 15,-6-1-1-15,5 1 0 16,-5-1 2-16,0 0 2 16,5 6-1-16,6-1-1 15,0 0 1-15,0-5-1 16,0 1 0-16,-1-1 2 16,1 1-1-16,-5-6-1 15,-7 1 1-15,-4 4-1 0,-6 1-3 16,-5-1 2-16,0 5-1 15,0 0-2-15,5 5 0 16,-6 0 0-16,1 5 0 16,5 0 0-16,-5 5-2 15,0-1 1-15,0 1 3 16,-6-1 1-16,-5 1 3 16,5-5 3-16,6 0-4 15,5-1-1-15,1 1 0 16,4 0 0-16,1 0 0 15,-1 0 2-15,1-1-3 16,-1 1 0-16,1 0 1 16,0 0 0-16,-1-5 0 15,-5 0 2-15,1 0 1 16,4 0 3-16,1 0-3 0,5 0-2 16,0 0 0-16,10 0 1 15,1 0-1-15,5 0-1 16,1-5-2-16,-1 0 1 15,0 0 1-15,0-4 2 16,-11 4-1-16,6 0 2 16,0 0-4-16,-6 5 0 15,1 5 1-15,-6 0 0 16,0 5 0-16,0-1 0 16,5 1 0-16,6-1 0 15,0 1 2-15,5-5 1 16,0 0-1-16,0-1-2 15,6-4-2-15,-1 0 1 0,1 5 3 16,5 0 1-16,0 0-4 16,5 0 1-16,1-1 0 15,-1 1 0-15,1 0 0 16,4 0 0-16,1 0 0 16,0-1 0-16,0 1 0 15,5 0 0-15,0-5 0 16,0 5 0-16,1-5-3 15,-1 0 2-15,5 0 3 16,-5 0 1-16,1 0-1 16,-1 0-2-16,0 0 1 15,6 0-1-15,-6 0 0 16,0 0 2-16,0 0-3 16,6 5 0-16,-1-5 3 0,-4 0 1 15,-1 0 5-15,0 4 5 16,0-4-7-16,-5 0-1 15,0 0-3-15,0 0 1 16,-6 0-2-16,0 0-1 16,1-4-2-16,-1-1 1 15,1 5 1-15,-1 0 2 16,0 0-3-16,1 0 0 16,-1 0 1-16,6 0 2 15,0-5-3-15,0 5-2 16,-11-5 2-16,10 0 2 15,-4 1 0-15,-1-6 2 0,0 5-4 16,1-4 0-16,-1-1 1 16,6-4 0-16,0-1 2 15,0 1 1-15,-1-1-4 16,1 1-1-16,5 0 1 16,-5-1 2-16,5 1-2 15,1-1 0-15,-7 6 1 16,7-1 2-16,-1 1-1 15,0-1 2-15,0 5-4 16,-5 0-2-16,0 1 2 16,5-1 0-16,-5 5 1 15,0-5 2-15,5 5-6 16,0-5 1-16,6 5-1 16,-1 0 2-16,1 0-1 15,-1-5 1-15,1 5 2 0,0 0 2 16,-1-4-1-16,1-1-1 15,-1 5 1-15,-4 0-1 16,-1 0 0-16,5 0 0 16,1-5-7-16,-6 5-3 15,6 0 1-15,-6 0 3 16,5 0-4-16,1 0 2 16,0 0-12-16,-6 0-4 15,0 5-20 1,-5 4-47-16,0 6 11 15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781800" cy="9918700"/>
          </a:xfrm>
          <a:prstGeom prst="roundRect">
            <a:avLst>
              <a:gd name="adj" fmla="val 19"/>
            </a:avLst>
          </a:prstGeom>
          <a:solidFill>
            <a:srgbClr val="FFFFFF"/>
          </a:solidFill>
          <a:ln w="9360">
            <a:noFill/>
            <a:round/>
            <a:headEnd/>
            <a:tailEnd/>
          </a:ln>
        </p:spPr>
        <p:txBody>
          <a:bodyPr wrap="none" anchor="ctr"/>
          <a:lstStyle/>
          <a:p>
            <a:pPr>
              <a:defRPr/>
            </a:pPr>
            <a:endParaRPr lang="en-US">
              <a:latin typeface="Times New Roman" pitchFamily="18" charset="0"/>
            </a:endParaRPr>
          </a:p>
        </p:txBody>
      </p:sp>
      <p:sp>
        <p:nvSpPr>
          <p:cNvPr id="77827" name="Rectangle 2"/>
          <p:cNvSpPr>
            <a:spLocks noGrp="1" noRot="1" noChangeAspect="1" noChangeArrowheads="1" noTextEdit="1"/>
          </p:cNvSpPr>
          <p:nvPr>
            <p:ph type="sldImg"/>
          </p:nvPr>
        </p:nvSpPr>
        <p:spPr bwMode="auto">
          <a:xfrm>
            <a:off x="1192213" y="992188"/>
            <a:ext cx="4400550" cy="3400425"/>
          </a:xfrm>
          <a:prstGeom prst="rect">
            <a:avLst/>
          </a:prstGeom>
          <a:solidFill>
            <a:srgbClr val="FFFFFF"/>
          </a:solidFill>
          <a:ln w="9525">
            <a:solidFill>
              <a:srgbClr val="000000"/>
            </a:solidFill>
            <a:miter lim="800000"/>
            <a:headEnd/>
            <a:tailEnd/>
          </a:ln>
        </p:spPr>
      </p:sp>
      <p:sp>
        <p:nvSpPr>
          <p:cNvPr id="2051" name="Rectangle 3"/>
          <p:cNvSpPr txBox="1">
            <a:spLocks noGrp="1" noChangeArrowheads="1"/>
          </p:cNvSpPr>
          <p:nvPr>
            <p:ph type="body" idx="1"/>
          </p:nvPr>
        </p:nvSpPr>
        <p:spPr bwMode="auto">
          <a:xfrm>
            <a:off x="1035050" y="4721225"/>
            <a:ext cx="4719638" cy="37719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endParaRPr lang="en-US" noProof="0" smtClean="0"/>
          </a:p>
        </p:txBody>
      </p:sp>
    </p:spTree>
    <p:extLst>
      <p:ext uri="{BB962C8B-B14F-4D97-AF65-F5344CB8AC3E}">
        <p14:creationId xmlns:p14="http://schemas.microsoft.com/office/powerpoint/2010/main" val="4290727714"/>
      </p:ext>
    </p:extLst>
  </p:cSld>
  <p:clrMap bg1="lt1" tx1="dk1" bg2="lt2" tx2="dk2" accent1="accent1" accent2="accent2" accent3="accent3" accent4="accent4" accent5="accent5" accent6="accent6" hlink="hlink" folHlink="folHlink"/>
  <p:notesStyle>
    <a:lvl1pPr algn="l" defTabSz="45709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8" charset="0"/>
        <a:ea typeface="+mn-ea"/>
        <a:cs typeface="+mn-cs"/>
      </a:defRPr>
    </a:lvl1pPr>
    <a:lvl2pPr marL="742776" indent="-285683" algn="l" defTabSz="45709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8" charset="0"/>
        <a:ea typeface="+mn-ea"/>
        <a:cs typeface="+mn-cs"/>
      </a:defRPr>
    </a:lvl2pPr>
    <a:lvl3pPr marL="1142732" indent="-228547" algn="l" defTabSz="45709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8" charset="0"/>
        <a:ea typeface="+mn-ea"/>
        <a:cs typeface="+mn-cs"/>
      </a:defRPr>
    </a:lvl3pPr>
    <a:lvl4pPr marL="1599825" indent="-228547" algn="l" defTabSz="45709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8" charset="0"/>
        <a:ea typeface="+mn-ea"/>
        <a:cs typeface="+mn-cs"/>
      </a:defRPr>
    </a:lvl4pPr>
    <a:lvl5pPr marL="2056919" indent="-228547" algn="l" defTabSz="45709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8" charset="0"/>
        <a:ea typeface="+mn-ea"/>
        <a:cs typeface="+mn-cs"/>
      </a:defRPr>
    </a:lvl5pPr>
    <a:lvl6pPr marL="2285465" algn="l" defTabSz="914187" rtl="0" eaLnBrk="1" latinLnBrk="0" hangingPunct="1">
      <a:defRPr sz="1200" kern="1200">
        <a:solidFill>
          <a:schemeClr val="tx1"/>
        </a:solidFill>
        <a:latin typeface="+mn-lt"/>
        <a:ea typeface="+mn-ea"/>
        <a:cs typeface="+mn-cs"/>
      </a:defRPr>
    </a:lvl6pPr>
    <a:lvl7pPr marL="2742560" algn="l" defTabSz="914187" rtl="0" eaLnBrk="1" latinLnBrk="0" hangingPunct="1">
      <a:defRPr sz="1200" kern="1200">
        <a:solidFill>
          <a:schemeClr val="tx1"/>
        </a:solidFill>
        <a:latin typeface="+mn-lt"/>
        <a:ea typeface="+mn-ea"/>
        <a:cs typeface="+mn-cs"/>
      </a:defRPr>
    </a:lvl7pPr>
    <a:lvl8pPr marL="3199651" algn="l" defTabSz="914187" rtl="0" eaLnBrk="1" latinLnBrk="0" hangingPunct="1">
      <a:defRPr sz="1200" kern="1200">
        <a:solidFill>
          <a:schemeClr val="tx1"/>
        </a:solidFill>
        <a:latin typeface="+mn-lt"/>
        <a:ea typeface="+mn-ea"/>
        <a:cs typeface="+mn-cs"/>
      </a:defRPr>
    </a:lvl8pPr>
    <a:lvl9pPr marL="3656744" algn="l" defTabSz="91418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xfrm>
            <a:off x="3840673" y="9420733"/>
            <a:ext cx="2939562" cy="496274"/>
          </a:xfrm>
          <a:prstGeom prst="rect">
            <a:avLst/>
          </a:prstGeom>
          <a:noFill/>
        </p:spPr>
        <p:txBody>
          <a:bodyPr/>
          <a:lstStyle/>
          <a:p>
            <a:fld id="{2CF7FFEF-73F4-45E3-8028-11B3B8C60BB3}" type="slidenum">
              <a:rPr lang="en-US" smtClean="0">
                <a:solidFill>
                  <a:prstClr val="black"/>
                </a:solidFill>
              </a:rPr>
              <a:pPr/>
              <a:t>1</a:t>
            </a:fld>
            <a:endParaRPr lang="en-US" smtClean="0">
              <a:solidFill>
                <a:prstClr val="black"/>
              </a:solidFill>
            </a:endParaRPr>
          </a:p>
        </p:txBody>
      </p:sp>
      <p:sp>
        <p:nvSpPr>
          <p:cNvPr id="28675" name="Rectangle 2"/>
          <p:cNvSpPr>
            <a:spLocks noGrp="1" noRot="1" noChangeAspect="1" noChangeArrowheads="1" noTextEdit="1"/>
          </p:cNvSpPr>
          <p:nvPr>
            <p:ph type="sldImg"/>
          </p:nvPr>
        </p:nvSpPr>
        <p:spPr>
          <a:xfrm>
            <a:off x="1192213" y="992188"/>
            <a:ext cx="4400550" cy="3400425"/>
          </a:xfrm>
          <a:ln/>
        </p:spPr>
      </p:sp>
      <p:sp>
        <p:nvSpPr>
          <p:cNvPr id="28676" name="Rectangle 3"/>
          <p:cNvSpPr>
            <a:spLocks noGrp="1" noChangeArrowheads="1"/>
          </p:cNvSpPr>
          <p:nvPr>
            <p:ph type="body" idx="1"/>
          </p:nvPr>
        </p:nvSpPr>
        <p:spPr>
          <a:noFill/>
          <a:ln/>
        </p:spPr>
        <p:txBody>
          <a:bodyPr/>
          <a:lstStyle/>
          <a:p>
            <a:pPr eaLnBrk="1" hangingPunct="1"/>
            <a:endParaRPr lang="en-US" b="1"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2213" y="992188"/>
            <a:ext cx="4400550" cy="3400425"/>
          </a:xfrm>
        </p:spPr>
      </p:sp>
      <p:sp>
        <p:nvSpPr>
          <p:cNvPr id="3" name="Notes Placeholder 2"/>
          <p:cNvSpPr>
            <a:spLocks noGrp="1"/>
          </p:cNvSpPr>
          <p:nvPr>
            <p:ph type="body" idx="1"/>
          </p:nvPr>
        </p:nvSpPr>
        <p:spPr/>
        <p:txBody>
          <a:bodyPr>
            <a:normAutofit/>
          </a:bodyPr>
          <a:lstStyle/>
          <a:p>
            <a:r>
              <a:rPr lang="en-CA" dirty="0" smtClean="0"/>
              <a:t>Let me briefly describe the previous work in this context…</a:t>
            </a:r>
            <a:endParaRPr lang="en-CA"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4250" y="744538"/>
            <a:ext cx="4813300" cy="3719512"/>
          </a:xfrm>
        </p:spPr>
      </p:sp>
      <p:sp>
        <p:nvSpPr>
          <p:cNvPr id="3" name="Notes Placeholder 2"/>
          <p:cNvSpPr>
            <a:spLocks noGrp="1"/>
          </p:cNvSpPr>
          <p:nvPr>
            <p:ph type="body" idx="1"/>
          </p:nvPr>
        </p:nvSpPr>
        <p:spPr/>
        <p:txBody>
          <a:bodyPr>
            <a:normAutofit/>
          </a:bodyPr>
          <a:lstStyle/>
          <a:p>
            <a:r>
              <a:rPr lang="en-CA" dirty="0" smtClean="0"/>
              <a:t>Keeping all these requirements in</a:t>
            </a:r>
            <a:r>
              <a:rPr lang="en-CA" baseline="0" dirty="0" smtClean="0"/>
              <a:t> mind we have come up with the following parsing model. Given this observed sequence of spans at level </a:t>
            </a:r>
            <a:r>
              <a:rPr lang="en-CA" baseline="0" dirty="0" err="1" smtClean="0"/>
              <a:t>i</a:t>
            </a:r>
            <a:r>
              <a:rPr lang="en-CA" baseline="0" dirty="0" smtClean="0"/>
              <a:t> of a DT, we put a hidden sequence of binary structure nodes where node S3 indicates whether spans W2 and W3 should be connected or not and so on. Then on top of that we put another hidden sequence of multinomial nodes. Here R3 indicates if W2 and W3 are connected then what should be the relation.    </a:t>
            </a:r>
            <a:endParaRPr lang="en-CA"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2213" y="992188"/>
            <a:ext cx="4400550" cy="3400425"/>
          </a:xfrm>
        </p:spPr>
      </p:sp>
      <p:sp>
        <p:nvSpPr>
          <p:cNvPr id="3" name="Notes Placeholder 2"/>
          <p:cNvSpPr>
            <a:spLocks noGrp="1"/>
          </p:cNvSpPr>
          <p:nvPr>
            <p:ph type="body" idx="1"/>
          </p:nvPr>
        </p:nvSpPr>
        <p:spPr/>
        <p:txBody>
          <a:bodyPr>
            <a:normAutofit/>
          </a:bodyPr>
          <a:lstStyle/>
          <a:p>
            <a:endParaRPr lang="en-CA"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4250" y="744538"/>
            <a:ext cx="4813300" cy="3719512"/>
          </a:xfrm>
        </p:spPr>
      </p:sp>
      <p:sp>
        <p:nvSpPr>
          <p:cNvPr id="3" name="Notes Placeholder 2"/>
          <p:cNvSpPr>
            <a:spLocks noGrp="1"/>
          </p:cNvSpPr>
          <p:nvPr>
            <p:ph type="body" idx="1"/>
          </p:nvPr>
        </p:nvSpPr>
        <p:spPr/>
        <p:txBody>
          <a:bodyPr>
            <a:normAutofit/>
          </a:bodyPr>
          <a:lstStyle/>
          <a:p>
            <a:r>
              <a:rPr lang="en-CA" dirty="0" smtClean="0"/>
              <a:t>Keeping all these requirements in</a:t>
            </a:r>
            <a:r>
              <a:rPr lang="en-CA" baseline="0" dirty="0" smtClean="0"/>
              <a:t> mind we have come up with the following parsing model. Given this observed sequence of spans at level </a:t>
            </a:r>
            <a:r>
              <a:rPr lang="en-CA" baseline="0" dirty="0" err="1" smtClean="0"/>
              <a:t>i</a:t>
            </a:r>
            <a:r>
              <a:rPr lang="en-CA" baseline="0" dirty="0" smtClean="0"/>
              <a:t> of a DT, we put a hidden sequence of binary structure nodes where node S3 indicates whether spans W2 and W3 should be connected or not and so on. Then on top of that we put another hidden sequence of multinomial nodes. Here R3 indicates if W2 and W3 are connected then what should be the relation.    </a:t>
            </a:r>
            <a:endParaRPr lang="en-CA"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4250" y="744538"/>
            <a:ext cx="4813300" cy="3719512"/>
          </a:xfrm>
        </p:spPr>
      </p:sp>
      <p:sp>
        <p:nvSpPr>
          <p:cNvPr id="3" name="Notes Placeholder 2"/>
          <p:cNvSpPr>
            <a:spLocks noGrp="1"/>
          </p:cNvSpPr>
          <p:nvPr>
            <p:ph type="body" idx="1"/>
          </p:nvPr>
        </p:nvSpPr>
        <p:spPr/>
        <p:txBody>
          <a:bodyPr>
            <a:normAutofit/>
          </a:bodyPr>
          <a:lstStyle/>
          <a:p>
            <a:r>
              <a:rPr lang="en-CA" dirty="0" smtClean="0"/>
              <a:t>Keeping all these requirements in</a:t>
            </a:r>
            <a:r>
              <a:rPr lang="en-CA" baseline="0" dirty="0" smtClean="0"/>
              <a:t> mind we have come up with the following parsing model. Given this observed sequence of spans at level </a:t>
            </a:r>
            <a:r>
              <a:rPr lang="en-CA" baseline="0" dirty="0" err="1" smtClean="0"/>
              <a:t>i</a:t>
            </a:r>
            <a:r>
              <a:rPr lang="en-CA" baseline="0" dirty="0" smtClean="0"/>
              <a:t> of a DT, we put a hidden sequence of binary structure nodes where node S3 indicates whether spans W2 and W3 should be connected or not and so on. Then on top of that we put another hidden sequence of multinomial nodes. Here R3 indicates if W2 and W3 are connected then what should be the relation.    </a:t>
            </a:r>
            <a:endParaRPr lang="en-CA"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2213" y="992188"/>
            <a:ext cx="4400550" cy="3400425"/>
          </a:xfrm>
        </p:spPr>
      </p:sp>
      <p:sp>
        <p:nvSpPr>
          <p:cNvPr id="3" name="Notes Placeholder 2"/>
          <p:cNvSpPr>
            <a:spLocks noGrp="1"/>
          </p:cNvSpPr>
          <p:nvPr>
            <p:ph type="body" idx="1"/>
          </p:nvPr>
        </p:nvSpPr>
        <p:spPr/>
        <p:txBody>
          <a:bodyPr>
            <a:normAutofit/>
          </a:bodyPr>
          <a:lstStyle/>
          <a:p>
            <a:r>
              <a:rPr lang="en-CA" dirty="0" smtClean="0"/>
              <a:t>Given that we know the </a:t>
            </a:r>
            <a:r>
              <a:rPr lang="en-CA" dirty="0" err="1" smtClean="0"/>
              <a:t>prob</a:t>
            </a:r>
            <a:r>
              <a:rPr lang="en-CA" dirty="0" smtClean="0"/>
              <a:t> of all possible DT constituents,</a:t>
            </a:r>
            <a:r>
              <a:rPr lang="en-CA" baseline="0" dirty="0" smtClean="0"/>
              <a:t> the job of the parsing algorithm is to find the most probable DT. </a:t>
            </a:r>
            <a:endParaRPr lang="en-CA"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2213" y="992188"/>
            <a:ext cx="4400550" cy="3400425"/>
          </a:xfrm>
        </p:spPr>
      </p:sp>
      <p:sp>
        <p:nvSpPr>
          <p:cNvPr id="3" name="Notes Placeholder 2"/>
          <p:cNvSpPr>
            <a:spLocks noGrp="1"/>
          </p:cNvSpPr>
          <p:nvPr>
            <p:ph type="body" idx="1"/>
          </p:nvPr>
        </p:nvSpPr>
        <p:spPr/>
        <p:txBody>
          <a:bodyPr>
            <a:normAutofit/>
          </a:bodyPr>
          <a:lstStyle/>
          <a:p>
            <a:r>
              <a:rPr lang="en-CA" dirty="0" smtClean="0"/>
              <a:t>Given that we know the </a:t>
            </a:r>
            <a:r>
              <a:rPr lang="en-CA" dirty="0" err="1" smtClean="0"/>
              <a:t>prob</a:t>
            </a:r>
            <a:r>
              <a:rPr lang="en-CA" dirty="0" smtClean="0"/>
              <a:t> of all possible DT constituents,</a:t>
            </a:r>
            <a:r>
              <a:rPr lang="en-CA" baseline="0" dirty="0" smtClean="0"/>
              <a:t> the job of the parsing algorithm is to find the most probable DT. </a:t>
            </a:r>
            <a:endParaRPr lang="en-CA"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2213" y="992188"/>
            <a:ext cx="4400550" cy="3400425"/>
          </a:xfrm>
        </p:spPr>
      </p:sp>
      <p:sp>
        <p:nvSpPr>
          <p:cNvPr id="3" name="Notes Placeholder 2"/>
          <p:cNvSpPr>
            <a:spLocks noGrp="1"/>
          </p:cNvSpPr>
          <p:nvPr>
            <p:ph type="body" idx="1"/>
          </p:nvPr>
        </p:nvSpPr>
        <p:spPr/>
        <p:txBody>
          <a:bodyPr>
            <a:normAutofit/>
          </a:bodyPr>
          <a:lstStyle/>
          <a:p>
            <a:r>
              <a:rPr lang="en-CA" dirty="0" smtClean="0"/>
              <a:t>Given that we know the </a:t>
            </a:r>
            <a:r>
              <a:rPr lang="en-CA" dirty="0" err="1" smtClean="0"/>
              <a:t>prob</a:t>
            </a:r>
            <a:r>
              <a:rPr lang="en-CA" dirty="0" smtClean="0"/>
              <a:t> of all possible DT constituents,</a:t>
            </a:r>
            <a:r>
              <a:rPr lang="en-CA" baseline="0" dirty="0" smtClean="0"/>
              <a:t> the job of the parsing algorithm is to find the most probable DT. </a:t>
            </a:r>
            <a:endParaRPr lang="en-CA"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2213" y="992188"/>
            <a:ext cx="4400550" cy="3400425"/>
          </a:xfrm>
        </p:spPr>
      </p:sp>
      <p:sp>
        <p:nvSpPr>
          <p:cNvPr id="3" name="Notes Placeholder 2"/>
          <p:cNvSpPr>
            <a:spLocks noGrp="1"/>
          </p:cNvSpPr>
          <p:nvPr>
            <p:ph type="body" idx="1"/>
          </p:nvPr>
        </p:nvSpPr>
        <p:spPr/>
        <p:txBody>
          <a:bodyPr/>
          <a:lstStyle/>
          <a:p>
            <a:r>
              <a:rPr lang="en-CA" sz="1200" b="0" i="0" u="none" strike="noStrike" kern="1200" baseline="0" dirty="0" smtClean="0">
                <a:solidFill>
                  <a:srgbClr val="000000"/>
                </a:solidFill>
                <a:latin typeface="Times New Roman" pitchFamily="18" charset="0"/>
                <a:ea typeface="+mn-ea"/>
                <a:cs typeface="+mn-cs"/>
              </a:rPr>
              <a:t>especially the ones which are semantically similar (e.g., Explanation, Background)</a:t>
            </a:r>
          </a:p>
          <a:p>
            <a:r>
              <a:rPr lang="en-CA" sz="1200" b="0" i="0" u="none" strike="noStrike" kern="1200" baseline="0" dirty="0" smtClean="0">
                <a:solidFill>
                  <a:srgbClr val="000000"/>
                </a:solidFill>
                <a:latin typeface="Times New Roman" pitchFamily="18" charset="0"/>
                <a:ea typeface="+mn-ea"/>
                <a:cs typeface="+mn-cs"/>
              </a:rPr>
              <a:t>and less frequent (e.g., Summary, Evaluation). Furthermore, our models sometimes fail</a:t>
            </a:r>
          </a:p>
          <a:p>
            <a:r>
              <a:rPr lang="en-CA" sz="1200" b="0" i="0" u="none" strike="noStrike" kern="1200" baseline="0" dirty="0" smtClean="0">
                <a:solidFill>
                  <a:srgbClr val="000000"/>
                </a:solidFill>
                <a:latin typeface="Times New Roman" pitchFamily="18" charset="0"/>
                <a:ea typeface="+mn-ea"/>
                <a:cs typeface="+mn-cs"/>
              </a:rPr>
              <a:t>to distinguish relations that are semantically similar (e.g., Temporal vs. Background, Cause</a:t>
            </a:r>
          </a:p>
          <a:p>
            <a:r>
              <a:rPr lang="en-CA" sz="1200" b="0" i="0" u="none" strike="noStrike" kern="1200" baseline="0" dirty="0" smtClean="0">
                <a:solidFill>
                  <a:srgbClr val="000000"/>
                </a:solidFill>
                <a:latin typeface="Times New Roman" pitchFamily="18" charset="0"/>
                <a:ea typeface="+mn-ea"/>
                <a:cs typeface="+mn-cs"/>
              </a:rPr>
              <a:t>vs. Explanation).</a:t>
            </a:r>
          </a:p>
          <a:p>
            <a:endParaRPr lang="en-CA" dirty="0"/>
          </a:p>
        </p:txBody>
      </p:sp>
    </p:spTree>
    <p:extLst>
      <p:ext uri="{BB962C8B-B14F-4D97-AF65-F5344CB8AC3E}">
        <p14:creationId xmlns:p14="http://schemas.microsoft.com/office/powerpoint/2010/main" val="38510314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2213" y="992188"/>
            <a:ext cx="4400550" cy="3400425"/>
          </a:xfrm>
        </p:spPr>
      </p:sp>
      <p:sp>
        <p:nvSpPr>
          <p:cNvPr id="3" name="Notes Placeholder 2"/>
          <p:cNvSpPr>
            <a:spLocks noGrp="1"/>
          </p:cNvSpPr>
          <p:nvPr>
            <p:ph type="body" idx="1"/>
          </p:nvPr>
        </p:nvSpPr>
        <p:spPr/>
        <p:txBody>
          <a:bodyPr/>
          <a:lstStyle/>
          <a:p>
            <a:r>
              <a:rPr lang="en-CA" sz="1200" b="0" i="0" u="none" strike="noStrike" kern="1200" baseline="0" dirty="0" smtClean="0">
                <a:solidFill>
                  <a:srgbClr val="000000"/>
                </a:solidFill>
                <a:latin typeface="Times New Roman" pitchFamily="18" charset="0"/>
                <a:ea typeface="+mn-ea"/>
                <a:cs typeface="+mn-cs"/>
              </a:rPr>
              <a:t>Figure 21 presents two examples where our parser mistakenly labels Background and</a:t>
            </a:r>
          </a:p>
          <a:p>
            <a:r>
              <a:rPr lang="en-CA" sz="1200" b="0" i="0" u="none" strike="noStrike" kern="1200" baseline="0" dirty="0" smtClean="0">
                <a:solidFill>
                  <a:srgbClr val="000000"/>
                </a:solidFill>
                <a:latin typeface="Times New Roman" pitchFamily="18" charset="0"/>
                <a:ea typeface="+mn-ea"/>
                <a:cs typeface="+mn-cs"/>
              </a:rPr>
              <a:t>Cause as Elaboration. However, notice that the two discourse relations (i.e., Background</a:t>
            </a:r>
          </a:p>
          <a:p>
            <a:r>
              <a:rPr lang="en-CA" sz="1200" b="0" i="0" u="none" strike="noStrike" kern="1200" baseline="0" dirty="0" smtClean="0">
                <a:solidFill>
                  <a:srgbClr val="000000"/>
                </a:solidFill>
                <a:latin typeface="Times New Roman" pitchFamily="18" charset="0"/>
                <a:ea typeface="+mn-ea"/>
                <a:cs typeface="+mn-cs"/>
              </a:rPr>
              <a:t>vs. Elaboration and Cause vs. Elaboration) in these examples are semantically very close,</a:t>
            </a:r>
          </a:p>
          <a:p>
            <a:r>
              <a:rPr lang="en-CA" sz="1200" b="0" i="0" u="none" strike="noStrike" kern="1200" baseline="0" dirty="0" smtClean="0">
                <a:solidFill>
                  <a:srgbClr val="000000"/>
                </a:solidFill>
                <a:latin typeface="Times New Roman" pitchFamily="18" charset="0"/>
                <a:ea typeface="+mn-ea"/>
                <a:cs typeface="+mn-cs"/>
              </a:rPr>
              <a:t>and arguably both can be applicable.</a:t>
            </a:r>
          </a:p>
          <a:p>
            <a:endParaRPr lang="en-CA" dirty="0"/>
          </a:p>
        </p:txBody>
      </p:sp>
    </p:spTree>
    <p:extLst>
      <p:ext uri="{BB962C8B-B14F-4D97-AF65-F5344CB8AC3E}">
        <p14:creationId xmlns:p14="http://schemas.microsoft.com/office/powerpoint/2010/main" val="35548956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xfrm>
            <a:off x="3841688" y="9421748"/>
            <a:ext cx="2938575" cy="495257"/>
          </a:xfrm>
          <a:prstGeom prst="rect">
            <a:avLst/>
          </a:prstGeom>
          <a:noFill/>
        </p:spPr>
        <p:txBody>
          <a:bodyPr/>
          <a:lstStyle/>
          <a:p>
            <a:pPr defTabSz="918790"/>
            <a:fld id="{C8A58DF1-F0B9-4CDF-A014-980B1A97EBBF}" type="slidenum">
              <a:rPr lang="en-US">
                <a:solidFill>
                  <a:prstClr val="black"/>
                </a:solidFill>
              </a:rPr>
              <a:pPr defTabSz="918790"/>
              <a:t>2</a:t>
            </a:fld>
            <a:endParaRPr lang="en-US" dirty="0">
              <a:solidFill>
                <a:prstClr val="black"/>
              </a:solidFill>
            </a:endParaRPr>
          </a:p>
        </p:txBody>
      </p:sp>
      <p:sp>
        <p:nvSpPr>
          <p:cNvPr id="49155" name="Rectangle 2"/>
          <p:cNvSpPr>
            <a:spLocks noGrp="1" noRot="1" noChangeAspect="1" noChangeArrowheads="1" noTextEdit="1"/>
          </p:cNvSpPr>
          <p:nvPr>
            <p:ph type="sldImg"/>
          </p:nvPr>
        </p:nvSpPr>
        <p:spPr>
          <a:xfrm>
            <a:off x="984250" y="744538"/>
            <a:ext cx="4813300" cy="3719512"/>
          </a:xfrm>
          <a:ln/>
        </p:spPr>
      </p:sp>
      <p:sp>
        <p:nvSpPr>
          <p:cNvPr id="49156" name="Rectangle 3"/>
          <p:cNvSpPr>
            <a:spLocks noGrp="1" noChangeArrowheads="1"/>
          </p:cNvSpPr>
          <p:nvPr>
            <p:ph type="body" idx="1"/>
          </p:nvPr>
        </p:nvSpPr>
        <p:spPr>
          <a:noFill/>
          <a:ln/>
        </p:spPr>
        <p:txBody>
          <a:bodyPr/>
          <a:lstStyle/>
          <a:p>
            <a:pPr marL="223788" indent="-223788" eaLnBrk="1" hangingPunct="1"/>
            <a:r>
              <a:rPr lang="en-US" dirty="0" smtClean="0"/>
              <a:t>First Order Logics  (will build a little  on Prolog and 312)</a:t>
            </a:r>
          </a:p>
          <a:p>
            <a:pPr marL="223788" indent="-223788" eaLnBrk="1" hangingPunct="1"/>
            <a:r>
              <a:rPr lang="en-US" dirty="0" smtClean="0"/>
              <a:t>Temporal reasoning from NLP 503</a:t>
            </a:r>
            <a:r>
              <a:rPr lang="en-US" baseline="0" dirty="0" smtClean="0"/>
              <a:t> lectures</a:t>
            </a:r>
          </a:p>
          <a:p>
            <a:pPr marL="223788" indent="-223788" eaLnBrk="1" hangingPunct="1"/>
            <a:r>
              <a:rPr lang="en-US" b="1" baseline="0" dirty="0" smtClean="0"/>
              <a:t>Reinforcement Learning </a:t>
            </a:r>
            <a:r>
              <a:rPr lang="en-US" baseline="0" dirty="0" smtClean="0"/>
              <a:t>(not done in 340, at least in the latest offering)</a:t>
            </a:r>
          </a:p>
          <a:p>
            <a:pPr eaLnBrk="1" hangingPunct="1"/>
            <a:r>
              <a:rPr lang="en-GB" sz="2800" b="1" dirty="0"/>
              <a:t>Markov decision process</a:t>
            </a:r>
          </a:p>
          <a:p>
            <a:pPr lvl="1" eaLnBrk="1" hangingPunct="1"/>
            <a:r>
              <a:rPr lang="en-GB" sz="2400" dirty="0"/>
              <a:t>Set of </a:t>
            </a:r>
            <a:r>
              <a:rPr lang="en-GB" sz="2400" b="1" dirty="0"/>
              <a:t>states</a:t>
            </a:r>
            <a:r>
              <a:rPr lang="en-GB" sz="2400" dirty="0"/>
              <a:t> S, set of </a:t>
            </a:r>
            <a:r>
              <a:rPr lang="en-GB" sz="2400" b="1" dirty="0"/>
              <a:t>actions</a:t>
            </a:r>
            <a:r>
              <a:rPr lang="en-GB" sz="2400" dirty="0"/>
              <a:t> A</a:t>
            </a:r>
          </a:p>
          <a:p>
            <a:pPr lvl="1" eaLnBrk="1" hangingPunct="1"/>
            <a:r>
              <a:rPr lang="en-GB" sz="2400" b="1" dirty="0"/>
              <a:t>Transition</a:t>
            </a:r>
            <a:r>
              <a:rPr lang="en-GB" sz="2400" dirty="0"/>
              <a:t> probabilities to next states P(s’| s, a′)</a:t>
            </a:r>
          </a:p>
          <a:p>
            <a:pPr lvl="1" eaLnBrk="1" hangingPunct="1"/>
            <a:r>
              <a:rPr lang="en-GB" sz="2400" b="1" dirty="0"/>
              <a:t>Reward</a:t>
            </a:r>
            <a:r>
              <a:rPr lang="en-GB" sz="2400" dirty="0"/>
              <a:t> functions R(s, s’, a)</a:t>
            </a:r>
          </a:p>
          <a:p>
            <a:pPr eaLnBrk="1" hangingPunct="1"/>
            <a:r>
              <a:rPr lang="en-GB" sz="2800" b="1" dirty="0"/>
              <a:t>RL is based on MDPs, but</a:t>
            </a:r>
          </a:p>
          <a:p>
            <a:pPr lvl="1" eaLnBrk="1" hangingPunct="1"/>
            <a:r>
              <a:rPr lang="en-GB" sz="2400" dirty="0"/>
              <a:t>Transition model is </a:t>
            </a:r>
            <a:r>
              <a:rPr lang="en-GB" sz="2400" b="1" dirty="0"/>
              <a:t>not known</a:t>
            </a:r>
          </a:p>
          <a:p>
            <a:pPr lvl="1" eaLnBrk="1" hangingPunct="1"/>
            <a:r>
              <a:rPr lang="en-GB" sz="2400" dirty="0"/>
              <a:t>Reward model is </a:t>
            </a:r>
            <a:r>
              <a:rPr lang="en-GB" sz="2400" b="1" dirty="0"/>
              <a:t>not known</a:t>
            </a:r>
          </a:p>
          <a:p>
            <a:pPr eaLnBrk="1" hangingPunct="1"/>
            <a:r>
              <a:rPr lang="en-GB" sz="2800" dirty="0"/>
              <a:t>While for </a:t>
            </a:r>
            <a:r>
              <a:rPr lang="en-GB" sz="2800" b="1" dirty="0"/>
              <a:t>MDPs</a:t>
            </a:r>
            <a:r>
              <a:rPr lang="en-GB" sz="2800" dirty="0"/>
              <a:t> we can </a:t>
            </a:r>
            <a:r>
              <a:rPr lang="en-GB" sz="2800" b="1" i="1" dirty="0">
                <a:solidFill>
                  <a:schemeClr val="accent2"/>
                </a:solidFill>
              </a:rPr>
              <a:t>compute </a:t>
            </a:r>
            <a:r>
              <a:rPr lang="en-GB" sz="2800" dirty="0"/>
              <a:t>an optimal policy</a:t>
            </a:r>
          </a:p>
          <a:p>
            <a:pPr eaLnBrk="1" hangingPunct="1"/>
            <a:r>
              <a:rPr lang="en-GB" sz="2800" b="1" dirty="0"/>
              <a:t>RL</a:t>
            </a:r>
            <a:r>
              <a:rPr lang="en-GB" sz="2800" dirty="0"/>
              <a:t> </a:t>
            </a:r>
            <a:r>
              <a:rPr lang="en-GB" sz="2800" b="1" i="1" dirty="0">
                <a:solidFill>
                  <a:schemeClr val="accent2"/>
                </a:solidFill>
              </a:rPr>
              <a:t>learns</a:t>
            </a:r>
            <a:r>
              <a:rPr lang="en-GB" sz="2800" i="1" dirty="0"/>
              <a:t> </a:t>
            </a:r>
            <a:r>
              <a:rPr lang="en-GB" sz="2800" dirty="0"/>
              <a:t>an optimal policy</a:t>
            </a:r>
          </a:p>
          <a:p>
            <a:pPr marL="223788" indent="-223788" eaLnBrk="1" hangingPunct="1"/>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xfrm>
            <a:off x="985838" y="742950"/>
            <a:ext cx="4813300" cy="3719513"/>
          </a:xfrm>
          <a:ln/>
        </p:spPr>
      </p:sp>
      <p:sp>
        <p:nvSpPr>
          <p:cNvPr id="78851" name="Rectangle 3"/>
          <p:cNvSpPr txBox="1">
            <a:spLocks noGrp="1" noChangeArrowheads="1"/>
          </p:cNvSpPr>
          <p:nvPr>
            <p:ph type="body" idx="1"/>
          </p:nvPr>
        </p:nvSpPr>
        <p:spPr>
          <a:xfrm>
            <a:off x="677863" y="4711700"/>
            <a:ext cx="5426075" cy="4464050"/>
          </a:xfrm>
          <a:noFill/>
          <a:ln/>
        </p:spPr>
        <p:txBody>
          <a:bodyPr/>
          <a:lstStyle/>
          <a:p>
            <a:pPr eaLnBrk="1" hangingPunct="1"/>
            <a:r>
              <a:rPr lang="en-CA" dirty="0" smtClean="0">
                <a:latin typeface="Times New Roman" pitchFamily="16" charset="0"/>
              </a:rPr>
              <a:t>In this talk, I</a:t>
            </a:r>
            <a:r>
              <a:rPr lang="en-CA" baseline="0" dirty="0" smtClean="0">
                <a:latin typeface="Times New Roman" pitchFamily="16" charset="0"/>
              </a:rPr>
              <a:t> will present a novel discriminative framework for sentence-level discourse analysis. But as we will see our approach can easily be extended to multi-sentential text. </a:t>
            </a:r>
            <a:endParaRPr lang="en-CA" dirty="0" smtClean="0">
              <a:latin typeface="Times New Roman" pitchFamily="16"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2213" y="992188"/>
            <a:ext cx="4400550" cy="3400425"/>
          </a:xfrm>
        </p:spPr>
      </p:sp>
      <p:sp>
        <p:nvSpPr>
          <p:cNvPr id="3" name="Notes Placeholder 2"/>
          <p:cNvSpPr>
            <a:spLocks noGrp="1"/>
          </p:cNvSpPr>
          <p:nvPr>
            <p:ph type="body" idx="1"/>
          </p:nvPr>
        </p:nvSpPr>
        <p:spPr/>
        <p:txBody>
          <a:bodyPr>
            <a:normAutofit/>
          </a:bodyPr>
          <a:lstStyle/>
          <a:p>
            <a:r>
              <a:rPr lang="en-CA" dirty="0" smtClean="0"/>
              <a:t>Rhetorical structure theory posits a tree structure of discourse</a:t>
            </a:r>
            <a:r>
              <a:rPr lang="en-CA" baseline="0" dirty="0" smtClean="0"/>
              <a:t> called a DT. The leaves of a DT correspond to contiguous atomic textual spans, also called EDUs. The adjacent EDUs and larger textual spans are connected by a rhetorical relation. A span linked by a relation can be either nucleus or satellite depending on how central the message is to the author.  </a:t>
            </a:r>
            <a:endParaRPr lang="en-CA"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2213" y="992188"/>
            <a:ext cx="4400550" cy="3400425"/>
          </a:xfrm>
        </p:spPr>
      </p:sp>
      <p:sp>
        <p:nvSpPr>
          <p:cNvPr id="3" name="Notes Placeholder 2"/>
          <p:cNvSpPr>
            <a:spLocks noGrp="1"/>
          </p:cNvSpPr>
          <p:nvPr>
            <p:ph type="body" idx="1"/>
          </p:nvPr>
        </p:nvSpPr>
        <p:spPr/>
        <p:txBody>
          <a:bodyPr>
            <a:normAutofit/>
          </a:bodyPr>
          <a:lstStyle/>
          <a:p>
            <a:r>
              <a:rPr lang="en-CA" dirty="0" smtClean="0"/>
              <a:t>So why do we care about</a:t>
            </a:r>
            <a:r>
              <a:rPr lang="en-CA" baseline="0" dirty="0" smtClean="0"/>
              <a:t> discourse parsing? It has been</a:t>
            </a:r>
            <a:endParaRPr lang="en-CA"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2213" y="992188"/>
            <a:ext cx="4400550" cy="3400425"/>
          </a:xfrm>
        </p:spPr>
      </p:sp>
      <p:sp>
        <p:nvSpPr>
          <p:cNvPr id="3" name="Notes Placeholder 2"/>
          <p:cNvSpPr>
            <a:spLocks noGrp="1"/>
          </p:cNvSpPr>
          <p:nvPr>
            <p:ph type="body" idx="1"/>
          </p:nvPr>
        </p:nvSpPr>
        <p:spPr/>
        <p:txBody>
          <a:bodyPr>
            <a:normAutofit/>
          </a:bodyPr>
          <a:lstStyle/>
          <a:p>
            <a:endParaRPr lang="en-CA"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2213" y="992188"/>
            <a:ext cx="4400550" cy="3400425"/>
          </a:xfrm>
        </p:spPr>
      </p:sp>
      <p:sp>
        <p:nvSpPr>
          <p:cNvPr id="3" name="Notes Placeholder 2"/>
          <p:cNvSpPr>
            <a:spLocks noGrp="1"/>
          </p:cNvSpPr>
          <p:nvPr>
            <p:ph type="body" idx="1"/>
          </p:nvPr>
        </p:nvSpPr>
        <p:spPr/>
        <p:txBody>
          <a:bodyPr>
            <a:normAutofit/>
          </a:bodyPr>
          <a:lstStyle/>
          <a:p>
            <a:r>
              <a:rPr lang="en-CA" dirty="0" smtClean="0"/>
              <a:t>Let’s move on to our discourse parser. For now, assume that a sentence is already segmented into EDUs either by an automatic segmenter or manually.</a:t>
            </a:r>
            <a:r>
              <a:rPr lang="en-CA" baseline="0" dirty="0" smtClean="0"/>
              <a:t> Let’s say we’ve three EDUs in a sentence. Now, the discourse parsing problem is to find the right structure of the DT. For example, here given these three EDUs, whether to connect EDU 2 and 3 first, then connect the resultant span with EDU1 or whether to connect EDU 1 and 2 first, then the larger span with 3. Then, finding the labels of the internal nodes. That is , the rhetorical  relation and the nuclearity statuses of the spans. </a:t>
            </a:r>
            <a:endParaRPr lang="en-CA"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2213" y="992188"/>
            <a:ext cx="4400550" cy="3400425"/>
          </a:xfrm>
        </p:spPr>
      </p:sp>
      <p:sp>
        <p:nvSpPr>
          <p:cNvPr id="3" name="Notes Placeholder 2"/>
          <p:cNvSpPr>
            <a:spLocks noGrp="1"/>
          </p:cNvSpPr>
          <p:nvPr>
            <p:ph type="body" idx="1"/>
          </p:nvPr>
        </p:nvSpPr>
        <p:spPr/>
        <p:txBody>
          <a:bodyPr>
            <a:normAutofit/>
          </a:bodyPr>
          <a:lstStyle/>
          <a:p>
            <a:r>
              <a:rPr lang="en-CA" dirty="0" smtClean="0"/>
              <a:t>Keeping all these requirements in</a:t>
            </a:r>
            <a:r>
              <a:rPr lang="en-CA" baseline="0" dirty="0" smtClean="0"/>
              <a:t> mind we have come up with the following parsing model. Given this observed sequence of spans at level </a:t>
            </a:r>
            <a:r>
              <a:rPr lang="en-CA" baseline="0" dirty="0" err="1" smtClean="0"/>
              <a:t>i</a:t>
            </a:r>
            <a:r>
              <a:rPr lang="en-CA" baseline="0" dirty="0" smtClean="0"/>
              <a:t> of a DT, we put a hidden sequence of binary structure nodes where node S3 indicates whether spans W2 and W3 should be connected or not and so on. Then on top of that we put another hidden sequence of multinomial nodes. Here R3 indicates if W2 and W3 are connected then what should be the relation.    </a:t>
            </a:r>
            <a:endParaRPr lang="en-CA"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2213" y="992188"/>
            <a:ext cx="4400550" cy="3400425"/>
          </a:xfrm>
        </p:spPr>
      </p:sp>
      <p:sp>
        <p:nvSpPr>
          <p:cNvPr id="3" name="Notes Placeholder 2"/>
          <p:cNvSpPr>
            <a:spLocks noGrp="1"/>
          </p:cNvSpPr>
          <p:nvPr>
            <p:ph type="body" idx="1"/>
          </p:nvPr>
        </p:nvSpPr>
        <p:spPr/>
        <p:txBody>
          <a:bodyPr>
            <a:normAutofit/>
          </a:bodyPr>
          <a:lstStyle/>
          <a:p>
            <a:endParaRPr lang="en-CA"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2213" y="992188"/>
            <a:ext cx="4400550" cy="3400425"/>
          </a:xfrm>
        </p:spPr>
      </p:sp>
      <p:sp>
        <p:nvSpPr>
          <p:cNvPr id="3" name="Notes Placeholder 2"/>
          <p:cNvSpPr>
            <a:spLocks noGrp="1"/>
          </p:cNvSpPr>
          <p:nvPr>
            <p:ph type="body" idx="1"/>
          </p:nvPr>
        </p:nvSpPr>
        <p:spPr/>
        <p:txBody>
          <a:bodyPr>
            <a:normAutofit/>
          </a:bodyPr>
          <a:lstStyle/>
          <a:p>
            <a:r>
              <a:rPr lang="en-CA" dirty="0" smtClean="0"/>
              <a:t>Given that we know the </a:t>
            </a:r>
            <a:r>
              <a:rPr lang="en-CA" dirty="0" err="1" smtClean="0"/>
              <a:t>prob</a:t>
            </a:r>
            <a:r>
              <a:rPr lang="en-CA" dirty="0" smtClean="0"/>
              <a:t> of all possible DT constituents,</a:t>
            </a:r>
            <a:r>
              <a:rPr lang="en-CA" baseline="0" dirty="0" smtClean="0"/>
              <a:t> the job of the parsing algorithm is to find the most probable DT. </a:t>
            </a:r>
            <a:endParaRPr lang="en-CA"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2213" y="992188"/>
            <a:ext cx="4400550" cy="3400425"/>
          </a:xfrm>
        </p:spPr>
      </p:sp>
      <p:sp>
        <p:nvSpPr>
          <p:cNvPr id="3" name="Notes Placeholder 2"/>
          <p:cNvSpPr>
            <a:spLocks noGrp="1"/>
          </p:cNvSpPr>
          <p:nvPr>
            <p:ph type="body" idx="1"/>
          </p:nvPr>
        </p:nvSpPr>
        <p:spPr/>
        <p:txBody>
          <a:bodyPr>
            <a:normAutofit/>
          </a:bodyPr>
          <a:lstStyle/>
          <a:p>
            <a:r>
              <a:rPr lang="en-CA" dirty="0" smtClean="0"/>
              <a:t>Discourse analysis in RST involves</a:t>
            </a:r>
            <a:r>
              <a:rPr lang="en-CA" baseline="0" dirty="0" smtClean="0"/>
              <a:t> two subtasks. 1. breaking the text into EDUs, known as discourse segmentation, 2. linking the EDUs into a labeled hierarchical tree structure, known as discourse parsing.   </a:t>
            </a:r>
            <a:endParaRPr lang="en-CA"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2213" y="992188"/>
            <a:ext cx="4400550" cy="3400425"/>
          </a:xfrm>
        </p:spPr>
      </p:sp>
      <p:sp>
        <p:nvSpPr>
          <p:cNvPr id="3" name="Notes Placeholder 2"/>
          <p:cNvSpPr>
            <a:spLocks noGrp="1"/>
          </p:cNvSpPr>
          <p:nvPr>
            <p:ph type="body" idx="1"/>
          </p:nvPr>
        </p:nvSpPr>
        <p:spPr/>
        <p:txBody>
          <a:bodyPr>
            <a:normAutofit/>
          </a:bodyPr>
          <a:lstStyle/>
          <a:p>
            <a:r>
              <a:rPr lang="en-CA" dirty="0" smtClean="0"/>
              <a:t>To measure the parsing accuracy,</a:t>
            </a:r>
            <a:r>
              <a:rPr lang="en-CA" baseline="0" dirty="0" smtClean="0"/>
              <a:t> we are using the unlabeled and labelled precision, recall and f-measure as described in </a:t>
            </a:r>
            <a:r>
              <a:rPr lang="en-CA" baseline="0" dirty="0" err="1" smtClean="0"/>
              <a:t>Marcu’s</a:t>
            </a:r>
            <a:r>
              <a:rPr lang="en-CA" baseline="0" dirty="0" smtClean="0"/>
              <a:t> book, these metrics are actually adopted from the syntactic parsing area. To measure the segmentation accuracy we are measuring the agreement based on intra-sentence EDU boundary. If a sentence contains 3 EDUs which correspond to 2 intra-sentence EDU boundaries, We measure the model’s ability to find these 2 boundaries. </a:t>
            </a:r>
            <a:endParaRPr lang="en-CA"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pPr marL="0" marR="0" lvl="0" indent="0" algn="r" defTabSz="930173" rtl="0" eaLnBrk="1" fontAlgn="base" latinLnBrk="0" hangingPunct="1">
              <a:lnSpc>
                <a:spcPct val="100000"/>
              </a:lnSpc>
              <a:spcBef>
                <a:spcPct val="0"/>
              </a:spcBef>
              <a:spcAft>
                <a:spcPct val="0"/>
              </a:spcAft>
              <a:buClrTx/>
              <a:buSzTx/>
              <a:buFontTx/>
              <a:buNone/>
              <a:tabLst/>
              <a:defRPr/>
            </a:pPr>
            <a:fld id="{FA60D3EC-72E2-4134-90E5-D6BE3168049B}"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0173"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r>
              <a:rPr lang="en-US" dirty="0" smtClean="0"/>
              <a:t>My Conceptual map - This is the master plan</a:t>
            </a:r>
          </a:p>
          <a:p>
            <a:pPr eaLnBrk="1" hangingPunct="1"/>
            <a:r>
              <a:rPr lang="en-US" dirty="0" smtClean="0"/>
              <a:t>Markov Models used for part-of-speech and dialog</a:t>
            </a:r>
          </a:p>
          <a:p>
            <a:pPr eaLnBrk="1" hangingPunct="1"/>
            <a:r>
              <a:rPr lang="en-US" dirty="0" smtClean="0"/>
              <a:t>Syntax is the study of formal relationship between words</a:t>
            </a:r>
          </a:p>
          <a:p>
            <a:pPr eaLnBrk="1" hangingPunct="1">
              <a:buFontTx/>
              <a:buChar char="-"/>
            </a:pPr>
            <a:r>
              <a:rPr lang="en-US" dirty="0" smtClean="0"/>
              <a:t>How words are clustered into classes (that determine how they group and behave)</a:t>
            </a:r>
          </a:p>
          <a:p>
            <a:pPr eaLnBrk="1" hangingPunct="1">
              <a:buFontTx/>
              <a:buChar char="-"/>
            </a:pPr>
            <a:r>
              <a:rPr lang="en-US" dirty="0" smtClean="0"/>
              <a:t>How they group with they neighbors into phrases</a:t>
            </a:r>
          </a:p>
        </p:txBody>
      </p:sp>
    </p:spTree>
    <p:extLst>
      <p:ext uri="{BB962C8B-B14F-4D97-AF65-F5344CB8AC3E}">
        <p14:creationId xmlns:p14="http://schemas.microsoft.com/office/powerpoint/2010/main" val="12929145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2213" y="992188"/>
            <a:ext cx="4400550" cy="3400425"/>
          </a:xfrm>
        </p:spPr>
      </p:sp>
      <p:sp>
        <p:nvSpPr>
          <p:cNvPr id="3" name="Notes Placeholder 2"/>
          <p:cNvSpPr>
            <a:spLocks noGrp="1"/>
          </p:cNvSpPr>
          <p:nvPr>
            <p:ph type="body" idx="1"/>
          </p:nvPr>
        </p:nvSpPr>
        <p:spPr/>
        <p:txBody>
          <a:bodyPr>
            <a:normAutofit/>
          </a:bodyPr>
          <a:lstStyle/>
          <a:p>
            <a:r>
              <a:rPr lang="en-CA" dirty="0" smtClean="0"/>
              <a:t>HILDA</a:t>
            </a:r>
            <a:r>
              <a:rPr lang="en-CA" baseline="0" dirty="0" smtClean="0"/>
              <a:t> performs very poorly. </a:t>
            </a:r>
            <a:endParaRPr lang="en-CA"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2213" y="992188"/>
            <a:ext cx="4400550" cy="3400425"/>
          </a:xfrm>
        </p:spPr>
      </p:sp>
      <p:sp>
        <p:nvSpPr>
          <p:cNvPr id="3" name="Notes Placeholder 2"/>
          <p:cNvSpPr>
            <a:spLocks noGrp="1"/>
          </p:cNvSpPr>
          <p:nvPr>
            <p:ph type="body" idx="1"/>
          </p:nvPr>
        </p:nvSpPr>
        <p:spPr/>
        <p:txBody>
          <a:bodyPr>
            <a:normAutofit/>
          </a:bodyPr>
          <a:lstStyle/>
          <a:p>
            <a:endParaRPr lang="en-CA"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2213" y="992188"/>
            <a:ext cx="4400550" cy="3400425"/>
          </a:xfrm>
        </p:spPr>
      </p:sp>
      <p:sp>
        <p:nvSpPr>
          <p:cNvPr id="3" name="Notes Placeholder 2"/>
          <p:cNvSpPr>
            <a:spLocks noGrp="1"/>
          </p:cNvSpPr>
          <p:nvPr>
            <p:ph type="body" idx="1"/>
          </p:nvPr>
        </p:nvSpPr>
        <p:spPr/>
        <p:txBody>
          <a:bodyPr>
            <a:normAutofit/>
          </a:bodyPr>
          <a:lstStyle/>
          <a:p>
            <a:r>
              <a:rPr lang="en-CA" dirty="0" smtClean="0"/>
              <a:t>Discourse analysis in RST involves</a:t>
            </a:r>
            <a:r>
              <a:rPr lang="en-CA" baseline="0" dirty="0" smtClean="0"/>
              <a:t> two subtasks. 1. breaking the text into EDUs, known as discourse segmentation, 2. linking the EDUs into a labeled hierarchical tree structure, known as discourse parsing.   </a:t>
            </a:r>
            <a:endParaRPr lang="en-CA"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2213" y="992188"/>
            <a:ext cx="4400550" cy="3400425"/>
          </a:xfrm>
        </p:spPr>
      </p:sp>
      <p:sp>
        <p:nvSpPr>
          <p:cNvPr id="3" name="Notes Placeholder 2"/>
          <p:cNvSpPr>
            <a:spLocks noGrp="1"/>
          </p:cNvSpPr>
          <p:nvPr>
            <p:ph type="body" idx="1"/>
          </p:nvPr>
        </p:nvSpPr>
        <p:spPr/>
        <p:txBody>
          <a:bodyPr/>
          <a:lstStyle/>
          <a:p>
            <a:r>
              <a:rPr lang="en-CA" sz="1200" b="0" i="0" u="none" strike="noStrike" kern="1200" baseline="0" dirty="0" smtClean="0">
                <a:solidFill>
                  <a:srgbClr val="000000"/>
                </a:solidFill>
                <a:latin typeface="Times New Roman" pitchFamily="18" charset="0"/>
                <a:ea typeface="+mn-ea"/>
                <a:cs typeface="+mn-cs"/>
              </a:rPr>
              <a:t>There are two issues in particular that have prompted some researchers to opt for more general</a:t>
            </a:r>
          </a:p>
          <a:p>
            <a:r>
              <a:rPr lang="en-CA" sz="1200" b="0" i="0" u="none" strike="noStrike" kern="1200" baseline="0" dirty="0" smtClean="0">
                <a:solidFill>
                  <a:srgbClr val="000000"/>
                </a:solidFill>
                <a:latin typeface="Times New Roman" pitchFamily="18" charset="0"/>
                <a:ea typeface="+mn-ea"/>
                <a:cs typeface="+mn-cs"/>
              </a:rPr>
              <a:t>representational devices, i.e., different types of graphs: crossing branches in the descriptions, and</a:t>
            </a:r>
          </a:p>
          <a:p>
            <a:r>
              <a:rPr lang="en-CA" sz="1200" b="0" i="0" u="none" strike="noStrike" kern="1200" baseline="0" dirty="0" smtClean="0">
                <a:solidFill>
                  <a:srgbClr val="000000"/>
                </a:solidFill>
                <a:latin typeface="Times New Roman" pitchFamily="18" charset="0"/>
                <a:ea typeface="+mn-ea"/>
                <a:cs typeface="+mn-cs"/>
              </a:rPr>
              <a:t>nodes with multiple parents.</a:t>
            </a:r>
          </a:p>
          <a:p>
            <a:endParaRPr lang="en-CA" dirty="0"/>
          </a:p>
        </p:txBody>
      </p:sp>
    </p:spTree>
    <p:extLst>
      <p:ext uri="{BB962C8B-B14F-4D97-AF65-F5344CB8AC3E}">
        <p14:creationId xmlns:p14="http://schemas.microsoft.com/office/powerpoint/2010/main" val="15711652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2213" y="992188"/>
            <a:ext cx="4400550" cy="3400425"/>
          </a:xfrm>
        </p:spPr>
      </p:sp>
      <p:sp>
        <p:nvSpPr>
          <p:cNvPr id="3" name="Notes Placeholder 2"/>
          <p:cNvSpPr>
            <a:spLocks noGrp="1"/>
          </p:cNvSpPr>
          <p:nvPr>
            <p:ph type="body" idx="1"/>
          </p:nvPr>
        </p:nvSpPr>
        <p:spPr/>
        <p:txBody>
          <a:bodyPr>
            <a:normAutofit fontScale="55000" lnSpcReduction="20000"/>
          </a:bodyPr>
          <a:lstStyle/>
          <a:p>
            <a:r>
              <a:rPr lang="en-CA" sz="1200" kern="1200" baseline="0" dirty="0" smtClean="0">
                <a:solidFill>
                  <a:srgbClr val="000000"/>
                </a:solidFill>
                <a:latin typeface="Times New Roman" pitchFamily="18" charset="0"/>
                <a:ea typeface="+mn-ea"/>
                <a:cs typeface="+mn-cs"/>
              </a:rPr>
              <a:t>a parsing model</a:t>
            </a:r>
          </a:p>
          <a:p>
            <a:r>
              <a:rPr lang="en-CA" sz="1200" kern="1200" baseline="0" dirty="0" smtClean="0">
                <a:solidFill>
                  <a:srgbClr val="000000"/>
                </a:solidFill>
                <a:latin typeface="Times New Roman" pitchFamily="18" charset="0"/>
                <a:ea typeface="+mn-ea"/>
                <a:cs typeface="+mn-cs"/>
              </a:rPr>
              <a:t>assigns a probability to every possible DT, and</a:t>
            </a:r>
          </a:p>
          <a:p>
            <a:r>
              <a:rPr lang="en-CA" sz="1200" kern="1200" baseline="0" dirty="0" smtClean="0">
                <a:solidFill>
                  <a:srgbClr val="000000"/>
                </a:solidFill>
                <a:latin typeface="Times New Roman" pitchFamily="18" charset="0"/>
                <a:ea typeface="+mn-ea"/>
                <a:cs typeface="+mn-cs"/>
              </a:rPr>
              <a:t>a parsing algorithm identifies the most probable</a:t>
            </a:r>
          </a:p>
          <a:p>
            <a:r>
              <a:rPr lang="en-CA" sz="1200" kern="1200" baseline="0" dirty="0" smtClean="0">
                <a:solidFill>
                  <a:srgbClr val="000000"/>
                </a:solidFill>
                <a:latin typeface="Times New Roman" pitchFamily="18" charset="0"/>
                <a:ea typeface="+mn-ea"/>
                <a:cs typeface="+mn-cs"/>
              </a:rPr>
              <a:t>DT.</a:t>
            </a:r>
          </a:p>
          <a:p>
            <a:endParaRPr lang="en-CA" sz="1200" kern="1200" baseline="0" dirty="0" smtClean="0">
              <a:solidFill>
                <a:srgbClr val="000000"/>
              </a:solidFill>
              <a:latin typeface="Times New Roman" pitchFamily="18" charset="0"/>
              <a:ea typeface="+mn-ea"/>
              <a:cs typeface="+mn-cs"/>
            </a:endParaRPr>
          </a:p>
          <a:p>
            <a:r>
              <a:rPr lang="en-CA" sz="1200" kern="1200" baseline="0" dirty="0" smtClean="0">
                <a:solidFill>
                  <a:srgbClr val="000000"/>
                </a:solidFill>
                <a:latin typeface="Times New Roman" pitchFamily="18" charset="0"/>
                <a:ea typeface="+mn-ea"/>
                <a:cs typeface="+mn-cs"/>
              </a:rPr>
              <a:t>Very speculative!</a:t>
            </a:r>
          </a:p>
          <a:p>
            <a:r>
              <a:rPr lang="en-CA" sz="1200" kern="1200" baseline="0" dirty="0" smtClean="0">
                <a:solidFill>
                  <a:srgbClr val="000000"/>
                </a:solidFill>
                <a:latin typeface="Times New Roman" pitchFamily="18" charset="0"/>
                <a:ea typeface="+mn-ea"/>
                <a:cs typeface="+mn-cs"/>
              </a:rPr>
              <a:t>Previous work on discourse analysis has been</a:t>
            </a:r>
          </a:p>
          <a:p>
            <a:r>
              <a:rPr lang="en-CA" sz="1200" kern="1200" baseline="0" dirty="0" smtClean="0">
                <a:solidFill>
                  <a:srgbClr val="000000"/>
                </a:solidFill>
                <a:latin typeface="Times New Roman" pitchFamily="18" charset="0"/>
                <a:ea typeface="+mn-ea"/>
                <a:cs typeface="+mn-cs"/>
              </a:rPr>
              <a:t>quite successful in identifying what machine learning</a:t>
            </a:r>
          </a:p>
          <a:p>
            <a:r>
              <a:rPr lang="en-CA" sz="1200" kern="1200" baseline="0" dirty="0" smtClean="0">
                <a:solidFill>
                  <a:srgbClr val="000000"/>
                </a:solidFill>
                <a:latin typeface="Times New Roman" pitchFamily="18" charset="0"/>
                <a:ea typeface="+mn-ea"/>
                <a:cs typeface="+mn-cs"/>
              </a:rPr>
              <a:t>approaches and what kinds of features are more</a:t>
            </a:r>
          </a:p>
          <a:p>
            <a:r>
              <a:rPr lang="en-CA" sz="1200" kern="1200" baseline="0" dirty="0" smtClean="0">
                <a:solidFill>
                  <a:srgbClr val="000000"/>
                </a:solidFill>
                <a:latin typeface="Times New Roman" pitchFamily="18" charset="0"/>
                <a:ea typeface="+mn-ea"/>
                <a:cs typeface="+mn-cs"/>
              </a:rPr>
              <a:t>useful for automatic discourse segmentation and</a:t>
            </a:r>
          </a:p>
          <a:p>
            <a:r>
              <a:rPr lang="en-CA" sz="1200" kern="1200" baseline="0" dirty="0" smtClean="0">
                <a:solidFill>
                  <a:srgbClr val="000000"/>
                </a:solidFill>
                <a:latin typeface="Times New Roman" pitchFamily="18" charset="0"/>
                <a:ea typeface="+mn-ea"/>
                <a:cs typeface="+mn-cs"/>
              </a:rPr>
              <a:t>parsing (e.g., (2003), (2005), (2009) and (2010)).</a:t>
            </a:r>
          </a:p>
          <a:p>
            <a:r>
              <a:rPr lang="en-CA" sz="1200" kern="1200" baseline="0" dirty="0" smtClean="0">
                <a:solidFill>
                  <a:srgbClr val="000000"/>
                </a:solidFill>
                <a:latin typeface="Times New Roman" pitchFamily="18" charset="0"/>
                <a:ea typeface="+mn-ea"/>
                <a:cs typeface="+mn-cs"/>
              </a:rPr>
              <a:t>However, all the proposed solutions suffer from at</a:t>
            </a:r>
          </a:p>
          <a:p>
            <a:r>
              <a:rPr lang="en-CA" sz="1200" kern="1200" baseline="0" dirty="0" smtClean="0">
                <a:solidFill>
                  <a:srgbClr val="000000"/>
                </a:solidFill>
                <a:latin typeface="Times New Roman" pitchFamily="18" charset="0"/>
                <a:ea typeface="+mn-ea"/>
                <a:cs typeface="+mn-cs"/>
              </a:rPr>
              <a:t>least one of the following two key limitations: first,</a:t>
            </a:r>
          </a:p>
          <a:p>
            <a:r>
              <a:rPr lang="en-CA" sz="1200" kern="1200" baseline="0" dirty="0" smtClean="0">
                <a:solidFill>
                  <a:srgbClr val="000000"/>
                </a:solidFill>
                <a:latin typeface="Times New Roman" pitchFamily="18" charset="0"/>
                <a:ea typeface="+mn-ea"/>
                <a:cs typeface="+mn-cs"/>
              </a:rPr>
              <a:t>they make strong independence assumptions on the</a:t>
            </a:r>
          </a:p>
          <a:p>
            <a:r>
              <a:rPr lang="en-CA" sz="1200" kern="1200" baseline="0" dirty="0" smtClean="0">
                <a:solidFill>
                  <a:srgbClr val="000000"/>
                </a:solidFill>
                <a:latin typeface="Times New Roman" pitchFamily="18" charset="0"/>
                <a:ea typeface="+mn-ea"/>
                <a:cs typeface="+mn-cs"/>
              </a:rPr>
              <a:t>structure and the labels of the resulting parse tree</a:t>
            </a:r>
          </a:p>
          <a:p>
            <a:r>
              <a:rPr lang="en-CA" sz="1200" kern="1200" baseline="0" dirty="0" smtClean="0">
                <a:solidFill>
                  <a:srgbClr val="000000"/>
                </a:solidFill>
                <a:latin typeface="Times New Roman" pitchFamily="18" charset="0"/>
                <a:ea typeface="+mn-ea"/>
                <a:cs typeface="+mn-cs"/>
              </a:rPr>
              <a:t>and typically model the construction of the tree and</a:t>
            </a:r>
          </a:p>
          <a:p>
            <a:r>
              <a:rPr lang="en-CA" sz="1200" kern="1200" baseline="0" dirty="0" smtClean="0">
                <a:solidFill>
                  <a:srgbClr val="000000"/>
                </a:solidFill>
                <a:latin typeface="Times New Roman" pitchFamily="18" charset="0"/>
                <a:ea typeface="+mn-ea"/>
                <a:cs typeface="+mn-cs"/>
              </a:rPr>
              <a:t>the </a:t>
            </a:r>
            <a:r>
              <a:rPr lang="en-CA" sz="1200" kern="1200" baseline="0" dirty="0" err="1" smtClean="0">
                <a:solidFill>
                  <a:srgbClr val="000000"/>
                </a:solidFill>
                <a:latin typeface="Times New Roman" pitchFamily="18" charset="0"/>
                <a:ea typeface="+mn-ea"/>
                <a:cs typeface="+mn-cs"/>
              </a:rPr>
              <a:t>labeling</a:t>
            </a:r>
            <a:r>
              <a:rPr lang="en-CA" sz="1200" kern="1200" baseline="0" dirty="0" smtClean="0">
                <a:solidFill>
                  <a:srgbClr val="000000"/>
                </a:solidFill>
                <a:latin typeface="Times New Roman" pitchFamily="18" charset="0"/>
                <a:ea typeface="+mn-ea"/>
                <a:cs typeface="+mn-cs"/>
              </a:rPr>
              <a:t> of the relations separately; second, they</a:t>
            </a:r>
          </a:p>
          <a:p>
            <a:r>
              <a:rPr lang="en-CA" sz="1200" kern="1200" baseline="0" dirty="0" smtClean="0">
                <a:solidFill>
                  <a:srgbClr val="000000"/>
                </a:solidFill>
                <a:latin typeface="Times New Roman" pitchFamily="18" charset="0"/>
                <a:ea typeface="+mn-ea"/>
                <a:cs typeface="+mn-cs"/>
              </a:rPr>
              <a:t>apply a greedy, sub-optimal algorithm to build the</a:t>
            </a:r>
          </a:p>
          <a:p>
            <a:r>
              <a:rPr lang="en-CA" sz="1200" kern="1200" baseline="0" dirty="0" smtClean="0">
                <a:solidFill>
                  <a:srgbClr val="000000"/>
                </a:solidFill>
                <a:latin typeface="Times New Roman" pitchFamily="18" charset="0"/>
                <a:ea typeface="+mn-ea"/>
                <a:cs typeface="+mn-cs"/>
              </a:rPr>
              <a:t>structure of the parse tree.</a:t>
            </a:r>
          </a:p>
          <a:p>
            <a:r>
              <a:rPr lang="en-CA" sz="1200" kern="1200" baseline="0" dirty="0" smtClean="0">
                <a:solidFill>
                  <a:srgbClr val="000000"/>
                </a:solidFill>
                <a:latin typeface="Times New Roman" pitchFamily="18" charset="0"/>
                <a:ea typeface="+mn-ea"/>
                <a:cs typeface="+mn-cs"/>
              </a:rPr>
              <a:t>In this paper, we propose a new discourse parser</a:t>
            </a:r>
          </a:p>
          <a:p>
            <a:r>
              <a:rPr lang="en-CA" sz="1200" kern="1200" baseline="0" dirty="0" smtClean="0">
                <a:solidFill>
                  <a:srgbClr val="000000"/>
                </a:solidFill>
                <a:latin typeface="Times New Roman" pitchFamily="18" charset="0"/>
                <a:ea typeface="+mn-ea"/>
                <a:cs typeface="+mn-cs"/>
              </a:rPr>
              <a:t>that effectively addresses both these limitations. The</a:t>
            </a:r>
          </a:p>
          <a:p>
            <a:r>
              <a:rPr lang="en-CA" sz="1200" kern="1200" baseline="0" dirty="0" smtClean="0">
                <a:solidFill>
                  <a:srgbClr val="000000"/>
                </a:solidFill>
                <a:latin typeface="Times New Roman" pitchFamily="18" charset="0"/>
                <a:ea typeface="+mn-ea"/>
                <a:cs typeface="+mn-cs"/>
              </a:rPr>
              <a:t>crucial component of our parser is a probabilistic</a:t>
            </a:r>
          </a:p>
          <a:p>
            <a:r>
              <a:rPr lang="en-CA" sz="1200" kern="1200" baseline="0" dirty="0" smtClean="0">
                <a:solidFill>
                  <a:srgbClr val="000000"/>
                </a:solidFill>
                <a:latin typeface="Times New Roman" pitchFamily="18" charset="0"/>
                <a:ea typeface="+mn-ea"/>
                <a:cs typeface="+mn-cs"/>
              </a:rPr>
              <a:t>discriminative parsing model, expressed as a dynamic</a:t>
            </a:r>
          </a:p>
          <a:p>
            <a:r>
              <a:rPr lang="en-CA" sz="1200" kern="1200" baseline="0" dirty="0" smtClean="0">
                <a:solidFill>
                  <a:srgbClr val="000000"/>
                </a:solidFill>
                <a:latin typeface="Times New Roman" pitchFamily="18" charset="0"/>
                <a:ea typeface="+mn-ea"/>
                <a:cs typeface="+mn-cs"/>
              </a:rPr>
              <a:t>Conditional Random Field (Lafferty et al.,</a:t>
            </a:r>
          </a:p>
          <a:p>
            <a:r>
              <a:rPr lang="en-CA" sz="1200" kern="1200" baseline="0" dirty="0" smtClean="0">
                <a:solidFill>
                  <a:srgbClr val="000000"/>
                </a:solidFill>
                <a:latin typeface="Times New Roman" pitchFamily="18" charset="0"/>
                <a:ea typeface="+mn-ea"/>
                <a:cs typeface="+mn-cs"/>
              </a:rPr>
              <a:t>2001). By representing the structure and the relation</a:t>
            </a:r>
          </a:p>
          <a:p>
            <a:r>
              <a:rPr lang="en-CA" sz="1200" kern="1200" baseline="0" dirty="0" smtClean="0">
                <a:solidFill>
                  <a:srgbClr val="000000"/>
                </a:solidFill>
                <a:latin typeface="Times New Roman" pitchFamily="18" charset="0"/>
                <a:ea typeface="+mn-ea"/>
                <a:cs typeface="+mn-cs"/>
              </a:rPr>
              <a:t>of each parse tree constituent jointly and by</a:t>
            </a:r>
          </a:p>
          <a:p>
            <a:r>
              <a:rPr lang="en-CA" sz="1200" kern="1200" baseline="0" dirty="0" smtClean="0">
                <a:solidFill>
                  <a:srgbClr val="000000"/>
                </a:solidFill>
                <a:latin typeface="Times New Roman" pitchFamily="18" charset="0"/>
                <a:ea typeface="+mn-ea"/>
                <a:cs typeface="+mn-cs"/>
              </a:rPr>
              <a:t>explicitly capturing the sequential and hierarchical</a:t>
            </a:r>
          </a:p>
          <a:p>
            <a:r>
              <a:rPr lang="en-CA" sz="1200" kern="1200" baseline="0" dirty="0" smtClean="0">
                <a:solidFill>
                  <a:srgbClr val="000000"/>
                </a:solidFill>
                <a:latin typeface="Times New Roman" pitchFamily="18" charset="0"/>
                <a:ea typeface="+mn-ea"/>
                <a:cs typeface="+mn-cs"/>
              </a:rPr>
              <a:t>dependencies between constituents, our CRF</a:t>
            </a:r>
          </a:p>
          <a:p>
            <a:r>
              <a:rPr lang="en-CA" sz="1200" kern="1200" baseline="0" dirty="0" smtClean="0">
                <a:solidFill>
                  <a:srgbClr val="000000"/>
                </a:solidFill>
                <a:latin typeface="Times New Roman" pitchFamily="18" charset="0"/>
                <a:ea typeface="+mn-ea"/>
                <a:cs typeface="+mn-cs"/>
              </a:rPr>
              <a:t>model does not make any independence assumptions</a:t>
            </a:r>
          </a:p>
          <a:p>
            <a:r>
              <a:rPr lang="en-CA" sz="1200" kern="1200" baseline="0" dirty="0" smtClean="0">
                <a:solidFill>
                  <a:srgbClr val="000000"/>
                </a:solidFill>
                <a:latin typeface="Times New Roman" pitchFamily="18" charset="0"/>
                <a:ea typeface="+mn-ea"/>
                <a:cs typeface="+mn-cs"/>
              </a:rPr>
              <a:t>among these properties. Furthermore, our parsing</a:t>
            </a:r>
          </a:p>
          <a:p>
            <a:r>
              <a:rPr lang="en-CA" sz="1200" kern="1200" baseline="0" dirty="0" smtClean="0">
                <a:solidFill>
                  <a:srgbClr val="000000"/>
                </a:solidFill>
                <a:latin typeface="Times New Roman" pitchFamily="18" charset="0"/>
                <a:ea typeface="+mn-ea"/>
                <a:cs typeface="+mn-cs"/>
              </a:rPr>
              <a:t>model supports a probabilistic CKY-like parsing algorithm</a:t>
            </a:r>
          </a:p>
          <a:p>
            <a:r>
              <a:rPr lang="en-CA" sz="1200" kern="1200" baseline="0" dirty="0" smtClean="0">
                <a:solidFill>
                  <a:srgbClr val="000000"/>
                </a:solidFill>
                <a:latin typeface="Times New Roman" pitchFamily="18" charset="0"/>
                <a:ea typeface="+mn-ea"/>
                <a:cs typeface="+mn-cs"/>
              </a:rPr>
              <a:t>which is non-greedy and provably optimal.</a:t>
            </a:r>
            <a:endParaRPr lang="en-CA"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2213" y="992188"/>
            <a:ext cx="4400550" cy="3400425"/>
          </a:xfrm>
        </p:spPr>
      </p:sp>
      <p:sp>
        <p:nvSpPr>
          <p:cNvPr id="3" name="Notes Placeholder 2"/>
          <p:cNvSpPr>
            <a:spLocks noGrp="1"/>
          </p:cNvSpPr>
          <p:nvPr>
            <p:ph type="body" idx="1"/>
          </p:nvPr>
        </p:nvSpPr>
        <p:spPr/>
        <p:txBody>
          <a:bodyPr>
            <a:normAutofit/>
          </a:bodyPr>
          <a:lstStyle/>
          <a:p>
            <a:r>
              <a:rPr lang="en-CA" dirty="0" smtClean="0"/>
              <a:t>Keeping all these requirements in</a:t>
            </a:r>
            <a:r>
              <a:rPr lang="en-CA" baseline="0" dirty="0" smtClean="0"/>
              <a:t> mind we have come up with the following parsing model. Given this observed sequence of spans at level </a:t>
            </a:r>
            <a:r>
              <a:rPr lang="en-CA" baseline="0" dirty="0" err="1" smtClean="0"/>
              <a:t>i</a:t>
            </a:r>
            <a:r>
              <a:rPr lang="en-CA" baseline="0" dirty="0" smtClean="0"/>
              <a:t> of a DT, we put a hidden sequence of binary structure nodes where node S3 indicates whether spans W2 and W3 should be connected or not and so on. Then on top of that we put another hidden sequence of multinomial nodes. Here R3 indicates if W2 and W3 are connected then what should be the relation.    </a:t>
            </a:r>
            <a:endParaRPr lang="en-CA"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4250" y="744538"/>
            <a:ext cx="4813300" cy="3719512"/>
          </a:xfrm>
        </p:spPr>
      </p:sp>
      <p:sp>
        <p:nvSpPr>
          <p:cNvPr id="3" name="Notes Placeholder 2"/>
          <p:cNvSpPr>
            <a:spLocks noGrp="1"/>
          </p:cNvSpPr>
          <p:nvPr>
            <p:ph type="body" idx="1"/>
          </p:nvPr>
        </p:nvSpPr>
        <p:spPr/>
        <p:txBody>
          <a:bodyPr>
            <a:normAutofit/>
          </a:bodyPr>
          <a:lstStyle/>
          <a:p>
            <a:r>
              <a:rPr lang="en-CA" dirty="0" smtClean="0"/>
              <a:t>For each post </a:t>
            </a:r>
            <a:endParaRPr lang="en-CA" dirty="0"/>
          </a:p>
        </p:txBody>
      </p:sp>
      <p:sp>
        <p:nvSpPr>
          <p:cNvPr id="4" name="Slide Number Placeholder 3"/>
          <p:cNvSpPr>
            <a:spLocks noGrp="1"/>
          </p:cNvSpPr>
          <p:nvPr>
            <p:ph type="sldNum" sz="quarter" idx="10"/>
          </p:nvPr>
        </p:nvSpPr>
        <p:spPr>
          <a:xfrm>
            <a:off x="3841451" y="9421044"/>
            <a:ext cx="2938780" cy="495935"/>
          </a:xfrm>
          <a:prstGeom prst="rect">
            <a:avLst/>
          </a:prstGeom>
        </p:spPr>
        <p:txBody>
          <a:bodyPr/>
          <a:lstStyle/>
          <a:p>
            <a:fld id="{E3D5DB93-20A8-481F-9DC8-870F96CD3AC5}" type="slidenum">
              <a:rPr lang="en-CA" smtClean="0">
                <a:solidFill>
                  <a:prstClr val="black"/>
                </a:solidFill>
              </a:rPr>
              <a:pPr/>
              <a:t>16</a:t>
            </a:fld>
            <a:endParaRPr lang="en-CA">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2213" y="992188"/>
            <a:ext cx="4400550" cy="3400425"/>
          </a:xfrm>
        </p:spPr>
      </p:sp>
      <p:sp>
        <p:nvSpPr>
          <p:cNvPr id="3" name="Notes Placeholder 2"/>
          <p:cNvSpPr>
            <a:spLocks noGrp="1"/>
          </p:cNvSpPr>
          <p:nvPr>
            <p:ph type="body" idx="1"/>
          </p:nvPr>
        </p:nvSpPr>
        <p:spPr/>
        <p:txBody>
          <a:bodyPr>
            <a:normAutofit/>
          </a:bodyPr>
          <a:lstStyle/>
          <a:p>
            <a:r>
              <a:rPr lang="en-CA" dirty="0" smtClean="0"/>
              <a:t>Let’s move on to our discourse parser. For now, assume that a sentence is already segmented into EDUs either by an automatic segmenter or manually.</a:t>
            </a:r>
            <a:r>
              <a:rPr lang="en-CA" baseline="0" dirty="0" smtClean="0"/>
              <a:t> Let’s say we’ve three EDUs in a sentence. Now, the discourse parsing problem is to find the right structure of the DT. For example, here given these three EDUs, whether to connect EDU 2 and 3 first, then connect the resultant span with EDU1 or whether to connect EDU 1 and 2 first, then the larger span with 3. Then, finding the labels of the internal nodes. That is , the rhetorical  relation and the nuclearity statuses of the spans. </a:t>
            </a:r>
            <a:endParaRPr lang="en-CA"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065" y="2414590"/>
            <a:ext cx="8550275" cy="166528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08127" y="4403726"/>
            <a:ext cx="7042151" cy="1987550"/>
          </a:xfrm>
        </p:spPr>
        <p:txBody>
          <a:bodyPr/>
          <a:lstStyle>
            <a:lvl1pPr marL="0" indent="0" algn="ctr">
              <a:buNone/>
              <a:defRPr/>
            </a:lvl1pPr>
            <a:lvl2pPr marL="457093" indent="0" algn="ctr">
              <a:buNone/>
              <a:defRPr/>
            </a:lvl2pPr>
            <a:lvl3pPr marL="914187" indent="0" algn="ctr">
              <a:buNone/>
              <a:defRPr/>
            </a:lvl3pPr>
            <a:lvl4pPr marL="1371279" indent="0" algn="ctr">
              <a:buNone/>
              <a:defRPr/>
            </a:lvl4pPr>
            <a:lvl5pPr marL="1828372" indent="0" algn="ctr">
              <a:buNone/>
              <a:defRPr/>
            </a:lvl5pPr>
            <a:lvl6pPr marL="2285465" indent="0" algn="ctr">
              <a:buNone/>
              <a:defRPr/>
            </a:lvl6pPr>
            <a:lvl7pPr marL="2742560" indent="0" algn="ctr">
              <a:buNone/>
              <a:defRPr/>
            </a:lvl7pPr>
            <a:lvl8pPr marL="3199651" indent="0" algn="ctr">
              <a:buNone/>
              <a:defRPr/>
            </a:lvl8pPr>
            <a:lvl9pPr marL="3656744"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AC16DAF7-D835-460F-BC3F-A9FBF7BA514C}" type="datetime1">
              <a:rPr lang="en-US" smtClean="0"/>
              <a:t>11/17/2017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CPSC 422, Lecture 28</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EC62D4D-D7C0-43DB-88F2-E2772CFE29A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33FCF6B1-BF2D-4752-9EDC-AC72C99158D5}" type="datetime1">
              <a:rPr lang="en-US" smtClean="0"/>
              <a:t>11/17/2017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CPSC 422, Lecture 28</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55D7FD2-0A41-439A-963E-CDD7AB3460C7}" type="slidenum">
              <a:rPr lang="en-US"/>
              <a:pPr>
                <a:defRPr/>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3238" y="1812929"/>
            <a:ext cx="4449762" cy="5130799"/>
          </a:xfrm>
        </p:spPr>
        <p:txBody>
          <a:bodyPr/>
          <a:lstStyle>
            <a:lvl1pPr>
              <a:defRPr sz="2800"/>
            </a:lvl1pPr>
            <a:lvl2pPr>
              <a:defRPr sz="25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46" y="1812929"/>
            <a:ext cx="4449763" cy="5130799"/>
          </a:xfrm>
        </p:spPr>
        <p:txBody>
          <a:bodyPr/>
          <a:lstStyle>
            <a:lvl1pPr>
              <a:defRPr sz="2800"/>
            </a:lvl1pPr>
            <a:lvl2pPr>
              <a:defRPr sz="25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26AA644B-2572-49D1-B528-B22D726C88E6}" type="datetime1">
              <a:rPr lang="en-US" smtClean="0">
                <a:solidFill>
                  <a:srgbClr val="000000"/>
                </a:solidFill>
              </a:rPr>
              <a:t>11/17/2017</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28</a:t>
            </a: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80AAC69-05C9-46D0-B231-2AF60E61277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97273631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3238" y="1739900"/>
            <a:ext cx="4443412" cy="725487"/>
          </a:xfrm>
        </p:spPr>
        <p:txBody>
          <a:bodyPr anchor="b"/>
          <a:lstStyle>
            <a:lvl1pPr marL="0" indent="0">
              <a:buNone/>
              <a:defRPr sz="2500" b="1"/>
            </a:lvl1pPr>
            <a:lvl2pPr marL="454957" indent="0">
              <a:buNone/>
              <a:defRPr sz="2000" b="1"/>
            </a:lvl2pPr>
            <a:lvl3pPr marL="909911" indent="0">
              <a:buNone/>
              <a:defRPr sz="1800" b="1"/>
            </a:lvl3pPr>
            <a:lvl4pPr marL="1364878" indent="0">
              <a:buNone/>
              <a:defRPr sz="1600" b="1"/>
            </a:lvl4pPr>
            <a:lvl5pPr marL="1819836" indent="0">
              <a:buNone/>
              <a:defRPr sz="1600" b="1"/>
            </a:lvl5pPr>
            <a:lvl6pPr marL="2274803" indent="0">
              <a:buNone/>
              <a:defRPr sz="1600" b="1"/>
            </a:lvl6pPr>
            <a:lvl7pPr marL="2729761" indent="0">
              <a:buNone/>
              <a:defRPr sz="1600" b="1"/>
            </a:lvl7pPr>
            <a:lvl8pPr marL="3184720" indent="0">
              <a:buNone/>
              <a:defRPr sz="1600" b="1"/>
            </a:lvl8pPr>
            <a:lvl9pPr marL="363967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3238" y="2465390"/>
            <a:ext cx="4443412" cy="4478337"/>
          </a:xfrm>
        </p:spPr>
        <p:txBody>
          <a:bodyPr/>
          <a:lstStyle>
            <a:lvl1pPr>
              <a:defRPr sz="25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10167" y="1739900"/>
            <a:ext cx="4445000" cy="725487"/>
          </a:xfrm>
        </p:spPr>
        <p:txBody>
          <a:bodyPr anchor="b"/>
          <a:lstStyle>
            <a:lvl1pPr marL="0" indent="0">
              <a:buNone/>
              <a:defRPr sz="2500" b="1"/>
            </a:lvl1pPr>
            <a:lvl2pPr marL="454957" indent="0">
              <a:buNone/>
              <a:defRPr sz="2000" b="1"/>
            </a:lvl2pPr>
            <a:lvl3pPr marL="909911" indent="0">
              <a:buNone/>
              <a:defRPr sz="1800" b="1"/>
            </a:lvl3pPr>
            <a:lvl4pPr marL="1364878" indent="0">
              <a:buNone/>
              <a:defRPr sz="1600" b="1"/>
            </a:lvl4pPr>
            <a:lvl5pPr marL="1819836" indent="0">
              <a:buNone/>
              <a:defRPr sz="1600" b="1"/>
            </a:lvl5pPr>
            <a:lvl6pPr marL="2274803" indent="0">
              <a:buNone/>
              <a:defRPr sz="1600" b="1"/>
            </a:lvl6pPr>
            <a:lvl7pPr marL="2729761" indent="0">
              <a:buNone/>
              <a:defRPr sz="1600" b="1"/>
            </a:lvl7pPr>
            <a:lvl8pPr marL="3184720" indent="0">
              <a:buNone/>
              <a:defRPr sz="1600" b="1"/>
            </a:lvl8pPr>
            <a:lvl9pPr marL="363967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10167" y="2465390"/>
            <a:ext cx="4445000" cy="4478337"/>
          </a:xfrm>
        </p:spPr>
        <p:txBody>
          <a:bodyPr/>
          <a:lstStyle>
            <a:lvl1pPr>
              <a:defRPr sz="25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82F30447-164C-4659-B9C5-19B4DCC9A715}" type="datetime1">
              <a:rPr lang="en-US" smtClean="0">
                <a:solidFill>
                  <a:srgbClr val="000000"/>
                </a:solidFill>
              </a:rPr>
              <a:t>11/17/2017</a:t>
            </a:fld>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28</a:t>
            </a: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23B6124-2DF3-4297-8A88-6A07F8A178D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0588543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526FFEAB-FA3A-42CB-94C2-BBE89340AD1B}" type="datetime1">
              <a:rPr lang="en-US" smtClean="0">
                <a:solidFill>
                  <a:srgbClr val="000000"/>
                </a:solidFill>
              </a:rPr>
              <a:t>11/17/2017</a:t>
            </a:fld>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28</a:t>
            </a: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87616AC-A47D-4395-B24B-205E0D7C754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67181190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D9107065-C656-4A36-B281-C256E40FFC56}" type="datetime1">
              <a:rPr lang="en-US" smtClean="0">
                <a:solidFill>
                  <a:srgbClr val="000000"/>
                </a:solidFill>
              </a:rPr>
              <a:t>11/17/2017</a:t>
            </a:fld>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28</a:t>
            </a: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EA626BF-FDE3-4B0F-A0E4-5C8EE91707A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76816056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245" y="309563"/>
            <a:ext cx="3308350" cy="13176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32238" y="309563"/>
            <a:ext cx="5622925" cy="6634162"/>
          </a:xfrm>
        </p:spPr>
        <p:txBody>
          <a:bodyPr/>
          <a:lstStyle>
            <a:lvl1pPr>
              <a:defRPr sz="3200"/>
            </a:lvl1pPr>
            <a:lvl2pPr>
              <a:defRPr sz="2800"/>
            </a:lvl2pPr>
            <a:lvl3pPr>
              <a:defRPr sz="25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3245" y="1627189"/>
            <a:ext cx="3308350" cy="5316537"/>
          </a:xfrm>
        </p:spPr>
        <p:txBody>
          <a:bodyPr/>
          <a:lstStyle>
            <a:lvl1pPr marL="0" indent="0">
              <a:buNone/>
              <a:defRPr sz="1400"/>
            </a:lvl1pPr>
            <a:lvl2pPr marL="454957" indent="0">
              <a:buNone/>
              <a:defRPr sz="1200"/>
            </a:lvl2pPr>
            <a:lvl3pPr marL="909911" indent="0">
              <a:buNone/>
              <a:defRPr sz="1000"/>
            </a:lvl3pPr>
            <a:lvl4pPr marL="1364878" indent="0">
              <a:buNone/>
              <a:defRPr sz="900"/>
            </a:lvl4pPr>
            <a:lvl5pPr marL="1819836" indent="0">
              <a:buNone/>
              <a:defRPr sz="900"/>
            </a:lvl5pPr>
            <a:lvl6pPr marL="2274803" indent="0">
              <a:buNone/>
              <a:defRPr sz="900"/>
            </a:lvl6pPr>
            <a:lvl7pPr marL="2729761" indent="0">
              <a:buNone/>
              <a:defRPr sz="900"/>
            </a:lvl7pPr>
            <a:lvl8pPr marL="3184720" indent="0">
              <a:buNone/>
              <a:defRPr sz="900"/>
            </a:lvl8pPr>
            <a:lvl9pPr marL="3639679"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F0ED8CCE-BC28-470A-8FA0-AE72EC47DBDB}" type="datetime1">
              <a:rPr lang="en-US" smtClean="0">
                <a:solidFill>
                  <a:srgbClr val="000000"/>
                </a:solidFill>
              </a:rPr>
              <a:t>11/17/2017</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28</a:t>
            </a: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EFA0B57-2420-4CE0-B2DA-8B96A234E4F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81674733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721" y="5440411"/>
            <a:ext cx="6035675" cy="642937"/>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1721" y="693738"/>
            <a:ext cx="6035675" cy="4664075"/>
          </a:xfrm>
        </p:spPr>
        <p:txBody>
          <a:bodyPr/>
          <a:lstStyle>
            <a:lvl1pPr marL="0" indent="0">
              <a:buNone/>
              <a:defRPr sz="3200"/>
            </a:lvl1pPr>
            <a:lvl2pPr marL="454957" indent="0">
              <a:buNone/>
              <a:defRPr sz="2800"/>
            </a:lvl2pPr>
            <a:lvl3pPr marL="909911" indent="0">
              <a:buNone/>
              <a:defRPr sz="2500"/>
            </a:lvl3pPr>
            <a:lvl4pPr marL="1364878" indent="0">
              <a:buNone/>
              <a:defRPr sz="2000"/>
            </a:lvl4pPr>
            <a:lvl5pPr marL="1819836" indent="0">
              <a:buNone/>
              <a:defRPr sz="2000"/>
            </a:lvl5pPr>
            <a:lvl6pPr marL="2274803" indent="0">
              <a:buNone/>
              <a:defRPr sz="2000"/>
            </a:lvl6pPr>
            <a:lvl7pPr marL="2729761" indent="0">
              <a:buNone/>
              <a:defRPr sz="2000"/>
            </a:lvl7pPr>
            <a:lvl8pPr marL="3184720" indent="0">
              <a:buNone/>
              <a:defRPr sz="2000"/>
            </a:lvl8pPr>
            <a:lvl9pPr marL="3639679" indent="0">
              <a:buNone/>
              <a:defRPr sz="2000"/>
            </a:lvl9pPr>
          </a:lstStyle>
          <a:p>
            <a:pPr lvl="0"/>
            <a:endParaRPr lang="en-US" noProof="0" dirty="0" smtClean="0"/>
          </a:p>
        </p:txBody>
      </p:sp>
      <p:sp>
        <p:nvSpPr>
          <p:cNvPr id="4" name="Text Placeholder 3"/>
          <p:cNvSpPr>
            <a:spLocks noGrp="1"/>
          </p:cNvSpPr>
          <p:nvPr>
            <p:ph type="body" sz="half" idx="2"/>
          </p:nvPr>
        </p:nvSpPr>
        <p:spPr>
          <a:xfrm>
            <a:off x="1971721" y="6083300"/>
            <a:ext cx="6035675" cy="911225"/>
          </a:xfrm>
        </p:spPr>
        <p:txBody>
          <a:bodyPr/>
          <a:lstStyle>
            <a:lvl1pPr marL="0" indent="0">
              <a:buNone/>
              <a:defRPr sz="1400"/>
            </a:lvl1pPr>
            <a:lvl2pPr marL="454957" indent="0">
              <a:buNone/>
              <a:defRPr sz="1200"/>
            </a:lvl2pPr>
            <a:lvl3pPr marL="909911" indent="0">
              <a:buNone/>
              <a:defRPr sz="1000"/>
            </a:lvl3pPr>
            <a:lvl4pPr marL="1364878" indent="0">
              <a:buNone/>
              <a:defRPr sz="900"/>
            </a:lvl4pPr>
            <a:lvl5pPr marL="1819836" indent="0">
              <a:buNone/>
              <a:defRPr sz="900"/>
            </a:lvl5pPr>
            <a:lvl6pPr marL="2274803" indent="0">
              <a:buNone/>
              <a:defRPr sz="900"/>
            </a:lvl6pPr>
            <a:lvl7pPr marL="2729761" indent="0">
              <a:buNone/>
              <a:defRPr sz="900"/>
            </a:lvl7pPr>
            <a:lvl8pPr marL="3184720" indent="0">
              <a:buNone/>
              <a:defRPr sz="900"/>
            </a:lvl8pPr>
            <a:lvl9pPr marL="3639679"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D7FF62DD-5C94-4B9A-96BE-7C51A89A20F1}" type="datetime1">
              <a:rPr lang="en-US" smtClean="0">
                <a:solidFill>
                  <a:srgbClr val="000000"/>
                </a:solidFill>
              </a:rPr>
              <a:t>11/17/2017</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28</a:t>
            </a: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F1C4E24-B59B-429A-BA77-180D8189BE8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3456012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6F08F01D-77E8-46A7-AF87-50D6783AB695}" type="datetime1">
              <a:rPr lang="en-US" smtClean="0">
                <a:solidFill>
                  <a:srgbClr val="000000"/>
                </a:solidFill>
              </a:rPr>
              <a:t>11/17/2017</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28</a:t>
            </a: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55D7FD2-0A41-439A-963E-CDD7AB3460C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0473541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3020" y="311151"/>
            <a:ext cx="2262189" cy="66325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3284" y="311151"/>
            <a:ext cx="6637337" cy="6632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0309A5B9-08D2-4E07-AB1A-B7C63570CCD2}" type="datetime1">
              <a:rPr lang="en-US" smtClean="0">
                <a:solidFill>
                  <a:srgbClr val="000000"/>
                </a:solidFill>
              </a:rPr>
              <a:t>11/17/2017</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28</a:t>
            </a: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CA12203-6140-44DC-9351-C31C0AD9AAD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62109948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3284" y="311150"/>
            <a:ext cx="9051925" cy="1295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03238" y="1812929"/>
            <a:ext cx="4449762" cy="51307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46" y="1812929"/>
            <a:ext cx="4449763" cy="51307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D0E53FA0-629D-427B-B02F-9C8467CFE455}" type="datetime1">
              <a:rPr lang="en-US" smtClean="0">
                <a:solidFill>
                  <a:srgbClr val="000000"/>
                </a:solidFill>
              </a:rPr>
              <a:t>11/17/2017</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28</a:t>
            </a: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3B150B9-C163-4982-8113-3D957DD44D7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03299425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100" y="2414626"/>
            <a:ext cx="8550275" cy="166528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08162" y="4403726"/>
            <a:ext cx="7042151" cy="1987550"/>
          </a:xfrm>
        </p:spPr>
        <p:txBody>
          <a:bodyPr/>
          <a:lstStyle>
            <a:lvl1pPr marL="0" indent="0" algn="ctr">
              <a:buNone/>
              <a:defRPr/>
            </a:lvl1pPr>
            <a:lvl2pPr marL="455382" indent="0" algn="ctr">
              <a:buNone/>
              <a:defRPr/>
            </a:lvl2pPr>
            <a:lvl3pPr marL="910767" indent="0" algn="ctr">
              <a:buNone/>
              <a:defRPr/>
            </a:lvl3pPr>
            <a:lvl4pPr marL="1366156" indent="0" algn="ctr">
              <a:buNone/>
              <a:defRPr/>
            </a:lvl4pPr>
            <a:lvl5pPr marL="1821539" indent="0" algn="ctr">
              <a:buNone/>
              <a:defRPr/>
            </a:lvl5pPr>
            <a:lvl6pPr marL="2276932" indent="0" algn="ctr">
              <a:buNone/>
              <a:defRPr/>
            </a:lvl6pPr>
            <a:lvl7pPr marL="2732317" indent="0" algn="ctr">
              <a:buNone/>
              <a:defRPr/>
            </a:lvl7pPr>
            <a:lvl8pPr marL="3187701" indent="0" algn="ctr">
              <a:buNone/>
              <a:defRPr/>
            </a:lvl8pPr>
            <a:lvl9pPr marL="3643086"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5DBE46E0-9DA4-4EDB-B7F6-D882C6125629}" type="datetime1">
              <a:rPr lang="en-US" smtClean="0">
                <a:solidFill>
                  <a:srgbClr val="000000"/>
                </a:solidFill>
              </a:rPr>
              <a:t>11/17/2017</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28</a:t>
            </a: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EC62D4D-D7C0-43DB-88F2-E2772CFE29A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615349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976" y="311151"/>
            <a:ext cx="2262189" cy="66325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3240" y="311151"/>
            <a:ext cx="6637337" cy="6632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8EB77F04-6C57-4C02-81F3-158DD229DC60}" type="datetime1">
              <a:rPr lang="en-US" smtClean="0"/>
              <a:t>11/17/2017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CPSC 422, Lecture 28</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CA12203-6140-44DC-9351-C31C0AD9AADA}" type="slidenum">
              <a:rPr lang="en-US"/>
              <a:pPr>
                <a:defRPr/>
              </a:pPr>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10F43950-0CC4-47D5-9AB2-D008D4F0C60F}" type="datetime1">
              <a:rPr lang="en-US" smtClean="0">
                <a:solidFill>
                  <a:srgbClr val="000000"/>
                </a:solidFill>
              </a:rPr>
              <a:t>11/17/2017</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28</a:t>
            </a: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1A5F99B-F908-435A-91B8-09D5E4931BB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4958747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5342" y="4994275"/>
            <a:ext cx="8548687" cy="1544638"/>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5342" y="3294063"/>
            <a:ext cx="8548687" cy="1700212"/>
          </a:xfrm>
        </p:spPr>
        <p:txBody>
          <a:bodyPr anchor="b"/>
          <a:lstStyle>
            <a:lvl1pPr marL="0" indent="0">
              <a:buNone/>
              <a:defRPr sz="2000"/>
            </a:lvl1pPr>
            <a:lvl2pPr marL="455382" indent="0">
              <a:buNone/>
              <a:defRPr sz="1800"/>
            </a:lvl2pPr>
            <a:lvl3pPr marL="910767" indent="0">
              <a:buNone/>
              <a:defRPr sz="1600"/>
            </a:lvl3pPr>
            <a:lvl4pPr marL="1366156" indent="0">
              <a:buNone/>
              <a:defRPr sz="1400"/>
            </a:lvl4pPr>
            <a:lvl5pPr marL="1821539" indent="0">
              <a:buNone/>
              <a:defRPr sz="1400"/>
            </a:lvl5pPr>
            <a:lvl6pPr marL="2276932" indent="0">
              <a:buNone/>
              <a:defRPr sz="1400"/>
            </a:lvl6pPr>
            <a:lvl7pPr marL="2732317" indent="0">
              <a:buNone/>
              <a:defRPr sz="1400"/>
            </a:lvl7pPr>
            <a:lvl8pPr marL="3187701" indent="0">
              <a:buNone/>
              <a:defRPr sz="1400"/>
            </a:lvl8pPr>
            <a:lvl9pPr marL="3643086"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920F783D-9966-40D6-AF7D-55DF05B25330}" type="datetime1">
              <a:rPr lang="en-US" smtClean="0">
                <a:solidFill>
                  <a:srgbClr val="000000"/>
                </a:solidFill>
              </a:rPr>
              <a:t>11/17/2017</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28</a:t>
            </a: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59A8082-F2FA-4918-B546-79012337B77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94963187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3238" y="1812929"/>
            <a:ext cx="4449762" cy="5130799"/>
          </a:xfrm>
        </p:spPr>
        <p:txBody>
          <a:bodyPr/>
          <a:lstStyle>
            <a:lvl1pPr>
              <a:defRPr sz="2800"/>
            </a:lvl1pPr>
            <a:lvl2pPr>
              <a:defRPr sz="25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37" y="1812929"/>
            <a:ext cx="4449763" cy="5130799"/>
          </a:xfrm>
        </p:spPr>
        <p:txBody>
          <a:bodyPr/>
          <a:lstStyle>
            <a:lvl1pPr>
              <a:defRPr sz="2800"/>
            </a:lvl1pPr>
            <a:lvl2pPr>
              <a:defRPr sz="25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F489D531-F1FD-4C1C-AAD9-516DFC08C3C3}" type="datetime1">
              <a:rPr lang="en-US" smtClean="0">
                <a:solidFill>
                  <a:srgbClr val="000000"/>
                </a:solidFill>
              </a:rPr>
              <a:t>11/17/2017</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28</a:t>
            </a: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80AAC69-05C9-46D0-B231-2AF60E61277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58348542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3238" y="1739900"/>
            <a:ext cx="4443412" cy="725487"/>
          </a:xfrm>
        </p:spPr>
        <p:txBody>
          <a:bodyPr anchor="b"/>
          <a:lstStyle>
            <a:lvl1pPr marL="0" indent="0">
              <a:buNone/>
              <a:defRPr sz="2500" b="1"/>
            </a:lvl1pPr>
            <a:lvl2pPr marL="455382" indent="0">
              <a:buNone/>
              <a:defRPr sz="2000" b="1"/>
            </a:lvl2pPr>
            <a:lvl3pPr marL="910767" indent="0">
              <a:buNone/>
              <a:defRPr sz="1800" b="1"/>
            </a:lvl3pPr>
            <a:lvl4pPr marL="1366156" indent="0">
              <a:buNone/>
              <a:defRPr sz="1600" b="1"/>
            </a:lvl4pPr>
            <a:lvl5pPr marL="1821539" indent="0">
              <a:buNone/>
              <a:defRPr sz="1600" b="1"/>
            </a:lvl5pPr>
            <a:lvl6pPr marL="2276932" indent="0">
              <a:buNone/>
              <a:defRPr sz="1600" b="1"/>
            </a:lvl6pPr>
            <a:lvl7pPr marL="2732317" indent="0">
              <a:buNone/>
              <a:defRPr sz="1600" b="1"/>
            </a:lvl7pPr>
            <a:lvl8pPr marL="3187701" indent="0">
              <a:buNone/>
              <a:defRPr sz="1600" b="1"/>
            </a:lvl8pPr>
            <a:lvl9pPr marL="364308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3238" y="2465390"/>
            <a:ext cx="4443412" cy="4478337"/>
          </a:xfrm>
        </p:spPr>
        <p:txBody>
          <a:bodyPr/>
          <a:lstStyle>
            <a:lvl1pPr>
              <a:defRPr sz="25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10167" y="1739900"/>
            <a:ext cx="4445000" cy="725487"/>
          </a:xfrm>
        </p:spPr>
        <p:txBody>
          <a:bodyPr anchor="b"/>
          <a:lstStyle>
            <a:lvl1pPr marL="0" indent="0">
              <a:buNone/>
              <a:defRPr sz="2500" b="1"/>
            </a:lvl1pPr>
            <a:lvl2pPr marL="455382" indent="0">
              <a:buNone/>
              <a:defRPr sz="2000" b="1"/>
            </a:lvl2pPr>
            <a:lvl3pPr marL="910767" indent="0">
              <a:buNone/>
              <a:defRPr sz="1800" b="1"/>
            </a:lvl3pPr>
            <a:lvl4pPr marL="1366156" indent="0">
              <a:buNone/>
              <a:defRPr sz="1600" b="1"/>
            </a:lvl4pPr>
            <a:lvl5pPr marL="1821539" indent="0">
              <a:buNone/>
              <a:defRPr sz="1600" b="1"/>
            </a:lvl5pPr>
            <a:lvl6pPr marL="2276932" indent="0">
              <a:buNone/>
              <a:defRPr sz="1600" b="1"/>
            </a:lvl6pPr>
            <a:lvl7pPr marL="2732317" indent="0">
              <a:buNone/>
              <a:defRPr sz="1600" b="1"/>
            </a:lvl7pPr>
            <a:lvl8pPr marL="3187701" indent="0">
              <a:buNone/>
              <a:defRPr sz="1600" b="1"/>
            </a:lvl8pPr>
            <a:lvl9pPr marL="364308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10167" y="2465390"/>
            <a:ext cx="4445000" cy="4478337"/>
          </a:xfrm>
        </p:spPr>
        <p:txBody>
          <a:bodyPr/>
          <a:lstStyle>
            <a:lvl1pPr>
              <a:defRPr sz="25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9EEBD155-5052-4649-8F29-BE0244D9619D}" type="datetime1">
              <a:rPr lang="en-US" smtClean="0">
                <a:solidFill>
                  <a:srgbClr val="000000"/>
                </a:solidFill>
              </a:rPr>
              <a:t>11/17/2017</a:t>
            </a:fld>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28</a:t>
            </a: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23B6124-2DF3-4297-8A88-6A07F8A178D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26154787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4EC9B50B-530B-448C-B60A-5151127E66B5}" type="datetime1">
              <a:rPr lang="en-US" smtClean="0">
                <a:solidFill>
                  <a:srgbClr val="000000"/>
                </a:solidFill>
              </a:rPr>
              <a:t>11/17/2017</a:t>
            </a:fld>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28</a:t>
            </a: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87616AC-A47D-4395-B24B-205E0D7C754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2973970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76EFEE5E-6865-4351-B1AF-B9EBF2DA3D48}" type="datetime1">
              <a:rPr lang="en-US" smtClean="0">
                <a:solidFill>
                  <a:srgbClr val="000000"/>
                </a:solidFill>
              </a:rPr>
              <a:t>11/17/2017</a:t>
            </a:fld>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28</a:t>
            </a: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EA626BF-FDE3-4B0F-A0E4-5C8EE91707A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11104769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245" y="309563"/>
            <a:ext cx="3308350" cy="13176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32238" y="309563"/>
            <a:ext cx="5622925" cy="6634162"/>
          </a:xfrm>
        </p:spPr>
        <p:txBody>
          <a:bodyPr/>
          <a:lstStyle>
            <a:lvl1pPr>
              <a:defRPr sz="3200"/>
            </a:lvl1pPr>
            <a:lvl2pPr>
              <a:defRPr sz="2800"/>
            </a:lvl2pPr>
            <a:lvl3pPr>
              <a:defRPr sz="25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3245" y="1627189"/>
            <a:ext cx="3308350" cy="5316537"/>
          </a:xfrm>
        </p:spPr>
        <p:txBody>
          <a:bodyPr/>
          <a:lstStyle>
            <a:lvl1pPr marL="0" indent="0">
              <a:buNone/>
              <a:defRPr sz="1400"/>
            </a:lvl1pPr>
            <a:lvl2pPr marL="455382" indent="0">
              <a:buNone/>
              <a:defRPr sz="1200"/>
            </a:lvl2pPr>
            <a:lvl3pPr marL="910767" indent="0">
              <a:buNone/>
              <a:defRPr sz="1000"/>
            </a:lvl3pPr>
            <a:lvl4pPr marL="1366156" indent="0">
              <a:buNone/>
              <a:defRPr sz="900"/>
            </a:lvl4pPr>
            <a:lvl5pPr marL="1821539" indent="0">
              <a:buNone/>
              <a:defRPr sz="900"/>
            </a:lvl5pPr>
            <a:lvl6pPr marL="2276932" indent="0">
              <a:buNone/>
              <a:defRPr sz="900"/>
            </a:lvl6pPr>
            <a:lvl7pPr marL="2732317" indent="0">
              <a:buNone/>
              <a:defRPr sz="900"/>
            </a:lvl7pPr>
            <a:lvl8pPr marL="3187701" indent="0">
              <a:buNone/>
              <a:defRPr sz="900"/>
            </a:lvl8pPr>
            <a:lvl9pPr marL="3643086"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59C0EB89-595A-41FF-9051-168BEDF66C2C}" type="datetime1">
              <a:rPr lang="en-US" smtClean="0">
                <a:solidFill>
                  <a:srgbClr val="000000"/>
                </a:solidFill>
              </a:rPr>
              <a:t>11/17/2017</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28</a:t>
            </a: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EFA0B57-2420-4CE0-B2DA-8B96A234E4F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1731691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712" y="5440402"/>
            <a:ext cx="6035675" cy="642937"/>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1712" y="693738"/>
            <a:ext cx="6035675" cy="4664075"/>
          </a:xfrm>
        </p:spPr>
        <p:txBody>
          <a:bodyPr/>
          <a:lstStyle>
            <a:lvl1pPr marL="0" indent="0">
              <a:buNone/>
              <a:defRPr sz="3200"/>
            </a:lvl1pPr>
            <a:lvl2pPr marL="455382" indent="0">
              <a:buNone/>
              <a:defRPr sz="2800"/>
            </a:lvl2pPr>
            <a:lvl3pPr marL="910767" indent="0">
              <a:buNone/>
              <a:defRPr sz="2500"/>
            </a:lvl3pPr>
            <a:lvl4pPr marL="1366156" indent="0">
              <a:buNone/>
              <a:defRPr sz="2000"/>
            </a:lvl4pPr>
            <a:lvl5pPr marL="1821539" indent="0">
              <a:buNone/>
              <a:defRPr sz="2000"/>
            </a:lvl5pPr>
            <a:lvl6pPr marL="2276932" indent="0">
              <a:buNone/>
              <a:defRPr sz="2000"/>
            </a:lvl6pPr>
            <a:lvl7pPr marL="2732317" indent="0">
              <a:buNone/>
              <a:defRPr sz="2000"/>
            </a:lvl7pPr>
            <a:lvl8pPr marL="3187701" indent="0">
              <a:buNone/>
              <a:defRPr sz="2000"/>
            </a:lvl8pPr>
            <a:lvl9pPr marL="3643086" indent="0">
              <a:buNone/>
              <a:defRPr sz="2000"/>
            </a:lvl9pPr>
          </a:lstStyle>
          <a:p>
            <a:pPr lvl="0"/>
            <a:endParaRPr lang="en-US" noProof="0" dirty="0" smtClean="0"/>
          </a:p>
        </p:txBody>
      </p:sp>
      <p:sp>
        <p:nvSpPr>
          <p:cNvPr id="4" name="Text Placeholder 3"/>
          <p:cNvSpPr>
            <a:spLocks noGrp="1"/>
          </p:cNvSpPr>
          <p:nvPr>
            <p:ph type="body" sz="half" idx="2"/>
          </p:nvPr>
        </p:nvSpPr>
        <p:spPr>
          <a:xfrm>
            <a:off x="1971712" y="6083300"/>
            <a:ext cx="6035675" cy="911225"/>
          </a:xfrm>
        </p:spPr>
        <p:txBody>
          <a:bodyPr/>
          <a:lstStyle>
            <a:lvl1pPr marL="0" indent="0">
              <a:buNone/>
              <a:defRPr sz="1400"/>
            </a:lvl1pPr>
            <a:lvl2pPr marL="455382" indent="0">
              <a:buNone/>
              <a:defRPr sz="1200"/>
            </a:lvl2pPr>
            <a:lvl3pPr marL="910767" indent="0">
              <a:buNone/>
              <a:defRPr sz="1000"/>
            </a:lvl3pPr>
            <a:lvl4pPr marL="1366156" indent="0">
              <a:buNone/>
              <a:defRPr sz="900"/>
            </a:lvl4pPr>
            <a:lvl5pPr marL="1821539" indent="0">
              <a:buNone/>
              <a:defRPr sz="900"/>
            </a:lvl5pPr>
            <a:lvl6pPr marL="2276932" indent="0">
              <a:buNone/>
              <a:defRPr sz="900"/>
            </a:lvl6pPr>
            <a:lvl7pPr marL="2732317" indent="0">
              <a:buNone/>
              <a:defRPr sz="900"/>
            </a:lvl7pPr>
            <a:lvl8pPr marL="3187701" indent="0">
              <a:buNone/>
              <a:defRPr sz="900"/>
            </a:lvl8pPr>
            <a:lvl9pPr marL="3643086"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32110BDF-E36B-4ACC-9DE9-F27B1DB50553}" type="datetime1">
              <a:rPr lang="en-US" smtClean="0">
                <a:solidFill>
                  <a:srgbClr val="000000"/>
                </a:solidFill>
              </a:rPr>
              <a:t>11/17/2017</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28</a:t>
            </a: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F1C4E24-B59B-429A-BA77-180D8189BE8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85273728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ADFFC007-FC76-4688-A864-9CA5E8AFF2EF}" type="datetime1">
              <a:rPr lang="en-US" smtClean="0">
                <a:solidFill>
                  <a:srgbClr val="000000"/>
                </a:solidFill>
              </a:rPr>
              <a:t>11/17/2017</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28</a:t>
            </a: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55D7FD2-0A41-439A-963E-CDD7AB3460C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14088334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3011" y="311151"/>
            <a:ext cx="2262189" cy="66325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3275" y="311151"/>
            <a:ext cx="6637337" cy="6632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E07E02D3-8EDF-4383-B78F-B5E0AE9C94F5}" type="datetime1">
              <a:rPr lang="en-US" smtClean="0">
                <a:solidFill>
                  <a:srgbClr val="000000"/>
                </a:solidFill>
              </a:rPr>
              <a:t>11/17/2017</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28</a:t>
            </a: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CA12203-6140-44DC-9351-C31C0AD9AAD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1655273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3240" y="311150"/>
            <a:ext cx="9051925" cy="1295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03238" y="1812927"/>
            <a:ext cx="4449762" cy="51307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2" y="1812927"/>
            <a:ext cx="4449763" cy="51307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1D1282A2-EAF9-4338-9FFD-30808AAB98F6}" type="datetime1">
              <a:rPr lang="en-US" smtClean="0"/>
              <a:t>11/17/2017</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CPSC 422, Lecture 28</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3B150B9-C163-4982-8113-3D957DD44D75}" type="slidenum">
              <a:rPr lang="en-US"/>
              <a:pPr>
                <a:defRPr/>
              </a:pPr>
              <a:t>‹#›</a:t>
            </a:fld>
            <a:endParaRPr lang="en-US"/>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3275" y="311150"/>
            <a:ext cx="9051925" cy="1295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03238" y="1812929"/>
            <a:ext cx="4449762" cy="51307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37" y="1812929"/>
            <a:ext cx="4449763" cy="51307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1D66266B-BD5A-4F4F-9297-FB0C72E09F39}" type="datetime1">
              <a:rPr lang="en-US" smtClean="0">
                <a:solidFill>
                  <a:srgbClr val="000000"/>
                </a:solidFill>
              </a:rPr>
              <a:t>11/17/2017</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28</a:t>
            </a: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3B150B9-C163-4982-8113-3D957DD44D7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3923962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090" y="2414616"/>
            <a:ext cx="8550275" cy="166528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08152" y="4403726"/>
            <a:ext cx="7042151" cy="1987550"/>
          </a:xfrm>
        </p:spPr>
        <p:txBody>
          <a:bodyPr/>
          <a:lstStyle>
            <a:lvl1pPr marL="0" indent="0" algn="ctr">
              <a:buNone/>
              <a:defRPr/>
            </a:lvl1pPr>
            <a:lvl2pPr marL="455864" indent="0" algn="ctr">
              <a:buNone/>
              <a:defRPr/>
            </a:lvl2pPr>
            <a:lvl3pPr marL="911726" indent="0" algn="ctr">
              <a:buNone/>
              <a:defRPr/>
            </a:lvl3pPr>
            <a:lvl4pPr marL="1367594" indent="0" algn="ctr">
              <a:buNone/>
              <a:defRPr/>
            </a:lvl4pPr>
            <a:lvl5pPr marL="1823457" indent="0" algn="ctr">
              <a:buNone/>
              <a:defRPr/>
            </a:lvl5pPr>
            <a:lvl6pPr marL="2279329" indent="0" algn="ctr">
              <a:buNone/>
              <a:defRPr/>
            </a:lvl6pPr>
            <a:lvl7pPr marL="2735194" indent="0" algn="ctr">
              <a:buNone/>
              <a:defRPr/>
            </a:lvl7pPr>
            <a:lvl8pPr marL="3191057" indent="0" algn="ctr">
              <a:buNone/>
              <a:defRPr/>
            </a:lvl8pPr>
            <a:lvl9pPr marL="3646921"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EED33CA9-0AFA-48A1-9512-F8E28AE95CBD}" type="datetime1">
              <a:rPr lang="en-US" smtClean="0">
                <a:solidFill>
                  <a:srgbClr val="000000"/>
                </a:solidFill>
              </a:rPr>
              <a:t>11/17/2017</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28</a:t>
            </a: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EC62D4D-D7C0-43DB-88F2-E2772CFE29A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6484067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4910A1B7-D9BB-4E55-9B4C-22334F606B52}" type="datetime1">
              <a:rPr lang="en-US" smtClean="0">
                <a:solidFill>
                  <a:srgbClr val="000000"/>
                </a:solidFill>
              </a:rPr>
              <a:t>11/17/2017</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28</a:t>
            </a: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1A5F99B-F908-435A-91B8-09D5E4931BB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76873078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5342" y="4994275"/>
            <a:ext cx="8548687" cy="1544638"/>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5342" y="3294063"/>
            <a:ext cx="8548687" cy="1700212"/>
          </a:xfrm>
        </p:spPr>
        <p:txBody>
          <a:bodyPr anchor="b"/>
          <a:lstStyle>
            <a:lvl1pPr marL="0" indent="0">
              <a:buNone/>
              <a:defRPr sz="2000"/>
            </a:lvl1pPr>
            <a:lvl2pPr marL="455864" indent="0">
              <a:buNone/>
              <a:defRPr sz="1800"/>
            </a:lvl2pPr>
            <a:lvl3pPr marL="911726" indent="0">
              <a:buNone/>
              <a:defRPr sz="1600"/>
            </a:lvl3pPr>
            <a:lvl4pPr marL="1367594" indent="0">
              <a:buNone/>
              <a:defRPr sz="1400"/>
            </a:lvl4pPr>
            <a:lvl5pPr marL="1823457" indent="0">
              <a:buNone/>
              <a:defRPr sz="1400"/>
            </a:lvl5pPr>
            <a:lvl6pPr marL="2279329" indent="0">
              <a:buNone/>
              <a:defRPr sz="1400"/>
            </a:lvl6pPr>
            <a:lvl7pPr marL="2735194" indent="0">
              <a:buNone/>
              <a:defRPr sz="1400"/>
            </a:lvl7pPr>
            <a:lvl8pPr marL="3191057" indent="0">
              <a:buNone/>
              <a:defRPr sz="1400"/>
            </a:lvl8pPr>
            <a:lvl9pPr marL="3646921"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A12F02DA-B3CC-4727-8481-E92583F29178}" type="datetime1">
              <a:rPr lang="en-US" smtClean="0">
                <a:solidFill>
                  <a:srgbClr val="000000"/>
                </a:solidFill>
              </a:rPr>
              <a:t>11/17/2017</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28</a:t>
            </a: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59A8082-F2FA-4918-B546-79012337B77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02561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3238" y="1812929"/>
            <a:ext cx="4449762" cy="5130799"/>
          </a:xfrm>
        </p:spPr>
        <p:txBody>
          <a:bodyPr/>
          <a:lstStyle>
            <a:lvl1pPr>
              <a:defRPr sz="2800"/>
            </a:lvl1pPr>
            <a:lvl2pPr>
              <a:defRPr sz="25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27" y="1812929"/>
            <a:ext cx="4449763" cy="5130799"/>
          </a:xfrm>
        </p:spPr>
        <p:txBody>
          <a:bodyPr/>
          <a:lstStyle>
            <a:lvl1pPr>
              <a:defRPr sz="2800"/>
            </a:lvl1pPr>
            <a:lvl2pPr>
              <a:defRPr sz="25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8B3C12C7-54A1-44AA-A1A7-961410D70A47}" type="datetime1">
              <a:rPr lang="en-US" smtClean="0">
                <a:solidFill>
                  <a:srgbClr val="000000"/>
                </a:solidFill>
              </a:rPr>
              <a:t>11/17/2017</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28</a:t>
            </a: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80AAC69-05C9-46D0-B231-2AF60E61277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69502876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3238" y="1739900"/>
            <a:ext cx="4443412" cy="725487"/>
          </a:xfrm>
        </p:spPr>
        <p:txBody>
          <a:bodyPr anchor="b"/>
          <a:lstStyle>
            <a:lvl1pPr marL="0" indent="0">
              <a:buNone/>
              <a:defRPr sz="2500" b="1"/>
            </a:lvl1pPr>
            <a:lvl2pPr marL="455864" indent="0">
              <a:buNone/>
              <a:defRPr sz="2000" b="1"/>
            </a:lvl2pPr>
            <a:lvl3pPr marL="911726" indent="0">
              <a:buNone/>
              <a:defRPr sz="1800" b="1"/>
            </a:lvl3pPr>
            <a:lvl4pPr marL="1367594" indent="0">
              <a:buNone/>
              <a:defRPr sz="1600" b="1"/>
            </a:lvl4pPr>
            <a:lvl5pPr marL="1823457" indent="0">
              <a:buNone/>
              <a:defRPr sz="1600" b="1"/>
            </a:lvl5pPr>
            <a:lvl6pPr marL="2279329" indent="0">
              <a:buNone/>
              <a:defRPr sz="1600" b="1"/>
            </a:lvl6pPr>
            <a:lvl7pPr marL="2735194" indent="0">
              <a:buNone/>
              <a:defRPr sz="1600" b="1"/>
            </a:lvl7pPr>
            <a:lvl8pPr marL="3191057" indent="0">
              <a:buNone/>
              <a:defRPr sz="1600" b="1"/>
            </a:lvl8pPr>
            <a:lvl9pPr marL="364692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3238" y="2465390"/>
            <a:ext cx="4443412" cy="4478337"/>
          </a:xfrm>
        </p:spPr>
        <p:txBody>
          <a:bodyPr/>
          <a:lstStyle>
            <a:lvl1pPr>
              <a:defRPr sz="25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10167" y="1739900"/>
            <a:ext cx="4445000" cy="725487"/>
          </a:xfrm>
        </p:spPr>
        <p:txBody>
          <a:bodyPr anchor="b"/>
          <a:lstStyle>
            <a:lvl1pPr marL="0" indent="0">
              <a:buNone/>
              <a:defRPr sz="2500" b="1"/>
            </a:lvl1pPr>
            <a:lvl2pPr marL="455864" indent="0">
              <a:buNone/>
              <a:defRPr sz="2000" b="1"/>
            </a:lvl2pPr>
            <a:lvl3pPr marL="911726" indent="0">
              <a:buNone/>
              <a:defRPr sz="1800" b="1"/>
            </a:lvl3pPr>
            <a:lvl4pPr marL="1367594" indent="0">
              <a:buNone/>
              <a:defRPr sz="1600" b="1"/>
            </a:lvl4pPr>
            <a:lvl5pPr marL="1823457" indent="0">
              <a:buNone/>
              <a:defRPr sz="1600" b="1"/>
            </a:lvl5pPr>
            <a:lvl6pPr marL="2279329" indent="0">
              <a:buNone/>
              <a:defRPr sz="1600" b="1"/>
            </a:lvl6pPr>
            <a:lvl7pPr marL="2735194" indent="0">
              <a:buNone/>
              <a:defRPr sz="1600" b="1"/>
            </a:lvl7pPr>
            <a:lvl8pPr marL="3191057" indent="0">
              <a:buNone/>
              <a:defRPr sz="1600" b="1"/>
            </a:lvl8pPr>
            <a:lvl9pPr marL="364692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10167" y="2465390"/>
            <a:ext cx="4445000" cy="4478337"/>
          </a:xfrm>
        </p:spPr>
        <p:txBody>
          <a:bodyPr/>
          <a:lstStyle>
            <a:lvl1pPr>
              <a:defRPr sz="25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9231D9A1-3BAD-41FC-9A46-1CB8BED054CF}" type="datetime1">
              <a:rPr lang="en-US" smtClean="0">
                <a:solidFill>
                  <a:srgbClr val="000000"/>
                </a:solidFill>
              </a:rPr>
              <a:t>11/17/2017</a:t>
            </a:fld>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28</a:t>
            </a: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23B6124-2DF3-4297-8A88-6A07F8A178D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7233293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37A1C5C0-8ABA-45DD-A78D-B156EDF6AEAC}" type="datetime1">
              <a:rPr lang="en-US" smtClean="0">
                <a:solidFill>
                  <a:srgbClr val="000000"/>
                </a:solidFill>
              </a:rPr>
              <a:t>11/17/2017</a:t>
            </a:fld>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28</a:t>
            </a: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87616AC-A47D-4395-B24B-205E0D7C754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83311294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A56C5CE7-8634-475E-9183-6B828FF0DB67}" type="datetime1">
              <a:rPr lang="en-US" smtClean="0">
                <a:solidFill>
                  <a:srgbClr val="000000"/>
                </a:solidFill>
              </a:rPr>
              <a:t>11/17/2017</a:t>
            </a:fld>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28</a:t>
            </a: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EA626BF-FDE3-4B0F-A0E4-5C8EE91707A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12871821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245" y="309563"/>
            <a:ext cx="3308350" cy="13176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32238" y="309563"/>
            <a:ext cx="5622925" cy="6634162"/>
          </a:xfrm>
        </p:spPr>
        <p:txBody>
          <a:bodyPr/>
          <a:lstStyle>
            <a:lvl1pPr>
              <a:defRPr sz="3200"/>
            </a:lvl1pPr>
            <a:lvl2pPr>
              <a:defRPr sz="2800"/>
            </a:lvl2pPr>
            <a:lvl3pPr>
              <a:defRPr sz="25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3245" y="1627189"/>
            <a:ext cx="3308350" cy="5316537"/>
          </a:xfrm>
        </p:spPr>
        <p:txBody>
          <a:bodyPr/>
          <a:lstStyle>
            <a:lvl1pPr marL="0" indent="0">
              <a:buNone/>
              <a:defRPr sz="1400"/>
            </a:lvl1pPr>
            <a:lvl2pPr marL="455864" indent="0">
              <a:buNone/>
              <a:defRPr sz="1200"/>
            </a:lvl2pPr>
            <a:lvl3pPr marL="911726" indent="0">
              <a:buNone/>
              <a:defRPr sz="1000"/>
            </a:lvl3pPr>
            <a:lvl4pPr marL="1367594" indent="0">
              <a:buNone/>
              <a:defRPr sz="900"/>
            </a:lvl4pPr>
            <a:lvl5pPr marL="1823457" indent="0">
              <a:buNone/>
              <a:defRPr sz="900"/>
            </a:lvl5pPr>
            <a:lvl6pPr marL="2279329" indent="0">
              <a:buNone/>
              <a:defRPr sz="900"/>
            </a:lvl6pPr>
            <a:lvl7pPr marL="2735194" indent="0">
              <a:buNone/>
              <a:defRPr sz="900"/>
            </a:lvl7pPr>
            <a:lvl8pPr marL="3191057" indent="0">
              <a:buNone/>
              <a:defRPr sz="900"/>
            </a:lvl8pPr>
            <a:lvl9pPr marL="3646921"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B0A9B68E-CE58-47AA-A09B-122E1D4E2A98}" type="datetime1">
              <a:rPr lang="en-US" smtClean="0">
                <a:solidFill>
                  <a:srgbClr val="000000"/>
                </a:solidFill>
              </a:rPr>
              <a:t>11/17/2017</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28</a:t>
            </a: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EFA0B57-2420-4CE0-B2DA-8B96A234E4F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91707306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702" y="5440391"/>
            <a:ext cx="6035675" cy="642937"/>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1702" y="693738"/>
            <a:ext cx="6035675" cy="4664075"/>
          </a:xfrm>
        </p:spPr>
        <p:txBody>
          <a:bodyPr/>
          <a:lstStyle>
            <a:lvl1pPr marL="0" indent="0">
              <a:buNone/>
              <a:defRPr sz="3200"/>
            </a:lvl1pPr>
            <a:lvl2pPr marL="455864" indent="0">
              <a:buNone/>
              <a:defRPr sz="2800"/>
            </a:lvl2pPr>
            <a:lvl3pPr marL="911726" indent="0">
              <a:buNone/>
              <a:defRPr sz="2500"/>
            </a:lvl3pPr>
            <a:lvl4pPr marL="1367594" indent="0">
              <a:buNone/>
              <a:defRPr sz="2000"/>
            </a:lvl4pPr>
            <a:lvl5pPr marL="1823457" indent="0">
              <a:buNone/>
              <a:defRPr sz="2000"/>
            </a:lvl5pPr>
            <a:lvl6pPr marL="2279329" indent="0">
              <a:buNone/>
              <a:defRPr sz="2000"/>
            </a:lvl6pPr>
            <a:lvl7pPr marL="2735194" indent="0">
              <a:buNone/>
              <a:defRPr sz="2000"/>
            </a:lvl7pPr>
            <a:lvl8pPr marL="3191057" indent="0">
              <a:buNone/>
              <a:defRPr sz="2000"/>
            </a:lvl8pPr>
            <a:lvl9pPr marL="3646921" indent="0">
              <a:buNone/>
              <a:defRPr sz="2000"/>
            </a:lvl9pPr>
          </a:lstStyle>
          <a:p>
            <a:pPr lvl="0"/>
            <a:endParaRPr lang="en-US" noProof="0" dirty="0" smtClean="0"/>
          </a:p>
        </p:txBody>
      </p:sp>
      <p:sp>
        <p:nvSpPr>
          <p:cNvPr id="4" name="Text Placeholder 3"/>
          <p:cNvSpPr>
            <a:spLocks noGrp="1"/>
          </p:cNvSpPr>
          <p:nvPr>
            <p:ph type="body" sz="half" idx="2"/>
          </p:nvPr>
        </p:nvSpPr>
        <p:spPr>
          <a:xfrm>
            <a:off x="1971702" y="6083300"/>
            <a:ext cx="6035675" cy="911225"/>
          </a:xfrm>
        </p:spPr>
        <p:txBody>
          <a:bodyPr/>
          <a:lstStyle>
            <a:lvl1pPr marL="0" indent="0">
              <a:buNone/>
              <a:defRPr sz="1400"/>
            </a:lvl1pPr>
            <a:lvl2pPr marL="455864" indent="0">
              <a:buNone/>
              <a:defRPr sz="1200"/>
            </a:lvl2pPr>
            <a:lvl3pPr marL="911726" indent="0">
              <a:buNone/>
              <a:defRPr sz="1000"/>
            </a:lvl3pPr>
            <a:lvl4pPr marL="1367594" indent="0">
              <a:buNone/>
              <a:defRPr sz="900"/>
            </a:lvl4pPr>
            <a:lvl5pPr marL="1823457" indent="0">
              <a:buNone/>
              <a:defRPr sz="900"/>
            </a:lvl5pPr>
            <a:lvl6pPr marL="2279329" indent="0">
              <a:buNone/>
              <a:defRPr sz="900"/>
            </a:lvl6pPr>
            <a:lvl7pPr marL="2735194" indent="0">
              <a:buNone/>
              <a:defRPr sz="900"/>
            </a:lvl7pPr>
            <a:lvl8pPr marL="3191057" indent="0">
              <a:buNone/>
              <a:defRPr sz="900"/>
            </a:lvl8pPr>
            <a:lvl9pPr marL="3646921"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F97CF86-B6B4-4D27-9973-033C22D05F20}" type="datetime1">
              <a:rPr lang="en-US" smtClean="0">
                <a:solidFill>
                  <a:srgbClr val="000000"/>
                </a:solidFill>
              </a:rPr>
              <a:t>11/17/2017</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28</a:t>
            </a: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F1C4E24-B59B-429A-BA77-180D8189BE8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0971635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065" y="2414590"/>
            <a:ext cx="8550275" cy="166528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08127" y="4403726"/>
            <a:ext cx="7042151" cy="1987550"/>
          </a:xfrm>
        </p:spPr>
        <p:txBody>
          <a:bodyPr/>
          <a:lstStyle>
            <a:lvl1pPr marL="0" indent="0" algn="ctr">
              <a:buNone/>
              <a:defRPr/>
            </a:lvl1pPr>
            <a:lvl2pPr marL="457093" indent="0" algn="ctr">
              <a:buNone/>
              <a:defRPr/>
            </a:lvl2pPr>
            <a:lvl3pPr marL="914187" indent="0" algn="ctr">
              <a:buNone/>
              <a:defRPr/>
            </a:lvl3pPr>
            <a:lvl4pPr marL="1371279" indent="0" algn="ctr">
              <a:buNone/>
              <a:defRPr/>
            </a:lvl4pPr>
            <a:lvl5pPr marL="1828372" indent="0" algn="ctr">
              <a:buNone/>
              <a:defRPr/>
            </a:lvl5pPr>
            <a:lvl6pPr marL="2285465" indent="0" algn="ctr">
              <a:buNone/>
              <a:defRPr/>
            </a:lvl6pPr>
            <a:lvl7pPr marL="2742560" indent="0" algn="ctr">
              <a:buNone/>
              <a:defRPr/>
            </a:lvl7pPr>
            <a:lvl8pPr marL="3199651" indent="0" algn="ctr">
              <a:buNone/>
              <a:defRPr/>
            </a:lvl8pPr>
            <a:lvl9pPr marL="3656744"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CD90B956-BE85-4925-9CC3-69CCE9A55168}" type="datetime1">
              <a:rPr lang="en-US" smtClean="0">
                <a:solidFill>
                  <a:srgbClr val="000000"/>
                </a:solidFill>
              </a:rPr>
              <a:t>11/17/2017</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28</a:t>
            </a: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EC62D4D-D7C0-43DB-88F2-E2772CFE29AB}"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9F22DF08-DD60-4194-B35C-B367DFC50D17}" type="datetime1">
              <a:rPr lang="en-US" smtClean="0">
                <a:solidFill>
                  <a:srgbClr val="000000"/>
                </a:solidFill>
              </a:rPr>
              <a:t>11/17/2017</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28</a:t>
            </a: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55D7FD2-0A41-439A-963E-CDD7AB3460C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4885421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3001" y="311151"/>
            <a:ext cx="2262189" cy="66325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3265" y="311151"/>
            <a:ext cx="6637337" cy="6632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28E0BF18-3B31-4F30-A0D9-BB813CAD4B3B}" type="datetime1">
              <a:rPr lang="en-US" smtClean="0">
                <a:solidFill>
                  <a:srgbClr val="000000"/>
                </a:solidFill>
              </a:rPr>
              <a:t>11/17/2017</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28</a:t>
            </a: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CA12203-6140-44DC-9351-C31C0AD9AAD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61497768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3265" y="311150"/>
            <a:ext cx="9051925" cy="1295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03238" y="1812929"/>
            <a:ext cx="4449762" cy="51307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27" y="1812929"/>
            <a:ext cx="4449763" cy="51307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7E9673FA-79B7-4580-B88D-31C2686DCCEE}" type="datetime1">
              <a:rPr lang="en-US" smtClean="0">
                <a:solidFill>
                  <a:srgbClr val="000000"/>
                </a:solidFill>
              </a:rPr>
              <a:t>11/17/2017</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28</a:t>
            </a: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3B150B9-C163-4982-8113-3D957DD44D7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63695583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079" y="2414605"/>
            <a:ext cx="8550275" cy="166528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08141" y="4403726"/>
            <a:ext cx="7042151" cy="1987550"/>
          </a:xfrm>
        </p:spPr>
        <p:txBody>
          <a:bodyPr/>
          <a:lstStyle>
            <a:lvl1pPr marL="0" indent="0" algn="ctr">
              <a:buNone/>
              <a:defRPr/>
            </a:lvl1pPr>
            <a:lvl2pPr marL="456397" indent="0" algn="ctr">
              <a:buNone/>
              <a:defRPr/>
            </a:lvl2pPr>
            <a:lvl3pPr marL="912796" indent="0" algn="ctr">
              <a:buNone/>
              <a:defRPr/>
            </a:lvl3pPr>
            <a:lvl4pPr marL="1369196" indent="0" algn="ctr">
              <a:buNone/>
              <a:defRPr/>
            </a:lvl4pPr>
            <a:lvl5pPr marL="1825593" indent="0" algn="ctr">
              <a:buNone/>
              <a:defRPr/>
            </a:lvl5pPr>
            <a:lvl6pPr marL="2281995" indent="0" algn="ctr">
              <a:buNone/>
              <a:defRPr/>
            </a:lvl6pPr>
            <a:lvl7pPr marL="2738393" indent="0" algn="ctr">
              <a:buNone/>
              <a:defRPr/>
            </a:lvl7pPr>
            <a:lvl8pPr marL="3194791" indent="0" algn="ctr">
              <a:buNone/>
              <a:defRPr/>
            </a:lvl8pPr>
            <a:lvl9pPr marL="3651189"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BB05318D-07D3-45E3-8B13-117832030119}" type="datetime1">
              <a:rPr lang="en-US" smtClean="0">
                <a:solidFill>
                  <a:srgbClr val="000000"/>
                </a:solidFill>
              </a:rPr>
              <a:t>11/17/2017</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28</a:t>
            </a: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EC62D4D-D7C0-43DB-88F2-E2772CFE29A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3953264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E61E2A91-B641-4A96-A72E-F8FF7C0E06BA}" type="datetime1">
              <a:rPr lang="en-US" smtClean="0">
                <a:solidFill>
                  <a:srgbClr val="000000"/>
                </a:solidFill>
              </a:rPr>
              <a:t>11/17/2017</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28</a:t>
            </a: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1A5F99B-F908-435A-91B8-09D5E4931BB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99543024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5342" y="4994275"/>
            <a:ext cx="8548687" cy="1544638"/>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5342" y="3294063"/>
            <a:ext cx="8548687" cy="1700212"/>
          </a:xfrm>
        </p:spPr>
        <p:txBody>
          <a:bodyPr anchor="b"/>
          <a:lstStyle>
            <a:lvl1pPr marL="0" indent="0">
              <a:buNone/>
              <a:defRPr sz="2000"/>
            </a:lvl1pPr>
            <a:lvl2pPr marL="456397" indent="0">
              <a:buNone/>
              <a:defRPr sz="1800"/>
            </a:lvl2pPr>
            <a:lvl3pPr marL="912796" indent="0">
              <a:buNone/>
              <a:defRPr sz="1600"/>
            </a:lvl3pPr>
            <a:lvl4pPr marL="1369196" indent="0">
              <a:buNone/>
              <a:defRPr sz="1400"/>
            </a:lvl4pPr>
            <a:lvl5pPr marL="1825593" indent="0">
              <a:buNone/>
              <a:defRPr sz="1400"/>
            </a:lvl5pPr>
            <a:lvl6pPr marL="2281995" indent="0">
              <a:buNone/>
              <a:defRPr sz="1400"/>
            </a:lvl6pPr>
            <a:lvl7pPr marL="2738393" indent="0">
              <a:buNone/>
              <a:defRPr sz="1400"/>
            </a:lvl7pPr>
            <a:lvl8pPr marL="3194791" indent="0">
              <a:buNone/>
              <a:defRPr sz="1400"/>
            </a:lvl8pPr>
            <a:lvl9pPr marL="3651189"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27D8D56C-5953-4B9B-A04D-4671ABABF1BA}" type="datetime1">
              <a:rPr lang="en-US" smtClean="0">
                <a:solidFill>
                  <a:srgbClr val="000000"/>
                </a:solidFill>
              </a:rPr>
              <a:t>11/17/2017</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28</a:t>
            </a: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59A8082-F2FA-4918-B546-79012337B77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32337399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3238" y="1812929"/>
            <a:ext cx="4449762" cy="5130799"/>
          </a:xfrm>
        </p:spPr>
        <p:txBody>
          <a:bodyPr/>
          <a:lstStyle>
            <a:lvl1pPr>
              <a:defRPr sz="2800"/>
            </a:lvl1pPr>
            <a:lvl2pPr>
              <a:defRPr sz="25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16" y="1812929"/>
            <a:ext cx="4449763" cy="5130799"/>
          </a:xfrm>
        </p:spPr>
        <p:txBody>
          <a:bodyPr/>
          <a:lstStyle>
            <a:lvl1pPr>
              <a:defRPr sz="2800"/>
            </a:lvl1pPr>
            <a:lvl2pPr>
              <a:defRPr sz="25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FCAC46CD-7BE1-4746-A29E-E5E2A647082E}" type="datetime1">
              <a:rPr lang="en-US" smtClean="0">
                <a:solidFill>
                  <a:srgbClr val="000000"/>
                </a:solidFill>
              </a:rPr>
              <a:t>11/17/2017</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28</a:t>
            </a: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80AAC69-05C9-46D0-B231-2AF60E61277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15046280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3238" y="1739900"/>
            <a:ext cx="4443412" cy="725487"/>
          </a:xfrm>
        </p:spPr>
        <p:txBody>
          <a:bodyPr anchor="b"/>
          <a:lstStyle>
            <a:lvl1pPr marL="0" indent="0">
              <a:buNone/>
              <a:defRPr sz="2500" b="1"/>
            </a:lvl1pPr>
            <a:lvl2pPr marL="456397" indent="0">
              <a:buNone/>
              <a:defRPr sz="2000" b="1"/>
            </a:lvl2pPr>
            <a:lvl3pPr marL="912796" indent="0">
              <a:buNone/>
              <a:defRPr sz="1800" b="1"/>
            </a:lvl3pPr>
            <a:lvl4pPr marL="1369196" indent="0">
              <a:buNone/>
              <a:defRPr sz="1600" b="1"/>
            </a:lvl4pPr>
            <a:lvl5pPr marL="1825593" indent="0">
              <a:buNone/>
              <a:defRPr sz="1600" b="1"/>
            </a:lvl5pPr>
            <a:lvl6pPr marL="2281995" indent="0">
              <a:buNone/>
              <a:defRPr sz="1600" b="1"/>
            </a:lvl6pPr>
            <a:lvl7pPr marL="2738393" indent="0">
              <a:buNone/>
              <a:defRPr sz="1600" b="1"/>
            </a:lvl7pPr>
            <a:lvl8pPr marL="3194791" indent="0">
              <a:buNone/>
              <a:defRPr sz="1600" b="1"/>
            </a:lvl8pPr>
            <a:lvl9pPr marL="365118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3238" y="2465390"/>
            <a:ext cx="4443412" cy="4478337"/>
          </a:xfrm>
        </p:spPr>
        <p:txBody>
          <a:bodyPr/>
          <a:lstStyle>
            <a:lvl1pPr>
              <a:defRPr sz="25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10167" y="1739900"/>
            <a:ext cx="4445000" cy="725487"/>
          </a:xfrm>
        </p:spPr>
        <p:txBody>
          <a:bodyPr anchor="b"/>
          <a:lstStyle>
            <a:lvl1pPr marL="0" indent="0">
              <a:buNone/>
              <a:defRPr sz="2500" b="1"/>
            </a:lvl1pPr>
            <a:lvl2pPr marL="456397" indent="0">
              <a:buNone/>
              <a:defRPr sz="2000" b="1"/>
            </a:lvl2pPr>
            <a:lvl3pPr marL="912796" indent="0">
              <a:buNone/>
              <a:defRPr sz="1800" b="1"/>
            </a:lvl3pPr>
            <a:lvl4pPr marL="1369196" indent="0">
              <a:buNone/>
              <a:defRPr sz="1600" b="1"/>
            </a:lvl4pPr>
            <a:lvl5pPr marL="1825593" indent="0">
              <a:buNone/>
              <a:defRPr sz="1600" b="1"/>
            </a:lvl5pPr>
            <a:lvl6pPr marL="2281995" indent="0">
              <a:buNone/>
              <a:defRPr sz="1600" b="1"/>
            </a:lvl6pPr>
            <a:lvl7pPr marL="2738393" indent="0">
              <a:buNone/>
              <a:defRPr sz="1600" b="1"/>
            </a:lvl7pPr>
            <a:lvl8pPr marL="3194791" indent="0">
              <a:buNone/>
              <a:defRPr sz="1600" b="1"/>
            </a:lvl8pPr>
            <a:lvl9pPr marL="365118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10167" y="2465390"/>
            <a:ext cx="4445000" cy="4478337"/>
          </a:xfrm>
        </p:spPr>
        <p:txBody>
          <a:bodyPr/>
          <a:lstStyle>
            <a:lvl1pPr>
              <a:defRPr sz="25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A36FE0DD-ACE9-41EB-BDCB-47D3C5E782D4}" type="datetime1">
              <a:rPr lang="en-US" smtClean="0">
                <a:solidFill>
                  <a:srgbClr val="000000"/>
                </a:solidFill>
              </a:rPr>
              <a:t>11/17/2017</a:t>
            </a:fld>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28</a:t>
            </a: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23B6124-2DF3-4297-8A88-6A07F8A178D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67154891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D1A7FC01-8576-49B0-9980-F9BBDFDCE428}" type="datetime1">
              <a:rPr lang="en-US" smtClean="0">
                <a:solidFill>
                  <a:srgbClr val="000000"/>
                </a:solidFill>
              </a:rPr>
              <a:t>11/17/2017</a:t>
            </a:fld>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28</a:t>
            </a: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87616AC-A47D-4395-B24B-205E0D7C754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16913344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AE382EB4-2E9B-4AD8-B1C7-E3B686F62270}" type="datetime1">
              <a:rPr lang="en-US" smtClean="0">
                <a:solidFill>
                  <a:srgbClr val="000000"/>
                </a:solidFill>
              </a:rPr>
              <a:t>11/17/2017</a:t>
            </a:fld>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28</a:t>
            </a: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EA626BF-FDE3-4B0F-A0E4-5C8EE91707A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255271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F88C15D0-1DC0-446E-A88C-B19D87E58F5F}" type="datetime1">
              <a:rPr lang="en-US" smtClean="0">
                <a:solidFill>
                  <a:srgbClr val="000000"/>
                </a:solidFill>
              </a:rPr>
              <a:t>11/17/2017</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28</a:t>
            </a: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1A5F99B-F908-435A-91B8-09D5E4931BB1}"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245" y="309563"/>
            <a:ext cx="3308350" cy="13176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32238" y="309563"/>
            <a:ext cx="5622925" cy="6634162"/>
          </a:xfrm>
        </p:spPr>
        <p:txBody>
          <a:bodyPr/>
          <a:lstStyle>
            <a:lvl1pPr>
              <a:defRPr sz="3200"/>
            </a:lvl1pPr>
            <a:lvl2pPr>
              <a:defRPr sz="2800"/>
            </a:lvl2pPr>
            <a:lvl3pPr>
              <a:defRPr sz="25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3245" y="1627189"/>
            <a:ext cx="3308350" cy="5316537"/>
          </a:xfrm>
        </p:spPr>
        <p:txBody>
          <a:bodyPr/>
          <a:lstStyle>
            <a:lvl1pPr marL="0" indent="0">
              <a:buNone/>
              <a:defRPr sz="1400"/>
            </a:lvl1pPr>
            <a:lvl2pPr marL="456397" indent="0">
              <a:buNone/>
              <a:defRPr sz="1200"/>
            </a:lvl2pPr>
            <a:lvl3pPr marL="912796" indent="0">
              <a:buNone/>
              <a:defRPr sz="1000"/>
            </a:lvl3pPr>
            <a:lvl4pPr marL="1369196" indent="0">
              <a:buNone/>
              <a:defRPr sz="900"/>
            </a:lvl4pPr>
            <a:lvl5pPr marL="1825593" indent="0">
              <a:buNone/>
              <a:defRPr sz="900"/>
            </a:lvl5pPr>
            <a:lvl6pPr marL="2281995" indent="0">
              <a:buNone/>
              <a:defRPr sz="900"/>
            </a:lvl6pPr>
            <a:lvl7pPr marL="2738393" indent="0">
              <a:buNone/>
              <a:defRPr sz="900"/>
            </a:lvl7pPr>
            <a:lvl8pPr marL="3194791" indent="0">
              <a:buNone/>
              <a:defRPr sz="900"/>
            </a:lvl8pPr>
            <a:lvl9pPr marL="3651189"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1799924-4FAA-4A79-9088-3BF4C2238503}" type="datetime1">
              <a:rPr lang="en-US" smtClean="0">
                <a:solidFill>
                  <a:srgbClr val="000000"/>
                </a:solidFill>
              </a:rPr>
              <a:t>11/17/2017</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28</a:t>
            </a: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EFA0B57-2420-4CE0-B2DA-8B96A234E4F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4290736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691" y="5440380"/>
            <a:ext cx="6035675" cy="642937"/>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1691" y="693738"/>
            <a:ext cx="6035675" cy="4664075"/>
          </a:xfrm>
        </p:spPr>
        <p:txBody>
          <a:bodyPr/>
          <a:lstStyle>
            <a:lvl1pPr marL="0" indent="0">
              <a:buNone/>
              <a:defRPr sz="3200"/>
            </a:lvl1pPr>
            <a:lvl2pPr marL="456397" indent="0">
              <a:buNone/>
              <a:defRPr sz="2800"/>
            </a:lvl2pPr>
            <a:lvl3pPr marL="912796" indent="0">
              <a:buNone/>
              <a:defRPr sz="2500"/>
            </a:lvl3pPr>
            <a:lvl4pPr marL="1369196" indent="0">
              <a:buNone/>
              <a:defRPr sz="2000"/>
            </a:lvl4pPr>
            <a:lvl5pPr marL="1825593" indent="0">
              <a:buNone/>
              <a:defRPr sz="2000"/>
            </a:lvl5pPr>
            <a:lvl6pPr marL="2281995" indent="0">
              <a:buNone/>
              <a:defRPr sz="2000"/>
            </a:lvl6pPr>
            <a:lvl7pPr marL="2738393" indent="0">
              <a:buNone/>
              <a:defRPr sz="2000"/>
            </a:lvl7pPr>
            <a:lvl8pPr marL="3194791" indent="0">
              <a:buNone/>
              <a:defRPr sz="2000"/>
            </a:lvl8pPr>
            <a:lvl9pPr marL="3651189" indent="0">
              <a:buNone/>
              <a:defRPr sz="2000"/>
            </a:lvl9pPr>
          </a:lstStyle>
          <a:p>
            <a:pPr lvl="0"/>
            <a:endParaRPr lang="en-US" noProof="0" dirty="0" smtClean="0"/>
          </a:p>
        </p:txBody>
      </p:sp>
      <p:sp>
        <p:nvSpPr>
          <p:cNvPr id="4" name="Text Placeholder 3"/>
          <p:cNvSpPr>
            <a:spLocks noGrp="1"/>
          </p:cNvSpPr>
          <p:nvPr>
            <p:ph type="body" sz="half" idx="2"/>
          </p:nvPr>
        </p:nvSpPr>
        <p:spPr>
          <a:xfrm>
            <a:off x="1971691" y="6083300"/>
            <a:ext cx="6035675" cy="911225"/>
          </a:xfrm>
        </p:spPr>
        <p:txBody>
          <a:bodyPr/>
          <a:lstStyle>
            <a:lvl1pPr marL="0" indent="0">
              <a:buNone/>
              <a:defRPr sz="1400"/>
            </a:lvl1pPr>
            <a:lvl2pPr marL="456397" indent="0">
              <a:buNone/>
              <a:defRPr sz="1200"/>
            </a:lvl2pPr>
            <a:lvl3pPr marL="912796" indent="0">
              <a:buNone/>
              <a:defRPr sz="1000"/>
            </a:lvl3pPr>
            <a:lvl4pPr marL="1369196" indent="0">
              <a:buNone/>
              <a:defRPr sz="900"/>
            </a:lvl4pPr>
            <a:lvl5pPr marL="1825593" indent="0">
              <a:buNone/>
              <a:defRPr sz="900"/>
            </a:lvl5pPr>
            <a:lvl6pPr marL="2281995" indent="0">
              <a:buNone/>
              <a:defRPr sz="900"/>
            </a:lvl6pPr>
            <a:lvl7pPr marL="2738393" indent="0">
              <a:buNone/>
              <a:defRPr sz="900"/>
            </a:lvl7pPr>
            <a:lvl8pPr marL="3194791" indent="0">
              <a:buNone/>
              <a:defRPr sz="900"/>
            </a:lvl8pPr>
            <a:lvl9pPr marL="3651189"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B862F7BD-0BFD-4D72-A6F1-432313673466}" type="datetime1">
              <a:rPr lang="en-US" smtClean="0">
                <a:solidFill>
                  <a:srgbClr val="000000"/>
                </a:solidFill>
              </a:rPr>
              <a:t>11/17/2017</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28</a:t>
            </a: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F1C4E24-B59B-429A-BA77-180D8189BE8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9807360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15C819BD-9D50-454F-8EAE-884F7A67B2AB}" type="datetime1">
              <a:rPr lang="en-US" smtClean="0">
                <a:solidFill>
                  <a:srgbClr val="000000"/>
                </a:solidFill>
              </a:rPr>
              <a:t>11/17/2017</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28</a:t>
            </a: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55D7FD2-0A41-439A-963E-CDD7AB3460C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0143518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990" y="311151"/>
            <a:ext cx="2262189" cy="66325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3254" y="311151"/>
            <a:ext cx="6637337" cy="6632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C1BB6446-CD77-47DB-9AE9-E505BBB6AED7}" type="datetime1">
              <a:rPr lang="en-US" smtClean="0">
                <a:solidFill>
                  <a:srgbClr val="000000"/>
                </a:solidFill>
              </a:rPr>
              <a:t>11/17/2017</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28</a:t>
            </a: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CA12203-6140-44DC-9351-C31C0AD9AAD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50660816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3254" y="311150"/>
            <a:ext cx="9051925" cy="1295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03238" y="1812929"/>
            <a:ext cx="4449762" cy="51307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16" y="1812929"/>
            <a:ext cx="4449763" cy="51307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23B075DE-AB77-4B4A-A78C-C8B9DA3742E9}" type="datetime1">
              <a:rPr lang="en-US" smtClean="0">
                <a:solidFill>
                  <a:srgbClr val="000000"/>
                </a:solidFill>
              </a:rPr>
              <a:t>11/17/2017</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28</a:t>
            </a: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3B150B9-C163-4982-8113-3D957DD44D7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99658587"/>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067" y="2414592"/>
            <a:ext cx="8550275" cy="166528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08129" y="4403726"/>
            <a:ext cx="7042151" cy="1987550"/>
          </a:xfrm>
        </p:spPr>
        <p:txBody>
          <a:bodyPr/>
          <a:lstStyle>
            <a:lvl1pPr marL="0" indent="0" algn="ctr">
              <a:buNone/>
              <a:defRPr/>
            </a:lvl1pPr>
            <a:lvl2pPr marL="456986" indent="0" algn="ctr">
              <a:buNone/>
              <a:defRPr/>
            </a:lvl2pPr>
            <a:lvl3pPr marL="913973" indent="0" algn="ctr">
              <a:buNone/>
              <a:defRPr/>
            </a:lvl3pPr>
            <a:lvl4pPr marL="1370958" indent="0" algn="ctr">
              <a:buNone/>
              <a:defRPr/>
            </a:lvl4pPr>
            <a:lvl5pPr marL="1827944" indent="0" algn="ctr">
              <a:buNone/>
              <a:defRPr/>
            </a:lvl5pPr>
            <a:lvl6pPr marL="2284930" indent="0" algn="ctr">
              <a:buNone/>
              <a:defRPr/>
            </a:lvl6pPr>
            <a:lvl7pPr marL="2741918" indent="0" algn="ctr">
              <a:buNone/>
              <a:defRPr/>
            </a:lvl7pPr>
            <a:lvl8pPr marL="3198903" indent="0" algn="ctr">
              <a:buNone/>
              <a:defRPr/>
            </a:lvl8pPr>
            <a:lvl9pPr marL="3655889"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18B21762-9091-4750-A5CC-2287A0FE4B2D}" type="datetime1">
              <a:rPr lang="en-US" smtClean="0">
                <a:solidFill>
                  <a:srgbClr val="000000"/>
                </a:solidFill>
              </a:rPr>
              <a:t>11/17/2017</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28</a:t>
            </a: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EC62D4D-D7C0-43DB-88F2-E2772CFE29A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359345554"/>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AC3D2526-53E5-4F9F-8661-7928A07F501E}" type="datetime1">
              <a:rPr lang="en-US" smtClean="0">
                <a:solidFill>
                  <a:srgbClr val="000000"/>
                </a:solidFill>
              </a:rPr>
              <a:t>11/17/2017</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28</a:t>
            </a: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1A5F99B-F908-435A-91B8-09D5E4931BB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619387236"/>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5342" y="4994275"/>
            <a:ext cx="8548687" cy="1544638"/>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5342" y="3294063"/>
            <a:ext cx="8548687" cy="1700212"/>
          </a:xfrm>
        </p:spPr>
        <p:txBody>
          <a:bodyPr anchor="b"/>
          <a:lstStyle>
            <a:lvl1pPr marL="0" indent="0">
              <a:buNone/>
              <a:defRPr sz="2000"/>
            </a:lvl1pPr>
            <a:lvl2pPr marL="456986" indent="0">
              <a:buNone/>
              <a:defRPr sz="1800"/>
            </a:lvl2pPr>
            <a:lvl3pPr marL="913973" indent="0">
              <a:buNone/>
              <a:defRPr sz="1600"/>
            </a:lvl3pPr>
            <a:lvl4pPr marL="1370958" indent="0">
              <a:buNone/>
              <a:defRPr sz="1400"/>
            </a:lvl4pPr>
            <a:lvl5pPr marL="1827944" indent="0">
              <a:buNone/>
              <a:defRPr sz="1400"/>
            </a:lvl5pPr>
            <a:lvl6pPr marL="2284930" indent="0">
              <a:buNone/>
              <a:defRPr sz="1400"/>
            </a:lvl6pPr>
            <a:lvl7pPr marL="2741918" indent="0">
              <a:buNone/>
              <a:defRPr sz="1400"/>
            </a:lvl7pPr>
            <a:lvl8pPr marL="3198903" indent="0">
              <a:buNone/>
              <a:defRPr sz="1400"/>
            </a:lvl8pPr>
            <a:lvl9pPr marL="3655889"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0044D4B0-0BA3-4164-89A3-E829A628F950}" type="datetime1">
              <a:rPr lang="en-US" smtClean="0">
                <a:solidFill>
                  <a:srgbClr val="000000"/>
                </a:solidFill>
              </a:rPr>
              <a:t>11/17/2017</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28</a:t>
            </a: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59A8082-F2FA-4918-B546-79012337B77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548123640"/>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3238" y="1812929"/>
            <a:ext cx="4449762" cy="5130799"/>
          </a:xfrm>
        </p:spPr>
        <p:txBody>
          <a:bodyPr/>
          <a:lstStyle>
            <a:lvl1pPr>
              <a:defRPr sz="2800"/>
            </a:lvl1pPr>
            <a:lvl2pPr>
              <a:defRPr sz="25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4" y="1812929"/>
            <a:ext cx="4449763" cy="5130799"/>
          </a:xfrm>
        </p:spPr>
        <p:txBody>
          <a:bodyPr/>
          <a:lstStyle>
            <a:lvl1pPr>
              <a:defRPr sz="2800"/>
            </a:lvl1pPr>
            <a:lvl2pPr>
              <a:defRPr sz="25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75600982-7926-46D0-9D2A-F593A5181188}" type="datetime1">
              <a:rPr lang="en-US" smtClean="0">
                <a:solidFill>
                  <a:srgbClr val="000000"/>
                </a:solidFill>
              </a:rPr>
              <a:t>11/17/2017</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28</a:t>
            </a: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80AAC69-05C9-46D0-B231-2AF60E61277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91793400"/>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3238" y="1739900"/>
            <a:ext cx="4443412" cy="725487"/>
          </a:xfrm>
        </p:spPr>
        <p:txBody>
          <a:bodyPr anchor="b"/>
          <a:lstStyle>
            <a:lvl1pPr marL="0" indent="0">
              <a:buNone/>
              <a:defRPr sz="2500" b="1"/>
            </a:lvl1pPr>
            <a:lvl2pPr marL="456986" indent="0">
              <a:buNone/>
              <a:defRPr sz="2000" b="1"/>
            </a:lvl2pPr>
            <a:lvl3pPr marL="913973" indent="0">
              <a:buNone/>
              <a:defRPr sz="1800" b="1"/>
            </a:lvl3pPr>
            <a:lvl4pPr marL="1370958" indent="0">
              <a:buNone/>
              <a:defRPr sz="1600" b="1"/>
            </a:lvl4pPr>
            <a:lvl5pPr marL="1827944" indent="0">
              <a:buNone/>
              <a:defRPr sz="1600" b="1"/>
            </a:lvl5pPr>
            <a:lvl6pPr marL="2284930" indent="0">
              <a:buNone/>
              <a:defRPr sz="1600" b="1"/>
            </a:lvl6pPr>
            <a:lvl7pPr marL="2741918" indent="0">
              <a:buNone/>
              <a:defRPr sz="1600" b="1"/>
            </a:lvl7pPr>
            <a:lvl8pPr marL="3198903" indent="0">
              <a:buNone/>
              <a:defRPr sz="1600" b="1"/>
            </a:lvl8pPr>
            <a:lvl9pPr marL="365588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3238" y="2465390"/>
            <a:ext cx="4443412" cy="4478337"/>
          </a:xfrm>
        </p:spPr>
        <p:txBody>
          <a:bodyPr/>
          <a:lstStyle>
            <a:lvl1pPr>
              <a:defRPr sz="25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10167" y="1739900"/>
            <a:ext cx="4445000" cy="725487"/>
          </a:xfrm>
        </p:spPr>
        <p:txBody>
          <a:bodyPr anchor="b"/>
          <a:lstStyle>
            <a:lvl1pPr marL="0" indent="0">
              <a:buNone/>
              <a:defRPr sz="2500" b="1"/>
            </a:lvl1pPr>
            <a:lvl2pPr marL="456986" indent="0">
              <a:buNone/>
              <a:defRPr sz="2000" b="1"/>
            </a:lvl2pPr>
            <a:lvl3pPr marL="913973" indent="0">
              <a:buNone/>
              <a:defRPr sz="1800" b="1"/>
            </a:lvl3pPr>
            <a:lvl4pPr marL="1370958" indent="0">
              <a:buNone/>
              <a:defRPr sz="1600" b="1"/>
            </a:lvl4pPr>
            <a:lvl5pPr marL="1827944" indent="0">
              <a:buNone/>
              <a:defRPr sz="1600" b="1"/>
            </a:lvl5pPr>
            <a:lvl6pPr marL="2284930" indent="0">
              <a:buNone/>
              <a:defRPr sz="1600" b="1"/>
            </a:lvl6pPr>
            <a:lvl7pPr marL="2741918" indent="0">
              <a:buNone/>
              <a:defRPr sz="1600" b="1"/>
            </a:lvl7pPr>
            <a:lvl8pPr marL="3198903" indent="0">
              <a:buNone/>
              <a:defRPr sz="1600" b="1"/>
            </a:lvl8pPr>
            <a:lvl9pPr marL="365588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10167" y="2465390"/>
            <a:ext cx="4445000" cy="4478337"/>
          </a:xfrm>
        </p:spPr>
        <p:txBody>
          <a:bodyPr/>
          <a:lstStyle>
            <a:lvl1pPr>
              <a:defRPr sz="25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FC3513D9-3D18-4193-AE7A-BF78A2CC3D2E}" type="datetime1">
              <a:rPr lang="en-US" smtClean="0">
                <a:solidFill>
                  <a:srgbClr val="000000"/>
                </a:solidFill>
              </a:rPr>
              <a:t>11/17/2017</a:t>
            </a:fld>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28</a:t>
            </a: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23B6124-2DF3-4297-8A88-6A07F8A178D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2514781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5340" y="4994275"/>
            <a:ext cx="8548687" cy="1544638"/>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5340" y="3294063"/>
            <a:ext cx="8548687" cy="1700212"/>
          </a:xfrm>
        </p:spPr>
        <p:txBody>
          <a:bodyPr anchor="b"/>
          <a:lstStyle>
            <a:lvl1pPr marL="0" indent="0">
              <a:buNone/>
              <a:defRPr sz="2000"/>
            </a:lvl1pPr>
            <a:lvl2pPr marL="457093" indent="0">
              <a:buNone/>
              <a:defRPr sz="1800"/>
            </a:lvl2pPr>
            <a:lvl3pPr marL="914187" indent="0">
              <a:buNone/>
              <a:defRPr sz="1600"/>
            </a:lvl3pPr>
            <a:lvl4pPr marL="1371279" indent="0">
              <a:buNone/>
              <a:defRPr sz="1400"/>
            </a:lvl4pPr>
            <a:lvl5pPr marL="1828372" indent="0">
              <a:buNone/>
              <a:defRPr sz="1400"/>
            </a:lvl5pPr>
            <a:lvl6pPr marL="2285465" indent="0">
              <a:buNone/>
              <a:defRPr sz="1400"/>
            </a:lvl6pPr>
            <a:lvl7pPr marL="2742560" indent="0">
              <a:buNone/>
              <a:defRPr sz="1400"/>
            </a:lvl7pPr>
            <a:lvl8pPr marL="3199651" indent="0">
              <a:buNone/>
              <a:defRPr sz="1400"/>
            </a:lvl8pPr>
            <a:lvl9pPr marL="3656744"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63AB8ABA-EACA-4D6C-B0DF-E5AD5C06ACB9}" type="datetime1">
              <a:rPr lang="en-US" smtClean="0">
                <a:solidFill>
                  <a:srgbClr val="000000"/>
                </a:solidFill>
              </a:rPr>
              <a:t>11/17/2017</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28</a:t>
            </a: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59A8082-F2FA-4918-B546-79012337B77F}"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4CFF7674-D368-4561-865A-F573611D94C5}" type="datetime1">
              <a:rPr lang="en-US" smtClean="0">
                <a:solidFill>
                  <a:srgbClr val="000000"/>
                </a:solidFill>
              </a:rPr>
              <a:t>11/17/2017</a:t>
            </a:fld>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28</a:t>
            </a: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87616AC-A47D-4395-B24B-205E0D7C754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183438987"/>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6FC3E1CD-4C36-4EC2-9597-FEA07D6D435F}" type="datetime1">
              <a:rPr lang="en-US" smtClean="0">
                <a:solidFill>
                  <a:srgbClr val="000000"/>
                </a:solidFill>
              </a:rPr>
              <a:t>11/17/2017</a:t>
            </a:fld>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28</a:t>
            </a: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EA626BF-FDE3-4B0F-A0E4-5C8EE91707A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821765595"/>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242" y="309563"/>
            <a:ext cx="3308350" cy="13176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32238" y="309563"/>
            <a:ext cx="5622925" cy="6634162"/>
          </a:xfrm>
        </p:spPr>
        <p:txBody>
          <a:bodyPr/>
          <a:lstStyle>
            <a:lvl1pPr>
              <a:defRPr sz="3200"/>
            </a:lvl1pPr>
            <a:lvl2pPr>
              <a:defRPr sz="2800"/>
            </a:lvl2pPr>
            <a:lvl3pPr>
              <a:defRPr sz="25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3242" y="1627189"/>
            <a:ext cx="3308350" cy="5316537"/>
          </a:xfrm>
        </p:spPr>
        <p:txBody>
          <a:bodyPr/>
          <a:lstStyle>
            <a:lvl1pPr marL="0" indent="0">
              <a:buNone/>
              <a:defRPr sz="1400"/>
            </a:lvl1pPr>
            <a:lvl2pPr marL="456986" indent="0">
              <a:buNone/>
              <a:defRPr sz="1200"/>
            </a:lvl2pPr>
            <a:lvl3pPr marL="913973" indent="0">
              <a:buNone/>
              <a:defRPr sz="1000"/>
            </a:lvl3pPr>
            <a:lvl4pPr marL="1370958" indent="0">
              <a:buNone/>
              <a:defRPr sz="900"/>
            </a:lvl4pPr>
            <a:lvl5pPr marL="1827944" indent="0">
              <a:buNone/>
              <a:defRPr sz="900"/>
            </a:lvl5pPr>
            <a:lvl6pPr marL="2284930" indent="0">
              <a:buNone/>
              <a:defRPr sz="900"/>
            </a:lvl6pPr>
            <a:lvl7pPr marL="2741918" indent="0">
              <a:buNone/>
              <a:defRPr sz="900"/>
            </a:lvl7pPr>
            <a:lvl8pPr marL="3198903" indent="0">
              <a:buNone/>
              <a:defRPr sz="900"/>
            </a:lvl8pPr>
            <a:lvl9pPr marL="3655889"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5A588487-A383-4A06-BA07-B32445059127}" type="datetime1">
              <a:rPr lang="en-US" smtClean="0">
                <a:solidFill>
                  <a:srgbClr val="000000"/>
                </a:solidFill>
              </a:rPr>
              <a:t>11/17/2017</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28</a:t>
            </a: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EFA0B57-2420-4CE0-B2DA-8B96A234E4F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029108630"/>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679" y="5440368"/>
            <a:ext cx="6035675" cy="642937"/>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1679" y="693738"/>
            <a:ext cx="6035675" cy="4664075"/>
          </a:xfrm>
        </p:spPr>
        <p:txBody>
          <a:bodyPr/>
          <a:lstStyle>
            <a:lvl1pPr marL="0" indent="0">
              <a:buNone/>
              <a:defRPr sz="3200"/>
            </a:lvl1pPr>
            <a:lvl2pPr marL="456986" indent="0">
              <a:buNone/>
              <a:defRPr sz="2800"/>
            </a:lvl2pPr>
            <a:lvl3pPr marL="913973" indent="0">
              <a:buNone/>
              <a:defRPr sz="2500"/>
            </a:lvl3pPr>
            <a:lvl4pPr marL="1370958" indent="0">
              <a:buNone/>
              <a:defRPr sz="2000"/>
            </a:lvl4pPr>
            <a:lvl5pPr marL="1827944" indent="0">
              <a:buNone/>
              <a:defRPr sz="2000"/>
            </a:lvl5pPr>
            <a:lvl6pPr marL="2284930" indent="0">
              <a:buNone/>
              <a:defRPr sz="2000"/>
            </a:lvl6pPr>
            <a:lvl7pPr marL="2741918" indent="0">
              <a:buNone/>
              <a:defRPr sz="2000"/>
            </a:lvl7pPr>
            <a:lvl8pPr marL="3198903" indent="0">
              <a:buNone/>
              <a:defRPr sz="2000"/>
            </a:lvl8pPr>
            <a:lvl9pPr marL="3655889" indent="0">
              <a:buNone/>
              <a:defRPr sz="2000"/>
            </a:lvl9pPr>
          </a:lstStyle>
          <a:p>
            <a:pPr lvl="0"/>
            <a:endParaRPr lang="en-US" noProof="0" dirty="0" smtClean="0"/>
          </a:p>
        </p:txBody>
      </p:sp>
      <p:sp>
        <p:nvSpPr>
          <p:cNvPr id="4" name="Text Placeholder 3"/>
          <p:cNvSpPr>
            <a:spLocks noGrp="1"/>
          </p:cNvSpPr>
          <p:nvPr>
            <p:ph type="body" sz="half" idx="2"/>
          </p:nvPr>
        </p:nvSpPr>
        <p:spPr>
          <a:xfrm>
            <a:off x="1971679" y="6083300"/>
            <a:ext cx="6035675" cy="911225"/>
          </a:xfrm>
        </p:spPr>
        <p:txBody>
          <a:bodyPr/>
          <a:lstStyle>
            <a:lvl1pPr marL="0" indent="0">
              <a:buNone/>
              <a:defRPr sz="1400"/>
            </a:lvl1pPr>
            <a:lvl2pPr marL="456986" indent="0">
              <a:buNone/>
              <a:defRPr sz="1200"/>
            </a:lvl2pPr>
            <a:lvl3pPr marL="913973" indent="0">
              <a:buNone/>
              <a:defRPr sz="1000"/>
            </a:lvl3pPr>
            <a:lvl4pPr marL="1370958" indent="0">
              <a:buNone/>
              <a:defRPr sz="900"/>
            </a:lvl4pPr>
            <a:lvl5pPr marL="1827944" indent="0">
              <a:buNone/>
              <a:defRPr sz="900"/>
            </a:lvl5pPr>
            <a:lvl6pPr marL="2284930" indent="0">
              <a:buNone/>
              <a:defRPr sz="900"/>
            </a:lvl6pPr>
            <a:lvl7pPr marL="2741918" indent="0">
              <a:buNone/>
              <a:defRPr sz="900"/>
            </a:lvl7pPr>
            <a:lvl8pPr marL="3198903" indent="0">
              <a:buNone/>
              <a:defRPr sz="900"/>
            </a:lvl8pPr>
            <a:lvl9pPr marL="3655889"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268A3F6-DA39-4336-A748-723E3B657C70}" type="datetime1">
              <a:rPr lang="en-US" smtClean="0">
                <a:solidFill>
                  <a:srgbClr val="000000"/>
                </a:solidFill>
              </a:rPr>
              <a:t>11/17/2017</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28</a:t>
            </a: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F1C4E24-B59B-429A-BA77-180D8189BE8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02524825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AE79D0AA-8A24-43E7-9CF2-077B9177E606}" type="datetime1">
              <a:rPr lang="en-US" smtClean="0">
                <a:solidFill>
                  <a:srgbClr val="000000"/>
                </a:solidFill>
              </a:rPr>
              <a:t>11/17/2017</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28</a:t>
            </a: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55D7FD2-0A41-439A-963E-CDD7AB3460C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645745928"/>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978" y="311151"/>
            <a:ext cx="2262189" cy="66325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3242" y="311151"/>
            <a:ext cx="6637337" cy="6632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C3AEE6F0-6B49-4ED3-A2D8-EF1341D7B99F}" type="datetime1">
              <a:rPr lang="en-US" smtClean="0">
                <a:solidFill>
                  <a:srgbClr val="000000"/>
                </a:solidFill>
              </a:rPr>
              <a:t>11/17/2017</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28</a:t>
            </a: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CA12203-6140-44DC-9351-C31C0AD9AAD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449668012"/>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3242" y="311150"/>
            <a:ext cx="9051925" cy="1295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03238" y="1812929"/>
            <a:ext cx="4449762" cy="51307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4" y="1812929"/>
            <a:ext cx="4449763" cy="51307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3541338B-533D-4622-AC71-21EA7E1F530A}" type="datetime1">
              <a:rPr lang="en-US" smtClean="0">
                <a:solidFill>
                  <a:srgbClr val="000000"/>
                </a:solidFill>
              </a:rPr>
              <a:t>11/17/2017</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28</a:t>
            </a: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3B150B9-C163-4982-8113-3D957DD44D7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23561040"/>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2414482"/>
            <a:ext cx="8549640" cy="1666028"/>
          </a:xfrm>
        </p:spPr>
        <p:txBody>
          <a:bodyPr/>
          <a:lstStyle/>
          <a:p>
            <a:r>
              <a:rPr lang="en-US" smtClean="0"/>
              <a:t>Click to edit Master title style</a:t>
            </a:r>
            <a:endParaRPr lang="en-US"/>
          </a:p>
        </p:txBody>
      </p:sp>
      <p:sp>
        <p:nvSpPr>
          <p:cNvPr id="3" name="Subtitle 2"/>
          <p:cNvSpPr>
            <a:spLocks noGrp="1"/>
          </p:cNvSpPr>
          <p:nvPr>
            <p:ph type="subTitle" idx="1"/>
          </p:nvPr>
        </p:nvSpPr>
        <p:spPr>
          <a:xfrm>
            <a:off x="1508760" y="4404360"/>
            <a:ext cx="7040880" cy="1986280"/>
          </a:xfrm>
        </p:spPr>
        <p:txBody>
          <a:bodyPr/>
          <a:lstStyle>
            <a:lvl1pPr marL="0" indent="0" algn="ctr">
              <a:buNone/>
              <a:defRPr/>
            </a:lvl1pPr>
            <a:lvl2pPr marL="502920" indent="0" algn="ctr">
              <a:buNone/>
              <a:defRPr/>
            </a:lvl2pPr>
            <a:lvl3pPr marL="1005840" indent="0" algn="ctr">
              <a:buNone/>
              <a:defRPr/>
            </a:lvl3pPr>
            <a:lvl4pPr marL="1508760" indent="0" algn="ctr">
              <a:buNone/>
              <a:defRPr/>
            </a:lvl4pPr>
            <a:lvl5pPr marL="2011680" indent="0" algn="ctr">
              <a:buNone/>
              <a:defRPr/>
            </a:lvl5pPr>
            <a:lvl6pPr marL="2514600" indent="0" algn="ctr">
              <a:buNone/>
              <a:defRPr/>
            </a:lvl6pPr>
            <a:lvl7pPr marL="3017520" indent="0" algn="ctr">
              <a:buNone/>
              <a:defRPr/>
            </a:lvl7pPr>
            <a:lvl8pPr marL="3520440" indent="0" algn="ctr">
              <a:buNone/>
              <a:defRPr/>
            </a:lvl8pPr>
            <a:lvl9pPr marL="402336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FBFAC21F-6850-4C3E-AE69-3C9CFCEE6561}" type="datetime1">
              <a:rPr lang="en-US" smtClean="0">
                <a:solidFill>
                  <a:srgbClr val="000000"/>
                </a:solidFill>
              </a:rPr>
              <a:t>11/17/2017</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28</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4CDBFA50-BDD7-4F83-B7C0-06BAE0C6B7B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01005387"/>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72F46D8D-0757-4F50-B9B8-881C94396B0E}" type="datetime1">
              <a:rPr lang="en-US" smtClean="0">
                <a:solidFill>
                  <a:srgbClr val="000000"/>
                </a:solidFill>
              </a:rPr>
              <a:t>11/17/2017</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28</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4DF6BE34-90F6-4567-805D-EBA463FCCE5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04238134"/>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544" y="4994487"/>
            <a:ext cx="8549640" cy="1543685"/>
          </a:xfrm>
        </p:spPr>
        <p:txBody>
          <a:bodyPr anchor="t"/>
          <a:lstStyle>
            <a:lvl1pPr algn="l">
              <a:defRPr sz="4400" b="1" cap="all"/>
            </a:lvl1pPr>
          </a:lstStyle>
          <a:p>
            <a:r>
              <a:rPr lang="en-US" smtClean="0"/>
              <a:t>Click to edit Master title style</a:t>
            </a:r>
            <a:endParaRPr lang="en-US"/>
          </a:p>
        </p:txBody>
      </p:sp>
      <p:sp>
        <p:nvSpPr>
          <p:cNvPr id="3" name="Text Placeholder 2"/>
          <p:cNvSpPr>
            <a:spLocks noGrp="1"/>
          </p:cNvSpPr>
          <p:nvPr>
            <p:ph type="body" idx="1"/>
          </p:nvPr>
        </p:nvSpPr>
        <p:spPr>
          <a:xfrm>
            <a:off x="794544" y="3294275"/>
            <a:ext cx="8549640" cy="1700212"/>
          </a:xfrm>
        </p:spPr>
        <p:txBody>
          <a:bodyPr anchor="b"/>
          <a:lstStyle>
            <a:lvl1pPr marL="0" indent="0">
              <a:buNone/>
              <a:defRPr sz="2200"/>
            </a:lvl1pPr>
            <a:lvl2pPr marL="502920" indent="0">
              <a:buNone/>
              <a:defRPr sz="1980"/>
            </a:lvl2pPr>
            <a:lvl3pPr marL="1005840" indent="0">
              <a:buNone/>
              <a:defRPr sz="1760"/>
            </a:lvl3pPr>
            <a:lvl4pPr marL="1508760" indent="0">
              <a:buNone/>
              <a:defRPr sz="1540"/>
            </a:lvl4pPr>
            <a:lvl5pPr marL="2011680" indent="0">
              <a:buNone/>
              <a:defRPr sz="1540"/>
            </a:lvl5pPr>
            <a:lvl6pPr marL="2514600" indent="0">
              <a:buNone/>
              <a:defRPr sz="1540"/>
            </a:lvl6pPr>
            <a:lvl7pPr marL="3017520" indent="0">
              <a:buNone/>
              <a:defRPr sz="1540"/>
            </a:lvl7pPr>
            <a:lvl8pPr marL="3520440" indent="0">
              <a:buNone/>
              <a:defRPr sz="1540"/>
            </a:lvl8pPr>
            <a:lvl9pPr marL="4023360" indent="0">
              <a:buNone/>
              <a:defRPr sz="154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C3C78C69-C3FC-414B-A8EB-1476139282FC}" type="datetime1">
              <a:rPr lang="en-US" smtClean="0">
                <a:solidFill>
                  <a:srgbClr val="000000"/>
                </a:solidFill>
              </a:rPr>
              <a:t>11/17/2017</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28</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1999B98B-CB28-462C-A99B-3F52B1EBF91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888378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3238" y="1812927"/>
            <a:ext cx="4449762" cy="5130799"/>
          </a:xfrm>
        </p:spPr>
        <p:txBody>
          <a:bodyPr/>
          <a:lstStyle>
            <a:lvl1pPr>
              <a:defRPr sz="2800"/>
            </a:lvl1pPr>
            <a:lvl2pPr>
              <a:defRPr sz="25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2" y="1812927"/>
            <a:ext cx="4449763" cy="5130799"/>
          </a:xfrm>
        </p:spPr>
        <p:txBody>
          <a:bodyPr/>
          <a:lstStyle>
            <a:lvl1pPr>
              <a:defRPr sz="2800"/>
            </a:lvl1pPr>
            <a:lvl2pPr>
              <a:defRPr sz="25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E8A0297B-4501-4248-A940-75C7E6503ABA}" type="datetime1">
              <a:rPr lang="en-US" smtClean="0">
                <a:solidFill>
                  <a:srgbClr val="000000"/>
                </a:solidFill>
              </a:rPr>
              <a:t>11/17/2017</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28</a:t>
            </a: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80AAC69-05C9-46D0-B231-2AF60E61277B}"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35280" y="1381760"/>
            <a:ext cx="4568190" cy="5095240"/>
          </a:xfrm>
        </p:spPr>
        <p:txBody>
          <a:bodyPr/>
          <a:lstStyle>
            <a:lvl1pPr>
              <a:defRPr sz="3080"/>
            </a:lvl1pPr>
            <a:lvl2pPr>
              <a:defRPr sz="2640"/>
            </a:lvl2pPr>
            <a:lvl3pPr>
              <a:defRPr sz="2200"/>
            </a:lvl3pPr>
            <a:lvl4pPr>
              <a:defRPr sz="1980"/>
            </a:lvl4pPr>
            <a:lvl5pPr>
              <a:defRPr sz="1980"/>
            </a:lvl5pPr>
            <a:lvl6pPr>
              <a:defRPr sz="1980"/>
            </a:lvl6pPr>
            <a:lvl7pPr>
              <a:defRPr sz="1980"/>
            </a:lvl7pPr>
            <a:lvl8pPr>
              <a:defRPr sz="1980"/>
            </a:lvl8pPr>
            <a:lvl9pPr>
              <a:defRPr sz="198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71110" y="1381760"/>
            <a:ext cx="4568190" cy="5095240"/>
          </a:xfrm>
        </p:spPr>
        <p:txBody>
          <a:bodyPr/>
          <a:lstStyle>
            <a:lvl1pPr>
              <a:defRPr sz="3080"/>
            </a:lvl1pPr>
            <a:lvl2pPr>
              <a:defRPr sz="2640"/>
            </a:lvl2pPr>
            <a:lvl3pPr>
              <a:defRPr sz="2200"/>
            </a:lvl3pPr>
            <a:lvl4pPr>
              <a:defRPr sz="1980"/>
            </a:lvl4pPr>
            <a:lvl5pPr>
              <a:defRPr sz="1980"/>
            </a:lvl5pPr>
            <a:lvl6pPr>
              <a:defRPr sz="1980"/>
            </a:lvl6pPr>
            <a:lvl7pPr>
              <a:defRPr sz="1980"/>
            </a:lvl7pPr>
            <a:lvl8pPr>
              <a:defRPr sz="1980"/>
            </a:lvl8pPr>
            <a:lvl9pPr>
              <a:defRPr sz="198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61422980-7C64-478A-AD87-66C9FB4DD1A9}" type="datetime1">
              <a:rPr lang="en-US" smtClean="0">
                <a:solidFill>
                  <a:srgbClr val="000000"/>
                </a:solidFill>
              </a:rPr>
              <a:t>11/17/2017</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28</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31D68C3B-C815-4706-936C-540C9276CF4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93176887"/>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311256"/>
            <a:ext cx="9052560" cy="1295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2920" y="1739795"/>
            <a:ext cx="4444207" cy="725064"/>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smtClean="0"/>
              <a:t>Click to edit Master text styles</a:t>
            </a:r>
          </a:p>
        </p:txBody>
      </p:sp>
      <p:sp>
        <p:nvSpPr>
          <p:cNvPr id="4" name="Content Placeholder 3"/>
          <p:cNvSpPr>
            <a:spLocks noGrp="1"/>
          </p:cNvSpPr>
          <p:nvPr>
            <p:ph sz="half" idx="2"/>
          </p:nvPr>
        </p:nvSpPr>
        <p:spPr>
          <a:xfrm>
            <a:off x="502920" y="2464859"/>
            <a:ext cx="4444207" cy="4478126"/>
          </a:xfrm>
        </p:spPr>
        <p:txBody>
          <a:bodyPr/>
          <a:lstStyle>
            <a:lvl1pPr>
              <a:defRPr sz="2640"/>
            </a:lvl1pPr>
            <a:lvl2pPr>
              <a:defRPr sz="2200"/>
            </a:lvl2pPr>
            <a:lvl3pPr>
              <a:defRPr sz="1980"/>
            </a:lvl3pPr>
            <a:lvl4pPr>
              <a:defRPr sz="1760"/>
            </a:lvl4pPr>
            <a:lvl5pPr>
              <a:defRPr sz="1760"/>
            </a:lvl5pPr>
            <a:lvl6pPr>
              <a:defRPr sz="1760"/>
            </a:lvl6pPr>
            <a:lvl7pPr>
              <a:defRPr sz="1760"/>
            </a:lvl7pPr>
            <a:lvl8pPr>
              <a:defRPr sz="1760"/>
            </a:lvl8pPr>
            <a:lvl9pPr>
              <a:defRPr sz="176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09528" y="1739795"/>
            <a:ext cx="4445953" cy="725064"/>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smtClean="0"/>
              <a:t>Click to edit Master text styles</a:t>
            </a:r>
          </a:p>
        </p:txBody>
      </p:sp>
      <p:sp>
        <p:nvSpPr>
          <p:cNvPr id="6" name="Content Placeholder 5"/>
          <p:cNvSpPr>
            <a:spLocks noGrp="1"/>
          </p:cNvSpPr>
          <p:nvPr>
            <p:ph sz="quarter" idx="4"/>
          </p:nvPr>
        </p:nvSpPr>
        <p:spPr>
          <a:xfrm>
            <a:off x="5109528" y="2464859"/>
            <a:ext cx="4445953" cy="4478126"/>
          </a:xfrm>
        </p:spPr>
        <p:txBody>
          <a:bodyPr/>
          <a:lstStyle>
            <a:lvl1pPr>
              <a:defRPr sz="2640"/>
            </a:lvl1pPr>
            <a:lvl2pPr>
              <a:defRPr sz="2200"/>
            </a:lvl2pPr>
            <a:lvl3pPr>
              <a:defRPr sz="1980"/>
            </a:lvl3pPr>
            <a:lvl4pPr>
              <a:defRPr sz="1760"/>
            </a:lvl4pPr>
            <a:lvl5pPr>
              <a:defRPr sz="1760"/>
            </a:lvl5pPr>
            <a:lvl6pPr>
              <a:defRPr sz="1760"/>
            </a:lvl6pPr>
            <a:lvl7pPr>
              <a:defRPr sz="1760"/>
            </a:lvl7pPr>
            <a:lvl8pPr>
              <a:defRPr sz="1760"/>
            </a:lvl8pPr>
            <a:lvl9pPr>
              <a:defRPr sz="176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AD649484-D8CD-45DF-B02E-0CECD96F73E4}" type="datetime1">
              <a:rPr lang="en-US" smtClean="0">
                <a:solidFill>
                  <a:srgbClr val="000000"/>
                </a:solidFill>
              </a:rPr>
              <a:t>11/17/2017</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28</a:t>
            </a: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74D62C2B-DAA4-48DF-966F-9A2483E2B3E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31477231"/>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A7EB8E9B-F484-4314-8FDF-CB034E89C34C}" type="datetime1">
              <a:rPr lang="en-US" smtClean="0">
                <a:solidFill>
                  <a:srgbClr val="000000"/>
                </a:solidFill>
              </a:rPr>
              <a:t>11/17/2017</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28</a:t>
            </a: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70BAAEEA-E036-4C11-80D4-A273D8378A7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56290436"/>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1BD49165-7363-4FBB-8439-512CE37DB27B}" type="datetime1">
              <a:rPr lang="en-US" smtClean="0">
                <a:solidFill>
                  <a:srgbClr val="000000"/>
                </a:solidFill>
              </a:rPr>
              <a:t>11/17/2017</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28</a:t>
            </a: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A11A8D63-E7F5-4637-8934-034389EE7D1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9921770"/>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1" y="309457"/>
            <a:ext cx="3309144" cy="1316990"/>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932555" y="309457"/>
            <a:ext cx="5622925" cy="6633528"/>
          </a:xfrm>
        </p:spPr>
        <p:txBody>
          <a:bodyPr/>
          <a:lstStyle>
            <a:lvl1pPr>
              <a:defRPr sz="3520"/>
            </a:lvl1pPr>
            <a:lvl2pPr>
              <a:defRPr sz="3080"/>
            </a:lvl2pPr>
            <a:lvl3pPr>
              <a:defRPr sz="264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2921" y="1626447"/>
            <a:ext cx="3309144" cy="5316538"/>
          </a:xfrm>
        </p:spPr>
        <p:txBody>
          <a:bodyPr/>
          <a:lstStyle>
            <a:lvl1pPr marL="0" indent="0">
              <a:buNone/>
              <a:defRPr sz="1540"/>
            </a:lvl1pPr>
            <a:lvl2pPr marL="502920" indent="0">
              <a:buNone/>
              <a:defRPr sz="1320"/>
            </a:lvl2pPr>
            <a:lvl3pPr marL="1005840" indent="0">
              <a:buNone/>
              <a:defRPr sz="1100"/>
            </a:lvl3pPr>
            <a:lvl4pPr marL="1508760" indent="0">
              <a:buNone/>
              <a:defRPr sz="990"/>
            </a:lvl4pPr>
            <a:lvl5pPr marL="2011680" indent="0">
              <a:buNone/>
              <a:defRPr sz="990"/>
            </a:lvl5pPr>
            <a:lvl6pPr marL="2514600" indent="0">
              <a:buNone/>
              <a:defRPr sz="990"/>
            </a:lvl6pPr>
            <a:lvl7pPr marL="3017520" indent="0">
              <a:buNone/>
              <a:defRPr sz="990"/>
            </a:lvl7pPr>
            <a:lvl8pPr marL="3520440" indent="0">
              <a:buNone/>
              <a:defRPr sz="990"/>
            </a:lvl8pPr>
            <a:lvl9pPr marL="4023360" indent="0">
              <a:buNone/>
              <a:defRPr sz="99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36D32285-BBE0-46B3-B93E-1FF2C923D5DB}" type="datetime1">
              <a:rPr lang="en-US" smtClean="0">
                <a:solidFill>
                  <a:srgbClr val="000000"/>
                </a:solidFill>
              </a:rPr>
              <a:t>11/17/2017</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28</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6B9CD2C0-89E8-40A0-9F56-18DAC5B53C6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28857532"/>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517" y="5440680"/>
            <a:ext cx="6035040" cy="642303"/>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971517" y="694478"/>
            <a:ext cx="6035040" cy="4663440"/>
          </a:xfrm>
        </p:spPr>
        <p:txBody>
          <a:bodyPr/>
          <a:lstStyle>
            <a:lvl1pPr marL="0" indent="0">
              <a:buNone/>
              <a:defRPr sz="3520"/>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pPr lvl="0"/>
            <a:endParaRPr lang="en-US" noProof="0"/>
          </a:p>
        </p:txBody>
      </p:sp>
      <p:sp>
        <p:nvSpPr>
          <p:cNvPr id="4" name="Text Placeholder 3"/>
          <p:cNvSpPr>
            <a:spLocks noGrp="1"/>
          </p:cNvSpPr>
          <p:nvPr>
            <p:ph type="body" sz="half" idx="2"/>
          </p:nvPr>
        </p:nvSpPr>
        <p:spPr>
          <a:xfrm>
            <a:off x="1971517" y="6082983"/>
            <a:ext cx="6035040" cy="912177"/>
          </a:xfrm>
        </p:spPr>
        <p:txBody>
          <a:bodyPr/>
          <a:lstStyle>
            <a:lvl1pPr marL="0" indent="0">
              <a:buNone/>
              <a:defRPr sz="1540"/>
            </a:lvl1pPr>
            <a:lvl2pPr marL="502920" indent="0">
              <a:buNone/>
              <a:defRPr sz="1320"/>
            </a:lvl2pPr>
            <a:lvl3pPr marL="1005840" indent="0">
              <a:buNone/>
              <a:defRPr sz="1100"/>
            </a:lvl3pPr>
            <a:lvl4pPr marL="1508760" indent="0">
              <a:buNone/>
              <a:defRPr sz="990"/>
            </a:lvl4pPr>
            <a:lvl5pPr marL="2011680" indent="0">
              <a:buNone/>
              <a:defRPr sz="990"/>
            </a:lvl5pPr>
            <a:lvl6pPr marL="2514600" indent="0">
              <a:buNone/>
              <a:defRPr sz="990"/>
            </a:lvl6pPr>
            <a:lvl7pPr marL="3017520" indent="0">
              <a:buNone/>
              <a:defRPr sz="990"/>
            </a:lvl7pPr>
            <a:lvl8pPr marL="3520440" indent="0">
              <a:buNone/>
              <a:defRPr sz="990"/>
            </a:lvl8pPr>
            <a:lvl9pPr marL="4023360" indent="0">
              <a:buNone/>
              <a:defRPr sz="99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DAF44D21-56D3-4879-841B-F639F827D259}" type="datetime1">
              <a:rPr lang="en-US" smtClean="0">
                <a:solidFill>
                  <a:srgbClr val="000000"/>
                </a:solidFill>
              </a:rPr>
              <a:t>11/17/2017</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28</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2D700964-8C75-4775-9CBE-A1ED7F75293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76425775"/>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4AD53738-3A35-420E-B985-05FDE2F2EEDF}" type="datetime1">
              <a:rPr lang="en-US" smtClean="0">
                <a:solidFill>
                  <a:srgbClr val="000000"/>
                </a:solidFill>
              </a:rPr>
              <a:t>11/17/2017</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28</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8B8D6C4C-3502-4B4B-9134-A11A9A26A15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77790526"/>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76160" y="172720"/>
            <a:ext cx="2346960" cy="630428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35280" y="172720"/>
            <a:ext cx="6873240" cy="630428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28583738-9BC1-469C-AA77-C7AC08A86276}" type="datetime1">
              <a:rPr lang="en-US" smtClean="0">
                <a:solidFill>
                  <a:srgbClr val="000000"/>
                </a:solidFill>
              </a:rPr>
              <a:t>11/17/2017</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28</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0EE293BE-E43E-4002-90A0-CF9CA6A91A3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76662219"/>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35280" y="172720"/>
            <a:ext cx="9387840" cy="77724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35280" y="1381760"/>
            <a:ext cx="9304020" cy="509524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fld id="{B0FC4E21-E55D-4097-83F9-4543E27FA6A3}" type="datetime1">
              <a:rPr lang="en-US" smtClean="0">
                <a:solidFill>
                  <a:srgbClr val="000000"/>
                </a:solidFill>
              </a:rPr>
              <a:t>11/17/2017</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28</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2572EB80-F8AC-4E1A-BA1F-EE6792C24EA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61782408"/>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54380" y="690880"/>
            <a:ext cx="8549640" cy="1295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54380" y="2245360"/>
            <a:ext cx="4191000" cy="46634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3020" y="2245360"/>
            <a:ext cx="4191000" cy="46634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E4EB31B2-959F-46FB-BDD4-A7D8E6A7BA38}" type="datetime1">
              <a:rPr lang="en-US" smtClean="0">
                <a:solidFill>
                  <a:srgbClr val="000000"/>
                </a:solidFill>
              </a:rPr>
              <a:t>11/17/2017</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28</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09F354D-6789-4187-BFC2-CEC1CBC79D2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603452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3238" y="1739900"/>
            <a:ext cx="4443412" cy="725487"/>
          </a:xfrm>
        </p:spPr>
        <p:txBody>
          <a:bodyPr anchor="b"/>
          <a:lstStyle>
            <a:lvl1pPr marL="0" indent="0">
              <a:buNone/>
              <a:defRPr sz="2500" b="1"/>
            </a:lvl1pPr>
            <a:lvl2pPr marL="457093" indent="0">
              <a:buNone/>
              <a:defRPr sz="2000" b="1"/>
            </a:lvl2pPr>
            <a:lvl3pPr marL="914187" indent="0">
              <a:buNone/>
              <a:defRPr sz="1800" b="1"/>
            </a:lvl3pPr>
            <a:lvl4pPr marL="1371279" indent="0">
              <a:buNone/>
              <a:defRPr sz="1600" b="1"/>
            </a:lvl4pPr>
            <a:lvl5pPr marL="1828372" indent="0">
              <a:buNone/>
              <a:defRPr sz="1600" b="1"/>
            </a:lvl5pPr>
            <a:lvl6pPr marL="2285465" indent="0">
              <a:buNone/>
              <a:defRPr sz="1600" b="1"/>
            </a:lvl6pPr>
            <a:lvl7pPr marL="2742560" indent="0">
              <a:buNone/>
              <a:defRPr sz="1600" b="1"/>
            </a:lvl7pPr>
            <a:lvl8pPr marL="3199651" indent="0">
              <a:buNone/>
              <a:defRPr sz="1600" b="1"/>
            </a:lvl8pPr>
            <a:lvl9pPr marL="365674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3238" y="2465390"/>
            <a:ext cx="4443412" cy="4478337"/>
          </a:xfrm>
        </p:spPr>
        <p:txBody>
          <a:bodyPr/>
          <a:lstStyle>
            <a:lvl1pPr>
              <a:defRPr sz="25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10165" y="1739900"/>
            <a:ext cx="4445000" cy="725487"/>
          </a:xfrm>
        </p:spPr>
        <p:txBody>
          <a:bodyPr anchor="b"/>
          <a:lstStyle>
            <a:lvl1pPr marL="0" indent="0">
              <a:buNone/>
              <a:defRPr sz="2500" b="1"/>
            </a:lvl1pPr>
            <a:lvl2pPr marL="457093" indent="0">
              <a:buNone/>
              <a:defRPr sz="2000" b="1"/>
            </a:lvl2pPr>
            <a:lvl3pPr marL="914187" indent="0">
              <a:buNone/>
              <a:defRPr sz="1800" b="1"/>
            </a:lvl3pPr>
            <a:lvl4pPr marL="1371279" indent="0">
              <a:buNone/>
              <a:defRPr sz="1600" b="1"/>
            </a:lvl4pPr>
            <a:lvl5pPr marL="1828372" indent="0">
              <a:buNone/>
              <a:defRPr sz="1600" b="1"/>
            </a:lvl5pPr>
            <a:lvl6pPr marL="2285465" indent="0">
              <a:buNone/>
              <a:defRPr sz="1600" b="1"/>
            </a:lvl6pPr>
            <a:lvl7pPr marL="2742560" indent="0">
              <a:buNone/>
              <a:defRPr sz="1600" b="1"/>
            </a:lvl7pPr>
            <a:lvl8pPr marL="3199651" indent="0">
              <a:buNone/>
              <a:defRPr sz="1600" b="1"/>
            </a:lvl8pPr>
            <a:lvl9pPr marL="365674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10165" y="2465390"/>
            <a:ext cx="4445000" cy="4478337"/>
          </a:xfrm>
        </p:spPr>
        <p:txBody>
          <a:bodyPr/>
          <a:lstStyle>
            <a:lvl1pPr>
              <a:defRPr sz="25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89865B5E-A418-47A4-842B-84446586F503}" type="datetime1">
              <a:rPr lang="en-US" smtClean="0">
                <a:solidFill>
                  <a:srgbClr val="000000"/>
                </a:solidFill>
              </a:rPr>
              <a:t>11/17/2017</a:t>
            </a:fld>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28</a:t>
            </a: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23B6124-2DF3-4297-8A88-6A07F8A178D0}"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8EE46D3E-BA4F-43A3-B1E5-5B1E8F33A668}" type="datetime1">
              <a:rPr lang="en-US" smtClean="0">
                <a:solidFill>
                  <a:srgbClr val="000000"/>
                </a:solidFill>
              </a:rPr>
              <a:t>11/17/2017</a:t>
            </a:fld>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28</a:t>
            </a: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87616AC-A47D-4395-B24B-205E0D7C7549}"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FD14DDDD-D566-479C-AA76-9AC1AD9B0A1C}" type="datetime1">
              <a:rPr lang="en-US" smtClean="0">
                <a:solidFill>
                  <a:srgbClr val="000000"/>
                </a:solidFill>
              </a:rPr>
              <a:t>11/17/2017</a:t>
            </a:fld>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28</a:t>
            </a: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EA626BF-FDE3-4B0F-A0E4-5C8EE91707A8}"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4E6F6E0B-C8D3-4911-A428-04E14DE6C57D}" type="datetime1">
              <a:rPr lang="en-US" smtClean="0"/>
              <a:t>11/17/2017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CPSC 422, Lecture 28</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1A5F99B-F908-435A-91B8-09D5E4931BB1}"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240" y="309563"/>
            <a:ext cx="3308350" cy="13176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32238" y="309563"/>
            <a:ext cx="5622925" cy="6634162"/>
          </a:xfrm>
        </p:spPr>
        <p:txBody>
          <a:bodyPr/>
          <a:lstStyle>
            <a:lvl1pPr>
              <a:defRPr sz="3200"/>
            </a:lvl1pPr>
            <a:lvl2pPr>
              <a:defRPr sz="2800"/>
            </a:lvl2pPr>
            <a:lvl3pPr>
              <a:defRPr sz="25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3240" y="1627189"/>
            <a:ext cx="3308350" cy="5316537"/>
          </a:xfrm>
        </p:spPr>
        <p:txBody>
          <a:bodyPr/>
          <a:lstStyle>
            <a:lvl1pPr marL="0" indent="0">
              <a:buNone/>
              <a:defRPr sz="1400"/>
            </a:lvl1pPr>
            <a:lvl2pPr marL="457093" indent="0">
              <a:buNone/>
              <a:defRPr sz="1200"/>
            </a:lvl2pPr>
            <a:lvl3pPr marL="914187" indent="0">
              <a:buNone/>
              <a:defRPr sz="1000"/>
            </a:lvl3pPr>
            <a:lvl4pPr marL="1371279" indent="0">
              <a:buNone/>
              <a:defRPr sz="900"/>
            </a:lvl4pPr>
            <a:lvl5pPr marL="1828372" indent="0">
              <a:buNone/>
              <a:defRPr sz="900"/>
            </a:lvl5pPr>
            <a:lvl6pPr marL="2285465" indent="0">
              <a:buNone/>
              <a:defRPr sz="900"/>
            </a:lvl6pPr>
            <a:lvl7pPr marL="2742560" indent="0">
              <a:buNone/>
              <a:defRPr sz="900"/>
            </a:lvl7pPr>
            <a:lvl8pPr marL="3199651" indent="0">
              <a:buNone/>
              <a:defRPr sz="900"/>
            </a:lvl8pPr>
            <a:lvl9pPr marL="3656744"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FB7A003F-BBE7-424E-AF1A-B73AA8DF3CE1}" type="datetime1">
              <a:rPr lang="en-US" smtClean="0">
                <a:solidFill>
                  <a:srgbClr val="000000"/>
                </a:solidFill>
              </a:rPr>
              <a:t>11/17/2017</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28</a:t>
            </a: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EFA0B57-2420-4CE0-B2DA-8B96A234E4F1}"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677" y="5440365"/>
            <a:ext cx="6035675" cy="642937"/>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1677" y="693738"/>
            <a:ext cx="6035675" cy="4664075"/>
          </a:xfrm>
        </p:spPr>
        <p:txBody>
          <a:bodyPr/>
          <a:lstStyle>
            <a:lvl1pPr marL="0" indent="0">
              <a:buNone/>
              <a:defRPr sz="3200"/>
            </a:lvl1pPr>
            <a:lvl2pPr marL="457093" indent="0">
              <a:buNone/>
              <a:defRPr sz="2800"/>
            </a:lvl2pPr>
            <a:lvl3pPr marL="914187" indent="0">
              <a:buNone/>
              <a:defRPr sz="2500"/>
            </a:lvl3pPr>
            <a:lvl4pPr marL="1371279" indent="0">
              <a:buNone/>
              <a:defRPr sz="2000"/>
            </a:lvl4pPr>
            <a:lvl5pPr marL="1828372" indent="0">
              <a:buNone/>
              <a:defRPr sz="2000"/>
            </a:lvl5pPr>
            <a:lvl6pPr marL="2285465" indent="0">
              <a:buNone/>
              <a:defRPr sz="2000"/>
            </a:lvl6pPr>
            <a:lvl7pPr marL="2742560" indent="0">
              <a:buNone/>
              <a:defRPr sz="2000"/>
            </a:lvl7pPr>
            <a:lvl8pPr marL="3199651" indent="0">
              <a:buNone/>
              <a:defRPr sz="2000"/>
            </a:lvl8pPr>
            <a:lvl9pPr marL="3656744" indent="0">
              <a:buNone/>
              <a:defRPr sz="2000"/>
            </a:lvl9pPr>
          </a:lstStyle>
          <a:p>
            <a:pPr lvl="0"/>
            <a:endParaRPr lang="en-US" noProof="0" dirty="0" smtClean="0"/>
          </a:p>
        </p:txBody>
      </p:sp>
      <p:sp>
        <p:nvSpPr>
          <p:cNvPr id="4" name="Text Placeholder 3"/>
          <p:cNvSpPr>
            <a:spLocks noGrp="1"/>
          </p:cNvSpPr>
          <p:nvPr>
            <p:ph type="body" sz="half" idx="2"/>
          </p:nvPr>
        </p:nvSpPr>
        <p:spPr>
          <a:xfrm>
            <a:off x="1971677" y="6083300"/>
            <a:ext cx="6035675" cy="911225"/>
          </a:xfrm>
        </p:spPr>
        <p:txBody>
          <a:bodyPr/>
          <a:lstStyle>
            <a:lvl1pPr marL="0" indent="0">
              <a:buNone/>
              <a:defRPr sz="1400"/>
            </a:lvl1pPr>
            <a:lvl2pPr marL="457093" indent="0">
              <a:buNone/>
              <a:defRPr sz="1200"/>
            </a:lvl2pPr>
            <a:lvl3pPr marL="914187" indent="0">
              <a:buNone/>
              <a:defRPr sz="1000"/>
            </a:lvl3pPr>
            <a:lvl4pPr marL="1371279" indent="0">
              <a:buNone/>
              <a:defRPr sz="900"/>
            </a:lvl4pPr>
            <a:lvl5pPr marL="1828372" indent="0">
              <a:buNone/>
              <a:defRPr sz="900"/>
            </a:lvl5pPr>
            <a:lvl6pPr marL="2285465" indent="0">
              <a:buNone/>
              <a:defRPr sz="900"/>
            </a:lvl6pPr>
            <a:lvl7pPr marL="2742560" indent="0">
              <a:buNone/>
              <a:defRPr sz="900"/>
            </a:lvl7pPr>
            <a:lvl8pPr marL="3199651" indent="0">
              <a:buNone/>
              <a:defRPr sz="900"/>
            </a:lvl8pPr>
            <a:lvl9pPr marL="3656744"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29AEAE5-4B5B-44C3-B201-C4C415445A66}" type="datetime1">
              <a:rPr lang="en-US" smtClean="0">
                <a:solidFill>
                  <a:srgbClr val="000000"/>
                </a:solidFill>
              </a:rPr>
              <a:t>11/17/2017</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28</a:t>
            </a: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F1C4E24-B59B-429A-BA77-180D8189BE8E}"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50B7978C-68F6-4B29-AAFA-5A8996B2E0B9}" type="datetime1">
              <a:rPr lang="en-US" smtClean="0">
                <a:solidFill>
                  <a:srgbClr val="000000"/>
                </a:solidFill>
              </a:rPr>
              <a:t>11/17/2017</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28</a:t>
            </a: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55D7FD2-0A41-439A-963E-CDD7AB3460C7}"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976" y="311151"/>
            <a:ext cx="2262189" cy="66325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3240" y="311151"/>
            <a:ext cx="6637337" cy="6632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7D854C7B-FAAF-44DA-A50F-B8CE303D6ECB}" type="datetime1">
              <a:rPr lang="en-US" smtClean="0">
                <a:solidFill>
                  <a:srgbClr val="000000"/>
                </a:solidFill>
              </a:rPr>
              <a:t>11/17/2017</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28</a:t>
            </a: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CA12203-6140-44DC-9351-C31C0AD9AADA}"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3240" y="311150"/>
            <a:ext cx="9051925" cy="1295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03238" y="1812927"/>
            <a:ext cx="4449762" cy="51307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2" y="1812927"/>
            <a:ext cx="4449763" cy="51307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C316AFB0-E1CC-4279-A585-29290A4BBBE0}" type="datetime1">
              <a:rPr lang="en-US" smtClean="0">
                <a:solidFill>
                  <a:srgbClr val="000000"/>
                </a:solidFill>
              </a:rPr>
              <a:t>11/17/2017</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28</a:t>
            </a: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3B150B9-C163-4982-8113-3D957DD44D75}"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2414482"/>
            <a:ext cx="8549640" cy="1666028"/>
          </a:xfrm>
        </p:spPr>
        <p:txBody>
          <a:bodyPr/>
          <a:lstStyle/>
          <a:p>
            <a:r>
              <a:rPr lang="en-US" smtClean="0"/>
              <a:t>Click to edit Master title style</a:t>
            </a:r>
            <a:endParaRPr lang="en-CA"/>
          </a:p>
        </p:txBody>
      </p:sp>
      <p:sp>
        <p:nvSpPr>
          <p:cNvPr id="3" name="Subtitle 2"/>
          <p:cNvSpPr>
            <a:spLocks noGrp="1"/>
          </p:cNvSpPr>
          <p:nvPr>
            <p:ph type="subTitle" idx="1"/>
          </p:nvPr>
        </p:nvSpPr>
        <p:spPr>
          <a:xfrm>
            <a:off x="1508760" y="4404360"/>
            <a:ext cx="7040880" cy="1986280"/>
          </a:xfrm>
        </p:spPr>
        <p:txBody>
          <a:bodyPr/>
          <a:lstStyle>
            <a:lvl1pPr marL="0" indent="0" algn="ctr">
              <a:buNone/>
              <a:defRPr/>
            </a:lvl1pPr>
            <a:lvl2pPr marL="509292" indent="0" algn="ctr">
              <a:buNone/>
              <a:defRPr/>
            </a:lvl2pPr>
            <a:lvl3pPr marL="1018586" indent="0" algn="ctr">
              <a:buNone/>
              <a:defRPr/>
            </a:lvl3pPr>
            <a:lvl4pPr marL="1527879" indent="0" algn="ctr">
              <a:buNone/>
              <a:defRPr/>
            </a:lvl4pPr>
            <a:lvl5pPr marL="2037173" indent="0" algn="ctr">
              <a:buNone/>
              <a:defRPr/>
            </a:lvl5pPr>
            <a:lvl6pPr marL="2546466" indent="0" algn="ctr">
              <a:buNone/>
              <a:defRPr/>
            </a:lvl6pPr>
            <a:lvl7pPr marL="3055758" indent="0" algn="ctr">
              <a:buNone/>
              <a:defRPr/>
            </a:lvl7pPr>
            <a:lvl8pPr marL="3565052" indent="0" algn="ctr">
              <a:buNone/>
              <a:defRPr/>
            </a:lvl8pPr>
            <a:lvl9pPr marL="4074344" indent="0" algn="ctr">
              <a:buNone/>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lvl1pPr>
              <a:defRPr/>
            </a:lvl1pPr>
          </a:lstStyle>
          <a:p>
            <a:fld id="{B20EE763-7E8F-4485-8961-1D4C370E0416}" type="datetime1">
              <a:rPr lang="en-US" smtClean="0">
                <a:solidFill>
                  <a:srgbClr val="000000"/>
                </a:solidFill>
              </a:rPr>
              <a:t>11/17/2017</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en-US" smtClean="0">
                <a:solidFill>
                  <a:srgbClr val="000000"/>
                </a:solidFill>
              </a:rPr>
              <a:t>CPSC 422, Lecture 28</a:t>
            </a: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27F9F04-D35B-425D-A5E1-65C2318A8EAF}"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fld id="{2C178A0A-9AB2-46C3-8B21-6B798A12FAE6}" type="datetime1">
              <a:rPr lang="en-US" smtClean="0">
                <a:solidFill>
                  <a:srgbClr val="000000"/>
                </a:solidFill>
              </a:rPr>
              <a:t>11/17/2017</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en-US" smtClean="0">
                <a:solidFill>
                  <a:srgbClr val="000000"/>
                </a:solidFill>
              </a:rPr>
              <a:t>CPSC 422, Lecture 28</a:t>
            </a: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B2666ED-F2DD-455F-B3F4-A5C72FB07545}"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544" y="4994490"/>
            <a:ext cx="8549640" cy="1543685"/>
          </a:xfrm>
        </p:spPr>
        <p:txBody>
          <a:bodyPr anchor="t"/>
          <a:lstStyle>
            <a:lvl1pPr algn="l">
              <a:defRPr sz="4500" b="1" cap="all"/>
            </a:lvl1pPr>
          </a:lstStyle>
          <a:p>
            <a:r>
              <a:rPr lang="en-US" smtClean="0"/>
              <a:t>Click to edit Master title style</a:t>
            </a:r>
            <a:endParaRPr lang="en-CA"/>
          </a:p>
        </p:txBody>
      </p:sp>
      <p:sp>
        <p:nvSpPr>
          <p:cNvPr id="3" name="Text Placeholder 2"/>
          <p:cNvSpPr>
            <a:spLocks noGrp="1"/>
          </p:cNvSpPr>
          <p:nvPr>
            <p:ph type="body" idx="1"/>
          </p:nvPr>
        </p:nvSpPr>
        <p:spPr>
          <a:xfrm>
            <a:off x="794544" y="3294275"/>
            <a:ext cx="8549640" cy="1700212"/>
          </a:xfrm>
        </p:spPr>
        <p:txBody>
          <a:bodyPr anchor="b"/>
          <a:lstStyle>
            <a:lvl1pPr marL="0" indent="0">
              <a:buNone/>
              <a:defRPr sz="2200"/>
            </a:lvl1pPr>
            <a:lvl2pPr marL="509292" indent="0">
              <a:buNone/>
              <a:defRPr sz="2000"/>
            </a:lvl2pPr>
            <a:lvl3pPr marL="1018586" indent="0">
              <a:buNone/>
              <a:defRPr sz="1800"/>
            </a:lvl3pPr>
            <a:lvl4pPr marL="1527879" indent="0">
              <a:buNone/>
              <a:defRPr sz="1600"/>
            </a:lvl4pPr>
            <a:lvl5pPr marL="2037173" indent="0">
              <a:buNone/>
              <a:defRPr sz="1600"/>
            </a:lvl5pPr>
            <a:lvl6pPr marL="2546466" indent="0">
              <a:buNone/>
              <a:defRPr sz="1600"/>
            </a:lvl6pPr>
            <a:lvl7pPr marL="3055758" indent="0">
              <a:buNone/>
              <a:defRPr sz="1600"/>
            </a:lvl7pPr>
            <a:lvl8pPr marL="3565052" indent="0">
              <a:buNone/>
              <a:defRPr sz="1600"/>
            </a:lvl8pPr>
            <a:lvl9pPr marL="4074344"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C37CBE3E-7E39-470C-8ED4-8E1327736747}" type="datetime1">
              <a:rPr lang="en-US" smtClean="0">
                <a:solidFill>
                  <a:srgbClr val="000000"/>
                </a:solidFill>
              </a:rPr>
              <a:t>11/17/2017</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en-US" smtClean="0">
                <a:solidFill>
                  <a:srgbClr val="000000"/>
                </a:solidFill>
              </a:rPr>
              <a:t>CPSC 422, Lecture 28</a:t>
            </a: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7A61CD1-CCB5-4645-9264-00CDAB06F9DA}"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502920" y="1813563"/>
            <a:ext cx="4442460" cy="5129425"/>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5113020" y="1813563"/>
            <a:ext cx="4442460" cy="5129425"/>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lvl1pPr>
              <a:defRPr/>
            </a:lvl1pPr>
          </a:lstStyle>
          <a:p>
            <a:fld id="{4F7DEB35-8C5D-4089-B433-55E58B42C2B6}" type="datetime1">
              <a:rPr lang="en-US" smtClean="0">
                <a:solidFill>
                  <a:srgbClr val="000000"/>
                </a:solidFill>
              </a:rPr>
              <a:t>11/17/2017</a:t>
            </a:fld>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r>
              <a:rPr lang="en-US" smtClean="0">
                <a:solidFill>
                  <a:srgbClr val="000000"/>
                </a:solidFill>
              </a:rPr>
              <a:t>CPSC 422, Lecture 28</a:t>
            </a:r>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90670CE-4A83-4581-9596-82774B06CE8D}"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502921" y="1739795"/>
            <a:ext cx="4444207" cy="725064"/>
          </a:xfrm>
        </p:spPr>
        <p:txBody>
          <a:bodyPr anchor="b"/>
          <a:lstStyle>
            <a:lvl1pPr marL="0" indent="0">
              <a:buNone/>
              <a:defRPr sz="2700" b="1"/>
            </a:lvl1pPr>
            <a:lvl2pPr marL="509292" indent="0">
              <a:buNone/>
              <a:defRPr sz="2200" b="1"/>
            </a:lvl2pPr>
            <a:lvl3pPr marL="1018586" indent="0">
              <a:buNone/>
              <a:defRPr sz="2000" b="1"/>
            </a:lvl3pPr>
            <a:lvl4pPr marL="1527879" indent="0">
              <a:buNone/>
              <a:defRPr sz="1800" b="1"/>
            </a:lvl4pPr>
            <a:lvl5pPr marL="2037173" indent="0">
              <a:buNone/>
              <a:defRPr sz="1800" b="1"/>
            </a:lvl5pPr>
            <a:lvl6pPr marL="2546466" indent="0">
              <a:buNone/>
              <a:defRPr sz="1800" b="1"/>
            </a:lvl6pPr>
            <a:lvl7pPr marL="3055758" indent="0">
              <a:buNone/>
              <a:defRPr sz="1800" b="1"/>
            </a:lvl7pPr>
            <a:lvl8pPr marL="3565052" indent="0">
              <a:buNone/>
              <a:defRPr sz="1800" b="1"/>
            </a:lvl8pPr>
            <a:lvl9pPr marL="4074344"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502921" y="2464859"/>
            <a:ext cx="4444207"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5109530" y="1739795"/>
            <a:ext cx="4445953" cy="725064"/>
          </a:xfrm>
        </p:spPr>
        <p:txBody>
          <a:bodyPr anchor="b"/>
          <a:lstStyle>
            <a:lvl1pPr marL="0" indent="0">
              <a:buNone/>
              <a:defRPr sz="2700" b="1"/>
            </a:lvl1pPr>
            <a:lvl2pPr marL="509292" indent="0">
              <a:buNone/>
              <a:defRPr sz="2200" b="1"/>
            </a:lvl2pPr>
            <a:lvl3pPr marL="1018586" indent="0">
              <a:buNone/>
              <a:defRPr sz="2000" b="1"/>
            </a:lvl3pPr>
            <a:lvl4pPr marL="1527879" indent="0">
              <a:buNone/>
              <a:defRPr sz="1800" b="1"/>
            </a:lvl4pPr>
            <a:lvl5pPr marL="2037173" indent="0">
              <a:buNone/>
              <a:defRPr sz="1800" b="1"/>
            </a:lvl5pPr>
            <a:lvl6pPr marL="2546466" indent="0">
              <a:buNone/>
              <a:defRPr sz="1800" b="1"/>
            </a:lvl6pPr>
            <a:lvl7pPr marL="3055758" indent="0">
              <a:buNone/>
              <a:defRPr sz="1800" b="1"/>
            </a:lvl7pPr>
            <a:lvl8pPr marL="3565052" indent="0">
              <a:buNone/>
              <a:defRPr sz="1800" b="1"/>
            </a:lvl8pPr>
            <a:lvl9pPr marL="4074344"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5109530" y="2464859"/>
            <a:ext cx="4445953"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lvl1pPr>
              <a:defRPr/>
            </a:lvl1pPr>
          </a:lstStyle>
          <a:p>
            <a:fld id="{67139090-59D1-4718-8614-F7DCAD904ED8}" type="datetime1">
              <a:rPr lang="en-US" smtClean="0">
                <a:solidFill>
                  <a:srgbClr val="000000"/>
                </a:solidFill>
              </a:rPr>
              <a:t>11/17/2017</a:t>
            </a:fld>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r>
              <a:rPr lang="en-US" smtClean="0">
                <a:solidFill>
                  <a:srgbClr val="000000"/>
                </a:solidFill>
              </a:rPr>
              <a:t>CPSC 422, Lecture 28</a:t>
            </a:r>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FD09380A-983E-48A2-A13A-D91BDCE0EDE7}"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5340" y="4994275"/>
            <a:ext cx="8548687" cy="1544638"/>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5340" y="3294063"/>
            <a:ext cx="8548687" cy="1700212"/>
          </a:xfrm>
        </p:spPr>
        <p:txBody>
          <a:bodyPr anchor="b"/>
          <a:lstStyle>
            <a:lvl1pPr marL="0" indent="0">
              <a:buNone/>
              <a:defRPr sz="2000"/>
            </a:lvl1pPr>
            <a:lvl2pPr marL="457093" indent="0">
              <a:buNone/>
              <a:defRPr sz="1800"/>
            </a:lvl2pPr>
            <a:lvl3pPr marL="914187" indent="0">
              <a:buNone/>
              <a:defRPr sz="1600"/>
            </a:lvl3pPr>
            <a:lvl4pPr marL="1371279" indent="0">
              <a:buNone/>
              <a:defRPr sz="1400"/>
            </a:lvl4pPr>
            <a:lvl5pPr marL="1828372" indent="0">
              <a:buNone/>
              <a:defRPr sz="1400"/>
            </a:lvl5pPr>
            <a:lvl6pPr marL="2285465" indent="0">
              <a:buNone/>
              <a:defRPr sz="1400"/>
            </a:lvl6pPr>
            <a:lvl7pPr marL="2742560" indent="0">
              <a:buNone/>
              <a:defRPr sz="1400"/>
            </a:lvl7pPr>
            <a:lvl8pPr marL="3199651" indent="0">
              <a:buNone/>
              <a:defRPr sz="1400"/>
            </a:lvl8pPr>
            <a:lvl9pPr marL="3656744"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AD99B7B9-D6F0-4F7A-973C-F15F56595598}" type="datetime1">
              <a:rPr lang="en-US" smtClean="0"/>
              <a:t>11/17/2017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CPSC 422, Lecture 28</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59A8082-F2FA-4918-B546-79012337B77F}"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lvl1pPr>
              <a:defRPr/>
            </a:lvl1pPr>
          </a:lstStyle>
          <a:p>
            <a:fld id="{5FCDF6C8-56F1-42CB-9596-773B2B2E8F03}" type="datetime1">
              <a:rPr lang="en-US" smtClean="0">
                <a:solidFill>
                  <a:srgbClr val="000000"/>
                </a:solidFill>
              </a:rPr>
              <a:t>11/17/2017</a:t>
            </a:fld>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r>
              <a:rPr lang="en-US" smtClean="0">
                <a:solidFill>
                  <a:srgbClr val="000000"/>
                </a:solidFill>
              </a:rPr>
              <a:t>CPSC 422, Lecture 28</a:t>
            </a:r>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399B1801-CF2B-4519-B6B8-30B08B14F8B4}"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7B044067-8BE6-4A6A-B214-CCD942DA3CC0}" type="datetime1">
              <a:rPr lang="en-US" smtClean="0">
                <a:solidFill>
                  <a:srgbClr val="000000"/>
                </a:solidFill>
              </a:rPr>
              <a:t>11/17/2017</a:t>
            </a:fld>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r>
              <a:rPr lang="en-US" smtClean="0">
                <a:solidFill>
                  <a:srgbClr val="000000"/>
                </a:solidFill>
              </a:rPr>
              <a:t>CPSC 422, Lecture 28</a:t>
            </a:r>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16E29CDD-3EEC-45D5-9E34-7F8544C39CC0}"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3" y="309457"/>
            <a:ext cx="3309144" cy="1316990"/>
          </a:xfrm>
        </p:spPr>
        <p:txBody>
          <a:bodyPr anchor="b"/>
          <a:lstStyle>
            <a:lvl1pPr algn="l">
              <a:defRPr sz="2200" b="1"/>
            </a:lvl1pPr>
          </a:lstStyle>
          <a:p>
            <a:r>
              <a:rPr lang="en-US" smtClean="0"/>
              <a:t>Click to edit Master title style</a:t>
            </a:r>
            <a:endParaRPr lang="en-CA"/>
          </a:p>
        </p:txBody>
      </p:sp>
      <p:sp>
        <p:nvSpPr>
          <p:cNvPr id="3" name="Content Placeholder 2"/>
          <p:cNvSpPr>
            <a:spLocks noGrp="1"/>
          </p:cNvSpPr>
          <p:nvPr>
            <p:ph idx="1"/>
          </p:nvPr>
        </p:nvSpPr>
        <p:spPr>
          <a:xfrm>
            <a:off x="3932555" y="309457"/>
            <a:ext cx="5622925" cy="6633528"/>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502923" y="1626447"/>
            <a:ext cx="3309144" cy="5316538"/>
          </a:xfrm>
        </p:spPr>
        <p:txBody>
          <a:bodyPr/>
          <a:lstStyle>
            <a:lvl1pPr marL="0" indent="0">
              <a:buNone/>
              <a:defRPr sz="1600"/>
            </a:lvl1pPr>
            <a:lvl2pPr marL="509292" indent="0">
              <a:buNone/>
              <a:defRPr sz="1300"/>
            </a:lvl2pPr>
            <a:lvl3pPr marL="1018586" indent="0">
              <a:buNone/>
              <a:defRPr sz="1100"/>
            </a:lvl3pPr>
            <a:lvl4pPr marL="1527879" indent="0">
              <a:buNone/>
              <a:defRPr sz="1000"/>
            </a:lvl4pPr>
            <a:lvl5pPr marL="2037173" indent="0">
              <a:buNone/>
              <a:defRPr sz="1000"/>
            </a:lvl5pPr>
            <a:lvl6pPr marL="2546466" indent="0">
              <a:buNone/>
              <a:defRPr sz="1000"/>
            </a:lvl6pPr>
            <a:lvl7pPr marL="3055758" indent="0">
              <a:buNone/>
              <a:defRPr sz="1000"/>
            </a:lvl7pPr>
            <a:lvl8pPr marL="3565052" indent="0">
              <a:buNone/>
              <a:defRPr sz="1000"/>
            </a:lvl8pPr>
            <a:lvl9pPr marL="4074344"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EC4B5501-3B25-477E-84D7-61B822893B60}" type="datetime1">
              <a:rPr lang="en-US" smtClean="0">
                <a:solidFill>
                  <a:srgbClr val="000000"/>
                </a:solidFill>
              </a:rPr>
              <a:t>11/17/2017</a:t>
            </a:fld>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r>
              <a:rPr lang="en-US" smtClean="0">
                <a:solidFill>
                  <a:srgbClr val="000000"/>
                </a:solidFill>
              </a:rPr>
              <a:t>CPSC 422, Lecture 28</a:t>
            </a:r>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60E5791-0B13-40EE-AEBD-40A747E20897}"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517" y="5440680"/>
            <a:ext cx="6035040" cy="642303"/>
          </a:xfrm>
        </p:spPr>
        <p:txBody>
          <a:bodyPr anchor="b"/>
          <a:lstStyle>
            <a:lvl1pPr algn="l">
              <a:defRPr sz="2200" b="1"/>
            </a:lvl1pPr>
          </a:lstStyle>
          <a:p>
            <a:r>
              <a:rPr lang="en-US" smtClean="0"/>
              <a:t>Click to edit Master title style</a:t>
            </a:r>
            <a:endParaRPr lang="en-CA"/>
          </a:p>
        </p:txBody>
      </p:sp>
      <p:sp>
        <p:nvSpPr>
          <p:cNvPr id="3" name="Picture Placeholder 2"/>
          <p:cNvSpPr>
            <a:spLocks noGrp="1"/>
          </p:cNvSpPr>
          <p:nvPr>
            <p:ph type="pic" idx="1"/>
          </p:nvPr>
        </p:nvSpPr>
        <p:spPr>
          <a:xfrm>
            <a:off x="1971517" y="694478"/>
            <a:ext cx="6035040" cy="4663440"/>
          </a:xfrm>
        </p:spPr>
        <p:txBody>
          <a:bodyPr/>
          <a:lstStyle>
            <a:lvl1pPr marL="0" indent="0">
              <a:buNone/>
              <a:defRPr sz="3600"/>
            </a:lvl1pPr>
            <a:lvl2pPr marL="509292" indent="0">
              <a:buNone/>
              <a:defRPr sz="3100"/>
            </a:lvl2pPr>
            <a:lvl3pPr marL="1018586" indent="0">
              <a:buNone/>
              <a:defRPr sz="2700"/>
            </a:lvl3pPr>
            <a:lvl4pPr marL="1527879" indent="0">
              <a:buNone/>
              <a:defRPr sz="2200"/>
            </a:lvl4pPr>
            <a:lvl5pPr marL="2037173" indent="0">
              <a:buNone/>
              <a:defRPr sz="2200"/>
            </a:lvl5pPr>
            <a:lvl6pPr marL="2546466" indent="0">
              <a:buNone/>
              <a:defRPr sz="2200"/>
            </a:lvl6pPr>
            <a:lvl7pPr marL="3055758" indent="0">
              <a:buNone/>
              <a:defRPr sz="2200"/>
            </a:lvl7pPr>
            <a:lvl8pPr marL="3565052" indent="0">
              <a:buNone/>
              <a:defRPr sz="2200"/>
            </a:lvl8pPr>
            <a:lvl9pPr marL="4074344" indent="0">
              <a:buNone/>
              <a:defRPr sz="2200"/>
            </a:lvl9pPr>
          </a:lstStyle>
          <a:p>
            <a:endParaRPr lang="en-CA"/>
          </a:p>
        </p:txBody>
      </p:sp>
      <p:sp>
        <p:nvSpPr>
          <p:cNvPr id="4" name="Text Placeholder 3"/>
          <p:cNvSpPr>
            <a:spLocks noGrp="1"/>
          </p:cNvSpPr>
          <p:nvPr>
            <p:ph type="body" sz="half" idx="2"/>
          </p:nvPr>
        </p:nvSpPr>
        <p:spPr>
          <a:xfrm>
            <a:off x="1971517" y="6082983"/>
            <a:ext cx="6035040" cy="912177"/>
          </a:xfrm>
        </p:spPr>
        <p:txBody>
          <a:bodyPr/>
          <a:lstStyle>
            <a:lvl1pPr marL="0" indent="0">
              <a:buNone/>
              <a:defRPr sz="1600"/>
            </a:lvl1pPr>
            <a:lvl2pPr marL="509292" indent="0">
              <a:buNone/>
              <a:defRPr sz="1300"/>
            </a:lvl2pPr>
            <a:lvl3pPr marL="1018586" indent="0">
              <a:buNone/>
              <a:defRPr sz="1100"/>
            </a:lvl3pPr>
            <a:lvl4pPr marL="1527879" indent="0">
              <a:buNone/>
              <a:defRPr sz="1000"/>
            </a:lvl4pPr>
            <a:lvl5pPr marL="2037173" indent="0">
              <a:buNone/>
              <a:defRPr sz="1000"/>
            </a:lvl5pPr>
            <a:lvl6pPr marL="2546466" indent="0">
              <a:buNone/>
              <a:defRPr sz="1000"/>
            </a:lvl6pPr>
            <a:lvl7pPr marL="3055758" indent="0">
              <a:buNone/>
              <a:defRPr sz="1000"/>
            </a:lvl7pPr>
            <a:lvl8pPr marL="3565052" indent="0">
              <a:buNone/>
              <a:defRPr sz="1000"/>
            </a:lvl8pPr>
            <a:lvl9pPr marL="4074344"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2110CC96-C8A2-472E-BD1A-9003DF8C0459}" type="datetime1">
              <a:rPr lang="en-US" smtClean="0">
                <a:solidFill>
                  <a:srgbClr val="000000"/>
                </a:solidFill>
              </a:rPr>
              <a:t>11/17/2017</a:t>
            </a:fld>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r>
              <a:rPr lang="en-US" smtClean="0">
                <a:solidFill>
                  <a:srgbClr val="000000"/>
                </a:solidFill>
              </a:rPr>
              <a:t>CPSC 422, Lecture 28</a:t>
            </a:r>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0889E90-4FAE-4FE2-9B01-6223AF569655}"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fld id="{BAC2BF5D-0E23-4039-AB44-5DFC831C497F}" type="datetime1">
              <a:rPr lang="en-US" smtClean="0">
                <a:solidFill>
                  <a:srgbClr val="000000"/>
                </a:solidFill>
              </a:rPr>
              <a:t>11/17/2017</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en-US" smtClean="0">
                <a:solidFill>
                  <a:srgbClr val="000000"/>
                </a:solidFill>
              </a:rPr>
              <a:t>CPSC 422, Lecture 28</a:t>
            </a: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12ADF5E-74BC-4860-AABD-61FDDE9664FA}"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340" y="311257"/>
            <a:ext cx="2263140" cy="6631728"/>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502920" y="311257"/>
            <a:ext cx="6621780" cy="663172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fld id="{55B2A83B-8B77-4C4C-B940-D4907E7BCA7A}" type="datetime1">
              <a:rPr lang="en-US" smtClean="0">
                <a:solidFill>
                  <a:srgbClr val="000000"/>
                </a:solidFill>
              </a:rPr>
              <a:t>11/17/2017</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en-US" smtClean="0">
                <a:solidFill>
                  <a:srgbClr val="000000"/>
                </a:solidFill>
              </a:rPr>
              <a:t>CPSC 422, Lecture 28</a:t>
            </a: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DC88D11-E2E9-4732-BA10-C0212BBAAE33}"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2414482"/>
            <a:ext cx="8549640" cy="1666028"/>
          </a:xfrm>
        </p:spPr>
        <p:txBody>
          <a:bodyPr/>
          <a:lstStyle/>
          <a:p>
            <a:r>
              <a:rPr lang="en-US" smtClean="0"/>
              <a:t>Click to edit Master title style</a:t>
            </a:r>
            <a:endParaRPr lang="en-US"/>
          </a:p>
        </p:txBody>
      </p:sp>
      <p:sp>
        <p:nvSpPr>
          <p:cNvPr id="3" name="Subtitle 2"/>
          <p:cNvSpPr>
            <a:spLocks noGrp="1"/>
          </p:cNvSpPr>
          <p:nvPr>
            <p:ph type="subTitle" idx="1"/>
          </p:nvPr>
        </p:nvSpPr>
        <p:spPr>
          <a:xfrm>
            <a:off x="1508760" y="4404360"/>
            <a:ext cx="7040880" cy="1986280"/>
          </a:xfrm>
        </p:spPr>
        <p:txBody>
          <a:bodyPr/>
          <a:lstStyle>
            <a:lvl1pPr marL="0" indent="0" algn="ctr">
              <a:buNone/>
              <a:defRPr/>
            </a:lvl1pPr>
            <a:lvl2pPr marL="509292" indent="0" algn="ctr">
              <a:buNone/>
              <a:defRPr/>
            </a:lvl2pPr>
            <a:lvl3pPr marL="1018586" indent="0" algn="ctr">
              <a:buNone/>
              <a:defRPr/>
            </a:lvl3pPr>
            <a:lvl4pPr marL="1527879" indent="0" algn="ctr">
              <a:buNone/>
              <a:defRPr/>
            </a:lvl4pPr>
            <a:lvl5pPr marL="2037173" indent="0" algn="ctr">
              <a:buNone/>
              <a:defRPr/>
            </a:lvl5pPr>
            <a:lvl6pPr marL="2546466" indent="0" algn="ctr">
              <a:buNone/>
              <a:defRPr/>
            </a:lvl6pPr>
            <a:lvl7pPr marL="3055758" indent="0" algn="ctr">
              <a:buNone/>
              <a:defRPr/>
            </a:lvl7pPr>
            <a:lvl8pPr marL="3565052" indent="0" algn="ctr">
              <a:buNone/>
              <a:defRPr/>
            </a:lvl8pPr>
            <a:lvl9pPr marL="4074344"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C66037A5-1146-4D06-A2CF-50F67085A9AE}" type="datetime1">
              <a:rPr lang="en-US" smtClean="0">
                <a:solidFill>
                  <a:srgbClr val="000000"/>
                </a:solidFill>
              </a:rPr>
              <a:t>11/17/2017</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28</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02A9B63-C35D-4070-A3C5-2A1C6E85761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052991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1904F2BC-0A82-4ADE-9733-7584907B7BD6}" type="datetime1">
              <a:rPr lang="en-US" smtClean="0">
                <a:solidFill>
                  <a:srgbClr val="000000"/>
                </a:solidFill>
              </a:rPr>
              <a:t>11/17/2017</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28</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F066222-366E-4C6E-B591-71E0EC7823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4248959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544" y="4994490"/>
            <a:ext cx="8549640" cy="1543685"/>
          </a:xfrm>
        </p:spPr>
        <p:txBody>
          <a:bodyPr anchor="t"/>
          <a:lstStyle>
            <a:lvl1pPr algn="l">
              <a:defRPr sz="4500" b="1" cap="all"/>
            </a:lvl1pPr>
          </a:lstStyle>
          <a:p>
            <a:r>
              <a:rPr lang="en-US" smtClean="0"/>
              <a:t>Click to edit Master title style</a:t>
            </a:r>
            <a:endParaRPr lang="en-US"/>
          </a:p>
        </p:txBody>
      </p:sp>
      <p:sp>
        <p:nvSpPr>
          <p:cNvPr id="3" name="Text Placeholder 2"/>
          <p:cNvSpPr>
            <a:spLocks noGrp="1"/>
          </p:cNvSpPr>
          <p:nvPr>
            <p:ph type="body" idx="1"/>
          </p:nvPr>
        </p:nvSpPr>
        <p:spPr>
          <a:xfrm>
            <a:off x="794544" y="3294275"/>
            <a:ext cx="8549640" cy="1700212"/>
          </a:xfrm>
        </p:spPr>
        <p:txBody>
          <a:bodyPr anchor="b"/>
          <a:lstStyle>
            <a:lvl1pPr marL="0" indent="0">
              <a:buNone/>
              <a:defRPr sz="2200"/>
            </a:lvl1pPr>
            <a:lvl2pPr marL="509292" indent="0">
              <a:buNone/>
              <a:defRPr sz="2000"/>
            </a:lvl2pPr>
            <a:lvl3pPr marL="1018586" indent="0">
              <a:buNone/>
              <a:defRPr sz="1800"/>
            </a:lvl3pPr>
            <a:lvl4pPr marL="1527879" indent="0">
              <a:buNone/>
              <a:defRPr sz="1600"/>
            </a:lvl4pPr>
            <a:lvl5pPr marL="2037173" indent="0">
              <a:buNone/>
              <a:defRPr sz="1600"/>
            </a:lvl5pPr>
            <a:lvl6pPr marL="2546466" indent="0">
              <a:buNone/>
              <a:defRPr sz="1600"/>
            </a:lvl6pPr>
            <a:lvl7pPr marL="3055758" indent="0">
              <a:buNone/>
              <a:defRPr sz="1600"/>
            </a:lvl7pPr>
            <a:lvl8pPr marL="3565052" indent="0">
              <a:buNone/>
              <a:defRPr sz="1600"/>
            </a:lvl8pPr>
            <a:lvl9pPr marL="4074344"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40B7C9FB-0282-402A-B0F0-F1208F6E1E0C}" type="datetime1">
              <a:rPr lang="en-US" smtClean="0">
                <a:solidFill>
                  <a:srgbClr val="000000"/>
                </a:solidFill>
              </a:rPr>
              <a:t>11/17/2017</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28</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AF0E4BA-79EA-4C2C-9F69-CB03EDE4EA7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816698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54380" y="2245360"/>
            <a:ext cx="4191000" cy="4663440"/>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3020" y="2245360"/>
            <a:ext cx="4191000" cy="4663440"/>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3EA41C6B-2A62-4025-BB70-1963F0E16DE6}" type="datetime1">
              <a:rPr lang="en-US" smtClean="0">
                <a:solidFill>
                  <a:srgbClr val="000000"/>
                </a:solidFill>
              </a:rPr>
              <a:t>11/17/2017</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28</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BE4BB77-9662-4B11-B03B-A1466343284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11775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3238" y="1812927"/>
            <a:ext cx="4449762" cy="5130799"/>
          </a:xfrm>
        </p:spPr>
        <p:txBody>
          <a:bodyPr/>
          <a:lstStyle>
            <a:lvl1pPr>
              <a:defRPr sz="2800"/>
            </a:lvl1pPr>
            <a:lvl2pPr>
              <a:defRPr sz="25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2" y="1812927"/>
            <a:ext cx="4449763" cy="5130799"/>
          </a:xfrm>
        </p:spPr>
        <p:txBody>
          <a:bodyPr/>
          <a:lstStyle>
            <a:lvl1pPr>
              <a:defRPr sz="2800"/>
            </a:lvl1pPr>
            <a:lvl2pPr>
              <a:defRPr sz="25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F544EC7C-7617-4297-9881-CE9F3DDBC840}" type="datetime1">
              <a:rPr lang="en-US" smtClean="0"/>
              <a:t>11/17/2017</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CPSC 422, Lecture 28</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80AAC69-05C9-46D0-B231-2AF60E61277B}"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311256"/>
            <a:ext cx="9052560" cy="1295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2921" y="1739795"/>
            <a:ext cx="4444207" cy="725064"/>
          </a:xfrm>
        </p:spPr>
        <p:txBody>
          <a:bodyPr anchor="b"/>
          <a:lstStyle>
            <a:lvl1pPr marL="0" indent="0">
              <a:buNone/>
              <a:defRPr sz="2700" b="1"/>
            </a:lvl1pPr>
            <a:lvl2pPr marL="509292" indent="0">
              <a:buNone/>
              <a:defRPr sz="2200" b="1"/>
            </a:lvl2pPr>
            <a:lvl3pPr marL="1018586" indent="0">
              <a:buNone/>
              <a:defRPr sz="2000" b="1"/>
            </a:lvl3pPr>
            <a:lvl4pPr marL="1527879" indent="0">
              <a:buNone/>
              <a:defRPr sz="1800" b="1"/>
            </a:lvl4pPr>
            <a:lvl5pPr marL="2037173" indent="0">
              <a:buNone/>
              <a:defRPr sz="1800" b="1"/>
            </a:lvl5pPr>
            <a:lvl6pPr marL="2546466" indent="0">
              <a:buNone/>
              <a:defRPr sz="1800" b="1"/>
            </a:lvl6pPr>
            <a:lvl7pPr marL="3055758" indent="0">
              <a:buNone/>
              <a:defRPr sz="1800" b="1"/>
            </a:lvl7pPr>
            <a:lvl8pPr marL="3565052" indent="0">
              <a:buNone/>
              <a:defRPr sz="1800" b="1"/>
            </a:lvl8pPr>
            <a:lvl9pPr marL="4074344"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502921" y="2464859"/>
            <a:ext cx="4444207"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09530" y="1739795"/>
            <a:ext cx="4445953" cy="725064"/>
          </a:xfrm>
        </p:spPr>
        <p:txBody>
          <a:bodyPr anchor="b"/>
          <a:lstStyle>
            <a:lvl1pPr marL="0" indent="0">
              <a:buNone/>
              <a:defRPr sz="2700" b="1"/>
            </a:lvl1pPr>
            <a:lvl2pPr marL="509292" indent="0">
              <a:buNone/>
              <a:defRPr sz="2200" b="1"/>
            </a:lvl2pPr>
            <a:lvl3pPr marL="1018586" indent="0">
              <a:buNone/>
              <a:defRPr sz="2000" b="1"/>
            </a:lvl3pPr>
            <a:lvl4pPr marL="1527879" indent="0">
              <a:buNone/>
              <a:defRPr sz="1800" b="1"/>
            </a:lvl4pPr>
            <a:lvl5pPr marL="2037173" indent="0">
              <a:buNone/>
              <a:defRPr sz="1800" b="1"/>
            </a:lvl5pPr>
            <a:lvl6pPr marL="2546466" indent="0">
              <a:buNone/>
              <a:defRPr sz="1800" b="1"/>
            </a:lvl6pPr>
            <a:lvl7pPr marL="3055758" indent="0">
              <a:buNone/>
              <a:defRPr sz="1800" b="1"/>
            </a:lvl7pPr>
            <a:lvl8pPr marL="3565052" indent="0">
              <a:buNone/>
              <a:defRPr sz="1800" b="1"/>
            </a:lvl8pPr>
            <a:lvl9pPr marL="4074344"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5109530" y="2464859"/>
            <a:ext cx="4445953"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890E7767-7E3D-4EF2-ABAF-EF0C9EBC3F77}" type="datetime1">
              <a:rPr lang="en-US" smtClean="0">
                <a:solidFill>
                  <a:srgbClr val="000000"/>
                </a:solidFill>
              </a:rPr>
              <a:t>11/17/2017</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28</a:t>
            </a: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61A0AB1-34C7-4B50-BD84-655D479EB51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4593399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4F9E1DF3-C503-47F1-8BB4-CE0203BF2DE3}" type="datetime1">
              <a:rPr lang="en-US" smtClean="0">
                <a:solidFill>
                  <a:srgbClr val="000000"/>
                </a:solidFill>
              </a:rPr>
              <a:t>11/17/2017</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28</a:t>
            </a: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8E6AF8B-CF57-4B42-BE48-FB1C463C693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4197105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D3FB050E-46D0-43FB-8577-1F53E932048A}" type="datetime1">
              <a:rPr lang="en-US" smtClean="0">
                <a:solidFill>
                  <a:srgbClr val="000000"/>
                </a:solidFill>
              </a:rPr>
              <a:t>11/17/2017</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28</a:t>
            </a: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65BCE1D-704A-4BA8-8CDD-2C7799DCC7F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231149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3" y="309457"/>
            <a:ext cx="3309144" cy="1316990"/>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932555" y="309457"/>
            <a:ext cx="5622925" cy="6633528"/>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2923" y="1626447"/>
            <a:ext cx="3309144" cy="5316538"/>
          </a:xfrm>
        </p:spPr>
        <p:txBody>
          <a:bodyPr/>
          <a:lstStyle>
            <a:lvl1pPr marL="0" indent="0">
              <a:buNone/>
              <a:defRPr sz="1600"/>
            </a:lvl1pPr>
            <a:lvl2pPr marL="509292" indent="0">
              <a:buNone/>
              <a:defRPr sz="1300"/>
            </a:lvl2pPr>
            <a:lvl3pPr marL="1018586" indent="0">
              <a:buNone/>
              <a:defRPr sz="1100"/>
            </a:lvl3pPr>
            <a:lvl4pPr marL="1527879" indent="0">
              <a:buNone/>
              <a:defRPr sz="1000"/>
            </a:lvl4pPr>
            <a:lvl5pPr marL="2037173" indent="0">
              <a:buNone/>
              <a:defRPr sz="1000"/>
            </a:lvl5pPr>
            <a:lvl6pPr marL="2546466" indent="0">
              <a:buNone/>
              <a:defRPr sz="1000"/>
            </a:lvl6pPr>
            <a:lvl7pPr marL="3055758" indent="0">
              <a:buNone/>
              <a:defRPr sz="1000"/>
            </a:lvl7pPr>
            <a:lvl8pPr marL="3565052" indent="0">
              <a:buNone/>
              <a:defRPr sz="1000"/>
            </a:lvl8pPr>
            <a:lvl9pPr marL="4074344"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69AEBAA-C328-4762-B5FF-9E0F85035DF8}" type="datetime1">
              <a:rPr lang="en-US" smtClean="0">
                <a:solidFill>
                  <a:srgbClr val="000000"/>
                </a:solidFill>
              </a:rPr>
              <a:t>11/17/2017</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28</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A6166AE-A8A3-4E73-AA34-7C057ECB4D2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454175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517" y="5440680"/>
            <a:ext cx="6035040" cy="642303"/>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971517" y="694478"/>
            <a:ext cx="6035040" cy="4663440"/>
          </a:xfrm>
        </p:spPr>
        <p:txBody>
          <a:bodyPr/>
          <a:lstStyle>
            <a:lvl1pPr marL="0" indent="0">
              <a:buNone/>
              <a:defRPr sz="3600"/>
            </a:lvl1pPr>
            <a:lvl2pPr marL="509292" indent="0">
              <a:buNone/>
              <a:defRPr sz="3100"/>
            </a:lvl2pPr>
            <a:lvl3pPr marL="1018586" indent="0">
              <a:buNone/>
              <a:defRPr sz="2700"/>
            </a:lvl3pPr>
            <a:lvl4pPr marL="1527879" indent="0">
              <a:buNone/>
              <a:defRPr sz="2200"/>
            </a:lvl4pPr>
            <a:lvl5pPr marL="2037173" indent="0">
              <a:buNone/>
              <a:defRPr sz="2200"/>
            </a:lvl5pPr>
            <a:lvl6pPr marL="2546466" indent="0">
              <a:buNone/>
              <a:defRPr sz="2200"/>
            </a:lvl6pPr>
            <a:lvl7pPr marL="3055758" indent="0">
              <a:buNone/>
              <a:defRPr sz="2200"/>
            </a:lvl7pPr>
            <a:lvl8pPr marL="3565052" indent="0">
              <a:buNone/>
              <a:defRPr sz="2200"/>
            </a:lvl8pPr>
            <a:lvl9pPr marL="4074344" indent="0">
              <a:buNone/>
              <a:defRPr sz="2200"/>
            </a:lvl9pPr>
          </a:lstStyle>
          <a:p>
            <a:pPr lvl="0"/>
            <a:endParaRPr lang="en-US" noProof="0" smtClean="0"/>
          </a:p>
        </p:txBody>
      </p:sp>
      <p:sp>
        <p:nvSpPr>
          <p:cNvPr id="4" name="Text Placeholder 3"/>
          <p:cNvSpPr>
            <a:spLocks noGrp="1"/>
          </p:cNvSpPr>
          <p:nvPr>
            <p:ph type="body" sz="half" idx="2"/>
          </p:nvPr>
        </p:nvSpPr>
        <p:spPr>
          <a:xfrm>
            <a:off x="1971517" y="6082983"/>
            <a:ext cx="6035040" cy="912177"/>
          </a:xfrm>
        </p:spPr>
        <p:txBody>
          <a:bodyPr/>
          <a:lstStyle>
            <a:lvl1pPr marL="0" indent="0">
              <a:buNone/>
              <a:defRPr sz="1600"/>
            </a:lvl1pPr>
            <a:lvl2pPr marL="509292" indent="0">
              <a:buNone/>
              <a:defRPr sz="1300"/>
            </a:lvl2pPr>
            <a:lvl3pPr marL="1018586" indent="0">
              <a:buNone/>
              <a:defRPr sz="1100"/>
            </a:lvl3pPr>
            <a:lvl4pPr marL="1527879" indent="0">
              <a:buNone/>
              <a:defRPr sz="1000"/>
            </a:lvl4pPr>
            <a:lvl5pPr marL="2037173" indent="0">
              <a:buNone/>
              <a:defRPr sz="1000"/>
            </a:lvl5pPr>
            <a:lvl6pPr marL="2546466" indent="0">
              <a:buNone/>
              <a:defRPr sz="1000"/>
            </a:lvl6pPr>
            <a:lvl7pPr marL="3055758" indent="0">
              <a:buNone/>
              <a:defRPr sz="1000"/>
            </a:lvl7pPr>
            <a:lvl8pPr marL="3565052" indent="0">
              <a:buNone/>
              <a:defRPr sz="1000"/>
            </a:lvl8pPr>
            <a:lvl9pPr marL="4074344"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E29E76B9-59A2-444C-864B-193FB9A1A42F}" type="datetime1">
              <a:rPr lang="en-US" smtClean="0">
                <a:solidFill>
                  <a:srgbClr val="000000"/>
                </a:solidFill>
              </a:rPr>
              <a:t>11/17/2017</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28</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564FBDF-5036-4230-B86D-976A7D4C2C9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1194376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2B528620-1175-42A3-9D5D-75AC4CAAD7CA}" type="datetime1">
              <a:rPr lang="en-US" smtClean="0">
                <a:solidFill>
                  <a:srgbClr val="000000"/>
                </a:solidFill>
              </a:rPr>
              <a:t>11/17/2017</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28</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160E83-2070-470D-AD80-9C001A6C902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3510830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66610" y="690880"/>
            <a:ext cx="2137410" cy="621792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54380" y="690880"/>
            <a:ext cx="6244590" cy="62179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E59ECE62-E3B3-4563-AD28-82AABDC09259}" type="datetime1">
              <a:rPr lang="en-US" smtClean="0">
                <a:solidFill>
                  <a:srgbClr val="000000"/>
                </a:solidFill>
              </a:rPr>
              <a:t>11/17/2017</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28</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4F91023-61DE-45B3-9B47-0975F66F8D5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3053315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54380" y="690880"/>
            <a:ext cx="8549640" cy="1295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54380" y="2245360"/>
            <a:ext cx="4191000" cy="46634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3020" y="2245360"/>
            <a:ext cx="4191000" cy="46634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69E403D9-CFA7-4927-B417-D30063FDAFFF}" type="datetime1">
              <a:rPr lang="en-US" smtClean="0">
                <a:solidFill>
                  <a:srgbClr val="000000"/>
                </a:solidFill>
              </a:rPr>
              <a:t>11/17/2017</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28</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614C6B1-4790-4B43-8E6C-6FCDDB2FACD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4446779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54380" y="690880"/>
            <a:ext cx="8549640" cy="1295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54380" y="2245360"/>
            <a:ext cx="4191000" cy="46634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113020" y="2245360"/>
            <a:ext cx="4191000" cy="2245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113020" y="4663440"/>
            <a:ext cx="4191000" cy="2245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fld id="{C3A01C10-181C-42AE-B9AC-5A6E8AE30550}" type="datetime1">
              <a:rPr lang="en-US" smtClean="0">
                <a:solidFill>
                  <a:srgbClr val="000000"/>
                </a:solidFill>
              </a:rPr>
              <a:t>11/17/2017</a:t>
            </a:fld>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28</a:t>
            </a: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AAF33C04-4D8D-48EA-B376-F98300AB45D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1474818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138" y="2414666"/>
            <a:ext cx="8550275" cy="166528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08200" y="4403726"/>
            <a:ext cx="7042151" cy="1987550"/>
          </a:xfrm>
        </p:spPr>
        <p:txBody>
          <a:bodyPr/>
          <a:lstStyle>
            <a:lvl1pPr marL="0" indent="0" algn="ctr">
              <a:buNone/>
              <a:defRPr/>
            </a:lvl1pPr>
            <a:lvl2pPr marL="453516" indent="0" algn="ctr">
              <a:buNone/>
              <a:defRPr/>
            </a:lvl2pPr>
            <a:lvl3pPr marL="907036" indent="0" algn="ctr">
              <a:buNone/>
              <a:defRPr/>
            </a:lvl3pPr>
            <a:lvl4pPr marL="1360576" indent="0" algn="ctr">
              <a:buNone/>
              <a:defRPr/>
            </a:lvl4pPr>
            <a:lvl5pPr marL="1814097" indent="0" algn="ctr">
              <a:buNone/>
              <a:defRPr/>
            </a:lvl5pPr>
            <a:lvl6pPr marL="2267635" indent="0" algn="ctr">
              <a:buNone/>
              <a:defRPr/>
            </a:lvl6pPr>
            <a:lvl7pPr marL="2721156" indent="0" algn="ctr">
              <a:buNone/>
              <a:defRPr/>
            </a:lvl7pPr>
            <a:lvl8pPr marL="3174687" indent="0" algn="ctr">
              <a:buNone/>
              <a:defRPr/>
            </a:lvl8pPr>
            <a:lvl9pPr marL="3628208"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CE181D60-97E0-4A6A-897D-FAAC63CD6288}" type="datetime1">
              <a:rPr lang="en-US" smtClean="0">
                <a:solidFill>
                  <a:srgbClr val="000000"/>
                </a:solidFill>
              </a:rPr>
              <a:t>11/17/2017</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28</a:t>
            </a: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EC62D4D-D7C0-43DB-88F2-E2772CFE29A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447582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3238" y="1739900"/>
            <a:ext cx="4443412" cy="725487"/>
          </a:xfrm>
        </p:spPr>
        <p:txBody>
          <a:bodyPr anchor="b"/>
          <a:lstStyle>
            <a:lvl1pPr marL="0" indent="0">
              <a:buNone/>
              <a:defRPr sz="2500" b="1"/>
            </a:lvl1pPr>
            <a:lvl2pPr marL="457093" indent="0">
              <a:buNone/>
              <a:defRPr sz="2000" b="1"/>
            </a:lvl2pPr>
            <a:lvl3pPr marL="914187" indent="0">
              <a:buNone/>
              <a:defRPr sz="1800" b="1"/>
            </a:lvl3pPr>
            <a:lvl4pPr marL="1371279" indent="0">
              <a:buNone/>
              <a:defRPr sz="1600" b="1"/>
            </a:lvl4pPr>
            <a:lvl5pPr marL="1828372" indent="0">
              <a:buNone/>
              <a:defRPr sz="1600" b="1"/>
            </a:lvl5pPr>
            <a:lvl6pPr marL="2285465" indent="0">
              <a:buNone/>
              <a:defRPr sz="1600" b="1"/>
            </a:lvl6pPr>
            <a:lvl7pPr marL="2742560" indent="0">
              <a:buNone/>
              <a:defRPr sz="1600" b="1"/>
            </a:lvl7pPr>
            <a:lvl8pPr marL="3199651" indent="0">
              <a:buNone/>
              <a:defRPr sz="1600" b="1"/>
            </a:lvl8pPr>
            <a:lvl9pPr marL="365674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3238" y="2465390"/>
            <a:ext cx="4443412" cy="4478337"/>
          </a:xfrm>
        </p:spPr>
        <p:txBody>
          <a:bodyPr/>
          <a:lstStyle>
            <a:lvl1pPr>
              <a:defRPr sz="25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10165" y="1739900"/>
            <a:ext cx="4445000" cy="725487"/>
          </a:xfrm>
        </p:spPr>
        <p:txBody>
          <a:bodyPr anchor="b"/>
          <a:lstStyle>
            <a:lvl1pPr marL="0" indent="0">
              <a:buNone/>
              <a:defRPr sz="2500" b="1"/>
            </a:lvl1pPr>
            <a:lvl2pPr marL="457093" indent="0">
              <a:buNone/>
              <a:defRPr sz="2000" b="1"/>
            </a:lvl2pPr>
            <a:lvl3pPr marL="914187" indent="0">
              <a:buNone/>
              <a:defRPr sz="1800" b="1"/>
            </a:lvl3pPr>
            <a:lvl4pPr marL="1371279" indent="0">
              <a:buNone/>
              <a:defRPr sz="1600" b="1"/>
            </a:lvl4pPr>
            <a:lvl5pPr marL="1828372" indent="0">
              <a:buNone/>
              <a:defRPr sz="1600" b="1"/>
            </a:lvl5pPr>
            <a:lvl6pPr marL="2285465" indent="0">
              <a:buNone/>
              <a:defRPr sz="1600" b="1"/>
            </a:lvl6pPr>
            <a:lvl7pPr marL="2742560" indent="0">
              <a:buNone/>
              <a:defRPr sz="1600" b="1"/>
            </a:lvl7pPr>
            <a:lvl8pPr marL="3199651" indent="0">
              <a:buNone/>
              <a:defRPr sz="1600" b="1"/>
            </a:lvl8pPr>
            <a:lvl9pPr marL="365674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10165" y="2465390"/>
            <a:ext cx="4445000" cy="4478337"/>
          </a:xfrm>
        </p:spPr>
        <p:txBody>
          <a:bodyPr/>
          <a:lstStyle>
            <a:lvl1pPr>
              <a:defRPr sz="25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8F352984-0CA8-4232-ACA0-5290D731F083}" type="datetime1">
              <a:rPr lang="en-US" smtClean="0"/>
              <a:t>11/17/2017</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CPSC 422, Lecture 28</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23B6124-2DF3-4297-8A88-6A07F8A178D0}"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C207F98F-97B9-4BA7-B32E-A7A9AE83B2B9}" type="datetime1">
              <a:rPr lang="en-US" smtClean="0">
                <a:solidFill>
                  <a:srgbClr val="000000"/>
                </a:solidFill>
              </a:rPr>
              <a:t>11/17/2017</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28</a:t>
            </a: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1A5F99B-F908-435A-91B8-09D5E4931BB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77043212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5342" y="4994275"/>
            <a:ext cx="8548687" cy="1544638"/>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5342" y="3294063"/>
            <a:ext cx="8548687" cy="1700212"/>
          </a:xfrm>
        </p:spPr>
        <p:txBody>
          <a:bodyPr anchor="b"/>
          <a:lstStyle>
            <a:lvl1pPr marL="0" indent="0">
              <a:buNone/>
              <a:defRPr sz="2000"/>
            </a:lvl1pPr>
            <a:lvl2pPr marL="453516" indent="0">
              <a:buNone/>
              <a:defRPr sz="1800"/>
            </a:lvl2pPr>
            <a:lvl3pPr marL="907036" indent="0">
              <a:buNone/>
              <a:defRPr sz="1600"/>
            </a:lvl3pPr>
            <a:lvl4pPr marL="1360576" indent="0">
              <a:buNone/>
              <a:defRPr sz="1400"/>
            </a:lvl4pPr>
            <a:lvl5pPr marL="1814097" indent="0">
              <a:buNone/>
              <a:defRPr sz="1400"/>
            </a:lvl5pPr>
            <a:lvl6pPr marL="2267635" indent="0">
              <a:buNone/>
              <a:defRPr sz="1400"/>
            </a:lvl6pPr>
            <a:lvl7pPr marL="2721156" indent="0">
              <a:buNone/>
              <a:defRPr sz="1400"/>
            </a:lvl7pPr>
            <a:lvl8pPr marL="3174687" indent="0">
              <a:buNone/>
              <a:defRPr sz="1400"/>
            </a:lvl8pPr>
            <a:lvl9pPr marL="3628208"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D9FB7C92-7C86-4A13-A51A-B92B9CBEBB94}" type="datetime1">
              <a:rPr lang="en-US" smtClean="0">
                <a:solidFill>
                  <a:srgbClr val="000000"/>
                </a:solidFill>
              </a:rPr>
              <a:t>11/17/2017</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28</a:t>
            </a: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59A8082-F2FA-4918-B546-79012337B77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3677565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3238" y="1812929"/>
            <a:ext cx="4449762" cy="5130799"/>
          </a:xfrm>
        </p:spPr>
        <p:txBody>
          <a:bodyPr/>
          <a:lstStyle>
            <a:lvl1pPr>
              <a:defRPr sz="2800"/>
            </a:lvl1pPr>
            <a:lvl2pPr>
              <a:defRPr sz="25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76" y="1812929"/>
            <a:ext cx="4449763" cy="5130799"/>
          </a:xfrm>
        </p:spPr>
        <p:txBody>
          <a:bodyPr/>
          <a:lstStyle>
            <a:lvl1pPr>
              <a:defRPr sz="2800"/>
            </a:lvl1pPr>
            <a:lvl2pPr>
              <a:defRPr sz="25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D36FEC2E-08CF-48EB-AAA2-3839CEE19AF0}" type="datetime1">
              <a:rPr lang="en-US" smtClean="0">
                <a:solidFill>
                  <a:srgbClr val="000000"/>
                </a:solidFill>
              </a:rPr>
              <a:t>11/17/2017</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28</a:t>
            </a: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80AAC69-05C9-46D0-B231-2AF60E61277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9158863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3238" y="1739900"/>
            <a:ext cx="4443412" cy="725487"/>
          </a:xfrm>
        </p:spPr>
        <p:txBody>
          <a:bodyPr anchor="b"/>
          <a:lstStyle>
            <a:lvl1pPr marL="0" indent="0">
              <a:buNone/>
              <a:defRPr sz="2500" b="1"/>
            </a:lvl1pPr>
            <a:lvl2pPr marL="453516" indent="0">
              <a:buNone/>
              <a:defRPr sz="2000" b="1"/>
            </a:lvl2pPr>
            <a:lvl3pPr marL="907036" indent="0">
              <a:buNone/>
              <a:defRPr sz="1800" b="1"/>
            </a:lvl3pPr>
            <a:lvl4pPr marL="1360576" indent="0">
              <a:buNone/>
              <a:defRPr sz="1600" b="1"/>
            </a:lvl4pPr>
            <a:lvl5pPr marL="1814097" indent="0">
              <a:buNone/>
              <a:defRPr sz="1600" b="1"/>
            </a:lvl5pPr>
            <a:lvl6pPr marL="2267635" indent="0">
              <a:buNone/>
              <a:defRPr sz="1600" b="1"/>
            </a:lvl6pPr>
            <a:lvl7pPr marL="2721156" indent="0">
              <a:buNone/>
              <a:defRPr sz="1600" b="1"/>
            </a:lvl7pPr>
            <a:lvl8pPr marL="3174687" indent="0">
              <a:buNone/>
              <a:defRPr sz="1600" b="1"/>
            </a:lvl8pPr>
            <a:lvl9pPr marL="362820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3238" y="2465390"/>
            <a:ext cx="4443412" cy="4478337"/>
          </a:xfrm>
        </p:spPr>
        <p:txBody>
          <a:bodyPr/>
          <a:lstStyle>
            <a:lvl1pPr>
              <a:defRPr sz="25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10167" y="1739900"/>
            <a:ext cx="4445000" cy="725487"/>
          </a:xfrm>
        </p:spPr>
        <p:txBody>
          <a:bodyPr anchor="b"/>
          <a:lstStyle>
            <a:lvl1pPr marL="0" indent="0">
              <a:buNone/>
              <a:defRPr sz="2500" b="1"/>
            </a:lvl1pPr>
            <a:lvl2pPr marL="453516" indent="0">
              <a:buNone/>
              <a:defRPr sz="2000" b="1"/>
            </a:lvl2pPr>
            <a:lvl3pPr marL="907036" indent="0">
              <a:buNone/>
              <a:defRPr sz="1800" b="1"/>
            </a:lvl3pPr>
            <a:lvl4pPr marL="1360576" indent="0">
              <a:buNone/>
              <a:defRPr sz="1600" b="1"/>
            </a:lvl4pPr>
            <a:lvl5pPr marL="1814097" indent="0">
              <a:buNone/>
              <a:defRPr sz="1600" b="1"/>
            </a:lvl5pPr>
            <a:lvl6pPr marL="2267635" indent="0">
              <a:buNone/>
              <a:defRPr sz="1600" b="1"/>
            </a:lvl6pPr>
            <a:lvl7pPr marL="2721156" indent="0">
              <a:buNone/>
              <a:defRPr sz="1600" b="1"/>
            </a:lvl7pPr>
            <a:lvl8pPr marL="3174687" indent="0">
              <a:buNone/>
              <a:defRPr sz="1600" b="1"/>
            </a:lvl8pPr>
            <a:lvl9pPr marL="362820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10167" y="2465390"/>
            <a:ext cx="4445000" cy="4478337"/>
          </a:xfrm>
        </p:spPr>
        <p:txBody>
          <a:bodyPr/>
          <a:lstStyle>
            <a:lvl1pPr>
              <a:defRPr sz="25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0376FD12-CFB6-4174-8BEE-713FC1B724FD}" type="datetime1">
              <a:rPr lang="en-US" smtClean="0">
                <a:solidFill>
                  <a:srgbClr val="000000"/>
                </a:solidFill>
              </a:rPr>
              <a:t>11/17/2017</a:t>
            </a:fld>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28</a:t>
            </a: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23B6124-2DF3-4297-8A88-6A07F8A178D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17491313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5D1E1F22-F21C-4018-94EE-2F38E6529DD3}" type="datetime1">
              <a:rPr lang="en-US" smtClean="0">
                <a:solidFill>
                  <a:srgbClr val="000000"/>
                </a:solidFill>
              </a:rPr>
              <a:t>11/17/2017</a:t>
            </a:fld>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28</a:t>
            </a: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87616AC-A47D-4395-B24B-205E0D7C754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77476182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433B5E8A-0423-4576-B6BD-F20E48A1922B}" type="datetime1">
              <a:rPr lang="en-US" smtClean="0">
                <a:solidFill>
                  <a:srgbClr val="000000"/>
                </a:solidFill>
              </a:rPr>
              <a:t>11/17/2017</a:t>
            </a:fld>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28</a:t>
            </a: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EA626BF-FDE3-4B0F-A0E4-5C8EE91707A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44483970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245" y="309563"/>
            <a:ext cx="3308350" cy="13176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32238" y="309563"/>
            <a:ext cx="5622925" cy="6634162"/>
          </a:xfrm>
        </p:spPr>
        <p:txBody>
          <a:bodyPr/>
          <a:lstStyle>
            <a:lvl1pPr>
              <a:defRPr sz="3200"/>
            </a:lvl1pPr>
            <a:lvl2pPr>
              <a:defRPr sz="2800"/>
            </a:lvl2pPr>
            <a:lvl3pPr>
              <a:defRPr sz="25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3245" y="1627189"/>
            <a:ext cx="3308350" cy="5316537"/>
          </a:xfrm>
        </p:spPr>
        <p:txBody>
          <a:bodyPr/>
          <a:lstStyle>
            <a:lvl1pPr marL="0" indent="0">
              <a:buNone/>
              <a:defRPr sz="1400"/>
            </a:lvl1pPr>
            <a:lvl2pPr marL="453516" indent="0">
              <a:buNone/>
              <a:defRPr sz="1200"/>
            </a:lvl2pPr>
            <a:lvl3pPr marL="907036" indent="0">
              <a:buNone/>
              <a:defRPr sz="1000"/>
            </a:lvl3pPr>
            <a:lvl4pPr marL="1360576" indent="0">
              <a:buNone/>
              <a:defRPr sz="900"/>
            </a:lvl4pPr>
            <a:lvl5pPr marL="1814097" indent="0">
              <a:buNone/>
              <a:defRPr sz="900"/>
            </a:lvl5pPr>
            <a:lvl6pPr marL="2267635" indent="0">
              <a:buNone/>
              <a:defRPr sz="900"/>
            </a:lvl6pPr>
            <a:lvl7pPr marL="2721156" indent="0">
              <a:buNone/>
              <a:defRPr sz="900"/>
            </a:lvl7pPr>
            <a:lvl8pPr marL="3174687" indent="0">
              <a:buNone/>
              <a:defRPr sz="900"/>
            </a:lvl8pPr>
            <a:lvl9pPr marL="3628208"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6F1BF564-E389-41E4-B727-36A984F61C2C}" type="datetime1">
              <a:rPr lang="en-US" smtClean="0">
                <a:solidFill>
                  <a:srgbClr val="000000"/>
                </a:solidFill>
              </a:rPr>
              <a:t>11/17/2017</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28</a:t>
            </a: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EFA0B57-2420-4CE0-B2DA-8B96A234E4F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26019720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750" y="5440441"/>
            <a:ext cx="6035675" cy="642937"/>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1750" y="693738"/>
            <a:ext cx="6035675" cy="4664075"/>
          </a:xfrm>
        </p:spPr>
        <p:txBody>
          <a:bodyPr/>
          <a:lstStyle>
            <a:lvl1pPr marL="0" indent="0">
              <a:buNone/>
              <a:defRPr sz="3200"/>
            </a:lvl1pPr>
            <a:lvl2pPr marL="453516" indent="0">
              <a:buNone/>
              <a:defRPr sz="2800"/>
            </a:lvl2pPr>
            <a:lvl3pPr marL="907036" indent="0">
              <a:buNone/>
              <a:defRPr sz="2500"/>
            </a:lvl3pPr>
            <a:lvl4pPr marL="1360576" indent="0">
              <a:buNone/>
              <a:defRPr sz="2000"/>
            </a:lvl4pPr>
            <a:lvl5pPr marL="1814097" indent="0">
              <a:buNone/>
              <a:defRPr sz="2000"/>
            </a:lvl5pPr>
            <a:lvl6pPr marL="2267635" indent="0">
              <a:buNone/>
              <a:defRPr sz="2000"/>
            </a:lvl6pPr>
            <a:lvl7pPr marL="2721156" indent="0">
              <a:buNone/>
              <a:defRPr sz="2000"/>
            </a:lvl7pPr>
            <a:lvl8pPr marL="3174687" indent="0">
              <a:buNone/>
              <a:defRPr sz="2000"/>
            </a:lvl8pPr>
            <a:lvl9pPr marL="3628208" indent="0">
              <a:buNone/>
              <a:defRPr sz="2000"/>
            </a:lvl9pPr>
          </a:lstStyle>
          <a:p>
            <a:pPr lvl="0"/>
            <a:endParaRPr lang="en-US" noProof="0" dirty="0" smtClean="0"/>
          </a:p>
        </p:txBody>
      </p:sp>
      <p:sp>
        <p:nvSpPr>
          <p:cNvPr id="4" name="Text Placeholder 3"/>
          <p:cNvSpPr>
            <a:spLocks noGrp="1"/>
          </p:cNvSpPr>
          <p:nvPr>
            <p:ph type="body" sz="half" idx="2"/>
          </p:nvPr>
        </p:nvSpPr>
        <p:spPr>
          <a:xfrm>
            <a:off x="1971750" y="6083300"/>
            <a:ext cx="6035675" cy="911225"/>
          </a:xfrm>
        </p:spPr>
        <p:txBody>
          <a:bodyPr/>
          <a:lstStyle>
            <a:lvl1pPr marL="0" indent="0">
              <a:buNone/>
              <a:defRPr sz="1400"/>
            </a:lvl1pPr>
            <a:lvl2pPr marL="453516" indent="0">
              <a:buNone/>
              <a:defRPr sz="1200"/>
            </a:lvl2pPr>
            <a:lvl3pPr marL="907036" indent="0">
              <a:buNone/>
              <a:defRPr sz="1000"/>
            </a:lvl3pPr>
            <a:lvl4pPr marL="1360576" indent="0">
              <a:buNone/>
              <a:defRPr sz="900"/>
            </a:lvl4pPr>
            <a:lvl5pPr marL="1814097" indent="0">
              <a:buNone/>
              <a:defRPr sz="900"/>
            </a:lvl5pPr>
            <a:lvl6pPr marL="2267635" indent="0">
              <a:buNone/>
              <a:defRPr sz="900"/>
            </a:lvl6pPr>
            <a:lvl7pPr marL="2721156" indent="0">
              <a:buNone/>
              <a:defRPr sz="900"/>
            </a:lvl7pPr>
            <a:lvl8pPr marL="3174687" indent="0">
              <a:buNone/>
              <a:defRPr sz="900"/>
            </a:lvl8pPr>
            <a:lvl9pPr marL="3628208"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6FDE93C9-257C-443C-8FAE-F372DDC2A8A5}" type="datetime1">
              <a:rPr lang="en-US" smtClean="0">
                <a:solidFill>
                  <a:srgbClr val="000000"/>
                </a:solidFill>
              </a:rPr>
              <a:t>11/17/2017</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28</a:t>
            </a: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F1C4E24-B59B-429A-BA77-180D8189BE8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77974813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30C661EA-0CE4-4A05-8438-5B24343FDC45}" type="datetime1">
              <a:rPr lang="en-US" smtClean="0">
                <a:solidFill>
                  <a:srgbClr val="000000"/>
                </a:solidFill>
              </a:rPr>
              <a:t>11/17/2017</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28</a:t>
            </a: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55D7FD2-0A41-439A-963E-CDD7AB3460C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29123816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3050" y="311151"/>
            <a:ext cx="2262189" cy="66325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3313" y="311151"/>
            <a:ext cx="6637337" cy="6632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09C594F9-1514-470F-8193-15E383EA1C9B}" type="datetime1">
              <a:rPr lang="en-US" smtClean="0">
                <a:solidFill>
                  <a:srgbClr val="000000"/>
                </a:solidFill>
              </a:rPr>
              <a:t>11/17/2017</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28</a:t>
            </a: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CA12203-6140-44DC-9351-C31C0AD9AAD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6200892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1BE964E8-4F89-4BC4-AF88-69D59D39C10F}" type="datetime1">
              <a:rPr lang="en-US" smtClean="0"/>
              <a:t>11/17/2017</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CPSC 422, Lecture 28</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87616AC-A47D-4395-B24B-205E0D7C7549}" type="slidenum">
              <a:rPr lang="en-US"/>
              <a:pPr>
                <a:defRPr/>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3313" y="311150"/>
            <a:ext cx="9051925" cy="1295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03238" y="1812929"/>
            <a:ext cx="4449762" cy="51307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76" y="1812929"/>
            <a:ext cx="4449763" cy="51307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0B275FFD-0F8B-44EC-BCB8-705BEA18D3F0}" type="datetime1">
              <a:rPr lang="en-US" smtClean="0">
                <a:solidFill>
                  <a:srgbClr val="000000"/>
                </a:solidFill>
              </a:rPr>
              <a:t>11/17/2017</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28</a:t>
            </a: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3B150B9-C163-4982-8113-3D957DD44D7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95736302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231" y="2414761"/>
            <a:ext cx="8550275" cy="166528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08293" y="4403726"/>
            <a:ext cx="7042151" cy="1987550"/>
          </a:xfrm>
        </p:spPr>
        <p:txBody>
          <a:bodyPr/>
          <a:lstStyle>
            <a:lvl1pPr marL="0" indent="0" algn="ctr">
              <a:buNone/>
              <a:defRPr/>
            </a:lvl1pPr>
            <a:lvl2pPr marL="449087" indent="0" algn="ctr">
              <a:buNone/>
              <a:defRPr/>
            </a:lvl2pPr>
            <a:lvl3pPr marL="898166" indent="0" algn="ctr">
              <a:buNone/>
              <a:defRPr/>
            </a:lvl3pPr>
            <a:lvl4pPr marL="1347282" indent="0" algn="ctr">
              <a:buNone/>
              <a:defRPr/>
            </a:lvl4pPr>
            <a:lvl5pPr marL="1796366" indent="0" algn="ctr">
              <a:buNone/>
              <a:defRPr/>
            </a:lvl5pPr>
            <a:lvl6pPr marL="2245476" indent="0" algn="ctr">
              <a:buNone/>
              <a:defRPr/>
            </a:lvl6pPr>
            <a:lvl7pPr marL="2694560" indent="0" algn="ctr">
              <a:buNone/>
              <a:defRPr/>
            </a:lvl7pPr>
            <a:lvl8pPr marL="3143658" indent="0" algn="ctr">
              <a:buNone/>
              <a:defRPr/>
            </a:lvl8pPr>
            <a:lvl9pPr marL="3592746"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D4C03E22-1205-48EE-B029-CE7D8FF7D245}" type="datetime1">
              <a:rPr lang="en-US" smtClean="0">
                <a:solidFill>
                  <a:srgbClr val="000000"/>
                </a:solidFill>
              </a:rPr>
              <a:t>11/17/2017</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28</a:t>
            </a: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EC62D4D-D7C0-43DB-88F2-E2772CFE29A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29363852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57084B14-B059-4F35-916C-9A99C85817E6}" type="datetime1">
              <a:rPr lang="en-US" smtClean="0">
                <a:solidFill>
                  <a:srgbClr val="000000"/>
                </a:solidFill>
              </a:rPr>
              <a:t>11/17/2017</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28</a:t>
            </a: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1A5F99B-F908-435A-91B8-09D5E4931BB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14613127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5342" y="4994275"/>
            <a:ext cx="8548687" cy="1544638"/>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5342" y="3294063"/>
            <a:ext cx="8548687" cy="1700212"/>
          </a:xfrm>
        </p:spPr>
        <p:txBody>
          <a:bodyPr anchor="b"/>
          <a:lstStyle>
            <a:lvl1pPr marL="0" indent="0">
              <a:buNone/>
              <a:defRPr sz="2000"/>
            </a:lvl1pPr>
            <a:lvl2pPr marL="449087" indent="0">
              <a:buNone/>
              <a:defRPr sz="1800"/>
            </a:lvl2pPr>
            <a:lvl3pPr marL="898166" indent="0">
              <a:buNone/>
              <a:defRPr sz="1600"/>
            </a:lvl3pPr>
            <a:lvl4pPr marL="1347282" indent="0">
              <a:buNone/>
              <a:defRPr sz="1400"/>
            </a:lvl4pPr>
            <a:lvl5pPr marL="1796366" indent="0">
              <a:buNone/>
              <a:defRPr sz="1400"/>
            </a:lvl5pPr>
            <a:lvl6pPr marL="2245476" indent="0">
              <a:buNone/>
              <a:defRPr sz="1400"/>
            </a:lvl6pPr>
            <a:lvl7pPr marL="2694560" indent="0">
              <a:buNone/>
              <a:defRPr sz="1400"/>
            </a:lvl7pPr>
            <a:lvl8pPr marL="3143658" indent="0">
              <a:buNone/>
              <a:defRPr sz="1400"/>
            </a:lvl8pPr>
            <a:lvl9pPr marL="3592746"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5CC5E4F4-2623-482E-9106-B7A109228B77}" type="datetime1">
              <a:rPr lang="en-US" smtClean="0">
                <a:solidFill>
                  <a:srgbClr val="000000"/>
                </a:solidFill>
              </a:rPr>
              <a:t>11/17/2017</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28</a:t>
            </a: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59A8082-F2FA-4918-B546-79012337B77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0591483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3238" y="1812929"/>
            <a:ext cx="4449762" cy="5130799"/>
          </a:xfrm>
        </p:spPr>
        <p:txBody>
          <a:bodyPr/>
          <a:lstStyle>
            <a:lvl1pPr>
              <a:defRPr sz="2800"/>
            </a:lvl1pPr>
            <a:lvl2pPr>
              <a:defRPr sz="25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568" y="1812929"/>
            <a:ext cx="4449763" cy="5130799"/>
          </a:xfrm>
        </p:spPr>
        <p:txBody>
          <a:bodyPr/>
          <a:lstStyle>
            <a:lvl1pPr>
              <a:defRPr sz="2800"/>
            </a:lvl1pPr>
            <a:lvl2pPr>
              <a:defRPr sz="25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2E56FE86-313C-45AF-AA03-4097AF010074}" type="datetime1">
              <a:rPr lang="en-US" smtClean="0">
                <a:solidFill>
                  <a:srgbClr val="000000"/>
                </a:solidFill>
              </a:rPr>
              <a:t>11/17/2017</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28</a:t>
            </a: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80AAC69-05C9-46D0-B231-2AF60E61277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38466454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3238" y="1739900"/>
            <a:ext cx="4443412" cy="725487"/>
          </a:xfrm>
        </p:spPr>
        <p:txBody>
          <a:bodyPr anchor="b"/>
          <a:lstStyle>
            <a:lvl1pPr marL="0" indent="0">
              <a:buNone/>
              <a:defRPr sz="2500" b="1"/>
            </a:lvl1pPr>
            <a:lvl2pPr marL="449087" indent="0">
              <a:buNone/>
              <a:defRPr sz="2000" b="1"/>
            </a:lvl2pPr>
            <a:lvl3pPr marL="898166" indent="0">
              <a:buNone/>
              <a:defRPr sz="1800" b="1"/>
            </a:lvl3pPr>
            <a:lvl4pPr marL="1347282" indent="0">
              <a:buNone/>
              <a:defRPr sz="1600" b="1"/>
            </a:lvl4pPr>
            <a:lvl5pPr marL="1796366" indent="0">
              <a:buNone/>
              <a:defRPr sz="1600" b="1"/>
            </a:lvl5pPr>
            <a:lvl6pPr marL="2245476" indent="0">
              <a:buNone/>
              <a:defRPr sz="1600" b="1"/>
            </a:lvl6pPr>
            <a:lvl7pPr marL="2694560" indent="0">
              <a:buNone/>
              <a:defRPr sz="1600" b="1"/>
            </a:lvl7pPr>
            <a:lvl8pPr marL="3143658" indent="0">
              <a:buNone/>
              <a:defRPr sz="1600" b="1"/>
            </a:lvl8pPr>
            <a:lvl9pPr marL="359274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3238" y="2465390"/>
            <a:ext cx="4443412" cy="4478337"/>
          </a:xfrm>
        </p:spPr>
        <p:txBody>
          <a:bodyPr/>
          <a:lstStyle>
            <a:lvl1pPr>
              <a:defRPr sz="25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10167" y="1739900"/>
            <a:ext cx="4445000" cy="725487"/>
          </a:xfrm>
        </p:spPr>
        <p:txBody>
          <a:bodyPr anchor="b"/>
          <a:lstStyle>
            <a:lvl1pPr marL="0" indent="0">
              <a:buNone/>
              <a:defRPr sz="2500" b="1"/>
            </a:lvl1pPr>
            <a:lvl2pPr marL="449087" indent="0">
              <a:buNone/>
              <a:defRPr sz="2000" b="1"/>
            </a:lvl2pPr>
            <a:lvl3pPr marL="898166" indent="0">
              <a:buNone/>
              <a:defRPr sz="1800" b="1"/>
            </a:lvl3pPr>
            <a:lvl4pPr marL="1347282" indent="0">
              <a:buNone/>
              <a:defRPr sz="1600" b="1"/>
            </a:lvl4pPr>
            <a:lvl5pPr marL="1796366" indent="0">
              <a:buNone/>
              <a:defRPr sz="1600" b="1"/>
            </a:lvl5pPr>
            <a:lvl6pPr marL="2245476" indent="0">
              <a:buNone/>
              <a:defRPr sz="1600" b="1"/>
            </a:lvl6pPr>
            <a:lvl7pPr marL="2694560" indent="0">
              <a:buNone/>
              <a:defRPr sz="1600" b="1"/>
            </a:lvl7pPr>
            <a:lvl8pPr marL="3143658" indent="0">
              <a:buNone/>
              <a:defRPr sz="1600" b="1"/>
            </a:lvl8pPr>
            <a:lvl9pPr marL="359274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10167" y="2465390"/>
            <a:ext cx="4445000" cy="4478337"/>
          </a:xfrm>
        </p:spPr>
        <p:txBody>
          <a:bodyPr/>
          <a:lstStyle>
            <a:lvl1pPr>
              <a:defRPr sz="25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E3E1CDC9-9C6A-4224-9DC7-07C0E9FEBD5D}" type="datetime1">
              <a:rPr lang="en-US" smtClean="0">
                <a:solidFill>
                  <a:srgbClr val="000000"/>
                </a:solidFill>
              </a:rPr>
              <a:t>11/17/2017</a:t>
            </a:fld>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28</a:t>
            </a: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23B6124-2DF3-4297-8A88-6A07F8A178D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89223058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037BBC2A-A804-4222-A072-A839B3338BDD}" type="datetime1">
              <a:rPr lang="en-US" smtClean="0">
                <a:solidFill>
                  <a:srgbClr val="000000"/>
                </a:solidFill>
              </a:rPr>
              <a:t>11/17/2017</a:t>
            </a:fld>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28</a:t>
            </a: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87616AC-A47D-4395-B24B-205E0D7C754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68870962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DB13CEA2-1CF4-4EC7-93C9-F08726ECF110}" type="datetime1">
              <a:rPr lang="en-US" smtClean="0">
                <a:solidFill>
                  <a:srgbClr val="000000"/>
                </a:solidFill>
              </a:rPr>
              <a:t>11/17/2017</a:t>
            </a:fld>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28</a:t>
            </a: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EA626BF-FDE3-4B0F-A0E4-5C8EE91707A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8004785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245" y="309563"/>
            <a:ext cx="3308350" cy="13176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32238" y="309563"/>
            <a:ext cx="5622925" cy="6634162"/>
          </a:xfrm>
        </p:spPr>
        <p:txBody>
          <a:bodyPr/>
          <a:lstStyle>
            <a:lvl1pPr>
              <a:defRPr sz="3200"/>
            </a:lvl1pPr>
            <a:lvl2pPr>
              <a:defRPr sz="2800"/>
            </a:lvl2pPr>
            <a:lvl3pPr>
              <a:defRPr sz="25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3245" y="1627189"/>
            <a:ext cx="3308350" cy="5316537"/>
          </a:xfrm>
        </p:spPr>
        <p:txBody>
          <a:bodyPr/>
          <a:lstStyle>
            <a:lvl1pPr marL="0" indent="0">
              <a:buNone/>
              <a:defRPr sz="1400"/>
            </a:lvl1pPr>
            <a:lvl2pPr marL="449087" indent="0">
              <a:buNone/>
              <a:defRPr sz="1200"/>
            </a:lvl2pPr>
            <a:lvl3pPr marL="898166" indent="0">
              <a:buNone/>
              <a:defRPr sz="1000"/>
            </a:lvl3pPr>
            <a:lvl4pPr marL="1347282" indent="0">
              <a:buNone/>
              <a:defRPr sz="900"/>
            </a:lvl4pPr>
            <a:lvl5pPr marL="1796366" indent="0">
              <a:buNone/>
              <a:defRPr sz="900"/>
            </a:lvl5pPr>
            <a:lvl6pPr marL="2245476" indent="0">
              <a:buNone/>
              <a:defRPr sz="900"/>
            </a:lvl6pPr>
            <a:lvl7pPr marL="2694560" indent="0">
              <a:buNone/>
              <a:defRPr sz="900"/>
            </a:lvl7pPr>
            <a:lvl8pPr marL="3143658" indent="0">
              <a:buNone/>
              <a:defRPr sz="900"/>
            </a:lvl8pPr>
            <a:lvl9pPr marL="3592746"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DAEBF40F-5793-4839-9017-0CC9DE5EB003}" type="datetime1">
              <a:rPr lang="en-US" smtClean="0">
                <a:solidFill>
                  <a:srgbClr val="000000"/>
                </a:solidFill>
              </a:rPr>
              <a:t>11/17/2017</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28</a:t>
            </a: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EFA0B57-2420-4CE0-B2DA-8B96A234E4F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24510989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843" y="5440536"/>
            <a:ext cx="6035675" cy="642937"/>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1843" y="693738"/>
            <a:ext cx="6035675" cy="4664075"/>
          </a:xfrm>
        </p:spPr>
        <p:txBody>
          <a:bodyPr/>
          <a:lstStyle>
            <a:lvl1pPr marL="0" indent="0">
              <a:buNone/>
              <a:defRPr sz="3200"/>
            </a:lvl1pPr>
            <a:lvl2pPr marL="449087" indent="0">
              <a:buNone/>
              <a:defRPr sz="2800"/>
            </a:lvl2pPr>
            <a:lvl3pPr marL="898166" indent="0">
              <a:buNone/>
              <a:defRPr sz="2500"/>
            </a:lvl3pPr>
            <a:lvl4pPr marL="1347282" indent="0">
              <a:buNone/>
              <a:defRPr sz="2000"/>
            </a:lvl4pPr>
            <a:lvl5pPr marL="1796366" indent="0">
              <a:buNone/>
              <a:defRPr sz="2000"/>
            </a:lvl5pPr>
            <a:lvl6pPr marL="2245476" indent="0">
              <a:buNone/>
              <a:defRPr sz="2000"/>
            </a:lvl6pPr>
            <a:lvl7pPr marL="2694560" indent="0">
              <a:buNone/>
              <a:defRPr sz="2000"/>
            </a:lvl7pPr>
            <a:lvl8pPr marL="3143658" indent="0">
              <a:buNone/>
              <a:defRPr sz="2000"/>
            </a:lvl8pPr>
            <a:lvl9pPr marL="3592746" indent="0">
              <a:buNone/>
              <a:defRPr sz="2000"/>
            </a:lvl9pPr>
          </a:lstStyle>
          <a:p>
            <a:pPr lvl="0"/>
            <a:endParaRPr lang="en-US" noProof="0" dirty="0" smtClean="0"/>
          </a:p>
        </p:txBody>
      </p:sp>
      <p:sp>
        <p:nvSpPr>
          <p:cNvPr id="4" name="Text Placeholder 3"/>
          <p:cNvSpPr>
            <a:spLocks noGrp="1"/>
          </p:cNvSpPr>
          <p:nvPr>
            <p:ph type="body" sz="half" idx="2"/>
          </p:nvPr>
        </p:nvSpPr>
        <p:spPr>
          <a:xfrm>
            <a:off x="1971843" y="6083300"/>
            <a:ext cx="6035675" cy="911225"/>
          </a:xfrm>
        </p:spPr>
        <p:txBody>
          <a:bodyPr/>
          <a:lstStyle>
            <a:lvl1pPr marL="0" indent="0">
              <a:buNone/>
              <a:defRPr sz="1400"/>
            </a:lvl1pPr>
            <a:lvl2pPr marL="449087" indent="0">
              <a:buNone/>
              <a:defRPr sz="1200"/>
            </a:lvl2pPr>
            <a:lvl3pPr marL="898166" indent="0">
              <a:buNone/>
              <a:defRPr sz="1000"/>
            </a:lvl3pPr>
            <a:lvl4pPr marL="1347282" indent="0">
              <a:buNone/>
              <a:defRPr sz="900"/>
            </a:lvl4pPr>
            <a:lvl5pPr marL="1796366" indent="0">
              <a:buNone/>
              <a:defRPr sz="900"/>
            </a:lvl5pPr>
            <a:lvl6pPr marL="2245476" indent="0">
              <a:buNone/>
              <a:defRPr sz="900"/>
            </a:lvl6pPr>
            <a:lvl7pPr marL="2694560" indent="0">
              <a:buNone/>
              <a:defRPr sz="900"/>
            </a:lvl7pPr>
            <a:lvl8pPr marL="3143658" indent="0">
              <a:buNone/>
              <a:defRPr sz="900"/>
            </a:lvl8pPr>
            <a:lvl9pPr marL="3592746"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BF52DB5A-C7CC-4CA3-B804-D122CA28F825}" type="datetime1">
              <a:rPr lang="en-US" smtClean="0">
                <a:solidFill>
                  <a:srgbClr val="000000"/>
                </a:solidFill>
              </a:rPr>
              <a:t>11/17/2017</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28</a:t>
            </a: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F1C4E24-B59B-429A-BA77-180D8189BE8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186765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A0A3AD73-E929-49E5-8795-821087DA43F0}" type="datetime1">
              <a:rPr lang="en-US" smtClean="0"/>
              <a:t>11/17/2017</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t>CPSC 422, Lecture 28</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EA626BF-FDE3-4B0F-A0E4-5C8EE91707A8}" type="slidenum">
              <a:rPr lang="en-US"/>
              <a:pPr>
                <a:defRPr/>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70F6E27D-1663-4C41-8446-B42586951AD8}" type="datetime1">
              <a:rPr lang="en-US" smtClean="0">
                <a:solidFill>
                  <a:srgbClr val="000000"/>
                </a:solidFill>
              </a:rPr>
              <a:t>11/17/2017</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28</a:t>
            </a: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55D7FD2-0A41-439A-963E-CDD7AB3460C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9397925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3142" y="311151"/>
            <a:ext cx="2262189" cy="66325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3325" y="311151"/>
            <a:ext cx="6637337" cy="6632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E693E488-CD5D-4D7D-AC97-484C89C6A2A4}" type="datetime1">
              <a:rPr lang="en-US" smtClean="0">
                <a:solidFill>
                  <a:srgbClr val="000000"/>
                </a:solidFill>
              </a:rPr>
              <a:t>11/17/2017</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28</a:t>
            </a: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CA12203-6140-44DC-9351-C31C0AD9AAD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9605368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3406" y="311150"/>
            <a:ext cx="9051925" cy="1295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03238" y="1812929"/>
            <a:ext cx="4449762" cy="51307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568" y="1812929"/>
            <a:ext cx="4449763" cy="51307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17B19B8F-363B-4F92-A14D-FC7A43961665}" type="datetime1">
              <a:rPr lang="en-US" smtClean="0">
                <a:solidFill>
                  <a:srgbClr val="000000"/>
                </a:solidFill>
              </a:rPr>
              <a:t>11/17/2017</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28</a:t>
            </a: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3B150B9-C163-4982-8113-3D957DD44D7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644473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222" y="2414752"/>
            <a:ext cx="8550275" cy="166528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08284" y="4403726"/>
            <a:ext cx="7042151" cy="1987550"/>
          </a:xfrm>
        </p:spPr>
        <p:txBody>
          <a:bodyPr/>
          <a:lstStyle>
            <a:lvl1pPr marL="0" indent="0" algn="ctr">
              <a:buNone/>
              <a:defRPr/>
            </a:lvl1pPr>
            <a:lvl2pPr marL="449507" indent="0" algn="ctr">
              <a:buNone/>
              <a:defRPr/>
            </a:lvl2pPr>
            <a:lvl3pPr marL="899006" indent="0" algn="ctr">
              <a:buNone/>
              <a:defRPr/>
            </a:lvl3pPr>
            <a:lvl4pPr marL="1348541" indent="0" algn="ctr">
              <a:buNone/>
              <a:defRPr/>
            </a:lvl4pPr>
            <a:lvl5pPr marL="1798048" indent="0" algn="ctr">
              <a:buNone/>
              <a:defRPr/>
            </a:lvl5pPr>
            <a:lvl6pPr marL="2247580" indent="0" algn="ctr">
              <a:buNone/>
              <a:defRPr/>
            </a:lvl6pPr>
            <a:lvl7pPr marL="2697083" indent="0" algn="ctr">
              <a:buNone/>
              <a:defRPr/>
            </a:lvl7pPr>
            <a:lvl8pPr marL="3146600" indent="0" algn="ctr">
              <a:buNone/>
              <a:defRPr/>
            </a:lvl8pPr>
            <a:lvl9pPr marL="3596106"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EDD52172-CEF8-4A7C-8878-B60A076D3216}" type="datetime1">
              <a:rPr lang="en-US" smtClean="0">
                <a:solidFill>
                  <a:srgbClr val="000000"/>
                </a:solidFill>
              </a:rPr>
              <a:t>11/17/2017</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28</a:t>
            </a: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EC62D4D-D7C0-43DB-88F2-E2772CFE29A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71966105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54541306-20F6-47E2-9C2D-80BE908997E4}" type="datetime1">
              <a:rPr lang="en-US" smtClean="0">
                <a:solidFill>
                  <a:srgbClr val="000000"/>
                </a:solidFill>
              </a:rPr>
              <a:t>11/17/2017</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28</a:t>
            </a: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1A5F99B-F908-435A-91B8-09D5E4931BB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80896685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5342" y="4994275"/>
            <a:ext cx="8548687" cy="1544638"/>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5342" y="3294063"/>
            <a:ext cx="8548687" cy="1700212"/>
          </a:xfrm>
        </p:spPr>
        <p:txBody>
          <a:bodyPr anchor="b"/>
          <a:lstStyle>
            <a:lvl1pPr marL="0" indent="0">
              <a:buNone/>
              <a:defRPr sz="2000"/>
            </a:lvl1pPr>
            <a:lvl2pPr marL="449507" indent="0">
              <a:buNone/>
              <a:defRPr sz="1800"/>
            </a:lvl2pPr>
            <a:lvl3pPr marL="899006" indent="0">
              <a:buNone/>
              <a:defRPr sz="1600"/>
            </a:lvl3pPr>
            <a:lvl4pPr marL="1348541" indent="0">
              <a:buNone/>
              <a:defRPr sz="1400"/>
            </a:lvl4pPr>
            <a:lvl5pPr marL="1798048" indent="0">
              <a:buNone/>
              <a:defRPr sz="1400"/>
            </a:lvl5pPr>
            <a:lvl6pPr marL="2247580" indent="0">
              <a:buNone/>
              <a:defRPr sz="1400"/>
            </a:lvl6pPr>
            <a:lvl7pPr marL="2697083" indent="0">
              <a:buNone/>
              <a:defRPr sz="1400"/>
            </a:lvl7pPr>
            <a:lvl8pPr marL="3146600" indent="0">
              <a:buNone/>
              <a:defRPr sz="1400"/>
            </a:lvl8pPr>
            <a:lvl9pPr marL="3596106"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7DAB996A-EC4D-4223-9264-C206021587EF}" type="datetime1">
              <a:rPr lang="en-US" smtClean="0">
                <a:solidFill>
                  <a:srgbClr val="000000"/>
                </a:solidFill>
              </a:rPr>
              <a:t>11/17/2017</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28</a:t>
            </a: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59A8082-F2FA-4918-B546-79012337B77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35704822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3238" y="1812929"/>
            <a:ext cx="4449762" cy="5130799"/>
          </a:xfrm>
        </p:spPr>
        <p:txBody>
          <a:bodyPr/>
          <a:lstStyle>
            <a:lvl1pPr>
              <a:defRPr sz="2800"/>
            </a:lvl1pPr>
            <a:lvl2pPr>
              <a:defRPr sz="25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559" y="1812929"/>
            <a:ext cx="4449763" cy="5130799"/>
          </a:xfrm>
        </p:spPr>
        <p:txBody>
          <a:bodyPr/>
          <a:lstStyle>
            <a:lvl1pPr>
              <a:defRPr sz="2800"/>
            </a:lvl1pPr>
            <a:lvl2pPr>
              <a:defRPr sz="25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3983DC3F-31A5-45A3-99BC-B2A32978681E}" type="datetime1">
              <a:rPr lang="en-US" smtClean="0">
                <a:solidFill>
                  <a:srgbClr val="000000"/>
                </a:solidFill>
              </a:rPr>
              <a:t>11/17/2017</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28</a:t>
            </a: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80AAC69-05C9-46D0-B231-2AF60E61277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32247530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3238" y="1739900"/>
            <a:ext cx="4443412" cy="725487"/>
          </a:xfrm>
        </p:spPr>
        <p:txBody>
          <a:bodyPr anchor="b"/>
          <a:lstStyle>
            <a:lvl1pPr marL="0" indent="0">
              <a:buNone/>
              <a:defRPr sz="2500" b="1"/>
            </a:lvl1pPr>
            <a:lvl2pPr marL="449507" indent="0">
              <a:buNone/>
              <a:defRPr sz="2000" b="1"/>
            </a:lvl2pPr>
            <a:lvl3pPr marL="899006" indent="0">
              <a:buNone/>
              <a:defRPr sz="1800" b="1"/>
            </a:lvl3pPr>
            <a:lvl4pPr marL="1348541" indent="0">
              <a:buNone/>
              <a:defRPr sz="1600" b="1"/>
            </a:lvl4pPr>
            <a:lvl5pPr marL="1798048" indent="0">
              <a:buNone/>
              <a:defRPr sz="1600" b="1"/>
            </a:lvl5pPr>
            <a:lvl6pPr marL="2247580" indent="0">
              <a:buNone/>
              <a:defRPr sz="1600" b="1"/>
            </a:lvl6pPr>
            <a:lvl7pPr marL="2697083" indent="0">
              <a:buNone/>
              <a:defRPr sz="1600" b="1"/>
            </a:lvl7pPr>
            <a:lvl8pPr marL="3146600" indent="0">
              <a:buNone/>
              <a:defRPr sz="1600" b="1"/>
            </a:lvl8pPr>
            <a:lvl9pPr marL="359610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3238" y="2465390"/>
            <a:ext cx="4443412" cy="4478337"/>
          </a:xfrm>
        </p:spPr>
        <p:txBody>
          <a:bodyPr/>
          <a:lstStyle>
            <a:lvl1pPr>
              <a:defRPr sz="25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10167" y="1739900"/>
            <a:ext cx="4445000" cy="725487"/>
          </a:xfrm>
        </p:spPr>
        <p:txBody>
          <a:bodyPr anchor="b"/>
          <a:lstStyle>
            <a:lvl1pPr marL="0" indent="0">
              <a:buNone/>
              <a:defRPr sz="2500" b="1"/>
            </a:lvl1pPr>
            <a:lvl2pPr marL="449507" indent="0">
              <a:buNone/>
              <a:defRPr sz="2000" b="1"/>
            </a:lvl2pPr>
            <a:lvl3pPr marL="899006" indent="0">
              <a:buNone/>
              <a:defRPr sz="1800" b="1"/>
            </a:lvl3pPr>
            <a:lvl4pPr marL="1348541" indent="0">
              <a:buNone/>
              <a:defRPr sz="1600" b="1"/>
            </a:lvl4pPr>
            <a:lvl5pPr marL="1798048" indent="0">
              <a:buNone/>
              <a:defRPr sz="1600" b="1"/>
            </a:lvl5pPr>
            <a:lvl6pPr marL="2247580" indent="0">
              <a:buNone/>
              <a:defRPr sz="1600" b="1"/>
            </a:lvl6pPr>
            <a:lvl7pPr marL="2697083" indent="0">
              <a:buNone/>
              <a:defRPr sz="1600" b="1"/>
            </a:lvl7pPr>
            <a:lvl8pPr marL="3146600" indent="0">
              <a:buNone/>
              <a:defRPr sz="1600" b="1"/>
            </a:lvl8pPr>
            <a:lvl9pPr marL="359610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10167" y="2465390"/>
            <a:ext cx="4445000" cy="4478337"/>
          </a:xfrm>
        </p:spPr>
        <p:txBody>
          <a:bodyPr/>
          <a:lstStyle>
            <a:lvl1pPr>
              <a:defRPr sz="25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9C810E6B-E953-4AC0-AF58-6CA26001672E}" type="datetime1">
              <a:rPr lang="en-US" smtClean="0">
                <a:solidFill>
                  <a:srgbClr val="000000"/>
                </a:solidFill>
              </a:rPr>
              <a:t>11/17/2017</a:t>
            </a:fld>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28</a:t>
            </a: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23B6124-2DF3-4297-8A88-6A07F8A178D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25774397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323D04D2-E8EB-41DF-BB17-7F9D2E143DF2}" type="datetime1">
              <a:rPr lang="en-US" smtClean="0">
                <a:solidFill>
                  <a:srgbClr val="000000"/>
                </a:solidFill>
              </a:rPr>
              <a:t>11/17/2017</a:t>
            </a:fld>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28</a:t>
            </a: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87616AC-A47D-4395-B24B-205E0D7C754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67818196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EA223B3B-DCCE-4BCD-B7D2-2DEF6B82665D}" type="datetime1">
              <a:rPr lang="en-US" smtClean="0">
                <a:solidFill>
                  <a:srgbClr val="000000"/>
                </a:solidFill>
              </a:rPr>
              <a:t>11/17/2017</a:t>
            </a:fld>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28</a:t>
            </a: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EA626BF-FDE3-4B0F-A0E4-5C8EE91707A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88544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240" y="309563"/>
            <a:ext cx="3308350" cy="13176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32238" y="309563"/>
            <a:ext cx="5622925" cy="6634162"/>
          </a:xfrm>
        </p:spPr>
        <p:txBody>
          <a:bodyPr/>
          <a:lstStyle>
            <a:lvl1pPr>
              <a:defRPr sz="3200"/>
            </a:lvl1pPr>
            <a:lvl2pPr>
              <a:defRPr sz="2800"/>
            </a:lvl2pPr>
            <a:lvl3pPr>
              <a:defRPr sz="25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3240" y="1627189"/>
            <a:ext cx="3308350" cy="5316537"/>
          </a:xfrm>
        </p:spPr>
        <p:txBody>
          <a:bodyPr/>
          <a:lstStyle>
            <a:lvl1pPr marL="0" indent="0">
              <a:buNone/>
              <a:defRPr sz="1400"/>
            </a:lvl1pPr>
            <a:lvl2pPr marL="457093" indent="0">
              <a:buNone/>
              <a:defRPr sz="1200"/>
            </a:lvl2pPr>
            <a:lvl3pPr marL="914187" indent="0">
              <a:buNone/>
              <a:defRPr sz="1000"/>
            </a:lvl3pPr>
            <a:lvl4pPr marL="1371279" indent="0">
              <a:buNone/>
              <a:defRPr sz="900"/>
            </a:lvl4pPr>
            <a:lvl5pPr marL="1828372" indent="0">
              <a:buNone/>
              <a:defRPr sz="900"/>
            </a:lvl5pPr>
            <a:lvl6pPr marL="2285465" indent="0">
              <a:buNone/>
              <a:defRPr sz="900"/>
            </a:lvl6pPr>
            <a:lvl7pPr marL="2742560" indent="0">
              <a:buNone/>
              <a:defRPr sz="900"/>
            </a:lvl7pPr>
            <a:lvl8pPr marL="3199651" indent="0">
              <a:buNone/>
              <a:defRPr sz="900"/>
            </a:lvl8pPr>
            <a:lvl9pPr marL="3656744"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CCE4507E-D387-4963-9EDD-3B32C50EAD08}" type="datetime1">
              <a:rPr lang="en-US" smtClean="0"/>
              <a:t>11/17/2017</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CPSC 422, Lecture 28</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EFA0B57-2420-4CE0-B2DA-8B96A234E4F1}" type="slidenum">
              <a:rPr lang="en-US"/>
              <a:pPr>
                <a:defRPr/>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245" y="309563"/>
            <a:ext cx="3308350" cy="13176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32238" y="309563"/>
            <a:ext cx="5622925" cy="6634162"/>
          </a:xfrm>
        </p:spPr>
        <p:txBody>
          <a:bodyPr/>
          <a:lstStyle>
            <a:lvl1pPr>
              <a:defRPr sz="3200"/>
            </a:lvl1pPr>
            <a:lvl2pPr>
              <a:defRPr sz="2800"/>
            </a:lvl2pPr>
            <a:lvl3pPr>
              <a:defRPr sz="25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3245" y="1627189"/>
            <a:ext cx="3308350" cy="5316537"/>
          </a:xfrm>
        </p:spPr>
        <p:txBody>
          <a:bodyPr/>
          <a:lstStyle>
            <a:lvl1pPr marL="0" indent="0">
              <a:buNone/>
              <a:defRPr sz="1400"/>
            </a:lvl1pPr>
            <a:lvl2pPr marL="449507" indent="0">
              <a:buNone/>
              <a:defRPr sz="1200"/>
            </a:lvl2pPr>
            <a:lvl3pPr marL="899006" indent="0">
              <a:buNone/>
              <a:defRPr sz="1000"/>
            </a:lvl3pPr>
            <a:lvl4pPr marL="1348541" indent="0">
              <a:buNone/>
              <a:defRPr sz="900"/>
            </a:lvl4pPr>
            <a:lvl5pPr marL="1798048" indent="0">
              <a:buNone/>
              <a:defRPr sz="900"/>
            </a:lvl5pPr>
            <a:lvl6pPr marL="2247580" indent="0">
              <a:buNone/>
              <a:defRPr sz="900"/>
            </a:lvl6pPr>
            <a:lvl7pPr marL="2697083" indent="0">
              <a:buNone/>
              <a:defRPr sz="900"/>
            </a:lvl7pPr>
            <a:lvl8pPr marL="3146600" indent="0">
              <a:buNone/>
              <a:defRPr sz="900"/>
            </a:lvl8pPr>
            <a:lvl9pPr marL="3596106"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AD361EEE-7CB6-4ACF-9C84-DA0F2158D1A4}" type="datetime1">
              <a:rPr lang="en-US" smtClean="0">
                <a:solidFill>
                  <a:srgbClr val="000000"/>
                </a:solidFill>
              </a:rPr>
              <a:t>11/17/2017</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28</a:t>
            </a: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EFA0B57-2420-4CE0-B2DA-8B96A234E4F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18607695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834" y="5440527"/>
            <a:ext cx="6035675" cy="642937"/>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1834" y="693738"/>
            <a:ext cx="6035675" cy="4664075"/>
          </a:xfrm>
        </p:spPr>
        <p:txBody>
          <a:bodyPr/>
          <a:lstStyle>
            <a:lvl1pPr marL="0" indent="0">
              <a:buNone/>
              <a:defRPr sz="3200"/>
            </a:lvl1pPr>
            <a:lvl2pPr marL="449507" indent="0">
              <a:buNone/>
              <a:defRPr sz="2800"/>
            </a:lvl2pPr>
            <a:lvl3pPr marL="899006" indent="0">
              <a:buNone/>
              <a:defRPr sz="2500"/>
            </a:lvl3pPr>
            <a:lvl4pPr marL="1348541" indent="0">
              <a:buNone/>
              <a:defRPr sz="2000"/>
            </a:lvl4pPr>
            <a:lvl5pPr marL="1798048" indent="0">
              <a:buNone/>
              <a:defRPr sz="2000"/>
            </a:lvl5pPr>
            <a:lvl6pPr marL="2247580" indent="0">
              <a:buNone/>
              <a:defRPr sz="2000"/>
            </a:lvl6pPr>
            <a:lvl7pPr marL="2697083" indent="0">
              <a:buNone/>
              <a:defRPr sz="2000"/>
            </a:lvl7pPr>
            <a:lvl8pPr marL="3146600" indent="0">
              <a:buNone/>
              <a:defRPr sz="2000"/>
            </a:lvl8pPr>
            <a:lvl9pPr marL="3596106" indent="0">
              <a:buNone/>
              <a:defRPr sz="2000"/>
            </a:lvl9pPr>
          </a:lstStyle>
          <a:p>
            <a:pPr lvl="0"/>
            <a:endParaRPr lang="en-US" noProof="0" dirty="0" smtClean="0"/>
          </a:p>
        </p:txBody>
      </p:sp>
      <p:sp>
        <p:nvSpPr>
          <p:cNvPr id="4" name="Text Placeholder 3"/>
          <p:cNvSpPr>
            <a:spLocks noGrp="1"/>
          </p:cNvSpPr>
          <p:nvPr>
            <p:ph type="body" sz="half" idx="2"/>
          </p:nvPr>
        </p:nvSpPr>
        <p:spPr>
          <a:xfrm>
            <a:off x="1971834" y="6083300"/>
            <a:ext cx="6035675" cy="911225"/>
          </a:xfrm>
        </p:spPr>
        <p:txBody>
          <a:bodyPr/>
          <a:lstStyle>
            <a:lvl1pPr marL="0" indent="0">
              <a:buNone/>
              <a:defRPr sz="1400"/>
            </a:lvl1pPr>
            <a:lvl2pPr marL="449507" indent="0">
              <a:buNone/>
              <a:defRPr sz="1200"/>
            </a:lvl2pPr>
            <a:lvl3pPr marL="899006" indent="0">
              <a:buNone/>
              <a:defRPr sz="1000"/>
            </a:lvl3pPr>
            <a:lvl4pPr marL="1348541" indent="0">
              <a:buNone/>
              <a:defRPr sz="900"/>
            </a:lvl4pPr>
            <a:lvl5pPr marL="1798048" indent="0">
              <a:buNone/>
              <a:defRPr sz="900"/>
            </a:lvl5pPr>
            <a:lvl6pPr marL="2247580" indent="0">
              <a:buNone/>
              <a:defRPr sz="900"/>
            </a:lvl6pPr>
            <a:lvl7pPr marL="2697083" indent="0">
              <a:buNone/>
              <a:defRPr sz="900"/>
            </a:lvl7pPr>
            <a:lvl8pPr marL="3146600" indent="0">
              <a:buNone/>
              <a:defRPr sz="900"/>
            </a:lvl8pPr>
            <a:lvl9pPr marL="3596106"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4CB4AF9-C849-4076-BDEB-A8F8558A0B73}" type="datetime1">
              <a:rPr lang="en-US" smtClean="0">
                <a:solidFill>
                  <a:srgbClr val="000000"/>
                </a:solidFill>
              </a:rPr>
              <a:t>11/17/2017</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28</a:t>
            </a: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F1C4E24-B59B-429A-BA77-180D8189BE8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75694695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05BA4AA1-D7AC-4363-981E-9730E3885DA3}" type="datetime1">
              <a:rPr lang="en-US" smtClean="0">
                <a:solidFill>
                  <a:srgbClr val="000000"/>
                </a:solidFill>
              </a:rPr>
              <a:t>11/17/2017</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28</a:t>
            </a: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55D7FD2-0A41-439A-963E-CDD7AB3460C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018461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3133" y="311151"/>
            <a:ext cx="2262189" cy="66325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3325" y="311151"/>
            <a:ext cx="6637337" cy="6632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E51CC8E9-1438-4FAE-9264-D8C5539721E4}" type="datetime1">
              <a:rPr lang="en-US" smtClean="0">
                <a:solidFill>
                  <a:srgbClr val="000000"/>
                </a:solidFill>
              </a:rPr>
              <a:t>11/17/2017</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28</a:t>
            </a: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CA12203-6140-44DC-9351-C31C0AD9AAD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485554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3397" y="311150"/>
            <a:ext cx="9051925" cy="1295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03238" y="1812929"/>
            <a:ext cx="4449762" cy="51307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559" y="1812929"/>
            <a:ext cx="4449763" cy="51307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13402C0F-3774-4D3C-9121-6C44CE66327B}" type="datetime1">
              <a:rPr lang="en-US" smtClean="0">
                <a:solidFill>
                  <a:srgbClr val="000000"/>
                </a:solidFill>
              </a:rPr>
              <a:t>11/17/2017</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28</a:t>
            </a: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3B150B9-C163-4982-8113-3D957DD44D7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0915955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211" y="2414741"/>
            <a:ext cx="8550275" cy="166528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08273" y="4403726"/>
            <a:ext cx="7042151" cy="1987550"/>
          </a:xfrm>
        </p:spPr>
        <p:txBody>
          <a:bodyPr/>
          <a:lstStyle>
            <a:lvl1pPr marL="0" indent="0" algn="ctr">
              <a:buNone/>
              <a:defRPr/>
            </a:lvl1pPr>
            <a:lvl2pPr marL="450033" indent="0" algn="ctr">
              <a:buNone/>
              <a:defRPr/>
            </a:lvl2pPr>
            <a:lvl3pPr marL="900059" indent="0" algn="ctr">
              <a:buNone/>
              <a:defRPr/>
            </a:lvl3pPr>
            <a:lvl4pPr marL="1350118" indent="0" algn="ctr">
              <a:buNone/>
              <a:defRPr/>
            </a:lvl4pPr>
            <a:lvl5pPr marL="1800151" indent="0" algn="ctr">
              <a:buNone/>
              <a:defRPr/>
            </a:lvl5pPr>
            <a:lvl6pPr marL="2250209" indent="0" algn="ctr">
              <a:buNone/>
              <a:defRPr/>
            </a:lvl6pPr>
            <a:lvl7pPr marL="2700237" indent="0" algn="ctr">
              <a:buNone/>
              <a:defRPr/>
            </a:lvl7pPr>
            <a:lvl8pPr marL="3150281" indent="0" algn="ctr">
              <a:buNone/>
              <a:defRPr/>
            </a:lvl8pPr>
            <a:lvl9pPr marL="3600312"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2D364FC3-2A4F-4B2B-BDE3-EE971EA518A8}" type="datetime1">
              <a:rPr lang="en-US" smtClean="0">
                <a:solidFill>
                  <a:srgbClr val="000000"/>
                </a:solidFill>
              </a:rPr>
              <a:t>11/17/2017</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28</a:t>
            </a: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EC62D4D-D7C0-43DB-88F2-E2772CFE29A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12453711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E30699BC-0CC6-4216-8051-A231F3A13C37}" type="datetime1">
              <a:rPr lang="en-US" smtClean="0">
                <a:solidFill>
                  <a:srgbClr val="000000"/>
                </a:solidFill>
              </a:rPr>
              <a:t>11/17/2017</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28</a:t>
            </a: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1A5F99B-F908-435A-91B8-09D5E4931BB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687947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5342" y="4994275"/>
            <a:ext cx="8548687" cy="1544638"/>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5342" y="3294063"/>
            <a:ext cx="8548687" cy="1700212"/>
          </a:xfrm>
        </p:spPr>
        <p:txBody>
          <a:bodyPr anchor="b"/>
          <a:lstStyle>
            <a:lvl1pPr marL="0" indent="0">
              <a:buNone/>
              <a:defRPr sz="2000"/>
            </a:lvl1pPr>
            <a:lvl2pPr marL="450033" indent="0">
              <a:buNone/>
              <a:defRPr sz="1800"/>
            </a:lvl2pPr>
            <a:lvl3pPr marL="900059" indent="0">
              <a:buNone/>
              <a:defRPr sz="1600"/>
            </a:lvl3pPr>
            <a:lvl4pPr marL="1350118" indent="0">
              <a:buNone/>
              <a:defRPr sz="1400"/>
            </a:lvl4pPr>
            <a:lvl5pPr marL="1800151" indent="0">
              <a:buNone/>
              <a:defRPr sz="1400"/>
            </a:lvl5pPr>
            <a:lvl6pPr marL="2250209" indent="0">
              <a:buNone/>
              <a:defRPr sz="1400"/>
            </a:lvl6pPr>
            <a:lvl7pPr marL="2700237" indent="0">
              <a:buNone/>
              <a:defRPr sz="1400"/>
            </a:lvl7pPr>
            <a:lvl8pPr marL="3150281" indent="0">
              <a:buNone/>
              <a:defRPr sz="1400"/>
            </a:lvl8pPr>
            <a:lvl9pPr marL="3600312"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5F48B1D2-751E-4E2A-93AD-FFCCD213E35F}" type="datetime1">
              <a:rPr lang="en-US" smtClean="0">
                <a:solidFill>
                  <a:srgbClr val="000000"/>
                </a:solidFill>
              </a:rPr>
              <a:t>11/17/2017</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28</a:t>
            </a: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59A8082-F2FA-4918-B546-79012337B77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21126423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3238" y="1812929"/>
            <a:ext cx="4449762" cy="5130799"/>
          </a:xfrm>
        </p:spPr>
        <p:txBody>
          <a:bodyPr/>
          <a:lstStyle>
            <a:lvl1pPr>
              <a:defRPr sz="2800"/>
            </a:lvl1pPr>
            <a:lvl2pPr>
              <a:defRPr sz="25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548" y="1812929"/>
            <a:ext cx="4449763" cy="5130799"/>
          </a:xfrm>
        </p:spPr>
        <p:txBody>
          <a:bodyPr/>
          <a:lstStyle>
            <a:lvl1pPr>
              <a:defRPr sz="2800"/>
            </a:lvl1pPr>
            <a:lvl2pPr>
              <a:defRPr sz="25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25F1F791-59E9-4D1B-854E-0863793CA409}" type="datetime1">
              <a:rPr lang="en-US" smtClean="0">
                <a:solidFill>
                  <a:srgbClr val="000000"/>
                </a:solidFill>
              </a:rPr>
              <a:t>11/17/2017</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28</a:t>
            </a: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80AAC69-05C9-46D0-B231-2AF60E61277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34124225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3238" y="1739900"/>
            <a:ext cx="4443412" cy="725487"/>
          </a:xfrm>
        </p:spPr>
        <p:txBody>
          <a:bodyPr anchor="b"/>
          <a:lstStyle>
            <a:lvl1pPr marL="0" indent="0">
              <a:buNone/>
              <a:defRPr sz="2500" b="1"/>
            </a:lvl1pPr>
            <a:lvl2pPr marL="450033" indent="0">
              <a:buNone/>
              <a:defRPr sz="2000" b="1"/>
            </a:lvl2pPr>
            <a:lvl3pPr marL="900059" indent="0">
              <a:buNone/>
              <a:defRPr sz="1800" b="1"/>
            </a:lvl3pPr>
            <a:lvl4pPr marL="1350118" indent="0">
              <a:buNone/>
              <a:defRPr sz="1600" b="1"/>
            </a:lvl4pPr>
            <a:lvl5pPr marL="1800151" indent="0">
              <a:buNone/>
              <a:defRPr sz="1600" b="1"/>
            </a:lvl5pPr>
            <a:lvl6pPr marL="2250209" indent="0">
              <a:buNone/>
              <a:defRPr sz="1600" b="1"/>
            </a:lvl6pPr>
            <a:lvl7pPr marL="2700237" indent="0">
              <a:buNone/>
              <a:defRPr sz="1600" b="1"/>
            </a:lvl7pPr>
            <a:lvl8pPr marL="3150281" indent="0">
              <a:buNone/>
              <a:defRPr sz="1600" b="1"/>
            </a:lvl8pPr>
            <a:lvl9pPr marL="3600312"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3238" y="2465390"/>
            <a:ext cx="4443412" cy="4478337"/>
          </a:xfrm>
        </p:spPr>
        <p:txBody>
          <a:bodyPr/>
          <a:lstStyle>
            <a:lvl1pPr>
              <a:defRPr sz="25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10167" y="1739900"/>
            <a:ext cx="4445000" cy="725487"/>
          </a:xfrm>
        </p:spPr>
        <p:txBody>
          <a:bodyPr anchor="b"/>
          <a:lstStyle>
            <a:lvl1pPr marL="0" indent="0">
              <a:buNone/>
              <a:defRPr sz="2500" b="1"/>
            </a:lvl1pPr>
            <a:lvl2pPr marL="450033" indent="0">
              <a:buNone/>
              <a:defRPr sz="2000" b="1"/>
            </a:lvl2pPr>
            <a:lvl3pPr marL="900059" indent="0">
              <a:buNone/>
              <a:defRPr sz="1800" b="1"/>
            </a:lvl3pPr>
            <a:lvl4pPr marL="1350118" indent="0">
              <a:buNone/>
              <a:defRPr sz="1600" b="1"/>
            </a:lvl4pPr>
            <a:lvl5pPr marL="1800151" indent="0">
              <a:buNone/>
              <a:defRPr sz="1600" b="1"/>
            </a:lvl5pPr>
            <a:lvl6pPr marL="2250209" indent="0">
              <a:buNone/>
              <a:defRPr sz="1600" b="1"/>
            </a:lvl6pPr>
            <a:lvl7pPr marL="2700237" indent="0">
              <a:buNone/>
              <a:defRPr sz="1600" b="1"/>
            </a:lvl7pPr>
            <a:lvl8pPr marL="3150281" indent="0">
              <a:buNone/>
              <a:defRPr sz="1600" b="1"/>
            </a:lvl8pPr>
            <a:lvl9pPr marL="3600312"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10167" y="2465390"/>
            <a:ext cx="4445000" cy="4478337"/>
          </a:xfrm>
        </p:spPr>
        <p:txBody>
          <a:bodyPr/>
          <a:lstStyle>
            <a:lvl1pPr>
              <a:defRPr sz="25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BFF63A51-A9F8-4A28-98B2-D182C3509F24}" type="datetime1">
              <a:rPr lang="en-US" smtClean="0">
                <a:solidFill>
                  <a:srgbClr val="000000"/>
                </a:solidFill>
              </a:rPr>
              <a:t>11/17/2017</a:t>
            </a:fld>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28</a:t>
            </a: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23B6124-2DF3-4297-8A88-6A07F8A178D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370176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677" y="5440365"/>
            <a:ext cx="6035675" cy="642937"/>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1677" y="693738"/>
            <a:ext cx="6035675" cy="4664075"/>
          </a:xfrm>
        </p:spPr>
        <p:txBody>
          <a:bodyPr/>
          <a:lstStyle>
            <a:lvl1pPr marL="0" indent="0">
              <a:buNone/>
              <a:defRPr sz="3200"/>
            </a:lvl1pPr>
            <a:lvl2pPr marL="457093" indent="0">
              <a:buNone/>
              <a:defRPr sz="2800"/>
            </a:lvl2pPr>
            <a:lvl3pPr marL="914187" indent="0">
              <a:buNone/>
              <a:defRPr sz="2500"/>
            </a:lvl3pPr>
            <a:lvl4pPr marL="1371279" indent="0">
              <a:buNone/>
              <a:defRPr sz="2000"/>
            </a:lvl4pPr>
            <a:lvl5pPr marL="1828372" indent="0">
              <a:buNone/>
              <a:defRPr sz="2000"/>
            </a:lvl5pPr>
            <a:lvl6pPr marL="2285465" indent="0">
              <a:buNone/>
              <a:defRPr sz="2000"/>
            </a:lvl6pPr>
            <a:lvl7pPr marL="2742560" indent="0">
              <a:buNone/>
              <a:defRPr sz="2000"/>
            </a:lvl7pPr>
            <a:lvl8pPr marL="3199651" indent="0">
              <a:buNone/>
              <a:defRPr sz="2000"/>
            </a:lvl8pPr>
            <a:lvl9pPr marL="3656744" indent="0">
              <a:buNone/>
              <a:defRPr sz="2000"/>
            </a:lvl9pPr>
          </a:lstStyle>
          <a:p>
            <a:pPr lvl="0"/>
            <a:endParaRPr lang="en-US" noProof="0" smtClean="0"/>
          </a:p>
        </p:txBody>
      </p:sp>
      <p:sp>
        <p:nvSpPr>
          <p:cNvPr id="4" name="Text Placeholder 3"/>
          <p:cNvSpPr>
            <a:spLocks noGrp="1"/>
          </p:cNvSpPr>
          <p:nvPr>
            <p:ph type="body" sz="half" idx="2"/>
          </p:nvPr>
        </p:nvSpPr>
        <p:spPr>
          <a:xfrm>
            <a:off x="1971677" y="6083300"/>
            <a:ext cx="6035675" cy="911225"/>
          </a:xfrm>
        </p:spPr>
        <p:txBody>
          <a:bodyPr/>
          <a:lstStyle>
            <a:lvl1pPr marL="0" indent="0">
              <a:buNone/>
              <a:defRPr sz="1400"/>
            </a:lvl1pPr>
            <a:lvl2pPr marL="457093" indent="0">
              <a:buNone/>
              <a:defRPr sz="1200"/>
            </a:lvl2pPr>
            <a:lvl3pPr marL="914187" indent="0">
              <a:buNone/>
              <a:defRPr sz="1000"/>
            </a:lvl3pPr>
            <a:lvl4pPr marL="1371279" indent="0">
              <a:buNone/>
              <a:defRPr sz="900"/>
            </a:lvl4pPr>
            <a:lvl5pPr marL="1828372" indent="0">
              <a:buNone/>
              <a:defRPr sz="900"/>
            </a:lvl5pPr>
            <a:lvl6pPr marL="2285465" indent="0">
              <a:buNone/>
              <a:defRPr sz="900"/>
            </a:lvl6pPr>
            <a:lvl7pPr marL="2742560" indent="0">
              <a:buNone/>
              <a:defRPr sz="900"/>
            </a:lvl7pPr>
            <a:lvl8pPr marL="3199651" indent="0">
              <a:buNone/>
              <a:defRPr sz="900"/>
            </a:lvl8pPr>
            <a:lvl9pPr marL="3656744"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DC541AF-06E1-441D-9B20-CAA6E2CF09F9}" type="datetime1">
              <a:rPr lang="en-US" smtClean="0"/>
              <a:t>11/17/2017</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CPSC 422, Lecture 28</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F1C4E24-B59B-429A-BA77-180D8189BE8E}" type="slidenum">
              <a:rPr lang="en-US"/>
              <a:pPr>
                <a:defRPr/>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611A40DA-5D4E-4503-B0A3-193D9A16C58A}" type="datetime1">
              <a:rPr lang="en-US" smtClean="0">
                <a:solidFill>
                  <a:srgbClr val="000000"/>
                </a:solidFill>
              </a:rPr>
              <a:t>11/17/2017</a:t>
            </a:fld>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28</a:t>
            </a: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87616AC-A47D-4395-B24B-205E0D7C754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1255341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D174E941-BE18-40C5-AEC5-ACC415D11AB8}" type="datetime1">
              <a:rPr lang="en-US" smtClean="0">
                <a:solidFill>
                  <a:srgbClr val="000000"/>
                </a:solidFill>
              </a:rPr>
              <a:t>11/17/2017</a:t>
            </a:fld>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28</a:t>
            </a: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EA626BF-FDE3-4B0F-A0E4-5C8EE91707A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2281661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245" y="309563"/>
            <a:ext cx="3308350" cy="13176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32238" y="309563"/>
            <a:ext cx="5622925" cy="6634162"/>
          </a:xfrm>
        </p:spPr>
        <p:txBody>
          <a:bodyPr/>
          <a:lstStyle>
            <a:lvl1pPr>
              <a:defRPr sz="3200"/>
            </a:lvl1pPr>
            <a:lvl2pPr>
              <a:defRPr sz="2800"/>
            </a:lvl2pPr>
            <a:lvl3pPr>
              <a:defRPr sz="25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3245" y="1627189"/>
            <a:ext cx="3308350" cy="5316537"/>
          </a:xfrm>
        </p:spPr>
        <p:txBody>
          <a:bodyPr/>
          <a:lstStyle>
            <a:lvl1pPr marL="0" indent="0">
              <a:buNone/>
              <a:defRPr sz="1400"/>
            </a:lvl1pPr>
            <a:lvl2pPr marL="450033" indent="0">
              <a:buNone/>
              <a:defRPr sz="1200"/>
            </a:lvl2pPr>
            <a:lvl3pPr marL="900059" indent="0">
              <a:buNone/>
              <a:defRPr sz="1000"/>
            </a:lvl3pPr>
            <a:lvl4pPr marL="1350118" indent="0">
              <a:buNone/>
              <a:defRPr sz="900"/>
            </a:lvl4pPr>
            <a:lvl5pPr marL="1800151" indent="0">
              <a:buNone/>
              <a:defRPr sz="900"/>
            </a:lvl5pPr>
            <a:lvl6pPr marL="2250209" indent="0">
              <a:buNone/>
              <a:defRPr sz="900"/>
            </a:lvl6pPr>
            <a:lvl7pPr marL="2700237" indent="0">
              <a:buNone/>
              <a:defRPr sz="900"/>
            </a:lvl7pPr>
            <a:lvl8pPr marL="3150281" indent="0">
              <a:buNone/>
              <a:defRPr sz="900"/>
            </a:lvl8pPr>
            <a:lvl9pPr marL="3600312"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E8C45FD7-41B0-4D75-A0E3-0CCA80AA093C}" type="datetime1">
              <a:rPr lang="en-US" smtClean="0">
                <a:solidFill>
                  <a:srgbClr val="000000"/>
                </a:solidFill>
              </a:rPr>
              <a:t>11/17/2017</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28</a:t>
            </a: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EFA0B57-2420-4CE0-B2DA-8B96A234E4F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75635978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823" y="5440516"/>
            <a:ext cx="6035675" cy="642937"/>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1823" y="693738"/>
            <a:ext cx="6035675" cy="4664075"/>
          </a:xfrm>
        </p:spPr>
        <p:txBody>
          <a:bodyPr/>
          <a:lstStyle>
            <a:lvl1pPr marL="0" indent="0">
              <a:buNone/>
              <a:defRPr sz="3200"/>
            </a:lvl1pPr>
            <a:lvl2pPr marL="450033" indent="0">
              <a:buNone/>
              <a:defRPr sz="2800"/>
            </a:lvl2pPr>
            <a:lvl3pPr marL="900059" indent="0">
              <a:buNone/>
              <a:defRPr sz="2500"/>
            </a:lvl3pPr>
            <a:lvl4pPr marL="1350118" indent="0">
              <a:buNone/>
              <a:defRPr sz="2000"/>
            </a:lvl4pPr>
            <a:lvl5pPr marL="1800151" indent="0">
              <a:buNone/>
              <a:defRPr sz="2000"/>
            </a:lvl5pPr>
            <a:lvl6pPr marL="2250209" indent="0">
              <a:buNone/>
              <a:defRPr sz="2000"/>
            </a:lvl6pPr>
            <a:lvl7pPr marL="2700237" indent="0">
              <a:buNone/>
              <a:defRPr sz="2000"/>
            </a:lvl7pPr>
            <a:lvl8pPr marL="3150281" indent="0">
              <a:buNone/>
              <a:defRPr sz="2000"/>
            </a:lvl8pPr>
            <a:lvl9pPr marL="3600312" indent="0">
              <a:buNone/>
              <a:defRPr sz="2000"/>
            </a:lvl9pPr>
          </a:lstStyle>
          <a:p>
            <a:pPr lvl="0"/>
            <a:endParaRPr lang="en-US" noProof="0" dirty="0" smtClean="0"/>
          </a:p>
        </p:txBody>
      </p:sp>
      <p:sp>
        <p:nvSpPr>
          <p:cNvPr id="4" name="Text Placeholder 3"/>
          <p:cNvSpPr>
            <a:spLocks noGrp="1"/>
          </p:cNvSpPr>
          <p:nvPr>
            <p:ph type="body" sz="half" idx="2"/>
          </p:nvPr>
        </p:nvSpPr>
        <p:spPr>
          <a:xfrm>
            <a:off x="1971823" y="6083300"/>
            <a:ext cx="6035675" cy="911225"/>
          </a:xfrm>
        </p:spPr>
        <p:txBody>
          <a:bodyPr/>
          <a:lstStyle>
            <a:lvl1pPr marL="0" indent="0">
              <a:buNone/>
              <a:defRPr sz="1400"/>
            </a:lvl1pPr>
            <a:lvl2pPr marL="450033" indent="0">
              <a:buNone/>
              <a:defRPr sz="1200"/>
            </a:lvl2pPr>
            <a:lvl3pPr marL="900059" indent="0">
              <a:buNone/>
              <a:defRPr sz="1000"/>
            </a:lvl3pPr>
            <a:lvl4pPr marL="1350118" indent="0">
              <a:buNone/>
              <a:defRPr sz="900"/>
            </a:lvl4pPr>
            <a:lvl5pPr marL="1800151" indent="0">
              <a:buNone/>
              <a:defRPr sz="900"/>
            </a:lvl5pPr>
            <a:lvl6pPr marL="2250209" indent="0">
              <a:buNone/>
              <a:defRPr sz="900"/>
            </a:lvl6pPr>
            <a:lvl7pPr marL="2700237" indent="0">
              <a:buNone/>
              <a:defRPr sz="900"/>
            </a:lvl7pPr>
            <a:lvl8pPr marL="3150281" indent="0">
              <a:buNone/>
              <a:defRPr sz="900"/>
            </a:lvl8pPr>
            <a:lvl9pPr marL="3600312"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A050D516-24F4-492F-8B0C-95E1B75BEADD}" type="datetime1">
              <a:rPr lang="en-US" smtClean="0">
                <a:solidFill>
                  <a:srgbClr val="000000"/>
                </a:solidFill>
              </a:rPr>
              <a:t>11/17/2017</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28</a:t>
            </a: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F1C4E24-B59B-429A-BA77-180D8189BE8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5849867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8DFE230C-D938-4EEE-92CB-7244CA2F2341}" type="datetime1">
              <a:rPr lang="en-US" smtClean="0">
                <a:solidFill>
                  <a:srgbClr val="000000"/>
                </a:solidFill>
              </a:rPr>
              <a:t>11/17/2017</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28</a:t>
            </a: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55D7FD2-0A41-439A-963E-CDD7AB3460C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80415745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3122" y="311151"/>
            <a:ext cx="2262189" cy="66325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3325" y="311151"/>
            <a:ext cx="6637337" cy="6632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63D242AC-80FE-4D49-9AD5-D3A38E4DBB0E}" type="datetime1">
              <a:rPr lang="en-US" smtClean="0">
                <a:solidFill>
                  <a:srgbClr val="000000"/>
                </a:solidFill>
              </a:rPr>
              <a:t>11/17/2017</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28</a:t>
            </a: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CA12203-6140-44DC-9351-C31C0AD9AAD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72211133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3386" y="311150"/>
            <a:ext cx="9051925" cy="1295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03238" y="1812929"/>
            <a:ext cx="4449762" cy="51307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548" y="1812929"/>
            <a:ext cx="4449763" cy="51307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B26124F1-086F-40C1-956F-08A86ADD9206}" type="datetime1">
              <a:rPr lang="en-US" smtClean="0">
                <a:solidFill>
                  <a:srgbClr val="000000"/>
                </a:solidFill>
              </a:rPr>
              <a:t>11/17/2017</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28</a:t>
            </a: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3B150B9-C163-4982-8113-3D957DD44D7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48383874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109" y="2414635"/>
            <a:ext cx="8550275" cy="166528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08171" y="4403726"/>
            <a:ext cx="7042151" cy="1987550"/>
          </a:xfrm>
        </p:spPr>
        <p:txBody>
          <a:bodyPr/>
          <a:lstStyle>
            <a:lvl1pPr marL="0" indent="0" algn="ctr">
              <a:buNone/>
              <a:defRPr/>
            </a:lvl1pPr>
            <a:lvl2pPr marL="454957" indent="0" algn="ctr">
              <a:buNone/>
              <a:defRPr/>
            </a:lvl2pPr>
            <a:lvl3pPr marL="909911" indent="0" algn="ctr">
              <a:buNone/>
              <a:defRPr/>
            </a:lvl3pPr>
            <a:lvl4pPr marL="1364878" indent="0" algn="ctr">
              <a:buNone/>
              <a:defRPr/>
            </a:lvl4pPr>
            <a:lvl5pPr marL="1819836" indent="0" algn="ctr">
              <a:buNone/>
              <a:defRPr/>
            </a:lvl5pPr>
            <a:lvl6pPr marL="2274803" indent="0" algn="ctr">
              <a:buNone/>
              <a:defRPr/>
            </a:lvl6pPr>
            <a:lvl7pPr marL="2729761" indent="0" algn="ctr">
              <a:buNone/>
              <a:defRPr/>
            </a:lvl7pPr>
            <a:lvl8pPr marL="3184720" indent="0" algn="ctr">
              <a:buNone/>
              <a:defRPr/>
            </a:lvl8pPr>
            <a:lvl9pPr marL="3639679"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EC7BBCD2-8F4D-4174-9DF2-CDDC39207FB6}" type="datetime1">
              <a:rPr lang="en-US" smtClean="0">
                <a:solidFill>
                  <a:srgbClr val="000000"/>
                </a:solidFill>
              </a:rPr>
              <a:t>11/17/2017</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28</a:t>
            </a: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EC62D4D-D7C0-43DB-88F2-E2772CFE29A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38754365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4ECC9C18-EC14-4096-9220-9AD8CBDA32BD}" type="datetime1">
              <a:rPr lang="en-US" smtClean="0">
                <a:solidFill>
                  <a:srgbClr val="000000"/>
                </a:solidFill>
              </a:rPr>
              <a:t>11/17/2017</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28</a:t>
            </a: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1A5F99B-F908-435A-91B8-09D5E4931BB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18249191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5342" y="4994275"/>
            <a:ext cx="8548687" cy="1544638"/>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5342" y="3294063"/>
            <a:ext cx="8548687" cy="1700212"/>
          </a:xfrm>
        </p:spPr>
        <p:txBody>
          <a:bodyPr anchor="b"/>
          <a:lstStyle>
            <a:lvl1pPr marL="0" indent="0">
              <a:buNone/>
              <a:defRPr sz="2000"/>
            </a:lvl1pPr>
            <a:lvl2pPr marL="454957" indent="0">
              <a:buNone/>
              <a:defRPr sz="1800"/>
            </a:lvl2pPr>
            <a:lvl3pPr marL="909911" indent="0">
              <a:buNone/>
              <a:defRPr sz="1600"/>
            </a:lvl3pPr>
            <a:lvl4pPr marL="1364878" indent="0">
              <a:buNone/>
              <a:defRPr sz="1400"/>
            </a:lvl4pPr>
            <a:lvl5pPr marL="1819836" indent="0">
              <a:buNone/>
              <a:defRPr sz="1400"/>
            </a:lvl5pPr>
            <a:lvl6pPr marL="2274803" indent="0">
              <a:buNone/>
              <a:defRPr sz="1400"/>
            </a:lvl6pPr>
            <a:lvl7pPr marL="2729761" indent="0">
              <a:buNone/>
              <a:defRPr sz="1400"/>
            </a:lvl7pPr>
            <a:lvl8pPr marL="3184720" indent="0">
              <a:buNone/>
              <a:defRPr sz="1400"/>
            </a:lvl8pPr>
            <a:lvl9pPr marL="3639679"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995DB717-18FF-4E1A-9912-31776F738C65}" type="datetime1">
              <a:rPr lang="en-US" smtClean="0">
                <a:solidFill>
                  <a:srgbClr val="000000"/>
                </a:solidFill>
              </a:rPr>
              <a:t>11/17/2017</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28</a:t>
            </a: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59A8082-F2FA-4918-B546-79012337B77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959344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6.xml"/><Relationship Id="rId13" Type="http://schemas.openxmlformats.org/officeDocument/2006/relationships/theme" Target="../theme/theme10.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slideLayout" Target="../slideLayouts/slideLayout120.xml"/><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5" Type="http://schemas.openxmlformats.org/officeDocument/2006/relationships/slideLayout" Target="../slideLayouts/slideLayout113.xml"/><Relationship Id="rId10" Type="http://schemas.openxmlformats.org/officeDocument/2006/relationships/slideLayout" Target="../slideLayouts/slideLayout118.xml"/><Relationship Id="rId4" Type="http://schemas.openxmlformats.org/officeDocument/2006/relationships/slideLayout" Target="../slideLayouts/slideLayout112.xml"/><Relationship Id="rId9" Type="http://schemas.openxmlformats.org/officeDocument/2006/relationships/slideLayout" Target="../slideLayouts/slideLayout117.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8.xml"/><Relationship Id="rId13" Type="http://schemas.openxmlformats.org/officeDocument/2006/relationships/theme" Target="../theme/theme11.xml"/><Relationship Id="rId3" Type="http://schemas.openxmlformats.org/officeDocument/2006/relationships/slideLayout" Target="../slideLayouts/slideLayout123.xml"/><Relationship Id="rId7" Type="http://schemas.openxmlformats.org/officeDocument/2006/relationships/slideLayout" Target="../slideLayouts/slideLayout127.xml"/><Relationship Id="rId12" Type="http://schemas.openxmlformats.org/officeDocument/2006/relationships/slideLayout" Target="../slideLayouts/slideLayout132.xml"/><Relationship Id="rId2" Type="http://schemas.openxmlformats.org/officeDocument/2006/relationships/slideLayout" Target="../slideLayouts/slideLayout122.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slideLayout" Target="../slideLayouts/slideLayout131.xml"/><Relationship Id="rId5" Type="http://schemas.openxmlformats.org/officeDocument/2006/relationships/slideLayout" Target="../slideLayouts/slideLayout125.xml"/><Relationship Id="rId10" Type="http://schemas.openxmlformats.org/officeDocument/2006/relationships/slideLayout" Target="../slideLayouts/slideLayout130.xml"/><Relationship Id="rId4" Type="http://schemas.openxmlformats.org/officeDocument/2006/relationships/slideLayout" Target="../slideLayouts/slideLayout124.xml"/><Relationship Id="rId9" Type="http://schemas.openxmlformats.org/officeDocument/2006/relationships/slideLayout" Target="../slideLayouts/slideLayout12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theme" Target="../theme/theme12.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slideLayout" Target="../slideLayouts/slideLayout144.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2.xml"/><Relationship Id="rId13" Type="http://schemas.openxmlformats.org/officeDocument/2006/relationships/theme" Target="../theme/theme13.xml"/><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slideLayout" Target="../slideLayouts/slideLayout156.xml"/><Relationship Id="rId2" Type="http://schemas.openxmlformats.org/officeDocument/2006/relationships/slideLayout" Target="../slideLayouts/slideLayout146.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5" Type="http://schemas.openxmlformats.org/officeDocument/2006/relationships/slideLayout" Target="../slideLayouts/slideLayout149.xml"/><Relationship Id="rId10" Type="http://schemas.openxmlformats.org/officeDocument/2006/relationships/slideLayout" Target="../slideLayouts/slideLayout154.xml"/><Relationship Id="rId4" Type="http://schemas.openxmlformats.org/officeDocument/2006/relationships/slideLayout" Target="../slideLayouts/slideLayout148.xml"/><Relationship Id="rId9" Type="http://schemas.openxmlformats.org/officeDocument/2006/relationships/slideLayout" Target="../slideLayouts/slideLayout15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64.xml"/><Relationship Id="rId13" Type="http://schemas.openxmlformats.org/officeDocument/2006/relationships/slideLayout" Target="../slideLayouts/slideLayout169.xml"/><Relationship Id="rId3" Type="http://schemas.openxmlformats.org/officeDocument/2006/relationships/slideLayout" Target="../slideLayouts/slideLayout159.xml"/><Relationship Id="rId7" Type="http://schemas.openxmlformats.org/officeDocument/2006/relationships/slideLayout" Target="../slideLayouts/slideLayout163.xml"/><Relationship Id="rId12" Type="http://schemas.openxmlformats.org/officeDocument/2006/relationships/slideLayout" Target="../slideLayouts/slideLayout168.xml"/><Relationship Id="rId2" Type="http://schemas.openxmlformats.org/officeDocument/2006/relationships/slideLayout" Target="../slideLayouts/slideLayout158.xml"/><Relationship Id="rId1" Type="http://schemas.openxmlformats.org/officeDocument/2006/relationships/slideLayout" Target="../slideLayouts/slideLayout157.xml"/><Relationship Id="rId6" Type="http://schemas.openxmlformats.org/officeDocument/2006/relationships/slideLayout" Target="../slideLayouts/slideLayout162.xml"/><Relationship Id="rId11" Type="http://schemas.openxmlformats.org/officeDocument/2006/relationships/slideLayout" Target="../slideLayouts/slideLayout167.xml"/><Relationship Id="rId5" Type="http://schemas.openxmlformats.org/officeDocument/2006/relationships/slideLayout" Target="../slideLayouts/slideLayout161.xml"/><Relationship Id="rId10" Type="http://schemas.openxmlformats.org/officeDocument/2006/relationships/slideLayout" Target="../slideLayouts/slideLayout166.xml"/><Relationship Id="rId4" Type="http://schemas.openxmlformats.org/officeDocument/2006/relationships/slideLayout" Target="../slideLayouts/slideLayout160.xml"/><Relationship Id="rId9" Type="http://schemas.openxmlformats.org/officeDocument/2006/relationships/slideLayout" Target="../slideLayouts/slideLayout165.xml"/><Relationship Id="rId14" Type="http://schemas.openxmlformats.org/officeDocument/2006/relationships/theme" Target="../theme/theme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1.emf"/><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theme" Target="../theme/theme8.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theme" Target="../theme/theme9.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503240" y="311150"/>
            <a:ext cx="9051925" cy="1295400"/>
          </a:xfrm>
          <a:prstGeom prst="rect">
            <a:avLst/>
          </a:prstGeom>
          <a:noFill/>
          <a:ln w="9525">
            <a:noFill/>
            <a:miter lim="800000"/>
            <a:headEnd/>
            <a:tailEnd/>
          </a:ln>
        </p:spPr>
        <p:txBody>
          <a:bodyPr vert="horz" wrap="square" lIns="91408" tIns="45704" rIns="91408" bIns="45704" numCol="1" anchor="ctr" anchorCtr="0" compatLnSpc="1">
            <a:prstTxWarp prst="textNoShape">
              <a:avLst/>
            </a:prstTxWarp>
          </a:bodyPr>
          <a:lstStyle/>
          <a:p>
            <a:pPr lvl="0"/>
            <a:r>
              <a:rPr lang="en-US" smtClean="0"/>
              <a:t>Click to edit Master title style</a:t>
            </a:r>
          </a:p>
        </p:txBody>
      </p:sp>
      <p:sp>
        <p:nvSpPr>
          <p:cNvPr id="9219" name="Rectangle 3"/>
          <p:cNvSpPr>
            <a:spLocks noGrp="1" noChangeArrowheads="1"/>
          </p:cNvSpPr>
          <p:nvPr>
            <p:ph type="body" idx="1"/>
          </p:nvPr>
        </p:nvSpPr>
        <p:spPr bwMode="auto">
          <a:xfrm>
            <a:off x="503240" y="1812927"/>
            <a:ext cx="9051925" cy="5130799"/>
          </a:xfrm>
          <a:prstGeom prst="rect">
            <a:avLst/>
          </a:prstGeom>
          <a:noFill/>
          <a:ln w="9525">
            <a:noFill/>
            <a:miter lim="800000"/>
            <a:headEnd/>
            <a:tailEnd/>
          </a:ln>
        </p:spPr>
        <p:txBody>
          <a:bodyPr vert="horz" wrap="square" lIns="91408" tIns="45704" rIns="91408" bIns="45704"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83972" name="Rectangle 4"/>
          <p:cNvSpPr>
            <a:spLocks noGrp="1" noChangeArrowheads="1"/>
          </p:cNvSpPr>
          <p:nvPr>
            <p:ph type="dt" sz="half" idx="2"/>
          </p:nvPr>
        </p:nvSpPr>
        <p:spPr bwMode="auto">
          <a:xfrm>
            <a:off x="457202" y="7232650"/>
            <a:ext cx="2346325" cy="539750"/>
          </a:xfrm>
          <a:prstGeom prst="rect">
            <a:avLst/>
          </a:prstGeom>
          <a:noFill/>
          <a:ln w="9525">
            <a:noFill/>
            <a:miter lim="800000"/>
            <a:headEnd/>
            <a:tailEnd/>
          </a:ln>
          <a:effectLst/>
        </p:spPr>
        <p:txBody>
          <a:bodyPr vert="horz" wrap="square" lIns="91408" tIns="45704" rIns="91408" bIns="45704" numCol="1" anchor="t" anchorCtr="0" compatLnSpc="1">
            <a:prstTxWarp prst="textNoShape">
              <a:avLst/>
            </a:prstTxWarp>
          </a:bodyPr>
          <a:lstStyle>
            <a:lvl1pPr>
              <a:defRPr sz="1400">
                <a:solidFill>
                  <a:schemeClr val="tx1"/>
                </a:solidFill>
                <a:latin typeface="+mn-lt"/>
              </a:defRPr>
            </a:lvl1pPr>
          </a:lstStyle>
          <a:p>
            <a:pPr>
              <a:defRPr/>
            </a:pPr>
            <a:fld id="{EC2B8EB1-831D-4F39-AC76-15AEE0E50533}" type="datetime1">
              <a:rPr lang="en-US" smtClean="0"/>
              <a:t>11/17/2017</a:t>
            </a:fld>
            <a:endParaRPr lang="en-US"/>
          </a:p>
        </p:txBody>
      </p:sp>
      <p:sp>
        <p:nvSpPr>
          <p:cNvPr id="83973" name="Rectangle 5"/>
          <p:cNvSpPr>
            <a:spLocks noGrp="1" noChangeArrowheads="1"/>
          </p:cNvSpPr>
          <p:nvPr>
            <p:ph type="ftr" sz="quarter" idx="3"/>
          </p:nvPr>
        </p:nvSpPr>
        <p:spPr bwMode="auto">
          <a:xfrm>
            <a:off x="3429002" y="7232650"/>
            <a:ext cx="3184525" cy="539750"/>
          </a:xfrm>
          <a:prstGeom prst="rect">
            <a:avLst/>
          </a:prstGeom>
          <a:noFill/>
          <a:ln w="9525">
            <a:noFill/>
            <a:miter lim="800000"/>
            <a:headEnd/>
            <a:tailEnd/>
          </a:ln>
          <a:effectLst/>
        </p:spPr>
        <p:txBody>
          <a:bodyPr vert="horz" wrap="square" lIns="91408" tIns="45704" rIns="91408" bIns="45704" numCol="1" anchor="t" anchorCtr="0" compatLnSpc="1">
            <a:prstTxWarp prst="textNoShape">
              <a:avLst/>
            </a:prstTxWarp>
          </a:bodyPr>
          <a:lstStyle>
            <a:lvl1pPr algn="ctr">
              <a:defRPr sz="1400">
                <a:solidFill>
                  <a:schemeClr val="tx1"/>
                </a:solidFill>
                <a:latin typeface="+mn-lt"/>
              </a:defRPr>
            </a:lvl1pPr>
          </a:lstStyle>
          <a:p>
            <a:pPr>
              <a:defRPr/>
            </a:pPr>
            <a:r>
              <a:rPr lang="en-US" smtClean="0"/>
              <a:t>CPSC 422, Lecture 28</a:t>
            </a:r>
            <a:endParaRPr lang="en-US"/>
          </a:p>
        </p:txBody>
      </p:sp>
      <p:sp>
        <p:nvSpPr>
          <p:cNvPr id="83974" name="Rectangle 6"/>
          <p:cNvSpPr>
            <a:spLocks noGrp="1" noChangeArrowheads="1"/>
          </p:cNvSpPr>
          <p:nvPr>
            <p:ph type="sldNum" sz="quarter" idx="4"/>
          </p:nvPr>
        </p:nvSpPr>
        <p:spPr bwMode="auto">
          <a:xfrm>
            <a:off x="7239002" y="7232650"/>
            <a:ext cx="2346325" cy="539750"/>
          </a:xfrm>
          <a:prstGeom prst="rect">
            <a:avLst/>
          </a:prstGeom>
          <a:noFill/>
          <a:ln w="9525">
            <a:noFill/>
            <a:miter lim="800000"/>
            <a:headEnd/>
            <a:tailEnd/>
          </a:ln>
          <a:effectLst/>
        </p:spPr>
        <p:txBody>
          <a:bodyPr vert="horz" wrap="square" lIns="91408" tIns="45704" rIns="91408" bIns="45704" numCol="1" anchor="t" anchorCtr="0" compatLnSpc="1">
            <a:prstTxWarp prst="textNoShape">
              <a:avLst/>
            </a:prstTxWarp>
          </a:bodyPr>
          <a:lstStyle>
            <a:lvl1pPr algn="r">
              <a:defRPr sz="1400">
                <a:solidFill>
                  <a:schemeClr val="tx1"/>
                </a:solidFill>
                <a:latin typeface="+mn-lt"/>
              </a:defRPr>
            </a:lvl1pPr>
          </a:lstStyle>
          <a:p>
            <a:pPr>
              <a:defRPr/>
            </a:pPr>
            <a:fld id="{3EFDBC4F-DC93-4314-88A8-05E9B03F0C4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hf hdr="0" dt="0"/>
  <p:txStyles>
    <p:titleStyle>
      <a:lvl1pPr algn="ctr" rtl="0" eaLnBrk="0" fontAlgn="base" hangingPunct="0">
        <a:spcBef>
          <a:spcPct val="0"/>
        </a:spcBef>
        <a:spcAft>
          <a:spcPct val="0"/>
        </a:spcAft>
        <a:defRPr sz="4300">
          <a:solidFill>
            <a:schemeClr val="tx2"/>
          </a:solidFill>
          <a:latin typeface="+mj-lt"/>
          <a:ea typeface="+mj-ea"/>
          <a:cs typeface="+mj-cs"/>
        </a:defRPr>
      </a:lvl1pPr>
      <a:lvl2pPr algn="ctr" rtl="0" eaLnBrk="0" fontAlgn="base" hangingPunct="0">
        <a:spcBef>
          <a:spcPct val="0"/>
        </a:spcBef>
        <a:spcAft>
          <a:spcPct val="0"/>
        </a:spcAft>
        <a:defRPr sz="4300">
          <a:solidFill>
            <a:schemeClr val="tx2"/>
          </a:solidFill>
          <a:latin typeface="Arial" charset="0"/>
        </a:defRPr>
      </a:lvl2pPr>
      <a:lvl3pPr algn="ctr" rtl="0" eaLnBrk="0" fontAlgn="base" hangingPunct="0">
        <a:spcBef>
          <a:spcPct val="0"/>
        </a:spcBef>
        <a:spcAft>
          <a:spcPct val="0"/>
        </a:spcAft>
        <a:defRPr sz="4300">
          <a:solidFill>
            <a:schemeClr val="tx2"/>
          </a:solidFill>
          <a:latin typeface="Arial" charset="0"/>
        </a:defRPr>
      </a:lvl3pPr>
      <a:lvl4pPr algn="ctr" rtl="0" eaLnBrk="0" fontAlgn="base" hangingPunct="0">
        <a:spcBef>
          <a:spcPct val="0"/>
        </a:spcBef>
        <a:spcAft>
          <a:spcPct val="0"/>
        </a:spcAft>
        <a:defRPr sz="4300">
          <a:solidFill>
            <a:schemeClr val="tx2"/>
          </a:solidFill>
          <a:latin typeface="Arial" charset="0"/>
        </a:defRPr>
      </a:lvl4pPr>
      <a:lvl5pPr algn="ctr" rtl="0" eaLnBrk="0" fontAlgn="base" hangingPunct="0">
        <a:spcBef>
          <a:spcPct val="0"/>
        </a:spcBef>
        <a:spcAft>
          <a:spcPct val="0"/>
        </a:spcAft>
        <a:defRPr sz="4300">
          <a:solidFill>
            <a:schemeClr val="tx2"/>
          </a:solidFill>
          <a:latin typeface="Arial" charset="0"/>
        </a:defRPr>
      </a:lvl5pPr>
      <a:lvl6pPr marL="457093" algn="ctr" rtl="0" fontAlgn="base">
        <a:spcBef>
          <a:spcPct val="0"/>
        </a:spcBef>
        <a:spcAft>
          <a:spcPct val="0"/>
        </a:spcAft>
        <a:defRPr sz="4300">
          <a:solidFill>
            <a:schemeClr val="tx2"/>
          </a:solidFill>
          <a:latin typeface="Arial" charset="0"/>
        </a:defRPr>
      </a:lvl6pPr>
      <a:lvl7pPr marL="914187" algn="ctr" rtl="0" fontAlgn="base">
        <a:spcBef>
          <a:spcPct val="0"/>
        </a:spcBef>
        <a:spcAft>
          <a:spcPct val="0"/>
        </a:spcAft>
        <a:defRPr sz="4300">
          <a:solidFill>
            <a:schemeClr val="tx2"/>
          </a:solidFill>
          <a:latin typeface="Arial" charset="0"/>
        </a:defRPr>
      </a:lvl7pPr>
      <a:lvl8pPr marL="1371279" algn="ctr" rtl="0" fontAlgn="base">
        <a:spcBef>
          <a:spcPct val="0"/>
        </a:spcBef>
        <a:spcAft>
          <a:spcPct val="0"/>
        </a:spcAft>
        <a:defRPr sz="4300">
          <a:solidFill>
            <a:schemeClr val="tx2"/>
          </a:solidFill>
          <a:latin typeface="Arial" charset="0"/>
        </a:defRPr>
      </a:lvl8pPr>
      <a:lvl9pPr marL="1828372" algn="ctr" rtl="0" fontAlgn="base">
        <a:spcBef>
          <a:spcPct val="0"/>
        </a:spcBef>
        <a:spcAft>
          <a:spcPct val="0"/>
        </a:spcAft>
        <a:defRPr sz="4300">
          <a:solidFill>
            <a:schemeClr val="tx2"/>
          </a:solidFill>
          <a:latin typeface="Arial" charset="0"/>
        </a:defRPr>
      </a:lvl9pPr>
    </p:titleStyle>
    <p:bodyStyle>
      <a:lvl1pPr marL="342819" indent="-342819" algn="l" rtl="0" eaLnBrk="0" fontAlgn="base" hangingPunct="0">
        <a:spcBef>
          <a:spcPct val="20000"/>
        </a:spcBef>
        <a:spcAft>
          <a:spcPct val="0"/>
        </a:spcAft>
        <a:buChar char="•"/>
        <a:defRPr sz="3200">
          <a:solidFill>
            <a:schemeClr val="tx1"/>
          </a:solidFill>
          <a:latin typeface="+mn-lt"/>
          <a:ea typeface="+mn-ea"/>
          <a:cs typeface="+mn-cs"/>
        </a:defRPr>
      </a:lvl1pPr>
      <a:lvl2pPr marL="742776" indent="-287271" algn="l" rtl="0" eaLnBrk="0" fontAlgn="base" hangingPunct="0">
        <a:spcBef>
          <a:spcPct val="20000"/>
        </a:spcBef>
        <a:spcAft>
          <a:spcPct val="0"/>
        </a:spcAft>
        <a:buChar char="–"/>
        <a:defRPr sz="2800">
          <a:solidFill>
            <a:schemeClr val="tx1"/>
          </a:solidFill>
          <a:latin typeface="+mn-lt"/>
        </a:defRPr>
      </a:lvl2pPr>
      <a:lvl3pPr marL="1142732" indent="-228547" algn="l" rtl="0" eaLnBrk="0" fontAlgn="base" hangingPunct="0">
        <a:spcBef>
          <a:spcPct val="20000"/>
        </a:spcBef>
        <a:spcAft>
          <a:spcPct val="0"/>
        </a:spcAft>
        <a:buChar char="•"/>
        <a:defRPr sz="2500">
          <a:solidFill>
            <a:schemeClr val="tx1"/>
          </a:solidFill>
          <a:latin typeface="+mn-lt"/>
        </a:defRPr>
      </a:lvl3pPr>
      <a:lvl4pPr marL="1599825" indent="-228547" algn="l" rtl="0" eaLnBrk="0" fontAlgn="base" hangingPunct="0">
        <a:spcBef>
          <a:spcPct val="20000"/>
        </a:spcBef>
        <a:spcAft>
          <a:spcPct val="0"/>
        </a:spcAft>
        <a:buChar char="–"/>
        <a:defRPr sz="2000">
          <a:solidFill>
            <a:schemeClr val="tx1"/>
          </a:solidFill>
          <a:latin typeface="+mn-lt"/>
        </a:defRPr>
      </a:lvl4pPr>
      <a:lvl5pPr marL="2056919" indent="-228547" algn="l" rtl="0" eaLnBrk="0" fontAlgn="base" hangingPunct="0">
        <a:spcBef>
          <a:spcPct val="20000"/>
        </a:spcBef>
        <a:spcAft>
          <a:spcPct val="0"/>
        </a:spcAft>
        <a:buChar char="»"/>
        <a:defRPr sz="2000">
          <a:solidFill>
            <a:schemeClr val="tx1"/>
          </a:solidFill>
          <a:latin typeface="+mn-lt"/>
        </a:defRPr>
      </a:lvl5pPr>
      <a:lvl6pPr marL="2514012" indent="-228547" algn="l" rtl="0" fontAlgn="base">
        <a:spcBef>
          <a:spcPct val="20000"/>
        </a:spcBef>
        <a:spcAft>
          <a:spcPct val="0"/>
        </a:spcAft>
        <a:buChar char="»"/>
        <a:defRPr sz="2000">
          <a:solidFill>
            <a:schemeClr val="tx1"/>
          </a:solidFill>
          <a:latin typeface="+mn-lt"/>
        </a:defRPr>
      </a:lvl6pPr>
      <a:lvl7pPr marL="2971105" indent="-228547" algn="l" rtl="0" fontAlgn="base">
        <a:spcBef>
          <a:spcPct val="20000"/>
        </a:spcBef>
        <a:spcAft>
          <a:spcPct val="0"/>
        </a:spcAft>
        <a:buChar char="»"/>
        <a:defRPr sz="2000">
          <a:solidFill>
            <a:schemeClr val="tx1"/>
          </a:solidFill>
          <a:latin typeface="+mn-lt"/>
        </a:defRPr>
      </a:lvl7pPr>
      <a:lvl8pPr marL="3428200" indent="-228547" algn="l" rtl="0" fontAlgn="base">
        <a:spcBef>
          <a:spcPct val="20000"/>
        </a:spcBef>
        <a:spcAft>
          <a:spcPct val="0"/>
        </a:spcAft>
        <a:buChar char="»"/>
        <a:defRPr sz="2000">
          <a:solidFill>
            <a:schemeClr val="tx1"/>
          </a:solidFill>
          <a:latin typeface="+mn-lt"/>
        </a:defRPr>
      </a:lvl8pPr>
      <a:lvl9pPr marL="3885291" indent="-228547"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187" rtl="0" eaLnBrk="1" latinLnBrk="0" hangingPunct="1">
        <a:defRPr sz="1800" kern="1200">
          <a:solidFill>
            <a:schemeClr val="tx1"/>
          </a:solidFill>
          <a:latin typeface="+mn-lt"/>
          <a:ea typeface="+mn-ea"/>
          <a:cs typeface="+mn-cs"/>
        </a:defRPr>
      </a:lvl1pPr>
      <a:lvl2pPr marL="457093" algn="l" defTabSz="914187" rtl="0" eaLnBrk="1" latinLnBrk="0" hangingPunct="1">
        <a:defRPr sz="1800" kern="1200">
          <a:solidFill>
            <a:schemeClr val="tx1"/>
          </a:solidFill>
          <a:latin typeface="+mn-lt"/>
          <a:ea typeface="+mn-ea"/>
          <a:cs typeface="+mn-cs"/>
        </a:defRPr>
      </a:lvl2pPr>
      <a:lvl3pPr marL="914187" algn="l" defTabSz="914187" rtl="0" eaLnBrk="1" latinLnBrk="0" hangingPunct="1">
        <a:defRPr sz="1800" kern="1200">
          <a:solidFill>
            <a:schemeClr val="tx1"/>
          </a:solidFill>
          <a:latin typeface="+mn-lt"/>
          <a:ea typeface="+mn-ea"/>
          <a:cs typeface="+mn-cs"/>
        </a:defRPr>
      </a:lvl3pPr>
      <a:lvl4pPr marL="1371279" algn="l" defTabSz="914187" rtl="0" eaLnBrk="1" latinLnBrk="0" hangingPunct="1">
        <a:defRPr sz="1800" kern="1200">
          <a:solidFill>
            <a:schemeClr val="tx1"/>
          </a:solidFill>
          <a:latin typeface="+mn-lt"/>
          <a:ea typeface="+mn-ea"/>
          <a:cs typeface="+mn-cs"/>
        </a:defRPr>
      </a:lvl4pPr>
      <a:lvl5pPr marL="1828372" algn="l" defTabSz="914187" rtl="0" eaLnBrk="1" latinLnBrk="0" hangingPunct="1">
        <a:defRPr sz="1800" kern="1200">
          <a:solidFill>
            <a:schemeClr val="tx1"/>
          </a:solidFill>
          <a:latin typeface="+mn-lt"/>
          <a:ea typeface="+mn-ea"/>
          <a:cs typeface="+mn-cs"/>
        </a:defRPr>
      </a:lvl5pPr>
      <a:lvl6pPr marL="2285465" algn="l" defTabSz="914187" rtl="0" eaLnBrk="1" latinLnBrk="0" hangingPunct="1">
        <a:defRPr sz="1800" kern="1200">
          <a:solidFill>
            <a:schemeClr val="tx1"/>
          </a:solidFill>
          <a:latin typeface="+mn-lt"/>
          <a:ea typeface="+mn-ea"/>
          <a:cs typeface="+mn-cs"/>
        </a:defRPr>
      </a:lvl6pPr>
      <a:lvl7pPr marL="2742560" algn="l" defTabSz="914187" rtl="0" eaLnBrk="1" latinLnBrk="0" hangingPunct="1">
        <a:defRPr sz="1800" kern="1200">
          <a:solidFill>
            <a:schemeClr val="tx1"/>
          </a:solidFill>
          <a:latin typeface="+mn-lt"/>
          <a:ea typeface="+mn-ea"/>
          <a:cs typeface="+mn-cs"/>
        </a:defRPr>
      </a:lvl7pPr>
      <a:lvl8pPr marL="3199651" algn="l" defTabSz="914187" rtl="0" eaLnBrk="1" latinLnBrk="0" hangingPunct="1">
        <a:defRPr sz="1800" kern="1200">
          <a:solidFill>
            <a:schemeClr val="tx1"/>
          </a:solidFill>
          <a:latin typeface="+mn-lt"/>
          <a:ea typeface="+mn-ea"/>
          <a:cs typeface="+mn-cs"/>
        </a:defRPr>
      </a:lvl8pPr>
      <a:lvl9pPr marL="3656744" algn="l" defTabSz="914187"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503275" y="311150"/>
            <a:ext cx="9051925" cy="1295400"/>
          </a:xfrm>
          <a:prstGeom prst="rect">
            <a:avLst/>
          </a:prstGeom>
          <a:noFill/>
          <a:ln w="9525">
            <a:noFill/>
            <a:miter lim="800000"/>
            <a:headEnd/>
            <a:tailEnd/>
          </a:ln>
        </p:spPr>
        <p:txBody>
          <a:bodyPr vert="horz" wrap="square" lIns="91078" tIns="45537" rIns="91078" bIns="45537" numCol="1" anchor="ctr" anchorCtr="0" compatLnSpc="1">
            <a:prstTxWarp prst="textNoShape">
              <a:avLst/>
            </a:prstTxWarp>
          </a:bodyPr>
          <a:lstStyle/>
          <a:p>
            <a:pPr lvl="0"/>
            <a:r>
              <a:rPr lang="en-US" smtClean="0"/>
              <a:t>Click to edit Master title style</a:t>
            </a:r>
          </a:p>
        </p:txBody>
      </p:sp>
      <p:sp>
        <p:nvSpPr>
          <p:cNvPr id="9219" name="Rectangle 3"/>
          <p:cNvSpPr>
            <a:spLocks noGrp="1" noChangeArrowheads="1"/>
          </p:cNvSpPr>
          <p:nvPr>
            <p:ph type="body" idx="1"/>
          </p:nvPr>
        </p:nvSpPr>
        <p:spPr bwMode="auto">
          <a:xfrm>
            <a:off x="503275" y="1812929"/>
            <a:ext cx="9051925" cy="5130799"/>
          </a:xfrm>
          <a:prstGeom prst="rect">
            <a:avLst/>
          </a:prstGeom>
          <a:noFill/>
          <a:ln w="9525">
            <a:noFill/>
            <a:miter lim="800000"/>
            <a:headEnd/>
            <a:tailEnd/>
          </a:ln>
        </p:spPr>
        <p:txBody>
          <a:bodyPr vert="horz" wrap="square" lIns="91078" tIns="45537" rIns="91078" bIns="45537"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83972" name="Rectangle 4"/>
          <p:cNvSpPr>
            <a:spLocks noGrp="1" noChangeArrowheads="1"/>
          </p:cNvSpPr>
          <p:nvPr>
            <p:ph type="dt" sz="half" idx="2"/>
          </p:nvPr>
        </p:nvSpPr>
        <p:spPr bwMode="auto">
          <a:xfrm>
            <a:off x="457213" y="7232650"/>
            <a:ext cx="2346325" cy="539750"/>
          </a:xfrm>
          <a:prstGeom prst="rect">
            <a:avLst/>
          </a:prstGeom>
          <a:noFill/>
          <a:ln w="9525">
            <a:noFill/>
            <a:miter lim="800000"/>
            <a:headEnd/>
            <a:tailEnd/>
          </a:ln>
          <a:effectLst/>
        </p:spPr>
        <p:txBody>
          <a:bodyPr vert="horz" wrap="square" lIns="91078" tIns="45537" rIns="91078" bIns="45537" numCol="1" anchor="t" anchorCtr="0" compatLnSpc="1">
            <a:prstTxWarp prst="textNoShape">
              <a:avLst/>
            </a:prstTxWarp>
          </a:bodyPr>
          <a:lstStyle>
            <a:lvl1pPr>
              <a:defRPr sz="1400">
                <a:solidFill>
                  <a:schemeClr val="tx1"/>
                </a:solidFill>
                <a:latin typeface="+mn-lt"/>
              </a:defRPr>
            </a:lvl1pPr>
          </a:lstStyle>
          <a:p>
            <a:pPr defTabSz="1015021">
              <a:defRPr/>
            </a:pPr>
            <a:fld id="{7BA12A59-5B51-4356-A271-1023A9CCB358}" type="datetime1">
              <a:rPr lang="en-US" smtClean="0">
                <a:solidFill>
                  <a:srgbClr val="000000"/>
                </a:solidFill>
              </a:rPr>
              <a:t>11/17/2017</a:t>
            </a:fld>
            <a:endParaRPr lang="en-US" dirty="0">
              <a:solidFill>
                <a:srgbClr val="000000"/>
              </a:solidFill>
            </a:endParaRPr>
          </a:p>
        </p:txBody>
      </p:sp>
      <p:sp>
        <p:nvSpPr>
          <p:cNvPr id="83973" name="Rectangle 5"/>
          <p:cNvSpPr>
            <a:spLocks noGrp="1" noChangeArrowheads="1"/>
          </p:cNvSpPr>
          <p:nvPr>
            <p:ph type="ftr" sz="quarter" idx="3"/>
          </p:nvPr>
        </p:nvSpPr>
        <p:spPr bwMode="auto">
          <a:xfrm>
            <a:off x="3429037" y="7232650"/>
            <a:ext cx="3184525" cy="539750"/>
          </a:xfrm>
          <a:prstGeom prst="rect">
            <a:avLst/>
          </a:prstGeom>
          <a:noFill/>
          <a:ln w="9525">
            <a:noFill/>
            <a:miter lim="800000"/>
            <a:headEnd/>
            <a:tailEnd/>
          </a:ln>
          <a:effectLst/>
        </p:spPr>
        <p:txBody>
          <a:bodyPr vert="horz" wrap="square" lIns="91078" tIns="45537" rIns="91078" bIns="45537" numCol="1" anchor="t" anchorCtr="0" compatLnSpc="1">
            <a:prstTxWarp prst="textNoShape">
              <a:avLst/>
            </a:prstTxWarp>
          </a:bodyPr>
          <a:lstStyle>
            <a:lvl1pPr algn="ctr">
              <a:defRPr sz="1400">
                <a:solidFill>
                  <a:schemeClr val="tx1"/>
                </a:solidFill>
                <a:latin typeface="+mn-lt"/>
              </a:defRPr>
            </a:lvl1pPr>
          </a:lstStyle>
          <a:p>
            <a:pPr defTabSz="1015021">
              <a:defRPr/>
            </a:pPr>
            <a:r>
              <a:rPr lang="en-US" smtClean="0">
                <a:solidFill>
                  <a:srgbClr val="000000"/>
                </a:solidFill>
              </a:rPr>
              <a:t>CPSC 422, Lecture 28</a:t>
            </a:r>
            <a:endParaRPr lang="en-US" dirty="0">
              <a:solidFill>
                <a:srgbClr val="000000"/>
              </a:solidFill>
            </a:endParaRPr>
          </a:p>
        </p:txBody>
      </p:sp>
      <p:sp>
        <p:nvSpPr>
          <p:cNvPr id="83974" name="Rectangle 6"/>
          <p:cNvSpPr>
            <a:spLocks noGrp="1" noChangeArrowheads="1"/>
          </p:cNvSpPr>
          <p:nvPr>
            <p:ph type="sldNum" sz="quarter" idx="4"/>
          </p:nvPr>
        </p:nvSpPr>
        <p:spPr bwMode="auto">
          <a:xfrm>
            <a:off x="7239037" y="7232650"/>
            <a:ext cx="2346325" cy="539750"/>
          </a:xfrm>
          <a:prstGeom prst="rect">
            <a:avLst/>
          </a:prstGeom>
          <a:noFill/>
          <a:ln w="9525">
            <a:noFill/>
            <a:miter lim="800000"/>
            <a:headEnd/>
            <a:tailEnd/>
          </a:ln>
          <a:effectLst/>
        </p:spPr>
        <p:txBody>
          <a:bodyPr vert="horz" wrap="square" lIns="91078" tIns="45537" rIns="91078" bIns="45537" numCol="1" anchor="t" anchorCtr="0" compatLnSpc="1">
            <a:prstTxWarp prst="textNoShape">
              <a:avLst/>
            </a:prstTxWarp>
          </a:bodyPr>
          <a:lstStyle>
            <a:lvl1pPr algn="r">
              <a:defRPr sz="1400">
                <a:solidFill>
                  <a:schemeClr val="tx1"/>
                </a:solidFill>
                <a:latin typeface="+mn-lt"/>
              </a:defRPr>
            </a:lvl1pPr>
          </a:lstStyle>
          <a:p>
            <a:pPr defTabSz="1015021">
              <a:defRPr/>
            </a:pPr>
            <a:fld id="{3EFDBC4F-DC93-4314-88A8-05E9B03F0C40}" type="slidenum">
              <a:rPr lang="en-US" smtClean="0">
                <a:solidFill>
                  <a:srgbClr val="000000"/>
                </a:solidFill>
              </a:rPr>
              <a:pPr defTabSz="1015021">
                <a:defRPr/>
              </a:pPr>
              <a:t>‹#›</a:t>
            </a:fld>
            <a:endParaRPr lang="en-US" dirty="0">
              <a:solidFill>
                <a:srgbClr val="000000"/>
              </a:solidFill>
            </a:endParaRPr>
          </a:p>
        </p:txBody>
      </p:sp>
    </p:spTree>
    <p:extLst>
      <p:ext uri="{BB962C8B-B14F-4D97-AF65-F5344CB8AC3E}">
        <p14:creationId xmlns:p14="http://schemas.microsoft.com/office/powerpoint/2010/main" val="2138445202"/>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 id="2147483778" r:id="rId12"/>
  </p:sldLayoutIdLst>
  <p:hf hdr="0" dt="0"/>
  <p:txStyles>
    <p:titleStyle>
      <a:lvl1pPr algn="ctr" rtl="0" eaLnBrk="0" fontAlgn="base" hangingPunct="0">
        <a:spcBef>
          <a:spcPct val="0"/>
        </a:spcBef>
        <a:spcAft>
          <a:spcPct val="0"/>
        </a:spcAft>
        <a:defRPr sz="4300">
          <a:solidFill>
            <a:schemeClr val="tx2"/>
          </a:solidFill>
          <a:latin typeface="+mj-lt"/>
          <a:ea typeface="+mj-ea"/>
          <a:cs typeface="+mj-cs"/>
        </a:defRPr>
      </a:lvl1pPr>
      <a:lvl2pPr algn="ctr" rtl="0" eaLnBrk="0" fontAlgn="base" hangingPunct="0">
        <a:spcBef>
          <a:spcPct val="0"/>
        </a:spcBef>
        <a:spcAft>
          <a:spcPct val="0"/>
        </a:spcAft>
        <a:defRPr sz="4300">
          <a:solidFill>
            <a:schemeClr val="tx2"/>
          </a:solidFill>
          <a:latin typeface="Arial" charset="0"/>
        </a:defRPr>
      </a:lvl2pPr>
      <a:lvl3pPr algn="ctr" rtl="0" eaLnBrk="0" fontAlgn="base" hangingPunct="0">
        <a:spcBef>
          <a:spcPct val="0"/>
        </a:spcBef>
        <a:spcAft>
          <a:spcPct val="0"/>
        </a:spcAft>
        <a:defRPr sz="4300">
          <a:solidFill>
            <a:schemeClr val="tx2"/>
          </a:solidFill>
          <a:latin typeface="Arial" charset="0"/>
        </a:defRPr>
      </a:lvl3pPr>
      <a:lvl4pPr algn="ctr" rtl="0" eaLnBrk="0" fontAlgn="base" hangingPunct="0">
        <a:spcBef>
          <a:spcPct val="0"/>
        </a:spcBef>
        <a:spcAft>
          <a:spcPct val="0"/>
        </a:spcAft>
        <a:defRPr sz="4300">
          <a:solidFill>
            <a:schemeClr val="tx2"/>
          </a:solidFill>
          <a:latin typeface="Arial" charset="0"/>
        </a:defRPr>
      </a:lvl4pPr>
      <a:lvl5pPr algn="ctr" rtl="0" eaLnBrk="0" fontAlgn="base" hangingPunct="0">
        <a:spcBef>
          <a:spcPct val="0"/>
        </a:spcBef>
        <a:spcAft>
          <a:spcPct val="0"/>
        </a:spcAft>
        <a:defRPr sz="4300">
          <a:solidFill>
            <a:schemeClr val="tx2"/>
          </a:solidFill>
          <a:latin typeface="Arial" charset="0"/>
        </a:defRPr>
      </a:lvl5pPr>
      <a:lvl6pPr marL="455382" algn="ctr" rtl="0" fontAlgn="base">
        <a:spcBef>
          <a:spcPct val="0"/>
        </a:spcBef>
        <a:spcAft>
          <a:spcPct val="0"/>
        </a:spcAft>
        <a:defRPr sz="4300">
          <a:solidFill>
            <a:schemeClr val="tx2"/>
          </a:solidFill>
          <a:latin typeface="Arial" charset="0"/>
        </a:defRPr>
      </a:lvl6pPr>
      <a:lvl7pPr marL="910767" algn="ctr" rtl="0" fontAlgn="base">
        <a:spcBef>
          <a:spcPct val="0"/>
        </a:spcBef>
        <a:spcAft>
          <a:spcPct val="0"/>
        </a:spcAft>
        <a:defRPr sz="4300">
          <a:solidFill>
            <a:schemeClr val="tx2"/>
          </a:solidFill>
          <a:latin typeface="Arial" charset="0"/>
        </a:defRPr>
      </a:lvl7pPr>
      <a:lvl8pPr marL="1366156" algn="ctr" rtl="0" fontAlgn="base">
        <a:spcBef>
          <a:spcPct val="0"/>
        </a:spcBef>
        <a:spcAft>
          <a:spcPct val="0"/>
        </a:spcAft>
        <a:defRPr sz="4300">
          <a:solidFill>
            <a:schemeClr val="tx2"/>
          </a:solidFill>
          <a:latin typeface="Arial" charset="0"/>
        </a:defRPr>
      </a:lvl8pPr>
      <a:lvl9pPr marL="1821539" algn="ctr" rtl="0" fontAlgn="base">
        <a:spcBef>
          <a:spcPct val="0"/>
        </a:spcBef>
        <a:spcAft>
          <a:spcPct val="0"/>
        </a:spcAft>
        <a:defRPr sz="4300">
          <a:solidFill>
            <a:schemeClr val="tx2"/>
          </a:solidFill>
          <a:latin typeface="Arial" charset="0"/>
        </a:defRPr>
      </a:lvl9pPr>
    </p:titleStyle>
    <p:bodyStyle>
      <a:lvl1pPr marL="341554" indent="-341554" algn="l" rtl="0" eaLnBrk="0" fontAlgn="base" hangingPunct="0">
        <a:spcBef>
          <a:spcPct val="20000"/>
        </a:spcBef>
        <a:spcAft>
          <a:spcPct val="0"/>
        </a:spcAft>
        <a:buChar char="•"/>
        <a:defRPr sz="3200">
          <a:solidFill>
            <a:schemeClr val="tx1"/>
          </a:solidFill>
          <a:latin typeface="+mn-lt"/>
          <a:ea typeface="+mn-ea"/>
          <a:cs typeface="+mn-cs"/>
        </a:defRPr>
      </a:lvl1pPr>
      <a:lvl2pPr marL="739999" indent="-286198" algn="l" rtl="0" eaLnBrk="0" fontAlgn="base" hangingPunct="0">
        <a:spcBef>
          <a:spcPct val="20000"/>
        </a:spcBef>
        <a:spcAft>
          <a:spcPct val="0"/>
        </a:spcAft>
        <a:buChar char="–"/>
        <a:defRPr sz="2800">
          <a:solidFill>
            <a:schemeClr val="tx1"/>
          </a:solidFill>
          <a:latin typeface="+mn-lt"/>
        </a:defRPr>
      </a:lvl2pPr>
      <a:lvl3pPr marL="1138465" indent="-227691" algn="l" rtl="0" eaLnBrk="0" fontAlgn="base" hangingPunct="0">
        <a:spcBef>
          <a:spcPct val="20000"/>
        </a:spcBef>
        <a:spcAft>
          <a:spcPct val="0"/>
        </a:spcAft>
        <a:buChar char="•"/>
        <a:defRPr sz="2500">
          <a:solidFill>
            <a:schemeClr val="tx1"/>
          </a:solidFill>
          <a:latin typeface="+mn-lt"/>
        </a:defRPr>
      </a:lvl3pPr>
      <a:lvl4pPr marL="1593858" indent="-227691" algn="l" rtl="0" eaLnBrk="0" fontAlgn="base" hangingPunct="0">
        <a:spcBef>
          <a:spcPct val="20000"/>
        </a:spcBef>
        <a:spcAft>
          <a:spcPct val="0"/>
        </a:spcAft>
        <a:buChar char="–"/>
        <a:defRPr sz="2000">
          <a:solidFill>
            <a:schemeClr val="tx1"/>
          </a:solidFill>
          <a:latin typeface="+mn-lt"/>
        </a:defRPr>
      </a:lvl4pPr>
      <a:lvl5pPr marL="2049238" indent="-227691" algn="l" rtl="0" eaLnBrk="0" fontAlgn="base" hangingPunct="0">
        <a:spcBef>
          <a:spcPct val="20000"/>
        </a:spcBef>
        <a:spcAft>
          <a:spcPct val="0"/>
        </a:spcAft>
        <a:buChar char="»"/>
        <a:defRPr sz="2000">
          <a:solidFill>
            <a:schemeClr val="tx1"/>
          </a:solidFill>
          <a:latin typeface="+mn-lt"/>
        </a:defRPr>
      </a:lvl5pPr>
      <a:lvl6pPr marL="2504628" indent="-227691" algn="l" rtl="0" fontAlgn="base">
        <a:spcBef>
          <a:spcPct val="20000"/>
        </a:spcBef>
        <a:spcAft>
          <a:spcPct val="0"/>
        </a:spcAft>
        <a:buChar char="»"/>
        <a:defRPr sz="2000">
          <a:solidFill>
            <a:schemeClr val="tx1"/>
          </a:solidFill>
          <a:latin typeface="+mn-lt"/>
        </a:defRPr>
      </a:lvl6pPr>
      <a:lvl7pPr marL="2960009" indent="-227691" algn="l" rtl="0" fontAlgn="base">
        <a:spcBef>
          <a:spcPct val="20000"/>
        </a:spcBef>
        <a:spcAft>
          <a:spcPct val="0"/>
        </a:spcAft>
        <a:buChar char="»"/>
        <a:defRPr sz="2000">
          <a:solidFill>
            <a:schemeClr val="tx1"/>
          </a:solidFill>
          <a:latin typeface="+mn-lt"/>
        </a:defRPr>
      </a:lvl7pPr>
      <a:lvl8pPr marL="3415405" indent="-227691" algn="l" rtl="0" fontAlgn="base">
        <a:spcBef>
          <a:spcPct val="20000"/>
        </a:spcBef>
        <a:spcAft>
          <a:spcPct val="0"/>
        </a:spcAft>
        <a:buChar char="»"/>
        <a:defRPr sz="2000">
          <a:solidFill>
            <a:schemeClr val="tx1"/>
          </a:solidFill>
          <a:latin typeface="+mn-lt"/>
        </a:defRPr>
      </a:lvl8pPr>
      <a:lvl9pPr marL="3870778" indent="-227691" algn="l" rtl="0" fontAlgn="base">
        <a:spcBef>
          <a:spcPct val="20000"/>
        </a:spcBef>
        <a:spcAft>
          <a:spcPct val="0"/>
        </a:spcAft>
        <a:buChar char="»"/>
        <a:defRPr sz="2000">
          <a:solidFill>
            <a:schemeClr val="tx1"/>
          </a:solidFill>
          <a:latin typeface="+mn-lt"/>
        </a:defRPr>
      </a:lvl9pPr>
    </p:bodyStyle>
    <p:otherStyle>
      <a:defPPr>
        <a:defRPr lang="en-US"/>
      </a:defPPr>
      <a:lvl1pPr marL="0" algn="l" defTabSz="910767" rtl="0" eaLnBrk="1" latinLnBrk="0" hangingPunct="1">
        <a:defRPr sz="1800" kern="1200">
          <a:solidFill>
            <a:schemeClr val="tx1"/>
          </a:solidFill>
          <a:latin typeface="+mn-lt"/>
          <a:ea typeface="+mn-ea"/>
          <a:cs typeface="+mn-cs"/>
        </a:defRPr>
      </a:lvl1pPr>
      <a:lvl2pPr marL="455382" algn="l" defTabSz="910767" rtl="0" eaLnBrk="1" latinLnBrk="0" hangingPunct="1">
        <a:defRPr sz="1800" kern="1200">
          <a:solidFill>
            <a:schemeClr val="tx1"/>
          </a:solidFill>
          <a:latin typeface="+mn-lt"/>
          <a:ea typeface="+mn-ea"/>
          <a:cs typeface="+mn-cs"/>
        </a:defRPr>
      </a:lvl2pPr>
      <a:lvl3pPr marL="910767" algn="l" defTabSz="910767" rtl="0" eaLnBrk="1" latinLnBrk="0" hangingPunct="1">
        <a:defRPr sz="1800" kern="1200">
          <a:solidFill>
            <a:schemeClr val="tx1"/>
          </a:solidFill>
          <a:latin typeface="+mn-lt"/>
          <a:ea typeface="+mn-ea"/>
          <a:cs typeface="+mn-cs"/>
        </a:defRPr>
      </a:lvl3pPr>
      <a:lvl4pPr marL="1366156" algn="l" defTabSz="910767" rtl="0" eaLnBrk="1" latinLnBrk="0" hangingPunct="1">
        <a:defRPr sz="1800" kern="1200">
          <a:solidFill>
            <a:schemeClr val="tx1"/>
          </a:solidFill>
          <a:latin typeface="+mn-lt"/>
          <a:ea typeface="+mn-ea"/>
          <a:cs typeface="+mn-cs"/>
        </a:defRPr>
      </a:lvl4pPr>
      <a:lvl5pPr marL="1821539" algn="l" defTabSz="910767" rtl="0" eaLnBrk="1" latinLnBrk="0" hangingPunct="1">
        <a:defRPr sz="1800" kern="1200">
          <a:solidFill>
            <a:schemeClr val="tx1"/>
          </a:solidFill>
          <a:latin typeface="+mn-lt"/>
          <a:ea typeface="+mn-ea"/>
          <a:cs typeface="+mn-cs"/>
        </a:defRPr>
      </a:lvl5pPr>
      <a:lvl6pPr marL="2276932" algn="l" defTabSz="910767" rtl="0" eaLnBrk="1" latinLnBrk="0" hangingPunct="1">
        <a:defRPr sz="1800" kern="1200">
          <a:solidFill>
            <a:schemeClr val="tx1"/>
          </a:solidFill>
          <a:latin typeface="+mn-lt"/>
          <a:ea typeface="+mn-ea"/>
          <a:cs typeface="+mn-cs"/>
        </a:defRPr>
      </a:lvl6pPr>
      <a:lvl7pPr marL="2732317" algn="l" defTabSz="910767" rtl="0" eaLnBrk="1" latinLnBrk="0" hangingPunct="1">
        <a:defRPr sz="1800" kern="1200">
          <a:solidFill>
            <a:schemeClr val="tx1"/>
          </a:solidFill>
          <a:latin typeface="+mn-lt"/>
          <a:ea typeface="+mn-ea"/>
          <a:cs typeface="+mn-cs"/>
        </a:defRPr>
      </a:lvl7pPr>
      <a:lvl8pPr marL="3187701" algn="l" defTabSz="910767" rtl="0" eaLnBrk="1" latinLnBrk="0" hangingPunct="1">
        <a:defRPr sz="1800" kern="1200">
          <a:solidFill>
            <a:schemeClr val="tx1"/>
          </a:solidFill>
          <a:latin typeface="+mn-lt"/>
          <a:ea typeface="+mn-ea"/>
          <a:cs typeface="+mn-cs"/>
        </a:defRPr>
      </a:lvl8pPr>
      <a:lvl9pPr marL="3643086" algn="l" defTabSz="910767"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503265" y="311150"/>
            <a:ext cx="9051925" cy="1295400"/>
          </a:xfrm>
          <a:prstGeom prst="rect">
            <a:avLst/>
          </a:prstGeom>
          <a:noFill/>
          <a:ln w="9525">
            <a:noFill/>
            <a:miter lim="800000"/>
            <a:headEnd/>
            <a:tailEnd/>
          </a:ln>
        </p:spPr>
        <p:txBody>
          <a:bodyPr vert="horz" wrap="square" lIns="91172" tIns="45584" rIns="91172" bIns="45584" numCol="1" anchor="ctr" anchorCtr="0" compatLnSpc="1">
            <a:prstTxWarp prst="textNoShape">
              <a:avLst/>
            </a:prstTxWarp>
          </a:bodyPr>
          <a:lstStyle/>
          <a:p>
            <a:pPr lvl="0"/>
            <a:r>
              <a:rPr lang="en-US" smtClean="0"/>
              <a:t>Click to edit Master title style</a:t>
            </a:r>
          </a:p>
        </p:txBody>
      </p:sp>
      <p:sp>
        <p:nvSpPr>
          <p:cNvPr id="9219" name="Rectangle 3"/>
          <p:cNvSpPr>
            <a:spLocks noGrp="1" noChangeArrowheads="1"/>
          </p:cNvSpPr>
          <p:nvPr>
            <p:ph type="body" idx="1"/>
          </p:nvPr>
        </p:nvSpPr>
        <p:spPr bwMode="auto">
          <a:xfrm>
            <a:off x="503265" y="1812929"/>
            <a:ext cx="9051925" cy="5130799"/>
          </a:xfrm>
          <a:prstGeom prst="rect">
            <a:avLst/>
          </a:prstGeom>
          <a:noFill/>
          <a:ln w="9525">
            <a:noFill/>
            <a:miter lim="800000"/>
            <a:headEnd/>
            <a:tailEnd/>
          </a:ln>
        </p:spPr>
        <p:txBody>
          <a:bodyPr vert="horz" wrap="square" lIns="91172" tIns="45584" rIns="91172" bIns="45584"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83972" name="Rectangle 4"/>
          <p:cNvSpPr>
            <a:spLocks noGrp="1" noChangeArrowheads="1"/>
          </p:cNvSpPr>
          <p:nvPr>
            <p:ph type="dt" sz="half" idx="2"/>
          </p:nvPr>
        </p:nvSpPr>
        <p:spPr bwMode="auto">
          <a:xfrm>
            <a:off x="457213" y="7232650"/>
            <a:ext cx="2346325" cy="539750"/>
          </a:xfrm>
          <a:prstGeom prst="rect">
            <a:avLst/>
          </a:prstGeom>
          <a:noFill/>
          <a:ln w="9525">
            <a:noFill/>
            <a:miter lim="800000"/>
            <a:headEnd/>
            <a:tailEnd/>
          </a:ln>
          <a:effectLst/>
        </p:spPr>
        <p:txBody>
          <a:bodyPr vert="horz" wrap="square" lIns="91172" tIns="45584" rIns="91172" bIns="45584" numCol="1" anchor="t" anchorCtr="0" compatLnSpc="1">
            <a:prstTxWarp prst="textNoShape">
              <a:avLst/>
            </a:prstTxWarp>
          </a:bodyPr>
          <a:lstStyle>
            <a:lvl1pPr>
              <a:defRPr sz="1400">
                <a:solidFill>
                  <a:schemeClr val="tx1"/>
                </a:solidFill>
                <a:latin typeface="+mn-lt"/>
              </a:defRPr>
            </a:lvl1pPr>
          </a:lstStyle>
          <a:p>
            <a:pPr defTabSz="1016088">
              <a:defRPr/>
            </a:pPr>
            <a:fld id="{9395622F-5793-4696-B0AE-6ADB05235796}" type="datetime1">
              <a:rPr lang="en-US" smtClean="0">
                <a:solidFill>
                  <a:srgbClr val="000000"/>
                </a:solidFill>
              </a:rPr>
              <a:t>11/17/2017</a:t>
            </a:fld>
            <a:endParaRPr lang="en-US" dirty="0">
              <a:solidFill>
                <a:srgbClr val="000000"/>
              </a:solidFill>
            </a:endParaRPr>
          </a:p>
        </p:txBody>
      </p:sp>
      <p:sp>
        <p:nvSpPr>
          <p:cNvPr id="83973" name="Rectangle 5"/>
          <p:cNvSpPr>
            <a:spLocks noGrp="1" noChangeArrowheads="1"/>
          </p:cNvSpPr>
          <p:nvPr>
            <p:ph type="ftr" sz="quarter" idx="3"/>
          </p:nvPr>
        </p:nvSpPr>
        <p:spPr bwMode="auto">
          <a:xfrm>
            <a:off x="3429027" y="7232650"/>
            <a:ext cx="3184525" cy="539750"/>
          </a:xfrm>
          <a:prstGeom prst="rect">
            <a:avLst/>
          </a:prstGeom>
          <a:noFill/>
          <a:ln w="9525">
            <a:noFill/>
            <a:miter lim="800000"/>
            <a:headEnd/>
            <a:tailEnd/>
          </a:ln>
          <a:effectLst/>
        </p:spPr>
        <p:txBody>
          <a:bodyPr vert="horz" wrap="square" lIns="91172" tIns="45584" rIns="91172" bIns="45584" numCol="1" anchor="t" anchorCtr="0" compatLnSpc="1">
            <a:prstTxWarp prst="textNoShape">
              <a:avLst/>
            </a:prstTxWarp>
          </a:bodyPr>
          <a:lstStyle>
            <a:lvl1pPr algn="ctr">
              <a:defRPr sz="1400">
                <a:solidFill>
                  <a:schemeClr val="tx1"/>
                </a:solidFill>
                <a:latin typeface="+mn-lt"/>
              </a:defRPr>
            </a:lvl1pPr>
          </a:lstStyle>
          <a:p>
            <a:pPr defTabSz="1016088">
              <a:defRPr/>
            </a:pPr>
            <a:r>
              <a:rPr lang="en-US" smtClean="0">
                <a:solidFill>
                  <a:srgbClr val="000000"/>
                </a:solidFill>
              </a:rPr>
              <a:t>CPSC 422, Lecture 28</a:t>
            </a:r>
            <a:endParaRPr lang="en-US" dirty="0">
              <a:solidFill>
                <a:srgbClr val="000000"/>
              </a:solidFill>
            </a:endParaRPr>
          </a:p>
        </p:txBody>
      </p:sp>
      <p:sp>
        <p:nvSpPr>
          <p:cNvPr id="83974" name="Rectangle 6"/>
          <p:cNvSpPr>
            <a:spLocks noGrp="1" noChangeArrowheads="1"/>
          </p:cNvSpPr>
          <p:nvPr>
            <p:ph type="sldNum" sz="quarter" idx="4"/>
          </p:nvPr>
        </p:nvSpPr>
        <p:spPr bwMode="auto">
          <a:xfrm>
            <a:off x="7239027" y="7232650"/>
            <a:ext cx="2346325" cy="539750"/>
          </a:xfrm>
          <a:prstGeom prst="rect">
            <a:avLst/>
          </a:prstGeom>
          <a:noFill/>
          <a:ln w="9525">
            <a:noFill/>
            <a:miter lim="800000"/>
            <a:headEnd/>
            <a:tailEnd/>
          </a:ln>
          <a:effectLst/>
        </p:spPr>
        <p:txBody>
          <a:bodyPr vert="horz" wrap="square" lIns="91172" tIns="45584" rIns="91172" bIns="45584" numCol="1" anchor="t" anchorCtr="0" compatLnSpc="1">
            <a:prstTxWarp prst="textNoShape">
              <a:avLst/>
            </a:prstTxWarp>
          </a:bodyPr>
          <a:lstStyle>
            <a:lvl1pPr algn="r">
              <a:defRPr sz="1400">
                <a:solidFill>
                  <a:schemeClr val="tx1"/>
                </a:solidFill>
                <a:latin typeface="+mn-lt"/>
              </a:defRPr>
            </a:lvl1pPr>
          </a:lstStyle>
          <a:p>
            <a:pPr defTabSz="1016088">
              <a:defRPr/>
            </a:pPr>
            <a:fld id="{3EFDBC4F-DC93-4314-88A8-05E9B03F0C40}" type="slidenum">
              <a:rPr lang="en-US" smtClean="0">
                <a:solidFill>
                  <a:srgbClr val="000000"/>
                </a:solidFill>
              </a:rPr>
              <a:pPr defTabSz="1016088">
                <a:defRPr/>
              </a:pPr>
              <a:t>‹#›</a:t>
            </a:fld>
            <a:endParaRPr lang="en-US" dirty="0">
              <a:solidFill>
                <a:srgbClr val="000000"/>
              </a:solidFill>
            </a:endParaRPr>
          </a:p>
        </p:txBody>
      </p:sp>
    </p:spTree>
    <p:extLst>
      <p:ext uri="{BB962C8B-B14F-4D97-AF65-F5344CB8AC3E}">
        <p14:creationId xmlns:p14="http://schemas.microsoft.com/office/powerpoint/2010/main" val="3591699138"/>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1" r:id="rId12"/>
  </p:sldLayoutIdLst>
  <p:hf hdr="0" dt="0"/>
  <p:txStyles>
    <p:titleStyle>
      <a:lvl1pPr algn="ctr" rtl="0" eaLnBrk="0" fontAlgn="base" hangingPunct="0">
        <a:spcBef>
          <a:spcPct val="0"/>
        </a:spcBef>
        <a:spcAft>
          <a:spcPct val="0"/>
        </a:spcAft>
        <a:defRPr sz="4300">
          <a:solidFill>
            <a:schemeClr val="tx2"/>
          </a:solidFill>
          <a:latin typeface="+mj-lt"/>
          <a:ea typeface="+mj-ea"/>
          <a:cs typeface="+mj-cs"/>
        </a:defRPr>
      </a:lvl1pPr>
      <a:lvl2pPr algn="ctr" rtl="0" eaLnBrk="0" fontAlgn="base" hangingPunct="0">
        <a:spcBef>
          <a:spcPct val="0"/>
        </a:spcBef>
        <a:spcAft>
          <a:spcPct val="0"/>
        </a:spcAft>
        <a:defRPr sz="4300">
          <a:solidFill>
            <a:schemeClr val="tx2"/>
          </a:solidFill>
          <a:latin typeface="Arial" charset="0"/>
        </a:defRPr>
      </a:lvl2pPr>
      <a:lvl3pPr algn="ctr" rtl="0" eaLnBrk="0" fontAlgn="base" hangingPunct="0">
        <a:spcBef>
          <a:spcPct val="0"/>
        </a:spcBef>
        <a:spcAft>
          <a:spcPct val="0"/>
        </a:spcAft>
        <a:defRPr sz="4300">
          <a:solidFill>
            <a:schemeClr val="tx2"/>
          </a:solidFill>
          <a:latin typeface="Arial" charset="0"/>
        </a:defRPr>
      </a:lvl3pPr>
      <a:lvl4pPr algn="ctr" rtl="0" eaLnBrk="0" fontAlgn="base" hangingPunct="0">
        <a:spcBef>
          <a:spcPct val="0"/>
        </a:spcBef>
        <a:spcAft>
          <a:spcPct val="0"/>
        </a:spcAft>
        <a:defRPr sz="4300">
          <a:solidFill>
            <a:schemeClr val="tx2"/>
          </a:solidFill>
          <a:latin typeface="Arial" charset="0"/>
        </a:defRPr>
      </a:lvl4pPr>
      <a:lvl5pPr algn="ctr" rtl="0" eaLnBrk="0" fontAlgn="base" hangingPunct="0">
        <a:spcBef>
          <a:spcPct val="0"/>
        </a:spcBef>
        <a:spcAft>
          <a:spcPct val="0"/>
        </a:spcAft>
        <a:defRPr sz="4300">
          <a:solidFill>
            <a:schemeClr val="tx2"/>
          </a:solidFill>
          <a:latin typeface="Arial" charset="0"/>
        </a:defRPr>
      </a:lvl5pPr>
      <a:lvl6pPr marL="455864" algn="ctr" rtl="0" fontAlgn="base">
        <a:spcBef>
          <a:spcPct val="0"/>
        </a:spcBef>
        <a:spcAft>
          <a:spcPct val="0"/>
        </a:spcAft>
        <a:defRPr sz="4300">
          <a:solidFill>
            <a:schemeClr val="tx2"/>
          </a:solidFill>
          <a:latin typeface="Arial" charset="0"/>
        </a:defRPr>
      </a:lvl6pPr>
      <a:lvl7pPr marL="911726" algn="ctr" rtl="0" fontAlgn="base">
        <a:spcBef>
          <a:spcPct val="0"/>
        </a:spcBef>
        <a:spcAft>
          <a:spcPct val="0"/>
        </a:spcAft>
        <a:defRPr sz="4300">
          <a:solidFill>
            <a:schemeClr val="tx2"/>
          </a:solidFill>
          <a:latin typeface="Arial" charset="0"/>
        </a:defRPr>
      </a:lvl7pPr>
      <a:lvl8pPr marL="1367594" algn="ctr" rtl="0" fontAlgn="base">
        <a:spcBef>
          <a:spcPct val="0"/>
        </a:spcBef>
        <a:spcAft>
          <a:spcPct val="0"/>
        </a:spcAft>
        <a:defRPr sz="4300">
          <a:solidFill>
            <a:schemeClr val="tx2"/>
          </a:solidFill>
          <a:latin typeface="Arial" charset="0"/>
        </a:defRPr>
      </a:lvl8pPr>
      <a:lvl9pPr marL="1823457" algn="ctr" rtl="0" fontAlgn="base">
        <a:spcBef>
          <a:spcPct val="0"/>
        </a:spcBef>
        <a:spcAft>
          <a:spcPct val="0"/>
        </a:spcAft>
        <a:defRPr sz="4300">
          <a:solidFill>
            <a:schemeClr val="tx2"/>
          </a:solidFill>
          <a:latin typeface="Arial" charset="0"/>
        </a:defRPr>
      </a:lvl9pPr>
    </p:titleStyle>
    <p:bodyStyle>
      <a:lvl1pPr marL="341905" indent="-341905" algn="l" rtl="0" eaLnBrk="0" fontAlgn="base" hangingPunct="0">
        <a:spcBef>
          <a:spcPct val="20000"/>
        </a:spcBef>
        <a:spcAft>
          <a:spcPct val="0"/>
        </a:spcAft>
        <a:buChar char="•"/>
        <a:defRPr sz="3200">
          <a:solidFill>
            <a:schemeClr val="tx1"/>
          </a:solidFill>
          <a:latin typeface="+mn-lt"/>
          <a:ea typeface="+mn-ea"/>
          <a:cs typeface="+mn-cs"/>
        </a:defRPr>
      </a:lvl1pPr>
      <a:lvl2pPr marL="740779" indent="-286499" algn="l" rtl="0" eaLnBrk="0" fontAlgn="base" hangingPunct="0">
        <a:spcBef>
          <a:spcPct val="20000"/>
        </a:spcBef>
        <a:spcAft>
          <a:spcPct val="0"/>
        </a:spcAft>
        <a:buChar char="–"/>
        <a:defRPr sz="2800">
          <a:solidFill>
            <a:schemeClr val="tx1"/>
          </a:solidFill>
          <a:latin typeface="+mn-lt"/>
        </a:defRPr>
      </a:lvl2pPr>
      <a:lvl3pPr marL="1139664" indent="-227932" algn="l" rtl="0" eaLnBrk="0" fontAlgn="base" hangingPunct="0">
        <a:spcBef>
          <a:spcPct val="20000"/>
        </a:spcBef>
        <a:spcAft>
          <a:spcPct val="0"/>
        </a:spcAft>
        <a:buChar char="•"/>
        <a:defRPr sz="2500">
          <a:solidFill>
            <a:schemeClr val="tx1"/>
          </a:solidFill>
          <a:latin typeface="+mn-lt"/>
        </a:defRPr>
      </a:lvl3pPr>
      <a:lvl4pPr marL="1595533" indent="-227932" algn="l" rtl="0" eaLnBrk="0" fontAlgn="base" hangingPunct="0">
        <a:spcBef>
          <a:spcPct val="20000"/>
        </a:spcBef>
        <a:spcAft>
          <a:spcPct val="0"/>
        </a:spcAft>
        <a:buChar char="–"/>
        <a:defRPr sz="2000">
          <a:solidFill>
            <a:schemeClr val="tx1"/>
          </a:solidFill>
          <a:latin typeface="+mn-lt"/>
        </a:defRPr>
      </a:lvl4pPr>
      <a:lvl5pPr marL="2051394" indent="-227932" algn="l" rtl="0" eaLnBrk="0" fontAlgn="base" hangingPunct="0">
        <a:spcBef>
          <a:spcPct val="20000"/>
        </a:spcBef>
        <a:spcAft>
          <a:spcPct val="0"/>
        </a:spcAft>
        <a:buChar char="»"/>
        <a:defRPr sz="2000">
          <a:solidFill>
            <a:schemeClr val="tx1"/>
          </a:solidFill>
          <a:latin typeface="+mn-lt"/>
        </a:defRPr>
      </a:lvl5pPr>
      <a:lvl6pPr marL="2507265" indent="-227932" algn="l" rtl="0" fontAlgn="base">
        <a:spcBef>
          <a:spcPct val="20000"/>
        </a:spcBef>
        <a:spcAft>
          <a:spcPct val="0"/>
        </a:spcAft>
        <a:buChar char="»"/>
        <a:defRPr sz="2000">
          <a:solidFill>
            <a:schemeClr val="tx1"/>
          </a:solidFill>
          <a:latin typeface="+mn-lt"/>
        </a:defRPr>
      </a:lvl6pPr>
      <a:lvl7pPr marL="2963126" indent="-227932" algn="l" rtl="0" fontAlgn="base">
        <a:spcBef>
          <a:spcPct val="20000"/>
        </a:spcBef>
        <a:spcAft>
          <a:spcPct val="0"/>
        </a:spcAft>
        <a:buChar char="»"/>
        <a:defRPr sz="2000">
          <a:solidFill>
            <a:schemeClr val="tx1"/>
          </a:solidFill>
          <a:latin typeface="+mn-lt"/>
        </a:defRPr>
      </a:lvl7pPr>
      <a:lvl8pPr marL="3419001" indent="-227932" algn="l" rtl="0" fontAlgn="base">
        <a:spcBef>
          <a:spcPct val="20000"/>
        </a:spcBef>
        <a:spcAft>
          <a:spcPct val="0"/>
        </a:spcAft>
        <a:buChar char="»"/>
        <a:defRPr sz="2000">
          <a:solidFill>
            <a:schemeClr val="tx1"/>
          </a:solidFill>
          <a:latin typeface="+mn-lt"/>
        </a:defRPr>
      </a:lvl8pPr>
      <a:lvl9pPr marL="3874854" indent="-227932" algn="l" rtl="0" fontAlgn="base">
        <a:spcBef>
          <a:spcPct val="20000"/>
        </a:spcBef>
        <a:spcAft>
          <a:spcPct val="0"/>
        </a:spcAft>
        <a:buChar char="»"/>
        <a:defRPr sz="2000">
          <a:solidFill>
            <a:schemeClr val="tx1"/>
          </a:solidFill>
          <a:latin typeface="+mn-lt"/>
        </a:defRPr>
      </a:lvl9pPr>
    </p:bodyStyle>
    <p:otherStyle>
      <a:defPPr>
        <a:defRPr lang="en-US"/>
      </a:defPPr>
      <a:lvl1pPr marL="0" algn="l" defTabSz="911726" rtl="0" eaLnBrk="1" latinLnBrk="0" hangingPunct="1">
        <a:defRPr sz="1800" kern="1200">
          <a:solidFill>
            <a:schemeClr val="tx1"/>
          </a:solidFill>
          <a:latin typeface="+mn-lt"/>
          <a:ea typeface="+mn-ea"/>
          <a:cs typeface="+mn-cs"/>
        </a:defRPr>
      </a:lvl1pPr>
      <a:lvl2pPr marL="455864" algn="l" defTabSz="911726" rtl="0" eaLnBrk="1" latinLnBrk="0" hangingPunct="1">
        <a:defRPr sz="1800" kern="1200">
          <a:solidFill>
            <a:schemeClr val="tx1"/>
          </a:solidFill>
          <a:latin typeface="+mn-lt"/>
          <a:ea typeface="+mn-ea"/>
          <a:cs typeface="+mn-cs"/>
        </a:defRPr>
      </a:lvl2pPr>
      <a:lvl3pPr marL="911726" algn="l" defTabSz="911726" rtl="0" eaLnBrk="1" latinLnBrk="0" hangingPunct="1">
        <a:defRPr sz="1800" kern="1200">
          <a:solidFill>
            <a:schemeClr val="tx1"/>
          </a:solidFill>
          <a:latin typeface="+mn-lt"/>
          <a:ea typeface="+mn-ea"/>
          <a:cs typeface="+mn-cs"/>
        </a:defRPr>
      </a:lvl3pPr>
      <a:lvl4pPr marL="1367594" algn="l" defTabSz="911726" rtl="0" eaLnBrk="1" latinLnBrk="0" hangingPunct="1">
        <a:defRPr sz="1800" kern="1200">
          <a:solidFill>
            <a:schemeClr val="tx1"/>
          </a:solidFill>
          <a:latin typeface="+mn-lt"/>
          <a:ea typeface="+mn-ea"/>
          <a:cs typeface="+mn-cs"/>
        </a:defRPr>
      </a:lvl4pPr>
      <a:lvl5pPr marL="1823457" algn="l" defTabSz="911726" rtl="0" eaLnBrk="1" latinLnBrk="0" hangingPunct="1">
        <a:defRPr sz="1800" kern="1200">
          <a:solidFill>
            <a:schemeClr val="tx1"/>
          </a:solidFill>
          <a:latin typeface="+mn-lt"/>
          <a:ea typeface="+mn-ea"/>
          <a:cs typeface="+mn-cs"/>
        </a:defRPr>
      </a:lvl5pPr>
      <a:lvl6pPr marL="2279329" algn="l" defTabSz="911726" rtl="0" eaLnBrk="1" latinLnBrk="0" hangingPunct="1">
        <a:defRPr sz="1800" kern="1200">
          <a:solidFill>
            <a:schemeClr val="tx1"/>
          </a:solidFill>
          <a:latin typeface="+mn-lt"/>
          <a:ea typeface="+mn-ea"/>
          <a:cs typeface="+mn-cs"/>
        </a:defRPr>
      </a:lvl6pPr>
      <a:lvl7pPr marL="2735194" algn="l" defTabSz="911726" rtl="0" eaLnBrk="1" latinLnBrk="0" hangingPunct="1">
        <a:defRPr sz="1800" kern="1200">
          <a:solidFill>
            <a:schemeClr val="tx1"/>
          </a:solidFill>
          <a:latin typeface="+mn-lt"/>
          <a:ea typeface="+mn-ea"/>
          <a:cs typeface="+mn-cs"/>
        </a:defRPr>
      </a:lvl7pPr>
      <a:lvl8pPr marL="3191057" algn="l" defTabSz="911726" rtl="0" eaLnBrk="1" latinLnBrk="0" hangingPunct="1">
        <a:defRPr sz="1800" kern="1200">
          <a:solidFill>
            <a:schemeClr val="tx1"/>
          </a:solidFill>
          <a:latin typeface="+mn-lt"/>
          <a:ea typeface="+mn-ea"/>
          <a:cs typeface="+mn-cs"/>
        </a:defRPr>
      </a:lvl8pPr>
      <a:lvl9pPr marL="3646921" algn="l" defTabSz="911726"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503254" y="311150"/>
            <a:ext cx="9051925" cy="1295400"/>
          </a:xfrm>
          <a:prstGeom prst="rect">
            <a:avLst/>
          </a:prstGeom>
          <a:noFill/>
          <a:ln w="9525">
            <a:noFill/>
            <a:miter lim="800000"/>
            <a:headEnd/>
            <a:tailEnd/>
          </a:ln>
        </p:spPr>
        <p:txBody>
          <a:bodyPr vert="horz" wrap="square" lIns="91277" tIns="45637" rIns="91277" bIns="45637" numCol="1" anchor="ctr" anchorCtr="0" compatLnSpc="1">
            <a:prstTxWarp prst="textNoShape">
              <a:avLst/>
            </a:prstTxWarp>
          </a:bodyPr>
          <a:lstStyle/>
          <a:p>
            <a:pPr lvl="0"/>
            <a:r>
              <a:rPr lang="en-US" smtClean="0"/>
              <a:t>Click to edit Master title style</a:t>
            </a:r>
          </a:p>
        </p:txBody>
      </p:sp>
      <p:sp>
        <p:nvSpPr>
          <p:cNvPr id="9219" name="Rectangle 3"/>
          <p:cNvSpPr>
            <a:spLocks noGrp="1" noChangeArrowheads="1"/>
          </p:cNvSpPr>
          <p:nvPr>
            <p:ph type="body" idx="1"/>
          </p:nvPr>
        </p:nvSpPr>
        <p:spPr bwMode="auto">
          <a:xfrm>
            <a:off x="503254" y="1812929"/>
            <a:ext cx="9051925" cy="5130799"/>
          </a:xfrm>
          <a:prstGeom prst="rect">
            <a:avLst/>
          </a:prstGeom>
          <a:noFill/>
          <a:ln w="9525">
            <a:noFill/>
            <a:miter lim="800000"/>
            <a:headEnd/>
            <a:tailEnd/>
          </a:ln>
        </p:spPr>
        <p:txBody>
          <a:bodyPr vert="horz" wrap="square" lIns="91277" tIns="45637" rIns="91277" bIns="45637"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83972" name="Rectangle 4"/>
          <p:cNvSpPr>
            <a:spLocks noGrp="1" noChangeArrowheads="1"/>
          </p:cNvSpPr>
          <p:nvPr>
            <p:ph type="dt" sz="half" idx="2"/>
          </p:nvPr>
        </p:nvSpPr>
        <p:spPr bwMode="auto">
          <a:xfrm>
            <a:off x="457213" y="7232650"/>
            <a:ext cx="2346325" cy="539750"/>
          </a:xfrm>
          <a:prstGeom prst="rect">
            <a:avLst/>
          </a:prstGeom>
          <a:noFill/>
          <a:ln w="9525">
            <a:noFill/>
            <a:miter lim="800000"/>
            <a:headEnd/>
            <a:tailEnd/>
          </a:ln>
          <a:effectLst/>
        </p:spPr>
        <p:txBody>
          <a:bodyPr vert="horz" wrap="square" lIns="91277" tIns="45637" rIns="91277" bIns="45637" numCol="1" anchor="t" anchorCtr="0" compatLnSpc="1">
            <a:prstTxWarp prst="textNoShape">
              <a:avLst/>
            </a:prstTxWarp>
          </a:bodyPr>
          <a:lstStyle>
            <a:lvl1pPr>
              <a:defRPr sz="1400">
                <a:solidFill>
                  <a:schemeClr val="tx1"/>
                </a:solidFill>
                <a:latin typeface="+mn-lt"/>
              </a:defRPr>
            </a:lvl1pPr>
          </a:lstStyle>
          <a:p>
            <a:pPr defTabSz="1017276">
              <a:defRPr/>
            </a:pPr>
            <a:fld id="{860B0ABC-E826-4971-877A-B1EEA92417C0}" type="datetime1">
              <a:rPr lang="en-US" smtClean="0">
                <a:solidFill>
                  <a:srgbClr val="000000"/>
                </a:solidFill>
              </a:rPr>
              <a:t>11/17/2017</a:t>
            </a:fld>
            <a:endParaRPr lang="en-US" dirty="0">
              <a:solidFill>
                <a:srgbClr val="000000"/>
              </a:solidFill>
            </a:endParaRPr>
          </a:p>
        </p:txBody>
      </p:sp>
      <p:sp>
        <p:nvSpPr>
          <p:cNvPr id="83973" name="Rectangle 5"/>
          <p:cNvSpPr>
            <a:spLocks noGrp="1" noChangeArrowheads="1"/>
          </p:cNvSpPr>
          <p:nvPr>
            <p:ph type="ftr" sz="quarter" idx="3"/>
          </p:nvPr>
        </p:nvSpPr>
        <p:spPr bwMode="auto">
          <a:xfrm>
            <a:off x="3429016" y="7232650"/>
            <a:ext cx="3184525" cy="539750"/>
          </a:xfrm>
          <a:prstGeom prst="rect">
            <a:avLst/>
          </a:prstGeom>
          <a:noFill/>
          <a:ln w="9525">
            <a:noFill/>
            <a:miter lim="800000"/>
            <a:headEnd/>
            <a:tailEnd/>
          </a:ln>
          <a:effectLst/>
        </p:spPr>
        <p:txBody>
          <a:bodyPr vert="horz" wrap="square" lIns="91277" tIns="45637" rIns="91277" bIns="45637" numCol="1" anchor="t" anchorCtr="0" compatLnSpc="1">
            <a:prstTxWarp prst="textNoShape">
              <a:avLst/>
            </a:prstTxWarp>
          </a:bodyPr>
          <a:lstStyle>
            <a:lvl1pPr algn="ctr">
              <a:defRPr sz="1400">
                <a:solidFill>
                  <a:schemeClr val="tx1"/>
                </a:solidFill>
                <a:latin typeface="+mn-lt"/>
              </a:defRPr>
            </a:lvl1pPr>
          </a:lstStyle>
          <a:p>
            <a:pPr defTabSz="1017276">
              <a:defRPr/>
            </a:pPr>
            <a:r>
              <a:rPr lang="en-US" smtClean="0">
                <a:solidFill>
                  <a:srgbClr val="000000"/>
                </a:solidFill>
              </a:rPr>
              <a:t>CPSC 422, Lecture 28</a:t>
            </a:r>
            <a:endParaRPr lang="en-US" dirty="0">
              <a:solidFill>
                <a:srgbClr val="000000"/>
              </a:solidFill>
            </a:endParaRPr>
          </a:p>
        </p:txBody>
      </p:sp>
      <p:sp>
        <p:nvSpPr>
          <p:cNvPr id="83974" name="Rectangle 6"/>
          <p:cNvSpPr>
            <a:spLocks noGrp="1" noChangeArrowheads="1"/>
          </p:cNvSpPr>
          <p:nvPr>
            <p:ph type="sldNum" sz="quarter" idx="4"/>
          </p:nvPr>
        </p:nvSpPr>
        <p:spPr bwMode="auto">
          <a:xfrm>
            <a:off x="7239016" y="7232650"/>
            <a:ext cx="2346325" cy="539750"/>
          </a:xfrm>
          <a:prstGeom prst="rect">
            <a:avLst/>
          </a:prstGeom>
          <a:noFill/>
          <a:ln w="9525">
            <a:noFill/>
            <a:miter lim="800000"/>
            <a:headEnd/>
            <a:tailEnd/>
          </a:ln>
          <a:effectLst/>
        </p:spPr>
        <p:txBody>
          <a:bodyPr vert="horz" wrap="square" lIns="91277" tIns="45637" rIns="91277" bIns="45637" numCol="1" anchor="t" anchorCtr="0" compatLnSpc="1">
            <a:prstTxWarp prst="textNoShape">
              <a:avLst/>
            </a:prstTxWarp>
          </a:bodyPr>
          <a:lstStyle>
            <a:lvl1pPr algn="r">
              <a:defRPr sz="1400">
                <a:solidFill>
                  <a:schemeClr val="tx1"/>
                </a:solidFill>
                <a:latin typeface="+mn-lt"/>
              </a:defRPr>
            </a:lvl1pPr>
          </a:lstStyle>
          <a:p>
            <a:pPr defTabSz="1017276">
              <a:defRPr/>
            </a:pPr>
            <a:fld id="{3EFDBC4F-DC93-4314-88A8-05E9B03F0C40}" type="slidenum">
              <a:rPr lang="en-US" smtClean="0">
                <a:solidFill>
                  <a:srgbClr val="000000"/>
                </a:solidFill>
              </a:rPr>
              <a:pPr defTabSz="1017276">
                <a:defRPr/>
              </a:pPr>
              <a:t>‹#›</a:t>
            </a:fld>
            <a:endParaRPr lang="en-US" dirty="0">
              <a:solidFill>
                <a:srgbClr val="000000"/>
              </a:solidFill>
            </a:endParaRPr>
          </a:p>
        </p:txBody>
      </p:sp>
    </p:spTree>
    <p:extLst>
      <p:ext uri="{BB962C8B-B14F-4D97-AF65-F5344CB8AC3E}">
        <p14:creationId xmlns:p14="http://schemas.microsoft.com/office/powerpoint/2010/main" val="1697317105"/>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Lst>
  <p:hf hdr="0" dt="0"/>
  <p:txStyles>
    <p:titleStyle>
      <a:lvl1pPr algn="ctr" rtl="0" eaLnBrk="0" fontAlgn="base" hangingPunct="0">
        <a:spcBef>
          <a:spcPct val="0"/>
        </a:spcBef>
        <a:spcAft>
          <a:spcPct val="0"/>
        </a:spcAft>
        <a:defRPr sz="4300">
          <a:solidFill>
            <a:schemeClr val="tx2"/>
          </a:solidFill>
          <a:latin typeface="+mj-lt"/>
          <a:ea typeface="+mj-ea"/>
          <a:cs typeface="+mj-cs"/>
        </a:defRPr>
      </a:lvl1pPr>
      <a:lvl2pPr algn="ctr" rtl="0" eaLnBrk="0" fontAlgn="base" hangingPunct="0">
        <a:spcBef>
          <a:spcPct val="0"/>
        </a:spcBef>
        <a:spcAft>
          <a:spcPct val="0"/>
        </a:spcAft>
        <a:defRPr sz="4300">
          <a:solidFill>
            <a:schemeClr val="tx2"/>
          </a:solidFill>
          <a:latin typeface="Arial" charset="0"/>
        </a:defRPr>
      </a:lvl2pPr>
      <a:lvl3pPr algn="ctr" rtl="0" eaLnBrk="0" fontAlgn="base" hangingPunct="0">
        <a:spcBef>
          <a:spcPct val="0"/>
        </a:spcBef>
        <a:spcAft>
          <a:spcPct val="0"/>
        </a:spcAft>
        <a:defRPr sz="4300">
          <a:solidFill>
            <a:schemeClr val="tx2"/>
          </a:solidFill>
          <a:latin typeface="Arial" charset="0"/>
        </a:defRPr>
      </a:lvl3pPr>
      <a:lvl4pPr algn="ctr" rtl="0" eaLnBrk="0" fontAlgn="base" hangingPunct="0">
        <a:spcBef>
          <a:spcPct val="0"/>
        </a:spcBef>
        <a:spcAft>
          <a:spcPct val="0"/>
        </a:spcAft>
        <a:defRPr sz="4300">
          <a:solidFill>
            <a:schemeClr val="tx2"/>
          </a:solidFill>
          <a:latin typeface="Arial" charset="0"/>
        </a:defRPr>
      </a:lvl4pPr>
      <a:lvl5pPr algn="ctr" rtl="0" eaLnBrk="0" fontAlgn="base" hangingPunct="0">
        <a:spcBef>
          <a:spcPct val="0"/>
        </a:spcBef>
        <a:spcAft>
          <a:spcPct val="0"/>
        </a:spcAft>
        <a:defRPr sz="4300">
          <a:solidFill>
            <a:schemeClr val="tx2"/>
          </a:solidFill>
          <a:latin typeface="Arial" charset="0"/>
        </a:defRPr>
      </a:lvl5pPr>
      <a:lvl6pPr marL="456397" algn="ctr" rtl="0" fontAlgn="base">
        <a:spcBef>
          <a:spcPct val="0"/>
        </a:spcBef>
        <a:spcAft>
          <a:spcPct val="0"/>
        </a:spcAft>
        <a:defRPr sz="4300">
          <a:solidFill>
            <a:schemeClr val="tx2"/>
          </a:solidFill>
          <a:latin typeface="Arial" charset="0"/>
        </a:defRPr>
      </a:lvl6pPr>
      <a:lvl7pPr marL="912796" algn="ctr" rtl="0" fontAlgn="base">
        <a:spcBef>
          <a:spcPct val="0"/>
        </a:spcBef>
        <a:spcAft>
          <a:spcPct val="0"/>
        </a:spcAft>
        <a:defRPr sz="4300">
          <a:solidFill>
            <a:schemeClr val="tx2"/>
          </a:solidFill>
          <a:latin typeface="Arial" charset="0"/>
        </a:defRPr>
      </a:lvl7pPr>
      <a:lvl8pPr marL="1369196" algn="ctr" rtl="0" fontAlgn="base">
        <a:spcBef>
          <a:spcPct val="0"/>
        </a:spcBef>
        <a:spcAft>
          <a:spcPct val="0"/>
        </a:spcAft>
        <a:defRPr sz="4300">
          <a:solidFill>
            <a:schemeClr val="tx2"/>
          </a:solidFill>
          <a:latin typeface="Arial" charset="0"/>
        </a:defRPr>
      </a:lvl8pPr>
      <a:lvl9pPr marL="1825593" algn="ctr" rtl="0" fontAlgn="base">
        <a:spcBef>
          <a:spcPct val="0"/>
        </a:spcBef>
        <a:spcAft>
          <a:spcPct val="0"/>
        </a:spcAft>
        <a:defRPr sz="4300">
          <a:solidFill>
            <a:schemeClr val="tx2"/>
          </a:solidFill>
          <a:latin typeface="Arial" charset="0"/>
        </a:defRPr>
      </a:lvl9pPr>
    </p:titleStyle>
    <p:bodyStyle>
      <a:lvl1pPr marL="342298" indent="-342298" algn="l" rtl="0" eaLnBrk="0" fontAlgn="base" hangingPunct="0">
        <a:spcBef>
          <a:spcPct val="20000"/>
        </a:spcBef>
        <a:spcAft>
          <a:spcPct val="0"/>
        </a:spcAft>
        <a:buChar char="•"/>
        <a:defRPr sz="3200">
          <a:solidFill>
            <a:schemeClr val="tx1"/>
          </a:solidFill>
          <a:latin typeface="+mn-lt"/>
          <a:ea typeface="+mn-ea"/>
          <a:cs typeface="+mn-cs"/>
        </a:defRPr>
      </a:lvl1pPr>
      <a:lvl2pPr marL="741647" indent="-286833" algn="l" rtl="0" eaLnBrk="0" fontAlgn="base" hangingPunct="0">
        <a:spcBef>
          <a:spcPct val="20000"/>
        </a:spcBef>
        <a:spcAft>
          <a:spcPct val="0"/>
        </a:spcAft>
        <a:buChar char="–"/>
        <a:defRPr sz="2800">
          <a:solidFill>
            <a:schemeClr val="tx1"/>
          </a:solidFill>
          <a:latin typeface="+mn-lt"/>
        </a:defRPr>
      </a:lvl2pPr>
      <a:lvl3pPr marL="1140997" indent="-228199" algn="l" rtl="0" eaLnBrk="0" fontAlgn="base" hangingPunct="0">
        <a:spcBef>
          <a:spcPct val="20000"/>
        </a:spcBef>
        <a:spcAft>
          <a:spcPct val="0"/>
        </a:spcAft>
        <a:buChar char="•"/>
        <a:defRPr sz="2500">
          <a:solidFill>
            <a:schemeClr val="tx1"/>
          </a:solidFill>
          <a:latin typeface="+mn-lt"/>
        </a:defRPr>
      </a:lvl3pPr>
      <a:lvl4pPr marL="1597398" indent="-228199" algn="l" rtl="0" eaLnBrk="0" fontAlgn="base" hangingPunct="0">
        <a:spcBef>
          <a:spcPct val="20000"/>
        </a:spcBef>
        <a:spcAft>
          <a:spcPct val="0"/>
        </a:spcAft>
        <a:buChar char="–"/>
        <a:defRPr sz="2000">
          <a:solidFill>
            <a:schemeClr val="tx1"/>
          </a:solidFill>
          <a:latin typeface="+mn-lt"/>
        </a:defRPr>
      </a:lvl4pPr>
      <a:lvl5pPr marL="2053794" indent="-228199" algn="l" rtl="0" eaLnBrk="0" fontAlgn="base" hangingPunct="0">
        <a:spcBef>
          <a:spcPct val="20000"/>
        </a:spcBef>
        <a:spcAft>
          <a:spcPct val="0"/>
        </a:spcAft>
        <a:buChar char="»"/>
        <a:defRPr sz="2000">
          <a:solidFill>
            <a:schemeClr val="tx1"/>
          </a:solidFill>
          <a:latin typeface="+mn-lt"/>
        </a:defRPr>
      </a:lvl5pPr>
      <a:lvl6pPr marL="2510197" indent="-228199" algn="l" rtl="0" fontAlgn="base">
        <a:spcBef>
          <a:spcPct val="20000"/>
        </a:spcBef>
        <a:spcAft>
          <a:spcPct val="0"/>
        </a:spcAft>
        <a:buChar char="»"/>
        <a:defRPr sz="2000">
          <a:solidFill>
            <a:schemeClr val="tx1"/>
          </a:solidFill>
          <a:latin typeface="+mn-lt"/>
        </a:defRPr>
      </a:lvl6pPr>
      <a:lvl7pPr marL="2966592" indent="-228199" algn="l" rtl="0" fontAlgn="base">
        <a:spcBef>
          <a:spcPct val="20000"/>
        </a:spcBef>
        <a:spcAft>
          <a:spcPct val="0"/>
        </a:spcAft>
        <a:buChar char="»"/>
        <a:defRPr sz="2000">
          <a:solidFill>
            <a:schemeClr val="tx1"/>
          </a:solidFill>
          <a:latin typeface="+mn-lt"/>
        </a:defRPr>
      </a:lvl7pPr>
      <a:lvl8pPr marL="3423000" indent="-228199" algn="l" rtl="0" fontAlgn="base">
        <a:spcBef>
          <a:spcPct val="20000"/>
        </a:spcBef>
        <a:spcAft>
          <a:spcPct val="0"/>
        </a:spcAft>
        <a:buChar char="»"/>
        <a:defRPr sz="2000">
          <a:solidFill>
            <a:schemeClr val="tx1"/>
          </a:solidFill>
          <a:latin typeface="+mn-lt"/>
        </a:defRPr>
      </a:lvl8pPr>
      <a:lvl9pPr marL="3879389" indent="-228199" algn="l" rtl="0" fontAlgn="base">
        <a:spcBef>
          <a:spcPct val="20000"/>
        </a:spcBef>
        <a:spcAft>
          <a:spcPct val="0"/>
        </a:spcAft>
        <a:buChar char="»"/>
        <a:defRPr sz="2000">
          <a:solidFill>
            <a:schemeClr val="tx1"/>
          </a:solidFill>
          <a:latin typeface="+mn-lt"/>
        </a:defRPr>
      </a:lvl9pPr>
    </p:bodyStyle>
    <p:otherStyle>
      <a:defPPr>
        <a:defRPr lang="en-US"/>
      </a:defPPr>
      <a:lvl1pPr marL="0" algn="l" defTabSz="912796" rtl="0" eaLnBrk="1" latinLnBrk="0" hangingPunct="1">
        <a:defRPr sz="1800" kern="1200">
          <a:solidFill>
            <a:schemeClr val="tx1"/>
          </a:solidFill>
          <a:latin typeface="+mn-lt"/>
          <a:ea typeface="+mn-ea"/>
          <a:cs typeface="+mn-cs"/>
        </a:defRPr>
      </a:lvl1pPr>
      <a:lvl2pPr marL="456397" algn="l" defTabSz="912796" rtl="0" eaLnBrk="1" latinLnBrk="0" hangingPunct="1">
        <a:defRPr sz="1800" kern="1200">
          <a:solidFill>
            <a:schemeClr val="tx1"/>
          </a:solidFill>
          <a:latin typeface="+mn-lt"/>
          <a:ea typeface="+mn-ea"/>
          <a:cs typeface="+mn-cs"/>
        </a:defRPr>
      </a:lvl2pPr>
      <a:lvl3pPr marL="912796" algn="l" defTabSz="912796" rtl="0" eaLnBrk="1" latinLnBrk="0" hangingPunct="1">
        <a:defRPr sz="1800" kern="1200">
          <a:solidFill>
            <a:schemeClr val="tx1"/>
          </a:solidFill>
          <a:latin typeface="+mn-lt"/>
          <a:ea typeface="+mn-ea"/>
          <a:cs typeface="+mn-cs"/>
        </a:defRPr>
      </a:lvl3pPr>
      <a:lvl4pPr marL="1369196" algn="l" defTabSz="912796" rtl="0" eaLnBrk="1" latinLnBrk="0" hangingPunct="1">
        <a:defRPr sz="1800" kern="1200">
          <a:solidFill>
            <a:schemeClr val="tx1"/>
          </a:solidFill>
          <a:latin typeface="+mn-lt"/>
          <a:ea typeface="+mn-ea"/>
          <a:cs typeface="+mn-cs"/>
        </a:defRPr>
      </a:lvl4pPr>
      <a:lvl5pPr marL="1825593" algn="l" defTabSz="912796" rtl="0" eaLnBrk="1" latinLnBrk="0" hangingPunct="1">
        <a:defRPr sz="1800" kern="1200">
          <a:solidFill>
            <a:schemeClr val="tx1"/>
          </a:solidFill>
          <a:latin typeface="+mn-lt"/>
          <a:ea typeface="+mn-ea"/>
          <a:cs typeface="+mn-cs"/>
        </a:defRPr>
      </a:lvl5pPr>
      <a:lvl6pPr marL="2281995" algn="l" defTabSz="912796" rtl="0" eaLnBrk="1" latinLnBrk="0" hangingPunct="1">
        <a:defRPr sz="1800" kern="1200">
          <a:solidFill>
            <a:schemeClr val="tx1"/>
          </a:solidFill>
          <a:latin typeface="+mn-lt"/>
          <a:ea typeface="+mn-ea"/>
          <a:cs typeface="+mn-cs"/>
        </a:defRPr>
      </a:lvl6pPr>
      <a:lvl7pPr marL="2738393" algn="l" defTabSz="912796" rtl="0" eaLnBrk="1" latinLnBrk="0" hangingPunct="1">
        <a:defRPr sz="1800" kern="1200">
          <a:solidFill>
            <a:schemeClr val="tx1"/>
          </a:solidFill>
          <a:latin typeface="+mn-lt"/>
          <a:ea typeface="+mn-ea"/>
          <a:cs typeface="+mn-cs"/>
        </a:defRPr>
      </a:lvl7pPr>
      <a:lvl8pPr marL="3194791" algn="l" defTabSz="912796" rtl="0" eaLnBrk="1" latinLnBrk="0" hangingPunct="1">
        <a:defRPr sz="1800" kern="1200">
          <a:solidFill>
            <a:schemeClr val="tx1"/>
          </a:solidFill>
          <a:latin typeface="+mn-lt"/>
          <a:ea typeface="+mn-ea"/>
          <a:cs typeface="+mn-cs"/>
        </a:defRPr>
      </a:lvl8pPr>
      <a:lvl9pPr marL="3651189" algn="l" defTabSz="912796"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503242" y="311150"/>
            <a:ext cx="9051925" cy="1295400"/>
          </a:xfrm>
          <a:prstGeom prst="rect">
            <a:avLst/>
          </a:prstGeom>
          <a:noFill/>
          <a:ln w="9525">
            <a:noFill/>
            <a:miter lim="800000"/>
            <a:headEnd/>
            <a:tailEnd/>
          </a:ln>
        </p:spPr>
        <p:txBody>
          <a:bodyPr vert="horz" wrap="square" lIns="91388" tIns="45693" rIns="91388" bIns="45693" numCol="1" anchor="ctr" anchorCtr="0" compatLnSpc="1">
            <a:prstTxWarp prst="textNoShape">
              <a:avLst/>
            </a:prstTxWarp>
          </a:bodyPr>
          <a:lstStyle/>
          <a:p>
            <a:pPr lvl="0"/>
            <a:r>
              <a:rPr lang="en-US" smtClean="0"/>
              <a:t>Click to edit Master title style</a:t>
            </a:r>
          </a:p>
        </p:txBody>
      </p:sp>
      <p:sp>
        <p:nvSpPr>
          <p:cNvPr id="9219" name="Rectangle 3"/>
          <p:cNvSpPr>
            <a:spLocks noGrp="1" noChangeArrowheads="1"/>
          </p:cNvSpPr>
          <p:nvPr>
            <p:ph type="body" idx="1"/>
          </p:nvPr>
        </p:nvSpPr>
        <p:spPr bwMode="auto">
          <a:xfrm>
            <a:off x="503242" y="1812929"/>
            <a:ext cx="9051925" cy="5130799"/>
          </a:xfrm>
          <a:prstGeom prst="rect">
            <a:avLst/>
          </a:prstGeom>
          <a:noFill/>
          <a:ln w="9525">
            <a:noFill/>
            <a:miter lim="800000"/>
            <a:headEnd/>
            <a:tailEnd/>
          </a:ln>
        </p:spPr>
        <p:txBody>
          <a:bodyPr vert="horz" wrap="square" lIns="91388" tIns="45693" rIns="91388" bIns="45693"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83972" name="Rectangle 4"/>
          <p:cNvSpPr>
            <a:spLocks noGrp="1" noChangeArrowheads="1"/>
          </p:cNvSpPr>
          <p:nvPr>
            <p:ph type="dt" sz="half" idx="2"/>
          </p:nvPr>
        </p:nvSpPr>
        <p:spPr bwMode="auto">
          <a:xfrm>
            <a:off x="457205" y="7232650"/>
            <a:ext cx="2346325" cy="539750"/>
          </a:xfrm>
          <a:prstGeom prst="rect">
            <a:avLst/>
          </a:prstGeom>
          <a:noFill/>
          <a:ln w="9525">
            <a:noFill/>
            <a:miter lim="800000"/>
            <a:headEnd/>
            <a:tailEnd/>
          </a:ln>
          <a:effectLst/>
        </p:spPr>
        <p:txBody>
          <a:bodyPr vert="horz" wrap="square" lIns="91388" tIns="45693" rIns="91388" bIns="45693" numCol="1" anchor="t" anchorCtr="0" compatLnSpc="1">
            <a:prstTxWarp prst="textNoShape">
              <a:avLst/>
            </a:prstTxWarp>
          </a:bodyPr>
          <a:lstStyle>
            <a:lvl1pPr>
              <a:defRPr sz="1400">
                <a:solidFill>
                  <a:schemeClr val="tx1"/>
                </a:solidFill>
                <a:latin typeface="+mn-lt"/>
              </a:defRPr>
            </a:lvl1pPr>
          </a:lstStyle>
          <a:p>
            <a:pPr defTabSz="1018586">
              <a:defRPr/>
            </a:pPr>
            <a:fld id="{B9FB653F-EEF0-4D72-B57D-B9D3BC378A54}" type="datetime1">
              <a:rPr lang="en-US" smtClean="0">
                <a:solidFill>
                  <a:srgbClr val="000000"/>
                </a:solidFill>
              </a:rPr>
              <a:t>11/17/2017</a:t>
            </a:fld>
            <a:endParaRPr lang="en-US" dirty="0">
              <a:solidFill>
                <a:srgbClr val="000000"/>
              </a:solidFill>
            </a:endParaRPr>
          </a:p>
        </p:txBody>
      </p:sp>
      <p:sp>
        <p:nvSpPr>
          <p:cNvPr id="83973" name="Rectangle 5"/>
          <p:cNvSpPr>
            <a:spLocks noGrp="1" noChangeArrowheads="1"/>
          </p:cNvSpPr>
          <p:nvPr>
            <p:ph type="ftr" sz="quarter" idx="3"/>
          </p:nvPr>
        </p:nvSpPr>
        <p:spPr bwMode="auto">
          <a:xfrm>
            <a:off x="3429004" y="7232650"/>
            <a:ext cx="3184525" cy="539750"/>
          </a:xfrm>
          <a:prstGeom prst="rect">
            <a:avLst/>
          </a:prstGeom>
          <a:noFill/>
          <a:ln w="9525">
            <a:noFill/>
            <a:miter lim="800000"/>
            <a:headEnd/>
            <a:tailEnd/>
          </a:ln>
          <a:effectLst/>
        </p:spPr>
        <p:txBody>
          <a:bodyPr vert="horz" wrap="square" lIns="91388" tIns="45693" rIns="91388" bIns="45693" numCol="1" anchor="t" anchorCtr="0" compatLnSpc="1">
            <a:prstTxWarp prst="textNoShape">
              <a:avLst/>
            </a:prstTxWarp>
          </a:bodyPr>
          <a:lstStyle>
            <a:lvl1pPr algn="ctr">
              <a:defRPr sz="1400">
                <a:solidFill>
                  <a:schemeClr val="tx1"/>
                </a:solidFill>
                <a:latin typeface="+mn-lt"/>
              </a:defRPr>
            </a:lvl1pPr>
          </a:lstStyle>
          <a:p>
            <a:pPr defTabSz="1018586">
              <a:defRPr/>
            </a:pPr>
            <a:r>
              <a:rPr lang="en-US" smtClean="0">
                <a:solidFill>
                  <a:srgbClr val="000000"/>
                </a:solidFill>
              </a:rPr>
              <a:t>CPSC 422, Lecture 28</a:t>
            </a:r>
            <a:endParaRPr lang="en-US" dirty="0">
              <a:solidFill>
                <a:srgbClr val="000000"/>
              </a:solidFill>
            </a:endParaRPr>
          </a:p>
        </p:txBody>
      </p:sp>
      <p:sp>
        <p:nvSpPr>
          <p:cNvPr id="83974" name="Rectangle 6"/>
          <p:cNvSpPr>
            <a:spLocks noGrp="1" noChangeArrowheads="1"/>
          </p:cNvSpPr>
          <p:nvPr>
            <p:ph type="sldNum" sz="quarter" idx="4"/>
          </p:nvPr>
        </p:nvSpPr>
        <p:spPr bwMode="auto">
          <a:xfrm>
            <a:off x="7239004" y="7232650"/>
            <a:ext cx="2346325" cy="539750"/>
          </a:xfrm>
          <a:prstGeom prst="rect">
            <a:avLst/>
          </a:prstGeom>
          <a:noFill/>
          <a:ln w="9525">
            <a:noFill/>
            <a:miter lim="800000"/>
            <a:headEnd/>
            <a:tailEnd/>
          </a:ln>
          <a:effectLst/>
        </p:spPr>
        <p:txBody>
          <a:bodyPr vert="horz" wrap="square" lIns="91388" tIns="45693" rIns="91388" bIns="45693" numCol="1" anchor="t" anchorCtr="0" compatLnSpc="1">
            <a:prstTxWarp prst="textNoShape">
              <a:avLst/>
            </a:prstTxWarp>
          </a:bodyPr>
          <a:lstStyle>
            <a:lvl1pPr algn="r">
              <a:defRPr sz="1400">
                <a:solidFill>
                  <a:schemeClr val="tx1"/>
                </a:solidFill>
                <a:latin typeface="+mn-lt"/>
              </a:defRPr>
            </a:lvl1pPr>
          </a:lstStyle>
          <a:p>
            <a:pPr defTabSz="1018586">
              <a:defRPr/>
            </a:pPr>
            <a:fld id="{3EFDBC4F-DC93-4314-88A8-05E9B03F0C40}" type="slidenum">
              <a:rPr lang="en-US" smtClean="0">
                <a:solidFill>
                  <a:srgbClr val="000000"/>
                </a:solidFill>
              </a:rPr>
              <a:pPr defTabSz="1018586">
                <a:defRPr/>
              </a:pPr>
              <a:t>‹#›</a:t>
            </a:fld>
            <a:endParaRPr lang="en-US" dirty="0">
              <a:solidFill>
                <a:srgbClr val="000000"/>
              </a:solidFill>
            </a:endParaRPr>
          </a:p>
        </p:txBody>
      </p:sp>
    </p:spTree>
    <p:extLst>
      <p:ext uri="{BB962C8B-B14F-4D97-AF65-F5344CB8AC3E}">
        <p14:creationId xmlns:p14="http://schemas.microsoft.com/office/powerpoint/2010/main" val="2945709700"/>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 id="2147483817" r:id="rId12"/>
  </p:sldLayoutIdLst>
  <p:hf hdr="0" dt="0"/>
  <p:txStyles>
    <p:titleStyle>
      <a:lvl1pPr algn="ctr" rtl="0" eaLnBrk="0" fontAlgn="base" hangingPunct="0">
        <a:spcBef>
          <a:spcPct val="0"/>
        </a:spcBef>
        <a:spcAft>
          <a:spcPct val="0"/>
        </a:spcAft>
        <a:defRPr sz="4300">
          <a:solidFill>
            <a:schemeClr val="tx2"/>
          </a:solidFill>
          <a:latin typeface="+mj-lt"/>
          <a:ea typeface="+mj-ea"/>
          <a:cs typeface="+mj-cs"/>
        </a:defRPr>
      </a:lvl1pPr>
      <a:lvl2pPr algn="ctr" rtl="0" eaLnBrk="0" fontAlgn="base" hangingPunct="0">
        <a:spcBef>
          <a:spcPct val="0"/>
        </a:spcBef>
        <a:spcAft>
          <a:spcPct val="0"/>
        </a:spcAft>
        <a:defRPr sz="4300">
          <a:solidFill>
            <a:schemeClr val="tx2"/>
          </a:solidFill>
          <a:latin typeface="Arial" charset="0"/>
        </a:defRPr>
      </a:lvl2pPr>
      <a:lvl3pPr algn="ctr" rtl="0" eaLnBrk="0" fontAlgn="base" hangingPunct="0">
        <a:spcBef>
          <a:spcPct val="0"/>
        </a:spcBef>
        <a:spcAft>
          <a:spcPct val="0"/>
        </a:spcAft>
        <a:defRPr sz="4300">
          <a:solidFill>
            <a:schemeClr val="tx2"/>
          </a:solidFill>
          <a:latin typeface="Arial" charset="0"/>
        </a:defRPr>
      </a:lvl3pPr>
      <a:lvl4pPr algn="ctr" rtl="0" eaLnBrk="0" fontAlgn="base" hangingPunct="0">
        <a:spcBef>
          <a:spcPct val="0"/>
        </a:spcBef>
        <a:spcAft>
          <a:spcPct val="0"/>
        </a:spcAft>
        <a:defRPr sz="4300">
          <a:solidFill>
            <a:schemeClr val="tx2"/>
          </a:solidFill>
          <a:latin typeface="Arial" charset="0"/>
        </a:defRPr>
      </a:lvl4pPr>
      <a:lvl5pPr algn="ctr" rtl="0" eaLnBrk="0" fontAlgn="base" hangingPunct="0">
        <a:spcBef>
          <a:spcPct val="0"/>
        </a:spcBef>
        <a:spcAft>
          <a:spcPct val="0"/>
        </a:spcAft>
        <a:defRPr sz="4300">
          <a:solidFill>
            <a:schemeClr val="tx2"/>
          </a:solidFill>
          <a:latin typeface="Arial" charset="0"/>
        </a:defRPr>
      </a:lvl5pPr>
      <a:lvl6pPr marL="456986" algn="ctr" rtl="0" fontAlgn="base">
        <a:spcBef>
          <a:spcPct val="0"/>
        </a:spcBef>
        <a:spcAft>
          <a:spcPct val="0"/>
        </a:spcAft>
        <a:defRPr sz="4300">
          <a:solidFill>
            <a:schemeClr val="tx2"/>
          </a:solidFill>
          <a:latin typeface="Arial" charset="0"/>
        </a:defRPr>
      </a:lvl6pPr>
      <a:lvl7pPr marL="913973" algn="ctr" rtl="0" fontAlgn="base">
        <a:spcBef>
          <a:spcPct val="0"/>
        </a:spcBef>
        <a:spcAft>
          <a:spcPct val="0"/>
        </a:spcAft>
        <a:defRPr sz="4300">
          <a:solidFill>
            <a:schemeClr val="tx2"/>
          </a:solidFill>
          <a:latin typeface="Arial" charset="0"/>
        </a:defRPr>
      </a:lvl7pPr>
      <a:lvl8pPr marL="1370958" algn="ctr" rtl="0" fontAlgn="base">
        <a:spcBef>
          <a:spcPct val="0"/>
        </a:spcBef>
        <a:spcAft>
          <a:spcPct val="0"/>
        </a:spcAft>
        <a:defRPr sz="4300">
          <a:solidFill>
            <a:schemeClr val="tx2"/>
          </a:solidFill>
          <a:latin typeface="Arial" charset="0"/>
        </a:defRPr>
      </a:lvl8pPr>
      <a:lvl9pPr marL="1827944" algn="ctr" rtl="0" fontAlgn="base">
        <a:spcBef>
          <a:spcPct val="0"/>
        </a:spcBef>
        <a:spcAft>
          <a:spcPct val="0"/>
        </a:spcAft>
        <a:defRPr sz="4300">
          <a:solidFill>
            <a:schemeClr val="tx2"/>
          </a:solidFill>
          <a:latin typeface="Arial" charset="0"/>
        </a:defRPr>
      </a:lvl9pPr>
    </p:titleStyle>
    <p:bodyStyle>
      <a:lvl1pPr marL="342739" indent="-342739" algn="l" rtl="0" eaLnBrk="0" fontAlgn="base" hangingPunct="0">
        <a:spcBef>
          <a:spcPct val="20000"/>
        </a:spcBef>
        <a:spcAft>
          <a:spcPct val="0"/>
        </a:spcAft>
        <a:buChar char="•"/>
        <a:defRPr sz="3200">
          <a:solidFill>
            <a:schemeClr val="tx1"/>
          </a:solidFill>
          <a:latin typeface="+mn-lt"/>
          <a:ea typeface="+mn-ea"/>
          <a:cs typeface="+mn-cs"/>
        </a:defRPr>
      </a:lvl1pPr>
      <a:lvl2pPr marL="742602" indent="-287203" algn="l" rtl="0" eaLnBrk="0" fontAlgn="base" hangingPunct="0">
        <a:spcBef>
          <a:spcPct val="20000"/>
        </a:spcBef>
        <a:spcAft>
          <a:spcPct val="0"/>
        </a:spcAft>
        <a:buChar char="–"/>
        <a:defRPr sz="2800">
          <a:solidFill>
            <a:schemeClr val="tx1"/>
          </a:solidFill>
          <a:latin typeface="+mn-lt"/>
        </a:defRPr>
      </a:lvl2pPr>
      <a:lvl3pPr marL="1142465" indent="-228493" algn="l" rtl="0" eaLnBrk="0" fontAlgn="base" hangingPunct="0">
        <a:spcBef>
          <a:spcPct val="20000"/>
        </a:spcBef>
        <a:spcAft>
          <a:spcPct val="0"/>
        </a:spcAft>
        <a:buChar char="•"/>
        <a:defRPr sz="2500">
          <a:solidFill>
            <a:schemeClr val="tx1"/>
          </a:solidFill>
          <a:latin typeface="+mn-lt"/>
        </a:defRPr>
      </a:lvl3pPr>
      <a:lvl4pPr marL="1599451" indent="-228493" algn="l" rtl="0" eaLnBrk="0" fontAlgn="base" hangingPunct="0">
        <a:spcBef>
          <a:spcPct val="20000"/>
        </a:spcBef>
        <a:spcAft>
          <a:spcPct val="0"/>
        </a:spcAft>
        <a:buChar char="–"/>
        <a:defRPr sz="2000">
          <a:solidFill>
            <a:schemeClr val="tx1"/>
          </a:solidFill>
          <a:latin typeface="+mn-lt"/>
        </a:defRPr>
      </a:lvl4pPr>
      <a:lvl5pPr marL="2056438" indent="-228493" algn="l" rtl="0" eaLnBrk="0" fontAlgn="base" hangingPunct="0">
        <a:spcBef>
          <a:spcPct val="20000"/>
        </a:spcBef>
        <a:spcAft>
          <a:spcPct val="0"/>
        </a:spcAft>
        <a:buChar char="»"/>
        <a:defRPr sz="2000">
          <a:solidFill>
            <a:schemeClr val="tx1"/>
          </a:solidFill>
          <a:latin typeface="+mn-lt"/>
        </a:defRPr>
      </a:lvl5pPr>
      <a:lvl6pPr marL="2513425" indent="-228493" algn="l" rtl="0" fontAlgn="base">
        <a:spcBef>
          <a:spcPct val="20000"/>
        </a:spcBef>
        <a:spcAft>
          <a:spcPct val="0"/>
        </a:spcAft>
        <a:buChar char="»"/>
        <a:defRPr sz="2000">
          <a:solidFill>
            <a:schemeClr val="tx1"/>
          </a:solidFill>
          <a:latin typeface="+mn-lt"/>
        </a:defRPr>
      </a:lvl6pPr>
      <a:lvl7pPr marL="2970410" indent="-228493" algn="l" rtl="0" fontAlgn="base">
        <a:spcBef>
          <a:spcPct val="20000"/>
        </a:spcBef>
        <a:spcAft>
          <a:spcPct val="0"/>
        </a:spcAft>
        <a:buChar char="»"/>
        <a:defRPr sz="2000">
          <a:solidFill>
            <a:schemeClr val="tx1"/>
          </a:solidFill>
          <a:latin typeface="+mn-lt"/>
        </a:defRPr>
      </a:lvl7pPr>
      <a:lvl8pPr marL="3427400" indent="-228493" algn="l" rtl="0" fontAlgn="base">
        <a:spcBef>
          <a:spcPct val="20000"/>
        </a:spcBef>
        <a:spcAft>
          <a:spcPct val="0"/>
        </a:spcAft>
        <a:buChar char="»"/>
        <a:defRPr sz="2000">
          <a:solidFill>
            <a:schemeClr val="tx1"/>
          </a:solidFill>
          <a:latin typeface="+mn-lt"/>
        </a:defRPr>
      </a:lvl8pPr>
      <a:lvl9pPr marL="3884383" indent="-228493" algn="l" rtl="0" fontAlgn="base">
        <a:spcBef>
          <a:spcPct val="20000"/>
        </a:spcBef>
        <a:spcAft>
          <a:spcPct val="0"/>
        </a:spcAft>
        <a:buChar char="»"/>
        <a:defRPr sz="2000">
          <a:solidFill>
            <a:schemeClr val="tx1"/>
          </a:solidFill>
          <a:latin typeface="+mn-lt"/>
        </a:defRPr>
      </a:lvl9pPr>
    </p:bodyStyle>
    <p:otherStyle>
      <a:defPPr>
        <a:defRPr lang="en-US"/>
      </a:defPPr>
      <a:lvl1pPr marL="0" algn="l" defTabSz="913973" rtl="0" eaLnBrk="1" latinLnBrk="0" hangingPunct="1">
        <a:defRPr sz="1800" kern="1200">
          <a:solidFill>
            <a:schemeClr val="tx1"/>
          </a:solidFill>
          <a:latin typeface="+mn-lt"/>
          <a:ea typeface="+mn-ea"/>
          <a:cs typeface="+mn-cs"/>
        </a:defRPr>
      </a:lvl1pPr>
      <a:lvl2pPr marL="456986" algn="l" defTabSz="913973" rtl="0" eaLnBrk="1" latinLnBrk="0" hangingPunct="1">
        <a:defRPr sz="1800" kern="1200">
          <a:solidFill>
            <a:schemeClr val="tx1"/>
          </a:solidFill>
          <a:latin typeface="+mn-lt"/>
          <a:ea typeface="+mn-ea"/>
          <a:cs typeface="+mn-cs"/>
        </a:defRPr>
      </a:lvl2pPr>
      <a:lvl3pPr marL="913973" algn="l" defTabSz="913973" rtl="0" eaLnBrk="1" latinLnBrk="0" hangingPunct="1">
        <a:defRPr sz="1800" kern="1200">
          <a:solidFill>
            <a:schemeClr val="tx1"/>
          </a:solidFill>
          <a:latin typeface="+mn-lt"/>
          <a:ea typeface="+mn-ea"/>
          <a:cs typeface="+mn-cs"/>
        </a:defRPr>
      </a:lvl3pPr>
      <a:lvl4pPr marL="1370958" algn="l" defTabSz="913973" rtl="0" eaLnBrk="1" latinLnBrk="0" hangingPunct="1">
        <a:defRPr sz="1800" kern="1200">
          <a:solidFill>
            <a:schemeClr val="tx1"/>
          </a:solidFill>
          <a:latin typeface="+mn-lt"/>
          <a:ea typeface="+mn-ea"/>
          <a:cs typeface="+mn-cs"/>
        </a:defRPr>
      </a:lvl4pPr>
      <a:lvl5pPr marL="1827944" algn="l" defTabSz="913973" rtl="0" eaLnBrk="1" latinLnBrk="0" hangingPunct="1">
        <a:defRPr sz="1800" kern="1200">
          <a:solidFill>
            <a:schemeClr val="tx1"/>
          </a:solidFill>
          <a:latin typeface="+mn-lt"/>
          <a:ea typeface="+mn-ea"/>
          <a:cs typeface="+mn-cs"/>
        </a:defRPr>
      </a:lvl5pPr>
      <a:lvl6pPr marL="2284930" algn="l" defTabSz="913973" rtl="0" eaLnBrk="1" latinLnBrk="0" hangingPunct="1">
        <a:defRPr sz="1800" kern="1200">
          <a:solidFill>
            <a:schemeClr val="tx1"/>
          </a:solidFill>
          <a:latin typeface="+mn-lt"/>
          <a:ea typeface="+mn-ea"/>
          <a:cs typeface="+mn-cs"/>
        </a:defRPr>
      </a:lvl6pPr>
      <a:lvl7pPr marL="2741918" algn="l" defTabSz="913973" rtl="0" eaLnBrk="1" latinLnBrk="0" hangingPunct="1">
        <a:defRPr sz="1800" kern="1200">
          <a:solidFill>
            <a:schemeClr val="tx1"/>
          </a:solidFill>
          <a:latin typeface="+mn-lt"/>
          <a:ea typeface="+mn-ea"/>
          <a:cs typeface="+mn-cs"/>
        </a:defRPr>
      </a:lvl7pPr>
      <a:lvl8pPr marL="3198903" algn="l" defTabSz="913973" rtl="0" eaLnBrk="1" latinLnBrk="0" hangingPunct="1">
        <a:defRPr sz="1800" kern="1200">
          <a:solidFill>
            <a:schemeClr val="tx1"/>
          </a:solidFill>
          <a:latin typeface="+mn-lt"/>
          <a:ea typeface="+mn-ea"/>
          <a:cs typeface="+mn-cs"/>
        </a:defRPr>
      </a:lvl8pPr>
      <a:lvl9pPr marL="3655889" algn="l" defTabSz="913973"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335280" y="172720"/>
            <a:ext cx="9387840" cy="77724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9459" name="Rectangle 3"/>
          <p:cNvSpPr>
            <a:spLocks noGrp="1" noChangeArrowheads="1"/>
          </p:cNvSpPr>
          <p:nvPr>
            <p:ph type="body" idx="1"/>
          </p:nvPr>
        </p:nvSpPr>
        <p:spPr bwMode="auto">
          <a:xfrm>
            <a:off x="335280" y="1381760"/>
            <a:ext cx="9304020" cy="50952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754380" y="7081520"/>
            <a:ext cx="2095500" cy="51816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540"/>
            </a:lvl1pPr>
          </a:lstStyle>
          <a:p>
            <a:pPr>
              <a:defRPr/>
            </a:pPr>
            <a:fld id="{2B2F55E9-9564-4BC7-93B9-58FA1FC62230}" type="datetime1">
              <a:rPr lang="en-US" smtClean="0">
                <a:solidFill>
                  <a:srgbClr val="000000"/>
                </a:solidFill>
              </a:rPr>
              <a:t>11/17/2017</a:t>
            </a:fld>
            <a:endParaRPr lang="en-US">
              <a:solidFill>
                <a:srgbClr val="000000"/>
              </a:solidFill>
            </a:endParaRPr>
          </a:p>
        </p:txBody>
      </p:sp>
      <p:sp>
        <p:nvSpPr>
          <p:cNvPr id="1029" name="Rectangle 5"/>
          <p:cNvSpPr>
            <a:spLocks noGrp="1" noChangeArrowheads="1"/>
          </p:cNvSpPr>
          <p:nvPr>
            <p:ph type="ftr" sz="quarter" idx="3"/>
          </p:nvPr>
        </p:nvSpPr>
        <p:spPr bwMode="auto">
          <a:xfrm>
            <a:off x="3436620" y="7081520"/>
            <a:ext cx="3185160" cy="51816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540">
                <a:latin typeface="+mn-lt"/>
              </a:defRPr>
            </a:lvl1pPr>
          </a:lstStyle>
          <a:p>
            <a:pPr>
              <a:defRPr/>
            </a:pPr>
            <a:r>
              <a:rPr lang="en-US" smtClean="0">
                <a:solidFill>
                  <a:srgbClr val="000000"/>
                </a:solidFill>
              </a:rPr>
              <a:t>CPSC 422, Lecture 28</a:t>
            </a:r>
            <a:endParaRPr lang="en-US">
              <a:solidFill>
                <a:srgbClr val="000000"/>
              </a:solidFill>
            </a:endParaRPr>
          </a:p>
        </p:txBody>
      </p:sp>
      <p:sp>
        <p:nvSpPr>
          <p:cNvPr id="1030" name="Rectangle 6"/>
          <p:cNvSpPr>
            <a:spLocks noGrp="1" noChangeArrowheads="1"/>
          </p:cNvSpPr>
          <p:nvPr>
            <p:ph type="sldNum" sz="quarter" idx="4"/>
          </p:nvPr>
        </p:nvSpPr>
        <p:spPr bwMode="auto">
          <a:xfrm>
            <a:off x="7208520" y="7081520"/>
            <a:ext cx="2095500" cy="51816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540">
                <a:latin typeface="+mn-lt"/>
              </a:defRPr>
            </a:lvl1pPr>
          </a:lstStyle>
          <a:p>
            <a:pPr>
              <a:defRPr/>
            </a:pPr>
            <a:r>
              <a:rPr lang="en-US">
                <a:solidFill>
                  <a:srgbClr val="000000"/>
                </a:solidFill>
              </a:rPr>
              <a:t>Slide </a:t>
            </a:r>
            <a:fld id="{5235B016-2E40-4666-B2BE-D9F00FE9EFA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31652812"/>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 id="2147483846" r:id="rId12"/>
    <p:sldLayoutId id="2147483847" r:id="rId13"/>
  </p:sldLayoutIdLst>
  <p:hf hdr="0" dt="0"/>
  <p:txStyles>
    <p:titleStyle>
      <a:lvl1pPr algn="ctr" rtl="0" eaLnBrk="0" fontAlgn="base" hangingPunct="0">
        <a:spcBef>
          <a:spcPct val="0"/>
        </a:spcBef>
        <a:spcAft>
          <a:spcPct val="0"/>
        </a:spcAft>
        <a:defRPr sz="3960" b="1">
          <a:solidFill>
            <a:schemeClr val="accent2"/>
          </a:solidFill>
          <a:latin typeface="+mj-lt"/>
          <a:ea typeface="+mj-ea"/>
          <a:cs typeface="+mj-cs"/>
        </a:defRPr>
      </a:lvl1pPr>
      <a:lvl2pPr algn="ctr" rtl="0" eaLnBrk="0" fontAlgn="base" hangingPunct="0">
        <a:spcBef>
          <a:spcPct val="0"/>
        </a:spcBef>
        <a:spcAft>
          <a:spcPct val="0"/>
        </a:spcAft>
        <a:defRPr sz="3960" b="1">
          <a:solidFill>
            <a:schemeClr val="accent2"/>
          </a:solidFill>
          <a:latin typeface="Arial Unicode MS" pitchFamily="34" charset="-128"/>
        </a:defRPr>
      </a:lvl2pPr>
      <a:lvl3pPr algn="ctr" rtl="0" eaLnBrk="0" fontAlgn="base" hangingPunct="0">
        <a:spcBef>
          <a:spcPct val="0"/>
        </a:spcBef>
        <a:spcAft>
          <a:spcPct val="0"/>
        </a:spcAft>
        <a:defRPr sz="3960" b="1">
          <a:solidFill>
            <a:schemeClr val="accent2"/>
          </a:solidFill>
          <a:latin typeface="Arial Unicode MS" pitchFamily="34" charset="-128"/>
        </a:defRPr>
      </a:lvl3pPr>
      <a:lvl4pPr algn="ctr" rtl="0" eaLnBrk="0" fontAlgn="base" hangingPunct="0">
        <a:spcBef>
          <a:spcPct val="0"/>
        </a:spcBef>
        <a:spcAft>
          <a:spcPct val="0"/>
        </a:spcAft>
        <a:defRPr sz="3960" b="1">
          <a:solidFill>
            <a:schemeClr val="accent2"/>
          </a:solidFill>
          <a:latin typeface="Arial Unicode MS" pitchFamily="34" charset="-128"/>
        </a:defRPr>
      </a:lvl4pPr>
      <a:lvl5pPr algn="ctr" rtl="0" eaLnBrk="0" fontAlgn="base" hangingPunct="0">
        <a:spcBef>
          <a:spcPct val="0"/>
        </a:spcBef>
        <a:spcAft>
          <a:spcPct val="0"/>
        </a:spcAft>
        <a:defRPr sz="3960" b="1">
          <a:solidFill>
            <a:schemeClr val="accent2"/>
          </a:solidFill>
          <a:latin typeface="Arial Unicode MS" pitchFamily="34" charset="-128"/>
        </a:defRPr>
      </a:lvl5pPr>
      <a:lvl6pPr marL="502920" algn="ctr" rtl="0" fontAlgn="base">
        <a:spcBef>
          <a:spcPct val="0"/>
        </a:spcBef>
        <a:spcAft>
          <a:spcPct val="0"/>
        </a:spcAft>
        <a:defRPr sz="3960" b="1">
          <a:solidFill>
            <a:schemeClr val="accent2"/>
          </a:solidFill>
          <a:latin typeface="Arial Unicode MS" pitchFamily="34" charset="-128"/>
        </a:defRPr>
      </a:lvl6pPr>
      <a:lvl7pPr marL="1005840" algn="ctr" rtl="0" fontAlgn="base">
        <a:spcBef>
          <a:spcPct val="0"/>
        </a:spcBef>
        <a:spcAft>
          <a:spcPct val="0"/>
        </a:spcAft>
        <a:defRPr sz="3960" b="1">
          <a:solidFill>
            <a:schemeClr val="accent2"/>
          </a:solidFill>
          <a:latin typeface="Arial Unicode MS" pitchFamily="34" charset="-128"/>
        </a:defRPr>
      </a:lvl7pPr>
      <a:lvl8pPr marL="1508760" algn="ctr" rtl="0" fontAlgn="base">
        <a:spcBef>
          <a:spcPct val="0"/>
        </a:spcBef>
        <a:spcAft>
          <a:spcPct val="0"/>
        </a:spcAft>
        <a:defRPr sz="3960" b="1">
          <a:solidFill>
            <a:schemeClr val="accent2"/>
          </a:solidFill>
          <a:latin typeface="Arial Unicode MS" pitchFamily="34" charset="-128"/>
        </a:defRPr>
      </a:lvl8pPr>
      <a:lvl9pPr marL="2011680" algn="ctr" rtl="0" fontAlgn="base">
        <a:spcBef>
          <a:spcPct val="0"/>
        </a:spcBef>
        <a:spcAft>
          <a:spcPct val="0"/>
        </a:spcAft>
        <a:defRPr sz="3960" b="1">
          <a:solidFill>
            <a:schemeClr val="accent2"/>
          </a:solidFill>
          <a:latin typeface="Arial Unicode MS" pitchFamily="34" charset="-128"/>
        </a:defRPr>
      </a:lvl9pPr>
    </p:titleStyle>
    <p:bodyStyle>
      <a:lvl1pPr marL="377190" indent="-377190" algn="l" rtl="0" eaLnBrk="0" fontAlgn="base" hangingPunct="0">
        <a:spcBef>
          <a:spcPct val="20000"/>
        </a:spcBef>
        <a:spcAft>
          <a:spcPct val="0"/>
        </a:spcAft>
        <a:defRPr sz="3080">
          <a:solidFill>
            <a:schemeClr val="tx1"/>
          </a:solidFill>
          <a:latin typeface="+mn-lt"/>
          <a:ea typeface="+mn-ea"/>
          <a:cs typeface="+mn-cs"/>
        </a:defRPr>
      </a:lvl1pPr>
      <a:lvl2pPr marL="817245" indent="-314325" algn="l" rtl="0" eaLnBrk="0" fontAlgn="base" hangingPunct="0">
        <a:spcBef>
          <a:spcPct val="20000"/>
        </a:spcBef>
        <a:spcAft>
          <a:spcPct val="0"/>
        </a:spcAft>
        <a:buClr>
          <a:schemeClr val="tx1"/>
        </a:buClr>
        <a:buSzPct val="120000"/>
        <a:buChar char="•"/>
        <a:defRPr sz="2640">
          <a:solidFill>
            <a:schemeClr val="tx1"/>
          </a:solidFill>
          <a:latin typeface="+mn-lt"/>
        </a:defRPr>
      </a:lvl2pPr>
      <a:lvl3pPr marL="1257300" indent="-251460" algn="l" rtl="0" eaLnBrk="0" fontAlgn="base" hangingPunct="0">
        <a:spcBef>
          <a:spcPct val="20000"/>
        </a:spcBef>
        <a:spcAft>
          <a:spcPct val="0"/>
        </a:spcAft>
        <a:buFont typeface="Wingdings" pitchFamily="2" charset="2"/>
        <a:buChar char="ü"/>
        <a:defRPr sz="2200">
          <a:solidFill>
            <a:schemeClr val="tx1"/>
          </a:solidFill>
          <a:latin typeface="+mn-lt"/>
        </a:defRPr>
      </a:lvl3pPr>
      <a:lvl4pPr marL="1760220" indent="-251460" algn="l" rtl="0" eaLnBrk="0" fontAlgn="base" hangingPunct="0">
        <a:spcBef>
          <a:spcPct val="20000"/>
        </a:spcBef>
        <a:spcAft>
          <a:spcPct val="0"/>
        </a:spcAft>
        <a:buChar char="–"/>
        <a:defRPr>
          <a:solidFill>
            <a:schemeClr val="tx1"/>
          </a:solidFill>
          <a:latin typeface="+mn-lt"/>
        </a:defRPr>
      </a:lvl4pPr>
      <a:lvl5pPr marL="2263140" indent="-251460" algn="l" rtl="0" eaLnBrk="0" fontAlgn="base" hangingPunct="0">
        <a:spcBef>
          <a:spcPct val="20000"/>
        </a:spcBef>
        <a:spcAft>
          <a:spcPct val="0"/>
        </a:spcAft>
        <a:buChar char="»"/>
        <a:defRPr sz="1760">
          <a:solidFill>
            <a:schemeClr val="tx1"/>
          </a:solidFill>
          <a:latin typeface="+mn-lt"/>
        </a:defRPr>
      </a:lvl5pPr>
      <a:lvl6pPr marL="2766060" indent="-251460" algn="l" rtl="0" fontAlgn="base">
        <a:spcBef>
          <a:spcPct val="20000"/>
        </a:spcBef>
        <a:spcAft>
          <a:spcPct val="0"/>
        </a:spcAft>
        <a:buChar char="»"/>
        <a:defRPr sz="1760">
          <a:solidFill>
            <a:schemeClr val="tx1"/>
          </a:solidFill>
          <a:latin typeface="+mn-lt"/>
        </a:defRPr>
      </a:lvl6pPr>
      <a:lvl7pPr marL="3268980" indent="-251460" algn="l" rtl="0" fontAlgn="base">
        <a:spcBef>
          <a:spcPct val="20000"/>
        </a:spcBef>
        <a:spcAft>
          <a:spcPct val="0"/>
        </a:spcAft>
        <a:buChar char="»"/>
        <a:defRPr sz="1760">
          <a:solidFill>
            <a:schemeClr val="tx1"/>
          </a:solidFill>
          <a:latin typeface="+mn-lt"/>
        </a:defRPr>
      </a:lvl7pPr>
      <a:lvl8pPr marL="3771900" indent="-251460" algn="l" rtl="0" fontAlgn="base">
        <a:spcBef>
          <a:spcPct val="20000"/>
        </a:spcBef>
        <a:spcAft>
          <a:spcPct val="0"/>
        </a:spcAft>
        <a:buChar char="»"/>
        <a:defRPr sz="1760">
          <a:solidFill>
            <a:schemeClr val="tx1"/>
          </a:solidFill>
          <a:latin typeface="+mn-lt"/>
        </a:defRPr>
      </a:lvl8pPr>
      <a:lvl9pPr marL="4274820" indent="-251460" algn="l" rtl="0" fontAlgn="base">
        <a:spcBef>
          <a:spcPct val="20000"/>
        </a:spcBef>
        <a:spcAft>
          <a:spcPct val="0"/>
        </a:spcAft>
        <a:buChar char="»"/>
        <a:defRPr sz="1760">
          <a:solidFill>
            <a:schemeClr val="tx1"/>
          </a:solidFill>
          <a:latin typeface="+mn-lt"/>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503240" y="311150"/>
            <a:ext cx="9051925" cy="1295400"/>
          </a:xfrm>
          <a:prstGeom prst="rect">
            <a:avLst/>
          </a:prstGeom>
          <a:noFill/>
          <a:ln w="9525">
            <a:noFill/>
            <a:miter lim="800000"/>
            <a:headEnd/>
            <a:tailEnd/>
          </a:ln>
        </p:spPr>
        <p:txBody>
          <a:bodyPr vert="horz" wrap="square" lIns="91408" tIns="45704" rIns="91408" bIns="45704" numCol="1" anchor="ctr" anchorCtr="0" compatLnSpc="1">
            <a:prstTxWarp prst="textNoShape">
              <a:avLst/>
            </a:prstTxWarp>
          </a:bodyPr>
          <a:lstStyle/>
          <a:p>
            <a:pPr lvl="0"/>
            <a:r>
              <a:rPr lang="en-US" smtClean="0"/>
              <a:t>Click to edit Master title style</a:t>
            </a:r>
          </a:p>
        </p:txBody>
      </p:sp>
      <p:sp>
        <p:nvSpPr>
          <p:cNvPr id="9219" name="Rectangle 3"/>
          <p:cNvSpPr>
            <a:spLocks noGrp="1" noChangeArrowheads="1"/>
          </p:cNvSpPr>
          <p:nvPr>
            <p:ph type="body" idx="1"/>
          </p:nvPr>
        </p:nvSpPr>
        <p:spPr bwMode="auto">
          <a:xfrm>
            <a:off x="503240" y="1812927"/>
            <a:ext cx="9051925" cy="5130799"/>
          </a:xfrm>
          <a:prstGeom prst="rect">
            <a:avLst/>
          </a:prstGeom>
          <a:noFill/>
          <a:ln w="9525">
            <a:noFill/>
            <a:miter lim="800000"/>
            <a:headEnd/>
            <a:tailEnd/>
          </a:ln>
        </p:spPr>
        <p:txBody>
          <a:bodyPr vert="horz" wrap="square" lIns="91408" tIns="45704" rIns="91408" bIns="45704"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83972" name="Rectangle 4"/>
          <p:cNvSpPr>
            <a:spLocks noGrp="1" noChangeArrowheads="1"/>
          </p:cNvSpPr>
          <p:nvPr>
            <p:ph type="dt" sz="half" idx="2"/>
          </p:nvPr>
        </p:nvSpPr>
        <p:spPr bwMode="auto">
          <a:xfrm>
            <a:off x="457202" y="7232650"/>
            <a:ext cx="2346325" cy="539750"/>
          </a:xfrm>
          <a:prstGeom prst="rect">
            <a:avLst/>
          </a:prstGeom>
          <a:noFill/>
          <a:ln w="9525">
            <a:noFill/>
            <a:miter lim="800000"/>
            <a:headEnd/>
            <a:tailEnd/>
          </a:ln>
          <a:effectLst/>
        </p:spPr>
        <p:txBody>
          <a:bodyPr vert="horz" wrap="square" lIns="91408" tIns="45704" rIns="91408" bIns="45704" numCol="1" anchor="t" anchorCtr="0" compatLnSpc="1">
            <a:prstTxWarp prst="textNoShape">
              <a:avLst/>
            </a:prstTxWarp>
          </a:bodyPr>
          <a:lstStyle>
            <a:lvl1pPr>
              <a:defRPr sz="1400">
                <a:solidFill>
                  <a:schemeClr val="tx1"/>
                </a:solidFill>
                <a:latin typeface="+mn-lt"/>
              </a:defRPr>
            </a:lvl1pPr>
          </a:lstStyle>
          <a:p>
            <a:pPr>
              <a:defRPr/>
            </a:pPr>
            <a:fld id="{99E8D871-9660-4BEE-9B94-09B8AECAFCDB}" type="datetime1">
              <a:rPr lang="en-US" smtClean="0">
                <a:solidFill>
                  <a:srgbClr val="000000"/>
                </a:solidFill>
              </a:rPr>
              <a:t>11/17/2017</a:t>
            </a:fld>
            <a:endParaRPr lang="en-US" dirty="0">
              <a:solidFill>
                <a:srgbClr val="000000"/>
              </a:solidFill>
            </a:endParaRPr>
          </a:p>
        </p:txBody>
      </p:sp>
      <p:sp>
        <p:nvSpPr>
          <p:cNvPr id="83973" name="Rectangle 5"/>
          <p:cNvSpPr>
            <a:spLocks noGrp="1" noChangeArrowheads="1"/>
          </p:cNvSpPr>
          <p:nvPr>
            <p:ph type="ftr" sz="quarter" idx="3"/>
          </p:nvPr>
        </p:nvSpPr>
        <p:spPr bwMode="auto">
          <a:xfrm>
            <a:off x="3429002" y="7232650"/>
            <a:ext cx="3184525" cy="539750"/>
          </a:xfrm>
          <a:prstGeom prst="rect">
            <a:avLst/>
          </a:prstGeom>
          <a:noFill/>
          <a:ln w="9525">
            <a:noFill/>
            <a:miter lim="800000"/>
            <a:headEnd/>
            <a:tailEnd/>
          </a:ln>
          <a:effectLst/>
        </p:spPr>
        <p:txBody>
          <a:bodyPr vert="horz" wrap="square" lIns="91408" tIns="45704" rIns="91408" bIns="45704" numCol="1" anchor="t" anchorCtr="0" compatLnSpc="1">
            <a:prstTxWarp prst="textNoShape">
              <a:avLst/>
            </a:prstTxWarp>
          </a:bodyPr>
          <a:lstStyle>
            <a:lvl1pPr algn="ctr">
              <a:defRPr sz="1400">
                <a:solidFill>
                  <a:schemeClr val="tx1"/>
                </a:solidFill>
                <a:latin typeface="+mn-lt"/>
              </a:defRPr>
            </a:lvl1pPr>
          </a:lstStyle>
          <a:p>
            <a:pPr>
              <a:defRPr/>
            </a:pPr>
            <a:r>
              <a:rPr lang="en-US" smtClean="0">
                <a:solidFill>
                  <a:srgbClr val="000000"/>
                </a:solidFill>
              </a:rPr>
              <a:t>CPSC 422, Lecture 28</a:t>
            </a:r>
            <a:endParaRPr lang="en-US" dirty="0">
              <a:solidFill>
                <a:srgbClr val="000000"/>
              </a:solidFill>
            </a:endParaRPr>
          </a:p>
        </p:txBody>
      </p:sp>
      <p:sp>
        <p:nvSpPr>
          <p:cNvPr id="83974" name="Rectangle 6"/>
          <p:cNvSpPr>
            <a:spLocks noGrp="1" noChangeArrowheads="1"/>
          </p:cNvSpPr>
          <p:nvPr>
            <p:ph type="sldNum" sz="quarter" idx="4"/>
          </p:nvPr>
        </p:nvSpPr>
        <p:spPr bwMode="auto">
          <a:xfrm>
            <a:off x="7239002" y="7232650"/>
            <a:ext cx="2346325" cy="539750"/>
          </a:xfrm>
          <a:prstGeom prst="rect">
            <a:avLst/>
          </a:prstGeom>
          <a:noFill/>
          <a:ln w="9525">
            <a:noFill/>
            <a:miter lim="800000"/>
            <a:headEnd/>
            <a:tailEnd/>
          </a:ln>
          <a:effectLst/>
        </p:spPr>
        <p:txBody>
          <a:bodyPr vert="horz" wrap="square" lIns="91408" tIns="45704" rIns="91408" bIns="45704" numCol="1" anchor="t" anchorCtr="0" compatLnSpc="1">
            <a:prstTxWarp prst="textNoShape">
              <a:avLst/>
            </a:prstTxWarp>
          </a:bodyPr>
          <a:lstStyle>
            <a:lvl1pPr algn="r">
              <a:defRPr sz="1400">
                <a:solidFill>
                  <a:schemeClr val="tx1"/>
                </a:solidFill>
                <a:latin typeface="+mn-lt"/>
              </a:defRPr>
            </a:lvl1pPr>
          </a:lstStyle>
          <a:p>
            <a:pPr>
              <a:defRPr/>
            </a:pPr>
            <a:fld id="{3EFDBC4F-DC93-4314-88A8-05E9B03F0C40}" type="slidenum">
              <a:rPr lang="en-US">
                <a:solidFill>
                  <a:srgbClr val="000000"/>
                </a:solidFill>
              </a:rPr>
              <a:pPr>
                <a:defRPr/>
              </a:pPr>
              <a:t>‹#›</a:t>
            </a:fld>
            <a:endParaRPr lang="en-US"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hf hdr="0" dt="0"/>
  <p:txStyles>
    <p:titleStyle>
      <a:lvl1pPr algn="ctr" rtl="0" eaLnBrk="0" fontAlgn="base" hangingPunct="0">
        <a:spcBef>
          <a:spcPct val="0"/>
        </a:spcBef>
        <a:spcAft>
          <a:spcPct val="0"/>
        </a:spcAft>
        <a:defRPr sz="4300">
          <a:solidFill>
            <a:schemeClr val="tx2"/>
          </a:solidFill>
          <a:latin typeface="+mj-lt"/>
          <a:ea typeface="+mj-ea"/>
          <a:cs typeface="+mj-cs"/>
        </a:defRPr>
      </a:lvl1pPr>
      <a:lvl2pPr algn="ctr" rtl="0" eaLnBrk="0" fontAlgn="base" hangingPunct="0">
        <a:spcBef>
          <a:spcPct val="0"/>
        </a:spcBef>
        <a:spcAft>
          <a:spcPct val="0"/>
        </a:spcAft>
        <a:defRPr sz="4300">
          <a:solidFill>
            <a:schemeClr val="tx2"/>
          </a:solidFill>
          <a:latin typeface="Arial" charset="0"/>
        </a:defRPr>
      </a:lvl2pPr>
      <a:lvl3pPr algn="ctr" rtl="0" eaLnBrk="0" fontAlgn="base" hangingPunct="0">
        <a:spcBef>
          <a:spcPct val="0"/>
        </a:spcBef>
        <a:spcAft>
          <a:spcPct val="0"/>
        </a:spcAft>
        <a:defRPr sz="4300">
          <a:solidFill>
            <a:schemeClr val="tx2"/>
          </a:solidFill>
          <a:latin typeface="Arial" charset="0"/>
        </a:defRPr>
      </a:lvl3pPr>
      <a:lvl4pPr algn="ctr" rtl="0" eaLnBrk="0" fontAlgn="base" hangingPunct="0">
        <a:spcBef>
          <a:spcPct val="0"/>
        </a:spcBef>
        <a:spcAft>
          <a:spcPct val="0"/>
        </a:spcAft>
        <a:defRPr sz="4300">
          <a:solidFill>
            <a:schemeClr val="tx2"/>
          </a:solidFill>
          <a:latin typeface="Arial" charset="0"/>
        </a:defRPr>
      </a:lvl4pPr>
      <a:lvl5pPr algn="ctr" rtl="0" eaLnBrk="0" fontAlgn="base" hangingPunct="0">
        <a:spcBef>
          <a:spcPct val="0"/>
        </a:spcBef>
        <a:spcAft>
          <a:spcPct val="0"/>
        </a:spcAft>
        <a:defRPr sz="4300">
          <a:solidFill>
            <a:schemeClr val="tx2"/>
          </a:solidFill>
          <a:latin typeface="Arial" charset="0"/>
        </a:defRPr>
      </a:lvl5pPr>
      <a:lvl6pPr marL="457093" algn="ctr" rtl="0" fontAlgn="base">
        <a:spcBef>
          <a:spcPct val="0"/>
        </a:spcBef>
        <a:spcAft>
          <a:spcPct val="0"/>
        </a:spcAft>
        <a:defRPr sz="4300">
          <a:solidFill>
            <a:schemeClr val="tx2"/>
          </a:solidFill>
          <a:latin typeface="Arial" charset="0"/>
        </a:defRPr>
      </a:lvl6pPr>
      <a:lvl7pPr marL="914187" algn="ctr" rtl="0" fontAlgn="base">
        <a:spcBef>
          <a:spcPct val="0"/>
        </a:spcBef>
        <a:spcAft>
          <a:spcPct val="0"/>
        </a:spcAft>
        <a:defRPr sz="4300">
          <a:solidFill>
            <a:schemeClr val="tx2"/>
          </a:solidFill>
          <a:latin typeface="Arial" charset="0"/>
        </a:defRPr>
      </a:lvl7pPr>
      <a:lvl8pPr marL="1371279" algn="ctr" rtl="0" fontAlgn="base">
        <a:spcBef>
          <a:spcPct val="0"/>
        </a:spcBef>
        <a:spcAft>
          <a:spcPct val="0"/>
        </a:spcAft>
        <a:defRPr sz="4300">
          <a:solidFill>
            <a:schemeClr val="tx2"/>
          </a:solidFill>
          <a:latin typeface="Arial" charset="0"/>
        </a:defRPr>
      </a:lvl8pPr>
      <a:lvl9pPr marL="1828372" algn="ctr" rtl="0" fontAlgn="base">
        <a:spcBef>
          <a:spcPct val="0"/>
        </a:spcBef>
        <a:spcAft>
          <a:spcPct val="0"/>
        </a:spcAft>
        <a:defRPr sz="4300">
          <a:solidFill>
            <a:schemeClr val="tx2"/>
          </a:solidFill>
          <a:latin typeface="Arial" charset="0"/>
        </a:defRPr>
      </a:lvl9pPr>
    </p:titleStyle>
    <p:bodyStyle>
      <a:lvl1pPr marL="342819" indent="-342819" algn="l" rtl="0" eaLnBrk="0" fontAlgn="base" hangingPunct="0">
        <a:spcBef>
          <a:spcPct val="20000"/>
        </a:spcBef>
        <a:spcAft>
          <a:spcPct val="0"/>
        </a:spcAft>
        <a:buChar char="•"/>
        <a:defRPr sz="3200">
          <a:solidFill>
            <a:schemeClr val="tx1"/>
          </a:solidFill>
          <a:latin typeface="+mn-lt"/>
          <a:ea typeface="+mn-ea"/>
          <a:cs typeface="+mn-cs"/>
        </a:defRPr>
      </a:lvl1pPr>
      <a:lvl2pPr marL="742776" indent="-287271" algn="l" rtl="0" eaLnBrk="0" fontAlgn="base" hangingPunct="0">
        <a:spcBef>
          <a:spcPct val="20000"/>
        </a:spcBef>
        <a:spcAft>
          <a:spcPct val="0"/>
        </a:spcAft>
        <a:buChar char="–"/>
        <a:defRPr sz="2800">
          <a:solidFill>
            <a:schemeClr val="tx1"/>
          </a:solidFill>
          <a:latin typeface="+mn-lt"/>
        </a:defRPr>
      </a:lvl2pPr>
      <a:lvl3pPr marL="1142732" indent="-228547" algn="l" rtl="0" eaLnBrk="0" fontAlgn="base" hangingPunct="0">
        <a:spcBef>
          <a:spcPct val="20000"/>
        </a:spcBef>
        <a:spcAft>
          <a:spcPct val="0"/>
        </a:spcAft>
        <a:buChar char="•"/>
        <a:defRPr sz="2500">
          <a:solidFill>
            <a:schemeClr val="tx1"/>
          </a:solidFill>
          <a:latin typeface="+mn-lt"/>
        </a:defRPr>
      </a:lvl3pPr>
      <a:lvl4pPr marL="1599825" indent="-228547" algn="l" rtl="0" eaLnBrk="0" fontAlgn="base" hangingPunct="0">
        <a:spcBef>
          <a:spcPct val="20000"/>
        </a:spcBef>
        <a:spcAft>
          <a:spcPct val="0"/>
        </a:spcAft>
        <a:buChar char="–"/>
        <a:defRPr sz="2000">
          <a:solidFill>
            <a:schemeClr val="tx1"/>
          </a:solidFill>
          <a:latin typeface="+mn-lt"/>
        </a:defRPr>
      </a:lvl4pPr>
      <a:lvl5pPr marL="2056919" indent="-228547" algn="l" rtl="0" eaLnBrk="0" fontAlgn="base" hangingPunct="0">
        <a:spcBef>
          <a:spcPct val="20000"/>
        </a:spcBef>
        <a:spcAft>
          <a:spcPct val="0"/>
        </a:spcAft>
        <a:buChar char="»"/>
        <a:defRPr sz="2000">
          <a:solidFill>
            <a:schemeClr val="tx1"/>
          </a:solidFill>
          <a:latin typeface="+mn-lt"/>
        </a:defRPr>
      </a:lvl5pPr>
      <a:lvl6pPr marL="2514012" indent="-228547" algn="l" rtl="0" fontAlgn="base">
        <a:spcBef>
          <a:spcPct val="20000"/>
        </a:spcBef>
        <a:spcAft>
          <a:spcPct val="0"/>
        </a:spcAft>
        <a:buChar char="»"/>
        <a:defRPr sz="2000">
          <a:solidFill>
            <a:schemeClr val="tx1"/>
          </a:solidFill>
          <a:latin typeface="+mn-lt"/>
        </a:defRPr>
      </a:lvl6pPr>
      <a:lvl7pPr marL="2971105" indent="-228547" algn="l" rtl="0" fontAlgn="base">
        <a:spcBef>
          <a:spcPct val="20000"/>
        </a:spcBef>
        <a:spcAft>
          <a:spcPct val="0"/>
        </a:spcAft>
        <a:buChar char="»"/>
        <a:defRPr sz="2000">
          <a:solidFill>
            <a:schemeClr val="tx1"/>
          </a:solidFill>
          <a:latin typeface="+mn-lt"/>
        </a:defRPr>
      </a:lvl7pPr>
      <a:lvl8pPr marL="3428200" indent="-228547" algn="l" rtl="0" fontAlgn="base">
        <a:spcBef>
          <a:spcPct val="20000"/>
        </a:spcBef>
        <a:spcAft>
          <a:spcPct val="0"/>
        </a:spcAft>
        <a:buChar char="»"/>
        <a:defRPr sz="2000">
          <a:solidFill>
            <a:schemeClr val="tx1"/>
          </a:solidFill>
          <a:latin typeface="+mn-lt"/>
        </a:defRPr>
      </a:lvl8pPr>
      <a:lvl9pPr marL="3885291" indent="-228547"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187" rtl="0" eaLnBrk="1" latinLnBrk="0" hangingPunct="1">
        <a:defRPr sz="1800" kern="1200">
          <a:solidFill>
            <a:schemeClr val="tx1"/>
          </a:solidFill>
          <a:latin typeface="+mn-lt"/>
          <a:ea typeface="+mn-ea"/>
          <a:cs typeface="+mn-cs"/>
        </a:defRPr>
      </a:lvl1pPr>
      <a:lvl2pPr marL="457093" algn="l" defTabSz="914187" rtl="0" eaLnBrk="1" latinLnBrk="0" hangingPunct="1">
        <a:defRPr sz="1800" kern="1200">
          <a:solidFill>
            <a:schemeClr val="tx1"/>
          </a:solidFill>
          <a:latin typeface="+mn-lt"/>
          <a:ea typeface="+mn-ea"/>
          <a:cs typeface="+mn-cs"/>
        </a:defRPr>
      </a:lvl2pPr>
      <a:lvl3pPr marL="914187" algn="l" defTabSz="914187" rtl="0" eaLnBrk="1" latinLnBrk="0" hangingPunct="1">
        <a:defRPr sz="1800" kern="1200">
          <a:solidFill>
            <a:schemeClr val="tx1"/>
          </a:solidFill>
          <a:latin typeface="+mn-lt"/>
          <a:ea typeface="+mn-ea"/>
          <a:cs typeface="+mn-cs"/>
        </a:defRPr>
      </a:lvl3pPr>
      <a:lvl4pPr marL="1371279" algn="l" defTabSz="914187" rtl="0" eaLnBrk="1" latinLnBrk="0" hangingPunct="1">
        <a:defRPr sz="1800" kern="1200">
          <a:solidFill>
            <a:schemeClr val="tx1"/>
          </a:solidFill>
          <a:latin typeface="+mn-lt"/>
          <a:ea typeface="+mn-ea"/>
          <a:cs typeface="+mn-cs"/>
        </a:defRPr>
      </a:lvl4pPr>
      <a:lvl5pPr marL="1828372" algn="l" defTabSz="914187" rtl="0" eaLnBrk="1" latinLnBrk="0" hangingPunct="1">
        <a:defRPr sz="1800" kern="1200">
          <a:solidFill>
            <a:schemeClr val="tx1"/>
          </a:solidFill>
          <a:latin typeface="+mn-lt"/>
          <a:ea typeface="+mn-ea"/>
          <a:cs typeface="+mn-cs"/>
        </a:defRPr>
      </a:lvl5pPr>
      <a:lvl6pPr marL="2285465" algn="l" defTabSz="914187" rtl="0" eaLnBrk="1" latinLnBrk="0" hangingPunct="1">
        <a:defRPr sz="1800" kern="1200">
          <a:solidFill>
            <a:schemeClr val="tx1"/>
          </a:solidFill>
          <a:latin typeface="+mn-lt"/>
          <a:ea typeface="+mn-ea"/>
          <a:cs typeface="+mn-cs"/>
        </a:defRPr>
      </a:lvl6pPr>
      <a:lvl7pPr marL="2742560" algn="l" defTabSz="914187" rtl="0" eaLnBrk="1" latinLnBrk="0" hangingPunct="1">
        <a:defRPr sz="1800" kern="1200">
          <a:solidFill>
            <a:schemeClr val="tx1"/>
          </a:solidFill>
          <a:latin typeface="+mn-lt"/>
          <a:ea typeface="+mn-ea"/>
          <a:cs typeface="+mn-cs"/>
        </a:defRPr>
      </a:lvl7pPr>
      <a:lvl8pPr marL="3199651" algn="l" defTabSz="914187" rtl="0" eaLnBrk="1" latinLnBrk="0" hangingPunct="1">
        <a:defRPr sz="1800" kern="1200">
          <a:solidFill>
            <a:schemeClr val="tx1"/>
          </a:solidFill>
          <a:latin typeface="+mn-lt"/>
          <a:ea typeface="+mn-ea"/>
          <a:cs typeface="+mn-cs"/>
        </a:defRPr>
      </a:lvl8pPr>
      <a:lvl9pPr marL="3656744" algn="l" defTabSz="91418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02920" y="311256"/>
            <a:ext cx="9052560" cy="1295400"/>
          </a:xfrm>
          <a:prstGeom prst="rect">
            <a:avLst/>
          </a:prstGeom>
          <a:noFill/>
          <a:ln w="9525">
            <a:noFill/>
            <a:miter lim="800000"/>
            <a:headEnd/>
            <a:tailEnd/>
          </a:ln>
          <a:effectLst/>
        </p:spPr>
        <p:txBody>
          <a:bodyPr vert="horz" wrap="square" lIns="101858" tIns="50929" rIns="101858" bIns="50929"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502920" y="1813563"/>
            <a:ext cx="9052560" cy="5129425"/>
          </a:xfrm>
          <a:prstGeom prst="rect">
            <a:avLst/>
          </a:prstGeom>
          <a:noFill/>
          <a:ln w="9525">
            <a:noFill/>
            <a:miter lim="800000"/>
            <a:headEnd/>
            <a:tailEnd/>
          </a:ln>
          <a:effectLst/>
        </p:spPr>
        <p:txBody>
          <a:bodyPr vert="horz" wrap="square" lIns="101858" tIns="50929" rIns="101858" bIns="5092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502920" y="7077922"/>
            <a:ext cx="2346960" cy="539750"/>
          </a:xfrm>
          <a:prstGeom prst="rect">
            <a:avLst/>
          </a:prstGeom>
          <a:noFill/>
          <a:ln w="9525">
            <a:noFill/>
            <a:miter lim="800000"/>
            <a:headEnd/>
            <a:tailEnd/>
          </a:ln>
          <a:effectLst/>
        </p:spPr>
        <p:txBody>
          <a:bodyPr vert="horz" wrap="square" lIns="101858" tIns="50929" rIns="101858" bIns="50929" numCol="1" anchor="t" anchorCtr="0" compatLnSpc="1">
            <a:prstTxWarp prst="textNoShape">
              <a:avLst/>
            </a:prstTxWarp>
          </a:bodyPr>
          <a:lstStyle>
            <a:lvl1pPr>
              <a:defRPr sz="1600"/>
            </a:lvl1pPr>
          </a:lstStyle>
          <a:p>
            <a:pPr eaLnBrk="1" hangingPunct="1"/>
            <a:fld id="{3DFF75C6-AD30-4C88-8810-FE88B667D8A1}" type="datetime1">
              <a:rPr lang="en-US" smtClean="0">
                <a:solidFill>
                  <a:srgbClr val="000000"/>
                </a:solidFill>
                <a:latin typeface="Arial" charset="0"/>
              </a:rPr>
              <a:t>11/17/2017</a:t>
            </a:fld>
            <a:endParaRPr lang="en-US">
              <a:solidFill>
                <a:srgbClr val="000000"/>
              </a:solidFill>
              <a:latin typeface="Arial" charset="0"/>
            </a:endParaRPr>
          </a:p>
        </p:txBody>
      </p:sp>
      <p:sp>
        <p:nvSpPr>
          <p:cNvPr id="1029" name="Rectangle 5"/>
          <p:cNvSpPr>
            <a:spLocks noGrp="1" noChangeArrowheads="1"/>
          </p:cNvSpPr>
          <p:nvPr>
            <p:ph type="ftr" sz="quarter" idx="3"/>
          </p:nvPr>
        </p:nvSpPr>
        <p:spPr bwMode="auto">
          <a:xfrm>
            <a:off x="3436620" y="7077922"/>
            <a:ext cx="3185160" cy="539750"/>
          </a:xfrm>
          <a:prstGeom prst="rect">
            <a:avLst/>
          </a:prstGeom>
          <a:noFill/>
          <a:ln w="9525">
            <a:noFill/>
            <a:miter lim="800000"/>
            <a:headEnd/>
            <a:tailEnd/>
          </a:ln>
          <a:effectLst/>
        </p:spPr>
        <p:txBody>
          <a:bodyPr vert="horz" wrap="square" lIns="101858" tIns="50929" rIns="101858" bIns="50929" numCol="1" anchor="t" anchorCtr="0" compatLnSpc="1">
            <a:prstTxWarp prst="textNoShape">
              <a:avLst/>
            </a:prstTxWarp>
          </a:bodyPr>
          <a:lstStyle>
            <a:lvl1pPr algn="ctr">
              <a:defRPr sz="1600"/>
            </a:lvl1pPr>
          </a:lstStyle>
          <a:p>
            <a:pPr eaLnBrk="1" hangingPunct="1"/>
            <a:r>
              <a:rPr lang="en-US" smtClean="0">
                <a:solidFill>
                  <a:srgbClr val="000000"/>
                </a:solidFill>
                <a:latin typeface="Arial" charset="0"/>
              </a:rPr>
              <a:t>CPSC 422, Lecture 28</a:t>
            </a:r>
            <a:endParaRPr lang="en-US">
              <a:solidFill>
                <a:srgbClr val="000000"/>
              </a:solidFill>
              <a:latin typeface="Arial" charset="0"/>
            </a:endParaRPr>
          </a:p>
        </p:txBody>
      </p:sp>
      <p:sp>
        <p:nvSpPr>
          <p:cNvPr id="1030" name="Rectangle 6"/>
          <p:cNvSpPr>
            <a:spLocks noGrp="1" noChangeArrowheads="1"/>
          </p:cNvSpPr>
          <p:nvPr>
            <p:ph type="sldNum" sz="quarter" idx="4"/>
          </p:nvPr>
        </p:nvSpPr>
        <p:spPr bwMode="auto">
          <a:xfrm>
            <a:off x="7208520" y="7077922"/>
            <a:ext cx="2346960" cy="539750"/>
          </a:xfrm>
          <a:prstGeom prst="rect">
            <a:avLst/>
          </a:prstGeom>
          <a:noFill/>
          <a:ln w="9525">
            <a:noFill/>
            <a:miter lim="800000"/>
            <a:headEnd/>
            <a:tailEnd/>
          </a:ln>
          <a:effectLst/>
        </p:spPr>
        <p:txBody>
          <a:bodyPr vert="horz" wrap="square" lIns="101858" tIns="50929" rIns="101858" bIns="50929" numCol="1" anchor="t" anchorCtr="0" compatLnSpc="1">
            <a:prstTxWarp prst="textNoShape">
              <a:avLst/>
            </a:prstTxWarp>
          </a:bodyPr>
          <a:lstStyle>
            <a:lvl1pPr algn="r">
              <a:defRPr sz="1600"/>
            </a:lvl1pPr>
          </a:lstStyle>
          <a:p>
            <a:pPr eaLnBrk="1" hangingPunct="1"/>
            <a:fld id="{94F8C356-F1BE-4AC8-A2AD-EDACA0758561}" type="slidenum">
              <a:rPr lang="en-US">
                <a:solidFill>
                  <a:srgbClr val="000000"/>
                </a:solidFill>
                <a:latin typeface="Arial" charset="0"/>
              </a:rPr>
              <a:pPr eaLnBrk="1" hangingPunct="1"/>
              <a:t>‹#›</a:t>
            </a:fld>
            <a:endParaRPr lang="en-US">
              <a:solidFill>
                <a:srgbClr val="000000"/>
              </a:solidFill>
              <a:latin typeface="Arial" charset="0"/>
            </a:endParaRPr>
          </a:p>
        </p:txBody>
      </p:sp>
      <p:pic>
        <p:nvPicPr>
          <p:cNvPr id="1031" name="Picture 7" descr="BIN Together Logo"/>
          <p:cNvPicPr>
            <a:picLocks noChangeAspect="1" noChangeArrowheads="1"/>
          </p:cNvPicPr>
          <p:nvPr/>
        </p:nvPicPr>
        <p:blipFill>
          <a:blip r:embed="rId13" cstate="print"/>
          <a:srcRect/>
          <a:stretch>
            <a:fillRect/>
          </a:stretch>
        </p:blipFill>
        <p:spPr bwMode="auto">
          <a:xfrm>
            <a:off x="593725" y="295065"/>
            <a:ext cx="8633460" cy="1387158"/>
          </a:xfrm>
          <a:prstGeom prst="rect">
            <a:avLst/>
          </a:prstGeom>
          <a:noFill/>
          <a:ln w="9525" algn="in">
            <a:noFill/>
            <a:miter lim="800000"/>
            <a:headEnd/>
            <a:tailEnd/>
          </a:ln>
          <a:effectLst/>
        </p:spPr>
      </p:pic>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hf hdr="0" dt="0"/>
  <p:txStyles>
    <p:titleStyle>
      <a:lvl1pPr algn="ctr" rtl="0" fontAlgn="base">
        <a:spcBef>
          <a:spcPct val="0"/>
        </a:spcBef>
        <a:spcAft>
          <a:spcPct val="0"/>
        </a:spcAft>
        <a:defRPr sz="4900">
          <a:solidFill>
            <a:schemeClr val="tx2"/>
          </a:solidFill>
          <a:latin typeface="+mj-lt"/>
          <a:ea typeface="+mj-ea"/>
          <a:cs typeface="+mj-cs"/>
        </a:defRPr>
      </a:lvl1pPr>
      <a:lvl2pPr algn="ctr" rtl="0" fontAlgn="base">
        <a:spcBef>
          <a:spcPct val="0"/>
        </a:spcBef>
        <a:spcAft>
          <a:spcPct val="0"/>
        </a:spcAft>
        <a:defRPr sz="4900">
          <a:solidFill>
            <a:schemeClr val="tx2"/>
          </a:solidFill>
          <a:latin typeface="Arial" charset="0"/>
        </a:defRPr>
      </a:lvl2pPr>
      <a:lvl3pPr algn="ctr" rtl="0" fontAlgn="base">
        <a:spcBef>
          <a:spcPct val="0"/>
        </a:spcBef>
        <a:spcAft>
          <a:spcPct val="0"/>
        </a:spcAft>
        <a:defRPr sz="4900">
          <a:solidFill>
            <a:schemeClr val="tx2"/>
          </a:solidFill>
          <a:latin typeface="Arial" charset="0"/>
        </a:defRPr>
      </a:lvl3pPr>
      <a:lvl4pPr algn="ctr" rtl="0" fontAlgn="base">
        <a:spcBef>
          <a:spcPct val="0"/>
        </a:spcBef>
        <a:spcAft>
          <a:spcPct val="0"/>
        </a:spcAft>
        <a:defRPr sz="4900">
          <a:solidFill>
            <a:schemeClr val="tx2"/>
          </a:solidFill>
          <a:latin typeface="Arial" charset="0"/>
        </a:defRPr>
      </a:lvl4pPr>
      <a:lvl5pPr algn="ctr" rtl="0" fontAlgn="base">
        <a:spcBef>
          <a:spcPct val="0"/>
        </a:spcBef>
        <a:spcAft>
          <a:spcPct val="0"/>
        </a:spcAft>
        <a:defRPr sz="4900">
          <a:solidFill>
            <a:schemeClr val="tx2"/>
          </a:solidFill>
          <a:latin typeface="Arial" charset="0"/>
        </a:defRPr>
      </a:lvl5pPr>
      <a:lvl6pPr marL="509292" algn="ctr" rtl="0" fontAlgn="base">
        <a:spcBef>
          <a:spcPct val="0"/>
        </a:spcBef>
        <a:spcAft>
          <a:spcPct val="0"/>
        </a:spcAft>
        <a:defRPr sz="4900">
          <a:solidFill>
            <a:schemeClr val="tx2"/>
          </a:solidFill>
          <a:latin typeface="Arial" charset="0"/>
        </a:defRPr>
      </a:lvl6pPr>
      <a:lvl7pPr marL="1018586" algn="ctr" rtl="0" fontAlgn="base">
        <a:spcBef>
          <a:spcPct val="0"/>
        </a:spcBef>
        <a:spcAft>
          <a:spcPct val="0"/>
        </a:spcAft>
        <a:defRPr sz="4900">
          <a:solidFill>
            <a:schemeClr val="tx2"/>
          </a:solidFill>
          <a:latin typeface="Arial" charset="0"/>
        </a:defRPr>
      </a:lvl7pPr>
      <a:lvl8pPr marL="1527879" algn="ctr" rtl="0" fontAlgn="base">
        <a:spcBef>
          <a:spcPct val="0"/>
        </a:spcBef>
        <a:spcAft>
          <a:spcPct val="0"/>
        </a:spcAft>
        <a:defRPr sz="4900">
          <a:solidFill>
            <a:schemeClr val="tx2"/>
          </a:solidFill>
          <a:latin typeface="Arial" charset="0"/>
        </a:defRPr>
      </a:lvl8pPr>
      <a:lvl9pPr marL="2037173" algn="ctr" rtl="0" fontAlgn="base">
        <a:spcBef>
          <a:spcPct val="0"/>
        </a:spcBef>
        <a:spcAft>
          <a:spcPct val="0"/>
        </a:spcAft>
        <a:defRPr sz="4900">
          <a:solidFill>
            <a:schemeClr val="tx2"/>
          </a:solidFill>
          <a:latin typeface="Arial" charset="0"/>
        </a:defRPr>
      </a:lvl9pPr>
    </p:titleStyle>
    <p:bodyStyle>
      <a:lvl1pPr marL="381970" indent="-381970" algn="l" rtl="0" fontAlgn="base">
        <a:spcBef>
          <a:spcPct val="20000"/>
        </a:spcBef>
        <a:spcAft>
          <a:spcPct val="0"/>
        </a:spcAft>
        <a:buChar char="•"/>
        <a:defRPr sz="3600">
          <a:solidFill>
            <a:schemeClr val="tx1"/>
          </a:solidFill>
          <a:latin typeface="+mn-lt"/>
          <a:ea typeface="+mn-ea"/>
          <a:cs typeface="+mn-cs"/>
        </a:defRPr>
      </a:lvl1pPr>
      <a:lvl2pPr marL="827601" indent="-318309" algn="l" rtl="0" fontAlgn="base">
        <a:spcBef>
          <a:spcPct val="20000"/>
        </a:spcBef>
        <a:spcAft>
          <a:spcPct val="0"/>
        </a:spcAft>
        <a:buChar char="–"/>
        <a:defRPr sz="3100">
          <a:solidFill>
            <a:schemeClr val="tx1"/>
          </a:solidFill>
          <a:latin typeface="+mn-lt"/>
        </a:defRPr>
      </a:lvl2pPr>
      <a:lvl3pPr marL="1273233" indent="-254646" algn="l" rtl="0" fontAlgn="base">
        <a:spcBef>
          <a:spcPct val="20000"/>
        </a:spcBef>
        <a:spcAft>
          <a:spcPct val="0"/>
        </a:spcAft>
        <a:buChar char="•"/>
        <a:defRPr sz="2700">
          <a:solidFill>
            <a:schemeClr val="tx1"/>
          </a:solidFill>
          <a:latin typeface="+mn-lt"/>
        </a:defRPr>
      </a:lvl3pPr>
      <a:lvl4pPr marL="1782525" indent="-254646" algn="l" rtl="0" fontAlgn="base">
        <a:spcBef>
          <a:spcPct val="20000"/>
        </a:spcBef>
        <a:spcAft>
          <a:spcPct val="0"/>
        </a:spcAft>
        <a:buChar char="–"/>
        <a:defRPr sz="2200">
          <a:solidFill>
            <a:schemeClr val="tx1"/>
          </a:solidFill>
          <a:latin typeface="+mn-lt"/>
        </a:defRPr>
      </a:lvl4pPr>
      <a:lvl5pPr marL="2291819" indent="-254646" algn="l" rtl="0" fontAlgn="base">
        <a:spcBef>
          <a:spcPct val="20000"/>
        </a:spcBef>
        <a:spcAft>
          <a:spcPct val="0"/>
        </a:spcAft>
        <a:buChar char="»"/>
        <a:defRPr sz="2200">
          <a:solidFill>
            <a:schemeClr val="tx1"/>
          </a:solidFill>
          <a:latin typeface="+mn-lt"/>
        </a:defRPr>
      </a:lvl5pPr>
      <a:lvl6pPr marL="2801112" indent="-254646" algn="l" rtl="0" fontAlgn="base">
        <a:spcBef>
          <a:spcPct val="20000"/>
        </a:spcBef>
        <a:spcAft>
          <a:spcPct val="0"/>
        </a:spcAft>
        <a:buChar char="»"/>
        <a:defRPr sz="2200">
          <a:solidFill>
            <a:schemeClr val="tx1"/>
          </a:solidFill>
          <a:latin typeface="+mn-lt"/>
        </a:defRPr>
      </a:lvl6pPr>
      <a:lvl7pPr marL="3310406" indent="-254646" algn="l" rtl="0" fontAlgn="base">
        <a:spcBef>
          <a:spcPct val="20000"/>
        </a:spcBef>
        <a:spcAft>
          <a:spcPct val="0"/>
        </a:spcAft>
        <a:buChar char="»"/>
        <a:defRPr sz="2200">
          <a:solidFill>
            <a:schemeClr val="tx1"/>
          </a:solidFill>
          <a:latin typeface="+mn-lt"/>
        </a:defRPr>
      </a:lvl7pPr>
      <a:lvl8pPr marL="3819698" indent="-254646" algn="l" rtl="0" fontAlgn="base">
        <a:spcBef>
          <a:spcPct val="20000"/>
        </a:spcBef>
        <a:spcAft>
          <a:spcPct val="0"/>
        </a:spcAft>
        <a:buChar char="»"/>
        <a:defRPr sz="2200">
          <a:solidFill>
            <a:schemeClr val="tx1"/>
          </a:solidFill>
          <a:latin typeface="+mn-lt"/>
        </a:defRPr>
      </a:lvl8pPr>
      <a:lvl9pPr marL="4328992" indent="-254646" algn="l" rtl="0" fontAlgn="base">
        <a:spcBef>
          <a:spcPct val="20000"/>
        </a:spcBef>
        <a:spcAft>
          <a:spcPct val="0"/>
        </a:spcAft>
        <a:buChar char="»"/>
        <a:defRPr sz="2200">
          <a:solidFill>
            <a:schemeClr val="tx1"/>
          </a:solidFill>
          <a:latin typeface="+mn-lt"/>
        </a:defRPr>
      </a:lvl9pPr>
    </p:bodyStyle>
    <p:otherStyle>
      <a:defPPr>
        <a:defRPr lang="en-US"/>
      </a:defPPr>
      <a:lvl1pPr marL="0" algn="l" defTabSz="1018586" rtl="0" eaLnBrk="1" latinLnBrk="0" hangingPunct="1">
        <a:defRPr sz="2000" kern="1200">
          <a:solidFill>
            <a:schemeClr val="tx1"/>
          </a:solidFill>
          <a:latin typeface="+mn-lt"/>
          <a:ea typeface="+mn-ea"/>
          <a:cs typeface="+mn-cs"/>
        </a:defRPr>
      </a:lvl1pPr>
      <a:lvl2pPr marL="509292" algn="l" defTabSz="1018586" rtl="0" eaLnBrk="1" latinLnBrk="0" hangingPunct="1">
        <a:defRPr sz="2000" kern="1200">
          <a:solidFill>
            <a:schemeClr val="tx1"/>
          </a:solidFill>
          <a:latin typeface="+mn-lt"/>
          <a:ea typeface="+mn-ea"/>
          <a:cs typeface="+mn-cs"/>
        </a:defRPr>
      </a:lvl2pPr>
      <a:lvl3pPr marL="1018586" algn="l" defTabSz="1018586" rtl="0" eaLnBrk="1" latinLnBrk="0" hangingPunct="1">
        <a:defRPr sz="2000" kern="1200">
          <a:solidFill>
            <a:schemeClr val="tx1"/>
          </a:solidFill>
          <a:latin typeface="+mn-lt"/>
          <a:ea typeface="+mn-ea"/>
          <a:cs typeface="+mn-cs"/>
        </a:defRPr>
      </a:lvl3pPr>
      <a:lvl4pPr marL="1527879" algn="l" defTabSz="1018586" rtl="0" eaLnBrk="1" latinLnBrk="0" hangingPunct="1">
        <a:defRPr sz="2000" kern="1200">
          <a:solidFill>
            <a:schemeClr val="tx1"/>
          </a:solidFill>
          <a:latin typeface="+mn-lt"/>
          <a:ea typeface="+mn-ea"/>
          <a:cs typeface="+mn-cs"/>
        </a:defRPr>
      </a:lvl4pPr>
      <a:lvl5pPr marL="2037173" algn="l" defTabSz="1018586" rtl="0" eaLnBrk="1" latinLnBrk="0" hangingPunct="1">
        <a:defRPr sz="2000" kern="1200">
          <a:solidFill>
            <a:schemeClr val="tx1"/>
          </a:solidFill>
          <a:latin typeface="+mn-lt"/>
          <a:ea typeface="+mn-ea"/>
          <a:cs typeface="+mn-cs"/>
        </a:defRPr>
      </a:lvl5pPr>
      <a:lvl6pPr marL="2546466" algn="l" defTabSz="1018586" rtl="0" eaLnBrk="1" latinLnBrk="0" hangingPunct="1">
        <a:defRPr sz="2000" kern="1200">
          <a:solidFill>
            <a:schemeClr val="tx1"/>
          </a:solidFill>
          <a:latin typeface="+mn-lt"/>
          <a:ea typeface="+mn-ea"/>
          <a:cs typeface="+mn-cs"/>
        </a:defRPr>
      </a:lvl6pPr>
      <a:lvl7pPr marL="3055758" algn="l" defTabSz="1018586" rtl="0" eaLnBrk="1" latinLnBrk="0" hangingPunct="1">
        <a:defRPr sz="2000" kern="1200">
          <a:solidFill>
            <a:schemeClr val="tx1"/>
          </a:solidFill>
          <a:latin typeface="+mn-lt"/>
          <a:ea typeface="+mn-ea"/>
          <a:cs typeface="+mn-cs"/>
        </a:defRPr>
      </a:lvl7pPr>
      <a:lvl8pPr marL="3565052" algn="l" defTabSz="1018586" rtl="0" eaLnBrk="1" latinLnBrk="0" hangingPunct="1">
        <a:defRPr sz="2000" kern="1200">
          <a:solidFill>
            <a:schemeClr val="tx1"/>
          </a:solidFill>
          <a:latin typeface="+mn-lt"/>
          <a:ea typeface="+mn-ea"/>
          <a:cs typeface="+mn-cs"/>
        </a:defRPr>
      </a:lvl8pPr>
      <a:lvl9pPr marL="4074344" algn="l" defTabSz="1018586" rtl="0" eaLnBrk="1" latinLnBrk="0" hangingPunct="1">
        <a:defRPr sz="20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bwMode="auto">
          <a:xfrm>
            <a:off x="754380" y="690880"/>
            <a:ext cx="8549640" cy="1295400"/>
          </a:xfrm>
          <a:prstGeom prst="rect">
            <a:avLst/>
          </a:prstGeom>
          <a:noFill/>
          <a:ln w="9525">
            <a:noFill/>
            <a:miter lim="800000"/>
            <a:headEnd/>
            <a:tailEnd/>
          </a:ln>
        </p:spPr>
        <p:txBody>
          <a:bodyPr vert="horz" wrap="square" lIns="101858" tIns="50929" rIns="101858" bIns="50929" numCol="1" anchor="ctr" anchorCtr="0" compatLnSpc="1">
            <a:prstTxWarp prst="textNoShape">
              <a:avLst/>
            </a:prstTxWarp>
          </a:bodyPr>
          <a:lstStyle/>
          <a:p>
            <a:pPr lvl="0"/>
            <a:r>
              <a:rPr lang="en-US" smtClean="0"/>
              <a:t>Click to edit Master title style</a:t>
            </a:r>
          </a:p>
        </p:txBody>
      </p:sp>
      <p:sp>
        <p:nvSpPr>
          <p:cNvPr id="21507" name="Rectangle 3"/>
          <p:cNvSpPr>
            <a:spLocks noGrp="1" noChangeArrowheads="1"/>
          </p:cNvSpPr>
          <p:nvPr>
            <p:ph type="body" idx="1"/>
          </p:nvPr>
        </p:nvSpPr>
        <p:spPr bwMode="auto">
          <a:xfrm>
            <a:off x="754380" y="2245360"/>
            <a:ext cx="8549640" cy="4663440"/>
          </a:xfrm>
          <a:prstGeom prst="rect">
            <a:avLst/>
          </a:prstGeom>
          <a:noFill/>
          <a:ln w="9525">
            <a:noFill/>
            <a:miter lim="800000"/>
            <a:headEnd/>
            <a:tailEnd/>
          </a:ln>
        </p:spPr>
        <p:txBody>
          <a:bodyPr vert="horz" wrap="square" lIns="101858" tIns="50929" rIns="101858" bIns="5092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6" name="Rectangle 4"/>
          <p:cNvSpPr>
            <a:spLocks noGrp="1" noChangeArrowheads="1"/>
          </p:cNvSpPr>
          <p:nvPr>
            <p:ph type="dt" sz="half" idx="2"/>
          </p:nvPr>
        </p:nvSpPr>
        <p:spPr bwMode="auto">
          <a:xfrm>
            <a:off x="754380" y="7081520"/>
            <a:ext cx="2095500" cy="518160"/>
          </a:xfrm>
          <a:prstGeom prst="rect">
            <a:avLst/>
          </a:prstGeom>
          <a:noFill/>
          <a:ln w="9525">
            <a:noFill/>
            <a:miter lim="800000"/>
            <a:headEnd/>
            <a:tailEnd/>
          </a:ln>
          <a:effectLst/>
        </p:spPr>
        <p:txBody>
          <a:bodyPr vert="horz" wrap="square" lIns="101858" tIns="50929" rIns="101858" bIns="50929" numCol="1" anchor="t" anchorCtr="0" compatLnSpc="1">
            <a:prstTxWarp prst="textNoShape">
              <a:avLst/>
            </a:prstTxWarp>
          </a:bodyPr>
          <a:lstStyle>
            <a:lvl1pPr>
              <a:defRPr sz="1600" smtClean="0"/>
            </a:lvl1pPr>
          </a:lstStyle>
          <a:p>
            <a:pPr eaLnBrk="1" hangingPunct="1">
              <a:defRPr/>
            </a:pPr>
            <a:fld id="{90F9543D-637B-42B7-993E-B3DA46E028F4}" type="datetime1">
              <a:rPr lang="en-US" smtClean="0">
                <a:solidFill>
                  <a:srgbClr val="000000"/>
                </a:solidFill>
                <a:latin typeface="Times New Roman" pitchFamily="18" charset="0"/>
              </a:rPr>
              <a:t>11/17/2017</a:t>
            </a:fld>
            <a:endParaRPr lang="en-US">
              <a:solidFill>
                <a:srgbClr val="000000"/>
              </a:solidFill>
              <a:latin typeface="Times New Roman" pitchFamily="18" charset="0"/>
            </a:endParaRPr>
          </a:p>
        </p:txBody>
      </p:sp>
      <p:sp>
        <p:nvSpPr>
          <p:cNvPr id="3077" name="Rectangle 5"/>
          <p:cNvSpPr>
            <a:spLocks noGrp="1" noChangeArrowheads="1"/>
          </p:cNvSpPr>
          <p:nvPr>
            <p:ph type="ftr" sz="quarter" idx="3"/>
          </p:nvPr>
        </p:nvSpPr>
        <p:spPr bwMode="auto">
          <a:xfrm>
            <a:off x="3436620" y="7081520"/>
            <a:ext cx="3185160" cy="518160"/>
          </a:xfrm>
          <a:prstGeom prst="rect">
            <a:avLst/>
          </a:prstGeom>
          <a:noFill/>
          <a:ln w="9525">
            <a:noFill/>
            <a:miter lim="800000"/>
            <a:headEnd/>
            <a:tailEnd/>
          </a:ln>
          <a:effectLst/>
        </p:spPr>
        <p:txBody>
          <a:bodyPr vert="horz" wrap="square" lIns="101858" tIns="50929" rIns="101858" bIns="50929" numCol="1" anchor="t" anchorCtr="0" compatLnSpc="1">
            <a:prstTxWarp prst="textNoShape">
              <a:avLst/>
            </a:prstTxWarp>
          </a:bodyPr>
          <a:lstStyle>
            <a:lvl1pPr algn="ctr">
              <a:defRPr sz="1600" smtClean="0"/>
            </a:lvl1pPr>
          </a:lstStyle>
          <a:p>
            <a:pPr eaLnBrk="1" hangingPunct="1">
              <a:defRPr/>
            </a:pPr>
            <a:r>
              <a:rPr lang="en-US">
                <a:solidFill>
                  <a:srgbClr val="000000"/>
                </a:solidFill>
                <a:latin typeface="Times New Roman" pitchFamily="18" charset="0"/>
              </a:rPr>
              <a:t>CPSC 422, Lecture 28</a:t>
            </a:r>
          </a:p>
        </p:txBody>
      </p:sp>
      <p:sp>
        <p:nvSpPr>
          <p:cNvPr id="3078" name="Rectangle 6"/>
          <p:cNvSpPr>
            <a:spLocks noGrp="1" noChangeArrowheads="1"/>
          </p:cNvSpPr>
          <p:nvPr>
            <p:ph type="sldNum" sz="quarter" idx="4"/>
          </p:nvPr>
        </p:nvSpPr>
        <p:spPr bwMode="auto">
          <a:xfrm>
            <a:off x="7208520" y="7081520"/>
            <a:ext cx="2095500" cy="518160"/>
          </a:xfrm>
          <a:prstGeom prst="rect">
            <a:avLst/>
          </a:prstGeom>
          <a:noFill/>
          <a:ln w="9525">
            <a:noFill/>
            <a:miter lim="800000"/>
            <a:headEnd/>
            <a:tailEnd/>
          </a:ln>
          <a:effectLst/>
        </p:spPr>
        <p:txBody>
          <a:bodyPr vert="horz" wrap="square" lIns="101858" tIns="50929" rIns="101858" bIns="50929" numCol="1" anchor="t" anchorCtr="0" compatLnSpc="1">
            <a:prstTxWarp prst="textNoShape">
              <a:avLst/>
            </a:prstTxWarp>
          </a:bodyPr>
          <a:lstStyle>
            <a:lvl1pPr algn="r">
              <a:defRPr sz="1600"/>
            </a:lvl1pPr>
          </a:lstStyle>
          <a:p>
            <a:pPr eaLnBrk="1" hangingPunct="1">
              <a:defRPr/>
            </a:pPr>
            <a:fld id="{05D0A474-ADA3-4698-BAE2-7B44FDE95F44}" type="slidenum">
              <a:rPr lang="en-US">
                <a:solidFill>
                  <a:srgbClr val="000000"/>
                </a:solidFill>
                <a:latin typeface="Times New Roman" pitchFamily="18" charset="0"/>
              </a:rPr>
              <a:pPr eaLnBrk="1" hangingPunct="1">
                <a:defRPr/>
              </a:pPr>
              <a:t>‹#›</a:t>
            </a:fld>
            <a:endParaRPr lang="en-US">
              <a:solidFill>
                <a:srgbClr val="000000"/>
              </a:solidFill>
              <a:latin typeface="Times New Roman" pitchFamily="18" charset="0"/>
            </a:endParaRPr>
          </a:p>
        </p:txBody>
      </p:sp>
    </p:spTree>
    <p:extLst>
      <p:ext uri="{BB962C8B-B14F-4D97-AF65-F5344CB8AC3E}">
        <p14:creationId xmlns:p14="http://schemas.microsoft.com/office/powerpoint/2010/main" val="209071171"/>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Lst>
  <p:hf hdr="0" dt="0"/>
  <p:txStyles>
    <p:titleStyle>
      <a:lvl1pPr algn="ctr" rtl="0" eaLnBrk="0" fontAlgn="base" hangingPunct="0">
        <a:spcBef>
          <a:spcPct val="0"/>
        </a:spcBef>
        <a:spcAft>
          <a:spcPct val="0"/>
        </a:spcAft>
        <a:defRPr sz="4500">
          <a:solidFill>
            <a:schemeClr val="accent2"/>
          </a:solidFill>
          <a:latin typeface="+mj-lt"/>
          <a:ea typeface="+mj-ea"/>
          <a:cs typeface="+mj-cs"/>
        </a:defRPr>
      </a:lvl1pPr>
      <a:lvl2pPr algn="ctr" rtl="0" eaLnBrk="0" fontAlgn="base" hangingPunct="0">
        <a:spcBef>
          <a:spcPct val="0"/>
        </a:spcBef>
        <a:spcAft>
          <a:spcPct val="0"/>
        </a:spcAft>
        <a:defRPr sz="4500">
          <a:solidFill>
            <a:schemeClr val="accent2"/>
          </a:solidFill>
          <a:latin typeface="Comic Sans MS" pitchFamily="66" charset="0"/>
        </a:defRPr>
      </a:lvl2pPr>
      <a:lvl3pPr algn="ctr" rtl="0" eaLnBrk="0" fontAlgn="base" hangingPunct="0">
        <a:spcBef>
          <a:spcPct val="0"/>
        </a:spcBef>
        <a:spcAft>
          <a:spcPct val="0"/>
        </a:spcAft>
        <a:defRPr sz="4500">
          <a:solidFill>
            <a:schemeClr val="accent2"/>
          </a:solidFill>
          <a:latin typeface="Comic Sans MS" pitchFamily="66" charset="0"/>
        </a:defRPr>
      </a:lvl3pPr>
      <a:lvl4pPr algn="ctr" rtl="0" eaLnBrk="0" fontAlgn="base" hangingPunct="0">
        <a:spcBef>
          <a:spcPct val="0"/>
        </a:spcBef>
        <a:spcAft>
          <a:spcPct val="0"/>
        </a:spcAft>
        <a:defRPr sz="4500">
          <a:solidFill>
            <a:schemeClr val="accent2"/>
          </a:solidFill>
          <a:latin typeface="Comic Sans MS" pitchFamily="66" charset="0"/>
        </a:defRPr>
      </a:lvl4pPr>
      <a:lvl5pPr algn="ctr" rtl="0" eaLnBrk="0" fontAlgn="base" hangingPunct="0">
        <a:spcBef>
          <a:spcPct val="0"/>
        </a:spcBef>
        <a:spcAft>
          <a:spcPct val="0"/>
        </a:spcAft>
        <a:defRPr sz="4500">
          <a:solidFill>
            <a:schemeClr val="accent2"/>
          </a:solidFill>
          <a:latin typeface="Comic Sans MS" pitchFamily="66" charset="0"/>
        </a:defRPr>
      </a:lvl5pPr>
      <a:lvl6pPr marL="509292" algn="ctr" rtl="0" fontAlgn="base">
        <a:spcBef>
          <a:spcPct val="0"/>
        </a:spcBef>
        <a:spcAft>
          <a:spcPct val="0"/>
        </a:spcAft>
        <a:defRPr sz="4500">
          <a:solidFill>
            <a:schemeClr val="accent2"/>
          </a:solidFill>
          <a:latin typeface="Comic Sans MS" pitchFamily="66" charset="0"/>
        </a:defRPr>
      </a:lvl6pPr>
      <a:lvl7pPr marL="1018586" algn="ctr" rtl="0" fontAlgn="base">
        <a:spcBef>
          <a:spcPct val="0"/>
        </a:spcBef>
        <a:spcAft>
          <a:spcPct val="0"/>
        </a:spcAft>
        <a:defRPr sz="4500">
          <a:solidFill>
            <a:schemeClr val="accent2"/>
          </a:solidFill>
          <a:latin typeface="Comic Sans MS" pitchFamily="66" charset="0"/>
        </a:defRPr>
      </a:lvl7pPr>
      <a:lvl8pPr marL="1527879" algn="ctr" rtl="0" fontAlgn="base">
        <a:spcBef>
          <a:spcPct val="0"/>
        </a:spcBef>
        <a:spcAft>
          <a:spcPct val="0"/>
        </a:spcAft>
        <a:defRPr sz="4500">
          <a:solidFill>
            <a:schemeClr val="accent2"/>
          </a:solidFill>
          <a:latin typeface="Comic Sans MS" pitchFamily="66" charset="0"/>
        </a:defRPr>
      </a:lvl8pPr>
      <a:lvl9pPr marL="2037173" algn="ctr" rtl="0" fontAlgn="base">
        <a:spcBef>
          <a:spcPct val="0"/>
        </a:spcBef>
        <a:spcAft>
          <a:spcPct val="0"/>
        </a:spcAft>
        <a:defRPr sz="4500">
          <a:solidFill>
            <a:schemeClr val="accent2"/>
          </a:solidFill>
          <a:latin typeface="Comic Sans MS" pitchFamily="66" charset="0"/>
        </a:defRPr>
      </a:lvl9pPr>
    </p:titleStyle>
    <p:bodyStyle>
      <a:lvl1pPr marL="381970" indent="-381970" algn="l" rtl="0" eaLnBrk="0" fontAlgn="base" hangingPunct="0">
        <a:spcBef>
          <a:spcPct val="20000"/>
        </a:spcBef>
        <a:spcAft>
          <a:spcPct val="0"/>
        </a:spcAft>
        <a:buChar char="•"/>
        <a:defRPr sz="3100" b="1">
          <a:solidFill>
            <a:schemeClr val="tx1"/>
          </a:solidFill>
          <a:latin typeface="+mn-lt"/>
          <a:ea typeface="+mn-ea"/>
          <a:cs typeface="+mn-cs"/>
        </a:defRPr>
      </a:lvl1pPr>
      <a:lvl2pPr marL="827601" indent="-318309" algn="l" rtl="0" eaLnBrk="0" fontAlgn="base" hangingPunct="0">
        <a:spcBef>
          <a:spcPct val="20000"/>
        </a:spcBef>
        <a:spcAft>
          <a:spcPct val="0"/>
        </a:spcAft>
        <a:buChar char="–"/>
        <a:defRPr sz="2700" b="1">
          <a:solidFill>
            <a:schemeClr val="tx1"/>
          </a:solidFill>
          <a:latin typeface="+mn-lt"/>
        </a:defRPr>
      </a:lvl2pPr>
      <a:lvl3pPr marL="1273233" indent="-254646" algn="l" rtl="0" eaLnBrk="0" fontAlgn="base" hangingPunct="0">
        <a:spcBef>
          <a:spcPct val="20000"/>
        </a:spcBef>
        <a:spcAft>
          <a:spcPct val="0"/>
        </a:spcAft>
        <a:buChar char="•"/>
        <a:defRPr sz="2200" b="1">
          <a:solidFill>
            <a:schemeClr val="tx1"/>
          </a:solidFill>
          <a:latin typeface="+mn-lt"/>
        </a:defRPr>
      </a:lvl3pPr>
      <a:lvl4pPr marL="1782525" indent="-254646" algn="l" rtl="0" eaLnBrk="0" fontAlgn="base" hangingPunct="0">
        <a:spcBef>
          <a:spcPct val="20000"/>
        </a:spcBef>
        <a:spcAft>
          <a:spcPct val="0"/>
        </a:spcAft>
        <a:buChar char="–"/>
        <a:defRPr sz="1800" b="1">
          <a:solidFill>
            <a:schemeClr val="tx1"/>
          </a:solidFill>
          <a:latin typeface="+mn-lt"/>
        </a:defRPr>
      </a:lvl4pPr>
      <a:lvl5pPr marL="2291819" indent="-254646" algn="l" rtl="0" eaLnBrk="0" fontAlgn="base" hangingPunct="0">
        <a:spcBef>
          <a:spcPct val="20000"/>
        </a:spcBef>
        <a:spcAft>
          <a:spcPct val="0"/>
        </a:spcAft>
        <a:buChar char="»"/>
        <a:defRPr sz="1800">
          <a:solidFill>
            <a:schemeClr val="tx1"/>
          </a:solidFill>
          <a:latin typeface="+mn-lt"/>
        </a:defRPr>
      </a:lvl5pPr>
      <a:lvl6pPr marL="2801112" indent="-254646" algn="l" rtl="0" fontAlgn="base">
        <a:spcBef>
          <a:spcPct val="20000"/>
        </a:spcBef>
        <a:spcAft>
          <a:spcPct val="0"/>
        </a:spcAft>
        <a:buChar char="»"/>
        <a:defRPr sz="1800">
          <a:solidFill>
            <a:schemeClr val="tx1"/>
          </a:solidFill>
          <a:latin typeface="+mn-lt"/>
        </a:defRPr>
      </a:lvl6pPr>
      <a:lvl7pPr marL="3310406" indent="-254646" algn="l" rtl="0" fontAlgn="base">
        <a:spcBef>
          <a:spcPct val="20000"/>
        </a:spcBef>
        <a:spcAft>
          <a:spcPct val="0"/>
        </a:spcAft>
        <a:buChar char="»"/>
        <a:defRPr sz="1800">
          <a:solidFill>
            <a:schemeClr val="tx1"/>
          </a:solidFill>
          <a:latin typeface="+mn-lt"/>
        </a:defRPr>
      </a:lvl7pPr>
      <a:lvl8pPr marL="3819698" indent="-254646" algn="l" rtl="0" fontAlgn="base">
        <a:spcBef>
          <a:spcPct val="20000"/>
        </a:spcBef>
        <a:spcAft>
          <a:spcPct val="0"/>
        </a:spcAft>
        <a:buChar char="»"/>
        <a:defRPr sz="1800">
          <a:solidFill>
            <a:schemeClr val="tx1"/>
          </a:solidFill>
          <a:latin typeface="+mn-lt"/>
        </a:defRPr>
      </a:lvl8pPr>
      <a:lvl9pPr marL="4328992" indent="-254646" algn="l" rtl="0" fontAlgn="base">
        <a:spcBef>
          <a:spcPct val="20000"/>
        </a:spcBef>
        <a:spcAft>
          <a:spcPct val="0"/>
        </a:spcAft>
        <a:buChar char="»"/>
        <a:defRPr sz="1800">
          <a:solidFill>
            <a:schemeClr val="tx1"/>
          </a:solidFill>
          <a:latin typeface="+mn-lt"/>
        </a:defRPr>
      </a:lvl9pPr>
    </p:bodyStyle>
    <p:otherStyle>
      <a:defPPr>
        <a:defRPr lang="en-US"/>
      </a:defPPr>
      <a:lvl1pPr marL="0" algn="l" defTabSz="1018586" rtl="0" eaLnBrk="1" latinLnBrk="0" hangingPunct="1">
        <a:defRPr sz="2000" kern="1200">
          <a:solidFill>
            <a:schemeClr val="tx1"/>
          </a:solidFill>
          <a:latin typeface="+mn-lt"/>
          <a:ea typeface="+mn-ea"/>
          <a:cs typeface="+mn-cs"/>
        </a:defRPr>
      </a:lvl1pPr>
      <a:lvl2pPr marL="509292" algn="l" defTabSz="1018586" rtl="0" eaLnBrk="1" latinLnBrk="0" hangingPunct="1">
        <a:defRPr sz="2000" kern="1200">
          <a:solidFill>
            <a:schemeClr val="tx1"/>
          </a:solidFill>
          <a:latin typeface="+mn-lt"/>
          <a:ea typeface="+mn-ea"/>
          <a:cs typeface="+mn-cs"/>
        </a:defRPr>
      </a:lvl2pPr>
      <a:lvl3pPr marL="1018586" algn="l" defTabSz="1018586" rtl="0" eaLnBrk="1" latinLnBrk="0" hangingPunct="1">
        <a:defRPr sz="2000" kern="1200">
          <a:solidFill>
            <a:schemeClr val="tx1"/>
          </a:solidFill>
          <a:latin typeface="+mn-lt"/>
          <a:ea typeface="+mn-ea"/>
          <a:cs typeface="+mn-cs"/>
        </a:defRPr>
      </a:lvl3pPr>
      <a:lvl4pPr marL="1527879" algn="l" defTabSz="1018586" rtl="0" eaLnBrk="1" latinLnBrk="0" hangingPunct="1">
        <a:defRPr sz="2000" kern="1200">
          <a:solidFill>
            <a:schemeClr val="tx1"/>
          </a:solidFill>
          <a:latin typeface="+mn-lt"/>
          <a:ea typeface="+mn-ea"/>
          <a:cs typeface="+mn-cs"/>
        </a:defRPr>
      </a:lvl4pPr>
      <a:lvl5pPr marL="2037173" algn="l" defTabSz="1018586" rtl="0" eaLnBrk="1" latinLnBrk="0" hangingPunct="1">
        <a:defRPr sz="2000" kern="1200">
          <a:solidFill>
            <a:schemeClr val="tx1"/>
          </a:solidFill>
          <a:latin typeface="+mn-lt"/>
          <a:ea typeface="+mn-ea"/>
          <a:cs typeface="+mn-cs"/>
        </a:defRPr>
      </a:lvl5pPr>
      <a:lvl6pPr marL="2546466" algn="l" defTabSz="1018586" rtl="0" eaLnBrk="1" latinLnBrk="0" hangingPunct="1">
        <a:defRPr sz="2000" kern="1200">
          <a:solidFill>
            <a:schemeClr val="tx1"/>
          </a:solidFill>
          <a:latin typeface="+mn-lt"/>
          <a:ea typeface="+mn-ea"/>
          <a:cs typeface="+mn-cs"/>
        </a:defRPr>
      </a:lvl6pPr>
      <a:lvl7pPr marL="3055758" algn="l" defTabSz="1018586" rtl="0" eaLnBrk="1" latinLnBrk="0" hangingPunct="1">
        <a:defRPr sz="2000" kern="1200">
          <a:solidFill>
            <a:schemeClr val="tx1"/>
          </a:solidFill>
          <a:latin typeface="+mn-lt"/>
          <a:ea typeface="+mn-ea"/>
          <a:cs typeface="+mn-cs"/>
        </a:defRPr>
      </a:lvl7pPr>
      <a:lvl8pPr marL="3565052" algn="l" defTabSz="1018586" rtl="0" eaLnBrk="1" latinLnBrk="0" hangingPunct="1">
        <a:defRPr sz="2000" kern="1200">
          <a:solidFill>
            <a:schemeClr val="tx1"/>
          </a:solidFill>
          <a:latin typeface="+mn-lt"/>
          <a:ea typeface="+mn-ea"/>
          <a:cs typeface="+mn-cs"/>
        </a:defRPr>
      </a:lvl8pPr>
      <a:lvl9pPr marL="4074344" algn="l" defTabSz="1018586" rtl="0" eaLnBrk="1" latinLnBrk="0" hangingPunct="1">
        <a:defRPr sz="20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503313" y="311150"/>
            <a:ext cx="9051925" cy="1295400"/>
          </a:xfrm>
          <a:prstGeom prst="rect">
            <a:avLst/>
          </a:prstGeom>
          <a:noFill/>
          <a:ln w="9525">
            <a:noFill/>
            <a:miter lim="800000"/>
            <a:headEnd/>
            <a:tailEnd/>
          </a:ln>
        </p:spPr>
        <p:txBody>
          <a:bodyPr vert="horz" wrap="square" lIns="90722" tIns="45355" rIns="90722" bIns="45355" numCol="1" anchor="ctr" anchorCtr="0" compatLnSpc="1">
            <a:prstTxWarp prst="textNoShape">
              <a:avLst/>
            </a:prstTxWarp>
          </a:bodyPr>
          <a:lstStyle/>
          <a:p>
            <a:pPr lvl="0"/>
            <a:r>
              <a:rPr lang="en-US" smtClean="0"/>
              <a:t>Click to edit Master title style</a:t>
            </a:r>
          </a:p>
        </p:txBody>
      </p:sp>
      <p:sp>
        <p:nvSpPr>
          <p:cNvPr id="9219" name="Rectangle 3"/>
          <p:cNvSpPr>
            <a:spLocks noGrp="1" noChangeArrowheads="1"/>
          </p:cNvSpPr>
          <p:nvPr>
            <p:ph type="body" idx="1"/>
          </p:nvPr>
        </p:nvSpPr>
        <p:spPr bwMode="auto">
          <a:xfrm>
            <a:off x="503313" y="1812929"/>
            <a:ext cx="9051925" cy="5130799"/>
          </a:xfrm>
          <a:prstGeom prst="rect">
            <a:avLst/>
          </a:prstGeom>
          <a:noFill/>
          <a:ln w="9525">
            <a:noFill/>
            <a:miter lim="800000"/>
            <a:headEnd/>
            <a:tailEnd/>
          </a:ln>
        </p:spPr>
        <p:txBody>
          <a:bodyPr vert="horz" wrap="square" lIns="90722" tIns="45355" rIns="90722" bIns="45355"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83972" name="Rectangle 4"/>
          <p:cNvSpPr>
            <a:spLocks noGrp="1" noChangeArrowheads="1"/>
          </p:cNvSpPr>
          <p:nvPr>
            <p:ph type="dt" sz="half" idx="2"/>
          </p:nvPr>
        </p:nvSpPr>
        <p:spPr bwMode="auto">
          <a:xfrm>
            <a:off x="457213" y="7232650"/>
            <a:ext cx="2346325" cy="539750"/>
          </a:xfrm>
          <a:prstGeom prst="rect">
            <a:avLst/>
          </a:prstGeom>
          <a:noFill/>
          <a:ln w="9525">
            <a:noFill/>
            <a:miter lim="800000"/>
            <a:headEnd/>
            <a:tailEnd/>
          </a:ln>
          <a:effectLst/>
        </p:spPr>
        <p:txBody>
          <a:bodyPr vert="horz" wrap="square" lIns="90722" tIns="45355" rIns="90722" bIns="45355" numCol="1" anchor="t" anchorCtr="0" compatLnSpc="1">
            <a:prstTxWarp prst="textNoShape">
              <a:avLst/>
            </a:prstTxWarp>
          </a:bodyPr>
          <a:lstStyle>
            <a:lvl1pPr>
              <a:defRPr sz="1400">
                <a:solidFill>
                  <a:schemeClr val="tx1"/>
                </a:solidFill>
                <a:latin typeface="+mn-lt"/>
              </a:defRPr>
            </a:lvl1pPr>
          </a:lstStyle>
          <a:p>
            <a:pPr>
              <a:defRPr/>
            </a:pPr>
            <a:fld id="{AEF2815F-3698-40F5-AFD3-B8992E911D95}" type="datetime1">
              <a:rPr lang="en-US" smtClean="0">
                <a:solidFill>
                  <a:srgbClr val="000000"/>
                </a:solidFill>
              </a:rPr>
              <a:t>11/17/2017</a:t>
            </a:fld>
            <a:endParaRPr lang="en-US" dirty="0">
              <a:solidFill>
                <a:srgbClr val="000000"/>
              </a:solidFill>
            </a:endParaRPr>
          </a:p>
        </p:txBody>
      </p:sp>
      <p:sp>
        <p:nvSpPr>
          <p:cNvPr id="83973" name="Rectangle 5"/>
          <p:cNvSpPr>
            <a:spLocks noGrp="1" noChangeArrowheads="1"/>
          </p:cNvSpPr>
          <p:nvPr>
            <p:ph type="ftr" sz="quarter" idx="3"/>
          </p:nvPr>
        </p:nvSpPr>
        <p:spPr bwMode="auto">
          <a:xfrm>
            <a:off x="3429076" y="7232650"/>
            <a:ext cx="3184525" cy="539750"/>
          </a:xfrm>
          <a:prstGeom prst="rect">
            <a:avLst/>
          </a:prstGeom>
          <a:noFill/>
          <a:ln w="9525">
            <a:noFill/>
            <a:miter lim="800000"/>
            <a:headEnd/>
            <a:tailEnd/>
          </a:ln>
          <a:effectLst/>
        </p:spPr>
        <p:txBody>
          <a:bodyPr vert="horz" wrap="square" lIns="90722" tIns="45355" rIns="90722" bIns="45355" numCol="1" anchor="t" anchorCtr="0" compatLnSpc="1">
            <a:prstTxWarp prst="textNoShape">
              <a:avLst/>
            </a:prstTxWarp>
          </a:bodyPr>
          <a:lstStyle>
            <a:lvl1pPr algn="ctr">
              <a:defRPr sz="1400">
                <a:solidFill>
                  <a:schemeClr val="tx1"/>
                </a:solidFill>
                <a:latin typeface="+mn-lt"/>
              </a:defRPr>
            </a:lvl1pPr>
          </a:lstStyle>
          <a:p>
            <a:pPr>
              <a:defRPr/>
            </a:pPr>
            <a:r>
              <a:rPr lang="en-US" smtClean="0">
                <a:solidFill>
                  <a:srgbClr val="000000"/>
                </a:solidFill>
              </a:rPr>
              <a:t>CPSC 422, Lecture 28</a:t>
            </a:r>
            <a:endParaRPr lang="en-US" dirty="0">
              <a:solidFill>
                <a:srgbClr val="000000"/>
              </a:solidFill>
            </a:endParaRPr>
          </a:p>
        </p:txBody>
      </p:sp>
      <p:sp>
        <p:nvSpPr>
          <p:cNvPr id="83974" name="Rectangle 6"/>
          <p:cNvSpPr>
            <a:spLocks noGrp="1" noChangeArrowheads="1"/>
          </p:cNvSpPr>
          <p:nvPr>
            <p:ph type="sldNum" sz="quarter" idx="4"/>
          </p:nvPr>
        </p:nvSpPr>
        <p:spPr bwMode="auto">
          <a:xfrm>
            <a:off x="7239075" y="7232650"/>
            <a:ext cx="2346325" cy="539750"/>
          </a:xfrm>
          <a:prstGeom prst="rect">
            <a:avLst/>
          </a:prstGeom>
          <a:noFill/>
          <a:ln w="9525">
            <a:noFill/>
            <a:miter lim="800000"/>
            <a:headEnd/>
            <a:tailEnd/>
          </a:ln>
          <a:effectLst/>
        </p:spPr>
        <p:txBody>
          <a:bodyPr vert="horz" wrap="square" lIns="90722" tIns="45355" rIns="90722" bIns="45355" numCol="1" anchor="t" anchorCtr="0" compatLnSpc="1">
            <a:prstTxWarp prst="textNoShape">
              <a:avLst/>
            </a:prstTxWarp>
          </a:bodyPr>
          <a:lstStyle>
            <a:lvl1pPr algn="r">
              <a:defRPr sz="1400">
                <a:solidFill>
                  <a:schemeClr val="tx1"/>
                </a:solidFill>
                <a:latin typeface="+mn-lt"/>
              </a:defRPr>
            </a:lvl1pPr>
          </a:lstStyle>
          <a:p>
            <a:pPr>
              <a:defRPr/>
            </a:pPr>
            <a:fld id="{3EFDBC4F-DC93-4314-88A8-05E9B03F0C4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665187556"/>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Lst>
  <p:hf hdr="0" dt="0"/>
  <p:txStyles>
    <p:titleStyle>
      <a:lvl1pPr algn="ctr" rtl="0" eaLnBrk="0" fontAlgn="base" hangingPunct="0">
        <a:spcBef>
          <a:spcPct val="0"/>
        </a:spcBef>
        <a:spcAft>
          <a:spcPct val="0"/>
        </a:spcAft>
        <a:defRPr sz="4300">
          <a:solidFill>
            <a:schemeClr val="tx2"/>
          </a:solidFill>
          <a:latin typeface="+mj-lt"/>
          <a:ea typeface="+mj-ea"/>
          <a:cs typeface="+mj-cs"/>
        </a:defRPr>
      </a:lvl1pPr>
      <a:lvl2pPr algn="ctr" rtl="0" eaLnBrk="0" fontAlgn="base" hangingPunct="0">
        <a:spcBef>
          <a:spcPct val="0"/>
        </a:spcBef>
        <a:spcAft>
          <a:spcPct val="0"/>
        </a:spcAft>
        <a:defRPr sz="4300">
          <a:solidFill>
            <a:schemeClr val="tx2"/>
          </a:solidFill>
          <a:latin typeface="Arial" charset="0"/>
        </a:defRPr>
      </a:lvl2pPr>
      <a:lvl3pPr algn="ctr" rtl="0" eaLnBrk="0" fontAlgn="base" hangingPunct="0">
        <a:spcBef>
          <a:spcPct val="0"/>
        </a:spcBef>
        <a:spcAft>
          <a:spcPct val="0"/>
        </a:spcAft>
        <a:defRPr sz="4300">
          <a:solidFill>
            <a:schemeClr val="tx2"/>
          </a:solidFill>
          <a:latin typeface="Arial" charset="0"/>
        </a:defRPr>
      </a:lvl3pPr>
      <a:lvl4pPr algn="ctr" rtl="0" eaLnBrk="0" fontAlgn="base" hangingPunct="0">
        <a:spcBef>
          <a:spcPct val="0"/>
        </a:spcBef>
        <a:spcAft>
          <a:spcPct val="0"/>
        </a:spcAft>
        <a:defRPr sz="4300">
          <a:solidFill>
            <a:schemeClr val="tx2"/>
          </a:solidFill>
          <a:latin typeface="Arial" charset="0"/>
        </a:defRPr>
      </a:lvl4pPr>
      <a:lvl5pPr algn="ctr" rtl="0" eaLnBrk="0" fontAlgn="base" hangingPunct="0">
        <a:spcBef>
          <a:spcPct val="0"/>
        </a:spcBef>
        <a:spcAft>
          <a:spcPct val="0"/>
        </a:spcAft>
        <a:defRPr sz="4300">
          <a:solidFill>
            <a:schemeClr val="tx2"/>
          </a:solidFill>
          <a:latin typeface="Arial" charset="0"/>
        </a:defRPr>
      </a:lvl5pPr>
      <a:lvl6pPr marL="453516" algn="ctr" rtl="0" fontAlgn="base">
        <a:spcBef>
          <a:spcPct val="0"/>
        </a:spcBef>
        <a:spcAft>
          <a:spcPct val="0"/>
        </a:spcAft>
        <a:defRPr sz="4300">
          <a:solidFill>
            <a:schemeClr val="tx2"/>
          </a:solidFill>
          <a:latin typeface="Arial" charset="0"/>
        </a:defRPr>
      </a:lvl6pPr>
      <a:lvl7pPr marL="907036" algn="ctr" rtl="0" fontAlgn="base">
        <a:spcBef>
          <a:spcPct val="0"/>
        </a:spcBef>
        <a:spcAft>
          <a:spcPct val="0"/>
        </a:spcAft>
        <a:defRPr sz="4300">
          <a:solidFill>
            <a:schemeClr val="tx2"/>
          </a:solidFill>
          <a:latin typeface="Arial" charset="0"/>
        </a:defRPr>
      </a:lvl7pPr>
      <a:lvl8pPr marL="1360576" algn="ctr" rtl="0" fontAlgn="base">
        <a:spcBef>
          <a:spcPct val="0"/>
        </a:spcBef>
        <a:spcAft>
          <a:spcPct val="0"/>
        </a:spcAft>
        <a:defRPr sz="4300">
          <a:solidFill>
            <a:schemeClr val="tx2"/>
          </a:solidFill>
          <a:latin typeface="Arial" charset="0"/>
        </a:defRPr>
      </a:lvl8pPr>
      <a:lvl9pPr marL="1814097" algn="ctr" rtl="0" fontAlgn="base">
        <a:spcBef>
          <a:spcPct val="0"/>
        </a:spcBef>
        <a:spcAft>
          <a:spcPct val="0"/>
        </a:spcAft>
        <a:defRPr sz="4300">
          <a:solidFill>
            <a:schemeClr val="tx2"/>
          </a:solidFill>
          <a:latin typeface="Arial" charset="0"/>
        </a:defRPr>
      </a:lvl9pPr>
    </p:titleStyle>
    <p:bodyStyle>
      <a:lvl1pPr marL="340189" indent="-340189" algn="l" rtl="0" eaLnBrk="0" fontAlgn="base" hangingPunct="0">
        <a:spcBef>
          <a:spcPct val="20000"/>
        </a:spcBef>
        <a:spcAft>
          <a:spcPct val="0"/>
        </a:spcAft>
        <a:buChar char="•"/>
        <a:defRPr sz="3200">
          <a:solidFill>
            <a:schemeClr val="tx1"/>
          </a:solidFill>
          <a:latin typeface="+mn-lt"/>
          <a:ea typeface="+mn-ea"/>
          <a:cs typeface="+mn-cs"/>
        </a:defRPr>
      </a:lvl1pPr>
      <a:lvl2pPr marL="736972" indent="-285029" algn="l" rtl="0" eaLnBrk="0" fontAlgn="base" hangingPunct="0">
        <a:spcBef>
          <a:spcPct val="20000"/>
        </a:spcBef>
        <a:spcAft>
          <a:spcPct val="0"/>
        </a:spcAft>
        <a:buChar char="–"/>
        <a:defRPr sz="2800">
          <a:solidFill>
            <a:schemeClr val="tx1"/>
          </a:solidFill>
          <a:latin typeface="+mn-lt"/>
        </a:defRPr>
      </a:lvl2pPr>
      <a:lvl3pPr marL="1133815" indent="-226758" algn="l" rtl="0" eaLnBrk="0" fontAlgn="base" hangingPunct="0">
        <a:spcBef>
          <a:spcPct val="20000"/>
        </a:spcBef>
        <a:spcAft>
          <a:spcPct val="0"/>
        </a:spcAft>
        <a:buChar char="•"/>
        <a:defRPr sz="2500">
          <a:solidFill>
            <a:schemeClr val="tx1"/>
          </a:solidFill>
          <a:latin typeface="+mn-lt"/>
        </a:defRPr>
      </a:lvl3pPr>
      <a:lvl4pPr marL="1587353" indent="-226758" algn="l" rtl="0" eaLnBrk="0" fontAlgn="base" hangingPunct="0">
        <a:spcBef>
          <a:spcPct val="20000"/>
        </a:spcBef>
        <a:spcAft>
          <a:spcPct val="0"/>
        </a:spcAft>
        <a:buChar char="–"/>
        <a:defRPr sz="2000">
          <a:solidFill>
            <a:schemeClr val="tx1"/>
          </a:solidFill>
          <a:latin typeface="+mn-lt"/>
        </a:defRPr>
      </a:lvl4pPr>
      <a:lvl5pPr marL="2040868" indent="-226758" algn="l" rtl="0" eaLnBrk="0" fontAlgn="base" hangingPunct="0">
        <a:spcBef>
          <a:spcPct val="20000"/>
        </a:spcBef>
        <a:spcAft>
          <a:spcPct val="0"/>
        </a:spcAft>
        <a:buChar char="»"/>
        <a:defRPr sz="2000">
          <a:solidFill>
            <a:schemeClr val="tx1"/>
          </a:solidFill>
          <a:latin typeface="+mn-lt"/>
        </a:defRPr>
      </a:lvl5pPr>
      <a:lvl6pPr marL="2494396" indent="-226758" algn="l" rtl="0" fontAlgn="base">
        <a:spcBef>
          <a:spcPct val="20000"/>
        </a:spcBef>
        <a:spcAft>
          <a:spcPct val="0"/>
        </a:spcAft>
        <a:buChar char="»"/>
        <a:defRPr sz="2000">
          <a:solidFill>
            <a:schemeClr val="tx1"/>
          </a:solidFill>
          <a:latin typeface="+mn-lt"/>
        </a:defRPr>
      </a:lvl6pPr>
      <a:lvl7pPr marL="2947920" indent="-226758" algn="l" rtl="0" fontAlgn="base">
        <a:spcBef>
          <a:spcPct val="20000"/>
        </a:spcBef>
        <a:spcAft>
          <a:spcPct val="0"/>
        </a:spcAft>
        <a:buChar char="»"/>
        <a:defRPr sz="2000">
          <a:solidFill>
            <a:schemeClr val="tx1"/>
          </a:solidFill>
          <a:latin typeface="+mn-lt"/>
        </a:defRPr>
      </a:lvl7pPr>
      <a:lvl8pPr marL="3401453" indent="-226758" algn="l" rtl="0" fontAlgn="base">
        <a:spcBef>
          <a:spcPct val="20000"/>
        </a:spcBef>
        <a:spcAft>
          <a:spcPct val="0"/>
        </a:spcAft>
        <a:buChar char="»"/>
        <a:defRPr sz="2000">
          <a:solidFill>
            <a:schemeClr val="tx1"/>
          </a:solidFill>
          <a:latin typeface="+mn-lt"/>
        </a:defRPr>
      </a:lvl8pPr>
      <a:lvl9pPr marL="3854970" indent="-226758" algn="l" rtl="0" fontAlgn="base">
        <a:spcBef>
          <a:spcPct val="20000"/>
        </a:spcBef>
        <a:spcAft>
          <a:spcPct val="0"/>
        </a:spcAft>
        <a:buChar char="»"/>
        <a:defRPr sz="2000">
          <a:solidFill>
            <a:schemeClr val="tx1"/>
          </a:solidFill>
          <a:latin typeface="+mn-lt"/>
        </a:defRPr>
      </a:lvl9pPr>
    </p:bodyStyle>
    <p:otherStyle>
      <a:defPPr>
        <a:defRPr lang="en-US"/>
      </a:defPPr>
      <a:lvl1pPr marL="0" algn="l" defTabSz="907036" rtl="0" eaLnBrk="1" latinLnBrk="0" hangingPunct="1">
        <a:defRPr sz="1800" kern="1200">
          <a:solidFill>
            <a:schemeClr val="tx1"/>
          </a:solidFill>
          <a:latin typeface="+mn-lt"/>
          <a:ea typeface="+mn-ea"/>
          <a:cs typeface="+mn-cs"/>
        </a:defRPr>
      </a:lvl1pPr>
      <a:lvl2pPr marL="453516" algn="l" defTabSz="907036" rtl="0" eaLnBrk="1" latinLnBrk="0" hangingPunct="1">
        <a:defRPr sz="1800" kern="1200">
          <a:solidFill>
            <a:schemeClr val="tx1"/>
          </a:solidFill>
          <a:latin typeface="+mn-lt"/>
          <a:ea typeface="+mn-ea"/>
          <a:cs typeface="+mn-cs"/>
        </a:defRPr>
      </a:lvl2pPr>
      <a:lvl3pPr marL="907036" algn="l" defTabSz="907036" rtl="0" eaLnBrk="1" latinLnBrk="0" hangingPunct="1">
        <a:defRPr sz="1800" kern="1200">
          <a:solidFill>
            <a:schemeClr val="tx1"/>
          </a:solidFill>
          <a:latin typeface="+mn-lt"/>
          <a:ea typeface="+mn-ea"/>
          <a:cs typeface="+mn-cs"/>
        </a:defRPr>
      </a:lvl3pPr>
      <a:lvl4pPr marL="1360576" algn="l" defTabSz="907036" rtl="0" eaLnBrk="1" latinLnBrk="0" hangingPunct="1">
        <a:defRPr sz="1800" kern="1200">
          <a:solidFill>
            <a:schemeClr val="tx1"/>
          </a:solidFill>
          <a:latin typeface="+mn-lt"/>
          <a:ea typeface="+mn-ea"/>
          <a:cs typeface="+mn-cs"/>
        </a:defRPr>
      </a:lvl4pPr>
      <a:lvl5pPr marL="1814097" algn="l" defTabSz="907036" rtl="0" eaLnBrk="1" latinLnBrk="0" hangingPunct="1">
        <a:defRPr sz="1800" kern="1200">
          <a:solidFill>
            <a:schemeClr val="tx1"/>
          </a:solidFill>
          <a:latin typeface="+mn-lt"/>
          <a:ea typeface="+mn-ea"/>
          <a:cs typeface="+mn-cs"/>
        </a:defRPr>
      </a:lvl5pPr>
      <a:lvl6pPr marL="2267635" algn="l" defTabSz="907036" rtl="0" eaLnBrk="1" latinLnBrk="0" hangingPunct="1">
        <a:defRPr sz="1800" kern="1200">
          <a:solidFill>
            <a:schemeClr val="tx1"/>
          </a:solidFill>
          <a:latin typeface="+mn-lt"/>
          <a:ea typeface="+mn-ea"/>
          <a:cs typeface="+mn-cs"/>
        </a:defRPr>
      </a:lvl6pPr>
      <a:lvl7pPr marL="2721156" algn="l" defTabSz="907036" rtl="0" eaLnBrk="1" latinLnBrk="0" hangingPunct="1">
        <a:defRPr sz="1800" kern="1200">
          <a:solidFill>
            <a:schemeClr val="tx1"/>
          </a:solidFill>
          <a:latin typeface="+mn-lt"/>
          <a:ea typeface="+mn-ea"/>
          <a:cs typeface="+mn-cs"/>
        </a:defRPr>
      </a:lvl7pPr>
      <a:lvl8pPr marL="3174687" algn="l" defTabSz="907036" rtl="0" eaLnBrk="1" latinLnBrk="0" hangingPunct="1">
        <a:defRPr sz="1800" kern="1200">
          <a:solidFill>
            <a:schemeClr val="tx1"/>
          </a:solidFill>
          <a:latin typeface="+mn-lt"/>
          <a:ea typeface="+mn-ea"/>
          <a:cs typeface="+mn-cs"/>
        </a:defRPr>
      </a:lvl8pPr>
      <a:lvl9pPr marL="3628208" algn="l" defTabSz="907036"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503406" y="311150"/>
            <a:ext cx="9051925" cy="1295400"/>
          </a:xfrm>
          <a:prstGeom prst="rect">
            <a:avLst/>
          </a:prstGeom>
          <a:noFill/>
          <a:ln w="9525">
            <a:noFill/>
            <a:miter lim="800000"/>
            <a:headEnd/>
            <a:tailEnd/>
          </a:ln>
        </p:spPr>
        <p:txBody>
          <a:bodyPr vert="horz" wrap="square" lIns="89858" tIns="44920" rIns="89858" bIns="44920" numCol="1" anchor="ctr" anchorCtr="0" compatLnSpc="1">
            <a:prstTxWarp prst="textNoShape">
              <a:avLst/>
            </a:prstTxWarp>
          </a:bodyPr>
          <a:lstStyle/>
          <a:p>
            <a:pPr lvl="0"/>
            <a:r>
              <a:rPr lang="en-US" smtClean="0"/>
              <a:t>Click to edit Master title style</a:t>
            </a:r>
          </a:p>
        </p:txBody>
      </p:sp>
      <p:sp>
        <p:nvSpPr>
          <p:cNvPr id="9219" name="Rectangle 3"/>
          <p:cNvSpPr>
            <a:spLocks noGrp="1" noChangeArrowheads="1"/>
          </p:cNvSpPr>
          <p:nvPr>
            <p:ph type="body" idx="1"/>
          </p:nvPr>
        </p:nvSpPr>
        <p:spPr bwMode="auto">
          <a:xfrm>
            <a:off x="503406" y="1812929"/>
            <a:ext cx="9051925" cy="5130799"/>
          </a:xfrm>
          <a:prstGeom prst="rect">
            <a:avLst/>
          </a:prstGeom>
          <a:noFill/>
          <a:ln w="9525">
            <a:noFill/>
            <a:miter lim="800000"/>
            <a:headEnd/>
            <a:tailEnd/>
          </a:ln>
        </p:spPr>
        <p:txBody>
          <a:bodyPr vert="horz" wrap="square" lIns="89858" tIns="44920" rIns="89858" bIns="449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83972" name="Rectangle 4"/>
          <p:cNvSpPr>
            <a:spLocks noGrp="1" noChangeArrowheads="1"/>
          </p:cNvSpPr>
          <p:nvPr>
            <p:ph type="dt" sz="half" idx="2"/>
          </p:nvPr>
        </p:nvSpPr>
        <p:spPr bwMode="auto">
          <a:xfrm>
            <a:off x="457213" y="7232650"/>
            <a:ext cx="2346325" cy="539750"/>
          </a:xfrm>
          <a:prstGeom prst="rect">
            <a:avLst/>
          </a:prstGeom>
          <a:noFill/>
          <a:ln w="9525">
            <a:noFill/>
            <a:miter lim="800000"/>
            <a:headEnd/>
            <a:tailEnd/>
          </a:ln>
          <a:effectLst/>
        </p:spPr>
        <p:txBody>
          <a:bodyPr vert="horz" wrap="square" lIns="89858" tIns="44920" rIns="89858" bIns="44920" numCol="1" anchor="t" anchorCtr="0" compatLnSpc="1">
            <a:prstTxWarp prst="textNoShape">
              <a:avLst/>
            </a:prstTxWarp>
          </a:bodyPr>
          <a:lstStyle>
            <a:lvl1pPr>
              <a:defRPr sz="1400">
                <a:solidFill>
                  <a:schemeClr val="tx1"/>
                </a:solidFill>
                <a:latin typeface="+mn-lt"/>
              </a:defRPr>
            </a:lvl1pPr>
          </a:lstStyle>
          <a:p>
            <a:pPr defTabSz="1001035">
              <a:defRPr/>
            </a:pPr>
            <a:fld id="{1FABFAED-6187-423E-9FDD-ED9AFB9F3AAF}" type="datetime1">
              <a:rPr lang="en-US" smtClean="0">
                <a:solidFill>
                  <a:srgbClr val="000000"/>
                </a:solidFill>
              </a:rPr>
              <a:t>11/17/2017</a:t>
            </a:fld>
            <a:endParaRPr lang="en-US" dirty="0">
              <a:solidFill>
                <a:srgbClr val="000000"/>
              </a:solidFill>
            </a:endParaRPr>
          </a:p>
        </p:txBody>
      </p:sp>
      <p:sp>
        <p:nvSpPr>
          <p:cNvPr id="83973" name="Rectangle 5"/>
          <p:cNvSpPr>
            <a:spLocks noGrp="1" noChangeArrowheads="1"/>
          </p:cNvSpPr>
          <p:nvPr>
            <p:ph type="ftr" sz="quarter" idx="3"/>
          </p:nvPr>
        </p:nvSpPr>
        <p:spPr bwMode="auto">
          <a:xfrm>
            <a:off x="3429168" y="7232650"/>
            <a:ext cx="3184525" cy="539750"/>
          </a:xfrm>
          <a:prstGeom prst="rect">
            <a:avLst/>
          </a:prstGeom>
          <a:noFill/>
          <a:ln w="9525">
            <a:noFill/>
            <a:miter lim="800000"/>
            <a:headEnd/>
            <a:tailEnd/>
          </a:ln>
          <a:effectLst/>
        </p:spPr>
        <p:txBody>
          <a:bodyPr vert="horz" wrap="square" lIns="89858" tIns="44920" rIns="89858" bIns="44920" numCol="1" anchor="t" anchorCtr="0" compatLnSpc="1">
            <a:prstTxWarp prst="textNoShape">
              <a:avLst/>
            </a:prstTxWarp>
          </a:bodyPr>
          <a:lstStyle>
            <a:lvl1pPr algn="ctr">
              <a:defRPr sz="1400">
                <a:solidFill>
                  <a:schemeClr val="tx1"/>
                </a:solidFill>
                <a:latin typeface="+mn-lt"/>
              </a:defRPr>
            </a:lvl1pPr>
          </a:lstStyle>
          <a:p>
            <a:pPr defTabSz="1001035">
              <a:defRPr/>
            </a:pPr>
            <a:r>
              <a:rPr lang="en-US" smtClean="0">
                <a:solidFill>
                  <a:srgbClr val="000000"/>
                </a:solidFill>
              </a:rPr>
              <a:t>CPSC 422, Lecture 28</a:t>
            </a:r>
            <a:endParaRPr lang="en-US" dirty="0">
              <a:solidFill>
                <a:srgbClr val="000000"/>
              </a:solidFill>
            </a:endParaRPr>
          </a:p>
        </p:txBody>
      </p:sp>
      <p:sp>
        <p:nvSpPr>
          <p:cNvPr id="83974" name="Rectangle 6"/>
          <p:cNvSpPr>
            <a:spLocks noGrp="1" noChangeArrowheads="1"/>
          </p:cNvSpPr>
          <p:nvPr>
            <p:ph type="sldNum" sz="quarter" idx="4"/>
          </p:nvPr>
        </p:nvSpPr>
        <p:spPr bwMode="auto">
          <a:xfrm>
            <a:off x="7239168" y="7232650"/>
            <a:ext cx="2346325" cy="539750"/>
          </a:xfrm>
          <a:prstGeom prst="rect">
            <a:avLst/>
          </a:prstGeom>
          <a:noFill/>
          <a:ln w="9525">
            <a:noFill/>
            <a:miter lim="800000"/>
            <a:headEnd/>
            <a:tailEnd/>
          </a:ln>
          <a:effectLst/>
        </p:spPr>
        <p:txBody>
          <a:bodyPr vert="horz" wrap="square" lIns="89858" tIns="44920" rIns="89858" bIns="44920" numCol="1" anchor="t" anchorCtr="0" compatLnSpc="1">
            <a:prstTxWarp prst="textNoShape">
              <a:avLst/>
            </a:prstTxWarp>
          </a:bodyPr>
          <a:lstStyle>
            <a:lvl1pPr algn="r">
              <a:defRPr sz="1400">
                <a:solidFill>
                  <a:schemeClr val="tx1"/>
                </a:solidFill>
                <a:latin typeface="+mn-lt"/>
              </a:defRPr>
            </a:lvl1pPr>
          </a:lstStyle>
          <a:p>
            <a:pPr defTabSz="1001035">
              <a:defRPr/>
            </a:pPr>
            <a:fld id="{3EFDBC4F-DC93-4314-88A8-05E9B03F0C40}" type="slidenum">
              <a:rPr lang="en-US" smtClean="0">
                <a:solidFill>
                  <a:srgbClr val="000000"/>
                </a:solidFill>
              </a:rPr>
              <a:pPr defTabSz="1001035">
                <a:defRPr/>
              </a:pPr>
              <a:t>‹#›</a:t>
            </a:fld>
            <a:endParaRPr lang="en-US" dirty="0">
              <a:solidFill>
                <a:srgbClr val="000000"/>
              </a:solidFill>
            </a:endParaRPr>
          </a:p>
        </p:txBody>
      </p:sp>
    </p:spTree>
    <p:extLst>
      <p:ext uri="{BB962C8B-B14F-4D97-AF65-F5344CB8AC3E}">
        <p14:creationId xmlns:p14="http://schemas.microsoft.com/office/powerpoint/2010/main" val="1343067069"/>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Lst>
  <p:hf hdr="0" dt="0"/>
  <p:txStyles>
    <p:titleStyle>
      <a:lvl1pPr algn="ctr" rtl="0" eaLnBrk="0" fontAlgn="base" hangingPunct="0">
        <a:spcBef>
          <a:spcPct val="0"/>
        </a:spcBef>
        <a:spcAft>
          <a:spcPct val="0"/>
        </a:spcAft>
        <a:defRPr sz="4300">
          <a:solidFill>
            <a:schemeClr val="tx2"/>
          </a:solidFill>
          <a:latin typeface="+mj-lt"/>
          <a:ea typeface="+mj-ea"/>
          <a:cs typeface="+mj-cs"/>
        </a:defRPr>
      </a:lvl1pPr>
      <a:lvl2pPr algn="ctr" rtl="0" eaLnBrk="0" fontAlgn="base" hangingPunct="0">
        <a:spcBef>
          <a:spcPct val="0"/>
        </a:spcBef>
        <a:spcAft>
          <a:spcPct val="0"/>
        </a:spcAft>
        <a:defRPr sz="4300">
          <a:solidFill>
            <a:schemeClr val="tx2"/>
          </a:solidFill>
          <a:latin typeface="Arial" charset="0"/>
        </a:defRPr>
      </a:lvl2pPr>
      <a:lvl3pPr algn="ctr" rtl="0" eaLnBrk="0" fontAlgn="base" hangingPunct="0">
        <a:spcBef>
          <a:spcPct val="0"/>
        </a:spcBef>
        <a:spcAft>
          <a:spcPct val="0"/>
        </a:spcAft>
        <a:defRPr sz="4300">
          <a:solidFill>
            <a:schemeClr val="tx2"/>
          </a:solidFill>
          <a:latin typeface="Arial" charset="0"/>
        </a:defRPr>
      </a:lvl3pPr>
      <a:lvl4pPr algn="ctr" rtl="0" eaLnBrk="0" fontAlgn="base" hangingPunct="0">
        <a:spcBef>
          <a:spcPct val="0"/>
        </a:spcBef>
        <a:spcAft>
          <a:spcPct val="0"/>
        </a:spcAft>
        <a:defRPr sz="4300">
          <a:solidFill>
            <a:schemeClr val="tx2"/>
          </a:solidFill>
          <a:latin typeface="Arial" charset="0"/>
        </a:defRPr>
      </a:lvl4pPr>
      <a:lvl5pPr algn="ctr" rtl="0" eaLnBrk="0" fontAlgn="base" hangingPunct="0">
        <a:spcBef>
          <a:spcPct val="0"/>
        </a:spcBef>
        <a:spcAft>
          <a:spcPct val="0"/>
        </a:spcAft>
        <a:defRPr sz="4300">
          <a:solidFill>
            <a:schemeClr val="tx2"/>
          </a:solidFill>
          <a:latin typeface="Arial" charset="0"/>
        </a:defRPr>
      </a:lvl5pPr>
      <a:lvl6pPr marL="449087" algn="ctr" rtl="0" fontAlgn="base">
        <a:spcBef>
          <a:spcPct val="0"/>
        </a:spcBef>
        <a:spcAft>
          <a:spcPct val="0"/>
        </a:spcAft>
        <a:defRPr sz="4300">
          <a:solidFill>
            <a:schemeClr val="tx2"/>
          </a:solidFill>
          <a:latin typeface="Arial" charset="0"/>
        </a:defRPr>
      </a:lvl6pPr>
      <a:lvl7pPr marL="898166" algn="ctr" rtl="0" fontAlgn="base">
        <a:spcBef>
          <a:spcPct val="0"/>
        </a:spcBef>
        <a:spcAft>
          <a:spcPct val="0"/>
        </a:spcAft>
        <a:defRPr sz="4300">
          <a:solidFill>
            <a:schemeClr val="tx2"/>
          </a:solidFill>
          <a:latin typeface="Arial" charset="0"/>
        </a:defRPr>
      </a:lvl7pPr>
      <a:lvl8pPr marL="1347282" algn="ctr" rtl="0" fontAlgn="base">
        <a:spcBef>
          <a:spcPct val="0"/>
        </a:spcBef>
        <a:spcAft>
          <a:spcPct val="0"/>
        </a:spcAft>
        <a:defRPr sz="4300">
          <a:solidFill>
            <a:schemeClr val="tx2"/>
          </a:solidFill>
          <a:latin typeface="Arial" charset="0"/>
        </a:defRPr>
      </a:lvl8pPr>
      <a:lvl9pPr marL="1796366" algn="ctr" rtl="0" fontAlgn="base">
        <a:spcBef>
          <a:spcPct val="0"/>
        </a:spcBef>
        <a:spcAft>
          <a:spcPct val="0"/>
        </a:spcAft>
        <a:defRPr sz="4300">
          <a:solidFill>
            <a:schemeClr val="tx2"/>
          </a:solidFill>
          <a:latin typeface="Arial" charset="0"/>
        </a:defRPr>
      </a:lvl9pPr>
    </p:titleStyle>
    <p:bodyStyle>
      <a:lvl1pPr marL="336913" indent="-336913" algn="l" rtl="0" eaLnBrk="0" fontAlgn="base" hangingPunct="0">
        <a:spcBef>
          <a:spcPct val="20000"/>
        </a:spcBef>
        <a:spcAft>
          <a:spcPct val="0"/>
        </a:spcAft>
        <a:buChar char="•"/>
        <a:defRPr sz="3200">
          <a:solidFill>
            <a:schemeClr val="tx1"/>
          </a:solidFill>
          <a:latin typeface="+mn-lt"/>
          <a:ea typeface="+mn-ea"/>
          <a:cs typeface="+mn-cs"/>
        </a:defRPr>
      </a:lvl1pPr>
      <a:lvl2pPr marL="729763" indent="-282240" algn="l" rtl="0" eaLnBrk="0" fontAlgn="base" hangingPunct="0">
        <a:spcBef>
          <a:spcPct val="20000"/>
        </a:spcBef>
        <a:spcAft>
          <a:spcPct val="0"/>
        </a:spcAft>
        <a:buChar char="–"/>
        <a:defRPr sz="2800">
          <a:solidFill>
            <a:schemeClr val="tx1"/>
          </a:solidFill>
          <a:latin typeface="+mn-lt"/>
        </a:defRPr>
      </a:lvl2pPr>
      <a:lvl3pPr marL="1122736" indent="-224540" algn="l" rtl="0" eaLnBrk="0" fontAlgn="base" hangingPunct="0">
        <a:spcBef>
          <a:spcPct val="20000"/>
        </a:spcBef>
        <a:spcAft>
          <a:spcPct val="0"/>
        </a:spcAft>
        <a:buChar char="•"/>
        <a:defRPr sz="2500">
          <a:solidFill>
            <a:schemeClr val="tx1"/>
          </a:solidFill>
          <a:latin typeface="+mn-lt"/>
        </a:defRPr>
      </a:lvl3pPr>
      <a:lvl4pPr marL="1571834" indent="-224540" algn="l" rtl="0" eaLnBrk="0" fontAlgn="base" hangingPunct="0">
        <a:spcBef>
          <a:spcPct val="20000"/>
        </a:spcBef>
        <a:spcAft>
          <a:spcPct val="0"/>
        </a:spcAft>
        <a:buChar char="–"/>
        <a:defRPr sz="2000">
          <a:solidFill>
            <a:schemeClr val="tx1"/>
          </a:solidFill>
          <a:latin typeface="+mn-lt"/>
        </a:defRPr>
      </a:lvl4pPr>
      <a:lvl5pPr marL="2020918" indent="-224540" algn="l" rtl="0" eaLnBrk="0" fontAlgn="base" hangingPunct="0">
        <a:spcBef>
          <a:spcPct val="20000"/>
        </a:spcBef>
        <a:spcAft>
          <a:spcPct val="0"/>
        </a:spcAft>
        <a:buChar char="»"/>
        <a:defRPr sz="2000">
          <a:solidFill>
            <a:schemeClr val="tx1"/>
          </a:solidFill>
          <a:latin typeface="+mn-lt"/>
        </a:defRPr>
      </a:lvl5pPr>
      <a:lvl6pPr marL="2470013" indent="-224540" algn="l" rtl="0" fontAlgn="base">
        <a:spcBef>
          <a:spcPct val="20000"/>
        </a:spcBef>
        <a:spcAft>
          <a:spcPct val="0"/>
        </a:spcAft>
        <a:buChar char="»"/>
        <a:defRPr sz="2000">
          <a:solidFill>
            <a:schemeClr val="tx1"/>
          </a:solidFill>
          <a:latin typeface="+mn-lt"/>
        </a:defRPr>
      </a:lvl6pPr>
      <a:lvl7pPr marL="2919118" indent="-224540" algn="l" rtl="0" fontAlgn="base">
        <a:spcBef>
          <a:spcPct val="20000"/>
        </a:spcBef>
        <a:spcAft>
          <a:spcPct val="0"/>
        </a:spcAft>
        <a:buChar char="»"/>
        <a:defRPr sz="2000">
          <a:solidFill>
            <a:schemeClr val="tx1"/>
          </a:solidFill>
          <a:latin typeface="+mn-lt"/>
        </a:defRPr>
      </a:lvl7pPr>
      <a:lvl8pPr marL="3368204" indent="-224540" algn="l" rtl="0" fontAlgn="base">
        <a:spcBef>
          <a:spcPct val="20000"/>
        </a:spcBef>
        <a:spcAft>
          <a:spcPct val="0"/>
        </a:spcAft>
        <a:buChar char="»"/>
        <a:defRPr sz="2000">
          <a:solidFill>
            <a:schemeClr val="tx1"/>
          </a:solidFill>
          <a:latin typeface="+mn-lt"/>
        </a:defRPr>
      </a:lvl8pPr>
      <a:lvl9pPr marL="3817289" indent="-224540" algn="l" rtl="0" fontAlgn="base">
        <a:spcBef>
          <a:spcPct val="20000"/>
        </a:spcBef>
        <a:spcAft>
          <a:spcPct val="0"/>
        </a:spcAft>
        <a:buChar char="»"/>
        <a:defRPr sz="2000">
          <a:solidFill>
            <a:schemeClr val="tx1"/>
          </a:solidFill>
          <a:latin typeface="+mn-lt"/>
        </a:defRPr>
      </a:lvl9pPr>
    </p:bodyStyle>
    <p:otherStyle>
      <a:defPPr>
        <a:defRPr lang="en-US"/>
      </a:defPPr>
      <a:lvl1pPr marL="0" algn="l" defTabSz="898166" rtl="0" eaLnBrk="1" latinLnBrk="0" hangingPunct="1">
        <a:defRPr sz="1800" kern="1200">
          <a:solidFill>
            <a:schemeClr val="tx1"/>
          </a:solidFill>
          <a:latin typeface="+mn-lt"/>
          <a:ea typeface="+mn-ea"/>
          <a:cs typeface="+mn-cs"/>
        </a:defRPr>
      </a:lvl1pPr>
      <a:lvl2pPr marL="449087" algn="l" defTabSz="898166" rtl="0" eaLnBrk="1" latinLnBrk="0" hangingPunct="1">
        <a:defRPr sz="1800" kern="1200">
          <a:solidFill>
            <a:schemeClr val="tx1"/>
          </a:solidFill>
          <a:latin typeface="+mn-lt"/>
          <a:ea typeface="+mn-ea"/>
          <a:cs typeface="+mn-cs"/>
        </a:defRPr>
      </a:lvl2pPr>
      <a:lvl3pPr marL="898166" algn="l" defTabSz="898166" rtl="0" eaLnBrk="1" latinLnBrk="0" hangingPunct="1">
        <a:defRPr sz="1800" kern="1200">
          <a:solidFill>
            <a:schemeClr val="tx1"/>
          </a:solidFill>
          <a:latin typeface="+mn-lt"/>
          <a:ea typeface="+mn-ea"/>
          <a:cs typeface="+mn-cs"/>
        </a:defRPr>
      </a:lvl3pPr>
      <a:lvl4pPr marL="1347282" algn="l" defTabSz="898166" rtl="0" eaLnBrk="1" latinLnBrk="0" hangingPunct="1">
        <a:defRPr sz="1800" kern="1200">
          <a:solidFill>
            <a:schemeClr val="tx1"/>
          </a:solidFill>
          <a:latin typeface="+mn-lt"/>
          <a:ea typeface="+mn-ea"/>
          <a:cs typeface="+mn-cs"/>
        </a:defRPr>
      </a:lvl4pPr>
      <a:lvl5pPr marL="1796366" algn="l" defTabSz="898166" rtl="0" eaLnBrk="1" latinLnBrk="0" hangingPunct="1">
        <a:defRPr sz="1800" kern="1200">
          <a:solidFill>
            <a:schemeClr val="tx1"/>
          </a:solidFill>
          <a:latin typeface="+mn-lt"/>
          <a:ea typeface="+mn-ea"/>
          <a:cs typeface="+mn-cs"/>
        </a:defRPr>
      </a:lvl5pPr>
      <a:lvl6pPr marL="2245476" algn="l" defTabSz="898166" rtl="0" eaLnBrk="1" latinLnBrk="0" hangingPunct="1">
        <a:defRPr sz="1800" kern="1200">
          <a:solidFill>
            <a:schemeClr val="tx1"/>
          </a:solidFill>
          <a:latin typeface="+mn-lt"/>
          <a:ea typeface="+mn-ea"/>
          <a:cs typeface="+mn-cs"/>
        </a:defRPr>
      </a:lvl6pPr>
      <a:lvl7pPr marL="2694560" algn="l" defTabSz="898166" rtl="0" eaLnBrk="1" latinLnBrk="0" hangingPunct="1">
        <a:defRPr sz="1800" kern="1200">
          <a:solidFill>
            <a:schemeClr val="tx1"/>
          </a:solidFill>
          <a:latin typeface="+mn-lt"/>
          <a:ea typeface="+mn-ea"/>
          <a:cs typeface="+mn-cs"/>
        </a:defRPr>
      </a:lvl7pPr>
      <a:lvl8pPr marL="3143658" algn="l" defTabSz="898166" rtl="0" eaLnBrk="1" latinLnBrk="0" hangingPunct="1">
        <a:defRPr sz="1800" kern="1200">
          <a:solidFill>
            <a:schemeClr val="tx1"/>
          </a:solidFill>
          <a:latin typeface="+mn-lt"/>
          <a:ea typeface="+mn-ea"/>
          <a:cs typeface="+mn-cs"/>
        </a:defRPr>
      </a:lvl8pPr>
      <a:lvl9pPr marL="3592746" algn="l" defTabSz="898166"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503397" y="311150"/>
            <a:ext cx="9051925" cy="1295400"/>
          </a:xfrm>
          <a:prstGeom prst="rect">
            <a:avLst/>
          </a:prstGeom>
          <a:noFill/>
          <a:ln w="9525">
            <a:noFill/>
            <a:miter lim="800000"/>
            <a:headEnd/>
            <a:tailEnd/>
          </a:ln>
        </p:spPr>
        <p:txBody>
          <a:bodyPr vert="horz" wrap="square" lIns="89942" tIns="44960" rIns="89942" bIns="44960" numCol="1" anchor="ctr" anchorCtr="0" compatLnSpc="1">
            <a:prstTxWarp prst="textNoShape">
              <a:avLst/>
            </a:prstTxWarp>
          </a:bodyPr>
          <a:lstStyle/>
          <a:p>
            <a:pPr lvl="0"/>
            <a:r>
              <a:rPr lang="en-US" smtClean="0"/>
              <a:t>Click to edit Master title style</a:t>
            </a:r>
          </a:p>
        </p:txBody>
      </p:sp>
      <p:sp>
        <p:nvSpPr>
          <p:cNvPr id="9219" name="Rectangle 3"/>
          <p:cNvSpPr>
            <a:spLocks noGrp="1" noChangeArrowheads="1"/>
          </p:cNvSpPr>
          <p:nvPr>
            <p:ph type="body" idx="1"/>
          </p:nvPr>
        </p:nvSpPr>
        <p:spPr bwMode="auto">
          <a:xfrm>
            <a:off x="503397" y="1812929"/>
            <a:ext cx="9051925" cy="5130799"/>
          </a:xfrm>
          <a:prstGeom prst="rect">
            <a:avLst/>
          </a:prstGeom>
          <a:noFill/>
          <a:ln w="9525">
            <a:noFill/>
            <a:miter lim="800000"/>
            <a:headEnd/>
            <a:tailEnd/>
          </a:ln>
        </p:spPr>
        <p:txBody>
          <a:bodyPr vert="horz" wrap="square" lIns="89942" tIns="44960" rIns="89942" bIns="4496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83972" name="Rectangle 4"/>
          <p:cNvSpPr>
            <a:spLocks noGrp="1" noChangeArrowheads="1"/>
          </p:cNvSpPr>
          <p:nvPr>
            <p:ph type="dt" sz="half" idx="2"/>
          </p:nvPr>
        </p:nvSpPr>
        <p:spPr bwMode="auto">
          <a:xfrm>
            <a:off x="457213" y="7232650"/>
            <a:ext cx="2346325" cy="539750"/>
          </a:xfrm>
          <a:prstGeom prst="rect">
            <a:avLst/>
          </a:prstGeom>
          <a:noFill/>
          <a:ln w="9525">
            <a:noFill/>
            <a:miter lim="800000"/>
            <a:headEnd/>
            <a:tailEnd/>
          </a:ln>
          <a:effectLst/>
        </p:spPr>
        <p:txBody>
          <a:bodyPr vert="horz" wrap="square" lIns="89942" tIns="44960" rIns="89942" bIns="44960" numCol="1" anchor="t" anchorCtr="0" compatLnSpc="1">
            <a:prstTxWarp prst="textNoShape">
              <a:avLst/>
            </a:prstTxWarp>
          </a:bodyPr>
          <a:lstStyle>
            <a:lvl1pPr>
              <a:defRPr sz="1400">
                <a:solidFill>
                  <a:schemeClr val="tx1"/>
                </a:solidFill>
                <a:latin typeface="+mn-lt"/>
              </a:defRPr>
            </a:lvl1pPr>
          </a:lstStyle>
          <a:p>
            <a:pPr defTabSz="1001971">
              <a:defRPr/>
            </a:pPr>
            <a:fld id="{6331BB8A-FFC0-4B97-9D80-DEFC2CD77364}" type="datetime1">
              <a:rPr lang="en-US" smtClean="0">
                <a:solidFill>
                  <a:srgbClr val="000000"/>
                </a:solidFill>
              </a:rPr>
              <a:t>11/17/2017</a:t>
            </a:fld>
            <a:endParaRPr lang="en-US" dirty="0">
              <a:solidFill>
                <a:srgbClr val="000000"/>
              </a:solidFill>
            </a:endParaRPr>
          </a:p>
        </p:txBody>
      </p:sp>
      <p:sp>
        <p:nvSpPr>
          <p:cNvPr id="83973" name="Rectangle 5"/>
          <p:cNvSpPr>
            <a:spLocks noGrp="1" noChangeArrowheads="1"/>
          </p:cNvSpPr>
          <p:nvPr>
            <p:ph type="ftr" sz="quarter" idx="3"/>
          </p:nvPr>
        </p:nvSpPr>
        <p:spPr bwMode="auto">
          <a:xfrm>
            <a:off x="3429159" y="7232650"/>
            <a:ext cx="3184525" cy="539750"/>
          </a:xfrm>
          <a:prstGeom prst="rect">
            <a:avLst/>
          </a:prstGeom>
          <a:noFill/>
          <a:ln w="9525">
            <a:noFill/>
            <a:miter lim="800000"/>
            <a:headEnd/>
            <a:tailEnd/>
          </a:ln>
          <a:effectLst/>
        </p:spPr>
        <p:txBody>
          <a:bodyPr vert="horz" wrap="square" lIns="89942" tIns="44960" rIns="89942" bIns="44960" numCol="1" anchor="t" anchorCtr="0" compatLnSpc="1">
            <a:prstTxWarp prst="textNoShape">
              <a:avLst/>
            </a:prstTxWarp>
          </a:bodyPr>
          <a:lstStyle>
            <a:lvl1pPr algn="ctr">
              <a:defRPr sz="1400">
                <a:solidFill>
                  <a:schemeClr val="tx1"/>
                </a:solidFill>
                <a:latin typeface="+mn-lt"/>
              </a:defRPr>
            </a:lvl1pPr>
          </a:lstStyle>
          <a:p>
            <a:pPr defTabSz="1001971">
              <a:defRPr/>
            </a:pPr>
            <a:r>
              <a:rPr lang="en-US" smtClean="0">
                <a:solidFill>
                  <a:srgbClr val="000000"/>
                </a:solidFill>
              </a:rPr>
              <a:t>CPSC 422, Lecture 28</a:t>
            </a:r>
            <a:endParaRPr lang="en-US" dirty="0">
              <a:solidFill>
                <a:srgbClr val="000000"/>
              </a:solidFill>
            </a:endParaRPr>
          </a:p>
        </p:txBody>
      </p:sp>
      <p:sp>
        <p:nvSpPr>
          <p:cNvPr id="83974" name="Rectangle 6"/>
          <p:cNvSpPr>
            <a:spLocks noGrp="1" noChangeArrowheads="1"/>
          </p:cNvSpPr>
          <p:nvPr>
            <p:ph type="sldNum" sz="quarter" idx="4"/>
          </p:nvPr>
        </p:nvSpPr>
        <p:spPr bwMode="auto">
          <a:xfrm>
            <a:off x="7239159" y="7232650"/>
            <a:ext cx="2346325" cy="539750"/>
          </a:xfrm>
          <a:prstGeom prst="rect">
            <a:avLst/>
          </a:prstGeom>
          <a:noFill/>
          <a:ln w="9525">
            <a:noFill/>
            <a:miter lim="800000"/>
            <a:headEnd/>
            <a:tailEnd/>
          </a:ln>
          <a:effectLst/>
        </p:spPr>
        <p:txBody>
          <a:bodyPr vert="horz" wrap="square" lIns="89942" tIns="44960" rIns="89942" bIns="44960" numCol="1" anchor="t" anchorCtr="0" compatLnSpc="1">
            <a:prstTxWarp prst="textNoShape">
              <a:avLst/>
            </a:prstTxWarp>
          </a:bodyPr>
          <a:lstStyle>
            <a:lvl1pPr algn="r">
              <a:defRPr sz="1400">
                <a:solidFill>
                  <a:schemeClr val="tx1"/>
                </a:solidFill>
                <a:latin typeface="+mn-lt"/>
              </a:defRPr>
            </a:lvl1pPr>
          </a:lstStyle>
          <a:p>
            <a:pPr defTabSz="1001971">
              <a:defRPr/>
            </a:pPr>
            <a:fld id="{3EFDBC4F-DC93-4314-88A8-05E9B03F0C40}" type="slidenum">
              <a:rPr lang="en-US" smtClean="0">
                <a:solidFill>
                  <a:srgbClr val="000000"/>
                </a:solidFill>
              </a:rPr>
              <a:pPr defTabSz="1001971">
                <a:defRPr/>
              </a:pPr>
              <a:t>‹#›</a:t>
            </a:fld>
            <a:endParaRPr lang="en-US" dirty="0">
              <a:solidFill>
                <a:srgbClr val="000000"/>
              </a:solidFill>
            </a:endParaRPr>
          </a:p>
        </p:txBody>
      </p:sp>
    </p:spTree>
    <p:extLst>
      <p:ext uri="{BB962C8B-B14F-4D97-AF65-F5344CB8AC3E}">
        <p14:creationId xmlns:p14="http://schemas.microsoft.com/office/powerpoint/2010/main" val="2162064850"/>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Lst>
  <p:hf hdr="0" dt="0"/>
  <p:txStyles>
    <p:titleStyle>
      <a:lvl1pPr algn="ctr" rtl="0" eaLnBrk="0" fontAlgn="base" hangingPunct="0">
        <a:spcBef>
          <a:spcPct val="0"/>
        </a:spcBef>
        <a:spcAft>
          <a:spcPct val="0"/>
        </a:spcAft>
        <a:defRPr sz="4300">
          <a:solidFill>
            <a:schemeClr val="tx2"/>
          </a:solidFill>
          <a:latin typeface="+mj-lt"/>
          <a:ea typeface="+mj-ea"/>
          <a:cs typeface="+mj-cs"/>
        </a:defRPr>
      </a:lvl1pPr>
      <a:lvl2pPr algn="ctr" rtl="0" eaLnBrk="0" fontAlgn="base" hangingPunct="0">
        <a:spcBef>
          <a:spcPct val="0"/>
        </a:spcBef>
        <a:spcAft>
          <a:spcPct val="0"/>
        </a:spcAft>
        <a:defRPr sz="4300">
          <a:solidFill>
            <a:schemeClr val="tx2"/>
          </a:solidFill>
          <a:latin typeface="Arial" charset="0"/>
        </a:defRPr>
      </a:lvl2pPr>
      <a:lvl3pPr algn="ctr" rtl="0" eaLnBrk="0" fontAlgn="base" hangingPunct="0">
        <a:spcBef>
          <a:spcPct val="0"/>
        </a:spcBef>
        <a:spcAft>
          <a:spcPct val="0"/>
        </a:spcAft>
        <a:defRPr sz="4300">
          <a:solidFill>
            <a:schemeClr val="tx2"/>
          </a:solidFill>
          <a:latin typeface="Arial" charset="0"/>
        </a:defRPr>
      </a:lvl3pPr>
      <a:lvl4pPr algn="ctr" rtl="0" eaLnBrk="0" fontAlgn="base" hangingPunct="0">
        <a:spcBef>
          <a:spcPct val="0"/>
        </a:spcBef>
        <a:spcAft>
          <a:spcPct val="0"/>
        </a:spcAft>
        <a:defRPr sz="4300">
          <a:solidFill>
            <a:schemeClr val="tx2"/>
          </a:solidFill>
          <a:latin typeface="Arial" charset="0"/>
        </a:defRPr>
      </a:lvl4pPr>
      <a:lvl5pPr algn="ctr" rtl="0" eaLnBrk="0" fontAlgn="base" hangingPunct="0">
        <a:spcBef>
          <a:spcPct val="0"/>
        </a:spcBef>
        <a:spcAft>
          <a:spcPct val="0"/>
        </a:spcAft>
        <a:defRPr sz="4300">
          <a:solidFill>
            <a:schemeClr val="tx2"/>
          </a:solidFill>
          <a:latin typeface="Arial" charset="0"/>
        </a:defRPr>
      </a:lvl5pPr>
      <a:lvl6pPr marL="449507" algn="ctr" rtl="0" fontAlgn="base">
        <a:spcBef>
          <a:spcPct val="0"/>
        </a:spcBef>
        <a:spcAft>
          <a:spcPct val="0"/>
        </a:spcAft>
        <a:defRPr sz="4300">
          <a:solidFill>
            <a:schemeClr val="tx2"/>
          </a:solidFill>
          <a:latin typeface="Arial" charset="0"/>
        </a:defRPr>
      </a:lvl6pPr>
      <a:lvl7pPr marL="899006" algn="ctr" rtl="0" fontAlgn="base">
        <a:spcBef>
          <a:spcPct val="0"/>
        </a:spcBef>
        <a:spcAft>
          <a:spcPct val="0"/>
        </a:spcAft>
        <a:defRPr sz="4300">
          <a:solidFill>
            <a:schemeClr val="tx2"/>
          </a:solidFill>
          <a:latin typeface="Arial" charset="0"/>
        </a:defRPr>
      </a:lvl7pPr>
      <a:lvl8pPr marL="1348541" algn="ctr" rtl="0" fontAlgn="base">
        <a:spcBef>
          <a:spcPct val="0"/>
        </a:spcBef>
        <a:spcAft>
          <a:spcPct val="0"/>
        </a:spcAft>
        <a:defRPr sz="4300">
          <a:solidFill>
            <a:schemeClr val="tx2"/>
          </a:solidFill>
          <a:latin typeface="Arial" charset="0"/>
        </a:defRPr>
      </a:lvl8pPr>
      <a:lvl9pPr marL="1798048" algn="ctr" rtl="0" fontAlgn="base">
        <a:spcBef>
          <a:spcPct val="0"/>
        </a:spcBef>
        <a:spcAft>
          <a:spcPct val="0"/>
        </a:spcAft>
        <a:defRPr sz="4300">
          <a:solidFill>
            <a:schemeClr val="tx2"/>
          </a:solidFill>
          <a:latin typeface="Arial" charset="0"/>
        </a:defRPr>
      </a:lvl9pPr>
    </p:titleStyle>
    <p:bodyStyle>
      <a:lvl1pPr marL="337225" indent="-337225" algn="l" rtl="0" eaLnBrk="0" fontAlgn="base" hangingPunct="0">
        <a:spcBef>
          <a:spcPct val="20000"/>
        </a:spcBef>
        <a:spcAft>
          <a:spcPct val="0"/>
        </a:spcAft>
        <a:buChar char="•"/>
        <a:defRPr sz="3200">
          <a:solidFill>
            <a:schemeClr val="tx1"/>
          </a:solidFill>
          <a:latin typeface="+mn-lt"/>
          <a:ea typeface="+mn-ea"/>
          <a:cs typeface="+mn-cs"/>
        </a:defRPr>
      </a:lvl1pPr>
      <a:lvl2pPr marL="730447" indent="-282504" algn="l" rtl="0" eaLnBrk="0" fontAlgn="base" hangingPunct="0">
        <a:spcBef>
          <a:spcPct val="20000"/>
        </a:spcBef>
        <a:spcAft>
          <a:spcPct val="0"/>
        </a:spcAft>
        <a:buChar char="–"/>
        <a:defRPr sz="2800">
          <a:solidFill>
            <a:schemeClr val="tx1"/>
          </a:solidFill>
          <a:latin typeface="+mn-lt"/>
        </a:defRPr>
      </a:lvl2pPr>
      <a:lvl3pPr marL="1123788" indent="-224748" algn="l" rtl="0" eaLnBrk="0" fontAlgn="base" hangingPunct="0">
        <a:spcBef>
          <a:spcPct val="20000"/>
        </a:spcBef>
        <a:spcAft>
          <a:spcPct val="0"/>
        </a:spcAft>
        <a:buChar char="•"/>
        <a:defRPr sz="2500">
          <a:solidFill>
            <a:schemeClr val="tx1"/>
          </a:solidFill>
          <a:latin typeface="+mn-lt"/>
        </a:defRPr>
      </a:lvl3pPr>
      <a:lvl4pPr marL="1573305" indent="-224748" algn="l" rtl="0" eaLnBrk="0" fontAlgn="base" hangingPunct="0">
        <a:spcBef>
          <a:spcPct val="20000"/>
        </a:spcBef>
        <a:spcAft>
          <a:spcPct val="0"/>
        </a:spcAft>
        <a:buChar char="–"/>
        <a:defRPr sz="2000">
          <a:solidFill>
            <a:schemeClr val="tx1"/>
          </a:solidFill>
          <a:latin typeface="+mn-lt"/>
        </a:defRPr>
      </a:lvl4pPr>
      <a:lvl5pPr marL="2022810" indent="-224748" algn="l" rtl="0" eaLnBrk="0" fontAlgn="base" hangingPunct="0">
        <a:spcBef>
          <a:spcPct val="20000"/>
        </a:spcBef>
        <a:spcAft>
          <a:spcPct val="0"/>
        </a:spcAft>
        <a:buChar char="»"/>
        <a:defRPr sz="2000">
          <a:solidFill>
            <a:schemeClr val="tx1"/>
          </a:solidFill>
          <a:latin typeface="+mn-lt"/>
        </a:defRPr>
      </a:lvl5pPr>
      <a:lvl6pPr marL="2472325" indent="-224748" algn="l" rtl="0" fontAlgn="base">
        <a:spcBef>
          <a:spcPct val="20000"/>
        </a:spcBef>
        <a:spcAft>
          <a:spcPct val="0"/>
        </a:spcAft>
        <a:buChar char="»"/>
        <a:defRPr sz="2000">
          <a:solidFill>
            <a:schemeClr val="tx1"/>
          </a:solidFill>
          <a:latin typeface="+mn-lt"/>
        </a:defRPr>
      </a:lvl6pPr>
      <a:lvl7pPr marL="2921847" indent="-224748" algn="l" rtl="0" fontAlgn="base">
        <a:spcBef>
          <a:spcPct val="20000"/>
        </a:spcBef>
        <a:spcAft>
          <a:spcPct val="0"/>
        </a:spcAft>
        <a:buChar char="»"/>
        <a:defRPr sz="2000">
          <a:solidFill>
            <a:schemeClr val="tx1"/>
          </a:solidFill>
          <a:latin typeface="+mn-lt"/>
        </a:defRPr>
      </a:lvl7pPr>
      <a:lvl8pPr marL="3371356" indent="-224748" algn="l" rtl="0" fontAlgn="base">
        <a:spcBef>
          <a:spcPct val="20000"/>
        </a:spcBef>
        <a:spcAft>
          <a:spcPct val="0"/>
        </a:spcAft>
        <a:buChar char="»"/>
        <a:defRPr sz="2000">
          <a:solidFill>
            <a:schemeClr val="tx1"/>
          </a:solidFill>
          <a:latin typeface="+mn-lt"/>
        </a:defRPr>
      </a:lvl8pPr>
      <a:lvl9pPr marL="3820863" indent="-224748" algn="l" rtl="0" fontAlgn="base">
        <a:spcBef>
          <a:spcPct val="20000"/>
        </a:spcBef>
        <a:spcAft>
          <a:spcPct val="0"/>
        </a:spcAft>
        <a:buChar char="»"/>
        <a:defRPr sz="2000">
          <a:solidFill>
            <a:schemeClr val="tx1"/>
          </a:solidFill>
          <a:latin typeface="+mn-lt"/>
        </a:defRPr>
      </a:lvl9pPr>
    </p:bodyStyle>
    <p:otherStyle>
      <a:defPPr>
        <a:defRPr lang="en-US"/>
      </a:defPPr>
      <a:lvl1pPr marL="0" algn="l" defTabSz="899006" rtl="0" eaLnBrk="1" latinLnBrk="0" hangingPunct="1">
        <a:defRPr sz="1800" kern="1200">
          <a:solidFill>
            <a:schemeClr val="tx1"/>
          </a:solidFill>
          <a:latin typeface="+mn-lt"/>
          <a:ea typeface="+mn-ea"/>
          <a:cs typeface="+mn-cs"/>
        </a:defRPr>
      </a:lvl1pPr>
      <a:lvl2pPr marL="449507" algn="l" defTabSz="899006" rtl="0" eaLnBrk="1" latinLnBrk="0" hangingPunct="1">
        <a:defRPr sz="1800" kern="1200">
          <a:solidFill>
            <a:schemeClr val="tx1"/>
          </a:solidFill>
          <a:latin typeface="+mn-lt"/>
          <a:ea typeface="+mn-ea"/>
          <a:cs typeface="+mn-cs"/>
        </a:defRPr>
      </a:lvl2pPr>
      <a:lvl3pPr marL="899006" algn="l" defTabSz="899006" rtl="0" eaLnBrk="1" latinLnBrk="0" hangingPunct="1">
        <a:defRPr sz="1800" kern="1200">
          <a:solidFill>
            <a:schemeClr val="tx1"/>
          </a:solidFill>
          <a:latin typeface="+mn-lt"/>
          <a:ea typeface="+mn-ea"/>
          <a:cs typeface="+mn-cs"/>
        </a:defRPr>
      </a:lvl3pPr>
      <a:lvl4pPr marL="1348541" algn="l" defTabSz="899006" rtl="0" eaLnBrk="1" latinLnBrk="0" hangingPunct="1">
        <a:defRPr sz="1800" kern="1200">
          <a:solidFill>
            <a:schemeClr val="tx1"/>
          </a:solidFill>
          <a:latin typeface="+mn-lt"/>
          <a:ea typeface="+mn-ea"/>
          <a:cs typeface="+mn-cs"/>
        </a:defRPr>
      </a:lvl4pPr>
      <a:lvl5pPr marL="1798048" algn="l" defTabSz="899006" rtl="0" eaLnBrk="1" latinLnBrk="0" hangingPunct="1">
        <a:defRPr sz="1800" kern="1200">
          <a:solidFill>
            <a:schemeClr val="tx1"/>
          </a:solidFill>
          <a:latin typeface="+mn-lt"/>
          <a:ea typeface="+mn-ea"/>
          <a:cs typeface="+mn-cs"/>
        </a:defRPr>
      </a:lvl5pPr>
      <a:lvl6pPr marL="2247580" algn="l" defTabSz="899006" rtl="0" eaLnBrk="1" latinLnBrk="0" hangingPunct="1">
        <a:defRPr sz="1800" kern="1200">
          <a:solidFill>
            <a:schemeClr val="tx1"/>
          </a:solidFill>
          <a:latin typeface="+mn-lt"/>
          <a:ea typeface="+mn-ea"/>
          <a:cs typeface="+mn-cs"/>
        </a:defRPr>
      </a:lvl6pPr>
      <a:lvl7pPr marL="2697083" algn="l" defTabSz="899006" rtl="0" eaLnBrk="1" latinLnBrk="0" hangingPunct="1">
        <a:defRPr sz="1800" kern="1200">
          <a:solidFill>
            <a:schemeClr val="tx1"/>
          </a:solidFill>
          <a:latin typeface="+mn-lt"/>
          <a:ea typeface="+mn-ea"/>
          <a:cs typeface="+mn-cs"/>
        </a:defRPr>
      </a:lvl7pPr>
      <a:lvl8pPr marL="3146600" algn="l" defTabSz="899006" rtl="0" eaLnBrk="1" latinLnBrk="0" hangingPunct="1">
        <a:defRPr sz="1800" kern="1200">
          <a:solidFill>
            <a:schemeClr val="tx1"/>
          </a:solidFill>
          <a:latin typeface="+mn-lt"/>
          <a:ea typeface="+mn-ea"/>
          <a:cs typeface="+mn-cs"/>
        </a:defRPr>
      </a:lvl8pPr>
      <a:lvl9pPr marL="3596106" algn="l" defTabSz="899006"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503386" y="311150"/>
            <a:ext cx="9051925" cy="1295400"/>
          </a:xfrm>
          <a:prstGeom prst="rect">
            <a:avLst/>
          </a:prstGeom>
          <a:noFill/>
          <a:ln w="9525">
            <a:noFill/>
            <a:miter lim="800000"/>
            <a:headEnd/>
            <a:tailEnd/>
          </a:ln>
        </p:spPr>
        <p:txBody>
          <a:bodyPr vert="horz" wrap="square" lIns="90042" tIns="45013" rIns="90042" bIns="45013" numCol="1" anchor="ctr" anchorCtr="0" compatLnSpc="1">
            <a:prstTxWarp prst="textNoShape">
              <a:avLst/>
            </a:prstTxWarp>
          </a:bodyPr>
          <a:lstStyle/>
          <a:p>
            <a:pPr lvl="0"/>
            <a:r>
              <a:rPr lang="en-US" smtClean="0"/>
              <a:t>Click to edit Master title style</a:t>
            </a:r>
          </a:p>
        </p:txBody>
      </p:sp>
      <p:sp>
        <p:nvSpPr>
          <p:cNvPr id="9219" name="Rectangle 3"/>
          <p:cNvSpPr>
            <a:spLocks noGrp="1" noChangeArrowheads="1"/>
          </p:cNvSpPr>
          <p:nvPr>
            <p:ph type="body" idx="1"/>
          </p:nvPr>
        </p:nvSpPr>
        <p:spPr bwMode="auto">
          <a:xfrm>
            <a:off x="503386" y="1812929"/>
            <a:ext cx="9051925" cy="5130799"/>
          </a:xfrm>
          <a:prstGeom prst="rect">
            <a:avLst/>
          </a:prstGeom>
          <a:noFill/>
          <a:ln w="9525">
            <a:noFill/>
            <a:miter lim="800000"/>
            <a:headEnd/>
            <a:tailEnd/>
          </a:ln>
        </p:spPr>
        <p:txBody>
          <a:bodyPr vert="horz" wrap="square" lIns="90042" tIns="45013" rIns="90042" bIns="45013"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83972" name="Rectangle 4"/>
          <p:cNvSpPr>
            <a:spLocks noGrp="1" noChangeArrowheads="1"/>
          </p:cNvSpPr>
          <p:nvPr>
            <p:ph type="dt" sz="half" idx="2"/>
          </p:nvPr>
        </p:nvSpPr>
        <p:spPr bwMode="auto">
          <a:xfrm>
            <a:off x="457213" y="7232650"/>
            <a:ext cx="2346325" cy="539750"/>
          </a:xfrm>
          <a:prstGeom prst="rect">
            <a:avLst/>
          </a:prstGeom>
          <a:noFill/>
          <a:ln w="9525">
            <a:noFill/>
            <a:miter lim="800000"/>
            <a:headEnd/>
            <a:tailEnd/>
          </a:ln>
          <a:effectLst/>
        </p:spPr>
        <p:txBody>
          <a:bodyPr vert="horz" wrap="square" lIns="90042" tIns="45013" rIns="90042" bIns="45013" numCol="1" anchor="t" anchorCtr="0" compatLnSpc="1">
            <a:prstTxWarp prst="textNoShape">
              <a:avLst/>
            </a:prstTxWarp>
          </a:bodyPr>
          <a:lstStyle>
            <a:lvl1pPr>
              <a:defRPr sz="1400">
                <a:solidFill>
                  <a:schemeClr val="tx1"/>
                </a:solidFill>
                <a:latin typeface="+mn-lt"/>
              </a:defRPr>
            </a:lvl1pPr>
          </a:lstStyle>
          <a:p>
            <a:pPr defTabSz="1003141">
              <a:defRPr/>
            </a:pPr>
            <a:fld id="{E1309770-407B-46DE-89F5-57828DD80E39}" type="datetime1">
              <a:rPr lang="en-US" smtClean="0">
                <a:solidFill>
                  <a:srgbClr val="000000"/>
                </a:solidFill>
              </a:rPr>
              <a:t>11/17/2017</a:t>
            </a:fld>
            <a:endParaRPr lang="en-US" dirty="0">
              <a:solidFill>
                <a:srgbClr val="000000"/>
              </a:solidFill>
            </a:endParaRPr>
          </a:p>
        </p:txBody>
      </p:sp>
      <p:sp>
        <p:nvSpPr>
          <p:cNvPr id="83973" name="Rectangle 5"/>
          <p:cNvSpPr>
            <a:spLocks noGrp="1" noChangeArrowheads="1"/>
          </p:cNvSpPr>
          <p:nvPr>
            <p:ph type="ftr" sz="quarter" idx="3"/>
          </p:nvPr>
        </p:nvSpPr>
        <p:spPr bwMode="auto">
          <a:xfrm>
            <a:off x="3429148" y="7232650"/>
            <a:ext cx="3184525" cy="539750"/>
          </a:xfrm>
          <a:prstGeom prst="rect">
            <a:avLst/>
          </a:prstGeom>
          <a:noFill/>
          <a:ln w="9525">
            <a:noFill/>
            <a:miter lim="800000"/>
            <a:headEnd/>
            <a:tailEnd/>
          </a:ln>
          <a:effectLst/>
        </p:spPr>
        <p:txBody>
          <a:bodyPr vert="horz" wrap="square" lIns="90042" tIns="45013" rIns="90042" bIns="45013" numCol="1" anchor="t" anchorCtr="0" compatLnSpc="1">
            <a:prstTxWarp prst="textNoShape">
              <a:avLst/>
            </a:prstTxWarp>
          </a:bodyPr>
          <a:lstStyle>
            <a:lvl1pPr algn="ctr">
              <a:defRPr sz="1400">
                <a:solidFill>
                  <a:schemeClr val="tx1"/>
                </a:solidFill>
                <a:latin typeface="+mn-lt"/>
              </a:defRPr>
            </a:lvl1pPr>
          </a:lstStyle>
          <a:p>
            <a:pPr defTabSz="1003141">
              <a:defRPr/>
            </a:pPr>
            <a:r>
              <a:rPr lang="en-US" smtClean="0">
                <a:solidFill>
                  <a:srgbClr val="000000"/>
                </a:solidFill>
              </a:rPr>
              <a:t>CPSC 422, Lecture 28</a:t>
            </a:r>
            <a:endParaRPr lang="en-US" dirty="0">
              <a:solidFill>
                <a:srgbClr val="000000"/>
              </a:solidFill>
            </a:endParaRPr>
          </a:p>
        </p:txBody>
      </p:sp>
      <p:sp>
        <p:nvSpPr>
          <p:cNvPr id="83974" name="Rectangle 6"/>
          <p:cNvSpPr>
            <a:spLocks noGrp="1" noChangeArrowheads="1"/>
          </p:cNvSpPr>
          <p:nvPr>
            <p:ph type="sldNum" sz="quarter" idx="4"/>
          </p:nvPr>
        </p:nvSpPr>
        <p:spPr bwMode="auto">
          <a:xfrm>
            <a:off x="7239148" y="7232650"/>
            <a:ext cx="2346325" cy="539750"/>
          </a:xfrm>
          <a:prstGeom prst="rect">
            <a:avLst/>
          </a:prstGeom>
          <a:noFill/>
          <a:ln w="9525">
            <a:noFill/>
            <a:miter lim="800000"/>
            <a:headEnd/>
            <a:tailEnd/>
          </a:ln>
          <a:effectLst/>
        </p:spPr>
        <p:txBody>
          <a:bodyPr vert="horz" wrap="square" lIns="90042" tIns="45013" rIns="90042" bIns="45013" numCol="1" anchor="t" anchorCtr="0" compatLnSpc="1">
            <a:prstTxWarp prst="textNoShape">
              <a:avLst/>
            </a:prstTxWarp>
          </a:bodyPr>
          <a:lstStyle>
            <a:lvl1pPr algn="r">
              <a:defRPr sz="1400">
                <a:solidFill>
                  <a:schemeClr val="tx1"/>
                </a:solidFill>
                <a:latin typeface="+mn-lt"/>
              </a:defRPr>
            </a:lvl1pPr>
          </a:lstStyle>
          <a:p>
            <a:pPr defTabSz="1003141">
              <a:defRPr/>
            </a:pPr>
            <a:fld id="{3EFDBC4F-DC93-4314-88A8-05E9B03F0C40}" type="slidenum">
              <a:rPr lang="en-US" smtClean="0">
                <a:solidFill>
                  <a:srgbClr val="000000"/>
                </a:solidFill>
              </a:rPr>
              <a:pPr defTabSz="1003141">
                <a:defRPr/>
              </a:pPr>
              <a:t>‹#›</a:t>
            </a:fld>
            <a:endParaRPr lang="en-US" dirty="0">
              <a:solidFill>
                <a:srgbClr val="000000"/>
              </a:solidFill>
            </a:endParaRPr>
          </a:p>
        </p:txBody>
      </p:sp>
    </p:spTree>
    <p:extLst>
      <p:ext uri="{BB962C8B-B14F-4D97-AF65-F5344CB8AC3E}">
        <p14:creationId xmlns:p14="http://schemas.microsoft.com/office/powerpoint/2010/main" val="713738784"/>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Lst>
  <p:hf hdr="0" dt="0"/>
  <p:txStyles>
    <p:titleStyle>
      <a:lvl1pPr algn="ctr" rtl="0" eaLnBrk="0" fontAlgn="base" hangingPunct="0">
        <a:spcBef>
          <a:spcPct val="0"/>
        </a:spcBef>
        <a:spcAft>
          <a:spcPct val="0"/>
        </a:spcAft>
        <a:defRPr sz="4300">
          <a:solidFill>
            <a:schemeClr val="tx2"/>
          </a:solidFill>
          <a:latin typeface="+mj-lt"/>
          <a:ea typeface="+mj-ea"/>
          <a:cs typeface="+mj-cs"/>
        </a:defRPr>
      </a:lvl1pPr>
      <a:lvl2pPr algn="ctr" rtl="0" eaLnBrk="0" fontAlgn="base" hangingPunct="0">
        <a:spcBef>
          <a:spcPct val="0"/>
        </a:spcBef>
        <a:spcAft>
          <a:spcPct val="0"/>
        </a:spcAft>
        <a:defRPr sz="4300">
          <a:solidFill>
            <a:schemeClr val="tx2"/>
          </a:solidFill>
          <a:latin typeface="Arial" charset="0"/>
        </a:defRPr>
      </a:lvl2pPr>
      <a:lvl3pPr algn="ctr" rtl="0" eaLnBrk="0" fontAlgn="base" hangingPunct="0">
        <a:spcBef>
          <a:spcPct val="0"/>
        </a:spcBef>
        <a:spcAft>
          <a:spcPct val="0"/>
        </a:spcAft>
        <a:defRPr sz="4300">
          <a:solidFill>
            <a:schemeClr val="tx2"/>
          </a:solidFill>
          <a:latin typeface="Arial" charset="0"/>
        </a:defRPr>
      </a:lvl3pPr>
      <a:lvl4pPr algn="ctr" rtl="0" eaLnBrk="0" fontAlgn="base" hangingPunct="0">
        <a:spcBef>
          <a:spcPct val="0"/>
        </a:spcBef>
        <a:spcAft>
          <a:spcPct val="0"/>
        </a:spcAft>
        <a:defRPr sz="4300">
          <a:solidFill>
            <a:schemeClr val="tx2"/>
          </a:solidFill>
          <a:latin typeface="Arial" charset="0"/>
        </a:defRPr>
      </a:lvl4pPr>
      <a:lvl5pPr algn="ctr" rtl="0" eaLnBrk="0" fontAlgn="base" hangingPunct="0">
        <a:spcBef>
          <a:spcPct val="0"/>
        </a:spcBef>
        <a:spcAft>
          <a:spcPct val="0"/>
        </a:spcAft>
        <a:defRPr sz="4300">
          <a:solidFill>
            <a:schemeClr val="tx2"/>
          </a:solidFill>
          <a:latin typeface="Arial" charset="0"/>
        </a:defRPr>
      </a:lvl5pPr>
      <a:lvl6pPr marL="450033" algn="ctr" rtl="0" fontAlgn="base">
        <a:spcBef>
          <a:spcPct val="0"/>
        </a:spcBef>
        <a:spcAft>
          <a:spcPct val="0"/>
        </a:spcAft>
        <a:defRPr sz="4300">
          <a:solidFill>
            <a:schemeClr val="tx2"/>
          </a:solidFill>
          <a:latin typeface="Arial" charset="0"/>
        </a:defRPr>
      </a:lvl6pPr>
      <a:lvl7pPr marL="900059" algn="ctr" rtl="0" fontAlgn="base">
        <a:spcBef>
          <a:spcPct val="0"/>
        </a:spcBef>
        <a:spcAft>
          <a:spcPct val="0"/>
        </a:spcAft>
        <a:defRPr sz="4300">
          <a:solidFill>
            <a:schemeClr val="tx2"/>
          </a:solidFill>
          <a:latin typeface="Arial" charset="0"/>
        </a:defRPr>
      </a:lvl7pPr>
      <a:lvl8pPr marL="1350118" algn="ctr" rtl="0" fontAlgn="base">
        <a:spcBef>
          <a:spcPct val="0"/>
        </a:spcBef>
        <a:spcAft>
          <a:spcPct val="0"/>
        </a:spcAft>
        <a:defRPr sz="4300">
          <a:solidFill>
            <a:schemeClr val="tx2"/>
          </a:solidFill>
          <a:latin typeface="Arial" charset="0"/>
        </a:defRPr>
      </a:lvl8pPr>
      <a:lvl9pPr marL="1800151" algn="ctr" rtl="0" fontAlgn="base">
        <a:spcBef>
          <a:spcPct val="0"/>
        </a:spcBef>
        <a:spcAft>
          <a:spcPct val="0"/>
        </a:spcAft>
        <a:defRPr sz="4300">
          <a:solidFill>
            <a:schemeClr val="tx2"/>
          </a:solidFill>
          <a:latin typeface="Arial" charset="0"/>
        </a:defRPr>
      </a:lvl9pPr>
    </p:titleStyle>
    <p:bodyStyle>
      <a:lvl1pPr marL="337615" indent="-337615" algn="l" rtl="0" eaLnBrk="0" fontAlgn="base" hangingPunct="0">
        <a:spcBef>
          <a:spcPct val="20000"/>
        </a:spcBef>
        <a:spcAft>
          <a:spcPct val="0"/>
        </a:spcAft>
        <a:buChar char="•"/>
        <a:defRPr sz="3200">
          <a:solidFill>
            <a:schemeClr val="tx1"/>
          </a:solidFill>
          <a:latin typeface="+mn-lt"/>
          <a:ea typeface="+mn-ea"/>
          <a:cs typeface="+mn-cs"/>
        </a:defRPr>
      </a:lvl1pPr>
      <a:lvl2pPr marL="731303" indent="-282835" algn="l" rtl="0" eaLnBrk="0" fontAlgn="base" hangingPunct="0">
        <a:spcBef>
          <a:spcPct val="20000"/>
        </a:spcBef>
        <a:spcAft>
          <a:spcPct val="0"/>
        </a:spcAft>
        <a:buChar char="–"/>
        <a:defRPr sz="2800">
          <a:solidFill>
            <a:schemeClr val="tx1"/>
          </a:solidFill>
          <a:latin typeface="+mn-lt"/>
        </a:defRPr>
      </a:lvl2pPr>
      <a:lvl3pPr marL="1125102" indent="-225012" algn="l" rtl="0" eaLnBrk="0" fontAlgn="base" hangingPunct="0">
        <a:spcBef>
          <a:spcPct val="20000"/>
        </a:spcBef>
        <a:spcAft>
          <a:spcPct val="0"/>
        </a:spcAft>
        <a:buChar char="•"/>
        <a:defRPr sz="2500">
          <a:solidFill>
            <a:schemeClr val="tx1"/>
          </a:solidFill>
          <a:latin typeface="+mn-lt"/>
        </a:defRPr>
      </a:lvl3pPr>
      <a:lvl4pPr marL="1575145" indent="-225012" algn="l" rtl="0" eaLnBrk="0" fontAlgn="base" hangingPunct="0">
        <a:spcBef>
          <a:spcPct val="20000"/>
        </a:spcBef>
        <a:spcAft>
          <a:spcPct val="0"/>
        </a:spcAft>
        <a:buChar char="–"/>
        <a:defRPr sz="2000">
          <a:solidFill>
            <a:schemeClr val="tx1"/>
          </a:solidFill>
          <a:latin typeface="+mn-lt"/>
        </a:defRPr>
      </a:lvl4pPr>
      <a:lvl5pPr marL="2025177" indent="-225012" algn="l" rtl="0" eaLnBrk="0" fontAlgn="base" hangingPunct="0">
        <a:spcBef>
          <a:spcPct val="20000"/>
        </a:spcBef>
        <a:spcAft>
          <a:spcPct val="0"/>
        </a:spcAft>
        <a:buChar char="»"/>
        <a:defRPr sz="2000">
          <a:solidFill>
            <a:schemeClr val="tx1"/>
          </a:solidFill>
          <a:latin typeface="+mn-lt"/>
        </a:defRPr>
      </a:lvl5pPr>
      <a:lvl6pPr marL="2475218" indent="-225012" algn="l" rtl="0" fontAlgn="base">
        <a:spcBef>
          <a:spcPct val="20000"/>
        </a:spcBef>
        <a:spcAft>
          <a:spcPct val="0"/>
        </a:spcAft>
        <a:buChar char="»"/>
        <a:defRPr sz="2000">
          <a:solidFill>
            <a:schemeClr val="tx1"/>
          </a:solidFill>
          <a:latin typeface="+mn-lt"/>
        </a:defRPr>
      </a:lvl6pPr>
      <a:lvl7pPr marL="2925260" indent="-225012" algn="l" rtl="0" fontAlgn="base">
        <a:spcBef>
          <a:spcPct val="20000"/>
        </a:spcBef>
        <a:spcAft>
          <a:spcPct val="0"/>
        </a:spcAft>
        <a:buChar char="»"/>
        <a:defRPr sz="2000">
          <a:solidFill>
            <a:schemeClr val="tx1"/>
          </a:solidFill>
          <a:latin typeface="+mn-lt"/>
        </a:defRPr>
      </a:lvl7pPr>
      <a:lvl8pPr marL="3375302" indent="-225012" algn="l" rtl="0" fontAlgn="base">
        <a:spcBef>
          <a:spcPct val="20000"/>
        </a:spcBef>
        <a:spcAft>
          <a:spcPct val="0"/>
        </a:spcAft>
        <a:buChar char="»"/>
        <a:defRPr sz="2000">
          <a:solidFill>
            <a:schemeClr val="tx1"/>
          </a:solidFill>
          <a:latin typeface="+mn-lt"/>
        </a:defRPr>
      </a:lvl8pPr>
      <a:lvl9pPr marL="3825335" indent="-225012" algn="l" rtl="0" fontAlgn="base">
        <a:spcBef>
          <a:spcPct val="20000"/>
        </a:spcBef>
        <a:spcAft>
          <a:spcPct val="0"/>
        </a:spcAft>
        <a:buChar char="»"/>
        <a:defRPr sz="2000">
          <a:solidFill>
            <a:schemeClr val="tx1"/>
          </a:solidFill>
          <a:latin typeface="+mn-lt"/>
        </a:defRPr>
      </a:lvl9pPr>
    </p:bodyStyle>
    <p:otherStyle>
      <a:defPPr>
        <a:defRPr lang="en-US"/>
      </a:defPPr>
      <a:lvl1pPr marL="0" algn="l" defTabSz="900059" rtl="0" eaLnBrk="1" latinLnBrk="0" hangingPunct="1">
        <a:defRPr sz="1800" kern="1200">
          <a:solidFill>
            <a:schemeClr val="tx1"/>
          </a:solidFill>
          <a:latin typeface="+mn-lt"/>
          <a:ea typeface="+mn-ea"/>
          <a:cs typeface="+mn-cs"/>
        </a:defRPr>
      </a:lvl1pPr>
      <a:lvl2pPr marL="450033" algn="l" defTabSz="900059" rtl="0" eaLnBrk="1" latinLnBrk="0" hangingPunct="1">
        <a:defRPr sz="1800" kern="1200">
          <a:solidFill>
            <a:schemeClr val="tx1"/>
          </a:solidFill>
          <a:latin typeface="+mn-lt"/>
          <a:ea typeface="+mn-ea"/>
          <a:cs typeface="+mn-cs"/>
        </a:defRPr>
      </a:lvl2pPr>
      <a:lvl3pPr marL="900059" algn="l" defTabSz="900059" rtl="0" eaLnBrk="1" latinLnBrk="0" hangingPunct="1">
        <a:defRPr sz="1800" kern="1200">
          <a:solidFill>
            <a:schemeClr val="tx1"/>
          </a:solidFill>
          <a:latin typeface="+mn-lt"/>
          <a:ea typeface="+mn-ea"/>
          <a:cs typeface="+mn-cs"/>
        </a:defRPr>
      </a:lvl3pPr>
      <a:lvl4pPr marL="1350118" algn="l" defTabSz="900059" rtl="0" eaLnBrk="1" latinLnBrk="0" hangingPunct="1">
        <a:defRPr sz="1800" kern="1200">
          <a:solidFill>
            <a:schemeClr val="tx1"/>
          </a:solidFill>
          <a:latin typeface="+mn-lt"/>
          <a:ea typeface="+mn-ea"/>
          <a:cs typeface="+mn-cs"/>
        </a:defRPr>
      </a:lvl4pPr>
      <a:lvl5pPr marL="1800151" algn="l" defTabSz="900059" rtl="0" eaLnBrk="1" latinLnBrk="0" hangingPunct="1">
        <a:defRPr sz="1800" kern="1200">
          <a:solidFill>
            <a:schemeClr val="tx1"/>
          </a:solidFill>
          <a:latin typeface="+mn-lt"/>
          <a:ea typeface="+mn-ea"/>
          <a:cs typeface="+mn-cs"/>
        </a:defRPr>
      </a:lvl5pPr>
      <a:lvl6pPr marL="2250209" algn="l" defTabSz="900059" rtl="0" eaLnBrk="1" latinLnBrk="0" hangingPunct="1">
        <a:defRPr sz="1800" kern="1200">
          <a:solidFill>
            <a:schemeClr val="tx1"/>
          </a:solidFill>
          <a:latin typeface="+mn-lt"/>
          <a:ea typeface="+mn-ea"/>
          <a:cs typeface="+mn-cs"/>
        </a:defRPr>
      </a:lvl6pPr>
      <a:lvl7pPr marL="2700237" algn="l" defTabSz="900059" rtl="0" eaLnBrk="1" latinLnBrk="0" hangingPunct="1">
        <a:defRPr sz="1800" kern="1200">
          <a:solidFill>
            <a:schemeClr val="tx1"/>
          </a:solidFill>
          <a:latin typeface="+mn-lt"/>
          <a:ea typeface="+mn-ea"/>
          <a:cs typeface="+mn-cs"/>
        </a:defRPr>
      </a:lvl7pPr>
      <a:lvl8pPr marL="3150281" algn="l" defTabSz="900059" rtl="0" eaLnBrk="1" latinLnBrk="0" hangingPunct="1">
        <a:defRPr sz="1800" kern="1200">
          <a:solidFill>
            <a:schemeClr val="tx1"/>
          </a:solidFill>
          <a:latin typeface="+mn-lt"/>
          <a:ea typeface="+mn-ea"/>
          <a:cs typeface="+mn-cs"/>
        </a:defRPr>
      </a:lvl8pPr>
      <a:lvl9pPr marL="3600312" algn="l" defTabSz="900059"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503284" y="311150"/>
            <a:ext cx="9051925" cy="1295400"/>
          </a:xfrm>
          <a:prstGeom prst="rect">
            <a:avLst/>
          </a:prstGeom>
          <a:noFill/>
          <a:ln w="9525">
            <a:noFill/>
            <a:miter lim="800000"/>
            <a:headEnd/>
            <a:tailEnd/>
          </a:ln>
        </p:spPr>
        <p:txBody>
          <a:bodyPr vert="horz" wrap="square" lIns="90997" tIns="45496" rIns="90997" bIns="45496" numCol="1" anchor="ctr" anchorCtr="0" compatLnSpc="1">
            <a:prstTxWarp prst="textNoShape">
              <a:avLst/>
            </a:prstTxWarp>
          </a:bodyPr>
          <a:lstStyle/>
          <a:p>
            <a:pPr lvl="0"/>
            <a:r>
              <a:rPr lang="en-US" smtClean="0"/>
              <a:t>Click to edit Master title style</a:t>
            </a:r>
          </a:p>
        </p:txBody>
      </p:sp>
      <p:sp>
        <p:nvSpPr>
          <p:cNvPr id="9219" name="Rectangle 3"/>
          <p:cNvSpPr>
            <a:spLocks noGrp="1" noChangeArrowheads="1"/>
          </p:cNvSpPr>
          <p:nvPr>
            <p:ph type="body" idx="1"/>
          </p:nvPr>
        </p:nvSpPr>
        <p:spPr bwMode="auto">
          <a:xfrm>
            <a:off x="503284" y="1812929"/>
            <a:ext cx="9051925" cy="5130799"/>
          </a:xfrm>
          <a:prstGeom prst="rect">
            <a:avLst/>
          </a:prstGeom>
          <a:noFill/>
          <a:ln w="9525">
            <a:noFill/>
            <a:miter lim="800000"/>
            <a:headEnd/>
            <a:tailEnd/>
          </a:ln>
        </p:spPr>
        <p:txBody>
          <a:bodyPr vert="horz" wrap="square" lIns="90997" tIns="45496" rIns="90997" bIns="45496"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83972" name="Rectangle 4"/>
          <p:cNvSpPr>
            <a:spLocks noGrp="1" noChangeArrowheads="1"/>
          </p:cNvSpPr>
          <p:nvPr>
            <p:ph type="dt" sz="half" idx="2"/>
          </p:nvPr>
        </p:nvSpPr>
        <p:spPr bwMode="auto">
          <a:xfrm>
            <a:off x="457213" y="7232650"/>
            <a:ext cx="2346325" cy="539750"/>
          </a:xfrm>
          <a:prstGeom prst="rect">
            <a:avLst/>
          </a:prstGeom>
          <a:noFill/>
          <a:ln w="9525">
            <a:noFill/>
            <a:miter lim="800000"/>
            <a:headEnd/>
            <a:tailEnd/>
          </a:ln>
          <a:effectLst/>
        </p:spPr>
        <p:txBody>
          <a:bodyPr vert="horz" wrap="square" lIns="90997" tIns="45496" rIns="90997" bIns="45496" numCol="1" anchor="t" anchorCtr="0" compatLnSpc="1">
            <a:prstTxWarp prst="textNoShape">
              <a:avLst/>
            </a:prstTxWarp>
          </a:bodyPr>
          <a:lstStyle>
            <a:lvl1pPr>
              <a:defRPr sz="1400">
                <a:solidFill>
                  <a:schemeClr val="tx1"/>
                </a:solidFill>
                <a:latin typeface="+mn-lt"/>
              </a:defRPr>
            </a:lvl1pPr>
          </a:lstStyle>
          <a:p>
            <a:pPr defTabSz="1014072">
              <a:defRPr/>
            </a:pPr>
            <a:fld id="{220119C7-B69C-4E8E-BEF5-260EF434ABCB}" type="datetime1">
              <a:rPr lang="en-US" smtClean="0">
                <a:solidFill>
                  <a:srgbClr val="000000"/>
                </a:solidFill>
              </a:rPr>
              <a:t>11/17/2017</a:t>
            </a:fld>
            <a:endParaRPr lang="en-US" dirty="0">
              <a:solidFill>
                <a:srgbClr val="000000"/>
              </a:solidFill>
            </a:endParaRPr>
          </a:p>
        </p:txBody>
      </p:sp>
      <p:sp>
        <p:nvSpPr>
          <p:cNvPr id="83973" name="Rectangle 5"/>
          <p:cNvSpPr>
            <a:spLocks noGrp="1" noChangeArrowheads="1"/>
          </p:cNvSpPr>
          <p:nvPr>
            <p:ph type="ftr" sz="quarter" idx="3"/>
          </p:nvPr>
        </p:nvSpPr>
        <p:spPr bwMode="auto">
          <a:xfrm>
            <a:off x="3429046" y="7232650"/>
            <a:ext cx="3184525" cy="539750"/>
          </a:xfrm>
          <a:prstGeom prst="rect">
            <a:avLst/>
          </a:prstGeom>
          <a:noFill/>
          <a:ln w="9525">
            <a:noFill/>
            <a:miter lim="800000"/>
            <a:headEnd/>
            <a:tailEnd/>
          </a:ln>
          <a:effectLst/>
        </p:spPr>
        <p:txBody>
          <a:bodyPr vert="horz" wrap="square" lIns="90997" tIns="45496" rIns="90997" bIns="45496" numCol="1" anchor="t" anchorCtr="0" compatLnSpc="1">
            <a:prstTxWarp prst="textNoShape">
              <a:avLst/>
            </a:prstTxWarp>
          </a:bodyPr>
          <a:lstStyle>
            <a:lvl1pPr algn="ctr">
              <a:defRPr sz="1400">
                <a:solidFill>
                  <a:schemeClr val="tx1"/>
                </a:solidFill>
                <a:latin typeface="+mn-lt"/>
              </a:defRPr>
            </a:lvl1pPr>
          </a:lstStyle>
          <a:p>
            <a:pPr defTabSz="1014072">
              <a:defRPr/>
            </a:pPr>
            <a:r>
              <a:rPr lang="en-US" smtClean="0">
                <a:solidFill>
                  <a:srgbClr val="000000"/>
                </a:solidFill>
              </a:rPr>
              <a:t>CPSC 422, Lecture 28</a:t>
            </a:r>
            <a:endParaRPr lang="en-US" dirty="0">
              <a:solidFill>
                <a:srgbClr val="000000"/>
              </a:solidFill>
            </a:endParaRPr>
          </a:p>
        </p:txBody>
      </p:sp>
      <p:sp>
        <p:nvSpPr>
          <p:cNvPr id="83974" name="Rectangle 6"/>
          <p:cNvSpPr>
            <a:spLocks noGrp="1" noChangeArrowheads="1"/>
          </p:cNvSpPr>
          <p:nvPr>
            <p:ph type="sldNum" sz="quarter" idx="4"/>
          </p:nvPr>
        </p:nvSpPr>
        <p:spPr bwMode="auto">
          <a:xfrm>
            <a:off x="7239046" y="7232650"/>
            <a:ext cx="2346325" cy="539750"/>
          </a:xfrm>
          <a:prstGeom prst="rect">
            <a:avLst/>
          </a:prstGeom>
          <a:noFill/>
          <a:ln w="9525">
            <a:noFill/>
            <a:miter lim="800000"/>
            <a:headEnd/>
            <a:tailEnd/>
          </a:ln>
          <a:effectLst/>
        </p:spPr>
        <p:txBody>
          <a:bodyPr vert="horz" wrap="square" lIns="90997" tIns="45496" rIns="90997" bIns="45496" numCol="1" anchor="t" anchorCtr="0" compatLnSpc="1">
            <a:prstTxWarp prst="textNoShape">
              <a:avLst/>
            </a:prstTxWarp>
          </a:bodyPr>
          <a:lstStyle>
            <a:lvl1pPr algn="r">
              <a:defRPr sz="1400">
                <a:solidFill>
                  <a:schemeClr val="tx1"/>
                </a:solidFill>
                <a:latin typeface="+mn-lt"/>
              </a:defRPr>
            </a:lvl1pPr>
          </a:lstStyle>
          <a:p>
            <a:pPr defTabSz="1014072">
              <a:defRPr/>
            </a:pPr>
            <a:fld id="{3EFDBC4F-DC93-4314-88A8-05E9B03F0C40}" type="slidenum">
              <a:rPr lang="en-US" smtClean="0">
                <a:solidFill>
                  <a:srgbClr val="000000"/>
                </a:solidFill>
              </a:rPr>
              <a:pPr defTabSz="1014072">
                <a:defRPr/>
              </a:pPr>
              <a:t>‹#›</a:t>
            </a:fld>
            <a:endParaRPr lang="en-US" dirty="0">
              <a:solidFill>
                <a:srgbClr val="000000"/>
              </a:solidFill>
            </a:endParaRPr>
          </a:p>
        </p:txBody>
      </p:sp>
    </p:spTree>
    <p:extLst>
      <p:ext uri="{BB962C8B-B14F-4D97-AF65-F5344CB8AC3E}">
        <p14:creationId xmlns:p14="http://schemas.microsoft.com/office/powerpoint/2010/main" val="2816237058"/>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Lst>
  <p:hf hdr="0" dt="0"/>
  <p:txStyles>
    <p:titleStyle>
      <a:lvl1pPr algn="ctr" rtl="0" eaLnBrk="0" fontAlgn="base" hangingPunct="0">
        <a:spcBef>
          <a:spcPct val="0"/>
        </a:spcBef>
        <a:spcAft>
          <a:spcPct val="0"/>
        </a:spcAft>
        <a:defRPr sz="4300">
          <a:solidFill>
            <a:schemeClr val="tx2"/>
          </a:solidFill>
          <a:latin typeface="+mj-lt"/>
          <a:ea typeface="+mj-ea"/>
          <a:cs typeface="+mj-cs"/>
        </a:defRPr>
      </a:lvl1pPr>
      <a:lvl2pPr algn="ctr" rtl="0" eaLnBrk="0" fontAlgn="base" hangingPunct="0">
        <a:spcBef>
          <a:spcPct val="0"/>
        </a:spcBef>
        <a:spcAft>
          <a:spcPct val="0"/>
        </a:spcAft>
        <a:defRPr sz="4300">
          <a:solidFill>
            <a:schemeClr val="tx2"/>
          </a:solidFill>
          <a:latin typeface="Arial" charset="0"/>
        </a:defRPr>
      </a:lvl2pPr>
      <a:lvl3pPr algn="ctr" rtl="0" eaLnBrk="0" fontAlgn="base" hangingPunct="0">
        <a:spcBef>
          <a:spcPct val="0"/>
        </a:spcBef>
        <a:spcAft>
          <a:spcPct val="0"/>
        </a:spcAft>
        <a:defRPr sz="4300">
          <a:solidFill>
            <a:schemeClr val="tx2"/>
          </a:solidFill>
          <a:latin typeface="Arial" charset="0"/>
        </a:defRPr>
      </a:lvl3pPr>
      <a:lvl4pPr algn="ctr" rtl="0" eaLnBrk="0" fontAlgn="base" hangingPunct="0">
        <a:spcBef>
          <a:spcPct val="0"/>
        </a:spcBef>
        <a:spcAft>
          <a:spcPct val="0"/>
        </a:spcAft>
        <a:defRPr sz="4300">
          <a:solidFill>
            <a:schemeClr val="tx2"/>
          </a:solidFill>
          <a:latin typeface="Arial" charset="0"/>
        </a:defRPr>
      </a:lvl4pPr>
      <a:lvl5pPr algn="ctr" rtl="0" eaLnBrk="0" fontAlgn="base" hangingPunct="0">
        <a:spcBef>
          <a:spcPct val="0"/>
        </a:spcBef>
        <a:spcAft>
          <a:spcPct val="0"/>
        </a:spcAft>
        <a:defRPr sz="4300">
          <a:solidFill>
            <a:schemeClr val="tx2"/>
          </a:solidFill>
          <a:latin typeface="Arial" charset="0"/>
        </a:defRPr>
      </a:lvl5pPr>
      <a:lvl6pPr marL="454957" algn="ctr" rtl="0" fontAlgn="base">
        <a:spcBef>
          <a:spcPct val="0"/>
        </a:spcBef>
        <a:spcAft>
          <a:spcPct val="0"/>
        </a:spcAft>
        <a:defRPr sz="4300">
          <a:solidFill>
            <a:schemeClr val="tx2"/>
          </a:solidFill>
          <a:latin typeface="Arial" charset="0"/>
        </a:defRPr>
      </a:lvl6pPr>
      <a:lvl7pPr marL="909911" algn="ctr" rtl="0" fontAlgn="base">
        <a:spcBef>
          <a:spcPct val="0"/>
        </a:spcBef>
        <a:spcAft>
          <a:spcPct val="0"/>
        </a:spcAft>
        <a:defRPr sz="4300">
          <a:solidFill>
            <a:schemeClr val="tx2"/>
          </a:solidFill>
          <a:latin typeface="Arial" charset="0"/>
        </a:defRPr>
      </a:lvl7pPr>
      <a:lvl8pPr marL="1364878" algn="ctr" rtl="0" fontAlgn="base">
        <a:spcBef>
          <a:spcPct val="0"/>
        </a:spcBef>
        <a:spcAft>
          <a:spcPct val="0"/>
        </a:spcAft>
        <a:defRPr sz="4300">
          <a:solidFill>
            <a:schemeClr val="tx2"/>
          </a:solidFill>
          <a:latin typeface="Arial" charset="0"/>
        </a:defRPr>
      </a:lvl8pPr>
      <a:lvl9pPr marL="1819836" algn="ctr" rtl="0" fontAlgn="base">
        <a:spcBef>
          <a:spcPct val="0"/>
        </a:spcBef>
        <a:spcAft>
          <a:spcPct val="0"/>
        </a:spcAft>
        <a:defRPr sz="4300">
          <a:solidFill>
            <a:schemeClr val="tx2"/>
          </a:solidFill>
          <a:latin typeface="Arial" charset="0"/>
        </a:defRPr>
      </a:lvl9pPr>
    </p:titleStyle>
    <p:bodyStyle>
      <a:lvl1pPr marL="341242" indent="-341242" algn="l" rtl="0" eaLnBrk="0" fontAlgn="base" hangingPunct="0">
        <a:spcBef>
          <a:spcPct val="20000"/>
        </a:spcBef>
        <a:spcAft>
          <a:spcPct val="0"/>
        </a:spcAft>
        <a:buChar char="•"/>
        <a:defRPr sz="3200">
          <a:solidFill>
            <a:schemeClr val="tx1"/>
          </a:solidFill>
          <a:latin typeface="+mn-lt"/>
          <a:ea typeface="+mn-ea"/>
          <a:cs typeface="+mn-cs"/>
        </a:defRPr>
      </a:lvl1pPr>
      <a:lvl2pPr marL="739306" indent="-285930" algn="l" rtl="0" eaLnBrk="0" fontAlgn="base" hangingPunct="0">
        <a:spcBef>
          <a:spcPct val="20000"/>
        </a:spcBef>
        <a:spcAft>
          <a:spcPct val="0"/>
        </a:spcAft>
        <a:buChar char="–"/>
        <a:defRPr sz="2800">
          <a:solidFill>
            <a:schemeClr val="tx1"/>
          </a:solidFill>
          <a:latin typeface="+mn-lt"/>
        </a:defRPr>
      </a:lvl2pPr>
      <a:lvl3pPr marL="1137399" indent="-227478" algn="l" rtl="0" eaLnBrk="0" fontAlgn="base" hangingPunct="0">
        <a:spcBef>
          <a:spcPct val="20000"/>
        </a:spcBef>
        <a:spcAft>
          <a:spcPct val="0"/>
        </a:spcAft>
        <a:buChar char="•"/>
        <a:defRPr sz="2500">
          <a:solidFill>
            <a:schemeClr val="tx1"/>
          </a:solidFill>
          <a:latin typeface="+mn-lt"/>
        </a:defRPr>
      </a:lvl3pPr>
      <a:lvl4pPr marL="1592368" indent="-227478" algn="l" rtl="0" eaLnBrk="0" fontAlgn="base" hangingPunct="0">
        <a:spcBef>
          <a:spcPct val="20000"/>
        </a:spcBef>
        <a:spcAft>
          <a:spcPct val="0"/>
        </a:spcAft>
        <a:buChar char="–"/>
        <a:defRPr sz="2000">
          <a:solidFill>
            <a:schemeClr val="tx1"/>
          </a:solidFill>
          <a:latin typeface="+mn-lt"/>
        </a:defRPr>
      </a:lvl4pPr>
      <a:lvl5pPr marL="2047321" indent="-227478" algn="l" rtl="0" eaLnBrk="0" fontAlgn="base" hangingPunct="0">
        <a:spcBef>
          <a:spcPct val="20000"/>
        </a:spcBef>
        <a:spcAft>
          <a:spcPct val="0"/>
        </a:spcAft>
        <a:buChar char="»"/>
        <a:defRPr sz="2000">
          <a:solidFill>
            <a:schemeClr val="tx1"/>
          </a:solidFill>
          <a:latin typeface="+mn-lt"/>
        </a:defRPr>
      </a:lvl5pPr>
      <a:lvl6pPr marL="2502285" indent="-227478" algn="l" rtl="0" fontAlgn="base">
        <a:spcBef>
          <a:spcPct val="20000"/>
        </a:spcBef>
        <a:spcAft>
          <a:spcPct val="0"/>
        </a:spcAft>
        <a:buChar char="»"/>
        <a:defRPr sz="2000">
          <a:solidFill>
            <a:schemeClr val="tx1"/>
          </a:solidFill>
          <a:latin typeface="+mn-lt"/>
        </a:defRPr>
      </a:lvl6pPr>
      <a:lvl7pPr marL="2957242" indent="-227478" algn="l" rtl="0" fontAlgn="base">
        <a:spcBef>
          <a:spcPct val="20000"/>
        </a:spcBef>
        <a:spcAft>
          <a:spcPct val="0"/>
        </a:spcAft>
        <a:buChar char="»"/>
        <a:defRPr sz="2000">
          <a:solidFill>
            <a:schemeClr val="tx1"/>
          </a:solidFill>
          <a:latin typeface="+mn-lt"/>
        </a:defRPr>
      </a:lvl7pPr>
      <a:lvl8pPr marL="3412209" indent="-227478" algn="l" rtl="0" fontAlgn="base">
        <a:spcBef>
          <a:spcPct val="20000"/>
        </a:spcBef>
        <a:spcAft>
          <a:spcPct val="0"/>
        </a:spcAft>
        <a:buChar char="»"/>
        <a:defRPr sz="2000">
          <a:solidFill>
            <a:schemeClr val="tx1"/>
          </a:solidFill>
          <a:latin typeface="+mn-lt"/>
        </a:defRPr>
      </a:lvl8pPr>
      <a:lvl9pPr marL="3867159" indent="-227478" algn="l" rtl="0" fontAlgn="base">
        <a:spcBef>
          <a:spcPct val="20000"/>
        </a:spcBef>
        <a:spcAft>
          <a:spcPct val="0"/>
        </a:spcAft>
        <a:buChar char="»"/>
        <a:defRPr sz="2000">
          <a:solidFill>
            <a:schemeClr val="tx1"/>
          </a:solidFill>
          <a:latin typeface="+mn-lt"/>
        </a:defRPr>
      </a:lvl9pPr>
    </p:bodyStyle>
    <p:otherStyle>
      <a:defPPr>
        <a:defRPr lang="en-US"/>
      </a:defPPr>
      <a:lvl1pPr marL="0" algn="l" defTabSz="909911" rtl="0" eaLnBrk="1" latinLnBrk="0" hangingPunct="1">
        <a:defRPr sz="1800" kern="1200">
          <a:solidFill>
            <a:schemeClr val="tx1"/>
          </a:solidFill>
          <a:latin typeface="+mn-lt"/>
          <a:ea typeface="+mn-ea"/>
          <a:cs typeface="+mn-cs"/>
        </a:defRPr>
      </a:lvl1pPr>
      <a:lvl2pPr marL="454957" algn="l" defTabSz="909911" rtl="0" eaLnBrk="1" latinLnBrk="0" hangingPunct="1">
        <a:defRPr sz="1800" kern="1200">
          <a:solidFill>
            <a:schemeClr val="tx1"/>
          </a:solidFill>
          <a:latin typeface="+mn-lt"/>
          <a:ea typeface="+mn-ea"/>
          <a:cs typeface="+mn-cs"/>
        </a:defRPr>
      </a:lvl2pPr>
      <a:lvl3pPr marL="909911" algn="l" defTabSz="909911" rtl="0" eaLnBrk="1" latinLnBrk="0" hangingPunct="1">
        <a:defRPr sz="1800" kern="1200">
          <a:solidFill>
            <a:schemeClr val="tx1"/>
          </a:solidFill>
          <a:latin typeface="+mn-lt"/>
          <a:ea typeface="+mn-ea"/>
          <a:cs typeface="+mn-cs"/>
        </a:defRPr>
      </a:lvl3pPr>
      <a:lvl4pPr marL="1364878" algn="l" defTabSz="909911" rtl="0" eaLnBrk="1" latinLnBrk="0" hangingPunct="1">
        <a:defRPr sz="1800" kern="1200">
          <a:solidFill>
            <a:schemeClr val="tx1"/>
          </a:solidFill>
          <a:latin typeface="+mn-lt"/>
          <a:ea typeface="+mn-ea"/>
          <a:cs typeface="+mn-cs"/>
        </a:defRPr>
      </a:lvl4pPr>
      <a:lvl5pPr marL="1819836" algn="l" defTabSz="909911" rtl="0" eaLnBrk="1" latinLnBrk="0" hangingPunct="1">
        <a:defRPr sz="1800" kern="1200">
          <a:solidFill>
            <a:schemeClr val="tx1"/>
          </a:solidFill>
          <a:latin typeface="+mn-lt"/>
          <a:ea typeface="+mn-ea"/>
          <a:cs typeface="+mn-cs"/>
        </a:defRPr>
      </a:lvl5pPr>
      <a:lvl6pPr marL="2274803" algn="l" defTabSz="909911" rtl="0" eaLnBrk="1" latinLnBrk="0" hangingPunct="1">
        <a:defRPr sz="1800" kern="1200">
          <a:solidFill>
            <a:schemeClr val="tx1"/>
          </a:solidFill>
          <a:latin typeface="+mn-lt"/>
          <a:ea typeface="+mn-ea"/>
          <a:cs typeface="+mn-cs"/>
        </a:defRPr>
      </a:lvl6pPr>
      <a:lvl7pPr marL="2729761" algn="l" defTabSz="909911" rtl="0" eaLnBrk="1" latinLnBrk="0" hangingPunct="1">
        <a:defRPr sz="1800" kern="1200">
          <a:solidFill>
            <a:schemeClr val="tx1"/>
          </a:solidFill>
          <a:latin typeface="+mn-lt"/>
          <a:ea typeface="+mn-ea"/>
          <a:cs typeface="+mn-cs"/>
        </a:defRPr>
      </a:lvl7pPr>
      <a:lvl8pPr marL="3184720" algn="l" defTabSz="909911" rtl="0" eaLnBrk="1" latinLnBrk="0" hangingPunct="1">
        <a:defRPr sz="1800" kern="1200">
          <a:solidFill>
            <a:schemeClr val="tx1"/>
          </a:solidFill>
          <a:latin typeface="+mn-lt"/>
          <a:ea typeface="+mn-ea"/>
          <a:cs typeface="+mn-cs"/>
        </a:defRPr>
      </a:lvl8pPr>
      <a:lvl9pPr marL="3639679" algn="l" defTabSz="90991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0.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6.png"/><Relationship Id="rId1" Type="http://schemas.openxmlformats.org/officeDocument/2006/relationships/slideLayout" Target="../slideLayouts/slideLayout50.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0.xml"/></Relationships>
</file>

<file path=ppt/slides/_rels/slide2.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2.xml"/><Relationship Id="rId1" Type="http://schemas.openxmlformats.org/officeDocument/2006/relationships/slideLayout" Target="../slideLayouts/slideLayout37.xml"/><Relationship Id="rId4" Type="http://schemas.openxmlformats.org/officeDocument/2006/relationships/image" Target="../media/image50.e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2.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7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8.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98.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98.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98.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50.xml"/><Relationship Id="rId4" Type="http://schemas.openxmlformats.org/officeDocument/2006/relationships/image" Target="../media/image34.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0.xml"/></Relationships>
</file>

<file path=ppt/slides/_rels/slide3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50.xml"/></Relationships>
</file>

<file path=ppt/slides/_rels/slide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10.xml"/></Relationships>
</file>

<file path=ppt/slides/_rels/slide3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50.xml"/></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22.xml"/><Relationship Id="rId5" Type="http://schemas.openxmlformats.org/officeDocument/2006/relationships/image" Target="../media/image41.png"/><Relationship Id="rId4" Type="http://schemas.openxmlformats.org/officeDocument/2006/relationships/image" Target="../media/image40.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6.xml"/></Relationships>
</file>

<file path=ppt/slides/_rels/slide4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8.xml"/><Relationship Id="rId1" Type="http://schemas.openxmlformats.org/officeDocument/2006/relationships/slideLayout" Target="../slideLayouts/slideLayout146.xml"/></Relationships>
</file>

<file path=ppt/slides/_rels/slide4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9.xml"/><Relationship Id="rId1" Type="http://schemas.openxmlformats.org/officeDocument/2006/relationships/slideLayout" Target="../slideLayouts/slideLayout146.xml"/><Relationship Id="rId4" Type="http://schemas.openxmlformats.org/officeDocument/2006/relationships/image" Target="../media/image44.png"/></Relationships>
</file>

<file path=ppt/slides/_rels/slide4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46.xml"/><Relationship Id="rId4" Type="http://schemas.openxmlformats.org/officeDocument/2006/relationships/image" Target="../media/image47.png"/></Relationships>
</file>

<file path=ppt/slides/_rels/slide4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46.xml"/></Relationships>
</file>

<file path=ppt/slides/_rels/slide4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9.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3" Type="http://schemas.openxmlformats.org/officeDocument/2006/relationships/customXml" Target="../ink/ink6.xml"/><Relationship Id="rId18" Type="http://schemas.openxmlformats.org/officeDocument/2006/relationships/image" Target="../media/image12.emf"/><Relationship Id="rId26" Type="http://schemas.openxmlformats.org/officeDocument/2006/relationships/image" Target="../media/image16.emf"/><Relationship Id="rId39" Type="http://schemas.openxmlformats.org/officeDocument/2006/relationships/customXml" Target="../ink/ink19.xml"/><Relationship Id="rId21" Type="http://schemas.openxmlformats.org/officeDocument/2006/relationships/customXml" Target="../ink/ink10.xml"/><Relationship Id="rId34" Type="http://schemas.openxmlformats.org/officeDocument/2006/relationships/image" Target="../media/image20.emf"/><Relationship Id="rId42" Type="http://schemas.openxmlformats.org/officeDocument/2006/relationships/image" Target="../media/image24.emf"/><Relationship Id="rId7" Type="http://schemas.openxmlformats.org/officeDocument/2006/relationships/customXml" Target="../ink/ink3.xml"/><Relationship Id="rId2" Type="http://schemas.openxmlformats.org/officeDocument/2006/relationships/image" Target="../media/image3.emf"/><Relationship Id="rId16" Type="http://schemas.openxmlformats.org/officeDocument/2006/relationships/image" Target="../media/image11.emf"/><Relationship Id="rId20" Type="http://schemas.openxmlformats.org/officeDocument/2006/relationships/image" Target="../media/image13.emf"/><Relationship Id="rId29" Type="http://schemas.openxmlformats.org/officeDocument/2006/relationships/customXml" Target="../ink/ink14.xml"/><Relationship Id="rId41" Type="http://schemas.openxmlformats.org/officeDocument/2006/relationships/customXml" Target="../ink/ink20.xml"/><Relationship Id="rId1" Type="http://schemas.openxmlformats.org/officeDocument/2006/relationships/slideLayout" Target="../slideLayouts/slideLayout2.xml"/><Relationship Id="rId6" Type="http://schemas.openxmlformats.org/officeDocument/2006/relationships/image" Target="../media/image6.emf"/><Relationship Id="rId11" Type="http://schemas.openxmlformats.org/officeDocument/2006/relationships/customXml" Target="../ink/ink5.xml"/><Relationship Id="rId24" Type="http://schemas.openxmlformats.org/officeDocument/2006/relationships/image" Target="../media/image15.emf"/><Relationship Id="rId32" Type="http://schemas.openxmlformats.org/officeDocument/2006/relationships/image" Target="../media/image19.emf"/><Relationship Id="rId37" Type="http://schemas.openxmlformats.org/officeDocument/2006/relationships/customXml" Target="../ink/ink18.xml"/><Relationship Id="rId40" Type="http://schemas.openxmlformats.org/officeDocument/2006/relationships/image" Target="../media/image23.emf"/><Relationship Id="rId5" Type="http://schemas.openxmlformats.org/officeDocument/2006/relationships/customXml" Target="../ink/ink2.xml"/><Relationship Id="rId15" Type="http://schemas.openxmlformats.org/officeDocument/2006/relationships/customXml" Target="../ink/ink7.xml"/><Relationship Id="rId23" Type="http://schemas.openxmlformats.org/officeDocument/2006/relationships/customXml" Target="../ink/ink11.xml"/><Relationship Id="rId28" Type="http://schemas.openxmlformats.org/officeDocument/2006/relationships/image" Target="../media/image17.emf"/><Relationship Id="rId36" Type="http://schemas.openxmlformats.org/officeDocument/2006/relationships/image" Target="../media/image21.emf"/><Relationship Id="rId10" Type="http://schemas.openxmlformats.org/officeDocument/2006/relationships/image" Target="../media/image8.emf"/><Relationship Id="rId19" Type="http://schemas.openxmlformats.org/officeDocument/2006/relationships/customXml" Target="../ink/ink9.xml"/><Relationship Id="rId31" Type="http://schemas.openxmlformats.org/officeDocument/2006/relationships/customXml" Target="../ink/ink15.xml"/><Relationship Id="rId4" Type="http://schemas.openxmlformats.org/officeDocument/2006/relationships/image" Target="../media/image5.emf"/><Relationship Id="rId9" Type="http://schemas.openxmlformats.org/officeDocument/2006/relationships/customXml" Target="../ink/ink4.xml"/><Relationship Id="rId14" Type="http://schemas.openxmlformats.org/officeDocument/2006/relationships/image" Target="../media/image10.emf"/><Relationship Id="rId22" Type="http://schemas.openxmlformats.org/officeDocument/2006/relationships/image" Target="../media/image14.emf"/><Relationship Id="rId27" Type="http://schemas.openxmlformats.org/officeDocument/2006/relationships/customXml" Target="../ink/ink13.xml"/><Relationship Id="rId30" Type="http://schemas.openxmlformats.org/officeDocument/2006/relationships/image" Target="../media/image18.emf"/><Relationship Id="rId35" Type="http://schemas.openxmlformats.org/officeDocument/2006/relationships/customXml" Target="../ink/ink17.xml"/><Relationship Id="rId8" Type="http://schemas.openxmlformats.org/officeDocument/2006/relationships/image" Target="../media/image7.emf"/><Relationship Id="rId3" Type="http://schemas.openxmlformats.org/officeDocument/2006/relationships/image" Target="../media/image4.emf"/><Relationship Id="rId12" Type="http://schemas.openxmlformats.org/officeDocument/2006/relationships/image" Target="../media/image9.emf"/><Relationship Id="rId17" Type="http://schemas.openxmlformats.org/officeDocument/2006/relationships/customXml" Target="../ink/ink8.xml"/><Relationship Id="rId25" Type="http://schemas.openxmlformats.org/officeDocument/2006/relationships/customXml" Target="../ink/ink12.xml"/><Relationship Id="rId33" Type="http://schemas.openxmlformats.org/officeDocument/2006/relationships/customXml" Target="../ink/ink16.xml"/><Relationship Id="rId38" Type="http://schemas.openxmlformats.org/officeDocument/2006/relationships/image" Target="../media/image22.emf"/></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p:txBody>
          <a:bodyPr/>
          <a:lstStyle/>
          <a:p>
            <a:pPr>
              <a:defRPr/>
            </a:pPr>
            <a:r>
              <a:rPr lang="en-US" smtClean="0">
                <a:solidFill>
                  <a:srgbClr val="000000"/>
                </a:solidFill>
              </a:rPr>
              <a:t>CPSC 422, Lecture 28</a:t>
            </a:r>
            <a:endParaRPr lang="en-US" dirty="0">
              <a:solidFill>
                <a:srgbClr val="000000"/>
              </a:solidFill>
            </a:endParaRPr>
          </a:p>
        </p:txBody>
      </p:sp>
      <p:sp>
        <p:nvSpPr>
          <p:cNvPr id="5" name="Slide Number Placeholder 3"/>
          <p:cNvSpPr>
            <a:spLocks noGrp="1"/>
          </p:cNvSpPr>
          <p:nvPr>
            <p:ph type="sldNum" sz="quarter" idx="12"/>
          </p:nvPr>
        </p:nvSpPr>
        <p:spPr/>
        <p:txBody>
          <a:bodyPr/>
          <a:lstStyle/>
          <a:p>
            <a:pPr>
              <a:defRPr/>
            </a:pPr>
            <a:r>
              <a:rPr lang="en-US">
                <a:solidFill>
                  <a:srgbClr val="000000"/>
                </a:solidFill>
              </a:rPr>
              <a:t>Slide </a:t>
            </a:r>
            <a:fld id="{ACA5DE21-EB39-4D7A-8358-F4A5BC11EB68}" type="slidenum">
              <a:rPr lang="en-US">
                <a:solidFill>
                  <a:srgbClr val="000000"/>
                </a:solidFill>
              </a:rPr>
              <a:pPr>
                <a:defRPr/>
              </a:pPr>
              <a:t>1</a:t>
            </a:fld>
            <a:endParaRPr lang="en-US">
              <a:solidFill>
                <a:srgbClr val="000000"/>
              </a:solidFill>
            </a:endParaRPr>
          </a:p>
        </p:txBody>
      </p:sp>
      <p:sp>
        <p:nvSpPr>
          <p:cNvPr id="1029" name="Rectangle 2"/>
          <p:cNvSpPr>
            <a:spLocks noChangeArrowheads="1"/>
          </p:cNvSpPr>
          <p:nvPr/>
        </p:nvSpPr>
        <p:spPr bwMode="auto">
          <a:xfrm>
            <a:off x="0" y="1029123"/>
            <a:ext cx="9639300" cy="3662541"/>
          </a:xfrm>
          <a:prstGeom prst="rect">
            <a:avLst/>
          </a:prstGeom>
          <a:noFill/>
          <a:ln w="9525">
            <a:noFill/>
            <a:miter lim="800000"/>
            <a:headEnd/>
            <a:tailEnd/>
          </a:ln>
        </p:spPr>
        <p:txBody>
          <a:bodyPr lIns="101858" tIns="50929" rIns="101858" bIns="50929">
            <a:spAutoFit/>
          </a:bodyPr>
          <a:lstStyle/>
          <a:p>
            <a:pPr algn="ctr" defTabSz="1018586">
              <a:spcBef>
                <a:spcPct val="50000"/>
              </a:spcBef>
            </a:pPr>
            <a:r>
              <a:rPr lang="en-US" sz="5300" b="1" dirty="0">
                <a:solidFill>
                  <a:srgbClr val="3333CC"/>
                </a:solidFill>
                <a:latin typeface="Arial Unicode MS" pitchFamily="34" charset="-128"/>
              </a:rPr>
              <a:t>Intelligent Systems (AI-2)</a:t>
            </a:r>
          </a:p>
          <a:p>
            <a:pPr algn="ctr" defTabSz="1018586">
              <a:spcBef>
                <a:spcPct val="50000"/>
              </a:spcBef>
            </a:pPr>
            <a:endParaRPr lang="en-US" sz="2700" b="1" dirty="0">
              <a:solidFill>
                <a:srgbClr val="000000"/>
              </a:solidFill>
              <a:latin typeface="Arial Unicode MS" pitchFamily="34" charset="-128"/>
            </a:endParaRPr>
          </a:p>
          <a:p>
            <a:pPr algn="ctr" defTabSz="1018586">
              <a:spcBef>
                <a:spcPct val="50000"/>
              </a:spcBef>
            </a:pPr>
            <a:r>
              <a:rPr lang="en-US" sz="3600" b="1" dirty="0">
                <a:solidFill>
                  <a:srgbClr val="000000"/>
                </a:solidFill>
                <a:latin typeface="Arial Unicode MS" pitchFamily="34" charset="-128"/>
              </a:rPr>
              <a:t>Computer Science cpsc422, Lecture </a:t>
            </a:r>
            <a:r>
              <a:rPr lang="en-US" sz="3600" b="1" dirty="0" smtClean="0">
                <a:solidFill>
                  <a:srgbClr val="000000"/>
                </a:solidFill>
                <a:latin typeface="Arial Unicode MS" pitchFamily="34" charset="-128"/>
              </a:rPr>
              <a:t>29</a:t>
            </a:r>
            <a:endParaRPr lang="en-US" sz="3600" b="1" dirty="0">
              <a:solidFill>
                <a:srgbClr val="000000"/>
              </a:solidFill>
              <a:latin typeface="Arial Unicode MS" pitchFamily="34" charset="-128"/>
            </a:endParaRPr>
          </a:p>
          <a:p>
            <a:pPr algn="ctr" defTabSz="1018586">
              <a:spcBef>
                <a:spcPct val="50000"/>
              </a:spcBef>
            </a:pPr>
            <a:endParaRPr lang="en-US" sz="2700" b="1" dirty="0">
              <a:solidFill>
                <a:srgbClr val="000000"/>
              </a:solidFill>
              <a:latin typeface="Arial Unicode MS" pitchFamily="34" charset="-128"/>
            </a:endParaRPr>
          </a:p>
          <a:p>
            <a:pPr algn="ctr" defTabSz="1018586">
              <a:spcBef>
                <a:spcPct val="50000"/>
              </a:spcBef>
            </a:pPr>
            <a:r>
              <a:rPr lang="en-US" sz="2700" b="1" dirty="0">
                <a:solidFill>
                  <a:srgbClr val="000000"/>
                </a:solidFill>
                <a:latin typeface="Arial Unicode MS" pitchFamily="34" charset="-128"/>
              </a:rPr>
              <a:t>Nov, </a:t>
            </a:r>
            <a:r>
              <a:rPr lang="en-US" sz="2700" b="1" dirty="0" smtClean="0">
                <a:solidFill>
                  <a:srgbClr val="000000"/>
                </a:solidFill>
                <a:latin typeface="Arial Unicode MS" pitchFamily="34" charset="-128"/>
              </a:rPr>
              <a:t>17, 2017</a:t>
            </a:r>
            <a:endParaRPr lang="en-US" sz="2700" b="1" dirty="0">
              <a:solidFill>
                <a:srgbClr val="000000"/>
              </a:solidFill>
              <a:latin typeface="Arial Unicode MS" pitchFamily="34" charset="-128"/>
            </a:endParaRPr>
          </a:p>
        </p:txBody>
      </p:sp>
      <p:sp>
        <p:nvSpPr>
          <p:cNvPr id="1031" name="AutoShape 7" descr="tatsuro_picture.jpg"/>
          <p:cNvSpPr>
            <a:spLocks noChangeAspect="1" noChangeArrowheads="1"/>
          </p:cNvSpPr>
          <p:nvPr/>
        </p:nvSpPr>
        <p:spPr bwMode="auto">
          <a:xfrm>
            <a:off x="199073" y="-241088"/>
            <a:ext cx="335280" cy="345440"/>
          </a:xfrm>
          <a:prstGeom prst="rect">
            <a:avLst/>
          </a:prstGeom>
          <a:noFill/>
        </p:spPr>
        <p:txBody>
          <a:bodyPr vert="horz" wrap="square" lIns="101858" tIns="50929" rIns="101858" bIns="50929" numCol="1" anchor="t" anchorCtr="0" compatLnSpc="1">
            <a:prstTxWarp prst="textNoShape">
              <a:avLst/>
            </a:prstTxWarp>
          </a:bodyPr>
          <a:lstStyle/>
          <a:p>
            <a:pPr defTabSz="1018586"/>
            <a:endParaRPr lang="en-CA" sz="2000">
              <a:solidFill>
                <a:srgbClr val="000000"/>
              </a:solidFill>
              <a:latin typeface="Arial" charset="0"/>
            </a:endParaRPr>
          </a:p>
        </p:txBody>
      </p:sp>
    </p:spTree>
    <p:extLst>
      <p:ext uri="{BB962C8B-B14F-4D97-AF65-F5344CB8AC3E}">
        <p14:creationId xmlns:p14="http://schemas.microsoft.com/office/powerpoint/2010/main" val="23376227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Some Questions</a:t>
            </a:r>
            <a:endParaRPr lang="en-CA" dirty="0"/>
          </a:p>
        </p:txBody>
      </p:sp>
      <p:sp>
        <p:nvSpPr>
          <p:cNvPr id="3" name="Content Placeholder 2"/>
          <p:cNvSpPr>
            <a:spLocks noGrp="1"/>
          </p:cNvSpPr>
          <p:nvPr>
            <p:ph idx="1"/>
          </p:nvPr>
        </p:nvSpPr>
        <p:spPr>
          <a:xfrm>
            <a:off x="533402" y="1219202"/>
            <a:ext cx="9051925" cy="5130799"/>
          </a:xfrm>
        </p:spPr>
        <p:txBody>
          <a:bodyPr/>
          <a:lstStyle/>
          <a:p>
            <a:endParaRPr lang="en-CA" dirty="0"/>
          </a:p>
        </p:txBody>
      </p:sp>
      <p:sp>
        <p:nvSpPr>
          <p:cNvPr id="4" name="Footer Placeholder 3"/>
          <p:cNvSpPr>
            <a:spLocks noGrp="1"/>
          </p:cNvSpPr>
          <p:nvPr>
            <p:ph type="ftr" sz="quarter" idx="11"/>
          </p:nvPr>
        </p:nvSpPr>
        <p:spPr/>
        <p:txBody>
          <a:bodyPr/>
          <a:lstStyle/>
          <a:p>
            <a:pPr>
              <a:defRPr/>
            </a:pPr>
            <a:r>
              <a:rPr lang="en-US" smtClean="0"/>
              <a:t>CPSC 422, Lecture 28</a:t>
            </a:r>
            <a:endParaRPr lang="en-US"/>
          </a:p>
        </p:txBody>
      </p:sp>
      <p:sp>
        <p:nvSpPr>
          <p:cNvPr id="5" name="Slide Number Placeholder 4"/>
          <p:cNvSpPr>
            <a:spLocks noGrp="1"/>
          </p:cNvSpPr>
          <p:nvPr>
            <p:ph type="sldNum" sz="quarter" idx="12"/>
          </p:nvPr>
        </p:nvSpPr>
        <p:spPr/>
        <p:txBody>
          <a:bodyPr/>
          <a:lstStyle/>
          <a:p>
            <a:pPr>
              <a:defRPr/>
            </a:pPr>
            <a:fld id="{21A5F99B-F908-435A-91B8-09D5E4931BB1}" type="slidenum">
              <a:rPr lang="en-US" smtClean="0"/>
              <a:pPr>
                <a:defRPr/>
              </a:pPr>
              <a:t>10</a:t>
            </a:fld>
            <a:endParaRPr lang="en-US"/>
          </a:p>
        </p:txBody>
      </p:sp>
    </p:spTree>
    <p:extLst>
      <p:ext uri="{BB962C8B-B14F-4D97-AF65-F5344CB8AC3E}">
        <p14:creationId xmlns:p14="http://schemas.microsoft.com/office/powerpoint/2010/main" val="29377127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Some Questions</a:t>
            </a:r>
            <a:endParaRPr lang="en-CA" dirty="0"/>
          </a:p>
        </p:txBody>
      </p:sp>
      <p:sp>
        <p:nvSpPr>
          <p:cNvPr id="3" name="Content Placeholder 2"/>
          <p:cNvSpPr>
            <a:spLocks noGrp="1"/>
          </p:cNvSpPr>
          <p:nvPr>
            <p:ph idx="1"/>
          </p:nvPr>
        </p:nvSpPr>
        <p:spPr>
          <a:xfrm>
            <a:off x="533402" y="1219202"/>
            <a:ext cx="9051925" cy="5130799"/>
          </a:xfrm>
        </p:spPr>
        <p:txBody>
          <a:bodyPr/>
          <a:lstStyle/>
          <a:p>
            <a:r>
              <a:rPr lang="en-CA" sz="2800" dirty="0"/>
              <a:t>" Our discourse parser assumes that the input text has been already segmented into elementary discourse units. " Why do we need this kind of assumption? </a:t>
            </a:r>
          </a:p>
          <a:p>
            <a:r>
              <a:rPr lang="en-CA" sz="2800" dirty="0"/>
              <a:t>What is </a:t>
            </a:r>
            <a:r>
              <a:rPr lang="en-CA" sz="2800" dirty="0" err="1"/>
              <a:t>is</a:t>
            </a:r>
            <a:r>
              <a:rPr lang="en-CA" sz="2800" dirty="0"/>
              <a:t> the disadvantage when using DCRFs for sequence modelling compared to Hidden Markov Models and MRFs?</a:t>
            </a:r>
          </a:p>
          <a:p>
            <a:r>
              <a:rPr lang="en-CA" sz="2800" dirty="0"/>
              <a:t>method works for blogs or emails</a:t>
            </a:r>
          </a:p>
          <a:p>
            <a:r>
              <a:rPr lang="en-CA" sz="2800" dirty="0"/>
              <a:t>Could this be easily modified to detect the unnecessary words/sentences of a body of text?</a:t>
            </a:r>
          </a:p>
          <a:p>
            <a:r>
              <a:rPr lang="en-CA" dirty="0"/>
              <a:t>Discourse structure can also play important roles in sentiment analysis". Is there any work in progress in your lab that is related to this?</a:t>
            </a:r>
          </a:p>
          <a:p>
            <a:pPr marL="0" indent="0">
              <a:buNone/>
            </a:pPr>
            <a:r>
              <a:rPr lang="en-CA" dirty="0"/>
              <a:t/>
            </a:r>
            <a:br>
              <a:rPr lang="en-CA" dirty="0"/>
            </a:br>
            <a:r>
              <a:rPr lang="en-CA" dirty="0"/>
              <a:t/>
            </a:r>
            <a:br>
              <a:rPr lang="en-CA" dirty="0"/>
            </a:br>
            <a:endParaRPr lang="en-CA" dirty="0"/>
          </a:p>
        </p:txBody>
      </p:sp>
      <p:sp>
        <p:nvSpPr>
          <p:cNvPr id="4" name="Footer Placeholder 3"/>
          <p:cNvSpPr>
            <a:spLocks noGrp="1"/>
          </p:cNvSpPr>
          <p:nvPr>
            <p:ph type="ftr" sz="quarter" idx="11"/>
          </p:nvPr>
        </p:nvSpPr>
        <p:spPr/>
        <p:txBody>
          <a:bodyPr/>
          <a:lstStyle/>
          <a:p>
            <a:pPr>
              <a:defRPr/>
            </a:pPr>
            <a:r>
              <a:rPr lang="en-US" smtClean="0"/>
              <a:t>CPSC 422, Lecture 28</a:t>
            </a:r>
            <a:endParaRPr lang="en-US"/>
          </a:p>
        </p:txBody>
      </p:sp>
      <p:sp>
        <p:nvSpPr>
          <p:cNvPr id="5" name="Slide Number Placeholder 4"/>
          <p:cNvSpPr>
            <a:spLocks noGrp="1"/>
          </p:cNvSpPr>
          <p:nvPr>
            <p:ph type="sldNum" sz="quarter" idx="12"/>
          </p:nvPr>
        </p:nvSpPr>
        <p:spPr/>
        <p:txBody>
          <a:bodyPr/>
          <a:lstStyle/>
          <a:p>
            <a:pPr>
              <a:defRPr/>
            </a:pPr>
            <a:fld id="{21A5F99B-F908-435A-91B8-09D5E4931BB1}" type="slidenum">
              <a:rPr lang="en-US" smtClean="0"/>
              <a:pPr>
                <a:defRPr/>
              </a:pPr>
              <a:t>11</a:t>
            </a:fld>
            <a:endParaRPr lang="en-US"/>
          </a:p>
        </p:txBody>
      </p:sp>
    </p:spTree>
    <p:extLst>
      <p:ext uri="{BB962C8B-B14F-4D97-AF65-F5344CB8AC3E}">
        <p14:creationId xmlns:p14="http://schemas.microsoft.com/office/powerpoint/2010/main" val="35218179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Some Questions</a:t>
            </a:r>
            <a:endParaRPr lang="en-CA" dirty="0"/>
          </a:p>
        </p:txBody>
      </p:sp>
      <p:sp>
        <p:nvSpPr>
          <p:cNvPr id="3" name="Content Placeholder 2"/>
          <p:cNvSpPr>
            <a:spLocks noGrp="1"/>
          </p:cNvSpPr>
          <p:nvPr>
            <p:ph idx="1"/>
          </p:nvPr>
        </p:nvSpPr>
        <p:spPr>
          <a:xfrm>
            <a:off x="533402" y="1219202"/>
            <a:ext cx="9051925" cy="5130799"/>
          </a:xfrm>
        </p:spPr>
        <p:txBody>
          <a:bodyPr/>
          <a:lstStyle/>
          <a:p>
            <a:r>
              <a:rPr lang="en-CA" sz="2500" dirty="0"/>
              <a:t>Features, n-grams, </a:t>
            </a:r>
          </a:p>
          <a:p>
            <a:r>
              <a:rPr lang="en-CA" sz="2500" b="1" dirty="0"/>
              <a:t>also </a:t>
            </a:r>
            <a:r>
              <a:rPr lang="en-CA" sz="2500" b="1" dirty="0" err="1"/>
              <a:t>seperately</a:t>
            </a:r>
            <a:r>
              <a:rPr lang="en-CA" sz="2500" b="1" dirty="0"/>
              <a:t> parse for DT of distinct paragraphs before building the final K probable discourse trees for the document?</a:t>
            </a:r>
            <a:endParaRPr lang="en-CA" sz="2500" dirty="0"/>
          </a:p>
          <a:p>
            <a:r>
              <a:rPr lang="en-CA" sz="2500" dirty="0"/>
              <a:t>Graph structure of discourse</a:t>
            </a:r>
          </a:p>
          <a:p>
            <a:r>
              <a:rPr lang="en-CA" sz="2500" b="1" dirty="0"/>
              <a:t>How can the document parser account for different writing styles? </a:t>
            </a:r>
            <a:r>
              <a:rPr lang="en-CA" sz="2500" b="1" dirty="0" err="1"/>
              <a:t>ie</a:t>
            </a:r>
            <a:endParaRPr lang="en-CA" sz="2500" b="1" dirty="0"/>
          </a:p>
          <a:p>
            <a:r>
              <a:rPr lang="en-CA" sz="2500" b="1" dirty="0"/>
              <a:t>aren't issues like "leaky boundaries" much more likely to arise in </a:t>
            </a:r>
            <a:r>
              <a:rPr lang="en-CA" sz="2500" b="1" dirty="0" smtClean="0"/>
              <a:t>less</a:t>
            </a:r>
            <a:r>
              <a:rPr lang="en-CA" sz="2500" dirty="0"/>
              <a:t> </a:t>
            </a:r>
            <a:r>
              <a:rPr lang="en-CA" sz="2500" b="1" dirty="0" smtClean="0"/>
              <a:t>formal </a:t>
            </a:r>
            <a:r>
              <a:rPr lang="en-CA" sz="2500" b="1" dirty="0"/>
              <a:t>writing, like a short story, than in a how-to-do manual?</a:t>
            </a:r>
            <a:endParaRPr lang="en-CA" sz="2500" dirty="0"/>
          </a:p>
          <a:p>
            <a:r>
              <a:rPr lang="en-CA" dirty="0"/>
              <a:t/>
            </a:r>
            <a:br>
              <a:rPr lang="en-CA" dirty="0"/>
            </a:br>
            <a:endParaRPr lang="en-CA" dirty="0"/>
          </a:p>
        </p:txBody>
      </p:sp>
      <p:sp>
        <p:nvSpPr>
          <p:cNvPr id="4" name="Footer Placeholder 3"/>
          <p:cNvSpPr>
            <a:spLocks noGrp="1"/>
          </p:cNvSpPr>
          <p:nvPr>
            <p:ph type="ftr" sz="quarter" idx="11"/>
          </p:nvPr>
        </p:nvSpPr>
        <p:spPr/>
        <p:txBody>
          <a:bodyPr/>
          <a:lstStyle/>
          <a:p>
            <a:pPr>
              <a:defRPr/>
            </a:pPr>
            <a:r>
              <a:rPr lang="en-US" smtClean="0"/>
              <a:t>CPSC 422, Lecture 28</a:t>
            </a:r>
            <a:endParaRPr lang="en-US"/>
          </a:p>
        </p:txBody>
      </p:sp>
      <p:sp>
        <p:nvSpPr>
          <p:cNvPr id="5" name="Slide Number Placeholder 4"/>
          <p:cNvSpPr>
            <a:spLocks noGrp="1"/>
          </p:cNvSpPr>
          <p:nvPr>
            <p:ph type="sldNum" sz="quarter" idx="12"/>
          </p:nvPr>
        </p:nvSpPr>
        <p:spPr/>
        <p:txBody>
          <a:bodyPr/>
          <a:lstStyle/>
          <a:p>
            <a:pPr>
              <a:defRPr/>
            </a:pPr>
            <a:fld id="{21A5F99B-F908-435A-91B8-09D5E4931BB1}" type="slidenum">
              <a:rPr lang="en-US" smtClean="0"/>
              <a:pPr>
                <a:defRPr/>
              </a:pPr>
              <a:t>12</a:t>
            </a:fld>
            <a:endParaRPr lang="en-US"/>
          </a:p>
        </p:txBody>
      </p:sp>
    </p:spTree>
    <p:extLst>
      <p:ext uri="{BB962C8B-B14F-4D97-AF65-F5344CB8AC3E}">
        <p14:creationId xmlns:p14="http://schemas.microsoft.com/office/powerpoint/2010/main" val="30540623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6"/>
          <p:cNvSpPr>
            <a:spLocks noGrp="1" noChangeArrowheads="1"/>
          </p:cNvSpPr>
          <p:nvPr>
            <p:ph type="sldNum" sz="quarter" idx="12"/>
          </p:nvPr>
        </p:nvSpPr>
        <p:spPr>
          <a:ln/>
        </p:spPr>
        <p:txBody>
          <a:bodyPr/>
          <a:lstStyle/>
          <a:p>
            <a:fld id="{1EF21984-7B79-4BED-BB74-BB5017D37C63}" type="slidenum">
              <a:rPr lang="en-CA"/>
              <a:pPr/>
              <a:t>13</a:t>
            </a:fld>
            <a:endParaRPr lang="en-CA"/>
          </a:p>
        </p:txBody>
      </p:sp>
      <p:sp>
        <p:nvSpPr>
          <p:cNvPr id="147458" name="Rectangle 2"/>
          <p:cNvSpPr>
            <a:spLocks noGrp="1" noChangeArrowheads="1"/>
          </p:cNvSpPr>
          <p:nvPr>
            <p:ph type="title"/>
          </p:nvPr>
        </p:nvSpPr>
        <p:spPr>
          <a:xfrm>
            <a:off x="457203" y="0"/>
            <a:ext cx="9051925" cy="1295400"/>
          </a:xfrm>
          <a:noFill/>
        </p:spPr>
        <p:txBody>
          <a:bodyPr/>
          <a:lstStyle/>
          <a:p>
            <a:r>
              <a:rPr lang="en-CA" sz="4500" dirty="0">
                <a:solidFill>
                  <a:schemeClr val="tx1"/>
                </a:solidFill>
              </a:rPr>
              <a:t>Our Discourse Parser</a:t>
            </a:r>
          </a:p>
        </p:txBody>
      </p:sp>
      <p:sp>
        <p:nvSpPr>
          <p:cNvPr id="147459" name="Rectangle 3"/>
          <p:cNvSpPr>
            <a:spLocks noGrp="1" noChangeArrowheads="1"/>
          </p:cNvSpPr>
          <p:nvPr>
            <p:ph type="body" idx="1"/>
          </p:nvPr>
        </p:nvSpPr>
        <p:spPr>
          <a:noFill/>
        </p:spPr>
        <p:txBody>
          <a:bodyPr/>
          <a:lstStyle/>
          <a:p>
            <a:endParaRPr lang="en-CA" dirty="0" smtClean="0">
              <a:effectLst/>
            </a:endParaRPr>
          </a:p>
          <a:p>
            <a:pPr lvl="1">
              <a:buNone/>
            </a:pPr>
            <a:r>
              <a:rPr lang="en-CA" dirty="0" smtClean="0">
                <a:effectLst/>
              </a:rPr>
              <a:t> </a:t>
            </a:r>
          </a:p>
          <a:p>
            <a:pPr lvl="1">
              <a:buFontTx/>
              <a:buNone/>
            </a:pPr>
            <a:endParaRPr lang="en-CA" dirty="0" smtClean="0">
              <a:effectLst/>
            </a:endParaRPr>
          </a:p>
        </p:txBody>
      </p:sp>
      <p:sp>
        <p:nvSpPr>
          <p:cNvPr id="6" name="Footer Placeholder 5"/>
          <p:cNvSpPr>
            <a:spLocks noGrp="1"/>
          </p:cNvSpPr>
          <p:nvPr>
            <p:ph type="ftr" sz="quarter" idx="11"/>
          </p:nvPr>
        </p:nvSpPr>
        <p:spPr/>
        <p:txBody>
          <a:bodyPr/>
          <a:lstStyle/>
          <a:p>
            <a:pPr>
              <a:defRPr/>
            </a:pPr>
            <a:r>
              <a:rPr lang="en-US" smtClean="0"/>
              <a:t>CPSC 422, Lecture 28</a:t>
            </a:r>
            <a:endParaRPr lang="en-US"/>
          </a:p>
        </p:txBody>
      </p:sp>
      <p:sp>
        <p:nvSpPr>
          <p:cNvPr id="8" name="Rectangle 3"/>
          <p:cNvSpPr txBox="1">
            <a:spLocks noChangeArrowheads="1"/>
          </p:cNvSpPr>
          <p:nvPr/>
        </p:nvSpPr>
        <p:spPr bwMode="auto">
          <a:xfrm>
            <a:off x="609600" y="1600200"/>
            <a:ext cx="9448800" cy="2245360"/>
          </a:xfrm>
          <a:prstGeom prst="rect">
            <a:avLst/>
          </a:prstGeom>
          <a:noFill/>
          <a:ln w="9525">
            <a:noFill/>
            <a:miter lim="800000"/>
            <a:headEnd/>
            <a:tailEnd/>
          </a:ln>
        </p:spPr>
        <p:txBody>
          <a:bodyPr vert="horz" wrap="square" lIns="91408" tIns="45704" rIns="91408" bIns="45704" numCol="1" anchor="t" anchorCtr="0" compatLnSpc="1">
            <a:prstTxWarp prst="textNoShape">
              <a:avLst/>
            </a:prstTxWarp>
          </a:bodyPr>
          <a:lstStyle/>
          <a:p>
            <a:pPr marL="342819" indent="-342819" eaLnBrk="1" hangingPunct="1">
              <a:spcBef>
                <a:spcPct val="20000"/>
              </a:spcBef>
            </a:pPr>
            <a:r>
              <a:rPr lang="en-CA" sz="3100" b="1" kern="0" dirty="0">
                <a:solidFill>
                  <a:schemeClr val="tx1"/>
                </a:solidFill>
                <a:latin typeface="+mn-lt"/>
              </a:rPr>
              <a:t>Discourse Parsing State of the art limitations:</a:t>
            </a:r>
          </a:p>
          <a:p>
            <a:pPr marL="342819" indent="-342819" eaLnBrk="1" hangingPunct="1">
              <a:spcBef>
                <a:spcPct val="20000"/>
              </a:spcBef>
              <a:buFontTx/>
              <a:buChar char="•"/>
            </a:pPr>
            <a:r>
              <a:rPr lang="en-CA" sz="3200" kern="0" dirty="0">
                <a:solidFill>
                  <a:schemeClr val="tx1"/>
                </a:solidFill>
                <a:latin typeface="+mn-lt"/>
              </a:rPr>
              <a:t>Structure and labels determined separately</a:t>
            </a:r>
          </a:p>
          <a:p>
            <a:pPr marL="342819" indent="-342819" eaLnBrk="1" hangingPunct="1">
              <a:spcBef>
                <a:spcPct val="20000"/>
              </a:spcBef>
              <a:buFontTx/>
              <a:buChar char="•"/>
            </a:pPr>
            <a:r>
              <a:rPr lang="en-CA" sz="3200" kern="0" dirty="0">
                <a:solidFill>
                  <a:schemeClr val="tx1"/>
                </a:solidFill>
                <a:latin typeface="+mn-lt"/>
              </a:rPr>
              <a:t>Do not consider sequential dependency</a:t>
            </a:r>
          </a:p>
          <a:p>
            <a:pPr marL="342819" indent="-342819" eaLnBrk="1" hangingPunct="1">
              <a:spcBef>
                <a:spcPct val="20000"/>
              </a:spcBef>
              <a:buFontTx/>
              <a:buChar char="•"/>
            </a:pPr>
            <a:r>
              <a:rPr lang="en-CA" sz="3200" kern="0" dirty="0">
                <a:solidFill>
                  <a:schemeClr val="tx1"/>
                </a:solidFill>
                <a:latin typeface="+mn-lt"/>
              </a:rPr>
              <a:t>Suboptimal algorithm to build structure</a:t>
            </a:r>
          </a:p>
        </p:txBody>
      </p:sp>
      <p:sp>
        <p:nvSpPr>
          <p:cNvPr id="9" name="Rectangle 3"/>
          <p:cNvSpPr txBox="1">
            <a:spLocks noChangeArrowheads="1"/>
          </p:cNvSpPr>
          <p:nvPr/>
        </p:nvSpPr>
        <p:spPr bwMode="auto">
          <a:xfrm>
            <a:off x="457202" y="4114800"/>
            <a:ext cx="9372600" cy="2245360"/>
          </a:xfrm>
          <a:prstGeom prst="rect">
            <a:avLst/>
          </a:prstGeom>
          <a:noFill/>
          <a:ln w="9525">
            <a:noFill/>
            <a:miter lim="800000"/>
            <a:headEnd/>
            <a:tailEnd/>
          </a:ln>
        </p:spPr>
        <p:txBody>
          <a:bodyPr vert="horz" wrap="square" lIns="91408" tIns="45704" rIns="91408" bIns="45704" numCol="1" anchor="t" anchorCtr="0" compatLnSpc="1">
            <a:prstTxWarp prst="textNoShape">
              <a:avLst/>
            </a:prstTxWarp>
          </a:bodyPr>
          <a:lstStyle/>
          <a:p>
            <a:pPr marL="342819" indent="-342819" defTabSz="914187" eaLnBrk="1" hangingPunct="1">
              <a:spcBef>
                <a:spcPct val="20000"/>
              </a:spcBef>
              <a:defRPr/>
            </a:pPr>
            <a:r>
              <a:rPr lang="en-CA" sz="3100" b="1" kern="0" dirty="0">
                <a:solidFill>
                  <a:schemeClr val="tx1"/>
                </a:solidFill>
                <a:latin typeface="+mn-lt"/>
              </a:rPr>
              <a:t>Our Discourse Parser </a:t>
            </a:r>
            <a:r>
              <a:rPr lang="en-CA" sz="3100" kern="0" dirty="0">
                <a:solidFill>
                  <a:schemeClr val="tx1"/>
                </a:solidFill>
                <a:latin typeface="+mn-lt"/>
              </a:rPr>
              <a:t>addresses these limitations</a:t>
            </a:r>
          </a:p>
          <a:p>
            <a:pPr marL="342819" indent="-342819" eaLnBrk="1" hangingPunct="1">
              <a:spcBef>
                <a:spcPct val="20000"/>
              </a:spcBef>
              <a:buFontTx/>
              <a:buChar char="•"/>
            </a:pPr>
            <a:r>
              <a:rPr lang="en-CA" sz="3100" kern="0" dirty="0">
                <a:solidFill>
                  <a:schemeClr val="tx1"/>
                </a:solidFill>
                <a:latin typeface="+mn-lt"/>
              </a:rPr>
              <a:t>Layered </a:t>
            </a:r>
            <a:r>
              <a:rPr lang="en-CA" sz="3100" kern="0" dirty="0" err="1">
                <a:solidFill>
                  <a:schemeClr val="tx1"/>
                </a:solidFill>
                <a:latin typeface="+mn-lt"/>
              </a:rPr>
              <a:t>CRFs</a:t>
            </a:r>
            <a:r>
              <a:rPr lang="en-CA" sz="3100" kern="0" dirty="0">
                <a:solidFill>
                  <a:schemeClr val="tx1"/>
                </a:solidFill>
                <a:latin typeface="+mn-lt"/>
              </a:rPr>
              <a:t> + CKY-like parsing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Our Parsing Model</a:t>
            </a:r>
            <a:endParaRPr lang="en-CA" dirty="0"/>
          </a:p>
        </p:txBody>
      </p:sp>
      <p:sp>
        <p:nvSpPr>
          <p:cNvPr id="5" name="Footer Placeholder 4"/>
          <p:cNvSpPr>
            <a:spLocks noGrp="1"/>
          </p:cNvSpPr>
          <p:nvPr>
            <p:ph type="ftr" sz="quarter" idx="11"/>
          </p:nvPr>
        </p:nvSpPr>
        <p:spPr/>
        <p:txBody>
          <a:bodyPr/>
          <a:lstStyle/>
          <a:p>
            <a:pPr>
              <a:defRPr/>
            </a:pPr>
            <a:r>
              <a:rPr lang="en-US" smtClean="0">
                <a:solidFill>
                  <a:srgbClr val="000000"/>
                </a:solidFill>
              </a:rPr>
              <a:t>CPSC 422, Lecture 28</a:t>
            </a: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21A5F99B-F908-435A-91B8-09D5E4931BB1}" type="slidenum">
              <a:rPr lang="en-US" smtClean="0">
                <a:solidFill>
                  <a:srgbClr val="000000"/>
                </a:solidFill>
              </a:rPr>
              <a:pPr>
                <a:defRPr/>
              </a:pPr>
              <a:t>14</a:t>
            </a:fld>
            <a:endParaRPr lang="en-US">
              <a:solidFill>
                <a:srgbClr val="000000"/>
              </a:solidFill>
            </a:endParaRPr>
          </a:p>
        </p:txBody>
      </p:sp>
      <p:sp>
        <p:nvSpPr>
          <p:cNvPr id="7" name="TextBox 6"/>
          <p:cNvSpPr txBox="1"/>
          <p:nvPr/>
        </p:nvSpPr>
        <p:spPr>
          <a:xfrm>
            <a:off x="1752601" y="1524000"/>
            <a:ext cx="6248400" cy="529924"/>
          </a:xfrm>
          <a:prstGeom prst="rect">
            <a:avLst/>
          </a:prstGeom>
          <a:solidFill>
            <a:srgbClr val="FFCCFF"/>
          </a:solidFill>
        </p:spPr>
        <p:txBody>
          <a:bodyPr wrap="square" lIns="91418" tIns="45710" rIns="91418" bIns="45710" rtlCol="0">
            <a:spAutoFit/>
          </a:bodyPr>
          <a:lstStyle/>
          <a:p>
            <a:r>
              <a:rPr lang="en-CA" sz="2800" dirty="0">
                <a:solidFill>
                  <a:srgbClr val="000000"/>
                </a:solidFill>
                <a:latin typeface="Arial"/>
              </a:rPr>
              <a:t>Model </a:t>
            </a:r>
            <a:r>
              <a:rPr lang="en-CA" sz="2800" b="1" dirty="0">
                <a:solidFill>
                  <a:srgbClr val="000000"/>
                </a:solidFill>
                <a:latin typeface="Arial"/>
              </a:rPr>
              <a:t>structure</a:t>
            </a:r>
            <a:r>
              <a:rPr lang="en-CA" sz="2800" dirty="0">
                <a:solidFill>
                  <a:srgbClr val="000000"/>
                </a:solidFill>
                <a:latin typeface="Arial"/>
              </a:rPr>
              <a:t> and </a:t>
            </a:r>
            <a:r>
              <a:rPr lang="en-CA" sz="2800" b="1" dirty="0">
                <a:solidFill>
                  <a:srgbClr val="000000"/>
                </a:solidFill>
                <a:latin typeface="Arial"/>
              </a:rPr>
              <a:t>label</a:t>
            </a:r>
            <a:r>
              <a:rPr lang="en-CA" sz="2800" dirty="0">
                <a:solidFill>
                  <a:srgbClr val="000000"/>
                </a:solidFill>
                <a:latin typeface="Arial"/>
              </a:rPr>
              <a:t> jointly</a:t>
            </a:r>
          </a:p>
        </p:txBody>
      </p:sp>
      <p:grpSp>
        <p:nvGrpSpPr>
          <p:cNvPr id="3" name="Group 41"/>
          <p:cNvGrpSpPr/>
          <p:nvPr/>
        </p:nvGrpSpPr>
        <p:grpSpPr>
          <a:xfrm>
            <a:off x="304800" y="5181599"/>
            <a:ext cx="9448800" cy="1031636"/>
            <a:chOff x="304800" y="5334000"/>
            <a:chExt cx="9448800" cy="1031636"/>
          </a:xfrm>
        </p:grpSpPr>
        <p:sp>
          <p:nvSpPr>
            <p:cNvPr id="15" name="TextBox 14"/>
            <p:cNvSpPr txBox="1"/>
            <p:nvPr/>
          </p:nvSpPr>
          <p:spPr>
            <a:xfrm>
              <a:off x="8305800" y="5493603"/>
              <a:ext cx="1447800" cy="872033"/>
            </a:xfrm>
            <a:prstGeom prst="rect">
              <a:avLst/>
            </a:prstGeom>
            <a:solidFill>
              <a:srgbClr val="FFCCFF">
                <a:alpha val="74000"/>
              </a:srgbClr>
            </a:solidFill>
          </p:spPr>
          <p:txBody>
            <a:bodyPr wrap="square" rtlCol="0">
              <a:spAutoFit/>
            </a:bodyPr>
            <a:lstStyle/>
            <a:p>
              <a:r>
                <a:rPr lang="en-CA" dirty="0">
                  <a:solidFill>
                    <a:srgbClr val="000000"/>
                  </a:solidFill>
                  <a:latin typeface="Arial"/>
                </a:rPr>
                <a:t>Spans at level </a:t>
              </a:r>
              <a:r>
                <a:rPr lang="en-CA" dirty="0" err="1">
                  <a:solidFill>
                    <a:srgbClr val="000000"/>
                  </a:solidFill>
                  <a:latin typeface="Arial"/>
                </a:rPr>
                <a:t>i</a:t>
              </a:r>
              <a:endParaRPr lang="en-CA" dirty="0">
                <a:solidFill>
                  <a:srgbClr val="000000"/>
                </a:solidFill>
                <a:latin typeface="Arial"/>
              </a:endParaRPr>
            </a:p>
          </p:txBody>
        </p:sp>
        <p:grpSp>
          <p:nvGrpSpPr>
            <p:cNvPr id="14" name="Group 40"/>
            <p:cNvGrpSpPr/>
            <p:nvPr/>
          </p:nvGrpSpPr>
          <p:grpSpPr>
            <a:xfrm>
              <a:off x="304800" y="5334000"/>
              <a:ext cx="7620000" cy="838200"/>
              <a:chOff x="304800" y="5334000"/>
              <a:chExt cx="7620000" cy="838200"/>
            </a:xfrm>
          </p:grpSpPr>
          <p:grpSp>
            <p:nvGrpSpPr>
              <p:cNvPr id="16" name="Group 13"/>
              <p:cNvGrpSpPr/>
              <p:nvPr/>
            </p:nvGrpSpPr>
            <p:grpSpPr>
              <a:xfrm>
                <a:off x="304800" y="5334000"/>
                <a:ext cx="7620000" cy="838200"/>
                <a:chOff x="1219200" y="5486400"/>
                <a:chExt cx="7848600" cy="838200"/>
              </a:xfrm>
            </p:grpSpPr>
            <p:sp>
              <p:nvSpPr>
                <p:cNvPr id="8" name="Oval 7"/>
                <p:cNvSpPr/>
                <p:nvPr/>
              </p:nvSpPr>
              <p:spPr bwMode="auto">
                <a:xfrm>
                  <a:off x="1219200" y="5486400"/>
                  <a:ext cx="838200" cy="762000"/>
                </a:xfrm>
                <a:prstGeom prst="ellipse">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r>
                    <a:rPr lang="en-CA" sz="2000" dirty="0">
                      <a:solidFill>
                        <a:srgbClr val="000000"/>
                      </a:solidFill>
                      <a:latin typeface="Arial"/>
                    </a:rPr>
                    <a:t>W</a:t>
                  </a:r>
                  <a:r>
                    <a:rPr lang="en-CA" sz="2000" baseline="-25000" dirty="0">
                      <a:solidFill>
                        <a:srgbClr val="000000"/>
                      </a:solidFill>
                      <a:latin typeface="Arial"/>
                    </a:rPr>
                    <a:t>1</a:t>
                  </a:r>
                  <a:endParaRPr lang="en-CA" baseline="-25000" dirty="0" smtClean="0">
                    <a:solidFill>
                      <a:srgbClr val="000000"/>
                    </a:solidFill>
                    <a:latin typeface="Arial"/>
                  </a:endParaRPr>
                </a:p>
              </p:txBody>
            </p:sp>
            <p:sp>
              <p:nvSpPr>
                <p:cNvPr id="9" name="Oval 8"/>
                <p:cNvSpPr/>
                <p:nvPr/>
              </p:nvSpPr>
              <p:spPr bwMode="auto">
                <a:xfrm>
                  <a:off x="2362200" y="5486400"/>
                  <a:ext cx="838200" cy="762000"/>
                </a:xfrm>
                <a:prstGeom prst="ellipse">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r>
                    <a:rPr lang="en-CA" sz="2000" dirty="0">
                      <a:solidFill>
                        <a:srgbClr val="000000"/>
                      </a:solidFill>
                      <a:latin typeface="Arial"/>
                    </a:rPr>
                    <a:t>W</a:t>
                  </a:r>
                  <a:r>
                    <a:rPr lang="en-CA" sz="2000" baseline="-25000" dirty="0">
                      <a:solidFill>
                        <a:srgbClr val="000000"/>
                      </a:solidFill>
                      <a:latin typeface="Arial"/>
                    </a:rPr>
                    <a:t>2</a:t>
                  </a:r>
                  <a:endParaRPr lang="en-CA" baseline="-25000" dirty="0" smtClean="0">
                    <a:solidFill>
                      <a:srgbClr val="000000"/>
                    </a:solidFill>
                    <a:latin typeface="Arial"/>
                  </a:endParaRPr>
                </a:p>
              </p:txBody>
            </p:sp>
            <p:sp>
              <p:nvSpPr>
                <p:cNvPr id="10" name="Oval 9"/>
                <p:cNvSpPr/>
                <p:nvPr/>
              </p:nvSpPr>
              <p:spPr bwMode="auto">
                <a:xfrm>
                  <a:off x="6705600" y="5486400"/>
                  <a:ext cx="914400" cy="838200"/>
                </a:xfrm>
                <a:prstGeom prst="ellipse">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r>
                    <a:rPr lang="en-CA" sz="2000" dirty="0">
                      <a:solidFill>
                        <a:srgbClr val="000000"/>
                      </a:solidFill>
                      <a:latin typeface="Arial"/>
                    </a:rPr>
                    <a:t>W</a:t>
                  </a:r>
                  <a:r>
                    <a:rPr lang="en-CA" sz="1600" baseline="-25000" dirty="0">
                      <a:solidFill>
                        <a:srgbClr val="000000"/>
                      </a:solidFill>
                      <a:latin typeface="Arial"/>
                    </a:rPr>
                    <a:t>k-1</a:t>
                  </a:r>
                </a:p>
              </p:txBody>
            </p:sp>
            <p:sp>
              <p:nvSpPr>
                <p:cNvPr id="11" name="Oval 10"/>
                <p:cNvSpPr/>
                <p:nvPr/>
              </p:nvSpPr>
              <p:spPr bwMode="auto">
                <a:xfrm>
                  <a:off x="5105400" y="5486400"/>
                  <a:ext cx="838200" cy="762000"/>
                </a:xfrm>
                <a:prstGeom prst="ellipse">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r>
                    <a:rPr lang="en-CA" sz="2000" dirty="0">
                      <a:solidFill>
                        <a:srgbClr val="000000"/>
                      </a:solidFill>
                      <a:latin typeface="Arial"/>
                    </a:rPr>
                    <a:t>W</a:t>
                  </a:r>
                  <a:r>
                    <a:rPr lang="en-CA" sz="2000" baseline="-25000" dirty="0">
                      <a:solidFill>
                        <a:srgbClr val="000000"/>
                      </a:solidFill>
                      <a:latin typeface="Arial"/>
                    </a:rPr>
                    <a:t>j</a:t>
                  </a:r>
                  <a:endParaRPr lang="en-CA" baseline="-25000" dirty="0" smtClean="0">
                    <a:solidFill>
                      <a:srgbClr val="000000"/>
                    </a:solidFill>
                    <a:latin typeface="Arial"/>
                  </a:endParaRPr>
                </a:p>
              </p:txBody>
            </p:sp>
            <p:sp>
              <p:nvSpPr>
                <p:cNvPr id="12" name="Oval 11"/>
                <p:cNvSpPr/>
                <p:nvPr/>
              </p:nvSpPr>
              <p:spPr bwMode="auto">
                <a:xfrm>
                  <a:off x="3505200" y="5486400"/>
                  <a:ext cx="838200" cy="762000"/>
                </a:xfrm>
                <a:prstGeom prst="ellipse">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r>
                    <a:rPr lang="en-CA" sz="2000" dirty="0">
                      <a:solidFill>
                        <a:srgbClr val="000000"/>
                      </a:solidFill>
                      <a:latin typeface="Arial"/>
                    </a:rPr>
                    <a:t>W</a:t>
                  </a:r>
                  <a:r>
                    <a:rPr lang="en-CA" sz="2000" baseline="-25000" dirty="0">
                      <a:solidFill>
                        <a:srgbClr val="000000"/>
                      </a:solidFill>
                      <a:latin typeface="Arial"/>
                    </a:rPr>
                    <a:t>3</a:t>
                  </a:r>
                  <a:endParaRPr lang="en-CA" baseline="-25000" dirty="0" smtClean="0">
                    <a:solidFill>
                      <a:srgbClr val="000000"/>
                    </a:solidFill>
                    <a:latin typeface="Arial"/>
                  </a:endParaRPr>
                </a:p>
              </p:txBody>
            </p:sp>
            <p:sp>
              <p:nvSpPr>
                <p:cNvPr id="13" name="Oval 12"/>
                <p:cNvSpPr/>
                <p:nvPr/>
              </p:nvSpPr>
              <p:spPr bwMode="auto">
                <a:xfrm>
                  <a:off x="8153400" y="5486400"/>
                  <a:ext cx="914400" cy="838200"/>
                </a:xfrm>
                <a:prstGeom prst="ellipse">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r>
                    <a:rPr lang="en-CA" sz="2000" dirty="0">
                      <a:solidFill>
                        <a:srgbClr val="000000"/>
                      </a:solidFill>
                      <a:latin typeface="Arial"/>
                    </a:rPr>
                    <a:t>W</a:t>
                  </a:r>
                  <a:r>
                    <a:rPr lang="en-CA" sz="1600" baseline="-25000" dirty="0">
                      <a:solidFill>
                        <a:srgbClr val="000000"/>
                      </a:solidFill>
                      <a:latin typeface="Arial"/>
                    </a:rPr>
                    <a:t>k</a:t>
                  </a:r>
                </a:p>
              </p:txBody>
            </p:sp>
          </p:grpSp>
          <p:sp>
            <p:nvSpPr>
              <p:cNvPr id="34" name="TextBox 33"/>
              <p:cNvSpPr txBox="1"/>
              <p:nvPr/>
            </p:nvSpPr>
            <p:spPr>
              <a:xfrm>
                <a:off x="3505200" y="5486401"/>
                <a:ext cx="457200" cy="488339"/>
              </a:xfrm>
              <a:prstGeom prst="rect">
                <a:avLst/>
              </a:prstGeom>
              <a:noFill/>
            </p:spPr>
            <p:txBody>
              <a:bodyPr wrap="square" rtlCol="0">
                <a:spAutoFit/>
              </a:bodyPr>
              <a:lstStyle/>
              <a:p>
                <a:r>
                  <a:rPr lang="en-CA" dirty="0" smtClean="0">
                    <a:solidFill>
                      <a:srgbClr val="000000"/>
                    </a:solidFill>
                    <a:latin typeface="Arial"/>
                  </a:rPr>
                  <a:t>--</a:t>
                </a:r>
                <a:endParaRPr lang="en-CA" dirty="0">
                  <a:solidFill>
                    <a:srgbClr val="000000"/>
                  </a:solidFill>
                  <a:latin typeface="Arial"/>
                </a:endParaRPr>
              </a:p>
            </p:txBody>
          </p:sp>
          <p:sp>
            <p:nvSpPr>
              <p:cNvPr id="35" name="TextBox 34"/>
              <p:cNvSpPr txBox="1"/>
              <p:nvPr/>
            </p:nvSpPr>
            <p:spPr>
              <a:xfrm>
                <a:off x="5029200" y="5486401"/>
                <a:ext cx="457200" cy="488339"/>
              </a:xfrm>
              <a:prstGeom prst="rect">
                <a:avLst/>
              </a:prstGeom>
              <a:noFill/>
            </p:spPr>
            <p:txBody>
              <a:bodyPr wrap="square" rtlCol="0">
                <a:spAutoFit/>
              </a:bodyPr>
              <a:lstStyle/>
              <a:p>
                <a:r>
                  <a:rPr lang="en-CA" dirty="0" smtClean="0">
                    <a:solidFill>
                      <a:srgbClr val="000000"/>
                    </a:solidFill>
                    <a:latin typeface="Arial"/>
                  </a:rPr>
                  <a:t>--</a:t>
                </a:r>
                <a:endParaRPr lang="en-CA" dirty="0">
                  <a:solidFill>
                    <a:srgbClr val="000000"/>
                  </a:solidFill>
                  <a:latin typeface="Arial"/>
                </a:endParaRPr>
              </a:p>
            </p:txBody>
          </p:sp>
        </p:grpSp>
      </p:grpSp>
      <p:grpSp>
        <p:nvGrpSpPr>
          <p:cNvPr id="17" name="Group 101"/>
          <p:cNvGrpSpPr/>
          <p:nvPr/>
        </p:nvGrpSpPr>
        <p:grpSpPr>
          <a:xfrm>
            <a:off x="999412" y="2209802"/>
            <a:ext cx="8830390" cy="3018351"/>
            <a:chOff x="999410" y="2590800"/>
            <a:chExt cx="8830390" cy="2795380"/>
          </a:xfrm>
        </p:grpSpPr>
        <p:grpSp>
          <p:nvGrpSpPr>
            <p:cNvPr id="24" name="Group 43"/>
            <p:cNvGrpSpPr/>
            <p:nvPr/>
          </p:nvGrpSpPr>
          <p:grpSpPr>
            <a:xfrm>
              <a:off x="1414509" y="2590800"/>
              <a:ext cx="8415291" cy="1510715"/>
              <a:chOff x="1414509" y="3962400"/>
              <a:chExt cx="8415291" cy="1510715"/>
            </a:xfrm>
          </p:grpSpPr>
          <p:sp>
            <p:nvSpPr>
              <p:cNvPr id="45" name="TextBox 44"/>
              <p:cNvSpPr txBox="1"/>
              <p:nvPr/>
            </p:nvSpPr>
            <p:spPr>
              <a:xfrm>
                <a:off x="8077200" y="3962400"/>
                <a:ext cx="1752600" cy="1510715"/>
              </a:xfrm>
              <a:prstGeom prst="rect">
                <a:avLst/>
              </a:prstGeom>
              <a:solidFill>
                <a:srgbClr val="FFCCFF">
                  <a:alpha val="74000"/>
                </a:srgbClr>
              </a:solidFill>
            </p:spPr>
            <p:txBody>
              <a:bodyPr wrap="square" rtlCol="0">
                <a:spAutoFit/>
              </a:bodyPr>
              <a:lstStyle/>
              <a:p>
                <a:r>
                  <a:rPr lang="en-CA" dirty="0">
                    <a:solidFill>
                      <a:srgbClr val="000000"/>
                    </a:solidFill>
                    <a:latin typeface="Arial"/>
                  </a:rPr>
                  <a:t>Relation at level </a:t>
                </a:r>
                <a:r>
                  <a:rPr lang="en-CA" dirty="0" err="1">
                    <a:solidFill>
                      <a:srgbClr val="000000"/>
                    </a:solidFill>
                    <a:latin typeface="Arial"/>
                  </a:rPr>
                  <a:t>i</a:t>
                </a:r>
                <a:endParaRPr lang="en-CA" dirty="0">
                  <a:solidFill>
                    <a:srgbClr val="000000"/>
                  </a:solidFill>
                  <a:latin typeface="Arial"/>
                </a:endParaRPr>
              </a:p>
              <a:p>
                <a:r>
                  <a:rPr lang="en-CA" dirty="0">
                    <a:solidFill>
                      <a:srgbClr val="000000"/>
                    </a:solidFill>
                    <a:latin typeface="Arial"/>
                  </a:rPr>
                  <a:t>R </a:t>
                </a:r>
                <a:r>
                  <a:rPr lang="el-GR" dirty="0">
                    <a:solidFill>
                      <a:srgbClr val="000000"/>
                    </a:solidFill>
                    <a:cs typeface="Arial"/>
                  </a:rPr>
                  <a:t>ϵ</a:t>
                </a:r>
                <a:r>
                  <a:rPr lang="en-CA" dirty="0">
                    <a:solidFill>
                      <a:srgbClr val="000000"/>
                    </a:solidFill>
                    <a:cs typeface="Arial"/>
                  </a:rPr>
                  <a:t> {1 .. M}</a:t>
                </a:r>
                <a:r>
                  <a:rPr lang="en-CA" dirty="0">
                    <a:solidFill>
                      <a:srgbClr val="000000"/>
                    </a:solidFill>
                    <a:latin typeface="Arial"/>
                  </a:rPr>
                  <a:t> </a:t>
                </a:r>
              </a:p>
            </p:txBody>
          </p:sp>
          <p:cxnSp>
            <p:nvCxnSpPr>
              <p:cNvPr id="47" name="Straight Connector 46"/>
              <p:cNvCxnSpPr/>
              <p:nvPr/>
            </p:nvCxnSpPr>
            <p:spPr bwMode="auto">
              <a:xfrm flipH="1">
                <a:off x="1821402" y="4724400"/>
                <a:ext cx="7398" cy="719990"/>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48" name="Straight Connector 47"/>
              <p:cNvCxnSpPr/>
              <p:nvPr/>
            </p:nvCxnSpPr>
            <p:spPr bwMode="auto">
              <a:xfrm flipH="1">
                <a:off x="2931110" y="4724400"/>
                <a:ext cx="40690" cy="719990"/>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49" name="Straight Connector 48"/>
              <p:cNvCxnSpPr/>
              <p:nvPr/>
            </p:nvCxnSpPr>
            <p:spPr bwMode="auto">
              <a:xfrm flipH="1">
                <a:off x="4484703" y="4724400"/>
                <a:ext cx="11097" cy="719990"/>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50" name="Straight Connector 49"/>
              <p:cNvCxnSpPr>
                <a:stCxn id="59" idx="4"/>
                <a:endCxn id="19" idx="0"/>
              </p:cNvCxnSpPr>
              <p:nvPr/>
            </p:nvCxnSpPr>
            <p:spPr bwMode="auto">
              <a:xfrm>
                <a:off x="6075286" y="4800600"/>
                <a:ext cx="0" cy="643790"/>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51" name="Straight Connector 50"/>
              <p:cNvCxnSpPr>
                <a:stCxn id="62" idx="4"/>
                <a:endCxn id="22" idx="0"/>
              </p:cNvCxnSpPr>
              <p:nvPr/>
            </p:nvCxnSpPr>
            <p:spPr bwMode="auto">
              <a:xfrm>
                <a:off x="7480917" y="4800600"/>
                <a:ext cx="0" cy="643790"/>
              </a:xfrm>
              <a:prstGeom prst="line">
                <a:avLst/>
              </a:prstGeom>
              <a:solidFill>
                <a:srgbClr val="00B8FF"/>
              </a:solidFill>
              <a:ln w="9525" cap="flat" cmpd="sng" algn="ctr">
                <a:solidFill>
                  <a:schemeClr val="tx1"/>
                </a:solidFill>
                <a:prstDash val="solid"/>
                <a:round/>
                <a:headEnd type="none" w="med" len="med"/>
                <a:tailEnd type="none" w="med" len="med"/>
              </a:ln>
              <a:effectLst/>
            </p:spPr>
          </p:cxnSp>
          <p:grpSp>
            <p:nvGrpSpPr>
              <p:cNvPr id="25" name="Group 38"/>
              <p:cNvGrpSpPr/>
              <p:nvPr/>
            </p:nvGrpSpPr>
            <p:grpSpPr>
              <a:xfrm>
                <a:off x="1414509" y="3962400"/>
                <a:ext cx="6510291" cy="838200"/>
                <a:chOff x="1414509" y="3962400"/>
                <a:chExt cx="6510291" cy="838200"/>
              </a:xfrm>
            </p:grpSpPr>
            <p:grpSp>
              <p:nvGrpSpPr>
                <p:cNvPr id="31" name="Group 37"/>
                <p:cNvGrpSpPr/>
                <p:nvPr/>
              </p:nvGrpSpPr>
              <p:grpSpPr>
                <a:xfrm>
                  <a:off x="1414509" y="3962400"/>
                  <a:ext cx="6510291" cy="838200"/>
                  <a:chOff x="1414509" y="3962400"/>
                  <a:chExt cx="6510291" cy="838200"/>
                </a:xfrm>
              </p:grpSpPr>
              <p:grpSp>
                <p:nvGrpSpPr>
                  <p:cNvPr id="32" name="Group 15"/>
                  <p:cNvGrpSpPr/>
                  <p:nvPr/>
                </p:nvGrpSpPr>
                <p:grpSpPr>
                  <a:xfrm>
                    <a:off x="1414509" y="3962400"/>
                    <a:ext cx="6510291" cy="838200"/>
                    <a:chOff x="2362200" y="5486400"/>
                    <a:chExt cx="6705600" cy="838200"/>
                  </a:xfrm>
                </p:grpSpPr>
                <p:sp>
                  <p:nvSpPr>
                    <p:cNvPr id="58" name="Oval 57"/>
                    <p:cNvSpPr/>
                    <p:nvPr/>
                  </p:nvSpPr>
                  <p:spPr bwMode="auto">
                    <a:xfrm>
                      <a:off x="2362200" y="5486400"/>
                      <a:ext cx="838200" cy="7620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r>
                        <a:rPr lang="en-CA" sz="2000" dirty="0">
                          <a:solidFill>
                            <a:srgbClr val="000000"/>
                          </a:solidFill>
                          <a:latin typeface="Arial"/>
                        </a:rPr>
                        <a:t>R</a:t>
                      </a:r>
                      <a:r>
                        <a:rPr lang="en-CA" sz="2000" baseline="-25000" dirty="0">
                          <a:solidFill>
                            <a:srgbClr val="000000"/>
                          </a:solidFill>
                          <a:latin typeface="Arial"/>
                        </a:rPr>
                        <a:t>2</a:t>
                      </a:r>
                      <a:endParaRPr lang="en-CA" baseline="-25000" dirty="0" smtClean="0">
                        <a:solidFill>
                          <a:srgbClr val="000000"/>
                        </a:solidFill>
                        <a:latin typeface="Arial"/>
                      </a:endParaRPr>
                    </a:p>
                  </p:txBody>
                </p:sp>
                <p:sp>
                  <p:nvSpPr>
                    <p:cNvPr id="59" name="Oval 58"/>
                    <p:cNvSpPr/>
                    <p:nvPr/>
                  </p:nvSpPr>
                  <p:spPr bwMode="auto">
                    <a:xfrm>
                      <a:off x="6705600" y="5486400"/>
                      <a:ext cx="914400" cy="8382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r>
                        <a:rPr lang="en-CA" sz="2000" dirty="0">
                          <a:solidFill>
                            <a:srgbClr val="000000"/>
                          </a:solidFill>
                          <a:latin typeface="Arial"/>
                        </a:rPr>
                        <a:t>R</a:t>
                      </a:r>
                      <a:r>
                        <a:rPr lang="en-CA" sz="1600" baseline="-25000" dirty="0">
                          <a:solidFill>
                            <a:srgbClr val="000000"/>
                          </a:solidFill>
                          <a:latin typeface="Arial"/>
                        </a:rPr>
                        <a:t>k-1</a:t>
                      </a:r>
                    </a:p>
                  </p:txBody>
                </p:sp>
                <p:sp>
                  <p:nvSpPr>
                    <p:cNvPr id="60" name="Oval 59"/>
                    <p:cNvSpPr/>
                    <p:nvPr/>
                  </p:nvSpPr>
                  <p:spPr bwMode="auto">
                    <a:xfrm>
                      <a:off x="5105400" y="5486400"/>
                      <a:ext cx="838200" cy="7620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r>
                        <a:rPr lang="en-CA" sz="2000" dirty="0" err="1">
                          <a:solidFill>
                            <a:srgbClr val="000000"/>
                          </a:solidFill>
                          <a:latin typeface="Arial"/>
                        </a:rPr>
                        <a:t>R</a:t>
                      </a:r>
                      <a:r>
                        <a:rPr lang="en-CA" sz="2000" baseline="-25000" dirty="0" err="1">
                          <a:solidFill>
                            <a:srgbClr val="000000"/>
                          </a:solidFill>
                          <a:latin typeface="Arial"/>
                        </a:rPr>
                        <a:t>j</a:t>
                      </a:r>
                      <a:endParaRPr lang="en-CA" baseline="-25000" dirty="0" smtClean="0">
                        <a:solidFill>
                          <a:srgbClr val="000000"/>
                        </a:solidFill>
                        <a:latin typeface="Arial"/>
                      </a:endParaRPr>
                    </a:p>
                  </p:txBody>
                </p:sp>
                <p:sp>
                  <p:nvSpPr>
                    <p:cNvPr id="61" name="Oval 60"/>
                    <p:cNvSpPr/>
                    <p:nvPr/>
                  </p:nvSpPr>
                  <p:spPr bwMode="auto">
                    <a:xfrm>
                      <a:off x="3505200" y="5486400"/>
                      <a:ext cx="838200" cy="7620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r>
                        <a:rPr lang="en-CA" sz="2000" dirty="0">
                          <a:solidFill>
                            <a:srgbClr val="000000"/>
                          </a:solidFill>
                          <a:latin typeface="Arial"/>
                        </a:rPr>
                        <a:t>R</a:t>
                      </a:r>
                      <a:r>
                        <a:rPr lang="en-CA" sz="2000" baseline="-25000" dirty="0">
                          <a:solidFill>
                            <a:srgbClr val="000000"/>
                          </a:solidFill>
                          <a:latin typeface="Arial"/>
                        </a:rPr>
                        <a:t>3</a:t>
                      </a:r>
                      <a:endParaRPr lang="en-CA" baseline="-25000" dirty="0" smtClean="0">
                        <a:solidFill>
                          <a:srgbClr val="000000"/>
                        </a:solidFill>
                        <a:latin typeface="Arial"/>
                      </a:endParaRPr>
                    </a:p>
                  </p:txBody>
                </p:sp>
                <p:sp>
                  <p:nvSpPr>
                    <p:cNvPr id="62" name="Oval 61"/>
                    <p:cNvSpPr/>
                    <p:nvPr/>
                  </p:nvSpPr>
                  <p:spPr bwMode="auto">
                    <a:xfrm>
                      <a:off x="8153400" y="5486400"/>
                      <a:ext cx="914400" cy="8382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r>
                        <a:rPr lang="en-CA" sz="2000" dirty="0" err="1">
                          <a:solidFill>
                            <a:srgbClr val="000000"/>
                          </a:solidFill>
                          <a:latin typeface="Arial"/>
                        </a:rPr>
                        <a:t>R</a:t>
                      </a:r>
                      <a:r>
                        <a:rPr lang="en-CA" sz="1600" baseline="-25000" dirty="0" err="1">
                          <a:solidFill>
                            <a:srgbClr val="000000"/>
                          </a:solidFill>
                          <a:latin typeface="Arial"/>
                        </a:rPr>
                        <a:t>k</a:t>
                      </a:r>
                      <a:endParaRPr lang="en-CA" sz="1600" baseline="-25000" dirty="0">
                        <a:solidFill>
                          <a:srgbClr val="000000"/>
                        </a:solidFill>
                        <a:latin typeface="Arial"/>
                      </a:endParaRPr>
                    </a:p>
                  </p:txBody>
                </p:sp>
              </p:grpSp>
              <p:sp>
                <p:nvSpPr>
                  <p:cNvPr id="56" name="TextBox 55"/>
                  <p:cNvSpPr txBox="1"/>
                  <p:nvPr/>
                </p:nvSpPr>
                <p:spPr>
                  <a:xfrm>
                    <a:off x="3505200" y="4191000"/>
                    <a:ext cx="457200" cy="452264"/>
                  </a:xfrm>
                  <a:prstGeom prst="rect">
                    <a:avLst/>
                  </a:prstGeom>
                  <a:noFill/>
                </p:spPr>
                <p:txBody>
                  <a:bodyPr wrap="square" rtlCol="0">
                    <a:spAutoFit/>
                  </a:bodyPr>
                  <a:lstStyle/>
                  <a:p>
                    <a:r>
                      <a:rPr lang="en-CA" dirty="0" smtClean="0">
                        <a:solidFill>
                          <a:srgbClr val="000000"/>
                        </a:solidFill>
                        <a:latin typeface="Arial"/>
                      </a:rPr>
                      <a:t>--</a:t>
                    </a:r>
                    <a:endParaRPr lang="en-CA" dirty="0">
                      <a:solidFill>
                        <a:srgbClr val="000000"/>
                      </a:solidFill>
                      <a:latin typeface="Arial"/>
                    </a:endParaRPr>
                  </a:p>
                </p:txBody>
              </p:sp>
            </p:grpSp>
            <p:sp>
              <p:nvSpPr>
                <p:cNvPr id="54" name="TextBox 53"/>
                <p:cNvSpPr txBox="1"/>
                <p:nvPr/>
              </p:nvSpPr>
              <p:spPr>
                <a:xfrm>
                  <a:off x="5029201" y="4171146"/>
                  <a:ext cx="457200" cy="452264"/>
                </a:xfrm>
                <a:prstGeom prst="rect">
                  <a:avLst/>
                </a:prstGeom>
                <a:noFill/>
              </p:spPr>
              <p:txBody>
                <a:bodyPr wrap="square" rtlCol="0">
                  <a:spAutoFit/>
                </a:bodyPr>
                <a:lstStyle/>
                <a:p>
                  <a:r>
                    <a:rPr lang="en-CA" dirty="0" smtClean="0">
                      <a:solidFill>
                        <a:srgbClr val="000000"/>
                      </a:solidFill>
                      <a:latin typeface="Arial"/>
                    </a:rPr>
                    <a:t>--</a:t>
                  </a:r>
                  <a:endParaRPr lang="en-CA" dirty="0">
                    <a:solidFill>
                      <a:srgbClr val="000000"/>
                    </a:solidFill>
                    <a:latin typeface="Arial"/>
                  </a:endParaRPr>
                </a:p>
              </p:txBody>
            </p:sp>
          </p:grpSp>
        </p:grpSp>
        <p:cxnSp>
          <p:nvCxnSpPr>
            <p:cNvPr id="69" name="Straight Connector 68"/>
            <p:cNvCxnSpPr/>
            <p:nvPr/>
          </p:nvCxnSpPr>
          <p:spPr bwMode="auto">
            <a:xfrm>
              <a:off x="6519169" y="3048000"/>
              <a:ext cx="517864" cy="0"/>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70" name="Straight Connector 69"/>
            <p:cNvCxnSpPr/>
            <p:nvPr/>
          </p:nvCxnSpPr>
          <p:spPr bwMode="auto">
            <a:xfrm>
              <a:off x="2209800" y="2971800"/>
              <a:ext cx="295923" cy="0"/>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79" name="Straight Connector 78"/>
            <p:cNvCxnSpPr>
              <a:stCxn id="58" idx="3"/>
              <a:endCxn id="8" idx="7"/>
            </p:cNvCxnSpPr>
            <p:nvPr/>
          </p:nvCxnSpPr>
          <p:spPr bwMode="auto">
            <a:xfrm flipH="1">
              <a:off x="999410" y="3241208"/>
              <a:ext cx="534275" cy="2134638"/>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81" name="Straight Connector 80"/>
            <p:cNvCxnSpPr>
              <a:stCxn id="61" idx="3"/>
              <a:endCxn id="9" idx="7"/>
            </p:cNvCxnSpPr>
            <p:nvPr/>
          </p:nvCxnSpPr>
          <p:spPr bwMode="auto">
            <a:xfrm flipH="1">
              <a:off x="2109119" y="3241208"/>
              <a:ext cx="534274" cy="2134638"/>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85" name="Straight Connector 84"/>
            <p:cNvCxnSpPr>
              <a:stCxn id="62" idx="3"/>
              <a:endCxn id="10" idx="7"/>
            </p:cNvCxnSpPr>
            <p:nvPr/>
          </p:nvCxnSpPr>
          <p:spPr bwMode="auto">
            <a:xfrm flipH="1">
              <a:off x="6389158" y="3306248"/>
              <a:ext cx="777886" cy="2079932"/>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89" name="Straight Connector 88"/>
            <p:cNvCxnSpPr>
              <a:stCxn id="60" idx="3"/>
            </p:cNvCxnSpPr>
            <p:nvPr/>
          </p:nvCxnSpPr>
          <p:spPr bwMode="auto">
            <a:xfrm flipH="1">
              <a:off x="3810000" y="3241208"/>
              <a:ext cx="386986" cy="568792"/>
            </a:xfrm>
            <a:prstGeom prst="line">
              <a:avLst/>
            </a:prstGeom>
            <a:solidFill>
              <a:srgbClr val="00B8FF"/>
            </a:solidFill>
            <a:ln w="9525" cap="flat" cmpd="sng" algn="ctr">
              <a:solidFill>
                <a:schemeClr val="tx1"/>
              </a:solidFill>
              <a:prstDash val="sysDash"/>
              <a:round/>
              <a:headEnd type="none" w="med" len="med"/>
              <a:tailEnd type="none" w="med" len="med"/>
            </a:ln>
            <a:effectLst/>
          </p:spPr>
        </p:cxnSp>
        <p:cxnSp>
          <p:nvCxnSpPr>
            <p:cNvPr id="97" name="Straight Connector 96"/>
            <p:cNvCxnSpPr/>
            <p:nvPr/>
          </p:nvCxnSpPr>
          <p:spPr bwMode="auto">
            <a:xfrm flipH="1">
              <a:off x="5257800" y="3276600"/>
              <a:ext cx="457200" cy="533400"/>
            </a:xfrm>
            <a:prstGeom prst="line">
              <a:avLst/>
            </a:prstGeom>
            <a:solidFill>
              <a:srgbClr val="00B8FF"/>
            </a:solidFill>
            <a:ln w="9525" cap="flat" cmpd="sng" algn="ctr">
              <a:solidFill>
                <a:schemeClr val="tx1"/>
              </a:solidFill>
              <a:prstDash val="sysDash"/>
              <a:round/>
              <a:headEnd type="none" w="med" len="med"/>
              <a:tailEnd type="none" w="med" len="med"/>
            </a:ln>
            <a:effectLst/>
          </p:spPr>
        </p:cxnSp>
      </p:grpSp>
      <p:grpSp>
        <p:nvGrpSpPr>
          <p:cNvPr id="33" name="Group 100"/>
          <p:cNvGrpSpPr/>
          <p:nvPr/>
        </p:nvGrpSpPr>
        <p:grpSpPr>
          <a:xfrm>
            <a:off x="999410" y="3752672"/>
            <a:ext cx="8677990" cy="1639423"/>
            <a:chOff x="999410" y="3905071"/>
            <a:chExt cx="8677990" cy="1639423"/>
          </a:xfrm>
        </p:grpSpPr>
        <p:grpSp>
          <p:nvGrpSpPr>
            <p:cNvPr id="38" name="Group 42"/>
            <p:cNvGrpSpPr/>
            <p:nvPr/>
          </p:nvGrpSpPr>
          <p:grpSpPr>
            <a:xfrm>
              <a:off x="1414509" y="3905071"/>
              <a:ext cx="8262891" cy="1639423"/>
              <a:chOff x="1414509" y="3905071"/>
              <a:chExt cx="8262891" cy="1639423"/>
            </a:xfrm>
          </p:grpSpPr>
          <p:sp>
            <p:nvSpPr>
              <p:cNvPr id="23" name="TextBox 22"/>
              <p:cNvSpPr txBox="1"/>
              <p:nvPr/>
            </p:nvSpPr>
            <p:spPr>
              <a:xfrm>
                <a:off x="8229600" y="3905071"/>
                <a:ext cx="1447800" cy="1639423"/>
              </a:xfrm>
              <a:prstGeom prst="rect">
                <a:avLst/>
              </a:prstGeom>
              <a:solidFill>
                <a:srgbClr val="FFCCFF">
                  <a:alpha val="74000"/>
                </a:srgbClr>
              </a:solidFill>
            </p:spPr>
            <p:txBody>
              <a:bodyPr wrap="square" rtlCol="0">
                <a:spAutoFit/>
              </a:bodyPr>
              <a:lstStyle/>
              <a:p>
                <a:r>
                  <a:rPr lang="en-CA" dirty="0">
                    <a:solidFill>
                      <a:srgbClr val="000000"/>
                    </a:solidFill>
                    <a:latin typeface="Arial"/>
                  </a:rPr>
                  <a:t>Structure at level </a:t>
                </a:r>
                <a:r>
                  <a:rPr lang="en-CA" dirty="0" err="1">
                    <a:solidFill>
                      <a:srgbClr val="000000"/>
                    </a:solidFill>
                    <a:latin typeface="Arial"/>
                  </a:rPr>
                  <a:t>i</a:t>
                </a:r>
                <a:endParaRPr lang="en-CA" dirty="0">
                  <a:solidFill>
                    <a:srgbClr val="000000"/>
                  </a:solidFill>
                  <a:latin typeface="Arial"/>
                </a:endParaRPr>
              </a:p>
              <a:p>
                <a:r>
                  <a:rPr lang="en-CA" dirty="0">
                    <a:solidFill>
                      <a:srgbClr val="000000"/>
                    </a:solidFill>
                    <a:cs typeface="Arial"/>
                  </a:rPr>
                  <a:t>S </a:t>
                </a:r>
                <a:r>
                  <a:rPr lang="el-GR" dirty="0">
                    <a:solidFill>
                      <a:srgbClr val="000000"/>
                    </a:solidFill>
                    <a:cs typeface="Arial"/>
                  </a:rPr>
                  <a:t>ϵ</a:t>
                </a:r>
                <a:r>
                  <a:rPr lang="en-CA" dirty="0">
                    <a:solidFill>
                      <a:srgbClr val="000000"/>
                    </a:solidFill>
                    <a:cs typeface="Arial"/>
                  </a:rPr>
                  <a:t> {0, 1}</a:t>
                </a:r>
                <a:endParaRPr lang="en-CA" dirty="0">
                  <a:solidFill>
                    <a:srgbClr val="000000"/>
                  </a:solidFill>
                  <a:latin typeface="Arial"/>
                </a:endParaRPr>
              </a:p>
            </p:txBody>
          </p:sp>
          <p:cxnSp>
            <p:nvCxnSpPr>
              <p:cNvPr id="26" name="Straight Connector 25"/>
              <p:cNvCxnSpPr/>
              <p:nvPr/>
            </p:nvCxnSpPr>
            <p:spPr bwMode="auto">
              <a:xfrm>
                <a:off x="1828800" y="4724400"/>
                <a:ext cx="0" cy="609600"/>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27" name="Straight Connector 26"/>
              <p:cNvCxnSpPr/>
              <p:nvPr/>
            </p:nvCxnSpPr>
            <p:spPr bwMode="auto">
              <a:xfrm>
                <a:off x="2971800" y="4724400"/>
                <a:ext cx="0" cy="609600"/>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28" name="Straight Connector 27"/>
              <p:cNvCxnSpPr/>
              <p:nvPr/>
            </p:nvCxnSpPr>
            <p:spPr bwMode="auto">
              <a:xfrm>
                <a:off x="4495800" y="4724400"/>
                <a:ext cx="0" cy="609600"/>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29" name="Straight Connector 28"/>
              <p:cNvCxnSpPr>
                <a:stCxn id="19" idx="4"/>
                <a:endCxn id="10" idx="0"/>
              </p:cNvCxnSpPr>
              <p:nvPr/>
            </p:nvCxnSpPr>
            <p:spPr bwMode="auto">
              <a:xfrm>
                <a:off x="6075286" y="4800600"/>
                <a:ext cx="0" cy="457200"/>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30" name="Straight Connector 29"/>
              <p:cNvCxnSpPr>
                <a:stCxn id="22" idx="4"/>
              </p:cNvCxnSpPr>
              <p:nvPr/>
            </p:nvCxnSpPr>
            <p:spPr bwMode="auto">
              <a:xfrm flipH="1">
                <a:off x="7467600" y="4800600"/>
                <a:ext cx="13317" cy="533400"/>
              </a:xfrm>
              <a:prstGeom prst="line">
                <a:avLst/>
              </a:prstGeom>
              <a:solidFill>
                <a:srgbClr val="00B8FF"/>
              </a:solidFill>
              <a:ln w="9525" cap="flat" cmpd="sng" algn="ctr">
                <a:solidFill>
                  <a:schemeClr val="tx1"/>
                </a:solidFill>
                <a:prstDash val="solid"/>
                <a:round/>
                <a:headEnd type="none" w="med" len="med"/>
                <a:tailEnd type="none" w="med" len="med"/>
              </a:ln>
              <a:effectLst/>
            </p:spPr>
          </p:cxnSp>
          <p:grpSp>
            <p:nvGrpSpPr>
              <p:cNvPr id="39" name="Group 38"/>
              <p:cNvGrpSpPr/>
              <p:nvPr/>
            </p:nvGrpSpPr>
            <p:grpSpPr>
              <a:xfrm>
                <a:off x="1414509" y="3962400"/>
                <a:ext cx="6510291" cy="838200"/>
                <a:chOff x="1414509" y="3962400"/>
                <a:chExt cx="6510291" cy="838200"/>
              </a:xfrm>
            </p:grpSpPr>
            <p:grpSp>
              <p:nvGrpSpPr>
                <p:cNvPr id="40" name="Group 37"/>
                <p:cNvGrpSpPr/>
                <p:nvPr/>
              </p:nvGrpSpPr>
              <p:grpSpPr>
                <a:xfrm>
                  <a:off x="1414509" y="3962400"/>
                  <a:ext cx="6510291" cy="838200"/>
                  <a:chOff x="1414509" y="3962400"/>
                  <a:chExt cx="6510291" cy="838200"/>
                </a:xfrm>
              </p:grpSpPr>
              <p:grpSp>
                <p:nvGrpSpPr>
                  <p:cNvPr id="41" name="Group 15"/>
                  <p:cNvGrpSpPr/>
                  <p:nvPr/>
                </p:nvGrpSpPr>
                <p:grpSpPr>
                  <a:xfrm>
                    <a:off x="1414509" y="3962400"/>
                    <a:ext cx="6510291" cy="838200"/>
                    <a:chOff x="2362200" y="5486400"/>
                    <a:chExt cx="6705600" cy="838200"/>
                  </a:xfrm>
                </p:grpSpPr>
                <p:sp>
                  <p:nvSpPr>
                    <p:cNvPr id="18" name="Oval 17"/>
                    <p:cNvSpPr/>
                    <p:nvPr/>
                  </p:nvSpPr>
                  <p:spPr bwMode="auto">
                    <a:xfrm>
                      <a:off x="2362200" y="5486400"/>
                      <a:ext cx="838200" cy="7620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r>
                        <a:rPr lang="en-CA" sz="2000" dirty="0">
                          <a:solidFill>
                            <a:srgbClr val="000000"/>
                          </a:solidFill>
                          <a:latin typeface="Arial"/>
                        </a:rPr>
                        <a:t>S</a:t>
                      </a:r>
                      <a:r>
                        <a:rPr lang="en-CA" sz="2000" baseline="-25000" dirty="0">
                          <a:solidFill>
                            <a:srgbClr val="000000"/>
                          </a:solidFill>
                          <a:latin typeface="Arial"/>
                        </a:rPr>
                        <a:t>2</a:t>
                      </a:r>
                      <a:endParaRPr lang="en-CA" baseline="-25000" dirty="0" smtClean="0">
                        <a:solidFill>
                          <a:srgbClr val="000000"/>
                        </a:solidFill>
                        <a:latin typeface="Arial"/>
                      </a:endParaRPr>
                    </a:p>
                  </p:txBody>
                </p:sp>
                <p:sp>
                  <p:nvSpPr>
                    <p:cNvPr id="19" name="Oval 18"/>
                    <p:cNvSpPr/>
                    <p:nvPr/>
                  </p:nvSpPr>
                  <p:spPr bwMode="auto">
                    <a:xfrm>
                      <a:off x="6705600" y="5486400"/>
                      <a:ext cx="914400" cy="8382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r>
                        <a:rPr lang="en-CA" sz="2000" dirty="0">
                          <a:solidFill>
                            <a:srgbClr val="000000"/>
                          </a:solidFill>
                          <a:latin typeface="Arial"/>
                        </a:rPr>
                        <a:t>S</a:t>
                      </a:r>
                      <a:r>
                        <a:rPr lang="en-CA" sz="1600" baseline="-25000" dirty="0">
                          <a:solidFill>
                            <a:srgbClr val="000000"/>
                          </a:solidFill>
                          <a:latin typeface="Arial"/>
                        </a:rPr>
                        <a:t>k-1</a:t>
                      </a:r>
                    </a:p>
                  </p:txBody>
                </p:sp>
                <p:sp>
                  <p:nvSpPr>
                    <p:cNvPr id="20" name="Oval 19"/>
                    <p:cNvSpPr/>
                    <p:nvPr/>
                  </p:nvSpPr>
                  <p:spPr bwMode="auto">
                    <a:xfrm>
                      <a:off x="5105400" y="5486400"/>
                      <a:ext cx="838200" cy="7620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r>
                        <a:rPr lang="en-CA" sz="2000" dirty="0" err="1">
                          <a:solidFill>
                            <a:srgbClr val="000000"/>
                          </a:solidFill>
                          <a:latin typeface="Arial"/>
                        </a:rPr>
                        <a:t>S</a:t>
                      </a:r>
                      <a:r>
                        <a:rPr lang="en-CA" sz="2000" baseline="-25000" dirty="0" err="1">
                          <a:solidFill>
                            <a:srgbClr val="000000"/>
                          </a:solidFill>
                          <a:latin typeface="Arial"/>
                        </a:rPr>
                        <a:t>j</a:t>
                      </a:r>
                      <a:endParaRPr lang="en-CA" baseline="-25000" dirty="0" smtClean="0">
                        <a:solidFill>
                          <a:srgbClr val="000000"/>
                        </a:solidFill>
                        <a:latin typeface="Arial"/>
                      </a:endParaRPr>
                    </a:p>
                  </p:txBody>
                </p:sp>
                <p:sp>
                  <p:nvSpPr>
                    <p:cNvPr id="21" name="Oval 20"/>
                    <p:cNvSpPr/>
                    <p:nvPr/>
                  </p:nvSpPr>
                  <p:spPr bwMode="auto">
                    <a:xfrm>
                      <a:off x="3505200" y="5486400"/>
                      <a:ext cx="838200" cy="7620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r>
                        <a:rPr lang="en-CA" sz="2000" dirty="0">
                          <a:solidFill>
                            <a:srgbClr val="000000"/>
                          </a:solidFill>
                          <a:latin typeface="Arial"/>
                        </a:rPr>
                        <a:t>S</a:t>
                      </a:r>
                      <a:r>
                        <a:rPr lang="en-CA" sz="2000" baseline="-25000" dirty="0">
                          <a:solidFill>
                            <a:srgbClr val="000000"/>
                          </a:solidFill>
                          <a:latin typeface="Arial"/>
                        </a:rPr>
                        <a:t>3</a:t>
                      </a:r>
                      <a:endParaRPr lang="en-CA" baseline="-25000" dirty="0" smtClean="0">
                        <a:solidFill>
                          <a:srgbClr val="000000"/>
                        </a:solidFill>
                        <a:latin typeface="Arial"/>
                      </a:endParaRPr>
                    </a:p>
                  </p:txBody>
                </p:sp>
                <p:sp>
                  <p:nvSpPr>
                    <p:cNvPr id="22" name="Oval 21"/>
                    <p:cNvSpPr/>
                    <p:nvPr/>
                  </p:nvSpPr>
                  <p:spPr bwMode="auto">
                    <a:xfrm>
                      <a:off x="8153400" y="5486400"/>
                      <a:ext cx="914400" cy="8382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r>
                        <a:rPr lang="en-CA" sz="2000" dirty="0" err="1">
                          <a:solidFill>
                            <a:srgbClr val="000000"/>
                          </a:solidFill>
                          <a:latin typeface="Arial"/>
                        </a:rPr>
                        <a:t>S</a:t>
                      </a:r>
                      <a:r>
                        <a:rPr lang="en-CA" sz="1600" baseline="-25000" dirty="0" err="1">
                          <a:solidFill>
                            <a:srgbClr val="000000"/>
                          </a:solidFill>
                          <a:latin typeface="Arial"/>
                        </a:rPr>
                        <a:t>k</a:t>
                      </a:r>
                      <a:endParaRPr lang="en-CA" sz="1600" baseline="-25000" dirty="0">
                        <a:solidFill>
                          <a:srgbClr val="000000"/>
                        </a:solidFill>
                        <a:latin typeface="Arial"/>
                      </a:endParaRPr>
                    </a:p>
                  </p:txBody>
                </p:sp>
              </p:grpSp>
              <p:sp>
                <p:nvSpPr>
                  <p:cNvPr id="36" name="TextBox 35"/>
                  <p:cNvSpPr txBox="1"/>
                  <p:nvPr/>
                </p:nvSpPr>
                <p:spPr>
                  <a:xfrm>
                    <a:off x="3505200" y="4191000"/>
                    <a:ext cx="457200" cy="488339"/>
                  </a:xfrm>
                  <a:prstGeom prst="rect">
                    <a:avLst/>
                  </a:prstGeom>
                  <a:noFill/>
                </p:spPr>
                <p:txBody>
                  <a:bodyPr wrap="square" rtlCol="0">
                    <a:spAutoFit/>
                  </a:bodyPr>
                  <a:lstStyle/>
                  <a:p>
                    <a:r>
                      <a:rPr lang="en-CA" dirty="0" smtClean="0">
                        <a:solidFill>
                          <a:srgbClr val="000000"/>
                        </a:solidFill>
                        <a:latin typeface="Arial"/>
                      </a:rPr>
                      <a:t>--</a:t>
                    </a:r>
                    <a:endParaRPr lang="en-CA" dirty="0">
                      <a:solidFill>
                        <a:srgbClr val="000000"/>
                      </a:solidFill>
                      <a:latin typeface="Arial"/>
                    </a:endParaRPr>
                  </a:p>
                </p:txBody>
              </p:sp>
            </p:grpSp>
            <p:sp>
              <p:nvSpPr>
                <p:cNvPr id="37" name="TextBox 36"/>
                <p:cNvSpPr txBox="1"/>
                <p:nvPr/>
              </p:nvSpPr>
              <p:spPr>
                <a:xfrm>
                  <a:off x="5029201" y="4171146"/>
                  <a:ext cx="457200" cy="488339"/>
                </a:xfrm>
                <a:prstGeom prst="rect">
                  <a:avLst/>
                </a:prstGeom>
                <a:noFill/>
              </p:spPr>
              <p:txBody>
                <a:bodyPr wrap="square" rtlCol="0">
                  <a:spAutoFit/>
                </a:bodyPr>
                <a:lstStyle/>
                <a:p>
                  <a:r>
                    <a:rPr lang="en-CA" dirty="0" smtClean="0">
                      <a:solidFill>
                        <a:srgbClr val="000000"/>
                      </a:solidFill>
                      <a:latin typeface="Arial"/>
                    </a:rPr>
                    <a:t>--</a:t>
                  </a:r>
                  <a:endParaRPr lang="en-CA" dirty="0">
                    <a:solidFill>
                      <a:srgbClr val="000000"/>
                    </a:solidFill>
                    <a:latin typeface="Arial"/>
                  </a:endParaRPr>
                </a:p>
              </p:txBody>
            </p:sp>
          </p:grpSp>
        </p:grpSp>
        <p:cxnSp>
          <p:nvCxnSpPr>
            <p:cNvPr id="67" name="Straight Connector 66"/>
            <p:cNvCxnSpPr/>
            <p:nvPr/>
          </p:nvCxnSpPr>
          <p:spPr bwMode="auto">
            <a:xfrm>
              <a:off x="2209800" y="4343400"/>
              <a:ext cx="295923" cy="0"/>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68" name="Straight Connector 67"/>
            <p:cNvCxnSpPr>
              <a:stCxn id="19" idx="6"/>
              <a:endCxn id="22" idx="2"/>
            </p:cNvCxnSpPr>
            <p:nvPr/>
          </p:nvCxnSpPr>
          <p:spPr bwMode="auto">
            <a:xfrm>
              <a:off x="6519169" y="4381500"/>
              <a:ext cx="517864" cy="0"/>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77" name="Straight Connector 76"/>
            <p:cNvCxnSpPr>
              <a:stCxn id="18" idx="3"/>
              <a:endCxn id="8" idx="7"/>
            </p:cNvCxnSpPr>
            <p:nvPr/>
          </p:nvCxnSpPr>
          <p:spPr bwMode="auto">
            <a:xfrm flipH="1">
              <a:off x="999410" y="4612808"/>
              <a:ext cx="534275" cy="756584"/>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83" name="Straight Connector 82"/>
            <p:cNvCxnSpPr>
              <a:stCxn id="21" idx="3"/>
              <a:endCxn id="9" idx="7"/>
            </p:cNvCxnSpPr>
            <p:nvPr/>
          </p:nvCxnSpPr>
          <p:spPr bwMode="auto">
            <a:xfrm flipH="1">
              <a:off x="2109119" y="4612808"/>
              <a:ext cx="534274" cy="756584"/>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87" name="Straight Connector 86"/>
            <p:cNvCxnSpPr>
              <a:stCxn id="22" idx="3"/>
              <a:endCxn id="10" idx="7"/>
            </p:cNvCxnSpPr>
            <p:nvPr/>
          </p:nvCxnSpPr>
          <p:spPr bwMode="auto">
            <a:xfrm flipH="1">
              <a:off x="6389158" y="4677849"/>
              <a:ext cx="777886" cy="702702"/>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91" name="Straight Connector 90"/>
            <p:cNvCxnSpPr>
              <a:stCxn id="20" idx="3"/>
            </p:cNvCxnSpPr>
            <p:nvPr/>
          </p:nvCxnSpPr>
          <p:spPr bwMode="auto">
            <a:xfrm flipH="1">
              <a:off x="3810000" y="4612808"/>
              <a:ext cx="386986" cy="492592"/>
            </a:xfrm>
            <a:prstGeom prst="line">
              <a:avLst/>
            </a:prstGeom>
            <a:solidFill>
              <a:srgbClr val="00B8FF"/>
            </a:solidFill>
            <a:ln w="9525" cap="flat" cmpd="sng" algn="ctr">
              <a:solidFill>
                <a:schemeClr val="tx1"/>
              </a:solidFill>
              <a:prstDash val="sysDash"/>
              <a:round/>
              <a:headEnd type="none" w="med" len="med"/>
              <a:tailEnd type="none" w="med" len="med"/>
            </a:ln>
            <a:effectLst/>
          </p:spPr>
        </p:cxnSp>
        <p:cxnSp>
          <p:nvCxnSpPr>
            <p:cNvPr id="98" name="Straight Connector 97"/>
            <p:cNvCxnSpPr/>
            <p:nvPr/>
          </p:nvCxnSpPr>
          <p:spPr bwMode="auto">
            <a:xfrm flipH="1">
              <a:off x="5328014" y="4612808"/>
              <a:ext cx="386986" cy="492592"/>
            </a:xfrm>
            <a:prstGeom prst="line">
              <a:avLst/>
            </a:prstGeom>
            <a:solidFill>
              <a:srgbClr val="00B8FF"/>
            </a:solidFill>
            <a:ln w="9525" cap="flat" cmpd="sng" algn="ctr">
              <a:solidFill>
                <a:schemeClr val="tx1"/>
              </a:solidFill>
              <a:prstDash val="sysDash"/>
              <a:round/>
              <a:headEnd type="none" w="med" len="med"/>
              <a:tailEnd type="none" w="med" len="med"/>
            </a:ln>
            <a:effectLst/>
          </p:spPr>
        </p:cxnSp>
      </p:grpSp>
      <p:sp>
        <p:nvSpPr>
          <p:cNvPr id="100" name="TextBox 99"/>
          <p:cNvSpPr txBox="1"/>
          <p:nvPr/>
        </p:nvSpPr>
        <p:spPr>
          <a:xfrm>
            <a:off x="457200" y="6243937"/>
            <a:ext cx="9296400" cy="861297"/>
          </a:xfrm>
          <a:prstGeom prst="rect">
            <a:avLst/>
          </a:prstGeom>
          <a:solidFill>
            <a:srgbClr val="FFCCFF">
              <a:alpha val="74000"/>
            </a:srgbClr>
          </a:solidFill>
        </p:spPr>
        <p:txBody>
          <a:bodyPr wrap="square" lIns="91418" tIns="45710" rIns="91418" bIns="45710" rtlCol="0">
            <a:spAutoFit/>
          </a:bodyPr>
          <a:lstStyle/>
          <a:p>
            <a:r>
              <a:rPr lang="en-CA" b="1" dirty="0">
                <a:solidFill>
                  <a:srgbClr val="000000"/>
                </a:solidFill>
                <a:latin typeface="Arial"/>
              </a:rPr>
              <a:t>Dynamic Conditional Random Field (DCRF) [Sutton et al, 2007]</a:t>
            </a:r>
          </a:p>
        </p:txBody>
      </p:sp>
      <p:sp>
        <p:nvSpPr>
          <p:cNvPr id="111" name="TextBox 110"/>
          <p:cNvSpPr txBox="1"/>
          <p:nvPr/>
        </p:nvSpPr>
        <p:spPr>
          <a:xfrm>
            <a:off x="1447802" y="6781802"/>
            <a:ext cx="5334000" cy="477603"/>
          </a:xfrm>
          <a:prstGeom prst="rect">
            <a:avLst/>
          </a:prstGeom>
          <a:solidFill>
            <a:srgbClr val="FFCCFF">
              <a:alpha val="74000"/>
            </a:srgbClr>
          </a:solidFill>
        </p:spPr>
        <p:txBody>
          <a:bodyPr wrap="square" lIns="91418" tIns="45710" rIns="91418" bIns="45710" rtlCol="0">
            <a:spAutoFit/>
          </a:bodyPr>
          <a:lstStyle/>
          <a:p>
            <a:r>
              <a:rPr lang="en-CA" b="1" dirty="0">
                <a:solidFill>
                  <a:srgbClr val="000000"/>
                </a:solidFill>
                <a:latin typeface="Arial"/>
              </a:rPr>
              <a:t>Models sequential dependencies</a:t>
            </a:r>
          </a:p>
        </p:txBody>
      </p:sp>
      <p:sp>
        <p:nvSpPr>
          <p:cNvPr id="116" name="Arc 115"/>
          <p:cNvSpPr/>
          <p:nvPr/>
        </p:nvSpPr>
        <p:spPr bwMode="auto">
          <a:xfrm>
            <a:off x="7620002" y="2971800"/>
            <a:ext cx="304800" cy="2286000"/>
          </a:xfrm>
          <a:prstGeom prst="arc">
            <a:avLst>
              <a:gd name="adj1" fmla="val 16181140"/>
              <a:gd name="adj2" fmla="val 5378152"/>
            </a:avLst>
          </a:prstGeom>
          <a:noFill/>
          <a:ln w="9525" cap="flat" cmpd="sng" algn="ctr">
            <a:solidFill>
              <a:schemeClr val="tx1"/>
            </a:solidFill>
            <a:prstDash val="solid"/>
            <a:round/>
            <a:headEnd type="none" w="med" len="med"/>
            <a:tailEnd type="none" w="med" len="med"/>
          </a:ln>
          <a:effectLst/>
        </p:spPr>
        <p:txBody>
          <a:bodyPr vert="horz" wrap="square" lIns="91418" tIns="45710" rIns="91418" bIns="45710" numCol="1" rtlCol="0" anchor="t" anchorCtr="0" compatLnSpc="1">
            <a:prstTxWarp prst="textNoShape">
              <a:avLst/>
            </a:prstTxWarp>
          </a:bodyPr>
          <a:lstStyle/>
          <a:p>
            <a:endParaRPr lang="en-CA" smtClean="0">
              <a:solidFill>
                <a:srgbClr val="FFFFFF"/>
              </a:solidFill>
              <a:latin typeface="Times New Roman" pitchFamily="18" charset="0"/>
            </a:endParaRPr>
          </a:p>
        </p:txBody>
      </p:sp>
      <p:sp>
        <p:nvSpPr>
          <p:cNvPr id="117" name="Arc 116"/>
          <p:cNvSpPr/>
          <p:nvPr/>
        </p:nvSpPr>
        <p:spPr bwMode="auto">
          <a:xfrm>
            <a:off x="6172200" y="2971800"/>
            <a:ext cx="381000" cy="2286000"/>
          </a:xfrm>
          <a:prstGeom prst="arc">
            <a:avLst>
              <a:gd name="adj1" fmla="val 16181140"/>
              <a:gd name="adj2" fmla="val 5378152"/>
            </a:avLst>
          </a:prstGeom>
          <a:noFill/>
          <a:ln w="9525" cap="flat" cmpd="sng" algn="ctr">
            <a:solidFill>
              <a:schemeClr val="tx1"/>
            </a:solidFill>
            <a:prstDash val="solid"/>
            <a:round/>
            <a:headEnd type="none" w="med" len="med"/>
            <a:tailEnd type="none" w="med" len="med"/>
          </a:ln>
          <a:effectLst/>
        </p:spPr>
        <p:txBody>
          <a:bodyPr vert="horz" wrap="square" lIns="91418" tIns="45710" rIns="91418" bIns="45710" numCol="1" rtlCol="0" anchor="t" anchorCtr="0" compatLnSpc="1">
            <a:prstTxWarp prst="textNoShape">
              <a:avLst/>
            </a:prstTxWarp>
          </a:bodyPr>
          <a:lstStyle/>
          <a:p>
            <a:endParaRPr lang="en-CA" smtClean="0">
              <a:solidFill>
                <a:srgbClr val="FFFFFF"/>
              </a:solidFill>
              <a:latin typeface="Times New Roman" pitchFamily="18" charset="0"/>
            </a:endParaRPr>
          </a:p>
        </p:txBody>
      </p:sp>
      <p:sp>
        <p:nvSpPr>
          <p:cNvPr id="118" name="Arc 117"/>
          <p:cNvSpPr/>
          <p:nvPr/>
        </p:nvSpPr>
        <p:spPr bwMode="auto">
          <a:xfrm>
            <a:off x="4572000" y="2971800"/>
            <a:ext cx="381000" cy="2286000"/>
          </a:xfrm>
          <a:prstGeom prst="arc">
            <a:avLst>
              <a:gd name="adj1" fmla="val 16181140"/>
              <a:gd name="adj2" fmla="val 5378152"/>
            </a:avLst>
          </a:prstGeom>
          <a:noFill/>
          <a:ln w="9525" cap="flat" cmpd="sng" algn="ctr">
            <a:solidFill>
              <a:schemeClr val="tx1"/>
            </a:solidFill>
            <a:prstDash val="solid"/>
            <a:round/>
            <a:headEnd type="none" w="med" len="med"/>
            <a:tailEnd type="none" w="med" len="med"/>
          </a:ln>
          <a:effectLst/>
        </p:spPr>
        <p:txBody>
          <a:bodyPr vert="horz" wrap="square" lIns="91418" tIns="45710" rIns="91418" bIns="45710" numCol="1" rtlCol="0" anchor="t" anchorCtr="0" compatLnSpc="1">
            <a:prstTxWarp prst="textNoShape">
              <a:avLst/>
            </a:prstTxWarp>
          </a:bodyPr>
          <a:lstStyle/>
          <a:p>
            <a:endParaRPr lang="en-CA" smtClean="0">
              <a:solidFill>
                <a:srgbClr val="FFFFFF"/>
              </a:solidFill>
              <a:latin typeface="Times New Roman" pitchFamily="18" charset="0"/>
            </a:endParaRPr>
          </a:p>
        </p:txBody>
      </p:sp>
      <p:sp>
        <p:nvSpPr>
          <p:cNvPr id="119" name="Arc 118"/>
          <p:cNvSpPr/>
          <p:nvPr/>
        </p:nvSpPr>
        <p:spPr bwMode="auto">
          <a:xfrm>
            <a:off x="3048000" y="2971800"/>
            <a:ext cx="381000" cy="2286000"/>
          </a:xfrm>
          <a:prstGeom prst="arc">
            <a:avLst>
              <a:gd name="adj1" fmla="val 16181140"/>
              <a:gd name="adj2" fmla="val 5378152"/>
            </a:avLst>
          </a:prstGeom>
          <a:noFill/>
          <a:ln w="9525" cap="flat" cmpd="sng" algn="ctr">
            <a:solidFill>
              <a:schemeClr val="tx1"/>
            </a:solidFill>
            <a:prstDash val="solid"/>
            <a:round/>
            <a:headEnd type="none" w="med" len="med"/>
            <a:tailEnd type="none" w="med" len="med"/>
          </a:ln>
          <a:effectLst/>
        </p:spPr>
        <p:txBody>
          <a:bodyPr vert="horz" wrap="square" lIns="91418" tIns="45710" rIns="91418" bIns="45710" numCol="1" rtlCol="0" anchor="t" anchorCtr="0" compatLnSpc="1">
            <a:prstTxWarp prst="textNoShape">
              <a:avLst/>
            </a:prstTxWarp>
          </a:bodyPr>
          <a:lstStyle/>
          <a:p>
            <a:endParaRPr lang="en-CA" smtClean="0">
              <a:solidFill>
                <a:srgbClr val="FFFFFF"/>
              </a:solidFill>
              <a:latin typeface="Times New Roman" pitchFamily="18" charset="0"/>
            </a:endParaRPr>
          </a:p>
        </p:txBody>
      </p:sp>
      <p:sp>
        <p:nvSpPr>
          <p:cNvPr id="120" name="Arc 119"/>
          <p:cNvSpPr/>
          <p:nvPr/>
        </p:nvSpPr>
        <p:spPr bwMode="auto">
          <a:xfrm>
            <a:off x="1828800" y="2971800"/>
            <a:ext cx="381000" cy="2286000"/>
          </a:xfrm>
          <a:prstGeom prst="arc">
            <a:avLst>
              <a:gd name="adj1" fmla="val 16283027"/>
              <a:gd name="adj2" fmla="val 5378152"/>
            </a:avLst>
          </a:prstGeom>
          <a:noFill/>
          <a:ln w="9525" cap="flat" cmpd="sng" algn="ctr">
            <a:solidFill>
              <a:schemeClr val="tx1"/>
            </a:solidFill>
            <a:prstDash val="solid"/>
            <a:round/>
            <a:headEnd type="none" w="med" len="med"/>
            <a:tailEnd type="none" w="med" len="med"/>
          </a:ln>
          <a:effectLst/>
        </p:spPr>
        <p:txBody>
          <a:bodyPr vert="horz" wrap="square" lIns="91418" tIns="45710" rIns="91418" bIns="45710" numCol="1" rtlCol="0" anchor="t" anchorCtr="0" compatLnSpc="1">
            <a:prstTxWarp prst="textNoShape">
              <a:avLst/>
            </a:prstTxWarp>
          </a:bodyPr>
          <a:lstStyle/>
          <a:p>
            <a:endParaRPr lang="en-CA" smtClean="0">
              <a:solidFill>
                <a:srgbClr val="FFFFFF"/>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blinds(horizontal)">
                                      <p:cBhvr>
                                        <p:cTn id="17" dur="5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linds(horizontal)">
                                      <p:cBhvr>
                                        <p:cTn id="22" dur="500"/>
                                        <p:tgtEl>
                                          <p:spTgt spid="17"/>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20"/>
                                        </p:tgtEl>
                                        <p:attrNameLst>
                                          <p:attrName>style.visibility</p:attrName>
                                        </p:attrNameLst>
                                      </p:cBhvr>
                                      <p:to>
                                        <p:strVal val="visible"/>
                                      </p:to>
                                    </p:set>
                                    <p:animEffect transition="in" filter="blinds(horizontal)">
                                      <p:cBhvr>
                                        <p:cTn id="25" dur="500"/>
                                        <p:tgtEl>
                                          <p:spTgt spid="120"/>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19"/>
                                        </p:tgtEl>
                                        <p:attrNameLst>
                                          <p:attrName>style.visibility</p:attrName>
                                        </p:attrNameLst>
                                      </p:cBhvr>
                                      <p:to>
                                        <p:strVal val="visible"/>
                                      </p:to>
                                    </p:set>
                                    <p:animEffect transition="in" filter="blinds(horizontal)">
                                      <p:cBhvr>
                                        <p:cTn id="28" dur="500"/>
                                        <p:tgtEl>
                                          <p:spTgt spid="119"/>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18"/>
                                        </p:tgtEl>
                                        <p:attrNameLst>
                                          <p:attrName>style.visibility</p:attrName>
                                        </p:attrNameLst>
                                      </p:cBhvr>
                                      <p:to>
                                        <p:strVal val="visible"/>
                                      </p:to>
                                    </p:set>
                                    <p:animEffect transition="in" filter="blinds(horizontal)">
                                      <p:cBhvr>
                                        <p:cTn id="31" dur="500"/>
                                        <p:tgtEl>
                                          <p:spTgt spid="118"/>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blinds(horizontal)">
                                      <p:cBhvr>
                                        <p:cTn id="34" dur="500"/>
                                        <p:tgtEl>
                                          <p:spTgt spid="117"/>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116"/>
                                        </p:tgtEl>
                                        <p:attrNameLst>
                                          <p:attrName>style.visibility</p:attrName>
                                        </p:attrNameLst>
                                      </p:cBhvr>
                                      <p:to>
                                        <p:strVal val="visible"/>
                                      </p:to>
                                    </p:set>
                                    <p:animEffect transition="in" filter="blinds(horizontal)">
                                      <p:cBhvr>
                                        <p:cTn id="37" dur="500"/>
                                        <p:tgtEl>
                                          <p:spTgt spid="116"/>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blinds(horizontal)">
                                      <p:cBhvr>
                                        <p:cTn id="42" dur="500"/>
                                        <p:tgtEl>
                                          <p:spTgt spid="100"/>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11"/>
                                        </p:tgtEl>
                                        <p:attrNameLst>
                                          <p:attrName>style.visibility</p:attrName>
                                        </p:attrNameLst>
                                      </p:cBhvr>
                                      <p:to>
                                        <p:strVal val="visible"/>
                                      </p:to>
                                    </p:set>
                                    <p:animEffect transition="in" filter="blinds(horizontal)">
                                      <p:cBhvr>
                                        <p:cTn id="47" dur="5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0" grpId="0" animBg="1"/>
      <p:bldP spid="111" grpId="0" animBg="1"/>
      <p:bldP spid="116" grpId="0" animBg="1"/>
      <p:bldP spid="117" grpId="0" animBg="1"/>
      <p:bldP spid="118" grpId="0" animBg="1"/>
      <p:bldP spid="119" grpId="0" animBg="1"/>
      <p:bldP spid="1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6"/>
          <p:cNvSpPr>
            <a:spLocks noGrp="1" noChangeArrowheads="1"/>
          </p:cNvSpPr>
          <p:nvPr>
            <p:ph type="sldNum" sz="quarter" idx="12"/>
          </p:nvPr>
        </p:nvSpPr>
        <p:spPr>
          <a:ln/>
        </p:spPr>
        <p:txBody>
          <a:bodyPr/>
          <a:lstStyle/>
          <a:p>
            <a:fld id="{E426EA9D-34AD-4277-AECF-C3A43FF2D488}" type="slidenum">
              <a:rPr lang="en-CA">
                <a:solidFill>
                  <a:srgbClr val="000000"/>
                </a:solidFill>
              </a:rPr>
              <a:pPr/>
              <a:t>15</a:t>
            </a:fld>
            <a:endParaRPr lang="en-CA">
              <a:solidFill>
                <a:srgbClr val="000000"/>
              </a:solidFill>
            </a:endParaRPr>
          </a:p>
        </p:txBody>
      </p:sp>
      <p:sp>
        <p:nvSpPr>
          <p:cNvPr id="345090" name="Rectangle 2"/>
          <p:cNvSpPr>
            <a:spLocks noGrp="1" noChangeArrowheads="1"/>
          </p:cNvSpPr>
          <p:nvPr>
            <p:ph type="title" idx="4294967295"/>
          </p:nvPr>
        </p:nvSpPr>
        <p:spPr>
          <a:xfrm>
            <a:off x="304800" y="152402"/>
            <a:ext cx="9372600" cy="1143000"/>
          </a:xfrm>
        </p:spPr>
        <p:txBody>
          <a:bodyPr/>
          <a:lstStyle/>
          <a:p>
            <a:pPr eaLnBrk="1" hangingPunct="1"/>
            <a:r>
              <a:rPr lang="en-CA" b="1" dirty="0" smtClean="0">
                <a:solidFill>
                  <a:schemeClr val="tx1"/>
                </a:solidFill>
              </a:rPr>
              <a:t>Discourse Parsing: Evaluation</a:t>
            </a:r>
          </a:p>
        </p:txBody>
      </p:sp>
      <p:sp>
        <p:nvSpPr>
          <p:cNvPr id="345091" name="Rectangle 3"/>
          <p:cNvSpPr>
            <a:spLocks noGrp="1" noChangeArrowheads="1"/>
          </p:cNvSpPr>
          <p:nvPr>
            <p:ph type="body" idx="4294967295"/>
          </p:nvPr>
        </p:nvSpPr>
        <p:spPr>
          <a:xfrm>
            <a:off x="609602" y="1905000"/>
            <a:ext cx="4343400" cy="1066800"/>
          </a:xfrm>
          <a:solidFill>
            <a:schemeClr val="accent3">
              <a:lumMod val="85000"/>
            </a:schemeClr>
          </a:solidFill>
        </p:spPr>
        <p:txBody>
          <a:bodyPr/>
          <a:lstStyle/>
          <a:p>
            <a:pPr eaLnBrk="1" hangingPunct="1">
              <a:buNone/>
            </a:pPr>
            <a:r>
              <a:rPr lang="en-CA" sz="2500" b="1" dirty="0"/>
              <a:t>            RST-DT corpus</a:t>
            </a:r>
          </a:p>
          <a:p>
            <a:pPr eaLnBrk="1" hangingPunct="1">
              <a:buNone/>
            </a:pPr>
            <a:r>
              <a:rPr lang="en-CA" sz="2500" b="1" dirty="0"/>
              <a:t>    (Carlson &amp; </a:t>
            </a:r>
            <a:r>
              <a:rPr lang="en-CA" sz="2500" b="1" dirty="0" err="1"/>
              <a:t>Marcu</a:t>
            </a:r>
            <a:r>
              <a:rPr lang="en-CA" sz="2500" b="1" dirty="0"/>
              <a:t>, 2001)</a:t>
            </a:r>
          </a:p>
          <a:p>
            <a:pPr eaLnBrk="1" hangingPunct="1">
              <a:buNone/>
            </a:pPr>
            <a:endParaRPr lang="en-CA" sz="2500" dirty="0"/>
          </a:p>
        </p:txBody>
      </p:sp>
      <p:sp>
        <p:nvSpPr>
          <p:cNvPr id="9" name="Footer Placeholder 8"/>
          <p:cNvSpPr>
            <a:spLocks noGrp="1"/>
          </p:cNvSpPr>
          <p:nvPr>
            <p:ph type="ftr" sz="quarter" idx="11"/>
          </p:nvPr>
        </p:nvSpPr>
        <p:spPr/>
        <p:txBody>
          <a:bodyPr/>
          <a:lstStyle/>
          <a:p>
            <a:pPr>
              <a:defRPr/>
            </a:pPr>
            <a:r>
              <a:rPr lang="en-US" smtClean="0">
                <a:solidFill>
                  <a:srgbClr val="000000"/>
                </a:solidFill>
              </a:rPr>
              <a:t>CPSC 422, Lecture 28</a:t>
            </a:r>
            <a:endParaRPr lang="en-US">
              <a:solidFill>
                <a:srgbClr val="000000"/>
              </a:solidFill>
            </a:endParaRPr>
          </a:p>
        </p:txBody>
      </p:sp>
      <p:sp>
        <p:nvSpPr>
          <p:cNvPr id="12" name="Rectangle 3"/>
          <p:cNvSpPr txBox="1">
            <a:spLocks noChangeArrowheads="1"/>
          </p:cNvSpPr>
          <p:nvPr/>
        </p:nvSpPr>
        <p:spPr bwMode="auto">
          <a:xfrm>
            <a:off x="609602" y="2971800"/>
            <a:ext cx="4343400" cy="1524000"/>
          </a:xfrm>
          <a:prstGeom prst="rect">
            <a:avLst/>
          </a:prstGeom>
          <a:solidFill>
            <a:schemeClr val="accent3">
              <a:lumMod val="95000"/>
            </a:schemeClr>
          </a:solidFill>
          <a:ln w="9525">
            <a:solidFill>
              <a:schemeClr val="tx1"/>
            </a:solidFill>
            <a:miter lim="800000"/>
            <a:headEnd/>
            <a:tailEnd/>
          </a:ln>
        </p:spPr>
        <p:txBody>
          <a:bodyPr vert="horz" wrap="square" lIns="91408" tIns="45704" rIns="91408" bIns="45704" numCol="1" anchor="t" anchorCtr="0" compatLnSpc="1">
            <a:prstTxWarp prst="textNoShape">
              <a:avLst/>
            </a:prstTxWarp>
          </a:bodyPr>
          <a:lstStyle/>
          <a:p>
            <a:pPr marL="342819" indent="-342819" eaLnBrk="1" hangingPunct="1">
              <a:spcBef>
                <a:spcPct val="20000"/>
              </a:spcBef>
              <a:buFont typeface="Arial" pitchFamily="34" charset="0"/>
              <a:buChar char="•"/>
              <a:defRPr/>
            </a:pPr>
            <a:r>
              <a:rPr lang="en-CA" kern="0" dirty="0">
                <a:solidFill>
                  <a:srgbClr val="000000"/>
                </a:solidFill>
                <a:latin typeface="Arial"/>
              </a:rPr>
              <a:t>385 news articles</a:t>
            </a:r>
          </a:p>
          <a:p>
            <a:pPr marL="342819" indent="-342819" eaLnBrk="1" hangingPunct="1">
              <a:spcBef>
                <a:spcPct val="20000"/>
              </a:spcBef>
              <a:defRPr/>
            </a:pPr>
            <a:r>
              <a:rPr lang="en-CA" kern="0" dirty="0">
                <a:solidFill>
                  <a:srgbClr val="000000"/>
                </a:solidFill>
                <a:latin typeface="Arial"/>
              </a:rPr>
              <a:t>  -Train: 347 (7673 sentences)</a:t>
            </a:r>
          </a:p>
          <a:p>
            <a:pPr marL="342819" indent="-342819" eaLnBrk="1" hangingPunct="1">
              <a:spcBef>
                <a:spcPct val="20000"/>
              </a:spcBef>
              <a:defRPr/>
            </a:pPr>
            <a:r>
              <a:rPr lang="en-CA" kern="0" dirty="0">
                <a:solidFill>
                  <a:srgbClr val="000000"/>
                </a:solidFill>
                <a:latin typeface="Arial"/>
              </a:rPr>
              <a:t>  -Test: 38 (991 sentences)</a:t>
            </a:r>
          </a:p>
        </p:txBody>
      </p:sp>
      <p:sp>
        <p:nvSpPr>
          <p:cNvPr id="13" name="Rectangle 12"/>
          <p:cNvSpPr/>
          <p:nvPr/>
        </p:nvSpPr>
        <p:spPr bwMode="auto">
          <a:xfrm>
            <a:off x="533400" y="2286000"/>
            <a:ext cx="4343400" cy="2590800"/>
          </a:xfrm>
          <a:prstGeom prst="rect">
            <a:avLst/>
          </a:prstGeom>
          <a:noFill/>
          <a:ln w="25400" cap="flat" cmpd="sng" algn="ctr">
            <a:solidFill>
              <a:schemeClr val="tx1"/>
            </a:solidFill>
            <a:prstDash val="solid"/>
            <a:round/>
            <a:headEnd type="none" w="med" len="med"/>
            <a:tailEnd type="none" w="med" len="med"/>
          </a:ln>
          <a:effectLst/>
        </p:spPr>
        <p:txBody>
          <a:bodyPr vert="horz" wrap="square" lIns="91418" tIns="45710" rIns="91418" bIns="45710" numCol="1" rtlCol="0" anchor="t" anchorCtr="0" compatLnSpc="1">
            <a:prstTxWarp prst="textNoShape">
              <a:avLst/>
            </a:prstTxWarp>
          </a:bodyPr>
          <a:lstStyle/>
          <a:p>
            <a:endParaRPr lang="en-CA" smtClean="0">
              <a:solidFill>
                <a:srgbClr val="FFFFFF"/>
              </a:solidFill>
              <a:latin typeface="Times New Roman" pitchFamily="18" charset="0"/>
            </a:endParaRPr>
          </a:p>
        </p:txBody>
      </p:sp>
      <p:grpSp>
        <p:nvGrpSpPr>
          <p:cNvPr id="3" name="Group 17"/>
          <p:cNvGrpSpPr/>
          <p:nvPr/>
        </p:nvGrpSpPr>
        <p:grpSpPr>
          <a:xfrm>
            <a:off x="5257800" y="2362200"/>
            <a:ext cx="4800600" cy="2057400"/>
            <a:chOff x="4953000" y="1600200"/>
            <a:chExt cx="4419600" cy="1844565"/>
          </a:xfrm>
        </p:grpSpPr>
        <p:sp>
          <p:nvSpPr>
            <p:cNvPr id="2" name="Rectangle 3"/>
            <p:cNvSpPr>
              <a:spLocks noChangeArrowheads="1"/>
            </p:cNvSpPr>
            <p:nvPr/>
          </p:nvSpPr>
          <p:spPr bwMode="auto">
            <a:xfrm>
              <a:off x="4953000" y="1600200"/>
              <a:ext cx="4419600" cy="924560"/>
            </a:xfrm>
            <a:prstGeom prst="rect">
              <a:avLst/>
            </a:prstGeom>
            <a:solidFill>
              <a:schemeClr val="accent2">
                <a:lumMod val="40000"/>
                <a:lumOff val="60000"/>
                <a:alpha val="80000"/>
              </a:schemeClr>
            </a:solidFill>
            <a:ln w="9525">
              <a:noFill/>
              <a:miter lim="800000"/>
              <a:headEnd/>
              <a:tailEnd/>
            </a:ln>
            <a:effectLst/>
          </p:spPr>
          <p:txBody>
            <a:bodyPr lIns="101882" tIns="50941" rIns="101882" bIns="50941"/>
            <a:lstStyle/>
            <a:p>
              <a:pPr marL="381970" indent="-381970" algn="ctr" defTabSz="1018586">
                <a:spcBef>
                  <a:spcPct val="20000"/>
                </a:spcBef>
                <a:buClr>
                  <a:srgbClr val="009999"/>
                </a:buClr>
                <a:buSzPct val="90000"/>
              </a:pPr>
              <a:r>
                <a:rPr lang="en-CA" b="1" dirty="0">
                  <a:solidFill>
                    <a:srgbClr val="000000"/>
                  </a:solidFill>
                  <a:latin typeface="Arial"/>
                </a:rPr>
                <a:t>Instructional corpus</a:t>
              </a:r>
            </a:p>
            <a:p>
              <a:pPr marL="381970" indent="-381970" algn="ctr" defTabSz="1018586">
                <a:spcBef>
                  <a:spcPct val="20000"/>
                </a:spcBef>
                <a:buClr>
                  <a:srgbClr val="009999"/>
                </a:buClr>
                <a:buSzPct val="90000"/>
              </a:pPr>
              <a:r>
                <a:rPr lang="en-CA" b="1" dirty="0">
                  <a:solidFill>
                    <a:srgbClr val="000000"/>
                  </a:solidFill>
                  <a:latin typeface="Arial"/>
                </a:rPr>
                <a:t>(</a:t>
              </a:r>
              <a:r>
                <a:rPr lang="en-CA" b="1" dirty="0" err="1">
                  <a:solidFill>
                    <a:srgbClr val="000000"/>
                  </a:solidFill>
                  <a:latin typeface="Arial"/>
                </a:rPr>
                <a:t>Subba</a:t>
              </a:r>
              <a:r>
                <a:rPr lang="en-CA" b="1" dirty="0">
                  <a:solidFill>
                    <a:srgbClr val="000000"/>
                  </a:solidFill>
                  <a:latin typeface="Arial"/>
                </a:rPr>
                <a:t> &amp; Di-Eugenio, 2009)</a:t>
              </a:r>
            </a:p>
            <a:p>
              <a:pPr marL="381970" indent="-381970" algn="ctr" defTabSz="1018586">
                <a:spcBef>
                  <a:spcPct val="20000"/>
                </a:spcBef>
                <a:buClr>
                  <a:srgbClr val="009999"/>
                </a:buClr>
                <a:buSzPct val="90000"/>
              </a:pPr>
              <a:endParaRPr lang="en-CA" kern="0" dirty="0">
                <a:solidFill>
                  <a:srgbClr val="000000"/>
                </a:solidFill>
                <a:latin typeface="Arial"/>
              </a:endParaRPr>
            </a:p>
          </p:txBody>
        </p:sp>
        <p:sp>
          <p:nvSpPr>
            <p:cNvPr id="15" name="Rectangle 3"/>
            <p:cNvSpPr>
              <a:spLocks noChangeArrowheads="1"/>
            </p:cNvSpPr>
            <p:nvPr/>
          </p:nvSpPr>
          <p:spPr bwMode="auto">
            <a:xfrm>
              <a:off x="4953000" y="2510609"/>
              <a:ext cx="4419600" cy="872671"/>
            </a:xfrm>
            <a:prstGeom prst="rect">
              <a:avLst/>
            </a:prstGeom>
            <a:solidFill>
              <a:schemeClr val="accent2">
                <a:lumMod val="20000"/>
                <a:lumOff val="80000"/>
              </a:schemeClr>
            </a:solidFill>
            <a:ln w="9525">
              <a:solidFill>
                <a:schemeClr val="tx1"/>
              </a:solidFill>
              <a:miter lim="800000"/>
              <a:headEnd/>
              <a:tailEnd/>
            </a:ln>
            <a:effectLst/>
          </p:spPr>
          <p:txBody>
            <a:bodyPr lIns="101882" tIns="50941" rIns="101882" bIns="50941"/>
            <a:lstStyle/>
            <a:p>
              <a:pPr defTabSz="1018586">
                <a:spcBef>
                  <a:spcPct val="20000"/>
                </a:spcBef>
                <a:buFont typeface="Arial" pitchFamily="34" charset="0"/>
                <a:buChar char="•"/>
              </a:pPr>
              <a:r>
                <a:rPr lang="en-CA" dirty="0">
                  <a:solidFill>
                    <a:srgbClr val="000000"/>
                  </a:solidFill>
                  <a:latin typeface="Arial"/>
                </a:rPr>
                <a:t>176 how-to-do manuals</a:t>
              </a:r>
            </a:p>
            <a:p>
              <a:pPr lvl="1" defTabSz="1018586">
                <a:spcBef>
                  <a:spcPct val="20000"/>
                </a:spcBef>
              </a:pPr>
              <a:r>
                <a:rPr lang="en-CA" dirty="0">
                  <a:solidFill>
                    <a:srgbClr val="000000"/>
                  </a:solidFill>
                  <a:latin typeface="Arial"/>
                </a:rPr>
                <a:t>3430 sentences</a:t>
              </a:r>
              <a:endParaRPr lang="en-CA" kern="0" dirty="0">
                <a:solidFill>
                  <a:srgbClr val="000000"/>
                </a:solidFill>
                <a:latin typeface="Arial"/>
              </a:endParaRPr>
            </a:p>
          </p:txBody>
        </p:sp>
        <p:sp>
          <p:nvSpPr>
            <p:cNvPr id="17" name="Rectangle 16"/>
            <p:cNvSpPr/>
            <p:nvPr/>
          </p:nvSpPr>
          <p:spPr bwMode="auto">
            <a:xfrm>
              <a:off x="4953000" y="1600200"/>
              <a:ext cx="4419600" cy="1844565"/>
            </a:xfrm>
            <a:prstGeom prst="rect">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CA" smtClean="0">
                <a:solidFill>
                  <a:srgbClr val="FFFFFF"/>
                </a:solidFill>
                <a:latin typeface="Times New Roman" pitchFamily="18" charset="0"/>
              </a:endParaRPr>
            </a:p>
          </p:txBody>
        </p:sp>
      </p:grpSp>
      <p:sp>
        <p:nvSpPr>
          <p:cNvPr id="16" name="Rectangle 2"/>
          <p:cNvSpPr txBox="1">
            <a:spLocks noChangeArrowheads="1"/>
          </p:cNvSpPr>
          <p:nvPr/>
        </p:nvSpPr>
        <p:spPr bwMode="auto">
          <a:xfrm>
            <a:off x="2438400" y="1142999"/>
            <a:ext cx="5562600" cy="914401"/>
          </a:xfrm>
          <a:prstGeom prst="rect">
            <a:avLst/>
          </a:prstGeom>
          <a:noFill/>
          <a:ln w="9525">
            <a:noFill/>
            <a:miter lim="800000"/>
            <a:headEnd/>
            <a:tailEnd/>
          </a:ln>
        </p:spPr>
        <p:txBody>
          <a:bodyPr vert="horz" wrap="square" lIns="91408" tIns="45704" rIns="91408" bIns="45704" numCol="1" anchor="ctr" anchorCtr="0" compatLnSpc="1">
            <a:prstTxWarp prst="textNoShape">
              <a:avLst/>
            </a:prstTxWarp>
          </a:bodyPr>
          <a:lstStyle/>
          <a:p>
            <a:pPr algn="ctr" defTabSz="914187" eaLnBrk="1" hangingPunct="1">
              <a:defRPr/>
            </a:pPr>
            <a:r>
              <a:rPr lang="en-CA" sz="3200" b="1" kern="0" dirty="0">
                <a:solidFill>
                  <a:schemeClr val="tx1"/>
                </a:solidFill>
                <a:latin typeface="+mj-lt"/>
                <a:ea typeface="+mj-ea"/>
                <a:cs typeface="+mj-cs"/>
              </a:rPr>
              <a:t>Corpora/Datasets</a:t>
            </a:r>
          </a:p>
        </p:txBody>
      </p:sp>
      <p:sp>
        <p:nvSpPr>
          <p:cNvPr id="18" name="Rectangle 2"/>
          <p:cNvSpPr txBox="1">
            <a:spLocks noChangeArrowheads="1"/>
          </p:cNvSpPr>
          <p:nvPr/>
        </p:nvSpPr>
        <p:spPr bwMode="auto">
          <a:xfrm>
            <a:off x="419100" y="5410201"/>
            <a:ext cx="9601200" cy="914401"/>
          </a:xfrm>
          <a:prstGeom prst="rect">
            <a:avLst/>
          </a:prstGeom>
          <a:noFill/>
          <a:ln w="9525">
            <a:noFill/>
            <a:miter lim="800000"/>
            <a:headEnd/>
            <a:tailEnd/>
          </a:ln>
        </p:spPr>
        <p:txBody>
          <a:bodyPr vert="horz" wrap="square" lIns="91408" tIns="45704" rIns="91408" bIns="45704" numCol="1" anchor="ctr" anchorCtr="0" compatLnSpc="1">
            <a:prstTxWarp prst="textNoShape">
              <a:avLst/>
            </a:prstTxWarp>
          </a:bodyPr>
          <a:lstStyle/>
          <a:p>
            <a:pPr algn="ctr" defTabSz="914187" eaLnBrk="1" hangingPunct="1">
              <a:defRPr/>
            </a:pPr>
            <a:r>
              <a:rPr lang="en-CA" sz="3200" b="1" kern="0" dirty="0">
                <a:solidFill>
                  <a:schemeClr val="tx1"/>
                </a:solidFill>
                <a:latin typeface="+mj-lt"/>
                <a:ea typeface="+mj-ea"/>
                <a:cs typeface="+mj-cs"/>
              </a:rPr>
              <a:t>Excellent Results (beat state-of-the-art by a wide margin): [EMNLP-2012, </a:t>
            </a:r>
            <a:r>
              <a:rPr lang="en-CA" sz="3200" kern="0" dirty="0">
                <a:solidFill>
                  <a:schemeClr val="tx1"/>
                </a:solidFill>
                <a:latin typeface="+mj-lt"/>
                <a:ea typeface="+mj-ea"/>
                <a:cs typeface="+mj-cs"/>
              </a:rPr>
              <a:t>ACL-2013</a:t>
            </a:r>
            <a:r>
              <a:rPr lang="en-CA" sz="3200" b="1" kern="0" dirty="0">
                <a:solidFill>
                  <a:schemeClr val="tx1"/>
                </a:solidFill>
                <a:latin typeface="+mj-lt"/>
                <a:ea typeface="+mj-ea"/>
                <a:cs typeface="+mj-cs"/>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45091">
                                            <p:bg/>
                                          </p:spTgt>
                                        </p:tgtEl>
                                        <p:attrNameLst>
                                          <p:attrName>style.visibility</p:attrName>
                                        </p:attrNameLst>
                                      </p:cBhvr>
                                      <p:to>
                                        <p:strVal val="visible"/>
                                      </p:to>
                                    </p:set>
                                    <p:animEffect transition="in" filter="blinds(horizontal)">
                                      <p:cBhvr>
                                        <p:cTn id="10" dur="500"/>
                                        <p:tgtEl>
                                          <p:spTgt spid="345091">
                                            <p:bg/>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45091">
                                            <p:txEl>
                                              <p:pRg st="0" end="0"/>
                                            </p:txEl>
                                          </p:spTgt>
                                        </p:tgtEl>
                                        <p:attrNameLst>
                                          <p:attrName>style.visibility</p:attrName>
                                        </p:attrNameLst>
                                      </p:cBhvr>
                                      <p:to>
                                        <p:strVal val="visible"/>
                                      </p:to>
                                    </p:set>
                                    <p:animEffect transition="in" filter="blinds(horizontal)">
                                      <p:cBhvr>
                                        <p:cTn id="13" dur="500"/>
                                        <p:tgtEl>
                                          <p:spTgt spid="345091">
                                            <p:txEl>
                                              <p:pRg st="0" end="0"/>
                                            </p:tx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345091">
                                            <p:txEl>
                                              <p:pRg st="1" end="1"/>
                                            </p:txEl>
                                          </p:spTgt>
                                        </p:tgtEl>
                                        <p:attrNameLst>
                                          <p:attrName>style.visibility</p:attrName>
                                        </p:attrNameLst>
                                      </p:cBhvr>
                                      <p:to>
                                        <p:strVal val="visible"/>
                                      </p:to>
                                    </p:set>
                                    <p:animEffect transition="in" filter="blinds(horizontal)">
                                      <p:cBhvr>
                                        <p:cTn id="16" dur="500"/>
                                        <p:tgtEl>
                                          <p:spTgt spid="345091">
                                            <p:txEl>
                                              <p:pRg st="1" end="1"/>
                                            </p:txEl>
                                          </p:spTgt>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linds(horizontal)">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linds(horizontal)">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5091" grpId="0" build="p" animBg="1"/>
      <p:bldP spid="12" grpId="0" animBg="1"/>
      <p:bldP spid="13"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6"/>
          <p:cNvSpPr>
            <a:spLocks noGrp="1" noChangeArrowheads="1"/>
          </p:cNvSpPr>
          <p:nvPr>
            <p:ph type="sldNum" sz="quarter" idx="12"/>
          </p:nvPr>
        </p:nvSpPr>
        <p:spPr>
          <a:ln/>
        </p:spPr>
        <p:txBody>
          <a:bodyPr/>
          <a:lstStyle/>
          <a:p>
            <a:fld id="{CC11FC14-651D-448E-9791-CB4A21743DAE}" type="slidenum">
              <a:rPr lang="en-CA">
                <a:solidFill>
                  <a:srgbClr val="000000"/>
                </a:solidFill>
              </a:rPr>
              <a:pPr/>
              <a:t>16</a:t>
            </a:fld>
            <a:endParaRPr lang="en-CA">
              <a:solidFill>
                <a:srgbClr val="000000"/>
              </a:solidFill>
            </a:endParaRPr>
          </a:p>
        </p:txBody>
      </p:sp>
      <p:sp>
        <p:nvSpPr>
          <p:cNvPr id="154629" name="Rectangle 5"/>
          <p:cNvSpPr>
            <a:spLocks noGrp="1" noChangeArrowheads="1"/>
          </p:cNvSpPr>
          <p:nvPr>
            <p:ph type="title"/>
          </p:nvPr>
        </p:nvSpPr>
        <p:spPr>
          <a:xfrm>
            <a:off x="1005840" y="0"/>
            <a:ext cx="9052560" cy="1122680"/>
          </a:xfrm>
          <a:noFill/>
        </p:spPr>
        <p:txBody>
          <a:bodyPr/>
          <a:lstStyle/>
          <a:p>
            <a:r>
              <a:rPr lang="en-CA" dirty="0" smtClean="0">
                <a:solidFill>
                  <a:schemeClr val="tx1"/>
                </a:solidFill>
                <a:effectLst/>
              </a:rPr>
              <a:t>Discourse Parsing: Example</a:t>
            </a:r>
          </a:p>
        </p:txBody>
      </p:sp>
      <p:grpSp>
        <p:nvGrpSpPr>
          <p:cNvPr id="2" name="Group 18"/>
          <p:cNvGrpSpPr/>
          <p:nvPr/>
        </p:nvGrpSpPr>
        <p:grpSpPr>
          <a:xfrm>
            <a:off x="0" y="3070112"/>
            <a:ext cx="10058400" cy="4285661"/>
            <a:chOff x="0" y="2708920"/>
            <a:chExt cx="9144000" cy="3781466"/>
          </a:xfrm>
        </p:grpSpPr>
        <p:sp>
          <p:nvSpPr>
            <p:cNvPr id="154633" name="Rectangle 9"/>
            <p:cNvSpPr>
              <a:spLocks noChangeArrowheads="1"/>
            </p:cNvSpPr>
            <p:nvPr/>
          </p:nvSpPr>
          <p:spPr bwMode="auto">
            <a:xfrm>
              <a:off x="395536" y="2708920"/>
              <a:ext cx="8748464" cy="1152128"/>
            </a:xfrm>
            <a:prstGeom prst="rect">
              <a:avLst/>
            </a:prstGeom>
            <a:noFill/>
            <a:ln w="9525">
              <a:noFill/>
              <a:miter lim="800000"/>
              <a:headEnd/>
              <a:tailEnd/>
            </a:ln>
            <a:effectLst/>
          </p:spPr>
          <p:txBody>
            <a:bodyPr/>
            <a:lstStyle/>
            <a:p>
              <a:pPr marL="381925" indent="-381925">
                <a:spcBef>
                  <a:spcPct val="20000"/>
                </a:spcBef>
                <a:buClr>
                  <a:srgbClr val="009999"/>
                </a:buClr>
                <a:buSzPct val="90000"/>
              </a:pPr>
              <a:r>
                <a:rPr lang="en-CA" sz="2700" i="1" dirty="0">
                  <a:solidFill>
                    <a:srgbClr val="000000"/>
                  </a:solidFill>
                  <a:latin typeface="Arial" charset="0"/>
                </a:rPr>
                <a:t>“It would be great to hire Mary. Even though she may initially need some coaching , her background is perfect for the job.”</a:t>
              </a:r>
              <a:endParaRPr lang="en-CA" sz="2700" dirty="0">
                <a:solidFill>
                  <a:srgbClr val="000000"/>
                </a:solidFill>
                <a:latin typeface="Arial" charset="0"/>
              </a:endParaRPr>
            </a:p>
          </p:txBody>
        </p:sp>
        <p:grpSp>
          <p:nvGrpSpPr>
            <p:cNvPr id="3" name="Group 8"/>
            <p:cNvGrpSpPr/>
            <p:nvPr/>
          </p:nvGrpSpPr>
          <p:grpSpPr>
            <a:xfrm>
              <a:off x="0" y="4365104"/>
              <a:ext cx="9144000" cy="2125282"/>
              <a:chOff x="0" y="1556792"/>
              <a:chExt cx="9144000" cy="2125282"/>
            </a:xfrm>
          </p:grpSpPr>
          <p:sp>
            <p:nvSpPr>
              <p:cNvPr id="10" name="Text Box 4"/>
              <p:cNvSpPr txBox="1">
                <a:spLocks noChangeArrowheads="1"/>
              </p:cNvSpPr>
              <p:nvPr/>
            </p:nvSpPr>
            <p:spPr bwMode="auto">
              <a:xfrm>
                <a:off x="0" y="2132856"/>
                <a:ext cx="3190380" cy="397032"/>
              </a:xfrm>
              <a:prstGeom prst="rect">
                <a:avLst/>
              </a:prstGeom>
              <a:solidFill>
                <a:srgbClr val="EAEAEA"/>
              </a:solidFill>
              <a:ln w="9525">
                <a:solidFill>
                  <a:schemeClr val="tx1"/>
                </a:solidFill>
                <a:miter lim="800000"/>
                <a:headEnd/>
                <a:tailEnd/>
              </a:ln>
            </p:spPr>
            <p:txBody>
              <a:bodyPr wrap="square" lIns="18288" tIns="18288" rIns="18288" bIns="18288">
                <a:spAutoFit/>
              </a:bodyPr>
              <a:lstStyle/>
              <a:p>
                <a:pPr algn="just">
                  <a:lnSpc>
                    <a:spcPct val="130000"/>
                  </a:lnSpc>
                </a:pPr>
                <a:r>
                  <a:rPr lang="en-CA" sz="2000" i="1" dirty="0">
                    <a:solidFill>
                      <a:srgbClr val="000000"/>
                    </a:solidFill>
                    <a:latin typeface="Arial" charset="0"/>
                  </a:rPr>
                  <a:t>It would be great to hire Mary. </a:t>
                </a:r>
                <a:endParaRPr lang="en-US" sz="2000" b="1" i="1" dirty="0">
                  <a:solidFill>
                    <a:srgbClr val="000000"/>
                  </a:solidFill>
                  <a:latin typeface="Courier New" pitchFamily="49" charset="0"/>
                </a:endParaRPr>
              </a:p>
            </p:txBody>
          </p:sp>
          <p:sp>
            <p:nvSpPr>
              <p:cNvPr id="11" name="Text Box 5"/>
              <p:cNvSpPr txBox="1">
                <a:spLocks noChangeArrowheads="1"/>
              </p:cNvSpPr>
              <p:nvPr/>
            </p:nvSpPr>
            <p:spPr bwMode="auto">
              <a:xfrm>
                <a:off x="3347864" y="2924944"/>
                <a:ext cx="3591446" cy="757130"/>
              </a:xfrm>
              <a:prstGeom prst="rect">
                <a:avLst/>
              </a:prstGeom>
              <a:solidFill>
                <a:srgbClr val="EAEAEA"/>
              </a:solidFill>
              <a:ln w="9525">
                <a:solidFill>
                  <a:schemeClr val="tx1"/>
                </a:solidFill>
                <a:miter lim="800000"/>
                <a:headEnd/>
                <a:tailEnd/>
              </a:ln>
            </p:spPr>
            <p:txBody>
              <a:bodyPr wrap="square" lIns="18288" tIns="18288" rIns="18288" bIns="18288">
                <a:spAutoFit/>
              </a:bodyPr>
              <a:lstStyle/>
              <a:p>
                <a:pPr algn="just">
                  <a:lnSpc>
                    <a:spcPct val="130000"/>
                  </a:lnSpc>
                </a:pPr>
                <a:r>
                  <a:rPr lang="en-CA" sz="2000" i="1" dirty="0">
                    <a:solidFill>
                      <a:srgbClr val="000000"/>
                    </a:solidFill>
                    <a:latin typeface="Arial" charset="0"/>
                  </a:rPr>
                  <a:t>Even though, she may initially need some coaching</a:t>
                </a:r>
                <a:endParaRPr lang="en-US" sz="2000" b="1" i="1" dirty="0">
                  <a:solidFill>
                    <a:srgbClr val="000000"/>
                  </a:solidFill>
                  <a:latin typeface="Courier New" pitchFamily="49" charset="0"/>
                </a:endParaRPr>
              </a:p>
            </p:txBody>
          </p:sp>
          <p:sp>
            <p:nvSpPr>
              <p:cNvPr id="12" name="Text Box 8"/>
              <p:cNvSpPr txBox="1">
                <a:spLocks noChangeArrowheads="1"/>
              </p:cNvSpPr>
              <p:nvPr/>
            </p:nvSpPr>
            <p:spPr bwMode="auto">
              <a:xfrm>
                <a:off x="5236344" y="2060848"/>
                <a:ext cx="3907656" cy="397032"/>
              </a:xfrm>
              <a:prstGeom prst="rect">
                <a:avLst/>
              </a:prstGeom>
              <a:solidFill>
                <a:srgbClr val="EAEAEA"/>
              </a:solidFill>
              <a:ln w="9525">
                <a:solidFill>
                  <a:schemeClr val="tx1"/>
                </a:solidFill>
                <a:miter lim="800000"/>
                <a:headEnd/>
                <a:tailEnd/>
              </a:ln>
            </p:spPr>
            <p:txBody>
              <a:bodyPr wrap="square" lIns="18288" tIns="18288" rIns="18288" bIns="18288">
                <a:spAutoFit/>
              </a:bodyPr>
              <a:lstStyle/>
              <a:p>
                <a:pPr algn="just">
                  <a:lnSpc>
                    <a:spcPct val="130000"/>
                  </a:lnSpc>
                </a:pPr>
                <a:r>
                  <a:rPr lang="en-CA" sz="2000" i="1" dirty="0">
                    <a:solidFill>
                      <a:srgbClr val="000000"/>
                    </a:solidFill>
                    <a:latin typeface="Arial" charset="0"/>
                  </a:rPr>
                  <a:t>her background is perfect for the job</a:t>
                </a:r>
                <a:r>
                  <a:rPr lang="en-US" sz="2000" b="1" i="1" dirty="0">
                    <a:solidFill>
                      <a:srgbClr val="000000"/>
                    </a:solidFill>
                    <a:latin typeface="Arial" charset="0"/>
                  </a:rPr>
                  <a:t>.</a:t>
                </a:r>
                <a:endParaRPr lang="en-US" sz="2000" b="1" i="1" dirty="0">
                  <a:solidFill>
                    <a:srgbClr val="000000"/>
                  </a:solidFill>
                  <a:latin typeface="Courier New" pitchFamily="49" charset="0"/>
                </a:endParaRPr>
              </a:p>
            </p:txBody>
          </p:sp>
          <p:sp>
            <p:nvSpPr>
              <p:cNvPr id="13" name="Text Box 10"/>
              <p:cNvSpPr txBox="1">
                <a:spLocks noChangeArrowheads="1"/>
              </p:cNvSpPr>
              <p:nvPr/>
            </p:nvSpPr>
            <p:spPr bwMode="auto">
              <a:xfrm>
                <a:off x="4716016" y="1556792"/>
                <a:ext cx="1118022" cy="298724"/>
              </a:xfrm>
              <a:prstGeom prst="rect">
                <a:avLst/>
              </a:prstGeom>
              <a:noFill/>
              <a:ln w="12700">
                <a:solidFill>
                  <a:schemeClr val="tx1"/>
                </a:solidFill>
                <a:miter lim="800000"/>
                <a:headEnd/>
                <a:tailEnd/>
              </a:ln>
            </p:spPr>
            <p:txBody>
              <a:bodyPr wrap="none">
                <a:spAutoFit/>
              </a:bodyPr>
              <a:lstStyle/>
              <a:p>
                <a:r>
                  <a:rPr lang="en-US" sz="1600" b="1" dirty="0">
                    <a:solidFill>
                      <a:srgbClr val="000000"/>
                    </a:solidFill>
                    <a:latin typeface="Arial" charset="0"/>
                  </a:rPr>
                  <a:t>EVIDENCE</a:t>
                </a:r>
              </a:p>
            </p:txBody>
          </p:sp>
          <p:sp>
            <p:nvSpPr>
              <p:cNvPr id="14" name="Freeform 12"/>
              <p:cNvSpPr>
                <a:spLocks/>
              </p:cNvSpPr>
              <p:nvPr/>
            </p:nvSpPr>
            <p:spPr bwMode="auto">
              <a:xfrm>
                <a:off x="1907704" y="1780963"/>
                <a:ext cx="3461767" cy="353038"/>
              </a:xfrm>
              <a:custGeom>
                <a:avLst/>
                <a:gdLst>
                  <a:gd name="T0" fmla="*/ 2138 w 2256"/>
                  <a:gd name="T1" fmla="*/ 248 h 296"/>
                  <a:gd name="T2" fmla="*/ 683 w 2256"/>
                  <a:gd name="T3" fmla="*/ 8 h 296"/>
                  <a:gd name="T4" fmla="*/ 0 w 2256"/>
                  <a:gd name="T5" fmla="*/ 207 h 296"/>
                  <a:gd name="T6" fmla="*/ 0 60000 65536"/>
                  <a:gd name="T7" fmla="*/ 0 60000 65536"/>
                  <a:gd name="T8" fmla="*/ 0 60000 65536"/>
                  <a:gd name="T9" fmla="*/ 0 w 2256"/>
                  <a:gd name="T10" fmla="*/ 0 h 296"/>
                  <a:gd name="T11" fmla="*/ 2256 w 2256"/>
                  <a:gd name="T12" fmla="*/ 296 h 296"/>
                </a:gdLst>
                <a:ahLst/>
                <a:cxnLst>
                  <a:cxn ang="T6">
                    <a:pos x="T0" y="T1"/>
                  </a:cxn>
                  <a:cxn ang="T7">
                    <a:pos x="T2" y="T3"/>
                  </a:cxn>
                  <a:cxn ang="T8">
                    <a:pos x="T4" y="T5"/>
                  </a:cxn>
                </a:cxnLst>
                <a:rect l="T9" t="T10" r="T11" b="T12"/>
                <a:pathLst>
                  <a:path w="2256" h="296">
                    <a:moveTo>
                      <a:pt x="2256" y="296"/>
                    </a:moveTo>
                    <a:cubicBezTo>
                      <a:pt x="1676" y="156"/>
                      <a:pt x="1096" y="16"/>
                      <a:pt x="720" y="8"/>
                    </a:cubicBezTo>
                    <a:cubicBezTo>
                      <a:pt x="344" y="0"/>
                      <a:pt x="172" y="124"/>
                      <a:pt x="0" y="248"/>
                    </a:cubicBezTo>
                  </a:path>
                </a:pathLst>
              </a:custGeom>
              <a:noFill/>
              <a:ln w="28575">
                <a:solidFill>
                  <a:srgbClr val="008000"/>
                </a:solidFill>
                <a:round/>
                <a:headEnd/>
                <a:tailEnd type="triangle" w="med" len="med"/>
              </a:ln>
            </p:spPr>
            <p:txBody>
              <a:bodyPr wrap="square" anchor="ctr">
                <a:spAutoFit/>
              </a:bodyPr>
              <a:lstStyle/>
              <a:p>
                <a:pPr eaLnBrk="1" hangingPunct="1"/>
                <a:endParaRPr lang="en-CA" sz="2000" dirty="0">
                  <a:solidFill>
                    <a:srgbClr val="000000"/>
                  </a:solidFill>
                  <a:latin typeface="Arial" charset="0"/>
                </a:endParaRPr>
              </a:p>
            </p:txBody>
          </p:sp>
          <p:sp>
            <p:nvSpPr>
              <p:cNvPr id="15" name="Text Box 19"/>
              <p:cNvSpPr txBox="1">
                <a:spLocks noChangeArrowheads="1"/>
              </p:cNvSpPr>
              <p:nvPr/>
            </p:nvSpPr>
            <p:spPr bwMode="auto">
              <a:xfrm>
                <a:off x="3635896" y="2420888"/>
                <a:ext cx="1600200" cy="307777"/>
              </a:xfrm>
              <a:prstGeom prst="rect">
                <a:avLst/>
              </a:prstGeom>
              <a:noFill/>
              <a:ln w="12700">
                <a:solidFill>
                  <a:schemeClr val="tx1"/>
                </a:solidFill>
                <a:miter lim="800000"/>
                <a:headEnd/>
                <a:tailEnd/>
              </a:ln>
            </p:spPr>
            <p:txBody>
              <a:bodyPr>
                <a:spAutoFit/>
              </a:bodyPr>
              <a:lstStyle/>
              <a:p>
                <a:r>
                  <a:rPr lang="en-US" sz="1600" b="1" dirty="0">
                    <a:solidFill>
                      <a:srgbClr val="000000"/>
                    </a:solidFill>
                    <a:latin typeface="Arial" charset="0"/>
                  </a:rPr>
                  <a:t>CONCESSION</a:t>
                </a:r>
              </a:p>
            </p:txBody>
          </p:sp>
          <p:sp>
            <p:nvSpPr>
              <p:cNvPr id="16" name="Text Box 10"/>
              <p:cNvSpPr txBox="1">
                <a:spLocks noChangeArrowheads="1"/>
              </p:cNvSpPr>
              <p:nvPr/>
            </p:nvSpPr>
            <p:spPr bwMode="auto">
              <a:xfrm>
                <a:off x="323528" y="1556792"/>
                <a:ext cx="1297267" cy="298724"/>
              </a:xfrm>
              <a:prstGeom prst="rect">
                <a:avLst/>
              </a:prstGeom>
              <a:noFill/>
              <a:ln w="12700">
                <a:solidFill>
                  <a:schemeClr val="tx1"/>
                </a:solidFill>
                <a:miter lim="800000"/>
                <a:headEnd/>
                <a:tailEnd/>
              </a:ln>
            </p:spPr>
            <p:txBody>
              <a:bodyPr wrap="none">
                <a:spAutoFit/>
              </a:bodyPr>
              <a:lstStyle/>
              <a:p>
                <a:r>
                  <a:rPr lang="en-US" sz="1600" b="1" dirty="0">
                    <a:solidFill>
                      <a:srgbClr val="000000"/>
                    </a:solidFill>
                    <a:latin typeface="Arial" charset="0"/>
                  </a:rPr>
                  <a:t>MAIN-CLAIM</a:t>
                </a:r>
              </a:p>
            </p:txBody>
          </p:sp>
          <p:sp>
            <p:nvSpPr>
              <p:cNvPr id="17" name="Freeform 33"/>
              <p:cNvSpPr>
                <a:spLocks/>
              </p:cNvSpPr>
              <p:nvPr/>
            </p:nvSpPr>
            <p:spPr bwMode="auto">
              <a:xfrm rot="8871817">
                <a:off x="4483638" y="2532183"/>
                <a:ext cx="1369409" cy="353038"/>
              </a:xfrm>
              <a:custGeom>
                <a:avLst/>
                <a:gdLst>
                  <a:gd name="T0" fmla="*/ 2147483647 w 432"/>
                  <a:gd name="T1" fmla="*/ 2147483647 h 208"/>
                  <a:gd name="T2" fmla="*/ 2147483647 w 432"/>
                  <a:gd name="T3" fmla="*/ 2147483647 h 208"/>
                  <a:gd name="T4" fmla="*/ 0 w 432"/>
                  <a:gd name="T5" fmla="*/ 2147483647 h 208"/>
                  <a:gd name="T6" fmla="*/ 0 60000 65536"/>
                  <a:gd name="T7" fmla="*/ 0 60000 65536"/>
                  <a:gd name="T8" fmla="*/ 0 60000 65536"/>
                  <a:gd name="T9" fmla="*/ 0 w 432"/>
                  <a:gd name="T10" fmla="*/ 0 h 208"/>
                  <a:gd name="T11" fmla="*/ 432 w 432"/>
                  <a:gd name="T12" fmla="*/ 208 h 208"/>
                </a:gdLst>
                <a:ahLst/>
                <a:cxnLst>
                  <a:cxn ang="T6">
                    <a:pos x="T0" y="T1"/>
                  </a:cxn>
                  <a:cxn ang="T7">
                    <a:pos x="T2" y="T3"/>
                  </a:cxn>
                  <a:cxn ang="T8">
                    <a:pos x="T4" y="T5"/>
                  </a:cxn>
                </a:cxnLst>
                <a:rect l="T9" t="T10" r="T11" b="T12"/>
                <a:pathLst>
                  <a:path w="432" h="208">
                    <a:moveTo>
                      <a:pt x="432" y="208"/>
                    </a:moveTo>
                    <a:cubicBezTo>
                      <a:pt x="348" y="120"/>
                      <a:pt x="264" y="32"/>
                      <a:pt x="192" y="16"/>
                    </a:cubicBezTo>
                    <a:cubicBezTo>
                      <a:pt x="120" y="0"/>
                      <a:pt x="32" y="96"/>
                      <a:pt x="0" y="112"/>
                    </a:cubicBezTo>
                  </a:path>
                </a:pathLst>
              </a:custGeom>
              <a:noFill/>
              <a:ln w="28575">
                <a:solidFill>
                  <a:srgbClr val="FF0000"/>
                </a:solidFill>
                <a:round/>
                <a:headEnd/>
                <a:tailEnd type="triangle" w="med" len="med"/>
              </a:ln>
            </p:spPr>
            <p:txBody>
              <a:bodyPr wrap="square" anchor="ctr">
                <a:spAutoFit/>
              </a:bodyPr>
              <a:lstStyle/>
              <a:p>
                <a:pPr eaLnBrk="1" hangingPunct="1"/>
                <a:endParaRPr lang="en-CA" sz="2000" dirty="0">
                  <a:solidFill>
                    <a:srgbClr val="000000"/>
                  </a:solidFill>
                  <a:latin typeface="Arial" charset="0"/>
                </a:endParaRPr>
              </a:p>
            </p:txBody>
          </p:sp>
        </p:grpSp>
      </p:grpSp>
      <p:sp>
        <p:nvSpPr>
          <p:cNvPr id="18" name="Rectangle 3"/>
          <p:cNvSpPr txBox="1">
            <a:spLocks noChangeArrowheads="1"/>
          </p:cNvSpPr>
          <p:nvPr/>
        </p:nvSpPr>
        <p:spPr bwMode="auto">
          <a:xfrm>
            <a:off x="276672" y="1601146"/>
            <a:ext cx="9781728" cy="1224136"/>
          </a:xfrm>
          <a:prstGeom prst="rect">
            <a:avLst/>
          </a:prstGeom>
          <a:noFill/>
          <a:ln w="9525">
            <a:noFill/>
            <a:miter lim="800000"/>
            <a:headEnd/>
            <a:tailEnd/>
          </a:ln>
          <a:effectLst/>
        </p:spPr>
        <p:txBody>
          <a:bodyPr vert="horz" wrap="square" lIns="101846" tIns="50923" rIns="101846" bIns="50923" numCol="1" anchor="t" anchorCtr="0" compatLnSpc="1">
            <a:prstTxWarp prst="textNoShape">
              <a:avLst/>
            </a:prstTxWarp>
          </a:bodyPr>
          <a:lstStyle/>
          <a:p>
            <a:pPr marL="381925" indent="-381925" defTabSz="1018467" eaLnBrk="1" hangingPunct="1">
              <a:spcBef>
                <a:spcPct val="20000"/>
              </a:spcBef>
              <a:buFont typeface="Arial" pitchFamily="34" charset="0"/>
              <a:buChar char="•"/>
              <a:defRPr/>
            </a:pPr>
            <a:r>
              <a:rPr lang="en-US" sz="3100" kern="0" dirty="0">
                <a:solidFill>
                  <a:srgbClr val="000000"/>
                </a:solidFill>
                <a:latin typeface="Arial"/>
              </a:rPr>
              <a:t>What is the </a:t>
            </a:r>
            <a:r>
              <a:rPr lang="en-US" sz="3100" kern="0" dirty="0">
                <a:solidFill>
                  <a:srgbClr val="333399"/>
                </a:solidFill>
                <a:latin typeface="Arial"/>
              </a:rPr>
              <a:t>main claim </a:t>
            </a:r>
            <a:r>
              <a:rPr lang="en-US" sz="3100" kern="0" dirty="0">
                <a:solidFill>
                  <a:srgbClr val="000000"/>
                </a:solidFill>
                <a:latin typeface="Arial"/>
              </a:rPr>
              <a:t>in a message and </a:t>
            </a:r>
            <a:r>
              <a:rPr lang="en-CA" sz="3100" dirty="0">
                <a:solidFill>
                  <a:srgbClr val="000000"/>
                </a:solidFill>
                <a:latin typeface="Arial"/>
              </a:rPr>
              <a:t>how it is expanded/supported by the other claims</a:t>
            </a:r>
            <a:endParaRPr lang="en-US" sz="2700" i="1" kern="0" dirty="0">
              <a:solidFill>
                <a:srgbClr val="000000"/>
              </a:solidFill>
              <a:latin typeface="Arial"/>
            </a:endParaRPr>
          </a:p>
        </p:txBody>
      </p:sp>
      <p:sp>
        <p:nvSpPr>
          <p:cNvPr id="4" name="Footer Placeholder 3"/>
          <p:cNvSpPr>
            <a:spLocks noGrp="1"/>
          </p:cNvSpPr>
          <p:nvPr>
            <p:ph type="ftr" sz="quarter" idx="11"/>
          </p:nvPr>
        </p:nvSpPr>
        <p:spPr/>
        <p:txBody>
          <a:bodyPr/>
          <a:lstStyle/>
          <a:p>
            <a:r>
              <a:rPr lang="en-US" smtClean="0">
                <a:solidFill>
                  <a:srgbClr val="000000"/>
                </a:solidFill>
              </a:rPr>
              <a:t>CPSC 422, Lecture 28</a:t>
            </a:r>
            <a:endParaRPr lang="en-US">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76" y="0"/>
            <a:ext cx="9051925" cy="1295400"/>
          </a:xfrm>
        </p:spPr>
        <p:txBody>
          <a:bodyPr/>
          <a:lstStyle/>
          <a:p>
            <a:r>
              <a:rPr lang="en-CA" dirty="0" smtClean="0"/>
              <a:t>Discourse Parsing Task</a:t>
            </a:r>
            <a:endParaRPr lang="en-CA" dirty="0"/>
          </a:p>
        </p:txBody>
      </p:sp>
      <p:sp>
        <p:nvSpPr>
          <p:cNvPr id="5" name="Footer Placeholder 4"/>
          <p:cNvSpPr>
            <a:spLocks noGrp="1"/>
          </p:cNvSpPr>
          <p:nvPr>
            <p:ph type="ftr" sz="quarter" idx="11"/>
          </p:nvPr>
        </p:nvSpPr>
        <p:spPr/>
        <p:txBody>
          <a:bodyPr/>
          <a:lstStyle/>
          <a:p>
            <a:pPr>
              <a:defRPr/>
            </a:pPr>
            <a:r>
              <a:rPr lang="en-US" smtClean="0">
                <a:solidFill>
                  <a:srgbClr val="000000"/>
                </a:solidFill>
              </a:rPr>
              <a:t>CPSC 422, Lecture 28</a:t>
            </a: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21A5F99B-F908-435A-91B8-09D5E4931BB1}" type="slidenum">
              <a:rPr lang="en-US" smtClean="0">
                <a:solidFill>
                  <a:srgbClr val="000000"/>
                </a:solidFill>
              </a:rPr>
              <a:pPr>
                <a:defRPr/>
              </a:pPr>
              <a:t>17</a:t>
            </a:fld>
            <a:endParaRPr lang="en-US">
              <a:solidFill>
                <a:srgbClr val="000000"/>
              </a:solidFill>
            </a:endParaRPr>
          </a:p>
        </p:txBody>
      </p:sp>
      <p:sp>
        <p:nvSpPr>
          <p:cNvPr id="7" name="TextBox 6"/>
          <p:cNvSpPr txBox="1"/>
          <p:nvPr/>
        </p:nvSpPr>
        <p:spPr>
          <a:xfrm>
            <a:off x="457200" y="1524000"/>
            <a:ext cx="8763000" cy="529924"/>
          </a:xfrm>
          <a:prstGeom prst="rect">
            <a:avLst/>
          </a:prstGeom>
          <a:solidFill>
            <a:schemeClr val="accent2">
              <a:lumMod val="40000"/>
              <a:lumOff val="60000"/>
              <a:alpha val="41000"/>
            </a:schemeClr>
          </a:solidFill>
        </p:spPr>
        <p:txBody>
          <a:bodyPr wrap="square" lIns="90732" tIns="45360" rIns="90732" bIns="45360" rtlCol="0">
            <a:spAutoFit/>
          </a:bodyPr>
          <a:lstStyle/>
          <a:p>
            <a:r>
              <a:rPr lang="en-CA" sz="2800" dirty="0">
                <a:solidFill>
                  <a:srgbClr val="000000"/>
                </a:solidFill>
                <a:latin typeface="Arial"/>
              </a:rPr>
              <a:t>Assume a text is already segmented into EDUs.  </a:t>
            </a:r>
          </a:p>
        </p:txBody>
      </p:sp>
      <p:sp>
        <p:nvSpPr>
          <p:cNvPr id="10" name="TextBox 9"/>
          <p:cNvSpPr txBox="1"/>
          <p:nvPr/>
        </p:nvSpPr>
        <p:spPr>
          <a:xfrm>
            <a:off x="7162800" y="4031146"/>
            <a:ext cx="2514600" cy="599686"/>
          </a:xfrm>
          <a:prstGeom prst="rect">
            <a:avLst/>
          </a:prstGeom>
          <a:solidFill>
            <a:schemeClr val="accent2">
              <a:lumMod val="20000"/>
              <a:lumOff val="80000"/>
            </a:schemeClr>
          </a:solidFill>
          <a:ln>
            <a:solidFill>
              <a:schemeClr val="tx1"/>
            </a:solidFill>
          </a:ln>
        </p:spPr>
        <p:txBody>
          <a:bodyPr wrap="square" lIns="90732" tIns="45360" rIns="90732" bIns="45360" rtlCol="0" anchor="ctr" anchorCtr="1">
            <a:spAutoFit/>
          </a:bodyPr>
          <a:lstStyle/>
          <a:p>
            <a:r>
              <a:rPr lang="en-CA" sz="3200" dirty="0">
                <a:solidFill>
                  <a:srgbClr val="000000"/>
                </a:solidFill>
                <a:latin typeface="Arial"/>
              </a:rPr>
              <a:t>Label</a:t>
            </a:r>
          </a:p>
        </p:txBody>
      </p:sp>
      <p:sp>
        <p:nvSpPr>
          <p:cNvPr id="12" name="Oval 11"/>
          <p:cNvSpPr/>
          <p:nvPr/>
        </p:nvSpPr>
        <p:spPr bwMode="auto">
          <a:xfrm>
            <a:off x="76275" y="6400801"/>
            <a:ext cx="685801" cy="685800"/>
          </a:xfrm>
          <a:prstGeom prst="ellipse">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0732" tIns="45360" rIns="90732" bIns="45360" numCol="1" rtlCol="0" anchor="t" anchorCtr="0" compatLnSpc="1">
            <a:prstTxWarp prst="textNoShape">
              <a:avLst/>
            </a:prstTxWarp>
          </a:bodyPr>
          <a:lstStyle/>
          <a:p>
            <a:pPr defTabSz="907036"/>
            <a:r>
              <a:rPr lang="en-CA" sz="2000" dirty="0">
                <a:solidFill>
                  <a:srgbClr val="000000"/>
                </a:solidFill>
                <a:latin typeface="Arial"/>
              </a:rPr>
              <a:t>e</a:t>
            </a:r>
            <a:r>
              <a:rPr lang="en-CA" sz="2000" baseline="-25000" dirty="0">
                <a:solidFill>
                  <a:srgbClr val="000000"/>
                </a:solidFill>
                <a:latin typeface="Arial"/>
              </a:rPr>
              <a:t>1</a:t>
            </a:r>
            <a:endParaRPr lang="en-CA" baseline="-25000" dirty="0">
              <a:solidFill>
                <a:srgbClr val="000000"/>
              </a:solidFill>
              <a:latin typeface="Arial"/>
            </a:endParaRPr>
          </a:p>
        </p:txBody>
      </p:sp>
      <p:sp>
        <p:nvSpPr>
          <p:cNvPr id="13" name="Oval 12"/>
          <p:cNvSpPr/>
          <p:nvPr/>
        </p:nvSpPr>
        <p:spPr bwMode="auto">
          <a:xfrm>
            <a:off x="1143001" y="6400801"/>
            <a:ext cx="685801" cy="685800"/>
          </a:xfrm>
          <a:prstGeom prst="ellipse">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0732" tIns="45360" rIns="90732" bIns="45360" numCol="1" rtlCol="0" anchor="t" anchorCtr="0" compatLnSpc="1">
            <a:prstTxWarp prst="textNoShape">
              <a:avLst/>
            </a:prstTxWarp>
          </a:bodyPr>
          <a:lstStyle/>
          <a:p>
            <a:pPr defTabSz="907036"/>
            <a:r>
              <a:rPr lang="en-CA" sz="2000" dirty="0">
                <a:solidFill>
                  <a:srgbClr val="000000"/>
                </a:solidFill>
                <a:latin typeface="Arial"/>
              </a:rPr>
              <a:t>e</a:t>
            </a:r>
            <a:r>
              <a:rPr lang="en-CA" sz="2000" baseline="-25000" dirty="0">
                <a:solidFill>
                  <a:srgbClr val="000000"/>
                </a:solidFill>
                <a:latin typeface="Arial"/>
              </a:rPr>
              <a:t>2</a:t>
            </a:r>
            <a:endParaRPr lang="en-CA" baseline="-25000" dirty="0">
              <a:solidFill>
                <a:srgbClr val="000000"/>
              </a:solidFill>
              <a:latin typeface="Arial"/>
            </a:endParaRPr>
          </a:p>
        </p:txBody>
      </p:sp>
      <p:sp>
        <p:nvSpPr>
          <p:cNvPr id="15" name="Oval 14"/>
          <p:cNvSpPr/>
          <p:nvPr/>
        </p:nvSpPr>
        <p:spPr bwMode="auto">
          <a:xfrm>
            <a:off x="1905075" y="6400801"/>
            <a:ext cx="685801" cy="685800"/>
          </a:xfrm>
          <a:prstGeom prst="ellipse">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0732" tIns="45360" rIns="90732" bIns="45360" numCol="1" rtlCol="0" anchor="t" anchorCtr="0" compatLnSpc="1">
            <a:prstTxWarp prst="textNoShape">
              <a:avLst/>
            </a:prstTxWarp>
          </a:bodyPr>
          <a:lstStyle/>
          <a:p>
            <a:pPr defTabSz="907036"/>
            <a:r>
              <a:rPr lang="en-CA" sz="2000" dirty="0">
                <a:solidFill>
                  <a:srgbClr val="000000"/>
                </a:solidFill>
                <a:latin typeface="Arial"/>
              </a:rPr>
              <a:t>e</a:t>
            </a:r>
            <a:r>
              <a:rPr lang="en-CA" sz="2000" baseline="-25000" dirty="0">
                <a:solidFill>
                  <a:srgbClr val="000000"/>
                </a:solidFill>
                <a:latin typeface="Arial"/>
              </a:rPr>
              <a:t>3</a:t>
            </a:r>
            <a:endParaRPr lang="en-CA" baseline="-25000" dirty="0">
              <a:solidFill>
                <a:srgbClr val="000000"/>
              </a:solidFill>
              <a:latin typeface="Arial"/>
            </a:endParaRPr>
          </a:p>
        </p:txBody>
      </p:sp>
      <p:cxnSp>
        <p:nvCxnSpPr>
          <p:cNvPr id="18" name="Straight Connector 17"/>
          <p:cNvCxnSpPr/>
          <p:nvPr/>
        </p:nvCxnSpPr>
        <p:spPr bwMode="auto">
          <a:xfrm flipH="1">
            <a:off x="1600202" y="6096002"/>
            <a:ext cx="304801" cy="304800"/>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20" name="Straight Connector 19"/>
          <p:cNvCxnSpPr>
            <a:endCxn id="15" idx="0"/>
          </p:cNvCxnSpPr>
          <p:nvPr/>
        </p:nvCxnSpPr>
        <p:spPr bwMode="auto">
          <a:xfrm>
            <a:off x="1905000" y="6096002"/>
            <a:ext cx="342900" cy="304800"/>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26" name="Straight Connector 25"/>
          <p:cNvCxnSpPr/>
          <p:nvPr/>
        </p:nvCxnSpPr>
        <p:spPr bwMode="auto">
          <a:xfrm flipH="1">
            <a:off x="533400" y="5486403"/>
            <a:ext cx="762000" cy="914401"/>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28" name="Straight Connector 27"/>
          <p:cNvCxnSpPr/>
          <p:nvPr/>
        </p:nvCxnSpPr>
        <p:spPr bwMode="auto">
          <a:xfrm>
            <a:off x="1257300" y="5482758"/>
            <a:ext cx="647700" cy="613242"/>
          </a:xfrm>
          <a:prstGeom prst="line">
            <a:avLst/>
          </a:prstGeom>
          <a:solidFill>
            <a:srgbClr val="00B8FF"/>
          </a:solidFill>
          <a:ln w="9525" cap="flat" cmpd="sng" algn="ctr">
            <a:solidFill>
              <a:schemeClr val="tx1"/>
            </a:solidFill>
            <a:prstDash val="solid"/>
            <a:round/>
            <a:headEnd type="none" w="med" len="med"/>
            <a:tailEnd type="none" w="med" len="med"/>
          </a:ln>
          <a:effectLst/>
        </p:spPr>
      </p:cxnSp>
      <p:sp>
        <p:nvSpPr>
          <p:cNvPr id="33" name="Oval 32"/>
          <p:cNvSpPr/>
          <p:nvPr/>
        </p:nvSpPr>
        <p:spPr bwMode="auto">
          <a:xfrm>
            <a:off x="2895674" y="6477000"/>
            <a:ext cx="685801" cy="685800"/>
          </a:xfrm>
          <a:prstGeom prst="ellipse">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0732" tIns="45360" rIns="90732" bIns="45360" numCol="1" rtlCol="0" anchor="t" anchorCtr="0" compatLnSpc="1">
            <a:prstTxWarp prst="textNoShape">
              <a:avLst/>
            </a:prstTxWarp>
          </a:bodyPr>
          <a:lstStyle/>
          <a:p>
            <a:pPr defTabSz="907036"/>
            <a:r>
              <a:rPr lang="en-CA" sz="2000" dirty="0">
                <a:solidFill>
                  <a:srgbClr val="000000"/>
                </a:solidFill>
                <a:latin typeface="Arial"/>
              </a:rPr>
              <a:t>e</a:t>
            </a:r>
            <a:r>
              <a:rPr lang="en-CA" sz="2000" baseline="-25000" dirty="0">
                <a:solidFill>
                  <a:srgbClr val="000000"/>
                </a:solidFill>
                <a:latin typeface="Arial"/>
              </a:rPr>
              <a:t>1</a:t>
            </a:r>
            <a:endParaRPr lang="en-CA" baseline="-25000" dirty="0">
              <a:solidFill>
                <a:srgbClr val="000000"/>
              </a:solidFill>
              <a:latin typeface="Arial"/>
            </a:endParaRPr>
          </a:p>
        </p:txBody>
      </p:sp>
      <p:sp>
        <p:nvSpPr>
          <p:cNvPr id="34" name="Oval 33"/>
          <p:cNvSpPr/>
          <p:nvPr/>
        </p:nvSpPr>
        <p:spPr bwMode="auto">
          <a:xfrm>
            <a:off x="3657675" y="6477000"/>
            <a:ext cx="685801" cy="685800"/>
          </a:xfrm>
          <a:prstGeom prst="ellipse">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0732" tIns="45360" rIns="90732" bIns="45360" numCol="1" rtlCol="0" anchor="t" anchorCtr="0" compatLnSpc="1">
            <a:prstTxWarp prst="textNoShape">
              <a:avLst/>
            </a:prstTxWarp>
          </a:bodyPr>
          <a:lstStyle/>
          <a:p>
            <a:pPr defTabSz="907036"/>
            <a:r>
              <a:rPr lang="en-CA" sz="2000" dirty="0">
                <a:solidFill>
                  <a:srgbClr val="000000"/>
                </a:solidFill>
                <a:latin typeface="Arial"/>
              </a:rPr>
              <a:t>e</a:t>
            </a:r>
            <a:r>
              <a:rPr lang="en-CA" sz="2000" baseline="-25000" dirty="0">
                <a:solidFill>
                  <a:srgbClr val="000000"/>
                </a:solidFill>
                <a:latin typeface="Arial"/>
              </a:rPr>
              <a:t>2</a:t>
            </a:r>
            <a:endParaRPr lang="en-CA" baseline="-25000" dirty="0">
              <a:solidFill>
                <a:srgbClr val="000000"/>
              </a:solidFill>
              <a:latin typeface="Arial"/>
            </a:endParaRPr>
          </a:p>
        </p:txBody>
      </p:sp>
      <p:sp>
        <p:nvSpPr>
          <p:cNvPr id="35" name="Oval 34"/>
          <p:cNvSpPr/>
          <p:nvPr/>
        </p:nvSpPr>
        <p:spPr bwMode="auto">
          <a:xfrm>
            <a:off x="4724475" y="6477000"/>
            <a:ext cx="685801" cy="685800"/>
          </a:xfrm>
          <a:prstGeom prst="ellipse">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0732" tIns="45360" rIns="90732" bIns="45360" numCol="1" rtlCol="0" anchor="t" anchorCtr="0" compatLnSpc="1">
            <a:prstTxWarp prst="textNoShape">
              <a:avLst/>
            </a:prstTxWarp>
          </a:bodyPr>
          <a:lstStyle/>
          <a:p>
            <a:pPr defTabSz="907036"/>
            <a:r>
              <a:rPr lang="en-CA" sz="2000" dirty="0">
                <a:solidFill>
                  <a:srgbClr val="000000"/>
                </a:solidFill>
                <a:latin typeface="Arial"/>
              </a:rPr>
              <a:t>e</a:t>
            </a:r>
            <a:r>
              <a:rPr lang="en-CA" sz="2000" baseline="-25000" dirty="0">
                <a:solidFill>
                  <a:srgbClr val="000000"/>
                </a:solidFill>
                <a:latin typeface="Arial"/>
              </a:rPr>
              <a:t>3</a:t>
            </a:r>
            <a:endParaRPr lang="en-CA" baseline="-25000" dirty="0">
              <a:solidFill>
                <a:srgbClr val="000000"/>
              </a:solidFill>
              <a:latin typeface="Arial"/>
            </a:endParaRPr>
          </a:p>
        </p:txBody>
      </p:sp>
      <p:cxnSp>
        <p:nvCxnSpPr>
          <p:cNvPr id="37" name="Straight Connector 36"/>
          <p:cNvCxnSpPr/>
          <p:nvPr/>
        </p:nvCxnSpPr>
        <p:spPr bwMode="auto">
          <a:xfrm flipH="1">
            <a:off x="3352800" y="6172204"/>
            <a:ext cx="290936" cy="304800"/>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38" name="Straight Connector 37"/>
          <p:cNvCxnSpPr/>
          <p:nvPr/>
        </p:nvCxnSpPr>
        <p:spPr bwMode="auto">
          <a:xfrm>
            <a:off x="3619575" y="6172204"/>
            <a:ext cx="266701" cy="304800"/>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52" name="Straight Connector 51"/>
          <p:cNvCxnSpPr>
            <a:endCxn id="35" idx="0"/>
          </p:cNvCxnSpPr>
          <p:nvPr/>
        </p:nvCxnSpPr>
        <p:spPr bwMode="auto">
          <a:xfrm>
            <a:off x="4267201" y="5562599"/>
            <a:ext cx="800100" cy="914401"/>
          </a:xfrm>
          <a:prstGeom prst="line">
            <a:avLst/>
          </a:prstGeom>
          <a:solidFill>
            <a:srgbClr val="00B8FF"/>
          </a:solidFill>
          <a:ln w="9525" cap="flat" cmpd="sng" algn="ctr">
            <a:solidFill>
              <a:schemeClr val="tx1"/>
            </a:solidFill>
            <a:prstDash val="solid"/>
            <a:round/>
            <a:headEnd type="none" w="med" len="med"/>
            <a:tailEnd type="none" w="med" len="med"/>
          </a:ln>
          <a:effectLst/>
        </p:spPr>
      </p:cxnSp>
      <p:grpSp>
        <p:nvGrpSpPr>
          <p:cNvPr id="68" name="Group 67"/>
          <p:cNvGrpSpPr/>
          <p:nvPr/>
        </p:nvGrpSpPr>
        <p:grpSpPr>
          <a:xfrm>
            <a:off x="3276601" y="2971889"/>
            <a:ext cx="3505200" cy="889575"/>
            <a:chOff x="3276600" y="2971800"/>
            <a:chExt cx="3505200" cy="889576"/>
          </a:xfrm>
        </p:grpSpPr>
        <p:sp>
          <p:nvSpPr>
            <p:cNvPr id="8" name="TextBox 7"/>
            <p:cNvSpPr txBox="1"/>
            <p:nvPr/>
          </p:nvSpPr>
          <p:spPr>
            <a:xfrm>
              <a:off x="3276600" y="3276600"/>
              <a:ext cx="3505200" cy="584776"/>
            </a:xfrm>
            <a:prstGeom prst="rect">
              <a:avLst/>
            </a:prstGeom>
            <a:solidFill>
              <a:schemeClr val="accent2">
                <a:lumMod val="20000"/>
                <a:lumOff val="80000"/>
              </a:schemeClr>
            </a:solidFill>
          </p:spPr>
          <p:txBody>
            <a:bodyPr wrap="square" rtlCol="0">
              <a:spAutoFit/>
            </a:bodyPr>
            <a:lstStyle/>
            <a:p>
              <a:r>
                <a:rPr lang="en-CA" sz="3200" dirty="0">
                  <a:solidFill>
                    <a:srgbClr val="000000"/>
                  </a:solidFill>
                  <a:latin typeface="Arial"/>
                </a:rPr>
                <a:t>Discourse parsing</a:t>
              </a:r>
            </a:p>
          </p:txBody>
        </p:sp>
        <p:sp>
          <p:nvSpPr>
            <p:cNvPr id="64" name="Down Arrow 63"/>
            <p:cNvSpPr/>
            <p:nvPr/>
          </p:nvSpPr>
          <p:spPr bwMode="auto">
            <a:xfrm>
              <a:off x="4495800" y="2971800"/>
              <a:ext cx="533400" cy="457200"/>
            </a:xfrm>
            <a:prstGeom prst="downArrow">
              <a:avLst>
                <a:gd name="adj1" fmla="val 50000"/>
                <a:gd name="adj2" fmla="val 52778"/>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07036"/>
              <a:endParaRPr lang="en-CA">
                <a:solidFill>
                  <a:srgbClr val="FFFFFF"/>
                </a:solidFill>
                <a:latin typeface="Times New Roman" pitchFamily="18" charset="0"/>
              </a:endParaRPr>
            </a:p>
          </p:txBody>
        </p:sp>
      </p:grpSp>
      <p:grpSp>
        <p:nvGrpSpPr>
          <p:cNvPr id="66" name="Group 65"/>
          <p:cNvGrpSpPr/>
          <p:nvPr/>
        </p:nvGrpSpPr>
        <p:grpSpPr>
          <a:xfrm>
            <a:off x="3276600" y="2209801"/>
            <a:ext cx="3124200" cy="762000"/>
            <a:chOff x="3276600" y="2209800"/>
            <a:chExt cx="3124200" cy="762000"/>
          </a:xfrm>
        </p:grpSpPr>
        <p:grpSp>
          <p:nvGrpSpPr>
            <p:cNvPr id="63" name="Group 62"/>
            <p:cNvGrpSpPr/>
            <p:nvPr/>
          </p:nvGrpSpPr>
          <p:grpSpPr>
            <a:xfrm>
              <a:off x="3352800" y="2286000"/>
              <a:ext cx="2895600" cy="609600"/>
              <a:chOff x="3429000" y="2286000"/>
              <a:chExt cx="3048000" cy="685800"/>
            </a:xfrm>
          </p:grpSpPr>
          <p:sp>
            <p:nvSpPr>
              <p:cNvPr id="60" name="Oval 59"/>
              <p:cNvSpPr/>
              <p:nvPr/>
            </p:nvSpPr>
            <p:spPr bwMode="auto">
              <a:xfrm>
                <a:off x="3429000" y="2286000"/>
                <a:ext cx="685800" cy="685800"/>
              </a:xfrm>
              <a:prstGeom prst="ellipse">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07036"/>
                <a:r>
                  <a:rPr lang="en-CA" sz="2000" dirty="0">
                    <a:solidFill>
                      <a:srgbClr val="000000"/>
                    </a:solidFill>
                    <a:latin typeface="Arial"/>
                  </a:rPr>
                  <a:t>e</a:t>
                </a:r>
                <a:r>
                  <a:rPr lang="en-CA" sz="2000" baseline="-25000" dirty="0">
                    <a:solidFill>
                      <a:srgbClr val="000000"/>
                    </a:solidFill>
                    <a:latin typeface="Arial"/>
                  </a:rPr>
                  <a:t>1</a:t>
                </a:r>
                <a:endParaRPr lang="en-CA" baseline="-25000" dirty="0">
                  <a:solidFill>
                    <a:srgbClr val="000000"/>
                  </a:solidFill>
                  <a:latin typeface="Arial"/>
                </a:endParaRPr>
              </a:p>
            </p:txBody>
          </p:sp>
          <p:sp>
            <p:nvSpPr>
              <p:cNvPr id="61" name="Oval 60"/>
              <p:cNvSpPr/>
              <p:nvPr/>
            </p:nvSpPr>
            <p:spPr bwMode="auto">
              <a:xfrm>
                <a:off x="4572000" y="2286000"/>
                <a:ext cx="685800" cy="685800"/>
              </a:xfrm>
              <a:prstGeom prst="ellipse">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07036"/>
                <a:r>
                  <a:rPr lang="en-CA" sz="2000" dirty="0">
                    <a:solidFill>
                      <a:srgbClr val="000000"/>
                    </a:solidFill>
                    <a:latin typeface="Arial"/>
                  </a:rPr>
                  <a:t>e</a:t>
                </a:r>
                <a:r>
                  <a:rPr lang="en-CA" sz="2000" baseline="-25000" dirty="0">
                    <a:solidFill>
                      <a:srgbClr val="000000"/>
                    </a:solidFill>
                    <a:latin typeface="Arial"/>
                  </a:rPr>
                  <a:t>2</a:t>
                </a:r>
                <a:endParaRPr lang="en-CA" baseline="-25000" dirty="0">
                  <a:solidFill>
                    <a:srgbClr val="000000"/>
                  </a:solidFill>
                  <a:latin typeface="Arial"/>
                </a:endParaRPr>
              </a:p>
            </p:txBody>
          </p:sp>
          <p:sp>
            <p:nvSpPr>
              <p:cNvPr id="62" name="Oval 61"/>
              <p:cNvSpPr/>
              <p:nvPr/>
            </p:nvSpPr>
            <p:spPr bwMode="auto">
              <a:xfrm>
                <a:off x="5791200" y="2286000"/>
                <a:ext cx="685800" cy="685800"/>
              </a:xfrm>
              <a:prstGeom prst="ellipse">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07036"/>
                <a:r>
                  <a:rPr lang="en-CA" sz="2000" dirty="0">
                    <a:solidFill>
                      <a:srgbClr val="000000"/>
                    </a:solidFill>
                    <a:latin typeface="Arial"/>
                  </a:rPr>
                  <a:t>e</a:t>
                </a:r>
                <a:r>
                  <a:rPr lang="en-CA" sz="2000" baseline="-25000" dirty="0">
                    <a:solidFill>
                      <a:srgbClr val="000000"/>
                    </a:solidFill>
                    <a:latin typeface="Arial"/>
                  </a:rPr>
                  <a:t>3</a:t>
                </a:r>
                <a:endParaRPr lang="en-CA" baseline="-25000" dirty="0">
                  <a:solidFill>
                    <a:srgbClr val="000000"/>
                  </a:solidFill>
                  <a:latin typeface="Arial"/>
                </a:endParaRPr>
              </a:p>
            </p:txBody>
          </p:sp>
        </p:grpSp>
        <p:sp>
          <p:nvSpPr>
            <p:cNvPr id="65" name="Rectangle 64"/>
            <p:cNvSpPr/>
            <p:nvPr/>
          </p:nvSpPr>
          <p:spPr bwMode="auto">
            <a:xfrm>
              <a:off x="3276600" y="2209800"/>
              <a:ext cx="3124200" cy="7620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07036"/>
              <a:endParaRPr lang="en-CA">
                <a:solidFill>
                  <a:srgbClr val="FFFFFF"/>
                </a:solidFill>
                <a:latin typeface="Times New Roman" pitchFamily="18" charset="0"/>
              </a:endParaRPr>
            </a:p>
          </p:txBody>
        </p:sp>
      </p:grpSp>
      <p:grpSp>
        <p:nvGrpSpPr>
          <p:cNvPr id="69" name="Group 68"/>
          <p:cNvGrpSpPr/>
          <p:nvPr/>
        </p:nvGrpSpPr>
        <p:grpSpPr>
          <a:xfrm>
            <a:off x="1295400" y="3800459"/>
            <a:ext cx="2514600" cy="975234"/>
            <a:chOff x="1295400" y="3800541"/>
            <a:chExt cx="2514600" cy="975235"/>
          </a:xfrm>
        </p:grpSpPr>
        <p:sp>
          <p:nvSpPr>
            <p:cNvPr id="9" name="TextBox 8"/>
            <p:cNvSpPr txBox="1"/>
            <p:nvPr/>
          </p:nvSpPr>
          <p:spPr>
            <a:xfrm>
              <a:off x="1295400" y="4191000"/>
              <a:ext cx="2514600" cy="584776"/>
            </a:xfrm>
            <a:prstGeom prst="rect">
              <a:avLst/>
            </a:prstGeom>
            <a:solidFill>
              <a:schemeClr val="accent2">
                <a:lumMod val="20000"/>
                <a:lumOff val="80000"/>
              </a:schemeClr>
            </a:solidFill>
            <a:ln>
              <a:solidFill>
                <a:schemeClr val="tx1"/>
              </a:solidFill>
            </a:ln>
          </p:spPr>
          <p:txBody>
            <a:bodyPr wrap="square" rtlCol="0" anchor="ctr" anchorCtr="1">
              <a:spAutoFit/>
            </a:bodyPr>
            <a:lstStyle/>
            <a:p>
              <a:r>
                <a:rPr lang="en-CA" sz="3200" dirty="0">
                  <a:solidFill>
                    <a:srgbClr val="000000"/>
                  </a:solidFill>
                  <a:latin typeface="Arial"/>
                </a:rPr>
                <a:t>Structure</a:t>
              </a:r>
            </a:p>
          </p:txBody>
        </p:sp>
        <p:sp>
          <p:nvSpPr>
            <p:cNvPr id="67" name="Down Arrow 66"/>
            <p:cNvSpPr/>
            <p:nvPr/>
          </p:nvSpPr>
          <p:spPr bwMode="auto">
            <a:xfrm rot="2547287">
              <a:off x="2941638" y="3800541"/>
              <a:ext cx="398564" cy="516997"/>
            </a:xfrm>
            <a:prstGeom prst="downArrow">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07036"/>
              <a:endParaRPr lang="en-CA">
                <a:solidFill>
                  <a:srgbClr val="FFFFFF"/>
                </a:solidFill>
                <a:latin typeface="Times New Roman" pitchFamily="18" charset="0"/>
              </a:endParaRPr>
            </a:p>
          </p:txBody>
        </p:sp>
      </p:grpSp>
      <p:cxnSp>
        <p:nvCxnSpPr>
          <p:cNvPr id="71" name="Straight Connector 70"/>
          <p:cNvCxnSpPr/>
          <p:nvPr/>
        </p:nvCxnSpPr>
        <p:spPr bwMode="auto">
          <a:xfrm>
            <a:off x="2743200" y="5562600"/>
            <a:ext cx="0" cy="1524000"/>
          </a:xfrm>
          <a:prstGeom prst="line">
            <a:avLst/>
          </a:prstGeom>
          <a:solidFill>
            <a:srgbClr val="00B8FF"/>
          </a:solidFill>
          <a:ln w="31750" cap="flat" cmpd="sng" algn="ctr">
            <a:solidFill>
              <a:srgbClr val="0000FF"/>
            </a:solidFill>
            <a:prstDash val="solid"/>
            <a:round/>
            <a:headEnd type="none" w="med" len="med"/>
            <a:tailEnd type="none" w="med" len="med"/>
          </a:ln>
          <a:effectLst/>
        </p:spPr>
      </p:cxnSp>
      <p:sp>
        <p:nvSpPr>
          <p:cNvPr id="73" name="Down Arrow 72"/>
          <p:cNvSpPr/>
          <p:nvPr/>
        </p:nvSpPr>
        <p:spPr bwMode="auto">
          <a:xfrm rot="18829464">
            <a:off x="6750106" y="3723796"/>
            <a:ext cx="398564" cy="504516"/>
          </a:xfrm>
          <a:prstGeom prst="downArrow">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0732" tIns="45360" rIns="90732" bIns="45360" numCol="1" rtlCol="0" anchor="t" anchorCtr="0" compatLnSpc="1">
            <a:prstTxWarp prst="textNoShape">
              <a:avLst/>
            </a:prstTxWarp>
          </a:bodyPr>
          <a:lstStyle/>
          <a:p>
            <a:pPr defTabSz="907036"/>
            <a:endParaRPr lang="en-CA">
              <a:solidFill>
                <a:srgbClr val="FFFFFF"/>
              </a:solidFill>
              <a:latin typeface="Times New Roman" pitchFamily="18" charset="0"/>
            </a:endParaRPr>
          </a:p>
        </p:txBody>
      </p:sp>
      <p:sp>
        <p:nvSpPr>
          <p:cNvPr id="74" name="Oval 73"/>
          <p:cNvSpPr/>
          <p:nvPr/>
        </p:nvSpPr>
        <p:spPr bwMode="auto">
          <a:xfrm>
            <a:off x="6705675" y="6419910"/>
            <a:ext cx="685801" cy="685800"/>
          </a:xfrm>
          <a:prstGeom prst="ellipse">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0732" tIns="45360" rIns="90732" bIns="45360" numCol="1" rtlCol="0" anchor="t" anchorCtr="0" compatLnSpc="1">
            <a:prstTxWarp prst="textNoShape">
              <a:avLst/>
            </a:prstTxWarp>
          </a:bodyPr>
          <a:lstStyle/>
          <a:p>
            <a:pPr defTabSz="907036"/>
            <a:r>
              <a:rPr lang="en-CA" sz="2000" dirty="0">
                <a:solidFill>
                  <a:srgbClr val="000000"/>
                </a:solidFill>
                <a:latin typeface="Arial"/>
              </a:rPr>
              <a:t>e</a:t>
            </a:r>
            <a:r>
              <a:rPr lang="en-CA" sz="2000" baseline="-25000" dirty="0">
                <a:solidFill>
                  <a:srgbClr val="000000"/>
                </a:solidFill>
                <a:latin typeface="Arial"/>
              </a:rPr>
              <a:t>1</a:t>
            </a:r>
            <a:endParaRPr lang="en-CA" baseline="-25000" dirty="0">
              <a:solidFill>
                <a:srgbClr val="000000"/>
              </a:solidFill>
              <a:latin typeface="Arial"/>
            </a:endParaRPr>
          </a:p>
        </p:txBody>
      </p:sp>
      <p:sp>
        <p:nvSpPr>
          <p:cNvPr id="75" name="Oval 74"/>
          <p:cNvSpPr/>
          <p:nvPr/>
        </p:nvSpPr>
        <p:spPr bwMode="auto">
          <a:xfrm>
            <a:off x="7772475" y="6419910"/>
            <a:ext cx="685801" cy="685800"/>
          </a:xfrm>
          <a:prstGeom prst="ellipse">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0732" tIns="45360" rIns="90732" bIns="45360" numCol="1" rtlCol="0" anchor="t" anchorCtr="0" compatLnSpc="1">
            <a:prstTxWarp prst="textNoShape">
              <a:avLst/>
            </a:prstTxWarp>
          </a:bodyPr>
          <a:lstStyle/>
          <a:p>
            <a:pPr defTabSz="907036"/>
            <a:r>
              <a:rPr lang="en-CA" sz="2000" dirty="0">
                <a:solidFill>
                  <a:srgbClr val="000000"/>
                </a:solidFill>
                <a:latin typeface="Arial"/>
              </a:rPr>
              <a:t>e</a:t>
            </a:r>
            <a:r>
              <a:rPr lang="en-CA" sz="2000" baseline="-25000" dirty="0">
                <a:solidFill>
                  <a:srgbClr val="000000"/>
                </a:solidFill>
                <a:latin typeface="Arial"/>
              </a:rPr>
              <a:t>2</a:t>
            </a:r>
            <a:endParaRPr lang="en-CA" baseline="-25000" dirty="0">
              <a:solidFill>
                <a:srgbClr val="000000"/>
              </a:solidFill>
              <a:latin typeface="Arial"/>
            </a:endParaRPr>
          </a:p>
        </p:txBody>
      </p:sp>
      <p:sp>
        <p:nvSpPr>
          <p:cNvPr id="76" name="Oval 75"/>
          <p:cNvSpPr/>
          <p:nvPr/>
        </p:nvSpPr>
        <p:spPr bwMode="auto">
          <a:xfrm>
            <a:off x="8534475" y="6419910"/>
            <a:ext cx="685801" cy="685800"/>
          </a:xfrm>
          <a:prstGeom prst="ellipse">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0732" tIns="45360" rIns="90732" bIns="45360" numCol="1" rtlCol="0" anchor="t" anchorCtr="0" compatLnSpc="1">
            <a:prstTxWarp prst="textNoShape">
              <a:avLst/>
            </a:prstTxWarp>
          </a:bodyPr>
          <a:lstStyle/>
          <a:p>
            <a:pPr defTabSz="907036"/>
            <a:r>
              <a:rPr lang="en-CA" sz="2000" dirty="0">
                <a:solidFill>
                  <a:srgbClr val="000000"/>
                </a:solidFill>
                <a:latin typeface="Arial"/>
              </a:rPr>
              <a:t>e</a:t>
            </a:r>
            <a:r>
              <a:rPr lang="en-CA" sz="2000" baseline="-25000" dirty="0">
                <a:solidFill>
                  <a:srgbClr val="000000"/>
                </a:solidFill>
                <a:latin typeface="Arial"/>
              </a:rPr>
              <a:t>3</a:t>
            </a:r>
            <a:endParaRPr lang="en-CA" baseline="-25000" dirty="0">
              <a:solidFill>
                <a:srgbClr val="000000"/>
              </a:solidFill>
              <a:latin typeface="Arial"/>
            </a:endParaRPr>
          </a:p>
        </p:txBody>
      </p:sp>
      <p:sp>
        <p:nvSpPr>
          <p:cNvPr id="77" name="TextBox 76"/>
          <p:cNvSpPr txBox="1"/>
          <p:nvPr/>
        </p:nvSpPr>
        <p:spPr>
          <a:xfrm>
            <a:off x="8001002" y="5711135"/>
            <a:ext cx="990600" cy="407839"/>
          </a:xfrm>
          <a:prstGeom prst="rect">
            <a:avLst/>
          </a:prstGeom>
          <a:noFill/>
          <a:ln>
            <a:solidFill>
              <a:schemeClr val="tx1"/>
            </a:solidFill>
          </a:ln>
        </p:spPr>
        <p:txBody>
          <a:bodyPr wrap="square" lIns="90732" tIns="45360" rIns="90732" bIns="45360" rtlCol="0" anchor="ctr" anchorCtr="1">
            <a:spAutoFit/>
          </a:bodyPr>
          <a:lstStyle/>
          <a:p>
            <a:r>
              <a:rPr lang="en-CA" sz="2000" dirty="0">
                <a:solidFill>
                  <a:srgbClr val="000000"/>
                </a:solidFill>
                <a:latin typeface="Arial"/>
              </a:rPr>
              <a:t>r</a:t>
            </a:r>
            <a:r>
              <a:rPr lang="en-CA" sz="2000" baseline="-25000" dirty="0">
                <a:solidFill>
                  <a:srgbClr val="000000"/>
                </a:solidFill>
                <a:latin typeface="Arial"/>
              </a:rPr>
              <a:t>2-3</a:t>
            </a:r>
          </a:p>
        </p:txBody>
      </p:sp>
      <p:cxnSp>
        <p:nvCxnSpPr>
          <p:cNvPr id="78" name="Straight Connector 77"/>
          <p:cNvCxnSpPr/>
          <p:nvPr/>
        </p:nvCxnSpPr>
        <p:spPr bwMode="auto">
          <a:xfrm flipH="1">
            <a:off x="8229605" y="6115110"/>
            <a:ext cx="304801" cy="304800"/>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79" name="Straight Connector 78"/>
          <p:cNvCxnSpPr>
            <a:endCxn id="76" idx="0"/>
          </p:cNvCxnSpPr>
          <p:nvPr/>
        </p:nvCxnSpPr>
        <p:spPr bwMode="auto">
          <a:xfrm>
            <a:off x="8534402" y="6115110"/>
            <a:ext cx="342900" cy="304800"/>
          </a:xfrm>
          <a:prstGeom prst="line">
            <a:avLst/>
          </a:prstGeom>
          <a:solidFill>
            <a:srgbClr val="00B8FF"/>
          </a:solidFill>
          <a:ln w="9525" cap="flat" cmpd="sng" algn="ctr">
            <a:solidFill>
              <a:schemeClr val="tx1"/>
            </a:solidFill>
            <a:prstDash val="solid"/>
            <a:round/>
            <a:headEnd type="none" w="med" len="med"/>
            <a:tailEnd type="none" w="med" len="med"/>
          </a:ln>
          <a:effectLst/>
        </p:spPr>
      </p:cxnSp>
      <p:sp>
        <p:nvSpPr>
          <p:cNvPr id="80" name="TextBox 79"/>
          <p:cNvSpPr txBox="1"/>
          <p:nvPr/>
        </p:nvSpPr>
        <p:spPr>
          <a:xfrm>
            <a:off x="7086605" y="5025336"/>
            <a:ext cx="990600" cy="407839"/>
          </a:xfrm>
          <a:prstGeom prst="rect">
            <a:avLst/>
          </a:prstGeom>
          <a:noFill/>
          <a:ln>
            <a:solidFill>
              <a:schemeClr val="tx1"/>
            </a:solidFill>
          </a:ln>
        </p:spPr>
        <p:txBody>
          <a:bodyPr wrap="square" lIns="90732" tIns="45360" rIns="90732" bIns="45360" rtlCol="0" anchor="ctr" anchorCtr="1">
            <a:spAutoFit/>
          </a:bodyPr>
          <a:lstStyle/>
          <a:p>
            <a:r>
              <a:rPr lang="en-CA" sz="2000" dirty="0">
                <a:solidFill>
                  <a:srgbClr val="000000"/>
                </a:solidFill>
                <a:latin typeface="Arial"/>
              </a:rPr>
              <a:t>r</a:t>
            </a:r>
            <a:r>
              <a:rPr lang="en-CA" sz="2000" baseline="-25000" dirty="0">
                <a:solidFill>
                  <a:srgbClr val="000000"/>
                </a:solidFill>
                <a:latin typeface="Arial"/>
              </a:rPr>
              <a:t>1-3</a:t>
            </a:r>
          </a:p>
        </p:txBody>
      </p:sp>
      <p:cxnSp>
        <p:nvCxnSpPr>
          <p:cNvPr id="81" name="Straight Connector 80"/>
          <p:cNvCxnSpPr>
            <a:stCxn id="80" idx="2"/>
            <a:endCxn id="74" idx="0"/>
          </p:cNvCxnSpPr>
          <p:nvPr/>
        </p:nvCxnSpPr>
        <p:spPr bwMode="auto">
          <a:xfrm flipH="1">
            <a:off x="7048501" y="5433175"/>
            <a:ext cx="533400" cy="986734"/>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82" name="Straight Connector 81"/>
          <p:cNvCxnSpPr>
            <a:stCxn id="80" idx="2"/>
            <a:endCxn id="77" idx="1"/>
          </p:cNvCxnSpPr>
          <p:nvPr/>
        </p:nvCxnSpPr>
        <p:spPr bwMode="auto">
          <a:xfrm>
            <a:off x="7581901" y="5433175"/>
            <a:ext cx="419100" cy="481880"/>
          </a:xfrm>
          <a:prstGeom prst="line">
            <a:avLst/>
          </a:prstGeom>
          <a:solidFill>
            <a:srgbClr val="00B8FF"/>
          </a:solidFill>
          <a:ln w="9525" cap="flat" cmpd="sng" algn="ctr">
            <a:solidFill>
              <a:schemeClr val="tx1"/>
            </a:solidFill>
            <a:prstDash val="solid"/>
            <a:round/>
            <a:headEnd type="none" w="med" len="med"/>
            <a:tailEnd type="none" w="med" len="med"/>
          </a:ln>
          <a:effectLst/>
        </p:spPr>
      </p:cxnSp>
      <p:sp>
        <p:nvSpPr>
          <p:cNvPr id="83" name="TextBox 82"/>
          <p:cNvSpPr txBox="1"/>
          <p:nvPr/>
        </p:nvSpPr>
        <p:spPr>
          <a:xfrm>
            <a:off x="8458200" y="4800678"/>
            <a:ext cx="1447800" cy="721771"/>
          </a:xfrm>
          <a:prstGeom prst="rect">
            <a:avLst/>
          </a:prstGeom>
          <a:solidFill>
            <a:schemeClr val="accent2">
              <a:lumMod val="20000"/>
              <a:lumOff val="80000"/>
            </a:schemeClr>
          </a:solidFill>
        </p:spPr>
        <p:txBody>
          <a:bodyPr wrap="square" lIns="90732" tIns="45360" rIns="90732" bIns="45360" rtlCol="0">
            <a:spAutoFit/>
          </a:bodyPr>
          <a:lstStyle/>
          <a:p>
            <a:r>
              <a:rPr lang="en-CA" sz="2000" dirty="0">
                <a:solidFill>
                  <a:srgbClr val="000000"/>
                </a:solidFill>
                <a:latin typeface="Arial"/>
              </a:rPr>
              <a:t>Relation +</a:t>
            </a:r>
          </a:p>
          <a:p>
            <a:r>
              <a:rPr lang="en-CA" sz="2000" dirty="0">
                <a:solidFill>
                  <a:srgbClr val="000000"/>
                </a:solidFill>
                <a:latin typeface="Arial"/>
              </a:rPr>
              <a:t>Nuclearity</a:t>
            </a:r>
          </a:p>
        </p:txBody>
      </p:sp>
      <p:cxnSp>
        <p:nvCxnSpPr>
          <p:cNvPr id="55" name="Straight Connector 54"/>
          <p:cNvCxnSpPr/>
          <p:nvPr/>
        </p:nvCxnSpPr>
        <p:spPr bwMode="auto">
          <a:xfrm flipH="1">
            <a:off x="3657600" y="5562600"/>
            <a:ext cx="609600" cy="609600"/>
          </a:xfrm>
          <a:prstGeom prst="line">
            <a:avLst/>
          </a:prstGeom>
          <a:solidFill>
            <a:srgbClr val="00B8FF"/>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3305048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nodeType="withEffect">
                                  <p:stCondLst>
                                    <p:cond delay="0"/>
                                  </p:stCondLst>
                                  <p:childTnLst>
                                    <p:set>
                                      <p:cBhvr>
                                        <p:cTn id="9" dur="1" fill="hold">
                                          <p:stCondLst>
                                            <p:cond delay="0"/>
                                          </p:stCondLst>
                                        </p:cTn>
                                        <p:tgtEl>
                                          <p:spTgt spid="66"/>
                                        </p:tgtEl>
                                        <p:attrNameLst>
                                          <p:attrName>style.visibility</p:attrName>
                                        </p:attrNameLst>
                                      </p:cBhvr>
                                      <p:to>
                                        <p:strVal val="visible"/>
                                      </p:to>
                                    </p:set>
                                    <p:animEffect transition="in" filter="blinds(horizontal)">
                                      <p:cBhvr>
                                        <p:cTn id="10" dur="500"/>
                                        <p:tgtEl>
                                          <p:spTgt spid="66"/>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68"/>
                                        </p:tgtEl>
                                        <p:attrNameLst>
                                          <p:attrName>style.visibility</p:attrName>
                                        </p:attrNameLst>
                                      </p:cBhvr>
                                      <p:to>
                                        <p:strVal val="visible"/>
                                      </p:to>
                                    </p:set>
                                    <p:animEffect transition="in" filter="blinds(horizontal)">
                                      <p:cBhvr>
                                        <p:cTn id="15" dur="500"/>
                                        <p:tgtEl>
                                          <p:spTgt spid="68"/>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69"/>
                                        </p:tgtEl>
                                        <p:attrNameLst>
                                          <p:attrName>style.visibility</p:attrName>
                                        </p:attrNameLst>
                                      </p:cBhvr>
                                      <p:to>
                                        <p:strVal val="visible"/>
                                      </p:to>
                                    </p:set>
                                    <p:animEffect transition="in" filter="blinds(horizontal)">
                                      <p:cBhvr>
                                        <p:cTn id="20" dur="500"/>
                                        <p:tgtEl>
                                          <p:spTgt spid="69"/>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blinds(horizontal)">
                                      <p:cBhvr>
                                        <p:cTn id="25" dur="500"/>
                                        <p:tgtEl>
                                          <p:spTgt spid="15"/>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linds(horizontal)">
                                      <p:cBhvr>
                                        <p:cTn id="28" dur="500"/>
                                        <p:tgtEl>
                                          <p:spTgt spid="13"/>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linds(horizontal)">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blinds(horizontal)">
                                      <p:cBhvr>
                                        <p:cTn id="36" dur="500"/>
                                        <p:tgtEl>
                                          <p:spTgt spid="18"/>
                                        </p:tgtEl>
                                      </p:cBhvr>
                                    </p:animEffect>
                                  </p:childTnLst>
                                </p:cTn>
                              </p:par>
                              <p:par>
                                <p:cTn id="37" presetID="3" presetClass="entr" presetSubtype="10" fill="hold" nodeType="with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blinds(horizontal)">
                                      <p:cBhvr>
                                        <p:cTn id="39" dur="500"/>
                                        <p:tgtEl>
                                          <p:spTgt spid="20"/>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nodeType="click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blinds(horizontal)">
                                      <p:cBhvr>
                                        <p:cTn id="44" dur="500"/>
                                        <p:tgtEl>
                                          <p:spTgt spid="28"/>
                                        </p:tgtEl>
                                      </p:cBhvr>
                                    </p:animEffect>
                                  </p:childTnLst>
                                </p:cTn>
                              </p:par>
                              <p:par>
                                <p:cTn id="45" presetID="3" presetClass="entr" presetSubtype="10" fill="hold"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blinds(horizontal)">
                                      <p:cBhvr>
                                        <p:cTn id="47" dur="500"/>
                                        <p:tgtEl>
                                          <p:spTgt spid="26"/>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71"/>
                                        </p:tgtEl>
                                        <p:attrNameLst>
                                          <p:attrName>style.visibility</p:attrName>
                                        </p:attrNameLst>
                                      </p:cBhvr>
                                      <p:to>
                                        <p:strVal val="visible"/>
                                      </p:to>
                                    </p:set>
                                    <p:animEffect transition="in" filter="blinds(horizontal)">
                                      <p:cBhvr>
                                        <p:cTn id="52" dur="500"/>
                                        <p:tgtEl>
                                          <p:spTgt spid="71"/>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blinds(horizontal)">
                                      <p:cBhvr>
                                        <p:cTn id="57" dur="500"/>
                                        <p:tgtEl>
                                          <p:spTgt spid="33"/>
                                        </p:tgtEl>
                                      </p:cBhvr>
                                    </p:animEffect>
                                  </p:childTnLst>
                                </p:cTn>
                              </p:par>
                              <p:par>
                                <p:cTn id="58" presetID="3" presetClass="entr" presetSubtype="10" fill="hold" grpId="0" nodeType="withEffect">
                                  <p:stCondLst>
                                    <p:cond delay="0"/>
                                  </p:stCondLst>
                                  <p:childTnLst>
                                    <p:set>
                                      <p:cBhvr>
                                        <p:cTn id="59" dur="1" fill="hold">
                                          <p:stCondLst>
                                            <p:cond delay="0"/>
                                          </p:stCondLst>
                                        </p:cTn>
                                        <p:tgtEl>
                                          <p:spTgt spid="34"/>
                                        </p:tgtEl>
                                        <p:attrNameLst>
                                          <p:attrName>style.visibility</p:attrName>
                                        </p:attrNameLst>
                                      </p:cBhvr>
                                      <p:to>
                                        <p:strVal val="visible"/>
                                      </p:to>
                                    </p:set>
                                    <p:animEffect transition="in" filter="blinds(horizontal)">
                                      <p:cBhvr>
                                        <p:cTn id="60" dur="500"/>
                                        <p:tgtEl>
                                          <p:spTgt spid="34"/>
                                        </p:tgtEl>
                                      </p:cBhvr>
                                    </p:animEffect>
                                  </p:childTnLst>
                                </p:cTn>
                              </p:par>
                              <p:par>
                                <p:cTn id="61" presetID="3" presetClass="entr" presetSubtype="10" fill="hold" grpId="0" nodeType="with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blinds(horizontal)">
                                      <p:cBhvr>
                                        <p:cTn id="63" dur="500"/>
                                        <p:tgtEl>
                                          <p:spTgt spid="35"/>
                                        </p:tgtEl>
                                      </p:cBhvr>
                                    </p:animEffect>
                                  </p:childTnLst>
                                </p:cTn>
                              </p:par>
                            </p:childTnLst>
                          </p:cTn>
                        </p:par>
                      </p:childTnLst>
                    </p:cTn>
                  </p:par>
                  <p:par>
                    <p:cTn id="64" fill="hold">
                      <p:stCondLst>
                        <p:cond delay="indefinite"/>
                      </p:stCondLst>
                      <p:childTnLst>
                        <p:par>
                          <p:cTn id="65" fill="hold">
                            <p:stCondLst>
                              <p:cond delay="0"/>
                            </p:stCondLst>
                            <p:childTnLst>
                              <p:par>
                                <p:cTn id="66" presetID="3" presetClass="entr" presetSubtype="10" fill="hold" nodeType="clickEffect">
                                  <p:stCondLst>
                                    <p:cond delay="0"/>
                                  </p:stCondLst>
                                  <p:childTnLst>
                                    <p:set>
                                      <p:cBhvr>
                                        <p:cTn id="67" dur="1" fill="hold">
                                          <p:stCondLst>
                                            <p:cond delay="0"/>
                                          </p:stCondLst>
                                        </p:cTn>
                                        <p:tgtEl>
                                          <p:spTgt spid="37"/>
                                        </p:tgtEl>
                                        <p:attrNameLst>
                                          <p:attrName>style.visibility</p:attrName>
                                        </p:attrNameLst>
                                      </p:cBhvr>
                                      <p:to>
                                        <p:strVal val="visible"/>
                                      </p:to>
                                    </p:set>
                                    <p:animEffect transition="in" filter="blinds(horizontal)">
                                      <p:cBhvr>
                                        <p:cTn id="68" dur="500"/>
                                        <p:tgtEl>
                                          <p:spTgt spid="37"/>
                                        </p:tgtEl>
                                      </p:cBhvr>
                                    </p:animEffect>
                                  </p:childTnLst>
                                </p:cTn>
                              </p:par>
                              <p:par>
                                <p:cTn id="69" presetID="3" presetClass="entr" presetSubtype="10" fill="hold" nodeType="withEffect">
                                  <p:stCondLst>
                                    <p:cond delay="0"/>
                                  </p:stCondLst>
                                  <p:childTnLst>
                                    <p:set>
                                      <p:cBhvr>
                                        <p:cTn id="70" dur="1" fill="hold">
                                          <p:stCondLst>
                                            <p:cond delay="0"/>
                                          </p:stCondLst>
                                        </p:cTn>
                                        <p:tgtEl>
                                          <p:spTgt spid="38"/>
                                        </p:tgtEl>
                                        <p:attrNameLst>
                                          <p:attrName>style.visibility</p:attrName>
                                        </p:attrNameLst>
                                      </p:cBhvr>
                                      <p:to>
                                        <p:strVal val="visible"/>
                                      </p:to>
                                    </p:set>
                                    <p:animEffect transition="in" filter="blinds(horizontal)">
                                      <p:cBhvr>
                                        <p:cTn id="71" dur="500"/>
                                        <p:tgtEl>
                                          <p:spTgt spid="38"/>
                                        </p:tgtEl>
                                      </p:cBhvr>
                                    </p:animEffect>
                                  </p:childTnLst>
                                </p:cTn>
                              </p:par>
                            </p:childTnLst>
                          </p:cTn>
                        </p:par>
                      </p:childTnLst>
                    </p:cTn>
                  </p:par>
                  <p:par>
                    <p:cTn id="72" fill="hold">
                      <p:stCondLst>
                        <p:cond delay="indefinite"/>
                      </p:stCondLst>
                      <p:childTnLst>
                        <p:par>
                          <p:cTn id="73" fill="hold">
                            <p:stCondLst>
                              <p:cond delay="0"/>
                            </p:stCondLst>
                            <p:childTnLst>
                              <p:par>
                                <p:cTn id="74" presetID="3" presetClass="entr" presetSubtype="10" fill="hold" nodeType="click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blinds(horizontal)">
                                      <p:cBhvr>
                                        <p:cTn id="76" dur="500"/>
                                        <p:tgtEl>
                                          <p:spTgt spid="55"/>
                                        </p:tgtEl>
                                      </p:cBhvr>
                                    </p:animEffect>
                                  </p:childTnLst>
                                </p:cTn>
                              </p:par>
                              <p:par>
                                <p:cTn id="77" presetID="3" presetClass="entr" presetSubtype="10" fill="hold" nodeType="withEffect">
                                  <p:stCondLst>
                                    <p:cond delay="0"/>
                                  </p:stCondLst>
                                  <p:childTnLst>
                                    <p:set>
                                      <p:cBhvr>
                                        <p:cTn id="78" dur="1" fill="hold">
                                          <p:stCondLst>
                                            <p:cond delay="0"/>
                                          </p:stCondLst>
                                        </p:cTn>
                                        <p:tgtEl>
                                          <p:spTgt spid="52"/>
                                        </p:tgtEl>
                                        <p:attrNameLst>
                                          <p:attrName>style.visibility</p:attrName>
                                        </p:attrNameLst>
                                      </p:cBhvr>
                                      <p:to>
                                        <p:strVal val="visible"/>
                                      </p:to>
                                    </p:set>
                                    <p:animEffect transition="in" filter="blinds(horizontal)">
                                      <p:cBhvr>
                                        <p:cTn id="79" dur="500"/>
                                        <p:tgtEl>
                                          <p:spTgt spid="52"/>
                                        </p:tgtEl>
                                      </p:cBhvr>
                                    </p:animEffect>
                                  </p:childTnLst>
                                </p:cTn>
                              </p:par>
                            </p:childTnLst>
                          </p:cTn>
                        </p:par>
                      </p:childTnLst>
                    </p:cTn>
                  </p:par>
                  <p:par>
                    <p:cTn id="80" fill="hold">
                      <p:stCondLst>
                        <p:cond delay="indefinite"/>
                      </p:stCondLst>
                      <p:childTnLst>
                        <p:par>
                          <p:cTn id="81" fill="hold">
                            <p:stCondLst>
                              <p:cond delay="0"/>
                            </p:stCondLst>
                            <p:childTnLst>
                              <p:par>
                                <p:cTn id="82" presetID="3" presetClass="entr" presetSubtype="10" fill="hold" grpId="0" nodeType="clickEffect">
                                  <p:stCondLst>
                                    <p:cond delay="0"/>
                                  </p:stCondLst>
                                  <p:childTnLst>
                                    <p:set>
                                      <p:cBhvr>
                                        <p:cTn id="83" dur="1" fill="hold">
                                          <p:stCondLst>
                                            <p:cond delay="0"/>
                                          </p:stCondLst>
                                        </p:cTn>
                                        <p:tgtEl>
                                          <p:spTgt spid="73"/>
                                        </p:tgtEl>
                                        <p:attrNameLst>
                                          <p:attrName>style.visibility</p:attrName>
                                        </p:attrNameLst>
                                      </p:cBhvr>
                                      <p:to>
                                        <p:strVal val="visible"/>
                                      </p:to>
                                    </p:set>
                                    <p:animEffect transition="in" filter="blinds(horizontal)">
                                      <p:cBhvr>
                                        <p:cTn id="84" dur="500"/>
                                        <p:tgtEl>
                                          <p:spTgt spid="73"/>
                                        </p:tgtEl>
                                      </p:cBhvr>
                                    </p:animEffect>
                                  </p:childTnLst>
                                </p:cTn>
                              </p:par>
                              <p:par>
                                <p:cTn id="85" presetID="3" presetClass="entr" presetSubtype="10" fill="hold" grpId="0" nodeType="with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blinds(horizontal)">
                                      <p:cBhvr>
                                        <p:cTn id="87" dur="500"/>
                                        <p:tgtEl>
                                          <p:spTgt spid="10"/>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grpId="0" nodeType="clickEffect">
                                  <p:stCondLst>
                                    <p:cond delay="0"/>
                                  </p:stCondLst>
                                  <p:childTnLst>
                                    <p:set>
                                      <p:cBhvr>
                                        <p:cTn id="91" dur="1" fill="hold">
                                          <p:stCondLst>
                                            <p:cond delay="0"/>
                                          </p:stCondLst>
                                        </p:cTn>
                                        <p:tgtEl>
                                          <p:spTgt spid="76"/>
                                        </p:tgtEl>
                                        <p:attrNameLst>
                                          <p:attrName>style.visibility</p:attrName>
                                        </p:attrNameLst>
                                      </p:cBhvr>
                                      <p:to>
                                        <p:strVal val="visible"/>
                                      </p:to>
                                    </p:set>
                                    <p:animEffect transition="in" filter="blinds(horizontal)">
                                      <p:cBhvr>
                                        <p:cTn id="92" dur="500"/>
                                        <p:tgtEl>
                                          <p:spTgt spid="76"/>
                                        </p:tgtEl>
                                      </p:cBhvr>
                                    </p:animEffect>
                                  </p:childTnLst>
                                </p:cTn>
                              </p:par>
                              <p:par>
                                <p:cTn id="93" presetID="3" presetClass="entr" presetSubtype="10" fill="hold" grpId="0" nodeType="withEffect">
                                  <p:stCondLst>
                                    <p:cond delay="0"/>
                                  </p:stCondLst>
                                  <p:childTnLst>
                                    <p:set>
                                      <p:cBhvr>
                                        <p:cTn id="94" dur="1" fill="hold">
                                          <p:stCondLst>
                                            <p:cond delay="0"/>
                                          </p:stCondLst>
                                        </p:cTn>
                                        <p:tgtEl>
                                          <p:spTgt spid="75"/>
                                        </p:tgtEl>
                                        <p:attrNameLst>
                                          <p:attrName>style.visibility</p:attrName>
                                        </p:attrNameLst>
                                      </p:cBhvr>
                                      <p:to>
                                        <p:strVal val="visible"/>
                                      </p:to>
                                    </p:set>
                                    <p:animEffect transition="in" filter="blinds(horizontal)">
                                      <p:cBhvr>
                                        <p:cTn id="95" dur="500"/>
                                        <p:tgtEl>
                                          <p:spTgt spid="75"/>
                                        </p:tgtEl>
                                      </p:cBhvr>
                                    </p:animEffect>
                                  </p:childTnLst>
                                </p:cTn>
                              </p:par>
                              <p:par>
                                <p:cTn id="96" presetID="3" presetClass="entr" presetSubtype="10" fill="hold" grpId="0" nodeType="withEffect">
                                  <p:stCondLst>
                                    <p:cond delay="0"/>
                                  </p:stCondLst>
                                  <p:childTnLst>
                                    <p:set>
                                      <p:cBhvr>
                                        <p:cTn id="97" dur="1" fill="hold">
                                          <p:stCondLst>
                                            <p:cond delay="0"/>
                                          </p:stCondLst>
                                        </p:cTn>
                                        <p:tgtEl>
                                          <p:spTgt spid="74"/>
                                        </p:tgtEl>
                                        <p:attrNameLst>
                                          <p:attrName>style.visibility</p:attrName>
                                        </p:attrNameLst>
                                      </p:cBhvr>
                                      <p:to>
                                        <p:strVal val="visible"/>
                                      </p:to>
                                    </p:set>
                                    <p:animEffect transition="in" filter="blinds(horizontal)">
                                      <p:cBhvr>
                                        <p:cTn id="98" dur="500"/>
                                        <p:tgtEl>
                                          <p:spTgt spid="74"/>
                                        </p:tgtEl>
                                      </p:cBhvr>
                                    </p:animEffect>
                                  </p:childTnLst>
                                </p:cTn>
                              </p:par>
                            </p:childTnLst>
                          </p:cTn>
                        </p:par>
                      </p:childTnLst>
                    </p:cTn>
                  </p:par>
                  <p:par>
                    <p:cTn id="99" fill="hold">
                      <p:stCondLst>
                        <p:cond delay="indefinite"/>
                      </p:stCondLst>
                      <p:childTnLst>
                        <p:par>
                          <p:cTn id="100" fill="hold">
                            <p:stCondLst>
                              <p:cond delay="0"/>
                            </p:stCondLst>
                            <p:childTnLst>
                              <p:par>
                                <p:cTn id="101" presetID="3" presetClass="entr" presetSubtype="10" fill="hold" nodeType="clickEffect">
                                  <p:stCondLst>
                                    <p:cond delay="0"/>
                                  </p:stCondLst>
                                  <p:childTnLst>
                                    <p:set>
                                      <p:cBhvr>
                                        <p:cTn id="102" dur="1" fill="hold">
                                          <p:stCondLst>
                                            <p:cond delay="0"/>
                                          </p:stCondLst>
                                        </p:cTn>
                                        <p:tgtEl>
                                          <p:spTgt spid="78"/>
                                        </p:tgtEl>
                                        <p:attrNameLst>
                                          <p:attrName>style.visibility</p:attrName>
                                        </p:attrNameLst>
                                      </p:cBhvr>
                                      <p:to>
                                        <p:strVal val="visible"/>
                                      </p:to>
                                    </p:set>
                                    <p:animEffect transition="in" filter="blinds(horizontal)">
                                      <p:cBhvr>
                                        <p:cTn id="103" dur="500"/>
                                        <p:tgtEl>
                                          <p:spTgt spid="78"/>
                                        </p:tgtEl>
                                      </p:cBhvr>
                                    </p:animEffect>
                                  </p:childTnLst>
                                </p:cTn>
                              </p:par>
                              <p:par>
                                <p:cTn id="104" presetID="3" presetClass="entr" presetSubtype="10" fill="hold" nodeType="withEffect">
                                  <p:stCondLst>
                                    <p:cond delay="0"/>
                                  </p:stCondLst>
                                  <p:childTnLst>
                                    <p:set>
                                      <p:cBhvr>
                                        <p:cTn id="105" dur="1" fill="hold">
                                          <p:stCondLst>
                                            <p:cond delay="0"/>
                                          </p:stCondLst>
                                        </p:cTn>
                                        <p:tgtEl>
                                          <p:spTgt spid="79"/>
                                        </p:tgtEl>
                                        <p:attrNameLst>
                                          <p:attrName>style.visibility</p:attrName>
                                        </p:attrNameLst>
                                      </p:cBhvr>
                                      <p:to>
                                        <p:strVal val="visible"/>
                                      </p:to>
                                    </p:set>
                                    <p:animEffect transition="in" filter="blinds(horizontal)">
                                      <p:cBhvr>
                                        <p:cTn id="106" dur="500"/>
                                        <p:tgtEl>
                                          <p:spTgt spid="79"/>
                                        </p:tgtEl>
                                      </p:cBhvr>
                                    </p:animEffect>
                                  </p:childTnLst>
                                </p:cTn>
                              </p:par>
                              <p:par>
                                <p:cTn id="107" presetID="3" presetClass="entr" presetSubtype="10" fill="hold" grpId="0" nodeType="withEffect">
                                  <p:stCondLst>
                                    <p:cond delay="0"/>
                                  </p:stCondLst>
                                  <p:childTnLst>
                                    <p:set>
                                      <p:cBhvr>
                                        <p:cTn id="108" dur="1" fill="hold">
                                          <p:stCondLst>
                                            <p:cond delay="0"/>
                                          </p:stCondLst>
                                        </p:cTn>
                                        <p:tgtEl>
                                          <p:spTgt spid="77"/>
                                        </p:tgtEl>
                                        <p:attrNameLst>
                                          <p:attrName>style.visibility</p:attrName>
                                        </p:attrNameLst>
                                      </p:cBhvr>
                                      <p:to>
                                        <p:strVal val="visible"/>
                                      </p:to>
                                    </p:set>
                                    <p:animEffect transition="in" filter="blinds(horizontal)">
                                      <p:cBhvr>
                                        <p:cTn id="109" dur="500"/>
                                        <p:tgtEl>
                                          <p:spTgt spid="77"/>
                                        </p:tgtEl>
                                      </p:cBhvr>
                                    </p:animEffect>
                                  </p:childTnLst>
                                </p:cTn>
                              </p:par>
                            </p:childTnLst>
                          </p:cTn>
                        </p:par>
                      </p:childTnLst>
                    </p:cTn>
                  </p:par>
                  <p:par>
                    <p:cTn id="110" fill="hold">
                      <p:stCondLst>
                        <p:cond delay="indefinite"/>
                      </p:stCondLst>
                      <p:childTnLst>
                        <p:par>
                          <p:cTn id="111" fill="hold">
                            <p:stCondLst>
                              <p:cond delay="0"/>
                            </p:stCondLst>
                            <p:childTnLst>
                              <p:par>
                                <p:cTn id="112" presetID="3" presetClass="entr" presetSubtype="10" fill="hold" nodeType="clickEffect">
                                  <p:stCondLst>
                                    <p:cond delay="0"/>
                                  </p:stCondLst>
                                  <p:childTnLst>
                                    <p:set>
                                      <p:cBhvr>
                                        <p:cTn id="113" dur="1" fill="hold">
                                          <p:stCondLst>
                                            <p:cond delay="0"/>
                                          </p:stCondLst>
                                        </p:cTn>
                                        <p:tgtEl>
                                          <p:spTgt spid="82"/>
                                        </p:tgtEl>
                                        <p:attrNameLst>
                                          <p:attrName>style.visibility</p:attrName>
                                        </p:attrNameLst>
                                      </p:cBhvr>
                                      <p:to>
                                        <p:strVal val="visible"/>
                                      </p:to>
                                    </p:set>
                                    <p:animEffect transition="in" filter="blinds(horizontal)">
                                      <p:cBhvr>
                                        <p:cTn id="114" dur="500"/>
                                        <p:tgtEl>
                                          <p:spTgt spid="82"/>
                                        </p:tgtEl>
                                      </p:cBhvr>
                                    </p:animEffect>
                                  </p:childTnLst>
                                </p:cTn>
                              </p:par>
                              <p:par>
                                <p:cTn id="115" presetID="3" presetClass="entr" presetSubtype="10" fill="hold" nodeType="withEffect">
                                  <p:stCondLst>
                                    <p:cond delay="0"/>
                                  </p:stCondLst>
                                  <p:childTnLst>
                                    <p:set>
                                      <p:cBhvr>
                                        <p:cTn id="116" dur="1" fill="hold">
                                          <p:stCondLst>
                                            <p:cond delay="0"/>
                                          </p:stCondLst>
                                        </p:cTn>
                                        <p:tgtEl>
                                          <p:spTgt spid="81"/>
                                        </p:tgtEl>
                                        <p:attrNameLst>
                                          <p:attrName>style.visibility</p:attrName>
                                        </p:attrNameLst>
                                      </p:cBhvr>
                                      <p:to>
                                        <p:strVal val="visible"/>
                                      </p:to>
                                    </p:set>
                                    <p:animEffect transition="in" filter="blinds(horizontal)">
                                      <p:cBhvr>
                                        <p:cTn id="117" dur="500"/>
                                        <p:tgtEl>
                                          <p:spTgt spid="81"/>
                                        </p:tgtEl>
                                      </p:cBhvr>
                                    </p:animEffect>
                                  </p:childTnLst>
                                </p:cTn>
                              </p:par>
                              <p:par>
                                <p:cTn id="118" presetID="3" presetClass="entr" presetSubtype="10" fill="hold" grpId="0" nodeType="withEffect">
                                  <p:stCondLst>
                                    <p:cond delay="0"/>
                                  </p:stCondLst>
                                  <p:childTnLst>
                                    <p:set>
                                      <p:cBhvr>
                                        <p:cTn id="119" dur="1" fill="hold">
                                          <p:stCondLst>
                                            <p:cond delay="0"/>
                                          </p:stCondLst>
                                        </p:cTn>
                                        <p:tgtEl>
                                          <p:spTgt spid="80"/>
                                        </p:tgtEl>
                                        <p:attrNameLst>
                                          <p:attrName>style.visibility</p:attrName>
                                        </p:attrNameLst>
                                      </p:cBhvr>
                                      <p:to>
                                        <p:strVal val="visible"/>
                                      </p:to>
                                    </p:set>
                                    <p:animEffect transition="in" filter="blinds(horizontal)">
                                      <p:cBhvr>
                                        <p:cTn id="120" dur="500"/>
                                        <p:tgtEl>
                                          <p:spTgt spid="80"/>
                                        </p:tgtEl>
                                      </p:cBhvr>
                                    </p:animEffect>
                                  </p:childTnLst>
                                </p:cTn>
                              </p:par>
                            </p:childTnLst>
                          </p:cTn>
                        </p:par>
                      </p:childTnLst>
                    </p:cTn>
                  </p:par>
                  <p:par>
                    <p:cTn id="121" fill="hold">
                      <p:stCondLst>
                        <p:cond delay="indefinite"/>
                      </p:stCondLst>
                      <p:childTnLst>
                        <p:par>
                          <p:cTn id="122" fill="hold">
                            <p:stCondLst>
                              <p:cond delay="0"/>
                            </p:stCondLst>
                            <p:childTnLst>
                              <p:par>
                                <p:cTn id="123" presetID="3" presetClass="entr" presetSubtype="10" fill="hold" grpId="0" nodeType="clickEffect">
                                  <p:stCondLst>
                                    <p:cond delay="0"/>
                                  </p:stCondLst>
                                  <p:childTnLst>
                                    <p:set>
                                      <p:cBhvr>
                                        <p:cTn id="124" dur="1" fill="hold">
                                          <p:stCondLst>
                                            <p:cond delay="0"/>
                                          </p:stCondLst>
                                        </p:cTn>
                                        <p:tgtEl>
                                          <p:spTgt spid="83"/>
                                        </p:tgtEl>
                                        <p:attrNameLst>
                                          <p:attrName>style.visibility</p:attrName>
                                        </p:attrNameLst>
                                      </p:cBhvr>
                                      <p:to>
                                        <p:strVal val="visible"/>
                                      </p:to>
                                    </p:set>
                                    <p:animEffect transition="in" filter="blinds(horizontal)">
                                      <p:cBhvr>
                                        <p:cTn id="125"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2" grpId="0" animBg="1"/>
      <p:bldP spid="13" grpId="0" animBg="1"/>
      <p:bldP spid="15" grpId="0" animBg="1"/>
      <p:bldP spid="33" grpId="0" animBg="1"/>
      <p:bldP spid="34" grpId="0" animBg="1"/>
      <p:bldP spid="35" grpId="0" animBg="1"/>
      <p:bldP spid="73" grpId="0" animBg="1"/>
      <p:bldP spid="74" grpId="0" animBg="1"/>
      <p:bldP spid="75" grpId="0" animBg="1"/>
      <p:bldP spid="76" grpId="0" animBg="1"/>
      <p:bldP spid="77" grpId="0" animBg="1"/>
      <p:bldP spid="80" grpId="0" animBg="1"/>
      <p:bldP spid="8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313" y="0"/>
            <a:ext cx="9051925" cy="1295400"/>
          </a:xfrm>
        </p:spPr>
        <p:txBody>
          <a:bodyPr/>
          <a:lstStyle/>
          <a:p>
            <a:r>
              <a:rPr lang="en-CA" dirty="0" smtClean="0"/>
              <a:t>Observations (1)</a:t>
            </a:r>
            <a:endParaRPr lang="en-US" dirty="0"/>
          </a:p>
        </p:txBody>
      </p:sp>
      <p:sp>
        <p:nvSpPr>
          <p:cNvPr id="6" name="Slide Number Placeholder 5"/>
          <p:cNvSpPr>
            <a:spLocks noGrp="1"/>
          </p:cNvSpPr>
          <p:nvPr>
            <p:ph type="sldNum" sz="quarter" idx="12"/>
          </p:nvPr>
        </p:nvSpPr>
        <p:spPr/>
        <p:txBody>
          <a:bodyPr/>
          <a:lstStyle/>
          <a:p>
            <a:pPr>
              <a:defRPr/>
            </a:pPr>
            <a:fld id="{21A5F99B-F908-435A-91B8-09D5E4931BB1}" type="slidenum">
              <a:rPr lang="en-US" smtClean="0">
                <a:solidFill>
                  <a:srgbClr val="000000"/>
                </a:solidFill>
              </a:rPr>
              <a:pPr>
                <a:defRPr/>
              </a:pPr>
              <a:t>18</a:t>
            </a:fld>
            <a:endParaRPr lang="en-US" dirty="0">
              <a:solidFill>
                <a:srgbClr val="000000"/>
              </a:solidFill>
            </a:endParaRPr>
          </a:p>
        </p:txBody>
      </p:sp>
      <p:pic>
        <p:nvPicPr>
          <p:cNvPr id="7" name="Picture 3"/>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70000"/>
                    </a14:imgEffect>
                    <a14:imgEffect>
                      <a14:brightnessContrast contrast="5000"/>
                    </a14:imgEffect>
                  </a14:imgLayer>
                </a14:imgProps>
              </a:ext>
              <a:ext uri="{28A0092B-C50C-407E-A947-70E740481C1C}">
                <a14:useLocalDpi xmlns:a14="http://schemas.microsoft.com/office/drawing/2010/main" val="0"/>
              </a:ext>
            </a:extLst>
          </a:blip>
          <a:srcRect/>
          <a:stretch>
            <a:fillRect/>
          </a:stretch>
        </p:blipFill>
        <p:spPr bwMode="auto">
          <a:xfrm>
            <a:off x="1" y="1859280"/>
            <a:ext cx="10058400"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ounded Rectangle 7"/>
          <p:cNvSpPr/>
          <p:nvPr/>
        </p:nvSpPr>
        <p:spPr bwMode="auto">
          <a:xfrm>
            <a:off x="5364480" y="2362200"/>
            <a:ext cx="4648200" cy="2819400"/>
          </a:xfrm>
          <a:prstGeom prst="roundRect">
            <a:avLst/>
          </a:prstGeom>
          <a:noFill/>
          <a:ln w="9525" cap="flat" cmpd="sng" algn="ctr">
            <a:solidFill>
              <a:srgbClr val="0000FF"/>
            </a:solidFill>
            <a:prstDash val="sysDash"/>
            <a:round/>
            <a:headEnd type="none" w="med" len="med"/>
            <a:tailEnd type="none" w="med" len="med"/>
          </a:ln>
          <a:effectLst/>
        </p:spPr>
        <p:txBody>
          <a:bodyPr vert="horz" wrap="square" lIns="89818" tIns="44899" rIns="89818" bIns="44899" numCol="1" rtlCol="0" anchor="t" anchorCtr="0" compatLnSpc="1">
            <a:prstTxWarp prst="textNoShape">
              <a:avLst/>
            </a:prstTxWarp>
          </a:bodyPr>
          <a:lstStyle/>
          <a:p>
            <a:pPr defTabSz="897640"/>
            <a:endParaRPr lang="en-US">
              <a:solidFill>
                <a:srgbClr val="FFFFFF"/>
              </a:solidFill>
              <a:latin typeface="Times New Roman" pitchFamily="18" charset="0"/>
            </a:endParaRPr>
          </a:p>
        </p:txBody>
      </p:sp>
      <p:sp>
        <p:nvSpPr>
          <p:cNvPr id="9" name="TextBox 8"/>
          <p:cNvSpPr txBox="1"/>
          <p:nvPr/>
        </p:nvSpPr>
        <p:spPr>
          <a:xfrm>
            <a:off x="4724400" y="2133778"/>
            <a:ext cx="533400" cy="721771"/>
          </a:xfrm>
          <a:prstGeom prst="rect">
            <a:avLst/>
          </a:prstGeom>
          <a:noFill/>
        </p:spPr>
        <p:txBody>
          <a:bodyPr wrap="square" lIns="89818" tIns="44899" rIns="89818" bIns="44899" rtlCol="0">
            <a:spAutoFit/>
          </a:bodyPr>
          <a:lstStyle/>
          <a:p>
            <a:r>
              <a:rPr lang="en-US" sz="4000" dirty="0">
                <a:solidFill>
                  <a:srgbClr val="FF0000"/>
                </a:solidFill>
              </a:rPr>
              <a:t>?</a:t>
            </a:r>
            <a:endParaRPr lang="en-US" dirty="0">
              <a:solidFill>
                <a:srgbClr val="FF0000"/>
              </a:solidFill>
            </a:endParaRPr>
          </a:p>
        </p:txBody>
      </p:sp>
      <p:sp>
        <p:nvSpPr>
          <p:cNvPr id="10" name="Rounded Rectangle 9"/>
          <p:cNvSpPr/>
          <p:nvPr/>
        </p:nvSpPr>
        <p:spPr bwMode="auto">
          <a:xfrm>
            <a:off x="76206" y="1986280"/>
            <a:ext cx="5181600" cy="3048000"/>
          </a:xfrm>
          <a:prstGeom prst="roundRect">
            <a:avLst/>
          </a:prstGeom>
          <a:noFill/>
          <a:ln w="9525" cap="flat" cmpd="sng" algn="ctr">
            <a:solidFill>
              <a:srgbClr val="FF0000"/>
            </a:solidFill>
            <a:prstDash val="sysDash"/>
            <a:round/>
            <a:headEnd type="none" w="med" len="med"/>
            <a:tailEnd type="none" w="med" len="med"/>
          </a:ln>
          <a:effectLst/>
        </p:spPr>
        <p:txBody>
          <a:bodyPr vert="horz" wrap="square" lIns="89818" tIns="44899" rIns="89818" bIns="44899" numCol="1" rtlCol="0" anchor="t" anchorCtr="0" compatLnSpc="1">
            <a:prstTxWarp prst="textNoShape">
              <a:avLst/>
            </a:prstTxWarp>
          </a:bodyPr>
          <a:lstStyle/>
          <a:p>
            <a:pPr defTabSz="897640"/>
            <a:endParaRPr lang="en-US">
              <a:solidFill>
                <a:srgbClr val="FFFFFF"/>
              </a:solidFill>
              <a:latin typeface="Times New Roman" pitchFamily="18" charset="0"/>
            </a:endParaRPr>
          </a:p>
        </p:txBody>
      </p:sp>
      <p:sp>
        <p:nvSpPr>
          <p:cNvPr id="11" name="TextBox 10"/>
          <p:cNvSpPr txBox="1"/>
          <p:nvPr/>
        </p:nvSpPr>
        <p:spPr>
          <a:xfrm>
            <a:off x="5257800" y="5486400"/>
            <a:ext cx="4800600" cy="1753391"/>
          </a:xfrm>
          <a:prstGeom prst="rect">
            <a:avLst/>
          </a:prstGeom>
          <a:ln/>
        </p:spPr>
        <p:style>
          <a:lnRef idx="2">
            <a:schemeClr val="accent2"/>
          </a:lnRef>
          <a:fillRef idx="1">
            <a:schemeClr val="lt1"/>
          </a:fillRef>
          <a:effectRef idx="0">
            <a:schemeClr val="accent2"/>
          </a:effectRef>
          <a:fontRef idx="minor">
            <a:schemeClr val="dk1"/>
          </a:fontRef>
        </p:style>
        <p:txBody>
          <a:bodyPr wrap="square" lIns="89818" tIns="44899" rIns="89818" bIns="44899" rtlCol="0">
            <a:spAutoFit/>
          </a:bodyPr>
          <a:lstStyle/>
          <a:p>
            <a:pPr>
              <a:buFont typeface="Arial" pitchFamily="34" charset="0"/>
              <a:buChar char="•"/>
            </a:pPr>
            <a:r>
              <a:rPr lang="en-CA" dirty="0" smtClean="0">
                <a:solidFill>
                  <a:srgbClr val="000000"/>
                </a:solidFill>
                <a:cs typeface="Courier New" pitchFamily="49" charset="0"/>
              </a:rPr>
              <a:t> </a:t>
            </a:r>
            <a:r>
              <a:rPr lang="en-CA" sz="2700" dirty="0">
                <a:solidFill>
                  <a:srgbClr val="000000"/>
                </a:solidFill>
                <a:cs typeface="Courier New" pitchFamily="49" charset="0"/>
              </a:rPr>
              <a:t>More than 95% sentences have a well-defined DT.</a:t>
            </a:r>
          </a:p>
          <a:p>
            <a:pPr>
              <a:buFont typeface="Arial" pitchFamily="34" charset="0"/>
              <a:buChar char="•"/>
            </a:pPr>
            <a:r>
              <a:rPr lang="en-CA" sz="2700" dirty="0">
                <a:solidFill>
                  <a:srgbClr val="000000"/>
                </a:solidFill>
                <a:cs typeface="Courier New" pitchFamily="49" charset="0"/>
              </a:rPr>
              <a:t> Build DTs for sentences first, then build on top of those.</a:t>
            </a:r>
            <a:endParaRPr lang="en-CA" sz="2700" dirty="0">
              <a:solidFill>
                <a:srgbClr val="000000"/>
              </a:solidFill>
            </a:endParaRPr>
          </a:p>
        </p:txBody>
      </p:sp>
      <p:sp>
        <p:nvSpPr>
          <p:cNvPr id="12" name="TextBox 11"/>
          <p:cNvSpPr txBox="1"/>
          <p:nvPr/>
        </p:nvSpPr>
        <p:spPr>
          <a:xfrm>
            <a:off x="152538" y="5486033"/>
            <a:ext cx="4838699" cy="1768212"/>
          </a:xfrm>
          <a:prstGeom prst="rect">
            <a:avLst/>
          </a:prstGeom>
          <a:ln/>
        </p:spPr>
        <p:style>
          <a:lnRef idx="2">
            <a:schemeClr val="accent2"/>
          </a:lnRef>
          <a:fillRef idx="1">
            <a:schemeClr val="lt1"/>
          </a:fillRef>
          <a:effectRef idx="0">
            <a:schemeClr val="accent2"/>
          </a:effectRef>
          <a:fontRef idx="minor">
            <a:schemeClr val="dk1"/>
          </a:fontRef>
        </p:style>
        <p:txBody>
          <a:bodyPr wrap="square" lIns="89818" tIns="44899" rIns="89818" bIns="44899" rtlCol="0">
            <a:spAutoFit/>
          </a:bodyPr>
          <a:lstStyle/>
          <a:p>
            <a:pPr algn="just">
              <a:buFont typeface="Arial" pitchFamily="34" charset="0"/>
              <a:buChar char="•"/>
            </a:pPr>
            <a:r>
              <a:rPr lang="en-CA" dirty="0" smtClean="0">
                <a:solidFill>
                  <a:srgbClr val="000000"/>
                </a:solidFill>
                <a:cs typeface="Courier New" pitchFamily="49" charset="0"/>
              </a:rPr>
              <a:t> </a:t>
            </a:r>
            <a:r>
              <a:rPr lang="en-CA" sz="2700" dirty="0">
                <a:solidFill>
                  <a:srgbClr val="000000"/>
                </a:solidFill>
                <a:cs typeface="Courier New" pitchFamily="49" charset="0"/>
              </a:rPr>
              <a:t>80% of the 5% merge with the adjacent sentences.</a:t>
            </a:r>
          </a:p>
          <a:p>
            <a:pPr algn="just">
              <a:buFont typeface="Arial" pitchFamily="34" charset="0"/>
              <a:buChar char="•"/>
            </a:pPr>
            <a:r>
              <a:rPr lang="en-CA" sz="2700" dirty="0">
                <a:solidFill>
                  <a:srgbClr val="000000"/>
                </a:solidFill>
                <a:cs typeface="Courier New" pitchFamily="49" charset="0"/>
              </a:rPr>
              <a:t> Sliding window: build DTs for two adjacent sentences. </a:t>
            </a:r>
            <a:endParaRPr lang="en-CA" sz="2700" dirty="0">
              <a:solidFill>
                <a:srgbClr val="000000"/>
              </a:solidFill>
            </a:endParaRPr>
          </a:p>
        </p:txBody>
      </p:sp>
      <p:sp>
        <p:nvSpPr>
          <p:cNvPr id="14" name="TextBox 13"/>
          <p:cNvSpPr txBox="1"/>
          <p:nvPr/>
        </p:nvSpPr>
        <p:spPr>
          <a:xfrm>
            <a:off x="4008269" y="4601120"/>
            <a:ext cx="1524001" cy="476119"/>
          </a:xfrm>
          <a:prstGeom prst="rect">
            <a:avLst/>
          </a:prstGeom>
          <a:noFill/>
        </p:spPr>
        <p:txBody>
          <a:bodyPr wrap="square" lIns="89818" tIns="44899" rIns="89818" bIns="44899" rtlCol="0">
            <a:spAutoFit/>
          </a:bodyPr>
          <a:lstStyle/>
          <a:p>
            <a:r>
              <a:rPr lang="en-US" dirty="0" smtClean="0">
                <a:solidFill>
                  <a:srgbClr val="FF0000"/>
                </a:solidFill>
                <a:latin typeface="Arial"/>
              </a:rPr>
              <a:t>Leaky</a:t>
            </a:r>
            <a:endParaRPr lang="en-US" dirty="0">
              <a:solidFill>
                <a:srgbClr val="FF0000"/>
              </a:solidFill>
              <a:latin typeface="Arial"/>
            </a:endParaRPr>
          </a:p>
        </p:txBody>
      </p:sp>
      <p:sp>
        <p:nvSpPr>
          <p:cNvPr id="3" name="Down Arrow 2"/>
          <p:cNvSpPr/>
          <p:nvPr/>
        </p:nvSpPr>
        <p:spPr>
          <a:xfrm>
            <a:off x="7459980" y="5181605"/>
            <a:ext cx="228600" cy="3044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101064" tIns="50537" rIns="101064" bIns="50537" rtlCol="0" anchor="ctr"/>
          <a:lstStyle/>
          <a:p>
            <a:pPr algn="ctr"/>
            <a:endParaRPr lang="en-US">
              <a:solidFill>
                <a:srgbClr val="FFFFFF"/>
              </a:solidFill>
            </a:endParaRPr>
          </a:p>
        </p:txBody>
      </p:sp>
      <p:sp>
        <p:nvSpPr>
          <p:cNvPr id="13" name="Down Arrow 12"/>
          <p:cNvSpPr/>
          <p:nvPr/>
        </p:nvSpPr>
        <p:spPr>
          <a:xfrm>
            <a:off x="2430780" y="5095245"/>
            <a:ext cx="228600" cy="3044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101064" tIns="50537" rIns="101064" bIns="50537" rtlCol="0" anchor="ctr"/>
          <a:lstStyle/>
          <a:p>
            <a:pPr algn="ctr"/>
            <a:endParaRPr lang="en-US">
              <a:solidFill>
                <a:srgbClr val="FFFFFF"/>
              </a:solidFill>
            </a:endParaRPr>
          </a:p>
        </p:txBody>
      </p:sp>
      <p:sp>
        <p:nvSpPr>
          <p:cNvPr id="15" name="TextBox 14"/>
          <p:cNvSpPr txBox="1"/>
          <p:nvPr/>
        </p:nvSpPr>
        <p:spPr>
          <a:xfrm>
            <a:off x="304800" y="1295400"/>
            <a:ext cx="8991600" cy="477054"/>
          </a:xfrm>
          <a:prstGeom prst="rect">
            <a:avLst/>
          </a:prstGeom>
          <a:noFill/>
        </p:spPr>
        <p:txBody>
          <a:bodyPr wrap="square" lIns="90732" tIns="45360" rIns="90732" bIns="45360" rtlCol="0">
            <a:spAutoFit/>
          </a:bodyPr>
          <a:lstStyle/>
          <a:p>
            <a:pPr marL="340189" indent="-340189">
              <a:buFont typeface="Arial" pitchFamily="34" charset="0"/>
              <a:buChar char="•"/>
            </a:pPr>
            <a:r>
              <a:rPr lang="en-US" dirty="0" err="1" smtClean="0">
                <a:solidFill>
                  <a:srgbClr val="000000"/>
                </a:solidFill>
                <a:latin typeface="Arial"/>
              </a:rPr>
              <a:t>Nb</a:t>
            </a:r>
            <a:r>
              <a:rPr lang="en-US" dirty="0" smtClean="0">
                <a:solidFill>
                  <a:srgbClr val="000000"/>
                </a:solidFill>
                <a:latin typeface="Arial"/>
              </a:rPr>
              <a:t> of valid trees grows exponentially with the </a:t>
            </a:r>
            <a:r>
              <a:rPr lang="en-US" dirty="0" err="1" smtClean="0">
                <a:solidFill>
                  <a:srgbClr val="000000"/>
                </a:solidFill>
                <a:latin typeface="Arial"/>
              </a:rPr>
              <a:t>Nb</a:t>
            </a:r>
            <a:r>
              <a:rPr lang="en-US" dirty="0" smtClean="0">
                <a:solidFill>
                  <a:srgbClr val="000000"/>
                </a:solidFill>
                <a:latin typeface="Arial"/>
              </a:rPr>
              <a:t> of EDUs.</a:t>
            </a:r>
            <a:endParaRPr lang="en-US" dirty="0">
              <a:solidFill>
                <a:srgbClr val="000000"/>
              </a:solidFill>
              <a:latin typeface="Arial"/>
            </a:endParaRPr>
          </a:p>
        </p:txBody>
      </p:sp>
      <p:sp>
        <p:nvSpPr>
          <p:cNvPr id="5" name="Footer Placeholder 4"/>
          <p:cNvSpPr>
            <a:spLocks noGrp="1"/>
          </p:cNvSpPr>
          <p:nvPr>
            <p:ph type="ftr" sz="quarter" idx="11"/>
          </p:nvPr>
        </p:nvSpPr>
        <p:spPr/>
        <p:txBody>
          <a:bodyPr/>
          <a:lstStyle/>
          <a:p>
            <a:pPr>
              <a:defRPr/>
            </a:pPr>
            <a:r>
              <a:rPr lang="en-US" smtClean="0">
                <a:solidFill>
                  <a:srgbClr val="000000"/>
                </a:solidFill>
              </a:rPr>
              <a:t>CPSC 422, Lecture 28</a:t>
            </a:r>
            <a:endParaRPr lang="en-US" dirty="0">
              <a:solidFill>
                <a:srgbClr val="000000"/>
              </a:solidFill>
            </a:endParaRPr>
          </a:p>
        </p:txBody>
      </p:sp>
    </p:spTree>
    <p:extLst>
      <p:ext uri="{BB962C8B-B14F-4D97-AF65-F5344CB8AC3E}">
        <p14:creationId xmlns:p14="http://schemas.microsoft.com/office/powerpoint/2010/main" val="1573112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ox(in)">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4" presetClass="entr" presetSubtype="16"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box(in)">
                                      <p:cBhvr>
                                        <p:cTn id="4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animBg="1"/>
      <p:bldP spid="11" grpId="0" animBg="1"/>
      <p:bldP spid="12" grpId="0" animBg="1"/>
      <p:bldP spid="14" grpId="0"/>
      <p:bldP spid="3" grpId="0" animBg="1"/>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Observations </a:t>
            </a:r>
            <a:r>
              <a:rPr lang="en-CA" dirty="0" smtClean="0"/>
              <a:t>(2)</a:t>
            </a:r>
            <a:endParaRPr lang="en-US" dirty="0"/>
          </a:p>
        </p:txBody>
      </p:sp>
      <p:sp>
        <p:nvSpPr>
          <p:cNvPr id="5" name="Footer Placeholder 4"/>
          <p:cNvSpPr>
            <a:spLocks noGrp="1"/>
          </p:cNvSpPr>
          <p:nvPr>
            <p:ph type="ftr" sz="quarter" idx="11"/>
          </p:nvPr>
        </p:nvSpPr>
        <p:spPr/>
        <p:txBody>
          <a:bodyPr/>
          <a:lstStyle/>
          <a:p>
            <a:pPr>
              <a:defRPr/>
            </a:pPr>
            <a:r>
              <a:rPr lang="en-US" smtClean="0">
                <a:solidFill>
                  <a:srgbClr val="000000"/>
                </a:solidFill>
              </a:rPr>
              <a:t>CPSC 422, Lecture 28</a:t>
            </a:r>
            <a:endParaRPr lang="en-US" dirty="0">
              <a:solidFill>
                <a:srgbClr val="000000"/>
              </a:solidFill>
            </a:endParaRPr>
          </a:p>
        </p:txBody>
      </p:sp>
      <p:sp>
        <p:nvSpPr>
          <p:cNvPr id="6" name="Slide Number Placeholder 5"/>
          <p:cNvSpPr>
            <a:spLocks noGrp="1"/>
          </p:cNvSpPr>
          <p:nvPr>
            <p:ph type="sldNum" sz="quarter" idx="12"/>
          </p:nvPr>
        </p:nvSpPr>
        <p:spPr/>
        <p:txBody>
          <a:bodyPr/>
          <a:lstStyle/>
          <a:p>
            <a:pPr>
              <a:defRPr/>
            </a:pPr>
            <a:fld id="{21A5F99B-F908-435A-91B8-09D5E4931BB1}" type="slidenum">
              <a:rPr lang="en-US" smtClean="0">
                <a:solidFill>
                  <a:srgbClr val="000000"/>
                </a:solidFill>
              </a:rPr>
              <a:pPr>
                <a:defRPr/>
              </a:pPr>
              <a:t>19</a:t>
            </a:fld>
            <a:endParaRPr lang="en-US" dirty="0">
              <a:solidFill>
                <a:srgbClr val="00000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895605"/>
            <a:ext cx="79248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685800" y="2286000"/>
            <a:ext cx="8991600" cy="477054"/>
          </a:xfrm>
          <a:prstGeom prst="rect">
            <a:avLst/>
          </a:prstGeom>
          <a:noFill/>
        </p:spPr>
        <p:txBody>
          <a:bodyPr wrap="square" lIns="90732" tIns="45360" rIns="90732" bIns="45360" rtlCol="0">
            <a:spAutoFit/>
          </a:bodyPr>
          <a:lstStyle/>
          <a:p>
            <a:pPr marL="340189" indent="-340189">
              <a:buFont typeface="Arial" pitchFamily="34" charset="0"/>
              <a:buChar char="•"/>
            </a:pPr>
            <a:r>
              <a:rPr lang="en-US" dirty="0" smtClean="0">
                <a:solidFill>
                  <a:srgbClr val="000000"/>
                </a:solidFill>
                <a:latin typeface="Arial"/>
              </a:rPr>
              <a:t>Relations are distributed differently.</a:t>
            </a:r>
            <a:endParaRPr lang="en-US" dirty="0">
              <a:solidFill>
                <a:srgbClr val="000000"/>
              </a:solidFill>
              <a:latin typeface="Arial"/>
            </a:endParaRPr>
          </a:p>
        </p:txBody>
      </p:sp>
      <p:sp>
        <p:nvSpPr>
          <p:cNvPr id="17" name="TextBox 16"/>
          <p:cNvSpPr txBox="1"/>
          <p:nvPr/>
        </p:nvSpPr>
        <p:spPr>
          <a:xfrm>
            <a:off x="685800" y="6742386"/>
            <a:ext cx="8991600" cy="477054"/>
          </a:xfrm>
          <a:prstGeom prst="rect">
            <a:avLst/>
          </a:prstGeom>
          <a:noFill/>
        </p:spPr>
        <p:txBody>
          <a:bodyPr wrap="square" lIns="90732" tIns="45360" rIns="90732" bIns="45360" rtlCol="0">
            <a:spAutoFit/>
          </a:bodyPr>
          <a:lstStyle/>
          <a:p>
            <a:pPr marL="340189" indent="-340189">
              <a:buFont typeface="Arial" pitchFamily="34" charset="0"/>
              <a:buChar char="•"/>
            </a:pPr>
            <a:r>
              <a:rPr lang="en-US" dirty="0" smtClean="0">
                <a:solidFill>
                  <a:srgbClr val="000000"/>
                </a:solidFill>
                <a:latin typeface="Arial"/>
              </a:rPr>
              <a:t>Features don’t generalize.</a:t>
            </a:r>
            <a:endParaRPr lang="en-US" dirty="0">
              <a:solidFill>
                <a:srgbClr val="000000"/>
              </a:solidFill>
              <a:latin typeface="Arial"/>
            </a:endParaRPr>
          </a:p>
        </p:txBody>
      </p:sp>
      <p:sp>
        <p:nvSpPr>
          <p:cNvPr id="10" name="TextBox 9"/>
          <p:cNvSpPr txBox="1"/>
          <p:nvPr/>
        </p:nvSpPr>
        <p:spPr>
          <a:xfrm>
            <a:off x="685800" y="1656546"/>
            <a:ext cx="8991600" cy="477054"/>
          </a:xfrm>
          <a:prstGeom prst="rect">
            <a:avLst/>
          </a:prstGeom>
          <a:noFill/>
        </p:spPr>
        <p:txBody>
          <a:bodyPr wrap="square" lIns="90732" tIns="45360" rIns="90732" bIns="45360" rtlCol="0">
            <a:spAutoFit/>
          </a:bodyPr>
          <a:lstStyle/>
          <a:p>
            <a:pPr marL="340189" indent="-340189">
              <a:buFont typeface="Arial" pitchFamily="34" charset="0"/>
              <a:buChar char="•"/>
            </a:pPr>
            <a:r>
              <a:rPr lang="en-US" dirty="0" smtClean="0">
                <a:solidFill>
                  <a:srgbClr val="000000"/>
                </a:solidFill>
                <a:latin typeface="Arial"/>
              </a:rPr>
              <a:t>Single model or two different models?</a:t>
            </a:r>
            <a:endParaRPr lang="en-US" dirty="0">
              <a:solidFill>
                <a:srgbClr val="000000"/>
              </a:solidFill>
              <a:latin typeface="Arial"/>
            </a:endParaRPr>
          </a:p>
        </p:txBody>
      </p:sp>
    </p:spTree>
    <p:extLst>
      <p:ext uri="{BB962C8B-B14F-4D97-AF65-F5344CB8AC3E}">
        <p14:creationId xmlns:p14="http://schemas.microsoft.com/office/powerpoint/2010/main" val="637263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38" name="Rectangle 6"/>
          <p:cNvSpPr>
            <a:spLocks noChangeArrowheads="1"/>
          </p:cNvSpPr>
          <p:nvPr/>
        </p:nvSpPr>
        <p:spPr bwMode="auto">
          <a:xfrm>
            <a:off x="356235" y="867202"/>
            <a:ext cx="3010535" cy="489373"/>
          </a:xfrm>
          <a:prstGeom prst="rect">
            <a:avLst/>
          </a:prstGeom>
          <a:noFill/>
          <a:ln w="9525">
            <a:noFill/>
            <a:miter lim="800000"/>
            <a:headEnd/>
            <a:tailEnd/>
          </a:ln>
        </p:spPr>
        <p:txBody>
          <a:bodyPr lIns="101846" tIns="50923" rIns="101846" bIns="50923"/>
          <a:lstStyle/>
          <a:p>
            <a:pPr marL="594106" indent="-594106" defTabSz="1018467" eaLnBrk="1" hangingPunct="1">
              <a:spcBef>
                <a:spcPct val="20000"/>
              </a:spcBef>
            </a:pPr>
            <a:endParaRPr lang="en-US" sz="1800" b="1">
              <a:solidFill>
                <a:srgbClr val="000000"/>
              </a:solidFill>
              <a:latin typeface="Arial Unicode MS" pitchFamily="34" charset="-128"/>
            </a:endParaRPr>
          </a:p>
        </p:txBody>
      </p:sp>
      <p:sp>
        <p:nvSpPr>
          <p:cNvPr id="59" name="Rectangle 2"/>
          <p:cNvSpPr txBox="1">
            <a:spLocks noChangeArrowheads="1"/>
          </p:cNvSpPr>
          <p:nvPr/>
        </p:nvSpPr>
        <p:spPr bwMode="auto">
          <a:xfrm>
            <a:off x="0" y="211598"/>
            <a:ext cx="9940146" cy="615315"/>
          </a:xfrm>
          <a:prstGeom prst="rect">
            <a:avLst/>
          </a:prstGeom>
          <a:noFill/>
          <a:ln w="9525">
            <a:solidFill>
              <a:schemeClr val="bg1"/>
            </a:solidFill>
            <a:miter lim="800000"/>
            <a:headEnd/>
            <a:tailEnd/>
          </a:ln>
          <a:effectLst/>
        </p:spPr>
        <p:txBody>
          <a:bodyPr lIns="100243" tIns="52127" rIns="100243" bIns="52127" anchor="ctr"/>
          <a:lstStyle/>
          <a:p>
            <a:pPr eaLnBrk="1" hangingPunct="1">
              <a:tabLst>
                <a:tab pos="0" algn="l"/>
                <a:tab pos="509233" algn="l"/>
                <a:tab pos="1018467" algn="l"/>
                <a:tab pos="1527701" algn="l"/>
                <a:tab pos="2036935" algn="l"/>
                <a:tab pos="2546169" algn="l"/>
                <a:tab pos="3055400" algn="l"/>
                <a:tab pos="3564636" algn="l"/>
                <a:tab pos="4073867" algn="l"/>
                <a:tab pos="4583102" algn="l"/>
                <a:tab pos="5092334" algn="l"/>
                <a:tab pos="5601569" algn="l"/>
                <a:tab pos="6110803" algn="l"/>
                <a:tab pos="6620036" algn="l"/>
                <a:tab pos="7129269" algn="l"/>
                <a:tab pos="7638505" algn="l"/>
                <a:tab pos="8147738" algn="l"/>
                <a:tab pos="8656970" algn="l"/>
                <a:tab pos="9166204" algn="l"/>
                <a:tab pos="9675440" algn="l"/>
                <a:tab pos="10184672" algn="l"/>
              </a:tabLst>
              <a:defRPr/>
            </a:pPr>
            <a:r>
              <a:rPr lang="en-GB" sz="3600" b="1" kern="0" dirty="0">
                <a:solidFill>
                  <a:srgbClr val="3333CC"/>
                </a:solidFill>
                <a:latin typeface="Arial Unicode MS"/>
              </a:rPr>
              <a:t>422 big picture: Where are we?</a:t>
            </a:r>
          </a:p>
        </p:txBody>
      </p:sp>
      <p:grpSp>
        <p:nvGrpSpPr>
          <p:cNvPr id="3" name="Group 2"/>
          <p:cNvGrpSpPr/>
          <p:nvPr/>
        </p:nvGrpSpPr>
        <p:grpSpPr>
          <a:xfrm>
            <a:off x="4" y="309746"/>
            <a:ext cx="10256982" cy="7217918"/>
            <a:chOff x="0" y="624028"/>
            <a:chExt cx="9104212" cy="6062540"/>
          </a:xfrm>
        </p:grpSpPr>
        <p:sp>
          <p:nvSpPr>
            <p:cNvPr id="17437" name="Rectangle 37"/>
            <p:cNvSpPr>
              <a:spLocks noChangeArrowheads="1"/>
            </p:cNvSpPr>
            <p:nvPr/>
          </p:nvSpPr>
          <p:spPr bwMode="auto">
            <a:xfrm>
              <a:off x="898055" y="1907269"/>
              <a:ext cx="163969" cy="361915"/>
            </a:xfrm>
            <a:prstGeom prst="rect">
              <a:avLst/>
            </a:prstGeom>
            <a:solidFill>
              <a:schemeClr val="bg1"/>
            </a:solidFill>
            <a:ln w="9525" algn="ctr">
              <a:noFill/>
              <a:round/>
              <a:headEnd/>
              <a:tailEnd/>
            </a:ln>
          </p:spPr>
          <p:txBody>
            <a:bodyPr wrap="none">
              <a:spAutoFit/>
            </a:bodyPr>
            <a:lstStyle/>
            <a:p>
              <a:pPr defTabSz="1018467" eaLnBrk="1" hangingPunct="1"/>
              <a:endParaRPr lang="en-US" sz="2200" b="1">
                <a:solidFill>
                  <a:srgbClr val="000000"/>
                </a:solidFill>
                <a:latin typeface="Times New Roman" pitchFamily="18" charset="0"/>
              </a:endParaRPr>
            </a:p>
          </p:txBody>
        </p:sp>
        <p:sp>
          <p:nvSpPr>
            <p:cNvPr id="17439" name="Rectangle 9"/>
            <p:cNvSpPr>
              <a:spLocks noChangeArrowheads="1"/>
            </p:cNvSpPr>
            <p:nvPr/>
          </p:nvSpPr>
          <p:spPr bwMode="auto">
            <a:xfrm>
              <a:off x="0" y="3286125"/>
              <a:ext cx="1512888" cy="503238"/>
            </a:xfrm>
            <a:prstGeom prst="rect">
              <a:avLst/>
            </a:prstGeom>
            <a:noFill/>
            <a:ln w="9525">
              <a:noFill/>
              <a:miter lim="800000"/>
              <a:headEnd/>
              <a:tailEnd/>
            </a:ln>
          </p:spPr>
          <p:txBody>
            <a:bodyPr/>
            <a:lstStyle/>
            <a:p>
              <a:pPr marL="381925" indent="-381925" defTabSz="1018467" eaLnBrk="1" hangingPunct="1">
                <a:lnSpc>
                  <a:spcPct val="75000"/>
                </a:lnSpc>
                <a:spcBef>
                  <a:spcPct val="20000"/>
                </a:spcBef>
              </a:pPr>
              <a:r>
                <a:rPr lang="en-US" sz="2200" b="1" dirty="0">
                  <a:solidFill>
                    <a:srgbClr val="000000"/>
                  </a:solidFill>
                  <a:latin typeface="Arial Unicode MS" pitchFamily="34" charset="-128"/>
                </a:rPr>
                <a:t>Query</a:t>
              </a:r>
              <a:endParaRPr lang="en-US" sz="2000" b="1" dirty="0">
                <a:solidFill>
                  <a:srgbClr val="000000"/>
                </a:solidFill>
                <a:latin typeface="Arial Unicode MS" pitchFamily="34" charset="-128"/>
              </a:endParaRPr>
            </a:p>
          </p:txBody>
        </p:sp>
        <p:sp>
          <p:nvSpPr>
            <p:cNvPr id="17440" name="Rectangle 10"/>
            <p:cNvSpPr>
              <a:spLocks noChangeArrowheads="1"/>
            </p:cNvSpPr>
            <p:nvPr/>
          </p:nvSpPr>
          <p:spPr bwMode="auto">
            <a:xfrm>
              <a:off x="0" y="4786313"/>
              <a:ext cx="1601788" cy="419100"/>
            </a:xfrm>
            <a:prstGeom prst="rect">
              <a:avLst/>
            </a:prstGeom>
            <a:noFill/>
            <a:ln w="9525">
              <a:noFill/>
              <a:miter lim="800000"/>
              <a:headEnd/>
              <a:tailEnd/>
            </a:ln>
          </p:spPr>
          <p:txBody>
            <a:bodyPr/>
            <a:lstStyle/>
            <a:p>
              <a:pPr marL="381925" indent="-381925" defTabSz="1018467" eaLnBrk="1" hangingPunct="1">
                <a:lnSpc>
                  <a:spcPct val="75000"/>
                </a:lnSpc>
                <a:spcBef>
                  <a:spcPct val="20000"/>
                </a:spcBef>
              </a:pPr>
              <a:r>
                <a:rPr lang="en-US" sz="2200" b="1" dirty="0">
                  <a:solidFill>
                    <a:srgbClr val="000000"/>
                  </a:solidFill>
                  <a:latin typeface="Arial Unicode MS" pitchFamily="34" charset="-128"/>
                </a:rPr>
                <a:t>Planning</a:t>
              </a:r>
              <a:endParaRPr lang="en-US" sz="2000" b="1" dirty="0">
                <a:solidFill>
                  <a:srgbClr val="000000"/>
                </a:solidFill>
                <a:latin typeface="Arial Unicode MS" pitchFamily="34" charset="-128"/>
              </a:endParaRPr>
            </a:p>
          </p:txBody>
        </p:sp>
        <p:sp>
          <p:nvSpPr>
            <p:cNvPr id="17441" name="Rectangle 11"/>
            <p:cNvSpPr>
              <a:spLocks noChangeArrowheads="1"/>
            </p:cNvSpPr>
            <p:nvPr/>
          </p:nvSpPr>
          <p:spPr bwMode="auto">
            <a:xfrm>
              <a:off x="1143000" y="1571625"/>
              <a:ext cx="2159000" cy="503238"/>
            </a:xfrm>
            <a:prstGeom prst="rect">
              <a:avLst/>
            </a:prstGeom>
            <a:noFill/>
            <a:ln w="9525">
              <a:noFill/>
              <a:miter lim="800000"/>
              <a:headEnd/>
              <a:tailEnd/>
            </a:ln>
          </p:spPr>
          <p:txBody>
            <a:bodyPr/>
            <a:lstStyle/>
            <a:p>
              <a:pPr marL="381925" indent="-381925" defTabSz="1018467" eaLnBrk="1" hangingPunct="1">
                <a:spcBef>
                  <a:spcPct val="20000"/>
                </a:spcBef>
              </a:pPr>
              <a:r>
                <a:rPr lang="en-US" sz="2200" b="1" dirty="0">
                  <a:solidFill>
                    <a:srgbClr val="00B050"/>
                  </a:solidFill>
                  <a:latin typeface="Arial Unicode MS" pitchFamily="34" charset="-128"/>
                </a:rPr>
                <a:t>Deterministic</a:t>
              </a:r>
              <a:endParaRPr lang="en-US" sz="2000" b="1" dirty="0">
                <a:solidFill>
                  <a:srgbClr val="00B050"/>
                </a:solidFill>
                <a:latin typeface="Arial Unicode MS" pitchFamily="34" charset="-128"/>
              </a:endParaRPr>
            </a:p>
          </p:txBody>
        </p:sp>
        <p:sp>
          <p:nvSpPr>
            <p:cNvPr id="17442" name="Rectangle 12"/>
            <p:cNvSpPr>
              <a:spLocks noChangeArrowheads="1"/>
            </p:cNvSpPr>
            <p:nvPr/>
          </p:nvSpPr>
          <p:spPr bwMode="auto">
            <a:xfrm>
              <a:off x="4000500" y="1571625"/>
              <a:ext cx="2159000" cy="503238"/>
            </a:xfrm>
            <a:prstGeom prst="rect">
              <a:avLst/>
            </a:prstGeom>
            <a:noFill/>
            <a:ln w="9525">
              <a:noFill/>
              <a:miter lim="800000"/>
              <a:headEnd/>
              <a:tailEnd/>
            </a:ln>
          </p:spPr>
          <p:txBody>
            <a:bodyPr/>
            <a:lstStyle/>
            <a:p>
              <a:pPr marL="381925" indent="-381925" defTabSz="1018467" eaLnBrk="1" hangingPunct="1">
                <a:spcBef>
                  <a:spcPct val="20000"/>
                </a:spcBef>
              </a:pPr>
              <a:r>
                <a:rPr lang="en-US" sz="2200" b="1" dirty="0">
                  <a:solidFill>
                    <a:srgbClr val="00B050"/>
                  </a:solidFill>
                  <a:latin typeface="Arial Unicode MS" pitchFamily="34" charset="-128"/>
                </a:rPr>
                <a:t>Stochastic</a:t>
              </a:r>
              <a:endParaRPr lang="en-US" sz="2000" b="1" dirty="0">
                <a:solidFill>
                  <a:srgbClr val="00B050"/>
                </a:solidFill>
                <a:latin typeface="Arial Unicode MS" pitchFamily="34" charset="-128"/>
              </a:endParaRPr>
            </a:p>
          </p:txBody>
        </p:sp>
        <p:sp>
          <p:nvSpPr>
            <p:cNvPr id="17443" name="Rectangle 13"/>
            <p:cNvSpPr>
              <a:spLocks noChangeArrowheads="1"/>
            </p:cNvSpPr>
            <p:nvPr/>
          </p:nvSpPr>
          <p:spPr bwMode="auto">
            <a:xfrm>
              <a:off x="928688" y="1907269"/>
              <a:ext cx="6000766" cy="4222069"/>
            </a:xfrm>
            <a:prstGeom prst="rect">
              <a:avLst/>
            </a:prstGeom>
            <a:noFill/>
            <a:ln w="9525">
              <a:solidFill>
                <a:schemeClr val="tx1"/>
              </a:solidFill>
              <a:miter lim="800000"/>
              <a:headEnd/>
              <a:tailEnd/>
            </a:ln>
          </p:spPr>
          <p:txBody>
            <a:bodyPr wrap="none" anchor="ctr"/>
            <a:lstStyle/>
            <a:p>
              <a:pPr defTabSz="1018467" eaLnBrk="1" hangingPunct="1"/>
              <a:endParaRPr lang="en-US" sz="2200" b="1">
                <a:solidFill>
                  <a:srgbClr val="000000"/>
                </a:solidFill>
                <a:latin typeface="Times New Roman" pitchFamily="18" charset="0"/>
              </a:endParaRPr>
            </a:p>
          </p:txBody>
        </p:sp>
        <p:sp>
          <p:nvSpPr>
            <p:cNvPr id="17444" name="Line 14"/>
            <p:cNvSpPr>
              <a:spLocks noChangeShapeType="1"/>
            </p:cNvSpPr>
            <p:nvPr/>
          </p:nvSpPr>
          <p:spPr bwMode="auto">
            <a:xfrm>
              <a:off x="3521765" y="2143125"/>
              <a:ext cx="24710" cy="3860006"/>
            </a:xfrm>
            <a:prstGeom prst="line">
              <a:avLst/>
            </a:prstGeom>
            <a:noFill/>
            <a:ln w="9525">
              <a:solidFill>
                <a:schemeClr val="tx1"/>
              </a:solidFill>
              <a:round/>
              <a:headEnd/>
              <a:tailEnd/>
            </a:ln>
          </p:spPr>
          <p:txBody>
            <a:bodyPr/>
            <a:lstStyle/>
            <a:p>
              <a:pPr defTabSz="1018467" eaLnBrk="1" hangingPunct="1"/>
              <a:endParaRPr lang="en-US" sz="1800" b="1">
                <a:solidFill>
                  <a:srgbClr val="000000"/>
                </a:solidFill>
                <a:latin typeface="Times New Roman" pitchFamily="18" charset="0"/>
              </a:endParaRPr>
            </a:p>
          </p:txBody>
        </p:sp>
        <p:sp>
          <p:nvSpPr>
            <p:cNvPr id="17445" name="Rectangle 23"/>
            <p:cNvSpPr>
              <a:spLocks noChangeArrowheads="1"/>
            </p:cNvSpPr>
            <p:nvPr/>
          </p:nvSpPr>
          <p:spPr bwMode="auto">
            <a:xfrm>
              <a:off x="3945226" y="5107781"/>
              <a:ext cx="2517487" cy="642938"/>
            </a:xfrm>
            <a:prstGeom prst="rect">
              <a:avLst/>
            </a:prstGeom>
            <a:noFill/>
            <a:ln w="9525">
              <a:solidFill>
                <a:schemeClr val="accent2"/>
              </a:solidFill>
              <a:miter lim="800000"/>
              <a:headEnd/>
              <a:tailEnd/>
            </a:ln>
          </p:spPr>
          <p:txBody>
            <a:bodyPr/>
            <a:lstStyle/>
            <a:p>
              <a:pPr marL="381925" indent="-381925" defTabSz="1018467" eaLnBrk="1" hangingPunct="1">
                <a:spcBef>
                  <a:spcPct val="20000"/>
                </a:spcBef>
                <a:buFont typeface="Arial" panose="020B0604020202020204" pitchFamily="34" charset="0"/>
                <a:buChar char="•"/>
              </a:pPr>
              <a:r>
                <a:rPr lang="en-US" sz="2000" b="1" dirty="0">
                  <a:solidFill>
                    <a:srgbClr val="3333CC"/>
                  </a:solidFill>
                  <a:latin typeface="Arial Unicode MS" pitchFamily="34" charset="-128"/>
                </a:rPr>
                <a:t>Value Iteration</a:t>
              </a:r>
            </a:p>
            <a:p>
              <a:pPr marL="381925" indent="-381925" defTabSz="1018467" eaLnBrk="1" hangingPunct="1">
                <a:spcBef>
                  <a:spcPct val="20000"/>
                </a:spcBef>
                <a:buFont typeface="Arial" panose="020B0604020202020204" pitchFamily="34" charset="0"/>
                <a:buChar char="•"/>
              </a:pPr>
              <a:r>
                <a:rPr lang="en-US" sz="2000" b="1" dirty="0">
                  <a:solidFill>
                    <a:srgbClr val="3333CC"/>
                  </a:solidFill>
                  <a:latin typeface="Arial Unicode MS" pitchFamily="34" charset="-128"/>
                </a:rPr>
                <a:t>Approx. Inference</a:t>
              </a:r>
            </a:p>
          </p:txBody>
        </p:sp>
        <p:sp>
          <p:nvSpPr>
            <p:cNvPr id="17446" name="Rectangle 24"/>
            <p:cNvSpPr>
              <a:spLocks noChangeArrowheads="1"/>
            </p:cNvSpPr>
            <p:nvPr/>
          </p:nvSpPr>
          <p:spPr bwMode="auto">
            <a:xfrm>
              <a:off x="1071536" y="3652158"/>
              <a:ext cx="2143125" cy="714375"/>
            </a:xfrm>
            <a:prstGeom prst="rect">
              <a:avLst/>
            </a:prstGeom>
            <a:noFill/>
            <a:ln w="9525">
              <a:solidFill>
                <a:schemeClr val="accent2"/>
              </a:solidFill>
              <a:miter lim="800000"/>
              <a:headEnd/>
              <a:tailEnd/>
            </a:ln>
          </p:spPr>
          <p:txBody>
            <a:bodyPr/>
            <a:lstStyle/>
            <a:p>
              <a:pPr marL="304125" indent="-381925" defTabSz="1018467" eaLnBrk="1" hangingPunct="1">
                <a:buFont typeface="Arial" panose="020B0604020202020204" pitchFamily="34" charset="0"/>
                <a:buChar char="•"/>
              </a:pPr>
              <a:r>
                <a:rPr lang="en-US" sz="2000" b="1" dirty="0">
                  <a:solidFill>
                    <a:srgbClr val="3333CC"/>
                  </a:solidFill>
                  <a:latin typeface="Arial Unicode MS" pitchFamily="34" charset="-128"/>
                </a:rPr>
                <a:t>Full Resolution</a:t>
              </a:r>
            </a:p>
            <a:p>
              <a:pPr marL="304125" indent="-381925" defTabSz="1018467" eaLnBrk="1" hangingPunct="1">
                <a:buFont typeface="Arial" panose="020B0604020202020204" pitchFamily="34" charset="0"/>
                <a:buChar char="•"/>
              </a:pPr>
              <a:r>
                <a:rPr lang="en-US" sz="2000" b="1" dirty="0">
                  <a:solidFill>
                    <a:srgbClr val="3333CC"/>
                  </a:solidFill>
                  <a:latin typeface="Arial Unicode MS" pitchFamily="34" charset="-128"/>
                </a:rPr>
                <a:t>SAT</a:t>
              </a:r>
            </a:p>
          </p:txBody>
        </p:sp>
        <p:sp>
          <p:nvSpPr>
            <p:cNvPr id="17448" name="Rectangle 9"/>
            <p:cNvSpPr>
              <a:spLocks noChangeArrowheads="1"/>
            </p:cNvSpPr>
            <p:nvPr/>
          </p:nvSpPr>
          <p:spPr bwMode="auto">
            <a:xfrm>
              <a:off x="826617" y="2264456"/>
              <a:ext cx="1512888" cy="503238"/>
            </a:xfrm>
            <a:prstGeom prst="rect">
              <a:avLst/>
            </a:prstGeom>
            <a:noFill/>
            <a:ln w="9525">
              <a:noFill/>
              <a:miter lim="800000"/>
              <a:headEnd/>
              <a:tailEnd/>
            </a:ln>
          </p:spPr>
          <p:txBody>
            <a:bodyPr/>
            <a:lstStyle/>
            <a:p>
              <a:pPr marL="381925" indent="-381925" defTabSz="1018467" eaLnBrk="1" hangingPunct="1">
                <a:lnSpc>
                  <a:spcPct val="75000"/>
                </a:lnSpc>
                <a:spcBef>
                  <a:spcPct val="20000"/>
                </a:spcBef>
              </a:pPr>
              <a:r>
                <a:rPr lang="en-US" sz="2000" b="1" i="1" dirty="0">
                  <a:solidFill>
                    <a:srgbClr val="000000"/>
                  </a:solidFill>
                  <a:latin typeface="Arial Unicode MS" pitchFamily="34" charset="-128"/>
                </a:rPr>
                <a:t>Logics</a:t>
              </a:r>
            </a:p>
          </p:txBody>
        </p:sp>
        <p:cxnSp>
          <p:nvCxnSpPr>
            <p:cNvPr id="32" name="Straight Connector 31"/>
            <p:cNvCxnSpPr/>
            <p:nvPr/>
          </p:nvCxnSpPr>
          <p:spPr>
            <a:xfrm>
              <a:off x="857250" y="4357688"/>
              <a:ext cx="5500688" cy="1587"/>
            </a:xfrm>
            <a:prstGeom prst="line">
              <a:avLst/>
            </a:prstGeom>
          </p:spPr>
          <p:style>
            <a:lnRef idx="1">
              <a:schemeClr val="dk1"/>
            </a:lnRef>
            <a:fillRef idx="0">
              <a:schemeClr val="dk1"/>
            </a:fillRef>
            <a:effectRef idx="0">
              <a:schemeClr val="dk1"/>
            </a:effectRef>
            <a:fontRef idx="minor">
              <a:schemeClr val="tx1"/>
            </a:fontRef>
          </p:style>
        </p:cxnSp>
        <p:sp>
          <p:nvSpPr>
            <p:cNvPr id="17452" name="Rectangle 9"/>
            <p:cNvSpPr>
              <a:spLocks noChangeArrowheads="1"/>
            </p:cNvSpPr>
            <p:nvPr/>
          </p:nvSpPr>
          <p:spPr bwMode="auto">
            <a:xfrm>
              <a:off x="3694161" y="2002470"/>
              <a:ext cx="2000250" cy="503237"/>
            </a:xfrm>
            <a:prstGeom prst="rect">
              <a:avLst/>
            </a:prstGeom>
            <a:noFill/>
            <a:ln w="9525">
              <a:noFill/>
              <a:miter lim="800000"/>
              <a:headEnd/>
              <a:tailEnd/>
            </a:ln>
          </p:spPr>
          <p:txBody>
            <a:bodyPr/>
            <a:lstStyle/>
            <a:p>
              <a:pPr marL="381925" indent="-381925" defTabSz="1018467" eaLnBrk="1" hangingPunct="1">
                <a:lnSpc>
                  <a:spcPct val="75000"/>
                </a:lnSpc>
                <a:spcBef>
                  <a:spcPct val="20000"/>
                </a:spcBef>
              </a:pPr>
              <a:r>
                <a:rPr lang="en-US" sz="2000" b="1" i="1" dirty="0">
                  <a:solidFill>
                    <a:srgbClr val="000000"/>
                  </a:solidFill>
                  <a:latin typeface="Arial Unicode MS" pitchFamily="34" charset="-128"/>
                </a:rPr>
                <a:t>Belief Nets</a:t>
              </a:r>
            </a:p>
          </p:txBody>
        </p:sp>
        <p:sp>
          <p:nvSpPr>
            <p:cNvPr id="17454" name="Rectangle 9"/>
            <p:cNvSpPr>
              <a:spLocks noChangeArrowheads="1"/>
            </p:cNvSpPr>
            <p:nvPr/>
          </p:nvSpPr>
          <p:spPr bwMode="auto">
            <a:xfrm>
              <a:off x="3500430" y="4429132"/>
              <a:ext cx="3429024" cy="714380"/>
            </a:xfrm>
            <a:prstGeom prst="rect">
              <a:avLst/>
            </a:prstGeom>
            <a:noFill/>
            <a:ln w="9525">
              <a:noFill/>
              <a:miter lim="800000"/>
              <a:headEnd/>
              <a:tailEnd/>
            </a:ln>
          </p:spPr>
          <p:txBody>
            <a:bodyPr/>
            <a:lstStyle/>
            <a:p>
              <a:pPr marL="381925" indent="-381925" defTabSz="1018467" eaLnBrk="1" hangingPunct="1">
                <a:lnSpc>
                  <a:spcPct val="75000"/>
                </a:lnSpc>
                <a:spcBef>
                  <a:spcPct val="20000"/>
                </a:spcBef>
              </a:pPr>
              <a:r>
                <a:rPr lang="en-US" sz="2000" b="1" i="1" dirty="0">
                  <a:solidFill>
                    <a:srgbClr val="000000"/>
                  </a:solidFill>
                  <a:latin typeface="Arial Unicode MS" pitchFamily="34" charset="-128"/>
                </a:rPr>
                <a:t>Markov Decision Processes  and  </a:t>
              </a:r>
            </a:p>
            <a:p>
              <a:pPr marL="381925" indent="-381925" defTabSz="1018467" eaLnBrk="1" hangingPunct="1">
                <a:lnSpc>
                  <a:spcPct val="75000"/>
                </a:lnSpc>
                <a:spcBef>
                  <a:spcPct val="20000"/>
                </a:spcBef>
              </a:pPr>
              <a:r>
                <a:rPr lang="en-US" sz="2000" b="1" i="1" dirty="0">
                  <a:solidFill>
                    <a:srgbClr val="000000"/>
                  </a:solidFill>
                  <a:latin typeface="Arial Unicode MS" pitchFamily="34" charset="-128"/>
                </a:rPr>
                <a:t>Partially Observable MDP</a:t>
              </a:r>
            </a:p>
          </p:txBody>
        </p:sp>
        <p:sp>
          <p:nvSpPr>
            <p:cNvPr id="17456" name="Rectangle 9"/>
            <p:cNvSpPr>
              <a:spLocks noChangeArrowheads="1"/>
            </p:cNvSpPr>
            <p:nvPr/>
          </p:nvSpPr>
          <p:spPr bwMode="auto">
            <a:xfrm>
              <a:off x="3596625" y="2642805"/>
              <a:ext cx="3214688" cy="503237"/>
            </a:xfrm>
            <a:prstGeom prst="rect">
              <a:avLst/>
            </a:prstGeom>
            <a:noFill/>
            <a:ln w="9525">
              <a:noFill/>
              <a:miter lim="800000"/>
              <a:headEnd/>
              <a:tailEnd/>
            </a:ln>
          </p:spPr>
          <p:txBody>
            <a:bodyPr/>
            <a:lstStyle/>
            <a:p>
              <a:pPr marL="381925" indent="-381925" defTabSz="1018467" eaLnBrk="1" hangingPunct="1">
                <a:lnSpc>
                  <a:spcPct val="75000"/>
                </a:lnSpc>
                <a:spcBef>
                  <a:spcPct val="20000"/>
                </a:spcBef>
              </a:pPr>
              <a:r>
                <a:rPr lang="en-US" sz="2000" b="1" i="1" dirty="0">
                  <a:solidFill>
                    <a:srgbClr val="000000"/>
                  </a:solidFill>
                  <a:latin typeface="Arial Unicode MS" pitchFamily="34" charset="-128"/>
                </a:rPr>
                <a:t>Markov Chains and HMMs</a:t>
              </a:r>
            </a:p>
          </p:txBody>
        </p:sp>
        <p:sp>
          <p:nvSpPr>
            <p:cNvPr id="17458" name="Rectangle 9"/>
            <p:cNvSpPr>
              <a:spLocks noChangeArrowheads="1"/>
            </p:cNvSpPr>
            <p:nvPr/>
          </p:nvSpPr>
          <p:spPr bwMode="auto">
            <a:xfrm>
              <a:off x="1326680" y="2550206"/>
              <a:ext cx="2143125" cy="285750"/>
            </a:xfrm>
            <a:prstGeom prst="rect">
              <a:avLst/>
            </a:prstGeom>
            <a:noFill/>
            <a:ln w="9525">
              <a:noFill/>
              <a:miter lim="800000"/>
              <a:headEnd/>
              <a:tailEnd/>
            </a:ln>
          </p:spPr>
          <p:txBody>
            <a:bodyPr/>
            <a:lstStyle/>
            <a:p>
              <a:pPr marL="381925" indent="-381925" defTabSz="1018467" eaLnBrk="1" hangingPunct="1">
                <a:lnSpc>
                  <a:spcPct val="75000"/>
                </a:lnSpc>
                <a:spcBef>
                  <a:spcPct val="20000"/>
                </a:spcBef>
              </a:pPr>
              <a:r>
                <a:rPr lang="en-US" sz="2000" b="1" i="1" dirty="0">
                  <a:solidFill>
                    <a:srgbClr val="000000"/>
                  </a:solidFill>
                  <a:latin typeface="Arial Unicode MS" pitchFamily="34" charset="-128"/>
                </a:rPr>
                <a:t>First Order Logics</a:t>
              </a:r>
            </a:p>
          </p:txBody>
        </p:sp>
        <p:sp>
          <p:nvSpPr>
            <p:cNvPr id="17460" name="Rectangle 9"/>
            <p:cNvSpPr>
              <a:spLocks noChangeArrowheads="1"/>
            </p:cNvSpPr>
            <p:nvPr/>
          </p:nvSpPr>
          <p:spPr bwMode="auto">
            <a:xfrm>
              <a:off x="947917" y="2994705"/>
              <a:ext cx="2643188" cy="285750"/>
            </a:xfrm>
            <a:prstGeom prst="rect">
              <a:avLst/>
            </a:prstGeom>
            <a:noFill/>
            <a:ln w="9525">
              <a:noFill/>
              <a:miter lim="800000"/>
              <a:headEnd/>
              <a:tailEnd/>
            </a:ln>
          </p:spPr>
          <p:txBody>
            <a:bodyPr/>
            <a:lstStyle/>
            <a:p>
              <a:pPr marL="381925" indent="-381925" defTabSz="1018467" eaLnBrk="1" hangingPunct="1">
                <a:lnSpc>
                  <a:spcPct val="75000"/>
                </a:lnSpc>
                <a:spcBef>
                  <a:spcPct val="20000"/>
                </a:spcBef>
              </a:pPr>
              <a:r>
                <a:rPr lang="en-US" sz="2000" b="1" i="1" dirty="0">
                  <a:solidFill>
                    <a:srgbClr val="000000"/>
                  </a:solidFill>
                  <a:latin typeface="Arial Unicode MS" pitchFamily="34" charset="-128"/>
                </a:rPr>
                <a:t>Ontologies</a:t>
              </a:r>
            </a:p>
          </p:txBody>
        </p:sp>
        <p:sp>
          <p:nvSpPr>
            <p:cNvPr id="61" name="Rectangle 2"/>
            <p:cNvSpPr txBox="1">
              <a:spLocks noChangeArrowheads="1"/>
            </p:cNvSpPr>
            <p:nvPr/>
          </p:nvSpPr>
          <p:spPr bwMode="auto">
            <a:xfrm>
              <a:off x="857224" y="6000768"/>
              <a:ext cx="4714875" cy="685800"/>
            </a:xfrm>
            <a:prstGeom prst="rect">
              <a:avLst/>
            </a:prstGeom>
            <a:noFill/>
            <a:ln w="9525">
              <a:solidFill>
                <a:schemeClr val="accent2"/>
              </a:solidFill>
              <a:miter lim="800000"/>
              <a:headEnd/>
              <a:tailEnd/>
            </a:ln>
            <a:effectLst/>
          </p:spPr>
          <p:txBody>
            <a:bodyPr lIns="90000" tIns="46800" rIns="90000" bIns="46800" anchor="ctr"/>
            <a:lstStyle/>
            <a:p>
              <a:pPr algn="ctr" eaLnBrk="1" hangingPunct="1">
                <a:tabLst>
                  <a:tab pos="0" algn="l"/>
                  <a:tab pos="509233" algn="l"/>
                  <a:tab pos="1018467" algn="l"/>
                  <a:tab pos="1527701" algn="l"/>
                  <a:tab pos="2036935" algn="l"/>
                  <a:tab pos="2546169" algn="l"/>
                  <a:tab pos="3055400" algn="l"/>
                  <a:tab pos="3564636" algn="l"/>
                  <a:tab pos="4073867" algn="l"/>
                  <a:tab pos="4583102" algn="l"/>
                  <a:tab pos="5092334" algn="l"/>
                  <a:tab pos="5601569" algn="l"/>
                  <a:tab pos="6110803" algn="l"/>
                  <a:tab pos="6620036" algn="l"/>
                  <a:tab pos="7129269" algn="l"/>
                  <a:tab pos="7638505" algn="l"/>
                  <a:tab pos="8147738" algn="l"/>
                  <a:tab pos="8656970" algn="l"/>
                  <a:tab pos="9166204" algn="l"/>
                  <a:tab pos="9675440" algn="l"/>
                  <a:tab pos="10184672" algn="l"/>
                </a:tabLst>
                <a:defRPr/>
              </a:pPr>
              <a:r>
                <a:rPr lang="en-GB" sz="4000" b="1" i="1" kern="0" dirty="0">
                  <a:solidFill>
                    <a:srgbClr val="3333CC"/>
                  </a:solidFill>
                  <a:latin typeface="Arial Unicode MS"/>
                </a:rPr>
                <a:t>Applications of AI</a:t>
              </a:r>
            </a:p>
          </p:txBody>
        </p:sp>
        <mc:AlternateContent xmlns:mc="http://schemas.openxmlformats.org/markup-compatibility/2006" xmlns:p14="http://schemas.microsoft.com/office/powerpoint/2010/main">
          <mc:Choice Requires="p14">
            <p:contentPart p14:bwMode="auto" r:id="rId3">
              <p14:nvContentPartPr>
                <p14:cNvPr id="64515" name="Ink 68"/>
                <p14:cNvContentPartPr>
                  <a14:cpLocks xmlns:a14="http://schemas.microsoft.com/office/drawing/2010/main" noRot="1" noChangeAspect="1" noEditPoints="1" noChangeArrowheads="1" noChangeShapeType="1"/>
                </p14:cNvContentPartPr>
                <p14:nvPr/>
              </p14:nvContentPartPr>
              <p14:xfrm>
                <a:off x="6651626" y="2279762"/>
                <a:ext cx="3175" cy="1588"/>
              </p14:xfrm>
            </p:contentPart>
          </mc:Choice>
          <mc:Fallback xmlns="">
            <p:pic>
              <p:nvPicPr>
                <p:cNvPr id="64515" name="Ink 68"/>
                <p:cNvPicPr>
                  <a:picLocks noRot="1" noChangeAspect="1" noEditPoints="1" noChangeArrowheads="1" noChangeShapeType="1"/>
                </p:cNvPicPr>
                <p:nvPr/>
              </p:nvPicPr>
              <p:blipFill>
                <a:blip r:embed="rId4"/>
                <a:stretch>
                  <a:fillRect/>
                </a:stretch>
              </p:blipFill>
              <p:spPr>
                <a:xfrm>
                  <a:off x="6648098" y="2276983"/>
                  <a:ext cx="9172" cy="8337"/>
                </a:xfrm>
                <a:prstGeom prst="rect">
                  <a:avLst/>
                </a:prstGeom>
              </p:spPr>
            </p:pic>
          </mc:Fallback>
        </mc:AlternateContent>
        <p:sp>
          <p:nvSpPr>
            <p:cNvPr id="54" name="Rectangle 23"/>
            <p:cNvSpPr>
              <a:spLocks noChangeArrowheads="1"/>
            </p:cNvSpPr>
            <p:nvPr/>
          </p:nvSpPr>
          <p:spPr bwMode="auto">
            <a:xfrm>
              <a:off x="3741911" y="2268629"/>
              <a:ext cx="2214563" cy="321469"/>
            </a:xfrm>
            <a:prstGeom prst="rect">
              <a:avLst/>
            </a:prstGeom>
            <a:noFill/>
            <a:ln w="9525">
              <a:solidFill>
                <a:schemeClr val="accent2"/>
              </a:solidFill>
              <a:miter lim="800000"/>
              <a:headEnd/>
              <a:tailEnd/>
            </a:ln>
          </p:spPr>
          <p:txBody>
            <a:bodyPr/>
            <a:lstStyle/>
            <a:p>
              <a:pPr marL="381925" indent="-381925" defTabSz="1018467" eaLnBrk="1" hangingPunct="1">
                <a:spcBef>
                  <a:spcPct val="20000"/>
                </a:spcBef>
              </a:pPr>
              <a:r>
                <a:rPr lang="en-US" sz="2000" b="1" dirty="0">
                  <a:solidFill>
                    <a:srgbClr val="3333CC"/>
                  </a:solidFill>
                  <a:latin typeface="Arial Unicode MS" pitchFamily="34" charset="-128"/>
                </a:rPr>
                <a:t>Approx. : Gibbs</a:t>
              </a:r>
            </a:p>
            <a:p>
              <a:pPr marL="381925" indent="-381925" defTabSz="1018467" eaLnBrk="1" hangingPunct="1">
                <a:spcBef>
                  <a:spcPct val="20000"/>
                </a:spcBef>
              </a:pPr>
              <a:endParaRPr lang="en-US" sz="2000" b="1" dirty="0">
                <a:solidFill>
                  <a:srgbClr val="3333CC"/>
                </a:solidFill>
                <a:latin typeface="Arial Unicode MS" pitchFamily="34" charset="-128"/>
              </a:endParaRPr>
            </a:p>
          </p:txBody>
        </p:sp>
        <p:sp>
          <p:nvSpPr>
            <p:cNvPr id="55" name="Rectangle 9"/>
            <p:cNvSpPr>
              <a:spLocks noChangeArrowheads="1"/>
            </p:cNvSpPr>
            <p:nvPr/>
          </p:nvSpPr>
          <p:spPr bwMode="auto">
            <a:xfrm>
              <a:off x="3500497" y="3652158"/>
              <a:ext cx="3214688" cy="503237"/>
            </a:xfrm>
            <a:prstGeom prst="rect">
              <a:avLst/>
            </a:prstGeom>
            <a:noFill/>
            <a:ln w="9525">
              <a:noFill/>
              <a:miter lim="800000"/>
              <a:headEnd/>
              <a:tailEnd/>
            </a:ln>
          </p:spPr>
          <p:txBody>
            <a:bodyPr/>
            <a:lstStyle/>
            <a:p>
              <a:pPr marL="381925" indent="-381925" defTabSz="1018467" eaLnBrk="1" hangingPunct="1">
                <a:lnSpc>
                  <a:spcPct val="75000"/>
                </a:lnSpc>
                <a:spcBef>
                  <a:spcPct val="20000"/>
                </a:spcBef>
              </a:pPr>
              <a:r>
                <a:rPr lang="en-US" sz="2000" b="1" i="1" dirty="0">
                  <a:solidFill>
                    <a:srgbClr val="000000"/>
                  </a:solidFill>
                  <a:latin typeface="Arial Unicode MS" pitchFamily="34" charset="-128"/>
                </a:rPr>
                <a:t>Undirected Graphical Models</a:t>
              </a:r>
            </a:p>
            <a:p>
              <a:pPr marL="381925" indent="-381925" defTabSz="1018467" eaLnBrk="1" hangingPunct="1">
                <a:lnSpc>
                  <a:spcPct val="75000"/>
                </a:lnSpc>
                <a:spcBef>
                  <a:spcPct val="20000"/>
                </a:spcBef>
              </a:pPr>
              <a:r>
                <a:rPr lang="en-US" sz="2000" b="1" i="1" dirty="0">
                  <a:solidFill>
                    <a:srgbClr val="000000"/>
                  </a:solidFill>
                  <a:latin typeface="Arial Unicode MS" pitchFamily="34" charset="-128"/>
                </a:rPr>
                <a:t>	Markov Networks</a:t>
              </a:r>
            </a:p>
            <a:p>
              <a:pPr marL="381925" indent="-381925" defTabSz="1018467" eaLnBrk="1" hangingPunct="1">
                <a:lnSpc>
                  <a:spcPct val="75000"/>
                </a:lnSpc>
                <a:spcBef>
                  <a:spcPct val="20000"/>
                </a:spcBef>
              </a:pPr>
              <a:r>
                <a:rPr lang="en-US" sz="2000" b="1" i="1" dirty="0">
                  <a:solidFill>
                    <a:srgbClr val="000000"/>
                  </a:solidFill>
                  <a:latin typeface="Arial Unicode MS" pitchFamily="34" charset="-128"/>
                </a:rPr>
                <a:t>  Conditional Random Fields</a:t>
              </a:r>
            </a:p>
          </p:txBody>
        </p:sp>
        <p:sp>
          <p:nvSpPr>
            <p:cNvPr id="56" name="Rectangle 9"/>
            <p:cNvSpPr>
              <a:spLocks noChangeArrowheads="1"/>
            </p:cNvSpPr>
            <p:nvPr/>
          </p:nvSpPr>
          <p:spPr bwMode="auto">
            <a:xfrm>
              <a:off x="3695700" y="5766748"/>
              <a:ext cx="2983947" cy="357190"/>
            </a:xfrm>
            <a:prstGeom prst="rect">
              <a:avLst/>
            </a:prstGeom>
            <a:noFill/>
            <a:ln w="9525">
              <a:noFill/>
              <a:miter lim="800000"/>
              <a:headEnd/>
              <a:tailEnd/>
            </a:ln>
          </p:spPr>
          <p:txBody>
            <a:bodyPr/>
            <a:lstStyle/>
            <a:p>
              <a:pPr marL="381925" indent="-381925" defTabSz="1018467" eaLnBrk="1" hangingPunct="1">
                <a:lnSpc>
                  <a:spcPct val="75000"/>
                </a:lnSpc>
                <a:spcBef>
                  <a:spcPct val="20000"/>
                </a:spcBef>
              </a:pPr>
              <a:r>
                <a:rPr lang="en-US" sz="2000" b="1" i="1" dirty="0">
                  <a:solidFill>
                    <a:srgbClr val="FF0000"/>
                  </a:solidFill>
                  <a:latin typeface="Arial Unicode MS" pitchFamily="34" charset="-128"/>
                </a:rPr>
                <a:t>Reinforcement Learning</a:t>
              </a:r>
            </a:p>
          </p:txBody>
        </p:sp>
        <p:sp>
          <p:nvSpPr>
            <p:cNvPr id="57" name="Rectangle 9"/>
            <p:cNvSpPr>
              <a:spLocks noChangeArrowheads="1"/>
            </p:cNvSpPr>
            <p:nvPr/>
          </p:nvSpPr>
          <p:spPr bwMode="auto">
            <a:xfrm>
              <a:off x="3735388" y="3396661"/>
              <a:ext cx="3214688" cy="503237"/>
            </a:xfrm>
            <a:prstGeom prst="rect">
              <a:avLst/>
            </a:prstGeom>
            <a:noFill/>
            <a:ln w="9525">
              <a:noFill/>
              <a:miter lim="800000"/>
              <a:headEnd/>
              <a:tailEnd/>
            </a:ln>
          </p:spPr>
          <p:txBody>
            <a:bodyPr/>
            <a:lstStyle/>
            <a:p>
              <a:pPr marL="381925" indent="-381925" defTabSz="1018467" eaLnBrk="1" hangingPunct="1">
                <a:lnSpc>
                  <a:spcPct val="75000"/>
                </a:lnSpc>
                <a:spcBef>
                  <a:spcPct val="20000"/>
                </a:spcBef>
              </a:pPr>
              <a:endParaRPr lang="en-US" sz="2000" b="1" i="1" dirty="0">
                <a:solidFill>
                  <a:srgbClr val="000000"/>
                </a:solidFill>
                <a:latin typeface="Arial Unicode MS" pitchFamily="34" charset="-128"/>
              </a:endParaRPr>
            </a:p>
          </p:txBody>
        </p:sp>
        <p:sp>
          <p:nvSpPr>
            <p:cNvPr id="51" name="Rounded Rectangle 50"/>
            <p:cNvSpPr/>
            <p:nvPr/>
          </p:nvSpPr>
          <p:spPr>
            <a:xfrm>
              <a:off x="6961115" y="5637308"/>
              <a:ext cx="2143097" cy="1043005"/>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defTabSz="1018467" eaLnBrk="1" hangingPunct="1">
                <a:defRPr/>
              </a:pPr>
              <a:endParaRPr lang="en-US" sz="2700" b="1">
                <a:solidFill>
                  <a:srgbClr val="000000"/>
                </a:solidFill>
              </a:endParaRPr>
            </a:p>
          </p:txBody>
        </p:sp>
        <p:sp>
          <p:nvSpPr>
            <p:cNvPr id="52" name="Rectangle 9"/>
            <p:cNvSpPr>
              <a:spLocks noChangeArrowheads="1"/>
            </p:cNvSpPr>
            <p:nvPr/>
          </p:nvSpPr>
          <p:spPr bwMode="auto">
            <a:xfrm>
              <a:off x="6961115" y="5708744"/>
              <a:ext cx="2081865" cy="306767"/>
            </a:xfrm>
            <a:prstGeom prst="rect">
              <a:avLst/>
            </a:prstGeom>
            <a:noFill/>
            <a:ln w="9525">
              <a:noFill/>
              <a:miter lim="800000"/>
              <a:headEnd/>
              <a:tailEnd/>
            </a:ln>
          </p:spPr>
          <p:txBody>
            <a:bodyPr/>
            <a:lstStyle/>
            <a:p>
              <a:pPr marL="381925" indent="-381925" defTabSz="1018467" eaLnBrk="1" hangingPunct="1">
                <a:lnSpc>
                  <a:spcPct val="75000"/>
                </a:lnSpc>
                <a:spcBef>
                  <a:spcPct val="20000"/>
                </a:spcBef>
              </a:pPr>
              <a:r>
                <a:rPr lang="en-US" sz="2200" b="1" i="1">
                  <a:solidFill>
                    <a:srgbClr val="000000"/>
                  </a:solidFill>
                  <a:latin typeface="Arial Unicode MS" pitchFamily="34" charset="-128"/>
                </a:rPr>
                <a:t>Representation</a:t>
              </a:r>
            </a:p>
          </p:txBody>
        </p:sp>
        <p:sp>
          <p:nvSpPr>
            <p:cNvPr id="53" name="Rectangle 20"/>
            <p:cNvSpPr>
              <a:spLocks noChangeArrowheads="1"/>
            </p:cNvSpPr>
            <p:nvPr/>
          </p:nvSpPr>
          <p:spPr bwMode="auto">
            <a:xfrm>
              <a:off x="7088115" y="6031009"/>
              <a:ext cx="1836940" cy="613532"/>
            </a:xfrm>
            <a:prstGeom prst="rect">
              <a:avLst/>
            </a:prstGeom>
            <a:noFill/>
            <a:ln w="9525">
              <a:solidFill>
                <a:schemeClr val="accent2"/>
              </a:solidFill>
              <a:miter lim="800000"/>
              <a:headEnd/>
              <a:tailEnd/>
            </a:ln>
          </p:spPr>
          <p:txBody>
            <a:bodyPr/>
            <a:lstStyle/>
            <a:p>
              <a:pPr marL="381925" indent="-381925" algn="ctr" defTabSz="1018467" eaLnBrk="1" hangingPunct="1"/>
              <a:r>
                <a:rPr lang="en-US" sz="2200" b="1">
                  <a:solidFill>
                    <a:srgbClr val="3333CC"/>
                  </a:solidFill>
                  <a:latin typeface="Arial Unicode MS" pitchFamily="34" charset="-128"/>
                </a:rPr>
                <a:t>Reasoning</a:t>
              </a:r>
            </a:p>
            <a:p>
              <a:pPr marL="381925" indent="-381925" algn="ctr" defTabSz="1018467" eaLnBrk="1" hangingPunct="1"/>
              <a:r>
                <a:rPr lang="en-US" sz="2200" b="1">
                  <a:solidFill>
                    <a:srgbClr val="3333CC"/>
                  </a:solidFill>
                  <a:latin typeface="Arial Unicode MS" pitchFamily="34" charset="-128"/>
                </a:rPr>
                <a:t>Technique</a:t>
              </a:r>
            </a:p>
          </p:txBody>
        </p:sp>
        <p:sp>
          <p:nvSpPr>
            <p:cNvPr id="38" name="Rectangle 9"/>
            <p:cNvSpPr>
              <a:spLocks noChangeArrowheads="1"/>
            </p:cNvSpPr>
            <p:nvPr/>
          </p:nvSpPr>
          <p:spPr bwMode="auto">
            <a:xfrm>
              <a:off x="5766975" y="1058413"/>
              <a:ext cx="3214688" cy="503237"/>
            </a:xfrm>
            <a:prstGeom prst="rect">
              <a:avLst/>
            </a:prstGeom>
            <a:noFill/>
            <a:ln w="9525">
              <a:noFill/>
              <a:miter lim="800000"/>
              <a:headEnd/>
              <a:tailEnd/>
            </a:ln>
          </p:spPr>
          <p:txBody>
            <a:bodyPr/>
            <a:lstStyle/>
            <a:p>
              <a:pPr marL="381925" indent="-381925" eaLnBrk="1" hangingPunct="1">
                <a:lnSpc>
                  <a:spcPct val="75000"/>
                </a:lnSpc>
                <a:spcBef>
                  <a:spcPct val="20000"/>
                </a:spcBef>
              </a:pPr>
              <a:r>
                <a:rPr lang="en-US" sz="2200" b="1" i="1" dirty="0" err="1">
                  <a:solidFill>
                    <a:srgbClr val="000000"/>
                  </a:solidFill>
                  <a:latin typeface="Arial Unicode MS" pitchFamily="34" charset="-128"/>
                </a:rPr>
                <a:t>Prob</a:t>
              </a:r>
              <a:r>
                <a:rPr lang="en-US" sz="2200" b="1" i="1" dirty="0">
                  <a:solidFill>
                    <a:srgbClr val="000000"/>
                  </a:solidFill>
                  <a:latin typeface="Arial Unicode MS" pitchFamily="34" charset="-128"/>
                </a:rPr>
                <a:t> CFG</a:t>
              </a:r>
            </a:p>
            <a:p>
              <a:pPr marL="381925" indent="-381925" defTabSz="1018467" eaLnBrk="1" hangingPunct="1">
                <a:lnSpc>
                  <a:spcPct val="75000"/>
                </a:lnSpc>
                <a:spcBef>
                  <a:spcPct val="20000"/>
                </a:spcBef>
              </a:pPr>
              <a:r>
                <a:rPr lang="en-US" sz="2200" b="1" i="1" dirty="0" err="1">
                  <a:solidFill>
                    <a:srgbClr val="000000"/>
                  </a:solidFill>
                  <a:latin typeface="Arial Unicode MS" pitchFamily="34" charset="-128"/>
                </a:rPr>
                <a:t>Prob</a:t>
              </a:r>
              <a:r>
                <a:rPr lang="en-US" sz="2200" b="1" i="1" dirty="0">
                  <a:solidFill>
                    <a:srgbClr val="000000"/>
                  </a:solidFill>
                  <a:latin typeface="Arial Unicode MS" pitchFamily="34" charset="-128"/>
                </a:rPr>
                <a:t>  Relational Models</a:t>
              </a:r>
            </a:p>
            <a:p>
              <a:pPr marL="381925" indent="-381925" defTabSz="1018467" eaLnBrk="1" hangingPunct="1">
                <a:lnSpc>
                  <a:spcPct val="75000"/>
                </a:lnSpc>
                <a:spcBef>
                  <a:spcPct val="20000"/>
                </a:spcBef>
              </a:pPr>
              <a:r>
                <a:rPr lang="en-US" sz="2200" b="1" i="1" dirty="0">
                  <a:solidFill>
                    <a:srgbClr val="000000"/>
                  </a:solidFill>
                  <a:latin typeface="Arial Unicode MS" pitchFamily="34" charset="-128"/>
                </a:rPr>
                <a:t>Markov Logics</a:t>
              </a:r>
            </a:p>
          </p:txBody>
        </p:sp>
        <p:sp>
          <p:nvSpPr>
            <p:cNvPr id="34" name="Rectangle 12"/>
            <p:cNvSpPr>
              <a:spLocks noChangeArrowheads="1"/>
            </p:cNvSpPr>
            <p:nvPr/>
          </p:nvSpPr>
          <p:spPr bwMode="auto">
            <a:xfrm>
              <a:off x="6031605" y="624028"/>
              <a:ext cx="2301147" cy="503238"/>
            </a:xfrm>
            <a:prstGeom prst="rect">
              <a:avLst/>
            </a:prstGeom>
            <a:noFill/>
            <a:ln w="9525">
              <a:noFill/>
              <a:miter lim="800000"/>
              <a:headEnd/>
              <a:tailEnd/>
            </a:ln>
          </p:spPr>
          <p:txBody>
            <a:bodyPr/>
            <a:lstStyle/>
            <a:p>
              <a:pPr marL="381925" indent="-381925" defTabSz="1018467" eaLnBrk="1" hangingPunct="1">
                <a:spcBef>
                  <a:spcPct val="20000"/>
                </a:spcBef>
              </a:pPr>
              <a:r>
                <a:rPr lang="en-US" sz="2200" b="1" dirty="0">
                  <a:solidFill>
                    <a:srgbClr val="00B050"/>
                  </a:solidFill>
                  <a:latin typeface="Arial Unicode MS" pitchFamily="34" charset="-128"/>
                </a:rPr>
                <a:t>Hybrid: </a:t>
              </a:r>
              <a:r>
                <a:rPr lang="en-US" sz="2200" b="1" dirty="0" err="1">
                  <a:solidFill>
                    <a:srgbClr val="00B050"/>
                  </a:solidFill>
                  <a:latin typeface="Arial Unicode MS" pitchFamily="34" charset="-128"/>
                </a:rPr>
                <a:t>Det</a:t>
              </a:r>
              <a:r>
                <a:rPr lang="en-US" sz="2200" b="1" dirty="0">
                  <a:solidFill>
                    <a:srgbClr val="00B050"/>
                  </a:solidFill>
                  <a:latin typeface="Arial Unicode MS" pitchFamily="34" charset="-128"/>
                </a:rPr>
                <a:t> +</a:t>
              </a:r>
              <a:r>
                <a:rPr lang="en-US" sz="2200" b="1" dirty="0" err="1">
                  <a:solidFill>
                    <a:srgbClr val="00B050"/>
                  </a:solidFill>
                  <a:latin typeface="Arial Unicode MS" pitchFamily="34" charset="-128"/>
                </a:rPr>
                <a:t>Sto</a:t>
              </a:r>
              <a:endParaRPr lang="en-US" sz="2000" b="1" dirty="0">
                <a:solidFill>
                  <a:srgbClr val="00B050"/>
                </a:solidFill>
                <a:latin typeface="Arial Unicode MS" pitchFamily="34" charset="-128"/>
              </a:endParaRPr>
            </a:p>
          </p:txBody>
        </p:sp>
        <p:sp>
          <p:nvSpPr>
            <p:cNvPr id="35" name="Rectangle 23"/>
            <p:cNvSpPr>
              <a:spLocks noChangeArrowheads="1"/>
            </p:cNvSpPr>
            <p:nvPr/>
          </p:nvSpPr>
          <p:spPr bwMode="auto">
            <a:xfrm>
              <a:off x="3684017" y="2894423"/>
              <a:ext cx="2938656" cy="626396"/>
            </a:xfrm>
            <a:prstGeom prst="rect">
              <a:avLst/>
            </a:prstGeom>
            <a:noFill/>
            <a:ln w="9525">
              <a:solidFill>
                <a:schemeClr val="accent2"/>
              </a:solidFill>
              <a:miter lim="800000"/>
              <a:headEnd/>
              <a:tailEnd/>
            </a:ln>
          </p:spPr>
          <p:txBody>
            <a:bodyPr/>
            <a:lstStyle/>
            <a:p>
              <a:pPr marL="381925" indent="-381925" defTabSz="1018467" eaLnBrk="1" hangingPunct="1">
                <a:spcBef>
                  <a:spcPct val="20000"/>
                </a:spcBef>
              </a:pPr>
              <a:r>
                <a:rPr lang="en-US" sz="2000" b="1" dirty="0">
                  <a:solidFill>
                    <a:srgbClr val="3333CC"/>
                  </a:solidFill>
                  <a:latin typeface="Arial Unicode MS" pitchFamily="34" charset="-128"/>
                </a:rPr>
                <a:t>Forward, Viterbi….</a:t>
              </a:r>
            </a:p>
            <a:p>
              <a:pPr marL="381925" indent="-381925" defTabSz="1018467" eaLnBrk="1" hangingPunct="1">
                <a:spcBef>
                  <a:spcPct val="20000"/>
                </a:spcBef>
              </a:pPr>
              <a:r>
                <a:rPr lang="en-US" sz="2000" b="1" dirty="0">
                  <a:solidFill>
                    <a:srgbClr val="3333CC"/>
                  </a:solidFill>
                  <a:latin typeface="Arial Unicode MS" pitchFamily="34" charset="-128"/>
                </a:rPr>
                <a:t>Approx. : Particle Filtering</a:t>
              </a:r>
            </a:p>
            <a:p>
              <a:pPr marL="381925" indent="-381925" defTabSz="1018467" eaLnBrk="1" hangingPunct="1">
                <a:spcBef>
                  <a:spcPct val="20000"/>
                </a:spcBef>
              </a:pPr>
              <a:endParaRPr lang="en-US" sz="2000" b="1" dirty="0">
                <a:solidFill>
                  <a:srgbClr val="3333CC"/>
                </a:solidFill>
                <a:latin typeface="Arial Unicode MS" pitchFamily="34" charset="-128"/>
              </a:endParaRPr>
            </a:p>
          </p:txBody>
        </p:sp>
      </p:grpSp>
      <p:sp>
        <p:nvSpPr>
          <p:cNvPr id="2" name="Footer Placeholder 1"/>
          <p:cNvSpPr>
            <a:spLocks noGrp="1"/>
          </p:cNvSpPr>
          <p:nvPr>
            <p:ph type="ftr" sz="quarter" idx="11"/>
          </p:nvPr>
        </p:nvSpPr>
        <p:spPr>
          <a:xfrm>
            <a:off x="4251953" y="7477625"/>
            <a:ext cx="3185160" cy="518160"/>
          </a:xfrm>
        </p:spPr>
        <p:txBody>
          <a:bodyPr/>
          <a:lstStyle/>
          <a:p>
            <a:pPr>
              <a:defRPr/>
            </a:pPr>
            <a:r>
              <a:rPr lang="en-US" smtClean="0">
                <a:solidFill>
                  <a:srgbClr val="FFFFFF"/>
                </a:solidFill>
              </a:rPr>
              <a:t>CPSC 422, Lecture 28</a:t>
            </a:r>
            <a:endParaRPr lang="en-US" dirty="0">
              <a:solidFill>
                <a:srgbClr val="FFFFFF"/>
              </a:solidFill>
            </a:endParaRPr>
          </a:p>
        </p:txBody>
      </p:sp>
      <p:sp>
        <p:nvSpPr>
          <p:cNvPr id="6" name="Slide Number Placeholder 5"/>
          <p:cNvSpPr>
            <a:spLocks noGrp="1"/>
          </p:cNvSpPr>
          <p:nvPr>
            <p:ph type="sldNum" sz="quarter" idx="12"/>
          </p:nvPr>
        </p:nvSpPr>
        <p:spPr>
          <a:xfrm>
            <a:off x="7281018" y="7477625"/>
            <a:ext cx="2095500" cy="518160"/>
          </a:xfrm>
        </p:spPr>
        <p:txBody>
          <a:bodyPr/>
          <a:lstStyle/>
          <a:p>
            <a:pPr>
              <a:defRPr/>
            </a:pPr>
            <a:r>
              <a:rPr lang="en-US" dirty="0" smtClean="0">
                <a:solidFill>
                  <a:srgbClr val="FFFFFF"/>
                </a:solidFill>
              </a:rPr>
              <a:t>Slide </a:t>
            </a:r>
            <a:fld id="{4DF6BE34-90F6-4567-805D-EBA463FCCE5C}" type="slidenum">
              <a:rPr lang="en-US" smtClean="0">
                <a:solidFill>
                  <a:srgbClr val="FFFFFF"/>
                </a:solidFill>
              </a:rPr>
              <a:pPr>
                <a:defRPr/>
              </a:pPr>
              <a:t>2</a:t>
            </a:fld>
            <a:endParaRPr lang="en-US" dirty="0">
              <a:solidFill>
                <a:srgbClr val="FFFFFF"/>
              </a:solidFill>
            </a:endParaRPr>
          </a:p>
        </p:txBody>
      </p:sp>
      <p:sp>
        <p:nvSpPr>
          <p:cNvPr id="4" name="Rectangle 3"/>
          <p:cNvSpPr/>
          <p:nvPr/>
        </p:nvSpPr>
        <p:spPr>
          <a:xfrm>
            <a:off x="4064386" y="1902501"/>
            <a:ext cx="3552868" cy="1876246"/>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1846" tIns="50923" rIns="101846" bIns="50923" rtlCol="0" anchor="ctr"/>
          <a:lstStyle/>
          <a:p>
            <a:pPr algn="ctr" eaLnBrk="1" hangingPunct="1"/>
            <a:endParaRPr lang="en-CA" sz="1800">
              <a:solidFill>
                <a:srgbClr val="FFFFFF"/>
              </a:solidFill>
            </a:endParaRPr>
          </a:p>
        </p:txBody>
      </p:sp>
    </p:spTree>
    <p:extLst>
      <p:ext uri="{BB962C8B-B14F-4D97-AF65-F5344CB8AC3E}">
        <p14:creationId xmlns:p14="http://schemas.microsoft.com/office/powerpoint/2010/main" val="27642505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Outline</a:t>
            </a:r>
            <a:endParaRPr lang="en-CA" dirty="0"/>
          </a:p>
        </p:txBody>
      </p:sp>
      <p:sp>
        <p:nvSpPr>
          <p:cNvPr id="5" name="Footer Placeholder 4"/>
          <p:cNvSpPr>
            <a:spLocks noGrp="1"/>
          </p:cNvSpPr>
          <p:nvPr>
            <p:ph type="ftr" sz="quarter" idx="11"/>
          </p:nvPr>
        </p:nvSpPr>
        <p:spPr/>
        <p:txBody>
          <a:bodyPr/>
          <a:lstStyle/>
          <a:p>
            <a:pPr>
              <a:defRPr/>
            </a:pPr>
            <a:r>
              <a:rPr lang="en-US" smtClean="0">
                <a:solidFill>
                  <a:srgbClr val="000000"/>
                </a:solidFill>
              </a:rPr>
              <a:t>CPSC 422, Lecture 28</a:t>
            </a: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21A5F99B-F908-435A-91B8-09D5E4931BB1}" type="slidenum">
              <a:rPr lang="en-US" smtClean="0">
                <a:solidFill>
                  <a:srgbClr val="000000"/>
                </a:solidFill>
              </a:rPr>
              <a:pPr>
                <a:defRPr/>
              </a:pPr>
              <a:t>20</a:t>
            </a:fld>
            <a:endParaRPr lang="en-US">
              <a:solidFill>
                <a:srgbClr val="000000"/>
              </a:solidFill>
            </a:endParaRPr>
          </a:p>
        </p:txBody>
      </p:sp>
      <p:sp>
        <p:nvSpPr>
          <p:cNvPr id="9" name="TextBox 8"/>
          <p:cNvSpPr txBox="1"/>
          <p:nvPr/>
        </p:nvSpPr>
        <p:spPr>
          <a:xfrm>
            <a:off x="685800" y="2057400"/>
            <a:ext cx="8991600" cy="3861092"/>
          </a:xfrm>
          <a:prstGeom prst="rect">
            <a:avLst/>
          </a:prstGeom>
          <a:noFill/>
        </p:spPr>
        <p:txBody>
          <a:bodyPr wrap="square" lIns="90732" tIns="45360" rIns="90732" bIns="45360" rtlCol="0">
            <a:spAutoFit/>
          </a:bodyPr>
          <a:lstStyle/>
          <a:p>
            <a:pPr>
              <a:buFont typeface="Arial" pitchFamily="34" charset="0"/>
              <a:buChar char="•"/>
            </a:pPr>
            <a:r>
              <a:rPr lang="en-CA" sz="4000" dirty="0">
                <a:solidFill>
                  <a:srgbClr val="000000"/>
                </a:solidFill>
                <a:latin typeface="Arial"/>
              </a:rPr>
              <a:t> Previous work</a:t>
            </a:r>
          </a:p>
          <a:p>
            <a:pPr>
              <a:buFont typeface="Arial" pitchFamily="34" charset="0"/>
              <a:buChar char="•"/>
            </a:pPr>
            <a:r>
              <a:rPr lang="en-CA" sz="4000" dirty="0">
                <a:solidFill>
                  <a:srgbClr val="000000"/>
                </a:solidFill>
                <a:latin typeface="Arial"/>
              </a:rPr>
              <a:t> Discourse analysis framework</a:t>
            </a:r>
          </a:p>
          <a:p>
            <a:pPr>
              <a:buFont typeface="Arial" pitchFamily="34" charset="0"/>
              <a:buChar char="•"/>
            </a:pPr>
            <a:r>
              <a:rPr lang="en-CA" sz="4000" dirty="0">
                <a:solidFill>
                  <a:srgbClr val="000000"/>
                </a:solidFill>
                <a:latin typeface="Arial"/>
              </a:rPr>
              <a:t> Corpora/datasets</a:t>
            </a:r>
          </a:p>
          <a:p>
            <a:pPr>
              <a:buFont typeface="Arial" pitchFamily="34" charset="0"/>
              <a:buChar char="•"/>
            </a:pPr>
            <a:r>
              <a:rPr lang="en-CA" sz="4000" dirty="0">
                <a:solidFill>
                  <a:srgbClr val="000000"/>
                </a:solidFill>
                <a:latin typeface="Arial"/>
              </a:rPr>
              <a:t> Evaluation metrics</a:t>
            </a:r>
          </a:p>
          <a:p>
            <a:pPr>
              <a:buFont typeface="Arial" pitchFamily="34" charset="0"/>
              <a:buChar char="•"/>
            </a:pPr>
            <a:r>
              <a:rPr lang="en-CA" sz="4000" dirty="0">
                <a:solidFill>
                  <a:srgbClr val="000000"/>
                </a:solidFill>
                <a:latin typeface="Arial"/>
              </a:rPr>
              <a:t> Experiments</a:t>
            </a:r>
          </a:p>
          <a:p>
            <a:pPr>
              <a:buFont typeface="Arial" pitchFamily="34" charset="0"/>
              <a:buChar char="•"/>
            </a:pPr>
            <a:r>
              <a:rPr lang="en-CA" sz="4000" dirty="0">
                <a:solidFill>
                  <a:srgbClr val="000000"/>
                </a:solidFill>
                <a:latin typeface="Arial"/>
              </a:rPr>
              <a:t> Conclusion and future work</a:t>
            </a:r>
            <a:endParaRPr lang="en-CA" dirty="0">
              <a:solidFill>
                <a:srgbClr val="000000"/>
              </a:solidFill>
              <a:latin typeface="Arial"/>
            </a:endParaRPr>
          </a:p>
        </p:txBody>
      </p:sp>
    </p:spTree>
    <p:extLst>
      <p:ext uri="{BB962C8B-B14F-4D97-AF65-F5344CB8AC3E}">
        <p14:creationId xmlns:p14="http://schemas.microsoft.com/office/powerpoint/2010/main" val="42528084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Previous Work (1)</a:t>
            </a:r>
            <a:endParaRPr lang="en-CA" dirty="0"/>
          </a:p>
        </p:txBody>
      </p:sp>
      <p:sp>
        <p:nvSpPr>
          <p:cNvPr id="5" name="Footer Placeholder 4"/>
          <p:cNvSpPr>
            <a:spLocks noGrp="1"/>
          </p:cNvSpPr>
          <p:nvPr>
            <p:ph type="ftr" sz="quarter" idx="11"/>
          </p:nvPr>
        </p:nvSpPr>
        <p:spPr/>
        <p:txBody>
          <a:bodyPr/>
          <a:lstStyle/>
          <a:p>
            <a:pPr>
              <a:defRPr/>
            </a:pPr>
            <a:r>
              <a:rPr lang="en-US" smtClean="0">
                <a:solidFill>
                  <a:srgbClr val="000000"/>
                </a:solidFill>
              </a:rPr>
              <a:t>CPSC 422, Lecture 28</a:t>
            </a:r>
            <a:endParaRPr lang="en-US" dirty="0">
              <a:solidFill>
                <a:srgbClr val="000000"/>
              </a:solidFill>
            </a:endParaRPr>
          </a:p>
        </p:txBody>
      </p:sp>
      <p:sp>
        <p:nvSpPr>
          <p:cNvPr id="6" name="Slide Number Placeholder 5"/>
          <p:cNvSpPr>
            <a:spLocks noGrp="1"/>
          </p:cNvSpPr>
          <p:nvPr>
            <p:ph type="sldNum" sz="quarter" idx="12"/>
          </p:nvPr>
        </p:nvSpPr>
        <p:spPr/>
        <p:txBody>
          <a:bodyPr/>
          <a:lstStyle/>
          <a:p>
            <a:pPr>
              <a:defRPr/>
            </a:pPr>
            <a:fld id="{21A5F99B-F908-435A-91B8-09D5E4931BB1}" type="slidenum">
              <a:rPr lang="en-US" smtClean="0">
                <a:solidFill>
                  <a:srgbClr val="000000"/>
                </a:solidFill>
              </a:rPr>
              <a:pPr>
                <a:defRPr/>
              </a:pPr>
              <a:t>21</a:t>
            </a:fld>
            <a:endParaRPr lang="en-US" dirty="0">
              <a:solidFill>
                <a:srgbClr val="000000"/>
              </a:solidFill>
            </a:endParaRPr>
          </a:p>
        </p:txBody>
      </p:sp>
      <p:grpSp>
        <p:nvGrpSpPr>
          <p:cNvPr id="25" name="Group 24"/>
          <p:cNvGrpSpPr/>
          <p:nvPr/>
        </p:nvGrpSpPr>
        <p:grpSpPr>
          <a:xfrm>
            <a:off x="76199" y="1752632"/>
            <a:ext cx="5562601" cy="4839831"/>
            <a:chOff x="152399" y="1752600"/>
            <a:chExt cx="5562601" cy="4839831"/>
          </a:xfrm>
        </p:grpSpPr>
        <p:sp>
          <p:nvSpPr>
            <p:cNvPr id="7" name="TextBox 6"/>
            <p:cNvSpPr txBox="1"/>
            <p:nvPr/>
          </p:nvSpPr>
          <p:spPr>
            <a:xfrm>
              <a:off x="152400" y="1752600"/>
              <a:ext cx="4800600" cy="584775"/>
            </a:xfrm>
            <a:prstGeom prst="rect">
              <a:avLst/>
            </a:prstGeom>
            <a:solidFill>
              <a:schemeClr val="accent6">
                <a:lumMod val="40000"/>
                <a:lumOff val="60000"/>
                <a:alpha val="70000"/>
              </a:schemeClr>
            </a:solidFill>
          </p:spPr>
          <p:txBody>
            <a:bodyPr wrap="square" rtlCol="0">
              <a:spAutoFit/>
            </a:bodyPr>
            <a:lstStyle/>
            <a:p>
              <a:r>
                <a:rPr lang="en-CA" sz="3200" dirty="0" err="1">
                  <a:solidFill>
                    <a:srgbClr val="000000"/>
                  </a:solidFill>
                  <a:latin typeface="Arial"/>
                </a:rPr>
                <a:t>Soricut</a:t>
              </a:r>
              <a:r>
                <a:rPr lang="en-CA" sz="3200" dirty="0">
                  <a:solidFill>
                    <a:srgbClr val="000000"/>
                  </a:solidFill>
                  <a:latin typeface="Arial"/>
                </a:rPr>
                <a:t> &amp; </a:t>
              </a:r>
              <a:r>
                <a:rPr lang="en-CA" sz="3200" dirty="0" err="1">
                  <a:solidFill>
                    <a:srgbClr val="000000"/>
                  </a:solidFill>
                  <a:latin typeface="Arial"/>
                </a:rPr>
                <a:t>Marcu</a:t>
              </a:r>
              <a:r>
                <a:rPr lang="en-CA" sz="3200" dirty="0">
                  <a:solidFill>
                    <a:srgbClr val="000000"/>
                  </a:solidFill>
                  <a:latin typeface="Arial"/>
                </a:rPr>
                <a:t>, (2003)</a:t>
              </a:r>
            </a:p>
          </p:txBody>
        </p:sp>
        <p:grpSp>
          <p:nvGrpSpPr>
            <p:cNvPr id="15" name="Group 14"/>
            <p:cNvGrpSpPr/>
            <p:nvPr/>
          </p:nvGrpSpPr>
          <p:grpSpPr>
            <a:xfrm>
              <a:off x="152399" y="2325231"/>
              <a:ext cx="5562601" cy="4267200"/>
              <a:chOff x="228599" y="2438400"/>
              <a:chExt cx="5562601" cy="4267200"/>
            </a:xfrm>
          </p:grpSpPr>
          <p:grpSp>
            <p:nvGrpSpPr>
              <p:cNvPr id="13" name="Group 12"/>
              <p:cNvGrpSpPr/>
              <p:nvPr/>
            </p:nvGrpSpPr>
            <p:grpSpPr>
              <a:xfrm>
                <a:off x="228600" y="2514600"/>
                <a:ext cx="5562600" cy="4004318"/>
                <a:chOff x="228600" y="2514600"/>
                <a:chExt cx="5562600" cy="4004318"/>
              </a:xfrm>
            </p:grpSpPr>
            <p:sp>
              <p:nvSpPr>
                <p:cNvPr id="8" name="TextBox 7"/>
                <p:cNvSpPr txBox="1"/>
                <p:nvPr/>
              </p:nvSpPr>
              <p:spPr>
                <a:xfrm>
                  <a:off x="2590801" y="2580382"/>
                  <a:ext cx="2667000" cy="1412694"/>
                </a:xfrm>
                <a:prstGeom prst="rect">
                  <a:avLst/>
                </a:prstGeom>
                <a:noFill/>
              </p:spPr>
              <p:txBody>
                <a:bodyPr wrap="square" rtlCol="0">
                  <a:spAutoFit/>
                </a:bodyPr>
                <a:lstStyle/>
                <a:p>
                  <a:r>
                    <a:rPr lang="en-CA" sz="2800" dirty="0">
                      <a:solidFill>
                        <a:srgbClr val="000000"/>
                      </a:solidFill>
                      <a:latin typeface="Arial"/>
                    </a:rPr>
                    <a:t>Segmenter</a:t>
                  </a:r>
                </a:p>
                <a:p>
                  <a:r>
                    <a:rPr lang="en-CA" sz="2800" dirty="0">
                      <a:solidFill>
                        <a:srgbClr val="000000"/>
                      </a:solidFill>
                      <a:latin typeface="Arial"/>
                    </a:rPr>
                    <a:t>  &amp;</a:t>
                  </a:r>
                </a:p>
                <a:p>
                  <a:r>
                    <a:rPr lang="en-CA" sz="2800" dirty="0">
                      <a:solidFill>
                        <a:srgbClr val="000000"/>
                      </a:solidFill>
                      <a:latin typeface="Arial"/>
                    </a:rPr>
                    <a:t>Parser</a:t>
                  </a:r>
                </a:p>
              </p:txBody>
            </p:sp>
            <p:sp>
              <p:nvSpPr>
                <p:cNvPr id="9" name="TextBox 8"/>
                <p:cNvSpPr txBox="1"/>
                <p:nvPr/>
              </p:nvSpPr>
              <p:spPr>
                <a:xfrm>
                  <a:off x="228600" y="4495800"/>
                  <a:ext cx="5562600" cy="2023118"/>
                </a:xfrm>
                <a:prstGeom prst="rect">
                  <a:avLst/>
                </a:prstGeom>
                <a:noFill/>
              </p:spPr>
              <p:txBody>
                <a:bodyPr wrap="square" rtlCol="0">
                  <a:spAutoFit/>
                </a:bodyPr>
                <a:lstStyle/>
                <a:p>
                  <a:r>
                    <a:rPr lang="en-CA" dirty="0">
                      <a:solidFill>
                        <a:srgbClr val="000000"/>
                      </a:solidFill>
                      <a:latin typeface="Arial"/>
                    </a:rPr>
                    <a:t>Generative approach                  </a:t>
                  </a:r>
                  <a:r>
                    <a:rPr lang="en-CA" dirty="0">
                      <a:solidFill>
                        <a:srgbClr val="00B050"/>
                      </a:solidFill>
                      <a:latin typeface="Arial"/>
                    </a:rPr>
                    <a:t>√</a:t>
                  </a:r>
                </a:p>
                <a:p>
                  <a:r>
                    <a:rPr lang="en-CA" dirty="0" err="1">
                      <a:solidFill>
                        <a:srgbClr val="000000"/>
                      </a:solidFill>
                      <a:latin typeface="Arial"/>
                    </a:rPr>
                    <a:t>Lexico</a:t>
                  </a:r>
                  <a:r>
                    <a:rPr lang="en-CA" dirty="0">
                      <a:solidFill>
                        <a:srgbClr val="000000"/>
                      </a:solidFill>
                      <a:latin typeface="Arial"/>
                    </a:rPr>
                    <a:t>-syntactic features            </a:t>
                  </a:r>
                  <a:r>
                    <a:rPr lang="en-CA" dirty="0">
                      <a:solidFill>
                        <a:srgbClr val="00B050"/>
                      </a:solidFill>
                    </a:rPr>
                    <a:t>√</a:t>
                  </a:r>
                  <a:endParaRPr lang="en-CA" dirty="0">
                    <a:solidFill>
                      <a:srgbClr val="00B050"/>
                    </a:solidFill>
                    <a:latin typeface="Arial"/>
                  </a:endParaRPr>
                </a:p>
                <a:p>
                  <a:r>
                    <a:rPr lang="en-CA" dirty="0">
                      <a:solidFill>
                        <a:srgbClr val="000000"/>
                      </a:solidFill>
                      <a:latin typeface="Arial"/>
                    </a:rPr>
                    <a:t>Structure &amp; Label dependent</a:t>
                  </a:r>
                  <a:r>
                    <a:rPr lang="en-CA" dirty="0">
                      <a:solidFill>
                        <a:srgbClr val="000000"/>
                      </a:solidFill>
                    </a:rPr>
                    <a:t>      </a:t>
                  </a:r>
                  <a:r>
                    <a:rPr lang="az-Cyrl-AZ" dirty="0">
                      <a:solidFill>
                        <a:srgbClr val="FF0000"/>
                      </a:solidFill>
                      <a:latin typeface="Arial"/>
                    </a:rPr>
                    <a:t>Х</a:t>
                  </a:r>
                  <a:endParaRPr lang="en-CA" dirty="0">
                    <a:solidFill>
                      <a:srgbClr val="FF0000"/>
                    </a:solidFill>
                    <a:latin typeface="Arial"/>
                  </a:endParaRPr>
                </a:p>
                <a:p>
                  <a:r>
                    <a:rPr lang="en-CA" dirty="0">
                      <a:solidFill>
                        <a:srgbClr val="000000"/>
                      </a:solidFill>
                      <a:latin typeface="Arial"/>
                    </a:rPr>
                    <a:t>Sequential dependencies           </a:t>
                  </a:r>
                  <a:r>
                    <a:rPr lang="az-Cyrl-AZ" dirty="0">
                      <a:solidFill>
                        <a:srgbClr val="FF0000"/>
                      </a:solidFill>
                      <a:latin typeface="Arial"/>
                    </a:rPr>
                    <a:t>Х</a:t>
                  </a:r>
                  <a:endParaRPr lang="en-CA" dirty="0">
                    <a:solidFill>
                      <a:srgbClr val="FF0000"/>
                    </a:solidFill>
                    <a:latin typeface="Arial"/>
                  </a:endParaRPr>
                </a:p>
                <a:p>
                  <a:r>
                    <a:rPr lang="en-CA" dirty="0">
                      <a:solidFill>
                        <a:srgbClr val="000000"/>
                      </a:solidFill>
                      <a:latin typeface="Arial"/>
                    </a:rPr>
                    <a:t>Hierarchical dependencies</a:t>
                  </a:r>
                  <a:r>
                    <a:rPr lang="az-Cyrl-AZ" dirty="0">
                      <a:solidFill>
                        <a:srgbClr val="000000"/>
                      </a:solidFill>
                    </a:rPr>
                    <a:t> </a:t>
                  </a:r>
                  <a:r>
                    <a:rPr lang="en-CA" dirty="0">
                      <a:solidFill>
                        <a:srgbClr val="000000"/>
                      </a:solidFill>
                    </a:rPr>
                    <a:t>         </a:t>
                  </a:r>
                  <a:r>
                    <a:rPr lang="az-Cyrl-AZ" dirty="0">
                      <a:solidFill>
                        <a:srgbClr val="FF0000"/>
                      </a:solidFill>
                      <a:latin typeface="Arial"/>
                    </a:rPr>
                    <a:t>Х</a:t>
                  </a:r>
                  <a:r>
                    <a:rPr lang="en-CA" dirty="0">
                      <a:solidFill>
                        <a:srgbClr val="000000"/>
                      </a:solidFill>
                      <a:latin typeface="Arial"/>
                    </a:rPr>
                    <a:t>   </a:t>
                  </a:r>
                </a:p>
              </p:txBody>
            </p:sp>
            <p:sp>
              <p:nvSpPr>
                <p:cNvPr id="10" name="TextBox 9"/>
                <p:cNvSpPr txBox="1"/>
                <p:nvPr/>
              </p:nvSpPr>
              <p:spPr>
                <a:xfrm>
                  <a:off x="457200" y="3313568"/>
                  <a:ext cx="1981200" cy="976677"/>
                </a:xfrm>
                <a:prstGeom prst="rect">
                  <a:avLst/>
                </a:prstGeom>
                <a:solidFill>
                  <a:schemeClr val="bg1">
                    <a:lumMod val="85000"/>
                  </a:schemeClr>
                </a:solidFill>
              </p:spPr>
              <p:txBody>
                <a:bodyPr wrap="square" rtlCol="0">
                  <a:spAutoFit/>
                </a:bodyPr>
                <a:lstStyle/>
                <a:p>
                  <a:r>
                    <a:rPr lang="en-CA" sz="2800" dirty="0">
                      <a:solidFill>
                        <a:srgbClr val="000000"/>
                      </a:solidFill>
                      <a:latin typeface="Arial"/>
                    </a:rPr>
                    <a:t>Sentence</a:t>
                  </a:r>
                </a:p>
                <a:p>
                  <a:r>
                    <a:rPr lang="en-CA" sz="2800" dirty="0">
                      <a:solidFill>
                        <a:srgbClr val="000000"/>
                      </a:solidFill>
                      <a:latin typeface="Arial"/>
                    </a:rPr>
                    <a:t>level</a:t>
                  </a:r>
                </a:p>
              </p:txBody>
            </p:sp>
            <p:sp>
              <p:nvSpPr>
                <p:cNvPr id="11" name="Double Brace 10"/>
                <p:cNvSpPr/>
                <p:nvPr/>
              </p:nvSpPr>
              <p:spPr bwMode="auto">
                <a:xfrm>
                  <a:off x="2438400" y="2514600"/>
                  <a:ext cx="2438400" cy="1295400"/>
                </a:xfrm>
                <a:prstGeom prst="bracePair">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07036"/>
                  <a:endParaRPr lang="en-CA">
                    <a:solidFill>
                      <a:srgbClr val="FFFFFF"/>
                    </a:solidFill>
                    <a:latin typeface="Times New Roman" pitchFamily="18" charset="0"/>
                  </a:endParaRPr>
                </a:p>
              </p:txBody>
            </p:sp>
            <p:sp>
              <p:nvSpPr>
                <p:cNvPr id="12" name="TextBox 11"/>
                <p:cNvSpPr txBox="1"/>
                <p:nvPr/>
              </p:nvSpPr>
              <p:spPr>
                <a:xfrm>
                  <a:off x="685800" y="2551569"/>
                  <a:ext cx="1600200" cy="584775"/>
                </a:xfrm>
                <a:prstGeom prst="rect">
                  <a:avLst/>
                </a:prstGeom>
                <a:solidFill>
                  <a:srgbClr val="FF6600">
                    <a:alpha val="60000"/>
                  </a:srgbClr>
                </a:solidFill>
              </p:spPr>
              <p:txBody>
                <a:bodyPr wrap="square" rtlCol="0">
                  <a:spAutoFit/>
                </a:bodyPr>
                <a:lstStyle/>
                <a:p>
                  <a:r>
                    <a:rPr lang="en-CA" sz="3200" dirty="0">
                      <a:solidFill>
                        <a:srgbClr val="000000"/>
                      </a:solidFill>
                      <a:latin typeface="Arial"/>
                    </a:rPr>
                    <a:t>SPADE</a:t>
                  </a:r>
                </a:p>
              </p:txBody>
            </p:sp>
          </p:grpSp>
          <p:sp>
            <p:nvSpPr>
              <p:cNvPr id="14" name="Rectangle 13"/>
              <p:cNvSpPr/>
              <p:nvPr/>
            </p:nvSpPr>
            <p:spPr bwMode="auto">
              <a:xfrm>
                <a:off x="228599" y="2438400"/>
                <a:ext cx="4876799" cy="4267200"/>
              </a:xfrm>
              <a:prstGeom prst="rect">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07036"/>
                <a:endParaRPr lang="en-CA">
                  <a:solidFill>
                    <a:srgbClr val="FFFFFF"/>
                  </a:solidFill>
                  <a:latin typeface="Times New Roman" pitchFamily="18" charset="0"/>
                </a:endParaRPr>
              </a:p>
            </p:txBody>
          </p:sp>
        </p:grpSp>
      </p:grpSp>
      <p:grpSp>
        <p:nvGrpSpPr>
          <p:cNvPr id="26" name="Group 25"/>
          <p:cNvGrpSpPr/>
          <p:nvPr/>
        </p:nvGrpSpPr>
        <p:grpSpPr>
          <a:xfrm>
            <a:off x="5029200" y="1752610"/>
            <a:ext cx="5867400" cy="4839830"/>
            <a:chOff x="5105400" y="1752600"/>
            <a:chExt cx="4886068" cy="4839831"/>
          </a:xfrm>
        </p:grpSpPr>
        <p:sp>
          <p:nvSpPr>
            <p:cNvPr id="16" name="TextBox 15"/>
            <p:cNvSpPr txBox="1"/>
            <p:nvPr/>
          </p:nvSpPr>
          <p:spPr>
            <a:xfrm>
              <a:off x="5410200" y="1752600"/>
              <a:ext cx="3756347" cy="584775"/>
            </a:xfrm>
            <a:prstGeom prst="rect">
              <a:avLst/>
            </a:prstGeom>
            <a:solidFill>
              <a:schemeClr val="accent6">
                <a:lumMod val="40000"/>
                <a:lumOff val="60000"/>
                <a:alpha val="70000"/>
              </a:schemeClr>
            </a:solidFill>
          </p:spPr>
          <p:txBody>
            <a:bodyPr wrap="square" rtlCol="0">
              <a:spAutoFit/>
            </a:bodyPr>
            <a:lstStyle/>
            <a:p>
              <a:r>
                <a:rPr lang="en-CA" sz="3200" dirty="0" err="1">
                  <a:solidFill>
                    <a:srgbClr val="000000"/>
                  </a:solidFill>
                  <a:latin typeface="Arial"/>
                </a:rPr>
                <a:t>Hernault</a:t>
              </a:r>
              <a:r>
                <a:rPr lang="en-CA" sz="3200" dirty="0">
                  <a:solidFill>
                    <a:srgbClr val="000000"/>
                  </a:solidFill>
                  <a:latin typeface="Arial"/>
                </a:rPr>
                <a:t> et al. (2010)</a:t>
              </a:r>
            </a:p>
          </p:txBody>
        </p:sp>
        <p:grpSp>
          <p:nvGrpSpPr>
            <p:cNvPr id="17" name="Group 16"/>
            <p:cNvGrpSpPr/>
            <p:nvPr/>
          </p:nvGrpSpPr>
          <p:grpSpPr>
            <a:xfrm>
              <a:off x="5105400" y="2325231"/>
              <a:ext cx="4886068" cy="4267200"/>
              <a:chOff x="228600" y="2438400"/>
              <a:chExt cx="5562600" cy="4267200"/>
            </a:xfrm>
          </p:grpSpPr>
          <p:grpSp>
            <p:nvGrpSpPr>
              <p:cNvPr id="18" name="Group 12"/>
              <p:cNvGrpSpPr/>
              <p:nvPr/>
            </p:nvGrpSpPr>
            <p:grpSpPr>
              <a:xfrm>
                <a:off x="228600" y="2514600"/>
                <a:ext cx="5562600" cy="4075561"/>
                <a:chOff x="228600" y="2514600"/>
                <a:chExt cx="5562600" cy="4075561"/>
              </a:xfrm>
            </p:grpSpPr>
            <p:sp>
              <p:nvSpPr>
                <p:cNvPr id="20" name="TextBox 19"/>
                <p:cNvSpPr txBox="1"/>
                <p:nvPr/>
              </p:nvSpPr>
              <p:spPr>
                <a:xfrm>
                  <a:off x="2590800" y="2580382"/>
                  <a:ext cx="2333501" cy="1412695"/>
                </a:xfrm>
                <a:prstGeom prst="rect">
                  <a:avLst/>
                </a:prstGeom>
                <a:noFill/>
              </p:spPr>
              <p:txBody>
                <a:bodyPr wrap="square" rtlCol="0">
                  <a:spAutoFit/>
                </a:bodyPr>
                <a:lstStyle/>
                <a:p>
                  <a:r>
                    <a:rPr lang="en-CA" sz="2800" dirty="0">
                      <a:solidFill>
                        <a:srgbClr val="000000"/>
                      </a:solidFill>
                      <a:latin typeface="Arial"/>
                    </a:rPr>
                    <a:t>Segmenter</a:t>
                  </a:r>
                </a:p>
                <a:p>
                  <a:r>
                    <a:rPr lang="en-CA" sz="2800" dirty="0">
                      <a:solidFill>
                        <a:srgbClr val="000000"/>
                      </a:solidFill>
                      <a:latin typeface="Arial"/>
                    </a:rPr>
                    <a:t>&amp;</a:t>
                  </a:r>
                </a:p>
                <a:p>
                  <a:r>
                    <a:rPr lang="en-CA" sz="2800" dirty="0">
                      <a:solidFill>
                        <a:srgbClr val="000000"/>
                      </a:solidFill>
                      <a:latin typeface="Arial"/>
                    </a:rPr>
                    <a:t>Parser</a:t>
                  </a:r>
                </a:p>
              </p:txBody>
            </p:sp>
            <p:sp>
              <p:nvSpPr>
                <p:cNvPr id="21" name="TextBox 20"/>
                <p:cNvSpPr txBox="1"/>
                <p:nvPr/>
              </p:nvSpPr>
              <p:spPr>
                <a:xfrm>
                  <a:off x="228600" y="4574225"/>
                  <a:ext cx="5562600" cy="2015936"/>
                </a:xfrm>
                <a:prstGeom prst="rect">
                  <a:avLst/>
                </a:prstGeom>
                <a:noFill/>
              </p:spPr>
              <p:txBody>
                <a:bodyPr wrap="square" rtlCol="0">
                  <a:spAutoFit/>
                </a:bodyPr>
                <a:lstStyle/>
                <a:p>
                  <a:r>
                    <a:rPr lang="en-CA" dirty="0">
                      <a:solidFill>
                        <a:srgbClr val="000000"/>
                      </a:solidFill>
                      <a:latin typeface="Arial"/>
                    </a:rPr>
                    <a:t>Discriminative approach              </a:t>
                  </a:r>
                  <a:r>
                    <a:rPr lang="en-CA" dirty="0">
                      <a:solidFill>
                        <a:srgbClr val="00B050"/>
                      </a:solidFill>
                      <a:latin typeface="Arial"/>
                    </a:rPr>
                    <a:t>√</a:t>
                  </a:r>
                </a:p>
                <a:p>
                  <a:r>
                    <a:rPr lang="en-CA" dirty="0">
                      <a:solidFill>
                        <a:srgbClr val="000000"/>
                      </a:solidFill>
                      <a:latin typeface="Arial"/>
                    </a:rPr>
                    <a:t>Structure &amp; Label Jointly             </a:t>
                  </a:r>
                  <a:r>
                    <a:rPr lang="az-Cyrl-AZ" dirty="0">
                      <a:solidFill>
                        <a:srgbClr val="FF0000"/>
                      </a:solidFill>
                      <a:latin typeface="Arial"/>
                    </a:rPr>
                    <a:t>Х</a:t>
                  </a:r>
                  <a:r>
                    <a:rPr lang="en-CA" dirty="0">
                      <a:solidFill>
                        <a:srgbClr val="000000"/>
                      </a:solidFill>
                      <a:latin typeface="Arial"/>
                    </a:rPr>
                    <a:t> </a:t>
                  </a:r>
                  <a:endParaRPr lang="en-CA" dirty="0">
                    <a:solidFill>
                      <a:srgbClr val="00B050"/>
                    </a:solidFill>
                    <a:latin typeface="Arial"/>
                  </a:endParaRPr>
                </a:p>
                <a:p>
                  <a:r>
                    <a:rPr lang="en-CA" dirty="0">
                      <a:solidFill>
                        <a:srgbClr val="000000"/>
                      </a:solidFill>
                      <a:latin typeface="Arial"/>
                    </a:rPr>
                    <a:t>Optimal</a:t>
                  </a:r>
                  <a:r>
                    <a:rPr lang="en-CA" dirty="0">
                      <a:solidFill>
                        <a:srgbClr val="000000"/>
                      </a:solidFill>
                    </a:rPr>
                    <a:t>                                            </a:t>
                  </a:r>
                  <a:r>
                    <a:rPr lang="az-Cyrl-AZ" dirty="0">
                      <a:solidFill>
                        <a:srgbClr val="FF0000"/>
                      </a:solidFill>
                      <a:latin typeface="Arial"/>
                    </a:rPr>
                    <a:t>Х</a:t>
                  </a:r>
                  <a:endParaRPr lang="en-CA" dirty="0">
                    <a:solidFill>
                      <a:srgbClr val="FF0000"/>
                    </a:solidFill>
                    <a:latin typeface="Arial"/>
                  </a:endParaRPr>
                </a:p>
                <a:p>
                  <a:r>
                    <a:rPr lang="en-CA" dirty="0">
                      <a:solidFill>
                        <a:srgbClr val="000000"/>
                      </a:solidFill>
                      <a:latin typeface="Arial"/>
                    </a:rPr>
                    <a:t>Sequential dependencies            </a:t>
                  </a:r>
                  <a:r>
                    <a:rPr lang="az-Cyrl-AZ" dirty="0">
                      <a:solidFill>
                        <a:srgbClr val="FF0000"/>
                      </a:solidFill>
                      <a:latin typeface="Arial"/>
                    </a:rPr>
                    <a:t>Х</a:t>
                  </a:r>
                  <a:endParaRPr lang="en-CA" dirty="0">
                    <a:solidFill>
                      <a:srgbClr val="FF0000"/>
                    </a:solidFill>
                    <a:latin typeface="Arial"/>
                  </a:endParaRPr>
                </a:p>
                <a:p>
                  <a:r>
                    <a:rPr lang="en-CA" dirty="0" smtClean="0">
                      <a:solidFill>
                        <a:srgbClr val="000000"/>
                      </a:solidFill>
                      <a:latin typeface="Arial"/>
                    </a:rPr>
                    <a:t>Separate </a:t>
                  </a:r>
                  <a:r>
                    <a:rPr lang="en-CA" dirty="0">
                      <a:solidFill>
                        <a:srgbClr val="000000"/>
                      </a:solidFill>
                      <a:latin typeface="Arial"/>
                    </a:rPr>
                    <a:t>models                         </a:t>
                  </a:r>
                  <a:r>
                    <a:rPr lang="az-Cyrl-AZ" dirty="0">
                      <a:solidFill>
                        <a:srgbClr val="FF0000"/>
                      </a:solidFill>
                      <a:latin typeface="Arial"/>
                    </a:rPr>
                    <a:t>Х</a:t>
                  </a:r>
                  <a:r>
                    <a:rPr lang="en-CA" dirty="0">
                      <a:solidFill>
                        <a:srgbClr val="FF0000"/>
                      </a:solidFill>
                    </a:rPr>
                    <a:t> </a:t>
                  </a:r>
                </a:p>
              </p:txBody>
            </p:sp>
            <p:sp>
              <p:nvSpPr>
                <p:cNvPr id="22" name="TextBox 21"/>
                <p:cNvSpPr txBox="1"/>
                <p:nvPr/>
              </p:nvSpPr>
              <p:spPr>
                <a:xfrm>
                  <a:off x="381000" y="3237369"/>
                  <a:ext cx="2057400" cy="976677"/>
                </a:xfrm>
                <a:prstGeom prst="rect">
                  <a:avLst/>
                </a:prstGeom>
                <a:solidFill>
                  <a:schemeClr val="bg1">
                    <a:lumMod val="85000"/>
                  </a:schemeClr>
                </a:solidFill>
              </p:spPr>
              <p:txBody>
                <a:bodyPr wrap="square" rtlCol="0">
                  <a:spAutoFit/>
                </a:bodyPr>
                <a:lstStyle/>
                <a:p>
                  <a:r>
                    <a:rPr lang="en-CA" sz="2800" dirty="0">
                      <a:solidFill>
                        <a:srgbClr val="000000"/>
                      </a:solidFill>
                      <a:latin typeface="Arial"/>
                    </a:rPr>
                    <a:t>Document</a:t>
                  </a:r>
                </a:p>
                <a:p>
                  <a:r>
                    <a:rPr lang="en-CA" sz="2800" dirty="0">
                      <a:solidFill>
                        <a:srgbClr val="000000"/>
                      </a:solidFill>
                      <a:latin typeface="Arial"/>
                    </a:rPr>
                    <a:t>level</a:t>
                  </a:r>
                </a:p>
              </p:txBody>
            </p:sp>
            <p:sp>
              <p:nvSpPr>
                <p:cNvPr id="23" name="Double Brace 22"/>
                <p:cNvSpPr/>
                <p:nvPr/>
              </p:nvSpPr>
              <p:spPr bwMode="auto">
                <a:xfrm>
                  <a:off x="2448950" y="2514600"/>
                  <a:ext cx="2475351" cy="1295400"/>
                </a:xfrm>
                <a:prstGeom prst="bracePair">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07036"/>
                  <a:endParaRPr lang="en-CA">
                    <a:solidFill>
                      <a:srgbClr val="FFFFFF"/>
                    </a:solidFill>
                    <a:latin typeface="Times New Roman" pitchFamily="18" charset="0"/>
                  </a:endParaRPr>
                </a:p>
              </p:txBody>
            </p:sp>
            <p:sp>
              <p:nvSpPr>
                <p:cNvPr id="24" name="TextBox 23"/>
                <p:cNvSpPr txBox="1"/>
                <p:nvPr/>
              </p:nvSpPr>
              <p:spPr>
                <a:xfrm>
                  <a:off x="445324" y="2551569"/>
                  <a:ext cx="1600200" cy="584775"/>
                </a:xfrm>
                <a:prstGeom prst="rect">
                  <a:avLst/>
                </a:prstGeom>
                <a:solidFill>
                  <a:srgbClr val="FF6600">
                    <a:alpha val="63000"/>
                  </a:srgbClr>
                </a:solidFill>
              </p:spPr>
              <p:txBody>
                <a:bodyPr wrap="square" rtlCol="0">
                  <a:spAutoFit/>
                </a:bodyPr>
                <a:lstStyle/>
                <a:p>
                  <a:r>
                    <a:rPr lang="en-CA" sz="3200" dirty="0">
                      <a:solidFill>
                        <a:srgbClr val="000000"/>
                      </a:solidFill>
                      <a:latin typeface="Arial"/>
                    </a:rPr>
                    <a:t>HILDA</a:t>
                  </a:r>
                </a:p>
              </p:txBody>
            </p:sp>
          </p:grpSp>
          <p:sp>
            <p:nvSpPr>
              <p:cNvPr id="19" name="Rectangle 18"/>
              <p:cNvSpPr/>
              <p:nvPr/>
            </p:nvSpPr>
            <p:spPr bwMode="auto">
              <a:xfrm>
                <a:off x="228601" y="2438400"/>
                <a:ext cx="4695700" cy="4267200"/>
              </a:xfrm>
              <a:prstGeom prst="rect">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07036"/>
                <a:endParaRPr lang="en-CA">
                  <a:solidFill>
                    <a:srgbClr val="FFFFFF"/>
                  </a:solidFill>
                  <a:latin typeface="Times New Roman" pitchFamily="18" charset="0"/>
                </a:endParaRPr>
              </a:p>
            </p:txBody>
          </p:sp>
        </p:grpSp>
      </p:grpSp>
      <p:sp>
        <p:nvSpPr>
          <p:cNvPr id="27" name="TextBox 26"/>
          <p:cNvSpPr txBox="1"/>
          <p:nvPr/>
        </p:nvSpPr>
        <p:spPr>
          <a:xfrm>
            <a:off x="2057404" y="6629401"/>
            <a:ext cx="5791200" cy="599686"/>
          </a:xfrm>
          <a:prstGeom prst="rect">
            <a:avLst/>
          </a:prstGeom>
          <a:solidFill>
            <a:schemeClr val="bg1">
              <a:lumMod val="85000"/>
            </a:schemeClr>
          </a:solidFill>
        </p:spPr>
        <p:txBody>
          <a:bodyPr wrap="square" lIns="90732" tIns="45360" rIns="90732" bIns="45360" rtlCol="0">
            <a:spAutoFit/>
          </a:bodyPr>
          <a:lstStyle/>
          <a:p>
            <a:r>
              <a:rPr lang="en-CA" sz="3200" dirty="0">
                <a:solidFill>
                  <a:srgbClr val="000000"/>
                </a:solidFill>
                <a:latin typeface="Arial"/>
              </a:rPr>
              <a:t>Newspaper (WSJ) articles</a:t>
            </a:r>
          </a:p>
        </p:txBody>
      </p:sp>
    </p:spTree>
    <p:extLst>
      <p:ext uri="{BB962C8B-B14F-4D97-AF65-F5344CB8AC3E}">
        <p14:creationId xmlns:p14="http://schemas.microsoft.com/office/powerpoint/2010/main" val="160763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linds(horizontal)">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blinds(horizontal)">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blinds(horizontal)">
                                      <p:cBhvr>
                                        <p:cTn id="1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Previous Work (2)</a:t>
            </a:r>
            <a:endParaRPr lang="en-CA" dirty="0"/>
          </a:p>
        </p:txBody>
      </p:sp>
      <p:sp>
        <p:nvSpPr>
          <p:cNvPr id="5" name="Footer Placeholder 4"/>
          <p:cNvSpPr>
            <a:spLocks noGrp="1"/>
          </p:cNvSpPr>
          <p:nvPr>
            <p:ph type="ftr" sz="quarter" idx="11"/>
          </p:nvPr>
        </p:nvSpPr>
        <p:spPr/>
        <p:txBody>
          <a:bodyPr/>
          <a:lstStyle/>
          <a:p>
            <a:pPr>
              <a:defRPr/>
            </a:pPr>
            <a:r>
              <a:rPr lang="en-US" smtClean="0">
                <a:solidFill>
                  <a:srgbClr val="000000"/>
                </a:solidFill>
              </a:rPr>
              <a:t>CPSC 422, Lecture 28</a:t>
            </a:r>
            <a:endParaRPr lang="en-US" dirty="0">
              <a:solidFill>
                <a:srgbClr val="000000"/>
              </a:solidFill>
            </a:endParaRPr>
          </a:p>
        </p:txBody>
      </p:sp>
      <p:sp>
        <p:nvSpPr>
          <p:cNvPr id="6" name="Slide Number Placeholder 5"/>
          <p:cNvSpPr>
            <a:spLocks noGrp="1"/>
          </p:cNvSpPr>
          <p:nvPr>
            <p:ph type="sldNum" sz="quarter" idx="12"/>
          </p:nvPr>
        </p:nvSpPr>
        <p:spPr/>
        <p:txBody>
          <a:bodyPr/>
          <a:lstStyle/>
          <a:p>
            <a:pPr>
              <a:defRPr/>
            </a:pPr>
            <a:fld id="{21A5F99B-F908-435A-91B8-09D5E4931BB1}" type="slidenum">
              <a:rPr lang="en-US" smtClean="0">
                <a:solidFill>
                  <a:srgbClr val="000000"/>
                </a:solidFill>
              </a:rPr>
              <a:pPr>
                <a:defRPr/>
              </a:pPr>
              <a:t>22</a:t>
            </a:fld>
            <a:endParaRPr lang="en-US" dirty="0">
              <a:solidFill>
                <a:srgbClr val="000000"/>
              </a:solidFill>
            </a:endParaRPr>
          </a:p>
        </p:txBody>
      </p:sp>
      <p:grpSp>
        <p:nvGrpSpPr>
          <p:cNvPr id="3" name="Group 24"/>
          <p:cNvGrpSpPr/>
          <p:nvPr/>
        </p:nvGrpSpPr>
        <p:grpSpPr>
          <a:xfrm>
            <a:off x="5105404" y="1752632"/>
            <a:ext cx="5562600" cy="4839831"/>
            <a:chOff x="152400" y="1752600"/>
            <a:chExt cx="5562600" cy="4839831"/>
          </a:xfrm>
        </p:grpSpPr>
        <p:sp>
          <p:nvSpPr>
            <p:cNvPr id="7" name="TextBox 6"/>
            <p:cNvSpPr txBox="1"/>
            <p:nvPr/>
          </p:nvSpPr>
          <p:spPr>
            <a:xfrm>
              <a:off x="152400" y="1752600"/>
              <a:ext cx="4800600" cy="540661"/>
            </a:xfrm>
            <a:prstGeom prst="rect">
              <a:avLst/>
            </a:prstGeom>
            <a:solidFill>
              <a:schemeClr val="accent6">
                <a:lumMod val="40000"/>
                <a:lumOff val="60000"/>
                <a:alpha val="70000"/>
              </a:schemeClr>
            </a:solidFill>
          </p:spPr>
          <p:txBody>
            <a:bodyPr wrap="square" rtlCol="0">
              <a:spAutoFit/>
            </a:bodyPr>
            <a:lstStyle/>
            <a:p>
              <a:r>
                <a:rPr lang="en-CA" sz="2800" dirty="0" err="1">
                  <a:solidFill>
                    <a:srgbClr val="000000"/>
                  </a:solidFill>
                  <a:latin typeface="Arial"/>
                </a:rPr>
                <a:t>Subba</a:t>
              </a:r>
              <a:r>
                <a:rPr lang="en-CA" sz="2800" dirty="0">
                  <a:solidFill>
                    <a:srgbClr val="000000"/>
                  </a:solidFill>
                  <a:latin typeface="Arial"/>
                </a:rPr>
                <a:t> &amp; Di-Eugenio, (2009)</a:t>
              </a:r>
            </a:p>
          </p:txBody>
        </p:sp>
        <p:grpSp>
          <p:nvGrpSpPr>
            <p:cNvPr id="13" name="Group 14"/>
            <p:cNvGrpSpPr/>
            <p:nvPr/>
          </p:nvGrpSpPr>
          <p:grpSpPr>
            <a:xfrm>
              <a:off x="152400" y="2325231"/>
              <a:ext cx="5562600" cy="4267200"/>
              <a:chOff x="228600" y="2438400"/>
              <a:chExt cx="5562600" cy="4267200"/>
            </a:xfrm>
          </p:grpSpPr>
          <p:grpSp>
            <p:nvGrpSpPr>
              <p:cNvPr id="15" name="Group 12"/>
              <p:cNvGrpSpPr/>
              <p:nvPr/>
            </p:nvGrpSpPr>
            <p:grpSpPr>
              <a:xfrm>
                <a:off x="228600" y="2551569"/>
                <a:ext cx="5562600" cy="4137089"/>
                <a:chOff x="228600" y="2551569"/>
                <a:chExt cx="5562600" cy="4137089"/>
              </a:xfrm>
            </p:grpSpPr>
            <p:sp>
              <p:nvSpPr>
                <p:cNvPr id="8" name="TextBox 7"/>
                <p:cNvSpPr txBox="1"/>
                <p:nvPr/>
              </p:nvSpPr>
              <p:spPr>
                <a:xfrm>
                  <a:off x="2819400" y="2576394"/>
                  <a:ext cx="1828800" cy="976677"/>
                </a:xfrm>
                <a:prstGeom prst="rect">
                  <a:avLst/>
                </a:prstGeom>
                <a:noFill/>
              </p:spPr>
              <p:txBody>
                <a:bodyPr wrap="square" rtlCol="0">
                  <a:spAutoFit/>
                </a:bodyPr>
                <a:lstStyle/>
                <a:p>
                  <a:r>
                    <a:rPr lang="en-CA" sz="2800" dirty="0">
                      <a:solidFill>
                        <a:srgbClr val="000000"/>
                      </a:solidFill>
                      <a:latin typeface="Arial"/>
                    </a:rPr>
                    <a:t>Only</a:t>
                  </a:r>
                </a:p>
                <a:p>
                  <a:r>
                    <a:rPr lang="en-CA" sz="2800" dirty="0">
                      <a:solidFill>
                        <a:srgbClr val="000000"/>
                      </a:solidFill>
                      <a:latin typeface="Arial"/>
                    </a:rPr>
                    <a:t>Parser</a:t>
                  </a:r>
                </a:p>
              </p:txBody>
            </p:sp>
            <p:sp>
              <p:nvSpPr>
                <p:cNvPr id="9" name="TextBox 8"/>
                <p:cNvSpPr txBox="1"/>
                <p:nvPr/>
              </p:nvSpPr>
              <p:spPr>
                <a:xfrm>
                  <a:off x="228600" y="4281845"/>
                  <a:ext cx="5562600" cy="2406813"/>
                </a:xfrm>
                <a:prstGeom prst="rect">
                  <a:avLst/>
                </a:prstGeom>
                <a:noFill/>
              </p:spPr>
              <p:txBody>
                <a:bodyPr wrap="square" rtlCol="0">
                  <a:spAutoFit/>
                </a:bodyPr>
                <a:lstStyle/>
                <a:p>
                  <a:r>
                    <a:rPr lang="en-CA" dirty="0">
                      <a:solidFill>
                        <a:srgbClr val="000000"/>
                      </a:solidFill>
                      <a:latin typeface="Arial"/>
                    </a:rPr>
                    <a:t>ILP-based classifier                    </a:t>
                  </a:r>
                  <a:r>
                    <a:rPr lang="en-CA" dirty="0">
                      <a:solidFill>
                        <a:srgbClr val="00B050"/>
                      </a:solidFill>
                      <a:latin typeface="Arial"/>
                    </a:rPr>
                    <a:t>√</a:t>
                  </a:r>
                </a:p>
                <a:p>
                  <a:r>
                    <a:rPr lang="en-CA" dirty="0">
                      <a:solidFill>
                        <a:srgbClr val="000000"/>
                      </a:solidFill>
                      <a:latin typeface="Arial"/>
                    </a:rPr>
                    <a:t>Compositional semantics           </a:t>
                  </a:r>
                  <a:r>
                    <a:rPr lang="en-CA" dirty="0">
                      <a:solidFill>
                        <a:srgbClr val="00B050"/>
                      </a:solidFill>
                    </a:rPr>
                    <a:t>√</a:t>
                  </a:r>
                  <a:endParaRPr lang="en-CA" dirty="0">
                    <a:solidFill>
                      <a:srgbClr val="00B050"/>
                    </a:solidFill>
                    <a:latin typeface="Arial"/>
                  </a:endParaRPr>
                </a:p>
                <a:p>
                  <a:r>
                    <a:rPr lang="en-CA" dirty="0">
                      <a:solidFill>
                        <a:srgbClr val="000000"/>
                      </a:solidFill>
                      <a:latin typeface="Arial"/>
                    </a:rPr>
                    <a:t>Optimal</a:t>
                  </a:r>
                  <a:r>
                    <a:rPr lang="en-CA" dirty="0">
                      <a:solidFill>
                        <a:srgbClr val="000000"/>
                      </a:solidFill>
                    </a:rPr>
                    <a:t>                                           </a:t>
                  </a:r>
                  <a:r>
                    <a:rPr lang="az-Cyrl-AZ" dirty="0">
                      <a:solidFill>
                        <a:srgbClr val="FF0000"/>
                      </a:solidFill>
                      <a:latin typeface="Arial"/>
                    </a:rPr>
                    <a:t>Х</a:t>
                  </a:r>
                  <a:endParaRPr lang="en-CA" dirty="0">
                    <a:solidFill>
                      <a:srgbClr val="FF0000"/>
                    </a:solidFill>
                    <a:latin typeface="Arial"/>
                  </a:endParaRPr>
                </a:p>
                <a:p>
                  <a:r>
                    <a:rPr lang="en-CA" dirty="0">
                      <a:solidFill>
                        <a:srgbClr val="000000"/>
                      </a:solidFill>
                      <a:latin typeface="Arial"/>
                    </a:rPr>
                    <a:t>Sequential dependencies           </a:t>
                  </a:r>
                  <a:r>
                    <a:rPr lang="az-Cyrl-AZ" dirty="0">
                      <a:solidFill>
                        <a:srgbClr val="FF0000"/>
                      </a:solidFill>
                      <a:latin typeface="Arial"/>
                    </a:rPr>
                    <a:t>Х</a:t>
                  </a:r>
                  <a:endParaRPr lang="en-CA" dirty="0">
                    <a:solidFill>
                      <a:srgbClr val="FF0000"/>
                    </a:solidFill>
                    <a:latin typeface="Arial"/>
                  </a:endParaRPr>
                </a:p>
                <a:p>
                  <a:r>
                    <a:rPr lang="en-CA" dirty="0">
                      <a:solidFill>
                        <a:srgbClr val="000000"/>
                      </a:solidFill>
                      <a:latin typeface="Arial"/>
                    </a:rPr>
                    <a:t>Hierarchical dependencies</a:t>
                  </a:r>
                  <a:r>
                    <a:rPr lang="az-Cyrl-AZ" dirty="0">
                      <a:solidFill>
                        <a:srgbClr val="000000"/>
                      </a:solidFill>
                    </a:rPr>
                    <a:t> </a:t>
                  </a:r>
                  <a:r>
                    <a:rPr lang="en-CA" dirty="0">
                      <a:solidFill>
                        <a:srgbClr val="000000"/>
                      </a:solidFill>
                    </a:rPr>
                    <a:t>         </a:t>
                  </a:r>
                  <a:r>
                    <a:rPr lang="az-Cyrl-AZ" dirty="0">
                      <a:solidFill>
                        <a:srgbClr val="FF0000"/>
                      </a:solidFill>
                      <a:latin typeface="Arial"/>
                    </a:rPr>
                    <a:t>Х</a:t>
                  </a:r>
                  <a:r>
                    <a:rPr lang="en-CA" dirty="0">
                      <a:solidFill>
                        <a:srgbClr val="000000"/>
                      </a:solidFill>
                      <a:latin typeface="Arial"/>
                    </a:rPr>
                    <a:t>   </a:t>
                  </a:r>
                </a:p>
                <a:p>
                  <a:r>
                    <a:rPr lang="en-CA" dirty="0">
                      <a:solidFill>
                        <a:srgbClr val="000000"/>
                      </a:solidFill>
                      <a:latin typeface="Arial"/>
                    </a:rPr>
                    <a:t>Separate models                        </a:t>
                  </a:r>
                  <a:r>
                    <a:rPr lang="az-Cyrl-AZ" dirty="0">
                      <a:solidFill>
                        <a:srgbClr val="FF0000"/>
                      </a:solidFill>
                      <a:latin typeface="Arial"/>
                    </a:rPr>
                    <a:t>Х</a:t>
                  </a:r>
                  <a:endParaRPr lang="en-CA" dirty="0">
                    <a:solidFill>
                      <a:srgbClr val="000000"/>
                    </a:solidFill>
                    <a:latin typeface="Arial"/>
                  </a:endParaRPr>
                </a:p>
              </p:txBody>
            </p:sp>
            <p:sp>
              <p:nvSpPr>
                <p:cNvPr id="10" name="TextBox 9"/>
                <p:cNvSpPr txBox="1"/>
                <p:nvPr/>
              </p:nvSpPr>
              <p:spPr>
                <a:xfrm>
                  <a:off x="304800" y="3542169"/>
                  <a:ext cx="4572000" cy="488339"/>
                </a:xfrm>
                <a:prstGeom prst="rect">
                  <a:avLst/>
                </a:prstGeom>
                <a:solidFill>
                  <a:schemeClr val="bg1">
                    <a:lumMod val="85000"/>
                  </a:schemeClr>
                </a:solidFill>
              </p:spPr>
              <p:txBody>
                <a:bodyPr wrap="square" rtlCol="0">
                  <a:spAutoFit/>
                </a:bodyPr>
                <a:lstStyle/>
                <a:p>
                  <a:r>
                    <a:rPr lang="en-CA" dirty="0">
                      <a:solidFill>
                        <a:srgbClr val="000000"/>
                      </a:solidFill>
                      <a:latin typeface="Arial"/>
                    </a:rPr>
                    <a:t>Sentence + Document level</a:t>
                  </a:r>
                </a:p>
              </p:txBody>
            </p:sp>
            <p:sp>
              <p:nvSpPr>
                <p:cNvPr id="11" name="Double Brace 10"/>
                <p:cNvSpPr/>
                <p:nvPr/>
              </p:nvSpPr>
              <p:spPr bwMode="auto">
                <a:xfrm>
                  <a:off x="2667000" y="2551569"/>
                  <a:ext cx="1828800" cy="990600"/>
                </a:xfrm>
                <a:prstGeom prst="bracePair">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07036"/>
                  <a:endParaRPr lang="en-CA">
                    <a:solidFill>
                      <a:srgbClr val="FFFFFF"/>
                    </a:solidFill>
                    <a:latin typeface="Times New Roman" pitchFamily="18" charset="0"/>
                  </a:endParaRPr>
                </a:p>
              </p:txBody>
            </p:sp>
            <p:sp>
              <p:nvSpPr>
                <p:cNvPr id="12" name="TextBox 11"/>
                <p:cNvSpPr txBox="1"/>
                <p:nvPr/>
              </p:nvSpPr>
              <p:spPr>
                <a:xfrm>
                  <a:off x="380996" y="2714149"/>
                  <a:ext cx="2209800" cy="540661"/>
                </a:xfrm>
                <a:prstGeom prst="rect">
                  <a:avLst/>
                </a:prstGeom>
                <a:solidFill>
                  <a:srgbClr val="FF6600">
                    <a:alpha val="61000"/>
                  </a:srgbClr>
                </a:solidFill>
              </p:spPr>
              <p:txBody>
                <a:bodyPr wrap="square" rtlCol="0">
                  <a:spAutoFit/>
                </a:bodyPr>
                <a:lstStyle/>
                <a:p>
                  <a:r>
                    <a:rPr lang="en-CA" sz="2800" dirty="0">
                      <a:solidFill>
                        <a:srgbClr val="000000"/>
                      </a:solidFill>
                      <a:latin typeface="Arial"/>
                    </a:rPr>
                    <a:t>Shift-reduce</a:t>
                  </a:r>
                </a:p>
              </p:txBody>
            </p:sp>
          </p:grpSp>
          <p:sp>
            <p:nvSpPr>
              <p:cNvPr id="14" name="Rectangle 13"/>
              <p:cNvSpPr/>
              <p:nvPr/>
            </p:nvSpPr>
            <p:spPr bwMode="auto">
              <a:xfrm>
                <a:off x="228600" y="2438400"/>
                <a:ext cx="4800600" cy="4267200"/>
              </a:xfrm>
              <a:prstGeom prst="rect">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07036"/>
                <a:endParaRPr lang="en-CA">
                  <a:solidFill>
                    <a:srgbClr val="FFFFFF"/>
                  </a:solidFill>
                  <a:latin typeface="Times New Roman" pitchFamily="18" charset="0"/>
                </a:endParaRPr>
              </a:p>
            </p:txBody>
          </p:sp>
        </p:grpSp>
      </p:grpSp>
      <p:sp>
        <p:nvSpPr>
          <p:cNvPr id="27" name="TextBox 26"/>
          <p:cNvSpPr txBox="1"/>
          <p:nvPr/>
        </p:nvSpPr>
        <p:spPr>
          <a:xfrm>
            <a:off x="5334000" y="6629401"/>
            <a:ext cx="4419600" cy="599686"/>
          </a:xfrm>
          <a:prstGeom prst="rect">
            <a:avLst/>
          </a:prstGeom>
          <a:solidFill>
            <a:schemeClr val="bg1">
              <a:lumMod val="85000"/>
            </a:schemeClr>
          </a:solidFill>
        </p:spPr>
        <p:txBody>
          <a:bodyPr wrap="square" lIns="90732" tIns="45360" rIns="90732" bIns="45360" rtlCol="0">
            <a:spAutoFit/>
          </a:bodyPr>
          <a:lstStyle/>
          <a:p>
            <a:r>
              <a:rPr lang="en-CA" sz="3200" dirty="0">
                <a:solidFill>
                  <a:srgbClr val="000000"/>
                </a:solidFill>
                <a:latin typeface="Arial"/>
              </a:rPr>
              <a:t>Instructional manuals</a:t>
            </a:r>
          </a:p>
        </p:txBody>
      </p:sp>
      <p:grpSp>
        <p:nvGrpSpPr>
          <p:cNvPr id="17" name="Group 24"/>
          <p:cNvGrpSpPr/>
          <p:nvPr/>
        </p:nvGrpSpPr>
        <p:grpSpPr>
          <a:xfrm>
            <a:off x="152401" y="1752632"/>
            <a:ext cx="5562600" cy="4839831"/>
            <a:chOff x="152400" y="1752600"/>
            <a:chExt cx="5562600" cy="4839831"/>
          </a:xfrm>
        </p:grpSpPr>
        <p:sp>
          <p:nvSpPr>
            <p:cNvPr id="18" name="TextBox 17"/>
            <p:cNvSpPr txBox="1"/>
            <p:nvPr/>
          </p:nvSpPr>
          <p:spPr>
            <a:xfrm>
              <a:off x="152400" y="1752600"/>
              <a:ext cx="4800600" cy="540661"/>
            </a:xfrm>
            <a:prstGeom prst="rect">
              <a:avLst/>
            </a:prstGeom>
            <a:solidFill>
              <a:schemeClr val="accent6">
                <a:lumMod val="40000"/>
                <a:lumOff val="60000"/>
                <a:alpha val="70000"/>
              </a:schemeClr>
            </a:solidFill>
          </p:spPr>
          <p:txBody>
            <a:bodyPr wrap="square" rtlCol="0">
              <a:spAutoFit/>
            </a:bodyPr>
            <a:lstStyle/>
            <a:p>
              <a:r>
                <a:rPr lang="en-CA" sz="2800" dirty="0" err="1">
                  <a:solidFill>
                    <a:srgbClr val="000000"/>
                  </a:solidFill>
                  <a:latin typeface="Arial"/>
                </a:rPr>
                <a:t>Feng</a:t>
              </a:r>
              <a:r>
                <a:rPr lang="en-CA" sz="2800" dirty="0">
                  <a:solidFill>
                    <a:srgbClr val="000000"/>
                  </a:solidFill>
                  <a:latin typeface="Arial"/>
                </a:rPr>
                <a:t> &amp; </a:t>
              </a:r>
              <a:r>
                <a:rPr lang="en-CA" sz="2800" dirty="0" err="1">
                  <a:solidFill>
                    <a:srgbClr val="000000"/>
                  </a:solidFill>
                  <a:latin typeface="Arial"/>
                </a:rPr>
                <a:t>Hirst</a:t>
              </a:r>
              <a:r>
                <a:rPr lang="en-CA" sz="2800" dirty="0">
                  <a:solidFill>
                    <a:srgbClr val="000000"/>
                  </a:solidFill>
                  <a:latin typeface="Arial"/>
                </a:rPr>
                <a:t>, (2012)</a:t>
              </a:r>
            </a:p>
          </p:txBody>
        </p:sp>
        <p:grpSp>
          <p:nvGrpSpPr>
            <p:cNvPr id="19" name="Group 14"/>
            <p:cNvGrpSpPr/>
            <p:nvPr/>
          </p:nvGrpSpPr>
          <p:grpSpPr>
            <a:xfrm>
              <a:off x="152400" y="2325231"/>
              <a:ext cx="5562600" cy="4267200"/>
              <a:chOff x="228600" y="2438400"/>
              <a:chExt cx="5562600" cy="4267200"/>
            </a:xfrm>
          </p:grpSpPr>
          <p:grpSp>
            <p:nvGrpSpPr>
              <p:cNvPr id="20" name="Group 12"/>
              <p:cNvGrpSpPr/>
              <p:nvPr/>
            </p:nvGrpSpPr>
            <p:grpSpPr>
              <a:xfrm>
                <a:off x="228600" y="2576394"/>
                <a:ext cx="5562600" cy="2407746"/>
                <a:chOff x="228600" y="2576394"/>
                <a:chExt cx="5562600" cy="2407746"/>
              </a:xfrm>
            </p:grpSpPr>
            <p:sp>
              <p:nvSpPr>
                <p:cNvPr id="22" name="TextBox 21"/>
                <p:cNvSpPr txBox="1"/>
                <p:nvPr/>
              </p:nvSpPr>
              <p:spPr>
                <a:xfrm>
                  <a:off x="2819400" y="2576394"/>
                  <a:ext cx="1828800" cy="540661"/>
                </a:xfrm>
                <a:prstGeom prst="rect">
                  <a:avLst/>
                </a:prstGeom>
                <a:noFill/>
              </p:spPr>
              <p:txBody>
                <a:bodyPr wrap="square" rtlCol="0">
                  <a:spAutoFit/>
                </a:bodyPr>
                <a:lstStyle/>
                <a:p>
                  <a:endParaRPr lang="en-CA" sz="2800" dirty="0">
                    <a:solidFill>
                      <a:srgbClr val="000000"/>
                    </a:solidFill>
                    <a:latin typeface="Arial"/>
                  </a:endParaRPr>
                </a:p>
              </p:txBody>
            </p:sp>
            <p:sp>
              <p:nvSpPr>
                <p:cNvPr id="23" name="TextBox 22"/>
                <p:cNvSpPr txBox="1"/>
                <p:nvPr/>
              </p:nvSpPr>
              <p:spPr>
                <a:xfrm>
                  <a:off x="228600" y="4495801"/>
                  <a:ext cx="5562600" cy="488339"/>
                </a:xfrm>
                <a:prstGeom prst="rect">
                  <a:avLst/>
                </a:prstGeom>
                <a:noFill/>
              </p:spPr>
              <p:txBody>
                <a:bodyPr wrap="square" rtlCol="0">
                  <a:spAutoFit/>
                </a:bodyPr>
                <a:lstStyle/>
                <a:p>
                  <a:endParaRPr lang="en-CA" dirty="0">
                    <a:solidFill>
                      <a:srgbClr val="000000"/>
                    </a:solidFill>
                    <a:latin typeface="Arial"/>
                  </a:endParaRPr>
                </a:p>
              </p:txBody>
            </p:sp>
            <p:sp>
              <p:nvSpPr>
                <p:cNvPr id="24" name="TextBox 23"/>
                <p:cNvSpPr txBox="1"/>
                <p:nvPr/>
              </p:nvSpPr>
              <p:spPr>
                <a:xfrm>
                  <a:off x="304800" y="3690104"/>
                  <a:ext cx="4572000" cy="488339"/>
                </a:xfrm>
                <a:prstGeom prst="rect">
                  <a:avLst/>
                </a:prstGeom>
                <a:solidFill>
                  <a:schemeClr val="bg1">
                    <a:lumMod val="85000"/>
                  </a:schemeClr>
                </a:solidFill>
              </p:spPr>
              <p:txBody>
                <a:bodyPr wrap="square" rtlCol="0">
                  <a:spAutoFit/>
                </a:bodyPr>
                <a:lstStyle/>
                <a:p>
                  <a:r>
                    <a:rPr lang="en-CA" dirty="0">
                      <a:solidFill>
                        <a:srgbClr val="000000"/>
                      </a:solidFill>
                      <a:latin typeface="Arial"/>
                    </a:rPr>
                    <a:t>More linguistic features</a:t>
                  </a:r>
                </a:p>
              </p:txBody>
            </p:sp>
          </p:grpSp>
          <p:sp>
            <p:nvSpPr>
              <p:cNvPr id="21" name="Rectangle 20"/>
              <p:cNvSpPr/>
              <p:nvPr/>
            </p:nvSpPr>
            <p:spPr bwMode="auto">
              <a:xfrm>
                <a:off x="228600" y="2438400"/>
                <a:ext cx="4800600" cy="4267200"/>
              </a:xfrm>
              <a:prstGeom prst="rect">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07036"/>
                <a:endParaRPr lang="en-CA">
                  <a:solidFill>
                    <a:srgbClr val="FFFFFF"/>
                  </a:solidFill>
                  <a:latin typeface="Times New Roman" pitchFamily="18" charset="0"/>
                </a:endParaRPr>
              </a:p>
            </p:txBody>
          </p:sp>
        </p:grpSp>
      </p:grpSp>
      <p:sp>
        <p:nvSpPr>
          <p:cNvPr id="28" name="TextBox 27"/>
          <p:cNvSpPr txBox="1"/>
          <p:nvPr/>
        </p:nvSpPr>
        <p:spPr>
          <a:xfrm>
            <a:off x="228667" y="2590804"/>
            <a:ext cx="1405581" cy="599686"/>
          </a:xfrm>
          <a:prstGeom prst="rect">
            <a:avLst/>
          </a:prstGeom>
          <a:solidFill>
            <a:srgbClr val="FF6600">
              <a:alpha val="63000"/>
            </a:srgbClr>
          </a:solidFill>
        </p:spPr>
        <p:txBody>
          <a:bodyPr wrap="square" lIns="90732" tIns="45360" rIns="90732" bIns="45360" rtlCol="0">
            <a:spAutoFit/>
          </a:bodyPr>
          <a:lstStyle/>
          <a:p>
            <a:r>
              <a:rPr lang="en-CA" sz="3200" dirty="0">
                <a:solidFill>
                  <a:srgbClr val="000000"/>
                </a:solidFill>
                <a:latin typeface="Arial"/>
              </a:rPr>
              <a:t>HILDA</a:t>
            </a:r>
          </a:p>
        </p:txBody>
      </p:sp>
      <p:sp>
        <p:nvSpPr>
          <p:cNvPr id="32" name="TextBox 31"/>
          <p:cNvSpPr txBox="1"/>
          <p:nvPr/>
        </p:nvSpPr>
        <p:spPr>
          <a:xfrm>
            <a:off x="152401" y="4343402"/>
            <a:ext cx="4724400" cy="2396076"/>
          </a:xfrm>
          <a:prstGeom prst="rect">
            <a:avLst/>
          </a:prstGeom>
          <a:noFill/>
        </p:spPr>
        <p:txBody>
          <a:bodyPr wrap="square" lIns="90732" tIns="45360" rIns="90732" bIns="45360" rtlCol="0">
            <a:spAutoFit/>
          </a:bodyPr>
          <a:lstStyle/>
          <a:p>
            <a:r>
              <a:rPr lang="en-CA" dirty="0">
                <a:solidFill>
                  <a:srgbClr val="000000"/>
                </a:solidFill>
                <a:latin typeface="Arial"/>
              </a:rPr>
              <a:t>Dependency &amp; constituency</a:t>
            </a:r>
          </a:p>
          <a:p>
            <a:r>
              <a:rPr lang="en-CA" dirty="0">
                <a:solidFill>
                  <a:srgbClr val="000000"/>
                </a:solidFill>
                <a:latin typeface="Arial"/>
              </a:rPr>
              <a:t>Contextual</a:t>
            </a:r>
          </a:p>
          <a:p>
            <a:r>
              <a:rPr lang="en-CA" dirty="0">
                <a:solidFill>
                  <a:srgbClr val="000000"/>
                </a:solidFill>
                <a:latin typeface="Arial"/>
              </a:rPr>
              <a:t>Discourse rules</a:t>
            </a:r>
          </a:p>
          <a:p>
            <a:r>
              <a:rPr lang="en-CA" dirty="0">
                <a:solidFill>
                  <a:srgbClr val="000000"/>
                </a:solidFill>
                <a:latin typeface="Arial"/>
              </a:rPr>
              <a:t>Lexical similarity</a:t>
            </a:r>
          </a:p>
          <a:p>
            <a:r>
              <a:rPr lang="en-CA" dirty="0">
                <a:solidFill>
                  <a:srgbClr val="000000"/>
                </a:solidFill>
                <a:latin typeface="Arial"/>
              </a:rPr>
              <a:t>Cue phrases</a:t>
            </a:r>
          </a:p>
          <a:p>
            <a:r>
              <a:rPr lang="en-CA" dirty="0">
                <a:solidFill>
                  <a:srgbClr val="000000"/>
                </a:solidFill>
                <a:latin typeface="Arial"/>
              </a:rPr>
              <a:t> </a:t>
            </a:r>
          </a:p>
        </p:txBody>
      </p:sp>
      <p:sp>
        <p:nvSpPr>
          <p:cNvPr id="33" name="TextBox 32"/>
          <p:cNvSpPr txBox="1"/>
          <p:nvPr/>
        </p:nvSpPr>
        <p:spPr>
          <a:xfrm>
            <a:off x="914406" y="6654229"/>
            <a:ext cx="3505200" cy="599686"/>
          </a:xfrm>
          <a:prstGeom prst="rect">
            <a:avLst/>
          </a:prstGeom>
          <a:solidFill>
            <a:schemeClr val="bg1">
              <a:lumMod val="85000"/>
            </a:schemeClr>
          </a:solidFill>
        </p:spPr>
        <p:txBody>
          <a:bodyPr wrap="square" lIns="90732" tIns="45360" rIns="90732" bIns="45360" rtlCol="0">
            <a:spAutoFit/>
          </a:bodyPr>
          <a:lstStyle/>
          <a:p>
            <a:r>
              <a:rPr lang="en-CA" sz="3200" dirty="0">
                <a:solidFill>
                  <a:srgbClr val="000000"/>
                </a:solidFill>
                <a:latin typeface="Arial"/>
              </a:rPr>
              <a:t>WSJ articles</a:t>
            </a:r>
          </a:p>
        </p:txBody>
      </p:sp>
    </p:spTree>
    <p:extLst>
      <p:ext uri="{BB962C8B-B14F-4D97-AF65-F5344CB8AC3E}">
        <p14:creationId xmlns:p14="http://schemas.microsoft.com/office/powerpoint/2010/main" val="1005838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blinds(horizontal)">
                                      <p:cBhvr>
                                        <p:cTn id="1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Requirements from Our Parser</a:t>
            </a:r>
            <a:endParaRPr lang="en-US" dirty="0"/>
          </a:p>
        </p:txBody>
      </p:sp>
      <p:sp>
        <p:nvSpPr>
          <p:cNvPr id="3" name="Content Placeholder 2"/>
          <p:cNvSpPr>
            <a:spLocks noGrp="1"/>
          </p:cNvSpPr>
          <p:nvPr>
            <p:ph idx="1"/>
          </p:nvPr>
        </p:nvSpPr>
        <p:spPr>
          <a:xfrm>
            <a:off x="503238" y="1965354"/>
            <a:ext cx="9402762" cy="3902075"/>
          </a:xfrm>
        </p:spPr>
        <p:txBody>
          <a:bodyPr/>
          <a:lstStyle/>
          <a:p>
            <a:r>
              <a:rPr lang="en-US" dirty="0" smtClean="0"/>
              <a:t>Joint modeling of structure and relation</a:t>
            </a:r>
          </a:p>
          <a:p>
            <a:r>
              <a:rPr lang="en-US" dirty="0" smtClean="0"/>
              <a:t>Sequential and hierarchical dependencies</a:t>
            </a:r>
          </a:p>
          <a:p>
            <a:r>
              <a:rPr lang="en-US" dirty="0" smtClean="0"/>
              <a:t>Discriminate </a:t>
            </a:r>
            <a:r>
              <a:rPr lang="en-US" dirty="0"/>
              <a:t>intra- vs. multi-sentential </a:t>
            </a:r>
            <a:r>
              <a:rPr lang="en-US" dirty="0" smtClean="0"/>
              <a:t>parsing</a:t>
            </a:r>
            <a:endParaRPr lang="en-US" dirty="0"/>
          </a:p>
          <a:p>
            <a:r>
              <a:rPr lang="en-US" dirty="0" smtClean="0"/>
              <a:t>Handle leaky sentence boundaries</a:t>
            </a:r>
          </a:p>
          <a:p>
            <a:r>
              <a:rPr lang="en-US" dirty="0"/>
              <a:t>Optimal parsing algorithm</a:t>
            </a:r>
          </a:p>
          <a:p>
            <a:r>
              <a:rPr lang="en-US" dirty="0"/>
              <a:t>Support k-best discourse parsing and </a:t>
            </a:r>
            <a:r>
              <a:rPr lang="en-US" dirty="0" err="1"/>
              <a:t>reranking</a:t>
            </a:r>
            <a:endParaRPr lang="en-US" dirty="0"/>
          </a:p>
          <a:p>
            <a:endParaRPr lang="en-US" dirty="0"/>
          </a:p>
        </p:txBody>
      </p:sp>
      <p:sp>
        <p:nvSpPr>
          <p:cNvPr id="5" name="Footer Placeholder 4"/>
          <p:cNvSpPr>
            <a:spLocks noGrp="1"/>
          </p:cNvSpPr>
          <p:nvPr>
            <p:ph type="ftr" sz="quarter" idx="11"/>
          </p:nvPr>
        </p:nvSpPr>
        <p:spPr/>
        <p:txBody>
          <a:bodyPr/>
          <a:lstStyle/>
          <a:p>
            <a:pPr>
              <a:defRPr/>
            </a:pPr>
            <a:r>
              <a:rPr lang="en-US" smtClean="0">
                <a:solidFill>
                  <a:srgbClr val="000000"/>
                </a:solidFill>
              </a:rPr>
              <a:t>CPSC 422, Lecture 28</a:t>
            </a:r>
            <a:endParaRPr lang="en-US" dirty="0">
              <a:solidFill>
                <a:srgbClr val="000000"/>
              </a:solidFill>
            </a:endParaRPr>
          </a:p>
        </p:txBody>
      </p:sp>
      <p:sp>
        <p:nvSpPr>
          <p:cNvPr id="6" name="Slide Number Placeholder 5"/>
          <p:cNvSpPr>
            <a:spLocks noGrp="1"/>
          </p:cNvSpPr>
          <p:nvPr>
            <p:ph type="sldNum" sz="quarter" idx="12"/>
          </p:nvPr>
        </p:nvSpPr>
        <p:spPr/>
        <p:txBody>
          <a:bodyPr/>
          <a:lstStyle/>
          <a:p>
            <a:pPr>
              <a:defRPr/>
            </a:pPr>
            <a:fld id="{21A5F99B-F908-435A-91B8-09D5E4931BB1}" type="slidenum">
              <a:rPr lang="en-US" smtClean="0">
                <a:solidFill>
                  <a:srgbClr val="000000"/>
                </a:solidFill>
              </a:rPr>
              <a:pPr>
                <a:defRPr/>
              </a:pPr>
              <a:t>23</a:t>
            </a:fld>
            <a:endParaRPr lang="en-US" dirty="0">
              <a:solidFill>
                <a:srgbClr val="000000"/>
              </a:solidFill>
            </a:endParaRPr>
          </a:p>
        </p:txBody>
      </p:sp>
    </p:spTree>
    <p:extLst>
      <p:ext uri="{BB962C8B-B14F-4D97-AF65-F5344CB8AC3E}">
        <p14:creationId xmlns:p14="http://schemas.microsoft.com/office/powerpoint/2010/main" val="32413707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2" name="Rounded Rectangle 1041"/>
          <p:cNvSpPr/>
          <p:nvPr/>
        </p:nvSpPr>
        <p:spPr bwMode="auto">
          <a:xfrm>
            <a:off x="4590125" y="2060538"/>
            <a:ext cx="4857210" cy="4638273"/>
          </a:xfrm>
          <a:prstGeom prst="roundRect">
            <a:avLst/>
          </a:prstGeom>
          <a:solidFill>
            <a:schemeClr val="bg1"/>
          </a:solidFill>
          <a:ln w="9525" cap="flat" cmpd="sng" algn="ctr">
            <a:solidFill>
              <a:srgbClr val="FF0000"/>
            </a:solidFill>
            <a:prstDash val="solid"/>
            <a:round/>
            <a:headEnd type="none" w="med" len="med"/>
            <a:tailEnd type="none" w="med" len="med"/>
          </a:ln>
          <a:effectLst/>
        </p:spPr>
        <p:txBody>
          <a:bodyPr vert="horz" wrap="square" lIns="90732" tIns="45360" rIns="90732" bIns="45360" numCol="1" rtlCol="0" anchor="t" anchorCtr="0" compatLnSpc="1">
            <a:prstTxWarp prst="textNoShape">
              <a:avLst/>
            </a:prstTxWarp>
          </a:bodyPr>
          <a:lstStyle/>
          <a:p>
            <a:pPr defTabSz="907036"/>
            <a:endParaRPr lang="en-US">
              <a:solidFill>
                <a:srgbClr val="FFFFFF"/>
              </a:solidFill>
              <a:latin typeface="Times New Roman" pitchFamily="18" charset="0"/>
            </a:endParaRPr>
          </a:p>
        </p:txBody>
      </p:sp>
      <p:sp>
        <p:nvSpPr>
          <p:cNvPr id="2" name="Title 1"/>
          <p:cNvSpPr>
            <a:spLocks noGrp="1"/>
          </p:cNvSpPr>
          <p:nvPr>
            <p:ph type="title"/>
          </p:nvPr>
        </p:nvSpPr>
        <p:spPr>
          <a:xfrm>
            <a:off x="75" y="152400"/>
            <a:ext cx="9906001" cy="1295400"/>
          </a:xfrm>
        </p:spPr>
        <p:txBody>
          <a:bodyPr/>
          <a:lstStyle/>
          <a:p>
            <a:r>
              <a:rPr lang="en-CA" dirty="0" smtClean="0"/>
              <a:t>Our Discourse Analysis Framework: CODRA</a:t>
            </a:r>
            <a:endParaRPr lang="en-CA" dirty="0"/>
          </a:p>
        </p:txBody>
      </p:sp>
      <p:sp>
        <p:nvSpPr>
          <p:cNvPr id="6" name="Slide Number Placeholder 5"/>
          <p:cNvSpPr>
            <a:spLocks noGrp="1"/>
          </p:cNvSpPr>
          <p:nvPr>
            <p:ph type="sldNum" sz="quarter" idx="12"/>
          </p:nvPr>
        </p:nvSpPr>
        <p:spPr/>
        <p:txBody>
          <a:bodyPr/>
          <a:lstStyle/>
          <a:p>
            <a:pPr>
              <a:defRPr/>
            </a:pPr>
            <a:fld id="{21A5F99B-F908-435A-91B8-09D5E4931BB1}" type="slidenum">
              <a:rPr lang="en-US" smtClean="0">
                <a:solidFill>
                  <a:srgbClr val="000000"/>
                </a:solidFill>
              </a:rPr>
              <a:pPr>
                <a:defRPr/>
              </a:pPr>
              <a:t>24</a:t>
            </a:fld>
            <a:endParaRPr lang="en-US" dirty="0">
              <a:solidFill>
                <a:srgbClr val="000000"/>
              </a:solidFill>
            </a:endParaRPr>
          </a:p>
        </p:txBody>
      </p:sp>
      <p:sp>
        <p:nvSpPr>
          <p:cNvPr id="7" name="TextBox 6"/>
          <p:cNvSpPr txBox="1"/>
          <p:nvPr/>
        </p:nvSpPr>
        <p:spPr>
          <a:xfrm>
            <a:off x="28904" y="3439179"/>
            <a:ext cx="1066800" cy="529924"/>
          </a:xfrm>
          <a:prstGeom prst="rect">
            <a:avLst/>
          </a:prstGeom>
          <a:noFill/>
          <a:ln>
            <a:solidFill>
              <a:schemeClr val="bg1"/>
            </a:solidFill>
          </a:ln>
        </p:spPr>
        <p:txBody>
          <a:bodyPr wrap="square" lIns="90732" tIns="45360" rIns="90732" bIns="45360" rtlCol="0">
            <a:spAutoFit/>
          </a:bodyPr>
          <a:lstStyle/>
          <a:p>
            <a:r>
              <a:rPr lang="en-US" sz="2800" dirty="0">
                <a:solidFill>
                  <a:srgbClr val="000000">
                    <a:lumMod val="95000"/>
                    <a:lumOff val="5000"/>
                  </a:srgbClr>
                </a:solidFill>
                <a:latin typeface="Arial"/>
              </a:rPr>
              <a:t>Doc</a:t>
            </a:r>
          </a:p>
        </p:txBody>
      </p:sp>
      <p:sp>
        <p:nvSpPr>
          <p:cNvPr id="8" name="TextBox 7"/>
          <p:cNvSpPr txBox="1"/>
          <p:nvPr/>
        </p:nvSpPr>
        <p:spPr>
          <a:xfrm>
            <a:off x="1371675" y="3009543"/>
            <a:ext cx="2362201" cy="2785377"/>
          </a:xfrm>
          <a:prstGeom prst="rect">
            <a:avLst/>
          </a:prstGeom>
          <a:solidFill>
            <a:schemeClr val="bg1"/>
          </a:solidFill>
          <a:ln>
            <a:solidFill>
              <a:srgbClr val="0000FF"/>
            </a:solidFill>
          </a:ln>
        </p:spPr>
        <p:txBody>
          <a:bodyPr wrap="square" lIns="90732" tIns="45360" rIns="90732" bIns="45360" rtlCol="0">
            <a:spAutoFit/>
          </a:bodyPr>
          <a:lstStyle/>
          <a:p>
            <a:endParaRPr lang="en-US" dirty="0" smtClean="0">
              <a:solidFill>
                <a:srgbClr val="000000">
                  <a:lumMod val="95000"/>
                  <a:lumOff val="5000"/>
                </a:srgbClr>
              </a:solidFill>
              <a:latin typeface="Arial"/>
            </a:endParaRPr>
          </a:p>
          <a:p>
            <a:endParaRPr lang="en-US" dirty="0" smtClean="0">
              <a:solidFill>
                <a:srgbClr val="000000">
                  <a:lumMod val="95000"/>
                  <a:lumOff val="5000"/>
                </a:srgbClr>
              </a:solidFill>
              <a:latin typeface="Arial"/>
            </a:endParaRPr>
          </a:p>
          <a:p>
            <a:r>
              <a:rPr lang="en-US" dirty="0" smtClean="0">
                <a:solidFill>
                  <a:srgbClr val="000000">
                    <a:lumMod val="95000"/>
                    <a:lumOff val="5000"/>
                  </a:srgbClr>
                </a:solidFill>
                <a:latin typeface="Arial"/>
              </a:rPr>
              <a:t>Segmentation</a:t>
            </a:r>
          </a:p>
          <a:p>
            <a:r>
              <a:rPr lang="en-US" dirty="0" smtClean="0">
                <a:solidFill>
                  <a:srgbClr val="000000">
                    <a:lumMod val="95000"/>
                    <a:lumOff val="5000"/>
                  </a:srgbClr>
                </a:solidFill>
                <a:latin typeface="Arial"/>
              </a:rPr>
              <a:t>       model</a:t>
            </a:r>
          </a:p>
          <a:p>
            <a:r>
              <a:rPr lang="en-US" dirty="0" smtClean="0">
                <a:solidFill>
                  <a:srgbClr val="000000">
                    <a:lumMod val="95000"/>
                    <a:lumOff val="5000"/>
                  </a:srgbClr>
                </a:solidFill>
                <a:latin typeface="Arial"/>
              </a:rPr>
              <a:t>    </a:t>
            </a:r>
          </a:p>
          <a:p>
            <a:r>
              <a:rPr lang="en-US" dirty="0">
                <a:solidFill>
                  <a:srgbClr val="000000">
                    <a:lumMod val="95000"/>
                    <a:lumOff val="5000"/>
                  </a:srgbClr>
                </a:solidFill>
                <a:latin typeface="Arial"/>
              </a:rPr>
              <a:t> </a:t>
            </a:r>
            <a:r>
              <a:rPr lang="en-US" dirty="0" smtClean="0">
                <a:solidFill>
                  <a:srgbClr val="000000">
                    <a:lumMod val="95000"/>
                    <a:lumOff val="5000"/>
                  </a:srgbClr>
                </a:solidFill>
                <a:latin typeface="Arial"/>
              </a:rPr>
              <a:t>    (</a:t>
            </a:r>
            <a:r>
              <a:rPr lang="en-US" dirty="0" err="1" smtClean="0">
                <a:solidFill>
                  <a:srgbClr val="000000">
                    <a:lumMod val="95000"/>
                    <a:lumOff val="5000"/>
                  </a:srgbClr>
                </a:solidFill>
                <a:latin typeface="Arial"/>
              </a:rPr>
              <a:t>MaxEnt</a:t>
            </a:r>
            <a:r>
              <a:rPr lang="en-US" dirty="0" smtClean="0">
                <a:solidFill>
                  <a:srgbClr val="000000">
                    <a:lumMod val="95000"/>
                    <a:lumOff val="5000"/>
                  </a:srgbClr>
                </a:solidFill>
                <a:latin typeface="Arial"/>
              </a:rPr>
              <a:t>)</a:t>
            </a:r>
          </a:p>
          <a:p>
            <a:endParaRPr lang="en-US" dirty="0">
              <a:solidFill>
                <a:srgbClr val="000000">
                  <a:lumMod val="95000"/>
                  <a:lumOff val="5000"/>
                </a:srgbClr>
              </a:solidFill>
              <a:latin typeface="Arial"/>
            </a:endParaRPr>
          </a:p>
        </p:txBody>
      </p:sp>
      <p:sp>
        <p:nvSpPr>
          <p:cNvPr id="22" name="TextBox 21"/>
          <p:cNvSpPr txBox="1"/>
          <p:nvPr/>
        </p:nvSpPr>
        <p:spPr>
          <a:xfrm>
            <a:off x="1600207" y="1828802"/>
            <a:ext cx="1839159" cy="476339"/>
          </a:xfrm>
          <a:prstGeom prst="rect">
            <a:avLst/>
          </a:prstGeom>
          <a:noFill/>
        </p:spPr>
        <p:txBody>
          <a:bodyPr wrap="none" lIns="90732" tIns="45360" rIns="90732" bIns="45360" rtlCol="0">
            <a:spAutoFit/>
          </a:bodyPr>
          <a:lstStyle/>
          <a:p>
            <a:r>
              <a:rPr lang="en-US" b="1" i="1" dirty="0" err="1" smtClean="0">
                <a:solidFill>
                  <a:srgbClr val="000000">
                    <a:lumMod val="95000"/>
                    <a:lumOff val="5000"/>
                  </a:srgbClr>
                </a:solidFill>
                <a:latin typeface="Arial"/>
              </a:rPr>
              <a:t>Segmenter</a:t>
            </a:r>
            <a:endParaRPr lang="en-US" b="1" i="1" dirty="0">
              <a:solidFill>
                <a:srgbClr val="000000">
                  <a:lumMod val="95000"/>
                  <a:lumOff val="5000"/>
                </a:srgbClr>
              </a:solidFill>
              <a:latin typeface="Arial"/>
            </a:endParaRPr>
          </a:p>
        </p:txBody>
      </p:sp>
      <p:sp>
        <p:nvSpPr>
          <p:cNvPr id="23" name="TextBox 22"/>
          <p:cNvSpPr txBox="1"/>
          <p:nvPr/>
        </p:nvSpPr>
        <p:spPr>
          <a:xfrm>
            <a:off x="6553200" y="1656546"/>
            <a:ext cx="2057400" cy="477054"/>
          </a:xfrm>
          <a:prstGeom prst="rect">
            <a:avLst/>
          </a:prstGeom>
          <a:noFill/>
        </p:spPr>
        <p:txBody>
          <a:bodyPr wrap="square" lIns="90732" tIns="45360" rIns="90732" bIns="45360" rtlCol="0">
            <a:spAutoFit/>
          </a:bodyPr>
          <a:lstStyle/>
          <a:p>
            <a:r>
              <a:rPr lang="en-US" b="1" i="1" dirty="0" smtClean="0">
                <a:solidFill>
                  <a:srgbClr val="000000">
                    <a:lumMod val="95000"/>
                    <a:lumOff val="5000"/>
                  </a:srgbClr>
                </a:solidFill>
                <a:latin typeface="Arial"/>
              </a:rPr>
              <a:t>Parser</a:t>
            </a:r>
            <a:endParaRPr lang="en-US" b="1" i="1" dirty="0">
              <a:solidFill>
                <a:srgbClr val="000000">
                  <a:lumMod val="95000"/>
                  <a:lumOff val="5000"/>
                </a:srgbClr>
              </a:solidFill>
              <a:latin typeface="Arial"/>
            </a:endParaRPr>
          </a:p>
        </p:txBody>
      </p:sp>
      <p:cxnSp>
        <p:nvCxnSpPr>
          <p:cNvPr id="25" name="Elbow Connector 24"/>
          <p:cNvCxnSpPr>
            <a:endCxn id="8" idx="1"/>
          </p:cNvCxnSpPr>
          <p:nvPr/>
        </p:nvCxnSpPr>
        <p:spPr bwMode="auto">
          <a:xfrm rot="16200000" flipH="1">
            <a:off x="844473" y="3875177"/>
            <a:ext cx="597063" cy="457201"/>
          </a:xfrm>
          <a:prstGeom prst="bentConnector2">
            <a:avLst/>
          </a:prstGeom>
          <a:solidFill>
            <a:srgbClr val="00B8FF"/>
          </a:solidFill>
          <a:ln w="9525" cap="flat" cmpd="sng" algn="ctr">
            <a:solidFill>
              <a:schemeClr val="tx1"/>
            </a:solidFill>
            <a:prstDash val="solid"/>
            <a:round/>
            <a:headEnd type="none" w="med" len="med"/>
            <a:tailEnd type="arrow"/>
          </a:ln>
          <a:effectLst/>
        </p:spPr>
      </p:cxnSp>
      <p:grpSp>
        <p:nvGrpSpPr>
          <p:cNvPr id="1048" name="Group 1047"/>
          <p:cNvGrpSpPr/>
          <p:nvPr/>
        </p:nvGrpSpPr>
        <p:grpSpPr>
          <a:xfrm>
            <a:off x="7391630" y="2895610"/>
            <a:ext cx="1676400" cy="3103281"/>
            <a:chOff x="7391400" y="2895600"/>
            <a:chExt cx="1676403" cy="3103281"/>
          </a:xfrm>
        </p:grpSpPr>
        <p:sp>
          <p:nvSpPr>
            <p:cNvPr id="16" name="Rectangle 15"/>
            <p:cNvSpPr/>
            <p:nvPr/>
          </p:nvSpPr>
          <p:spPr bwMode="auto">
            <a:xfrm>
              <a:off x="7391400" y="2895600"/>
              <a:ext cx="1447800" cy="2199873"/>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07036"/>
              <a:endParaRPr lang="en-US">
                <a:solidFill>
                  <a:srgbClr val="FFFFFF"/>
                </a:solidFill>
                <a:latin typeface="Times New Roman" pitchFamily="18" charset="0"/>
              </a:endParaRPr>
            </a:p>
          </p:txBody>
        </p:sp>
        <p:sp>
          <p:nvSpPr>
            <p:cNvPr id="17" name="TextBox 16"/>
            <p:cNvSpPr txBox="1"/>
            <p:nvPr/>
          </p:nvSpPr>
          <p:spPr>
            <a:xfrm>
              <a:off x="7543800" y="3114273"/>
              <a:ext cx="1143000" cy="488339"/>
            </a:xfrm>
            <a:prstGeom prst="rect">
              <a:avLst/>
            </a:prstGeom>
            <a:noFill/>
            <a:ln>
              <a:solidFill>
                <a:schemeClr val="tx1"/>
              </a:solidFill>
            </a:ln>
          </p:spPr>
          <p:txBody>
            <a:bodyPr wrap="square" rtlCol="0">
              <a:spAutoFit/>
            </a:bodyPr>
            <a:lstStyle/>
            <a:p>
              <a:r>
                <a:rPr lang="en-US" dirty="0" smtClean="0">
                  <a:solidFill>
                    <a:srgbClr val="000000">
                      <a:lumMod val="95000"/>
                      <a:lumOff val="5000"/>
                    </a:srgbClr>
                  </a:solidFill>
                  <a:latin typeface="Arial"/>
                </a:rPr>
                <a:t>Alg.</a:t>
              </a:r>
              <a:endParaRPr lang="en-US" dirty="0">
                <a:solidFill>
                  <a:srgbClr val="000000">
                    <a:lumMod val="95000"/>
                    <a:lumOff val="5000"/>
                  </a:srgbClr>
                </a:solidFill>
                <a:latin typeface="Arial"/>
              </a:endParaRPr>
            </a:p>
          </p:txBody>
        </p:sp>
        <p:sp>
          <p:nvSpPr>
            <p:cNvPr id="18" name="TextBox 17"/>
            <p:cNvSpPr txBox="1"/>
            <p:nvPr/>
          </p:nvSpPr>
          <p:spPr>
            <a:xfrm>
              <a:off x="7543800" y="4191000"/>
              <a:ext cx="1143000" cy="488339"/>
            </a:xfrm>
            <a:prstGeom prst="rect">
              <a:avLst/>
            </a:prstGeom>
            <a:noFill/>
            <a:ln>
              <a:solidFill>
                <a:schemeClr val="tx1"/>
              </a:solidFill>
            </a:ln>
          </p:spPr>
          <p:txBody>
            <a:bodyPr wrap="square" rtlCol="0">
              <a:spAutoFit/>
            </a:bodyPr>
            <a:lstStyle/>
            <a:p>
              <a:r>
                <a:rPr lang="en-US" dirty="0" smtClean="0">
                  <a:solidFill>
                    <a:srgbClr val="000000">
                      <a:lumMod val="95000"/>
                      <a:lumOff val="5000"/>
                    </a:srgbClr>
                  </a:solidFill>
                  <a:latin typeface="Arial"/>
                </a:rPr>
                <a:t>Model</a:t>
              </a:r>
              <a:endParaRPr lang="en-US" dirty="0">
                <a:solidFill>
                  <a:srgbClr val="000000">
                    <a:lumMod val="95000"/>
                    <a:lumOff val="5000"/>
                  </a:srgbClr>
                </a:solidFill>
                <a:latin typeface="Arial"/>
              </a:endParaRPr>
            </a:p>
          </p:txBody>
        </p:sp>
        <p:cxnSp>
          <p:nvCxnSpPr>
            <p:cNvPr id="21" name="Straight Arrow Connector 20"/>
            <p:cNvCxnSpPr>
              <a:stCxn id="18" idx="0"/>
            </p:cNvCxnSpPr>
            <p:nvPr/>
          </p:nvCxnSpPr>
          <p:spPr bwMode="auto">
            <a:xfrm flipV="1">
              <a:off x="8115300" y="3614410"/>
              <a:ext cx="0" cy="576590"/>
            </a:xfrm>
            <a:prstGeom prst="straightConnector1">
              <a:avLst/>
            </a:prstGeom>
            <a:solidFill>
              <a:srgbClr val="00B8FF"/>
            </a:solidFill>
            <a:ln w="9525" cap="flat" cmpd="sng" algn="ctr">
              <a:solidFill>
                <a:schemeClr val="tx1"/>
              </a:solidFill>
              <a:prstDash val="solid"/>
              <a:round/>
              <a:headEnd type="none" w="med" len="med"/>
              <a:tailEnd type="arrow"/>
            </a:ln>
            <a:effectLst/>
          </p:spPr>
        </p:cxnSp>
        <p:sp>
          <p:nvSpPr>
            <p:cNvPr id="31" name="TextBox 30"/>
            <p:cNvSpPr txBox="1"/>
            <p:nvPr/>
          </p:nvSpPr>
          <p:spPr>
            <a:xfrm>
              <a:off x="7459667" y="5137107"/>
              <a:ext cx="1608136" cy="861774"/>
            </a:xfrm>
            <a:prstGeom prst="rect">
              <a:avLst/>
            </a:prstGeom>
            <a:noFill/>
          </p:spPr>
          <p:txBody>
            <a:bodyPr wrap="none" rtlCol="0">
              <a:spAutoFit/>
            </a:bodyPr>
            <a:lstStyle/>
            <a:p>
              <a:r>
                <a:rPr lang="en-US" i="1" dirty="0" smtClean="0">
                  <a:solidFill>
                    <a:srgbClr val="000000">
                      <a:lumMod val="95000"/>
                      <a:lumOff val="5000"/>
                    </a:srgbClr>
                  </a:solidFill>
                  <a:latin typeface="Arial"/>
                </a:rPr>
                <a:t>Multi-</a:t>
              </a:r>
            </a:p>
            <a:p>
              <a:r>
                <a:rPr lang="en-US" i="1" dirty="0" smtClean="0">
                  <a:solidFill>
                    <a:srgbClr val="000000">
                      <a:lumMod val="95000"/>
                      <a:lumOff val="5000"/>
                    </a:srgbClr>
                  </a:solidFill>
                  <a:latin typeface="Arial"/>
                </a:rPr>
                <a:t>Sentential</a:t>
              </a:r>
              <a:endParaRPr lang="en-US" i="1" dirty="0">
                <a:solidFill>
                  <a:srgbClr val="000000">
                    <a:lumMod val="95000"/>
                    <a:lumOff val="5000"/>
                  </a:srgbClr>
                </a:solidFill>
                <a:latin typeface="Arial"/>
              </a:endParaRPr>
            </a:p>
          </p:txBody>
        </p:sp>
      </p:grpSp>
      <p:cxnSp>
        <p:nvCxnSpPr>
          <p:cNvPr id="1024" name="Straight Arrow Connector 1023"/>
          <p:cNvCxnSpPr/>
          <p:nvPr/>
        </p:nvCxnSpPr>
        <p:spPr bwMode="auto">
          <a:xfrm>
            <a:off x="3733800" y="4191000"/>
            <a:ext cx="1066800" cy="0"/>
          </a:xfrm>
          <a:prstGeom prst="straightConnector1">
            <a:avLst/>
          </a:prstGeom>
          <a:solidFill>
            <a:srgbClr val="00B8FF"/>
          </a:solidFill>
          <a:ln w="9525" cap="flat" cmpd="sng" algn="ctr">
            <a:solidFill>
              <a:schemeClr val="tx1"/>
            </a:solidFill>
            <a:prstDash val="solid"/>
            <a:round/>
            <a:headEnd type="none" w="med" len="med"/>
            <a:tailEnd type="arrow"/>
          </a:ln>
          <a:effectLst/>
        </p:spPr>
      </p:cxnSp>
      <p:sp>
        <p:nvSpPr>
          <p:cNvPr id="1025" name="TextBox 1024"/>
          <p:cNvSpPr txBox="1"/>
          <p:nvPr/>
        </p:nvSpPr>
        <p:spPr>
          <a:xfrm>
            <a:off x="3733839" y="3581427"/>
            <a:ext cx="854895" cy="399383"/>
          </a:xfrm>
          <a:prstGeom prst="rect">
            <a:avLst/>
          </a:prstGeom>
          <a:noFill/>
        </p:spPr>
        <p:txBody>
          <a:bodyPr wrap="none" lIns="90732" tIns="45360" rIns="90732" bIns="45360" rtlCol="0">
            <a:spAutoFit/>
          </a:bodyPr>
          <a:lstStyle/>
          <a:p>
            <a:r>
              <a:rPr lang="en-US" sz="2000" dirty="0">
                <a:solidFill>
                  <a:srgbClr val="000000">
                    <a:lumMod val="95000"/>
                    <a:lumOff val="5000"/>
                  </a:srgbClr>
                </a:solidFill>
                <a:latin typeface="Arial"/>
              </a:rPr>
              <a:t>EDUs</a:t>
            </a:r>
          </a:p>
        </p:txBody>
      </p:sp>
      <p:grpSp>
        <p:nvGrpSpPr>
          <p:cNvPr id="1049" name="Group 1048"/>
          <p:cNvGrpSpPr/>
          <p:nvPr/>
        </p:nvGrpSpPr>
        <p:grpSpPr>
          <a:xfrm>
            <a:off x="9114230" y="4018820"/>
            <a:ext cx="945325" cy="488339"/>
            <a:chOff x="9114230" y="4018746"/>
            <a:chExt cx="945325" cy="488339"/>
          </a:xfrm>
        </p:grpSpPr>
        <p:cxnSp>
          <p:nvCxnSpPr>
            <p:cNvPr id="1028" name="Straight Arrow Connector 1027"/>
            <p:cNvCxnSpPr>
              <a:stCxn id="9" idx="3"/>
            </p:cNvCxnSpPr>
            <p:nvPr/>
          </p:nvCxnSpPr>
          <p:spPr bwMode="auto">
            <a:xfrm>
              <a:off x="9114230" y="4275624"/>
              <a:ext cx="304800" cy="0"/>
            </a:xfrm>
            <a:prstGeom prst="straightConnector1">
              <a:avLst/>
            </a:prstGeom>
            <a:solidFill>
              <a:srgbClr val="00B8FF"/>
            </a:solidFill>
            <a:ln w="9525" cap="flat" cmpd="sng" algn="ctr">
              <a:solidFill>
                <a:schemeClr val="tx1"/>
              </a:solidFill>
              <a:prstDash val="solid"/>
              <a:round/>
              <a:headEnd type="none" w="med" len="med"/>
              <a:tailEnd type="arrow"/>
            </a:ln>
            <a:effectLst/>
          </p:spPr>
        </p:cxnSp>
        <p:sp>
          <p:nvSpPr>
            <p:cNvPr id="1029" name="TextBox 1028"/>
            <p:cNvSpPr txBox="1"/>
            <p:nvPr/>
          </p:nvSpPr>
          <p:spPr>
            <a:xfrm>
              <a:off x="9447335" y="4018746"/>
              <a:ext cx="612220" cy="488339"/>
            </a:xfrm>
            <a:prstGeom prst="rect">
              <a:avLst/>
            </a:prstGeom>
            <a:noFill/>
          </p:spPr>
          <p:txBody>
            <a:bodyPr wrap="none" rtlCol="0">
              <a:spAutoFit/>
            </a:bodyPr>
            <a:lstStyle/>
            <a:p>
              <a:r>
                <a:rPr lang="en-US" dirty="0" smtClean="0">
                  <a:solidFill>
                    <a:srgbClr val="000000">
                      <a:lumMod val="95000"/>
                      <a:lumOff val="5000"/>
                    </a:srgbClr>
                  </a:solidFill>
                  <a:latin typeface="Arial"/>
                </a:rPr>
                <a:t>DT</a:t>
              </a:r>
              <a:endParaRPr lang="en-US" dirty="0">
                <a:solidFill>
                  <a:srgbClr val="000000">
                    <a:lumMod val="95000"/>
                    <a:lumOff val="5000"/>
                  </a:srgbClr>
                </a:solidFill>
                <a:latin typeface="Arial"/>
              </a:endParaRPr>
            </a:p>
          </p:txBody>
        </p:sp>
      </p:grpSp>
      <p:sp>
        <p:nvSpPr>
          <p:cNvPr id="9" name="TextBox 8"/>
          <p:cNvSpPr txBox="1"/>
          <p:nvPr/>
        </p:nvSpPr>
        <p:spPr>
          <a:xfrm>
            <a:off x="4923230" y="2305858"/>
            <a:ext cx="4191000" cy="3939540"/>
          </a:xfrm>
          <a:prstGeom prst="rect">
            <a:avLst/>
          </a:prstGeom>
          <a:noFill/>
          <a:ln w="28575">
            <a:solidFill>
              <a:schemeClr val="accent6">
                <a:lumMod val="60000"/>
                <a:lumOff val="40000"/>
              </a:schemeClr>
            </a:solidFill>
          </a:ln>
        </p:spPr>
        <p:txBody>
          <a:bodyPr wrap="square" lIns="90732" tIns="45360" rIns="90732" bIns="45360" rtlCol="0">
            <a:spAutoFit/>
          </a:bodyPr>
          <a:lstStyle/>
          <a:p>
            <a:endParaRPr lang="en-US" dirty="0" smtClean="0">
              <a:solidFill>
                <a:srgbClr val="FFFFFF"/>
              </a:solidFill>
            </a:endParaRPr>
          </a:p>
          <a:p>
            <a:endParaRPr lang="en-US" dirty="0">
              <a:solidFill>
                <a:srgbClr val="FFFFFF"/>
              </a:solidFill>
            </a:endParaRPr>
          </a:p>
          <a:p>
            <a:endParaRPr lang="en-US" dirty="0" smtClean="0">
              <a:solidFill>
                <a:srgbClr val="FFFFFF"/>
              </a:solidFill>
            </a:endParaRPr>
          </a:p>
          <a:p>
            <a:endParaRPr lang="en-US" dirty="0">
              <a:solidFill>
                <a:srgbClr val="FFFFFF"/>
              </a:solidFill>
            </a:endParaRPr>
          </a:p>
          <a:p>
            <a:endParaRPr lang="en-US" dirty="0" smtClean="0">
              <a:solidFill>
                <a:srgbClr val="FFFFFF"/>
              </a:solidFill>
            </a:endParaRPr>
          </a:p>
          <a:p>
            <a:endParaRPr lang="en-US" dirty="0">
              <a:solidFill>
                <a:srgbClr val="FFFFFF"/>
              </a:solidFill>
            </a:endParaRPr>
          </a:p>
          <a:p>
            <a:endParaRPr lang="en-US" dirty="0" smtClean="0">
              <a:solidFill>
                <a:srgbClr val="FFFFFF"/>
              </a:solidFill>
            </a:endParaRPr>
          </a:p>
          <a:p>
            <a:endParaRPr lang="en-US" dirty="0">
              <a:solidFill>
                <a:srgbClr val="FFFFFF"/>
              </a:solidFill>
            </a:endParaRPr>
          </a:p>
          <a:p>
            <a:endParaRPr lang="en-US" dirty="0" smtClean="0">
              <a:solidFill>
                <a:srgbClr val="FFFFFF"/>
              </a:solidFill>
            </a:endParaRPr>
          </a:p>
          <a:p>
            <a:endParaRPr lang="en-US" dirty="0">
              <a:solidFill>
                <a:srgbClr val="FFFFFF"/>
              </a:solidFill>
            </a:endParaRPr>
          </a:p>
        </p:txBody>
      </p:sp>
      <p:grpSp>
        <p:nvGrpSpPr>
          <p:cNvPr id="1046" name="Group 1045"/>
          <p:cNvGrpSpPr/>
          <p:nvPr/>
        </p:nvGrpSpPr>
        <p:grpSpPr>
          <a:xfrm>
            <a:off x="5410120" y="2895600"/>
            <a:ext cx="1608133" cy="3071574"/>
            <a:chOff x="5410200" y="2895600"/>
            <a:chExt cx="1608132" cy="3071574"/>
          </a:xfrm>
        </p:grpSpPr>
        <p:sp>
          <p:nvSpPr>
            <p:cNvPr id="29" name="TextBox 28"/>
            <p:cNvSpPr txBox="1"/>
            <p:nvPr/>
          </p:nvSpPr>
          <p:spPr>
            <a:xfrm>
              <a:off x="5410200" y="5105400"/>
              <a:ext cx="1608132" cy="861774"/>
            </a:xfrm>
            <a:prstGeom prst="rect">
              <a:avLst/>
            </a:prstGeom>
            <a:noFill/>
          </p:spPr>
          <p:txBody>
            <a:bodyPr wrap="none" rtlCol="0">
              <a:spAutoFit/>
            </a:bodyPr>
            <a:lstStyle/>
            <a:p>
              <a:r>
                <a:rPr lang="en-US" i="1" dirty="0" smtClean="0">
                  <a:solidFill>
                    <a:srgbClr val="000000">
                      <a:lumMod val="95000"/>
                      <a:lumOff val="5000"/>
                    </a:srgbClr>
                  </a:solidFill>
                  <a:latin typeface="Arial"/>
                </a:rPr>
                <a:t>Intra-</a:t>
              </a:r>
            </a:p>
            <a:p>
              <a:r>
                <a:rPr lang="en-US" i="1" dirty="0" smtClean="0">
                  <a:solidFill>
                    <a:srgbClr val="000000">
                      <a:lumMod val="95000"/>
                      <a:lumOff val="5000"/>
                    </a:srgbClr>
                  </a:solidFill>
                  <a:latin typeface="Arial"/>
                </a:rPr>
                <a:t>Sentential</a:t>
              </a:r>
              <a:endParaRPr lang="en-US" i="1" dirty="0">
                <a:solidFill>
                  <a:srgbClr val="000000">
                    <a:lumMod val="95000"/>
                    <a:lumOff val="5000"/>
                  </a:srgbClr>
                </a:solidFill>
                <a:latin typeface="Arial"/>
              </a:endParaRPr>
            </a:p>
          </p:txBody>
        </p:sp>
        <p:sp>
          <p:nvSpPr>
            <p:cNvPr id="53" name="Rectangle 52"/>
            <p:cNvSpPr/>
            <p:nvPr/>
          </p:nvSpPr>
          <p:spPr bwMode="auto">
            <a:xfrm>
              <a:off x="5410200" y="2895600"/>
              <a:ext cx="1447800" cy="2199873"/>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07036"/>
              <a:endParaRPr lang="en-US">
                <a:solidFill>
                  <a:srgbClr val="FFFFFF"/>
                </a:solidFill>
                <a:latin typeface="Times New Roman" pitchFamily="18" charset="0"/>
              </a:endParaRPr>
            </a:p>
          </p:txBody>
        </p:sp>
        <p:sp>
          <p:nvSpPr>
            <p:cNvPr id="55" name="TextBox 54"/>
            <p:cNvSpPr txBox="1"/>
            <p:nvPr/>
          </p:nvSpPr>
          <p:spPr>
            <a:xfrm>
              <a:off x="5562600" y="4191000"/>
              <a:ext cx="1143000" cy="488339"/>
            </a:xfrm>
            <a:prstGeom prst="rect">
              <a:avLst/>
            </a:prstGeom>
            <a:noFill/>
            <a:ln>
              <a:solidFill>
                <a:schemeClr val="tx1"/>
              </a:solidFill>
            </a:ln>
          </p:spPr>
          <p:txBody>
            <a:bodyPr wrap="square" rtlCol="0">
              <a:spAutoFit/>
            </a:bodyPr>
            <a:lstStyle/>
            <a:p>
              <a:r>
                <a:rPr lang="en-US" dirty="0" smtClean="0">
                  <a:solidFill>
                    <a:srgbClr val="000000">
                      <a:lumMod val="95000"/>
                      <a:lumOff val="5000"/>
                    </a:srgbClr>
                  </a:solidFill>
                  <a:latin typeface="Arial"/>
                </a:rPr>
                <a:t>Model</a:t>
              </a:r>
              <a:endParaRPr lang="en-US" dirty="0">
                <a:solidFill>
                  <a:srgbClr val="000000">
                    <a:lumMod val="95000"/>
                    <a:lumOff val="5000"/>
                  </a:srgbClr>
                </a:solidFill>
                <a:latin typeface="Arial"/>
              </a:endParaRPr>
            </a:p>
          </p:txBody>
        </p:sp>
        <p:cxnSp>
          <p:nvCxnSpPr>
            <p:cNvPr id="56" name="Straight Arrow Connector 55"/>
            <p:cNvCxnSpPr>
              <a:stCxn id="55" idx="0"/>
            </p:cNvCxnSpPr>
            <p:nvPr/>
          </p:nvCxnSpPr>
          <p:spPr bwMode="auto">
            <a:xfrm flipV="1">
              <a:off x="6134100" y="3614410"/>
              <a:ext cx="0" cy="576590"/>
            </a:xfrm>
            <a:prstGeom prst="straightConnector1">
              <a:avLst/>
            </a:prstGeom>
            <a:solidFill>
              <a:srgbClr val="00B8FF"/>
            </a:solidFill>
            <a:ln w="9525" cap="flat" cmpd="sng" algn="ctr">
              <a:solidFill>
                <a:schemeClr val="tx1"/>
              </a:solidFill>
              <a:prstDash val="solid"/>
              <a:round/>
              <a:headEnd type="none" w="med" len="med"/>
              <a:tailEnd type="arrow"/>
            </a:ln>
            <a:effectLst/>
          </p:spPr>
        </p:cxnSp>
        <p:sp>
          <p:nvSpPr>
            <p:cNvPr id="54" name="TextBox 53"/>
            <p:cNvSpPr txBox="1"/>
            <p:nvPr/>
          </p:nvSpPr>
          <p:spPr>
            <a:xfrm>
              <a:off x="5562600" y="3114273"/>
              <a:ext cx="1143000" cy="488339"/>
            </a:xfrm>
            <a:prstGeom prst="rect">
              <a:avLst/>
            </a:prstGeom>
            <a:noFill/>
            <a:ln>
              <a:solidFill>
                <a:schemeClr val="tx1"/>
              </a:solidFill>
            </a:ln>
          </p:spPr>
          <p:txBody>
            <a:bodyPr wrap="square" rtlCol="0">
              <a:spAutoFit/>
            </a:bodyPr>
            <a:lstStyle/>
            <a:p>
              <a:r>
                <a:rPr lang="en-US" dirty="0" smtClean="0">
                  <a:solidFill>
                    <a:srgbClr val="000000">
                      <a:lumMod val="95000"/>
                      <a:lumOff val="5000"/>
                    </a:srgbClr>
                  </a:solidFill>
                  <a:latin typeface="Arial"/>
                </a:rPr>
                <a:t>Alg.</a:t>
              </a:r>
              <a:endParaRPr lang="en-US" dirty="0">
                <a:solidFill>
                  <a:srgbClr val="000000">
                    <a:lumMod val="95000"/>
                    <a:lumOff val="5000"/>
                  </a:srgbClr>
                </a:solidFill>
                <a:latin typeface="Arial"/>
              </a:endParaRPr>
            </a:p>
          </p:txBody>
        </p:sp>
      </p:grpSp>
      <p:sp>
        <p:nvSpPr>
          <p:cNvPr id="34" name="TextBox 33"/>
          <p:cNvSpPr txBox="1"/>
          <p:nvPr/>
        </p:nvSpPr>
        <p:spPr>
          <a:xfrm>
            <a:off x="685800" y="5943600"/>
            <a:ext cx="4267200" cy="850800"/>
          </a:xfrm>
          <a:prstGeom prst="rect">
            <a:avLst/>
          </a:prstGeom>
          <a:noFill/>
        </p:spPr>
        <p:txBody>
          <a:bodyPr wrap="square" lIns="80561" tIns="40273" rIns="80561" bIns="40273" rtlCol="0">
            <a:spAutoFit/>
          </a:bodyPr>
          <a:lstStyle/>
          <a:p>
            <a:r>
              <a:rPr lang="en-US" dirty="0">
                <a:solidFill>
                  <a:srgbClr val="000000"/>
                </a:solidFill>
                <a:latin typeface="Arial"/>
              </a:rPr>
              <a:t>Human: 98.3 (F-score)</a:t>
            </a:r>
          </a:p>
          <a:p>
            <a:r>
              <a:rPr lang="en-US" dirty="0">
                <a:solidFill>
                  <a:srgbClr val="000000"/>
                </a:solidFill>
                <a:latin typeface="Arial"/>
              </a:rPr>
              <a:t>Our (state-of-the-art): 90.1</a:t>
            </a:r>
          </a:p>
        </p:txBody>
      </p:sp>
      <p:sp>
        <p:nvSpPr>
          <p:cNvPr id="3" name="Footer Placeholder 2"/>
          <p:cNvSpPr>
            <a:spLocks noGrp="1"/>
          </p:cNvSpPr>
          <p:nvPr>
            <p:ph type="ftr" sz="quarter" idx="11"/>
          </p:nvPr>
        </p:nvSpPr>
        <p:spPr/>
        <p:txBody>
          <a:bodyPr/>
          <a:lstStyle/>
          <a:p>
            <a:pPr>
              <a:defRPr/>
            </a:pPr>
            <a:r>
              <a:rPr lang="en-US" smtClean="0">
                <a:solidFill>
                  <a:srgbClr val="000000"/>
                </a:solidFill>
              </a:rPr>
              <a:t>CPSC 422, Lecture 28</a:t>
            </a:r>
            <a:endParaRPr lang="en-US" dirty="0">
              <a:solidFill>
                <a:srgbClr val="000000"/>
              </a:solidFill>
            </a:endParaRPr>
          </a:p>
        </p:txBody>
      </p:sp>
    </p:spTree>
    <p:extLst>
      <p:ext uri="{BB962C8B-B14F-4D97-AF65-F5344CB8AC3E}">
        <p14:creationId xmlns:p14="http://schemas.microsoft.com/office/powerpoint/2010/main" val="1867213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4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4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04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0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2" grpId="0" animBg="1"/>
      <p:bldP spid="7" grpId="0" animBg="1"/>
      <p:bldP spid="8" grpId="0" animBg="1"/>
      <p:bldP spid="22" grpId="0"/>
      <p:bldP spid="23" grpId="0"/>
      <p:bldP spid="1025" grpId="0"/>
      <p:bldP spid="9" grpId="0" animBg="1"/>
      <p:bldP spid="3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047999" y="2133600"/>
            <a:ext cx="3429001" cy="1066800"/>
            <a:chOff x="3047999" y="2133600"/>
            <a:chExt cx="3429001" cy="1066800"/>
          </a:xfrm>
        </p:grpSpPr>
        <p:pic>
          <p:nvPicPr>
            <p:cNvPr id="3" name="Picture 2"/>
            <p:cNvPicPr>
              <a:picLocks noChangeAspect="1"/>
            </p:cNvPicPr>
            <p:nvPr/>
          </p:nvPicPr>
          <p:blipFill>
            <a:blip r:embed="rId2"/>
            <a:stretch>
              <a:fillRect/>
            </a:stretch>
          </p:blipFill>
          <p:spPr>
            <a:xfrm>
              <a:off x="3810000" y="2743200"/>
              <a:ext cx="1066801" cy="381000"/>
            </a:xfrm>
            <a:prstGeom prst="rect">
              <a:avLst/>
            </a:prstGeom>
          </p:spPr>
        </p:pic>
        <p:pic>
          <p:nvPicPr>
            <p:cNvPr id="41" name="Picture 40"/>
            <p:cNvPicPr>
              <a:picLocks noChangeAspect="1"/>
            </p:cNvPicPr>
            <p:nvPr/>
          </p:nvPicPr>
          <p:blipFill>
            <a:blip r:embed="rId2"/>
            <a:stretch>
              <a:fillRect/>
            </a:stretch>
          </p:blipFill>
          <p:spPr>
            <a:xfrm>
              <a:off x="3047999" y="2133600"/>
              <a:ext cx="1066801" cy="381000"/>
            </a:xfrm>
            <a:prstGeom prst="rect">
              <a:avLst/>
            </a:prstGeom>
          </p:spPr>
        </p:pic>
        <p:pic>
          <p:nvPicPr>
            <p:cNvPr id="42" name="Picture 41"/>
            <p:cNvPicPr>
              <a:picLocks noChangeAspect="1"/>
            </p:cNvPicPr>
            <p:nvPr/>
          </p:nvPicPr>
          <p:blipFill>
            <a:blip r:embed="rId2"/>
            <a:stretch>
              <a:fillRect/>
            </a:stretch>
          </p:blipFill>
          <p:spPr>
            <a:xfrm>
              <a:off x="5029199" y="2819400"/>
              <a:ext cx="1066801" cy="381000"/>
            </a:xfrm>
            <a:prstGeom prst="rect">
              <a:avLst/>
            </a:prstGeom>
          </p:spPr>
        </p:pic>
        <p:pic>
          <p:nvPicPr>
            <p:cNvPr id="43" name="Picture 42"/>
            <p:cNvPicPr>
              <a:picLocks noChangeAspect="1"/>
            </p:cNvPicPr>
            <p:nvPr/>
          </p:nvPicPr>
          <p:blipFill>
            <a:blip r:embed="rId2"/>
            <a:stretch>
              <a:fillRect/>
            </a:stretch>
          </p:blipFill>
          <p:spPr>
            <a:xfrm>
              <a:off x="5410199" y="2133600"/>
              <a:ext cx="1066801" cy="381000"/>
            </a:xfrm>
            <a:prstGeom prst="rect">
              <a:avLst/>
            </a:prstGeom>
          </p:spPr>
        </p:pic>
      </p:grpSp>
      <p:sp>
        <p:nvSpPr>
          <p:cNvPr id="2" name="Title 1"/>
          <p:cNvSpPr>
            <a:spLocks noGrp="1"/>
          </p:cNvSpPr>
          <p:nvPr>
            <p:ph type="title"/>
          </p:nvPr>
        </p:nvSpPr>
        <p:spPr/>
        <p:txBody>
          <a:bodyPr/>
          <a:lstStyle/>
          <a:p>
            <a:r>
              <a:rPr lang="en-CA" dirty="0" smtClean="0"/>
              <a:t>Our Discourse Parser</a:t>
            </a:r>
            <a:endParaRPr lang="en-CA" dirty="0"/>
          </a:p>
        </p:txBody>
      </p:sp>
      <p:sp>
        <p:nvSpPr>
          <p:cNvPr id="6" name="Slide Number Placeholder 5"/>
          <p:cNvSpPr>
            <a:spLocks noGrp="1"/>
          </p:cNvSpPr>
          <p:nvPr>
            <p:ph type="sldNum" sz="quarter" idx="12"/>
          </p:nvPr>
        </p:nvSpPr>
        <p:spPr/>
        <p:txBody>
          <a:bodyPr/>
          <a:lstStyle/>
          <a:p>
            <a:pPr>
              <a:defRPr/>
            </a:pPr>
            <a:fld id="{21A5F99B-F908-435A-91B8-09D5E4931BB1}" type="slidenum">
              <a:rPr lang="en-US" smtClean="0">
                <a:solidFill>
                  <a:srgbClr val="000000"/>
                </a:solidFill>
              </a:rPr>
              <a:pPr>
                <a:defRPr/>
              </a:pPr>
              <a:t>25</a:t>
            </a:fld>
            <a:endParaRPr lang="en-US">
              <a:solidFill>
                <a:srgbClr val="000000"/>
              </a:solidFill>
            </a:endParaRPr>
          </a:p>
        </p:txBody>
      </p:sp>
      <p:sp>
        <p:nvSpPr>
          <p:cNvPr id="7" name="TextBox 6"/>
          <p:cNvSpPr txBox="1"/>
          <p:nvPr/>
        </p:nvSpPr>
        <p:spPr>
          <a:xfrm>
            <a:off x="19938" y="1619903"/>
            <a:ext cx="8613595" cy="476496"/>
          </a:xfrm>
          <a:prstGeom prst="rect">
            <a:avLst/>
          </a:prstGeom>
          <a:solidFill>
            <a:schemeClr val="accent2">
              <a:lumMod val="40000"/>
              <a:lumOff val="60000"/>
              <a:alpha val="41000"/>
            </a:schemeClr>
          </a:solidFill>
        </p:spPr>
        <p:txBody>
          <a:bodyPr wrap="square" lIns="90227" tIns="45106" rIns="90227" bIns="45106" rtlCol="0">
            <a:spAutoFit/>
          </a:bodyPr>
          <a:lstStyle/>
          <a:p>
            <a:pPr algn="ctr" defTabSz="1000684" eaLnBrk="1" fontAlgn="auto" hangingPunct="1">
              <a:spcBef>
                <a:spcPts val="0"/>
              </a:spcBef>
              <a:spcAft>
                <a:spcPts val="0"/>
              </a:spcAft>
            </a:pPr>
            <a:r>
              <a:rPr lang="en-CA" dirty="0">
                <a:solidFill>
                  <a:srgbClr val="000000"/>
                </a:solidFill>
                <a:latin typeface="Arial"/>
              </a:rPr>
              <a:t>Parsing model </a:t>
            </a:r>
            <a:r>
              <a:rPr lang="en-CA" dirty="0" smtClean="0">
                <a:solidFill>
                  <a:srgbClr val="0000FF"/>
                </a:solidFill>
                <a:latin typeface="Arial"/>
              </a:rPr>
              <a:t>(different </a:t>
            </a:r>
            <a:r>
              <a:rPr lang="en-CA" dirty="0">
                <a:solidFill>
                  <a:srgbClr val="0000FF"/>
                </a:solidFill>
                <a:latin typeface="Arial"/>
              </a:rPr>
              <a:t>for </a:t>
            </a:r>
            <a:r>
              <a:rPr lang="en-CA" dirty="0" smtClean="0">
                <a:solidFill>
                  <a:srgbClr val="0000FF"/>
                </a:solidFill>
                <a:latin typeface="Arial"/>
              </a:rPr>
              <a:t>intra- </a:t>
            </a:r>
            <a:r>
              <a:rPr lang="en-CA" dirty="0">
                <a:solidFill>
                  <a:srgbClr val="0000FF"/>
                </a:solidFill>
                <a:latin typeface="Arial"/>
              </a:rPr>
              <a:t>and </a:t>
            </a:r>
            <a:r>
              <a:rPr lang="en-CA" dirty="0" smtClean="0">
                <a:solidFill>
                  <a:srgbClr val="0000FF"/>
                </a:solidFill>
                <a:latin typeface="Arial"/>
              </a:rPr>
              <a:t>multi-sentential</a:t>
            </a:r>
            <a:r>
              <a:rPr lang="en-CA" dirty="0">
                <a:solidFill>
                  <a:srgbClr val="0000FF"/>
                </a:solidFill>
                <a:latin typeface="Arial"/>
              </a:rPr>
              <a:t>) </a:t>
            </a:r>
          </a:p>
        </p:txBody>
      </p:sp>
      <p:sp>
        <p:nvSpPr>
          <p:cNvPr id="10" name="TextBox 9"/>
          <p:cNvSpPr txBox="1"/>
          <p:nvPr/>
        </p:nvSpPr>
        <p:spPr>
          <a:xfrm>
            <a:off x="76201" y="4800603"/>
            <a:ext cx="8915399" cy="476464"/>
          </a:xfrm>
          <a:prstGeom prst="rect">
            <a:avLst/>
          </a:prstGeom>
          <a:solidFill>
            <a:schemeClr val="accent2">
              <a:lumMod val="20000"/>
              <a:lumOff val="80000"/>
            </a:schemeClr>
          </a:solidFill>
          <a:ln>
            <a:noFill/>
          </a:ln>
        </p:spPr>
        <p:txBody>
          <a:bodyPr wrap="square" lIns="90227" tIns="45106" rIns="90227" bIns="45106" rtlCol="0" anchor="ctr" anchorCtr="1">
            <a:spAutoFit/>
          </a:bodyPr>
          <a:lstStyle/>
          <a:p>
            <a:pPr defTabSz="1000684" eaLnBrk="1" fontAlgn="auto" hangingPunct="1">
              <a:spcBef>
                <a:spcPts val="0"/>
              </a:spcBef>
              <a:spcAft>
                <a:spcPts val="0"/>
              </a:spcAft>
            </a:pPr>
            <a:r>
              <a:rPr lang="en-CA" dirty="0">
                <a:solidFill>
                  <a:srgbClr val="000000"/>
                </a:solidFill>
                <a:latin typeface="Arial"/>
              </a:rPr>
              <a:t>Parsing algorithm </a:t>
            </a:r>
            <a:r>
              <a:rPr lang="en-CA" dirty="0">
                <a:solidFill>
                  <a:srgbClr val="0000FF"/>
                </a:solidFill>
                <a:latin typeface="Arial"/>
              </a:rPr>
              <a:t>(same for </a:t>
            </a:r>
            <a:r>
              <a:rPr lang="en-CA" dirty="0" smtClean="0">
                <a:solidFill>
                  <a:srgbClr val="0000FF"/>
                </a:solidFill>
                <a:latin typeface="Arial"/>
              </a:rPr>
              <a:t>intra- </a:t>
            </a:r>
            <a:r>
              <a:rPr lang="en-CA" dirty="0">
                <a:solidFill>
                  <a:srgbClr val="0000FF"/>
                </a:solidFill>
                <a:latin typeface="Arial"/>
              </a:rPr>
              <a:t>and </a:t>
            </a:r>
            <a:r>
              <a:rPr lang="en-CA" dirty="0" smtClean="0">
                <a:solidFill>
                  <a:srgbClr val="0000FF"/>
                </a:solidFill>
                <a:latin typeface="Arial"/>
              </a:rPr>
              <a:t>multi-sentential)</a:t>
            </a:r>
            <a:endParaRPr lang="en-CA" dirty="0">
              <a:solidFill>
                <a:srgbClr val="0000FF"/>
              </a:solidFill>
              <a:latin typeface="Arial"/>
            </a:endParaRPr>
          </a:p>
        </p:txBody>
      </p:sp>
      <p:sp>
        <p:nvSpPr>
          <p:cNvPr id="9" name="TextBox 8"/>
          <p:cNvSpPr txBox="1"/>
          <p:nvPr/>
        </p:nvSpPr>
        <p:spPr>
          <a:xfrm>
            <a:off x="7543800" y="2859676"/>
            <a:ext cx="2514600" cy="721728"/>
          </a:xfrm>
          <a:prstGeom prst="rect">
            <a:avLst/>
          </a:prstGeom>
          <a:solidFill>
            <a:srgbClr val="FFC000">
              <a:alpha val="11000"/>
            </a:srgbClr>
          </a:solidFill>
          <a:ln>
            <a:solidFill>
              <a:schemeClr val="tx1"/>
            </a:solidFill>
          </a:ln>
        </p:spPr>
        <p:txBody>
          <a:bodyPr wrap="square" lIns="90227" tIns="45106" rIns="90227" bIns="45106" rtlCol="0" anchor="ctr" anchorCtr="1">
            <a:spAutoFit/>
          </a:bodyPr>
          <a:lstStyle/>
          <a:p>
            <a:pPr defTabSz="1000684" eaLnBrk="1" fontAlgn="auto" hangingPunct="1">
              <a:spcBef>
                <a:spcPts val="0"/>
              </a:spcBef>
              <a:spcAft>
                <a:spcPts val="0"/>
              </a:spcAft>
            </a:pPr>
            <a:r>
              <a:rPr lang="en-CA" sz="2000" dirty="0">
                <a:solidFill>
                  <a:srgbClr val="000000"/>
                </a:solidFill>
                <a:latin typeface="Arial"/>
              </a:rPr>
              <a:t>R ranges over set of relations</a:t>
            </a:r>
          </a:p>
        </p:txBody>
      </p:sp>
      <p:grpSp>
        <p:nvGrpSpPr>
          <p:cNvPr id="50" name="Group 49"/>
          <p:cNvGrpSpPr/>
          <p:nvPr/>
        </p:nvGrpSpPr>
        <p:grpSpPr>
          <a:xfrm>
            <a:off x="2362200" y="2567860"/>
            <a:ext cx="5105400" cy="1928020"/>
            <a:chOff x="76200" y="4984076"/>
            <a:chExt cx="5334000" cy="2178724"/>
          </a:xfrm>
        </p:grpSpPr>
        <p:sp>
          <p:nvSpPr>
            <p:cNvPr id="12" name="Oval 11"/>
            <p:cNvSpPr/>
            <p:nvPr/>
          </p:nvSpPr>
          <p:spPr bwMode="auto">
            <a:xfrm>
              <a:off x="76200" y="6400800"/>
              <a:ext cx="685800" cy="685800"/>
            </a:xfrm>
            <a:prstGeom prst="ellipse">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01851" eaLnBrk="1" fontAlgn="auto" hangingPunct="1">
                <a:spcBef>
                  <a:spcPts val="0"/>
                </a:spcBef>
                <a:spcAft>
                  <a:spcPts val="0"/>
                </a:spcAft>
              </a:pPr>
              <a:r>
                <a:rPr lang="en-CA" sz="2000" dirty="0">
                  <a:solidFill>
                    <a:srgbClr val="000000"/>
                  </a:solidFill>
                  <a:latin typeface="Arial"/>
                </a:rPr>
                <a:t>e</a:t>
              </a:r>
              <a:r>
                <a:rPr lang="en-CA" sz="2000" baseline="-25000" dirty="0">
                  <a:solidFill>
                    <a:srgbClr val="000000"/>
                  </a:solidFill>
                  <a:latin typeface="Arial"/>
                </a:rPr>
                <a:t>1</a:t>
              </a:r>
            </a:p>
          </p:txBody>
        </p:sp>
        <p:sp>
          <p:nvSpPr>
            <p:cNvPr id="13" name="Oval 12"/>
            <p:cNvSpPr/>
            <p:nvPr/>
          </p:nvSpPr>
          <p:spPr bwMode="auto">
            <a:xfrm>
              <a:off x="1143000" y="6400800"/>
              <a:ext cx="685800" cy="685800"/>
            </a:xfrm>
            <a:prstGeom prst="ellipse">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01851" eaLnBrk="1" fontAlgn="auto" hangingPunct="1">
                <a:spcBef>
                  <a:spcPts val="0"/>
                </a:spcBef>
                <a:spcAft>
                  <a:spcPts val="0"/>
                </a:spcAft>
              </a:pPr>
              <a:r>
                <a:rPr lang="en-CA" sz="2000" dirty="0">
                  <a:solidFill>
                    <a:srgbClr val="000000"/>
                  </a:solidFill>
                  <a:latin typeface="Arial"/>
                </a:rPr>
                <a:t>e</a:t>
              </a:r>
              <a:r>
                <a:rPr lang="en-CA" sz="2000" baseline="-25000" dirty="0">
                  <a:solidFill>
                    <a:srgbClr val="000000"/>
                  </a:solidFill>
                  <a:latin typeface="Arial"/>
                </a:rPr>
                <a:t>2</a:t>
              </a:r>
            </a:p>
          </p:txBody>
        </p:sp>
        <p:sp>
          <p:nvSpPr>
            <p:cNvPr id="15" name="Oval 14"/>
            <p:cNvSpPr/>
            <p:nvPr/>
          </p:nvSpPr>
          <p:spPr bwMode="auto">
            <a:xfrm>
              <a:off x="1905000" y="6400800"/>
              <a:ext cx="685800" cy="685800"/>
            </a:xfrm>
            <a:prstGeom prst="ellipse">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01851" eaLnBrk="1" fontAlgn="auto" hangingPunct="1">
                <a:spcBef>
                  <a:spcPts val="0"/>
                </a:spcBef>
                <a:spcAft>
                  <a:spcPts val="0"/>
                </a:spcAft>
              </a:pPr>
              <a:r>
                <a:rPr lang="en-CA" sz="2000" dirty="0">
                  <a:solidFill>
                    <a:srgbClr val="000000"/>
                  </a:solidFill>
                  <a:latin typeface="Arial"/>
                </a:rPr>
                <a:t>e</a:t>
              </a:r>
              <a:r>
                <a:rPr lang="en-CA" sz="2000" baseline="-25000" dirty="0">
                  <a:solidFill>
                    <a:srgbClr val="000000"/>
                  </a:solidFill>
                  <a:latin typeface="Arial"/>
                </a:rPr>
                <a:t>3</a:t>
              </a:r>
            </a:p>
          </p:txBody>
        </p:sp>
        <p:sp>
          <p:nvSpPr>
            <p:cNvPr id="16" name="TextBox 15"/>
            <p:cNvSpPr txBox="1"/>
            <p:nvPr/>
          </p:nvSpPr>
          <p:spPr>
            <a:xfrm>
              <a:off x="1371600" y="5669875"/>
              <a:ext cx="990600" cy="452137"/>
            </a:xfrm>
            <a:prstGeom prst="rect">
              <a:avLst/>
            </a:prstGeom>
            <a:noFill/>
            <a:ln>
              <a:solidFill>
                <a:schemeClr val="tx1"/>
              </a:solidFill>
            </a:ln>
          </p:spPr>
          <p:txBody>
            <a:bodyPr wrap="square" rtlCol="0" anchor="ctr" anchorCtr="1">
              <a:spAutoFit/>
            </a:bodyPr>
            <a:lstStyle/>
            <a:p>
              <a:pPr defTabSz="1000684" eaLnBrk="1" fontAlgn="auto" hangingPunct="1">
                <a:spcBef>
                  <a:spcPts val="0"/>
                </a:spcBef>
                <a:spcAft>
                  <a:spcPts val="0"/>
                </a:spcAft>
              </a:pPr>
              <a:r>
                <a:rPr lang="en-CA" sz="2000" dirty="0">
                  <a:solidFill>
                    <a:srgbClr val="000000"/>
                  </a:solidFill>
                  <a:latin typeface="Arial"/>
                </a:rPr>
                <a:t>R</a:t>
              </a:r>
              <a:r>
                <a:rPr lang="en-CA" sz="2000" baseline="-25000" dirty="0">
                  <a:solidFill>
                    <a:srgbClr val="000000"/>
                  </a:solidFill>
                  <a:latin typeface="Arial"/>
                </a:rPr>
                <a:t>2-3</a:t>
              </a:r>
            </a:p>
          </p:txBody>
        </p:sp>
        <p:cxnSp>
          <p:nvCxnSpPr>
            <p:cNvPr id="18" name="Straight Connector 17"/>
            <p:cNvCxnSpPr/>
            <p:nvPr/>
          </p:nvCxnSpPr>
          <p:spPr bwMode="auto">
            <a:xfrm flipH="1">
              <a:off x="1600200" y="6096000"/>
              <a:ext cx="304801" cy="304800"/>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20" name="Straight Connector 19"/>
            <p:cNvCxnSpPr>
              <a:endCxn id="15" idx="0"/>
            </p:cNvCxnSpPr>
            <p:nvPr/>
          </p:nvCxnSpPr>
          <p:spPr bwMode="auto">
            <a:xfrm>
              <a:off x="1905000" y="6096000"/>
              <a:ext cx="342900" cy="304800"/>
            </a:xfrm>
            <a:prstGeom prst="line">
              <a:avLst/>
            </a:prstGeom>
            <a:solidFill>
              <a:srgbClr val="00B8FF"/>
            </a:solidFill>
            <a:ln w="9525" cap="flat" cmpd="sng" algn="ctr">
              <a:solidFill>
                <a:schemeClr val="tx1"/>
              </a:solidFill>
              <a:prstDash val="solid"/>
              <a:round/>
              <a:headEnd type="none" w="med" len="med"/>
              <a:tailEnd type="none" w="med" len="med"/>
            </a:ln>
            <a:effectLst/>
          </p:spPr>
        </p:cxnSp>
        <p:sp>
          <p:nvSpPr>
            <p:cNvPr id="24" name="TextBox 23"/>
            <p:cNvSpPr txBox="1"/>
            <p:nvPr/>
          </p:nvSpPr>
          <p:spPr>
            <a:xfrm>
              <a:off x="457201" y="4984076"/>
              <a:ext cx="990600" cy="452137"/>
            </a:xfrm>
            <a:prstGeom prst="rect">
              <a:avLst/>
            </a:prstGeom>
            <a:noFill/>
            <a:ln>
              <a:solidFill>
                <a:schemeClr val="tx1"/>
              </a:solidFill>
            </a:ln>
          </p:spPr>
          <p:txBody>
            <a:bodyPr wrap="square" rtlCol="0" anchor="ctr" anchorCtr="1">
              <a:spAutoFit/>
            </a:bodyPr>
            <a:lstStyle/>
            <a:p>
              <a:pPr defTabSz="1000684" eaLnBrk="1" fontAlgn="auto" hangingPunct="1">
                <a:spcBef>
                  <a:spcPts val="0"/>
                </a:spcBef>
                <a:spcAft>
                  <a:spcPts val="0"/>
                </a:spcAft>
              </a:pPr>
              <a:r>
                <a:rPr lang="en-CA" sz="2000" dirty="0">
                  <a:solidFill>
                    <a:srgbClr val="000000"/>
                  </a:solidFill>
                  <a:latin typeface="Arial"/>
                </a:rPr>
                <a:t>R</a:t>
              </a:r>
              <a:r>
                <a:rPr lang="en-CA" sz="2000" baseline="-25000" dirty="0">
                  <a:solidFill>
                    <a:srgbClr val="000000"/>
                  </a:solidFill>
                  <a:latin typeface="Arial"/>
                </a:rPr>
                <a:t>1-3</a:t>
              </a:r>
            </a:p>
          </p:txBody>
        </p:sp>
        <p:cxnSp>
          <p:nvCxnSpPr>
            <p:cNvPr id="26" name="Straight Connector 25"/>
            <p:cNvCxnSpPr>
              <a:stCxn id="24" idx="2"/>
              <a:endCxn id="12" idx="0"/>
            </p:cNvCxnSpPr>
            <p:nvPr/>
          </p:nvCxnSpPr>
          <p:spPr bwMode="auto">
            <a:xfrm flipH="1">
              <a:off x="419101" y="5436213"/>
              <a:ext cx="533400" cy="964587"/>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28" name="Straight Connector 27"/>
            <p:cNvCxnSpPr>
              <a:stCxn id="24" idx="2"/>
              <a:endCxn id="16" idx="1"/>
            </p:cNvCxnSpPr>
            <p:nvPr/>
          </p:nvCxnSpPr>
          <p:spPr bwMode="auto">
            <a:xfrm>
              <a:off x="952501" y="5436213"/>
              <a:ext cx="419099" cy="459731"/>
            </a:xfrm>
            <a:prstGeom prst="line">
              <a:avLst/>
            </a:prstGeom>
            <a:solidFill>
              <a:srgbClr val="00B8FF"/>
            </a:solidFill>
            <a:ln w="9525" cap="flat" cmpd="sng" algn="ctr">
              <a:solidFill>
                <a:schemeClr val="tx1"/>
              </a:solidFill>
              <a:prstDash val="solid"/>
              <a:round/>
              <a:headEnd type="none" w="med" len="med"/>
              <a:tailEnd type="none" w="med" len="med"/>
            </a:ln>
            <a:effectLst/>
          </p:spPr>
        </p:cxnSp>
        <p:sp>
          <p:nvSpPr>
            <p:cNvPr id="33" name="Oval 32"/>
            <p:cNvSpPr/>
            <p:nvPr/>
          </p:nvSpPr>
          <p:spPr bwMode="auto">
            <a:xfrm>
              <a:off x="2895600" y="6477000"/>
              <a:ext cx="685800" cy="685800"/>
            </a:xfrm>
            <a:prstGeom prst="ellipse">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01851" eaLnBrk="1" fontAlgn="auto" hangingPunct="1">
                <a:spcBef>
                  <a:spcPts val="0"/>
                </a:spcBef>
                <a:spcAft>
                  <a:spcPts val="0"/>
                </a:spcAft>
              </a:pPr>
              <a:r>
                <a:rPr lang="en-CA" sz="2000" dirty="0">
                  <a:solidFill>
                    <a:srgbClr val="000000"/>
                  </a:solidFill>
                  <a:latin typeface="Arial"/>
                </a:rPr>
                <a:t>e</a:t>
              </a:r>
              <a:r>
                <a:rPr lang="en-CA" sz="2000" baseline="-25000" dirty="0">
                  <a:solidFill>
                    <a:srgbClr val="000000"/>
                  </a:solidFill>
                  <a:latin typeface="Arial"/>
                </a:rPr>
                <a:t>1</a:t>
              </a:r>
            </a:p>
          </p:txBody>
        </p:sp>
        <p:sp>
          <p:nvSpPr>
            <p:cNvPr id="34" name="Oval 33"/>
            <p:cNvSpPr/>
            <p:nvPr/>
          </p:nvSpPr>
          <p:spPr bwMode="auto">
            <a:xfrm>
              <a:off x="3657600" y="6477000"/>
              <a:ext cx="685800" cy="685800"/>
            </a:xfrm>
            <a:prstGeom prst="ellipse">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01851" eaLnBrk="1" fontAlgn="auto" hangingPunct="1">
                <a:spcBef>
                  <a:spcPts val="0"/>
                </a:spcBef>
                <a:spcAft>
                  <a:spcPts val="0"/>
                </a:spcAft>
              </a:pPr>
              <a:r>
                <a:rPr lang="en-CA" sz="2000" dirty="0">
                  <a:solidFill>
                    <a:srgbClr val="000000"/>
                  </a:solidFill>
                  <a:latin typeface="Arial"/>
                </a:rPr>
                <a:t>e</a:t>
              </a:r>
              <a:r>
                <a:rPr lang="en-CA" sz="2000" baseline="-25000" dirty="0">
                  <a:solidFill>
                    <a:srgbClr val="000000"/>
                  </a:solidFill>
                  <a:latin typeface="Arial"/>
                </a:rPr>
                <a:t>2</a:t>
              </a:r>
            </a:p>
          </p:txBody>
        </p:sp>
        <p:sp>
          <p:nvSpPr>
            <p:cNvPr id="35" name="Oval 34"/>
            <p:cNvSpPr/>
            <p:nvPr/>
          </p:nvSpPr>
          <p:spPr bwMode="auto">
            <a:xfrm>
              <a:off x="4724400" y="6477000"/>
              <a:ext cx="685800" cy="685800"/>
            </a:xfrm>
            <a:prstGeom prst="ellipse">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01851" eaLnBrk="1" fontAlgn="auto" hangingPunct="1">
                <a:spcBef>
                  <a:spcPts val="0"/>
                </a:spcBef>
                <a:spcAft>
                  <a:spcPts val="0"/>
                </a:spcAft>
              </a:pPr>
              <a:r>
                <a:rPr lang="en-CA" sz="2000" dirty="0">
                  <a:solidFill>
                    <a:srgbClr val="000000"/>
                  </a:solidFill>
                  <a:latin typeface="Arial"/>
                </a:rPr>
                <a:t>e</a:t>
              </a:r>
              <a:r>
                <a:rPr lang="en-CA" sz="2000" baseline="-25000" dirty="0">
                  <a:solidFill>
                    <a:srgbClr val="000000"/>
                  </a:solidFill>
                  <a:latin typeface="Arial"/>
                </a:rPr>
                <a:t>3</a:t>
              </a:r>
            </a:p>
          </p:txBody>
        </p:sp>
        <p:sp>
          <p:nvSpPr>
            <p:cNvPr id="36" name="TextBox 35"/>
            <p:cNvSpPr txBox="1"/>
            <p:nvPr/>
          </p:nvSpPr>
          <p:spPr>
            <a:xfrm>
              <a:off x="3124200" y="5746076"/>
              <a:ext cx="990600" cy="452137"/>
            </a:xfrm>
            <a:prstGeom prst="rect">
              <a:avLst/>
            </a:prstGeom>
            <a:noFill/>
            <a:ln>
              <a:solidFill>
                <a:schemeClr val="tx1"/>
              </a:solidFill>
            </a:ln>
          </p:spPr>
          <p:txBody>
            <a:bodyPr wrap="square" rtlCol="0" anchor="ctr" anchorCtr="1">
              <a:spAutoFit/>
            </a:bodyPr>
            <a:lstStyle/>
            <a:p>
              <a:pPr defTabSz="1000684" eaLnBrk="1" fontAlgn="auto" hangingPunct="1">
                <a:spcBef>
                  <a:spcPts val="0"/>
                </a:spcBef>
                <a:spcAft>
                  <a:spcPts val="0"/>
                </a:spcAft>
              </a:pPr>
              <a:r>
                <a:rPr lang="en-CA" sz="2000" dirty="0">
                  <a:solidFill>
                    <a:srgbClr val="000000"/>
                  </a:solidFill>
                  <a:latin typeface="Arial"/>
                </a:rPr>
                <a:t>R</a:t>
              </a:r>
              <a:r>
                <a:rPr lang="en-CA" sz="2000" baseline="-25000" dirty="0">
                  <a:solidFill>
                    <a:srgbClr val="000000"/>
                  </a:solidFill>
                  <a:latin typeface="Arial"/>
                </a:rPr>
                <a:t>1-2</a:t>
              </a:r>
            </a:p>
          </p:txBody>
        </p:sp>
        <p:cxnSp>
          <p:nvCxnSpPr>
            <p:cNvPr id="37" name="Straight Connector 36"/>
            <p:cNvCxnSpPr/>
            <p:nvPr/>
          </p:nvCxnSpPr>
          <p:spPr bwMode="auto">
            <a:xfrm flipH="1">
              <a:off x="3352800" y="6172200"/>
              <a:ext cx="290936" cy="304800"/>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38" name="Straight Connector 37"/>
            <p:cNvCxnSpPr/>
            <p:nvPr/>
          </p:nvCxnSpPr>
          <p:spPr bwMode="auto">
            <a:xfrm>
              <a:off x="3619500" y="6172200"/>
              <a:ext cx="266700" cy="304800"/>
            </a:xfrm>
            <a:prstGeom prst="line">
              <a:avLst/>
            </a:prstGeom>
            <a:solidFill>
              <a:srgbClr val="00B8FF"/>
            </a:solidFill>
            <a:ln w="9525" cap="flat" cmpd="sng" algn="ctr">
              <a:solidFill>
                <a:schemeClr val="tx1"/>
              </a:solidFill>
              <a:prstDash val="solid"/>
              <a:round/>
              <a:headEnd type="none" w="med" len="med"/>
              <a:tailEnd type="none" w="med" len="med"/>
            </a:ln>
            <a:effectLst/>
          </p:spPr>
        </p:cxnSp>
        <p:sp>
          <p:nvSpPr>
            <p:cNvPr id="39" name="TextBox 38"/>
            <p:cNvSpPr txBox="1"/>
            <p:nvPr/>
          </p:nvSpPr>
          <p:spPr>
            <a:xfrm>
              <a:off x="3810000" y="5003187"/>
              <a:ext cx="990600" cy="452137"/>
            </a:xfrm>
            <a:prstGeom prst="rect">
              <a:avLst/>
            </a:prstGeom>
            <a:noFill/>
            <a:ln>
              <a:solidFill>
                <a:schemeClr val="tx1"/>
              </a:solidFill>
            </a:ln>
          </p:spPr>
          <p:txBody>
            <a:bodyPr wrap="square" rtlCol="0" anchor="ctr" anchorCtr="1">
              <a:spAutoFit/>
            </a:bodyPr>
            <a:lstStyle/>
            <a:p>
              <a:pPr defTabSz="1000684" eaLnBrk="1" fontAlgn="auto" hangingPunct="1">
                <a:spcBef>
                  <a:spcPts val="0"/>
                </a:spcBef>
                <a:spcAft>
                  <a:spcPts val="0"/>
                </a:spcAft>
              </a:pPr>
              <a:r>
                <a:rPr lang="en-CA" sz="2000" dirty="0">
                  <a:solidFill>
                    <a:srgbClr val="000000"/>
                  </a:solidFill>
                  <a:latin typeface="Arial"/>
                </a:rPr>
                <a:t>R</a:t>
              </a:r>
              <a:r>
                <a:rPr lang="en-CA" sz="2000" baseline="-25000" dirty="0">
                  <a:solidFill>
                    <a:srgbClr val="000000"/>
                  </a:solidFill>
                  <a:latin typeface="Arial"/>
                </a:rPr>
                <a:t>1-3</a:t>
              </a:r>
            </a:p>
          </p:txBody>
        </p:sp>
        <p:cxnSp>
          <p:nvCxnSpPr>
            <p:cNvPr id="49" name="Straight Connector 48"/>
            <p:cNvCxnSpPr>
              <a:stCxn id="39" idx="2"/>
            </p:cNvCxnSpPr>
            <p:nvPr/>
          </p:nvCxnSpPr>
          <p:spPr bwMode="auto">
            <a:xfrm flipH="1">
              <a:off x="4038600" y="5455324"/>
              <a:ext cx="266700" cy="259677"/>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52" name="Straight Connector 51"/>
            <p:cNvCxnSpPr>
              <a:stCxn id="39" idx="2"/>
              <a:endCxn id="35" idx="0"/>
            </p:cNvCxnSpPr>
            <p:nvPr/>
          </p:nvCxnSpPr>
          <p:spPr bwMode="auto">
            <a:xfrm>
              <a:off x="4305300" y="5455324"/>
              <a:ext cx="762000" cy="1021675"/>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71" name="Straight Connector 70"/>
            <p:cNvCxnSpPr/>
            <p:nvPr/>
          </p:nvCxnSpPr>
          <p:spPr bwMode="auto">
            <a:xfrm>
              <a:off x="2743200" y="5314890"/>
              <a:ext cx="0" cy="1771710"/>
            </a:xfrm>
            <a:prstGeom prst="line">
              <a:avLst/>
            </a:prstGeom>
            <a:solidFill>
              <a:srgbClr val="00B8FF"/>
            </a:solidFill>
            <a:ln w="31750" cap="flat" cmpd="sng" algn="ctr">
              <a:solidFill>
                <a:srgbClr val="0000FF"/>
              </a:solidFill>
              <a:prstDash val="solid"/>
              <a:round/>
              <a:headEnd type="none" w="med" len="med"/>
              <a:tailEnd type="none" w="med" len="med"/>
            </a:ln>
            <a:effectLst/>
          </p:spPr>
        </p:cxnSp>
      </p:grpSp>
      <p:grpSp>
        <p:nvGrpSpPr>
          <p:cNvPr id="57" name="Group 56"/>
          <p:cNvGrpSpPr/>
          <p:nvPr/>
        </p:nvGrpSpPr>
        <p:grpSpPr>
          <a:xfrm>
            <a:off x="3810050" y="5346294"/>
            <a:ext cx="2344731" cy="1908017"/>
            <a:chOff x="2192383" y="4989893"/>
            <a:chExt cx="2004367" cy="2282367"/>
          </a:xfrm>
        </p:grpSpPr>
        <p:sp>
          <p:nvSpPr>
            <p:cNvPr id="85" name="Oval 84"/>
            <p:cNvSpPr/>
            <p:nvPr/>
          </p:nvSpPr>
          <p:spPr bwMode="auto">
            <a:xfrm>
              <a:off x="2192383" y="6434061"/>
              <a:ext cx="576942" cy="838199"/>
            </a:xfrm>
            <a:prstGeom prst="ellipse">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01851" eaLnBrk="1" fontAlgn="auto" hangingPunct="1">
                <a:spcBef>
                  <a:spcPts val="0"/>
                </a:spcBef>
                <a:spcAft>
                  <a:spcPts val="0"/>
                </a:spcAft>
              </a:pPr>
              <a:r>
                <a:rPr lang="en-CA" sz="2000" dirty="0">
                  <a:solidFill>
                    <a:srgbClr val="000000"/>
                  </a:solidFill>
                  <a:latin typeface="Arial"/>
                </a:rPr>
                <a:t>e</a:t>
              </a:r>
              <a:r>
                <a:rPr lang="en-CA" sz="2000" baseline="-25000" dirty="0">
                  <a:solidFill>
                    <a:srgbClr val="000000"/>
                  </a:solidFill>
                  <a:latin typeface="Arial"/>
                </a:rPr>
                <a:t>1</a:t>
              </a:r>
            </a:p>
          </p:txBody>
        </p:sp>
        <p:sp>
          <p:nvSpPr>
            <p:cNvPr id="86" name="Oval 85"/>
            <p:cNvSpPr/>
            <p:nvPr/>
          </p:nvSpPr>
          <p:spPr bwMode="auto">
            <a:xfrm>
              <a:off x="2841909" y="6434061"/>
              <a:ext cx="679261" cy="838199"/>
            </a:xfrm>
            <a:prstGeom prst="ellipse">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01851" eaLnBrk="1" fontAlgn="auto" hangingPunct="1">
                <a:spcBef>
                  <a:spcPts val="0"/>
                </a:spcBef>
                <a:spcAft>
                  <a:spcPts val="0"/>
                </a:spcAft>
              </a:pPr>
              <a:r>
                <a:rPr lang="en-CA" sz="2000" dirty="0">
                  <a:solidFill>
                    <a:srgbClr val="000000"/>
                  </a:solidFill>
                  <a:latin typeface="Arial"/>
                </a:rPr>
                <a:t>e</a:t>
              </a:r>
              <a:r>
                <a:rPr lang="en-CA" sz="2000" baseline="-25000" dirty="0">
                  <a:solidFill>
                    <a:srgbClr val="000000"/>
                  </a:solidFill>
                  <a:latin typeface="Arial"/>
                </a:rPr>
                <a:t>2</a:t>
              </a:r>
            </a:p>
          </p:txBody>
        </p:sp>
        <p:sp>
          <p:nvSpPr>
            <p:cNvPr id="87" name="Oval 86"/>
            <p:cNvSpPr/>
            <p:nvPr/>
          </p:nvSpPr>
          <p:spPr bwMode="auto">
            <a:xfrm>
              <a:off x="3577045" y="6477001"/>
              <a:ext cx="619705" cy="685799"/>
            </a:xfrm>
            <a:prstGeom prst="ellipse">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01851" eaLnBrk="1" fontAlgn="auto" hangingPunct="1">
                <a:spcBef>
                  <a:spcPts val="0"/>
                </a:spcBef>
                <a:spcAft>
                  <a:spcPts val="0"/>
                </a:spcAft>
              </a:pPr>
              <a:r>
                <a:rPr lang="en-CA" sz="2000" dirty="0">
                  <a:solidFill>
                    <a:srgbClr val="000000"/>
                  </a:solidFill>
                  <a:latin typeface="Arial"/>
                </a:rPr>
                <a:t>e</a:t>
              </a:r>
              <a:r>
                <a:rPr lang="en-CA" sz="2000" baseline="-25000" dirty="0">
                  <a:solidFill>
                    <a:srgbClr val="000000"/>
                  </a:solidFill>
                  <a:latin typeface="Arial"/>
                </a:rPr>
                <a:t>3</a:t>
              </a:r>
            </a:p>
          </p:txBody>
        </p:sp>
        <p:sp>
          <p:nvSpPr>
            <p:cNvPr id="88" name="TextBox 87"/>
            <p:cNvSpPr txBox="1"/>
            <p:nvPr/>
          </p:nvSpPr>
          <p:spPr>
            <a:xfrm>
              <a:off x="2365465" y="5749571"/>
              <a:ext cx="750026" cy="478611"/>
            </a:xfrm>
            <a:prstGeom prst="rect">
              <a:avLst/>
            </a:prstGeom>
            <a:noFill/>
            <a:ln>
              <a:solidFill>
                <a:schemeClr val="tx1"/>
              </a:solidFill>
            </a:ln>
          </p:spPr>
          <p:txBody>
            <a:bodyPr wrap="square" rtlCol="0" anchor="ctr" anchorCtr="1">
              <a:spAutoFit/>
            </a:bodyPr>
            <a:lstStyle/>
            <a:p>
              <a:pPr defTabSz="1000684" eaLnBrk="1" fontAlgn="auto" hangingPunct="1">
                <a:spcBef>
                  <a:spcPts val="0"/>
                </a:spcBef>
                <a:spcAft>
                  <a:spcPts val="0"/>
                </a:spcAft>
              </a:pPr>
              <a:r>
                <a:rPr lang="en-CA" sz="2000" dirty="0">
                  <a:solidFill>
                    <a:srgbClr val="000000"/>
                  </a:solidFill>
                  <a:latin typeface="Arial"/>
                </a:rPr>
                <a:t>r</a:t>
              </a:r>
              <a:r>
                <a:rPr lang="en-CA" sz="2000" baseline="-25000" dirty="0">
                  <a:solidFill>
                    <a:srgbClr val="000000"/>
                  </a:solidFill>
                  <a:latin typeface="Arial"/>
                </a:rPr>
                <a:t>1-2</a:t>
              </a:r>
            </a:p>
          </p:txBody>
        </p:sp>
        <p:cxnSp>
          <p:nvCxnSpPr>
            <p:cNvPr id="89" name="Straight Connector 88"/>
            <p:cNvCxnSpPr>
              <a:stCxn id="88" idx="2"/>
            </p:cNvCxnSpPr>
            <p:nvPr/>
          </p:nvCxnSpPr>
          <p:spPr bwMode="auto">
            <a:xfrm flipH="1">
              <a:off x="2538549" y="6228182"/>
              <a:ext cx="201929" cy="248821"/>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90" name="Straight Connector 89"/>
            <p:cNvCxnSpPr>
              <a:stCxn id="88" idx="2"/>
              <a:endCxn id="86" idx="1"/>
            </p:cNvCxnSpPr>
            <p:nvPr/>
          </p:nvCxnSpPr>
          <p:spPr bwMode="auto">
            <a:xfrm>
              <a:off x="2740478" y="6228182"/>
              <a:ext cx="200907" cy="328630"/>
            </a:xfrm>
            <a:prstGeom prst="line">
              <a:avLst/>
            </a:prstGeom>
            <a:solidFill>
              <a:srgbClr val="00B8FF"/>
            </a:solidFill>
            <a:ln w="9525" cap="flat" cmpd="sng" algn="ctr">
              <a:solidFill>
                <a:schemeClr val="tx1"/>
              </a:solidFill>
              <a:prstDash val="solid"/>
              <a:round/>
              <a:headEnd type="none" w="med" len="med"/>
              <a:tailEnd type="none" w="med" len="med"/>
            </a:ln>
            <a:effectLst/>
          </p:spPr>
        </p:cxnSp>
        <p:sp>
          <p:nvSpPr>
            <p:cNvPr id="91" name="TextBox 90"/>
            <p:cNvSpPr txBox="1"/>
            <p:nvPr/>
          </p:nvSpPr>
          <p:spPr>
            <a:xfrm>
              <a:off x="2884714" y="4989893"/>
              <a:ext cx="750026" cy="478611"/>
            </a:xfrm>
            <a:prstGeom prst="rect">
              <a:avLst/>
            </a:prstGeom>
            <a:noFill/>
            <a:ln>
              <a:solidFill>
                <a:schemeClr val="tx1"/>
              </a:solidFill>
            </a:ln>
          </p:spPr>
          <p:txBody>
            <a:bodyPr wrap="square" rtlCol="0" anchor="ctr" anchorCtr="1">
              <a:spAutoFit/>
            </a:bodyPr>
            <a:lstStyle/>
            <a:p>
              <a:pPr defTabSz="1000684" eaLnBrk="1" fontAlgn="auto" hangingPunct="1">
                <a:spcBef>
                  <a:spcPts val="0"/>
                </a:spcBef>
                <a:spcAft>
                  <a:spcPts val="0"/>
                </a:spcAft>
              </a:pPr>
              <a:r>
                <a:rPr lang="en-CA" sz="2000" dirty="0">
                  <a:solidFill>
                    <a:srgbClr val="000000"/>
                  </a:solidFill>
                  <a:latin typeface="Arial"/>
                </a:rPr>
                <a:t>r</a:t>
              </a:r>
              <a:r>
                <a:rPr lang="en-CA" sz="2000" baseline="-25000" dirty="0">
                  <a:solidFill>
                    <a:srgbClr val="000000"/>
                  </a:solidFill>
                  <a:latin typeface="Arial"/>
                </a:rPr>
                <a:t>1-3</a:t>
              </a:r>
            </a:p>
          </p:txBody>
        </p:sp>
        <p:cxnSp>
          <p:nvCxnSpPr>
            <p:cNvPr id="92" name="Straight Connector 91"/>
            <p:cNvCxnSpPr>
              <a:stCxn id="91" idx="2"/>
            </p:cNvCxnSpPr>
            <p:nvPr/>
          </p:nvCxnSpPr>
          <p:spPr bwMode="auto">
            <a:xfrm flipH="1">
              <a:off x="3057799" y="5468504"/>
              <a:ext cx="201929" cy="246483"/>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93" name="Straight Connector 92"/>
            <p:cNvCxnSpPr>
              <a:stCxn id="91" idx="2"/>
              <a:endCxn id="87" idx="0"/>
            </p:cNvCxnSpPr>
            <p:nvPr/>
          </p:nvCxnSpPr>
          <p:spPr bwMode="auto">
            <a:xfrm>
              <a:off x="3259728" y="5468504"/>
              <a:ext cx="627170" cy="1008497"/>
            </a:xfrm>
            <a:prstGeom prst="line">
              <a:avLst/>
            </a:prstGeom>
            <a:solidFill>
              <a:srgbClr val="00B8FF"/>
            </a:solidFill>
            <a:ln w="9525" cap="flat" cmpd="sng" algn="ctr">
              <a:solidFill>
                <a:schemeClr val="tx1"/>
              </a:solidFill>
              <a:prstDash val="solid"/>
              <a:round/>
              <a:headEnd type="none" w="med" len="med"/>
              <a:tailEnd type="none" w="med" len="med"/>
            </a:ln>
            <a:effectLst/>
          </p:spPr>
        </p:cxnSp>
      </p:grpSp>
      <p:sp>
        <p:nvSpPr>
          <p:cNvPr id="96" name="TextBox 95"/>
          <p:cNvSpPr txBox="1"/>
          <p:nvPr/>
        </p:nvSpPr>
        <p:spPr>
          <a:xfrm>
            <a:off x="5" y="2667016"/>
            <a:ext cx="2590800" cy="1035104"/>
          </a:xfrm>
          <a:prstGeom prst="rect">
            <a:avLst/>
          </a:prstGeom>
          <a:solidFill>
            <a:srgbClr val="FF6600">
              <a:alpha val="61000"/>
            </a:srgbClr>
          </a:solidFill>
        </p:spPr>
        <p:txBody>
          <a:bodyPr wrap="square" lIns="90227" tIns="45106" rIns="90227" bIns="45106" rtlCol="0">
            <a:spAutoFit/>
          </a:bodyPr>
          <a:lstStyle/>
          <a:p>
            <a:pPr defTabSz="1000684" eaLnBrk="1" fontAlgn="auto" hangingPunct="1">
              <a:spcBef>
                <a:spcPts val="0"/>
              </a:spcBef>
              <a:spcAft>
                <a:spcPts val="0"/>
              </a:spcAft>
            </a:pPr>
            <a:r>
              <a:rPr lang="en-CA" sz="2000" dirty="0">
                <a:solidFill>
                  <a:srgbClr val="000000"/>
                </a:solidFill>
                <a:latin typeface="Arial"/>
              </a:rPr>
              <a:t>Assign probabilities to candidate DTs and their constituents.</a:t>
            </a:r>
          </a:p>
        </p:txBody>
      </p:sp>
      <p:sp>
        <p:nvSpPr>
          <p:cNvPr id="97" name="TextBox 96"/>
          <p:cNvSpPr txBox="1"/>
          <p:nvPr/>
        </p:nvSpPr>
        <p:spPr>
          <a:xfrm>
            <a:off x="83821" y="5582552"/>
            <a:ext cx="2643051" cy="721728"/>
          </a:xfrm>
          <a:prstGeom prst="rect">
            <a:avLst/>
          </a:prstGeom>
          <a:solidFill>
            <a:srgbClr val="FF6600">
              <a:alpha val="61000"/>
            </a:srgbClr>
          </a:solidFill>
        </p:spPr>
        <p:txBody>
          <a:bodyPr wrap="square" lIns="90227" tIns="45106" rIns="90227" bIns="45106" rtlCol="0">
            <a:spAutoFit/>
          </a:bodyPr>
          <a:lstStyle/>
          <a:p>
            <a:pPr defTabSz="1000684" eaLnBrk="1" fontAlgn="auto" hangingPunct="1">
              <a:spcBef>
                <a:spcPts val="0"/>
              </a:spcBef>
              <a:spcAft>
                <a:spcPts val="0"/>
              </a:spcAft>
            </a:pPr>
            <a:r>
              <a:rPr lang="en-CA" sz="2000" dirty="0">
                <a:solidFill>
                  <a:srgbClr val="000000"/>
                </a:solidFill>
                <a:latin typeface="Arial"/>
              </a:rPr>
              <a:t>Find the (k-)most probable DT(s)</a:t>
            </a:r>
          </a:p>
        </p:txBody>
      </p:sp>
      <p:sp>
        <p:nvSpPr>
          <p:cNvPr id="8" name="Footer Placeholder 7"/>
          <p:cNvSpPr>
            <a:spLocks noGrp="1"/>
          </p:cNvSpPr>
          <p:nvPr>
            <p:ph type="ftr" sz="quarter" idx="11"/>
          </p:nvPr>
        </p:nvSpPr>
        <p:spPr/>
        <p:txBody>
          <a:bodyPr/>
          <a:lstStyle/>
          <a:p>
            <a:pPr>
              <a:defRPr/>
            </a:pPr>
            <a:r>
              <a:rPr lang="en-US" smtClean="0">
                <a:solidFill>
                  <a:srgbClr val="000000"/>
                </a:solidFill>
              </a:rPr>
              <a:t>CPSC 422, Lecture 28</a:t>
            </a:r>
            <a:endParaRPr lang="en-US" dirty="0">
              <a:solidFill>
                <a:srgbClr val="000000"/>
              </a:solidFill>
            </a:endParaRPr>
          </a:p>
        </p:txBody>
      </p:sp>
    </p:spTree>
    <p:extLst>
      <p:ext uri="{BB962C8B-B14F-4D97-AF65-F5344CB8AC3E}">
        <p14:creationId xmlns:p14="http://schemas.microsoft.com/office/powerpoint/2010/main" val="2286177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6"/>
                                        </p:tgtEl>
                                        <p:attrNameLst>
                                          <p:attrName>style.visibility</p:attrName>
                                        </p:attrNameLst>
                                      </p:cBhvr>
                                      <p:to>
                                        <p:strVal val="visible"/>
                                      </p:to>
                                    </p:set>
                                    <p:animEffect transition="in" filter="blinds(horizontal)">
                                      <p:cBhvr>
                                        <p:cTn id="12" dur="500"/>
                                        <p:tgtEl>
                                          <p:spTgt spid="9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blinds(horizontal)">
                                      <p:cBhvr>
                                        <p:cTn id="17" dur="500"/>
                                        <p:tgtEl>
                                          <p:spTgt spid="50"/>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linds(horizont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blinds(horizontal)">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97"/>
                                        </p:tgtEl>
                                        <p:attrNameLst>
                                          <p:attrName>style.visibility</p:attrName>
                                        </p:attrNameLst>
                                      </p:cBhvr>
                                      <p:to>
                                        <p:strVal val="visible"/>
                                      </p:to>
                                    </p:set>
                                    <p:animEffect transition="in" filter="blinds(horizontal)">
                                      <p:cBhvr>
                                        <p:cTn id="34" dur="500"/>
                                        <p:tgtEl>
                                          <p:spTgt spid="97"/>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nodeType="clickEffect">
                                  <p:stCondLst>
                                    <p:cond delay="0"/>
                                  </p:stCondLst>
                                  <p:childTnLst>
                                    <p:set>
                                      <p:cBhvr>
                                        <p:cTn id="38" dur="1" fill="hold">
                                          <p:stCondLst>
                                            <p:cond delay="0"/>
                                          </p:stCondLst>
                                        </p:cTn>
                                        <p:tgtEl>
                                          <p:spTgt spid="57"/>
                                        </p:tgtEl>
                                        <p:attrNameLst>
                                          <p:attrName>style.visibility</p:attrName>
                                        </p:attrNameLst>
                                      </p:cBhvr>
                                      <p:to>
                                        <p:strVal val="visible"/>
                                      </p:to>
                                    </p:set>
                                    <p:animEffect transition="in" filter="blinds(horizontal)">
                                      <p:cBhvr>
                                        <p:cTn id="3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9" grpId="0" animBg="1"/>
      <p:bldP spid="96" grpId="0" animBg="1"/>
      <p:bldP spid="9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397" y="0"/>
            <a:ext cx="9051925" cy="1295400"/>
          </a:xfrm>
        </p:spPr>
        <p:txBody>
          <a:bodyPr/>
          <a:lstStyle/>
          <a:p>
            <a:r>
              <a:rPr lang="en-CA" dirty="0" smtClean="0"/>
              <a:t>The Sentence-level Parsing Model</a:t>
            </a:r>
            <a:endParaRPr lang="en-CA" dirty="0"/>
          </a:p>
        </p:txBody>
      </p:sp>
      <p:sp>
        <p:nvSpPr>
          <p:cNvPr id="7" name="TextBox 6"/>
          <p:cNvSpPr txBox="1"/>
          <p:nvPr/>
        </p:nvSpPr>
        <p:spPr>
          <a:xfrm>
            <a:off x="152457" y="1447803"/>
            <a:ext cx="4038601" cy="476192"/>
          </a:xfrm>
          <a:prstGeom prst="rect">
            <a:avLst/>
          </a:prstGeom>
          <a:solidFill>
            <a:srgbClr val="FF6600">
              <a:alpha val="59000"/>
            </a:srgbClr>
          </a:solidFill>
        </p:spPr>
        <p:txBody>
          <a:bodyPr wrap="square" lIns="90052" tIns="45018" rIns="90052" bIns="45018" rtlCol="0">
            <a:spAutoFit/>
          </a:bodyPr>
          <a:lstStyle/>
          <a:p>
            <a:pPr defTabSz="1001620" eaLnBrk="1" fontAlgn="auto" hangingPunct="1">
              <a:spcBef>
                <a:spcPts val="0"/>
              </a:spcBef>
              <a:spcAft>
                <a:spcPts val="0"/>
              </a:spcAft>
            </a:pPr>
            <a:r>
              <a:rPr lang="en-CA" b="1" dirty="0">
                <a:solidFill>
                  <a:srgbClr val="000000"/>
                </a:solidFill>
                <a:latin typeface="Arial"/>
              </a:rPr>
              <a:t>S</a:t>
            </a:r>
            <a:r>
              <a:rPr lang="en-CA" b="1" dirty="0" smtClean="0">
                <a:solidFill>
                  <a:srgbClr val="000000"/>
                </a:solidFill>
                <a:latin typeface="Arial"/>
              </a:rPr>
              <a:t>tructure</a:t>
            </a:r>
            <a:r>
              <a:rPr lang="en-CA" dirty="0" smtClean="0">
                <a:solidFill>
                  <a:srgbClr val="000000"/>
                </a:solidFill>
                <a:latin typeface="Arial"/>
              </a:rPr>
              <a:t> </a:t>
            </a:r>
            <a:r>
              <a:rPr lang="en-CA" dirty="0">
                <a:solidFill>
                  <a:srgbClr val="000000"/>
                </a:solidFill>
                <a:latin typeface="Arial"/>
              </a:rPr>
              <a:t>and </a:t>
            </a:r>
            <a:r>
              <a:rPr lang="en-CA" b="1" dirty="0">
                <a:solidFill>
                  <a:srgbClr val="000000"/>
                </a:solidFill>
                <a:latin typeface="Arial"/>
              </a:rPr>
              <a:t>label</a:t>
            </a:r>
            <a:r>
              <a:rPr lang="en-CA" dirty="0">
                <a:solidFill>
                  <a:srgbClr val="000000"/>
                </a:solidFill>
                <a:latin typeface="Arial"/>
              </a:rPr>
              <a:t> jointly</a:t>
            </a:r>
          </a:p>
        </p:txBody>
      </p:sp>
      <p:grpSp>
        <p:nvGrpSpPr>
          <p:cNvPr id="42" name="Group 41"/>
          <p:cNvGrpSpPr/>
          <p:nvPr/>
        </p:nvGrpSpPr>
        <p:grpSpPr>
          <a:xfrm>
            <a:off x="304800" y="5105400"/>
            <a:ext cx="9448800" cy="914401"/>
            <a:chOff x="304800" y="5257799"/>
            <a:chExt cx="9448800" cy="914401"/>
          </a:xfrm>
        </p:grpSpPr>
        <p:sp>
          <p:nvSpPr>
            <p:cNvPr id="15" name="TextBox 14"/>
            <p:cNvSpPr txBox="1"/>
            <p:nvPr/>
          </p:nvSpPr>
          <p:spPr>
            <a:xfrm>
              <a:off x="8305800" y="5257799"/>
              <a:ext cx="1447800" cy="732509"/>
            </a:xfrm>
            <a:prstGeom prst="rect">
              <a:avLst/>
            </a:prstGeom>
            <a:solidFill>
              <a:srgbClr val="FF6600">
                <a:alpha val="60000"/>
              </a:srgbClr>
            </a:solidFill>
          </p:spPr>
          <p:txBody>
            <a:bodyPr wrap="square" rtlCol="0">
              <a:spAutoFit/>
            </a:bodyPr>
            <a:lstStyle/>
            <a:p>
              <a:pPr defTabSz="1001620" eaLnBrk="1" fontAlgn="auto" hangingPunct="1">
                <a:spcBef>
                  <a:spcPts val="0"/>
                </a:spcBef>
                <a:spcAft>
                  <a:spcPts val="0"/>
                </a:spcAft>
              </a:pPr>
              <a:r>
                <a:rPr lang="en-CA" sz="2000" dirty="0">
                  <a:solidFill>
                    <a:srgbClr val="000000"/>
                  </a:solidFill>
                  <a:latin typeface="Arial"/>
                </a:rPr>
                <a:t>Units at level i</a:t>
              </a:r>
            </a:p>
          </p:txBody>
        </p:sp>
        <p:grpSp>
          <p:nvGrpSpPr>
            <p:cNvPr id="41" name="Group 40"/>
            <p:cNvGrpSpPr/>
            <p:nvPr/>
          </p:nvGrpSpPr>
          <p:grpSpPr>
            <a:xfrm>
              <a:off x="304800" y="5334000"/>
              <a:ext cx="7620000" cy="838200"/>
              <a:chOff x="304800" y="5334000"/>
              <a:chExt cx="7620000" cy="838200"/>
            </a:xfrm>
          </p:grpSpPr>
          <p:grpSp>
            <p:nvGrpSpPr>
              <p:cNvPr id="14" name="Group 13"/>
              <p:cNvGrpSpPr/>
              <p:nvPr/>
            </p:nvGrpSpPr>
            <p:grpSpPr>
              <a:xfrm>
                <a:off x="304800" y="5334000"/>
                <a:ext cx="7620000" cy="838200"/>
                <a:chOff x="1219200" y="5486400"/>
                <a:chExt cx="7848600" cy="838200"/>
              </a:xfrm>
            </p:grpSpPr>
            <p:sp>
              <p:nvSpPr>
                <p:cNvPr id="8" name="Oval 7"/>
                <p:cNvSpPr/>
                <p:nvPr/>
              </p:nvSpPr>
              <p:spPr bwMode="auto">
                <a:xfrm>
                  <a:off x="1219200" y="5486400"/>
                  <a:ext cx="838200" cy="762000"/>
                </a:xfrm>
                <a:prstGeom prst="ellipse">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defTabSz="900059" eaLnBrk="1" fontAlgn="auto" hangingPunct="1">
                    <a:spcBef>
                      <a:spcPts val="0"/>
                    </a:spcBef>
                    <a:spcAft>
                      <a:spcPts val="0"/>
                    </a:spcAft>
                  </a:pPr>
                  <a:r>
                    <a:rPr lang="en-CA" sz="2000" dirty="0">
                      <a:solidFill>
                        <a:srgbClr val="000000"/>
                      </a:solidFill>
                      <a:latin typeface="Arial"/>
                    </a:rPr>
                    <a:t>W</a:t>
                  </a:r>
                  <a:r>
                    <a:rPr lang="en-CA" sz="2000" baseline="-25000" dirty="0">
                      <a:solidFill>
                        <a:srgbClr val="000000"/>
                      </a:solidFill>
                      <a:latin typeface="Arial"/>
                    </a:rPr>
                    <a:t>1</a:t>
                  </a:r>
                </a:p>
              </p:txBody>
            </p:sp>
            <p:sp>
              <p:nvSpPr>
                <p:cNvPr id="9" name="Oval 8"/>
                <p:cNvSpPr/>
                <p:nvPr/>
              </p:nvSpPr>
              <p:spPr bwMode="auto">
                <a:xfrm>
                  <a:off x="2362200" y="5486400"/>
                  <a:ext cx="838200" cy="762000"/>
                </a:xfrm>
                <a:prstGeom prst="ellipse">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defTabSz="900059" eaLnBrk="1" fontAlgn="auto" hangingPunct="1">
                    <a:spcBef>
                      <a:spcPts val="0"/>
                    </a:spcBef>
                    <a:spcAft>
                      <a:spcPts val="0"/>
                    </a:spcAft>
                  </a:pPr>
                  <a:r>
                    <a:rPr lang="en-CA" sz="2000" dirty="0">
                      <a:solidFill>
                        <a:srgbClr val="000000"/>
                      </a:solidFill>
                      <a:latin typeface="Arial"/>
                    </a:rPr>
                    <a:t>W</a:t>
                  </a:r>
                  <a:r>
                    <a:rPr lang="en-CA" sz="2000" baseline="-25000" dirty="0">
                      <a:solidFill>
                        <a:srgbClr val="000000"/>
                      </a:solidFill>
                      <a:latin typeface="Arial"/>
                    </a:rPr>
                    <a:t>2</a:t>
                  </a:r>
                </a:p>
              </p:txBody>
            </p:sp>
            <p:sp>
              <p:nvSpPr>
                <p:cNvPr id="10" name="Oval 9"/>
                <p:cNvSpPr/>
                <p:nvPr/>
              </p:nvSpPr>
              <p:spPr bwMode="auto">
                <a:xfrm>
                  <a:off x="6705600" y="5486400"/>
                  <a:ext cx="914400" cy="838200"/>
                </a:xfrm>
                <a:prstGeom prst="ellipse">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defTabSz="900059" eaLnBrk="1" fontAlgn="auto" hangingPunct="1">
                    <a:spcBef>
                      <a:spcPts val="0"/>
                    </a:spcBef>
                    <a:spcAft>
                      <a:spcPts val="0"/>
                    </a:spcAft>
                  </a:pPr>
                  <a:r>
                    <a:rPr lang="en-CA" sz="2000" dirty="0">
                      <a:solidFill>
                        <a:srgbClr val="000000"/>
                      </a:solidFill>
                      <a:latin typeface="Arial"/>
                    </a:rPr>
                    <a:t>W</a:t>
                  </a:r>
                  <a:r>
                    <a:rPr lang="en-CA" sz="1600" baseline="-25000" dirty="0">
                      <a:solidFill>
                        <a:srgbClr val="000000"/>
                      </a:solidFill>
                      <a:latin typeface="Arial"/>
                    </a:rPr>
                    <a:t>t-1</a:t>
                  </a:r>
                </a:p>
              </p:txBody>
            </p:sp>
            <p:sp>
              <p:nvSpPr>
                <p:cNvPr id="11" name="Oval 10"/>
                <p:cNvSpPr/>
                <p:nvPr/>
              </p:nvSpPr>
              <p:spPr bwMode="auto">
                <a:xfrm>
                  <a:off x="5105400" y="5486400"/>
                  <a:ext cx="838200" cy="762000"/>
                </a:xfrm>
                <a:prstGeom prst="ellipse">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defTabSz="900059" eaLnBrk="1" fontAlgn="auto" hangingPunct="1">
                    <a:spcBef>
                      <a:spcPts val="0"/>
                    </a:spcBef>
                    <a:spcAft>
                      <a:spcPts val="0"/>
                    </a:spcAft>
                  </a:pPr>
                  <a:r>
                    <a:rPr lang="en-CA" sz="2000" dirty="0">
                      <a:solidFill>
                        <a:srgbClr val="000000"/>
                      </a:solidFill>
                      <a:latin typeface="Arial"/>
                    </a:rPr>
                    <a:t>W</a:t>
                  </a:r>
                  <a:r>
                    <a:rPr lang="en-CA" sz="2000" baseline="-25000" dirty="0">
                      <a:solidFill>
                        <a:srgbClr val="000000"/>
                      </a:solidFill>
                      <a:latin typeface="Arial"/>
                    </a:rPr>
                    <a:t>j</a:t>
                  </a:r>
                </a:p>
              </p:txBody>
            </p:sp>
            <p:sp>
              <p:nvSpPr>
                <p:cNvPr id="12" name="Oval 11"/>
                <p:cNvSpPr/>
                <p:nvPr/>
              </p:nvSpPr>
              <p:spPr bwMode="auto">
                <a:xfrm>
                  <a:off x="3505200" y="5486400"/>
                  <a:ext cx="838200" cy="762000"/>
                </a:xfrm>
                <a:prstGeom prst="ellipse">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defTabSz="900059" eaLnBrk="1" fontAlgn="auto" hangingPunct="1">
                    <a:spcBef>
                      <a:spcPts val="0"/>
                    </a:spcBef>
                    <a:spcAft>
                      <a:spcPts val="0"/>
                    </a:spcAft>
                  </a:pPr>
                  <a:r>
                    <a:rPr lang="en-CA" sz="2000" dirty="0">
                      <a:solidFill>
                        <a:srgbClr val="000000"/>
                      </a:solidFill>
                      <a:latin typeface="Arial"/>
                    </a:rPr>
                    <a:t>W</a:t>
                  </a:r>
                  <a:r>
                    <a:rPr lang="en-CA" sz="2000" baseline="-25000" dirty="0">
                      <a:solidFill>
                        <a:srgbClr val="000000"/>
                      </a:solidFill>
                      <a:latin typeface="Arial"/>
                    </a:rPr>
                    <a:t>3</a:t>
                  </a:r>
                </a:p>
              </p:txBody>
            </p:sp>
            <p:sp>
              <p:nvSpPr>
                <p:cNvPr id="13" name="Oval 12"/>
                <p:cNvSpPr/>
                <p:nvPr/>
              </p:nvSpPr>
              <p:spPr bwMode="auto">
                <a:xfrm>
                  <a:off x="8153400" y="5486400"/>
                  <a:ext cx="914400" cy="838200"/>
                </a:xfrm>
                <a:prstGeom prst="ellipse">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defTabSz="900059" eaLnBrk="1" fontAlgn="auto" hangingPunct="1">
                    <a:spcBef>
                      <a:spcPts val="0"/>
                    </a:spcBef>
                    <a:spcAft>
                      <a:spcPts val="0"/>
                    </a:spcAft>
                  </a:pPr>
                  <a:r>
                    <a:rPr lang="en-CA" sz="2000" dirty="0" err="1">
                      <a:solidFill>
                        <a:srgbClr val="000000"/>
                      </a:solidFill>
                      <a:latin typeface="Arial"/>
                    </a:rPr>
                    <a:t>W</a:t>
                  </a:r>
                  <a:r>
                    <a:rPr lang="en-CA" sz="1600" baseline="-25000" dirty="0" err="1">
                      <a:solidFill>
                        <a:srgbClr val="000000"/>
                      </a:solidFill>
                      <a:latin typeface="Arial"/>
                    </a:rPr>
                    <a:t>t</a:t>
                  </a:r>
                  <a:endParaRPr lang="en-CA" sz="1600" baseline="-25000" dirty="0">
                    <a:solidFill>
                      <a:srgbClr val="000000"/>
                    </a:solidFill>
                    <a:latin typeface="Arial"/>
                  </a:endParaRPr>
                </a:p>
              </p:txBody>
            </p:sp>
          </p:grpSp>
          <p:sp>
            <p:nvSpPr>
              <p:cNvPr id="34" name="TextBox 33"/>
              <p:cNvSpPr txBox="1"/>
              <p:nvPr/>
            </p:nvSpPr>
            <p:spPr>
              <a:xfrm>
                <a:off x="3505200" y="5486401"/>
                <a:ext cx="457200" cy="400110"/>
              </a:xfrm>
              <a:prstGeom prst="rect">
                <a:avLst/>
              </a:prstGeom>
              <a:noFill/>
            </p:spPr>
            <p:txBody>
              <a:bodyPr wrap="square" rtlCol="0">
                <a:spAutoFit/>
              </a:bodyPr>
              <a:lstStyle/>
              <a:p>
                <a:pPr defTabSz="1001620" eaLnBrk="1" fontAlgn="auto" hangingPunct="1">
                  <a:spcBef>
                    <a:spcPts val="0"/>
                  </a:spcBef>
                  <a:spcAft>
                    <a:spcPts val="0"/>
                  </a:spcAft>
                </a:pPr>
                <a:r>
                  <a:rPr lang="en-CA" sz="2000" dirty="0">
                    <a:solidFill>
                      <a:srgbClr val="000000"/>
                    </a:solidFill>
                    <a:latin typeface="Arial"/>
                  </a:rPr>
                  <a:t>--</a:t>
                </a:r>
              </a:p>
            </p:txBody>
          </p:sp>
          <p:sp>
            <p:nvSpPr>
              <p:cNvPr id="35" name="TextBox 34"/>
              <p:cNvSpPr txBox="1"/>
              <p:nvPr/>
            </p:nvSpPr>
            <p:spPr>
              <a:xfrm>
                <a:off x="5029200" y="5486401"/>
                <a:ext cx="457200" cy="400110"/>
              </a:xfrm>
              <a:prstGeom prst="rect">
                <a:avLst/>
              </a:prstGeom>
              <a:noFill/>
            </p:spPr>
            <p:txBody>
              <a:bodyPr wrap="square" rtlCol="0">
                <a:spAutoFit/>
              </a:bodyPr>
              <a:lstStyle/>
              <a:p>
                <a:pPr defTabSz="1001620" eaLnBrk="1" fontAlgn="auto" hangingPunct="1">
                  <a:spcBef>
                    <a:spcPts val="0"/>
                  </a:spcBef>
                  <a:spcAft>
                    <a:spcPts val="0"/>
                  </a:spcAft>
                </a:pPr>
                <a:r>
                  <a:rPr lang="en-CA" sz="2000" dirty="0">
                    <a:solidFill>
                      <a:srgbClr val="000000"/>
                    </a:solidFill>
                    <a:latin typeface="Arial"/>
                  </a:rPr>
                  <a:t>--</a:t>
                </a:r>
              </a:p>
            </p:txBody>
          </p:sp>
        </p:grpSp>
      </p:grpSp>
      <p:grpSp>
        <p:nvGrpSpPr>
          <p:cNvPr id="102" name="Group 101"/>
          <p:cNvGrpSpPr/>
          <p:nvPr/>
        </p:nvGrpSpPr>
        <p:grpSpPr>
          <a:xfrm>
            <a:off x="999413" y="2209801"/>
            <a:ext cx="8830390" cy="3018444"/>
            <a:chOff x="999410" y="2590800"/>
            <a:chExt cx="8830390" cy="2795380"/>
          </a:xfrm>
        </p:grpSpPr>
        <p:grpSp>
          <p:nvGrpSpPr>
            <p:cNvPr id="44" name="Group 43"/>
            <p:cNvGrpSpPr/>
            <p:nvPr/>
          </p:nvGrpSpPr>
          <p:grpSpPr>
            <a:xfrm>
              <a:off x="1414509" y="2590800"/>
              <a:ext cx="8415291" cy="1481990"/>
              <a:chOff x="1414509" y="3962400"/>
              <a:chExt cx="8415291" cy="1481990"/>
            </a:xfrm>
          </p:grpSpPr>
          <p:sp>
            <p:nvSpPr>
              <p:cNvPr id="45" name="TextBox 44"/>
              <p:cNvSpPr txBox="1"/>
              <p:nvPr/>
            </p:nvSpPr>
            <p:spPr>
              <a:xfrm>
                <a:off x="8077200" y="3962400"/>
                <a:ext cx="1752600" cy="969138"/>
              </a:xfrm>
              <a:prstGeom prst="rect">
                <a:avLst/>
              </a:prstGeom>
              <a:solidFill>
                <a:srgbClr val="FF6600">
                  <a:alpha val="59000"/>
                </a:srgbClr>
              </a:solidFill>
            </p:spPr>
            <p:txBody>
              <a:bodyPr wrap="square" rtlCol="0">
                <a:spAutoFit/>
              </a:bodyPr>
              <a:lstStyle/>
              <a:p>
                <a:pPr defTabSz="1001620" eaLnBrk="1" fontAlgn="auto" hangingPunct="1">
                  <a:spcBef>
                    <a:spcPts val="0"/>
                  </a:spcBef>
                  <a:spcAft>
                    <a:spcPts val="0"/>
                  </a:spcAft>
                </a:pPr>
                <a:r>
                  <a:rPr lang="en-CA" sz="2000" dirty="0">
                    <a:solidFill>
                      <a:srgbClr val="000000"/>
                    </a:solidFill>
                    <a:latin typeface="Arial"/>
                  </a:rPr>
                  <a:t>Relation at level </a:t>
                </a:r>
                <a:r>
                  <a:rPr lang="en-CA" sz="2000" dirty="0" err="1">
                    <a:solidFill>
                      <a:srgbClr val="000000"/>
                    </a:solidFill>
                    <a:latin typeface="Arial"/>
                  </a:rPr>
                  <a:t>i</a:t>
                </a:r>
                <a:endParaRPr lang="en-CA" sz="2000" dirty="0">
                  <a:solidFill>
                    <a:srgbClr val="000000"/>
                  </a:solidFill>
                  <a:latin typeface="Arial"/>
                </a:endParaRPr>
              </a:p>
              <a:p>
                <a:pPr defTabSz="1001620" eaLnBrk="1" fontAlgn="auto" hangingPunct="1">
                  <a:spcBef>
                    <a:spcPts val="0"/>
                  </a:spcBef>
                  <a:spcAft>
                    <a:spcPts val="0"/>
                  </a:spcAft>
                </a:pPr>
                <a:r>
                  <a:rPr lang="en-CA" sz="2000" dirty="0">
                    <a:solidFill>
                      <a:srgbClr val="000000"/>
                    </a:solidFill>
                    <a:latin typeface="Arial"/>
                  </a:rPr>
                  <a:t>R </a:t>
                </a:r>
                <a:r>
                  <a:rPr lang="el-GR" sz="2000" dirty="0">
                    <a:solidFill>
                      <a:srgbClr val="000000"/>
                    </a:solidFill>
                    <a:latin typeface="Arial"/>
                    <a:cs typeface="Arial"/>
                  </a:rPr>
                  <a:t>ϵ</a:t>
                </a:r>
                <a:r>
                  <a:rPr lang="en-CA" sz="2000" dirty="0">
                    <a:solidFill>
                      <a:srgbClr val="000000"/>
                    </a:solidFill>
                    <a:latin typeface="Arial"/>
                    <a:cs typeface="Arial"/>
                  </a:rPr>
                  <a:t> {1 .. M}</a:t>
                </a:r>
                <a:r>
                  <a:rPr lang="en-CA" sz="2000" dirty="0">
                    <a:solidFill>
                      <a:srgbClr val="000000"/>
                    </a:solidFill>
                    <a:latin typeface="Arial"/>
                  </a:rPr>
                  <a:t> </a:t>
                </a:r>
              </a:p>
            </p:txBody>
          </p:sp>
          <p:cxnSp>
            <p:nvCxnSpPr>
              <p:cNvPr id="47" name="Straight Connector 46"/>
              <p:cNvCxnSpPr/>
              <p:nvPr/>
            </p:nvCxnSpPr>
            <p:spPr bwMode="auto">
              <a:xfrm flipH="1">
                <a:off x="1821402" y="4724400"/>
                <a:ext cx="7398" cy="719990"/>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48" name="Straight Connector 47"/>
              <p:cNvCxnSpPr/>
              <p:nvPr/>
            </p:nvCxnSpPr>
            <p:spPr bwMode="auto">
              <a:xfrm flipH="1">
                <a:off x="2931110" y="4724400"/>
                <a:ext cx="40690" cy="719990"/>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49" name="Straight Connector 48"/>
              <p:cNvCxnSpPr/>
              <p:nvPr/>
            </p:nvCxnSpPr>
            <p:spPr bwMode="auto">
              <a:xfrm flipH="1">
                <a:off x="4484703" y="4724400"/>
                <a:ext cx="11097" cy="719990"/>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50" name="Straight Connector 49"/>
              <p:cNvCxnSpPr>
                <a:stCxn id="59" idx="4"/>
                <a:endCxn id="19" idx="0"/>
              </p:cNvCxnSpPr>
              <p:nvPr/>
            </p:nvCxnSpPr>
            <p:spPr bwMode="auto">
              <a:xfrm>
                <a:off x="6075286" y="4800600"/>
                <a:ext cx="0" cy="643790"/>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51" name="Straight Connector 50"/>
              <p:cNvCxnSpPr>
                <a:stCxn id="62" idx="4"/>
                <a:endCxn id="22" idx="0"/>
              </p:cNvCxnSpPr>
              <p:nvPr/>
            </p:nvCxnSpPr>
            <p:spPr bwMode="auto">
              <a:xfrm>
                <a:off x="7480917" y="4800600"/>
                <a:ext cx="0" cy="643790"/>
              </a:xfrm>
              <a:prstGeom prst="line">
                <a:avLst/>
              </a:prstGeom>
              <a:solidFill>
                <a:srgbClr val="00B8FF"/>
              </a:solidFill>
              <a:ln w="9525" cap="flat" cmpd="sng" algn="ctr">
                <a:solidFill>
                  <a:schemeClr val="tx1"/>
                </a:solidFill>
                <a:prstDash val="solid"/>
                <a:round/>
                <a:headEnd type="none" w="med" len="med"/>
                <a:tailEnd type="none" w="med" len="med"/>
              </a:ln>
              <a:effectLst/>
            </p:spPr>
          </p:cxnSp>
          <p:grpSp>
            <p:nvGrpSpPr>
              <p:cNvPr id="52" name="Group 38"/>
              <p:cNvGrpSpPr/>
              <p:nvPr/>
            </p:nvGrpSpPr>
            <p:grpSpPr>
              <a:xfrm>
                <a:off x="1414509" y="3962400"/>
                <a:ext cx="6510291" cy="838200"/>
                <a:chOff x="1414509" y="3962400"/>
                <a:chExt cx="6510291" cy="838200"/>
              </a:xfrm>
            </p:grpSpPr>
            <p:grpSp>
              <p:nvGrpSpPr>
                <p:cNvPr id="53" name="Group 37"/>
                <p:cNvGrpSpPr/>
                <p:nvPr/>
              </p:nvGrpSpPr>
              <p:grpSpPr>
                <a:xfrm>
                  <a:off x="1414509" y="3962400"/>
                  <a:ext cx="6510291" cy="838200"/>
                  <a:chOff x="1414509" y="3962400"/>
                  <a:chExt cx="6510291" cy="838200"/>
                </a:xfrm>
              </p:grpSpPr>
              <p:grpSp>
                <p:nvGrpSpPr>
                  <p:cNvPr id="55" name="Group 15"/>
                  <p:cNvGrpSpPr/>
                  <p:nvPr/>
                </p:nvGrpSpPr>
                <p:grpSpPr>
                  <a:xfrm>
                    <a:off x="1414509" y="3962400"/>
                    <a:ext cx="6510291" cy="838200"/>
                    <a:chOff x="2362200" y="5486400"/>
                    <a:chExt cx="6705600" cy="838200"/>
                  </a:xfrm>
                </p:grpSpPr>
                <p:sp>
                  <p:nvSpPr>
                    <p:cNvPr id="58" name="Oval 57"/>
                    <p:cNvSpPr/>
                    <p:nvPr/>
                  </p:nvSpPr>
                  <p:spPr bwMode="auto">
                    <a:xfrm>
                      <a:off x="2362200" y="5486400"/>
                      <a:ext cx="838200" cy="7620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defTabSz="900059" eaLnBrk="1" fontAlgn="auto" hangingPunct="1">
                        <a:spcBef>
                          <a:spcPts val="0"/>
                        </a:spcBef>
                        <a:spcAft>
                          <a:spcPts val="0"/>
                        </a:spcAft>
                      </a:pPr>
                      <a:r>
                        <a:rPr lang="en-CA" sz="2000" dirty="0">
                          <a:solidFill>
                            <a:srgbClr val="000000"/>
                          </a:solidFill>
                          <a:latin typeface="Arial"/>
                        </a:rPr>
                        <a:t>R</a:t>
                      </a:r>
                      <a:r>
                        <a:rPr lang="en-CA" sz="2000" baseline="-25000" dirty="0">
                          <a:solidFill>
                            <a:srgbClr val="000000"/>
                          </a:solidFill>
                          <a:latin typeface="Arial"/>
                        </a:rPr>
                        <a:t>2</a:t>
                      </a:r>
                    </a:p>
                  </p:txBody>
                </p:sp>
                <p:sp>
                  <p:nvSpPr>
                    <p:cNvPr id="59" name="Oval 58"/>
                    <p:cNvSpPr/>
                    <p:nvPr/>
                  </p:nvSpPr>
                  <p:spPr bwMode="auto">
                    <a:xfrm>
                      <a:off x="6705600" y="5486400"/>
                      <a:ext cx="914400" cy="8382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defTabSz="900059" eaLnBrk="1" fontAlgn="auto" hangingPunct="1">
                        <a:spcBef>
                          <a:spcPts val="0"/>
                        </a:spcBef>
                        <a:spcAft>
                          <a:spcPts val="0"/>
                        </a:spcAft>
                      </a:pPr>
                      <a:r>
                        <a:rPr lang="en-CA" sz="2000" dirty="0">
                          <a:solidFill>
                            <a:srgbClr val="000000"/>
                          </a:solidFill>
                          <a:latin typeface="Arial"/>
                        </a:rPr>
                        <a:t>R</a:t>
                      </a:r>
                      <a:r>
                        <a:rPr lang="en-CA" sz="1600" baseline="-25000" dirty="0">
                          <a:solidFill>
                            <a:srgbClr val="000000"/>
                          </a:solidFill>
                          <a:latin typeface="Arial"/>
                        </a:rPr>
                        <a:t>t-1</a:t>
                      </a:r>
                    </a:p>
                  </p:txBody>
                </p:sp>
                <p:sp>
                  <p:nvSpPr>
                    <p:cNvPr id="60" name="Oval 59"/>
                    <p:cNvSpPr/>
                    <p:nvPr/>
                  </p:nvSpPr>
                  <p:spPr bwMode="auto">
                    <a:xfrm>
                      <a:off x="5105400" y="5486400"/>
                      <a:ext cx="838200" cy="7620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defTabSz="900059" eaLnBrk="1" fontAlgn="auto" hangingPunct="1">
                        <a:spcBef>
                          <a:spcPts val="0"/>
                        </a:spcBef>
                        <a:spcAft>
                          <a:spcPts val="0"/>
                        </a:spcAft>
                      </a:pPr>
                      <a:r>
                        <a:rPr lang="en-CA" sz="2000" dirty="0" err="1">
                          <a:solidFill>
                            <a:srgbClr val="000000"/>
                          </a:solidFill>
                          <a:latin typeface="Arial"/>
                        </a:rPr>
                        <a:t>R</a:t>
                      </a:r>
                      <a:r>
                        <a:rPr lang="en-CA" sz="2000" baseline="-25000" dirty="0" err="1">
                          <a:solidFill>
                            <a:srgbClr val="000000"/>
                          </a:solidFill>
                          <a:latin typeface="Arial"/>
                        </a:rPr>
                        <a:t>j</a:t>
                      </a:r>
                      <a:endParaRPr lang="en-CA" sz="2000" baseline="-25000" dirty="0">
                        <a:solidFill>
                          <a:srgbClr val="000000"/>
                        </a:solidFill>
                        <a:latin typeface="Arial"/>
                      </a:endParaRPr>
                    </a:p>
                  </p:txBody>
                </p:sp>
                <p:sp>
                  <p:nvSpPr>
                    <p:cNvPr id="61" name="Oval 60"/>
                    <p:cNvSpPr/>
                    <p:nvPr/>
                  </p:nvSpPr>
                  <p:spPr bwMode="auto">
                    <a:xfrm>
                      <a:off x="3505200" y="5486400"/>
                      <a:ext cx="838200" cy="7620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defTabSz="900059" eaLnBrk="1" fontAlgn="auto" hangingPunct="1">
                        <a:spcBef>
                          <a:spcPts val="0"/>
                        </a:spcBef>
                        <a:spcAft>
                          <a:spcPts val="0"/>
                        </a:spcAft>
                      </a:pPr>
                      <a:r>
                        <a:rPr lang="en-CA" sz="2000" dirty="0">
                          <a:solidFill>
                            <a:srgbClr val="000000"/>
                          </a:solidFill>
                          <a:latin typeface="Arial"/>
                        </a:rPr>
                        <a:t>R</a:t>
                      </a:r>
                      <a:r>
                        <a:rPr lang="en-CA" sz="2000" baseline="-25000" dirty="0">
                          <a:solidFill>
                            <a:srgbClr val="000000"/>
                          </a:solidFill>
                          <a:latin typeface="Arial"/>
                        </a:rPr>
                        <a:t>3</a:t>
                      </a:r>
                    </a:p>
                  </p:txBody>
                </p:sp>
                <p:sp>
                  <p:nvSpPr>
                    <p:cNvPr id="62" name="Oval 61"/>
                    <p:cNvSpPr/>
                    <p:nvPr/>
                  </p:nvSpPr>
                  <p:spPr bwMode="auto">
                    <a:xfrm>
                      <a:off x="8153400" y="5486400"/>
                      <a:ext cx="914400" cy="8382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defTabSz="900059" eaLnBrk="1" fontAlgn="auto" hangingPunct="1">
                        <a:spcBef>
                          <a:spcPts val="0"/>
                        </a:spcBef>
                        <a:spcAft>
                          <a:spcPts val="0"/>
                        </a:spcAft>
                      </a:pPr>
                      <a:r>
                        <a:rPr lang="en-CA" sz="2000" dirty="0" err="1">
                          <a:solidFill>
                            <a:srgbClr val="000000"/>
                          </a:solidFill>
                          <a:latin typeface="Arial"/>
                        </a:rPr>
                        <a:t>R</a:t>
                      </a:r>
                      <a:r>
                        <a:rPr lang="en-CA" sz="1600" baseline="-25000" dirty="0" err="1">
                          <a:solidFill>
                            <a:srgbClr val="000000"/>
                          </a:solidFill>
                          <a:latin typeface="Arial"/>
                        </a:rPr>
                        <a:t>t</a:t>
                      </a:r>
                      <a:endParaRPr lang="en-CA" sz="1600" baseline="-25000" dirty="0">
                        <a:solidFill>
                          <a:srgbClr val="000000"/>
                        </a:solidFill>
                        <a:latin typeface="Arial"/>
                      </a:endParaRPr>
                    </a:p>
                  </p:txBody>
                </p:sp>
              </p:grpSp>
              <p:sp>
                <p:nvSpPr>
                  <p:cNvPr id="56" name="TextBox 55"/>
                  <p:cNvSpPr txBox="1"/>
                  <p:nvPr/>
                </p:nvSpPr>
                <p:spPr>
                  <a:xfrm>
                    <a:off x="3505200" y="4191000"/>
                    <a:ext cx="457200" cy="370542"/>
                  </a:xfrm>
                  <a:prstGeom prst="rect">
                    <a:avLst/>
                  </a:prstGeom>
                  <a:noFill/>
                </p:spPr>
                <p:txBody>
                  <a:bodyPr wrap="square" rtlCol="0">
                    <a:spAutoFit/>
                  </a:bodyPr>
                  <a:lstStyle/>
                  <a:p>
                    <a:pPr defTabSz="1001620" eaLnBrk="1" fontAlgn="auto" hangingPunct="1">
                      <a:spcBef>
                        <a:spcPts val="0"/>
                      </a:spcBef>
                      <a:spcAft>
                        <a:spcPts val="0"/>
                      </a:spcAft>
                    </a:pPr>
                    <a:r>
                      <a:rPr lang="en-CA" sz="2000" dirty="0">
                        <a:solidFill>
                          <a:srgbClr val="000000"/>
                        </a:solidFill>
                        <a:latin typeface="Arial"/>
                      </a:rPr>
                      <a:t>--</a:t>
                    </a:r>
                  </a:p>
                </p:txBody>
              </p:sp>
            </p:grpSp>
            <p:sp>
              <p:nvSpPr>
                <p:cNvPr id="54" name="TextBox 53"/>
                <p:cNvSpPr txBox="1"/>
                <p:nvPr/>
              </p:nvSpPr>
              <p:spPr>
                <a:xfrm>
                  <a:off x="5029201" y="4171146"/>
                  <a:ext cx="457200" cy="370542"/>
                </a:xfrm>
                <a:prstGeom prst="rect">
                  <a:avLst/>
                </a:prstGeom>
                <a:noFill/>
              </p:spPr>
              <p:txBody>
                <a:bodyPr wrap="square" rtlCol="0">
                  <a:spAutoFit/>
                </a:bodyPr>
                <a:lstStyle/>
                <a:p>
                  <a:pPr defTabSz="1001620" eaLnBrk="1" fontAlgn="auto" hangingPunct="1">
                    <a:spcBef>
                      <a:spcPts val="0"/>
                    </a:spcBef>
                    <a:spcAft>
                      <a:spcPts val="0"/>
                    </a:spcAft>
                  </a:pPr>
                  <a:r>
                    <a:rPr lang="en-CA" sz="2000" dirty="0">
                      <a:solidFill>
                        <a:srgbClr val="000000"/>
                      </a:solidFill>
                      <a:latin typeface="Arial"/>
                    </a:rPr>
                    <a:t>--</a:t>
                  </a:r>
                </a:p>
              </p:txBody>
            </p:sp>
          </p:grpSp>
        </p:grpSp>
        <p:cxnSp>
          <p:nvCxnSpPr>
            <p:cNvPr id="69" name="Straight Connector 68"/>
            <p:cNvCxnSpPr/>
            <p:nvPr/>
          </p:nvCxnSpPr>
          <p:spPr bwMode="auto">
            <a:xfrm>
              <a:off x="6519169" y="3048000"/>
              <a:ext cx="517864" cy="0"/>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70" name="Straight Connector 69"/>
            <p:cNvCxnSpPr/>
            <p:nvPr/>
          </p:nvCxnSpPr>
          <p:spPr bwMode="auto">
            <a:xfrm>
              <a:off x="2209800" y="2971800"/>
              <a:ext cx="295923" cy="0"/>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79" name="Straight Connector 78"/>
            <p:cNvCxnSpPr>
              <a:stCxn id="58" idx="3"/>
              <a:endCxn id="8" idx="7"/>
            </p:cNvCxnSpPr>
            <p:nvPr/>
          </p:nvCxnSpPr>
          <p:spPr bwMode="auto">
            <a:xfrm flipH="1">
              <a:off x="999410" y="3241208"/>
              <a:ext cx="534275" cy="2134638"/>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81" name="Straight Connector 80"/>
            <p:cNvCxnSpPr>
              <a:stCxn id="61" idx="3"/>
              <a:endCxn id="9" idx="7"/>
            </p:cNvCxnSpPr>
            <p:nvPr/>
          </p:nvCxnSpPr>
          <p:spPr bwMode="auto">
            <a:xfrm flipH="1">
              <a:off x="2109119" y="3241208"/>
              <a:ext cx="534274" cy="2134638"/>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85" name="Straight Connector 84"/>
            <p:cNvCxnSpPr>
              <a:stCxn id="62" idx="3"/>
              <a:endCxn id="10" idx="7"/>
            </p:cNvCxnSpPr>
            <p:nvPr/>
          </p:nvCxnSpPr>
          <p:spPr bwMode="auto">
            <a:xfrm flipH="1">
              <a:off x="6389158" y="3306248"/>
              <a:ext cx="777886" cy="2079932"/>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89" name="Straight Connector 88"/>
            <p:cNvCxnSpPr>
              <a:stCxn id="60" idx="3"/>
            </p:cNvCxnSpPr>
            <p:nvPr/>
          </p:nvCxnSpPr>
          <p:spPr bwMode="auto">
            <a:xfrm flipH="1">
              <a:off x="3810000" y="3241208"/>
              <a:ext cx="386986" cy="568792"/>
            </a:xfrm>
            <a:prstGeom prst="line">
              <a:avLst/>
            </a:prstGeom>
            <a:solidFill>
              <a:srgbClr val="00B8FF"/>
            </a:solidFill>
            <a:ln w="9525" cap="flat" cmpd="sng" algn="ctr">
              <a:solidFill>
                <a:schemeClr val="tx1"/>
              </a:solidFill>
              <a:prstDash val="sysDash"/>
              <a:round/>
              <a:headEnd type="none" w="med" len="med"/>
              <a:tailEnd type="none" w="med" len="med"/>
            </a:ln>
            <a:effectLst/>
          </p:spPr>
        </p:cxnSp>
        <p:cxnSp>
          <p:nvCxnSpPr>
            <p:cNvPr id="97" name="Straight Connector 96"/>
            <p:cNvCxnSpPr/>
            <p:nvPr/>
          </p:nvCxnSpPr>
          <p:spPr bwMode="auto">
            <a:xfrm flipH="1">
              <a:off x="5257800" y="3276600"/>
              <a:ext cx="457200" cy="533400"/>
            </a:xfrm>
            <a:prstGeom prst="line">
              <a:avLst/>
            </a:prstGeom>
            <a:solidFill>
              <a:srgbClr val="00B8FF"/>
            </a:solidFill>
            <a:ln w="9525" cap="flat" cmpd="sng" algn="ctr">
              <a:solidFill>
                <a:schemeClr val="tx1"/>
              </a:solidFill>
              <a:prstDash val="sysDash"/>
              <a:round/>
              <a:headEnd type="none" w="med" len="med"/>
              <a:tailEnd type="none" w="med" len="med"/>
            </a:ln>
            <a:effectLst/>
          </p:spPr>
        </p:cxnSp>
      </p:grpSp>
      <p:grpSp>
        <p:nvGrpSpPr>
          <p:cNvPr id="101" name="Group 100"/>
          <p:cNvGrpSpPr/>
          <p:nvPr/>
        </p:nvGrpSpPr>
        <p:grpSpPr>
          <a:xfrm>
            <a:off x="999410" y="3752671"/>
            <a:ext cx="8677990" cy="1475480"/>
            <a:chOff x="999410" y="3905071"/>
            <a:chExt cx="8677990" cy="1475480"/>
          </a:xfrm>
        </p:grpSpPr>
        <p:grpSp>
          <p:nvGrpSpPr>
            <p:cNvPr id="43" name="Group 42"/>
            <p:cNvGrpSpPr/>
            <p:nvPr/>
          </p:nvGrpSpPr>
          <p:grpSpPr>
            <a:xfrm>
              <a:off x="1414509" y="3905071"/>
              <a:ext cx="8262891" cy="1428929"/>
              <a:chOff x="1414509" y="3905071"/>
              <a:chExt cx="8262891" cy="1428929"/>
            </a:xfrm>
          </p:grpSpPr>
          <p:sp>
            <p:nvSpPr>
              <p:cNvPr id="23" name="TextBox 22"/>
              <p:cNvSpPr txBox="1"/>
              <p:nvPr/>
            </p:nvSpPr>
            <p:spPr>
              <a:xfrm>
                <a:off x="8229600" y="3905071"/>
                <a:ext cx="1447800" cy="1046440"/>
              </a:xfrm>
              <a:prstGeom prst="rect">
                <a:avLst/>
              </a:prstGeom>
              <a:solidFill>
                <a:srgbClr val="FF6600">
                  <a:alpha val="57000"/>
                </a:srgbClr>
              </a:solidFill>
            </p:spPr>
            <p:txBody>
              <a:bodyPr wrap="square" rtlCol="0">
                <a:spAutoFit/>
              </a:bodyPr>
              <a:lstStyle/>
              <a:p>
                <a:pPr defTabSz="1001620" eaLnBrk="1" fontAlgn="auto" hangingPunct="1">
                  <a:spcBef>
                    <a:spcPts val="0"/>
                  </a:spcBef>
                  <a:spcAft>
                    <a:spcPts val="0"/>
                  </a:spcAft>
                </a:pPr>
                <a:r>
                  <a:rPr lang="en-CA" sz="2000" dirty="0">
                    <a:solidFill>
                      <a:srgbClr val="000000"/>
                    </a:solidFill>
                    <a:latin typeface="Arial"/>
                  </a:rPr>
                  <a:t>Structure at level </a:t>
                </a:r>
                <a:r>
                  <a:rPr lang="en-CA" sz="2000" dirty="0" err="1">
                    <a:solidFill>
                      <a:srgbClr val="000000"/>
                    </a:solidFill>
                    <a:latin typeface="Arial"/>
                  </a:rPr>
                  <a:t>i</a:t>
                </a:r>
                <a:endParaRPr lang="en-CA" sz="2000" dirty="0">
                  <a:solidFill>
                    <a:srgbClr val="000000"/>
                  </a:solidFill>
                  <a:latin typeface="Arial"/>
                </a:endParaRPr>
              </a:p>
              <a:p>
                <a:pPr defTabSz="1001620" eaLnBrk="1" fontAlgn="auto" hangingPunct="1">
                  <a:spcBef>
                    <a:spcPts val="0"/>
                  </a:spcBef>
                  <a:spcAft>
                    <a:spcPts val="0"/>
                  </a:spcAft>
                </a:pPr>
                <a:r>
                  <a:rPr lang="en-CA" sz="2000" dirty="0">
                    <a:solidFill>
                      <a:srgbClr val="000000"/>
                    </a:solidFill>
                    <a:latin typeface="Arial"/>
                    <a:cs typeface="Arial"/>
                  </a:rPr>
                  <a:t>S </a:t>
                </a:r>
                <a:r>
                  <a:rPr lang="el-GR" sz="2000" dirty="0">
                    <a:solidFill>
                      <a:srgbClr val="000000"/>
                    </a:solidFill>
                    <a:latin typeface="Arial"/>
                    <a:cs typeface="Arial"/>
                  </a:rPr>
                  <a:t>ϵ</a:t>
                </a:r>
                <a:r>
                  <a:rPr lang="en-CA" sz="2000" dirty="0">
                    <a:solidFill>
                      <a:srgbClr val="000000"/>
                    </a:solidFill>
                    <a:latin typeface="Arial"/>
                    <a:cs typeface="Arial"/>
                  </a:rPr>
                  <a:t> {0, 1}</a:t>
                </a:r>
                <a:endParaRPr lang="en-CA" sz="2000" dirty="0">
                  <a:solidFill>
                    <a:srgbClr val="000000"/>
                  </a:solidFill>
                  <a:latin typeface="Arial"/>
                </a:endParaRPr>
              </a:p>
            </p:txBody>
          </p:sp>
          <p:cxnSp>
            <p:nvCxnSpPr>
              <p:cNvPr id="26" name="Straight Connector 25"/>
              <p:cNvCxnSpPr/>
              <p:nvPr/>
            </p:nvCxnSpPr>
            <p:spPr bwMode="auto">
              <a:xfrm>
                <a:off x="1828800" y="4724400"/>
                <a:ext cx="0" cy="609600"/>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27" name="Straight Connector 26"/>
              <p:cNvCxnSpPr/>
              <p:nvPr/>
            </p:nvCxnSpPr>
            <p:spPr bwMode="auto">
              <a:xfrm>
                <a:off x="2971800" y="4724400"/>
                <a:ext cx="0" cy="609600"/>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28" name="Straight Connector 27"/>
              <p:cNvCxnSpPr/>
              <p:nvPr/>
            </p:nvCxnSpPr>
            <p:spPr bwMode="auto">
              <a:xfrm>
                <a:off x="4495800" y="4724400"/>
                <a:ext cx="0" cy="609600"/>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29" name="Straight Connector 28"/>
              <p:cNvCxnSpPr>
                <a:stCxn id="19" idx="4"/>
                <a:endCxn id="10" idx="0"/>
              </p:cNvCxnSpPr>
              <p:nvPr/>
            </p:nvCxnSpPr>
            <p:spPr bwMode="auto">
              <a:xfrm>
                <a:off x="6075286" y="4800600"/>
                <a:ext cx="0" cy="457200"/>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30" name="Straight Connector 29"/>
              <p:cNvCxnSpPr>
                <a:stCxn id="22" idx="4"/>
              </p:cNvCxnSpPr>
              <p:nvPr/>
            </p:nvCxnSpPr>
            <p:spPr bwMode="auto">
              <a:xfrm flipH="1">
                <a:off x="7467600" y="4800600"/>
                <a:ext cx="13317" cy="533400"/>
              </a:xfrm>
              <a:prstGeom prst="line">
                <a:avLst/>
              </a:prstGeom>
              <a:solidFill>
                <a:srgbClr val="00B8FF"/>
              </a:solidFill>
              <a:ln w="9525" cap="flat" cmpd="sng" algn="ctr">
                <a:solidFill>
                  <a:schemeClr val="tx1"/>
                </a:solidFill>
                <a:prstDash val="solid"/>
                <a:round/>
                <a:headEnd type="none" w="med" len="med"/>
                <a:tailEnd type="none" w="med" len="med"/>
              </a:ln>
              <a:effectLst/>
            </p:spPr>
          </p:cxnSp>
          <p:grpSp>
            <p:nvGrpSpPr>
              <p:cNvPr id="39" name="Group 38"/>
              <p:cNvGrpSpPr/>
              <p:nvPr/>
            </p:nvGrpSpPr>
            <p:grpSpPr>
              <a:xfrm>
                <a:off x="1414509" y="3962400"/>
                <a:ext cx="6510291" cy="838200"/>
                <a:chOff x="1414509" y="3962400"/>
                <a:chExt cx="6510291" cy="838200"/>
              </a:xfrm>
            </p:grpSpPr>
            <p:grpSp>
              <p:nvGrpSpPr>
                <p:cNvPr id="38" name="Group 37"/>
                <p:cNvGrpSpPr/>
                <p:nvPr/>
              </p:nvGrpSpPr>
              <p:grpSpPr>
                <a:xfrm>
                  <a:off x="1414509" y="3962400"/>
                  <a:ext cx="6510291" cy="838200"/>
                  <a:chOff x="1414509" y="3962400"/>
                  <a:chExt cx="6510291" cy="838200"/>
                </a:xfrm>
              </p:grpSpPr>
              <p:grpSp>
                <p:nvGrpSpPr>
                  <p:cNvPr id="16" name="Group 15"/>
                  <p:cNvGrpSpPr/>
                  <p:nvPr/>
                </p:nvGrpSpPr>
                <p:grpSpPr>
                  <a:xfrm>
                    <a:off x="1414509" y="3962400"/>
                    <a:ext cx="6510291" cy="838200"/>
                    <a:chOff x="2362200" y="5486400"/>
                    <a:chExt cx="6705600" cy="838200"/>
                  </a:xfrm>
                </p:grpSpPr>
                <p:sp>
                  <p:nvSpPr>
                    <p:cNvPr id="18" name="Oval 17"/>
                    <p:cNvSpPr/>
                    <p:nvPr/>
                  </p:nvSpPr>
                  <p:spPr bwMode="auto">
                    <a:xfrm>
                      <a:off x="2362200" y="5486400"/>
                      <a:ext cx="838200" cy="7620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defTabSz="900059" eaLnBrk="1" fontAlgn="auto" hangingPunct="1">
                        <a:spcBef>
                          <a:spcPts val="0"/>
                        </a:spcBef>
                        <a:spcAft>
                          <a:spcPts val="0"/>
                        </a:spcAft>
                      </a:pPr>
                      <a:r>
                        <a:rPr lang="en-CA" sz="2000" dirty="0">
                          <a:solidFill>
                            <a:srgbClr val="000000"/>
                          </a:solidFill>
                          <a:latin typeface="Arial"/>
                        </a:rPr>
                        <a:t>S</a:t>
                      </a:r>
                      <a:r>
                        <a:rPr lang="en-CA" sz="2000" baseline="-25000" dirty="0">
                          <a:solidFill>
                            <a:srgbClr val="000000"/>
                          </a:solidFill>
                          <a:latin typeface="Arial"/>
                        </a:rPr>
                        <a:t>2</a:t>
                      </a:r>
                    </a:p>
                  </p:txBody>
                </p:sp>
                <p:sp>
                  <p:nvSpPr>
                    <p:cNvPr id="19" name="Oval 18"/>
                    <p:cNvSpPr/>
                    <p:nvPr/>
                  </p:nvSpPr>
                  <p:spPr bwMode="auto">
                    <a:xfrm>
                      <a:off x="6705600" y="5486400"/>
                      <a:ext cx="914400" cy="8382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defTabSz="900059" eaLnBrk="1" fontAlgn="auto" hangingPunct="1">
                        <a:spcBef>
                          <a:spcPts val="0"/>
                        </a:spcBef>
                        <a:spcAft>
                          <a:spcPts val="0"/>
                        </a:spcAft>
                      </a:pPr>
                      <a:r>
                        <a:rPr lang="en-CA" sz="2000" dirty="0">
                          <a:solidFill>
                            <a:srgbClr val="000000"/>
                          </a:solidFill>
                          <a:latin typeface="Arial"/>
                        </a:rPr>
                        <a:t>S</a:t>
                      </a:r>
                      <a:r>
                        <a:rPr lang="en-CA" sz="1600" baseline="-25000" dirty="0">
                          <a:solidFill>
                            <a:srgbClr val="000000"/>
                          </a:solidFill>
                          <a:latin typeface="Arial"/>
                        </a:rPr>
                        <a:t>t-1</a:t>
                      </a:r>
                    </a:p>
                  </p:txBody>
                </p:sp>
                <p:sp>
                  <p:nvSpPr>
                    <p:cNvPr id="20" name="Oval 19"/>
                    <p:cNvSpPr/>
                    <p:nvPr/>
                  </p:nvSpPr>
                  <p:spPr bwMode="auto">
                    <a:xfrm>
                      <a:off x="5105400" y="5486400"/>
                      <a:ext cx="838200" cy="7620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defTabSz="900059" eaLnBrk="1" fontAlgn="auto" hangingPunct="1">
                        <a:spcBef>
                          <a:spcPts val="0"/>
                        </a:spcBef>
                        <a:spcAft>
                          <a:spcPts val="0"/>
                        </a:spcAft>
                      </a:pPr>
                      <a:r>
                        <a:rPr lang="en-CA" sz="2000" dirty="0" err="1">
                          <a:solidFill>
                            <a:srgbClr val="000000"/>
                          </a:solidFill>
                          <a:latin typeface="Arial"/>
                        </a:rPr>
                        <a:t>S</a:t>
                      </a:r>
                      <a:r>
                        <a:rPr lang="en-CA" sz="2000" baseline="-25000" dirty="0" err="1">
                          <a:solidFill>
                            <a:srgbClr val="000000"/>
                          </a:solidFill>
                          <a:latin typeface="Arial"/>
                        </a:rPr>
                        <a:t>j</a:t>
                      </a:r>
                      <a:endParaRPr lang="en-CA" sz="2000" baseline="-25000" dirty="0">
                        <a:solidFill>
                          <a:srgbClr val="000000"/>
                        </a:solidFill>
                        <a:latin typeface="Arial"/>
                      </a:endParaRPr>
                    </a:p>
                  </p:txBody>
                </p:sp>
                <p:sp>
                  <p:nvSpPr>
                    <p:cNvPr id="21" name="Oval 20"/>
                    <p:cNvSpPr/>
                    <p:nvPr/>
                  </p:nvSpPr>
                  <p:spPr bwMode="auto">
                    <a:xfrm>
                      <a:off x="3505200" y="5486400"/>
                      <a:ext cx="838200" cy="7620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defTabSz="900059" eaLnBrk="1" fontAlgn="auto" hangingPunct="1">
                        <a:spcBef>
                          <a:spcPts val="0"/>
                        </a:spcBef>
                        <a:spcAft>
                          <a:spcPts val="0"/>
                        </a:spcAft>
                      </a:pPr>
                      <a:r>
                        <a:rPr lang="en-CA" sz="2000" dirty="0">
                          <a:solidFill>
                            <a:srgbClr val="000000"/>
                          </a:solidFill>
                          <a:latin typeface="Arial"/>
                        </a:rPr>
                        <a:t>S</a:t>
                      </a:r>
                      <a:r>
                        <a:rPr lang="en-CA" sz="2000" baseline="-25000" dirty="0">
                          <a:solidFill>
                            <a:srgbClr val="000000"/>
                          </a:solidFill>
                          <a:latin typeface="Arial"/>
                        </a:rPr>
                        <a:t>3</a:t>
                      </a:r>
                    </a:p>
                  </p:txBody>
                </p:sp>
                <p:sp>
                  <p:nvSpPr>
                    <p:cNvPr id="22" name="Oval 21"/>
                    <p:cNvSpPr/>
                    <p:nvPr/>
                  </p:nvSpPr>
                  <p:spPr bwMode="auto">
                    <a:xfrm>
                      <a:off x="8153400" y="5486400"/>
                      <a:ext cx="914400" cy="8382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defTabSz="900059" eaLnBrk="1" fontAlgn="auto" hangingPunct="1">
                        <a:spcBef>
                          <a:spcPts val="0"/>
                        </a:spcBef>
                        <a:spcAft>
                          <a:spcPts val="0"/>
                        </a:spcAft>
                      </a:pPr>
                      <a:r>
                        <a:rPr lang="en-CA" sz="2000" dirty="0">
                          <a:solidFill>
                            <a:srgbClr val="000000"/>
                          </a:solidFill>
                          <a:latin typeface="Arial"/>
                        </a:rPr>
                        <a:t>S</a:t>
                      </a:r>
                      <a:r>
                        <a:rPr lang="en-CA" sz="1600" baseline="-25000" dirty="0">
                          <a:solidFill>
                            <a:srgbClr val="000000"/>
                          </a:solidFill>
                          <a:latin typeface="Arial"/>
                        </a:rPr>
                        <a:t>t</a:t>
                      </a:r>
                    </a:p>
                  </p:txBody>
                </p:sp>
              </p:grpSp>
              <p:sp>
                <p:nvSpPr>
                  <p:cNvPr id="36" name="TextBox 35"/>
                  <p:cNvSpPr txBox="1"/>
                  <p:nvPr/>
                </p:nvSpPr>
                <p:spPr>
                  <a:xfrm>
                    <a:off x="3505200" y="4191000"/>
                    <a:ext cx="457200" cy="400110"/>
                  </a:xfrm>
                  <a:prstGeom prst="rect">
                    <a:avLst/>
                  </a:prstGeom>
                  <a:noFill/>
                </p:spPr>
                <p:txBody>
                  <a:bodyPr wrap="square" rtlCol="0">
                    <a:spAutoFit/>
                  </a:bodyPr>
                  <a:lstStyle/>
                  <a:p>
                    <a:pPr defTabSz="1001620" eaLnBrk="1" fontAlgn="auto" hangingPunct="1">
                      <a:spcBef>
                        <a:spcPts val="0"/>
                      </a:spcBef>
                      <a:spcAft>
                        <a:spcPts val="0"/>
                      </a:spcAft>
                    </a:pPr>
                    <a:r>
                      <a:rPr lang="en-CA" sz="2000" dirty="0">
                        <a:solidFill>
                          <a:srgbClr val="000000"/>
                        </a:solidFill>
                        <a:latin typeface="Arial"/>
                      </a:rPr>
                      <a:t>--</a:t>
                    </a:r>
                  </a:p>
                </p:txBody>
              </p:sp>
            </p:grpSp>
            <p:sp>
              <p:nvSpPr>
                <p:cNvPr id="37" name="TextBox 36"/>
                <p:cNvSpPr txBox="1"/>
                <p:nvPr/>
              </p:nvSpPr>
              <p:spPr>
                <a:xfrm>
                  <a:off x="5029201" y="4171146"/>
                  <a:ext cx="457200" cy="400110"/>
                </a:xfrm>
                <a:prstGeom prst="rect">
                  <a:avLst/>
                </a:prstGeom>
                <a:noFill/>
              </p:spPr>
              <p:txBody>
                <a:bodyPr wrap="square" rtlCol="0">
                  <a:spAutoFit/>
                </a:bodyPr>
                <a:lstStyle/>
                <a:p>
                  <a:pPr defTabSz="1001620" eaLnBrk="1" fontAlgn="auto" hangingPunct="1">
                    <a:spcBef>
                      <a:spcPts val="0"/>
                    </a:spcBef>
                    <a:spcAft>
                      <a:spcPts val="0"/>
                    </a:spcAft>
                  </a:pPr>
                  <a:r>
                    <a:rPr lang="en-CA" sz="2000" dirty="0">
                      <a:solidFill>
                        <a:srgbClr val="000000"/>
                      </a:solidFill>
                      <a:latin typeface="Arial"/>
                    </a:rPr>
                    <a:t>--</a:t>
                  </a:r>
                </a:p>
              </p:txBody>
            </p:sp>
          </p:grpSp>
        </p:grpSp>
        <p:cxnSp>
          <p:nvCxnSpPr>
            <p:cNvPr id="67" name="Straight Connector 66"/>
            <p:cNvCxnSpPr/>
            <p:nvPr/>
          </p:nvCxnSpPr>
          <p:spPr bwMode="auto">
            <a:xfrm>
              <a:off x="2209800" y="4343400"/>
              <a:ext cx="295923" cy="0"/>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68" name="Straight Connector 67"/>
            <p:cNvCxnSpPr>
              <a:stCxn id="19" idx="6"/>
              <a:endCxn id="22" idx="2"/>
            </p:cNvCxnSpPr>
            <p:nvPr/>
          </p:nvCxnSpPr>
          <p:spPr bwMode="auto">
            <a:xfrm>
              <a:off x="6519169" y="4381500"/>
              <a:ext cx="517864" cy="0"/>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77" name="Straight Connector 76"/>
            <p:cNvCxnSpPr>
              <a:stCxn id="18" idx="3"/>
              <a:endCxn id="8" idx="7"/>
            </p:cNvCxnSpPr>
            <p:nvPr/>
          </p:nvCxnSpPr>
          <p:spPr bwMode="auto">
            <a:xfrm flipH="1">
              <a:off x="999410" y="4612808"/>
              <a:ext cx="534275" cy="756584"/>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83" name="Straight Connector 82"/>
            <p:cNvCxnSpPr>
              <a:stCxn id="21" idx="3"/>
              <a:endCxn id="9" idx="7"/>
            </p:cNvCxnSpPr>
            <p:nvPr/>
          </p:nvCxnSpPr>
          <p:spPr bwMode="auto">
            <a:xfrm flipH="1">
              <a:off x="2109119" y="4612808"/>
              <a:ext cx="534274" cy="756584"/>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87" name="Straight Connector 86"/>
            <p:cNvCxnSpPr>
              <a:stCxn id="22" idx="3"/>
              <a:endCxn id="10" idx="7"/>
            </p:cNvCxnSpPr>
            <p:nvPr/>
          </p:nvCxnSpPr>
          <p:spPr bwMode="auto">
            <a:xfrm flipH="1">
              <a:off x="6389158" y="4677849"/>
              <a:ext cx="777886" cy="702702"/>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91" name="Straight Connector 90"/>
            <p:cNvCxnSpPr>
              <a:stCxn id="20" idx="3"/>
            </p:cNvCxnSpPr>
            <p:nvPr/>
          </p:nvCxnSpPr>
          <p:spPr bwMode="auto">
            <a:xfrm flipH="1">
              <a:off x="3810000" y="4612808"/>
              <a:ext cx="386986" cy="492592"/>
            </a:xfrm>
            <a:prstGeom prst="line">
              <a:avLst/>
            </a:prstGeom>
            <a:solidFill>
              <a:srgbClr val="00B8FF"/>
            </a:solidFill>
            <a:ln w="9525" cap="flat" cmpd="sng" algn="ctr">
              <a:solidFill>
                <a:schemeClr val="tx1"/>
              </a:solidFill>
              <a:prstDash val="sysDash"/>
              <a:round/>
              <a:headEnd type="none" w="med" len="med"/>
              <a:tailEnd type="none" w="med" len="med"/>
            </a:ln>
            <a:effectLst/>
          </p:spPr>
        </p:cxnSp>
        <p:cxnSp>
          <p:nvCxnSpPr>
            <p:cNvPr id="98" name="Straight Connector 97"/>
            <p:cNvCxnSpPr/>
            <p:nvPr/>
          </p:nvCxnSpPr>
          <p:spPr bwMode="auto">
            <a:xfrm flipH="1">
              <a:off x="5328014" y="4612808"/>
              <a:ext cx="386986" cy="492592"/>
            </a:xfrm>
            <a:prstGeom prst="line">
              <a:avLst/>
            </a:prstGeom>
            <a:solidFill>
              <a:srgbClr val="00B8FF"/>
            </a:solidFill>
            <a:ln w="9525" cap="flat" cmpd="sng" algn="ctr">
              <a:solidFill>
                <a:schemeClr val="tx1"/>
              </a:solidFill>
              <a:prstDash val="sysDash"/>
              <a:round/>
              <a:headEnd type="none" w="med" len="med"/>
              <a:tailEnd type="none" w="med" len="med"/>
            </a:ln>
            <a:effectLst/>
          </p:spPr>
        </p:cxnSp>
      </p:grpSp>
      <p:sp>
        <p:nvSpPr>
          <p:cNvPr id="100" name="TextBox 99"/>
          <p:cNvSpPr txBox="1"/>
          <p:nvPr/>
        </p:nvSpPr>
        <p:spPr>
          <a:xfrm>
            <a:off x="304845" y="7067612"/>
            <a:ext cx="9677399" cy="476192"/>
          </a:xfrm>
          <a:prstGeom prst="rect">
            <a:avLst/>
          </a:prstGeom>
          <a:solidFill>
            <a:srgbClr val="FF6600">
              <a:alpha val="58000"/>
            </a:srgbClr>
          </a:solidFill>
        </p:spPr>
        <p:txBody>
          <a:bodyPr wrap="square" lIns="90052" tIns="45018" rIns="90052" bIns="45018" rtlCol="0">
            <a:spAutoFit/>
          </a:bodyPr>
          <a:lstStyle/>
          <a:p>
            <a:pPr defTabSz="1001620" eaLnBrk="1" fontAlgn="auto" hangingPunct="1">
              <a:spcBef>
                <a:spcPts val="0"/>
              </a:spcBef>
              <a:spcAft>
                <a:spcPts val="0"/>
              </a:spcAft>
            </a:pPr>
            <a:r>
              <a:rPr lang="en-CA" b="1" dirty="0">
                <a:solidFill>
                  <a:srgbClr val="000000"/>
                </a:solidFill>
                <a:latin typeface="Arial"/>
              </a:rPr>
              <a:t>Dynamic Conditional Random Field (DCRF) [Sutton et al, 2007]</a:t>
            </a:r>
          </a:p>
        </p:txBody>
      </p:sp>
      <p:sp>
        <p:nvSpPr>
          <p:cNvPr id="111" name="TextBox 110"/>
          <p:cNvSpPr txBox="1"/>
          <p:nvPr/>
        </p:nvSpPr>
        <p:spPr>
          <a:xfrm>
            <a:off x="5334059" y="1447803"/>
            <a:ext cx="4038601" cy="476192"/>
          </a:xfrm>
          <a:prstGeom prst="rect">
            <a:avLst/>
          </a:prstGeom>
          <a:solidFill>
            <a:srgbClr val="FF6600">
              <a:alpha val="58000"/>
            </a:srgbClr>
          </a:solidFill>
        </p:spPr>
        <p:txBody>
          <a:bodyPr wrap="square" lIns="90052" tIns="45018" rIns="90052" bIns="45018" rtlCol="0">
            <a:spAutoFit/>
          </a:bodyPr>
          <a:lstStyle/>
          <a:p>
            <a:pPr defTabSz="1001620" eaLnBrk="1" fontAlgn="auto" hangingPunct="1">
              <a:spcBef>
                <a:spcPts val="0"/>
              </a:spcBef>
              <a:spcAft>
                <a:spcPts val="0"/>
              </a:spcAft>
            </a:pPr>
            <a:r>
              <a:rPr lang="en-CA" b="1" dirty="0">
                <a:solidFill>
                  <a:srgbClr val="000000"/>
                </a:solidFill>
                <a:latin typeface="Arial"/>
              </a:rPr>
              <a:t>S</a:t>
            </a:r>
            <a:r>
              <a:rPr lang="en-CA" b="1" dirty="0" smtClean="0">
                <a:solidFill>
                  <a:srgbClr val="000000"/>
                </a:solidFill>
                <a:latin typeface="Arial"/>
              </a:rPr>
              <a:t>equential </a:t>
            </a:r>
            <a:r>
              <a:rPr lang="en-CA" b="1" dirty="0">
                <a:solidFill>
                  <a:srgbClr val="000000"/>
                </a:solidFill>
                <a:latin typeface="Arial"/>
              </a:rPr>
              <a:t>dependencies</a:t>
            </a:r>
          </a:p>
        </p:txBody>
      </p:sp>
      <p:sp>
        <p:nvSpPr>
          <p:cNvPr id="116" name="Arc 115"/>
          <p:cNvSpPr/>
          <p:nvPr/>
        </p:nvSpPr>
        <p:spPr bwMode="auto">
          <a:xfrm>
            <a:off x="7620003" y="2971800"/>
            <a:ext cx="304800" cy="2286000"/>
          </a:xfrm>
          <a:prstGeom prst="arc">
            <a:avLst>
              <a:gd name="adj1" fmla="val 16181140"/>
              <a:gd name="adj2" fmla="val 5378152"/>
            </a:avLst>
          </a:prstGeom>
          <a:noFill/>
          <a:ln w="9525" cap="flat" cmpd="sng" algn="ctr">
            <a:solidFill>
              <a:schemeClr val="tx1"/>
            </a:solidFill>
            <a:prstDash val="solid"/>
            <a:round/>
            <a:headEnd type="none" w="med" len="med"/>
            <a:tailEnd type="none" w="med" len="med"/>
          </a:ln>
          <a:effectLst/>
        </p:spPr>
        <p:txBody>
          <a:bodyPr vert="horz" wrap="square" lIns="90052" tIns="45018" rIns="90052" bIns="45018" numCol="1" rtlCol="0" anchor="t" anchorCtr="0" compatLnSpc="1">
            <a:prstTxWarp prst="textNoShape">
              <a:avLst/>
            </a:prstTxWarp>
          </a:bodyPr>
          <a:lstStyle/>
          <a:p>
            <a:pPr defTabSz="900059" eaLnBrk="1" fontAlgn="auto" hangingPunct="1">
              <a:spcBef>
                <a:spcPts val="0"/>
              </a:spcBef>
              <a:spcAft>
                <a:spcPts val="0"/>
              </a:spcAft>
            </a:pPr>
            <a:endParaRPr lang="en-CA" sz="2000">
              <a:solidFill>
                <a:srgbClr val="000000"/>
              </a:solidFill>
              <a:latin typeface="Times New Roman" pitchFamily="18" charset="0"/>
            </a:endParaRPr>
          </a:p>
        </p:txBody>
      </p:sp>
      <p:sp>
        <p:nvSpPr>
          <p:cNvPr id="117" name="Arc 116"/>
          <p:cNvSpPr/>
          <p:nvPr/>
        </p:nvSpPr>
        <p:spPr bwMode="auto">
          <a:xfrm>
            <a:off x="6172200" y="2971800"/>
            <a:ext cx="381000" cy="2286000"/>
          </a:xfrm>
          <a:prstGeom prst="arc">
            <a:avLst>
              <a:gd name="adj1" fmla="val 16181140"/>
              <a:gd name="adj2" fmla="val 5378152"/>
            </a:avLst>
          </a:prstGeom>
          <a:noFill/>
          <a:ln w="9525" cap="flat" cmpd="sng" algn="ctr">
            <a:solidFill>
              <a:schemeClr val="tx1"/>
            </a:solidFill>
            <a:prstDash val="solid"/>
            <a:round/>
            <a:headEnd type="none" w="med" len="med"/>
            <a:tailEnd type="none" w="med" len="med"/>
          </a:ln>
          <a:effectLst/>
        </p:spPr>
        <p:txBody>
          <a:bodyPr vert="horz" wrap="square" lIns="90052" tIns="45018" rIns="90052" bIns="45018" numCol="1" rtlCol="0" anchor="t" anchorCtr="0" compatLnSpc="1">
            <a:prstTxWarp prst="textNoShape">
              <a:avLst/>
            </a:prstTxWarp>
          </a:bodyPr>
          <a:lstStyle/>
          <a:p>
            <a:pPr defTabSz="900059" eaLnBrk="1" fontAlgn="auto" hangingPunct="1">
              <a:spcBef>
                <a:spcPts val="0"/>
              </a:spcBef>
              <a:spcAft>
                <a:spcPts val="0"/>
              </a:spcAft>
            </a:pPr>
            <a:endParaRPr lang="en-CA" sz="2000">
              <a:solidFill>
                <a:srgbClr val="000000"/>
              </a:solidFill>
              <a:latin typeface="Times New Roman" pitchFamily="18" charset="0"/>
            </a:endParaRPr>
          </a:p>
        </p:txBody>
      </p:sp>
      <p:sp>
        <p:nvSpPr>
          <p:cNvPr id="118" name="Arc 117"/>
          <p:cNvSpPr/>
          <p:nvPr/>
        </p:nvSpPr>
        <p:spPr bwMode="auto">
          <a:xfrm>
            <a:off x="4572000" y="2971800"/>
            <a:ext cx="381000" cy="2286000"/>
          </a:xfrm>
          <a:prstGeom prst="arc">
            <a:avLst>
              <a:gd name="adj1" fmla="val 16181140"/>
              <a:gd name="adj2" fmla="val 5378152"/>
            </a:avLst>
          </a:prstGeom>
          <a:noFill/>
          <a:ln w="9525" cap="flat" cmpd="sng" algn="ctr">
            <a:solidFill>
              <a:schemeClr val="tx1"/>
            </a:solidFill>
            <a:prstDash val="solid"/>
            <a:round/>
            <a:headEnd type="none" w="med" len="med"/>
            <a:tailEnd type="none" w="med" len="med"/>
          </a:ln>
          <a:effectLst/>
        </p:spPr>
        <p:txBody>
          <a:bodyPr vert="horz" wrap="square" lIns="90052" tIns="45018" rIns="90052" bIns="45018" numCol="1" rtlCol="0" anchor="t" anchorCtr="0" compatLnSpc="1">
            <a:prstTxWarp prst="textNoShape">
              <a:avLst/>
            </a:prstTxWarp>
          </a:bodyPr>
          <a:lstStyle/>
          <a:p>
            <a:pPr defTabSz="900059" eaLnBrk="1" fontAlgn="auto" hangingPunct="1">
              <a:spcBef>
                <a:spcPts val="0"/>
              </a:spcBef>
              <a:spcAft>
                <a:spcPts val="0"/>
              </a:spcAft>
            </a:pPr>
            <a:endParaRPr lang="en-CA" sz="2000">
              <a:solidFill>
                <a:srgbClr val="000000"/>
              </a:solidFill>
              <a:latin typeface="Times New Roman" pitchFamily="18" charset="0"/>
            </a:endParaRPr>
          </a:p>
        </p:txBody>
      </p:sp>
      <p:sp>
        <p:nvSpPr>
          <p:cNvPr id="119" name="Arc 118"/>
          <p:cNvSpPr/>
          <p:nvPr/>
        </p:nvSpPr>
        <p:spPr bwMode="auto">
          <a:xfrm>
            <a:off x="3048000" y="2971800"/>
            <a:ext cx="381000" cy="2286000"/>
          </a:xfrm>
          <a:prstGeom prst="arc">
            <a:avLst>
              <a:gd name="adj1" fmla="val 16181140"/>
              <a:gd name="adj2" fmla="val 5378152"/>
            </a:avLst>
          </a:prstGeom>
          <a:noFill/>
          <a:ln w="9525" cap="flat" cmpd="sng" algn="ctr">
            <a:solidFill>
              <a:schemeClr val="tx1"/>
            </a:solidFill>
            <a:prstDash val="solid"/>
            <a:round/>
            <a:headEnd type="none" w="med" len="med"/>
            <a:tailEnd type="none" w="med" len="med"/>
          </a:ln>
          <a:effectLst/>
        </p:spPr>
        <p:txBody>
          <a:bodyPr vert="horz" wrap="square" lIns="90052" tIns="45018" rIns="90052" bIns="45018" numCol="1" rtlCol="0" anchor="t" anchorCtr="0" compatLnSpc="1">
            <a:prstTxWarp prst="textNoShape">
              <a:avLst/>
            </a:prstTxWarp>
          </a:bodyPr>
          <a:lstStyle/>
          <a:p>
            <a:pPr defTabSz="900059" eaLnBrk="1" fontAlgn="auto" hangingPunct="1">
              <a:spcBef>
                <a:spcPts val="0"/>
              </a:spcBef>
              <a:spcAft>
                <a:spcPts val="0"/>
              </a:spcAft>
            </a:pPr>
            <a:endParaRPr lang="en-CA" sz="2000">
              <a:solidFill>
                <a:srgbClr val="000000"/>
              </a:solidFill>
              <a:latin typeface="Times New Roman" pitchFamily="18" charset="0"/>
            </a:endParaRPr>
          </a:p>
        </p:txBody>
      </p:sp>
      <p:sp>
        <p:nvSpPr>
          <p:cNvPr id="120" name="Arc 119"/>
          <p:cNvSpPr/>
          <p:nvPr/>
        </p:nvSpPr>
        <p:spPr bwMode="auto">
          <a:xfrm>
            <a:off x="1828800" y="2971800"/>
            <a:ext cx="381000" cy="2286000"/>
          </a:xfrm>
          <a:prstGeom prst="arc">
            <a:avLst>
              <a:gd name="adj1" fmla="val 16283027"/>
              <a:gd name="adj2" fmla="val 5378152"/>
            </a:avLst>
          </a:prstGeom>
          <a:noFill/>
          <a:ln w="9525" cap="flat" cmpd="sng" algn="ctr">
            <a:solidFill>
              <a:schemeClr val="tx1"/>
            </a:solidFill>
            <a:prstDash val="solid"/>
            <a:round/>
            <a:headEnd type="none" w="med" len="med"/>
            <a:tailEnd type="none" w="med" len="med"/>
          </a:ln>
          <a:effectLst/>
        </p:spPr>
        <p:txBody>
          <a:bodyPr vert="horz" wrap="square" lIns="90052" tIns="45018" rIns="90052" bIns="45018" numCol="1" rtlCol="0" anchor="t" anchorCtr="0" compatLnSpc="1">
            <a:prstTxWarp prst="textNoShape">
              <a:avLst/>
            </a:prstTxWarp>
          </a:bodyPr>
          <a:lstStyle/>
          <a:p>
            <a:pPr defTabSz="900059" eaLnBrk="1" fontAlgn="auto" hangingPunct="1">
              <a:spcBef>
                <a:spcPts val="0"/>
              </a:spcBef>
              <a:spcAft>
                <a:spcPts val="0"/>
              </a:spcAft>
            </a:pPr>
            <a:endParaRPr lang="en-CA" sz="2000">
              <a:solidFill>
                <a:srgbClr val="000000"/>
              </a:solidFill>
              <a:latin typeface="Times New Roman" pitchFamily="18" charset="0"/>
            </a:endParaRPr>
          </a:p>
        </p:txBody>
      </p:sp>
      <p:pic>
        <p:nvPicPr>
          <p:cNvPr id="3" name="Picture 2"/>
          <p:cNvPicPr>
            <a:picLocks noChangeAspect="1"/>
          </p:cNvPicPr>
          <p:nvPr/>
        </p:nvPicPr>
        <p:blipFill>
          <a:blip r:embed="rId3"/>
          <a:stretch>
            <a:fillRect/>
          </a:stretch>
        </p:blipFill>
        <p:spPr>
          <a:xfrm>
            <a:off x="381057" y="6118982"/>
            <a:ext cx="9448801" cy="815223"/>
          </a:xfrm>
          <a:prstGeom prst="rect">
            <a:avLst/>
          </a:prstGeom>
        </p:spPr>
      </p:pic>
      <p:sp>
        <p:nvSpPr>
          <p:cNvPr id="4" name="Footer Placeholder 3"/>
          <p:cNvSpPr>
            <a:spLocks noGrp="1"/>
          </p:cNvSpPr>
          <p:nvPr>
            <p:ph type="ftr" sz="quarter" idx="11"/>
          </p:nvPr>
        </p:nvSpPr>
        <p:spPr/>
        <p:txBody>
          <a:bodyPr/>
          <a:lstStyle/>
          <a:p>
            <a:pPr>
              <a:defRPr/>
            </a:pPr>
            <a:r>
              <a:rPr lang="en-US" smtClean="0">
                <a:solidFill>
                  <a:srgbClr val="000000"/>
                </a:solidFill>
              </a:rPr>
              <a:t>CPSC 422, Lecture 28</a:t>
            </a:r>
            <a:endParaRPr lang="en-US" dirty="0">
              <a:solidFill>
                <a:srgbClr val="000000"/>
              </a:solidFill>
            </a:endParaRPr>
          </a:p>
        </p:txBody>
      </p:sp>
      <p:sp>
        <p:nvSpPr>
          <p:cNvPr id="5" name="Slide Number Placeholder 4"/>
          <p:cNvSpPr>
            <a:spLocks noGrp="1"/>
          </p:cNvSpPr>
          <p:nvPr>
            <p:ph type="sldNum" sz="quarter" idx="12"/>
          </p:nvPr>
        </p:nvSpPr>
        <p:spPr/>
        <p:txBody>
          <a:bodyPr/>
          <a:lstStyle/>
          <a:p>
            <a:pPr>
              <a:defRPr/>
            </a:pPr>
            <a:fld id="{21A5F99B-F908-435A-91B8-09D5E4931BB1}" type="slidenum">
              <a:rPr lang="en-US" smtClean="0">
                <a:solidFill>
                  <a:srgbClr val="000000"/>
                </a:solidFill>
              </a:rPr>
              <a:pPr>
                <a:defRPr/>
              </a:pPr>
              <a:t>26</a:t>
            </a:fld>
            <a:endParaRPr lang="en-US" dirty="0">
              <a:solidFill>
                <a:srgbClr val="000000"/>
              </a:solidFill>
            </a:endParaRPr>
          </a:p>
        </p:txBody>
      </p:sp>
    </p:spTree>
    <p:extLst>
      <p:ext uri="{BB962C8B-B14F-4D97-AF65-F5344CB8AC3E}">
        <p14:creationId xmlns:p14="http://schemas.microsoft.com/office/powerpoint/2010/main" val="1277406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linds(horizontal)">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1"/>
                                        </p:tgtEl>
                                        <p:attrNameLst>
                                          <p:attrName>style.visibility</p:attrName>
                                        </p:attrNameLst>
                                      </p:cBhvr>
                                      <p:to>
                                        <p:strVal val="visible"/>
                                      </p:to>
                                    </p:set>
                                    <p:animEffect transition="in" filter="blinds(horizontal)">
                                      <p:cBhvr>
                                        <p:cTn id="12" dur="500"/>
                                        <p:tgtEl>
                                          <p:spTgt spid="10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2"/>
                                        </p:tgtEl>
                                        <p:attrNameLst>
                                          <p:attrName>style.visibility</p:attrName>
                                        </p:attrNameLst>
                                      </p:cBhvr>
                                      <p:to>
                                        <p:strVal val="visible"/>
                                      </p:to>
                                    </p:set>
                                    <p:animEffect transition="in" filter="blinds(horizontal)">
                                      <p:cBhvr>
                                        <p:cTn id="17" dur="500"/>
                                        <p:tgtEl>
                                          <p:spTgt spid="102"/>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120"/>
                                        </p:tgtEl>
                                        <p:attrNameLst>
                                          <p:attrName>style.visibility</p:attrName>
                                        </p:attrNameLst>
                                      </p:cBhvr>
                                      <p:to>
                                        <p:strVal val="visible"/>
                                      </p:to>
                                    </p:set>
                                    <p:animEffect transition="in" filter="blinds(horizontal)">
                                      <p:cBhvr>
                                        <p:cTn id="20" dur="500"/>
                                        <p:tgtEl>
                                          <p:spTgt spid="120"/>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119"/>
                                        </p:tgtEl>
                                        <p:attrNameLst>
                                          <p:attrName>style.visibility</p:attrName>
                                        </p:attrNameLst>
                                      </p:cBhvr>
                                      <p:to>
                                        <p:strVal val="visible"/>
                                      </p:to>
                                    </p:set>
                                    <p:animEffect transition="in" filter="blinds(horizontal)">
                                      <p:cBhvr>
                                        <p:cTn id="23" dur="500"/>
                                        <p:tgtEl>
                                          <p:spTgt spid="119"/>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18"/>
                                        </p:tgtEl>
                                        <p:attrNameLst>
                                          <p:attrName>style.visibility</p:attrName>
                                        </p:attrNameLst>
                                      </p:cBhvr>
                                      <p:to>
                                        <p:strVal val="visible"/>
                                      </p:to>
                                    </p:set>
                                    <p:animEffect transition="in" filter="blinds(horizontal)">
                                      <p:cBhvr>
                                        <p:cTn id="26" dur="500"/>
                                        <p:tgtEl>
                                          <p:spTgt spid="118"/>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117"/>
                                        </p:tgtEl>
                                        <p:attrNameLst>
                                          <p:attrName>style.visibility</p:attrName>
                                        </p:attrNameLst>
                                      </p:cBhvr>
                                      <p:to>
                                        <p:strVal val="visible"/>
                                      </p:to>
                                    </p:set>
                                    <p:animEffect transition="in" filter="blinds(horizontal)">
                                      <p:cBhvr>
                                        <p:cTn id="29" dur="500"/>
                                        <p:tgtEl>
                                          <p:spTgt spid="117"/>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116"/>
                                        </p:tgtEl>
                                        <p:attrNameLst>
                                          <p:attrName>style.visibility</p:attrName>
                                        </p:attrNameLst>
                                      </p:cBhvr>
                                      <p:to>
                                        <p:strVal val="visible"/>
                                      </p:to>
                                    </p:set>
                                    <p:animEffect transition="in" filter="blinds(horizontal)">
                                      <p:cBhvr>
                                        <p:cTn id="32" dur="500"/>
                                        <p:tgtEl>
                                          <p:spTgt spid="116"/>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blinds(horizontal)">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11"/>
                                        </p:tgtEl>
                                        <p:attrNameLst>
                                          <p:attrName>style.visibility</p:attrName>
                                        </p:attrNameLst>
                                      </p:cBhvr>
                                      <p:to>
                                        <p:strVal val="visible"/>
                                      </p:to>
                                    </p:set>
                                    <p:animEffect transition="in" filter="blinds(horizontal)">
                                      <p:cBhvr>
                                        <p:cTn id="42" dur="500"/>
                                        <p:tgtEl>
                                          <p:spTgt spid="111"/>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100"/>
                                        </p:tgtEl>
                                        <p:attrNameLst>
                                          <p:attrName>style.visibility</p:attrName>
                                        </p:attrNameLst>
                                      </p:cBhvr>
                                      <p:to>
                                        <p:strVal val="visible"/>
                                      </p:to>
                                    </p:set>
                                    <p:animEffect transition="in" filter="blinds(horizontal)">
                                      <p:cBhvr>
                                        <p:cTn id="51"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0" grpId="0" animBg="1"/>
      <p:bldP spid="111" grpId="0" animBg="1"/>
      <p:bldP spid="116" grpId="0" animBg="1"/>
      <p:bldP spid="117" grpId="0" animBg="1"/>
      <p:bldP spid="118" grpId="0" animBg="1"/>
      <p:bldP spid="119" grpId="0" animBg="1"/>
      <p:bldP spid="12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 y="0"/>
            <a:ext cx="10058399" cy="1295400"/>
          </a:xfrm>
        </p:spPr>
        <p:txBody>
          <a:bodyPr/>
          <a:lstStyle/>
          <a:p>
            <a:r>
              <a:rPr lang="en-CA" dirty="0" smtClean="0"/>
              <a:t>Obtaining Probabilities (Sentence-level)</a:t>
            </a:r>
            <a:endParaRPr lang="en-CA" dirty="0"/>
          </a:p>
        </p:txBody>
      </p:sp>
      <p:sp>
        <p:nvSpPr>
          <p:cNvPr id="7" name="TextBox 6"/>
          <p:cNvSpPr txBox="1"/>
          <p:nvPr/>
        </p:nvSpPr>
        <p:spPr>
          <a:xfrm>
            <a:off x="457200" y="1396319"/>
            <a:ext cx="9220200" cy="965941"/>
          </a:xfrm>
          <a:prstGeom prst="rect">
            <a:avLst/>
          </a:prstGeom>
          <a:solidFill>
            <a:srgbClr val="FF6600">
              <a:alpha val="62000"/>
            </a:srgbClr>
          </a:solidFill>
        </p:spPr>
        <p:txBody>
          <a:bodyPr wrap="square" lIns="90732" tIns="45360" rIns="90732" bIns="45360" rtlCol="0">
            <a:spAutoFit/>
          </a:bodyPr>
          <a:lstStyle/>
          <a:p>
            <a:r>
              <a:rPr lang="en-CA" sz="2800" dirty="0">
                <a:solidFill>
                  <a:srgbClr val="000000"/>
                </a:solidFill>
                <a:latin typeface="Arial"/>
              </a:rPr>
              <a:t>Apply DCRF recursively at different levels and compute posterior </a:t>
            </a:r>
            <a:r>
              <a:rPr lang="en-CA" sz="2800" dirty="0" err="1">
                <a:solidFill>
                  <a:srgbClr val="000000"/>
                </a:solidFill>
                <a:latin typeface="Arial"/>
              </a:rPr>
              <a:t>marginals</a:t>
            </a:r>
            <a:r>
              <a:rPr lang="en-CA" sz="2800" dirty="0">
                <a:solidFill>
                  <a:srgbClr val="000000"/>
                </a:solidFill>
                <a:latin typeface="Arial"/>
              </a:rPr>
              <a:t> of relation-structure pairs</a:t>
            </a:r>
          </a:p>
        </p:txBody>
      </p:sp>
      <p:sp>
        <p:nvSpPr>
          <p:cNvPr id="20" name="TextBox 19"/>
          <p:cNvSpPr txBox="1"/>
          <p:nvPr/>
        </p:nvSpPr>
        <p:spPr>
          <a:xfrm>
            <a:off x="152400" y="3200400"/>
            <a:ext cx="1447800" cy="529924"/>
          </a:xfrm>
          <a:prstGeom prst="rect">
            <a:avLst/>
          </a:prstGeom>
          <a:solidFill>
            <a:schemeClr val="accent2">
              <a:lumMod val="40000"/>
              <a:lumOff val="60000"/>
            </a:schemeClr>
          </a:solidFill>
        </p:spPr>
        <p:txBody>
          <a:bodyPr wrap="square" lIns="90732" tIns="45360" rIns="90732" bIns="45360" rtlCol="0">
            <a:spAutoFit/>
          </a:bodyPr>
          <a:lstStyle/>
          <a:p>
            <a:r>
              <a:rPr lang="en-CA" sz="2800" dirty="0">
                <a:solidFill>
                  <a:srgbClr val="000000"/>
                </a:solidFill>
                <a:latin typeface="Arial"/>
              </a:rPr>
              <a:t>Level 1</a:t>
            </a:r>
          </a:p>
        </p:txBody>
      </p:sp>
      <p:grpSp>
        <p:nvGrpSpPr>
          <p:cNvPr id="11" name="Group 13"/>
          <p:cNvGrpSpPr/>
          <p:nvPr/>
        </p:nvGrpSpPr>
        <p:grpSpPr>
          <a:xfrm>
            <a:off x="2514602" y="4315691"/>
            <a:ext cx="3261309" cy="561109"/>
            <a:chOff x="1322832" y="5486400"/>
            <a:chExt cx="4030981" cy="762000"/>
          </a:xfrm>
        </p:grpSpPr>
        <p:sp>
          <p:nvSpPr>
            <p:cNvPr id="14" name="Oval 13"/>
            <p:cNvSpPr/>
            <p:nvPr/>
          </p:nvSpPr>
          <p:spPr bwMode="auto">
            <a:xfrm>
              <a:off x="1322832" y="5486400"/>
              <a:ext cx="838200" cy="762000"/>
            </a:xfrm>
            <a:prstGeom prst="ellipse">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defTabSz="907036"/>
              <a:r>
                <a:rPr lang="en-CA" sz="2000" dirty="0">
                  <a:solidFill>
                    <a:srgbClr val="000000"/>
                  </a:solidFill>
                  <a:latin typeface="Arial"/>
                </a:rPr>
                <a:t>e</a:t>
              </a:r>
              <a:r>
                <a:rPr lang="en-CA" sz="2000" baseline="-25000" dirty="0">
                  <a:solidFill>
                    <a:srgbClr val="000000"/>
                  </a:solidFill>
                  <a:latin typeface="Arial"/>
                </a:rPr>
                <a:t>1</a:t>
              </a:r>
              <a:endParaRPr lang="en-CA" baseline="-25000" dirty="0">
                <a:solidFill>
                  <a:srgbClr val="000000"/>
                </a:solidFill>
                <a:latin typeface="Arial"/>
              </a:endParaRPr>
            </a:p>
          </p:txBody>
        </p:sp>
        <p:sp>
          <p:nvSpPr>
            <p:cNvPr id="15" name="Oval 14"/>
            <p:cNvSpPr/>
            <p:nvPr/>
          </p:nvSpPr>
          <p:spPr bwMode="auto">
            <a:xfrm>
              <a:off x="2453031" y="5486400"/>
              <a:ext cx="838200" cy="762000"/>
            </a:xfrm>
            <a:prstGeom prst="ellipse">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defTabSz="907036"/>
              <a:r>
                <a:rPr lang="en-CA" sz="2000" dirty="0">
                  <a:solidFill>
                    <a:srgbClr val="000000"/>
                  </a:solidFill>
                  <a:latin typeface="Arial"/>
                </a:rPr>
                <a:t>e</a:t>
              </a:r>
              <a:r>
                <a:rPr lang="en-CA" sz="2000" baseline="-25000" dirty="0">
                  <a:solidFill>
                    <a:srgbClr val="000000"/>
                  </a:solidFill>
                  <a:latin typeface="Arial"/>
                </a:rPr>
                <a:t>2</a:t>
              </a:r>
              <a:endParaRPr lang="en-CA" baseline="-25000" dirty="0">
                <a:solidFill>
                  <a:srgbClr val="000000"/>
                </a:solidFill>
                <a:latin typeface="Arial"/>
              </a:endParaRPr>
            </a:p>
          </p:txBody>
        </p:sp>
        <p:sp>
          <p:nvSpPr>
            <p:cNvPr id="17" name="Oval 16"/>
            <p:cNvSpPr/>
            <p:nvPr/>
          </p:nvSpPr>
          <p:spPr bwMode="auto">
            <a:xfrm>
              <a:off x="4515613" y="5486400"/>
              <a:ext cx="838200" cy="762000"/>
            </a:xfrm>
            <a:prstGeom prst="ellipse">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defTabSz="907036"/>
              <a:r>
                <a:rPr lang="en-CA" sz="2000" dirty="0">
                  <a:solidFill>
                    <a:srgbClr val="000000"/>
                  </a:solidFill>
                  <a:latin typeface="Arial"/>
                </a:rPr>
                <a:t>e</a:t>
              </a:r>
              <a:r>
                <a:rPr lang="en-CA" sz="2000" baseline="-25000" dirty="0">
                  <a:solidFill>
                    <a:srgbClr val="000000"/>
                  </a:solidFill>
                  <a:latin typeface="Arial"/>
                </a:rPr>
                <a:t>4</a:t>
              </a:r>
              <a:endParaRPr lang="en-CA" baseline="-25000" dirty="0">
                <a:solidFill>
                  <a:srgbClr val="000000"/>
                </a:solidFill>
                <a:latin typeface="Arial"/>
              </a:endParaRPr>
            </a:p>
          </p:txBody>
        </p:sp>
        <p:sp>
          <p:nvSpPr>
            <p:cNvPr id="18" name="Oval 17"/>
            <p:cNvSpPr/>
            <p:nvPr/>
          </p:nvSpPr>
          <p:spPr bwMode="auto">
            <a:xfrm>
              <a:off x="3505200" y="5486400"/>
              <a:ext cx="838200" cy="762000"/>
            </a:xfrm>
            <a:prstGeom prst="ellipse">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defTabSz="907036"/>
              <a:r>
                <a:rPr lang="en-CA" sz="2000" dirty="0">
                  <a:solidFill>
                    <a:srgbClr val="000000"/>
                  </a:solidFill>
                  <a:latin typeface="Arial"/>
                </a:rPr>
                <a:t>e</a:t>
              </a:r>
              <a:r>
                <a:rPr lang="en-CA" sz="2000" baseline="-25000" dirty="0">
                  <a:solidFill>
                    <a:srgbClr val="000000"/>
                  </a:solidFill>
                  <a:latin typeface="Arial"/>
                </a:rPr>
                <a:t>3</a:t>
              </a:r>
              <a:endParaRPr lang="en-CA" baseline="-25000" dirty="0">
                <a:solidFill>
                  <a:srgbClr val="000000"/>
                </a:solidFill>
                <a:latin typeface="Arial"/>
              </a:endParaRPr>
            </a:p>
          </p:txBody>
        </p:sp>
      </p:grpSp>
      <p:grpSp>
        <p:nvGrpSpPr>
          <p:cNvPr id="114" name="Group 113"/>
          <p:cNvGrpSpPr/>
          <p:nvPr/>
        </p:nvGrpSpPr>
        <p:grpSpPr>
          <a:xfrm>
            <a:off x="3017241" y="2819400"/>
            <a:ext cx="2842514" cy="1676399"/>
            <a:chOff x="2796286" y="2819400"/>
            <a:chExt cx="2842514" cy="1676400"/>
          </a:xfrm>
        </p:grpSpPr>
        <p:cxnSp>
          <p:nvCxnSpPr>
            <p:cNvPr id="97" name="Straight Connector 96"/>
            <p:cNvCxnSpPr>
              <a:stCxn id="56" idx="3"/>
              <a:endCxn id="14" idx="7"/>
            </p:cNvCxnSpPr>
            <p:nvPr/>
          </p:nvCxnSpPr>
          <p:spPr bwMode="auto">
            <a:xfrm flipH="1">
              <a:off x="2796286" y="4046481"/>
              <a:ext cx="474542" cy="351383"/>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101" name="Straight Connector 100"/>
            <p:cNvCxnSpPr>
              <a:stCxn id="59" idx="3"/>
              <a:endCxn id="15" idx="7"/>
            </p:cNvCxnSpPr>
            <p:nvPr/>
          </p:nvCxnSpPr>
          <p:spPr bwMode="auto">
            <a:xfrm flipH="1">
              <a:off x="3710686" y="4046481"/>
              <a:ext cx="449462" cy="351383"/>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107" name="Straight Connector 106"/>
            <p:cNvCxnSpPr>
              <a:stCxn id="58" idx="3"/>
              <a:endCxn id="18" idx="7"/>
            </p:cNvCxnSpPr>
            <p:nvPr/>
          </p:nvCxnSpPr>
          <p:spPr bwMode="auto">
            <a:xfrm flipH="1">
              <a:off x="4561955" y="4046481"/>
              <a:ext cx="415277" cy="351383"/>
            </a:xfrm>
            <a:prstGeom prst="line">
              <a:avLst/>
            </a:prstGeom>
            <a:solidFill>
              <a:srgbClr val="00B8FF"/>
            </a:solidFill>
            <a:ln w="9525" cap="flat" cmpd="sng" algn="ctr">
              <a:solidFill>
                <a:schemeClr val="tx1"/>
              </a:solidFill>
              <a:prstDash val="solid"/>
              <a:round/>
              <a:headEnd type="none" w="med" len="med"/>
              <a:tailEnd type="none" w="med" len="med"/>
            </a:ln>
            <a:effectLst/>
          </p:spPr>
        </p:cxnSp>
        <p:grpSp>
          <p:nvGrpSpPr>
            <p:cNvPr id="113" name="Group 112"/>
            <p:cNvGrpSpPr/>
            <p:nvPr/>
          </p:nvGrpSpPr>
          <p:grpSpPr>
            <a:xfrm>
              <a:off x="2796286" y="2819400"/>
              <a:ext cx="2842514" cy="1676400"/>
              <a:chOff x="2796286" y="2819400"/>
              <a:chExt cx="2842514" cy="1676400"/>
            </a:xfrm>
          </p:grpSpPr>
          <p:cxnSp>
            <p:nvCxnSpPr>
              <p:cNvPr id="79" name="Straight Connector 78"/>
              <p:cNvCxnSpPr/>
              <p:nvPr/>
            </p:nvCxnSpPr>
            <p:spPr bwMode="auto">
              <a:xfrm>
                <a:off x="3505200" y="4128655"/>
                <a:ext cx="0" cy="187036"/>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80" name="Straight Connector 79"/>
              <p:cNvCxnSpPr/>
              <p:nvPr/>
            </p:nvCxnSpPr>
            <p:spPr bwMode="auto">
              <a:xfrm>
                <a:off x="4419599" y="4128655"/>
                <a:ext cx="0" cy="187036"/>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81" name="Straight Connector 80"/>
              <p:cNvCxnSpPr/>
              <p:nvPr/>
            </p:nvCxnSpPr>
            <p:spPr bwMode="auto">
              <a:xfrm>
                <a:off x="5257799" y="4128655"/>
                <a:ext cx="0" cy="187036"/>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99" name="Straight Connector 98"/>
              <p:cNvCxnSpPr>
                <a:stCxn id="87" idx="3"/>
                <a:endCxn id="14" idx="7"/>
              </p:cNvCxnSpPr>
              <p:nvPr/>
            </p:nvCxnSpPr>
            <p:spPr bwMode="auto">
              <a:xfrm flipH="1">
                <a:off x="2796286" y="3298336"/>
                <a:ext cx="474542" cy="1099528"/>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103" name="Straight Connector 102"/>
              <p:cNvCxnSpPr>
                <a:stCxn id="89" idx="3"/>
                <a:endCxn id="15" idx="7"/>
              </p:cNvCxnSpPr>
              <p:nvPr/>
            </p:nvCxnSpPr>
            <p:spPr bwMode="auto">
              <a:xfrm flipH="1">
                <a:off x="3710686" y="3298336"/>
                <a:ext cx="449462" cy="1099528"/>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105" name="Straight Connector 104"/>
              <p:cNvCxnSpPr>
                <a:stCxn id="88" idx="3"/>
                <a:endCxn id="18" idx="7"/>
              </p:cNvCxnSpPr>
              <p:nvPr/>
            </p:nvCxnSpPr>
            <p:spPr bwMode="auto">
              <a:xfrm flipH="1">
                <a:off x="4561955" y="3298336"/>
                <a:ext cx="415277" cy="1099528"/>
              </a:xfrm>
              <a:prstGeom prst="line">
                <a:avLst/>
              </a:prstGeom>
              <a:solidFill>
                <a:srgbClr val="00B8FF"/>
              </a:solidFill>
              <a:ln w="9525" cap="flat" cmpd="sng" algn="ctr">
                <a:solidFill>
                  <a:schemeClr val="tx1"/>
                </a:solidFill>
                <a:prstDash val="solid"/>
                <a:round/>
                <a:headEnd type="none" w="med" len="med"/>
                <a:tailEnd type="none" w="med" len="med"/>
              </a:ln>
              <a:effectLst/>
            </p:spPr>
          </p:cxnSp>
          <p:grpSp>
            <p:nvGrpSpPr>
              <p:cNvPr id="33" name="Group 32"/>
              <p:cNvGrpSpPr/>
              <p:nvPr/>
            </p:nvGrpSpPr>
            <p:grpSpPr>
              <a:xfrm>
                <a:off x="3175320" y="3567545"/>
                <a:ext cx="2387279" cy="561109"/>
                <a:chOff x="1414508" y="3962402"/>
                <a:chExt cx="2978886" cy="762000"/>
              </a:xfrm>
            </p:grpSpPr>
            <p:grpSp>
              <p:nvGrpSpPr>
                <p:cNvPr id="53" name="Group 15"/>
                <p:cNvGrpSpPr/>
                <p:nvPr/>
              </p:nvGrpSpPr>
              <p:grpSpPr>
                <a:xfrm>
                  <a:off x="1414508" y="3962402"/>
                  <a:ext cx="2978886" cy="762000"/>
                  <a:chOff x="2362200" y="5486400"/>
                  <a:chExt cx="3068253" cy="762000"/>
                </a:xfrm>
              </p:grpSpPr>
              <p:sp>
                <p:nvSpPr>
                  <p:cNvPr id="56" name="Oval 55"/>
                  <p:cNvSpPr/>
                  <p:nvPr/>
                </p:nvSpPr>
                <p:spPr bwMode="auto">
                  <a:xfrm>
                    <a:off x="2362200" y="5486400"/>
                    <a:ext cx="838200" cy="7620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defTabSz="907036"/>
                    <a:r>
                      <a:rPr lang="en-CA" sz="2000" dirty="0">
                        <a:solidFill>
                          <a:srgbClr val="000000"/>
                        </a:solidFill>
                        <a:latin typeface="Arial"/>
                      </a:rPr>
                      <a:t>S</a:t>
                    </a:r>
                    <a:r>
                      <a:rPr lang="en-CA" sz="2000" baseline="-25000" dirty="0">
                        <a:solidFill>
                          <a:srgbClr val="000000"/>
                        </a:solidFill>
                        <a:latin typeface="Arial"/>
                      </a:rPr>
                      <a:t>2</a:t>
                    </a:r>
                    <a:endParaRPr lang="en-CA" baseline="-25000" dirty="0">
                      <a:solidFill>
                        <a:srgbClr val="000000"/>
                      </a:solidFill>
                      <a:latin typeface="Arial"/>
                    </a:endParaRPr>
                  </a:p>
                </p:txBody>
              </p:sp>
              <p:sp>
                <p:nvSpPr>
                  <p:cNvPr id="58" name="Oval 19"/>
                  <p:cNvSpPr/>
                  <p:nvPr/>
                </p:nvSpPr>
                <p:spPr bwMode="auto">
                  <a:xfrm>
                    <a:off x="4549028" y="5486400"/>
                    <a:ext cx="881425" cy="7620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defTabSz="907036"/>
                    <a:r>
                      <a:rPr lang="en-CA" sz="2000" dirty="0">
                        <a:solidFill>
                          <a:srgbClr val="000000"/>
                        </a:solidFill>
                        <a:latin typeface="Arial"/>
                      </a:rPr>
                      <a:t>S</a:t>
                    </a:r>
                    <a:r>
                      <a:rPr lang="en-CA" sz="2000" baseline="-25000" dirty="0">
                        <a:solidFill>
                          <a:srgbClr val="000000"/>
                        </a:solidFill>
                        <a:latin typeface="Arial"/>
                      </a:rPr>
                      <a:t>4</a:t>
                    </a:r>
                    <a:endParaRPr lang="en-CA" baseline="-25000" dirty="0">
                      <a:solidFill>
                        <a:srgbClr val="000000"/>
                      </a:solidFill>
                      <a:latin typeface="Arial"/>
                    </a:endParaRPr>
                  </a:p>
                </p:txBody>
              </p:sp>
              <p:sp>
                <p:nvSpPr>
                  <p:cNvPr id="59" name="Oval 58"/>
                  <p:cNvSpPr/>
                  <p:nvPr/>
                </p:nvSpPr>
                <p:spPr bwMode="auto">
                  <a:xfrm>
                    <a:off x="3505200" y="5486400"/>
                    <a:ext cx="838200" cy="7620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defTabSz="907036"/>
                    <a:r>
                      <a:rPr lang="en-CA" sz="2000" dirty="0">
                        <a:solidFill>
                          <a:srgbClr val="000000"/>
                        </a:solidFill>
                        <a:latin typeface="Arial"/>
                      </a:rPr>
                      <a:t>S</a:t>
                    </a:r>
                    <a:r>
                      <a:rPr lang="en-CA" sz="2000" baseline="-25000" dirty="0">
                        <a:solidFill>
                          <a:srgbClr val="000000"/>
                        </a:solidFill>
                        <a:latin typeface="Arial"/>
                      </a:rPr>
                      <a:t>3</a:t>
                    </a:r>
                    <a:endParaRPr lang="en-CA" baseline="-25000" dirty="0">
                      <a:solidFill>
                        <a:srgbClr val="000000"/>
                      </a:solidFill>
                      <a:latin typeface="Arial"/>
                    </a:endParaRPr>
                  </a:p>
                </p:txBody>
              </p:sp>
            </p:grpSp>
            <p:cxnSp>
              <p:nvCxnSpPr>
                <p:cNvPr id="36" name="Straight Connector 35"/>
                <p:cNvCxnSpPr/>
                <p:nvPr/>
              </p:nvCxnSpPr>
              <p:spPr bwMode="auto">
                <a:xfrm>
                  <a:off x="2209800" y="4343400"/>
                  <a:ext cx="295923" cy="0"/>
                </a:xfrm>
                <a:prstGeom prst="line">
                  <a:avLst/>
                </a:prstGeom>
                <a:solidFill>
                  <a:srgbClr val="00B8FF"/>
                </a:solidFill>
                <a:ln w="9525" cap="flat" cmpd="sng" algn="ctr">
                  <a:solidFill>
                    <a:schemeClr val="tx1"/>
                  </a:solidFill>
                  <a:prstDash val="solid"/>
                  <a:round/>
                  <a:headEnd type="none" w="med" len="med"/>
                  <a:tailEnd type="none" w="med" len="med"/>
                </a:ln>
                <a:effectLst/>
              </p:spPr>
            </p:cxnSp>
          </p:grpSp>
          <p:cxnSp>
            <p:nvCxnSpPr>
              <p:cNvPr id="63" name="Straight Connector 62"/>
              <p:cNvCxnSpPr>
                <a:stCxn id="59" idx="6"/>
                <a:endCxn id="58" idx="2"/>
              </p:cNvCxnSpPr>
              <p:nvPr/>
            </p:nvCxnSpPr>
            <p:spPr bwMode="auto">
              <a:xfrm>
                <a:off x="4716810" y="3848100"/>
                <a:ext cx="159990" cy="0"/>
              </a:xfrm>
              <a:prstGeom prst="line">
                <a:avLst/>
              </a:prstGeom>
              <a:solidFill>
                <a:srgbClr val="00B8FF"/>
              </a:solidFill>
              <a:ln w="9525" cap="flat" cmpd="sng" algn="ctr">
                <a:solidFill>
                  <a:schemeClr val="tx1"/>
                </a:solidFill>
                <a:prstDash val="solid"/>
                <a:round/>
                <a:headEnd type="none" w="med" len="med"/>
                <a:tailEnd type="none" w="med" len="med"/>
              </a:ln>
              <a:effectLst/>
            </p:spPr>
          </p:cxnSp>
          <p:grpSp>
            <p:nvGrpSpPr>
              <p:cNvPr id="82" name="Group 81"/>
              <p:cNvGrpSpPr/>
              <p:nvPr/>
            </p:nvGrpSpPr>
            <p:grpSpPr>
              <a:xfrm>
                <a:off x="3175320" y="2819400"/>
                <a:ext cx="2387279" cy="561109"/>
                <a:chOff x="1414508" y="3962402"/>
                <a:chExt cx="2978886" cy="762000"/>
              </a:xfrm>
            </p:grpSpPr>
            <p:grpSp>
              <p:nvGrpSpPr>
                <p:cNvPr id="83" name="Group 15"/>
                <p:cNvGrpSpPr/>
                <p:nvPr/>
              </p:nvGrpSpPr>
              <p:grpSpPr>
                <a:xfrm>
                  <a:off x="1414508" y="3962402"/>
                  <a:ext cx="2978886" cy="762000"/>
                  <a:chOff x="2362200" y="5486400"/>
                  <a:chExt cx="3068253" cy="762000"/>
                </a:xfrm>
              </p:grpSpPr>
              <p:sp>
                <p:nvSpPr>
                  <p:cNvPr id="87" name="Oval 86"/>
                  <p:cNvSpPr/>
                  <p:nvPr/>
                </p:nvSpPr>
                <p:spPr bwMode="auto">
                  <a:xfrm>
                    <a:off x="2362200" y="5486400"/>
                    <a:ext cx="838200" cy="7620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defTabSz="907036"/>
                    <a:r>
                      <a:rPr lang="en-CA" sz="2000" dirty="0">
                        <a:solidFill>
                          <a:srgbClr val="000000"/>
                        </a:solidFill>
                        <a:latin typeface="Arial"/>
                      </a:rPr>
                      <a:t>R</a:t>
                    </a:r>
                    <a:r>
                      <a:rPr lang="en-CA" sz="2000" baseline="-25000" dirty="0">
                        <a:solidFill>
                          <a:srgbClr val="000000"/>
                        </a:solidFill>
                        <a:latin typeface="Arial"/>
                      </a:rPr>
                      <a:t>2</a:t>
                    </a:r>
                    <a:endParaRPr lang="en-CA" baseline="-25000" dirty="0">
                      <a:solidFill>
                        <a:srgbClr val="000000"/>
                      </a:solidFill>
                      <a:latin typeface="Arial"/>
                    </a:endParaRPr>
                  </a:p>
                </p:txBody>
              </p:sp>
              <p:sp>
                <p:nvSpPr>
                  <p:cNvPr id="88" name="Oval 19"/>
                  <p:cNvSpPr/>
                  <p:nvPr/>
                </p:nvSpPr>
                <p:spPr bwMode="auto">
                  <a:xfrm>
                    <a:off x="4549028" y="5486400"/>
                    <a:ext cx="881425" cy="7620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defTabSz="907036"/>
                    <a:r>
                      <a:rPr lang="en-CA" sz="2000" dirty="0">
                        <a:solidFill>
                          <a:srgbClr val="000000"/>
                        </a:solidFill>
                        <a:latin typeface="Arial"/>
                      </a:rPr>
                      <a:t>R</a:t>
                    </a:r>
                    <a:r>
                      <a:rPr lang="en-CA" sz="2000" baseline="-25000" dirty="0">
                        <a:solidFill>
                          <a:srgbClr val="000000"/>
                        </a:solidFill>
                        <a:latin typeface="Arial"/>
                      </a:rPr>
                      <a:t>4</a:t>
                    </a:r>
                    <a:endParaRPr lang="en-CA" baseline="-25000" dirty="0">
                      <a:solidFill>
                        <a:srgbClr val="000000"/>
                      </a:solidFill>
                      <a:latin typeface="Arial"/>
                    </a:endParaRPr>
                  </a:p>
                </p:txBody>
              </p:sp>
              <p:sp>
                <p:nvSpPr>
                  <p:cNvPr id="89" name="Oval 88"/>
                  <p:cNvSpPr/>
                  <p:nvPr/>
                </p:nvSpPr>
                <p:spPr bwMode="auto">
                  <a:xfrm>
                    <a:off x="3505200" y="5486400"/>
                    <a:ext cx="838200" cy="7620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defTabSz="907036"/>
                    <a:r>
                      <a:rPr lang="en-CA" sz="2000" dirty="0">
                        <a:solidFill>
                          <a:srgbClr val="000000"/>
                        </a:solidFill>
                        <a:latin typeface="Arial"/>
                      </a:rPr>
                      <a:t>R</a:t>
                    </a:r>
                    <a:r>
                      <a:rPr lang="en-CA" sz="2000" baseline="-25000" dirty="0">
                        <a:solidFill>
                          <a:srgbClr val="000000"/>
                        </a:solidFill>
                        <a:latin typeface="Arial"/>
                      </a:rPr>
                      <a:t>3</a:t>
                    </a:r>
                    <a:endParaRPr lang="en-CA" baseline="-25000" dirty="0">
                      <a:solidFill>
                        <a:srgbClr val="000000"/>
                      </a:solidFill>
                      <a:latin typeface="Arial"/>
                    </a:endParaRPr>
                  </a:p>
                </p:txBody>
              </p:sp>
            </p:grpSp>
            <p:cxnSp>
              <p:nvCxnSpPr>
                <p:cNvPr id="85" name="Straight Connector 84"/>
                <p:cNvCxnSpPr/>
                <p:nvPr/>
              </p:nvCxnSpPr>
              <p:spPr bwMode="auto">
                <a:xfrm>
                  <a:off x="2209800" y="4343400"/>
                  <a:ext cx="295923" cy="0"/>
                </a:xfrm>
                <a:prstGeom prst="line">
                  <a:avLst/>
                </a:prstGeom>
                <a:solidFill>
                  <a:srgbClr val="00B8FF"/>
                </a:solidFill>
                <a:ln w="9525" cap="flat" cmpd="sng" algn="ctr">
                  <a:solidFill>
                    <a:schemeClr val="tx1"/>
                  </a:solidFill>
                  <a:prstDash val="solid"/>
                  <a:round/>
                  <a:headEnd type="none" w="med" len="med"/>
                  <a:tailEnd type="none" w="med" len="med"/>
                </a:ln>
                <a:effectLst/>
              </p:spPr>
            </p:cxnSp>
          </p:grpSp>
          <p:cxnSp>
            <p:nvCxnSpPr>
              <p:cNvPr id="90" name="Straight Connector 89"/>
              <p:cNvCxnSpPr>
                <a:stCxn id="89" idx="6"/>
                <a:endCxn id="88" idx="2"/>
              </p:cNvCxnSpPr>
              <p:nvPr/>
            </p:nvCxnSpPr>
            <p:spPr bwMode="auto">
              <a:xfrm>
                <a:off x="4716810" y="3099955"/>
                <a:ext cx="159990" cy="0"/>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92" name="Straight Connector 91"/>
              <p:cNvCxnSpPr/>
              <p:nvPr/>
            </p:nvCxnSpPr>
            <p:spPr bwMode="auto">
              <a:xfrm>
                <a:off x="3505200" y="3380509"/>
                <a:ext cx="0" cy="187036"/>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93" name="Straight Connector 92"/>
              <p:cNvCxnSpPr/>
              <p:nvPr/>
            </p:nvCxnSpPr>
            <p:spPr bwMode="auto">
              <a:xfrm>
                <a:off x="4419599" y="3380509"/>
                <a:ext cx="0" cy="187036"/>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94" name="Straight Connector 93"/>
              <p:cNvCxnSpPr/>
              <p:nvPr/>
            </p:nvCxnSpPr>
            <p:spPr bwMode="auto">
              <a:xfrm>
                <a:off x="5257799" y="3380509"/>
                <a:ext cx="0" cy="187036"/>
              </a:xfrm>
              <a:prstGeom prst="line">
                <a:avLst/>
              </a:prstGeom>
              <a:solidFill>
                <a:srgbClr val="00B8FF"/>
              </a:solidFill>
              <a:ln w="9525" cap="flat" cmpd="sng" algn="ctr">
                <a:solidFill>
                  <a:schemeClr val="tx1"/>
                </a:solidFill>
                <a:prstDash val="solid"/>
                <a:round/>
                <a:headEnd type="none" w="med" len="med"/>
                <a:tailEnd type="none" w="med" len="med"/>
              </a:ln>
              <a:effectLst/>
            </p:spPr>
          </p:cxnSp>
          <p:sp>
            <p:nvSpPr>
              <p:cNvPr id="109" name="Arc 108"/>
              <p:cNvSpPr/>
              <p:nvPr/>
            </p:nvSpPr>
            <p:spPr bwMode="auto">
              <a:xfrm>
                <a:off x="5105400" y="3200400"/>
                <a:ext cx="533400" cy="1295400"/>
              </a:xfrm>
              <a:prstGeom prst="arc">
                <a:avLst>
                  <a:gd name="adj1" fmla="val 16890835"/>
                  <a:gd name="adj2" fmla="val 4670147"/>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07036"/>
                <a:endParaRPr lang="en-CA">
                  <a:solidFill>
                    <a:srgbClr val="FFFFFF"/>
                  </a:solidFill>
                  <a:latin typeface="Times New Roman" pitchFamily="18" charset="0"/>
                </a:endParaRPr>
              </a:p>
            </p:txBody>
          </p:sp>
          <p:sp>
            <p:nvSpPr>
              <p:cNvPr id="110" name="Arc 109"/>
              <p:cNvSpPr/>
              <p:nvPr/>
            </p:nvSpPr>
            <p:spPr bwMode="auto">
              <a:xfrm>
                <a:off x="4267200" y="3124200"/>
                <a:ext cx="533400" cy="1295400"/>
              </a:xfrm>
              <a:prstGeom prst="arc">
                <a:avLst>
                  <a:gd name="adj1" fmla="val 17123720"/>
                  <a:gd name="adj2" fmla="val 5040716"/>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07036"/>
                <a:endParaRPr lang="en-CA">
                  <a:solidFill>
                    <a:srgbClr val="FFFFFF"/>
                  </a:solidFill>
                  <a:latin typeface="Times New Roman" pitchFamily="18" charset="0"/>
                </a:endParaRPr>
              </a:p>
            </p:txBody>
          </p:sp>
          <p:sp>
            <p:nvSpPr>
              <p:cNvPr id="111" name="Arc 110"/>
              <p:cNvSpPr/>
              <p:nvPr/>
            </p:nvSpPr>
            <p:spPr bwMode="auto">
              <a:xfrm>
                <a:off x="3429000" y="3124200"/>
                <a:ext cx="533400" cy="1295400"/>
              </a:xfrm>
              <a:prstGeom prst="arc">
                <a:avLst>
                  <a:gd name="adj1" fmla="val 16890835"/>
                  <a:gd name="adj2" fmla="val 5122253"/>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07036"/>
                <a:endParaRPr lang="en-CA">
                  <a:solidFill>
                    <a:srgbClr val="FFFFFF"/>
                  </a:solidFill>
                  <a:latin typeface="Times New Roman" pitchFamily="18" charset="0"/>
                </a:endParaRPr>
              </a:p>
            </p:txBody>
          </p:sp>
        </p:grpSp>
      </p:grpSp>
      <p:sp>
        <p:nvSpPr>
          <p:cNvPr id="115" name="Rectangle 114"/>
          <p:cNvSpPr/>
          <p:nvPr/>
        </p:nvSpPr>
        <p:spPr bwMode="auto">
          <a:xfrm>
            <a:off x="3268955" y="2743200"/>
            <a:ext cx="914400" cy="1447800"/>
          </a:xfrm>
          <a:prstGeom prst="rect">
            <a:avLst/>
          </a:prstGeom>
          <a:noFill/>
          <a:ln w="25400" cap="flat" cmpd="sng" algn="ctr">
            <a:solidFill>
              <a:srgbClr val="FF0000"/>
            </a:solidFill>
            <a:prstDash val="solid"/>
            <a:round/>
            <a:headEnd type="none" w="med" len="med"/>
            <a:tailEnd type="none" w="med" len="med"/>
          </a:ln>
          <a:effectLst/>
        </p:spPr>
        <p:txBody>
          <a:bodyPr vert="horz" wrap="square" lIns="90732" tIns="45360" rIns="90732" bIns="45360" numCol="1" rtlCol="0" anchor="t" anchorCtr="0" compatLnSpc="1">
            <a:prstTxWarp prst="textNoShape">
              <a:avLst/>
            </a:prstTxWarp>
          </a:bodyPr>
          <a:lstStyle/>
          <a:p>
            <a:pPr defTabSz="907036"/>
            <a:endParaRPr lang="en-CA">
              <a:solidFill>
                <a:srgbClr val="FFFFFF"/>
              </a:solidFill>
              <a:latin typeface="Times New Roman" pitchFamily="18" charset="0"/>
            </a:endParaRPr>
          </a:p>
        </p:txBody>
      </p:sp>
      <p:sp>
        <p:nvSpPr>
          <p:cNvPr id="116" name="Rectangle 115"/>
          <p:cNvSpPr/>
          <p:nvPr/>
        </p:nvSpPr>
        <p:spPr bwMode="auto">
          <a:xfrm>
            <a:off x="4183360" y="2743200"/>
            <a:ext cx="914400" cy="1447800"/>
          </a:xfrm>
          <a:prstGeom prst="rect">
            <a:avLst/>
          </a:prstGeom>
          <a:noFill/>
          <a:ln w="25400" cap="flat" cmpd="sng" algn="ctr">
            <a:solidFill>
              <a:srgbClr val="FF0000"/>
            </a:solidFill>
            <a:prstDash val="solid"/>
            <a:round/>
            <a:headEnd type="none" w="med" len="med"/>
            <a:tailEnd type="none" w="med" len="med"/>
          </a:ln>
          <a:effectLst/>
        </p:spPr>
        <p:txBody>
          <a:bodyPr vert="horz" wrap="square" lIns="90732" tIns="45360" rIns="90732" bIns="45360" numCol="1" rtlCol="0" anchor="t" anchorCtr="0" compatLnSpc="1">
            <a:prstTxWarp prst="textNoShape">
              <a:avLst/>
            </a:prstTxWarp>
          </a:bodyPr>
          <a:lstStyle/>
          <a:p>
            <a:pPr defTabSz="907036"/>
            <a:endParaRPr lang="en-CA">
              <a:solidFill>
                <a:srgbClr val="FFFFFF"/>
              </a:solidFill>
              <a:latin typeface="Times New Roman" pitchFamily="18" charset="0"/>
            </a:endParaRPr>
          </a:p>
        </p:txBody>
      </p:sp>
      <p:sp>
        <p:nvSpPr>
          <p:cNvPr id="117" name="Rectangle 116"/>
          <p:cNvSpPr/>
          <p:nvPr/>
        </p:nvSpPr>
        <p:spPr bwMode="auto">
          <a:xfrm>
            <a:off x="5097757" y="2743200"/>
            <a:ext cx="914400" cy="1447800"/>
          </a:xfrm>
          <a:prstGeom prst="rect">
            <a:avLst/>
          </a:prstGeom>
          <a:noFill/>
          <a:ln w="25400" cap="flat" cmpd="sng" algn="ctr">
            <a:solidFill>
              <a:srgbClr val="FF0000"/>
            </a:solidFill>
            <a:prstDash val="solid"/>
            <a:round/>
            <a:headEnd type="none" w="med" len="med"/>
            <a:tailEnd type="none" w="med" len="med"/>
          </a:ln>
          <a:effectLst/>
        </p:spPr>
        <p:txBody>
          <a:bodyPr vert="horz" wrap="square" lIns="90732" tIns="45360" rIns="90732" bIns="45360" numCol="1" rtlCol="0" anchor="t" anchorCtr="0" compatLnSpc="1">
            <a:prstTxWarp prst="textNoShape">
              <a:avLst/>
            </a:prstTxWarp>
          </a:bodyPr>
          <a:lstStyle/>
          <a:p>
            <a:pPr defTabSz="907036"/>
            <a:endParaRPr lang="en-CA">
              <a:solidFill>
                <a:srgbClr val="FFFFFF"/>
              </a:solidFill>
              <a:latin typeface="Times New Roman" pitchFamily="18" charset="0"/>
            </a:endParaRPr>
          </a:p>
        </p:txBody>
      </p:sp>
      <p:grpSp>
        <p:nvGrpSpPr>
          <p:cNvPr id="118" name="Group 13"/>
          <p:cNvGrpSpPr/>
          <p:nvPr/>
        </p:nvGrpSpPr>
        <p:grpSpPr>
          <a:xfrm>
            <a:off x="457201" y="6553282"/>
            <a:ext cx="2451468" cy="685797"/>
            <a:chOff x="1313383" y="5420548"/>
            <a:chExt cx="3030017" cy="931328"/>
          </a:xfrm>
        </p:grpSpPr>
        <p:sp>
          <p:nvSpPr>
            <p:cNvPr id="119" name="Oval 118"/>
            <p:cNvSpPr/>
            <p:nvPr/>
          </p:nvSpPr>
          <p:spPr bwMode="auto">
            <a:xfrm>
              <a:off x="1313383" y="5420548"/>
              <a:ext cx="941833" cy="865481"/>
            </a:xfrm>
            <a:prstGeom prst="ellipse">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defTabSz="907036"/>
              <a:r>
                <a:rPr lang="en-CA" sz="2000" dirty="0">
                  <a:solidFill>
                    <a:srgbClr val="000000"/>
                  </a:solidFill>
                  <a:latin typeface="Arial"/>
                </a:rPr>
                <a:t>e</a:t>
              </a:r>
              <a:r>
                <a:rPr lang="en-CA" sz="1600" baseline="-25000" dirty="0">
                  <a:solidFill>
                    <a:srgbClr val="000000"/>
                  </a:solidFill>
                  <a:latin typeface="Arial"/>
                </a:rPr>
                <a:t>1-2</a:t>
              </a:r>
              <a:endParaRPr lang="en-CA" baseline="-25000" dirty="0">
                <a:solidFill>
                  <a:srgbClr val="000000"/>
                </a:solidFill>
                <a:latin typeface="Arial"/>
              </a:endParaRPr>
            </a:p>
          </p:txBody>
        </p:sp>
        <p:sp>
          <p:nvSpPr>
            <p:cNvPr id="120" name="Oval 119"/>
            <p:cNvSpPr/>
            <p:nvPr/>
          </p:nvSpPr>
          <p:spPr bwMode="auto">
            <a:xfrm>
              <a:off x="2349399" y="5486396"/>
              <a:ext cx="838200" cy="865480"/>
            </a:xfrm>
            <a:prstGeom prst="ellipse">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defTabSz="907036"/>
              <a:r>
                <a:rPr lang="en-CA" sz="2000" dirty="0">
                  <a:solidFill>
                    <a:srgbClr val="000000"/>
                  </a:solidFill>
                  <a:latin typeface="Arial"/>
                </a:rPr>
                <a:t>e</a:t>
              </a:r>
              <a:r>
                <a:rPr lang="en-CA" sz="2000" baseline="-25000" dirty="0">
                  <a:solidFill>
                    <a:srgbClr val="000000"/>
                  </a:solidFill>
                  <a:latin typeface="Arial"/>
                </a:rPr>
                <a:t>3</a:t>
              </a:r>
              <a:endParaRPr lang="en-CA" baseline="-25000" dirty="0">
                <a:solidFill>
                  <a:srgbClr val="000000"/>
                </a:solidFill>
                <a:latin typeface="Arial"/>
              </a:endParaRPr>
            </a:p>
          </p:txBody>
        </p:sp>
        <p:sp>
          <p:nvSpPr>
            <p:cNvPr id="122" name="Oval 121"/>
            <p:cNvSpPr/>
            <p:nvPr/>
          </p:nvSpPr>
          <p:spPr bwMode="auto">
            <a:xfrm>
              <a:off x="3505200" y="5486400"/>
              <a:ext cx="838200" cy="762000"/>
            </a:xfrm>
            <a:prstGeom prst="ellipse">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defTabSz="907036"/>
              <a:r>
                <a:rPr lang="en-CA" sz="2000" dirty="0">
                  <a:solidFill>
                    <a:srgbClr val="000000"/>
                  </a:solidFill>
                  <a:latin typeface="Arial"/>
                </a:rPr>
                <a:t>e</a:t>
              </a:r>
              <a:r>
                <a:rPr lang="en-CA" sz="2000" baseline="-25000" dirty="0">
                  <a:solidFill>
                    <a:srgbClr val="000000"/>
                  </a:solidFill>
                  <a:latin typeface="Arial"/>
                </a:rPr>
                <a:t>4</a:t>
              </a:r>
              <a:endParaRPr lang="en-CA" baseline="-25000" dirty="0">
                <a:solidFill>
                  <a:srgbClr val="000000"/>
                </a:solidFill>
                <a:latin typeface="Arial"/>
              </a:endParaRPr>
            </a:p>
          </p:txBody>
        </p:sp>
      </p:grpSp>
      <p:grpSp>
        <p:nvGrpSpPr>
          <p:cNvPr id="123" name="Group 122"/>
          <p:cNvGrpSpPr/>
          <p:nvPr/>
        </p:nvGrpSpPr>
        <p:grpSpPr>
          <a:xfrm>
            <a:off x="1107608" y="5105403"/>
            <a:ext cx="1864192" cy="1600200"/>
            <a:chOff x="2936408" y="2819400"/>
            <a:chExt cx="1864192" cy="1600200"/>
          </a:xfrm>
        </p:grpSpPr>
        <p:cxnSp>
          <p:nvCxnSpPr>
            <p:cNvPr id="124" name="Straight Connector 123"/>
            <p:cNvCxnSpPr>
              <a:stCxn id="151" idx="3"/>
              <a:endCxn id="119" idx="7"/>
            </p:cNvCxnSpPr>
            <p:nvPr/>
          </p:nvCxnSpPr>
          <p:spPr bwMode="auto">
            <a:xfrm flipH="1">
              <a:off x="2936408" y="4046482"/>
              <a:ext cx="334420" cy="314050"/>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125" name="Straight Connector 124"/>
            <p:cNvCxnSpPr>
              <a:stCxn id="153" idx="3"/>
              <a:endCxn id="120" idx="7"/>
            </p:cNvCxnSpPr>
            <p:nvPr/>
          </p:nvCxnSpPr>
          <p:spPr bwMode="auto">
            <a:xfrm flipH="1">
              <a:off x="3703041" y="4046482"/>
              <a:ext cx="457108" cy="362541"/>
            </a:xfrm>
            <a:prstGeom prst="line">
              <a:avLst/>
            </a:prstGeom>
            <a:solidFill>
              <a:srgbClr val="00B8FF"/>
            </a:solidFill>
            <a:ln w="9525" cap="flat" cmpd="sng" algn="ctr">
              <a:solidFill>
                <a:schemeClr val="tx1"/>
              </a:solidFill>
              <a:prstDash val="solid"/>
              <a:round/>
              <a:headEnd type="none" w="med" len="med"/>
              <a:tailEnd type="none" w="med" len="med"/>
            </a:ln>
            <a:effectLst/>
          </p:spPr>
        </p:cxnSp>
        <p:grpSp>
          <p:nvGrpSpPr>
            <p:cNvPr id="127" name="Group 112"/>
            <p:cNvGrpSpPr/>
            <p:nvPr/>
          </p:nvGrpSpPr>
          <p:grpSpPr>
            <a:xfrm>
              <a:off x="2936408" y="2819400"/>
              <a:ext cx="1864192" cy="1600200"/>
              <a:chOff x="2936408" y="2819400"/>
              <a:chExt cx="1864192" cy="1600200"/>
            </a:xfrm>
          </p:grpSpPr>
          <p:cxnSp>
            <p:nvCxnSpPr>
              <p:cNvPr id="128" name="Straight Connector 127"/>
              <p:cNvCxnSpPr/>
              <p:nvPr/>
            </p:nvCxnSpPr>
            <p:spPr bwMode="auto">
              <a:xfrm>
                <a:off x="3505200" y="4128655"/>
                <a:ext cx="0" cy="187036"/>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129" name="Straight Connector 128"/>
              <p:cNvCxnSpPr/>
              <p:nvPr/>
            </p:nvCxnSpPr>
            <p:spPr bwMode="auto">
              <a:xfrm>
                <a:off x="4419599" y="4128655"/>
                <a:ext cx="0" cy="187036"/>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131" name="Straight Connector 130"/>
              <p:cNvCxnSpPr>
                <a:stCxn id="146" idx="3"/>
                <a:endCxn id="119" idx="7"/>
              </p:cNvCxnSpPr>
              <p:nvPr/>
            </p:nvCxnSpPr>
            <p:spPr bwMode="auto">
              <a:xfrm flipH="1">
                <a:off x="2936408" y="3298337"/>
                <a:ext cx="334420" cy="1062195"/>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132" name="Straight Connector 131"/>
              <p:cNvCxnSpPr>
                <a:stCxn id="148" idx="3"/>
                <a:endCxn id="120" idx="7"/>
              </p:cNvCxnSpPr>
              <p:nvPr/>
            </p:nvCxnSpPr>
            <p:spPr bwMode="auto">
              <a:xfrm flipH="1">
                <a:off x="3703041" y="3298337"/>
                <a:ext cx="457108" cy="1110686"/>
              </a:xfrm>
              <a:prstGeom prst="line">
                <a:avLst/>
              </a:prstGeom>
              <a:solidFill>
                <a:srgbClr val="00B8FF"/>
              </a:solidFill>
              <a:ln w="9525" cap="flat" cmpd="sng" algn="ctr">
                <a:solidFill>
                  <a:schemeClr val="tx1"/>
                </a:solidFill>
                <a:prstDash val="solid"/>
                <a:round/>
                <a:headEnd type="none" w="med" len="med"/>
                <a:tailEnd type="none" w="med" len="med"/>
              </a:ln>
              <a:effectLst/>
            </p:spPr>
          </p:cxnSp>
          <p:grpSp>
            <p:nvGrpSpPr>
              <p:cNvPr id="134" name="Group 32"/>
              <p:cNvGrpSpPr/>
              <p:nvPr/>
            </p:nvGrpSpPr>
            <p:grpSpPr>
              <a:xfrm>
                <a:off x="3175320" y="3567545"/>
                <a:ext cx="1541489" cy="561109"/>
                <a:chOff x="1414508" y="3962402"/>
                <a:chExt cx="1923495" cy="762000"/>
              </a:xfrm>
            </p:grpSpPr>
            <p:grpSp>
              <p:nvGrpSpPr>
                <p:cNvPr id="149" name="Group 15"/>
                <p:cNvGrpSpPr/>
                <p:nvPr/>
              </p:nvGrpSpPr>
              <p:grpSpPr>
                <a:xfrm>
                  <a:off x="1414508" y="3962402"/>
                  <a:ext cx="1923495" cy="762000"/>
                  <a:chOff x="2362200" y="5486400"/>
                  <a:chExt cx="1981200" cy="762000"/>
                </a:xfrm>
              </p:grpSpPr>
              <p:sp>
                <p:nvSpPr>
                  <p:cNvPr id="151" name="Oval 150"/>
                  <p:cNvSpPr/>
                  <p:nvPr/>
                </p:nvSpPr>
                <p:spPr bwMode="auto">
                  <a:xfrm>
                    <a:off x="2362200" y="5486400"/>
                    <a:ext cx="838200" cy="7620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r>
                      <a:rPr lang="en-CA" sz="2000" dirty="0">
                        <a:solidFill>
                          <a:srgbClr val="000000"/>
                        </a:solidFill>
                        <a:latin typeface="Arial"/>
                      </a:rPr>
                      <a:t>S</a:t>
                    </a:r>
                    <a:r>
                      <a:rPr lang="en-CA" sz="2000" baseline="-25000" dirty="0">
                        <a:solidFill>
                          <a:srgbClr val="000000"/>
                        </a:solidFill>
                        <a:latin typeface="Arial"/>
                      </a:rPr>
                      <a:t>3</a:t>
                    </a:r>
                    <a:endParaRPr lang="en-CA" baseline="-25000" dirty="0" smtClean="0">
                      <a:solidFill>
                        <a:srgbClr val="000000"/>
                      </a:solidFill>
                      <a:latin typeface="Arial"/>
                    </a:endParaRPr>
                  </a:p>
                </p:txBody>
              </p:sp>
              <p:sp>
                <p:nvSpPr>
                  <p:cNvPr id="153" name="Oval 152"/>
                  <p:cNvSpPr/>
                  <p:nvPr/>
                </p:nvSpPr>
                <p:spPr bwMode="auto">
                  <a:xfrm>
                    <a:off x="3505200" y="5486400"/>
                    <a:ext cx="838200" cy="7620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defTabSz="907036"/>
                    <a:r>
                      <a:rPr lang="en-CA" sz="2000" dirty="0">
                        <a:solidFill>
                          <a:srgbClr val="000000"/>
                        </a:solidFill>
                        <a:latin typeface="Arial"/>
                      </a:rPr>
                      <a:t>S</a:t>
                    </a:r>
                    <a:r>
                      <a:rPr lang="en-CA" sz="2000" baseline="-25000" dirty="0">
                        <a:solidFill>
                          <a:srgbClr val="000000"/>
                        </a:solidFill>
                        <a:latin typeface="Arial"/>
                      </a:rPr>
                      <a:t>4</a:t>
                    </a:r>
                    <a:endParaRPr lang="en-CA" baseline="-25000" dirty="0">
                      <a:solidFill>
                        <a:srgbClr val="000000"/>
                      </a:solidFill>
                      <a:latin typeface="Arial"/>
                    </a:endParaRPr>
                  </a:p>
                </p:txBody>
              </p:sp>
            </p:grpSp>
            <p:cxnSp>
              <p:nvCxnSpPr>
                <p:cNvPr id="150" name="Straight Connector 149"/>
                <p:cNvCxnSpPr/>
                <p:nvPr/>
              </p:nvCxnSpPr>
              <p:spPr bwMode="auto">
                <a:xfrm>
                  <a:off x="2209800" y="4343400"/>
                  <a:ext cx="295923" cy="0"/>
                </a:xfrm>
                <a:prstGeom prst="line">
                  <a:avLst/>
                </a:prstGeom>
                <a:solidFill>
                  <a:srgbClr val="00B8FF"/>
                </a:solidFill>
                <a:ln w="9525" cap="flat" cmpd="sng" algn="ctr">
                  <a:solidFill>
                    <a:schemeClr val="tx1"/>
                  </a:solidFill>
                  <a:prstDash val="solid"/>
                  <a:round/>
                  <a:headEnd type="none" w="med" len="med"/>
                  <a:tailEnd type="none" w="med" len="med"/>
                </a:ln>
                <a:effectLst/>
              </p:spPr>
            </p:cxnSp>
          </p:grpSp>
          <p:grpSp>
            <p:nvGrpSpPr>
              <p:cNvPr id="136" name="Group 81"/>
              <p:cNvGrpSpPr/>
              <p:nvPr/>
            </p:nvGrpSpPr>
            <p:grpSpPr>
              <a:xfrm>
                <a:off x="3175320" y="2819400"/>
                <a:ext cx="1541489" cy="561109"/>
                <a:chOff x="1414508" y="3962402"/>
                <a:chExt cx="1923495" cy="762000"/>
              </a:xfrm>
            </p:grpSpPr>
            <p:grpSp>
              <p:nvGrpSpPr>
                <p:cNvPr id="144" name="Group 15"/>
                <p:cNvGrpSpPr/>
                <p:nvPr/>
              </p:nvGrpSpPr>
              <p:grpSpPr>
                <a:xfrm>
                  <a:off x="1414508" y="3962402"/>
                  <a:ext cx="1923495" cy="762000"/>
                  <a:chOff x="2362200" y="5486400"/>
                  <a:chExt cx="1981200" cy="762000"/>
                </a:xfrm>
              </p:grpSpPr>
              <p:sp>
                <p:nvSpPr>
                  <p:cNvPr id="146" name="Oval 145"/>
                  <p:cNvSpPr/>
                  <p:nvPr/>
                </p:nvSpPr>
                <p:spPr bwMode="auto">
                  <a:xfrm>
                    <a:off x="2362200" y="5486400"/>
                    <a:ext cx="838200" cy="7620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r>
                      <a:rPr lang="en-CA" sz="2000" dirty="0">
                        <a:solidFill>
                          <a:srgbClr val="000000"/>
                        </a:solidFill>
                        <a:latin typeface="Arial"/>
                      </a:rPr>
                      <a:t>R</a:t>
                    </a:r>
                    <a:r>
                      <a:rPr lang="en-CA" sz="2000" baseline="-25000" dirty="0">
                        <a:solidFill>
                          <a:srgbClr val="000000"/>
                        </a:solidFill>
                        <a:latin typeface="Arial"/>
                      </a:rPr>
                      <a:t>3</a:t>
                    </a:r>
                    <a:endParaRPr lang="en-CA" baseline="-25000" dirty="0" smtClean="0">
                      <a:solidFill>
                        <a:srgbClr val="000000"/>
                      </a:solidFill>
                      <a:latin typeface="Arial"/>
                    </a:endParaRPr>
                  </a:p>
                </p:txBody>
              </p:sp>
              <p:sp>
                <p:nvSpPr>
                  <p:cNvPr id="148" name="Oval 147"/>
                  <p:cNvSpPr/>
                  <p:nvPr/>
                </p:nvSpPr>
                <p:spPr bwMode="auto">
                  <a:xfrm>
                    <a:off x="3505200" y="5486400"/>
                    <a:ext cx="838200" cy="7620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defTabSz="907036"/>
                    <a:r>
                      <a:rPr lang="en-CA" sz="2000" dirty="0">
                        <a:solidFill>
                          <a:srgbClr val="000000"/>
                        </a:solidFill>
                        <a:latin typeface="Arial"/>
                      </a:rPr>
                      <a:t>R</a:t>
                    </a:r>
                    <a:r>
                      <a:rPr lang="en-CA" sz="2000" baseline="-25000" dirty="0">
                        <a:solidFill>
                          <a:srgbClr val="000000"/>
                        </a:solidFill>
                        <a:latin typeface="Arial"/>
                      </a:rPr>
                      <a:t>4</a:t>
                    </a:r>
                    <a:endParaRPr lang="en-CA" baseline="-25000" dirty="0">
                      <a:solidFill>
                        <a:srgbClr val="000000"/>
                      </a:solidFill>
                      <a:latin typeface="Arial"/>
                    </a:endParaRPr>
                  </a:p>
                </p:txBody>
              </p:sp>
            </p:grpSp>
            <p:cxnSp>
              <p:nvCxnSpPr>
                <p:cNvPr id="145" name="Straight Connector 144"/>
                <p:cNvCxnSpPr/>
                <p:nvPr/>
              </p:nvCxnSpPr>
              <p:spPr bwMode="auto">
                <a:xfrm>
                  <a:off x="2209800" y="4343400"/>
                  <a:ext cx="295923" cy="0"/>
                </a:xfrm>
                <a:prstGeom prst="line">
                  <a:avLst/>
                </a:prstGeom>
                <a:solidFill>
                  <a:srgbClr val="00B8FF"/>
                </a:solidFill>
                <a:ln w="9525" cap="flat" cmpd="sng" algn="ctr">
                  <a:solidFill>
                    <a:schemeClr val="tx1"/>
                  </a:solidFill>
                  <a:prstDash val="solid"/>
                  <a:round/>
                  <a:headEnd type="none" w="med" len="med"/>
                  <a:tailEnd type="none" w="med" len="med"/>
                </a:ln>
                <a:effectLst/>
              </p:spPr>
            </p:cxnSp>
          </p:grpSp>
          <p:cxnSp>
            <p:nvCxnSpPr>
              <p:cNvPr id="138" name="Straight Connector 137"/>
              <p:cNvCxnSpPr/>
              <p:nvPr/>
            </p:nvCxnSpPr>
            <p:spPr bwMode="auto">
              <a:xfrm>
                <a:off x="3505200" y="3380509"/>
                <a:ext cx="0" cy="187036"/>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139" name="Straight Connector 138"/>
              <p:cNvCxnSpPr/>
              <p:nvPr/>
            </p:nvCxnSpPr>
            <p:spPr bwMode="auto">
              <a:xfrm>
                <a:off x="4419599" y="3380509"/>
                <a:ext cx="0" cy="187036"/>
              </a:xfrm>
              <a:prstGeom prst="line">
                <a:avLst/>
              </a:prstGeom>
              <a:solidFill>
                <a:srgbClr val="00B8FF"/>
              </a:solidFill>
              <a:ln w="9525" cap="flat" cmpd="sng" algn="ctr">
                <a:solidFill>
                  <a:schemeClr val="tx1"/>
                </a:solidFill>
                <a:prstDash val="solid"/>
                <a:round/>
                <a:headEnd type="none" w="med" len="med"/>
                <a:tailEnd type="none" w="med" len="med"/>
              </a:ln>
              <a:effectLst/>
            </p:spPr>
          </p:cxnSp>
          <p:sp>
            <p:nvSpPr>
              <p:cNvPr id="142" name="Arc 141"/>
              <p:cNvSpPr/>
              <p:nvPr/>
            </p:nvSpPr>
            <p:spPr bwMode="auto">
              <a:xfrm>
                <a:off x="4267200" y="3124200"/>
                <a:ext cx="533400" cy="1295400"/>
              </a:xfrm>
              <a:prstGeom prst="arc">
                <a:avLst>
                  <a:gd name="adj1" fmla="val 17123720"/>
                  <a:gd name="adj2" fmla="val 4992427"/>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07036"/>
                <a:endParaRPr lang="en-CA">
                  <a:solidFill>
                    <a:srgbClr val="FFFFFF"/>
                  </a:solidFill>
                  <a:latin typeface="Times New Roman" pitchFamily="18" charset="0"/>
                </a:endParaRPr>
              </a:p>
            </p:txBody>
          </p:sp>
          <p:sp>
            <p:nvSpPr>
              <p:cNvPr id="143" name="Arc 142"/>
              <p:cNvSpPr/>
              <p:nvPr/>
            </p:nvSpPr>
            <p:spPr bwMode="auto">
              <a:xfrm>
                <a:off x="3429000" y="3124200"/>
                <a:ext cx="533400" cy="1295400"/>
              </a:xfrm>
              <a:prstGeom prst="arc">
                <a:avLst>
                  <a:gd name="adj1" fmla="val 16890835"/>
                  <a:gd name="adj2" fmla="val 5122253"/>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07036"/>
                <a:endParaRPr lang="en-CA">
                  <a:solidFill>
                    <a:srgbClr val="FFFFFF"/>
                  </a:solidFill>
                  <a:latin typeface="Times New Roman" pitchFamily="18" charset="0"/>
                </a:endParaRPr>
              </a:p>
            </p:txBody>
          </p:sp>
        </p:grpSp>
      </p:grpSp>
      <p:sp>
        <p:nvSpPr>
          <p:cNvPr id="154" name="Rectangle 153"/>
          <p:cNvSpPr/>
          <p:nvPr/>
        </p:nvSpPr>
        <p:spPr bwMode="auto">
          <a:xfrm>
            <a:off x="1219201" y="5029200"/>
            <a:ext cx="914400" cy="1447800"/>
          </a:xfrm>
          <a:prstGeom prst="rect">
            <a:avLst/>
          </a:prstGeom>
          <a:noFill/>
          <a:ln w="25400" cap="flat" cmpd="sng" algn="ctr">
            <a:solidFill>
              <a:srgbClr val="FF0000"/>
            </a:solidFill>
            <a:prstDash val="solid"/>
            <a:round/>
            <a:headEnd type="none" w="med" len="med"/>
            <a:tailEnd type="none" w="med" len="med"/>
          </a:ln>
          <a:effectLst/>
        </p:spPr>
        <p:txBody>
          <a:bodyPr vert="horz" wrap="square" lIns="90732" tIns="45360" rIns="90732" bIns="45360" numCol="1" rtlCol="0" anchor="t" anchorCtr="0" compatLnSpc="1">
            <a:prstTxWarp prst="textNoShape">
              <a:avLst/>
            </a:prstTxWarp>
          </a:bodyPr>
          <a:lstStyle/>
          <a:p>
            <a:pPr defTabSz="907036"/>
            <a:endParaRPr lang="en-CA">
              <a:solidFill>
                <a:srgbClr val="FFFFFF"/>
              </a:solidFill>
              <a:latin typeface="Times New Roman" pitchFamily="18" charset="0"/>
            </a:endParaRPr>
          </a:p>
        </p:txBody>
      </p:sp>
      <p:sp>
        <p:nvSpPr>
          <p:cNvPr id="155" name="Rectangle 154"/>
          <p:cNvSpPr/>
          <p:nvPr/>
        </p:nvSpPr>
        <p:spPr bwMode="auto">
          <a:xfrm>
            <a:off x="2133600" y="5029200"/>
            <a:ext cx="914400" cy="1447800"/>
          </a:xfrm>
          <a:prstGeom prst="rect">
            <a:avLst/>
          </a:prstGeom>
          <a:noFill/>
          <a:ln w="25400" cap="flat" cmpd="sng" algn="ctr">
            <a:solidFill>
              <a:srgbClr val="FF0000"/>
            </a:solidFill>
            <a:prstDash val="solid"/>
            <a:round/>
            <a:headEnd type="none" w="med" len="med"/>
            <a:tailEnd type="none" w="med" len="med"/>
          </a:ln>
          <a:effectLst/>
        </p:spPr>
        <p:txBody>
          <a:bodyPr vert="horz" wrap="square" lIns="90732" tIns="45360" rIns="90732" bIns="45360" numCol="1" rtlCol="0" anchor="t" anchorCtr="0" compatLnSpc="1">
            <a:prstTxWarp prst="textNoShape">
              <a:avLst/>
            </a:prstTxWarp>
          </a:bodyPr>
          <a:lstStyle/>
          <a:p>
            <a:pPr defTabSz="907036"/>
            <a:endParaRPr lang="en-CA">
              <a:solidFill>
                <a:srgbClr val="FFFFFF"/>
              </a:solidFill>
              <a:latin typeface="Times New Roman" pitchFamily="18" charset="0"/>
            </a:endParaRPr>
          </a:p>
        </p:txBody>
      </p:sp>
      <p:sp>
        <p:nvSpPr>
          <p:cNvPr id="164" name="TextBox 163"/>
          <p:cNvSpPr txBox="1"/>
          <p:nvPr/>
        </p:nvSpPr>
        <p:spPr>
          <a:xfrm>
            <a:off x="152400" y="4419600"/>
            <a:ext cx="1447800" cy="529924"/>
          </a:xfrm>
          <a:prstGeom prst="rect">
            <a:avLst/>
          </a:prstGeom>
          <a:solidFill>
            <a:schemeClr val="accent2">
              <a:lumMod val="40000"/>
              <a:lumOff val="60000"/>
            </a:schemeClr>
          </a:solidFill>
        </p:spPr>
        <p:txBody>
          <a:bodyPr wrap="square" lIns="90732" tIns="45360" rIns="90732" bIns="45360" rtlCol="0">
            <a:spAutoFit/>
          </a:bodyPr>
          <a:lstStyle/>
          <a:p>
            <a:r>
              <a:rPr lang="en-CA" sz="2800" dirty="0">
                <a:solidFill>
                  <a:srgbClr val="000000"/>
                </a:solidFill>
                <a:latin typeface="Arial"/>
              </a:rPr>
              <a:t>Level 2</a:t>
            </a:r>
          </a:p>
        </p:txBody>
      </p:sp>
      <p:grpSp>
        <p:nvGrpSpPr>
          <p:cNvPr id="166" name="Group 13"/>
          <p:cNvGrpSpPr/>
          <p:nvPr/>
        </p:nvGrpSpPr>
        <p:grpSpPr>
          <a:xfrm>
            <a:off x="3581476" y="6629480"/>
            <a:ext cx="2443823" cy="637313"/>
            <a:chOff x="1322832" y="5486395"/>
            <a:chExt cx="3020568" cy="865486"/>
          </a:xfrm>
        </p:grpSpPr>
        <p:sp>
          <p:nvSpPr>
            <p:cNvPr id="167" name="Oval 166"/>
            <p:cNvSpPr/>
            <p:nvPr/>
          </p:nvSpPr>
          <p:spPr bwMode="auto">
            <a:xfrm>
              <a:off x="1322832" y="5486400"/>
              <a:ext cx="941833" cy="865481"/>
            </a:xfrm>
            <a:prstGeom prst="ellipse">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defTabSz="907036"/>
              <a:r>
                <a:rPr lang="en-CA" sz="2000" dirty="0">
                  <a:solidFill>
                    <a:srgbClr val="000000"/>
                  </a:solidFill>
                  <a:latin typeface="Arial"/>
                </a:rPr>
                <a:t>e</a:t>
              </a:r>
              <a:r>
                <a:rPr lang="en-CA" sz="2000" baseline="-25000" dirty="0">
                  <a:solidFill>
                    <a:srgbClr val="000000"/>
                  </a:solidFill>
                  <a:latin typeface="Arial"/>
                </a:rPr>
                <a:t>1</a:t>
              </a:r>
              <a:endParaRPr lang="en-CA" baseline="-25000" dirty="0">
                <a:solidFill>
                  <a:srgbClr val="000000"/>
                </a:solidFill>
                <a:latin typeface="Arial"/>
              </a:endParaRPr>
            </a:p>
          </p:txBody>
        </p:sp>
        <p:sp>
          <p:nvSpPr>
            <p:cNvPr id="168" name="Oval 167"/>
            <p:cNvSpPr/>
            <p:nvPr/>
          </p:nvSpPr>
          <p:spPr bwMode="auto">
            <a:xfrm>
              <a:off x="2358848" y="5486395"/>
              <a:ext cx="1036016" cy="865481"/>
            </a:xfrm>
            <a:prstGeom prst="ellipse">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defTabSz="907036"/>
              <a:r>
                <a:rPr lang="en-CA" sz="2000" dirty="0">
                  <a:solidFill>
                    <a:srgbClr val="000000"/>
                  </a:solidFill>
                  <a:latin typeface="Arial"/>
                </a:rPr>
                <a:t>e</a:t>
              </a:r>
              <a:r>
                <a:rPr lang="en-CA" sz="2000" baseline="-25000" dirty="0">
                  <a:solidFill>
                    <a:srgbClr val="000000"/>
                  </a:solidFill>
                  <a:latin typeface="Arial"/>
                </a:rPr>
                <a:t>2-3</a:t>
              </a:r>
              <a:endParaRPr lang="en-CA" baseline="-25000" dirty="0">
                <a:solidFill>
                  <a:srgbClr val="000000"/>
                </a:solidFill>
                <a:latin typeface="Arial"/>
              </a:endParaRPr>
            </a:p>
          </p:txBody>
        </p:sp>
        <p:sp>
          <p:nvSpPr>
            <p:cNvPr id="169" name="Oval 168"/>
            <p:cNvSpPr/>
            <p:nvPr/>
          </p:nvSpPr>
          <p:spPr bwMode="auto">
            <a:xfrm>
              <a:off x="3505200" y="5486400"/>
              <a:ext cx="838200" cy="762000"/>
            </a:xfrm>
            <a:prstGeom prst="ellipse">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defTabSz="907036"/>
              <a:r>
                <a:rPr lang="en-CA" sz="2000" dirty="0">
                  <a:solidFill>
                    <a:srgbClr val="000000"/>
                  </a:solidFill>
                  <a:latin typeface="Arial"/>
                </a:rPr>
                <a:t>e</a:t>
              </a:r>
              <a:r>
                <a:rPr lang="en-CA" sz="2000" baseline="-25000" dirty="0">
                  <a:solidFill>
                    <a:srgbClr val="000000"/>
                  </a:solidFill>
                  <a:latin typeface="Arial"/>
                </a:rPr>
                <a:t>4</a:t>
              </a:r>
              <a:endParaRPr lang="en-CA" baseline="-25000" dirty="0">
                <a:solidFill>
                  <a:srgbClr val="000000"/>
                </a:solidFill>
                <a:latin typeface="Arial"/>
              </a:endParaRPr>
            </a:p>
          </p:txBody>
        </p:sp>
      </p:grpSp>
      <p:grpSp>
        <p:nvGrpSpPr>
          <p:cNvPr id="170" name="Group 169"/>
          <p:cNvGrpSpPr/>
          <p:nvPr/>
        </p:nvGrpSpPr>
        <p:grpSpPr>
          <a:xfrm>
            <a:off x="3995132" y="5029202"/>
            <a:ext cx="2093227" cy="1693535"/>
            <a:chOff x="2707373" y="2743199"/>
            <a:chExt cx="2093227" cy="1693535"/>
          </a:xfrm>
        </p:grpSpPr>
        <p:cxnSp>
          <p:nvCxnSpPr>
            <p:cNvPr id="171" name="Straight Connector 170"/>
            <p:cNvCxnSpPr>
              <a:stCxn id="190" idx="3"/>
            </p:cNvCxnSpPr>
            <p:nvPr/>
          </p:nvCxnSpPr>
          <p:spPr bwMode="auto">
            <a:xfrm flipH="1">
              <a:off x="2827045" y="4037353"/>
              <a:ext cx="340192" cy="306047"/>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172" name="Straight Connector 171"/>
            <p:cNvCxnSpPr>
              <a:stCxn id="191" idx="3"/>
              <a:endCxn id="168" idx="7"/>
            </p:cNvCxnSpPr>
            <p:nvPr/>
          </p:nvCxnSpPr>
          <p:spPr bwMode="auto">
            <a:xfrm flipH="1">
              <a:off x="3923493" y="4046486"/>
              <a:ext cx="236655" cy="390248"/>
            </a:xfrm>
            <a:prstGeom prst="line">
              <a:avLst/>
            </a:prstGeom>
            <a:solidFill>
              <a:srgbClr val="00B8FF"/>
            </a:solidFill>
            <a:ln w="9525" cap="flat" cmpd="sng" algn="ctr">
              <a:solidFill>
                <a:schemeClr val="tx1"/>
              </a:solidFill>
              <a:prstDash val="solid"/>
              <a:round/>
              <a:headEnd type="none" w="med" len="med"/>
              <a:tailEnd type="none" w="med" len="med"/>
            </a:ln>
            <a:effectLst/>
          </p:spPr>
        </p:cxnSp>
        <p:grpSp>
          <p:nvGrpSpPr>
            <p:cNvPr id="173" name="Group 112"/>
            <p:cNvGrpSpPr/>
            <p:nvPr/>
          </p:nvGrpSpPr>
          <p:grpSpPr>
            <a:xfrm>
              <a:off x="2707373" y="2743199"/>
              <a:ext cx="2093227" cy="1693535"/>
              <a:chOff x="2707373" y="2743199"/>
              <a:chExt cx="2093227" cy="1693535"/>
            </a:xfrm>
          </p:grpSpPr>
          <p:cxnSp>
            <p:nvCxnSpPr>
              <p:cNvPr id="174" name="Straight Connector 173"/>
              <p:cNvCxnSpPr/>
              <p:nvPr/>
            </p:nvCxnSpPr>
            <p:spPr bwMode="auto">
              <a:xfrm>
                <a:off x="3505200" y="4128655"/>
                <a:ext cx="0" cy="187036"/>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175" name="Straight Connector 174"/>
              <p:cNvCxnSpPr/>
              <p:nvPr/>
            </p:nvCxnSpPr>
            <p:spPr bwMode="auto">
              <a:xfrm>
                <a:off x="4419599" y="4128655"/>
                <a:ext cx="0" cy="187036"/>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176" name="Straight Connector 175"/>
              <p:cNvCxnSpPr>
                <a:stCxn id="186" idx="3"/>
              </p:cNvCxnSpPr>
              <p:nvPr/>
            </p:nvCxnSpPr>
            <p:spPr bwMode="auto">
              <a:xfrm flipH="1">
                <a:off x="2707373" y="3287177"/>
                <a:ext cx="394824" cy="1056223"/>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177" name="Straight Connector 176"/>
              <p:cNvCxnSpPr>
                <a:stCxn id="187" idx="3"/>
                <a:endCxn id="168" idx="7"/>
              </p:cNvCxnSpPr>
              <p:nvPr/>
            </p:nvCxnSpPr>
            <p:spPr bwMode="auto">
              <a:xfrm flipH="1">
                <a:off x="3923493" y="3298336"/>
                <a:ext cx="236656" cy="1138398"/>
              </a:xfrm>
              <a:prstGeom prst="line">
                <a:avLst/>
              </a:prstGeom>
              <a:solidFill>
                <a:srgbClr val="00B8FF"/>
              </a:solidFill>
              <a:ln w="9525" cap="flat" cmpd="sng" algn="ctr">
                <a:solidFill>
                  <a:schemeClr val="tx1"/>
                </a:solidFill>
                <a:prstDash val="solid"/>
                <a:round/>
                <a:headEnd type="none" w="med" len="med"/>
                <a:tailEnd type="none" w="med" len="med"/>
              </a:ln>
              <a:effectLst/>
            </p:spPr>
          </p:cxnSp>
          <p:grpSp>
            <p:nvGrpSpPr>
              <p:cNvPr id="178" name="Group 32"/>
              <p:cNvGrpSpPr/>
              <p:nvPr/>
            </p:nvGrpSpPr>
            <p:grpSpPr>
              <a:xfrm>
                <a:off x="3055645" y="3505201"/>
                <a:ext cx="1661164" cy="623458"/>
                <a:chOff x="1265177" y="3877732"/>
                <a:chExt cx="2072828" cy="846670"/>
              </a:xfrm>
            </p:grpSpPr>
            <p:grpSp>
              <p:nvGrpSpPr>
                <p:cNvPr id="188" name="Group 15"/>
                <p:cNvGrpSpPr/>
                <p:nvPr/>
              </p:nvGrpSpPr>
              <p:grpSpPr>
                <a:xfrm>
                  <a:off x="1265177" y="3877732"/>
                  <a:ext cx="2072828" cy="846670"/>
                  <a:chOff x="2208388" y="5401730"/>
                  <a:chExt cx="2135012" cy="846670"/>
                </a:xfrm>
              </p:grpSpPr>
              <p:sp>
                <p:nvSpPr>
                  <p:cNvPr id="190" name="Oval 189"/>
                  <p:cNvSpPr/>
                  <p:nvPr/>
                </p:nvSpPr>
                <p:spPr bwMode="auto">
                  <a:xfrm>
                    <a:off x="2208388" y="5401730"/>
                    <a:ext cx="979361" cy="846666"/>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r>
                      <a:rPr lang="en-CA" sz="1800" dirty="0">
                        <a:solidFill>
                          <a:srgbClr val="000000"/>
                        </a:solidFill>
                        <a:latin typeface="Arial"/>
                      </a:rPr>
                      <a:t>S</a:t>
                    </a:r>
                    <a:r>
                      <a:rPr lang="en-CA" sz="1600" baseline="-25000" dirty="0">
                        <a:solidFill>
                          <a:srgbClr val="000000"/>
                        </a:solidFill>
                        <a:latin typeface="Arial"/>
                      </a:rPr>
                      <a:t>2-3</a:t>
                    </a:r>
                    <a:endParaRPr lang="en-CA" baseline="-25000" dirty="0" smtClean="0">
                      <a:solidFill>
                        <a:srgbClr val="000000"/>
                      </a:solidFill>
                      <a:latin typeface="Arial"/>
                    </a:endParaRPr>
                  </a:p>
                </p:txBody>
              </p:sp>
              <p:sp>
                <p:nvSpPr>
                  <p:cNvPr id="191" name="Oval 190"/>
                  <p:cNvSpPr/>
                  <p:nvPr/>
                </p:nvSpPr>
                <p:spPr bwMode="auto">
                  <a:xfrm>
                    <a:off x="3505200" y="5486400"/>
                    <a:ext cx="838200" cy="7620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defTabSz="907036"/>
                    <a:r>
                      <a:rPr lang="en-CA" sz="1800" dirty="0">
                        <a:solidFill>
                          <a:srgbClr val="000000"/>
                        </a:solidFill>
                        <a:latin typeface="Arial"/>
                      </a:rPr>
                      <a:t>S</a:t>
                    </a:r>
                    <a:r>
                      <a:rPr lang="en-CA" sz="1800" baseline="-25000" dirty="0">
                        <a:solidFill>
                          <a:srgbClr val="000000"/>
                        </a:solidFill>
                        <a:latin typeface="Arial"/>
                      </a:rPr>
                      <a:t>4</a:t>
                    </a:r>
                    <a:endParaRPr lang="en-CA" baseline="-25000" dirty="0">
                      <a:solidFill>
                        <a:srgbClr val="000000"/>
                      </a:solidFill>
                      <a:latin typeface="Arial"/>
                    </a:endParaRPr>
                  </a:p>
                </p:txBody>
              </p:sp>
            </p:grpSp>
            <p:cxnSp>
              <p:nvCxnSpPr>
                <p:cNvPr id="189" name="Straight Connector 188"/>
                <p:cNvCxnSpPr/>
                <p:nvPr/>
              </p:nvCxnSpPr>
              <p:spPr bwMode="auto">
                <a:xfrm>
                  <a:off x="2209800" y="4343400"/>
                  <a:ext cx="295923" cy="0"/>
                </a:xfrm>
                <a:prstGeom prst="line">
                  <a:avLst/>
                </a:prstGeom>
                <a:solidFill>
                  <a:srgbClr val="00B8FF"/>
                </a:solidFill>
                <a:ln w="9525" cap="flat" cmpd="sng" algn="ctr">
                  <a:solidFill>
                    <a:schemeClr val="tx1"/>
                  </a:solidFill>
                  <a:prstDash val="solid"/>
                  <a:round/>
                  <a:headEnd type="none" w="med" len="med"/>
                  <a:tailEnd type="none" w="med" len="med"/>
                </a:ln>
                <a:effectLst/>
              </p:spPr>
            </p:cxnSp>
          </p:grpSp>
          <p:grpSp>
            <p:nvGrpSpPr>
              <p:cNvPr id="179" name="Group 81"/>
              <p:cNvGrpSpPr/>
              <p:nvPr/>
            </p:nvGrpSpPr>
            <p:grpSpPr>
              <a:xfrm>
                <a:off x="2979445" y="2743199"/>
                <a:ext cx="1737365" cy="637309"/>
                <a:chOff x="1170093" y="3858920"/>
                <a:chExt cx="2167913" cy="865482"/>
              </a:xfrm>
            </p:grpSpPr>
            <p:grpSp>
              <p:nvGrpSpPr>
                <p:cNvPr id="184" name="Group 15"/>
                <p:cNvGrpSpPr/>
                <p:nvPr/>
              </p:nvGrpSpPr>
              <p:grpSpPr>
                <a:xfrm>
                  <a:off x="1170093" y="3858920"/>
                  <a:ext cx="2167913" cy="865482"/>
                  <a:chOff x="2110451" y="5382918"/>
                  <a:chExt cx="2232949" cy="865482"/>
                </a:xfrm>
              </p:grpSpPr>
              <p:sp>
                <p:nvSpPr>
                  <p:cNvPr id="186" name="Oval 185"/>
                  <p:cNvSpPr/>
                  <p:nvPr/>
                </p:nvSpPr>
                <p:spPr bwMode="auto">
                  <a:xfrm>
                    <a:off x="2110451" y="5382918"/>
                    <a:ext cx="1077297" cy="86548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r>
                      <a:rPr lang="en-CA" sz="1800" dirty="0">
                        <a:solidFill>
                          <a:srgbClr val="000000"/>
                        </a:solidFill>
                        <a:latin typeface="Arial"/>
                      </a:rPr>
                      <a:t>R</a:t>
                    </a:r>
                    <a:r>
                      <a:rPr lang="en-CA" sz="1600" baseline="-25000" dirty="0">
                        <a:solidFill>
                          <a:srgbClr val="000000"/>
                        </a:solidFill>
                        <a:latin typeface="Arial"/>
                      </a:rPr>
                      <a:t>2-3</a:t>
                    </a:r>
                    <a:endParaRPr lang="en-CA" baseline="-25000" dirty="0">
                      <a:solidFill>
                        <a:srgbClr val="000000"/>
                      </a:solidFill>
                      <a:latin typeface="Arial"/>
                    </a:endParaRPr>
                  </a:p>
                </p:txBody>
              </p:sp>
              <p:sp>
                <p:nvSpPr>
                  <p:cNvPr id="187" name="Oval 186"/>
                  <p:cNvSpPr/>
                  <p:nvPr/>
                </p:nvSpPr>
                <p:spPr bwMode="auto">
                  <a:xfrm>
                    <a:off x="3505200" y="5486400"/>
                    <a:ext cx="838200" cy="7620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defTabSz="907036"/>
                    <a:r>
                      <a:rPr lang="en-CA" sz="1800" dirty="0">
                        <a:solidFill>
                          <a:srgbClr val="000000"/>
                        </a:solidFill>
                        <a:latin typeface="Arial"/>
                      </a:rPr>
                      <a:t>R</a:t>
                    </a:r>
                    <a:r>
                      <a:rPr lang="en-CA" sz="1800" baseline="-25000" dirty="0">
                        <a:solidFill>
                          <a:srgbClr val="000000"/>
                        </a:solidFill>
                        <a:latin typeface="Arial"/>
                      </a:rPr>
                      <a:t>4</a:t>
                    </a:r>
                    <a:endParaRPr lang="en-CA" baseline="-25000" dirty="0">
                      <a:solidFill>
                        <a:srgbClr val="000000"/>
                      </a:solidFill>
                      <a:latin typeface="Arial"/>
                    </a:endParaRPr>
                  </a:p>
                </p:txBody>
              </p:sp>
            </p:grpSp>
            <p:cxnSp>
              <p:nvCxnSpPr>
                <p:cNvPr id="185" name="Straight Connector 184"/>
                <p:cNvCxnSpPr/>
                <p:nvPr/>
              </p:nvCxnSpPr>
              <p:spPr bwMode="auto">
                <a:xfrm>
                  <a:off x="2209800" y="4343400"/>
                  <a:ext cx="295923" cy="0"/>
                </a:xfrm>
                <a:prstGeom prst="line">
                  <a:avLst/>
                </a:prstGeom>
                <a:solidFill>
                  <a:srgbClr val="00B8FF"/>
                </a:solidFill>
                <a:ln w="9525" cap="flat" cmpd="sng" algn="ctr">
                  <a:solidFill>
                    <a:schemeClr val="tx1"/>
                  </a:solidFill>
                  <a:prstDash val="solid"/>
                  <a:round/>
                  <a:headEnd type="none" w="med" len="med"/>
                  <a:tailEnd type="none" w="med" len="med"/>
                </a:ln>
                <a:effectLst/>
              </p:spPr>
            </p:cxnSp>
          </p:grpSp>
          <p:cxnSp>
            <p:nvCxnSpPr>
              <p:cNvPr id="180" name="Straight Connector 179"/>
              <p:cNvCxnSpPr>
                <a:endCxn id="190" idx="0"/>
              </p:cNvCxnSpPr>
              <p:nvPr/>
            </p:nvCxnSpPr>
            <p:spPr bwMode="auto">
              <a:xfrm>
                <a:off x="3429000" y="3380509"/>
                <a:ext cx="7645" cy="124691"/>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181" name="Straight Connector 180"/>
              <p:cNvCxnSpPr/>
              <p:nvPr/>
            </p:nvCxnSpPr>
            <p:spPr bwMode="auto">
              <a:xfrm>
                <a:off x="4419599" y="3380509"/>
                <a:ext cx="0" cy="187036"/>
              </a:xfrm>
              <a:prstGeom prst="line">
                <a:avLst/>
              </a:prstGeom>
              <a:solidFill>
                <a:srgbClr val="00B8FF"/>
              </a:solidFill>
              <a:ln w="9525" cap="flat" cmpd="sng" algn="ctr">
                <a:solidFill>
                  <a:schemeClr val="tx1"/>
                </a:solidFill>
                <a:prstDash val="solid"/>
                <a:round/>
                <a:headEnd type="none" w="med" len="med"/>
                <a:tailEnd type="none" w="med" len="med"/>
              </a:ln>
              <a:effectLst/>
            </p:spPr>
          </p:cxnSp>
          <p:sp>
            <p:nvSpPr>
              <p:cNvPr id="182" name="Arc 181"/>
              <p:cNvSpPr/>
              <p:nvPr/>
            </p:nvSpPr>
            <p:spPr bwMode="auto">
              <a:xfrm>
                <a:off x="4267200" y="3124200"/>
                <a:ext cx="533400" cy="1295400"/>
              </a:xfrm>
              <a:prstGeom prst="arc">
                <a:avLst>
                  <a:gd name="adj1" fmla="val 17123720"/>
                  <a:gd name="adj2" fmla="val 4992427"/>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07036"/>
                <a:endParaRPr lang="en-CA">
                  <a:solidFill>
                    <a:srgbClr val="FFFFFF"/>
                  </a:solidFill>
                  <a:latin typeface="Times New Roman" pitchFamily="18" charset="0"/>
                </a:endParaRPr>
              </a:p>
            </p:txBody>
          </p:sp>
          <p:sp>
            <p:nvSpPr>
              <p:cNvPr id="183" name="Arc 182"/>
              <p:cNvSpPr/>
              <p:nvPr/>
            </p:nvSpPr>
            <p:spPr bwMode="auto">
              <a:xfrm>
                <a:off x="3429000" y="3124200"/>
                <a:ext cx="533400" cy="1295400"/>
              </a:xfrm>
              <a:prstGeom prst="arc">
                <a:avLst>
                  <a:gd name="adj1" fmla="val 16776174"/>
                  <a:gd name="adj2" fmla="val 4909044"/>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07036"/>
                <a:endParaRPr lang="en-CA">
                  <a:solidFill>
                    <a:srgbClr val="FFFFFF"/>
                  </a:solidFill>
                  <a:latin typeface="Times New Roman" pitchFamily="18" charset="0"/>
                </a:endParaRPr>
              </a:p>
            </p:txBody>
          </p:sp>
        </p:grpSp>
      </p:grpSp>
      <p:sp>
        <p:nvSpPr>
          <p:cNvPr id="192" name="Rectangle 191"/>
          <p:cNvSpPr/>
          <p:nvPr/>
        </p:nvSpPr>
        <p:spPr bwMode="auto">
          <a:xfrm>
            <a:off x="4267275" y="4953000"/>
            <a:ext cx="982955" cy="1600200"/>
          </a:xfrm>
          <a:prstGeom prst="rect">
            <a:avLst/>
          </a:prstGeom>
          <a:noFill/>
          <a:ln w="25400" cap="flat" cmpd="sng" algn="ctr">
            <a:solidFill>
              <a:srgbClr val="FF0000"/>
            </a:solidFill>
            <a:prstDash val="solid"/>
            <a:round/>
            <a:headEnd type="none" w="med" len="med"/>
            <a:tailEnd type="none" w="med" len="med"/>
          </a:ln>
          <a:effectLst/>
        </p:spPr>
        <p:txBody>
          <a:bodyPr vert="horz" wrap="square" lIns="90732" tIns="45360" rIns="90732" bIns="45360" numCol="1" rtlCol="0" anchor="t" anchorCtr="0" compatLnSpc="1">
            <a:prstTxWarp prst="textNoShape">
              <a:avLst/>
            </a:prstTxWarp>
          </a:bodyPr>
          <a:lstStyle/>
          <a:p>
            <a:pPr defTabSz="907036"/>
            <a:endParaRPr lang="en-CA">
              <a:solidFill>
                <a:srgbClr val="FFFFFF"/>
              </a:solidFill>
              <a:latin typeface="Times New Roman" pitchFamily="18" charset="0"/>
            </a:endParaRPr>
          </a:p>
        </p:txBody>
      </p:sp>
      <p:sp>
        <p:nvSpPr>
          <p:cNvPr id="193" name="Rectangle 192"/>
          <p:cNvSpPr/>
          <p:nvPr/>
        </p:nvSpPr>
        <p:spPr bwMode="auto">
          <a:xfrm>
            <a:off x="5257807" y="5029200"/>
            <a:ext cx="914400" cy="1447800"/>
          </a:xfrm>
          <a:prstGeom prst="rect">
            <a:avLst/>
          </a:prstGeom>
          <a:noFill/>
          <a:ln w="25400" cap="flat" cmpd="sng" algn="ctr">
            <a:solidFill>
              <a:srgbClr val="FF0000"/>
            </a:solidFill>
            <a:prstDash val="solid"/>
            <a:round/>
            <a:headEnd type="none" w="med" len="med"/>
            <a:tailEnd type="none" w="med" len="med"/>
          </a:ln>
          <a:effectLst/>
        </p:spPr>
        <p:txBody>
          <a:bodyPr vert="horz" wrap="square" lIns="90732" tIns="45360" rIns="90732" bIns="45360" numCol="1" rtlCol="0" anchor="t" anchorCtr="0" compatLnSpc="1">
            <a:prstTxWarp prst="textNoShape">
              <a:avLst/>
            </a:prstTxWarp>
          </a:bodyPr>
          <a:lstStyle/>
          <a:p>
            <a:pPr defTabSz="907036"/>
            <a:endParaRPr lang="en-CA">
              <a:solidFill>
                <a:srgbClr val="FFFFFF"/>
              </a:solidFill>
              <a:latin typeface="Times New Roman" pitchFamily="18" charset="0"/>
            </a:endParaRPr>
          </a:p>
        </p:txBody>
      </p:sp>
      <p:grpSp>
        <p:nvGrpSpPr>
          <p:cNvPr id="230" name="Group 13"/>
          <p:cNvGrpSpPr/>
          <p:nvPr/>
        </p:nvGrpSpPr>
        <p:grpSpPr>
          <a:xfrm>
            <a:off x="6781802" y="6677966"/>
            <a:ext cx="2590800" cy="637313"/>
            <a:chOff x="1322832" y="5486395"/>
            <a:chExt cx="3202232" cy="865486"/>
          </a:xfrm>
        </p:grpSpPr>
        <p:sp>
          <p:nvSpPr>
            <p:cNvPr id="231" name="Oval 230"/>
            <p:cNvSpPr/>
            <p:nvPr/>
          </p:nvSpPr>
          <p:spPr bwMode="auto">
            <a:xfrm>
              <a:off x="1322832" y="5486400"/>
              <a:ext cx="941833" cy="865481"/>
            </a:xfrm>
            <a:prstGeom prst="ellipse">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defTabSz="907036"/>
              <a:r>
                <a:rPr lang="en-CA" sz="2000" dirty="0">
                  <a:solidFill>
                    <a:srgbClr val="000000"/>
                  </a:solidFill>
                  <a:latin typeface="Arial"/>
                </a:rPr>
                <a:t>e</a:t>
              </a:r>
              <a:r>
                <a:rPr lang="en-CA" sz="2000" baseline="-25000" dirty="0">
                  <a:solidFill>
                    <a:srgbClr val="000000"/>
                  </a:solidFill>
                  <a:latin typeface="Arial"/>
                </a:rPr>
                <a:t>1</a:t>
              </a:r>
              <a:endParaRPr lang="en-CA" baseline="-25000" dirty="0">
                <a:solidFill>
                  <a:srgbClr val="000000"/>
                </a:solidFill>
                <a:latin typeface="Arial"/>
              </a:endParaRPr>
            </a:p>
          </p:txBody>
        </p:sp>
        <p:sp>
          <p:nvSpPr>
            <p:cNvPr id="232" name="Oval 231"/>
            <p:cNvSpPr/>
            <p:nvPr/>
          </p:nvSpPr>
          <p:spPr bwMode="auto">
            <a:xfrm>
              <a:off x="2453032" y="5486395"/>
              <a:ext cx="941833" cy="865481"/>
            </a:xfrm>
            <a:prstGeom prst="ellipse">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defTabSz="907036"/>
              <a:r>
                <a:rPr lang="en-CA" sz="2000" dirty="0">
                  <a:solidFill>
                    <a:srgbClr val="000000"/>
                  </a:solidFill>
                  <a:latin typeface="Arial"/>
                </a:rPr>
                <a:t>e</a:t>
              </a:r>
              <a:r>
                <a:rPr lang="en-CA" sz="2000" baseline="-25000" dirty="0">
                  <a:solidFill>
                    <a:srgbClr val="000000"/>
                  </a:solidFill>
                  <a:latin typeface="Arial"/>
                </a:rPr>
                <a:t>2</a:t>
              </a:r>
              <a:endParaRPr lang="en-CA" baseline="-25000" dirty="0">
                <a:solidFill>
                  <a:srgbClr val="000000"/>
                </a:solidFill>
                <a:latin typeface="Arial"/>
              </a:endParaRPr>
            </a:p>
          </p:txBody>
        </p:sp>
        <p:sp>
          <p:nvSpPr>
            <p:cNvPr id="233" name="Oval 232"/>
            <p:cNvSpPr/>
            <p:nvPr/>
          </p:nvSpPr>
          <p:spPr bwMode="auto">
            <a:xfrm>
              <a:off x="3505200" y="5486399"/>
              <a:ext cx="1019864" cy="865481"/>
            </a:xfrm>
            <a:prstGeom prst="ellipse">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defTabSz="907036"/>
              <a:r>
                <a:rPr lang="en-CA" sz="2000" dirty="0">
                  <a:solidFill>
                    <a:srgbClr val="000000"/>
                  </a:solidFill>
                  <a:latin typeface="Arial"/>
                </a:rPr>
                <a:t>e</a:t>
              </a:r>
              <a:r>
                <a:rPr lang="en-CA" sz="2000" baseline="-25000" dirty="0">
                  <a:solidFill>
                    <a:srgbClr val="000000"/>
                  </a:solidFill>
                  <a:latin typeface="Arial"/>
                </a:rPr>
                <a:t>3-4</a:t>
              </a:r>
              <a:endParaRPr lang="en-CA" baseline="-25000" dirty="0">
                <a:solidFill>
                  <a:srgbClr val="000000"/>
                </a:solidFill>
                <a:latin typeface="Arial"/>
              </a:endParaRPr>
            </a:p>
          </p:txBody>
        </p:sp>
      </p:grpSp>
      <p:grpSp>
        <p:nvGrpSpPr>
          <p:cNvPr id="234" name="Group 233"/>
          <p:cNvGrpSpPr/>
          <p:nvPr/>
        </p:nvGrpSpPr>
        <p:grpSpPr>
          <a:xfrm>
            <a:off x="7162876" y="5077686"/>
            <a:ext cx="2285999" cy="1693535"/>
            <a:chOff x="2674645" y="2743199"/>
            <a:chExt cx="2285999" cy="1693535"/>
          </a:xfrm>
        </p:grpSpPr>
        <p:cxnSp>
          <p:nvCxnSpPr>
            <p:cNvPr id="235" name="Straight Connector 234"/>
            <p:cNvCxnSpPr>
              <a:stCxn id="254" idx="3"/>
              <a:endCxn id="231" idx="0"/>
            </p:cNvCxnSpPr>
            <p:nvPr/>
          </p:nvCxnSpPr>
          <p:spPr bwMode="auto">
            <a:xfrm flipH="1">
              <a:off x="2674645" y="4037353"/>
              <a:ext cx="557633" cy="306053"/>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236" name="Straight Connector 235"/>
            <p:cNvCxnSpPr>
              <a:stCxn id="255" idx="3"/>
              <a:endCxn id="232" idx="7"/>
            </p:cNvCxnSpPr>
            <p:nvPr/>
          </p:nvCxnSpPr>
          <p:spPr bwMode="auto">
            <a:xfrm flipH="1">
              <a:off x="3858453" y="4046486"/>
              <a:ext cx="326245" cy="390248"/>
            </a:xfrm>
            <a:prstGeom prst="line">
              <a:avLst/>
            </a:prstGeom>
            <a:solidFill>
              <a:srgbClr val="00B8FF"/>
            </a:solidFill>
            <a:ln w="9525" cap="flat" cmpd="sng" algn="ctr">
              <a:solidFill>
                <a:schemeClr val="tx1"/>
              </a:solidFill>
              <a:prstDash val="solid"/>
              <a:round/>
              <a:headEnd type="none" w="med" len="med"/>
              <a:tailEnd type="none" w="med" len="med"/>
            </a:ln>
            <a:effectLst/>
          </p:spPr>
        </p:cxnSp>
        <p:grpSp>
          <p:nvGrpSpPr>
            <p:cNvPr id="237" name="Group 112"/>
            <p:cNvGrpSpPr/>
            <p:nvPr/>
          </p:nvGrpSpPr>
          <p:grpSpPr>
            <a:xfrm>
              <a:off x="2707374" y="2743199"/>
              <a:ext cx="2253270" cy="1693535"/>
              <a:chOff x="2707374" y="2743199"/>
              <a:chExt cx="2253270" cy="1693535"/>
            </a:xfrm>
          </p:grpSpPr>
          <p:cxnSp>
            <p:nvCxnSpPr>
              <p:cNvPr id="238" name="Straight Connector 237"/>
              <p:cNvCxnSpPr/>
              <p:nvPr/>
            </p:nvCxnSpPr>
            <p:spPr bwMode="auto">
              <a:xfrm>
                <a:off x="3505200" y="4128655"/>
                <a:ext cx="0" cy="187036"/>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239" name="Straight Connector 238"/>
              <p:cNvCxnSpPr/>
              <p:nvPr/>
            </p:nvCxnSpPr>
            <p:spPr bwMode="auto">
              <a:xfrm>
                <a:off x="4427245" y="4142515"/>
                <a:ext cx="0" cy="187036"/>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240" name="Straight Connector 239"/>
              <p:cNvCxnSpPr>
                <a:stCxn id="250" idx="3"/>
              </p:cNvCxnSpPr>
              <p:nvPr/>
            </p:nvCxnSpPr>
            <p:spPr bwMode="auto">
              <a:xfrm flipH="1">
                <a:off x="2707374" y="3287176"/>
                <a:ext cx="524904" cy="1056224"/>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241" name="Straight Connector 240"/>
              <p:cNvCxnSpPr>
                <a:stCxn id="251" idx="3"/>
                <a:endCxn id="232" idx="7"/>
              </p:cNvCxnSpPr>
              <p:nvPr/>
            </p:nvCxnSpPr>
            <p:spPr bwMode="auto">
              <a:xfrm flipH="1">
                <a:off x="3858453" y="3291235"/>
                <a:ext cx="307850" cy="1145499"/>
              </a:xfrm>
              <a:prstGeom prst="line">
                <a:avLst/>
              </a:prstGeom>
              <a:solidFill>
                <a:srgbClr val="00B8FF"/>
              </a:solidFill>
              <a:ln w="9525" cap="flat" cmpd="sng" algn="ctr">
                <a:solidFill>
                  <a:schemeClr val="tx1"/>
                </a:solidFill>
                <a:prstDash val="solid"/>
                <a:round/>
                <a:headEnd type="none" w="med" len="med"/>
                <a:tailEnd type="none" w="med" len="med"/>
              </a:ln>
              <a:effectLst/>
            </p:spPr>
          </p:cxnSp>
          <p:grpSp>
            <p:nvGrpSpPr>
              <p:cNvPr id="242" name="Group 32"/>
              <p:cNvGrpSpPr/>
              <p:nvPr/>
            </p:nvGrpSpPr>
            <p:grpSpPr>
              <a:xfrm>
                <a:off x="3131846" y="3505201"/>
                <a:ext cx="1752600" cy="623458"/>
                <a:chOff x="1360261" y="3877732"/>
                <a:chExt cx="2186923" cy="846670"/>
              </a:xfrm>
            </p:grpSpPr>
            <p:grpSp>
              <p:nvGrpSpPr>
                <p:cNvPr id="252" name="Group 15"/>
                <p:cNvGrpSpPr/>
                <p:nvPr/>
              </p:nvGrpSpPr>
              <p:grpSpPr>
                <a:xfrm>
                  <a:off x="1360261" y="3877732"/>
                  <a:ext cx="2186923" cy="846670"/>
                  <a:chOff x="2306324" y="5401730"/>
                  <a:chExt cx="2252530" cy="846670"/>
                </a:xfrm>
              </p:grpSpPr>
              <p:sp>
                <p:nvSpPr>
                  <p:cNvPr id="254" name="Oval 253"/>
                  <p:cNvSpPr/>
                  <p:nvPr/>
                </p:nvSpPr>
                <p:spPr bwMode="auto">
                  <a:xfrm>
                    <a:off x="2306324" y="5401730"/>
                    <a:ext cx="881425" cy="846666"/>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r>
                      <a:rPr lang="en-CA" sz="1800" dirty="0">
                        <a:solidFill>
                          <a:srgbClr val="000000"/>
                        </a:solidFill>
                        <a:latin typeface="Arial"/>
                      </a:rPr>
                      <a:t>S</a:t>
                    </a:r>
                    <a:r>
                      <a:rPr lang="en-CA" sz="1600" baseline="-25000" dirty="0">
                        <a:solidFill>
                          <a:srgbClr val="000000"/>
                        </a:solidFill>
                        <a:latin typeface="Arial"/>
                      </a:rPr>
                      <a:t>2</a:t>
                    </a:r>
                    <a:endParaRPr lang="en-CA" baseline="-25000" dirty="0" smtClean="0">
                      <a:solidFill>
                        <a:srgbClr val="000000"/>
                      </a:solidFill>
                      <a:latin typeface="Arial"/>
                    </a:endParaRPr>
                  </a:p>
                </p:txBody>
              </p:sp>
              <p:sp>
                <p:nvSpPr>
                  <p:cNvPr id="255" name="Oval 254"/>
                  <p:cNvSpPr/>
                  <p:nvPr/>
                </p:nvSpPr>
                <p:spPr bwMode="auto">
                  <a:xfrm>
                    <a:off x="3505199" y="5486400"/>
                    <a:ext cx="1053655" cy="7620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defTabSz="907036"/>
                    <a:r>
                      <a:rPr lang="en-CA" sz="1800" dirty="0">
                        <a:solidFill>
                          <a:srgbClr val="000000"/>
                        </a:solidFill>
                        <a:latin typeface="Arial"/>
                      </a:rPr>
                      <a:t>S</a:t>
                    </a:r>
                    <a:r>
                      <a:rPr lang="en-CA" sz="1800" baseline="-25000" dirty="0">
                        <a:solidFill>
                          <a:srgbClr val="000000"/>
                        </a:solidFill>
                        <a:latin typeface="Arial"/>
                      </a:rPr>
                      <a:t>3-4</a:t>
                    </a:r>
                    <a:endParaRPr lang="en-CA" baseline="-25000" dirty="0">
                      <a:solidFill>
                        <a:srgbClr val="000000"/>
                      </a:solidFill>
                      <a:latin typeface="Arial"/>
                    </a:endParaRPr>
                  </a:p>
                </p:txBody>
              </p:sp>
            </p:grpSp>
            <p:cxnSp>
              <p:nvCxnSpPr>
                <p:cNvPr id="253" name="Straight Connector 252"/>
                <p:cNvCxnSpPr/>
                <p:nvPr/>
              </p:nvCxnSpPr>
              <p:spPr bwMode="auto">
                <a:xfrm>
                  <a:off x="2209800" y="4343400"/>
                  <a:ext cx="295923" cy="0"/>
                </a:xfrm>
                <a:prstGeom prst="line">
                  <a:avLst/>
                </a:prstGeom>
                <a:solidFill>
                  <a:srgbClr val="00B8FF"/>
                </a:solidFill>
                <a:ln w="9525" cap="flat" cmpd="sng" algn="ctr">
                  <a:solidFill>
                    <a:schemeClr val="tx1"/>
                  </a:solidFill>
                  <a:prstDash val="solid"/>
                  <a:round/>
                  <a:headEnd type="none" w="med" len="med"/>
                  <a:tailEnd type="none" w="med" len="med"/>
                </a:ln>
                <a:effectLst/>
              </p:spPr>
            </p:cxnSp>
          </p:grpSp>
          <p:grpSp>
            <p:nvGrpSpPr>
              <p:cNvPr id="243" name="Group 81"/>
              <p:cNvGrpSpPr/>
              <p:nvPr/>
            </p:nvGrpSpPr>
            <p:grpSpPr>
              <a:xfrm>
                <a:off x="3131845" y="2743199"/>
                <a:ext cx="1734205" cy="637309"/>
                <a:chOff x="1360260" y="3858920"/>
                <a:chExt cx="2163970" cy="865482"/>
              </a:xfrm>
            </p:grpSpPr>
            <p:grpSp>
              <p:nvGrpSpPr>
                <p:cNvPr id="248" name="Group 15"/>
                <p:cNvGrpSpPr/>
                <p:nvPr/>
              </p:nvGrpSpPr>
              <p:grpSpPr>
                <a:xfrm>
                  <a:off x="1360260" y="3858920"/>
                  <a:ext cx="2163970" cy="865482"/>
                  <a:chOff x="2306323" y="5382918"/>
                  <a:chExt cx="2228886" cy="865482"/>
                </a:xfrm>
              </p:grpSpPr>
              <p:sp>
                <p:nvSpPr>
                  <p:cNvPr id="250" name="Oval 249"/>
                  <p:cNvSpPr/>
                  <p:nvPr/>
                </p:nvSpPr>
                <p:spPr bwMode="auto">
                  <a:xfrm>
                    <a:off x="2306323" y="5382918"/>
                    <a:ext cx="881425" cy="86548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r>
                      <a:rPr lang="en-CA" sz="1800" dirty="0">
                        <a:solidFill>
                          <a:srgbClr val="000000"/>
                        </a:solidFill>
                        <a:latin typeface="Arial"/>
                      </a:rPr>
                      <a:t>R</a:t>
                    </a:r>
                    <a:r>
                      <a:rPr lang="en-CA" sz="1600" baseline="-25000" dirty="0">
                        <a:solidFill>
                          <a:srgbClr val="000000"/>
                        </a:solidFill>
                        <a:latin typeface="Arial"/>
                      </a:rPr>
                      <a:t>2</a:t>
                    </a:r>
                    <a:endParaRPr lang="en-CA" baseline="-25000" dirty="0">
                      <a:solidFill>
                        <a:srgbClr val="000000"/>
                      </a:solidFill>
                      <a:latin typeface="Arial"/>
                    </a:endParaRPr>
                  </a:p>
                </p:txBody>
              </p:sp>
              <p:sp>
                <p:nvSpPr>
                  <p:cNvPr id="251" name="Oval 250"/>
                  <p:cNvSpPr/>
                  <p:nvPr/>
                </p:nvSpPr>
                <p:spPr bwMode="auto">
                  <a:xfrm>
                    <a:off x="3481556" y="5420557"/>
                    <a:ext cx="1053653" cy="827843"/>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defTabSz="907036"/>
                    <a:r>
                      <a:rPr lang="en-CA" sz="1800" dirty="0">
                        <a:solidFill>
                          <a:srgbClr val="000000"/>
                        </a:solidFill>
                        <a:latin typeface="Arial"/>
                      </a:rPr>
                      <a:t>R</a:t>
                    </a:r>
                    <a:r>
                      <a:rPr lang="en-CA" sz="1800" baseline="-25000" dirty="0">
                        <a:solidFill>
                          <a:srgbClr val="000000"/>
                        </a:solidFill>
                        <a:latin typeface="Arial"/>
                      </a:rPr>
                      <a:t>3-4</a:t>
                    </a:r>
                    <a:endParaRPr lang="en-CA" baseline="-25000" dirty="0">
                      <a:solidFill>
                        <a:srgbClr val="000000"/>
                      </a:solidFill>
                      <a:latin typeface="Arial"/>
                    </a:endParaRPr>
                  </a:p>
                </p:txBody>
              </p:sp>
            </p:grpSp>
            <p:cxnSp>
              <p:nvCxnSpPr>
                <p:cNvPr id="249" name="Straight Connector 248"/>
                <p:cNvCxnSpPr/>
                <p:nvPr/>
              </p:nvCxnSpPr>
              <p:spPr bwMode="auto">
                <a:xfrm>
                  <a:off x="2209800" y="4343400"/>
                  <a:ext cx="295923" cy="0"/>
                </a:xfrm>
                <a:prstGeom prst="line">
                  <a:avLst/>
                </a:prstGeom>
                <a:solidFill>
                  <a:srgbClr val="00B8FF"/>
                </a:solidFill>
                <a:ln w="9525" cap="flat" cmpd="sng" algn="ctr">
                  <a:solidFill>
                    <a:schemeClr val="tx1"/>
                  </a:solidFill>
                  <a:prstDash val="solid"/>
                  <a:round/>
                  <a:headEnd type="none" w="med" len="med"/>
                  <a:tailEnd type="none" w="med" len="med"/>
                </a:ln>
                <a:effectLst/>
              </p:spPr>
            </p:cxnSp>
          </p:grpSp>
          <p:cxnSp>
            <p:nvCxnSpPr>
              <p:cNvPr id="244" name="Straight Connector 243"/>
              <p:cNvCxnSpPr>
                <a:stCxn id="250" idx="4"/>
                <a:endCxn id="254" idx="0"/>
              </p:cNvCxnSpPr>
              <p:nvPr/>
            </p:nvCxnSpPr>
            <p:spPr bwMode="auto">
              <a:xfrm>
                <a:off x="3474745" y="3380508"/>
                <a:ext cx="0" cy="124693"/>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245" name="Straight Connector 244"/>
              <p:cNvCxnSpPr/>
              <p:nvPr/>
            </p:nvCxnSpPr>
            <p:spPr bwMode="auto">
              <a:xfrm>
                <a:off x="4419599" y="3380509"/>
                <a:ext cx="0" cy="187036"/>
              </a:xfrm>
              <a:prstGeom prst="line">
                <a:avLst/>
              </a:prstGeom>
              <a:solidFill>
                <a:srgbClr val="00B8FF"/>
              </a:solidFill>
              <a:ln w="9525" cap="flat" cmpd="sng" algn="ctr">
                <a:solidFill>
                  <a:schemeClr val="tx1"/>
                </a:solidFill>
                <a:prstDash val="solid"/>
                <a:round/>
                <a:headEnd type="none" w="med" len="med"/>
                <a:tailEnd type="none" w="med" len="med"/>
              </a:ln>
              <a:effectLst/>
            </p:spPr>
          </p:cxnSp>
          <p:sp>
            <p:nvSpPr>
              <p:cNvPr id="246" name="Arc 245"/>
              <p:cNvSpPr/>
              <p:nvPr/>
            </p:nvSpPr>
            <p:spPr bwMode="auto">
              <a:xfrm>
                <a:off x="4267199" y="3124200"/>
                <a:ext cx="693445" cy="1295400"/>
              </a:xfrm>
              <a:prstGeom prst="arc">
                <a:avLst>
                  <a:gd name="adj1" fmla="val 17413675"/>
                  <a:gd name="adj2" fmla="val 4739562"/>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07036"/>
                <a:endParaRPr lang="en-CA">
                  <a:solidFill>
                    <a:srgbClr val="FFFFFF"/>
                  </a:solidFill>
                  <a:latin typeface="Times New Roman" pitchFamily="18" charset="0"/>
                </a:endParaRPr>
              </a:p>
            </p:txBody>
          </p:sp>
          <p:sp>
            <p:nvSpPr>
              <p:cNvPr id="247" name="Arc 246"/>
              <p:cNvSpPr/>
              <p:nvPr/>
            </p:nvSpPr>
            <p:spPr bwMode="auto">
              <a:xfrm>
                <a:off x="3429000" y="3124200"/>
                <a:ext cx="533400" cy="1295400"/>
              </a:xfrm>
              <a:prstGeom prst="arc">
                <a:avLst>
                  <a:gd name="adj1" fmla="val 16776174"/>
                  <a:gd name="adj2" fmla="val 4909044"/>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07036"/>
                <a:endParaRPr lang="en-CA">
                  <a:solidFill>
                    <a:srgbClr val="FFFFFF"/>
                  </a:solidFill>
                  <a:latin typeface="Times New Roman" pitchFamily="18" charset="0"/>
                </a:endParaRPr>
              </a:p>
            </p:txBody>
          </p:sp>
        </p:grpSp>
      </p:grpSp>
      <p:sp>
        <p:nvSpPr>
          <p:cNvPr id="256" name="Rectangle 255"/>
          <p:cNvSpPr/>
          <p:nvPr/>
        </p:nvSpPr>
        <p:spPr bwMode="auto">
          <a:xfrm>
            <a:off x="7467676" y="5001485"/>
            <a:ext cx="982955" cy="1600200"/>
          </a:xfrm>
          <a:prstGeom prst="rect">
            <a:avLst/>
          </a:prstGeom>
          <a:noFill/>
          <a:ln w="25400" cap="flat" cmpd="sng" algn="ctr">
            <a:solidFill>
              <a:srgbClr val="FF0000"/>
            </a:solidFill>
            <a:prstDash val="solid"/>
            <a:round/>
            <a:headEnd type="none" w="med" len="med"/>
            <a:tailEnd type="none" w="med" len="med"/>
          </a:ln>
          <a:effectLst/>
        </p:spPr>
        <p:txBody>
          <a:bodyPr vert="horz" wrap="square" lIns="90732" tIns="45360" rIns="90732" bIns="45360" numCol="1" rtlCol="0" anchor="t" anchorCtr="0" compatLnSpc="1">
            <a:prstTxWarp prst="textNoShape">
              <a:avLst/>
            </a:prstTxWarp>
          </a:bodyPr>
          <a:lstStyle/>
          <a:p>
            <a:pPr defTabSz="907036"/>
            <a:endParaRPr lang="en-CA">
              <a:solidFill>
                <a:srgbClr val="FFFFFF"/>
              </a:solidFill>
              <a:latin typeface="Times New Roman" pitchFamily="18" charset="0"/>
            </a:endParaRPr>
          </a:p>
        </p:txBody>
      </p:sp>
      <p:sp>
        <p:nvSpPr>
          <p:cNvPr id="257" name="Rectangle 256"/>
          <p:cNvSpPr/>
          <p:nvPr/>
        </p:nvSpPr>
        <p:spPr bwMode="auto">
          <a:xfrm>
            <a:off x="8458206" y="5029201"/>
            <a:ext cx="990600" cy="1496284"/>
          </a:xfrm>
          <a:prstGeom prst="rect">
            <a:avLst/>
          </a:prstGeom>
          <a:noFill/>
          <a:ln w="25400" cap="flat" cmpd="sng" algn="ctr">
            <a:solidFill>
              <a:srgbClr val="FF0000"/>
            </a:solidFill>
            <a:prstDash val="solid"/>
            <a:round/>
            <a:headEnd type="none" w="med" len="med"/>
            <a:tailEnd type="none" w="med" len="med"/>
          </a:ln>
          <a:effectLst/>
        </p:spPr>
        <p:txBody>
          <a:bodyPr vert="horz" wrap="square" lIns="90732" tIns="45360" rIns="90732" bIns="45360" numCol="1" rtlCol="0" anchor="t" anchorCtr="0" compatLnSpc="1">
            <a:prstTxWarp prst="textNoShape">
              <a:avLst/>
            </a:prstTxWarp>
          </a:bodyPr>
          <a:lstStyle/>
          <a:p>
            <a:pPr defTabSz="907036"/>
            <a:endParaRPr lang="en-CA">
              <a:solidFill>
                <a:srgbClr val="FFFFFF"/>
              </a:solidFill>
              <a:latin typeface="Times New Roman" pitchFamily="18" charset="0"/>
            </a:endParaRPr>
          </a:p>
        </p:txBody>
      </p:sp>
      <p:sp>
        <p:nvSpPr>
          <p:cNvPr id="4" name="TextBox 3"/>
          <p:cNvSpPr txBox="1"/>
          <p:nvPr/>
        </p:nvSpPr>
        <p:spPr>
          <a:xfrm>
            <a:off x="6324600" y="2819409"/>
            <a:ext cx="3733800" cy="476886"/>
          </a:xfrm>
          <a:prstGeom prst="rect">
            <a:avLst/>
          </a:prstGeom>
          <a:noFill/>
        </p:spPr>
        <p:txBody>
          <a:bodyPr wrap="square" lIns="90732" tIns="45360" rIns="90732" bIns="45360" rtlCol="0">
            <a:spAutoFit/>
          </a:bodyPr>
          <a:lstStyle/>
          <a:p>
            <a:r>
              <a:rPr lang="en-US" dirty="0">
                <a:solidFill>
                  <a:srgbClr val="000000"/>
                </a:solidFill>
                <a:latin typeface="Arial"/>
              </a:rPr>
              <a:t>P(</a:t>
            </a:r>
            <a:r>
              <a:rPr lang="en-CA" dirty="0">
                <a:solidFill>
                  <a:srgbClr val="000000"/>
                </a:solidFill>
              </a:rPr>
              <a:t>R</a:t>
            </a:r>
            <a:r>
              <a:rPr lang="en-CA" baseline="-25000" dirty="0">
                <a:solidFill>
                  <a:srgbClr val="000000"/>
                </a:solidFill>
              </a:rPr>
              <a:t>2</a:t>
            </a:r>
            <a:r>
              <a:rPr lang="en-US" dirty="0">
                <a:solidFill>
                  <a:srgbClr val="000000"/>
                </a:solidFill>
                <a:latin typeface="Arial"/>
              </a:rPr>
              <a:t>,</a:t>
            </a:r>
            <a:r>
              <a:rPr lang="en-CA" dirty="0">
                <a:solidFill>
                  <a:srgbClr val="000000"/>
                </a:solidFill>
              </a:rPr>
              <a:t>S</a:t>
            </a:r>
            <a:r>
              <a:rPr lang="en-CA" baseline="-25000" dirty="0">
                <a:solidFill>
                  <a:srgbClr val="000000"/>
                </a:solidFill>
              </a:rPr>
              <a:t>2</a:t>
            </a:r>
            <a:r>
              <a:rPr lang="en-CA" dirty="0">
                <a:solidFill>
                  <a:srgbClr val="000000"/>
                </a:solidFill>
              </a:rPr>
              <a:t>=1|e1,e2,e3,e4, Ɵ)</a:t>
            </a:r>
            <a:endParaRPr lang="en-CA" baseline="-25000" dirty="0">
              <a:solidFill>
                <a:srgbClr val="000000"/>
              </a:solidFill>
            </a:endParaRPr>
          </a:p>
        </p:txBody>
      </p:sp>
      <p:sp>
        <p:nvSpPr>
          <p:cNvPr id="133" name="TextBox 132"/>
          <p:cNvSpPr txBox="1"/>
          <p:nvPr/>
        </p:nvSpPr>
        <p:spPr>
          <a:xfrm>
            <a:off x="6324600" y="3276607"/>
            <a:ext cx="3733800" cy="476886"/>
          </a:xfrm>
          <a:prstGeom prst="rect">
            <a:avLst/>
          </a:prstGeom>
          <a:noFill/>
        </p:spPr>
        <p:txBody>
          <a:bodyPr wrap="square" lIns="90732" tIns="45360" rIns="90732" bIns="45360" rtlCol="0">
            <a:spAutoFit/>
          </a:bodyPr>
          <a:lstStyle/>
          <a:p>
            <a:r>
              <a:rPr lang="en-US" dirty="0">
                <a:solidFill>
                  <a:srgbClr val="000000"/>
                </a:solidFill>
                <a:latin typeface="Arial"/>
              </a:rPr>
              <a:t>P(</a:t>
            </a:r>
            <a:r>
              <a:rPr lang="en-CA" dirty="0">
                <a:solidFill>
                  <a:srgbClr val="000000"/>
                </a:solidFill>
              </a:rPr>
              <a:t>R</a:t>
            </a:r>
            <a:r>
              <a:rPr lang="en-CA" baseline="-25000" dirty="0">
                <a:solidFill>
                  <a:srgbClr val="000000"/>
                </a:solidFill>
              </a:rPr>
              <a:t>3</a:t>
            </a:r>
            <a:r>
              <a:rPr lang="en-US" dirty="0">
                <a:solidFill>
                  <a:srgbClr val="000000"/>
                </a:solidFill>
                <a:latin typeface="Arial"/>
              </a:rPr>
              <a:t>,</a:t>
            </a:r>
            <a:r>
              <a:rPr lang="en-CA" dirty="0">
                <a:solidFill>
                  <a:srgbClr val="000000"/>
                </a:solidFill>
              </a:rPr>
              <a:t>S</a:t>
            </a:r>
            <a:r>
              <a:rPr lang="en-CA" baseline="-25000" dirty="0">
                <a:solidFill>
                  <a:srgbClr val="000000"/>
                </a:solidFill>
              </a:rPr>
              <a:t>3</a:t>
            </a:r>
            <a:r>
              <a:rPr lang="en-CA" dirty="0">
                <a:solidFill>
                  <a:srgbClr val="000000"/>
                </a:solidFill>
              </a:rPr>
              <a:t>=1|e1,e2,e3,e4, Ɵ)</a:t>
            </a:r>
            <a:endParaRPr lang="en-CA" baseline="-25000" dirty="0">
              <a:solidFill>
                <a:srgbClr val="000000"/>
              </a:solidFill>
            </a:endParaRPr>
          </a:p>
        </p:txBody>
      </p:sp>
      <p:sp>
        <p:nvSpPr>
          <p:cNvPr id="135" name="TextBox 134"/>
          <p:cNvSpPr txBox="1"/>
          <p:nvPr/>
        </p:nvSpPr>
        <p:spPr>
          <a:xfrm>
            <a:off x="6324600" y="3805545"/>
            <a:ext cx="3733800" cy="476886"/>
          </a:xfrm>
          <a:prstGeom prst="rect">
            <a:avLst/>
          </a:prstGeom>
          <a:noFill/>
        </p:spPr>
        <p:txBody>
          <a:bodyPr wrap="square" lIns="90732" tIns="45360" rIns="90732" bIns="45360" rtlCol="0">
            <a:spAutoFit/>
          </a:bodyPr>
          <a:lstStyle/>
          <a:p>
            <a:r>
              <a:rPr lang="en-US" dirty="0">
                <a:solidFill>
                  <a:srgbClr val="000000"/>
                </a:solidFill>
                <a:latin typeface="Arial"/>
              </a:rPr>
              <a:t>P(</a:t>
            </a:r>
            <a:r>
              <a:rPr lang="en-CA" dirty="0">
                <a:solidFill>
                  <a:srgbClr val="000000"/>
                </a:solidFill>
              </a:rPr>
              <a:t>R</a:t>
            </a:r>
            <a:r>
              <a:rPr lang="en-CA" baseline="-25000" dirty="0">
                <a:solidFill>
                  <a:srgbClr val="000000"/>
                </a:solidFill>
              </a:rPr>
              <a:t>4</a:t>
            </a:r>
            <a:r>
              <a:rPr lang="en-US" dirty="0">
                <a:solidFill>
                  <a:srgbClr val="000000"/>
                </a:solidFill>
                <a:latin typeface="Arial"/>
              </a:rPr>
              <a:t>,</a:t>
            </a:r>
            <a:r>
              <a:rPr lang="en-CA" dirty="0">
                <a:solidFill>
                  <a:srgbClr val="000000"/>
                </a:solidFill>
              </a:rPr>
              <a:t>S</a:t>
            </a:r>
            <a:r>
              <a:rPr lang="en-CA" baseline="-25000" dirty="0">
                <a:solidFill>
                  <a:srgbClr val="000000"/>
                </a:solidFill>
              </a:rPr>
              <a:t>4</a:t>
            </a:r>
            <a:r>
              <a:rPr lang="en-CA" dirty="0">
                <a:solidFill>
                  <a:srgbClr val="000000"/>
                </a:solidFill>
              </a:rPr>
              <a:t>=1|e1,e2,e3,e4, Ɵ)</a:t>
            </a:r>
            <a:endParaRPr lang="en-CA" baseline="-25000" dirty="0">
              <a:solidFill>
                <a:srgbClr val="000000"/>
              </a:solidFill>
            </a:endParaRPr>
          </a:p>
        </p:txBody>
      </p:sp>
      <p:sp>
        <p:nvSpPr>
          <p:cNvPr id="3" name="Footer Placeholder 2"/>
          <p:cNvSpPr>
            <a:spLocks noGrp="1"/>
          </p:cNvSpPr>
          <p:nvPr>
            <p:ph type="ftr" sz="quarter" idx="11"/>
          </p:nvPr>
        </p:nvSpPr>
        <p:spPr/>
        <p:txBody>
          <a:bodyPr/>
          <a:lstStyle/>
          <a:p>
            <a:pPr>
              <a:defRPr/>
            </a:pPr>
            <a:r>
              <a:rPr lang="en-US" smtClean="0">
                <a:solidFill>
                  <a:srgbClr val="000000"/>
                </a:solidFill>
              </a:rPr>
              <a:t>CPSC 422, Lecture 28</a:t>
            </a:r>
            <a:endParaRPr lang="en-US" dirty="0">
              <a:solidFill>
                <a:srgbClr val="000000"/>
              </a:solidFill>
            </a:endParaRPr>
          </a:p>
        </p:txBody>
      </p:sp>
      <p:sp>
        <p:nvSpPr>
          <p:cNvPr id="5" name="Slide Number Placeholder 4"/>
          <p:cNvSpPr>
            <a:spLocks noGrp="1"/>
          </p:cNvSpPr>
          <p:nvPr>
            <p:ph type="sldNum" sz="quarter" idx="12"/>
          </p:nvPr>
        </p:nvSpPr>
        <p:spPr/>
        <p:txBody>
          <a:bodyPr/>
          <a:lstStyle/>
          <a:p>
            <a:pPr>
              <a:defRPr/>
            </a:pPr>
            <a:fld id="{21A5F99B-F908-435A-91B8-09D5E4931BB1}" type="slidenum">
              <a:rPr lang="en-US" smtClean="0">
                <a:solidFill>
                  <a:srgbClr val="000000"/>
                </a:solidFill>
              </a:rPr>
              <a:pPr>
                <a:defRPr/>
              </a:pPr>
              <a:t>27</a:t>
            </a:fld>
            <a:endParaRPr lang="en-US" dirty="0">
              <a:solidFill>
                <a:srgbClr val="000000"/>
              </a:solidFill>
            </a:endParaRPr>
          </a:p>
        </p:txBody>
      </p:sp>
    </p:spTree>
    <p:extLst>
      <p:ext uri="{BB962C8B-B14F-4D97-AF65-F5344CB8AC3E}">
        <p14:creationId xmlns:p14="http://schemas.microsoft.com/office/powerpoint/2010/main" val="535459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blinds(horizontal)">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114"/>
                                        </p:tgtEl>
                                        <p:attrNameLst>
                                          <p:attrName>style.visibility</p:attrName>
                                        </p:attrNameLst>
                                      </p:cBhvr>
                                      <p:to>
                                        <p:strVal val="visible"/>
                                      </p:to>
                                    </p:set>
                                    <p:animEffect transition="in" filter="blinds(horizontal)">
                                      <p:cBhvr>
                                        <p:cTn id="20" dur="500"/>
                                        <p:tgtEl>
                                          <p:spTgt spid="114"/>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15"/>
                                        </p:tgtEl>
                                        <p:attrNameLst>
                                          <p:attrName>style.visibility</p:attrName>
                                        </p:attrNameLst>
                                      </p:cBhvr>
                                      <p:to>
                                        <p:strVal val="visible"/>
                                      </p:to>
                                    </p:set>
                                    <p:animEffect transition="in" filter="blinds(horizontal)">
                                      <p:cBhvr>
                                        <p:cTn id="25" dur="500"/>
                                        <p:tgtEl>
                                          <p:spTgt spid="115"/>
                                        </p:tgtEl>
                                      </p:cBhvr>
                                    </p:animEffect>
                                  </p:childTnLst>
                                  <p:subTnLst>
                                    <p:set>
                                      <p:cBhvr override="childStyle">
                                        <p:cTn dur="1" fill="hold" display="0" masterRel="nextClick" afterEffect="1"/>
                                        <p:tgtEl>
                                          <p:spTgt spid="115"/>
                                        </p:tgtEl>
                                        <p:attrNameLst>
                                          <p:attrName>style.visibility</p:attrName>
                                        </p:attrNameLst>
                                      </p:cBhvr>
                                      <p:to>
                                        <p:strVal val="hidden"/>
                                      </p:to>
                                    </p:set>
                                  </p:sub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116"/>
                                        </p:tgtEl>
                                        <p:attrNameLst>
                                          <p:attrName>style.visibility</p:attrName>
                                        </p:attrNameLst>
                                      </p:cBhvr>
                                      <p:to>
                                        <p:strVal val="visible"/>
                                      </p:to>
                                    </p:set>
                                    <p:animEffect transition="in" filter="blinds(horizontal)">
                                      <p:cBhvr>
                                        <p:cTn id="34" dur="500"/>
                                        <p:tgtEl>
                                          <p:spTgt spid="116"/>
                                        </p:tgtEl>
                                      </p:cBhvr>
                                    </p:animEffect>
                                  </p:childTnLst>
                                  <p:subTnLst>
                                    <p:set>
                                      <p:cBhvr override="childStyle">
                                        <p:cTn dur="1" fill="hold" display="0" masterRel="nextClick" afterEffect="1"/>
                                        <p:tgtEl>
                                          <p:spTgt spid="116"/>
                                        </p:tgtEl>
                                        <p:attrNameLst>
                                          <p:attrName>style.visibility</p:attrName>
                                        </p:attrNameLst>
                                      </p:cBhvr>
                                      <p:to>
                                        <p:strVal val="hidden"/>
                                      </p:to>
                                    </p:set>
                                  </p:sub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117"/>
                                        </p:tgtEl>
                                        <p:attrNameLst>
                                          <p:attrName>style.visibility</p:attrName>
                                        </p:attrNameLst>
                                      </p:cBhvr>
                                      <p:to>
                                        <p:strVal val="visible"/>
                                      </p:to>
                                    </p:set>
                                    <p:animEffect transition="in" filter="blinds(horizontal)">
                                      <p:cBhvr>
                                        <p:cTn id="43" dur="500"/>
                                        <p:tgtEl>
                                          <p:spTgt spid="117"/>
                                        </p:tgtEl>
                                      </p:cBhvr>
                                    </p:animEffect>
                                  </p:childTnLst>
                                  <p:subTnLst>
                                    <p:set>
                                      <p:cBhvr override="childStyle">
                                        <p:cTn dur="1" fill="hold" display="0" masterRel="nextClick" afterEffect="1"/>
                                        <p:tgtEl>
                                          <p:spTgt spid="117"/>
                                        </p:tgtEl>
                                        <p:attrNameLst>
                                          <p:attrName>style.visibility</p:attrName>
                                        </p:attrNameLst>
                                      </p:cBhvr>
                                      <p:to>
                                        <p:strVal val="hidden"/>
                                      </p:to>
                                    </p:set>
                                  </p:sub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135"/>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118"/>
                                        </p:tgtEl>
                                        <p:attrNameLst>
                                          <p:attrName>style.visibility</p:attrName>
                                        </p:attrNameLst>
                                      </p:cBhvr>
                                      <p:to>
                                        <p:strVal val="visible"/>
                                      </p:to>
                                    </p:set>
                                    <p:animEffect transition="in" filter="blinds(horizontal)">
                                      <p:cBhvr>
                                        <p:cTn id="52" dur="500"/>
                                        <p:tgtEl>
                                          <p:spTgt spid="118"/>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164"/>
                                        </p:tgtEl>
                                        <p:attrNameLst>
                                          <p:attrName>style.visibility</p:attrName>
                                        </p:attrNameLst>
                                      </p:cBhvr>
                                      <p:to>
                                        <p:strVal val="visible"/>
                                      </p:to>
                                    </p:set>
                                    <p:animEffect transition="in" filter="blinds(horizontal)">
                                      <p:cBhvr>
                                        <p:cTn id="55" dur="500"/>
                                        <p:tgtEl>
                                          <p:spTgt spid="164"/>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nodeType="clickEffect">
                                  <p:stCondLst>
                                    <p:cond delay="0"/>
                                  </p:stCondLst>
                                  <p:childTnLst>
                                    <p:set>
                                      <p:cBhvr>
                                        <p:cTn id="59" dur="1" fill="hold">
                                          <p:stCondLst>
                                            <p:cond delay="0"/>
                                          </p:stCondLst>
                                        </p:cTn>
                                        <p:tgtEl>
                                          <p:spTgt spid="123"/>
                                        </p:tgtEl>
                                        <p:attrNameLst>
                                          <p:attrName>style.visibility</p:attrName>
                                        </p:attrNameLst>
                                      </p:cBhvr>
                                      <p:to>
                                        <p:strVal val="visible"/>
                                      </p:to>
                                    </p:set>
                                    <p:animEffect transition="in" filter="blinds(horizontal)">
                                      <p:cBhvr>
                                        <p:cTn id="60" dur="500"/>
                                        <p:tgtEl>
                                          <p:spTgt spid="123"/>
                                        </p:tgtEl>
                                      </p:cBhvr>
                                    </p:animEffect>
                                  </p:childTnLst>
                                </p:cTn>
                              </p:par>
                            </p:childTnLst>
                          </p:cTn>
                        </p:par>
                      </p:childTnLst>
                    </p:cTn>
                  </p:par>
                  <p:par>
                    <p:cTn id="61" fill="hold">
                      <p:stCondLst>
                        <p:cond delay="indefinite"/>
                      </p:stCondLst>
                      <p:childTnLst>
                        <p:par>
                          <p:cTn id="62" fill="hold">
                            <p:stCondLst>
                              <p:cond delay="0"/>
                            </p:stCondLst>
                            <p:childTnLst>
                              <p:par>
                                <p:cTn id="63" presetID="3" presetClass="entr" presetSubtype="10" fill="hold" grpId="0" nodeType="clickEffect">
                                  <p:stCondLst>
                                    <p:cond delay="0"/>
                                  </p:stCondLst>
                                  <p:childTnLst>
                                    <p:set>
                                      <p:cBhvr>
                                        <p:cTn id="64" dur="1" fill="hold">
                                          <p:stCondLst>
                                            <p:cond delay="0"/>
                                          </p:stCondLst>
                                        </p:cTn>
                                        <p:tgtEl>
                                          <p:spTgt spid="154"/>
                                        </p:tgtEl>
                                        <p:attrNameLst>
                                          <p:attrName>style.visibility</p:attrName>
                                        </p:attrNameLst>
                                      </p:cBhvr>
                                      <p:to>
                                        <p:strVal val="visible"/>
                                      </p:to>
                                    </p:set>
                                    <p:animEffect transition="in" filter="blinds(horizontal)">
                                      <p:cBhvr>
                                        <p:cTn id="65" dur="500"/>
                                        <p:tgtEl>
                                          <p:spTgt spid="154"/>
                                        </p:tgtEl>
                                      </p:cBhvr>
                                    </p:animEffect>
                                  </p:childTnLst>
                                  <p:subTnLst>
                                    <p:set>
                                      <p:cBhvr override="childStyle">
                                        <p:cTn dur="1" fill="hold" display="0" masterRel="nextClick" afterEffect="1"/>
                                        <p:tgtEl>
                                          <p:spTgt spid="154"/>
                                        </p:tgtEl>
                                        <p:attrNameLst>
                                          <p:attrName>style.visibility</p:attrName>
                                        </p:attrNameLst>
                                      </p:cBhvr>
                                      <p:to>
                                        <p:strVal val="hidden"/>
                                      </p:to>
                                    </p:set>
                                  </p:subTnLst>
                                </p:cTn>
                              </p:par>
                            </p:childTnLst>
                          </p:cTn>
                        </p:par>
                      </p:childTnLst>
                    </p:cTn>
                  </p:par>
                  <p:par>
                    <p:cTn id="66" fill="hold">
                      <p:stCondLst>
                        <p:cond delay="indefinite"/>
                      </p:stCondLst>
                      <p:childTnLst>
                        <p:par>
                          <p:cTn id="67" fill="hold">
                            <p:stCondLst>
                              <p:cond delay="0"/>
                            </p:stCondLst>
                            <p:childTnLst>
                              <p:par>
                                <p:cTn id="68" presetID="3" presetClass="entr" presetSubtype="10" fill="hold" grpId="0" nodeType="clickEffect">
                                  <p:stCondLst>
                                    <p:cond delay="0"/>
                                  </p:stCondLst>
                                  <p:childTnLst>
                                    <p:set>
                                      <p:cBhvr>
                                        <p:cTn id="69" dur="1" fill="hold">
                                          <p:stCondLst>
                                            <p:cond delay="0"/>
                                          </p:stCondLst>
                                        </p:cTn>
                                        <p:tgtEl>
                                          <p:spTgt spid="155"/>
                                        </p:tgtEl>
                                        <p:attrNameLst>
                                          <p:attrName>style.visibility</p:attrName>
                                        </p:attrNameLst>
                                      </p:cBhvr>
                                      <p:to>
                                        <p:strVal val="visible"/>
                                      </p:to>
                                    </p:set>
                                    <p:animEffect transition="in" filter="blinds(horizontal)">
                                      <p:cBhvr>
                                        <p:cTn id="70" dur="500"/>
                                        <p:tgtEl>
                                          <p:spTgt spid="155"/>
                                        </p:tgtEl>
                                      </p:cBhvr>
                                    </p:animEffect>
                                  </p:childTnLst>
                                  <p:subTnLst>
                                    <p:set>
                                      <p:cBhvr override="childStyle">
                                        <p:cTn dur="1" fill="hold" display="0" masterRel="nextClick" afterEffect="1"/>
                                        <p:tgtEl>
                                          <p:spTgt spid="155"/>
                                        </p:tgtEl>
                                        <p:attrNameLst>
                                          <p:attrName>style.visibility</p:attrName>
                                        </p:attrNameLst>
                                      </p:cBhvr>
                                      <p:to>
                                        <p:strVal val="hidden"/>
                                      </p:to>
                                    </p:set>
                                  </p:subTnLst>
                                </p:cTn>
                              </p:par>
                            </p:childTnLst>
                          </p:cTn>
                        </p:par>
                      </p:childTnLst>
                    </p:cTn>
                  </p:par>
                  <p:par>
                    <p:cTn id="71" fill="hold">
                      <p:stCondLst>
                        <p:cond delay="indefinite"/>
                      </p:stCondLst>
                      <p:childTnLst>
                        <p:par>
                          <p:cTn id="72" fill="hold">
                            <p:stCondLst>
                              <p:cond delay="0"/>
                            </p:stCondLst>
                            <p:childTnLst>
                              <p:par>
                                <p:cTn id="73" presetID="3" presetClass="entr" presetSubtype="10" fill="hold" nodeType="clickEffect">
                                  <p:stCondLst>
                                    <p:cond delay="0"/>
                                  </p:stCondLst>
                                  <p:childTnLst>
                                    <p:set>
                                      <p:cBhvr>
                                        <p:cTn id="74" dur="1" fill="hold">
                                          <p:stCondLst>
                                            <p:cond delay="0"/>
                                          </p:stCondLst>
                                        </p:cTn>
                                        <p:tgtEl>
                                          <p:spTgt spid="166"/>
                                        </p:tgtEl>
                                        <p:attrNameLst>
                                          <p:attrName>style.visibility</p:attrName>
                                        </p:attrNameLst>
                                      </p:cBhvr>
                                      <p:to>
                                        <p:strVal val="visible"/>
                                      </p:to>
                                    </p:set>
                                    <p:animEffect transition="in" filter="blinds(horizontal)">
                                      <p:cBhvr>
                                        <p:cTn id="75" dur="500"/>
                                        <p:tgtEl>
                                          <p:spTgt spid="166"/>
                                        </p:tgtEl>
                                      </p:cBhvr>
                                    </p:animEffect>
                                  </p:childTnLst>
                                </p:cTn>
                              </p:par>
                            </p:childTnLst>
                          </p:cTn>
                        </p:par>
                      </p:childTnLst>
                    </p:cTn>
                  </p:par>
                  <p:par>
                    <p:cTn id="76" fill="hold">
                      <p:stCondLst>
                        <p:cond delay="indefinite"/>
                      </p:stCondLst>
                      <p:childTnLst>
                        <p:par>
                          <p:cTn id="77" fill="hold">
                            <p:stCondLst>
                              <p:cond delay="0"/>
                            </p:stCondLst>
                            <p:childTnLst>
                              <p:par>
                                <p:cTn id="78" presetID="3" presetClass="entr" presetSubtype="10" fill="hold" nodeType="clickEffect">
                                  <p:stCondLst>
                                    <p:cond delay="0"/>
                                  </p:stCondLst>
                                  <p:childTnLst>
                                    <p:set>
                                      <p:cBhvr>
                                        <p:cTn id="79" dur="1" fill="hold">
                                          <p:stCondLst>
                                            <p:cond delay="0"/>
                                          </p:stCondLst>
                                        </p:cTn>
                                        <p:tgtEl>
                                          <p:spTgt spid="170"/>
                                        </p:tgtEl>
                                        <p:attrNameLst>
                                          <p:attrName>style.visibility</p:attrName>
                                        </p:attrNameLst>
                                      </p:cBhvr>
                                      <p:to>
                                        <p:strVal val="visible"/>
                                      </p:to>
                                    </p:set>
                                    <p:animEffect transition="in" filter="blinds(horizontal)">
                                      <p:cBhvr>
                                        <p:cTn id="80" dur="500"/>
                                        <p:tgtEl>
                                          <p:spTgt spid="170"/>
                                        </p:tgtEl>
                                      </p:cBhvr>
                                    </p:animEffect>
                                  </p:childTnLst>
                                </p:cTn>
                              </p:par>
                            </p:childTnLst>
                          </p:cTn>
                        </p:par>
                      </p:childTnLst>
                    </p:cTn>
                  </p:par>
                  <p:par>
                    <p:cTn id="81" fill="hold">
                      <p:stCondLst>
                        <p:cond delay="indefinite"/>
                      </p:stCondLst>
                      <p:childTnLst>
                        <p:par>
                          <p:cTn id="82" fill="hold">
                            <p:stCondLst>
                              <p:cond delay="0"/>
                            </p:stCondLst>
                            <p:childTnLst>
                              <p:par>
                                <p:cTn id="83" presetID="3" presetClass="entr" presetSubtype="10" fill="hold" grpId="0" nodeType="clickEffect">
                                  <p:stCondLst>
                                    <p:cond delay="0"/>
                                  </p:stCondLst>
                                  <p:childTnLst>
                                    <p:set>
                                      <p:cBhvr>
                                        <p:cTn id="84" dur="1" fill="hold">
                                          <p:stCondLst>
                                            <p:cond delay="0"/>
                                          </p:stCondLst>
                                        </p:cTn>
                                        <p:tgtEl>
                                          <p:spTgt spid="192"/>
                                        </p:tgtEl>
                                        <p:attrNameLst>
                                          <p:attrName>style.visibility</p:attrName>
                                        </p:attrNameLst>
                                      </p:cBhvr>
                                      <p:to>
                                        <p:strVal val="visible"/>
                                      </p:to>
                                    </p:set>
                                    <p:animEffect transition="in" filter="blinds(horizontal)">
                                      <p:cBhvr>
                                        <p:cTn id="85" dur="500"/>
                                        <p:tgtEl>
                                          <p:spTgt spid="192"/>
                                        </p:tgtEl>
                                      </p:cBhvr>
                                    </p:animEffect>
                                  </p:childTnLst>
                                  <p:subTnLst>
                                    <p:set>
                                      <p:cBhvr override="childStyle">
                                        <p:cTn dur="1" fill="hold" display="0" masterRel="nextClick" afterEffect="1"/>
                                        <p:tgtEl>
                                          <p:spTgt spid="192"/>
                                        </p:tgtEl>
                                        <p:attrNameLst>
                                          <p:attrName>style.visibility</p:attrName>
                                        </p:attrNameLst>
                                      </p:cBhvr>
                                      <p:to>
                                        <p:strVal val="hidden"/>
                                      </p:to>
                                    </p:set>
                                  </p:subTnLst>
                                </p:cTn>
                              </p:par>
                            </p:childTnLst>
                          </p:cTn>
                        </p:par>
                      </p:childTnLst>
                    </p:cTn>
                  </p:par>
                  <p:par>
                    <p:cTn id="86" fill="hold">
                      <p:stCondLst>
                        <p:cond delay="indefinite"/>
                      </p:stCondLst>
                      <p:childTnLst>
                        <p:par>
                          <p:cTn id="87" fill="hold">
                            <p:stCondLst>
                              <p:cond delay="0"/>
                            </p:stCondLst>
                            <p:childTnLst>
                              <p:par>
                                <p:cTn id="88" presetID="3" presetClass="entr" presetSubtype="10" fill="hold" grpId="0" nodeType="clickEffect">
                                  <p:stCondLst>
                                    <p:cond delay="0"/>
                                  </p:stCondLst>
                                  <p:childTnLst>
                                    <p:set>
                                      <p:cBhvr>
                                        <p:cTn id="89" dur="1" fill="hold">
                                          <p:stCondLst>
                                            <p:cond delay="0"/>
                                          </p:stCondLst>
                                        </p:cTn>
                                        <p:tgtEl>
                                          <p:spTgt spid="193"/>
                                        </p:tgtEl>
                                        <p:attrNameLst>
                                          <p:attrName>style.visibility</p:attrName>
                                        </p:attrNameLst>
                                      </p:cBhvr>
                                      <p:to>
                                        <p:strVal val="visible"/>
                                      </p:to>
                                    </p:set>
                                    <p:animEffect transition="in" filter="blinds(horizontal)">
                                      <p:cBhvr>
                                        <p:cTn id="90" dur="500"/>
                                        <p:tgtEl>
                                          <p:spTgt spid="193"/>
                                        </p:tgtEl>
                                      </p:cBhvr>
                                    </p:animEffect>
                                  </p:childTnLst>
                                  <p:subTnLst>
                                    <p:set>
                                      <p:cBhvr override="childStyle">
                                        <p:cTn dur="1" fill="hold" display="0" masterRel="nextClick" afterEffect="1"/>
                                        <p:tgtEl>
                                          <p:spTgt spid="193"/>
                                        </p:tgtEl>
                                        <p:attrNameLst>
                                          <p:attrName>style.visibility</p:attrName>
                                        </p:attrNameLst>
                                      </p:cBhvr>
                                      <p:to>
                                        <p:strVal val="hidden"/>
                                      </p:to>
                                    </p:set>
                                  </p:subTnLst>
                                </p:cTn>
                              </p:par>
                            </p:childTnLst>
                          </p:cTn>
                        </p:par>
                      </p:childTnLst>
                    </p:cTn>
                  </p:par>
                  <p:par>
                    <p:cTn id="91" fill="hold">
                      <p:stCondLst>
                        <p:cond delay="indefinite"/>
                      </p:stCondLst>
                      <p:childTnLst>
                        <p:par>
                          <p:cTn id="92" fill="hold">
                            <p:stCondLst>
                              <p:cond delay="0"/>
                            </p:stCondLst>
                            <p:childTnLst>
                              <p:par>
                                <p:cTn id="93" presetID="3" presetClass="entr" presetSubtype="10" fill="hold" nodeType="clickEffect">
                                  <p:stCondLst>
                                    <p:cond delay="0"/>
                                  </p:stCondLst>
                                  <p:childTnLst>
                                    <p:set>
                                      <p:cBhvr>
                                        <p:cTn id="94" dur="1" fill="hold">
                                          <p:stCondLst>
                                            <p:cond delay="0"/>
                                          </p:stCondLst>
                                        </p:cTn>
                                        <p:tgtEl>
                                          <p:spTgt spid="230"/>
                                        </p:tgtEl>
                                        <p:attrNameLst>
                                          <p:attrName>style.visibility</p:attrName>
                                        </p:attrNameLst>
                                      </p:cBhvr>
                                      <p:to>
                                        <p:strVal val="visible"/>
                                      </p:to>
                                    </p:set>
                                    <p:animEffect transition="in" filter="blinds(horizontal)">
                                      <p:cBhvr>
                                        <p:cTn id="95" dur="500"/>
                                        <p:tgtEl>
                                          <p:spTgt spid="230"/>
                                        </p:tgtEl>
                                      </p:cBhvr>
                                    </p:animEffect>
                                  </p:childTnLst>
                                </p:cTn>
                              </p:par>
                            </p:childTnLst>
                          </p:cTn>
                        </p:par>
                      </p:childTnLst>
                    </p:cTn>
                  </p:par>
                  <p:par>
                    <p:cTn id="96" fill="hold">
                      <p:stCondLst>
                        <p:cond delay="indefinite"/>
                      </p:stCondLst>
                      <p:childTnLst>
                        <p:par>
                          <p:cTn id="97" fill="hold">
                            <p:stCondLst>
                              <p:cond delay="0"/>
                            </p:stCondLst>
                            <p:childTnLst>
                              <p:par>
                                <p:cTn id="98" presetID="3" presetClass="entr" presetSubtype="10" fill="hold" nodeType="clickEffect">
                                  <p:stCondLst>
                                    <p:cond delay="0"/>
                                  </p:stCondLst>
                                  <p:childTnLst>
                                    <p:set>
                                      <p:cBhvr>
                                        <p:cTn id="99" dur="1" fill="hold">
                                          <p:stCondLst>
                                            <p:cond delay="0"/>
                                          </p:stCondLst>
                                        </p:cTn>
                                        <p:tgtEl>
                                          <p:spTgt spid="234"/>
                                        </p:tgtEl>
                                        <p:attrNameLst>
                                          <p:attrName>style.visibility</p:attrName>
                                        </p:attrNameLst>
                                      </p:cBhvr>
                                      <p:to>
                                        <p:strVal val="visible"/>
                                      </p:to>
                                    </p:set>
                                    <p:animEffect transition="in" filter="blinds(horizontal)">
                                      <p:cBhvr>
                                        <p:cTn id="100" dur="500"/>
                                        <p:tgtEl>
                                          <p:spTgt spid="234"/>
                                        </p:tgtEl>
                                      </p:cBhvr>
                                    </p:animEffect>
                                  </p:childTnLst>
                                </p:cTn>
                              </p:par>
                            </p:childTnLst>
                          </p:cTn>
                        </p:par>
                      </p:childTnLst>
                    </p:cTn>
                  </p:par>
                  <p:par>
                    <p:cTn id="101" fill="hold">
                      <p:stCondLst>
                        <p:cond delay="indefinite"/>
                      </p:stCondLst>
                      <p:childTnLst>
                        <p:par>
                          <p:cTn id="102" fill="hold">
                            <p:stCondLst>
                              <p:cond delay="0"/>
                            </p:stCondLst>
                            <p:childTnLst>
                              <p:par>
                                <p:cTn id="103" presetID="3" presetClass="entr" presetSubtype="10" fill="hold" grpId="0" nodeType="clickEffect">
                                  <p:stCondLst>
                                    <p:cond delay="0"/>
                                  </p:stCondLst>
                                  <p:childTnLst>
                                    <p:set>
                                      <p:cBhvr>
                                        <p:cTn id="104" dur="1" fill="hold">
                                          <p:stCondLst>
                                            <p:cond delay="0"/>
                                          </p:stCondLst>
                                        </p:cTn>
                                        <p:tgtEl>
                                          <p:spTgt spid="256"/>
                                        </p:tgtEl>
                                        <p:attrNameLst>
                                          <p:attrName>style.visibility</p:attrName>
                                        </p:attrNameLst>
                                      </p:cBhvr>
                                      <p:to>
                                        <p:strVal val="visible"/>
                                      </p:to>
                                    </p:set>
                                    <p:animEffect transition="in" filter="blinds(horizontal)">
                                      <p:cBhvr>
                                        <p:cTn id="105" dur="500"/>
                                        <p:tgtEl>
                                          <p:spTgt spid="256"/>
                                        </p:tgtEl>
                                      </p:cBhvr>
                                    </p:animEffect>
                                  </p:childTnLst>
                                  <p:subTnLst>
                                    <p:set>
                                      <p:cBhvr override="childStyle">
                                        <p:cTn dur="1" fill="hold" display="0" masterRel="nextClick" afterEffect="1"/>
                                        <p:tgtEl>
                                          <p:spTgt spid="256"/>
                                        </p:tgtEl>
                                        <p:attrNameLst>
                                          <p:attrName>style.visibility</p:attrName>
                                        </p:attrNameLst>
                                      </p:cBhvr>
                                      <p:to>
                                        <p:strVal val="hidden"/>
                                      </p:to>
                                    </p:set>
                                  </p:subTnLst>
                                </p:cTn>
                              </p:par>
                            </p:childTnLst>
                          </p:cTn>
                        </p:par>
                      </p:childTnLst>
                    </p:cTn>
                  </p:par>
                  <p:par>
                    <p:cTn id="106" fill="hold">
                      <p:stCondLst>
                        <p:cond delay="indefinite"/>
                      </p:stCondLst>
                      <p:childTnLst>
                        <p:par>
                          <p:cTn id="107" fill="hold">
                            <p:stCondLst>
                              <p:cond delay="0"/>
                            </p:stCondLst>
                            <p:childTnLst>
                              <p:par>
                                <p:cTn id="108" presetID="3" presetClass="entr" presetSubtype="10" fill="hold" grpId="0" nodeType="clickEffect">
                                  <p:stCondLst>
                                    <p:cond delay="0"/>
                                  </p:stCondLst>
                                  <p:childTnLst>
                                    <p:set>
                                      <p:cBhvr>
                                        <p:cTn id="109" dur="1" fill="hold">
                                          <p:stCondLst>
                                            <p:cond delay="0"/>
                                          </p:stCondLst>
                                        </p:cTn>
                                        <p:tgtEl>
                                          <p:spTgt spid="257"/>
                                        </p:tgtEl>
                                        <p:attrNameLst>
                                          <p:attrName>style.visibility</p:attrName>
                                        </p:attrNameLst>
                                      </p:cBhvr>
                                      <p:to>
                                        <p:strVal val="visible"/>
                                      </p:to>
                                    </p:set>
                                    <p:animEffect transition="in" filter="blinds(horizontal)">
                                      <p:cBhvr>
                                        <p:cTn id="110" dur="500"/>
                                        <p:tgtEl>
                                          <p:spTgt spid="257"/>
                                        </p:tgtEl>
                                      </p:cBhvr>
                                    </p:animEffect>
                                  </p:childTnLst>
                                  <p:subTnLst>
                                    <p:set>
                                      <p:cBhvr override="childStyle">
                                        <p:cTn dur="1" fill="hold" display="0" masterRel="nextClick" afterEffect="1"/>
                                        <p:tgtEl>
                                          <p:spTgt spid="257"/>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115" grpId="0" animBg="1"/>
      <p:bldP spid="116" grpId="0" animBg="1"/>
      <p:bldP spid="117" grpId="0" animBg="1"/>
      <p:bldP spid="154" grpId="0" animBg="1"/>
      <p:bldP spid="155" grpId="0" animBg="1"/>
      <p:bldP spid="164" grpId="0" animBg="1"/>
      <p:bldP spid="192" grpId="0" animBg="1"/>
      <p:bldP spid="193" grpId="0" animBg="1"/>
      <p:bldP spid="256" grpId="0" animBg="1"/>
      <p:bldP spid="257" grpId="0" animBg="1"/>
      <p:bldP spid="4" grpId="0"/>
      <p:bldP spid="133" grpId="0"/>
      <p:bldP spid="13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solidFill>
                  <a:srgbClr val="000000"/>
                </a:solidFill>
              </a:rPr>
              <a:t>CPSC 422, Lecture 28</a:t>
            </a: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21A5F99B-F908-435A-91B8-09D5E4931BB1}" type="slidenum">
              <a:rPr lang="en-US" smtClean="0">
                <a:solidFill>
                  <a:srgbClr val="000000"/>
                </a:solidFill>
              </a:rPr>
              <a:pPr>
                <a:defRPr/>
              </a:pPr>
              <a:t>28</a:t>
            </a:fld>
            <a:endParaRPr lang="en-US">
              <a:solidFill>
                <a:srgbClr val="000000"/>
              </a:solidFill>
            </a:endParaRPr>
          </a:p>
        </p:txBody>
      </p:sp>
      <p:sp>
        <p:nvSpPr>
          <p:cNvPr id="7" name="TextBox 6"/>
          <p:cNvSpPr txBox="1"/>
          <p:nvPr/>
        </p:nvSpPr>
        <p:spPr>
          <a:xfrm>
            <a:off x="609605" y="1560571"/>
            <a:ext cx="8915400" cy="965941"/>
          </a:xfrm>
          <a:prstGeom prst="rect">
            <a:avLst/>
          </a:prstGeom>
          <a:solidFill>
            <a:srgbClr val="FF6600">
              <a:alpha val="57000"/>
            </a:srgbClr>
          </a:solidFill>
        </p:spPr>
        <p:txBody>
          <a:bodyPr wrap="square" lIns="90732" tIns="45360" rIns="90732" bIns="45360" rtlCol="0">
            <a:spAutoFit/>
          </a:bodyPr>
          <a:lstStyle/>
          <a:p>
            <a:r>
              <a:rPr lang="en-CA" sz="2800" dirty="0">
                <a:solidFill>
                  <a:srgbClr val="000000"/>
                </a:solidFill>
                <a:latin typeface="Arial"/>
              </a:rPr>
              <a:t>Apply DCRF recursively at different levels and compute posterior </a:t>
            </a:r>
            <a:r>
              <a:rPr lang="en-CA" sz="2800" dirty="0" err="1">
                <a:solidFill>
                  <a:srgbClr val="000000"/>
                </a:solidFill>
                <a:latin typeface="Arial"/>
              </a:rPr>
              <a:t>marginals</a:t>
            </a:r>
            <a:r>
              <a:rPr lang="en-CA" sz="2800" dirty="0">
                <a:solidFill>
                  <a:srgbClr val="000000"/>
                </a:solidFill>
                <a:latin typeface="Arial"/>
              </a:rPr>
              <a:t> of relation-structure pairs</a:t>
            </a:r>
          </a:p>
        </p:txBody>
      </p:sp>
      <p:sp>
        <p:nvSpPr>
          <p:cNvPr id="20" name="TextBox 19"/>
          <p:cNvSpPr txBox="1"/>
          <p:nvPr/>
        </p:nvSpPr>
        <p:spPr>
          <a:xfrm>
            <a:off x="152400" y="3200400"/>
            <a:ext cx="1447800" cy="529924"/>
          </a:xfrm>
          <a:prstGeom prst="rect">
            <a:avLst/>
          </a:prstGeom>
          <a:solidFill>
            <a:schemeClr val="accent2">
              <a:lumMod val="40000"/>
              <a:lumOff val="60000"/>
            </a:schemeClr>
          </a:solidFill>
        </p:spPr>
        <p:txBody>
          <a:bodyPr wrap="square" lIns="90732" tIns="45360" rIns="90732" bIns="45360" rtlCol="0">
            <a:spAutoFit/>
          </a:bodyPr>
          <a:lstStyle/>
          <a:p>
            <a:r>
              <a:rPr lang="en-CA" sz="2800" dirty="0">
                <a:solidFill>
                  <a:srgbClr val="000000"/>
                </a:solidFill>
                <a:latin typeface="Arial"/>
              </a:rPr>
              <a:t>Level 3</a:t>
            </a:r>
          </a:p>
        </p:txBody>
      </p:sp>
      <p:grpSp>
        <p:nvGrpSpPr>
          <p:cNvPr id="26" name="Group 13"/>
          <p:cNvGrpSpPr/>
          <p:nvPr/>
        </p:nvGrpSpPr>
        <p:grpSpPr>
          <a:xfrm>
            <a:off x="2133600" y="4783472"/>
            <a:ext cx="1641014" cy="637308"/>
            <a:chOff x="2315104" y="5486398"/>
            <a:chExt cx="2028296" cy="865481"/>
          </a:xfrm>
        </p:grpSpPr>
        <p:sp>
          <p:nvSpPr>
            <p:cNvPr id="168" name="Oval 167"/>
            <p:cNvSpPr/>
            <p:nvPr/>
          </p:nvSpPr>
          <p:spPr bwMode="auto">
            <a:xfrm>
              <a:off x="2315104" y="5486398"/>
              <a:ext cx="1036016" cy="865481"/>
            </a:xfrm>
            <a:prstGeom prst="ellipse">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defTabSz="907036"/>
              <a:r>
                <a:rPr lang="en-CA" sz="2000" dirty="0">
                  <a:solidFill>
                    <a:srgbClr val="000000"/>
                  </a:solidFill>
                  <a:latin typeface="Arial"/>
                </a:rPr>
                <a:t>e</a:t>
              </a:r>
              <a:r>
                <a:rPr lang="en-CA" sz="2000" baseline="-25000" dirty="0">
                  <a:solidFill>
                    <a:srgbClr val="000000"/>
                  </a:solidFill>
                  <a:latin typeface="Arial"/>
                </a:rPr>
                <a:t>1-3</a:t>
              </a:r>
              <a:endParaRPr lang="en-CA" baseline="-25000" dirty="0">
                <a:solidFill>
                  <a:srgbClr val="000000"/>
                </a:solidFill>
                <a:latin typeface="Arial"/>
              </a:endParaRPr>
            </a:p>
          </p:txBody>
        </p:sp>
        <p:sp>
          <p:nvSpPr>
            <p:cNvPr id="169" name="Oval 168"/>
            <p:cNvSpPr/>
            <p:nvPr/>
          </p:nvSpPr>
          <p:spPr bwMode="auto">
            <a:xfrm>
              <a:off x="3505200" y="5486400"/>
              <a:ext cx="838200" cy="762000"/>
            </a:xfrm>
            <a:prstGeom prst="ellipse">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defTabSz="907036"/>
              <a:r>
                <a:rPr lang="en-CA" sz="2000" dirty="0">
                  <a:solidFill>
                    <a:srgbClr val="000000"/>
                  </a:solidFill>
                  <a:latin typeface="Arial"/>
                </a:rPr>
                <a:t>e</a:t>
              </a:r>
              <a:r>
                <a:rPr lang="en-CA" sz="2000" baseline="-25000" dirty="0">
                  <a:solidFill>
                    <a:srgbClr val="000000"/>
                  </a:solidFill>
                  <a:latin typeface="Arial"/>
                </a:rPr>
                <a:t>4</a:t>
              </a:r>
              <a:endParaRPr lang="en-CA" baseline="-25000" dirty="0">
                <a:solidFill>
                  <a:srgbClr val="000000"/>
                </a:solidFill>
                <a:latin typeface="Arial"/>
              </a:endParaRPr>
            </a:p>
          </p:txBody>
        </p:sp>
      </p:grpSp>
      <p:grpSp>
        <p:nvGrpSpPr>
          <p:cNvPr id="27" name="Group 169"/>
          <p:cNvGrpSpPr/>
          <p:nvPr/>
        </p:nvGrpSpPr>
        <p:grpSpPr>
          <a:xfrm>
            <a:off x="2772853" y="3259465"/>
            <a:ext cx="1064900" cy="1617335"/>
            <a:chOff x="3735700" y="2819399"/>
            <a:chExt cx="1064900" cy="1617335"/>
          </a:xfrm>
        </p:grpSpPr>
        <p:cxnSp>
          <p:nvCxnSpPr>
            <p:cNvPr id="172" name="Straight Connector 171"/>
            <p:cNvCxnSpPr>
              <a:stCxn id="191" idx="3"/>
              <a:endCxn id="168" idx="7"/>
            </p:cNvCxnSpPr>
            <p:nvPr/>
          </p:nvCxnSpPr>
          <p:spPr bwMode="auto">
            <a:xfrm flipH="1">
              <a:off x="3735700" y="4046486"/>
              <a:ext cx="424448" cy="390248"/>
            </a:xfrm>
            <a:prstGeom prst="line">
              <a:avLst/>
            </a:prstGeom>
            <a:solidFill>
              <a:srgbClr val="00B8FF"/>
            </a:solidFill>
            <a:ln w="9525" cap="flat" cmpd="sng" algn="ctr">
              <a:solidFill>
                <a:schemeClr val="tx1"/>
              </a:solidFill>
              <a:prstDash val="solid"/>
              <a:round/>
              <a:headEnd type="none" w="med" len="med"/>
              <a:tailEnd type="none" w="med" len="med"/>
            </a:ln>
            <a:effectLst/>
          </p:spPr>
        </p:cxnSp>
        <p:grpSp>
          <p:nvGrpSpPr>
            <p:cNvPr id="28" name="Group 112"/>
            <p:cNvGrpSpPr/>
            <p:nvPr/>
          </p:nvGrpSpPr>
          <p:grpSpPr>
            <a:xfrm>
              <a:off x="3735700" y="2819399"/>
              <a:ext cx="1064900" cy="1617335"/>
              <a:chOff x="3735700" y="2819399"/>
              <a:chExt cx="1064900" cy="1617335"/>
            </a:xfrm>
          </p:grpSpPr>
          <p:cxnSp>
            <p:nvCxnSpPr>
              <p:cNvPr id="175" name="Straight Connector 174"/>
              <p:cNvCxnSpPr/>
              <p:nvPr/>
            </p:nvCxnSpPr>
            <p:spPr bwMode="auto">
              <a:xfrm>
                <a:off x="4419599" y="4128655"/>
                <a:ext cx="0" cy="187036"/>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177" name="Straight Connector 176"/>
              <p:cNvCxnSpPr>
                <a:stCxn id="187" idx="3"/>
                <a:endCxn id="168" idx="7"/>
              </p:cNvCxnSpPr>
              <p:nvPr/>
            </p:nvCxnSpPr>
            <p:spPr bwMode="auto">
              <a:xfrm flipH="1">
                <a:off x="3735700" y="3298336"/>
                <a:ext cx="424449" cy="1138398"/>
              </a:xfrm>
              <a:prstGeom prst="line">
                <a:avLst/>
              </a:prstGeom>
              <a:solidFill>
                <a:srgbClr val="00B8FF"/>
              </a:solidFill>
              <a:ln w="9525" cap="flat" cmpd="sng" algn="ctr">
                <a:solidFill>
                  <a:schemeClr val="tx1"/>
                </a:solidFill>
                <a:prstDash val="solid"/>
                <a:round/>
                <a:headEnd type="none" w="med" len="med"/>
                <a:tailEnd type="none" w="med" len="med"/>
              </a:ln>
              <a:effectLst/>
            </p:spPr>
          </p:cxnSp>
          <p:sp>
            <p:nvSpPr>
              <p:cNvPr id="191" name="Oval 190"/>
              <p:cNvSpPr/>
              <p:nvPr/>
            </p:nvSpPr>
            <p:spPr bwMode="auto">
              <a:xfrm>
                <a:off x="4064640" y="3567549"/>
                <a:ext cx="652169" cy="56111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defTabSz="907036"/>
                <a:r>
                  <a:rPr lang="en-CA" sz="1800" dirty="0">
                    <a:solidFill>
                      <a:srgbClr val="000000"/>
                    </a:solidFill>
                    <a:latin typeface="Arial"/>
                  </a:rPr>
                  <a:t>S</a:t>
                </a:r>
                <a:r>
                  <a:rPr lang="en-CA" sz="1800" baseline="-25000" dirty="0">
                    <a:solidFill>
                      <a:srgbClr val="000000"/>
                    </a:solidFill>
                    <a:latin typeface="Arial"/>
                  </a:rPr>
                  <a:t>4</a:t>
                </a:r>
                <a:endParaRPr lang="en-CA" baseline="-25000" dirty="0">
                  <a:solidFill>
                    <a:srgbClr val="000000"/>
                  </a:solidFill>
                  <a:latin typeface="Arial"/>
                </a:endParaRPr>
              </a:p>
            </p:txBody>
          </p:sp>
          <p:sp>
            <p:nvSpPr>
              <p:cNvPr id="187" name="Oval 186"/>
              <p:cNvSpPr/>
              <p:nvPr/>
            </p:nvSpPr>
            <p:spPr bwMode="auto">
              <a:xfrm>
                <a:off x="4064641" y="2819399"/>
                <a:ext cx="652169" cy="561109"/>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defTabSz="907036"/>
                <a:r>
                  <a:rPr lang="en-CA" sz="1800" dirty="0">
                    <a:solidFill>
                      <a:srgbClr val="000000"/>
                    </a:solidFill>
                    <a:latin typeface="Arial"/>
                  </a:rPr>
                  <a:t>R</a:t>
                </a:r>
                <a:r>
                  <a:rPr lang="en-CA" sz="1800" baseline="-25000" dirty="0">
                    <a:solidFill>
                      <a:srgbClr val="000000"/>
                    </a:solidFill>
                    <a:latin typeface="Arial"/>
                  </a:rPr>
                  <a:t>4</a:t>
                </a:r>
                <a:endParaRPr lang="en-CA" baseline="-25000" dirty="0">
                  <a:solidFill>
                    <a:srgbClr val="000000"/>
                  </a:solidFill>
                  <a:latin typeface="Arial"/>
                </a:endParaRPr>
              </a:p>
            </p:txBody>
          </p:sp>
          <p:cxnSp>
            <p:nvCxnSpPr>
              <p:cNvPr id="181" name="Straight Connector 180"/>
              <p:cNvCxnSpPr/>
              <p:nvPr/>
            </p:nvCxnSpPr>
            <p:spPr bwMode="auto">
              <a:xfrm>
                <a:off x="4419599" y="3380509"/>
                <a:ext cx="0" cy="187036"/>
              </a:xfrm>
              <a:prstGeom prst="line">
                <a:avLst/>
              </a:prstGeom>
              <a:solidFill>
                <a:srgbClr val="00B8FF"/>
              </a:solidFill>
              <a:ln w="9525" cap="flat" cmpd="sng" algn="ctr">
                <a:solidFill>
                  <a:schemeClr val="tx1"/>
                </a:solidFill>
                <a:prstDash val="solid"/>
                <a:round/>
                <a:headEnd type="none" w="med" len="med"/>
                <a:tailEnd type="none" w="med" len="med"/>
              </a:ln>
              <a:effectLst/>
            </p:spPr>
          </p:cxnSp>
          <p:sp>
            <p:nvSpPr>
              <p:cNvPr id="182" name="Arc 181"/>
              <p:cNvSpPr/>
              <p:nvPr/>
            </p:nvSpPr>
            <p:spPr bwMode="auto">
              <a:xfrm>
                <a:off x="4267200" y="3124200"/>
                <a:ext cx="533400" cy="1295400"/>
              </a:xfrm>
              <a:prstGeom prst="arc">
                <a:avLst>
                  <a:gd name="adj1" fmla="val 17123720"/>
                  <a:gd name="adj2" fmla="val 4992427"/>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07036"/>
                <a:endParaRPr lang="en-CA">
                  <a:solidFill>
                    <a:srgbClr val="FFFFFF"/>
                  </a:solidFill>
                  <a:latin typeface="Times New Roman" pitchFamily="18" charset="0"/>
                </a:endParaRPr>
              </a:p>
            </p:txBody>
          </p:sp>
        </p:grpSp>
      </p:grpSp>
      <p:sp>
        <p:nvSpPr>
          <p:cNvPr id="193" name="Rectangle 192"/>
          <p:cNvSpPr/>
          <p:nvPr/>
        </p:nvSpPr>
        <p:spPr bwMode="auto">
          <a:xfrm>
            <a:off x="3007196" y="3183270"/>
            <a:ext cx="914400" cy="1447800"/>
          </a:xfrm>
          <a:prstGeom prst="rect">
            <a:avLst/>
          </a:prstGeom>
          <a:noFill/>
          <a:ln w="25400" cap="flat" cmpd="sng" algn="ctr">
            <a:solidFill>
              <a:srgbClr val="FF0000"/>
            </a:solidFill>
            <a:prstDash val="solid"/>
            <a:round/>
            <a:headEnd type="none" w="med" len="med"/>
            <a:tailEnd type="none" w="med" len="med"/>
          </a:ln>
          <a:effectLst/>
        </p:spPr>
        <p:txBody>
          <a:bodyPr vert="horz" wrap="square" lIns="90732" tIns="45360" rIns="90732" bIns="45360" numCol="1" rtlCol="0" anchor="t" anchorCtr="0" compatLnSpc="1">
            <a:prstTxWarp prst="textNoShape">
              <a:avLst/>
            </a:prstTxWarp>
          </a:bodyPr>
          <a:lstStyle/>
          <a:p>
            <a:pPr defTabSz="907036"/>
            <a:endParaRPr lang="en-CA">
              <a:solidFill>
                <a:srgbClr val="FFFFFF"/>
              </a:solidFill>
              <a:latin typeface="Times New Roman" pitchFamily="18" charset="0"/>
            </a:endParaRPr>
          </a:p>
        </p:txBody>
      </p:sp>
      <p:grpSp>
        <p:nvGrpSpPr>
          <p:cNvPr id="225" name="Group 13"/>
          <p:cNvGrpSpPr/>
          <p:nvPr/>
        </p:nvGrpSpPr>
        <p:grpSpPr>
          <a:xfrm>
            <a:off x="5029200" y="4800678"/>
            <a:ext cx="1676400" cy="685799"/>
            <a:chOff x="2453031" y="5486397"/>
            <a:chExt cx="2072034" cy="931332"/>
          </a:xfrm>
        </p:grpSpPr>
        <p:sp>
          <p:nvSpPr>
            <p:cNvPr id="231" name="Oval 230"/>
            <p:cNvSpPr/>
            <p:nvPr/>
          </p:nvSpPr>
          <p:spPr bwMode="auto">
            <a:xfrm>
              <a:off x="2453031" y="5486397"/>
              <a:ext cx="847650" cy="865490"/>
            </a:xfrm>
            <a:prstGeom prst="ellipse">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defTabSz="907036"/>
              <a:r>
                <a:rPr lang="en-CA" sz="2000" dirty="0">
                  <a:solidFill>
                    <a:srgbClr val="000000"/>
                  </a:solidFill>
                  <a:latin typeface="Arial"/>
                </a:rPr>
                <a:t>e</a:t>
              </a:r>
              <a:r>
                <a:rPr lang="en-CA" sz="2000" baseline="-25000" dirty="0">
                  <a:solidFill>
                    <a:srgbClr val="000000"/>
                  </a:solidFill>
                  <a:latin typeface="Arial"/>
                </a:rPr>
                <a:t>1</a:t>
              </a:r>
              <a:endParaRPr lang="en-CA" baseline="-25000" dirty="0">
                <a:solidFill>
                  <a:srgbClr val="000000"/>
                </a:solidFill>
                <a:latin typeface="Arial"/>
              </a:endParaRPr>
            </a:p>
          </p:txBody>
        </p:sp>
        <p:sp>
          <p:nvSpPr>
            <p:cNvPr id="233" name="Oval 232"/>
            <p:cNvSpPr/>
            <p:nvPr/>
          </p:nvSpPr>
          <p:spPr bwMode="auto">
            <a:xfrm>
              <a:off x="3489048" y="5486404"/>
              <a:ext cx="1036017" cy="931325"/>
            </a:xfrm>
            <a:prstGeom prst="ellipse">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defTabSz="907036"/>
              <a:r>
                <a:rPr lang="en-CA" sz="2000" dirty="0">
                  <a:solidFill>
                    <a:srgbClr val="000000"/>
                  </a:solidFill>
                  <a:latin typeface="Arial"/>
                </a:rPr>
                <a:t>e</a:t>
              </a:r>
              <a:r>
                <a:rPr lang="en-CA" sz="1800" baseline="-25000" dirty="0">
                  <a:solidFill>
                    <a:srgbClr val="000000"/>
                  </a:solidFill>
                  <a:latin typeface="Arial"/>
                </a:rPr>
                <a:t>2-4</a:t>
              </a:r>
              <a:endParaRPr lang="en-CA" baseline="-25000" dirty="0">
                <a:solidFill>
                  <a:srgbClr val="000000"/>
                </a:solidFill>
                <a:latin typeface="Arial"/>
              </a:endParaRPr>
            </a:p>
          </p:txBody>
        </p:sp>
      </p:grpSp>
      <p:grpSp>
        <p:nvGrpSpPr>
          <p:cNvPr id="226" name="Group 233"/>
          <p:cNvGrpSpPr/>
          <p:nvPr/>
        </p:nvGrpSpPr>
        <p:grpSpPr>
          <a:xfrm>
            <a:off x="5592248" y="3228115"/>
            <a:ext cx="1189551" cy="1665819"/>
            <a:chOff x="3771093" y="2770915"/>
            <a:chExt cx="1189551" cy="1665819"/>
          </a:xfrm>
        </p:grpSpPr>
        <p:cxnSp>
          <p:nvCxnSpPr>
            <p:cNvPr id="236" name="Straight Connector 235"/>
            <p:cNvCxnSpPr>
              <a:stCxn id="255" idx="3"/>
            </p:cNvCxnSpPr>
            <p:nvPr/>
          </p:nvCxnSpPr>
          <p:spPr bwMode="auto">
            <a:xfrm flipH="1">
              <a:off x="3771093" y="4046486"/>
              <a:ext cx="413606" cy="390248"/>
            </a:xfrm>
            <a:prstGeom prst="line">
              <a:avLst/>
            </a:prstGeom>
            <a:solidFill>
              <a:srgbClr val="00B8FF"/>
            </a:solidFill>
            <a:ln w="9525" cap="flat" cmpd="sng" algn="ctr">
              <a:solidFill>
                <a:schemeClr val="tx1"/>
              </a:solidFill>
              <a:prstDash val="solid"/>
              <a:round/>
              <a:headEnd type="none" w="med" len="med"/>
              <a:tailEnd type="none" w="med" len="med"/>
            </a:ln>
            <a:effectLst/>
          </p:spPr>
        </p:cxnSp>
        <p:grpSp>
          <p:nvGrpSpPr>
            <p:cNvPr id="227" name="Group 112"/>
            <p:cNvGrpSpPr/>
            <p:nvPr/>
          </p:nvGrpSpPr>
          <p:grpSpPr>
            <a:xfrm>
              <a:off x="3771093" y="2770915"/>
              <a:ext cx="1189551" cy="1665819"/>
              <a:chOff x="3771093" y="2770915"/>
              <a:chExt cx="1189551" cy="1665819"/>
            </a:xfrm>
          </p:grpSpPr>
          <p:cxnSp>
            <p:nvCxnSpPr>
              <p:cNvPr id="239" name="Straight Connector 238"/>
              <p:cNvCxnSpPr/>
              <p:nvPr/>
            </p:nvCxnSpPr>
            <p:spPr bwMode="auto">
              <a:xfrm>
                <a:off x="4427245" y="4142515"/>
                <a:ext cx="0" cy="187036"/>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241" name="Straight Connector 240"/>
              <p:cNvCxnSpPr>
                <a:stCxn id="251" idx="3"/>
              </p:cNvCxnSpPr>
              <p:nvPr/>
            </p:nvCxnSpPr>
            <p:spPr bwMode="auto">
              <a:xfrm flipH="1">
                <a:off x="3771093" y="3291235"/>
                <a:ext cx="395211" cy="1145499"/>
              </a:xfrm>
              <a:prstGeom prst="line">
                <a:avLst/>
              </a:prstGeom>
              <a:solidFill>
                <a:srgbClr val="00B8FF"/>
              </a:solidFill>
              <a:ln w="9525" cap="flat" cmpd="sng" algn="ctr">
                <a:solidFill>
                  <a:schemeClr val="tx1"/>
                </a:solidFill>
                <a:prstDash val="solid"/>
                <a:round/>
                <a:headEnd type="none" w="med" len="med"/>
                <a:tailEnd type="none" w="med" len="med"/>
              </a:ln>
              <a:effectLst/>
            </p:spPr>
          </p:cxnSp>
          <p:sp>
            <p:nvSpPr>
              <p:cNvPr id="255" name="Oval 254"/>
              <p:cNvSpPr/>
              <p:nvPr/>
            </p:nvSpPr>
            <p:spPr bwMode="auto">
              <a:xfrm>
                <a:off x="4064641" y="3567549"/>
                <a:ext cx="819805" cy="56111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defTabSz="907036"/>
                <a:r>
                  <a:rPr lang="en-CA" sz="1800" dirty="0">
                    <a:solidFill>
                      <a:srgbClr val="000000"/>
                    </a:solidFill>
                    <a:latin typeface="Arial"/>
                  </a:rPr>
                  <a:t>S</a:t>
                </a:r>
                <a:r>
                  <a:rPr lang="en-CA" sz="1800" baseline="-25000" dirty="0">
                    <a:solidFill>
                      <a:srgbClr val="000000"/>
                    </a:solidFill>
                    <a:latin typeface="Arial"/>
                  </a:rPr>
                  <a:t>2-4</a:t>
                </a:r>
                <a:endParaRPr lang="en-CA" baseline="-25000" dirty="0">
                  <a:solidFill>
                    <a:srgbClr val="000000"/>
                  </a:solidFill>
                  <a:latin typeface="Arial"/>
                </a:endParaRPr>
              </a:p>
            </p:txBody>
          </p:sp>
          <p:sp>
            <p:nvSpPr>
              <p:cNvPr id="251" name="Oval 250"/>
              <p:cNvSpPr/>
              <p:nvPr/>
            </p:nvSpPr>
            <p:spPr bwMode="auto">
              <a:xfrm>
                <a:off x="4046246" y="2770915"/>
                <a:ext cx="819804" cy="609593"/>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defTabSz="907036"/>
                <a:r>
                  <a:rPr lang="en-CA" sz="1800" dirty="0">
                    <a:solidFill>
                      <a:srgbClr val="000000"/>
                    </a:solidFill>
                    <a:latin typeface="Arial"/>
                  </a:rPr>
                  <a:t>R</a:t>
                </a:r>
                <a:r>
                  <a:rPr lang="en-CA" sz="1800" baseline="-25000" dirty="0">
                    <a:solidFill>
                      <a:srgbClr val="000000"/>
                    </a:solidFill>
                    <a:latin typeface="Arial"/>
                  </a:rPr>
                  <a:t>2-4</a:t>
                </a:r>
                <a:endParaRPr lang="en-CA" baseline="-25000" dirty="0">
                  <a:solidFill>
                    <a:srgbClr val="000000"/>
                  </a:solidFill>
                  <a:latin typeface="Arial"/>
                </a:endParaRPr>
              </a:p>
            </p:txBody>
          </p:sp>
          <p:cxnSp>
            <p:nvCxnSpPr>
              <p:cNvPr id="245" name="Straight Connector 244"/>
              <p:cNvCxnSpPr/>
              <p:nvPr/>
            </p:nvCxnSpPr>
            <p:spPr bwMode="auto">
              <a:xfrm>
                <a:off x="4419599" y="3380509"/>
                <a:ext cx="0" cy="187036"/>
              </a:xfrm>
              <a:prstGeom prst="line">
                <a:avLst/>
              </a:prstGeom>
              <a:solidFill>
                <a:srgbClr val="00B8FF"/>
              </a:solidFill>
              <a:ln w="9525" cap="flat" cmpd="sng" algn="ctr">
                <a:solidFill>
                  <a:schemeClr val="tx1"/>
                </a:solidFill>
                <a:prstDash val="solid"/>
                <a:round/>
                <a:headEnd type="none" w="med" len="med"/>
                <a:tailEnd type="none" w="med" len="med"/>
              </a:ln>
              <a:effectLst/>
            </p:spPr>
          </p:cxnSp>
          <p:sp>
            <p:nvSpPr>
              <p:cNvPr id="246" name="Arc 245"/>
              <p:cNvSpPr/>
              <p:nvPr/>
            </p:nvSpPr>
            <p:spPr bwMode="auto">
              <a:xfrm>
                <a:off x="4267199" y="3124200"/>
                <a:ext cx="693445" cy="1295400"/>
              </a:xfrm>
              <a:prstGeom prst="arc">
                <a:avLst>
                  <a:gd name="adj1" fmla="val 17413675"/>
                  <a:gd name="adj2" fmla="val 4794386"/>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07036"/>
                <a:endParaRPr lang="en-CA">
                  <a:solidFill>
                    <a:srgbClr val="FFFFFF"/>
                  </a:solidFill>
                  <a:latin typeface="Times New Roman" pitchFamily="18" charset="0"/>
                </a:endParaRPr>
              </a:p>
            </p:txBody>
          </p:sp>
        </p:grpSp>
      </p:grpSp>
      <p:sp>
        <p:nvSpPr>
          <p:cNvPr id="257" name="Rectangle 256"/>
          <p:cNvSpPr/>
          <p:nvPr/>
        </p:nvSpPr>
        <p:spPr bwMode="auto">
          <a:xfrm>
            <a:off x="5791201" y="3151916"/>
            <a:ext cx="990600" cy="1496284"/>
          </a:xfrm>
          <a:prstGeom prst="rect">
            <a:avLst/>
          </a:prstGeom>
          <a:noFill/>
          <a:ln w="25400" cap="flat" cmpd="sng" algn="ctr">
            <a:solidFill>
              <a:srgbClr val="FF0000"/>
            </a:solidFill>
            <a:prstDash val="solid"/>
            <a:round/>
            <a:headEnd type="none" w="med" len="med"/>
            <a:tailEnd type="none" w="med" len="med"/>
          </a:ln>
          <a:effectLst/>
        </p:spPr>
        <p:txBody>
          <a:bodyPr vert="horz" wrap="square" lIns="90732" tIns="45360" rIns="90732" bIns="45360" numCol="1" rtlCol="0" anchor="t" anchorCtr="0" compatLnSpc="1">
            <a:prstTxWarp prst="textNoShape">
              <a:avLst/>
            </a:prstTxWarp>
          </a:bodyPr>
          <a:lstStyle/>
          <a:p>
            <a:pPr defTabSz="907036"/>
            <a:endParaRPr lang="en-CA">
              <a:solidFill>
                <a:srgbClr val="FFFFFF"/>
              </a:solidFill>
              <a:latin typeface="Times New Roman" pitchFamily="18" charset="0"/>
            </a:endParaRPr>
          </a:p>
        </p:txBody>
      </p:sp>
      <p:grpSp>
        <p:nvGrpSpPr>
          <p:cNvPr id="65" name="Group 13"/>
          <p:cNvGrpSpPr/>
          <p:nvPr/>
        </p:nvGrpSpPr>
        <p:grpSpPr>
          <a:xfrm>
            <a:off x="7543800" y="4800601"/>
            <a:ext cx="2133600" cy="685800"/>
            <a:chOff x="2453031" y="5486397"/>
            <a:chExt cx="2072034" cy="931332"/>
          </a:xfrm>
        </p:grpSpPr>
        <p:sp>
          <p:nvSpPr>
            <p:cNvPr id="66" name="Oval 65"/>
            <p:cNvSpPr/>
            <p:nvPr/>
          </p:nvSpPr>
          <p:spPr bwMode="auto">
            <a:xfrm>
              <a:off x="2453031" y="5486397"/>
              <a:ext cx="847650" cy="865490"/>
            </a:xfrm>
            <a:prstGeom prst="ellipse">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defTabSz="907036"/>
              <a:r>
                <a:rPr lang="en-CA" sz="2000" dirty="0">
                  <a:solidFill>
                    <a:srgbClr val="000000"/>
                  </a:solidFill>
                  <a:latin typeface="Arial"/>
                </a:rPr>
                <a:t>e</a:t>
              </a:r>
              <a:r>
                <a:rPr lang="en-CA" sz="2000" baseline="-25000" dirty="0">
                  <a:solidFill>
                    <a:srgbClr val="000000"/>
                  </a:solidFill>
                  <a:latin typeface="Arial"/>
                </a:rPr>
                <a:t>1-2</a:t>
              </a:r>
              <a:endParaRPr lang="en-CA" baseline="-25000" dirty="0">
                <a:solidFill>
                  <a:srgbClr val="000000"/>
                </a:solidFill>
                <a:latin typeface="Arial"/>
              </a:endParaRPr>
            </a:p>
          </p:txBody>
        </p:sp>
        <p:sp>
          <p:nvSpPr>
            <p:cNvPr id="67" name="Oval 66"/>
            <p:cNvSpPr/>
            <p:nvPr/>
          </p:nvSpPr>
          <p:spPr bwMode="auto">
            <a:xfrm>
              <a:off x="3489048" y="5486404"/>
              <a:ext cx="1036017" cy="931325"/>
            </a:xfrm>
            <a:prstGeom prst="ellipse">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defTabSz="907036"/>
              <a:r>
                <a:rPr lang="en-CA" sz="2000" dirty="0">
                  <a:solidFill>
                    <a:srgbClr val="000000"/>
                  </a:solidFill>
                  <a:latin typeface="Arial"/>
                </a:rPr>
                <a:t>e</a:t>
              </a:r>
              <a:r>
                <a:rPr lang="en-CA" sz="1800" baseline="-25000" dirty="0">
                  <a:solidFill>
                    <a:srgbClr val="000000"/>
                  </a:solidFill>
                  <a:latin typeface="Arial"/>
                </a:rPr>
                <a:t>3-4</a:t>
              </a:r>
              <a:endParaRPr lang="en-CA" baseline="-25000" dirty="0">
                <a:solidFill>
                  <a:srgbClr val="000000"/>
                </a:solidFill>
                <a:latin typeface="Arial"/>
              </a:endParaRPr>
            </a:p>
          </p:txBody>
        </p:sp>
      </p:grpSp>
      <p:grpSp>
        <p:nvGrpSpPr>
          <p:cNvPr id="68" name="Group 233"/>
          <p:cNvGrpSpPr/>
          <p:nvPr/>
        </p:nvGrpSpPr>
        <p:grpSpPr>
          <a:xfrm>
            <a:off x="8335448" y="3228116"/>
            <a:ext cx="1189551" cy="1665819"/>
            <a:chOff x="3771093" y="2770915"/>
            <a:chExt cx="1189551" cy="1665819"/>
          </a:xfrm>
        </p:grpSpPr>
        <p:cxnSp>
          <p:nvCxnSpPr>
            <p:cNvPr id="69" name="Straight Connector 68"/>
            <p:cNvCxnSpPr>
              <a:stCxn id="73" idx="3"/>
            </p:cNvCxnSpPr>
            <p:nvPr/>
          </p:nvCxnSpPr>
          <p:spPr bwMode="auto">
            <a:xfrm flipH="1">
              <a:off x="3771093" y="4046486"/>
              <a:ext cx="413606" cy="390248"/>
            </a:xfrm>
            <a:prstGeom prst="line">
              <a:avLst/>
            </a:prstGeom>
            <a:solidFill>
              <a:srgbClr val="00B8FF"/>
            </a:solidFill>
            <a:ln w="9525" cap="flat" cmpd="sng" algn="ctr">
              <a:solidFill>
                <a:schemeClr val="tx1"/>
              </a:solidFill>
              <a:prstDash val="solid"/>
              <a:round/>
              <a:headEnd type="none" w="med" len="med"/>
              <a:tailEnd type="none" w="med" len="med"/>
            </a:ln>
            <a:effectLst/>
          </p:spPr>
        </p:cxnSp>
        <p:grpSp>
          <p:nvGrpSpPr>
            <p:cNvPr id="70" name="Group 112"/>
            <p:cNvGrpSpPr/>
            <p:nvPr/>
          </p:nvGrpSpPr>
          <p:grpSpPr>
            <a:xfrm>
              <a:off x="3771093" y="2770915"/>
              <a:ext cx="1189551" cy="1665819"/>
              <a:chOff x="3771093" y="2770915"/>
              <a:chExt cx="1189551" cy="1665819"/>
            </a:xfrm>
          </p:grpSpPr>
          <p:cxnSp>
            <p:nvCxnSpPr>
              <p:cNvPr id="71" name="Straight Connector 70"/>
              <p:cNvCxnSpPr/>
              <p:nvPr/>
            </p:nvCxnSpPr>
            <p:spPr bwMode="auto">
              <a:xfrm>
                <a:off x="4427245" y="4142515"/>
                <a:ext cx="0" cy="187036"/>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72" name="Straight Connector 71"/>
              <p:cNvCxnSpPr>
                <a:stCxn id="74" idx="3"/>
              </p:cNvCxnSpPr>
              <p:nvPr/>
            </p:nvCxnSpPr>
            <p:spPr bwMode="auto">
              <a:xfrm flipH="1">
                <a:off x="3771093" y="3291235"/>
                <a:ext cx="395211" cy="1145499"/>
              </a:xfrm>
              <a:prstGeom prst="line">
                <a:avLst/>
              </a:prstGeom>
              <a:solidFill>
                <a:srgbClr val="00B8FF"/>
              </a:solidFill>
              <a:ln w="9525" cap="flat" cmpd="sng" algn="ctr">
                <a:solidFill>
                  <a:schemeClr val="tx1"/>
                </a:solidFill>
                <a:prstDash val="solid"/>
                <a:round/>
                <a:headEnd type="none" w="med" len="med"/>
                <a:tailEnd type="none" w="med" len="med"/>
              </a:ln>
              <a:effectLst/>
            </p:spPr>
          </p:cxnSp>
          <p:sp>
            <p:nvSpPr>
              <p:cNvPr id="73" name="Oval 72"/>
              <p:cNvSpPr/>
              <p:nvPr/>
            </p:nvSpPr>
            <p:spPr bwMode="auto">
              <a:xfrm>
                <a:off x="4064641" y="3567549"/>
                <a:ext cx="819805" cy="56111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defTabSz="907036"/>
                <a:r>
                  <a:rPr lang="en-CA" sz="1800" dirty="0">
                    <a:solidFill>
                      <a:srgbClr val="000000"/>
                    </a:solidFill>
                    <a:latin typeface="Arial"/>
                  </a:rPr>
                  <a:t>S</a:t>
                </a:r>
                <a:r>
                  <a:rPr lang="en-CA" sz="1800" baseline="-25000" dirty="0">
                    <a:solidFill>
                      <a:srgbClr val="000000"/>
                    </a:solidFill>
                    <a:latin typeface="Arial"/>
                  </a:rPr>
                  <a:t>3-4</a:t>
                </a:r>
                <a:endParaRPr lang="en-CA" baseline="-25000" dirty="0">
                  <a:solidFill>
                    <a:srgbClr val="000000"/>
                  </a:solidFill>
                  <a:latin typeface="Arial"/>
                </a:endParaRPr>
              </a:p>
            </p:txBody>
          </p:sp>
          <p:sp>
            <p:nvSpPr>
              <p:cNvPr id="74" name="Oval 73"/>
              <p:cNvSpPr/>
              <p:nvPr/>
            </p:nvSpPr>
            <p:spPr bwMode="auto">
              <a:xfrm>
                <a:off x="4046246" y="2770915"/>
                <a:ext cx="819804" cy="609593"/>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defTabSz="907036"/>
                <a:r>
                  <a:rPr lang="en-CA" sz="1800" dirty="0">
                    <a:solidFill>
                      <a:srgbClr val="000000"/>
                    </a:solidFill>
                    <a:latin typeface="Arial"/>
                  </a:rPr>
                  <a:t>R</a:t>
                </a:r>
                <a:r>
                  <a:rPr lang="en-CA" sz="1800" baseline="-25000" dirty="0">
                    <a:solidFill>
                      <a:srgbClr val="000000"/>
                    </a:solidFill>
                    <a:latin typeface="Arial"/>
                  </a:rPr>
                  <a:t>3-4</a:t>
                </a:r>
                <a:endParaRPr lang="en-CA" baseline="-25000" dirty="0">
                  <a:solidFill>
                    <a:srgbClr val="000000"/>
                  </a:solidFill>
                  <a:latin typeface="Arial"/>
                </a:endParaRPr>
              </a:p>
            </p:txBody>
          </p:sp>
          <p:cxnSp>
            <p:nvCxnSpPr>
              <p:cNvPr id="75" name="Straight Connector 74"/>
              <p:cNvCxnSpPr/>
              <p:nvPr/>
            </p:nvCxnSpPr>
            <p:spPr bwMode="auto">
              <a:xfrm>
                <a:off x="4419599" y="3380509"/>
                <a:ext cx="0" cy="187036"/>
              </a:xfrm>
              <a:prstGeom prst="line">
                <a:avLst/>
              </a:prstGeom>
              <a:solidFill>
                <a:srgbClr val="00B8FF"/>
              </a:solidFill>
              <a:ln w="9525" cap="flat" cmpd="sng" algn="ctr">
                <a:solidFill>
                  <a:schemeClr val="tx1"/>
                </a:solidFill>
                <a:prstDash val="solid"/>
                <a:round/>
                <a:headEnd type="none" w="med" len="med"/>
                <a:tailEnd type="none" w="med" len="med"/>
              </a:ln>
              <a:effectLst/>
            </p:spPr>
          </p:cxnSp>
          <p:sp>
            <p:nvSpPr>
              <p:cNvPr id="76" name="Arc 75"/>
              <p:cNvSpPr/>
              <p:nvPr/>
            </p:nvSpPr>
            <p:spPr bwMode="auto">
              <a:xfrm>
                <a:off x="4267199" y="3124200"/>
                <a:ext cx="693445" cy="1295400"/>
              </a:xfrm>
              <a:prstGeom prst="arc">
                <a:avLst>
                  <a:gd name="adj1" fmla="val 17413675"/>
                  <a:gd name="adj2" fmla="val 4794386"/>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07036"/>
                <a:endParaRPr lang="en-CA">
                  <a:solidFill>
                    <a:srgbClr val="FFFFFF"/>
                  </a:solidFill>
                  <a:latin typeface="Times New Roman" pitchFamily="18" charset="0"/>
                </a:endParaRPr>
              </a:p>
            </p:txBody>
          </p:sp>
        </p:grpSp>
      </p:grpSp>
      <p:sp>
        <p:nvSpPr>
          <p:cNvPr id="77" name="Rectangle 76"/>
          <p:cNvSpPr/>
          <p:nvPr/>
        </p:nvSpPr>
        <p:spPr bwMode="auto">
          <a:xfrm>
            <a:off x="8534403" y="3151922"/>
            <a:ext cx="990600" cy="1496284"/>
          </a:xfrm>
          <a:prstGeom prst="rect">
            <a:avLst/>
          </a:prstGeom>
          <a:noFill/>
          <a:ln w="25400" cap="flat" cmpd="sng" algn="ctr">
            <a:solidFill>
              <a:srgbClr val="FF0000"/>
            </a:solidFill>
            <a:prstDash val="solid"/>
            <a:round/>
            <a:headEnd type="none" w="med" len="med"/>
            <a:tailEnd type="none" w="med" len="med"/>
          </a:ln>
          <a:effectLst/>
        </p:spPr>
        <p:txBody>
          <a:bodyPr vert="horz" wrap="square" lIns="90732" tIns="45360" rIns="90732" bIns="45360" numCol="1" rtlCol="0" anchor="t" anchorCtr="0" compatLnSpc="1">
            <a:prstTxWarp prst="textNoShape">
              <a:avLst/>
            </a:prstTxWarp>
          </a:bodyPr>
          <a:lstStyle/>
          <a:p>
            <a:pPr defTabSz="907036"/>
            <a:endParaRPr lang="en-CA">
              <a:solidFill>
                <a:srgbClr val="FFFFFF"/>
              </a:solidFill>
              <a:latin typeface="Times New Roman" pitchFamily="18" charset="0"/>
            </a:endParaRPr>
          </a:p>
        </p:txBody>
      </p:sp>
      <p:sp>
        <p:nvSpPr>
          <p:cNvPr id="48" name="Title 1"/>
          <p:cNvSpPr txBox="1">
            <a:spLocks/>
          </p:cNvSpPr>
          <p:nvPr/>
        </p:nvSpPr>
        <p:spPr bwMode="auto">
          <a:xfrm>
            <a:off x="76258" y="-76200"/>
            <a:ext cx="10058399" cy="1295400"/>
          </a:xfrm>
          <a:prstGeom prst="rect">
            <a:avLst/>
          </a:prstGeom>
          <a:noFill/>
          <a:ln w="9525">
            <a:noFill/>
            <a:miter lim="800000"/>
            <a:headEnd/>
            <a:tailEnd/>
          </a:ln>
        </p:spPr>
        <p:txBody>
          <a:bodyPr vert="horz" wrap="square" lIns="90722" tIns="45355" rIns="90722" bIns="45355" numCol="1" anchor="ctr" anchorCtr="0" compatLnSpc="1">
            <a:prstTxWarp prst="textNoShape">
              <a:avLst/>
            </a:prstTxWarp>
          </a:bodyPr>
          <a:lstStyle>
            <a:lvl1pPr algn="ctr" rtl="0" eaLnBrk="0" fontAlgn="base" hangingPunct="0">
              <a:spcBef>
                <a:spcPct val="0"/>
              </a:spcBef>
              <a:spcAft>
                <a:spcPct val="0"/>
              </a:spcAft>
              <a:defRPr sz="4300">
                <a:solidFill>
                  <a:schemeClr val="tx2"/>
                </a:solidFill>
                <a:latin typeface="+mj-lt"/>
                <a:ea typeface="+mj-ea"/>
                <a:cs typeface="+mj-cs"/>
              </a:defRPr>
            </a:lvl1pPr>
            <a:lvl2pPr algn="ctr" rtl="0" eaLnBrk="0" fontAlgn="base" hangingPunct="0">
              <a:spcBef>
                <a:spcPct val="0"/>
              </a:spcBef>
              <a:spcAft>
                <a:spcPct val="0"/>
              </a:spcAft>
              <a:defRPr sz="4300">
                <a:solidFill>
                  <a:schemeClr val="tx2"/>
                </a:solidFill>
                <a:latin typeface="Arial" charset="0"/>
              </a:defRPr>
            </a:lvl2pPr>
            <a:lvl3pPr algn="ctr" rtl="0" eaLnBrk="0" fontAlgn="base" hangingPunct="0">
              <a:spcBef>
                <a:spcPct val="0"/>
              </a:spcBef>
              <a:spcAft>
                <a:spcPct val="0"/>
              </a:spcAft>
              <a:defRPr sz="4300">
                <a:solidFill>
                  <a:schemeClr val="tx2"/>
                </a:solidFill>
                <a:latin typeface="Arial" charset="0"/>
              </a:defRPr>
            </a:lvl3pPr>
            <a:lvl4pPr algn="ctr" rtl="0" eaLnBrk="0" fontAlgn="base" hangingPunct="0">
              <a:spcBef>
                <a:spcPct val="0"/>
              </a:spcBef>
              <a:spcAft>
                <a:spcPct val="0"/>
              </a:spcAft>
              <a:defRPr sz="4300">
                <a:solidFill>
                  <a:schemeClr val="tx2"/>
                </a:solidFill>
                <a:latin typeface="Arial" charset="0"/>
              </a:defRPr>
            </a:lvl4pPr>
            <a:lvl5pPr algn="ctr" rtl="0" eaLnBrk="0" fontAlgn="base" hangingPunct="0">
              <a:spcBef>
                <a:spcPct val="0"/>
              </a:spcBef>
              <a:spcAft>
                <a:spcPct val="0"/>
              </a:spcAft>
              <a:defRPr sz="4300">
                <a:solidFill>
                  <a:schemeClr val="tx2"/>
                </a:solidFill>
                <a:latin typeface="Arial" charset="0"/>
              </a:defRPr>
            </a:lvl5pPr>
            <a:lvl6pPr marL="456344" algn="ctr" rtl="0" fontAlgn="base">
              <a:spcBef>
                <a:spcPct val="0"/>
              </a:spcBef>
              <a:spcAft>
                <a:spcPct val="0"/>
              </a:spcAft>
              <a:defRPr sz="4300">
                <a:solidFill>
                  <a:schemeClr val="tx2"/>
                </a:solidFill>
                <a:latin typeface="Arial" charset="0"/>
              </a:defRPr>
            </a:lvl6pPr>
            <a:lvl7pPr marL="912689" algn="ctr" rtl="0" fontAlgn="base">
              <a:spcBef>
                <a:spcPct val="0"/>
              </a:spcBef>
              <a:spcAft>
                <a:spcPct val="0"/>
              </a:spcAft>
              <a:defRPr sz="4300">
                <a:solidFill>
                  <a:schemeClr val="tx2"/>
                </a:solidFill>
                <a:latin typeface="Arial" charset="0"/>
              </a:defRPr>
            </a:lvl7pPr>
            <a:lvl8pPr marL="1369035" algn="ctr" rtl="0" fontAlgn="base">
              <a:spcBef>
                <a:spcPct val="0"/>
              </a:spcBef>
              <a:spcAft>
                <a:spcPct val="0"/>
              </a:spcAft>
              <a:defRPr sz="4300">
                <a:solidFill>
                  <a:schemeClr val="tx2"/>
                </a:solidFill>
                <a:latin typeface="Arial" charset="0"/>
              </a:defRPr>
            </a:lvl8pPr>
            <a:lvl9pPr marL="1825379" algn="ctr" rtl="0" fontAlgn="base">
              <a:spcBef>
                <a:spcPct val="0"/>
              </a:spcBef>
              <a:spcAft>
                <a:spcPct val="0"/>
              </a:spcAft>
              <a:defRPr sz="4300">
                <a:solidFill>
                  <a:schemeClr val="tx2"/>
                </a:solidFill>
                <a:latin typeface="Arial" charset="0"/>
              </a:defRPr>
            </a:lvl9pPr>
          </a:lstStyle>
          <a:p>
            <a:r>
              <a:rPr lang="en-CA" dirty="0" smtClean="0">
                <a:solidFill>
                  <a:srgbClr val="000000"/>
                </a:solidFill>
              </a:rPr>
              <a:t>Obtaining Probabilities (Sentence-level)</a:t>
            </a:r>
            <a:endParaRPr lang="en-CA" dirty="0">
              <a:solidFill>
                <a:srgbClr val="000000"/>
              </a:solidFill>
            </a:endParaRPr>
          </a:p>
        </p:txBody>
      </p:sp>
    </p:spTree>
    <p:extLst>
      <p:ext uri="{BB962C8B-B14F-4D97-AF65-F5344CB8AC3E}">
        <p14:creationId xmlns:p14="http://schemas.microsoft.com/office/powerpoint/2010/main" val="4122966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blinds(horizontal)">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blinds(horizontal)">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93"/>
                                        </p:tgtEl>
                                        <p:attrNameLst>
                                          <p:attrName>style.visibility</p:attrName>
                                        </p:attrNameLst>
                                      </p:cBhvr>
                                      <p:to>
                                        <p:strVal val="visible"/>
                                      </p:to>
                                    </p:set>
                                    <p:animEffect transition="in" filter="blinds(horizontal)">
                                      <p:cBhvr>
                                        <p:cTn id="22" dur="500"/>
                                        <p:tgtEl>
                                          <p:spTgt spid="193"/>
                                        </p:tgtEl>
                                      </p:cBhvr>
                                    </p:animEffect>
                                  </p:childTnLst>
                                  <p:subTnLst>
                                    <p:set>
                                      <p:cBhvr override="childStyle">
                                        <p:cTn dur="1" fill="hold" display="0" masterRel="nextClick" afterEffect="1"/>
                                        <p:tgtEl>
                                          <p:spTgt spid="193"/>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25"/>
                                        </p:tgtEl>
                                        <p:attrNameLst>
                                          <p:attrName>style.visibility</p:attrName>
                                        </p:attrNameLst>
                                      </p:cBhvr>
                                      <p:to>
                                        <p:strVal val="visible"/>
                                      </p:to>
                                    </p:set>
                                    <p:animEffect transition="in" filter="blinds(horizontal)">
                                      <p:cBhvr>
                                        <p:cTn id="27" dur="500"/>
                                        <p:tgtEl>
                                          <p:spTgt spid="225"/>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26"/>
                                        </p:tgtEl>
                                        <p:attrNameLst>
                                          <p:attrName>style.visibility</p:attrName>
                                        </p:attrNameLst>
                                      </p:cBhvr>
                                      <p:to>
                                        <p:strVal val="visible"/>
                                      </p:to>
                                    </p:set>
                                    <p:animEffect transition="in" filter="blinds(horizontal)">
                                      <p:cBhvr>
                                        <p:cTn id="32" dur="500"/>
                                        <p:tgtEl>
                                          <p:spTgt spid="226"/>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57"/>
                                        </p:tgtEl>
                                        <p:attrNameLst>
                                          <p:attrName>style.visibility</p:attrName>
                                        </p:attrNameLst>
                                      </p:cBhvr>
                                      <p:to>
                                        <p:strVal val="visible"/>
                                      </p:to>
                                    </p:set>
                                    <p:animEffect transition="in" filter="blinds(horizontal)">
                                      <p:cBhvr>
                                        <p:cTn id="37" dur="500"/>
                                        <p:tgtEl>
                                          <p:spTgt spid="257"/>
                                        </p:tgtEl>
                                      </p:cBhvr>
                                    </p:animEffect>
                                  </p:childTnLst>
                                  <p:subTnLst>
                                    <p:set>
                                      <p:cBhvr override="childStyle">
                                        <p:cTn dur="1" fill="hold" display="0" masterRel="nextClick" afterEffect="1"/>
                                        <p:tgtEl>
                                          <p:spTgt spid="257"/>
                                        </p:tgtEl>
                                        <p:attrNameLst>
                                          <p:attrName>style.visibility</p:attrName>
                                        </p:attrNameLst>
                                      </p:cBhvr>
                                      <p:to>
                                        <p:strVal val="hidden"/>
                                      </p:to>
                                    </p:set>
                                  </p:sub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blinds(horizontal)">
                                      <p:cBhvr>
                                        <p:cTn id="42" dur="500"/>
                                        <p:tgtEl>
                                          <p:spTgt spid="65"/>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68"/>
                                        </p:tgtEl>
                                        <p:attrNameLst>
                                          <p:attrName>style.visibility</p:attrName>
                                        </p:attrNameLst>
                                      </p:cBhvr>
                                      <p:to>
                                        <p:strVal val="visible"/>
                                      </p:to>
                                    </p:set>
                                    <p:animEffect transition="in" filter="blinds(horizontal)">
                                      <p:cBhvr>
                                        <p:cTn id="47" dur="500"/>
                                        <p:tgtEl>
                                          <p:spTgt spid="68"/>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77"/>
                                        </p:tgtEl>
                                        <p:attrNameLst>
                                          <p:attrName>style.visibility</p:attrName>
                                        </p:attrNameLst>
                                      </p:cBhvr>
                                      <p:to>
                                        <p:strVal val="visible"/>
                                      </p:to>
                                    </p:set>
                                    <p:animEffect transition="in" filter="blinds(horizontal)">
                                      <p:cBhvr>
                                        <p:cTn id="52" dur="500"/>
                                        <p:tgtEl>
                                          <p:spTgt spid="77"/>
                                        </p:tgtEl>
                                      </p:cBhvr>
                                    </p:animEffect>
                                  </p:childTnLst>
                                  <p:subTnLst>
                                    <p:set>
                                      <p:cBhvr override="childStyle">
                                        <p:cTn dur="1" fill="hold" display="0" masterRel="nextClick" afterEffect="1"/>
                                        <p:tgtEl>
                                          <p:spTgt spid="77"/>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3" grpId="0" animBg="1"/>
      <p:bldP spid="257" grpId="0" animBg="1"/>
      <p:bldP spid="7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Multi-sentential Parsing</a:t>
            </a:r>
            <a:endParaRPr lang="en-CA" dirty="0"/>
          </a:p>
        </p:txBody>
      </p:sp>
      <p:sp>
        <p:nvSpPr>
          <p:cNvPr id="6" name="Slide Number Placeholder 5"/>
          <p:cNvSpPr>
            <a:spLocks noGrp="1"/>
          </p:cNvSpPr>
          <p:nvPr>
            <p:ph type="sldNum" sz="quarter" idx="12"/>
          </p:nvPr>
        </p:nvSpPr>
        <p:spPr/>
        <p:txBody>
          <a:bodyPr/>
          <a:lstStyle/>
          <a:p>
            <a:pPr>
              <a:defRPr/>
            </a:pPr>
            <a:fld id="{21A5F99B-F908-435A-91B8-09D5E4931BB1}" type="slidenum">
              <a:rPr lang="en-US" smtClean="0">
                <a:solidFill>
                  <a:srgbClr val="000000"/>
                </a:solidFill>
              </a:rPr>
              <a:pPr>
                <a:defRPr/>
              </a:pPr>
              <a:t>29</a:t>
            </a:fld>
            <a:endParaRPr lang="en-US">
              <a:solidFill>
                <a:srgbClr val="000000"/>
              </a:solidFill>
            </a:endParaRPr>
          </a:p>
        </p:txBody>
      </p:sp>
      <p:sp>
        <p:nvSpPr>
          <p:cNvPr id="3" name="TextBox 2"/>
          <p:cNvSpPr txBox="1"/>
          <p:nvPr/>
        </p:nvSpPr>
        <p:spPr>
          <a:xfrm>
            <a:off x="251460" y="1698057"/>
            <a:ext cx="9677400" cy="582247"/>
          </a:xfrm>
          <a:prstGeom prst="rect">
            <a:avLst/>
          </a:prstGeom>
          <a:solidFill>
            <a:schemeClr val="accent2">
              <a:lumMod val="40000"/>
              <a:lumOff val="60000"/>
              <a:alpha val="53000"/>
            </a:schemeClr>
          </a:solidFill>
        </p:spPr>
        <p:txBody>
          <a:bodyPr wrap="square" lIns="90872" tIns="45433" rIns="90872" bIns="45433" rtlCol="0">
            <a:spAutoFit/>
          </a:bodyPr>
          <a:lstStyle/>
          <a:p>
            <a:pPr marL="379653" indent="-379653" defTabSz="1002790" eaLnBrk="1" fontAlgn="auto" hangingPunct="1">
              <a:spcBef>
                <a:spcPts val="0"/>
              </a:spcBef>
              <a:spcAft>
                <a:spcPts val="0"/>
              </a:spcAft>
              <a:buFont typeface="Arial" pitchFamily="34" charset="0"/>
              <a:buChar char="•"/>
            </a:pPr>
            <a:r>
              <a:rPr lang="en-US" sz="3100" dirty="0">
                <a:solidFill>
                  <a:srgbClr val="000000"/>
                </a:solidFill>
                <a:latin typeface="Arial"/>
              </a:rPr>
              <a:t>Why not the same model used for intra-sentential?</a:t>
            </a:r>
          </a:p>
        </p:txBody>
      </p:sp>
      <p:sp>
        <p:nvSpPr>
          <p:cNvPr id="17" name="TextBox 16"/>
          <p:cNvSpPr txBox="1"/>
          <p:nvPr/>
        </p:nvSpPr>
        <p:spPr>
          <a:xfrm>
            <a:off x="457200" y="3810053"/>
            <a:ext cx="9387840" cy="476967"/>
          </a:xfrm>
          <a:prstGeom prst="rect">
            <a:avLst/>
          </a:prstGeom>
          <a:noFill/>
        </p:spPr>
        <p:txBody>
          <a:bodyPr wrap="square" lIns="90872" tIns="45433" rIns="90872" bIns="45433" rtlCol="0">
            <a:spAutoFit/>
          </a:bodyPr>
          <a:lstStyle/>
          <a:p>
            <a:pPr marL="316376" indent="-316376" defTabSz="1002790" eaLnBrk="1" fontAlgn="auto" hangingPunct="1">
              <a:spcBef>
                <a:spcPts val="0"/>
              </a:spcBef>
              <a:spcAft>
                <a:spcPts val="0"/>
              </a:spcAft>
              <a:buFont typeface="Wingdings" pitchFamily="2" charset="2"/>
              <a:buChar char="§"/>
            </a:pPr>
            <a:r>
              <a:rPr lang="en-US" dirty="0">
                <a:solidFill>
                  <a:srgbClr val="000000"/>
                </a:solidFill>
                <a:latin typeface="Arial"/>
              </a:rPr>
              <a:t># of possible sequences for a doc. with n sentences: O(n</a:t>
            </a:r>
            <a:r>
              <a:rPr lang="en-US" baseline="30000" dirty="0">
                <a:solidFill>
                  <a:srgbClr val="000000"/>
                </a:solidFill>
                <a:latin typeface="Arial"/>
              </a:rPr>
              <a:t>3</a:t>
            </a:r>
            <a:r>
              <a:rPr lang="en-US" dirty="0">
                <a:solidFill>
                  <a:srgbClr val="000000"/>
                </a:solidFill>
                <a:latin typeface="Arial"/>
              </a:rPr>
              <a:t>)</a:t>
            </a:r>
          </a:p>
        </p:txBody>
      </p:sp>
      <p:sp>
        <p:nvSpPr>
          <p:cNvPr id="80" name="TextBox 79"/>
          <p:cNvSpPr txBox="1"/>
          <p:nvPr/>
        </p:nvSpPr>
        <p:spPr>
          <a:xfrm>
            <a:off x="1371600" y="4724454"/>
            <a:ext cx="8839200" cy="512483"/>
          </a:xfrm>
          <a:prstGeom prst="rect">
            <a:avLst/>
          </a:prstGeom>
          <a:noFill/>
        </p:spPr>
        <p:txBody>
          <a:bodyPr wrap="square" lIns="90872" tIns="45433" rIns="90872" bIns="45433" rtlCol="0">
            <a:spAutoFit/>
          </a:bodyPr>
          <a:lstStyle/>
          <a:p>
            <a:pPr marL="379653" indent="-379653" defTabSz="1002790" eaLnBrk="1" fontAlgn="auto" hangingPunct="1">
              <a:spcBef>
                <a:spcPts val="0"/>
              </a:spcBef>
              <a:spcAft>
                <a:spcPts val="0"/>
              </a:spcAft>
              <a:buFont typeface="Wingdings" pitchFamily="2" charset="2"/>
              <a:buChar char="§"/>
            </a:pPr>
            <a:r>
              <a:rPr lang="en-US" sz="2700" dirty="0">
                <a:solidFill>
                  <a:srgbClr val="000000"/>
                </a:solidFill>
                <a:latin typeface="Arial"/>
              </a:rPr>
              <a:t>Total training cost: O(D TM</a:t>
            </a:r>
            <a:r>
              <a:rPr lang="en-US" sz="2700" baseline="30000" dirty="0">
                <a:solidFill>
                  <a:srgbClr val="000000"/>
                </a:solidFill>
                <a:latin typeface="Arial"/>
              </a:rPr>
              <a:t>2</a:t>
            </a:r>
            <a:r>
              <a:rPr lang="en-US" sz="2700" dirty="0">
                <a:solidFill>
                  <a:srgbClr val="000000"/>
                </a:solidFill>
                <a:latin typeface="Arial"/>
              </a:rPr>
              <a:t> n</a:t>
            </a:r>
            <a:r>
              <a:rPr lang="en-US" sz="2700" baseline="30000" dirty="0">
                <a:solidFill>
                  <a:srgbClr val="000000"/>
                </a:solidFill>
                <a:latin typeface="Arial"/>
              </a:rPr>
              <a:t>3</a:t>
            </a:r>
            <a:r>
              <a:rPr lang="en-US" sz="2700" dirty="0">
                <a:solidFill>
                  <a:srgbClr val="000000"/>
                </a:solidFill>
                <a:latin typeface="Arial"/>
              </a:rPr>
              <a:t>)</a:t>
            </a:r>
          </a:p>
        </p:txBody>
      </p:sp>
      <p:sp>
        <p:nvSpPr>
          <p:cNvPr id="82" name="TextBox 81"/>
          <p:cNvSpPr txBox="1"/>
          <p:nvPr/>
        </p:nvSpPr>
        <p:spPr>
          <a:xfrm>
            <a:off x="1752600" y="5562653"/>
            <a:ext cx="7040880" cy="582247"/>
          </a:xfrm>
          <a:prstGeom prst="rect">
            <a:avLst/>
          </a:prstGeom>
          <a:noFill/>
        </p:spPr>
        <p:txBody>
          <a:bodyPr wrap="square" lIns="90872" tIns="45433" rIns="90872" bIns="45433" rtlCol="0">
            <a:spAutoFit/>
          </a:bodyPr>
          <a:lstStyle/>
          <a:p>
            <a:pPr defTabSz="1002790" eaLnBrk="1" fontAlgn="auto" hangingPunct="1">
              <a:spcBef>
                <a:spcPts val="0"/>
              </a:spcBef>
              <a:spcAft>
                <a:spcPts val="0"/>
              </a:spcAft>
            </a:pPr>
            <a:r>
              <a:rPr lang="en-US" sz="3100" dirty="0">
                <a:solidFill>
                  <a:srgbClr val="FF0000"/>
                </a:solidFill>
                <a:latin typeface="Arial"/>
              </a:rPr>
              <a:t>Not scalable to document-level</a:t>
            </a:r>
          </a:p>
        </p:txBody>
      </p:sp>
      <p:sp>
        <p:nvSpPr>
          <p:cNvPr id="10" name="TextBox 9"/>
          <p:cNvSpPr txBox="1"/>
          <p:nvPr/>
        </p:nvSpPr>
        <p:spPr>
          <a:xfrm>
            <a:off x="457200" y="2647435"/>
            <a:ext cx="9525000" cy="476819"/>
          </a:xfrm>
          <a:prstGeom prst="rect">
            <a:avLst/>
          </a:prstGeom>
          <a:noFill/>
        </p:spPr>
        <p:txBody>
          <a:bodyPr wrap="square" lIns="90732" tIns="45360" rIns="90732" bIns="45360" rtlCol="0">
            <a:spAutoFit/>
          </a:bodyPr>
          <a:lstStyle/>
          <a:p>
            <a:pPr marL="341047" indent="-341047">
              <a:buFont typeface="Wingdings" charset="2"/>
              <a:buChar char="§"/>
            </a:pPr>
            <a:r>
              <a:rPr lang="en-US" dirty="0" smtClean="0">
                <a:solidFill>
                  <a:srgbClr val="000000"/>
                </a:solidFill>
                <a:latin typeface="Arial"/>
                <a:cs typeface="Arial"/>
              </a:rPr>
              <a:t>“Fat” chain-structure=&gt; exact inference=&gt; Forwards-backwards</a:t>
            </a:r>
            <a:endParaRPr lang="en-US" dirty="0">
              <a:solidFill>
                <a:srgbClr val="000000"/>
              </a:solidFill>
              <a:latin typeface="Arial"/>
              <a:cs typeface="Arial"/>
            </a:endParaRPr>
          </a:p>
        </p:txBody>
      </p:sp>
      <p:sp>
        <p:nvSpPr>
          <p:cNvPr id="11" name="TextBox 10"/>
          <p:cNvSpPr txBox="1"/>
          <p:nvPr/>
        </p:nvSpPr>
        <p:spPr>
          <a:xfrm>
            <a:off x="457201" y="3200400"/>
            <a:ext cx="8839200" cy="477054"/>
          </a:xfrm>
          <a:prstGeom prst="rect">
            <a:avLst/>
          </a:prstGeom>
          <a:noFill/>
        </p:spPr>
        <p:txBody>
          <a:bodyPr wrap="square" lIns="90732" tIns="45360" rIns="90732" bIns="45360" rtlCol="0">
            <a:spAutoFit/>
          </a:bodyPr>
          <a:lstStyle/>
          <a:p>
            <a:pPr marL="341047" indent="-341047">
              <a:buFont typeface="Wingdings" charset="2"/>
              <a:buChar char="§"/>
            </a:pPr>
            <a:r>
              <a:rPr lang="en-US" dirty="0" smtClean="0">
                <a:solidFill>
                  <a:srgbClr val="000000"/>
                </a:solidFill>
                <a:latin typeface="Arial"/>
              </a:rPr>
              <a:t>Forwards-backwards costs O(TM</a:t>
            </a:r>
            <a:r>
              <a:rPr lang="en-US" baseline="30000" dirty="0" smtClean="0">
                <a:solidFill>
                  <a:srgbClr val="000000"/>
                </a:solidFill>
                <a:latin typeface="Arial"/>
              </a:rPr>
              <a:t>2</a:t>
            </a:r>
            <a:r>
              <a:rPr lang="en-US" dirty="0" smtClean="0">
                <a:solidFill>
                  <a:srgbClr val="000000"/>
                </a:solidFill>
                <a:latin typeface="Arial"/>
              </a:rPr>
              <a:t>) for a sequence. </a:t>
            </a:r>
            <a:endParaRPr lang="en-US" dirty="0">
              <a:solidFill>
                <a:srgbClr val="000000"/>
              </a:solidFill>
              <a:latin typeface="Arial"/>
            </a:endParaRPr>
          </a:p>
        </p:txBody>
      </p:sp>
      <p:sp>
        <p:nvSpPr>
          <p:cNvPr id="5" name="Footer Placeholder 4"/>
          <p:cNvSpPr>
            <a:spLocks noGrp="1"/>
          </p:cNvSpPr>
          <p:nvPr>
            <p:ph type="ftr" sz="quarter" idx="11"/>
          </p:nvPr>
        </p:nvSpPr>
        <p:spPr/>
        <p:txBody>
          <a:bodyPr/>
          <a:lstStyle/>
          <a:p>
            <a:pPr>
              <a:defRPr/>
            </a:pPr>
            <a:r>
              <a:rPr lang="en-US" smtClean="0">
                <a:solidFill>
                  <a:srgbClr val="000000"/>
                </a:solidFill>
              </a:rPr>
              <a:t>CPSC 422, Lecture 28</a:t>
            </a:r>
            <a:endParaRPr lang="en-US" dirty="0">
              <a:solidFill>
                <a:srgbClr val="000000"/>
              </a:solidFill>
            </a:endParaRPr>
          </a:p>
        </p:txBody>
      </p:sp>
    </p:spTree>
    <p:extLst>
      <p:ext uri="{BB962C8B-B14F-4D97-AF65-F5344CB8AC3E}">
        <p14:creationId xmlns:p14="http://schemas.microsoft.com/office/powerpoint/2010/main" val="1674838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P spid="80" grpId="0"/>
      <p:bldP spid="82" grpId="0"/>
      <p:bldP spid="10"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Slide Number Placeholder 5"/>
          <p:cNvSpPr>
            <a:spLocks noGrp="1"/>
          </p:cNvSpPr>
          <p:nvPr>
            <p:ph type="sldNum" sz="quarter" idx="12"/>
          </p:nvPr>
        </p:nvSpPr>
        <p:spPr>
          <a:noFill/>
        </p:spPr>
        <p:txBody>
          <a:bodyPr/>
          <a:lstStyle/>
          <a:p>
            <a:pPr defTabSz="1005840" eaLnBrk="1" hangingPunct="1"/>
            <a:fld id="{38C9690E-C3CF-4F39-AEFA-FB28CAE5D29B}" type="slidenum">
              <a:rPr lang="en-US">
                <a:solidFill>
                  <a:srgbClr val="000000"/>
                </a:solidFill>
              </a:rPr>
              <a:pPr defTabSz="1005840" eaLnBrk="1" hangingPunct="1"/>
              <a:t>3</a:t>
            </a:fld>
            <a:endParaRPr lang="en-US" dirty="0">
              <a:solidFill>
                <a:srgbClr val="000000"/>
              </a:solidFill>
            </a:endParaRPr>
          </a:p>
        </p:txBody>
      </p:sp>
      <p:sp>
        <p:nvSpPr>
          <p:cNvPr id="23557" name="Rectangle 2"/>
          <p:cNvSpPr>
            <a:spLocks noGrp="1" noChangeArrowheads="1"/>
          </p:cNvSpPr>
          <p:nvPr>
            <p:ph type="title"/>
          </p:nvPr>
        </p:nvSpPr>
        <p:spPr>
          <a:xfrm>
            <a:off x="945968" y="177790"/>
            <a:ext cx="8214360" cy="1257300"/>
          </a:xfrm>
        </p:spPr>
        <p:txBody>
          <a:bodyPr/>
          <a:lstStyle/>
          <a:p>
            <a:pPr eaLnBrk="1" hangingPunct="1"/>
            <a:r>
              <a:rPr lang="en-US" dirty="0" smtClean="0">
                <a:solidFill>
                  <a:srgbClr val="FF0000"/>
                </a:solidFill>
              </a:rPr>
              <a:t>NLP: </a:t>
            </a:r>
            <a:r>
              <a:rPr lang="en-US" dirty="0" smtClean="0">
                <a:solidFill>
                  <a:srgbClr val="00B050"/>
                </a:solidFill>
              </a:rPr>
              <a:t>Knowledge</a:t>
            </a:r>
            <a:r>
              <a:rPr lang="en-US" dirty="0" smtClean="0"/>
              <a:t>-</a:t>
            </a:r>
            <a:r>
              <a:rPr lang="en-US" dirty="0" smtClean="0">
                <a:solidFill>
                  <a:schemeClr val="tx1"/>
                </a:solidFill>
              </a:rPr>
              <a:t>Formalisms</a:t>
            </a:r>
            <a:r>
              <a:rPr lang="en-US" dirty="0" smtClean="0"/>
              <a:t> </a:t>
            </a:r>
            <a:r>
              <a:rPr lang="en-US" dirty="0" smtClean="0">
                <a:solidFill>
                  <a:schemeClr val="tx1"/>
                </a:solidFill>
              </a:rPr>
              <a:t>Map</a:t>
            </a:r>
            <a:r>
              <a:rPr lang="en-US" dirty="0" smtClean="0"/>
              <a:t/>
            </a:r>
            <a:br>
              <a:rPr lang="en-US" dirty="0" smtClean="0"/>
            </a:br>
            <a:r>
              <a:rPr lang="en-US" sz="3520" dirty="0"/>
              <a:t>(including probabilistic formalisms)</a:t>
            </a:r>
          </a:p>
        </p:txBody>
      </p:sp>
      <p:sp>
        <p:nvSpPr>
          <p:cNvPr id="23558" name="Rectangle 3"/>
          <p:cNvSpPr>
            <a:spLocks noGrp="1" noChangeArrowheads="1"/>
          </p:cNvSpPr>
          <p:nvPr>
            <p:ph type="body" idx="1"/>
          </p:nvPr>
        </p:nvSpPr>
        <p:spPr>
          <a:xfrm>
            <a:off x="3771900" y="5143500"/>
            <a:ext cx="5196840" cy="1005840"/>
          </a:xfrm>
          <a:solidFill>
            <a:srgbClr val="CCFFFF"/>
          </a:solidFill>
        </p:spPr>
        <p:txBody>
          <a:bodyPr/>
          <a:lstStyle/>
          <a:p>
            <a:pPr eaLnBrk="1" hangingPunct="1">
              <a:buFontTx/>
              <a:buNone/>
            </a:pPr>
            <a:r>
              <a:rPr lang="en-US" sz="2640" dirty="0"/>
              <a:t>Logical formalisms (First-Order Logics, </a:t>
            </a:r>
            <a:r>
              <a:rPr lang="en-US" sz="2640" i="1" dirty="0">
                <a:solidFill>
                  <a:schemeClr val="accent2"/>
                </a:solidFill>
              </a:rPr>
              <a:t>Prob. Logics</a:t>
            </a:r>
            <a:r>
              <a:rPr lang="en-US" sz="2640" dirty="0"/>
              <a:t>)</a:t>
            </a:r>
          </a:p>
          <a:p>
            <a:pPr eaLnBrk="1" hangingPunct="1">
              <a:buFontTx/>
              <a:buNone/>
            </a:pPr>
            <a:endParaRPr lang="en-US" dirty="0"/>
          </a:p>
        </p:txBody>
      </p:sp>
      <p:sp>
        <p:nvSpPr>
          <p:cNvPr id="23559" name="Rectangle 4"/>
          <p:cNvSpPr>
            <a:spLocks noChangeArrowheads="1"/>
          </p:cNvSpPr>
          <p:nvPr/>
        </p:nvSpPr>
        <p:spPr bwMode="auto">
          <a:xfrm>
            <a:off x="3697060" y="3922514"/>
            <a:ext cx="5532120" cy="1061720"/>
          </a:xfrm>
          <a:prstGeom prst="rect">
            <a:avLst/>
          </a:prstGeom>
          <a:solidFill>
            <a:srgbClr val="CCFFFF"/>
          </a:solidFill>
          <a:ln w="57150">
            <a:solidFill>
              <a:schemeClr val="bg1"/>
            </a:solidFill>
            <a:miter lim="800000"/>
            <a:headEnd/>
            <a:tailEnd/>
          </a:ln>
        </p:spPr>
        <p:txBody>
          <a:bodyPr/>
          <a:lstStyle/>
          <a:p>
            <a:pPr marL="377190" indent="-377190" defTabSz="1005840" eaLnBrk="1" hangingPunct="1">
              <a:spcBef>
                <a:spcPct val="20000"/>
              </a:spcBef>
            </a:pPr>
            <a:r>
              <a:rPr lang="en-US" sz="2640" dirty="0">
                <a:solidFill>
                  <a:srgbClr val="000000"/>
                </a:solidFill>
                <a:latin typeface="Comic Sans MS" pitchFamily="66" charset="0"/>
              </a:rPr>
              <a:t>Rule systems </a:t>
            </a:r>
            <a:r>
              <a:rPr lang="en-US" sz="2640" i="1" dirty="0">
                <a:solidFill>
                  <a:srgbClr val="3333CC"/>
                </a:solidFill>
                <a:latin typeface="Comic Sans MS" pitchFamily="66" charset="0"/>
              </a:rPr>
              <a:t>(and prob. versions)</a:t>
            </a:r>
          </a:p>
          <a:p>
            <a:pPr marL="377190" indent="-377190" defTabSz="1005840" eaLnBrk="1" hangingPunct="1">
              <a:spcBef>
                <a:spcPct val="20000"/>
              </a:spcBef>
            </a:pPr>
            <a:r>
              <a:rPr lang="en-US" sz="2200" dirty="0">
                <a:solidFill>
                  <a:srgbClr val="000000"/>
                </a:solidFill>
                <a:latin typeface="Comic Sans MS" pitchFamily="66" charset="0"/>
              </a:rPr>
              <a:t>(e.g., </a:t>
            </a:r>
            <a:r>
              <a:rPr lang="en-US" sz="2200" i="1" dirty="0">
                <a:solidFill>
                  <a:srgbClr val="3333CC"/>
                </a:solidFill>
                <a:latin typeface="Comic Sans MS" pitchFamily="66" charset="0"/>
              </a:rPr>
              <a:t>(Prob.)</a:t>
            </a:r>
            <a:r>
              <a:rPr lang="en-US" sz="2200" dirty="0">
                <a:solidFill>
                  <a:srgbClr val="000000"/>
                </a:solidFill>
                <a:latin typeface="Comic Sans MS" pitchFamily="66" charset="0"/>
              </a:rPr>
              <a:t> Context-Free Grammars)</a:t>
            </a:r>
          </a:p>
          <a:p>
            <a:pPr marL="377190" indent="-377190" defTabSz="1005840" eaLnBrk="1" hangingPunct="1">
              <a:spcBef>
                <a:spcPct val="20000"/>
              </a:spcBef>
            </a:pPr>
            <a:endParaRPr lang="en-US" sz="2200" dirty="0">
              <a:solidFill>
                <a:srgbClr val="000000"/>
              </a:solidFill>
              <a:latin typeface="Comic Sans MS" pitchFamily="66" charset="0"/>
            </a:endParaRPr>
          </a:p>
        </p:txBody>
      </p:sp>
      <p:sp>
        <p:nvSpPr>
          <p:cNvPr id="23560" name="Rectangle 5"/>
          <p:cNvSpPr>
            <a:spLocks noChangeArrowheads="1"/>
          </p:cNvSpPr>
          <p:nvPr/>
        </p:nvSpPr>
        <p:spPr bwMode="auto">
          <a:xfrm>
            <a:off x="3340825" y="1503318"/>
            <a:ext cx="6286500" cy="1471212"/>
          </a:xfrm>
          <a:prstGeom prst="rect">
            <a:avLst/>
          </a:prstGeom>
          <a:solidFill>
            <a:srgbClr val="CCFFFF"/>
          </a:solidFill>
          <a:ln w="9525">
            <a:noFill/>
            <a:miter lim="800000"/>
            <a:headEnd/>
            <a:tailEnd/>
          </a:ln>
        </p:spPr>
        <p:txBody>
          <a:bodyPr/>
          <a:lstStyle/>
          <a:p>
            <a:pPr marL="377190" indent="-377190" defTabSz="1005840" eaLnBrk="1" hangingPunct="1">
              <a:spcBef>
                <a:spcPct val="20000"/>
              </a:spcBef>
            </a:pPr>
            <a:r>
              <a:rPr lang="en-US" sz="2640" dirty="0">
                <a:solidFill>
                  <a:srgbClr val="000000"/>
                </a:solidFill>
                <a:latin typeface="Comic Sans MS" pitchFamily="66" charset="0"/>
              </a:rPr>
              <a:t>State Machines </a:t>
            </a:r>
            <a:r>
              <a:rPr lang="en-US" sz="2640" i="1" dirty="0">
                <a:solidFill>
                  <a:srgbClr val="3333CC"/>
                </a:solidFill>
                <a:latin typeface="Comic Sans MS" pitchFamily="66" charset="0"/>
              </a:rPr>
              <a:t>(and prob. versions)</a:t>
            </a:r>
            <a:endParaRPr lang="en-US" sz="2640" dirty="0">
              <a:solidFill>
                <a:srgbClr val="3333CC"/>
              </a:solidFill>
              <a:latin typeface="Comic Sans MS" pitchFamily="66" charset="0"/>
            </a:endParaRPr>
          </a:p>
          <a:p>
            <a:pPr marL="377190" indent="-377190" defTabSz="1005840" eaLnBrk="1" hangingPunct="1">
              <a:spcBef>
                <a:spcPct val="20000"/>
              </a:spcBef>
            </a:pPr>
            <a:r>
              <a:rPr lang="en-US" sz="2200" dirty="0">
                <a:solidFill>
                  <a:srgbClr val="000000"/>
                </a:solidFill>
                <a:latin typeface="Comic Sans MS" pitchFamily="66" charset="0"/>
              </a:rPr>
              <a:t>(Finite State Automata</a:t>
            </a:r>
            <a:r>
              <a:rPr lang="en-US" sz="2200" dirty="0">
                <a:solidFill>
                  <a:srgbClr val="000000"/>
                </a:solidFill>
                <a:latin typeface="Comic Sans MS" pitchFamily="66" charset="0"/>
              </a:rPr>
              <a:t>, Finite </a:t>
            </a:r>
            <a:r>
              <a:rPr lang="en-US" sz="2200" dirty="0">
                <a:solidFill>
                  <a:srgbClr val="000000"/>
                </a:solidFill>
                <a:latin typeface="Comic Sans MS" pitchFamily="66" charset="0"/>
              </a:rPr>
              <a:t>State Transducers, </a:t>
            </a:r>
            <a:r>
              <a:rPr lang="en-US" sz="2200" i="1" dirty="0">
                <a:solidFill>
                  <a:srgbClr val="3333CC"/>
                </a:solidFill>
                <a:latin typeface="Comic Sans MS" pitchFamily="66" charset="0"/>
              </a:rPr>
              <a:t>Markov Models)</a:t>
            </a:r>
          </a:p>
        </p:txBody>
      </p:sp>
      <p:sp>
        <p:nvSpPr>
          <p:cNvPr id="23561" name="Line 6"/>
          <p:cNvSpPr>
            <a:spLocks noChangeShapeType="1"/>
          </p:cNvSpPr>
          <p:nvPr/>
        </p:nvSpPr>
        <p:spPr bwMode="auto">
          <a:xfrm flipH="1" flipV="1">
            <a:off x="2179320" y="2545080"/>
            <a:ext cx="1257300" cy="0"/>
          </a:xfrm>
          <a:prstGeom prst="line">
            <a:avLst/>
          </a:prstGeom>
          <a:noFill/>
          <a:ln w="38100">
            <a:solidFill>
              <a:schemeClr val="tx1"/>
            </a:solidFill>
            <a:round/>
            <a:headEnd/>
            <a:tailEnd type="triangle" w="med" len="med"/>
          </a:ln>
        </p:spPr>
        <p:txBody>
          <a:bodyPr/>
          <a:lstStyle/>
          <a:p>
            <a:pPr defTabSz="1005840" eaLnBrk="1" hangingPunct="1"/>
            <a:endParaRPr lang="en-US" sz="1760" dirty="0">
              <a:solidFill>
                <a:srgbClr val="000000"/>
              </a:solidFill>
              <a:latin typeface="Times New Roman" pitchFamily="18" charset="0"/>
            </a:endParaRPr>
          </a:p>
        </p:txBody>
      </p:sp>
      <p:sp>
        <p:nvSpPr>
          <p:cNvPr id="23562" name="Rectangle 7"/>
          <p:cNvSpPr>
            <a:spLocks noChangeArrowheads="1"/>
          </p:cNvSpPr>
          <p:nvPr/>
        </p:nvSpPr>
        <p:spPr bwMode="auto">
          <a:xfrm>
            <a:off x="0" y="2209800"/>
            <a:ext cx="2179320" cy="586740"/>
          </a:xfrm>
          <a:prstGeom prst="rect">
            <a:avLst/>
          </a:prstGeom>
          <a:solidFill>
            <a:srgbClr val="CCFFFF"/>
          </a:solidFill>
          <a:ln w="9525">
            <a:noFill/>
            <a:miter lim="800000"/>
            <a:headEnd/>
            <a:tailEnd/>
          </a:ln>
        </p:spPr>
        <p:txBody>
          <a:bodyPr/>
          <a:lstStyle/>
          <a:p>
            <a:pPr marL="377190" indent="-377190" defTabSz="1005840" eaLnBrk="1" hangingPunct="1">
              <a:spcBef>
                <a:spcPct val="20000"/>
              </a:spcBef>
            </a:pPr>
            <a:r>
              <a:rPr lang="en-US" sz="2640" dirty="0">
                <a:solidFill>
                  <a:srgbClr val="00B050"/>
                </a:solidFill>
                <a:latin typeface="Comic Sans MS" pitchFamily="66" charset="0"/>
              </a:rPr>
              <a:t>Morphology</a:t>
            </a:r>
          </a:p>
        </p:txBody>
      </p:sp>
      <p:sp>
        <p:nvSpPr>
          <p:cNvPr id="23563" name="Rectangle 8"/>
          <p:cNvSpPr>
            <a:spLocks noChangeArrowheads="1"/>
          </p:cNvSpPr>
          <p:nvPr/>
        </p:nvSpPr>
        <p:spPr bwMode="auto">
          <a:xfrm>
            <a:off x="167640" y="3215640"/>
            <a:ext cx="1508760" cy="586740"/>
          </a:xfrm>
          <a:prstGeom prst="rect">
            <a:avLst/>
          </a:prstGeom>
          <a:solidFill>
            <a:srgbClr val="CCFFFF"/>
          </a:solidFill>
          <a:ln w="57150">
            <a:solidFill>
              <a:schemeClr val="bg1"/>
            </a:solidFill>
            <a:miter lim="800000"/>
            <a:headEnd/>
            <a:tailEnd/>
          </a:ln>
        </p:spPr>
        <p:txBody>
          <a:bodyPr/>
          <a:lstStyle/>
          <a:p>
            <a:pPr marL="377190" indent="-377190" defTabSz="1005840" eaLnBrk="1" hangingPunct="1">
              <a:spcBef>
                <a:spcPct val="20000"/>
              </a:spcBef>
            </a:pPr>
            <a:r>
              <a:rPr lang="en-US" sz="2640" dirty="0">
                <a:solidFill>
                  <a:srgbClr val="00B050"/>
                </a:solidFill>
                <a:latin typeface="Comic Sans MS" pitchFamily="66" charset="0"/>
              </a:rPr>
              <a:t>Syntax</a:t>
            </a:r>
          </a:p>
        </p:txBody>
      </p:sp>
      <p:sp>
        <p:nvSpPr>
          <p:cNvPr id="23564" name="Rectangle 9"/>
          <p:cNvSpPr>
            <a:spLocks noChangeArrowheads="1"/>
          </p:cNvSpPr>
          <p:nvPr/>
        </p:nvSpPr>
        <p:spPr bwMode="auto">
          <a:xfrm>
            <a:off x="0" y="5143500"/>
            <a:ext cx="2430780" cy="1424940"/>
          </a:xfrm>
          <a:prstGeom prst="rect">
            <a:avLst/>
          </a:prstGeom>
          <a:solidFill>
            <a:srgbClr val="CCFFFF"/>
          </a:solidFill>
          <a:ln w="9525">
            <a:noFill/>
            <a:miter lim="800000"/>
            <a:headEnd/>
            <a:tailEnd/>
          </a:ln>
        </p:spPr>
        <p:txBody>
          <a:bodyPr/>
          <a:lstStyle/>
          <a:p>
            <a:pPr marL="377190" indent="-377190" defTabSz="1005840" eaLnBrk="1" hangingPunct="1">
              <a:spcBef>
                <a:spcPct val="20000"/>
              </a:spcBef>
            </a:pPr>
            <a:r>
              <a:rPr lang="en-US" sz="2640" dirty="0">
                <a:solidFill>
                  <a:srgbClr val="00B050"/>
                </a:solidFill>
                <a:latin typeface="Comic Sans MS" pitchFamily="66" charset="0"/>
              </a:rPr>
              <a:t>Pragmatics</a:t>
            </a:r>
          </a:p>
          <a:p>
            <a:pPr marL="377190" indent="-377190" defTabSz="1005840" eaLnBrk="1" hangingPunct="1">
              <a:spcBef>
                <a:spcPct val="20000"/>
              </a:spcBef>
            </a:pPr>
            <a:r>
              <a:rPr lang="en-US" sz="2640" dirty="0">
                <a:solidFill>
                  <a:srgbClr val="00B050"/>
                </a:solidFill>
                <a:latin typeface="Comic Sans MS" pitchFamily="66" charset="0"/>
              </a:rPr>
              <a:t>Discourse</a:t>
            </a:r>
            <a:r>
              <a:rPr lang="en-US" sz="2640" dirty="0">
                <a:solidFill>
                  <a:srgbClr val="000000"/>
                </a:solidFill>
                <a:latin typeface="Comic Sans MS" pitchFamily="66" charset="0"/>
              </a:rPr>
              <a:t> </a:t>
            </a:r>
            <a:r>
              <a:rPr lang="en-US" sz="2640" dirty="0">
                <a:solidFill>
                  <a:srgbClr val="00B050"/>
                </a:solidFill>
                <a:latin typeface="Comic Sans MS" pitchFamily="66" charset="0"/>
              </a:rPr>
              <a:t>and</a:t>
            </a:r>
            <a:r>
              <a:rPr lang="en-US" sz="2640" dirty="0">
                <a:solidFill>
                  <a:srgbClr val="000000"/>
                </a:solidFill>
                <a:latin typeface="Comic Sans MS" pitchFamily="66" charset="0"/>
              </a:rPr>
              <a:t> </a:t>
            </a:r>
            <a:r>
              <a:rPr lang="en-US" sz="2640" dirty="0">
                <a:solidFill>
                  <a:srgbClr val="00B050"/>
                </a:solidFill>
                <a:latin typeface="Comic Sans MS" pitchFamily="66" charset="0"/>
              </a:rPr>
              <a:t>Dialogue</a:t>
            </a:r>
          </a:p>
        </p:txBody>
      </p:sp>
      <p:sp>
        <p:nvSpPr>
          <p:cNvPr id="23565" name="Rectangle 10"/>
          <p:cNvSpPr>
            <a:spLocks noChangeArrowheads="1"/>
          </p:cNvSpPr>
          <p:nvPr/>
        </p:nvSpPr>
        <p:spPr bwMode="auto">
          <a:xfrm>
            <a:off x="0" y="4137660"/>
            <a:ext cx="1844040" cy="586740"/>
          </a:xfrm>
          <a:prstGeom prst="rect">
            <a:avLst/>
          </a:prstGeom>
          <a:solidFill>
            <a:srgbClr val="CCFFFF"/>
          </a:solidFill>
          <a:ln w="9525">
            <a:noFill/>
            <a:miter lim="800000"/>
            <a:headEnd/>
            <a:tailEnd/>
          </a:ln>
        </p:spPr>
        <p:txBody>
          <a:bodyPr/>
          <a:lstStyle/>
          <a:p>
            <a:pPr marL="377190" indent="-377190" defTabSz="1005840" eaLnBrk="1" hangingPunct="1">
              <a:spcBef>
                <a:spcPct val="20000"/>
              </a:spcBef>
            </a:pPr>
            <a:r>
              <a:rPr lang="en-US" sz="2640" dirty="0">
                <a:solidFill>
                  <a:srgbClr val="00B050"/>
                </a:solidFill>
                <a:latin typeface="Comic Sans MS" pitchFamily="66" charset="0"/>
              </a:rPr>
              <a:t>Semantics</a:t>
            </a:r>
          </a:p>
        </p:txBody>
      </p:sp>
      <p:sp>
        <p:nvSpPr>
          <p:cNvPr id="23566" name="Line 11"/>
          <p:cNvSpPr>
            <a:spLocks noChangeShapeType="1"/>
          </p:cNvSpPr>
          <p:nvPr/>
        </p:nvSpPr>
        <p:spPr bwMode="auto">
          <a:xfrm flipH="1" flipV="1">
            <a:off x="1760220" y="3586844"/>
            <a:ext cx="2011680" cy="718456"/>
          </a:xfrm>
          <a:prstGeom prst="line">
            <a:avLst/>
          </a:prstGeom>
          <a:noFill/>
          <a:ln w="38100">
            <a:solidFill>
              <a:schemeClr val="tx1"/>
            </a:solidFill>
            <a:round/>
            <a:headEnd/>
            <a:tailEnd type="triangle" w="med" len="med"/>
          </a:ln>
        </p:spPr>
        <p:txBody>
          <a:bodyPr/>
          <a:lstStyle/>
          <a:p>
            <a:pPr defTabSz="1005840" eaLnBrk="1" hangingPunct="1"/>
            <a:endParaRPr lang="en-US" sz="1760" dirty="0">
              <a:solidFill>
                <a:srgbClr val="000000"/>
              </a:solidFill>
              <a:latin typeface="Times New Roman" pitchFamily="18" charset="0"/>
            </a:endParaRPr>
          </a:p>
        </p:txBody>
      </p:sp>
      <p:sp>
        <p:nvSpPr>
          <p:cNvPr id="23567" name="Line 12"/>
          <p:cNvSpPr>
            <a:spLocks noChangeShapeType="1"/>
          </p:cNvSpPr>
          <p:nvPr/>
        </p:nvSpPr>
        <p:spPr bwMode="auto">
          <a:xfrm flipH="1" flipV="1">
            <a:off x="1844040" y="4556760"/>
            <a:ext cx="2011680" cy="838200"/>
          </a:xfrm>
          <a:prstGeom prst="line">
            <a:avLst/>
          </a:prstGeom>
          <a:noFill/>
          <a:ln w="38100">
            <a:solidFill>
              <a:schemeClr val="tx1"/>
            </a:solidFill>
            <a:round/>
            <a:headEnd/>
            <a:tailEnd type="triangle" w="med" len="med"/>
          </a:ln>
        </p:spPr>
        <p:txBody>
          <a:bodyPr/>
          <a:lstStyle/>
          <a:p>
            <a:pPr defTabSz="1005840" eaLnBrk="1" hangingPunct="1"/>
            <a:endParaRPr lang="en-US" sz="1760" dirty="0">
              <a:solidFill>
                <a:srgbClr val="000000"/>
              </a:solidFill>
              <a:latin typeface="Times New Roman" pitchFamily="18" charset="0"/>
            </a:endParaRPr>
          </a:p>
        </p:txBody>
      </p:sp>
      <p:sp>
        <p:nvSpPr>
          <p:cNvPr id="23568" name="Line 13"/>
          <p:cNvSpPr>
            <a:spLocks noChangeShapeType="1"/>
          </p:cNvSpPr>
          <p:nvPr/>
        </p:nvSpPr>
        <p:spPr bwMode="auto">
          <a:xfrm flipH="1">
            <a:off x="2430780" y="5478780"/>
            <a:ext cx="1424940" cy="502920"/>
          </a:xfrm>
          <a:prstGeom prst="line">
            <a:avLst/>
          </a:prstGeom>
          <a:noFill/>
          <a:ln w="38100">
            <a:solidFill>
              <a:schemeClr val="tx1"/>
            </a:solidFill>
            <a:round/>
            <a:headEnd/>
            <a:tailEnd type="triangle" w="med" len="med"/>
          </a:ln>
        </p:spPr>
        <p:txBody>
          <a:bodyPr/>
          <a:lstStyle/>
          <a:p>
            <a:pPr defTabSz="1005840" eaLnBrk="1" hangingPunct="1"/>
            <a:endParaRPr lang="en-US" sz="1760" dirty="0">
              <a:solidFill>
                <a:srgbClr val="000000"/>
              </a:solidFill>
              <a:latin typeface="Times New Roman" pitchFamily="18" charset="0"/>
            </a:endParaRPr>
          </a:p>
        </p:txBody>
      </p:sp>
      <p:sp>
        <p:nvSpPr>
          <p:cNvPr id="23569" name="Line 14"/>
          <p:cNvSpPr>
            <a:spLocks noChangeShapeType="1"/>
          </p:cNvSpPr>
          <p:nvPr/>
        </p:nvSpPr>
        <p:spPr bwMode="auto">
          <a:xfrm flipH="1">
            <a:off x="1844040" y="2880360"/>
            <a:ext cx="1592580" cy="1508760"/>
          </a:xfrm>
          <a:prstGeom prst="line">
            <a:avLst/>
          </a:prstGeom>
          <a:noFill/>
          <a:ln w="9525">
            <a:solidFill>
              <a:schemeClr val="tx1"/>
            </a:solidFill>
            <a:round/>
            <a:headEnd/>
            <a:tailEnd type="triangle" w="med" len="med"/>
          </a:ln>
        </p:spPr>
        <p:txBody>
          <a:bodyPr/>
          <a:lstStyle/>
          <a:p>
            <a:pPr defTabSz="1005840" eaLnBrk="1" hangingPunct="1"/>
            <a:endParaRPr lang="en-US" sz="1760" dirty="0">
              <a:solidFill>
                <a:srgbClr val="000000"/>
              </a:solidFill>
              <a:latin typeface="Times New Roman" pitchFamily="18" charset="0"/>
            </a:endParaRPr>
          </a:p>
        </p:txBody>
      </p:sp>
      <p:sp>
        <p:nvSpPr>
          <p:cNvPr id="23570" name="Line 15"/>
          <p:cNvSpPr>
            <a:spLocks noChangeShapeType="1"/>
          </p:cNvSpPr>
          <p:nvPr/>
        </p:nvSpPr>
        <p:spPr bwMode="auto">
          <a:xfrm flipH="1">
            <a:off x="2430780" y="2964180"/>
            <a:ext cx="1005840" cy="2598420"/>
          </a:xfrm>
          <a:prstGeom prst="line">
            <a:avLst/>
          </a:prstGeom>
          <a:noFill/>
          <a:ln w="9525">
            <a:solidFill>
              <a:schemeClr val="accent2"/>
            </a:solidFill>
            <a:round/>
            <a:headEnd/>
            <a:tailEnd type="triangle" w="med" len="med"/>
          </a:ln>
        </p:spPr>
        <p:txBody>
          <a:bodyPr/>
          <a:lstStyle/>
          <a:p>
            <a:pPr defTabSz="1005840" eaLnBrk="1" hangingPunct="1"/>
            <a:endParaRPr lang="en-US" sz="1760" dirty="0">
              <a:solidFill>
                <a:srgbClr val="000000"/>
              </a:solidFill>
              <a:latin typeface="Times New Roman" pitchFamily="18" charset="0"/>
            </a:endParaRPr>
          </a:p>
        </p:txBody>
      </p:sp>
      <p:sp>
        <p:nvSpPr>
          <p:cNvPr id="23571" name="Line 16"/>
          <p:cNvSpPr>
            <a:spLocks noChangeShapeType="1"/>
          </p:cNvSpPr>
          <p:nvPr/>
        </p:nvSpPr>
        <p:spPr bwMode="auto">
          <a:xfrm flipH="1">
            <a:off x="1844040" y="4472940"/>
            <a:ext cx="1927860" cy="0"/>
          </a:xfrm>
          <a:prstGeom prst="line">
            <a:avLst/>
          </a:prstGeom>
          <a:noFill/>
          <a:ln w="9525">
            <a:solidFill>
              <a:schemeClr val="tx1"/>
            </a:solidFill>
            <a:round/>
            <a:headEnd/>
            <a:tailEnd type="triangle" w="med" len="med"/>
          </a:ln>
        </p:spPr>
        <p:txBody>
          <a:bodyPr/>
          <a:lstStyle/>
          <a:p>
            <a:pPr defTabSz="1005840" eaLnBrk="1" hangingPunct="1"/>
            <a:endParaRPr lang="en-US" sz="1760" dirty="0">
              <a:solidFill>
                <a:srgbClr val="000000"/>
              </a:solidFill>
              <a:latin typeface="Times New Roman" pitchFamily="18" charset="0"/>
            </a:endParaRPr>
          </a:p>
        </p:txBody>
      </p:sp>
      <p:sp>
        <p:nvSpPr>
          <p:cNvPr id="23572" name="Line 17"/>
          <p:cNvSpPr>
            <a:spLocks noChangeShapeType="1"/>
          </p:cNvSpPr>
          <p:nvPr/>
        </p:nvSpPr>
        <p:spPr bwMode="auto">
          <a:xfrm flipH="1">
            <a:off x="2346960" y="4556760"/>
            <a:ext cx="1424940" cy="1257300"/>
          </a:xfrm>
          <a:prstGeom prst="line">
            <a:avLst/>
          </a:prstGeom>
          <a:noFill/>
          <a:ln w="9525">
            <a:solidFill>
              <a:schemeClr val="tx1"/>
            </a:solidFill>
            <a:round/>
            <a:headEnd/>
            <a:tailEnd type="triangle" w="med" len="med"/>
          </a:ln>
        </p:spPr>
        <p:txBody>
          <a:bodyPr/>
          <a:lstStyle/>
          <a:p>
            <a:pPr defTabSz="1005840" eaLnBrk="1" hangingPunct="1"/>
            <a:endParaRPr lang="en-US" sz="1760" dirty="0">
              <a:solidFill>
                <a:srgbClr val="000000"/>
              </a:solidFill>
              <a:latin typeface="Times New Roman" pitchFamily="18" charset="0"/>
            </a:endParaRPr>
          </a:p>
        </p:txBody>
      </p:sp>
      <p:sp>
        <p:nvSpPr>
          <p:cNvPr id="23573" name="Rectangle 18"/>
          <p:cNvSpPr>
            <a:spLocks noChangeArrowheads="1"/>
          </p:cNvSpPr>
          <p:nvPr/>
        </p:nvSpPr>
        <p:spPr bwMode="auto">
          <a:xfrm>
            <a:off x="4762025" y="6378100"/>
            <a:ext cx="4039076" cy="777081"/>
          </a:xfrm>
          <a:prstGeom prst="rect">
            <a:avLst/>
          </a:prstGeom>
          <a:solidFill>
            <a:srgbClr val="CCFFFF"/>
          </a:solidFill>
          <a:ln w="9525">
            <a:noFill/>
            <a:miter lim="800000"/>
            <a:headEnd/>
            <a:tailEnd/>
          </a:ln>
        </p:spPr>
        <p:txBody>
          <a:bodyPr/>
          <a:lstStyle/>
          <a:p>
            <a:pPr marL="377190" indent="-377190" defTabSz="1005840" eaLnBrk="1" hangingPunct="1">
              <a:spcBef>
                <a:spcPct val="20000"/>
              </a:spcBef>
            </a:pPr>
            <a:r>
              <a:rPr lang="en-US" sz="2640" dirty="0">
                <a:solidFill>
                  <a:srgbClr val="000000"/>
                </a:solidFill>
                <a:latin typeface="Comic Sans MS" pitchFamily="66" charset="0"/>
              </a:rPr>
              <a:t>AI planners </a:t>
            </a:r>
            <a:r>
              <a:rPr lang="en-US" sz="2200" i="1" dirty="0">
                <a:solidFill>
                  <a:srgbClr val="3333CC"/>
                </a:solidFill>
                <a:latin typeface="Comic Sans MS" pitchFamily="66" charset="0"/>
              </a:rPr>
              <a:t>(MDP Markov Decision Processes)</a:t>
            </a:r>
          </a:p>
        </p:txBody>
      </p:sp>
      <p:sp>
        <p:nvSpPr>
          <p:cNvPr id="23574" name="Line 19"/>
          <p:cNvSpPr>
            <a:spLocks noChangeShapeType="1"/>
          </p:cNvSpPr>
          <p:nvPr/>
        </p:nvSpPr>
        <p:spPr bwMode="auto">
          <a:xfrm flipH="1" flipV="1">
            <a:off x="2430780" y="6149340"/>
            <a:ext cx="2346960" cy="335280"/>
          </a:xfrm>
          <a:prstGeom prst="line">
            <a:avLst/>
          </a:prstGeom>
          <a:noFill/>
          <a:ln w="38100">
            <a:solidFill>
              <a:schemeClr val="tx1"/>
            </a:solidFill>
            <a:round/>
            <a:headEnd/>
            <a:tailEnd type="triangle" w="med" len="med"/>
          </a:ln>
        </p:spPr>
        <p:txBody>
          <a:bodyPr/>
          <a:lstStyle/>
          <a:p>
            <a:pPr defTabSz="1005840" eaLnBrk="1" hangingPunct="1"/>
            <a:endParaRPr lang="en-US" sz="1760" dirty="0">
              <a:solidFill>
                <a:srgbClr val="000000"/>
              </a:solidFill>
              <a:latin typeface="Times New Roman" pitchFamily="18" charset="0"/>
            </a:endParaRPr>
          </a:p>
        </p:txBody>
      </p:sp>
      <p:sp>
        <p:nvSpPr>
          <p:cNvPr id="23575" name="Line 20"/>
          <p:cNvSpPr>
            <a:spLocks noChangeShapeType="1"/>
          </p:cNvSpPr>
          <p:nvPr/>
        </p:nvSpPr>
        <p:spPr bwMode="auto">
          <a:xfrm flipH="1">
            <a:off x="1676400" y="2796540"/>
            <a:ext cx="1760220" cy="586740"/>
          </a:xfrm>
          <a:prstGeom prst="line">
            <a:avLst/>
          </a:prstGeom>
          <a:noFill/>
          <a:ln w="9525">
            <a:solidFill>
              <a:schemeClr val="accent2"/>
            </a:solidFill>
            <a:round/>
            <a:headEnd/>
            <a:tailEnd type="triangle" w="med" len="med"/>
          </a:ln>
        </p:spPr>
        <p:txBody>
          <a:bodyPr/>
          <a:lstStyle/>
          <a:p>
            <a:pPr defTabSz="1005840" eaLnBrk="1" hangingPunct="1"/>
            <a:endParaRPr lang="en-US" sz="1760" dirty="0">
              <a:solidFill>
                <a:srgbClr val="000000"/>
              </a:solidFill>
              <a:latin typeface="Times New Roman" pitchFamily="18" charset="0"/>
            </a:endParaRPr>
          </a:p>
        </p:txBody>
      </p:sp>
      <p:sp>
        <p:nvSpPr>
          <p:cNvPr id="25" name="Rectangle 7"/>
          <p:cNvSpPr>
            <a:spLocks noChangeArrowheads="1"/>
          </p:cNvSpPr>
          <p:nvPr/>
        </p:nvSpPr>
        <p:spPr bwMode="auto">
          <a:xfrm>
            <a:off x="9052560" y="2377440"/>
            <a:ext cx="1005840" cy="4442460"/>
          </a:xfrm>
          <a:prstGeom prst="rect">
            <a:avLst/>
          </a:prstGeom>
          <a:solidFill>
            <a:schemeClr val="accent1">
              <a:lumMod val="40000"/>
              <a:lumOff val="60000"/>
            </a:schemeClr>
          </a:solidFill>
          <a:ln w="9525">
            <a:noFill/>
            <a:miter lim="800000"/>
            <a:headEnd/>
            <a:tailEnd/>
          </a:ln>
        </p:spPr>
        <p:txBody>
          <a:bodyPr vert="wordArtVert"/>
          <a:lstStyle/>
          <a:p>
            <a:pPr marL="377190" indent="-377190" defTabSz="1005840" eaLnBrk="1" hangingPunct="1">
              <a:spcBef>
                <a:spcPct val="20000"/>
              </a:spcBef>
              <a:defRPr/>
            </a:pPr>
            <a:r>
              <a:rPr lang="en-US" sz="2200" b="1" dirty="0">
                <a:solidFill>
                  <a:srgbClr val="3333CC"/>
                </a:solidFill>
                <a:latin typeface="Comic Sans MS" pitchFamily="66" charset="0"/>
              </a:rPr>
              <a:t>Machine Learning</a:t>
            </a:r>
          </a:p>
        </p:txBody>
      </p:sp>
      <p:sp>
        <p:nvSpPr>
          <p:cNvPr id="26" name="Rectangle 5"/>
          <p:cNvSpPr>
            <a:spLocks noChangeArrowheads="1"/>
          </p:cNvSpPr>
          <p:nvPr/>
        </p:nvSpPr>
        <p:spPr bwMode="auto">
          <a:xfrm>
            <a:off x="3535408" y="2796540"/>
            <a:ext cx="5364480" cy="876084"/>
          </a:xfrm>
          <a:prstGeom prst="rect">
            <a:avLst/>
          </a:prstGeom>
          <a:solidFill>
            <a:srgbClr val="CCFFFF"/>
          </a:solidFill>
          <a:ln w="9525">
            <a:noFill/>
            <a:miter lim="800000"/>
            <a:headEnd/>
            <a:tailEnd/>
          </a:ln>
        </p:spPr>
        <p:txBody>
          <a:bodyPr/>
          <a:lstStyle/>
          <a:p>
            <a:pPr marL="377190" indent="-377190" defTabSz="1005840" eaLnBrk="1" hangingPunct="1">
              <a:spcBef>
                <a:spcPct val="20000"/>
              </a:spcBef>
            </a:pPr>
            <a:r>
              <a:rPr lang="en-US" sz="2640" dirty="0">
                <a:solidFill>
                  <a:srgbClr val="3333CC"/>
                </a:solidFill>
                <a:latin typeface="Comic Sans MS" pitchFamily="66" charset="0"/>
              </a:rPr>
              <a:t>Neural Models, Neural Sequence  Modeling</a:t>
            </a:r>
            <a:endParaRPr lang="en-US" sz="2640" dirty="0">
              <a:solidFill>
                <a:srgbClr val="000000"/>
              </a:solidFill>
              <a:latin typeface="Comic Sans MS" pitchFamily="66" charset="0"/>
            </a:endParaRPr>
          </a:p>
        </p:txBody>
      </p:sp>
      <p:sp>
        <p:nvSpPr>
          <p:cNvPr id="2" name="Footer Placeholder 1"/>
          <p:cNvSpPr>
            <a:spLocks noGrp="1"/>
          </p:cNvSpPr>
          <p:nvPr>
            <p:ph type="ftr" sz="quarter" idx="11"/>
          </p:nvPr>
        </p:nvSpPr>
        <p:spPr>
          <a:xfrm>
            <a:off x="3470481" y="7321710"/>
            <a:ext cx="3185160" cy="502920"/>
          </a:xfrm>
        </p:spPr>
        <p:txBody>
          <a:bodyPr/>
          <a:lstStyle/>
          <a:p>
            <a:pPr defTabSz="1005840" eaLnBrk="1" hangingPunct="1">
              <a:defRPr/>
            </a:pPr>
            <a:r>
              <a:rPr lang="en-US" smtClean="0">
                <a:solidFill>
                  <a:srgbClr val="000000"/>
                </a:solidFill>
              </a:rPr>
              <a:t>CPSC 422, Lecture 28</a:t>
            </a:r>
            <a:endParaRPr lang="en-US" dirty="0">
              <a:solidFill>
                <a:srgbClr val="000000"/>
              </a:solidFill>
            </a:endParaRPr>
          </a:p>
        </p:txBody>
      </p:sp>
    </p:spTree>
    <p:extLst>
      <p:ext uri="{BB962C8B-B14F-4D97-AF65-F5344CB8AC3E}">
        <p14:creationId xmlns:p14="http://schemas.microsoft.com/office/powerpoint/2010/main" val="1502986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8779" y="3"/>
            <a:ext cx="9051925" cy="966258"/>
          </a:xfrm>
        </p:spPr>
        <p:txBody>
          <a:bodyPr/>
          <a:lstStyle/>
          <a:p>
            <a:r>
              <a:rPr lang="en-CA" dirty="0" smtClean="0"/>
              <a:t>Multi-sentential Parsing </a:t>
            </a:r>
            <a:r>
              <a:rPr lang="en-CA" dirty="0"/>
              <a:t>M</a:t>
            </a:r>
            <a:r>
              <a:rPr lang="en-CA" dirty="0" smtClean="0"/>
              <a:t>odel</a:t>
            </a:r>
            <a:endParaRPr lang="en-CA" dirty="0"/>
          </a:p>
        </p:txBody>
      </p:sp>
      <p:sp>
        <p:nvSpPr>
          <p:cNvPr id="6" name="Slide Number Placeholder 5"/>
          <p:cNvSpPr>
            <a:spLocks noGrp="1"/>
          </p:cNvSpPr>
          <p:nvPr>
            <p:ph type="sldNum" sz="quarter" idx="12"/>
          </p:nvPr>
        </p:nvSpPr>
        <p:spPr/>
        <p:txBody>
          <a:bodyPr/>
          <a:lstStyle/>
          <a:p>
            <a:pPr>
              <a:defRPr/>
            </a:pPr>
            <a:fld id="{21A5F99B-F908-435A-91B8-09D5E4931BB1}" type="slidenum">
              <a:rPr lang="en-US" smtClean="0">
                <a:solidFill>
                  <a:srgbClr val="000000"/>
                </a:solidFill>
              </a:rPr>
              <a:pPr>
                <a:defRPr/>
              </a:pPr>
              <a:t>30</a:t>
            </a:fld>
            <a:endParaRPr lang="en-US">
              <a:solidFill>
                <a:srgbClr val="000000"/>
              </a:solidFill>
            </a:endParaRPr>
          </a:p>
        </p:txBody>
      </p:sp>
      <p:sp>
        <p:nvSpPr>
          <p:cNvPr id="7" name="TextBox 6"/>
          <p:cNvSpPr txBox="1"/>
          <p:nvPr/>
        </p:nvSpPr>
        <p:spPr>
          <a:xfrm>
            <a:off x="5867402" y="1538501"/>
            <a:ext cx="3688078" cy="861732"/>
          </a:xfrm>
          <a:prstGeom prst="rect">
            <a:avLst/>
          </a:prstGeom>
          <a:solidFill>
            <a:schemeClr val="accent6">
              <a:lumMod val="20000"/>
              <a:lumOff val="80000"/>
            </a:schemeClr>
          </a:solidFill>
        </p:spPr>
        <p:txBody>
          <a:bodyPr wrap="square" lIns="90987" tIns="45491" rIns="90987" bIns="45491" rtlCol="0">
            <a:spAutoFit/>
          </a:bodyPr>
          <a:lstStyle/>
          <a:p>
            <a:pPr marL="380231" indent="-380231" defTabSz="909911">
              <a:buFont typeface="Arial" pitchFamily="34" charset="0"/>
              <a:buChar char="•"/>
            </a:pPr>
            <a:r>
              <a:rPr lang="en-CA" dirty="0">
                <a:solidFill>
                  <a:srgbClr val="000000"/>
                </a:solidFill>
                <a:latin typeface="Arial"/>
              </a:rPr>
              <a:t>Model </a:t>
            </a:r>
            <a:r>
              <a:rPr lang="en-CA" b="1" dirty="0">
                <a:solidFill>
                  <a:srgbClr val="000000"/>
                </a:solidFill>
                <a:latin typeface="Arial"/>
              </a:rPr>
              <a:t>structure</a:t>
            </a:r>
            <a:r>
              <a:rPr lang="en-CA" dirty="0">
                <a:solidFill>
                  <a:srgbClr val="000000"/>
                </a:solidFill>
                <a:latin typeface="Arial"/>
              </a:rPr>
              <a:t> and </a:t>
            </a:r>
            <a:r>
              <a:rPr lang="en-CA" b="1" dirty="0">
                <a:solidFill>
                  <a:srgbClr val="000000"/>
                </a:solidFill>
                <a:latin typeface="Arial"/>
              </a:rPr>
              <a:t>label</a:t>
            </a:r>
            <a:r>
              <a:rPr lang="en-CA" dirty="0">
                <a:solidFill>
                  <a:srgbClr val="000000"/>
                </a:solidFill>
                <a:latin typeface="Arial"/>
              </a:rPr>
              <a:t> jointly</a:t>
            </a:r>
          </a:p>
        </p:txBody>
      </p:sp>
      <p:sp>
        <p:nvSpPr>
          <p:cNvPr id="100" name="TextBox 99"/>
          <p:cNvSpPr txBox="1"/>
          <p:nvPr/>
        </p:nvSpPr>
        <p:spPr>
          <a:xfrm>
            <a:off x="5888421" y="4272197"/>
            <a:ext cx="3667059" cy="477603"/>
          </a:xfrm>
          <a:prstGeom prst="rect">
            <a:avLst/>
          </a:prstGeom>
          <a:solidFill>
            <a:schemeClr val="accent6">
              <a:lumMod val="20000"/>
              <a:lumOff val="80000"/>
              <a:alpha val="74000"/>
            </a:schemeClr>
          </a:solidFill>
        </p:spPr>
        <p:txBody>
          <a:bodyPr wrap="square" lIns="90987" tIns="45491" rIns="90987" bIns="45491" rtlCol="0">
            <a:spAutoFit/>
          </a:bodyPr>
          <a:lstStyle/>
          <a:p>
            <a:pPr marL="380231" indent="-380231" defTabSz="909911">
              <a:buFont typeface="Arial" pitchFamily="34" charset="0"/>
              <a:buChar char="•"/>
            </a:pPr>
            <a:r>
              <a:rPr lang="en-CA" b="1" dirty="0">
                <a:solidFill>
                  <a:srgbClr val="000000"/>
                </a:solidFill>
                <a:latin typeface="Arial"/>
              </a:rPr>
              <a:t>CRF</a:t>
            </a:r>
          </a:p>
        </p:txBody>
      </p:sp>
      <p:sp>
        <p:nvSpPr>
          <p:cNvPr id="78" name="TextBox 77"/>
          <p:cNvSpPr txBox="1"/>
          <p:nvPr/>
        </p:nvSpPr>
        <p:spPr>
          <a:xfrm>
            <a:off x="5867400" y="5131056"/>
            <a:ext cx="4191000" cy="507789"/>
          </a:xfrm>
          <a:prstGeom prst="rect">
            <a:avLst/>
          </a:prstGeom>
          <a:solidFill>
            <a:schemeClr val="accent2">
              <a:lumMod val="40000"/>
              <a:lumOff val="60000"/>
              <a:alpha val="50000"/>
            </a:schemeClr>
          </a:solidFill>
        </p:spPr>
        <p:txBody>
          <a:bodyPr wrap="square" lIns="90987" tIns="45491" rIns="90987" bIns="45491" rtlCol="0">
            <a:spAutoFit/>
          </a:bodyPr>
          <a:lstStyle/>
          <a:p>
            <a:pPr marL="380231" indent="-380231" defTabSz="909911">
              <a:buFont typeface="Arial" pitchFamily="34" charset="0"/>
              <a:buChar char="•"/>
            </a:pPr>
            <a:r>
              <a:rPr lang="en-US" sz="2700" dirty="0">
                <a:solidFill>
                  <a:srgbClr val="000000"/>
                </a:solidFill>
                <a:latin typeface="Arial"/>
              </a:rPr>
              <a:t>Inference costs O(M</a:t>
            </a:r>
            <a:r>
              <a:rPr lang="en-US" sz="2700" baseline="30000" dirty="0">
                <a:solidFill>
                  <a:srgbClr val="000000"/>
                </a:solidFill>
                <a:latin typeface="Arial"/>
              </a:rPr>
              <a:t>2</a:t>
            </a:r>
            <a:r>
              <a:rPr lang="en-US" sz="2700" dirty="0">
                <a:solidFill>
                  <a:srgbClr val="000000"/>
                </a:solidFill>
                <a:latin typeface="Arial"/>
              </a:rPr>
              <a:t>) </a:t>
            </a:r>
          </a:p>
        </p:txBody>
      </p:sp>
      <p:sp>
        <p:nvSpPr>
          <p:cNvPr id="80" name="TextBox 79"/>
          <p:cNvSpPr txBox="1"/>
          <p:nvPr/>
        </p:nvSpPr>
        <p:spPr>
          <a:xfrm>
            <a:off x="5867405" y="6040783"/>
            <a:ext cx="3429000" cy="512463"/>
          </a:xfrm>
          <a:prstGeom prst="rect">
            <a:avLst/>
          </a:prstGeom>
          <a:solidFill>
            <a:schemeClr val="accent2">
              <a:lumMod val="40000"/>
              <a:lumOff val="60000"/>
              <a:alpha val="41000"/>
            </a:schemeClr>
          </a:solidFill>
        </p:spPr>
        <p:txBody>
          <a:bodyPr wrap="square" lIns="90987" tIns="45491" rIns="90987" bIns="45491" rtlCol="0">
            <a:spAutoFit/>
          </a:bodyPr>
          <a:lstStyle/>
          <a:p>
            <a:pPr marL="380231" indent="-380231" defTabSz="909911">
              <a:buFont typeface="Arial" pitchFamily="34" charset="0"/>
              <a:buChar char="•"/>
            </a:pPr>
            <a:r>
              <a:rPr lang="en-US" sz="2700" dirty="0">
                <a:solidFill>
                  <a:srgbClr val="000000"/>
                </a:solidFill>
                <a:latin typeface="Arial"/>
              </a:rPr>
              <a:t>Allows balancing </a:t>
            </a:r>
          </a:p>
        </p:txBody>
      </p:sp>
      <p:sp>
        <p:nvSpPr>
          <p:cNvPr id="82" name="TextBox 81"/>
          <p:cNvSpPr txBox="1"/>
          <p:nvPr/>
        </p:nvSpPr>
        <p:spPr>
          <a:xfrm>
            <a:off x="1781857" y="6732977"/>
            <a:ext cx="6828745" cy="582225"/>
          </a:xfrm>
          <a:prstGeom prst="rect">
            <a:avLst/>
          </a:prstGeom>
          <a:noFill/>
        </p:spPr>
        <p:txBody>
          <a:bodyPr wrap="square" lIns="90987" tIns="45491" rIns="90987" bIns="45491" rtlCol="0">
            <a:spAutoFit/>
          </a:bodyPr>
          <a:lstStyle/>
          <a:p>
            <a:pPr defTabSz="909911"/>
            <a:r>
              <a:rPr lang="en-US" sz="3100" dirty="0">
                <a:solidFill>
                  <a:srgbClr val="000000"/>
                </a:solidFill>
                <a:latin typeface="Arial"/>
              </a:rPr>
              <a:t>Dramatically reduces learning time </a:t>
            </a:r>
          </a:p>
        </p:txBody>
      </p:sp>
      <p:grpSp>
        <p:nvGrpSpPr>
          <p:cNvPr id="24" name="Group 23"/>
          <p:cNvGrpSpPr/>
          <p:nvPr/>
        </p:nvGrpSpPr>
        <p:grpSpPr>
          <a:xfrm>
            <a:off x="405353" y="2133604"/>
            <a:ext cx="5185439" cy="3307083"/>
            <a:chOff x="1447800" y="1178825"/>
            <a:chExt cx="4701143" cy="3307082"/>
          </a:xfrm>
        </p:grpSpPr>
        <p:sp>
          <p:nvSpPr>
            <p:cNvPr id="86" name="TextBox 85"/>
            <p:cNvSpPr txBox="1"/>
            <p:nvPr/>
          </p:nvSpPr>
          <p:spPr>
            <a:xfrm>
              <a:off x="4419600" y="3561760"/>
              <a:ext cx="1600200" cy="872033"/>
            </a:xfrm>
            <a:prstGeom prst="rect">
              <a:avLst/>
            </a:prstGeom>
            <a:solidFill>
              <a:srgbClr val="FF6600">
                <a:alpha val="59000"/>
              </a:srgbClr>
            </a:solidFill>
          </p:spPr>
          <p:txBody>
            <a:bodyPr wrap="square" rtlCol="0">
              <a:spAutoFit/>
            </a:bodyPr>
            <a:lstStyle/>
            <a:p>
              <a:pPr defTabSz="909911"/>
              <a:r>
                <a:rPr lang="en-CA" dirty="0">
                  <a:solidFill>
                    <a:srgbClr val="000000"/>
                  </a:solidFill>
                  <a:latin typeface="Arial"/>
                </a:rPr>
                <a:t>Units at level i</a:t>
              </a:r>
            </a:p>
          </p:txBody>
        </p:sp>
        <p:sp>
          <p:nvSpPr>
            <p:cNvPr id="115" name="TextBox 114"/>
            <p:cNvSpPr txBox="1"/>
            <p:nvPr/>
          </p:nvSpPr>
          <p:spPr>
            <a:xfrm>
              <a:off x="4396343" y="1178825"/>
              <a:ext cx="1752600" cy="872033"/>
            </a:xfrm>
            <a:prstGeom prst="rect">
              <a:avLst/>
            </a:prstGeom>
            <a:solidFill>
              <a:srgbClr val="FF6600">
                <a:alpha val="60000"/>
              </a:srgbClr>
            </a:solidFill>
          </p:spPr>
          <p:txBody>
            <a:bodyPr wrap="square" rtlCol="0">
              <a:spAutoFit/>
            </a:bodyPr>
            <a:lstStyle/>
            <a:p>
              <a:pPr defTabSz="909911"/>
              <a:r>
                <a:rPr lang="en-CA" dirty="0">
                  <a:solidFill>
                    <a:srgbClr val="000000"/>
                  </a:solidFill>
                  <a:latin typeface="Arial"/>
                </a:rPr>
                <a:t>Relation </a:t>
              </a:r>
            </a:p>
            <a:p>
              <a:pPr defTabSz="909911"/>
              <a:r>
                <a:rPr lang="en-CA" dirty="0">
                  <a:solidFill>
                    <a:srgbClr val="000000"/>
                  </a:solidFill>
                  <a:latin typeface="Arial"/>
                </a:rPr>
                <a:t>R </a:t>
              </a:r>
              <a:r>
                <a:rPr lang="el-GR" dirty="0">
                  <a:solidFill>
                    <a:srgbClr val="000000"/>
                  </a:solidFill>
                  <a:cs typeface="Arial"/>
                </a:rPr>
                <a:t>ϵ</a:t>
              </a:r>
              <a:r>
                <a:rPr lang="en-CA" dirty="0">
                  <a:solidFill>
                    <a:srgbClr val="000000"/>
                  </a:solidFill>
                  <a:cs typeface="Arial"/>
                </a:rPr>
                <a:t> {1 .. M}</a:t>
              </a:r>
              <a:r>
                <a:rPr lang="en-CA" dirty="0">
                  <a:solidFill>
                    <a:srgbClr val="000000"/>
                  </a:solidFill>
                  <a:latin typeface="Arial"/>
                </a:rPr>
                <a:t> </a:t>
              </a:r>
            </a:p>
          </p:txBody>
        </p:sp>
        <p:sp>
          <p:nvSpPr>
            <p:cNvPr id="145" name="TextBox 144"/>
            <p:cNvSpPr txBox="1"/>
            <p:nvPr/>
          </p:nvSpPr>
          <p:spPr>
            <a:xfrm>
              <a:off x="4419600" y="2374121"/>
              <a:ext cx="1600200" cy="872033"/>
            </a:xfrm>
            <a:prstGeom prst="rect">
              <a:avLst/>
            </a:prstGeom>
            <a:solidFill>
              <a:srgbClr val="FF6600">
                <a:alpha val="58000"/>
              </a:srgbClr>
            </a:solidFill>
          </p:spPr>
          <p:txBody>
            <a:bodyPr wrap="square" rtlCol="0">
              <a:spAutoFit/>
            </a:bodyPr>
            <a:lstStyle/>
            <a:p>
              <a:pPr defTabSz="909911"/>
              <a:r>
                <a:rPr lang="en-CA" dirty="0">
                  <a:solidFill>
                    <a:srgbClr val="000000"/>
                  </a:solidFill>
                  <a:latin typeface="Arial"/>
                </a:rPr>
                <a:t>Structure </a:t>
              </a:r>
            </a:p>
            <a:p>
              <a:pPr defTabSz="909911"/>
              <a:r>
                <a:rPr lang="en-CA" dirty="0">
                  <a:solidFill>
                    <a:srgbClr val="000000"/>
                  </a:solidFill>
                  <a:cs typeface="Arial"/>
                </a:rPr>
                <a:t>S </a:t>
              </a:r>
              <a:r>
                <a:rPr lang="el-GR" dirty="0">
                  <a:solidFill>
                    <a:srgbClr val="000000"/>
                  </a:solidFill>
                  <a:cs typeface="Arial"/>
                </a:rPr>
                <a:t>ϵ</a:t>
              </a:r>
              <a:r>
                <a:rPr lang="en-CA" dirty="0">
                  <a:solidFill>
                    <a:srgbClr val="000000"/>
                  </a:solidFill>
                  <a:cs typeface="Arial"/>
                </a:rPr>
                <a:t> {0, 1}</a:t>
              </a:r>
              <a:endParaRPr lang="en-CA" dirty="0">
                <a:solidFill>
                  <a:srgbClr val="000000"/>
                </a:solidFill>
                <a:latin typeface="Arial"/>
              </a:endParaRPr>
            </a:p>
          </p:txBody>
        </p:sp>
        <p:grpSp>
          <p:nvGrpSpPr>
            <p:cNvPr id="17" name="Group 16"/>
            <p:cNvGrpSpPr/>
            <p:nvPr/>
          </p:nvGrpSpPr>
          <p:grpSpPr>
            <a:xfrm>
              <a:off x="1447800" y="1371600"/>
              <a:ext cx="2590799" cy="3114307"/>
              <a:chOff x="1752600" y="1118658"/>
              <a:chExt cx="2298653" cy="3758142"/>
            </a:xfrm>
          </p:grpSpPr>
          <p:sp>
            <p:nvSpPr>
              <p:cNvPr id="96" name="Oval 95"/>
              <p:cNvSpPr/>
              <p:nvPr/>
            </p:nvSpPr>
            <p:spPr bwMode="auto">
              <a:xfrm>
                <a:off x="1752600" y="4038600"/>
                <a:ext cx="887767" cy="838200"/>
              </a:xfrm>
              <a:prstGeom prst="ellipse">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defTabSz="909698"/>
                <a:r>
                  <a:rPr lang="en-CA" sz="2000" dirty="0">
                    <a:solidFill>
                      <a:srgbClr val="000000"/>
                    </a:solidFill>
                    <a:latin typeface="Arial"/>
                  </a:rPr>
                  <a:t>W</a:t>
                </a:r>
                <a:r>
                  <a:rPr lang="en-CA" sz="1600" baseline="-25000" dirty="0">
                    <a:solidFill>
                      <a:srgbClr val="000000"/>
                    </a:solidFill>
                    <a:latin typeface="Arial"/>
                  </a:rPr>
                  <a:t>t-1</a:t>
                </a:r>
              </a:p>
            </p:txBody>
          </p:sp>
          <p:sp>
            <p:nvSpPr>
              <p:cNvPr id="104" name="Oval 103"/>
              <p:cNvSpPr/>
              <p:nvPr/>
            </p:nvSpPr>
            <p:spPr bwMode="auto">
              <a:xfrm>
                <a:off x="3158231" y="4038600"/>
                <a:ext cx="887767" cy="838200"/>
              </a:xfrm>
              <a:prstGeom prst="ellipse">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defTabSz="909698"/>
                <a:r>
                  <a:rPr lang="en-CA" sz="2000" dirty="0" err="1">
                    <a:solidFill>
                      <a:srgbClr val="000000"/>
                    </a:solidFill>
                    <a:latin typeface="Arial"/>
                  </a:rPr>
                  <a:t>W</a:t>
                </a:r>
                <a:r>
                  <a:rPr lang="en-CA" sz="1600" baseline="-25000" dirty="0" err="1">
                    <a:solidFill>
                      <a:srgbClr val="000000"/>
                    </a:solidFill>
                    <a:latin typeface="Arial"/>
                  </a:rPr>
                  <a:t>t</a:t>
                </a:r>
                <a:endParaRPr lang="en-CA" sz="1600" baseline="-25000" dirty="0">
                  <a:solidFill>
                    <a:srgbClr val="000000"/>
                  </a:solidFill>
                  <a:latin typeface="Arial"/>
                </a:endParaRPr>
              </a:p>
            </p:txBody>
          </p:sp>
          <p:cxnSp>
            <p:nvCxnSpPr>
              <p:cNvPr id="125" name="Straight Connector 124"/>
              <p:cNvCxnSpPr>
                <a:stCxn id="135" idx="4"/>
              </p:cNvCxnSpPr>
              <p:nvPr/>
            </p:nvCxnSpPr>
            <p:spPr bwMode="auto">
              <a:xfrm>
                <a:off x="3602115" y="2023716"/>
                <a:ext cx="0" cy="643284"/>
              </a:xfrm>
              <a:prstGeom prst="line">
                <a:avLst/>
              </a:prstGeom>
              <a:solidFill>
                <a:srgbClr val="00B8FF"/>
              </a:solidFill>
              <a:ln w="9525" cap="flat" cmpd="sng" algn="ctr">
                <a:solidFill>
                  <a:schemeClr val="tx1"/>
                </a:solidFill>
                <a:prstDash val="solid"/>
                <a:round/>
                <a:headEnd type="none" w="med" len="med"/>
                <a:tailEnd type="none" w="med" len="med"/>
              </a:ln>
              <a:effectLst/>
            </p:spPr>
          </p:cxnSp>
          <p:sp>
            <p:nvSpPr>
              <p:cNvPr id="135" name="Oval 134"/>
              <p:cNvSpPr/>
              <p:nvPr/>
            </p:nvSpPr>
            <p:spPr bwMode="auto">
              <a:xfrm>
                <a:off x="3158231" y="1118658"/>
                <a:ext cx="887767" cy="905058"/>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defTabSz="909698"/>
                <a:r>
                  <a:rPr lang="en-CA" sz="2000" dirty="0" err="1">
                    <a:solidFill>
                      <a:srgbClr val="000000"/>
                    </a:solidFill>
                    <a:latin typeface="Arial"/>
                  </a:rPr>
                  <a:t>R</a:t>
                </a:r>
                <a:r>
                  <a:rPr lang="en-CA" sz="1600" baseline="-25000" dirty="0" err="1">
                    <a:solidFill>
                      <a:srgbClr val="000000"/>
                    </a:solidFill>
                    <a:latin typeface="Arial"/>
                  </a:rPr>
                  <a:t>t</a:t>
                </a:r>
                <a:endParaRPr lang="en-CA" sz="1600" baseline="-25000" dirty="0">
                  <a:solidFill>
                    <a:srgbClr val="000000"/>
                  </a:solidFill>
                  <a:latin typeface="Arial"/>
                </a:endParaRPr>
              </a:p>
            </p:txBody>
          </p:sp>
          <p:cxnSp>
            <p:nvCxnSpPr>
              <p:cNvPr id="112" name="Straight Connector 111"/>
              <p:cNvCxnSpPr>
                <a:stCxn id="135" idx="3"/>
                <a:endCxn id="96" idx="7"/>
              </p:cNvCxnSpPr>
              <p:nvPr/>
            </p:nvCxnSpPr>
            <p:spPr bwMode="auto">
              <a:xfrm flipH="1">
                <a:off x="2510357" y="1891173"/>
                <a:ext cx="777884" cy="2270179"/>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150" name="Straight Connector 149"/>
              <p:cNvCxnSpPr>
                <a:stCxn id="160" idx="4"/>
              </p:cNvCxnSpPr>
              <p:nvPr/>
            </p:nvCxnSpPr>
            <p:spPr bwMode="auto">
              <a:xfrm flipH="1">
                <a:off x="3594054" y="3505200"/>
                <a:ext cx="13316" cy="533400"/>
              </a:xfrm>
              <a:prstGeom prst="line">
                <a:avLst/>
              </a:prstGeom>
              <a:solidFill>
                <a:srgbClr val="00B8FF"/>
              </a:solidFill>
              <a:ln w="9525" cap="flat" cmpd="sng" algn="ctr">
                <a:solidFill>
                  <a:schemeClr val="tx1"/>
                </a:solidFill>
                <a:prstDash val="solid"/>
                <a:round/>
                <a:headEnd type="none" w="med" len="med"/>
                <a:tailEnd type="none" w="med" len="med"/>
              </a:ln>
              <a:effectLst/>
            </p:spPr>
          </p:cxnSp>
          <p:sp>
            <p:nvSpPr>
              <p:cNvPr id="160" name="Oval 159"/>
              <p:cNvSpPr/>
              <p:nvPr/>
            </p:nvSpPr>
            <p:spPr bwMode="auto">
              <a:xfrm>
                <a:off x="3163486" y="2667000"/>
                <a:ext cx="887767" cy="8382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defTabSz="909698"/>
                <a:r>
                  <a:rPr lang="en-CA" sz="2000" dirty="0">
                    <a:solidFill>
                      <a:srgbClr val="000000"/>
                    </a:solidFill>
                    <a:latin typeface="Arial"/>
                  </a:rPr>
                  <a:t>S</a:t>
                </a:r>
                <a:r>
                  <a:rPr lang="en-CA" sz="1600" baseline="-25000" dirty="0">
                    <a:solidFill>
                      <a:srgbClr val="000000"/>
                    </a:solidFill>
                    <a:latin typeface="Arial"/>
                  </a:rPr>
                  <a:t>t</a:t>
                </a:r>
              </a:p>
            </p:txBody>
          </p:sp>
          <p:cxnSp>
            <p:nvCxnSpPr>
              <p:cNvPr id="142" name="Straight Connector 141"/>
              <p:cNvCxnSpPr>
                <a:endCxn id="96" idx="7"/>
              </p:cNvCxnSpPr>
              <p:nvPr/>
            </p:nvCxnSpPr>
            <p:spPr bwMode="auto">
              <a:xfrm flipH="1">
                <a:off x="2510357" y="3382448"/>
                <a:ext cx="777884" cy="778904"/>
              </a:xfrm>
              <a:prstGeom prst="line">
                <a:avLst/>
              </a:prstGeom>
              <a:solidFill>
                <a:srgbClr val="00B8FF"/>
              </a:solidFill>
              <a:ln w="9525" cap="flat" cmpd="sng" algn="ctr">
                <a:solidFill>
                  <a:schemeClr val="tx1"/>
                </a:solidFill>
                <a:prstDash val="solid"/>
                <a:round/>
                <a:headEnd type="none" w="med" len="med"/>
                <a:tailEnd type="none" w="med" len="med"/>
              </a:ln>
              <a:effectLst/>
            </p:spPr>
          </p:cxnSp>
          <p:sp>
            <p:nvSpPr>
              <p:cNvPr id="161" name="Arc 160"/>
              <p:cNvSpPr/>
              <p:nvPr/>
            </p:nvSpPr>
            <p:spPr bwMode="auto">
              <a:xfrm>
                <a:off x="3741198" y="1828800"/>
                <a:ext cx="304800" cy="2286000"/>
              </a:xfrm>
              <a:prstGeom prst="arc">
                <a:avLst>
                  <a:gd name="adj1" fmla="val 16181140"/>
                  <a:gd name="adj2" fmla="val 5378152"/>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09698"/>
                <a:endParaRPr lang="en-CA">
                  <a:solidFill>
                    <a:srgbClr val="FFFFFF"/>
                  </a:solidFill>
                  <a:latin typeface="Times New Roman" pitchFamily="18" charset="0"/>
                </a:endParaRPr>
              </a:p>
            </p:txBody>
          </p:sp>
        </p:grpSp>
      </p:grpSp>
      <p:sp>
        <p:nvSpPr>
          <p:cNvPr id="166" name="TextBox 165"/>
          <p:cNvSpPr txBox="1"/>
          <p:nvPr/>
        </p:nvSpPr>
        <p:spPr>
          <a:xfrm>
            <a:off x="5888421" y="2938563"/>
            <a:ext cx="3712779" cy="861277"/>
          </a:xfrm>
          <a:prstGeom prst="rect">
            <a:avLst/>
          </a:prstGeom>
          <a:solidFill>
            <a:schemeClr val="accent6">
              <a:lumMod val="20000"/>
              <a:lumOff val="80000"/>
              <a:alpha val="74000"/>
            </a:schemeClr>
          </a:solidFill>
        </p:spPr>
        <p:txBody>
          <a:bodyPr wrap="square" lIns="90987" tIns="45491" rIns="90987" bIns="45491" rtlCol="0">
            <a:spAutoFit/>
          </a:bodyPr>
          <a:lstStyle/>
          <a:p>
            <a:pPr marL="380231" indent="-380231" defTabSz="909911">
              <a:buFont typeface="Arial" pitchFamily="34" charset="0"/>
              <a:buChar char="•"/>
            </a:pPr>
            <a:r>
              <a:rPr lang="en-CA" b="1" dirty="0">
                <a:solidFill>
                  <a:srgbClr val="000000"/>
                </a:solidFill>
                <a:latin typeface="Arial"/>
              </a:rPr>
              <a:t>Break the chain-structure</a:t>
            </a:r>
          </a:p>
        </p:txBody>
      </p:sp>
      <p:pic>
        <p:nvPicPr>
          <p:cNvPr id="3" name="Picture 2"/>
          <p:cNvPicPr>
            <a:picLocks noChangeAspect="1"/>
          </p:cNvPicPr>
          <p:nvPr/>
        </p:nvPicPr>
        <p:blipFill>
          <a:blip r:embed="rId3"/>
          <a:stretch>
            <a:fillRect/>
          </a:stretch>
        </p:blipFill>
        <p:spPr>
          <a:xfrm>
            <a:off x="304843" y="5715002"/>
            <a:ext cx="5455885" cy="914401"/>
          </a:xfrm>
          <a:prstGeom prst="rect">
            <a:avLst/>
          </a:prstGeom>
        </p:spPr>
      </p:pic>
      <p:sp>
        <p:nvSpPr>
          <p:cNvPr id="5" name="Footer Placeholder 4"/>
          <p:cNvSpPr>
            <a:spLocks noGrp="1"/>
          </p:cNvSpPr>
          <p:nvPr>
            <p:ph type="ftr" sz="quarter" idx="11"/>
          </p:nvPr>
        </p:nvSpPr>
        <p:spPr/>
        <p:txBody>
          <a:bodyPr/>
          <a:lstStyle/>
          <a:p>
            <a:pPr>
              <a:defRPr/>
            </a:pPr>
            <a:r>
              <a:rPr lang="en-US" smtClean="0">
                <a:solidFill>
                  <a:srgbClr val="000000"/>
                </a:solidFill>
              </a:rPr>
              <a:t>CPSC 422, Lecture 28</a:t>
            </a:r>
            <a:endParaRPr lang="en-US" dirty="0">
              <a:solidFill>
                <a:srgbClr val="000000"/>
              </a:solidFill>
            </a:endParaRPr>
          </a:p>
        </p:txBody>
      </p:sp>
    </p:spTree>
    <p:extLst>
      <p:ext uri="{BB962C8B-B14F-4D97-AF65-F5344CB8AC3E}">
        <p14:creationId xmlns:p14="http://schemas.microsoft.com/office/powerpoint/2010/main" val="384077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linds(horizont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66"/>
                                        </p:tgtEl>
                                        <p:attrNameLst>
                                          <p:attrName>style.visibility</p:attrName>
                                        </p:attrNameLst>
                                      </p:cBhvr>
                                      <p:to>
                                        <p:strVal val="visible"/>
                                      </p:to>
                                    </p:set>
                                    <p:animEffect transition="in" filter="blinds(horizontal)">
                                      <p:cBhvr>
                                        <p:cTn id="20" dur="500"/>
                                        <p:tgtEl>
                                          <p:spTgt spid="166"/>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00"/>
                                        </p:tgtEl>
                                        <p:attrNameLst>
                                          <p:attrName>style.visibility</p:attrName>
                                        </p:attrNameLst>
                                      </p:cBhvr>
                                      <p:to>
                                        <p:strVal val="visible"/>
                                      </p:to>
                                    </p:set>
                                    <p:animEffect transition="in" filter="blinds(horizontal)">
                                      <p:cBhvr>
                                        <p:cTn id="25" dur="500"/>
                                        <p:tgtEl>
                                          <p:spTgt spid="100"/>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78"/>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80"/>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0" grpId="0" animBg="1"/>
      <p:bldP spid="78" grpId="0" animBg="1"/>
      <p:bldP spid="80" grpId="0" animBg="1"/>
      <p:bldP spid="82" grpId="0"/>
      <p:bldP spid="16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Features Used in Parsing Models</a:t>
            </a:r>
            <a:endParaRPr lang="en-CA" dirty="0"/>
          </a:p>
        </p:txBody>
      </p:sp>
      <p:sp>
        <p:nvSpPr>
          <p:cNvPr id="10" name="TextBox 9"/>
          <p:cNvSpPr txBox="1"/>
          <p:nvPr/>
        </p:nvSpPr>
        <p:spPr>
          <a:xfrm>
            <a:off x="8153407" y="6607392"/>
            <a:ext cx="1828800" cy="721771"/>
          </a:xfrm>
          <a:prstGeom prst="rect">
            <a:avLst/>
          </a:prstGeom>
          <a:solidFill>
            <a:schemeClr val="accent2">
              <a:lumMod val="20000"/>
              <a:lumOff val="80000"/>
            </a:schemeClr>
          </a:solidFill>
        </p:spPr>
        <p:txBody>
          <a:bodyPr wrap="square" lIns="90732" tIns="45360" rIns="90732" bIns="45360" rtlCol="0">
            <a:spAutoFit/>
          </a:bodyPr>
          <a:lstStyle/>
          <a:p>
            <a:r>
              <a:rPr lang="en-CA" sz="2000" dirty="0">
                <a:solidFill>
                  <a:srgbClr val="000000"/>
                </a:solidFill>
                <a:latin typeface="Arial"/>
              </a:rPr>
              <a:t>Hierarchical dependencies</a:t>
            </a: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1452642"/>
            <a:ext cx="4800600" cy="5862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bwMode="auto">
          <a:xfrm>
            <a:off x="2362201" y="6858000"/>
            <a:ext cx="5334000" cy="457200"/>
          </a:xfrm>
          <a:prstGeom prst="rect">
            <a:avLst/>
          </a:prstGeom>
          <a:noFill/>
          <a:ln w="15875" cap="flat" cmpd="sng" algn="ctr">
            <a:solidFill>
              <a:srgbClr val="FF0000"/>
            </a:solidFill>
            <a:prstDash val="solid"/>
            <a:round/>
            <a:headEnd type="none" w="med" len="med"/>
            <a:tailEnd type="none" w="med" len="med"/>
          </a:ln>
          <a:effectLst/>
        </p:spPr>
        <p:txBody>
          <a:bodyPr vert="horz" wrap="square" lIns="90732" tIns="45360" rIns="90732" bIns="45360" numCol="1" rtlCol="0" anchor="t" anchorCtr="0" compatLnSpc="1">
            <a:prstTxWarp prst="textNoShape">
              <a:avLst/>
            </a:prstTxWarp>
          </a:bodyPr>
          <a:lstStyle/>
          <a:p>
            <a:pPr defTabSz="907036"/>
            <a:endParaRPr lang="en-CA">
              <a:solidFill>
                <a:srgbClr val="FFFFFF"/>
              </a:solidFill>
              <a:latin typeface="Times New Roman" pitchFamily="18" charset="0"/>
            </a:endParaRPr>
          </a:p>
        </p:txBody>
      </p:sp>
      <p:sp>
        <p:nvSpPr>
          <p:cNvPr id="3" name="Footer Placeholder 2"/>
          <p:cNvSpPr>
            <a:spLocks noGrp="1"/>
          </p:cNvSpPr>
          <p:nvPr>
            <p:ph type="ftr" sz="quarter" idx="11"/>
          </p:nvPr>
        </p:nvSpPr>
        <p:spPr/>
        <p:txBody>
          <a:bodyPr/>
          <a:lstStyle/>
          <a:p>
            <a:pPr>
              <a:defRPr/>
            </a:pPr>
            <a:r>
              <a:rPr lang="en-US" smtClean="0">
                <a:solidFill>
                  <a:srgbClr val="000000"/>
                </a:solidFill>
              </a:rPr>
              <a:t>CPSC 422, Lecture 28</a:t>
            </a:r>
            <a:endParaRPr lang="en-US" dirty="0">
              <a:solidFill>
                <a:srgbClr val="000000"/>
              </a:solidFill>
            </a:endParaRPr>
          </a:p>
        </p:txBody>
      </p:sp>
      <p:sp>
        <p:nvSpPr>
          <p:cNvPr id="4" name="Slide Number Placeholder 3"/>
          <p:cNvSpPr>
            <a:spLocks noGrp="1"/>
          </p:cNvSpPr>
          <p:nvPr>
            <p:ph type="sldNum" sz="quarter" idx="12"/>
          </p:nvPr>
        </p:nvSpPr>
        <p:spPr/>
        <p:txBody>
          <a:bodyPr/>
          <a:lstStyle/>
          <a:p>
            <a:pPr>
              <a:defRPr/>
            </a:pPr>
            <a:fld id="{21A5F99B-F908-435A-91B8-09D5E4931BB1}" type="slidenum">
              <a:rPr lang="en-US" smtClean="0">
                <a:solidFill>
                  <a:srgbClr val="000000"/>
                </a:solidFill>
              </a:rPr>
              <a:pPr>
                <a:defRPr/>
              </a:pPr>
              <a:t>31</a:t>
            </a:fld>
            <a:endParaRPr lang="en-US" dirty="0">
              <a:solidFill>
                <a:srgbClr val="000000"/>
              </a:solidFill>
            </a:endParaRPr>
          </a:p>
        </p:txBody>
      </p:sp>
    </p:spTree>
    <p:extLst>
      <p:ext uri="{BB962C8B-B14F-4D97-AF65-F5344CB8AC3E}">
        <p14:creationId xmlns:p14="http://schemas.microsoft.com/office/powerpoint/2010/main" val="1977032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Parsing Algorithm (1)</a:t>
            </a:r>
            <a:endParaRPr lang="en-CA" dirty="0"/>
          </a:p>
        </p:txBody>
      </p:sp>
      <p:sp>
        <p:nvSpPr>
          <p:cNvPr id="5" name="Footer Placeholder 4"/>
          <p:cNvSpPr>
            <a:spLocks noGrp="1"/>
          </p:cNvSpPr>
          <p:nvPr>
            <p:ph type="ftr" sz="quarter" idx="11"/>
          </p:nvPr>
        </p:nvSpPr>
        <p:spPr/>
        <p:txBody>
          <a:bodyPr/>
          <a:lstStyle/>
          <a:p>
            <a:pPr>
              <a:defRPr/>
            </a:pPr>
            <a:r>
              <a:rPr lang="en-US" smtClean="0">
                <a:solidFill>
                  <a:srgbClr val="000000"/>
                </a:solidFill>
              </a:rPr>
              <a:t>CPSC 422, Lecture 28</a:t>
            </a: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21A5F99B-F908-435A-91B8-09D5E4931BB1}" type="slidenum">
              <a:rPr lang="en-US" smtClean="0">
                <a:solidFill>
                  <a:srgbClr val="000000"/>
                </a:solidFill>
              </a:rPr>
              <a:pPr>
                <a:defRPr/>
              </a:pPr>
              <a:t>32</a:t>
            </a:fld>
            <a:endParaRPr lang="en-US">
              <a:solidFill>
                <a:srgbClr val="000000"/>
              </a:solidFill>
            </a:endParaRPr>
          </a:p>
        </p:txBody>
      </p:sp>
      <p:sp>
        <p:nvSpPr>
          <p:cNvPr id="7" name="TextBox 6"/>
          <p:cNvSpPr txBox="1"/>
          <p:nvPr/>
        </p:nvSpPr>
        <p:spPr>
          <a:xfrm>
            <a:off x="685800" y="1676400"/>
            <a:ext cx="6248400" cy="477603"/>
          </a:xfrm>
          <a:prstGeom prst="rect">
            <a:avLst/>
          </a:prstGeom>
          <a:solidFill>
            <a:srgbClr val="FF6600">
              <a:alpha val="57000"/>
            </a:srgbClr>
          </a:solidFill>
        </p:spPr>
        <p:txBody>
          <a:bodyPr wrap="square" lIns="90732" tIns="45360" rIns="90732" bIns="45360" rtlCol="0">
            <a:spAutoFit/>
          </a:bodyPr>
          <a:lstStyle/>
          <a:p>
            <a:r>
              <a:rPr lang="en-CA" dirty="0">
                <a:solidFill>
                  <a:srgbClr val="000000"/>
                </a:solidFill>
                <a:latin typeface="Arial"/>
              </a:rPr>
              <a:t>Probabilistic CKY-like bottom-up algorithm</a:t>
            </a:r>
          </a:p>
        </p:txBody>
      </p:sp>
      <p:graphicFrame>
        <p:nvGraphicFramePr>
          <p:cNvPr id="9" name="Table 8"/>
          <p:cNvGraphicFramePr>
            <a:graphicFrameLocks noGrp="1"/>
          </p:cNvGraphicFramePr>
          <p:nvPr/>
        </p:nvGraphicFramePr>
        <p:xfrm>
          <a:off x="5791200" y="2514604"/>
          <a:ext cx="2057400" cy="1676400"/>
        </p:xfrm>
        <a:graphic>
          <a:graphicData uri="http://schemas.openxmlformats.org/drawingml/2006/table">
            <a:tbl>
              <a:tblPr firstRow="1" bandRow="1">
                <a:tableStyleId>{5940675A-B579-460E-94D1-54222C63F5DA}</a:tableStyleId>
              </a:tblPr>
              <a:tblGrid>
                <a:gridCol w="514350">
                  <a:extLst>
                    <a:ext uri="{9D8B030D-6E8A-4147-A177-3AD203B41FA5}">
                      <a16:colId xmlns:a16="http://schemas.microsoft.com/office/drawing/2014/main" val="20000"/>
                    </a:ext>
                  </a:extLst>
                </a:gridCol>
                <a:gridCol w="514350">
                  <a:extLst>
                    <a:ext uri="{9D8B030D-6E8A-4147-A177-3AD203B41FA5}">
                      <a16:colId xmlns:a16="http://schemas.microsoft.com/office/drawing/2014/main" val="20001"/>
                    </a:ext>
                  </a:extLst>
                </a:gridCol>
                <a:gridCol w="514350">
                  <a:extLst>
                    <a:ext uri="{9D8B030D-6E8A-4147-A177-3AD203B41FA5}">
                      <a16:colId xmlns:a16="http://schemas.microsoft.com/office/drawing/2014/main" val="20002"/>
                    </a:ext>
                  </a:extLst>
                </a:gridCol>
                <a:gridCol w="514350">
                  <a:extLst>
                    <a:ext uri="{9D8B030D-6E8A-4147-A177-3AD203B41FA5}">
                      <a16:colId xmlns:a16="http://schemas.microsoft.com/office/drawing/2014/main" val="20003"/>
                    </a:ext>
                  </a:extLst>
                </a:gridCol>
              </a:tblGrid>
              <a:tr h="419100">
                <a:tc>
                  <a:txBody>
                    <a:bodyPr/>
                    <a:lstStyle/>
                    <a:p>
                      <a:endParaRPr lang="en-CA" sz="1800" dirty="0"/>
                    </a:p>
                  </a:txBody>
                  <a:tcPr>
                    <a:noFill/>
                  </a:tcPr>
                </a:tc>
                <a:tc>
                  <a:txBody>
                    <a:bodyPr/>
                    <a:lstStyle/>
                    <a:p>
                      <a:endParaRPr lang="en-CA" sz="1800" dirty="0"/>
                    </a:p>
                  </a:txBody>
                  <a:tcPr>
                    <a:solidFill>
                      <a:schemeClr val="bg1">
                        <a:lumMod val="75000"/>
                      </a:schemeClr>
                    </a:solidFill>
                  </a:tcPr>
                </a:tc>
                <a:tc>
                  <a:txBody>
                    <a:bodyPr/>
                    <a:lstStyle/>
                    <a:p>
                      <a:endParaRPr lang="en-CA" sz="1800" dirty="0"/>
                    </a:p>
                  </a:txBody>
                  <a:tcPr>
                    <a:solidFill>
                      <a:schemeClr val="bg1">
                        <a:lumMod val="75000"/>
                      </a:schemeClr>
                    </a:solidFill>
                  </a:tcPr>
                </a:tc>
                <a:tc>
                  <a:txBody>
                    <a:bodyPr/>
                    <a:lstStyle/>
                    <a:p>
                      <a:endParaRPr lang="en-CA" sz="1800" dirty="0"/>
                    </a:p>
                  </a:txBody>
                  <a:tcPr>
                    <a:solidFill>
                      <a:schemeClr val="bg1">
                        <a:lumMod val="75000"/>
                      </a:schemeClr>
                    </a:solidFill>
                  </a:tcPr>
                </a:tc>
                <a:extLst>
                  <a:ext uri="{0D108BD9-81ED-4DB2-BD59-A6C34878D82A}">
                    <a16:rowId xmlns:a16="http://schemas.microsoft.com/office/drawing/2014/main" val="10000"/>
                  </a:ext>
                </a:extLst>
              </a:tr>
              <a:tr h="419100">
                <a:tc>
                  <a:txBody>
                    <a:bodyPr/>
                    <a:lstStyle/>
                    <a:p>
                      <a:endParaRPr lang="en-CA" sz="1800"/>
                    </a:p>
                  </a:txBody>
                  <a:tcPr/>
                </a:tc>
                <a:tc>
                  <a:txBody>
                    <a:bodyPr/>
                    <a:lstStyle/>
                    <a:p>
                      <a:endParaRPr lang="en-CA" sz="1800" dirty="0"/>
                    </a:p>
                  </a:txBody>
                  <a:tcPr>
                    <a:noFill/>
                  </a:tcPr>
                </a:tc>
                <a:tc>
                  <a:txBody>
                    <a:bodyPr/>
                    <a:lstStyle/>
                    <a:p>
                      <a:endParaRPr lang="en-CA" sz="1800" dirty="0"/>
                    </a:p>
                  </a:txBody>
                  <a:tcPr>
                    <a:solidFill>
                      <a:schemeClr val="bg1">
                        <a:lumMod val="75000"/>
                      </a:schemeClr>
                    </a:solidFill>
                  </a:tcPr>
                </a:tc>
                <a:tc>
                  <a:txBody>
                    <a:bodyPr/>
                    <a:lstStyle/>
                    <a:p>
                      <a:endParaRPr lang="en-CA" sz="1800" dirty="0"/>
                    </a:p>
                  </a:txBody>
                  <a:tcPr>
                    <a:solidFill>
                      <a:schemeClr val="bg1">
                        <a:lumMod val="75000"/>
                      </a:schemeClr>
                    </a:solidFill>
                  </a:tcPr>
                </a:tc>
                <a:extLst>
                  <a:ext uri="{0D108BD9-81ED-4DB2-BD59-A6C34878D82A}">
                    <a16:rowId xmlns:a16="http://schemas.microsoft.com/office/drawing/2014/main" val="10001"/>
                  </a:ext>
                </a:extLst>
              </a:tr>
              <a:tr h="419100">
                <a:tc>
                  <a:txBody>
                    <a:bodyPr/>
                    <a:lstStyle/>
                    <a:p>
                      <a:endParaRPr lang="en-CA" sz="1800"/>
                    </a:p>
                  </a:txBody>
                  <a:tcPr/>
                </a:tc>
                <a:tc>
                  <a:txBody>
                    <a:bodyPr/>
                    <a:lstStyle/>
                    <a:p>
                      <a:endParaRPr lang="en-CA" sz="1800"/>
                    </a:p>
                  </a:txBody>
                  <a:tcPr/>
                </a:tc>
                <a:tc>
                  <a:txBody>
                    <a:bodyPr/>
                    <a:lstStyle/>
                    <a:p>
                      <a:endParaRPr lang="en-CA" sz="1800" dirty="0"/>
                    </a:p>
                  </a:txBody>
                  <a:tcPr>
                    <a:noFill/>
                  </a:tcPr>
                </a:tc>
                <a:tc>
                  <a:txBody>
                    <a:bodyPr/>
                    <a:lstStyle/>
                    <a:p>
                      <a:endParaRPr lang="en-CA" sz="1800" dirty="0"/>
                    </a:p>
                  </a:txBody>
                  <a:tcPr>
                    <a:solidFill>
                      <a:schemeClr val="bg1">
                        <a:lumMod val="75000"/>
                      </a:schemeClr>
                    </a:solidFill>
                  </a:tcPr>
                </a:tc>
                <a:extLst>
                  <a:ext uri="{0D108BD9-81ED-4DB2-BD59-A6C34878D82A}">
                    <a16:rowId xmlns:a16="http://schemas.microsoft.com/office/drawing/2014/main" val="10002"/>
                  </a:ext>
                </a:extLst>
              </a:tr>
              <a:tr h="419100">
                <a:tc>
                  <a:txBody>
                    <a:bodyPr/>
                    <a:lstStyle/>
                    <a:p>
                      <a:endParaRPr lang="en-CA" sz="1800"/>
                    </a:p>
                  </a:txBody>
                  <a:tcPr/>
                </a:tc>
                <a:tc>
                  <a:txBody>
                    <a:bodyPr/>
                    <a:lstStyle/>
                    <a:p>
                      <a:endParaRPr lang="en-CA" sz="1800"/>
                    </a:p>
                  </a:txBody>
                  <a:tcPr/>
                </a:tc>
                <a:tc>
                  <a:txBody>
                    <a:bodyPr/>
                    <a:lstStyle/>
                    <a:p>
                      <a:endParaRPr lang="en-CA" sz="1800"/>
                    </a:p>
                  </a:txBody>
                  <a:tcPr/>
                </a:tc>
                <a:tc>
                  <a:txBody>
                    <a:bodyPr/>
                    <a:lstStyle/>
                    <a:p>
                      <a:endParaRPr lang="en-CA" sz="1800" dirty="0"/>
                    </a:p>
                  </a:txBody>
                  <a:tcPr/>
                </a:tc>
                <a:extLst>
                  <a:ext uri="{0D108BD9-81ED-4DB2-BD59-A6C34878D82A}">
                    <a16:rowId xmlns:a16="http://schemas.microsoft.com/office/drawing/2014/main" val="10003"/>
                  </a:ext>
                </a:extLst>
              </a:tr>
            </a:tbl>
          </a:graphicData>
        </a:graphic>
      </p:graphicFrame>
      <p:sp>
        <p:nvSpPr>
          <p:cNvPr id="10" name="TextBox 9"/>
          <p:cNvSpPr txBox="1"/>
          <p:nvPr/>
        </p:nvSpPr>
        <p:spPr>
          <a:xfrm>
            <a:off x="1066800" y="3134380"/>
            <a:ext cx="1676400" cy="529924"/>
          </a:xfrm>
          <a:prstGeom prst="rect">
            <a:avLst/>
          </a:prstGeom>
          <a:noFill/>
        </p:spPr>
        <p:txBody>
          <a:bodyPr wrap="square" lIns="90732" tIns="45360" rIns="90732" bIns="45360" rtlCol="0">
            <a:spAutoFit/>
          </a:bodyPr>
          <a:lstStyle/>
          <a:p>
            <a:r>
              <a:rPr lang="en-CA" sz="2800" dirty="0">
                <a:solidFill>
                  <a:srgbClr val="000000"/>
                </a:solidFill>
                <a:latin typeface="Arial"/>
              </a:rPr>
              <a:t>4 EDUs</a:t>
            </a:r>
          </a:p>
        </p:txBody>
      </p:sp>
      <p:sp>
        <p:nvSpPr>
          <p:cNvPr id="11" name="Right Arrow 10"/>
          <p:cNvSpPr/>
          <p:nvPr/>
        </p:nvSpPr>
        <p:spPr bwMode="auto">
          <a:xfrm>
            <a:off x="3352800" y="3200400"/>
            <a:ext cx="1905000" cy="457200"/>
          </a:xfrm>
          <a:prstGeom prst="rightArrow">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0732" tIns="45360" rIns="90732" bIns="45360" numCol="1" rtlCol="0" anchor="t" anchorCtr="0" compatLnSpc="1">
            <a:prstTxWarp prst="textNoShape">
              <a:avLst/>
            </a:prstTxWarp>
          </a:bodyPr>
          <a:lstStyle/>
          <a:p>
            <a:pPr defTabSz="907036"/>
            <a:endParaRPr lang="en-CA">
              <a:solidFill>
                <a:srgbClr val="FFFFFF"/>
              </a:solidFill>
              <a:latin typeface="Times New Roman" pitchFamily="18" charset="0"/>
            </a:endParaRPr>
          </a:p>
        </p:txBody>
      </p:sp>
      <p:sp>
        <p:nvSpPr>
          <p:cNvPr id="12" name="TextBox 11"/>
          <p:cNvSpPr txBox="1"/>
          <p:nvPr/>
        </p:nvSpPr>
        <p:spPr>
          <a:xfrm>
            <a:off x="3581400" y="2667000"/>
            <a:ext cx="990600" cy="529924"/>
          </a:xfrm>
          <a:prstGeom prst="rect">
            <a:avLst/>
          </a:prstGeom>
          <a:noFill/>
        </p:spPr>
        <p:txBody>
          <a:bodyPr wrap="square" lIns="90732" tIns="45360" rIns="90732" bIns="45360" rtlCol="0">
            <a:spAutoFit/>
          </a:bodyPr>
          <a:lstStyle/>
          <a:p>
            <a:r>
              <a:rPr lang="en-CA" sz="2800" dirty="0">
                <a:solidFill>
                  <a:srgbClr val="000000"/>
                </a:solidFill>
                <a:latin typeface="Arial"/>
              </a:rPr>
              <a:t>4</a:t>
            </a:r>
            <a:r>
              <a:rPr lang="az-Cyrl-AZ" sz="2800" dirty="0">
                <a:solidFill>
                  <a:srgbClr val="000000"/>
                </a:solidFill>
                <a:latin typeface="Arial"/>
              </a:rPr>
              <a:t>Х</a:t>
            </a:r>
            <a:r>
              <a:rPr lang="en-CA" sz="2800" dirty="0">
                <a:solidFill>
                  <a:srgbClr val="000000"/>
                </a:solidFill>
                <a:latin typeface="Arial"/>
              </a:rPr>
              <a:t>4</a:t>
            </a:r>
          </a:p>
        </p:txBody>
      </p:sp>
      <p:sp>
        <p:nvSpPr>
          <p:cNvPr id="14" name="TextBox 13"/>
          <p:cNvSpPr txBox="1"/>
          <p:nvPr/>
        </p:nvSpPr>
        <p:spPr>
          <a:xfrm>
            <a:off x="6553200" y="4267199"/>
            <a:ext cx="457200" cy="529924"/>
          </a:xfrm>
          <a:prstGeom prst="rect">
            <a:avLst/>
          </a:prstGeom>
          <a:noFill/>
        </p:spPr>
        <p:txBody>
          <a:bodyPr wrap="square" lIns="90732" tIns="45360" rIns="90732" bIns="45360" rtlCol="0">
            <a:spAutoFit/>
          </a:bodyPr>
          <a:lstStyle/>
          <a:p>
            <a:r>
              <a:rPr lang="en-CA" sz="2800" b="1" dirty="0">
                <a:solidFill>
                  <a:srgbClr val="000000"/>
                </a:solidFill>
                <a:latin typeface="Arial"/>
              </a:rPr>
              <a:t>A</a:t>
            </a:r>
          </a:p>
        </p:txBody>
      </p:sp>
      <p:sp>
        <p:nvSpPr>
          <p:cNvPr id="17" name="TextBox 16"/>
          <p:cNvSpPr txBox="1"/>
          <p:nvPr/>
        </p:nvSpPr>
        <p:spPr>
          <a:xfrm>
            <a:off x="7467600" y="4724402"/>
            <a:ext cx="2514600" cy="861297"/>
          </a:xfrm>
          <a:prstGeom prst="rect">
            <a:avLst/>
          </a:prstGeom>
          <a:noFill/>
          <a:ln>
            <a:solidFill>
              <a:schemeClr val="tx1"/>
            </a:solidFill>
          </a:ln>
        </p:spPr>
        <p:txBody>
          <a:bodyPr wrap="square" lIns="90732" tIns="45360" rIns="90732" bIns="45360" rtlCol="0" anchor="ctr" anchorCtr="1">
            <a:spAutoFit/>
          </a:bodyPr>
          <a:lstStyle/>
          <a:p>
            <a:r>
              <a:rPr lang="en-CA" dirty="0">
                <a:solidFill>
                  <a:srgbClr val="000000"/>
                </a:solidFill>
                <a:latin typeface="Arial"/>
              </a:rPr>
              <a:t>R ranges over set of relations</a:t>
            </a:r>
          </a:p>
        </p:txBody>
      </p:sp>
      <p:sp>
        <p:nvSpPr>
          <p:cNvPr id="18" name="TextBox 17"/>
          <p:cNvSpPr txBox="1"/>
          <p:nvPr/>
        </p:nvSpPr>
        <p:spPr>
          <a:xfrm>
            <a:off x="2514600" y="6556676"/>
            <a:ext cx="3810000" cy="529924"/>
          </a:xfrm>
          <a:prstGeom prst="rect">
            <a:avLst/>
          </a:prstGeom>
          <a:solidFill>
            <a:schemeClr val="accent2">
              <a:lumMod val="40000"/>
              <a:lumOff val="60000"/>
              <a:alpha val="64000"/>
            </a:schemeClr>
          </a:solidFill>
        </p:spPr>
        <p:txBody>
          <a:bodyPr wrap="square" lIns="90732" tIns="45360" rIns="90732" bIns="45360" rtlCol="0">
            <a:spAutoFit/>
          </a:bodyPr>
          <a:lstStyle/>
          <a:p>
            <a:r>
              <a:rPr lang="en-CA" sz="2800" dirty="0">
                <a:solidFill>
                  <a:srgbClr val="000000"/>
                </a:solidFill>
                <a:latin typeface="Arial"/>
              </a:rPr>
              <a:t>Finds global optimal</a:t>
            </a:r>
          </a:p>
        </p:txBody>
      </p:sp>
      <p:pic>
        <p:nvPicPr>
          <p:cNvPr id="3" name="Picture 2"/>
          <p:cNvPicPr>
            <a:picLocks noChangeAspect="1"/>
          </p:cNvPicPr>
          <p:nvPr/>
        </p:nvPicPr>
        <p:blipFill>
          <a:blip r:embed="rId3"/>
          <a:stretch>
            <a:fillRect/>
          </a:stretch>
        </p:blipFill>
        <p:spPr>
          <a:xfrm>
            <a:off x="457200" y="4343400"/>
            <a:ext cx="5943600" cy="1981200"/>
          </a:xfrm>
          <a:prstGeom prst="rect">
            <a:avLst/>
          </a:prstGeom>
        </p:spPr>
      </p:pic>
    </p:spTree>
    <p:extLst>
      <p:ext uri="{BB962C8B-B14F-4D97-AF65-F5344CB8AC3E}">
        <p14:creationId xmlns:p14="http://schemas.microsoft.com/office/powerpoint/2010/main" val="3571894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linds(horizontal)">
                                      <p:cBhvr>
                                        <p:cTn id="17" dur="500"/>
                                        <p:tgtEl>
                                          <p:spTgt spid="12"/>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linds(horizontal)">
                                      <p:cBhvr>
                                        <p:cTn id="20" dur="500"/>
                                        <p:tgtEl>
                                          <p:spTgt spid="11"/>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linds(horizontal)">
                                      <p:cBhvr>
                                        <p:cTn id="23" dur="500"/>
                                        <p:tgtEl>
                                          <p:spTgt spid="14"/>
                                        </p:tgtEl>
                                      </p:cBhvr>
                                    </p:animEffect>
                                  </p:childTnLst>
                                </p:cTn>
                              </p:par>
                              <p:par>
                                <p:cTn id="24" presetID="3" presetClass="entr" presetSubtype="10"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linds(horizontal)">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par>
                                <p:cTn id="31" presetID="3" presetClass="entr" presetSubtype="1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blinds(horizontal)">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blinds(horizontal)">
                                      <p:cBhvr>
                                        <p:cTn id="3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P spid="11" grpId="0" animBg="1"/>
      <p:bldP spid="12" grpId="0"/>
      <p:bldP spid="14" grpId="0"/>
      <p:bldP spid="17" grpId="0" animBg="1"/>
      <p:bldP spid="1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Parsing Algorithm (2)</a:t>
            </a:r>
            <a:endParaRPr lang="en-CA" dirty="0"/>
          </a:p>
        </p:txBody>
      </p:sp>
      <p:sp>
        <p:nvSpPr>
          <p:cNvPr id="5" name="Footer Placeholder 4"/>
          <p:cNvSpPr>
            <a:spLocks noGrp="1"/>
          </p:cNvSpPr>
          <p:nvPr>
            <p:ph type="ftr" sz="quarter" idx="11"/>
          </p:nvPr>
        </p:nvSpPr>
        <p:spPr/>
        <p:txBody>
          <a:bodyPr/>
          <a:lstStyle/>
          <a:p>
            <a:pPr>
              <a:defRPr/>
            </a:pPr>
            <a:r>
              <a:rPr lang="en-US" smtClean="0">
                <a:solidFill>
                  <a:srgbClr val="000000"/>
                </a:solidFill>
              </a:rPr>
              <a:t>CPSC 422, Lecture 28</a:t>
            </a: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21A5F99B-F908-435A-91B8-09D5E4931BB1}" type="slidenum">
              <a:rPr lang="en-US" smtClean="0">
                <a:solidFill>
                  <a:srgbClr val="000000"/>
                </a:solidFill>
              </a:rPr>
              <a:pPr>
                <a:defRPr/>
              </a:pPr>
              <a:t>33</a:t>
            </a:fld>
            <a:endParaRPr lang="en-US">
              <a:solidFill>
                <a:srgbClr val="000000"/>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1390666579"/>
              </p:ext>
            </p:extLst>
          </p:nvPr>
        </p:nvGraphicFramePr>
        <p:xfrm>
          <a:off x="1600200" y="1905000"/>
          <a:ext cx="2057400" cy="1828800"/>
        </p:xfrm>
        <a:graphic>
          <a:graphicData uri="http://schemas.openxmlformats.org/drawingml/2006/table">
            <a:tbl>
              <a:tblPr firstRow="1" bandRow="1">
                <a:tableStyleId>{5940675A-B579-460E-94D1-54222C63F5DA}</a:tableStyleId>
              </a:tblPr>
              <a:tblGrid>
                <a:gridCol w="514350">
                  <a:extLst>
                    <a:ext uri="{9D8B030D-6E8A-4147-A177-3AD203B41FA5}">
                      <a16:colId xmlns:a16="http://schemas.microsoft.com/office/drawing/2014/main" val="20000"/>
                    </a:ext>
                  </a:extLst>
                </a:gridCol>
                <a:gridCol w="514350">
                  <a:extLst>
                    <a:ext uri="{9D8B030D-6E8A-4147-A177-3AD203B41FA5}">
                      <a16:colId xmlns:a16="http://schemas.microsoft.com/office/drawing/2014/main" val="20001"/>
                    </a:ext>
                  </a:extLst>
                </a:gridCol>
                <a:gridCol w="514350">
                  <a:extLst>
                    <a:ext uri="{9D8B030D-6E8A-4147-A177-3AD203B41FA5}">
                      <a16:colId xmlns:a16="http://schemas.microsoft.com/office/drawing/2014/main" val="20002"/>
                    </a:ext>
                  </a:extLst>
                </a:gridCol>
                <a:gridCol w="514350">
                  <a:extLst>
                    <a:ext uri="{9D8B030D-6E8A-4147-A177-3AD203B41FA5}">
                      <a16:colId xmlns:a16="http://schemas.microsoft.com/office/drawing/2014/main" val="20003"/>
                    </a:ext>
                  </a:extLst>
                </a:gridCol>
              </a:tblGrid>
              <a:tr h="457200">
                <a:tc>
                  <a:txBody>
                    <a:bodyPr/>
                    <a:lstStyle/>
                    <a:p>
                      <a:endParaRPr lang="en-CA" sz="1800" dirty="0"/>
                    </a:p>
                  </a:txBody>
                  <a:tcPr>
                    <a:noFill/>
                  </a:tcPr>
                </a:tc>
                <a:tc>
                  <a:txBody>
                    <a:bodyPr/>
                    <a:lstStyle/>
                    <a:p>
                      <a:endParaRPr lang="en-CA" sz="1800" dirty="0"/>
                    </a:p>
                  </a:txBody>
                  <a:tcPr>
                    <a:solidFill>
                      <a:schemeClr val="bg1">
                        <a:lumMod val="75000"/>
                      </a:schemeClr>
                    </a:solidFill>
                  </a:tcPr>
                </a:tc>
                <a:tc>
                  <a:txBody>
                    <a:bodyPr/>
                    <a:lstStyle/>
                    <a:p>
                      <a:endParaRPr lang="en-CA" sz="1800" dirty="0"/>
                    </a:p>
                  </a:txBody>
                  <a:tcPr>
                    <a:solidFill>
                      <a:schemeClr val="bg1">
                        <a:lumMod val="75000"/>
                      </a:schemeClr>
                    </a:solidFill>
                  </a:tcPr>
                </a:tc>
                <a:tc>
                  <a:txBody>
                    <a:bodyPr/>
                    <a:lstStyle/>
                    <a:p>
                      <a:endParaRPr lang="en-CA" sz="1800" dirty="0"/>
                    </a:p>
                  </a:txBody>
                  <a:tcPr>
                    <a:solidFill>
                      <a:schemeClr val="bg1">
                        <a:lumMod val="75000"/>
                      </a:schemeClr>
                    </a:solidFill>
                  </a:tcPr>
                </a:tc>
                <a:extLst>
                  <a:ext uri="{0D108BD9-81ED-4DB2-BD59-A6C34878D82A}">
                    <a16:rowId xmlns:a16="http://schemas.microsoft.com/office/drawing/2014/main" val="10000"/>
                  </a:ext>
                </a:extLst>
              </a:tr>
              <a:tr h="457200">
                <a:tc>
                  <a:txBody>
                    <a:bodyPr/>
                    <a:lstStyle/>
                    <a:p>
                      <a:endParaRPr lang="en-CA" sz="1800"/>
                    </a:p>
                  </a:txBody>
                  <a:tcPr/>
                </a:tc>
                <a:tc>
                  <a:txBody>
                    <a:bodyPr/>
                    <a:lstStyle/>
                    <a:p>
                      <a:endParaRPr lang="en-CA" sz="1800" dirty="0"/>
                    </a:p>
                  </a:txBody>
                  <a:tcPr>
                    <a:noFill/>
                  </a:tcPr>
                </a:tc>
                <a:tc>
                  <a:txBody>
                    <a:bodyPr/>
                    <a:lstStyle/>
                    <a:p>
                      <a:endParaRPr lang="en-CA" sz="1800" dirty="0"/>
                    </a:p>
                  </a:txBody>
                  <a:tcPr>
                    <a:solidFill>
                      <a:schemeClr val="bg1">
                        <a:lumMod val="75000"/>
                      </a:schemeClr>
                    </a:solidFill>
                  </a:tcPr>
                </a:tc>
                <a:tc>
                  <a:txBody>
                    <a:bodyPr/>
                    <a:lstStyle/>
                    <a:p>
                      <a:endParaRPr lang="en-CA" sz="1800" dirty="0"/>
                    </a:p>
                  </a:txBody>
                  <a:tcPr>
                    <a:solidFill>
                      <a:schemeClr val="bg1">
                        <a:lumMod val="75000"/>
                      </a:schemeClr>
                    </a:solidFill>
                  </a:tcPr>
                </a:tc>
                <a:extLst>
                  <a:ext uri="{0D108BD9-81ED-4DB2-BD59-A6C34878D82A}">
                    <a16:rowId xmlns:a16="http://schemas.microsoft.com/office/drawing/2014/main" val="10001"/>
                  </a:ext>
                </a:extLst>
              </a:tr>
              <a:tr h="457200">
                <a:tc>
                  <a:txBody>
                    <a:bodyPr/>
                    <a:lstStyle/>
                    <a:p>
                      <a:endParaRPr lang="en-CA" sz="1800"/>
                    </a:p>
                  </a:txBody>
                  <a:tcPr/>
                </a:tc>
                <a:tc>
                  <a:txBody>
                    <a:bodyPr/>
                    <a:lstStyle/>
                    <a:p>
                      <a:endParaRPr lang="en-CA" sz="1800"/>
                    </a:p>
                  </a:txBody>
                  <a:tcPr/>
                </a:tc>
                <a:tc>
                  <a:txBody>
                    <a:bodyPr/>
                    <a:lstStyle/>
                    <a:p>
                      <a:endParaRPr lang="en-CA" sz="1800" dirty="0"/>
                    </a:p>
                  </a:txBody>
                  <a:tcPr>
                    <a:noFill/>
                  </a:tcPr>
                </a:tc>
                <a:tc>
                  <a:txBody>
                    <a:bodyPr/>
                    <a:lstStyle/>
                    <a:p>
                      <a:endParaRPr lang="en-CA" sz="1800" dirty="0"/>
                    </a:p>
                  </a:txBody>
                  <a:tcPr>
                    <a:solidFill>
                      <a:schemeClr val="bg1">
                        <a:lumMod val="75000"/>
                      </a:schemeClr>
                    </a:solidFill>
                  </a:tcPr>
                </a:tc>
                <a:extLst>
                  <a:ext uri="{0D108BD9-81ED-4DB2-BD59-A6C34878D82A}">
                    <a16:rowId xmlns:a16="http://schemas.microsoft.com/office/drawing/2014/main" val="10002"/>
                  </a:ext>
                </a:extLst>
              </a:tr>
              <a:tr h="457200">
                <a:tc>
                  <a:txBody>
                    <a:bodyPr/>
                    <a:lstStyle/>
                    <a:p>
                      <a:endParaRPr lang="en-CA" sz="1800"/>
                    </a:p>
                  </a:txBody>
                  <a:tcPr/>
                </a:tc>
                <a:tc>
                  <a:txBody>
                    <a:bodyPr/>
                    <a:lstStyle/>
                    <a:p>
                      <a:endParaRPr lang="en-CA" sz="1800"/>
                    </a:p>
                  </a:txBody>
                  <a:tcPr/>
                </a:tc>
                <a:tc>
                  <a:txBody>
                    <a:bodyPr/>
                    <a:lstStyle/>
                    <a:p>
                      <a:endParaRPr lang="en-CA" sz="1800"/>
                    </a:p>
                  </a:txBody>
                  <a:tcPr/>
                </a:tc>
                <a:tc>
                  <a:txBody>
                    <a:bodyPr/>
                    <a:lstStyle/>
                    <a:p>
                      <a:endParaRPr lang="en-CA" sz="1800" dirty="0"/>
                    </a:p>
                  </a:txBody>
                  <a:tcPr/>
                </a:tc>
                <a:extLst>
                  <a:ext uri="{0D108BD9-81ED-4DB2-BD59-A6C34878D82A}">
                    <a16:rowId xmlns:a16="http://schemas.microsoft.com/office/drawing/2014/main" val="10003"/>
                  </a:ext>
                </a:extLst>
              </a:tr>
            </a:tbl>
          </a:graphicData>
        </a:graphic>
      </p:graphicFrame>
      <p:sp>
        <p:nvSpPr>
          <p:cNvPr id="14" name="TextBox 13"/>
          <p:cNvSpPr txBox="1"/>
          <p:nvPr/>
        </p:nvSpPr>
        <p:spPr>
          <a:xfrm>
            <a:off x="2514600" y="3754490"/>
            <a:ext cx="457200" cy="529924"/>
          </a:xfrm>
          <a:prstGeom prst="rect">
            <a:avLst/>
          </a:prstGeom>
          <a:noFill/>
        </p:spPr>
        <p:txBody>
          <a:bodyPr wrap="square" lIns="90732" tIns="45360" rIns="90732" bIns="45360" rtlCol="0">
            <a:spAutoFit/>
          </a:bodyPr>
          <a:lstStyle/>
          <a:p>
            <a:r>
              <a:rPr lang="en-CA" sz="2800" dirty="0">
                <a:solidFill>
                  <a:srgbClr val="000000"/>
                </a:solidFill>
                <a:latin typeface="Arial"/>
              </a:rPr>
              <a:t>A</a:t>
            </a:r>
          </a:p>
        </p:txBody>
      </p:sp>
      <p:pic>
        <p:nvPicPr>
          <p:cNvPr id="3" name="Picture 2"/>
          <p:cNvPicPr>
            <a:picLocks noChangeAspect="1"/>
          </p:cNvPicPr>
          <p:nvPr/>
        </p:nvPicPr>
        <p:blipFill>
          <a:blip r:embed="rId3"/>
          <a:stretch>
            <a:fillRect/>
          </a:stretch>
        </p:blipFill>
        <p:spPr>
          <a:xfrm>
            <a:off x="4114800" y="1676400"/>
            <a:ext cx="5486400" cy="2743200"/>
          </a:xfrm>
          <a:prstGeom prst="rect">
            <a:avLst/>
          </a:prstGeom>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2" y="4582510"/>
            <a:ext cx="3886200" cy="2504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278867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k</a:t>
            </a:r>
            <a:r>
              <a:rPr lang="en-CA" dirty="0" smtClean="0"/>
              <a:t>-best Parsing</a:t>
            </a:r>
            <a:endParaRPr lang="en-CA" dirty="0"/>
          </a:p>
        </p:txBody>
      </p:sp>
      <p:sp>
        <p:nvSpPr>
          <p:cNvPr id="5" name="Footer Placeholder 4"/>
          <p:cNvSpPr>
            <a:spLocks noGrp="1"/>
          </p:cNvSpPr>
          <p:nvPr>
            <p:ph type="ftr" sz="quarter" idx="11"/>
          </p:nvPr>
        </p:nvSpPr>
        <p:spPr/>
        <p:txBody>
          <a:bodyPr/>
          <a:lstStyle/>
          <a:p>
            <a:pPr>
              <a:defRPr/>
            </a:pPr>
            <a:r>
              <a:rPr lang="en-US" smtClean="0">
                <a:solidFill>
                  <a:srgbClr val="000000"/>
                </a:solidFill>
              </a:rPr>
              <a:t>CPSC 422, Lecture 28</a:t>
            </a: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21A5F99B-F908-435A-91B8-09D5E4931BB1}" type="slidenum">
              <a:rPr lang="en-US" smtClean="0">
                <a:solidFill>
                  <a:srgbClr val="000000"/>
                </a:solidFill>
              </a:rPr>
              <a:pPr>
                <a:defRPr/>
              </a:pPr>
              <a:t>34</a:t>
            </a:fld>
            <a:endParaRPr lang="en-US" dirty="0">
              <a:solidFill>
                <a:srgbClr val="000000"/>
              </a:solidFill>
            </a:endParaRPr>
          </a:p>
        </p:txBody>
      </p:sp>
      <p:sp>
        <p:nvSpPr>
          <p:cNvPr id="7" name="TextBox 6"/>
          <p:cNvSpPr txBox="1"/>
          <p:nvPr/>
        </p:nvSpPr>
        <p:spPr>
          <a:xfrm>
            <a:off x="381000" y="1905046"/>
            <a:ext cx="9448800" cy="965941"/>
          </a:xfrm>
          <a:prstGeom prst="rect">
            <a:avLst/>
          </a:prstGeom>
          <a:noFill/>
        </p:spPr>
        <p:txBody>
          <a:bodyPr wrap="square" lIns="91027" tIns="45511" rIns="91027" bIns="45511" rtlCol="0">
            <a:spAutoFit/>
          </a:bodyPr>
          <a:lstStyle/>
          <a:p>
            <a:pPr marL="341320" indent="-341320">
              <a:buFont typeface="Arial"/>
              <a:buChar char="•"/>
            </a:pPr>
            <a:r>
              <a:rPr lang="en-US" sz="2800" dirty="0">
                <a:solidFill>
                  <a:srgbClr val="000000"/>
                </a:solidFill>
                <a:latin typeface="Arial"/>
                <a:cs typeface="Arial"/>
              </a:rPr>
              <a:t>Extension to k-best is straight-forward</a:t>
            </a:r>
          </a:p>
          <a:p>
            <a:pPr marL="341320" indent="-341320">
              <a:buFont typeface="Arial"/>
              <a:buChar char="•"/>
            </a:pPr>
            <a:r>
              <a:rPr lang="en-US" sz="2800" dirty="0">
                <a:solidFill>
                  <a:srgbClr val="000000"/>
                </a:solidFill>
                <a:latin typeface="Arial"/>
                <a:cs typeface="Arial"/>
              </a:rPr>
              <a:t>Store and keep track of k-best candidates at each step</a:t>
            </a:r>
          </a:p>
        </p:txBody>
      </p:sp>
      <p:sp>
        <p:nvSpPr>
          <p:cNvPr id="11" name="TextBox 10"/>
          <p:cNvSpPr txBox="1"/>
          <p:nvPr/>
        </p:nvSpPr>
        <p:spPr>
          <a:xfrm>
            <a:off x="533400" y="5767628"/>
            <a:ext cx="8915400" cy="861774"/>
          </a:xfrm>
          <a:prstGeom prst="rect">
            <a:avLst/>
          </a:prstGeom>
          <a:noFill/>
        </p:spPr>
        <p:txBody>
          <a:bodyPr wrap="square" lIns="91027" tIns="45511" rIns="91027" bIns="45511" rtlCol="0">
            <a:spAutoFit/>
          </a:bodyPr>
          <a:lstStyle/>
          <a:p>
            <a:pPr marL="341320" indent="-341320">
              <a:buFont typeface="Arial"/>
              <a:buChar char="•"/>
            </a:pPr>
            <a:r>
              <a:rPr lang="en-US" dirty="0">
                <a:solidFill>
                  <a:srgbClr val="000000"/>
                </a:solidFill>
                <a:latin typeface="Arial"/>
                <a:cs typeface="Arial"/>
              </a:rPr>
              <a:t>See (Huang and Chiang, 2005)  for </a:t>
            </a:r>
            <a:r>
              <a:rPr lang="en-US" dirty="0" smtClean="0">
                <a:solidFill>
                  <a:srgbClr val="000000"/>
                </a:solidFill>
                <a:latin typeface="Arial"/>
                <a:cs typeface="Arial"/>
              </a:rPr>
              <a:t>cleverer </a:t>
            </a:r>
            <a:r>
              <a:rPr lang="en-US" dirty="0">
                <a:solidFill>
                  <a:srgbClr val="000000"/>
                </a:solidFill>
                <a:latin typeface="Arial"/>
                <a:cs typeface="Arial"/>
              </a:rPr>
              <a:t>ways to reduce the complexity.</a:t>
            </a:r>
            <a:endParaRPr lang="en-US" dirty="0">
              <a:solidFill>
                <a:srgbClr val="000000"/>
              </a:solidFill>
            </a:endParaRPr>
          </a:p>
        </p:txBody>
      </p:sp>
      <p:grpSp>
        <p:nvGrpSpPr>
          <p:cNvPr id="16" name="Group 15"/>
          <p:cNvGrpSpPr/>
          <p:nvPr/>
        </p:nvGrpSpPr>
        <p:grpSpPr>
          <a:xfrm>
            <a:off x="381002" y="3200444"/>
            <a:ext cx="8686800" cy="2474929"/>
            <a:chOff x="381000" y="3200400"/>
            <a:chExt cx="8686800" cy="2474929"/>
          </a:xfrm>
        </p:grpSpPr>
        <p:sp>
          <p:nvSpPr>
            <p:cNvPr id="8" name="TextBox 7"/>
            <p:cNvSpPr txBox="1"/>
            <p:nvPr/>
          </p:nvSpPr>
          <p:spPr>
            <a:xfrm>
              <a:off x="1066800" y="3886200"/>
              <a:ext cx="2971800" cy="540661"/>
            </a:xfrm>
            <a:prstGeom prst="rect">
              <a:avLst/>
            </a:prstGeom>
            <a:noFill/>
          </p:spPr>
          <p:txBody>
            <a:bodyPr wrap="square" rtlCol="0">
              <a:spAutoFit/>
            </a:bodyPr>
            <a:lstStyle/>
            <a:p>
              <a:r>
                <a:rPr lang="en-US" sz="2800" dirty="0">
                  <a:solidFill>
                    <a:srgbClr val="0000FF"/>
                  </a:solidFill>
                  <a:latin typeface="Arial"/>
                  <a:cs typeface="Arial"/>
                </a:rPr>
                <a:t>1-best parsing</a:t>
              </a:r>
            </a:p>
          </p:txBody>
        </p:sp>
        <p:sp>
          <p:nvSpPr>
            <p:cNvPr id="12" name="TextBox 11"/>
            <p:cNvSpPr txBox="1"/>
            <p:nvPr/>
          </p:nvSpPr>
          <p:spPr>
            <a:xfrm>
              <a:off x="5486400" y="3886200"/>
              <a:ext cx="2971800" cy="540661"/>
            </a:xfrm>
            <a:prstGeom prst="rect">
              <a:avLst/>
            </a:prstGeom>
            <a:noFill/>
          </p:spPr>
          <p:txBody>
            <a:bodyPr wrap="square" rtlCol="0">
              <a:spAutoFit/>
            </a:bodyPr>
            <a:lstStyle/>
            <a:p>
              <a:r>
                <a:rPr lang="en-US" sz="2800" dirty="0">
                  <a:solidFill>
                    <a:srgbClr val="0000FF"/>
                  </a:solidFill>
                  <a:latin typeface="Arial"/>
                  <a:cs typeface="Arial"/>
                </a:rPr>
                <a:t>k-best parsing</a:t>
              </a:r>
            </a:p>
          </p:txBody>
        </p:sp>
        <p:sp>
          <p:nvSpPr>
            <p:cNvPr id="10" name="TextBox 9"/>
            <p:cNvSpPr txBox="1"/>
            <p:nvPr/>
          </p:nvSpPr>
          <p:spPr>
            <a:xfrm>
              <a:off x="1524000" y="4419600"/>
              <a:ext cx="2590800" cy="872033"/>
            </a:xfrm>
            <a:prstGeom prst="rect">
              <a:avLst/>
            </a:prstGeom>
            <a:noFill/>
          </p:spPr>
          <p:txBody>
            <a:bodyPr wrap="square" rtlCol="0">
              <a:spAutoFit/>
            </a:bodyPr>
            <a:lstStyle/>
            <a:p>
              <a:r>
                <a:rPr lang="en-US" dirty="0" smtClean="0">
                  <a:solidFill>
                    <a:srgbClr val="000000"/>
                  </a:solidFill>
                  <a:latin typeface="Arial"/>
                  <a:cs typeface="Arial"/>
                </a:rPr>
                <a:t>Time:  </a:t>
              </a:r>
              <a:r>
                <a:rPr lang="en-US" dirty="0">
                  <a:solidFill>
                    <a:srgbClr val="000000"/>
                  </a:solidFill>
                  <a:latin typeface="Arial"/>
                  <a:cs typeface="Arial"/>
                </a:rPr>
                <a:t>O(n</a:t>
              </a:r>
              <a:r>
                <a:rPr lang="en-US" baseline="30000" dirty="0">
                  <a:solidFill>
                    <a:srgbClr val="000000"/>
                  </a:solidFill>
                  <a:latin typeface="Arial"/>
                  <a:cs typeface="Arial"/>
                </a:rPr>
                <a:t>3</a:t>
              </a:r>
              <a:r>
                <a:rPr lang="en-US" dirty="0">
                  <a:solidFill>
                    <a:srgbClr val="000000"/>
                  </a:solidFill>
                  <a:latin typeface="Arial"/>
                  <a:cs typeface="Arial"/>
                </a:rPr>
                <a:t>M)</a:t>
              </a:r>
            </a:p>
            <a:p>
              <a:r>
                <a:rPr lang="en-US" dirty="0">
                  <a:solidFill>
                    <a:srgbClr val="000000"/>
                  </a:solidFill>
                  <a:latin typeface="Arial"/>
                  <a:cs typeface="Arial"/>
                </a:rPr>
                <a:t>Space: O(n</a:t>
              </a:r>
              <a:r>
                <a:rPr lang="en-US" baseline="30000" dirty="0">
                  <a:solidFill>
                    <a:srgbClr val="000000"/>
                  </a:solidFill>
                  <a:latin typeface="Arial"/>
                  <a:cs typeface="Arial"/>
                </a:rPr>
                <a:t>2</a:t>
              </a:r>
              <a:r>
                <a:rPr lang="en-US" dirty="0">
                  <a:solidFill>
                    <a:srgbClr val="000000"/>
                  </a:solidFill>
                  <a:latin typeface="Arial"/>
                  <a:cs typeface="Arial"/>
                </a:rPr>
                <a:t>) </a:t>
              </a:r>
            </a:p>
          </p:txBody>
        </p:sp>
        <p:sp>
          <p:nvSpPr>
            <p:cNvPr id="15" name="TextBox 14"/>
            <p:cNvSpPr txBox="1"/>
            <p:nvPr/>
          </p:nvSpPr>
          <p:spPr>
            <a:xfrm>
              <a:off x="5715000" y="4419600"/>
              <a:ext cx="3352800" cy="1255729"/>
            </a:xfrm>
            <a:prstGeom prst="rect">
              <a:avLst/>
            </a:prstGeom>
            <a:noFill/>
          </p:spPr>
          <p:txBody>
            <a:bodyPr wrap="square" rtlCol="0">
              <a:spAutoFit/>
            </a:bodyPr>
            <a:lstStyle/>
            <a:p>
              <a:r>
                <a:rPr lang="en-US" dirty="0" smtClean="0">
                  <a:solidFill>
                    <a:srgbClr val="000000"/>
                  </a:solidFill>
                  <a:latin typeface="Arial"/>
                  <a:cs typeface="Arial"/>
                </a:rPr>
                <a:t>Time:  </a:t>
              </a:r>
              <a:r>
                <a:rPr lang="en-US" dirty="0">
                  <a:solidFill>
                    <a:srgbClr val="000000"/>
                  </a:solidFill>
                  <a:latin typeface="Arial"/>
                  <a:cs typeface="Arial"/>
                </a:rPr>
                <a:t>O(n</a:t>
              </a:r>
              <a:r>
                <a:rPr lang="en-US" sz="2000" baseline="30000" dirty="0">
                  <a:solidFill>
                    <a:srgbClr val="000000"/>
                  </a:solidFill>
                  <a:latin typeface="Arial"/>
                  <a:cs typeface="Arial"/>
                </a:rPr>
                <a:t>3</a:t>
              </a:r>
              <a:r>
                <a:rPr lang="en-US" dirty="0">
                  <a:solidFill>
                    <a:srgbClr val="000000"/>
                  </a:solidFill>
                  <a:latin typeface="Arial"/>
                  <a:cs typeface="Arial"/>
                </a:rPr>
                <a:t>Mk</a:t>
              </a:r>
              <a:r>
                <a:rPr lang="en-US" baseline="30000" dirty="0">
                  <a:solidFill>
                    <a:srgbClr val="000000"/>
                  </a:solidFill>
                  <a:latin typeface="Arial"/>
                  <a:cs typeface="Arial"/>
                </a:rPr>
                <a:t>2</a:t>
              </a:r>
              <a:r>
                <a:rPr lang="en-US" dirty="0">
                  <a:solidFill>
                    <a:srgbClr val="000000"/>
                  </a:solidFill>
                  <a:latin typeface="Arial"/>
                  <a:cs typeface="Arial"/>
                </a:rPr>
                <a:t>log k) Space: O(n</a:t>
              </a:r>
              <a:r>
                <a:rPr lang="en-US" baseline="30000" dirty="0">
                  <a:solidFill>
                    <a:srgbClr val="000000"/>
                  </a:solidFill>
                  <a:latin typeface="Arial"/>
                  <a:cs typeface="Arial"/>
                </a:rPr>
                <a:t>2</a:t>
              </a:r>
              <a:r>
                <a:rPr lang="en-US" dirty="0">
                  <a:solidFill>
                    <a:srgbClr val="000000"/>
                  </a:solidFill>
                  <a:latin typeface="Arial"/>
                  <a:cs typeface="Arial"/>
                </a:rPr>
                <a:t>k)</a:t>
              </a:r>
            </a:p>
            <a:p>
              <a:r>
                <a:rPr lang="en-US" dirty="0">
                  <a:solidFill>
                    <a:srgbClr val="000000"/>
                  </a:solidFill>
                  <a:latin typeface="Arial"/>
                  <a:cs typeface="Arial"/>
                </a:rPr>
                <a:t> </a:t>
              </a:r>
            </a:p>
          </p:txBody>
        </p:sp>
        <p:sp>
          <p:nvSpPr>
            <p:cNvPr id="13" name="TextBox 12"/>
            <p:cNvSpPr txBox="1"/>
            <p:nvPr/>
          </p:nvSpPr>
          <p:spPr>
            <a:xfrm>
              <a:off x="381000" y="3200400"/>
              <a:ext cx="8610600" cy="924356"/>
            </a:xfrm>
            <a:prstGeom prst="rect">
              <a:avLst/>
            </a:prstGeom>
            <a:noFill/>
          </p:spPr>
          <p:txBody>
            <a:bodyPr wrap="square" rtlCol="0">
              <a:spAutoFit/>
            </a:bodyPr>
            <a:lstStyle/>
            <a:p>
              <a:pPr marL="341320" indent="-341320">
                <a:buFont typeface="Arial"/>
                <a:buChar char="•"/>
              </a:pPr>
              <a:r>
                <a:rPr lang="en-US" sz="2800" dirty="0">
                  <a:solidFill>
                    <a:srgbClr val="000000"/>
                  </a:solidFill>
                  <a:latin typeface="Arial"/>
                  <a:cs typeface="Arial"/>
                </a:rPr>
                <a:t>Complexity for n discourse units and M relations</a:t>
              </a:r>
            </a:p>
            <a:p>
              <a:endParaRPr lang="en-US" dirty="0">
                <a:solidFill>
                  <a:srgbClr val="FFFFFF"/>
                </a:solidFill>
              </a:endParaRPr>
            </a:p>
          </p:txBody>
        </p:sp>
      </p:grpSp>
    </p:spTree>
    <p:extLst>
      <p:ext uri="{BB962C8B-B14F-4D97-AF65-F5344CB8AC3E}">
        <p14:creationId xmlns:p14="http://schemas.microsoft.com/office/powerpoint/2010/main" val="1235496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CPSC 422, Lecture 28</a:t>
            </a:r>
            <a:endParaRPr lang="en-US" dirty="0">
              <a:solidFill>
                <a:srgbClr val="000000"/>
              </a:solidFill>
            </a:endParaRPr>
          </a:p>
        </p:txBody>
      </p:sp>
      <p:sp>
        <p:nvSpPr>
          <p:cNvPr id="6" name="Slide Number Placeholder 5"/>
          <p:cNvSpPr>
            <a:spLocks noGrp="1"/>
          </p:cNvSpPr>
          <p:nvPr>
            <p:ph type="sldNum" sz="quarter" idx="12"/>
          </p:nvPr>
        </p:nvSpPr>
        <p:spPr/>
        <p:txBody>
          <a:bodyPr/>
          <a:lstStyle/>
          <a:p>
            <a:pPr>
              <a:defRPr/>
            </a:pPr>
            <a:fld id="{21A5F99B-F908-435A-91B8-09D5E4931BB1}" type="slidenum">
              <a:rPr lang="en-US" smtClean="0">
                <a:solidFill>
                  <a:srgbClr val="000000"/>
                </a:solidFill>
              </a:rPr>
              <a:pPr>
                <a:defRPr/>
              </a:pPr>
              <a:t>35</a:t>
            </a:fld>
            <a:endParaRPr lang="en-US" dirty="0">
              <a:solidFill>
                <a:srgbClr val="000000"/>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5" y="1676399"/>
            <a:ext cx="93726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60981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Combining Intra and Multi-sentential (1) </a:t>
            </a:r>
          </a:p>
        </p:txBody>
      </p:sp>
      <p:sp>
        <p:nvSpPr>
          <p:cNvPr id="6" name="Slide Number Placeholder 5"/>
          <p:cNvSpPr>
            <a:spLocks noGrp="1"/>
          </p:cNvSpPr>
          <p:nvPr>
            <p:ph type="sldNum" sz="quarter" idx="12"/>
          </p:nvPr>
        </p:nvSpPr>
        <p:spPr/>
        <p:txBody>
          <a:bodyPr/>
          <a:lstStyle/>
          <a:p>
            <a:pPr>
              <a:defRPr/>
            </a:pPr>
            <a:fld id="{21A5F99B-F908-435A-91B8-09D5E4931BB1}" type="slidenum">
              <a:rPr lang="en-US" smtClean="0">
                <a:solidFill>
                  <a:srgbClr val="000000"/>
                </a:solidFill>
              </a:rPr>
              <a:pPr>
                <a:defRPr/>
              </a:pPr>
              <a:t>36</a:t>
            </a:fld>
            <a:endParaRPr lang="en-US" dirty="0">
              <a:solidFill>
                <a:srgbClr val="000000"/>
              </a:solidFill>
            </a:endParaRPr>
          </a:p>
        </p:txBody>
      </p:sp>
      <p:sp>
        <p:nvSpPr>
          <p:cNvPr id="11" name="TextBox 10"/>
          <p:cNvSpPr txBox="1"/>
          <p:nvPr/>
        </p:nvSpPr>
        <p:spPr>
          <a:xfrm>
            <a:off x="0" y="1565276"/>
            <a:ext cx="10309860" cy="1070585"/>
          </a:xfrm>
          <a:prstGeom prst="rect">
            <a:avLst/>
          </a:prstGeom>
          <a:noFill/>
        </p:spPr>
        <p:txBody>
          <a:bodyPr wrap="square" lIns="91089" tIns="45543" rIns="91089" bIns="45543" rtlCol="0">
            <a:spAutoFit/>
          </a:bodyPr>
          <a:lstStyle/>
          <a:p>
            <a:pPr marL="507456" indent="-507456" defTabSz="1004545" eaLnBrk="1" fontAlgn="auto" hangingPunct="1">
              <a:spcBef>
                <a:spcPts val="0"/>
              </a:spcBef>
              <a:spcAft>
                <a:spcPts val="0"/>
              </a:spcAft>
              <a:buFont typeface="Arial" pitchFamily="34" charset="0"/>
              <a:buChar char="•"/>
            </a:pPr>
            <a:r>
              <a:rPr lang="en-CA" sz="3100" dirty="0">
                <a:solidFill>
                  <a:srgbClr val="000000"/>
                </a:solidFill>
                <a:latin typeface="Arial"/>
                <a:cs typeface="Courier New" pitchFamily="49" charset="0"/>
              </a:rPr>
              <a:t>Most sentences have a well-defined DT.</a:t>
            </a:r>
          </a:p>
          <a:p>
            <a:pPr marL="507456" indent="-507456" defTabSz="1004545" eaLnBrk="1" fontAlgn="auto" hangingPunct="1">
              <a:spcBef>
                <a:spcPts val="0"/>
              </a:spcBef>
              <a:spcAft>
                <a:spcPts val="0"/>
              </a:spcAft>
              <a:buFont typeface="Arial" pitchFamily="34" charset="0"/>
              <a:buChar char="•"/>
            </a:pPr>
            <a:r>
              <a:rPr lang="en-CA" sz="3100" dirty="0">
                <a:solidFill>
                  <a:srgbClr val="000000"/>
                </a:solidFill>
                <a:latin typeface="Arial"/>
                <a:cs typeface="Courier New" pitchFamily="49" charset="0"/>
              </a:rPr>
              <a:t>Build DTs for sentences first, then build on top of those</a:t>
            </a:r>
            <a:endParaRPr lang="en-CA" sz="3100" dirty="0">
              <a:solidFill>
                <a:srgbClr val="000000"/>
              </a:solidFill>
              <a:latin typeface="Arial"/>
            </a:endParaRPr>
          </a:p>
        </p:txBody>
      </p:sp>
      <p:grpSp>
        <p:nvGrpSpPr>
          <p:cNvPr id="16" name="Group 15"/>
          <p:cNvGrpSpPr/>
          <p:nvPr/>
        </p:nvGrpSpPr>
        <p:grpSpPr>
          <a:xfrm>
            <a:off x="249358" y="2936240"/>
            <a:ext cx="6400800" cy="3886200"/>
            <a:chOff x="838200" y="2971800"/>
            <a:chExt cx="6400800" cy="388620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971800"/>
              <a:ext cx="64008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924122" y="3145911"/>
              <a:ext cx="1630680" cy="569387"/>
            </a:xfrm>
            <a:prstGeom prst="rect">
              <a:avLst/>
            </a:prstGeom>
            <a:noFill/>
          </p:spPr>
          <p:txBody>
            <a:bodyPr wrap="square" rtlCol="0">
              <a:spAutoFit/>
            </a:bodyPr>
            <a:lstStyle/>
            <a:p>
              <a:pPr defTabSz="1004545" eaLnBrk="1" fontAlgn="auto" hangingPunct="1">
                <a:spcBef>
                  <a:spcPts val="0"/>
                </a:spcBef>
                <a:spcAft>
                  <a:spcPts val="0"/>
                </a:spcAft>
              </a:pPr>
              <a:r>
                <a:rPr lang="en-US" sz="3100" dirty="0">
                  <a:solidFill>
                    <a:srgbClr val="FF0000"/>
                  </a:solidFill>
                  <a:latin typeface="Arial"/>
                </a:rPr>
                <a:t>1S-1S</a:t>
              </a:r>
            </a:p>
          </p:txBody>
        </p:sp>
      </p:grpSp>
      <p:grpSp>
        <p:nvGrpSpPr>
          <p:cNvPr id="14" name="Group 13"/>
          <p:cNvGrpSpPr/>
          <p:nvPr/>
        </p:nvGrpSpPr>
        <p:grpSpPr>
          <a:xfrm>
            <a:off x="1844040" y="6390656"/>
            <a:ext cx="3604260" cy="1271797"/>
            <a:chOff x="1752600" y="5486406"/>
            <a:chExt cx="3276600" cy="1122174"/>
          </a:xfrm>
        </p:grpSpPr>
        <p:sp>
          <p:nvSpPr>
            <p:cNvPr id="3" name="TextBox 2"/>
            <p:cNvSpPr txBox="1"/>
            <p:nvPr/>
          </p:nvSpPr>
          <p:spPr>
            <a:xfrm>
              <a:off x="2209800" y="6106180"/>
              <a:ext cx="2819400" cy="502400"/>
            </a:xfrm>
            <a:prstGeom prst="rect">
              <a:avLst/>
            </a:prstGeom>
            <a:noFill/>
          </p:spPr>
          <p:txBody>
            <a:bodyPr wrap="square" rtlCol="0">
              <a:spAutoFit/>
            </a:bodyPr>
            <a:lstStyle/>
            <a:p>
              <a:pPr defTabSz="1004545" eaLnBrk="1" fontAlgn="auto" hangingPunct="1">
                <a:spcBef>
                  <a:spcPts val="0"/>
                </a:spcBef>
                <a:spcAft>
                  <a:spcPts val="0"/>
                </a:spcAft>
              </a:pPr>
              <a:r>
                <a:rPr lang="en-US" sz="3100" dirty="0">
                  <a:solidFill>
                    <a:srgbClr val="000000"/>
                  </a:solidFill>
                  <a:latin typeface="Arial"/>
                </a:rPr>
                <a:t>Intra-sentential</a:t>
              </a:r>
            </a:p>
          </p:txBody>
        </p:sp>
        <p:cxnSp>
          <p:nvCxnSpPr>
            <p:cNvPr id="7" name="Straight Arrow Connector 6"/>
            <p:cNvCxnSpPr>
              <a:stCxn id="3" idx="0"/>
            </p:cNvCxnSpPr>
            <p:nvPr/>
          </p:nvCxnSpPr>
          <p:spPr bwMode="auto">
            <a:xfrm flipH="1" flipV="1">
              <a:off x="1752600" y="5486406"/>
              <a:ext cx="1866900" cy="619774"/>
            </a:xfrm>
            <a:prstGeom prst="straightConnector1">
              <a:avLst/>
            </a:prstGeom>
            <a:solidFill>
              <a:srgbClr val="00B8FF"/>
            </a:solidFill>
            <a:ln w="38100" cap="flat" cmpd="sng" algn="ctr">
              <a:solidFill>
                <a:schemeClr val="tx1"/>
              </a:solidFill>
              <a:prstDash val="solid"/>
              <a:round/>
              <a:headEnd type="none" w="med" len="med"/>
              <a:tailEnd type="arrow"/>
            </a:ln>
            <a:effectLst/>
          </p:spPr>
        </p:cxnSp>
        <p:cxnSp>
          <p:nvCxnSpPr>
            <p:cNvPr id="10" name="Straight Arrow Connector 9"/>
            <p:cNvCxnSpPr>
              <a:stCxn id="3" idx="0"/>
            </p:cNvCxnSpPr>
            <p:nvPr/>
          </p:nvCxnSpPr>
          <p:spPr bwMode="auto">
            <a:xfrm flipH="1" flipV="1">
              <a:off x="3429000" y="5638806"/>
              <a:ext cx="190500" cy="467374"/>
            </a:xfrm>
            <a:prstGeom prst="straightConnector1">
              <a:avLst/>
            </a:prstGeom>
            <a:solidFill>
              <a:srgbClr val="00B8FF"/>
            </a:solidFill>
            <a:ln w="38100" cap="flat" cmpd="sng" algn="ctr">
              <a:solidFill>
                <a:schemeClr val="tx1"/>
              </a:solidFill>
              <a:prstDash val="solid"/>
              <a:round/>
              <a:headEnd type="none" w="med" len="med"/>
              <a:tailEnd type="arrow"/>
            </a:ln>
            <a:effectLst/>
          </p:spPr>
        </p:cxnSp>
        <p:cxnSp>
          <p:nvCxnSpPr>
            <p:cNvPr id="13" name="Straight Arrow Connector 12"/>
            <p:cNvCxnSpPr>
              <a:stCxn id="3" idx="0"/>
            </p:cNvCxnSpPr>
            <p:nvPr/>
          </p:nvCxnSpPr>
          <p:spPr bwMode="auto">
            <a:xfrm flipV="1">
              <a:off x="3619500" y="5486406"/>
              <a:ext cx="1181100" cy="619774"/>
            </a:xfrm>
            <a:prstGeom prst="straightConnector1">
              <a:avLst/>
            </a:prstGeom>
            <a:solidFill>
              <a:srgbClr val="00B8FF"/>
            </a:solidFill>
            <a:ln w="38100" cap="flat" cmpd="sng" algn="ctr">
              <a:solidFill>
                <a:schemeClr val="tx1"/>
              </a:solidFill>
              <a:prstDash val="solid"/>
              <a:round/>
              <a:headEnd type="none" w="med" len="med"/>
              <a:tailEnd type="arrow"/>
            </a:ln>
            <a:effectLst/>
          </p:spPr>
        </p:cxnSp>
      </p:grpSp>
      <p:grpSp>
        <p:nvGrpSpPr>
          <p:cNvPr id="7171" name="Group 7170"/>
          <p:cNvGrpSpPr/>
          <p:nvPr/>
        </p:nvGrpSpPr>
        <p:grpSpPr>
          <a:xfrm>
            <a:off x="3017520" y="2936240"/>
            <a:ext cx="5029200" cy="1381760"/>
            <a:chOff x="2590800" y="2209800"/>
            <a:chExt cx="4572000" cy="1219200"/>
          </a:xfrm>
        </p:grpSpPr>
        <p:sp>
          <p:nvSpPr>
            <p:cNvPr id="23" name="TextBox 22"/>
            <p:cNvSpPr txBox="1"/>
            <p:nvPr/>
          </p:nvSpPr>
          <p:spPr>
            <a:xfrm>
              <a:off x="4343400" y="2209800"/>
              <a:ext cx="2819400" cy="502400"/>
            </a:xfrm>
            <a:prstGeom prst="rect">
              <a:avLst/>
            </a:prstGeom>
            <a:noFill/>
          </p:spPr>
          <p:txBody>
            <a:bodyPr wrap="square" rtlCol="0">
              <a:spAutoFit/>
            </a:bodyPr>
            <a:lstStyle/>
            <a:p>
              <a:pPr defTabSz="1004545" eaLnBrk="1" fontAlgn="auto" hangingPunct="1">
                <a:spcBef>
                  <a:spcPts val="0"/>
                </a:spcBef>
                <a:spcAft>
                  <a:spcPts val="0"/>
                </a:spcAft>
              </a:pPr>
              <a:r>
                <a:rPr lang="en-US" sz="3100" dirty="0">
                  <a:solidFill>
                    <a:srgbClr val="000000"/>
                  </a:solidFill>
                  <a:latin typeface="Arial"/>
                </a:rPr>
                <a:t>Multi-sentential</a:t>
              </a:r>
            </a:p>
          </p:txBody>
        </p:sp>
        <p:cxnSp>
          <p:nvCxnSpPr>
            <p:cNvPr id="24" name="Straight Arrow Connector 23"/>
            <p:cNvCxnSpPr/>
            <p:nvPr/>
          </p:nvCxnSpPr>
          <p:spPr bwMode="auto">
            <a:xfrm flipH="1">
              <a:off x="2590800" y="2515827"/>
              <a:ext cx="1752600" cy="913173"/>
            </a:xfrm>
            <a:prstGeom prst="straightConnector1">
              <a:avLst/>
            </a:prstGeom>
            <a:solidFill>
              <a:srgbClr val="00B8FF"/>
            </a:solidFill>
            <a:ln w="28575" cap="flat" cmpd="sng" algn="ctr">
              <a:solidFill>
                <a:schemeClr val="tx1"/>
              </a:solidFill>
              <a:prstDash val="solid"/>
              <a:round/>
              <a:headEnd type="none" w="med" len="med"/>
              <a:tailEnd type="arrow"/>
            </a:ln>
            <a:effectLst/>
          </p:spPr>
        </p:cxnSp>
        <p:cxnSp>
          <p:nvCxnSpPr>
            <p:cNvPr id="30" name="Straight Arrow Connector 29"/>
            <p:cNvCxnSpPr/>
            <p:nvPr/>
          </p:nvCxnSpPr>
          <p:spPr bwMode="auto">
            <a:xfrm flipH="1">
              <a:off x="3276600" y="2515827"/>
              <a:ext cx="1066800" cy="118164"/>
            </a:xfrm>
            <a:prstGeom prst="straightConnector1">
              <a:avLst/>
            </a:prstGeom>
            <a:solidFill>
              <a:srgbClr val="00B8FF"/>
            </a:solidFill>
            <a:ln w="28575" cap="flat" cmpd="sng" algn="ctr">
              <a:solidFill>
                <a:schemeClr val="tx1"/>
              </a:solidFill>
              <a:prstDash val="solid"/>
              <a:round/>
              <a:headEnd type="none" w="med" len="med"/>
              <a:tailEnd type="arrow"/>
            </a:ln>
            <a:effectLst/>
          </p:spPr>
        </p:cxnSp>
      </p:grpSp>
      <p:sp>
        <p:nvSpPr>
          <p:cNvPr id="5" name="Footer Placeholder 4"/>
          <p:cNvSpPr>
            <a:spLocks noGrp="1"/>
          </p:cNvSpPr>
          <p:nvPr>
            <p:ph type="ftr" sz="quarter" idx="11"/>
          </p:nvPr>
        </p:nvSpPr>
        <p:spPr/>
        <p:txBody>
          <a:bodyPr/>
          <a:lstStyle/>
          <a:p>
            <a:pPr>
              <a:defRPr/>
            </a:pPr>
            <a:r>
              <a:rPr lang="en-US" smtClean="0">
                <a:solidFill>
                  <a:srgbClr val="000000"/>
                </a:solidFill>
              </a:rPr>
              <a:t>CPSC 422, Lecture 28</a:t>
            </a:r>
            <a:endParaRPr lang="en-US" dirty="0">
              <a:solidFill>
                <a:srgbClr val="000000"/>
              </a:solidFill>
            </a:endParaRPr>
          </a:p>
        </p:txBody>
      </p:sp>
    </p:spTree>
    <p:extLst>
      <p:ext uri="{BB962C8B-B14F-4D97-AF65-F5344CB8AC3E}">
        <p14:creationId xmlns:p14="http://schemas.microsoft.com/office/powerpoint/2010/main" val="1635308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ox(i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71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Combining Intra- and Multi-sentential (2) </a:t>
            </a:r>
          </a:p>
        </p:txBody>
      </p:sp>
      <p:sp>
        <p:nvSpPr>
          <p:cNvPr id="5" name="Footer Placeholder 4"/>
          <p:cNvSpPr>
            <a:spLocks noGrp="1"/>
          </p:cNvSpPr>
          <p:nvPr>
            <p:ph type="ftr" sz="quarter" idx="11"/>
          </p:nvPr>
        </p:nvSpPr>
        <p:spPr/>
        <p:txBody>
          <a:bodyPr/>
          <a:lstStyle/>
          <a:p>
            <a:pPr>
              <a:defRPr/>
            </a:pPr>
            <a:r>
              <a:rPr lang="en-US" smtClean="0">
                <a:solidFill>
                  <a:srgbClr val="000000"/>
                </a:solidFill>
              </a:rPr>
              <a:t>CPSC 422, Lecture 28</a:t>
            </a:r>
            <a:endParaRPr lang="en-US" dirty="0">
              <a:solidFill>
                <a:srgbClr val="000000"/>
              </a:solidFill>
            </a:endParaRPr>
          </a:p>
        </p:txBody>
      </p:sp>
      <p:sp>
        <p:nvSpPr>
          <p:cNvPr id="6" name="Slide Number Placeholder 5"/>
          <p:cNvSpPr>
            <a:spLocks noGrp="1"/>
          </p:cNvSpPr>
          <p:nvPr>
            <p:ph type="sldNum" sz="quarter" idx="12"/>
          </p:nvPr>
        </p:nvSpPr>
        <p:spPr/>
        <p:txBody>
          <a:bodyPr/>
          <a:lstStyle/>
          <a:p>
            <a:pPr>
              <a:defRPr/>
            </a:pPr>
            <a:fld id="{21A5F99B-F908-435A-91B8-09D5E4931BB1}" type="slidenum">
              <a:rPr lang="en-US" smtClean="0">
                <a:solidFill>
                  <a:srgbClr val="000000"/>
                </a:solidFill>
              </a:rPr>
              <a:pPr>
                <a:defRPr/>
              </a:pPr>
              <a:t>37</a:t>
            </a:fld>
            <a:endParaRPr lang="en-US" dirty="0">
              <a:solidFill>
                <a:srgbClr val="000000"/>
              </a:solidFill>
            </a:endParaRPr>
          </a:p>
        </p:txBody>
      </p:sp>
      <p:sp>
        <p:nvSpPr>
          <p:cNvPr id="11" name="TextBox 10"/>
          <p:cNvSpPr txBox="1"/>
          <p:nvPr/>
        </p:nvSpPr>
        <p:spPr>
          <a:xfrm>
            <a:off x="75" y="4876803"/>
            <a:ext cx="9906001" cy="861774"/>
          </a:xfrm>
          <a:prstGeom prst="rect">
            <a:avLst/>
          </a:prstGeom>
          <a:noFill/>
        </p:spPr>
        <p:txBody>
          <a:bodyPr wrap="square" lIns="90732" tIns="45360" rIns="90732" bIns="45360" rtlCol="0">
            <a:spAutoFit/>
          </a:bodyPr>
          <a:lstStyle/>
          <a:p>
            <a:pPr>
              <a:buFont typeface="Arial" pitchFamily="34" charset="0"/>
              <a:buChar char="•"/>
            </a:pPr>
            <a:r>
              <a:rPr lang="en-CA" dirty="0" smtClean="0">
                <a:solidFill>
                  <a:srgbClr val="000000"/>
                </a:solidFill>
                <a:latin typeface="Arial"/>
                <a:cs typeface="Courier New" pitchFamily="49" charset="0"/>
              </a:rPr>
              <a:t> 5% sentences have leaky boundaries in RST-DT.</a:t>
            </a:r>
          </a:p>
          <a:p>
            <a:pPr>
              <a:buFont typeface="Arial" pitchFamily="34" charset="0"/>
              <a:buChar char="•"/>
            </a:pPr>
            <a:r>
              <a:rPr lang="en-CA" dirty="0" smtClean="0">
                <a:solidFill>
                  <a:srgbClr val="000000"/>
                </a:solidFill>
                <a:latin typeface="Arial"/>
                <a:cs typeface="Courier New" pitchFamily="49" charset="0"/>
              </a:rPr>
              <a:t> 12% sentences have leaky boundaries in Instructional domain.</a:t>
            </a:r>
            <a:endParaRPr lang="en-CA" dirty="0">
              <a:solidFill>
                <a:srgbClr val="000000"/>
              </a:solidFill>
            </a:endParaRPr>
          </a:p>
        </p:txBody>
      </p:sp>
      <p:sp>
        <p:nvSpPr>
          <p:cNvPr id="12" name="TextBox 11"/>
          <p:cNvSpPr txBox="1"/>
          <p:nvPr/>
        </p:nvSpPr>
        <p:spPr>
          <a:xfrm>
            <a:off x="8632" y="5996227"/>
            <a:ext cx="9668768" cy="861774"/>
          </a:xfrm>
          <a:prstGeom prst="rect">
            <a:avLst/>
          </a:prstGeom>
          <a:noFill/>
        </p:spPr>
        <p:txBody>
          <a:bodyPr wrap="square" lIns="90732" tIns="45360" rIns="90732" bIns="45360" rtlCol="0">
            <a:spAutoFit/>
          </a:bodyPr>
          <a:lstStyle/>
          <a:p>
            <a:pPr>
              <a:buFont typeface="Arial" pitchFamily="34" charset="0"/>
              <a:buChar char="•"/>
            </a:pPr>
            <a:r>
              <a:rPr lang="en-CA" dirty="0" smtClean="0">
                <a:solidFill>
                  <a:srgbClr val="000000"/>
                </a:solidFill>
                <a:latin typeface="Arial"/>
                <a:cs typeface="Courier New" pitchFamily="49" charset="0"/>
              </a:rPr>
              <a:t> 80% of the 5% merge with the adjacent sentences in RST-DT.</a:t>
            </a:r>
          </a:p>
          <a:p>
            <a:pPr>
              <a:buFont typeface="Arial" pitchFamily="34" charset="0"/>
              <a:buChar char="•"/>
            </a:pPr>
            <a:r>
              <a:rPr lang="en-CA" dirty="0" smtClean="0">
                <a:solidFill>
                  <a:srgbClr val="000000"/>
                </a:solidFill>
                <a:latin typeface="Arial"/>
                <a:cs typeface="Courier New" pitchFamily="49" charset="0"/>
              </a:rPr>
              <a:t> 75% of the 12% merge with the adjacent sentences in Inst. dom. </a:t>
            </a:r>
            <a:endParaRPr lang="en-CA" dirty="0">
              <a:solidFill>
                <a:srgbClr val="000000"/>
              </a:solidFill>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524000"/>
            <a:ext cx="5105400" cy="3185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783340" y="3048000"/>
            <a:ext cx="931665" cy="477054"/>
          </a:xfrm>
          <a:prstGeom prst="rect">
            <a:avLst/>
          </a:prstGeom>
          <a:noFill/>
        </p:spPr>
        <p:txBody>
          <a:bodyPr wrap="none" lIns="90732" tIns="45360" rIns="90732" bIns="45360" rtlCol="0">
            <a:spAutoFit/>
          </a:bodyPr>
          <a:lstStyle/>
          <a:p>
            <a:r>
              <a:rPr lang="en-US" dirty="0" smtClean="0">
                <a:solidFill>
                  <a:srgbClr val="FF0000"/>
                </a:solidFill>
                <a:latin typeface="Arial"/>
              </a:rPr>
              <a:t>leaky</a:t>
            </a:r>
            <a:endParaRPr lang="en-US" dirty="0">
              <a:solidFill>
                <a:srgbClr val="FF0000"/>
              </a:solidFill>
              <a:latin typeface="Arial"/>
            </a:endParaRPr>
          </a:p>
        </p:txBody>
      </p:sp>
    </p:spTree>
    <p:extLst>
      <p:ext uri="{BB962C8B-B14F-4D97-AF65-F5344CB8AC3E}">
        <p14:creationId xmlns:p14="http://schemas.microsoft.com/office/powerpoint/2010/main" val="3520265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ox(in)">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65" y="311150"/>
            <a:ext cx="9051925" cy="984250"/>
          </a:xfrm>
        </p:spPr>
        <p:txBody>
          <a:bodyPr/>
          <a:lstStyle/>
          <a:p>
            <a:r>
              <a:rPr lang="en-US" sz="3600" dirty="0"/>
              <a:t>Combining Intra- and Multi-sentential (3) </a:t>
            </a:r>
          </a:p>
        </p:txBody>
      </p:sp>
      <p:sp>
        <p:nvSpPr>
          <p:cNvPr id="6" name="Slide Number Placeholder 5"/>
          <p:cNvSpPr>
            <a:spLocks noGrp="1"/>
          </p:cNvSpPr>
          <p:nvPr>
            <p:ph type="sldNum" sz="quarter" idx="12"/>
          </p:nvPr>
        </p:nvSpPr>
        <p:spPr/>
        <p:txBody>
          <a:bodyPr/>
          <a:lstStyle/>
          <a:p>
            <a:pPr>
              <a:defRPr/>
            </a:pPr>
            <a:fld id="{21A5F99B-F908-435A-91B8-09D5E4931BB1}" type="slidenum">
              <a:rPr lang="en-US" smtClean="0">
                <a:solidFill>
                  <a:srgbClr val="000000"/>
                </a:solidFill>
              </a:rPr>
              <a:pPr>
                <a:defRPr/>
              </a:pPr>
              <a:t>38</a:t>
            </a:fld>
            <a:endParaRPr lang="en-US" dirty="0">
              <a:solidFill>
                <a:srgbClr val="000000"/>
              </a:solidFill>
            </a:endParaRPr>
          </a:p>
        </p:txBody>
      </p:sp>
      <p:sp>
        <p:nvSpPr>
          <p:cNvPr id="11" name="TextBox 10"/>
          <p:cNvSpPr txBox="1"/>
          <p:nvPr/>
        </p:nvSpPr>
        <p:spPr>
          <a:xfrm>
            <a:off x="13913" y="1371629"/>
            <a:ext cx="9906001" cy="931059"/>
          </a:xfrm>
          <a:prstGeom prst="rect">
            <a:avLst/>
          </a:prstGeom>
          <a:noFill/>
        </p:spPr>
        <p:txBody>
          <a:bodyPr wrap="square" lIns="91182" tIns="45589" rIns="91182" bIns="45589" rtlCol="0">
            <a:spAutoFit/>
          </a:bodyPr>
          <a:lstStyle/>
          <a:p>
            <a:pPr defTabSz="1005598" eaLnBrk="1" fontAlgn="auto" hangingPunct="1">
              <a:spcBef>
                <a:spcPts val="0"/>
              </a:spcBef>
              <a:spcAft>
                <a:spcPts val="0"/>
              </a:spcAft>
            </a:pPr>
            <a:r>
              <a:rPr lang="en-CA" sz="2700" dirty="0">
                <a:solidFill>
                  <a:srgbClr val="000000"/>
                </a:solidFill>
                <a:latin typeface="Arial"/>
                <a:cs typeface="Courier New" pitchFamily="49" charset="0"/>
              </a:rPr>
              <a:t>Apply intra-sentential parser to each window of 2 sentences and consolidate the decisions to generate sentence-level sub-trees. </a:t>
            </a:r>
            <a:endParaRPr lang="en-CA" sz="3100" dirty="0">
              <a:solidFill>
                <a:srgbClr val="000000"/>
              </a:solidFill>
              <a:latin typeface="Arial"/>
            </a:endParaRPr>
          </a:p>
        </p:txBody>
      </p:sp>
      <p:sp>
        <p:nvSpPr>
          <p:cNvPr id="7" name="TextBox 6"/>
          <p:cNvSpPr txBox="1"/>
          <p:nvPr/>
        </p:nvSpPr>
        <p:spPr>
          <a:xfrm>
            <a:off x="334283" y="3581428"/>
            <a:ext cx="3417248" cy="507587"/>
          </a:xfrm>
          <a:prstGeom prst="rect">
            <a:avLst/>
          </a:prstGeom>
          <a:noFill/>
        </p:spPr>
        <p:txBody>
          <a:bodyPr wrap="none" lIns="91182" tIns="45589" rIns="91182" bIns="45589" rtlCol="0">
            <a:spAutoFit/>
          </a:bodyPr>
          <a:lstStyle/>
          <a:p>
            <a:pPr defTabSz="1005598" eaLnBrk="1" fontAlgn="auto" hangingPunct="1">
              <a:spcBef>
                <a:spcPts val="0"/>
              </a:spcBef>
              <a:spcAft>
                <a:spcPts val="0"/>
              </a:spcAft>
            </a:pPr>
            <a:r>
              <a:rPr lang="en-US" sz="2700" dirty="0">
                <a:solidFill>
                  <a:srgbClr val="333399">
                    <a:lumMod val="75000"/>
                  </a:srgbClr>
                </a:solidFill>
                <a:latin typeface="Arial"/>
              </a:rPr>
              <a:t>a) Same in both DTs.</a:t>
            </a:r>
          </a:p>
        </p:txBody>
      </p:sp>
      <p:grpSp>
        <p:nvGrpSpPr>
          <p:cNvPr id="18" name="Group 17"/>
          <p:cNvGrpSpPr/>
          <p:nvPr/>
        </p:nvGrpSpPr>
        <p:grpSpPr>
          <a:xfrm>
            <a:off x="304800" y="4087419"/>
            <a:ext cx="9372600" cy="1871423"/>
            <a:chOff x="304800" y="3962400"/>
            <a:chExt cx="9372600" cy="1871424"/>
          </a:xfrm>
        </p:grpSpPr>
        <p:grpSp>
          <p:nvGrpSpPr>
            <p:cNvPr id="8" name="Group 7"/>
            <p:cNvGrpSpPr/>
            <p:nvPr/>
          </p:nvGrpSpPr>
          <p:grpSpPr>
            <a:xfrm>
              <a:off x="5105400" y="3962400"/>
              <a:ext cx="4572000" cy="1871424"/>
              <a:chOff x="5257800" y="4800600"/>
              <a:chExt cx="4572000" cy="1524000"/>
            </a:xfrm>
          </p:grpSpPr>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4834176"/>
                <a:ext cx="1981200" cy="1490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4800600"/>
                <a:ext cx="2209800" cy="1490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3" name="TextBox 12"/>
            <p:cNvSpPr txBox="1"/>
            <p:nvPr/>
          </p:nvSpPr>
          <p:spPr>
            <a:xfrm>
              <a:off x="304800" y="4741509"/>
              <a:ext cx="3967881" cy="507831"/>
            </a:xfrm>
            <a:prstGeom prst="rect">
              <a:avLst/>
            </a:prstGeom>
            <a:noFill/>
          </p:spPr>
          <p:txBody>
            <a:bodyPr wrap="none" rtlCol="0">
              <a:spAutoFit/>
            </a:bodyPr>
            <a:lstStyle/>
            <a:p>
              <a:pPr defTabSz="1005598" eaLnBrk="1" fontAlgn="auto" hangingPunct="1">
                <a:spcBef>
                  <a:spcPts val="0"/>
                </a:spcBef>
                <a:spcAft>
                  <a:spcPts val="0"/>
                </a:spcAft>
              </a:pPr>
              <a:r>
                <a:rPr lang="en-US" sz="2700" dirty="0">
                  <a:solidFill>
                    <a:srgbClr val="333399">
                      <a:lumMod val="75000"/>
                    </a:srgbClr>
                  </a:solidFill>
                  <a:latin typeface="Arial"/>
                </a:rPr>
                <a:t>b) Different but no cross.</a:t>
              </a:r>
            </a:p>
          </p:txBody>
        </p:sp>
      </p:grpSp>
      <p:grpSp>
        <p:nvGrpSpPr>
          <p:cNvPr id="17" name="Group 16"/>
          <p:cNvGrpSpPr/>
          <p:nvPr/>
        </p:nvGrpSpPr>
        <p:grpSpPr>
          <a:xfrm>
            <a:off x="334282" y="6076146"/>
            <a:ext cx="7209519" cy="1696254"/>
            <a:chOff x="304800" y="5791200"/>
            <a:chExt cx="6770541" cy="1696254"/>
          </a:xfrm>
        </p:grpSpPr>
        <p:pic>
          <p:nvPicPr>
            <p:cNvPr id="922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5791200"/>
              <a:ext cx="4713141" cy="1696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304800" y="5847546"/>
              <a:ext cx="1462524" cy="523220"/>
            </a:xfrm>
            <a:prstGeom prst="rect">
              <a:avLst/>
            </a:prstGeom>
            <a:noFill/>
          </p:spPr>
          <p:txBody>
            <a:bodyPr wrap="none" rtlCol="0">
              <a:spAutoFit/>
            </a:bodyPr>
            <a:lstStyle/>
            <a:p>
              <a:pPr defTabSz="1005598" eaLnBrk="1" fontAlgn="auto" hangingPunct="1">
                <a:spcBef>
                  <a:spcPts val="0"/>
                </a:spcBef>
                <a:spcAft>
                  <a:spcPts val="0"/>
                </a:spcAft>
              </a:pPr>
              <a:r>
                <a:rPr lang="en-US" sz="2700" dirty="0">
                  <a:solidFill>
                    <a:srgbClr val="333399">
                      <a:lumMod val="75000"/>
                    </a:srgbClr>
                  </a:solidFill>
                  <a:latin typeface="Arial"/>
                </a:rPr>
                <a:t>c) Cross.</a:t>
              </a:r>
            </a:p>
          </p:txBody>
        </p:sp>
      </p:grpSp>
      <p:grpSp>
        <p:nvGrpSpPr>
          <p:cNvPr id="15" name="Group 14"/>
          <p:cNvGrpSpPr/>
          <p:nvPr/>
        </p:nvGrpSpPr>
        <p:grpSpPr>
          <a:xfrm>
            <a:off x="3810000" y="2230125"/>
            <a:ext cx="5870028" cy="1828800"/>
            <a:chOff x="3810000" y="2133600"/>
            <a:chExt cx="5870028" cy="1828800"/>
          </a:xfrm>
        </p:grpSpPr>
        <p:pic>
          <p:nvPicPr>
            <p:cNvPr id="921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2133600"/>
              <a:ext cx="4422228"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3810000" y="2209800"/>
              <a:ext cx="2514600" cy="923330"/>
            </a:xfrm>
            <a:prstGeom prst="rect">
              <a:avLst/>
            </a:prstGeom>
            <a:noFill/>
          </p:spPr>
          <p:txBody>
            <a:bodyPr wrap="square" rtlCol="0">
              <a:spAutoFit/>
            </a:bodyPr>
            <a:lstStyle/>
            <a:p>
              <a:pPr defTabSz="1005598" eaLnBrk="1" fontAlgn="auto" hangingPunct="1">
                <a:spcBef>
                  <a:spcPts val="0"/>
                </a:spcBef>
                <a:spcAft>
                  <a:spcPts val="0"/>
                </a:spcAft>
              </a:pPr>
              <a:r>
                <a:rPr lang="en-US" sz="2700" dirty="0">
                  <a:solidFill>
                    <a:srgbClr val="FF0000"/>
                  </a:solidFill>
                  <a:latin typeface="Arial"/>
                </a:rPr>
                <a:t>Sliding Window</a:t>
              </a:r>
            </a:p>
          </p:txBody>
        </p:sp>
      </p:grpSp>
      <p:sp>
        <p:nvSpPr>
          <p:cNvPr id="16" name="TextBox 15"/>
          <p:cNvSpPr txBox="1"/>
          <p:nvPr/>
        </p:nvSpPr>
        <p:spPr>
          <a:xfrm>
            <a:off x="167640" y="2763548"/>
            <a:ext cx="3340764" cy="512483"/>
          </a:xfrm>
          <a:prstGeom prst="rect">
            <a:avLst/>
          </a:prstGeom>
          <a:solidFill>
            <a:schemeClr val="accent2">
              <a:lumMod val="20000"/>
              <a:lumOff val="80000"/>
            </a:schemeClr>
          </a:solidFill>
        </p:spPr>
        <p:txBody>
          <a:bodyPr wrap="square" lIns="91182" tIns="45589" rIns="91182" bIns="45589" rtlCol="0">
            <a:spAutoFit/>
          </a:bodyPr>
          <a:lstStyle/>
          <a:p>
            <a:pPr marL="380988" indent="-380988" defTabSz="1005598" eaLnBrk="1" fontAlgn="auto" hangingPunct="1">
              <a:spcBef>
                <a:spcPts val="0"/>
              </a:spcBef>
              <a:spcAft>
                <a:spcPts val="0"/>
              </a:spcAft>
              <a:buFont typeface="Arial" pitchFamily="34" charset="0"/>
              <a:buChar char="•"/>
            </a:pPr>
            <a:r>
              <a:rPr lang="en-US" sz="2700" dirty="0">
                <a:solidFill>
                  <a:srgbClr val="000000"/>
                </a:solidFill>
                <a:latin typeface="Arial"/>
              </a:rPr>
              <a:t>Consolidation:</a:t>
            </a:r>
          </a:p>
        </p:txBody>
      </p:sp>
      <p:grpSp>
        <p:nvGrpSpPr>
          <p:cNvPr id="5" name="Group 4"/>
          <p:cNvGrpSpPr/>
          <p:nvPr/>
        </p:nvGrpSpPr>
        <p:grpSpPr>
          <a:xfrm>
            <a:off x="6201372" y="2763520"/>
            <a:ext cx="2517227" cy="1295400"/>
            <a:chOff x="5637606" y="2438400"/>
            <a:chExt cx="2288388" cy="1143000"/>
          </a:xfrm>
        </p:grpSpPr>
        <p:sp>
          <p:nvSpPr>
            <p:cNvPr id="3" name="Oval 2"/>
            <p:cNvSpPr/>
            <p:nvPr/>
          </p:nvSpPr>
          <p:spPr bwMode="auto">
            <a:xfrm>
              <a:off x="5637606" y="2438400"/>
              <a:ext cx="1144194" cy="1143000"/>
            </a:xfrm>
            <a:prstGeom prst="ellipse">
              <a:avLst/>
            </a:prstGeom>
            <a:noFill/>
            <a:ln w="22225" cap="flat" cmpd="dbl" algn="ctr">
              <a:solidFill>
                <a:srgbClr val="C00000"/>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1015969"/>
              <a:endParaRPr lang="en-US">
                <a:solidFill>
                  <a:srgbClr val="FFFFFF"/>
                </a:solidFill>
                <a:latin typeface="Times New Roman" pitchFamily="18" charset="0"/>
              </a:endParaRPr>
            </a:p>
          </p:txBody>
        </p:sp>
        <p:sp>
          <p:nvSpPr>
            <p:cNvPr id="20" name="Oval 19"/>
            <p:cNvSpPr/>
            <p:nvPr/>
          </p:nvSpPr>
          <p:spPr bwMode="auto">
            <a:xfrm>
              <a:off x="6781800" y="2438400"/>
              <a:ext cx="1144194" cy="1143000"/>
            </a:xfrm>
            <a:prstGeom prst="ellipse">
              <a:avLst/>
            </a:prstGeom>
            <a:noFill/>
            <a:ln w="22225" cap="flat" cmpd="dbl" algn="ctr">
              <a:solidFill>
                <a:srgbClr val="C00000"/>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1015969"/>
              <a:endParaRPr lang="en-US">
                <a:solidFill>
                  <a:srgbClr val="FFFFFF"/>
                </a:solidFill>
                <a:latin typeface="Times New Roman" pitchFamily="18" charset="0"/>
              </a:endParaRPr>
            </a:p>
          </p:txBody>
        </p:sp>
      </p:grpSp>
      <p:grpSp>
        <p:nvGrpSpPr>
          <p:cNvPr id="9" name="Group 8"/>
          <p:cNvGrpSpPr/>
          <p:nvPr/>
        </p:nvGrpSpPr>
        <p:grpSpPr>
          <a:xfrm>
            <a:off x="6035040" y="4577080"/>
            <a:ext cx="2767373" cy="1381760"/>
            <a:chOff x="5486400" y="4038600"/>
            <a:chExt cx="2515794" cy="1219200"/>
          </a:xfrm>
        </p:grpSpPr>
        <p:sp>
          <p:nvSpPr>
            <p:cNvPr id="22" name="Oval 21"/>
            <p:cNvSpPr/>
            <p:nvPr/>
          </p:nvSpPr>
          <p:spPr bwMode="auto">
            <a:xfrm>
              <a:off x="5486400" y="4114800"/>
              <a:ext cx="1144194" cy="1143000"/>
            </a:xfrm>
            <a:prstGeom prst="ellipse">
              <a:avLst/>
            </a:prstGeom>
            <a:noFill/>
            <a:ln w="22225" cap="flat" cmpd="dbl" algn="ctr">
              <a:solidFill>
                <a:srgbClr val="C00000"/>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1015969"/>
              <a:endParaRPr lang="en-US">
                <a:solidFill>
                  <a:srgbClr val="FFFFFF"/>
                </a:solidFill>
                <a:latin typeface="Times New Roman" pitchFamily="18" charset="0"/>
              </a:endParaRPr>
            </a:p>
          </p:txBody>
        </p:sp>
        <p:sp>
          <p:nvSpPr>
            <p:cNvPr id="23" name="Oval 22"/>
            <p:cNvSpPr/>
            <p:nvPr/>
          </p:nvSpPr>
          <p:spPr bwMode="auto">
            <a:xfrm>
              <a:off x="6858000" y="4038600"/>
              <a:ext cx="1144194" cy="1143000"/>
            </a:xfrm>
            <a:prstGeom prst="ellipse">
              <a:avLst/>
            </a:prstGeom>
            <a:noFill/>
            <a:ln w="22225" cap="flat" cmpd="dbl" algn="ctr">
              <a:solidFill>
                <a:srgbClr val="C00000"/>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1015969"/>
              <a:endParaRPr lang="en-US">
                <a:solidFill>
                  <a:srgbClr val="FFFFFF"/>
                </a:solidFill>
                <a:latin typeface="Times New Roman" pitchFamily="18" charset="0"/>
              </a:endParaRPr>
            </a:p>
          </p:txBody>
        </p:sp>
      </p:grpSp>
      <p:sp>
        <p:nvSpPr>
          <p:cNvPr id="25" name="Oval 24"/>
          <p:cNvSpPr/>
          <p:nvPr/>
        </p:nvSpPr>
        <p:spPr bwMode="auto">
          <a:xfrm>
            <a:off x="5195529" y="6390640"/>
            <a:ext cx="1258613" cy="1295400"/>
          </a:xfrm>
          <a:prstGeom prst="ellipse">
            <a:avLst/>
          </a:prstGeom>
          <a:noFill/>
          <a:ln w="22225" cap="flat" cmpd="dbl" algn="ctr">
            <a:solidFill>
              <a:srgbClr val="C00000"/>
            </a:solidFill>
            <a:prstDash val="sysDot"/>
            <a:round/>
            <a:headEnd type="none" w="med" len="med"/>
            <a:tailEnd type="none" w="med" len="med"/>
          </a:ln>
          <a:effectLst/>
        </p:spPr>
        <p:txBody>
          <a:bodyPr vert="horz" wrap="square" lIns="101597" tIns="50800" rIns="101597" bIns="50800" numCol="1" rtlCol="0" anchor="t" anchorCtr="0" compatLnSpc="1">
            <a:prstTxWarp prst="textNoShape">
              <a:avLst/>
            </a:prstTxWarp>
          </a:bodyPr>
          <a:lstStyle/>
          <a:p>
            <a:pPr defTabSz="1015969"/>
            <a:endParaRPr lang="en-US">
              <a:solidFill>
                <a:srgbClr val="FFFFFF"/>
              </a:solidFill>
              <a:latin typeface="Times New Roman" pitchFamily="18" charset="0"/>
            </a:endParaRPr>
          </a:p>
        </p:txBody>
      </p:sp>
      <p:sp>
        <p:nvSpPr>
          <p:cNvPr id="26" name="Oval 25"/>
          <p:cNvSpPr/>
          <p:nvPr/>
        </p:nvSpPr>
        <p:spPr bwMode="auto">
          <a:xfrm>
            <a:off x="3604260" y="6390640"/>
            <a:ext cx="1258613" cy="1295400"/>
          </a:xfrm>
          <a:prstGeom prst="ellipse">
            <a:avLst/>
          </a:prstGeom>
          <a:noFill/>
          <a:ln w="22225" cap="flat" cmpd="dbl" algn="ctr">
            <a:solidFill>
              <a:srgbClr val="C00000"/>
            </a:solidFill>
            <a:prstDash val="sysDot"/>
            <a:round/>
            <a:headEnd type="none" w="med" len="med"/>
            <a:tailEnd type="none" w="med" len="med"/>
          </a:ln>
          <a:effectLst/>
        </p:spPr>
        <p:txBody>
          <a:bodyPr vert="horz" wrap="square" lIns="101597" tIns="50800" rIns="101597" bIns="50800" numCol="1" rtlCol="0" anchor="t" anchorCtr="0" compatLnSpc="1">
            <a:prstTxWarp prst="textNoShape">
              <a:avLst/>
            </a:prstTxWarp>
          </a:bodyPr>
          <a:lstStyle/>
          <a:p>
            <a:pPr defTabSz="1015969"/>
            <a:endParaRPr lang="en-US">
              <a:solidFill>
                <a:srgbClr val="FFFFFF"/>
              </a:solidFill>
              <a:latin typeface="Times New Roman" pitchFamily="18" charset="0"/>
            </a:endParaRPr>
          </a:p>
        </p:txBody>
      </p:sp>
      <p:sp>
        <p:nvSpPr>
          <p:cNvPr id="12" name="Footer Placeholder 11"/>
          <p:cNvSpPr>
            <a:spLocks noGrp="1"/>
          </p:cNvSpPr>
          <p:nvPr>
            <p:ph type="ftr" sz="quarter" idx="11"/>
          </p:nvPr>
        </p:nvSpPr>
        <p:spPr/>
        <p:txBody>
          <a:bodyPr/>
          <a:lstStyle/>
          <a:p>
            <a:pPr>
              <a:defRPr/>
            </a:pPr>
            <a:r>
              <a:rPr lang="en-US" smtClean="0">
                <a:solidFill>
                  <a:srgbClr val="000000"/>
                </a:solidFill>
              </a:rPr>
              <a:t>CPSC 422, Lecture 28</a:t>
            </a:r>
            <a:endParaRPr lang="en-US" dirty="0">
              <a:solidFill>
                <a:srgbClr val="000000"/>
              </a:solidFill>
            </a:endParaRPr>
          </a:p>
        </p:txBody>
      </p:sp>
    </p:spTree>
    <p:extLst>
      <p:ext uri="{BB962C8B-B14F-4D97-AF65-F5344CB8AC3E}">
        <p14:creationId xmlns:p14="http://schemas.microsoft.com/office/powerpoint/2010/main" val="1029147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7" grpId="0"/>
      <p:bldP spid="16" grpId="0" animBg="1"/>
      <p:bldP spid="25" grpId="0" animBg="1"/>
      <p:bldP spid="2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3"/>
          <p:cNvSpPr txBox="1">
            <a:spLocks noChangeArrowheads="1"/>
          </p:cNvSpPr>
          <p:nvPr/>
        </p:nvSpPr>
        <p:spPr bwMode="auto">
          <a:xfrm>
            <a:off x="381031" y="3505201"/>
            <a:ext cx="4343395" cy="1828800"/>
          </a:xfrm>
          <a:prstGeom prst="rect">
            <a:avLst/>
          </a:prstGeom>
          <a:solidFill>
            <a:schemeClr val="accent3">
              <a:lumMod val="95000"/>
            </a:schemeClr>
          </a:solidFill>
          <a:ln w="9525">
            <a:solidFill>
              <a:schemeClr val="tx1"/>
            </a:solidFill>
            <a:miter lim="800000"/>
            <a:headEnd/>
            <a:tailEnd/>
          </a:ln>
        </p:spPr>
        <p:txBody>
          <a:bodyPr vert="horz" wrap="square" lIns="90722" tIns="45355" rIns="90722" bIns="45355" numCol="1" anchor="t" anchorCtr="0" compatLnSpc="1">
            <a:prstTxWarp prst="textNoShape">
              <a:avLst/>
            </a:prstTxWarp>
          </a:bodyPr>
          <a:lstStyle/>
          <a:p>
            <a:pPr marL="340189" indent="-340189" defTabSz="907036" eaLnBrk="1" hangingPunct="1">
              <a:spcBef>
                <a:spcPct val="20000"/>
              </a:spcBef>
              <a:buFont typeface="Arial" pitchFamily="34" charset="0"/>
              <a:buChar char="•"/>
              <a:defRPr/>
            </a:pPr>
            <a:r>
              <a:rPr lang="en-CA" kern="0" dirty="0">
                <a:solidFill>
                  <a:srgbClr val="000000"/>
                </a:solidFill>
                <a:latin typeface="Arial"/>
              </a:rPr>
              <a:t>385 news articles</a:t>
            </a:r>
          </a:p>
          <a:p>
            <a:pPr marL="340189" indent="-340189" defTabSz="907036" eaLnBrk="1" hangingPunct="1">
              <a:spcBef>
                <a:spcPct val="20000"/>
              </a:spcBef>
              <a:defRPr/>
            </a:pPr>
            <a:r>
              <a:rPr lang="en-CA" kern="0" dirty="0">
                <a:solidFill>
                  <a:srgbClr val="000000"/>
                </a:solidFill>
                <a:latin typeface="Arial"/>
              </a:rPr>
              <a:t>  -Train: 347 (7673 </a:t>
            </a:r>
            <a:r>
              <a:rPr lang="en-CA" kern="0" dirty="0" smtClean="0">
                <a:solidFill>
                  <a:srgbClr val="000000"/>
                </a:solidFill>
                <a:latin typeface="Arial"/>
              </a:rPr>
              <a:t>sent.)</a:t>
            </a:r>
            <a:endParaRPr lang="en-CA" kern="0" dirty="0">
              <a:solidFill>
                <a:srgbClr val="000000"/>
              </a:solidFill>
              <a:latin typeface="Arial"/>
            </a:endParaRPr>
          </a:p>
          <a:p>
            <a:pPr marL="340189" indent="-340189" defTabSz="907036" eaLnBrk="1" hangingPunct="1">
              <a:spcBef>
                <a:spcPct val="20000"/>
              </a:spcBef>
              <a:defRPr/>
            </a:pPr>
            <a:r>
              <a:rPr lang="en-CA" kern="0" dirty="0">
                <a:solidFill>
                  <a:srgbClr val="000000"/>
                </a:solidFill>
                <a:latin typeface="Arial"/>
              </a:rPr>
              <a:t>  -</a:t>
            </a:r>
            <a:r>
              <a:rPr lang="en-CA" kern="0" dirty="0" smtClean="0">
                <a:solidFill>
                  <a:srgbClr val="000000"/>
                </a:solidFill>
                <a:latin typeface="Arial"/>
              </a:rPr>
              <a:t>Test: </a:t>
            </a:r>
            <a:r>
              <a:rPr lang="en-CA" kern="0" dirty="0">
                <a:solidFill>
                  <a:srgbClr val="000000"/>
                </a:solidFill>
                <a:latin typeface="Arial"/>
              </a:rPr>
              <a:t>38 (991 </a:t>
            </a:r>
            <a:r>
              <a:rPr lang="en-CA" kern="0" dirty="0" smtClean="0">
                <a:solidFill>
                  <a:srgbClr val="000000"/>
                </a:solidFill>
                <a:latin typeface="Arial"/>
              </a:rPr>
              <a:t>sent.)</a:t>
            </a:r>
            <a:endParaRPr lang="en-CA" kern="0" dirty="0">
              <a:solidFill>
                <a:srgbClr val="000000"/>
              </a:solidFill>
              <a:latin typeface="Arial"/>
            </a:endParaRPr>
          </a:p>
        </p:txBody>
      </p:sp>
      <p:sp>
        <p:nvSpPr>
          <p:cNvPr id="8" name="Rectangle 46"/>
          <p:cNvSpPr>
            <a:spLocks noGrp="1" noChangeArrowheads="1"/>
          </p:cNvSpPr>
          <p:nvPr>
            <p:ph type="sldNum" sz="quarter" idx="12"/>
          </p:nvPr>
        </p:nvSpPr>
        <p:spPr>
          <a:ln/>
        </p:spPr>
        <p:txBody>
          <a:bodyPr/>
          <a:lstStyle/>
          <a:p>
            <a:fld id="{E426EA9D-34AD-4277-AECF-C3A43FF2D488}" type="slidenum">
              <a:rPr lang="en-CA">
                <a:solidFill>
                  <a:srgbClr val="000000"/>
                </a:solidFill>
              </a:rPr>
              <a:pPr/>
              <a:t>39</a:t>
            </a:fld>
            <a:endParaRPr lang="en-CA">
              <a:solidFill>
                <a:srgbClr val="000000"/>
              </a:solidFill>
            </a:endParaRPr>
          </a:p>
        </p:txBody>
      </p:sp>
      <p:sp>
        <p:nvSpPr>
          <p:cNvPr id="345090" name="Rectangle 2"/>
          <p:cNvSpPr>
            <a:spLocks noGrp="1" noChangeArrowheads="1"/>
          </p:cNvSpPr>
          <p:nvPr>
            <p:ph type="title" idx="4294967295"/>
          </p:nvPr>
        </p:nvSpPr>
        <p:spPr>
          <a:xfrm>
            <a:off x="304800" y="152403"/>
            <a:ext cx="9372600" cy="1143000"/>
          </a:xfrm>
        </p:spPr>
        <p:txBody>
          <a:bodyPr/>
          <a:lstStyle/>
          <a:p>
            <a:pPr eaLnBrk="1" hangingPunct="1"/>
            <a:r>
              <a:rPr lang="en-CA" b="1" dirty="0" smtClean="0">
                <a:solidFill>
                  <a:schemeClr val="tx1"/>
                </a:solidFill>
              </a:rPr>
              <a:t>Experiments: Corpora/Datasets</a:t>
            </a:r>
          </a:p>
        </p:txBody>
      </p:sp>
      <p:sp>
        <p:nvSpPr>
          <p:cNvPr id="345091" name="Rectangle 3"/>
          <p:cNvSpPr>
            <a:spLocks noGrp="1" noChangeArrowheads="1"/>
          </p:cNvSpPr>
          <p:nvPr>
            <p:ph type="body" idx="4294967295"/>
          </p:nvPr>
        </p:nvSpPr>
        <p:spPr>
          <a:xfrm>
            <a:off x="381005" y="2286000"/>
            <a:ext cx="4343400" cy="1066800"/>
          </a:xfrm>
          <a:solidFill>
            <a:schemeClr val="accent3">
              <a:lumMod val="85000"/>
            </a:schemeClr>
          </a:solidFill>
        </p:spPr>
        <p:txBody>
          <a:bodyPr/>
          <a:lstStyle/>
          <a:p>
            <a:pPr eaLnBrk="1" hangingPunct="1">
              <a:buNone/>
            </a:pPr>
            <a:r>
              <a:rPr lang="en-CA" sz="2500" b="1" dirty="0"/>
              <a:t>            RST-DT corpus</a:t>
            </a:r>
          </a:p>
          <a:p>
            <a:pPr eaLnBrk="1" hangingPunct="1">
              <a:buNone/>
            </a:pPr>
            <a:r>
              <a:rPr lang="en-CA" sz="2500" b="1" dirty="0"/>
              <a:t>    (Carlson &amp; </a:t>
            </a:r>
            <a:r>
              <a:rPr lang="en-CA" sz="2500" b="1" dirty="0" err="1"/>
              <a:t>Marcu</a:t>
            </a:r>
            <a:r>
              <a:rPr lang="en-CA" sz="2500" b="1" dirty="0"/>
              <a:t>, 2001)</a:t>
            </a:r>
          </a:p>
          <a:p>
            <a:pPr eaLnBrk="1" hangingPunct="1">
              <a:buNone/>
            </a:pPr>
            <a:endParaRPr lang="en-CA" sz="2500" dirty="0"/>
          </a:p>
        </p:txBody>
      </p:sp>
      <p:sp>
        <p:nvSpPr>
          <p:cNvPr id="9" name="Footer Placeholder 8"/>
          <p:cNvSpPr>
            <a:spLocks noGrp="1"/>
          </p:cNvSpPr>
          <p:nvPr>
            <p:ph type="ftr" sz="quarter" idx="11"/>
          </p:nvPr>
        </p:nvSpPr>
        <p:spPr/>
        <p:txBody>
          <a:bodyPr/>
          <a:lstStyle/>
          <a:p>
            <a:pPr>
              <a:defRPr/>
            </a:pPr>
            <a:r>
              <a:rPr lang="en-US" smtClean="0">
                <a:solidFill>
                  <a:srgbClr val="000000"/>
                </a:solidFill>
              </a:rPr>
              <a:t>CPSC 422, Lecture 28</a:t>
            </a:r>
            <a:endParaRPr lang="en-US">
              <a:solidFill>
                <a:srgbClr val="000000"/>
              </a:solidFill>
            </a:endParaRPr>
          </a:p>
        </p:txBody>
      </p:sp>
      <p:sp>
        <p:nvSpPr>
          <p:cNvPr id="11" name="Rectangle 3"/>
          <p:cNvSpPr txBox="1">
            <a:spLocks noChangeArrowheads="1"/>
          </p:cNvSpPr>
          <p:nvPr/>
        </p:nvSpPr>
        <p:spPr bwMode="auto">
          <a:xfrm>
            <a:off x="381005" y="5486400"/>
            <a:ext cx="4343400" cy="1524000"/>
          </a:xfrm>
          <a:prstGeom prst="rect">
            <a:avLst/>
          </a:prstGeom>
          <a:solidFill>
            <a:schemeClr val="accent3">
              <a:lumMod val="95000"/>
            </a:schemeClr>
          </a:solidFill>
          <a:ln w="9525">
            <a:solidFill>
              <a:schemeClr val="tx1"/>
            </a:solidFill>
            <a:miter lim="800000"/>
            <a:headEnd/>
            <a:tailEnd/>
          </a:ln>
        </p:spPr>
        <p:txBody>
          <a:bodyPr vert="horz" wrap="square" lIns="90722" tIns="45355" rIns="90722" bIns="45355" numCol="1" anchor="t" anchorCtr="0" compatLnSpc="1">
            <a:prstTxWarp prst="textNoShape">
              <a:avLst/>
            </a:prstTxWarp>
          </a:bodyPr>
          <a:lstStyle/>
          <a:p>
            <a:pPr marL="340189" indent="-340189" defTabSz="907036" eaLnBrk="1" hangingPunct="1">
              <a:spcBef>
                <a:spcPct val="20000"/>
              </a:spcBef>
              <a:defRPr/>
            </a:pPr>
            <a:r>
              <a:rPr lang="en-CA" b="1" kern="0" dirty="0">
                <a:solidFill>
                  <a:srgbClr val="000000"/>
                </a:solidFill>
                <a:latin typeface="Arial"/>
              </a:rPr>
              <a:t>Relations</a:t>
            </a:r>
          </a:p>
          <a:p>
            <a:pPr marL="340189" indent="-340189" defTabSz="907036" eaLnBrk="1" hangingPunct="1">
              <a:spcBef>
                <a:spcPct val="20000"/>
              </a:spcBef>
              <a:buFont typeface="Arial" pitchFamily="34" charset="0"/>
              <a:buChar char="•"/>
              <a:defRPr/>
            </a:pPr>
            <a:r>
              <a:rPr lang="en-CA" kern="0" dirty="0">
                <a:solidFill>
                  <a:srgbClr val="000000"/>
                </a:solidFill>
                <a:latin typeface="Arial"/>
              </a:rPr>
              <a:t>18 relations</a:t>
            </a:r>
          </a:p>
          <a:p>
            <a:pPr marL="340189" indent="-340189" defTabSz="907036" eaLnBrk="1" hangingPunct="1">
              <a:spcBef>
                <a:spcPct val="20000"/>
              </a:spcBef>
              <a:buFont typeface="Arial" pitchFamily="34" charset="0"/>
              <a:buChar char="•"/>
              <a:defRPr/>
            </a:pPr>
            <a:r>
              <a:rPr lang="en-CA" kern="0" dirty="0">
                <a:solidFill>
                  <a:srgbClr val="000000"/>
                </a:solidFill>
                <a:latin typeface="Arial"/>
              </a:rPr>
              <a:t>41 with Nucleus-Satellite</a:t>
            </a:r>
          </a:p>
        </p:txBody>
      </p:sp>
      <p:sp>
        <p:nvSpPr>
          <p:cNvPr id="13" name="Rectangle 12"/>
          <p:cNvSpPr/>
          <p:nvPr/>
        </p:nvSpPr>
        <p:spPr bwMode="auto">
          <a:xfrm>
            <a:off x="381005" y="2286000"/>
            <a:ext cx="4343400" cy="1066800"/>
          </a:xfrm>
          <a:prstGeom prst="rect">
            <a:avLst/>
          </a:prstGeom>
          <a:noFill/>
          <a:ln w="25400" cap="flat" cmpd="sng" algn="ctr">
            <a:solidFill>
              <a:schemeClr val="tx1"/>
            </a:solidFill>
            <a:prstDash val="solid"/>
            <a:round/>
            <a:headEnd type="none" w="med" len="med"/>
            <a:tailEnd type="none" w="med" len="med"/>
          </a:ln>
          <a:effectLst/>
        </p:spPr>
        <p:txBody>
          <a:bodyPr vert="horz" wrap="square" lIns="90732" tIns="45360" rIns="90732" bIns="45360" numCol="1" rtlCol="0" anchor="t" anchorCtr="0" compatLnSpc="1">
            <a:prstTxWarp prst="textNoShape">
              <a:avLst/>
            </a:prstTxWarp>
          </a:bodyPr>
          <a:lstStyle/>
          <a:p>
            <a:pPr defTabSz="907036"/>
            <a:endParaRPr lang="en-CA">
              <a:solidFill>
                <a:srgbClr val="FFFFFF"/>
              </a:solidFill>
              <a:latin typeface="Times New Roman" pitchFamily="18" charset="0"/>
            </a:endParaRPr>
          </a:p>
        </p:txBody>
      </p:sp>
      <p:grpSp>
        <p:nvGrpSpPr>
          <p:cNvPr id="18" name="Group 17"/>
          <p:cNvGrpSpPr/>
          <p:nvPr/>
        </p:nvGrpSpPr>
        <p:grpSpPr>
          <a:xfrm>
            <a:off x="5029200" y="2286029"/>
            <a:ext cx="4800600" cy="4800597"/>
            <a:chOff x="4953000" y="1600200"/>
            <a:chExt cx="4419600" cy="3962400"/>
          </a:xfrm>
        </p:grpSpPr>
        <p:sp>
          <p:nvSpPr>
            <p:cNvPr id="2" name="Rectangle 3"/>
            <p:cNvSpPr>
              <a:spLocks noChangeArrowheads="1"/>
            </p:cNvSpPr>
            <p:nvPr/>
          </p:nvSpPr>
          <p:spPr bwMode="auto">
            <a:xfrm>
              <a:off x="4953000" y="1600200"/>
              <a:ext cx="4419600" cy="924560"/>
            </a:xfrm>
            <a:prstGeom prst="rect">
              <a:avLst/>
            </a:prstGeom>
            <a:solidFill>
              <a:schemeClr val="accent2">
                <a:lumMod val="40000"/>
                <a:lumOff val="60000"/>
                <a:alpha val="80000"/>
              </a:schemeClr>
            </a:solidFill>
            <a:ln w="9525">
              <a:noFill/>
              <a:miter lim="800000"/>
              <a:headEnd/>
              <a:tailEnd/>
            </a:ln>
            <a:effectLst/>
          </p:spPr>
          <p:txBody>
            <a:bodyPr lIns="101882" tIns="50941" rIns="101882" bIns="50941"/>
            <a:lstStyle/>
            <a:p>
              <a:pPr marL="378990" indent="-378990" algn="ctr" defTabSz="1010641">
                <a:spcBef>
                  <a:spcPct val="20000"/>
                </a:spcBef>
                <a:buClr>
                  <a:srgbClr val="009999"/>
                </a:buClr>
                <a:buSzPct val="90000"/>
              </a:pPr>
              <a:r>
                <a:rPr lang="en-CA" b="1" dirty="0">
                  <a:solidFill>
                    <a:srgbClr val="000000"/>
                  </a:solidFill>
                  <a:latin typeface="Arial"/>
                </a:rPr>
                <a:t>Instructional corpus</a:t>
              </a:r>
            </a:p>
            <a:p>
              <a:pPr marL="378990" indent="-378990" algn="ctr" defTabSz="1010641">
                <a:spcBef>
                  <a:spcPct val="20000"/>
                </a:spcBef>
                <a:buClr>
                  <a:srgbClr val="009999"/>
                </a:buClr>
                <a:buSzPct val="90000"/>
              </a:pPr>
              <a:r>
                <a:rPr lang="en-CA" b="1" dirty="0">
                  <a:solidFill>
                    <a:srgbClr val="000000"/>
                  </a:solidFill>
                  <a:latin typeface="Arial"/>
                </a:rPr>
                <a:t>(</a:t>
              </a:r>
              <a:r>
                <a:rPr lang="en-CA" b="1" dirty="0" err="1">
                  <a:solidFill>
                    <a:srgbClr val="000000"/>
                  </a:solidFill>
                  <a:latin typeface="Arial"/>
                </a:rPr>
                <a:t>Subba</a:t>
              </a:r>
              <a:r>
                <a:rPr lang="en-CA" b="1" dirty="0">
                  <a:solidFill>
                    <a:srgbClr val="000000"/>
                  </a:solidFill>
                  <a:latin typeface="Arial"/>
                </a:rPr>
                <a:t> &amp; Di-Eugenio, 2009)</a:t>
              </a:r>
            </a:p>
            <a:p>
              <a:pPr marL="378990" indent="-378990" algn="ctr" defTabSz="1010641">
                <a:spcBef>
                  <a:spcPct val="20000"/>
                </a:spcBef>
                <a:buClr>
                  <a:srgbClr val="009999"/>
                </a:buClr>
                <a:buSzPct val="90000"/>
              </a:pPr>
              <a:endParaRPr lang="en-CA" kern="0" dirty="0">
                <a:solidFill>
                  <a:srgbClr val="000000"/>
                </a:solidFill>
                <a:latin typeface="Arial"/>
              </a:endParaRPr>
            </a:p>
          </p:txBody>
        </p:sp>
        <p:sp>
          <p:nvSpPr>
            <p:cNvPr id="14" name="Rectangle 3"/>
            <p:cNvSpPr>
              <a:spLocks noChangeArrowheads="1"/>
            </p:cNvSpPr>
            <p:nvPr/>
          </p:nvSpPr>
          <p:spPr bwMode="auto">
            <a:xfrm>
              <a:off x="4953000" y="3352800"/>
              <a:ext cx="4419600" cy="2209800"/>
            </a:xfrm>
            <a:prstGeom prst="rect">
              <a:avLst/>
            </a:prstGeom>
            <a:solidFill>
              <a:schemeClr val="accent2">
                <a:lumMod val="20000"/>
                <a:lumOff val="80000"/>
              </a:schemeClr>
            </a:solidFill>
            <a:ln w="9525">
              <a:solidFill>
                <a:schemeClr val="tx1"/>
              </a:solidFill>
              <a:miter lim="800000"/>
              <a:headEnd/>
              <a:tailEnd/>
            </a:ln>
            <a:effectLst/>
          </p:spPr>
          <p:txBody>
            <a:bodyPr lIns="101882" tIns="50941" rIns="101882" bIns="50941"/>
            <a:lstStyle/>
            <a:p>
              <a:pPr marL="378990" indent="-378990" defTabSz="1010641">
                <a:spcBef>
                  <a:spcPct val="20000"/>
                </a:spcBef>
                <a:buClr>
                  <a:srgbClr val="009999"/>
                </a:buClr>
                <a:buSzPct val="90000"/>
              </a:pPr>
              <a:r>
                <a:rPr lang="en-CA" b="1" dirty="0">
                  <a:solidFill>
                    <a:srgbClr val="000000"/>
                  </a:solidFill>
                  <a:latin typeface="Arial"/>
                </a:rPr>
                <a:t>Relations</a:t>
              </a:r>
              <a:endParaRPr lang="en-CA" b="1" kern="0" dirty="0">
                <a:solidFill>
                  <a:srgbClr val="000000"/>
                </a:solidFill>
                <a:latin typeface="Arial"/>
              </a:endParaRPr>
            </a:p>
            <a:p>
              <a:pPr marL="340189" indent="-340189" eaLnBrk="1" hangingPunct="1">
                <a:spcBef>
                  <a:spcPct val="20000"/>
                </a:spcBef>
                <a:buFont typeface="Arial" pitchFamily="34" charset="0"/>
                <a:buChar char="•"/>
              </a:pPr>
              <a:r>
                <a:rPr lang="en-CA" kern="0" dirty="0">
                  <a:solidFill>
                    <a:srgbClr val="000000"/>
                  </a:solidFill>
                  <a:latin typeface="Arial"/>
                </a:rPr>
                <a:t>26 primary relations</a:t>
              </a:r>
            </a:p>
            <a:p>
              <a:pPr marL="340189" indent="-340189" eaLnBrk="1" hangingPunct="1">
                <a:spcBef>
                  <a:spcPct val="20000"/>
                </a:spcBef>
                <a:buFont typeface="Arial" pitchFamily="34" charset="0"/>
                <a:buChar char="•"/>
              </a:pPr>
              <a:r>
                <a:rPr lang="en-CA" kern="0" dirty="0">
                  <a:solidFill>
                    <a:srgbClr val="000000"/>
                  </a:solidFill>
                  <a:latin typeface="Arial"/>
                </a:rPr>
                <a:t>Reversal of non-commutative as separate relations</a:t>
              </a:r>
            </a:p>
            <a:p>
              <a:pPr marL="340189" indent="-340189" eaLnBrk="1" hangingPunct="1">
                <a:spcBef>
                  <a:spcPct val="20000"/>
                </a:spcBef>
                <a:buFont typeface="Arial" pitchFamily="34" charset="0"/>
                <a:buChar char="•"/>
              </a:pPr>
              <a:r>
                <a:rPr lang="en-CA" kern="0" dirty="0">
                  <a:solidFill>
                    <a:srgbClr val="000000"/>
                  </a:solidFill>
                  <a:latin typeface="Arial"/>
                </a:rPr>
                <a:t>76 with Nucleus-Satellite</a:t>
              </a:r>
            </a:p>
          </p:txBody>
        </p:sp>
        <p:sp>
          <p:nvSpPr>
            <p:cNvPr id="15" name="Rectangle 3"/>
            <p:cNvSpPr>
              <a:spLocks noChangeArrowheads="1"/>
            </p:cNvSpPr>
            <p:nvPr/>
          </p:nvSpPr>
          <p:spPr bwMode="auto">
            <a:xfrm>
              <a:off x="4953000" y="2510609"/>
              <a:ext cx="4419600" cy="872671"/>
            </a:xfrm>
            <a:prstGeom prst="rect">
              <a:avLst/>
            </a:prstGeom>
            <a:solidFill>
              <a:schemeClr val="accent2">
                <a:lumMod val="20000"/>
                <a:lumOff val="80000"/>
              </a:schemeClr>
            </a:solidFill>
            <a:ln w="9525">
              <a:solidFill>
                <a:schemeClr val="tx1"/>
              </a:solidFill>
              <a:miter lim="800000"/>
              <a:headEnd/>
              <a:tailEnd/>
            </a:ln>
            <a:effectLst/>
          </p:spPr>
          <p:txBody>
            <a:bodyPr lIns="101882" tIns="50941" rIns="101882" bIns="50941"/>
            <a:lstStyle/>
            <a:p>
              <a:pPr defTabSz="1010641">
                <a:spcBef>
                  <a:spcPct val="20000"/>
                </a:spcBef>
                <a:buFont typeface="Arial" pitchFamily="34" charset="0"/>
                <a:buChar char="•"/>
              </a:pPr>
              <a:r>
                <a:rPr lang="en-CA" dirty="0" smtClean="0">
                  <a:solidFill>
                    <a:srgbClr val="000000"/>
                  </a:solidFill>
                  <a:latin typeface="Arial"/>
                </a:rPr>
                <a:t>    176 </a:t>
              </a:r>
              <a:r>
                <a:rPr lang="en-CA" dirty="0">
                  <a:solidFill>
                    <a:srgbClr val="000000"/>
                  </a:solidFill>
                  <a:latin typeface="Arial"/>
                </a:rPr>
                <a:t>how-to-do manuals</a:t>
              </a:r>
            </a:p>
            <a:p>
              <a:pPr marL="453516" lvl="1" defTabSz="1010641">
                <a:spcBef>
                  <a:spcPct val="20000"/>
                </a:spcBef>
              </a:pPr>
              <a:r>
                <a:rPr lang="en-CA" dirty="0">
                  <a:solidFill>
                    <a:srgbClr val="000000"/>
                  </a:solidFill>
                  <a:latin typeface="Arial"/>
                </a:rPr>
                <a:t>3430 sentences</a:t>
              </a:r>
              <a:endParaRPr lang="en-CA" kern="0" dirty="0">
                <a:solidFill>
                  <a:srgbClr val="000000"/>
                </a:solidFill>
                <a:latin typeface="Arial"/>
              </a:endParaRPr>
            </a:p>
          </p:txBody>
        </p:sp>
        <p:sp>
          <p:nvSpPr>
            <p:cNvPr id="17" name="Rectangle 16"/>
            <p:cNvSpPr/>
            <p:nvPr/>
          </p:nvSpPr>
          <p:spPr bwMode="auto">
            <a:xfrm>
              <a:off x="4953000" y="1600200"/>
              <a:ext cx="4419600" cy="3962400"/>
            </a:xfrm>
            <a:prstGeom prst="rect">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07036"/>
              <a:endParaRPr lang="en-CA">
                <a:solidFill>
                  <a:srgbClr val="FFFFFF"/>
                </a:solidFill>
                <a:latin typeface="Times New Roman" pitchFamily="18" charset="0"/>
              </a:endParaRPr>
            </a:p>
          </p:txBody>
        </p:sp>
      </p:grpSp>
    </p:spTree>
    <p:extLst>
      <p:ext uri="{BB962C8B-B14F-4D97-AF65-F5344CB8AC3E}">
        <p14:creationId xmlns:p14="http://schemas.microsoft.com/office/powerpoint/2010/main" val="1467988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45091">
                                            <p:bg/>
                                          </p:spTgt>
                                        </p:tgtEl>
                                        <p:attrNameLst>
                                          <p:attrName>style.visibility</p:attrName>
                                        </p:attrNameLst>
                                      </p:cBhvr>
                                      <p:to>
                                        <p:strVal val="visible"/>
                                      </p:to>
                                    </p:set>
                                    <p:animEffect transition="in" filter="blinds(horizontal)">
                                      <p:cBhvr>
                                        <p:cTn id="10" dur="500"/>
                                        <p:tgtEl>
                                          <p:spTgt spid="345091">
                                            <p:bg/>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45091">
                                            <p:txEl>
                                              <p:pRg st="0" end="0"/>
                                            </p:txEl>
                                          </p:spTgt>
                                        </p:tgtEl>
                                        <p:attrNameLst>
                                          <p:attrName>style.visibility</p:attrName>
                                        </p:attrNameLst>
                                      </p:cBhvr>
                                      <p:to>
                                        <p:strVal val="visible"/>
                                      </p:to>
                                    </p:set>
                                    <p:animEffect transition="in" filter="blinds(horizontal)">
                                      <p:cBhvr>
                                        <p:cTn id="13" dur="500"/>
                                        <p:tgtEl>
                                          <p:spTgt spid="345091">
                                            <p:txEl>
                                              <p:pRg st="0" end="0"/>
                                            </p:tx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345091">
                                            <p:txEl>
                                              <p:pRg st="1" end="1"/>
                                            </p:txEl>
                                          </p:spTgt>
                                        </p:tgtEl>
                                        <p:attrNameLst>
                                          <p:attrName>style.visibility</p:attrName>
                                        </p:attrNameLst>
                                      </p:cBhvr>
                                      <p:to>
                                        <p:strVal val="visible"/>
                                      </p:to>
                                    </p:set>
                                    <p:animEffect transition="in" filter="blinds(horizontal)">
                                      <p:cBhvr>
                                        <p:cTn id="16" dur="500"/>
                                        <p:tgtEl>
                                          <p:spTgt spid="345091">
                                            <p:txEl>
                                              <p:pRg st="1" end="1"/>
                                            </p:txEl>
                                          </p:spTgt>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linds(horizontal)">
                                      <p:cBhvr>
                                        <p:cTn id="19" dur="500"/>
                                        <p:tgtEl>
                                          <p:spTgt spid="12"/>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blinds(horizontal)">
                                      <p:cBhvr>
                                        <p:cTn id="2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345091" grpId="0" build="p" animBg="1"/>
      <p:bldP spid="11"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tx1"/>
                </a:solidFill>
              </a:rPr>
              <a:t>Discovering Discourse Structure: Computational Tasks</a:t>
            </a:r>
            <a:endParaRPr lang="en-CA" dirty="0"/>
          </a:p>
        </p:txBody>
      </p:sp>
      <p:sp>
        <p:nvSpPr>
          <p:cNvPr id="5" name="Footer Placeholder 4"/>
          <p:cNvSpPr>
            <a:spLocks noGrp="1"/>
          </p:cNvSpPr>
          <p:nvPr>
            <p:ph type="ftr" sz="quarter" idx="11"/>
          </p:nvPr>
        </p:nvSpPr>
        <p:spPr/>
        <p:txBody>
          <a:bodyPr/>
          <a:lstStyle/>
          <a:p>
            <a:pPr>
              <a:defRPr/>
            </a:pPr>
            <a:r>
              <a:rPr lang="en-US" smtClean="0">
                <a:solidFill>
                  <a:srgbClr val="000000"/>
                </a:solidFill>
              </a:rPr>
              <a:t>CPSC 422, Lecture 28</a:t>
            </a:r>
            <a:endParaRPr lang="en-US" dirty="0">
              <a:solidFill>
                <a:srgbClr val="000000"/>
              </a:solidFill>
            </a:endParaRPr>
          </a:p>
        </p:txBody>
      </p:sp>
      <p:sp>
        <p:nvSpPr>
          <p:cNvPr id="6" name="Slide Number Placeholder 5"/>
          <p:cNvSpPr>
            <a:spLocks noGrp="1"/>
          </p:cNvSpPr>
          <p:nvPr>
            <p:ph type="sldNum" sz="quarter" idx="12"/>
          </p:nvPr>
        </p:nvSpPr>
        <p:spPr/>
        <p:txBody>
          <a:bodyPr/>
          <a:lstStyle/>
          <a:p>
            <a:pPr>
              <a:defRPr/>
            </a:pPr>
            <a:fld id="{21A5F99B-F908-435A-91B8-09D5E4931BB1}" type="slidenum">
              <a:rPr lang="en-US" smtClean="0">
                <a:solidFill>
                  <a:srgbClr val="000000"/>
                </a:solidFill>
              </a:rPr>
              <a:pPr>
                <a:defRPr/>
              </a:pPr>
              <a:t>4</a:t>
            </a:fld>
            <a:endParaRPr lang="en-US" dirty="0">
              <a:solidFill>
                <a:srgbClr val="000000"/>
              </a:solidFill>
            </a:endParaRPr>
          </a:p>
        </p:txBody>
      </p:sp>
      <p:sp>
        <p:nvSpPr>
          <p:cNvPr id="7" name="TextBox 6"/>
          <p:cNvSpPr txBox="1"/>
          <p:nvPr/>
        </p:nvSpPr>
        <p:spPr>
          <a:xfrm>
            <a:off x="533400" y="1828801"/>
            <a:ext cx="8991600" cy="1246475"/>
          </a:xfrm>
          <a:prstGeom prst="rect">
            <a:avLst/>
          </a:prstGeom>
          <a:noFill/>
          <a:ln>
            <a:solidFill>
              <a:srgbClr val="C00000"/>
            </a:solidFill>
          </a:ln>
        </p:spPr>
        <p:txBody>
          <a:bodyPr wrap="square" lIns="91418" tIns="45710" rIns="91418" bIns="45710" rtlCol="0">
            <a:spAutoFit/>
          </a:bodyPr>
          <a:lstStyle/>
          <a:p>
            <a:pPr algn="just"/>
            <a:r>
              <a:rPr lang="en-CA" i="1" dirty="0">
                <a:solidFill>
                  <a:srgbClr val="000000"/>
                </a:solidFill>
                <a:latin typeface="Arial"/>
              </a:rPr>
              <a:t>The bank was hamstrung in its efforts to face the challenges of a changing market by its links to the government, analysts say. </a:t>
            </a:r>
          </a:p>
        </p:txBody>
      </p:sp>
      <p:pic>
        <p:nvPicPr>
          <p:cNvPr id="8" name="Picture 2"/>
          <p:cNvPicPr>
            <a:picLocks noChangeAspect="1" noChangeArrowheads="1"/>
          </p:cNvPicPr>
          <p:nvPr/>
        </p:nvPicPr>
        <p:blipFill>
          <a:blip r:embed="rId3" cstate="print"/>
          <a:srcRect/>
          <a:stretch>
            <a:fillRect/>
          </a:stretch>
        </p:blipFill>
        <p:spPr bwMode="auto">
          <a:xfrm>
            <a:off x="533400" y="4724400"/>
            <a:ext cx="8915400" cy="2514600"/>
          </a:xfrm>
          <a:prstGeom prst="rect">
            <a:avLst/>
          </a:prstGeom>
          <a:noFill/>
          <a:ln w="9525">
            <a:solidFill>
              <a:srgbClr val="C00000"/>
            </a:solidFill>
            <a:miter lim="800000"/>
            <a:headEnd/>
            <a:tailEnd/>
          </a:ln>
        </p:spPr>
      </p:pic>
      <p:sp>
        <p:nvSpPr>
          <p:cNvPr id="9" name="Down Arrow 8"/>
          <p:cNvSpPr/>
          <p:nvPr/>
        </p:nvSpPr>
        <p:spPr bwMode="auto">
          <a:xfrm>
            <a:off x="4648201" y="2743202"/>
            <a:ext cx="457200" cy="533400"/>
          </a:xfrm>
          <a:prstGeom prst="downArrow">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18" tIns="45710" rIns="91418" bIns="45710" numCol="1" rtlCol="0" anchor="t" anchorCtr="0" compatLnSpc="1">
            <a:prstTxWarp prst="textNoShape">
              <a:avLst/>
            </a:prstTxWarp>
          </a:bodyPr>
          <a:lstStyle/>
          <a:p>
            <a:endParaRPr lang="en-CA" dirty="0" smtClean="0">
              <a:solidFill>
                <a:srgbClr val="FFFFFF"/>
              </a:solidFill>
              <a:latin typeface="Times New Roman" pitchFamily="18" charset="0"/>
            </a:endParaRPr>
          </a:p>
        </p:txBody>
      </p:sp>
      <p:sp>
        <p:nvSpPr>
          <p:cNvPr id="21" name="TextBox 20"/>
          <p:cNvSpPr txBox="1"/>
          <p:nvPr/>
        </p:nvSpPr>
        <p:spPr>
          <a:xfrm>
            <a:off x="381002" y="3330716"/>
            <a:ext cx="2819400" cy="721771"/>
          </a:xfrm>
          <a:prstGeom prst="rect">
            <a:avLst/>
          </a:prstGeom>
          <a:noFill/>
          <a:ln>
            <a:solidFill>
              <a:srgbClr val="C00000"/>
            </a:solidFill>
          </a:ln>
        </p:spPr>
        <p:txBody>
          <a:bodyPr wrap="square" lIns="91418" tIns="45710" rIns="91418" bIns="45710" rtlCol="0">
            <a:spAutoFit/>
          </a:bodyPr>
          <a:lstStyle/>
          <a:p>
            <a:r>
              <a:rPr lang="en-CA" sz="2000" i="1" dirty="0">
                <a:solidFill>
                  <a:srgbClr val="000000"/>
                </a:solidFill>
                <a:latin typeface="Arial"/>
              </a:rPr>
              <a:t>The bank was hamstrung in its efforts</a:t>
            </a:r>
          </a:p>
        </p:txBody>
      </p:sp>
      <p:sp>
        <p:nvSpPr>
          <p:cNvPr id="22" name="TextBox 21"/>
          <p:cNvSpPr txBox="1"/>
          <p:nvPr/>
        </p:nvSpPr>
        <p:spPr>
          <a:xfrm>
            <a:off x="3352800" y="3269159"/>
            <a:ext cx="4572000" cy="791534"/>
          </a:xfrm>
          <a:prstGeom prst="rect">
            <a:avLst/>
          </a:prstGeom>
          <a:noFill/>
          <a:ln>
            <a:solidFill>
              <a:srgbClr val="C00000"/>
            </a:solidFill>
          </a:ln>
        </p:spPr>
        <p:txBody>
          <a:bodyPr wrap="square" lIns="91418" tIns="45710" rIns="91418" bIns="45710" rtlCol="0">
            <a:spAutoFit/>
          </a:bodyPr>
          <a:lstStyle/>
          <a:p>
            <a:r>
              <a:rPr lang="en-CA" sz="2000" i="1" dirty="0">
                <a:solidFill>
                  <a:srgbClr val="000000"/>
                </a:solidFill>
                <a:latin typeface="Arial"/>
              </a:rPr>
              <a:t>to face the challenges of a changing </a:t>
            </a:r>
          </a:p>
          <a:p>
            <a:r>
              <a:rPr lang="en-CA" sz="2000" i="1" dirty="0">
                <a:solidFill>
                  <a:srgbClr val="000000"/>
                </a:solidFill>
                <a:latin typeface="Arial"/>
              </a:rPr>
              <a:t>market by its links to the government,</a:t>
            </a:r>
            <a:r>
              <a:rPr lang="en-CA" i="1" dirty="0">
                <a:solidFill>
                  <a:srgbClr val="000000"/>
                </a:solidFill>
                <a:latin typeface="Arial"/>
              </a:rPr>
              <a:t> </a:t>
            </a:r>
          </a:p>
        </p:txBody>
      </p:sp>
      <p:sp>
        <p:nvSpPr>
          <p:cNvPr id="23" name="TextBox 22"/>
          <p:cNvSpPr txBox="1"/>
          <p:nvPr/>
        </p:nvSpPr>
        <p:spPr>
          <a:xfrm>
            <a:off x="8001000" y="3409892"/>
            <a:ext cx="1676400" cy="407839"/>
          </a:xfrm>
          <a:prstGeom prst="rect">
            <a:avLst/>
          </a:prstGeom>
          <a:noFill/>
          <a:ln>
            <a:solidFill>
              <a:srgbClr val="C00000"/>
            </a:solidFill>
          </a:ln>
        </p:spPr>
        <p:txBody>
          <a:bodyPr wrap="square" lIns="91418" tIns="45710" rIns="91418" bIns="45710" rtlCol="0">
            <a:spAutoFit/>
          </a:bodyPr>
          <a:lstStyle/>
          <a:p>
            <a:pPr algn="just"/>
            <a:r>
              <a:rPr lang="en-CA" sz="2000" i="1" dirty="0">
                <a:solidFill>
                  <a:srgbClr val="000000"/>
                </a:solidFill>
                <a:latin typeface="Arial"/>
              </a:rPr>
              <a:t>analysts say. </a:t>
            </a:r>
          </a:p>
        </p:txBody>
      </p:sp>
      <p:sp>
        <p:nvSpPr>
          <p:cNvPr id="24" name="Down Arrow 23"/>
          <p:cNvSpPr/>
          <p:nvPr/>
        </p:nvSpPr>
        <p:spPr bwMode="auto">
          <a:xfrm>
            <a:off x="4648201" y="4114802"/>
            <a:ext cx="457200" cy="533400"/>
          </a:xfrm>
          <a:prstGeom prst="downArrow">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18" tIns="45710" rIns="91418" bIns="45710" numCol="1" rtlCol="0" anchor="t" anchorCtr="0" compatLnSpc="1">
            <a:prstTxWarp prst="textNoShape">
              <a:avLst/>
            </a:prstTxWarp>
          </a:bodyPr>
          <a:lstStyle/>
          <a:p>
            <a:endParaRPr lang="en-CA" dirty="0" smtClean="0">
              <a:solidFill>
                <a:srgbClr val="FFFFFF"/>
              </a:solidFill>
              <a:latin typeface="Times New Roman" pitchFamily="18" charset="0"/>
            </a:endParaRPr>
          </a:p>
        </p:txBody>
      </p:sp>
      <p:sp>
        <p:nvSpPr>
          <p:cNvPr id="25" name="TextBox 24"/>
          <p:cNvSpPr txBox="1"/>
          <p:nvPr/>
        </p:nvSpPr>
        <p:spPr>
          <a:xfrm>
            <a:off x="990600" y="2743202"/>
            <a:ext cx="3352800" cy="407839"/>
          </a:xfrm>
          <a:prstGeom prst="rect">
            <a:avLst/>
          </a:prstGeom>
          <a:noFill/>
          <a:ln>
            <a:solidFill>
              <a:srgbClr val="C00000"/>
            </a:solidFill>
          </a:ln>
        </p:spPr>
        <p:txBody>
          <a:bodyPr wrap="square" lIns="91418" tIns="45710" rIns="91418" bIns="45710" rtlCol="0">
            <a:spAutoFit/>
          </a:bodyPr>
          <a:lstStyle/>
          <a:p>
            <a:pPr algn="just"/>
            <a:r>
              <a:rPr lang="en-CA" sz="2000" b="1" dirty="0">
                <a:solidFill>
                  <a:srgbClr val="0000FF"/>
                </a:solidFill>
                <a:latin typeface="Arial"/>
              </a:rPr>
              <a:t>Discourse Segmentation</a:t>
            </a:r>
          </a:p>
        </p:txBody>
      </p:sp>
      <p:sp>
        <p:nvSpPr>
          <p:cNvPr id="26" name="TextBox 25"/>
          <p:cNvSpPr txBox="1"/>
          <p:nvPr/>
        </p:nvSpPr>
        <p:spPr>
          <a:xfrm>
            <a:off x="1066800" y="4171892"/>
            <a:ext cx="3352800" cy="407839"/>
          </a:xfrm>
          <a:prstGeom prst="rect">
            <a:avLst/>
          </a:prstGeom>
          <a:noFill/>
          <a:ln>
            <a:solidFill>
              <a:srgbClr val="C00000"/>
            </a:solidFill>
          </a:ln>
        </p:spPr>
        <p:txBody>
          <a:bodyPr wrap="square" lIns="91418" tIns="45710" rIns="91418" bIns="45710" rtlCol="0">
            <a:spAutoFit/>
          </a:bodyPr>
          <a:lstStyle/>
          <a:p>
            <a:pPr algn="just"/>
            <a:r>
              <a:rPr lang="en-CA" sz="2000" b="1" dirty="0">
                <a:solidFill>
                  <a:srgbClr val="0000FF"/>
                </a:solidFill>
                <a:latin typeface="Arial"/>
              </a:rPr>
              <a:t>Discourse Parsing</a:t>
            </a:r>
          </a:p>
        </p:txBody>
      </p:sp>
      <p:sp>
        <p:nvSpPr>
          <p:cNvPr id="15" name="TextBox 14"/>
          <p:cNvSpPr txBox="1"/>
          <p:nvPr/>
        </p:nvSpPr>
        <p:spPr>
          <a:xfrm>
            <a:off x="304800" y="3962400"/>
            <a:ext cx="381000" cy="477054"/>
          </a:xfrm>
          <a:prstGeom prst="rect">
            <a:avLst/>
          </a:prstGeom>
          <a:noFill/>
        </p:spPr>
        <p:txBody>
          <a:bodyPr wrap="square" lIns="91418" tIns="45710" rIns="91418" bIns="45710" rtlCol="0">
            <a:spAutoFit/>
          </a:bodyPr>
          <a:lstStyle/>
          <a:p>
            <a:r>
              <a:rPr lang="en-CA" dirty="0">
                <a:solidFill>
                  <a:srgbClr val="FF0000"/>
                </a:solidFill>
                <a:latin typeface="Arial"/>
              </a:rPr>
              <a:t>1</a:t>
            </a:r>
          </a:p>
        </p:txBody>
      </p:sp>
      <p:sp>
        <p:nvSpPr>
          <p:cNvPr id="16" name="TextBox 15"/>
          <p:cNvSpPr txBox="1"/>
          <p:nvPr/>
        </p:nvSpPr>
        <p:spPr>
          <a:xfrm>
            <a:off x="7543800" y="4018746"/>
            <a:ext cx="381000" cy="477054"/>
          </a:xfrm>
          <a:prstGeom prst="rect">
            <a:avLst/>
          </a:prstGeom>
          <a:noFill/>
        </p:spPr>
        <p:txBody>
          <a:bodyPr wrap="square" lIns="91418" tIns="45710" rIns="91418" bIns="45710" rtlCol="0">
            <a:spAutoFit/>
          </a:bodyPr>
          <a:lstStyle/>
          <a:p>
            <a:r>
              <a:rPr lang="en-CA" dirty="0">
                <a:solidFill>
                  <a:srgbClr val="FF0000"/>
                </a:solidFill>
                <a:latin typeface="Arial"/>
              </a:rPr>
              <a:t>2</a:t>
            </a:r>
          </a:p>
        </p:txBody>
      </p:sp>
      <p:sp>
        <p:nvSpPr>
          <p:cNvPr id="17" name="TextBox 16"/>
          <p:cNvSpPr txBox="1"/>
          <p:nvPr/>
        </p:nvSpPr>
        <p:spPr>
          <a:xfrm>
            <a:off x="9372600" y="3886200"/>
            <a:ext cx="381000" cy="477054"/>
          </a:xfrm>
          <a:prstGeom prst="rect">
            <a:avLst/>
          </a:prstGeom>
          <a:noFill/>
        </p:spPr>
        <p:txBody>
          <a:bodyPr wrap="square" lIns="91418" tIns="45710" rIns="91418" bIns="45710" rtlCol="0">
            <a:spAutoFit/>
          </a:bodyPr>
          <a:lstStyle/>
          <a:p>
            <a:r>
              <a:rPr lang="en-CA" dirty="0">
                <a:solidFill>
                  <a:srgbClr val="FF0000"/>
                </a:solidFill>
                <a:latin typeface="Arial"/>
              </a:rPr>
              <a:t>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linds(horizontal)">
                                      <p:cBhvr>
                                        <p:cTn id="12" dur="500"/>
                                        <p:tgtEl>
                                          <p:spTgt spid="25"/>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blinds(horizontal)">
                                      <p:cBhvr>
                                        <p:cTn id="20" dur="500"/>
                                        <p:tgtEl>
                                          <p:spTgt spid="21"/>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blinds(horizontal)">
                                      <p:cBhvr>
                                        <p:cTn id="23" dur="500"/>
                                        <p:tgtEl>
                                          <p:spTgt spid="22"/>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blinds(horizontal)">
                                      <p:cBhvr>
                                        <p:cTn id="26" dur="500"/>
                                        <p:tgtEl>
                                          <p:spTgt spid="23"/>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blinds(horizontal)">
                                      <p:cBhvr>
                                        <p:cTn id="29" dur="500"/>
                                        <p:tgtEl>
                                          <p:spTgt spid="15"/>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linds(horizontal)">
                                      <p:cBhvr>
                                        <p:cTn id="32" dur="500"/>
                                        <p:tgtEl>
                                          <p:spTgt spid="16"/>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blinds(horizontal)">
                                      <p:cBhvr>
                                        <p:cTn id="35" dur="500"/>
                                        <p:tgtEl>
                                          <p:spTgt spid="17"/>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blinds(horizontal)">
                                      <p:cBhvr>
                                        <p:cTn id="40" dur="500"/>
                                        <p:tgtEl>
                                          <p:spTgt spid="24"/>
                                        </p:tgtEl>
                                      </p:cBhvr>
                                    </p:animEffect>
                                  </p:childTnLst>
                                </p:cTn>
                              </p:par>
                              <p:par>
                                <p:cTn id="41" presetID="3" presetClass="entr" presetSubtype="10" fill="hold" nodeType="with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blinds(horizontal)">
                                      <p:cBhvr>
                                        <p:cTn id="43" dur="500"/>
                                        <p:tgtEl>
                                          <p:spTgt spid="8"/>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blinds(horizontal)">
                                      <p:cBhvr>
                                        <p:cTn id="4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21" grpId="0" animBg="1"/>
      <p:bldP spid="22" grpId="0" animBg="1"/>
      <p:bldP spid="23" grpId="0" animBg="1"/>
      <p:bldP spid="24" grpId="0" animBg="1"/>
      <p:bldP spid="25" grpId="0" animBg="1"/>
      <p:bldP spid="26" grpId="0" animBg="1"/>
      <p:bldP spid="15" grpId="0"/>
      <p:bldP spid="16" grpId="0"/>
      <p:bldP spid="1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45" y="311150"/>
            <a:ext cx="9471342" cy="1136649"/>
          </a:xfrm>
        </p:spPr>
        <p:txBody>
          <a:bodyPr/>
          <a:lstStyle/>
          <a:p>
            <a:r>
              <a:rPr lang="en-CA" dirty="0" smtClean="0"/>
              <a:t>Experiments: </a:t>
            </a:r>
            <a:r>
              <a:rPr lang="en-CA" sz="4500" dirty="0">
                <a:latin typeface="Arial" pitchFamily="34" charset="0"/>
                <a:cs typeface="Arial" pitchFamily="34" charset="0"/>
              </a:rPr>
              <a:t>Intra-sentential Parsing</a:t>
            </a:r>
            <a:endParaRPr lang="en-CA" dirty="0"/>
          </a:p>
        </p:txBody>
      </p:sp>
      <p:sp>
        <p:nvSpPr>
          <p:cNvPr id="6" name="Slide Number Placeholder 5"/>
          <p:cNvSpPr>
            <a:spLocks noGrp="1"/>
          </p:cNvSpPr>
          <p:nvPr>
            <p:ph type="sldNum" sz="quarter" idx="12"/>
          </p:nvPr>
        </p:nvSpPr>
        <p:spPr/>
        <p:txBody>
          <a:bodyPr/>
          <a:lstStyle/>
          <a:p>
            <a:pPr>
              <a:defRPr/>
            </a:pPr>
            <a:fld id="{21A5F99B-F908-435A-91B8-09D5E4931BB1}" type="slidenum">
              <a:rPr lang="en-US" smtClean="0">
                <a:solidFill>
                  <a:srgbClr val="000000"/>
                </a:solidFill>
              </a:rPr>
              <a:pPr>
                <a:defRPr/>
              </a:pPr>
              <a:t>40</a:t>
            </a:fld>
            <a:endParaRPr lang="en-US" dirty="0">
              <a:solidFill>
                <a:srgbClr val="000000"/>
              </a:solidFill>
            </a:endParaRPr>
          </a:p>
        </p:txBody>
      </p:sp>
      <p:sp>
        <p:nvSpPr>
          <p:cNvPr id="11" name="TextBox 10"/>
          <p:cNvSpPr txBox="1"/>
          <p:nvPr/>
        </p:nvSpPr>
        <p:spPr>
          <a:xfrm>
            <a:off x="975364" y="5539048"/>
            <a:ext cx="8625840" cy="861754"/>
          </a:xfrm>
          <a:prstGeom prst="rect">
            <a:avLst/>
          </a:prstGeom>
          <a:noFill/>
        </p:spPr>
        <p:txBody>
          <a:bodyPr wrap="square" lIns="91288" tIns="45642" rIns="91288" bIns="45642" rtlCol="0">
            <a:spAutoFit/>
          </a:bodyPr>
          <a:lstStyle/>
          <a:p>
            <a:pPr defTabSz="1006768" eaLnBrk="1" fontAlgn="auto" hangingPunct="1">
              <a:spcBef>
                <a:spcPts val="0"/>
              </a:spcBef>
              <a:spcAft>
                <a:spcPts val="0"/>
              </a:spcAft>
            </a:pPr>
            <a:r>
              <a:rPr lang="en-CA" dirty="0">
                <a:solidFill>
                  <a:srgbClr val="000000"/>
                </a:solidFill>
                <a:latin typeface="Arial" pitchFamily="34" charset="0"/>
                <a:cs typeface="Arial" pitchFamily="34" charset="0"/>
              </a:rPr>
              <a:t>Our model outperforms the state-of-the-art by a wide margin, especially on relation labeling</a:t>
            </a:r>
            <a:endParaRPr lang="en-CA" sz="2000" dirty="0">
              <a:solidFill>
                <a:srgbClr val="000000"/>
              </a:solidFill>
              <a:latin typeface="Arial" pitchFamily="34" charset="0"/>
              <a:cs typeface="Arial"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val="750782317"/>
              </p:ext>
            </p:extLst>
          </p:nvPr>
        </p:nvGraphicFramePr>
        <p:xfrm>
          <a:off x="586740" y="2514601"/>
          <a:ext cx="9052560" cy="2514600"/>
        </p:xfrm>
        <a:graphic>
          <a:graphicData uri="http://schemas.openxmlformats.org/drawingml/2006/table">
            <a:tbl>
              <a:tblPr firstRow="1" bandRow="1">
                <a:tableStyleId>{5940675A-B579-460E-94D1-54222C63F5DA}</a:tableStyleId>
              </a:tblPr>
              <a:tblGrid>
                <a:gridCol w="1724297">
                  <a:extLst>
                    <a:ext uri="{9D8B030D-6E8A-4147-A177-3AD203B41FA5}">
                      <a16:colId xmlns:a16="http://schemas.microsoft.com/office/drawing/2014/main" val="20000"/>
                    </a:ext>
                  </a:extLst>
                </a:gridCol>
                <a:gridCol w="1464672">
                  <a:extLst>
                    <a:ext uri="{9D8B030D-6E8A-4147-A177-3AD203B41FA5}">
                      <a16:colId xmlns:a16="http://schemas.microsoft.com/office/drawing/2014/main" val="20001"/>
                    </a:ext>
                  </a:extLst>
                </a:gridCol>
                <a:gridCol w="1234441">
                  <a:extLst>
                    <a:ext uri="{9D8B030D-6E8A-4147-A177-3AD203B41FA5}">
                      <a16:colId xmlns:a16="http://schemas.microsoft.com/office/drawing/2014/main" val="20002"/>
                    </a:ext>
                  </a:extLst>
                </a:gridCol>
                <a:gridCol w="1337310">
                  <a:extLst>
                    <a:ext uri="{9D8B030D-6E8A-4147-A177-3AD203B41FA5}">
                      <a16:colId xmlns:a16="http://schemas.microsoft.com/office/drawing/2014/main" val="20003"/>
                    </a:ext>
                  </a:extLst>
                </a:gridCol>
                <a:gridCol w="1131570">
                  <a:extLst>
                    <a:ext uri="{9D8B030D-6E8A-4147-A177-3AD203B41FA5}">
                      <a16:colId xmlns:a16="http://schemas.microsoft.com/office/drawing/2014/main" val="20004"/>
                    </a:ext>
                  </a:extLst>
                </a:gridCol>
                <a:gridCol w="1039478">
                  <a:extLst>
                    <a:ext uri="{9D8B030D-6E8A-4147-A177-3AD203B41FA5}">
                      <a16:colId xmlns:a16="http://schemas.microsoft.com/office/drawing/2014/main" val="20005"/>
                    </a:ext>
                  </a:extLst>
                </a:gridCol>
                <a:gridCol w="1120792">
                  <a:extLst>
                    <a:ext uri="{9D8B030D-6E8A-4147-A177-3AD203B41FA5}">
                      <a16:colId xmlns:a16="http://schemas.microsoft.com/office/drawing/2014/main" val="20006"/>
                    </a:ext>
                  </a:extLst>
                </a:gridCol>
              </a:tblGrid>
              <a:tr h="419100">
                <a:tc>
                  <a:txBody>
                    <a:bodyPr/>
                    <a:lstStyle/>
                    <a:p>
                      <a:endParaRPr lang="en-CA" sz="1600" dirty="0"/>
                    </a:p>
                  </a:txBody>
                  <a:tcPr anchor="ctr" anchorCtr="1">
                    <a:noFill/>
                  </a:tcPr>
                </a:tc>
                <a:tc gridSpan="4">
                  <a:txBody>
                    <a:bodyPr/>
                    <a:lstStyle/>
                    <a:p>
                      <a:r>
                        <a:rPr lang="en-CA" sz="1600" b="1" dirty="0" smtClean="0"/>
                        <a:t>RST-DT</a:t>
                      </a:r>
                      <a:endParaRPr lang="en-CA" sz="1600" b="1" dirty="0"/>
                    </a:p>
                  </a:txBody>
                  <a:tcPr anchor="ctr" anchorCtr="1">
                    <a:solidFill>
                      <a:schemeClr val="bg1">
                        <a:lumMod val="85000"/>
                      </a:schemeClr>
                    </a:solidFill>
                  </a:tcPr>
                </a:tc>
                <a:tc hMerge="1">
                  <a:txBody>
                    <a:bodyPr/>
                    <a:lstStyle/>
                    <a:p>
                      <a:endParaRPr lang="en-CA" dirty="0"/>
                    </a:p>
                  </a:txBody>
                  <a:tcPr anchor="ctr" anchorCtr="1"/>
                </a:tc>
                <a:tc hMerge="1">
                  <a:txBody>
                    <a:bodyPr/>
                    <a:lstStyle/>
                    <a:p>
                      <a:endParaRPr lang="en-CA" dirty="0"/>
                    </a:p>
                  </a:txBody>
                  <a:tcPr anchor="ctr" anchorCtr="1"/>
                </a:tc>
                <a:tc hMerge="1">
                  <a:txBody>
                    <a:bodyPr/>
                    <a:lstStyle/>
                    <a:p>
                      <a:endParaRPr lang="en-CA" dirty="0"/>
                    </a:p>
                  </a:txBody>
                  <a:tcPr anchor="ctr" anchorCtr="1"/>
                </a:tc>
                <a:tc gridSpan="2">
                  <a:txBody>
                    <a:bodyPr/>
                    <a:lstStyle/>
                    <a:p>
                      <a:r>
                        <a:rPr lang="en-CA" sz="1600" b="1" dirty="0" smtClean="0"/>
                        <a:t>Instructional</a:t>
                      </a:r>
                      <a:endParaRPr lang="en-CA" sz="1600" b="1" dirty="0"/>
                    </a:p>
                  </a:txBody>
                  <a:tcPr anchor="ctr" anchorCtr="1">
                    <a:solidFill>
                      <a:schemeClr val="accent2">
                        <a:lumMod val="40000"/>
                        <a:lumOff val="60000"/>
                        <a:alpha val="49000"/>
                      </a:schemeClr>
                    </a:solidFill>
                  </a:tcPr>
                </a:tc>
                <a:tc hMerge="1">
                  <a:txBody>
                    <a:bodyPr/>
                    <a:lstStyle/>
                    <a:p>
                      <a:endParaRPr lang="en-CA" dirty="0"/>
                    </a:p>
                  </a:txBody>
                  <a:tcPr anchor="ctr" anchorCtr="1"/>
                </a:tc>
                <a:extLst>
                  <a:ext uri="{0D108BD9-81ED-4DB2-BD59-A6C34878D82A}">
                    <a16:rowId xmlns:a16="http://schemas.microsoft.com/office/drawing/2014/main" val="10000"/>
                  </a:ext>
                </a:extLst>
              </a:tr>
              <a:tr h="419100">
                <a:tc>
                  <a:txBody>
                    <a:bodyPr/>
                    <a:lstStyle/>
                    <a:p>
                      <a:endParaRPr lang="en-CA" sz="1600" dirty="0"/>
                    </a:p>
                  </a:txBody>
                  <a:tcPr anchor="ctr" anchorCtr="1">
                    <a:noFill/>
                  </a:tcPr>
                </a:tc>
                <a:tc gridSpan="2">
                  <a:txBody>
                    <a:bodyPr/>
                    <a:lstStyle/>
                    <a:p>
                      <a:r>
                        <a:rPr lang="en-CA" sz="1600" b="1" dirty="0" smtClean="0"/>
                        <a:t>Test</a:t>
                      </a:r>
                      <a:r>
                        <a:rPr lang="en-CA" sz="1600" b="1" baseline="0" dirty="0" smtClean="0"/>
                        <a:t> set</a:t>
                      </a:r>
                      <a:endParaRPr lang="en-CA" sz="1600" b="1" dirty="0"/>
                    </a:p>
                  </a:txBody>
                  <a:tcPr anchor="ctr" anchorCtr="1">
                    <a:solidFill>
                      <a:schemeClr val="bg1">
                        <a:lumMod val="85000"/>
                      </a:schemeClr>
                    </a:solidFill>
                  </a:tcPr>
                </a:tc>
                <a:tc hMerge="1">
                  <a:txBody>
                    <a:bodyPr/>
                    <a:lstStyle/>
                    <a:p>
                      <a:endParaRPr lang="en-CA" dirty="0"/>
                    </a:p>
                  </a:txBody>
                  <a:tcPr/>
                </a:tc>
                <a:tc>
                  <a:txBody>
                    <a:bodyPr/>
                    <a:lstStyle/>
                    <a:p>
                      <a:r>
                        <a:rPr lang="en-CA" sz="1600" b="1" dirty="0" smtClean="0"/>
                        <a:t>10-fold</a:t>
                      </a:r>
                      <a:endParaRPr lang="en-CA" sz="1600" b="1" dirty="0"/>
                    </a:p>
                  </a:txBody>
                  <a:tcPr anchor="ctr" anchorCtr="1">
                    <a:solidFill>
                      <a:schemeClr val="bg1">
                        <a:lumMod val="85000"/>
                      </a:schemeClr>
                    </a:solidFill>
                  </a:tcPr>
                </a:tc>
                <a:tc>
                  <a:txBody>
                    <a:bodyPr/>
                    <a:lstStyle/>
                    <a:p>
                      <a:r>
                        <a:rPr lang="en-CA" sz="1600" b="1" dirty="0" smtClean="0"/>
                        <a:t>Doubly</a:t>
                      </a:r>
                      <a:endParaRPr lang="en-CA" sz="1600" b="1" dirty="0"/>
                    </a:p>
                  </a:txBody>
                  <a:tcPr anchor="ctr" anchorCtr="1">
                    <a:solidFill>
                      <a:schemeClr val="bg1">
                        <a:lumMod val="85000"/>
                      </a:schemeClr>
                    </a:solidFill>
                  </a:tcPr>
                </a:tc>
                <a:tc>
                  <a:txBody>
                    <a:bodyPr/>
                    <a:lstStyle/>
                    <a:p>
                      <a:r>
                        <a:rPr lang="en-CA" sz="1600" b="1" dirty="0" smtClean="0"/>
                        <a:t>S&amp;E</a:t>
                      </a:r>
                      <a:endParaRPr lang="en-CA" sz="1600" b="1" dirty="0"/>
                    </a:p>
                  </a:txBody>
                  <a:tcPr anchor="ctr" anchorCtr="1">
                    <a:solidFill>
                      <a:schemeClr val="accent2">
                        <a:lumMod val="40000"/>
                        <a:lumOff val="60000"/>
                        <a:alpha val="49000"/>
                      </a:schemeClr>
                    </a:solidFill>
                  </a:tcPr>
                </a:tc>
                <a:tc>
                  <a:txBody>
                    <a:bodyPr/>
                    <a:lstStyle/>
                    <a:p>
                      <a:r>
                        <a:rPr lang="en-CA" sz="1600" b="1" dirty="0" smtClean="0"/>
                        <a:t>10-fold</a:t>
                      </a:r>
                      <a:endParaRPr lang="en-CA" sz="1600" b="1" dirty="0"/>
                    </a:p>
                  </a:txBody>
                  <a:tcPr anchor="ctr" anchorCtr="1">
                    <a:solidFill>
                      <a:schemeClr val="accent2">
                        <a:lumMod val="40000"/>
                        <a:lumOff val="60000"/>
                        <a:alpha val="49000"/>
                      </a:schemeClr>
                    </a:solidFill>
                  </a:tcPr>
                </a:tc>
                <a:extLst>
                  <a:ext uri="{0D108BD9-81ED-4DB2-BD59-A6C34878D82A}">
                    <a16:rowId xmlns:a16="http://schemas.microsoft.com/office/drawing/2014/main" val="10001"/>
                  </a:ext>
                </a:extLst>
              </a:tr>
              <a:tr h="419100">
                <a:tc>
                  <a:txBody>
                    <a:bodyPr/>
                    <a:lstStyle/>
                    <a:p>
                      <a:r>
                        <a:rPr lang="en-CA" sz="1600" b="1" dirty="0" smtClean="0"/>
                        <a:t>Scores</a:t>
                      </a:r>
                      <a:endParaRPr lang="en-CA" sz="1600" b="1" dirty="0"/>
                    </a:p>
                  </a:txBody>
                  <a:tcPr anchor="ctr" anchorCtr="1">
                    <a:noFill/>
                  </a:tcPr>
                </a:tc>
                <a:tc>
                  <a:txBody>
                    <a:bodyPr/>
                    <a:lstStyle/>
                    <a:p>
                      <a:r>
                        <a:rPr lang="en-CA" sz="1600" b="1" dirty="0" smtClean="0"/>
                        <a:t>SPADE</a:t>
                      </a:r>
                      <a:endParaRPr lang="en-CA" sz="1600" b="1" dirty="0"/>
                    </a:p>
                  </a:txBody>
                  <a:tcPr anchor="ctr" anchorCtr="1">
                    <a:solidFill>
                      <a:schemeClr val="bg1">
                        <a:lumMod val="85000"/>
                      </a:schemeClr>
                    </a:solidFill>
                  </a:tcPr>
                </a:tc>
                <a:tc>
                  <a:txBody>
                    <a:bodyPr/>
                    <a:lstStyle/>
                    <a:p>
                      <a:r>
                        <a:rPr lang="en-CA" sz="1600" b="1" dirty="0" smtClean="0"/>
                        <a:t>OUR</a:t>
                      </a:r>
                      <a:endParaRPr lang="en-CA" sz="1600" b="1" dirty="0"/>
                    </a:p>
                  </a:txBody>
                  <a:tcPr anchor="ctr" anchorCtr="1">
                    <a:solidFill>
                      <a:schemeClr val="bg1">
                        <a:lumMod val="85000"/>
                      </a:schemeClr>
                    </a:solidFill>
                  </a:tcPr>
                </a:tc>
                <a:tc>
                  <a:txBody>
                    <a:bodyPr/>
                    <a:lstStyle/>
                    <a:p>
                      <a:r>
                        <a:rPr lang="en-CA" sz="1600" b="1" dirty="0" smtClean="0"/>
                        <a:t>OUR</a:t>
                      </a:r>
                      <a:endParaRPr lang="en-CA" sz="1600" b="1" dirty="0"/>
                    </a:p>
                  </a:txBody>
                  <a:tcPr anchor="ctr" anchorCtr="1">
                    <a:solidFill>
                      <a:schemeClr val="bg1">
                        <a:lumMod val="85000"/>
                      </a:schemeClr>
                    </a:solidFill>
                  </a:tcPr>
                </a:tc>
                <a:tc>
                  <a:txBody>
                    <a:bodyPr/>
                    <a:lstStyle/>
                    <a:p>
                      <a:r>
                        <a:rPr lang="en-CA" sz="1600" b="1" dirty="0" smtClean="0"/>
                        <a:t>Human</a:t>
                      </a:r>
                      <a:endParaRPr lang="en-CA" sz="1600" b="1" dirty="0"/>
                    </a:p>
                  </a:txBody>
                  <a:tcPr anchor="ctr" anchorCtr="1">
                    <a:solidFill>
                      <a:schemeClr val="bg1">
                        <a:lumMod val="85000"/>
                      </a:schemeClr>
                    </a:solidFill>
                  </a:tcPr>
                </a:tc>
                <a:tc>
                  <a:txBody>
                    <a:bodyPr/>
                    <a:lstStyle/>
                    <a:p>
                      <a:r>
                        <a:rPr lang="en-CA" sz="1600" b="1" dirty="0" smtClean="0"/>
                        <a:t>ILP</a:t>
                      </a:r>
                      <a:endParaRPr lang="en-CA" sz="1600" b="1" dirty="0"/>
                    </a:p>
                  </a:txBody>
                  <a:tcPr anchor="ctr" anchorCtr="1">
                    <a:solidFill>
                      <a:schemeClr val="accent2">
                        <a:lumMod val="40000"/>
                        <a:lumOff val="60000"/>
                        <a:alpha val="49000"/>
                      </a:schemeClr>
                    </a:solidFill>
                  </a:tcPr>
                </a:tc>
                <a:tc>
                  <a:txBody>
                    <a:bodyPr/>
                    <a:lstStyle/>
                    <a:p>
                      <a:r>
                        <a:rPr lang="en-CA" sz="1600" b="1" dirty="0" smtClean="0"/>
                        <a:t>OUR</a:t>
                      </a:r>
                      <a:endParaRPr lang="en-CA" sz="1600" b="1" dirty="0"/>
                    </a:p>
                  </a:txBody>
                  <a:tcPr anchor="ctr" anchorCtr="1">
                    <a:solidFill>
                      <a:schemeClr val="accent2">
                        <a:lumMod val="40000"/>
                        <a:lumOff val="60000"/>
                        <a:alpha val="49000"/>
                      </a:schemeClr>
                    </a:solidFill>
                  </a:tcPr>
                </a:tc>
                <a:extLst>
                  <a:ext uri="{0D108BD9-81ED-4DB2-BD59-A6C34878D82A}">
                    <a16:rowId xmlns:a16="http://schemas.microsoft.com/office/drawing/2014/main" val="10002"/>
                  </a:ext>
                </a:extLst>
              </a:tr>
              <a:tr h="419100">
                <a:tc>
                  <a:txBody>
                    <a:bodyPr/>
                    <a:lstStyle/>
                    <a:p>
                      <a:r>
                        <a:rPr lang="en-CA" sz="1600" b="1" dirty="0" smtClean="0"/>
                        <a:t>Span</a:t>
                      </a:r>
                      <a:endParaRPr lang="en-CA" sz="1600" b="1" dirty="0"/>
                    </a:p>
                  </a:txBody>
                  <a:tcPr anchor="ctr" anchorCtr="1">
                    <a:noFill/>
                  </a:tcPr>
                </a:tc>
                <a:tc>
                  <a:txBody>
                    <a:bodyPr/>
                    <a:lstStyle/>
                    <a:p>
                      <a:r>
                        <a:rPr lang="en-CA" sz="1600" dirty="0" smtClean="0"/>
                        <a:t>93.5</a:t>
                      </a:r>
                      <a:endParaRPr lang="en-CA" sz="1600" dirty="0"/>
                    </a:p>
                  </a:txBody>
                  <a:tcPr anchor="ctr" anchorCtr="1">
                    <a:solidFill>
                      <a:schemeClr val="bg1">
                        <a:lumMod val="85000"/>
                      </a:schemeClr>
                    </a:solidFill>
                  </a:tcPr>
                </a:tc>
                <a:tc>
                  <a:txBody>
                    <a:bodyPr/>
                    <a:lstStyle/>
                    <a:p>
                      <a:r>
                        <a:rPr lang="en-CA" sz="1600" b="1" dirty="0" smtClean="0"/>
                        <a:t>96.5</a:t>
                      </a:r>
                      <a:endParaRPr lang="en-CA" sz="1600" b="1" dirty="0"/>
                    </a:p>
                  </a:txBody>
                  <a:tcPr anchor="ctr" anchorCtr="1">
                    <a:solidFill>
                      <a:schemeClr val="bg1">
                        <a:lumMod val="85000"/>
                      </a:schemeClr>
                    </a:solidFill>
                  </a:tcPr>
                </a:tc>
                <a:tc>
                  <a:txBody>
                    <a:bodyPr/>
                    <a:lstStyle/>
                    <a:p>
                      <a:r>
                        <a:rPr lang="en-CA" sz="1600" dirty="0" smtClean="0"/>
                        <a:t>95.7</a:t>
                      </a:r>
                      <a:endParaRPr lang="en-CA" sz="1600" dirty="0"/>
                    </a:p>
                  </a:txBody>
                  <a:tcPr anchor="ctr" anchorCtr="1">
                    <a:solidFill>
                      <a:schemeClr val="bg1">
                        <a:lumMod val="85000"/>
                      </a:schemeClr>
                    </a:solidFill>
                  </a:tcPr>
                </a:tc>
                <a:tc>
                  <a:txBody>
                    <a:bodyPr/>
                    <a:lstStyle/>
                    <a:p>
                      <a:r>
                        <a:rPr lang="en-CA" sz="1600" dirty="0" smtClean="0"/>
                        <a:t>95.7</a:t>
                      </a:r>
                      <a:endParaRPr lang="en-CA" sz="1600" dirty="0"/>
                    </a:p>
                  </a:txBody>
                  <a:tcPr anchor="ctr" anchorCtr="1">
                    <a:solidFill>
                      <a:schemeClr val="bg1">
                        <a:lumMod val="85000"/>
                      </a:schemeClr>
                    </a:solidFill>
                  </a:tcPr>
                </a:tc>
                <a:tc>
                  <a:txBody>
                    <a:bodyPr/>
                    <a:lstStyle/>
                    <a:p>
                      <a:r>
                        <a:rPr lang="en-CA" sz="1600" dirty="0" smtClean="0"/>
                        <a:t>92.9</a:t>
                      </a:r>
                      <a:endParaRPr lang="en-CA" sz="1600" dirty="0"/>
                    </a:p>
                  </a:txBody>
                  <a:tcPr anchor="ctr" anchorCtr="1">
                    <a:solidFill>
                      <a:schemeClr val="accent2">
                        <a:lumMod val="40000"/>
                        <a:lumOff val="60000"/>
                        <a:alpha val="49000"/>
                      </a:schemeClr>
                    </a:solidFill>
                  </a:tcPr>
                </a:tc>
                <a:tc>
                  <a:txBody>
                    <a:bodyPr/>
                    <a:lstStyle/>
                    <a:p>
                      <a:r>
                        <a:rPr lang="en-CA" sz="1600" b="1" dirty="0" smtClean="0"/>
                        <a:t>98.3</a:t>
                      </a:r>
                      <a:endParaRPr lang="en-CA" sz="1600" b="1" dirty="0"/>
                    </a:p>
                  </a:txBody>
                  <a:tcPr anchor="ctr" anchorCtr="1">
                    <a:solidFill>
                      <a:schemeClr val="accent2">
                        <a:lumMod val="40000"/>
                        <a:lumOff val="60000"/>
                        <a:alpha val="49000"/>
                      </a:schemeClr>
                    </a:solidFill>
                  </a:tcPr>
                </a:tc>
                <a:extLst>
                  <a:ext uri="{0D108BD9-81ED-4DB2-BD59-A6C34878D82A}">
                    <a16:rowId xmlns:a16="http://schemas.microsoft.com/office/drawing/2014/main" val="10003"/>
                  </a:ext>
                </a:extLst>
              </a:tr>
              <a:tr h="419100">
                <a:tc>
                  <a:txBody>
                    <a:bodyPr/>
                    <a:lstStyle/>
                    <a:p>
                      <a:r>
                        <a:rPr lang="en-CA" sz="1600" b="1" dirty="0" smtClean="0"/>
                        <a:t>Nuclearity</a:t>
                      </a:r>
                      <a:endParaRPr lang="en-CA" sz="1600" b="1" dirty="0"/>
                    </a:p>
                  </a:txBody>
                  <a:tcPr anchor="ctr" anchorCtr="1">
                    <a:noFill/>
                  </a:tcPr>
                </a:tc>
                <a:tc>
                  <a:txBody>
                    <a:bodyPr/>
                    <a:lstStyle/>
                    <a:p>
                      <a:r>
                        <a:rPr lang="en-CA" sz="1600" dirty="0" smtClean="0"/>
                        <a:t>85.8</a:t>
                      </a:r>
                      <a:endParaRPr lang="en-CA" sz="1600" dirty="0"/>
                    </a:p>
                  </a:txBody>
                  <a:tcPr anchor="ctr" anchorCtr="1">
                    <a:solidFill>
                      <a:schemeClr val="bg1">
                        <a:lumMod val="85000"/>
                      </a:schemeClr>
                    </a:solidFill>
                  </a:tcPr>
                </a:tc>
                <a:tc>
                  <a:txBody>
                    <a:bodyPr/>
                    <a:lstStyle/>
                    <a:p>
                      <a:r>
                        <a:rPr lang="en-CA" sz="1600" b="1" dirty="0" smtClean="0"/>
                        <a:t>89.4</a:t>
                      </a:r>
                      <a:endParaRPr lang="en-CA" sz="1600" b="1" dirty="0"/>
                    </a:p>
                  </a:txBody>
                  <a:tcPr anchor="ctr" anchorCtr="1">
                    <a:solidFill>
                      <a:schemeClr val="bg1">
                        <a:lumMod val="85000"/>
                      </a:schemeClr>
                    </a:solidFill>
                  </a:tcPr>
                </a:tc>
                <a:tc>
                  <a:txBody>
                    <a:bodyPr/>
                    <a:lstStyle/>
                    <a:p>
                      <a:r>
                        <a:rPr lang="en-CA" sz="1600" dirty="0" smtClean="0"/>
                        <a:t>88.6</a:t>
                      </a:r>
                      <a:endParaRPr lang="en-CA" sz="1600" dirty="0"/>
                    </a:p>
                  </a:txBody>
                  <a:tcPr anchor="ctr" anchorCtr="1">
                    <a:solidFill>
                      <a:schemeClr val="bg1">
                        <a:lumMod val="85000"/>
                      </a:schemeClr>
                    </a:solidFill>
                  </a:tcPr>
                </a:tc>
                <a:tc>
                  <a:txBody>
                    <a:bodyPr/>
                    <a:lstStyle/>
                    <a:p>
                      <a:r>
                        <a:rPr lang="en-CA" sz="1600" dirty="0" smtClean="0"/>
                        <a:t>90.4</a:t>
                      </a:r>
                      <a:endParaRPr lang="en-CA" sz="1600" dirty="0"/>
                    </a:p>
                  </a:txBody>
                  <a:tcPr anchor="ctr" anchorCtr="1">
                    <a:solidFill>
                      <a:schemeClr val="bg1">
                        <a:lumMod val="85000"/>
                      </a:schemeClr>
                    </a:solidFill>
                  </a:tcPr>
                </a:tc>
                <a:tc>
                  <a:txBody>
                    <a:bodyPr/>
                    <a:lstStyle/>
                    <a:p>
                      <a:r>
                        <a:rPr lang="en-CA" sz="1600" dirty="0" smtClean="0"/>
                        <a:t>71.8</a:t>
                      </a:r>
                      <a:endParaRPr lang="en-CA" sz="1600" dirty="0"/>
                    </a:p>
                  </a:txBody>
                  <a:tcPr anchor="ctr" anchorCtr="1">
                    <a:solidFill>
                      <a:schemeClr val="accent2">
                        <a:lumMod val="40000"/>
                        <a:lumOff val="60000"/>
                        <a:alpha val="49000"/>
                      </a:schemeClr>
                    </a:solidFill>
                  </a:tcPr>
                </a:tc>
                <a:tc>
                  <a:txBody>
                    <a:bodyPr/>
                    <a:lstStyle/>
                    <a:p>
                      <a:r>
                        <a:rPr lang="en-CA" sz="1600" b="1" dirty="0" smtClean="0"/>
                        <a:t>89.4</a:t>
                      </a:r>
                      <a:endParaRPr lang="en-CA" sz="1600" b="1" dirty="0"/>
                    </a:p>
                  </a:txBody>
                  <a:tcPr anchor="ctr" anchorCtr="1">
                    <a:solidFill>
                      <a:schemeClr val="accent2">
                        <a:lumMod val="40000"/>
                        <a:lumOff val="60000"/>
                        <a:alpha val="49000"/>
                      </a:schemeClr>
                    </a:solidFill>
                  </a:tcPr>
                </a:tc>
                <a:extLst>
                  <a:ext uri="{0D108BD9-81ED-4DB2-BD59-A6C34878D82A}">
                    <a16:rowId xmlns:a16="http://schemas.microsoft.com/office/drawing/2014/main" val="10004"/>
                  </a:ext>
                </a:extLst>
              </a:tr>
              <a:tr h="419100">
                <a:tc>
                  <a:txBody>
                    <a:bodyPr/>
                    <a:lstStyle/>
                    <a:p>
                      <a:r>
                        <a:rPr lang="en-CA" sz="1600" b="1" dirty="0" smtClean="0"/>
                        <a:t>Relation</a:t>
                      </a:r>
                      <a:endParaRPr lang="en-CA" sz="1600" b="1" dirty="0"/>
                    </a:p>
                  </a:txBody>
                  <a:tcPr anchor="ctr" anchorCtr="1">
                    <a:noFill/>
                  </a:tcPr>
                </a:tc>
                <a:tc>
                  <a:txBody>
                    <a:bodyPr/>
                    <a:lstStyle/>
                    <a:p>
                      <a:r>
                        <a:rPr lang="en-CA" sz="1600" dirty="0" smtClean="0"/>
                        <a:t>67.6</a:t>
                      </a:r>
                      <a:endParaRPr lang="en-CA" sz="1600" dirty="0"/>
                    </a:p>
                  </a:txBody>
                  <a:tcPr anchor="ctr" anchorCtr="1">
                    <a:solidFill>
                      <a:schemeClr val="bg1">
                        <a:lumMod val="85000"/>
                      </a:schemeClr>
                    </a:solidFill>
                  </a:tcPr>
                </a:tc>
                <a:tc>
                  <a:txBody>
                    <a:bodyPr/>
                    <a:lstStyle/>
                    <a:p>
                      <a:r>
                        <a:rPr lang="en-CA" sz="1600" b="1" dirty="0" smtClean="0"/>
                        <a:t>79.8</a:t>
                      </a:r>
                      <a:endParaRPr lang="en-CA" sz="1600" b="1" dirty="0"/>
                    </a:p>
                  </a:txBody>
                  <a:tcPr anchor="ctr" anchorCtr="1">
                    <a:solidFill>
                      <a:schemeClr val="bg1">
                        <a:lumMod val="85000"/>
                      </a:schemeClr>
                    </a:solidFill>
                  </a:tcPr>
                </a:tc>
                <a:tc>
                  <a:txBody>
                    <a:bodyPr/>
                    <a:lstStyle/>
                    <a:p>
                      <a:r>
                        <a:rPr lang="en-CA" sz="1600" dirty="0" smtClean="0"/>
                        <a:t>78.9</a:t>
                      </a:r>
                      <a:endParaRPr lang="en-CA" sz="1600" dirty="0"/>
                    </a:p>
                  </a:txBody>
                  <a:tcPr anchor="ctr" anchorCtr="1">
                    <a:solidFill>
                      <a:schemeClr val="bg1">
                        <a:lumMod val="85000"/>
                      </a:schemeClr>
                    </a:solidFill>
                  </a:tcPr>
                </a:tc>
                <a:tc>
                  <a:txBody>
                    <a:bodyPr/>
                    <a:lstStyle/>
                    <a:p>
                      <a:r>
                        <a:rPr lang="en-CA" sz="1600" dirty="0" smtClean="0"/>
                        <a:t>83.0</a:t>
                      </a:r>
                      <a:endParaRPr lang="en-CA" sz="1600" dirty="0"/>
                    </a:p>
                  </a:txBody>
                  <a:tcPr anchor="ctr" anchorCtr="1">
                    <a:solidFill>
                      <a:schemeClr val="bg1">
                        <a:lumMod val="85000"/>
                      </a:schemeClr>
                    </a:solidFill>
                  </a:tcPr>
                </a:tc>
                <a:tc>
                  <a:txBody>
                    <a:bodyPr/>
                    <a:lstStyle/>
                    <a:p>
                      <a:r>
                        <a:rPr lang="en-CA" sz="1600" dirty="0" smtClean="0"/>
                        <a:t>63.0</a:t>
                      </a:r>
                      <a:endParaRPr lang="en-CA" sz="1600" dirty="0"/>
                    </a:p>
                  </a:txBody>
                  <a:tcPr anchor="ctr" anchorCtr="1">
                    <a:solidFill>
                      <a:schemeClr val="accent2">
                        <a:lumMod val="40000"/>
                        <a:lumOff val="60000"/>
                        <a:alpha val="49000"/>
                      </a:schemeClr>
                    </a:solidFill>
                  </a:tcPr>
                </a:tc>
                <a:tc>
                  <a:txBody>
                    <a:bodyPr/>
                    <a:lstStyle/>
                    <a:p>
                      <a:r>
                        <a:rPr lang="en-CA" sz="1600" b="1" dirty="0" smtClean="0"/>
                        <a:t>75.8</a:t>
                      </a:r>
                      <a:endParaRPr lang="en-CA" sz="1600" b="1" dirty="0"/>
                    </a:p>
                  </a:txBody>
                  <a:tcPr anchor="ctr" anchorCtr="1">
                    <a:solidFill>
                      <a:schemeClr val="accent2">
                        <a:lumMod val="40000"/>
                        <a:lumOff val="60000"/>
                        <a:alpha val="49000"/>
                      </a:schemeClr>
                    </a:solidFill>
                  </a:tcPr>
                </a:tc>
                <a:extLst>
                  <a:ext uri="{0D108BD9-81ED-4DB2-BD59-A6C34878D82A}">
                    <a16:rowId xmlns:a16="http://schemas.microsoft.com/office/drawing/2014/main" val="10005"/>
                  </a:ext>
                </a:extLst>
              </a:tr>
            </a:tbl>
          </a:graphicData>
        </a:graphic>
      </p:graphicFrame>
      <p:sp>
        <p:nvSpPr>
          <p:cNvPr id="13" name="Rectangle 12"/>
          <p:cNvSpPr/>
          <p:nvPr/>
        </p:nvSpPr>
        <p:spPr bwMode="auto">
          <a:xfrm>
            <a:off x="3810000" y="3389746"/>
            <a:ext cx="1219200" cy="1639454"/>
          </a:xfrm>
          <a:prstGeom prst="rect">
            <a:avLst/>
          </a:prstGeom>
          <a:noFill/>
          <a:ln w="25400" cap="flat" cmpd="sng" algn="ctr">
            <a:solidFill>
              <a:srgbClr val="C00000"/>
            </a:solidFill>
            <a:prstDash val="solid"/>
            <a:round/>
            <a:headEnd type="none" w="med" len="med"/>
            <a:tailEnd type="none" w="med" len="med"/>
          </a:ln>
          <a:effectLst/>
        </p:spPr>
        <p:txBody>
          <a:bodyPr vert="horz" wrap="square" lIns="91288" tIns="45642" rIns="91288" bIns="45642" numCol="1" rtlCol="0" anchor="t" anchorCtr="0" compatLnSpc="1">
            <a:prstTxWarp prst="textNoShape">
              <a:avLst/>
            </a:prstTxWarp>
          </a:bodyPr>
          <a:lstStyle/>
          <a:p>
            <a:pPr defTabSz="912796"/>
            <a:endParaRPr lang="en-CA" dirty="0">
              <a:solidFill>
                <a:srgbClr val="FFFFFF"/>
              </a:solidFill>
              <a:latin typeface="Times New Roman" pitchFamily="18" charset="0"/>
            </a:endParaRPr>
          </a:p>
        </p:txBody>
      </p:sp>
      <p:sp>
        <p:nvSpPr>
          <p:cNvPr id="14" name="Rectangle 13"/>
          <p:cNvSpPr/>
          <p:nvPr/>
        </p:nvSpPr>
        <p:spPr bwMode="auto">
          <a:xfrm>
            <a:off x="8549640" y="3352800"/>
            <a:ext cx="1089660" cy="1640840"/>
          </a:xfrm>
          <a:prstGeom prst="rect">
            <a:avLst/>
          </a:prstGeom>
          <a:noFill/>
          <a:ln w="25400" cap="flat" cmpd="sng" algn="ctr">
            <a:solidFill>
              <a:srgbClr val="C00000"/>
            </a:solidFill>
            <a:prstDash val="solid"/>
            <a:round/>
            <a:headEnd type="none" w="med" len="med"/>
            <a:tailEnd type="none" w="med" len="med"/>
          </a:ln>
          <a:effectLst/>
        </p:spPr>
        <p:txBody>
          <a:bodyPr vert="horz" wrap="square" lIns="91288" tIns="45642" rIns="91288" bIns="45642" numCol="1" rtlCol="0" anchor="t" anchorCtr="0" compatLnSpc="1">
            <a:prstTxWarp prst="textNoShape">
              <a:avLst/>
            </a:prstTxWarp>
          </a:bodyPr>
          <a:lstStyle/>
          <a:p>
            <a:pPr defTabSz="912796"/>
            <a:endParaRPr lang="en-CA" dirty="0">
              <a:solidFill>
                <a:srgbClr val="FFFFFF"/>
              </a:solidFill>
              <a:latin typeface="Times New Roman" pitchFamily="18" charset="0"/>
            </a:endParaRPr>
          </a:p>
        </p:txBody>
      </p:sp>
      <p:sp>
        <p:nvSpPr>
          <p:cNvPr id="10" name="TextBox 9"/>
          <p:cNvSpPr txBox="1"/>
          <p:nvPr/>
        </p:nvSpPr>
        <p:spPr>
          <a:xfrm>
            <a:off x="838200" y="1549415"/>
            <a:ext cx="8610600" cy="599087"/>
          </a:xfrm>
          <a:prstGeom prst="rect">
            <a:avLst/>
          </a:prstGeom>
          <a:solidFill>
            <a:srgbClr val="FF6600">
              <a:alpha val="57000"/>
            </a:srgbClr>
          </a:solidFill>
        </p:spPr>
        <p:txBody>
          <a:bodyPr wrap="square" lIns="90732" tIns="45360" rIns="90732" bIns="45360" rtlCol="0">
            <a:spAutoFit/>
          </a:bodyPr>
          <a:lstStyle/>
          <a:p>
            <a:r>
              <a:rPr lang="en-CA" sz="3200" b="1" dirty="0">
                <a:solidFill>
                  <a:srgbClr val="000000"/>
                </a:solidFill>
                <a:latin typeface="Arial" pitchFamily="34" charset="0"/>
                <a:cs typeface="Arial" pitchFamily="34" charset="0"/>
              </a:rPr>
              <a:t>Results based on </a:t>
            </a:r>
            <a:r>
              <a:rPr lang="en-CA" sz="3200" b="1" dirty="0">
                <a:solidFill>
                  <a:srgbClr val="0000FF"/>
                </a:solidFill>
                <a:latin typeface="Arial" pitchFamily="34" charset="0"/>
                <a:cs typeface="Arial" pitchFamily="34" charset="0"/>
              </a:rPr>
              <a:t>manual</a:t>
            </a:r>
            <a:r>
              <a:rPr lang="en-CA" sz="3200" b="1" dirty="0">
                <a:solidFill>
                  <a:srgbClr val="000000"/>
                </a:solidFill>
                <a:latin typeface="Arial" pitchFamily="34" charset="0"/>
                <a:cs typeface="Arial" pitchFamily="34" charset="0"/>
              </a:rPr>
              <a:t> segmentation</a:t>
            </a:r>
            <a:endParaRPr lang="en-CA" sz="3200" dirty="0">
              <a:solidFill>
                <a:srgbClr val="000000"/>
              </a:solidFill>
              <a:latin typeface="Arial" pitchFamily="34" charset="0"/>
              <a:cs typeface="Arial" pitchFamily="34" charset="0"/>
            </a:endParaRPr>
          </a:p>
        </p:txBody>
      </p:sp>
      <p:sp>
        <p:nvSpPr>
          <p:cNvPr id="3" name="Footer Placeholder 2"/>
          <p:cNvSpPr>
            <a:spLocks noGrp="1"/>
          </p:cNvSpPr>
          <p:nvPr>
            <p:ph type="ftr" sz="quarter" idx="11"/>
          </p:nvPr>
        </p:nvSpPr>
        <p:spPr/>
        <p:txBody>
          <a:bodyPr/>
          <a:lstStyle/>
          <a:p>
            <a:pPr>
              <a:defRPr/>
            </a:pPr>
            <a:r>
              <a:rPr lang="en-US" smtClean="0">
                <a:solidFill>
                  <a:srgbClr val="000000"/>
                </a:solidFill>
              </a:rPr>
              <a:t>CPSC 422, Lecture 28</a:t>
            </a:r>
            <a:endParaRPr lang="en-US" dirty="0">
              <a:solidFill>
                <a:srgbClr val="000000"/>
              </a:solidFill>
            </a:endParaRPr>
          </a:p>
        </p:txBody>
      </p:sp>
    </p:spTree>
    <p:extLst>
      <p:ext uri="{BB962C8B-B14F-4D97-AF65-F5344CB8AC3E}">
        <p14:creationId xmlns:p14="http://schemas.microsoft.com/office/powerpoint/2010/main" val="1153031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linds(horizontal)">
                                      <p:cBhvr>
                                        <p:cTn id="15" dur="500"/>
                                        <p:tgtEl>
                                          <p:spTgt spid="13"/>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linds(horizontal)">
                                      <p:cBhvr>
                                        <p:cTn id="18" dur="500"/>
                                        <p:tgtEl>
                                          <p:spTgt spid="14"/>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linds(horizontal)">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animBg="1"/>
      <p:bldP spid="14" grpId="0" animBg="1"/>
      <p:bldP spid="1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313" y="311150"/>
            <a:ext cx="9555101" cy="1136649"/>
          </a:xfrm>
        </p:spPr>
        <p:txBody>
          <a:bodyPr/>
          <a:lstStyle/>
          <a:p>
            <a:r>
              <a:rPr lang="en-CA" dirty="0"/>
              <a:t>Experiments: Intra-sentential Parsing</a:t>
            </a:r>
          </a:p>
        </p:txBody>
      </p:sp>
      <p:sp>
        <p:nvSpPr>
          <p:cNvPr id="5" name="Footer Placeholder 4"/>
          <p:cNvSpPr>
            <a:spLocks noGrp="1"/>
          </p:cNvSpPr>
          <p:nvPr>
            <p:ph type="ftr" sz="quarter" idx="11"/>
          </p:nvPr>
        </p:nvSpPr>
        <p:spPr/>
        <p:txBody>
          <a:bodyPr/>
          <a:lstStyle/>
          <a:p>
            <a:pPr>
              <a:defRPr/>
            </a:pPr>
            <a:r>
              <a:rPr lang="en-US" smtClean="0">
                <a:solidFill>
                  <a:srgbClr val="000000"/>
                </a:solidFill>
              </a:rPr>
              <a:t>CPSC 422, Lecture 28</a:t>
            </a: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21A5F99B-F908-435A-91B8-09D5E4931BB1}" type="slidenum">
              <a:rPr lang="en-US" smtClean="0">
                <a:solidFill>
                  <a:srgbClr val="000000"/>
                </a:solidFill>
              </a:rPr>
              <a:pPr>
                <a:defRPr/>
              </a:pPr>
              <a:t>41</a:t>
            </a:fld>
            <a:endParaRPr lang="en-US">
              <a:solidFill>
                <a:srgbClr val="000000"/>
              </a:solidFill>
            </a:endParaRPr>
          </a:p>
        </p:txBody>
      </p:sp>
      <p:sp>
        <p:nvSpPr>
          <p:cNvPr id="11" name="TextBox 10"/>
          <p:cNvSpPr txBox="1"/>
          <p:nvPr/>
        </p:nvSpPr>
        <p:spPr>
          <a:xfrm>
            <a:off x="838206" y="5608458"/>
            <a:ext cx="8686800" cy="1401957"/>
          </a:xfrm>
          <a:prstGeom prst="rect">
            <a:avLst/>
          </a:prstGeom>
          <a:noFill/>
        </p:spPr>
        <p:txBody>
          <a:bodyPr wrap="square" lIns="90732" tIns="45360" rIns="90732" bIns="45360" rtlCol="0">
            <a:spAutoFit/>
          </a:bodyPr>
          <a:lstStyle/>
          <a:p>
            <a:pPr>
              <a:buFont typeface="Arial" pitchFamily="34" charset="0"/>
              <a:buChar char="•"/>
            </a:pPr>
            <a:r>
              <a:rPr lang="en-CA" sz="2800" dirty="0">
                <a:solidFill>
                  <a:srgbClr val="000000"/>
                </a:solidFill>
                <a:latin typeface="Arial" pitchFamily="34" charset="0"/>
                <a:cs typeface="Arial" pitchFamily="34" charset="0"/>
              </a:rPr>
              <a:t> Our model outperforms SPADE by a wide margin</a:t>
            </a:r>
          </a:p>
          <a:p>
            <a:pPr>
              <a:buFont typeface="Arial" pitchFamily="34" charset="0"/>
              <a:buChar char="•"/>
            </a:pPr>
            <a:r>
              <a:rPr lang="en-CA" sz="2800" dirty="0">
                <a:solidFill>
                  <a:srgbClr val="000000"/>
                </a:solidFill>
                <a:latin typeface="Arial" pitchFamily="34" charset="0"/>
                <a:cs typeface="Arial" pitchFamily="34" charset="0"/>
              </a:rPr>
              <a:t> Inaccuracies in segmentation affects parsing on</a:t>
            </a:r>
          </a:p>
          <a:p>
            <a:r>
              <a:rPr lang="en-CA" sz="2800" dirty="0">
                <a:solidFill>
                  <a:srgbClr val="000000"/>
                </a:solidFill>
                <a:latin typeface="Arial" pitchFamily="34" charset="0"/>
                <a:cs typeface="Arial" pitchFamily="34" charset="0"/>
              </a:rPr>
              <a:t>  Instructional corpus</a:t>
            </a:r>
            <a:endParaRPr lang="en-CA" dirty="0">
              <a:solidFill>
                <a:srgbClr val="000000"/>
              </a:solidFill>
              <a:latin typeface="Arial" pitchFamily="34" charset="0"/>
              <a:cs typeface="Arial" pitchFamily="34" charset="0"/>
            </a:endParaRPr>
          </a:p>
        </p:txBody>
      </p:sp>
      <p:sp>
        <p:nvSpPr>
          <p:cNvPr id="9" name="TextBox 8"/>
          <p:cNvSpPr txBox="1"/>
          <p:nvPr/>
        </p:nvSpPr>
        <p:spPr>
          <a:xfrm>
            <a:off x="838200" y="1853626"/>
            <a:ext cx="8382000" cy="599686"/>
          </a:xfrm>
          <a:prstGeom prst="rect">
            <a:avLst/>
          </a:prstGeom>
          <a:solidFill>
            <a:srgbClr val="FF6600">
              <a:alpha val="54000"/>
            </a:srgbClr>
          </a:solidFill>
        </p:spPr>
        <p:txBody>
          <a:bodyPr wrap="square" lIns="90732" tIns="45360" rIns="90732" bIns="45360" rtlCol="0">
            <a:spAutoFit/>
          </a:bodyPr>
          <a:lstStyle/>
          <a:p>
            <a:r>
              <a:rPr lang="en-CA" sz="3200" b="1" dirty="0">
                <a:solidFill>
                  <a:srgbClr val="000000"/>
                </a:solidFill>
                <a:latin typeface="Arial" pitchFamily="34" charset="0"/>
                <a:cs typeface="Arial" pitchFamily="34" charset="0"/>
              </a:rPr>
              <a:t>Parsing based on </a:t>
            </a:r>
            <a:r>
              <a:rPr lang="en-CA" sz="3200" b="1" dirty="0">
                <a:solidFill>
                  <a:srgbClr val="0000FF"/>
                </a:solidFill>
                <a:latin typeface="Arial" pitchFamily="34" charset="0"/>
                <a:cs typeface="Arial" pitchFamily="34" charset="0"/>
              </a:rPr>
              <a:t>automatic</a:t>
            </a:r>
            <a:r>
              <a:rPr lang="en-CA" sz="3200" b="1" dirty="0">
                <a:solidFill>
                  <a:srgbClr val="000000"/>
                </a:solidFill>
                <a:latin typeface="Arial" pitchFamily="34" charset="0"/>
                <a:cs typeface="Arial" pitchFamily="34" charset="0"/>
              </a:rPr>
              <a:t> segmentation</a:t>
            </a:r>
            <a:endParaRPr lang="en-CA" sz="3200" dirty="0">
              <a:solidFill>
                <a:srgbClr val="000000"/>
              </a:solidFill>
              <a:latin typeface="Arial" pitchFamily="34" charset="0"/>
              <a:cs typeface="Arial"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1817370445"/>
              </p:ext>
            </p:extLst>
          </p:nvPr>
        </p:nvGraphicFramePr>
        <p:xfrm>
          <a:off x="914421" y="2667003"/>
          <a:ext cx="8305795" cy="2506981"/>
        </p:xfrm>
        <a:graphic>
          <a:graphicData uri="http://schemas.openxmlformats.org/drawingml/2006/table">
            <a:tbl>
              <a:tblPr firstRow="1" bandRow="1">
                <a:tableStyleId>{5940675A-B579-460E-94D1-54222C63F5DA}</a:tableStyleId>
              </a:tblPr>
              <a:tblGrid>
                <a:gridCol w="1756995">
                  <a:extLst>
                    <a:ext uri="{9D8B030D-6E8A-4147-A177-3AD203B41FA5}">
                      <a16:colId xmlns:a16="http://schemas.microsoft.com/office/drawing/2014/main" val="20000"/>
                    </a:ext>
                  </a:extLst>
                </a:gridCol>
                <a:gridCol w="1836858">
                  <a:extLst>
                    <a:ext uri="{9D8B030D-6E8A-4147-A177-3AD203B41FA5}">
                      <a16:colId xmlns:a16="http://schemas.microsoft.com/office/drawing/2014/main" val="20001"/>
                    </a:ext>
                  </a:extLst>
                </a:gridCol>
                <a:gridCol w="1357678">
                  <a:extLst>
                    <a:ext uri="{9D8B030D-6E8A-4147-A177-3AD203B41FA5}">
                      <a16:colId xmlns:a16="http://schemas.microsoft.com/office/drawing/2014/main" val="20002"/>
                    </a:ext>
                  </a:extLst>
                </a:gridCol>
                <a:gridCol w="1597269">
                  <a:extLst>
                    <a:ext uri="{9D8B030D-6E8A-4147-A177-3AD203B41FA5}">
                      <a16:colId xmlns:a16="http://schemas.microsoft.com/office/drawing/2014/main" val="20003"/>
                    </a:ext>
                  </a:extLst>
                </a:gridCol>
                <a:gridCol w="1756995">
                  <a:extLst>
                    <a:ext uri="{9D8B030D-6E8A-4147-A177-3AD203B41FA5}">
                      <a16:colId xmlns:a16="http://schemas.microsoft.com/office/drawing/2014/main" val="20004"/>
                    </a:ext>
                  </a:extLst>
                </a:gridCol>
              </a:tblGrid>
              <a:tr h="599381">
                <a:tc>
                  <a:txBody>
                    <a:bodyPr/>
                    <a:lstStyle/>
                    <a:p>
                      <a:endParaRPr lang="en-CA" sz="1800" dirty="0"/>
                    </a:p>
                  </a:txBody>
                  <a:tcPr anchor="ctr" anchorCtr="1">
                    <a:noFill/>
                  </a:tcPr>
                </a:tc>
                <a:tc gridSpan="3">
                  <a:txBody>
                    <a:bodyPr/>
                    <a:lstStyle/>
                    <a:p>
                      <a:r>
                        <a:rPr lang="en-CA" sz="1800" b="1" dirty="0" smtClean="0"/>
                        <a:t>RST-DT</a:t>
                      </a:r>
                      <a:endParaRPr lang="en-CA" sz="1800" b="1" dirty="0"/>
                    </a:p>
                  </a:txBody>
                  <a:tcPr anchor="ctr" anchorCtr="1">
                    <a:solidFill>
                      <a:schemeClr val="bg1">
                        <a:lumMod val="85000"/>
                      </a:schemeClr>
                    </a:solidFill>
                  </a:tcPr>
                </a:tc>
                <a:tc hMerge="1">
                  <a:txBody>
                    <a:bodyPr/>
                    <a:lstStyle/>
                    <a:p>
                      <a:endParaRPr lang="en-CA" dirty="0"/>
                    </a:p>
                  </a:txBody>
                  <a:tcPr anchor="ctr" anchorCtr="1"/>
                </a:tc>
                <a:tc hMerge="1">
                  <a:txBody>
                    <a:bodyPr/>
                    <a:lstStyle/>
                    <a:p>
                      <a:endParaRPr lang="en-CA" dirty="0"/>
                    </a:p>
                  </a:txBody>
                  <a:tcPr anchor="ctr" anchorCtr="1"/>
                </a:tc>
                <a:tc>
                  <a:txBody>
                    <a:bodyPr/>
                    <a:lstStyle/>
                    <a:p>
                      <a:r>
                        <a:rPr lang="en-CA" sz="1800" b="1" dirty="0" smtClean="0"/>
                        <a:t>Instructional</a:t>
                      </a:r>
                      <a:endParaRPr lang="en-CA" sz="1800" b="1" dirty="0"/>
                    </a:p>
                  </a:txBody>
                  <a:tcPr anchor="ctr" anchorCtr="1">
                    <a:solidFill>
                      <a:schemeClr val="accent2">
                        <a:lumMod val="40000"/>
                        <a:lumOff val="60000"/>
                        <a:alpha val="49000"/>
                      </a:schemeClr>
                    </a:solidFill>
                  </a:tcPr>
                </a:tc>
                <a:extLst>
                  <a:ext uri="{0D108BD9-81ED-4DB2-BD59-A6C34878D82A}">
                    <a16:rowId xmlns:a16="http://schemas.microsoft.com/office/drawing/2014/main" val="10000"/>
                  </a:ext>
                </a:extLst>
              </a:tr>
              <a:tr h="381520">
                <a:tc>
                  <a:txBody>
                    <a:bodyPr/>
                    <a:lstStyle/>
                    <a:p>
                      <a:endParaRPr lang="en-CA" sz="1800" dirty="0"/>
                    </a:p>
                  </a:txBody>
                  <a:tcPr anchor="ctr" anchorCtr="1">
                    <a:noFill/>
                  </a:tcPr>
                </a:tc>
                <a:tc gridSpan="2">
                  <a:txBody>
                    <a:bodyPr/>
                    <a:lstStyle/>
                    <a:p>
                      <a:r>
                        <a:rPr lang="en-CA" sz="1800" b="1" dirty="0" smtClean="0"/>
                        <a:t>Test</a:t>
                      </a:r>
                      <a:r>
                        <a:rPr lang="en-CA" sz="1800" b="1" baseline="0" dirty="0" smtClean="0"/>
                        <a:t> set</a:t>
                      </a:r>
                      <a:endParaRPr lang="en-CA" sz="1800" b="1" dirty="0"/>
                    </a:p>
                  </a:txBody>
                  <a:tcPr anchor="ctr" anchorCtr="1">
                    <a:solidFill>
                      <a:schemeClr val="bg1">
                        <a:lumMod val="85000"/>
                      </a:schemeClr>
                    </a:solidFill>
                  </a:tcPr>
                </a:tc>
                <a:tc hMerge="1">
                  <a:txBody>
                    <a:bodyPr/>
                    <a:lstStyle/>
                    <a:p>
                      <a:endParaRPr lang="en-CA" dirty="0"/>
                    </a:p>
                  </a:txBody>
                  <a:tcPr/>
                </a:tc>
                <a:tc>
                  <a:txBody>
                    <a:bodyPr/>
                    <a:lstStyle/>
                    <a:p>
                      <a:r>
                        <a:rPr lang="en-CA" sz="1800" b="1" dirty="0" smtClean="0"/>
                        <a:t>10-fold</a:t>
                      </a:r>
                      <a:endParaRPr lang="en-CA" sz="1800" b="1" dirty="0"/>
                    </a:p>
                  </a:txBody>
                  <a:tcPr anchor="ctr" anchorCtr="1">
                    <a:solidFill>
                      <a:schemeClr val="bg1">
                        <a:lumMod val="85000"/>
                      </a:schemeClr>
                    </a:solidFill>
                  </a:tcPr>
                </a:tc>
                <a:tc>
                  <a:txBody>
                    <a:bodyPr/>
                    <a:lstStyle/>
                    <a:p>
                      <a:r>
                        <a:rPr lang="en-CA" sz="1800" b="1" dirty="0" smtClean="0"/>
                        <a:t>10-fold</a:t>
                      </a:r>
                      <a:endParaRPr lang="en-CA" sz="1800" b="1" dirty="0"/>
                    </a:p>
                  </a:txBody>
                  <a:tcPr anchor="ctr" anchorCtr="1">
                    <a:solidFill>
                      <a:schemeClr val="accent2">
                        <a:lumMod val="40000"/>
                        <a:lumOff val="60000"/>
                        <a:alpha val="49000"/>
                      </a:schemeClr>
                    </a:solidFill>
                  </a:tcPr>
                </a:tc>
                <a:extLst>
                  <a:ext uri="{0D108BD9-81ED-4DB2-BD59-A6C34878D82A}">
                    <a16:rowId xmlns:a16="http://schemas.microsoft.com/office/drawing/2014/main" val="10001"/>
                  </a:ext>
                </a:extLst>
              </a:tr>
              <a:tr h="381520">
                <a:tc>
                  <a:txBody>
                    <a:bodyPr/>
                    <a:lstStyle/>
                    <a:p>
                      <a:r>
                        <a:rPr lang="en-CA" sz="1800" b="1" dirty="0" smtClean="0"/>
                        <a:t>Scores</a:t>
                      </a:r>
                      <a:endParaRPr lang="en-CA" sz="1800" b="1" dirty="0"/>
                    </a:p>
                  </a:txBody>
                  <a:tcPr anchor="ctr" anchorCtr="1">
                    <a:noFill/>
                  </a:tcPr>
                </a:tc>
                <a:tc>
                  <a:txBody>
                    <a:bodyPr/>
                    <a:lstStyle/>
                    <a:p>
                      <a:r>
                        <a:rPr lang="en-CA" sz="1800" b="1" dirty="0" smtClean="0"/>
                        <a:t>SPADE</a:t>
                      </a:r>
                      <a:endParaRPr lang="en-CA" sz="1800" b="1" dirty="0"/>
                    </a:p>
                  </a:txBody>
                  <a:tcPr anchor="ctr" anchorCtr="1">
                    <a:solidFill>
                      <a:schemeClr val="bg1">
                        <a:lumMod val="85000"/>
                      </a:schemeClr>
                    </a:solidFill>
                  </a:tcPr>
                </a:tc>
                <a:tc>
                  <a:txBody>
                    <a:bodyPr/>
                    <a:lstStyle/>
                    <a:p>
                      <a:r>
                        <a:rPr lang="en-CA" sz="1800" b="1" dirty="0" smtClean="0"/>
                        <a:t>DCRF</a:t>
                      </a:r>
                      <a:endParaRPr lang="en-CA" sz="1800" b="1" dirty="0"/>
                    </a:p>
                  </a:txBody>
                  <a:tcPr anchor="ctr" anchorCtr="1">
                    <a:solidFill>
                      <a:schemeClr val="bg1">
                        <a:lumMod val="85000"/>
                      </a:schemeClr>
                    </a:solidFill>
                  </a:tcPr>
                </a:tc>
                <a:tc>
                  <a:txBody>
                    <a:bodyPr/>
                    <a:lstStyle/>
                    <a:p>
                      <a:r>
                        <a:rPr lang="en-CA" sz="1800" b="1" dirty="0" smtClean="0"/>
                        <a:t>DCRF</a:t>
                      </a:r>
                      <a:endParaRPr lang="en-CA" sz="1800" b="1" dirty="0"/>
                    </a:p>
                  </a:txBody>
                  <a:tcPr anchor="ctr" anchorCtr="1">
                    <a:solidFill>
                      <a:schemeClr val="bg1">
                        <a:lumMod val="85000"/>
                      </a:schemeClr>
                    </a:solidFill>
                  </a:tcPr>
                </a:tc>
                <a:tc>
                  <a:txBody>
                    <a:bodyPr/>
                    <a:lstStyle/>
                    <a:p>
                      <a:r>
                        <a:rPr lang="en-CA" sz="1800" b="1" dirty="0" smtClean="0"/>
                        <a:t>DCRF</a:t>
                      </a:r>
                      <a:endParaRPr lang="en-CA" sz="1800" b="1" dirty="0"/>
                    </a:p>
                  </a:txBody>
                  <a:tcPr anchor="ctr" anchorCtr="1">
                    <a:solidFill>
                      <a:schemeClr val="accent2">
                        <a:lumMod val="40000"/>
                        <a:lumOff val="60000"/>
                        <a:alpha val="49000"/>
                      </a:schemeClr>
                    </a:solidFill>
                  </a:tcPr>
                </a:tc>
                <a:extLst>
                  <a:ext uri="{0D108BD9-81ED-4DB2-BD59-A6C34878D82A}">
                    <a16:rowId xmlns:a16="http://schemas.microsoft.com/office/drawing/2014/main" val="10002"/>
                  </a:ext>
                </a:extLst>
              </a:tr>
              <a:tr h="381520">
                <a:tc>
                  <a:txBody>
                    <a:bodyPr/>
                    <a:lstStyle/>
                    <a:p>
                      <a:r>
                        <a:rPr lang="en-CA" sz="1800" b="1" dirty="0" smtClean="0"/>
                        <a:t>Span</a:t>
                      </a:r>
                      <a:endParaRPr lang="en-CA" sz="1800" b="1" dirty="0"/>
                    </a:p>
                  </a:txBody>
                  <a:tcPr anchor="ctr" anchorCtr="1">
                    <a:noFill/>
                  </a:tcPr>
                </a:tc>
                <a:tc>
                  <a:txBody>
                    <a:bodyPr/>
                    <a:lstStyle/>
                    <a:p>
                      <a:r>
                        <a:rPr lang="en-CA" sz="1800" dirty="0" smtClean="0"/>
                        <a:t>76.7</a:t>
                      </a:r>
                      <a:endParaRPr lang="en-CA" sz="1800" dirty="0"/>
                    </a:p>
                  </a:txBody>
                  <a:tcPr anchor="ctr" anchorCtr="1">
                    <a:solidFill>
                      <a:schemeClr val="bg1">
                        <a:lumMod val="85000"/>
                      </a:schemeClr>
                    </a:solidFill>
                  </a:tcPr>
                </a:tc>
                <a:tc>
                  <a:txBody>
                    <a:bodyPr/>
                    <a:lstStyle/>
                    <a:p>
                      <a:r>
                        <a:rPr lang="en-CA" sz="1800" b="1" dirty="0" smtClean="0"/>
                        <a:t>82.4</a:t>
                      </a:r>
                      <a:endParaRPr lang="en-CA" sz="1800" b="1" dirty="0"/>
                    </a:p>
                  </a:txBody>
                  <a:tcPr anchor="ctr" anchorCtr="1">
                    <a:solidFill>
                      <a:schemeClr val="bg1">
                        <a:lumMod val="85000"/>
                      </a:schemeClr>
                    </a:solidFill>
                  </a:tcPr>
                </a:tc>
                <a:tc>
                  <a:txBody>
                    <a:bodyPr/>
                    <a:lstStyle/>
                    <a:p>
                      <a:r>
                        <a:rPr lang="en-CA" sz="1800" dirty="0" smtClean="0"/>
                        <a:t>80.1</a:t>
                      </a:r>
                      <a:endParaRPr lang="en-CA" sz="1800" dirty="0"/>
                    </a:p>
                  </a:txBody>
                  <a:tcPr anchor="ctr" anchorCtr="1">
                    <a:solidFill>
                      <a:schemeClr val="bg1">
                        <a:lumMod val="85000"/>
                      </a:schemeClr>
                    </a:solidFill>
                  </a:tcPr>
                </a:tc>
                <a:tc>
                  <a:txBody>
                    <a:bodyPr/>
                    <a:lstStyle/>
                    <a:p>
                      <a:r>
                        <a:rPr lang="en-CA" sz="1800" b="1" dirty="0" smtClean="0"/>
                        <a:t>76.9</a:t>
                      </a:r>
                      <a:endParaRPr lang="en-CA" sz="1800" b="1" dirty="0"/>
                    </a:p>
                  </a:txBody>
                  <a:tcPr anchor="ctr" anchorCtr="1">
                    <a:solidFill>
                      <a:schemeClr val="accent2">
                        <a:lumMod val="40000"/>
                        <a:lumOff val="60000"/>
                        <a:alpha val="49000"/>
                      </a:schemeClr>
                    </a:solidFill>
                  </a:tcPr>
                </a:tc>
                <a:extLst>
                  <a:ext uri="{0D108BD9-81ED-4DB2-BD59-A6C34878D82A}">
                    <a16:rowId xmlns:a16="http://schemas.microsoft.com/office/drawing/2014/main" val="10003"/>
                  </a:ext>
                </a:extLst>
              </a:tr>
              <a:tr h="381520">
                <a:tc>
                  <a:txBody>
                    <a:bodyPr/>
                    <a:lstStyle/>
                    <a:p>
                      <a:r>
                        <a:rPr lang="en-CA" sz="1800" b="1" dirty="0" smtClean="0"/>
                        <a:t>Nuclearity</a:t>
                      </a:r>
                      <a:endParaRPr lang="en-CA" sz="1800" b="1" dirty="0"/>
                    </a:p>
                  </a:txBody>
                  <a:tcPr anchor="ctr" anchorCtr="1">
                    <a:noFill/>
                  </a:tcPr>
                </a:tc>
                <a:tc>
                  <a:txBody>
                    <a:bodyPr/>
                    <a:lstStyle/>
                    <a:p>
                      <a:r>
                        <a:rPr lang="en-CA" sz="1800" dirty="0" smtClean="0"/>
                        <a:t>70.2</a:t>
                      </a:r>
                      <a:endParaRPr lang="en-CA" sz="1800" dirty="0"/>
                    </a:p>
                  </a:txBody>
                  <a:tcPr anchor="ctr" anchorCtr="1">
                    <a:solidFill>
                      <a:schemeClr val="bg1">
                        <a:lumMod val="85000"/>
                      </a:schemeClr>
                    </a:solidFill>
                  </a:tcPr>
                </a:tc>
                <a:tc>
                  <a:txBody>
                    <a:bodyPr/>
                    <a:lstStyle/>
                    <a:p>
                      <a:r>
                        <a:rPr lang="en-CA" sz="1800" b="1" dirty="0" smtClean="0"/>
                        <a:t>76.6</a:t>
                      </a:r>
                      <a:endParaRPr lang="en-CA" sz="1800" b="1" dirty="0"/>
                    </a:p>
                  </a:txBody>
                  <a:tcPr anchor="ctr" anchorCtr="1">
                    <a:solidFill>
                      <a:schemeClr val="bg1">
                        <a:lumMod val="85000"/>
                      </a:schemeClr>
                    </a:solidFill>
                  </a:tcPr>
                </a:tc>
                <a:tc>
                  <a:txBody>
                    <a:bodyPr/>
                    <a:lstStyle/>
                    <a:p>
                      <a:r>
                        <a:rPr lang="en-CA" sz="1800" dirty="0" smtClean="0"/>
                        <a:t>75.2</a:t>
                      </a:r>
                      <a:endParaRPr lang="en-CA" sz="1800" dirty="0"/>
                    </a:p>
                  </a:txBody>
                  <a:tcPr anchor="ctr" anchorCtr="1">
                    <a:solidFill>
                      <a:schemeClr val="bg1">
                        <a:lumMod val="85000"/>
                      </a:schemeClr>
                    </a:solidFill>
                  </a:tcPr>
                </a:tc>
                <a:tc>
                  <a:txBody>
                    <a:bodyPr/>
                    <a:lstStyle/>
                    <a:p>
                      <a:r>
                        <a:rPr lang="en-CA" sz="1800" b="1" dirty="0" smtClean="0"/>
                        <a:t>67.6</a:t>
                      </a:r>
                      <a:endParaRPr lang="en-CA" sz="1800" b="1" dirty="0"/>
                    </a:p>
                  </a:txBody>
                  <a:tcPr anchor="ctr" anchorCtr="1">
                    <a:solidFill>
                      <a:schemeClr val="accent2">
                        <a:lumMod val="40000"/>
                        <a:lumOff val="60000"/>
                        <a:alpha val="49000"/>
                      </a:schemeClr>
                    </a:solidFill>
                  </a:tcPr>
                </a:tc>
                <a:extLst>
                  <a:ext uri="{0D108BD9-81ED-4DB2-BD59-A6C34878D82A}">
                    <a16:rowId xmlns:a16="http://schemas.microsoft.com/office/drawing/2014/main" val="10004"/>
                  </a:ext>
                </a:extLst>
              </a:tr>
              <a:tr h="381520">
                <a:tc>
                  <a:txBody>
                    <a:bodyPr/>
                    <a:lstStyle/>
                    <a:p>
                      <a:r>
                        <a:rPr lang="en-CA" sz="1800" b="1" dirty="0" smtClean="0"/>
                        <a:t>Relation</a:t>
                      </a:r>
                      <a:endParaRPr lang="en-CA" sz="1800" b="1" dirty="0"/>
                    </a:p>
                  </a:txBody>
                  <a:tcPr anchor="ctr" anchorCtr="1">
                    <a:noFill/>
                  </a:tcPr>
                </a:tc>
                <a:tc>
                  <a:txBody>
                    <a:bodyPr/>
                    <a:lstStyle/>
                    <a:p>
                      <a:r>
                        <a:rPr lang="en-CA" sz="1800" dirty="0" smtClean="0"/>
                        <a:t>58.0</a:t>
                      </a:r>
                      <a:endParaRPr lang="en-CA" sz="1800" dirty="0"/>
                    </a:p>
                  </a:txBody>
                  <a:tcPr anchor="ctr" anchorCtr="1">
                    <a:solidFill>
                      <a:schemeClr val="bg1">
                        <a:lumMod val="85000"/>
                      </a:schemeClr>
                    </a:solidFill>
                  </a:tcPr>
                </a:tc>
                <a:tc>
                  <a:txBody>
                    <a:bodyPr/>
                    <a:lstStyle/>
                    <a:p>
                      <a:r>
                        <a:rPr lang="en-CA" sz="1800" b="1" dirty="0" smtClean="0"/>
                        <a:t>67.5</a:t>
                      </a:r>
                      <a:endParaRPr lang="en-CA" sz="1800" b="1" dirty="0"/>
                    </a:p>
                  </a:txBody>
                  <a:tcPr anchor="ctr" anchorCtr="1">
                    <a:solidFill>
                      <a:schemeClr val="bg1">
                        <a:lumMod val="85000"/>
                      </a:schemeClr>
                    </a:solidFill>
                  </a:tcPr>
                </a:tc>
                <a:tc>
                  <a:txBody>
                    <a:bodyPr/>
                    <a:lstStyle/>
                    <a:p>
                      <a:r>
                        <a:rPr lang="en-CA" sz="1800" dirty="0" smtClean="0"/>
                        <a:t>66.8</a:t>
                      </a:r>
                      <a:endParaRPr lang="en-CA" sz="1800" dirty="0"/>
                    </a:p>
                  </a:txBody>
                  <a:tcPr anchor="ctr" anchorCtr="1">
                    <a:solidFill>
                      <a:schemeClr val="bg1">
                        <a:lumMod val="85000"/>
                      </a:schemeClr>
                    </a:solidFill>
                  </a:tcPr>
                </a:tc>
                <a:tc>
                  <a:txBody>
                    <a:bodyPr/>
                    <a:lstStyle/>
                    <a:p>
                      <a:r>
                        <a:rPr lang="en-CA" sz="1800" b="1" dirty="0" smtClean="0"/>
                        <a:t>57.5</a:t>
                      </a:r>
                      <a:endParaRPr lang="en-CA" sz="1800" b="1" dirty="0"/>
                    </a:p>
                  </a:txBody>
                  <a:tcPr anchor="ctr" anchorCtr="1">
                    <a:solidFill>
                      <a:schemeClr val="accent2">
                        <a:lumMod val="40000"/>
                        <a:lumOff val="60000"/>
                        <a:alpha val="49000"/>
                      </a:scheme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801130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1" y="311150"/>
            <a:ext cx="9555480" cy="1136649"/>
          </a:xfrm>
        </p:spPr>
        <p:txBody>
          <a:bodyPr/>
          <a:lstStyle/>
          <a:p>
            <a:r>
              <a:rPr lang="en-CA" dirty="0"/>
              <a:t>Experiments: </a:t>
            </a:r>
            <a:r>
              <a:rPr lang="en-CA" dirty="0" smtClean="0"/>
              <a:t>Document-level</a:t>
            </a:r>
            <a:r>
              <a:rPr lang="en-CA" sz="4000" dirty="0">
                <a:latin typeface="Arial" pitchFamily="34" charset="0"/>
                <a:cs typeface="Arial" pitchFamily="34" charset="0"/>
              </a:rPr>
              <a:t> Parsing</a:t>
            </a:r>
            <a:endParaRPr lang="en-CA" dirty="0"/>
          </a:p>
        </p:txBody>
      </p:sp>
      <p:sp>
        <p:nvSpPr>
          <p:cNvPr id="6" name="Slide Number Placeholder 5"/>
          <p:cNvSpPr>
            <a:spLocks noGrp="1"/>
          </p:cNvSpPr>
          <p:nvPr>
            <p:ph type="sldNum" sz="quarter" idx="12"/>
          </p:nvPr>
        </p:nvSpPr>
        <p:spPr/>
        <p:txBody>
          <a:bodyPr/>
          <a:lstStyle/>
          <a:p>
            <a:pPr>
              <a:defRPr/>
            </a:pPr>
            <a:fld id="{21A5F99B-F908-435A-91B8-09D5E4931BB1}" type="slidenum">
              <a:rPr lang="en-US" smtClean="0">
                <a:solidFill>
                  <a:srgbClr val="000000"/>
                </a:solidFill>
              </a:rPr>
              <a:pPr>
                <a:defRPr/>
              </a:pPr>
              <a:t>42</a:t>
            </a:fld>
            <a:endParaRPr lang="en-US" dirty="0">
              <a:solidFill>
                <a:srgbClr val="000000"/>
              </a:solidFill>
            </a:endParaRPr>
          </a:p>
        </p:txBody>
      </p:sp>
      <p:sp>
        <p:nvSpPr>
          <p:cNvPr id="11" name="TextBox 10"/>
          <p:cNvSpPr txBox="1"/>
          <p:nvPr/>
        </p:nvSpPr>
        <p:spPr>
          <a:xfrm>
            <a:off x="342904" y="6377248"/>
            <a:ext cx="9639299" cy="861754"/>
          </a:xfrm>
          <a:prstGeom prst="rect">
            <a:avLst/>
          </a:prstGeom>
          <a:noFill/>
        </p:spPr>
        <p:txBody>
          <a:bodyPr wrap="square" lIns="91398" tIns="45699" rIns="91398" bIns="45699" rtlCol="0">
            <a:spAutoFit/>
          </a:bodyPr>
          <a:lstStyle/>
          <a:p>
            <a:pPr marL="342819" indent="-342819" defTabSz="1008055" eaLnBrk="1" fontAlgn="auto" hangingPunct="1">
              <a:spcBef>
                <a:spcPts val="0"/>
              </a:spcBef>
              <a:spcAft>
                <a:spcPts val="0"/>
              </a:spcAft>
              <a:buFont typeface="Arial"/>
              <a:buChar char="•"/>
            </a:pPr>
            <a:r>
              <a:rPr lang="en-CA" dirty="0">
                <a:solidFill>
                  <a:srgbClr val="000000"/>
                </a:solidFill>
                <a:latin typeface="Arial" pitchFamily="34" charset="0"/>
                <a:cs typeface="Arial" pitchFamily="34" charset="0"/>
              </a:rPr>
              <a:t>Our model outperforms the state-of-the-art by a wide margin</a:t>
            </a:r>
            <a:r>
              <a:rPr lang="en-CA" dirty="0" smtClean="0">
                <a:solidFill>
                  <a:srgbClr val="000000"/>
                </a:solidFill>
                <a:latin typeface="Arial" pitchFamily="34" charset="0"/>
                <a:cs typeface="Arial" pitchFamily="34" charset="0"/>
              </a:rPr>
              <a:t>.</a:t>
            </a:r>
          </a:p>
          <a:p>
            <a:pPr marL="342819" indent="-342819" defTabSz="1008055" eaLnBrk="1" fontAlgn="auto" hangingPunct="1">
              <a:spcBef>
                <a:spcPts val="0"/>
              </a:spcBef>
              <a:spcAft>
                <a:spcPts val="0"/>
              </a:spcAft>
              <a:buFont typeface="Arial"/>
              <a:buChar char="•"/>
            </a:pPr>
            <a:r>
              <a:rPr lang="en-CA" dirty="0" smtClean="0">
                <a:solidFill>
                  <a:srgbClr val="000000"/>
                </a:solidFill>
                <a:latin typeface="Arial" pitchFamily="34" charset="0"/>
                <a:cs typeface="Arial" pitchFamily="34" charset="0"/>
              </a:rPr>
              <a:t>Not significant difference between 1S-1S and SW in RST-DT.</a:t>
            </a:r>
            <a:endParaRPr lang="en-CA" dirty="0">
              <a:solidFill>
                <a:srgbClr val="000000"/>
              </a:solidFill>
              <a:latin typeface="Arial" pitchFamily="34" charset="0"/>
              <a:cs typeface="Arial"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2227105964"/>
              </p:ext>
            </p:extLst>
          </p:nvPr>
        </p:nvGraphicFramePr>
        <p:xfrm>
          <a:off x="83816" y="2998396"/>
          <a:ext cx="9806944" cy="2945206"/>
        </p:xfrm>
        <a:graphic>
          <a:graphicData uri="http://schemas.openxmlformats.org/drawingml/2006/table">
            <a:tbl>
              <a:tblPr firstRow="1" bandRow="1">
                <a:tableStyleId>{5940675A-B579-460E-94D1-54222C63F5DA}</a:tableStyleId>
              </a:tblPr>
              <a:tblGrid>
                <a:gridCol w="1501965">
                  <a:extLst>
                    <a:ext uri="{9D8B030D-6E8A-4147-A177-3AD203B41FA5}">
                      <a16:colId xmlns:a16="http://schemas.microsoft.com/office/drawing/2014/main" val="20000"/>
                    </a:ext>
                  </a:extLst>
                </a:gridCol>
                <a:gridCol w="1172659">
                  <a:extLst>
                    <a:ext uri="{9D8B030D-6E8A-4147-A177-3AD203B41FA5}">
                      <a16:colId xmlns:a16="http://schemas.microsoft.com/office/drawing/2014/main" val="20001"/>
                    </a:ext>
                  </a:extLst>
                </a:gridCol>
                <a:gridCol w="1296786">
                  <a:extLst>
                    <a:ext uri="{9D8B030D-6E8A-4147-A177-3AD203B41FA5}">
                      <a16:colId xmlns:a16="http://schemas.microsoft.com/office/drawing/2014/main" val="20002"/>
                    </a:ext>
                  </a:extLst>
                </a:gridCol>
                <a:gridCol w="1296786">
                  <a:extLst>
                    <a:ext uri="{9D8B030D-6E8A-4147-A177-3AD203B41FA5}">
                      <a16:colId xmlns:a16="http://schemas.microsoft.com/office/drawing/2014/main" val="20003"/>
                    </a:ext>
                  </a:extLst>
                </a:gridCol>
                <a:gridCol w="1134687">
                  <a:extLst>
                    <a:ext uri="{9D8B030D-6E8A-4147-A177-3AD203B41FA5}">
                      <a16:colId xmlns:a16="http://schemas.microsoft.com/office/drawing/2014/main" val="20004"/>
                    </a:ext>
                  </a:extLst>
                </a:gridCol>
                <a:gridCol w="972589">
                  <a:extLst>
                    <a:ext uri="{9D8B030D-6E8A-4147-A177-3AD203B41FA5}">
                      <a16:colId xmlns:a16="http://schemas.microsoft.com/office/drawing/2014/main" val="20005"/>
                    </a:ext>
                  </a:extLst>
                </a:gridCol>
                <a:gridCol w="1134687">
                  <a:extLst>
                    <a:ext uri="{9D8B030D-6E8A-4147-A177-3AD203B41FA5}">
                      <a16:colId xmlns:a16="http://schemas.microsoft.com/office/drawing/2014/main" val="20006"/>
                    </a:ext>
                  </a:extLst>
                </a:gridCol>
                <a:gridCol w="1296785">
                  <a:extLst>
                    <a:ext uri="{9D8B030D-6E8A-4147-A177-3AD203B41FA5}">
                      <a16:colId xmlns:a16="http://schemas.microsoft.com/office/drawing/2014/main" val="20007"/>
                    </a:ext>
                  </a:extLst>
                </a:gridCol>
              </a:tblGrid>
              <a:tr h="578722">
                <a:tc>
                  <a:txBody>
                    <a:bodyPr/>
                    <a:lstStyle/>
                    <a:p>
                      <a:endParaRPr lang="en-CA" sz="1600" dirty="0"/>
                    </a:p>
                  </a:txBody>
                  <a:tcPr anchor="ctr" anchorCtr="1">
                    <a:noFill/>
                  </a:tcPr>
                </a:tc>
                <a:tc gridSpan="4">
                  <a:txBody>
                    <a:bodyPr/>
                    <a:lstStyle/>
                    <a:p>
                      <a:r>
                        <a:rPr lang="en-CA" sz="1600" b="1" dirty="0" smtClean="0"/>
                        <a:t>RST-DT</a:t>
                      </a:r>
                      <a:endParaRPr lang="en-CA" sz="1600" b="1" dirty="0"/>
                    </a:p>
                  </a:txBody>
                  <a:tcPr anchor="ctr" anchorCtr="1">
                    <a:solidFill>
                      <a:schemeClr val="bg1">
                        <a:lumMod val="85000"/>
                      </a:schemeClr>
                    </a:solidFill>
                  </a:tcPr>
                </a:tc>
                <a:tc hMerge="1">
                  <a:txBody>
                    <a:bodyPr/>
                    <a:lstStyle/>
                    <a:p>
                      <a:endParaRPr lang="en-CA" dirty="0"/>
                    </a:p>
                  </a:txBody>
                  <a:tcPr anchor="ctr" anchorCtr="1"/>
                </a:tc>
                <a:tc hMerge="1">
                  <a:txBody>
                    <a:bodyPr/>
                    <a:lstStyle/>
                    <a:p>
                      <a:endParaRPr lang="en-CA" dirty="0"/>
                    </a:p>
                  </a:txBody>
                  <a:tcPr anchor="ctr" anchorCtr="1"/>
                </a:tc>
                <a:tc hMerge="1">
                  <a:txBody>
                    <a:bodyPr/>
                    <a:lstStyle/>
                    <a:p>
                      <a:endParaRPr lang="en-CA" dirty="0"/>
                    </a:p>
                  </a:txBody>
                  <a:tcPr anchor="ctr" anchorCtr="1"/>
                </a:tc>
                <a:tc gridSpan="3">
                  <a:txBody>
                    <a:bodyPr/>
                    <a:lstStyle/>
                    <a:p>
                      <a:r>
                        <a:rPr lang="en-CA" sz="1600" b="1" dirty="0" smtClean="0"/>
                        <a:t>Instructional</a:t>
                      </a:r>
                      <a:endParaRPr lang="en-CA" sz="1600" b="1" dirty="0"/>
                    </a:p>
                  </a:txBody>
                  <a:tcPr anchor="ctr" anchorCtr="1">
                    <a:solidFill>
                      <a:schemeClr val="accent2">
                        <a:lumMod val="40000"/>
                        <a:lumOff val="60000"/>
                        <a:alpha val="49000"/>
                      </a:schemeClr>
                    </a:solidFill>
                  </a:tcPr>
                </a:tc>
                <a:tc hMerge="1">
                  <a:txBody>
                    <a:bodyPr/>
                    <a:lstStyle/>
                    <a:p>
                      <a:endParaRPr lang="en-CA" dirty="0"/>
                    </a:p>
                  </a:txBody>
                  <a:tcPr anchor="ctr" anchorCtr="1"/>
                </a:tc>
                <a:tc hMerge="1">
                  <a:txBody>
                    <a:bodyPr/>
                    <a:lstStyle/>
                    <a:p>
                      <a:endParaRPr lang="en-CA" sz="1400" b="1" dirty="0"/>
                    </a:p>
                  </a:txBody>
                  <a:tcPr marL="83127" marR="83127" marT="40341" marB="40341" anchor="ctr" anchorCtr="1">
                    <a:solidFill>
                      <a:schemeClr val="accent2">
                        <a:lumMod val="40000"/>
                        <a:lumOff val="60000"/>
                        <a:alpha val="49000"/>
                      </a:schemeClr>
                    </a:solidFill>
                  </a:tcPr>
                </a:tc>
                <a:extLst>
                  <a:ext uri="{0D108BD9-81ED-4DB2-BD59-A6C34878D82A}">
                    <a16:rowId xmlns:a16="http://schemas.microsoft.com/office/drawing/2014/main" val="10000"/>
                  </a:ext>
                </a:extLst>
              </a:tr>
              <a:tr h="630318">
                <a:tc>
                  <a:txBody>
                    <a:bodyPr/>
                    <a:lstStyle/>
                    <a:p>
                      <a:r>
                        <a:rPr lang="en-CA" sz="1600" b="1" dirty="0" smtClean="0"/>
                        <a:t>Scores</a:t>
                      </a:r>
                      <a:endParaRPr lang="en-CA" sz="1600" b="1" dirty="0"/>
                    </a:p>
                  </a:txBody>
                  <a:tcPr anchor="ctr" anchorCtr="1">
                    <a:noFill/>
                  </a:tcPr>
                </a:tc>
                <a:tc>
                  <a:txBody>
                    <a:bodyPr/>
                    <a:lstStyle/>
                    <a:p>
                      <a:r>
                        <a:rPr lang="en-CA" sz="1600" b="1" dirty="0" smtClean="0"/>
                        <a:t>HILDA</a:t>
                      </a:r>
                      <a:endParaRPr lang="en-CA" sz="1600" b="1" dirty="0"/>
                    </a:p>
                  </a:txBody>
                  <a:tcPr anchor="ctr" anchorCtr="1">
                    <a:solidFill>
                      <a:schemeClr val="bg1">
                        <a:lumMod val="85000"/>
                      </a:schemeClr>
                    </a:solidFill>
                  </a:tcPr>
                </a:tc>
                <a:tc>
                  <a:txBody>
                    <a:bodyPr/>
                    <a:lstStyle/>
                    <a:p>
                      <a:r>
                        <a:rPr lang="en-CA" sz="1600" b="1" dirty="0" smtClean="0"/>
                        <a:t>OUR (1-1)</a:t>
                      </a:r>
                      <a:endParaRPr lang="en-CA" sz="1600" b="1" dirty="0"/>
                    </a:p>
                  </a:txBody>
                  <a:tcPr anchor="ctr" anchorCtr="1">
                    <a:solidFill>
                      <a:schemeClr val="bg1">
                        <a:lumMod val="85000"/>
                      </a:schemeClr>
                    </a:solidFill>
                  </a:tcPr>
                </a:tc>
                <a:tc>
                  <a:txBody>
                    <a:bodyPr/>
                    <a:lstStyle/>
                    <a:p>
                      <a:r>
                        <a:rPr lang="en-CA" sz="1600" b="1" dirty="0" smtClean="0"/>
                        <a:t>OUR (SW)</a:t>
                      </a:r>
                      <a:endParaRPr lang="en-CA" sz="1600" b="1" dirty="0"/>
                    </a:p>
                  </a:txBody>
                  <a:tcPr anchor="ctr" anchorCtr="1">
                    <a:solidFill>
                      <a:schemeClr val="bg1">
                        <a:lumMod val="85000"/>
                      </a:schemeClr>
                    </a:solidFill>
                  </a:tcPr>
                </a:tc>
                <a:tc>
                  <a:txBody>
                    <a:bodyPr/>
                    <a:lstStyle/>
                    <a:p>
                      <a:r>
                        <a:rPr lang="en-CA" sz="1600" b="1" dirty="0" smtClean="0"/>
                        <a:t>Human</a:t>
                      </a:r>
                      <a:endParaRPr lang="en-CA" sz="1600" b="1" dirty="0"/>
                    </a:p>
                  </a:txBody>
                  <a:tcPr anchor="ctr" anchorCtr="1">
                    <a:solidFill>
                      <a:schemeClr val="bg1">
                        <a:lumMod val="85000"/>
                      </a:schemeClr>
                    </a:solidFill>
                  </a:tcPr>
                </a:tc>
                <a:tc>
                  <a:txBody>
                    <a:bodyPr/>
                    <a:lstStyle/>
                    <a:p>
                      <a:r>
                        <a:rPr lang="en-CA" sz="1600" b="1" dirty="0" smtClean="0"/>
                        <a:t>ILP</a:t>
                      </a:r>
                      <a:endParaRPr lang="en-CA" sz="1600" b="1" dirty="0"/>
                    </a:p>
                  </a:txBody>
                  <a:tcPr anchor="ctr" anchorCtr="1">
                    <a:solidFill>
                      <a:schemeClr val="accent2">
                        <a:lumMod val="40000"/>
                        <a:lumOff val="60000"/>
                        <a:alpha val="49000"/>
                      </a:schemeClr>
                    </a:solidFill>
                  </a:tcPr>
                </a:tc>
                <a:tc>
                  <a:txBody>
                    <a:bodyPr/>
                    <a:lstStyle/>
                    <a:p>
                      <a:r>
                        <a:rPr lang="en-CA" sz="1600" b="1" dirty="0" smtClean="0"/>
                        <a:t>OUR (1-1)</a:t>
                      </a:r>
                      <a:endParaRPr lang="en-CA" sz="1600" b="1" dirty="0"/>
                    </a:p>
                  </a:txBody>
                  <a:tcPr anchor="ctr" anchorCtr="1">
                    <a:solidFill>
                      <a:schemeClr val="accent2">
                        <a:lumMod val="40000"/>
                        <a:lumOff val="60000"/>
                        <a:alpha val="49000"/>
                      </a:schemeClr>
                    </a:solidFill>
                  </a:tcPr>
                </a:tc>
                <a:tc>
                  <a:txBody>
                    <a:bodyPr/>
                    <a:lstStyle/>
                    <a:p>
                      <a:pPr marL="0" marR="0" indent="0" algn="l" defTabSz="820487" rtl="0" eaLnBrk="1" fontAlgn="auto" latinLnBrk="0" hangingPunct="1">
                        <a:lnSpc>
                          <a:spcPct val="100000"/>
                        </a:lnSpc>
                        <a:spcBef>
                          <a:spcPts val="0"/>
                        </a:spcBef>
                        <a:spcAft>
                          <a:spcPts val="0"/>
                        </a:spcAft>
                        <a:buClrTx/>
                        <a:buSzTx/>
                        <a:buFontTx/>
                        <a:buNone/>
                        <a:tabLst/>
                        <a:defRPr/>
                      </a:pPr>
                      <a:r>
                        <a:rPr lang="en-CA" sz="1600" b="1" dirty="0" smtClean="0"/>
                        <a:t>OUR (SW)</a:t>
                      </a:r>
                      <a:endParaRPr lang="en-CA" sz="1600" b="1" dirty="0"/>
                    </a:p>
                  </a:txBody>
                  <a:tcPr anchor="ctr" anchorCtr="1">
                    <a:solidFill>
                      <a:schemeClr val="accent2">
                        <a:lumMod val="40000"/>
                        <a:lumOff val="60000"/>
                        <a:alpha val="49000"/>
                      </a:schemeClr>
                    </a:solidFill>
                  </a:tcPr>
                </a:tc>
                <a:extLst>
                  <a:ext uri="{0D108BD9-81ED-4DB2-BD59-A6C34878D82A}">
                    <a16:rowId xmlns:a16="http://schemas.microsoft.com/office/drawing/2014/main" val="10001"/>
                  </a:ext>
                </a:extLst>
              </a:tr>
              <a:tr h="578722">
                <a:tc>
                  <a:txBody>
                    <a:bodyPr/>
                    <a:lstStyle/>
                    <a:p>
                      <a:r>
                        <a:rPr lang="en-CA" sz="1600" b="1" dirty="0" smtClean="0"/>
                        <a:t>Span</a:t>
                      </a:r>
                      <a:endParaRPr lang="en-CA" sz="1600" b="1" dirty="0"/>
                    </a:p>
                  </a:txBody>
                  <a:tcPr anchor="ctr" anchorCtr="1">
                    <a:noFill/>
                  </a:tcPr>
                </a:tc>
                <a:tc>
                  <a:txBody>
                    <a:bodyPr/>
                    <a:lstStyle/>
                    <a:p>
                      <a:r>
                        <a:rPr lang="en-CA" sz="1600" dirty="0" smtClean="0"/>
                        <a:t>74.7</a:t>
                      </a:r>
                      <a:endParaRPr lang="en-CA" sz="1600" dirty="0"/>
                    </a:p>
                  </a:txBody>
                  <a:tcPr anchor="ctr" anchorCtr="1">
                    <a:solidFill>
                      <a:schemeClr val="bg1">
                        <a:lumMod val="85000"/>
                      </a:schemeClr>
                    </a:solidFill>
                  </a:tcPr>
                </a:tc>
                <a:tc>
                  <a:txBody>
                    <a:bodyPr/>
                    <a:lstStyle/>
                    <a:p>
                      <a:r>
                        <a:rPr lang="en-CA" sz="1600" b="1" dirty="0" smtClean="0"/>
                        <a:t>82.6</a:t>
                      </a:r>
                      <a:endParaRPr lang="en-CA" sz="1600" b="1" dirty="0"/>
                    </a:p>
                  </a:txBody>
                  <a:tcPr anchor="ctr" anchorCtr="1">
                    <a:solidFill>
                      <a:schemeClr val="bg1">
                        <a:lumMod val="85000"/>
                      </a:schemeClr>
                    </a:solidFill>
                  </a:tcPr>
                </a:tc>
                <a:tc>
                  <a:txBody>
                    <a:bodyPr/>
                    <a:lstStyle/>
                    <a:p>
                      <a:r>
                        <a:rPr lang="en-CA" sz="1600" b="1" dirty="0" smtClean="0"/>
                        <a:t>83.8</a:t>
                      </a:r>
                      <a:endParaRPr lang="en-CA" sz="1600" b="1" dirty="0"/>
                    </a:p>
                  </a:txBody>
                  <a:tcPr anchor="ctr" anchorCtr="1">
                    <a:solidFill>
                      <a:schemeClr val="bg1">
                        <a:lumMod val="85000"/>
                      </a:schemeClr>
                    </a:solidFill>
                  </a:tcPr>
                </a:tc>
                <a:tc>
                  <a:txBody>
                    <a:bodyPr/>
                    <a:lstStyle/>
                    <a:p>
                      <a:r>
                        <a:rPr lang="en-CA" sz="1600" dirty="0" smtClean="0"/>
                        <a:t>88.7</a:t>
                      </a:r>
                      <a:endParaRPr lang="en-CA" sz="1600" dirty="0"/>
                    </a:p>
                  </a:txBody>
                  <a:tcPr anchor="ctr" anchorCtr="1">
                    <a:solidFill>
                      <a:schemeClr val="bg1">
                        <a:lumMod val="85000"/>
                      </a:schemeClr>
                    </a:solidFill>
                  </a:tcPr>
                </a:tc>
                <a:tc>
                  <a:txBody>
                    <a:bodyPr/>
                    <a:lstStyle/>
                    <a:p>
                      <a:r>
                        <a:rPr lang="en-CA" sz="1600" dirty="0" smtClean="0"/>
                        <a:t>70.4</a:t>
                      </a:r>
                      <a:endParaRPr lang="en-CA" sz="1600" dirty="0"/>
                    </a:p>
                  </a:txBody>
                  <a:tcPr anchor="ctr" anchorCtr="1">
                    <a:solidFill>
                      <a:schemeClr val="accent2">
                        <a:lumMod val="40000"/>
                        <a:lumOff val="60000"/>
                        <a:alpha val="49000"/>
                      </a:schemeClr>
                    </a:solidFill>
                  </a:tcPr>
                </a:tc>
                <a:tc>
                  <a:txBody>
                    <a:bodyPr/>
                    <a:lstStyle/>
                    <a:p>
                      <a:r>
                        <a:rPr lang="en-CA" sz="1600" b="1" dirty="0" smtClean="0"/>
                        <a:t>80.7</a:t>
                      </a:r>
                      <a:endParaRPr lang="en-CA" sz="1600" b="1" dirty="0"/>
                    </a:p>
                  </a:txBody>
                  <a:tcPr anchor="ctr" anchorCtr="1">
                    <a:solidFill>
                      <a:schemeClr val="accent2">
                        <a:lumMod val="40000"/>
                        <a:lumOff val="60000"/>
                        <a:alpha val="49000"/>
                      </a:schemeClr>
                    </a:solidFill>
                  </a:tcPr>
                </a:tc>
                <a:tc>
                  <a:txBody>
                    <a:bodyPr/>
                    <a:lstStyle/>
                    <a:p>
                      <a:r>
                        <a:rPr lang="en-CA" sz="1600" b="1" dirty="0" smtClean="0"/>
                        <a:t>82.5</a:t>
                      </a:r>
                      <a:endParaRPr lang="en-CA" sz="1600" b="1" dirty="0"/>
                    </a:p>
                  </a:txBody>
                  <a:tcPr anchor="ctr" anchorCtr="1">
                    <a:solidFill>
                      <a:schemeClr val="accent2">
                        <a:lumMod val="40000"/>
                        <a:lumOff val="60000"/>
                        <a:alpha val="49000"/>
                      </a:schemeClr>
                    </a:solidFill>
                  </a:tcPr>
                </a:tc>
                <a:extLst>
                  <a:ext uri="{0D108BD9-81ED-4DB2-BD59-A6C34878D82A}">
                    <a16:rowId xmlns:a16="http://schemas.microsoft.com/office/drawing/2014/main" val="10002"/>
                  </a:ext>
                </a:extLst>
              </a:tr>
              <a:tr h="578722">
                <a:tc>
                  <a:txBody>
                    <a:bodyPr/>
                    <a:lstStyle/>
                    <a:p>
                      <a:r>
                        <a:rPr lang="en-CA" sz="1600" b="1" dirty="0" smtClean="0"/>
                        <a:t>Nuclearity</a:t>
                      </a:r>
                      <a:endParaRPr lang="en-CA" sz="1600" b="1" dirty="0"/>
                    </a:p>
                  </a:txBody>
                  <a:tcPr anchor="ctr" anchorCtr="1">
                    <a:noFill/>
                  </a:tcPr>
                </a:tc>
                <a:tc>
                  <a:txBody>
                    <a:bodyPr/>
                    <a:lstStyle/>
                    <a:p>
                      <a:r>
                        <a:rPr lang="en-CA" sz="1600" dirty="0" smtClean="0"/>
                        <a:t>60.0</a:t>
                      </a:r>
                      <a:endParaRPr lang="en-CA" sz="1600" dirty="0"/>
                    </a:p>
                  </a:txBody>
                  <a:tcPr anchor="ctr" anchorCtr="1">
                    <a:solidFill>
                      <a:schemeClr val="bg1">
                        <a:lumMod val="85000"/>
                      </a:schemeClr>
                    </a:solidFill>
                  </a:tcPr>
                </a:tc>
                <a:tc>
                  <a:txBody>
                    <a:bodyPr/>
                    <a:lstStyle/>
                    <a:p>
                      <a:r>
                        <a:rPr lang="en-CA" sz="1600" b="1" dirty="0" smtClean="0"/>
                        <a:t>68.3</a:t>
                      </a:r>
                      <a:endParaRPr lang="en-CA" sz="1600" b="1" dirty="0"/>
                    </a:p>
                  </a:txBody>
                  <a:tcPr anchor="ctr" anchorCtr="1">
                    <a:solidFill>
                      <a:schemeClr val="bg1">
                        <a:lumMod val="85000"/>
                      </a:schemeClr>
                    </a:solidFill>
                  </a:tcPr>
                </a:tc>
                <a:tc>
                  <a:txBody>
                    <a:bodyPr/>
                    <a:lstStyle/>
                    <a:p>
                      <a:r>
                        <a:rPr lang="en-CA" sz="1600" b="1" dirty="0" smtClean="0"/>
                        <a:t>68.9</a:t>
                      </a:r>
                      <a:endParaRPr lang="en-CA" sz="1600" b="1" dirty="0"/>
                    </a:p>
                  </a:txBody>
                  <a:tcPr anchor="ctr" anchorCtr="1">
                    <a:solidFill>
                      <a:schemeClr val="bg1">
                        <a:lumMod val="85000"/>
                      </a:schemeClr>
                    </a:solidFill>
                  </a:tcPr>
                </a:tc>
                <a:tc>
                  <a:txBody>
                    <a:bodyPr/>
                    <a:lstStyle/>
                    <a:p>
                      <a:r>
                        <a:rPr lang="en-CA" sz="1600" dirty="0" smtClean="0"/>
                        <a:t>77.7</a:t>
                      </a:r>
                      <a:endParaRPr lang="en-CA" sz="1600" dirty="0"/>
                    </a:p>
                  </a:txBody>
                  <a:tcPr anchor="ctr" anchorCtr="1">
                    <a:solidFill>
                      <a:schemeClr val="bg1">
                        <a:lumMod val="85000"/>
                      </a:schemeClr>
                    </a:solidFill>
                  </a:tcPr>
                </a:tc>
                <a:tc>
                  <a:txBody>
                    <a:bodyPr/>
                    <a:lstStyle/>
                    <a:p>
                      <a:r>
                        <a:rPr lang="en-CA" sz="1600" dirty="0" smtClean="0"/>
                        <a:t>49.5</a:t>
                      </a:r>
                      <a:endParaRPr lang="en-CA" sz="1600" dirty="0"/>
                    </a:p>
                  </a:txBody>
                  <a:tcPr anchor="ctr" anchorCtr="1">
                    <a:solidFill>
                      <a:schemeClr val="accent2">
                        <a:lumMod val="40000"/>
                        <a:lumOff val="60000"/>
                        <a:alpha val="49000"/>
                      </a:schemeClr>
                    </a:solidFill>
                  </a:tcPr>
                </a:tc>
                <a:tc>
                  <a:txBody>
                    <a:bodyPr/>
                    <a:lstStyle/>
                    <a:p>
                      <a:r>
                        <a:rPr lang="en-CA" sz="1600" b="1" dirty="0" smtClean="0"/>
                        <a:t>63.0</a:t>
                      </a:r>
                      <a:endParaRPr lang="en-CA" sz="1600" b="1" dirty="0"/>
                    </a:p>
                  </a:txBody>
                  <a:tcPr anchor="ctr" anchorCtr="1">
                    <a:solidFill>
                      <a:schemeClr val="accent2">
                        <a:lumMod val="40000"/>
                        <a:lumOff val="60000"/>
                        <a:alpha val="49000"/>
                      </a:schemeClr>
                    </a:solidFill>
                  </a:tcPr>
                </a:tc>
                <a:tc>
                  <a:txBody>
                    <a:bodyPr/>
                    <a:lstStyle/>
                    <a:p>
                      <a:r>
                        <a:rPr lang="en-CA" sz="1600" b="1" dirty="0" smtClean="0"/>
                        <a:t>64.8</a:t>
                      </a:r>
                      <a:endParaRPr lang="en-CA" sz="1600" b="1" dirty="0"/>
                    </a:p>
                  </a:txBody>
                  <a:tcPr anchor="ctr" anchorCtr="1">
                    <a:solidFill>
                      <a:schemeClr val="accent2">
                        <a:lumMod val="40000"/>
                        <a:lumOff val="60000"/>
                        <a:alpha val="49000"/>
                      </a:schemeClr>
                    </a:solidFill>
                  </a:tcPr>
                </a:tc>
                <a:extLst>
                  <a:ext uri="{0D108BD9-81ED-4DB2-BD59-A6C34878D82A}">
                    <a16:rowId xmlns:a16="http://schemas.microsoft.com/office/drawing/2014/main" val="10003"/>
                  </a:ext>
                </a:extLst>
              </a:tr>
              <a:tr h="578722">
                <a:tc>
                  <a:txBody>
                    <a:bodyPr/>
                    <a:lstStyle/>
                    <a:p>
                      <a:r>
                        <a:rPr lang="en-CA" sz="1600" b="1" dirty="0" smtClean="0"/>
                        <a:t>Relation</a:t>
                      </a:r>
                      <a:endParaRPr lang="en-CA" sz="1600" b="1" dirty="0"/>
                    </a:p>
                  </a:txBody>
                  <a:tcPr anchor="ctr" anchorCtr="1">
                    <a:noFill/>
                  </a:tcPr>
                </a:tc>
                <a:tc>
                  <a:txBody>
                    <a:bodyPr/>
                    <a:lstStyle/>
                    <a:p>
                      <a:r>
                        <a:rPr lang="en-CA" sz="1600" dirty="0" smtClean="0"/>
                        <a:t>44.3</a:t>
                      </a:r>
                      <a:endParaRPr lang="en-CA" sz="1600" dirty="0"/>
                    </a:p>
                  </a:txBody>
                  <a:tcPr anchor="ctr" anchorCtr="1">
                    <a:solidFill>
                      <a:schemeClr val="bg1">
                        <a:lumMod val="85000"/>
                      </a:schemeClr>
                    </a:solidFill>
                  </a:tcPr>
                </a:tc>
                <a:tc>
                  <a:txBody>
                    <a:bodyPr/>
                    <a:lstStyle/>
                    <a:p>
                      <a:r>
                        <a:rPr lang="en-CA" sz="1600" b="1" dirty="0" smtClean="0"/>
                        <a:t>55.8</a:t>
                      </a:r>
                      <a:endParaRPr lang="en-CA" sz="1600" b="1" dirty="0"/>
                    </a:p>
                  </a:txBody>
                  <a:tcPr anchor="ctr" anchorCtr="1">
                    <a:solidFill>
                      <a:schemeClr val="bg1">
                        <a:lumMod val="85000"/>
                      </a:schemeClr>
                    </a:solidFill>
                  </a:tcPr>
                </a:tc>
                <a:tc>
                  <a:txBody>
                    <a:bodyPr/>
                    <a:lstStyle/>
                    <a:p>
                      <a:r>
                        <a:rPr lang="en-CA" sz="1600" b="1" dirty="0" smtClean="0"/>
                        <a:t>55.9</a:t>
                      </a:r>
                      <a:endParaRPr lang="en-CA" sz="1600" b="1" dirty="0"/>
                    </a:p>
                  </a:txBody>
                  <a:tcPr anchor="ctr" anchorCtr="1">
                    <a:solidFill>
                      <a:schemeClr val="bg1">
                        <a:lumMod val="85000"/>
                      </a:schemeClr>
                    </a:solidFill>
                  </a:tcPr>
                </a:tc>
                <a:tc>
                  <a:txBody>
                    <a:bodyPr/>
                    <a:lstStyle/>
                    <a:p>
                      <a:r>
                        <a:rPr lang="en-CA" sz="1600" dirty="0" smtClean="0"/>
                        <a:t>65.8</a:t>
                      </a:r>
                      <a:endParaRPr lang="en-CA" sz="1600" dirty="0"/>
                    </a:p>
                  </a:txBody>
                  <a:tcPr anchor="ctr" anchorCtr="1">
                    <a:solidFill>
                      <a:schemeClr val="bg1">
                        <a:lumMod val="85000"/>
                      </a:schemeClr>
                    </a:solidFill>
                  </a:tcPr>
                </a:tc>
                <a:tc>
                  <a:txBody>
                    <a:bodyPr/>
                    <a:lstStyle/>
                    <a:p>
                      <a:r>
                        <a:rPr lang="en-CA" sz="1600" dirty="0" smtClean="0"/>
                        <a:t>35.4</a:t>
                      </a:r>
                      <a:endParaRPr lang="en-CA" sz="1600" dirty="0"/>
                    </a:p>
                  </a:txBody>
                  <a:tcPr anchor="ctr" anchorCtr="1">
                    <a:solidFill>
                      <a:schemeClr val="accent2">
                        <a:lumMod val="40000"/>
                        <a:lumOff val="60000"/>
                        <a:alpha val="49000"/>
                      </a:schemeClr>
                    </a:solidFill>
                  </a:tcPr>
                </a:tc>
                <a:tc>
                  <a:txBody>
                    <a:bodyPr/>
                    <a:lstStyle/>
                    <a:p>
                      <a:r>
                        <a:rPr lang="en-CA" sz="1600" b="1" dirty="0" smtClean="0"/>
                        <a:t>43.5</a:t>
                      </a:r>
                      <a:endParaRPr lang="en-CA" sz="1600" b="1" dirty="0"/>
                    </a:p>
                  </a:txBody>
                  <a:tcPr anchor="ctr" anchorCtr="1">
                    <a:solidFill>
                      <a:schemeClr val="accent2">
                        <a:lumMod val="40000"/>
                        <a:lumOff val="60000"/>
                        <a:alpha val="49000"/>
                      </a:schemeClr>
                    </a:solidFill>
                  </a:tcPr>
                </a:tc>
                <a:tc>
                  <a:txBody>
                    <a:bodyPr/>
                    <a:lstStyle/>
                    <a:p>
                      <a:r>
                        <a:rPr lang="en-CA" sz="1600" b="1" dirty="0" smtClean="0"/>
                        <a:t>44.3</a:t>
                      </a:r>
                      <a:endParaRPr lang="en-CA" sz="1600" b="1" dirty="0"/>
                    </a:p>
                  </a:txBody>
                  <a:tcPr anchor="ctr" anchorCtr="1">
                    <a:solidFill>
                      <a:schemeClr val="accent2">
                        <a:lumMod val="40000"/>
                        <a:lumOff val="60000"/>
                        <a:alpha val="49000"/>
                      </a:schemeClr>
                    </a:solidFill>
                  </a:tcPr>
                </a:tc>
                <a:extLst>
                  <a:ext uri="{0D108BD9-81ED-4DB2-BD59-A6C34878D82A}">
                    <a16:rowId xmlns:a16="http://schemas.microsoft.com/office/drawing/2014/main" val="10004"/>
                  </a:ext>
                </a:extLst>
              </a:tr>
            </a:tbl>
          </a:graphicData>
        </a:graphic>
      </p:graphicFrame>
      <p:sp>
        <p:nvSpPr>
          <p:cNvPr id="3" name="Rounded Rectangle 2"/>
          <p:cNvSpPr/>
          <p:nvPr/>
        </p:nvSpPr>
        <p:spPr bwMode="auto">
          <a:xfrm>
            <a:off x="2766060" y="3611880"/>
            <a:ext cx="2598420" cy="2331720"/>
          </a:xfrm>
          <a:prstGeom prst="roundRect">
            <a:avLst/>
          </a:prstGeom>
          <a:noFill/>
          <a:ln w="25400" cap="flat" cmpd="sng" algn="ctr">
            <a:solidFill>
              <a:srgbClr val="C00000"/>
            </a:solidFill>
            <a:prstDash val="solid"/>
            <a:round/>
            <a:headEnd type="none" w="med" len="med"/>
            <a:tailEnd type="none" w="med" len="med"/>
          </a:ln>
          <a:effectLst/>
        </p:spPr>
        <p:txBody>
          <a:bodyPr vert="horz" wrap="square" lIns="101846" tIns="50923" rIns="101846" bIns="50923" numCol="1" rtlCol="0" anchor="t" anchorCtr="0" compatLnSpc="1">
            <a:prstTxWarp prst="textNoShape">
              <a:avLst/>
            </a:prstTxWarp>
          </a:bodyPr>
          <a:lstStyle/>
          <a:p>
            <a:pPr defTabSz="1018467"/>
            <a:endParaRPr lang="en-US">
              <a:solidFill>
                <a:srgbClr val="FFFFFF"/>
              </a:solidFill>
              <a:latin typeface="Times New Roman" pitchFamily="18" charset="0"/>
            </a:endParaRPr>
          </a:p>
        </p:txBody>
      </p:sp>
      <p:sp>
        <p:nvSpPr>
          <p:cNvPr id="10" name="Rounded Rectangle 9"/>
          <p:cNvSpPr/>
          <p:nvPr/>
        </p:nvSpPr>
        <p:spPr bwMode="auto">
          <a:xfrm>
            <a:off x="7459984" y="3611880"/>
            <a:ext cx="2430779" cy="2331720"/>
          </a:xfrm>
          <a:prstGeom prst="roundRect">
            <a:avLst/>
          </a:prstGeom>
          <a:noFill/>
          <a:ln w="25400" cap="flat" cmpd="sng" algn="ctr">
            <a:solidFill>
              <a:srgbClr val="C00000"/>
            </a:solidFill>
            <a:prstDash val="solid"/>
            <a:round/>
            <a:headEnd type="none" w="med" len="med"/>
            <a:tailEnd type="none" w="med" len="med"/>
          </a:ln>
          <a:effectLst/>
        </p:spPr>
        <p:txBody>
          <a:bodyPr vert="horz" wrap="square" lIns="101846" tIns="50923" rIns="101846" bIns="50923" numCol="1" rtlCol="0" anchor="t" anchorCtr="0" compatLnSpc="1">
            <a:prstTxWarp prst="textNoShape">
              <a:avLst/>
            </a:prstTxWarp>
          </a:bodyPr>
          <a:lstStyle/>
          <a:p>
            <a:pPr defTabSz="1018467"/>
            <a:endParaRPr lang="en-US">
              <a:solidFill>
                <a:srgbClr val="FFFFFF"/>
              </a:solidFill>
              <a:latin typeface="Times New Roman" pitchFamily="18" charset="0"/>
            </a:endParaRPr>
          </a:p>
        </p:txBody>
      </p:sp>
      <p:sp>
        <p:nvSpPr>
          <p:cNvPr id="9" name="TextBox 8"/>
          <p:cNvSpPr txBox="1"/>
          <p:nvPr/>
        </p:nvSpPr>
        <p:spPr>
          <a:xfrm>
            <a:off x="838200" y="1763113"/>
            <a:ext cx="8610600" cy="599087"/>
          </a:xfrm>
          <a:prstGeom prst="rect">
            <a:avLst/>
          </a:prstGeom>
          <a:solidFill>
            <a:srgbClr val="FF6600">
              <a:alpha val="57000"/>
            </a:srgbClr>
          </a:solidFill>
        </p:spPr>
        <p:txBody>
          <a:bodyPr wrap="square" lIns="90732" tIns="45360" rIns="90732" bIns="45360" rtlCol="0">
            <a:spAutoFit/>
          </a:bodyPr>
          <a:lstStyle/>
          <a:p>
            <a:r>
              <a:rPr lang="en-CA" sz="3200" b="1" dirty="0">
                <a:solidFill>
                  <a:srgbClr val="000000"/>
                </a:solidFill>
                <a:latin typeface="Arial" pitchFamily="34" charset="0"/>
                <a:cs typeface="Arial" pitchFamily="34" charset="0"/>
              </a:rPr>
              <a:t>Results based on </a:t>
            </a:r>
            <a:r>
              <a:rPr lang="en-CA" sz="3200" b="1" dirty="0">
                <a:solidFill>
                  <a:srgbClr val="0000FF"/>
                </a:solidFill>
                <a:latin typeface="Arial" pitchFamily="34" charset="0"/>
                <a:cs typeface="Arial" pitchFamily="34" charset="0"/>
              </a:rPr>
              <a:t>manual</a:t>
            </a:r>
            <a:r>
              <a:rPr lang="en-CA" sz="3200" b="1" dirty="0">
                <a:solidFill>
                  <a:srgbClr val="000000"/>
                </a:solidFill>
                <a:latin typeface="Arial" pitchFamily="34" charset="0"/>
                <a:cs typeface="Arial" pitchFamily="34" charset="0"/>
              </a:rPr>
              <a:t> segmentation</a:t>
            </a:r>
            <a:endParaRPr lang="en-CA" sz="3200" dirty="0">
              <a:solidFill>
                <a:srgbClr val="000000"/>
              </a:solidFill>
              <a:latin typeface="Arial" pitchFamily="34" charset="0"/>
              <a:cs typeface="Arial" pitchFamily="34" charset="0"/>
            </a:endParaRPr>
          </a:p>
        </p:txBody>
      </p:sp>
      <p:sp>
        <p:nvSpPr>
          <p:cNvPr id="5" name="Footer Placeholder 4"/>
          <p:cNvSpPr>
            <a:spLocks noGrp="1"/>
          </p:cNvSpPr>
          <p:nvPr>
            <p:ph type="ftr" sz="quarter" idx="11"/>
          </p:nvPr>
        </p:nvSpPr>
        <p:spPr/>
        <p:txBody>
          <a:bodyPr/>
          <a:lstStyle/>
          <a:p>
            <a:pPr>
              <a:defRPr/>
            </a:pPr>
            <a:r>
              <a:rPr lang="en-US" smtClean="0">
                <a:solidFill>
                  <a:srgbClr val="000000"/>
                </a:solidFill>
              </a:rPr>
              <a:t>CPSC 422, Lecture 28</a:t>
            </a:r>
            <a:endParaRPr lang="en-US" dirty="0">
              <a:solidFill>
                <a:srgbClr val="000000"/>
              </a:solidFill>
            </a:endParaRPr>
          </a:p>
        </p:txBody>
      </p:sp>
    </p:spTree>
    <p:extLst>
      <p:ext uri="{BB962C8B-B14F-4D97-AF65-F5344CB8AC3E}">
        <p14:creationId xmlns:p14="http://schemas.microsoft.com/office/powerpoint/2010/main" val="1943183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linds(horizontal)">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 grpId="0" animBg="1"/>
      <p:bldP spid="10" grpId="0" animBg="1"/>
      <p:bldP spid="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313" y="311150"/>
            <a:ext cx="9051925" cy="1136649"/>
          </a:xfrm>
        </p:spPr>
        <p:txBody>
          <a:bodyPr/>
          <a:lstStyle/>
          <a:p>
            <a:r>
              <a:rPr lang="en-CA" b="1" dirty="0" smtClean="0">
                <a:solidFill>
                  <a:schemeClr val="tx1"/>
                </a:solidFill>
                <a:latin typeface="Arial" pitchFamily="34" charset="0"/>
                <a:cs typeface="Arial" pitchFamily="34" charset="0"/>
              </a:rPr>
              <a:t>Error Analysis: Relation Labeling</a:t>
            </a:r>
            <a:endParaRPr lang="en-CA" dirty="0">
              <a:solidFill>
                <a:schemeClr val="tx1"/>
              </a:solidFill>
              <a:latin typeface="Arial" pitchFamily="34" charset="0"/>
              <a:cs typeface="Arial" pitchFamily="34" charset="0"/>
            </a:endParaRPr>
          </a:p>
        </p:txBody>
      </p:sp>
      <p:sp>
        <p:nvSpPr>
          <p:cNvPr id="5" name="Footer Placeholder 4"/>
          <p:cNvSpPr>
            <a:spLocks noGrp="1"/>
          </p:cNvSpPr>
          <p:nvPr>
            <p:ph type="ftr" sz="quarter" idx="11"/>
          </p:nvPr>
        </p:nvSpPr>
        <p:spPr/>
        <p:txBody>
          <a:bodyPr/>
          <a:lstStyle/>
          <a:p>
            <a:pPr>
              <a:defRPr/>
            </a:pPr>
            <a:r>
              <a:rPr lang="en-US" smtClean="0">
                <a:solidFill>
                  <a:srgbClr val="000000"/>
                </a:solidFill>
              </a:rPr>
              <a:t>CPSC 422, Lecture 28</a:t>
            </a: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21A5F99B-F908-435A-91B8-09D5E4931BB1}" type="slidenum">
              <a:rPr lang="en-US" smtClean="0">
                <a:solidFill>
                  <a:srgbClr val="000000"/>
                </a:solidFill>
              </a:rPr>
              <a:pPr>
                <a:defRPr/>
              </a:pPr>
              <a:t>43</a:t>
            </a:fld>
            <a:endParaRPr lang="en-US">
              <a:solidFill>
                <a:srgbClr val="000000"/>
              </a:solidFill>
            </a:endParaRPr>
          </a:p>
        </p:txBody>
      </p:sp>
      <p:sp>
        <p:nvSpPr>
          <p:cNvPr id="11" name="TextBox 10"/>
          <p:cNvSpPr txBox="1"/>
          <p:nvPr/>
        </p:nvSpPr>
        <p:spPr>
          <a:xfrm>
            <a:off x="533400" y="6019879"/>
            <a:ext cx="8915400" cy="965941"/>
          </a:xfrm>
          <a:prstGeom prst="rect">
            <a:avLst/>
          </a:prstGeom>
          <a:noFill/>
        </p:spPr>
        <p:txBody>
          <a:bodyPr wrap="square" lIns="90732" tIns="45360" rIns="90732" bIns="45360" rtlCol="0">
            <a:spAutoFit/>
          </a:bodyPr>
          <a:lstStyle/>
          <a:p>
            <a:pPr>
              <a:buFont typeface="Arial" pitchFamily="34" charset="0"/>
              <a:buChar char="•"/>
            </a:pPr>
            <a:r>
              <a:rPr lang="en-CA" sz="2800" dirty="0">
                <a:solidFill>
                  <a:srgbClr val="000000"/>
                </a:solidFill>
                <a:latin typeface="Arial" pitchFamily="34" charset="0"/>
                <a:cs typeface="Arial" pitchFamily="34" charset="0"/>
              </a:rPr>
              <a:t> Most frequent ones confuse less frequent ones</a:t>
            </a:r>
          </a:p>
          <a:p>
            <a:pPr>
              <a:buFont typeface="Arial" pitchFamily="34" charset="0"/>
              <a:buChar char="•"/>
            </a:pPr>
            <a:r>
              <a:rPr lang="en-CA" sz="2800" dirty="0">
                <a:solidFill>
                  <a:srgbClr val="000000"/>
                </a:solidFill>
                <a:latin typeface="Arial" pitchFamily="34" charset="0"/>
                <a:cs typeface="Arial" pitchFamily="34" charset="0"/>
              </a:rPr>
              <a:t> Hard to distinguish semantically similar relations </a:t>
            </a:r>
            <a:endParaRPr lang="en-CA" dirty="0">
              <a:solidFill>
                <a:srgbClr val="000000"/>
              </a:solidFill>
              <a:latin typeface="Arial" pitchFamily="34" charset="0"/>
              <a:cs typeface="Arial" pitchFamily="34" charset="0"/>
            </a:endParaRPr>
          </a:p>
        </p:txBody>
      </p:sp>
      <p:pic>
        <p:nvPicPr>
          <p:cNvPr id="4098" name="Picture 2"/>
          <p:cNvPicPr>
            <a:picLocks noChangeAspect="1" noChangeArrowheads="1"/>
          </p:cNvPicPr>
          <p:nvPr/>
        </p:nvPicPr>
        <p:blipFill>
          <a:blip r:embed="rId3" cstate="print"/>
          <a:srcRect/>
          <a:stretch>
            <a:fillRect/>
          </a:stretch>
        </p:blipFill>
        <p:spPr bwMode="auto">
          <a:xfrm>
            <a:off x="609603" y="1524002"/>
            <a:ext cx="8458200" cy="4495798"/>
          </a:xfrm>
          <a:prstGeom prst="rect">
            <a:avLst/>
          </a:prstGeom>
          <a:noFill/>
          <a:ln w="9525">
            <a:noFill/>
            <a:miter lim="800000"/>
            <a:headEnd/>
            <a:tailEnd/>
          </a:ln>
        </p:spPr>
      </p:pic>
    </p:spTree>
    <p:extLst>
      <p:ext uri="{BB962C8B-B14F-4D97-AF65-F5344CB8AC3E}">
        <p14:creationId xmlns:p14="http://schemas.microsoft.com/office/powerpoint/2010/main" val="260901748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Error Analysis: Examples</a:t>
            </a:r>
            <a:endParaRPr lang="en-US" dirty="0"/>
          </a:p>
        </p:txBody>
      </p:sp>
      <p:sp>
        <p:nvSpPr>
          <p:cNvPr id="5" name="Slide Number Placeholder 4"/>
          <p:cNvSpPr>
            <a:spLocks noGrp="1"/>
          </p:cNvSpPr>
          <p:nvPr>
            <p:ph type="sldNum" sz="quarter" idx="12"/>
          </p:nvPr>
        </p:nvSpPr>
        <p:spPr/>
        <p:txBody>
          <a:bodyPr/>
          <a:lstStyle/>
          <a:p>
            <a:pPr>
              <a:defRPr/>
            </a:pPr>
            <a:fld id="{21A5F99B-F908-435A-91B8-09D5E4931BB1}" type="slidenum">
              <a:rPr lang="en-US" smtClean="0">
                <a:solidFill>
                  <a:srgbClr val="000000"/>
                </a:solidFill>
              </a:rPr>
              <a:pPr>
                <a:defRPr/>
              </a:pPr>
              <a:t>44</a:t>
            </a:fld>
            <a:endParaRPr lang="en-US" dirty="0">
              <a:solidFill>
                <a:srgbClr val="000000"/>
              </a:solidFill>
            </a:endParaRPr>
          </a:p>
        </p:txBody>
      </p:sp>
      <p:sp>
        <p:nvSpPr>
          <p:cNvPr id="12" name="TextBox 11"/>
          <p:cNvSpPr txBox="1"/>
          <p:nvPr/>
        </p:nvSpPr>
        <p:spPr>
          <a:xfrm>
            <a:off x="1143000" y="1732747"/>
            <a:ext cx="8001000" cy="477054"/>
          </a:xfrm>
          <a:prstGeom prst="rect">
            <a:avLst/>
          </a:prstGeom>
          <a:solidFill>
            <a:srgbClr val="FF6600">
              <a:alpha val="47000"/>
            </a:srgbClr>
          </a:solidFill>
        </p:spPr>
        <p:txBody>
          <a:bodyPr wrap="square" lIns="91418" tIns="45710" rIns="91418" bIns="45710" rtlCol="0">
            <a:spAutoFit/>
          </a:bodyPr>
          <a:lstStyle/>
          <a:p>
            <a:r>
              <a:rPr lang="en-US" dirty="0" smtClean="0">
                <a:solidFill>
                  <a:srgbClr val="000000"/>
                </a:solidFill>
                <a:latin typeface="Arial"/>
                <a:cs typeface="Arial"/>
              </a:rPr>
              <a:t>Confusion between Cause/Background and Elaboration</a:t>
            </a:r>
            <a:endParaRPr lang="en-US" dirty="0">
              <a:solidFill>
                <a:srgbClr val="000000"/>
              </a:solidFill>
              <a:latin typeface="Arial"/>
              <a:cs typeface="Arial"/>
            </a:endParaRPr>
          </a:p>
        </p:txBody>
      </p:sp>
      <p:grpSp>
        <p:nvGrpSpPr>
          <p:cNvPr id="14" name="Group 13"/>
          <p:cNvGrpSpPr/>
          <p:nvPr/>
        </p:nvGrpSpPr>
        <p:grpSpPr>
          <a:xfrm>
            <a:off x="349688" y="2494748"/>
            <a:ext cx="9677400" cy="1848654"/>
            <a:chOff x="349688" y="2494746"/>
            <a:chExt cx="9677400" cy="1848654"/>
          </a:xfrm>
        </p:grpSpPr>
        <p:pic>
          <p:nvPicPr>
            <p:cNvPr id="11" name="Picture 10"/>
            <p:cNvPicPr>
              <a:picLocks noChangeAspect="1"/>
            </p:cNvPicPr>
            <p:nvPr/>
          </p:nvPicPr>
          <p:blipFill>
            <a:blip r:embed="rId3"/>
            <a:stretch>
              <a:fillRect/>
            </a:stretch>
          </p:blipFill>
          <p:spPr>
            <a:xfrm>
              <a:off x="349688" y="2819400"/>
              <a:ext cx="9677400" cy="1524000"/>
            </a:xfrm>
            <a:prstGeom prst="rect">
              <a:avLst/>
            </a:prstGeom>
          </p:spPr>
        </p:pic>
        <p:sp>
          <p:nvSpPr>
            <p:cNvPr id="13" name="TextBox 12"/>
            <p:cNvSpPr txBox="1"/>
            <p:nvPr/>
          </p:nvSpPr>
          <p:spPr>
            <a:xfrm>
              <a:off x="4267200" y="2494746"/>
              <a:ext cx="1523999" cy="488339"/>
            </a:xfrm>
            <a:prstGeom prst="rect">
              <a:avLst/>
            </a:prstGeom>
            <a:noFill/>
          </p:spPr>
          <p:txBody>
            <a:bodyPr wrap="square" rtlCol="0">
              <a:spAutoFit/>
            </a:bodyPr>
            <a:lstStyle/>
            <a:p>
              <a:r>
                <a:rPr lang="en-US" dirty="0" smtClean="0">
                  <a:solidFill>
                    <a:srgbClr val="008000"/>
                  </a:solidFill>
                  <a:latin typeface="Times New Roman"/>
                  <a:cs typeface="Times New Roman"/>
                </a:rPr>
                <a:t>Cause</a:t>
              </a:r>
              <a:endParaRPr lang="en-US" dirty="0">
                <a:solidFill>
                  <a:srgbClr val="008000"/>
                </a:solidFill>
                <a:latin typeface="Times New Roman"/>
                <a:cs typeface="Times New Roman"/>
              </a:endParaRPr>
            </a:p>
          </p:txBody>
        </p:sp>
      </p:grpSp>
      <p:grpSp>
        <p:nvGrpSpPr>
          <p:cNvPr id="17" name="Group 16"/>
          <p:cNvGrpSpPr/>
          <p:nvPr/>
        </p:nvGrpSpPr>
        <p:grpSpPr>
          <a:xfrm>
            <a:off x="0" y="4856948"/>
            <a:ext cx="10058400" cy="1848654"/>
            <a:chOff x="0" y="4856946"/>
            <a:chExt cx="10058400" cy="1848654"/>
          </a:xfrm>
        </p:grpSpPr>
        <p:pic>
          <p:nvPicPr>
            <p:cNvPr id="15" name="Picture 14"/>
            <p:cNvPicPr>
              <a:picLocks noChangeAspect="1"/>
            </p:cNvPicPr>
            <p:nvPr/>
          </p:nvPicPr>
          <p:blipFill>
            <a:blip r:embed="rId4"/>
            <a:stretch>
              <a:fillRect/>
            </a:stretch>
          </p:blipFill>
          <p:spPr>
            <a:xfrm>
              <a:off x="0" y="5181600"/>
              <a:ext cx="10058400" cy="1524000"/>
            </a:xfrm>
            <a:prstGeom prst="rect">
              <a:avLst/>
            </a:prstGeom>
          </p:spPr>
        </p:pic>
        <p:sp>
          <p:nvSpPr>
            <p:cNvPr id="16" name="TextBox 15"/>
            <p:cNvSpPr txBox="1"/>
            <p:nvPr/>
          </p:nvSpPr>
          <p:spPr>
            <a:xfrm>
              <a:off x="3581400" y="4856946"/>
              <a:ext cx="1981200" cy="488339"/>
            </a:xfrm>
            <a:prstGeom prst="rect">
              <a:avLst/>
            </a:prstGeom>
            <a:noFill/>
          </p:spPr>
          <p:txBody>
            <a:bodyPr wrap="square" rtlCol="0">
              <a:spAutoFit/>
            </a:bodyPr>
            <a:lstStyle/>
            <a:p>
              <a:r>
                <a:rPr lang="en-US" dirty="0" smtClean="0">
                  <a:solidFill>
                    <a:srgbClr val="008000"/>
                  </a:solidFill>
                  <a:latin typeface="Times New Roman"/>
                  <a:cs typeface="Times New Roman"/>
                </a:rPr>
                <a:t>Background</a:t>
              </a:r>
              <a:endParaRPr lang="en-US" dirty="0">
                <a:solidFill>
                  <a:srgbClr val="008000"/>
                </a:solidFill>
                <a:latin typeface="Times New Roman"/>
                <a:cs typeface="Times New Roman"/>
              </a:endParaRPr>
            </a:p>
          </p:txBody>
        </p:sp>
      </p:grpSp>
      <p:sp>
        <p:nvSpPr>
          <p:cNvPr id="3" name="Footer Placeholder 2"/>
          <p:cNvSpPr>
            <a:spLocks noGrp="1"/>
          </p:cNvSpPr>
          <p:nvPr>
            <p:ph type="ftr" sz="quarter" idx="11"/>
          </p:nvPr>
        </p:nvSpPr>
        <p:spPr/>
        <p:txBody>
          <a:bodyPr/>
          <a:lstStyle/>
          <a:p>
            <a:pPr>
              <a:defRPr/>
            </a:pPr>
            <a:r>
              <a:rPr lang="en-US" smtClean="0">
                <a:solidFill>
                  <a:srgbClr val="000000"/>
                </a:solidFill>
              </a:rPr>
              <a:t>CPSC 422, Lecture 28</a:t>
            </a:r>
            <a:endParaRPr lang="en-US" dirty="0">
              <a:solidFill>
                <a:srgbClr val="000000"/>
              </a:solidFill>
            </a:endParaRPr>
          </a:p>
        </p:txBody>
      </p:sp>
    </p:spTree>
    <p:extLst>
      <p:ext uri="{BB962C8B-B14F-4D97-AF65-F5344CB8AC3E}">
        <p14:creationId xmlns:p14="http://schemas.microsoft.com/office/powerpoint/2010/main" val="2620324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Error Analysis: Examples</a:t>
            </a:r>
            <a:endParaRPr lang="en-US" dirty="0"/>
          </a:p>
        </p:txBody>
      </p:sp>
      <p:sp>
        <p:nvSpPr>
          <p:cNvPr id="5" name="Slide Number Placeholder 4"/>
          <p:cNvSpPr>
            <a:spLocks noGrp="1"/>
          </p:cNvSpPr>
          <p:nvPr>
            <p:ph type="sldNum" sz="quarter" idx="12"/>
          </p:nvPr>
        </p:nvSpPr>
        <p:spPr/>
        <p:txBody>
          <a:bodyPr/>
          <a:lstStyle/>
          <a:p>
            <a:pPr>
              <a:defRPr/>
            </a:pPr>
            <a:fld id="{21A5F99B-F908-435A-91B8-09D5E4931BB1}" type="slidenum">
              <a:rPr lang="en-US" smtClean="0">
                <a:solidFill>
                  <a:srgbClr val="000000"/>
                </a:solidFill>
              </a:rPr>
              <a:pPr>
                <a:defRPr/>
              </a:pPr>
              <a:t>45</a:t>
            </a:fld>
            <a:endParaRPr lang="en-US" dirty="0">
              <a:solidFill>
                <a:srgbClr val="000000"/>
              </a:solidFill>
            </a:endParaRPr>
          </a:p>
        </p:txBody>
      </p:sp>
      <p:pic>
        <p:nvPicPr>
          <p:cNvPr id="6" name="Picture 5"/>
          <p:cNvPicPr>
            <a:picLocks noChangeAspect="1"/>
          </p:cNvPicPr>
          <p:nvPr/>
        </p:nvPicPr>
        <p:blipFill>
          <a:blip r:embed="rId2"/>
          <a:stretch>
            <a:fillRect/>
          </a:stretch>
        </p:blipFill>
        <p:spPr>
          <a:xfrm>
            <a:off x="685800" y="2501348"/>
            <a:ext cx="7772400" cy="1842052"/>
          </a:xfrm>
          <a:prstGeom prst="rect">
            <a:avLst/>
          </a:prstGeom>
        </p:spPr>
      </p:pic>
      <p:sp>
        <p:nvSpPr>
          <p:cNvPr id="7" name="TextBox 6"/>
          <p:cNvSpPr txBox="1"/>
          <p:nvPr/>
        </p:nvSpPr>
        <p:spPr>
          <a:xfrm>
            <a:off x="2590802" y="2723346"/>
            <a:ext cx="1524001" cy="477054"/>
          </a:xfrm>
          <a:prstGeom prst="rect">
            <a:avLst/>
          </a:prstGeom>
          <a:noFill/>
        </p:spPr>
        <p:txBody>
          <a:bodyPr wrap="square" lIns="91418" tIns="45710" rIns="91418" bIns="45710" rtlCol="0">
            <a:spAutoFit/>
          </a:bodyPr>
          <a:lstStyle/>
          <a:p>
            <a:r>
              <a:rPr lang="en-US" dirty="0">
                <a:solidFill>
                  <a:srgbClr val="008000"/>
                </a:solidFill>
                <a:latin typeface="Times New Roman"/>
                <a:cs typeface="Times New Roman"/>
              </a:rPr>
              <a:t>S</a:t>
            </a:r>
            <a:r>
              <a:rPr lang="en-US" dirty="0" smtClean="0">
                <a:solidFill>
                  <a:srgbClr val="008000"/>
                </a:solidFill>
                <a:latin typeface="Times New Roman"/>
                <a:cs typeface="Times New Roman"/>
              </a:rPr>
              <a:t>ummary</a:t>
            </a:r>
            <a:endParaRPr lang="en-US" dirty="0">
              <a:solidFill>
                <a:srgbClr val="008000"/>
              </a:solidFill>
              <a:latin typeface="Times New Roman"/>
              <a:cs typeface="Times New Roman"/>
            </a:endParaRPr>
          </a:p>
        </p:txBody>
      </p:sp>
      <p:pic>
        <p:nvPicPr>
          <p:cNvPr id="8" name="Picture 7"/>
          <p:cNvPicPr>
            <a:picLocks noChangeAspect="1"/>
          </p:cNvPicPr>
          <p:nvPr/>
        </p:nvPicPr>
        <p:blipFill>
          <a:blip r:embed="rId3"/>
          <a:stretch>
            <a:fillRect/>
          </a:stretch>
        </p:blipFill>
        <p:spPr>
          <a:xfrm>
            <a:off x="2" y="4623328"/>
            <a:ext cx="5562600" cy="1472671"/>
          </a:xfrm>
          <a:prstGeom prst="rect">
            <a:avLst/>
          </a:prstGeom>
        </p:spPr>
      </p:pic>
      <p:pic>
        <p:nvPicPr>
          <p:cNvPr id="9" name="Picture 8"/>
          <p:cNvPicPr>
            <a:picLocks noChangeAspect="1"/>
          </p:cNvPicPr>
          <p:nvPr/>
        </p:nvPicPr>
        <p:blipFill>
          <a:blip r:embed="rId4"/>
          <a:stretch>
            <a:fillRect/>
          </a:stretch>
        </p:blipFill>
        <p:spPr>
          <a:xfrm>
            <a:off x="5638802" y="4584702"/>
            <a:ext cx="4267200" cy="1587500"/>
          </a:xfrm>
          <a:prstGeom prst="rect">
            <a:avLst/>
          </a:prstGeom>
        </p:spPr>
      </p:pic>
      <p:sp>
        <p:nvSpPr>
          <p:cNvPr id="3" name="TextBox 2"/>
          <p:cNvSpPr txBox="1"/>
          <p:nvPr/>
        </p:nvSpPr>
        <p:spPr>
          <a:xfrm>
            <a:off x="1295400" y="1676399"/>
            <a:ext cx="7315200" cy="477054"/>
          </a:xfrm>
          <a:prstGeom prst="rect">
            <a:avLst/>
          </a:prstGeom>
          <a:solidFill>
            <a:srgbClr val="FF6600">
              <a:alpha val="47000"/>
            </a:srgbClr>
          </a:solidFill>
        </p:spPr>
        <p:txBody>
          <a:bodyPr wrap="square" lIns="91418" tIns="45710" rIns="91418" bIns="45710" rtlCol="0">
            <a:spAutoFit/>
          </a:bodyPr>
          <a:lstStyle/>
          <a:p>
            <a:r>
              <a:rPr lang="en-US" dirty="0" smtClean="0">
                <a:solidFill>
                  <a:srgbClr val="000000"/>
                </a:solidFill>
                <a:latin typeface="Arial"/>
                <a:cs typeface="Arial"/>
              </a:rPr>
              <a:t>Confusion between Summary and Elaboration</a:t>
            </a:r>
            <a:endParaRPr lang="en-US" dirty="0">
              <a:solidFill>
                <a:srgbClr val="000000"/>
              </a:solidFill>
              <a:latin typeface="Arial"/>
              <a:cs typeface="Arial"/>
            </a:endParaRPr>
          </a:p>
        </p:txBody>
      </p:sp>
      <p:sp>
        <p:nvSpPr>
          <p:cNvPr id="10" name="Footer Placeholder 9"/>
          <p:cNvSpPr>
            <a:spLocks noGrp="1"/>
          </p:cNvSpPr>
          <p:nvPr>
            <p:ph type="ftr" sz="quarter" idx="11"/>
          </p:nvPr>
        </p:nvSpPr>
        <p:spPr/>
        <p:txBody>
          <a:bodyPr/>
          <a:lstStyle/>
          <a:p>
            <a:pPr>
              <a:defRPr/>
            </a:pPr>
            <a:r>
              <a:rPr lang="en-US" smtClean="0">
                <a:solidFill>
                  <a:srgbClr val="000000"/>
                </a:solidFill>
              </a:rPr>
              <a:t>CPSC 422, Lecture 28</a:t>
            </a:r>
            <a:endParaRPr lang="en-US" dirty="0">
              <a:solidFill>
                <a:srgbClr val="000000"/>
              </a:solidFill>
            </a:endParaRPr>
          </a:p>
        </p:txBody>
      </p:sp>
    </p:spTree>
    <p:extLst>
      <p:ext uri="{BB962C8B-B14F-4D97-AF65-F5344CB8AC3E}">
        <p14:creationId xmlns:p14="http://schemas.microsoft.com/office/powerpoint/2010/main" val="3163695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Error Analysis: Examples</a:t>
            </a:r>
            <a:endParaRPr lang="en-US" dirty="0"/>
          </a:p>
        </p:txBody>
      </p:sp>
      <p:sp>
        <p:nvSpPr>
          <p:cNvPr id="5" name="Slide Number Placeholder 4"/>
          <p:cNvSpPr>
            <a:spLocks noGrp="1"/>
          </p:cNvSpPr>
          <p:nvPr>
            <p:ph type="sldNum" sz="quarter" idx="12"/>
          </p:nvPr>
        </p:nvSpPr>
        <p:spPr/>
        <p:txBody>
          <a:bodyPr/>
          <a:lstStyle/>
          <a:p>
            <a:pPr>
              <a:defRPr/>
            </a:pPr>
            <a:fld id="{21A5F99B-F908-435A-91B8-09D5E4931BB1}" type="slidenum">
              <a:rPr lang="en-US" smtClean="0">
                <a:solidFill>
                  <a:srgbClr val="000000"/>
                </a:solidFill>
              </a:rPr>
              <a:pPr>
                <a:defRPr/>
              </a:pPr>
              <a:t>46</a:t>
            </a:fld>
            <a:endParaRPr lang="en-US" dirty="0">
              <a:solidFill>
                <a:srgbClr val="000000"/>
              </a:solidFill>
            </a:endParaRPr>
          </a:p>
        </p:txBody>
      </p:sp>
      <p:pic>
        <p:nvPicPr>
          <p:cNvPr id="3" name="Picture 2"/>
          <p:cNvPicPr>
            <a:picLocks noChangeAspect="1"/>
          </p:cNvPicPr>
          <p:nvPr/>
        </p:nvPicPr>
        <p:blipFill>
          <a:blip r:embed="rId2"/>
          <a:stretch>
            <a:fillRect/>
          </a:stretch>
        </p:blipFill>
        <p:spPr>
          <a:xfrm>
            <a:off x="304802" y="1752602"/>
            <a:ext cx="9753600" cy="3810000"/>
          </a:xfrm>
          <a:prstGeom prst="rect">
            <a:avLst/>
          </a:prstGeom>
        </p:spPr>
      </p:pic>
      <p:pic>
        <p:nvPicPr>
          <p:cNvPr id="6" name="Picture 5"/>
          <p:cNvPicPr>
            <a:picLocks noChangeAspect="1"/>
          </p:cNvPicPr>
          <p:nvPr/>
        </p:nvPicPr>
        <p:blipFill>
          <a:blip r:embed="rId3"/>
          <a:stretch>
            <a:fillRect/>
          </a:stretch>
        </p:blipFill>
        <p:spPr>
          <a:xfrm>
            <a:off x="0" y="5638802"/>
            <a:ext cx="10058400" cy="973394"/>
          </a:xfrm>
          <a:prstGeom prst="rect">
            <a:avLst/>
          </a:prstGeom>
        </p:spPr>
      </p:pic>
      <p:sp>
        <p:nvSpPr>
          <p:cNvPr id="18" name="TextBox 17"/>
          <p:cNvSpPr txBox="1"/>
          <p:nvPr/>
        </p:nvSpPr>
        <p:spPr>
          <a:xfrm>
            <a:off x="2514602" y="1427946"/>
            <a:ext cx="5334000" cy="477054"/>
          </a:xfrm>
          <a:prstGeom prst="rect">
            <a:avLst/>
          </a:prstGeom>
          <a:solidFill>
            <a:srgbClr val="FF6600">
              <a:alpha val="47000"/>
            </a:srgbClr>
          </a:solidFill>
        </p:spPr>
        <p:txBody>
          <a:bodyPr wrap="square" lIns="91418" tIns="45710" rIns="91418" bIns="45710" rtlCol="0">
            <a:spAutoFit/>
          </a:bodyPr>
          <a:lstStyle/>
          <a:p>
            <a:r>
              <a:rPr lang="en-US" dirty="0" smtClean="0">
                <a:solidFill>
                  <a:srgbClr val="000000"/>
                </a:solidFill>
                <a:latin typeface="Arial"/>
                <a:cs typeface="Arial"/>
              </a:rPr>
              <a:t>Long range structural dependencies</a:t>
            </a:r>
            <a:endParaRPr lang="en-US" dirty="0">
              <a:solidFill>
                <a:srgbClr val="000000"/>
              </a:solidFill>
              <a:latin typeface="Arial"/>
              <a:cs typeface="Arial"/>
            </a:endParaRPr>
          </a:p>
        </p:txBody>
      </p:sp>
      <p:sp>
        <p:nvSpPr>
          <p:cNvPr id="9" name="TextBox 8"/>
          <p:cNvSpPr txBox="1"/>
          <p:nvPr/>
        </p:nvSpPr>
        <p:spPr>
          <a:xfrm>
            <a:off x="1981200" y="6781802"/>
            <a:ext cx="6477000" cy="599686"/>
          </a:xfrm>
          <a:prstGeom prst="rect">
            <a:avLst/>
          </a:prstGeom>
          <a:solidFill>
            <a:srgbClr val="FF6600">
              <a:alpha val="47000"/>
            </a:srgbClr>
          </a:solidFill>
        </p:spPr>
        <p:txBody>
          <a:bodyPr wrap="square" lIns="91418" tIns="45710" rIns="91418" bIns="45710" rtlCol="0">
            <a:spAutoFit/>
          </a:bodyPr>
          <a:lstStyle/>
          <a:p>
            <a:r>
              <a:rPr lang="en-US" sz="3200" dirty="0">
                <a:solidFill>
                  <a:srgbClr val="000000"/>
                </a:solidFill>
                <a:latin typeface="Arial"/>
                <a:cs typeface="Arial"/>
              </a:rPr>
              <a:t>K-best </a:t>
            </a:r>
            <a:r>
              <a:rPr lang="en-US" sz="3200" dirty="0" err="1">
                <a:solidFill>
                  <a:srgbClr val="000000"/>
                </a:solidFill>
                <a:latin typeface="Arial"/>
                <a:cs typeface="Arial"/>
              </a:rPr>
              <a:t>reranking</a:t>
            </a:r>
            <a:r>
              <a:rPr lang="en-US" sz="3200" dirty="0">
                <a:solidFill>
                  <a:srgbClr val="000000"/>
                </a:solidFill>
                <a:latin typeface="Arial"/>
                <a:cs typeface="Arial"/>
              </a:rPr>
              <a:t> with Tree Kernels</a:t>
            </a:r>
          </a:p>
        </p:txBody>
      </p:sp>
      <p:sp>
        <p:nvSpPr>
          <p:cNvPr id="7" name="Footer Placeholder 6"/>
          <p:cNvSpPr>
            <a:spLocks noGrp="1"/>
          </p:cNvSpPr>
          <p:nvPr>
            <p:ph type="ftr" sz="quarter" idx="11"/>
          </p:nvPr>
        </p:nvSpPr>
        <p:spPr/>
        <p:txBody>
          <a:bodyPr/>
          <a:lstStyle/>
          <a:p>
            <a:pPr>
              <a:defRPr/>
            </a:pPr>
            <a:r>
              <a:rPr lang="en-US" smtClean="0">
                <a:solidFill>
                  <a:srgbClr val="000000"/>
                </a:solidFill>
              </a:rPr>
              <a:t>CPSC 422, Lecture 28</a:t>
            </a:r>
            <a:endParaRPr lang="en-US" dirty="0">
              <a:solidFill>
                <a:srgbClr val="000000"/>
              </a:solidFill>
            </a:endParaRPr>
          </a:p>
        </p:txBody>
      </p:sp>
    </p:spTree>
    <p:extLst>
      <p:ext uri="{BB962C8B-B14F-4D97-AF65-F5344CB8AC3E}">
        <p14:creationId xmlns:p14="http://schemas.microsoft.com/office/powerpoint/2010/main" val="1357243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solidFill>
                  <a:srgbClr val="000000"/>
                </a:solidFill>
              </a:rPr>
              <a:t>CPSC 422, Lecture 28</a:t>
            </a:r>
            <a:endParaRPr lang="en-US" dirty="0">
              <a:solidFill>
                <a:srgbClr val="000000"/>
              </a:solidFill>
            </a:endParaRPr>
          </a:p>
        </p:txBody>
      </p:sp>
      <p:sp>
        <p:nvSpPr>
          <p:cNvPr id="6" name="Slide Number Placeholder 5"/>
          <p:cNvSpPr>
            <a:spLocks noGrp="1"/>
          </p:cNvSpPr>
          <p:nvPr>
            <p:ph type="sldNum" sz="quarter" idx="12"/>
          </p:nvPr>
        </p:nvSpPr>
        <p:spPr/>
        <p:txBody>
          <a:bodyPr/>
          <a:lstStyle/>
          <a:p>
            <a:pPr>
              <a:defRPr/>
            </a:pPr>
            <a:fld id="{5889C255-32CF-4D5F-AA13-FB053081441E}" type="slidenum">
              <a:rPr lang="en-US">
                <a:solidFill>
                  <a:srgbClr val="000000"/>
                </a:solidFill>
              </a:rPr>
              <a:pPr>
                <a:defRPr/>
              </a:pPr>
              <a:t>47</a:t>
            </a:fld>
            <a:endParaRPr lang="en-US" dirty="0">
              <a:solidFill>
                <a:srgbClr val="000000"/>
              </a:solidFill>
            </a:endParaRPr>
          </a:p>
        </p:txBody>
      </p:sp>
      <p:sp>
        <p:nvSpPr>
          <p:cNvPr id="10245" name="Rectangle 2"/>
          <p:cNvSpPr>
            <a:spLocks noGrp="1" noChangeArrowheads="1"/>
          </p:cNvSpPr>
          <p:nvPr>
            <p:ph type="ctrTitle"/>
          </p:nvPr>
        </p:nvSpPr>
        <p:spPr>
          <a:xfrm>
            <a:off x="457202" y="457202"/>
            <a:ext cx="9242426" cy="2078038"/>
          </a:xfrm>
        </p:spPr>
        <p:txBody>
          <a:bodyPr/>
          <a:lstStyle/>
          <a:p>
            <a:pPr>
              <a:tabLst>
                <a:tab pos="0" algn="l"/>
                <a:tab pos="1018586" algn="l"/>
                <a:tab pos="2037173" algn="l"/>
                <a:tab pos="3055758" algn="l"/>
                <a:tab pos="4074344" algn="l"/>
                <a:tab pos="5092930" algn="l"/>
                <a:tab pos="6111518" algn="l"/>
                <a:tab pos="7130103" algn="l"/>
                <a:tab pos="8148691" algn="l"/>
                <a:tab pos="9167275" algn="l"/>
                <a:tab pos="10185863" algn="l"/>
                <a:tab pos="11204449" algn="l"/>
              </a:tabLst>
            </a:pPr>
            <a:r>
              <a:rPr lang="en-CA" sz="4800" b="1" dirty="0"/>
              <a:t>A Novel Discriminative Framework for Sentence-Level Discourse Analysis</a:t>
            </a:r>
            <a:endParaRPr lang="en-US" sz="4800" b="1" dirty="0"/>
          </a:p>
        </p:txBody>
      </p:sp>
      <p:sp>
        <p:nvSpPr>
          <p:cNvPr id="10246" name="Rectangle 3"/>
          <p:cNvSpPr>
            <a:spLocks noGrp="1" noChangeArrowheads="1"/>
          </p:cNvSpPr>
          <p:nvPr>
            <p:ph type="subTitle" idx="1"/>
          </p:nvPr>
        </p:nvSpPr>
        <p:spPr>
          <a:xfrm>
            <a:off x="0" y="2819402"/>
            <a:ext cx="10058400" cy="2514600"/>
          </a:xfrm>
        </p:spPr>
        <p:txBody>
          <a:bodyPr/>
          <a:lstStyle/>
          <a:p>
            <a:pPr eaLnBrk="1" hangingPunct="1"/>
            <a:endParaRPr lang="en-US" b="1" i="1" dirty="0" smtClean="0"/>
          </a:p>
          <a:p>
            <a:pPr eaLnBrk="1" hangingPunct="1"/>
            <a:r>
              <a:rPr lang="en-US" b="1" dirty="0" smtClean="0"/>
              <a:t>Shafiq Joty </a:t>
            </a:r>
            <a:endParaRPr lang="en-US" b="1" i="1" dirty="0" smtClean="0"/>
          </a:p>
          <a:p>
            <a:pPr eaLnBrk="1" hangingPunct="1"/>
            <a:endParaRPr lang="en-US" dirty="0" smtClean="0"/>
          </a:p>
          <a:p>
            <a:pPr eaLnBrk="1" hangingPunct="1"/>
            <a:r>
              <a:rPr lang="en-US" dirty="0" smtClean="0"/>
              <a:t>In collaboration with</a:t>
            </a:r>
          </a:p>
        </p:txBody>
      </p:sp>
      <p:sp>
        <p:nvSpPr>
          <p:cNvPr id="7" name="Rectangle 3"/>
          <p:cNvSpPr txBox="1">
            <a:spLocks noChangeArrowheads="1"/>
          </p:cNvSpPr>
          <p:nvPr/>
        </p:nvSpPr>
        <p:spPr bwMode="auto">
          <a:xfrm>
            <a:off x="1371600" y="5562602"/>
            <a:ext cx="7543800" cy="1143000"/>
          </a:xfrm>
          <a:prstGeom prst="rect">
            <a:avLst/>
          </a:prstGeom>
          <a:noFill/>
          <a:ln w="9525">
            <a:noFill/>
            <a:miter lim="800000"/>
            <a:headEnd/>
            <a:tailEnd/>
          </a:ln>
          <a:effectLst/>
        </p:spPr>
        <p:txBody>
          <a:bodyPr lIns="91408" tIns="45704" rIns="91408" bIns="45704"/>
          <a:lstStyle/>
          <a:p>
            <a:pPr algn="ctr" eaLnBrk="1" hangingPunct="1">
              <a:spcBef>
                <a:spcPct val="20000"/>
              </a:spcBef>
              <a:defRPr/>
            </a:pPr>
            <a:r>
              <a:rPr lang="en-US" sz="3200" b="1" i="1" kern="0" dirty="0">
                <a:solidFill>
                  <a:srgbClr val="000000"/>
                </a:solidFill>
                <a:latin typeface="Arial"/>
              </a:rPr>
              <a:t>Giuseppe Carenini, Raymond T. Ng </a:t>
            </a:r>
            <a:endParaRPr lang="en-US" sz="3200" kern="0" dirty="0">
              <a:solidFill>
                <a:srgbClr val="000000"/>
              </a:solidFill>
              <a:latin typeface="Arial"/>
            </a:endParaRPr>
          </a:p>
          <a:p>
            <a:pPr algn="ctr" eaLnBrk="1" hangingPunct="1">
              <a:spcBef>
                <a:spcPct val="20000"/>
              </a:spcBef>
              <a:defRPr/>
            </a:pPr>
            <a:endParaRPr lang="en-US" sz="3200" i="1" kern="0" dirty="0">
              <a:solidFill>
                <a:srgbClr val="000000"/>
              </a:solidFill>
              <a:latin typeface="Arial"/>
              <a:cs typeface="Arial" charset="0"/>
            </a:endParaRPr>
          </a:p>
        </p:txBody>
      </p:sp>
      <p:pic>
        <p:nvPicPr>
          <p:cNvPr id="11" name="Picture 2" descr="https://encrypted-tbn2.google.com/images?q=tbn:ANd9GcRM3fOAZqKT7sfY9M9qLVX-m_w8vQZy5MiWAKBRfymHR_T4jajNhJDJjEck"/>
          <p:cNvPicPr>
            <a:picLocks noChangeAspect="1" noChangeArrowheads="1"/>
          </p:cNvPicPr>
          <p:nvPr/>
        </p:nvPicPr>
        <p:blipFill>
          <a:blip r:embed="rId3" cstate="print"/>
          <a:srcRect/>
          <a:stretch>
            <a:fillRect/>
          </a:stretch>
        </p:blipFill>
        <p:spPr bwMode="auto">
          <a:xfrm>
            <a:off x="685800" y="3657600"/>
            <a:ext cx="1219200" cy="1563828"/>
          </a:xfrm>
          <a:prstGeom prst="rect">
            <a:avLst/>
          </a:prstGeo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tx1"/>
                </a:solidFill>
              </a:rPr>
              <a:t>Discourse Analysis in RST</a:t>
            </a:r>
            <a:endParaRPr lang="en-CA" dirty="0"/>
          </a:p>
        </p:txBody>
      </p:sp>
      <p:sp>
        <p:nvSpPr>
          <p:cNvPr id="3" name="Content Placeholder 2"/>
          <p:cNvSpPr>
            <a:spLocks noGrp="1"/>
          </p:cNvSpPr>
          <p:nvPr>
            <p:ph idx="1"/>
          </p:nvPr>
        </p:nvSpPr>
        <p:spPr/>
        <p:txBody>
          <a:bodyPr/>
          <a:lstStyle/>
          <a:p>
            <a:pPr>
              <a:buNone/>
            </a:pPr>
            <a:endParaRPr lang="en-CA" dirty="0"/>
          </a:p>
        </p:txBody>
      </p:sp>
      <p:sp>
        <p:nvSpPr>
          <p:cNvPr id="5" name="Footer Placeholder 4"/>
          <p:cNvSpPr>
            <a:spLocks noGrp="1"/>
          </p:cNvSpPr>
          <p:nvPr>
            <p:ph type="ftr" sz="quarter" idx="11"/>
          </p:nvPr>
        </p:nvSpPr>
        <p:spPr/>
        <p:txBody>
          <a:bodyPr/>
          <a:lstStyle/>
          <a:p>
            <a:pPr>
              <a:defRPr/>
            </a:pPr>
            <a:r>
              <a:rPr lang="en-US" smtClean="0">
                <a:solidFill>
                  <a:srgbClr val="000000"/>
                </a:solidFill>
              </a:rPr>
              <a:t>CPSC 422, Lecture 28</a:t>
            </a:r>
            <a:endParaRPr lang="en-US" dirty="0">
              <a:solidFill>
                <a:srgbClr val="000000"/>
              </a:solidFill>
            </a:endParaRPr>
          </a:p>
        </p:txBody>
      </p:sp>
      <p:sp>
        <p:nvSpPr>
          <p:cNvPr id="6" name="Slide Number Placeholder 5"/>
          <p:cNvSpPr>
            <a:spLocks noGrp="1"/>
          </p:cNvSpPr>
          <p:nvPr>
            <p:ph type="sldNum" sz="quarter" idx="12"/>
          </p:nvPr>
        </p:nvSpPr>
        <p:spPr/>
        <p:txBody>
          <a:bodyPr/>
          <a:lstStyle/>
          <a:p>
            <a:pPr>
              <a:defRPr/>
            </a:pPr>
            <a:fld id="{21A5F99B-F908-435A-91B8-09D5E4931BB1}" type="slidenum">
              <a:rPr lang="en-US" smtClean="0">
                <a:solidFill>
                  <a:srgbClr val="000000"/>
                </a:solidFill>
              </a:rPr>
              <a:pPr>
                <a:defRPr/>
              </a:pPr>
              <a:t>48</a:t>
            </a:fld>
            <a:endParaRPr lang="en-US" dirty="0">
              <a:solidFill>
                <a:srgbClr val="000000"/>
              </a:solidFill>
            </a:endParaRPr>
          </a:p>
        </p:txBody>
      </p:sp>
      <p:sp>
        <p:nvSpPr>
          <p:cNvPr id="7" name="TextBox 6"/>
          <p:cNvSpPr txBox="1"/>
          <p:nvPr/>
        </p:nvSpPr>
        <p:spPr>
          <a:xfrm>
            <a:off x="533400" y="1953905"/>
            <a:ext cx="8991600" cy="1246475"/>
          </a:xfrm>
          <a:prstGeom prst="rect">
            <a:avLst/>
          </a:prstGeom>
          <a:noFill/>
          <a:ln>
            <a:solidFill>
              <a:srgbClr val="C00000"/>
            </a:solidFill>
          </a:ln>
        </p:spPr>
        <p:txBody>
          <a:bodyPr wrap="square" lIns="91418" tIns="45710" rIns="91418" bIns="45710" rtlCol="0">
            <a:spAutoFit/>
          </a:bodyPr>
          <a:lstStyle/>
          <a:p>
            <a:pPr algn="just"/>
            <a:r>
              <a:rPr lang="en-CA" i="1" dirty="0" smtClean="0">
                <a:solidFill>
                  <a:srgbClr val="000000"/>
                </a:solidFill>
                <a:latin typeface="Arial"/>
              </a:rPr>
              <a:t>The bank was hamstrung in its efforts to face the challenges of a changing market by its links to the government, analysts say. </a:t>
            </a:r>
            <a:endParaRPr lang="en-CA" i="1" dirty="0">
              <a:solidFill>
                <a:srgbClr val="000000"/>
              </a:solidFill>
              <a:latin typeface="Arial"/>
            </a:endParaRPr>
          </a:p>
        </p:txBody>
      </p:sp>
      <p:pic>
        <p:nvPicPr>
          <p:cNvPr id="8" name="Picture 2"/>
          <p:cNvPicPr>
            <a:picLocks noChangeAspect="1" noChangeArrowheads="1"/>
          </p:cNvPicPr>
          <p:nvPr/>
        </p:nvPicPr>
        <p:blipFill>
          <a:blip r:embed="rId3" cstate="print"/>
          <a:srcRect/>
          <a:stretch>
            <a:fillRect/>
          </a:stretch>
        </p:blipFill>
        <p:spPr bwMode="auto">
          <a:xfrm>
            <a:off x="685802" y="4038600"/>
            <a:ext cx="8915400" cy="2514600"/>
          </a:xfrm>
          <a:prstGeom prst="rect">
            <a:avLst/>
          </a:prstGeom>
          <a:noFill/>
          <a:ln w="9525">
            <a:solidFill>
              <a:srgbClr val="C00000"/>
            </a:solidFill>
            <a:miter lim="800000"/>
            <a:headEnd/>
            <a:tailEnd/>
          </a:ln>
        </p:spPr>
      </p:pic>
      <p:sp>
        <p:nvSpPr>
          <p:cNvPr id="9" name="Down Arrow 8"/>
          <p:cNvSpPr/>
          <p:nvPr/>
        </p:nvSpPr>
        <p:spPr bwMode="auto">
          <a:xfrm>
            <a:off x="4648201" y="3276599"/>
            <a:ext cx="457200" cy="685800"/>
          </a:xfrm>
          <a:prstGeom prst="downArrow">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18" tIns="45710" rIns="91418" bIns="45710" numCol="1" rtlCol="0" anchor="t" anchorCtr="0" compatLnSpc="1">
            <a:prstTxWarp prst="textNoShape">
              <a:avLst/>
            </a:prstTxWarp>
          </a:bodyPr>
          <a:lstStyle/>
          <a:p>
            <a:endParaRPr lang="en-CA" dirty="0" smtClean="0">
              <a:solidFill>
                <a:srgbClr val="FFFFFF"/>
              </a:solidFill>
              <a:latin typeface="Times New Roman" pitchFamily="18" charset="0"/>
            </a:endParaRPr>
          </a:p>
        </p:txBody>
      </p:sp>
      <p:sp>
        <p:nvSpPr>
          <p:cNvPr id="10" name="Rounded Rectangular Callout 9"/>
          <p:cNvSpPr/>
          <p:nvPr/>
        </p:nvSpPr>
        <p:spPr bwMode="auto">
          <a:xfrm>
            <a:off x="838200" y="6477000"/>
            <a:ext cx="1295400" cy="457200"/>
          </a:xfrm>
          <a:prstGeom prst="wedgeRoundRectCallout">
            <a:avLst>
              <a:gd name="adj1" fmla="val 55834"/>
              <a:gd name="adj2" fmla="val -68055"/>
              <a:gd name="adj3" fmla="val 16667"/>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18" tIns="45710" rIns="91418" bIns="45710" numCol="1" rtlCol="0" anchor="t" anchorCtr="1" compatLnSpc="1">
            <a:prstTxWarp prst="textNoShape">
              <a:avLst/>
            </a:prstTxWarp>
          </a:bodyPr>
          <a:lstStyle/>
          <a:p>
            <a:r>
              <a:rPr lang="en-CA" dirty="0" smtClean="0">
                <a:solidFill>
                  <a:srgbClr val="000000"/>
                </a:solidFill>
                <a:latin typeface="Times New Roman" pitchFamily="18" charset="0"/>
              </a:rPr>
              <a:t>EDU</a:t>
            </a:r>
          </a:p>
        </p:txBody>
      </p:sp>
      <p:sp>
        <p:nvSpPr>
          <p:cNvPr id="11" name="Rounded Rectangular Callout 10"/>
          <p:cNvSpPr/>
          <p:nvPr/>
        </p:nvSpPr>
        <p:spPr bwMode="auto">
          <a:xfrm>
            <a:off x="5181600" y="6477000"/>
            <a:ext cx="1295400" cy="457200"/>
          </a:xfrm>
          <a:prstGeom prst="wedgeRoundRectCallout">
            <a:avLst>
              <a:gd name="adj1" fmla="val 55834"/>
              <a:gd name="adj2" fmla="val -68055"/>
              <a:gd name="adj3" fmla="val 16667"/>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18" tIns="45710" rIns="91418" bIns="45710" numCol="1" rtlCol="0" anchor="t" anchorCtr="1" compatLnSpc="1">
            <a:prstTxWarp prst="textNoShape">
              <a:avLst/>
            </a:prstTxWarp>
          </a:bodyPr>
          <a:lstStyle/>
          <a:p>
            <a:r>
              <a:rPr lang="en-CA" dirty="0" smtClean="0">
                <a:solidFill>
                  <a:srgbClr val="000000"/>
                </a:solidFill>
                <a:latin typeface="Times New Roman" pitchFamily="18" charset="0"/>
              </a:rPr>
              <a:t>EDU</a:t>
            </a:r>
          </a:p>
        </p:txBody>
      </p:sp>
      <p:sp>
        <p:nvSpPr>
          <p:cNvPr id="12" name="Rounded Rectangular Callout 11"/>
          <p:cNvSpPr/>
          <p:nvPr/>
        </p:nvSpPr>
        <p:spPr bwMode="auto">
          <a:xfrm>
            <a:off x="6934200" y="5486400"/>
            <a:ext cx="1295400" cy="457200"/>
          </a:xfrm>
          <a:prstGeom prst="wedgeRoundRectCallout">
            <a:avLst>
              <a:gd name="adj1" fmla="val 66618"/>
              <a:gd name="adj2" fmla="val -88055"/>
              <a:gd name="adj3" fmla="val 16667"/>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18" tIns="45710" rIns="91418" bIns="45710" numCol="1" rtlCol="0" anchor="t" anchorCtr="1" compatLnSpc="1">
            <a:prstTxWarp prst="textNoShape">
              <a:avLst/>
            </a:prstTxWarp>
          </a:bodyPr>
          <a:lstStyle/>
          <a:p>
            <a:r>
              <a:rPr lang="en-CA" dirty="0" smtClean="0">
                <a:solidFill>
                  <a:srgbClr val="000000"/>
                </a:solidFill>
                <a:latin typeface="Times New Roman" pitchFamily="18" charset="0"/>
              </a:rPr>
              <a:t>EDU</a:t>
            </a:r>
          </a:p>
        </p:txBody>
      </p:sp>
      <p:sp>
        <p:nvSpPr>
          <p:cNvPr id="14" name="Rounded Rectangular Callout 13"/>
          <p:cNvSpPr/>
          <p:nvPr/>
        </p:nvSpPr>
        <p:spPr bwMode="auto">
          <a:xfrm>
            <a:off x="7620002" y="4114800"/>
            <a:ext cx="1828800" cy="457200"/>
          </a:xfrm>
          <a:prstGeom prst="wedgeRoundRectCallout">
            <a:avLst>
              <a:gd name="adj1" fmla="val -76928"/>
              <a:gd name="adj2" fmla="val 64723"/>
              <a:gd name="adj3" fmla="val 16667"/>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18" tIns="45710" rIns="91418" bIns="45710" numCol="1" rtlCol="0" anchor="t" anchorCtr="1" compatLnSpc="1">
            <a:prstTxWarp prst="textNoShape">
              <a:avLst/>
            </a:prstTxWarp>
          </a:bodyPr>
          <a:lstStyle/>
          <a:p>
            <a:r>
              <a:rPr lang="en-CA" dirty="0" smtClean="0">
                <a:solidFill>
                  <a:srgbClr val="000000"/>
                </a:solidFill>
                <a:latin typeface="Times New Roman" pitchFamily="18" charset="0"/>
              </a:rPr>
              <a:t>Relation</a:t>
            </a:r>
          </a:p>
        </p:txBody>
      </p:sp>
      <p:sp>
        <p:nvSpPr>
          <p:cNvPr id="16" name="Rounded Rectangular Callout 15"/>
          <p:cNvSpPr/>
          <p:nvPr/>
        </p:nvSpPr>
        <p:spPr bwMode="auto">
          <a:xfrm>
            <a:off x="2057402" y="4572001"/>
            <a:ext cx="1828800" cy="457200"/>
          </a:xfrm>
          <a:prstGeom prst="wedgeRoundRectCallout">
            <a:avLst>
              <a:gd name="adj1" fmla="val 57795"/>
              <a:gd name="adj2" fmla="val 153612"/>
              <a:gd name="adj3" fmla="val 16667"/>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18" tIns="45710" rIns="91418" bIns="45710" numCol="1" rtlCol="0" anchor="t" anchorCtr="1" compatLnSpc="1">
            <a:prstTxWarp prst="textNoShape">
              <a:avLst/>
            </a:prstTxWarp>
          </a:bodyPr>
          <a:lstStyle/>
          <a:p>
            <a:r>
              <a:rPr lang="en-CA" dirty="0" smtClean="0">
                <a:solidFill>
                  <a:srgbClr val="000000"/>
                </a:solidFill>
                <a:latin typeface="Times New Roman" pitchFamily="18" charset="0"/>
              </a:rPr>
              <a:t>Relation</a:t>
            </a:r>
          </a:p>
        </p:txBody>
      </p:sp>
      <p:sp>
        <p:nvSpPr>
          <p:cNvPr id="17" name="Rounded Rectangular Callout 16"/>
          <p:cNvSpPr/>
          <p:nvPr/>
        </p:nvSpPr>
        <p:spPr bwMode="auto">
          <a:xfrm>
            <a:off x="0" y="5029200"/>
            <a:ext cx="1828800" cy="457200"/>
          </a:xfrm>
          <a:prstGeom prst="wedgeRoundRectCallout">
            <a:avLst>
              <a:gd name="adj1" fmla="val 57795"/>
              <a:gd name="adj2" fmla="val 153612"/>
              <a:gd name="adj3" fmla="val 16667"/>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18" tIns="45710" rIns="91418" bIns="45710" numCol="1" rtlCol="0" anchor="t" anchorCtr="1" compatLnSpc="1">
            <a:prstTxWarp prst="textNoShape">
              <a:avLst/>
            </a:prstTxWarp>
          </a:bodyPr>
          <a:lstStyle/>
          <a:p>
            <a:r>
              <a:rPr lang="en-CA" dirty="0" smtClean="0">
                <a:solidFill>
                  <a:srgbClr val="000000"/>
                </a:solidFill>
                <a:latin typeface="Times New Roman" pitchFamily="18" charset="0"/>
              </a:rPr>
              <a:t>Nucleus</a:t>
            </a:r>
          </a:p>
        </p:txBody>
      </p:sp>
      <p:sp>
        <p:nvSpPr>
          <p:cNvPr id="18" name="Rounded Rectangular Callout 17"/>
          <p:cNvSpPr/>
          <p:nvPr/>
        </p:nvSpPr>
        <p:spPr bwMode="auto">
          <a:xfrm>
            <a:off x="2667002" y="4191000"/>
            <a:ext cx="1828800" cy="457200"/>
          </a:xfrm>
          <a:prstGeom prst="wedgeRoundRectCallout">
            <a:avLst>
              <a:gd name="adj1" fmla="val 57795"/>
              <a:gd name="adj2" fmla="val 153612"/>
              <a:gd name="adj3" fmla="val 16667"/>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18" tIns="45710" rIns="91418" bIns="45710" numCol="1" rtlCol="0" anchor="t" anchorCtr="1" compatLnSpc="1">
            <a:prstTxWarp prst="textNoShape">
              <a:avLst/>
            </a:prstTxWarp>
          </a:bodyPr>
          <a:lstStyle/>
          <a:p>
            <a:r>
              <a:rPr lang="en-CA" dirty="0" smtClean="0">
                <a:solidFill>
                  <a:srgbClr val="000000"/>
                </a:solidFill>
                <a:latin typeface="Times New Roman" pitchFamily="18" charset="0"/>
              </a:rPr>
              <a:t>Nucleus</a:t>
            </a:r>
          </a:p>
        </p:txBody>
      </p:sp>
      <p:sp>
        <p:nvSpPr>
          <p:cNvPr id="19" name="Rounded Rectangular Callout 18"/>
          <p:cNvSpPr/>
          <p:nvPr/>
        </p:nvSpPr>
        <p:spPr bwMode="auto">
          <a:xfrm>
            <a:off x="5867400" y="5410200"/>
            <a:ext cx="1828800" cy="457200"/>
          </a:xfrm>
          <a:prstGeom prst="wedgeRoundRectCallout">
            <a:avLst>
              <a:gd name="adj1" fmla="val 55016"/>
              <a:gd name="adj2" fmla="val 109168"/>
              <a:gd name="adj3" fmla="val 16667"/>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18" tIns="45710" rIns="91418" bIns="45710" numCol="1" rtlCol="0" anchor="t" anchorCtr="1" compatLnSpc="1">
            <a:prstTxWarp prst="textNoShape">
              <a:avLst/>
            </a:prstTxWarp>
          </a:bodyPr>
          <a:lstStyle/>
          <a:p>
            <a:r>
              <a:rPr lang="en-CA" dirty="0" smtClean="0">
                <a:solidFill>
                  <a:srgbClr val="000000"/>
                </a:solidFill>
                <a:latin typeface="Times New Roman" pitchFamily="18" charset="0"/>
              </a:rPr>
              <a:t>Satellite</a:t>
            </a:r>
          </a:p>
        </p:txBody>
      </p:sp>
      <p:sp>
        <p:nvSpPr>
          <p:cNvPr id="20" name="Rounded Rectangular Callout 19"/>
          <p:cNvSpPr/>
          <p:nvPr/>
        </p:nvSpPr>
        <p:spPr bwMode="auto">
          <a:xfrm>
            <a:off x="8229602" y="4343400"/>
            <a:ext cx="1828800" cy="457200"/>
          </a:xfrm>
          <a:prstGeom prst="wedgeRoundRectCallout">
            <a:avLst>
              <a:gd name="adj1" fmla="val -33178"/>
              <a:gd name="adj2" fmla="val 134169"/>
              <a:gd name="adj3" fmla="val 16667"/>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18" tIns="45710" rIns="91418" bIns="45710" numCol="1" rtlCol="0" anchor="t" anchorCtr="1" compatLnSpc="1">
            <a:prstTxWarp prst="textNoShape">
              <a:avLst/>
            </a:prstTxWarp>
          </a:bodyPr>
          <a:lstStyle/>
          <a:p>
            <a:r>
              <a:rPr lang="en-CA" dirty="0" smtClean="0">
                <a:solidFill>
                  <a:srgbClr val="000000"/>
                </a:solidFill>
                <a:latin typeface="Times New Roman" pitchFamily="18" charset="0"/>
              </a:rPr>
              <a:t>Satellite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ppt_x"/>
                                          </p:val>
                                        </p:tav>
                                        <p:tav tm="100000">
                                          <p:val>
                                            <p:strVal val="#ppt_x"/>
                                          </p:val>
                                        </p:tav>
                                      </p:tavLst>
                                    </p:anim>
                                    <p:anim calcmode="lin" valueType="num">
                                      <p:cBhvr additive="base">
                                        <p:cTn id="21" dur="500" fill="hold"/>
                                        <p:tgtEl>
                                          <p:spTgt spid="10"/>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10"/>
                                        </p:tgtEl>
                                        <p:attrNameLst>
                                          <p:attrName>style.visibility</p:attrName>
                                        </p:attrNameLst>
                                      </p:cBhvr>
                                      <p:to>
                                        <p:strVal val="hidden"/>
                                      </p:to>
                                    </p:set>
                                  </p:subTnLst>
                                </p:cTn>
                              </p:par>
                              <p:par>
                                <p:cTn id="22" presetID="2" presetClass="entr" presetSubtype="4"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ppt_x"/>
                                          </p:val>
                                        </p:tav>
                                        <p:tav tm="100000">
                                          <p:val>
                                            <p:strVal val="#ppt_x"/>
                                          </p:val>
                                        </p:tav>
                                      </p:tavLst>
                                    </p:anim>
                                    <p:anim calcmode="lin" valueType="num">
                                      <p:cBhvr additive="base">
                                        <p:cTn id="25" dur="500" fill="hold"/>
                                        <p:tgtEl>
                                          <p:spTgt spid="11"/>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11"/>
                                        </p:tgtEl>
                                        <p:attrNameLst>
                                          <p:attrName>style.visibility</p:attrName>
                                        </p:attrNameLst>
                                      </p:cBhvr>
                                      <p:to>
                                        <p:strVal val="hidden"/>
                                      </p:to>
                                    </p:set>
                                  </p:subTnLst>
                                </p:cTn>
                              </p:par>
                              <p:par>
                                <p:cTn id="26" presetID="2" presetClass="entr" presetSubtype="4"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16"/>
                                        </p:tgtEl>
                                        <p:attrNameLst>
                                          <p:attrName>style.visibility</p:attrName>
                                        </p:attrNameLst>
                                      </p:cBhvr>
                                      <p:to>
                                        <p:strVal val="hidden"/>
                                      </p:to>
                                    </p:set>
                                  </p:subTnLst>
                                </p:cTn>
                              </p:par>
                              <p:par>
                                <p:cTn id="36" presetID="2" presetClass="entr" presetSubtype="4"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7"/>
                                        </p:tgtEl>
                                        <p:attrNameLst>
                                          <p:attrName>style.visibility</p:attrName>
                                        </p:attrNameLst>
                                      </p:cBhvr>
                                      <p:to>
                                        <p:strVal val="visible"/>
                                      </p:to>
                                    </p:set>
                                    <p:anim calcmode="lin" valueType="num">
                                      <p:cBhvr additive="base">
                                        <p:cTn id="44" dur="500" fill="hold"/>
                                        <p:tgtEl>
                                          <p:spTgt spid="17"/>
                                        </p:tgtEl>
                                        <p:attrNameLst>
                                          <p:attrName>ppt_x</p:attrName>
                                        </p:attrNameLst>
                                      </p:cBhvr>
                                      <p:tavLst>
                                        <p:tav tm="0">
                                          <p:val>
                                            <p:strVal val="#ppt_x"/>
                                          </p:val>
                                        </p:tav>
                                        <p:tav tm="100000">
                                          <p:val>
                                            <p:strVal val="#ppt_x"/>
                                          </p:val>
                                        </p:tav>
                                      </p:tavLst>
                                    </p:anim>
                                    <p:anim calcmode="lin" valueType="num">
                                      <p:cBhvr additive="base">
                                        <p:cTn id="45" dur="500" fill="hold"/>
                                        <p:tgtEl>
                                          <p:spTgt spid="17"/>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18"/>
                                        </p:tgtEl>
                                        <p:attrNameLst>
                                          <p:attrName>style.visibility</p:attrName>
                                        </p:attrNameLst>
                                      </p:cBhvr>
                                      <p:to>
                                        <p:strVal val="visible"/>
                                      </p:to>
                                    </p:set>
                                    <p:anim calcmode="lin" valueType="num">
                                      <p:cBhvr additive="base">
                                        <p:cTn id="48" dur="500" fill="hold"/>
                                        <p:tgtEl>
                                          <p:spTgt spid="18"/>
                                        </p:tgtEl>
                                        <p:attrNameLst>
                                          <p:attrName>ppt_x</p:attrName>
                                        </p:attrNameLst>
                                      </p:cBhvr>
                                      <p:tavLst>
                                        <p:tav tm="0">
                                          <p:val>
                                            <p:strVal val="#ppt_x"/>
                                          </p:val>
                                        </p:tav>
                                        <p:tav tm="100000">
                                          <p:val>
                                            <p:strVal val="#ppt_x"/>
                                          </p:val>
                                        </p:tav>
                                      </p:tavLst>
                                    </p:anim>
                                    <p:anim calcmode="lin" valueType="num">
                                      <p:cBhvr additive="base">
                                        <p:cTn id="49" dur="500" fill="hold"/>
                                        <p:tgtEl>
                                          <p:spTgt spid="18"/>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19"/>
                                        </p:tgtEl>
                                        <p:attrNameLst>
                                          <p:attrName>style.visibility</p:attrName>
                                        </p:attrNameLst>
                                      </p:cBhvr>
                                      <p:to>
                                        <p:strVal val="visible"/>
                                      </p:to>
                                    </p:set>
                                    <p:anim calcmode="lin" valueType="num">
                                      <p:cBhvr additive="base">
                                        <p:cTn id="52" dur="500" fill="hold"/>
                                        <p:tgtEl>
                                          <p:spTgt spid="19"/>
                                        </p:tgtEl>
                                        <p:attrNameLst>
                                          <p:attrName>ppt_x</p:attrName>
                                        </p:attrNameLst>
                                      </p:cBhvr>
                                      <p:tavLst>
                                        <p:tav tm="0">
                                          <p:val>
                                            <p:strVal val="#ppt_x"/>
                                          </p:val>
                                        </p:tav>
                                        <p:tav tm="100000">
                                          <p:val>
                                            <p:strVal val="#ppt_x"/>
                                          </p:val>
                                        </p:tav>
                                      </p:tavLst>
                                    </p:anim>
                                    <p:anim calcmode="lin" valueType="num">
                                      <p:cBhvr additive="base">
                                        <p:cTn id="53" dur="500" fill="hold"/>
                                        <p:tgtEl>
                                          <p:spTgt spid="19"/>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ppt_x"/>
                                          </p:val>
                                        </p:tav>
                                        <p:tav tm="100000">
                                          <p:val>
                                            <p:strVal val="#ppt_x"/>
                                          </p:val>
                                        </p:tav>
                                      </p:tavLst>
                                    </p:anim>
                                    <p:anim calcmode="lin" valueType="num">
                                      <p:cBhvr additive="base">
                                        <p:cTn id="57"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4" grpId="0" animBg="1"/>
      <p:bldP spid="16" grpId="0" animBg="1"/>
      <p:bldP spid="17" grpId="0" animBg="1"/>
      <p:bldP spid="18" grpId="0" animBg="1"/>
      <p:bldP spid="19" grpId="0" animBg="1"/>
      <p:bldP spid="20"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Motivation</a:t>
            </a:r>
            <a:endParaRPr lang="en-CA" dirty="0"/>
          </a:p>
        </p:txBody>
      </p:sp>
      <p:sp>
        <p:nvSpPr>
          <p:cNvPr id="5" name="Footer Placeholder 4"/>
          <p:cNvSpPr>
            <a:spLocks noGrp="1"/>
          </p:cNvSpPr>
          <p:nvPr>
            <p:ph type="ftr" sz="quarter" idx="11"/>
          </p:nvPr>
        </p:nvSpPr>
        <p:spPr/>
        <p:txBody>
          <a:bodyPr/>
          <a:lstStyle/>
          <a:p>
            <a:pPr>
              <a:defRPr/>
            </a:pPr>
            <a:r>
              <a:rPr lang="en-US" smtClean="0">
                <a:solidFill>
                  <a:srgbClr val="000000"/>
                </a:solidFill>
              </a:rPr>
              <a:t>CPSC 422, Lecture 28</a:t>
            </a:r>
            <a:endParaRPr lang="en-US" dirty="0">
              <a:solidFill>
                <a:srgbClr val="000000"/>
              </a:solidFill>
            </a:endParaRPr>
          </a:p>
        </p:txBody>
      </p:sp>
      <p:sp>
        <p:nvSpPr>
          <p:cNvPr id="6" name="Slide Number Placeholder 5"/>
          <p:cNvSpPr>
            <a:spLocks noGrp="1"/>
          </p:cNvSpPr>
          <p:nvPr>
            <p:ph type="sldNum" sz="quarter" idx="12"/>
          </p:nvPr>
        </p:nvSpPr>
        <p:spPr/>
        <p:txBody>
          <a:bodyPr/>
          <a:lstStyle/>
          <a:p>
            <a:pPr>
              <a:defRPr/>
            </a:pPr>
            <a:fld id="{21A5F99B-F908-435A-91B8-09D5E4931BB1}" type="slidenum">
              <a:rPr lang="en-US" smtClean="0">
                <a:solidFill>
                  <a:srgbClr val="000000"/>
                </a:solidFill>
              </a:rPr>
              <a:pPr>
                <a:defRPr/>
              </a:pPr>
              <a:t>49</a:t>
            </a:fld>
            <a:endParaRPr lang="en-US" dirty="0">
              <a:solidFill>
                <a:srgbClr val="000000"/>
              </a:solidFill>
            </a:endParaRPr>
          </a:p>
        </p:txBody>
      </p:sp>
      <p:sp>
        <p:nvSpPr>
          <p:cNvPr id="20" name="TextBox 19"/>
          <p:cNvSpPr txBox="1"/>
          <p:nvPr/>
        </p:nvSpPr>
        <p:spPr>
          <a:xfrm>
            <a:off x="76202" y="2133602"/>
            <a:ext cx="9906001" cy="2117025"/>
          </a:xfrm>
          <a:prstGeom prst="rect">
            <a:avLst/>
          </a:prstGeom>
          <a:solidFill>
            <a:schemeClr val="accent6">
              <a:lumMod val="20000"/>
              <a:lumOff val="80000"/>
            </a:schemeClr>
          </a:solidFill>
        </p:spPr>
        <p:txBody>
          <a:bodyPr wrap="square" lIns="91418" tIns="45710" rIns="91418" bIns="45710" rtlCol="0">
            <a:spAutoFit/>
          </a:bodyPr>
          <a:lstStyle/>
          <a:p>
            <a:pPr>
              <a:buFont typeface="Wingdings" pitchFamily="2" charset="2"/>
              <a:buChar char="ü"/>
            </a:pPr>
            <a:r>
              <a:rPr lang="en-US" sz="3200" dirty="0">
                <a:solidFill>
                  <a:srgbClr val="000000"/>
                </a:solidFill>
                <a:latin typeface="Arial" charset="0"/>
              </a:rPr>
              <a:t> Text summarization (</a:t>
            </a:r>
            <a:r>
              <a:rPr lang="en-US" sz="3200" dirty="0" err="1">
                <a:solidFill>
                  <a:srgbClr val="000000"/>
                </a:solidFill>
                <a:latin typeface="Arial" charset="0"/>
              </a:rPr>
              <a:t>Marcu</a:t>
            </a:r>
            <a:r>
              <a:rPr lang="en-US" sz="3200" dirty="0">
                <a:solidFill>
                  <a:srgbClr val="000000"/>
                </a:solidFill>
                <a:latin typeface="Arial" charset="0"/>
              </a:rPr>
              <a:t>, 2000)</a:t>
            </a:r>
          </a:p>
          <a:p>
            <a:pPr>
              <a:buFont typeface="Wingdings" pitchFamily="2" charset="2"/>
              <a:buChar char="ü"/>
            </a:pPr>
            <a:r>
              <a:rPr lang="en-US" sz="3200" dirty="0">
                <a:solidFill>
                  <a:srgbClr val="000000"/>
                </a:solidFill>
                <a:latin typeface="Arial" charset="0"/>
              </a:rPr>
              <a:t> </a:t>
            </a:r>
            <a:r>
              <a:rPr lang="da-DK" sz="3200" dirty="0">
                <a:solidFill>
                  <a:srgbClr val="000000"/>
                </a:solidFill>
                <a:latin typeface="Arial" charset="0"/>
              </a:rPr>
              <a:t>Text generation (Prasad et al., 2005)</a:t>
            </a:r>
          </a:p>
          <a:p>
            <a:pPr>
              <a:buFont typeface="Wingdings" pitchFamily="2" charset="2"/>
              <a:buChar char="ü"/>
            </a:pPr>
            <a:r>
              <a:rPr lang="da-DK" sz="3200" dirty="0">
                <a:solidFill>
                  <a:srgbClr val="000000"/>
                </a:solidFill>
                <a:latin typeface="Arial" charset="0"/>
              </a:rPr>
              <a:t> </a:t>
            </a:r>
            <a:r>
              <a:rPr lang="en-CA" sz="3200" dirty="0">
                <a:solidFill>
                  <a:srgbClr val="000000"/>
                </a:solidFill>
                <a:latin typeface="Arial"/>
              </a:rPr>
              <a:t>Sentence compression (</a:t>
            </a:r>
            <a:r>
              <a:rPr lang="en-CA" sz="3200" dirty="0" err="1">
                <a:solidFill>
                  <a:srgbClr val="000000"/>
                </a:solidFill>
                <a:latin typeface="Arial"/>
              </a:rPr>
              <a:t>Sporleder</a:t>
            </a:r>
            <a:r>
              <a:rPr lang="en-CA" sz="3200" dirty="0">
                <a:solidFill>
                  <a:srgbClr val="000000"/>
                </a:solidFill>
                <a:latin typeface="Arial"/>
              </a:rPr>
              <a:t> &amp; </a:t>
            </a:r>
            <a:r>
              <a:rPr lang="en-CA" sz="3200" dirty="0" err="1">
                <a:solidFill>
                  <a:srgbClr val="000000"/>
                </a:solidFill>
                <a:latin typeface="Arial"/>
              </a:rPr>
              <a:t>Lapata</a:t>
            </a:r>
            <a:r>
              <a:rPr lang="en-CA" sz="3200" dirty="0">
                <a:solidFill>
                  <a:srgbClr val="000000"/>
                </a:solidFill>
                <a:latin typeface="Arial"/>
              </a:rPr>
              <a:t>, 2005)</a:t>
            </a:r>
          </a:p>
          <a:p>
            <a:pPr>
              <a:buFont typeface="Wingdings" pitchFamily="2" charset="2"/>
              <a:buChar char="ü"/>
            </a:pPr>
            <a:r>
              <a:rPr lang="en-CA" sz="3200" dirty="0">
                <a:solidFill>
                  <a:srgbClr val="000000"/>
                </a:solidFill>
                <a:latin typeface="Arial"/>
              </a:rPr>
              <a:t> Question Answering (</a:t>
            </a:r>
            <a:r>
              <a:rPr lang="en-CA" sz="3200" dirty="0" err="1">
                <a:solidFill>
                  <a:srgbClr val="000000"/>
                </a:solidFill>
                <a:latin typeface="Arial"/>
              </a:rPr>
              <a:t>Verberne</a:t>
            </a:r>
            <a:r>
              <a:rPr lang="en-CA" sz="3200" dirty="0">
                <a:solidFill>
                  <a:srgbClr val="000000"/>
                </a:solidFill>
                <a:latin typeface="Arial"/>
              </a:rPr>
              <a:t> et al., 2007)</a:t>
            </a:r>
            <a:r>
              <a:rPr lang="en-US" sz="2000" dirty="0">
                <a:solidFill>
                  <a:srgbClr val="000000"/>
                </a:solidFill>
                <a:latin typeface="Arial" charset="0"/>
              </a:rPr>
              <a:t>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2" y="2275"/>
            <a:ext cx="9051925" cy="1295400"/>
          </a:xfrm>
        </p:spPr>
        <p:txBody>
          <a:bodyPr/>
          <a:lstStyle/>
          <a:p>
            <a:r>
              <a:rPr lang="en-CA" dirty="0" smtClean="0"/>
              <a:t>Some general points</a:t>
            </a:r>
            <a:endParaRPr lang="en-CA" dirty="0"/>
          </a:p>
        </p:txBody>
      </p:sp>
      <p:sp>
        <p:nvSpPr>
          <p:cNvPr id="3" name="Content Placeholder 2"/>
          <p:cNvSpPr>
            <a:spLocks noGrp="1"/>
          </p:cNvSpPr>
          <p:nvPr>
            <p:ph idx="1"/>
          </p:nvPr>
        </p:nvSpPr>
        <p:spPr>
          <a:xfrm>
            <a:off x="609602" y="1371601"/>
            <a:ext cx="9051925" cy="5130799"/>
          </a:xfrm>
        </p:spPr>
        <p:txBody>
          <a:bodyPr/>
          <a:lstStyle/>
          <a:p>
            <a:r>
              <a:rPr lang="en-CA" dirty="0" smtClean="0"/>
              <a:t>Intelligent Systems are complex; often integrating many R&amp;R systems + Machine Learning</a:t>
            </a:r>
          </a:p>
          <a:p>
            <a:r>
              <a:rPr lang="en-CA" dirty="0" smtClean="0"/>
              <a:t>Conditional random fields, Syntactic parsing / </a:t>
            </a:r>
            <a:r>
              <a:rPr lang="en-CA" dirty="0" err="1" smtClean="0"/>
              <a:t>Wordnet</a:t>
            </a:r>
            <a:r>
              <a:rPr lang="en-CA" dirty="0" smtClean="0"/>
              <a:t> / Lexical Chains, Logistic regression</a:t>
            </a:r>
            <a:r>
              <a:rPr lang="en-CA" dirty="0" smtClean="0"/>
              <a:t>….</a:t>
            </a:r>
            <a:endParaRPr lang="en-CA" dirty="0" smtClean="0"/>
          </a:p>
          <a:p>
            <a:r>
              <a:rPr lang="en-CA" dirty="0" smtClean="0"/>
              <a:t>Discourse Parsing is a task we are very good at, here at UBC ;-) </a:t>
            </a:r>
          </a:p>
          <a:p>
            <a:pPr lvl="1"/>
            <a:r>
              <a:rPr lang="en-CA" dirty="0"/>
              <a:t>2</a:t>
            </a:r>
            <a:r>
              <a:rPr lang="en-CA" dirty="0" smtClean="0"/>
              <a:t> </a:t>
            </a:r>
            <a:r>
              <a:rPr lang="en-CA" dirty="0" smtClean="0"/>
              <a:t>grad students working on/with it right </a:t>
            </a:r>
            <a:r>
              <a:rPr lang="en-CA" dirty="0" smtClean="0"/>
              <a:t>now</a:t>
            </a:r>
          </a:p>
          <a:p>
            <a:pPr lvl="1"/>
            <a:r>
              <a:rPr lang="en-CA" dirty="0" smtClean="0"/>
              <a:t>(several in the past)</a:t>
            </a:r>
          </a:p>
          <a:p>
            <a:r>
              <a:rPr lang="en-CA" dirty="0" smtClean="0"/>
              <a:t>Demo</a:t>
            </a:r>
            <a:endParaRPr lang="en-CA" dirty="0" smtClean="0"/>
          </a:p>
          <a:p>
            <a:endParaRPr lang="en-CA" dirty="0"/>
          </a:p>
        </p:txBody>
      </p:sp>
      <p:sp>
        <p:nvSpPr>
          <p:cNvPr id="4" name="Footer Placeholder 3"/>
          <p:cNvSpPr>
            <a:spLocks noGrp="1"/>
          </p:cNvSpPr>
          <p:nvPr>
            <p:ph type="ftr" sz="quarter" idx="11"/>
          </p:nvPr>
        </p:nvSpPr>
        <p:spPr/>
        <p:txBody>
          <a:bodyPr/>
          <a:lstStyle/>
          <a:p>
            <a:pPr>
              <a:defRPr/>
            </a:pPr>
            <a:r>
              <a:rPr lang="en-US" smtClean="0"/>
              <a:t>CPSC 422, Lecture 28</a:t>
            </a:r>
            <a:endParaRPr lang="en-US"/>
          </a:p>
        </p:txBody>
      </p:sp>
      <p:sp>
        <p:nvSpPr>
          <p:cNvPr id="5" name="Slide Number Placeholder 4"/>
          <p:cNvSpPr>
            <a:spLocks noGrp="1"/>
          </p:cNvSpPr>
          <p:nvPr>
            <p:ph type="sldNum" sz="quarter" idx="12"/>
          </p:nvPr>
        </p:nvSpPr>
        <p:spPr/>
        <p:txBody>
          <a:bodyPr/>
          <a:lstStyle/>
          <a:p>
            <a:pPr>
              <a:defRPr/>
            </a:pPr>
            <a:fld id="{21A5F99B-F908-435A-91B8-09D5E4931BB1}" type="slidenum">
              <a:rPr lang="en-US" smtClean="0"/>
              <a:pPr>
                <a:defRPr/>
              </a:pPr>
              <a:t>5</a:t>
            </a:fld>
            <a:endParaRPr lang="en-US"/>
          </a:p>
        </p:txBody>
      </p:sp>
    </p:spTree>
    <p:extLst>
      <p:ext uri="{BB962C8B-B14F-4D97-AF65-F5344CB8AC3E}">
        <p14:creationId xmlns:p14="http://schemas.microsoft.com/office/powerpoint/2010/main" val="23850213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Outline</a:t>
            </a:r>
            <a:endParaRPr lang="en-CA" dirty="0"/>
          </a:p>
        </p:txBody>
      </p:sp>
      <p:sp>
        <p:nvSpPr>
          <p:cNvPr id="5" name="Footer Placeholder 4"/>
          <p:cNvSpPr>
            <a:spLocks noGrp="1"/>
          </p:cNvSpPr>
          <p:nvPr>
            <p:ph type="ftr" sz="quarter" idx="11"/>
          </p:nvPr>
        </p:nvSpPr>
        <p:spPr/>
        <p:txBody>
          <a:bodyPr/>
          <a:lstStyle/>
          <a:p>
            <a:pPr>
              <a:defRPr/>
            </a:pPr>
            <a:r>
              <a:rPr lang="en-US" smtClean="0">
                <a:solidFill>
                  <a:srgbClr val="000000"/>
                </a:solidFill>
              </a:rPr>
              <a:t>CPSC 422, Lecture 28</a:t>
            </a: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21A5F99B-F908-435A-91B8-09D5E4931BB1}" type="slidenum">
              <a:rPr lang="en-US" smtClean="0">
                <a:solidFill>
                  <a:srgbClr val="000000"/>
                </a:solidFill>
              </a:rPr>
              <a:pPr>
                <a:defRPr/>
              </a:pPr>
              <a:t>50</a:t>
            </a:fld>
            <a:endParaRPr lang="en-US">
              <a:solidFill>
                <a:srgbClr val="000000"/>
              </a:solidFill>
            </a:endParaRPr>
          </a:p>
        </p:txBody>
      </p:sp>
      <p:sp>
        <p:nvSpPr>
          <p:cNvPr id="9" name="TextBox 8"/>
          <p:cNvSpPr txBox="1"/>
          <p:nvPr/>
        </p:nvSpPr>
        <p:spPr>
          <a:xfrm>
            <a:off x="1905000" y="2057401"/>
            <a:ext cx="7162800" cy="4488957"/>
          </a:xfrm>
          <a:prstGeom prst="rect">
            <a:avLst/>
          </a:prstGeom>
          <a:noFill/>
        </p:spPr>
        <p:txBody>
          <a:bodyPr wrap="square" lIns="91418" tIns="45710" rIns="91418" bIns="45710" rtlCol="0">
            <a:spAutoFit/>
          </a:bodyPr>
          <a:lstStyle/>
          <a:p>
            <a:pPr>
              <a:buFont typeface="Arial" pitchFamily="34" charset="0"/>
              <a:buChar char="•"/>
            </a:pPr>
            <a:r>
              <a:rPr lang="en-CA" sz="4000" dirty="0">
                <a:solidFill>
                  <a:srgbClr val="000000"/>
                </a:solidFill>
                <a:latin typeface="Arial"/>
              </a:rPr>
              <a:t> Previous work</a:t>
            </a:r>
          </a:p>
          <a:p>
            <a:pPr>
              <a:buFont typeface="Arial" pitchFamily="34" charset="0"/>
              <a:buChar char="•"/>
            </a:pPr>
            <a:r>
              <a:rPr lang="en-CA" sz="4000" dirty="0">
                <a:solidFill>
                  <a:srgbClr val="000000"/>
                </a:solidFill>
                <a:latin typeface="Arial"/>
              </a:rPr>
              <a:t> Discourse parser</a:t>
            </a:r>
          </a:p>
          <a:p>
            <a:pPr>
              <a:buFont typeface="Arial" pitchFamily="34" charset="0"/>
              <a:buChar char="•"/>
            </a:pPr>
            <a:r>
              <a:rPr lang="en-CA" sz="4000" dirty="0">
                <a:solidFill>
                  <a:srgbClr val="000000"/>
                </a:solidFill>
                <a:latin typeface="Arial"/>
              </a:rPr>
              <a:t> Discourse segmenter</a:t>
            </a:r>
          </a:p>
          <a:p>
            <a:pPr>
              <a:buFont typeface="Arial" pitchFamily="34" charset="0"/>
              <a:buChar char="•"/>
            </a:pPr>
            <a:r>
              <a:rPr lang="en-CA" sz="4000" dirty="0">
                <a:solidFill>
                  <a:srgbClr val="000000"/>
                </a:solidFill>
                <a:latin typeface="Arial"/>
              </a:rPr>
              <a:t> Corpora/datasets</a:t>
            </a:r>
          </a:p>
          <a:p>
            <a:pPr>
              <a:buFont typeface="Arial" pitchFamily="34" charset="0"/>
              <a:buChar char="•"/>
            </a:pPr>
            <a:r>
              <a:rPr lang="en-CA" sz="4000" dirty="0">
                <a:solidFill>
                  <a:srgbClr val="000000"/>
                </a:solidFill>
                <a:latin typeface="Arial"/>
              </a:rPr>
              <a:t> Evaluation metrics</a:t>
            </a:r>
          </a:p>
          <a:p>
            <a:pPr>
              <a:buFont typeface="Arial" pitchFamily="34" charset="0"/>
              <a:buChar char="•"/>
            </a:pPr>
            <a:r>
              <a:rPr lang="en-CA" sz="4000" dirty="0">
                <a:solidFill>
                  <a:srgbClr val="000000"/>
                </a:solidFill>
                <a:latin typeface="Arial"/>
              </a:rPr>
              <a:t> Experiments</a:t>
            </a:r>
          </a:p>
          <a:p>
            <a:pPr>
              <a:buFont typeface="Arial" pitchFamily="34" charset="0"/>
              <a:buChar char="•"/>
            </a:pPr>
            <a:r>
              <a:rPr lang="en-CA" sz="4000" dirty="0">
                <a:solidFill>
                  <a:srgbClr val="000000"/>
                </a:solidFill>
                <a:latin typeface="Arial"/>
              </a:rPr>
              <a:t> Conclusion and future work</a:t>
            </a:r>
            <a:endParaRPr lang="en-CA" dirty="0">
              <a:solidFill>
                <a:srgbClr val="000000"/>
              </a:solidFill>
              <a:latin typeface="Aria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Previous Work (1)</a:t>
            </a:r>
            <a:endParaRPr lang="en-CA" dirty="0"/>
          </a:p>
        </p:txBody>
      </p:sp>
      <p:sp>
        <p:nvSpPr>
          <p:cNvPr id="5" name="Footer Placeholder 4"/>
          <p:cNvSpPr>
            <a:spLocks noGrp="1"/>
          </p:cNvSpPr>
          <p:nvPr>
            <p:ph type="ftr" sz="quarter" idx="11"/>
          </p:nvPr>
        </p:nvSpPr>
        <p:spPr/>
        <p:txBody>
          <a:bodyPr/>
          <a:lstStyle/>
          <a:p>
            <a:pPr>
              <a:defRPr/>
            </a:pPr>
            <a:r>
              <a:rPr lang="en-US" smtClean="0">
                <a:solidFill>
                  <a:srgbClr val="000000"/>
                </a:solidFill>
              </a:rPr>
              <a:t>CPSC 422, Lecture 28</a:t>
            </a:r>
            <a:endParaRPr lang="en-US" dirty="0">
              <a:solidFill>
                <a:srgbClr val="000000"/>
              </a:solidFill>
            </a:endParaRPr>
          </a:p>
        </p:txBody>
      </p:sp>
      <p:sp>
        <p:nvSpPr>
          <p:cNvPr id="6" name="Slide Number Placeholder 5"/>
          <p:cNvSpPr>
            <a:spLocks noGrp="1"/>
          </p:cNvSpPr>
          <p:nvPr>
            <p:ph type="sldNum" sz="quarter" idx="12"/>
          </p:nvPr>
        </p:nvSpPr>
        <p:spPr/>
        <p:txBody>
          <a:bodyPr/>
          <a:lstStyle/>
          <a:p>
            <a:pPr>
              <a:defRPr/>
            </a:pPr>
            <a:fld id="{21A5F99B-F908-435A-91B8-09D5E4931BB1}" type="slidenum">
              <a:rPr lang="en-US" smtClean="0">
                <a:solidFill>
                  <a:srgbClr val="000000"/>
                </a:solidFill>
              </a:rPr>
              <a:pPr>
                <a:defRPr/>
              </a:pPr>
              <a:t>51</a:t>
            </a:fld>
            <a:endParaRPr lang="en-US" dirty="0">
              <a:solidFill>
                <a:srgbClr val="000000"/>
              </a:solidFill>
            </a:endParaRPr>
          </a:p>
        </p:txBody>
      </p:sp>
      <p:grpSp>
        <p:nvGrpSpPr>
          <p:cNvPr id="3" name="Group 24"/>
          <p:cNvGrpSpPr/>
          <p:nvPr/>
        </p:nvGrpSpPr>
        <p:grpSpPr>
          <a:xfrm>
            <a:off x="152401" y="1752602"/>
            <a:ext cx="5562600" cy="4839831"/>
            <a:chOff x="152400" y="1752600"/>
            <a:chExt cx="5562600" cy="4839831"/>
          </a:xfrm>
        </p:grpSpPr>
        <p:sp>
          <p:nvSpPr>
            <p:cNvPr id="7" name="TextBox 6"/>
            <p:cNvSpPr txBox="1"/>
            <p:nvPr/>
          </p:nvSpPr>
          <p:spPr>
            <a:xfrm>
              <a:off x="152400" y="1752600"/>
              <a:ext cx="4800600" cy="584775"/>
            </a:xfrm>
            <a:prstGeom prst="rect">
              <a:avLst/>
            </a:prstGeom>
            <a:solidFill>
              <a:schemeClr val="accent6">
                <a:lumMod val="40000"/>
                <a:lumOff val="60000"/>
                <a:alpha val="70000"/>
              </a:schemeClr>
            </a:solidFill>
          </p:spPr>
          <p:txBody>
            <a:bodyPr wrap="square" rtlCol="0">
              <a:spAutoFit/>
            </a:bodyPr>
            <a:lstStyle/>
            <a:p>
              <a:r>
                <a:rPr lang="en-CA" sz="3200" dirty="0" err="1">
                  <a:solidFill>
                    <a:srgbClr val="000000"/>
                  </a:solidFill>
                  <a:latin typeface="Arial"/>
                </a:rPr>
                <a:t>Soricut</a:t>
              </a:r>
              <a:r>
                <a:rPr lang="en-CA" sz="3200" dirty="0">
                  <a:solidFill>
                    <a:srgbClr val="000000"/>
                  </a:solidFill>
                  <a:latin typeface="Arial"/>
                </a:rPr>
                <a:t> &amp; </a:t>
              </a:r>
              <a:r>
                <a:rPr lang="en-CA" sz="3200" dirty="0" err="1">
                  <a:solidFill>
                    <a:srgbClr val="000000"/>
                  </a:solidFill>
                  <a:latin typeface="Arial"/>
                </a:rPr>
                <a:t>Marcu</a:t>
              </a:r>
              <a:r>
                <a:rPr lang="en-CA" sz="3200" dirty="0">
                  <a:solidFill>
                    <a:srgbClr val="000000"/>
                  </a:solidFill>
                  <a:latin typeface="Arial"/>
                </a:rPr>
                <a:t>, (2003)</a:t>
              </a:r>
            </a:p>
          </p:txBody>
        </p:sp>
        <p:grpSp>
          <p:nvGrpSpPr>
            <p:cNvPr id="13" name="Group 14"/>
            <p:cNvGrpSpPr/>
            <p:nvPr/>
          </p:nvGrpSpPr>
          <p:grpSpPr>
            <a:xfrm>
              <a:off x="152400" y="2325231"/>
              <a:ext cx="5562600" cy="4267200"/>
              <a:chOff x="228600" y="2438400"/>
              <a:chExt cx="5562600" cy="4267200"/>
            </a:xfrm>
          </p:grpSpPr>
          <p:grpSp>
            <p:nvGrpSpPr>
              <p:cNvPr id="15" name="Group 12"/>
              <p:cNvGrpSpPr/>
              <p:nvPr/>
            </p:nvGrpSpPr>
            <p:grpSpPr>
              <a:xfrm>
                <a:off x="228600" y="2514600"/>
                <a:ext cx="5562600" cy="4004318"/>
                <a:chOff x="228600" y="2514600"/>
                <a:chExt cx="5562600" cy="4004318"/>
              </a:xfrm>
            </p:grpSpPr>
            <p:sp>
              <p:nvSpPr>
                <p:cNvPr id="8" name="TextBox 7"/>
                <p:cNvSpPr txBox="1"/>
                <p:nvPr/>
              </p:nvSpPr>
              <p:spPr>
                <a:xfrm>
                  <a:off x="2590801" y="2580382"/>
                  <a:ext cx="2667000" cy="1412694"/>
                </a:xfrm>
                <a:prstGeom prst="rect">
                  <a:avLst/>
                </a:prstGeom>
                <a:noFill/>
              </p:spPr>
              <p:txBody>
                <a:bodyPr wrap="square" rtlCol="0">
                  <a:spAutoFit/>
                </a:bodyPr>
                <a:lstStyle/>
                <a:p>
                  <a:r>
                    <a:rPr lang="en-CA" sz="2800" dirty="0">
                      <a:solidFill>
                        <a:srgbClr val="000000"/>
                      </a:solidFill>
                      <a:latin typeface="Arial"/>
                    </a:rPr>
                    <a:t>Segmenter</a:t>
                  </a:r>
                </a:p>
                <a:p>
                  <a:r>
                    <a:rPr lang="en-CA" sz="2800" dirty="0">
                      <a:solidFill>
                        <a:srgbClr val="000000"/>
                      </a:solidFill>
                      <a:latin typeface="Arial"/>
                    </a:rPr>
                    <a:t>  &amp;</a:t>
                  </a:r>
                </a:p>
                <a:p>
                  <a:r>
                    <a:rPr lang="en-CA" sz="2800" dirty="0">
                      <a:solidFill>
                        <a:srgbClr val="000000"/>
                      </a:solidFill>
                      <a:latin typeface="Arial"/>
                    </a:rPr>
                    <a:t>Parser</a:t>
                  </a:r>
                </a:p>
              </p:txBody>
            </p:sp>
            <p:sp>
              <p:nvSpPr>
                <p:cNvPr id="9" name="TextBox 8"/>
                <p:cNvSpPr txBox="1"/>
                <p:nvPr/>
              </p:nvSpPr>
              <p:spPr>
                <a:xfrm>
                  <a:off x="228600" y="4495800"/>
                  <a:ext cx="5562600" cy="2023118"/>
                </a:xfrm>
                <a:prstGeom prst="rect">
                  <a:avLst/>
                </a:prstGeom>
                <a:noFill/>
              </p:spPr>
              <p:txBody>
                <a:bodyPr wrap="square" rtlCol="0">
                  <a:spAutoFit/>
                </a:bodyPr>
                <a:lstStyle/>
                <a:p>
                  <a:r>
                    <a:rPr lang="en-CA" dirty="0">
                      <a:solidFill>
                        <a:srgbClr val="000000"/>
                      </a:solidFill>
                      <a:latin typeface="Arial"/>
                    </a:rPr>
                    <a:t>Generative approach                  </a:t>
                  </a:r>
                  <a:r>
                    <a:rPr lang="en-CA" dirty="0">
                      <a:solidFill>
                        <a:srgbClr val="00B050"/>
                      </a:solidFill>
                      <a:latin typeface="Arial"/>
                    </a:rPr>
                    <a:t>√</a:t>
                  </a:r>
                </a:p>
                <a:p>
                  <a:r>
                    <a:rPr lang="en-CA" dirty="0" err="1">
                      <a:solidFill>
                        <a:srgbClr val="000000"/>
                      </a:solidFill>
                      <a:latin typeface="Arial"/>
                    </a:rPr>
                    <a:t>Lexico</a:t>
                  </a:r>
                  <a:r>
                    <a:rPr lang="en-CA" dirty="0">
                      <a:solidFill>
                        <a:srgbClr val="000000"/>
                      </a:solidFill>
                      <a:latin typeface="Arial"/>
                    </a:rPr>
                    <a:t>-syntactic features            </a:t>
                  </a:r>
                  <a:r>
                    <a:rPr lang="en-CA" dirty="0">
                      <a:solidFill>
                        <a:srgbClr val="00B050"/>
                      </a:solidFill>
                    </a:rPr>
                    <a:t>√</a:t>
                  </a:r>
                  <a:endParaRPr lang="en-CA" dirty="0">
                    <a:solidFill>
                      <a:srgbClr val="00B050"/>
                    </a:solidFill>
                    <a:latin typeface="Arial"/>
                  </a:endParaRPr>
                </a:p>
                <a:p>
                  <a:r>
                    <a:rPr lang="en-CA" dirty="0">
                      <a:solidFill>
                        <a:srgbClr val="000000"/>
                      </a:solidFill>
                      <a:latin typeface="Arial"/>
                    </a:rPr>
                    <a:t>Structure &amp; Label dependent</a:t>
                  </a:r>
                  <a:r>
                    <a:rPr lang="en-CA" dirty="0">
                      <a:solidFill>
                        <a:srgbClr val="000000"/>
                      </a:solidFill>
                    </a:rPr>
                    <a:t>      </a:t>
                  </a:r>
                  <a:r>
                    <a:rPr lang="az-Cyrl-AZ" dirty="0">
                      <a:solidFill>
                        <a:srgbClr val="FF0000"/>
                      </a:solidFill>
                      <a:latin typeface="Arial"/>
                    </a:rPr>
                    <a:t>Х</a:t>
                  </a:r>
                  <a:endParaRPr lang="en-CA" dirty="0">
                    <a:solidFill>
                      <a:srgbClr val="FF0000"/>
                    </a:solidFill>
                    <a:latin typeface="Arial"/>
                  </a:endParaRPr>
                </a:p>
                <a:p>
                  <a:r>
                    <a:rPr lang="en-CA" dirty="0">
                      <a:solidFill>
                        <a:srgbClr val="000000"/>
                      </a:solidFill>
                      <a:latin typeface="Arial"/>
                    </a:rPr>
                    <a:t>Sequential dependencies           </a:t>
                  </a:r>
                  <a:r>
                    <a:rPr lang="az-Cyrl-AZ" dirty="0">
                      <a:solidFill>
                        <a:srgbClr val="FF0000"/>
                      </a:solidFill>
                      <a:latin typeface="Arial"/>
                    </a:rPr>
                    <a:t>Х</a:t>
                  </a:r>
                  <a:endParaRPr lang="en-CA" dirty="0">
                    <a:solidFill>
                      <a:srgbClr val="FF0000"/>
                    </a:solidFill>
                    <a:latin typeface="Arial"/>
                  </a:endParaRPr>
                </a:p>
                <a:p>
                  <a:r>
                    <a:rPr lang="en-CA" dirty="0">
                      <a:solidFill>
                        <a:srgbClr val="000000"/>
                      </a:solidFill>
                      <a:latin typeface="Arial"/>
                    </a:rPr>
                    <a:t>Hierarchical dependencies</a:t>
                  </a:r>
                  <a:r>
                    <a:rPr lang="az-Cyrl-AZ" dirty="0">
                      <a:solidFill>
                        <a:srgbClr val="000000"/>
                      </a:solidFill>
                    </a:rPr>
                    <a:t> </a:t>
                  </a:r>
                  <a:r>
                    <a:rPr lang="en-CA" dirty="0">
                      <a:solidFill>
                        <a:srgbClr val="000000"/>
                      </a:solidFill>
                    </a:rPr>
                    <a:t>         </a:t>
                  </a:r>
                  <a:r>
                    <a:rPr lang="az-Cyrl-AZ" dirty="0">
                      <a:solidFill>
                        <a:srgbClr val="FF0000"/>
                      </a:solidFill>
                      <a:latin typeface="Arial"/>
                    </a:rPr>
                    <a:t>Х</a:t>
                  </a:r>
                  <a:r>
                    <a:rPr lang="en-CA" dirty="0">
                      <a:solidFill>
                        <a:srgbClr val="000000"/>
                      </a:solidFill>
                      <a:latin typeface="Arial"/>
                    </a:rPr>
                    <a:t>   </a:t>
                  </a:r>
                </a:p>
              </p:txBody>
            </p:sp>
            <p:sp>
              <p:nvSpPr>
                <p:cNvPr id="10" name="TextBox 9"/>
                <p:cNvSpPr txBox="1"/>
                <p:nvPr/>
              </p:nvSpPr>
              <p:spPr>
                <a:xfrm>
                  <a:off x="457200" y="3313568"/>
                  <a:ext cx="1981200" cy="976677"/>
                </a:xfrm>
                <a:prstGeom prst="rect">
                  <a:avLst/>
                </a:prstGeom>
                <a:solidFill>
                  <a:schemeClr val="bg1">
                    <a:lumMod val="85000"/>
                  </a:schemeClr>
                </a:solidFill>
              </p:spPr>
              <p:txBody>
                <a:bodyPr wrap="square" rtlCol="0">
                  <a:spAutoFit/>
                </a:bodyPr>
                <a:lstStyle/>
                <a:p>
                  <a:r>
                    <a:rPr lang="en-CA" sz="2800" dirty="0">
                      <a:solidFill>
                        <a:srgbClr val="000000"/>
                      </a:solidFill>
                      <a:latin typeface="Arial"/>
                    </a:rPr>
                    <a:t>Sentence</a:t>
                  </a:r>
                </a:p>
                <a:p>
                  <a:r>
                    <a:rPr lang="en-CA" sz="2800" dirty="0">
                      <a:solidFill>
                        <a:srgbClr val="000000"/>
                      </a:solidFill>
                      <a:latin typeface="Arial"/>
                    </a:rPr>
                    <a:t>level</a:t>
                  </a:r>
                </a:p>
              </p:txBody>
            </p:sp>
            <p:sp>
              <p:nvSpPr>
                <p:cNvPr id="11" name="Double Brace 10"/>
                <p:cNvSpPr/>
                <p:nvPr/>
              </p:nvSpPr>
              <p:spPr bwMode="auto">
                <a:xfrm>
                  <a:off x="2438400" y="2514600"/>
                  <a:ext cx="2438400" cy="1295400"/>
                </a:xfrm>
                <a:prstGeom prst="bracePair">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CA" smtClean="0">
                    <a:solidFill>
                      <a:srgbClr val="FFFFFF"/>
                    </a:solidFill>
                    <a:latin typeface="Times New Roman" pitchFamily="18" charset="0"/>
                  </a:endParaRPr>
                </a:p>
              </p:txBody>
            </p:sp>
            <p:sp>
              <p:nvSpPr>
                <p:cNvPr id="12" name="TextBox 11"/>
                <p:cNvSpPr txBox="1"/>
                <p:nvPr/>
              </p:nvSpPr>
              <p:spPr>
                <a:xfrm>
                  <a:off x="685800" y="2551569"/>
                  <a:ext cx="1600200" cy="584775"/>
                </a:xfrm>
                <a:prstGeom prst="rect">
                  <a:avLst/>
                </a:prstGeom>
                <a:solidFill>
                  <a:srgbClr val="FFCCFF"/>
                </a:solidFill>
              </p:spPr>
              <p:txBody>
                <a:bodyPr wrap="square" rtlCol="0">
                  <a:spAutoFit/>
                </a:bodyPr>
                <a:lstStyle/>
                <a:p>
                  <a:r>
                    <a:rPr lang="en-CA" sz="3200" dirty="0">
                      <a:solidFill>
                        <a:srgbClr val="000000"/>
                      </a:solidFill>
                      <a:latin typeface="Arial"/>
                    </a:rPr>
                    <a:t>SPADE</a:t>
                  </a:r>
                </a:p>
              </p:txBody>
            </p:sp>
          </p:grpSp>
          <p:sp>
            <p:nvSpPr>
              <p:cNvPr id="14" name="Rectangle 13"/>
              <p:cNvSpPr/>
              <p:nvPr/>
            </p:nvSpPr>
            <p:spPr bwMode="auto">
              <a:xfrm>
                <a:off x="228600" y="2438400"/>
                <a:ext cx="4800600" cy="4267200"/>
              </a:xfrm>
              <a:prstGeom prst="rect">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CA" smtClean="0">
                  <a:solidFill>
                    <a:srgbClr val="FFFFFF"/>
                  </a:solidFill>
                  <a:latin typeface="Times New Roman" pitchFamily="18" charset="0"/>
                </a:endParaRPr>
              </a:p>
            </p:txBody>
          </p:sp>
        </p:grpSp>
      </p:grpSp>
      <p:grpSp>
        <p:nvGrpSpPr>
          <p:cNvPr id="17" name="Group 25"/>
          <p:cNvGrpSpPr/>
          <p:nvPr/>
        </p:nvGrpSpPr>
        <p:grpSpPr>
          <a:xfrm>
            <a:off x="5105400" y="1752601"/>
            <a:ext cx="4886068" cy="6835140"/>
            <a:chOff x="5105400" y="1752600"/>
            <a:chExt cx="4886068" cy="6835140"/>
          </a:xfrm>
        </p:grpSpPr>
        <p:sp>
          <p:nvSpPr>
            <p:cNvPr id="16" name="TextBox 15"/>
            <p:cNvSpPr txBox="1"/>
            <p:nvPr/>
          </p:nvSpPr>
          <p:spPr>
            <a:xfrm>
              <a:off x="5410200" y="1752600"/>
              <a:ext cx="4419600" cy="584775"/>
            </a:xfrm>
            <a:prstGeom prst="rect">
              <a:avLst/>
            </a:prstGeom>
            <a:solidFill>
              <a:schemeClr val="accent6">
                <a:lumMod val="40000"/>
                <a:lumOff val="60000"/>
                <a:alpha val="70000"/>
              </a:schemeClr>
            </a:solidFill>
          </p:spPr>
          <p:txBody>
            <a:bodyPr wrap="square" rtlCol="0">
              <a:spAutoFit/>
            </a:bodyPr>
            <a:lstStyle/>
            <a:p>
              <a:r>
                <a:rPr lang="en-CA" sz="3200" dirty="0" err="1">
                  <a:solidFill>
                    <a:srgbClr val="000000"/>
                  </a:solidFill>
                  <a:latin typeface="Arial"/>
                </a:rPr>
                <a:t>Hernault</a:t>
              </a:r>
              <a:r>
                <a:rPr lang="en-CA" sz="3200" dirty="0">
                  <a:solidFill>
                    <a:srgbClr val="000000"/>
                  </a:solidFill>
                  <a:latin typeface="Arial"/>
                </a:rPr>
                <a:t> et al. (2010)</a:t>
              </a:r>
            </a:p>
          </p:txBody>
        </p:sp>
        <p:grpSp>
          <p:nvGrpSpPr>
            <p:cNvPr id="18" name="Group 16"/>
            <p:cNvGrpSpPr/>
            <p:nvPr/>
          </p:nvGrpSpPr>
          <p:grpSpPr>
            <a:xfrm>
              <a:off x="5105400" y="2325231"/>
              <a:ext cx="4886068" cy="6262509"/>
              <a:chOff x="228600" y="2438400"/>
              <a:chExt cx="5562600" cy="6262509"/>
            </a:xfrm>
          </p:grpSpPr>
          <p:grpSp>
            <p:nvGrpSpPr>
              <p:cNvPr id="25" name="Group 12"/>
              <p:cNvGrpSpPr/>
              <p:nvPr/>
            </p:nvGrpSpPr>
            <p:grpSpPr>
              <a:xfrm>
                <a:off x="228600" y="2514600"/>
                <a:ext cx="5562600" cy="6186309"/>
                <a:chOff x="228600" y="2514600"/>
                <a:chExt cx="5562600" cy="6186309"/>
              </a:xfrm>
            </p:grpSpPr>
            <p:sp>
              <p:nvSpPr>
                <p:cNvPr id="20" name="TextBox 19"/>
                <p:cNvSpPr txBox="1"/>
                <p:nvPr/>
              </p:nvSpPr>
              <p:spPr>
                <a:xfrm>
                  <a:off x="2590800" y="2580382"/>
                  <a:ext cx="2666999" cy="1412695"/>
                </a:xfrm>
                <a:prstGeom prst="rect">
                  <a:avLst/>
                </a:prstGeom>
                <a:noFill/>
              </p:spPr>
              <p:txBody>
                <a:bodyPr wrap="square" rtlCol="0">
                  <a:spAutoFit/>
                </a:bodyPr>
                <a:lstStyle/>
                <a:p>
                  <a:r>
                    <a:rPr lang="en-CA" sz="2800" dirty="0">
                      <a:solidFill>
                        <a:srgbClr val="000000"/>
                      </a:solidFill>
                      <a:latin typeface="Arial"/>
                    </a:rPr>
                    <a:t>Segmenter</a:t>
                  </a:r>
                </a:p>
                <a:p>
                  <a:r>
                    <a:rPr lang="en-CA" sz="2800" dirty="0">
                      <a:solidFill>
                        <a:srgbClr val="000000"/>
                      </a:solidFill>
                      <a:latin typeface="Arial"/>
                    </a:rPr>
                    <a:t>&amp;</a:t>
                  </a:r>
                </a:p>
                <a:p>
                  <a:r>
                    <a:rPr lang="en-CA" sz="2800" dirty="0">
                      <a:solidFill>
                        <a:srgbClr val="000000"/>
                      </a:solidFill>
                      <a:latin typeface="Arial"/>
                    </a:rPr>
                    <a:t>Parser</a:t>
                  </a:r>
                </a:p>
              </p:txBody>
            </p:sp>
            <p:sp>
              <p:nvSpPr>
                <p:cNvPr id="21" name="TextBox 20"/>
                <p:cNvSpPr txBox="1"/>
                <p:nvPr/>
              </p:nvSpPr>
              <p:spPr>
                <a:xfrm>
                  <a:off x="228600" y="4761369"/>
                  <a:ext cx="5562600" cy="3939540"/>
                </a:xfrm>
                <a:prstGeom prst="rect">
                  <a:avLst/>
                </a:prstGeom>
                <a:noFill/>
              </p:spPr>
              <p:txBody>
                <a:bodyPr wrap="square" rtlCol="0">
                  <a:spAutoFit/>
                </a:bodyPr>
                <a:lstStyle/>
                <a:p>
                  <a:r>
                    <a:rPr lang="en-CA" dirty="0">
                      <a:solidFill>
                        <a:srgbClr val="000000"/>
                      </a:solidFill>
                      <a:latin typeface="Arial"/>
                    </a:rPr>
                    <a:t>SVMs                                           </a:t>
                  </a:r>
                  <a:r>
                    <a:rPr lang="en-CA" dirty="0">
                      <a:solidFill>
                        <a:srgbClr val="00B050"/>
                      </a:solidFill>
                      <a:latin typeface="Arial"/>
                    </a:rPr>
                    <a:t>√</a:t>
                  </a:r>
                </a:p>
                <a:p>
                  <a:r>
                    <a:rPr lang="en-CA" dirty="0">
                      <a:solidFill>
                        <a:srgbClr val="000000"/>
                      </a:solidFill>
                      <a:latin typeface="Arial"/>
                    </a:rPr>
                    <a:t>Large feature set                         </a:t>
                  </a:r>
                  <a:r>
                    <a:rPr lang="en-CA" dirty="0">
                      <a:solidFill>
                        <a:srgbClr val="00B050"/>
                      </a:solidFill>
                    </a:rPr>
                    <a:t>√</a:t>
                  </a:r>
                  <a:endParaRPr lang="en-CA" dirty="0">
                    <a:solidFill>
                      <a:srgbClr val="00B050"/>
                    </a:solidFill>
                    <a:latin typeface="Arial"/>
                  </a:endParaRPr>
                </a:p>
                <a:p>
                  <a:r>
                    <a:rPr lang="en-CA" dirty="0">
                      <a:solidFill>
                        <a:srgbClr val="000000"/>
                      </a:solidFill>
                      <a:latin typeface="Arial"/>
                    </a:rPr>
                    <a:t>Optimal</a:t>
                  </a:r>
                  <a:r>
                    <a:rPr lang="en-CA" dirty="0">
                      <a:solidFill>
                        <a:srgbClr val="000000"/>
                      </a:solidFill>
                    </a:rPr>
                    <a:t>                                            </a:t>
                  </a:r>
                  <a:r>
                    <a:rPr lang="az-Cyrl-AZ" dirty="0">
                      <a:solidFill>
                        <a:srgbClr val="FF0000"/>
                      </a:solidFill>
                      <a:latin typeface="Arial"/>
                    </a:rPr>
                    <a:t>Х</a:t>
                  </a:r>
                  <a:endParaRPr lang="en-CA" dirty="0">
                    <a:solidFill>
                      <a:srgbClr val="FF0000"/>
                    </a:solidFill>
                    <a:latin typeface="Arial"/>
                  </a:endParaRPr>
                </a:p>
                <a:p>
                  <a:r>
                    <a:rPr lang="en-CA" dirty="0">
                      <a:solidFill>
                        <a:srgbClr val="000000"/>
                      </a:solidFill>
                      <a:latin typeface="Arial"/>
                    </a:rPr>
                    <a:t>Sequential dependencies            </a:t>
                  </a:r>
                  <a:r>
                    <a:rPr lang="az-Cyrl-AZ" dirty="0">
                      <a:solidFill>
                        <a:srgbClr val="FF0000"/>
                      </a:solidFill>
                      <a:latin typeface="Arial"/>
                    </a:rPr>
                    <a:t>Х</a:t>
                  </a:r>
                  <a:endParaRPr lang="en-CA" dirty="0">
                    <a:solidFill>
                      <a:srgbClr val="FF0000"/>
                    </a:solidFill>
                    <a:latin typeface="Arial"/>
                  </a:endParaRPr>
                </a:p>
                <a:p>
                  <a:r>
                    <a:rPr lang="en-CA" dirty="0">
                      <a:solidFill>
                        <a:srgbClr val="000000"/>
                      </a:solidFill>
                      <a:latin typeface="Arial"/>
                    </a:rPr>
                    <a:t>Hierarchical dependencies</a:t>
                  </a:r>
                  <a:r>
                    <a:rPr lang="en-CA" dirty="0">
                      <a:solidFill>
                        <a:srgbClr val="00B050"/>
                      </a:solidFill>
                    </a:rPr>
                    <a:t>           √</a:t>
                  </a:r>
                  <a:r>
                    <a:rPr lang="en-CA" dirty="0">
                      <a:solidFill>
                        <a:srgbClr val="FF0000"/>
                      </a:solidFill>
                      <a:latin typeface="Arial"/>
                    </a:rPr>
                    <a:t>          </a:t>
                  </a:r>
                </a:p>
              </p:txBody>
            </p:sp>
            <p:sp>
              <p:nvSpPr>
                <p:cNvPr id="22" name="TextBox 21"/>
                <p:cNvSpPr txBox="1"/>
                <p:nvPr/>
              </p:nvSpPr>
              <p:spPr>
                <a:xfrm>
                  <a:off x="381000" y="3237369"/>
                  <a:ext cx="2057400" cy="976677"/>
                </a:xfrm>
                <a:prstGeom prst="rect">
                  <a:avLst/>
                </a:prstGeom>
                <a:solidFill>
                  <a:schemeClr val="bg1">
                    <a:lumMod val="85000"/>
                  </a:schemeClr>
                </a:solidFill>
              </p:spPr>
              <p:txBody>
                <a:bodyPr wrap="square" rtlCol="0">
                  <a:spAutoFit/>
                </a:bodyPr>
                <a:lstStyle/>
                <a:p>
                  <a:r>
                    <a:rPr lang="en-CA" sz="2800" dirty="0">
                      <a:solidFill>
                        <a:srgbClr val="000000"/>
                      </a:solidFill>
                      <a:latin typeface="Arial"/>
                    </a:rPr>
                    <a:t>Document</a:t>
                  </a:r>
                </a:p>
                <a:p>
                  <a:r>
                    <a:rPr lang="en-CA" sz="2800" dirty="0">
                      <a:solidFill>
                        <a:srgbClr val="000000"/>
                      </a:solidFill>
                      <a:latin typeface="Arial"/>
                    </a:rPr>
                    <a:t>level</a:t>
                  </a:r>
                </a:p>
              </p:txBody>
            </p:sp>
            <p:sp>
              <p:nvSpPr>
                <p:cNvPr id="23" name="Double Brace 22"/>
                <p:cNvSpPr/>
                <p:nvPr/>
              </p:nvSpPr>
              <p:spPr bwMode="auto">
                <a:xfrm>
                  <a:off x="2448950" y="2514600"/>
                  <a:ext cx="2724443" cy="1295400"/>
                </a:xfrm>
                <a:prstGeom prst="bracePair">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CA" smtClean="0">
                    <a:solidFill>
                      <a:srgbClr val="FFFFFF"/>
                    </a:solidFill>
                    <a:latin typeface="Times New Roman" pitchFamily="18" charset="0"/>
                  </a:endParaRPr>
                </a:p>
              </p:txBody>
            </p:sp>
            <p:sp>
              <p:nvSpPr>
                <p:cNvPr id="24" name="TextBox 23"/>
                <p:cNvSpPr txBox="1"/>
                <p:nvPr/>
              </p:nvSpPr>
              <p:spPr>
                <a:xfrm>
                  <a:off x="457200" y="2551569"/>
                  <a:ext cx="1600200" cy="584775"/>
                </a:xfrm>
                <a:prstGeom prst="rect">
                  <a:avLst/>
                </a:prstGeom>
                <a:solidFill>
                  <a:srgbClr val="FFCCFF"/>
                </a:solidFill>
              </p:spPr>
              <p:txBody>
                <a:bodyPr wrap="square" rtlCol="0">
                  <a:spAutoFit/>
                </a:bodyPr>
                <a:lstStyle/>
                <a:p>
                  <a:r>
                    <a:rPr lang="en-CA" sz="3200" dirty="0">
                      <a:solidFill>
                        <a:srgbClr val="000000"/>
                      </a:solidFill>
                      <a:latin typeface="Arial"/>
                    </a:rPr>
                    <a:t>HILDA</a:t>
                  </a:r>
                </a:p>
              </p:txBody>
            </p:sp>
          </p:grpSp>
          <p:sp>
            <p:nvSpPr>
              <p:cNvPr id="19" name="Rectangle 18"/>
              <p:cNvSpPr/>
              <p:nvPr/>
            </p:nvSpPr>
            <p:spPr bwMode="auto">
              <a:xfrm>
                <a:off x="228600" y="2438400"/>
                <a:ext cx="5552049" cy="4267200"/>
              </a:xfrm>
              <a:prstGeom prst="rect">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CA" smtClean="0">
                  <a:solidFill>
                    <a:srgbClr val="FFFFFF"/>
                  </a:solidFill>
                  <a:latin typeface="Times New Roman" pitchFamily="18" charset="0"/>
                </a:endParaRPr>
              </a:p>
            </p:txBody>
          </p:sp>
        </p:grpSp>
      </p:grpSp>
      <p:sp>
        <p:nvSpPr>
          <p:cNvPr id="27" name="TextBox 26"/>
          <p:cNvSpPr txBox="1"/>
          <p:nvPr/>
        </p:nvSpPr>
        <p:spPr>
          <a:xfrm>
            <a:off x="3124202" y="6629401"/>
            <a:ext cx="3886200" cy="599686"/>
          </a:xfrm>
          <a:prstGeom prst="rect">
            <a:avLst/>
          </a:prstGeom>
          <a:solidFill>
            <a:schemeClr val="bg1">
              <a:lumMod val="85000"/>
            </a:schemeClr>
          </a:solidFill>
        </p:spPr>
        <p:txBody>
          <a:bodyPr wrap="square" lIns="91418" tIns="45710" rIns="91418" bIns="45710" rtlCol="0">
            <a:spAutoFit/>
          </a:bodyPr>
          <a:lstStyle/>
          <a:p>
            <a:r>
              <a:rPr lang="en-CA" sz="3200" dirty="0">
                <a:solidFill>
                  <a:srgbClr val="000000"/>
                </a:solidFill>
                <a:latin typeface="Arial"/>
              </a:rPr>
              <a:t>Newspaper articles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linds(horizont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blinds(horizontal)">
                                      <p:cBhvr>
                                        <p:cTn id="1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Previous Work (2)</a:t>
            </a:r>
            <a:endParaRPr lang="en-CA" dirty="0"/>
          </a:p>
        </p:txBody>
      </p:sp>
      <p:sp>
        <p:nvSpPr>
          <p:cNvPr id="5" name="Footer Placeholder 4"/>
          <p:cNvSpPr>
            <a:spLocks noGrp="1"/>
          </p:cNvSpPr>
          <p:nvPr>
            <p:ph type="ftr" sz="quarter" idx="11"/>
          </p:nvPr>
        </p:nvSpPr>
        <p:spPr/>
        <p:txBody>
          <a:bodyPr/>
          <a:lstStyle/>
          <a:p>
            <a:pPr>
              <a:defRPr/>
            </a:pPr>
            <a:r>
              <a:rPr lang="en-US" smtClean="0">
                <a:solidFill>
                  <a:srgbClr val="000000"/>
                </a:solidFill>
              </a:rPr>
              <a:t>CPSC 422, Lecture 28</a:t>
            </a:r>
            <a:endParaRPr lang="en-US" dirty="0">
              <a:solidFill>
                <a:srgbClr val="000000"/>
              </a:solidFill>
            </a:endParaRPr>
          </a:p>
        </p:txBody>
      </p:sp>
      <p:sp>
        <p:nvSpPr>
          <p:cNvPr id="6" name="Slide Number Placeholder 5"/>
          <p:cNvSpPr>
            <a:spLocks noGrp="1"/>
          </p:cNvSpPr>
          <p:nvPr>
            <p:ph type="sldNum" sz="quarter" idx="12"/>
          </p:nvPr>
        </p:nvSpPr>
        <p:spPr/>
        <p:txBody>
          <a:bodyPr/>
          <a:lstStyle/>
          <a:p>
            <a:pPr>
              <a:defRPr/>
            </a:pPr>
            <a:fld id="{21A5F99B-F908-435A-91B8-09D5E4931BB1}" type="slidenum">
              <a:rPr lang="en-US" smtClean="0">
                <a:solidFill>
                  <a:srgbClr val="000000"/>
                </a:solidFill>
              </a:rPr>
              <a:pPr>
                <a:defRPr/>
              </a:pPr>
              <a:t>52</a:t>
            </a:fld>
            <a:endParaRPr lang="en-US" dirty="0">
              <a:solidFill>
                <a:srgbClr val="000000"/>
              </a:solidFill>
            </a:endParaRPr>
          </a:p>
        </p:txBody>
      </p:sp>
      <p:grpSp>
        <p:nvGrpSpPr>
          <p:cNvPr id="3" name="Group 24"/>
          <p:cNvGrpSpPr/>
          <p:nvPr/>
        </p:nvGrpSpPr>
        <p:grpSpPr>
          <a:xfrm>
            <a:off x="152401" y="1752602"/>
            <a:ext cx="5562600" cy="4839831"/>
            <a:chOff x="152400" y="1752600"/>
            <a:chExt cx="5562600" cy="4839831"/>
          </a:xfrm>
        </p:grpSpPr>
        <p:sp>
          <p:nvSpPr>
            <p:cNvPr id="7" name="TextBox 6"/>
            <p:cNvSpPr txBox="1"/>
            <p:nvPr/>
          </p:nvSpPr>
          <p:spPr>
            <a:xfrm>
              <a:off x="152400" y="1752600"/>
              <a:ext cx="4800600" cy="540661"/>
            </a:xfrm>
            <a:prstGeom prst="rect">
              <a:avLst/>
            </a:prstGeom>
            <a:solidFill>
              <a:schemeClr val="accent6">
                <a:lumMod val="40000"/>
                <a:lumOff val="60000"/>
                <a:alpha val="70000"/>
              </a:schemeClr>
            </a:solidFill>
          </p:spPr>
          <p:txBody>
            <a:bodyPr wrap="square" rtlCol="0">
              <a:spAutoFit/>
            </a:bodyPr>
            <a:lstStyle/>
            <a:p>
              <a:r>
                <a:rPr lang="en-CA" sz="2800" dirty="0" err="1">
                  <a:solidFill>
                    <a:srgbClr val="000000"/>
                  </a:solidFill>
                  <a:latin typeface="Arial"/>
                </a:rPr>
                <a:t>Subba</a:t>
              </a:r>
              <a:r>
                <a:rPr lang="en-CA" sz="2800" dirty="0">
                  <a:solidFill>
                    <a:srgbClr val="000000"/>
                  </a:solidFill>
                  <a:latin typeface="Arial"/>
                </a:rPr>
                <a:t> &amp; Di-Eugenio, (2009)</a:t>
              </a:r>
            </a:p>
          </p:txBody>
        </p:sp>
        <p:grpSp>
          <p:nvGrpSpPr>
            <p:cNvPr id="13" name="Group 14"/>
            <p:cNvGrpSpPr/>
            <p:nvPr/>
          </p:nvGrpSpPr>
          <p:grpSpPr>
            <a:xfrm>
              <a:off x="152400" y="2325231"/>
              <a:ext cx="5562600" cy="4267200"/>
              <a:chOff x="228600" y="2438400"/>
              <a:chExt cx="5562600" cy="4267200"/>
            </a:xfrm>
          </p:grpSpPr>
          <p:grpSp>
            <p:nvGrpSpPr>
              <p:cNvPr id="15" name="Group 12"/>
              <p:cNvGrpSpPr/>
              <p:nvPr/>
            </p:nvGrpSpPr>
            <p:grpSpPr>
              <a:xfrm>
                <a:off x="228600" y="2551569"/>
                <a:ext cx="5562600" cy="3967349"/>
                <a:chOff x="228600" y="2551569"/>
                <a:chExt cx="5562600" cy="3967349"/>
              </a:xfrm>
            </p:grpSpPr>
            <p:sp>
              <p:nvSpPr>
                <p:cNvPr id="8" name="TextBox 7"/>
                <p:cNvSpPr txBox="1"/>
                <p:nvPr/>
              </p:nvSpPr>
              <p:spPr>
                <a:xfrm>
                  <a:off x="2819400" y="2576394"/>
                  <a:ext cx="1828800" cy="976677"/>
                </a:xfrm>
                <a:prstGeom prst="rect">
                  <a:avLst/>
                </a:prstGeom>
                <a:noFill/>
              </p:spPr>
              <p:txBody>
                <a:bodyPr wrap="square" rtlCol="0">
                  <a:spAutoFit/>
                </a:bodyPr>
                <a:lstStyle/>
                <a:p>
                  <a:r>
                    <a:rPr lang="en-CA" sz="2800" dirty="0">
                      <a:solidFill>
                        <a:srgbClr val="000000"/>
                      </a:solidFill>
                      <a:latin typeface="Arial"/>
                    </a:rPr>
                    <a:t>Only</a:t>
                  </a:r>
                </a:p>
                <a:p>
                  <a:r>
                    <a:rPr lang="en-CA" sz="2800" dirty="0">
                      <a:solidFill>
                        <a:srgbClr val="000000"/>
                      </a:solidFill>
                      <a:latin typeface="Arial"/>
                    </a:rPr>
                    <a:t>Parser</a:t>
                  </a:r>
                </a:p>
              </p:txBody>
            </p:sp>
            <p:sp>
              <p:nvSpPr>
                <p:cNvPr id="9" name="TextBox 8"/>
                <p:cNvSpPr txBox="1"/>
                <p:nvPr/>
              </p:nvSpPr>
              <p:spPr>
                <a:xfrm>
                  <a:off x="228600" y="4495800"/>
                  <a:ext cx="5562600" cy="2023118"/>
                </a:xfrm>
                <a:prstGeom prst="rect">
                  <a:avLst/>
                </a:prstGeom>
                <a:noFill/>
              </p:spPr>
              <p:txBody>
                <a:bodyPr wrap="square" rtlCol="0">
                  <a:spAutoFit/>
                </a:bodyPr>
                <a:lstStyle/>
                <a:p>
                  <a:r>
                    <a:rPr lang="en-CA" dirty="0">
                      <a:solidFill>
                        <a:srgbClr val="000000"/>
                      </a:solidFill>
                      <a:latin typeface="Arial"/>
                    </a:rPr>
                    <a:t>ILP-based classifier                    </a:t>
                  </a:r>
                  <a:r>
                    <a:rPr lang="en-CA" dirty="0">
                      <a:solidFill>
                        <a:srgbClr val="00B050"/>
                      </a:solidFill>
                      <a:latin typeface="Arial"/>
                    </a:rPr>
                    <a:t>√</a:t>
                  </a:r>
                </a:p>
                <a:p>
                  <a:r>
                    <a:rPr lang="en-CA" dirty="0">
                      <a:solidFill>
                        <a:srgbClr val="000000"/>
                      </a:solidFill>
                      <a:latin typeface="Arial"/>
                    </a:rPr>
                    <a:t>Compositional semantics           </a:t>
                  </a:r>
                  <a:r>
                    <a:rPr lang="en-CA" dirty="0">
                      <a:solidFill>
                        <a:srgbClr val="00B050"/>
                      </a:solidFill>
                    </a:rPr>
                    <a:t>√</a:t>
                  </a:r>
                  <a:endParaRPr lang="en-CA" dirty="0">
                    <a:solidFill>
                      <a:srgbClr val="00B050"/>
                    </a:solidFill>
                    <a:latin typeface="Arial"/>
                  </a:endParaRPr>
                </a:p>
                <a:p>
                  <a:r>
                    <a:rPr lang="en-CA" dirty="0">
                      <a:solidFill>
                        <a:srgbClr val="000000"/>
                      </a:solidFill>
                      <a:latin typeface="Arial"/>
                    </a:rPr>
                    <a:t>Optimal</a:t>
                  </a:r>
                  <a:r>
                    <a:rPr lang="en-CA" dirty="0">
                      <a:solidFill>
                        <a:srgbClr val="000000"/>
                      </a:solidFill>
                    </a:rPr>
                    <a:t>                                           </a:t>
                  </a:r>
                  <a:r>
                    <a:rPr lang="az-Cyrl-AZ" dirty="0">
                      <a:solidFill>
                        <a:srgbClr val="FF0000"/>
                      </a:solidFill>
                      <a:latin typeface="Arial"/>
                    </a:rPr>
                    <a:t>Х</a:t>
                  </a:r>
                  <a:endParaRPr lang="en-CA" dirty="0">
                    <a:solidFill>
                      <a:srgbClr val="FF0000"/>
                    </a:solidFill>
                    <a:latin typeface="Arial"/>
                  </a:endParaRPr>
                </a:p>
                <a:p>
                  <a:r>
                    <a:rPr lang="en-CA" dirty="0">
                      <a:solidFill>
                        <a:srgbClr val="000000"/>
                      </a:solidFill>
                      <a:latin typeface="Arial"/>
                    </a:rPr>
                    <a:t>Sequential dependencies           </a:t>
                  </a:r>
                  <a:r>
                    <a:rPr lang="az-Cyrl-AZ" dirty="0">
                      <a:solidFill>
                        <a:srgbClr val="FF0000"/>
                      </a:solidFill>
                      <a:latin typeface="Arial"/>
                    </a:rPr>
                    <a:t>Х</a:t>
                  </a:r>
                  <a:endParaRPr lang="en-CA" dirty="0">
                    <a:solidFill>
                      <a:srgbClr val="FF0000"/>
                    </a:solidFill>
                    <a:latin typeface="Arial"/>
                  </a:endParaRPr>
                </a:p>
                <a:p>
                  <a:r>
                    <a:rPr lang="en-CA" dirty="0">
                      <a:solidFill>
                        <a:srgbClr val="000000"/>
                      </a:solidFill>
                      <a:latin typeface="Arial"/>
                    </a:rPr>
                    <a:t>Hierarchical dependencies</a:t>
                  </a:r>
                  <a:r>
                    <a:rPr lang="az-Cyrl-AZ" dirty="0">
                      <a:solidFill>
                        <a:srgbClr val="000000"/>
                      </a:solidFill>
                    </a:rPr>
                    <a:t> </a:t>
                  </a:r>
                  <a:r>
                    <a:rPr lang="en-CA" dirty="0">
                      <a:solidFill>
                        <a:srgbClr val="000000"/>
                      </a:solidFill>
                    </a:rPr>
                    <a:t>         </a:t>
                  </a:r>
                  <a:r>
                    <a:rPr lang="az-Cyrl-AZ" dirty="0">
                      <a:solidFill>
                        <a:srgbClr val="FF0000"/>
                      </a:solidFill>
                      <a:latin typeface="Arial"/>
                    </a:rPr>
                    <a:t>Х</a:t>
                  </a:r>
                  <a:r>
                    <a:rPr lang="en-CA" dirty="0">
                      <a:solidFill>
                        <a:srgbClr val="000000"/>
                      </a:solidFill>
                      <a:latin typeface="Arial"/>
                    </a:rPr>
                    <a:t>   </a:t>
                  </a:r>
                </a:p>
              </p:txBody>
            </p:sp>
            <p:sp>
              <p:nvSpPr>
                <p:cNvPr id="10" name="TextBox 9"/>
                <p:cNvSpPr txBox="1"/>
                <p:nvPr/>
              </p:nvSpPr>
              <p:spPr>
                <a:xfrm>
                  <a:off x="304800" y="3690104"/>
                  <a:ext cx="4572000" cy="488339"/>
                </a:xfrm>
                <a:prstGeom prst="rect">
                  <a:avLst/>
                </a:prstGeom>
                <a:solidFill>
                  <a:schemeClr val="bg1">
                    <a:lumMod val="85000"/>
                  </a:schemeClr>
                </a:solidFill>
              </p:spPr>
              <p:txBody>
                <a:bodyPr wrap="square" rtlCol="0">
                  <a:spAutoFit/>
                </a:bodyPr>
                <a:lstStyle/>
                <a:p>
                  <a:r>
                    <a:rPr lang="en-CA" dirty="0">
                      <a:solidFill>
                        <a:srgbClr val="000000"/>
                      </a:solidFill>
                      <a:latin typeface="Arial"/>
                    </a:rPr>
                    <a:t>Sentence + Document level</a:t>
                  </a:r>
                </a:p>
              </p:txBody>
            </p:sp>
            <p:sp>
              <p:nvSpPr>
                <p:cNvPr id="11" name="Double Brace 10"/>
                <p:cNvSpPr/>
                <p:nvPr/>
              </p:nvSpPr>
              <p:spPr bwMode="auto">
                <a:xfrm>
                  <a:off x="2667000" y="2551569"/>
                  <a:ext cx="1828800" cy="990600"/>
                </a:xfrm>
                <a:prstGeom prst="bracePair">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CA" smtClean="0">
                    <a:solidFill>
                      <a:srgbClr val="FFFFFF"/>
                    </a:solidFill>
                    <a:latin typeface="Times New Roman" pitchFamily="18" charset="0"/>
                  </a:endParaRPr>
                </a:p>
              </p:txBody>
            </p:sp>
            <p:sp>
              <p:nvSpPr>
                <p:cNvPr id="12" name="TextBox 11"/>
                <p:cNvSpPr txBox="1"/>
                <p:nvPr/>
              </p:nvSpPr>
              <p:spPr>
                <a:xfrm>
                  <a:off x="457200" y="2714149"/>
                  <a:ext cx="2209800" cy="540661"/>
                </a:xfrm>
                <a:prstGeom prst="rect">
                  <a:avLst/>
                </a:prstGeom>
                <a:solidFill>
                  <a:srgbClr val="FFCCFF"/>
                </a:solidFill>
              </p:spPr>
              <p:txBody>
                <a:bodyPr wrap="square" rtlCol="0">
                  <a:spAutoFit/>
                </a:bodyPr>
                <a:lstStyle/>
                <a:p>
                  <a:r>
                    <a:rPr lang="en-CA" sz="2800" dirty="0">
                      <a:solidFill>
                        <a:srgbClr val="000000"/>
                      </a:solidFill>
                      <a:latin typeface="Arial"/>
                    </a:rPr>
                    <a:t>Shift-reduce</a:t>
                  </a:r>
                </a:p>
              </p:txBody>
            </p:sp>
          </p:grpSp>
          <p:sp>
            <p:nvSpPr>
              <p:cNvPr id="14" name="Rectangle 13"/>
              <p:cNvSpPr/>
              <p:nvPr/>
            </p:nvSpPr>
            <p:spPr bwMode="auto">
              <a:xfrm>
                <a:off x="228600" y="2438400"/>
                <a:ext cx="4800600" cy="4267200"/>
              </a:xfrm>
              <a:prstGeom prst="rect">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CA" smtClean="0">
                  <a:solidFill>
                    <a:srgbClr val="FFFFFF"/>
                  </a:solidFill>
                  <a:latin typeface="Times New Roman" pitchFamily="18" charset="0"/>
                </a:endParaRPr>
              </a:p>
            </p:txBody>
          </p:sp>
        </p:grpSp>
      </p:grpSp>
      <p:grpSp>
        <p:nvGrpSpPr>
          <p:cNvPr id="17" name="Group 25"/>
          <p:cNvGrpSpPr/>
          <p:nvPr/>
        </p:nvGrpSpPr>
        <p:grpSpPr>
          <a:xfrm>
            <a:off x="5105402" y="1981202"/>
            <a:ext cx="4953000" cy="3439489"/>
            <a:chOff x="5105400" y="1981200"/>
            <a:chExt cx="4953000" cy="3439489"/>
          </a:xfrm>
        </p:grpSpPr>
        <p:sp>
          <p:nvSpPr>
            <p:cNvPr id="16" name="TextBox 15"/>
            <p:cNvSpPr txBox="1"/>
            <p:nvPr/>
          </p:nvSpPr>
          <p:spPr>
            <a:xfrm>
              <a:off x="5410200" y="1981200"/>
              <a:ext cx="4419600" cy="584775"/>
            </a:xfrm>
            <a:prstGeom prst="rect">
              <a:avLst/>
            </a:prstGeom>
            <a:solidFill>
              <a:schemeClr val="accent6">
                <a:lumMod val="40000"/>
                <a:lumOff val="60000"/>
                <a:alpha val="70000"/>
              </a:schemeClr>
            </a:solidFill>
          </p:spPr>
          <p:txBody>
            <a:bodyPr wrap="square" rtlCol="0">
              <a:spAutoFit/>
            </a:bodyPr>
            <a:lstStyle/>
            <a:p>
              <a:r>
                <a:rPr lang="en-CA" sz="3200" dirty="0">
                  <a:solidFill>
                    <a:srgbClr val="000000"/>
                  </a:solidFill>
                  <a:latin typeface="Arial"/>
                </a:rPr>
                <a:t>Fisher &amp; Roark (2007)</a:t>
              </a:r>
            </a:p>
          </p:txBody>
        </p:sp>
        <p:grpSp>
          <p:nvGrpSpPr>
            <p:cNvPr id="18" name="Group 16"/>
            <p:cNvGrpSpPr/>
            <p:nvPr/>
          </p:nvGrpSpPr>
          <p:grpSpPr>
            <a:xfrm>
              <a:off x="5105400" y="2667000"/>
              <a:ext cx="4953000" cy="2753689"/>
              <a:chOff x="228600" y="2449886"/>
              <a:chExt cx="5638800" cy="3015520"/>
            </a:xfrm>
          </p:grpSpPr>
          <p:grpSp>
            <p:nvGrpSpPr>
              <p:cNvPr id="24" name="Group 12"/>
              <p:cNvGrpSpPr/>
              <p:nvPr/>
            </p:nvGrpSpPr>
            <p:grpSpPr>
              <a:xfrm>
                <a:off x="304800" y="2514599"/>
                <a:ext cx="5562600" cy="2439719"/>
                <a:chOff x="304800" y="2514599"/>
                <a:chExt cx="5562600" cy="2439719"/>
              </a:xfrm>
            </p:grpSpPr>
            <p:sp>
              <p:nvSpPr>
                <p:cNvPr id="20" name="TextBox 19"/>
                <p:cNvSpPr txBox="1"/>
                <p:nvPr/>
              </p:nvSpPr>
              <p:spPr>
                <a:xfrm>
                  <a:off x="2766644" y="2580382"/>
                  <a:ext cx="2667000" cy="1069543"/>
                </a:xfrm>
                <a:prstGeom prst="rect">
                  <a:avLst/>
                </a:prstGeom>
                <a:noFill/>
              </p:spPr>
              <p:txBody>
                <a:bodyPr wrap="square" rtlCol="0">
                  <a:spAutoFit/>
                </a:bodyPr>
                <a:lstStyle/>
                <a:p>
                  <a:r>
                    <a:rPr lang="en-CA" sz="2800" dirty="0">
                      <a:solidFill>
                        <a:srgbClr val="000000"/>
                      </a:solidFill>
                      <a:latin typeface="Arial"/>
                    </a:rPr>
                    <a:t>Only</a:t>
                  </a:r>
                </a:p>
                <a:p>
                  <a:r>
                    <a:rPr lang="en-CA" sz="2800" dirty="0">
                      <a:solidFill>
                        <a:srgbClr val="000000"/>
                      </a:solidFill>
                      <a:latin typeface="Arial"/>
                    </a:rPr>
                    <a:t>Segmenter</a:t>
                  </a:r>
                </a:p>
              </p:txBody>
            </p:sp>
            <p:sp>
              <p:nvSpPr>
                <p:cNvPr id="21" name="TextBox 20"/>
                <p:cNvSpPr txBox="1"/>
                <p:nvPr/>
              </p:nvSpPr>
              <p:spPr>
                <a:xfrm>
                  <a:off x="304800" y="3999369"/>
                  <a:ext cx="5562600" cy="954949"/>
                </a:xfrm>
                <a:prstGeom prst="rect">
                  <a:avLst/>
                </a:prstGeom>
                <a:noFill/>
              </p:spPr>
              <p:txBody>
                <a:bodyPr wrap="square" rtlCol="0">
                  <a:spAutoFit/>
                </a:bodyPr>
                <a:lstStyle/>
                <a:p>
                  <a:r>
                    <a:rPr lang="en-CA" dirty="0">
                      <a:solidFill>
                        <a:srgbClr val="000000"/>
                      </a:solidFill>
                      <a:latin typeface="Arial"/>
                    </a:rPr>
                    <a:t>State-of-the-art performance</a:t>
                  </a:r>
                </a:p>
                <a:p>
                  <a:r>
                    <a:rPr lang="en-CA" dirty="0">
                      <a:solidFill>
                        <a:srgbClr val="000000"/>
                      </a:solidFill>
                      <a:latin typeface="Arial"/>
                    </a:rPr>
                    <a:t>Parse-tree features are important </a:t>
                  </a:r>
                  <a:endParaRPr lang="en-CA" dirty="0">
                    <a:solidFill>
                      <a:srgbClr val="FF0000"/>
                    </a:solidFill>
                    <a:latin typeface="Arial"/>
                  </a:endParaRPr>
                </a:p>
              </p:txBody>
            </p:sp>
            <p:sp>
              <p:nvSpPr>
                <p:cNvPr id="22" name="TextBox 21"/>
                <p:cNvSpPr txBox="1"/>
                <p:nvPr/>
              </p:nvSpPr>
              <p:spPr>
                <a:xfrm>
                  <a:off x="513470" y="2627770"/>
                  <a:ext cx="2057400" cy="1069544"/>
                </a:xfrm>
                <a:prstGeom prst="rect">
                  <a:avLst/>
                </a:prstGeom>
                <a:solidFill>
                  <a:srgbClr val="FFCCFF">
                    <a:alpha val="74000"/>
                  </a:srgbClr>
                </a:solidFill>
              </p:spPr>
              <p:txBody>
                <a:bodyPr wrap="square" rtlCol="0">
                  <a:spAutoFit/>
                </a:bodyPr>
                <a:lstStyle/>
                <a:p>
                  <a:r>
                    <a:rPr lang="en-CA" sz="2800" dirty="0">
                      <a:solidFill>
                        <a:srgbClr val="000000"/>
                      </a:solidFill>
                      <a:latin typeface="Arial"/>
                    </a:rPr>
                    <a:t>Binary log-linear </a:t>
                  </a:r>
                </a:p>
              </p:txBody>
            </p:sp>
            <p:sp>
              <p:nvSpPr>
                <p:cNvPr id="23" name="Double Brace 22"/>
                <p:cNvSpPr/>
                <p:nvPr/>
              </p:nvSpPr>
              <p:spPr bwMode="auto">
                <a:xfrm>
                  <a:off x="2622452" y="2514599"/>
                  <a:ext cx="2724443" cy="1186967"/>
                </a:xfrm>
                <a:prstGeom prst="bracePair">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CA" smtClean="0">
                    <a:solidFill>
                      <a:srgbClr val="FFFFFF"/>
                    </a:solidFill>
                    <a:latin typeface="Times New Roman" pitchFamily="18" charset="0"/>
                  </a:endParaRPr>
                </a:p>
              </p:txBody>
            </p:sp>
          </p:grpSp>
          <p:sp>
            <p:nvSpPr>
              <p:cNvPr id="19" name="Rectangle 18"/>
              <p:cNvSpPr/>
              <p:nvPr/>
            </p:nvSpPr>
            <p:spPr bwMode="auto">
              <a:xfrm>
                <a:off x="228600" y="2449886"/>
                <a:ext cx="5552049" cy="3015520"/>
              </a:xfrm>
              <a:prstGeom prst="rect">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CA" smtClean="0">
                  <a:solidFill>
                    <a:srgbClr val="FFFFFF"/>
                  </a:solidFill>
                  <a:latin typeface="Times New Roman" pitchFamily="18" charset="0"/>
                </a:endParaRPr>
              </a:p>
            </p:txBody>
          </p:sp>
        </p:grpSp>
      </p:grpSp>
      <p:sp>
        <p:nvSpPr>
          <p:cNvPr id="27" name="TextBox 26"/>
          <p:cNvSpPr txBox="1"/>
          <p:nvPr/>
        </p:nvSpPr>
        <p:spPr>
          <a:xfrm>
            <a:off x="304800" y="6629401"/>
            <a:ext cx="4419600" cy="599686"/>
          </a:xfrm>
          <a:prstGeom prst="rect">
            <a:avLst/>
          </a:prstGeom>
          <a:solidFill>
            <a:schemeClr val="bg1">
              <a:lumMod val="85000"/>
            </a:schemeClr>
          </a:solidFill>
        </p:spPr>
        <p:txBody>
          <a:bodyPr wrap="square" lIns="91418" tIns="45710" rIns="91418" bIns="45710" rtlCol="0">
            <a:spAutoFit/>
          </a:bodyPr>
          <a:lstStyle/>
          <a:p>
            <a:r>
              <a:rPr lang="en-CA" sz="3200" dirty="0">
                <a:solidFill>
                  <a:srgbClr val="000000"/>
                </a:solidFill>
                <a:latin typeface="Arial"/>
              </a:rPr>
              <a:t>Instructional manuals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blinds(horizontal)">
                                      <p:cBhvr>
                                        <p:cTn id="10" dur="500"/>
                                        <p:tgtEl>
                                          <p:spTgt spid="27"/>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linds(horizontal)">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Discourse Parsing</a:t>
            </a:r>
            <a:endParaRPr lang="en-CA" dirty="0"/>
          </a:p>
        </p:txBody>
      </p:sp>
      <p:sp>
        <p:nvSpPr>
          <p:cNvPr id="5" name="Footer Placeholder 4"/>
          <p:cNvSpPr>
            <a:spLocks noGrp="1"/>
          </p:cNvSpPr>
          <p:nvPr>
            <p:ph type="ftr" sz="quarter" idx="11"/>
          </p:nvPr>
        </p:nvSpPr>
        <p:spPr/>
        <p:txBody>
          <a:bodyPr/>
          <a:lstStyle/>
          <a:p>
            <a:pPr>
              <a:defRPr/>
            </a:pPr>
            <a:r>
              <a:rPr lang="en-US" smtClean="0">
                <a:solidFill>
                  <a:srgbClr val="000000"/>
                </a:solidFill>
              </a:rPr>
              <a:t>CPSC 422, Lecture 28</a:t>
            </a: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21A5F99B-F908-435A-91B8-09D5E4931BB1}" type="slidenum">
              <a:rPr lang="en-US" smtClean="0">
                <a:solidFill>
                  <a:srgbClr val="000000"/>
                </a:solidFill>
              </a:rPr>
              <a:pPr>
                <a:defRPr/>
              </a:pPr>
              <a:t>53</a:t>
            </a:fld>
            <a:endParaRPr lang="en-US">
              <a:solidFill>
                <a:srgbClr val="000000"/>
              </a:solidFill>
            </a:endParaRPr>
          </a:p>
        </p:txBody>
      </p:sp>
      <p:sp>
        <p:nvSpPr>
          <p:cNvPr id="7" name="TextBox 6"/>
          <p:cNvSpPr txBox="1"/>
          <p:nvPr/>
        </p:nvSpPr>
        <p:spPr>
          <a:xfrm>
            <a:off x="457200" y="1524000"/>
            <a:ext cx="8763000" cy="529924"/>
          </a:xfrm>
          <a:prstGeom prst="rect">
            <a:avLst/>
          </a:prstGeom>
          <a:solidFill>
            <a:schemeClr val="accent2">
              <a:lumMod val="40000"/>
              <a:lumOff val="60000"/>
              <a:alpha val="41000"/>
            </a:schemeClr>
          </a:solidFill>
        </p:spPr>
        <p:txBody>
          <a:bodyPr wrap="square" lIns="91418" tIns="45710" rIns="91418" bIns="45710" rtlCol="0">
            <a:spAutoFit/>
          </a:bodyPr>
          <a:lstStyle/>
          <a:p>
            <a:r>
              <a:rPr lang="en-CA" sz="2800" dirty="0">
                <a:solidFill>
                  <a:srgbClr val="000000"/>
                </a:solidFill>
                <a:latin typeface="Arial"/>
              </a:rPr>
              <a:t>Assume a sentence is already segmented into EDUs.  </a:t>
            </a:r>
          </a:p>
        </p:txBody>
      </p:sp>
      <p:sp>
        <p:nvSpPr>
          <p:cNvPr id="10" name="TextBox 9"/>
          <p:cNvSpPr txBox="1"/>
          <p:nvPr/>
        </p:nvSpPr>
        <p:spPr>
          <a:xfrm>
            <a:off x="7162800" y="4031146"/>
            <a:ext cx="2514600" cy="599686"/>
          </a:xfrm>
          <a:prstGeom prst="rect">
            <a:avLst/>
          </a:prstGeom>
          <a:solidFill>
            <a:schemeClr val="accent2">
              <a:lumMod val="20000"/>
              <a:lumOff val="80000"/>
            </a:schemeClr>
          </a:solidFill>
          <a:ln>
            <a:solidFill>
              <a:schemeClr val="tx1"/>
            </a:solidFill>
          </a:ln>
        </p:spPr>
        <p:txBody>
          <a:bodyPr wrap="square" lIns="91418" tIns="45710" rIns="91418" bIns="45710" rtlCol="0" anchor="ctr" anchorCtr="1">
            <a:spAutoFit/>
          </a:bodyPr>
          <a:lstStyle/>
          <a:p>
            <a:r>
              <a:rPr lang="en-CA" sz="3200" dirty="0">
                <a:solidFill>
                  <a:srgbClr val="000000"/>
                </a:solidFill>
                <a:latin typeface="Arial"/>
              </a:rPr>
              <a:t>Label</a:t>
            </a:r>
          </a:p>
        </p:txBody>
      </p:sp>
      <p:sp>
        <p:nvSpPr>
          <p:cNvPr id="12" name="Oval 11"/>
          <p:cNvSpPr/>
          <p:nvPr/>
        </p:nvSpPr>
        <p:spPr bwMode="auto">
          <a:xfrm>
            <a:off x="76202" y="6400801"/>
            <a:ext cx="685801" cy="685800"/>
          </a:xfrm>
          <a:prstGeom prst="ellipse">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18" tIns="45710" rIns="91418" bIns="45710" numCol="1" rtlCol="0" anchor="t" anchorCtr="0" compatLnSpc="1">
            <a:prstTxWarp prst="textNoShape">
              <a:avLst/>
            </a:prstTxWarp>
          </a:bodyPr>
          <a:lstStyle/>
          <a:p>
            <a:r>
              <a:rPr lang="en-CA" sz="2000" dirty="0">
                <a:solidFill>
                  <a:srgbClr val="000000"/>
                </a:solidFill>
                <a:latin typeface="Arial"/>
              </a:rPr>
              <a:t>e</a:t>
            </a:r>
            <a:r>
              <a:rPr lang="en-CA" sz="2000" baseline="-25000" dirty="0">
                <a:solidFill>
                  <a:srgbClr val="000000"/>
                </a:solidFill>
                <a:latin typeface="Arial"/>
              </a:rPr>
              <a:t>1</a:t>
            </a:r>
            <a:endParaRPr lang="en-CA" baseline="-25000" dirty="0" smtClean="0">
              <a:solidFill>
                <a:srgbClr val="000000"/>
              </a:solidFill>
              <a:latin typeface="Arial"/>
            </a:endParaRPr>
          </a:p>
        </p:txBody>
      </p:sp>
      <p:sp>
        <p:nvSpPr>
          <p:cNvPr id="13" name="Oval 12"/>
          <p:cNvSpPr/>
          <p:nvPr/>
        </p:nvSpPr>
        <p:spPr bwMode="auto">
          <a:xfrm>
            <a:off x="1143001" y="6400801"/>
            <a:ext cx="685801" cy="685800"/>
          </a:xfrm>
          <a:prstGeom prst="ellipse">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18" tIns="45710" rIns="91418" bIns="45710" numCol="1" rtlCol="0" anchor="t" anchorCtr="0" compatLnSpc="1">
            <a:prstTxWarp prst="textNoShape">
              <a:avLst/>
            </a:prstTxWarp>
          </a:bodyPr>
          <a:lstStyle/>
          <a:p>
            <a:r>
              <a:rPr lang="en-CA" sz="2000" dirty="0">
                <a:solidFill>
                  <a:srgbClr val="000000"/>
                </a:solidFill>
                <a:latin typeface="Arial"/>
              </a:rPr>
              <a:t>e</a:t>
            </a:r>
            <a:r>
              <a:rPr lang="en-CA" sz="2000" baseline="-25000" dirty="0">
                <a:solidFill>
                  <a:srgbClr val="000000"/>
                </a:solidFill>
                <a:latin typeface="Arial"/>
              </a:rPr>
              <a:t>2</a:t>
            </a:r>
            <a:endParaRPr lang="en-CA" baseline="-25000" dirty="0" smtClean="0">
              <a:solidFill>
                <a:srgbClr val="000000"/>
              </a:solidFill>
              <a:latin typeface="Arial"/>
            </a:endParaRPr>
          </a:p>
        </p:txBody>
      </p:sp>
      <p:sp>
        <p:nvSpPr>
          <p:cNvPr id="15" name="Oval 14"/>
          <p:cNvSpPr/>
          <p:nvPr/>
        </p:nvSpPr>
        <p:spPr bwMode="auto">
          <a:xfrm>
            <a:off x="1905001" y="6400801"/>
            <a:ext cx="685801" cy="685800"/>
          </a:xfrm>
          <a:prstGeom prst="ellipse">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18" tIns="45710" rIns="91418" bIns="45710" numCol="1" rtlCol="0" anchor="t" anchorCtr="0" compatLnSpc="1">
            <a:prstTxWarp prst="textNoShape">
              <a:avLst/>
            </a:prstTxWarp>
          </a:bodyPr>
          <a:lstStyle/>
          <a:p>
            <a:r>
              <a:rPr lang="en-CA" sz="2000" dirty="0">
                <a:solidFill>
                  <a:srgbClr val="000000"/>
                </a:solidFill>
                <a:latin typeface="Arial"/>
              </a:rPr>
              <a:t>e</a:t>
            </a:r>
            <a:r>
              <a:rPr lang="en-CA" sz="2000" baseline="-25000" dirty="0">
                <a:solidFill>
                  <a:srgbClr val="000000"/>
                </a:solidFill>
                <a:latin typeface="Arial"/>
              </a:rPr>
              <a:t>3</a:t>
            </a:r>
            <a:endParaRPr lang="en-CA" baseline="-25000" dirty="0" smtClean="0">
              <a:solidFill>
                <a:srgbClr val="000000"/>
              </a:solidFill>
              <a:latin typeface="Arial"/>
            </a:endParaRPr>
          </a:p>
        </p:txBody>
      </p:sp>
      <p:sp>
        <p:nvSpPr>
          <p:cNvPr id="16" name="TextBox 15"/>
          <p:cNvSpPr txBox="1"/>
          <p:nvPr/>
        </p:nvSpPr>
        <p:spPr>
          <a:xfrm>
            <a:off x="1371600" y="5692025"/>
            <a:ext cx="990600" cy="407839"/>
          </a:xfrm>
          <a:prstGeom prst="rect">
            <a:avLst/>
          </a:prstGeom>
          <a:noFill/>
          <a:ln>
            <a:solidFill>
              <a:schemeClr val="tx1"/>
            </a:solidFill>
          </a:ln>
        </p:spPr>
        <p:txBody>
          <a:bodyPr wrap="square" lIns="91418" tIns="45710" rIns="91418" bIns="45710" rtlCol="0" anchor="ctr" anchorCtr="1">
            <a:spAutoFit/>
          </a:bodyPr>
          <a:lstStyle/>
          <a:p>
            <a:r>
              <a:rPr lang="en-CA" sz="2000" dirty="0">
                <a:solidFill>
                  <a:srgbClr val="000000"/>
                </a:solidFill>
                <a:latin typeface="Arial"/>
              </a:rPr>
              <a:t>e</a:t>
            </a:r>
            <a:r>
              <a:rPr lang="en-CA" sz="2000" baseline="-25000" dirty="0">
                <a:solidFill>
                  <a:srgbClr val="000000"/>
                </a:solidFill>
                <a:latin typeface="Arial"/>
              </a:rPr>
              <a:t>2-3</a:t>
            </a:r>
          </a:p>
        </p:txBody>
      </p:sp>
      <p:cxnSp>
        <p:nvCxnSpPr>
          <p:cNvPr id="18" name="Straight Connector 17"/>
          <p:cNvCxnSpPr/>
          <p:nvPr/>
        </p:nvCxnSpPr>
        <p:spPr bwMode="auto">
          <a:xfrm flipH="1">
            <a:off x="1600202" y="6096002"/>
            <a:ext cx="304801" cy="304800"/>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20" name="Straight Connector 19"/>
          <p:cNvCxnSpPr>
            <a:endCxn id="15" idx="0"/>
          </p:cNvCxnSpPr>
          <p:nvPr/>
        </p:nvCxnSpPr>
        <p:spPr bwMode="auto">
          <a:xfrm>
            <a:off x="1905000" y="6096002"/>
            <a:ext cx="342900" cy="304800"/>
          </a:xfrm>
          <a:prstGeom prst="line">
            <a:avLst/>
          </a:prstGeom>
          <a:solidFill>
            <a:srgbClr val="00B8FF"/>
          </a:solidFill>
          <a:ln w="9525" cap="flat" cmpd="sng" algn="ctr">
            <a:solidFill>
              <a:schemeClr val="tx1"/>
            </a:solidFill>
            <a:prstDash val="solid"/>
            <a:round/>
            <a:headEnd type="none" w="med" len="med"/>
            <a:tailEnd type="none" w="med" len="med"/>
          </a:ln>
          <a:effectLst/>
        </p:spPr>
      </p:cxnSp>
      <p:sp>
        <p:nvSpPr>
          <p:cNvPr id="24" name="TextBox 23"/>
          <p:cNvSpPr txBox="1"/>
          <p:nvPr/>
        </p:nvSpPr>
        <p:spPr>
          <a:xfrm>
            <a:off x="457202" y="5006227"/>
            <a:ext cx="990600" cy="407839"/>
          </a:xfrm>
          <a:prstGeom prst="rect">
            <a:avLst/>
          </a:prstGeom>
          <a:noFill/>
          <a:ln>
            <a:solidFill>
              <a:schemeClr val="tx1"/>
            </a:solidFill>
          </a:ln>
        </p:spPr>
        <p:txBody>
          <a:bodyPr wrap="square" lIns="91418" tIns="45710" rIns="91418" bIns="45710" rtlCol="0" anchor="ctr" anchorCtr="1">
            <a:spAutoFit/>
          </a:bodyPr>
          <a:lstStyle/>
          <a:p>
            <a:r>
              <a:rPr lang="en-CA" sz="2000" dirty="0">
                <a:solidFill>
                  <a:srgbClr val="000000"/>
                </a:solidFill>
                <a:latin typeface="Arial"/>
              </a:rPr>
              <a:t>e</a:t>
            </a:r>
            <a:r>
              <a:rPr lang="en-CA" sz="2000" baseline="-25000" dirty="0">
                <a:solidFill>
                  <a:srgbClr val="000000"/>
                </a:solidFill>
                <a:latin typeface="Arial"/>
              </a:rPr>
              <a:t>1-3</a:t>
            </a:r>
          </a:p>
        </p:txBody>
      </p:sp>
      <p:cxnSp>
        <p:nvCxnSpPr>
          <p:cNvPr id="26" name="Straight Connector 25"/>
          <p:cNvCxnSpPr>
            <a:stCxn id="24" idx="2"/>
            <a:endCxn id="12" idx="0"/>
          </p:cNvCxnSpPr>
          <p:nvPr/>
        </p:nvCxnSpPr>
        <p:spPr bwMode="auto">
          <a:xfrm flipH="1">
            <a:off x="419103" y="5414065"/>
            <a:ext cx="533400" cy="986736"/>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28" name="Straight Connector 27"/>
          <p:cNvCxnSpPr>
            <a:stCxn id="24" idx="2"/>
            <a:endCxn id="16" idx="1"/>
          </p:cNvCxnSpPr>
          <p:nvPr/>
        </p:nvCxnSpPr>
        <p:spPr bwMode="auto">
          <a:xfrm>
            <a:off x="952503" y="5414065"/>
            <a:ext cx="419099" cy="481880"/>
          </a:xfrm>
          <a:prstGeom prst="line">
            <a:avLst/>
          </a:prstGeom>
          <a:solidFill>
            <a:srgbClr val="00B8FF"/>
          </a:solidFill>
          <a:ln w="9525" cap="flat" cmpd="sng" algn="ctr">
            <a:solidFill>
              <a:schemeClr val="tx1"/>
            </a:solidFill>
            <a:prstDash val="solid"/>
            <a:round/>
            <a:headEnd type="none" w="med" len="med"/>
            <a:tailEnd type="none" w="med" len="med"/>
          </a:ln>
          <a:effectLst/>
        </p:spPr>
      </p:cxnSp>
      <p:sp>
        <p:nvSpPr>
          <p:cNvPr id="33" name="Oval 32"/>
          <p:cNvSpPr/>
          <p:nvPr/>
        </p:nvSpPr>
        <p:spPr bwMode="auto">
          <a:xfrm>
            <a:off x="2895601" y="6477000"/>
            <a:ext cx="685801" cy="685800"/>
          </a:xfrm>
          <a:prstGeom prst="ellipse">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18" tIns="45710" rIns="91418" bIns="45710" numCol="1" rtlCol="0" anchor="t" anchorCtr="0" compatLnSpc="1">
            <a:prstTxWarp prst="textNoShape">
              <a:avLst/>
            </a:prstTxWarp>
          </a:bodyPr>
          <a:lstStyle/>
          <a:p>
            <a:r>
              <a:rPr lang="en-CA" sz="2000" dirty="0">
                <a:solidFill>
                  <a:srgbClr val="000000"/>
                </a:solidFill>
                <a:latin typeface="Arial"/>
              </a:rPr>
              <a:t>e</a:t>
            </a:r>
            <a:r>
              <a:rPr lang="en-CA" sz="2000" baseline="-25000" dirty="0">
                <a:solidFill>
                  <a:srgbClr val="000000"/>
                </a:solidFill>
                <a:latin typeface="Arial"/>
              </a:rPr>
              <a:t>1</a:t>
            </a:r>
            <a:endParaRPr lang="en-CA" baseline="-25000" dirty="0" smtClean="0">
              <a:solidFill>
                <a:srgbClr val="000000"/>
              </a:solidFill>
              <a:latin typeface="Arial"/>
            </a:endParaRPr>
          </a:p>
        </p:txBody>
      </p:sp>
      <p:sp>
        <p:nvSpPr>
          <p:cNvPr id="34" name="Oval 33"/>
          <p:cNvSpPr/>
          <p:nvPr/>
        </p:nvSpPr>
        <p:spPr bwMode="auto">
          <a:xfrm>
            <a:off x="3657602" y="6477000"/>
            <a:ext cx="685801" cy="685800"/>
          </a:xfrm>
          <a:prstGeom prst="ellipse">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18" tIns="45710" rIns="91418" bIns="45710" numCol="1" rtlCol="0" anchor="t" anchorCtr="0" compatLnSpc="1">
            <a:prstTxWarp prst="textNoShape">
              <a:avLst/>
            </a:prstTxWarp>
          </a:bodyPr>
          <a:lstStyle/>
          <a:p>
            <a:r>
              <a:rPr lang="en-CA" sz="2000" dirty="0">
                <a:solidFill>
                  <a:srgbClr val="000000"/>
                </a:solidFill>
                <a:latin typeface="Arial"/>
              </a:rPr>
              <a:t>e</a:t>
            </a:r>
            <a:r>
              <a:rPr lang="en-CA" sz="2000" baseline="-25000" dirty="0">
                <a:solidFill>
                  <a:srgbClr val="000000"/>
                </a:solidFill>
                <a:latin typeface="Arial"/>
              </a:rPr>
              <a:t>2</a:t>
            </a:r>
            <a:endParaRPr lang="en-CA" baseline="-25000" dirty="0" smtClean="0">
              <a:solidFill>
                <a:srgbClr val="000000"/>
              </a:solidFill>
              <a:latin typeface="Arial"/>
            </a:endParaRPr>
          </a:p>
        </p:txBody>
      </p:sp>
      <p:sp>
        <p:nvSpPr>
          <p:cNvPr id="35" name="Oval 34"/>
          <p:cNvSpPr/>
          <p:nvPr/>
        </p:nvSpPr>
        <p:spPr bwMode="auto">
          <a:xfrm>
            <a:off x="4724401" y="6477000"/>
            <a:ext cx="685801" cy="685800"/>
          </a:xfrm>
          <a:prstGeom prst="ellipse">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18" tIns="45710" rIns="91418" bIns="45710" numCol="1" rtlCol="0" anchor="t" anchorCtr="0" compatLnSpc="1">
            <a:prstTxWarp prst="textNoShape">
              <a:avLst/>
            </a:prstTxWarp>
          </a:bodyPr>
          <a:lstStyle/>
          <a:p>
            <a:r>
              <a:rPr lang="en-CA" sz="2000" dirty="0">
                <a:solidFill>
                  <a:srgbClr val="000000"/>
                </a:solidFill>
                <a:latin typeface="Arial"/>
              </a:rPr>
              <a:t>e</a:t>
            </a:r>
            <a:r>
              <a:rPr lang="en-CA" sz="2000" baseline="-25000" dirty="0">
                <a:solidFill>
                  <a:srgbClr val="000000"/>
                </a:solidFill>
                <a:latin typeface="Arial"/>
              </a:rPr>
              <a:t>3</a:t>
            </a:r>
            <a:endParaRPr lang="en-CA" baseline="-25000" dirty="0" smtClean="0">
              <a:solidFill>
                <a:srgbClr val="000000"/>
              </a:solidFill>
              <a:latin typeface="Arial"/>
            </a:endParaRPr>
          </a:p>
        </p:txBody>
      </p:sp>
      <p:sp>
        <p:nvSpPr>
          <p:cNvPr id="36" name="TextBox 35"/>
          <p:cNvSpPr txBox="1"/>
          <p:nvPr/>
        </p:nvSpPr>
        <p:spPr>
          <a:xfrm>
            <a:off x="3124202" y="5768227"/>
            <a:ext cx="990600" cy="407839"/>
          </a:xfrm>
          <a:prstGeom prst="rect">
            <a:avLst/>
          </a:prstGeom>
          <a:noFill/>
          <a:ln>
            <a:solidFill>
              <a:schemeClr val="tx1"/>
            </a:solidFill>
          </a:ln>
        </p:spPr>
        <p:txBody>
          <a:bodyPr wrap="square" lIns="91418" tIns="45710" rIns="91418" bIns="45710" rtlCol="0" anchor="ctr" anchorCtr="1">
            <a:spAutoFit/>
          </a:bodyPr>
          <a:lstStyle/>
          <a:p>
            <a:r>
              <a:rPr lang="en-CA" sz="2000" dirty="0">
                <a:solidFill>
                  <a:srgbClr val="000000"/>
                </a:solidFill>
                <a:latin typeface="Arial"/>
              </a:rPr>
              <a:t>e</a:t>
            </a:r>
            <a:r>
              <a:rPr lang="en-CA" sz="2000" baseline="-25000" dirty="0">
                <a:solidFill>
                  <a:srgbClr val="000000"/>
                </a:solidFill>
                <a:latin typeface="Arial"/>
              </a:rPr>
              <a:t>1-2</a:t>
            </a:r>
          </a:p>
        </p:txBody>
      </p:sp>
      <p:cxnSp>
        <p:nvCxnSpPr>
          <p:cNvPr id="37" name="Straight Connector 36"/>
          <p:cNvCxnSpPr/>
          <p:nvPr/>
        </p:nvCxnSpPr>
        <p:spPr bwMode="auto">
          <a:xfrm flipH="1">
            <a:off x="3352800" y="6172202"/>
            <a:ext cx="290936" cy="304800"/>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38" name="Straight Connector 37"/>
          <p:cNvCxnSpPr/>
          <p:nvPr/>
        </p:nvCxnSpPr>
        <p:spPr bwMode="auto">
          <a:xfrm>
            <a:off x="3619501" y="6172202"/>
            <a:ext cx="266701" cy="304800"/>
          </a:xfrm>
          <a:prstGeom prst="line">
            <a:avLst/>
          </a:prstGeom>
          <a:solidFill>
            <a:srgbClr val="00B8FF"/>
          </a:solidFill>
          <a:ln w="9525" cap="flat" cmpd="sng" algn="ctr">
            <a:solidFill>
              <a:schemeClr val="tx1"/>
            </a:solidFill>
            <a:prstDash val="solid"/>
            <a:round/>
            <a:headEnd type="none" w="med" len="med"/>
            <a:tailEnd type="none" w="med" len="med"/>
          </a:ln>
          <a:effectLst/>
        </p:spPr>
      </p:cxnSp>
      <p:sp>
        <p:nvSpPr>
          <p:cNvPr id="39" name="TextBox 38"/>
          <p:cNvSpPr txBox="1"/>
          <p:nvPr/>
        </p:nvSpPr>
        <p:spPr>
          <a:xfrm>
            <a:off x="3810002" y="5025336"/>
            <a:ext cx="990600" cy="407839"/>
          </a:xfrm>
          <a:prstGeom prst="rect">
            <a:avLst/>
          </a:prstGeom>
          <a:noFill/>
          <a:ln>
            <a:solidFill>
              <a:schemeClr val="tx1"/>
            </a:solidFill>
          </a:ln>
        </p:spPr>
        <p:txBody>
          <a:bodyPr wrap="square" lIns="91418" tIns="45710" rIns="91418" bIns="45710" rtlCol="0" anchor="ctr" anchorCtr="1">
            <a:spAutoFit/>
          </a:bodyPr>
          <a:lstStyle/>
          <a:p>
            <a:r>
              <a:rPr lang="en-CA" sz="2000" dirty="0">
                <a:solidFill>
                  <a:srgbClr val="000000"/>
                </a:solidFill>
                <a:latin typeface="Arial"/>
              </a:rPr>
              <a:t>e</a:t>
            </a:r>
            <a:r>
              <a:rPr lang="en-CA" sz="2000" baseline="-25000" dirty="0">
                <a:solidFill>
                  <a:srgbClr val="000000"/>
                </a:solidFill>
                <a:latin typeface="Arial"/>
              </a:rPr>
              <a:t>1-3</a:t>
            </a:r>
          </a:p>
        </p:txBody>
      </p:sp>
      <p:cxnSp>
        <p:nvCxnSpPr>
          <p:cNvPr id="49" name="Straight Connector 48"/>
          <p:cNvCxnSpPr>
            <a:stCxn id="39" idx="2"/>
          </p:cNvCxnSpPr>
          <p:nvPr/>
        </p:nvCxnSpPr>
        <p:spPr bwMode="auto">
          <a:xfrm flipH="1">
            <a:off x="4038602" y="5433177"/>
            <a:ext cx="266701" cy="281825"/>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52" name="Straight Connector 51"/>
          <p:cNvCxnSpPr>
            <a:stCxn id="39" idx="2"/>
            <a:endCxn id="35" idx="0"/>
          </p:cNvCxnSpPr>
          <p:nvPr/>
        </p:nvCxnSpPr>
        <p:spPr bwMode="auto">
          <a:xfrm>
            <a:off x="4305301" y="5433175"/>
            <a:ext cx="762000" cy="1043825"/>
          </a:xfrm>
          <a:prstGeom prst="line">
            <a:avLst/>
          </a:prstGeom>
          <a:solidFill>
            <a:srgbClr val="00B8FF"/>
          </a:solidFill>
          <a:ln w="9525" cap="flat" cmpd="sng" algn="ctr">
            <a:solidFill>
              <a:schemeClr val="tx1"/>
            </a:solidFill>
            <a:prstDash val="solid"/>
            <a:round/>
            <a:headEnd type="none" w="med" len="med"/>
            <a:tailEnd type="none" w="med" len="med"/>
          </a:ln>
          <a:effectLst/>
        </p:spPr>
      </p:cxnSp>
      <p:grpSp>
        <p:nvGrpSpPr>
          <p:cNvPr id="3" name="Group 67"/>
          <p:cNvGrpSpPr/>
          <p:nvPr/>
        </p:nvGrpSpPr>
        <p:grpSpPr>
          <a:xfrm>
            <a:off x="3276601" y="2971801"/>
            <a:ext cx="3505200" cy="889575"/>
            <a:chOff x="3276600" y="2971800"/>
            <a:chExt cx="3505200" cy="889576"/>
          </a:xfrm>
        </p:grpSpPr>
        <p:sp>
          <p:nvSpPr>
            <p:cNvPr id="8" name="TextBox 7"/>
            <p:cNvSpPr txBox="1"/>
            <p:nvPr/>
          </p:nvSpPr>
          <p:spPr>
            <a:xfrm>
              <a:off x="3276600" y="3276600"/>
              <a:ext cx="3505200" cy="584776"/>
            </a:xfrm>
            <a:prstGeom prst="rect">
              <a:avLst/>
            </a:prstGeom>
            <a:solidFill>
              <a:schemeClr val="accent2">
                <a:lumMod val="20000"/>
                <a:lumOff val="80000"/>
              </a:schemeClr>
            </a:solidFill>
          </p:spPr>
          <p:txBody>
            <a:bodyPr wrap="square" rtlCol="0">
              <a:spAutoFit/>
            </a:bodyPr>
            <a:lstStyle/>
            <a:p>
              <a:r>
                <a:rPr lang="en-CA" sz="3200" dirty="0">
                  <a:solidFill>
                    <a:srgbClr val="000000"/>
                  </a:solidFill>
                  <a:latin typeface="Arial"/>
                </a:rPr>
                <a:t>Discourse parsing</a:t>
              </a:r>
            </a:p>
          </p:txBody>
        </p:sp>
        <p:sp>
          <p:nvSpPr>
            <p:cNvPr id="64" name="Down Arrow 63"/>
            <p:cNvSpPr/>
            <p:nvPr/>
          </p:nvSpPr>
          <p:spPr bwMode="auto">
            <a:xfrm>
              <a:off x="4495800" y="2971800"/>
              <a:ext cx="533400" cy="457200"/>
            </a:xfrm>
            <a:prstGeom prst="downArrow">
              <a:avLst>
                <a:gd name="adj1" fmla="val 50000"/>
                <a:gd name="adj2" fmla="val 52778"/>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CA" smtClean="0">
                <a:solidFill>
                  <a:srgbClr val="FFFFFF"/>
                </a:solidFill>
                <a:latin typeface="Times New Roman" pitchFamily="18" charset="0"/>
              </a:endParaRPr>
            </a:p>
          </p:txBody>
        </p:sp>
      </p:grpSp>
      <p:grpSp>
        <p:nvGrpSpPr>
          <p:cNvPr id="11" name="Group 65"/>
          <p:cNvGrpSpPr/>
          <p:nvPr/>
        </p:nvGrpSpPr>
        <p:grpSpPr>
          <a:xfrm>
            <a:off x="3276600" y="2209801"/>
            <a:ext cx="3124200" cy="762000"/>
            <a:chOff x="3276600" y="2209800"/>
            <a:chExt cx="3124200" cy="762000"/>
          </a:xfrm>
        </p:grpSpPr>
        <p:grpSp>
          <p:nvGrpSpPr>
            <p:cNvPr id="14" name="Group 62"/>
            <p:cNvGrpSpPr/>
            <p:nvPr/>
          </p:nvGrpSpPr>
          <p:grpSpPr>
            <a:xfrm>
              <a:off x="3352800" y="2286000"/>
              <a:ext cx="2895600" cy="609600"/>
              <a:chOff x="3429000" y="2286000"/>
              <a:chExt cx="3048000" cy="685800"/>
            </a:xfrm>
          </p:grpSpPr>
          <p:sp>
            <p:nvSpPr>
              <p:cNvPr id="60" name="Oval 59"/>
              <p:cNvSpPr/>
              <p:nvPr/>
            </p:nvSpPr>
            <p:spPr bwMode="auto">
              <a:xfrm>
                <a:off x="3429000" y="2286000"/>
                <a:ext cx="685800" cy="685800"/>
              </a:xfrm>
              <a:prstGeom prst="ellipse">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CA" sz="2000" dirty="0">
                    <a:solidFill>
                      <a:srgbClr val="000000"/>
                    </a:solidFill>
                    <a:latin typeface="Arial"/>
                  </a:rPr>
                  <a:t>e</a:t>
                </a:r>
                <a:r>
                  <a:rPr lang="en-CA" sz="2000" baseline="-25000" dirty="0">
                    <a:solidFill>
                      <a:srgbClr val="000000"/>
                    </a:solidFill>
                    <a:latin typeface="Arial"/>
                  </a:rPr>
                  <a:t>1</a:t>
                </a:r>
                <a:endParaRPr lang="en-CA" baseline="-25000" dirty="0" smtClean="0">
                  <a:solidFill>
                    <a:srgbClr val="000000"/>
                  </a:solidFill>
                  <a:latin typeface="Arial"/>
                </a:endParaRPr>
              </a:p>
            </p:txBody>
          </p:sp>
          <p:sp>
            <p:nvSpPr>
              <p:cNvPr id="61" name="Oval 60"/>
              <p:cNvSpPr/>
              <p:nvPr/>
            </p:nvSpPr>
            <p:spPr bwMode="auto">
              <a:xfrm>
                <a:off x="4572000" y="2286000"/>
                <a:ext cx="685800" cy="685800"/>
              </a:xfrm>
              <a:prstGeom prst="ellipse">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CA" sz="2000" dirty="0">
                    <a:solidFill>
                      <a:srgbClr val="000000"/>
                    </a:solidFill>
                    <a:latin typeface="Arial"/>
                  </a:rPr>
                  <a:t>e</a:t>
                </a:r>
                <a:r>
                  <a:rPr lang="en-CA" sz="2000" baseline="-25000" dirty="0">
                    <a:solidFill>
                      <a:srgbClr val="000000"/>
                    </a:solidFill>
                    <a:latin typeface="Arial"/>
                  </a:rPr>
                  <a:t>2</a:t>
                </a:r>
                <a:endParaRPr lang="en-CA" baseline="-25000" dirty="0" smtClean="0">
                  <a:solidFill>
                    <a:srgbClr val="000000"/>
                  </a:solidFill>
                  <a:latin typeface="Arial"/>
                </a:endParaRPr>
              </a:p>
            </p:txBody>
          </p:sp>
          <p:sp>
            <p:nvSpPr>
              <p:cNvPr id="62" name="Oval 61"/>
              <p:cNvSpPr/>
              <p:nvPr/>
            </p:nvSpPr>
            <p:spPr bwMode="auto">
              <a:xfrm>
                <a:off x="5791200" y="2286000"/>
                <a:ext cx="685800" cy="685800"/>
              </a:xfrm>
              <a:prstGeom prst="ellipse">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CA" sz="2000" dirty="0">
                    <a:solidFill>
                      <a:srgbClr val="000000"/>
                    </a:solidFill>
                    <a:latin typeface="Arial"/>
                  </a:rPr>
                  <a:t>e</a:t>
                </a:r>
                <a:r>
                  <a:rPr lang="en-CA" sz="2000" baseline="-25000" dirty="0">
                    <a:solidFill>
                      <a:srgbClr val="000000"/>
                    </a:solidFill>
                    <a:latin typeface="Arial"/>
                  </a:rPr>
                  <a:t>3</a:t>
                </a:r>
                <a:endParaRPr lang="en-CA" baseline="-25000" dirty="0" smtClean="0">
                  <a:solidFill>
                    <a:srgbClr val="000000"/>
                  </a:solidFill>
                  <a:latin typeface="Arial"/>
                </a:endParaRPr>
              </a:p>
            </p:txBody>
          </p:sp>
        </p:grpSp>
        <p:sp>
          <p:nvSpPr>
            <p:cNvPr id="65" name="Rectangle 64"/>
            <p:cNvSpPr/>
            <p:nvPr/>
          </p:nvSpPr>
          <p:spPr bwMode="auto">
            <a:xfrm>
              <a:off x="3276600" y="2209800"/>
              <a:ext cx="3124200" cy="7620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CA" smtClean="0">
                <a:solidFill>
                  <a:srgbClr val="FFFFFF"/>
                </a:solidFill>
                <a:latin typeface="Times New Roman" pitchFamily="18" charset="0"/>
              </a:endParaRPr>
            </a:p>
          </p:txBody>
        </p:sp>
      </p:grpSp>
      <p:grpSp>
        <p:nvGrpSpPr>
          <p:cNvPr id="17" name="Group 68"/>
          <p:cNvGrpSpPr/>
          <p:nvPr/>
        </p:nvGrpSpPr>
        <p:grpSpPr>
          <a:xfrm>
            <a:off x="1295400" y="3800540"/>
            <a:ext cx="2514600" cy="975235"/>
            <a:chOff x="1295400" y="3800541"/>
            <a:chExt cx="2514600" cy="975236"/>
          </a:xfrm>
        </p:grpSpPr>
        <p:sp>
          <p:nvSpPr>
            <p:cNvPr id="9" name="TextBox 8"/>
            <p:cNvSpPr txBox="1"/>
            <p:nvPr/>
          </p:nvSpPr>
          <p:spPr>
            <a:xfrm>
              <a:off x="1295400" y="4191001"/>
              <a:ext cx="2514600" cy="584776"/>
            </a:xfrm>
            <a:prstGeom prst="rect">
              <a:avLst/>
            </a:prstGeom>
            <a:solidFill>
              <a:schemeClr val="accent2">
                <a:lumMod val="20000"/>
                <a:lumOff val="80000"/>
              </a:schemeClr>
            </a:solidFill>
            <a:ln>
              <a:solidFill>
                <a:schemeClr val="tx1"/>
              </a:solidFill>
            </a:ln>
          </p:spPr>
          <p:txBody>
            <a:bodyPr wrap="square" rtlCol="0" anchor="ctr" anchorCtr="1">
              <a:spAutoFit/>
            </a:bodyPr>
            <a:lstStyle/>
            <a:p>
              <a:r>
                <a:rPr lang="en-CA" sz="3200" dirty="0">
                  <a:solidFill>
                    <a:srgbClr val="000000"/>
                  </a:solidFill>
                  <a:latin typeface="Arial"/>
                </a:rPr>
                <a:t>Structure</a:t>
              </a:r>
            </a:p>
          </p:txBody>
        </p:sp>
        <p:sp>
          <p:nvSpPr>
            <p:cNvPr id="67" name="Down Arrow 66"/>
            <p:cNvSpPr/>
            <p:nvPr/>
          </p:nvSpPr>
          <p:spPr bwMode="auto">
            <a:xfrm rot="2547287">
              <a:off x="2941638" y="3800541"/>
              <a:ext cx="398564" cy="516997"/>
            </a:xfrm>
            <a:prstGeom prst="downArrow">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CA" smtClean="0">
                <a:solidFill>
                  <a:srgbClr val="FFFFFF"/>
                </a:solidFill>
                <a:latin typeface="Times New Roman" pitchFamily="18" charset="0"/>
              </a:endParaRPr>
            </a:p>
          </p:txBody>
        </p:sp>
      </p:grpSp>
      <p:cxnSp>
        <p:nvCxnSpPr>
          <p:cNvPr id="71" name="Straight Connector 70"/>
          <p:cNvCxnSpPr/>
          <p:nvPr/>
        </p:nvCxnSpPr>
        <p:spPr bwMode="auto">
          <a:xfrm>
            <a:off x="2743200" y="5562600"/>
            <a:ext cx="0" cy="1524000"/>
          </a:xfrm>
          <a:prstGeom prst="line">
            <a:avLst/>
          </a:prstGeom>
          <a:solidFill>
            <a:srgbClr val="00B8FF"/>
          </a:solidFill>
          <a:ln w="31750" cap="flat" cmpd="sng" algn="ctr">
            <a:solidFill>
              <a:srgbClr val="0000FF"/>
            </a:solidFill>
            <a:prstDash val="solid"/>
            <a:round/>
            <a:headEnd type="none" w="med" len="med"/>
            <a:tailEnd type="none" w="med" len="med"/>
          </a:ln>
          <a:effectLst/>
        </p:spPr>
      </p:cxnSp>
      <p:sp>
        <p:nvSpPr>
          <p:cNvPr id="73" name="Down Arrow 72"/>
          <p:cNvSpPr/>
          <p:nvPr/>
        </p:nvSpPr>
        <p:spPr bwMode="auto">
          <a:xfrm rot="18829464">
            <a:off x="6750106" y="3723795"/>
            <a:ext cx="398564" cy="504516"/>
          </a:xfrm>
          <a:prstGeom prst="downArrow">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18" tIns="45710" rIns="91418" bIns="45710" numCol="1" rtlCol="0" anchor="t" anchorCtr="0" compatLnSpc="1">
            <a:prstTxWarp prst="textNoShape">
              <a:avLst/>
            </a:prstTxWarp>
          </a:bodyPr>
          <a:lstStyle/>
          <a:p>
            <a:endParaRPr lang="en-CA" smtClean="0">
              <a:solidFill>
                <a:srgbClr val="FFFFFF"/>
              </a:solidFill>
              <a:latin typeface="Times New Roman" pitchFamily="18" charset="0"/>
            </a:endParaRPr>
          </a:p>
        </p:txBody>
      </p:sp>
      <p:sp>
        <p:nvSpPr>
          <p:cNvPr id="74" name="Oval 73"/>
          <p:cNvSpPr/>
          <p:nvPr/>
        </p:nvSpPr>
        <p:spPr bwMode="auto">
          <a:xfrm>
            <a:off x="6705601" y="6419910"/>
            <a:ext cx="685801" cy="685800"/>
          </a:xfrm>
          <a:prstGeom prst="ellipse">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18" tIns="45710" rIns="91418" bIns="45710" numCol="1" rtlCol="0" anchor="t" anchorCtr="0" compatLnSpc="1">
            <a:prstTxWarp prst="textNoShape">
              <a:avLst/>
            </a:prstTxWarp>
          </a:bodyPr>
          <a:lstStyle/>
          <a:p>
            <a:r>
              <a:rPr lang="en-CA" sz="2000" dirty="0">
                <a:solidFill>
                  <a:srgbClr val="000000"/>
                </a:solidFill>
                <a:latin typeface="Arial"/>
              </a:rPr>
              <a:t>e</a:t>
            </a:r>
            <a:r>
              <a:rPr lang="en-CA" sz="2000" baseline="-25000" dirty="0">
                <a:solidFill>
                  <a:srgbClr val="000000"/>
                </a:solidFill>
                <a:latin typeface="Arial"/>
              </a:rPr>
              <a:t>1</a:t>
            </a:r>
            <a:endParaRPr lang="en-CA" baseline="-25000" dirty="0" smtClean="0">
              <a:solidFill>
                <a:srgbClr val="000000"/>
              </a:solidFill>
              <a:latin typeface="Arial"/>
            </a:endParaRPr>
          </a:p>
        </p:txBody>
      </p:sp>
      <p:sp>
        <p:nvSpPr>
          <p:cNvPr id="75" name="Oval 74"/>
          <p:cNvSpPr/>
          <p:nvPr/>
        </p:nvSpPr>
        <p:spPr bwMode="auto">
          <a:xfrm>
            <a:off x="7772401" y="6419910"/>
            <a:ext cx="685801" cy="685800"/>
          </a:xfrm>
          <a:prstGeom prst="ellipse">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18" tIns="45710" rIns="91418" bIns="45710" numCol="1" rtlCol="0" anchor="t" anchorCtr="0" compatLnSpc="1">
            <a:prstTxWarp prst="textNoShape">
              <a:avLst/>
            </a:prstTxWarp>
          </a:bodyPr>
          <a:lstStyle/>
          <a:p>
            <a:r>
              <a:rPr lang="en-CA" sz="2000" dirty="0">
                <a:solidFill>
                  <a:srgbClr val="000000"/>
                </a:solidFill>
                <a:latin typeface="Arial"/>
              </a:rPr>
              <a:t>e</a:t>
            </a:r>
            <a:r>
              <a:rPr lang="en-CA" sz="2000" baseline="-25000" dirty="0">
                <a:solidFill>
                  <a:srgbClr val="000000"/>
                </a:solidFill>
                <a:latin typeface="Arial"/>
              </a:rPr>
              <a:t>2</a:t>
            </a:r>
            <a:endParaRPr lang="en-CA" baseline="-25000" dirty="0" smtClean="0">
              <a:solidFill>
                <a:srgbClr val="000000"/>
              </a:solidFill>
              <a:latin typeface="Arial"/>
            </a:endParaRPr>
          </a:p>
        </p:txBody>
      </p:sp>
      <p:sp>
        <p:nvSpPr>
          <p:cNvPr id="76" name="Oval 75"/>
          <p:cNvSpPr/>
          <p:nvPr/>
        </p:nvSpPr>
        <p:spPr bwMode="auto">
          <a:xfrm>
            <a:off x="8534401" y="6419910"/>
            <a:ext cx="685801" cy="685800"/>
          </a:xfrm>
          <a:prstGeom prst="ellipse">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18" tIns="45710" rIns="91418" bIns="45710" numCol="1" rtlCol="0" anchor="t" anchorCtr="0" compatLnSpc="1">
            <a:prstTxWarp prst="textNoShape">
              <a:avLst/>
            </a:prstTxWarp>
          </a:bodyPr>
          <a:lstStyle/>
          <a:p>
            <a:r>
              <a:rPr lang="en-CA" sz="2000" dirty="0">
                <a:solidFill>
                  <a:srgbClr val="000000"/>
                </a:solidFill>
                <a:latin typeface="Arial"/>
              </a:rPr>
              <a:t>e</a:t>
            </a:r>
            <a:r>
              <a:rPr lang="en-CA" sz="2000" baseline="-25000" dirty="0">
                <a:solidFill>
                  <a:srgbClr val="000000"/>
                </a:solidFill>
                <a:latin typeface="Arial"/>
              </a:rPr>
              <a:t>3</a:t>
            </a:r>
            <a:endParaRPr lang="en-CA" baseline="-25000" dirty="0" smtClean="0">
              <a:solidFill>
                <a:srgbClr val="000000"/>
              </a:solidFill>
              <a:latin typeface="Arial"/>
            </a:endParaRPr>
          </a:p>
        </p:txBody>
      </p:sp>
      <p:sp>
        <p:nvSpPr>
          <p:cNvPr id="77" name="TextBox 76"/>
          <p:cNvSpPr txBox="1"/>
          <p:nvPr/>
        </p:nvSpPr>
        <p:spPr>
          <a:xfrm>
            <a:off x="8001002" y="5711135"/>
            <a:ext cx="990600" cy="407839"/>
          </a:xfrm>
          <a:prstGeom prst="rect">
            <a:avLst/>
          </a:prstGeom>
          <a:noFill/>
          <a:ln>
            <a:solidFill>
              <a:schemeClr val="tx1"/>
            </a:solidFill>
          </a:ln>
        </p:spPr>
        <p:txBody>
          <a:bodyPr wrap="square" lIns="91418" tIns="45710" rIns="91418" bIns="45710" rtlCol="0" anchor="ctr" anchorCtr="1">
            <a:spAutoFit/>
          </a:bodyPr>
          <a:lstStyle/>
          <a:p>
            <a:r>
              <a:rPr lang="en-CA" sz="2000" dirty="0">
                <a:solidFill>
                  <a:srgbClr val="000000"/>
                </a:solidFill>
                <a:latin typeface="Arial"/>
              </a:rPr>
              <a:t>r</a:t>
            </a:r>
            <a:r>
              <a:rPr lang="en-CA" sz="2000" baseline="-25000" dirty="0">
                <a:solidFill>
                  <a:srgbClr val="000000"/>
                </a:solidFill>
                <a:latin typeface="Arial"/>
              </a:rPr>
              <a:t>2-3</a:t>
            </a:r>
          </a:p>
        </p:txBody>
      </p:sp>
      <p:cxnSp>
        <p:nvCxnSpPr>
          <p:cNvPr id="78" name="Straight Connector 77"/>
          <p:cNvCxnSpPr/>
          <p:nvPr/>
        </p:nvCxnSpPr>
        <p:spPr bwMode="auto">
          <a:xfrm flipH="1">
            <a:off x="8229602" y="6115110"/>
            <a:ext cx="304801" cy="304800"/>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79" name="Straight Connector 78"/>
          <p:cNvCxnSpPr>
            <a:endCxn id="76" idx="0"/>
          </p:cNvCxnSpPr>
          <p:nvPr/>
        </p:nvCxnSpPr>
        <p:spPr bwMode="auto">
          <a:xfrm>
            <a:off x="8534402" y="6115110"/>
            <a:ext cx="342900" cy="304800"/>
          </a:xfrm>
          <a:prstGeom prst="line">
            <a:avLst/>
          </a:prstGeom>
          <a:solidFill>
            <a:srgbClr val="00B8FF"/>
          </a:solidFill>
          <a:ln w="9525" cap="flat" cmpd="sng" algn="ctr">
            <a:solidFill>
              <a:schemeClr val="tx1"/>
            </a:solidFill>
            <a:prstDash val="solid"/>
            <a:round/>
            <a:headEnd type="none" w="med" len="med"/>
            <a:tailEnd type="none" w="med" len="med"/>
          </a:ln>
          <a:effectLst/>
        </p:spPr>
      </p:cxnSp>
      <p:sp>
        <p:nvSpPr>
          <p:cNvPr id="80" name="TextBox 79"/>
          <p:cNvSpPr txBox="1"/>
          <p:nvPr/>
        </p:nvSpPr>
        <p:spPr>
          <a:xfrm>
            <a:off x="7086602" y="5025336"/>
            <a:ext cx="990600" cy="407839"/>
          </a:xfrm>
          <a:prstGeom prst="rect">
            <a:avLst/>
          </a:prstGeom>
          <a:noFill/>
          <a:ln>
            <a:solidFill>
              <a:schemeClr val="tx1"/>
            </a:solidFill>
          </a:ln>
        </p:spPr>
        <p:txBody>
          <a:bodyPr wrap="square" lIns="91418" tIns="45710" rIns="91418" bIns="45710" rtlCol="0" anchor="ctr" anchorCtr="1">
            <a:spAutoFit/>
          </a:bodyPr>
          <a:lstStyle/>
          <a:p>
            <a:r>
              <a:rPr lang="en-CA" sz="2000" dirty="0">
                <a:solidFill>
                  <a:srgbClr val="000000"/>
                </a:solidFill>
                <a:latin typeface="Arial"/>
              </a:rPr>
              <a:t>r</a:t>
            </a:r>
            <a:r>
              <a:rPr lang="en-CA" sz="2000" baseline="-25000" dirty="0">
                <a:solidFill>
                  <a:srgbClr val="000000"/>
                </a:solidFill>
                <a:latin typeface="Arial"/>
              </a:rPr>
              <a:t>1-3</a:t>
            </a:r>
          </a:p>
        </p:txBody>
      </p:sp>
      <p:cxnSp>
        <p:nvCxnSpPr>
          <p:cNvPr id="81" name="Straight Connector 80"/>
          <p:cNvCxnSpPr>
            <a:stCxn id="80" idx="2"/>
            <a:endCxn id="74" idx="0"/>
          </p:cNvCxnSpPr>
          <p:nvPr/>
        </p:nvCxnSpPr>
        <p:spPr bwMode="auto">
          <a:xfrm flipH="1">
            <a:off x="7048501" y="5433175"/>
            <a:ext cx="533400" cy="986734"/>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82" name="Straight Connector 81"/>
          <p:cNvCxnSpPr>
            <a:stCxn id="80" idx="2"/>
            <a:endCxn id="77" idx="1"/>
          </p:cNvCxnSpPr>
          <p:nvPr/>
        </p:nvCxnSpPr>
        <p:spPr bwMode="auto">
          <a:xfrm>
            <a:off x="7581901" y="5433175"/>
            <a:ext cx="419100" cy="481880"/>
          </a:xfrm>
          <a:prstGeom prst="line">
            <a:avLst/>
          </a:prstGeom>
          <a:solidFill>
            <a:srgbClr val="00B8FF"/>
          </a:solidFill>
          <a:ln w="9525" cap="flat" cmpd="sng" algn="ctr">
            <a:solidFill>
              <a:schemeClr val="tx1"/>
            </a:solidFill>
            <a:prstDash val="solid"/>
            <a:round/>
            <a:headEnd type="none" w="med" len="med"/>
            <a:tailEnd type="none" w="med" len="med"/>
          </a:ln>
          <a:effectLst/>
        </p:spPr>
      </p:cxnSp>
      <p:sp>
        <p:nvSpPr>
          <p:cNvPr id="83" name="TextBox 82"/>
          <p:cNvSpPr txBox="1"/>
          <p:nvPr/>
        </p:nvSpPr>
        <p:spPr>
          <a:xfrm>
            <a:off x="8458200" y="4800602"/>
            <a:ext cx="1447800" cy="721771"/>
          </a:xfrm>
          <a:prstGeom prst="rect">
            <a:avLst/>
          </a:prstGeom>
          <a:solidFill>
            <a:schemeClr val="accent2">
              <a:lumMod val="20000"/>
              <a:lumOff val="80000"/>
            </a:schemeClr>
          </a:solidFill>
        </p:spPr>
        <p:txBody>
          <a:bodyPr wrap="square" lIns="91418" tIns="45710" rIns="91418" bIns="45710" rtlCol="0">
            <a:spAutoFit/>
          </a:bodyPr>
          <a:lstStyle/>
          <a:p>
            <a:r>
              <a:rPr lang="en-CA" sz="2000" dirty="0">
                <a:solidFill>
                  <a:srgbClr val="000000"/>
                </a:solidFill>
                <a:latin typeface="Arial"/>
              </a:rPr>
              <a:t>Relation +</a:t>
            </a:r>
          </a:p>
          <a:p>
            <a:r>
              <a:rPr lang="en-CA" sz="2000" dirty="0">
                <a:solidFill>
                  <a:srgbClr val="000000"/>
                </a:solidFill>
                <a:latin typeface="Arial"/>
              </a:rPr>
              <a:t>Nuclearity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linds(horizont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linds(horizont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blinds(horizontal)">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blinds(horizontal)">
                                      <p:cBhvr>
                                        <p:cTn id="25" dur="500"/>
                                        <p:tgtEl>
                                          <p:spTgt spid="15"/>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linds(horizontal)">
                                      <p:cBhvr>
                                        <p:cTn id="28" dur="500"/>
                                        <p:tgtEl>
                                          <p:spTgt spid="13"/>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linds(horizontal)">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blinds(horizontal)">
                                      <p:cBhvr>
                                        <p:cTn id="36" dur="500"/>
                                        <p:tgtEl>
                                          <p:spTgt spid="18"/>
                                        </p:tgtEl>
                                      </p:cBhvr>
                                    </p:animEffect>
                                  </p:childTnLst>
                                </p:cTn>
                              </p:par>
                              <p:par>
                                <p:cTn id="37" presetID="3" presetClass="entr" presetSubtype="10" fill="hold" nodeType="with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blinds(horizontal)">
                                      <p:cBhvr>
                                        <p:cTn id="39" dur="500"/>
                                        <p:tgtEl>
                                          <p:spTgt spid="20"/>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blinds(horizontal)">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blinds(horizontal)">
                                      <p:cBhvr>
                                        <p:cTn id="47" dur="500"/>
                                        <p:tgtEl>
                                          <p:spTgt spid="28"/>
                                        </p:tgtEl>
                                      </p:cBhvr>
                                    </p:animEffect>
                                  </p:childTnLst>
                                </p:cTn>
                              </p:par>
                              <p:par>
                                <p:cTn id="48" presetID="3" presetClass="entr" presetSubtype="10" fill="hold" nodeType="with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blinds(horizontal)">
                                      <p:cBhvr>
                                        <p:cTn id="50" dur="500"/>
                                        <p:tgtEl>
                                          <p:spTgt spid="26"/>
                                        </p:tgtEl>
                                      </p:cBhvr>
                                    </p:animEffect>
                                  </p:childTnLst>
                                </p:cTn>
                              </p:par>
                              <p:par>
                                <p:cTn id="51" presetID="3" presetClass="entr" presetSubtype="10" fill="hold" grpId="0" nodeType="with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blinds(horizontal)">
                                      <p:cBhvr>
                                        <p:cTn id="53" dur="500"/>
                                        <p:tgtEl>
                                          <p:spTgt spid="24"/>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nodeType="clickEffect">
                                  <p:stCondLst>
                                    <p:cond delay="0"/>
                                  </p:stCondLst>
                                  <p:childTnLst>
                                    <p:set>
                                      <p:cBhvr>
                                        <p:cTn id="57" dur="1" fill="hold">
                                          <p:stCondLst>
                                            <p:cond delay="0"/>
                                          </p:stCondLst>
                                        </p:cTn>
                                        <p:tgtEl>
                                          <p:spTgt spid="71"/>
                                        </p:tgtEl>
                                        <p:attrNameLst>
                                          <p:attrName>style.visibility</p:attrName>
                                        </p:attrNameLst>
                                      </p:cBhvr>
                                      <p:to>
                                        <p:strVal val="visible"/>
                                      </p:to>
                                    </p:set>
                                    <p:animEffect transition="in" filter="blinds(horizontal)">
                                      <p:cBhvr>
                                        <p:cTn id="58" dur="500"/>
                                        <p:tgtEl>
                                          <p:spTgt spid="71"/>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grpId="0" nodeType="click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blinds(horizontal)">
                                      <p:cBhvr>
                                        <p:cTn id="63" dur="500"/>
                                        <p:tgtEl>
                                          <p:spTgt spid="33"/>
                                        </p:tgtEl>
                                      </p:cBhvr>
                                    </p:animEffect>
                                  </p:childTnLst>
                                </p:cTn>
                              </p:par>
                              <p:par>
                                <p:cTn id="64" presetID="3" presetClass="entr" presetSubtype="10"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Effect transition="in" filter="blinds(horizontal)">
                                      <p:cBhvr>
                                        <p:cTn id="66" dur="500"/>
                                        <p:tgtEl>
                                          <p:spTgt spid="34"/>
                                        </p:tgtEl>
                                      </p:cBhvr>
                                    </p:animEffect>
                                  </p:childTnLst>
                                </p:cTn>
                              </p:par>
                              <p:par>
                                <p:cTn id="67" presetID="3" presetClass="entr" presetSubtype="10" fill="hold" grpId="0"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blinds(horizontal)">
                                      <p:cBhvr>
                                        <p:cTn id="69" dur="500"/>
                                        <p:tgtEl>
                                          <p:spTgt spid="35"/>
                                        </p:tgtEl>
                                      </p:cBhvr>
                                    </p:animEffect>
                                  </p:childTnLst>
                                </p:cTn>
                              </p:par>
                            </p:childTnLst>
                          </p:cTn>
                        </p:par>
                      </p:childTnLst>
                    </p:cTn>
                  </p:par>
                  <p:par>
                    <p:cTn id="70" fill="hold">
                      <p:stCondLst>
                        <p:cond delay="indefinite"/>
                      </p:stCondLst>
                      <p:childTnLst>
                        <p:par>
                          <p:cTn id="71" fill="hold">
                            <p:stCondLst>
                              <p:cond delay="0"/>
                            </p:stCondLst>
                            <p:childTnLst>
                              <p:par>
                                <p:cTn id="72" presetID="3" presetClass="entr" presetSubtype="10" fill="hold" nodeType="click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blinds(horizontal)">
                                      <p:cBhvr>
                                        <p:cTn id="74" dur="500"/>
                                        <p:tgtEl>
                                          <p:spTgt spid="37"/>
                                        </p:tgtEl>
                                      </p:cBhvr>
                                    </p:animEffect>
                                  </p:childTnLst>
                                </p:cTn>
                              </p:par>
                              <p:par>
                                <p:cTn id="75" presetID="3" presetClass="entr" presetSubtype="10" fill="hold" nodeType="withEffect">
                                  <p:stCondLst>
                                    <p:cond delay="0"/>
                                  </p:stCondLst>
                                  <p:childTnLst>
                                    <p:set>
                                      <p:cBhvr>
                                        <p:cTn id="76" dur="1" fill="hold">
                                          <p:stCondLst>
                                            <p:cond delay="0"/>
                                          </p:stCondLst>
                                        </p:cTn>
                                        <p:tgtEl>
                                          <p:spTgt spid="38"/>
                                        </p:tgtEl>
                                        <p:attrNameLst>
                                          <p:attrName>style.visibility</p:attrName>
                                        </p:attrNameLst>
                                      </p:cBhvr>
                                      <p:to>
                                        <p:strVal val="visible"/>
                                      </p:to>
                                    </p:set>
                                    <p:animEffect transition="in" filter="blinds(horizontal)">
                                      <p:cBhvr>
                                        <p:cTn id="77" dur="500"/>
                                        <p:tgtEl>
                                          <p:spTgt spid="38"/>
                                        </p:tgtEl>
                                      </p:cBhvr>
                                    </p:animEffect>
                                  </p:childTnLst>
                                </p:cTn>
                              </p:par>
                              <p:par>
                                <p:cTn id="78" presetID="3" presetClass="entr" presetSubtype="10" fill="hold" grpId="0" nodeType="with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blinds(horizontal)">
                                      <p:cBhvr>
                                        <p:cTn id="80" dur="500"/>
                                        <p:tgtEl>
                                          <p:spTgt spid="36"/>
                                        </p:tgtEl>
                                      </p:cBhvr>
                                    </p:animEffect>
                                  </p:childTnLst>
                                </p:cTn>
                              </p:par>
                            </p:childTnLst>
                          </p:cTn>
                        </p:par>
                      </p:childTnLst>
                    </p:cTn>
                  </p:par>
                  <p:par>
                    <p:cTn id="81" fill="hold">
                      <p:stCondLst>
                        <p:cond delay="indefinite"/>
                      </p:stCondLst>
                      <p:childTnLst>
                        <p:par>
                          <p:cTn id="82" fill="hold">
                            <p:stCondLst>
                              <p:cond delay="0"/>
                            </p:stCondLst>
                            <p:childTnLst>
                              <p:par>
                                <p:cTn id="83" presetID="3" presetClass="entr" presetSubtype="10" fill="hold" nodeType="click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blinds(horizontal)">
                                      <p:cBhvr>
                                        <p:cTn id="85" dur="500"/>
                                        <p:tgtEl>
                                          <p:spTgt spid="49"/>
                                        </p:tgtEl>
                                      </p:cBhvr>
                                    </p:animEffect>
                                  </p:childTnLst>
                                </p:cTn>
                              </p:par>
                              <p:par>
                                <p:cTn id="86" presetID="3" presetClass="entr" presetSubtype="10" fill="hold" grpId="0" nodeType="withEffect">
                                  <p:stCondLst>
                                    <p:cond delay="0"/>
                                  </p:stCondLst>
                                  <p:childTnLst>
                                    <p:set>
                                      <p:cBhvr>
                                        <p:cTn id="87" dur="1" fill="hold">
                                          <p:stCondLst>
                                            <p:cond delay="0"/>
                                          </p:stCondLst>
                                        </p:cTn>
                                        <p:tgtEl>
                                          <p:spTgt spid="39"/>
                                        </p:tgtEl>
                                        <p:attrNameLst>
                                          <p:attrName>style.visibility</p:attrName>
                                        </p:attrNameLst>
                                      </p:cBhvr>
                                      <p:to>
                                        <p:strVal val="visible"/>
                                      </p:to>
                                    </p:set>
                                    <p:animEffect transition="in" filter="blinds(horizontal)">
                                      <p:cBhvr>
                                        <p:cTn id="88" dur="500"/>
                                        <p:tgtEl>
                                          <p:spTgt spid="39"/>
                                        </p:tgtEl>
                                      </p:cBhvr>
                                    </p:animEffect>
                                  </p:childTnLst>
                                </p:cTn>
                              </p:par>
                              <p:par>
                                <p:cTn id="89" presetID="3" presetClass="entr" presetSubtype="10" fill="hold" nodeType="withEffect">
                                  <p:stCondLst>
                                    <p:cond delay="0"/>
                                  </p:stCondLst>
                                  <p:childTnLst>
                                    <p:set>
                                      <p:cBhvr>
                                        <p:cTn id="90" dur="1" fill="hold">
                                          <p:stCondLst>
                                            <p:cond delay="0"/>
                                          </p:stCondLst>
                                        </p:cTn>
                                        <p:tgtEl>
                                          <p:spTgt spid="52"/>
                                        </p:tgtEl>
                                        <p:attrNameLst>
                                          <p:attrName>style.visibility</p:attrName>
                                        </p:attrNameLst>
                                      </p:cBhvr>
                                      <p:to>
                                        <p:strVal val="visible"/>
                                      </p:to>
                                    </p:set>
                                    <p:animEffect transition="in" filter="blinds(horizontal)">
                                      <p:cBhvr>
                                        <p:cTn id="91" dur="500"/>
                                        <p:tgtEl>
                                          <p:spTgt spid="52"/>
                                        </p:tgtEl>
                                      </p:cBhvr>
                                    </p:animEffect>
                                  </p:childTnLst>
                                </p:cTn>
                              </p:par>
                            </p:childTnLst>
                          </p:cTn>
                        </p:par>
                      </p:childTnLst>
                    </p:cTn>
                  </p:par>
                  <p:par>
                    <p:cTn id="92" fill="hold">
                      <p:stCondLst>
                        <p:cond delay="indefinite"/>
                      </p:stCondLst>
                      <p:childTnLst>
                        <p:par>
                          <p:cTn id="93" fill="hold">
                            <p:stCondLst>
                              <p:cond delay="0"/>
                            </p:stCondLst>
                            <p:childTnLst>
                              <p:par>
                                <p:cTn id="94" presetID="3" presetClass="entr" presetSubtype="10" fill="hold" grpId="0" nodeType="click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blinds(horizontal)">
                                      <p:cBhvr>
                                        <p:cTn id="96" dur="500"/>
                                        <p:tgtEl>
                                          <p:spTgt spid="73"/>
                                        </p:tgtEl>
                                      </p:cBhvr>
                                    </p:animEffect>
                                  </p:childTnLst>
                                </p:cTn>
                              </p:par>
                              <p:par>
                                <p:cTn id="97" presetID="3" presetClass="entr" presetSubtype="10" fill="hold" grpId="0" nodeType="with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blinds(horizontal)">
                                      <p:cBhvr>
                                        <p:cTn id="99" dur="500"/>
                                        <p:tgtEl>
                                          <p:spTgt spid="10"/>
                                        </p:tgtEl>
                                      </p:cBhvr>
                                    </p:animEffect>
                                  </p:childTnLst>
                                </p:cTn>
                              </p:par>
                            </p:childTnLst>
                          </p:cTn>
                        </p:par>
                      </p:childTnLst>
                    </p:cTn>
                  </p:par>
                  <p:par>
                    <p:cTn id="100" fill="hold">
                      <p:stCondLst>
                        <p:cond delay="indefinite"/>
                      </p:stCondLst>
                      <p:childTnLst>
                        <p:par>
                          <p:cTn id="101" fill="hold">
                            <p:stCondLst>
                              <p:cond delay="0"/>
                            </p:stCondLst>
                            <p:childTnLst>
                              <p:par>
                                <p:cTn id="102" presetID="3" presetClass="entr" presetSubtype="10" fill="hold" grpId="0" nodeType="clickEffect">
                                  <p:stCondLst>
                                    <p:cond delay="0"/>
                                  </p:stCondLst>
                                  <p:childTnLst>
                                    <p:set>
                                      <p:cBhvr>
                                        <p:cTn id="103" dur="1" fill="hold">
                                          <p:stCondLst>
                                            <p:cond delay="0"/>
                                          </p:stCondLst>
                                        </p:cTn>
                                        <p:tgtEl>
                                          <p:spTgt spid="76"/>
                                        </p:tgtEl>
                                        <p:attrNameLst>
                                          <p:attrName>style.visibility</p:attrName>
                                        </p:attrNameLst>
                                      </p:cBhvr>
                                      <p:to>
                                        <p:strVal val="visible"/>
                                      </p:to>
                                    </p:set>
                                    <p:animEffect transition="in" filter="blinds(horizontal)">
                                      <p:cBhvr>
                                        <p:cTn id="104" dur="500"/>
                                        <p:tgtEl>
                                          <p:spTgt spid="76"/>
                                        </p:tgtEl>
                                      </p:cBhvr>
                                    </p:animEffect>
                                  </p:childTnLst>
                                </p:cTn>
                              </p:par>
                              <p:par>
                                <p:cTn id="105" presetID="3" presetClass="entr" presetSubtype="10" fill="hold" grpId="0" nodeType="withEffect">
                                  <p:stCondLst>
                                    <p:cond delay="0"/>
                                  </p:stCondLst>
                                  <p:childTnLst>
                                    <p:set>
                                      <p:cBhvr>
                                        <p:cTn id="106" dur="1" fill="hold">
                                          <p:stCondLst>
                                            <p:cond delay="0"/>
                                          </p:stCondLst>
                                        </p:cTn>
                                        <p:tgtEl>
                                          <p:spTgt spid="75"/>
                                        </p:tgtEl>
                                        <p:attrNameLst>
                                          <p:attrName>style.visibility</p:attrName>
                                        </p:attrNameLst>
                                      </p:cBhvr>
                                      <p:to>
                                        <p:strVal val="visible"/>
                                      </p:to>
                                    </p:set>
                                    <p:animEffect transition="in" filter="blinds(horizontal)">
                                      <p:cBhvr>
                                        <p:cTn id="107" dur="500"/>
                                        <p:tgtEl>
                                          <p:spTgt spid="75"/>
                                        </p:tgtEl>
                                      </p:cBhvr>
                                    </p:animEffect>
                                  </p:childTnLst>
                                </p:cTn>
                              </p:par>
                              <p:par>
                                <p:cTn id="108" presetID="3" presetClass="entr" presetSubtype="10" fill="hold" grpId="0" nodeType="with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blinds(horizontal)">
                                      <p:cBhvr>
                                        <p:cTn id="110" dur="500"/>
                                        <p:tgtEl>
                                          <p:spTgt spid="74"/>
                                        </p:tgtEl>
                                      </p:cBhvr>
                                    </p:animEffect>
                                  </p:childTnLst>
                                </p:cTn>
                              </p:par>
                            </p:childTnLst>
                          </p:cTn>
                        </p:par>
                      </p:childTnLst>
                    </p:cTn>
                  </p:par>
                  <p:par>
                    <p:cTn id="111" fill="hold">
                      <p:stCondLst>
                        <p:cond delay="indefinite"/>
                      </p:stCondLst>
                      <p:childTnLst>
                        <p:par>
                          <p:cTn id="112" fill="hold">
                            <p:stCondLst>
                              <p:cond delay="0"/>
                            </p:stCondLst>
                            <p:childTnLst>
                              <p:par>
                                <p:cTn id="113" presetID="3" presetClass="entr" presetSubtype="10" fill="hold" nodeType="click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blinds(horizontal)">
                                      <p:cBhvr>
                                        <p:cTn id="115" dur="500"/>
                                        <p:tgtEl>
                                          <p:spTgt spid="78"/>
                                        </p:tgtEl>
                                      </p:cBhvr>
                                    </p:animEffect>
                                  </p:childTnLst>
                                </p:cTn>
                              </p:par>
                              <p:par>
                                <p:cTn id="116" presetID="3" presetClass="entr" presetSubtype="10" fill="hold" nodeType="withEffect">
                                  <p:stCondLst>
                                    <p:cond delay="0"/>
                                  </p:stCondLst>
                                  <p:childTnLst>
                                    <p:set>
                                      <p:cBhvr>
                                        <p:cTn id="117" dur="1" fill="hold">
                                          <p:stCondLst>
                                            <p:cond delay="0"/>
                                          </p:stCondLst>
                                        </p:cTn>
                                        <p:tgtEl>
                                          <p:spTgt spid="79"/>
                                        </p:tgtEl>
                                        <p:attrNameLst>
                                          <p:attrName>style.visibility</p:attrName>
                                        </p:attrNameLst>
                                      </p:cBhvr>
                                      <p:to>
                                        <p:strVal val="visible"/>
                                      </p:to>
                                    </p:set>
                                    <p:animEffect transition="in" filter="blinds(horizontal)">
                                      <p:cBhvr>
                                        <p:cTn id="118" dur="500"/>
                                        <p:tgtEl>
                                          <p:spTgt spid="79"/>
                                        </p:tgtEl>
                                      </p:cBhvr>
                                    </p:animEffect>
                                  </p:childTnLst>
                                </p:cTn>
                              </p:par>
                              <p:par>
                                <p:cTn id="119" presetID="3" presetClass="entr" presetSubtype="10" fill="hold" grpId="0" nodeType="withEffect">
                                  <p:stCondLst>
                                    <p:cond delay="0"/>
                                  </p:stCondLst>
                                  <p:childTnLst>
                                    <p:set>
                                      <p:cBhvr>
                                        <p:cTn id="120" dur="1" fill="hold">
                                          <p:stCondLst>
                                            <p:cond delay="0"/>
                                          </p:stCondLst>
                                        </p:cTn>
                                        <p:tgtEl>
                                          <p:spTgt spid="77"/>
                                        </p:tgtEl>
                                        <p:attrNameLst>
                                          <p:attrName>style.visibility</p:attrName>
                                        </p:attrNameLst>
                                      </p:cBhvr>
                                      <p:to>
                                        <p:strVal val="visible"/>
                                      </p:to>
                                    </p:set>
                                    <p:animEffect transition="in" filter="blinds(horizontal)">
                                      <p:cBhvr>
                                        <p:cTn id="121" dur="500"/>
                                        <p:tgtEl>
                                          <p:spTgt spid="77"/>
                                        </p:tgtEl>
                                      </p:cBhvr>
                                    </p:animEffect>
                                  </p:childTnLst>
                                </p:cTn>
                              </p:par>
                            </p:childTnLst>
                          </p:cTn>
                        </p:par>
                      </p:childTnLst>
                    </p:cTn>
                  </p:par>
                  <p:par>
                    <p:cTn id="122" fill="hold">
                      <p:stCondLst>
                        <p:cond delay="indefinite"/>
                      </p:stCondLst>
                      <p:childTnLst>
                        <p:par>
                          <p:cTn id="123" fill="hold">
                            <p:stCondLst>
                              <p:cond delay="0"/>
                            </p:stCondLst>
                            <p:childTnLst>
                              <p:par>
                                <p:cTn id="124" presetID="3" presetClass="entr" presetSubtype="10" fill="hold" nodeType="clickEffect">
                                  <p:stCondLst>
                                    <p:cond delay="0"/>
                                  </p:stCondLst>
                                  <p:childTnLst>
                                    <p:set>
                                      <p:cBhvr>
                                        <p:cTn id="125" dur="1" fill="hold">
                                          <p:stCondLst>
                                            <p:cond delay="0"/>
                                          </p:stCondLst>
                                        </p:cTn>
                                        <p:tgtEl>
                                          <p:spTgt spid="82"/>
                                        </p:tgtEl>
                                        <p:attrNameLst>
                                          <p:attrName>style.visibility</p:attrName>
                                        </p:attrNameLst>
                                      </p:cBhvr>
                                      <p:to>
                                        <p:strVal val="visible"/>
                                      </p:to>
                                    </p:set>
                                    <p:animEffect transition="in" filter="blinds(horizontal)">
                                      <p:cBhvr>
                                        <p:cTn id="126" dur="500"/>
                                        <p:tgtEl>
                                          <p:spTgt spid="82"/>
                                        </p:tgtEl>
                                      </p:cBhvr>
                                    </p:animEffect>
                                  </p:childTnLst>
                                </p:cTn>
                              </p:par>
                              <p:par>
                                <p:cTn id="127" presetID="3" presetClass="entr" presetSubtype="10" fill="hold" nodeType="with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blinds(horizontal)">
                                      <p:cBhvr>
                                        <p:cTn id="129" dur="500"/>
                                        <p:tgtEl>
                                          <p:spTgt spid="81"/>
                                        </p:tgtEl>
                                      </p:cBhvr>
                                    </p:animEffect>
                                  </p:childTnLst>
                                </p:cTn>
                              </p:par>
                              <p:par>
                                <p:cTn id="130" presetID="3" presetClass="entr" presetSubtype="10" fill="hold" grpId="0" nodeType="withEffect">
                                  <p:stCondLst>
                                    <p:cond delay="0"/>
                                  </p:stCondLst>
                                  <p:childTnLst>
                                    <p:set>
                                      <p:cBhvr>
                                        <p:cTn id="131" dur="1" fill="hold">
                                          <p:stCondLst>
                                            <p:cond delay="0"/>
                                          </p:stCondLst>
                                        </p:cTn>
                                        <p:tgtEl>
                                          <p:spTgt spid="80"/>
                                        </p:tgtEl>
                                        <p:attrNameLst>
                                          <p:attrName>style.visibility</p:attrName>
                                        </p:attrNameLst>
                                      </p:cBhvr>
                                      <p:to>
                                        <p:strVal val="visible"/>
                                      </p:to>
                                    </p:set>
                                    <p:animEffect transition="in" filter="blinds(horizontal)">
                                      <p:cBhvr>
                                        <p:cTn id="132" dur="500"/>
                                        <p:tgtEl>
                                          <p:spTgt spid="80"/>
                                        </p:tgtEl>
                                      </p:cBhvr>
                                    </p:animEffect>
                                  </p:childTnLst>
                                </p:cTn>
                              </p:par>
                            </p:childTnLst>
                          </p:cTn>
                        </p:par>
                      </p:childTnLst>
                    </p:cTn>
                  </p:par>
                  <p:par>
                    <p:cTn id="133" fill="hold">
                      <p:stCondLst>
                        <p:cond delay="indefinite"/>
                      </p:stCondLst>
                      <p:childTnLst>
                        <p:par>
                          <p:cTn id="134" fill="hold">
                            <p:stCondLst>
                              <p:cond delay="0"/>
                            </p:stCondLst>
                            <p:childTnLst>
                              <p:par>
                                <p:cTn id="135" presetID="3" presetClass="entr" presetSubtype="10" fill="hold" grpId="0" nodeType="clickEffect">
                                  <p:stCondLst>
                                    <p:cond delay="0"/>
                                  </p:stCondLst>
                                  <p:childTnLst>
                                    <p:set>
                                      <p:cBhvr>
                                        <p:cTn id="136" dur="1" fill="hold">
                                          <p:stCondLst>
                                            <p:cond delay="0"/>
                                          </p:stCondLst>
                                        </p:cTn>
                                        <p:tgtEl>
                                          <p:spTgt spid="83"/>
                                        </p:tgtEl>
                                        <p:attrNameLst>
                                          <p:attrName>style.visibility</p:attrName>
                                        </p:attrNameLst>
                                      </p:cBhvr>
                                      <p:to>
                                        <p:strVal val="visible"/>
                                      </p:to>
                                    </p:set>
                                    <p:animEffect transition="in" filter="blinds(horizontal)">
                                      <p:cBhvr>
                                        <p:cTn id="137"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2" grpId="0" animBg="1"/>
      <p:bldP spid="13" grpId="0" animBg="1"/>
      <p:bldP spid="15" grpId="0" animBg="1"/>
      <p:bldP spid="16" grpId="0" animBg="1"/>
      <p:bldP spid="24" grpId="0" animBg="1"/>
      <p:bldP spid="33" grpId="0" animBg="1"/>
      <p:bldP spid="34" grpId="0" animBg="1"/>
      <p:bldP spid="35" grpId="0" animBg="1"/>
      <p:bldP spid="36" grpId="0" animBg="1"/>
      <p:bldP spid="39" grpId="0" animBg="1"/>
      <p:bldP spid="73" grpId="0" animBg="1"/>
      <p:bldP spid="74" grpId="0" animBg="1"/>
      <p:bldP spid="75" grpId="0" animBg="1"/>
      <p:bldP spid="76" grpId="0" animBg="1"/>
      <p:bldP spid="77" grpId="0" animBg="1"/>
      <p:bldP spid="80" grpId="0" animBg="1"/>
      <p:bldP spid="83"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Our Discourse Parser</a:t>
            </a:r>
            <a:endParaRPr lang="en-CA" dirty="0"/>
          </a:p>
        </p:txBody>
      </p:sp>
      <p:sp>
        <p:nvSpPr>
          <p:cNvPr id="5" name="Footer Placeholder 4"/>
          <p:cNvSpPr>
            <a:spLocks noGrp="1"/>
          </p:cNvSpPr>
          <p:nvPr>
            <p:ph type="ftr" sz="quarter" idx="11"/>
          </p:nvPr>
        </p:nvSpPr>
        <p:spPr/>
        <p:txBody>
          <a:bodyPr/>
          <a:lstStyle/>
          <a:p>
            <a:pPr>
              <a:defRPr/>
            </a:pPr>
            <a:r>
              <a:rPr lang="en-US" smtClean="0">
                <a:solidFill>
                  <a:srgbClr val="000000"/>
                </a:solidFill>
              </a:rPr>
              <a:t>CPSC 422, Lecture 28</a:t>
            </a:r>
            <a:endParaRPr lang="en-US" dirty="0">
              <a:solidFill>
                <a:srgbClr val="000000"/>
              </a:solidFill>
            </a:endParaRPr>
          </a:p>
        </p:txBody>
      </p:sp>
      <p:sp>
        <p:nvSpPr>
          <p:cNvPr id="6" name="Slide Number Placeholder 5"/>
          <p:cNvSpPr>
            <a:spLocks noGrp="1"/>
          </p:cNvSpPr>
          <p:nvPr>
            <p:ph type="sldNum" sz="quarter" idx="12"/>
          </p:nvPr>
        </p:nvSpPr>
        <p:spPr/>
        <p:txBody>
          <a:bodyPr/>
          <a:lstStyle/>
          <a:p>
            <a:pPr>
              <a:defRPr/>
            </a:pPr>
            <a:fld id="{21A5F99B-F908-435A-91B8-09D5E4931BB1}" type="slidenum">
              <a:rPr lang="en-US" smtClean="0">
                <a:solidFill>
                  <a:srgbClr val="000000"/>
                </a:solidFill>
              </a:rPr>
              <a:pPr>
                <a:defRPr/>
              </a:pPr>
              <a:t>54</a:t>
            </a:fld>
            <a:endParaRPr lang="en-US">
              <a:solidFill>
                <a:srgbClr val="000000"/>
              </a:solidFill>
            </a:endParaRPr>
          </a:p>
        </p:txBody>
      </p:sp>
      <p:sp>
        <p:nvSpPr>
          <p:cNvPr id="7" name="TextBox 6"/>
          <p:cNvSpPr txBox="1"/>
          <p:nvPr/>
        </p:nvSpPr>
        <p:spPr>
          <a:xfrm>
            <a:off x="2895602" y="1524000"/>
            <a:ext cx="3657600" cy="529924"/>
          </a:xfrm>
          <a:prstGeom prst="rect">
            <a:avLst/>
          </a:prstGeom>
          <a:solidFill>
            <a:schemeClr val="accent2">
              <a:lumMod val="40000"/>
              <a:lumOff val="60000"/>
              <a:alpha val="41000"/>
            </a:schemeClr>
          </a:solidFill>
        </p:spPr>
        <p:txBody>
          <a:bodyPr wrap="square" lIns="91418" tIns="45710" rIns="91418" bIns="45710" rtlCol="0">
            <a:spAutoFit/>
          </a:bodyPr>
          <a:lstStyle/>
          <a:p>
            <a:pPr algn="ctr"/>
            <a:r>
              <a:rPr lang="en-CA" sz="2800" dirty="0">
                <a:solidFill>
                  <a:srgbClr val="000000"/>
                </a:solidFill>
                <a:latin typeface="Arial"/>
              </a:rPr>
              <a:t>Parsing model</a:t>
            </a:r>
          </a:p>
        </p:txBody>
      </p:sp>
      <p:sp>
        <p:nvSpPr>
          <p:cNvPr id="10" name="TextBox 9"/>
          <p:cNvSpPr txBox="1"/>
          <p:nvPr/>
        </p:nvSpPr>
        <p:spPr>
          <a:xfrm>
            <a:off x="3200401" y="4568649"/>
            <a:ext cx="3352800" cy="529924"/>
          </a:xfrm>
          <a:prstGeom prst="rect">
            <a:avLst/>
          </a:prstGeom>
          <a:solidFill>
            <a:schemeClr val="accent2">
              <a:lumMod val="20000"/>
              <a:lumOff val="80000"/>
            </a:schemeClr>
          </a:solidFill>
          <a:ln>
            <a:noFill/>
          </a:ln>
        </p:spPr>
        <p:txBody>
          <a:bodyPr wrap="square" lIns="91418" tIns="45710" rIns="91418" bIns="45710" rtlCol="0" anchor="ctr" anchorCtr="1">
            <a:spAutoFit/>
          </a:bodyPr>
          <a:lstStyle/>
          <a:p>
            <a:r>
              <a:rPr lang="en-CA" sz="2800" dirty="0">
                <a:solidFill>
                  <a:srgbClr val="000000"/>
                </a:solidFill>
                <a:latin typeface="Arial"/>
              </a:rPr>
              <a:t>Parsing algorithm</a:t>
            </a:r>
          </a:p>
        </p:txBody>
      </p:sp>
      <p:sp>
        <p:nvSpPr>
          <p:cNvPr id="9" name="TextBox 8"/>
          <p:cNvSpPr txBox="1"/>
          <p:nvPr/>
        </p:nvSpPr>
        <p:spPr>
          <a:xfrm>
            <a:off x="7391401" y="2270851"/>
            <a:ext cx="2514600" cy="861297"/>
          </a:xfrm>
          <a:prstGeom prst="rect">
            <a:avLst/>
          </a:prstGeom>
          <a:solidFill>
            <a:schemeClr val="accent5">
              <a:lumMod val="90000"/>
            </a:schemeClr>
          </a:solidFill>
          <a:ln>
            <a:solidFill>
              <a:schemeClr val="tx1"/>
            </a:solidFill>
          </a:ln>
        </p:spPr>
        <p:txBody>
          <a:bodyPr wrap="square" lIns="91418" tIns="45710" rIns="91418" bIns="45710" rtlCol="0" anchor="ctr" anchorCtr="1">
            <a:spAutoFit/>
          </a:bodyPr>
          <a:lstStyle/>
          <a:p>
            <a:r>
              <a:rPr lang="en-CA" dirty="0">
                <a:solidFill>
                  <a:srgbClr val="000000"/>
                </a:solidFill>
                <a:latin typeface="Arial"/>
              </a:rPr>
              <a:t>R ranges over set of relations</a:t>
            </a:r>
          </a:p>
        </p:txBody>
      </p:sp>
      <p:grpSp>
        <p:nvGrpSpPr>
          <p:cNvPr id="3" name="Group 49"/>
          <p:cNvGrpSpPr/>
          <p:nvPr/>
        </p:nvGrpSpPr>
        <p:grpSpPr>
          <a:xfrm>
            <a:off x="2362200" y="2262981"/>
            <a:ext cx="5105400" cy="1928020"/>
            <a:chOff x="76200" y="4984076"/>
            <a:chExt cx="5334000" cy="2178724"/>
          </a:xfrm>
        </p:grpSpPr>
        <p:sp>
          <p:nvSpPr>
            <p:cNvPr id="12" name="Oval 11"/>
            <p:cNvSpPr/>
            <p:nvPr/>
          </p:nvSpPr>
          <p:spPr bwMode="auto">
            <a:xfrm>
              <a:off x="76200" y="6400800"/>
              <a:ext cx="685800" cy="685800"/>
            </a:xfrm>
            <a:prstGeom prst="ellipse">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CA" sz="2000" dirty="0">
                  <a:solidFill>
                    <a:srgbClr val="000000"/>
                  </a:solidFill>
                  <a:latin typeface="Arial"/>
                </a:rPr>
                <a:t>e</a:t>
              </a:r>
              <a:r>
                <a:rPr lang="en-CA" sz="2000" baseline="-25000" dirty="0">
                  <a:solidFill>
                    <a:srgbClr val="000000"/>
                  </a:solidFill>
                  <a:latin typeface="Arial"/>
                </a:rPr>
                <a:t>1</a:t>
              </a:r>
              <a:endParaRPr lang="en-CA" baseline="-25000" dirty="0" smtClean="0">
                <a:solidFill>
                  <a:srgbClr val="000000"/>
                </a:solidFill>
                <a:latin typeface="Arial"/>
              </a:endParaRPr>
            </a:p>
          </p:txBody>
        </p:sp>
        <p:sp>
          <p:nvSpPr>
            <p:cNvPr id="13" name="Oval 12"/>
            <p:cNvSpPr/>
            <p:nvPr/>
          </p:nvSpPr>
          <p:spPr bwMode="auto">
            <a:xfrm>
              <a:off x="1143000" y="6400800"/>
              <a:ext cx="685800" cy="685800"/>
            </a:xfrm>
            <a:prstGeom prst="ellipse">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CA" sz="2000" dirty="0">
                  <a:solidFill>
                    <a:srgbClr val="000000"/>
                  </a:solidFill>
                  <a:latin typeface="Arial"/>
                </a:rPr>
                <a:t>e</a:t>
              </a:r>
              <a:r>
                <a:rPr lang="en-CA" sz="2000" baseline="-25000" dirty="0">
                  <a:solidFill>
                    <a:srgbClr val="000000"/>
                  </a:solidFill>
                  <a:latin typeface="Arial"/>
                </a:rPr>
                <a:t>2</a:t>
              </a:r>
              <a:endParaRPr lang="en-CA" baseline="-25000" dirty="0" smtClean="0">
                <a:solidFill>
                  <a:srgbClr val="000000"/>
                </a:solidFill>
                <a:latin typeface="Arial"/>
              </a:endParaRPr>
            </a:p>
          </p:txBody>
        </p:sp>
        <p:sp>
          <p:nvSpPr>
            <p:cNvPr id="15" name="Oval 14"/>
            <p:cNvSpPr/>
            <p:nvPr/>
          </p:nvSpPr>
          <p:spPr bwMode="auto">
            <a:xfrm>
              <a:off x="1905000" y="6400800"/>
              <a:ext cx="685800" cy="685800"/>
            </a:xfrm>
            <a:prstGeom prst="ellipse">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CA" sz="2000" dirty="0">
                  <a:solidFill>
                    <a:srgbClr val="000000"/>
                  </a:solidFill>
                  <a:latin typeface="Arial"/>
                </a:rPr>
                <a:t>e</a:t>
              </a:r>
              <a:r>
                <a:rPr lang="en-CA" sz="2000" baseline="-25000" dirty="0">
                  <a:solidFill>
                    <a:srgbClr val="000000"/>
                  </a:solidFill>
                  <a:latin typeface="Arial"/>
                </a:rPr>
                <a:t>3</a:t>
              </a:r>
              <a:endParaRPr lang="en-CA" baseline="-25000" dirty="0" smtClean="0">
                <a:solidFill>
                  <a:srgbClr val="000000"/>
                </a:solidFill>
                <a:latin typeface="Arial"/>
              </a:endParaRPr>
            </a:p>
          </p:txBody>
        </p:sp>
        <p:sp>
          <p:nvSpPr>
            <p:cNvPr id="16" name="TextBox 15"/>
            <p:cNvSpPr txBox="1"/>
            <p:nvPr/>
          </p:nvSpPr>
          <p:spPr>
            <a:xfrm>
              <a:off x="1371600" y="5669875"/>
              <a:ext cx="990600" cy="452137"/>
            </a:xfrm>
            <a:prstGeom prst="rect">
              <a:avLst/>
            </a:prstGeom>
            <a:noFill/>
            <a:ln>
              <a:solidFill>
                <a:schemeClr val="tx1"/>
              </a:solidFill>
            </a:ln>
          </p:spPr>
          <p:txBody>
            <a:bodyPr wrap="square" rtlCol="0" anchor="ctr" anchorCtr="1">
              <a:spAutoFit/>
            </a:bodyPr>
            <a:lstStyle/>
            <a:p>
              <a:r>
                <a:rPr lang="en-CA" sz="2000" dirty="0">
                  <a:solidFill>
                    <a:srgbClr val="000000"/>
                  </a:solidFill>
                  <a:latin typeface="Arial"/>
                </a:rPr>
                <a:t>R</a:t>
              </a:r>
              <a:r>
                <a:rPr lang="en-CA" sz="2000" baseline="-25000" dirty="0">
                  <a:solidFill>
                    <a:srgbClr val="000000"/>
                  </a:solidFill>
                  <a:latin typeface="Arial"/>
                </a:rPr>
                <a:t>2-3</a:t>
              </a:r>
            </a:p>
          </p:txBody>
        </p:sp>
        <p:cxnSp>
          <p:nvCxnSpPr>
            <p:cNvPr id="18" name="Straight Connector 17"/>
            <p:cNvCxnSpPr/>
            <p:nvPr/>
          </p:nvCxnSpPr>
          <p:spPr bwMode="auto">
            <a:xfrm flipH="1">
              <a:off x="1600200" y="6096000"/>
              <a:ext cx="304801" cy="304800"/>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20" name="Straight Connector 19"/>
            <p:cNvCxnSpPr>
              <a:endCxn id="15" idx="0"/>
            </p:cNvCxnSpPr>
            <p:nvPr/>
          </p:nvCxnSpPr>
          <p:spPr bwMode="auto">
            <a:xfrm>
              <a:off x="1905000" y="6096000"/>
              <a:ext cx="342900" cy="304800"/>
            </a:xfrm>
            <a:prstGeom prst="line">
              <a:avLst/>
            </a:prstGeom>
            <a:solidFill>
              <a:srgbClr val="00B8FF"/>
            </a:solidFill>
            <a:ln w="9525" cap="flat" cmpd="sng" algn="ctr">
              <a:solidFill>
                <a:schemeClr val="tx1"/>
              </a:solidFill>
              <a:prstDash val="solid"/>
              <a:round/>
              <a:headEnd type="none" w="med" len="med"/>
              <a:tailEnd type="none" w="med" len="med"/>
            </a:ln>
            <a:effectLst/>
          </p:spPr>
        </p:cxnSp>
        <p:sp>
          <p:nvSpPr>
            <p:cNvPr id="24" name="TextBox 23"/>
            <p:cNvSpPr txBox="1"/>
            <p:nvPr/>
          </p:nvSpPr>
          <p:spPr>
            <a:xfrm>
              <a:off x="457201" y="4984076"/>
              <a:ext cx="990600" cy="452137"/>
            </a:xfrm>
            <a:prstGeom prst="rect">
              <a:avLst/>
            </a:prstGeom>
            <a:noFill/>
            <a:ln>
              <a:solidFill>
                <a:schemeClr val="tx1"/>
              </a:solidFill>
            </a:ln>
          </p:spPr>
          <p:txBody>
            <a:bodyPr wrap="square" rtlCol="0" anchor="ctr" anchorCtr="1">
              <a:spAutoFit/>
            </a:bodyPr>
            <a:lstStyle/>
            <a:p>
              <a:r>
                <a:rPr lang="en-CA" sz="2000" dirty="0">
                  <a:solidFill>
                    <a:srgbClr val="000000"/>
                  </a:solidFill>
                  <a:latin typeface="Arial"/>
                </a:rPr>
                <a:t>R</a:t>
              </a:r>
              <a:r>
                <a:rPr lang="en-CA" sz="2000" baseline="-25000" dirty="0">
                  <a:solidFill>
                    <a:srgbClr val="000000"/>
                  </a:solidFill>
                  <a:latin typeface="Arial"/>
                </a:rPr>
                <a:t>1-3</a:t>
              </a:r>
            </a:p>
          </p:txBody>
        </p:sp>
        <p:cxnSp>
          <p:nvCxnSpPr>
            <p:cNvPr id="26" name="Straight Connector 25"/>
            <p:cNvCxnSpPr>
              <a:stCxn id="24" idx="2"/>
              <a:endCxn id="12" idx="0"/>
            </p:cNvCxnSpPr>
            <p:nvPr/>
          </p:nvCxnSpPr>
          <p:spPr bwMode="auto">
            <a:xfrm flipH="1">
              <a:off x="419101" y="5436213"/>
              <a:ext cx="533400" cy="964587"/>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28" name="Straight Connector 27"/>
            <p:cNvCxnSpPr>
              <a:stCxn id="24" idx="2"/>
              <a:endCxn id="16" idx="1"/>
            </p:cNvCxnSpPr>
            <p:nvPr/>
          </p:nvCxnSpPr>
          <p:spPr bwMode="auto">
            <a:xfrm>
              <a:off x="952501" y="5436213"/>
              <a:ext cx="419099" cy="459731"/>
            </a:xfrm>
            <a:prstGeom prst="line">
              <a:avLst/>
            </a:prstGeom>
            <a:solidFill>
              <a:srgbClr val="00B8FF"/>
            </a:solidFill>
            <a:ln w="9525" cap="flat" cmpd="sng" algn="ctr">
              <a:solidFill>
                <a:schemeClr val="tx1"/>
              </a:solidFill>
              <a:prstDash val="solid"/>
              <a:round/>
              <a:headEnd type="none" w="med" len="med"/>
              <a:tailEnd type="none" w="med" len="med"/>
            </a:ln>
            <a:effectLst/>
          </p:spPr>
        </p:cxnSp>
        <p:sp>
          <p:nvSpPr>
            <p:cNvPr id="33" name="Oval 32"/>
            <p:cNvSpPr/>
            <p:nvPr/>
          </p:nvSpPr>
          <p:spPr bwMode="auto">
            <a:xfrm>
              <a:off x="2895600" y="6477000"/>
              <a:ext cx="685800" cy="685800"/>
            </a:xfrm>
            <a:prstGeom prst="ellipse">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CA" sz="2000" dirty="0">
                  <a:solidFill>
                    <a:srgbClr val="000000"/>
                  </a:solidFill>
                  <a:latin typeface="Arial"/>
                </a:rPr>
                <a:t>e</a:t>
              </a:r>
              <a:r>
                <a:rPr lang="en-CA" sz="2000" baseline="-25000" dirty="0">
                  <a:solidFill>
                    <a:srgbClr val="000000"/>
                  </a:solidFill>
                  <a:latin typeface="Arial"/>
                </a:rPr>
                <a:t>1</a:t>
              </a:r>
              <a:endParaRPr lang="en-CA" baseline="-25000" dirty="0" smtClean="0">
                <a:solidFill>
                  <a:srgbClr val="000000"/>
                </a:solidFill>
                <a:latin typeface="Arial"/>
              </a:endParaRPr>
            </a:p>
          </p:txBody>
        </p:sp>
        <p:sp>
          <p:nvSpPr>
            <p:cNvPr id="34" name="Oval 33"/>
            <p:cNvSpPr/>
            <p:nvPr/>
          </p:nvSpPr>
          <p:spPr bwMode="auto">
            <a:xfrm>
              <a:off x="3657600" y="6477000"/>
              <a:ext cx="685800" cy="685800"/>
            </a:xfrm>
            <a:prstGeom prst="ellipse">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CA" sz="2000" dirty="0">
                  <a:solidFill>
                    <a:srgbClr val="000000"/>
                  </a:solidFill>
                  <a:latin typeface="Arial"/>
                </a:rPr>
                <a:t>e</a:t>
              </a:r>
              <a:r>
                <a:rPr lang="en-CA" sz="2000" baseline="-25000" dirty="0">
                  <a:solidFill>
                    <a:srgbClr val="000000"/>
                  </a:solidFill>
                  <a:latin typeface="Arial"/>
                </a:rPr>
                <a:t>2</a:t>
              </a:r>
              <a:endParaRPr lang="en-CA" baseline="-25000" dirty="0" smtClean="0">
                <a:solidFill>
                  <a:srgbClr val="000000"/>
                </a:solidFill>
                <a:latin typeface="Arial"/>
              </a:endParaRPr>
            </a:p>
          </p:txBody>
        </p:sp>
        <p:sp>
          <p:nvSpPr>
            <p:cNvPr id="35" name="Oval 34"/>
            <p:cNvSpPr/>
            <p:nvPr/>
          </p:nvSpPr>
          <p:spPr bwMode="auto">
            <a:xfrm>
              <a:off x="4724400" y="6477000"/>
              <a:ext cx="685800" cy="685800"/>
            </a:xfrm>
            <a:prstGeom prst="ellipse">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CA" sz="2000" dirty="0">
                  <a:solidFill>
                    <a:srgbClr val="000000"/>
                  </a:solidFill>
                  <a:latin typeface="Arial"/>
                </a:rPr>
                <a:t>e</a:t>
              </a:r>
              <a:r>
                <a:rPr lang="en-CA" sz="2000" baseline="-25000" dirty="0">
                  <a:solidFill>
                    <a:srgbClr val="000000"/>
                  </a:solidFill>
                  <a:latin typeface="Arial"/>
                </a:rPr>
                <a:t>3</a:t>
              </a:r>
              <a:endParaRPr lang="en-CA" baseline="-25000" dirty="0" smtClean="0">
                <a:solidFill>
                  <a:srgbClr val="000000"/>
                </a:solidFill>
                <a:latin typeface="Arial"/>
              </a:endParaRPr>
            </a:p>
          </p:txBody>
        </p:sp>
        <p:sp>
          <p:nvSpPr>
            <p:cNvPr id="36" name="TextBox 35"/>
            <p:cNvSpPr txBox="1"/>
            <p:nvPr/>
          </p:nvSpPr>
          <p:spPr>
            <a:xfrm>
              <a:off x="3124200" y="5746076"/>
              <a:ext cx="990600" cy="452137"/>
            </a:xfrm>
            <a:prstGeom prst="rect">
              <a:avLst/>
            </a:prstGeom>
            <a:noFill/>
            <a:ln>
              <a:solidFill>
                <a:schemeClr val="tx1"/>
              </a:solidFill>
            </a:ln>
          </p:spPr>
          <p:txBody>
            <a:bodyPr wrap="square" rtlCol="0" anchor="ctr" anchorCtr="1">
              <a:spAutoFit/>
            </a:bodyPr>
            <a:lstStyle/>
            <a:p>
              <a:r>
                <a:rPr lang="en-CA" sz="2000" dirty="0">
                  <a:solidFill>
                    <a:srgbClr val="000000"/>
                  </a:solidFill>
                  <a:latin typeface="Arial"/>
                </a:rPr>
                <a:t>R</a:t>
              </a:r>
              <a:r>
                <a:rPr lang="en-CA" sz="2000" baseline="-25000" dirty="0">
                  <a:solidFill>
                    <a:srgbClr val="000000"/>
                  </a:solidFill>
                  <a:latin typeface="Arial"/>
                </a:rPr>
                <a:t>1-2</a:t>
              </a:r>
            </a:p>
          </p:txBody>
        </p:sp>
        <p:cxnSp>
          <p:nvCxnSpPr>
            <p:cNvPr id="37" name="Straight Connector 36"/>
            <p:cNvCxnSpPr/>
            <p:nvPr/>
          </p:nvCxnSpPr>
          <p:spPr bwMode="auto">
            <a:xfrm flipH="1">
              <a:off x="3352800" y="6172200"/>
              <a:ext cx="290936" cy="304800"/>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38" name="Straight Connector 37"/>
            <p:cNvCxnSpPr/>
            <p:nvPr/>
          </p:nvCxnSpPr>
          <p:spPr bwMode="auto">
            <a:xfrm>
              <a:off x="3619500" y="6172200"/>
              <a:ext cx="266700" cy="304800"/>
            </a:xfrm>
            <a:prstGeom prst="line">
              <a:avLst/>
            </a:prstGeom>
            <a:solidFill>
              <a:srgbClr val="00B8FF"/>
            </a:solidFill>
            <a:ln w="9525" cap="flat" cmpd="sng" algn="ctr">
              <a:solidFill>
                <a:schemeClr val="tx1"/>
              </a:solidFill>
              <a:prstDash val="solid"/>
              <a:round/>
              <a:headEnd type="none" w="med" len="med"/>
              <a:tailEnd type="none" w="med" len="med"/>
            </a:ln>
            <a:effectLst/>
          </p:spPr>
        </p:cxnSp>
        <p:sp>
          <p:nvSpPr>
            <p:cNvPr id="39" name="TextBox 38"/>
            <p:cNvSpPr txBox="1"/>
            <p:nvPr/>
          </p:nvSpPr>
          <p:spPr>
            <a:xfrm>
              <a:off x="3810000" y="5003187"/>
              <a:ext cx="990600" cy="452137"/>
            </a:xfrm>
            <a:prstGeom prst="rect">
              <a:avLst/>
            </a:prstGeom>
            <a:noFill/>
            <a:ln>
              <a:solidFill>
                <a:schemeClr val="tx1"/>
              </a:solidFill>
            </a:ln>
          </p:spPr>
          <p:txBody>
            <a:bodyPr wrap="square" rtlCol="0" anchor="ctr" anchorCtr="1">
              <a:spAutoFit/>
            </a:bodyPr>
            <a:lstStyle/>
            <a:p>
              <a:r>
                <a:rPr lang="en-CA" sz="2000" dirty="0">
                  <a:solidFill>
                    <a:srgbClr val="000000"/>
                  </a:solidFill>
                  <a:latin typeface="Arial"/>
                </a:rPr>
                <a:t>R</a:t>
              </a:r>
              <a:r>
                <a:rPr lang="en-CA" sz="2000" baseline="-25000" dirty="0">
                  <a:solidFill>
                    <a:srgbClr val="000000"/>
                  </a:solidFill>
                  <a:latin typeface="Arial"/>
                </a:rPr>
                <a:t>1-3</a:t>
              </a:r>
            </a:p>
          </p:txBody>
        </p:sp>
        <p:cxnSp>
          <p:nvCxnSpPr>
            <p:cNvPr id="49" name="Straight Connector 48"/>
            <p:cNvCxnSpPr>
              <a:stCxn id="39" idx="2"/>
            </p:cNvCxnSpPr>
            <p:nvPr/>
          </p:nvCxnSpPr>
          <p:spPr bwMode="auto">
            <a:xfrm flipH="1">
              <a:off x="4038600" y="5455324"/>
              <a:ext cx="266700" cy="259677"/>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52" name="Straight Connector 51"/>
            <p:cNvCxnSpPr>
              <a:stCxn id="39" idx="2"/>
              <a:endCxn id="35" idx="0"/>
            </p:cNvCxnSpPr>
            <p:nvPr/>
          </p:nvCxnSpPr>
          <p:spPr bwMode="auto">
            <a:xfrm>
              <a:off x="4305300" y="5455324"/>
              <a:ext cx="762000" cy="1021675"/>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71" name="Straight Connector 70"/>
            <p:cNvCxnSpPr/>
            <p:nvPr/>
          </p:nvCxnSpPr>
          <p:spPr bwMode="auto">
            <a:xfrm>
              <a:off x="2743200" y="5314890"/>
              <a:ext cx="0" cy="1771710"/>
            </a:xfrm>
            <a:prstGeom prst="line">
              <a:avLst/>
            </a:prstGeom>
            <a:solidFill>
              <a:srgbClr val="00B8FF"/>
            </a:solidFill>
            <a:ln w="31750" cap="flat" cmpd="sng" algn="ctr">
              <a:solidFill>
                <a:srgbClr val="0000FF"/>
              </a:solidFill>
              <a:prstDash val="solid"/>
              <a:round/>
              <a:headEnd type="none" w="med" len="med"/>
              <a:tailEnd type="none" w="med" len="med"/>
            </a:ln>
            <a:effectLst/>
          </p:spPr>
        </p:cxnSp>
      </p:grpSp>
      <p:grpSp>
        <p:nvGrpSpPr>
          <p:cNvPr id="8" name="Group 56"/>
          <p:cNvGrpSpPr/>
          <p:nvPr/>
        </p:nvGrpSpPr>
        <p:grpSpPr>
          <a:xfrm>
            <a:off x="3810003" y="5346291"/>
            <a:ext cx="2227217" cy="1816509"/>
            <a:chOff x="2192383" y="4989956"/>
            <a:chExt cx="1903911" cy="2172844"/>
          </a:xfrm>
        </p:grpSpPr>
        <p:sp>
          <p:nvSpPr>
            <p:cNvPr id="85" name="Oval 84"/>
            <p:cNvSpPr/>
            <p:nvPr/>
          </p:nvSpPr>
          <p:spPr bwMode="auto">
            <a:xfrm>
              <a:off x="2192383" y="6476999"/>
              <a:ext cx="519249" cy="685799"/>
            </a:xfrm>
            <a:prstGeom prst="ellipse">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CA" sz="2000" dirty="0">
                  <a:solidFill>
                    <a:srgbClr val="000000"/>
                  </a:solidFill>
                  <a:latin typeface="Arial"/>
                </a:rPr>
                <a:t>e</a:t>
              </a:r>
              <a:r>
                <a:rPr lang="en-CA" sz="2000" baseline="-25000" dirty="0">
                  <a:solidFill>
                    <a:srgbClr val="000000"/>
                  </a:solidFill>
                  <a:latin typeface="Arial"/>
                </a:rPr>
                <a:t>1</a:t>
              </a:r>
              <a:endParaRPr lang="en-CA" baseline="-25000" dirty="0" smtClean="0">
                <a:solidFill>
                  <a:srgbClr val="000000"/>
                </a:solidFill>
                <a:latin typeface="Arial"/>
              </a:endParaRPr>
            </a:p>
          </p:txBody>
        </p:sp>
        <p:sp>
          <p:nvSpPr>
            <p:cNvPr id="86" name="Oval 85"/>
            <p:cNvSpPr/>
            <p:nvPr/>
          </p:nvSpPr>
          <p:spPr bwMode="auto">
            <a:xfrm>
              <a:off x="2769325" y="6476999"/>
              <a:ext cx="519249" cy="685799"/>
            </a:xfrm>
            <a:prstGeom prst="ellipse">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CA" sz="2000" dirty="0">
                  <a:solidFill>
                    <a:srgbClr val="000000"/>
                  </a:solidFill>
                  <a:latin typeface="Arial"/>
                </a:rPr>
                <a:t>e</a:t>
              </a:r>
              <a:r>
                <a:rPr lang="en-CA" sz="2000" baseline="-25000" dirty="0">
                  <a:solidFill>
                    <a:srgbClr val="000000"/>
                  </a:solidFill>
                  <a:latin typeface="Arial"/>
                </a:rPr>
                <a:t>2</a:t>
              </a:r>
              <a:endParaRPr lang="en-CA" baseline="-25000" dirty="0" smtClean="0">
                <a:solidFill>
                  <a:srgbClr val="000000"/>
                </a:solidFill>
                <a:latin typeface="Arial"/>
              </a:endParaRPr>
            </a:p>
          </p:txBody>
        </p:sp>
        <p:sp>
          <p:nvSpPr>
            <p:cNvPr id="87" name="Oval 86"/>
            <p:cNvSpPr/>
            <p:nvPr/>
          </p:nvSpPr>
          <p:spPr bwMode="auto">
            <a:xfrm>
              <a:off x="3577045" y="6477001"/>
              <a:ext cx="519249" cy="685799"/>
            </a:xfrm>
            <a:prstGeom prst="ellipse">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CA" sz="2000" dirty="0">
                  <a:solidFill>
                    <a:srgbClr val="000000"/>
                  </a:solidFill>
                  <a:latin typeface="Arial"/>
                </a:rPr>
                <a:t>e</a:t>
              </a:r>
              <a:r>
                <a:rPr lang="en-CA" sz="2000" baseline="-25000" dirty="0">
                  <a:solidFill>
                    <a:srgbClr val="000000"/>
                  </a:solidFill>
                  <a:latin typeface="Arial"/>
                </a:rPr>
                <a:t>3</a:t>
              </a:r>
              <a:endParaRPr lang="en-CA" baseline="-25000" dirty="0" smtClean="0">
                <a:solidFill>
                  <a:srgbClr val="000000"/>
                </a:solidFill>
                <a:latin typeface="Arial"/>
              </a:endParaRPr>
            </a:p>
          </p:txBody>
        </p:sp>
        <p:sp>
          <p:nvSpPr>
            <p:cNvPr id="88" name="TextBox 87"/>
            <p:cNvSpPr txBox="1"/>
            <p:nvPr/>
          </p:nvSpPr>
          <p:spPr>
            <a:xfrm>
              <a:off x="2365465" y="5732847"/>
              <a:ext cx="750026" cy="478597"/>
            </a:xfrm>
            <a:prstGeom prst="rect">
              <a:avLst/>
            </a:prstGeom>
            <a:noFill/>
            <a:ln>
              <a:solidFill>
                <a:schemeClr val="tx1"/>
              </a:solidFill>
            </a:ln>
          </p:spPr>
          <p:txBody>
            <a:bodyPr wrap="square" rtlCol="0" anchor="ctr" anchorCtr="1">
              <a:spAutoFit/>
            </a:bodyPr>
            <a:lstStyle/>
            <a:p>
              <a:r>
                <a:rPr lang="en-CA" sz="2000" dirty="0">
                  <a:solidFill>
                    <a:srgbClr val="000000"/>
                  </a:solidFill>
                  <a:latin typeface="Arial"/>
                </a:rPr>
                <a:t>r</a:t>
              </a:r>
              <a:r>
                <a:rPr lang="en-CA" sz="2000" baseline="-25000" dirty="0">
                  <a:solidFill>
                    <a:srgbClr val="000000"/>
                  </a:solidFill>
                  <a:latin typeface="Arial"/>
                </a:rPr>
                <a:t>1-2</a:t>
              </a:r>
            </a:p>
          </p:txBody>
        </p:sp>
        <p:cxnSp>
          <p:nvCxnSpPr>
            <p:cNvPr id="89" name="Straight Connector 88"/>
            <p:cNvCxnSpPr/>
            <p:nvPr/>
          </p:nvCxnSpPr>
          <p:spPr bwMode="auto">
            <a:xfrm flipH="1">
              <a:off x="2538548" y="6172200"/>
              <a:ext cx="220280" cy="304801"/>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90" name="Straight Connector 89"/>
            <p:cNvCxnSpPr/>
            <p:nvPr/>
          </p:nvCxnSpPr>
          <p:spPr bwMode="auto">
            <a:xfrm>
              <a:off x="2740478" y="6172200"/>
              <a:ext cx="201930" cy="304801"/>
            </a:xfrm>
            <a:prstGeom prst="line">
              <a:avLst/>
            </a:prstGeom>
            <a:solidFill>
              <a:srgbClr val="00B8FF"/>
            </a:solidFill>
            <a:ln w="9525" cap="flat" cmpd="sng" algn="ctr">
              <a:solidFill>
                <a:schemeClr val="tx1"/>
              </a:solidFill>
              <a:prstDash val="solid"/>
              <a:round/>
              <a:headEnd type="none" w="med" len="med"/>
              <a:tailEnd type="none" w="med" len="med"/>
            </a:ln>
            <a:effectLst/>
          </p:spPr>
        </p:cxnSp>
        <p:sp>
          <p:nvSpPr>
            <p:cNvPr id="91" name="TextBox 90"/>
            <p:cNvSpPr txBox="1"/>
            <p:nvPr/>
          </p:nvSpPr>
          <p:spPr>
            <a:xfrm>
              <a:off x="2884714" y="4989956"/>
              <a:ext cx="750026" cy="478597"/>
            </a:xfrm>
            <a:prstGeom prst="rect">
              <a:avLst/>
            </a:prstGeom>
            <a:noFill/>
            <a:ln>
              <a:solidFill>
                <a:schemeClr val="tx1"/>
              </a:solidFill>
            </a:ln>
          </p:spPr>
          <p:txBody>
            <a:bodyPr wrap="square" rtlCol="0" anchor="ctr" anchorCtr="1">
              <a:spAutoFit/>
            </a:bodyPr>
            <a:lstStyle/>
            <a:p>
              <a:r>
                <a:rPr lang="en-CA" sz="2000" dirty="0">
                  <a:solidFill>
                    <a:srgbClr val="000000"/>
                  </a:solidFill>
                  <a:latin typeface="Arial"/>
                </a:rPr>
                <a:t>r</a:t>
              </a:r>
              <a:r>
                <a:rPr lang="en-CA" sz="2000" baseline="-25000" dirty="0">
                  <a:solidFill>
                    <a:srgbClr val="000000"/>
                  </a:solidFill>
                  <a:latin typeface="Arial"/>
                </a:rPr>
                <a:t>1-3</a:t>
              </a:r>
            </a:p>
          </p:txBody>
        </p:sp>
        <p:cxnSp>
          <p:nvCxnSpPr>
            <p:cNvPr id="92" name="Straight Connector 91"/>
            <p:cNvCxnSpPr>
              <a:stCxn id="91" idx="2"/>
            </p:cNvCxnSpPr>
            <p:nvPr/>
          </p:nvCxnSpPr>
          <p:spPr bwMode="auto">
            <a:xfrm flipH="1">
              <a:off x="3057798" y="5468553"/>
              <a:ext cx="201930" cy="246446"/>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93" name="Straight Connector 92"/>
            <p:cNvCxnSpPr>
              <a:stCxn id="91" idx="2"/>
              <a:endCxn id="87" idx="0"/>
            </p:cNvCxnSpPr>
            <p:nvPr/>
          </p:nvCxnSpPr>
          <p:spPr bwMode="auto">
            <a:xfrm>
              <a:off x="3259728" y="5468553"/>
              <a:ext cx="576943" cy="1008447"/>
            </a:xfrm>
            <a:prstGeom prst="line">
              <a:avLst/>
            </a:prstGeom>
            <a:solidFill>
              <a:srgbClr val="00B8FF"/>
            </a:solidFill>
            <a:ln w="9525" cap="flat" cmpd="sng" algn="ctr">
              <a:solidFill>
                <a:schemeClr val="tx1"/>
              </a:solidFill>
              <a:prstDash val="solid"/>
              <a:round/>
              <a:headEnd type="none" w="med" len="med"/>
              <a:tailEnd type="none" w="med" len="med"/>
            </a:ln>
            <a:effectLst/>
          </p:spPr>
        </p:cxnSp>
      </p:grpSp>
      <p:sp>
        <p:nvSpPr>
          <p:cNvPr id="96" name="TextBox 95"/>
          <p:cNvSpPr txBox="1"/>
          <p:nvPr/>
        </p:nvSpPr>
        <p:spPr>
          <a:xfrm>
            <a:off x="152400" y="2667001"/>
            <a:ext cx="1981200" cy="1244992"/>
          </a:xfrm>
          <a:prstGeom prst="rect">
            <a:avLst/>
          </a:prstGeom>
          <a:solidFill>
            <a:srgbClr val="FFCCFF"/>
          </a:solidFill>
        </p:spPr>
        <p:txBody>
          <a:bodyPr wrap="square" lIns="91418" tIns="45710" rIns="91418" bIns="45710" rtlCol="0">
            <a:spAutoFit/>
          </a:bodyPr>
          <a:lstStyle/>
          <a:p>
            <a:r>
              <a:rPr lang="en-CA" dirty="0">
                <a:solidFill>
                  <a:srgbClr val="000000"/>
                </a:solidFill>
                <a:latin typeface="Arial"/>
              </a:rPr>
              <a:t>Assign probabilities to DTs.</a:t>
            </a:r>
          </a:p>
        </p:txBody>
      </p:sp>
      <p:sp>
        <p:nvSpPr>
          <p:cNvPr id="97" name="TextBox 96"/>
          <p:cNvSpPr txBox="1"/>
          <p:nvPr/>
        </p:nvSpPr>
        <p:spPr>
          <a:xfrm>
            <a:off x="381001" y="5715000"/>
            <a:ext cx="2362201" cy="861297"/>
          </a:xfrm>
          <a:prstGeom prst="rect">
            <a:avLst/>
          </a:prstGeom>
          <a:solidFill>
            <a:srgbClr val="FFCCFF"/>
          </a:solidFill>
        </p:spPr>
        <p:txBody>
          <a:bodyPr wrap="square" lIns="91418" tIns="45710" rIns="91418" bIns="45710" rtlCol="0">
            <a:spAutoFit/>
          </a:bodyPr>
          <a:lstStyle/>
          <a:p>
            <a:r>
              <a:rPr lang="en-CA" dirty="0">
                <a:solidFill>
                  <a:srgbClr val="000000"/>
                </a:solidFill>
                <a:latin typeface="Arial"/>
              </a:rPr>
              <a:t>Find the most probable DT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6"/>
                                        </p:tgtEl>
                                        <p:attrNameLst>
                                          <p:attrName>style.visibility</p:attrName>
                                        </p:attrNameLst>
                                      </p:cBhvr>
                                      <p:to>
                                        <p:strVal val="visible"/>
                                      </p:to>
                                    </p:set>
                                    <p:animEffect transition="in" filter="blinds(horizontal)">
                                      <p:cBhvr>
                                        <p:cTn id="12" dur="500"/>
                                        <p:tgtEl>
                                          <p:spTgt spid="9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linds(horizontal)">
                                      <p:cBhvr>
                                        <p:cTn id="17" dur="500"/>
                                        <p:tgtEl>
                                          <p:spTgt spid="3"/>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linds(horizont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linds(horizontal)">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blinds(horizontal)">
                                      <p:cBhvr>
                                        <p:cTn id="30" dur="500"/>
                                        <p:tgtEl>
                                          <p:spTgt spid="97"/>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blinds(horizontal)">
                                      <p:cBhvr>
                                        <p:cTn id="3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9" grpId="0" animBg="1"/>
      <p:bldP spid="96" grpId="0" animBg="1"/>
      <p:bldP spid="97"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11150"/>
            <a:ext cx="9448800" cy="1295400"/>
          </a:xfrm>
        </p:spPr>
        <p:txBody>
          <a:bodyPr/>
          <a:lstStyle/>
          <a:p>
            <a:r>
              <a:rPr lang="en-CA" dirty="0" smtClean="0"/>
              <a:t>Requirements for Our Parsing Model</a:t>
            </a:r>
            <a:endParaRPr lang="en-CA" dirty="0"/>
          </a:p>
        </p:txBody>
      </p:sp>
      <p:sp>
        <p:nvSpPr>
          <p:cNvPr id="5" name="Footer Placeholder 4"/>
          <p:cNvSpPr>
            <a:spLocks noGrp="1"/>
          </p:cNvSpPr>
          <p:nvPr>
            <p:ph type="ftr" sz="quarter" idx="11"/>
          </p:nvPr>
        </p:nvSpPr>
        <p:spPr/>
        <p:txBody>
          <a:bodyPr/>
          <a:lstStyle/>
          <a:p>
            <a:pPr>
              <a:defRPr/>
            </a:pPr>
            <a:r>
              <a:rPr lang="en-US" smtClean="0">
                <a:solidFill>
                  <a:srgbClr val="000000"/>
                </a:solidFill>
              </a:rPr>
              <a:t>CPSC 422, Lecture 28</a:t>
            </a:r>
            <a:endParaRPr lang="en-US" dirty="0">
              <a:solidFill>
                <a:srgbClr val="000000"/>
              </a:solidFill>
            </a:endParaRPr>
          </a:p>
        </p:txBody>
      </p:sp>
      <p:sp>
        <p:nvSpPr>
          <p:cNvPr id="6" name="Slide Number Placeholder 5"/>
          <p:cNvSpPr>
            <a:spLocks noGrp="1"/>
          </p:cNvSpPr>
          <p:nvPr>
            <p:ph type="sldNum" sz="quarter" idx="12"/>
          </p:nvPr>
        </p:nvSpPr>
        <p:spPr/>
        <p:txBody>
          <a:bodyPr/>
          <a:lstStyle/>
          <a:p>
            <a:pPr>
              <a:defRPr/>
            </a:pPr>
            <a:fld id="{21A5F99B-F908-435A-91B8-09D5E4931BB1}" type="slidenum">
              <a:rPr lang="en-US" smtClean="0">
                <a:solidFill>
                  <a:srgbClr val="000000"/>
                </a:solidFill>
              </a:rPr>
              <a:pPr>
                <a:defRPr/>
              </a:pPr>
              <a:t>55</a:t>
            </a:fld>
            <a:endParaRPr lang="en-US" dirty="0">
              <a:solidFill>
                <a:srgbClr val="000000"/>
              </a:solidFill>
            </a:endParaRPr>
          </a:p>
        </p:txBody>
      </p:sp>
      <p:sp>
        <p:nvSpPr>
          <p:cNvPr id="7" name="TextBox 6"/>
          <p:cNvSpPr txBox="1"/>
          <p:nvPr/>
        </p:nvSpPr>
        <p:spPr>
          <a:xfrm>
            <a:off x="685800" y="2515614"/>
            <a:ext cx="8610600" cy="3128584"/>
          </a:xfrm>
          <a:prstGeom prst="rect">
            <a:avLst/>
          </a:prstGeom>
          <a:noFill/>
        </p:spPr>
        <p:txBody>
          <a:bodyPr wrap="square" lIns="91418" tIns="45710" rIns="91418" bIns="45710" rtlCol="0">
            <a:spAutoFit/>
          </a:bodyPr>
          <a:lstStyle/>
          <a:p>
            <a:pPr>
              <a:buFont typeface="Wingdings" pitchFamily="2" charset="2"/>
              <a:buChar char="ü"/>
            </a:pPr>
            <a:r>
              <a:rPr lang="en-CA" sz="3200" dirty="0">
                <a:solidFill>
                  <a:srgbClr val="000000"/>
                </a:solidFill>
                <a:latin typeface="Arial"/>
              </a:rPr>
              <a:t> Discriminative</a:t>
            </a:r>
          </a:p>
          <a:p>
            <a:pPr>
              <a:buFont typeface="Wingdings" pitchFamily="2" charset="2"/>
              <a:buChar char="ü"/>
            </a:pPr>
            <a:r>
              <a:rPr lang="en-CA" sz="3200" dirty="0">
                <a:solidFill>
                  <a:srgbClr val="000000"/>
                </a:solidFill>
                <a:latin typeface="Arial"/>
              </a:rPr>
              <a:t> Joint model for Structure and Label</a:t>
            </a:r>
          </a:p>
          <a:p>
            <a:pPr>
              <a:buFont typeface="Wingdings" pitchFamily="2" charset="2"/>
              <a:buChar char="ü"/>
            </a:pPr>
            <a:r>
              <a:rPr lang="en-CA" sz="3200" dirty="0">
                <a:solidFill>
                  <a:srgbClr val="000000"/>
                </a:solidFill>
                <a:latin typeface="Arial"/>
              </a:rPr>
              <a:t> Sequential dependencies</a:t>
            </a:r>
          </a:p>
          <a:p>
            <a:pPr>
              <a:buFont typeface="Wingdings" pitchFamily="2" charset="2"/>
              <a:buChar char="ü"/>
            </a:pPr>
            <a:r>
              <a:rPr lang="en-CA" sz="3200" dirty="0">
                <a:solidFill>
                  <a:srgbClr val="000000"/>
                </a:solidFill>
                <a:latin typeface="Arial"/>
              </a:rPr>
              <a:t> Hierarchical dependencies</a:t>
            </a:r>
          </a:p>
          <a:p>
            <a:pPr>
              <a:buFont typeface="Wingdings" pitchFamily="2" charset="2"/>
              <a:buChar char="ü"/>
            </a:pPr>
            <a:r>
              <a:rPr lang="en-CA" sz="3200" dirty="0">
                <a:solidFill>
                  <a:srgbClr val="000000"/>
                </a:solidFill>
                <a:latin typeface="Arial"/>
              </a:rPr>
              <a:t> Should support an optimal parsing algorithm</a:t>
            </a:r>
          </a:p>
          <a:p>
            <a:endParaRPr lang="en-CA" sz="3200" dirty="0">
              <a:solidFill>
                <a:srgbClr val="000000"/>
              </a:solidFill>
              <a:latin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linds(horizontal)">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blinds(horizontal)">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blinds(horizontal)">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blinds(horizontal)">
                                      <p:cBhvr>
                                        <p:cTn id="2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Our Parsing Model</a:t>
            </a:r>
            <a:endParaRPr lang="en-CA" dirty="0"/>
          </a:p>
        </p:txBody>
      </p:sp>
      <p:sp>
        <p:nvSpPr>
          <p:cNvPr id="5" name="Footer Placeholder 4"/>
          <p:cNvSpPr>
            <a:spLocks noGrp="1"/>
          </p:cNvSpPr>
          <p:nvPr>
            <p:ph type="ftr" sz="quarter" idx="11"/>
          </p:nvPr>
        </p:nvSpPr>
        <p:spPr/>
        <p:txBody>
          <a:bodyPr/>
          <a:lstStyle/>
          <a:p>
            <a:pPr>
              <a:defRPr/>
            </a:pPr>
            <a:r>
              <a:rPr lang="en-US" smtClean="0">
                <a:solidFill>
                  <a:srgbClr val="000000"/>
                </a:solidFill>
              </a:rPr>
              <a:t>CPSC 422, Lecture 28</a:t>
            </a: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21A5F99B-F908-435A-91B8-09D5E4931BB1}" type="slidenum">
              <a:rPr lang="en-US" smtClean="0">
                <a:solidFill>
                  <a:srgbClr val="000000"/>
                </a:solidFill>
              </a:rPr>
              <a:pPr>
                <a:defRPr/>
              </a:pPr>
              <a:t>56</a:t>
            </a:fld>
            <a:endParaRPr lang="en-US">
              <a:solidFill>
                <a:srgbClr val="000000"/>
              </a:solidFill>
            </a:endParaRPr>
          </a:p>
        </p:txBody>
      </p:sp>
      <p:sp>
        <p:nvSpPr>
          <p:cNvPr id="7" name="TextBox 6"/>
          <p:cNvSpPr txBox="1"/>
          <p:nvPr/>
        </p:nvSpPr>
        <p:spPr>
          <a:xfrm>
            <a:off x="1752601" y="1524000"/>
            <a:ext cx="6248400" cy="529924"/>
          </a:xfrm>
          <a:prstGeom prst="rect">
            <a:avLst/>
          </a:prstGeom>
          <a:solidFill>
            <a:srgbClr val="FFCCFF"/>
          </a:solidFill>
        </p:spPr>
        <p:txBody>
          <a:bodyPr wrap="square" lIns="91418" tIns="45710" rIns="91418" bIns="45710" rtlCol="0">
            <a:spAutoFit/>
          </a:bodyPr>
          <a:lstStyle/>
          <a:p>
            <a:r>
              <a:rPr lang="en-CA" sz="2800" dirty="0">
                <a:solidFill>
                  <a:srgbClr val="000000"/>
                </a:solidFill>
                <a:latin typeface="Arial"/>
              </a:rPr>
              <a:t>Model </a:t>
            </a:r>
            <a:r>
              <a:rPr lang="en-CA" sz="2800" b="1" dirty="0">
                <a:solidFill>
                  <a:srgbClr val="000000"/>
                </a:solidFill>
                <a:latin typeface="Arial"/>
              </a:rPr>
              <a:t>structure</a:t>
            </a:r>
            <a:r>
              <a:rPr lang="en-CA" sz="2800" dirty="0">
                <a:solidFill>
                  <a:srgbClr val="000000"/>
                </a:solidFill>
                <a:latin typeface="Arial"/>
              </a:rPr>
              <a:t> and </a:t>
            </a:r>
            <a:r>
              <a:rPr lang="en-CA" sz="2800" b="1" dirty="0">
                <a:solidFill>
                  <a:srgbClr val="000000"/>
                </a:solidFill>
                <a:latin typeface="Arial"/>
              </a:rPr>
              <a:t>label</a:t>
            </a:r>
            <a:r>
              <a:rPr lang="en-CA" sz="2800" dirty="0">
                <a:solidFill>
                  <a:srgbClr val="000000"/>
                </a:solidFill>
                <a:latin typeface="Arial"/>
              </a:rPr>
              <a:t> jointly</a:t>
            </a:r>
          </a:p>
        </p:txBody>
      </p:sp>
      <p:grpSp>
        <p:nvGrpSpPr>
          <p:cNvPr id="3" name="Group 41"/>
          <p:cNvGrpSpPr/>
          <p:nvPr/>
        </p:nvGrpSpPr>
        <p:grpSpPr>
          <a:xfrm>
            <a:off x="304800" y="5181599"/>
            <a:ext cx="9448800" cy="1031636"/>
            <a:chOff x="304800" y="5334000"/>
            <a:chExt cx="9448800" cy="1031636"/>
          </a:xfrm>
        </p:grpSpPr>
        <p:sp>
          <p:nvSpPr>
            <p:cNvPr id="15" name="TextBox 14"/>
            <p:cNvSpPr txBox="1"/>
            <p:nvPr/>
          </p:nvSpPr>
          <p:spPr>
            <a:xfrm>
              <a:off x="8305800" y="5493603"/>
              <a:ext cx="1447800" cy="872033"/>
            </a:xfrm>
            <a:prstGeom prst="rect">
              <a:avLst/>
            </a:prstGeom>
            <a:solidFill>
              <a:srgbClr val="FFCCFF">
                <a:alpha val="74000"/>
              </a:srgbClr>
            </a:solidFill>
          </p:spPr>
          <p:txBody>
            <a:bodyPr wrap="square" rtlCol="0">
              <a:spAutoFit/>
            </a:bodyPr>
            <a:lstStyle/>
            <a:p>
              <a:r>
                <a:rPr lang="en-CA" dirty="0">
                  <a:solidFill>
                    <a:srgbClr val="000000"/>
                  </a:solidFill>
                  <a:latin typeface="Arial"/>
                </a:rPr>
                <a:t>Spans at level </a:t>
              </a:r>
              <a:r>
                <a:rPr lang="en-CA" dirty="0" err="1">
                  <a:solidFill>
                    <a:srgbClr val="000000"/>
                  </a:solidFill>
                  <a:latin typeface="Arial"/>
                </a:rPr>
                <a:t>i</a:t>
              </a:r>
              <a:endParaRPr lang="en-CA" dirty="0">
                <a:solidFill>
                  <a:srgbClr val="000000"/>
                </a:solidFill>
                <a:latin typeface="Arial"/>
              </a:endParaRPr>
            </a:p>
          </p:txBody>
        </p:sp>
        <p:grpSp>
          <p:nvGrpSpPr>
            <p:cNvPr id="14" name="Group 40"/>
            <p:cNvGrpSpPr/>
            <p:nvPr/>
          </p:nvGrpSpPr>
          <p:grpSpPr>
            <a:xfrm>
              <a:off x="304800" y="5334000"/>
              <a:ext cx="7620000" cy="838200"/>
              <a:chOff x="304800" y="5334000"/>
              <a:chExt cx="7620000" cy="838200"/>
            </a:xfrm>
          </p:grpSpPr>
          <p:grpSp>
            <p:nvGrpSpPr>
              <p:cNvPr id="16" name="Group 13"/>
              <p:cNvGrpSpPr/>
              <p:nvPr/>
            </p:nvGrpSpPr>
            <p:grpSpPr>
              <a:xfrm>
                <a:off x="304800" y="5334000"/>
                <a:ext cx="7620000" cy="838200"/>
                <a:chOff x="1219200" y="5486400"/>
                <a:chExt cx="7848600" cy="838200"/>
              </a:xfrm>
            </p:grpSpPr>
            <p:sp>
              <p:nvSpPr>
                <p:cNvPr id="8" name="Oval 7"/>
                <p:cNvSpPr/>
                <p:nvPr/>
              </p:nvSpPr>
              <p:spPr bwMode="auto">
                <a:xfrm>
                  <a:off x="1219200" y="5486400"/>
                  <a:ext cx="838200" cy="762000"/>
                </a:xfrm>
                <a:prstGeom prst="ellipse">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r>
                    <a:rPr lang="en-CA" sz="2000" dirty="0">
                      <a:solidFill>
                        <a:srgbClr val="000000"/>
                      </a:solidFill>
                      <a:latin typeface="Arial"/>
                    </a:rPr>
                    <a:t>W</a:t>
                  </a:r>
                  <a:r>
                    <a:rPr lang="en-CA" sz="2000" baseline="-25000" dirty="0">
                      <a:solidFill>
                        <a:srgbClr val="000000"/>
                      </a:solidFill>
                      <a:latin typeface="Arial"/>
                    </a:rPr>
                    <a:t>1</a:t>
                  </a:r>
                  <a:endParaRPr lang="en-CA" baseline="-25000" dirty="0" smtClean="0">
                    <a:solidFill>
                      <a:srgbClr val="000000"/>
                    </a:solidFill>
                    <a:latin typeface="Arial"/>
                  </a:endParaRPr>
                </a:p>
              </p:txBody>
            </p:sp>
            <p:sp>
              <p:nvSpPr>
                <p:cNvPr id="9" name="Oval 8"/>
                <p:cNvSpPr/>
                <p:nvPr/>
              </p:nvSpPr>
              <p:spPr bwMode="auto">
                <a:xfrm>
                  <a:off x="2362200" y="5486400"/>
                  <a:ext cx="838200" cy="762000"/>
                </a:xfrm>
                <a:prstGeom prst="ellipse">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r>
                    <a:rPr lang="en-CA" sz="2000" dirty="0">
                      <a:solidFill>
                        <a:srgbClr val="000000"/>
                      </a:solidFill>
                      <a:latin typeface="Arial"/>
                    </a:rPr>
                    <a:t>W</a:t>
                  </a:r>
                  <a:r>
                    <a:rPr lang="en-CA" sz="2000" baseline="-25000" dirty="0">
                      <a:solidFill>
                        <a:srgbClr val="000000"/>
                      </a:solidFill>
                      <a:latin typeface="Arial"/>
                    </a:rPr>
                    <a:t>2</a:t>
                  </a:r>
                  <a:endParaRPr lang="en-CA" baseline="-25000" dirty="0" smtClean="0">
                    <a:solidFill>
                      <a:srgbClr val="000000"/>
                    </a:solidFill>
                    <a:latin typeface="Arial"/>
                  </a:endParaRPr>
                </a:p>
              </p:txBody>
            </p:sp>
            <p:sp>
              <p:nvSpPr>
                <p:cNvPr id="10" name="Oval 9"/>
                <p:cNvSpPr/>
                <p:nvPr/>
              </p:nvSpPr>
              <p:spPr bwMode="auto">
                <a:xfrm>
                  <a:off x="6705600" y="5486400"/>
                  <a:ext cx="914400" cy="838200"/>
                </a:xfrm>
                <a:prstGeom prst="ellipse">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r>
                    <a:rPr lang="en-CA" sz="2000" dirty="0">
                      <a:solidFill>
                        <a:srgbClr val="000000"/>
                      </a:solidFill>
                      <a:latin typeface="Arial"/>
                    </a:rPr>
                    <a:t>W</a:t>
                  </a:r>
                  <a:r>
                    <a:rPr lang="en-CA" sz="1600" baseline="-25000" dirty="0">
                      <a:solidFill>
                        <a:srgbClr val="000000"/>
                      </a:solidFill>
                      <a:latin typeface="Arial"/>
                    </a:rPr>
                    <a:t>k-1</a:t>
                  </a:r>
                </a:p>
              </p:txBody>
            </p:sp>
            <p:sp>
              <p:nvSpPr>
                <p:cNvPr id="11" name="Oval 10"/>
                <p:cNvSpPr/>
                <p:nvPr/>
              </p:nvSpPr>
              <p:spPr bwMode="auto">
                <a:xfrm>
                  <a:off x="5105400" y="5486400"/>
                  <a:ext cx="838200" cy="762000"/>
                </a:xfrm>
                <a:prstGeom prst="ellipse">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r>
                    <a:rPr lang="en-CA" sz="2000" dirty="0">
                      <a:solidFill>
                        <a:srgbClr val="000000"/>
                      </a:solidFill>
                      <a:latin typeface="Arial"/>
                    </a:rPr>
                    <a:t>W</a:t>
                  </a:r>
                  <a:r>
                    <a:rPr lang="en-CA" sz="2000" baseline="-25000" dirty="0">
                      <a:solidFill>
                        <a:srgbClr val="000000"/>
                      </a:solidFill>
                      <a:latin typeface="Arial"/>
                    </a:rPr>
                    <a:t>j</a:t>
                  </a:r>
                  <a:endParaRPr lang="en-CA" baseline="-25000" dirty="0" smtClean="0">
                    <a:solidFill>
                      <a:srgbClr val="000000"/>
                    </a:solidFill>
                    <a:latin typeface="Arial"/>
                  </a:endParaRPr>
                </a:p>
              </p:txBody>
            </p:sp>
            <p:sp>
              <p:nvSpPr>
                <p:cNvPr id="12" name="Oval 11"/>
                <p:cNvSpPr/>
                <p:nvPr/>
              </p:nvSpPr>
              <p:spPr bwMode="auto">
                <a:xfrm>
                  <a:off x="3505200" y="5486400"/>
                  <a:ext cx="838200" cy="762000"/>
                </a:xfrm>
                <a:prstGeom prst="ellipse">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r>
                    <a:rPr lang="en-CA" sz="2000" dirty="0">
                      <a:solidFill>
                        <a:srgbClr val="000000"/>
                      </a:solidFill>
                      <a:latin typeface="Arial"/>
                    </a:rPr>
                    <a:t>W</a:t>
                  </a:r>
                  <a:r>
                    <a:rPr lang="en-CA" sz="2000" baseline="-25000" dirty="0">
                      <a:solidFill>
                        <a:srgbClr val="000000"/>
                      </a:solidFill>
                      <a:latin typeface="Arial"/>
                    </a:rPr>
                    <a:t>3</a:t>
                  </a:r>
                  <a:endParaRPr lang="en-CA" baseline="-25000" dirty="0" smtClean="0">
                    <a:solidFill>
                      <a:srgbClr val="000000"/>
                    </a:solidFill>
                    <a:latin typeface="Arial"/>
                  </a:endParaRPr>
                </a:p>
              </p:txBody>
            </p:sp>
            <p:sp>
              <p:nvSpPr>
                <p:cNvPr id="13" name="Oval 12"/>
                <p:cNvSpPr/>
                <p:nvPr/>
              </p:nvSpPr>
              <p:spPr bwMode="auto">
                <a:xfrm>
                  <a:off x="8153400" y="5486400"/>
                  <a:ext cx="914400" cy="838200"/>
                </a:xfrm>
                <a:prstGeom prst="ellipse">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r>
                    <a:rPr lang="en-CA" sz="2000" dirty="0">
                      <a:solidFill>
                        <a:srgbClr val="000000"/>
                      </a:solidFill>
                      <a:latin typeface="Arial"/>
                    </a:rPr>
                    <a:t>W</a:t>
                  </a:r>
                  <a:r>
                    <a:rPr lang="en-CA" sz="1600" baseline="-25000" dirty="0">
                      <a:solidFill>
                        <a:srgbClr val="000000"/>
                      </a:solidFill>
                      <a:latin typeface="Arial"/>
                    </a:rPr>
                    <a:t>k</a:t>
                  </a:r>
                </a:p>
              </p:txBody>
            </p:sp>
          </p:grpSp>
          <p:sp>
            <p:nvSpPr>
              <p:cNvPr id="34" name="TextBox 33"/>
              <p:cNvSpPr txBox="1"/>
              <p:nvPr/>
            </p:nvSpPr>
            <p:spPr>
              <a:xfrm>
                <a:off x="3505200" y="5486401"/>
                <a:ext cx="457200" cy="488339"/>
              </a:xfrm>
              <a:prstGeom prst="rect">
                <a:avLst/>
              </a:prstGeom>
              <a:noFill/>
            </p:spPr>
            <p:txBody>
              <a:bodyPr wrap="square" rtlCol="0">
                <a:spAutoFit/>
              </a:bodyPr>
              <a:lstStyle/>
              <a:p>
                <a:r>
                  <a:rPr lang="en-CA" dirty="0" smtClean="0">
                    <a:solidFill>
                      <a:srgbClr val="000000"/>
                    </a:solidFill>
                    <a:latin typeface="Arial"/>
                  </a:rPr>
                  <a:t>--</a:t>
                </a:r>
                <a:endParaRPr lang="en-CA" dirty="0">
                  <a:solidFill>
                    <a:srgbClr val="000000"/>
                  </a:solidFill>
                  <a:latin typeface="Arial"/>
                </a:endParaRPr>
              </a:p>
            </p:txBody>
          </p:sp>
          <p:sp>
            <p:nvSpPr>
              <p:cNvPr id="35" name="TextBox 34"/>
              <p:cNvSpPr txBox="1"/>
              <p:nvPr/>
            </p:nvSpPr>
            <p:spPr>
              <a:xfrm>
                <a:off x="5029200" y="5486401"/>
                <a:ext cx="457200" cy="488339"/>
              </a:xfrm>
              <a:prstGeom prst="rect">
                <a:avLst/>
              </a:prstGeom>
              <a:noFill/>
            </p:spPr>
            <p:txBody>
              <a:bodyPr wrap="square" rtlCol="0">
                <a:spAutoFit/>
              </a:bodyPr>
              <a:lstStyle/>
              <a:p>
                <a:r>
                  <a:rPr lang="en-CA" dirty="0" smtClean="0">
                    <a:solidFill>
                      <a:srgbClr val="000000"/>
                    </a:solidFill>
                    <a:latin typeface="Arial"/>
                  </a:rPr>
                  <a:t>--</a:t>
                </a:r>
                <a:endParaRPr lang="en-CA" dirty="0">
                  <a:solidFill>
                    <a:srgbClr val="000000"/>
                  </a:solidFill>
                  <a:latin typeface="Arial"/>
                </a:endParaRPr>
              </a:p>
            </p:txBody>
          </p:sp>
        </p:grpSp>
      </p:grpSp>
      <p:grpSp>
        <p:nvGrpSpPr>
          <p:cNvPr id="17" name="Group 101"/>
          <p:cNvGrpSpPr/>
          <p:nvPr/>
        </p:nvGrpSpPr>
        <p:grpSpPr>
          <a:xfrm>
            <a:off x="999412" y="2209802"/>
            <a:ext cx="8830390" cy="3018351"/>
            <a:chOff x="999410" y="2590800"/>
            <a:chExt cx="8830390" cy="2795380"/>
          </a:xfrm>
        </p:grpSpPr>
        <p:grpSp>
          <p:nvGrpSpPr>
            <p:cNvPr id="24" name="Group 43"/>
            <p:cNvGrpSpPr/>
            <p:nvPr/>
          </p:nvGrpSpPr>
          <p:grpSpPr>
            <a:xfrm>
              <a:off x="1414509" y="2590800"/>
              <a:ext cx="8415291" cy="1510715"/>
              <a:chOff x="1414509" y="3962400"/>
              <a:chExt cx="8415291" cy="1510715"/>
            </a:xfrm>
          </p:grpSpPr>
          <p:sp>
            <p:nvSpPr>
              <p:cNvPr id="45" name="TextBox 44"/>
              <p:cNvSpPr txBox="1"/>
              <p:nvPr/>
            </p:nvSpPr>
            <p:spPr>
              <a:xfrm>
                <a:off x="8077200" y="3962400"/>
                <a:ext cx="1752600" cy="1510715"/>
              </a:xfrm>
              <a:prstGeom prst="rect">
                <a:avLst/>
              </a:prstGeom>
              <a:solidFill>
                <a:srgbClr val="FFCCFF">
                  <a:alpha val="74000"/>
                </a:srgbClr>
              </a:solidFill>
            </p:spPr>
            <p:txBody>
              <a:bodyPr wrap="square" rtlCol="0">
                <a:spAutoFit/>
              </a:bodyPr>
              <a:lstStyle/>
              <a:p>
                <a:r>
                  <a:rPr lang="en-CA" dirty="0">
                    <a:solidFill>
                      <a:srgbClr val="000000"/>
                    </a:solidFill>
                    <a:latin typeface="Arial"/>
                  </a:rPr>
                  <a:t>Relation at level </a:t>
                </a:r>
                <a:r>
                  <a:rPr lang="en-CA" dirty="0" err="1">
                    <a:solidFill>
                      <a:srgbClr val="000000"/>
                    </a:solidFill>
                    <a:latin typeface="Arial"/>
                  </a:rPr>
                  <a:t>i</a:t>
                </a:r>
                <a:endParaRPr lang="en-CA" dirty="0">
                  <a:solidFill>
                    <a:srgbClr val="000000"/>
                  </a:solidFill>
                  <a:latin typeface="Arial"/>
                </a:endParaRPr>
              </a:p>
              <a:p>
                <a:r>
                  <a:rPr lang="en-CA" dirty="0">
                    <a:solidFill>
                      <a:srgbClr val="000000"/>
                    </a:solidFill>
                    <a:latin typeface="Arial"/>
                  </a:rPr>
                  <a:t>R </a:t>
                </a:r>
                <a:r>
                  <a:rPr lang="el-GR" dirty="0">
                    <a:solidFill>
                      <a:srgbClr val="000000"/>
                    </a:solidFill>
                    <a:cs typeface="Arial"/>
                  </a:rPr>
                  <a:t>ϵ</a:t>
                </a:r>
                <a:r>
                  <a:rPr lang="en-CA" dirty="0">
                    <a:solidFill>
                      <a:srgbClr val="000000"/>
                    </a:solidFill>
                    <a:cs typeface="Arial"/>
                  </a:rPr>
                  <a:t> {1 .. M}</a:t>
                </a:r>
                <a:r>
                  <a:rPr lang="en-CA" dirty="0">
                    <a:solidFill>
                      <a:srgbClr val="000000"/>
                    </a:solidFill>
                    <a:latin typeface="Arial"/>
                  </a:rPr>
                  <a:t> </a:t>
                </a:r>
              </a:p>
            </p:txBody>
          </p:sp>
          <p:cxnSp>
            <p:nvCxnSpPr>
              <p:cNvPr id="47" name="Straight Connector 46"/>
              <p:cNvCxnSpPr/>
              <p:nvPr/>
            </p:nvCxnSpPr>
            <p:spPr bwMode="auto">
              <a:xfrm flipH="1">
                <a:off x="1821402" y="4724400"/>
                <a:ext cx="7398" cy="719990"/>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48" name="Straight Connector 47"/>
              <p:cNvCxnSpPr/>
              <p:nvPr/>
            </p:nvCxnSpPr>
            <p:spPr bwMode="auto">
              <a:xfrm flipH="1">
                <a:off x="2931110" y="4724400"/>
                <a:ext cx="40690" cy="719990"/>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49" name="Straight Connector 48"/>
              <p:cNvCxnSpPr/>
              <p:nvPr/>
            </p:nvCxnSpPr>
            <p:spPr bwMode="auto">
              <a:xfrm flipH="1">
                <a:off x="4484703" y="4724400"/>
                <a:ext cx="11097" cy="719990"/>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50" name="Straight Connector 49"/>
              <p:cNvCxnSpPr>
                <a:stCxn id="59" idx="4"/>
                <a:endCxn id="19" idx="0"/>
              </p:cNvCxnSpPr>
              <p:nvPr/>
            </p:nvCxnSpPr>
            <p:spPr bwMode="auto">
              <a:xfrm>
                <a:off x="6075286" y="4800600"/>
                <a:ext cx="0" cy="643790"/>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51" name="Straight Connector 50"/>
              <p:cNvCxnSpPr>
                <a:stCxn id="62" idx="4"/>
                <a:endCxn id="22" idx="0"/>
              </p:cNvCxnSpPr>
              <p:nvPr/>
            </p:nvCxnSpPr>
            <p:spPr bwMode="auto">
              <a:xfrm>
                <a:off x="7480917" y="4800600"/>
                <a:ext cx="0" cy="643790"/>
              </a:xfrm>
              <a:prstGeom prst="line">
                <a:avLst/>
              </a:prstGeom>
              <a:solidFill>
                <a:srgbClr val="00B8FF"/>
              </a:solidFill>
              <a:ln w="9525" cap="flat" cmpd="sng" algn="ctr">
                <a:solidFill>
                  <a:schemeClr val="tx1"/>
                </a:solidFill>
                <a:prstDash val="solid"/>
                <a:round/>
                <a:headEnd type="none" w="med" len="med"/>
                <a:tailEnd type="none" w="med" len="med"/>
              </a:ln>
              <a:effectLst/>
            </p:spPr>
          </p:cxnSp>
          <p:grpSp>
            <p:nvGrpSpPr>
              <p:cNvPr id="25" name="Group 38"/>
              <p:cNvGrpSpPr/>
              <p:nvPr/>
            </p:nvGrpSpPr>
            <p:grpSpPr>
              <a:xfrm>
                <a:off x="1414509" y="3962400"/>
                <a:ext cx="6510291" cy="838200"/>
                <a:chOff x="1414509" y="3962400"/>
                <a:chExt cx="6510291" cy="838200"/>
              </a:xfrm>
            </p:grpSpPr>
            <p:grpSp>
              <p:nvGrpSpPr>
                <p:cNvPr id="31" name="Group 37"/>
                <p:cNvGrpSpPr/>
                <p:nvPr/>
              </p:nvGrpSpPr>
              <p:grpSpPr>
                <a:xfrm>
                  <a:off x="1414509" y="3962400"/>
                  <a:ext cx="6510291" cy="838200"/>
                  <a:chOff x="1414509" y="3962400"/>
                  <a:chExt cx="6510291" cy="838200"/>
                </a:xfrm>
              </p:grpSpPr>
              <p:grpSp>
                <p:nvGrpSpPr>
                  <p:cNvPr id="32" name="Group 15"/>
                  <p:cNvGrpSpPr/>
                  <p:nvPr/>
                </p:nvGrpSpPr>
                <p:grpSpPr>
                  <a:xfrm>
                    <a:off x="1414509" y="3962400"/>
                    <a:ext cx="6510291" cy="838200"/>
                    <a:chOff x="2362200" y="5486400"/>
                    <a:chExt cx="6705600" cy="838200"/>
                  </a:xfrm>
                </p:grpSpPr>
                <p:sp>
                  <p:nvSpPr>
                    <p:cNvPr id="58" name="Oval 57"/>
                    <p:cNvSpPr/>
                    <p:nvPr/>
                  </p:nvSpPr>
                  <p:spPr bwMode="auto">
                    <a:xfrm>
                      <a:off x="2362200" y="5486400"/>
                      <a:ext cx="838200" cy="7620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r>
                        <a:rPr lang="en-CA" sz="2000" dirty="0">
                          <a:solidFill>
                            <a:srgbClr val="000000"/>
                          </a:solidFill>
                          <a:latin typeface="Arial"/>
                        </a:rPr>
                        <a:t>R</a:t>
                      </a:r>
                      <a:r>
                        <a:rPr lang="en-CA" sz="2000" baseline="-25000" dirty="0">
                          <a:solidFill>
                            <a:srgbClr val="000000"/>
                          </a:solidFill>
                          <a:latin typeface="Arial"/>
                        </a:rPr>
                        <a:t>2</a:t>
                      </a:r>
                      <a:endParaRPr lang="en-CA" baseline="-25000" dirty="0" smtClean="0">
                        <a:solidFill>
                          <a:srgbClr val="000000"/>
                        </a:solidFill>
                        <a:latin typeface="Arial"/>
                      </a:endParaRPr>
                    </a:p>
                  </p:txBody>
                </p:sp>
                <p:sp>
                  <p:nvSpPr>
                    <p:cNvPr id="59" name="Oval 58"/>
                    <p:cNvSpPr/>
                    <p:nvPr/>
                  </p:nvSpPr>
                  <p:spPr bwMode="auto">
                    <a:xfrm>
                      <a:off x="6705600" y="5486400"/>
                      <a:ext cx="914400" cy="8382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r>
                        <a:rPr lang="en-CA" sz="2000" dirty="0">
                          <a:solidFill>
                            <a:srgbClr val="000000"/>
                          </a:solidFill>
                          <a:latin typeface="Arial"/>
                        </a:rPr>
                        <a:t>R</a:t>
                      </a:r>
                      <a:r>
                        <a:rPr lang="en-CA" sz="1600" baseline="-25000" dirty="0">
                          <a:solidFill>
                            <a:srgbClr val="000000"/>
                          </a:solidFill>
                          <a:latin typeface="Arial"/>
                        </a:rPr>
                        <a:t>k-1</a:t>
                      </a:r>
                    </a:p>
                  </p:txBody>
                </p:sp>
                <p:sp>
                  <p:nvSpPr>
                    <p:cNvPr id="60" name="Oval 59"/>
                    <p:cNvSpPr/>
                    <p:nvPr/>
                  </p:nvSpPr>
                  <p:spPr bwMode="auto">
                    <a:xfrm>
                      <a:off x="5105400" y="5486400"/>
                      <a:ext cx="838200" cy="7620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r>
                        <a:rPr lang="en-CA" sz="2000" dirty="0" err="1">
                          <a:solidFill>
                            <a:srgbClr val="000000"/>
                          </a:solidFill>
                          <a:latin typeface="Arial"/>
                        </a:rPr>
                        <a:t>R</a:t>
                      </a:r>
                      <a:r>
                        <a:rPr lang="en-CA" sz="2000" baseline="-25000" dirty="0" err="1">
                          <a:solidFill>
                            <a:srgbClr val="000000"/>
                          </a:solidFill>
                          <a:latin typeface="Arial"/>
                        </a:rPr>
                        <a:t>j</a:t>
                      </a:r>
                      <a:endParaRPr lang="en-CA" baseline="-25000" dirty="0" smtClean="0">
                        <a:solidFill>
                          <a:srgbClr val="000000"/>
                        </a:solidFill>
                        <a:latin typeface="Arial"/>
                      </a:endParaRPr>
                    </a:p>
                  </p:txBody>
                </p:sp>
                <p:sp>
                  <p:nvSpPr>
                    <p:cNvPr id="61" name="Oval 60"/>
                    <p:cNvSpPr/>
                    <p:nvPr/>
                  </p:nvSpPr>
                  <p:spPr bwMode="auto">
                    <a:xfrm>
                      <a:off x="3505200" y="5486400"/>
                      <a:ext cx="838200" cy="7620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r>
                        <a:rPr lang="en-CA" sz="2000" dirty="0">
                          <a:solidFill>
                            <a:srgbClr val="000000"/>
                          </a:solidFill>
                          <a:latin typeface="Arial"/>
                        </a:rPr>
                        <a:t>R</a:t>
                      </a:r>
                      <a:r>
                        <a:rPr lang="en-CA" sz="2000" baseline="-25000" dirty="0">
                          <a:solidFill>
                            <a:srgbClr val="000000"/>
                          </a:solidFill>
                          <a:latin typeface="Arial"/>
                        </a:rPr>
                        <a:t>3</a:t>
                      </a:r>
                      <a:endParaRPr lang="en-CA" baseline="-25000" dirty="0" smtClean="0">
                        <a:solidFill>
                          <a:srgbClr val="000000"/>
                        </a:solidFill>
                        <a:latin typeface="Arial"/>
                      </a:endParaRPr>
                    </a:p>
                  </p:txBody>
                </p:sp>
                <p:sp>
                  <p:nvSpPr>
                    <p:cNvPr id="62" name="Oval 61"/>
                    <p:cNvSpPr/>
                    <p:nvPr/>
                  </p:nvSpPr>
                  <p:spPr bwMode="auto">
                    <a:xfrm>
                      <a:off x="8153400" y="5486400"/>
                      <a:ext cx="914400" cy="8382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r>
                        <a:rPr lang="en-CA" sz="2000" dirty="0" err="1">
                          <a:solidFill>
                            <a:srgbClr val="000000"/>
                          </a:solidFill>
                          <a:latin typeface="Arial"/>
                        </a:rPr>
                        <a:t>R</a:t>
                      </a:r>
                      <a:r>
                        <a:rPr lang="en-CA" sz="1600" baseline="-25000" dirty="0" err="1">
                          <a:solidFill>
                            <a:srgbClr val="000000"/>
                          </a:solidFill>
                          <a:latin typeface="Arial"/>
                        </a:rPr>
                        <a:t>k</a:t>
                      </a:r>
                      <a:endParaRPr lang="en-CA" sz="1600" baseline="-25000" dirty="0">
                        <a:solidFill>
                          <a:srgbClr val="000000"/>
                        </a:solidFill>
                        <a:latin typeface="Arial"/>
                      </a:endParaRPr>
                    </a:p>
                  </p:txBody>
                </p:sp>
              </p:grpSp>
              <p:sp>
                <p:nvSpPr>
                  <p:cNvPr id="56" name="TextBox 55"/>
                  <p:cNvSpPr txBox="1"/>
                  <p:nvPr/>
                </p:nvSpPr>
                <p:spPr>
                  <a:xfrm>
                    <a:off x="3505200" y="4191000"/>
                    <a:ext cx="457200" cy="452264"/>
                  </a:xfrm>
                  <a:prstGeom prst="rect">
                    <a:avLst/>
                  </a:prstGeom>
                  <a:noFill/>
                </p:spPr>
                <p:txBody>
                  <a:bodyPr wrap="square" rtlCol="0">
                    <a:spAutoFit/>
                  </a:bodyPr>
                  <a:lstStyle/>
                  <a:p>
                    <a:r>
                      <a:rPr lang="en-CA" dirty="0" smtClean="0">
                        <a:solidFill>
                          <a:srgbClr val="000000"/>
                        </a:solidFill>
                        <a:latin typeface="Arial"/>
                      </a:rPr>
                      <a:t>--</a:t>
                    </a:r>
                    <a:endParaRPr lang="en-CA" dirty="0">
                      <a:solidFill>
                        <a:srgbClr val="000000"/>
                      </a:solidFill>
                      <a:latin typeface="Arial"/>
                    </a:endParaRPr>
                  </a:p>
                </p:txBody>
              </p:sp>
            </p:grpSp>
            <p:sp>
              <p:nvSpPr>
                <p:cNvPr id="54" name="TextBox 53"/>
                <p:cNvSpPr txBox="1"/>
                <p:nvPr/>
              </p:nvSpPr>
              <p:spPr>
                <a:xfrm>
                  <a:off x="5029201" y="4171146"/>
                  <a:ext cx="457200" cy="452264"/>
                </a:xfrm>
                <a:prstGeom prst="rect">
                  <a:avLst/>
                </a:prstGeom>
                <a:noFill/>
              </p:spPr>
              <p:txBody>
                <a:bodyPr wrap="square" rtlCol="0">
                  <a:spAutoFit/>
                </a:bodyPr>
                <a:lstStyle/>
                <a:p>
                  <a:r>
                    <a:rPr lang="en-CA" dirty="0" smtClean="0">
                      <a:solidFill>
                        <a:srgbClr val="000000"/>
                      </a:solidFill>
                      <a:latin typeface="Arial"/>
                    </a:rPr>
                    <a:t>--</a:t>
                  </a:r>
                  <a:endParaRPr lang="en-CA" dirty="0">
                    <a:solidFill>
                      <a:srgbClr val="000000"/>
                    </a:solidFill>
                    <a:latin typeface="Arial"/>
                  </a:endParaRPr>
                </a:p>
              </p:txBody>
            </p:sp>
          </p:grpSp>
        </p:grpSp>
        <p:cxnSp>
          <p:nvCxnSpPr>
            <p:cNvPr id="69" name="Straight Connector 68"/>
            <p:cNvCxnSpPr/>
            <p:nvPr/>
          </p:nvCxnSpPr>
          <p:spPr bwMode="auto">
            <a:xfrm>
              <a:off x="6519169" y="3048000"/>
              <a:ext cx="517864" cy="0"/>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70" name="Straight Connector 69"/>
            <p:cNvCxnSpPr/>
            <p:nvPr/>
          </p:nvCxnSpPr>
          <p:spPr bwMode="auto">
            <a:xfrm>
              <a:off x="2209800" y="2971800"/>
              <a:ext cx="295923" cy="0"/>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79" name="Straight Connector 78"/>
            <p:cNvCxnSpPr>
              <a:stCxn id="58" idx="3"/>
              <a:endCxn id="8" idx="7"/>
            </p:cNvCxnSpPr>
            <p:nvPr/>
          </p:nvCxnSpPr>
          <p:spPr bwMode="auto">
            <a:xfrm flipH="1">
              <a:off x="999410" y="3241208"/>
              <a:ext cx="534275" cy="2134638"/>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81" name="Straight Connector 80"/>
            <p:cNvCxnSpPr>
              <a:stCxn id="61" idx="3"/>
              <a:endCxn id="9" idx="7"/>
            </p:cNvCxnSpPr>
            <p:nvPr/>
          </p:nvCxnSpPr>
          <p:spPr bwMode="auto">
            <a:xfrm flipH="1">
              <a:off x="2109119" y="3241208"/>
              <a:ext cx="534274" cy="2134638"/>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85" name="Straight Connector 84"/>
            <p:cNvCxnSpPr>
              <a:stCxn id="62" idx="3"/>
              <a:endCxn id="10" idx="7"/>
            </p:cNvCxnSpPr>
            <p:nvPr/>
          </p:nvCxnSpPr>
          <p:spPr bwMode="auto">
            <a:xfrm flipH="1">
              <a:off x="6389158" y="3306248"/>
              <a:ext cx="777886" cy="2079932"/>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89" name="Straight Connector 88"/>
            <p:cNvCxnSpPr>
              <a:stCxn id="60" idx="3"/>
            </p:cNvCxnSpPr>
            <p:nvPr/>
          </p:nvCxnSpPr>
          <p:spPr bwMode="auto">
            <a:xfrm flipH="1">
              <a:off x="3810000" y="3241208"/>
              <a:ext cx="386986" cy="568792"/>
            </a:xfrm>
            <a:prstGeom prst="line">
              <a:avLst/>
            </a:prstGeom>
            <a:solidFill>
              <a:srgbClr val="00B8FF"/>
            </a:solidFill>
            <a:ln w="9525" cap="flat" cmpd="sng" algn="ctr">
              <a:solidFill>
                <a:schemeClr val="tx1"/>
              </a:solidFill>
              <a:prstDash val="sysDash"/>
              <a:round/>
              <a:headEnd type="none" w="med" len="med"/>
              <a:tailEnd type="none" w="med" len="med"/>
            </a:ln>
            <a:effectLst/>
          </p:spPr>
        </p:cxnSp>
        <p:cxnSp>
          <p:nvCxnSpPr>
            <p:cNvPr id="97" name="Straight Connector 96"/>
            <p:cNvCxnSpPr/>
            <p:nvPr/>
          </p:nvCxnSpPr>
          <p:spPr bwMode="auto">
            <a:xfrm flipH="1">
              <a:off x="5257800" y="3276600"/>
              <a:ext cx="457200" cy="533400"/>
            </a:xfrm>
            <a:prstGeom prst="line">
              <a:avLst/>
            </a:prstGeom>
            <a:solidFill>
              <a:srgbClr val="00B8FF"/>
            </a:solidFill>
            <a:ln w="9525" cap="flat" cmpd="sng" algn="ctr">
              <a:solidFill>
                <a:schemeClr val="tx1"/>
              </a:solidFill>
              <a:prstDash val="sysDash"/>
              <a:round/>
              <a:headEnd type="none" w="med" len="med"/>
              <a:tailEnd type="none" w="med" len="med"/>
            </a:ln>
            <a:effectLst/>
          </p:spPr>
        </p:cxnSp>
      </p:grpSp>
      <p:grpSp>
        <p:nvGrpSpPr>
          <p:cNvPr id="33" name="Group 100"/>
          <p:cNvGrpSpPr/>
          <p:nvPr/>
        </p:nvGrpSpPr>
        <p:grpSpPr>
          <a:xfrm>
            <a:off x="999410" y="3752672"/>
            <a:ext cx="8677990" cy="1639423"/>
            <a:chOff x="999410" y="3905071"/>
            <a:chExt cx="8677990" cy="1639423"/>
          </a:xfrm>
        </p:grpSpPr>
        <p:grpSp>
          <p:nvGrpSpPr>
            <p:cNvPr id="38" name="Group 42"/>
            <p:cNvGrpSpPr/>
            <p:nvPr/>
          </p:nvGrpSpPr>
          <p:grpSpPr>
            <a:xfrm>
              <a:off x="1414509" y="3905071"/>
              <a:ext cx="8262891" cy="1639423"/>
              <a:chOff x="1414509" y="3905071"/>
              <a:chExt cx="8262891" cy="1639423"/>
            </a:xfrm>
          </p:grpSpPr>
          <p:sp>
            <p:nvSpPr>
              <p:cNvPr id="23" name="TextBox 22"/>
              <p:cNvSpPr txBox="1"/>
              <p:nvPr/>
            </p:nvSpPr>
            <p:spPr>
              <a:xfrm>
                <a:off x="8229600" y="3905071"/>
                <a:ext cx="1447800" cy="1639423"/>
              </a:xfrm>
              <a:prstGeom prst="rect">
                <a:avLst/>
              </a:prstGeom>
              <a:solidFill>
                <a:srgbClr val="FFCCFF">
                  <a:alpha val="74000"/>
                </a:srgbClr>
              </a:solidFill>
            </p:spPr>
            <p:txBody>
              <a:bodyPr wrap="square" rtlCol="0">
                <a:spAutoFit/>
              </a:bodyPr>
              <a:lstStyle/>
              <a:p>
                <a:r>
                  <a:rPr lang="en-CA" dirty="0">
                    <a:solidFill>
                      <a:srgbClr val="000000"/>
                    </a:solidFill>
                    <a:latin typeface="Arial"/>
                  </a:rPr>
                  <a:t>Structure at level </a:t>
                </a:r>
                <a:r>
                  <a:rPr lang="en-CA" dirty="0" err="1">
                    <a:solidFill>
                      <a:srgbClr val="000000"/>
                    </a:solidFill>
                    <a:latin typeface="Arial"/>
                  </a:rPr>
                  <a:t>i</a:t>
                </a:r>
                <a:endParaRPr lang="en-CA" dirty="0">
                  <a:solidFill>
                    <a:srgbClr val="000000"/>
                  </a:solidFill>
                  <a:latin typeface="Arial"/>
                </a:endParaRPr>
              </a:p>
              <a:p>
                <a:r>
                  <a:rPr lang="en-CA" dirty="0">
                    <a:solidFill>
                      <a:srgbClr val="000000"/>
                    </a:solidFill>
                    <a:cs typeface="Arial"/>
                  </a:rPr>
                  <a:t>S </a:t>
                </a:r>
                <a:r>
                  <a:rPr lang="el-GR" dirty="0">
                    <a:solidFill>
                      <a:srgbClr val="000000"/>
                    </a:solidFill>
                    <a:cs typeface="Arial"/>
                  </a:rPr>
                  <a:t>ϵ</a:t>
                </a:r>
                <a:r>
                  <a:rPr lang="en-CA" dirty="0">
                    <a:solidFill>
                      <a:srgbClr val="000000"/>
                    </a:solidFill>
                    <a:cs typeface="Arial"/>
                  </a:rPr>
                  <a:t> {0, 1}</a:t>
                </a:r>
                <a:endParaRPr lang="en-CA" dirty="0">
                  <a:solidFill>
                    <a:srgbClr val="000000"/>
                  </a:solidFill>
                  <a:latin typeface="Arial"/>
                </a:endParaRPr>
              </a:p>
            </p:txBody>
          </p:sp>
          <p:cxnSp>
            <p:nvCxnSpPr>
              <p:cNvPr id="26" name="Straight Connector 25"/>
              <p:cNvCxnSpPr/>
              <p:nvPr/>
            </p:nvCxnSpPr>
            <p:spPr bwMode="auto">
              <a:xfrm>
                <a:off x="1828800" y="4724400"/>
                <a:ext cx="0" cy="609600"/>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27" name="Straight Connector 26"/>
              <p:cNvCxnSpPr/>
              <p:nvPr/>
            </p:nvCxnSpPr>
            <p:spPr bwMode="auto">
              <a:xfrm>
                <a:off x="2971800" y="4724400"/>
                <a:ext cx="0" cy="609600"/>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28" name="Straight Connector 27"/>
              <p:cNvCxnSpPr/>
              <p:nvPr/>
            </p:nvCxnSpPr>
            <p:spPr bwMode="auto">
              <a:xfrm>
                <a:off x="4495800" y="4724400"/>
                <a:ext cx="0" cy="609600"/>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29" name="Straight Connector 28"/>
              <p:cNvCxnSpPr>
                <a:stCxn id="19" idx="4"/>
                <a:endCxn id="10" idx="0"/>
              </p:cNvCxnSpPr>
              <p:nvPr/>
            </p:nvCxnSpPr>
            <p:spPr bwMode="auto">
              <a:xfrm>
                <a:off x="6075286" y="4800600"/>
                <a:ext cx="0" cy="457200"/>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30" name="Straight Connector 29"/>
              <p:cNvCxnSpPr>
                <a:stCxn id="22" idx="4"/>
              </p:cNvCxnSpPr>
              <p:nvPr/>
            </p:nvCxnSpPr>
            <p:spPr bwMode="auto">
              <a:xfrm flipH="1">
                <a:off x="7467600" y="4800600"/>
                <a:ext cx="13317" cy="533400"/>
              </a:xfrm>
              <a:prstGeom prst="line">
                <a:avLst/>
              </a:prstGeom>
              <a:solidFill>
                <a:srgbClr val="00B8FF"/>
              </a:solidFill>
              <a:ln w="9525" cap="flat" cmpd="sng" algn="ctr">
                <a:solidFill>
                  <a:schemeClr val="tx1"/>
                </a:solidFill>
                <a:prstDash val="solid"/>
                <a:round/>
                <a:headEnd type="none" w="med" len="med"/>
                <a:tailEnd type="none" w="med" len="med"/>
              </a:ln>
              <a:effectLst/>
            </p:spPr>
          </p:cxnSp>
          <p:grpSp>
            <p:nvGrpSpPr>
              <p:cNvPr id="39" name="Group 38"/>
              <p:cNvGrpSpPr/>
              <p:nvPr/>
            </p:nvGrpSpPr>
            <p:grpSpPr>
              <a:xfrm>
                <a:off x="1414509" y="3962400"/>
                <a:ext cx="6510291" cy="838200"/>
                <a:chOff x="1414509" y="3962400"/>
                <a:chExt cx="6510291" cy="838200"/>
              </a:xfrm>
            </p:grpSpPr>
            <p:grpSp>
              <p:nvGrpSpPr>
                <p:cNvPr id="40" name="Group 37"/>
                <p:cNvGrpSpPr/>
                <p:nvPr/>
              </p:nvGrpSpPr>
              <p:grpSpPr>
                <a:xfrm>
                  <a:off x="1414509" y="3962400"/>
                  <a:ext cx="6510291" cy="838200"/>
                  <a:chOff x="1414509" y="3962400"/>
                  <a:chExt cx="6510291" cy="838200"/>
                </a:xfrm>
              </p:grpSpPr>
              <p:grpSp>
                <p:nvGrpSpPr>
                  <p:cNvPr id="41" name="Group 15"/>
                  <p:cNvGrpSpPr/>
                  <p:nvPr/>
                </p:nvGrpSpPr>
                <p:grpSpPr>
                  <a:xfrm>
                    <a:off x="1414509" y="3962400"/>
                    <a:ext cx="6510291" cy="838200"/>
                    <a:chOff x="2362200" y="5486400"/>
                    <a:chExt cx="6705600" cy="838200"/>
                  </a:xfrm>
                </p:grpSpPr>
                <p:sp>
                  <p:nvSpPr>
                    <p:cNvPr id="18" name="Oval 17"/>
                    <p:cNvSpPr/>
                    <p:nvPr/>
                  </p:nvSpPr>
                  <p:spPr bwMode="auto">
                    <a:xfrm>
                      <a:off x="2362200" y="5486400"/>
                      <a:ext cx="838200" cy="7620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r>
                        <a:rPr lang="en-CA" sz="2000" dirty="0">
                          <a:solidFill>
                            <a:srgbClr val="000000"/>
                          </a:solidFill>
                          <a:latin typeface="Arial"/>
                        </a:rPr>
                        <a:t>S</a:t>
                      </a:r>
                      <a:r>
                        <a:rPr lang="en-CA" sz="2000" baseline="-25000" dirty="0">
                          <a:solidFill>
                            <a:srgbClr val="000000"/>
                          </a:solidFill>
                          <a:latin typeface="Arial"/>
                        </a:rPr>
                        <a:t>2</a:t>
                      </a:r>
                      <a:endParaRPr lang="en-CA" baseline="-25000" dirty="0" smtClean="0">
                        <a:solidFill>
                          <a:srgbClr val="000000"/>
                        </a:solidFill>
                        <a:latin typeface="Arial"/>
                      </a:endParaRPr>
                    </a:p>
                  </p:txBody>
                </p:sp>
                <p:sp>
                  <p:nvSpPr>
                    <p:cNvPr id="19" name="Oval 18"/>
                    <p:cNvSpPr/>
                    <p:nvPr/>
                  </p:nvSpPr>
                  <p:spPr bwMode="auto">
                    <a:xfrm>
                      <a:off x="6705600" y="5486400"/>
                      <a:ext cx="914400" cy="8382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r>
                        <a:rPr lang="en-CA" sz="2000" dirty="0">
                          <a:solidFill>
                            <a:srgbClr val="000000"/>
                          </a:solidFill>
                          <a:latin typeface="Arial"/>
                        </a:rPr>
                        <a:t>S</a:t>
                      </a:r>
                      <a:r>
                        <a:rPr lang="en-CA" sz="1600" baseline="-25000" dirty="0">
                          <a:solidFill>
                            <a:srgbClr val="000000"/>
                          </a:solidFill>
                          <a:latin typeface="Arial"/>
                        </a:rPr>
                        <a:t>k-1</a:t>
                      </a:r>
                    </a:p>
                  </p:txBody>
                </p:sp>
                <p:sp>
                  <p:nvSpPr>
                    <p:cNvPr id="20" name="Oval 19"/>
                    <p:cNvSpPr/>
                    <p:nvPr/>
                  </p:nvSpPr>
                  <p:spPr bwMode="auto">
                    <a:xfrm>
                      <a:off x="5105400" y="5486400"/>
                      <a:ext cx="838200" cy="7620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r>
                        <a:rPr lang="en-CA" sz="2000" dirty="0" err="1">
                          <a:solidFill>
                            <a:srgbClr val="000000"/>
                          </a:solidFill>
                          <a:latin typeface="Arial"/>
                        </a:rPr>
                        <a:t>S</a:t>
                      </a:r>
                      <a:r>
                        <a:rPr lang="en-CA" sz="2000" baseline="-25000" dirty="0" err="1">
                          <a:solidFill>
                            <a:srgbClr val="000000"/>
                          </a:solidFill>
                          <a:latin typeface="Arial"/>
                        </a:rPr>
                        <a:t>j</a:t>
                      </a:r>
                      <a:endParaRPr lang="en-CA" baseline="-25000" dirty="0" smtClean="0">
                        <a:solidFill>
                          <a:srgbClr val="000000"/>
                        </a:solidFill>
                        <a:latin typeface="Arial"/>
                      </a:endParaRPr>
                    </a:p>
                  </p:txBody>
                </p:sp>
                <p:sp>
                  <p:nvSpPr>
                    <p:cNvPr id="21" name="Oval 20"/>
                    <p:cNvSpPr/>
                    <p:nvPr/>
                  </p:nvSpPr>
                  <p:spPr bwMode="auto">
                    <a:xfrm>
                      <a:off x="3505200" y="5486400"/>
                      <a:ext cx="838200" cy="7620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r>
                        <a:rPr lang="en-CA" sz="2000" dirty="0">
                          <a:solidFill>
                            <a:srgbClr val="000000"/>
                          </a:solidFill>
                          <a:latin typeface="Arial"/>
                        </a:rPr>
                        <a:t>S</a:t>
                      </a:r>
                      <a:r>
                        <a:rPr lang="en-CA" sz="2000" baseline="-25000" dirty="0">
                          <a:solidFill>
                            <a:srgbClr val="000000"/>
                          </a:solidFill>
                          <a:latin typeface="Arial"/>
                        </a:rPr>
                        <a:t>3</a:t>
                      </a:r>
                      <a:endParaRPr lang="en-CA" baseline="-25000" dirty="0" smtClean="0">
                        <a:solidFill>
                          <a:srgbClr val="000000"/>
                        </a:solidFill>
                        <a:latin typeface="Arial"/>
                      </a:endParaRPr>
                    </a:p>
                  </p:txBody>
                </p:sp>
                <p:sp>
                  <p:nvSpPr>
                    <p:cNvPr id="22" name="Oval 21"/>
                    <p:cNvSpPr/>
                    <p:nvPr/>
                  </p:nvSpPr>
                  <p:spPr bwMode="auto">
                    <a:xfrm>
                      <a:off x="8153400" y="5486400"/>
                      <a:ext cx="914400" cy="8382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r>
                        <a:rPr lang="en-CA" sz="2000" dirty="0" err="1">
                          <a:solidFill>
                            <a:srgbClr val="000000"/>
                          </a:solidFill>
                          <a:latin typeface="Arial"/>
                        </a:rPr>
                        <a:t>S</a:t>
                      </a:r>
                      <a:r>
                        <a:rPr lang="en-CA" sz="1600" baseline="-25000" dirty="0" err="1">
                          <a:solidFill>
                            <a:srgbClr val="000000"/>
                          </a:solidFill>
                          <a:latin typeface="Arial"/>
                        </a:rPr>
                        <a:t>k</a:t>
                      </a:r>
                      <a:endParaRPr lang="en-CA" sz="1600" baseline="-25000" dirty="0">
                        <a:solidFill>
                          <a:srgbClr val="000000"/>
                        </a:solidFill>
                        <a:latin typeface="Arial"/>
                      </a:endParaRPr>
                    </a:p>
                  </p:txBody>
                </p:sp>
              </p:grpSp>
              <p:sp>
                <p:nvSpPr>
                  <p:cNvPr id="36" name="TextBox 35"/>
                  <p:cNvSpPr txBox="1"/>
                  <p:nvPr/>
                </p:nvSpPr>
                <p:spPr>
                  <a:xfrm>
                    <a:off x="3505200" y="4191000"/>
                    <a:ext cx="457200" cy="488339"/>
                  </a:xfrm>
                  <a:prstGeom prst="rect">
                    <a:avLst/>
                  </a:prstGeom>
                  <a:noFill/>
                </p:spPr>
                <p:txBody>
                  <a:bodyPr wrap="square" rtlCol="0">
                    <a:spAutoFit/>
                  </a:bodyPr>
                  <a:lstStyle/>
                  <a:p>
                    <a:r>
                      <a:rPr lang="en-CA" dirty="0" smtClean="0">
                        <a:solidFill>
                          <a:srgbClr val="000000"/>
                        </a:solidFill>
                        <a:latin typeface="Arial"/>
                      </a:rPr>
                      <a:t>--</a:t>
                    </a:r>
                    <a:endParaRPr lang="en-CA" dirty="0">
                      <a:solidFill>
                        <a:srgbClr val="000000"/>
                      </a:solidFill>
                      <a:latin typeface="Arial"/>
                    </a:endParaRPr>
                  </a:p>
                </p:txBody>
              </p:sp>
            </p:grpSp>
            <p:sp>
              <p:nvSpPr>
                <p:cNvPr id="37" name="TextBox 36"/>
                <p:cNvSpPr txBox="1"/>
                <p:nvPr/>
              </p:nvSpPr>
              <p:spPr>
                <a:xfrm>
                  <a:off x="5029201" y="4171146"/>
                  <a:ext cx="457200" cy="488339"/>
                </a:xfrm>
                <a:prstGeom prst="rect">
                  <a:avLst/>
                </a:prstGeom>
                <a:noFill/>
              </p:spPr>
              <p:txBody>
                <a:bodyPr wrap="square" rtlCol="0">
                  <a:spAutoFit/>
                </a:bodyPr>
                <a:lstStyle/>
                <a:p>
                  <a:r>
                    <a:rPr lang="en-CA" dirty="0" smtClean="0">
                      <a:solidFill>
                        <a:srgbClr val="000000"/>
                      </a:solidFill>
                      <a:latin typeface="Arial"/>
                    </a:rPr>
                    <a:t>--</a:t>
                  </a:r>
                  <a:endParaRPr lang="en-CA" dirty="0">
                    <a:solidFill>
                      <a:srgbClr val="000000"/>
                    </a:solidFill>
                    <a:latin typeface="Arial"/>
                  </a:endParaRPr>
                </a:p>
              </p:txBody>
            </p:sp>
          </p:grpSp>
        </p:grpSp>
        <p:cxnSp>
          <p:nvCxnSpPr>
            <p:cNvPr id="67" name="Straight Connector 66"/>
            <p:cNvCxnSpPr/>
            <p:nvPr/>
          </p:nvCxnSpPr>
          <p:spPr bwMode="auto">
            <a:xfrm>
              <a:off x="2209800" y="4343400"/>
              <a:ext cx="295923" cy="0"/>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68" name="Straight Connector 67"/>
            <p:cNvCxnSpPr>
              <a:stCxn id="19" idx="6"/>
              <a:endCxn id="22" idx="2"/>
            </p:cNvCxnSpPr>
            <p:nvPr/>
          </p:nvCxnSpPr>
          <p:spPr bwMode="auto">
            <a:xfrm>
              <a:off x="6519169" y="4381500"/>
              <a:ext cx="517864" cy="0"/>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77" name="Straight Connector 76"/>
            <p:cNvCxnSpPr>
              <a:stCxn id="18" idx="3"/>
              <a:endCxn id="8" idx="7"/>
            </p:cNvCxnSpPr>
            <p:nvPr/>
          </p:nvCxnSpPr>
          <p:spPr bwMode="auto">
            <a:xfrm flipH="1">
              <a:off x="999410" y="4612808"/>
              <a:ext cx="534275" cy="756584"/>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83" name="Straight Connector 82"/>
            <p:cNvCxnSpPr>
              <a:stCxn id="21" idx="3"/>
              <a:endCxn id="9" idx="7"/>
            </p:cNvCxnSpPr>
            <p:nvPr/>
          </p:nvCxnSpPr>
          <p:spPr bwMode="auto">
            <a:xfrm flipH="1">
              <a:off x="2109119" y="4612808"/>
              <a:ext cx="534274" cy="756584"/>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87" name="Straight Connector 86"/>
            <p:cNvCxnSpPr>
              <a:stCxn id="22" idx="3"/>
              <a:endCxn id="10" idx="7"/>
            </p:cNvCxnSpPr>
            <p:nvPr/>
          </p:nvCxnSpPr>
          <p:spPr bwMode="auto">
            <a:xfrm flipH="1">
              <a:off x="6389158" y="4677849"/>
              <a:ext cx="777886" cy="702702"/>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91" name="Straight Connector 90"/>
            <p:cNvCxnSpPr>
              <a:stCxn id="20" idx="3"/>
            </p:cNvCxnSpPr>
            <p:nvPr/>
          </p:nvCxnSpPr>
          <p:spPr bwMode="auto">
            <a:xfrm flipH="1">
              <a:off x="3810000" y="4612808"/>
              <a:ext cx="386986" cy="492592"/>
            </a:xfrm>
            <a:prstGeom prst="line">
              <a:avLst/>
            </a:prstGeom>
            <a:solidFill>
              <a:srgbClr val="00B8FF"/>
            </a:solidFill>
            <a:ln w="9525" cap="flat" cmpd="sng" algn="ctr">
              <a:solidFill>
                <a:schemeClr val="tx1"/>
              </a:solidFill>
              <a:prstDash val="sysDash"/>
              <a:round/>
              <a:headEnd type="none" w="med" len="med"/>
              <a:tailEnd type="none" w="med" len="med"/>
            </a:ln>
            <a:effectLst/>
          </p:spPr>
        </p:cxnSp>
        <p:cxnSp>
          <p:nvCxnSpPr>
            <p:cNvPr id="98" name="Straight Connector 97"/>
            <p:cNvCxnSpPr/>
            <p:nvPr/>
          </p:nvCxnSpPr>
          <p:spPr bwMode="auto">
            <a:xfrm flipH="1">
              <a:off x="5328014" y="4612808"/>
              <a:ext cx="386986" cy="492592"/>
            </a:xfrm>
            <a:prstGeom prst="line">
              <a:avLst/>
            </a:prstGeom>
            <a:solidFill>
              <a:srgbClr val="00B8FF"/>
            </a:solidFill>
            <a:ln w="9525" cap="flat" cmpd="sng" algn="ctr">
              <a:solidFill>
                <a:schemeClr val="tx1"/>
              </a:solidFill>
              <a:prstDash val="sysDash"/>
              <a:round/>
              <a:headEnd type="none" w="med" len="med"/>
              <a:tailEnd type="none" w="med" len="med"/>
            </a:ln>
            <a:effectLst/>
          </p:spPr>
        </p:cxnSp>
      </p:grpSp>
      <p:sp>
        <p:nvSpPr>
          <p:cNvPr id="100" name="TextBox 99"/>
          <p:cNvSpPr txBox="1"/>
          <p:nvPr/>
        </p:nvSpPr>
        <p:spPr>
          <a:xfrm>
            <a:off x="457200" y="6243937"/>
            <a:ext cx="9296400" cy="861297"/>
          </a:xfrm>
          <a:prstGeom prst="rect">
            <a:avLst/>
          </a:prstGeom>
          <a:solidFill>
            <a:srgbClr val="FFCCFF">
              <a:alpha val="74000"/>
            </a:srgbClr>
          </a:solidFill>
        </p:spPr>
        <p:txBody>
          <a:bodyPr wrap="square" lIns="91418" tIns="45710" rIns="91418" bIns="45710" rtlCol="0">
            <a:spAutoFit/>
          </a:bodyPr>
          <a:lstStyle/>
          <a:p>
            <a:r>
              <a:rPr lang="en-CA" b="1" dirty="0">
                <a:solidFill>
                  <a:srgbClr val="000000"/>
                </a:solidFill>
                <a:latin typeface="Arial"/>
              </a:rPr>
              <a:t>Dynamic Conditional Random Field (DCRF) [Sutton et al, 2007]</a:t>
            </a:r>
          </a:p>
        </p:txBody>
      </p:sp>
      <p:sp>
        <p:nvSpPr>
          <p:cNvPr id="111" name="TextBox 110"/>
          <p:cNvSpPr txBox="1"/>
          <p:nvPr/>
        </p:nvSpPr>
        <p:spPr>
          <a:xfrm>
            <a:off x="1447802" y="6781802"/>
            <a:ext cx="5334000" cy="477603"/>
          </a:xfrm>
          <a:prstGeom prst="rect">
            <a:avLst/>
          </a:prstGeom>
          <a:solidFill>
            <a:srgbClr val="FFCCFF">
              <a:alpha val="74000"/>
            </a:srgbClr>
          </a:solidFill>
        </p:spPr>
        <p:txBody>
          <a:bodyPr wrap="square" lIns="91418" tIns="45710" rIns="91418" bIns="45710" rtlCol="0">
            <a:spAutoFit/>
          </a:bodyPr>
          <a:lstStyle/>
          <a:p>
            <a:r>
              <a:rPr lang="en-CA" b="1" dirty="0">
                <a:solidFill>
                  <a:srgbClr val="000000"/>
                </a:solidFill>
                <a:latin typeface="Arial"/>
              </a:rPr>
              <a:t>Models sequential dependencies</a:t>
            </a:r>
          </a:p>
        </p:txBody>
      </p:sp>
      <p:sp>
        <p:nvSpPr>
          <p:cNvPr id="116" name="Arc 115"/>
          <p:cNvSpPr/>
          <p:nvPr/>
        </p:nvSpPr>
        <p:spPr bwMode="auto">
          <a:xfrm>
            <a:off x="7620002" y="2971800"/>
            <a:ext cx="304800" cy="2286000"/>
          </a:xfrm>
          <a:prstGeom prst="arc">
            <a:avLst>
              <a:gd name="adj1" fmla="val 16181140"/>
              <a:gd name="adj2" fmla="val 5378152"/>
            </a:avLst>
          </a:prstGeom>
          <a:noFill/>
          <a:ln w="9525" cap="flat" cmpd="sng" algn="ctr">
            <a:solidFill>
              <a:schemeClr val="tx1"/>
            </a:solidFill>
            <a:prstDash val="solid"/>
            <a:round/>
            <a:headEnd type="none" w="med" len="med"/>
            <a:tailEnd type="none" w="med" len="med"/>
          </a:ln>
          <a:effectLst/>
        </p:spPr>
        <p:txBody>
          <a:bodyPr vert="horz" wrap="square" lIns="91418" tIns="45710" rIns="91418" bIns="45710" numCol="1" rtlCol="0" anchor="t" anchorCtr="0" compatLnSpc="1">
            <a:prstTxWarp prst="textNoShape">
              <a:avLst/>
            </a:prstTxWarp>
          </a:bodyPr>
          <a:lstStyle/>
          <a:p>
            <a:endParaRPr lang="en-CA" smtClean="0">
              <a:solidFill>
                <a:srgbClr val="FFFFFF"/>
              </a:solidFill>
              <a:latin typeface="Times New Roman" pitchFamily="18" charset="0"/>
            </a:endParaRPr>
          </a:p>
        </p:txBody>
      </p:sp>
      <p:sp>
        <p:nvSpPr>
          <p:cNvPr id="117" name="Arc 116"/>
          <p:cNvSpPr/>
          <p:nvPr/>
        </p:nvSpPr>
        <p:spPr bwMode="auto">
          <a:xfrm>
            <a:off x="6172200" y="2971800"/>
            <a:ext cx="381000" cy="2286000"/>
          </a:xfrm>
          <a:prstGeom prst="arc">
            <a:avLst>
              <a:gd name="adj1" fmla="val 16181140"/>
              <a:gd name="adj2" fmla="val 5378152"/>
            </a:avLst>
          </a:prstGeom>
          <a:noFill/>
          <a:ln w="9525" cap="flat" cmpd="sng" algn="ctr">
            <a:solidFill>
              <a:schemeClr val="tx1"/>
            </a:solidFill>
            <a:prstDash val="solid"/>
            <a:round/>
            <a:headEnd type="none" w="med" len="med"/>
            <a:tailEnd type="none" w="med" len="med"/>
          </a:ln>
          <a:effectLst/>
        </p:spPr>
        <p:txBody>
          <a:bodyPr vert="horz" wrap="square" lIns="91418" tIns="45710" rIns="91418" bIns="45710" numCol="1" rtlCol="0" anchor="t" anchorCtr="0" compatLnSpc="1">
            <a:prstTxWarp prst="textNoShape">
              <a:avLst/>
            </a:prstTxWarp>
          </a:bodyPr>
          <a:lstStyle/>
          <a:p>
            <a:endParaRPr lang="en-CA" smtClean="0">
              <a:solidFill>
                <a:srgbClr val="FFFFFF"/>
              </a:solidFill>
              <a:latin typeface="Times New Roman" pitchFamily="18" charset="0"/>
            </a:endParaRPr>
          </a:p>
        </p:txBody>
      </p:sp>
      <p:sp>
        <p:nvSpPr>
          <p:cNvPr id="118" name="Arc 117"/>
          <p:cNvSpPr/>
          <p:nvPr/>
        </p:nvSpPr>
        <p:spPr bwMode="auto">
          <a:xfrm>
            <a:off x="4572000" y="2971800"/>
            <a:ext cx="381000" cy="2286000"/>
          </a:xfrm>
          <a:prstGeom prst="arc">
            <a:avLst>
              <a:gd name="adj1" fmla="val 16181140"/>
              <a:gd name="adj2" fmla="val 5378152"/>
            </a:avLst>
          </a:prstGeom>
          <a:noFill/>
          <a:ln w="9525" cap="flat" cmpd="sng" algn="ctr">
            <a:solidFill>
              <a:schemeClr val="tx1"/>
            </a:solidFill>
            <a:prstDash val="solid"/>
            <a:round/>
            <a:headEnd type="none" w="med" len="med"/>
            <a:tailEnd type="none" w="med" len="med"/>
          </a:ln>
          <a:effectLst/>
        </p:spPr>
        <p:txBody>
          <a:bodyPr vert="horz" wrap="square" lIns="91418" tIns="45710" rIns="91418" bIns="45710" numCol="1" rtlCol="0" anchor="t" anchorCtr="0" compatLnSpc="1">
            <a:prstTxWarp prst="textNoShape">
              <a:avLst/>
            </a:prstTxWarp>
          </a:bodyPr>
          <a:lstStyle/>
          <a:p>
            <a:endParaRPr lang="en-CA" smtClean="0">
              <a:solidFill>
                <a:srgbClr val="FFFFFF"/>
              </a:solidFill>
              <a:latin typeface="Times New Roman" pitchFamily="18" charset="0"/>
            </a:endParaRPr>
          </a:p>
        </p:txBody>
      </p:sp>
      <p:sp>
        <p:nvSpPr>
          <p:cNvPr id="119" name="Arc 118"/>
          <p:cNvSpPr/>
          <p:nvPr/>
        </p:nvSpPr>
        <p:spPr bwMode="auto">
          <a:xfrm>
            <a:off x="3048000" y="2971800"/>
            <a:ext cx="381000" cy="2286000"/>
          </a:xfrm>
          <a:prstGeom prst="arc">
            <a:avLst>
              <a:gd name="adj1" fmla="val 16181140"/>
              <a:gd name="adj2" fmla="val 5378152"/>
            </a:avLst>
          </a:prstGeom>
          <a:noFill/>
          <a:ln w="9525" cap="flat" cmpd="sng" algn="ctr">
            <a:solidFill>
              <a:schemeClr val="tx1"/>
            </a:solidFill>
            <a:prstDash val="solid"/>
            <a:round/>
            <a:headEnd type="none" w="med" len="med"/>
            <a:tailEnd type="none" w="med" len="med"/>
          </a:ln>
          <a:effectLst/>
        </p:spPr>
        <p:txBody>
          <a:bodyPr vert="horz" wrap="square" lIns="91418" tIns="45710" rIns="91418" bIns="45710" numCol="1" rtlCol="0" anchor="t" anchorCtr="0" compatLnSpc="1">
            <a:prstTxWarp prst="textNoShape">
              <a:avLst/>
            </a:prstTxWarp>
          </a:bodyPr>
          <a:lstStyle/>
          <a:p>
            <a:endParaRPr lang="en-CA" smtClean="0">
              <a:solidFill>
                <a:srgbClr val="FFFFFF"/>
              </a:solidFill>
              <a:latin typeface="Times New Roman" pitchFamily="18" charset="0"/>
            </a:endParaRPr>
          </a:p>
        </p:txBody>
      </p:sp>
      <p:sp>
        <p:nvSpPr>
          <p:cNvPr id="120" name="Arc 119"/>
          <p:cNvSpPr/>
          <p:nvPr/>
        </p:nvSpPr>
        <p:spPr bwMode="auto">
          <a:xfrm>
            <a:off x="1828800" y="2971800"/>
            <a:ext cx="381000" cy="2286000"/>
          </a:xfrm>
          <a:prstGeom prst="arc">
            <a:avLst>
              <a:gd name="adj1" fmla="val 16283027"/>
              <a:gd name="adj2" fmla="val 5378152"/>
            </a:avLst>
          </a:prstGeom>
          <a:noFill/>
          <a:ln w="9525" cap="flat" cmpd="sng" algn="ctr">
            <a:solidFill>
              <a:schemeClr val="tx1"/>
            </a:solidFill>
            <a:prstDash val="solid"/>
            <a:round/>
            <a:headEnd type="none" w="med" len="med"/>
            <a:tailEnd type="none" w="med" len="med"/>
          </a:ln>
          <a:effectLst/>
        </p:spPr>
        <p:txBody>
          <a:bodyPr vert="horz" wrap="square" lIns="91418" tIns="45710" rIns="91418" bIns="45710" numCol="1" rtlCol="0" anchor="t" anchorCtr="0" compatLnSpc="1">
            <a:prstTxWarp prst="textNoShape">
              <a:avLst/>
            </a:prstTxWarp>
          </a:bodyPr>
          <a:lstStyle/>
          <a:p>
            <a:endParaRPr lang="en-CA" smtClean="0">
              <a:solidFill>
                <a:srgbClr val="FFFFFF"/>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blinds(horizontal)">
                                      <p:cBhvr>
                                        <p:cTn id="17" dur="5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linds(horizontal)">
                                      <p:cBhvr>
                                        <p:cTn id="22" dur="500"/>
                                        <p:tgtEl>
                                          <p:spTgt spid="17"/>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20"/>
                                        </p:tgtEl>
                                        <p:attrNameLst>
                                          <p:attrName>style.visibility</p:attrName>
                                        </p:attrNameLst>
                                      </p:cBhvr>
                                      <p:to>
                                        <p:strVal val="visible"/>
                                      </p:to>
                                    </p:set>
                                    <p:animEffect transition="in" filter="blinds(horizontal)">
                                      <p:cBhvr>
                                        <p:cTn id="25" dur="500"/>
                                        <p:tgtEl>
                                          <p:spTgt spid="120"/>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19"/>
                                        </p:tgtEl>
                                        <p:attrNameLst>
                                          <p:attrName>style.visibility</p:attrName>
                                        </p:attrNameLst>
                                      </p:cBhvr>
                                      <p:to>
                                        <p:strVal val="visible"/>
                                      </p:to>
                                    </p:set>
                                    <p:animEffect transition="in" filter="blinds(horizontal)">
                                      <p:cBhvr>
                                        <p:cTn id="28" dur="500"/>
                                        <p:tgtEl>
                                          <p:spTgt spid="119"/>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18"/>
                                        </p:tgtEl>
                                        <p:attrNameLst>
                                          <p:attrName>style.visibility</p:attrName>
                                        </p:attrNameLst>
                                      </p:cBhvr>
                                      <p:to>
                                        <p:strVal val="visible"/>
                                      </p:to>
                                    </p:set>
                                    <p:animEffect transition="in" filter="blinds(horizontal)">
                                      <p:cBhvr>
                                        <p:cTn id="31" dur="500"/>
                                        <p:tgtEl>
                                          <p:spTgt spid="118"/>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blinds(horizontal)">
                                      <p:cBhvr>
                                        <p:cTn id="34" dur="500"/>
                                        <p:tgtEl>
                                          <p:spTgt spid="117"/>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116"/>
                                        </p:tgtEl>
                                        <p:attrNameLst>
                                          <p:attrName>style.visibility</p:attrName>
                                        </p:attrNameLst>
                                      </p:cBhvr>
                                      <p:to>
                                        <p:strVal val="visible"/>
                                      </p:to>
                                    </p:set>
                                    <p:animEffect transition="in" filter="blinds(horizontal)">
                                      <p:cBhvr>
                                        <p:cTn id="37" dur="500"/>
                                        <p:tgtEl>
                                          <p:spTgt spid="116"/>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blinds(horizontal)">
                                      <p:cBhvr>
                                        <p:cTn id="42" dur="500"/>
                                        <p:tgtEl>
                                          <p:spTgt spid="100"/>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11"/>
                                        </p:tgtEl>
                                        <p:attrNameLst>
                                          <p:attrName>style.visibility</p:attrName>
                                        </p:attrNameLst>
                                      </p:cBhvr>
                                      <p:to>
                                        <p:strVal val="visible"/>
                                      </p:to>
                                    </p:set>
                                    <p:animEffect transition="in" filter="blinds(horizontal)">
                                      <p:cBhvr>
                                        <p:cTn id="47" dur="5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0" grpId="0" animBg="1"/>
      <p:bldP spid="111" grpId="0" animBg="1"/>
      <p:bldP spid="116" grpId="0" animBg="1"/>
      <p:bldP spid="117" grpId="0" animBg="1"/>
      <p:bldP spid="118" grpId="0" animBg="1"/>
      <p:bldP spid="119" grpId="0" animBg="1"/>
      <p:bldP spid="120"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Obtaining probabilities</a:t>
            </a:r>
            <a:endParaRPr lang="en-CA" dirty="0"/>
          </a:p>
        </p:txBody>
      </p:sp>
      <p:sp>
        <p:nvSpPr>
          <p:cNvPr id="7" name="TextBox 6"/>
          <p:cNvSpPr txBox="1"/>
          <p:nvPr/>
        </p:nvSpPr>
        <p:spPr>
          <a:xfrm>
            <a:off x="609602" y="1560495"/>
            <a:ext cx="8915400" cy="965941"/>
          </a:xfrm>
          <a:prstGeom prst="rect">
            <a:avLst/>
          </a:prstGeom>
          <a:solidFill>
            <a:srgbClr val="FFCCFF">
              <a:alpha val="78000"/>
            </a:srgbClr>
          </a:solidFill>
        </p:spPr>
        <p:txBody>
          <a:bodyPr wrap="square" lIns="91418" tIns="45710" rIns="91418" bIns="45710" rtlCol="0">
            <a:spAutoFit/>
          </a:bodyPr>
          <a:lstStyle/>
          <a:p>
            <a:r>
              <a:rPr lang="en-CA" sz="2800" dirty="0">
                <a:solidFill>
                  <a:srgbClr val="000000"/>
                </a:solidFill>
                <a:latin typeface="Arial"/>
              </a:rPr>
              <a:t>Apply DCRF recursively at different levels and compute posterior </a:t>
            </a:r>
            <a:r>
              <a:rPr lang="en-CA" sz="2800" dirty="0" err="1">
                <a:solidFill>
                  <a:srgbClr val="000000"/>
                </a:solidFill>
                <a:latin typeface="Arial"/>
              </a:rPr>
              <a:t>marginals</a:t>
            </a:r>
            <a:r>
              <a:rPr lang="en-CA" sz="2800" dirty="0">
                <a:solidFill>
                  <a:srgbClr val="000000"/>
                </a:solidFill>
                <a:latin typeface="Arial"/>
              </a:rPr>
              <a:t> of relation-structure pairs</a:t>
            </a:r>
          </a:p>
        </p:txBody>
      </p:sp>
      <p:sp>
        <p:nvSpPr>
          <p:cNvPr id="20" name="TextBox 19"/>
          <p:cNvSpPr txBox="1"/>
          <p:nvPr/>
        </p:nvSpPr>
        <p:spPr>
          <a:xfrm>
            <a:off x="152400" y="3200400"/>
            <a:ext cx="1447800" cy="529924"/>
          </a:xfrm>
          <a:prstGeom prst="rect">
            <a:avLst/>
          </a:prstGeom>
          <a:solidFill>
            <a:schemeClr val="accent2">
              <a:lumMod val="40000"/>
              <a:lumOff val="60000"/>
            </a:schemeClr>
          </a:solidFill>
        </p:spPr>
        <p:txBody>
          <a:bodyPr wrap="square" lIns="91418" tIns="45710" rIns="91418" bIns="45710" rtlCol="0">
            <a:spAutoFit/>
          </a:bodyPr>
          <a:lstStyle/>
          <a:p>
            <a:r>
              <a:rPr lang="en-CA" sz="2800" dirty="0">
                <a:solidFill>
                  <a:srgbClr val="000000"/>
                </a:solidFill>
                <a:latin typeface="Arial"/>
              </a:rPr>
              <a:t>Level 1</a:t>
            </a:r>
          </a:p>
        </p:txBody>
      </p:sp>
      <p:grpSp>
        <p:nvGrpSpPr>
          <p:cNvPr id="3" name="Group 13"/>
          <p:cNvGrpSpPr/>
          <p:nvPr/>
        </p:nvGrpSpPr>
        <p:grpSpPr>
          <a:xfrm>
            <a:off x="3733800" y="4315691"/>
            <a:ext cx="3261309" cy="561109"/>
            <a:chOff x="1322832" y="5486400"/>
            <a:chExt cx="4030981" cy="762000"/>
          </a:xfrm>
        </p:grpSpPr>
        <p:sp>
          <p:nvSpPr>
            <p:cNvPr id="14" name="Oval 13"/>
            <p:cNvSpPr/>
            <p:nvPr/>
          </p:nvSpPr>
          <p:spPr bwMode="auto">
            <a:xfrm>
              <a:off x="1322832" y="5486400"/>
              <a:ext cx="838200" cy="762000"/>
            </a:xfrm>
            <a:prstGeom prst="ellipse">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r>
                <a:rPr lang="en-CA" sz="2000" dirty="0">
                  <a:solidFill>
                    <a:srgbClr val="000000"/>
                  </a:solidFill>
                  <a:latin typeface="Arial"/>
                </a:rPr>
                <a:t>e</a:t>
              </a:r>
              <a:r>
                <a:rPr lang="en-CA" sz="2000" baseline="-25000" dirty="0">
                  <a:solidFill>
                    <a:srgbClr val="000000"/>
                  </a:solidFill>
                  <a:latin typeface="Arial"/>
                </a:rPr>
                <a:t>1</a:t>
              </a:r>
              <a:endParaRPr lang="en-CA" baseline="-25000" dirty="0" smtClean="0">
                <a:solidFill>
                  <a:srgbClr val="000000"/>
                </a:solidFill>
                <a:latin typeface="Arial"/>
              </a:endParaRPr>
            </a:p>
          </p:txBody>
        </p:sp>
        <p:sp>
          <p:nvSpPr>
            <p:cNvPr id="15" name="Oval 14"/>
            <p:cNvSpPr/>
            <p:nvPr/>
          </p:nvSpPr>
          <p:spPr bwMode="auto">
            <a:xfrm>
              <a:off x="2453031" y="5486400"/>
              <a:ext cx="838200" cy="762000"/>
            </a:xfrm>
            <a:prstGeom prst="ellipse">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r>
                <a:rPr lang="en-CA" sz="2000" dirty="0">
                  <a:solidFill>
                    <a:srgbClr val="000000"/>
                  </a:solidFill>
                  <a:latin typeface="Arial"/>
                </a:rPr>
                <a:t>e</a:t>
              </a:r>
              <a:r>
                <a:rPr lang="en-CA" sz="2000" baseline="-25000" dirty="0">
                  <a:solidFill>
                    <a:srgbClr val="000000"/>
                  </a:solidFill>
                  <a:latin typeface="Arial"/>
                </a:rPr>
                <a:t>2</a:t>
              </a:r>
              <a:endParaRPr lang="en-CA" baseline="-25000" dirty="0" smtClean="0">
                <a:solidFill>
                  <a:srgbClr val="000000"/>
                </a:solidFill>
                <a:latin typeface="Arial"/>
              </a:endParaRPr>
            </a:p>
          </p:txBody>
        </p:sp>
        <p:sp>
          <p:nvSpPr>
            <p:cNvPr id="17" name="Oval 16"/>
            <p:cNvSpPr/>
            <p:nvPr/>
          </p:nvSpPr>
          <p:spPr bwMode="auto">
            <a:xfrm>
              <a:off x="4515613" y="5486400"/>
              <a:ext cx="838200" cy="762000"/>
            </a:xfrm>
            <a:prstGeom prst="ellipse">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r>
                <a:rPr lang="en-CA" sz="2000" dirty="0">
                  <a:solidFill>
                    <a:srgbClr val="000000"/>
                  </a:solidFill>
                  <a:latin typeface="Arial"/>
                </a:rPr>
                <a:t>e</a:t>
              </a:r>
              <a:r>
                <a:rPr lang="en-CA" sz="2000" baseline="-25000" dirty="0">
                  <a:solidFill>
                    <a:srgbClr val="000000"/>
                  </a:solidFill>
                  <a:latin typeface="Arial"/>
                </a:rPr>
                <a:t>4</a:t>
              </a:r>
              <a:endParaRPr lang="en-CA" baseline="-25000" dirty="0" smtClean="0">
                <a:solidFill>
                  <a:srgbClr val="000000"/>
                </a:solidFill>
                <a:latin typeface="Arial"/>
              </a:endParaRPr>
            </a:p>
          </p:txBody>
        </p:sp>
        <p:sp>
          <p:nvSpPr>
            <p:cNvPr id="18" name="Oval 17"/>
            <p:cNvSpPr/>
            <p:nvPr/>
          </p:nvSpPr>
          <p:spPr bwMode="auto">
            <a:xfrm>
              <a:off x="3505200" y="5486400"/>
              <a:ext cx="838200" cy="762000"/>
            </a:xfrm>
            <a:prstGeom prst="ellipse">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r>
                <a:rPr lang="en-CA" sz="2000" dirty="0">
                  <a:solidFill>
                    <a:srgbClr val="000000"/>
                  </a:solidFill>
                  <a:latin typeface="Arial"/>
                </a:rPr>
                <a:t>e</a:t>
              </a:r>
              <a:r>
                <a:rPr lang="en-CA" sz="2000" baseline="-25000" dirty="0">
                  <a:solidFill>
                    <a:srgbClr val="000000"/>
                  </a:solidFill>
                  <a:latin typeface="Arial"/>
                </a:rPr>
                <a:t>3</a:t>
              </a:r>
              <a:endParaRPr lang="en-CA" baseline="-25000" dirty="0" smtClean="0">
                <a:solidFill>
                  <a:srgbClr val="000000"/>
                </a:solidFill>
                <a:latin typeface="Arial"/>
              </a:endParaRPr>
            </a:p>
          </p:txBody>
        </p:sp>
      </p:grpSp>
      <p:grpSp>
        <p:nvGrpSpPr>
          <p:cNvPr id="4" name="Group 113"/>
          <p:cNvGrpSpPr/>
          <p:nvPr/>
        </p:nvGrpSpPr>
        <p:grpSpPr>
          <a:xfrm>
            <a:off x="4236441" y="2819400"/>
            <a:ext cx="2842514" cy="1676399"/>
            <a:chOff x="2796286" y="2819400"/>
            <a:chExt cx="2842514" cy="1676400"/>
          </a:xfrm>
        </p:grpSpPr>
        <p:cxnSp>
          <p:nvCxnSpPr>
            <p:cNvPr id="97" name="Straight Connector 96"/>
            <p:cNvCxnSpPr>
              <a:stCxn id="56" idx="3"/>
              <a:endCxn id="14" idx="7"/>
            </p:cNvCxnSpPr>
            <p:nvPr/>
          </p:nvCxnSpPr>
          <p:spPr bwMode="auto">
            <a:xfrm flipH="1">
              <a:off x="2796286" y="4046482"/>
              <a:ext cx="474542" cy="351381"/>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101" name="Straight Connector 100"/>
            <p:cNvCxnSpPr>
              <a:stCxn id="59" idx="3"/>
              <a:endCxn id="15" idx="7"/>
            </p:cNvCxnSpPr>
            <p:nvPr/>
          </p:nvCxnSpPr>
          <p:spPr bwMode="auto">
            <a:xfrm flipH="1">
              <a:off x="3710686" y="4046482"/>
              <a:ext cx="449462" cy="351381"/>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107" name="Straight Connector 106"/>
            <p:cNvCxnSpPr>
              <a:stCxn id="58" idx="3"/>
              <a:endCxn id="18" idx="7"/>
            </p:cNvCxnSpPr>
            <p:nvPr/>
          </p:nvCxnSpPr>
          <p:spPr bwMode="auto">
            <a:xfrm flipH="1">
              <a:off x="4561955" y="4046482"/>
              <a:ext cx="415277" cy="351381"/>
            </a:xfrm>
            <a:prstGeom prst="line">
              <a:avLst/>
            </a:prstGeom>
            <a:solidFill>
              <a:srgbClr val="00B8FF"/>
            </a:solidFill>
            <a:ln w="9525" cap="flat" cmpd="sng" algn="ctr">
              <a:solidFill>
                <a:schemeClr val="tx1"/>
              </a:solidFill>
              <a:prstDash val="solid"/>
              <a:round/>
              <a:headEnd type="none" w="med" len="med"/>
              <a:tailEnd type="none" w="med" len="med"/>
            </a:ln>
            <a:effectLst/>
          </p:spPr>
        </p:cxnSp>
        <p:grpSp>
          <p:nvGrpSpPr>
            <p:cNvPr id="5" name="Group 112"/>
            <p:cNvGrpSpPr/>
            <p:nvPr/>
          </p:nvGrpSpPr>
          <p:grpSpPr>
            <a:xfrm>
              <a:off x="2796286" y="2819400"/>
              <a:ext cx="2842514" cy="1676400"/>
              <a:chOff x="2796286" y="2819400"/>
              <a:chExt cx="2842514" cy="1676400"/>
            </a:xfrm>
          </p:grpSpPr>
          <p:cxnSp>
            <p:nvCxnSpPr>
              <p:cNvPr id="79" name="Straight Connector 78"/>
              <p:cNvCxnSpPr/>
              <p:nvPr/>
            </p:nvCxnSpPr>
            <p:spPr bwMode="auto">
              <a:xfrm>
                <a:off x="3505200" y="4128655"/>
                <a:ext cx="0" cy="187036"/>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80" name="Straight Connector 79"/>
              <p:cNvCxnSpPr/>
              <p:nvPr/>
            </p:nvCxnSpPr>
            <p:spPr bwMode="auto">
              <a:xfrm>
                <a:off x="4419599" y="4128655"/>
                <a:ext cx="0" cy="187036"/>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81" name="Straight Connector 80"/>
              <p:cNvCxnSpPr/>
              <p:nvPr/>
            </p:nvCxnSpPr>
            <p:spPr bwMode="auto">
              <a:xfrm>
                <a:off x="5257799" y="4128655"/>
                <a:ext cx="0" cy="187036"/>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99" name="Straight Connector 98"/>
              <p:cNvCxnSpPr>
                <a:stCxn id="87" idx="3"/>
                <a:endCxn id="14" idx="7"/>
              </p:cNvCxnSpPr>
              <p:nvPr/>
            </p:nvCxnSpPr>
            <p:spPr bwMode="auto">
              <a:xfrm flipH="1">
                <a:off x="2796286" y="3298337"/>
                <a:ext cx="474542" cy="1099526"/>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103" name="Straight Connector 102"/>
              <p:cNvCxnSpPr>
                <a:stCxn id="89" idx="3"/>
                <a:endCxn id="15" idx="7"/>
              </p:cNvCxnSpPr>
              <p:nvPr/>
            </p:nvCxnSpPr>
            <p:spPr bwMode="auto">
              <a:xfrm flipH="1">
                <a:off x="3710686" y="3298337"/>
                <a:ext cx="449462" cy="1099526"/>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105" name="Straight Connector 104"/>
              <p:cNvCxnSpPr>
                <a:stCxn id="88" idx="3"/>
                <a:endCxn id="18" idx="7"/>
              </p:cNvCxnSpPr>
              <p:nvPr/>
            </p:nvCxnSpPr>
            <p:spPr bwMode="auto">
              <a:xfrm flipH="1">
                <a:off x="4561955" y="3298337"/>
                <a:ext cx="415277" cy="1099526"/>
              </a:xfrm>
              <a:prstGeom prst="line">
                <a:avLst/>
              </a:prstGeom>
              <a:solidFill>
                <a:srgbClr val="00B8FF"/>
              </a:solidFill>
              <a:ln w="9525" cap="flat" cmpd="sng" algn="ctr">
                <a:solidFill>
                  <a:schemeClr val="tx1"/>
                </a:solidFill>
                <a:prstDash val="solid"/>
                <a:round/>
                <a:headEnd type="none" w="med" len="med"/>
                <a:tailEnd type="none" w="med" len="med"/>
              </a:ln>
              <a:effectLst/>
            </p:spPr>
          </p:cxnSp>
          <p:grpSp>
            <p:nvGrpSpPr>
              <p:cNvPr id="6" name="Group 32"/>
              <p:cNvGrpSpPr/>
              <p:nvPr/>
            </p:nvGrpSpPr>
            <p:grpSpPr>
              <a:xfrm>
                <a:off x="3175320" y="3567545"/>
                <a:ext cx="2387279" cy="561109"/>
                <a:chOff x="1414508" y="3962402"/>
                <a:chExt cx="2978886" cy="762000"/>
              </a:xfrm>
            </p:grpSpPr>
            <p:grpSp>
              <p:nvGrpSpPr>
                <p:cNvPr id="8" name="Group 15"/>
                <p:cNvGrpSpPr/>
                <p:nvPr/>
              </p:nvGrpSpPr>
              <p:grpSpPr>
                <a:xfrm>
                  <a:off x="1414508" y="3962402"/>
                  <a:ext cx="2978886" cy="762000"/>
                  <a:chOff x="2362200" y="5486400"/>
                  <a:chExt cx="3068253" cy="762000"/>
                </a:xfrm>
              </p:grpSpPr>
              <p:sp>
                <p:nvSpPr>
                  <p:cNvPr id="56" name="Oval 55"/>
                  <p:cNvSpPr/>
                  <p:nvPr/>
                </p:nvSpPr>
                <p:spPr bwMode="auto">
                  <a:xfrm>
                    <a:off x="2362200" y="5486400"/>
                    <a:ext cx="838200" cy="7620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r>
                      <a:rPr lang="en-CA" sz="2000" dirty="0">
                        <a:solidFill>
                          <a:srgbClr val="000000"/>
                        </a:solidFill>
                        <a:latin typeface="Arial"/>
                      </a:rPr>
                      <a:t>S</a:t>
                    </a:r>
                    <a:r>
                      <a:rPr lang="en-CA" sz="2000" baseline="-25000" dirty="0">
                        <a:solidFill>
                          <a:srgbClr val="000000"/>
                        </a:solidFill>
                        <a:latin typeface="Arial"/>
                      </a:rPr>
                      <a:t>2</a:t>
                    </a:r>
                    <a:endParaRPr lang="en-CA" baseline="-25000" dirty="0" smtClean="0">
                      <a:solidFill>
                        <a:srgbClr val="000000"/>
                      </a:solidFill>
                      <a:latin typeface="Arial"/>
                    </a:endParaRPr>
                  </a:p>
                </p:txBody>
              </p:sp>
              <p:sp>
                <p:nvSpPr>
                  <p:cNvPr id="58" name="Oval 19"/>
                  <p:cNvSpPr/>
                  <p:nvPr/>
                </p:nvSpPr>
                <p:spPr bwMode="auto">
                  <a:xfrm>
                    <a:off x="4549028" y="5486400"/>
                    <a:ext cx="881425" cy="7620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r>
                      <a:rPr lang="en-CA" sz="2000" dirty="0">
                        <a:solidFill>
                          <a:srgbClr val="000000"/>
                        </a:solidFill>
                        <a:latin typeface="Arial"/>
                      </a:rPr>
                      <a:t>S</a:t>
                    </a:r>
                    <a:r>
                      <a:rPr lang="en-CA" sz="2000" baseline="-25000" dirty="0">
                        <a:solidFill>
                          <a:srgbClr val="000000"/>
                        </a:solidFill>
                        <a:latin typeface="Arial"/>
                      </a:rPr>
                      <a:t>4</a:t>
                    </a:r>
                    <a:endParaRPr lang="en-CA" baseline="-25000" dirty="0" smtClean="0">
                      <a:solidFill>
                        <a:srgbClr val="000000"/>
                      </a:solidFill>
                      <a:latin typeface="Arial"/>
                    </a:endParaRPr>
                  </a:p>
                </p:txBody>
              </p:sp>
              <p:sp>
                <p:nvSpPr>
                  <p:cNvPr id="59" name="Oval 58"/>
                  <p:cNvSpPr/>
                  <p:nvPr/>
                </p:nvSpPr>
                <p:spPr bwMode="auto">
                  <a:xfrm>
                    <a:off x="3505200" y="5486400"/>
                    <a:ext cx="838200" cy="7620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r>
                      <a:rPr lang="en-CA" sz="2000" dirty="0">
                        <a:solidFill>
                          <a:srgbClr val="000000"/>
                        </a:solidFill>
                        <a:latin typeface="Arial"/>
                      </a:rPr>
                      <a:t>S</a:t>
                    </a:r>
                    <a:r>
                      <a:rPr lang="en-CA" sz="2000" baseline="-25000" dirty="0">
                        <a:solidFill>
                          <a:srgbClr val="000000"/>
                        </a:solidFill>
                        <a:latin typeface="Arial"/>
                      </a:rPr>
                      <a:t>3</a:t>
                    </a:r>
                    <a:endParaRPr lang="en-CA" baseline="-25000" dirty="0" smtClean="0">
                      <a:solidFill>
                        <a:srgbClr val="000000"/>
                      </a:solidFill>
                      <a:latin typeface="Arial"/>
                    </a:endParaRPr>
                  </a:p>
                </p:txBody>
              </p:sp>
            </p:grpSp>
            <p:cxnSp>
              <p:nvCxnSpPr>
                <p:cNvPr id="36" name="Straight Connector 35"/>
                <p:cNvCxnSpPr/>
                <p:nvPr/>
              </p:nvCxnSpPr>
              <p:spPr bwMode="auto">
                <a:xfrm>
                  <a:off x="2209800" y="4343400"/>
                  <a:ext cx="295923" cy="0"/>
                </a:xfrm>
                <a:prstGeom prst="line">
                  <a:avLst/>
                </a:prstGeom>
                <a:solidFill>
                  <a:srgbClr val="00B8FF"/>
                </a:solidFill>
                <a:ln w="9525" cap="flat" cmpd="sng" algn="ctr">
                  <a:solidFill>
                    <a:schemeClr val="tx1"/>
                  </a:solidFill>
                  <a:prstDash val="solid"/>
                  <a:round/>
                  <a:headEnd type="none" w="med" len="med"/>
                  <a:tailEnd type="none" w="med" len="med"/>
                </a:ln>
                <a:effectLst/>
              </p:spPr>
            </p:cxnSp>
          </p:grpSp>
          <p:cxnSp>
            <p:nvCxnSpPr>
              <p:cNvPr id="63" name="Straight Connector 62"/>
              <p:cNvCxnSpPr>
                <a:stCxn id="59" idx="6"/>
                <a:endCxn id="58" idx="2"/>
              </p:cNvCxnSpPr>
              <p:nvPr/>
            </p:nvCxnSpPr>
            <p:spPr bwMode="auto">
              <a:xfrm>
                <a:off x="4716810" y="3848100"/>
                <a:ext cx="159990" cy="0"/>
              </a:xfrm>
              <a:prstGeom prst="line">
                <a:avLst/>
              </a:prstGeom>
              <a:solidFill>
                <a:srgbClr val="00B8FF"/>
              </a:solidFill>
              <a:ln w="9525" cap="flat" cmpd="sng" algn="ctr">
                <a:solidFill>
                  <a:schemeClr val="tx1"/>
                </a:solidFill>
                <a:prstDash val="solid"/>
                <a:round/>
                <a:headEnd type="none" w="med" len="med"/>
                <a:tailEnd type="none" w="med" len="med"/>
              </a:ln>
              <a:effectLst/>
            </p:spPr>
          </p:cxnSp>
          <p:grpSp>
            <p:nvGrpSpPr>
              <p:cNvPr id="9" name="Group 81"/>
              <p:cNvGrpSpPr/>
              <p:nvPr/>
            </p:nvGrpSpPr>
            <p:grpSpPr>
              <a:xfrm>
                <a:off x="3175320" y="2819400"/>
                <a:ext cx="2387279" cy="561109"/>
                <a:chOff x="1414508" y="3962402"/>
                <a:chExt cx="2978886" cy="762000"/>
              </a:xfrm>
            </p:grpSpPr>
            <p:grpSp>
              <p:nvGrpSpPr>
                <p:cNvPr id="10" name="Group 15"/>
                <p:cNvGrpSpPr/>
                <p:nvPr/>
              </p:nvGrpSpPr>
              <p:grpSpPr>
                <a:xfrm>
                  <a:off x="1414508" y="3962402"/>
                  <a:ext cx="2978886" cy="762000"/>
                  <a:chOff x="2362200" y="5486400"/>
                  <a:chExt cx="3068253" cy="762000"/>
                </a:xfrm>
              </p:grpSpPr>
              <p:sp>
                <p:nvSpPr>
                  <p:cNvPr id="87" name="Oval 86"/>
                  <p:cNvSpPr/>
                  <p:nvPr/>
                </p:nvSpPr>
                <p:spPr bwMode="auto">
                  <a:xfrm>
                    <a:off x="2362200" y="5486400"/>
                    <a:ext cx="838200" cy="7620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r>
                      <a:rPr lang="en-CA" sz="2000" dirty="0">
                        <a:solidFill>
                          <a:srgbClr val="000000"/>
                        </a:solidFill>
                        <a:latin typeface="Arial"/>
                      </a:rPr>
                      <a:t>R</a:t>
                    </a:r>
                    <a:r>
                      <a:rPr lang="en-CA" sz="2000" baseline="-25000" dirty="0">
                        <a:solidFill>
                          <a:srgbClr val="000000"/>
                        </a:solidFill>
                        <a:latin typeface="Arial"/>
                      </a:rPr>
                      <a:t>2</a:t>
                    </a:r>
                    <a:endParaRPr lang="en-CA" baseline="-25000" dirty="0" smtClean="0">
                      <a:solidFill>
                        <a:srgbClr val="000000"/>
                      </a:solidFill>
                      <a:latin typeface="Arial"/>
                    </a:endParaRPr>
                  </a:p>
                </p:txBody>
              </p:sp>
              <p:sp>
                <p:nvSpPr>
                  <p:cNvPr id="88" name="Oval 19"/>
                  <p:cNvSpPr/>
                  <p:nvPr/>
                </p:nvSpPr>
                <p:spPr bwMode="auto">
                  <a:xfrm>
                    <a:off x="4549028" y="5486400"/>
                    <a:ext cx="881425" cy="7620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r>
                      <a:rPr lang="en-CA" sz="2000" dirty="0">
                        <a:solidFill>
                          <a:srgbClr val="000000"/>
                        </a:solidFill>
                        <a:latin typeface="Arial"/>
                      </a:rPr>
                      <a:t>R</a:t>
                    </a:r>
                    <a:r>
                      <a:rPr lang="en-CA" sz="2000" baseline="-25000" dirty="0">
                        <a:solidFill>
                          <a:srgbClr val="000000"/>
                        </a:solidFill>
                        <a:latin typeface="Arial"/>
                      </a:rPr>
                      <a:t>4</a:t>
                    </a:r>
                    <a:endParaRPr lang="en-CA" baseline="-25000" dirty="0" smtClean="0">
                      <a:solidFill>
                        <a:srgbClr val="000000"/>
                      </a:solidFill>
                      <a:latin typeface="Arial"/>
                    </a:endParaRPr>
                  </a:p>
                </p:txBody>
              </p:sp>
              <p:sp>
                <p:nvSpPr>
                  <p:cNvPr id="89" name="Oval 88"/>
                  <p:cNvSpPr/>
                  <p:nvPr/>
                </p:nvSpPr>
                <p:spPr bwMode="auto">
                  <a:xfrm>
                    <a:off x="3505200" y="5486400"/>
                    <a:ext cx="838200" cy="7620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r>
                      <a:rPr lang="en-CA" sz="2000" dirty="0">
                        <a:solidFill>
                          <a:srgbClr val="000000"/>
                        </a:solidFill>
                        <a:latin typeface="Arial"/>
                      </a:rPr>
                      <a:t>R</a:t>
                    </a:r>
                    <a:r>
                      <a:rPr lang="en-CA" sz="2000" baseline="-25000" dirty="0">
                        <a:solidFill>
                          <a:srgbClr val="000000"/>
                        </a:solidFill>
                        <a:latin typeface="Arial"/>
                      </a:rPr>
                      <a:t>3</a:t>
                    </a:r>
                    <a:endParaRPr lang="en-CA" baseline="-25000" dirty="0" smtClean="0">
                      <a:solidFill>
                        <a:srgbClr val="000000"/>
                      </a:solidFill>
                      <a:latin typeface="Arial"/>
                    </a:endParaRPr>
                  </a:p>
                </p:txBody>
              </p:sp>
            </p:grpSp>
            <p:cxnSp>
              <p:nvCxnSpPr>
                <p:cNvPr id="85" name="Straight Connector 84"/>
                <p:cNvCxnSpPr/>
                <p:nvPr/>
              </p:nvCxnSpPr>
              <p:spPr bwMode="auto">
                <a:xfrm>
                  <a:off x="2209800" y="4343400"/>
                  <a:ext cx="295923" cy="0"/>
                </a:xfrm>
                <a:prstGeom prst="line">
                  <a:avLst/>
                </a:prstGeom>
                <a:solidFill>
                  <a:srgbClr val="00B8FF"/>
                </a:solidFill>
                <a:ln w="9525" cap="flat" cmpd="sng" algn="ctr">
                  <a:solidFill>
                    <a:schemeClr val="tx1"/>
                  </a:solidFill>
                  <a:prstDash val="solid"/>
                  <a:round/>
                  <a:headEnd type="none" w="med" len="med"/>
                  <a:tailEnd type="none" w="med" len="med"/>
                </a:ln>
                <a:effectLst/>
              </p:spPr>
            </p:cxnSp>
          </p:grpSp>
          <p:cxnSp>
            <p:nvCxnSpPr>
              <p:cNvPr id="90" name="Straight Connector 89"/>
              <p:cNvCxnSpPr>
                <a:stCxn id="89" idx="6"/>
                <a:endCxn id="88" idx="2"/>
              </p:cNvCxnSpPr>
              <p:nvPr/>
            </p:nvCxnSpPr>
            <p:spPr bwMode="auto">
              <a:xfrm>
                <a:off x="4716810" y="3099955"/>
                <a:ext cx="159990" cy="0"/>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92" name="Straight Connector 91"/>
              <p:cNvCxnSpPr/>
              <p:nvPr/>
            </p:nvCxnSpPr>
            <p:spPr bwMode="auto">
              <a:xfrm>
                <a:off x="3505200" y="3380509"/>
                <a:ext cx="0" cy="187036"/>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93" name="Straight Connector 92"/>
              <p:cNvCxnSpPr/>
              <p:nvPr/>
            </p:nvCxnSpPr>
            <p:spPr bwMode="auto">
              <a:xfrm>
                <a:off x="4419599" y="3380509"/>
                <a:ext cx="0" cy="187036"/>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94" name="Straight Connector 93"/>
              <p:cNvCxnSpPr/>
              <p:nvPr/>
            </p:nvCxnSpPr>
            <p:spPr bwMode="auto">
              <a:xfrm>
                <a:off x="5257799" y="3380509"/>
                <a:ext cx="0" cy="187036"/>
              </a:xfrm>
              <a:prstGeom prst="line">
                <a:avLst/>
              </a:prstGeom>
              <a:solidFill>
                <a:srgbClr val="00B8FF"/>
              </a:solidFill>
              <a:ln w="9525" cap="flat" cmpd="sng" algn="ctr">
                <a:solidFill>
                  <a:schemeClr val="tx1"/>
                </a:solidFill>
                <a:prstDash val="solid"/>
                <a:round/>
                <a:headEnd type="none" w="med" len="med"/>
                <a:tailEnd type="none" w="med" len="med"/>
              </a:ln>
              <a:effectLst/>
            </p:spPr>
          </p:cxnSp>
          <p:sp>
            <p:nvSpPr>
              <p:cNvPr id="109" name="Arc 108"/>
              <p:cNvSpPr/>
              <p:nvPr/>
            </p:nvSpPr>
            <p:spPr bwMode="auto">
              <a:xfrm>
                <a:off x="5105400" y="3200400"/>
                <a:ext cx="533400" cy="1295400"/>
              </a:xfrm>
              <a:prstGeom prst="arc">
                <a:avLst>
                  <a:gd name="adj1" fmla="val 16890835"/>
                  <a:gd name="adj2" fmla="val 4670147"/>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CA" smtClean="0">
                  <a:solidFill>
                    <a:srgbClr val="FFFFFF"/>
                  </a:solidFill>
                  <a:latin typeface="Times New Roman" pitchFamily="18" charset="0"/>
                </a:endParaRPr>
              </a:p>
            </p:txBody>
          </p:sp>
          <p:sp>
            <p:nvSpPr>
              <p:cNvPr id="110" name="Arc 109"/>
              <p:cNvSpPr/>
              <p:nvPr/>
            </p:nvSpPr>
            <p:spPr bwMode="auto">
              <a:xfrm>
                <a:off x="4267200" y="3124200"/>
                <a:ext cx="533400" cy="1295400"/>
              </a:xfrm>
              <a:prstGeom prst="arc">
                <a:avLst>
                  <a:gd name="adj1" fmla="val 17123720"/>
                  <a:gd name="adj2" fmla="val 5040716"/>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CA" smtClean="0">
                  <a:solidFill>
                    <a:srgbClr val="FFFFFF"/>
                  </a:solidFill>
                  <a:latin typeface="Times New Roman" pitchFamily="18" charset="0"/>
                </a:endParaRPr>
              </a:p>
            </p:txBody>
          </p:sp>
          <p:sp>
            <p:nvSpPr>
              <p:cNvPr id="111" name="Arc 110"/>
              <p:cNvSpPr/>
              <p:nvPr/>
            </p:nvSpPr>
            <p:spPr bwMode="auto">
              <a:xfrm>
                <a:off x="3429000" y="3124200"/>
                <a:ext cx="533400" cy="1295400"/>
              </a:xfrm>
              <a:prstGeom prst="arc">
                <a:avLst>
                  <a:gd name="adj1" fmla="val 16890835"/>
                  <a:gd name="adj2" fmla="val 5122253"/>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CA" smtClean="0">
                  <a:solidFill>
                    <a:srgbClr val="FFFFFF"/>
                  </a:solidFill>
                  <a:latin typeface="Times New Roman" pitchFamily="18" charset="0"/>
                </a:endParaRPr>
              </a:p>
            </p:txBody>
          </p:sp>
        </p:grpSp>
      </p:grpSp>
      <p:sp>
        <p:nvSpPr>
          <p:cNvPr id="115" name="Rectangle 114"/>
          <p:cNvSpPr/>
          <p:nvPr/>
        </p:nvSpPr>
        <p:spPr bwMode="auto">
          <a:xfrm>
            <a:off x="4488157" y="2743200"/>
            <a:ext cx="914400" cy="1447800"/>
          </a:xfrm>
          <a:prstGeom prst="rect">
            <a:avLst/>
          </a:prstGeom>
          <a:noFill/>
          <a:ln w="25400" cap="flat" cmpd="sng" algn="ctr">
            <a:solidFill>
              <a:srgbClr val="FF0000"/>
            </a:solidFill>
            <a:prstDash val="solid"/>
            <a:round/>
            <a:headEnd type="none" w="med" len="med"/>
            <a:tailEnd type="none" w="med" len="med"/>
          </a:ln>
          <a:effectLst/>
        </p:spPr>
        <p:txBody>
          <a:bodyPr vert="horz" wrap="square" lIns="91418" tIns="45710" rIns="91418" bIns="45710" numCol="1" rtlCol="0" anchor="t" anchorCtr="0" compatLnSpc="1">
            <a:prstTxWarp prst="textNoShape">
              <a:avLst/>
            </a:prstTxWarp>
          </a:bodyPr>
          <a:lstStyle/>
          <a:p>
            <a:endParaRPr lang="en-CA" smtClean="0">
              <a:solidFill>
                <a:srgbClr val="FFFFFF"/>
              </a:solidFill>
              <a:latin typeface="Times New Roman" pitchFamily="18" charset="0"/>
            </a:endParaRPr>
          </a:p>
        </p:txBody>
      </p:sp>
      <p:sp>
        <p:nvSpPr>
          <p:cNvPr id="116" name="Rectangle 115"/>
          <p:cNvSpPr/>
          <p:nvPr/>
        </p:nvSpPr>
        <p:spPr bwMode="auto">
          <a:xfrm>
            <a:off x="5402556" y="2743200"/>
            <a:ext cx="914400" cy="1447800"/>
          </a:xfrm>
          <a:prstGeom prst="rect">
            <a:avLst/>
          </a:prstGeom>
          <a:noFill/>
          <a:ln w="25400" cap="flat" cmpd="sng" algn="ctr">
            <a:solidFill>
              <a:srgbClr val="FF0000"/>
            </a:solidFill>
            <a:prstDash val="solid"/>
            <a:round/>
            <a:headEnd type="none" w="med" len="med"/>
            <a:tailEnd type="none" w="med" len="med"/>
          </a:ln>
          <a:effectLst/>
        </p:spPr>
        <p:txBody>
          <a:bodyPr vert="horz" wrap="square" lIns="91418" tIns="45710" rIns="91418" bIns="45710" numCol="1" rtlCol="0" anchor="t" anchorCtr="0" compatLnSpc="1">
            <a:prstTxWarp prst="textNoShape">
              <a:avLst/>
            </a:prstTxWarp>
          </a:bodyPr>
          <a:lstStyle/>
          <a:p>
            <a:endParaRPr lang="en-CA" smtClean="0">
              <a:solidFill>
                <a:srgbClr val="FFFFFF"/>
              </a:solidFill>
              <a:latin typeface="Times New Roman" pitchFamily="18" charset="0"/>
            </a:endParaRPr>
          </a:p>
        </p:txBody>
      </p:sp>
      <p:sp>
        <p:nvSpPr>
          <p:cNvPr id="117" name="Rectangle 116"/>
          <p:cNvSpPr/>
          <p:nvPr/>
        </p:nvSpPr>
        <p:spPr bwMode="auto">
          <a:xfrm>
            <a:off x="6316955" y="2743200"/>
            <a:ext cx="914400" cy="1447800"/>
          </a:xfrm>
          <a:prstGeom prst="rect">
            <a:avLst/>
          </a:prstGeom>
          <a:noFill/>
          <a:ln w="25400" cap="flat" cmpd="sng" algn="ctr">
            <a:solidFill>
              <a:srgbClr val="FF0000"/>
            </a:solidFill>
            <a:prstDash val="solid"/>
            <a:round/>
            <a:headEnd type="none" w="med" len="med"/>
            <a:tailEnd type="none" w="med" len="med"/>
          </a:ln>
          <a:effectLst/>
        </p:spPr>
        <p:txBody>
          <a:bodyPr vert="horz" wrap="square" lIns="91418" tIns="45710" rIns="91418" bIns="45710" numCol="1" rtlCol="0" anchor="t" anchorCtr="0" compatLnSpc="1">
            <a:prstTxWarp prst="textNoShape">
              <a:avLst/>
            </a:prstTxWarp>
          </a:bodyPr>
          <a:lstStyle/>
          <a:p>
            <a:endParaRPr lang="en-CA" smtClean="0">
              <a:solidFill>
                <a:srgbClr val="FFFFFF"/>
              </a:solidFill>
              <a:latin typeface="Times New Roman" pitchFamily="18" charset="0"/>
            </a:endParaRPr>
          </a:p>
        </p:txBody>
      </p:sp>
      <p:grpSp>
        <p:nvGrpSpPr>
          <p:cNvPr id="11" name="Group 13"/>
          <p:cNvGrpSpPr/>
          <p:nvPr/>
        </p:nvGrpSpPr>
        <p:grpSpPr>
          <a:xfrm>
            <a:off x="457201" y="6553206"/>
            <a:ext cx="2451468" cy="685797"/>
            <a:chOff x="1313383" y="5420548"/>
            <a:chExt cx="3030017" cy="931328"/>
          </a:xfrm>
        </p:grpSpPr>
        <p:sp>
          <p:nvSpPr>
            <p:cNvPr id="119" name="Oval 118"/>
            <p:cNvSpPr/>
            <p:nvPr/>
          </p:nvSpPr>
          <p:spPr bwMode="auto">
            <a:xfrm>
              <a:off x="1313383" y="5420548"/>
              <a:ext cx="941833" cy="865481"/>
            </a:xfrm>
            <a:prstGeom prst="ellipse">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r>
                <a:rPr lang="en-CA" sz="2000" dirty="0">
                  <a:solidFill>
                    <a:srgbClr val="000000"/>
                  </a:solidFill>
                  <a:latin typeface="Arial"/>
                </a:rPr>
                <a:t>e</a:t>
              </a:r>
              <a:r>
                <a:rPr lang="en-CA" sz="1600" baseline="-25000" dirty="0">
                  <a:solidFill>
                    <a:srgbClr val="000000"/>
                  </a:solidFill>
                  <a:latin typeface="Arial"/>
                </a:rPr>
                <a:t>1-2</a:t>
              </a:r>
              <a:endParaRPr lang="en-CA" baseline="-25000" dirty="0" smtClean="0">
                <a:solidFill>
                  <a:srgbClr val="000000"/>
                </a:solidFill>
                <a:latin typeface="Arial"/>
              </a:endParaRPr>
            </a:p>
          </p:txBody>
        </p:sp>
        <p:sp>
          <p:nvSpPr>
            <p:cNvPr id="120" name="Oval 119"/>
            <p:cNvSpPr/>
            <p:nvPr/>
          </p:nvSpPr>
          <p:spPr bwMode="auto">
            <a:xfrm>
              <a:off x="2349399" y="5486396"/>
              <a:ext cx="838200" cy="865480"/>
            </a:xfrm>
            <a:prstGeom prst="ellipse">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r>
                <a:rPr lang="en-CA" sz="2000" dirty="0">
                  <a:solidFill>
                    <a:srgbClr val="000000"/>
                  </a:solidFill>
                  <a:latin typeface="Arial"/>
                </a:rPr>
                <a:t>e</a:t>
              </a:r>
              <a:r>
                <a:rPr lang="en-CA" sz="2000" baseline="-25000" dirty="0">
                  <a:solidFill>
                    <a:srgbClr val="000000"/>
                  </a:solidFill>
                  <a:latin typeface="Arial"/>
                </a:rPr>
                <a:t>3</a:t>
              </a:r>
              <a:endParaRPr lang="en-CA" baseline="-25000" dirty="0" smtClean="0">
                <a:solidFill>
                  <a:srgbClr val="000000"/>
                </a:solidFill>
                <a:latin typeface="Arial"/>
              </a:endParaRPr>
            </a:p>
          </p:txBody>
        </p:sp>
        <p:sp>
          <p:nvSpPr>
            <p:cNvPr id="122" name="Oval 121"/>
            <p:cNvSpPr/>
            <p:nvPr/>
          </p:nvSpPr>
          <p:spPr bwMode="auto">
            <a:xfrm>
              <a:off x="3505200" y="5486400"/>
              <a:ext cx="838200" cy="762000"/>
            </a:xfrm>
            <a:prstGeom prst="ellipse">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r>
                <a:rPr lang="en-CA" sz="2000" dirty="0">
                  <a:solidFill>
                    <a:srgbClr val="000000"/>
                  </a:solidFill>
                  <a:latin typeface="Arial"/>
                </a:rPr>
                <a:t>e</a:t>
              </a:r>
              <a:r>
                <a:rPr lang="en-CA" sz="2000" baseline="-25000" dirty="0">
                  <a:solidFill>
                    <a:srgbClr val="000000"/>
                  </a:solidFill>
                  <a:latin typeface="Arial"/>
                </a:rPr>
                <a:t>4</a:t>
              </a:r>
              <a:endParaRPr lang="en-CA" baseline="-25000" dirty="0" smtClean="0">
                <a:solidFill>
                  <a:srgbClr val="000000"/>
                </a:solidFill>
                <a:latin typeface="Arial"/>
              </a:endParaRPr>
            </a:p>
          </p:txBody>
        </p:sp>
      </p:grpSp>
      <p:grpSp>
        <p:nvGrpSpPr>
          <p:cNvPr id="12" name="Group 122"/>
          <p:cNvGrpSpPr/>
          <p:nvPr/>
        </p:nvGrpSpPr>
        <p:grpSpPr>
          <a:xfrm>
            <a:off x="1107608" y="5105402"/>
            <a:ext cx="1864192" cy="1600200"/>
            <a:chOff x="2936408" y="2819400"/>
            <a:chExt cx="1864192" cy="1600200"/>
          </a:xfrm>
        </p:grpSpPr>
        <p:cxnSp>
          <p:nvCxnSpPr>
            <p:cNvPr id="124" name="Straight Connector 123"/>
            <p:cNvCxnSpPr>
              <a:stCxn id="151" idx="3"/>
              <a:endCxn id="119" idx="7"/>
            </p:cNvCxnSpPr>
            <p:nvPr/>
          </p:nvCxnSpPr>
          <p:spPr bwMode="auto">
            <a:xfrm flipH="1">
              <a:off x="2936408" y="4046482"/>
              <a:ext cx="334420" cy="314050"/>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125" name="Straight Connector 124"/>
            <p:cNvCxnSpPr>
              <a:stCxn id="153" idx="3"/>
              <a:endCxn id="120" idx="7"/>
            </p:cNvCxnSpPr>
            <p:nvPr/>
          </p:nvCxnSpPr>
          <p:spPr bwMode="auto">
            <a:xfrm flipH="1">
              <a:off x="3703041" y="4046482"/>
              <a:ext cx="457108" cy="362541"/>
            </a:xfrm>
            <a:prstGeom prst="line">
              <a:avLst/>
            </a:prstGeom>
            <a:solidFill>
              <a:srgbClr val="00B8FF"/>
            </a:solidFill>
            <a:ln w="9525" cap="flat" cmpd="sng" algn="ctr">
              <a:solidFill>
                <a:schemeClr val="tx1"/>
              </a:solidFill>
              <a:prstDash val="solid"/>
              <a:round/>
              <a:headEnd type="none" w="med" len="med"/>
              <a:tailEnd type="none" w="med" len="med"/>
            </a:ln>
            <a:effectLst/>
          </p:spPr>
        </p:cxnSp>
        <p:grpSp>
          <p:nvGrpSpPr>
            <p:cNvPr id="13" name="Group 112"/>
            <p:cNvGrpSpPr/>
            <p:nvPr/>
          </p:nvGrpSpPr>
          <p:grpSpPr>
            <a:xfrm>
              <a:off x="2936408" y="2819400"/>
              <a:ext cx="1864192" cy="1600200"/>
              <a:chOff x="2936408" y="2819400"/>
              <a:chExt cx="1864192" cy="1600200"/>
            </a:xfrm>
          </p:grpSpPr>
          <p:cxnSp>
            <p:nvCxnSpPr>
              <p:cNvPr id="128" name="Straight Connector 127"/>
              <p:cNvCxnSpPr/>
              <p:nvPr/>
            </p:nvCxnSpPr>
            <p:spPr bwMode="auto">
              <a:xfrm>
                <a:off x="3505200" y="4128655"/>
                <a:ext cx="0" cy="187036"/>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129" name="Straight Connector 128"/>
              <p:cNvCxnSpPr/>
              <p:nvPr/>
            </p:nvCxnSpPr>
            <p:spPr bwMode="auto">
              <a:xfrm>
                <a:off x="4419599" y="4128655"/>
                <a:ext cx="0" cy="187036"/>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131" name="Straight Connector 130"/>
              <p:cNvCxnSpPr>
                <a:stCxn id="146" idx="3"/>
                <a:endCxn id="119" idx="7"/>
              </p:cNvCxnSpPr>
              <p:nvPr/>
            </p:nvCxnSpPr>
            <p:spPr bwMode="auto">
              <a:xfrm flipH="1">
                <a:off x="2936408" y="3298337"/>
                <a:ext cx="334420" cy="1062195"/>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132" name="Straight Connector 131"/>
              <p:cNvCxnSpPr>
                <a:stCxn id="148" idx="3"/>
                <a:endCxn id="120" idx="7"/>
              </p:cNvCxnSpPr>
              <p:nvPr/>
            </p:nvCxnSpPr>
            <p:spPr bwMode="auto">
              <a:xfrm flipH="1">
                <a:off x="3703041" y="3298337"/>
                <a:ext cx="457108" cy="1110686"/>
              </a:xfrm>
              <a:prstGeom prst="line">
                <a:avLst/>
              </a:prstGeom>
              <a:solidFill>
                <a:srgbClr val="00B8FF"/>
              </a:solidFill>
              <a:ln w="9525" cap="flat" cmpd="sng" algn="ctr">
                <a:solidFill>
                  <a:schemeClr val="tx1"/>
                </a:solidFill>
                <a:prstDash val="solid"/>
                <a:round/>
                <a:headEnd type="none" w="med" len="med"/>
                <a:tailEnd type="none" w="med" len="med"/>
              </a:ln>
              <a:effectLst/>
            </p:spPr>
          </p:cxnSp>
          <p:grpSp>
            <p:nvGrpSpPr>
              <p:cNvPr id="16" name="Group 32"/>
              <p:cNvGrpSpPr/>
              <p:nvPr/>
            </p:nvGrpSpPr>
            <p:grpSpPr>
              <a:xfrm>
                <a:off x="3175320" y="3567545"/>
                <a:ext cx="1541489" cy="561109"/>
                <a:chOff x="1414508" y="3962402"/>
                <a:chExt cx="1923495" cy="762000"/>
              </a:xfrm>
            </p:grpSpPr>
            <p:grpSp>
              <p:nvGrpSpPr>
                <p:cNvPr id="19" name="Group 15"/>
                <p:cNvGrpSpPr/>
                <p:nvPr/>
              </p:nvGrpSpPr>
              <p:grpSpPr>
                <a:xfrm>
                  <a:off x="1414508" y="3962402"/>
                  <a:ext cx="1923495" cy="762000"/>
                  <a:chOff x="2362200" y="5486400"/>
                  <a:chExt cx="1981200" cy="762000"/>
                </a:xfrm>
              </p:grpSpPr>
              <p:sp>
                <p:nvSpPr>
                  <p:cNvPr id="151" name="Oval 150"/>
                  <p:cNvSpPr/>
                  <p:nvPr/>
                </p:nvSpPr>
                <p:spPr bwMode="auto">
                  <a:xfrm>
                    <a:off x="2362200" y="5486400"/>
                    <a:ext cx="838200" cy="7620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r>
                      <a:rPr lang="en-CA" sz="2000" dirty="0">
                        <a:solidFill>
                          <a:srgbClr val="000000"/>
                        </a:solidFill>
                        <a:latin typeface="Arial"/>
                      </a:rPr>
                      <a:t>S</a:t>
                    </a:r>
                    <a:r>
                      <a:rPr lang="en-CA" sz="2000" baseline="-25000" dirty="0">
                        <a:solidFill>
                          <a:srgbClr val="000000"/>
                        </a:solidFill>
                        <a:latin typeface="Arial"/>
                      </a:rPr>
                      <a:t>3</a:t>
                    </a:r>
                    <a:endParaRPr lang="en-CA" baseline="-25000" dirty="0" smtClean="0">
                      <a:solidFill>
                        <a:srgbClr val="000000"/>
                      </a:solidFill>
                      <a:latin typeface="Arial"/>
                    </a:endParaRPr>
                  </a:p>
                </p:txBody>
              </p:sp>
              <p:sp>
                <p:nvSpPr>
                  <p:cNvPr id="153" name="Oval 152"/>
                  <p:cNvSpPr/>
                  <p:nvPr/>
                </p:nvSpPr>
                <p:spPr bwMode="auto">
                  <a:xfrm>
                    <a:off x="3505200" y="5486400"/>
                    <a:ext cx="838200" cy="7620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r>
                      <a:rPr lang="en-CA" sz="2000" dirty="0">
                        <a:solidFill>
                          <a:srgbClr val="000000"/>
                        </a:solidFill>
                        <a:latin typeface="Arial"/>
                      </a:rPr>
                      <a:t>S</a:t>
                    </a:r>
                    <a:r>
                      <a:rPr lang="en-CA" sz="2000" baseline="-25000" dirty="0">
                        <a:solidFill>
                          <a:srgbClr val="000000"/>
                        </a:solidFill>
                        <a:latin typeface="Arial"/>
                      </a:rPr>
                      <a:t>4</a:t>
                    </a:r>
                    <a:endParaRPr lang="en-CA" baseline="-25000" dirty="0" smtClean="0">
                      <a:solidFill>
                        <a:srgbClr val="000000"/>
                      </a:solidFill>
                      <a:latin typeface="Arial"/>
                    </a:endParaRPr>
                  </a:p>
                </p:txBody>
              </p:sp>
            </p:grpSp>
            <p:cxnSp>
              <p:nvCxnSpPr>
                <p:cNvPr id="150" name="Straight Connector 149"/>
                <p:cNvCxnSpPr/>
                <p:nvPr/>
              </p:nvCxnSpPr>
              <p:spPr bwMode="auto">
                <a:xfrm>
                  <a:off x="2209800" y="4343400"/>
                  <a:ext cx="295923" cy="0"/>
                </a:xfrm>
                <a:prstGeom prst="line">
                  <a:avLst/>
                </a:prstGeom>
                <a:solidFill>
                  <a:srgbClr val="00B8FF"/>
                </a:solidFill>
                <a:ln w="9525" cap="flat" cmpd="sng" algn="ctr">
                  <a:solidFill>
                    <a:schemeClr val="tx1"/>
                  </a:solidFill>
                  <a:prstDash val="solid"/>
                  <a:round/>
                  <a:headEnd type="none" w="med" len="med"/>
                  <a:tailEnd type="none" w="med" len="med"/>
                </a:ln>
                <a:effectLst/>
              </p:spPr>
            </p:cxnSp>
          </p:grpSp>
          <p:grpSp>
            <p:nvGrpSpPr>
              <p:cNvPr id="21" name="Group 81"/>
              <p:cNvGrpSpPr/>
              <p:nvPr/>
            </p:nvGrpSpPr>
            <p:grpSpPr>
              <a:xfrm>
                <a:off x="3175320" y="2819400"/>
                <a:ext cx="1541489" cy="561109"/>
                <a:chOff x="1414508" y="3962402"/>
                <a:chExt cx="1923495" cy="762000"/>
              </a:xfrm>
            </p:grpSpPr>
            <p:grpSp>
              <p:nvGrpSpPr>
                <p:cNvPr id="22" name="Group 15"/>
                <p:cNvGrpSpPr/>
                <p:nvPr/>
              </p:nvGrpSpPr>
              <p:grpSpPr>
                <a:xfrm>
                  <a:off x="1414508" y="3962402"/>
                  <a:ext cx="1923495" cy="762000"/>
                  <a:chOff x="2362200" y="5486400"/>
                  <a:chExt cx="1981200" cy="762000"/>
                </a:xfrm>
              </p:grpSpPr>
              <p:sp>
                <p:nvSpPr>
                  <p:cNvPr id="146" name="Oval 145"/>
                  <p:cNvSpPr/>
                  <p:nvPr/>
                </p:nvSpPr>
                <p:spPr bwMode="auto">
                  <a:xfrm>
                    <a:off x="2362200" y="5486400"/>
                    <a:ext cx="838200" cy="7620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r>
                      <a:rPr lang="en-CA" sz="2000" dirty="0">
                        <a:solidFill>
                          <a:srgbClr val="000000"/>
                        </a:solidFill>
                        <a:latin typeface="Arial"/>
                      </a:rPr>
                      <a:t>R</a:t>
                    </a:r>
                    <a:r>
                      <a:rPr lang="en-CA" sz="2000" baseline="-25000" dirty="0">
                        <a:solidFill>
                          <a:srgbClr val="000000"/>
                        </a:solidFill>
                        <a:latin typeface="Arial"/>
                      </a:rPr>
                      <a:t>3</a:t>
                    </a:r>
                    <a:endParaRPr lang="en-CA" baseline="-25000" dirty="0" smtClean="0">
                      <a:solidFill>
                        <a:srgbClr val="000000"/>
                      </a:solidFill>
                      <a:latin typeface="Arial"/>
                    </a:endParaRPr>
                  </a:p>
                </p:txBody>
              </p:sp>
              <p:sp>
                <p:nvSpPr>
                  <p:cNvPr id="148" name="Oval 147"/>
                  <p:cNvSpPr/>
                  <p:nvPr/>
                </p:nvSpPr>
                <p:spPr bwMode="auto">
                  <a:xfrm>
                    <a:off x="3505200" y="5486400"/>
                    <a:ext cx="838200" cy="7620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r>
                      <a:rPr lang="en-CA" sz="2000" dirty="0">
                        <a:solidFill>
                          <a:srgbClr val="000000"/>
                        </a:solidFill>
                        <a:latin typeface="Arial"/>
                      </a:rPr>
                      <a:t>R</a:t>
                    </a:r>
                    <a:r>
                      <a:rPr lang="en-CA" sz="2000" baseline="-25000" dirty="0">
                        <a:solidFill>
                          <a:srgbClr val="000000"/>
                        </a:solidFill>
                        <a:latin typeface="Arial"/>
                      </a:rPr>
                      <a:t>4</a:t>
                    </a:r>
                    <a:endParaRPr lang="en-CA" baseline="-25000" dirty="0" smtClean="0">
                      <a:solidFill>
                        <a:srgbClr val="000000"/>
                      </a:solidFill>
                      <a:latin typeface="Arial"/>
                    </a:endParaRPr>
                  </a:p>
                </p:txBody>
              </p:sp>
            </p:grpSp>
            <p:cxnSp>
              <p:nvCxnSpPr>
                <p:cNvPr id="145" name="Straight Connector 144"/>
                <p:cNvCxnSpPr/>
                <p:nvPr/>
              </p:nvCxnSpPr>
              <p:spPr bwMode="auto">
                <a:xfrm>
                  <a:off x="2209800" y="4343400"/>
                  <a:ext cx="295923" cy="0"/>
                </a:xfrm>
                <a:prstGeom prst="line">
                  <a:avLst/>
                </a:prstGeom>
                <a:solidFill>
                  <a:srgbClr val="00B8FF"/>
                </a:solidFill>
                <a:ln w="9525" cap="flat" cmpd="sng" algn="ctr">
                  <a:solidFill>
                    <a:schemeClr val="tx1"/>
                  </a:solidFill>
                  <a:prstDash val="solid"/>
                  <a:round/>
                  <a:headEnd type="none" w="med" len="med"/>
                  <a:tailEnd type="none" w="med" len="med"/>
                </a:ln>
                <a:effectLst/>
              </p:spPr>
            </p:cxnSp>
          </p:grpSp>
          <p:cxnSp>
            <p:nvCxnSpPr>
              <p:cNvPr id="138" name="Straight Connector 137"/>
              <p:cNvCxnSpPr/>
              <p:nvPr/>
            </p:nvCxnSpPr>
            <p:spPr bwMode="auto">
              <a:xfrm>
                <a:off x="3505200" y="3380509"/>
                <a:ext cx="0" cy="187036"/>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139" name="Straight Connector 138"/>
              <p:cNvCxnSpPr/>
              <p:nvPr/>
            </p:nvCxnSpPr>
            <p:spPr bwMode="auto">
              <a:xfrm>
                <a:off x="4419599" y="3380509"/>
                <a:ext cx="0" cy="187036"/>
              </a:xfrm>
              <a:prstGeom prst="line">
                <a:avLst/>
              </a:prstGeom>
              <a:solidFill>
                <a:srgbClr val="00B8FF"/>
              </a:solidFill>
              <a:ln w="9525" cap="flat" cmpd="sng" algn="ctr">
                <a:solidFill>
                  <a:schemeClr val="tx1"/>
                </a:solidFill>
                <a:prstDash val="solid"/>
                <a:round/>
                <a:headEnd type="none" w="med" len="med"/>
                <a:tailEnd type="none" w="med" len="med"/>
              </a:ln>
              <a:effectLst/>
            </p:spPr>
          </p:cxnSp>
          <p:sp>
            <p:nvSpPr>
              <p:cNvPr id="142" name="Arc 141"/>
              <p:cNvSpPr/>
              <p:nvPr/>
            </p:nvSpPr>
            <p:spPr bwMode="auto">
              <a:xfrm>
                <a:off x="4267200" y="3124200"/>
                <a:ext cx="533400" cy="1295400"/>
              </a:xfrm>
              <a:prstGeom prst="arc">
                <a:avLst>
                  <a:gd name="adj1" fmla="val 17123720"/>
                  <a:gd name="adj2" fmla="val 4992427"/>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CA" smtClean="0">
                  <a:solidFill>
                    <a:srgbClr val="FFFFFF"/>
                  </a:solidFill>
                  <a:latin typeface="Times New Roman" pitchFamily="18" charset="0"/>
                </a:endParaRPr>
              </a:p>
            </p:txBody>
          </p:sp>
          <p:sp>
            <p:nvSpPr>
              <p:cNvPr id="143" name="Arc 142"/>
              <p:cNvSpPr/>
              <p:nvPr/>
            </p:nvSpPr>
            <p:spPr bwMode="auto">
              <a:xfrm>
                <a:off x="3429000" y="3124200"/>
                <a:ext cx="533400" cy="1295400"/>
              </a:xfrm>
              <a:prstGeom prst="arc">
                <a:avLst>
                  <a:gd name="adj1" fmla="val 16890835"/>
                  <a:gd name="adj2" fmla="val 5122253"/>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CA" smtClean="0">
                  <a:solidFill>
                    <a:srgbClr val="FFFFFF"/>
                  </a:solidFill>
                  <a:latin typeface="Times New Roman" pitchFamily="18" charset="0"/>
                </a:endParaRPr>
              </a:p>
            </p:txBody>
          </p:sp>
        </p:grpSp>
      </p:grpSp>
      <p:sp>
        <p:nvSpPr>
          <p:cNvPr id="154" name="Rectangle 153"/>
          <p:cNvSpPr/>
          <p:nvPr/>
        </p:nvSpPr>
        <p:spPr bwMode="auto">
          <a:xfrm>
            <a:off x="1219201" y="5029200"/>
            <a:ext cx="914400" cy="1447800"/>
          </a:xfrm>
          <a:prstGeom prst="rect">
            <a:avLst/>
          </a:prstGeom>
          <a:noFill/>
          <a:ln w="25400" cap="flat" cmpd="sng" algn="ctr">
            <a:solidFill>
              <a:srgbClr val="FF0000"/>
            </a:solidFill>
            <a:prstDash val="solid"/>
            <a:round/>
            <a:headEnd type="none" w="med" len="med"/>
            <a:tailEnd type="none" w="med" len="med"/>
          </a:ln>
          <a:effectLst/>
        </p:spPr>
        <p:txBody>
          <a:bodyPr vert="horz" wrap="square" lIns="91418" tIns="45710" rIns="91418" bIns="45710" numCol="1" rtlCol="0" anchor="t" anchorCtr="0" compatLnSpc="1">
            <a:prstTxWarp prst="textNoShape">
              <a:avLst/>
            </a:prstTxWarp>
          </a:bodyPr>
          <a:lstStyle/>
          <a:p>
            <a:endParaRPr lang="en-CA" smtClean="0">
              <a:solidFill>
                <a:srgbClr val="FFFFFF"/>
              </a:solidFill>
              <a:latin typeface="Times New Roman" pitchFamily="18" charset="0"/>
            </a:endParaRPr>
          </a:p>
        </p:txBody>
      </p:sp>
      <p:sp>
        <p:nvSpPr>
          <p:cNvPr id="155" name="Rectangle 154"/>
          <p:cNvSpPr/>
          <p:nvPr/>
        </p:nvSpPr>
        <p:spPr bwMode="auto">
          <a:xfrm>
            <a:off x="2133600" y="5029200"/>
            <a:ext cx="914400" cy="1447800"/>
          </a:xfrm>
          <a:prstGeom prst="rect">
            <a:avLst/>
          </a:prstGeom>
          <a:noFill/>
          <a:ln w="25400" cap="flat" cmpd="sng" algn="ctr">
            <a:solidFill>
              <a:srgbClr val="FF0000"/>
            </a:solidFill>
            <a:prstDash val="solid"/>
            <a:round/>
            <a:headEnd type="none" w="med" len="med"/>
            <a:tailEnd type="none" w="med" len="med"/>
          </a:ln>
          <a:effectLst/>
        </p:spPr>
        <p:txBody>
          <a:bodyPr vert="horz" wrap="square" lIns="91418" tIns="45710" rIns="91418" bIns="45710" numCol="1" rtlCol="0" anchor="t" anchorCtr="0" compatLnSpc="1">
            <a:prstTxWarp prst="textNoShape">
              <a:avLst/>
            </a:prstTxWarp>
          </a:bodyPr>
          <a:lstStyle/>
          <a:p>
            <a:endParaRPr lang="en-CA" smtClean="0">
              <a:solidFill>
                <a:srgbClr val="FFFFFF"/>
              </a:solidFill>
              <a:latin typeface="Times New Roman" pitchFamily="18" charset="0"/>
            </a:endParaRPr>
          </a:p>
        </p:txBody>
      </p:sp>
      <p:sp>
        <p:nvSpPr>
          <p:cNvPr id="164" name="TextBox 163"/>
          <p:cNvSpPr txBox="1"/>
          <p:nvPr/>
        </p:nvSpPr>
        <p:spPr>
          <a:xfrm>
            <a:off x="152400" y="4419600"/>
            <a:ext cx="1447800" cy="529924"/>
          </a:xfrm>
          <a:prstGeom prst="rect">
            <a:avLst/>
          </a:prstGeom>
          <a:solidFill>
            <a:schemeClr val="accent2">
              <a:lumMod val="40000"/>
              <a:lumOff val="60000"/>
            </a:schemeClr>
          </a:solidFill>
        </p:spPr>
        <p:txBody>
          <a:bodyPr wrap="square" lIns="91418" tIns="45710" rIns="91418" bIns="45710" rtlCol="0">
            <a:spAutoFit/>
          </a:bodyPr>
          <a:lstStyle/>
          <a:p>
            <a:r>
              <a:rPr lang="en-CA" sz="2800" dirty="0">
                <a:solidFill>
                  <a:srgbClr val="000000"/>
                </a:solidFill>
                <a:latin typeface="Arial"/>
              </a:rPr>
              <a:t>Level 2</a:t>
            </a:r>
          </a:p>
        </p:txBody>
      </p:sp>
      <p:grpSp>
        <p:nvGrpSpPr>
          <p:cNvPr id="23" name="Group 13"/>
          <p:cNvGrpSpPr/>
          <p:nvPr/>
        </p:nvGrpSpPr>
        <p:grpSpPr>
          <a:xfrm>
            <a:off x="3581402" y="6629404"/>
            <a:ext cx="2443823" cy="637313"/>
            <a:chOff x="1322832" y="5486395"/>
            <a:chExt cx="3020568" cy="865486"/>
          </a:xfrm>
        </p:grpSpPr>
        <p:sp>
          <p:nvSpPr>
            <p:cNvPr id="167" name="Oval 166"/>
            <p:cNvSpPr/>
            <p:nvPr/>
          </p:nvSpPr>
          <p:spPr bwMode="auto">
            <a:xfrm>
              <a:off x="1322832" y="5486400"/>
              <a:ext cx="941833" cy="865481"/>
            </a:xfrm>
            <a:prstGeom prst="ellipse">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r>
                <a:rPr lang="en-CA" sz="2000" dirty="0">
                  <a:solidFill>
                    <a:srgbClr val="000000"/>
                  </a:solidFill>
                  <a:latin typeface="Arial"/>
                </a:rPr>
                <a:t>e</a:t>
              </a:r>
              <a:r>
                <a:rPr lang="en-CA" sz="2000" baseline="-25000" dirty="0">
                  <a:solidFill>
                    <a:srgbClr val="000000"/>
                  </a:solidFill>
                  <a:latin typeface="Arial"/>
                </a:rPr>
                <a:t>1</a:t>
              </a:r>
              <a:endParaRPr lang="en-CA" baseline="-25000" dirty="0" smtClean="0">
                <a:solidFill>
                  <a:srgbClr val="000000"/>
                </a:solidFill>
                <a:latin typeface="Arial"/>
              </a:endParaRPr>
            </a:p>
          </p:txBody>
        </p:sp>
        <p:sp>
          <p:nvSpPr>
            <p:cNvPr id="168" name="Oval 167"/>
            <p:cNvSpPr/>
            <p:nvPr/>
          </p:nvSpPr>
          <p:spPr bwMode="auto">
            <a:xfrm>
              <a:off x="2358848" y="5486395"/>
              <a:ext cx="1036016" cy="865481"/>
            </a:xfrm>
            <a:prstGeom prst="ellipse">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r>
                <a:rPr lang="en-CA" sz="2000" dirty="0">
                  <a:solidFill>
                    <a:srgbClr val="000000"/>
                  </a:solidFill>
                  <a:latin typeface="Arial"/>
                </a:rPr>
                <a:t>e</a:t>
              </a:r>
              <a:r>
                <a:rPr lang="en-CA" sz="2000" baseline="-25000" dirty="0">
                  <a:solidFill>
                    <a:srgbClr val="000000"/>
                  </a:solidFill>
                  <a:latin typeface="Arial"/>
                </a:rPr>
                <a:t>2-3</a:t>
              </a:r>
              <a:endParaRPr lang="en-CA" baseline="-25000" dirty="0" smtClean="0">
                <a:solidFill>
                  <a:srgbClr val="000000"/>
                </a:solidFill>
                <a:latin typeface="Arial"/>
              </a:endParaRPr>
            </a:p>
          </p:txBody>
        </p:sp>
        <p:sp>
          <p:nvSpPr>
            <p:cNvPr id="169" name="Oval 168"/>
            <p:cNvSpPr/>
            <p:nvPr/>
          </p:nvSpPr>
          <p:spPr bwMode="auto">
            <a:xfrm>
              <a:off x="3505200" y="5486400"/>
              <a:ext cx="838200" cy="762000"/>
            </a:xfrm>
            <a:prstGeom prst="ellipse">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r>
                <a:rPr lang="en-CA" sz="2000" dirty="0">
                  <a:solidFill>
                    <a:srgbClr val="000000"/>
                  </a:solidFill>
                  <a:latin typeface="Arial"/>
                </a:rPr>
                <a:t>e</a:t>
              </a:r>
              <a:r>
                <a:rPr lang="en-CA" sz="2000" baseline="-25000" dirty="0">
                  <a:solidFill>
                    <a:srgbClr val="000000"/>
                  </a:solidFill>
                  <a:latin typeface="Arial"/>
                </a:rPr>
                <a:t>4</a:t>
              </a:r>
              <a:endParaRPr lang="en-CA" baseline="-25000" dirty="0" smtClean="0">
                <a:solidFill>
                  <a:srgbClr val="000000"/>
                </a:solidFill>
                <a:latin typeface="Arial"/>
              </a:endParaRPr>
            </a:p>
          </p:txBody>
        </p:sp>
      </p:grpSp>
      <p:grpSp>
        <p:nvGrpSpPr>
          <p:cNvPr id="24" name="Group 169"/>
          <p:cNvGrpSpPr/>
          <p:nvPr/>
        </p:nvGrpSpPr>
        <p:grpSpPr>
          <a:xfrm>
            <a:off x="3995130" y="5029201"/>
            <a:ext cx="2093227" cy="1693535"/>
            <a:chOff x="2707373" y="2743199"/>
            <a:chExt cx="2093227" cy="1693535"/>
          </a:xfrm>
        </p:grpSpPr>
        <p:cxnSp>
          <p:nvCxnSpPr>
            <p:cNvPr id="171" name="Straight Connector 170"/>
            <p:cNvCxnSpPr>
              <a:stCxn id="190" idx="3"/>
            </p:cNvCxnSpPr>
            <p:nvPr/>
          </p:nvCxnSpPr>
          <p:spPr bwMode="auto">
            <a:xfrm flipH="1">
              <a:off x="2827045" y="4037353"/>
              <a:ext cx="340192" cy="306047"/>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172" name="Straight Connector 171"/>
            <p:cNvCxnSpPr>
              <a:stCxn id="191" idx="3"/>
              <a:endCxn id="168" idx="7"/>
            </p:cNvCxnSpPr>
            <p:nvPr/>
          </p:nvCxnSpPr>
          <p:spPr bwMode="auto">
            <a:xfrm flipH="1">
              <a:off x="3923493" y="4046486"/>
              <a:ext cx="236655" cy="390248"/>
            </a:xfrm>
            <a:prstGeom prst="line">
              <a:avLst/>
            </a:prstGeom>
            <a:solidFill>
              <a:srgbClr val="00B8FF"/>
            </a:solidFill>
            <a:ln w="9525" cap="flat" cmpd="sng" algn="ctr">
              <a:solidFill>
                <a:schemeClr val="tx1"/>
              </a:solidFill>
              <a:prstDash val="solid"/>
              <a:round/>
              <a:headEnd type="none" w="med" len="med"/>
              <a:tailEnd type="none" w="med" len="med"/>
            </a:ln>
            <a:effectLst/>
          </p:spPr>
        </p:cxnSp>
        <p:grpSp>
          <p:nvGrpSpPr>
            <p:cNvPr id="25" name="Group 112"/>
            <p:cNvGrpSpPr/>
            <p:nvPr/>
          </p:nvGrpSpPr>
          <p:grpSpPr>
            <a:xfrm>
              <a:off x="2707373" y="2743199"/>
              <a:ext cx="2093227" cy="1693535"/>
              <a:chOff x="2707373" y="2743199"/>
              <a:chExt cx="2093227" cy="1693535"/>
            </a:xfrm>
          </p:grpSpPr>
          <p:cxnSp>
            <p:nvCxnSpPr>
              <p:cNvPr id="174" name="Straight Connector 173"/>
              <p:cNvCxnSpPr/>
              <p:nvPr/>
            </p:nvCxnSpPr>
            <p:spPr bwMode="auto">
              <a:xfrm>
                <a:off x="3505200" y="4128655"/>
                <a:ext cx="0" cy="187036"/>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175" name="Straight Connector 174"/>
              <p:cNvCxnSpPr/>
              <p:nvPr/>
            </p:nvCxnSpPr>
            <p:spPr bwMode="auto">
              <a:xfrm>
                <a:off x="4419599" y="4128655"/>
                <a:ext cx="0" cy="187036"/>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176" name="Straight Connector 175"/>
              <p:cNvCxnSpPr>
                <a:stCxn id="186" idx="3"/>
              </p:cNvCxnSpPr>
              <p:nvPr/>
            </p:nvCxnSpPr>
            <p:spPr bwMode="auto">
              <a:xfrm flipH="1">
                <a:off x="2707373" y="3287177"/>
                <a:ext cx="394824" cy="1056223"/>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177" name="Straight Connector 176"/>
              <p:cNvCxnSpPr>
                <a:stCxn id="187" idx="3"/>
                <a:endCxn id="168" idx="7"/>
              </p:cNvCxnSpPr>
              <p:nvPr/>
            </p:nvCxnSpPr>
            <p:spPr bwMode="auto">
              <a:xfrm flipH="1">
                <a:off x="3923493" y="3298336"/>
                <a:ext cx="236656" cy="1138398"/>
              </a:xfrm>
              <a:prstGeom prst="line">
                <a:avLst/>
              </a:prstGeom>
              <a:solidFill>
                <a:srgbClr val="00B8FF"/>
              </a:solidFill>
              <a:ln w="9525" cap="flat" cmpd="sng" algn="ctr">
                <a:solidFill>
                  <a:schemeClr val="tx1"/>
                </a:solidFill>
                <a:prstDash val="solid"/>
                <a:round/>
                <a:headEnd type="none" w="med" len="med"/>
                <a:tailEnd type="none" w="med" len="med"/>
              </a:ln>
              <a:effectLst/>
            </p:spPr>
          </p:cxnSp>
          <p:grpSp>
            <p:nvGrpSpPr>
              <p:cNvPr id="26" name="Group 32"/>
              <p:cNvGrpSpPr/>
              <p:nvPr/>
            </p:nvGrpSpPr>
            <p:grpSpPr>
              <a:xfrm>
                <a:off x="3055645" y="3505201"/>
                <a:ext cx="1661164" cy="623458"/>
                <a:chOff x="1265177" y="3877732"/>
                <a:chExt cx="2072828" cy="846670"/>
              </a:xfrm>
            </p:grpSpPr>
            <p:grpSp>
              <p:nvGrpSpPr>
                <p:cNvPr id="27" name="Group 15"/>
                <p:cNvGrpSpPr/>
                <p:nvPr/>
              </p:nvGrpSpPr>
              <p:grpSpPr>
                <a:xfrm>
                  <a:off x="1265177" y="3877732"/>
                  <a:ext cx="2072828" cy="846670"/>
                  <a:chOff x="2208388" y="5401730"/>
                  <a:chExt cx="2135012" cy="846670"/>
                </a:xfrm>
              </p:grpSpPr>
              <p:sp>
                <p:nvSpPr>
                  <p:cNvPr id="190" name="Oval 189"/>
                  <p:cNvSpPr/>
                  <p:nvPr/>
                </p:nvSpPr>
                <p:spPr bwMode="auto">
                  <a:xfrm>
                    <a:off x="2208388" y="5401730"/>
                    <a:ext cx="979361" cy="846666"/>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r>
                      <a:rPr lang="en-CA" sz="1800" dirty="0">
                        <a:solidFill>
                          <a:srgbClr val="000000"/>
                        </a:solidFill>
                        <a:latin typeface="Arial"/>
                      </a:rPr>
                      <a:t>S</a:t>
                    </a:r>
                    <a:r>
                      <a:rPr lang="en-CA" sz="1600" baseline="-25000" dirty="0">
                        <a:solidFill>
                          <a:srgbClr val="000000"/>
                        </a:solidFill>
                        <a:latin typeface="Arial"/>
                      </a:rPr>
                      <a:t>2-3</a:t>
                    </a:r>
                    <a:endParaRPr lang="en-CA" baseline="-25000" dirty="0" smtClean="0">
                      <a:solidFill>
                        <a:srgbClr val="000000"/>
                      </a:solidFill>
                      <a:latin typeface="Arial"/>
                    </a:endParaRPr>
                  </a:p>
                </p:txBody>
              </p:sp>
              <p:sp>
                <p:nvSpPr>
                  <p:cNvPr id="191" name="Oval 190"/>
                  <p:cNvSpPr/>
                  <p:nvPr/>
                </p:nvSpPr>
                <p:spPr bwMode="auto">
                  <a:xfrm>
                    <a:off x="3505200" y="5486400"/>
                    <a:ext cx="838200" cy="7620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r>
                      <a:rPr lang="en-CA" sz="1800" dirty="0">
                        <a:solidFill>
                          <a:srgbClr val="000000"/>
                        </a:solidFill>
                        <a:latin typeface="Arial"/>
                      </a:rPr>
                      <a:t>S</a:t>
                    </a:r>
                    <a:r>
                      <a:rPr lang="en-CA" sz="1800" baseline="-25000" dirty="0">
                        <a:solidFill>
                          <a:srgbClr val="000000"/>
                        </a:solidFill>
                        <a:latin typeface="Arial"/>
                      </a:rPr>
                      <a:t>4</a:t>
                    </a:r>
                    <a:endParaRPr lang="en-CA" baseline="-25000" dirty="0">
                      <a:solidFill>
                        <a:srgbClr val="000000"/>
                      </a:solidFill>
                      <a:latin typeface="Arial"/>
                    </a:endParaRPr>
                  </a:p>
                </p:txBody>
              </p:sp>
            </p:grpSp>
            <p:cxnSp>
              <p:nvCxnSpPr>
                <p:cNvPr id="189" name="Straight Connector 188"/>
                <p:cNvCxnSpPr/>
                <p:nvPr/>
              </p:nvCxnSpPr>
              <p:spPr bwMode="auto">
                <a:xfrm>
                  <a:off x="2209800" y="4343400"/>
                  <a:ext cx="295923" cy="0"/>
                </a:xfrm>
                <a:prstGeom prst="line">
                  <a:avLst/>
                </a:prstGeom>
                <a:solidFill>
                  <a:srgbClr val="00B8FF"/>
                </a:solidFill>
                <a:ln w="9525" cap="flat" cmpd="sng" algn="ctr">
                  <a:solidFill>
                    <a:schemeClr val="tx1"/>
                  </a:solidFill>
                  <a:prstDash val="solid"/>
                  <a:round/>
                  <a:headEnd type="none" w="med" len="med"/>
                  <a:tailEnd type="none" w="med" len="med"/>
                </a:ln>
                <a:effectLst/>
              </p:spPr>
            </p:cxnSp>
          </p:grpSp>
          <p:grpSp>
            <p:nvGrpSpPr>
              <p:cNvPr id="28" name="Group 81"/>
              <p:cNvGrpSpPr/>
              <p:nvPr/>
            </p:nvGrpSpPr>
            <p:grpSpPr>
              <a:xfrm>
                <a:off x="2979445" y="2743199"/>
                <a:ext cx="1737365" cy="637309"/>
                <a:chOff x="1170093" y="3858920"/>
                <a:chExt cx="2167913" cy="865482"/>
              </a:xfrm>
            </p:grpSpPr>
            <p:grpSp>
              <p:nvGrpSpPr>
                <p:cNvPr id="29" name="Group 15"/>
                <p:cNvGrpSpPr/>
                <p:nvPr/>
              </p:nvGrpSpPr>
              <p:grpSpPr>
                <a:xfrm>
                  <a:off x="1170093" y="3858920"/>
                  <a:ext cx="2167913" cy="865482"/>
                  <a:chOff x="2110451" y="5382918"/>
                  <a:chExt cx="2232949" cy="865482"/>
                </a:xfrm>
              </p:grpSpPr>
              <p:sp>
                <p:nvSpPr>
                  <p:cNvPr id="186" name="Oval 185"/>
                  <p:cNvSpPr/>
                  <p:nvPr/>
                </p:nvSpPr>
                <p:spPr bwMode="auto">
                  <a:xfrm>
                    <a:off x="2110451" y="5382918"/>
                    <a:ext cx="1077297" cy="86548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r>
                      <a:rPr lang="en-CA" sz="1800" dirty="0">
                        <a:solidFill>
                          <a:srgbClr val="000000"/>
                        </a:solidFill>
                        <a:latin typeface="Arial"/>
                      </a:rPr>
                      <a:t>R</a:t>
                    </a:r>
                    <a:r>
                      <a:rPr lang="en-CA" sz="1600" baseline="-25000" dirty="0">
                        <a:solidFill>
                          <a:srgbClr val="000000"/>
                        </a:solidFill>
                        <a:latin typeface="Arial"/>
                      </a:rPr>
                      <a:t>2-3</a:t>
                    </a:r>
                    <a:endParaRPr lang="en-CA" baseline="-25000" dirty="0">
                      <a:solidFill>
                        <a:srgbClr val="000000"/>
                      </a:solidFill>
                      <a:latin typeface="Arial"/>
                    </a:endParaRPr>
                  </a:p>
                </p:txBody>
              </p:sp>
              <p:sp>
                <p:nvSpPr>
                  <p:cNvPr id="187" name="Oval 186"/>
                  <p:cNvSpPr/>
                  <p:nvPr/>
                </p:nvSpPr>
                <p:spPr bwMode="auto">
                  <a:xfrm>
                    <a:off x="3505200" y="5486400"/>
                    <a:ext cx="838200" cy="7620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r>
                      <a:rPr lang="en-CA" sz="1800" dirty="0">
                        <a:solidFill>
                          <a:srgbClr val="000000"/>
                        </a:solidFill>
                        <a:latin typeface="Arial"/>
                      </a:rPr>
                      <a:t>R</a:t>
                    </a:r>
                    <a:r>
                      <a:rPr lang="en-CA" sz="1800" baseline="-25000" dirty="0">
                        <a:solidFill>
                          <a:srgbClr val="000000"/>
                        </a:solidFill>
                        <a:latin typeface="Arial"/>
                      </a:rPr>
                      <a:t>4</a:t>
                    </a:r>
                    <a:endParaRPr lang="en-CA" baseline="-25000" dirty="0">
                      <a:solidFill>
                        <a:srgbClr val="000000"/>
                      </a:solidFill>
                      <a:latin typeface="Arial"/>
                    </a:endParaRPr>
                  </a:p>
                </p:txBody>
              </p:sp>
            </p:grpSp>
            <p:cxnSp>
              <p:nvCxnSpPr>
                <p:cNvPr id="185" name="Straight Connector 184"/>
                <p:cNvCxnSpPr/>
                <p:nvPr/>
              </p:nvCxnSpPr>
              <p:spPr bwMode="auto">
                <a:xfrm>
                  <a:off x="2209800" y="4343400"/>
                  <a:ext cx="295923" cy="0"/>
                </a:xfrm>
                <a:prstGeom prst="line">
                  <a:avLst/>
                </a:prstGeom>
                <a:solidFill>
                  <a:srgbClr val="00B8FF"/>
                </a:solidFill>
                <a:ln w="9525" cap="flat" cmpd="sng" algn="ctr">
                  <a:solidFill>
                    <a:schemeClr val="tx1"/>
                  </a:solidFill>
                  <a:prstDash val="solid"/>
                  <a:round/>
                  <a:headEnd type="none" w="med" len="med"/>
                  <a:tailEnd type="none" w="med" len="med"/>
                </a:ln>
                <a:effectLst/>
              </p:spPr>
            </p:cxnSp>
          </p:grpSp>
          <p:cxnSp>
            <p:nvCxnSpPr>
              <p:cNvPr id="180" name="Straight Connector 179"/>
              <p:cNvCxnSpPr>
                <a:endCxn id="190" idx="0"/>
              </p:cNvCxnSpPr>
              <p:nvPr/>
            </p:nvCxnSpPr>
            <p:spPr bwMode="auto">
              <a:xfrm>
                <a:off x="3429000" y="3380509"/>
                <a:ext cx="7645" cy="124691"/>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181" name="Straight Connector 180"/>
              <p:cNvCxnSpPr/>
              <p:nvPr/>
            </p:nvCxnSpPr>
            <p:spPr bwMode="auto">
              <a:xfrm>
                <a:off x="4419599" y="3380509"/>
                <a:ext cx="0" cy="187036"/>
              </a:xfrm>
              <a:prstGeom prst="line">
                <a:avLst/>
              </a:prstGeom>
              <a:solidFill>
                <a:srgbClr val="00B8FF"/>
              </a:solidFill>
              <a:ln w="9525" cap="flat" cmpd="sng" algn="ctr">
                <a:solidFill>
                  <a:schemeClr val="tx1"/>
                </a:solidFill>
                <a:prstDash val="solid"/>
                <a:round/>
                <a:headEnd type="none" w="med" len="med"/>
                <a:tailEnd type="none" w="med" len="med"/>
              </a:ln>
              <a:effectLst/>
            </p:spPr>
          </p:cxnSp>
          <p:sp>
            <p:nvSpPr>
              <p:cNvPr id="182" name="Arc 181"/>
              <p:cNvSpPr/>
              <p:nvPr/>
            </p:nvSpPr>
            <p:spPr bwMode="auto">
              <a:xfrm>
                <a:off x="4267200" y="3124200"/>
                <a:ext cx="533400" cy="1295400"/>
              </a:xfrm>
              <a:prstGeom prst="arc">
                <a:avLst>
                  <a:gd name="adj1" fmla="val 17123720"/>
                  <a:gd name="adj2" fmla="val 4992427"/>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CA" smtClean="0">
                  <a:solidFill>
                    <a:srgbClr val="FFFFFF"/>
                  </a:solidFill>
                  <a:latin typeface="Times New Roman" pitchFamily="18" charset="0"/>
                </a:endParaRPr>
              </a:p>
            </p:txBody>
          </p:sp>
          <p:sp>
            <p:nvSpPr>
              <p:cNvPr id="183" name="Arc 182"/>
              <p:cNvSpPr/>
              <p:nvPr/>
            </p:nvSpPr>
            <p:spPr bwMode="auto">
              <a:xfrm>
                <a:off x="3429000" y="3124200"/>
                <a:ext cx="533400" cy="1295400"/>
              </a:xfrm>
              <a:prstGeom prst="arc">
                <a:avLst>
                  <a:gd name="adj1" fmla="val 16776174"/>
                  <a:gd name="adj2" fmla="val 4909044"/>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CA" smtClean="0">
                  <a:solidFill>
                    <a:srgbClr val="FFFFFF"/>
                  </a:solidFill>
                  <a:latin typeface="Times New Roman" pitchFamily="18" charset="0"/>
                </a:endParaRPr>
              </a:p>
            </p:txBody>
          </p:sp>
        </p:grpSp>
      </p:grpSp>
      <p:sp>
        <p:nvSpPr>
          <p:cNvPr id="192" name="Rectangle 191"/>
          <p:cNvSpPr/>
          <p:nvPr/>
        </p:nvSpPr>
        <p:spPr bwMode="auto">
          <a:xfrm>
            <a:off x="4267202" y="4953000"/>
            <a:ext cx="982955" cy="1600200"/>
          </a:xfrm>
          <a:prstGeom prst="rect">
            <a:avLst/>
          </a:prstGeom>
          <a:noFill/>
          <a:ln w="25400" cap="flat" cmpd="sng" algn="ctr">
            <a:solidFill>
              <a:srgbClr val="FF0000"/>
            </a:solidFill>
            <a:prstDash val="solid"/>
            <a:round/>
            <a:headEnd type="none" w="med" len="med"/>
            <a:tailEnd type="none" w="med" len="med"/>
          </a:ln>
          <a:effectLst/>
        </p:spPr>
        <p:txBody>
          <a:bodyPr vert="horz" wrap="square" lIns="91418" tIns="45710" rIns="91418" bIns="45710" numCol="1" rtlCol="0" anchor="t" anchorCtr="0" compatLnSpc="1">
            <a:prstTxWarp prst="textNoShape">
              <a:avLst/>
            </a:prstTxWarp>
          </a:bodyPr>
          <a:lstStyle/>
          <a:p>
            <a:endParaRPr lang="en-CA" smtClean="0">
              <a:solidFill>
                <a:srgbClr val="FFFFFF"/>
              </a:solidFill>
              <a:latin typeface="Times New Roman" pitchFamily="18" charset="0"/>
            </a:endParaRPr>
          </a:p>
        </p:txBody>
      </p:sp>
      <p:sp>
        <p:nvSpPr>
          <p:cNvPr id="193" name="Rectangle 192"/>
          <p:cNvSpPr/>
          <p:nvPr/>
        </p:nvSpPr>
        <p:spPr bwMode="auto">
          <a:xfrm>
            <a:off x="5257802" y="5029200"/>
            <a:ext cx="914400" cy="1447800"/>
          </a:xfrm>
          <a:prstGeom prst="rect">
            <a:avLst/>
          </a:prstGeom>
          <a:noFill/>
          <a:ln w="25400" cap="flat" cmpd="sng" algn="ctr">
            <a:solidFill>
              <a:srgbClr val="FF0000"/>
            </a:solidFill>
            <a:prstDash val="solid"/>
            <a:round/>
            <a:headEnd type="none" w="med" len="med"/>
            <a:tailEnd type="none" w="med" len="med"/>
          </a:ln>
          <a:effectLst/>
        </p:spPr>
        <p:txBody>
          <a:bodyPr vert="horz" wrap="square" lIns="91418" tIns="45710" rIns="91418" bIns="45710" numCol="1" rtlCol="0" anchor="t" anchorCtr="0" compatLnSpc="1">
            <a:prstTxWarp prst="textNoShape">
              <a:avLst/>
            </a:prstTxWarp>
          </a:bodyPr>
          <a:lstStyle/>
          <a:p>
            <a:endParaRPr lang="en-CA" smtClean="0">
              <a:solidFill>
                <a:srgbClr val="FFFFFF"/>
              </a:solidFill>
              <a:latin typeface="Times New Roman" pitchFamily="18" charset="0"/>
            </a:endParaRPr>
          </a:p>
        </p:txBody>
      </p:sp>
      <p:grpSp>
        <p:nvGrpSpPr>
          <p:cNvPr id="30" name="Group 13"/>
          <p:cNvGrpSpPr/>
          <p:nvPr/>
        </p:nvGrpSpPr>
        <p:grpSpPr>
          <a:xfrm>
            <a:off x="6781802" y="6677890"/>
            <a:ext cx="2590800" cy="637313"/>
            <a:chOff x="1322832" y="5486395"/>
            <a:chExt cx="3202232" cy="865486"/>
          </a:xfrm>
        </p:grpSpPr>
        <p:sp>
          <p:nvSpPr>
            <p:cNvPr id="231" name="Oval 230"/>
            <p:cNvSpPr/>
            <p:nvPr/>
          </p:nvSpPr>
          <p:spPr bwMode="auto">
            <a:xfrm>
              <a:off x="1322832" y="5486400"/>
              <a:ext cx="941833" cy="865481"/>
            </a:xfrm>
            <a:prstGeom prst="ellipse">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r>
                <a:rPr lang="en-CA" sz="2000" dirty="0">
                  <a:solidFill>
                    <a:srgbClr val="000000"/>
                  </a:solidFill>
                  <a:latin typeface="Arial"/>
                </a:rPr>
                <a:t>e</a:t>
              </a:r>
              <a:r>
                <a:rPr lang="en-CA" sz="2000" baseline="-25000" dirty="0">
                  <a:solidFill>
                    <a:srgbClr val="000000"/>
                  </a:solidFill>
                  <a:latin typeface="Arial"/>
                </a:rPr>
                <a:t>1</a:t>
              </a:r>
              <a:endParaRPr lang="en-CA" baseline="-25000" dirty="0" smtClean="0">
                <a:solidFill>
                  <a:srgbClr val="000000"/>
                </a:solidFill>
                <a:latin typeface="Arial"/>
              </a:endParaRPr>
            </a:p>
          </p:txBody>
        </p:sp>
        <p:sp>
          <p:nvSpPr>
            <p:cNvPr id="232" name="Oval 231"/>
            <p:cNvSpPr/>
            <p:nvPr/>
          </p:nvSpPr>
          <p:spPr bwMode="auto">
            <a:xfrm>
              <a:off x="2453032" y="5486395"/>
              <a:ext cx="941833" cy="865481"/>
            </a:xfrm>
            <a:prstGeom prst="ellipse">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r>
                <a:rPr lang="en-CA" sz="2000" dirty="0">
                  <a:solidFill>
                    <a:srgbClr val="000000"/>
                  </a:solidFill>
                  <a:latin typeface="Arial"/>
                </a:rPr>
                <a:t>e</a:t>
              </a:r>
              <a:r>
                <a:rPr lang="en-CA" sz="2000" baseline="-25000" dirty="0">
                  <a:solidFill>
                    <a:srgbClr val="000000"/>
                  </a:solidFill>
                  <a:latin typeface="Arial"/>
                </a:rPr>
                <a:t>2</a:t>
              </a:r>
              <a:endParaRPr lang="en-CA" baseline="-25000" dirty="0" smtClean="0">
                <a:solidFill>
                  <a:srgbClr val="000000"/>
                </a:solidFill>
                <a:latin typeface="Arial"/>
              </a:endParaRPr>
            </a:p>
          </p:txBody>
        </p:sp>
        <p:sp>
          <p:nvSpPr>
            <p:cNvPr id="233" name="Oval 232"/>
            <p:cNvSpPr/>
            <p:nvPr/>
          </p:nvSpPr>
          <p:spPr bwMode="auto">
            <a:xfrm>
              <a:off x="3505200" y="5486399"/>
              <a:ext cx="1019864" cy="865481"/>
            </a:xfrm>
            <a:prstGeom prst="ellipse">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r>
                <a:rPr lang="en-CA" sz="2000" dirty="0">
                  <a:solidFill>
                    <a:srgbClr val="000000"/>
                  </a:solidFill>
                  <a:latin typeface="Arial"/>
                </a:rPr>
                <a:t>e</a:t>
              </a:r>
              <a:r>
                <a:rPr lang="en-CA" sz="2000" baseline="-25000" dirty="0">
                  <a:solidFill>
                    <a:srgbClr val="000000"/>
                  </a:solidFill>
                  <a:latin typeface="Arial"/>
                </a:rPr>
                <a:t>3-4</a:t>
              </a:r>
              <a:endParaRPr lang="en-CA" baseline="-25000" dirty="0" smtClean="0">
                <a:solidFill>
                  <a:srgbClr val="000000"/>
                </a:solidFill>
                <a:latin typeface="Arial"/>
              </a:endParaRPr>
            </a:p>
          </p:txBody>
        </p:sp>
      </p:grpSp>
      <p:grpSp>
        <p:nvGrpSpPr>
          <p:cNvPr id="31" name="Group 233"/>
          <p:cNvGrpSpPr/>
          <p:nvPr/>
        </p:nvGrpSpPr>
        <p:grpSpPr>
          <a:xfrm>
            <a:off x="7162802" y="5077686"/>
            <a:ext cx="2285999" cy="1693535"/>
            <a:chOff x="2674645" y="2743199"/>
            <a:chExt cx="2285999" cy="1693535"/>
          </a:xfrm>
        </p:grpSpPr>
        <p:cxnSp>
          <p:nvCxnSpPr>
            <p:cNvPr id="235" name="Straight Connector 234"/>
            <p:cNvCxnSpPr>
              <a:stCxn id="254" idx="3"/>
              <a:endCxn id="231" idx="0"/>
            </p:cNvCxnSpPr>
            <p:nvPr/>
          </p:nvCxnSpPr>
          <p:spPr bwMode="auto">
            <a:xfrm flipH="1">
              <a:off x="2674645" y="4037353"/>
              <a:ext cx="557633" cy="306053"/>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236" name="Straight Connector 235"/>
            <p:cNvCxnSpPr>
              <a:stCxn id="255" idx="3"/>
              <a:endCxn id="232" idx="7"/>
            </p:cNvCxnSpPr>
            <p:nvPr/>
          </p:nvCxnSpPr>
          <p:spPr bwMode="auto">
            <a:xfrm flipH="1">
              <a:off x="3858453" y="4046486"/>
              <a:ext cx="326245" cy="390248"/>
            </a:xfrm>
            <a:prstGeom prst="line">
              <a:avLst/>
            </a:prstGeom>
            <a:solidFill>
              <a:srgbClr val="00B8FF"/>
            </a:solidFill>
            <a:ln w="9525" cap="flat" cmpd="sng" algn="ctr">
              <a:solidFill>
                <a:schemeClr val="tx1"/>
              </a:solidFill>
              <a:prstDash val="solid"/>
              <a:round/>
              <a:headEnd type="none" w="med" len="med"/>
              <a:tailEnd type="none" w="med" len="med"/>
            </a:ln>
            <a:effectLst/>
          </p:spPr>
        </p:cxnSp>
        <p:grpSp>
          <p:nvGrpSpPr>
            <p:cNvPr id="224" name="Group 112"/>
            <p:cNvGrpSpPr/>
            <p:nvPr/>
          </p:nvGrpSpPr>
          <p:grpSpPr>
            <a:xfrm>
              <a:off x="2707374" y="2743199"/>
              <a:ext cx="2253270" cy="1693535"/>
              <a:chOff x="2707374" y="2743199"/>
              <a:chExt cx="2253270" cy="1693535"/>
            </a:xfrm>
          </p:grpSpPr>
          <p:cxnSp>
            <p:nvCxnSpPr>
              <p:cNvPr id="238" name="Straight Connector 237"/>
              <p:cNvCxnSpPr/>
              <p:nvPr/>
            </p:nvCxnSpPr>
            <p:spPr bwMode="auto">
              <a:xfrm>
                <a:off x="3505200" y="4128655"/>
                <a:ext cx="0" cy="187036"/>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239" name="Straight Connector 238"/>
              <p:cNvCxnSpPr/>
              <p:nvPr/>
            </p:nvCxnSpPr>
            <p:spPr bwMode="auto">
              <a:xfrm>
                <a:off x="4427245" y="4142515"/>
                <a:ext cx="0" cy="187036"/>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240" name="Straight Connector 239"/>
              <p:cNvCxnSpPr>
                <a:stCxn id="250" idx="3"/>
              </p:cNvCxnSpPr>
              <p:nvPr/>
            </p:nvCxnSpPr>
            <p:spPr bwMode="auto">
              <a:xfrm flipH="1">
                <a:off x="2707374" y="3287176"/>
                <a:ext cx="524904" cy="1056224"/>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241" name="Straight Connector 240"/>
              <p:cNvCxnSpPr>
                <a:stCxn id="251" idx="3"/>
                <a:endCxn id="232" idx="7"/>
              </p:cNvCxnSpPr>
              <p:nvPr/>
            </p:nvCxnSpPr>
            <p:spPr bwMode="auto">
              <a:xfrm flipH="1">
                <a:off x="3858453" y="3291235"/>
                <a:ext cx="307850" cy="1145499"/>
              </a:xfrm>
              <a:prstGeom prst="line">
                <a:avLst/>
              </a:prstGeom>
              <a:solidFill>
                <a:srgbClr val="00B8FF"/>
              </a:solidFill>
              <a:ln w="9525" cap="flat" cmpd="sng" algn="ctr">
                <a:solidFill>
                  <a:schemeClr val="tx1"/>
                </a:solidFill>
                <a:prstDash val="solid"/>
                <a:round/>
                <a:headEnd type="none" w="med" len="med"/>
                <a:tailEnd type="none" w="med" len="med"/>
              </a:ln>
              <a:effectLst/>
            </p:spPr>
          </p:cxnSp>
          <p:grpSp>
            <p:nvGrpSpPr>
              <p:cNvPr id="225" name="Group 32"/>
              <p:cNvGrpSpPr/>
              <p:nvPr/>
            </p:nvGrpSpPr>
            <p:grpSpPr>
              <a:xfrm>
                <a:off x="3131846" y="3505201"/>
                <a:ext cx="1752600" cy="623458"/>
                <a:chOff x="1360261" y="3877732"/>
                <a:chExt cx="2186923" cy="846670"/>
              </a:xfrm>
            </p:grpSpPr>
            <p:grpSp>
              <p:nvGrpSpPr>
                <p:cNvPr id="226" name="Group 15"/>
                <p:cNvGrpSpPr/>
                <p:nvPr/>
              </p:nvGrpSpPr>
              <p:grpSpPr>
                <a:xfrm>
                  <a:off x="1360261" y="3877732"/>
                  <a:ext cx="2186923" cy="846670"/>
                  <a:chOff x="2306324" y="5401730"/>
                  <a:chExt cx="2252530" cy="846670"/>
                </a:xfrm>
              </p:grpSpPr>
              <p:sp>
                <p:nvSpPr>
                  <p:cNvPr id="254" name="Oval 253"/>
                  <p:cNvSpPr/>
                  <p:nvPr/>
                </p:nvSpPr>
                <p:spPr bwMode="auto">
                  <a:xfrm>
                    <a:off x="2306324" y="5401730"/>
                    <a:ext cx="881425" cy="846666"/>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r>
                      <a:rPr lang="en-CA" sz="1800" dirty="0">
                        <a:solidFill>
                          <a:srgbClr val="000000"/>
                        </a:solidFill>
                        <a:latin typeface="Arial"/>
                      </a:rPr>
                      <a:t>S</a:t>
                    </a:r>
                    <a:r>
                      <a:rPr lang="en-CA" sz="1600" baseline="-25000" dirty="0">
                        <a:solidFill>
                          <a:srgbClr val="000000"/>
                        </a:solidFill>
                        <a:latin typeface="Arial"/>
                      </a:rPr>
                      <a:t>2</a:t>
                    </a:r>
                    <a:endParaRPr lang="en-CA" baseline="-25000" dirty="0" smtClean="0">
                      <a:solidFill>
                        <a:srgbClr val="000000"/>
                      </a:solidFill>
                      <a:latin typeface="Arial"/>
                    </a:endParaRPr>
                  </a:p>
                </p:txBody>
              </p:sp>
              <p:sp>
                <p:nvSpPr>
                  <p:cNvPr id="255" name="Oval 254"/>
                  <p:cNvSpPr/>
                  <p:nvPr/>
                </p:nvSpPr>
                <p:spPr bwMode="auto">
                  <a:xfrm>
                    <a:off x="3505199" y="5486400"/>
                    <a:ext cx="1053655" cy="7620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r>
                      <a:rPr lang="en-CA" sz="1800" dirty="0">
                        <a:solidFill>
                          <a:srgbClr val="000000"/>
                        </a:solidFill>
                        <a:latin typeface="Arial"/>
                      </a:rPr>
                      <a:t>S</a:t>
                    </a:r>
                    <a:r>
                      <a:rPr lang="en-CA" sz="1800" baseline="-25000" dirty="0">
                        <a:solidFill>
                          <a:srgbClr val="000000"/>
                        </a:solidFill>
                        <a:latin typeface="Arial"/>
                      </a:rPr>
                      <a:t>3-4</a:t>
                    </a:r>
                    <a:endParaRPr lang="en-CA" baseline="-25000" dirty="0">
                      <a:solidFill>
                        <a:srgbClr val="000000"/>
                      </a:solidFill>
                      <a:latin typeface="Arial"/>
                    </a:endParaRPr>
                  </a:p>
                </p:txBody>
              </p:sp>
            </p:grpSp>
            <p:cxnSp>
              <p:nvCxnSpPr>
                <p:cNvPr id="253" name="Straight Connector 252"/>
                <p:cNvCxnSpPr/>
                <p:nvPr/>
              </p:nvCxnSpPr>
              <p:spPr bwMode="auto">
                <a:xfrm>
                  <a:off x="2209800" y="4343400"/>
                  <a:ext cx="295923" cy="0"/>
                </a:xfrm>
                <a:prstGeom prst="line">
                  <a:avLst/>
                </a:prstGeom>
                <a:solidFill>
                  <a:srgbClr val="00B8FF"/>
                </a:solidFill>
                <a:ln w="9525" cap="flat" cmpd="sng" algn="ctr">
                  <a:solidFill>
                    <a:schemeClr val="tx1"/>
                  </a:solidFill>
                  <a:prstDash val="solid"/>
                  <a:round/>
                  <a:headEnd type="none" w="med" len="med"/>
                  <a:tailEnd type="none" w="med" len="med"/>
                </a:ln>
                <a:effectLst/>
              </p:spPr>
            </p:cxnSp>
          </p:grpSp>
          <p:grpSp>
            <p:nvGrpSpPr>
              <p:cNvPr id="227" name="Group 81"/>
              <p:cNvGrpSpPr/>
              <p:nvPr/>
            </p:nvGrpSpPr>
            <p:grpSpPr>
              <a:xfrm>
                <a:off x="3131845" y="2743199"/>
                <a:ext cx="1734205" cy="637309"/>
                <a:chOff x="1360260" y="3858920"/>
                <a:chExt cx="2163970" cy="865482"/>
              </a:xfrm>
            </p:grpSpPr>
            <p:grpSp>
              <p:nvGrpSpPr>
                <p:cNvPr id="228" name="Group 15"/>
                <p:cNvGrpSpPr/>
                <p:nvPr/>
              </p:nvGrpSpPr>
              <p:grpSpPr>
                <a:xfrm>
                  <a:off x="1360260" y="3858920"/>
                  <a:ext cx="2163970" cy="865482"/>
                  <a:chOff x="2306323" y="5382918"/>
                  <a:chExt cx="2228886" cy="865482"/>
                </a:xfrm>
              </p:grpSpPr>
              <p:sp>
                <p:nvSpPr>
                  <p:cNvPr id="250" name="Oval 249"/>
                  <p:cNvSpPr/>
                  <p:nvPr/>
                </p:nvSpPr>
                <p:spPr bwMode="auto">
                  <a:xfrm>
                    <a:off x="2306323" y="5382918"/>
                    <a:ext cx="881425" cy="86548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r>
                      <a:rPr lang="en-CA" sz="1800" dirty="0">
                        <a:solidFill>
                          <a:srgbClr val="000000"/>
                        </a:solidFill>
                        <a:latin typeface="Arial"/>
                      </a:rPr>
                      <a:t>R</a:t>
                    </a:r>
                    <a:r>
                      <a:rPr lang="en-CA" sz="1600" baseline="-25000" dirty="0">
                        <a:solidFill>
                          <a:srgbClr val="000000"/>
                        </a:solidFill>
                        <a:latin typeface="Arial"/>
                      </a:rPr>
                      <a:t>2</a:t>
                    </a:r>
                    <a:endParaRPr lang="en-CA" baseline="-25000" dirty="0">
                      <a:solidFill>
                        <a:srgbClr val="000000"/>
                      </a:solidFill>
                      <a:latin typeface="Arial"/>
                    </a:endParaRPr>
                  </a:p>
                </p:txBody>
              </p:sp>
              <p:sp>
                <p:nvSpPr>
                  <p:cNvPr id="251" name="Oval 250"/>
                  <p:cNvSpPr/>
                  <p:nvPr/>
                </p:nvSpPr>
                <p:spPr bwMode="auto">
                  <a:xfrm>
                    <a:off x="3481556" y="5420557"/>
                    <a:ext cx="1053653" cy="827843"/>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r>
                      <a:rPr lang="en-CA" sz="1800" dirty="0">
                        <a:solidFill>
                          <a:srgbClr val="000000"/>
                        </a:solidFill>
                        <a:latin typeface="Arial"/>
                      </a:rPr>
                      <a:t>R</a:t>
                    </a:r>
                    <a:r>
                      <a:rPr lang="en-CA" sz="1800" baseline="-25000" dirty="0">
                        <a:solidFill>
                          <a:srgbClr val="000000"/>
                        </a:solidFill>
                        <a:latin typeface="Arial"/>
                      </a:rPr>
                      <a:t>3-4</a:t>
                    </a:r>
                    <a:endParaRPr lang="en-CA" baseline="-25000" dirty="0">
                      <a:solidFill>
                        <a:srgbClr val="000000"/>
                      </a:solidFill>
                      <a:latin typeface="Arial"/>
                    </a:endParaRPr>
                  </a:p>
                </p:txBody>
              </p:sp>
            </p:grpSp>
            <p:cxnSp>
              <p:nvCxnSpPr>
                <p:cNvPr id="249" name="Straight Connector 248"/>
                <p:cNvCxnSpPr/>
                <p:nvPr/>
              </p:nvCxnSpPr>
              <p:spPr bwMode="auto">
                <a:xfrm>
                  <a:off x="2209800" y="4343400"/>
                  <a:ext cx="295923" cy="0"/>
                </a:xfrm>
                <a:prstGeom prst="line">
                  <a:avLst/>
                </a:prstGeom>
                <a:solidFill>
                  <a:srgbClr val="00B8FF"/>
                </a:solidFill>
                <a:ln w="9525" cap="flat" cmpd="sng" algn="ctr">
                  <a:solidFill>
                    <a:schemeClr val="tx1"/>
                  </a:solidFill>
                  <a:prstDash val="solid"/>
                  <a:round/>
                  <a:headEnd type="none" w="med" len="med"/>
                  <a:tailEnd type="none" w="med" len="med"/>
                </a:ln>
                <a:effectLst/>
              </p:spPr>
            </p:cxnSp>
          </p:grpSp>
          <p:cxnSp>
            <p:nvCxnSpPr>
              <p:cNvPr id="244" name="Straight Connector 243"/>
              <p:cNvCxnSpPr>
                <a:stCxn id="250" idx="4"/>
                <a:endCxn id="254" idx="0"/>
              </p:cNvCxnSpPr>
              <p:nvPr/>
            </p:nvCxnSpPr>
            <p:spPr bwMode="auto">
              <a:xfrm>
                <a:off x="3474745" y="3380508"/>
                <a:ext cx="0" cy="124693"/>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245" name="Straight Connector 244"/>
              <p:cNvCxnSpPr/>
              <p:nvPr/>
            </p:nvCxnSpPr>
            <p:spPr bwMode="auto">
              <a:xfrm>
                <a:off x="4419599" y="3380509"/>
                <a:ext cx="0" cy="187036"/>
              </a:xfrm>
              <a:prstGeom prst="line">
                <a:avLst/>
              </a:prstGeom>
              <a:solidFill>
                <a:srgbClr val="00B8FF"/>
              </a:solidFill>
              <a:ln w="9525" cap="flat" cmpd="sng" algn="ctr">
                <a:solidFill>
                  <a:schemeClr val="tx1"/>
                </a:solidFill>
                <a:prstDash val="solid"/>
                <a:round/>
                <a:headEnd type="none" w="med" len="med"/>
                <a:tailEnd type="none" w="med" len="med"/>
              </a:ln>
              <a:effectLst/>
            </p:spPr>
          </p:cxnSp>
          <p:sp>
            <p:nvSpPr>
              <p:cNvPr id="246" name="Arc 245"/>
              <p:cNvSpPr/>
              <p:nvPr/>
            </p:nvSpPr>
            <p:spPr bwMode="auto">
              <a:xfrm>
                <a:off x="4267199" y="3124200"/>
                <a:ext cx="693445" cy="1295400"/>
              </a:xfrm>
              <a:prstGeom prst="arc">
                <a:avLst>
                  <a:gd name="adj1" fmla="val 17413675"/>
                  <a:gd name="adj2" fmla="val 4739562"/>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CA" smtClean="0">
                  <a:solidFill>
                    <a:srgbClr val="FFFFFF"/>
                  </a:solidFill>
                  <a:latin typeface="Times New Roman" pitchFamily="18" charset="0"/>
                </a:endParaRPr>
              </a:p>
            </p:txBody>
          </p:sp>
          <p:sp>
            <p:nvSpPr>
              <p:cNvPr id="247" name="Arc 246"/>
              <p:cNvSpPr/>
              <p:nvPr/>
            </p:nvSpPr>
            <p:spPr bwMode="auto">
              <a:xfrm>
                <a:off x="3429000" y="3124200"/>
                <a:ext cx="533400" cy="1295400"/>
              </a:xfrm>
              <a:prstGeom prst="arc">
                <a:avLst>
                  <a:gd name="adj1" fmla="val 16776174"/>
                  <a:gd name="adj2" fmla="val 4909044"/>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CA" smtClean="0">
                  <a:solidFill>
                    <a:srgbClr val="FFFFFF"/>
                  </a:solidFill>
                  <a:latin typeface="Times New Roman" pitchFamily="18" charset="0"/>
                </a:endParaRPr>
              </a:p>
            </p:txBody>
          </p:sp>
        </p:grpSp>
      </p:grpSp>
      <p:sp>
        <p:nvSpPr>
          <p:cNvPr id="256" name="Rectangle 255"/>
          <p:cNvSpPr/>
          <p:nvPr/>
        </p:nvSpPr>
        <p:spPr bwMode="auto">
          <a:xfrm>
            <a:off x="7467602" y="5001485"/>
            <a:ext cx="982955" cy="1600200"/>
          </a:xfrm>
          <a:prstGeom prst="rect">
            <a:avLst/>
          </a:prstGeom>
          <a:noFill/>
          <a:ln w="25400" cap="flat" cmpd="sng" algn="ctr">
            <a:solidFill>
              <a:srgbClr val="FF0000"/>
            </a:solidFill>
            <a:prstDash val="solid"/>
            <a:round/>
            <a:headEnd type="none" w="med" len="med"/>
            <a:tailEnd type="none" w="med" len="med"/>
          </a:ln>
          <a:effectLst/>
        </p:spPr>
        <p:txBody>
          <a:bodyPr vert="horz" wrap="square" lIns="91418" tIns="45710" rIns="91418" bIns="45710" numCol="1" rtlCol="0" anchor="t" anchorCtr="0" compatLnSpc="1">
            <a:prstTxWarp prst="textNoShape">
              <a:avLst/>
            </a:prstTxWarp>
          </a:bodyPr>
          <a:lstStyle/>
          <a:p>
            <a:endParaRPr lang="en-CA" smtClean="0">
              <a:solidFill>
                <a:srgbClr val="FFFFFF"/>
              </a:solidFill>
              <a:latin typeface="Times New Roman" pitchFamily="18" charset="0"/>
            </a:endParaRPr>
          </a:p>
        </p:txBody>
      </p:sp>
      <p:sp>
        <p:nvSpPr>
          <p:cNvPr id="257" name="Rectangle 256"/>
          <p:cNvSpPr/>
          <p:nvPr/>
        </p:nvSpPr>
        <p:spPr bwMode="auto">
          <a:xfrm>
            <a:off x="8458202" y="5029201"/>
            <a:ext cx="990600" cy="1496284"/>
          </a:xfrm>
          <a:prstGeom prst="rect">
            <a:avLst/>
          </a:prstGeom>
          <a:noFill/>
          <a:ln w="25400" cap="flat" cmpd="sng" algn="ctr">
            <a:solidFill>
              <a:srgbClr val="FF0000"/>
            </a:solidFill>
            <a:prstDash val="solid"/>
            <a:round/>
            <a:headEnd type="none" w="med" len="med"/>
            <a:tailEnd type="none" w="med" len="med"/>
          </a:ln>
          <a:effectLst/>
        </p:spPr>
        <p:txBody>
          <a:bodyPr vert="horz" wrap="square" lIns="91418" tIns="45710" rIns="91418" bIns="45710" numCol="1" rtlCol="0" anchor="t" anchorCtr="0" compatLnSpc="1">
            <a:prstTxWarp prst="textNoShape">
              <a:avLst/>
            </a:prstTxWarp>
          </a:bodyPr>
          <a:lstStyle/>
          <a:p>
            <a:endParaRPr lang="en-CA" smtClean="0">
              <a:solidFill>
                <a:srgbClr val="FFFFFF"/>
              </a:solidFill>
              <a:latin typeface="Times New Roman" pitchFamily="18" charset="0"/>
            </a:endParaRPr>
          </a:p>
        </p:txBody>
      </p:sp>
      <p:sp>
        <p:nvSpPr>
          <p:cNvPr id="32" name="Footer Placeholder 31"/>
          <p:cNvSpPr>
            <a:spLocks noGrp="1"/>
          </p:cNvSpPr>
          <p:nvPr>
            <p:ph type="ftr" sz="quarter" idx="11"/>
          </p:nvPr>
        </p:nvSpPr>
        <p:spPr/>
        <p:txBody>
          <a:bodyPr/>
          <a:lstStyle/>
          <a:p>
            <a:pPr>
              <a:defRPr/>
            </a:pPr>
            <a:r>
              <a:rPr lang="en-US" smtClean="0">
                <a:solidFill>
                  <a:srgbClr val="000000"/>
                </a:solidFill>
              </a:rPr>
              <a:t>CPSC 422, Lecture 28</a:t>
            </a:r>
            <a:endParaRPr lang="en-US" dirty="0">
              <a:solidFill>
                <a:srgbClr val="000000"/>
              </a:solidFill>
            </a:endParaRPr>
          </a:p>
        </p:txBody>
      </p:sp>
      <p:sp>
        <p:nvSpPr>
          <p:cNvPr id="33" name="Slide Number Placeholder 32"/>
          <p:cNvSpPr>
            <a:spLocks noGrp="1"/>
          </p:cNvSpPr>
          <p:nvPr>
            <p:ph type="sldNum" sz="quarter" idx="12"/>
          </p:nvPr>
        </p:nvSpPr>
        <p:spPr/>
        <p:txBody>
          <a:bodyPr/>
          <a:lstStyle/>
          <a:p>
            <a:pPr>
              <a:defRPr/>
            </a:pPr>
            <a:fld id="{21A5F99B-F908-435A-91B8-09D5E4931BB1}" type="slidenum">
              <a:rPr lang="en-US" smtClean="0">
                <a:solidFill>
                  <a:srgbClr val="000000"/>
                </a:solidFill>
              </a:rPr>
              <a:pPr>
                <a:defRPr/>
              </a:pPr>
              <a:t>57</a:t>
            </a:fld>
            <a:endParaRPr lang="en-US" dirty="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blinds(horizontal)">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linds(horizontal)">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15"/>
                                        </p:tgtEl>
                                        <p:attrNameLst>
                                          <p:attrName>style.visibility</p:attrName>
                                        </p:attrNameLst>
                                      </p:cBhvr>
                                      <p:to>
                                        <p:strVal val="visible"/>
                                      </p:to>
                                    </p:set>
                                    <p:animEffect transition="in" filter="blinds(horizontal)">
                                      <p:cBhvr>
                                        <p:cTn id="25" dur="500"/>
                                        <p:tgtEl>
                                          <p:spTgt spid="115"/>
                                        </p:tgtEl>
                                      </p:cBhvr>
                                    </p:animEffect>
                                  </p:childTnLst>
                                  <p:subTnLst>
                                    <p:set>
                                      <p:cBhvr override="childStyle">
                                        <p:cTn dur="1" fill="hold" display="0" masterRel="nextClick" afterEffect="1"/>
                                        <p:tgtEl>
                                          <p:spTgt spid="115"/>
                                        </p:tgtEl>
                                        <p:attrNameLst>
                                          <p:attrName>style.visibility</p:attrName>
                                        </p:attrNameLst>
                                      </p:cBhvr>
                                      <p:to>
                                        <p:strVal val="hidden"/>
                                      </p:to>
                                    </p:set>
                                  </p:sub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116"/>
                                        </p:tgtEl>
                                        <p:attrNameLst>
                                          <p:attrName>style.visibility</p:attrName>
                                        </p:attrNameLst>
                                      </p:cBhvr>
                                      <p:to>
                                        <p:strVal val="visible"/>
                                      </p:to>
                                    </p:set>
                                    <p:animEffect transition="in" filter="blinds(horizontal)">
                                      <p:cBhvr>
                                        <p:cTn id="30" dur="500"/>
                                        <p:tgtEl>
                                          <p:spTgt spid="116"/>
                                        </p:tgtEl>
                                      </p:cBhvr>
                                    </p:animEffect>
                                  </p:childTnLst>
                                  <p:subTnLst>
                                    <p:set>
                                      <p:cBhvr override="childStyle">
                                        <p:cTn dur="1" fill="hold" display="0" masterRel="nextClick" afterEffect="1"/>
                                        <p:tgtEl>
                                          <p:spTgt spid="116"/>
                                        </p:tgtEl>
                                        <p:attrNameLst>
                                          <p:attrName>style.visibility</p:attrName>
                                        </p:attrNameLst>
                                      </p:cBhvr>
                                      <p:to>
                                        <p:strVal val="hidden"/>
                                      </p:to>
                                    </p:set>
                                  </p:sub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117"/>
                                        </p:tgtEl>
                                        <p:attrNameLst>
                                          <p:attrName>style.visibility</p:attrName>
                                        </p:attrNameLst>
                                      </p:cBhvr>
                                      <p:to>
                                        <p:strVal val="visible"/>
                                      </p:to>
                                    </p:set>
                                    <p:animEffect transition="in" filter="blinds(horizontal)">
                                      <p:cBhvr>
                                        <p:cTn id="35" dur="500"/>
                                        <p:tgtEl>
                                          <p:spTgt spid="117"/>
                                        </p:tgtEl>
                                      </p:cBhvr>
                                    </p:animEffect>
                                  </p:childTnLst>
                                  <p:subTnLst>
                                    <p:set>
                                      <p:cBhvr override="childStyle">
                                        <p:cTn dur="1" fill="hold" display="0" masterRel="nextClick" afterEffect="1"/>
                                        <p:tgtEl>
                                          <p:spTgt spid="117"/>
                                        </p:tgtEl>
                                        <p:attrNameLst>
                                          <p:attrName>style.visibility</p:attrName>
                                        </p:attrNameLst>
                                      </p:cBhvr>
                                      <p:to>
                                        <p:strVal val="hidden"/>
                                      </p:to>
                                    </p:set>
                                  </p:sub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blinds(horizontal)">
                                      <p:cBhvr>
                                        <p:cTn id="40" dur="500"/>
                                        <p:tgtEl>
                                          <p:spTgt spid="11"/>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164"/>
                                        </p:tgtEl>
                                        <p:attrNameLst>
                                          <p:attrName>style.visibility</p:attrName>
                                        </p:attrNameLst>
                                      </p:cBhvr>
                                      <p:to>
                                        <p:strVal val="visible"/>
                                      </p:to>
                                    </p:set>
                                    <p:animEffect transition="in" filter="blinds(horizontal)">
                                      <p:cBhvr>
                                        <p:cTn id="43" dur="500"/>
                                        <p:tgtEl>
                                          <p:spTgt spid="164"/>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nodeType="click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blinds(horizontal)">
                                      <p:cBhvr>
                                        <p:cTn id="48" dur="500"/>
                                        <p:tgtEl>
                                          <p:spTgt spid="12"/>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154"/>
                                        </p:tgtEl>
                                        <p:attrNameLst>
                                          <p:attrName>style.visibility</p:attrName>
                                        </p:attrNameLst>
                                      </p:cBhvr>
                                      <p:to>
                                        <p:strVal val="visible"/>
                                      </p:to>
                                    </p:set>
                                    <p:animEffect transition="in" filter="blinds(horizontal)">
                                      <p:cBhvr>
                                        <p:cTn id="53" dur="500"/>
                                        <p:tgtEl>
                                          <p:spTgt spid="154"/>
                                        </p:tgtEl>
                                      </p:cBhvr>
                                    </p:animEffect>
                                  </p:childTnLst>
                                  <p:subTnLst>
                                    <p:set>
                                      <p:cBhvr override="childStyle">
                                        <p:cTn dur="1" fill="hold" display="0" masterRel="nextClick" afterEffect="1"/>
                                        <p:tgtEl>
                                          <p:spTgt spid="154"/>
                                        </p:tgtEl>
                                        <p:attrNameLst>
                                          <p:attrName>style.visibility</p:attrName>
                                        </p:attrNameLst>
                                      </p:cBhvr>
                                      <p:to>
                                        <p:strVal val="hidden"/>
                                      </p:to>
                                    </p:set>
                                  </p:subTnLst>
                                </p:cTn>
                              </p:par>
                            </p:childTnLst>
                          </p:cTn>
                        </p:par>
                      </p:childTnLst>
                    </p:cTn>
                  </p:par>
                  <p:par>
                    <p:cTn id="54" fill="hold">
                      <p:stCondLst>
                        <p:cond delay="indefinite"/>
                      </p:stCondLst>
                      <p:childTnLst>
                        <p:par>
                          <p:cTn id="55" fill="hold">
                            <p:stCondLst>
                              <p:cond delay="0"/>
                            </p:stCondLst>
                            <p:childTnLst>
                              <p:par>
                                <p:cTn id="56" presetID="3" presetClass="entr" presetSubtype="10" fill="hold" grpId="0" nodeType="clickEffect">
                                  <p:stCondLst>
                                    <p:cond delay="0"/>
                                  </p:stCondLst>
                                  <p:childTnLst>
                                    <p:set>
                                      <p:cBhvr>
                                        <p:cTn id="57" dur="1" fill="hold">
                                          <p:stCondLst>
                                            <p:cond delay="0"/>
                                          </p:stCondLst>
                                        </p:cTn>
                                        <p:tgtEl>
                                          <p:spTgt spid="155"/>
                                        </p:tgtEl>
                                        <p:attrNameLst>
                                          <p:attrName>style.visibility</p:attrName>
                                        </p:attrNameLst>
                                      </p:cBhvr>
                                      <p:to>
                                        <p:strVal val="visible"/>
                                      </p:to>
                                    </p:set>
                                    <p:animEffect transition="in" filter="blinds(horizontal)">
                                      <p:cBhvr>
                                        <p:cTn id="58" dur="500"/>
                                        <p:tgtEl>
                                          <p:spTgt spid="155"/>
                                        </p:tgtEl>
                                      </p:cBhvr>
                                    </p:animEffect>
                                  </p:childTnLst>
                                  <p:subTnLst>
                                    <p:set>
                                      <p:cBhvr override="childStyle">
                                        <p:cTn dur="1" fill="hold" display="0" masterRel="nextClick" afterEffect="1"/>
                                        <p:tgtEl>
                                          <p:spTgt spid="155"/>
                                        </p:tgtEl>
                                        <p:attrNameLst>
                                          <p:attrName>style.visibility</p:attrName>
                                        </p:attrNameLst>
                                      </p:cBhvr>
                                      <p:to>
                                        <p:strVal val="hidden"/>
                                      </p:to>
                                    </p:set>
                                  </p:subTnLst>
                                </p:cTn>
                              </p:par>
                            </p:childTnLst>
                          </p:cTn>
                        </p:par>
                      </p:childTnLst>
                    </p:cTn>
                  </p:par>
                  <p:par>
                    <p:cTn id="59" fill="hold">
                      <p:stCondLst>
                        <p:cond delay="indefinite"/>
                      </p:stCondLst>
                      <p:childTnLst>
                        <p:par>
                          <p:cTn id="60" fill="hold">
                            <p:stCondLst>
                              <p:cond delay="0"/>
                            </p:stCondLst>
                            <p:childTnLst>
                              <p:par>
                                <p:cTn id="61" presetID="3" presetClass="entr" presetSubtype="10" fill="hold" nodeType="click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blinds(horizontal)">
                                      <p:cBhvr>
                                        <p:cTn id="63" dur="500"/>
                                        <p:tgtEl>
                                          <p:spTgt spid="23"/>
                                        </p:tgtEl>
                                      </p:cBhvr>
                                    </p:animEffect>
                                  </p:childTnLst>
                                </p:cTn>
                              </p:par>
                            </p:childTnLst>
                          </p:cTn>
                        </p:par>
                      </p:childTnLst>
                    </p:cTn>
                  </p:par>
                  <p:par>
                    <p:cTn id="64" fill="hold">
                      <p:stCondLst>
                        <p:cond delay="indefinite"/>
                      </p:stCondLst>
                      <p:childTnLst>
                        <p:par>
                          <p:cTn id="65" fill="hold">
                            <p:stCondLst>
                              <p:cond delay="0"/>
                            </p:stCondLst>
                            <p:childTnLst>
                              <p:par>
                                <p:cTn id="66" presetID="3" presetClass="entr" presetSubtype="10" fill="hold" nodeType="click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blinds(horizontal)">
                                      <p:cBhvr>
                                        <p:cTn id="68" dur="500"/>
                                        <p:tgtEl>
                                          <p:spTgt spid="24"/>
                                        </p:tgtEl>
                                      </p:cBhvr>
                                    </p:animEffect>
                                  </p:childTnLst>
                                </p:cTn>
                              </p:par>
                            </p:childTnLst>
                          </p:cTn>
                        </p:par>
                      </p:childTnLst>
                    </p:cTn>
                  </p:par>
                  <p:par>
                    <p:cTn id="69" fill="hold">
                      <p:stCondLst>
                        <p:cond delay="indefinite"/>
                      </p:stCondLst>
                      <p:childTnLst>
                        <p:par>
                          <p:cTn id="70" fill="hold">
                            <p:stCondLst>
                              <p:cond delay="0"/>
                            </p:stCondLst>
                            <p:childTnLst>
                              <p:par>
                                <p:cTn id="71" presetID="3" presetClass="entr" presetSubtype="10" fill="hold" grpId="0" nodeType="clickEffect">
                                  <p:stCondLst>
                                    <p:cond delay="0"/>
                                  </p:stCondLst>
                                  <p:childTnLst>
                                    <p:set>
                                      <p:cBhvr>
                                        <p:cTn id="72" dur="1" fill="hold">
                                          <p:stCondLst>
                                            <p:cond delay="0"/>
                                          </p:stCondLst>
                                        </p:cTn>
                                        <p:tgtEl>
                                          <p:spTgt spid="192"/>
                                        </p:tgtEl>
                                        <p:attrNameLst>
                                          <p:attrName>style.visibility</p:attrName>
                                        </p:attrNameLst>
                                      </p:cBhvr>
                                      <p:to>
                                        <p:strVal val="visible"/>
                                      </p:to>
                                    </p:set>
                                    <p:animEffect transition="in" filter="blinds(horizontal)">
                                      <p:cBhvr>
                                        <p:cTn id="73" dur="500"/>
                                        <p:tgtEl>
                                          <p:spTgt spid="192"/>
                                        </p:tgtEl>
                                      </p:cBhvr>
                                    </p:animEffect>
                                  </p:childTnLst>
                                  <p:subTnLst>
                                    <p:set>
                                      <p:cBhvr override="childStyle">
                                        <p:cTn dur="1" fill="hold" display="0" masterRel="nextClick" afterEffect="1"/>
                                        <p:tgtEl>
                                          <p:spTgt spid="192"/>
                                        </p:tgtEl>
                                        <p:attrNameLst>
                                          <p:attrName>style.visibility</p:attrName>
                                        </p:attrNameLst>
                                      </p:cBhvr>
                                      <p:to>
                                        <p:strVal val="hidden"/>
                                      </p:to>
                                    </p:set>
                                  </p:subTnLst>
                                </p:cTn>
                              </p:par>
                            </p:childTnLst>
                          </p:cTn>
                        </p:par>
                      </p:childTnLst>
                    </p:cTn>
                  </p:par>
                  <p:par>
                    <p:cTn id="74" fill="hold">
                      <p:stCondLst>
                        <p:cond delay="indefinite"/>
                      </p:stCondLst>
                      <p:childTnLst>
                        <p:par>
                          <p:cTn id="75" fill="hold">
                            <p:stCondLst>
                              <p:cond delay="0"/>
                            </p:stCondLst>
                            <p:childTnLst>
                              <p:par>
                                <p:cTn id="76" presetID="3" presetClass="entr" presetSubtype="10" fill="hold" grpId="0" nodeType="clickEffect">
                                  <p:stCondLst>
                                    <p:cond delay="0"/>
                                  </p:stCondLst>
                                  <p:childTnLst>
                                    <p:set>
                                      <p:cBhvr>
                                        <p:cTn id="77" dur="1" fill="hold">
                                          <p:stCondLst>
                                            <p:cond delay="0"/>
                                          </p:stCondLst>
                                        </p:cTn>
                                        <p:tgtEl>
                                          <p:spTgt spid="193"/>
                                        </p:tgtEl>
                                        <p:attrNameLst>
                                          <p:attrName>style.visibility</p:attrName>
                                        </p:attrNameLst>
                                      </p:cBhvr>
                                      <p:to>
                                        <p:strVal val="visible"/>
                                      </p:to>
                                    </p:set>
                                    <p:animEffect transition="in" filter="blinds(horizontal)">
                                      <p:cBhvr>
                                        <p:cTn id="78" dur="500"/>
                                        <p:tgtEl>
                                          <p:spTgt spid="193"/>
                                        </p:tgtEl>
                                      </p:cBhvr>
                                    </p:animEffect>
                                  </p:childTnLst>
                                  <p:subTnLst>
                                    <p:set>
                                      <p:cBhvr override="childStyle">
                                        <p:cTn dur="1" fill="hold" display="0" masterRel="nextClick" afterEffect="1"/>
                                        <p:tgtEl>
                                          <p:spTgt spid="193"/>
                                        </p:tgtEl>
                                        <p:attrNameLst>
                                          <p:attrName>style.visibility</p:attrName>
                                        </p:attrNameLst>
                                      </p:cBhvr>
                                      <p:to>
                                        <p:strVal val="hidden"/>
                                      </p:to>
                                    </p:set>
                                  </p:subTnLst>
                                </p:cTn>
                              </p:par>
                            </p:childTnLst>
                          </p:cTn>
                        </p:par>
                      </p:childTnLst>
                    </p:cTn>
                  </p:par>
                  <p:par>
                    <p:cTn id="79" fill="hold">
                      <p:stCondLst>
                        <p:cond delay="indefinite"/>
                      </p:stCondLst>
                      <p:childTnLst>
                        <p:par>
                          <p:cTn id="80" fill="hold">
                            <p:stCondLst>
                              <p:cond delay="0"/>
                            </p:stCondLst>
                            <p:childTnLst>
                              <p:par>
                                <p:cTn id="81" presetID="3" presetClass="entr" presetSubtype="10" fill="hold" nodeType="click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blinds(horizontal)">
                                      <p:cBhvr>
                                        <p:cTn id="83" dur="500"/>
                                        <p:tgtEl>
                                          <p:spTgt spid="30"/>
                                        </p:tgtEl>
                                      </p:cBhvr>
                                    </p:animEffect>
                                  </p:childTnLst>
                                </p:cTn>
                              </p:par>
                            </p:childTnLst>
                          </p:cTn>
                        </p:par>
                      </p:childTnLst>
                    </p:cTn>
                  </p:par>
                  <p:par>
                    <p:cTn id="84" fill="hold">
                      <p:stCondLst>
                        <p:cond delay="indefinite"/>
                      </p:stCondLst>
                      <p:childTnLst>
                        <p:par>
                          <p:cTn id="85" fill="hold">
                            <p:stCondLst>
                              <p:cond delay="0"/>
                            </p:stCondLst>
                            <p:childTnLst>
                              <p:par>
                                <p:cTn id="86" presetID="3" presetClass="entr" presetSubtype="10" fill="hold" nodeType="clickEffect">
                                  <p:stCondLst>
                                    <p:cond delay="0"/>
                                  </p:stCondLst>
                                  <p:childTnLst>
                                    <p:set>
                                      <p:cBhvr>
                                        <p:cTn id="87" dur="1" fill="hold">
                                          <p:stCondLst>
                                            <p:cond delay="0"/>
                                          </p:stCondLst>
                                        </p:cTn>
                                        <p:tgtEl>
                                          <p:spTgt spid="31"/>
                                        </p:tgtEl>
                                        <p:attrNameLst>
                                          <p:attrName>style.visibility</p:attrName>
                                        </p:attrNameLst>
                                      </p:cBhvr>
                                      <p:to>
                                        <p:strVal val="visible"/>
                                      </p:to>
                                    </p:set>
                                    <p:animEffect transition="in" filter="blinds(horizontal)">
                                      <p:cBhvr>
                                        <p:cTn id="88" dur="500"/>
                                        <p:tgtEl>
                                          <p:spTgt spid="31"/>
                                        </p:tgtEl>
                                      </p:cBhvr>
                                    </p:animEffect>
                                  </p:childTnLst>
                                </p:cTn>
                              </p:par>
                            </p:childTnLst>
                          </p:cTn>
                        </p:par>
                      </p:childTnLst>
                    </p:cTn>
                  </p:par>
                  <p:par>
                    <p:cTn id="89" fill="hold">
                      <p:stCondLst>
                        <p:cond delay="indefinite"/>
                      </p:stCondLst>
                      <p:childTnLst>
                        <p:par>
                          <p:cTn id="90" fill="hold">
                            <p:stCondLst>
                              <p:cond delay="0"/>
                            </p:stCondLst>
                            <p:childTnLst>
                              <p:par>
                                <p:cTn id="91" presetID="3" presetClass="entr" presetSubtype="10" fill="hold" grpId="0" nodeType="clickEffect">
                                  <p:stCondLst>
                                    <p:cond delay="0"/>
                                  </p:stCondLst>
                                  <p:childTnLst>
                                    <p:set>
                                      <p:cBhvr>
                                        <p:cTn id="92" dur="1" fill="hold">
                                          <p:stCondLst>
                                            <p:cond delay="0"/>
                                          </p:stCondLst>
                                        </p:cTn>
                                        <p:tgtEl>
                                          <p:spTgt spid="256"/>
                                        </p:tgtEl>
                                        <p:attrNameLst>
                                          <p:attrName>style.visibility</p:attrName>
                                        </p:attrNameLst>
                                      </p:cBhvr>
                                      <p:to>
                                        <p:strVal val="visible"/>
                                      </p:to>
                                    </p:set>
                                    <p:animEffect transition="in" filter="blinds(horizontal)">
                                      <p:cBhvr>
                                        <p:cTn id="93" dur="500"/>
                                        <p:tgtEl>
                                          <p:spTgt spid="256"/>
                                        </p:tgtEl>
                                      </p:cBhvr>
                                    </p:animEffect>
                                  </p:childTnLst>
                                  <p:subTnLst>
                                    <p:set>
                                      <p:cBhvr override="childStyle">
                                        <p:cTn dur="1" fill="hold" display="0" masterRel="nextClick" afterEffect="1"/>
                                        <p:tgtEl>
                                          <p:spTgt spid="256"/>
                                        </p:tgtEl>
                                        <p:attrNameLst>
                                          <p:attrName>style.visibility</p:attrName>
                                        </p:attrNameLst>
                                      </p:cBhvr>
                                      <p:to>
                                        <p:strVal val="hidden"/>
                                      </p:to>
                                    </p:set>
                                  </p:subTnLst>
                                </p:cTn>
                              </p:par>
                            </p:childTnLst>
                          </p:cTn>
                        </p:par>
                      </p:childTnLst>
                    </p:cTn>
                  </p:par>
                  <p:par>
                    <p:cTn id="94" fill="hold">
                      <p:stCondLst>
                        <p:cond delay="indefinite"/>
                      </p:stCondLst>
                      <p:childTnLst>
                        <p:par>
                          <p:cTn id="95" fill="hold">
                            <p:stCondLst>
                              <p:cond delay="0"/>
                            </p:stCondLst>
                            <p:childTnLst>
                              <p:par>
                                <p:cTn id="96" presetID="3" presetClass="entr" presetSubtype="10" fill="hold" grpId="0" nodeType="clickEffect">
                                  <p:stCondLst>
                                    <p:cond delay="0"/>
                                  </p:stCondLst>
                                  <p:childTnLst>
                                    <p:set>
                                      <p:cBhvr>
                                        <p:cTn id="97" dur="1" fill="hold">
                                          <p:stCondLst>
                                            <p:cond delay="0"/>
                                          </p:stCondLst>
                                        </p:cTn>
                                        <p:tgtEl>
                                          <p:spTgt spid="257"/>
                                        </p:tgtEl>
                                        <p:attrNameLst>
                                          <p:attrName>style.visibility</p:attrName>
                                        </p:attrNameLst>
                                      </p:cBhvr>
                                      <p:to>
                                        <p:strVal val="visible"/>
                                      </p:to>
                                    </p:set>
                                    <p:animEffect transition="in" filter="blinds(horizontal)">
                                      <p:cBhvr>
                                        <p:cTn id="98" dur="500"/>
                                        <p:tgtEl>
                                          <p:spTgt spid="257"/>
                                        </p:tgtEl>
                                      </p:cBhvr>
                                    </p:animEffect>
                                  </p:childTnLst>
                                  <p:subTnLst>
                                    <p:set>
                                      <p:cBhvr override="childStyle">
                                        <p:cTn dur="1" fill="hold" display="0" masterRel="nextClick" afterEffect="1"/>
                                        <p:tgtEl>
                                          <p:spTgt spid="257"/>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115" grpId="0" animBg="1"/>
      <p:bldP spid="116" grpId="0" animBg="1"/>
      <p:bldP spid="117" grpId="0" animBg="1"/>
      <p:bldP spid="154" grpId="0" animBg="1"/>
      <p:bldP spid="155" grpId="0" animBg="1"/>
      <p:bldP spid="164" grpId="0" animBg="1"/>
      <p:bldP spid="192" grpId="0" animBg="1"/>
      <p:bldP spid="193" grpId="0" animBg="1"/>
      <p:bldP spid="256" grpId="0" animBg="1"/>
      <p:bldP spid="257"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Obtaining probabilities</a:t>
            </a:r>
            <a:endParaRPr lang="en-CA" dirty="0"/>
          </a:p>
        </p:txBody>
      </p:sp>
      <p:sp>
        <p:nvSpPr>
          <p:cNvPr id="5" name="Footer Placeholder 4"/>
          <p:cNvSpPr>
            <a:spLocks noGrp="1"/>
          </p:cNvSpPr>
          <p:nvPr>
            <p:ph type="ftr" sz="quarter" idx="11"/>
          </p:nvPr>
        </p:nvSpPr>
        <p:spPr/>
        <p:txBody>
          <a:bodyPr/>
          <a:lstStyle/>
          <a:p>
            <a:pPr>
              <a:defRPr/>
            </a:pPr>
            <a:r>
              <a:rPr lang="en-US" smtClean="0">
                <a:solidFill>
                  <a:srgbClr val="000000"/>
                </a:solidFill>
              </a:rPr>
              <a:t>CPSC 422, Lecture 28</a:t>
            </a: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21A5F99B-F908-435A-91B8-09D5E4931BB1}" type="slidenum">
              <a:rPr lang="en-US" smtClean="0">
                <a:solidFill>
                  <a:srgbClr val="000000"/>
                </a:solidFill>
              </a:rPr>
              <a:pPr>
                <a:defRPr/>
              </a:pPr>
              <a:t>58</a:t>
            </a:fld>
            <a:endParaRPr lang="en-US">
              <a:solidFill>
                <a:srgbClr val="000000"/>
              </a:solidFill>
            </a:endParaRPr>
          </a:p>
        </p:txBody>
      </p:sp>
      <p:sp>
        <p:nvSpPr>
          <p:cNvPr id="7" name="TextBox 6"/>
          <p:cNvSpPr txBox="1"/>
          <p:nvPr/>
        </p:nvSpPr>
        <p:spPr>
          <a:xfrm>
            <a:off x="609602" y="1560495"/>
            <a:ext cx="8915400" cy="965941"/>
          </a:xfrm>
          <a:prstGeom prst="rect">
            <a:avLst/>
          </a:prstGeom>
          <a:solidFill>
            <a:srgbClr val="FFCCFF">
              <a:alpha val="78000"/>
            </a:srgbClr>
          </a:solidFill>
        </p:spPr>
        <p:txBody>
          <a:bodyPr wrap="square" lIns="91418" tIns="45710" rIns="91418" bIns="45710" rtlCol="0">
            <a:spAutoFit/>
          </a:bodyPr>
          <a:lstStyle/>
          <a:p>
            <a:r>
              <a:rPr lang="en-CA" sz="2800" dirty="0">
                <a:solidFill>
                  <a:srgbClr val="000000"/>
                </a:solidFill>
                <a:latin typeface="Arial"/>
              </a:rPr>
              <a:t>Apply DCRF recursively at different levels and compute posterior </a:t>
            </a:r>
            <a:r>
              <a:rPr lang="en-CA" sz="2800" dirty="0" err="1">
                <a:solidFill>
                  <a:srgbClr val="000000"/>
                </a:solidFill>
                <a:latin typeface="Arial"/>
              </a:rPr>
              <a:t>marginals</a:t>
            </a:r>
            <a:r>
              <a:rPr lang="en-CA" sz="2800" dirty="0">
                <a:solidFill>
                  <a:srgbClr val="000000"/>
                </a:solidFill>
                <a:latin typeface="Arial"/>
              </a:rPr>
              <a:t> of relation-structure pairs</a:t>
            </a:r>
          </a:p>
        </p:txBody>
      </p:sp>
      <p:sp>
        <p:nvSpPr>
          <p:cNvPr id="20" name="TextBox 19"/>
          <p:cNvSpPr txBox="1"/>
          <p:nvPr/>
        </p:nvSpPr>
        <p:spPr>
          <a:xfrm>
            <a:off x="152400" y="3200400"/>
            <a:ext cx="1447800" cy="529924"/>
          </a:xfrm>
          <a:prstGeom prst="rect">
            <a:avLst/>
          </a:prstGeom>
          <a:solidFill>
            <a:schemeClr val="accent2">
              <a:lumMod val="40000"/>
              <a:lumOff val="60000"/>
            </a:schemeClr>
          </a:solidFill>
        </p:spPr>
        <p:txBody>
          <a:bodyPr wrap="square" lIns="91418" tIns="45710" rIns="91418" bIns="45710" rtlCol="0">
            <a:spAutoFit/>
          </a:bodyPr>
          <a:lstStyle/>
          <a:p>
            <a:r>
              <a:rPr lang="en-CA" sz="2800" dirty="0">
                <a:solidFill>
                  <a:srgbClr val="000000"/>
                </a:solidFill>
                <a:latin typeface="Arial"/>
              </a:rPr>
              <a:t>Level 3</a:t>
            </a:r>
          </a:p>
        </p:txBody>
      </p:sp>
      <p:grpSp>
        <p:nvGrpSpPr>
          <p:cNvPr id="3" name="Group 13"/>
          <p:cNvGrpSpPr/>
          <p:nvPr/>
        </p:nvGrpSpPr>
        <p:grpSpPr>
          <a:xfrm>
            <a:off x="2133600" y="4783471"/>
            <a:ext cx="1641014" cy="637308"/>
            <a:chOff x="2315104" y="5486398"/>
            <a:chExt cx="2028296" cy="865481"/>
          </a:xfrm>
        </p:grpSpPr>
        <p:sp>
          <p:nvSpPr>
            <p:cNvPr id="168" name="Oval 167"/>
            <p:cNvSpPr/>
            <p:nvPr/>
          </p:nvSpPr>
          <p:spPr bwMode="auto">
            <a:xfrm>
              <a:off x="2315104" y="5486398"/>
              <a:ext cx="1036016" cy="865481"/>
            </a:xfrm>
            <a:prstGeom prst="ellipse">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r>
                <a:rPr lang="en-CA" sz="2000" dirty="0">
                  <a:solidFill>
                    <a:srgbClr val="000000"/>
                  </a:solidFill>
                  <a:latin typeface="Arial"/>
                </a:rPr>
                <a:t>e</a:t>
              </a:r>
              <a:r>
                <a:rPr lang="en-CA" sz="2000" baseline="-25000" dirty="0">
                  <a:solidFill>
                    <a:srgbClr val="000000"/>
                  </a:solidFill>
                  <a:latin typeface="Arial"/>
                </a:rPr>
                <a:t>1-3</a:t>
              </a:r>
              <a:endParaRPr lang="en-CA" baseline="-25000" dirty="0" smtClean="0">
                <a:solidFill>
                  <a:srgbClr val="000000"/>
                </a:solidFill>
                <a:latin typeface="Arial"/>
              </a:endParaRPr>
            </a:p>
          </p:txBody>
        </p:sp>
        <p:sp>
          <p:nvSpPr>
            <p:cNvPr id="169" name="Oval 168"/>
            <p:cNvSpPr/>
            <p:nvPr/>
          </p:nvSpPr>
          <p:spPr bwMode="auto">
            <a:xfrm>
              <a:off x="3505200" y="5486400"/>
              <a:ext cx="838200" cy="762000"/>
            </a:xfrm>
            <a:prstGeom prst="ellipse">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r>
                <a:rPr lang="en-CA" sz="2000" dirty="0">
                  <a:solidFill>
                    <a:srgbClr val="000000"/>
                  </a:solidFill>
                  <a:latin typeface="Arial"/>
                </a:rPr>
                <a:t>e</a:t>
              </a:r>
              <a:r>
                <a:rPr lang="en-CA" sz="2000" baseline="-25000" dirty="0">
                  <a:solidFill>
                    <a:srgbClr val="000000"/>
                  </a:solidFill>
                  <a:latin typeface="Arial"/>
                </a:rPr>
                <a:t>4</a:t>
              </a:r>
              <a:endParaRPr lang="en-CA" baseline="-25000" dirty="0" smtClean="0">
                <a:solidFill>
                  <a:srgbClr val="000000"/>
                </a:solidFill>
                <a:latin typeface="Arial"/>
              </a:endParaRPr>
            </a:p>
          </p:txBody>
        </p:sp>
      </p:grpSp>
      <p:grpSp>
        <p:nvGrpSpPr>
          <p:cNvPr id="8" name="Group 169"/>
          <p:cNvGrpSpPr/>
          <p:nvPr/>
        </p:nvGrpSpPr>
        <p:grpSpPr>
          <a:xfrm>
            <a:off x="2772850" y="3259465"/>
            <a:ext cx="1064900" cy="1617335"/>
            <a:chOff x="3735700" y="2819399"/>
            <a:chExt cx="1064900" cy="1617335"/>
          </a:xfrm>
        </p:grpSpPr>
        <p:cxnSp>
          <p:nvCxnSpPr>
            <p:cNvPr id="172" name="Straight Connector 171"/>
            <p:cNvCxnSpPr>
              <a:stCxn id="191" idx="3"/>
              <a:endCxn id="168" idx="7"/>
            </p:cNvCxnSpPr>
            <p:nvPr/>
          </p:nvCxnSpPr>
          <p:spPr bwMode="auto">
            <a:xfrm flipH="1">
              <a:off x="3735700" y="4046486"/>
              <a:ext cx="424448" cy="390248"/>
            </a:xfrm>
            <a:prstGeom prst="line">
              <a:avLst/>
            </a:prstGeom>
            <a:solidFill>
              <a:srgbClr val="00B8FF"/>
            </a:solidFill>
            <a:ln w="9525" cap="flat" cmpd="sng" algn="ctr">
              <a:solidFill>
                <a:schemeClr val="tx1"/>
              </a:solidFill>
              <a:prstDash val="solid"/>
              <a:round/>
              <a:headEnd type="none" w="med" len="med"/>
              <a:tailEnd type="none" w="med" len="med"/>
            </a:ln>
            <a:effectLst/>
          </p:spPr>
        </p:cxnSp>
        <p:grpSp>
          <p:nvGrpSpPr>
            <p:cNvPr id="9" name="Group 112"/>
            <p:cNvGrpSpPr/>
            <p:nvPr/>
          </p:nvGrpSpPr>
          <p:grpSpPr>
            <a:xfrm>
              <a:off x="3735700" y="2819399"/>
              <a:ext cx="1064900" cy="1617335"/>
              <a:chOff x="3735700" y="2819399"/>
              <a:chExt cx="1064900" cy="1617335"/>
            </a:xfrm>
          </p:grpSpPr>
          <p:cxnSp>
            <p:nvCxnSpPr>
              <p:cNvPr id="175" name="Straight Connector 174"/>
              <p:cNvCxnSpPr/>
              <p:nvPr/>
            </p:nvCxnSpPr>
            <p:spPr bwMode="auto">
              <a:xfrm>
                <a:off x="4419599" y="4128655"/>
                <a:ext cx="0" cy="187036"/>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177" name="Straight Connector 176"/>
              <p:cNvCxnSpPr>
                <a:stCxn id="187" idx="3"/>
                <a:endCxn id="168" idx="7"/>
              </p:cNvCxnSpPr>
              <p:nvPr/>
            </p:nvCxnSpPr>
            <p:spPr bwMode="auto">
              <a:xfrm flipH="1">
                <a:off x="3735700" y="3298336"/>
                <a:ext cx="424449" cy="1138398"/>
              </a:xfrm>
              <a:prstGeom prst="line">
                <a:avLst/>
              </a:prstGeom>
              <a:solidFill>
                <a:srgbClr val="00B8FF"/>
              </a:solidFill>
              <a:ln w="9525" cap="flat" cmpd="sng" algn="ctr">
                <a:solidFill>
                  <a:schemeClr val="tx1"/>
                </a:solidFill>
                <a:prstDash val="solid"/>
                <a:round/>
                <a:headEnd type="none" w="med" len="med"/>
                <a:tailEnd type="none" w="med" len="med"/>
              </a:ln>
              <a:effectLst/>
            </p:spPr>
          </p:cxnSp>
          <p:sp>
            <p:nvSpPr>
              <p:cNvPr id="191" name="Oval 190"/>
              <p:cNvSpPr/>
              <p:nvPr/>
            </p:nvSpPr>
            <p:spPr bwMode="auto">
              <a:xfrm>
                <a:off x="4064640" y="3567549"/>
                <a:ext cx="652169" cy="56111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r>
                  <a:rPr lang="en-CA" sz="1800" dirty="0">
                    <a:solidFill>
                      <a:srgbClr val="000000"/>
                    </a:solidFill>
                    <a:latin typeface="Arial"/>
                  </a:rPr>
                  <a:t>S</a:t>
                </a:r>
                <a:r>
                  <a:rPr lang="en-CA" sz="1800" baseline="-25000" dirty="0">
                    <a:solidFill>
                      <a:srgbClr val="000000"/>
                    </a:solidFill>
                    <a:latin typeface="Arial"/>
                  </a:rPr>
                  <a:t>4</a:t>
                </a:r>
                <a:endParaRPr lang="en-CA" baseline="-25000" dirty="0">
                  <a:solidFill>
                    <a:srgbClr val="000000"/>
                  </a:solidFill>
                  <a:latin typeface="Arial"/>
                </a:endParaRPr>
              </a:p>
            </p:txBody>
          </p:sp>
          <p:sp>
            <p:nvSpPr>
              <p:cNvPr id="187" name="Oval 186"/>
              <p:cNvSpPr/>
              <p:nvPr/>
            </p:nvSpPr>
            <p:spPr bwMode="auto">
              <a:xfrm>
                <a:off x="4064641" y="2819399"/>
                <a:ext cx="652169" cy="561109"/>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r>
                  <a:rPr lang="en-CA" sz="1800" dirty="0">
                    <a:solidFill>
                      <a:srgbClr val="000000"/>
                    </a:solidFill>
                    <a:latin typeface="Arial"/>
                  </a:rPr>
                  <a:t>R</a:t>
                </a:r>
                <a:r>
                  <a:rPr lang="en-CA" sz="1800" baseline="-25000" dirty="0">
                    <a:solidFill>
                      <a:srgbClr val="000000"/>
                    </a:solidFill>
                    <a:latin typeface="Arial"/>
                  </a:rPr>
                  <a:t>4</a:t>
                </a:r>
                <a:endParaRPr lang="en-CA" baseline="-25000" dirty="0">
                  <a:solidFill>
                    <a:srgbClr val="000000"/>
                  </a:solidFill>
                  <a:latin typeface="Arial"/>
                </a:endParaRPr>
              </a:p>
            </p:txBody>
          </p:sp>
          <p:cxnSp>
            <p:nvCxnSpPr>
              <p:cNvPr id="181" name="Straight Connector 180"/>
              <p:cNvCxnSpPr/>
              <p:nvPr/>
            </p:nvCxnSpPr>
            <p:spPr bwMode="auto">
              <a:xfrm>
                <a:off x="4419599" y="3380509"/>
                <a:ext cx="0" cy="187036"/>
              </a:xfrm>
              <a:prstGeom prst="line">
                <a:avLst/>
              </a:prstGeom>
              <a:solidFill>
                <a:srgbClr val="00B8FF"/>
              </a:solidFill>
              <a:ln w="9525" cap="flat" cmpd="sng" algn="ctr">
                <a:solidFill>
                  <a:schemeClr val="tx1"/>
                </a:solidFill>
                <a:prstDash val="solid"/>
                <a:round/>
                <a:headEnd type="none" w="med" len="med"/>
                <a:tailEnd type="none" w="med" len="med"/>
              </a:ln>
              <a:effectLst/>
            </p:spPr>
          </p:cxnSp>
          <p:sp>
            <p:nvSpPr>
              <p:cNvPr id="182" name="Arc 181"/>
              <p:cNvSpPr/>
              <p:nvPr/>
            </p:nvSpPr>
            <p:spPr bwMode="auto">
              <a:xfrm>
                <a:off x="4267200" y="3124200"/>
                <a:ext cx="533400" cy="1295400"/>
              </a:xfrm>
              <a:prstGeom prst="arc">
                <a:avLst>
                  <a:gd name="adj1" fmla="val 17123720"/>
                  <a:gd name="adj2" fmla="val 4992427"/>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CA" smtClean="0">
                  <a:solidFill>
                    <a:srgbClr val="FFFFFF"/>
                  </a:solidFill>
                  <a:latin typeface="Times New Roman" pitchFamily="18" charset="0"/>
                </a:endParaRPr>
              </a:p>
            </p:txBody>
          </p:sp>
        </p:grpSp>
      </p:grpSp>
      <p:sp>
        <p:nvSpPr>
          <p:cNvPr id="193" name="Rectangle 192"/>
          <p:cNvSpPr/>
          <p:nvPr/>
        </p:nvSpPr>
        <p:spPr bwMode="auto">
          <a:xfrm>
            <a:off x="3007195" y="3183268"/>
            <a:ext cx="914400" cy="1447800"/>
          </a:xfrm>
          <a:prstGeom prst="rect">
            <a:avLst/>
          </a:prstGeom>
          <a:noFill/>
          <a:ln w="25400" cap="flat" cmpd="sng" algn="ctr">
            <a:solidFill>
              <a:srgbClr val="FF0000"/>
            </a:solidFill>
            <a:prstDash val="solid"/>
            <a:round/>
            <a:headEnd type="none" w="med" len="med"/>
            <a:tailEnd type="none" w="med" len="med"/>
          </a:ln>
          <a:effectLst/>
        </p:spPr>
        <p:txBody>
          <a:bodyPr vert="horz" wrap="square" lIns="91418" tIns="45710" rIns="91418" bIns="45710" numCol="1" rtlCol="0" anchor="t" anchorCtr="0" compatLnSpc="1">
            <a:prstTxWarp prst="textNoShape">
              <a:avLst/>
            </a:prstTxWarp>
          </a:bodyPr>
          <a:lstStyle/>
          <a:p>
            <a:endParaRPr lang="en-CA" smtClean="0">
              <a:solidFill>
                <a:srgbClr val="FFFFFF"/>
              </a:solidFill>
              <a:latin typeface="Times New Roman" pitchFamily="18" charset="0"/>
            </a:endParaRPr>
          </a:p>
        </p:txBody>
      </p:sp>
      <p:grpSp>
        <p:nvGrpSpPr>
          <p:cNvPr id="10" name="Group 13"/>
          <p:cNvGrpSpPr/>
          <p:nvPr/>
        </p:nvGrpSpPr>
        <p:grpSpPr>
          <a:xfrm>
            <a:off x="5029200" y="4800602"/>
            <a:ext cx="1676400" cy="685799"/>
            <a:chOff x="2453031" y="5486397"/>
            <a:chExt cx="2072034" cy="931332"/>
          </a:xfrm>
        </p:grpSpPr>
        <p:sp>
          <p:nvSpPr>
            <p:cNvPr id="231" name="Oval 230"/>
            <p:cNvSpPr/>
            <p:nvPr/>
          </p:nvSpPr>
          <p:spPr bwMode="auto">
            <a:xfrm>
              <a:off x="2453031" y="5486397"/>
              <a:ext cx="847650" cy="865490"/>
            </a:xfrm>
            <a:prstGeom prst="ellipse">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r>
                <a:rPr lang="en-CA" sz="2000" dirty="0">
                  <a:solidFill>
                    <a:srgbClr val="000000"/>
                  </a:solidFill>
                  <a:latin typeface="Arial"/>
                </a:rPr>
                <a:t>e</a:t>
              </a:r>
              <a:r>
                <a:rPr lang="en-CA" sz="2000" baseline="-25000" dirty="0">
                  <a:solidFill>
                    <a:srgbClr val="000000"/>
                  </a:solidFill>
                  <a:latin typeface="Arial"/>
                </a:rPr>
                <a:t>1</a:t>
              </a:r>
              <a:endParaRPr lang="en-CA" baseline="-25000" dirty="0" smtClean="0">
                <a:solidFill>
                  <a:srgbClr val="000000"/>
                </a:solidFill>
                <a:latin typeface="Arial"/>
              </a:endParaRPr>
            </a:p>
          </p:txBody>
        </p:sp>
        <p:sp>
          <p:nvSpPr>
            <p:cNvPr id="233" name="Oval 232"/>
            <p:cNvSpPr/>
            <p:nvPr/>
          </p:nvSpPr>
          <p:spPr bwMode="auto">
            <a:xfrm>
              <a:off x="3489048" y="5486404"/>
              <a:ext cx="1036017" cy="931325"/>
            </a:xfrm>
            <a:prstGeom prst="ellipse">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r>
                <a:rPr lang="en-CA" sz="2000" dirty="0">
                  <a:solidFill>
                    <a:srgbClr val="000000"/>
                  </a:solidFill>
                  <a:latin typeface="Arial"/>
                </a:rPr>
                <a:t>e</a:t>
              </a:r>
              <a:r>
                <a:rPr lang="en-CA" sz="1800" baseline="-25000" dirty="0">
                  <a:solidFill>
                    <a:srgbClr val="000000"/>
                  </a:solidFill>
                  <a:latin typeface="Arial"/>
                </a:rPr>
                <a:t>2-4</a:t>
              </a:r>
              <a:endParaRPr lang="en-CA" baseline="-25000" dirty="0" smtClean="0">
                <a:solidFill>
                  <a:srgbClr val="000000"/>
                </a:solidFill>
                <a:latin typeface="Arial"/>
              </a:endParaRPr>
            </a:p>
          </p:txBody>
        </p:sp>
      </p:grpSp>
      <p:grpSp>
        <p:nvGrpSpPr>
          <p:cNvPr id="11" name="Group 233"/>
          <p:cNvGrpSpPr/>
          <p:nvPr/>
        </p:nvGrpSpPr>
        <p:grpSpPr>
          <a:xfrm>
            <a:off x="5592248" y="3228115"/>
            <a:ext cx="1189551" cy="1665819"/>
            <a:chOff x="3771093" y="2770915"/>
            <a:chExt cx="1189551" cy="1665819"/>
          </a:xfrm>
        </p:grpSpPr>
        <p:cxnSp>
          <p:nvCxnSpPr>
            <p:cNvPr id="236" name="Straight Connector 235"/>
            <p:cNvCxnSpPr>
              <a:stCxn id="255" idx="3"/>
            </p:cNvCxnSpPr>
            <p:nvPr/>
          </p:nvCxnSpPr>
          <p:spPr bwMode="auto">
            <a:xfrm flipH="1">
              <a:off x="3771093" y="4046486"/>
              <a:ext cx="413606" cy="390248"/>
            </a:xfrm>
            <a:prstGeom prst="line">
              <a:avLst/>
            </a:prstGeom>
            <a:solidFill>
              <a:srgbClr val="00B8FF"/>
            </a:solidFill>
            <a:ln w="9525" cap="flat" cmpd="sng" algn="ctr">
              <a:solidFill>
                <a:schemeClr val="tx1"/>
              </a:solidFill>
              <a:prstDash val="solid"/>
              <a:round/>
              <a:headEnd type="none" w="med" len="med"/>
              <a:tailEnd type="none" w="med" len="med"/>
            </a:ln>
            <a:effectLst/>
          </p:spPr>
        </p:cxnSp>
        <p:grpSp>
          <p:nvGrpSpPr>
            <p:cNvPr id="12" name="Group 112"/>
            <p:cNvGrpSpPr/>
            <p:nvPr/>
          </p:nvGrpSpPr>
          <p:grpSpPr>
            <a:xfrm>
              <a:off x="3771093" y="2770915"/>
              <a:ext cx="1189551" cy="1665819"/>
              <a:chOff x="3771093" y="2770915"/>
              <a:chExt cx="1189551" cy="1665819"/>
            </a:xfrm>
          </p:grpSpPr>
          <p:cxnSp>
            <p:nvCxnSpPr>
              <p:cNvPr id="239" name="Straight Connector 238"/>
              <p:cNvCxnSpPr/>
              <p:nvPr/>
            </p:nvCxnSpPr>
            <p:spPr bwMode="auto">
              <a:xfrm>
                <a:off x="4427245" y="4142515"/>
                <a:ext cx="0" cy="187036"/>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241" name="Straight Connector 240"/>
              <p:cNvCxnSpPr>
                <a:stCxn id="251" idx="3"/>
              </p:cNvCxnSpPr>
              <p:nvPr/>
            </p:nvCxnSpPr>
            <p:spPr bwMode="auto">
              <a:xfrm flipH="1">
                <a:off x="3771093" y="3291235"/>
                <a:ext cx="395211" cy="1145499"/>
              </a:xfrm>
              <a:prstGeom prst="line">
                <a:avLst/>
              </a:prstGeom>
              <a:solidFill>
                <a:srgbClr val="00B8FF"/>
              </a:solidFill>
              <a:ln w="9525" cap="flat" cmpd="sng" algn="ctr">
                <a:solidFill>
                  <a:schemeClr val="tx1"/>
                </a:solidFill>
                <a:prstDash val="solid"/>
                <a:round/>
                <a:headEnd type="none" w="med" len="med"/>
                <a:tailEnd type="none" w="med" len="med"/>
              </a:ln>
              <a:effectLst/>
            </p:spPr>
          </p:cxnSp>
          <p:sp>
            <p:nvSpPr>
              <p:cNvPr id="255" name="Oval 254"/>
              <p:cNvSpPr/>
              <p:nvPr/>
            </p:nvSpPr>
            <p:spPr bwMode="auto">
              <a:xfrm>
                <a:off x="4064641" y="3567549"/>
                <a:ext cx="819805" cy="56111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r>
                  <a:rPr lang="en-CA" sz="1800" dirty="0">
                    <a:solidFill>
                      <a:srgbClr val="000000"/>
                    </a:solidFill>
                    <a:latin typeface="Arial"/>
                  </a:rPr>
                  <a:t>S</a:t>
                </a:r>
                <a:r>
                  <a:rPr lang="en-CA" sz="1800" baseline="-25000" dirty="0">
                    <a:solidFill>
                      <a:srgbClr val="000000"/>
                    </a:solidFill>
                    <a:latin typeface="Arial"/>
                  </a:rPr>
                  <a:t>2-4</a:t>
                </a:r>
                <a:endParaRPr lang="en-CA" baseline="-25000" dirty="0">
                  <a:solidFill>
                    <a:srgbClr val="000000"/>
                  </a:solidFill>
                  <a:latin typeface="Arial"/>
                </a:endParaRPr>
              </a:p>
            </p:txBody>
          </p:sp>
          <p:sp>
            <p:nvSpPr>
              <p:cNvPr id="251" name="Oval 250"/>
              <p:cNvSpPr/>
              <p:nvPr/>
            </p:nvSpPr>
            <p:spPr bwMode="auto">
              <a:xfrm>
                <a:off x="4046246" y="2770915"/>
                <a:ext cx="819804" cy="609593"/>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r>
                  <a:rPr lang="en-CA" sz="1800" dirty="0">
                    <a:solidFill>
                      <a:srgbClr val="000000"/>
                    </a:solidFill>
                    <a:latin typeface="Arial"/>
                  </a:rPr>
                  <a:t>R</a:t>
                </a:r>
                <a:r>
                  <a:rPr lang="en-CA" sz="1800" baseline="-25000" dirty="0">
                    <a:solidFill>
                      <a:srgbClr val="000000"/>
                    </a:solidFill>
                    <a:latin typeface="Arial"/>
                  </a:rPr>
                  <a:t>2-4</a:t>
                </a:r>
                <a:endParaRPr lang="en-CA" baseline="-25000" dirty="0">
                  <a:solidFill>
                    <a:srgbClr val="000000"/>
                  </a:solidFill>
                  <a:latin typeface="Arial"/>
                </a:endParaRPr>
              </a:p>
            </p:txBody>
          </p:sp>
          <p:cxnSp>
            <p:nvCxnSpPr>
              <p:cNvPr id="245" name="Straight Connector 244"/>
              <p:cNvCxnSpPr/>
              <p:nvPr/>
            </p:nvCxnSpPr>
            <p:spPr bwMode="auto">
              <a:xfrm>
                <a:off x="4419599" y="3380509"/>
                <a:ext cx="0" cy="187036"/>
              </a:xfrm>
              <a:prstGeom prst="line">
                <a:avLst/>
              </a:prstGeom>
              <a:solidFill>
                <a:srgbClr val="00B8FF"/>
              </a:solidFill>
              <a:ln w="9525" cap="flat" cmpd="sng" algn="ctr">
                <a:solidFill>
                  <a:schemeClr val="tx1"/>
                </a:solidFill>
                <a:prstDash val="solid"/>
                <a:round/>
                <a:headEnd type="none" w="med" len="med"/>
                <a:tailEnd type="none" w="med" len="med"/>
              </a:ln>
              <a:effectLst/>
            </p:spPr>
          </p:cxnSp>
          <p:sp>
            <p:nvSpPr>
              <p:cNvPr id="246" name="Arc 245"/>
              <p:cNvSpPr/>
              <p:nvPr/>
            </p:nvSpPr>
            <p:spPr bwMode="auto">
              <a:xfrm>
                <a:off x="4267199" y="3124200"/>
                <a:ext cx="693445" cy="1295400"/>
              </a:xfrm>
              <a:prstGeom prst="arc">
                <a:avLst>
                  <a:gd name="adj1" fmla="val 17413675"/>
                  <a:gd name="adj2" fmla="val 4794386"/>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CA" smtClean="0">
                  <a:solidFill>
                    <a:srgbClr val="FFFFFF"/>
                  </a:solidFill>
                  <a:latin typeface="Times New Roman" pitchFamily="18" charset="0"/>
                </a:endParaRPr>
              </a:p>
            </p:txBody>
          </p:sp>
        </p:grpSp>
      </p:grpSp>
      <p:sp>
        <p:nvSpPr>
          <p:cNvPr id="257" name="Rectangle 256"/>
          <p:cNvSpPr/>
          <p:nvPr/>
        </p:nvSpPr>
        <p:spPr bwMode="auto">
          <a:xfrm>
            <a:off x="5791201" y="3151916"/>
            <a:ext cx="990600" cy="1496284"/>
          </a:xfrm>
          <a:prstGeom prst="rect">
            <a:avLst/>
          </a:prstGeom>
          <a:noFill/>
          <a:ln w="25400" cap="flat" cmpd="sng" algn="ctr">
            <a:solidFill>
              <a:srgbClr val="FF0000"/>
            </a:solidFill>
            <a:prstDash val="solid"/>
            <a:round/>
            <a:headEnd type="none" w="med" len="med"/>
            <a:tailEnd type="none" w="med" len="med"/>
          </a:ln>
          <a:effectLst/>
        </p:spPr>
        <p:txBody>
          <a:bodyPr vert="horz" wrap="square" lIns="91418" tIns="45710" rIns="91418" bIns="45710" numCol="1" rtlCol="0" anchor="t" anchorCtr="0" compatLnSpc="1">
            <a:prstTxWarp prst="textNoShape">
              <a:avLst/>
            </a:prstTxWarp>
          </a:bodyPr>
          <a:lstStyle/>
          <a:p>
            <a:endParaRPr lang="en-CA" smtClean="0">
              <a:solidFill>
                <a:srgbClr val="FFFFFF"/>
              </a:solidFill>
              <a:latin typeface="Times New Roman" pitchFamily="18" charset="0"/>
            </a:endParaRPr>
          </a:p>
        </p:txBody>
      </p:sp>
      <p:grpSp>
        <p:nvGrpSpPr>
          <p:cNvPr id="13" name="Group 13"/>
          <p:cNvGrpSpPr/>
          <p:nvPr/>
        </p:nvGrpSpPr>
        <p:grpSpPr>
          <a:xfrm>
            <a:off x="7543800" y="4800601"/>
            <a:ext cx="2133600" cy="685800"/>
            <a:chOff x="2453031" y="5486397"/>
            <a:chExt cx="2072034" cy="931332"/>
          </a:xfrm>
        </p:grpSpPr>
        <p:sp>
          <p:nvSpPr>
            <p:cNvPr id="66" name="Oval 65"/>
            <p:cNvSpPr/>
            <p:nvPr/>
          </p:nvSpPr>
          <p:spPr bwMode="auto">
            <a:xfrm>
              <a:off x="2453031" y="5486397"/>
              <a:ext cx="847650" cy="865490"/>
            </a:xfrm>
            <a:prstGeom prst="ellipse">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r>
                <a:rPr lang="en-CA" sz="2000" dirty="0">
                  <a:solidFill>
                    <a:srgbClr val="000000"/>
                  </a:solidFill>
                  <a:latin typeface="Arial"/>
                </a:rPr>
                <a:t>e</a:t>
              </a:r>
              <a:r>
                <a:rPr lang="en-CA" sz="2000" baseline="-25000" dirty="0">
                  <a:solidFill>
                    <a:srgbClr val="000000"/>
                  </a:solidFill>
                  <a:latin typeface="Arial"/>
                </a:rPr>
                <a:t>1-2</a:t>
              </a:r>
              <a:endParaRPr lang="en-CA" baseline="-25000" dirty="0" smtClean="0">
                <a:solidFill>
                  <a:srgbClr val="000000"/>
                </a:solidFill>
                <a:latin typeface="Arial"/>
              </a:endParaRPr>
            </a:p>
          </p:txBody>
        </p:sp>
        <p:sp>
          <p:nvSpPr>
            <p:cNvPr id="67" name="Oval 66"/>
            <p:cNvSpPr/>
            <p:nvPr/>
          </p:nvSpPr>
          <p:spPr bwMode="auto">
            <a:xfrm>
              <a:off x="3489048" y="5486404"/>
              <a:ext cx="1036017" cy="931325"/>
            </a:xfrm>
            <a:prstGeom prst="ellipse">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r>
                <a:rPr lang="en-CA" sz="2000" dirty="0">
                  <a:solidFill>
                    <a:srgbClr val="000000"/>
                  </a:solidFill>
                  <a:latin typeface="Arial"/>
                </a:rPr>
                <a:t>e</a:t>
              </a:r>
              <a:r>
                <a:rPr lang="en-CA" sz="1800" baseline="-25000" dirty="0">
                  <a:solidFill>
                    <a:srgbClr val="000000"/>
                  </a:solidFill>
                  <a:latin typeface="Arial"/>
                </a:rPr>
                <a:t>3-4</a:t>
              </a:r>
              <a:endParaRPr lang="en-CA" baseline="-25000" dirty="0" smtClean="0">
                <a:solidFill>
                  <a:srgbClr val="000000"/>
                </a:solidFill>
                <a:latin typeface="Arial"/>
              </a:endParaRPr>
            </a:p>
          </p:txBody>
        </p:sp>
      </p:grpSp>
      <p:grpSp>
        <p:nvGrpSpPr>
          <p:cNvPr id="14" name="Group 233"/>
          <p:cNvGrpSpPr/>
          <p:nvPr/>
        </p:nvGrpSpPr>
        <p:grpSpPr>
          <a:xfrm>
            <a:off x="8335448" y="3228116"/>
            <a:ext cx="1189551" cy="1665819"/>
            <a:chOff x="3771093" y="2770915"/>
            <a:chExt cx="1189551" cy="1665819"/>
          </a:xfrm>
        </p:grpSpPr>
        <p:cxnSp>
          <p:nvCxnSpPr>
            <p:cNvPr id="69" name="Straight Connector 68"/>
            <p:cNvCxnSpPr>
              <a:stCxn id="73" idx="3"/>
            </p:cNvCxnSpPr>
            <p:nvPr/>
          </p:nvCxnSpPr>
          <p:spPr bwMode="auto">
            <a:xfrm flipH="1">
              <a:off x="3771093" y="4046486"/>
              <a:ext cx="413606" cy="390248"/>
            </a:xfrm>
            <a:prstGeom prst="line">
              <a:avLst/>
            </a:prstGeom>
            <a:solidFill>
              <a:srgbClr val="00B8FF"/>
            </a:solidFill>
            <a:ln w="9525" cap="flat" cmpd="sng" algn="ctr">
              <a:solidFill>
                <a:schemeClr val="tx1"/>
              </a:solidFill>
              <a:prstDash val="solid"/>
              <a:round/>
              <a:headEnd type="none" w="med" len="med"/>
              <a:tailEnd type="none" w="med" len="med"/>
            </a:ln>
            <a:effectLst/>
          </p:spPr>
        </p:cxnSp>
        <p:grpSp>
          <p:nvGrpSpPr>
            <p:cNvPr id="15" name="Group 112"/>
            <p:cNvGrpSpPr/>
            <p:nvPr/>
          </p:nvGrpSpPr>
          <p:grpSpPr>
            <a:xfrm>
              <a:off x="3771093" y="2770915"/>
              <a:ext cx="1189551" cy="1665819"/>
              <a:chOff x="3771093" y="2770915"/>
              <a:chExt cx="1189551" cy="1665819"/>
            </a:xfrm>
          </p:grpSpPr>
          <p:cxnSp>
            <p:nvCxnSpPr>
              <p:cNvPr id="71" name="Straight Connector 70"/>
              <p:cNvCxnSpPr/>
              <p:nvPr/>
            </p:nvCxnSpPr>
            <p:spPr bwMode="auto">
              <a:xfrm>
                <a:off x="4427245" y="4142515"/>
                <a:ext cx="0" cy="187036"/>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72" name="Straight Connector 71"/>
              <p:cNvCxnSpPr>
                <a:stCxn id="74" idx="3"/>
              </p:cNvCxnSpPr>
              <p:nvPr/>
            </p:nvCxnSpPr>
            <p:spPr bwMode="auto">
              <a:xfrm flipH="1">
                <a:off x="3771093" y="3291235"/>
                <a:ext cx="395211" cy="1145499"/>
              </a:xfrm>
              <a:prstGeom prst="line">
                <a:avLst/>
              </a:prstGeom>
              <a:solidFill>
                <a:srgbClr val="00B8FF"/>
              </a:solidFill>
              <a:ln w="9525" cap="flat" cmpd="sng" algn="ctr">
                <a:solidFill>
                  <a:schemeClr val="tx1"/>
                </a:solidFill>
                <a:prstDash val="solid"/>
                <a:round/>
                <a:headEnd type="none" w="med" len="med"/>
                <a:tailEnd type="none" w="med" len="med"/>
              </a:ln>
              <a:effectLst/>
            </p:spPr>
          </p:cxnSp>
          <p:sp>
            <p:nvSpPr>
              <p:cNvPr id="73" name="Oval 72"/>
              <p:cNvSpPr/>
              <p:nvPr/>
            </p:nvSpPr>
            <p:spPr bwMode="auto">
              <a:xfrm>
                <a:off x="4064641" y="3567549"/>
                <a:ext cx="819805" cy="56111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r>
                  <a:rPr lang="en-CA" sz="1800" dirty="0">
                    <a:solidFill>
                      <a:srgbClr val="000000"/>
                    </a:solidFill>
                    <a:latin typeface="Arial"/>
                  </a:rPr>
                  <a:t>S</a:t>
                </a:r>
                <a:r>
                  <a:rPr lang="en-CA" sz="1800" baseline="-25000" dirty="0">
                    <a:solidFill>
                      <a:srgbClr val="000000"/>
                    </a:solidFill>
                    <a:latin typeface="Arial"/>
                  </a:rPr>
                  <a:t>3-4</a:t>
                </a:r>
                <a:endParaRPr lang="en-CA" baseline="-25000" dirty="0">
                  <a:solidFill>
                    <a:srgbClr val="000000"/>
                  </a:solidFill>
                  <a:latin typeface="Arial"/>
                </a:endParaRPr>
              </a:p>
            </p:txBody>
          </p:sp>
          <p:sp>
            <p:nvSpPr>
              <p:cNvPr id="74" name="Oval 73"/>
              <p:cNvSpPr/>
              <p:nvPr/>
            </p:nvSpPr>
            <p:spPr bwMode="auto">
              <a:xfrm>
                <a:off x="4046246" y="2770915"/>
                <a:ext cx="819804" cy="609593"/>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r>
                  <a:rPr lang="en-CA" sz="1800" dirty="0">
                    <a:solidFill>
                      <a:srgbClr val="000000"/>
                    </a:solidFill>
                    <a:latin typeface="Arial"/>
                  </a:rPr>
                  <a:t>R</a:t>
                </a:r>
                <a:r>
                  <a:rPr lang="en-CA" sz="1800" baseline="-25000" dirty="0">
                    <a:solidFill>
                      <a:srgbClr val="000000"/>
                    </a:solidFill>
                    <a:latin typeface="Arial"/>
                  </a:rPr>
                  <a:t>3-4</a:t>
                </a:r>
                <a:endParaRPr lang="en-CA" baseline="-25000" dirty="0">
                  <a:solidFill>
                    <a:srgbClr val="000000"/>
                  </a:solidFill>
                  <a:latin typeface="Arial"/>
                </a:endParaRPr>
              </a:p>
            </p:txBody>
          </p:sp>
          <p:cxnSp>
            <p:nvCxnSpPr>
              <p:cNvPr id="75" name="Straight Connector 74"/>
              <p:cNvCxnSpPr/>
              <p:nvPr/>
            </p:nvCxnSpPr>
            <p:spPr bwMode="auto">
              <a:xfrm>
                <a:off x="4419599" y="3380509"/>
                <a:ext cx="0" cy="187036"/>
              </a:xfrm>
              <a:prstGeom prst="line">
                <a:avLst/>
              </a:prstGeom>
              <a:solidFill>
                <a:srgbClr val="00B8FF"/>
              </a:solidFill>
              <a:ln w="9525" cap="flat" cmpd="sng" algn="ctr">
                <a:solidFill>
                  <a:schemeClr val="tx1"/>
                </a:solidFill>
                <a:prstDash val="solid"/>
                <a:round/>
                <a:headEnd type="none" w="med" len="med"/>
                <a:tailEnd type="none" w="med" len="med"/>
              </a:ln>
              <a:effectLst/>
            </p:spPr>
          </p:cxnSp>
          <p:sp>
            <p:nvSpPr>
              <p:cNvPr id="76" name="Arc 75"/>
              <p:cNvSpPr/>
              <p:nvPr/>
            </p:nvSpPr>
            <p:spPr bwMode="auto">
              <a:xfrm>
                <a:off x="4267199" y="3124200"/>
                <a:ext cx="693445" cy="1295400"/>
              </a:xfrm>
              <a:prstGeom prst="arc">
                <a:avLst>
                  <a:gd name="adj1" fmla="val 17413675"/>
                  <a:gd name="adj2" fmla="val 4794386"/>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CA" smtClean="0">
                  <a:solidFill>
                    <a:srgbClr val="FFFFFF"/>
                  </a:solidFill>
                  <a:latin typeface="Times New Roman" pitchFamily="18" charset="0"/>
                </a:endParaRPr>
              </a:p>
            </p:txBody>
          </p:sp>
        </p:grpSp>
      </p:grpSp>
      <p:sp>
        <p:nvSpPr>
          <p:cNvPr id="77" name="Rectangle 76"/>
          <p:cNvSpPr/>
          <p:nvPr/>
        </p:nvSpPr>
        <p:spPr bwMode="auto">
          <a:xfrm>
            <a:off x="8534402" y="3151919"/>
            <a:ext cx="990600" cy="1496284"/>
          </a:xfrm>
          <a:prstGeom prst="rect">
            <a:avLst/>
          </a:prstGeom>
          <a:noFill/>
          <a:ln w="25400" cap="flat" cmpd="sng" algn="ctr">
            <a:solidFill>
              <a:srgbClr val="FF0000"/>
            </a:solidFill>
            <a:prstDash val="solid"/>
            <a:round/>
            <a:headEnd type="none" w="med" len="med"/>
            <a:tailEnd type="none" w="med" len="med"/>
          </a:ln>
          <a:effectLst/>
        </p:spPr>
        <p:txBody>
          <a:bodyPr vert="horz" wrap="square" lIns="91418" tIns="45710" rIns="91418" bIns="45710" numCol="1" rtlCol="0" anchor="t" anchorCtr="0" compatLnSpc="1">
            <a:prstTxWarp prst="textNoShape">
              <a:avLst/>
            </a:prstTxWarp>
          </a:bodyPr>
          <a:lstStyle/>
          <a:p>
            <a:endParaRPr lang="en-CA" smtClean="0">
              <a:solidFill>
                <a:srgbClr val="FFFFFF"/>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93"/>
                                        </p:tgtEl>
                                        <p:attrNameLst>
                                          <p:attrName>style.visibility</p:attrName>
                                        </p:attrNameLst>
                                      </p:cBhvr>
                                      <p:to>
                                        <p:strVal val="visible"/>
                                      </p:to>
                                    </p:set>
                                    <p:animEffect transition="in" filter="blinds(horizontal)">
                                      <p:cBhvr>
                                        <p:cTn id="22" dur="500"/>
                                        <p:tgtEl>
                                          <p:spTgt spid="193"/>
                                        </p:tgtEl>
                                      </p:cBhvr>
                                    </p:animEffect>
                                  </p:childTnLst>
                                  <p:subTnLst>
                                    <p:set>
                                      <p:cBhvr override="childStyle">
                                        <p:cTn dur="1" fill="hold" display="0" masterRel="nextClick" afterEffect="1"/>
                                        <p:tgtEl>
                                          <p:spTgt spid="193"/>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linds(horizont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linds(horizontal)">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57"/>
                                        </p:tgtEl>
                                        <p:attrNameLst>
                                          <p:attrName>style.visibility</p:attrName>
                                        </p:attrNameLst>
                                      </p:cBhvr>
                                      <p:to>
                                        <p:strVal val="visible"/>
                                      </p:to>
                                    </p:set>
                                    <p:animEffect transition="in" filter="blinds(horizontal)">
                                      <p:cBhvr>
                                        <p:cTn id="37" dur="500"/>
                                        <p:tgtEl>
                                          <p:spTgt spid="257"/>
                                        </p:tgtEl>
                                      </p:cBhvr>
                                    </p:animEffect>
                                  </p:childTnLst>
                                  <p:subTnLst>
                                    <p:set>
                                      <p:cBhvr override="childStyle">
                                        <p:cTn dur="1" fill="hold" display="0" masterRel="nextClick" afterEffect="1"/>
                                        <p:tgtEl>
                                          <p:spTgt spid="257"/>
                                        </p:tgtEl>
                                        <p:attrNameLst>
                                          <p:attrName>style.visibility</p:attrName>
                                        </p:attrNameLst>
                                      </p:cBhvr>
                                      <p:to>
                                        <p:strVal val="hidden"/>
                                      </p:to>
                                    </p:set>
                                  </p:sub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blinds(horizontal)">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blinds(horizontal)">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77"/>
                                        </p:tgtEl>
                                        <p:attrNameLst>
                                          <p:attrName>style.visibility</p:attrName>
                                        </p:attrNameLst>
                                      </p:cBhvr>
                                      <p:to>
                                        <p:strVal val="visible"/>
                                      </p:to>
                                    </p:set>
                                    <p:animEffect transition="in" filter="blinds(horizontal)">
                                      <p:cBhvr>
                                        <p:cTn id="52" dur="500"/>
                                        <p:tgtEl>
                                          <p:spTgt spid="77"/>
                                        </p:tgtEl>
                                      </p:cBhvr>
                                    </p:animEffect>
                                  </p:childTnLst>
                                  <p:subTnLst>
                                    <p:set>
                                      <p:cBhvr override="childStyle">
                                        <p:cTn dur="1" fill="hold" display="0" masterRel="nextClick" afterEffect="1"/>
                                        <p:tgtEl>
                                          <p:spTgt spid="77"/>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3" grpId="0" animBg="1"/>
      <p:bldP spid="257" grpId="0" animBg="1"/>
      <p:bldP spid="77"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Features Used in Parsing Model</a:t>
            </a:r>
            <a:endParaRPr lang="en-CA" dirty="0"/>
          </a:p>
        </p:txBody>
      </p:sp>
      <p:pic>
        <p:nvPicPr>
          <p:cNvPr id="1026" name="Picture 2"/>
          <p:cNvPicPr>
            <a:picLocks noChangeAspect="1" noChangeArrowheads="1"/>
          </p:cNvPicPr>
          <p:nvPr/>
        </p:nvPicPr>
        <p:blipFill>
          <a:blip r:embed="rId2" cstate="print"/>
          <a:srcRect/>
          <a:stretch>
            <a:fillRect/>
          </a:stretch>
        </p:blipFill>
        <p:spPr bwMode="auto">
          <a:xfrm>
            <a:off x="1066800" y="1581150"/>
            <a:ext cx="6858000" cy="5810250"/>
          </a:xfrm>
          <a:prstGeom prst="rect">
            <a:avLst/>
          </a:prstGeom>
          <a:noFill/>
          <a:ln w="9525">
            <a:solidFill>
              <a:schemeClr val="accent2"/>
            </a:solidFill>
            <a:miter lim="800000"/>
            <a:headEnd/>
            <a:tailEnd/>
          </a:ln>
        </p:spPr>
      </p:pic>
      <p:sp>
        <p:nvSpPr>
          <p:cNvPr id="9" name="Rectangle 8"/>
          <p:cNvSpPr/>
          <p:nvPr/>
        </p:nvSpPr>
        <p:spPr bwMode="auto">
          <a:xfrm>
            <a:off x="914400" y="6705602"/>
            <a:ext cx="7162800" cy="762000"/>
          </a:xfrm>
          <a:prstGeom prst="rect">
            <a:avLst/>
          </a:prstGeom>
          <a:noFill/>
          <a:ln w="15875" cap="flat" cmpd="sng" algn="ctr">
            <a:solidFill>
              <a:srgbClr val="FF0000"/>
            </a:solidFill>
            <a:prstDash val="solid"/>
            <a:round/>
            <a:headEnd type="none" w="med" len="med"/>
            <a:tailEnd type="none" w="med" len="med"/>
          </a:ln>
          <a:effectLst/>
        </p:spPr>
        <p:txBody>
          <a:bodyPr vert="horz" wrap="square" lIns="91418" tIns="45710" rIns="91418" bIns="45710" numCol="1" rtlCol="0" anchor="t" anchorCtr="0" compatLnSpc="1">
            <a:prstTxWarp prst="textNoShape">
              <a:avLst/>
            </a:prstTxWarp>
          </a:bodyPr>
          <a:lstStyle/>
          <a:p>
            <a:endParaRPr lang="en-CA" smtClean="0">
              <a:solidFill>
                <a:srgbClr val="FFFFFF"/>
              </a:solidFill>
              <a:latin typeface="Times New Roman" pitchFamily="18" charset="0"/>
            </a:endParaRPr>
          </a:p>
        </p:txBody>
      </p:sp>
      <p:sp>
        <p:nvSpPr>
          <p:cNvPr id="10" name="TextBox 9"/>
          <p:cNvSpPr txBox="1"/>
          <p:nvPr/>
        </p:nvSpPr>
        <p:spPr>
          <a:xfrm>
            <a:off x="8153402" y="6607316"/>
            <a:ext cx="1828800" cy="721771"/>
          </a:xfrm>
          <a:prstGeom prst="rect">
            <a:avLst/>
          </a:prstGeom>
          <a:solidFill>
            <a:schemeClr val="accent2">
              <a:lumMod val="20000"/>
              <a:lumOff val="80000"/>
            </a:schemeClr>
          </a:solidFill>
        </p:spPr>
        <p:txBody>
          <a:bodyPr wrap="square" lIns="91418" tIns="45710" rIns="91418" bIns="45710" rtlCol="0">
            <a:spAutoFit/>
          </a:bodyPr>
          <a:lstStyle/>
          <a:p>
            <a:r>
              <a:rPr lang="en-CA" sz="2000" dirty="0">
                <a:solidFill>
                  <a:srgbClr val="000000"/>
                </a:solidFill>
                <a:latin typeface="Arial"/>
              </a:rPr>
              <a:t>Hierarchical dependencies</a:t>
            </a:r>
          </a:p>
        </p:txBody>
      </p:sp>
      <p:sp>
        <p:nvSpPr>
          <p:cNvPr id="6" name="TextBox 5"/>
          <p:cNvSpPr txBox="1"/>
          <p:nvPr/>
        </p:nvSpPr>
        <p:spPr>
          <a:xfrm>
            <a:off x="4191000" y="4724400"/>
            <a:ext cx="1447800" cy="477054"/>
          </a:xfrm>
          <a:prstGeom prst="rect">
            <a:avLst/>
          </a:prstGeom>
          <a:noFill/>
        </p:spPr>
        <p:txBody>
          <a:bodyPr wrap="square" lIns="91418" tIns="45710" rIns="91418" bIns="45710" rtlCol="0">
            <a:spAutoFit/>
          </a:bodyPr>
          <a:lstStyle/>
          <a:p>
            <a:r>
              <a:rPr lang="en-CA" dirty="0" smtClean="0">
                <a:solidFill>
                  <a:srgbClr val="000000"/>
                </a:solidFill>
              </a:rPr>
              <a:t>(SPADE)</a:t>
            </a:r>
            <a:endParaRPr lang="en-CA" dirty="0">
              <a:solidFill>
                <a:srgbClr val="000000"/>
              </a:solidFill>
            </a:endParaRPr>
          </a:p>
        </p:txBody>
      </p:sp>
      <p:sp>
        <p:nvSpPr>
          <p:cNvPr id="3" name="Footer Placeholder 2"/>
          <p:cNvSpPr>
            <a:spLocks noGrp="1"/>
          </p:cNvSpPr>
          <p:nvPr>
            <p:ph type="ftr" sz="quarter" idx="11"/>
          </p:nvPr>
        </p:nvSpPr>
        <p:spPr/>
        <p:txBody>
          <a:bodyPr/>
          <a:lstStyle/>
          <a:p>
            <a:pPr>
              <a:defRPr/>
            </a:pPr>
            <a:r>
              <a:rPr lang="en-US" smtClean="0">
                <a:solidFill>
                  <a:srgbClr val="000000"/>
                </a:solidFill>
              </a:rPr>
              <a:t>CPSC 422, Lecture 28</a:t>
            </a:r>
            <a:endParaRPr lang="en-US" dirty="0">
              <a:solidFill>
                <a:srgbClr val="000000"/>
              </a:solidFill>
            </a:endParaRPr>
          </a:p>
        </p:txBody>
      </p:sp>
      <p:sp>
        <p:nvSpPr>
          <p:cNvPr id="4" name="Slide Number Placeholder 3"/>
          <p:cNvSpPr>
            <a:spLocks noGrp="1"/>
          </p:cNvSpPr>
          <p:nvPr>
            <p:ph type="sldNum" sz="quarter" idx="12"/>
          </p:nvPr>
        </p:nvSpPr>
        <p:spPr/>
        <p:txBody>
          <a:bodyPr/>
          <a:lstStyle/>
          <a:p>
            <a:pPr>
              <a:defRPr/>
            </a:pPr>
            <a:fld id="{21A5F99B-F908-435A-91B8-09D5E4931BB1}" type="slidenum">
              <a:rPr lang="en-US" smtClean="0">
                <a:solidFill>
                  <a:srgbClr val="000000"/>
                </a:solidFill>
              </a:rPr>
              <a:pPr>
                <a:defRPr/>
              </a:pPr>
              <a:t>59</a:t>
            </a:fld>
            <a:endParaRPr lang="en-US" dirty="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3" y="0"/>
            <a:ext cx="9051925" cy="1295400"/>
          </a:xfrm>
        </p:spPr>
        <p:txBody>
          <a:bodyPr/>
          <a:lstStyle/>
          <a:p>
            <a:r>
              <a:rPr lang="en-CA" dirty="0" smtClean="0"/>
              <a:t>Applications</a:t>
            </a:r>
            <a:endParaRPr lang="en-CA" dirty="0"/>
          </a:p>
        </p:txBody>
      </p:sp>
      <p:sp>
        <p:nvSpPr>
          <p:cNvPr id="3" name="Content Placeholder 2"/>
          <p:cNvSpPr>
            <a:spLocks noGrp="1"/>
          </p:cNvSpPr>
          <p:nvPr>
            <p:ph idx="1"/>
          </p:nvPr>
        </p:nvSpPr>
        <p:spPr>
          <a:xfrm>
            <a:off x="152400" y="914400"/>
            <a:ext cx="9819338" cy="5791200"/>
          </a:xfrm>
        </p:spPr>
        <p:txBody>
          <a:bodyPr/>
          <a:lstStyle/>
          <a:p>
            <a:r>
              <a:rPr lang="en-CA" dirty="0" smtClean="0">
                <a:solidFill>
                  <a:srgbClr val="00B0F0"/>
                </a:solidFill>
              </a:rPr>
              <a:t>Detect </a:t>
            </a:r>
            <a:r>
              <a:rPr lang="en-CA" dirty="0" err="1" smtClean="0">
                <a:solidFill>
                  <a:srgbClr val="00B0F0"/>
                </a:solidFill>
              </a:rPr>
              <a:t>Controversiality</a:t>
            </a:r>
            <a:r>
              <a:rPr lang="en-CA" dirty="0" smtClean="0">
                <a:solidFill>
                  <a:srgbClr val="00B0F0"/>
                </a:solidFill>
              </a:rPr>
              <a:t> </a:t>
            </a:r>
            <a:r>
              <a:rPr lang="en-CA" dirty="0" smtClean="0"/>
              <a:t>in online asynchronous </a:t>
            </a:r>
            <a:r>
              <a:rPr lang="en-CA" dirty="0" smtClean="0"/>
              <a:t>conversations - 2014</a:t>
            </a:r>
            <a:endParaRPr lang="en-CA" dirty="0" smtClean="0"/>
          </a:p>
          <a:p>
            <a:r>
              <a:rPr lang="en-CA" dirty="0" smtClean="0">
                <a:solidFill>
                  <a:srgbClr val="00B0F0"/>
                </a:solidFill>
              </a:rPr>
              <a:t>Summarize evaluative text </a:t>
            </a:r>
            <a:r>
              <a:rPr lang="en-CA" dirty="0" smtClean="0"/>
              <a:t>(e.g., customer reviews</a:t>
            </a:r>
            <a:r>
              <a:rPr lang="en-CA" dirty="0" smtClean="0"/>
              <a:t>) (journal paper 2016)</a:t>
            </a:r>
            <a:endParaRPr lang="en-CA" dirty="0"/>
          </a:p>
          <a:p>
            <a:r>
              <a:rPr lang="en-CA" dirty="0" smtClean="0"/>
              <a:t>"</a:t>
            </a:r>
            <a:r>
              <a:rPr lang="en-CA" dirty="0"/>
              <a:t>Using Discourse Structure </a:t>
            </a:r>
            <a:r>
              <a:rPr lang="en-CA" dirty="0">
                <a:solidFill>
                  <a:srgbClr val="00B0F0"/>
                </a:solidFill>
              </a:rPr>
              <a:t>Improves Machine Translation </a:t>
            </a:r>
            <a:r>
              <a:rPr lang="en-CA" dirty="0" smtClean="0">
                <a:solidFill>
                  <a:srgbClr val="00B0F0"/>
                </a:solidFill>
              </a:rPr>
              <a:t>Evaluation</a:t>
            </a:r>
            <a:r>
              <a:rPr lang="en-CA" dirty="0" smtClean="0"/>
              <a:t>“ ACL </a:t>
            </a:r>
            <a:r>
              <a:rPr lang="en-CA" dirty="0" smtClean="0"/>
              <a:t>2014</a:t>
            </a:r>
          </a:p>
          <a:p>
            <a:r>
              <a:rPr lang="en-CA" dirty="0" smtClean="0"/>
              <a:t>Others ACL 2017 improvements in </a:t>
            </a:r>
            <a:r>
              <a:rPr lang="en-CA" dirty="0" smtClean="0">
                <a:solidFill>
                  <a:srgbClr val="00B0F0"/>
                </a:solidFill>
              </a:rPr>
              <a:t>text categorization </a:t>
            </a:r>
            <a:r>
              <a:rPr lang="en-CA" dirty="0" err="1" smtClean="0">
                <a:solidFill>
                  <a:srgbClr val="00B0F0"/>
                </a:solidFill>
              </a:rPr>
              <a:t>UofW</a:t>
            </a:r>
            <a:endParaRPr lang="en-CA" dirty="0" smtClean="0">
              <a:solidFill>
                <a:srgbClr val="00B0F0"/>
              </a:solidFill>
            </a:endParaRPr>
          </a:p>
          <a:p>
            <a:endParaRPr lang="en-CA" dirty="0"/>
          </a:p>
          <a:p>
            <a:r>
              <a:rPr lang="en-CA" b="1" dirty="0" err="1" smtClean="0"/>
              <a:t>Coling</a:t>
            </a:r>
            <a:r>
              <a:rPr lang="en-CA" b="1" dirty="0" smtClean="0"/>
              <a:t> 2016 – Semi-supervised data enrichment</a:t>
            </a:r>
          </a:p>
          <a:p>
            <a:r>
              <a:rPr lang="en-CA" b="1" dirty="0" err="1" smtClean="0"/>
              <a:t>SigDial</a:t>
            </a:r>
            <a:r>
              <a:rPr lang="en-CA" b="1" dirty="0" smtClean="0"/>
              <a:t> 2017 – joint neural model with Sentiment</a:t>
            </a:r>
            <a:endParaRPr lang="en-CA" b="1" dirty="0"/>
          </a:p>
          <a:p>
            <a:endParaRPr lang="en-CA" dirty="0"/>
          </a:p>
        </p:txBody>
      </p:sp>
      <p:sp>
        <p:nvSpPr>
          <p:cNvPr id="5" name="Footer Placeholder 4"/>
          <p:cNvSpPr>
            <a:spLocks noGrp="1"/>
          </p:cNvSpPr>
          <p:nvPr>
            <p:ph type="ftr" sz="quarter" idx="11"/>
          </p:nvPr>
        </p:nvSpPr>
        <p:spPr/>
        <p:txBody>
          <a:bodyPr/>
          <a:lstStyle/>
          <a:p>
            <a:pPr>
              <a:defRPr/>
            </a:pPr>
            <a:r>
              <a:rPr lang="en-US" smtClean="0">
                <a:solidFill>
                  <a:srgbClr val="000000"/>
                </a:solidFill>
              </a:rPr>
              <a:t>CPSC 422, Lecture 28</a:t>
            </a:r>
            <a:endParaRPr lang="en-US" dirty="0">
              <a:solidFill>
                <a:srgbClr val="000000"/>
              </a:solidFill>
            </a:endParaRPr>
          </a:p>
        </p:txBody>
      </p:sp>
      <p:sp>
        <p:nvSpPr>
          <p:cNvPr id="6" name="Slide Number Placeholder 5"/>
          <p:cNvSpPr>
            <a:spLocks noGrp="1"/>
          </p:cNvSpPr>
          <p:nvPr>
            <p:ph type="sldNum" sz="quarter" idx="12"/>
          </p:nvPr>
        </p:nvSpPr>
        <p:spPr/>
        <p:txBody>
          <a:bodyPr/>
          <a:lstStyle/>
          <a:p>
            <a:pPr>
              <a:defRPr/>
            </a:pPr>
            <a:fld id="{21A5F99B-F908-435A-91B8-09D5E4931BB1}" type="slidenum">
              <a:rPr lang="en-US" smtClean="0">
                <a:solidFill>
                  <a:srgbClr val="000000"/>
                </a:solidFill>
              </a:rPr>
              <a:pPr>
                <a:defRPr/>
              </a:pPr>
              <a:t>6</a:t>
            </a:fld>
            <a:endParaRPr lang="en-US" dirty="0">
              <a:solidFill>
                <a:srgbClr val="000000"/>
              </a:solidFill>
            </a:endParaRPr>
          </a:p>
        </p:txBody>
      </p:sp>
      <p:sp>
        <p:nvSpPr>
          <p:cNvPr id="7" name="Title 1"/>
          <p:cNvSpPr txBox="1">
            <a:spLocks/>
          </p:cNvSpPr>
          <p:nvPr/>
        </p:nvSpPr>
        <p:spPr bwMode="auto">
          <a:xfrm>
            <a:off x="457203" y="4835525"/>
            <a:ext cx="8839197" cy="1184275"/>
          </a:xfrm>
          <a:prstGeom prst="rect">
            <a:avLst/>
          </a:prstGeom>
          <a:noFill/>
          <a:ln w="9525">
            <a:noFill/>
            <a:miter lim="800000"/>
            <a:headEnd/>
            <a:tailEnd/>
          </a:ln>
        </p:spPr>
        <p:txBody>
          <a:bodyPr vert="horz" wrap="square" lIns="91408" tIns="45704" rIns="91408" bIns="45704" numCol="1" anchor="ctr" anchorCtr="0" compatLnSpc="1">
            <a:prstTxWarp prst="textNoShape">
              <a:avLst/>
            </a:prstTxWarp>
          </a:bodyPr>
          <a:lstStyle>
            <a:lvl1pPr algn="ctr" rtl="0" eaLnBrk="0" fontAlgn="base" hangingPunct="0">
              <a:spcBef>
                <a:spcPct val="0"/>
              </a:spcBef>
              <a:spcAft>
                <a:spcPct val="0"/>
              </a:spcAft>
              <a:defRPr sz="4300">
                <a:solidFill>
                  <a:schemeClr val="tx2"/>
                </a:solidFill>
                <a:latin typeface="+mj-lt"/>
                <a:ea typeface="+mj-ea"/>
                <a:cs typeface="+mj-cs"/>
              </a:defRPr>
            </a:lvl1pPr>
            <a:lvl2pPr algn="ctr" rtl="0" eaLnBrk="0" fontAlgn="base" hangingPunct="0">
              <a:spcBef>
                <a:spcPct val="0"/>
              </a:spcBef>
              <a:spcAft>
                <a:spcPct val="0"/>
              </a:spcAft>
              <a:defRPr sz="4300">
                <a:solidFill>
                  <a:schemeClr val="tx2"/>
                </a:solidFill>
                <a:latin typeface="Arial" charset="0"/>
              </a:defRPr>
            </a:lvl2pPr>
            <a:lvl3pPr algn="ctr" rtl="0" eaLnBrk="0" fontAlgn="base" hangingPunct="0">
              <a:spcBef>
                <a:spcPct val="0"/>
              </a:spcBef>
              <a:spcAft>
                <a:spcPct val="0"/>
              </a:spcAft>
              <a:defRPr sz="4300">
                <a:solidFill>
                  <a:schemeClr val="tx2"/>
                </a:solidFill>
                <a:latin typeface="Arial" charset="0"/>
              </a:defRPr>
            </a:lvl3pPr>
            <a:lvl4pPr algn="ctr" rtl="0" eaLnBrk="0" fontAlgn="base" hangingPunct="0">
              <a:spcBef>
                <a:spcPct val="0"/>
              </a:spcBef>
              <a:spcAft>
                <a:spcPct val="0"/>
              </a:spcAft>
              <a:defRPr sz="4300">
                <a:solidFill>
                  <a:schemeClr val="tx2"/>
                </a:solidFill>
                <a:latin typeface="Arial" charset="0"/>
              </a:defRPr>
            </a:lvl4pPr>
            <a:lvl5pPr algn="ctr" rtl="0" eaLnBrk="0" fontAlgn="base" hangingPunct="0">
              <a:spcBef>
                <a:spcPct val="0"/>
              </a:spcBef>
              <a:spcAft>
                <a:spcPct val="0"/>
              </a:spcAft>
              <a:defRPr sz="4300">
                <a:solidFill>
                  <a:schemeClr val="tx2"/>
                </a:solidFill>
                <a:latin typeface="Arial" charset="0"/>
              </a:defRPr>
            </a:lvl5pPr>
            <a:lvl6pPr marL="457093" algn="ctr" rtl="0" fontAlgn="base">
              <a:spcBef>
                <a:spcPct val="0"/>
              </a:spcBef>
              <a:spcAft>
                <a:spcPct val="0"/>
              </a:spcAft>
              <a:defRPr sz="4300">
                <a:solidFill>
                  <a:schemeClr val="tx2"/>
                </a:solidFill>
                <a:latin typeface="Arial" charset="0"/>
              </a:defRPr>
            </a:lvl6pPr>
            <a:lvl7pPr marL="914187" algn="ctr" rtl="0" fontAlgn="base">
              <a:spcBef>
                <a:spcPct val="0"/>
              </a:spcBef>
              <a:spcAft>
                <a:spcPct val="0"/>
              </a:spcAft>
              <a:defRPr sz="4300">
                <a:solidFill>
                  <a:schemeClr val="tx2"/>
                </a:solidFill>
                <a:latin typeface="Arial" charset="0"/>
              </a:defRPr>
            </a:lvl7pPr>
            <a:lvl8pPr marL="1371279" algn="ctr" rtl="0" fontAlgn="base">
              <a:spcBef>
                <a:spcPct val="0"/>
              </a:spcBef>
              <a:spcAft>
                <a:spcPct val="0"/>
              </a:spcAft>
              <a:defRPr sz="4300">
                <a:solidFill>
                  <a:schemeClr val="tx2"/>
                </a:solidFill>
                <a:latin typeface="Arial" charset="0"/>
              </a:defRPr>
            </a:lvl8pPr>
            <a:lvl9pPr marL="1828372" algn="ctr" rtl="0" fontAlgn="base">
              <a:spcBef>
                <a:spcPct val="0"/>
              </a:spcBef>
              <a:spcAft>
                <a:spcPct val="0"/>
              </a:spcAft>
              <a:defRPr sz="4300">
                <a:solidFill>
                  <a:schemeClr val="tx2"/>
                </a:solidFill>
                <a:latin typeface="Arial" charset="0"/>
              </a:defRPr>
            </a:lvl9pPr>
          </a:lstStyle>
          <a:p>
            <a:r>
              <a:rPr lang="en-CA" kern="0" dirty="0" smtClean="0"/>
              <a:t>Some recent extensions</a:t>
            </a:r>
            <a:endParaRPr lang="en-CA" kern="0" dirty="0"/>
          </a:p>
        </p:txBody>
      </p:sp>
    </p:spTree>
    <p:extLst>
      <p:ext uri="{BB962C8B-B14F-4D97-AF65-F5344CB8AC3E}">
        <p14:creationId xmlns:p14="http://schemas.microsoft.com/office/powerpoint/2010/main" val="22510984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Parsing Algorithm</a:t>
            </a:r>
            <a:endParaRPr lang="en-CA" dirty="0"/>
          </a:p>
        </p:txBody>
      </p:sp>
      <p:sp>
        <p:nvSpPr>
          <p:cNvPr id="5" name="Footer Placeholder 4"/>
          <p:cNvSpPr>
            <a:spLocks noGrp="1"/>
          </p:cNvSpPr>
          <p:nvPr>
            <p:ph type="ftr" sz="quarter" idx="11"/>
          </p:nvPr>
        </p:nvSpPr>
        <p:spPr/>
        <p:txBody>
          <a:bodyPr/>
          <a:lstStyle/>
          <a:p>
            <a:pPr>
              <a:defRPr/>
            </a:pPr>
            <a:r>
              <a:rPr lang="en-US" smtClean="0">
                <a:solidFill>
                  <a:srgbClr val="000000"/>
                </a:solidFill>
              </a:rPr>
              <a:t>CPSC 422, Lecture 28</a:t>
            </a: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21A5F99B-F908-435A-91B8-09D5E4931BB1}" type="slidenum">
              <a:rPr lang="en-US" smtClean="0">
                <a:solidFill>
                  <a:srgbClr val="000000"/>
                </a:solidFill>
              </a:rPr>
              <a:pPr>
                <a:defRPr/>
              </a:pPr>
              <a:t>60</a:t>
            </a:fld>
            <a:endParaRPr lang="en-US">
              <a:solidFill>
                <a:srgbClr val="000000"/>
              </a:solidFill>
            </a:endParaRPr>
          </a:p>
        </p:txBody>
      </p:sp>
      <p:sp>
        <p:nvSpPr>
          <p:cNvPr id="7" name="TextBox 6"/>
          <p:cNvSpPr txBox="1"/>
          <p:nvPr/>
        </p:nvSpPr>
        <p:spPr>
          <a:xfrm>
            <a:off x="914401" y="1752600"/>
            <a:ext cx="6248400" cy="477603"/>
          </a:xfrm>
          <a:prstGeom prst="rect">
            <a:avLst/>
          </a:prstGeom>
          <a:solidFill>
            <a:srgbClr val="FFCCFF"/>
          </a:solidFill>
        </p:spPr>
        <p:txBody>
          <a:bodyPr wrap="square" lIns="91418" tIns="45710" rIns="91418" bIns="45710" rtlCol="0">
            <a:spAutoFit/>
          </a:bodyPr>
          <a:lstStyle/>
          <a:p>
            <a:r>
              <a:rPr lang="en-CA" dirty="0">
                <a:solidFill>
                  <a:srgbClr val="000000"/>
                </a:solidFill>
                <a:latin typeface="Arial"/>
              </a:rPr>
              <a:t>Probabilistic CKY-like bottom-up algorithm</a:t>
            </a:r>
          </a:p>
        </p:txBody>
      </p:sp>
      <p:graphicFrame>
        <p:nvGraphicFramePr>
          <p:cNvPr id="9" name="Table 8"/>
          <p:cNvGraphicFramePr>
            <a:graphicFrameLocks noGrp="1"/>
          </p:cNvGraphicFramePr>
          <p:nvPr/>
        </p:nvGraphicFramePr>
        <p:xfrm>
          <a:off x="5791200" y="2514602"/>
          <a:ext cx="2057400" cy="1676400"/>
        </p:xfrm>
        <a:graphic>
          <a:graphicData uri="http://schemas.openxmlformats.org/drawingml/2006/table">
            <a:tbl>
              <a:tblPr firstRow="1" bandRow="1">
                <a:tableStyleId>{5940675A-B579-460E-94D1-54222C63F5DA}</a:tableStyleId>
              </a:tblPr>
              <a:tblGrid>
                <a:gridCol w="514350">
                  <a:extLst>
                    <a:ext uri="{9D8B030D-6E8A-4147-A177-3AD203B41FA5}">
                      <a16:colId xmlns:a16="http://schemas.microsoft.com/office/drawing/2014/main" val="20000"/>
                    </a:ext>
                  </a:extLst>
                </a:gridCol>
                <a:gridCol w="514350">
                  <a:extLst>
                    <a:ext uri="{9D8B030D-6E8A-4147-A177-3AD203B41FA5}">
                      <a16:colId xmlns:a16="http://schemas.microsoft.com/office/drawing/2014/main" val="20001"/>
                    </a:ext>
                  </a:extLst>
                </a:gridCol>
                <a:gridCol w="514350">
                  <a:extLst>
                    <a:ext uri="{9D8B030D-6E8A-4147-A177-3AD203B41FA5}">
                      <a16:colId xmlns:a16="http://schemas.microsoft.com/office/drawing/2014/main" val="20002"/>
                    </a:ext>
                  </a:extLst>
                </a:gridCol>
                <a:gridCol w="514350">
                  <a:extLst>
                    <a:ext uri="{9D8B030D-6E8A-4147-A177-3AD203B41FA5}">
                      <a16:colId xmlns:a16="http://schemas.microsoft.com/office/drawing/2014/main" val="20003"/>
                    </a:ext>
                  </a:extLst>
                </a:gridCol>
              </a:tblGrid>
              <a:tr h="419100">
                <a:tc>
                  <a:txBody>
                    <a:bodyPr/>
                    <a:lstStyle/>
                    <a:p>
                      <a:endParaRPr lang="en-CA" sz="1800" dirty="0"/>
                    </a:p>
                  </a:txBody>
                  <a:tcPr>
                    <a:noFill/>
                  </a:tcPr>
                </a:tc>
                <a:tc>
                  <a:txBody>
                    <a:bodyPr/>
                    <a:lstStyle/>
                    <a:p>
                      <a:endParaRPr lang="en-CA" sz="1800" dirty="0"/>
                    </a:p>
                  </a:txBody>
                  <a:tcPr>
                    <a:solidFill>
                      <a:schemeClr val="bg1">
                        <a:lumMod val="75000"/>
                      </a:schemeClr>
                    </a:solidFill>
                  </a:tcPr>
                </a:tc>
                <a:tc>
                  <a:txBody>
                    <a:bodyPr/>
                    <a:lstStyle/>
                    <a:p>
                      <a:endParaRPr lang="en-CA" sz="1800" dirty="0"/>
                    </a:p>
                  </a:txBody>
                  <a:tcPr>
                    <a:solidFill>
                      <a:schemeClr val="bg1">
                        <a:lumMod val="75000"/>
                      </a:schemeClr>
                    </a:solidFill>
                  </a:tcPr>
                </a:tc>
                <a:tc>
                  <a:txBody>
                    <a:bodyPr/>
                    <a:lstStyle/>
                    <a:p>
                      <a:endParaRPr lang="en-CA" sz="1800" dirty="0"/>
                    </a:p>
                  </a:txBody>
                  <a:tcPr>
                    <a:solidFill>
                      <a:schemeClr val="bg1">
                        <a:lumMod val="75000"/>
                      </a:schemeClr>
                    </a:solidFill>
                  </a:tcPr>
                </a:tc>
                <a:extLst>
                  <a:ext uri="{0D108BD9-81ED-4DB2-BD59-A6C34878D82A}">
                    <a16:rowId xmlns:a16="http://schemas.microsoft.com/office/drawing/2014/main" val="10000"/>
                  </a:ext>
                </a:extLst>
              </a:tr>
              <a:tr h="419100">
                <a:tc>
                  <a:txBody>
                    <a:bodyPr/>
                    <a:lstStyle/>
                    <a:p>
                      <a:endParaRPr lang="en-CA" sz="1800"/>
                    </a:p>
                  </a:txBody>
                  <a:tcPr/>
                </a:tc>
                <a:tc>
                  <a:txBody>
                    <a:bodyPr/>
                    <a:lstStyle/>
                    <a:p>
                      <a:endParaRPr lang="en-CA" sz="1800" dirty="0"/>
                    </a:p>
                  </a:txBody>
                  <a:tcPr>
                    <a:noFill/>
                  </a:tcPr>
                </a:tc>
                <a:tc>
                  <a:txBody>
                    <a:bodyPr/>
                    <a:lstStyle/>
                    <a:p>
                      <a:endParaRPr lang="en-CA" sz="1800" dirty="0"/>
                    </a:p>
                  </a:txBody>
                  <a:tcPr>
                    <a:solidFill>
                      <a:schemeClr val="bg1">
                        <a:lumMod val="75000"/>
                      </a:schemeClr>
                    </a:solidFill>
                  </a:tcPr>
                </a:tc>
                <a:tc>
                  <a:txBody>
                    <a:bodyPr/>
                    <a:lstStyle/>
                    <a:p>
                      <a:endParaRPr lang="en-CA" sz="1800" dirty="0"/>
                    </a:p>
                  </a:txBody>
                  <a:tcPr>
                    <a:solidFill>
                      <a:schemeClr val="bg1">
                        <a:lumMod val="75000"/>
                      </a:schemeClr>
                    </a:solidFill>
                  </a:tcPr>
                </a:tc>
                <a:extLst>
                  <a:ext uri="{0D108BD9-81ED-4DB2-BD59-A6C34878D82A}">
                    <a16:rowId xmlns:a16="http://schemas.microsoft.com/office/drawing/2014/main" val="10001"/>
                  </a:ext>
                </a:extLst>
              </a:tr>
              <a:tr h="419100">
                <a:tc>
                  <a:txBody>
                    <a:bodyPr/>
                    <a:lstStyle/>
                    <a:p>
                      <a:endParaRPr lang="en-CA" sz="1800"/>
                    </a:p>
                  </a:txBody>
                  <a:tcPr/>
                </a:tc>
                <a:tc>
                  <a:txBody>
                    <a:bodyPr/>
                    <a:lstStyle/>
                    <a:p>
                      <a:endParaRPr lang="en-CA" sz="1800"/>
                    </a:p>
                  </a:txBody>
                  <a:tcPr/>
                </a:tc>
                <a:tc>
                  <a:txBody>
                    <a:bodyPr/>
                    <a:lstStyle/>
                    <a:p>
                      <a:endParaRPr lang="en-CA" sz="1800" dirty="0"/>
                    </a:p>
                  </a:txBody>
                  <a:tcPr>
                    <a:noFill/>
                  </a:tcPr>
                </a:tc>
                <a:tc>
                  <a:txBody>
                    <a:bodyPr/>
                    <a:lstStyle/>
                    <a:p>
                      <a:endParaRPr lang="en-CA" sz="1800" dirty="0"/>
                    </a:p>
                  </a:txBody>
                  <a:tcPr>
                    <a:solidFill>
                      <a:schemeClr val="bg1">
                        <a:lumMod val="75000"/>
                      </a:schemeClr>
                    </a:solidFill>
                  </a:tcPr>
                </a:tc>
                <a:extLst>
                  <a:ext uri="{0D108BD9-81ED-4DB2-BD59-A6C34878D82A}">
                    <a16:rowId xmlns:a16="http://schemas.microsoft.com/office/drawing/2014/main" val="10002"/>
                  </a:ext>
                </a:extLst>
              </a:tr>
              <a:tr h="419100">
                <a:tc>
                  <a:txBody>
                    <a:bodyPr/>
                    <a:lstStyle/>
                    <a:p>
                      <a:endParaRPr lang="en-CA" sz="1800"/>
                    </a:p>
                  </a:txBody>
                  <a:tcPr/>
                </a:tc>
                <a:tc>
                  <a:txBody>
                    <a:bodyPr/>
                    <a:lstStyle/>
                    <a:p>
                      <a:endParaRPr lang="en-CA" sz="1800"/>
                    </a:p>
                  </a:txBody>
                  <a:tcPr/>
                </a:tc>
                <a:tc>
                  <a:txBody>
                    <a:bodyPr/>
                    <a:lstStyle/>
                    <a:p>
                      <a:endParaRPr lang="en-CA" sz="1800"/>
                    </a:p>
                  </a:txBody>
                  <a:tcPr/>
                </a:tc>
                <a:tc>
                  <a:txBody>
                    <a:bodyPr/>
                    <a:lstStyle/>
                    <a:p>
                      <a:endParaRPr lang="en-CA" sz="1800" dirty="0"/>
                    </a:p>
                  </a:txBody>
                  <a:tcPr/>
                </a:tc>
                <a:extLst>
                  <a:ext uri="{0D108BD9-81ED-4DB2-BD59-A6C34878D82A}">
                    <a16:rowId xmlns:a16="http://schemas.microsoft.com/office/drawing/2014/main" val="10003"/>
                  </a:ext>
                </a:extLst>
              </a:tr>
            </a:tbl>
          </a:graphicData>
        </a:graphic>
      </p:graphicFrame>
      <p:sp>
        <p:nvSpPr>
          <p:cNvPr id="10" name="TextBox 9"/>
          <p:cNvSpPr txBox="1"/>
          <p:nvPr/>
        </p:nvSpPr>
        <p:spPr>
          <a:xfrm>
            <a:off x="1066800" y="3134380"/>
            <a:ext cx="1676400" cy="529924"/>
          </a:xfrm>
          <a:prstGeom prst="rect">
            <a:avLst/>
          </a:prstGeom>
          <a:noFill/>
        </p:spPr>
        <p:txBody>
          <a:bodyPr wrap="square" lIns="91418" tIns="45710" rIns="91418" bIns="45710" rtlCol="0">
            <a:spAutoFit/>
          </a:bodyPr>
          <a:lstStyle/>
          <a:p>
            <a:r>
              <a:rPr lang="en-CA" sz="2800" dirty="0">
                <a:solidFill>
                  <a:srgbClr val="000000"/>
                </a:solidFill>
                <a:latin typeface="Arial"/>
              </a:rPr>
              <a:t>4 EDUs</a:t>
            </a:r>
          </a:p>
        </p:txBody>
      </p:sp>
      <p:sp>
        <p:nvSpPr>
          <p:cNvPr id="11" name="Right Arrow 10"/>
          <p:cNvSpPr/>
          <p:nvPr/>
        </p:nvSpPr>
        <p:spPr bwMode="auto">
          <a:xfrm>
            <a:off x="3352800" y="3200400"/>
            <a:ext cx="1905000" cy="457200"/>
          </a:xfrm>
          <a:prstGeom prst="rightArrow">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18" tIns="45710" rIns="91418" bIns="45710" numCol="1" rtlCol="0" anchor="t" anchorCtr="0" compatLnSpc="1">
            <a:prstTxWarp prst="textNoShape">
              <a:avLst/>
            </a:prstTxWarp>
          </a:bodyPr>
          <a:lstStyle/>
          <a:p>
            <a:endParaRPr lang="en-CA" smtClean="0">
              <a:solidFill>
                <a:srgbClr val="FFFFFF"/>
              </a:solidFill>
              <a:latin typeface="Times New Roman" pitchFamily="18" charset="0"/>
            </a:endParaRPr>
          </a:p>
        </p:txBody>
      </p:sp>
      <p:sp>
        <p:nvSpPr>
          <p:cNvPr id="12" name="TextBox 11"/>
          <p:cNvSpPr txBox="1"/>
          <p:nvPr/>
        </p:nvSpPr>
        <p:spPr>
          <a:xfrm>
            <a:off x="3581400" y="2667000"/>
            <a:ext cx="990600" cy="529924"/>
          </a:xfrm>
          <a:prstGeom prst="rect">
            <a:avLst/>
          </a:prstGeom>
          <a:noFill/>
        </p:spPr>
        <p:txBody>
          <a:bodyPr wrap="square" lIns="91418" tIns="45710" rIns="91418" bIns="45710" rtlCol="0">
            <a:spAutoFit/>
          </a:bodyPr>
          <a:lstStyle/>
          <a:p>
            <a:r>
              <a:rPr lang="en-CA" sz="2800" dirty="0">
                <a:solidFill>
                  <a:srgbClr val="000000"/>
                </a:solidFill>
                <a:latin typeface="Arial"/>
              </a:rPr>
              <a:t>4</a:t>
            </a:r>
            <a:r>
              <a:rPr lang="az-Cyrl-AZ" sz="2800" dirty="0">
                <a:solidFill>
                  <a:srgbClr val="000000"/>
                </a:solidFill>
                <a:latin typeface="Arial"/>
              </a:rPr>
              <a:t>Х</a:t>
            </a:r>
            <a:r>
              <a:rPr lang="en-CA" sz="2800" dirty="0">
                <a:solidFill>
                  <a:srgbClr val="000000"/>
                </a:solidFill>
                <a:latin typeface="Arial"/>
              </a:rPr>
              <a:t>4</a:t>
            </a:r>
          </a:p>
        </p:txBody>
      </p:sp>
      <p:sp>
        <p:nvSpPr>
          <p:cNvPr id="13" name="TextBox 12"/>
          <p:cNvSpPr txBox="1"/>
          <p:nvPr/>
        </p:nvSpPr>
        <p:spPr>
          <a:xfrm>
            <a:off x="4419600" y="3733800"/>
            <a:ext cx="1219200" cy="529924"/>
          </a:xfrm>
          <a:prstGeom prst="rect">
            <a:avLst/>
          </a:prstGeom>
          <a:noFill/>
        </p:spPr>
        <p:txBody>
          <a:bodyPr wrap="square" lIns="91418" tIns="45710" rIns="91418" bIns="45710" rtlCol="0">
            <a:spAutoFit/>
          </a:bodyPr>
          <a:lstStyle/>
          <a:p>
            <a:r>
              <a:rPr lang="en-CA" sz="2800" dirty="0">
                <a:solidFill>
                  <a:srgbClr val="000000"/>
                </a:solidFill>
                <a:latin typeface="Arial"/>
              </a:rPr>
              <a:t>DPT</a:t>
            </a:r>
          </a:p>
        </p:txBody>
      </p:sp>
      <p:sp>
        <p:nvSpPr>
          <p:cNvPr id="14" name="TextBox 13"/>
          <p:cNvSpPr txBox="1"/>
          <p:nvPr/>
        </p:nvSpPr>
        <p:spPr>
          <a:xfrm>
            <a:off x="6553200" y="4267199"/>
            <a:ext cx="457200" cy="529924"/>
          </a:xfrm>
          <a:prstGeom prst="rect">
            <a:avLst/>
          </a:prstGeom>
          <a:noFill/>
        </p:spPr>
        <p:txBody>
          <a:bodyPr wrap="square" lIns="91418" tIns="45710" rIns="91418" bIns="45710" rtlCol="0">
            <a:spAutoFit/>
          </a:bodyPr>
          <a:lstStyle/>
          <a:p>
            <a:r>
              <a:rPr lang="en-CA" sz="2800" b="1" dirty="0">
                <a:solidFill>
                  <a:srgbClr val="000000"/>
                </a:solidFill>
                <a:latin typeface="Arial"/>
              </a:rPr>
              <a:t>D</a:t>
            </a:r>
          </a:p>
        </p:txBody>
      </p:sp>
      <p:sp>
        <p:nvSpPr>
          <p:cNvPr id="18" name="TextBox 17"/>
          <p:cNvSpPr txBox="1"/>
          <p:nvPr/>
        </p:nvSpPr>
        <p:spPr>
          <a:xfrm>
            <a:off x="2209800" y="6400800"/>
            <a:ext cx="3810000" cy="529924"/>
          </a:xfrm>
          <a:prstGeom prst="rect">
            <a:avLst/>
          </a:prstGeom>
          <a:solidFill>
            <a:schemeClr val="accent2">
              <a:lumMod val="40000"/>
              <a:lumOff val="60000"/>
              <a:alpha val="64000"/>
            </a:schemeClr>
          </a:solidFill>
        </p:spPr>
        <p:txBody>
          <a:bodyPr wrap="square" lIns="91418" tIns="45710" rIns="91418" bIns="45710" rtlCol="0">
            <a:spAutoFit/>
          </a:bodyPr>
          <a:lstStyle/>
          <a:p>
            <a:r>
              <a:rPr lang="en-CA" sz="2800" dirty="0">
                <a:solidFill>
                  <a:srgbClr val="000000"/>
                </a:solidFill>
                <a:latin typeface="Arial"/>
              </a:rPr>
              <a:t>Finds global optimal</a:t>
            </a:r>
          </a:p>
        </p:txBody>
      </p:sp>
      <p:pic>
        <p:nvPicPr>
          <p:cNvPr id="1689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198" y="4790420"/>
            <a:ext cx="10403977" cy="1305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linds(horizontal)">
                                      <p:cBhvr>
                                        <p:cTn id="17" dur="500"/>
                                        <p:tgtEl>
                                          <p:spTgt spid="12"/>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linds(horizontal)">
                                      <p:cBhvr>
                                        <p:cTn id="20" dur="500"/>
                                        <p:tgtEl>
                                          <p:spTgt spid="11"/>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linds(horizontal)">
                                      <p:cBhvr>
                                        <p:cTn id="23" dur="500"/>
                                        <p:tgtEl>
                                          <p:spTgt spid="13"/>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blinds(horizontal)">
                                      <p:cBhvr>
                                        <p:cTn id="26" dur="500"/>
                                        <p:tgtEl>
                                          <p:spTgt spid="14"/>
                                        </p:tgtEl>
                                      </p:cBhvr>
                                    </p:animEffect>
                                  </p:childTnLst>
                                </p:cTn>
                              </p:par>
                              <p:par>
                                <p:cTn id="27" presetID="3" presetClass="entr" presetSubtype="10"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linds(horizontal)">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blinds(horizontal)">
                                      <p:cBhvr>
                                        <p:cTn id="3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P spid="11" grpId="0" animBg="1"/>
      <p:bldP spid="12" grpId="0"/>
      <p:bldP spid="13" grpId="0"/>
      <p:bldP spid="14" grpId="0"/>
      <p:bldP spid="18"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Outline</a:t>
            </a:r>
            <a:endParaRPr lang="en-CA" dirty="0"/>
          </a:p>
        </p:txBody>
      </p:sp>
      <p:sp>
        <p:nvSpPr>
          <p:cNvPr id="5" name="Footer Placeholder 4"/>
          <p:cNvSpPr>
            <a:spLocks noGrp="1"/>
          </p:cNvSpPr>
          <p:nvPr>
            <p:ph type="ftr" sz="quarter" idx="11"/>
          </p:nvPr>
        </p:nvSpPr>
        <p:spPr/>
        <p:txBody>
          <a:bodyPr/>
          <a:lstStyle/>
          <a:p>
            <a:pPr>
              <a:defRPr/>
            </a:pPr>
            <a:r>
              <a:rPr lang="en-US" smtClean="0">
                <a:solidFill>
                  <a:srgbClr val="000000"/>
                </a:solidFill>
              </a:rPr>
              <a:t>CPSC 422, Lecture 28</a:t>
            </a: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21A5F99B-F908-435A-91B8-09D5E4931BB1}" type="slidenum">
              <a:rPr lang="en-US" smtClean="0">
                <a:solidFill>
                  <a:srgbClr val="000000"/>
                </a:solidFill>
              </a:rPr>
              <a:pPr>
                <a:defRPr/>
              </a:pPr>
              <a:t>61</a:t>
            </a:fld>
            <a:endParaRPr lang="en-US">
              <a:solidFill>
                <a:srgbClr val="000000"/>
              </a:solidFill>
            </a:endParaRPr>
          </a:p>
        </p:txBody>
      </p:sp>
      <p:sp>
        <p:nvSpPr>
          <p:cNvPr id="9" name="TextBox 8"/>
          <p:cNvSpPr txBox="1"/>
          <p:nvPr/>
        </p:nvSpPr>
        <p:spPr>
          <a:xfrm>
            <a:off x="1905000" y="2057401"/>
            <a:ext cx="7162800" cy="4488957"/>
          </a:xfrm>
          <a:prstGeom prst="rect">
            <a:avLst/>
          </a:prstGeom>
          <a:noFill/>
        </p:spPr>
        <p:txBody>
          <a:bodyPr wrap="square" lIns="91418" tIns="45710" rIns="91418" bIns="45710" rtlCol="0">
            <a:spAutoFit/>
          </a:bodyPr>
          <a:lstStyle/>
          <a:p>
            <a:pPr>
              <a:buFont typeface="Arial" pitchFamily="34" charset="0"/>
              <a:buChar char="•"/>
            </a:pPr>
            <a:r>
              <a:rPr lang="en-CA" sz="4000" dirty="0">
                <a:solidFill>
                  <a:srgbClr val="000000"/>
                </a:solidFill>
                <a:latin typeface="Arial"/>
              </a:rPr>
              <a:t> Previous work</a:t>
            </a:r>
          </a:p>
          <a:p>
            <a:pPr>
              <a:buFont typeface="Arial" pitchFamily="34" charset="0"/>
              <a:buChar char="•"/>
            </a:pPr>
            <a:r>
              <a:rPr lang="en-CA" sz="4000" dirty="0">
                <a:solidFill>
                  <a:srgbClr val="000000"/>
                </a:solidFill>
                <a:latin typeface="Arial"/>
              </a:rPr>
              <a:t> Discourse parser</a:t>
            </a:r>
          </a:p>
          <a:p>
            <a:pPr>
              <a:buFont typeface="Arial" pitchFamily="34" charset="0"/>
              <a:buChar char="•"/>
            </a:pPr>
            <a:r>
              <a:rPr lang="en-CA" sz="4000" dirty="0">
                <a:solidFill>
                  <a:srgbClr val="000000"/>
                </a:solidFill>
                <a:latin typeface="Arial"/>
              </a:rPr>
              <a:t> Discourse segmenter</a:t>
            </a:r>
          </a:p>
          <a:p>
            <a:pPr>
              <a:buFont typeface="Arial" pitchFamily="34" charset="0"/>
              <a:buChar char="•"/>
            </a:pPr>
            <a:r>
              <a:rPr lang="en-CA" sz="4000" dirty="0">
                <a:solidFill>
                  <a:srgbClr val="000000"/>
                </a:solidFill>
                <a:latin typeface="Arial"/>
              </a:rPr>
              <a:t> Corpora/datasets</a:t>
            </a:r>
          </a:p>
          <a:p>
            <a:pPr>
              <a:buFont typeface="Arial" pitchFamily="34" charset="0"/>
              <a:buChar char="•"/>
            </a:pPr>
            <a:r>
              <a:rPr lang="en-CA" sz="4000" dirty="0">
                <a:solidFill>
                  <a:srgbClr val="000000"/>
                </a:solidFill>
                <a:latin typeface="Arial"/>
              </a:rPr>
              <a:t> Evaluation metrics</a:t>
            </a:r>
          </a:p>
          <a:p>
            <a:pPr>
              <a:buFont typeface="Arial" pitchFamily="34" charset="0"/>
              <a:buChar char="•"/>
            </a:pPr>
            <a:r>
              <a:rPr lang="en-CA" sz="4000" dirty="0">
                <a:solidFill>
                  <a:srgbClr val="000000"/>
                </a:solidFill>
                <a:latin typeface="Arial"/>
              </a:rPr>
              <a:t> Experiments</a:t>
            </a:r>
          </a:p>
          <a:p>
            <a:pPr>
              <a:buFont typeface="Arial" pitchFamily="34" charset="0"/>
              <a:buChar char="•"/>
            </a:pPr>
            <a:r>
              <a:rPr lang="en-CA" sz="4000" dirty="0">
                <a:solidFill>
                  <a:srgbClr val="000000"/>
                </a:solidFill>
                <a:latin typeface="Arial"/>
              </a:rPr>
              <a:t> Conclusion and future work</a:t>
            </a:r>
            <a:endParaRPr lang="en-CA" dirty="0">
              <a:solidFill>
                <a:srgbClr val="000000"/>
              </a:solidFill>
              <a:latin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mph" presetSubtype="1" nodeType="clickEffect">
                                  <p:stCondLst>
                                    <p:cond delay="0"/>
                                  </p:stCondLst>
                                  <p:childTnLst>
                                    <p:set>
                                      <p:cBhvr override="childStyle">
                                        <p:cTn id="6" dur="indefinite"/>
                                        <p:tgtEl>
                                          <p:spTgt spid="9">
                                            <p:txEl>
                                              <p:pRg st="2" end="2"/>
                                            </p:txEl>
                                          </p:spTgt>
                                        </p:tgtEl>
                                        <p:attrNameLst>
                                          <p:attrName>style.fontStyle</p:attrName>
                                        </p:attrNameLst>
                                      </p:cBhvr>
                                      <p:to>
                                        <p:strVal val="normal"/>
                                      </p:to>
                                    </p:set>
                                    <p:set>
                                      <p:cBhvr override="childStyle">
                                        <p:cTn id="7" dur="indefinite"/>
                                        <p:tgtEl>
                                          <p:spTgt spid="9">
                                            <p:txEl>
                                              <p:pRg st="2" end="2"/>
                                            </p:txEl>
                                          </p:spTgt>
                                        </p:tgtEl>
                                        <p:attrNameLst>
                                          <p:attrName>style.fontWeight</p:attrName>
                                        </p:attrNameLst>
                                      </p:cBhvr>
                                      <p:to>
                                        <p:strVal val="bold"/>
                                      </p:to>
                                    </p:set>
                                    <p:set>
                                      <p:cBhvr override="childStyle">
                                        <p:cTn id="8" dur="indefinite"/>
                                        <p:tgtEl>
                                          <p:spTgt spid="9">
                                            <p:txEl>
                                              <p:pRg st="2" end="2"/>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Discourse Segmentation</a:t>
            </a:r>
            <a:endParaRPr lang="en-CA" dirty="0"/>
          </a:p>
        </p:txBody>
      </p:sp>
      <p:sp>
        <p:nvSpPr>
          <p:cNvPr id="5" name="Footer Placeholder 4"/>
          <p:cNvSpPr>
            <a:spLocks noGrp="1"/>
          </p:cNvSpPr>
          <p:nvPr>
            <p:ph type="ftr" sz="quarter" idx="11"/>
          </p:nvPr>
        </p:nvSpPr>
        <p:spPr/>
        <p:txBody>
          <a:bodyPr/>
          <a:lstStyle/>
          <a:p>
            <a:pPr>
              <a:defRPr/>
            </a:pPr>
            <a:r>
              <a:rPr lang="en-US" smtClean="0">
                <a:solidFill>
                  <a:srgbClr val="000000"/>
                </a:solidFill>
              </a:rPr>
              <a:t>CPSC 422, Lecture 28</a:t>
            </a: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21A5F99B-F908-435A-91B8-09D5E4931BB1}" type="slidenum">
              <a:rPr lang="en-US" smtClean="0">
                <a:solidFill>
                  <a:srgbClr val="000000"/>
                </a:solidFill>
              </a:rPr>
              <a:pPr>
                <a:defRPr/>
              </a:pPr>
              <a:t>62</a:t>
            </a:fld>
            <a:endParaRPr lang="en-US" dirty="0">
              <a:solidFill>
                <a:srgbClr val="000000"/>
              </a:solidFill>
            </a:endParaRPr>
          </a:p>
        </p:txBody>
      </p:sp>
      <p:sp>
        <p:nvSpPr>
          <p:cNvPr id="7" name="TextBox 6"/>
          <p:cNvSpPr txBox="1"/>
          <p:nvPr/>
        </p:nvSpPr>
        <p:spPr>
          <a:xfrm>
            <a:off x="533400" y="1828801"/>
            <a:ext cx="8991600" cy="1246475"/>
          </a:xfrm>
          <a:prstGeom prst="rect">
            <a:avLst/>
          </a:prstGeom>
          <a:noFill/>
          <a:ln>
            <a:solidFill>
              <a:srgbClr val="C00000"/>
            </a:solidFill>
          </a:ln>
        </p:spPr>
        <p:txBody>
          <a:bodyPr wrap="square" lIns="91418" tIns="45710" rIns="91418" bIns="45710" rtlCol="0">
            <a:spAutoFit/>
          </a:bodyPr>
          <a:lstStyle/>
          <a:p>
            <a:pPr algn="just"/>
            <a:r>
              <a:rPr lang="en-CA" i="1" dirty="0">
                <a:solidFill>
                  <a:srgbClr val="000000"/>
                </a:solidFill>
                <a:latin typeface="Arial"/>
              </a:rPr>
              <a:t>The bank was hamstrung in its efforts to face the challenges of a changing market by its links to the government, analysts say. </a:t>
            </a:r>
          </a:p>
        </p:txBody>
      </p:sp>
      <p:sp>
        <p:nvSpPr>
          <p:cNvPr id="9" name="Down Arrow 8"/>
          <p:cNvSpPr/>
          <p:nvPr/>
        </p:nvSpPr>
        <p:spPr bwMode="auto">
          <a:xfrm>
            <a:off x="4648201" y="2743202"/>
            <a:ext cx="457200" cy="533400"/>
          </a:xfrm>
          <a:prstGeom prst="downArrow">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18" tIns="45710" rIns="91418" bIns="45710" numCol="1" rtlCol="0" anchor="t" anchorCtr="0" compatLnSpc="1">
            <a:prstTxWarp prst="textNoShape">
              <a:avLst/>
            </a:prstTxWarp>
          </a:bodyPr>
          <a:lstStyle/>
          <a:p>
            <a:endParaRPr lang="en-CA" smtClean="0">
              <a:solidFill>
                <a:srgbClr val="FFFFFF"/>
              </a:solidFill>
              <a:latin typeface="Times New Roman" pitchFamily="18" charset="0"/>
            </a:endParaRPr>
          </a:p>
        </p:txBody>
      </p:sp>
      <p:sp>
        <p:nvSpPr>
          <p:cNvPr id="21" name="TextBox 20"/>
          <p:cNvSpPr txBox="1"/>
          <p:nvPr/>
        </p:nvSpPr>
        <p:spPr>
          <a:xfrm>
            <a:off x="381002" y="3330716"/>
            <a:ext cx="2819400" cy="721771"/>
          </a:xfrm>
          <a:prstGeom prst="rect">
            <a:avLst/>
          </a:prstGeom>
          <a:noFill/>
          <a:ln>
            <a:solidFill>
              <a:srgbClr val="C00000"/>
            </a:solidFill>
          </a:ln>
        </p:spPr>
        <p:txBody>
          <a:bodyPr wrap="square" lIns="91418" tIns="45710" rIns="91418" bIns="45710" rtlCol="0">
            <a:spAutoFit/>
          </a:bodyPr>
          <a:lstStyle/>
          <a:p>
            <a:r>
              <a:rPr lang="en-CA" sz="2000" i="1" dirty="0">
                <a:solidFill>
                  <a:srgbClr val="000000"/>
                </a:solidFill>
                <a:latin typeface="Arial"/>
              </a:rPr>
              <a:t>The bank was hamstrung in its efforts</a:t>
            </a:r>
          </a:p>
        </p:txBody>
      </p:sp>
      <p:sp>
        <p:nvSpPr>
          <p:cNvPr id="22" name="TextBox 21"/>
          <p:cNvSpPr txBox="1"/>
          <p:nvPr/>
        </p:nvSpPr>
        <p:spPr>
          <a:xfrm>
            <a:off x="3352800" y="3269159"/>
            <a:ext cx="4572000" cy="791534"/>
          </a:xfrm>
          <a:prstGeom prst="rect">
            <a:avLst/>
          </a:prstGeom>
          <a:noFill/>
          <a:ln>
            <a:solidFill>
              <a:srgbClr val="C00000"/>
            </a:solidFill>
          </a:ln>
        </p:spPr>
        <p:txBody>
          <a:bodyPr wrap="square" lIns="91418" tIns="45710" rIns="91418" bIns="45710" rtlCol="0">
            <a:spAutoFit/>
          </a:bodyPr>
          <a:lstStyle/>
          <a:p>
            <a:r>
              <a:rPr lang="en-CA" sz="2000" i="1" dirty="0">
                <a:solidFill>
                  <a:srgbClr val="000000"/>
                </a:solidFill>
                <a:latin typeface="Arial"/>
              </a:rPr>
              <a:t>to face the challenges of a changing </a:t>
            </a:r>
          </a:p>
          <a:p>
            <a:r>
              <a:rPr lang="en-CA" sz="2000" i="1" dirty="0">
                <a:solidFill>
                  <a:srgbClr val="000000"/>
                </a:solidFill>
                <a:latin typeface="Arial"/>
              </a:rPr>
              <a:t>market by its links to the government,</a:t>
            </a:r>
            <a:r>
              <a:rPr lang="en-CA" i="1" dirty="0">
                <a:solidFill>
                  <a:srgbClr val="000000"/>
                </a:solidFill>
                <a:latin typeface="Arial"/>
              </a:rPr>
              <a:t> </a:t>
            </a:r>
          </a:p>
        </p:txBody>
      </p:sp>
      <p:sp>
        <p:nvSpPr>
          <p:cNvPr id="23" name="TextBox 22"/>
          <p:cNvSpPr txBox="1"/>
          <p:nvPr/>
        </p:nvSpPr>
        <p:spPr>
          <a:xfrm>
            <a:off x="8001000" y="3409892"/>
            <a:ext cx="1676400" cy="407839"/>
          </a:xfrm>
          <a:prstGeom prst="rect">
            <a:avLst/>
          </a:prstGeom>
          <a:noFill/>
          <a:ln>
            <a:solidFill>
              <a:srgbClr val="C00000"/>
            </a:solidFill>
          </a:ln>
        </p:spPr>
        <p:txBody>
          <a:bodyPr wrap="square" lIns="91418" tIns="45710" rIns="91418" bIns="45710" rtlCol="0">
            <a:spAutoFit/>
          </a:bodyPr>
          <a:lstStyle/>
          <a:p>
            <a:pPr algn="just"/>
            <a:r>
              <a:rPr lang="en-CA" sz="2000" i="1" dirty="0">
                <a:solidFill>
                  <a:srgbClr val="000000"/>
                </a:solidFill>
                <a:latin typeface="Arial"/>
              </a:rPr>
              <a:t>analysts say. </a:t>
            </a:r>
          </a:p>
        </p:txBody>
      </p:sp>
      <p:sp>
        <p:nvSpPr>
          <p:cNvPr id="25" name="TextBox 24"/>
          <p:cNvSpPr txBox="1"/>
          <p:nvPr/>
        </p:nvSpPr>
        <p:spPr>
          <a:xfrm>
            <a:off x="990600" y="2743202"/>
            <a:ext cx="3352800" cy="407839"/>
          </a:xfrm>
          <a:prstGeom prst="rect">
            <a:avLst/>
          </a:prstGeom>
          <a:noFill/>
          <a:ln>
            <a:solidFill>
              <a:srgbClr val="C00000"/>
            </a:solidFill>
          </a:ln>
        </p:spPr>
        <p:txBody>
          <a:bodyPr wrap="square" lIns="91418" tIns="45710" rIns="91418" bIns="45710" rtlCol="0">
            <a:spAutoFit/>
          </a:bodyPr>
          <a:lstStyle/>
          <a:p>
            <a:pPr algn="just"/>
            <a:r>
              <a:rPr lang="en-CA" sz="2000" b="1" dirty="0">
                <a:solidFill>
                  <a:srgbClr val="0000FF"/>
                </a:solidFill>
                <a:latin typeface="Arial"/>
              </a:rPr>
              <a:t>Discourse Segmentation</a:t>
            </a:r>
          </a:p>
        </p:txBody>
      </p:sp>
      <p:sp>
        <p:nvSpPr>
          <p:cNvPr id="15" name="Rounded Rectangular Callout 14"/>
          <p:cNvSpPr/>
          <p:nvPr/>
        </p:nvSpPr>
        <p:spPr bwMode="auto">
          <a:xfrm>
            <a:off x="609600" y="4114800"/>
            <a:ext cx="1295400" cy="457200"/>
          </a:xfrm>
          <a:prstGeom prst="wedgeRoundRectCallout">
            <a:avLst>
              <a:gd name="adj1" fmla="val 55834"/>
              <a:gd name="adj2" fmla="val -68055"/>
              <a:gd name="adj3" fmla="val 16667"/>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18" tIns="45710" rIns="91418" bIns="45710" numCol="1" rtlCol="0" anchor="t" anchorCtr="1" compatLnSpc="1">
            <a:prstTxWarp prst="textNoShape">
              <a:avLst/>
            </a:prstTxWarp>
          </a:bodyPr>
          <a:lstStyle/>
          <a:p>
            <a:r>
              <a:rPr lang="en-CA" dirty="0" smtClean="0">
                <a:solidFill>
                  <a:srgbClr val="000000"/>
                </a:solidFill>
                <a:latin typeface="Times New Roman" pitchFamily="18" charset="0"/>
              </a:rPr>
              <a:t>EDU</a:t>
            </a:r>
          </a:p>
        </p:txBody>
      </p:sp>
      <p:sp>
        <p:nvSpPr>
          <p:cNvPr id="16" name="Rounded Rectangular Callout 15"/>
          <p:cNvSpPr/>
          <p:nvPr/>
        </p:nvSpPr>
        <p:spPr bwMode="auto">
          <a:xfrm>
            <a:off x="8153400" y="3962400"/>
            <a:ext cx="1295400" cy="457200"/>
          </a:xfrm>
          <a:prstGeom prst="wedgeRoundRectCallout">
            <a:avLst>
              <a:gd name="adj1" fmla="val 55834"/>
              <a:gd name="adj2" fmla="val -68055"/>
              <a:gd name="adj3" fmla="val 16667"/>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18" tIns="45710" rIns="91418" bIns="45710" numCol="1" rtlCol="0" anchor="t" anchorCtr="1" compatLnSpc="1">
            <a:prstTxWarp prst="textNoShape">
              <a:avLst/>
            </a:prstTxWarp>
          </a:bodyPr>
          <a:lstStyle/>
          <a:p>
            <a:r>
              <a:rPr lang="en-CA" dirty="0" smtClean="0">
                <a:solidFill>
                  <a:srgbClr val="000000"/>
                </a:solidFill>
                <a:latin typeface="Times New Roman" pitchFamily="18" charset="0"/>
              </a:rPr>
              <a:t>EDU</a:t>
            </a:r>
          </a:p>
        </p:txBody>
      </p:sp>
      <p:sp>
        <p:nvSpPr>
          <p:cNvPr id="17" name="Rounded Rectangular Callout 16"/>
          <p:cNvSpPr/>
          <p:nvPr/>
        </p:nvSpPr>
        <p:spPr bwMode="auto">
          <a:xfrm>
            <a:off x="3886200" y="4114800"/>
            <a:ext cx="1295400" cy="457200"/>
          </a:xfrm>
          <a:prstGeom prst="wedgeRoundRectCallout">
            <a:avLst>
              <a:gd name="adj1" fmla="val 55834"/>
              <a:gd name="adj2" fmla="val -68055"/>
              <a:gd name="adj3" fmla="val 16667"/>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18" tIns="45710" rIns="91418" bIns="45710" numCol="1" rtlCol="0" anchor="t" anchorCtr="1" compatLnSpc="1">
            <a:prstTxWarp prst="textNoShape">
              <a:avLst/>
            </a:prstTxWarp>
          </a:bodyPr>
          <a:lstStyle/>
          <a:p>
            <a:r>
              <a:rPr lang="en-CA" dirty="0" smtClean="0">
                <a:solidFill>
                  <a:srgbClr val="000000"/>
                </a:solidFill>
                <a:latin typeface="Times New Roman" pitchFamily="18" charset="0"/>
              </a:rPr>
              <a:t>EDU</a:t>
            </a:r>
          </a:p>
        </p:txBody>
      </p:sp>
      <p:sp>
        <p:nvSpPr>
          <p:cNvPr id="18" name="TextBox 17"/>
          <p:cNvSpPr txBox="1"/>
          <p:nvPr/>
        </p:nvSpPr>
        <p:spPr>
          <a:xfrm>
            <a:off x="381002" y="4876802"/>
            <a:ext cx="9144000" cy="965941"/>
          </a:xfrm>
          <a:prstGeom prst="rect">
            <a:avLst/>
          </a:prstGeom>
          <a:solidFill>
            <a:schemeClr val="accent2">
              <a:lumMod val="40000"/>
              <a:lumOff val="60000"/>
              <a:alpha val="74000"/>
            </a:schemeClr>
          </a:solidFill>
        </p:spPr>
        <p:txBody>
          <a:bodyPr wrap="square" lIns="91418" tIns="45710" rIns="91418" bIns="45710" rtlCol="0">
            <a:spAutoFit/>
          </a:bodyPr>
          <a:lstStyle/>
          <a:p>
            <a:r>
              <a:rPr lang="en-CA" sz="2800" dirty="0">
                <a:solidFill>
                  <a:srgbClr val="000000"/>
                </a:solidFill>
                <a:latin typeface="Arial"/>
              </a:rPr>
              <a:t>Segmentation is the primary source of inaccuracy (</a:t>
            </a:r>
            <a:r>
              <a:rPr lang="en-CA" sz="2800" dirty="0" err="1">
                <a:solidFill>
                  <a:srgbClr val="000000"/>
                </a:solidFill>
                <a:latin typeface="Arial"/>
              </a:rPr>
              <a:t>Soricut</a:t>
            </a:r>
            <a:r>
              <a:rPr lang="en-CA" sz="2800" dirty="0">
                <a:solidFill>
                  <a:srgbClr val="000000"/>
                </a:solidFill>
                <a:latin typeface="Arial"/>
              </a:rPr>
              <a:t> &amp; </a:t>
            </a:r>
            <a:r>
              <a:rPr lang="en-CA" sz="2800" dirty="0" err="1">
                <a:solidFill>
                  <a:srgbClr val="000000"/>
                </a:solidFill>
                <a:latin typeface="Arial"/>
              </a:rPr>
              <a:t>Marcu</a:t>
            </a:r>
            <a:r>
              <a:rPr lang="en-CA" sz="2800" dirty="0">
                <a:solidFill>
                  <a:srgbClr val="000000"/>
                </a:solidFill>
                <a:latin typeface="Arial"/>
              </a:rPr>
              <a:t>, 2003)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linds(horizontal)">
                                      <p:cBhvr>
                                        <p:cTn id="12" dur="500"/>
                                        <p:tgtEl>
                                          <p:spTgt spid="25"/>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blinds(horizontal)">
                                      <p:cBhvr>
                                        <p:cTn id="20" dur="500"/>
                                        <p:tgtEl>
                                          <p:spTgt spid="21"/>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blinds(horizontal)">
                                      <p:cBhvr>
                                        <p:cTn id="23" dur="500"/>
                                        <p:tgtEl>
                                          <p:spTgt spid="22"/>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blinds(horizontal)">
                                      <p:cBhvr>
                                        <p:cTn id="26" dur="500"/>
                                        <p:tgtEl>
                                          <p:spTgt spid="23"/>
                                        </p:tgtEl>
                                      </p:cBhvr>
                                    </p:animEffect>
                                  </p:childTnLst>
                                </p:cTn>
                              </p:par>
                              <p:par>
                                <p:cTn id="27" presetID="2" presetClass="entr" presetSubtype="4"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ppt_x"/>
                                          </p:val>
                                        </p:tav>
                                        <p:tav tm="100000">
                                          <p:val>
                                            <p:strVal val="#ppt_x"/>
                                          </p:val>
                                        </p:tav>
                                      </p:tavLst>
                                    </p:anim>
                                    <p:anim calcmode="lin" valueType="num">
                                      <p:cBhvr additive="base">
                                        <p:cTn id="30" dur="500" fill="hold"/>
                                        <p:tgtEl>
                                          <p:spTgt spid="15"/>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15"/>
                                        </p:tgtEl>
                                        <p:attrNameLst>
                                          <p:attrName>style.visibility</p:attrName>
                                        </p:attrNameLst>
                                      </p:cBhvr>
                                      <p:to>
                                        <p:strVal val="hidden"/>
                                      </p:to>
                                    </p:set>
                                  </p:subTnLst>
                                </p:cTn>
                              </p:par>
                              <p:par>
                                <p:cTn id="31" presetID="2" presetClass="entr" presetSubtype="4"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additive="base">
                                        <p:cTn id="33" dur="500" fill="hold"/>
                                        <p:tgtEl>
                                          <p:spTgt spid="16"/>
                                        </p:tgtEl>
                                        <p:attrNameLst>
                                          <p:attrName>ppt_x</p:attrName>
                                        </p:attrNameLst>
                                      </p:cBhvr>
                                      <p:tavLst>
                                        <p:tav tm="0">
                                          <p:val>
                                            <p:strVal val="#ppt_x"/>
                                          </p:val>
                                        </p:tav>
                                        <p:tav tm="100000">
                                          <p:val>
                                            <p:strVal val="#ppt_x"/>
                                          </p:val>
                                        </p:tav>
                                      </p:tavLst>
                                    </p:anim>
                                    <p:anim calcmode="lin" valueType="num">
                                      <p:cBhvr additive="base">
                                        <p:cTn id="34" dur="500" fill="hold"/>
                                        <p:tgtEl>
                                          <p:spTgt spid="16"/>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16"/>
                                        </p:tgtEl>
                                        <p:attrNameLst>
                                          <p:attrName>style.visibility</p:attrName>
                                        </p:attrNameLst>
                                      </p:cBhvr>
                                      <p:to>
                                        <p:strVal val="hidden"/>
                                      </p:to>
                                    </p:set>
                                  </p:subTnLst>
                                </p:cTn>
                              </p:par>
                              <p:par>
                                <p:cTn id="35" presetID="2" presetClass="entr" presetSubtype="4"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ppt_x"/>
                                          </p:val>
                                        </p:tav>
                                        <p:tav tm="100000">
                                          <p:val>
                                            <p:strVal val="#ppt_x"/>
                                          </p:val>
                                        </p:tav>
                                      </p:tavLst>
                                    </p:anim>
                                    <p:anim calcmode="lin" valueType="num">
                                      <p:cBhvr additive="base">
                                        <p:cTn id="38" dur="500" fill="hold"/>
                                        <p:tgtEl>
                                          <p:spTgt spid="17"/>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blinds(horizontal)">
                                      <p:cBhvr>
                                        <p:cTn id="4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21" grpId="0" animBg="1"/>
      <p:bldP spid="22" grpId="0" animBg="1"/>
      <p:bldP spid="23" grpId="0" animBg="1"/>
      <p:bldP spid="25" grpId="0" animBg="1"/>
      <p:bldP spid="15" grpId="0" animBg="1"/>
      <p:bldP spid="16" grpId="0" animBg="1"/>
      <p:bldP spid="17" grpId="0" animBg="1"/>
      <p:bldP spid="18"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Our Discourse Segmenter</a:t>
            </a:r>
            <a:endParaRPr lang="en-CA" dirty="0"/>
          </a:p>
        </p:txBody>
      </p:sp>
      <p:sp>
        <p:nvSpPr>
          <p:cNvPr id="5" name="Footer Placeholder 4"/>
          <p:cNvSpPr>
            <a:spLocks noGrp="1"/>
          </p:cNvSpPr>
          <p:nvPr>
            <p:ph type="ftr" sz="quarter" idx="11"/>
          </p:nvPr>
        </p:nvSpPr>
        <p:spPr/>
        <p:txBody>
          <a:bodyPr/>
          <a:lstStyle/>
          <a:p>
            <a:pPr>
              <a:defRPr/>
            </a:pPr>
            <a:r>
              <a:rPr lang="en-US" smtClean="0">
                <a:solidFill>
                  <a:srgbClr val="000000"/>
                </a:solidFill>
              </a:rPr>
              <a:t>CPSC 422, Lecture 28</a:t>
            </a: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21A5F99B-F908-435A-91B8-09D5E4931BB1}" type="slidenum">
              <a:rPr lang="en-US" smtClean="0">
                <a:solidFill>
                  <a:srgbClr val="000000"/>
                </a:solidFill>
              </a:rPr>
              <a:pPr>
                <a:defRPr/>
              </a:pPr>
              <a:t>63</a:t>
            </a:fld>
            <a:endParaRPr lang="en-US">
              <a:solidFill>
                <a:srgbClr val="000000"/>
              </a:solidFill>
            </a:endParaRPr>
          </a:p>
        </p:txBody>
      </p:sp>
      <p:sp>
        <p:nvSpPr>
          <p:cNvPr id="7" name="Rectangle 3"/>
          <p:cNvSpPr txBox="1">
            <a:spLocks noChangeArrowheads="1"/>
          </p:cNvSpPr>
          <p:nvPr/>
        </p:nvSpPr>
        <p:spPr bwMode="auto">
          <a:xfrm>
            <a:off x="381000" y="1600200"/>
            <a:ext cx="9448800" cy="1828800"/>
          </a:xfrm>
          <a:prstGeom prst="rect">
            <a:avLst/>
          </a:prstGeom>
          <a:noFill/>
          <a:ln w="9525">
            <a:noFill/>
            <a:miter lim="800000"/>
            <a:headEnd/>
            <a:tailEnd/>
          </a:ln>
        </p:spPr>
        <p:txBody>
          <a:bodyPr vert="horz" wrap="square" lIns="91408" tIns="45704" rIns="91408" bIns="45704" numCol="1" anchor="t" anchorCtr="0" compatLnSpc="1">
            <a:prstTxWarp prst="textNoShape">
              <a:avLst/>
            </a:prstTxWarp>
          </a:bodyPr>
          <a:lstStyle/>
          <a:p>
            <a:pPr marL="342819" indent="-342819" algn="just" eaLnBrk="1" hangingPunct="1">
              <a:spcBef>
                <a:spcPct val="20000"/>
              </a:spcBef>
              <a:buFont typeface="Arial" pitchFamily="34" charset="0"/>
              <a:buChar char="•"/>
              <a:defRPr/>
            </a:pPr>
            <a:r>
              <a:rPr lang="en-CA" sz="3200" b="1" kern="0" dirty="0">
                <a:solidFill>
                  <a:srgbClr val="000000"/>
                </a:solidFill>
                <a:latin typeface="Arial"/>
              </a:rPr>
              <a:t>Binary classification:</a:t>
            </a:r>
            <a:r>
              <a:rPr lang="en-CA" sz="3200" kern="0" dirty="0">
                <a:solidFill>
                  <a:srgbClr val="000000"/>
                </a:solidFill>
                <a:latin typeface="Arial"/>
              </a:rPr>
              <a:t> boundary or no-boundary</a:t>
            </a:r>
          </a:p>
          <a:p>
            <a:pPr marL="342819" indent="-342819" algn="just" eaLnBrk="1" hangingPunct="1">
              <a:spcBef>
                <a:spcPct val="20000"/>
              </a:spcBef>
              <a:buFont typeface="Arial" pitchFamily="34" charset="0"/>
              <a:buChar char="•"/>
              <a:defRPr/>
            </a:pPr>
            <a:r>
              <a:rPr lang="en-CA" sz="3200" b="1" kern="0" dirty="0">
                <a:solidFill>
                  <a:srgbClr val="000000"/>
                </a:solidFill>
                <a:latin typeface="Arial"/>
              </a:rPr>
              <a:t>Logistic Regression</a:t>
            </a:r>
            <a:r>
              <a:rPr lang="en-CA" sz="3200" kern="0" dirty="0">
                <a:solidFill>
                  <a:srgbClr val="000000"/>
                </a:solidFill>
                <a:latin typeface="Arial"/>
              </a:rPr>
              <a:t> with L</a:t>
            </a:r>
            <a:r>
              <a:rPr lang="en-CA" sz="3200" kern="0" baseline="-25000" dirty="0">
                <a:solidFill>
                  <a:srgbClr val="000000"/>
                </a:solidFill>
                <a:latin typeface="Arial"/>
              </a:rPr>
              <a:t>2 </a:t>
            </a:r>
            <a:r>
              <a:rPr lang="en-CA" sz="3200" kern="0" dirty="0">
                <a:solidFill>
                  <a:srgbClr val="000000"/>
                </a:solidFill>
                <a:latin typeface="Arial"/>
              </a:rPr>
              <a:t>regularization</a:t>
            </a:r>
          </a:p>
          <a:p>
            <a:pPr marL="342819" indent="-342819" algn="just" eaLnBrk="1" hangingPunct="1">
              <a:spcBef>
                <a:spcPct val="20000"/>
              </a:spcBef>
              <a:buFont typeface="Arial" pitchFamily="34" charset="0"/>
              <a:buChar char="•"/>
              <a:defRPr/>
            </a:pPr>
            <a:r>
              <a:rPr lang="en-CA" sz="3200" b="1" kern="0" dirty="0">
                <a:solidFill>
                  <a:srgbClr val="000000"/>
                </a:solidFill>
                <a:latin typeface="Arial"/>
              </a:rPr>
              <a:t>Bagging</a:t>
            </a:r>
            <a:r>
              <a:rPr lang="en-CA" sz="3200" kern="0" dirty="0">
                <a:solidFill>
                  <a:srgbClr val="000000"/>
                </a:solidFill>
                <a:latin typeface="Arial"/>
              </a:rPr>
              <a:t> to deal with sparse boundary tags</a:t>
            </a:r>
          </a:p>
          <a:p>
            <a:pPr marL="342819" indent="-342819" algn="just" eaLnBrk="1" hangingPunct="1">
              <a:spcBef>
                <a:spcPct val="20000"/>
              </a:spcBef>
              <a:defRPr/>
            </a:pPr>
            <a:endParaRPr lang="en-CA" sz="3100" kern="0" dirty="0">
              <a:solidFill>
                <a:srgbClr val="000000"/>
              </a:solidFill>
              <a:latin typeface="Arial"/>
            </a:endParaRPr>
          </a:p>
          <a:p>
            <a:pPr marL="342819" indent="-342819" algn="just" eaLnBrk="1" hangingPunct="1">
              <a:spcBef>
                <a:spcPct val="20000"/>
              </a:spcBef>
              <a:defRPr/>
            </a:pPr>
            <a:endParaRPr lang="en-CA" sz="3100" kern="0" dirty="0">
              <a:solidFill>
                <a:srgbClr val="000000"/>
              </a:solidFill>
              <a:latin typeface="Arial"/>
            </a:endParaRPr>
          </a:p>
          <a:p>
            <a:pPr marL="342819" indent="-342819" eaLnBrk="1" hangingPunct="1">
              <a:spcBef>
                <a:spcPct val="20000"/>
              </a:spcBef>
              <a:defRPr/>
            </a:pPr>
            <a:endParaRPr lang="en-CA" sz="3100" kern="0" dirty="0">
              <a:solidFill>
                <a:srgbClr val="000000"/>
              </a:solidFill>
              <a:latin typeface="Arial"/>
            </a:endParaRPr>
          </a:p>
        </p:txBody>
      </p:sp>
      <p:sp>
        <p:nvSpPr>
          <p:cNvPr id="8" name="TextBox 7"/>
          <p:cNvSpPr txBox="1"/>
          <p:nvPr/>
        </p:nvSpPr>
        <p:spPr>
          <a:xfrm>
            <a:off x="1676403" y="4572000"/>
            <a:ext cx="184731" cy="477054"/>
          </a:xfrm>
          <a:prstGeom prst="rect">
            <a:avLst/>
          </a:prstGeom>
          <a:noFill/>
        </p:spPr>
        <p:txBody>
          <a:bodyPr wrap="none" lIns="91418" tIns="45710" rIns="91418" bIns="45710" rtlCol="0">
            <a:spAutoFit/>
          </a:bodyPr>
          <a:lstStyle/>
          <a:p>
            <a:endParaRPr lang="en-CA" dirty="0">
              <a:solidFill>
                <a:srgbClr val="FFFFFF"/>
              </a:solidFill>
            </a:endParaRPr>
          </a:p>
        </p:txBody>
      </p:sp>
      <p:sp>
        <p:nvSpPr>
          <p:cNvPr id="9" name="Rectangle 3"/>
          <p:cNvSpPr txBox="1">
            <a:spLocks noChangeArrowheads="1"/>
          </p:cNvSpPr>
          <p:nvPr/>
        </p:nvSpPr>
        <p:spPr bwMode="auto">
          <a:xfrm>
            <a:off x="1676400" y="4724400"/>
            <a:ext cx="6096000" cy="2133600"/>
          </a:xfrm>
          <a:prstGeom prst="rect">
            <a:avLst/>
          </a:prstGeom>
          <a:noFill/>
          <a:ln w="9525">
            <a:solidFill>
              <a:schemeClr val="tx1"/>
            </a:solidFill>
            <a:miter lim="800000"/>
            <a:headEnd/>
            <a:tailEnd/>
          </a:ln>
        </p:spPr>
        <p:txBody>
          <a:bodyPr vert="horz" wrap="square" lIns="91408" tIns="45704" rIns="91408" bIns="45704" numCol="1" anchor="t" anchorCtr="0" compatLnSpc="1">
            <a:prstTxWarp prst="textNoShape">
              <a:avLst/>
            </a:prstTxWarp>
          </a:bodyPr>
          <a:lstStyle/>
          <a:p>
            <a:pPr marL="342819" indent="-342819" algn="just" eaLnBrk="1" hangingPunct="1">
              <a:spcBef>
                <a:spcPct val="20000"/>
              </a:spcBef>
              <a:defRPr/>
            </a:pPr>
            <a:r>
              <a:rPr lang="en-CA" sz="2800" kern="0" dirty="0">
                <a:solidFill>
                  <a:srgbClr val="000000"/>
                </a:solidFill>
                <a:latin typeface="Arial"/>
              </a:rPr>
              <a:t>SPADE features</a:t>
            </a:r>
          </a:p>
          <a:p>
            <a:pPr marL="342819" indent="-342819" algn="just" eaLnBrk="1" hangingPunct="1">
              <a:spcBef>
                <a:spcPct val="20000"/>
              </a:spcBef>
              <a:defRPr/>
            </a:pPr>
            <a:r>
              <a:rPr lang="en-CA" sz="2800" kern="0" dirty="0">
                <a:solidFill>
                  <a:srgbClr val="000000"/>
                </a:solidFill>
                <a:latin typeface="Arial"/>
              </a:rPr>
              <a:t>Chunk and POS features</a:t>
            </a:r>
          </a:p>
          <a:p>
            <a:pPr marL="342819" indent="-342819" algn="just" eaLnBrk="1" hangingPunct="1">
              <a:spcBef>
                <a:spcPct val="20000"/>
              </a:spcBef>
              <a:defRPr/>
            </a:pPr>
            <a:r>
              <a:rPr lang="en-CA" sz="2800" kern="0" dirty="0">
                <a:solidFill>
                  <a:srgbClr val="000000"/>
                </a:solidFill>
                <a:latin typeface="Arial"/>
              </a:rPr>
              <a:t>Positional features</a:t>
            </a:r>
          </a:p>
          <a:p>
            <a:pPr marL="342819" indent="-342819" algn="just" eaLnBrk="1" hangingPunct="1">
              <a:spcBef>
                <a:spcPct val="20000"/>
              </a:spcBef>
              <a:defRPr/>
            </a:pPr>
            <a:r>
              <a:rPr lang="en-CA" sz="2800" kern="0" dirty="0">
                <a:solidFill>
                  <a:srgbClr val="000000"/>
                </a:solidFill>
                <a:latin typeface="Arial"/>
              </a:rPr>
              <a:t>Contextual features</a:t>
            </a:r>
          </a:p>
        </p:txBody>
      </p:sp>
      <p:sp>
        <p:nvSpPr>
          <p:cNvPr id="10" name="Rectangle 3"/>
          <p:cNvSpPr txBox="1">
            <a:spLocks noChangeArrowheads="1"/>
          </p:cNvSpPr>
          <p:nvPr/>
        </p:nvSpPr>
        <p:spPr bwMode="auto">
          <a:xfrm>
            <a:off x="3048000" y="3733800"/>
            <a:ext cx="3048000" cy="762000"/>
          </a:xfrm>
          <a:prstGeom prst="rect">
            <a:avLst/>
          </a:prstGeom>
          <a:solidFill>
            <a:schemeClr val="accent2">
              <a:lumMod val="40000"/>
              <a:lumOff val="60000"/>
              <a:alpha val="61000"/>
            </a:schemeClr>
          </a:solidFill>
          <a:ln w="9525">
            <a:noFill/>
            <a:miter lim="800000"/>
            <a:headEnd/>
            <a:tailEnd/>
          </a:ln>
        </p:spPr>
        <p:txBody>
          <a:bodyPr vert="horz" wrap="square" lIns="91408" tIns="45704" rIns="91408" bIns="45704" numCol="1" anchor="t" anchorCtr="0" compatLnSpc="1">
            <a:prstTxWarp prst="textNoShape">
              <a:avLst/>
            </a:prstTxWarp>
          </a:bodyPr>
          <a:lstStyle/>
          <a:p>
            <a:pPr marL="342819" indent="-342819" algn="just" eaLnBrk="1" hangingPunct="1">
              <a:spcBef>
                <a:spcPct val="20000"/>
              </a:spcBef>
              <a:defRPr/>
            </a:pPr>
            <a:r>
              <a:rPr lang="en-CA" sz="3200" kern="0" dirty="0">
                <a:solidFill>
                  <a:srgbClr val="000000"/>
                </a:solidFill>
                <a:latin typeface="Arial"/>
              </a:rPr>
              <a:t>Features used</a:t>
            </a:r>
            <a:endParaRPr lang="en-CA" sz="3100" kern="0" dirty="0">
              <a:solidFill>
                <a:srgbClr val="000000"/>
              </a:solidFill>
              <a:latin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6"/>
          <p:cNvSpPr>
            <a:spLocks noGrp="1" noChangeArrowheads="1"/>
          </p:cNvSpPr>
          <p:nvPr>
            <p:ph type="sldNum" sz="quarter" idx="12"/>
          </p:nvPr>
        </p:nvSpPr>
        <p:spPr>
          <a:ln/>
        </p:spPr>
        <p:txBody>
          <a:bodyPr/>
          <a:lstStyle/>
          <a:p>
            <a:fld id="{E426EA9D-34AD-4277-AECF-C3A43FF2D488}" type="slidenum">
              <a:rPr lang="en-CA">
                <a:solidFill>
                  <a:srgbClr val="000000"/>
                </a:solidFill>
              </a:rPr>
              <a:pPr/>
              <a:t>64</a:t>
            </a:fld>
            <a:endParaRPr lang="en-CA">
              <a:solidFill>
                <a:srgbClr val="000000"/>
              </a:solidFill>
            </a:endParaRPr>
          </a:p>
        </p:txBody>
      </p:sp>
      <p:sp>
        <p:nvSpPr>
          <p:cNvPr id="345090" name="Rectangle 2"/>
          <p:cNvSpPr>
            <a:spLocks noGrp="1" noChangeArrowheads="1"/>
          </p:cNvSpPr>
          <p:nvPr>
            <p:ph type="title" idx="4294967295"/>
          </p:nvPr>
        </p:nvSpPr>
        <p:spPr>
          <a:xfrm>
            <a:off x="304800" y="152402"/>
            <a:ext cx="9372600" cy="1143000"/>
          </a:xfrm>
        </p:spPr>
        <p:txBody>
          <a:bodyPr/>
          <a:lstStyle/>
          <a:p>
            <a:pPr eaLnBrk="1" hangingPunct="1"/>
            <a:r>
              <a:rPr lang="en-CA" b="1" dirty="0" smtClean="0">
                <a:solidFill>
                  <a:schemeClr val="tx1"/>
                </a:solidFill>
              </a:rPr>
              <a:t>Corpora/Datasets</a:t>
            </a:r>
          </a:p>
        </p:txBody>
      </p:sp>
      <p:sp>
        <p:nvSpPr>
          <p:cNvPr id="345091" name="Rectangle 3"/>
          <p:cNvSpPr>
            <a:spLocks noGrp="1" noChangeArrowheads="1"/>
          </p:cNvSpPr>
          <p:nvPr>
            <p:ph type="body" idx="4294967295"/>
          </p:nvPr>
        </p:nvSpPr>
        <p:spPr>
          <a:xfrm>
            <a:off x="381002" y="2286000"/>
            <a:ext cx="4343400" cy="1066800"/>
          </a:xfrm>
          <a:solidFill>
            <a:schemeClr val="accent3">
              <a:lumMod val="85000"/>
            </a:schemeClr>
          </a:solidFill>
        </p:spPr>
        <p:txBody>
          <a:bodyPr/>
          <a:lstStyle/>
          <a:p>
            <a:pPr eaLnBrk="1" hangingPunct="1">
              <a:buNone/>
            </a:pPr>
            <a:r>
              <a:rPr lang="en-CA" sz="2500" b="1" dirty="0"/>
              <a:t>            RST-DT corpus</a:t>
            </a:r>
          </a:p>
          <a:p>
            <a:pPr eaLnBrk="1" hangingPunct="1">
              <a:buNone/>
            </a:pPr>
            <a:r>
              <a:rPr lang="en-CA" sz="2500" b="1" dirty="0"/>
              <a:t>    (Carlson &amp; </a:t>
            </a:r>
            <a:r>
              <a:rPr lang="en-CA" sz="2500" b="1" dirty="0" err="1"/>
              <a:t>Marcu</a:t>
            </a:r>
            <a:r>
              <a:rPr lang="en-CA" sz="2500" b="1" dirty="0"/>
              <a:t>, 2001)</a:t>
            </a:r>
          </a:p>
          <a:p>
            <a:pPr eaLnBrk="1" hangingPunct="1">
              <a:buNone/>
            </a:pPr>
            <a:endParaRPr lang="en-CA" sz="2500" dirty="0"/>
          </a:p>
        </p:txBody>
      </p:sp>
      <p:sp>
        <p:nvSpPr>
          <p:cNvPr id="9" name="Footer Placeholder 8"/>
          <p:cNvSpPr>
            <a:spLocks noGrp="1"/>
          </p:cNvSpPr>
          <p:nvPr>
            <p:ph type="ftr" sz="quarter" idx="11"/>
          </p:nvPr>
        </p:nvSpPr>
        <p:spPr/>
        <p:txBody>
          <a:bodyPr/>
          <a:lstStyle/>
          <a:p>
            <a:pPr>
              <a:defRPr/>
            </a:pPr>
            <a:r>
              <a:rPr lang="en-US" smtClean="0">
                <a:solidFill>
                  <a:srgbClr val="000000"/>
                </a:solidFill>
              </a:rPr>
              <a:t>CPSC 422, Lecture 28</a:t>
            </a:r>
            <a:endParaRPr lang="en-US">
              <a:solidFill>
                <a:srgbClr val="000000"/>
              </a:solidFill>
            </a:endParaRPr>
          </a:p>
        </p:txBody>
      </p:sp>
      <p:sp>
        <p:nvSpPr>
          <p:cNvPr id="11" name="Rectangle 3"/>
          <p:cNvSpPr txBox="1">
            <a:spLocks noChangeArrowheads="1"/>
          </p:cNvSpPr>
          <p:nvPr/>
        </p:nvSpPr>
        <p:spPr bwMode="auto">
          <a:xfrm>
            <a:off x="381002" y="4876800"/>
            <a:ext cx="4343400" cy="1524000"/>
          </a:xfrm>
          <a:prstGeom prst="rect">
            <a:avLst/>
          </a:prstGeom>
          <a:solidFill>
            <a:schemeClr val="accent3">
              <a:lumMod val="95000"/>
            </a:schemeClr>
          </a:solidFill>
          <a:ln w="9525">
            <a:solidFill>
              <a:schemeClr val="tx1"/>
            </a:solidFill>
            <a:miter lim="800000"/>
            <a:headEnd/>
            <a:tailEnd/>
          </a:ln>
        </p:spPr>
        <p:txBody>
          <a:bodyPr vert="horz" wrap="square" lIns="91408" tIns="45704" rIns="91408" bIns="45704" numCol="1" anchor="t" anchorCtr="0" compatLnSpc="1">
            <a:prstTxWarp prst="textNoShape">
              <a:avLst/>
            </a:prstTxWarp>
          </a:bodyPr>
          <a:lstStyle/>
          <a:p>
            <a:pPr marL="342819" indent="-342819" eaLnBrk="1" hangingPunct="1">
              <a:spcBef>
                <a:spcPct val="20000"/>
              </a:spcBef>
              <a:defRPr/>
            </a:pPr>
            <a:r>
              <a:rPr lang="en-CA" b="1" kern="0" dirty="0">
                <a:solidFill>
                  <a:srgbClr val="000000"/>
                </a:solidFill>
                <a:latin typeface="Arial"/>
              </a:rPr>
              <a:t>Relations</a:t>
            </a:r>
          </a:p>
          <a:p>
            <a:pPr marL="342819" indent="-342819" eaLnBrk="1" hangingPunct="1">
              <a:spcBef>
                <a:spcPct val="20000"/>
              </a:spcBef>
              <a:buFont typeface="Arial" pitchFamily="34" charset="0"/>
              <a:buChar char="•"/>
              <a:defRPr/>
            </a:pPr>
            <a:r>
              <a:rPr lang="en-CA" kern="0" dirty="0">
                <a:solidFill>
                  <a:srgbClr val="000000"/>
                </a:solidFill>
                <a:latin typeface="Arial"/>
              </a:rPr>
              <a:t>18 relations</a:t>
            </a:r>
          </a:p>
          <a:p>
            <a:pPr marL="342819" indent="-342819" eaLnBrk="1" hangingPunct="1">
              <a:spcBef>
                <a:spcPct val="20000"/>
              </a:spcBef>
              <a:buFont typeface="Arial" pitchFamily="34" charset="0"/>
              <a:buChar char="•"/>
              <a:defRPr/>
            </a:pPr>
            <a:r>
              <a:rPr lang="en-CA" kern="0" dirty="0">
                <a:solidFill>
                  <a:srgbClr val="000000"/>
                </a:solidFill>
                <a:latin typeface="Arial"/>
              </a:rPr>
              <a:t>39 with Nucleus-Satellite</a:t>
            </a:r>
          </a:p>
        </p:txBody>
      </p:sp>
      <p:sp>
        <p:nvSpPr>
          <p:cNvPr id="12" name="Rectangle 3"/>
          <p:cNvSpPr txBox="1">
            <a:spLocks noChangeArrowheads="1"/>
          </p:cNvSpPr>
          <p:nvPr/>
        </p:nvSpPr>
        <p:spPr bwMode="auto">
          <a:xfrm>
            <a:off x="381002" y="3352800"/>
            <a:ext cx="4343400" cy="1524000"/>
          </a:xfrm>
          <a:prstGeom prst="rect">
            <a:avLst/>
          </a:prstGeom>
          <a:solidFill>
            <a:schemeClr val="accent3">
              <a:lumMod val="95000"/>
            </a:schemeClr>
          </a:solidFill>
          <a:ln w="9525">
            <a:solidFill>
              <a:schemeClr val="tx1"/>
            </a:solidFill>
            <a:miter lim="800000"/>
            <a:headEnd/>
            <a:tailEnd/>
          </a:ln>
        </p:spPr>
        <p:txBody>
          <a:bodyPr vert="horz" wrap="square" lIns="91408" tIns="45704" rIns="91408" bIns="45704" numCol="1" anchor="t" anchorCtr="0" compatLnSpc="1">
            <a:prstTxWarp prst="textNoShape">
              <a:avLst/>
            </a:prstTxWarp>
          </a:bodyPr>
          <a:lstStyle/>
          <a:p>
            <a:pPr marL="342819" indent="-342819" eaLnBrk="1" hangingPunct="1">
              <a:spcBef>
                <a:spcPct val="20000"/>
              </a:spcBef>
              <a:buFont typeface="Arial" pitchFamily="34" charset="0"/>
              <a:buChar char="•"/>
              <a:defRPr/>
            </a:pPr>
            <a:r>
              <a:rPr lang="en-CA" kern="0" dirty="0">
                <a:solidFill>
                  <a:srgbClr val="000000"/>
                </a:solidFill>
                <a:latin typeface="Arial"/>
              </a:rPr>
              <a:t>385 news articles</a:t>
            </a:r>
          </a:p>
          <a:p>
            <a:pPr marL="342819" indent="-342819" eaLnBrk="1" hangingPunct="1">
              <a:spcBef>
                <a:spcPct val="20000"/>
              </a:spcBef>
              <a:defRPr/>
            </a:pPr>
            <a:r>
              <a:rPr lang="en-CA" kern="0" dirty="0">
                <a:solidFill>
                  <a:srgbClr val="000000"/>
                </a:solidFill>
                <a:latin typeface="Arial"/>
              </a:rPr>
              <a:t>  -Train: 347 (7673 sentences)</a:t>
            </a:r>
          </a:p>
          <a:p>
            <a:pPr marL="342819" indent="-342819" eaLnBrk="1" hangingPunct="1">
              <a:spcBef>
                <a:spcPct val="20000"/>
              </a:spcBef>
              <a:defRPr/>
            </a:pPr>
            <a:r>
              <a:rPr lang="en-CA" kern="0" dirty="0">
                <a:solidFill>
                  <a:srgbClr val="000000"/>
                </a:solidFill>
                <a:latin typeface="Arial"/>
              </a:rPr>
              <a:t>  -Test: 38 (991 sentences)</a:t>
            </a:r>
          </a:p>
        </p:txBody>
      </p:sp>
      <p:sp>
        <p:nvSpPr>
          <p:cNvPr id="13" name="Rectangle 12"/>
          <p:cNvSpPr/>
          <p:nvPr/>
        </p:nvSpPr>
        <p:spPr bwMode="auto">
          <a:xfrm>
            <a:off x="381002" y="2286000"/>
            <a:ext cx="4343400" cy="4114800"/>
          </a:xfrm>
          <a:prstGeom prst="rect">
            <a:avLst/>
          </a:prstGeom>
          <a:noFill/>
          <a:ln w="25400" cap="flat" cmpd="sng" algn="ctr">
            <a:solidFill>
              <a:schemeClr val="tx1"/>
            </a:solidFill>
            <a:prstDash val="solid"/>
            <a:round/>
            <a:headEnd type="none" w="med" len="med"/>
            <a:tailEnd type="none" w="med" len="med"/>
          </a:ln>
          <a:effectLst/>
        </p:spPr>
        <p:txBody>
          <a:bodyPr vert="horz" wrap="square" lIns="91418" tIns="45710" rIns="91418" bIns="45710" numCol="1" rtlCol="0" anchor="t" anchorCtr="0" compatLnSpc="1">
            <a:prstTxWarp prst="textNoShape">
              <a:avLst/>
            </a:prstTxWarp>
          </a:bodyPr>
          <a:lstStyle/>
          <a:p>
            <a:endParaRPr lang="en-CA" smtClean="0">
              <a:solidFill>
                <a:srgbClr val="FFFFFF"/>
              </a:solidFill>
              <a:latin typeface="Times New Roman" pitchFamily="18" charset="0"/>
            </a:endParaRPr>
          </a:p>
        </p:txBody>
      </p:sp>
      <p:grpSp>
        <p:nvGrpSpPr>
          <p:cNvPr id="3" name="Group 17"/>
          <p:cNvGrpSpPr/>
          <p:nvPr/>
        </p:nvGrpSpPr>
        <p:grpSpPr>
          <a:xfrm>
            <a:off x="5105400" y="2286002"/>
            <a:ext cx="4800600" cy="4419600"/>
            <a:chOff x="4953000" y="1600200"/>
            <a:chExt cx="4419600" cy="3962400"/>
          </a:xfrm>
        </p:grpSpPr>
        <p:sp>
          <p:nvSpPr>
            <p:cNvPr id="2" name="Rectangle 3"/>
            <p:cNvSpPr>
              <a:spLocks noChangeArrowheads="1"/>
            </p:cNvSpPr>
            <p:nvPr/>
          </p:nvSpPr>
          <p:spPr bwMode="auto">
            <a:xfrm>
              <a:off x="4953000" y="1600200"/>
              <a:ext cx="4419600" cy="924560"/>
            </a:xfrm>
            <a:prstGeom prst="rect">
              <a:avLst/>
            </a:prstGeom>
            <a:solidFill>
              <a:schemeClr val="accent2">
                <a:lumMod val="40000"/>
                <a:lumOff val="60000"/>
                <a:alpha val="80000"/>
              </a:schemeClr>
            </a:solidFill>
            <a:ln w="9525">
              <a:noFill/>
              <a:miter lim="800000"/>
              <a:headEnd/>
              <a:tailEnd/>
            </a:ln>
            <a:effectLst/>
          </p:spPr>
          <p:txBody>
            <a:bodyPr lIns="101882" tIns="50941" rIns="101882" bIns="50941"/>
            <a:lstStyle/>
            <a:p>
              <a:pPr marL="381970" indent="-381970" algn="ctr" defTabSz="1018586">
                <a:spcBef>
                  <a:spcPct val="20000"/>
                </a:spcBef>
                <a:buClr>
                  <a:srgbClr val="009999"/>
                </a:buClr>
                <a:buSzPct val="90000"/>
              </a:pPr>
              <a:r>
                <a:rPr lang="en-CA" b="1" dirty="0">
                  <a:solidFill>
                    <a:srgbClr val="000000"/>
                  </a:solidFill>
                  <a:latin typeface="Arial"/>
                </a:rPr>
                <a:t>Instructional corpus</a:t>
              </a:r>
            </a:p>
            <a:p>
              <a:pPr marL="381970" indent="-381970" algn="ctr" defTabSz="1018586">
                <a:spcBef>
                  <a:spcPct val="20000"/>
                </a:spcBef>
                <a:buClr>
                  <a:srgbClr val="009999"/>
                </a:buClr>
                <a:buSzPct val="90000"/>
              </a:pPr>
              <a:r>
                <a:rPr lang="en-CA" b="1" dirty="0">
                  <a:solidFill>
                    <a:srgbClr val="000000"/>
                  </a:solidFill>
                  <a:latin typeface="Arial"/>
                </a:rPr>
                <a:t>(</a:t>
              </a:r>
              <a:r>
                <a:rPr lang="en-CA" b="1" dirty="0" err="1">
                  <a:solidFill>
                    <a:srgbClr val="000000"/>
                  </a:solidFill>
                  <a:latin typeface="Arial"/>
                </a:rPr>
                <a:t>Subba</a:t>
              </a:r>
              <a:r>
                <a:rPr lang="en-CA" b="1" dirty="0">
                  <a:solidFill>
                    <a:srgbClr val="000000"/>
                  </a:solidFill>
                  <a:latin typeface="Arial"/>
                </a:rPr>
                <a:t> &amp; Di-Eugenio, 2009)</a:t>
              </a:r>
            </a:p>
            <a:p>
              <a:pPr marL="381970" indent="-381970" algn="ctr" defTabSz="1018586">
                <a:spcBef>
                  <a:spcPct val="20000"/>
                </a:spcBef>
                <a:buClr>
                  <a:srgbClr val="009999"/>
                </a:buClr>
                <a:buSzPct val="90000"/>
              </a:pPr>
              <a:endParaRPr lang="en-CA" kern="0" dirty="0">
                <a:solidFill>
                  <a:srgbClr val="000000"/>
                </a:solidFill>
                <a:latin typeface="Arial"/>
              </a:endParaRPr>
            </a:p>
          </p:txBody>
        </p:sp>
        <p:sp>
          <p:nvSpPr>
            <p:cNvPr id="14" name="Rectangle 3"/>
            <p:cNvSpPr>
              <a:spLocks noChangeArrowheads="1"/>
            </p:cNvSpPr>
            <p:nvPr/>
          </p:nvSpPr>
          <p:spPr bwMode="auto">
            <a:xfrm>
              <a:off x="4953000" y="3352800"/>
              <a:ext cx="4419600" cy="2209800"/>
            </a:xfrm>
            <a:prstGeom prst="rect">
              <a:avLst/>
            </a:prstGeom>
            <a:solidFill>
              <a:schemeClr val="accent2">
                <a:lumMod val="20000"/>
                <a:lumOff val="80000"/>
              </a:schemeClr>
            </a:solidFill>
            <a:ln w="9525">
              <a:solidFill>
                <a:schemeClr val="tx1"/>
              </a:solidFill>
              <a:miter lim="800000"/>
              <a:headEnd/>
              <a:tailEnd/>
            </a:ln>
            <a:effectLst/>
          </p:spPr>
          <p:txBody>
            <a:bodyPr lIns="101882" tIns="50941" rIns="101882" bIns="50941"/>
            <a:lstStyle/>
            <a:p>
              <a:pPr marL="381970" indent="-381970" defTabSz="1018586">
                <a:spcBef>
                  <a:spcPct val="20000"/>
                </a:spcBef>
                <a:buClr>
                  <a:srgbClr val="009999"/>
                </a:buClr>
                <a:buSzPct val="90000"/>
              </a:pPr>
              <a:r>
                <a:rPr lang="en-CA" b="1" dirty="0">
                  <a:solidFill>
                    <a:srgbClr val="000000"/>
                  </a:solidFill>
                  <a:latin typeface="Arial"/>
                </a:rPr>
                <a:t>Relations</a:t>
              </a:r>
              <a:endParaRPr lang="en-CA" b="1" kern="0" dirty="0">
                <a:solidFill>
                  <a:srgbClr val="000000"/>
                </a:solidFill>
                <a:latin typeface="Arial"/>
              </a:endParaRPr>
            </a:p>
            <a:p>
              <a:pPr marL="342819" indent="-342819" eaLnBrk="1" hangingPunct="1">
                <a:spcBef>
                  <a:spcPct val="20000"/>
                </a:spcBef>
                <a:buFont typeface="Arial" pitchFamily="34" charset="0"/>
                <a:buChar char="•"/>
              </a:pPr>
              <a:r>
                <a:rPr lang="en-CA" kern="0" dirty="0">
                  <a:solidFill>
                    <a:srgbClr val="000000"/>
                  </a:solidFill>
                  <a:latin typeface="Arial"/>
                </a:rPr>
                <a:t>26 primary relations</a:t>
              </a:r>
            </a:p>
            <a:p>
              <a:pPr marL="342819" indent="-342819" eaLnBrk="1" hangingPunct="1">
                <a:spcBef>
                  <a:spcPct val="20000"/>
                </a:spcBef>
                <a:buFont typeface="Arial" pitchFamily="34" charset="0"/>
                <a:buChar char="•"/>
              </a:pPr>
              <a:r>
                <a:rPr lang="en-CA" kern="0" dirty="0">
                  <a:solidFill>
                    <a:srgbClr val="000000"/>
                  </a:solidFill>
                  <a:latin typeface="Arial"/>
                </a:rPr>
                <a:t>Reversal of non-commutative as separate relations</a:t>
              </a:r>
            </a:p>
            <a:p>
              <a:pPr marL="342819" indent="-342819" eaLnBrk="1" hangingPunct="1">
                <a:spcBef>
                  <a:spcPct val="20000"/>
                </a:spcBef>
                <a:buFont typeface="Arial" pitchFamily="34" charset="0"/>
                <a:buChar char="•"/>
              </a:pPr>
              <a:r>
                <a:rPr lang="en-CA" kern="0" dirty="0">
                  <a:solidFill>
                    <a:srgbClr val="000000"/>
                  </a:solidFill>
                  <a:latin typeface="Arial"/>
                </a:rPr>
                <a:t>70 with Nucleus-Satellite</a:t>
              </a:r>
            </a:p>
          </p:txBody>
        </p:sp>
        <p:sp>
          <p:nvSpPr>
            <p:cNvPr id="15" name="Rectangle 3"/>
            <p:cNvSpPr>
              <a:spLocks noChangeArrowheads="1"/>
            </p:cNvSpPr>
            <p:nvPr/>
          </p:nvSpPr>
          <p:spPr bwMode="auto">
            <a:xfrm>
              <a:off x="4953000" y="2510609"/>
              <a:ext cx="4419600" cy="872671"/>
            </a:xfrm>
            <a:prstGeom prst="rect">
              <a:avLst/>
            </a:prstGeom>
            <a:solidFill>
              <a:schemeClr val="accent2">
                <a:lumMod val="20000"/>
                <a:lumOff val="80000"/>
              </a:schemeClr>
            </a:solidFill>
            <a:ln w="9525">
              <a:solidFill>
                <a:schemeClr val="tx1"/>
              </a:solidFill>
              <a:miter lim="800000"/>
              <a:headEnd/>
              <a:tailEnd/>
            </a:ln>
            <a:effectLst/>
          </p:spPr>
          <p:txBody>
            <a:bodyPr lIns="101882" tIns="50941" rIns="101882" bIns="50941"/>
            <a:lstStyle/>
            <a:p>
              <a:pPr defTabSz="1018586">
                <a:spcBef>
                  <a:spcPct val="20000"/>
                </a:spcBef>
                <a:buFont typeface="Arial" pitchFamily="34" charset="0"/>
                <a:buChar char="•"/>
              </a:pPr>
              <a:r>
                <a:rPr lang="en-CA" dirty="0">
                  <a:solidFill>
                    <a:srgbClr val="000000"/>
                  </a:solidFill>
                  <a:latin typeface="Arial"/>
                </a:rPr>
                <a:t>176 how-to-do manuals</a:t>
              </a:r>
            </a:p>
            <a:p>
              <a:pPr lvl="1" defTabSz="1018586">
                <a:spcBef>
                  <a:spcPct val="20000"/>
                </a:spcBef>
              </a:pPr>
              <a:r>
                <a:rPr lang="en-CA" dirty="0">
                  <a:solidFill>
                    <a:srgbClr val="000000"/>
                  </a:solidFill>
                  <a:latin typeface="Arial"/>
                </a:rPr>
                <a:t>3430 sentences</a:t>
              </a:r>
              <a:endParaRPr lang="en-CA" kern="0" dirty="0">
                <a:solidFill>
                  <a:srgbClr val="000000"/>
                </a:solidFill>
                <a:latin typeface="Arial"/>
              </a:endParaRPr>
            </a:p>
          </p:txBody>
        </p:sp>
        <p:sp>
          <p:nvSpPr>
            <p:cNvPr id="17" name="Rectangle 16"/>
            <p:cNvSpPr/>
            <p:nvPr/>
          </p:nvSpPr>
          <p:spPr bwMode="auto">
            <a:xfrm>
              <a:off x="4953000" y="1600200"/>
              <a:ext cx="4419600" cy="3962400"/>
            </a:xfrm>
            <a:prstGeom prst="rect">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CA" smtClean="0">
                <a:solidFill>
                  <a:srgbClr val="FFFFFF"/>
                </a:solidFill>
                <a:latin typeface="Times New Roman"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45091">
                                            <p:bg/>
                                          </p:spTgt>
                                        </p:tgtEl>
                                        <p:attrNameLst>
                                          <p:attrName>style.visibility</p:attrName>
                                        </p:attrNameLst>
                                      </p:cBhvr>
                                      <p:to>
                                        <p:strVal val="visible"/>
                                      </p:to>
                                    </p:set>
                                    <p:animEffect transition="in" filter="blinds(horizontal)">
                                      <p:cBhvr>
                                        <p:cTn id="10" dur="500"/>
                                        <p:tgtEl>
                                          <p:spTgt spid="345091">
                                            <p:bg/>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45091">
                                            <p:txEl>
                                              <p:pRg st="0" end="0"/>
                                            </p:txEl>
                                          </p:spTgt>
                                        </p:tgtEl>
                                        <p:attrNameLst>
                                          <p:attrName>style.visibility</p:attrName>
                                        </p:attrNameLst>
                                      </p:cBhvr>
                                      <p:to>
                                        <p:strVal val="visible"/>
                                      </p:to>
                                    </p:set>
                                    <p:animEffect transition="in" filter="blinds(horizontal)">
                                      <p:cBhvr>
                                        <p:cTn id="13" dur="500"/>
                                        <p:tgtEl>
                                          <p:spTgt spid="345091">
                                            <p:txEl>
                                              <p:pRg st="0" end="0"/>
                                            </p:tx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345091">
                                            <p:txEl>
                                              <p:pRg st="1" end="1"/>
                                            </p:txEl>
                                          </p:spTgt>
                                        </p:tgtEl>
                                        <p:attrNameLst>
                                          <p:attrName>style.visibility</p:attrName>
                                        </p:attrNameLst>
                                      </p:cBhvr>
                                      <p:to>
                                        <p:strVal val="visible"/>
                                      </p:to>
                                    </p:set>
                                    <p:animEffect transition="in" filter="blinds(horizontal)">
                                      <p:cBhvr>
                                        <p:cTn id="16" dur="500"/>
                                        <p:tgtEl>
                                          <p:spTgt spid="345091">
                                            <p:txEl>
                                              <p:pRg st="1" end="1"/>
                                            </p:txEl>
                                          </p:spTgt>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linds(horizontal)">
                                      <p:cBhvr>
                                        <p:cTn id="19" dur="500"/>
                                        <p:tgtEl>
                                          <p:spTgt spid="12"/>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linds(horizontal)">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5091" grpId="0" build="p" animBg="1"/>
      <p:bldP spid="11" grpId="0" animBg="1"/>
      <p:bldP spid="12" grpId="0" animBg="1"/>
      <p:bldP spid="13"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6"/>
          <p:cNvSpPr>
            <a:spLocks noGrp="1" noChangeArrowheads="1"/>
          </p:cNvSpPr>
          <p:nvPr>
            <p:ph type="sldNum" sz="quarter" idx="12"/>
          </p:nvPr>
        </p:nvSpPr>
        <p:spPr>
          <a:ln/>
        </p:spPr>
        <p:txBody>
          <a:bodyPr/>
          <a:lstStyle/>
          <a:p>
            <a:fld id="{E426EA9D-34AD-4277-AECF-C3A43FF2D488}" type="slidenum">
              <a:rPr lang="en-CA">
                <a:solidFill>
                  <a:srgbClr val="000000"/>
                </a:solidFill>
              </a:rPr>
              <a:pPr/>
              <a:t>65</a:t>
            </a:fld>
            <a:endParaRPr lang="en-CA">
              <a:solidFill>
                <a:srgbClr val="000000"/>
              </a:solidFill>
            </a:endParaRPr>
          </a:p>
        </p:txBody>
      </p:sp>
      <p:sp>
        <p:nvSpPr>
          <p:cNvPr id="345090" name="Rectangle 2"/>
          <p:cNvSpPr>
            <a:spLocks noGrp="1" noChangeArrowheads="1"/>
          </p:cNvSpPr>
          <p:nvPr>
            <p:ph type="title" idx="4294967295"/>
          </p:nvPr>
        </p:nvSpPr>
        <p:spPr>
          <a:xfrm>
            <a:off x="304800" y="152402"/>
            <a:ext cx="9372600" cy="1143000"/>
          </a:xfrm>
        </p:spPr>
        <p:txBody>
          <a:bodyPr/>
          <a:lstStyle/>
          <a:p>
            <a:pPr eaLnBrk="1" hangingPunct="1"/>
            <a:r>
              <a:rPr lang="en-CA" b="1" dirty="0" smtClean="0">
                <a:solidFill>
                  <a:schemeClr val="tx1"/>
                </a:solidFill>
              </a:rPr>
              <a:t>Evaluation Metrics</a:t>
            </a:r>
          </a:p>
        </p:txBody>
      </p:sp>
      <p:sp>
        <p:nvSpPr>
          <p:cNvPr id="9" name="Footer Placeholder 8"/>
          <p:cNvSpPr>
            <a:spLocks noGrp="1"/>
          </p:cNvSpPr>
          <p:nvPr>
            <p:ph type="ftr" sz="quarter" idx="11"/>
          </p:nvPr>
        </p:nvSpPr>
        <p:spPr/>
        <p:txBody>
          <a:bodyPr/>
          <a:lstStyle/>
          <a:p>
            <a:pPr>
              <a:defRPr/>
            </a:pPr>
            <a:r>
              <a:rPr lang="en-US" smtClean="0">
                <a:solidFill>
                  <a:srgbClr val="000000"/>
                </a:solidFill>
              </a:rPr>
              <a:t>CPSC 422, Lecture 28</a:t>
            </a:r>
            <a:endParaRPr lang="en-US">
              <a:solidFill>
                <a:srgbClr val="000000"/>
              </a:solidFill>
            </a:endParaRPr>
          </a:p>
        </p:txBody>
      </p:sp>
      <p:sp>
        <p:nvSpPr>
          <p:cNvPr id="10" name="TextBox 9"/>
          <p:cNvSpPr txBox="1"/>
          <p:nvPr/>
        </p:nvSpPr>
        <p:spPr>
          <a:xfrm>
            <a:off x="2590800" y="1524002"/>
            <a:ext cx="4648200" cy="965941"/>
          </a:xfrm>
          <a:prstGeom prst="rect">
            <a:avLst/>
          </a:prstGeom>
          <a:solidFill>
            <a:schemeClr val="accent2">
              <a:lumMod val="20000"/>
              <a:lumOff val="80000"/>
            </a:schemeClr>
          </a:solidFill>
        </p:spPr>
        <p:txBody>
          <a:bodyPr wrap="square" lIns="91418" tIns="45710" rIns="91418" bIns="45710" rtlCol="0">
            <a:spAutoFit/>
          </a:bodyPr>
          <a:lstStyle/>
          <a:p>
            <a:r>
              <a:rPr lang="en-CA" sz="2800" dirty="0">
                <a:solidFill>
                  <a:srgbClr val="000000"/>
                </a:solidFill>
                <a:latin typeface="Arial" pitchFamily="34" charset="0"/>
                <a:cs typeface="Arial" pitchFamily="34" charset="0"/>
              </a:rPr>
              <a:t>Metrics for parsing accuracy</a:t>
            </a:r>
          </a:p>
          <a:p>
            <a:r>
              <a:rPr lang="en-CA" sz="2800" dirty="0">
                <a:solidFill>
                  <a:srgbClr val="000000"/>
                </a:solidFill>
                <a:latin typeface="Arial" pitchFamily="34" charset="0"/>
                <a:cs typeface="Arial" pitchFamily="34" charset="0"/>
              </a:rPr>
              <a:t>         (</a:t>
            </a:r>
            <a:r>
              <a:rPr lang="en-CA" sz="2800" dirty="0" err="1">
                <a:solidFill>
                  <a:srgbClr val="000000"/>
                </a:solidFill>
                <a:latin typeface="Arial" pitchFamily="34" charset="0"/>
                <a:cs typeface="Arial" pitchFamily="34" charset="0"/>
              </a:rPr>
              <a:t>Marcu</a:t>
            </a:r>
            <a:r>
              <a:rPr lang="en-CA" sz="2800" dirty="0">
                <a:solidFill>
                  <a:srgbClr val="000000"/>
                </a:solidFill>
                <a:latin typeface="Arial" pitchFamily="34" charset="0"/>
                <a:cs typeface="Arial" pitchFamily="34" charset="0"/>
              </a:rPr>
              <a:t>, 2000)</a:t>
            </a:r>
            <a:endParaRPr lang="en-CA" dirty="0">
              <a:solidFill>
                <a:srgbClr val="000000"/>
              </a:solidFill>
              <a:latin typeface="Arial" pitchFamily="34" charset="0"/>
              <a:cs typeface="Arial" pitchFamily="34" charset="0"/>
            </a:endParaRPr>
          </a:p>
        </p:txBody>
      </p:sp>
      <p:sp>
        <p:nvSpPr>
          <p:cNvPr id="16" name="TextBox 15"/>
          <p:cNvSpPr txBox="1"/>
          <p:nvPr/>
        </p:nvSpPr>
        <p:spPr>
          <a:xfrm>
            <a:off x="762001" y="5638800"/>
            <a:ext cx="5181600" cy="529924"/>
          </a:xfrm>
          <a:prstGeom prst="rect">
            <a:avLst/>
          </a:prstGeom>
          <a:noFill/>
        </p:spPr>
        <p:txBody>
          <a:bodyPr wrap="square" lIns="91418" tIns="45710" rIns="91418" bIns="45710" rtlCol="0">
            <a:spAutoFit/>
          </a:bodyPr>
          <a:lstStyle/>
          <a:p>
            <a:r>
              <a:rPr lang="en-CA" sz="2800" dirty="0">
                <a:solidFill>
                  <a:srgbClr val="000000"/>
                </a:solidFill>
                <a:latin typeface="Arial" pitchFamily="34" charset="0"/>
                <a:cs typeface="Arial" pitchFamily="34" charset="0"/>
              </a:rPr>
              <a:t>Intra-sentence EDU boundary</a:t>
            </a:r>
            <a:endParaRPr lang="en-CA" dirty="0">
              <a:solidFill>
                <a:srgbClr val="000000"/>
              </a:solidFill>
              <a:latin typeface="Arial" pitchFamily="34" charset="0"/>
              <a:cs typeface="Arial" pitchFamily="34" charset="0"/>
            </a:endParaRPr>
          </a:p>
        </p:txBody>
      </p:sp>
      <p:grpSp>
        <p:nvGrpSpPr>
          <p:cNvPr id="2" name="Group 20"/>
          <p:cNvGrpSpPr/>
          <p:nvPr/>
        </p:nvGrpSpPr>
        <p:grpSpPr>
          <a:xfrm>
            <a:off x="762000" y="2819400"/>
            <a:ext cx="8686800" cy="1143000"/>
            <a:chOff x="228600" y="2362200"/>
            <a:chExt cx="8686800" cy="1143000"/>
          </a:xfrm>
        </p:grpSpPr>
        <p:sp>
          <p:nvSpPr>
            <p:cNvPr id="18" name="TextBox 17"/>
            <p:cNvSpPr txBox="1"/>
            <p:nvPr/>
          </p:nvSpPr>
          <p:spPr>
            <a:xfrm>
              <a:off x="304800" y="2438400"/>
              <a:ext cx="5334000" cy="976678"/>
            </a:xfrm>
            <a:prstGeom prst="rect">
              <a:avLst/>
            </a:prstGeom>
            <a:noFill/>
          </p:spPr>
          <p:txBody>
            <a:bodyPr wrap="square" rtlCol="0">
              <a:spAutoFit/>
            </a:bodyPr>
            <a:lstStyle/>
            <a:p>
              <a:pPr>
                <a:buFont typeface="Arial" pitchFamily="34" charset="0"/>
                <a:buChar char="•"/>
              </a:pPr>
              <a:r>
                <a:rPr lang="en-CA" sz="2800" dirty="0">
                  <a:solidFill>
                    <a:srgbClr val="000000"/>
                  </a:solidFill>
                  <a:latin typeface="Arial" pitchFamily="34" charset="0"/>
                  <a:cs typeface="Arial" pitchFamily="34" charset="0"/>
                </a:rPr>
                <a:t> Unlabeled (Span)</a:t>
              </a:r>
            </a:p>
            <a:p>
              <a:pPr>
                <a:buFont typeface="Arial" pitchFamily="34" charset="0"/>
                <a:buChar char="•"/>
              </a:pPr>
              <a:r>
                <a:rPr lang="en-CA" sz="2800" dirty="0">
                  <a:solidFill>
                    <a:srgbClr val="000000"/>
                  </a:solidFill>
                  <a:latin typeface="Arial" pitchFamily="34" charset="0"/>
                  <a:cs typeface="Arial" pitchFamily="34" charset="0"/>
                </a:rPr>
                <a:t> Labeled (Nuclearity, Relation)</a:t>
              </a:r>
              <a:endParaRPr lang="en-CA" dirty="0">
                <a:solidFill>
                  <a:srgbClr val="000000"/>
                </a:solidFill>
                <a:latin typeface="Arial" pitchFamily="34" charset="0"/>
                <a:cs typeface="Arial" pitchFamily="34" charset="0"/>
              </a:endParaRPr>
            </a:p>
          </p:txBody>
        </p:sp>
        <p:sp>
          <p:nvSpPr>
            <p:cNvPr id="19" name="Double Brace 18"/>
            <p:cNvSpPr/>
            <p:nvPr/>
          </p:nvSpPr>
          <p:spPr bwMode="auto">
            <a:xfrm>
              <a:off x="228600" y="2362200"/>
              <a:ext cx="5334000" cy="1143000"/>
            </a:xfrm>
            <a:prstGeom prst="bracePair">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CA" smtClean="0">
                <a:solidFill>
                  <a:srgbClr val="FFFFFF"/>
                </a:solidFill>
                <a:latin typeface="Times New Roman" pitchFamily="18" charset="0"/>
              </a:endParaRPr>
            </a:p>
          </p:txBody>
        </p:sp>
        <p:sp>
          <p:nvSpPr>
            <p:cNvPr id="20" name="TextBox 19"/>
            <p:cNvSpPr txBox="1"/>
            <p:nvPr/>
          </p:nvSpPr>
          <p:spPr>
            <a:xfrm>
              <a:off x="5867400" y="2398693"/>
              <a:ext cx="3048000" cy="976678"/>
            </a:xfrm>
            <a:prstGeom prst="rect">
              <a:avLst/>
            </a:prstGeom>
            <a:noFill/>
          </p:spPr>
          <p:txBody>
            <a:bodyPr wrap="square" rtlCol="0">
              <a:spAutoFit/>
            </a:bodyPr>
            <a:lstStyle/>
            <a:p>
              <a:r>
                <a:rPr lang="en-CA" sz="2800" dirty="0">
                  <a:solidFill>
                    <a:srgbClr val="000000"/>
                  </a:solidFill>
                  <a:latin typeface="Arial" pitchFamily="34" charset="0"/>
                  <a:cs typeface="Arial" pitchFamily="34" charset="0"/>
                </a:rPr>
                <a:t>Precision, Recall</a:t>
              </a:r>
            </a:p>
            <a:p>
              <a:r>
                <a:rPr lang="en-CA" sz="2800" dirty="0">
                  <a:solidFill>
                    <a:srgbClr val="000000"/>
                  </a:solidFill>
                  <a:latin typeface="Arial" pitchFamily="34" charset="0"/>
                  <a:cs typeface="Arial" pitchFamily="34" charset="0"/>
                </a:rPr>
                <a:t>F-measure</a:t>
              </a:r>
              <a:endParaRPr lang="en-CA" dirty="0">
                <a:solidFill>
                  <a:srgbClr val="000000"/>
                </a:solidFill>
                <a:latin typeface="Arial" pitchFamily="34" charset="0"/>
                <a:cs typeface="Arial" pitchFamily="34" charset="0"/>
              </a:endParaRPr>
            </a:p>
          </p:txBody>
        </p:sp>
      </p:grpSp>
      <p:sp>
        <p:nvSpPr>
          <p:cNvPr id="22" name="TextBox 21"/>
          <p:cNvSpPr txBox="1"/>
          <p:nvPr/>
        </p:nvSpPr>
        <p:spPr>
          <a:xfrm>
            <a:off x="990601" y="4303696"/>
            <a:ext cx="8077200" cy="965941"/>
          </a:xfrm>
          <a:prstGeom prst="rect">
            <a:avLst/>
          </a:prstGeom>
          <a:solidFill>
            <a:schemeClr val="accent2">
              <a:lumMod val="20000"/>
              <a:lumOff val="80000"/>
            </a:schemeClr>
          </a:solidFill>
        </p:spPr>
        <p:txBody>
          <a:bodyPr wrap="square" lIns="91418" tIns="45710" rIns="91418" bIns="45710" rtlCol="0">
            <a:spAutoFit/>
          </a:bodyPr>
          <a:lstStyle/>
          <a:p>
            <a:r>
              <a:rPr lang="en-CA" sz="2800" dirty="0">
                <a:solidFill>
                  <a:srgbClr val="000000"/>
                </a:solidFill>
                <a:latin typeface="Arial" pitchFamily="34" charset="0"/>
                <a:cs typeface="Arial" pitchFamily="34" charset="0"/>
              </a:rPr>
              <a:t>Metric for segmentation accuracy</a:t>
            </a:r>
          </a:p>
          <a:p>
            <a:r>
              <a:rPr lang="en-CA" sz="2800" dirty="0">
                <a:solidFill>
                  <a:srgbClr val="000000"/>
                </a:solidFill>
                <a:latin typeface="Arial" pitchFamily="34" charset="0"/>
                <a:cs typeface="Arial" pitchFamily="34" charset="0"/>
              </a:rPr>
              <a:t>(</a:t>
            </a:r>
            <a:r>
              <a:rPr lang="en-CA" sz="2800" dirty="0" err="1">
                <a:solidFill>
                  <a:srgbClr val="000000"/>
                </a:solidFill>
                <a:latin typeface="Arial" pitchFamily="34" charset="0"/>
                <a:cs typeface="Arial" pitchFamily="34" charset="0"/>
              </a:rPr>
              <a:t>Soricut</a:t>
            </a:r>
            <a:r>
              <a:rPr lang="en-CA" sz="2800" dirty="0">
                <a:solidFill>
                  <a:srgbClr val="000000"/>
                </a:solidFill>
                <a:latin typeface="Arial" pitchFamily="34" charset="0"/>
                <a:cs typeface="Arial" pitchFamily="34" charset="0"/>
              </a:rPr>
              <a:t> &amp; </a:t>
            </a:r>
            <a:r>
              <a:rPr lang="en-CA" sz="2800" dirty="0" err="1">
                <a:solidFill>
                  <a:srgbClr val="000000"/>
                </a:solidFill>
                <a:latin typeface="Arial" pitchFamily="34" charset="0"/>
                <a:cs typeface="Arial" pitchFamily="34" charset="0"/>
              </a:rPr>
              <a:t>Marcu</a:t>
            </a:r>
            <a:r>
              <a:rPr lang="en-CA" sz="2800" dirty="0">
                <a:solidFill>
                  <a:srgbClr val="000000"/>
                </a:solidFill>
                <a:latin typeface="Arial" pitchFamily="34" charset="0"/>
                <a:cs typeface="Arial" pitchFamily="34" charset="0"/>
              </a:rPr>
              <a:t>, 2003; Fisher &amp; Roark, 2007)</a:t>
            </a:r>
            <a:endParaRPr lang="en-CA" dirty="0">
              <a:solidFill>
                <a:srgbClr val="000000"/>
              </a:solidFill>
              <a:latin typeface="Arial" pitchFamily="34" charset="0"/>
              <a:cs typeface="Arial" pitchFamily="34" charset="0"/>
            </a:endParaRPr>
          </a:p>
        </p:txBody>
      </p:sp>
      <p:sp>
        <p:nvSpPr>
          <p:cNvPr id="23" name="Double Brace 22"/>
          <p:cNvSpPr/>
          <p:nvPr/>
        </p:nvSpPr>
        <p:spPr bwMode="auto">
          <a:xfrm>
            <a:off x="685800" y="5638802"/>
            <a:ext cx="5257800" cy="533400"/>
          </a:xfrm>
          <a:prstGeom prst="bracePair">
            <a:avLst/>
          </a:prstGeom>
          <a:noFill/>
          <a:ln w="9525" cap="flat" cmpd="sng" algn="ctr">
            <a:solidFill>
              <a:schemeClr val="tx1"/>
            </a:solidFill>
            <a:prstDash val="solid"/>
            <a:round/>
            <a:headEnd type="none" w="med" len="med"/>
            <a:tailEnd type="none" w="med" len="med"/>
          </a:ln>
          <a:effectLst/>
        </p:spPr>
        <p:txBody>
          <a:bodyPr vert="horz" wrap="square" lIns="91418" tIns="45710" rIns="91418" bIns="45710" numCol="1" rtlCol="0" anchor="t" anchorCtr="0" compatLnSpc="1">
            <a:prstTxWarp prst="textNoShape">
              <a:avLst/>
            </a:prstTxWarp>
          </a:bodyPr>
          <a:lstStyle/>
          <a:p>
            <a:endParaRPr lang="en-CA" smtClean="0">
              <a:solidFill>
                <a:srgbClr val="FFFFFF"/>
              </a:solidFill>
              <a:latin typeface="Times New Roman" pitchFamily="18" charset="0"/>
            </a:endParaRPr>
          </a:p>
        </p:txBody>
      </p:sp>
      <p:sp>
        <p:nvSpPr>
          <p:cNvPr id="24" name="TextBox 23"/>
          <p:cNvSpPr txBox="1"/>
          <p:nvPr/>
        </p:nvSpPr>
        <p:spPr>
          <a:xfrm>
            <a:off x="6477002" y="5446695"/>
            <a:ext cx="3048000" cy="965941"/>
          </a:xfrm>
          <a:prstGeom prst="rect">
            <a:avLst/>
          </a:prstGeom>
          <a:noFill/>
        </p:spPr>
        <p:txBody>
          <a:bodyPr wrap="square" lIns="91418" tIns="45710" rIns="91418" bIns="45710" rtlCol="0">
            <a:spAutoFit/>
          </a:bodyPr>
          <a:lstStyle/>
          <a:p>
            <a:r>
              <a:rPr lang="en-CA" sz="2800" dirty="0">
                <a:solidFill>
                  <a:srgbClr val="000000"/>
                </a:solidFill>
                <a:latin typeface="Arial" pitchFamily="34" charset="0"/>
                <a:cs typeface="Arial" pitchFamily="34" charset="0"/>
              </a:rPr>
              <a:t>Precision, Recall</a:t>
            </a:r>
          </a:p>
          <a:p>
            <a:r>
              <a:rPr lang="en-CA" sz="2800" dirty="0">
                <a:solidFill>
                  <a:srgbClr val="000000"/>
                </a:solidFill>
                <a:latin typeface="Arial" pitchFamily="34" charset="0"/>
                <a:cs typeface="Arial" pitchFamily="34" charset="0"/>
              </a:rPr>
              <a:t>F-measure</a:t>
            </a:r>
            <a:endParaRPr lang="en-CA" dirty="0">
              <a:solidFill>
                <a:srgbClr val="000000"/>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linds(horizontal)">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blinds(horizontal)">
                                      <p:cBhvr>
                                        <p:cTn id="22" dur="500"/>
                                        <p:tgtEl>
                                          <p:spTgt spid="24"/>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blinds(horizontal)">
                                      <p:cBhvr>
                                        <p:cTn id="25" dur="500"/>
                                        <p:tgtEl>
                                          <p:spTgt spid="23"/>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blinds(horizontal)">
                                      <p:cBhvr>
                                        <p:cTn id="2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6" grpId="0"/>
      <p:bldP spid="22" grpId="0" animBg="1"/>
      <p:bldP spid="23" grpId="0" animBg="1"/>
      <p:bldP spid="24"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40" y="311150"/>
            <a:ext cx="9051925" cy="1136649"/>
          </a:xfrm>
        </p:spPr>
        <p:txBody>
          <a:bodyPr/>
          <a:lstStyle/>
          <a:p>
            <a:r>
              <a:rPr lang="en-CA" dirty="0" smtClean="0"/>
              <a:t>Experiments (1)</a:t>
            </a:r>
            <a:endParaRPr lang="en-CA" dirty="0"/>
          </a:p>
        </p:txBody>
      </p:sp>
      <p:sp>
        <p:nvSpPr>
          <p:cNvPr id="5" name="Footer Placeholder 4"/>
          <p:cNvSpPr>
            <a:spLocks noGrp="1"/>
          </p:cNvSpPr>
          <p:nvPr>
            <p:ph type="ftr" sz="quarter" idx="11"/>
          </p:nvPr>
        </p:nvSpPr>
        <p:spPr/>
        <p:txBody>
          <a:bodyPr/>
          <a:lstStyle/>
          <a:p>
            <a:pPr>
              <a:defRPr/>
            </a:pPr>
            <a:r>
              <a:rPr lang="en-US" smtClean="0">
                <a:solidFill>
                  <a:srgbClr val="000000"/>
                </a:solidFill>
              </a:rPr>
              <a:t>CPSC 422, Lecture 28</a:t>
            </a: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21A5F99B-F908-435A-91B8-09D5E4931BB1}" type="slidenum">
              <a:rPr lang="en-US" smtClean="0">
                <a:solidFill>
                  <a:srgbClr val="000000"/>
                </a:solidFill>
              </a:rPr>
              <a:pPr>
                <a:defRPr/>
              </a:pPr>
              <a:t>66</a:t>
            </a:fld>
            <a:endParaRPr lang="en-US">
              <a:solidFill>
                <a:srgbClr val="000000"/>
              </a:solidFill>
            </a:endParaRPr>
          </a:p>
        </p:txBody>
      </p:sp>
      <p:sp>
        <p:nvSpPr>
          <p:cNvPr id="10" name="TextBox 9"/>
          <p:cNvSpPr txBox="1"/>
          <p:nvPr/>
        </p:nvSpPr>
        <p:spPr>
          <a:xfrm>
            <a:off x="838202" y="1853626"/>
            <a:ext cx="8077200" cy="599686"/>
          </a:xfrm>
          <a:prstGeom prst="rect">
            <a:avLst/>
          </a:prstGeom>
          <a:solidFill>
            <a:srgbClr val="FFCCFF"/>
          </a:solidFill>
        </p:spPr>
        <p:txBody>
          <a:bodyPr wrap="square" lIns="91418" tIns="45710" rIns="91418" bIns="45710" rtlCol="0">
            <a:spAutoFit/>
          </a:bodyPr>
          <a:lstStyle/>
          <a:p>
            <a:r>
              <a:rPr lang="en-CA" sz="3200" b="1" dirty="0">
                <a:solidFill>
                  <a:srgbClr val="000000"/>
                </a:solidFill>
                <a:latin typeface="Arial" pitchFamily="34" charset="0"/>
                <a:cs typeface="Arial" pitchFamily="34" charset="0"/>
              </a:rPr>
              <a:t>Parsing based on </a:t>
            </a:r>
            <a:r>
              <a:rPr lang="en-CA" sz="3200" b="1" dirty="0">
                <a:solidFill>
                  <a:srgbClr val="0000FF"/>
                </a:solidFill>
                <a:latin typeface="Arial" pitchFamily="34" charset="0"/>
                <a:cs typeface="Arial" pitchFamily="34" charset="0"/>
              </a:rPr>
              <a:t>manual</a:t>
            </a:r>
            <a:r>
              <a:rPr lang="en-CA" sz="3200" b="1" dirty="0">
                <a:solidFill>
                  <a:srgbClr val="000000"/>
                </a:solidFill>
                <a:latin typeface="Arial" pitchFamily="34" charset="0"/>
                <a:cs typeface="Arial" pitchFamily="34" charset="0"/>
              </a:rPr>
              <a:t> segmentation</a:t>
            </a:r>
            <a:endParaRPr lang="en-CA" sz="3200" dirty="0">
              <a:solidFill>
                <a:srgbClr val="000000"/>
              </a:solidFill>
              <a:latin typeface="Arial" pitchFamily="34" charset="0"/>
              <a:cs typeface="Arial" pitchFamily="34" charset="0"/>
            </a:endParaRPr>
          </a:p>
        </p:txBody>
      </p:sp>
      <p:sp>
        <p:nvSpPr>
          <p:cNvPr id="11" name="TextBox 10"/>
          <p:cNvSpPr txBox="1"/>
          <p:nvPr/>
        </p:nvSpPr>
        <p:spPr>
          <a:xfrm>
            <a:off x="762001" y="5638802"/>
            <a:ext cx="8229601" cy="965941"/>
          </a:xfrm>
          <a:prstGeom prst="rect">
            <a:avLst/>
          </a:prstGeom>
          <a:noFill/>
        </p:spPr>
        <p:txBody>
          <a:bodyPr wrap="square" lIns="91418" tIns="45710" rIns="91418" bIns="45710" rtlCol="0">
            <a:spAutoFit/>
          </a:bodyPr>
          <a:lstStyle/>
          <a:p>
            <a:r>
              <a:rPr lang="en-CA" sz="2800" dirty="0">
                <a:solidFill>
                  <a:srgbClr val="000000"/>
                </a:solidFill>
                <a:latin typeface="Arial" pitchFamily="34" charset="0"/>
                <a:cs typeface="Arial" pitchFamily="34" charset="0"/>
              </a:rPr>
              <a:t>Our model outperforms the state-of-the-art by a wide margin, especially on relation labeling</a:t>
            </a:r>
            <a:endParaRPr lang="en-CA" dirty="0">
              <a:solidFill>
                <a:srgbClr val="000000"/>
              </a:solidFill>
              <a:latin typeface="Arial" pitchFamily="34" charset="0"/>
              <a:cs typeface="Arial" pitchFamily="34" charset="0"/>
            </a:endParaRPr>
          </a:p>
        </p:txBody>
      </p:sp>
      <p:graphicFrame>
        <p:nvGraphicFramePr>
          <p:cNvPr id="9" name="Table 8"/>
          <p:cNvGraphicFramePr>
            <a:graphicFrameLocks noGrp="1"/>
          </p:cNvGraphicFramePr>
          <p:nvPr/>
        </p:nvGraphicFramePr>
        <p:xfrm>
          <a:off x="914402" y="2819402"/>
          <a:ext cx="8001002" cy="2514600"/>
        </p:xfrm>
        <a:graphic>
          <a:graphicData uri="http://schemas.openxmlformats.org/drawingml/2006/table">
            <a:tbl>
              <a:tblPr firstRow="1" bandRow="1">
                <a:tableStyleId>{5940675A-B579-460E-94D1-54222C63F5DA}</a:tableStyleId>
              </a:tblPr>
              <a:tblGrid>
                <a:gridCol w="1524001">
                  <a:extLst>
                    <a:ext uri="{9D8B030D-6E8A-4147-A177-3AD203B41FA5}">
                      <a16:colId xmlns:a16="http://schemas.microsoft.com/office/drawing/2014/main" val="20000"/>
                    </a:ext>
                  </a:extLst>
                </a:gridCol>
                <a:gridCol w="1294533">
                  <a:extLst>
                    <a:ext uri="{9D8B030D-6E8A-4147-A177-3AD203B41FA5}">
                      <a16:colId xmlns:a16="http://schemas.microsoft.com/office/drawing/2014/main" val="20001"/>
                    </a:ext>
                  </a:extLst>
                </a:gridCol>
                <a:gridCol w="1091046">
                  <a:extLst>
                    <a:ext uri="{9D8B030D-6E8A-4147-A177-3AD203B41FA5}">
                      <a16:colId xmlns:a16="http://schemas.microsoft.com/office/drawing/2014/main" val="20002"/>
                    </a:ext>
                  </a:extLst>
                </a:gridCol>
                <a:gridCol w="1181965">
                  <a:extLst>
                    <a:ext uri="{9D8B030D-6E8A-4147-A177-3AD203B41FA5}">
                      <a16:colId xmlns:a16="http://schemas.microsoft.com/office/drawing/2014/main" val="20003"/>
                    </a:ext>
                  </a:extLst>
                </a:gridCol>
                <a:gridCol w="1000126">
                  <a:extLst>
                    <a:ext uri="{9D8B030D-6E8A-4147-A177-3AD203B41FA5}">
                      <a16:colId xmlns:a16="http://schemas.microsoft.com/office/drawing/2014/main" val="20004"/>
                    </a:ext>
                  </a:extLst>
                </a:gridCol>
                <a:gridCol w="918731">
                  <a:extLst>
                    <a:ext uri="{9D8B030D-6E8A-4147-A177-3AD203B41FA5}">
                      <a16:colId xmlns:a16="http://schemas.microsoft.com/office/drawing/2014/main" val="20005"/>
                    </a:ext>
                  </a:extLst>
                </a:gridCol>
                <a:gridCol w="990600">
                  <a:extLst>
                    <a:ext uri="{9D8B030D-6E8A-4147-A177-3AD203B41FA5}">
                      <a16:colId xmlns:a16="http://schemas.microsoft.com/office/drawing/2014/main" val="20006"/>
                    </a:ext>
                  </a:extLst>
                </a:gridCol>
              </a:tblGrid>
              <a:tr h="419100">
                <a:tc>
                  <a:txBody>
                    <a:bodyPr/>
                    <a:lstStyle/>
                    <a:p>
                      <a:endParaRPr lang="en-CA" sz="1800" dirty="0"/>
                    </a:p>
                  </a:txBody>
                  <a:tcPr anchor="ctr" anchorCtr="1">
                    <a:noFill/>
                  </a:tcPr>
                </a:tc>
                <a:tc gridSpan="4">
                  <a:txBody>
                    <a:bodyPr/>
                    <a:lstStyle/>
                    <a:p>
                      <a:r>
                        <a:rPr lang="en-CA" sz="1800" b="1" dirty="0" smtClean="0"/>
                        <a:t>RST-DT</a:t>
                      </a:r>
                      <a:endParaRPr lang="en-CA" sz="1800" b="1" dirty="0"/>
                    </a:p>
                  </a:txBody>
                  <a:tcPr anchor="ctr" anchorCtr="1">
                    <a:solidFill>
                      <a:schemeClr val="bg1">
                        <a:lumMod val="85000"/>
                      </a:schemeClr>
                    </a:solidFill>
                  </a:tcPr>
                </a:tc>
                <a:tc hMerge="1">
                  <a:txBody>
                    <a:bodyPr/>
                    <a:lstStyle/>
                    <a:p>
                      <a:endParaRPr lang="en-CA" dirty="0"/>
                    </a:p>
                  </a:txBody>
                  <a:tcPr anchor="ctr" anchorCtr="1"/>
                </a:tc>
                <a:tc hMerge="1">
                  <a:txBody>
                    <a:bodyPr/>
                    <a:lstStyle/>
                    <a:p>
                      <a:endParaRPr lang="en-CA" dirty="0"/>
                    </a:p>
                  </a:txBody>
                  <a:tcPr anchor="ctr" anchorCtr="1"/>
                </a:tc>
                <a:tc hMerge="1">
                  <a:txBody>
                    <a:bodyPr/>
                    <a:lstStyle/>
                    <a:p>
                      <a:endParaRPr lang="en-CA" dirty="0"/>
                    </a:p>
                  </a:txBody>
                  <a:tcPr anchor="ctr" anchorCtr="1"/>
                </a:tc>
                <a:tc gridSpan="2">
                  <a:txBody>
                    <a:bodyPr/>
                    <a:lstStyle/>
                    <a:p>
                      <a:r>
                        <a:rPr lang="en-CA" sz="1800" b="1" dirty="0" smtClean="0"/>
                        <a:t>Instructional</a:t>
                      </a:r>
                      <a:endParaRPr lang="en-CA" sz="1800" b="1" dirty="0"/>
                    </a:p>
                  </a:txBody>
                  <a:tcPr anchor="ctr" anchorCtr="1">
                    <a:solidFill>
                      <a:schemeClr val="accent2">
                        <a:lumMod val="40000"/>
                        <a:lumOff val="60000"/>
                        <a:alpha val="49000"/>
                      </a:schemeClr>
                    </a:solidFill>
                  </a:tcPr>
                </a:tc>
                <a:tc hMerge="1">
                  <a:txBody>
                    <a:bodyPr/>
                    <a:lstStyle/>
                    <a:p>
                      <a:endParaRPr lang="en-CA" dirty="0"/>
                    </a:p>
                  </a:txBody>
                  <a:tcPr anchor="ctr" anchorCtr="1"/>
                </a:tc>
                <a:extLst>
                  <a:ext uri="{0D108BD9-81ED-4DB2-BD59-A6C34878D82A}">
                    <a16:rowId xmlns:a16="http://schemas.microsoft.com/office/drawing/2014/main" val="10000"/>
                  </a:ext>
                </a:extLst>
              </a:tr>
              <a:tr h="419100">
                <a:tc>
                  <a:txBody>
                    <a:bodyPr/>
                    <a:lstStyle/>
                    <a:p>
                      <a:endParaRPr lang="en-CA" sz="1800" dirty="0"/>
                    </a:p>
                  </a:txBody>
                  <a:tcPr anchor="ctr" anchorCtr="1">
                    <a:noFill/>
                  </a:tcPr>
                </a:tc>
                <a:tc gridSpan="2">
                  <a:txBody>
                    <a:bodyPr/>
                    <a:lstStyle/>
                    <a:p>
                      <a:r>
                        <a:rPr lang="en-CA" sz="1800" b="1" dirty="0" smtClean="0"/>
                        <a:t>Test</a:t>
                      </a:r>
                      <a:r>
                        <a:rPr lang="en-CA" sz="1800" b="1" baseline="0" dirty="0" smtClean="0"/>
                        <a:t> set</a:t>
                      </a:r>
                      <a:endParaRPr lang="en-CA" sz="1800" b="1" dirty="0"/>
                    </a:p>
                  </a:txBody>
                  <a:tcPr anchor="ctr" anchorCtr="1">
                    <a:solidFill>
                      <a:schemeClr val="bg1">
                        <a:lumMod val="85000"/>
                      </a:schemeClr>
                    </a:solidFill>
                  </a:tcPr>
                </a:tc>
                <a:tc hMerge="1">
                  <a:txBody>
                    <a:bodyPr/>
                    <a:lstStyle/>
                    <a:p>
                      <a:endParaRPr lang="en-CA" dirty="0"/>
                    </a:p>
                  </a:txBody>
                  <a:tcPr/>
                </a:tc>
                <a:tc>
                  <a:txBody>
                    <a:bodyPr/>
                    <a:lstStyle/>
                    <a:p>
                      <a:r>
                        <a:rPr lang="en-CA" sz="1800" b="1" dirty="0" smtClean="0"/>
                        <a:t>10-fold</a:t>
                      </a:r>
                      <a:endParaRPr lang="en-CA" sz="1800" b="1" dirty="0"/>
                    </a:p>
                  </a:txBody>
                  <a:tcPr anchor="ctr" anchorCtr="1">
                    <a:solidFill>
                      <a:schemeClr val="bg1">
                        <a:lumMod val="85000"/>
                      </a:schemeClr>
                    </a:solidFill>
                  </a:tcPr>
                </a:tc>
                <a:tc>
                  <a:txBody>
                    <a:bodyPr/>
                    <a:lstStyle/>
                    <a:p>
                      <a:r>
                        <a:rPr lang="en-CA" sz="1800" b="1" dirty="0" smtClean="0"/>
                        <a:t>Doubly</a:t>
                      </a:r>
                      <a:endParaRPr lang="en-CA" sz="1800" b="1" dirty="0"/>
                    </a:p>
                  </a:txBody>
                  <a:tcPr anchor="ctr" anchorCtr="1">
                    <a:solidFill>
                      <a:schemeClr val="bg1">
                        <a:lumMod val="85000"/>
                      </a:schemeClr>
                    </a:solidFill>
                  </a:tcPr>
                </a:tc>
                <a:tc>
                  <a:txBody>
                    <a:bodyPr/>
                    <a:lstStyle/>
                    <a:p>
                      <a:r>
                        <a:rPr lang="en-CA" sz="1800" b="1" dirty="0" smtClean="0"/>
                        <a:t>S&amp;E</a:t>
                      </a:r>
                      <a:endParaRPr lang="en-CA" sz="1800" b="1" dirty="0"/>
                    </a:p>
                  </a:txBody>
                  <a:tcPr anchor="ctr" anchorCtr="1">
                    <a:solidFill>
                      <a:schemeClr val="accent2">
                        <a:lumMod val="40000"/>
                        <a:lumOff val="60000"/>
                        <a:alpha val="49000"/>
                      </a:schemeClr>
                    </a:solidFill>
                  </a:tcPr>
                </a:tc>
                <a:tc>
                  <a:txBody>
                    <a:bodyPr/>
                    <a:lstStyle/>
                    <a:p>
                      <a:r>
                        <a:rPr lang="en-CA" sz="1800" b="1" dirty="0" smtClean="0"/>
                        <a:t>10-fold</a:t>
                      </a:r>
                      <a:endParaRPr lang="en-CA" sz="1800" b="1" dirty="0"/>
                    </a:p>
                  </a:txBody>
                  <a:tcPr anchor="ctr" anchorCtr="1">
                    <a:solidFill>
                      <a:schemeClr val="accent2">
                        <a:lumMod val="40000"/>
                        <a:lumOff val="60000"/>
                        <a:alpha val="49000"/>
                      </a:schemeClr>
                    </a:solidFill>
                  </a:tcPr>
                </a:tc>
                <a:extLst>
                  <a:ext uri="{0D108BD9-81ED-4DB2-BD59-A6C34878D82A}">
                    <a16:rowId xmlns:a16="http://schemas.microsoft.com/office/drawing/2014/main" val="10001"/>
                  </a:ext>
                </a:extLst>
              </a:tr>
              <a:tr h="419100">
                <a:tc>
                  <a:txBody>
                    <a:bodyPr/>
                    <a:lstStyle/>
                    <a:p>
                      <a:r>
                        <a:rPr lang="en-CA" sz="1800" b="1" dirty="0" smtClean="0"/>
                        <a:t>Scores</a:t>
                      </a:r>
                      <a:endParaRPr lang="en-CA" sz="1800" b="1" dirty="0"/>
                    </a:p>
                  </a:txBody>
                  <a:tcPr anchor="ctr" anchorCtr="1">
                    <a:noFill/>
                  </a:tcPr>
                </a:tc>
                <a:tc>
                  <a:txBody>
                    <a:bodyPr/>
                    <a:lstStyle/>
                    <a:p>
                      <a:r>
                        <a:rPr lang="en-CA" sz="1800" b="1" dirty="0" smtClean="0"/>
                        <a:t>SPADE</a:t>
                      </a:r>
                      <a:endParaRPr lang="en-CA" sz="1800" b="1" dirty="0"/>
                    </a:p>
                  </a:txBody>
                  <a:tcPr anchor="ctr" anchorCtr="1">
                    <a:solidFill>
                      <a:schemeClr val="bg1">
                        <a:lumMod val="85000"/>
                      </a:schemeClr>
                    </a:solidFill>
                  </a:tcPr>
                </a:tc>
                <a:tc>
                  <a:txBody>
                    <a:bodyPr/>
                    <a:lstStyle/>
                    <a:p>
                      <a:r>
                        <a:rPr lang="en-CA" sz="1800" b="1" dirty="0" smtClean="0"/>
                        <a:t>DCRF</a:t>
                      </a:r>
                      <a:endParaRPr lang="en-CA" sz="1800" b="1" dirty="0"/>
                    </a:p>
                  </a:txBody>
                  <a:tcPr anchor="ctr" anchorCtr="1">
                    <a:solidFill>
                      <a:schemeClr val="bg1">
                        <a:lumMod val="85000"/>
                      </a:schemeClr>
                    </a:solidFill>
                  </a:tcPr>
                </a:tc>
                <a:tc>
                  <a:txBody>
                    <a:bodyPr/>
                    <a:lstStyle/>
                    <a:p>
                      <a:r>
                        <a:rPr lang="en-CA" sz="1800" b="1" dirty="0" smtClean="0"/>
                        <a:t>DCRF</a:t>
                      </a:r>
                      <a:endParaRPr lang="en-CA" sz="1800" b="1" dirty="0"/>
                    </a:p>
                  </a:txBody>
                  <a:tcPr anchor="ctr" anchorCtr="1">
                    <a:solidFill>
                      <a:schemeClr val="bg1">
                        <a:lumMod val="85000"/>
                      </a:schemeClr>
                    </a:solidFill>
                  </a:tcPr>
                </a:tc>
                <a:tc>
                  <a:txBody>
                    <a:bodyPr/>
                    <a:lstStyle/>
                    <a:p>
                      <a:r>
                        <a:rPr lang="en-CA" sz="1800" b="1" dirty="0" smtClean="0"/>
                        <a:t>Human</a:t>
                      </a:r>
                      <a:endParaRPr lang="en-CA" sz="1800" b="1" dirty="0"/>
                    </a:p>
                  </a:txBody>
                  <a:tcPr anchor="ctr" anchorCtr="1">
                    <a:solidFill>
                      <a:schemeClr val="bg1">
                        <a:lumMod val="85000"/>
                      </a:schemeClr>
                    </a:solidFill>
                  </a:tcPr>
                </a:tc>
                <a:tc>
                  <a:txBody>
                    <a:bodyPr/>
                    <a:lstStyle/>
                    <a:p>
                      <a:r>
                        <a:rPr lang="en-CA" sz="1800" b="1" dirty="0" smtClean="0"/>
                        <a:t>ILP</a:t>
                      </a:r>
                      <a:endParaRPr lang="en-CA" sz="1800" b="1" dirty="0"/>
                    </a:p>
                  </a:txBody>
                  <a:tcPr anchor="ctr" anchorCtr="1">
                    <a:solidFill>
                      <a:schemeClr val="accent2">
                        <a:lumMod val="40000"/>
                        <a:lumOff val="60000"/>
                        <a:alpha val="49000"/>
                      </a:schemeClr>
                    </a:solidFill>
                  </a:tcPr>
                </a:tc>
                <a:tc>
                  <a:txBody>
                    <a:bodyPr/>
                    <a:lstStyle/>
                    <a:p>
                      <a:r>
                        <a:rPr lang="en-CA" sz="1800" b="1" dirty="0" smtClean="0"/>
                        <a:t>DCRF</a:t>
                      </a:r>
                      <a:endParaRPr lang="en-CA" sz="1800" b="1" dirty="0"/>
                    </a:p>
                  </a:txBody>
                  <a:tcPr anchor="ctr" anchorCtr="1">
                    <a:solidFill>
                      <a:schemeClr val="accent2">
                        <a:lumMod val="40000"/>
                        <a:lumOff val="60000"/>
                        <a:alpha val="49000"/>
                      </a:schemeClr>
                    </a:solidFill>
                  </a:tcPr>
                </a:tc>
                <a:extLst>
                  <a:ext uri="{0D108BD9-81ED-4DB2-BD59-A6C34878D82A}">
                    <a16:rowId xmlns:a16="http://schemas.microsoft.com/office/drawing/2014/main" val="10002"/>
                  </a:ext>
                </a:extLst>
              </a:tr>
              <a:tr h="419100">
                <a:tc>
                  <a:txBody>
                    <a:bodyPr/>
                    <a:lstStyle/>
                    <a:p>
                      <a:r>
                        <a:rPr lang="en-CA" sz="1800" b="1" dirty="0" smtClean="0"/>
                        <a:t>Span</a:t>
                      </a:r>
                      <a:endParaRPr lang="en-CA" sz="1800" b="1" dirty="0"/>
                    </a:p>
                  </a:txBody>
                  <a:tcPr anchor="ctr" anchorCtr="1">
                    <a:noFill/>
                  </a:tcPr>
                </a:tc>
                <a:tc>
                  <a:txBody>
                    <a:bodyPr/>
                    <a:lstStyle/>
                    <a:p>
                      <a:r>
                        <a:rPr lang="en-CA" sz="1800" dirty="0" smtClean="0"/>
                        <a:t>93.5</a:t>
                      </a:r>
                      <a:endParaRPr lang="en-CA" sz="1800" dirty="0"/>
                    </a:p>
                  </a:txBody>
                  <a:tcPr anchor="ctr" anchorCtr="1">
                    <a:solidFill>
                      <a:schemeClr val="bg1">
                        <a:lumMod val="85000"/>
                      </a:schemeClr>
                    </a:solidFill>
                  </a:tcPr>
                </a:tc>
                <a:tc>
                  <a:txBody>
                    <a:bodyPr/>
                    <a:lstStyle/>
                    <a:p>
                      <a:r>
                        <a:rPr lang="en-CA" sz="1800" b="1" dirty="0" smtClean="0"/>
                        <a:t>94.6</a:t>
                      </a:r>
                      <a:endParaRPr lang="en-CA" sz="1800" b="1" dirty="0"/>
                    </a:p>
                  </a:txBody>
                  <a:tcPr anchor="ctr" anchorCtr="1">
                    <a:solidFill>
                      <a:schemeClr val="bg1">
                        <a:lumMod val="85000"/>
                      </a:schemeClr>
                    </a:solidFill>
                  </a:tcPr>
                </a:tc>
                <a:tc>
                  <a:txBody>
                    <a:bodyPr/>
                    <a:lstStyle/>
                    <a:p>
                      <a:r>
                        <a:rPr lang="en-CA" sz="1800" dirty="0" smtClean="0"/>
                        <a:t>93.7</a:t>
                      </a:r>
                      <a:endParaRPr lang="en-CA" sz="1800" dirty="0"/>
                    </a:p>
                  </a:txBody>
                  <a:tcPr anchor="ctr" anchorCtr="1">
                    <a:solidFill>
                      <a:schemeClr val="bg1">
                        <a:lumMod val="85000"/>
                      </a:schemeClr>
                    </a:solidFill>
                  </a:tcPr>
                </a:tc>
                <a:tc>
                  <a:txBody>
                    <a:bodyPr/>
                    <a:lstStyle/>
                    <a:p>
                      <a:r>
                        <a:rPr lang="en-CA" sz="1800" dirty="0" smtClean="0"/>
                        <a:t>95.7</a:t>
                      </a:r>
                      <a:endParaRPr lang="en-CA" sz="1800" dirty="0"/>
                    </a:p>
                  </a:txBody>
                  <a:tcPr anchor="ctr" anchorCtr="1">
                    <a:solidFill>
                      <a:schemeClr val="bg1">
                        <a:lumMod val="85000"/>
                      </a:schemeClr>
                    </a:solidFill>
                  </a:tcPr>
                </a:tc>
                <a:tc>
                  <a:txBody>
                    <a:bodyPr/>
                    <a:lstStyle/>
                    <a:p>
                      <a:r>
                        <a:rPr lang="en-CA" sz="1800" dirty="0" smtClean="0"/>
                        <a:t>92.9</a:t>
                      </a:r>
                      <a:endParaRPr lang="en-CA" sz="1800" dirty="0"/>
                    </a:p>
                  </a:txBody>
                  <a:tcPr anchor="ctr" anchorCtr="1">
                    <a:solidFill>
                      <a:schemeClr val="accent2">
                        <a:lumMod val="40000"/>
                        <a:lumOff val="60000"/>
                        <a:alpha val="49000"/>
                      </a:schemeClr>
                    </a:solidFill>
                  </a:tcPr>
                </a:tc>
                <a:tc>
                  <a:txBody>
                    <a:bodyPr/>
                    <a:lstStyle/>
                    <a:p>
                      <a:r>
                        <a:rPr lang="en-CA" sz="1800" b="1" dirty="0" smtClean="0"/>
                        <a:t>97.7</a:t>
                      </a:r>
                      <a:endParaRPr lang="en-CA" sz="1800" b="1" dirty="0"/>
                    </a:p>
                  </a:txBody>
                  <a:tcPr anchor="ctr" anchorCtr="1">
                    <a:solidFill>
                      <a:schemeClr val="accent2">
                        <a:lumMod val="40000"/>
                        <a:lumOff val="60000"/>
                        <a:alpha val="49000"/>
                      </a:schemeClr>
                    </a:solidFill>
                  </a:tcPr>
                </a:tc>
                <a:extLst>
                  <a:ext uri="{0D108BD9-81ED-4DB2-BD59-A6C34878D82A}">
                    <a16:rowId xmlns:a16="http://schemas.microsoft.com/office/drawing/2014/main" val="10003"/>
                  </a:ext>
                </a:extLst>
              </a:tr>
              <a:tr h="419100">
                <a:tc>
                  <a:txBody>
                    <a:bodyPr/>
                    <a:lstStyle/>
                    <a:p>
                      <a:r>
                        <a:rPr lang="en-CA" sz="1800" b="1" dirty="0" smtClean="0"/>
                        <a:t>Nuclearity</a:t>
                      </a:r>
                      <a:endParaRPr lang="en-CA" sz="1800" b="1" dirty="0"/>
                    </a:p>
                  </a:txBody>
                  <a:tcPr anchor="ctr" anchorCtr="1">
                    <a:noFill/>
                  </a:tcPr>
                </a:tc>
                <a:tc>
                  <a:txBody>
                    <a:bodyPr/>
                    <a:lstStyle/>
                    <a:p>
                      <a:r>
                        <a:rPr lang="en-CA" sz="1800" dirty="0" smtClean="0"/>
                        <a:t>85.8</a:t>
                      </a:r>
                      <a:endParaRPr lang="en-CA" sz="1800" dirty="0"/>
                    </a:p>
                  </a:txBody>
                  <a:tcPr anchor="ctr" anchorCtr="1">
                    <a:solidFill>
                      <a:schemeClr val="bg1">
                        <a:lumMod val="85000"/>
                      </a:schemeClr>
                    </a:solidFill>
                  </a:tcPr>
                </a:tc>
                <a:tc>
                  <a:txBody>
                    <a:bodyPr/>
                    <a:lstStyle/>
                    <a:p>
                      <a:r>
                        <a:rPr lang="en-CA" sz="1800" b="1" dirty="0" smtClean="0"/>
                        <a:t>86.9</a:t>
                      </a:r>
                      <a:endParaRPr lang="en-CA" sz="1800" b="1" dirty="0"/>
                    </a:p>
                  </a:txBody>
                  <a:tcPr anchor="ctr" anchorCtr="1">
                    <a:solidFill>
                      <a:schemeClr val="bg1">
                        <a:lumMod val="85000"/>
                      </a:schemeClr>
                    </a:solidFill>
                  </a:tcPr>
                </a:tc>
                <a:tc>
                  <a:txBody>
                    <a:bodyPr/>
                    <a:lstStyle/>
                    <a:p>
                      <a:r>
                        <a:rPr lang="en-CA" sz="1800" dirty="0" smtClean="0"/>
                        <a:t>85.2</a:t>
                      </a:r>
                      <a:endParaRPr lang="en-CA" sz="1800" dirty="0"/>
                    </a:p>
                  </a:txBody>
                  <a:tcPr anchor="ctr" anchorCtr="1">
                    <a:solidFill>
                      <a:schemeClr val="bg1">
                        <a:lumMod val="85000"/>
                      </a:schemeClr>
                    </a:solidFill>
                  </a:tcPr>
                </a:tc>
                <a:tc>
                  <a:txBody>
                    <a:bodyPr/>
                    <a:lstStyle/>
                    <a:p>
                      <a:r>
                        <a:rPr lang="en-CA" sz="1800" dirty="0" smtClean="0"/>
                        <a:t>90.4</a:t>
                      </a:r>
                      <a:endParaRPr lang="en-CA" sz="1800" dirty="0"/>
                    </a:p>
                  </a:txBody>
                  <a:tcPr anchor="ctr" anchorCtr="1">
                    <a:solidFill>
                      <a:schemeClr val="bg1">
                        <a:lumMod val="85000"/>
                      </a:schemeClr>
                    </a:solidFill>
                  </a:tcPr>
                </a:tc>
                <a:tc>
                  <a:txBody>
                    <a:bodyPr/>
                    <a:lstStyle/>
                    <a:p>
                      <a:r>
                        <a:rPr lang="en-CA" sz="1800" dirty="0" smtClean="0"/>
                        <a:t>71.8</a:t>
                      </a:r>
                      <a:endParaRPr lang="en-CA" sz="1800" dirty="0"/>
                    </a:p>
                  </a:txBody>
                  <a:tcPr anchor="ctr" anchorCtr="1">
                    <a:solidFill>
                      <a:schemeClr val="accent2">
                        <a:lumMod val="40000"/>
                        <a:lumOff val="60000"/>
                        <a:alpha val="49000"/>
                      </a:schemeClr>
                    </a:solidFill>
                  </a:tcPr>
                </a:tc>
                <a:tc>
                  <a:txBody>
                    <a:bodyPr/>
                    <a:lstStyle/>
                    <a:p>
                      <a:r>
                        <a:rPr lang="en-CA" sz="1800" b="1" dirty="0" smtClean="0"/>
                        <a:t>87.2</a:t>
                      </a:r>
                      <a:endParaRPr lang="en-CA" sz="1800" b="1" dirty="0"/>
                    </a:p>
                  </a:txBody>
                  <a:tcPr anchor="ctr" anchorCtr="1">
                    <a:solidFill>
                      <a:schemeClr val="accent2">
                        <a:lumMod val="40000"/>
                        <a:lumOff val="60000"/>
                        <a:alpha val="49000"/>
                      </a:schemeClr>
                    </a:solidFill>
                  </a:tcPr>
                </a:tc>
                <a:extLst>
                  <a:ext uri="{0D108BD9-81ED-4DB2-BD59-A6C34878D82A}">
                    <a16:rowId xmlns:a16="http://schemas.microsoft.com/office/drawing/2014/main" val="10004"/>
                  </a:ext>
                </a:extLst>
              </a:tr>
              <a:tr h="419100">
                <a:tc>
                  <a:txBody>
                    <a:bodyPr/>
                    <a:lstStyle/>
                    <a:p>
                      <a:r>
                        <a:rPr lang="en-CA" sz="1800" b="1" dirty="0" smtClean="0"/>
                        <a:t>Relation</a:t>
                      </a:r>
                      <a:endParaRPr lang="en-CA" sz="1800" b="1" dirty="0"/>
                    </a:p>
                  </a:txBody>
                  <a:tcPr anchor="ctr" anchorCtr="1">
                    <a:noFill/>
                  </a:tcPr>
                </a:tc>
                <a:tc>
                  <a:txBody>
                    <a:bodyPr/>
                    <a:lstStyle/>
                    <a:p>
                      <a:r>
                        <a:rPr lang="en-CA" sz="1800" dirty="0" smtClean="0"/>
                        <a:t>67.6</a:t>
                      </a:r>
                      <a:endParaRPr lang="en-CA" sz="1800" dirty="0"/>
                    </a:p>
                  </a:txBody>
                  <a:tcPr anchor="ctr" anchorCtr="1">
                    <a:solidFill>
                      <a:schemeClr val="bg1">
                        <a:lumMod val="85000"/>
                      </a:schemeClr>
                    </a:solidFill>
                  </a:tcPr>
                </a:tc>
                <a:tc>
                  <a:txBody>
                    <a:bodyPr/>
                    <a:lstStyle/>
                    <a:p>
                      <a:r>
                        <a:rPr lang="en-CA" sz="1800" b="1" dirty="0" smtClean="0"/>
                        <a:t>77.1</a:t>
                      </a:r>
                      <a:endParaRPr lang="en-CA" sz="1800" b="1" dirty="0"/>
                    </a:p>
                  </a:txBody>
                  <a:tcPr anchor="ctr" anchorCtr="1">
                    <a:solidFill>
                      <a:schemeClr val="bg1">
                        <a:lumMod val="85000"/>
                      </a:schemeClr>
                    </a:solidFill>
                  </a:tcPr>
                </a:tc>
                <a:tc>
                  <a:txBody>
                    <a:bodyPr/>
                    <a:lstStyle/>
                    <a:p>
                      <a:r>
                        <a:rPr lang="en-CA" sz="1800" dirty="0" smtClean="0"/>
                        <a:t>75.4</a:t>
                      </a:r>
                      <a:endParaRPr lang="en-CA" sz="1800" dirty="0"/>
                    </a:p>
                  </a:txBody>
                  <a:tcPr anchor="ctr" anchorCtr="1">
                    <a:solidFill>
                      <a:schemeClr val="bg1">
                        <a:lumMod val="85000"/>
                      </a:schemeClr>
                    </a:solidFill>
                  </a:tcPr>
                </a:tc>
                <a:tc>
                  <a:txBody>
                    <a:bodyPr/>
                    <a:lstStyle/>
                    <a:p>
                      <a:r>
                        <a:rPr lang="en-CA" sz="1800" dirty="0" smtClean="0"/>
                        <a:t>83.0</a:t>
                      </a:r>
                      <a:endParaRPr lang="en-CA" sz="1800" dirty="0"/>
                    </a:p>
                  </a:txBody>
                  <a:tcPr anchor="ctr" anchorCtr="1">
                    <a:solidFill>
                      <a:schemeClr val="bg1">
                        <a:lumMod val="85000"/>
                      </a:schemeClr>
                    </a:solidFill>
                  </a:tcPr>
                </a:tc>
                <a:tc>
                  <a:txBody>
                    <a:bodyPr/>
                    <a:lstStyle/>
                    <a:p>
                      <a:r>
                        <a:rPr lang="en-CA" sz="1800" dirty="0" smtClean="0"/>
                        <a:t>63.0</a:t>
                      </a:r>
                      <a:endParaRPr lang="en-CA" sz="1800" dirty="0"/>
                    </a:p>
                  </a:txBody>
                  <a:tcPr anchor="ctr" anchorCtr="1">
                    <a:solidFill>
                      <a:schemeClr val="accent2">
                        <a:lumMod val="40000"/>
                        <a:lumOff val="60000"/>
                        <a:alpha val="49000"/>
                      </a:schemeClr>
                    </a:solidFill>
                  </a:tcPr>
                </a:tc>
                <a:tc>
                  <a:txBody>
                    <a:bodyPr/>
                    <a:lstStyle/>
                    <a:p>
                      <a:r>
                        <a:rPr lang="en-CA" sz="1800" b="1" dirty="0" smtClean="0"/>
                        <a:t>73.6</a:t>
                      </a:r>
                      <a:endParaRPr lang="en-CA" sz="1800" b="1" dirty="0"/>
                    </a:p>
                  </a:txBody>
                  <a:tcPr anchor="ctr" anchorCtr="1">
                    <a:solidFill>
                      <a:schemeClr val="accent2">
                        <a:lumMod val="40000"/>
                        <a:lumOff val="60000"/>
                        <a:alpha val="49000"/>
                      </a:schemeClr>
                    </a:solidFill>
                  </a:tcPr>
                </a:tc>
                <a:extLst>
                  <a:ext uri="{0D108BD9-81ED-4DB2-BD59-A6C34878D82A}">
                    <a16:rowId xmlns:a16="http://schemas.microsoft.com/office/drawing/2014/main" val="10005"/>
                  </a:ext>
                </a:extLst>
              </a:tr>
            </a:tbl>
          </a:graphicData>
        </a:graphic>
      </p:graphicFrame>
      <p:sp>
        <p:nvSpPr>
          <p:cNvPr id="13" name="Rectangle 12"/>
          <p:cNvSpPr/>
          <p:nvPr/>
        </p:nvSpPr>
        <p:spPr bwMode="auto">
          <a:xfrm>
            <a:off x="3657600" y="3581402"/>
            <a:ext cx="1219200" cy="1828800"/>
          </a:xfrm>
          <a:prstGeom prst="rect">
            <a:avLst/>
          </a:prstGeom>
          <a:noFill/>
          <a:ln w="25400" cap="flat" cmpd="sng" algn="ctr">
            <a:solidFill>
              <a:srgbClr val="C00000"/>
            </a:solidFill>
            <a:prstDash val="solid"/>
            <a:round/>
            <a:headEnd type="none" w="med" len="med"/>
            <a:tailEnd type="none" w="med" len="med"/>
          </a:ln>
          <a:effectLst/>
        </p:spPr>
        <p:txBody>
          <a:bodyPr vert="horz" wrap="square" lIns="91418" tIns="45710" rIns="91418" bIns="45710" numCol="1" rtlCol="0" anchor="t" anchorCtr="0" compatLnSpc="1">
            <a:prstTxWarp prst="textNoShape">
              <a:avLst/>
            </a:prstTxWarp>
          </a:bodyPr>
          <a:lstStyle/>
          <a:p>
            <a:endParaRPr lang="en-CA" smtClean="0">
              <a:solidFill>
                <a:srgbClr val="FFFFFF"/>
              </a:solidFill>
              <a:latin typeface="Times New Roman" pitchFamily="18" charset="0"/>
            </a:endParaRPr>
          </a:p>
        </p:txBody>
      </p:sp>
      <p:sp>
        <p:nvSpPr>
          <p:cNvPr id="14" name="Rectangle 13"/>
          <p:cNvSpPr/>
          <p:nvPr/>
        </p:nvSpPr>
        <p:spPr bwMode="auto">
          <a:xfrm>
            <a:off x="7848600" y="3581402"/>
            <a:ext cx="1219200" cy="1828800"/>
          </a:xfrm>
          <a:prstGeom prst="rect">
            <a:avLst/>
          </a:prstGeom>
          <a:noFill/>
          <a:ln w="25400" cap="flat" cmpd="sng" algn="ctr">
            <a:solidFill>
              <a:srgbClr val="C00000"/>
            </a:solidFill>
            <a:prstDash val="solid"/>
            <a:round/>
            <a:headEnd type="none" w="med" len="med"/>
            <a:tailEnd type="none" w="med" len="med"/>
          </a:ln>
          <a:effectLst/>
        </p:spPr>
        <p:txBody>
          <a:bodyPr vert="horz" wrap="square" lIns="91418" tIns="45710" rIns="91418" bIns="45710" numCol="1" rtlCol="0" anchor="t" anchorCtr="0" compatLnSpc="1">
            <a:prstTxWarp prst="textNoShape">
              <a:avLst/>
            </a:prstTxWarp>
          </a:bodyPr>
          <a:lstStyle/>
          <a:p>
            <a:endParaRPr lang="en-CA" smtClean="0">
              <a:solidFill>
                <a:srgbClr val="FFFFFF"/>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linds(horizontal)">
                                      <p:cBhvr>
                                        <p:cTn id="15" dur="500"/>
                                        <p:tgtEl>
                                          <p:spTgt spid="13"/>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linds(horizontal)">
                                      <p:cBhvr>
                                        <p:cTn id="18" dur="500"/>
                                        <p:tgtEl>
                                          <p:spTgt spid="14"/>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linds(horizontal)">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3" grpId="0" animBg="1"/>
      <p:bldP spid="14"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40" y="311150"/>
            <a:ext cx="9051925" cy="1136649"/>
          </a:xfrm>
        </p:spPr>
        <p:txBody>
          <a:bodyPr/>
          <a:lstStyle/>
          <a:p>
            <a:r>
              <a:rPr lang="en-CA" dirty="0" smtClean="0"/>
              <a:t>Experiments (2)</a:t>
            </a:r>
            <a:endParaRPr lang="en-CA" dirty="0"/>
          </a:p>
        </p:txBody>
      </p:sp>
      <p:sp>
        <p:nvSpPr>
          <p:cNvPr id="5" name="Footer Placeholder 4"/>
          <p:cNvSpPr>
            <a:spLocks noGrp="1"/>
          </p:cNvSpPr>
          <p:nvPr>
            <p:ph type="ftr" sz="quarter" idx="11"/>
          </p:nvPr>
        </p:nvSpPr>
        <p:spPr/>
        <p:txBody>
          <a:bodyPr/>
          <a:lstStyle/>
          <a:p>
            <a:pPr>
              <a:defRPr/>
            </a:pPr>
            <a:r>
              <a:rPr lang="en-US" smtClean="0">
                <a:solidFill>
                  <a:srgbClr val="000000"/>
                </a:solidFill>
              </a:rPr>
              <a:t>CPSC 422, Lecture 28</a:t>
            </a: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21A5F99B-F908-435A-91B8-09D5E4931BB1}" type="slidenum">
              <a:rPr lang="en-US" smtClean="0">
                <a:solidFill>
                  <a:srgbClr val="000000"/>
                </a:solidFill>
              </a:rPr>
              <a:pPr>
                <a:defRPr/>
              </a:pPr>
              <a:t>67</a:t>
            </a:fld>
            <a:endParaRPr lang="en-US">
              <a:solidFill>
                <a:srgbClr val="000000"/>
              </a:solidFill>
            </a:endParaRPr>
          </a:p>
        </p:txBody>
      </p:sp>
      <p:sp>
        <p:nvSpPr>
          <p:cNvPr id="10" name="TextBox 9"/>
          <p:cNvSpPr txBox="1"/>
          <p:nvPr/>
        </p:nvSpPr>
        <p:spPr>
          <a:xfrm>
            <a:off x="2514600" y="1905000"/>
            <a:ext cx="4419600" cy="529924"/>
          </a:xfrm>
          <a:prstGeom prst="rect">
            <a:avLst/>
          </a:prstGeom>
          <a:solidFill>
            <a:srgbClr val="FFCCFF"/>
          </a:solidFill>
        </p:spPr>
        <p:txBody>
          <a:bodyPr wrap="square" lIns="91418" tIns="45710" rIns="91418" bIns="45710" rtlCol="0">
            <a:spAutoFit/>
          </a:bodyPr>
          <a:lstStyle/>
          <a:p>
            <a:r>
              <a:rPr lang="en-CA" sz="2800" b="1" dirty="0">
                <a:solidFill>
                  <a:srgbClr val="000000"/>
                </a:solidFill>
                <a:latin typeface="Arial" pitchFamily="34" charset="0"/>
                <a:cs typeface="Arial" pitchFamily="34" charset="0"/>
              </a:rPr>
              <a:t>Discourse segmentation</a:t>
            </a:r>
            <a:endParaRPr lang="en-CA" dirty="0">
              <a:solidFill>
                <a:srgbClr val="000000"/>
              </a:solidFill>
              <a:latin typeface="Arial" pitchFamily="34" charset="0"/>
              <a:cs typeface="Arial" pitchFamily="34" charset="0"/>
            </a:endParaRPr>
          </a:p>
        </p:txBody>
      </p:sp>
      <p:graphicFrame>
        <p:nvGraphicFramePr>
          <p:cNvPr id="9" name="Table 8"/>
          <p:cNvGraphicFramePr>
            <a:graphicFrameLocks noGrp="1"/>
          </p:cNvGraphicFramePr>
          <p:nvPr/>
        </p:nvGraphicFramePr>
        <p:xfrm>
          <a:off x="609602" y="2971800"/>
          <a:ext cx="9220200" cy="2514600"/>
        </p:xfrm>
        <a:graphic>
          <a:graphicData uri="http://schemas.openxmlformats.org/drawingml/2006/table">
            <a:tbl>
              <a:tblPr firstRow="1" bandRow="1">
                <a:tableStyleId>{5940675A-B579-460E-94D1-54222C63F5DA}</a:tableStyleId>
              </a:tblPr>
              <a:tblGrid>
                <a:gridCol w="1497298">
                  <a:extLst>
                    <a:ext uri="{9D8B030D-6E8A-4147-A177-3AD203B41FA5}">
                      <a16:colId xmlns:a16="http://schemas.microsoft.com/office/drawing/2014/main" val="20000"/>
                    </a:ext>
                  </a:extLst>
                </a:gridCol>
                <a:gridCol w="904603">
                  <a:extLst>
                    <a:ext uri="{9D8B030D-6E8A-4147-A177-3AD203B41FA5}">
                      <a16:colId xmlns:a16="http://schemas.microsoft.com/office/drawing/2014/main" val="20001"/>
                    </a:ext>
                  </a:extLst>
                </a:gridCol>
                <a:gridCol w="1055673">
                  <a:extLst>
                    <a:ext uri="{9D8B030D-6E8A-4147-A177-3AD203B41FA5}">
                      <a16:colId xmlns:a16="http://schemas.microsoft.com/office/drawing/2014/main" val="20002"/>
                    </a:ext>
                  </a:extLst>
                </a:gridCol>
                <a:gridCol w="922020">
                  <a:extLst>
                    <a:ext uri="{9D8B030D-6E8A-4147-A177-3AD203B41FA5}">
                      <a16:colId xmlns:a16="http://schemas.microsoft.com/office/drawing/2014/main" val="20003"/>
                    </a:ext>
                  </a:extLst>
                </a:gridCol>
                <a:gridCol w="867675">
                  <a:extLst>
                    <a:ext uri="{9D8B030D-6E8A-4147-A177-3AD203B41FA5}">
                      <a16:colId xmlns:a16="http://schemas.microsoft.com/office/drawing/2014/main" val="20004"/>
                    </a:ext>
                  </a:extLst>
                </a:gridCol>
                <a:gridCol w="1049453">
                  <a:extLst>
                    <a:ext uri="{9D8B030D-6E8A-4147-A177-3AD203B41FA5}">
                      <a16:colId xmlns:a16="http://schemas.microsoft.com/office/drawing/2014/main" val="20005"/>
                    </a:ext>
                  </a:extLst>
                </a:gridCol>
                <a:gridCol w="789878">
                  <a:extLst>
                    <a:ext uri="{9D8B030D-6E8A-4147-A177-3AD203B41FA5}">
                      <a16:colId xmlns:a16="http://schemas.microsoft.com/office/drawing/2014/main" val="20006"/>
                    </a:ext>
                  </a:extLst>
                </a:gridCol>
                <a:gridCol w="1143000">
                  <a:extLst>
                    <a:ext uri="{9D8B030D-6E8A-4147-A177-3AD203B41FA5}">
                      <a16:colId xmlns:a16="http://schemas.microsoft.com/office/drawing/2014/main" val="20007"/>
                    </a:ext>
                  </a:extLst>
                </a:gridCol>
                <a:gridCol w="990600">
                  <a:extLst>
                    <a:ext uri="{9D8B030D-6E8A-4147-A177-3AD203B41FA5}">
                      <a16:colId xmlns:a16="http://schemas.microsoft.com/office/drawing/2014/main" val="20008"/>
                    </a:ext>
                  </a:extLst>
                </a:gridCol>
              </a:tblGrid>
              <a:tr h="419100">
                <a:tc>
                  <a:txBody>
                    <a:bodyPr/>
                    <a:lstStyle/>
                    <a:p>
                      <a:endParaRPr lang="en-CA" sz="1800" dirty="0"/>
                    </a:p>
                  </a:txBody>
                  <a:tcPr anchor="ctr" anchorCtr="1">
                    <a:noFill/>
                  </a:tcPr>
                </a:tc>
                <a:tc gridSpan="6">
                  <a:txBody>
                    <a:bodyPr/>
                    <a:lstStyle/>
                    <a:p>
                      <a:r>
                        <a:rPr lang="en-CA" sz="1800" b="1" dirty="0" smtClean="0"/>
                        <a:t>RST-DT</a:t>
                      </a:r>
                      <a:endParaRPr lang="en-CA" sz="1800" b="1" dirty="0"/>
                    </a:p>
                  </a:txBody>
                  <a:tcPr anchor="ctr" anchorCtr="1">
                    <a:solidFill>
                      <a:schemeClr val="bg1">
                        <a:lumMod val="85000"/>
                      </a:schemeClr>
                    </a:solidFill>
                  </a:tcPr>
                </a:tc>
                <a:tc hMerge="1">
                  <a:txBody>
                    <a:bodyPr/>
                    <a:lstStyle/>
                    <a:p>
                      <a:endParaRPr lang="en-CA" b="1" dirty="0"/>
                    </a:p>
                  </a:txBody>
                  <a:tcPr anchor="ctr" anchorCtr="1">
                    <a:solidFill>
                      <a:schemeClr val="bg1">
                        <a:lumMod val="85000"/>
                      </a:schemeClr>
                    </a:solidFill>
                  </a:tcPr>
                </a:tc>
                <a:tc hMerge="1">
                  <a:txBody>
                    <a:bodyPr/>
                    <a:lstStyle/>
                    <a:p>
                      <a:endParaRPr lang="en-CA" dirty="0"/>
                    </a:p>
                  </a:txBody>
                  <a:tcPr anchor="ctr" anchorCtr="1"/>
                </a:tc>
                <a:tc hMerge="1">
                  <a:txBody>
                    <a:bodyPr/>
                    <a:lstStyle/>
                    <a:p>
                      <a:endParaRPr lang="en-CA" dirty="0"/>
                    </a:p>
                  </a:txBody>
                  <a:tcPr anchor="ctr" anchorCtr="1"/>
                </a:tc>
                <a:tc hMerge="1">
                  <a:txBody>
                    <a:bodyPr/>
                    <a:lstStyle/>
                    <a:p>
                      <a:endParaRPr lang="en-CA"/>
                    </a:p>
                  </a:txBody>
                  <a:tcPr/>
                </a:tc>
                <a:tc hMerge="1">
                  <a:txBody>
                    <a:bodyPr/>
                    <a:lstStyle/>
                    <a:p>
                      <a:endParaRPr lang="en-CA" dirty="0"/>
                    </a:p>
                  </a:txBody>
                  <a:tcPr anchor="ctr" anchorCtr="1"/>
                </a:tc>
                <a:tc gridSpan="2">
                  <a:txBody>
                    <a:bodyPr/>
                    <a:lstStyle/>
                    <a:p>
                      <a:r>
                        <a:rPr lang="en-CA" sz="1800" b="1" dirty="0" smtClean="0"/>
                        <a:t>Instructional</a:t>
                      </a:r>
                      <a:endParaRPr lang="en-CA" sz="1800" b="1" dirty="0"/>
                    </a:p>
                  </a:txBody>
                  <a:tcPr anchor="ctr" anchorCtr="1">
                    <a:solidFill>
                      <a:schemeClr val="accent2">
                        <a:lumMod val="40000"/>
                        <a:lumOff val="60000"/>
                        <a:alpha val="49000"/>
                      </a:schemeClr>
                    </a:solidFill>
                  </a:tcPr>
                </a:tc>
                <a:tc hMerge="1">
                  <a:txBody>
                    <a:bodyPr/>
                    <a:lstStyle/>
                    <a:p>
                      <a:endParaRPr lang="en-CA" dirty="0"/>
                    </a:p>
                  </a:txBody>
                  <a:tcPr anchor="ctr" anchorCtr="1"/>
                </a:tc>
                <a:extLst>
                  <a:ext uri="{0D108BD9-81ED-4DB2-BD59-A6C34878D82A}">
                    <a16:rowId xmlns:a16="http://schemas.microsoft.com/office/drawing/2014/main" val="10000"/>
                  </a:ext>
                </a:extLst>
              </a:tr>
              <a:tr h="419100">
                <a:tc>
                  <a:txBody>
                    <a:bodyPr/>
                    <a:lstStyle/>
                    <a:p>
                      <a:endParaRPr lang="en-CA" sz="1800" dirty="0"/>
                    </a:p>
                  </a:txBody>
                  <a:tcPr anchor="ctr" anchorCtr="1">
                    <a:noFill/>
                  </a:tcPr>
                </a:tc>
                <a:tc gridSpan="4">
                  <a:txBody>
                    <a:bodyPr/>
                    <a:lstStyle/>
                    <a:p>
                      <a:r>
                        <a:rPr lang="en-CA" sz="1800" b="1" dirty="0" smtClean="0"/>
                        <a:t>Test</a:t>
                      </a:r>
                      <a:r>
                        <a:rPr lang="en-CA" sz="1800" b="1" baseline="0" dirty="0" smtClean="0"/>
                        <a:t> set</a:t>
                      </a:r>
                      <a:endParaRPr lang="en-CA" sz="1800" b="1" dirty="0"/>
                    </a:p>
                  </a:txBody>
                  <a:tcPr anchor="ctr" anchorCtr="1">
                    <a:solidFill>
                      <a:schemeClr val="bg1">
                        <a:lumMod val="85000"/>
                      </a:schemeClr>
                    </a:solidFill>
                  </a:tcPr>
                </a:tc>
                <a:tc hMerge="1">
                  <a:txBody>
                    <a:bodyPr/>
                    <a:lstStyle/>
                    <a:p>
                      <a:endParaRPr lang="en-CA" b="1" dirty="0"/>
                    </a:p>
                  </a:txBody>
                  <a:tcPr anchor="ctr" anchorCtr="1">
                    <a:solidFill>
                      <a:schemeClr val="bg1">
                        <a:lumMod val="85000"/>
                      </a:schemeClr>
                    </a:solidFill>
                  </a:tcPr>
                </a:tc>
                <a:tc hMerge="1">
                  <a:txBody>
                    <a:bodyPr/>
                    <a:lstStyle/>
                    <a:p>
                      <a:endParaRPr lang="en-CA" dirty="0"/>
                    </a:p>
                  </a:txBody>
                  <a:tcPr/>
                </a:tc>
                <a:tc hMerge="1">
                  <a:txBody>
                    <a:bodyPr/>
                    <a:lstStyle/>
                    <a:p>
                      <a:endParaRPr lang="en-CA" dirty="0"/>
                    </a:p>
                  </a:txBody>
                  <a:tcPr anchor="ctr" anchorCtr="1">
                    <a:solidFill>
                      <a:schemeClr val="bg1">
                        <a:lumMod val="85000"/>
                      </a:schemeClr>
                    </a:solidFill>
                  </a:tcPr>
                </a:tc>
                <a:tc gridSpan="2">
                  <a:txBody>
                    <a:bodyPr/>
                    <a:lstStyle/>
                    <a:p>
                      <a:r>
                        <a:rPr lang="en-CA" sz="1800" b="1" dirty="0" smtClean="0"/>
                        <a:t>10-fold</a:t>
                      </a:r>
                      <a:endParaRPr lang="en-CA" sz="1800" b="1" dirty="0"/>
                    </a:p>
                  </a:txBody>
                  <a:tcPr anchor="ctr" anchorCtr="1">
                    <a:solidFill>
                      <a:schemeClr val="bg1">
                        <a:lumMod val="85000"/>
                      </a:schemeClr>
                    </a:solidFill>
                  </a:tcPr>
                </a:tc>
                <a:tc hMerge="1">
                  <a:txBody>
                    <a:bodyPr/>
                    <a:lstStyle/>
                    <a:p>
                      <a:endParaRPr lang="en-CA" b="1" dirty="0"/>
                    </a:p>
                  </a:txBody>
                  <a:tcPr anchor="ctr" anchorCtr="1">
                    <a:solidFill>
                      <a:schemeClr val="bg1">
                        <a:lumMod val="85000"/>
                      </a:schemeClr>
                    </a:solidFill>
                  </a:tcPr>
                </a:tc>
                <a:tc>
                  <a:txBody>
                    <a:bodyPr/>
                    <a:lstStyle/>
                    <a:p>
                      <a:r>
                        <a:rPr lang="en-CA" sz="1800" b="1" dirty="0" smtClean="0"/>
                        <a:t>10-fold</a:t>
                      </a:r>
                      <a:endParaRPr lang="en-CA" sz="1800" b="1" dirty="0"/>
                    </a:p>
                  </a:txBody>
                  <a:tcPr anchor="ctr" anchorCtr="1">
                    <a:solidFill>
                      <a:schemeClr val="accent2">
                        <a:lumMod val="40000"/>
                        <a:lumOff val="60000"/>
                        <a:alpha val="49000"/>
                      </a:schemeClr>
                    </a:solidFill>
                  </a:tcPr>
                </a:tc>
                <a:tc>
                  <a:txBody>
                    <a:bodyPr/>
                    <a:lstStyle/>
                    <a:p>
                      <a:r>
                        <a:rPr lang="en-CA" sz="1800" b="1" dirty="0" smtClean="0"/>
                        <a:t>10-fold</a:t>
                      </a:r>
                      <a:endParaRPr lang="en-CA" sz="1800" b="1" dirty="0"/>
                    </a:p>
                  </a:txBody>
                  <a:tcPr anchor="ctr" anchorCtr="1">
                    <a:solidFill>
                      <a:schemeClr val="accent2">
                        <a:lumMod val="40000"/>
                        <a:lumOff val="60000"/>
                        <a:alpha val="49000"/>
                      </a:schemeClr>
                    </a:solidFill>
                  </a:tcPr>
                </a:tc>
                <a:extLst>
                  <a:ext uri="{0D108BD9-81ED-4DB2-BD59-A6C34878D82A}">
                    <a16:rowId xmlns:a16="http://schemas.microsoft.com/office/drawing/2014/main" val="10001"/>
                  </a:ext>
                </a:extLst>
              </a:tr>
              <a:tr h="419100">
                <a:tc>
                  <a:txBody>
                    <a:bodyPr/>
                    <a:lstStyle/>
                    <a:p>
                      <a:r>
                        <a:rPr lang="en-CA" sz="1800" b="1" dirty="0" smtClean="0"/>
                        <a:t>Scores</a:t>
                      </a:r>
                      <a:endParaRPr lang="en-CA" sz="1800" b="1" dirty="0"/>
                    </a:p>
                  </a:txBody>
                  <a:tcPr anchor="ctr" anchorCtr="1">
                    <a:noFill/>
                  </a:tcPr>
                </a:tc>
                <a:tc>
                  <a:txBody>
                    <a:bodyPr/>
                    <a:lstStyle/>
                    <a:p>
                      <a:r>
                        <a:rPr lang="en-CA" sz="1800" b="1" dirty="0" smtClean="0"/>
                        <a:t>HILDA</a:t>
                      </a:r>
                      <a:endParaRPr lang="en-CA" sz="1800" b="1" dirty="0"/>
                    </a:p>
                  </a:txBody>
                  <a:tcPr anchor="ctr" anchorCtr="1">
                    <a:solidFill>
                      <a:schemeClr val="bg1">
                        <a:lumMod val="85000"/>
                      </a:schemeClr>
                    </a:solidFill>
                  </a:tcPr>
                </a:tc>
                <a:tc>
                  <a:txBody>
                    <a:bodyPr/>
                    <a:lstStyle/>
                    <a:p>
                      <a:r>
                        <a:rPr lang="en-CA" sz="1800" b="1" dirty="0" smtClean="0"/>
                        <a:t>SPADE</a:t>
                      </a:r>
                      <a:endParaRPr lang="en-CA" sz="1800" b="1" dirty="0"/>
                    </a:p>
                  </a:txBody>
                  <a:tcPr anchor="ctr" anchorCtr="1">
                    <a:solidFill>
                      <a:schemeClr val="bg1">
                        <a:lumMod val="85000"/>
                      </a:schemeClr>
                    </a:solidFill>
                  </a:tcPr>
                </a:tc>
                <a:tc>
                  <a:txBody>
                    <a:bodyPr/>
                    <a:lstStyle/>
                    <a:p>
                      <a:r>
                        <a:rPr lang="en-CA" sz="1800" b="1" dirty="0" smtClean="0"/>
                        <a:t>F&amp;R</a:t>
                      </a:r>
                      <a:endParaRPr lang="en-CA" sz="1800" b="1" dirty="0"/>
                    </a:p>
                  </a:txBody>
                  <a:tcPr anchor="ctr" anchorCtr="1">
                    <a:solidFill>
                      <a:schemeClr val="bg1">
                        <a:lumMod val="85000"/>
                      </a:schemeClr>
                    </a:solidFill>
                  </a:tcPr>
                </a:tc>
                <a:tc>
                  <a:txBody>
                    <a:bodyPr/>
                    <a:lstStyle/>
                    <a:p>
                      <a:r>
                        <a:rPr lang="en-CA" sz="1800" b="1" dirty="0" smtClean="0"/>
                        <a:t>LR</a:t>
                      </a:r>
                      <a:endParaRPr lang="en-CA" sz="1800" b="1" dirty="0"/>
                    </a:p>
                  </a:txBody>
                  <a:tcPr anchor="ctr" anchorCtr="1">
                    <a:solidFill>
                      <a:schemeClr val="bg1">
                        <a:lumMod val="85000"/>
                      </a:schemeClr>
                    </a:solidFill>
                  </a:tcPr>
                </a:tc>
                <a:tc>
                  <a:txBody>
                    <a:bodyPr/>
                    <a:lstStyle/>
                    <a:p>
                      <a:r>
                        <a:rPr lang="en-CA" sz="1800" b="1" dirty="0" smtClean="0"/>
                        <a:t>SPADE</a:t>
                      </a:r>
                      <a:endParaRPr lang="en-CA" sz="1800" b="1" dirty="0"/>
                    </a:p>
                  </a:txBody>
                  <a:tcPr anchor="ctr" anchorCtr="1">
                    <a:solidFill>
                      <a:schemeClr val="bg1">
                        <a:lumMod val="85000"/>
                      </a:schemeClr>
                    </a:solidFill>
                  </a:tcPr>
                </a:tc>
                <a:tc>
                  <a:txBody>
                    <a:bodyPr/>
                    <a:lstStyle/>
                    <a:p>
                      <a:r>
                        <a:rPr lang="en-CA" sz="1800" b="1" dirty="0" smtClean="0"/>
                        <a:t>LR</a:t>
                      </a:r>
                      <a:endParaRPr lang="en-CA" sz="1800" b="1" dirty="0"/>
                    </a:p>
                  </a:txBody>
                  <a:tcPr anchor="ctr" anchorCtr="1">
                    <a:solidFill>
                      <a:schemeClr val="bg1">
                        <a:lumMod val="85000"/>
                      </a:schemeClr>
                    </a:solidFill>
                  </a:tcPr>
                </a:tc>
                <a:tc>
                  <a:txBody>
                    <a:bodyPr/>
                    <a:lstStyle/>
                    <a:p>
                      <a:r>
                        <a:rPr lang="en-CA" sz="1800" b="1" dirty="0" smtClean="0"/>
                        <a:t>SPADE</a:t>
                      </a:r>
                      <a:endParaRPr lang="en-CA" sz="1800" b="1" dirty="0"/>
                    </a:p>
                  </a:txBody>
                  <a:tcPr anchor="ctr" anchorCtr="1">
                    <a:solidFill>
                      <a:schemeClr val="accent2">
                        <a:lumMod val="40000"/>
                        <a:lumOff val="60000"/>
                        <a:alpha val="49000"/>
                      </a:schemeClr>
                    </a:solidFill>
                  </a:tcPr>
                </a:tc>
                <a:tc>
                  <a:txBody>
                    <a:bodyPr/>
                    <a:lstStyle/>
                    <a:p>
                      <a:r>
                        <a:rPr lang="en-CA" sz="1800" b="1" dirty="0" smtClean="0"/>
                        <a:t>LR</a:t>
                      </a:r>
                      <a:endParaRPr lang="en-CA" sz="1800" b="1" dirty="0"/>
                    </a:p>
                  </a:txBody>
                  <a:tcPr anchor="ctr" anchorCtr="1">
                    <a:solidFill>
                      <a:schemeClr val="accent2">
                        <a:lumMod val="40000"/>
                        <a:lumOff val="60000"/>
                        <a:alpha val="49000"/>
                      </a:schemeClr>
                    </a:solidFill>
                  </a:tcPr>
                </a:tc>
                <a:extLst>
                  <a:ext uri="{0D108BD9-81ED-4DB2-BD59-A6C34878D82A}">
                    <a16:rowId xmlns:a16="http://schemas.microsoft.com/office/drawing/2014/main" val="10002"/>
                  </a:ext>
                </a:extLst>
              </a:tr>
              <a:tr h="419100">
                <a:tc>
                  <a:txBody>
                    <a:bodyPr/>
                    <a:lstStyle/>
                    <a:p>
                      <a:r>
                        <a:rPr lang="en-CA" sz="1800" b="1" dirty="0" smtClean="0"/>
                        <a:t>Precision</a:t>
                      </a:r>
                      <a:endParaRPr lang="en-CA" sz="1800" b="1" dirty="0"/>
                    </a:p>
                  </a:txBody>
                  <a:tcPr anchor="ctr" anchorCtr="1">
                    <a:noFill/>
                  </a:tcPr>
                </a:tc>
                <a:tc>
                  <a:txBody>
                    <a:bodyPr/>
                    <a:lstStyle/>
                    <a:p>
                      <a:r>
                        <a:rPr lang="en-CA" sz="1800" dirty="0" smtClean="0"/>
                        <a:t>77.9</a:t>
                      </a:r>
                      <a:endParaRPr lang="en-CA" sz="1800" dirty="0"/>
                    </a:p>
                  </a:txBody>
                  <a:tcPr anchor="ctr" anchorCtr="1">
                    <a:solidFill>
                      <a:schemeClr val="bg1">
                        <a:lumMod val="85000"/>
                      </a:schemeClr>
                    </a:solidFill>
                  </a:tcPr>
                </a:tc>
                <a:tc>
                  <a:txBody>
                    <a:bodyPr/>
                    <a:lstStyle/>
                    <a:p>
                      <a:r>
                        <a:rPr lang="en-CA" sz="1800" dirty="0" smtClean="0"/>
                        <a:t>83.8</a:t>
                      </a:r>
                      <a:endParaRPr lang="en-CA" sz="1800" dirty="0"/>
                    </a:p>
                  </a:txBody>
                  <a:tcPr anchor="ctr" anchorCtr="1">
                    <a:solidFill>
                      <a:schemeClr val="bg1">
                        <a:lumMod val="85000"/>
                      </a:schemeClr>
                    </a:solidFill>
                  </a:tcPr>
                </a:tc>
                <a:tc>
                  <a:txBody>
                    <a:bodyPr/>
                    <a:lstStyle/>
                    <a:p>
                      <a:r>
                        <a:rPr lang="en-CA" sz="1800" b="1" dirty="0" smtClean="0"/>
                        <a:t>91.3</a:t>
                      </a:r>
                      <a:endParaRPr lang="en-CA" sz="1800" b="1" dirty="0"/>
                    </a:p>
                  </a:txBody>
                  <a:tcPr anchor="ctr" anchorCtr="1">
                    <a:solidFill>
                      <a:schemeClr val="bg1">
                        <a:lumMod val="85000"/>
                      </a:schemeClr>
                    </a:solidFill>
                  </a:tcPr>
                </a:tc>
                <a:tc>
                  <a:txBody>
                    <a:bodyPr/>
                    <a:lstStyle/>
                    <a:p>
                      <a:r>
                        <a:rPr lang="en-CA" sz="1800" dirty="0" smtClean="0"/>
                        <a:t>88.0</a:t>
                      </a:r>
                      <a:endParaRPr lang="en-CA" sz="1800" dirty="0"/>
                    </a:p>
                  </a:txBody>
                  <a:tcPr anchor="ctr" anchorCtr="1">
                    <a:solidFill>
                      <a:schemeClr val="bg1">
                        <a:lumMod val="85000"/>
                      </a:schemeClr>
                    </a:solidFill>
                  </a:tcPr>
                </a:tc>
                <a:tc>
                  <a:txBody>
                    <a:bodyPr/>
                    <a:lstStyle/>
                    <a:p>
                      <a:r>
                        <a:rPr lang="en-CA" sz="1800" dirty="0" smtClean="0"/>
                        <a:t>83.7</a:t>
                      </a:r>
                      <a:endParaRPr lang="en-CA" sz="1800" dirty="0"/>
                    </a:p>
                  </a:txBody>
                  <a:tcPr anchor="ctr" anchorCtr="1">
                    <a:solidFill>
                      <a:schemeClr val="bg1">
                        <a:lumMod val="85000"/>
                      </a:schemeClr>
                    </a:solidFill>
                  </a:tcPr>
                </a:tc>
                <a:tc>
                  <a:txBody>
                    <a:bodyPr/>
                    <a:lstStyle/>
                    <a:p>
                      <a:r>
                        <a:rPr lang="en-CA" sz="1800" b="1" dirty="0" smtClean="0"/>
                        <a:t>87.5</a:t>
                      </a:r>
                      <a:endParaRPr lang="en-CA" sz="1800" b="1" dirty="0"/>
                    </a:p>
                  </a:txBody>
                  <a:tcPr anchor="ctr" anchorCtr="1">
                    <a:solidFill>
                      <a:schemeClr val="bg1">
                        <a:lumMod val="85000"/>
                      </a:schemeClr>
                    </a:solidFill>
                  </a:tcPr>
                </a:tc>
                <a:tc>
                  <a:txBody>
                    <a:bodyPr/>
                    <a:lstStyle/>
                    <a:p>
                      <a:r>
                        <a:rPr lang="en-CA" sz="1800" dirty="0" smtClean="0"/>
                        <a:t>65.1</a:t>
                      </a:r>
                      <a:endParaRPr lang="en-CA" sz="1800" dirty="0"/>
                    </a:p>
                  </a:txBody>
                  <a:tcPr anchor="ctr" anchorCtr="1">
                    <a:solidFill>
                      <a:schemeClr val="accent2">
                        <a:lumMod val="40000"/>
                        <a:lumOff val="60000"/>
                        <a:alpha val="49000"/>
                      </a:schemeClr>
                    </a:solidFill>
                  </a:tcPr>
                </a:tc>
                <a:tc>
                  <a:txBody>
                    <a:bodyPr/>
                    <a:lstStyle/>
                    <a:p>
                      <a:r>
                        <a:rPr lang="en-CA" sz="1800" b="1" dirty="0" smtClean="0"/>
                        <a:t>73.9</a:t>
                      </a:r>
                      <a:endParaRPr lang="en-CA" sz="1800" b="1" dirty="0"/>
                    </a:p>
                  </a:txBody>
                  <a:tcPr anchor="ctr" anchorCtr="1">
                    <a:solidFill>
                      <a:schemeClr val="accent2">
                        <a:lumMod val="40000"/>
                        <a:lumOff val="60000"/>
                        <a:alpha val="49000"/>
                      </a:schemeClr>
                    </a:solidFill>
                  </a:tcPr>
                </a:tc>
                <a:extLst>
                  <a:ext uri="{0D108BD9-81ED-4DB2-BD59-A6C34878D82A}">
                    <a16:rowId xmlns:a16="http://schemas.microsoft.com/office/drawing/2014/main" val="10003"/>
                  </a:ext>
                </a:extLst>
              </a:tr>
              <a:tr h="419100">
                <a:tc>
                  <a:txBody>
                    <a:bodyPr/>
                    <a:lstStyle/>
                    <a:p>
                      <a:r>
                        <a:rPr lang="en-CA" sz="1800" b="1" dirty="0" smtClean="0"/>
                        <a:t>Recall</a:t>
                      </a:r>
                      <a:endParaRPr lang="en-CA" sz="1800" b="1" dirty="0"/>
                    </a:p>
                  </a:txBody>
                  <a:tcPr anchor="ctr" anchorCtr="1">
                    <a:noFill/>
                  </a:tcPr>
                </a:tc>
                <a:tc>
                  <a:txBody>
                    <a:bodyPr/>
                    <a:lstStyle/>
                    <a:p>
                      <a:r>
                        <a:rPr lang="en-CA" sz="1800" dirty="0" smtClean="0"/>
                        <a:t>70.6</a:t>
                      </a:r>
                      <a:endParaRPr lang="en-CA" sz="1800" dirty="0"/>
                    </a:p>
                  </a:txBody>
                  <a:tcPr anchor="ctr" anchorCtr="1">
                    <a:solidFill>
                      <a:schemeClr val="bg1">
                        <a:lumMod val="85000"/>
                      </a:schemeClr>
                    </a:solidFill>
                  </a:tcPr>
                </a:tc>
                <a:tc>
                  <a:txBody>
                    <a:bodyPr/>
                    <a:lstStyle/>
                    <a:p>
                      <a:r>
                        <a:rPr lang="en-CA" sz="1800" dirty="0" smtClean="0"/>
                        <a:t>86.8</a:t>
                      </a:r>
                      <a:endParaRPr lang="en-CA" sz="1800" dirty="0"/>
                    </a:p>
                  </a:txBody>
                  <a:tcPr anchor="ctr" anchorCtr="1">
                    <a:solidFill>
                      <a:schemeClr val="bg1">
                        <a:lumMod val="85000"/>
                      </a:schemeClr>
                    </a:solidFill>
                  </a:tcPr>
                </a:tc>
                <a:tc>
                  <a:txBody>
                    <a:bodyPr/>
                    <a:lstStyle/>
                    <a:p>
                      <a:r>
                        <a:rPr lang="en-CA" sz="1800" b="0" dirty="0" smtClean="0"/>
                        <a:t>89.7</a:t>
                      </a:r>
                      <a:endParaRPr lang="en-CA" sz="1800" b="0" dirty="0"/>
                    </a:p>
                  </a:txBody>
                  <a:tcPr anchor="ctr" anchorCtr="1">
                    <a:solidFill>
                      <a:schemeClr val="bg1">
                        <a:lumMod val="85000"/>
                      </a:schemeClr>
                    </a:solidFill>
                  </a:tcPr>
                </a:tc>
                <a:tc>
                  <a:txBody>
                    <a:bodyPr/>
                    <a:lstStyle/>
                    <a:p>
                      <a:r>
                        <a:rPr lang="en-CA" sz="1800" b="1" dirty="0" smtClean="0"/>
                        <a:t>92.3</a:t>
                      </a:r>
                      <a:endParaRPr lang="en-CA" sz="1800" b="1" dirty="0"/>
                    </a:p>
                  </a:txBody>
                  <a:tcPr anchor="ctr" anchorCtr="1">
                    <a:solidFill>
                      <a:schemeClr val="bg1">
                        <a:lumMod val="85000"/>
                      </a:schemeClr>
                    </a:solidFill>
                  </a:tcPr>
                </a:tc>
                <a:tc>
                  <a:txBody>
                    <a:bodyPr/>
                    <a:lstStyle/>
                    <a:p>
                      <a:r>
                        <a:rPr lang="en-CA" sz="1800" dirty="0" smtClean="0"/>
                        <a:t>86.2</a:t>
                      </a:r>
                      <a:endParaRPr lang="en-CA" sz="1800" dirty="0"/>
                    </a:p>
                  </a:txBody>
                  <a:tcPr anchor="ctr" anchorCtr="1">
                    <a:solidFill>
                      <a:schemeClr val="bg1">
                        <a:lumMod val="85000"/>
                      </a:schemeClr>
                    </a:solidFill>
                  </a:tcPr>
                </a:tc>
                <a:tc>
                  <a:txBody>
                    <a:bodyPr/>
                    <a:lstStyle/>
                    <a:p>
                      <a:r>
                        <a:rPr lang="en-CA" sz="1800" b="1" dirty="0" smtClean="0"/>
                        <a:t>89.9</a:t>
                      </a:r>
                      <a:endParaRPr lang="en-CA" sz="1800" b="1" dirty="0"/>
                    </a:p>
                  </a:txBody>
                  <a:tcPr anchor="ctr" anchorCtr="1">
                    <a:solidFill>
                      <a:schemeClr val="bg1">
                        <a:lumMod val="85000"/>
                      </a:schemeClr>
                    </a:solidFill>
                  </a:tcPr>
                </a:tc>
                <a:tc>
                  <a:txBody>
                    <a:bodyPr/>
                    <a:lstStyle/>
                    <a:p>
                      <a:r>
                        <a:rPr lang="en-CA" sz="1800" dirty="0" smtClean="0"/>
                        <a:t>82.8</a:t>
                      </a:r>
                      <a:endParaRPr lang="en-CA" sz="1800" dirty="0"/>
                    </a:p>
                  </a:txBody>
                  <a:tcPr anchor="ctr" anchorCtr="1">
                    <a:solidFill>
                      <a:schemeClr val="accent2">
                        <a:lumMod val="40000"/>
                        <a:lumOff val="60000"/>
                        <a:alpha val="49000"/>
                      </a:schemeClr>
                    </a:solidFill>
                  </a:tcPr>
                </a:tc>
                <a:tc>
                  <a:txBody>
                    <a:bodyPr/>
                    <a:lstStyle/>
                    <a:p>
                      <a:r>
                        <a:rPr lang="en-CA" sz="1800" b="1" dirty="0" smtClean="0"/>
                        <a:t>89.7</a:t>
                      </a:r>
                      <a:endParaRPr lang="en-CA" sz="1800" b="1" dirty="0"/>
                    </a:p>
                  </a:txBody>
                  <a:tcPr anchor="ctr" anchorCtr="1">
                    <a:solidFill>
                      <a:schemeClr val="accent2">
                        <a:lumMod val="40000"/>
                        <a:lumOff val="60000"/>
                        <a:alpha val="49000"/>
                      </a:schemeClr>
                    </a:solidFill>
                  </a:tcPr>
                </a:tc>
                <a:extLst>
                  <a:ext uri="{0D108BD9-81ED-4DB2-BD59-A6C34878D82A}">
                    <a16:rowId xmlns:a16="http://schemas.microsoft.com/office/drawing/2014/main" val="10004"/>
                  </a:ext>
                </a:extLst>
              </a:tr>
              <a:tr h="419100">
                <a:tc>
                  <a:txBody>
                    <a:bodyPr/>
                    <a:lstStyle/>
                    <a:p>
                      <a:r>
                        <a:rPr lang="en-CA" sz="1800" b="1" dirty="0" smtClean="0"/>
                        <a:t>F-measure</a:t>
                      </a:r>
                      <a:endParaRPr lang="en-CA" sz="1800" b="1" dirty="0"/>
                    </a:p>
                  </a:txBody>
                  <a:tcPr anchor="ctr" anchorCtr="1">
                    <a:noFill/>
                  </a:tcPr>
                </a:tc>
                <a:tc>
                  <a:txBody>
                    <a:bodyPr/>
                    <a:lstStyle/>
                    <a:p>
                      <a:r>
                        <a:rPr lang="en-CA" sz="1800" dirty="0" smtClean="0"/>
                        <a:t>74.1</a:t>
                      </a:r>
                      <a:endParaRPr lang="en-CA" sz="1800" dirty="0"/>
                    </a:p>
                  </a:txBody>
                  <a:tcPr anchor="ctr" anchorCtr="1">
                    <a:solidFill>
                      <a:schemeClr val="bg1">
                        <a:lumMod val="85000"/>
                      </a:schemeClr>
                    </a:solidFill>
                  </a:tcPr>
                </a:tc>
                <a:tc>
                  <a:txBody>
                    <a:bodyPr/>
                    <a:lstStyle/>
                    <a:p>
                      <a:r>
                        <a:rPr lang="en-CA" sz="1800" dirty="0" smtClean="0"/>
                        <a:t>85.2</a:t>
                      </a:r>
                      <a:endParaRPr lang="en-CA" sz="1800" dirty="0"/>
                    </a:p>
                  </a:txBody>
                  <a:tcPr anchor="ctr" anchorCtr="1">
                    <a:solidFill>
                      <a:schemeClr val="bg1">
                        <a:lumMod val="85000"/>
                      </a:schemeClr>
                    </a:solidFill>
                  </a:tcPr>
                </a:tc>
                <a:tc>
                  <a:txBody>
                    <a:bodyPr/>
                    <a:lstStyle/>
                    <a:p>
                      <a:r>
                        <a:rPr lang="en-CA" sz="1800" b="1" dirty="0" smtClean="0"/>
                        <a:t>90.5</a:t>
                      </a:r>
                      <a:endParaRPr lang="en-CA" sz="1800" b="1" dirty="0"/>
                    </a:p>
                  </a:txBody>
                  <a:tcPr anchor="ctr" anchorCtr="1">
                    <a:solidFill>
                      <a:schemeClr val="bg1">
                        <a:lumMod val="85000"/>
                      </a:schemeClr>
                    </a:solidFill>
                  </a:tcPr>
                </a:tc>
                <a:tc>
                  <a:txBody>
                    <a:bodyPr/>
                    <a:lstStyle/>
                    <a:p>
                      <a:r>
                        <a:rPr lang="en-CA" sz="1800" dirty="0" smtClean="0"/>
                        <a:t>90.1</a:t>
                      </a:r>
                      <a:endParaRPr lang="en-CA" sz="1800" dirty="0"/>
                    </a:p>
                  </a:txBody>
                  <a:tcPr anchor="ctr" anchorCtr="1">
                    <a:solidFill>
                      <a:schemeClr val="bg1">
                        <a:lumMod val="85000"/>
                      </a:schemeClr>
                    </a:solidFill>
                  </a:tcPr>
                </a:tc>
                <a:tc>
                  <a:txBody>
                    <a:bodyPr/>
                    <a:lstStyle/>
                    <a:p>
                      <a:r>
                        <a:rPr lang="en-CA" sz="1800" dirty="0" smtClean="0"/>
                        <a:t>84.9</a:t>
                      </a:r>
                      <a:endParaRPr lang="en-CA" sz="1800" dirty="0"/>
                    </a:p>
                  </a:txBody>
                  <a:tcPr anchor="ctr" anchorCtr="1">
                    <a:solidFill>
                      <a:schemeClr val="bg1">
                        <a:lumMod val="85000"/>
                      </a:schemeClr>
                    </a:solidFill>
                  </a:tcPr>
                </a:tc>
                <a:tc>
                  <a:txBody>
                    <a:bodyPr/>
                    <a:lstStyle/>
                    <a:p>
                      <a:r>
                        <a:rPr lang="en-CA" sz="1800" b="1" dirty="0" smtClean="0"/>
                        <a:t>88.7</a:t>
                      </a:r>
                      <a:endParaRPr lang="en-CA" sz="1800" b="1" dirty="0"/>
                    </a:p>
                  </a:txBody>
                  <a:tcPr anchor="ctr" anchorCtr="1">
                    <a:solidFill>
                      <a:schemeClr val="bg1">
                        <a:lumMod val="85000"/>
                      </a:schemeClr>
                    </a:solidFill>
                  </a:tcPr>
                </a:tc>
                <a:tc>
                  <a:txBody>
                    <a:bodyPr/>
                    <a:lstStyle/>
                    <a:p>
                      <a:r>
                        <a:rPr lang="en-CA" sz="1800" dirty="0" smtClean="0"/>
                        <a:t>72.8</a:t>
                      </a:r>
                      <a:endParaRPr lang="en-CA" sz="1800" dirty="0"/>
                    </a:p>
                  </a:txBody>
                  <a:tcPr anchor="ctr" anchorCtr="1">
                    <a:solidFill>
                      <a:schemeClr val="accent2">
                        <a:lumMod val="40000"/>
                        <a:lumOff val="60000"/>
                        <a:alpha val="49000"/>
                      </a:schemeClr>
                    </a:solidFill>
                  </a:tcPr>
                </a:tc>
                <a:tc>
                  <a:txBody>
                    <a:bodyPr/>
                    <a:lstStyle/>
                    <a:p>
                      <a:r>
                        <a:rPr lang="en-CA" sz="1800" b="1" dirty="0" smtClean="0"/>
                        <a:t>80.9</a:t>
                      </a:r>
                      <a:endParaRPr lang="en-CA" sz="1800" b="1" dirty="0"/>
                    </a:p>
                  </a:txBody>
                  <a:tcPr anchor="ctr" anchorCtr="1">
                    <a:solidFill>
                      <a:schemeClr val="accent2">
                        <a:lumMod val="40000"/>
                        <a:lumOff val="60000"/>
                        <a:alpha val="49000"/>
                      </a:schemeClr>
                    </a:solidFill>
                  </a:tcPr>
                </a:tc>
                <a:extLst>
                  <a:ext uri="{0D108BD9-81ED-4DB2-BD59-A6C34878D82A}">
                    <a16:rowId xmlns:a16="http://schemas.microsoft.com/office/drawing/2014/main" val="10005"/>
                  </a:ext>
                </a:extLst>
              </a:tr>
            </a:tbl>
          </a:graphicData>
        </a:graphic>
      </p:graphicFrame>
      <p:sp>
        <p:nvSpPr>
          <p:cNvPr id="12" name="TextBox 11"/>
          <p:cNvSpPr txBox="1"/>
          <p:nvPr/>
        </p:nvSpPr>
        <p:spPr>
          <a:xfrm>
            <a:off x="2133601" y="5715002"/>
            <a:ext cx="5486400" cy="477603"/>
          </a:xfrm>
          <a:prstGeom prst="rect">
            <a:avLst/>
          </a:prstGeom>
          <a:solidFill>
            <a:schemeClr val="bg1">
              <a:lumMod val="85000"/>
            </a:schemeClr>
          </a:solidFill>
        </p:spPr>
        <p:txBody>
          <a:bodyPr wrap="square" lIns="91418" tIns="45710" rIns="91418" bIns="45710" rtlCol="0">
            <a:spAutoFit/>
          </a:bodyPr>
          <a:lstStyle/>
          <a:p>
            <a:r>
              <a:rPr lang="en-CA" dirty="0">
                <a:solidFill>
                  <a:srgbClr val="000000"/>
                </a:solidFill>
                <a:latin typeface="Arial"/>
              </a:rPr>
              <a:t>Human agreement (F-measure): 98.3</a:t>
            </a:r>
          </a:p>
        </p:txBody>
      </p:sp>
      <p:sp>
        <p:nvSpPr>
          <p:cNvPr id="13" name="TextBox 12"/>
          <p:cNvSpPr txBox="1"/>
          <p:nvPr/>
        </p:nvSpPr>
        <p:spPr>
          <a:xfrm>
            <a:off x="533402" y="6248403"/>
            <a:ext cx="9296400" cy="965941"/>
          </a:xfrm>
          <a:prstGeom prst="rect">
            <a:avLst/>
          </a:prstGeom>
          <a:noFill/>
        </p:spPr>
        <p:txBody>
          <a:bodyPr wrap="square" lIns="91418" tIns="45710" rIns="91418" bIns="45710" rtlCol="0">
            <a:spAutoFit/>
          </a:bodyPr>
          <a:lstStyle/>
          <a:p>
            <a:pPr>
              <a:buFont typeface="Arial" pitchFamily="34" charset="0"/>
              <a:buChar char="•"/>
            </a:pPr>
            <a:r>
              <a:rPr lang="en-CA" sz="2800" dirty="0">
                <a:solidFill>
                  <a:srgbClr val="000000"/>
                </a:solidFill>
                <a:latin typeface="Arial" pitchFamily="34" charset="0"/>
                <a:cs typeface="Arial" pitchFamily="34" charset="0"/>
              </a:rPr>
              <a:t> Our model outperforms SPADE and comparable to F&amp;R</a:t>
            </a:r>
          </a:p>
          <a:p>
            <a:pPr>
              <a:buFont typeface="Arial" pitchFamily="34" charset="0"/>
              <a:buChar char="•"/>
            </a:pPr>
            <a:r>
              <a:rPr lang="en-CA" sz="2800" dirty="0">
                <a:solidFill>
                  <a:srgbClr val="000000"/>
                </a:solidFill>
                <a:latin typeface="Arial" pitchFamily="34" charset="0"/>
                <a:cs typeface="Arial" pitchFamily="34" charset="0"/>
              </a:rPr>
              <a:t> We use fewer features than F&amp;R</a:t>
            </a:r>
            <a:endParaRPr lang="en-CA" dirty="0">
              <a:solidFill>
                <a:srgbClr val="000000"/>
              </a:solidFill>
              <a:latin typeface="Arial" pitchFamily="34" charset="0"/>
              <a:cs typeface="Arial" pitchFamily="34" charset="0"/>
            </a:endParaRPr>
          </a:p>
        </p:txBody>
      </p:sp>
      <p:sp>
        <p:nvSpPr>
          <p:cNvPr id="14" name="Rectangle 13"/>
          <p:cNvSpPr/>
          <p:nvPr/>
        </p:nvSpPr>
        <p:spPr bwMode="auto">
          <a:xfrm>
            <a:off x="4953001" y="3733800"/>
            <a:ext cx="990600" cy="1828800"/>
          </a:xfrm>
          <a:prstGeom prst="rect">
            <a:avLst/>
          </a:prstGeom>
          <a:noFill/>
          <a:ln w="25400" cap="flat" cmpd="sng" algn="ctr">
            <a:solidFill>
              <a:srgbClr val="C00000"/>
            </a:solidFill>
            <a:prstDash val="solid"/>
            <a:round/>
            <a:headEnd type="none" w="med" len="med"/>
            <a:tailEnd type="none" w="med" len="med"/>
          </a:ln>
          <a:effectLst/>
        </p:spPr>
        <p:txBody>
          <a:bodyPr vert="horz" wrap="square" lIns="91418" tIns="45710" rIns="91418" bIns="45710" numCol="1" rtlCol="0" anchor="t" anchorCtr="0" compatLnSpc="1">
            <a:prstTxWarp prst="textNoShape">
              <a:avLst/>
            </a:prstTxWarp>
          </a:bodyPr>
          <a:lstStyle/>
          <a:p>
            <a:endParaRPr lang="en-CA" smtClean="0">
              <a:solidFill>
                <a:srgbClr val="FFFFFF"/>
              </a:solidFill>
              <a:latin typeface="Times New Roman" pitchFamily="18" charset="0"/>
            </a:endParaRPr>
          </a:p>
        </p:txBody>
      </p:sp>
      <p:sp>
        <p:nvSpPr>
          <p:cNvPr id="15" name="Rectangle 14"/>
          <p:cNvSpPr/>
          <p:nvPr/>
        </p:nvSpPr>
        <p:spPr bwMode="auto">
          <a:xfrm>
            <a:off x="8839202" y="3733800"/>
            <a:ext cx="990600" cy="1828800"/>
          </a:xfrm>
          <a:prstGeom prst="rect">
            <a:avLst/>
          </a:prstGeom>
          <a:noFill/>
          <a:ln w="25400" cap="flat" cmpd="sng" algn="ctr">
            <a:solidFill>
              <a:srgbClr val="C00000"/>
            </a:solidFill>
            <a:prstDash val="solid"/>
            <a:round/>
            <a:headEnd type="none" w="med" len="med"/>
            <a:tailEnd type="none" w="med" len="med"/>
          </a:ln>
          <a:effectLst/>
        </p:spPr>
        <p:txBody>
          <a:bodyPr vert="horz" wrap="square" lIns="91418" tIns="45710" rIns="91418" bIns="45710" numCol="1" rtlCol="0" anchor="t" anchorCtr="0" compatLnSpc="1">
            <a:prstTxWarp prst="textNoShape">
              <a:avLst/>
            </a:prstTxWarp>
          </a:bodyPr>
          <a:lstStyle/>
          <a:p>
            <a:endParaRPr lang="en-CA" smtClean="0">
              <a:solidFill>
                <a:srgbClr val="FFFFFF"/>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linds(horizontal)">
                                      <p:cBhvr>
                                        <p:cTn id="15" dur="500"/>
                                        <p:tgtEl>
                                          <p:spTgt spid="12"/>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linds(horizontal)">
                                      <p:cBhvr>
                                        <p:cTn id="18" dur="500"/>
                                        <p:tgtEl>
                                          <p:spTgt spid="13"/>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blinds(horizontal)">
                                      <p:cBhvr>
                                        <p:cTn id="21" dur="500"/>
                                        <p:tgtEl>
                                          <p:spTgt spid="14"/>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blinds(horizontal)">
                                      <p:cBhvr>
                                        <p:cTn id="2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p:bldP spid="14" grpId="0" animBg="1"/>
      <p:bldP spid="15"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40" y="311150"/>
            <a:ext cx="9051925" cy="1136649"/>
          </a:xfrm>
        </p:spPr>
        <p:txBody>
          <a:bodyPr/>
          <a:lstStyle/>
          <a:p>
            <a:r>
              <a:rPr lang="en-CA" dirty="0" smtClean="0"/>
              <a:t>Experiments (3)</a:t>
            </a:r>
            <a:endParaRPr lang="en-CA" dirty="0"/>
          </a:p>
        </p:txBody>
      </p:sp>
      <p:sp>
        <p:nvSpPr>
          <p:cNvPr id="5" name="Footer Placeholder 4"/>
          <p:cNvSpPr>
            <a:spLocks noGrp="1"/>
          </p:cNvSpPr>
          <p:nvPr>
            <p:ph type="ftr" sz="quarter" idx="11"/>
          </p:nvPr>
        </p:nvSpPr>
        <p:spPr/>
        <p:txBody>
          <a:bodyPr/>
          <a:lstStyle/>
          <a:p>
            <a:pPr>
              <a:defRPr/>
            </a:pPr>
            <a:r>
              <a:rPr lang="en-US" smtClean="0">
                <a:solidFill>
                  <a:srgbClr val="000000"/>
                </a:solidFill>
              </a:rPr>
              <a:t>CPSC 422, Lecture 28</a:t>
            </a: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21A5F99B-F908-435A-91B8-09D5E4931BB1}" type="slidenum">
              <a:rPr lang="en-US" smtClean="0">
                <a:solidFill>
                  <a:srgbClr val="000000"/>
                </a:solidFill>
              </a:rPr>
              <a:pPr>
                <a:defRPr/>
              </a:pPr>
              <a:t>68</a:t>
            </a:fld>
            <a:endParaRPr lang="en-US">
              <a:solidFill>
                <a:srgbClr val="000000"/>
              </a:solidFill>
            </a:endParaRPr>
          </a:p>
        </p:txBody>
      </p:sp>
      <p:sp>
        <p:nvSpPr>
          <p:cNvPr id="11" name="TextBox 10"/>
          <p:cNvSpPr txBox="1"/>
          <p:nvPr/>
        </p:nvSpPr>
        <p:spPr>
          <a:xfrm>
            <a:off x="838200" y="5410203"/>
            <a:ext cx="8305800" cy="1401957"/>
          </a:xfrm>
          <a:prstGeom prst="rect">
            <a:avLst/>
          </a:prstGeom>
          <a:noFill/>
        </p:spPr>
        <p:txBody>
          <a:bodyPr wrap="square" lIns="91418" tIns="45710" rIns="91418" bIns="45710" rtlCol="0">
            <a:spAutoFit/>
          </a:bodyPr>
          <a:lstStyle/>
          <a:p>
            <a:pPr>
              <a:buFont typeface="Arial" pitchFamily="34" charset="0"/>
              <a:buChar char="•"/>
            </a:pPr>
            <a:r>
              <a:rPr lang="en-CA" sz="2800" dirty="0">
                <a:solidFill>
                  <a:srgbClr val="000000"/>
                </a:solidFill>
                <a:latin typeface="Arial" pitchFamily="34" charset="0"/>
                <a:cs typeface="Arial" pitchFamily="34" charset="0"/>
              </a:rPr>
              <a:t> Our model outperforms SPADE by a wide margin</a:t>
            </a:r>
          </a:p>
          <a:p>
            <a:pPr>
              <a:buFont typeface="Arial" pitchFamily="34" charset="0"/>
              <a:buChar char="•"/>
            </a:pPr>
            <a:r>
              <a:rPr lang="en-CA" sz="2800" dirty="0">
                <a:solidFill>
                  <a:srgbClr val="000000"/>
                </a:solidFill>
                <a:latin typeface="Arial" pitchFamily="34" charset="0"/>
                <a:cs typeface="Arial" pitchFamily="34" charset="0"/>
              </a:rPr>
              <a:t> Inaccuracies in segmentation affects parsing on</a:t>
            </a:r>
          </a:p>
          <a:p>
            <a:r>
              <a:rPr lang="en-CA" sz="2800" dirty="0">
                <a:solidFill>
                  <a:srgbClr val="000000"/>
                </a:solidFill>
                <a:latin typeface="Arial" pitchFamily="34" charset="0"/>
                <a:cs typeface="Arial" pitchFamily="34" charset="0"/>
              </a:rPr>
              <a:t>  Instructional corpus</a:t>
            </a:r>
            <a:endParaRPr lang="en-CA" dirty="0">
              <a:solidFill>
                <a:srgbClr val="000000"/>
              </a:solidFill>
              <a:latin typeface="Arial" pitchFamily="34" charset="0"/>
              <a:cs typeface="Arial" pitchFamily="34" charset="0"/>
            </a:endParaRPr>
          </a:p>
        </p:txBody>
      </p:sp>
      <p:sp>
        <p:nvSpPr>
          <p:cNvPr id="9" name="TextBox 8"/>
          <p:cNvSpPr txBox="1"/>
          <p:nvPr/>
        </p:nvSpPr>
        <p:spPr>
          <a:xfrm>
            <a:off x="838200" y="1853626"/>
            <a:ext cx="8382000" cy="599686"/>
          </a:xfrm>
          <a:prstGeom prst="rect">
            <a:avLst/>
          </a:prstGeom>
          <a:solidFill>
            <a:srgbClr val="FFCCFF"/>
          </a:solidFill>
        </p:spPr>
        <p:txBody>
          <a:bodyPr wrap="square" lIns="91418" tIns="45710" rIns="91418" bIns="45710" rtlCol="0">
            <a:spAutoFit/>
          </a:bodyPr>
          <a:lstStyle/>
          <a:p>
            <a:r>
              <a:rPr lang="en-CA" sz="3200" b="1" dirty="0">
                <a:solidFill>
                  <a:srgbClr val="000000"/>
                </a:solidFill>
                <a:latin typeface="Arial" pitchFamily="34" charset="0"/>
                <a:cs typeface="Arial" pitchFamily="34" charset="0"/>
              </a:rPr>
              <a:t>Parsing based on </a:t>
            </a:r>
            <a:r>
              <a:rPr lang="en-CA" sz="3200" b="1" dirty="0">
                <a:solidFill>
                  <a:srgbClr val="0000FF"/>
                </a:solidFill>
                <a:latin typeface="Arial" pitchFamily="34" charset="0"/>
                <a:cs typeface="Arial" pitchFamily="34" charset="0"/>
              </a:rPr>
              <a:t>automatic</a:t>
            </a:r>
            <a:r>
              <a:rPr lang="en-CA" sz="3200" b="1" dirty="0">
                <a:solidFill>
                  <a:srgbClr val="000000"/>
                </a:solidFill>
                <a:latin typeface="Arial" pitchFamily="34" charset="0"/>
                <a:cs typeface="Arial" pitchFamily="34" charset="0"/>
              </a:rPr>
              <a:t> segmentation</a:t>
            </a:r>
            <a:endParaRPr lang="en-CA" sz="3200" dirty="0">
              <a:solidFill>
                <a:srgbClr val="000000"/>
              </a:solidFill>
              <a:latin typeface="Arial" pitchFamily="34" charset="0"/>
              <a:cs typeface="Arial" pitchFamily="34" charset="0"/>
            </a:endParaRPr>
          </a:p>
        </p:txBody>
      </p:sp>
      <p:graphicFrame>
        <p:nvGraphicFramePr>
          <p:cNvPr id="12" name="Table 11"/>
          <p:cNvGraphicFramePr>
            <a:graphicFrameLocks noGrp="1"/>
          </p:cNvGraphicFramePr>
          <p:nvPr/>
        </p:nvGraphicFramePr>
        <p:xfrm>
          <a:off x="914401" y="2667002"/>
          <a:ext cx="7924801" cy="2506981"/>
        </p:xfrm>
        <a:graphic>
          <a:graphicData uri="http://schemas.openxmlformats.org/drawingml/2006/table">
            <a:tbl>
              <a:tblPr firstRow="1" bandRow="1">
                <a:tableStyleId>{5940675A-B579-460E-94D1-54222C63F5DA}</a:tableStyleId>
              </a:tblPr>
              <a:tblGrid>
                <a:gridCol w="1676400">
                  <a:extLst>
                    <a:ext uri="{9D8B030D-6E8A-4147-A177-3AD203B41FA5}">
                      <a16:colId xmlns:a16="http://schemas.microsoft.com/office/drawing/2014/main" val="20000"/>
                    </a:ext>
                  </a:extLst>
                </a:gridCol>
                <a:gridCol w="1752600">
                  <a:extLst>
                    <a:ext uri="{9D8B030D-6E8A-4147-A177-3AD203B41FA5}">
                      <a16:colId xmlns:a16="http://schemas.microsoft.com/office/drawing/2014/main" val="20001"/>
                    </a:ext>
                  </a:extLst>
                </a:gridCol>
                <a:gridCol w="1295400">
                  <a:extLst>
                    <a:ext uri="{9D8B030D-6E8A-4147-A177-3AD203B41FA5}">
                      <a16:colId xmlns:a16="http://schemas.microsoft.com/office/drawing/2014/main" val="20002"/>
                    </a:ext>
                  </a:extLst>
                </a:gridCol>
                <a:gridCol w="1524001">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599381">
                <a:tc>
                  <a:txBody>
                    <a:bodyPr/>
                    <a:lstStyle/>
                    <a:p>
                      <a:endParaRPr lang="en-CA" sz="1800" dirty="0"/>
                    </a:p>
                  </a:txBody>
                  <a:tcPr anchor="ctr" anchorCtr="1">
                    <a:noFill/>
                  </a:tcPr>
                </a:tc>
                <a:tc gridSpan="3">
                  <a:txBody>
                    <a:bodyPr/>
                    <a:lstStyle/>
                    <a:p>
                      <a:r>
                        <a:rPr lang="en-CA" sz="1800" b="1" dirty="0" smtClean="0"/>
                        <a:t>RST-DT</a:t>
                      </a:r>
                      <a:endParaRPr lang="en-CA" sz="1800" b="1" dirty="0"/>
                    </a:p>
                  </a:txBody>
                  <a:tcPr anchor="ctr" anchorCtr="1">
                    <a:solidFill>
                      <a:schemeClr val="bg1">
                        <a:lumMod val="85000"/>
                      </a:schemeClr>
                    </a:solidFill>
                  </a:tcPr>
                </a:tc>
                <a:tc hMerge="1">
                  <a:txBody>
                    <a:bodyPr/>
                    <a:lstStyle/>
                    <a:p>
                      <a:endParaRPr lang="en-CA" dirty="0"/>
                    </a:p>
                  </a:txBody>
                  <a:tcPr anchor="ctr" anchorCtr="1"/>
                </a:tc>
                <a:tc hMerge="1">
                  <a:txBody>
                    <a:bodyPr/>
                    <a:lstStyle/>
                    <a:p>
                      <a:endParaRPr lang="en-CA" dirty="0"/>
                    </a:p>
                  </a:txBody>
                  <a:tcPr anchor="ctr" anchorCtr="1"/>
                </a:tc>
                <a:tc>
                  <a:txBody>
                    <a:bodyPr/>
                    <a:lstStyle/>
                    <a:p>
                      <a:r>
                        <a:rPr lang="en-CA" sz="1800" b="1" dirty="0" smtClean="0"/>
                        <a:t>Instructional</a:t>
                      </a:r>
                      <a:endParaRPr lang="en-CA" sz="1800" b="1" dirty="0"/>
                    </a:p>
                  </a:txBody>
                  <a:tcPr anchor="ctr" anchorCtr="1">
                    <a:solidFill>
                      <a:schemeClr val="accent2">
                        <a:lumMod val="40000"/>
                        <a:lumOff val="60000"/>
                        <a:alpha val="49000"/>
                      </a:schemeClr>
                    </a:solidFill>
                  </a:tcPr>
                </a:tc>
                <a:extLst>
                  <a:ext uri="{0D108BD9-81ED-4DB2-BD59-A6C34878D82A}">
                    <a16:rowId xmlns:a16="http://schemas.microsoft.com/office/drawing/2014/main" val="10000"/>
                  </a:ext>
                </a:extLst>
              </a:tr>
              <a:tr h="381520">
                <a:tc>
                  <a:txBody>
                    <a:bodyPr/>
                    <a:lstStyle/>
                    <a:p>
                      <a:endParaRPr lang="en-CA" sz="1800" dirty="0"/>
                    </a:p>
                  </a:txBody>
                  <a:tcPr anchor="ctr" anchorCtr="1">
                    <a:noFill/>
                  </a:tcPr>
                </a:tc>
                <a:tc gridSpan="2">
                  <a:txBody>
                    <a:bodyPr/>
                    <a:lstStyle/>
                    <a:p>
                      <a:r>
                        <a:rPr lang="en-CA" sz="1800" b="1" dirty="0" smtClean="0"/>
                        <a:t>Test</a:t>
                      </a:r>
                      <a:r>
                        <a:rPr lang="en-CA" sz="1800" b="1" baseline="0" dirty="0" smtClean="0"/>
                        <a:t> set</a:t>
                      </a:r>
                      <a:endParaRPr lang="en-CA" sz="1800" b="1" dirty="0"/>
                    </a:p>
                  </a:txBody>
                  <a:tcPr anchor="ctr" anchorCtr="1">
                    <a:solidFill>
                      <a:schemeClr val="bg1">
                        <a:lumMod val="85000"/>
                      </a:schemeClr>
                    </a:solidFill>
                  </a:tcPr>
                </a:tc>
                <a:tc hMerge="1">
                  <a:txBody>
                    <a:bodyPr/>
                    <a:lstStyle/>
                    <a:p>
                      <a:endParaRPr lang="en-CA" dirty="0"/>
                    </a:p>
                  </a:txBody>
                  <a:tcPr/>
                </a:tc>
                <a:tc>
                  <a:txBody>
                    <a:bodyPr/>
                    <a:lstStyle/>
                    <a:p>
                      <a:r>
                        <a:rPr lang="en-CA" sz="1800" b="1" dirty="0" smtClean="0"/>
                        <a:t>10-fold</a:t>
                      </a:r>
                      <a:endParaRPr lang="en-CA" sz="1800" b="1" dirty="0"/>
                    </a:p>
                  </a:txBody>
                  <a:tcPr anchor="ctr" anchorCtr="1">
                    <a:solidFill>
                      <a:schemeClr val="bg1">
                        <a:lumMod val="85000"/>
                      </a:schemeClr>
                    </a:solidFill>
                  </a:tcPr>
                </a:tc>
                <a:tc>
                  <a:txBody>
                    <a:bodyPr/>
                    <a:lstStyle/>
                    <a:p>
                      <a:r>
                        <a:rPr lang="en-CA" sz="1800" b="1" dirty="0" smtClean="0"/>
                        <a:t>10-fold</a:t>
                      </a:r>
                      <a:endParaRPr lang="en-CA" sz="1800" b="1" dirty="0"/>
                    </a:p>
                  </a:txBody>
                  <a:tcPr anchor="ctr" anchorCtr="1">
                    <a:solidFill>
                      <a:schemeClr val="accent2">
                        <a:lumMod val="40000"/>
                        <a:lumOff val="60000"/>
                        <a:alpha val="49000"/>
                      </a:schemeClr>
                    </a:solidFill>
                  </a:tcPr>
                </a:tc>
                <a:extLst>
                  <a:ext uri="{0D108BD9-81ED-4DB2-BD59-A6C34878D82A}">
                    <a16:rowId xmlns:a16="http://schemas.microsoft.com/office/drawing/2014/main" val="10001"/>
                  </a:ext>
                </a:extLst>
              </a:tr>
              <a:tr h="381520">
                <a:tc>
                  <a:txBody>
                    <a:bodyPr/>
                    <a:lstStyle/>
                    <a:p>
                      <a:r>
                        <a:rPr lang="en-CA" sz="1800" b="1" dirty="0" smtClean="0"/>
                        <a:t>Scores</a:t>
                      </a:r>
                      <a:endParaRPr lang="en-CA" sz="1800" b="1" dirty="0"/>
                    </a:p>
                  </a:txBody>
                  <a:tcPr anchor="ctr" anchorCtr="1">
                    <a:noFill/>
                  </a:tcPr>
                </a:tc>
                <a:tc>
                  <a:txBody>
                    <a:bodyPr/>
                    <a:lstStyle/>
                    <a:p>
                      <a:r>
                        <a:rPr lang="en-CA" sz="1800" b="1" dirty="0" smtClean="0"/>
                        <a:t>SPADE</a:t>
                      </a:r>
                      <a:endParaRPr lang="en-CA" sz="1800" b="1" dirty="0"/>
                    </a:p>
                  </a:txBody>
                  <a:tcPr anchor="ctr" anchorCtr="1">
                    <a:solidFill>
                      <a:schemeClr val="bg1">
                        <a:lumMod val="85000"/>
                      </a:schemeClr>
                    </a:solidFill>
                  </a:tcPr>
                </a:tc>
                <a:tc>
                  <a:txBody>
                    <a:bodyPr/>
                    <a:lstStyle/>
                    <a:p>
                      <a:r>
                        <a:rPr lang="en-CA" sz="1800" b="1" dirty="0" smtClean="0"/>
                        <a:t>DCRF</a:t>
                      </a:r>
                      <a:endParaRPr lang="en-CA" sz="1800" b="1" dirty="0"/>
                    </a:p>
                  </a:txBody>
                  <a:tcPr anchor="ctr" anchorCtr="1">
                    <a:solidFill>
                      <a:schemeClr val="bg1">
                        <a:lumMod val="85000"/>
                      </a:schemeClr>
                    </a:solidFill>
                  </a:tcPr>
                </a:tc>
                <a:tc>
                  <a:txBody>
                    <a:bodyPr/>
                    <a:lstStyle/>
                    <a:p>
                      <a:r>
                        <a:rPr lang="en-CA" sz="1800" b="1" dirty="0" smtClean="0"/>
                        <a:t>DCRF</a:t>
                      </a:r>
                      <a:endParaRPr lang="en-CA" sz="1800" b="1" dirty="0"/>
                    </a:p>
                  </a:txBody>
                  <a:tcPr anchor="ctr" anchorCtr="1">
                    <a:solidFill>
                      <a:schemeClr val="bg1">
                        <a:lumMod val="85000"/>
                      </a:schemeClr>
                    </a:solidFill>
                  </a:tcPr>
                </a:tc>
                <a:tc>
                  <a:txBody>
                    <a:bodyPr/>
                    <a:lstStyle/>
                    <a:p>
                      <a:r>
                        <a:rPr lang="en-CA" sz="1800" b="1" dirty="0" smtClean="0"/>
                        <a:t>DCRF</a:t>
                      </a:r>
                      <a:endParaRPr lang="en-CA" sz="1800" b="1" dirty="0"/>
                    </a:p>
                  </a:txBody>
                  <a:tcPr anchor="ctr" anchorCtr="1">
                    <a:solidFill>
                      <a:schemeClr val="accent2">
                        <a:lumMod val="40000"/>
                        <a:lumOff val="60000"/>
                        <a:alpha val="49000"/>
                      </a:schemeClr>
                    </a:solidFill>
                  </a:tcPr>
                </a:tc>
                <a:extLst>
                  <a:ext uri="{0D108BD9-81ED-4DB2-BD59-A6C34878D82A}">
                    <a16:rowId xmlns:a16="http://schemas.microsoft.com/office/drawing/2014/main" val="10002"/>
                  </a:ext>
                </a:extLst>
              </a:tr>
              <a:tr h="381520">
                <a:tc>
                  <a:txBody>
                    <a:bodyPr/>
                    <a:lstStyle/>
                    <a:p>
                      <a:r>
                        <a:rPr lang="en-CA" sz="1800" b="1" dirty="0" smtClean="0"/>
                        <a:t>Span</a:t>
                      </a:r>
                      <a:endParaRPr lang="en-CA" sz="1800" b="1" dirty="0"/>
                    </a:p>
                  </a:txBody>
                  <a:tcPr anchor="ctr" anchorCtr="1">
                    <a:noFill/>
                  </a:tcPr>
                </a:tc>
                <a:tc>
                  <a:txBody>
                    <a:bodyPr/>
                    <a:lstStyle/>
                    <a:p>
                      <a:r>
                        <a:rPr lang="en-CA" sz="1800" dirty="0" smtClean="0"/>
                        <a:t>76.7</a:t>
                      </a:r>
                      <a:endParaRPr lang="en-CA" sz="1800" dirty="0"/>
                    </a:p>
                  </a:txBody>
                  <a:tcPr anchor="ctr" anchorCtr="1">
                    <a:solidFill>
                      <a:schemeClr val="bg1">
                        <a:lumMod val="85000"/>
                      </a:schemeClr>
                    </a:solidFill>
                  </a:tcPr>
                </a:tc>
                <a:tc>
                  <a:txBody>
                    <a:bodyPr/>
                    <a:lstStyle/>
                    <a:p>
                      <a:r>
                        <a:rPr lang="en-CA" sz="1800" b="1" dirty="0" smtClean="0"/>
                        <a:t>80.3</a:t>
                      </a:r>
                      <a:endParaRPr lang="en-CA" sz="1800" b="1" dirty="0"/>
                    </a:p>
                  </a:txBody>
                  <a:tcPr anchor="ctr" anchorCtr="1">
                    <a:solidFill>
                      <a:schemeClr val="bg1">
                        <a:lumMod val="85000"/>
                      </a:schemeClr>
                    </a:solidFill>
                  </a:tcPr>
                </a:tc>
                <a:tc>
                  <a:txBody>
                    <a:bodyPr/>
                    <a:lstStyle/>
                    <a:p>
                      <a:r>
                        <a:rPr lang="en-CA" sz="1800" dirty="0" smtClean="0"/>
                        <a:t>78.7</a:t>
                      </a:r>
                      <a:endParaRPr lang="en-CA" sz="1800" dirty="0"/>
                    </a:p>
                  </a:txBody>
                  <a:tcPr anchor="ctr" anchorCtr="1">
                    <a:solidFill>
                      <a:schemeClr val="bg1">
                        <a:lumMod val="85000"/>
                      </a:schemeClr>
                    </a:solidFill>
                  </a:tcPr>
                </a:tc>
                <a:tc>
                  <a:txBody>
                    <a:bodyPr/>
                    <a:lstStyle/>
                    <a:p>
                      <a:r>
                        <a:rPr lang="en-CA" sz="1800" b="1" dirty="0" smtClean="0"/>
                        <a:t>71.9</a:t>
                      </a:r>
                      <a:endParaRPr lang="en-CA" sz="1800" b="1" dirty="0"/>
                    </a:p>
                  </a:txBody>
                  <a:tcPr anchor="ctr" anchorCtr="1">
                    <a:solidFill>
                      <a:schemeClr val="accent2">
                        <a:lumMod val="40000"/>
                        <a:lumOff val="60000"/>
                        <a:alpha val="49000"/>
                      </a:schemeClr>
                    </a:solidFill>
                  </a:tcPr>
                </a:tc>
                <a:extLst>
                  <a:ext uri="{0D108BD9-81ED-4DB2-BD59-A6C34878D82A}">
                    <a16:rowId xmlns:a16="http://schemas.microsoft.com/office/drawing/2014/main" val="10003"/>
                  </a:ext>
                </a:extLst>
              </a:tr>
              <a:tr h="381520">
                <a:tc>
                  <a:txBody>
                    <a:bodyPr/>
                    <a:lstStyle/>
                    <a:p>
                      <a:r>
                        <a:rPr lang="en-CA" sz="1800" b="1" dirty="0" smtClean="0"/>
                        <a:t>Nuclearity</a:t>
                      </a:r>
                      <a:endParaRPr lang="en-CA" sz="1800" b="1" dirty="0"/>
                    </a:p>
                  </a:txBody>
                  <a:tcPr anchor="ctr" anchorCtr="1">
                    <a:noFill/>
                  </a:tcPr>
                </a:tc>
                <a:tc>
                  <a:txBody>
                    <a:bodyPr/>
                    <a:lstStyle/>
                    <a:p>
                      <a:r>
                        <a:rPr lang="en-CA" sz="1800" dirty="0" smtClean="0"/>
                        <a:t>70.2</a:t>
                      </a:r>
                      <a:endParaRPr lang="en-CA" sz="1800" dirty="0"/>
                    </a:p>
                  </a:txBody>
                  <a:tcPr anchor="ctr" anchorCtr="1">
                    <a:solidFill>
                      <a:schemeClr val="bg1">
                        <a:lumMod val="85000"/>
                      </a:schemeClr>
                    </a:solidFill>
                  </a:tcPr>
                </a:tc>
                <a:tc>
                  <a:txBody>
                    <a:bodyPr/>
                    <a:lstStyle/>
                    <a:p>
                      <a:r>
                        <a:rPr lang="en-CA" sz="1800" b="1" dirty="0" smtClean="0"/>
                        <a:t>73.6</a:t>
                      </a:r>
                      <a:endParaRPr lang="en-CA" sz="1800" b="1" dirty="0"/>
                    </a:p>
                  </a:txBody>
                  <a:tcPr anchor="ctr" anchorCtr="1">
                    <a:solidFill>
                      <a:schemeClr val="bg1">
                        <a:lumMod val="85000"/>
                      </a:schemeClr>
                    </a:solidFill>
                  </a:tcPr>
                </a:tc>
                <a:tc>
                  <a:txBody>
                    <a:bodyPr/>
                    <a:lstStyle/>
                    <a:p>
                      <a:r>
                        <a:rPr lang="en-CA" sz="1800" dirty="0" smtClean="0"/>
                        <a:t>72.2</a:t>
                      </a:r>
                      <a:endParaRPr lang="en-CA" sz="1800" dirty="0"/>
                    </a:p>
                  </a:txBody>
                  <a:tcPr anchor="ctr" anchorCtr="1">
                    <a:solidFill>
                      <a:schemeClr val="bg1">
                        <a:lumMod val="85000"/>
                      </a:schemeClr>
                    </a:solidFill>
                  </a:tcPr>
                </a:tc>
                <a:tc>
                  <a:txBody>
                    <a:bodyPr/>
                    <a:lstStyle/>
                    <a:p>
                      <a:r>
                        <a:rPr lang="en-CA" sz="1800" b="1" dirty="0" smtClean="0"/>
                        <a:t>64.3</a:t>
                      </a:r>
                      <a:endParaRPr lang="en-CA" sz="1800" b="1" dirty="0"/>
                    </a:p>
                  </a:txBody>
                  <a:tcPr anchor="ctr" anchorCtr="1">
                    <a:solidFill>
                      <a:schemeClr val="accent2">
                        <a:lumMod val="40000"/>
                        <a:lumOff val="60000"/>
                        <a:alpha val="49000"/>
                      </a:schemeClr>
                    </a:solidFill>
                  </a:tcPr>
                </a:tc>
                <a:extLst>
                  <a:ext uri="{0D108BD9-81ED-4DB2-BD59-A6C34878D82A}">
                    <a16:rowId xmlns:a16="http://schemas.microsoft.com/office/drawing/2014/main" val="10004"/>
                  </a:ext>
                </a:extLst>
              </a:tr>
              <a:tr h="381520">
                <a:tc>
                  <a:txBody>
                    <a:bodyPr/>
                    <a:lstStyle/>
                    <a:p>
                      <a:r>
                        <a:rPr lang="en-CA" sz="1800" b="1" dirty="0" smtClean="0"/>
                        <a:t>Relation</a:t>
                      </a:r>
                      <a:endParaRPr lang="en-CA" sz="1800" b="1" dirty="0"/>
                    </a:p>
                  </a:txBody>
                  <a:tcPr anchor="ctr" anchorCtr="1">
                    <a:noFill/>
                  </a:tcPr>
                </a:tc>
                <a:tc>
                  <a:txBody>
                    <a:bodyPr/>
                    <a:lstStyle/>
                    <a:p>
                      <a:r>
                        <a:rPr lang="en-CA" sz="1800" dirty="0" smtClean="0"/>
                        <a:t>58.0</a:t>
                      </a:r>
                      <a:endParaRPr lang="en-CA" sz="1800" dirty="0"/>
                    </a:p>
                  </a:txBody>
                  <a:tcPr anchor="ctr" anchorCtr="1">
                    <a:solidFill>
                      <a:schemeClr val="bg1">
                        <a:lumMod val="85000"/>
                      </a:schemeClr>
                    </a:solidFill>
                  </a:tcPr>
                </a:tc>
                <a:tc>
                  <a:txBody>
                    <a:bodyPr/>
                    <a:lstStyle/>
                    <a:p>
                      <a:r>
                        <a:rPr lang="en-CA" sz="1800" b="1" dirty="0" smtClean="0"/>
                        <a:t>65.4</a:t>
                      </a:r>
                      <a:endParaRPr lang="en-CA" sz="1800" b="1" dirty="0"/>
                    </a:p>
                  </a:txBody>
                  <a:tcPr anchor="ctr" anchorCtr="1">
                    <a:solidFill>
                      <a:schemeClr val="bg1">
                        <a:lumMod val="85000"/>
                      </a:schemeClr>
                    </a:solidFill>
                  </a:tcPr>
                </a:tc>
                <a:tc>
                  <a:txBody>
                    <a:bodyPr/>
                    <a:lstStyle/>
                    <a:p>
                      <a:r>
                        <a:rPr lang="en-CA" sz="1800" dirty="0" smtClean="0"/>
                        <a:t>64.2</a:t>
                      </a:r>
                      <a:endParaRPr lang="en-CA" sz="1800" dirty="0"/>
                    </a:p>
                  </a:txBody>
                  <a:tcPr anchor="ctr" anchorCtr="1">
                    <a:solidFill>
                      <a:schemeClr val="bg1">
                        <a:lumMod val="85000"/>
                      </a:schemeClr>
                    </a:solidFill>
                  </a:tcPr>
                </a:tc>
                <a:tc>
                  <a:txBody>
                    <a:bodyPr/>
                    <a:lstStyle/>
                    <a:p>
                      <a:r>
                        <a:rPr lang="en-CA" sz="1800" b="1" dirty="0" smtClean="0"/>
                        <a:t>54.8</a:t>
                      </a:r>
                      <a:endParaRPr lang="en-CA" sz="1800" b="1" dirty="0"/>
                    </a:p>
                  </a:txBody>
                  <a:tcPr anchor="ctr" anchorCtr="1">
                    <a:solidFill>
                      <a:schemeClr val="accent2">
                        <a:lumMod val="40000"/>
                        <a:lumOff val="60000"/>
                        <a:alpha val="49000"/>
                      </a:schemeClr>
                    </a:solidFill>
                  </a:tcPr>
                </a:tc>
                <a:extLst>
                  <a:ext uri="{0D108BD9-81ED-4DB2-BD59-A6C34878D82A}">
                    <a16:rowId xmlns:a16="http://schemas.microsoft.com/office/drawing/2014/main" val="10005"/>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9"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40" y="311150"/>
            <a:ext cx="9051925" cy="1136649"/>
          </a:xfrm>
        </p:spPr>
        <p:txBody>
          <a:bodyPr/>
          <a:lstStyle/>
          <a:p>
            <a:r>
              <a:rPr lang="en-CA" b="1" dirty="0" smtClean="0">
                <a:solidFill>
                  <a:schemeClr val="tx1"/>
                </a:solidFill>
                <a:latin typeface="Arial" pitchFamily="34" charset="0"/>
                <a:cs typeface="Arial" pitchFamily="34" charset="0"/>
              </a:rPr>
              <a:t>Error analysis (Relation labeling)</a:t>
            </a:r>
            <a:endParaRPr lang="en-CA" dirty="0">
              <a:solidFill>
                <a:schemeClr val="tx1"/>
              </a:solidFill>
              <a:latin typeface="Arial" pitchFamily="34" charset="0"/>
              <a:cs typeface="Arial" pitchFamily="34" charset="0"/>
            </a:endParaRPr>
          </a:p>
        </p:txBody>
      </p:sp>
      <p:sp>
        <p:nvSpPr>
          <p:cNvPr id="5" name="Footer Placeholder 4"/>
          <p:cNvSpPr>
            <a:spLocks noGrp="1"/>
          </p:cNvSpPr>
          <p:nvPr>
            <p:ph type="ftr" sz="quarter" idx="11"/>
          </p:nvPr>
        </p:nvSpPr>
        <p:spPr/>
        <p:txBody>
          <a:bodyPr/>
          <a:lstStyle/>
          <a:p>
            <a:pPr>
              <a:defRPr/>
            </a:pPr>
            <a:r>
              <a:rPr lang="en-US" smtClean="0">
                <a:solidFill>
                  <a:srgbClr val="000000"/>
                </a:solidFill>
              </a:rPr>
              <a:t>CPSC 422, Lecture 28</a:t>
            </a: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21A5F99B-F908-435A-91B8-09D5E4931BB1}" type="slidenum">
              <a:rPr lang="en-US" smtClean="0">
                <a:solidFill>
                  <a:srgbClr val="000000"/>
                </a:solidFill>
              </a:rPr>
              <a:pPr>
                <a:defRPr/>
              </a:pPr>
              <a:t>69</a:t>
            </a:fld>
            <a:endParaRPr lang="en-US">
              <a:solidFill>
                <a:srgbClr val="000000"/>
              </a:solidFill>
            </a:endParaRPr>
          </a:p>
        </p:txBody>
      </p:sp>
      <p:sp>
        <p:nvSpPr>
          <p:cNvPr id="11" name="TextBox 10"/>
          <p:cNvSpPr txBox="1"/>
          <p:nvPr/>
        </p:nvSpPr>
        <p:spPr>
          <a:xfrm>
            <a:off x="533400" y="6019803"/>
            <a:ext cx="8915400" cy="965941"/>
          </a:xfrm>
          <a:prstGeom prst="rect">
            <a:avLst/>
          </a:prstGeom>
          <a:noFill/>
        </p:spPr>
        <p:txBody>
          <a:bodyPr wrap="square" lIns="91418" tIns="45710" rIns="91418" bIns="45710" rtlCol="0">
            <a:spAutoFit/>
          </a:bodyPr>
          <a:lstStyle/>
          <a:p>
            <a:pPr>
              <a:buFont typeface="Arial" pitchFamily="34" charset="0"/>
              <a:buChar char="•"/>
            </a:pPr>
            <a:r>
              <a:rPr lang="en-CA" sz="2800" dirty="0">
                <a:solidFill>
                  <a:srgbClr val="000000"/>
                </a:solidFill>
                <a:latin typeface="Arial" pitchFamily="34" charset="0"/>
                <a:cs typeface="Arial" pitchFamily="34" charset="0"/>
              </a:rPr>
              <a:t> Most frequent ones confuse less frequent ones</a:t>
            </a:r>
          </a:p>
          <a:p>
            <a:pPr>
              <a:buFont typeface="Arial" pitchFamily="34" charset="0"/>
              <a:buChar char="•"/>
            </a:pPr>
            <a:r>
              <a:rPr lang="en-CA" sz="2800" dirty="0">
                <a:solidFill>
                  <a:srgbClr val="000000"/>
                </a:solidFill>
                <a:latin typeface="Arial" pitchFamily="34" charset="0"/>
                <a:cs typeface="Arial" pitchFamily="34" charset="0"/>
              </a:rPr>
              <a:t> Hard to distinguish semantically similar relations </a:t>
            </a:r>
            <a:endParaRPr lang="en-CA" dirty="0">
              <a:solidFill>
                <a:srgbClr val="000000"/>
              </a:solidFill>
              <a:latin typeface="Arial" pitchFamily="34" charset="0"/>
              <a:cs typeface="Arial" pitchFamily="34" charset="0"/>
            </a:endParaRPr>
          </a:p>
        </p:txBody>
      </p:sp>
      <p:pic>
        <p:nvPicPr>
          <p:cNvPr id="271364" name="Picture 4"/>
          <p:cNvPicPr>
            <a:picLocks noChangeAspect="1" noChangeArrowheads="1"/>
          </p:cNvPicPr>
          <p:nvPr/>
        </p:nvPicPr>
        <p:blipFill>
          <a:blip r:embed="rId2" cstate="print"/>
          <a:srcRect/>
          <a:stretch>
            <a:fillRect/>
          </a:stretch>
        </p:blipFill>
        <p:spPr bwMode="auto">
          <a:xfrm>
            <a:off x="762000" y="1981200"/>
            <a:ext cx="7848600" cy="411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71364"/>
                                        </p:tgtEl>
                                        <p:attrNameLst>
                                          <p:attrName>style.visibility</p:attrName>
                                        </p:attrNameLst>
                                      </p:cBhvr>
                                      <p:to>
                                        <p:strVal val="visible"/>
                                      </p:to>
                                    </p:set>
                                    <p:animEffect transition="in" filter="blinds(horizontal)">
                                      <p:cBhvr>
                                        <p:cTn id="7" dur="500"/>
                                        <p:tgtEl>
                                          <p:spTgt spid="27136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3" y="0"/>
            <a:ext cx="9051925" cy="1295400"/>
          </a:xfrm>
        </p:spPr>
        <p:txBody>
          <a:bodyPr/>
          <a:lstStyle/>
          <a:p>
            <a:r>
              <a:rPr lang="en-CA" dirty="0" smtClean="0"/>
              <a:t>Current Work My group</a:t>
            </a:r>
            <a:endParaRPr lang="en-CA" dirty="0"/>
          </a:p>
        </p:txBody>
      </p:sp>
      <p:sp>
        <p:nvSpPr>
          <p:cNvPr id="3" name="Content Placeholder 2"/>
          <p:cNvSpPr>
            <a:spLocks noGrp="1"/>
          </p:cNvSpPr>
          <p:nvPr>
            <p:ph idx="1"/>
          </p:nvPr>
        </p:nvSpPr>
        <p:spPr>
          <a:xfrm>
            <a:off x="533402" y="1066800"/>
            <a:ext cx="9051925" cy="5130799"/>
          </a:xfrm>
        </p:spPr>
        <p:txBody>
          <a:bodyPr/>
          <a:lstStyle/>
          <a:p>
            <a:r>
              <a:rPr lang="en-CA" dirty="0" smtClean="0"/>
              <a:t>Improve on </a:t>
            </a:r>
            <a:r>
              <a:rPr lang="en-CA" dirty="0" err="1" smtClean="0"/>
              <a:t>Coling</a:t>
            </a:r>
            <a:r>
              <a:rPr lang="en-CA" dirty="0" smtClean="0"/>
              <a:t> paper – using a framework called data programming (Smart </a:t>
            </a:r>
            <a:r>
              <a:rPr lang="en-CA" dirty="0" err="1" smtClean="0"/>
              <a:t>ensembling</a:t>
            </a:r>
            <a:r>
              <a:rPr lang="en-CA" dirty="0" smtClean="0"/>
              <a:t> based on graphical models)</a:t>
            </a:r>
          </a:p>
          <a:p>
            <a:r>
              <a:rPr lang="en-CA" dirty="0" smtClean="0"/>
              <a:t>Applied discourse features in detecting dementia from user generated text (did </a:t>
            </a:r>
            <a:r>
              <a:rPr lang="en-CA" dirty="0" err="1" smtClean="0"/>
              <a:t>nto</a:t>
            </a:r>
            <a:r>
              <a:rPr lang="en-CA" dirty="0" smtClean="0"/>
              <a:t> work </a:t>
            </a:r>
            <a:r>
              <a:rPr lang="en-CA" dirty="0" smtClean="0">
                <a:sym typeface="Wingdings" panose="05000000000000000000" pitchFamily="2" charset="2"/>
              </a:rPr>
              <a:t> )</a:t>
            </a:r>
            <a:endParaRPr lang="en-CA" dirty="0"/>
          </a:p>
        </p:txBody>
      </p:sp>
      <p:sp>
        <p:nvSpPr>
          <p:cNvPr id="5" name="Footer Placeholder 4"/>
          <p:cNvSpPr>
            <a:spLocks noGrp="1"/>
          </p:cNvSpPr>
          <p:nvPr>
            <p:ph type="ftr" sz="quarter" idx="11"/>
          </p:nvPr>
        </p:nvSpPr>
        <p:spPr/>
        <p:txBody>
          <a:bodyPr/>
          <a:lstStyle/>
          <a:p>
            <a:pPr>
              <a:defRPr/>
            </a:pPr>
            <a:r>
              <a:rPr lang="en-US" smtClean="0">
                <a:solidFill>
                  <a:srgbClr val="000000"/>
                </a:solidFill>
              </a:rPr>
              <a:t>CPSC 422, Lecture 28</a:t>
            </a:r>
            <a:endParaRPr lang="en-US" dirty="0">
              <a:solidFill>
                <a:srgbClr val="000000"/>
              </a:solidFill>
            </a:endParaRPr>
          </a:p>
        </p:txBody>
      </p:sp>
      <p:sp>
        <p:nvSpPr>
          <p:cNvPr id="6" name="Slide Number Placeholder 5"/>
          <p:cNvSpPr>
            <a:spLocks noGrp="1"/>
          </p:cNvSpPr>
          <p:nvPr>
            <p:ph type="sldNum" sz="quarter" idx="12"/>
          </p:nvPr>
        </p:nvSpPr>
        <p:spPr/>
        <p:txBody>
          <a:bodyPr/>
          <a:lstStyle/>
          <a:p>
            <a:pPr>
              <a:defRPr/>
            </a:pPr>
            <a:fld id="{21A5F99B-F908-435A-91B8-09D5E4931BB1}" type="slidenum">
              <a:rPr lang="en-US" smtClean="0">
                <a:solidFill>
                  <a:srgbClr val="000000"/>
                </a:solidFill>
              </a:rPr>
              <a:pPr>
                <a:defRPr/>
              </a:pPr>
              <a:t>7</a:t>
            </a:fld>
            <a:endParaRPr lang="en-US" dirty="0">
              <a:solidFill>
                <a:srgbClr val="000000"/>
              </a:solidFill>
            </a:endParaRPr>
          </a:p>
        </p:txBody>
      </p:sp>
    </p:spTree>
    <p:extLst>
      <p:ext uri="{BB962C8B-B14F-4D97-AF65-F5344CB8AC3E}">
        <p14:creationId xmlns:p14="http://schemas.microsoft.com/office/powerpoint/2010/main" val="126962609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6"/>
          <p:cNvSpPr>
            <a:spLocks noGrp="1" noChangeArrowheads="1"/>
          </p:cNvSpPr>
          <p:nvPr>
            <p:ph type="sldNum" sz="quarter" idx="12"/>
          </p:nvPr>
        </p:nvSpPr>
        <p:spPr>
          <a:ln/>
        </p:spPr>
        <p:txBody>
          <a:bodyPr/>
          <a:lstStyle/>
          <a:p>
            <a:fld id="{1EF21984-7B79-4BED-BB74-BB5017D37C63}" type="slidenum">
              <a:rPr lang="en-CA">
                <a:solidFill>
                  <a:srgbClr val="000000"/>
                </a:solidFill>
              </a:rPr>
              <a:pPr/>
              <a:t>70</a:t>
            </a:fld>
            <a:endParaRPr lang="en-CA">
              <a:solidFill>
                <a:srgbClr val="000000"/>
              </a:solidFill>
            </a:endParaRPr>
          </a:p>
        </p:txBody>
      </p:sp>
      <p:sp>
        <p:nvSpPr>
          <p:cNvPr id="147458" name="Rectangle 2"/>
          <p:cNvSpPr>
            <a:spLocks noGrp="1" noChangeArrowheads="1"/>
          </p:cNvSpPr>
          <p:nvPr>
            <p:ph type="title"/>
          </p:nvPr>
        </p:nvSpPr>
        <p:spPr>
          <a:xfrm>
            <a:off x="228600" y="311150"/>
            <a:ext cx="9601200" cy="1295400"/>
          </a:xfrm>
          <a:noFill/>
        </p:spPr>
        <p:txBody>
          <a:bodyPr/>
          <a:lstStyle/>
          <a:p>
            <a:r>
              <a:rPr lang="en-CA" sz="4500">
                <a:solidFill>
                  <a:schemeClr val="tx1"/>
                </a:solidFill>
              </a:rPr>
              <a:t>Conclusion</a:t>
            </a:r>
            <a:endParaRPr lang="en-CA" sz="4500" dirty="0">
              <a:solidFill>
                <a:schemeClr val="tx1"/>
              </a:solidFill>
            </a:endParaRPr>
          </a:p>
        </p:txBody>
      </p:sp>
      <p:sp>
        <p:nvSpPr>
          <p:cNvPr id="147459" name="Rectangle 3"/>
          <p:cNvSpPr>
            <a:spLocks noGrp="1" noChangeArrowheads="1"/>
          </p:cNvSpPr>
          <p:nvPr>
            <p:ph type="body" idx="1"/>
          </p:nvPr>
        </p:nvSpPr>
        <p:spPr>
          <a:xfrm>
            <a:off x="533402" y="2286003"/>
            <a:ext cx="9051925" cy="2209799"/>
          </a:xfrm>
          <a:noFill/>
        </p:spPr>
        <p:txBody>
          <a:bodyPr/>
          <a:lstStyle/>
          <a:p>
            <a:endParaRPr lang="en-CA" dirty="0" smtClean="0">
              <a:effectLst/>
            </a:endParaRPr>
          </a:p>
          <a:p>
            <a:pPr lvl="1">
              <a:buNone/>
            </a:pPr>
            <a:r>
              <a:rPr lang="en-CA" dirty="0" smtClean="0">
                <a:effectLst/>
              </a:rPr>
              <a:t> </a:t>
            </a:r>
          </a:p>
          <a:p>
            <a:pPr lvl="1">
              <a:buFontTx/>
              <a:buNone/>
            </a:pPr>
            <a:endParaRPr lang="en-CA" dirty="0" smtClean="0">
              <a:effectLst/>
            </a:endParaRPr>
          </a:p>
        </p:txBody>
      </p:sp>
      <p:sp>
        <p:nvSpPr>
          <p:cNvPr id="6" name="Footer Placeholder 5"/>
          <p:cNvSpPr>
            <a:spLocks noGrp="1"/>
          </p:cNvSpPr>
          <p:nvPr>
            <p:ph type="ftr" sz="quarter" idx="11"/>
          </p:nvPr>
        </p:nvSpPr>
        <p:spPr/>
        <p:txBody>
          <a:bodyPr/>
          <a:lstStyle/>
          <a:p>
            <a:pPr>
              <a:defRPr/>
            </a:pPr>
            <a:r>
              <a:rPr lang="en-US" smtClean="0">
                <a:solidFill>
                  <a:srgbClr val="000000"/>
                </a:solidFill>
              </a:rPr>
              <a:t>CPSC 422, Lecture 28</a:t>
            </a:r>
            <a:endParaRPr lang="en-US">
              <a:solidFill>
                <a:srgbClr val="000000"/>
              </a:solidFill>
            </a:endParaRPr>
          </a:p>
        </p:txBody>
      </p:sp>
      <p:sp>
        <p:nvSpPr>
          <p:cNvPr id="8" name="Rectangle 3"/>
          <p:cNvSpPr txBox="1">
            <a:spLocks noChangeArrowheads="1"/>
          </p:cNvSpPr>
          <p:nvPr/>
        </p:nvSpPr>
        <p:spPr bwMode="auto">
          <a:xfrm>
            <a:off x="533401" y="1828800"/>
            <a:ext cx="9067801" cy="2895600"/>
          </a:xfrm>
          <a:prstGeom prst="rect">
            <a:avLst/>
          </a:prstGeom>
          <a:noFill/>
          <a:ln w="9525">
            <a:noFill/>
            <a:miter lim="800000"/>
            <a:headEnd/>
            <a:tailEnd/>
          </a:ln>
        </p:spPr>
        <p:txBody>
          <a:bodyPr vert="horz" wrap="square" lIns="91408" tIns="45704" rIns="91408" bIns="45704" numCol="1" anchor="t" anchorCtr="0" compatLnSpc="1">
            <a:prstTxWarp prst="textNoShape">
              <a:avLst/>
            </a:prstTxWarp>
          </a:bodyPr>
          <a:lstStyle/>
          <a:p>
            <a:pPr marL="342819" indent="-342819" eaLnBrk="1" hangingPunct="1">
              <a:lnSpc>
                <a:spcPct val="80000"/>
              </a:lnSpc>
              <a:spcBef>
                <a:spcPct val="20000"/>
              </a:spcBef>
              <a:buFont typeface="Arial" pitchFamily="34" charset="0"/>
              <a:buChar char="•"/>
              <a:defRPr/>
            </a:pPr>
            <a:r>
              <a:rPr lang="en-CA" sz="3100" kern="0" dirty="0">
                <a:solidFill>
                  <a:srgbClr val="000000"/>
                </a:solidFill>
                <a:latin typeface="Arial"/>
              </a:rPr>
              <a:t>Discriminative framework for discourse analysis.</a:t>
            </a:r>
          </a:p>
          <a:p>
            <a:pPr marL="342819" indent="-342819" eaLnBrk="1" hangingPunct="1">
              <a:lnSpc>
                <a:spcPct val="80000"/>
              </a:lnSpc>
              <a:spcBef>
                <a:spcPct val="20000"/>
              </a:spcBef>
              <a:buFont typeface="Arial" pitchFamily="34" charset="0"/>
              <a:buChar char="•"/>
              <a:defRPr/>
            </a:pPr>
            <a:r>
              <a:rPr lang="en-CA" sz="3100" kern="0" dirty="0">
                <a:solidFill>
                  <a:srgbClr val="000000"/>
                </a:solidFill>
                <a:latin typeface="Arial"/>
              </a:rPr>
              <a:t>Our parsing model:</a:t>
            </a:r>
          </a:p>
          <a:p>
            <a:pPr marL="799913" lvl="1" indent="-342819" eaLnBrk="1" hangingPunct="1">
              <a:lnSpc>
                <a:spcPct val="80000"/>
              </a:lnSpc>
              <a:spcBef>
                <a:spcPct val="20000"/>
              </a:spcBef>
              <a:buFont typeface="Wingdings" pitchFamily="2" charset="2"/>
              <a:buChar char="ü"/>
              <a:defRPr/>
            </a:pPr>
            <a:r>
              <a:rPr lang="en-CA" sz="3100" kern="0" dirty="0">
                <a:solidFill>
                  <a:srgbClr val="000000"/>
                </a:solidFill>
                <a:latin typeface="Arial"/>
              </a:rPr>
              <a:t> Discriminative</a:t>
            </a:r>
          </a:p>
          <a:p>
            <a:pPr marL="799913" lvl="1" indent="-342819" eaLnBrk="1" hangingPunct="1">
              <a:lnSpc>
                <a:spcPct val="80000"/>
              </a:lnSpc>
              <a:spcBef>
                <a:spcPct val="20000"/>
              </a:spcBef>
              <a:buFont typeface="Wingdings" pitchFamily="2" charset="2"/>
              <a:buChar char="ü"/>
              <a:defRPr/>
            </a:pPr>
            <a:r>
              <a:rPr lang="en-CA" sz="3100" kern="0" dirty="0">
                <a:solidFill>
                  <a:srgbClr val="000000"/>
                </a:solidFill>
                <a:latin typeface="Arial"/>
              </a:rPr>
              <a:t> Structure and label jointly</a:t>
            </a:r>
          </a:p>
          <a:p>
            <a:pPr marL="799913" lvl="1" indent="-342819" eaLnBrk="1" hangingPunct="1">
              <a:lnSpc>
                <a:spcPct val="80000"/>
              </a:lnSpc>
              <a:spcBef>
                <a:spcPct val="20000"/>
              </a:spcBef>
              <a:buFont typeface="Wingdings" pitchFamily="2" charset="2"/>
              <a:buChar char="ü"/>
              <a:defRPr/>
            </a:pPr>
            <a:r>
              <a:rPr lang="en-CA" sz="3100" kern="0" dirty="0">
                <a:solidFill>
                  <a:srgbClr val="000000"/>
                </a:solidFill>
                <a:latin typeface="Arial"/>
              </a:rPr>
              <a:t> Sequential and hierarchical dependencies</a:t>
            </a:r>
          </a:p>
          <a:p>
            <a:pPr marL="799913" lvl="1" indent="-342819" eaLnBrk="1" hangingPunct="1">
              <a:lnSpc>
                <a:spcPct val="80000"/>
              </a:lnSpc>
              <a:spcBef>
                <a:spcPct val="20000"/>
              </a:spcBef>
              <a:buFont typeface="Wingdings" pitchFamily="2" charset="2"/>
              <a:buChar char="ü"/>
              <a:defRPr/>
            </a:pPr>
            <a:r>
              <a:rPr lang="en-CA" sz="3100" kern="0" dirty="0">
                <a:solidFill>
                  <a:srgbClr val="000000"/>
                </a:solidFill>
                <a:latin typeface="Arial"/>
              </a:rPr>
              <a:t> Supports an optimal parsing algorithm</a:t>
            </a:r>
          </a:p>
          <a:p>
            <a:pPr marL="799913" lvl="1" indent="-342819" eaLnBrk="1" hangingPunct="1">
              <a:lnSpc>
                <a:spcPct val="80000"/>
              </a:lnSpc>
              <a:spcBef>
                <a:spcPct val="20000"/>
              </a:spcBef>
              <a:buFont typeface="Wingdings" pitchFamily="2" charset="2"/>
              <a:buChar char="ü"/>
              <a:defRPr/>
            </a:pPr>
            <a:endParaRPr lang="en-CA" sz="3100" kern="0" dirty="0">
              <a:solidFill>
                <a:srgbClr val="000000"/>
              </a:solidFill>
              <a:latin typeface="Arial"/>
            </a:endParaRPr>
          </a:p>
          <a:p>
            <a:pPr marL="342819" indent="-342819" eaLnBrk="1" hangingPunct="1">
              <a:lnSpc>
                <a:spcPct val="80000"/>
              </a:lnSpc>
              <a:spcBef>
                <a:spcPct val="20000"/>
              </a:spcBef>
              <a:buFontTx/>
              <a:buChar char="•"/>
              <a:defRPr/>
            </a:pPr>
            <a:r>
              <a:rPr lang="en-CA" sz="3100" kern="0" dirty="0">
                <a:solidFill>
                  <a:srgbClr val="000000"/>
                </a:solidFill>
                <a:latin typeface="Arial"/>
              </a:rPr>
              <a:t>Our approach outperforms the state-of-the-art by a wide margin.</a:t>
            </a:r>
            <a:endParaRPr lang="en-CA" sz="3200" kern="0" dirty="0">
              <a:solidFill>
                <a:srgbClr val="000000"/>
              </a:solidFill>
              <a:latin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Future Work</a:t>
            </a:r>
            <a:endParaRPr lang="en-CA" dirty="0"/>
          </a:p>
        </p:txBody>
      </p:sp>
      <p:sp>
        <p:nvSpPr>
          <p:cNvPr id="5" name="Footer Placeholder 4"/>
          <p:cNvSpPr>
            <a:spLocks noGrp="1"/>
          </p:cNvSpPr>
          <p:nvPr>
            <p:ph type="ftr" sz="quarter" idx="11"/>
          </p:nvPr>
        </p:nvSpPr>
        <p:spPr/>
        <p:txBody>
          <a:bodyPr/>
          <a:lstStyle/>
          <a:p>
            <a:pPr>
              <a:defRPr/>
            </a:pPr>
            <a:r>
              <a:rPr lang="en-US" smtClean="0">
                <a:solidFill>
                  <a:srgbClr val="000000"/>
                </a:solidFill>
              </a:rPr>
              <a:t>CPSC 422, Lecture 28</a:t>
            </a:r>
            <a:endParaRPr lang="en-US" dirty="0">
              <a:solidFill>
                <a:srgbClr val="000000"/>
              </a:solidFill>
            </a:endParaRPr>
          </a:p>
        </p:txBody>
      </p:sp>
      <p:sp>
        <p:nvSpPr>
          <p:cNvPr id="6" name="Slide Number Placeholder 5"/>
          <p:cNvSpPr>
            <a:spLocks noGrp="1"/>
          </p:cNvSpPr>
          <p:nvPr>
            <p:ph type="sldNum" sz="quarter" idx="12"/>
          </p:nvPr>
        </p:nvSpPr>
        <p:spPr/>
        <p:txBody>
          <a:bodyPr/>
          <a:lstStyle/>
          <a:p>
            <a:pPr>
              <a:defRPr/>
            </a:pPr>
            <a:fld id="{21A5F99B-F908-435A-91B8-09D5E4931BB1}" type="slidenum">
              <a:rPr lang="en-US" smtClean="0">
                <a:solidFill>
                  <a:srgbClr val="000000"/>
                </a:solidFill>
              </a:rPr>
              <a:pPr>
                <a:defRPr/>
              </a:pPr>
              <a:t>71</a:t>
            </a:fld>
            <a:endParaRPr lang="en-US" dirty="0">
              <a:solidFill>
                <a:srgbClr val="000000"/>
              </a:solidFill>
            </a:endParaRPr>
          </a:p>
        </p:txBody>
      </p:sp>
      <p:sp>
        <p:nvSpPr>
          <p:cNvPr id="7" name="Rectangle 3"/>
          <p:cNvSpPr txBox="1">
            <a:spLocks noChangeArrowheads="1"/>
          </p:cNvSpPr>
          <p:nvPr/>
        </p:nvSpPr>
        <p:spPr bwMode="auto">
          <a:xfrm>
            <a:off x="762000" y="2209800"/>
            <a:ext cx="9052560" cy="1981200"/>
          </a:xfrm>
          <a:prstGeom prst="rect">
            <a:avLst/>
          </a:prstGeom>
          <a:noFill/>
          <a:ln w="9525">
            <a:noFill/>
            <a:miter lim="800000"/>
            <a:headEnd/>
            <a:tailEnd/>
          </a:ln>
        </p:spPr>
        <p:txBody>
          <a:bodyPr vert="horz" wrap="square" lIns="91408" tIns="45704" rIns="91408" bIns="45704" numCol="1" anchor="t" anchorCtr="0" compatLnSpc="1">
            <a:prstTxWarp prst="textNoShape">
              <a:avLst/>
            </a:prstTxWarp>
          </a:bodyPr>
          <a:lstStyle/>
          <a:p>
            <a:pPr marL="342819" indent="-342819" eaLnBrk="1" hangingPunct="1">
              <a:lnSpc>
                <a:spcPct val="80000"/>
              </a:lnSpc>
              <a:spcBef>
                <a:spcPct val="20000"/>
              </a:spcBef>
              <a:buFontTx/>
              <a:buChar char="•"/>
              <a:defRPr/>
            </a:pPr>
            <a:r>
              <a:rPr lang="en-CA" sz="3100" kern="0" dirty="0">
                <a:solidFill>
                  <a:srgbClr val="000000"/>
                </a:solidFill>
                <a:latin typeface="Arial"/>
              </a:rPr>
              <a:t>Extend to multi-sentential text.</a:t>
            </a:r>
          </a:p>
          <a:p>
            <a:pPr marL="342819" indent="-342819" eaLnBrk="1" hangingPunct="1">
              <a:lnSpc>
                <a:spcPct val="80000"/>
              </a:lnSpc>
              <a:spcBef>
                <a:spcPct val="20000"/>
              </a:spcBef>
              <a:buFontTx/>
              <a:buChar char="•"/>
              <a:defRPr/>
            </a:pPr>
            <a:r>
              <a:rPr lang="en-CA" sz="3100" kern="0" dirty="0">
                <a:solidFill>
                  <a:srgbClr val="000000"/>
                </a:solidFill>
                <a:latin typeface="Arial"/>
              </a:rPr>
              <a:t>Can segmentation and parsing be done jointly?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CA" dirty="0"/>
          </a:p>
        </p:txBody>
      </p:sp>
      <p:sp>
        <p:nvSpPr>
          <p:cNvPr id="4" name="Footer Placeholder 3"/>
          <p:cNvSpPr>
            <a:spLocks noGrp="1"/>
          </p:cNvSpPr>
          <p:nvPr>
            <p:ph type="ftr" sz="quarter" idx="11"/>
          </p:nvPr>
        </p:nvSpPr>
        <p:spPr>
          <a:xfrm>
            <a:off x="3436939" y="7450140"/>
            <a:ext cx="3184525" cy="539750"/>
          </a:xfrm>
        </p:spPr>
        <p:txBody>
          <a:bodyPr/>
          <a:lstStyle/>
          <a:p>
            <a:pPr>
              <a:defRPr/>
            </a:pPr>
            <a:r>
              <a:rPr lang="en-US" smtClean="0"/>
              <a:t>CPSC 422, Lecture 28</a:t>
            </a:r>
            <a:endParaRPr lang="en-US" dirty="0"/>
          </a:p>
        </p:txBody>
      </p:sp>
      <p:sp>
        <p:nvSpPr>
          <p:cNvPr id="5" name="Slide Number Placeholder 4"/>
          <p:cNvSpPr>
            <a:spLocks noGrp="1"/>
          </p:cNvSpPr>
          <p:nvPr>
            <p:ph type="sldNum" sz="quarter" idx="12"/>
          </p:nvPr>
        </p:nvSpPr>
        <p:spPr/>
        <p:txBody>
          <a:bodyPr/>
          <a:lstStyle/>
          <a:p>
            <a:pPr>
              <a:defRPr/>
            </a:pPr>
            <a:fld id="{21A5F99B-F908-435A-91B8-09D5E4931BB1}" type="slidenum">
              <a:rPr lang="en-US" smtClean="0"/>
              <a:pPr>
                <a:defRPr/>
              </a:pPr>
              <a:t>8</a:t>
            </a:fld>
            <a:endParaRPr lang="en-US"/>
          </a:p>
        </p:txBody>
      </p:sp>
      <p:pic>
        <p:nvPicPr>
          <p:cNvPr id="6" name="Picture 5"/>
          <p:cNvPicPr>
            <a:picLocks noChangeAspect="1"/>
          </p:cNvPicPr>
          <p:nvPr/>
        </p:nvPicPr>
        <p:blipFill>
          <a:blip r:embed="rId2"/>
          <a:stretch>
            <a:fillRect/>
          </a:stretch>
        </p:blipFill>
        <p:spPr>
          <a:xfrm>
            <a:off x="65616" y="79531"/>
            <a:ext cx="4893429" cy="4495800"/>
          </a:xfrm>
          <a:prstGeom prst="rect">
            <a:avLst/>
          </a:prstGeom>
        </p:spPr>
      </p:pic>
      <p:pic>
        <p:nvPicPr>
          <p:cNvPr id="7" name="Picture 6"/>
          <p:cNvPicPr>
            <a:picLocks noChangeAspect="1"/>
          </p:cNvPicPr>
          <p:nvPr/>
        </p:nvPicPr>
        <p:blipFill>
          <a:blip r:embed="rId3"/>
          <a:stretch>
            <a:fillRect/>
          </a:stretch>
        </p:blipFill>
        <p:spPr>
          <a:xfrm>
            <a:off x="4953002" y="533400"/>
            <a:ext cx="4848342" cy="5638800"/>
          </a:xfrm>
          <a:prstGeom prst="rect">
            <a:avLst/>
          </a:prstGeom>
        </p:spPr>
      </p:pic>
      <p:pic>
        <p:nvPicPr>
          <p:cNvPr id="8" name="Picture 7"/>
          <p:cNvPicPr>
            <a:picLocks noChangeAspect="1"/>
          </p:cNvPicPr>
          <p:nvPr/>
        </p:nvPicPr>
        <p:blipFill>
          <a:blip r:embed="rId4"/>
          <a:stretch>
            <a:fillRect/>
          </a:stretch>
        </p:blipFill>
        <p:spPr>
          <a:xfrm>
            <a:off x="208399" y="5537198"/>
            <a:ext cx="4660332" cy="2001613"/>
          </a:xfrm>
          <a:prstGeom prst="rect">
            <a:avLst/>
          </a:prstGeom>
        </p:spPr>
      </p:pic>
      <mc:AlternateContent xmlns:mc="http://schemas.openxmlformats.org/markup-compatibility/2006">
        <mc:Choice xmlns:p14="http://schemas.microsoft.com/office/powerpoint/2010/main" Requires="p14">
          <p:contentPart p14:bwMode="auto" r:id="rId5">
            <p14:nvContentPartPr>
              <p14:cNvPr id="9" name="Ink 8"/>
              <p14:cNvContentPartPr/>
              <p14:nvPr/>
            </p14:nvContentPartPr>
            <p14:xfrm>
              <a:off x="5118034" y="2544249"/>
              <a:ext cx="4567320" cy="82800"/>
            </p14:xfrm>
          </p:contentPart>
        </mc:Choice>
        <mc:Fallback>
          <p:pic>
            <p:nvPicPr>
              <p:cNvPr id="9" name="Ink 8"/>
              <p:cNvPicPr/>
              <p:nvPr/>
            </p:nvPicPr>
            <p:blipFill>
              <a:blip r:embed="rId6"/>
              <a:stretch>
                <a:fillRect/>
              </a:stretch>
            </p:blipFill>
            <p:spPr>
              <a:xfrm>
                <a:off x="5059354" y="2363169"/>
                <a:ext cx="4688640" cy="4305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0" name="Ink 9"/>
              <p14:cNvContentPartPr/>
              <p14:nvPr/>
            </p14:nvContentPartPr>
            <p14:xfrm>
              <a:off x="5017234" y="2800929"/>
              <a:ext cx="4590000" cy="116280"/>
            </p14:xfrm>
          </p:contentPart>
        </mc:Choice>
        <mc:Fallback>
          <p:pic>
            <p:nvPicPr>
              <p:cNvPr id="10" name="Ink 9"/>
              <p:cNvPicPr/>
              <p:nvPr/>
            </p:nvPicPr>
            <p:blipFill>
              <a:blip r:embed="rId8"/>
              <a:stretch>
                <a:fillRect/>
              </a:stretch>
            </p:blipFill>
            <p:spPr>
              <a:xfrm>
                <a:off x="4971154" y="2611569"/>
                <a:ext cx="4708440" cy="4503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1" name="Ink 10"/>
              <p14:cNvContentPartPr/>
              <p14:nvPr/>
            </p14:nvContentPartPr>
            <p14:xfrm>
              <a:off x="5065114" y="3137889"/>
              <a:ext cx="2980080" cy="63720"/>
            </p14:xfrm>
          </p:contentPart>
        </mc:Choice>
        <mc:Fallback>
          <p:pic>
            <p:nvPicPr>
              <p:cNvPr id="11" name="Ink 10"/>
              <p:cNvPicPr/>
              <p:nvPr/>
            </p:nvPicPr>
            <p:blipFill>
              <a:blip r:embed="rId10"/>
              <a:stretch>
                <a:fillRect/>
              </a:stretch>
            </p:blipFill>
            <p:spPr>
              <a:xfrm>
                <a:off x="5023714" y="2926569"/>
                <a:ext cx="3128040" cy="4647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2" name="Ink 11"/>
              <p14:cNvContentPartPr/>
              <p14:nvPr/>
            </p14:nvContentPartPr>
            <p14:xfrm>
              <a:off x="539914" y="1387929"/>
              <a:ext cx="3902040" cy="74880"/>
            </p14:xfrm>
          </p:contentPart>
        </mc:Choice>
        <mc:Fallback>
          <p:pic>
            <p:nvPicPr>
              <p:cNvPr id="12" name="Ink 11"/>
              <p:cNvPicPr/>
              <p:nvPr/>
            </p:nvPicPr>
            <p:blipFill>
              <a:blip r:embed="rId12"/>
              <a:stretch>
                <a:fillRect/>
              </a:stretch>
            </p:blipFill>
            <p:spPr>
              <a:xfrm>
                <a:off x="489154" y="1207209"/>
                <a:ext cx="4043880" cy="4197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3" name="Ink 12"/>
              <p14:cNvContentPartPr/>
              <p14:nvPr/>
            </p14:nvContentPartPr>
            <p14:xfrm>
              <a:off x="8329954" y="3160929"/>
              <a:ext cx="1344960" cy="8280"/>
            </p14:xfrm>
          </p:contentPart>
        </mc:Choice>
        <mc:Fallback>
          <p:pic>
            <p:nvPicPr>
              <p:cNvPr id="13" name="Ink 12"/>
              <p:cNvPicPr/>
              <p:nvPr/>
            </p:nvPicPr>
            <p:blipFill>
              <a:blip r:embed="rId14"/>
              <a:stretch>
                <a:fillRect/>
              </a:stretch>
            </p:blipFill>
            <p:spPr>
              <a:xfrm>
                <a:off x="8291794" y="2985969"/>
                <a:ext cx="1455120" cy="3585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4" name="Ink 13"/>
              <p14:cNvContentPartPr/>
              <p14:nvPr/>
            </p14:nvContentPartPr>
            <p14:xfrm>
              <a:off x="5094994" y="3372249"/>
              <a:ext cx="4491000" cy="120960"/>
            </p14:xfrm>
          </p:contentPart>
        </mc:Choice>
        <mc:Fallback>
          <p:pic>
            <p:nvPicPr>
              <p:cNvPr id="14" name="Ink 13"/>
              <p:cNvPicPr/>
              <p:nvPr/>
            </p:nvPicPr>
            <p:blipFill>
              <a:blip r:embed="rId16"/>
              <a:stretch>
                <a:fillRect/>
              </a:stretch>
            </p:blipFill>
            <p:spPr>
              <a:xfrm>
                <a:off x="5039914" y="3191529"/>
                <a:ext cx="4637880" cy="4701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5" name="Ink 14"/>
              <p14:cNvContentPartPr/>
              <p14:nvPr/>
            </p14:nvContentPartPr>
            <p14:xfrm>
              <a:off x="5074114" y="3682209"/>
              <a:ext cx="4439160" cy="81720"/>
            </p14:xfrm>
          </p:contentPart>
        </mc:Choice>
        <mc:Fallback>
          <p:pic>
            <p:nvPicPr>
              <p:cNvPr id="15" name="Ink 14"/>
              <p:cNvPicPr/>
              <p:nvPr/>
            </p:nvPicPr>
            <p:blipFill>
              <a:blip r:embed="rId18"/>
              <a:stretch>
                <a:fillRect/>
              </a:stretch>
            </p:blipFill>
            <p:spPr>
              <a:xfrm>
                <a:off x="5012914" y="3491049"/>
                <a:ext cx="4580640" cy="45108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6" name="Ink 15"/>
              <p14:cNvContentPartPr/>
              <p14:nvPr/>
            </p14:nvContentPartPr>
            <p14:xfrm>
              <a:off x="5016154" y="4091889"/>
              <a:ext cx="1931760" cy="119880"/>
            </p14:xfrm>
          </p:contentPart>
        </mc:Choice>
        <mc:Fallback>
          <p:pic>
            <p:nvPicPr>
              <p:cNvPr id="16" name="Ink 15"/>
              <p:cNvPicPr/>
              <p:nvPr/>
            </p:nvPicPr>
            <p:blipFill>
              <a:blip r:embed="rId20"/>
              <a:stretch>
                <a:fillRect/>
              </a:stretch>
            </p:blipFill>
            <p:spPr>
              <a:xfrm>
                <a:off x="4968274" y="3941049"/>
                <a:ext cx="2040120" cy="4086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7" name="Ink 16"/>
              <p14:cNvContentPartPr/>
              <p14:nvPr/>
            </p14:nvContentPartPr>
            <p14:xfrm>
              <a:off x="5211634" y="3926289"/>
              <a:ext cx="4380120" cy="102960"/>
            </p14:xfrm>
          </p:contentPart>
        </mc:Choice>
        <mc:Fallback>
          <p:pic>
            <p:nvPicPr>
              <p:cNvPr id="17" name="Ink 16"/>
              <p:cNvPicPr/>
              <p:nvPr/>
            </p:nvPicPr>
            <p:blipFill>
              <a:blip r:embed="rId22"/>
              <a:stretch>
                <a:fillRect/>
              </a:stretch>
            </p:blipFill>
            <p:spPr>
              <a:xfrm>
                <a:off x="5175274" y="3775809"/>
                <a:ext cx="4486680" cy="4428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8" name="Ink 17"/>
              <p14:cNvContentPartPr/>
              <p14:nvPr/>
            </p14:nvContentPartPr>
            <p14:xfrm>
              <a:off x="480514" y="1912089"/>
              <a:ext cx="3501720" cy="82800"/>
            </p14:xfrm>
          </p:contentPart>
        </mc:Choice>
        <mc:Fallback>
          <p:pic>
            <p:nvPicPr>
              <p:cNvPr id="18" name="Ink 17"/>
              <p:cNvPicPr/>
              <p:nvPr/>
            </p:nvPicPr>
            <p:blipFill>
              <a:blip r:embed="rId24"/>
              <a:stretch>
                <a:fillRect/>
              </a:stretch>
            </p:blipFill>
            <p:spPr>
              <a:xfrm>
                <a:off x="436954" y="1719129"/>
                <a:ext cx="3652560" cy="45540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20" name="Ink 19"/>
              <p14:cNvContentPartPr/>
              <p14:nvPr/>
            </p14:nvContentPartPr>
            <p14:xfrm>
              <a:off x="5069074" y="5898729"/>
              <a:ext cx="2410200" cy="134640"/>
            </p14:xfrm>
          </p:contentPart>
        </mc:Choice>
        <mc:Fallback>
          <p:pic>
            <p:nvPicPr>
              <p:cNvPr id="20" name="Ink 19"/>
              <p:cNvPicPr/>
              <p:nvPr/>
            </p:nvPicPr>
            <p:blipFill>
              <a:blip r:embed="rId26"/>
              <a:stretch>
                <a:fillRect/>
              </a:stretch>
            </p:blipFill>
            <p:spPr>
              <a:xfrm>
                <a:off x="5000674" y="5669049"/>
                <a:ext cx="2554200" cy="60624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1" name="Ink 20"/>
              <p14:cNvContentPartPr/>
              <p14:nvPr/>
            </p14:nvContentPartPr>
            <p14:xfrm>
              <a:off x="478354" y="2182089"/>
              <a:ext cx="4265640" cy="149040"/>
            </p14:xfrm>
          </p:contentPart>
        </mc:Choice>
        <mc:Fallback>
          <p:pic>
            <p:nvPicPr>
              <p:cNvPr id="21" name="Ink 20"/>
              <p:cNvPicPr/>
              <p:nvPr/>
            </p:nvPicPr>
            <p:blipFill>
              <a:blip r:embed="rId28"/>
              <a:stretch>
                <a:fillRect/>
              </a:stretch>
            </p:blipFill>
            <p:spPr>
              <a:xfrm>
                <a:off x="423994" y="2073369"/>
                <a:ext cx="4406760" cy="43236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2" name="Ink 21"/>
              <p14:cNvContentPartPr/>
              <p14:nvPr/>
            </p14:nvContentPartPr>
            <p14:xfrm>
              <a:off x="8286394" y="606009"/>
              <a:ext cx="1356480" cy="102240"/>
            </p14:xfrm>
          </p:contentPart>
        </mc:Choice>
        <mc:Fallback>
          <p:pic>
            <p:nvPicPr>
              <p:cNvPr id="22" name="Ink 21"/>
              <p:cNvPicPr/>
              <p:nvPr/>
            </p:nvPicPr>
            <p:blipFill>
              <a:blip r:embed="rId30"/>
              <a:stretch>
                <a:fillRect/>
              </a:stretch>
            </p:blipFill>
            <p:spPr>
              <a:xfrm>
                <a:off x="8217634" y="456969"/>
                <a:ext cx="1502280" cy="40068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3" name="Ink 22"/>
              <p14:cNvContentPartPr/>
              <p14:nvPr/>
            </p14:nvContentPartPr>
            <p14:xfrm>
              <a:off x="4957474" y="1008849"/>
              <a:ext cx="4908600" cy="106920"/>
            </p14:xfrm>
          </p:contentPart>
        </mc:Choice>
        <mc:Fallback>
          <p:pic>
            <p:nvPicPr>
              <p:cNvPr id="23" name="Ink 22"/>
              <p:cNvPicPr/>
              <p:nvPr/>
            </p:nvPicPr>
            <p:blipFill>
              <a:blip r:embed="rId32"/>
              <a:stretch>
                <a:fillRect/>
              </a:stretch>
            </p:blipFill>
            <p:spPr>
              <a:xfrm>
                <a:off x="4899154" y="882489"/>
                <a:ext cx="5011560" cy="38844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4" name="Ink 23"/>
              <p14:cNvContentPartPr/>
              <p14:nvPr/>
            </p14:nvContentPartPr>
            <p14:xfrm>
              <a:off x="5089234" y="1218009"/>
              <a:ext cx="2283480" cy="72720"/>
            </p14:xfrm>
          </p:contentPart>
        </mc:Choice>
        <mc:Fallback>
          <p:pic>
            <p:nvPicPr>
              <p:cNvPr id="24" name="Ink 23"/>
              <p:cNvPicPr/>
              <p:nvPr/>
            </p:nvPicPr>
            <p:blipFill>
              <a:blip r:embed="rId34"/>
              <a:stretch>
                <a:fillRect/>
              </a:stretch>
            </p:blipFill>
            <p:spPr>
              <a:xfrm>
                <a:off x="5047834" y="1080849"/>
                <a:ext cx="2374200" cy="34092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5" name="Ink 24"/>
              <p14:cNvContentPartPr/>
              <p14:nvPr/>
            </p14:nvContentPartPr>
            <p14:xfrm>
              <a:off x="7792834" y="1467129"/>
              <a:ext cx="1851480" cy="16200"/>
            </p14:xfrm>
          </p:contentPart>
        </mc:Choice>
        <mc:Fallback>
          <p:pic>
            <p:nvPicPr>
              <p:cNvPr id="25" name="Ink 24"/>
              <p:cNvPicPr/>
              <p:nvPr/>
            </p:nvPicPr>
            <p:blipFill>
              <a:blip r:embed="rId36"/>
              <a:stretch>
                <a:fillRect/>
              </a:stretch>
            </p:blipFill>
            <p:spPr>
              <a:xfrm>
                <a:off x="7726234" y="1283169"/>
                <a:ext cx="2007360" cy="37080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6" name="Ink 25"/>
              <p14:cNvContentPartPr/>
              <p14:nvPr/>
            </p14:nvContentPartPr>
            <p14:xfrm>
              <a:off x="534154" y="613209"/>
              <a:ext cx="4023360" cy="76320"/>
            </p14:xfrm>
          </p:contentPart>
        </mc:Choice>
        <mc:Fallback>
          <p:pic>
            <p:nvPicPr>
              <p:cNvPr id="26" name="Ink 25"/>
              <p:cNvPicPr/>
              <p:nvPr/>
            </p:nvPicPr>
            <p:blipFill>
              <a:blip r:embed="rId38"/>
              <a:stretch>
                <a:fillRect/>
              </a:stretch>
            </p:blipFill>
            <p:spPr>
              <a:xfrm>
                <a:off x="493834" y="443289"/>
                <a:ext cx="4157280" cy="40032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7" name="Ink 26"/>
              <p14:cNvContentPartPr/>
              <p14:nvPr/>
            </p14:nvContentPartPr>
            <p14:xfrm>
              <a:off x="3996994" y="1940169"/>
              <a:ext cx="534960" cy="45360"/>
            </p14:xfrm>
          </p:contentPart>
        </mc:Choice>
        <mc:Fallback>
          <p:pic>
            <p:nvPicPr>
              <p:cNvPr id="27" name="Ink 26"/>
              <p:cNvPicPr/>
              <p:nvPr/>
            </p:nvPicPr>
            <p:blipFill>
              <a:blip r:embed="rId40"/>
              <a:stretch>
                <a:fillRect/>
              </a:stretch>
            </p:blipFill>
            <p:spPr>
              <a:xfrm>
                <a:off x="3938314" y="1756569"/>
                <a:ext cx="686520" cy="38880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8" name="Ink 27"/>
              <p14:cNvContentPartPr/>
              <p14:nvPr/>
            </p14:nvContentPartPr>
            <p14:xfrm>
              <a:off x="6585754" y="5083689"/>
              <a:ext cx="3020400" cy="118080"/>
            </p14:xfrm>
          </p:contentPart>
        </mc:Choice>
        <mc:Fallback>
          <p:pic>
            <p:nvPicPr>
              <p:cNvPr id="28" name="Ink 27"/>
              <p:cNvPicPr/>
              <p:nvPr/>
            </p:nvPicPr>
            <p:blipFill>
              <a:blip r:embed="rId42"/>
              <a:stretch>
                <a:fillRect/>
              </a:stretch>
            </p:blipFill>
            <p:spPr>
              <a:xfrm>
                <a:off x="6542194" y="4885329"/>
                <a:ext cx="3121200" cy="454680"/>
              </a:xfrm>
              <a:prstGeom prst="rect">
                <a:avLst/>
              </a:prstGeom>
            </p:spPr>
          </p:pic>
        </mc:Fallback>
      </mc:AlternateContent>
      <p:sp>
        <p:nvSpPr>
          <p:cNvPr id="29" name="Title 1"/>
          <p:cNvSpPr txBox="1">
            <a:spLocks/>
          </p:cNvSpPr>
          <p:nvPr/>
        </p:nvSpPr>
        <p:spPr bwMode="auto">
          <a:xfrm>
            <a:off x="5243979" y="6294369"/>
            <a:ext cx="3990045" cy="1100271"/>
          </a:xfrm>
          <a:prstGeom prst="rect">
            <a:avLst/>
          </a:prstGeom>
          <a:noFill/>
          <a:ln w="9525">
            <a:noFill/>
            <a:miter lim="800000"/>
            <a:headEnd/>
            <a:tailEnd/>
          </a:ln>
        </p:spPr>
        <p:txBody>
          <a:bodyPr vert="horz" wrap="square" lIns="91408" tIns="45704" rIns="91408" bIns="45704" numCol="1" anchor="ctr" anchorCtr="0" compatLnSpc="1">
            <a:prstTxWarp prst="textNoShape">
              <a:avLst/>
            </a:prstTxWarp>
          </a:bodyPr>
          <a:lstStyle>
            <a:lvl1pPr algn="ctr" rtl="0" eaLnBrk="0" fontAlgn="base" hangingPunct="0">
              <a:spcBef>
                <a:spcPct val="0"/>
              </a:spcBef>
              <a:spcAft>
                <a:spcPct val="0"/>
              </a:spcAft>
              <a:defRPr sz="4300">
                <a:solidFill>
                  <a:schemeClr val="tx2"/>
                </a:solidFill>
                <a:latin typeface="+mj-lt"/>
                <a:ea typeface="+mj-ea"/>
                <a:cs typeface="+mj-cs"/>
              </a:defRPr>
            </a:lvl1pPr>
            <a:lvl2pPr algn="ctr" rtl="0" eaLnBrk="0" fontAlgn="base" hangingPunct="0">
              <a:spcBef>
                <a:spcPct val="0"/>
              </a:spcBef>
              <a:spcAft>
                <a:spcPct val="0"/>
              </a:spcAft>
              <a:defRPr sz="4300">
                <a:solidFill>
                  <a:schemeClr val="tx2"/>
                </a:solidFill>
                <a:latin typeface="Arial" charset="0"/>
              </a:defRPr>
            </a:lvl2pPr>
            <a:lvl3pPr algn="ctr" rtl="0" eaLnBrk="0" fontAlgn="base" hangingPunct="0">
              <a:spcBef>
                <a:spcPct val="0"/>
              </a:spcBef>
              <a:spcAft>
                <a:spcPct val="0"/>
              </a:spcAft>
              <a:defRPr sz="4300">
                <a:solidFill>
                  <a:schemeClr val="tx2"/>
                </a:solidFill>
                <a:latin typeface="Arial" charset="0"/>
              </a:defRPr>
            </a:lvl3pPr>
            <a:lvl4pPr algn="ctr" rtl="0" eaLnBrk="0" fontAlgn="base" hangingPunct="0">
              <a:spcBef>
                <a:spcPct val="0"/>
              </a:spcBef>
              <a:spcAft>
                <a:spcPct val="0"/>
              </a:spcAft>
              <a:defRPr sz="4300">
                <a:solidFill>
                  <a:schemeClr val="tx2"/>
                </a:solidFill>
                <a:latin typeface="Arial" charset="0"/>
              </a:defRPr>
            </a:lvl4pPr>
            <a:lvl5pPr algn="ctr" rtl="0" eaLnBrk="0" fontAlgn="base" hangingPunct="0">
              <a:spcBef>
                <a:spcPct val="0"/>
              </a:spcBef>
              <a:spcAft>
                <a:spcPct val="0"/>
              </a:spcAft>
              <a:defRPr sz="4300">
                <a:solidFill>
                  <a:schemeClr val="tx2"/>
                </a:solidFill>
                <a:latin typeface="Arial" charset="0"/>
              </a:defRPr>
            </a:lvl5pPr>
            <a:lvl6pPr marL="457093" algn="ctr" rtl="0" fontAlgn="base">
              <a:spcBef>
                <a:spcPct val="0"/>
              </a:spcBef>
              <a:spcAft>
                <a:spcPct val="0"/>
              </a:spcAft>
              <a:defRPr sz="4300">
                <a:solidFill>
                  <a:schemeClr val="tx2"/>
                </a:solidFill>
                <a:latin typeface="Arial" charset="0"/>
              </a:defRPr>
            </a:lvl6pPr>
            <a:lvl7pPr marL="914187" algn="ctr" rtl="0" fontAlgn="base">
              <a:spcBef>
                <a:spcPct val="0"/>
              </a:spcBef>
              <a:spcAft>
                <a:spcPct val="0"/>
              </a:spcAft>
              <a:defRPr sz="4300">
                <a:solidFill>
                  <a:schemeClr val="tx2"/>
                </a:solidFill>
                <a:latin typeface="Arial" charset="0"/>
              </a:defRPr>
            </a:lvl7pPr>
            <a:lvl8pPr marL="1371279" algn="ctr" rtl="0" fontAlgn="base">
              <a:spcBef>
                <a:spcPct val="0"/>
              </a:spcBef>
              <a:spcAft>
                <a:spcPct val="0"/>
              </a:spcAft>
              <a:defRPr sz="4300">
                <a:solidFill>
                  <a:schemeClr val="tx2"/>
                </a:solidFill>
                <a:latin typeface="Arial" charset="0"/>
              </a:defRPr>
            </a:lvl8pPr>
            <a:lvl9pPr marL="1828372" algn="ctr" rtl="0" fontAlgn="base">
              <a:spcBef>
                <a:spcPct val="0"/>
              </a:spcBef>
              <a:spcAft>
                <a:spcPct val="0"/>
              </a:spcAft>
              <a:defRPr sz="4300">
                <a:solidFill>
                  <a:schemeClr val="tx2"/>
                </a:solidFill>
                <a:latin typeface="Arial" charset="0"/>
              </a:defRPr>
            </a:lvl9pPr>
          </a:lstStyle>
          <a:p>
            <a:r>
              <a:rPr lang="en-CA" kern="0" dirty="0" smtClean="0">
                <a:solidFill>
                  <a:srgbClr val="FF0000"/>
                </a:solidFill>
              </a:rPr>
              <a:t>State-of the art 2017</a:t>
            </a:r>
            <a:endParaRPr lang="en-CA" kern="0" dirty="0">
              <a:solidFill>
                <a:srgbClr val="FF0000"/>
              </a:solidFill>
            </a:endParaRPr>
          </a:p>
        </p:txBody>
      </p:sp>
    </p:spTree>
    <p:extLst>
      <p:ext uri="{BB962C8B-B14F-4D97-AF65-F5344CB8AC3E}">
        <p14:creationId xmlns:p14="http://schemas.microsoft.com/office/powerpoint/2010/main" val="32541423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Graph Structure</a:t>
            </a:r>
            <a:endParaRPr lang="en-CA" dirty="0"/>
          </a:p>
        </p:txBody>
      </p:sp>
      <p:sp>
        <p:nvSpPr>
          <p:cNvPr id="3" name="Content Placeholder 2"/>
          <p:cNvSpPr>
            <a:spLocks noGrp="1"/>
          </p:cNvSpPr>
          <p:nvPr>
            <p:ph idx="1"/>
          </p:nvPr>
        </p:nvSpPr>
        <p:spPr>
          <a:xfrm>
            <a:off x="187486" y="4648200"/>
            <a:ext cx="9443765" cy="2530475"/>
          </a:xfrm>
        </p:spPr>
        <p:txBody>
          <a:bodyPr/>
          <a:lstStyle/>
          <a:p>
            <a:r>
              <a:rPr lang="en-CA" sz="2500" b="1" dirty="0"/>
              <a:t>Example 4.33 </a:t>
            </a:r>
            <a:r>
              <a:rPr lang="en-CA" sz="2500" dirty="0"/>
              <a:t>(1) Mr. Baker’s assistant for inter-American affairs, Bernard Aronson, (2) while maintaining (3) that the Sandinistas had also broken the cease-fire, (4) acknowledged: (5) “It’s never very clear who starts what.”</a:t>
            </a:r>
          </a:p>
          <a:p>
            <a:endParaRPr lang="en-CA" sz="2500" dirty="0"/>
          </a:p>
        </p:txBody>
      </p:sp>
      <p:sp>
        <p:nvSpPr>
          <p:cNvPr id="4" name="Footer Placeholder 3"/>
          <p:cNvSpPr>
            <a:spLocks noGrp="1"/>
          </p:cNvSpPr>
          <p:nvPr>
            <p:ph type="ftr" sz="quarter" idx="11"/>
          </p:nvPr>
        </p:nvSpPr>
        <p:spPr/>
        <p:txBody>
          <a:bodyPr/>
          <a:lstStyle/>
          <a:p>
            <a:pPr>
              <a:defRPr/>
            </a:pPr>
            <a:r>
              <a:rPr lang="en-US" smtClean="0"/>
              <a:t>CPSC 422, Lecture 28</a:t>
            </a:r>
            <a:endParaRPr lang="en-US"/>
          </a:p>
        </p:txBody>
      </p:sp>
      <p:sp>
        <p:nvSpPr>
          <p:cNvPr id="5" name="Slide Number Placeholder 4"/>
          <p:cNvSpPr>
            <a:spLocks noGrp="1"/>
          </p:cNvSpPr>
          <p:nvPr>
            <p:ph type="sldNum" sz="quarter" idx="12"/>
          </p:nvPr>
        </p:nvSpPr>
        <p:spPr/>
        <p:txBody>
          <a:bodyPr/>
          <a:lstStyle/>
          <a:p>
            <a:pPr>
              <a:defRPr/>
            </a:pPr>
            <a:fld id="{21A5F99B-F908-435A-91B8-09D5E4931BB1}" type="slidenum">
              <a:rPr lang="en-US" smtClean="0"/>
              <a:pPr>
                <a:defRPr/>
              </a:pPr>
              <a:t>9</a:t>
            </a:fld>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2" y="1295400"/>
            <a:ext cx="9326448" cy="3219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22333860"/>
      </p:ext>
    </p:extLst>
  </p:cSld>
  <p:clrMapOvr>
    <a:masterClrMapping/>
  </p:clrMapOvr>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500" b="0" i="0" u="none" strike="noStrike" cap="none" normalizeH="0" baseline="0" smtClean="0">
            <a:ln>
              <a:noFill/>
            </a:ln>
            <a:solidFill>
              <a:schemeClr val="bg1"/>
            </a:solidFill>
            <a:effectLst/>
            <a:latin typeface="Times New Roman" pitchFamily="18"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500" b="0" i="0" u="none" strike="noStrike" cap="none" normalizeH="0" baseline="0" smtClean="0">
            <a:ln>
              <a:noFill/>
            </a:ln>
            <a:solidFill>
              <a:schemeClr val="bg1"/>
            </a:solidFill>
            <a:effectLst/>
            <a:latin typeface="Times New Roman" pitchFamily="18"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7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500" b="0" i="0" u="none" strike="noStrike" cap="none" normalizeH="0" baseline="0" smtClean="0">
            <a:ln>
              <a:noFill/>
            </a:ln>
            <a:solidFill>
              <a:schemeClr val="bg1"/>
            </a:solidFill>
            <a:effectLst/>
            <a:latin typeface="Times New Roman" pitchFamily="18"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500" b="0" i="0" u="none" strike="noStrike" cap="none" normalizeH="0" baseline="0" smtClean="0">
            <a:ln>
              <a:noFill/>
            </a:ln>
            <a:solidFill>
              <a:schemeClr val="bg1"/>
            </a:solidFill>
            <a:effectLst/>
            <a:latin typeface="Times New Roman" pitchFamily="18"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8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500" b="0" i="0" u="none" strike="noStrike" cap="none" normalizeH="0" baseline="0" smtClean="0">
            <a:ln>
              <a:noFill/>
            </a:ln>
            <a:solidFill>
              <a:schemeClr val="bg1"/>
            </a:solidFill>
            <a:effectLst/>
            <a:latin typeface="Times New Roman" pitchFamily="18"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500" b="0" i="0" u="none" strike="noStrike" cap="none" normalizeH="0" baseline="0" smtClean="0">
            <a:ln>
              <a:noFill/>
            </a:ln>
            <a:solidFill>
              <a:schemeClr val="bg1"/>
            </a:solidFill>
            <a:effectLst/>
            <a:latin typeface="Times New Roman" pitchFamily="18"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9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500" b="0" i="0" u="none" strike="noStrike" cap="none" normalizeH="0" baseline="0" smtClean="0">
            <a:ln>
              <a:noFill/>
            </a:ln>
            <a:solidFill>
              <a:schemeClr val="bg1"/>
            </a:solidFill>
            <a:effectLst/>
            <a:latin typeface="Times New Roman" pitchFamily="18"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500" b="0" i="0" u="none" strike="noStrike" cap="none" normalizeH="0" baseline="0" smtClean="0">
            <a:ln>
              <a:noFill/>
            </a:ln>
            <a:solidFill>
              <a:schemeClr val="bg1"/>
            </a:solidFill>
            <a:effectLst/>
            <a:latin typeface="Times New Roman" pitchFamily="18"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0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500" b="0" i="0" u="none" strike="noStrike" cap="none" normalizeH="0" baseline="0" smtClean="0">
            <a:ln>
              <a:noFill/>
            </a:ln>
            <a:solidFill>
              <a:schemeClr val="bg1"/>
            </a:solidFill>
            <a:effectLst/>
            <a:latin typeface="Times New Roman" pitchFamily="18"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500" b="0" i="0" u="none" strike="noStrike" cap="none" normalizeH="0" baseline="0" smtClean="0">
            <a:ln>
              <a:noFill/>
            </a:ln>
            <a:solidFill>
              <a:schemeClr val="bg1"/>
            </a:solidFill>
            <a:effectLst/>
            <a:latin typeface="Times New Roman" pitchFamily="18"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_Default Design">
  <a:themeElements>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fontScheme name="Default Design">
      <a:majorFont>
        <a:latin typeface="Arial Unicode MS"/>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500" b="0" i="0" u="none" strike="noStrike" cap="none" normalizeH="0" baseline="0" smtClean="0">
            <a:ln>
              <a:noFill/>
            </a:ln>
            <a:solidFill>
              <a:schemeClr val="bg1"/>
            </a:solidFill>
            <a:effectLst/>
            <a:latin typeface="Times New Roman" pitchFamily="18"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500" b="0" i="0" u="none" strike="noStrike" cap="none" normalizeH="0" baseline="0" smtClean="0">
            <a:ln>
              <a:noFill/>
            </a:ln>
            <a:solidFill>
              <a:schemeClr val="bg1"/>
            </a:solidFill>
            <a:effectLst/>
            <a:latin typeface="Times New Roman" pitchFamily="18"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5832 Template">
  <a:themeElements>
    <a:clrScheme name="5832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5832 Template">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832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5832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5832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5832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5832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5832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5832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500" b="0" i="0" u="none" strike="noStrike" cap="none" normalizeH="0" baseline="0" smtClean="0">
            <a:ln>
              <a:noFill/>
            </a:ln>
            <a:solidFill>
              <a:schemeClr val="bg1"/>
            </a:solidFill>
            <a:effectLst/>
            <a:latin typeface="Times New Roman" pitchFamily="18"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500" b="0" i="0" u="none" strike="noStrike" cap="none" normalizeH="0" baseline="0" smtClean="0">
            <a:ln>
              <a:noFill/>
            </a:ln>
            <a:solidFill>
              <a:schemeClr val="bg1"/>
            </a:solidFill>
            <a:effectLst/>
            <a:latin typeface="Times New Roman" pitchFamily="18"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500" b="0" i="0" u="none" strike="noStrike" cap="none" normalizeH="0" baseline="0" smtClean="0">
            <a:ln>
              <a:noFill/>
            </a:ln>
            <a:solidFill>
              <a:schemeClr val="bg1"/>
            </a:solidFill>
            <a:effectLst/>
            <a:latin typeface="Times New Roman" pitchFamily="18"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500" b="0" i="0" u="none" strike="noStrike" cap="none" normalizeH="0" baseline="0" smtClean="0">
            <a:ln>
              <a:noFill/>
            </a:ln>
            <a:solidFill>
              <a:schemeClr val="bg1"/>
            </a:solidFill>
            <a:effectLst/>
            <a:latin typeface="Times New Roman" pitchFamily="18"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500" b="0" i="0" u="none" strike="noStrike" cap="none" normalizeH="0" baseline="0" smtClean="0">
            <a:ln>
              <a:noFill/>
            </a:ln>
            <a:solidFill>
              <a:schemeClr val="bg1"/>
            </a:solidFill>
            <a:effectLst/>
            <a:latin typeface="Times New Roman" pitchFamily="18"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500" b="0" i="0" u="none" strike="noStrike" cap="none" normalizeH="0" baseline="0" smtClean="0">
            <a:ln>
              <a:noFill/>
            </a:ln>
            <a:solidFill>
              <a:schemeClr val="bg1"/>
            </a:solidFill>
            <a:effectLst/>
            <a:latin typeface="Times New Roman" pitchFamily="18"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5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500" b="0" i="0" u="none" strike="noStrike" cap="none" normalizeH="0" baseline="0" smtClean="0">
            <a:ln>
              <a:noFill/>
            </a:ln>
            <a:solidFill>
              <a:schemeClr val="bg1"/>
            </a:solidFill>
            <a:effectLst/>
            <a:latin typeface="Times New Roman" pitchFamily="18"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500" b="0" i="0" u="none" strike="noStrike" cap="none" normalizeH="0" baseline="0" smtClean="0">
            <a:ln>
              <a:noFill/>
            </a:ln>
            <a:solidFill>
              <a:schemeClr val="bg1"/>
            </a:solidFill>
            <a:effectLst/>
            <a:latin typeface="Times New Roman" pitchFamily="18"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6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500" b="0" i="0" u="none" strike="noStrike" cap="none" normalizeH="0" baseline="0" smtClean="0">
            <a:ln>
              <a:noFill/>
            </a:ln>
            <a:solidFill>
              <a:schemeClr val="bg1"/>
            </a:solidFill>
            <a:effectLst/>
            <a:latin typeface="Times New Roman" pitchFamily="18"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500" b="0" i="0" u="none" strike="noStrike" cap="none" normalizeH="0" baseline="0" smtClean="0">
            <a:ln>
              <a:noFill/>
            </a:ln>
            <a:solidFill>
              <a:schemeClr val="bg1"/>
            </a:solidFill>
            <a:effectLst/>
            <a:latin typeface="Times New Roman" pitchFamily="18"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64066</TotalTime>
  <Words>5119</Words>
  <Application>Microsoft Office PowerPoint</Application>
  <PresentationFormat>Custom</PresentationFormat>
  <Paragraphs>1223</Paragraphs>
  <Slides>71</Slides>
  <Notes>31</Notes>
  <HiddenSlides>2</HiddenSlides>
  <MMClips>0</MMClips>
  <ScaleCrop>false</ScaleCrop>
  <HeadingPairs>
    <vt:vector size="6" baseType="variant">
      <vt:variant>
        <vt:lpstr>Fonts Used</vt:lpstr>
      </vt:variant>
      <vt:variant>
        <vt:i4>6</vt:i4>
      </vt:variant>
      <vt:variant>
        <vt:lpstr>Theme</vt:lpstr>
      </vt:variant>
      <vt:variant>
        <vt:i4>14</vt:i4>
      </vt:variant>
      <vt:variant>
        <vt:lpstr>Slide Titles</vt:lpstr>
      </vt:variant>
      <vt:variant>
        <vt:i4>71</vt:i4>
      </vt:variant>
    </vt:vector>
  </HeadingPairs>
  <TitlesOfParts>
    <vt:vector size="91" baseType="lpstr">
      <vt:lpstr>Arial</vt:lpstr>
      <vt:lpstr>Arial Unicode MS</vt:lpstr>
      <vt:lpstr>Comic Sans MS</vt:lpstr>
      <vt:lpstr>Courier New</vt:lpstr>
      <vt:lpstr>Times New Roman</vt:lpstr>
      <vt:lpstr>Wingdings</vt:lpstr>
      <vt:lpstr>Custom Design</vt:lpstr>
      <vt:lpstr>1_Custom Design</vt:lpstr>
      <vt:lpstr>Default Design</vt:lpstr>
      <vt:lpstr>5832 Template</vt:lpstr>
      <vt:lpstr>2_Custom Design</vt:lpstr>
      <vt:lpstr>3_Custom Design</vt:lpstr>
      <vt:lpstr>4_Custom Design</vt:lpstr>
      <vt:lpstr>5_Custom Design</vt:lpstr>
      <vt:lpstr>6_Custom Design</vt:lpstr>
      <vt:lpstr>7_Custom Design</vt:lpstr>
      <vt:lpstr>8_Custom Design</vt:lpstr>
      <vt:lpstr>9_Custom Design</vt:lpstr>
      <vt:lpstr>10_Custom Design</vt:lpstr>
      <vt:lpstr>1_Default Design</vt:lpstr>
      <vt:lpstr>PowerPoint Presentation</vt:lpstr>
      <vt:lpstr>PowerPoint Presentation</vt:lpstr>
      <vt:lpstr>NLP: Knowledge-Formalisms Map (including probabilistic formalisms)</vt:lpstr>
      <vt:lpstr>Discovering Discourse Structure: Computational Tasks</vt:lpstr>
      <vt:lpstr>Some general points</vt:lpstr>
      <vt:lpstr>Applications</vt:lpstr>
      <vt:lpstr>Current Work My group</vt:lpstr>
      <vt:lpstr>PowerPoint Presentation</vt:lpstr>
      <vt:lpstr>Graph Structure</vt:lpstr>
      <vt:lpstr>Some Questions</vt:lpstr>
      <vt:lpstr>Some Questions</vt:lpstr>
      <vt:lpstr>Some Questions</vt:lpstr>
      <vt:lpstr>Our Discourse Parser</vt:lpstr>
      <vt:lpstr>Our Parsing Model</vt:lpstr>
      <vt:lpstr>Discourse Parsing: Evaluation</vt:lpstr>
      <vt:lpstr>Discourse Parsing: Example</vt:lpstr>
      <vt:lpstr>Discourse Parsing Task</vt:lpstr>
      <vt:lpstr>Observations (1)</vt:lpstr>
      <vt:lpstr>Observations (2)</vt:lpstr>
      <vt:lpstr>Outline</vt:lpstr>
      <vt:lpstr>Previous Work (1)</vt:lpstr>
      <vt:lpstr>Previous Work (2)</vt:lpstr>
      <vt:lpstr>Requirements from Our Parser</vt:lpstr>
      <vt:lpstr>Our Discourse Analysis Framework: CODRA</vt:lpstr>
      <vt:lpstr>Our Discourse Parser</vt:lpstr>
      <vt:lpstr>The Sentence-level Parsing Model</vt:lpstr>
      <vt:lpstr>Obtaining Probabilities (Sentence-level)</vt:lpstr>
      <vt:lpstr>PowerPoint Presentation</vt:lpstr>
      <vt:lpstr>Multi-sentential Parsing</vt:lpstr>
      <vt:lpstr>Multi-sentential Parsing Model</vt:lpstr>
      <vt:lpstr>Features Used in Parsing Models</vt:lpstr>
      <vt:lpstr>Parsing Algorithm (1)</vt:lpstr>
      <vt:lpstr>Parsing Algorithm (2)</vt:lpstr>
      <vt:lpstr>k-best Parsing</vt:lpstr>
      <vt:lpstr>PowerPoint Presentation</vt:lpstr>
      <vt:lpstr>Combining Intra and Multi-sentential (1) </vt:lpstr>
      <vt:lpstr>Combining Intra- and Multi-sentential (2) </vt:lpstr>
      <vt:lpstr>Combining Intra- and Multi-sentential (3) </vt:lpstr>
      <vt:lpstr>Experiments: Corpora/Datasets</vt:lpstr>
      <vt:lpstr>Experiments: Intra-sentential Parsing</vt:lpstr>
      <vt:lpstr>Experiments: Intra-sentential Parsing</vt:lpstr>
      <vt:lpstr>Experiments: Document-level Parsing</vt:lpstr>
      <vt:lpstr>Error Analysis: Relation Labeling</vt:lpstr>
      <vt:lpstr>Error Analysis: Examples</vt:lpstr>
      <vt:lpstr>Error Analysis: Examples</vt:lpstr>
      <vt:lpstr>Error Analysis: Examples</vt:lpstr>
      <vt:lpstr>A Novel Discriminative Framework for Sentence-Level Discourse Analysis</vt:lpstr>
      <vt:lpstr>Discourse Analysis in RST</vt:lpstr>
      <vt:lpstr>Motivation</vt:lpstr>
      <vt:lpstr>Outline</vt:lpstr>
      <vt:lpstr>Previous Work (1)</vt:lpstr>
      <vt:lpstr>Previous Work (2)</vt:lpstr>
      <vt:lpstr>Discourse Parsing</vt:lpstr>
      <vt:lpstr>Our Discourse Parser</vt:lpstr>
      <vt:lpstr>Requirements for Our Parsing Model</vt:lpstr>
      <vt:lpstr>Our Parsing Model</vt:lpstr>
      <vt:lpstr>Obtaining probabilities</vt:lpstr>
      <vt:lpstr>Obtaining probabilities</vt:lpstr>
      <vt:lpstr>Features Used in Parsing Model</vt:lpstr>
      <vt:lpstr>Parsing Algorithm</vt:lpstr>
      <vt:lpstr>Outline</vt:lpstr>
      <vt:lpstr>Discourse Segmentation</vt:lpstr>
      <vt:lpstr>Our Discourse Segmenter</vt:lpstr>
      <vt:lpstr>Corpora/Datasets</vt:lpstr>
      <vt:lpstr>Evaluation Metrics</vt:lpstr>
      <vt:lpstr>Experiments (1)</vt:lpstr>
      <vt:lpstr>Experiments (2)</vt:lpstr>
      <vt:lpstr>Experiments (3)</vt:lpstr>
      <vt:lpstr>Error analysis (Relation labeling)</vt:lpstr>
      <vt:lpstr>Conclusion</vt:lpstr>
      <vt:lpstr>Future Work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Extracting Knowledge from Evaluative Text</dc:title>
  <dc:creator>carenini</dc:creator>
  <cp:lastModifiedBy>carenini</cp:lastModifiedBy>
  <cp:revision>554</cp:revision>
  <dcterms:modified xsi:type="dcterms:W3CDTF">2017-11-17T23:24:10Z</dcterms:modified>
</cp:coreProperties>
</file>