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98" r:id="rId2"/>
    <p:sldId id="364" r:id="rId3"/>
    <p:sldId id="415" r:id="rId4"/>
    <p:sldId id="437" r:id="rId5"/>
    <p:sldId id="416" r:id="rId6"/>
    <p:sldId id="464" r:id="rId7"/>
    <p:sldId id="417" r:id="rId8"/>
    <p:sldId id="449" r:id="rId9"/>
    <p:sldId id="419" r:id="rId10"/>
    <p:sldId id="420" r:id="rId11"/>
    <p:sldId id="465" r:id="rId12"/>
    <p:sldId id="466" r:id="rId13"/>
    <p:sldId id="468" r:id="rId14"/>
    <p:sldId id="421" r:id="rId15"/>
    <p:sldId id="467" r:id="rId16"/>
    <p:sldId id="450" r:id="rId17"/>
    <p:sldId id="451" r:id="rId18"/>
    <p:sldId id="452" r:id="rId19"/>
    <p:sldId id="453" r:id="rId20"/>
    <p:sldId id="454" r:id="rId21"/>
    <p:sldId id="455" r:id="rId22"/>
    <p:sldId id="457" r:id="rId23"/>
    <p:sldId id="440" r:id="rId24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87102" autoAdjust="0"/>
  </p:normalViewPr>
  <p:slideViewPr>
    <p:cSldViewPr>
      <p:cViewPr>
        <p:scale>
          <a:sx n="66" d="100"/>
          <a:sy n="66" d="100"/>
        </p:scale>
        <p:origin x="-360" y="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416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27FCABC-B97D-41CB-938C-DE2BC403D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1DFF5CB9-9320-40CA-B730-A1C76BD91F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lgorithm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n.wikipedia.org/wiki/Combinatorial_optimization" TargetMode="External"/><Relationship Id="rId5" Type="http://schemas.openxmlformats.org/officeDocument/2006/relationships/hyperlink" Target="http://en.wikipedia.org/wiki/Discrete_optimization" TargetMode="External"/><Relationship Id="rId4" Type="http://schemas.openxmlformats.org/officeDocument/2006/relationships/hyperlink" Target="http://en.wikipedia.org/wiki/Optimization_(mathematics)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6E3416-A0E9-47EE-9691-30898C55EA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smtClean="0"/>
              <a:t>Lecture 9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BED186-7A4B-4D44-A3B9-98F425DF31BC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depth is measured in </a:t>
            </a:r>
            <a:r>
              <a:rPr lang="en-US" i="1" smtClean="0"/>
              <a:t>f</a:t>
            </a:r>
            <a:r>
              <a:rPr lang="en-US" smtClean="0"/>
              <a:t>  value</a:t>
            </a:r>
          </a:p>
          <a:p>
            <a:pPr eaLnBrk="1" hangingPunct="1"/>
            <a:r>
              <a:rPr lang="en-US" smtClean="0"/>
              <a:t>At each iteration the cutoff value is the smallest f-cost of any node that exceeded the cutoff at the previous iteration</a:t>
            </a:r>
          </a:p>
          <a:p>
            <a:pPr eaLnBrk="1" hangingPunct="1"/>
            <a:r>
              <a:rPr lang="en-US" smtClean="0"/>
              <a:t>Ok with unit cost, difficulties with real-valued costs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C2D27D-A813-4524-8F7E-A76FBED8892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BED186-7A4B-4D44-A3B9-98F425DF31BC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depth is measured in </a:t>
            </a:r>
            <a:r>
              <a:rPr lang="en-US" i="1" smtClean="0"/>
              <a:t>f</a:t>
            </a:r>
            <a:r>
              <a:rPr lang="en-US" smtClean="0"/>
              <a:t>  value</a:t>
            </a:r>
          </a:p>
          <a:p>
            <a:pPr eaLnBrk="1" hangingPunct="1"/>
            <a:r>
              <a:rPr lang="en-US" smtClean="0"/>
              <a:t>At each iteration the cutoff value is the smallest f-cost of any node that exceeded the cutoff at the previous iteration</a:t>
            </a:r>
          </a:p>
          <a:p>
            <a:pPr eaLnBrk="1" hangingPunct="1"/>
            <a:r>
              <a:rPr lang="en-US" smtClean="0"/>
              <a:t>Ok with unit cost, difficulties with real-valued costs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0529FA-F4D8-400E-A6EB-1745B1095B9F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The oldest if they all have the same f-value</a:t>
            </a:r>
          </a:p>
          <a:p>
            <a:pPr eaLnBrk="1" hangingPunct="1"/>
            <a:r>
              <a:rPr lang="en-US" smtClean="0"/>
              <a:t>h(p)=min( (cost(pi) – cost(p)) + h(pi) )  underestimate!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0529FA-F4D8-400E-A6EB-1745B1095B9F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The oldest if they all have the same f-value</a:t>
            </a:r>
          </a:p>
          <a:p>
            <a:pPr eaLnBrk="1" hangingPunct="1"/>
            <a:r>
              <a:rPr lang="en-US" smtClean="0"/>
              <a:t>h(p)=min( (cost(pi) – cost(p)) + h(pi) )  underestimate!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0529FA-F4D8-400E-A6EB-1745B1095B9F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The oldest if they all have the same f-value</a:t>
            </a:r>
          </a:p>
          <a:p>
            <a:pPr eaLnBrk="1" hangingPunct="1"/>
            <a:r>
              <a:rPr lang="en-US" smtClean="0"/>
              <a:t>h(p)=min( (cost(pi) – cost(p)) + h(pi) )  underestimate!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F79BEE-A6A8-46CD-B450-B9770010A3A8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C2FD09-79EC-401F-8C6C-9C031C9C0653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Using depth-first methods, with the graph explicitly stored, this can be done in constant time.??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EEBEBB-A9BB-4039-A622-CA3524083930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3BEC78-842C-4B8E-88B5-7F6F37FFBE56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This entails storing all nodes you have found paths to.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  Multiple-path pruning subsumes cycle check.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1DE453-F0D9-46DE-85B4-79DC2516978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D2CADC-4057-477D-AC5D-30B8F4F5F04C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You’ll have to regenerated them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849CE3-530B-48A9-9F76-C33E6CFABBD1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Can be computationally costly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517C26-1EF6-4743-B4F4-238543E2EEE2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65B118-C8AC-458D-9B39-F4053E4BE528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52A4E-2883-45EC-BB56-83B84F325A1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A search strategy often not covered in AI, but widely used in practice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Uses a heuristic function: like </a:t>
            </a:r>
            <a:r>
              <a:rPr lang="en-US" i="1" smtClean="0"/>
              <a:t>A</a:t>
            </a:r>
            <a:r>
              <a:rPr lang="en-US" i="1" baseline="30000" smtClean="0"/>
              <a:t>*</a:t>
            </a:r>
            <a:r>
              <a:rPr lang="en-US" smtClean="0"/>
              <a:t>, can avoid expanding some unnecessary paths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Depth-first: modest memory demands</a:t>
            </a:r>
          </a:p>
          <a:p>
            <a:pPr lvl="1" eaLnBrk="1" hangingPunct="1"/>
            <a:r>
              <a:rPr lang="en-US" smtClean="0"/>
              <a:t>in fact, some people see ``branch and bound'' as a broad family that </a:t>
            </a:r>
            <a:r>
              <a:rPr lang="en-US" b="1" i="1" smtClean="0"/>
              <a:t>includes</a:t>
            </a:r>
            <a:r>
              <a:rPr lang="en-US" smtClean="0"/>
              <a:t> </a:t>
            </a:r>
            <a:r>
              <a:rPr lang="en-US" i="1" smtClean="0"/>
              <a:t>A</a:t>
            </a:r>
            <a:r>
              <a:rPr lang="en-US" i="1" baseline="30000" smtClean="0"/>
              <a:t>*</a:t>
            </a:r>
          </a:p>
          <a:p>
            <a:pPr lvl="1" eaLnBrk="1" hangingPunct="1"/>
            <a:r>
              <a:rPr lang="en-US" smtClean="0"/>
              <a:t>these people would use the term ``depth-first branch and bound'‘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D6A060-2639-4EE8-BACB-BE332D73A21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smtClean="0"/>
              <a:t>Branch and bound</a:t>
            </a:r>
            <a:r>
              <a:rPr lang="en-US" smtClean="0"/>
              <a:t> (BB) is a general </a:t>
            </a:r>
            <a:r>
              <a:rPr lang="en-US" smtClean="0">
                <a:hlinkClick r:id="rId3" tooltip="Algorithm"/>
              </a:rPr>
              <a:t>algorithm</a:t>
            </a:r>
            <a:r>
              <a:rPr lang="en-US" smtClean="0"/>
              <a:t> for finding optimal solutions of various </a:t>
            </a:r>
            <a:r>
              <a:rPr lang="en-US" smtClean="0">
                <a:hlinkClick r:id="rId4" tooltip="Optimization (mathematics)"/>
              </a:rPr>
              <a:t>optimization</a:t>
            </a:r>
            <a:r>
              <a:rPr lang="en-US" smtClean="0"/>
              <a:t> problems, especially in </a:t>
            </a:r>
            <a:r>
              <a:rPr lang="en-US" smtClean="0">
                <a:hlinkClick r:id="rId5" tooltip="Discrete optimization"/>
              </a:rPr>
              <a:t>discrete</a:t>
            </a:r>
            <a:r>
              <a:rPr lang="en-US" smtClean="0"/>
              <a:t> and </a:t>
            </a:r>
            <a:r>
              <a:rPr lang="en-US" smtClean="0">
                <a:hlinkClick r:id="rId6" tooltip="Combinatorial optimization"/>
              </a:rPr>
              <a:t>combinatorial optimization</a:t>
            </a:r>
            <a:r>
              <a:rPr lang="en-US" smtClean="0"/>
              <a:t>. It consists of a systematic enumeration of all candidate solutions, where large subsets of fruitless candidates are discarded </a:t>
            </a:r>
            <a:r>
              <a:rPr lang="en-US" i="1" smtClean="0"/>
              <a:t>en masse</a:t>
            </a:r>
            <a:r>
              <a:rPr lang="en-US" smtClean="0"/>
              <a:t>, by using upper and lower estimated bounds of the quantity being optimized.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39C831-32EA-4247-ABCA-2C353AEC46E8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C2D27D-A813-4524-8F7E-A76FBED8892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1E6208-47E4-4ED4-B478-90398BE4EB60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Particularly applicable when there are many paths to the goal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7962E7-8DEF-4580-AFD0-B4A755E5C4DF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9DD5C4-CA24-4607-9A58-987F5B449C2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12FD39-CDAA-44E9-B653-B985A55D8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E977BC5-4671-4317-A8BA-D408D1808F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CF54178-DDDB-4E39-8B1B-74232555B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27DC19-7968-44F9-82CD-4BE1121EB8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46BD6D-65F0-40C0-BE4B-1C1AFB0BAF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732C28-5C50-4E63-9FD5-5ABE3AC936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AF76307-CFA8-47A0-9047-E8B90BC8B8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D8D062-51B3-4FDF-976F-C2A9399E3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929ACCC-D8F5-4E17-9A2E-499030FEC0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627519-EEF8-42C7-8333-CD048B80C0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3974A7-BCF6-4720-BBA5-13E735CA84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AB5B4F3-117A-411A-850B-CB576C567D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FE538823-5A94-4551-9AE8-07B9AA992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1FECD17-1F0D-4AE4-8E3F-EAAE310DC8B0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30" name="Rectangle 2"/>
          <p:cNvSpPr>
            <a:spLocks noChangeArrowheads="1"/>
          </p:cNvSpPr>
          <p:nvPr/>
        </p:nvSpPr>
        <p:spPr bwMode="auto">
          <a:xfrm>
            <a:off x="0" y="1557338"/>
            <a:ext cx="8763000" cy="320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chemeClr val="accent2"/>
                </a:solidFill>
                <a:latin typeface="Arial Unicode MS" pitchFamily="34" charset="-128"/>
              </a:rPr>
              <a:t>Search: Advanced Topics</a:t>
            </a:r>
          </a:p>
          <a:p>
            <a:pPr algn="ctr">
              <a:spcBef>
                <a:spcPct val="50000"/>
              </a:spcBef>
            </a:pPr>
            <a:r>
              <a:rPr lang="en-US" b="1" dirty="0">
                <a:latin typeface="Arial Unicode MS" pitchFamily="34" charset="-128"/>
              </a:rPr>
              <a:t>Computer Science cpsc322, Lecture 9</a:t>
            </a:r>
          </a:p>
          <a:p>
            <a:pPr algn="ctr">
              <a:spcBef>
                <a:spcPct val="50000"/>
              </a:spcBef>
            </a:pPr>
            <a:r>
              <a:rPr lang="en-US" b="1" i="1" dirty="0">
                <a:latin typeface="Arial Unicode MS" pitchFamily="34" charset="-128"/>
              </a:rPr>
              <a:t>(Textbook </a:t>
            </a:r>
            <a:r>
              <a:rPr lang="en-US" b="1" i="1" dirty="0" err="1">
                <a:latin typeface="Arial Unicode MS" pitchFamily="34" charset="-128"/>
              </a:rPr>
              <a:t>Chpt</a:t>
            </a:r>
            <a:r>
              <a:rPr lang="en-US" b="1" i="1" dirty="0">
                <a:latin typeface="Arial Unicode MS" pitchFamily="34" charset="-128"/>
              </a:rPr>
              <a:t> 3.6)</a:t>
            </a:r>
          </a:p>
          <a:p>
            <a:pPr algn="ctr">
              <a:spcBef>
                <a:spcPct val="50000"/>
              </a:spcBef>
            </a:pPr>
            <a:endParaRPr lang="en-US" sz="2400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 smtClean="0">
                <a:latin typeface="Arial Unicode MS" pitchFamily="34" charset="-128"/>
              </a:rPr>
              <a:t>Sept, 24, </a:t>
            </a:r>
            <a:r>
              <a:rPr lang="en-US" sz="2400" b="1" dirty="0" smtClean="0">
                <a:latin typeface="Arial Unicode MS" pitchFamily="34" charset="-128"/>
              </a:rPr>
              <a:t>2010</a:t>
            </a:r>
            <a:endParaRPr 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665B7CD-D4A6-4516-86BC-04B16434A305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(Heuristic) Iterative Deepening – IDA*</a:t>
            </a:r>
          </a:p>
        </p:txBody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B &amp; B</a:t>
            </a:r>
            <a:r>
              <a:rPr lang="en-US" dirty="0" smtClean="0"/>
              <a:t> can still get stuck in infinite (extremely long) paths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Search depth-first, but to a fixed depth</a:t>
            </a:r>
          </a:p>
          <a:p>
            <a:pPr lvl="1" eaLnBrk="1" hangingPunct="1"/>
            <a:r>
              <a:rPr lang="en-US" dirty="0" smtClean="0"/>
              <a:t>if you don't find a solution, increase the depth tolerance and try again</a:t>
            </a:r>
          </a:p>
          <a:p>
            <a:pPr lvl="1" eaLnBrk="1" hangingPunct="1"/>
            <a:r>
              <a:rPr lang="en-US" dirty="0" smtClean="0">
                <a:solidFill>
                  <a:schemeClr val="accent2"/>
                </a:solidFill>
              </a:rPr>
              <a:t>depth is measured in</a:t>
            </a:r>
            <a:r>
              <a:rPr lang="en-US" dirty="0" smtClean="0">
                <a:solidFill>
                  <a:schemeClr val="accent2"/>
                </a:solidFill>
              </a:rPr>
              <a:t>………………</a:t>
            </a:r>
          </a:p>
          <a:p>
            <a:pPr lvl="1" eaLnBrk="1" hangingPunct="1"/>
            <a:endParaRPr lang="en-US" dirty="0" smtClean="0">
              <a:solidFill>
                <a:schemeClr val="accent2"/>
              </a:solidFill>
            </a:endParaRPr>
          </a:p>
          <a:p>
            <a:pPr lvl="1" eaLnBrk="1" hangingPunct="1"/>
            <a:endParaRPr lang="en-US" dirty="0" smtClean="0">
              <a:solidFill>
                <a:schemeClr val="accent2"/>
              </a:solidFill>
            </a:endParaRPr>
          </a:p>
          <a:p>
            <a:pPr lvl="1" eaLnBrk="1" hangingPunct="1"/>
            <a:r>
              <a:rPr lang="en-US" dirty="0" smtClean="0"/>
              <a:t>Then update with the ………………….. that passed the previous bound</a:t>
            </a:r>
            <a:endParaRPr lang="en-US" dirty="0" smtClean="0"/>
          </a:p>
          <a:p>
            <a:pPr lvl="1" eaLnBrk="1" hangingPunct="1">
              <a:buNone/>
            </a:pPr>
            <a:endParaRPr lang="en-US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ea typeface="MS PGothic" pitchFamily="34" charset="-128"/>
              </a:rPr>
              <a:t>Analysis of Iterative Deepening A* (IDA*)</a:t>
            </a:r>
            <a:endParaRPr smtClean="0">
              <a:ea typeface="MS PGothic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Tx/>
              <a:buFontTx/>
              <a:buChar char="•"/>
            </a:pPr>
            <a:r>
              <a:rPr lang="en-US" dirty="0" smtClean="0"/>
              <a:t>Complete and optimal: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FontTx/>
              <a:buChar char="•"/>
            </a:pPr>
            <a:endParaRPr lang="en-US" dirty="0" smtClean="0"/>
          </a:p>
          <a:p>
            <a:pPr>
              <a:buSzTx/>
              <a:buFontTx/>
              <a:buChar char="•"/>
            </a:pPr>
            <a:r>
              <a:rPr lang="en-US" dirty="0" smtClean="0"/>
              <a:t>Space complexity:</a:t>
            </a:r>
          </a:p>
          <a:p>
            <a:pPr>
              <a:buSzTx/>
              <a:buFontTx/>
              <a:buChar char="•"/>
            </a:pPr>
            <a:endParaRPr lang="en-US" i="1" dirty="0" smtClean="0"/>
          </a:p>
          <a:p>
            <a:pPr>
              <a:buSzTx/>
              <a:buFontTx/>
              <a:buChar char="•"/>
            </a:pPr>
            <a:endParaRPr lang="en-US" i="1" dirty="0" smtClean="0"/>
          </a:p>
          <a:p>
            <a:pPr>
              <a:buFontTx/>
              <a:buChar char="•"/>
            </a:pPr>
            <a:r>
              <a:rPr lang="en-US" dirty="0" smtClean="0"/>
              <a:t>Time complexity:</a:t>
            </a:r>
            <a:endParaRPr lang="en-US" i="1" dirty="0" smtClean="0"/>
          </a:p>
          <a:p>
            <a:pPr>
              <a:buSzTx/>
              <a:buFontTx/>
              <a:buChar char="•"/>
            </a:pPr>
            <a:endParaRPr lang="en-US" i="1" dirty="0" smtClean="0"/>
          </a:p>
        </p:txBody>
      </p:sp>
      <p:sp>
        <p:nvSpPr>
          <p:cNvPr id="5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876256" y="3717032"/>
            <a:ext cx="1368425" cy="55562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O(b+m)</a:t>
            </a:r>
            <a:endParaRPr lang="en-US" baseline="30000"/>
          </a:p>
        </p:txBody>
      </p:sp>
      <p:sp>
        <p:nvSpPr>
          <p:cNvPr id="6" name="TextBox 16"/>
          <p:cNvSpPr txBox="1">
            <a:spLocks noChangeArrowheads="1"/>
          </p:cNvSpPr>
          <p:nvPr/>
        </p:nvSpPr>
        <p:spPr bwMode="auto">
          <a:xfrm>
            <a:off x="2339752" y="3645024"/>
            <a:ext cx="1079500" cy="52228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O(</a:t>
            </a:r>
            <a:r>
              <a:rPr lang="en-US" dirty="0" err="1"/>
              <a:t>b</a:t>
            </a:r>
            <a:r>
              <a:rPr lang="en-US" baseline="30000" dirty="0" err="1"/>
              <a:t>m</a:t>
            </a:r>
            <a:r>
              <a:rPr lang="en-US" dirty="0"/>
              <a:t>)</a:t>
            </a:r>
            <a:endParaRPr lang="en-US" baseline="30000" dirty="0"/>
          </a:p>
        </p:txBody>
      </p:sp>
      <p:sp>
        <p:nvSpPr>
          <p:cNvPr id="7" name="TextBox 17"/>
          <p:cNvSpPr txBox="1">
            <a:spLocks noChangeArrowheads="1"/>
          </p:cNvSpPr>
          <p:nvPr/>
        </p:nvSpPr>
        <p:spPr bwMode="auto">
          <a:xfrm>
            <a:off x="5220072" y="3717032"/>
            <a:ext cx="1223963" cy="522287"/>
          </a:xfrm>
          <a:prstGeom prst="rect">
            <a:avLst/>
          </a:prstGeom>
          <a:solidFill>
            <a:srgbClr val="66FF33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O(</a:t>
            </a:r>
            <a:r>
              <a:rPr lang="en-US" dirty="0" err="1"/>
              <a:t>bm</a:t>
            </a:r>
            <a:r>
              <a:rPr lang="en-US" dirty="0"/>
              <a:t>)</a:t>
            </a:r>
            <a:endParaRPr lang="en-US" baseline="30000" dirty="0"/>
          </a:p>
        </p:txBody>
      </p:sp>
      <p:sp>
        <p:nvSpPr>
          <p:cNvPr id="8" name="TextBox 18"/>
          <p:cNvSpPr txBox="1">
            <a:spLocks noChangeArrowheads="1"/>
          </p:cNvSpPr>
          <p:nvPr/>
        </p:nvSpPr>
        <p:spPr bwMode="auto">
          <a:xfrm>
            <a:off x="3779912" y="3645024"/>
            <a:ext cx="1081088" cy="522287"/>
          </a:xfrm>
          <a:prstGeom prst="rect">
            <a:avLst/>
          </a:prstGeom>
          <a:solidFill>
            <a:srgbClr val="FF66CC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O(m</a:t>
            </a:r>
            <a:r>
              <a:rPr lang="en-US" baseline="30000"/>
              <a:t>b</a:t>
            </a:r>
            <a:r>
              <a:rPr lang="en-US"/>
              <a:t>)</a:t>
            </a:r>
          </a:p>
        </p:txBody>
      </p:sp>
      <p:sp>
        <p:nvSpPr>
          <p:cNvPr id="9" name="Rectangle 7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580088" y="1844824"/>
            <a:ext cx="1584200" cy="608583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It depends</a:t>
            </a:r>
            <a:endParaRPr lang="en-US" baseline="30000" dirty="0"/>
          </a:p>
        </p:txBody>
      </p:sp>
      <p:sp>
        <p:nvSpPr>
          <p:cNvPr id="10" name="TextBox 16"/>
          <p:cNvSpPr txBox="1">
            <a:spLocks noChangeArrowheads="1"/>
          </p:cNvSpPr>
          <p:nvPr/>
        </p:nvSpPr>
        <p:spPr bwMode="auto">
          <a:xfrm>
            <a:off x="2627784" y="1844824"/>
            <a:ext cx="1079500" cy="52228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yes</a:t>
            </a:r>
            <a:endParaRPr lang="en-US" baseline="30000" dirty="0"/>
          </a:p>
        </p:txBody>
      </p:sp>
      <p:sp>
        <p:nvSpPr>
          <p:cNvPr id="11" name="TextBox 18"/>
          <p:cNvSpPr txBox="1">
            <a:spLocks noChangeArrowheads="1"/>
          </p:cNvSpPr>
          <p:nvPr/>
        </p:nvSpPr>
        <p:spPr bwMode="auto">
          <a:xfrm>
            <a:off x="3923184" y="1844824"/>
            <a:ext cx="1081088" cy="522287"/>
          </a:xfrm>
          <a:prstGeom prst="rect">
            <a:avLst/>
          </a:prstGeom>
          <a:solidFill>
            <a:srgbClr val="FF66CC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12" name="Rectangle 7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948264" y="5373216"/>
            <a:ext cx="1368425" cy="55562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O(b+m)</a:t>
            </a:r>
            <a:endParaRPr lang="en-US" baseline="30000"/>
          </a:p>
        </p:txBody>
      </p:sp>
      <p:sp>
        <p:nvSpPr>
          <p:cNvPr id="13" name="TextBox 16"/>
          <p:cNvSpPr txBox="1">
            <a:spLocks noChangeArrowheads="1"/>
          </p:cNvSpPr>
          <p:nvPr/>
        </p:nvSpPr>
        <p:spPr bwMode="auto">
          <a:xfrm>
            <a:off x="2411760" y="5301208"/>
            <a:ext cx="1079500" cy="52228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O(</a:t>
            </a:r>
            <a:r>
              <a:rPr lang="en-US" dirty="0" err="1"/>
              <a:t>b</a:t>
            </a:r>
            <a:r>
              <a:rPr lang="en-US" baseline="30000" dirty="0" err="1"/>
              <a:t>m</a:t>
            </a:r>
            <a:r>
              <a:rPr lang="en-US" dirty="0"/>
              <a:t>)</a:t>
            </a:r>
            <a:endParaRPr lang="en-US" baseline="30000" dirty="0"/>
          </a:p>
        </p:txBody>
      </p:sp>
      <p:sp>
        <p:nvSpPr>
          <p:cNvPr id="14" name="TextBox 17"/>
          <p:cNvSpPr txBox="1">
            <a:spLocks noChangeArrowheads="1"/>
          </p:cNvSpPr>
          <p:nvPr/>
        </p:nvSpPr>
        <p:spPr bwMode="auto">
          <a:xfrm>
            <a:off x="5292080" y="5373216"/>
            <a:ext cx="1223963" cy="522287"/>
          </a:xfrm>
          <a:prstGeom prst="rect">
            <a:avLst/>
          </a:prstGeom>
          <a:solidFill>
            <a:srgbClr val="66FF33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O(</a:t>
            </a:r>
            <a:r>
              <a:rPr lang="en-US" dirty="0" err="1"/>
              <a:t>bm</a:t>
            </a:r>
            <a:r>
              <a:rPr lang="en-US" dirty="0"/>
              <a:t>)</a:t>
            </a:r>
            <a:endParaRPr lang="en-US" baseline="30000" dirty="0"/>
          </a:p>
        </p:txBody>
      </p:sp>
      <p:sp>
        <p:nvSpPr>
          <p:cNvPr id="15" name="TextBox 18"/>
          <p:cNvSpPr txBox="1">
            <a:spLocks noChangeArrowheads="1"/>
          </p:cNvSpPr>
          <p:nvPr/>
        </p:nvSpPr>
        <p:spPr bwMode="auto">
          <a:xfrm>
            <a:off x="3851920" y="5301208"/>
            <a:ext cx="1081088" cy="522287"/>
          </a:xfrm>
          <a:prstGeom prst="rect">
            <a:avLst/>
          </a:prstGeom>
          <a:solidFill>
            <a:srgbClr val="FF66CC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O(m</a:t>
            </a:r>
            <a:r>
              <a:rPr lang="en-US" baseline="30000"/>
              <a:t>b</a:t>
            </a:r>
            <a:r>
              <a:rPr lang="en-US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665B7CD-D4A6-4516-86BC-04B16434A305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(Heuristic) Iterative Deepening – IDA*</a:t>
            </a:r>
          </a:p>
        </p:txBody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None/>
            </a:pPr>
            <a:endParaRPr lang="en-US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dirty="0" smtClean="0"/>
              <a:t>Counter-intuitively, the asymptotic complexity is not changed, even though we visit paths multiple times (</a:t>
            </a:r>
            <a:r>
              <a:rPr lang="en-US" i="1" u="sng" dirty="0" smtClean="0"/>
              <a:t>go back to slides on uninformed ID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CPSC 322, Lecture 9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60232" y="6400800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C2E90B6-BC03-4925-87E5-45DF6100A3D1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3327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0"/>
            <a:ext cx="8534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Memory-bounded </a:t>
            </a:r>
            <a:r>
              <a:rPr lang="en-US" i="1" dirty="0" smtClean="0"/>
              <a:t>A</a:t>
            </a:r>
            <a:r>
              <a:rPr lang="en-US" i="1" baseline="30000" dirty="0" smtClean="0"/>
              <a:t>*</a:t>
            </a:r>
          </a:p>
        </p:txBody>
      </p:sp>
      <p:sp>
        <p:nvSpPr>
          <p:cNvPr id="133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92696"/>
            <a:ext cx="8458200" cy="35052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>
                <a:solidFill>
                  <a:schemeClr val="accent2"/>
                </a:solidFill>
              </a:rPr>
              <a:t>Iterative deepening A*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chemeClr val="accent2"/>
                </a:solidFill>
              </a:rPr>
              <a:t>B &amp; B </a:t>
            </a:r>
            <a:r>
              <a:rPr lang="en-US" dirty="0" smtClean="0"/>
              <a:t>use a tiny amount of memory</a:t>
            </a:r>
          </a:p>
          <a:p>
            <a:pPr eaLnBrk="1" hangingPunct="1">
              <a:buFontTx/>
              <a:buChar char="•"/>
            </a:pPr>
            <a:r>
              <a:rPr lang="en-US" b="1" dirty="0" smtClean="0"/>
              <a:t>what if we've got more memory to use?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keep as much of the fringe in memory as we can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if we have to delete something:</a:t>
            </a:r>
          </a:p>
          <a:p>
            <a:pPr lvl="1" eaLnBrk="1" hangingPunct="1"/>
            <a:r>
              <a:rPr lang="en-US" dirty="0" smtClean="0"/>
              <a:t>delete the worst paths (with …………………………..)</a:t>
            </a:r>
          </a:p>
          <a:p>
            <a:pPr lvl="1" eaLnBrk="1" hangingPunct="1"/>
            <a:r>
              <a:rPr lang="en-US" dirty="0" smtClean="0"/>
              <a:t>``back them up'' to a common ancestor</a:t>
            </a:r>
          </a:p>
        </p:txBody>
      </p:sp>
      <p:sp>
        <p:nvSpPr>
          <p:cNvPr id="13329" name="Oval 6"/>
          <p:cNvSpPr>
            <a:spLocks noChangeArrowheads="1"/>
          </p:cNvSpPr>
          <p:nvPr/>
        </p:nvSpPr>
        <p:spPr bwMode="auto">
          <a:xfrm>
            <a:off x="4972695" y="4220195"/>
            <a:ext cx="279400" cy="2952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30" name="Oval 7"/>
          <p:cNvSpPr>
            <a:spLocks noChangeArrowheads="1"/>
          </p:cNvSpPr>
          <p:nvPr/>
        </p:nvSpPr>
        <p:spPr bwMode="auto">
          <a:xfrm>
            <a:off x="4859982" y="5804520"/>
            <a:ext cx="280988" cy="2952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31" name="Oval 8"/>
          <p:cNvSpPr>
            <a:spLocks noChangeArrowheads="1"/>
          </p:cNvSpPr>
          <p:nvPr/>
        </p:nvSpPr>
        <p:spPr bwMode="auto">
          <a:xfrm>
            <a:off x="2924820" y="5580683"/>
            <a:ext cx="279400" cy="2952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32" name="Oval 9"/>
          <p:cNvSpPr>
            <a:spLocks noChangeArrowheads="1"/>
          </p:cNvSpPr>
          <p:nvPr/>
        </p:nvSpPr>
        <p:spPr bwMode="auto">
          <a:xfrm>
            <a:off x="3666182" y="4988545"/>
            <a:ext cx="280988" cy="2968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33" name="Freeform 10"/>
          <p:cNvSpPr>
            <a:spLocks/>
          </p:cNvSpPr>
          <p:nvPr/>
        </p:nvSpPr>
        <p:spPr bwMode="auto">
          <a:xfrm>
            <a:off x="3964632" y="5156820"/>
            <a:ext cx="889000" cy="735013"/>
          </a:xfrm>
          <a:custGeom>
            <a:avLst/>
            <a:gdLst>
              <a:gd name="T0" fmla="*/ 10218 w 435"/>
              <a:gd name="T1" fmla="*/ 0 h 338"/>
              <a:gd name="T2" fmla="*/ 28611 w 435"/>
              <a:gd name="T3" fmla="*/ 139174 h 338"/>
              <a:gd name="T4" fmla="*/ 104228 w 435"/>
              <a:gd name="T5" fmla="*/ 117428 h 338"/>
              <a:gd name="T6" fmla="*/ 216630 w 435"/>
              <a:gd name="T7" fmla="*/ 78285 h 338"/>
              <a:gd name="T8" fmla="*/ 439391 w 435"/>
              <a:gd name="T9" fmla="*/ 356634 h 338"/>
              <a:gd name="T10" fmla="*/ 719375 w 435"/>
              <a:gd name="T11" fmla="*/ 337062 h 338"/>
              <a:gd name="T12" fmla="*/ 813384 w 435"/>
              <a:gd name="T13" fmla="*/ 534950 h 338"/>
              <a:gd name="T14" fmla="*/ 889000 w 435"/>
              <a:gd name="T15" fmla="*/ 735013 h 33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35"/>
              <a:gd name="T25" fmla="*/ 0 h 338"/>
              <a:gd name="T26" fmla="*/ 435 w 435"/>
              <a:gd name="T27" fmla="*/ 338 h 33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35" h="338">
                <a:moveTo>
                  <a:pt x="5" y="0"/>
                </a:moveTo>
                <a:cubicBezTo>
                  <a:pt x="8" y="21"/>
                  <a:pt x="0" y="48"/>
                  <a:pt x="14" y="64"/>
                </a:cubicBezTo>
                <a:cubicBezTo>
                  <a:pt x="22" y="74"/>
                  <a:pt x="39" y="58"/>
                  <a:pt x="51" y="54"/>
                </a:cubicBezTo>
                <a:cubicBezTo>
                  <a:pt x="69" y="48"/>
                  <a:pt x="106" y="36"/>
                  <a:pt x="106" y="36"/>
                </a:cubicBezTo>
                <a:cubicBezTo>
                  <a:pt x="146" y="78"/>
                  <a:pt x="166" y="131"/>
                  <a:pt x="215" y="164"/>
                </a:cubicBezTo>
                <a:cubicBezTo>
                  <a:pt x="275" y="152"/>
                  <a:pt x="287" y="146"/>
                  <a:pt x="352" y="155"/>
                </a:cubicBezTo>
                <a:cubicBezTo>
                  <a:pt x="361" y="205"/>
                  <a:pt x="351" y="230"/>
                  <a:pt x="398" y="246"/>
                </a:cubicBezTo>
                <a:cubicBezTo>
                  <a:pt x="415" y="272"/>
                  <a:pt x="435" y="305"/>
                  <a:pt x="435" y="33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334" name="Freeform 11"/>
          <p:cNvSpPr>
            <a:spLocks/>
          </p:cNvSpPr>
          <p:nvPr/>
        </p:nvSpPr>
        <p:spPr bwMode="auto">
          <a:xfrm flipH="1">
            <a:off x="3851920" y="4509120"/>
            <a:ext cx="1120775" cy="525463"/>
          </a:xfrm>
          <a:custGeom>
            <a:avLst/>
            <a:gdLst>
              <a:gd name="T0" fmla="*/ 12882 w 435"/>
              <a:gd name="T1" fmla="*/ 0 h 338"/>
              <a:gd name="T2" fmla="*/ 36071 w 435"/>
              <a:gd name="T3" fmla="*/ 99496 h 338"/>
              <a:gd name="T4" fmla="*/ 131401 w 435"/>
              <a:gd name="T5" fmla="*/ 83950 h 338"/>
              <a:gd name="T6" fmla="*/ 273108 w 435"/>
              <a:gd name="T7" fmla="*/ 55966 h 338"/>
              <a:gd name="T8" fmla="*/ 553946 w 435"/>
              <a:gd name="T9" fmla="*/ 254958 h 338"/>
              <a:gd name="T10" fmla="*/ 906926 w 435"/>
              <a:gd name="T11" fmla="*/ 240967 h 338"/>
              <a:gd name="T12" fmla="*/ 1025445 w 435"/>
              <a:gd name="T13" fmla="*/ 382438 h 338"/>
              <a:gd name="T14" fmla="*/ 1120775 w 435"/>
              <a:gd name="T15" fmla="*/ 525463 h 33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35"/>
              <a:gd name="T25" fmla="*/ 0 h 338"/>
              <a:gd name="T26" fmla="*/ 435 w 435"/>
              <a:gd name="T27" fmla="*/ 338 h 33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35" h="338">
                <a:moveTo>
                  <a:pt x="5" y="0"/>
                </a:moveTo>
                <a:cubicBezTo>
                  <a:pt x="8" y="21"/>
                  <a:pt x="0" y="48"/>
                  <a:pt x="14" y="64"/>
                </a:cubicBezTo>
                <a:cubicBezTo>
                  <a:pt x="22" y="74"/>
                  <a:pt x="39" y="58"/>
                  <a:pt x="51" y="54"/>
                </a:cubicBezTo>
                <a:cubicBezTo>
                  <a:pt x="69" y="48"/>
                  <a:pt x="106" y="36"/>
                  <a:pt x="106" y="36"/>
                </a:cubicBezTo>
                <a:cubicBezTo>
                  <a:pt x="146" y="78"/>
                  <a:pt x="166" y="131"/>
                  <a:pt x="215" y="164"/>
                </a:cubicBezTo>
                <a:cubicBezTo>
                  <a:pt x="275" y="152"/>
                  <a:pt x="287" y="146"/>
                  <a:pt x="352" y="155"/>
                </a:cubicBezTo>
                <a:cubicBezTo>
                  <a:pt x="361" y="205"/>
                  <a:pt x="351" y="230"/>
                  <a:pt x="398" y="246"/>
                </a:cubicBezTo>
                <a:cubicBezTo>
                  <a:pt x="415" y="272"/>
                  <a:pt x="435" y="305"/>
                  <a:pt x="435" y="33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335" name="Text Box 12"/>
          <p:cNvSpPr txBox="1">
            <a:spLocks noChangeArrowheads="1"/>
          </p:cNvSpPr>
          <p:nvPr/>
        </p:nvSpPr>
        <p:spPr bwMode="auto">
          <a:xfrm>
            <a:off x="4139257" y="4220195"/>
            <a:ext cx="382588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Arial Unicode MS" pitchFamily="34" charset="-128"/>
              </a:rPr>
              <a:t>p</a:t>
            </a:r>
          </a:p>
        </p:txBody>
      </p:sp>
      <p:sp>
        <p:nvSpPr>
          <p:cNvPr id="13336" name="Text Box 13"/>
          <p:cNvSpPr txBox="1">
            <a:spLocks noChangeArrowheads="1"/>
          </p:cNvSpPr>
          <p:nvPr/>
        </p:nvSpPr>
        <p:spPr bwMode="auto">
          <a:xfrm>
            <a:off x="4715520" y="5156820"/>
            <a:ext cx="7493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Arial Unicode MS" pitchFamily="34" charset="-128"/>
              </a:rPr>
              <a:t>p</a:t>
            </a:r>
            <a:r>
              <a:rPr lang="en-US" i="1" baseline="-25000">
                <a:latin typeface="Arial Unicode MS" pitchFamily="34" charset="-128"/>
              </a:rPr>
              <a:t>n</a:t>
            </a:r>
          </a:p>
        </p:txBody>
      </p:sp>
      <p:sp>
        <p:nvSpPr>
          <p:cNvPr id="13337" name="Text Box 14"/>
          <p:cNvSpPr txBox="1">
            <a:spLocks noChangeArrowheads="1"/>
          </p:cNvSpPr>
          <p:nvPr/>
        </p:nvSpPr>
        <p:spPr bwMode="auto">
          <a:xfrm>
            <a:off x="2627957" y="5085383"/>
            <a:ext cx="833438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Arial Unicode MS" pitchFamily="34" charset="-128"/>
              </a:rPr>
              <a:t>p</a:t>
            </a:r>
            <a:r>
              <a:rPr lang="en-US" i="1" baseline="-25000">
                <a:latin typeface="Arial Unicode MS" pitchFamily="34" charset="-128"/>
              </a:rPr>
              <a:t>1</a:t>
            </a:r>
            <a:endParaRPr lang="en-US" baseline="-25000">
              <a:latin typeface="Arial Unicode MS" pitchFamily="34" charset="-128"/>
            </a:endParaRPr>
          </a:p>
        </p:txBody>
      </p:sp>
      <p:sp>
        <p:nvSpPr>
          <p:cNvPr id="13338" name="Freeform 15"/>
          <p:cNvSpPr>
            <a:spLocks/>
          </p:cNvSpPr>
          <p:nvPr/>
        </p:nvSpPr>
        <p:spPr bwMode="auto">
          <a:xfrm>
            <a:off x="3131195" y="5260008"/>
            <a:ext cx="577850" cy="374650"/>
          </a:xfrm>
          <a:custGeom>
            <a:avLst/>
            <a:gdLst>
              <a:gd name="T0" fmla="*/ 577850 w 283"/>
              <a:gd name="T1" fmla="*/ 0 h 172"/>
              <a:gd name="T2" fmla="*/ 316490 w 283"/>
              <a:gd name="T3" fmla="*/ 60990 h 172"/>
              <a:gd name="T4" fmla="*/ 185810 w 283"/>
              <a:gd name="T5" fmla="*/ 239602 h 172"/>
              <a:gd name="T6" fmla="*/ 0 w 283"/>
              <a:gd name="T7" fmla="*/ 339799 h 172"/>
              <a:gd name="T8" fmla="*/ 0 60000 65536"/>
              <a:gd name="T9" fmla="*/ 0 60000 65536"/>
              <a:gd name="T10" fmla="*/ 0 60000 65536"/>
              <a:gd name="T11" fmla="*/ 0 60000 65536"/>
              <a:gd name="T12" fmla="*/ 0 w 283"/>
              <a:gd name="T13" fmla="*/ 0 h 172"/>
              <a:gd name="T14" fmla="*/ 283 w 283"/>
              <a:gd name="T15" fmla="*/ 172 h 1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3" h="172">
                <a:moveTo>
                  <a:pt x="283" y="0"/>
                </a:moveTo>
                <a:cubicBezTo>
                  <a:pt x="230" y="6"/>
                  <a:pt x="202" y="13"/>
                  <a:pt x="155" y="28"/>
                </a:cubicBezTo>
                <a:cubicBezTo>
                  <a:pt x="135" y="57"/>
                  <a:pt x="111" y="81"/>
                  <a:pt x="91" y="110"/>
                </a:cubicBezTo>
                <a:cubicBezTo>
                  <a:pt x="76" y="172"/>
                  <a:pt x="64" y="156"/>
                  <a:pt x="0" y="1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 bwMode="auto">
          <a:xfrm>
            <a:off x="467544" y="4797152"/>
            <a:ext cx="7920880" cy="523220"/>
          </a:xfrm>
          <a:prstGeom prst="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23528" y="3501008"/>
            <a:ext cx="8064896" cy="523220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4008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CPSC 322, Lecture 9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60232" y="6400800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AC2E90B6-BC03-4925-87E5-45DF6100A3D1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3327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0"/>
            <a:ext cx="8534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MBA*: Compute New </a:t>
            </a:r>
            <a:r>
              <a:rPr lang="en-US" i="1" dirty="0" smtClean="0"/>
              <a:t>h(p)</a:t>
            </a:r>
            <a:endParaRPr lang="en-US" i="1" baseline="30000" dirty="0" smtClean="0"/>
          </a:p>
        </p:txBody>
      </p:sp>
      <p:sp>
        <p:nvSpPr>
          <p:cNvPr id="13329" name="Oval 6"/>
          <p:cNvSpPr>
            <a:spLocks noChangeArrowheads="1"/>
          </p:cNvSpPr>
          <p:nvPr/>
        </p:nvSpPr>
        <p:spPr bwMode="auto">
          <a:xfrm>
            <a:off x="5044703" y="763811"/>
            <a:ext cx="279400" cy="2952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30" name="Oval 7"/>
          <p:cNvSpPr>
            <a:spLocks noChangeArrowheads="1"/>
          </p:cNvSpPr>
          <p:nvPr/>
        </p:nvSpPr>
        <p:spPr bwMode="auto">
          <a:xfrm>
            <a:off x="4931990" y="2348136"/>
            <a:ext cx="280988" cy="2952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31" name="Oval 8"/>
          <p:cNvSpPr>
            <a:spLocks noChangeArrowheads="1"/>
          </p:cNvSpPr>
          <p:nvPr/>
        </p:nvSpPr>
        <p:spPr bwMode="auto">
          <a:xfrm>
            <a:off x="2996828" y="2124299"/>
            <a:ext cx="279400" cy="2952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32" name="Oval 9"/>
          <p:cNvSpPr>
            <a:spLocks noChangeArrowheads="1"/>
          </p:cNvSpPr>
          <p:nvPr/>
        </p:nvSpPr>
        <p:spPr bwMode="auto">
          <a:xfrm>
            <a:off x="3738190" y="1532161"/>
            <a:ext cx="280988" cy="2968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33" name="Freeform 10"/>
          <p:cNvSpPr>
            <a:spLocks/>
          </p:cNvSpPr>
          <p:nvPr/>
        </p:nvSpPr>
        <p:spPr bwMode="auto">
          <a:xfrm>
            <a:off x="4036640" y="1700436"/>
            <a:ext cx="889000" cy="735013"/>
          </a:xfrm>
          <a:custGeom>
            <a:avLst/>
            <a:gdLst>
              <a:gd name="T0" fmla="*/ 10218 w 435"/>
              <a:gd name="T1" fmla="*/ 0 h 338"/>
              <a:gd name="T2" fmla="*/ 28611 w 435"/>
              <a:gd name="T3" fmla="*/ 139174 h 338"/>
              <a:gd name="T4" fmla="*/ 104228 w 435"/>
              <a:gd name="T5" fmla="*/ 117428 h 338"/>
              <a:gd name="T6" fmla="*/ 216630 w 435"/>
              <a:gd name="T7" fmla="*/ 78285 h 338"/>
              <a:gd name="T8" fmla="*/ 439391 w 435"/>
              <a:gd name="T9" fmla="*/ 356634 h 338"/>
              <a:gd name="T10" fmla="*/ 719375 w 435"/>
              <a:gd name="T11" fmla="*/ 337062 h 338"/>
              <a:gd name="T12" fmla="*/ 813384 w 435"/>
              <a:gd name="T13" fmla="*/ 534950 h 338"/>
              <a:gd name="T14" fmla="*/ 889000 w 435"/>
              <a:gd name="T15" fmla="*/ 735013 h 33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35"/>
              <a:gd name="T25" fmla="*/ 0 h 338"/>
              <a:gd name="T26" fmla="*/ 435 w 435"/>
              <a:gd name="T27" fmla="*/ 338 h 33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35" h="338">
                <a:moveTo>
                  <a:pt x="5" y="0"/>
                </a:moveTo>
                <a:cubicBezTo>
                  <a:pt x="8" y="21"/>
                  <a:pt x="0" y="48"/>
                  <a:pt x="14" y="64"/>
                </a:cubicBezTo>
                <a:cubicBezTo>
                  <a:pt x="22" y="74"/>
                  <a:pt x="39" y="58"/>
                  <a:pt x="51" y="54"/>
                </a:cubicBezTo>
                <a:cubicBezTo>
                  <a:pt x="69" y="48"/>
                  <a:pt x="106" y="36"/>
                  <a:pt x="106" y="36"/>
                </a:cubicBezTo>
                <a:cubicBezTo>
                  <a:pt x="146" y="78"/>
                  <a:pt x="166" y="131"/>
                  <a:pt x="215" y="164"/>
                </a:cubicBezTo>
                <a:cubicBezTo>
                  <a:pt x="275" y="152"/>
                  <a:pt x="287" y="146"/>
                  <a:pt x="352" y="155"/>
                </a:cubicBezTo>
                <a:cubicBezTo>
                  <a:pt x="361" y="205"/>
                  <a:pt x="351" y="230"/>
                  <a:pt x="398" y="246"/>
                </a:cubicBezTo>
                <a:cubicBezTo>
                  <a:pt x="415" y="272"/>
                  <a:pt x="435" y="305"/>
                  <a:pt x="435" y="33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334" name="Freeform 11"/>
          <p:cNvSpPr>
            <a:spLocks/>
          </p:cNvSpPr>
          <p:nvPr/>
        </p:nvSpPr>
        <p:spPr bwMode="auto">
          <a:xfrm flipH="1">
            <a:off x="3923928" y="1052736"/>
            <a:ext cx="1120775" cy="525463"/>
          </a:xfrm>
          <a:custGeom>
            <a:avLst/>
            <a:gdLst>
              <a:gd name="T0" fmla="*/ 12882 w 435"/>
              <a:gd name="T1" fmla="*/ 0 h 338"/>
              <a:gd name="T2" fmla="*/ 36071 w 435"/>
              <a:gd name="T3" fmla="*/ 99496 h 338"/>
              <a:gd name="T4" fmla="*/ 131401 w 435"/>
              <a:gd name="T5" fmla="*/ 83950 h 338"/>
              <a:gd name="T6" fmla="*/ 273108 w 435"/>
              <a:gd name="T7" fmla="*/ 55966 h 338"/>
              <a:gd name="T8" fmla="*/ 553946 w 435"/>
              <a:gd name="T9" fmla="*/ 254958 h 338"/>
              <a:gd name="T10" fmla="*/ 906926 w 435"/>
              <a:gd name="T11" fmla="*/ 240967 h 338"/>
              <a:gd name="T12" fmla="*/ 1025445 w 435"/>
              <a:gd name="T13" fmla="*/ 382438 h 338"/>
              <a:gd name="T14" fmla="*/ 1120775 w 435"/>
              <a:gd name="T15" fmla="*/ 525463 h 33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35"/>
              <a:gd name="T25" fmla="*/ 0 h 338"/>
              <a:gd name="T26" fmla="*/ 435 w 435"/>
              <a:gd name="T27" fmla="*/ 338 h 33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35" h="338">
                <a:moveTo>
                  <a:pt x="5" y="0"/>
                </a:moveTo>
                <a:cubicBezTo>
                  <a:pt x="8" y="21"/>
                  <a:pt x="0" y="48"/>
                  <a:pt x="14" y="64"/>
                </a:cubicBezTo>
                <a:cubicBezTo>
                  <a:pt x="22" y="74"/>
                  <a:pt x="39" y="58"/>
                  <a:pt x="51" y="54"/>
                </a:cubicBezTo>
                <a:cubicBezTo>
                  <a:pt x="69" y="48"/>
                  <a:pt x="106" y="36"/>
                  <a:pt x="106" y="36"/>
                </a:cubicBezTo>
                <a:cubicBezTo>
                  <a:pt x="146" y="78"/>
                  <a:pt x="166" y="131"/>
                  <a:pt x="215" y="164"/>
                </a:cubicBezTo>
                <a:cubicBezTo>
                  <a:pt x="275" y="152"/>
                  <a:pt x="287" y="146"/>
                  <a:pt x="352" y="155"/>
                </a:cubicBezTo>
                <a:cubicBezTo>
                  <a:pt x="361" y="205"/>
                  <a:pt x="351" y="230"/>
                  <a:pt x="398" y="246"/>
                </a:cubicBezTo>
                <a:cubicBezTo>
                  <a:pt x="415" y="272"/>
                  <a:pt x="435" y="305"/>
                  <a:pt x="435" y="33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335" name="Text Box 12"/>
          <p:cNvSpPr txBox="1">
            <a:spLocks noChangeArrowheads="1"/>
          </p:cNvSpPr>
          <p:nvPr/>
        </p:nvSpPr>
        <p:spPr bwMode="auto">
          <a:xfrm>
            <a:off x="4211265" y="763811"/>
            <a:ext cx="382588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Arial Unicode MS" pitchFamily="34" charset="-128"/>
              </a:rPr>
              <a:t>p</a:t>
            </a:r>
          </a:p>
        </p:txBody>
      </p:sp>
      <p:sp>
        <p:nvSpPr>
          <p:cNvPr id="13336" name="Text Box 13"/>
          <p:cNvSpPr txBox="1">
            <a:spLocks noChangeArrowheads="1"/>
          </p:cNvSpPr>
          <p:nvPr/>
        </p:nvSpPr>
        <p:spPr bwMode="auto">
          <a:xfrm>
            <a:off x="4787528" y="1700436"/>
            <a:ext cx="7493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Arial Unicode MS" pitchFamily="34" charset="-128"/>
              </a:rPr>
              <a:t>p</a:t>
            </a:r>
            <a:r>
              <a:rPr lang="en-US" i="1" baseline="-25000">
                <a:latin typeface="Arial Unicode MS" pitchFamily="34" charset="-128"/>
              </a:rPr>
              <a:t>n</a:t>
            </a:r>
          </a:p>
        </p:txBody>
      </p:sp>
      <p:sp>
        <p:nvSpPr>
          <p:cNvPr id="13337" name="Text Box 14"/>
          <p:cNvSpPr txBox="1">
            <a:spLocks noChangeArrowheads="1"/>
          </p:cNvSpPr>
          <p:nvPr/>
        </p:nvSpPr>
        <p:spPr bwMode="auto">
          <a:xfrm>
            <a:off x="2699965" y="1628999"/>
            <a:ext cx="833438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Arial Unicode MS" pitchFamily="34" charset="-128"/>
              </a:rPr>
              <a:t>p</a:t>
            </a:r>
            <a:r>
              <a:rPr lang="en-US" i="1" baseline="-25000">
                <a:latin typeface="Arial Unicode MS" pitchFamily="34" charset="-128"/>
              </a:rPr>
              <a:t>1</a:t>
            </a:r>
            <a:endParaRPr lang="en-US" baseline="-25000">
              <a:latin typeface="Arial Unicode MS" pitchFamily="34" charset="-128"/>
            </a:endParaRPr>
          </a:p>
        </p:txBody>
      </p:sp>
      <p:sp>
        <p:nvSpPr>
          <p:cNvPr id="13338" name="Freeform 15"/>
          <p:cNvSpPr>
            <a:spLocks/>
          </p:cNvSpPr>
          <p:nvPr/>
        </p:nvSpPr>
        <p:spPr bwMode="auto">
          <a:xfrm>
            <a:off x="3203203" y="1803624"/>
            <a:ext cx="577850" cy="374650"/>
          </a:xfrm>
          <a:custGeom>
            <a:avLst/>
            <a:gdLst>
              <a:gd name="T0" fmla="*/ 577850 w 283"/>
              <a:gd name="T1" fmla="*/ 0 h 172"/>
              <a:gd name="T2" fmla="*/ 316490 w 283"/>
              <a:gd name="T3" fmla="*/ 60990 h 172"/>
              <a:gd name="T4" fmla="*/ 185810 w 283"/>
              <a:gd name="T5" fmla="*/ 239602 h 172"/>
              <a:gd name="T6" fmla="*/ 0 w 283"/>
              <a:gd name="T7" fmla="*/ 339799 h 172"/>
              <a:gd name="T8" fmla="*/ 0 60000 65536"/>
              <a:gd name="T9" fmla="*/ 0 60000 65536"/>
              <a:gd name="T10" fmla="*/ 0 60000 65536"/>
              <a:gd name="T11" fmla="*/ 0 60000 65536"/>
              <a:gd name="T12" fmla="*/ 0 w 283"/>
              <a:gd name="T13" fmla="*/ 0 h 172"/>
              <a:gd name="T14" fmla="*/ 283 w 283"/>
              <a:gd name="T15" fmla="*/ 172 h 1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3" h="172">
                <a:moveTo>
                  <a:pt x="283" y="0"/>
                </a:moveTo>
                <a:cubicBezTo>
                  <a:pt x="230" y="6"/>
                  <a:pt x="202" y="13"/>
                  <a:pt x="155" y="28"/>
                </a:cubicBezTo>
                <a:cubicBezTo>
                  <a:pt x="135" y="57"/>
                  <a:pt x="111" y="81"/>
                  <a:pt x="91" y="110"/>
                </a:cubicBezTo>
                <a:cubicBezTo>
                  <a:pt x="76" y="172"/>
                  <a:pt x="64" y="156"/>
                  <a:pt x="0" y="1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25" name="Object 9"/>
          <p:cNvGraphicFramePr>
            <a:graphicFrameLocks noChangeAspect="1"/>
          </p:cNvGraphicFramePr>
          <p:nvPr/>
        </p:nvGraphicFramePr>
        <p:xfrm>
          <a:off x="683568" y="3140968"/>
          <a:ext cx="7796212" cy="1684337"/>
        </p:xfrm>
        <a:graphic>
          <a:graphicData uri="http://schemas.openxmlformats.org/presentationml/2006/ole">
            <p:oleObj spid="_x0000_s13356" name="Equation" r:id="rId4" imgW="3644640" imgH="787320" progId="Equation.3">
              <p:embed/>
            </p:oleObj>
          </a:graphicData>
        </a:graphic>
      </p:graphicFrame>
      <p:graphicFrame>
        <p:nvGraphicFramePr>
          <p:cNvPr id="26" name="Object 9"/>
          <p:cNvGraphicFramePr>
            <a:graphicFrameLocks noChangeAspect="1"/>
          </p:cNvGraphicFramePr>
          <p:nvPr/>
        </p:nvGraphicFramePr>
        <p:xfrm>
          <a:off x="539552" y="4437112"/>
          <a:ext cx="7796212" cy="1684337"/>
        </p:xfrm>
        <a:graphic>
          <a:graphicData uri="http://schemas.openxmlformats.org/presentationml/2006/ole">
            <p:oleObj spid="_x0000_s13357" name="Equation" r:id="rId5" imgW="3644640" imgH="7873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C2E90B6-BC03-4925-87E5-45DF6100A3D1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33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Memory-bounded </a:t>
            </a:r>
            <a:r>
              <a:rPr lang="en-US" i="1" smtClean="0"/>
              <a:t>A</a:t>
            </a:r>
            <a:r>
              <a:rPr lang="en-US" i="1" baseline="30000" smtClean="0"/>
              <a:t>*</a:t>
            </a:r>
          </a:p>
        </p:txBody>
      </p:sp>
      <p:sp>
        <p:nvSpPr>
          <p:cNvPr id="133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836613"/>
            <a:ext cx="8458200" cy="35052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>
                <a:solidFill>
                  <a:schemeClr val="accent2"/>
                </a:solidFill>
              </a:rPr>
              <a:t>Iterative deepening A*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chemeClr val="accent2"/>
                </a:solidFill>
              </a:rPr>
              <a:t>B &amp; B </a:t>
            </a:r>
            <a:r>
              <a:rPr lang="en-US" dirty="0" smtClean="0"/>
              <a:t>use a tiny amount of memory</a:t>
            </a:r>
          </a:p>
          <a:p>
            <a:pPr eaLnBrk="1" hangingPunct="1">
              <a:buFontTx/>
              <a:buChar char="•"/>
            </a:pPr>
            <a:r>
              <a:rPr lang="en-US" b="1" dirty="0" smtClean="0"/>
              <a:t>what if we've got more memory to use?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keep as much of the fringe in memory as we can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if we have to delete something:</a:t>
            </a:r>
          </a:p>
          <a:p>
            <a:pPr lvl="1" eaLnBrk="1" hangingPunct="1"/>
            <a:r>
              <a:rPr lang="en-US" dirty="0" smtClean="0"/>
              <a:t>delete the worst paths (with …………………………..)</a:t>
            </a:r>
          </a:p>
          <a:p>
            <a:pPr lvl="1" eaLnBrk="1" hangingPunct="1"/>
            <a:r>
              <a:rPr lang="en-US" dirty="0" smtClean="0"/>
              <a:t>``back them up'' to a common ancestor</a:t>
            </a:r>
          </a:p>
        </p:txBody>
      </p:sp>
      <p:sp>
        <p:nvSpPr>
          <p:cNvPr id="13329" name="Oval 6"/>
          <p:cNvSpPr>
            <a:spLocks noChangeArrowheads="1"/>
          </p:cNvSpPr>
          <p:nvPr/>
        </p:nvSpPr>
        <p:spPr bwMode="auto">
          <a:xfrm>
            <a:off x="2700338" y="4292600"/>
            <a:ext cx="279400" cy="2952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30" name="Oval 7"/>
          <p:cNvSpPr>
            <a:spLocks noChangeArrowheads="1"/>
          </p:cNvSpPr>
          <p:nvPr/>
        </p:nvSpPr>
        <p:spPr bwMode="auto">
          <a:xfrm>
            <a:off x="2587625" y="5876925"/>
            <a:ext cx="280988" cy="2952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31" name="Oval 8"/>
          <p:cNvSpPr>
            <a:spLocks noChangeArrowheads="1"/>
          </p:cNvSpPr>
          <p:nvPr/>
        </p:nvSpPr>
        <p:spPr bwMode="auto">
          <a:xfrm>
            <a:off x="652463" y="5653088"/>
            <a:ext cx="279400" cy="2952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32" name="Oval 9"/>
          <p:cNvSpPr>
            <a:spLocks noChangeArrowheads="1"/>
          </p:cNvSpPr>
          <p:nvPr/>
        </p:nvSpPr>
        <p:spPr bwMode="auto">
          <a:xfrm>
            <a:off x="1393825" y="5060950"/>
            <a:ext cx="280988" cy="29686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33" name="Freeform 10"/>
          <p:cNvSpPr>
            <a:spLocks/>
          </p:cNvSpPr>
          <p:nvPr/>
        </p:nvSpPr>
        <p:spPr bwMode="auto">
          <a:xfrm>
            <a:off x="1692275" y="5229225"/>
            <a:ext cx="889000" cy="735013"/>
          </a:xfrm>
          <a:custGeom>
            <a:avLst/>
            <a:gdLst>
              <a:gd name="T0" fmla="*/ 10218 w 435"/>
              <a:gd name="T1" fmla="*/ 0 h 338"/>
              <a:gd name="T2" fmla="*/ 28611 w 435"/>
              <a:gd name="T3" fmla="*/ 139174 h 338"/>
              <a:gd name="T4" fmla="*/ 104228 w 435"/>
              <a:gd name="T5" fmla="*/ 117428 h 338"/>
              <a:gd name="T6" fmla="*/ 216630 w 435"/>
              <a:gd name="T7" fmla="*/ 78285 h 338"/>
              <a:gd name="T8" fmla="*/ 439391 w 435"/>
              <a:gd name="T9" fmla="*/ 356634 h 338"/>
              <a:gd name="T10" fmla="*/ 719375 w 435"/>
              <a:gd name="T11" fmla="*/ 337062 h 338"/>
              <a:gd name="T12" fmla="*/ 813384 w 435"/>
              <a:gd name="T13" fmla="*/ 534950 h 338"/>
              <a:gd name="T14" fmla="*/ 889000 w 435"/>
              <a:gd name="T15" fmla="*/ 735013 h 33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35"/>
              <a:gd name="T25" fmla="*/ 0 h 338"/>
              <a:gd name="T26" fmla="*/ 435 w 435"/>
              <a:gd name="T27" fmla="*/ 338 h 33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35" h="338">
                <a:moveTo>
                  <a:pt x="5" y="0"/>
                </a:moveTo>
                <a:cubicBezTo>
                  <a:pt x="8" y="21"/>
                  <a:pt x="0" y="48"/>
                  <a:pt x="14" y="64"/>
                </a:cubicBezTo>
                <a:cubicBezTo>
                  <a:pt x="22" y="74"/>
                  <a:pt x="39" y="58"/>
                  <a:pt x="51" y="54"/>
                </a:cubicBezTo>
                <a:cubicBezTo>
                  <a:pt x="69" y="48"/>
                  <a:pt x="106" y="36"/>
                  <a:pt x="106" y="36"/>
                </a:cubicBezTo>
                <a:cubicBezTo>
                  <a:pt x="146" y="78"/>
                  <a:pt x="166" y="131"/>
                  <a:pt x="215" y="164"/>
                </a:cubicBezTo>
                <a:cubicBezTo>
                  <a:pt x="275" y="152"/>
                  <a:pt x="287" y="146"/>
                  <a:pt x="352" y="155"/>
                </a:cubicBezTo>
                <a:cubicBezTo>
                  <a:pt x="361" y="205"/>
                  <a:pt x="351" y="230"/>
                  <a:pt x="398" y="246"/>
                </a:cubicBezTo>
                <a:cubicBezTo>
                  <a:pt x="415" y="272"/>
                  <a:pt x="435" y="305"/>
                  <a:pt x="435" y="33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334" name="Freeform 11"/>
          <p:cNvSpPr>
            <a:spLocks/>
          </p:cNvSpPr>
          <p:nvPr/>
        </p:nvSpPr>
        <p:spPr bwMode="auto">
          <a:xfrm flipH="1">
            <a:off x="1579563" y="4581525"/>
            <a:ext cx="1120775" cy="525463"/>
          </a:xfrm>
          <a:custGeom>
            <a:avLst/>
            <a:gdLst>
              <a:gd name="T0" fmla="*/ 12882 w 435"/>
              <a:gd name="T1" fmla="*/ 0 h 338"/>
              <a:gd name="T2" fmla="*/ 36071 w 435"/>
              <a:gd name="T3" fmla="*/ 99496 h 338"/>
              <a:gd name="T4" fmla="*/ 131401 w 435"/>
              <a:gd name="T5" fmla="*/ 83950 h 338"/>
              <a:gd name="T6" fmla="*/ 273108 w 435"/>
              <a:gd name="T7" fmla="*/ 55966 h 338"/>
              <a:gd name="T8" fmla="*/ 553946 w 435"/>
              <a:gd name="T9" fmla="*/ 254958 h 338"/>
              <a:gd name="T10" fmla="*/ 906926 w 435"/>
              <a:gd name="T11" fmla="*/ 240967 h 338"/>
              <a:gd name="T12" fmla="*/ 1025445 w 435"/>
              <a:gd name="T13" fmla="*/ 382438 h 338"/>
              <a:gd name="T14" fmla="*/ 1120775 w 435"/>
              <a:gd name="T15" fmla="*/ 525463 h 33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35"/>
              <a:gd name="T25" fmla="*/ 0 h 338"/>
              <a:gd name="T26" fmla="*/ 435 w 435"/>
              <a:gd name="T27" fmla="*/ 338 h 33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35" h="338">
                <a:moveTo>
                  <a:pt x="5" y="0"/>
                </a:moveTo>
                <a:cubicBezTo>
                  <a:pt x="8" y="21"/>
                  <a:pt x="0" y="48"/>
                  <a:pt x="14" y="64"/>
                </a:cubicBezTo>
                <a:cubicBezTo>
                  <a:pt x="22" y="74"/>
                  <a:pt x="39" y="58"/>
                  <a:pt x="51" y="54"/>
                </a:cubicBezTo>
                <a:cubicBezTo>
                  <a:pt x="69" y="48"/>
                  <a:pt x="106" y="36"/>
                  <a:pt x="106" y="36"/>
                </a:cubicBezTo>
                <a:cubicBezTo>
                  <a:pt x="146" y="78"/>
                  <a:pt x="166" y="131"/>
                  <a:pt x="215" y="164"/>
                </a:cubicBezTo>
                <a:cubicBezTo>
                  <a:pt x="275" y="152"/>
                  <a:pt x="287" y="146"/>
                  <a:pt x="352" y="155"/>
                </a:cubicBezTo>
                <a:cubicBezTo>
                  <a:pt x="361" y="205"/>
                  <a:pt x="351" y="230"/>
                  <a:pt x="398" y="246"/>
                </a:cubicBezTo>
                <a:cubicBezTo>
                  <a:pt x="415" y="272"/>
                  <a:pt x="435" y="305"/>
                  <a:pt x="435" y="33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335" name="Text Box 12"/>
          <p:cNvSpPr txBox="1">
            <a:spLocks noChangeArrowheads="1"/>
          </p:cNvSpPr>
          <p:nvPr/>
        </p:nvSpPr>
        <p:spPr bwMode="auto">
          <a:xfrm>
            <a:off x="1866900" y="4292600"/>
            <a:ext cx="382588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Arial Unicode MS" pitchFamily="34" charset="-128"/>
              </a:rPr>
              <a:t>p</a:t>
            </a:r>
          </a:p>
        </p:txBody>
      </p:sp>
      <p:sp>
        <p:nvSpPr>
          <p:cNvPr id="13336" name="Text Box 13"/>
          <p:cNvSpPr txBox="1">
            <a:spLocks noChangeArrowheads="1"/>
          </p:cNvSpPr>
          <p:nvPr/>
        </p:nvSpPr>
        <p:spPr bwMode="auto">
          <a:xfrm>
            <a:off x="2443163" y="5229225"/>
            <a:ext cx="7493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Arial Unicode MS" pitchFamily="34" charset="-128"/>
              </a:rPr>
              <a:t>p</a:t>
            </a:r>
            <a:r>
              <a:rPr lang="en-US" i="1" baseline="-25000">
                <a:latin typeface="Arial Unicode MS" pitchFamily="34" charset="-128"/>
              </a:rPr>
              <a:t>n</a:t>
            </a:r>
          </a:p>
        </p:txBody>
      </p:sp>
      <p:sp>
        <p:nvSpPr>
          <p:cNvPr id="13337" name="Text Box 14"/>
          <p:cNvSpPr txBox="1">
            <a:spLocks noChangeArrowheads="1"/>
          </p:cNvSpPr>
          <p:nvPr/>
        </p:nvSpPr>
        <p:spPr bwMode="auto">
          <a:xfrm>
            <a:off x="355600" y="5157788"/>
            <a:ext cx="833438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Arial Unicode MS" pitchFamily="34" charset="-128"/>
              </a:rPr>
              <a:t>p</a:t>
            </a:r>
            <a:r>
              <a:rPr lang="en-US" i="1" baseline="-25000">
                <a:latin typeface="Arial Unicode MS" pitchFamily="34" charset="-128"/>
              </a:rPr>
              <a:t>1</a:t>
            </a:r>
            <a:endParaRPr lang="en-US" baseline="-25000">
              <a:latin typeface="Arial Unicode MS" pitchFamily="34" charset="-128"/>
            </a:endParaRPr>
          </a:p>
        </p:txBody>
      </p:sp>
      <p:sp>
        <p:nvSpPr>
          <p:cNvPr id="13338" name="Freeform 15"/>
          <p:cNvSpPr>
            <a:spLocks/>
          </p:cNvSpPr>
          <p:nvPr/>
        </p:nvSpPr>
        <p:spPr bwMode="auto">
          <a:xfrm>
            <a:off x="858838" y="5332413"/>
            <a:ext cx="577850" cy="374650"/>
          </a:xfrm>
          <a:custGeom>
            <a:avLst/>
            <a:gdLst>
              <a:gd name="T0" fmla="*/ 577850 w 283"/>
              <a:gd name="T1" fmla="*/ 0 h 172"/>
              <a:gd name="T2" fmla="*/ 316490 w 283"/>
              <a:gd name="T3" fmla="*/ 60990 h 172"/>
              <a:gd name="T4" fmla="*/ 185810 w 283"/>
              <a:gd name="T5" fmla="*/ 239602 h 172"/>
              <a:gd name="T6" fmla="*/ 0 w 283"/>
              <a:gd name="T7" fmla="*/ 339799 h 172"/>
              <a:gd name="T8" fmla="*/ 0 60000 65536"/>
              <a:gd name="T9" fmla="*/ 0 60000 65536"/>
              <a:gd name="T10" fmla="*/ 0 60000 65536"/>
              <a:gd name="T11" fmla="*/ 0 60000 65536"/>
              <a:gd name="T12" fmla="*/ 0 w 283"/>
              <a:gd name="T13" fmla="*/ 0 h 172"/>
              <a:gd name="T14" fmla="*/ 283 w 283"/>
              <a:gd name="T15" fmla="*/ 172 h 1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3" h="172">
                <a:moveTo>
                  <a:pt x="283" y="0"/>
                </a:moveTo>
                <a:cubicBezTo>
                  <a:pt x="230" y="6"/>
                  <a:pt x="202" y="13"/>
                  <a:pt x="155" y="28"/>
                </a:cubicBezTo>
                <a:cubicBezTo>
                  <a:pt x="135" y="57"/>
                  <a:pt x="111" y="81"/>
                  <a:pt x="91" y="110"/>
                </a:cubicBezTo>
                <a:cubicBezTo>
                  <a:pt x="76" y="172"/>
                  <a:pt x="64" y="156"/>
                  <a:pt x="0" y="1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300192" y="3861049"/>
            <a:ext cx="1872208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m</a:t>
            </a:r>
            <a:r>
              <a:rPr lang="en-US" dirty="0" smtClean="0"/>
              <a:t>in max</a:t>
            </a:r>
            <a:endParaRPr lang="en-US" baseline="30000" dirty="0"/>
          </a:p>
        </p:txBody>
      </p:sp>
      <p:sp>
        <p:nvSpPr>
          <p:cNvPr id="18" name="TextBox 18"/>
          <p:cNvSpPr txBox="1">
            <a:spLocks noChangeArrowheads="1"/>
          </p:cNvSpPr>
          <p:nvPr/>
        </p:nvSpPr>
        <p:spPr bwMode="auto">
          <a:xfrm>
            <a:off x="5724128" y="4437113"/>
            <a:ext cx="1584176" cy="523220"/>
          </a:xfrm>
          <a:prstGeom prst="rect">
            <a:avLst/>
          </a:prstGeom>
          <a:solidFill>
            <a:srgbClr val="FF66CC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m</a:t>
            </a:r>
            <a:r>
              <a:rPr lang="en-US" dirty="0" smtClean="0"/>
              <a:t>ax min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0C7F4BF-1233-41B9-AF57-4BDB296B501A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4875213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4000" b="1" dirty="0" smtClean="0">
                <a:solidFill>
                  <a:schemeClr val="accent3">
                    <a:lumMod val="65000"/>
                  </a:schemeClr>
                </a:solidFill>
              </a:rPr>
              <a:t>Recap A*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accent3">
                    <a:lumMod val="65000"/>
                  </a:schemeClr>
                </a:solidFill>
              </a:rPr>
              <a:t>Branch &amp; Bound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accent3">
                    <a:lumMod val="65000"/>
                  </a:schemeClr>
                </a:solidFill>
              </a:rPr>
              <a:t>A</a:t>
            </a:r>
            <a:r>
              <a:rPr lang="en-US" sz="4000" baseline="30000" dirty="0" smtClean="0">
                <a:solidFill>
                  <a:schemeClr val="accent3">
                    <a:lumMod val="65000"/>
                  </a:schemeClr>
                </a:solidFill>
              </a:rPr>
              <a:t>* </a:t>
            </a:r>
            <a:r>
              <a:rPr lang="en-US" sz="4000" dirty="0" smtClean="0">
                <a:solidFill>
                  <a:schemeClr val="accent3">
                    <a:lumMod val="65000"/>
                  </a:schemeClr>
                </a:solidFill>
              </a:rPr>
              <a:t>tricks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accent4"/>
                </a:solidFill>
              </a:rPr>
              <a:t>Pruning Cycles and Repeated States</a:t>
            </a:r>
          </a:p>
          <a:p>
            <a:pPr eaLnBrk="1" hangingPunct="1">
              <a:defRPr/>
            </a:pPr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1C415AE-9C91-4349-A09C-E6783ECE9632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43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Cycle Checking</a:t>
            </a:r>
          </a:p>
        </p:txBody>
      </p:sp>
      <p:sp>
        <p:nvSpPr>
          <p:cNvPr id="143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313" y="3500438"/>
            <a:ext cx="8642350" cy="2141537"/>
          </a:xfrm>
        </p:spPr>
        <p:txBody>
          <a:bodyPr/>
          <a:lstStyle/>
          <a:p>
            <a:pPr marL="0" indent="0" eaLnBrk="1" hangingPunct="1"/>
            <a:r>
              <a:rPr lang="en-US" sz="2400" dirty="0" smtClean="0"/>
              <a:t>You can prune a path that ends in a node already on the path. This pruning cannot remove an optimal solution.</a:t>
            </a:r>
          </a:p>
          <a:p>
            <a:pPr marL="0" indent="0" eaLnBrk="1" hangingPunct="1">
              <a:buFontTx/>
              <a:buChar char="•"/>
            </a:pPr>
            <a:r>
              <a:rPr lang="en-US" sz="2400" dirty="0" smtClean="0"/>
              <a:t> The time is ………………… in path length.</a:t>
            </a: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3027363" y="908050"/>
          <a:ext cx="2330450" cy="2411413"/>
        </p:xfrm>
        <a:graphic>
          <a:graphicData uri="http://schemas.openxmlformats.org/presentationml/2006/ole">
            <p:oleObj spid="_x0000_s14338" name="Acrobat Document" r:id="rId4" imgW="1390844" imgH="1438095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4B3F3E8-D155-49F5-8553-D89837787940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53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Repeated States / Multiple Paths</a:t>
            </a:r>
          </a:p>
        </p:txBody>
      </p:sp>
      <p:sp>
        <p:nvSpPr>
          <p:cNvPr id="15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458200" cy="4495800"/>
          </a:xfrm>
        </p:spPr>
        <p:txBody>
          <a:bodyPr/>
          <a:lstStyle/>
          <a:p>
            <a:pPr eaLnBrk="1" hangingPunct="1"/>
            <a:r>
              <a:rPr lang="en-US" smtClean="0"/>
              <a:t>Failure to detect repeated states can turn a linear problem into an exponential one!</a:t>
            </a:r>
          </a:p>
        </p:txBody>
      </p:sp>
      <p:pic>
        <p:nvPicPr>
          <p:cNvPr id="15371" name="Picture 4" descr="ribbon-spac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850" y="1989138"/>
            <a:ext cx="8229600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232A12F-DF1F-4FCE-AB31-5E8263597691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164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Multiple-Path Pruning</a:t>
            </a:r>
          </a:p>
        </p:txBody>
      </p:sp>
      <p:sp>
        <p:nvSpPr>
          <p:cNvPr id="1640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3860800"/>
            <a:ext cx="8569325" cy="2141538"/>
          </a:xfrm>
        </p:spPr>
        <p:txBody>
          <a:bodyPr/>
          <a:lstStyle/>
          <a:p>
            <a:pPr marL="0" indent="0" eaLnBrk="1" hangingPunct="1">
              <a:buFontTx/>
              <a:buChar char="•"/>
            </a:pPr>
            <a:r>
              <a:rPr lang="en-US" smtClean="0"/>
              <a:t>You can prune a path to node </a:t>
            </a:r>
            <a:r>
              <a:rPr lang="en-US" b="1" i="1" smtClean="0"/>
              <a:t>n </a:t>
            </a:r>
            <a:r>
              <a:rPr lang="en-US" smtClean="0"/>
              <a:t>that you have already found a path to</a:t>
            </a:r>
          </a:p>
          <a:p>
            <a:pPr marL="0" indent="0" eaLnBrk="1" hangingPunct="1">
              <a:buFontTx/>
              <a:buChar char="•"/>
            </a:pPr>
            <a:r>
              <a:rPr lang="en-US" smtClean="0"/>
              <a:t> (if the new path is longer – more costly). </a:t>
            </a:r>
          </a:p>
          <a:p>
            <a:pPr marL="0" indent="0" eaLnBrk="1" hangingPunct="1">
              <a:buFontTx/>
              <a:buChar char="•"/>
            </a:pPr>
            <a:endParaRPr lang="en-US" smtClean="0"/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1692275" y="1268413"/>
          <a:ext cx="5400675" cy="2057400"/>
        </p:xfrm>
        <a:graphic>
          <a:graphicData uri="http://schemas.openxmlformats.org/presentationml/2006/ole">
            <p:oleObj spid="_x0000_s16386" name="Acrobat Document" r:id="rId4" imgW="2600000" imgH="990738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A03764E-8DD0-487F-B606-043478FB7D7E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0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58200" cy="44958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z="4000" b="1" dirty="0" smtClean="0"/>
              <a:t>Recap A</a:t>
            </a:r>
            <a:r>
              <a:rPr lang="en-US" sz="4000" b="1" dirty="0" smtClean="0"/>
              <a:t>*</a:t>
            </a:r>
            <a:endParaRPr lang="en-US" sz="4000" b="1" dirty="0" smtClean="0"/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Branch &amp; Bound</a:t>
            </a:r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A</a:t>
            </a:r>
            <a:r>
              <a:rPr lang="en-US" sz="4000" baseline="30000" dirty="0" smtClean="0">
                <a:solidFill>
                  <a:schemeClr val="bg2"/>
                </a:solidFill>
              </a:rPr>
              <a:t>* </a:t>
            </a:r>
            <a:r>
              <a:rPr lang="en-US" sz="4000" dirty="0" smtClean="0">
                <a:solidFill>
                  <a:schemeClr val="bg2"/>
                </a:solidFill>
              </a:rPr>
              <a:t>tricks</a:t>
            </a:r>
          </a:p>
          <a:p>
            <a:pPr eaLnBrk="1" hangingPunct="1">
              <a:buFontTx/>
              <a:buChar char="•"/>
            </a:pPr>
            <a:r>
              <a:rPr lang="en-US" sz="4000" dirty="0" smtClean="0">
                <a:solidFill>
                  <a:schemeClr val="bg2"/>
                </a:solidFill>
              </a:rPr>
              <a:t>Other Pruning</a:t>
            </a:r>
          </a:p>
          <a:p>
            <a:pPr eaLnBrk="1" hangingPunct="1"/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6A39DD6-95D0-45AC-A827-D60F8EF7515E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74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Multiple-Path Pruning &amp; Optimal Solutions</a:t>
            </a:r>
          </a:p>
        </p:txBody>
      </p:sp>
      <p:sp>
        <p:nvSpPr>
          <p:cNvPr id="174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1849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CC0099"/>
                </a:solidFill>
              </a:rPr>
              <a:t>Problem:</a:t>
            </a:r>
            <a:r>
              <a:rPr lang="en-US" sz="2400" smtClean="0"/>
              <a:t> what if a subsequent path to </a:t>
            </a:r>
            <a:r>
              <a:rPr lang="en-US" sz="2400" i="1" smtClean="0"/>
              <a:t>n</a:t>
            </a:r>
            <a:r>
              <a:rPr lang="en-US" sz="2400" smtClean="0"/>
              <a:t> is shorter than the first path to </a:t>
            </a:r>
            <a:r>
              <a:rPr lang="en-US" sz="2400" i="1" smtClean="0"/>
              <a:t>n </a:t>
            </a:r>
            <a:r>
              <a:rPr lang="en-US" sz="2400" smtClean="0"/>
              <a:t>?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You can remove all paths from the frontier that use the longer path. (as these can’t be optimal)</a:t>
            </a:r>
          </a:p>
        </p:txBody>
      </p:sp>
      <p:sp>
        <p:nvSpPr>
          <p:cNvPr id="17417" name="Oval 4"/>
          <p:cNvSpPr>
            <a:spLocks noChangeArrowheads="1"/>
          </p:cNvSpPr>
          <p:nvPr/>
        </p:nvSpPr>
        <p:spPr bwMode="auto">
          <a:xfrm>
            <a:off x="2195513" y="4005263"/>
            <a:ext cx="287337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8" name="Oval 5"/>
          <p:cNvSpPr>
            <a:spLocks noChangeArrowheads="1"/>
          </p:cNvSpPr>
          <p:nvPr/>
        </p:nvSpPr>
        <p:spPr bwMode="auto">
          <a:xfrm>
            <a:off x="3203575" y="4005263"/>
            <a:ext cx="287338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9" name="Oval 6"/>
          <p:cNvSpPr>
            <a:spLocks noChangeArrowheads="1"/>
          </p:cNvSpPr>
          <p:nvPr/>
        </p:nvSpPr>
        <p:spPr bwMode="auto">
          <a:xfrm>
            <a:off x="4427538" y="4005263"/>
            <a:ext cx="287337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20" name="Oval 7"/>
          <p:cNvSpPr>
            <a:spLocks noChangeArrowheads="1"/>
          </p:cNvSpPr>
          <p:nvPr/>
        </p:nvSpPr>
        <p:spPr bwMode="auto">
          <a:xfrm>
            <a:off x="5508625" y="4005263"/>
            <a:ext cx="287338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21" name="Oval 8"/>
          <p:cNvSpPr>
            <a:spLocks noChangeArrowheads="1"/>
          </p:cNvSpPr>
          <p:nvPr/>
        </p:nvSpPr>
        <p:spPr bwMode="auto">
          <a:xfrm>
            <a:off x="3851275" y="3141663"/>
            <a:ext cx="287338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V="1">
            <a:off x="2411413" y="3357563"/>
            <a:ext cx="14398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4140200" y="3357563"/>
            <a:ext cx="13684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2411413" y="414972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3490913" y="41497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4570413" y="41497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5795963" y="41497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28" name="Oval 20"/>
          <p:cNvSpPr>
            <a:spLocks noChangeArrowheads="1"/>
          </p:cNvSpPr>
          <p:nvPr/>
        </p:nvSpPr>
        <p:spPr bwMode="auto">
          <a:xfrm>
            <a:off x="6732588" y="4005263"/>
            <a:ext cx="287337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>
            <a:off x="5651500" y="4294188"/>
            <a:ext cx="93662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30" name="Oval 22"/>
          <p:cNvSpPr>
            <a:spLocks noChangeArrowheads="1"/>
          </p:cNvSpPr>
          <p:nvPr/>
        </p:nvSpPr>
        <p:spPr bwMode="auto">
          <a:xfrm>
            <a:off x="6588125" y="4652963"/>
            <a:ext cx="287338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10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EF5AEBF-E218-44A3-8115-A7A9440DB20C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84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Multiple-Path Pruning &amp; Optimal Solutions</a:t>
            </a:r>
          </a:p>
        </p:txBody>
      </p:sp>
      <p:sp>
        <p:nvSpPr>
          <p:cNvPr id="184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CC0099"/>
                </a:solidFill>
              </a:rPr>
              <a:t>Problem:</a:t>
            </a:r>
            <a:r>
              <a:rPr lang="en-US" sz="2400" smtClean="0"/>
              <a:t> what if a subsequent path to </a:t>
            </a:r>
            <a:r>
              <a:rPr lang="en-US" sz="2400" i="1" smtClean="0"/>
              <a:t>n</a:t>
            </a:r>
            <a:r>
              <a:rPr lang="en-US" sz="2400" smtClean="0"/>
              <a:t> is shorter than the first path to </a:t>
            </a:r>
            <a:r>
              <a:rPr lang="en-US" sz="2400" i="1" smtClean="0"/>
              <a:t>n </a:t>
            </a:r>
            <a:r>
              <a:rPr lang="en-US" sz="2400" smtClean="0"/>
              <a:t>?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You can change the initial segment of the paths on the frontier to use the shorter path.</a:t>
            </a:r>
          </a:p>
        </p:txBody>
      </p:sp>
      <p:sp>
        <p:nvSpPr>
          <p:cNvPr id="18442" name="Oval 10"/>
          <p:cNvSpPr>
            <a:spLocks noChangeArrowheads="1"/>
          </p:cNvSpPr>
          <p:nvPr/>
        </p:nvSpPr>
        <p:spPr bwMode="auto">
          <a:xfrm>
            <a:off x="1763713" y="4652963"/>
            <a:ext cx="287337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3" name="Oval 11"/>
          <p:cNvSpPr>
            <a:spLocks noChangeArrowheads="1"/>
          </p:cNvSpPr>
          <p:nvPr/>
        </p:nvSpPr>
        <p:spPr bwMode="auto">
          <a:xfrm>
            <a:off x="2771775" y="4652963"/>
            <a:ext cx="287338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4" name="Oval 12"/>
          <p:cNvSpPr>
            <a:spLocks noChangeArrowheads="1"/>
          </p:cNvSpPr>
          <p:nvPr/>
        </p:nvSpPr>
        <p:spPr bwMode="auto">
          <a:xfrm>
            <a:off x="3995738" y="4652963"/>
            <a:ext cx="287337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5" name="Oval 13"/>
          <p:cNvSpPr>
            <a:spLocks noChangeArrowheads="1"/>
          </p:cNvSpPr>
          <p:nvPr/>
        </p:nvSpPr>
        <p:spPr bwMode="auto">
          <a:xfrm>
            <a:off x="5076825" y="4652963"/>
            <a:ext cx="287338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6" name="Oval 14"/>
          <p:cNvSpPr>
            <a:spLocks noChangeArrowheads="1"/>
          </p:cNvSpPr>
          <p:nvPr/>
        </p:nvSpPr>
        <p:spPr bwMode="auto">
          <a:xfrm>
            <a:off x="3419475" y="3789363"/>
            <a:ext cx="287338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 flipV="1">
            <a:off x="1979613" y="4005263"/>
            <a:ext cx="14398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3708400" y="4005263"/>
            <a:ext cx="13684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>
            <a:off x="1979613" y="479742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>
            <a:off x="3059113" y="47974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>
            <a:off x="4138613" y="47974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>
            <a:off x="5364163" y="47974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53" name="Oval 21"/>
          <p:cNvSpPr>
            <a:spLocks noChangeArrowheads="1"/>
          </p:cNvSpPr>
          <p:nvPr/>
        </p:nvSpPr>
        <p:spPr bwMode="auto">
          <a:xfrm>
            <a:off x="6300788" y="4652963"/>
            <a:ext cx="287337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>
            <a:off x="5219700" y="4941888"/>
            <a:ext cx="93662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455" name="Oval 23"/>
          <p:cNvSpPr>
            <a:spLocks noChangeArrowheads="1"/>
          </p:cNvSpPr>
          <p:nvPr/>
        </p:nvSpPr>
        <p:spPr bwMode="auto">
          <a:xfrm>
            <a:off x="6156325" y="5300663"/>
            <a:ext cx="287338" cy="28892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7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2645585-1E4C-4279-A5A6-5191AFC1C903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285750"/>
            <a:ext cx="8534400" cy="68580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Learning Goals for today’s class</a:t>
            </a:r>
            <a:endParaRPr lang="en-US" i="1" baseline="30000" dirty="0" smtClean="0"/>
          </a:p>
        </p:txBody>
      </p:sp>
      <p:sp>
        <p:nvSpPr>
          <p:cNvPr id="215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893175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2000" smtClean="0"/>
          </a:p>
        </p:txBody>
      </p:sp>
      <p:sp>
        <p:nvSpPr>
          <p:cNvPr id="571396" name="Rectangle 4"/>
          <p:cNvSpPr>
            <a:spLocks noChangeArrowheads="1"/>
          </p:cNvSpPr>
          <p:nvPr/>
        </p:nvSpPr>
        <p:spPr bwMode="auto">
          <a:xfrm>
            <a:off x="428625" y="1214438"/>
            <a:ext cx="8143875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j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</a:rPr>
              <a:t>Define/read/write/trace/debug different search algorithms  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</a:rPr>
              <a:t>With / Without cost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</a:rPr>
              <a:t>Informed / Uninformed</a:t>
            </a:r>
          </a:p>
          <a:p>
            <a:pPr>
              <a:defRPr/>
            </a:pPr>
            <a:endParaRPr lang="en-US" dirty="0">
              <a:latin typeface="Arial Unicode MS" pitchFamily="34" charset="-128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dirty="0">
                <a:latin typeface="Arial Unicode MS" pitchFamily="34" charset="-128"/>
              </a:rPr>
              <a:t> Pruning cycles and Repeated States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6C6F03A4-5790-4DEB-BA65-8A2627D6B9F3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class</a:t>
            </a:r>
            <a:endParaRPr lang="en-US" i="1" baseline="30000" smtClean="0"/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893175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2000" smtClean="0"/>
          </a:p>
        </p:txBody>
      </p:sp>
      <p:sp>
        <p:nvSpPr>
          <p:cNvPr id="22535" name="Rectangle 4"/>
          <p:cNvSpPr>
            <a:spLocks noChangeArrowheads="1"/>
          </p:cNvSpPr>
          <p:nvPr/>
        </p:nvSpPr>
        <p:spPr bwMode="auto">
          <a:xfrm>
            <a:off x="683568" y="980728"/>
            <a:ext cx="7743825" cy="2288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>
                <a:latin typeface="Arial Unicode MS" pitchFamily="34" charset="-128"/>
              </a:rPr>
              <a:t>Dynamic Programming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>
                <a:latin typeface="Arial Unicode MS" pitchFamily="34" charset="-128"/>
              </a:rPr>
              <a:t>Recap </a:t>
            </a:r>
            <a:r>
              <a:rPr lang="en-US" dirty="0">
                <a:latin typeface="Arial Unicode MS" pitchFamily="34" charset="-128"/>
              </a:rPr>
              <a:t>Search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>
                <a:latin typeface="Arial Unicode MS" pitchFamily="34" charset="-128"/>
              </a:rPr>
              <a:t>Start Constraint Satisfaction Problems (CSP</a:t>
            </a:r>
            <a:r>
              <a:rPr lang="en-US" dirty="0" smtClean="0">
                <a:latin typeface="Arial Unicode MS" pitchFamily="34" charset="-128"/>
              </a:rPr>
              <a:t>)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err="1" smtClean="0">
                <a:latin typeface="Arial Unicode MS" pitchFamily="34" charset="-128"/>
              </a:rPr>
              <a:t>Chp</a:t>
            </a:r>
            <a:r>
              <a:rPr lang="en-US" dirty="0" smtClean="0">
                <a:latin typeface="Arial Unicode MS" pitchFamily="34" charset="-128"/>
              </a:rPr>
              <a:t> 4.</a:t>
            </a:r>
            <a:endParaRPr lang="en-US" dirty="0">
              <a:latin typeface="Arial Unicode MS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331640" y="4293096"/>
            <a:ext cx="6048672" cy="7920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>
                <a:latin typeface="Arial Unicode MS" pitchFamily="34" charset="-128"/>
              </a:rPr>
              <a:t>Start working </a:t>
            </a:r>
            <a:r>
              <a:rPr lang="en-US" smtClean="0">
                <a:latin typeface="Arial Unicode MS" pitchFamily="34" charset="-128"/>
              </a:rPr>
              <a:t>on assignment-1 !</a:t>
            </a:r>
            <a:endParaRPr lang="en-US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6AF5158-4B2B-4141-A2BB-32737DD1128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7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Branch-and-Bound Search</a:t>
            </a:r>
          </a:p>
        </p:txBody>
      </p:sp>
      <p:sp>
        <p:nvSpPr>
          <p:cNvPr id="7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893175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2000" smtClean="0"/>
          </a:p>
        </p:txBody>
      </p:sp>
      <p:sp>
        <p:nvSpPr>
          <p:cNvPr id="7181" name="Rectangle 4"/>
          <p:cNvSpPr>
            <a:spLocks noChangeArrowheads="1"/>
          </p:cNvSpPr>
          <p:nvPr/>
        </p:nvSpPr>
        <p:spPr bwMode="auto">
          <a:xfrm>
            <a:off x="395288" y="1268413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What is the biggest advantage of A*?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What is the biggest problem with A*?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latin typeface="Arial Unicode MS" pitchFamily="34" charset="-128"/>
              </a:rPr>
              <a:t>Possible Solution: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27BBED00-EF88-4327-985F-54A4CC4FAA9F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Branch-and-Bound Search Algorithm</a:t>
            </a:r>
          </a:p>
        </p:txBody>
      </p:sp>
      <p:sp>
        <p:nvSpPr>
          <p:cNvPr id="8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08050"/>
            <a:ext cx="8458200" cy="2160588"/>
          </a:xfrm>
          <a:ln>
            <a:solidFill>
              <a:schemeClr val="accent2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Follow exactly the same search path as </a:t>
            </a:r>
            <a:r>
              <a:rPr lang="en-US" sz="2400" b="1" smtClean="0">
                <a:solidFill>
                  <a:schemeClr val="accent2"/>
                </a:solidFill>
              </a:rPr>
              <a:t>depth-first search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treat the frontier as a stack: expand the most-recently added path first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the order in which neighbors are expanded can be governed by some arbitrary node-ordering heuristic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BB43EF7-7AAC-4455-8E95-F0C7EBE4E721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9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Branch-and-Bound Search Algorithm</a:t>
            </a:r>
          </a:p>
        </p:txBody>
      </p:sp>
      <p:sp>
        <p:nvSpPr>
          <p:cNvPr id="9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36613"/>
            <a:ext cx="8458200" cy="4968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Keep track of a </a:t>
            </a:r>
            <a:r>
              <a:rPr lang="en-US" sz="2400" smtClean="0">
                <a:solidFill>
                  <a:schemeClr val="accent2"/>
                </a:solidFill>
              </a:rPr>
              <a:t>lower bound</a:t>
            </a:r>
            <a:r>
              <a:rPr lang="en-US" sz="2400" smtClean="0"/>
              <a:t> and </a:t>
            </a:r>
            <a:r>
              <a:rPr lang="en-US" sz="2400" smtClean="0">
                <a:solidFill>
                  <a:schemeClr val="accent2"/>
                </a:solidFill>
              </a:rPr>
              <a:t>upper bound</a:t>
            </a:r>
            <a:r>
              <a:rPr lang="en-US" sz="2400" smtClean="0"/>
              <a:t> on solution cost at each path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solidFill>
                  <a:schemeClr val="accent2"/>
                </a:solidFill>
              </a:rPr>
              <a:t>lower bound</a:t>
            </a:r>
            <a:r>
              <a:rPr lang="en-US" sz="2000" smtClean="0"/>
              <a:t>: </a:t>
            </a:r>
            <a:r>
              <a:rPr lang="en-US" sz="2000" i="1" smtClean="0"/>
              <a:t>LB(p) =  f(p) = cost(p) + h(p)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solidFill>
                  <a:schemeClr val="accent2"/>
                </a:solidFill>
              </a:rPr>
              <a:t>upper bound:</a:t>
            </a:r>
            <a:r>
              <a:rPr lang="en-US" sz="2000" smtClean="0"/>
              <a:t> </a:t>
            </a:r>
            <a:r>
              <a:rPr lang="en-US" sz="2000" i="1" smtClean="0"/>
              <a:t>UB = </a:t>
            </a:r>
            <a:r>
              <a:rPr lang="en-US" sz="2000" smtClean="0"/>
              <a:t>cost of  the best solution found so far.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if no solution has been found yet, set the upper bound to </a:t>
            </a:r>
            <a:r>
              <a:rPr lang="en-US" sz="2400" smtClean="0">
                <a:sym typeface="Symbol" pitchFamily="18" charset="2"/>
              </a:rPr>
              <a:t></a:t>
            </a:r>
            <a:r>
              <a:rPr lang="en-US" sz="1800" smtClean="0"/>
              <a:t>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smtClean="0"/>
              <a:t>When a path </a:t>
            </a:r>
            <a:r>
              <a:rPr lang="en-US" sz="2400" i="1" smtClean="0"/>
              <a:t>p</a:t>
            </a:r>
            <a:r>
              <a:rPr lang="en-US" sz="2400" smtClean="0"/>
              <a:t> is selected for expansion: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if </a:t>
            </a:r>
            <a:r>
              <a:rPr lang="en-US" sz="2000" i="1" smtClean="0"/>
              <a:t>LB(p) </a:t>
            </a:r>
            <a:r>
              <a:rPr lang="en-US" sz="2000" smtClean="0">
                <a:sym typeface="Symbol" pitchFamily="18" charset="2"/>
              </a:rPr>
              <a:t></a:t>
            </a:r>
            <a:r>
              <a:rPr lang="en-US" sz="2000" i="1" smtClean="0"/>
              <a:t>UB</a:t>
            </a:r>
            <a:r>
              <a:rPr lang="en-US" sz="2000" smtClean="0"/>
              <a:t>, remove </a:t>
            </a:r>
            <a:r>
              <a:rPr lang="en-US" sz="2000" i="1" smtClean="0"/>
              <a:t>p</a:t>
            </a:r>
            <a:r>
              <a:rPr lang="en-US" sz="2000" smtClean="0"/>
              <a:t> from frontier without expanding it (pruning)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else expand </a:t>
            </a:r>
            <a:r>
              <a:rPr lang="en-US" sz="2000" i="1" smtClean="0"/>
              <a:t>p</a:t>
            </a:r>
            <a:r>
              <a:rPr lang="en-US" sz="2000" smtClean="0"/>
              <a:t>, adding all of its neighbors to the frontier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Branch-and-Bound Analysis</a:t>
            </a:r>
            <a:endParaRPr dirty="0" smtClean="0">
              <a:ea typeface="MS PGothic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Tx/>
              <a:buFontTx/>
              <a:buChar char="•"/>
            </a:pPr>
            <a:r>
              <a:rPr lang="en-US" dirty="0" smtClean="0"/>
              <a:t>Complete ?</a:t>
            </a:r>
          </a:p>
          <a:p>
            <a:pPr>
              <a:buSzTx/>
              <a:buFontTx/>
              <a:buChar char="•"/>
            </a:pPr>
            <a:endParaRPr lang="en-US" dirty="0" smtClean="0"/>
          </a:p>
          <a:p>
            <a:pPr>
              <a:buSzTx/>
              <a:buFontTx/>
              <a:buChar char="•"/>
            </a:pPr>
            <a:endParaRPr lang="en-US" dirty="0" smtClean="0"/>
          </a:p>
          <a:p>
            <a:pPr>
              <a:buSzTx/>
              <a:buFontTx/>
              <a:buChar char="•"/>
            </a:pPr>
            <a:r>
              <a:rPr lang="en-US" dirty="0" smtClean="0"/>
              <a:t>Optimal ? </a:t>
            </a:r>
          </a:p>
          <a:p>
            <a:pPr lvl="1">
              <a:buNone/>
            </a:pPr>
            <a:endParaRPr lang="en-US" dirty="0" smtClean="0"/>
          </a:p>
          <a:p>
            <a:pPr>
              <a:buFontTx/>
              <a:buChar char="•"/>
            </a:pPr>
            <a:r>
              <a:rPr lang="en-US" dirty="0" smtClean="0"/>
              <a:t>Space complexity?</a:t>
            </a:r>
          </a:p>
          <a:p>
            <a:pPr>
              <a:buSzTx/>
              <a:buFontTx/>
              <a:buChar char="•"/>
            </a:pPr>
            <a:endParaRPr lang="en-US" dirty="0" smtClean="0"/>
          </a:p>
          <a:p>
            <a:pPr lvl="1">
              <a:buFontTx/>
              <a:buChar char="•"/>
            </a:pPr>
            <a:endParaRPr lang="en-US" dirty="0" smtClean="0"/>
          </a:p>
          <a:p>
            <a:pPr>
              <a:buFontTx/>
              <a:buChar char="•"/>
            </a:pPr>
            <a:r>
              <a:rPr lang="en-US" dirty="0" smtClean="0"/>
              <a:t>Time complexity?</a:t>
            </a:r>
            <a:endParaRPr lang="en-US" i="1" dirty="0" smtClean="0"/>
          </a:p>
          <a:p>
            <a:pPr>
              <a:buSzTx/>
              <a:buFontTx/>
              <a:buChar char="•"/>
            </a:pPr>
            <a:endParaRPr lang="en-US" i="1" dirty="0" smtClean="0"/>
          </a:p>
          <a:p>
            <a:pPr>
              <a:buSzTx/>
              <a:buFontTx/>
              <a:buChar char="•"/>
            </a:pPr>
            <a:endParaRPr lang="en-US" i="1" dirty="0" smtClean="0"/>
          </a:p>
        </p:txBody>
      </p:sp>
      <p:sp>
        <p:nvSpPr>
          <p:cNvPr id="5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443440" y="4418062"/>
            <a:ext cx="1368425" cy="55562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O(b+m)</a:t>
            </a:r>
            <a:endParaRPr lang="en-US" baseline="30000"/>
          </a:p>
        </p:txBody>
      </p:sp>
      <p:sp>
        <p:nvSpPr>
          <p:cNvPr id="6" name="TextBox 16"/>
          <p:cNvSpPr txBox="1">
            <a:spLocks noChangeArrowheads="1"/>
          </p:cNvSpPr>
          <p:nvPr/>
        </p:nvSpPr>
        <p:spPr bwMode="auto">
          <a:xfrm>
            <a:off x="2339752" y="4437112"/>
            <a:ext cx="1079500" cy="52228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O(</a:t>
            </a:r>
            <a:r>
              <a:rPr lang="en-US" dirty="0" err="1"/>
              <a:t>b</a:t>
            </a:r>
            <a:r>
              <a:rPr lang="en-US" baseline="30000" dirty="0" err="1"/>
              <a:t>m</a:t>
            </a:r>
            <a:r>
              <a:rPr lang="en-US" dirty="0"/>
              <a:t>)</a:t>
            </a:r>
            <a:endParaRPr lang="en-US" baseline="30000" dirty="0"/>
          </a:p>
        </p:txBody>
      </p:sp>
      <p:sp>
        <p:nvSpPr>
          <p:cNvPr id="7" name="TextBox 17"/>
          <p:cNvSpPr txBox="1">
            <a:spLocks noChangeArrowheads="1"/>
          </p:cNvSpPr>
          <p:nvPr/>
        </p:nvSpPr>
        <p:spPr bwMode="auto">
          <a:xfrm>
            <a:off x="5003577" y="4418062"/>
            <a:ext cx="1223963" cy="522287"/>
          </a:xfrm>
          <a:prstGeom prst="rect">
            <a:avLst/>
          </a:prstGeom>
          <a:solidFill>
            <a:srgbClr val="66FF33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O(</a:t>
            </a:r>
            <a:r>
              <a:rPr lang="en-US" dirty="0" err="1"/>
              <a:t>bm</a:t>
            </a:r>
            <a:r>
              <a:rPr lang="en-US" dirty="0"/>
              <a:t>)</a:t>
            </a:r>
            <a:endParaRPr lang="en-US" baseline="30000" dirty="0"/>
          </a:p>
        </p:txBody>
      </p:sp>
      <p:sp>
        <p:nvSpPr>
          <p:cNvPr id="8" name="TextBox 18"/>
          <p:cNvSpPr txBox="1">
            <a:spLocks noChangeArrowheads="1"/>
          </p:cNvSpPr>
          <p:nvPr/>
        </p:nvSpPr>
        <p:spPr bwMode="auto">
          <a:xfrm>
            <a:off x="3635152" y="4437112"/>
            <a:ext cx="1081088" cy="522287"/>
          </a:xfrm>
          <a:prstGeom prst="rect">
            <a:avLst/>
          </a:prstGeom>
          <a:solidFill>
            <a:srgbClr val="FF66CC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O(</a:t>
            </a:r>
            <a:r>
              <a:rPr lang="en-US" dirty="0" err="1"/>
              <a:t>m</a:t>
            </a:r>
            <a:r>
              <a:rPr lang="en-US" baseline="30000" dirty="0" err="1"/>
              <a:t>b</a:t>
            </a:r>
            <a:r>
              <a:rPr lang="en-US" dirty="0"/>
              <a:t>)</a:t>
            </a:r>
          </a:p>
        </p:txBody>
      </p:sp>
      <p:sp>
        <p:nvSpPr>
          <p:cNvPr id="9" name="Rectangle 7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580088" y="1844824"/>
            <a:ext cx="1584200" cy="608583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It depends</a:t>
            </a:r>
            <a:endParaRPr lang="en-US" baseline="30000" dirty="0"/>
          </a:p>
        </p:txBody>
      </p:sp>
      <p:sp>
        <p:nvSpPr>
          <p:cNvPr id="10" name="TextBox 16"/>
          <p:cNvSpPr txBox="1">
            <a:spLocks noChangeArrowheads="1"/>
          </p:cNvSpPr>
          <p:nvPr/>
        </p:nvSpPr>
        <p:spPr bwMode="auto">
          <a:xfrm>
            <a:off x="2627784" y="1844824"/>
            <a:ext cx="1079500" cy="52228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yes</a:t>
            </a:r>
            <a:endParaRPr lang="en-US" baseline="30000" dirty="0"/>
          </a:p>
        </p:txBody>
      </p:sp>
      <p:sp>
        <p:nvSpPr>
          <p:cNvPr id="11" name="TextBox 18"/>
          <p:cNvSpPr txBox="1">
            <a:spLocks noChangeArrowheads="1"/>
          </p:cNvSpPr>
          <p:nvPr/>
        </p:nvSpPr>
        <p:spPr bwMode="auto">
          <a:xfrm>
            <a:off x="3923184" y="1844824"/>
            <a:ext cx="1081088" cy="522287"/>
          </a:xfrm>
          <a:prstGeom prst="rect">
            <a:avLst/>
          </a:prstGeom>
          <a:solidFill>
            <a:srgbClr val="FF66CC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12" name="Rectangle 7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292800" y="3068960"/>
            <a:ext cx="1584200" cy="608583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It depends</a:t>
            </a:r>
            <a:endParaRPr lang="en-US" baseline="30000" dirty="0"/>
          </a:p>
        </p:txBody>
      </p:sp>
      <p:sp>
        <p:nvSpPr>
          <p:cNvPr id="13" name="TextBox 16"/>
          <p:cNvSpPr txBox="1">
            <a:spLocks noChangeArrowheads="1"/>
          </p:cNvSpPr>
          <p:nvPr/>
        </p:nvSpPr>
        <p:spPr bwMode="auto">
          <a:xfrm>
            <a:off x="2340496" y="3068960"/>
            <a:ext cx="1079500" cy="52228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yes</a:t>
            </a:r>
            <a:endParaRPr lang="en-US" baseline="30000" dirty="0"/>
          </a:p>
        </p:txBody>
      </p:sp>
      <p:sp>
        <p:nvSpPr>
          <p:cNvPr id="14" name="TextBox 18"/>
          <p:cNvSpPr txBox="1">
            <a:spLocks noChangeArrowheads="1"/>
          </p:cNvSpPr>
          <p:nvPr/>
        </p:nvSpPr>
        <p:spPr bwMode="auto">
          <a:xfrm>
            <a:off x="3635896" y="3068960"/>
            <a:ext cx="1081088" cy="522287"/>
          </a:xfrm>
          <a:prstGeom prst="rect">
            <a:avLst/>
          </a:prstGeom>
          <a:solidFill>
            <a:srgbClr val="FF66CC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D7CD57AD-24F8-4DB1-ABA4-EFD7AFEABF1C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02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Branch-and-Bound Analysis</a:t>
            </a:r>
          </a:p>
        </p:txBody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839200" cy="4924425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dirty="0" smtClean="0">
                <a:solidFill>
                  <a:srgbClr val="CC0099"/>
                </a:solidFill>
              </a:rPr>
              <a:t>Completeness</a:t>
            </a:r>
            <a:r>
              <a:rPr lang="en-US" dirty="0" smtClean="0"/>
              <a:t>: no, for the same reasons that DFS isn't complete</a:t>
            </a:r>
          </a:p>
          <a:p>
            <a:pPr lvl="1" eaLnBrk="1" hangingPunct="1"/>
            <a:r>
              <a:rPr lang="en-US" dirty="0" smtClean="0"/>
              <a:t>however, for many problems of interest there are no infinite paths and no cycles</a:t>
            </a:r>
          </a:p>
          <a:p>
            <a:pPr lvl="1" eaLnBrk="1" hangingPunct="1"/>
            <a:r>
              <a:rPr lang="en-US" dirty="0" smtClean="0"/>
              <a:t>hence, for many problems B&amp;B is complete</a:t>
            </a:r>
          </a:p>
          <a:p>
            <a:pPr eaLnBrk="1" hangingPunct="1">
              <a:buFontTx/>
              <a:buChar char="•"/>
            </a:pPr>
            <a:r>
              <a:rPr lang="en-US" dirty="0" smtClean="0">
                <a:solidFill>
                  <a:srgbClr val="CC0099"/>
                </a:solidFill>
              </a:rPr>
              <a:t>Time complexity</a:t>
            </a:r>
            <a:r>
              <a:rPr lang="en-US" dirty="0" smtClean="0"/>
              <a:t>: </a:t>
            </a:r>
            <a:r>
              <a:rPr lang="en-US" i="1" dirty="0" smtClean="0"/>
              <a:t>O(</a:t>
            </a:r>
            <a:r>
              <a:rPr lang="en-US" i="1" dirty="0" err="1" smtClean="0"/>
              <a:t>b</a:t>
            </a:r>
            <a:r>
              <a:rPr lang="en-US" i="1" baseline="30000" dirty="0" err="1" smtClean="0"/>
              <a:t>m</a:t>
            </a:r>
            <a:r>
              <a:rPr lang="en-US" i="1" dirty="0" smtClean="0"/>
              <a:t>)</a:t>
            </a:r>
          </a:p>
          <a:p>
            <a:pPr eaLnBrk="1" hangingPunct="1">
              <a:buFontTx/>
              <a:buChar char="•"/>
            </a:pPr>
            <a:r>
              <a:rPr lang="en-US" dirty="0" smtClean="0">
                <a:solidFill>
                  <a:srgbClr val="CC0099"/>
                </a:solidFill>
              </a:rPr>
              <a:t>Space complexity</a:t>
            </a:r>
            <a:r>
              <a:rPr lang="en-US" dirty="0" smtClean="0"/>
              <a:t>:…..</a:t>
            </a:r>
            <a:endParaRPr lang="en-US" i="1" dirty="0" smtClean="0"/>
          </a:p>
          <a:p>
            <a:pPr lvl="1" eaLnBrk="1" hangingPunct="1"/>
            <a:r>
              <a:rPr lang="en-US" dirty="0" smtClean="0"/>
              <a:t>Branch &amp; Bound has the same space complexity as….</a:t>
            </a:r>
          </a:p>
          <a:p>
            <a:pPr lvl="1" eaLnBrk="1" hangingPunct="1"/>
            <a:r>
              <a:rPr lang="en-US" dirty="0" smtClean="0"/>
              <a:t>this is a big improvement over </a:t>
            </a:r>
            <a:r>
              <a:rPr lang="en-US" i="1" dirty="0" smtClean="0"/>
              <a:t>…………..</a:t>
            </a:r>
            <a:r>
              <a:rPr lang="en-US" dirty="0" smtClean="0"/>
              <a:t>!</a:t>
            </a:r>
          </a:p>
          <a:p>
            <a:pPr eaLnBrk="1" hangingPunct="1">
              <a:buFontTx/>
              <a:buChar char="•"/>
            </a:pPr>
            <a:r>
              <a:rPr lang="en-US" dirty="0" smtClean="0">
                <a:solidFill>
                  <a:srgbClr val="CC0099"/>
                </a:solidFill>
              </a:rPr>
              <a:t>Optimality</a:t>
            </a:r>
            <a:r>
              <a:rPr lang="en-US" dirty="0" smtClean="0"/>
              <a:t>: ……...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9571564-95DE-477C-9F5B-A3E186AA7108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4875213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sz="4000" b="1" dirty="0" smtClean="0">
                <a:solidFill>
                  <a:schemeClr val="accent3">
                    <a:lumMod val="65000"/>
                  </a:schemeClr>
                </a:solidFill>
              </a:rPr>
              <a:t>Recap A*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accent3">
                    <a:lumMod val="65000"/>
                  </a:schemeClr>
                </a:solidFill>
              </a:rPr>
              <a:t>Branch &amp; Bound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A</a:t>
            </a:r>
            <a:r>
              <a:rPr lang="en-US" sz="4000" baseline="30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* </a:t>
            </a:r>
            <a:r>
              <a:rPr lang="en-US" sz="4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tricks</a:t>
            </a:r>
          </a:p>
          <a:p>
            <a:pPr eaLnBrk="1" hangingPunct="1">
              <a:buFontTx/>
              <a:buChar char="•"/>
              <a:defRPr/>
            </a:pPr>
            <a:r>
              <a:rPr lang="en-US" sz="4000" dirty="0" smtClean="0">
                <a:solidFill>
                  <a:schemeClr val="bg2"/>
                </a:solidFill>
              </a:rPr>
              <a:t>Pruning Cycles and Repeated States</a:t>
            </a:r>
          </a:p>
          <a:p>
            <a:pPr eaLnBrk="1" hangingPunct="1">
              <a:defRPr/>
            </a:pPr>
            <a:endParaRPr lang="en-US" sz="4000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A8B54EC-E5DF-43C1-831F-A128FE19CB6C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</a:t>
            </a:r>
            <a:r>
              <a:rPr lang="en-US" i="1" smtClean="0"/>
              <a:t>A</a:t>
            </a:r>
            <a:r>
              <a:rPr lang="en-US" i="1" baseline="30000" smtClean="0"/>
              <a:t>*</a:t>
            </a:r>
            <a:r>
              <a:rPr lang="en-US" smtClean="0"/>
              <a:t> Enhancements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The main problem with </a:t>
            </a:r>
            <a:r>
              <a:rPr lang="en-US" i="1" dirty="0" smtClean="0"/>
              <a:t>A</a:t>
            </a:r>
            <a:r>
              <a:rPr lang="en-US" i="1" baseline="30000" dirty="0" smtClean="0"/>
              <a:t>*</a:t>
            </a:r>
            <a:r>
              <a:rPr lang="en-US" dirty="0" smtClean="0"/>
              <a:t> is that it uses exponential space.  Branch and bound was one way around this problem.  Are there others?</a:t>
            </a:r>
          </a:p>
          <a:p>
            <a:pPr eaLnBrk="1" hangingPunct="1"/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dirty="0" smtClean="0"/>
              <a:t>…….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Memory-bounded </a:t>
            </a:r>
            <a:r>
              <a:rPr lang="en-US" i="1" dirty="0" smtClean="0"/>
              <a:t>A</a:t>
            </a:r>
            <a:r>
              <a:rPr lang="en-US" i="1" baseline="30000" dirty="0" smtClean="0"/>
              <a:t>*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24930</TotalTime>
  <Words>1333</Words>
  <Application>Microsoft Office PowerPoint</Application>
  <PresentationFormat>On-screen Show (4:3)</PresentationFormat>
  <Paragraphs>252</Paragraphs>
  <Slides>23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Default Design</vt:lpstr>
      <vt:lpstr>Acrobat Document</vt:lpstr>
      <vt:lpstr>Microsoft Equation 3.0</vt:lpstr>
      <vt:lpstr>Slide 1</vt:lpstr>
      <vt:lpstr>Lecture Overview</vt:lpstr>
      <vt:lpstr>Branch-and-Bound Search</vt:lpstr>
      <vt:lpstr>Branch-and-Bound Search Algorithm</vt:lpstr>
      <vt:lpstr>Branch-and-Bound Search Algorithm</vt:lpstr>
      <vt:lpstr>Branch-and-Bound Analysis</vt:lpstr>
      <vt:lpstr>Branch-and-Bound Analysis</vt:lpstr>
      <vt:lpstr>Lecture Overview</vt:lpstr>
      <vt:lpstr>Other A* Enhancements</vt:lpstr>
      <vt:lpstr>(Heuristic) Iterative Deepening – IDA*</vt:lpstr>
      <vt:lpstr>Analysis of Iterative Deepening A* (IDA*)</vt:lpstr>
      <vt:lpstr>(Heuristic) Iterative Deepening – IDA*</vt:lpstr>
      <vt:lpstr>Memory-bounded A*</vt:lpstr>
      <vt:lpstr>MBA*: Compute New h(p)</vt:lpstr>
      <vt:lpstr>Memory-bounded A*</vt:lpstr>
      <vt:lpstr>Lecture Overview</vt:lpstr>
      <vt:lpstr>Cycle Checking</vt:lpstr>
      <vt:lpstr>Repeated States / Multiple Paths</vt:lpstr>
      <vt:lpstr>Multiple-Path Pruning</vt:lpstr>
      <vt:lpstr>Multiple-Path Pruning &amp; Optimal Solutions</vt:lpstr>
      <vt:lpstr>Multiple-Path Pruning &amp; Optimal Solutions</vt:lpstr>
      <vt:lpstr>Learning Goals for today’s class</vt:lpstr>
      <vt:lpstr>Next class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492</cp:revision>
  <dcterms:created xsi:type="dcterms:W3CDTF">2000-08-26T02:46:38Z</dcterms:created>
  <dcterms:modified xsi:type="dcterms:W3CDTF">2012-09-24T16:44:40Z</dcterms:modified>
</cp:coreProperties>
</file>