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98" r:id="rId2"/>
    <p:sldId id="489" r:id="rId3"/>
    <p:sldId id="482" r:id="rId4"/>
    <p:sldId id="481" r:id="rId5"/>
    <p:sldId id="364" r:id="rId6"/>
    <p:sldId id="474" r:id="rId7"/>
    <p:sldId id="475" r:id="rId8"/>
    <p:sldId id="472" r:id="rId9"/>
    <p:sldId id="473" r:id="rId10"/>
    <p:sldId id="476" r:id="rId11"/>
    <p:sldId id="407" r:id="rId12"/>
    <p:sldId id="487" r:id="rId13"/>
    <p:sldId id="408" r:id="rId14"/>
    <p:sldId id="409" r:id="rId15"/>
    <p:sldId id="450" r:id="rId16"/>
    <p:sldId id="467" r:id="rId17"/>
    <p:sldId id="483" r:id="rId18"/>
    <p:sldId id="484" r:id="rId19"/>
    <p:sldId id="488" r:id="rId20"/>
    <p:sldId id="485" r:id="rId21"/>
    <p:sldId id="486" r:id="rId22"/>
    <p:sldId id="480" r:id="rId23"/>
    <p:sldId id="460" r:id="rId24"/>
  </p:sldIdLst>
  <p:sldSz cx="9144000" cy="6858000" type="screen4x3"/>
  <p:notesSz cx="6985000" cy="92837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66"/>
    <a:srgbClr val="CCECFF"/>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81457" autoAdjust="0"/>
  </p:normalViewPr>
  <p:slideViewPr>
    <p:cSldViewPr>
      <p:cViewPr>
        <p:scale>
          <a:sx n="66" d="100"/>
          <a:sy n="66" d="100"/>
        </p:scale>
        <p:origin x="-5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2"/>
    </p:cViewPr>
  </p:sorterViewPr>
  <p:notesViewPr>
    <p:cSldViewPr>
      <p:cViewPr>
        <p:scale>
          <a:sx n="100" d="100"/>
          <a:sy n="100" d="100"/>
        </p:scale>
        <p:origin x="-864" y="282"/>
      </p:cViewPr>
      <p:guideLst>
        <p:guide orient="horz" pos="2924"/>
        <p:guide pos="22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4499" name="Rectangle 3"/>
          <p:cNvSpPr>
            <a:spLocks noGrp="1" noChangeArrowheads="1"/>
          </p:cNvSpPr>
          <p:nvPr>
            <p:ph type="dt" sz="quarter" idx="1"/>
          </p:nvPr>
        </p:nvSpPr>
        <p:spPr bwMode="auto">
          <a:xfrm>
            <a:off x="3956794" y="0"/>
            <a:ext cx="3026622"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4500" name="Rectangle 4"/>
          <p:cNvSpPr>
            <a:spLocks noGrp="1" noChangeArrowheads="1"/>
          </p:cNvSpPr>
          <p:nvPr>
            <p:ph type="ftr" sz="quarter" idx="2"/>
          </p:nvPr>
        </p:nvSpPr>
        <p:spPr bwMode="auto">
          <a:xfrm>
            <a:off x="1" y="8818563"/>
            <a:ext cx="3026622"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4501" name="Rectangle 5"/>
          <p:cNvSpPr>
            <a:spLocks noGrp="1" noChangeArrowheads="1"/>
          </p:cNvSpPr>
          <p:nvPr>
            <p:ph type="sldNum" sz="quarter" idx="3"/>
          </p:nvPr>
        </p:nvSpPr>
        <p:spPr bwMode="auto">
          <a:xfrm>
            <a:off x="3956794" y="8818563"/>
            <a:ext cx="3026622"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CA1D567-F02D-4C36-BC2A-03AE01FCEC1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5" name="Rectangle 3"/>
          <p:cNvSpPr>
            <a:spLocks noGrp="1" noChangeArrowheads="1"/>
          </p:cNvSpPr>
          <p:nvPr>
            <p:ph type="dt"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1756" y="4410076"/>
            <a:ext cx="5121488"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9" name="Rectangle 7"/>
          <p:cNvSpPr>
            <a:spLocks noGrp="1" noChangeArrowheads="1"/>
          </p:cNvSpPr>
          <p:nvPr>
            <p:ph type="sldNum" sz="quarter" idx="5"/>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209EBC77-620B-4953-B430-8117FDE0A6E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clair.si.umich.edu/clair/anthology/query.cgi?type=Paper&amp;id=W01-1408"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clair.si.umich.edu/clair/anthology/query.cgi?type=Author&amp;id=5893" TargetMode="External"/><Relationship Id="rId5" Type="http://schemas.openxmlformats.org/officeDocument/2006/relationships/hyperlink" Target="http://clair.si.umich.edu/clair/anthology/query.cgi?type=Author&amp;id=8373" TargetMode="External"/><Relationship Id="rId4" Type="http://schemas.openxmlformats.org/officeDocument/2006/relationships/hyperlink" Target="http://clair.si.umich.edu/clair/anthology/query.cgi?type=Author&amp;id=6051"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EC7E864-FB05-4F66-BB26-3C8E00072186}" type="slidenum">
              <a:rPr lang="en-US" smtClean="0"/>
              <a:pPr/>
              <a:t>1</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b="1" smtClean="0"/>
              <a:t>Lecture 8</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C05559D-C129-405A-ADCD-88BD76136411}" type="slidenum">
              <a:rPr lang="en-US" smtClean="0"/>
              <a:pPr/>
              <a:t>11</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Lowest estimated total cost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E6FAAE7-0F4B-44C5-BA4C-F580F8FADA1B}" type="slidenum">
              <a:rPr lang="en-US" smtClean="0"/>
              <a:pPr/>
              <a:t>13</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Complete it is always testing shorter underestimate of the total cost</a:t>
            </a:r>
          </a:p>
          <a:p>
            <a:pPr eaLnBrk="1" hangingPunct="1"/>
            <a:r>
              <a:rPr lang="en-US" smtClean="0"/>
              <a:t>So it is not missing anything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0AA4BF9-76EA-45BE-99FB-24E3C418A67E}" type="slidenum">
              <a:rPr lang="en-US" smtClean="0"/>
              <a:pPr/>
              <a:t>14</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5CBA0DD-77AB-46A8-8206-323086F9ECF5}" type="slidenum">
              <a:rPr lang="en-US" smtClean="0"/>
              <a:pPr/>
              <a:t>15</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372F698-A801-4FD9-B57D-81F3F9EC62EC}" type="slidenum">
              <a:rPr lang="en-US" smtClean="0"/>
              <a:pPr/>
              <a:t>16</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buFontTx/>
              <a:buChar char="•"/>
            </a:pPr>
            <a:r>
              <a:rPr lang="en-US" sz="900" smtClean="0"/>
              <a:t>Because </a:t>
            </a:r>
            <a:r>
              <a:rPr lang="en-US" sz="900" i="1" smtClean="0"/>
              <a:t>p</a:t>
            </a:r>
            <a:r>
              <a:rPr lang="en-US" sz="900" smtClean="0"/>
              <a:t> was expanded before </a:t>
            </a:r>
            <a:r>
              <a:rPr lang="en-US" sz="900" i="1" smtClean="0"/>
              <a:t>p''</a:t>
            </a:r>
            <a:r>
              <a:rPr lang="en-US" sz="900" smtClean="0"/>
              <a:t>, </a:t>
            </a:r>
            <a:r>
              <a:rPr lang="en-US" sz="900" i="1" smtClean="0"/>
              <a:t>f(p) </a:t>
            </a:r>
            <a:r>
              <a:rPr lang="en-US" sz="900" i="1" smtClean="0">
                <a:sym typeface="Symbol" pitchFamily="18" charset="2"/>
              </a:rPr>
              <a:t></a:t>
            </a:r>
            <a:r>
              <a:rPr lang="en-US" sz="900" i="1" smtClean="0"/>
              <a:t> f(p'')</a:t>
            </a:r>
            <a:r>
              <a:rPr lang="en-US" sz="900" smtClean="0"/>
              <a:t>.</a:t>
            </a:r>
          </a:p>
          <a:p>
            <a:pPr eaLnBrk="1" hangingPunct="1">
              <a:buFontTx/>
              <a:buChar char="•"/>
            </a:pPr>
            <a:r>
              <a:rPr lang="en-US" sz="900" smtClean="0"/>
              <a:t>Because </a:t>
            </a:r>
            <a:r>
              <a:rPr lang="en-US" sz="900" i="1" smtClean="0"/>
              <a:t>p</a:t>
            </a:r>
            <a:r>
              <a:rPr lang="en-US" sz="900" smtClean="0"/>
              <a:t> is a goal, </a:t>
            </a:r>
            <a:r>
              <a:rPr lang="en-US" sz="900" i="1" smtClean="0"/>
              <a:t>h(p)=0</a:t>
            </a:r>
            <a:r>
              <a:rPr lang="en-US" sz="900" smtClean="0"/>
              <a:t>.  Thus </a:t>
            </a:r>
            <a:r>
              <a:rPr lang="en-US" sz="900" i="1" smtClean="0"/>
              <a:t>cost(p) </a:t>
            </a:r>
            <a:r>
              <a:rPr lang="en-US" sz="900" i="1" smtClean="0">
                <a:sym typeface="Symbol" pitchFamily="18" charset="2"/>
              </a:rPr>
              <a:t></a:t>
            </a:r>
            <a:r>
              <a:rPr lang="en-US" sz="900" i="1" smtClean="0"/>
              <a:t> cost(p'') + h(p'')</a:t>
            </a:r>
            <a:r>
              <a:rPr lang="en-US" sz="900" smtClean="0"/>
              <a:t>.</a:t>
            </a:r>
          </a:p>
          <a:p>
            <a:pPr eaLnBrk="1" hangingPunct="1">
              <a:buFontTx/>
              <a:buChar char="•"/>
            </a:pPr>
            <a:r>
              <a:rPr lang="en-US" sz="900" smtClean="0"/>
              <a:t>Because </a:t>
            </a:r>
            <a:r>
              <a:rPr lang="en-US" sz="900" i="1" smtClean="0"/>
              <a:t>h</a:t>
            </a:r>
            <a:r>
              <a:rPr lang="en-US" sz="900" smtClean="0"/>
              <a:t> is admissible, </a:t>
            </a:r>
            <a:r>
              <a:rPr lang="en-US" sz="900" i="1" smtClean="0"/>
              <a:t>cost(p'') + h(p'') </a:t>
            </a:r>
            <a:r>
              <a:rPr lang="en-US" sz="900" i="1" smtClean="0">
                <a:sym typeface="Symbol" pitchFamily="18" charset="2"/>
              </a:rPr>
              <a:t></a:t>
            </a:r>
            <a:r>
              <a:rPr lang="en-US" sz="900" i="1" smtClean="0"/>
              <a:t> cost(p')</a:t>
            </a:r>
            <a:r>
              <a:rPr lang="en-US" sz="900" smtClean="0"/>
              <a:t> for any path </a:t>
            </a:r>
            <a:r>
              <a:rPr lang="en-US" sz="900" i="1" smtClean="0"/>
              <a:t>p'</a:t>
            </a:r>
            <a:r>
              <a:rPr lang="en-US" sz="900" smtClean="0"/>
              <a:t> to a goal that extends </a:t>
            </a:r>
            <a:r>
              <a:rPr lang="en-US" sz="900" i="1" smtClean="0"/>
              <a:t>p''</a:t>
            </a:r>
          </a:p>
          <a:p>
            <a:pPr eaLnBrk="1" hangingPunct="1">
              <a:buFontTx/>
              <a:buChar char="•"/>
            </a:pPr>
            <a:r>
              <a:rPr lang="en-US" sz="900" smtClean="0"/>
              <a:t>Thus </a:t>
            </a:r>
            <a:r>
              <a:rPr lang="en-US" sz="900" i="1" smtClean="0"/>
              <a:t>cost(p) </a:t>
            </a:r>
            <a:r>
              <a:rPr lang="en-US" sz="900" i="1" smtClean="0">
                <a:sym typeface="Symbol" pitchFamily="18" charset="2"/>
              </a:rPr>
              <a:t></a:t>
            </a:r>
            <a:r>
              <a:rPr lang="en-US" sz="900" i="1" smtClean="0"/>
              <a:t> cost(p')</a:t>
            </a:r>
            <a:r>
              <a:rPr lang="en-US" sz="900" smtClean="0"/>
              <a:t> for any other path </a:t>
            </a:r>
            <a:r>
              <a:rPr lang="en-US" sz="900" i="1" smtClean="0"/>
              <a:t>p'</a:t>
            </a:r>
            <a:r>
              <a:rPr lang="en-US" sz="900" smtClean="0"/>
              <a:t> to a goal.  </a:t>
            </a:r>
          </a:p>
          <a:p>
            <a:pPr eaLnBrk="1" hangingPunct="1"/>
            <a:r>
              <a:rPr lang="en-US" sz="900" smtClean="0"/>
              <a:t>This contradicts our assumption that </a:t>
            </a:r>
            <a:r>
              <a:rPr lang="en-US" sz="900" i="1" smtClean="0"/>
              <a:t>p'</a:t>
            </a:r>
            <a:r>
              <a:rPr lang="en-US" sz="900" smtClean="0"/>
              <a:t> is the shortest path.</a:t>
            </a:r>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101DD2B-F89B-48DE-A2C2-88D4F5C5DEF7}" type="slidenum">
              <a:rPr lang="en-US" smtClean="0"/>
              <a:pPr/>
              <a:t>17</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buFontTx/>
              <a:buChar char="•"/>
            </a:pPr>
            <a:r>
              <a:rPr lang="en-US" sz="1000" smtClean="0"/>
              <a:t>In fact, we can prove something even stronger about </a:t>
            </a:r>
            <a:r>
              <a:rPr lang="en-US" sz="1000" i="1" smtClean="0"/>
              <a:t>A</a:t>
            </a:r>
            <a:r>
              <a:rPr lang="en-US" sz="1000" i="1" baseline="30000" smtClean="0"/>
              <a:t>*</a:t>
            </a:r>
            <a:r>
              <a:rPr lang="en-US" sz="1000" smtClean="0"/>
              <a:t>: in a sense (given the particular heuristic that is available) </a:t>
            </a:r>
          </a:p>
          <a:p>
            <a:pPr eaLnBrk="1" hangingPunct="1">
              <a:buFontTx/>
              <a:buChar char="•"/>
            </a:pPr>
            <a:r>
              <a:rPr lang="en-US" sz="1000" smtClean="0"/>
              <a:t>no search algorithm could do better!</a:t>
            </a:r>
          </a:p>
          <a:p>
            <a:pPr marL="742950" lvl="1" indent="-285750" eaLnBrk="1" hangingPunct="1">
              <a:spcBef>
                <a:spcPct val="20000"/>
              </a:spcBef>
              <a:buClr>
                <a:schemeClr val="tx1"/>
              </a:buClr>
              <a:buSzPct val="120000"/>
              <a:buFontTx/>
              <a:buChar char="•"/>
            </a:pPr>
            <a:r>
              <a:rPr lang="en-US" sz="2000" smtClean="0">
                <a:latin typeface="Arial Unicode MS" pitchFamily="34" charset="-128"/>
              </a:rPr>
              <a:t>problem: </a:t>
            </a:r>
            <a:r>
              <a:rPr lang="en-US" sz="2000" i="1" smtClean="0">
                <a:latin typeface="Arial Unicode MS" pitchFamily="34" charset="-128"/>
              </a:rPr>
              <a:t>A</a:t>
            </a:r>
            <a:r>
              <a:rPr lang="en-US" sz="2000" i="1" baseline="30000" smtClean="0">
                <a:latin typeface="Arial Unicode MS" pitchFamily="34" charset="-128"/>
              </a:rPr>
              <a:t>*</a:t>
            </a:r>
            <a:r>
              <a:rPr lang="en-US" sz="2000" smtClean="0">
                <a:latin typeface="Arial Unicode MS" pitchFamily="34" charset="-128"/>
              </a:rPr>
              <a:t> could be unlucky about how it breaks ties.</a:t>
            </a:r>
          </a:p>
          <a:p>
            <a:pPr marL="742950" lvl="1" indent="-285750" eaLnBrk="1" hangingPunct="1">
              <a:spcBef>
                <a:spcPct val="20000"/>
              </a:spcBef>
              <a:buClr>
                <a:schemeClr val="tx1"/>
              </a:buClr>
              <a:buSzPct val="120000"/>
              <a:buFontTx/>
              <a:buChar char="•"/>
            </a:pPr>
            <a:r>
              <a:rPr lang="en-US" sz="2000" smtClean="0">
                <a:latin typeface="Arial Unicode MS" pitchFamily="34" charset="-128"/>
              </a:rPr>
              <a:t>So let's define optimal efficiency as expanding the minimal number of paths </a:t>
            </a:r>
            <a:r>
              <a:rPr lang="en-US" sz="2000" i="1" smtClean="0">
                <a:latin typeface="Arial Unicode MS" pitchFamily="34" charset="-128"/>
              </a:rPr>
              <a:t>p</a:t>
            </a:r>
            <a:r>
              <a:rPr lang="en-US" sz="2000" smtClean="0">
                <a:latin typeface="Arial Unicode MS" pitchFamily="34" charset="-128"/>
              </a:rPr>
              <a:t> for which </a:t>
            </a:r>
            <a:r>
              <a:rPr lang="en-US" sz="2000" i="1" smtClean="0">
                <a:latin typeface="Arial Unicode MS" pitchFamily="34" charset="-128"/>
              </a:rPr>
              <a:t>f(p) </a:t>
            </a:r>
            <a:r>
              <a:rPr lang="en-US" sz="2000" i="1" smtClean="0">
                <a:latin typeface="Arial Unicode MS" pitchFamily="34" charset="-128"/>
                <a:ea typeface="Arial Unicode MS" pitchFamily="34" charset="-128"/>
                <a:cs typeface="Arial Unicode MS" pitchFamily="34" charset="-128"/>
              </a:rPr>
              <a:t>&lt;</a:t>
            </a:r>
            <a:r>
              <a:rPr lang="en-US" sz="2000" i="1" smtClean="0">
                <a:latin typeface="Arial Unicode MS" pitchFamily="34" charset="-128"/>
              </a:rPr>
              <a:t> f*</a:t>
            </a:r>
            <a:r>
              <a:rPr lang="en-US" sz="2000" smtClean="0">
                <a:latin typeface="Arial Unicode MS" pitchFamily="34" charset="-128"/>
              </a:rPr>
              <a:t>, where </a:t>
            </a:r>
            <a:r>
              <a:rPr lang="en-US" sz="2000" i="1" smtClean="0">
                <a:latin typeface="Arial Unicode MS" pitchFamily="34" charset="-128"/>
              </a:rPr>
              <a:t>f*</a:t>
            </a:r>
            <a:r>
              <a:rPr lang="en-US" sz="2000" baseline="30000" smtClean="0">
                <a:latin typeface="Arial Unicode MS" pitchFamily="34" charset="-128"/>
              </a:rPr>
              <a:t> </a:t>
            </a:r>
            <a:r>
              <a:rPr lang="en-US" sz="2000" smtClean="0">
                <a:latin typeface="Arial Unicode MS" pitchFamily="34" charset="-128"/>
              </a:rPr>
              <a:t>is the cost of the optimal solution.</a:t>
            </a:r>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eaLnBrk="1" hangingPunct="1"/>
            <a:r>
              <a:rPr lang="en-US" dirty="0" smtClean="0">
                <a:solidFill>
                  <a:schemeClr val="tx1"/>
                </a:solidFill>
              </a:rPr>
              <a:t>title: </a:t>
            </a:r>
            <a:r>
              <a:rPr lang="en-US" dirty="0" smtClean="0">
                <a:solidFill>
                  <a:schemeClr val="bg1"/>
                </a:solidFill>
                <a:hlinkClick r:id="rId3"/>
              </a:rPr>
              <a:t>An Efficient A* Search Algorithm For </a:t>
            </a:r>
            <a:r>
              <a:rPr lang="en-US" b="1" dirty="0" smtClean="0">
                <a:solidFill>
                  <a:schemeClr val="bg1"/>
                </a:solidFill>
                <a:hlinkClick r:id="rId3"/>
              </a:rPr>
              <a:t>Statistical Machine Translation</a:t>
            </a:r>
            <a:r>
              <a:rPr lang="en-US" dirty="0" smtClean="0">
                <a:solidFill>
                  <a:schemeClr val="tx1"/>
                </a:solidFill>
              </a:rPr>
              <a:t/>
            </a:r>
            <a:br>
              <a:rPr lang="en-US" dirty="0" smtClean="0">
                <a:solidFill>
                  <a:schemeClr val="tx1"/>
                </a:solidFill>
              </a:rPr>
            </a:br>
            <a:r>
              <a:rPr lang="en-US" dirty="0" smtClean="0">
                <a:solidFill>
                  <a:schemeClr val="tx1"/>
                </a:solidFill>
              </a:rPr>
              <a:t>authors: </a:t>
            </a:r>
            <a:r>
              <a:rPr lang="en-US" dirty="0" err="1" smtClean="0">
                <a:solidFill>
                  <a:schemeClr val="tx1"/>
                </a:solidFill>
                <a:hlinkClick r:id="rId4"/>
              </a:rPr>
              <a:t>Och</a:t>
            </a:r>
            <a:r>
              <a:rPr lang="en-US" dirty="0" smtClean="0">
                <a:solidFill>
                  <a:schemeClr val="tx1"/>
                </a:solidFill>
                <a:hlinkClick r:id="rId4"/>
              </a:rPr>
              <a:t>, Franz Josef</a:t>
            </a:r>
            <a:r>
              <a:rPr lang="en-US" dirty="0" smtClean="0">
                <a:solidFill>
                  <a:schemeClr val="tx1"/>
                </a:solidFill>
              </a:rPr>
              <a:t> (RWTH Aachen University, Aachen Germany), </a:t>
            </a:r>
            <a:r>
              <a:rPr lang="en-US" dirty="0" err="1" smtClean="0">
                <a:solidFill>
                  <a:schemeClr val="tx1"/>
                </a:solidFill>
                <a:hlinkClick r:id="rId5"/>
              </a:rPr>
              <a:t>Ueffing</a:t>
            </a:r>
            <a:r>
              <a:rPr lang="en-US" dirty="0" smtClean="0">
                <a:solidFill>
                  <a:schemeClr val="tx1"/>
                </a:solidFill>
                <a:hlinkClick r:id="rId5"/>
              </a:rPr>
              <a:t>, Nicola</a:t>
            </a:r>
            <a:r>
              <a:rPr lang="en-US" dirty="0" smtClean="0">
                <a:solidFill>
                  <a:schemeClr val="tx1"/>
                </a:solidFill>
              </a:rPr>
              <a:t> (RWTH Aachen University, Aachen Germany), </a:t>
            </a:r>
            <a:r>
              <a:rPr lang="en-US" dirty="0" smtClean="0">
                <a:solidFill>
                  <a:schemeClr val="tx1"/>
                </a:solidFill>
                <a:hlinkClick r:id="rId6"/>
              </a:rPr>
              <a:t>Ney, Hermann</a:t>
            </a:r>
            <a:r>
              <a:rPr lang="en-US" dirty="0" smtClean="0">
                <a:solidFill>
                  <a:schemeClr val="tx1"/>
                </a:solidFill>
              </a:rPr>
              <a:t> (RWTH Aachen University, Aachen Germany)</a:t>
            </a:r>
            <a:br>
              <a:rPr lang="en-US" dirty="0" smtClean="0">
                <a:solidFill>
                  <a:schemeClr val="tx1"/>
                </a:solidFill>
              </a:rPr>
            </a:br>
            <a:r>
              <a:rPr lang="en-US" dirty="0" smtClean="0">
                <a:solidFill>
                  <a:schemeClr val="tx1"/>
                </a:solidFill>
              </a:rPr>
              <a:t>venue: Workshop On Data-Driven Methods In Machine Translation</a:t>
            </a:r>
            <a:br>
              <a:rPr lang="en-US" dirty="0" smtClean="0">
                <a:solidFill>
                  <a:schemeClr val="tx1"/>
                </a:solidFill>
              </a:rPr>
            </a:br>
            <a:r>
              <a:rPr lang="en-US" dirty="0" smtClean="0">
                <a:solidFill>
                  <a:schemeClr val="tx1"/>
                </a:solidFill>
              </a:rPr>
              <a:t>year: 2001</a:t>
            </a:r>
          </a:p>
          <a:p>
            <a:pPr eaLnBrk="1" hangingPunct="1"/>
            <a:endParaRPr lang="en-US" dirty="0" smtClean="0"/>
          </a:p>
          <a:p>
            <a:r>
              <a:rPr lang="en-US" sz="1200" kern="1200" baseline="0" dirty="0" smtClean="0">
                <a:solidFill>
                  <a:schemeClr val="tx1"/>
                </a:solidFill>
                <a:latin typeface="Times New Roman" pitchFamily="18" charset="0"/>
                <a:ea typeface="+mn-ea"/>
                <a:cs typeface="+mn-cs"/>
              </a:rPr>
              <a:t>Journal of Artificial Intelligence Research 29 (2007) 153-190 Submitted 10/06; published 06/07 The Generalized A* Architecture</a:t>
            </a:r>
          </a:p>
          <a:p>
            <a:r>
              <a:rPr lang="en-US" sz="1200" kern="1200" baseline="0" dirty="0" smtClean="0">
                <a:solidFill>
                  <a:schemeClr val="tx1"/>
                </a:solidFill>
                <a:latin typeface="Times New Roman" pitchFamily="18" charset="0"/>
                <a:ea typeface="+mn-ea"/>
                <a:cs typeface="+mn-cs"/>
              </a:rPr>
              <a:t>Pedro F. </a:t>
            </a:r>
            <a:r>
              <a:rPr lang="en-US" sz="1200" kern="1200" baseline="0" dirty="0" err="1" smtClean="0">
                <a:solidFill>
                  <a:schemeClr val="tx1"/>
                </a:solidFill>
                <a:latin typeface="Times New Roman" pitchFamily="18" charset="0"/>
                <a:ea typeface="+mn-ea"/>
                <a:cs typeface="+mn-cs"/>
              </a:rPr>
              <a:t>Felzenszwalb</a:t>
            </a:r>
            <a:r>
              <a:rPr lang="en-US" sz="1200" kern="1200" baseline="0" dirty="0" smtClean="0">
                <a:solidFill>
                  <a:schemeClr val="tx1"/>
                </a:solidFill>
                <a:latin typeface="Times New Roman" pitchFamily="18" charset="0"/>
                <a:ea typeface="+mn-ea"/>
                <a:cs typeface="+mn-cs"/>
              </a:rPr>
              <a:t> pff@cs.uchicago.edu</a:t>
            </a:r>
          </a:p>
          <a:p>
            <a:r>
              <a:rPr lang="en-US" sz="1200" kern="1200" baseline="0" dirty="0" smtClean="0">
                <a:solidFill>
                  <a:schemeClr val="tx1"/>
                </a:solidFill>
                <a:latin typeface="Times New Roman" pitchFamily="18" charset="0"/>
                <a:ea typeface="+mn-ea"/>
                <a:cs typeface="+mn-cs"/>
              </a:rPr>
              <a:t>Department of Computer Science University of Chicago </a:t>
            </a:r>
            <a:r>
              <a:rPr lang="en-US" sz="1200" kern="1200" baseline="0" dirty="0" err="1" smtClean="0">
                <a:solidFill>
                  <a:schemeClr val="tx1"/>
                </a:solidFill>
                <a:latin typeface="Times New Roman" pitchFamily="18" charset="0"/>
                <a:ea typeface="+mn-ea"/>
                <a:cs typeface="+mn-cs"/>
              </a:rPr>
              <a:t>Chicago</a:t>
            </a:r>
            <a:r>
              <a:rPr lang="en-US" sz="1200" kern="1200" baseline="0" dirty="0" smtClean="0">
                <a:solidFill>
                  <a:schemeClr val="tx1"/>
                </a:solidFill>
                <a:latin typeface="Times New Roman" pitchFamily="18" charset="0"/>
                <a:ea typeface="+mn-ea"/>
                <a:cs typeface="+mn-cs"/>
              </a:rPr>
              <a:t>, IL 60637</a:t>
            </a:r>
          </a:p>
          <a:p>
            <a:r>
              <a:rPr lang="en-US" sz="1200" kern="1200" baseline="0" dirty="0" smtClean="0">
                <a:solidFill>
                  <a:schemeClr val="tx1"/>
                </a:solidFill>
                <a:latin typeface="Times New Roman" pitchFamily="18" charset="0"/>
                <a:ea typeface="+mn-ea"/>
                <a:cs typeface="+mn-cs"/>
              </a:rPr>
              <a:t>David </a:t>
            </a:r>
            <a:r>
              <a:rPr lang="en-US" sz="1200" kern="1200" baseline="0" dirty="0" err="1" smtClean="0">
                <a:solidFill>
                  <a:schemeClr val="tx1"/>
                </a:solidFill>
                <a:latin typeface="Times New Roman" pitchFamily="18" charset="0"/>
                <a:ea typeface="+mn-ea"/>
                <a:cs typeface="+mn-cs"/>
              </a:rPr>
              <a:t>McAllester</a:t>
            </a:r>
            <a:r>
              <a:rPr lang="en-US" sz="1200" kern="1200" baseline="0" dirty="0" smtClean="0">
                <a:solidFill>
                  <a:schemeClr val="tx1"/>
                </a:solidFill>
                <a:latin typeface="Times New Roman" pitchFamily="18" charset="0"/>
                <a:ea typeface="+mn-ea"/>
                <a:cs typeface="+mn-cs"/>
              </a:rPr>
              <a:t> mcallester@tti-c.org Toyota Technological Institute at Chicago </a:t>
            </a:r>
            <a:r>
              <a:rPr lang="en-US" sz="1200" kern="1200" baseline="0" dirty="0" err="1" smtClean="0">
                <a:solidFill>
                  <a:schemeClr val="tx1"/>
                </a:solidFill>
                <a:latin typeface="Times New Roman" pitchFamily="18" charset="0"/>
                <a:ea typeface="+mn-ea"/>
                <a:cs typeface="+mn-cs"/>
              </a:rPr>
              <a:t>Chicago</a:t>
            </a:r>
            <a:r>
              <a:rPr lang="en-US" sz="1200" kern="1200" baseline="0" dirty="0" smtClean="0">
                <a:solidFill>
                  <a:schemeClr val="tx1"/>
                </a:solidFill>
                <a:latin typeface="Times New Roman" pitchFamily="18" charset="0"/>
                <a:ea typeface="+mn-ea"/>
                <a:cs typeface="+mn-cs"/>
              </a:rPr>
              <a:t>, IL 60637</a:t>
            </a:r>
          </a:p>
          <a:p>
            <a:r>
              <a:rPr lang="en-US" sz="1200" b="1" kern="1200" baseline="0" dirty="0" smtClean="0">
                <a:solidFill>
                  <a:schemeClr val="tx1"/>
                </a:solidFill>
                <a:latin typeface="Times New Roman" pitchFamily="18" charset="0"/>
                <a:ea typeface="+mn-ea"/>
                <a:cs typeface="+mn-cs"/>
              </a:rPr>
              <a:t>vision</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baseline="0" dirty="0" smtClean="0">
                <a:solidFill>
                  <a:schemeClr val="tx1"/>
                </a:solidFill>
                <a:latin typeface="Times New Roman" pitchFamily="18" charset="0"/>
                <a:ea typeface="+mn-ea"/>
                <a:cs typeface="+mn-cs"/>
              </a:rPr>
              <a:t>Here we consider a new compositional model for </a:t>
            </a:r>
            <a:r>
              <a:rPr lang="en-US" sz="1200" b="1" kern="1200" baseline="0" dirty="0" smtClean="0">
                <a:solidFill>
                  <a:schemeClr val="tx1"/>
                </a:solidFill>
                <a:latin typeface="Times New Roman" pitchFamily="18" charset="0"/>
                <a:ea typeface="+mn-ea"/>
                <a:cs typeface="+mn-cs"/>
              </a:rPr>
              <a:t>finding salient curves</a:t>
            </a:r>
            <a:r>
              <a:rPr lang="en-US" sz="1200" kern="1200" baseline="0" dirty="0" smtClean="0">
                <a:solidFill>
                  <a:schemeClr val="tx1"/>
                </a:solidFill>
                <a:latin typeface="Times New Roman" pitchFamily="18" charset="0"/>
                <a:ea typeface="+mn-ea"/>
                <a:cs typeface="+mn-cs"/>
              </a:rPr>
              <a:t>.</a:t>
            </a:r>
          </a:p>
          <a:p>
            <a:pPr eaLnBrk="1" hangingPunct="1"/>
            <a:endParaRPr lang="en-US" dirty="0" smtClean="0"/>
          </a:p>
          <a:p>
            <a:r>
              <a:rPr lang="en-US" sz="1200" kern="1200" baseline="0" dirty="0" smtClean="0">
                <a:solidFill>
                  <a:schemeClr val="tx1"/>
                </a:solidFill>
                <a:latin typeface="Times New Roman" pitchFamily="18" charset="0"/>
                <a:ea typeface="+mn-ea"/>
                <a:cs typeface="+mn-cs"/>
              </a:rPr>
              <a:t>Dan Klein and Chris Manning. 2003b. Factored A*</a:t>
            </a:r>
          </a:p>
          <a:p>
            <a:r>
              <a:rPr lang="en-US" sz="1200" kern="1200" baseline="0" dirty="0" smtClean="0">
                <a:solidFill>
                  <a:schemeClr val="tx1"/>
                </a:solidFill>
                <a:latin typeface="Times New Roman" pitchFamily="18" charset="0"/>
                <a:ea typeface="+mn-ea"/>
                <a:cs typeface="+mn-cs"/>
              </a:rPr>
              <a:t>search for models over sequences and trees. In </a:t>
            </a:r>
            <a:r>
              <a:rPr lang="en-US" sz="1200" i="1" kern="1200" baseline="0" dirty="0" smtClean="0">
                <a:solidFill>
                  <a:schemeClr val="tx1"/>
                </a:solidFill>
                <a:latin typeface="Times New Roman" pitchFamily="18" charset="0"/>
                <a:ea typeface="+mn-ea"/>
                <a:cs typeface="+mn-cs"/>
              </a:rPr>
              <a:t>Proceedings</a:t>
            </a:r>
          </a:p>
          <a:p>
            <a:r>
              <a:rPr lang="en-US" sz="1200" i="1" kern="1200" baseline="0" dirty="0" smtClean="0">
                <a:solidFill>
                  <a:schemeClr val="tx1"/>
                </a:solidFill>
                <a:latin typeface="Times New Roman" pitchFamily="18" charset="0"/>
                <a:ea typeface="+mn-ea"/>
                <a:cs typeface="+mn-cs"/>
              </a:rPr>
              <a:t>of the International Joint Conference on</a:t>
            </a:r>
          </a:p>
          <a:p>
            <a:r>
              <a:rPr lang="en-US" sz="1200" i="1" kern="1200" baseline="0" dirty="0" smtClean="0">
                <a:solidFill>
                  <a:schemeClr val="tx1"/>
                </a:solidFill>
                <a:latin typeface="Times New Roman" pitchFamily="18" charset="0"/>
                <a:ea typeface="+mn-ea"/>
                <a:cs typeface="+mn-cs"/>
              </a:rPr>
              <a:t>Artificial Intelligence (IJCAI).</a:t>
            </a:r>
          </a:p>
          <a:p>
            <a:pPr eaLnBrk="1" hangingPunct="1"/>
            <a:endParaRPr lang="en-US" dirty="0" smtClean="0"/>
          </a:p>
          <a:p>
            <a:r>
              <a:rPr lang="en-US" sz="1200" kern="1200" baseline="0" dirty="0" smtClean="0">
                <a:solidFill>
                  <a:schemeClr val="tx1"/>
                </a:solidFill>
                <a:latin typeface="Times New Roman" pitchFamily="18" charset="0"/>
                <a:ea typeface="+mn-ea"/>
                <a:cs typeface="+mn-cs"/>
              </a:rPr>
              <a:t>The primary challenge when using A* search is to find heuristic</a:t>
            </a:r>
          </a:p>
          <a:p>
            <a:r>
              <a:rPr lang="en-US" sz="1200" kern="1200" baseline="0" dirty="0" smtClean="0">
                <a:solidFill>
                  <a:schemeClr val="tx1"/>
                </a:solidFill>
                <a:latin typeface="Times New Roman" pitchFamily="18" charset="0"/>
                <a:ea typeface="+mn-ea"/>
                <a:cs typeface="+mn-cs"/>
              </a:rPr>
              <a:t>functions that simultaneously are admissible, close to actual</a:t>
            </a:r>
          </a:p>
          <a:p>
            <a:r>
              <a:rPr lang="en-US" sz="1200" kern="1200" baseline="0" dirty="0" smtClean="0">
                <a:solidFill>
                  <a:schemeClr val="tx1"/>
                </a:solidFill>
                <a:latin typeface="Times New Roman" pitchFamily="18" charset="0"/>
                <a:ea typeface="+mn-ea"/>
                <a:cs typeface="+mn-cs"/>
              </a:rPr>
              <a:t>completion costs, and efficient to calculate. In this paper,</a:t>
            </a:r>
          </a:p>
          <a:p>
            <a:r>
              <a:rPr lang="en-US" sz="1200" kern="1200" baseline="0" dirty="0" smtClean="0">
                <a:solidFill>
                  <a:schemeClr val="tx1"/>
                </a:solidFill>
                <a:latin typeface="Times New Roman" pitchFamily="18" charset="0"/>
                <a:ea typeface="+mn-ea"/>
                <a:cs typeface="+mn-cs"/>
              </a:rPr>
              <a:t>we describe a family of tree and sequence models in</a:t>
            </a:r>
          </a:p>
          <a:p>
            <a:r>
              <a:rPr lang="en-US" sz="1200" kern="1200" baseline="0" dirty="0" smtClean="0">
                <a:solidFill>
                  <a:schemeClr val="tx1"/>
                </a:solidFill>
                <a:latin typeface="Times New Roman" pitchFamily="18" charset="0"/>
                <a:ea typeface="+mn-ea"/>
                <a:cs typeface="+mn-cs"/>
              </a:rPr>
              <a:t>which path costs are either defined as or bounded by a combination</a:t>
            </a:r>
          </a:p>
          <a:p>
            <a:r>
              <a:rPr lang="en-US" sz="1200" kern="1200" baseline="0" dirty="0" smtClean="0">
                <a:solidFill>
                  <a:schemeClr val="tx1"/>
                </a:solidFill>
                <a:latin typeface="Times New Roman" pitchFamily="18" charset="0"/>
                <a:ea typeface="+mn-ea"/>
                <a:cs typeface="+mn-cs"/>
              </a:rPr>
              <a:t>of simpler component models, each of which scores</a:t>
            </a:r>
          </a:p>
          <a:p>
            <a:r>
              <a:rPr lang="en-US" sz="1200" kern="1200" baseline="0" dirty="0" smtClean="0">
                <a:solidFill>
                  <a:schemeClr val="tx1"/>
                </a:solidFill>
                <a:latin typeface="Times New Roman" pitchFamily="18" charset="0"/>
                <a:ea typeface="+mn-ea"/>
                <a:cs typeface="+mn-cs"/>
              </a:rPr>
              <a:t>some projection of the full structure. In such models, we can</a:t>
            </a:r>
          </a:p>
          <a:p>
            <a:r>
              <a:rPr lang="en-US" sz="1200" kern="1200" baseline="0" dirty="0" smtClean="0">
                <a:solidFill>
                  <a:schemeClr val="tx1"/>
                </a:solidFill>
                <a:latin typeface="Times New Roman" pitchFamily="18" charset="0"/>
                <a:ea typeface="+mn-ea"/>
                <a:cs typeface="+mn-cs"/>
              </a:rPr>
              <a:t>exploit the decoupled behavior over each projection to give</a:t>
            </a:r>
          </a:p>
          <a:p>
            <a:r>
              <a:rPr lang="en-US" sz="1200" kern="1200" baseline="0" dirty="0" smtClean="0">
                <a:solidFill>
                  <a:schemeClr val="tx1"/>
                </a:solidFill>
                <a:latin typeface="Times New Roman" pitchFamily="18" charset="0"/>
                <a:ea typeface="+mn-ea"/>
                <a:cs typeface="+mn-cs"/>
              </a:rPr>
              <a:t>sharp heuristics for the combined space. While we focus</a:t>
            </a:r>
          </a:p>
          <a:p>
            <a:r>
              <a:rPr lang="en-US" sz="1200" kern="1200" baseline="0" dirty="0" smtClean="0">
                <a:solidFill>
                  <a:schemeClr val="tx1"/>
                </a:solidFill>
                <a:latin typeface="Times New Roman" pitchFamily="18" charset="0"/>
                <a:ea typeface="+mn-ea"/>
                <a:cs typeface="+mn-cs"/>
              </a:rPr>
              <a:t>on models of trees and sequences </a:t>
            </a:r>
            <a:r>
              <a:rPr lang="en-US" sz="1200" b="1" kern="1200" baseline="0" dirty="0" smtClean="0">
                <a:solidFill>
                  <a:schemeClr val="tx1"/>
                </a:solidFill>
                <a:latin typeface="Times New Roman" pitchFamily="18" charset="0"/>
                <a:ea typeface="+mn-ea"/>
                <a:cs typeface="+mn-cs"/>
              </a:rPr>
              <a:t>within NLP applications</a:t>
            </a:r>
            <a:r>
              <a:rPr lang="en-US" sz="1200" kern="1200" baseline="0" dirty="0" smtClean="0">
                <a:solidFill>
                  <a:schemeClr val="tx1"/>
                </a:solidFill>
                <a:latin typeface="Times New Roman" pitchFamily="18" charset="0"/>
                <a:ea typeface="+mn-ea"/>
                <a:cs typeface="+mn-cs"/>
              </a:rPr>
              <a:t>,</a:t>
            </a:r>
          </a:p>
          <a:p>
            <a:r>
              <a:rPr lang="en-US" sz="1200" kern="1200" baseline="0" dirty="0" smtClean="0">
                <a:solidFill>
                  <a:schemeClr val="tx1"/>
                </a:solidFill>
                <a:latin typeface="Times New Roman" pitchFamily="18" charset="0"/>
                <a:ea typeface="+mn-ea"/>
                <a:cs typeface="+mn-cs"/>
              </a:rPr>
              <a:t>the approach can be applied more generally (and already has</a:t>
            </a:r>
          </a:p>
          <a:p>
            <a:r>
              <a:rPr lang="en-US" sz="1200" kern="1200" baseline="0" dirty="0" smtClean="0">
                <a:solidFill>
                  <a:schemeClr val="tx1"/>
                </a:solidFill>
                <a:latin typeface="Times New Roman" pitchFamily="18" charset="0"/>
                <a:ea typeface="+mn-ea"/>
                <a:cs typeface="+mn-cs"/>
              </a:rPr>
              <a:t>been, in the case </a:t>
            </a:r>
            <a:r>
              <a:rPr lang="en-US" sz="1200" b="1" kern="1200" baseline="0" dirty="0" smtClean="0">
                <a:solidFill>
                  <a:schemeClr val="tx1"/>
                </a:solidFill>
                <a:latin typeface="Times New Roman" pitchFamily="18" charset="0"/>
                <a:ea typeface="+mn-ea"/>
                <a:cs typeface="+mn-cs"/>
              </a:rPr>
              <a:t>of biological </a:t>
            </a:r>
            <a:r>
              <a:rPr lang="en-US" sz="1200" b="1" kern="1200" baseline="0" dirty="0" err="1" smtClean="0">
                <a:solidFill>
                  <a:schemeClr val="tx1"/>
                </a:solidFill>
                <a:latin typeface="Times New Roman" pitchFamily="18" charset="0"/>
                <a:ea typeface="+mn-ea"/>
                <a:cs typeface="+mn-cs"/>
              </a:rPr>
              <a:t>sequencemodels</a:t>
            </a:r>
            <a:r>
              <a:rPr lang="en-US" sz="1200" kern="1200" baseline="0" dirty="0" smtClean="0">
                <a:solidFill>
                  <a:schemeClr val="tx1"/>
                </a:solidFill>
                <a:latin typeface="Times New Roman" pitchFamily="18" charset="0"/>
                <a:ea typeface="+mn-ea"/>
                <a:cs typeface="+mn-cs"/>
              </a:rPr>
              <a:t>). All the concrete</a:t>
            </a:r>
          </a:p>
          <a:p>
            <a:r>
              <a:rPr lang="en-US" sz="1200" kern="1200" baseline="0" dirty="0" smtClean="0">
                <a:solidFill>
                  <a:schemeClr val="tx1"/>
                </a:solidFill>
                <a:latin typeface="Times New Roman" pitchFamily="18" charset="0"/>
                <a:ea typeface="+mn-ea"/>
                <a:cs typeface="+mn-cs"/>
              </a:rPr>
              <a:t>cases we consider here involve search over spaces which</a:t>
            </a:r>
          </a:p>
          <a:p>
            <a:r>
              <a:rPr lang="en-US" sz="1200" kern="1200" baseline="0" dirty="0" smtClean="0">
                <a:solidFill>
                  <a:schemeClr val="tx1"/>
                </a:solidFill>
                <a:latin typeface="Times New Roman" pitchFamily="18" charset="0"/>
                <a:ea typeface="+mn-ea"/>
                <a:cs typeface="+mn-cs"/>
              </a:rPr>
              <a:t>are equivalent to dynamic programming lattices, though this</a:t>
            </a:r>
          </a:p>
          <a:p>
            <a:r>
              <a:rPr lang="en-US" sz="1200" kern="1200" baseline="0" dirty="0" smtClean="0">
                <a:solidFill>
                  <a:schemeClr val="tx1"/>
                </a:solidFill>
                <a:latin typeface="Times New Roman" pitchFamily="18" charset="0"/>
                <a:ea typeface="+mn-ea"/>
                <a:cs typeface="+mn-cs"/>
              </a:rPr>
              <a:t>detail, too, is somewhat peripheral to the basic ideas.</a:t>
            </a:r>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DFF5CB9-9320-40CA-B730-A1C76BD91FDF}" type="slidenum">
              <a:rPr lang="en-US" smtClean="0"/>
              <a:pPr>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4642A86-6A17-4A01-86EB-E012AB490254}" type="slidenum">
              <a:rPr lang="en-US" smtClean="0"/>
              <a:pPr/>
              <a:t>20</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6C24911-504D-498B-AE80-28880900FBD6}" type="slidenum">
              <a:rPr lang="en-US" smtClean="0"/>
              <a:pPr/>
              <a:t>21</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http://www.isle.org/~sbay/ics171/project/unsolvable</a:t>
            </a:r>
          </a:p>
          <a:p>
            <a:pPr eaLnBrk="1" hangingPunct="1"/>
            <a:r>
              <a:rPr lang="en-US" smtClean="0"/>
              <a:t>Here is a simple rule for telling if an 8 puzzle is solvable. We can call this violation of the order an "inversion". If the number of inversions is even then the puzzle is solvable. If the number of inversions is odd then the puzzle is unsolvable.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D93A98F-DD1F-4A72-B443-EA1FB06EDBFE}" type="slidenum">
              <a:rPr lang="en-US" smtClean="0"/>
              <a:pPr/>
              <a:t>3</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9C068E4-C411-4858-8595-B8E9E1C19AC4}" type="slidenum">
              <a:rPr lang="en-US" smtClean="0"/>
              <a:pPr/>
              <a:t>22</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DD594D5-D0FA-4307-AB0A-6DE4E98C8EE1}" type="slidenum">
              <a:rPr lang="en-US" smtClean="0"/>
              <a:pPr/>
              <a:t>23</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CAF2BB9-6F09-4D8A-99B6-7F065E0ACE21}" type="slidenum">
              <a:rPr lang="en-US" smtClean="0"/>
              <a:pPr/>
              <a:t>4</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2A62F96-B891-4FE1-993D-7E0570982C64}" type="slidenum">
              <a:rPr lang="en-US" smtClean="0"/>
              <a:pPr/>
              <a:t>5</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FE1AB3B-FD62-4AFA-8275-29528FEE3615}" type="slidenum">
              <a:rPr lang="en-US" smtClean="0"/>
              <a:pPr/>
              <a:t>6</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698818" y="4410076"/>
            <a:ext cx="5587366" cy="4176713"/>
          </a:xfrm>
          <a:noFill/>
          <a:ln/>
        </p:spPr>
        <p:txBody>
          <a:bodyPr/>
          <a:lstStyle/>
          <a:p>
            <a:pPr eaLnBrk="1" hangingPunct="1"/>
            <a:r>
              <a:rPr lang="en-US" smtClean="0"/>
              <a:t>States if the world had n locations?</a:t>
            </a:r>
          </a:p>
          <a:p>
            <a:pPr eaLnBrk="1" hangingPunct="1"/>
            <a:r>
              <a:rPr lang="en-US" smtClean="0"/>
              <a:t>Some simplifications wrt real world</a:t>
            </a:r>
          </a:p>
          <a:p>
            <a:pPr eaLnBrk="1" hangingPunct="1">
              <a:buFontTx/>
              <a:buChar char="-"/>
            </a:pPr>
            <a:r>
              <a:rPr lang="en-US" smtClean="0"/>
              <a:t>Discrete location</a:t>
            </a:r>
          </a:p>
          <a:p>
            <a:pPr eaLnBrk="1" hangingPunct="1">
              <a:buFontTx/>
              <a:buChar char="-"/>
            </a:pPr>
            <a:r>
              <a:rPr lang="en-US" smtClean="0"/>
              <a:t>Discrete dirt</a:t>
            </a:r>
          </a:p>
          <a:p>
            <a:pPr eaLnBrk="1" hangingPunct="1">
              <a:buFontTx/>
              <a:buChar char="-"/>
            </a:pPr>
            <a:r>
              <a:rPr lang="en-US" smtClean="0"/>
              <a:t>Reliable cleaning</a:t>
            </a:r>
          </a:p>
          <a:p>
            <a:pPr eaLnBrk="1" hangingPunct="1">
              <a:buFontTx/>
              <a:buChar char="-"/>
            </a:pPr>
            <a:r>
              <a:rPr lang="en-US" smtClean="0"/>
              <a:t>Room never gets messed up once cleaned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1DE36D8-3940-4B40-844A-5EEDFFCD9E63}" type="slidenum">
              <a:rPr lang="en-US" smtClean="0"/>
              <a:pPr/>
              <a:t>7</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D81211B-DA57-4FB9-B0B7-246934ABC323}" type="slidenum">
              <a:rPr lang="en-US" smtClean="0"/>
              <a:pPr/>
              <a:t>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C7977C0-995F-46F0-B627-43FA750CC035}" type="slidenum">
              <a:rPr lang="en-US" smtClean="0"/>
              <a:pPr/>
              <a:t>9</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dirty="0" smtClean="0"/>
              <a:t>Misleading heuristic demo (sample </a:t>
            </a:r>
            <a:r>
              <a:rPr lang="en-US" dirty="0" err="1" smtClean="0"/>
              <a:t>Aispace</a:t>
            </a:r>
            <a:r>
              <a:rPr lang="en-US" dirty="0" smtClean="0"/>
              <a:t> problem)</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Search with cost example,</a:t>
            </a:r>
            <a:r>
              <a:rPr lang="en-US" baseline="0" dirty="0" smtClean="0"/>
              <a:t> make MP a goal </a:t>
            </a:r>
            <a:r>
              <a:rPr lang="en-US" dirty="0" smtClean="0"/>
              <a:t>(USE FINE </a:t>
            </a:r>
            <a:r>
              <a:rPr lang="en-US" smtClean="0"/>
              <a:t>STEP!) !) KD heuristics 3.5 and also cost to goal from KD = 3.5</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1425DB7-523F-46F2-85AC-FD9343EECC9E}" type="slidenum">
              <a:rPr lang="en-US" smtClean="0"/>
              <a:pPr/>
              <a:t>10</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8B9A966-1905-48AF-8E90-2F2256AA2C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556F859-E62F-466E-82F4-843BC3C766F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146550E-72E8-4E36-AEA5-25C145886DD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ED605EE2-F92F-4629-9CFA-AA2E85B3650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B6EC121-1329-4050-AFE5-2D58B0D071F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14625B-99FA-4714-BE1F-1176E40A472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5F3EA87-C83A-4AD1-96AD-0C17C22645A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C86CC9E-37E0-431D-B217-3DEC31B7F9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8BFF583-A821-46B4-B127-2014A46A733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BA1C968-DB4B-4923-B231-B5FFD805C7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CA5FD01-09F7-4047-BC48-F9C4F7DDD1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AA844B8-9225-42CC-B558-08636A8C3A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BDC0624-B7EC-41CB-9CE2-EF149482DF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CPSC 322, Lecture 8</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FBDF355C-9A5F-4352-B462-4D9AD59EA6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vmlDrawing" Target="../drawings/vmlDrawing9.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s.ubc.ca/students/undergrad/life/upcoming-events"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13.v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8</a:t>
            </a:r>
          </a:p>
        </p:txBody>
      </p:sp>
      <p:sp>
        <p:nvSpPr>
          <p:cNvPr id="5" name="Slide Number Placeholder 3"/>
          <p:cNvSpPr>
            <a:spLocks noGrp="1"/>
          </p:cNvSpPr>
          <p:nvPr>
            <p:ph type="sldNum" sz="quarter" idx="12"/>
          </p:nvPr>
        </p:nvSpPr>
        <p:spPr/>
        <p:txBody>
          <a:bodyPr/>
          <a:lstStyle/>
          <a:p>
            <a:pPr>
              <a:defRPr/>
            </a:pPr>
            <a:r>
              <a:rPr lang="en-US"/>
              <a:t>Slide </a:t>
            </a:r>
            <a:fld id="{FA6134DF-B6CA-4655-9CE8-69DFA19DC2D9}" type="slidenum">
              <a:rPr lang="en-US"/>
              <a:pPr>
                <a:defRPr/>
              </a:pPr>
              <a:t>1</a:t>
            </a:fld>
            <a:endParaRPr lang="en-US"/>
          </a:p>
        </p:txBody>
      </p:sp>
      <p:sp>
        <p:nvSpPr>
          <p:cNvPr id="1029" name="Rectangle 2"/>
          <p:cNvSpPr>
            <a:spLocks noChangeArrowheads="1"/>
          </p:cNvSpPr>
          <p:nvPr/>
        </p:nvSpPr>
        <p:spPr bwMode="auto">
          <a:xfrm>
            <a:off x="0" y="1557338"/>
            <a:ext cx="9144000" cy="3232150"/>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Heuristic Search: </a:t>
            </a:r>
            <a:r>
              <a:rPr lang="en-US" sz="4800" b="1" dirty="0" err="1">
                <a:solidFill>
                  <a:schemeClr val="accent2"/>
                </a:solidFill>
                <a:latin typeface="Arial Unicode MS" pitchFamily="34" charset="-128"/>
              </a:rPr>
              <a:t>BestFS</a:t>
            </a:r>
            <a:r>
              <a:rPr lang="en-US" sz="4800" b="1" dirty="0">
                <a:solidFill>
                  <a:schemeClr val="accent2"/>
                </a:solidFill>
                <a:latin typeface="Arial Unicode MS" pitchFamily="34" charset="-128"/>
              </a:rPr>
              <a:t> and A</a:t>
            </a:r>
            <a:r>
              <a:rPr lang="en-US" sz="4800" b="1" baseline="30000" dirty="0">
                <a:solidFill>
                  <a:schemeClr val="accent2"/>
                </a:solidFill>
                <a:latin typeface="Arial Unicode MS" pitchFamily="34" charset="-128"/>
              </a:rPr>
              <a:t>*</a:t>
            </a:r>
            <a:endParaRPr lang="en-US" sz="4800" b="1" dirty="0">
              <a:solidFill>
                <a:schemeClr val="accent2"/>
              </a:solidFill>
              <a:latin typeface="Arial Unicode MS" pitchFamily="34" charset="-128"/>
            </a:endParaRPr>
          </a:p>
          <a:p>
            <a:pPr algn="ctr">
              <a:spcBef>
                <a:spcPct val="50000"/>
              </a:spcBef>
            </a:pPr>
            <a:r>
              <a:rPr lang="en-US" b="1" dirty="0">
                <a:latin typeface="Arial Unicode MS" pitchFamily="34" charset="-128"/>
              </a:rPr>
              <a:t>Computer Science cpsc322, Lecture 8</a:t>
            </a:r>
          </a:p>
          <a:p>
            <a:pPr algn="ctr">
              <a:spcBef>
                <a:spcPct val="50000"/>
              </a:spcBef>
            </a:pPr>
            <a:r>
              <a:rPr lang="en-US" b="1" i="1" dirty="0">
                <a:latin typeface="Arial Unicode MS" pitchFamily="34" charset="-128"/>
              </a:rPr>
              <a:t>(Textbook </a:t>
            </a:r>
            <a:r>
              <a:rPr lang="en-US" b="1" i="1" dirty="0" err="1">
                <a:latin typeface="Arial Unicode MS" pitchFamily="34" charset="-128"/>
              </a:rPr>
              <a:t>Chpt</a:t>
            </a:r>
            <a:r>
              <a:rPr lang="en-US" b="1" i="1" dirty="0">
                <a:latin typeface="Arial Unicode MS" pitchFamily="34" charset="-128"/>
              </a:rPr>
              <a:t> 3.6)</a:t>
            </a:r>
          </a:p>
          <a:p>
            <a:pPr algn="ctr">
              <a:spcBef>
                <a:spcPct val="50000"/>
              </a:spcBef>
            </a:pPr>
            <a:endParaRPr lang="en-US" sz="2400" b="1" i="1" dirty="0">
              <a:latin typeface="Arial Unicode MS" pitchFamily="34" charset="-128"/>
            </a:endParaRPr>
          </a:p>
          <a:p>
            <a:pPr algn="ctr">
              <a:spcBef>
                <a:spcPct val="50000"/>
              </a:spcBef>
            </a:pPr>
            <a:r>
              <a:rPr lang="en-US" sz="2400" b="1" dirty="0" smtClean="0">
                <a:latin typeface="Arial Unicode MS" pitchFamily="34" charset="-128"/>
              </a:rPr>
              <a:t>Sept, 21, 2010</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8</a:t>
            </a:r>
          </a:p>
        </p:txBody>
      </p:sp>
      <p:sp>
        <p:nvSpPr>
          <p:cNvPr id="6" name="Slide Number Placeholder 5"/>
          <p:cNvSpPr>
            <a:spLocks noGrp="1"/>
          </p:cNvSpPr>
          <p:nvPr>
            <p:ph type="sldNum" sz="quarter" idx="12"/>
          </p:nvPr>
        </p:nvSpPr>
        <p:spPr/>
        <p:txBody>
          <a:bodyPr/>
          <a:lstStyle/>
          <a:p>
            <a:pPr>
              <a:defRPr/>
            </a:pPr>
            <a:r>
              <a:rPr lang="en-US"/>
              <a:t>Slide </a:t>
            </a:r>
            <a:fld id="{64CE5943-AFFB-4768-8E41-C3B3313B155F}" type="slidenum">
              <a:rPr lang="en-US"/>
              <a:pPr>
                <a:defRPr/>
              </a:pPr>
              <a:t>10</a:t>
            </a:fld>
            <a:endParaRPr lang="en-US"/>
          </a:p>
        </p:txBody>
      </p:sp>
      <p:sp>
        <p:nvSpPr>
          <p:cNvPr id="19460" name="Rectangle 2"/>
          <p:cNvSpPr>
            <a:spLocks noGrp="1" noChangeArrowheads="1"/>
          </p:cNvSpPr>
          <p:nvPr>
            <p:ph type="title"/>
          </p:nvPr>
        </p:nvSpPr>
        <p:spPr/>
        <p:txBody>
          <a:bodyPr/>
          <a:lstStyle/>
          <a:p>
            <a:pPr eaLnBrk="1" hangingPunct="1"/>
            <a:r>
              <a:rPr lang="en-US" smtClean="0"/>
              <a:t>Lecture Overview</a:t>
            </a:r>
          </a:p>
        </p:txBody>
      </p:sp>
      <p:sp>
        <p:nvSpPr>
          <p:cNvPr id="348163" name="Rectangle 3"/>
          <p:cNvSpPr>
            <a:spLocks noGrp="1" noChangeArrowheads="1"/>
          </p:cNvSpPr>
          <p:nvPr>
            <p:ph type="body" idx="1"/>
          </p:nvPr>
        </p:nvSpPr>
        <p:spPr>
          <a:xfrm>
            <a:off x="395288" y="1268413"/>
            <a:ext cx="8458200" cy="4495800"/>
          </a:xfrm>
        </p:spPr>
        <p:txBody>
          <a:bodyPr/>
          <a:lstStyle/>
          <a:p>
            <a:pPr eaLnBrk="1" hangingPunct="1">
              <a:buFontTx/>
              <a:buChar char="•"/>
              <a:defRPr/>
            </a:pPr>
            <a:endParaRPr lang="en-US" sz="4000" b="1" dirty="0" smtClean="0"/>
          </a:p>
          <a:p>
            <a:pPr eaLnBrk="1" hangingPunct="1">
              <a:buFontTx/>
              <a:buChar char="•"/>
              <a:defRPr/>
            </a:pPr>
            <a:r>
              <a:rPr lang="en-US" sz="4000" b="1" dirty="0" smtClean="0">
                <a:solidFill>
                  <a:schemeClr val="accent3">
                    <a:lumMod val="65000"/>
                  </a:schemeClr>
                </a:solidFill>
              </a:rPr>
              <a:t>Recap Heuristic Function</a:t>
            </a:r>
          </a:p>
          <a:p>
            <a:pPr eaLnBrk="1" hangingPunct="1">
              <a:buFontTx/>
              <a:buChar char="•"/>
              <a:defRPr/>
            </a:pPr>
            <a:r>
              <a:rPr lang="en-US" sz="4000" b="1" dirty="0" smtClean="0">
                <a:solidFill>
                  <a:schemeClr val="accent4">
                    <a:lumMod val="50000"/>
                    <a:lumOff val="50000"/>
                  </a:schemeClr>
                </a:solidFill>
              </a:rPr>
              <a:t>Best First Search</a:t>
            </a:r>
          </a:p>
          <a:p>
            <a:pPr eaLnBrk="1" hangingPunct="1">
              <a:buFontTx/>
              <a:buChar char="•"/>
              <a:defRPr/>
            </a:pPr>
            <a:r>
              <a:rPr lang="en-US" sz="4000" dirty="0" smtClean="0">
                <a:solidFill>
                  <a:schemeClr val="tx2"/>
                </a:solidFill>
              </a:rPr>
              <a:t>A* Search Strategy</a:t>
            </a: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t>CPSC 322, Lecture 8</a:t>
            </a:r>
          </a:p>
        </p:txBody>
      </p:sp>
      <p:sp>
        <p:nvSpPr>
          <p:cNvPr id="7" name="Slide Number Placeholder 7"/>
          <p:cNvSpPr>
            <a:spLocks noGrp="1"/>
          </p:cNvSpPr>
          <p:nvPr>
            <p:ph type="sldNum" sz="quarter" idx="12"/>
          </p:nvPr>
        </p:nvSpPr>
        <p:spPr/>
        <p:txBody>
          <a:bodyPr/>
          <a:lstStyle/>
          <a:p>
            <a:pPr>
              <a:defRPr/>
            </a:pPr>
            <a:r>
              <a:rPr lang="en-US" dirty="0"/>
              <a:t>Slide </a:t>
            </a:r>
            <a:fld id="{C759DFF3-5B30-4CE5-8423-AA0E5D2BB71C}" type="slidenum">
              <a:rPr lang="en-US"/>
              <a:pPr>
                <a:defRPr/>
              </a:pPr>
              <a:t>11</a:t>
            </a:fld>
            <a:endParaRPr lang="en-US" dirty="0"/>
          </a:p>
        </p:txBody>
      </p:sp>
      <p:sp>
        <p:nvSpPr>
          <p:cNvPr id="6158" name="Rectangle 2"/>
          <p:cNvSpPr>
            <a:spLocks noChangeArrowheads="1"/>
          </p:cNvSpPr>
          <p:nvPr/>
        </p:nvSpPr>
        <p:spPr bwMode="auto">
          <a:xfrm>
            <a:off x="395288" y="1268413"/>
            <a:ext cx="8458200" cy="4495800"/>
          </a:xfrm>
          <a:prstGeom prst="rect">
            <a:avLst/>
          </a:prstGeom>
          <a:noFill/>
          <a:ln w="9525">
            <a:noFill/>
            <a:miter lim="800000"/>
            <a:headEnd/>
            <a:tailEnd/>
          </a:ln>
        </p:spPr>
        <p:txBody>
          <a:bodyPr/>
          <a:lstStyle/>
          <a:p>
            <a:pPr marL="342900" indent="-342900">
              <a:spcBef>
                <a:spcPct val="20000"/>
              </a:spcBef>
              <a:buFontTx/>
              <a:buChar char="•"/>
            </a:pPr>
            <a:r>
              <a:rPr lang="en-US" i="1">
                <a:latin typeface="Arial Unicode MS" pitchFamily="34" charset="-128"/>
              </a:rPr>
              <a:t>A</a:t>
            </a:r>
            <a:r>
              <a:rPr lang="en-US" i="1" baseline="30000">
                <a:latin typeface="Arial Unicode MS" pitchFamily="34" charset="-128"/>
              </a:rPr>
              <a:t>* </a:t>
            </a:r>
            <a:r>
              <a:rPr lang="en-US">
                <a:latin typeface="Arial Unicode MS" pitchFamily="34" charset="-128"/>
              </a:rPr>
              <a:t> is a mix of:</a:t>
            </a:r>
          </a:p>
          <a:p>
            <a:pPr marL="742950" lvl="1" indent="-285750">
              <a:spcBef>
                <a:spcPct val="20000"/>
              </a:spcBef>
              <a:buClr>
                <a:schemeClr val="tx1"/>
              </a:buClr>
              <a:buSzPct val="120000"/>
              <a:buFontTx/>
              <a:buChar char="•"/>
            </a:pPr>
            <a:r>
              <a:rPr lang="en-US" sz="2400">
                <a:latin typeface="Arial Unicode MS" pitchFamily="34" charset="-128"/>
              </a:rPr>
              <a:t> </a:t>
            </a:r>
            <a:r>
              <a:rPr lang="en-US" sz="2400" b="1">
                <a:latin typeface="Arial Unicode MS" pitchFamily="34" charset="-128"/>
              </a:rPr>
              <a:t>lowest-cost-first</a:t>
            </a:r>
            <a:r>
              <a:rPr lang="en-US" sz="2400">
                <a:latin typeface="Arial Unicode MS" pitchFamily="34" charset="-128"/>
              </a:rPr>
              <a:t> and </a:t>
            </a:r>
          </a:p>
          <a:p>
            <a:pPr marL="742950" lvl="1" indent="-285750">
              <a:spcBef>
                <a:spcPct val="20000"/>
              </a:spcBef>
              <a:buClr>
                <a:schemeClr val="tx1"/>
              </a:buClr>
              <a:buSzPct val="120000"/>
              <a:buFontTx/>
              <a:buChar char="•"/>
            </a:pPr>
            <a:r>
              <a:rPr lang="en-US" sz="2400">
                <a:latin typeface="Arial Unicode MS" pitchFamily="34" charset="-128"/>
              </a:rPr>
              <a:t> </a:t>
            </a:r>
            <a:r>
              <a:rPr lang="en-US" sz="2400" b="1">
                <a:latin typeface="Arial Unicode MS" pitchFamily="34" charset="-128"/>
              </a:rPr>
              <a:t>best-first search</a:t>
            </a:r>
            <a:endParaRPr lang="en-US" sz="2400">
              <a:latin typeface="Arial Unicode MS" pitchFamily="34" charset="-128"/>
            </a:endParaRPr>
          </a:p>
          <a:p>
            <a:pPr marL="342900" indent="-342900">
              <a:spcBef>
                <a:spcPct val="20000"/>
              </a:spcBef>
              <a:buFontTx/>
              <a:buChar char="•"/>
            </a:pPr>
            <a:endParaRPr lang="en-US">
              <a:latin typeface="Arial Unicode MS" pitchFamily="34" charset="-128"/>
            </a:endParaRPr>
          </a:p>
          <a:p>
            <a:pPr marL="342900" indent="-342900">
              <a:spcBef>
                <a:spcPct val="20000"/>
              </a:spcBef>
              <a:buFontTx/>
              <a:buChar char="•"/>
            </a:pPr>
            <a:r>
              <a:rPr lang="en-US" i="1">
                <a:latin typeface="Arial Unicode MS" pitchFamily="34" charset="-128"/>
              </a:rPr>
              <a:t>A</a:t>
            </a:r>
            <a:r>
              <a:rPr lang="en-US" i="1" baseline="30000">
                <a:latin typeface="Arial Unicode MS" pitchFamily="34" charset="-128"/>
              </a:rPr>
              <a:t>*</a:t>
            </a:r>
            <a:r>
              <a:rPr lang="en-US">
                <a:latin typeface="Arial Unicode MS" pitchFamily="34" charset="-128"/>
              </a:rPr>
              <a:t> treats the frontier as a </a:t>
            </a:r>
            <a:r>
              <a:rPr lang="en-US">
                <a:solidFill>
                  <a:schemeClr val="accent2"/>
                </a:solidFill>
                <a:latin typeface="Arial Unicode MS" pitchFamily="34" charset="-128"/>
              </a:rPr>
              <a:t>priority queue ordered by </a:t>
            </a:r>
            <a:r>
              <a:rPr lang="en-US" i="1">
                <a:solidFill>
                  <a:schemeClr val="accent2"/>
                </a:solidFill>
                <a:latin typeface="Arial Unicode MS" pitchFamily="34" charset="-128"/>
              </a:rPr>
              <a:t>f(p)=</a:t>
            </a:r>
            <a:endParaRPr lang="en-US">
              <a:solidFill>
                <a:schemeClr val="accent2"/>
              </a:solidFill>
              <a:latin typeface="Arial Unicode MS" pitchFamily="34" charset="-128"/>
            </a:endParaRPr>
          </a:p>
          <a:p>
            <a:pPr marL="342900" indent="-342900">
              <a:spcBef>
                <a:spcPct val="20000"/>
              </a:spcBef>
            </a:pPr>
            <a:endParaRPr lang="en-US">
              <a:solidFill>
                <a:schemeClr val="accent2"/>
              </a:solidFill>
              <a:latin typeface="Arial Unicode MS" pitchFamily="34" charset="-128"/>
            </a:endParaRPr>
          </a:p>
          <a:p>
            <a:pPr marL="342900" indent="-342900">
              <a:spcBef>
                <a:spcPct val="20000"/>
              </a:spcBef>
              <a:buFontTx/>
              <a:buChar char="•"/>
            </a:pPr>
            <a:r>
              <a:rPr lang="en-US">
                <a:latin typeface="Arial Unicode MS" pitchFamily="34" charset="-128"/>
              </a:rPr>
              <a:t>It always selects the node on the frontier with the ………….. estimated </a:t>
            </a:r>
            <a:r>
              <a:rPr lang="en-US">
                <a:solidFill>
                  <a:schemeClr val="accent2"/>
                </a:solidFill>
                <a:latin typeface="Arial Unicode MS" pitchFamily="34" charset="-128"/>
              </a:rPr>
              <a:t>…………….</a:t>
            </a:r>
            <a:r>
              <a:rPr lang="en-US">
                <a:latin typeface="Arial Unicode MS" pitchFamily="34" charset="-128"/>
              </a:rPr>
              <a:t>distance.</a:t>
            </a:r>
          </a:p>
        </p:txBody>
      </p:sp>
      <p:sp>
        <p:nvSpPr>
          <p:cNvPr id="6159" name="Rectangle 3"/>
          <p:cNvSpPr>
            <a:spLocks noGrp="1" noChangeArrowheads="1"/>
          </p:cNvSpPr>
          <p:nvPr>
            <p:ph type="title"/>
          </p:nvPr>
        </p:nvSpPr>
        <p:spPr/>
        <p:txBody>
          <a:bodyPr/>
          <a:lstStyle/>
          <a:p>
            <a:pPr eaLnBrk="1" hangingPunct="1"/>
            <a:r>
              <a:rPr lang="en-US" i="1" smtClean="0"/>
              <a:t>A</a:t>
            </a:r>
            <a:r>
              <a:rPr lang="en-US" i="1" baseline="30000" smtClean="0"/>
              <a:t>*</a:t>
            </a:r>
            <a:r>
              <a:rPr lang="en-US" smtClean="0"/>
              <a:t> Search Algorithm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877272"/>
            <a:ext cx="4838184" cy="523220"/>
          </a:xfrm>
          <a:prstGeom prst="rect">
            <a:avLst/>
          </a:prstGeom>
          <a:noFill/>
        </p:spPr>
        <p:txBody>
          <a:bodyPr wrap="none" rtlCol="0">
            <a:spAutoFit/>
          </a:bodyPr>
          <a:lstStyle/>
          <a:p>
            <a:r>
              <a:rPr lang="en-US" dirty="0" smtClean="0">
                <a:latin typeface="+mn-lt"/>
              </a:rPr>
              <a:t>f-value of  UBC </a:t>
            </a:r>
            <a:r>
              <a:rPr lang="en-US" dirty="0" smtClean="0">
                <a:latin typeface="+mn-lt"/>
                <a:sym typeface="Wingdings" pitchFamily="2" charset="2"/>
              </a:rPr>
              <a:t> KD JB? </a:t>
            </a:r>
            <a:endParaRPr lang="en-US" dirty="0">
              <a:latin typeface="+mn-lt"/>
            </a:endParaRPr>
          </a:p>
        </p:txBody>
      </p:sp>
      <p:sp>
        <p:nvSpPr>
          <p:cNvPr id="7" name="TextBox 14"/>
          <p:cNvSpPr txBox="1">
            <a:spLocks noChangeArrowheads="1"/>
          </p:cNvSpPr>
          <p:nvPr/>
        </p:nvSpPr>
        <p:spPr bwMode="auto">
          <a:xfrm>
            <a:off x="4876800" y="5929330"/>
            <a:ext cx="428627" cy="522287"/>
          </a:xfrm>
          <a:prstGeom prst="rect">
            <a:avLst/>
          </a:prstGeom>
          <a:solidFill>
            <a:srgbClr val="FFFF00"/>
          </a:solidFill>
          <a:ln w="9525">
            <a:noFill/>
            <a:miter lim="800000"/>
            <a:headEnd/>
            <a:tailEnd/>
          </a:ln>
        </p:spPr>
        <p:txBody>
          <a:bodyPr wrap="square">
            <a:spAutoFit/>
          </a:bodyPr>
          <a:lstStyle/>
          <a:p>
            <a:r>
              <a:rPr lang="en-US" dirty="0" smtClean="0"/>
              <a:t>6</a:t>
            </a:r>
            <a:endParaRPr lang="en-US" dirty="0"/>
          </a:p>
        </p:txBody>
      </p:sp>
      <p:sp>
        <p:nvSpPr>
          <p:cNvPr id="8" name="TextBox 15"/>
          <p:cNvSpPr txBox="1">
            <a:spLocks noChangeArrowheads="1"/>
          </p:cNvSpPr>
          <p:nvPr/>
        </p:nvSpPr>
        <p:spPr bwMode="auto">
          <a:xfrm>
            <a:off x="6234122" y="5929330"/>
            <a:ext cx="642942" cy="523220"/>
          </a:xfrm>
          <a:prstGeom prst="rect">
            <a:avLst/>
          </a:prstGeom>
          <a:solidFill>
            <a:srgbClr val="66FF33">
              <a:alpha val="54901"/>
            </a:srgbClr>
          </a:solidFill>
          <a:ln w="9525">
            <a:noFill/>
            <a:miter lim="800000"/>
            <a:headEnd/>
            <a:tailEnd/>
          </a:ln>
        </p:spPr>
        <p:txBody>
          <a:bodyPr wrap="square">
            <a:spAutoFit/>
          </a:bodyPr>
          <a:lstStyle/>
          <a:p>
            <a:r>
              <a:rPr lang="en-US" dirty="0" smtClean="0"/>
              <a:t>10</a:t>
            </a:r>
            <a:endParaRPr lang="en-US" dirty="0"/>
          </a:p>
        </p:txBody>
      </p:sp>
      <p:sp>
        <p:nvSpPr>
          <p:cNvPr id="9" name="TextBox 16"/>
          <p:cNvSpPr txBox="1">
            <a:spLocks noChangeArrowheads="1"/>
          </p:cNvSpPr>
          <p:nvPr/>
        </p:nvSpPr>
        <p:spPr bwMode="auto">
          <a:xfrm>
            <a:off x="7019940" y="5929330"/>
            <a:ext cx="673078" cy="522287"/>
          </a:xfrm>
          <a:prstGeom prst="rect">
            <a:avLst/>
          </a:prstGeom>
          <a:solidFill>
            <a:srgbClr val="FF66CC">
              <a:alpha val="61176"/>
            </a:srgbClr>
          </a:solidFill>
          <a:ln w="9525">
            <a:noFill/>
            <a:miter lim="800000"/>
            <a:headEnd/>
            <a:tailEnd/>
          </a:ln>
        </p:spPr>
        <p:txBody>
          <a:bodyPr wrap="square">
            <a:spAutoFit/>
          </a:bodyPr>
          <a:lstStyle/>
          <a:p>
            <a:r>
              <a:rPr lang="en-US" dirty="0" smtClean="0"/>
              <a:t>11</a:t>
            </a:r>
            <a:endParaRPr lang="en-US" dirty="0"/>
          </a:p>
        </p:txBody>
      </p:sp>
      <p:pic>
        <p:nvPicPr>
          <p:cNvPr id="11" name="Picture 10" descr="Picture2.png"/>
          <p:cNvPicPr>
            <a:picLocks noChangeAspect="1"/>
          </p:cNvPicPr>
          <p:nvPr/>
        </p:nvPicPr>
        <p:blipFill>
          <a:blip r:embed="rId4" cstate="print"/>
          <a:stretch>
            <a:fillRect/>
          </a:stretch>
        </p:blipFill>
        <p:spPr>
          <a:xfrm>
            <a:off x="1876404" y="928670"/>
            <a:ext cx="5325219" cy="4601217"/>
          </a:xfrm>
          <a:prstGeom prst="rect">
            <a:avLst/>
          </a:prstGeom>
        </p:spPr>
      </p:pic>
      <p:sp>
        <p:nvSpPr>
          <p:cNvPr id="12" name="TextBox 16"/>
          <p:cNvSpPr txBox="1">
            <a:spLocks noChangeArrowheads="1"/>
          </p:cNvSpPr>
          <p:nvPr/>
        </p:nvSpPr>
        <p:spPr bwMode="auto">
          <a:xfrm>
            <a:off x="5519742" y="5929330"/>
            <a:ext cx="428628" cy="522287"/>
          </a:xfrm>
          <a:prstGeom prst="rect">
            <a:avLst/>
          </a:prstGeom>
          <a:solidFill>
            <a:srgbClr val="00B0F0">
              <a:alpha val="61000"/>
            </a:srgbClr>
          </a:solidFill>
          <a:ln w="9525">
            <a:noFill/>
            <a:miter lim="800000"/>
            <a:headEnd/>
            <a:tailEnd/>
          </a:ln>
        </p:spPr>
        <p:txBody>
          <a:bodyPr wrap="square">
            <a:spAutoFit/>
          </a:bodyPr>
          <a:lstStyle/>
          <a:p>
            <a:r>
              <a:rPr lang="en-US" dirty="0" smtClean="0"/>
              <a:t>9</a:t>
            </a:r>
            <a:endParaRPr lang="en-US" dirty="0"/>
          </a:p>
        </p:txBody>
      </p:sp>
      <p:sp>
        <p:nvSpPr>
          <p:cNvPr id="10" name="Rectangle 6"/>
          <p:cNvSpPr>
            <a:spLocks noGrp="1" noChangeArrowheads="1"/>
          </p:cNvSpPr>
          <p:nvPr>
            <p:ph type="title"/>
          </p:nvPr>
        </p:nvSpPr>
        <p:spPr>
          <a:xfrm>
            <a:off x="0" y="214290"/>
            <a:ext cx="8534400" cy="685800"/>
          </a:xfrm>
        </p:spPr>
        <p:txBody>
          <a:bodyPr/>
          <a:lstStyle/>
          <a:p>
            <a:r>
              <a:rPr lang="en-US" dirty="0" smtClean="0"/>
              <a:t>Computing f-values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8</a:t>
            </a:r>
          </a:p>
        </p:txBody>
      </p:sp>
      <p:sp>
        <p:nvSpPr>
          <p:cNvPr id="7" name="Slide Number Placeholder 5"/>
          <p:cNvSpPr>
            <a:spLocks noGrp="1"/>
          </p:cNvSpPr>
          <p:nvPr>
            <p:ph type="sldNum" sz="quarter" idx="12"/>
          </p:nvPr>
        </p:nvSpPr>
        <p:spPr/>
        <p:txBody>
          <a:bodyPr/>
          <a:lstStyle/>
          <a:p>
            <a:pPr>
              <a:defRPr/>
            </a:pPr>
            <a:r>
              <a:rPr lang="en-US"/>
              <a:t>Slide </a:t>
            </a:r>
            <a:fld id="{D9423375-4E1B-4F82-BEF9-C2F0CE5903BE}" type="slidenum">
              <a:rPr lang="en-US"/>
              <a:pPr>
                <a:defRPr/>
              </a:pPr>
              <a:t>13</a:t>
            </a:fld>
            <a:endParaRPr lang="en-US"/>
          </a:p>
        </p:txBody>
      </p:sp>
      <p:sp>
        <p:nvSpPr>
          <p:cNvPr id="7175" name="Rectangle 2"/>
          <p:cNvSpPr>
            <a:spLocks noGrp="1" noChangeArrowheads="1"/>
          </p:cNvSpPr>
          <p:nvPr>
            <p:ph type="title"/>
          </p:nvPr>
        </p:nvSpPr>
        <p:spPr/>
        <p:txBody>
          <a:bodyPr/>
          <a:lstStyle/>
          <a:p>
            <a:pPr eaLnBrk="1" hangingPunct="1"/>
            <a:r>
              <a:rPr lang="en-US" smtClean="0"/>
              <a:t>Analysis of </a:t>
            </a:r>
            <a:r>
              <a:rPr lang="en-US" i="1" smtClean="0"/>
              <a:t>A</a:t>
            </a:r>
            <a:r>
              <a:rPr lang="en-US" i="1" baseline="30000" smtClean="0"/>
              <a:t>*</a:t>
            </a:r>
          </a:p>
        </p:txBody>
      </p:sp>
      <p:sp>
        <p:nvSpPr>
          <p:cNvPr id="7176"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7177" name="Rectangle 4"/>
          <p:cNvSpPr>
            <a:spLocks noChangeArrowheads="1"/>
          </p:cNvSpPr>
          <p:nvPr/>
        </p:nvSpPr>
        <p:spPr bwMode="auto">
          <a:xfrm>
            <a:off x="357188" y="928688"/>
            <a:ext cx="8458200" cy="4495800"/>
          </a:xfrm>
          <a:prstGeom prst="rect">
            <a:avLst/>
          </a:prstGeom>
          <a:noFill/>
          <a:ln w="9525">
            <a:noFill/>
            <a:miter lim="800000"/>
            <a:headEnd/>
            <a:tailEnd/>
          </a:ln>
        </p:spPr>
        <p:txBody>
          <a:bodyPr/>
          <a:lstStyle/>
          <a:p>
            <a:pPr marL="342900" indent="-342900">
              <a:spcBef>
                <a:spcPct val="20000"/>
              </a:spcBef>
            </a:pPr>
            <a:r>
              <a:rPr lang="en-US" dirty="0">
                <a:latin typeface="Arial Unicode MS" pitchFamily="34" charset="-128"/>
              </a:rPr>
              <a:t>Let's assume that arc costs are strictly positive.</a:t>
            </a:r>
          </a:p>
          <a:p>
            <a:pPr marL="342900" indent="-342900">
              <a:spcBef>
                <a:spcPct val="20000"/>
              </a:spcBef>
              <a:buFontTx/>
              <a:buChar char="•"/>
            </a:pPr>
            <a:r>
              <a:rPr lang="en-US" dirty="0">
                <a:solidFill>
                  <a:srgbClr val="CC0099"/>
                </a:solidFill>
                <a:latin typeface="Arial Unicode MS" pitchFamily="34" charset="-128"/>
              </a:rPr>
              <a:t>Time complexity</a:t>
            </a:r>
            <a:r>
              <a:rPr lang="en-US" dirty="0">
                <a:latin typeface="Arial Unicode MS" pitchFamily="34" charset="-128"/>
              </a:rPr>
              <a:t> is </a:t>
            </a:r>
            <a:r>
              <a:rPr lang="en-US" i="1" dirty="0">
                <a:latin typeface="Arial Unicode MS" pitchFamily="34" charset="-128"/>
              </a:rPr>
              <a:t>O(</a:t>
            </a:r>
            <a:r>
              <a:rPr lang="en-US" i="1" dirty="0" err="1">
                <a:latin typeface="Arial Unicode MS" pitchFamily="34" charset="-128"/>
              </a:rPr>
              <a:t>b</a:t>
            </a:r>
            <a:r>
              <a:rPr lang="en-US" i="1" baseline="30000" dirty="0" err="1">
                <a:latin typeface="Arial Unicode MS" pitchFamily="34" charset="-128"/>
              </a:rPr>
              <a:t>m</a:t>
            </a:r>
            <a:r>
              <a:rPr lang="en-US" i="1" dirty="0">
                <a:latin typeface="Arial Unicode MS" pitchFamily="34" charset="-128"/>
              </a:rPr>
              <a:t>)</a:t>
            </a:r>
          </a:p>
          <a:p>
            <a:pPr marL="742950" lvl="1" indent="-285750">
              <a:spcBef>
                <a:spcPct val="20000"/>
              </a:spcBef>
              <a:buClr>
                <a:schemeClr val="tx1"/>
              </a:buClr>
              <a:buSzPct val="120000"/>
              <a:buFontTx/>
              <a:buChar char="•"/>
            </a:pPr>
            <a:r>
              <a:rPr lang="en-US" sz="2400" dirty="0">
                <a:latin typeface="Arial Unicode MS" pitchFamily="34" charset="-128"/>
              </a:rPr>
              <a:t>the heuristic could be completely uninformative and the edge costs could all be the same, meaning that </a:t>
            </a:r>
            <a:r>
              <a:rPr lang="en-US" sz="2400" i="1" dirty="0">
                <a:latin typeface="Arial Unicode MS" pitchFamily="34" charset="-128"/>
              </a:rPr>
              <a:t>A</a:t>
            </a:r>
            <a:r>
              <a:rPr lang="en-US" sz="2400" i="1" baseline="30000" dirty="0">
                <a:latin typeface="Arial Unicode MS" pitchFamily="34" charset="-128"/>
              </a:rPr>
              <a:t>*</a:t>
            </a:r>
            <a:r>
              <a:rPr lang="en-US" sz="2400" dirty="0">
                <a:latin typeface="Arial Unicode MS" pitchFamily="34" charset="-128"/>
              </a:rPr>
              <a:t> does the same thing </a:t>
            </a:r>
            <a:r>
              <a:rPr lang="en-US" sz="2400" dirty="0" smtClean="0">
                <a:latin typeface="Arial Unicode MS" pitchFamily="34" charset="-128"/>
              </a:rPr>
              <a:t>as….</a:t>
            </a:r>
          </a:p>
          <a:p>
            <a:pPr marL="742950" lvl="1" indent="-285750">
              <a:spcBef>
                <a:spcPct val="20000"/>
              </a:spcBef>
              <a:buClr>
                <a:schemeClr val="tx1"/>
              </a:buClr>
              <a:buSzPct val="120000"/>
              <a:buFontTx/>
              <a:buChar char="•"/>
            </a:pPr>
            <a:endParaRPr lang="en-US" dirty="0">
              <a:latin typeface="Arial Unicode MS" pitchFamily="34" charset="-128"/>
            </a:endParaRPr>
          </a:p>
          <a:p>
            <a:pPr marL="342900" indent="-342900">
              <a:spcBef>
                <a:spcPct val="20000"/>
              </a:spcBef>
              <a:buFontTx/>
              <a:buChar char="•"/>
            </a:pPr>
            <a:r>
              <a:rPr lang="en-US" dirty="0">
                <a:solidFill>
                  <a:srgbClr val="CC0099"/>
                </a:solidFill>
                <a:latin typeface="Arial Unicode MS" pitchFamily="34" charset="-128"/>
              </a:rPr>
              <a:t>Space complexity</a:t>
            </a:r>
            <a:r>
              <a:rPr lang="en-US" dirty="0">
                <a:latin typeface="Arial Unicode MS" pitchFamily="34" charset="-128"/>
              </a:rPr>
              <a:t> is </a:t>
            </a:r>
            <a:r>
              <a:rPr lang="en-US" i="1" dirty="0">
                <a:latin typeface="Arial Unicode MS" pitchFamily="34" charset="-128"/>
              </a:rPr>
              <a:t>O(</a:t>
            </a:r>
            <a:r>
              <a:rPr lang="en-US" i="1" dirty="0" err="1">
                <a:latin typeface="Arial Unicode MS" pitchFamily="34" charset="-128"/>
              </a:rPr>
              <a:t>b</a:t>
            </a:r>
            <a:r>
              <a:rPr lang="en-US" i="1" baseline="30000" dirty="0" err="1">
                <a:latin typeface="Arial Unicode MS" pitchFamily="34" charset="-128"/>
              </a:rPr>
              <a:t>m</a:t>
            </a:r>
            <a:r>
              <a:rPr lang="en-US" i="1" dirty="0">
                <a:latin typeface="Arial Unicode MS" pitchFamily="34" charset="-128"/>
              </a:rPr>
              <a:t>) </a:t>
            </a:r>
            <a:r>
              <a:rPr lang="en-US" sz="2400" dirty="0">
                <a:latin typeface="Arial Unicode MS" pitchFamily="34" charset="-128"/>
              </a:rPr>
              <a:t>like </a:t>
            </a:r>
            <a:r>
              <a:rPr lang="en-US" sz="2400" dirty="0" smtClean="0">
                <a:latin typeface="Arial Unicode MS" pitchFamily="34" charset="-128"/>
              </a:rPr>
              <a:t>….., </a:t>
            </a:r>
            <a:r>
              <a:rPr lang="en-US" sz="2400" i="1" dirty="0">
                <a:latin typeface="Arial Unicode MS" pitchFamily="34" charset="-128"/>
              </a:rPr>
              <a:t>A</a:t>
            </a:r>
            <a:r>
              <a:rPr lang="en-US" sz="2400" i="1" baseline="30000" dirty="0">
                <a:latin typeface="Arial Unicode MS" pitchFamily="34" charset="-128"/>
              </a:rPr>
              <a:t>*</a:t>
            </a:r>
            <a:r>
              <a:rPr lang="en-US" sz="2400" dirty="0">
                <a:latin typeface="Arial Unicode MS" pitchFamily="34" charset="-128"/>
              </a:rPr>
              <a:t> maintains a frontier which grows with the size of the tree</a:t>
            </a:r>
          </a:p>
          <a:p>
            <a:pPr marL="342900" indent="-342900">
              <a:spcBef>
                <a:spcPct val="20000"/>
              </a:spcBef>
              <a:buFontTx/>
              <a:buChar char="•"/>
            </a:pPr>
            <a:endParaRPr lang="en-US" dirty="0">
              <a:latin typeface="Arial Unicode MS" pitchFamily="34" charset="-128"/>
            </a:endParaRPr>
          </a:p>
          <a:p>
            <a:pPr marL="342900" indent="-342900">
              <a:spcBef>
                <a:spcPct val="20000"/>
              </a:spcBef>
              <a:buFontTx/>
              <a:buChar char="•"/>
            </a:pPr>
            <a:r>
              <a:rPr lang="en-US" dirty="0">
                <a:solidFill>
                  <a:srgbClr val="CC0099"/>
                </a:solidFill>
                <a:latin typeface="Arial Unicode MS" pitchFamily="34" charset="-128"/>
              </a:rPr>
              <a:t>Completeness:</a:t>
            </a:r>
            <a:r>
              <a:rPr lang="en-US" dirty="0">
                <a:latin typeface="Arial Unicode MS" pitchFamily="34" charset="-128"/>
              </a:rPr>
              <a:t> yes.</a:t>
            </a:r>
            <a:endParaRPr lang="en-US" sz="2400" dirty="0">
              <a:latin typeface="Arial Unicode MS" pitchFamily="34" charset="-128"/>
            </a:endParaRPr>
          </a:p>
          <a:p>
            <a:pPr marL="342900" indent="-342900">
              <a:spcBef>
                <a:spcPct val="20000"/>
              </a:spcBef>
              <a:buFontTx/>
              <a:buChar char="•"/>
            </a:pPr>
            <a:endParaRPr lang="en-US" dirty="0">
              <a:solidFill>
                <a:srgbClr val="CC0099"/>
              </a:solidFill>
              <a:latin typeface="Arial Unicode MS" pitchFamily="34" charset="-128"/>
            </a:endParaRPr>
          </a:p>
          <a:p>
            <a:pPr marL="342900" indent="-342900">
              <a:spcBef>
                <a:spcPct val="20000"/>
              </a:spcBef>
              <a:buFontTx/>
              <a:buChar char="•"/>
            </a:pPr>
            <a:r>
              <a:rPr lang="en-US" dirty="0" smtClean="0">
                <a:solidFill>
                  <a:srgbClr val="CC0099"/>
                </a:solidFill>
                <a:latin typeface="Arial Unicode MS" pitchFamily="34" charset="-128"/>
              </a:rPr>
              <a:t>Optimality: ??</a:t>
            </a:r>
            <a:endParaRPr lang="en-US" dirty="0">
              <a:latin typeface="Arial Unicode MS" pitchFamily="34" charset="-128"/>
            </a:endParaRPr>
          </a:p>
        </p:txBody>
      </p:sp>
      <p:sp>
        <p:nvSpPr>
          <p:cNvPr id="8" name="TextBox 14"/>
          <p:cNvSpPr txBox="1">
            <a:spLocks noChangeArrowheads="1"/>
          </p:cNvSpPr>
          <p:nvPr/>
        </p:nvSpPr>
        <p:spPr bwMode="auto">
          <a:xfrm>
            <a:off x="4788024" y="2780928"/>
            <a:ext cx="1159537" cy="523220"/>
          </a:xfrm>
          <a:prstGeom prst="rect">
            <a:avLst/>
          </a:prstGeom>
          <a:solidFill>
            <a:srgbClr val="FFFF00"/>
          </a:solidFill>
          <a:ln w="9525">
            <a:noFill/>
            <a:miter lim="800000"/>
            <a:headEnd/>
            <a:tailEnd/>
          </a:ln>
        </p:spPr>
        <p:txBody>
          <a:bodyPr wrap="square">
            <a:spAutoFit/>
          </a:bodyPr>
          <a:lstStyle/>
          <a:p>
            <a:r>
              <a:rPr lang="en-US" dirty="0" smtClean="0"/>
              <a:t>DFS</a:t>
            </a:r>
            <a:endParaRPr lang="en-US" dirty="0"/>
          </a:p>
        </p:txBody>
      </p:sp>
      <p:sp>
        <p:nvSpPr>
          <p:cNvPr id="9" name="TextBox 15"/>
          <p:cNvSpPr txBox="1">
            <a:spLocks noChangeArrowheads="1"/>
          </p:cNvSpPr>
          <p:nvPr/>
        </p:nvSpPr>
        <p:spPr bwMode="auto">
          <a:xfrm>
            <a:off x="7524328" y="2780928"/>
            <a:ext cx="1152128" cy="523220"/>
          </a:xfrm>
          <a:prstGeom prst="rect">
            <a:avLst/>
          </a:prstGeom>
          <a:solidFill>
            <a:srgbClr val="66FF33">
              <a:alpha val="54901"/>
            </a:srgbClr>
          </a:solidFill>
          <a:ln w="9525">
            <a:noFill/>
            <a:miter lim="800000"/>
            <a:headEnd/>
            <a:tailEnd/>
          </a:ln>
        </p:spPr>
        <p:txBody>
          <a:bodyPr wrap="square">
            <a:spAutoFit/>
          </a:bodyPr>
          <a:lstStyle/>
          <a:p>
            <a:r>
              <a:rPr lang="en-US" dirty="0" smtClean="0"/>
              <a:t>LCFS</a:t>
            </a:r>
            <a:endParaRPr lang="en-US" dirty="0"/>
          </a:p>
        </p:txBody>
      </p:sp>
      <p:sp>
        <p:nvSpPr>
          <p:cNvPr id="10" name="TextBox 16"/>
          <p:cNvSpPr txBox="1">
            <a:spLocks noChangeArrowheads="1"/>
          </p:cNvSpPr>
          <p:nvPr/>
        </p:nvSpPr>
        <p:spPr bwMode="auto">
          <a:xfrm>
            <a:off x="6300192" y="2780928"/>
            <a:ext cx="858396" cy="523220"/>
          </a:xfrm>
          <a:prstGeom prst="rect">
            <a:avLst/>
          </a:prstGeom>
          <a:solidFill>
            <a:srgbClr val="00B0F0">
              <a:alpha val="61000"/>
            </a:srgbClr>
          </a:solidFill>
          <a:ln w="9525">
            <a:noFill/>
            <a:miter lim="800000"/>
            <a:headEnd/>
            <a:tailEnd/>
          </a:ln>
        </p:spPr>
        <p:txBody>
          <a:bodyPr wrap="square">
            <a:spAutoFit/>
          </a:bodyPr>
          <a:lstStyle/>
          <a:p>
            <a:r>
              <a:rPr lang="en-US" dirty="0" smtClean="0"/>
              <a:t>BFS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8</a:t>
            </a:r>
          </a:p>
        </p:txBody>
      </p:sp>
      <p:sp>
        <p:nvSpPr>
          <p:cNvPr id="8" name="Slide Number Placeholder 5"/>
          <p:cNvSpPr>
            <a:spLocks noGrp="1"/>
          </p:cNvSpPr>
          <p:nvPr>
            <p:ph type="sldNum" sz="quarter" idx="12"/>
          </p:nvPr>
        </p:nvSpPr>
        <p:spPr/>
        <p:txBody>
          <a:bodyPr/>
          <a:lstStyle/>
          <a:p>
            <a:pPr>
              <a:defRPr/>
            </a:pPr>
            <a:r>
              <a:rPr lang="en-US"/>
              <a:t>Slide </a:t>
            </a:r>
            <a:fld id="{21DCD7A8-C36D-43B9-B88B-524DD95CA521}" type="slidenum">
              <a:rPr lang="en-US"/>
              <a:pPr>
                <a:defRPr/>
              </a:pPr>
              <a:t>14</a:t>
            </a:fld>
            <a:endParaRPr lang="en-US"/>
          </a:p>
        </p:txBody>
      </p:sp>
      <p:sp>
        <p:nvSpPr>
          <p:cNvPr id="8202" name="Rectangle 2"/>
          <p:cNvSpPr>
            <a:spLocks noGrp="1" noChangeArrowheads="1"/>
          </p:cNvSpPr>
          <p:nvPr>
            <p:ph type="title"/>
          </p:nvPr>
        </p:nvSpPr>
        <p:spPr/>
        <p:txBody>
          <a:bodyPr/>
          <a:lstStyle/>
          <a:p>
            <a:pPr eaLnBrk="1" hangingPunct="1"/>
            <a:r>
              <a:rPr lang="en-US" smtClean="0"/>
              <a:t>Optimality of </a:t>
            </a:r>
            <a:r>
              <a:rPr lang="en-US" i="1" smtClean="0"/>
              <a:t>A</a:t>
            </a:r>
            <a:r>
              <a:rPr lang="en-US" i="1" baseline="30000" smtClean="0"/>
              <a:t>*</a:t>
            </a:r>
          </a:p>
        </p:txBody>
      </p:sp>
      <p:sp>
        <p:nvSpPr>
          <p:cNvPr id="8203"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8204" name="Rectangle 4"/>
          <p:cNvSpPr>
            <a:spLocks noChangeArrowheads="1"/>
          </p:cNvSpPr>
          <p:nvPr/>
        </p:nvSpPr>
        <p:spPr bwMode="auto">
          <a:xfrm>
            <a:off x="395288" y="981075"/>
            <a:ext cx="8458200" cy="3168650"/>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If </a:t>
            </a:r>
            <a:r>
              <a:rPr lang="en-US" i="1">
                <a:latin typeface="Arial Unicode MS" pitchFamily="34" charset="-128"/>
              </a:rPr>
              <a:t>A</a:t>
            </a:r>
            <a:r>
              <a:rPr lang="en-US" i="1" baseline="30000">
                <a:latin typeface="Arial Unicode MS" pitchFamily="34" charset="-128"/>
              </a:rPr>
              <a:t>*</a:t>
            </a:r>
            <a:r>
              <a:rPr lang="en-US">
                <a:latin typeface="Arial Unicode MS" pitchFamily="34" charset="-128"/>
              </a:rPr>
              <a:t> returns a solution, that solution is guaranteed to be optimal, as long as</a:t>
            </a:r>
          </a:p>
          <a:p>
            <a:pPr marL="342900" indent="-342900">
              <a:spcBef>
                <a:spcPct val="20000"/>
              </a:spcBef>
            </a:pPr>
            <a:r>
              <a:rPr lang="en-US" sz="2400" b="1">
                <a:latin typeface="Arial Unicode MS" pitchFamily="34" charset="-128"/>
              </a:rPr>
              <a:t>When</a:t>
            </a:r>
          </a:p>
          <a:p>
            <a:pPr marL="342900" indent="-342900">
              <a:spcBef>
                <a:spcPct val="20000"/>
              </a:spcBef>
              <a:buFontTx/>
              <a:buChar char="•"/>
            </a:pPr>
            <a:r>
              <a:rPr lang="en-US" sz="2400">
                <a:latin typeface="Arial Unicode MS" pitchFamily="34" charset="-128"/>
              </a:rPr>
              <a:t>the branching factor is finite</a:t>
            </a:r>
          </a:p>
          <a:p>
            <a:pPr marL="342900" indent="-342900">
              <a:spcBef>
                <a:spcPct val="20000"/>
              </a:spcBef>
              <a:buFontTx/>
              <a:buChar char="•"/>
            </a:pPr>
            <a:r>
              <a:rPr lang="en-US" sz="2400">
                <a:latin typeface="Arial Unicode MS" pitchFamily="34" charset="-128"/>
              </a:rPr>
              <a:t>arc costs are strictly positive</a:t>
            </a:r>
          </a:p>
          <a:p>
            <a:pPr marL="342900" indent="-342900">
              <a:spcBef>
                <a:spcPct val="20000"/>
              </a:spcBef>
              <a:buFontTx/>
              <a:buChar char="•"/>
            </a:pPr>
            <a:r>
              <a:rPr lang="en-US" sz="2400" i="1">
                <a:latin typeface="Arial Unicode MS" pitchFamily="34" charset="-128"/>
              </a:rPr>
              <a:t>h(n)</a:t>
            </a:r>
            <a:r>
              <a:rPr lang="en-US" sz="2400">
                <a:latin typeface="Arial Unicode MS" pitchFamily="34" charset="-128"/>
              </a:rPr>
              <a:t> is an underestimate of the length of the shortest path from </a:t>
            </a:r>
            <a:r>
              <a:rPr lang="en-US" sz="2400" i="1">
                <a:latin typeface="Arial Unicode MS" pitchFamily="34" charset="-128"/>
              </a:rPr>
              <a:t>n</a:t>
            </a:r>
            <a:r>
              <a:rPr lang="en-US" sz="2400">
                <a:latin typeface="Arial Unicode MS" pitchFamily="34" charset="-128"/>
              </a:rPr>
              <a:t> to a goal node, and is non-negative</a:t>
            </a:r>
          </a:p>
        </p:txBody>
      </p:sp>
      <p:sp>
        <p:nvSpPr>
          <p:cNvPr id="8205" name="Rectangle 5"/>
          <p:cNvSpPr>
            <a:spLocks noChangeArrowheads="1"/>
          </p:cNvSpPr>
          <p:nvPr/>
        </p:nvSpPr>
        <p:spPr bwMode="auto">
          <a:xfrm>
            <a:off x="1214414" y="4429132"/>
            <a:ext cx="6107125" cy="1347806"/>
          </a:xfrm>
          <a:prstGeom prst="rect">
            <a:avLst/>
          </a:prstGeom>
          <a:solidFill>
            <a:srgbClr val="CCECFF"/>
          </a:solidFill>
          <a:ln w="12700">
            <a:solidFill>
              <a:schemeClr val="tx1"/>
            </a:solidFill>
            <a:miter lim="800000"/>
            <a:headEnd/>
            <a:tailEnd/>
          </a:ln>
        </p:spPr>
        <p:txBody>
          <a:bodyPr/>
          <a:lstStyle/>
          <a:p>
            <a:pPr marL="381000" indent="-381000">
              <a:spcBef>
                <a:spcPct val="20000"/>
              </a:spcBef>
            </a:pPr>
            <a:r>
              <a:rPr lang="en-US" sz="2400" b="1" dirty="0">
                <a:latin typeface="Arial Unicode MS" pitchFamily="34" charset="-128"/>
              </a:rPr>
              <a:t>Theorem</a:t>
            </a:r>
          </a:p>
          <a:p>
            <a:pPr marL="381000" indent="-381000">
              <a:spcBef>
                <a:spcPct val="20000"/>
              </a:spcBef>
            </a:pPr>
            <a:r>
              <a:rPr lang="en-US" sz="2400" dirty="0">
                <a:latin typeface="Arial Unicode MS" pitchFamily="34" charset="-128"/>
              </a:rPr>
              <a:t> If </a:t>
            </a:r>
            <a:r>
              <a:rPr lang="en-US" sz="2400" i="1" dirty="0">
                <a:latin typeface="Arial Unicode MS" pitchFamily="34" charset="-128"/>
              </a:rPr>
              <a:t>A</a:t>
            </a:r>
            <a:r>
              <a:rPr lang="en-US" sz="2400" i="1" baseline="30000" dirty="0">
                <a:latin typeface="Arial Unicode MS" pitchFamily="34" charset="-128"/>
              </a:rPr>
              <a:t>*</a:t>
            </a:r>
            <a:r>
              <a:rPr lang="en-US" sz="2400" dirty="0">
                <a:latin typeface="Arial Unicode MS" pitchFamily="34" charset="-128"/>
              </a:rPr>
              <a:t> selects a path </a:t>
            </a:r>
            <a:r>
              <a:rPr lang="en-US" sz="2400" i="1" dirty="0" smtClean="0">
                <a:latin typeface="Arial Unicode MS" pitchFamily="34" charset="-128"/>
              </a:rPr>
              <a:t>p </a:t>
            </a:r>
            <a:r>
              <a:rPr lang="en-US" sz="2400" dirty="0" smtClean="0">
                <a:latin typeface="Arial Unicode MS" pitchFamily="34" charset="-128"/>
              </a:rPr>
              <a:t>as the solution, </a:t>
            </a:r>
          </a:p>
          <a:p>
            <a:pPr marL="381000" indent="-381000">
              <a:spcBef>
                <a:spcPct val="20000"/>
              </a:spcBef>
            </a:pPr>
            <a:r>
              <a:rPr lang="en-US" sz="2400" i="1" dirty="0" smtClean="0">
                <a:latin typeface="Arial Unicode MS" pitchFamily="34" charset="-128"/>
              </a:rPr>
              <a:t>p</a:t>
            </a:r>
            <a:r>
              <a:rPr lang="en-US" sz="2400" dirty="0" smtClean="0">
                <a:latin typeface="Arial Unicode MS" pitchFamily="34" charset="-128"/>
              </a:rPr>
              <a:t> </a:t>
            </a:r>
            <a:r>
              <a:rPr lang="en-US" sz="2400" dirty="0">
                <a:latin typeface="Arial Unicode MS" pitchFamily="34" charset="-128"/>
              </a:rPr>
              <a:t>is the shortest (i.e., lowest-cost) path.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5"/>
          <p:cNvSpPr>
            <a:spLocks noGrp="1"/>
          </p:cNvSpPr>
          <p:nvPr>
            <p:ph type="ftr" sz="quarter" idx="11"/>
          </p:nvPr>
        </p:nvSpPr>
        <p:spPr/>
        <p:txBody>
          <a:bodyPr/>
          <a:lstStyle/>
          <a:p>
            <a:pPr>
              <a:defRPr/>
            </a:pPr>
            <a:r>
              <a:rPr lang="en-US"/>
              <a:t>CPSC 322, Lecture 8</a:t>
            </a:r>
          </a:p>
        </p:txBody>
      </p:sp>
      <p:sp>
        <p:nvSpPr>
          <p:cNvPr id="17" name="Slide Number Placeholder 6"/>
          <p:cNvSpPr>
            <a:spLocks noGrp="1"/>
          </p:cNvSpPr>
          <p:nvPr>
            <p:ph type="sldNum" sz="quarter" idx="12"/>
          </p:nvPr>
        </p:nvSpPr>
        <p:spPr/>
        <p:txBody>
          <a:bodyPr/>
          <a:lstStyle/>
          <a:p>
            <a:pPr>
              <a:defRPr/>
            </a:pPr>
            <a:r>
              <a:rPr lang="en-US"/>
              <a:t>Slide </a:t>
            </a:r>
            <a:fld id="{A810C88D-3A82-4BDC-8C3B-81809FE90693}" type="slidenum">
              <a:rPr lang="en-US"/>
              <a:pPr>
                <a:defRPr/>
              </a:pPr>
              <a:t>15</a:t>
            </a:fld>
            <a:endParaRPr lang="en-US"/>
          </a:p>
        </p:txBody>
      </p:sp>
      <p:sp>
        <p:nvSpPr>
          <p:cNvPr id="9228" name="Rectangle 2"/>
          <p:cNvSpPr>
            <a:spLocks noGrp="1" noChangeArrowheads="1"/>
          </p:cNvSpPr>
          <p:nvPr>
            <p:ph type="title"/>
          </p:nvPr>
        </p:nvSpPr>
        <p:spPr/>
        <p:txBody>
          <a:bodyPr/>
          <a:lstStyle/>
          <a:p>
            <a:pPr eaLnBrk="1" hangingPunct="1"/>
            <a:r>
              <a:rPr lang="en-US" smtClean="0"/>
              <a:t>Why is </a:t>
            </a:r>
            <a:r>
              <a:rPr lang="en-US" i="1" smtClean="0"/>
              <a:t>A</a:t>
            </a:r>
            <a:r>
              <a:rPr lang="en-US" i="1" baseline="30000" smtClean="0"/>
              <a:t>*</a:t>
            </a:r>
            <a:r>
              <a:rPr lang="en-US" smtClean="0"/>
              <a:t> optimal?</a:t>
            </a:r>
          </a:p>
        </p:txBody>
      </p:sp>
      <p:sp>
        <p:nvSpPr>
          <p:cNvPr id="9229" name="Rectangle 4"/>
          <p:cNvSpPr>
            <a:spLocks noChangeArrowheads="1"/>
          </p:cNvSpPr>
          <p:nvPr/>
        </p:nvSpPr>
        <p:spPr bwMode="auto">
          <a:xfrm>
            <a:off x="0" y="1142984"/>
            <a:ext cx="9144000" cy="3816350"/>
          </a:xfrm>
          <a:prstGeom prst="rect">
            <a:avLst/>
          </a:prstGeom>
          <a:noFill/>
          <a:ln w="9525">
            <a:noFill/>
            <a:miter lim="800000"/>
            <a:headEnd/>
            <a:tailEnd/>
          </a:ln>
        </p:spPr>
        <p:txBody>
          <a:bodyPr/>
          <a:lstStyle/>
          <a:p>
            <a:pPr marL="381000" indent="-381000">
              <a:spcBef>
                <a:spcPct val="20000"/>
              </a:spcBef>
              <a:buFontTx/>
              <a:buChar char="•"/>
            </a:pPr>
            <a:r>
              <a:rPr lang="en-US" sz="2400" dirty="0" smtClean="0">
                <a:latin typeface="Arial Unicode MS" pitchFamily="34" charset="-128"/>
              </a:rPr>
              <a:t>A* returns </a:t>
            </a:r>
            <a:r>
              <a:rPr lang="en-US" sz="2400" i="1" dirty="0" smtClean="0">
                <a:latin typeface="Arial Unicode MS" pitchFamily="34" charset="-128"/>
              </a:rPr>
              <a:t>p</a:t>
            </a:r>
          </a:p>
          <a:p>
            <a:pPr marL="381000" indent="-381000">
              <a:spcBef>
                <a:spcPct val="20000"/>
              </a:spcBef>
              <a:buFontTx/>
              <a:buChar char="•"/>
            </a:pPr>
            <a:r>
              <a:rPr lang="en-US" sz="2400" dirty="0" smtClean="0">
                <a:latin typeface="Arial Unicode MS" pitchFamily="34" charset="-128"/>
              </a:rPr>
              <a:t>Assume </a:t>
            </a:r>
            <a:r>
              <a:rPr lang="en-US" sz="2400" dirty="0">
                <a:latin typeface="Arial Unicode MS" pitchFamily="34" charset="-128"/>
              </a:rPr>
              <a:t>for contradiction that some other path </a:t>
            </a:r>
            <a:r>
              <a:rPr lang="en-US" sz="2400" i="1" dirty="0">
                <a:latin typeface="Arial Unicode MS" pitchFamily="34" charset="-128"/>
              </a:rPr>
              <a:t>p'</a:t>
            </a:r>
            <a:r>
              <a:rPr lang="en-US" sz="2400" dirty="0">
                <a:latin typeface="Arial Unicode MS" pitchFamily="34" charset="-128"/>
              </a:rPr>
              <a:t> is actually the shortest path to a goal</a:t>
            </a:r>
          </a:p>
          <a:p>
            <a:pPr marL="381000" indent="-381000">
              <a:spcBef>
                <a:spcPct val="20000"/>
              </a:spcBef>
              <a:buFontTx/>
              <a:buChar char="•"/>
            </a:pPr>
            <a:r>
              <a:rPr lang="en-US" sz="2400" dirty="0">
                <a:latin typeface="Arial Unicode MS" pitchFamily="34" charset="-128"/>
              </a:rPr>
              <a:t>Consider the moment when </a:t>
            </a:r>
            <a:r>
              <a:rPr lang="en-US" sz="2400" i="1" dirty="0">
                <a:latin typeface="Arial Unicode MS" pitchFamily="34" charset="-128"/>
              </a:rPr>
              <a:t>p</a:t>
            </a:r>
            <a:r>
              <a:rPr lang="en-US" sz="2400" dirty="0">
                <a:latin typeface="Arial Unicode MS" pitchFamily="34" charset="-128"/>
              </a:rPr>
              <a:t> is chosen from the frontier. Some part of path </a:t>
            </a:r>
            <a:r>
              <a:rPr lang="en-US" sz="2400" i="1" dirty="0">
                <a:latin typeface="Arial Unicode MS" pitchFamily="34" charset="-128"/>
              </a:rPr>
              <a:t>p'</a:t>
            </a:r>
            <a:r>
              <a:rPr lang="en-US" sz="2400" dirty="0">
                <a:latin typeface="Arial Unicode MS" pitchFamily="34" charset="-128"/>
              </a:rPr>
              <a:t> will also be on the frontier; let's call this partial path </a:t>
            </a:r>
            <a:r>
              <a:rPr lang="en-US" sz="2400" i="1" dirty="0">
                <a:latin typeface="Arial Unicode MS" pitchFamily="34" charset="-128"/>
              </a:rPr>
              <a:t>p''</a:t>
            </a:r>
            <a:r>
              <a:rPr lang="en-US" sz="2400" dirty="0">
                <a:latin typeface="Arial Unicode MS" pitchFamily="34" charset="-128"/>
              </a:rPr>
              <a:t>.</a:t>
            </a:r>
          </a:p>
        </p:txBody>
      </p:sp>
      <p:grpSp>
        <p:nvGrpSpPr>
          <p:cNvPr id="9230" name="Group 17"/>
          <p:cNvGrpSpPr>
            <a:grpSpLocks/>
          </p:cNvGrpSpPr>
          <p:nvPr/>
        </p:nvGrpSpPr>
        <p:grpSpPr bwMode="auto">
          <a:xfrm>
            <a:off x="2786063" y="3357563"/>
            <a:ext cx="3887787" cy="2303462"/>
            <a:chOff x="1730" y="2705"/>
            <a:chExt cx="1828" cy="861"/>
          </a:xfrm>
        </p:grpSpPr>
        <p:sp>
          <p:nvSpPr>
            <p:cNvPr id="9231" name="Oval 6"/>
            <p:cNvSpPr>
              <a:spLocks noChangeArrowheads="1"/>
            </p:cNvSpPr>
            <p:nvPr/>
          </p:nvSpPr>
          <p:spPr bwMode="auto">
            <a:xfrm>
              <a:off x="2879" y="2705"/>
              <a:ext cx="137" cy="136"/>
            </a:xfrm>
            <a:prstGeom prst="ellipse">
              <a:avLst/>
            </a:prstGeom>
            <a:noFill/>
            <a:ln w="9525" algn="ctr">
              <a:solidFill>
                <a:schemeClr val="tx1"/>
              </a:solidFill>
              <a:round/>
              <a:headEnd/>
              <a:tailEnd/>
            </a:ln>
          </p:spPr>
          <p:txBody>
            <a:bodyPr wrap="none" anchor="ctr">
              <a:spAutoFit/>
            </a:bodyPr>
            <a:lstStyle/>
            <a:p>
              <a:endParaRPr lang="en-US"/>
            </a:p>
          </p:txBody>
        </p:sp>
        <p:sp>
          <p:nvSpPr>
            <p:cNvPr id="9232" name="Oval 7"/>
            <p:cNvSpPr>
              <a:spLocks noChangeArrowheads="1"/>
            </p:cNvSpPr>
            <p:nvPr/>
          </p:nvSpPr>
          <p:spPr bwMode="auto">
            <a:xfrm>
              <a:off x="3378" y="3113"/>
              <a:ext cx="137" cy="136"/>
            </a:xfrm>
            <a:prstGeom prst="ellipse">
              <a:avLst/>
            </a:prstGeom>
            <a:solidFill>
              <a:srgbClr val="FFFF66"/>
            </a:solidFill>
            <a:ln w="9525" algn="ctr">
              <a:solidFill>
                <a:schemeClr val="tx1"/>
              </a:solidFill>
              <a:round/>
              <a:headEnd/>
              <a:tailEnd/>
            </a:ln>
          </p:spPr>
          <p:txBody>
            <a:bodyPr wrap="none" anchor="ctr">
              <a:spAutoFit/>
            </a:bodyPr>
            <a:lstStyle/>
            <a:p>
              <a:endParaRPr lang="en-US"/>
            </a:p>
          </p:txBody>
        </p:sp>
        <p:sp>
          <p:nvSpPr>
            <p:cNvPr id="9233" name="Oval 8"/>
            <p:cNvSpPr>
              <a:spLocks noChangeArrowheads="1"/>
            </p:cNvSpPr>
            <p:nvPr/>
          </p:nvSpPr>
          <p:spPr bwMode="auto">
            <a:xfrm>
              <a:off x="2063" y="3430"/>
              <a:ext cx="137" cy="136"/>
            </a:xfrm>
            <a:prstGeom prst="ellipse">
              <a:avLst/>
            </a:prstGeom>
            <a:solidFill>
              <a:srgbClr val="FFFF66"/>
            </a:solidFill>
            <a:ln w="9525" algn="ctr">
              <a:solidFill>
                <a:schemeClr val="tx1"/>
              </a:solidFill>
              <a:round/>
              <a:headEnd/>
              <a:tailEnd/>
            </a:ln>
          </p:spPr>
          <p:txBody>
            <a:bodyPr wrap="none" anchor="ctr">
              <a:spAutoFit/>
            </a:bodyPr>
            <a:lstStyle/>
            <a:p>
              <a:endParaRPr lang="en-US"/>
            </a:p>
          </p:txBody>
        </p:sp>
        <p:sp>
          <p:nvSpPr>
            <p:cNvPr id="9234" name="Oval 9"/>
            <p:cNvSpPr>
              <a:spLocks noChangeArrowheads="1"/>
            </p:cNvSpPr>
            <p:nvPr/>
          </p:nvSpPr>
          <p:spPr bwMode="auto">
            <a:xfrm>
              <a:off x="2426" y="3158"/>
              <a:ext cx="137" cy="136"/>
            </a:xfrm>
            <a:prstGeom prst="ellipse">
              <a:avLst/>
            </a:prstGeom>
            <a:noFill/>
            <a:ln w="9525" algn="ctr">
              <a:solidFill>
                <a:schemeClr val="tx1"/>
              </a:solidFill>
              <a:round/>
              <a:headEnd/>
              <a:tailEnd/>
            </a:ln>
          </p:spPr>
          <p:txBody>
            <a:bodyPr wrap="none" anchor="ctr">
              <a:spAutoFit/>
            </a:bodyPr>
            <a:lstStyle/>
            <a:p>
              <a:endParaRPr lang="en-US"/>
            </a:p>
          </p:txBody>
        </p:sp>
        <p:sp>
          <p:nvSpPr>
            <p:cNvPr id="9235" name="Freeform 10"/>
            <p:cNvSpPr>
              <a:spLocks/>
            </p:cNvSpPr>
            <p:nvPr/>
          </p:nvSpPr>
          <p:spPr bwMode="auto">
            <a:xfrm>
              <a:off x="3000" y="2790"/>
              <a:ext cx="435" cy="338"/>
            </a:xfrm>
            <a:custGeom>
              <a:avLst/>
              <a:gdLst>
                <a:gd name="T0" fmla="*/ 5 w 435"/>
                <a:gd name="T1" fmla="*/ 0 h 338"/>
                <a:gd name="T2" fmla="*/ 14 w 435"/>
                <a:gd name="T3" fmla="*/ 64 h 338"/>
                <a:gd name="T4" fmla="*/ 51 w 435"/>
                <a:gd name="T5" fmla="*/ 54 h 338"/>
                <a:gd name="T6" fmla="*/ 106 w 435"/>
                <a:gd name="T7" fmla="*/ 36 h 338"/>
                <a:gd name="T8" fmla="*/ 215 w 435"/>
                <a:gd name="T9" fmla="*/ 164 h 338"/>
                <a:gd name="T10" fmla="*/ 352 w 435"/>
                <a:gd name="T11" fmla="*/ 155 h 338"/>
                <a:gd name="T12" fmla="*/ 398 w 435"/>
                <a:gd name="T13" fmla="*/ 246 h 338"/>
                <a:gd name="T14" fmla="*/ 435 w 435"/>
                <a:gd name="T15" fmla="*/ 338 h 338"/>
                <a:gd name="T16" fmla="*/ 0 60000 65536"/>
                <a:gd name="T17" fmla="*/ 0 60000 65536"/>
                <a:gd name="T18" fmla="*/ 0 60000 65536"/>
                <a:gd name="T19" fmla="*/ 0 60000 65536"/>
                <a:gd name="T20" fmla="*/ 0 60000 65536"/>
                <a:gd name="T21" fmla="*/ 0 60000 65536"/>
                <a:gd name="T22" fmla="*/ 0 60000 65536"/>
                <a:gd name="T23" fmla="*/ 0 60000 65536"/>
                <a:gd name="T24" fmla="*/ 0 w 435"/>
                <a:gd name="T25" fmla="*/ 0 h 338"/>
                <a:gd name="T26" fmla="*/ 435 w 435"/>
                <a:gd name="T27" fmla="*/ 338 h 3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5" h="338">
                  <a:moveTo>
                    <a:pt x="5" y="0"/>
                  </a:moveTo>
                  <a:cubicBezTo>
                    <a:pt x="8" y="21"/>
                    <a:pt x="0" y="48"/>
                    <a:pt x="14" y="64"/>
                  </a:cubicBezTo>
                  <a:cubicBezTo>
                    <a:pt x="22" y="74"/>
                    <a:pt x="39" y="58"/>
                    <a:pt x="51" y="54"/>
                  </a:cubicBezTo>
                  <a:cubicBezTo>
                    <a:pt x="69" y="48"/>
                    <a:pt x="106" y="36"/>
                    <a:pt x="106" y="36"/>
                  </a:cubicBezTo>
                  <a:cubicBezTo>
                    <a:pt x="146" y="78"/>
                    <a:pt x="166" y="131"/>
                    <a:pt x="215" y="164"/>
                  </a:cubicBezTo>
                  <a:cubicBezTo>
                    <a:pt x="275" y="152"/>
                    <a:pt x="287" y="146"/>
                    <a:pt x="352" y="155"/>
                  </a:cubicBezTo>
                  <a:cubicBezTo>
                    <a:pt x="361" y="205"/>
                    <a:pt x="351" y="230"/>
                    <a:pt x="398" y="246"/>
                  </a:cubicBezTo>
                  <a:cubicBezTo>
                    <a:pt x="415" y="272"/>
                    <a:pt x="435" y="305"/>
                    <a:pt x="435" y="338"/>
                  </a:cubicBezTo>
                </a:path>
              </a:pathLst>
            </a:custGeom>
            <a:noFill/>
            <a:ln w="9525">
              <a:solidFill>
                <a:schemeClr val="tx1"/>
              </a:solidFill>
              <a:round/>
              <a:headEnd/>
              <a:tailEnd type="triangle" w="med" len="med"/>
            </a:ln>
          </p:spPr>
          <p:txBody>
            <a:bodyPr wrap="none">
              <a:spAutoFit/>
            </a:bodyPr>
            <a:lstStyle/>
            <a:p>
              <a:endParaRPr lang="en-US"/>
            </a:p>
          </p:txBody>
        </p:sp>
        <p:sp>
          <p:nvSpPr>
            <p:cNvPr id="9236" name="Freeform 11"/>
            <p:cNvSpPr>
              <a:spLocks/>
            </p:cNvSpPr>
            <p:nvPr/>
          </p:nvSpPr>
          <p:spPr bwMode="auto">
            <a:xfrm flipH="1">
              <a:off x="2517" y="2841"/>
              <a:ext cx="435" cy="338"/>
            </a:xfrm>
            <a:custGeom>
              <a:avLst/>
              <a:gdLst>
                <a:gd name="T0" fmla="*/ 5 w 435"/>
                <a:gd name="T1" fmla="*/ 0 h 338"/>
                <a:gd name="T2" fmla="*/ 14 w 435"/>
                <a:gd name="T3" fmla="*/ 64 h 338"/>
                <a:gd name="T4" fmla="*/ 51 w 435"/>
                <a:gd name="T5" fmla="*/ 54 h 338"/>
                <a:gd name="T6" fmla="*/ 106 w 435"/>
                <a:gd name="T7" fmla="*/ 36 h 338"/>
                <a:gd name="T8" fmla="*/ 215 w 435"/>
                <a:gd name="T9" fmla="*/ 164 h 338"/>
                <a:gd name="T10" fmla="*/ 352 w 435"/>
                <a:gd name="T11" fmla="*/ 155 h 338"/>
                <a:gd name="T12" fmla="*/ 398 w 435"/>
                <a:gd name="T13" fmla="*/ 246 h 338"/>
                <a:gd name="T14" fmla="*/ 435 w 435"/>
                <a:gd name="T15" fmla="*/ 338 h 338"/>
                <a:gd name="T16" fmla="*/ 0 60000 65536"/>
                <a:gd name="T17" fmla="*/ 0 60000 65536"/>
                <a:gd name="T18" fmla="*/ 0 60000 65536"/>
                <a:gd name="T19" fmla="*/ 0 60000 65536"/>
                <a:gd name="T20" fmla="*/ 0 60000 65536"/>
                <a:gd name="T21" fmla="*/ 0 60000 65536"/>
                <a:gd name="T22" fmla="*/ 0 60000 65536"/>
                <a:gd name="T23" fmla="*/ 0 60000 65536"/>
                <a:gd name="T24" fmla="*/ 0 w 435"/>
                <a:gd name="T25" fmla="*/ 0 h 338"/>
                <a:gd name="T26" fmla="*/ 435 w 435"/>
                <a:gd name="T27" fmla="*/ 338 h 3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5" h="338">
                  <a:moveTo>
                    <a:pt x="5" y="0"/>
                  </a:moveTo>
                  <a:cubicBezTo>
                    <a:pt x="8" y="21"/>
                    <a:pt x="0" y="48"/>
                    <a:pt x="14" y="64"/>
                  </a:cubicBezTo>
                  <a:cubicBezTo>
                    <a:pt x="22" y="74"/>
                    <a:pt x="39" y="58"/>
                    <a:pt x="51" y="54"/>
                  </a:cubicBezTo>
                  <a:cubicBezTo>
                    <a:pt x="69" y="48"/>
                    <a:pt x="106" y="36"/>
                    <a:pt x="106" y="36"/>
                  </a:cubicBezTo>
                  <a:cubicBezTo>
                    <a:pt x="146" y="78"/>
                    <a:pt x="166" y="131"/>
                    <a:pt x="215" y="164"/>
                  </a:cubicBezTo>
                  <a:cubicBezTo>
                    <a:pt x="275" y="152"/>
                    <a:pt x="287" y="146"/>
                    <a:pt x="352" y="155"/>
                  </a:cubicBezTo>
                  <a:cubicBezTo>
                    <a:pt x="361" y="205"/>
                    <a:pt x="351" y="230"/>
                    <a:pt x="398" y="246"/>
                  </a:cubicBezTo>
                  <a:cubicBezTo>
                    <a:pt x="415" y="272"/>
                    <a:pt x="435" y="305"/>
                    <a:pt x="435" y="338"/>
                  </a:cubicBezTo>
                </a:path>
              </a:pathLst>
            </a:custGeom>
            <a:noFill/>
            <a:ln w="9525">
              <a:solidFill>
                <a:schemeClr val="tx1"/>
              </a:solidFill>
              <a:round/>
              <a:headEnd/>
              <a:tailEnd type="triangle" w="med" len="med"/>
            </a:ln>
          </p:spPr>
          <p:txBody>
            <a:bodyPr wrap="none">
              <a:spAutoFit/>
            </a:bodyPr>
            <a:lstStyle/>
            <a:p>
              <a:endParaRPr lang="en-US"/>
            </a:p>
          </p:txBody>
        </p:sp>
        <p:sp>
          <p:nvSpPr>
            <p:cNvPr id="9237" name="Text Box 12"/>
            <p:cNvSpPr txBox="1">
              <a:spLocks noChangeArrowheads="1"/>
            </p:cNvSpPr>
            <p:nvPr/>
          </p:nvSpPr>
          <p:spPr bwMode="auto">
            <a:xfrm>
              <a:off x="3378" y="2705"/>
              <a:ext cx="180" cy="194"/>
            </a:xfrm>
            <a:prstGeom prst="rect">
              <a:avLst/>
            </a:prstGeom>
            <a:noFill/>
            <a:ln w="9525" algn="ctr">
              <a:noFill/>
              <a:miter lim="800000"/>
              <a:headEnd/>
              <a:tailEnd/>
            </a:ln>
          </p:spPr>
          <p:txBody>
            <a:bodyPr wrap="none">
              <a:spAutoFit/>
            </a:bodyPr>
            <a:lstStyle/>
            <a:p>
              <a:r>
                <a:rPr lang="en-US" i="1">
                  <a:latin typeface="Arial Unicode MS" pitchFamily="34" charset="-128"/>
                </a:rPr>
                <a:t>p</a:t>
              </a:r>
            </a:p>
          </p:txBody>
        </p:sp>
        <p:sp>
          <p:nvSpPr>
            <p:cNvPr id="9238" name="Text Box 13"/>
            <p:cNvSpPr txBox="1">
              <a:spLocks noChangeArrowheads="1"/>
            </p:cNvSpPr>
            <p:nvPr/>
          </p:nvSpPr>
          <p:spPr bwMode="auto">
            <a:xfrm>
              <a:off x="1730" y="3186"/>
              <a:ext cx="367" cy="194"/>
            </a:xfrm>
            <a:prstGeom prst="rect">
              <a:avLst/>
            </a:prstGeom>
            <a:noFill/>
            <a:ln w="9525" algn="ctr">
              <a:noFill/>
              <a:miter lim="800000"/>
              <a:headEnd/>
              <a:tailEnd/>
            </a:ln>
          </p:spPr>
          <p:txBody>
            <a:bodyPr>
              <a:spAutoFit/>
            </a:bodyPr>
            <a:lstStyle/>
            <a:p>
              <a:r>
                <a:rPr lang="en-US" i="1">
                  <a:latin typeface="Arial Unicode MS" pitchFamily="34" charset="-128"/>
                </a:rPr>
                <a:t>p'</a:t>
              </a:r>
            </a:p>
          </p:txBody>
        </p:sp>
        <p:sp>
          <p:nvSpPr>
            <p:cNvPr id="9239" name="Text Box 15"/>
            <p:cNvSpPr txBox="1">
              <a:spLocks noChangeArrowheads="1"/>
            </p:cNvSpPr>
            <p:nvPr/>
          </p:nvSpPr>
          <p:spPr bwMode="auto">
            <a:xfrm>
              <a:off x="2381" y="2750"/>
              <a:ext cx="408" cy="194"/>
            </a:xfrm>
            <a:prstGeom prst="rect">
              <a:avLst/>
            </a:prstGeom>
            <a:noFill/>
            <a:ln w="9525" algn="ctr">
              <a:noFill/>
              <a:miter lim="800000"/>
              <a:headEnd/>
              <a:tailEnd/>
            </a:ln>
          </p:spPr>
          <p:txBody>
            <a:bodyPr>
              <a:spAutoFit/>
            </a:bodyPr>
            <a:lstStyle/>
            <a:p>
              <a:r>
                <a:rPr lang="en-US" i="1">
                  <a:latin typeface="Arial Unicode MS" pitchFamily="34" charset="-128"/>
                </a:rPr>
                <a:t>p''</a:t>
              </a:r>
              <a:endParaRPr lang="en-US">
                <a:latin typeface="Arial Unicode MS" pitchFamily="34" charset="-128"/>
              </a:endParaRPr>
            </a:p>
          </p:txBody>
        </p:sp>
        <p:sp>
          <p:nvSpPr>
            <p:cNvPr id="9240" name="Freeform 16"/>
            <p:cNvSpPr>
              <a:spLocks/>
            </p:cNvSpPr>
            <p:nvPr/>
          </p:nvSpPr>
          <p:spPr bwMode="auto">
            <a:xfrm>
              <a:off x="2164" y="3283"/>
              <a:ext cx="283" cy="172"/>
            </a:xfrm>
            <a:custGeom>
              <a:avLst/>
              <a:gdLst>
                <a:gd name="T0" fmla="*/ 283 w 283"/>
                <a:gd name="T1" fmla="*/ 0 h 172"/>
                <a:gd name="T2" fmla="*/ 155 w 283"/>
                <a:gd name="T3" fmla="*/ 28 h 172"/>
                <a:gd name="T4" fmla="*/ 91 w 283"/>
                <a:gd name="T5" fmla="*/ 110 h 172"/>
                <a:gd name="T6" fmla="*/ 0 w 283"/>
                <a:gd name="T7" fmla="*/ 156 h 172"/>
                <a:gd name="T8" fmla="*/ 0 60000 65536"/>
                <a:gd name="T9" fmla="*/ 0 60000 65536"/>
                <a:gd name="T10" fmla="*/ 0 60000 65536"/>
                <a:gd name="T11" fmla="*/ 0 60000 65536"/>
                <a:gd name="T12" fmla="*/ 0 w 283"/>
                <a:gd name="T13" fmla="*/ 0 h 172"/>
                <a:gd name="T14" fmla="*/ 283 w 283"/>
                <a:gd name="T15" fmla="*/ 172 h 172"/>
              </a:gdLst>
              <a:ahLst/>
              <a:cxnLst>
                <a:cxn ang="T8">
                  <a:pos x="T0" y="T1"/>
                </a:cxn>
                <a:cxn ang="T9">
                  <a:pos x="T2" y="T3"/>
                </a:cxn>
                <a:cxn ang="T10">
                  <a:pos x="T4" y="T5"/>
                </a:cxn>
                <a:cxn ang="T11">
                  <a:pos x="T6" y="T7"/>
                </a:cxn>
              </a:cxnLst>
              <a:rect l="T12" t="T13" r="T14" b="T15"/>
              <a:pathLst>
                <a:path w="283" h="172">
                  <a:moveTo>
                    <a:pt x="283" y="0"/>
                  </a:moveTo>
                  <a:cubicBezTo>
                    <a:pt x="230" y="6"/>
                    <a:pt x="202" y="13"/>
                    <a:pt x="155" y="28"/>
                  </a:cubicBezTo>
                  <a:cubicBezTo>
                    <a:pt x="135" y="57"/>
                    <a:pt x="111" y="81"/>
                    <a:pt x="91" y="110"/>
                  </a:cubicBezTo>
                  <a:cubicBezTo>
                    <a:pt x="76" y="172"/>
                    <a:pt x="64" y="156"/>
                    <a:pt x="0" y="156"/>
                  </a:cubicBezTo>
                </a:path>
              </a:pathLst>
            </a:custGeom>
            <a:noFill/>
            <a:ln w="9525">
              <a:solidFill>
                <a:schemeClr val="tx1"/>
              </a:solidFill>
              <a:round/>
              <a:headEnd/>
              <a:tailEnd type="triangle" w="med" len="med"/>
            </a:ln>
          </p:spPr>
          <p:txBody>
            <a:bodyPr wrap="none">
              <a:spAutoFit/>
            </a:bodyPr>
            <a:lstStyle/>
            <a:p>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5"/>
          <p:cNvSpPr>
            <a:spLocks noGrp="1"/>
          </p:cNvSpPr>
          <p:nvPr>
            <p:ph type="ftr" sz="quarter" idx="11"/>
          </p:nvPr>
        </p:nvSpPr>
        <p:spPr>
          <a:xfrm>
            <a:off x="3071802" y="6629400"/>
            <a:ext cx="2895600" cy="457200"/>
          </a:xfrm>
        </p:spPr>
        <p:txBody>
          <a:bodyPr/>
          <a:lstStyle/>
          <a:p>
            <a:pPr>
              <a:defRPr/>
            </a:pPr>
            <a:r>
              <a:rPr lang="en-US"/>
              <a:t>CPSC 322, Lecture 8</a:t>
            </a:r>
          </a:p>
        </p:txBody>
      </p:sp>
      <p:sp>
        <p:nvSpPr>
          <p:cNvPr id="18" name="Slide Number Placeholder 6"/>
          <p:cNvSpPr>
            <a:spLocks noGrp="1"/>
          </p:cNvSpPr>
          <p:nvPr>
            <p:ph type="sldNum" sz="quarter" idx="12"/>
          </p:nvPr>
        </p:nvSpPr>
        <p:spPr>
          <a:xfrm>
            <a:off x="6500826" y="6629400"/>
            <a:ext cx="1905000" cy="457200"/>
          </a:xfrm>
        </p:spPr>
        <p:txBody>
          <a:bodyPr/>
          <a:lstStyle/>
          <a:p>
            <a:pPr>
              <a:defRPr/>
            </a:pPr>
            <a:r>
              <a:rPr lang="en-US" dirty="0"/>
              <a:t>Slide </a:t>
            </a:r>
            <a:fld id="{FA55BDFB-3A12-4FC7-9EFC-3C5BC483E87D}" type="slidenum">
              <a:rPr lang="en-US"/>
              <a:pPr>
                <a:defRPr/>
              </a:pPr>
              <a:t>16</a:t>
            </a:fld>
            <a:endParaRPr lang="en-US" dirty="0"/>
          </a:p>
        </p:txBody>
      </p:sp>
      <p:sp>
        <p:nvSpPr>
          <p:cNvPr id="10267" name="Rectangle 2"/>
          <p:cNvSpPr>
            <a:spLocks noGrp="1" noChangeArrowheads="1"/>
          </p:cNvSpPr>
          <p:nvPr>
            <p:ph type="title"/>
          </p:nvPr>
        </p:nvSpPr>
        <p:spPr>
          <a:xfrm>
            <a:off x="-571536" y="214290"/>
            <a:ext cx="6929486" cy="685800"/>
          </a:xfrm>
        </p:spPr>
        <p:txBody>
          <a:bodyPr/>
          <a:lstStyle/>
          <a:p>
            <a:pPr eaLnBrk="1" hangingPunct="1"/>
            <a:r>
              <a:rPr lang="en-US" dirty="0" smtClean="0"/>
              <a:t>Why is </a:t>
            </a:r>
            <a:r>
              <a:rPr lang="en-US" i="1" dirty="0" smtClean="0"/>
              <a:t>A</a:t>
            </a:r>
            <a:r>
              <a:rPr lang="en-US" i="1" baseline="30000" dirty="0" smtClean="0"/>
              <a:t>*</a:t>
            </a:r>
            <a:r>
              <a:rPr lang="en-US" dirty="0" smtClean="0"/>
              <a:t> optimal? (cont’)</a:t>
            </a:r>
          </a:p>
        </p:txBody>
      </p:sp>
      <p:sp>
        <p:nvSpPr>
          <p:cNvPr id="10268" name="Rectangle 3"/>
          <p:cNvSpPr>
            <a:spLocks noChangeArrowheads="1"/>
          </p:cNvSpPr>
          <p:nvPr/>
        </p:nvSpPr>
        <p:spPr bwMode="auto">
          <a:xfrm>
            <a:off x="-36513" y="3789363"/>
            <a:ext cx="9180513" cy="2376487"/>
          </a:xfrm>
          <a:prstGeom prst="rect">
            <a:avLst/>
          </a:prstGeom>
          <a:noFill/>
          <a:ln w="9525">
            <a:noFill/>
            <a:miter lim="800000"/>
            <a:headEnd/>
            <a:tailEnd/>
          </a:ln>
        </p:spPr>
        <p:txBody>
          <a:bodyPr/>
          <a:lstStyle/>
          <a:p>
            <a:pPr marL="381000" indent="-381000">
              <a:spcBef>
                <a:spcPct val="20000"/>
              </a:spcBef>
              <a:buFontTx/>
              <a:buChar char="•"/>
            </a:pPr>
            <a:endParaRPr lang="en-US" sz="2000">
              <a:latin typeface="Arial Unicode MS" pitchFamily="34" charset="-128"/>
            </a:endParaRPr>
          </a:p>
        </p:txBody>
      </p:sp>
      <p:sp>
        <p:nvSpPr>
          <p:cNvPr id="10269" name="Rectangle 4"/>
          <p:cNvSpPr>
            <a:spLocks noChangeArrowheads="1"/>
          </p:cNvSpPr>
          <p:nvPr/>
        </p:nvSpPr>
        <p:spPr bwMode="auto">
          <a:xfrm>
            <a:off x="0" y="2786058"/>
            <a:ext cx="9144000" cy="2447925"/>
          </a:xfrm>
          <a:prstGeom prst="rect">
            <a:avLst/>
          </a:prstGeom>
          <a:noFill/>
          <a:ln w="9525">
            <a:noFill/>
            <a:miter lim="800000"/>
            <a:headEnd/>
            <a:tailEnd/>
          </a:ln>
        </p:spPr>
        <p:txBody>
          <a:bodyPr/>
          <a:lstStyle/>
          <a:p>
            <a:pPr marL="381000" indent="-381000">
              <a:lnSpc>
                <a:spcPct val="150000"/>
              </a:lnSpc>
              <a:spcBef>
                <a:spcPct val="20000"/>
              </a:spcBef>
              <a:buFontTx/>
              <a:buChar char="•"/>
            </a:pPr>
            <a:r>
              <a:rPr lang="en-US" sz="2400" dirty="0">
                <a:latin typeface="Arial Unicode MS" pitchFamily="34" charset="-128"/>
              </a:rPr>
              <a:t>Because </a:t>
            </a:r>
            <a:r>
              <a:rPr lang="en-US" sz="2400" i="1" dirty="0">
                <a:latin typeface="Arial Unicode MS" pitchFamily="34" charset="-128"/>
              </a:rPr>
              <a:t>p</a:t>
            </a:r>
            <a:r>
              <a:rPr lang="en-US" sz="2400" dirty="0">
                <a:latin typeface="Arial Unicode MS" pitchFamily="34" charset="-128"/>
              </a:rPr>
              <a:t> was expanded before </a:t>
            </a:r>
            <a:r>
              <a:rPr lang="en-US" sz="2400" i="1" dirty="0">
                <a:latin typeface="Arial Unicode MS" pitchFamily="34" charset="-128"/>
              </a:rPr>
              <a:t>p''</a:t>
            </a:r>
            <a:r>
              <a:rPr lang="en-US" sz="2400" dirty="0">
                <a:latin typeface="Arial Unicode MS" pitchFamily="34" charset="-128"/>
              </a:rPr>
              <a:t>, </a:t>
            </a:r>
          </a:p>
          <a:p>
            <a:pPr marL="381000" indent="-381000">
              <a:lnSpc>
                <a:spcPct val="150000"/>
              </a:lnSpc>
              <a:spcBef>
                <a:spcPct val="20000"/>
              </a:spcBef>
              <a:buFontTx/>
              <a:buChar char="•"/>
            </a:pPr>
            <a:r>
              <a:rPr lang="en-US" sz="2400" dirty="0">
                <a:latin typeface="Arial Unicode MS" pitchFamily="34" charset="-128"/>
              </a:rPr>
              <a:t>Because </a:t>
            </a:r>
            <a:r>
              <a:rPr lang="en-US" sz="2400" i="1" dirty="0">
                <a:latin typeface="Arial Unicode MS" pitchFamily="34" charset="-128"/>
              </a:rPr>
              <a:t>p</a:t>
            </a:r>
            <a:r>
              <a:rPr lang="en-US" sz="2400" dirty="0">
                <a:latin typeface="Arial Unicode MS" pitchFamily="34" charset="-128"/>
              </a:rPr>
              <a:t> is a goal, </a:t>
            </a:r>
            <a:r>
              <a:rPr lang="en-US" sz="2400" i="1" dirty="0">
                <a:latin typeface="Arial Unicode MS" pitchFamily="34" charset="-128"/>
              </a:rPr>
              <a:t>	</a:t>
            </a:r>
            <a:r>
              <a:rPr lang="en-US" sz="2400" dirty="0">
                <a:latin typeface="Arial Unicode MS" pitchFamily="34" charset="-128"/>
              </a:rPr>
              <a:t>      Thus </a:t>
            </a:r>
          </a:p>
          <a:p>
            <a:pPr marL="381000" indent="-381000">
              <a:lnSpc>
                <a:spcPct val="150000"/>
              </a:lnSpc>
              <a:spcBef>
                <a:spcPct val="20000"/>
              </a:spcBef>
              <a:buFontTx/>
              <a:buChar char="•"/>
            </a:pPr>
            <a:r>
              <a:rPr lang="en-US" sz="2400" dirty="0">
                <a:latin typeface="Arial Unicode MS" pitchFamily="34" charset="-128"/>
              </a:rPr>
              <a:t>Because </a:t>
            </a:r>
            <a:r>
              <a:rPr lang="en-US" sz="2400" i="1" dirty="0">
                <a:latin typeface="Arial Unicode MS" pitchFamily="34" charset="-128"/>
              </a:rPr>
              <a:t>h</a:t>
            </a:r>
            <a:r>
              <a:rPr lang="en-US" sz="2400" dirty="0">
                <a:latin typeface="Arial Unicode MS" pitchFamily="34" charset="-128"/>
              </a:rPr>
              <a:t> is admissible, </a:t>
            </a:r>
            <a:r>
              <a:rPr lang="en-US" sz="2400" i="1" dirty="0">
                <a:latin typeface="Arial Unicode MS" pitchFamily="34" charset="-128"/>
              </a:rPr>
              <a:t>cost(p'') + h(p'') </a:t>
            </a:r>
            <a:r>
              <a:rPr lang="en-US" sz="2400" i="1" dirty="0">
                <a:latin typeface="Arial Unicode MS" pitchFamily="34" charset="-128"/>
                <a:sym typeface="Symbol" pitchFamily="18" charset="2"/>
              </a:rPr>
              <a:t></a:t>
            </a:r>
            <a:r>
              <a:rPr lang="en-US" sz="2400" i="1" dirty="0">
                <a:latin typeface="Arial Unicode MS" pitchFamily="34" charset="-128"/>
              </a:rPr>
              <a:t> </a:t>
            </a:r>
            <a:r>
              <a:rPr lang="en-US" sz="2400" i="1" dirty="0" smtClean="0">
                <a:latin typeface="Arial Unicode MS" pitchFamily="34" charset="-128"/>
              </a:rPr>
              <a:t>          </a:t>
            </a:r>
            <a:r>
              <a:rPr lang="en-US" sz="2400" dirty="0" smtClean="0">
                <a:latin typeface="Arial Unicode MS" pitchFamily="34" charset="-128"/>
              </a:rPr>
              <a:t>for </a:t>
            </a:r>
            <a:r>
              <a:rPr lang="en-US" sz="2400" dirty="0">
                <a:latin typeface="Arial Unicode MS" pitchFamily="34" charset="-128"/>
              </a:rPr>
              <a:t>any path </a:t>
            </a:r>
            <a:r>
              <a:rPr lang="en-US" sz="2400" i="1" dirty="0">
                <a:latin typeface="Arial Unicode MS" pitchFamily="34" charset="-128"/>
              </a:rPr>
              <a:t>p'</a:t>
            </a:r>
            <a:r>
              <a:rPr lang="en-US" sz="2400" dirty="0">
                <a:latin typeface="Arial Unicode MS" pitchFamily="34" charset="-128"/>
              </a:rPr>
              <a:t> to a goal that extends </a:t>
            </a:r>
            <a:r>
              <a:rPr lang="en-US" sz="2400" i="1" dirty="0">
                <a:latin typeface="Arial Unicode MS" pitchFamily="34" charset="-128"/>
              </a:rPr>
              <a:t>p''</a:t>
            </a:r>
          </a:p>
          <a:p>
            <a:pPr marL="381000" indent="-381000">
              <a:lnSpc>
                <a:spcPct val="150000"/>
              </a:lnSpc>
              <a:spcBef>
                <a:spcPct val="20000"/>
              </a:spcBef>
              <a:buFontTx/>
              <a:buChar char="•"/>
            </a:pPr>
            <a:r>
              <a:rPr lang="en-US" sz="2400" dirty="0">
                <a:latin typeface="Arial Unicode MS" pitchFamily="34" charset="-128"/>
              </a:rPr>
              <a:t>Thus </a:t>
            </a:r>
            <a:r>
              <a:rPr lang="en-US" sz="2400" i="1" dirty="0">
                <a:latin typeface="Arial Unicode MS" pitchFamily="34" charset="-128"/>
              </a:rPr>
              <a:t>			</a:t>
            </a:r>
            <a:r>
              <a:rPr lang="en-US" sz="2400" dirty="0">
                <a:latin typeface="Arial Unicode MS" pitchFamily="34" charset="-128"/>
              </a:rPr>
              <a:t> for any other path </a:t>
            </a:r>
            <a:r>
              <a:rPr lang="en-US" sz="2400" i="1" dirty="0">
                <a:latin typeface="Arial Unicode MS" pitchFamily="34" charset="-128"/>
              </a:rPr>
              <a:t>p'</a:t>
            </a:r>
            <a:r>
              <a:rPr lang="en-US" sz="2400" dirty="0">
                <a:latin typeface="Arial Unicode MS" pitchFamily="34" charset="-128"/>
              </a:rPr>
              <a:t> to a goal.  </a:t>
            </a:r>
          </a:p>
        </p:txBody>
      </p:sp>
      <p:grpSp>
        <p:nvGrpSpPr>
          <p:cNvPr id="10270" name="Group 15"/>
          <p:cNvGrpSpPr>
            <a:grpSpLocks/>
          </p:cNvGrpSpPr>
          <p:nvPr/>
        </p:nvGrpSpPr>
        <p:grpSpPr bwMode="auto">
          <a:xfrm>
            <a:off x="785786" y="928670"/>
            <a:ext cx="3668712" cy="1871662"/>
            <a:chOff x="1769" y="2705"/>
            <a:chExt cx="1796" cy="861"/>
          </a:xfrm>
        </p:grpSpPr>
        <p:sp>
          <p:nvSpPr>
            <p:cNvPr id="10271" name="Oval 16"/>
            <p:cNvSpPr>
              <a:spLocks noChangeArrowheads="1"/>
            </p:cNvSpPr>
            <p:nvPr/>
          </p:nvSpPr>
          <p:spPr bwMode="auto">
            <a:xfrm>
              <a:off x="2879" y="2705"/>
              <a:ext cx="137" cy="136"/>
            </a:xfrm>
            <a:prstGeom prst="ellipse">
              <a:avLst/>
            </a:prstGeom>
            <a:noFill/>
            <a:ln w="9525" algn="ctr">
              <a:solidFill>
                <a:schemeClr val="tx1"/>
              </a:solidFill>
              <a:round/>
              <a:headEnd/>
              <a:tailEnd/>
            </a:ln>
          </p:spPr>
          <p:txBody>
            <a:bodyPr wrap="none" anchor="ctr">
              <a:spAutoFit/>
            </a:bodyPr>
            <a:lstStyle/>
            <a:p>
              <a:endParaRPr lang="en-US"/>
            </a:p>
          </p:txBody>
        </p:sp>
        <p:sp>
          <p:nvSpPr>
            <p:cNvPr id="10272" name="Oval 17"/>
            <p:cNvSpPr>
              <a:spLocks noChangeArrowheads="1"/>
            </p:cNvSpPr>
            <p:nvPr/>
          </p:nvSpPr>
          <p:spPr bwMode="auto">
            <a:xfrm>
              <a:off x="3378" y="3113"/>
              <a:ext cx="137" cy="136"/>
            </a:xfrm>
            <a:prstGeom prst="ellipse">
              <a:avLst/>
            </a:prstGeom>
            <a:solidFill>
              <a:srgbClr val="FFFF66"/>
            </a:solidFill>
            <a:ln w="9525" algn="ctr">
              <a:solidFill>
                <a:schemeClr val="tx1"/>
              </a:solidFill>
              <a:round/>
              <a:headEnd/>
              <a:tailEnd/>
            </a:ln>
          </p:spPr>
          <p:txBody>
            <a:bodyPr wrap="none" anchor="ctr">
              <a:spAutoFit/>
            </a:bodyPr>
            <a:lstStyle/>
            <a:p>
              <a:endParaRPr lang="en-US"/>
            </a:p>
          </p:txBody>
        </p:sp>
        <p:sp>
          <p:nvSpPr>
            <p:cNvPr id="10273" name="Oval 18"/>
            <p:cNvSpPr>
              <a:spLocks noChangeArrowheads="1"/>
            </p:cNvSpPr>
            <p:nvPr/>
          </p:nvSpPr>
          <p:spPr bwMode="auto">
            <a:xfrm>
              <a:off x="2063" y="3430"/>
              <a:ext cx="137" cy="136"/>
            </a:xfrm>
            <a:prstGeom prst="ellipse">
              <a:avLst/>
            </a:prstGeom>
            <a:solidFill>
              <a:srgbClr val="FFFF66"/>
            </a:solidFill>
            <a:ln w="9525" algn="ctr">
              <a:solidFill>
                <a:schemeClr val="tx1"/>
              </a:solidFill>
              <a:round/>
              <a:headEnd/>
              <a:tailEnd/>
            </a:ln>
          </p:spPr>
          <p:txBody>
            <a:bodyPr wrap="none" anchor="ctr">
              <a:spAutoFit/>
            </a:bodyPr>
            <a:lstStyle/>
            <a:p>
              <a:endParaRPr lang="en-US"/>
            </a:p>
          </p:txBody>
        </p:sp>
        <p:sp>
          <p:nvSpPr>
            <p:cNvPr id="10274" name="Oval 19"/>
            <p:cNvSpPr>
              <a:spLocks noChangeArrowheads="1"/>
            </p:cNvSpPr>
            <p:nvPr/>
          </p:nvSpPr>
          <p:spPr bwMode="auto">
            <a:xfrm>
              <a:off x="2426" y="3158"/>
              <a:ext cx="137" cy="136"/>
            </a:xfrm>
            <a:prstGeom prst="ellipse">
              <a:avLst/>
            </a:prstGeom>
            <a:noFill/>
            <a:ln w="9525" algn="ctr">
              <a:solidFill>
                <a:schemeClr val="tx1"/>
              </a:solidFill>
              <a:round/>
              <a:headEnd/>
              <a:tailEnd/>
            </a:ln>
          </p:spPr>
          <p:txBody>
            <a:bodyPr wrap="none" anchor="ctr">
              <a:spAutoFit/>
            </a:bodyPr>
            <a:lstStyle/>
            <a:p>
              <a:endParaRPr lang="en-US"/>
            </a:p>
          </p:txBody>
        </p:sp>
        <p:sp>
          <p:nvSpPr>
            <p:cNvPr id="10275" name="Freeform 20"/>
            <p:cNvSpPr>
              <a:spLocks/>
            </p:cNvSpPr>
            <p:nvPr/>
          </p:nvSpPr>
          <p:spPr bwMode="auto">
            <a:xfrm>
              <a:off x="3000" y="2790"/>
              <a:ext cx="435" cy="338"/>
            </a:xfrm>
            <a:custGeom>
              <a:avLst/>
              <a:gdLst>
                <a:gd name="T0" fmla="*/ 5 w 435"/>
                <a:gd name="T1" fmla="*/ 0 h 338"/>
                <a:gd name="T2" fmla="*/ 14 w 435"/>
                <a:gd name="T3" fmla="*/ 64 h 338"/>
                <a:gd name="T4" fmla="*/ 51 w 435"/>
                <a:gd name="T5" fmla="*/ 54 h 338"/>
                <a:gd name="T6" fmla="*/ 106 w 435"/>
                <a:gd name="T7" fmla="*/ 36 h 338"/>
                <a:gd name="T8" fmla="*/ 215 w 435"/>
                <a:gd name="T9" fmla="*/ 164 h 338"/>
                <a:gd name="T10" fmla="*/ 352 w 435"/>
                <a:gd name="T11" fmla="*/ 155 h 338"/>
                <a:gd name="T12" fmla="*/ 398 w 435"/>
                <a:gd name="T13" fmla="*/ 246 h 338"/>
                <a:gd name="T14" fmla="*/ 435 w 435"/>
                <a:gd name="T15" fmla="*/ 338 h 338"/>
                <a:gd name="T16" fmla="*/ 0 60000 65536"/>
                <a:gd name="T17" fmla="*/ 0 60000 65536"/>
                <a:gd name="T18" fmla="*/ 0 60000 65536"/>
                <a:gd name="T19" fmla="*/ 0 60000 65536"/>
                <a:gd name="T20" fmla="*/ 0 60000 65536"/>
                <a:gd name="T21" fmla="*/ 0 60000 65536"/>
                <a:gd name="T22" fmla="*/ 0 60000 65536"/>
                <a:gd name="T23" fmla="*/ 0 60000 65536"/>
                <a:gd name="T24" fmla="*/ 0 w 435"/>
                <a:gd name="T25" fmla="*/ 0 h 338"/>
                <a:gd name="T26" fmla="*/ 435 w 435"/>
                <a:gd name="T27" fmla="*/ 338 h 3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5" h="338">
                  <a:moveTo>
                    <a:pt x="5" y="0"/>
                  </a:moveTo>
                  <a:cubicBezTo>
                    <a:pt x="8" y="21"/>
                    <a:pt x="0" y="48"/>
                    <a:pt x="14" y="64"/>
                  </a:cubicBezTo>
                  <a:cubicBezTo>
                    <a:pt x="22" y="74"/>
                    <a:pt x="39" y="58"/>
                    <a:pt x="51" y="54"/>
                  </a:cubicBezTo>
                  <a:cubicBezTo>
                    <a:pt x="69" y="48"/>
                    <a:pt x="106" y="36"/>
                    <a:pt x="106" y="36"/>
                  </a:cubicBezTo>
                  <a:cubicBezTo>
                    <a:pt x="146" y="78"/>
                    <a:pt x="166" y="131"/>
                    <a:pt x="215" y="164"/>
                  </a:cubicBezTo>
                  <a:cubicBezTo>
                    <a:pt x="275" y="152"/>
                    <a:pt x="287" y="146"/>
                    <a:pt x="352" y="155"/>
                  </a:cubicBezTo>
                  <a:cubicBezTo>
                    <a:pt x="361" y="205"/>
                    <a:pt x="351" y="230"/>
                    <a:pt x="398" y="246"/>
                  </a:cubicBezTo>
                  <a:cubicBezTo>
                    <a:pt x="415" y="272"/>
                    <a:pt x="435" y="305"/>
                    <a:pt x="435" y="338"/>
                  </a:cubicBezTo>
                </a:path>
              </a:pathLst>
            </a:custGeom>
            <a:noFill/>
            <a:ln w="9525">
              <a:solidFill>
                <a:schemeClr val="tx1"/>
              </a:solidFill>
              <a:round/>
              <a:headEnd/>
              <a:tailEnd type="triangle" w="med" len="med"/>
            </a:ln>
          </p:spPr>
          <p:txBody>
            <a:bodyPr wrap="none">
              <a:spAutoFit/>
            </a:bodyPr>
            <a:lstStyle/>
            <a:p>
              <a:endParaRPr lang="en-US"/>
            </a:p>
          </p:txBody>
        </p:sp>
        <p:sp>
          <p:nvSpPr>
            <p:cNvPr id="10276" name="Freeform 21"/>
            <p:cNvSpPr>
              <a:spLocks/>
            </p:cNvSpPr>
            <p:nvPr/>
          </p:nvSpPr>
          <p:spPr bwMode="auto">
            <a:xfrm flipH="1">
              <a:off x="2517" y="2841"/>
              <a:ext cx="435" cy="338"/>
            </a:xfrm>
            <a:custGeom>
              <a:avLst/>
              <a:gdLst>
                <a:gd name="T0" fmla="*/ 5 w 435"/>
                <a:gd name="T1" fmla="*/ 0 h 338"/>
                <a:gd name="T2" fmla="*/ 14 w 435"/>
                <a:gd name="T3" fmla="*/ 64 h 338"/>
                <a:gd name="T4" fmla="*/ 51 w 435"/>
                <a:gd name="T5" fmla="*/ 54 h 338"/>
                <a:gd name="T6" fmla="*/ 106 w 435"/>
                <a:gd name="T7" fmla="*/ 36 h 338"/>
                <a:gd name="T8" fmla="*/ 215 w 435"/>
                <a:gd name="T9" fmla="*/ 164 h 338"/>
                <a:gd name="T10" fmla="*/ 352 w 435"/>
                <a:gd name="T11" fmla="*/ 155 h 338"/>
                <a:gd name="T12" fmla="*/ 398 w 435"/>
                <a:gd name="T13" fmla="*/ 246 h 338"/>
                <a:gd name="T14" fmla="*/ 435 w 435"/>
                <a:gd name="T15" fmla="*/ 338 h 338"/>
                <a:gd name="T16" fmla="*/ 0 60000 65536"/>
                <a:gd name="T17" fmla="*/ 0 60000 65536"/>
                <a:gd name="T18" fmla="*/ 0 60000 65536"/>
                <a:gd name="T19" fmla="*/ 0 60000 65536"/>
                <a:gd name="T20" fmla="*/ 0 60000 65536"/>
                <a:gd name="T21" fmla="*/ 0 60000 65536"/>
                <a:gd name="T22" fmla="*/ 0 60000 65536"/>
                <a:gd name="T23" fmla="*/ 0 60000 65536"/>
                <a:gd name="T24" fmla="*/ 0 w 435"/>
                <a:gd name="T25" fmla="*/ 0 h 338"/>
                <a:gd name="T26" fmla="*/ 435 w 435"/>
                <a:gd name="T27" fmla="*/ 338 h 3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5" h="338">
                  <a:moveTo>
                    <a:pt x="5" y="0"/>
                  </a:moveTo>
                  <a:cubicBezTo>
                    <a:pt x="8" y="21"/>
                    <a:pt x="0" y="48"/>
                    <a:pt x="14" y="64"/>
                  </a:cubicBezTo>
                  <a:cubicBezTo>
                    <a:pt x="22" y="74"/>
                    <a:pt x="39" y="58"/>
                    <a:pt x="51" y="54"/>
                  </a:cubicBezTo>
                  <a:cubicBezTo>
                    <a:pt x="69" y="48"/>
                    <a:pt x="106" y="36"/>
                    <a:pt x="106" y="36"/>
                  </a:cubicBezTo>
                  <a:cubicBezTo>
                    <a:pt x="146" y="78"/>
                    <a:pt x="166" y="131"/>
                    <a:pt x="215" y="164"/>
                  </a:cubicBezTo>
                  <a:cubicBezTo>
                    <a:pt x="275" y="152"/>
                    <a:pt x="287" y="146"/>
                    <a:pt x="352" y="155"/>
                  </a:cubicBezTo>
                  <a:cubicBezTo>
                    <a:pt x="361" y="205"/>
                    <a:pt x="351" y="230"/>
                    <a:pt x="398" y="246"/>
                  </a:cubicBezTo>
                  <a:cubicBezTo>
                    <a:pt x="415" y="272"/>
                    <a:pt x="435" y="305"/>
                    <a:pt x="435" y="338"/>
                  </a:cubicBezTo>
                </a:path>
              </a:pathLst>
            </a:custGeom>
            <a:noFill/>
            <a:ln w="9525">
              <a:solidFill>
                <a:schemeClr val="tx1"/>
              </a:solidFill>
              <a:round/>
              <a:headEnd/>
              <a:tailEnd type="triangle" w="med" len="med"/>
            </a:ln>
          </p:spPr>
          <p:txBody>
            <a:bodyPr wrap="none">
              <a:spAutoFit/>
            </a:bodyPr>
            <a:lstStyle/>
            <a:p>
              <a:endParaRPr lang="en-US"/>
            </a:p>
          </p:txBody>
        </p:sp>
        <p:sp>
          <p:nvSpPr>
            <p:cNvPr id="10277" name="Text Box 22"/>
            <p:cNvSpPr txBox="1">
              <a:spLocks noChangeArrowheads="1"/>
            </p:cNvSpPr>
            <p:nvPr/>
          </p:nvSpPr>
          <p:spPr bwMode="auto">
            <a:xfrm>
              <a:off x="3378" y="2705"/>
              <a:ext cx="187" cy="239"/>
            </a:xfrm>
            <a:prstGeom prst="rect">
              <a:avLst/>
            </a:prstGeom>
            <a:noFill/>
            <a:ln w="9525" algn="ctr">
              <a:noFill/>
              <a:miter lim="800000"/>
              <a:headEnd/>
              <a:tailEnd/>
            </a:ln>
          </p:spPr>
          <p:txBody>
            <a:bodyPr wrap="none">
              <a:spAutoFit/>
            </a:bodyPr>
            <a:lstStyle/>
            <a:p>
              <a:r>
                <a:rPr lang="en-US" i="1">
                  <a:latin typeface="Arial Unicode MS" pitchFamily="34" charset="-128"/>
                </a:rPr>
                <a:t>p</a:t>
              </a:r>
            </a:p>
          </p:txBody>
        </p:sp>
        <p:sp>
          <p:nvSpPr>
            <p:cNvPr id="10278" name="Text Box 23"/>
            <p:cNvSpPr txBox="1">
              <a:spLocks noChangeArrowheads="1"/>
            </p:cNvSpPr>
            <p:nvPr/>
          </p:nvSpPr>
          <p:spPr bwMode="auto">
            <a:xfrm>
              <a:off x="1769" y="3141"/>
              <a:ext cx="367" cy="239"/>
            </a:xfrm>
            <a:prstGeom prst="rect">
              <a:avLst/>
            </a:prstGeom>
            <a:noFill/>
            <a:ln w="9525" algn="ctr">
              <a:noFill/>
              <a:miter lim="800000"/>
              <a:headEnd/>
              <a:tailEnd/>
            </a:ln>
          </p:spPr>
          <p:txBody>
            <a:bodyPr>
              <a:spAutoFit/>
            </a:bodyPr>
            <a:lstStyle/>
            <a:p>
              <a:r>
                <a:rPr lang="en-US" i="1">
                  <a:latin typeface="Arial Unicode MS" pitchFamily="34" charset="-128"/>
                </a:rPr>
                <a:t>p'</a:t>
              </a:r>
            </a:p>
          </p:txBody>
        </p:sp>
        <p:sp>
          <p:nvSpPr>
            <p:cNvPr id="10279" name="Text Box 24"/>
            <p:cNvSpPr txBox="1">
              <a:spLocks noChangeArrowheads="1"/>
            </p:cNvSpPr>
            <p:nvPr/>
          </p:nvSpPr>
          <p:spPr bwMode="auto">
            <a:xfrm>
              <a:off x="2381" y="2750"/>
              <a:ext cx="408" cy="239"/>
            </a:xfrm>
            <a:prstGeom prst="rect">
              <a:avLst/>
            </a:prstGeom>
            <a:noFill/>
            <a:ln w="9525" algn="ctr">
              <a:noFill/>
              <a:miter lim="800000"/>
              <a:headEnd/>
              <a:tailEnd/>
            </a:ln>
          </p:spPr>
          <p:txBody>
            <a:bodyPr>
              <a:spAutoFit/>
            </a:bodyPr>
            <a:lstStyle/>
            <a:p>
              <a:r>
                <a:rPr lang="en-US" i="1">
                  <a:latin typeface="Arial Unicode MS" pitchFamily="34" charset="-128"/>
                </a:rPr>
                <a:t>p''</a:t>
              </a:r>
              <a:endParaRPr lang="en-US">
                <a:latin typeface="Arial Unicode MS" pitchFamily="34" charset="-128"/>
              </a:endParaRPr>
            </a:p>
          </p:txBody>
        </p:sp>
        <p:sp>
          <p:nvSpPr>
            <p:cNvPr id="10280" name="Freeform 25"/>
            <p:cNvSpPr>
              <a:spLocks/>
            </p:cNvSpPr>
            <p:nvPr/>
          </p:nvSpPr>
          <p:spPr bwMode="auto">
            <a:xfrm>
              <a:off x="2164" y="3283"/>
              <a:ext cx="283" cy="172"/>
            </a:xfrm>
            <a:custGeom>
              <a:avLst/>
              <a:gdLst>
                <a:gd name="T0" fmla="*/ 283 w 283"/>
                <a:gd name="T1" fmla="*/ 0 h 172"/>
                <a:gd name="T2" fmla="*/ 155 w 283"/>
                <a:gd name="T3" fmla="*/ 28 h 172"/>
                <a:gd name="T4" fmla="*/ 91 w 283"/>
                <a:gd name="T5" fmla="*/ 110 h 172"/>
                <a:gd name="T6" fmla="*/ 0 w 283"/>
                <a:gd name="T7" fmla="*/ 156 h 172"/>
                <a:gd name="T8" fmla="*/ 0 60000 65536"/>
                <a:gd name="T9" fmla="*/ 0 60000 65536"/>
                <a:gd name="T10" fmla="*/ 0 60000 65536"/>
                <a:gd name="T11" fmla="*/ 0 60000 65536"/>
                <a:gd name="T12" fmla="*/ 0 w 283"/>
                <a:gd name="T13" fmla="*/ 0 h 172"/>
                <a:gd name="T14" fmla="*/ 283 w 283"/>
                <a:gd name="T15" fmla="*/ 172 h 172"/>
              </a:gdLst>
              <a:ahLst/>
              <a:cxnLst>
                <a:cxn ang="T8">
                  <a:pos x="T0" y="T1"/>
                </a:cxn>
                <a:cxn ang="T9">
                  <a:pos x="T2" y="T3"/>
                </a:cxn>
                <a:cxn ang="T10">
                  <a:pos x="T4" y="T5"/>
                </a:cxn>
                <a:cxn ang="T11">
                  <a:pos x="T6" y="T7"/>
                </a:cxn>
              </a:cxnLst>
              <a:rect l="T12" t="T13" r="T14" b="T15"/>
              <a:pathLst>
                <a:path w="283" h="172">
                  <a:moveTo>
                    <a:pt x="283" y="0"/>
                  </a:moveTo>
                  <a:cubicBezTo>
                    <a:pt x="230" y="6"/>
                    <a:pt x="202" y="13"/>
                    <a:pt x="155" y="28"/>
                  </a:cubicBezTo>
                  <a:cubicBezTo>
                    <a:pt x="135" y="57"/>
                    <a:pt x="111" y="81"/>
                    <a:pt x="91" y="110"/>
                  </a:cubicBezTo>
                  <a:cubicBezTo>
                    <a:pt x="76" y="172"/>
                    <a:pt x="64" y="156"/>
                    <a:pt x="0" y="156"/>
                  </a:cubicBezTo>
                </a:path>
              </a:pathLst>
            </a:custGeom>
            <a:noFill/>
            <a:ln w="9525">
              <a:solidFill>
                <a:schemeClr val="tx1"/>
              </a:solidFill>
              <a:round/>
              <a:headEnd/>
              <a:tailEnd type="triangle" w="med" len="med"/>
            </a:ln>
          </p:spPr>
          <p:txBody>
            <a:bodyPr wrap="none">
              <a:spAutoFit/>
            </a:bodyPr>
            <a:lstStyle/>
            <a:p>
              <a:endParaRPr lang="en-US"/>
            </a:p>
          </p:txBody>
        </p:sp>
      </p:grpSp>
      <p:sp>
        <p:nvSpPr>
          <p:cNvPr id="19" name="Rectangle 4"/>
          <p:cNvSpPr>
            <a:spLocks noChangeArrowheads="1"/>
          </p:cNvSpPr>
          <p:nvPr/>
        </p:nvSpPr>
        <p:spPr bwMode="auto">
          <a:xfrm>
            <a:off x="285688" y="5929330"/>
            <a:ext cx="8858312" cy="642942"/>
          </a:xfrm>
          <a:prstGeom prst="rect">
            <a:avLst/>
          </a:prstGeom>
          <a:noFill/>
          <a:ln w="9525">
            <a:noFill/>
            <a:miter lim="800000"/>
            <a:headEnd/>
            <a:tailEnd/>
          </a:ln>
        </p:spPr>
        <p:txBody>
          <a:bodyPr/>
          <a:lstStyle/>
          <a:p>
            <a:pPr marL="381000" indent="-381000">
              <a:lnSpc>
                <a:spcPct val="150000"/>
              </a:lnSpc>
              <a:spcBef>
                <a:spcPct val="20000"/>
              </a:spcBef>
            </a:pPr>
            <a:r>
              <a:rPr lang="en-US" sz="2400" dirty="0" smtClean="0">
                <a:latin typeface="Arial Unicode MS" pitchFamily="34" charset="-128"/>
              </a:rPr>
              <a:t>This </a:t>
            </a:r>
            <a:r>
              <a:rPr lang="en-US" sz="2400" dirty="0">
                <a:latin typeface="Arial Unicode MS" pitchFamily="34" charset="-128"/>
              </a:rPr>
              <a:t>contradicts our assumption that </a:t>
            </a:r>
            <a:r>
              <a:rPr lang="en-US" sz="2400" i="1" dirty="0">
                <a:latin typeface="Arial Unicode MS" pitchFamily="34" charset="-128"/>
              </a:rPr>
              <a:t>p'</a:t>
            </a:r>
            <a:r>
              <a:rPr lang="en-US" sz="2400" dirty="0">
                <a:latin typeface="Arial Unicode MS" pitchFamily="34" charset="-128"/>
              </a:rPr>
              <a:t> is the shortest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8</a:t>
            </a:r>
          </a:p>
        </p:txBody>
      </p:sp>
      <p:sp>
        <p:nvSpPr>
          <p:cNvPr id="8" name="Slide Number Placeholder 5"/>
          <p:cNvSpPr>
            <a:spLocks noGrp="1"/>
          </p:cNvSpPr>
          <p:nvPr>
            <p:ph type="sldNum" sz="quarter" idx="12"/>
          </p:nvPr>
        </p:nvSpPr>
        <p:spPr/>
        <p:txBody>
          <a:bodyPr/>
          <a:lstStyle/>
          <a:p>
            <a:pPr>
              <a:defRPr/>
            </a:pPr>
            <a:r>
              <a:rPr lang="en-US"/>
              <a:t>Slide </a:t>
            </a:r>
            <a:fld id="{D752A35B-99D5-428E-B7DC-E60CF509C815}" type="slidenum">
              <a:rPr lang="en-US"/>
              <a:pPr>
                <a:defRPr/>
              </a:pPr>
              <a:t>17</a:t>
            </a:fld>
            <a:endParaRPr lang="en-US"/>
          </a:p>
        </p:txBody>
      </p:sp>
      <p:sp>
        <p:nvSpPr>
          <p:cNvPr id="11273" name="Rectangle 2"/>
          <p:cNvSpPr>
            <a:spLocks noGrp="1" noChangeArrowheads="1"/>
          </p:cNvSpPr>
          <p:nvPr>
            <p:ph type="title"/>
          </p:nvPr>
        </p:nvSpPr>
        <p:spPr/>
        <p:txBody>
          <a:bodyPr/>
          <a:lstStyle/>
          <a:p>
            <a:pPr eaLnBrk="1" hangingPunct="1"/>
            <a:r>
              <a:rPr lang="en-US" smtClean="0"/>
              <a:t>Optimal efficiency of </a:t>
            </a:r>
            <a:r>
              <a:rPr lang="en-US" i="1" smtClean="0"/>
              <a:t>A</a:t>
            </a:r>
            <a:r>
              <a:rPr lang="en-US" i="1" baseline="30000" smtClean="0"/>
              <a:t>*</a:t>
            </a:r>
          </a:p>
        </p:txBody>
      </p:sp>
      <p:sp>
        <p:nvSpPr>
          <p:cNvPr id="11274"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458756" name="Rectangle 4"/>
          <p:cNvSpPr>
            <a:spLocks noChangeArrowheads="1"/>
          </p:cNvSpPr>
          <p:nvPr/>
        </p:nvSpPr>
        <p:spPr bwMode="auto">
          <a:xfrm>
            <a:off x="395288" y="1268413"/>
            <a:ext cx="8497887" cy="4681537"/>
          </a:xfrm>
          <a:prstGeom prst="rect">
            <a:avLst/>
          </a:prstGeom>
          <a:noFill/>
          <a:ln w="9525">
            <a:noFill/>
            <a:miter lim="800000"/>
            <a:headEnd/>
            <a:tailEnd/>
          </a:ln>
          <a:effectLst/>
        </p:spPr>
        <p:txBody>
          <a:bodyPr/>
          <a:lstStyle/>
          <a:p>
            <a:pPr marL="342900" indent="-342900">
              <a:spcBef>
                <a:spcPct val="20000"/>
              </a:spcBef>
              <a:buFontTx/>
              <a:buChar char="•"/>
              <a:defRPr/>
            </a:pPr>
            <a:r>
              <a:rPr lang="en-US" dirty="0">
                <a:latin typeface="Arial Unicode MS" pitchFamily="34" charset="-128"/>
              </a:rPr>
              <a:t>In fact, we can prove something even stronger about </a:t>
            </a:r>
            <a:r>
              <a:rPr lang="en-US" i="1" dirty="0">
                <a:latin typeface="Arial Unicode MS" pitchFamily="34" charset="-128"/>
              </a:rPr>
              <a:t>A</a:t>
            </a:r>
            <a:r>
              <a:rPr lang="en-US" i="1" baseline="30000" dirty="0">
                <a:latin typeface="Arial Unicode MS" pitchFamily="34" charset="-128"/>
              </a:rPr>
              <a:t>*</a:t>
            </a:r>
            <a:r>
              <a:rPr lang="en-US" dirty="0">
                <a:latin typeface="Arial Unicode MS" pitchFamily="34" charset="-128"/>
              </a:rPr>
              <a:t>: in a sense (given the particular heuristic that is available) </a:t>
            </a:r>
            <a:r>
              <a:rPr lang="en-US" b="1" dirty="0">
                <a:latin typeface="Arial Unicode MS" pitchFamily="34" charset="-128"/>
              </a:rPr>
              <a:t>no search algorithm could do better!</a:t>
            </a:r>
          </a:p>
          <a:p>
            <a:pPr marL="342900" indent="-342900">
              <a:spcBef>
                <a:spcPct val="20000"/>
              </a:spcBef>
              <a:defRPr/>
            </a:pPr>
            <a:endParaRPr lang="en-US" b="1" dirty="0">
              <a:latin typeface="Arial Unicode MS" pitchFamily="34" charset="-128"/>
            </a:endParaRPr>
          </a:p>
          <a:p>
            <a:pPr marL="342900" indent="-342900">
              <a:spcBef>
                <a:spcPct val="20000"/>
              </a:spcBef>
              <a:buFontTx/>
              <a:buChar char="•"/>
              <a:defRPr/>
            </a:pPr>
            <a:r>
              <a:rPr lang="en-US" b="1" dirty="0">
                <a:solidFill>
                  <a:schemeClr val="accent2"/>
                </a:solidFill>
                <a:latin typeface="Arial Unicode MS" pitchFamily="34" charset="-128"/>
              </a:rPr>
              <a:t>Optimal Efficiency:</a:t>
            </a:r>
            <a:r>
              <a:rPr lang="en-US" b="1" dirty="0">
                <a:latin typeface="Arial Unicode MS" pitchFamily="34" charset="-128"/>
              </a:rPr>
              <a:t> </a:t>
            </a:r>
            <a:r>
              <a:rPr lang="en-US" dirty="0">
                <a:latin typeface="Arial Unicode MS" pitchFamily="34" charset="-128"/>
              </a:rPr>
              <a:t>Among </a:t>
            </a:r>
            <a:r>
              <a:rPr lang="en-US" b="1" dirty="0">
                <a:solidFill>
                  <a:schemeClr val="tx2"/>
                </a:solidFill>
                <a:latin typeface="Arial Unicode MS" pitchFamily="34" charset="-128"/>
              </a:rPr>
              <a:t>all optimal algorithms </a:t>
            </a:r>
            <a:r>
              <a:rPr lang="en-US" dirty="0">
                <a:latin typeface="Arial Unicode MS" pitchFamily="34" charset="-128"/>
              </a:rPr>
              <a:t>that </a:t>
            </a:r>
            <a:r>
              <a:rPr lang="en-US" b="1" dirty="0">
                <a:latin typeface="Arial Unicode MS" pitchFamily="34" charset="-128"/>
              </a:rPr>
              <a:t>start from the same start node</a:t>
            </a:r>
            <a:r>
              <a:rPr lang="en-US" dirty="0">
                <a:latin typeface="Arial Unicode MS" pitchFamily="34" charset="-128"/>
              </a:rPr>
              <a:t> and </a:t>
            </a:r>
            <a:r>
              <a:rPr lang="en-US" b="1" dirty="0">
                <a:latin typeface="Arial Unicode MS" pitchFamily="34" charset="-128"/>
              </a:rPr>
              <a:t>use the same heuristic</a:t>
            </a:r>
            <a:r>
              <a:rPr lang="en-US" dirty="0">
                <a:latin typeface="Arial Unicode MS" pitchFamily="34" charset="-128"/>
              </a:rPr>
              <a:t> </a:t>
            </a:r>
            <a:r>
              <a:rPr lang="en-US" i="1" dirty="0">
                <a:latin typeface="Arial Unicode MS" pitchFamily="34" charset="-128"/>
              </a:rPr>
              <a:t>h</a:t>
            </a:r>
            <a:r>
              <a:rPr lang="en-US" dirty="0">
                <a:latin typeface="Arial Unicode MS" pitchFamily="34" charset="-128"/>
              </a:rPr>
              <a:t>, </a:t>
            </a:r>
            <a:r>
              <a:rPr lang="en-US" i="1" dirty="0">
                <a:solidFill>
                  <a:schemeClr val="accent6"/>
                </a:solidFill>
                <a:latin typeface="Arial Unicode MS" pitchFamily="34" charset="-128"/>
              </a:rPr>
              <a:t>A</a:t>
            </a:r>
            <a:r>
              <a:rPr lang="en-US" i="1" baseline="30000" dirty="0">
                <a:solidFill>
                  <a:schemeClr val="accent6"/>
                </a:solidFill>
                <a:latin typeface="Arial Unicode MS" pitchFamily="34" charset="-128"/>
              </a:rPr>
              <a:t>*</a:t>
            </a:r>
            <a:r>
              <a:rPr lang="en-US" dirty="0">
                <a:solidFill>
                  <a:schemeClr val="accent6"/>
                </a:solidFill>
                <a:latin typeface="Arial Unicode MS" pitchFamily="34" charset="-128"/>
              </a:rPr>
              <a:t> expands the minimal number of paths.</a:t>
            </a:r>
          </a:p>
        </p:txBody>
      </p:sp>
      <p:sp>
        <p:nvSpPr>
          <p:cNvPr id="458757" name="Rectangle 5"/>
          <p:cNvSpPr>
            <a:spLocks noChangeArrowheads="1"/>
          </p:cNvSpPr>
          <p:nvPr/>
        </p:nvSpPr>
        <p:spPr bwMode="auto">
          <a:xfrm>
            <a:off x="250825" y="4149725"/>
            <a:ext cx="8497888" cy="1654175"/>
          </a:xfrm>
          <a:prstGeom prst="rect">
            <a:avLst/>
          </a:prstGeom>
          <a:noFill/>
          <a:ln w="9525">
            <a:noFill/>
            <a:miter lim="800000"/>
            <a:headEnd/>
            <a:tailEnd/>
          </a:ln>
        </p:spPr>
        <p:txBody>
          <a:bodyPr/>
          <a:lstStyle/>
          <a:p>
            <a:pPr marL="342900" indent="-342900">
              <a:spcBef>
                <a:spcPct val="20000"/>
              </a:spcBef>
            </a:pPr>
            <a:endParaRPr lang="en-US" sz="2400">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587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8534400" cy="685800"/>
          </a:xfrm>
        </p:spPr>
        <p:txBody>
          <a:bodyPr/>
          <a:lstStyle/>
          <a:p>
            <a:r>
              <a:rPr lang="en-US" dirty="0" smtClean="0"/>
              <a:t>Sample A* applications</a:t>
            </a:r>
            <a:endParaRPr lang="en-US" dirty="0"/>
          </a:p>
        </p:txBody>
      </p:sp>
      <p:sp>
        <p:nvSpPr>
          <p:cNvPr id="3" name="Content Placeholder 2"/>
          <p:cNvSpPr>
            <a:spLocks noGrp="1"/>
          </p:cNvSpPr>
          <p:nvPr>
            <p:ph idx="1"/>
          </p:nvPr>
        </p:nvSpPr>
        <p:spPr>
          <a:xfrm>
            <a:off x="285720" y="714356"/>
            <a:ext cx="8501122" cy="4857784"/>
          </a:xfrm>
        </p:spPr>
        <p:txBody>
          <a:bodyPr/>
          <a:lstStyle/>
          <a:p>
            <a:pPr>
              <a:buFont typeface="Arial" pitchFamily="34" charset="0"/>
              <a:buChar char="•"/>
            </a:pPr>
            <a:r>
              <a:rPr lang="en-US" b="1" dirty="0" smtClean="0"/>
              <a:t>An Efficient A* Search Algorithm For Statistical</a:t>
            </a:r>
            <a:r>
              <a:rPr lang="en-US" dirty="0" smtClean="0"/>
              <a:t> </a:t>
            </a:r>
            <a:r>
              <a:rPr lang="en-US" dirty="0" smtClean="0">
                <a:solidFill>
                  <a:schemeClr val="accent2"/>
                </a:solidFill>
              </a:rPr>
              <a:t>Machine Translation</a:t>
            </a:r>
            <a:r>
              <a:rPr lang="en-US" dirty="0" smtClean="0"/>
              <a:t>. 2001</a:t>
            </a:r>
          </a:p>
          <a:p>
            <a:pPr>
              <a:buFont typeface="Arial" pitchFamily="34" charset="0"/>
              <a:buChar char="•"/>
            </a:pPr>
            <a:r>
              <a:rPr lang="en-US" b="1" dirty="0" smtClean="0"/>
              <a:t>The Generalized A* Architecture</a:t>
            </a:r>
            <a:r>
              <a:rPr lang="en-US" dirty="0" smtClean="0"/>
              <a:t>. Journal of Artificial Intelligence Research (2007) </a:t>
            </a:r>
          </a:p>
          <a:p>
            <a:pPr lvl="1">
              <a:buFont typeface="Arial" pitchFamily="34" charset="0"/>
              <a:buChar char="•"/>
            </a:pPr>
            <a:r>
              <a:rPr lang="en-US" sz="2800" dirty="0" smtClean="0">
                <a:solidFill>
                  <a:schemeClr val="accent2"/>
                </a:solidFill>
              </a:rPr>
              <a:t>Machine Vision </a:t>
            </a:r>
            <a:r>
              <a:rPr lang="en-US" dirty="0" smtClean="0"/>
              <a:t>… Here we consider a new compositional model for finding salient curves.</a:t>
            </a:r>
            <a:r>
              <a:rPr lang="en-US" b="1" dirty="0" smtClean="0"/>
              <a:t> </a:t>
            </a:r>
          </a:p>
          <a:p>
            <a:pPr>
              <a:buFont typeface="Arial" pitchFamily="34" charset="0"/>
              <a:buChar char="•"/>
            </a:pPr>
            <a:r>
              <a:rPr lang="en-US" b="1" dirty="0" smtClean="0"/>
              <a:t>Factored A*search for models over sequences and trees</a:t>
            </a:r>
            <a:r>
              <a:rPr lang="en-US" dirty="0" smtClean="0"/>
              <a:t> International Conference on AI. 2003…. It starts saying… </a:t>
            </a:r>
            <a:r>
              <a:rPr lang="en-US" sz="2400" i="1" dirty="0" smtClean="0"/>
              <a:t>The primary challenge when using A* search is to find heuristic functions that simultaneously are admissible, close to actual completion costs, and efficient to calculate…  </a:t>
            </a:r>
            <a:r>
              <a:rPr lang="en-US" dirty="0" smtClean="0">
                <a:solidFill>
                  <a:schemeClr val="accent2"/>
                </a:solidFill>
              </a:rPr>
              <a:t>applied to NLP and </a:t>
            </a:r>
            <a:r>
              <a:rPr lang="en-US" dirty="0" err="1" smtClean="0">
                <a:solidFill>
                  <a:schemeClr val="accent2"/>
                </a:solidFill>
              </a:rPr>
              <a:t>BioInformatics</a:t>
            </a:r>
            <a:endParaRPr lang="en-US" dirty="0" smtClean="0">
              <a:solidFill>
                <a:schemeClr val="accent2"/>
              </a:solidFill>
            </a:endParaRPr>
          </a:p>
          <a:p>
            <a:pPr lvl="1">
              <a:buFont typeface="Arial" pitchFamily="34" charset="0"/>
              <a:buChar char="•"/>
            </a:pPr>
            <a:endParaRPr lang="en-US" dirty="0" smtClean="0"/>
          </a:p>
          <a:p>
            <a:pPr lvl="1">
              <a:buFont typeface="Arial" pitchFamily="34" charset="0"/>
              <a:buChar char="•"/>
            </a:pPr>
            <a:endParaRPr lang="en-US" dirty="0" smtClean="0"/>
          </a:p>
          <a:p>
            <a:pPr>
              <a:buFont typeface="Arial" pitchFamily="34" charset="0"/>
              <a:buChar char="•"/>
            </a:pPr>
            <a:endParaRPr lang="en-US" dirty="0"/>
          </a:p>
        </p:txBody>
      </p:sp>
      <p:sp>
        <p:nvSpPr>
          <p:cNvPr id="4" name="Footer Placeholder 3"/>
          <p:cNvSpPr>
            <a:spLocks noGrp="1"/>
          </p:cNvSpPr>
          <p:nvPr>
            <p:ph type="ftr" sz="quarter" idx="11"/>
          </p:nvPr>
        </p:nvSpPr>
        <p:spPr/>
        <p:txBody>
          <a:bodyPr/>
          <a:lstStyle/>
          <a:p>
            <a:pPr>
              <a:defRPr/>
            </a:pPr>
            <a:r>
              <a:rPr lang="en-US" smtClean="0"/>
              <a:t>CPSC 322, Lecture 9</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C46BD6D-65F0-40C0-BE4B-1C1AFB0BAFDD}"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 applications (cont’)</a:t>
            </a:r>
            <a:endParaRPr lang="en-CA" dirty="0"/>
          </a:p>
        </p:txBody>
      </p:sp>
      <p:sp>
        <p:nvSpPr>
          <p:cNvPr id="3" name="Content Placeholder 2"/>
          <p:cNvSpPr>
            <a:spLocks noGrp="1"/>
          </p:cNvSpPr>
          <p:nvPr>
            <p:ph idx="1"/>
          </p:nvPr>
        </p:nvSpPr>
        <p:spPr>
          <a:xfrm>
            <a:off x="323528" y="1268760"/>
            <a:ext cx="8458200" cy="4495800"/>
          </a:xfrm>
        </p:spPr>
        <p:txBody>
          <a:bodyPr/>
          <a:lstStyle/>
          <a:p>
            <a:r>
              <a:rPr lang="en-CA" dirty="0" smtClean="0"/>
              <a:t>Aker, A., Cohn, T., </a:t>
            </a:r>
            <a:r>
              <a:rPr lang="en-CA" dirty="0" err="1" smtClean="0"/>
              <a:t>Gaizauskas</a:t>
            </a:r>
            <a:r>
              <a:rPr lang="en-CA" dirty="0" smtClean="0"/>
              <a:t>, R.: </a:t>
            </a:r>
            <a:r>
              <a:rPr lang="en-CA" b="1" dirty="0" smtClean="0">
                <a:solidFill>
                  <a:schemeClr val="accent2"/>
                </a:solidFill>
              </a:rPr>
              <a:t>Multi-document summarization using A* </a:t>
            </a:r>
            <a:r>
              <a:rPr lang="en-CA" b="1" dirty="0" smtClean="0"/>
              <a:t>search and discriminative training.</a:t>
            </a:r>
            <a:r>
              <a:rPr lang="en-CA" dirty="0" smtClean="0"/>
              <a:t>  Proceedings of the 2010 Conference on Empirical Methods in Natural Language Processing.. ACL (2010)</a:t>
            </a:r>
            <a:endParaRPr lang="en-CA" dirty="0"/>
          </a:p>
        </p:txBody>
      </p:sp>
      <p:sp>
        <p:nvSpPr>
          <p:cNvPr id="4" name="Footer Placeholder 3"/>
          <p:cNvSpPr>
            <a:spLocks noGrp="1"/>
          </p:cNvSpPr>
          <p:nvPr>
            <p:ph type="ftr" sz="quarter" idx="11"/>
          </p:nvPr>
        </p:nvSpPr>
        <p:spPr/>
        <p:txBody>
          <a:bodyPr/>
          <a:lstStyle/>
          <a:p>
            <a:pPr>
              <a:defRPr/>
            </a:pPr>
            <a:r>
              <a:rPr lang="en-US" smtClean="0"/>
              <a:t>CPSC 322, Lecture 8</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D914625B-99FA-4714-BE1F-1176E40A4725}"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a:xfrm>
            <a:off x="457200" y="214313"/>
            <a:ext cx="8229600" cy="1414462"/>
          </a:xfrm>
        </p:spPr>
        <p:txBody>
          <a:bodyPr rtlCol="0">
            <a:normAutofit fontScale="90000"/>
          </a:bodyPr>
          <a:lstStyle/>
          <a:p>
            <a:pPr eaLnBrk="1" fontAlgn="auto" hangingPunct="1">
              <a:spcAft>
                <a:spcPts val="0"/>
              </a:spcAft>
              <a:defRPr/>
            </a:pPr>
            <a:r>
              <a:rPr lang="en-US" sz="2200" b="1" dirty="0" smtClean="0">
                <a:solidFill>
                  <a:schemeClr val="bg1">
                    <a:lumMod val="50000"/>
                  </a:schemeClr>
                </a:solidFill>
              </a:rPr>
              <a:t>Department of Computer Science</a:t>
            </a:r>
            <a:br>
              <a:rPr lang="en-US" sz="2200" b="1" dirty="0" smtClean="0">
                <a:solidFill>
                  <a:schemeClr val="bg1">
                    <a:lumMod val="50000"/>
                  </a:schemeClr>
                </a:solidFill>
              </a:rPr>
            </a:br>
            <a:r>
              <a:rPr lang="en-US" sz="2200" b="1" dirty="0" smtClean="0">
                <a:solidFill>
                  <a:schemeClr val="bg1">
                    <a:lumMod val="50000"/>
                  </a:schemeClr>
                </a:solidFill>
              </a:rPr>
              <a:t>Undergraduate Events </a:t>
            </a:r>
            <a:br>
              <a:rPr lang="en-US" sz="2200" b="1" dirty="0" smtClean="0">
                <a:solidFill>
                  <a:schemeClr val="bg1">
                    <a:lumMod val="50000"/>
                  </a:schemeClr>
                </a:solidFill>
              </a:rPr>
            </a:br>
            <a:r>
              <a:rPr lang="en-US" sz="2200" b="1" dirty="0" smtClean="0">
                <a:solidFill>
                  <a:srgbClr val="FFC000"/>
                </a:solidFill>
              </a:rPr>
              <a:t>More </a:t>
            </a:r>
            <a:r>
              <a:rPr lang="en-US" sz="2200" b="1" dirty="0">
                <a:solidFill>
                  <a:srgbClr val="FFC000"/>
                </a:solidFill>
              </a:rPr>
              <a:t>details @ </a:t>
            </a:r>
            <a:r>
              <a:rPr lang="en-US" sz="2400" b="1" u="sng" dirty="0">
                <a:hlinkClick r:id="rId2"/>
              </a:rPr>
              <a:t>https://www.cs.ubc.ca/students/undergrad/life/upcoming-events</a:t>
            </a:r>
            <a:r>
              <a:rPr lang="en-US" sz="2400" b="1" dirty="0">
                <a:solidFill>
                  <a:srgbClr val="FFC000"/>
                </a:solidFill>
              </a:rPr>
              <a:t/>
            </a:r>
            <a:br>
              <a:rPr lang="en-US" sz="2400" b="1" dirty="0">
                <a:solidFill>
                  <a:srgbClr val="FFC000"/>
                </a:solidFill>
              </a:rPr>
            </a:br>
            <a:endParaRPr lang="en-US" sz="2400" b="1" dirty="0" smtClean="0">
              <a:solidFill>
                <a:schemeClr val="bg1">
                  <a:lumMod val="50000"/>
                </a:schemeClr>
              </a:solidFill>
            </a:endParaRPr>
          </a:p>
        </p:txBody>
      </p:sp>
      <p:sp>
        <p:nvSpPr>
          <p:cNvPr id="5" name="Content Placeholder 4"/>
          <p:cNvSpPr>
            <a:spLocks noGrp="1"/>
          </p:cNvSpPr>
          <p:nvPr>
            <p:ph sz="half" idx="1"/>
          </p:nvPr>
        </p:nvSpPr>
        <p:spPr>
          <a:xfrm>
            <a:off x="179388" y="1484313"/>
            <a:ext cx="4248150" cy="5113337"/>
          </a:xfrm>
        </p:spPr>
        <p:txBody>
          <a:bodyPr rtlCol="0">
            <a:normAutofit fontScale="25000" lnSpcReduction="20000"/>
          </a:bodyPr>
          <a:lstStyle/>
          <a:p>
            <a:pPr marL="0" indent="0" eaLnBrk="1" fontAlgn="auto" hangingPunct="1">
              <a:spcAft>
                <a:spcPts val="0"/>
              </a:spcAft>
              <a:buFont typeface="Arial" charset="0"/>
              <a:buNone/>
              <a:defRPr/>
            </a:pPr>
            <a:r>
              <a:rPr lang="en-US" sz="8000" b="1" dirty="0" smtClean="0">
                <a:solidFill>
                  <a:srgbClr val="0070C0"/>
                </a:solidFill>
              </a:rPr>
              <a:t>Resume Drop-in Editing Session</a:t>
            </a:r>
          </a:p>
          <a:p>
            <a:pPr marL="0" indent="0" eaLnBrk="1" fontAlgn="auto" hangingPunct="1">
              <a:spcAft>
                <a:spcPts val="0"/>
              </a:spcAft>
              <a:buFont typeface="Arial" charset="0"/>
              <a:buNone/>
              <a:defRPr/>
            </a:pPr>
            <a:r>
              <a:rPr lang="en-US" sz="8000" b="1" dirty="0" smtClean="0"/>
              <a:t>Mon. Sept 24, 12 – 3 pm</a:t>
            </a:r>
          </a:p>
          <a:p>
            <a:pPr marL="0" indent="0" eaLnBrk="1" fontAlgn="auto" hangingPunct="1">
              <a:spcAft>
                <a:spcPts val="0"/>
              </a:spcAft>
              <a:buFont typeface="Arial" charset="0"/>
              <a:buNone/>
              <a:defRPr/>
            </a:pPr>
            <a:r>
              <a:rPr lang="en-US" sz="8000" b="1" dirty="0" err="1" smtClean="0"/>
              <a:t>Rm</a:t>
            </a:r>
            <a:r>
              <a:rPr lang="en-US" sz="8000" b="1" dirty="0" smtClean="0"/>
              <a:t> 253, ICICS/CS Bldg.</a:t>
            </a:r>
            <a:endParaRPr lang="en-US" sz="8000" b="1" dirty="0"/>
          </a:p>
          <a:p>
            <a:pPr marL="0" indent="0" eaLnBrk="1" fontAlgn="auto" hangingPunct="1">
              <a:spcAft>
                <a:spcPts val="0"/>
              </a:spcAft>
              <a:buFont typeface="Arial" charset="0"/>
              <a:buNone/>
              <a:defRPr/>
            </a:pPr>
            <a:endParaRPr lang="en-US" sz="3200" b="1" dirty="0">
              <a:solidFill>
                <a:srgbClr val="0070C0"/>
              </a:solidFill>
            </a:endParaRPr>
          </a:p>
          <a:p>
            <a:pPr marL="0" indent="0" eaLnBrk="1" fontAlgn="auto" hangingPunct="1">
              <a:spcAft>
                <a:spcPts val="0"/>
              </a:spcAft>
              <a:buFont typeface="Arial" charset="0"/>
              <a:buNone/>
              <a:defRPr/>
            </a:pPr>
            <a:r>
              <a:rPr lang="en-US" sz="8000" b="1" dirty="0" smtClean="0">
                <a:solidFill>
                  <a:srgbClr val="0070C0"/>
                </a:solidFill>
              </a:rPr>
              <a:t>Global Relay Info Session</a:t>
            </a:r>
            <a:endParaRPr lang="en-US" sz="8000" dirty="0">
              <a:solidFill>
                <a:srgbClr val="0070C0"/>
              </a:solidFill>
            </a:endParaRPr>
          </a:p>
          <a:p>
            <a:pPr marL="0" indent="0" eaLnBrk="1" fontAlgn="auto" hangingPunct="1">
              <a:spcAft>
                <a:spcPts val="0"/>
              </a:spcAft>
              <a:buFont typeface="Arial" charset="0"/>
              <a:buNone/>
              <a:defRPr/>
            </a:pPr>
            <a:r>
              <a:rPr lang="en-US" sz="8000" b="1" dirty="0" smtClean="0"/>
              <a:t>Mon. Sept 24, 5:30 pm</a:t>
            </a:r>
          </a:p>
          <a:p>
            <a:pPr marL="0" indent="0" eaLnBrk="1" fontAlgn="auto" hangingPunct="1">
              <a:spcAft>
                <a:spcPts val="0"/>
              </a:spcAft>
              <a:buFont typeface="Arial" charset="0"/>
              <a:buNone/>
              <a:defRPr/>
            </a:pPr>
            <a:r>
              <a:rPr lang="en-US" sz="8000" b="1" dirty="0" smtClean="0"/>
              <a:t>DMP 110</a:t>
            </a:r>
          </a:p>
          <a:p>
            <a:pPr marL="0" indent="0" eaLnBrk="1" fontAlgn="auto" hangingPunct="1">
              <a:spcAft>
                <a:spcPts val="0"/>
              </a:spcAft>
              <a:buFont typeface="Arial" charset="0"/>
              <a:buNone/>
              <a:defRPr/>
            </a:pPr>
            <a:endParaRPr lang="en-US" sz="3200" dirty="0"/>
          </a:p>
          <a:p>
            <a:pPr marL="0" indent="0" eaLnBrk="1" fontAlgn="auto" hangingPunct="1">
              <a:spcAft>
                <a:spcPts val="0"/>
              </a:spcAft>
              <a:buFont typeface="Arial" charset="0"/>
              <a:buNone/>
              <a:defRPr/>
            </a:pPr>
            <a:r>
              <a:rPr lang="en-US" sz="8000" b="1" dirty="0" smtClean="0">
                <a:solidFill>
                  <a:srgbClr val="0070C0"/>
                </a:solidFill>
              </a:rPr>
              <a:t>Google Info Session</a:t>
            </a:r>
            <a:endParaRPr lang="en-US" sz="8000" dirty="0">
              <a:solidFill>
                <a:srgbClr val="0070C0"/>
              </a:solidFill>
            </a:endParaRPr>
          </a:p>
          <a:p>
            <a:pPr marL="0" indent="0" eaLnBrk="1" fontAlgn="auto" hangingPunct="1">
              <a:spcAft>
                <a:spcPts val="0"/>
              </a:spcAft>
              <a:buFont typeface="Arial" charset="0"/>
              <a:buNone/>
              <a:defRPr/>
            </a:pPr>
            <a:r>
              <a:rPr lang="en-US" sz="8000" b="1" dirty="0" smtClean="0"/>
              <a:t>Tues. Sept 25, 5:30 pm </a:t>
            </a:r>
          </a:p>
          <a:p>
            <a:pPr marL="0" indent="0" eaLnBrk="1" fontAlgn="auto" hangingPunct="1">
              <a:spcAft>
                <a:spcPts val="0"/>
              </a:spcAft>
              <a:buFont typeface="Arial" charset="0"/>
              <a:buNone/>
              <a:defRPr/>
            </a:pPr>
            <a:r>
              <a:rPr lang="en-US" sz="8000" b="1" dirty="0" err="1" smtClean="0"/>
              <a:t>Wesbrook</a:t>
            </a:r>
            <a:r>
              <a:rPr lang="en-US" sz="8000" b="1" dirty="0" smtClean="0"/>
              <a:t> 100</a:t>
            </a:r>
            <a:endParaRPr lang="en-US" sz="8000" b="1" dirty="0"/>
          </a:p>
          <a:p>
            <a:pPr marL="0" indent="0" eaLnBrk="1" fontAlgn="auto" hangingPunct="1">
              <a:spcAft>
                <a:spcPts val="0"/>
              </a:spcAft>
              <a:buFont typeface="Arial" charset="0"/>
              <a:buNone/>
              <a:defRPr/>
            </a:pPr>
            <a:endParaRPr lang="en-US" sz="3200" b="1" dirty="0" smtClean="0">
              <a:solidFill>
                <a:srgbClr val="0070C0"/>
              </a:solidFill>
            </a:endParaRPr>
          </a:p>
          <a:p>
            <a:pPr marL="0" indent="0" eaLnBrk="1" fontAlgn="auto" hangingPunct="1">
              <a:spcAft>
                <a:spcPts val="0"/>
              </a:spcAft>
              <a:buFont typeface="Arial" charset="0"/>
              <a:buNone/>
              <a:defRPr/>
            </a:pPr>
            <a:r>
              <a:rPr lang="en-US" sz="8000" b="1" dirty="0" smtClean="0">
                <a:solidFill>
                  <a:srgbClr val="0070C0"/>
                </a:solidFill>
              </a:rPr>
              <a:t>UBC Career Days</a:t>
            </a:r>
            <a:endParaRPr lang="en-US" sz="8000" dirty="0">
              <a:solidFill>
                <a:srgbClr val="0070C0"/>
              </a:solidFill>
            </a:endParaRPr>
          </a:p>
          <a:p>
            <a:pPr marL="0" indent="0" eaLnBrk="1" fontAlgn="auto" hangingPunct="1">
              <a:spcAft>
                <a:spcPts val="0"/>
              </a:spcAft>
              <a:buFont typeface="Arial" charset="0"/>
              <a:buNone/>
              <a:defRPr/>
            </a:pPr>
            <a:r>
              <a:rPr lang="en-US" sz="8000" b="1" dirty="0" smtClean="0"/>
              <a:t>Wed. Sept 26 &amp; Thurs. Sept 27</a:t>
            </a:r>
          </a:p>
          <a:p>
            <a:pPr marL="0" indent="0" eaLnBrk="1" fontAlgn="auto" hangingPunct="1">
              <a:spcAft>
                <a:spcPts val="0"/>
              </a:spcAft>
              <a:buFont typeface="Arial" charset="0"/>
              <a:buNone/>
              <a:defRPr/>
            </a:pPr>
            <a:r>
              <a:rPr lang="en-US" sz="8000" b="1" dirty="0" smtClean="0"/>
              <a:t>10 am – 4 pm</a:t>
            </a:r>
          </a:p>
          <a:p>
            <a:pPr marL="0" indent="0" eaLnBrk="1" fontAlgn="auto" hangingPunct="1">
              <a:spcAft>
                <a:spcPts val="0"/>
              </a:spcAft>
              <a:buFont typeface="Arial" charset="0"/>
              <a:buNone/>
              <a:defRPr/>
            </a:pPr>
            <a:r>
              <a:rPr lang="en-US" sz="8000" b="1" dirty="0" smtClean="0"/>
              <a:t>SUB</a:t>
            </a:r>
          </a:p>
          <a:p>
            <a:pPr marL="0" indent="0" eaLnBrk="1" fontAlgn="auto" hangingPunct="1">
              <a:spcAft>
                <a:spcPts val="0"/>
              </a:spcAft>
              <a:buFont typeface="Arial" charset="0"/>
              <a:buNone/>
              <a:defRPr/>
            </a:pPr>
            <a:endParaRPr lang="en-US" sz="3200" b="1" dirty="0" smtClean="0"/>
          </a:p>
          <a:p>
            <a:pPr marL="0" indent="0" eaLnBrk="1" fontAlgn="auto" hangingPunct="1">
              <a:spcAft>
                <a:spcPts val="0"/>
              </a:spcAft>
              <a:buFont typeface="Arial" charset="0"/>
              <a:buNone/>
              <a:defRPr/>
            </a:pPr>
            <a:endParaRPr lang="en-US" sz="8000" b="1" dirty="0"/>
          </a:p>
          <a:p>
            <a:pPr marL="0" indent="0" eaLnBrk="1" fontAlgn="auto" hangingPunct="1">
              <a:spcAft>
                <a:spcPts val="0"/>
              </a:spcAft>
              <a:buFont typeface="Arial" charset="0"/>
              <a:buNone/>
              <a:defRPr/>
            </a:pPr>
            <a:endParaRPr lang="en-US" sz="8000" b="1" dirty="0" smtClean="0"/>
          </a:p>
          <a:p>
            <a:pPr marL="0" indent="0" eaLnBrk="1" fontAlgn="auto" hangingPunct="1">
              <a:spcAft>
                <a:spcPts val="0"/>
              </a:spcAft>
              <a:buFont typeface="Arial" charset="0"/>
              <a:buNone/>
              <a:defRPr/>
            </a:pPr>
            <a:endParaRPr lang="en-US" sz="8000" dirty="0"/>
          </a:p>
          <a:p>
            <a:pPr marL="0" indent="0" eaLnBrk="1" fontAlgn="auto" hangingPunct="1">
              <a:spcAft>
                <a:spcPts val="0"/>
              </a:spcAft>
              <a:buFont typeface="Arial" charset="0"/>
              <a:buNone/>
              <a:defRPr/>
            </a:pPr>
            <a:endParaRPr lang="en-US" sz="8000" dirty="0"/>
          </a:p>
          <a:p>
            <a:pPr marL="0" indent="0" eaLnBrk="1" fontAlgn="auto" hangingPunct="1">
              <a:spcAft>
                <a:spcPts val="0"/>
              </a:spcAft>
              <a:buFont typeface="Arial" charset="0"/>
              <a:buNone/>
              <a:defRPr/>
            </a:pPr>
            <a:endParaRPr lang="en-CA" sz="7200" b="1" dirty="0"/>
          </a:p>
          <a:p>
            <a:pPr eaLnBrk="1" fontAlgn="auto" hangingPunct="1">
              <a:spcAft>
                <a:spcPts val="0"/>
              </a:spcAft>
              <a:buFont typeface="Arial" charset="0"/>
              <a:buNone/>
              <a:defRPr/>
            </a:pPr>
            <a:endParaRPr lang="en-CA" sz="3600" b="1" dirty="0"/>
          </a:p>
          <a:p>
            <a:pPr eaLnBrk="1" fontAlgn="auto" hangingPunct="1">
              <a:spcAft>
                <a:spcPts val="0"/>
              </a:spcAft>
              <a:buFont typeface="Arial" charset="0"/>
              <a:buNone/>
              <a:defRPr/>
            </a:pPr>
            <a:endParaRPr lang="en-US" sz="7200" dirty="0" smtClean="0"/>
          </a:p>
          <a:p>
            <a:pPr eaLnBrk="1" fontAlgn="auto" hangingPunct="1">
              <a:spcAft>
                <a:spcPts val="0"/>
              </a:spcAft>
              <a:buFont typeface="Arial" charset="0"/>
              <a:buNone/>
              <a:defRPr/>
            </a:pPr>
            <a:endParaRPr lang="en-US" sz="7400" dirty="0" smtClean="0"/>
          </a:p>
          <a:p>
            <a:pPr eaLnBrk="1" fontAlgn="auto" hangingPunct="1">
              <a:spcAft>
                <a:spcPts val="0"/>
              </a:spcAft>
              <a:buFont typeface="Arial" pitchFamily="34" charset="0"/>
              <a:buNone/>
              <a:defRPr/>
            </a:pPr>
            <a:endParaRPr lang="en-CA" sz="2400" b="1" dirty="0" smtClean="0"/>
          </a:p>
          <a:p>
            <a:pPr eaLnBrk="1" fontAlgn="auto" hangingPunct="1">
              <a:spcAft>
                <a:spcPts val="0"/>
              </a:spcAft>
              <a:buFont typeface="Arial" charset="0"/>
              <a:buNone/>
              <a:defRPr/>
            </a:pPr>
            <a:r>
              <a:rPr lang="en-CA" sz="8000" b="1" dirty="0" smtClean="0"/>
              <a:t> </a:t>
            </a:r>
            <a:endParaRPr lang="en-US" sz="8000" dirty="0" smtClean="0"/>
          </a:p>
          <a:p>
            <a:pPr eaLnBrk="1" fontAlgn="auto" hangingPunct="1">
              <a:spcAft>
                <a:spcPts val="0"/>
              </a:spcAft>
              <a:buFont typeface="Arial" charset="0"/>
              <a:buNone/>
              <a:defRPr/>
            </a:pPr>
            <a:endParaRPr lang="en-US" sz="8000" dirty="0" smtClean="0"/>
          </a:p>
          <a:p>
            <a:pPr eaLnBrk="1" fontAlgn="auto" hangingPunct="1">
              <a:spcAft>
                <a:spcPts val="0"/>
              </a:spcAft>
              <a:buFont typeface="Arial" charset="0"/>
              <a:buNone/>
              <a:defRPr/>
            </a:pPr>
            <a:endParaRPr lang="en-US" sz="3100" dirty="0" smtClean="0"/>
          </a:p>
        </p:txBody>
      </p:sp>
      <p:sp>
        <p:nvSpPr>
          <p:cNvPr id="6" name="Content Placeholder 5"/>
          <p:cNvSpPr>
            <a:spLocks noGrp="1"/>
          </p:cNvSpPr>
          <p:nvPr>
            <p:ph sz="half" idx="2"/>
          </p:nvPr>
        </p:nvSpPr>
        <p:spPr>
          <a:xfrm>
            <a:off x="4427538" y="1557338"/>
            <a:ext cx="4824412" cy="4608512"/>
          </a:xfrm>
        </p:spPr>
        <p:txBody>
          <a:bodyPr rtlCol="0">
            <a:normAutofit fontScale="25000" lnSpcReduction="20000"/>
          </a:bodyPr>
          <a:lstStyle/>
          <a:p>
            <a:pPr marL="0" indent="0" eaLnBrk="1" fontAlgn="auto" hangingPunct="1">
              <a:spcAft>
                <a:spcPts val="0"/>
              </a:spcAft>
              <a:buFont typeface="Arial" charset="0"/>
              <a:buNone/>
              <a:defRPr/>
            </a:pPr>
            <a:r>
              <a:rPr lang="en-US" sz="8000" b="1" dirty="0" smtClean="0">
                <a:solidFill>
                  <a:srgbClr val="0070C0"/>
                </a:solidFill>
              </a:rPr>
              <a:t>Microsoft Info Session</a:t>
            </a:r>
            <a:endParaRPr lang="en-US" sz="8000" dirty="0" smtClean="0">
              <a:solidFill>
                <a:srgbClr val="0070C0"/>
              </a:solidFill>
            </a:endParaRPr>
          </a:p>
          <a:p>
            <a:pPr marL="0" indent="0" eaLnBrk="1" fontAlgn="auto" hangingPunct="1">
              <a:spcAft>
                <a:spcPts val="0"/>
              </a:spcAft>
              <a:buFont typeface="Arial" charset="0"/>
              <a:buNone/>
              <a:defRPr/>
            </a:pPr>
            <a:r>
              <a:rPr lang="en-US" sz="8000" b="1" dirty="0" smtClean="0"/>
              <a:t>Wed. Sept 26, 5:30 pm</a:t>
            </a:r>
          </a:p>
          <a:p>
            <a:pPr marL="0" indent="0" eaLnBrk="1" fontAlgn="auto" hangingPunct="1">
              <a:spcAft>
                <a:spcPts val="0"/>
              </a:spcAft>
              <a:buFont typeface="Arial" charset="0"/>
              <a:buNone/>
              <a:defRPr/>
            </a:pPr>
            <a:r>
              <a:rPr lang="en-US" sz="8000" b="1" dirty="0" err="1" smtClean="0"/>
              <a:t>Wesbrook</a:t>
            </a:r>
            <a:r>
              <a:rPr lang="en-US" sz="8000" b="1" dirty="0" smtClean="0"/>
              <a:t> 100</a:t>
            </a:r>
          </a:p>
          <a:p>
            <a:pPr marL="0" indent="0" eaLnBrk="1" fontAlgn="auto" hangingPunct="1">
              <a:spcAft>
                <a:spcPts val="0"/>
              </a:spcAft>
              <a:buFont typeface="Arial" charset="0"/>
              <a:buNone/>
              <a:defRPr/>
            </a:pPr>
            <a:endParaRPr lang="en-US" sz="3200" b="1" dirty="0"/>
          </a:p>
          <a:p>
            <a:pPr marL="0" indent="0" eaLnBrk="1" fontAlgn="auto" hangingPunct="1">
              <a:spcAft>
                <a:spcPts val="0"/>
              </a:spcAft>
              <a:buFont typeface="Arial" charset="0"/>
              <a:buNone/>
              <a:defRPr/>
            </a:pPr>
            <a:r>
              <a:rPr lang="en-US" sz="8000" b="1" dirty="0" smtClean="0">
                <a:solidFill>
                  <a:srgbClr val="0070C0"/>
                </a:solidFill>
              </a:rPr>
              <a:t>Tri-mentoring Kick Off </a:t>
            </a:r>
          </a:p>
          <a:p>
            <a:pPr marL="0" indent="0" eaLnBrk="1" fontAlgn="auto" hangingPunct="1">
              <a:spcAft>
                <a:spcPts val="0"/>
              </a:spcAft>
              <a:buFont typeface="Arial" charset="0"/>
              <a:buNone/>
              <a:defRPr/>
            </a:pPr>
            <a:r>
              <a:rPr lang="en-US" sz="8000" b="1" dirty="0" smtClean="0">
                <a:solidFill>
                  <a:srgbClr val="0070C0"/>
                </a:solidFill>
              </a:rPr>
              <a:t>(invitation only)</a:t>
            </a:r>
            <a:endParaRPr lang="en-US" sz="8000" dirty="0">
              <a:solidFill>
                <a:srgbClr val="0070C0"/>
              </a:solidFill>
            </a:endParaRPr>
          </a:p>
          <a:p>
            <a:pPr marL="0" indent="0" eaLnBrk="1" fontAlgn="auto" hangingPunct="1">
              <a:spcAft>
                <a:spcPts val="0"/>
              </a:spcAft>
              <a:buFont typeface="Arial" charset="0"/>
              <a:buNone/>
              <a:defRPr/>
            </a:pPr>
            <a:r>
              <a:rPr lang="en-US" sz="8000" b="1" dirty="0" smtClean="0"/>
              <a:t>Thurs.  Sept 27, 5:30 pm</a:t>
            </a:r>
          </a:p>
          <a:p>
            <a:pPr marL="0" indent="0" eaLnBrk="1" fontAlgn="auto" hangingPunct="1">
              <a:spcAft>
                <a:spcPts val="0"/>
              </a:spcAft>
              <a:buFont typeface="Arial" charset="0"/>
              <a:buNone/>
              <a:defRPr/>
            </a:pPr>
            <a:r>
              <a:rPr lang="en-US" sz="8000" b="1" dirty="0" smtClean="0"/>
              <a:t>X860, ICICS/CS Bldg.</a:t>
            </a:r>
          </a:p>
          <a:p>
            <a:pPr marL="0" indent="0" eaLnBrk="1" fontAlgn="auto" hangingPunct="1">
              <a:spcAft>
                <a:spcPts val="0"/>
              </a:spcAft>
              <a:buFont typeface="Arial" charset="0"/>
              <a:buNone/>
              <a:defRPr/>
            </a:pPr>
            <a:endParaRPr lang="en-US" sz="3200" b="1" dirty="0"/>
          </a:p>
          <a:p>
            <a:pPr marL="0" indent="0" eaLnBrk="1" fontAlgn="auto" hangingPunct="1">
              <a:spcAft>
                <a:spcPts val="0"/>
              </a:spcAft>
              <a:buFont typeface="Arial" charset="0"/>
              <a:buNone/>
              <a:defRPr/>
            </a:pPr>
            <a:r>
              <a:rPr lang="en-US" sz="8000" b="1" dirty="0">
                <a:solidFill>
                  <a:srgbClr val="0070C0"/>
                </a:solidFill>
              </a:rPr>
              <a:t>Avanade Info Session</a:t>
            </a:r>
            <a:endParaRPr lang="en-US" sz="8000" dirty="0">
              <a:solidFill>
                <a:srgbClr val="0070C0"/>
              </a:solidFill>
            </a:endParaRPr>
          </a:p>
          <a:p>
            <a:pPr marL="0" indent="0" eaLnBrk="1" fontAlgn="auto" hangingPunct="1">
              <a:spcAft>
                <a:spcPts val="0"/>
              </a:spcAft>
              <a:buFont typeface="Arial" charset="0"/>
              <a:buNone/>
              <a:defRPr/>
            </a:pPr>
            <a:r>
              <a:rPr lang="en-US" sz="8000" b="1" dirty="0"/>
              <a:t>Fri.  Sept 28, 12 – 2 pm</a:t>
            </a:r>
          </a:p>
          <a:p>
            <a:pPr marL="0" indent="0" eaLnBrk="1" fontAlgn="auto" hangingPunct="1">
              <a:spcAft>
                <a:spcPts val="0"/>
              </a:spcAft>
              <a:buFont typeface="Arial" charset="0"/>
              <a:buNone/>
              <a:defRPr/>
            </a:pPr>
            <a:r>
              <a:rPr lang="en-US" sz="8000" b="1" dirty="0" err="1"/>
              <a:t>Rm</a:t>
            </a:r>
            <a:r>
              <a:rPr lang="en-US" sz="8000" b="1" dirty="0"/>
              <a:t> 206, ICICS/CS Bldg. </a:t>
            </a:r>
            <a:endParaRPr lang="en-US" sz="8000" b="1" dirty="0" smtClean="0"/>
          </a:p>
          <a:p>
            <a:pPr marL="0" indent="0" eaLnBrk="1" fontAlgn="auto" hangingPunct="1">
              <a:spcAft>
                <a:spcPts val="0"/>
              </a:spcAft>
              <a:buFont typeface="Arial" charset="0"/>
              <a:buNone/>
              <a:defRPr/>
            </a:pPr>
            <a:endParaRPr lang="en-US" sz="3200" b="1" dirty="0">
              <a:solidFill>
                <a:srgbClr val="0070C0"/>
              </a:solidFill>
            </a:endParaRPr>
          </a:p>
          <a:p>
            <a:pPr marL="0" indent="0" eaLnBrk="1" fontAlgn="auto" hangingPunct="1">
              <a:spcAft>
                <a:spcPts val="0"/>
              </a:spcAft>
              <a:buFont typeface="Arial" charset="0"/>
              <a:buNone/>
              <a:defRPr/>
            </a:pPr>
            <a:r>
              <a:rPr lang="en-US" sz="8000" b="1" dirty="0" smtClean="0">
                <a:solidFill>
                  <a:srgbClr val="0070C0"/>
                </a:solidFill>
              </a:rPr>
              <a:t>ACM Programming Team Try Out</a:t>
            </a:r>
            <a:endParaRPr lang="en-US" sz="8000" dirty="0">
              <a:solidFill>
                <a:srgbClr val="0070C0"/>
              </a:solidFill>
            </a:endParaRPr>
          </a:p>
          <a:p>
            <a:pPr marL="0" indent="0" eaLnBrk="1" fontAlgn="auto" hangingPunct="1">
              <a:spcAft>
                <a:spcPts val="0"/>
              </a:spcAft>
              <a:buFont typeface="Arial" charset="0"/>
              <a:buNone/>
              <a:defRPr/>
            </a:pPr>
            <a:r>
              <a:rPr lang="en-US" sz="8000" b="1" dirty="0" smtClean="0"/>
              <a:t>Sat. Sept 29, 12 – 5 pm</a:t>
            </a:r>
          </a:p>
          <a:p>
            <a:pPr marL="0" indent="0" eaLnBrk="1" fontAlgn="auto" hangingPunct="1">
              <a:spcAft>
                <a:spcPts val="0"/>
              </a:spcAft>
              <a:buFont typeface="Arial" charset="0"/>
              <a:buNone/>
              <a:defRPr/>
            </a:pPr>
            <a:r>
              <a:rPr lang="en-US" sz="8000" b="1" dirty="0" err="1" smtClean="0"/>
              <a:t>Rm</a:t>
            </a:r>
            <a:r>
              <a:rPr lang="en-US" sz="8000" b="1" dirty="0" smtClean="0"/>
              <a:t> 005, </a:t>
            </a:r>
            <a:r>
              <a:rPr lang="en-US" sz="8000" b="1" dirty="0" err="1" smtClean="0"/>
              <a:t>Rm</a:t>
            </a:r>
            <a:r>
              <a:rPr lang="en-US" sz="8000" b="1" dirty="0" smtClean="0"/>
              <a:t> 011, </a:t>
            </a:r>
            <a:r>
              <a:rPr lang="en-US" sz="8000" b="1" smtClean="0"/>
              <a:t>ICICS/CS Bldg.</a:t>
            </a:r>
            <a:endParaRPr lang="en-US" sz="8000" b="1" dirty="0" smtClean="0"/>
          </a:p>
          <a:p>
            <a:pPr marL="0" indent="0" eaLnBrk="1" fontAlgn="auto" hangingPunct="1">
              <a:spcAft>
                <a:spcPts val="0"/>
              </a:spcAft>
              <a:buFont typeface="Arial" charset="0"/>
              <a:buNone/>
              <a:defRPr/>
            </a:pPr>
            <a:endParaRPr lang="en-US" sz="3200" b="1" dirty="0" smtClean="0">
              <a:solidFill>
                <a:srgbClr val="FFC000"/>
              </a:solidFill>
            </a:endParaRPr>
          </a:p>
          <a:p>
            <a:pPr marL="0" indent="0" eaLnBrk="1" fontAlgn="auto" hangingPunct="1">
              <a:spcAft>
                <a:spcPts val="0"/>
              </a:spcAft>
              <a:buFont typeface="Arial" charset="0"/>
              <a:buNone/>
              <a:defRPr/>
            </a:pPr>
            <a:endParaRPr lang="en-US" sz="7200" dirty="0">
              <a:solidFill>
                <a:srgbClr val="FFC000"/>
              </a:solidFill>
            </a:endParaRPr>
          </a:p>
          <a:p>
            <a:pPr marL="0" indent="0" eaLnBrk="1" fontAlgn="auto" hangingPunct="1">
              <a:spcAft>
                <a:spcPts val="0"/>
              </a:spcAft>
              <a:buFont typeface="Arial" charset="0"/>
              <a:buNone/>
              <a:defRPr/>
            </a:pPr>
            <a:endParaRPr lang="en-US" sz="3200" b="1" dirty="0" smtClean="0"/>
          </a:p>
          <a:p>
            <a:pPr eaLnBrk="1" fontAlgn="auto" hangingPunct="1">
              <a:spcAft>
                <a:spcPts val="0"/>
              </a:spcAft>
              <a:buFont typeface="Arial" charset="0"/>
              <a:buNone/>
              <a:defRPr/>
            </a:pPr>
            <a:endParaRPr lang="en-US" sz="7200" dirty="0" smtClean="0"/>
          </a:p>
          <a:p>
            <a:pPr eaLnBrk="1" fontAlgn="auto" hangingPunct="1">
              <a:spcAft>
                <a:spcPts val="0"/>
              </a:spcAft>
              <a:buFont typeface="Arial" charset="0"/>
              <a:buNone/>
              <a:defRPr/>
            </a:pPr>
            <a:endParaRPr lang="en-US" sz="8000" dirty="0" smtClean="0"/>
          </a:p>
          <a:p>
            <a:pPr eaLnBrk="1" fontAlgn="auto" hangingPunct="1">
              <a:spcAft>
                <a:spcPts val="0"/>
              </a:spcAft>
              <a:buFont typeface="Arial" charset="0"/>
              <a:buNone/>
              <a:defRPr/>
            </a:pPr>
            <a:endParaRPr lang="en-US" sz="8000" dirty="0" smtClean="0"/>
          </a:p>
          <a:p>
            <a:pPr eaLnBrk="1" fontAlgn="auto" hangingPunct="1">
              <a:spcAft>
                <a:spcPts val="0"/>
              </a:spcAft>
              <a:buFont typeface="Arial" charset="0"/>
              <a:buNone/>
              <a:defRPr/>
            </a:pPr>
            <a:endParaRPr lang="en-CA" sz="9600" b="1" dirty="0" smtClean="0"/>
          </a:p>
          <a:p>
            <a:pPr eaLnBrk="1" fontAlgn="auto" hangingPunct="1">
              <a:spcAft>
                <a:spcPts val="0"/>
              </a:spcAft>
              <a:buFont typeface="Arial" charset="0"/>
              <a:buNone/>
              <a:defRPr/>
            </a:pPr>
            <a:endParaRPr lang="en-CA" sz="8000" b="1" dirty="0" smtClean="0"/>
          </a:p>
          <a:p>
            <a:pPr eaLnBrk="1" fontAlgn="auto" hangingPunct="1">
              <a:spcAft>
                <a:spcPts val="0"/>
              </a:spcAft>
              <a:buFont typeface="Arial" charset="0"/>
              <a:buNone/>
              <a:defRPr/>
            </a:pPr>
            <a:r>
              <a:rPr lang="en-CA" sz="8000" b="1" dirty="0" smtClean="0"/>
              <a:t> </a:t>
            </a:r>
            <a:endParaRPr lang="en-US" sz="8000" dirty="0" smtClean="0"/>
          </a:p>
          <a:p>
            <a:pPr eaLnBrk="1" fontAlgn="auto" hangingPunct="1">
              <a:spcAft>
                <a:spcPts val="0"/>
              </a:spcAft>
              <a:buFont typeface="Arial" pitchFamily="34" charset="0"/>
              <a:buNone/>
              <a:defRPr/>
            </a:pPr>
            <a:endParaRPr lang="en-US" sz="4000" dirty="0">
              <a:solidFill>
                <a:srgbClr val="FFC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t>CPSC 322, Lecture 8</a:t>
            </a:r>
          </a:p>
        </p:txBody>
      </p:sp>
      <p:sp>
        <p:nvSpPr>
          <p:cNvPr id="7" name="Slide Number Placeholder 7"/>
          <p:cNvSpPr>
            <a:spLocks noGrp="1"/>
          </p:cNvSpPr>
          <p:nvPr>
            <p:ph type="sldNum" sz="quarter" idx="12"/>
          </p:nvPr>
        </p:nvSpPr>
        <p:spPr/>
        <p:txBody>
          <a:bodyPr/>
          <a:lstStyle/>
          <a:p>
            <a:pPr>
              <a:defRPr/>
            </a:pPr>
            <a:r>
              <a:rPr lang="en-US"/>
              <a:t>Slide </a:t>
            </a:r>
            <a:fld id="{71CC4E78-FA6F-47B9-A54E-47B57E29CE1F}" type="slidenum">
              <a:rPr lang="en-US"/>
              <a:pPr>
                <a:defRPr/>
              </a:pPr>
              <a:t>20</a:t>
            </a:fld>
            <a:endParaRPr lang="en-US"/>
          </a:p>
        </p:txBody>
      </p:sp>
      <p:sp>
        <p:nvSpPr>
          <p:cNvPr id="563202" name="Rectangle 2"/>
          <p:cNvSpPr>
            <a:spLocks noChangeArrowheads="1"/>
          </p:cNvSpPr>
          <p:nvPr/>
        </p:nvSpPr>
        <p:spPr bwMode="auto">
          <a:xfrm>
            <a:off x="428625" y="857250"/>
            <a:ext cx="8358188" cy="3786188"/>
          </a:xfrm>
          <a:prstGeom prst="rect">
            <a:avLst/>
          </a:prstGeom>
          <a:noFill/>
          <a:ln w="9525">
            <a:noFill/>
            <a:miter lim="800000"/>
            <a:headEnd/>
            <a:tailEnd/>
          </a:ln>
          <a:effectLst/>
        </p:spPr>
        <p:txBody>
          <a:bodyPr/>
          <a:lstStyle/>
          <a:p>
            <a:pPr marL="342900" indent="-342900">
              <a:spcBef>
                <a:spcPct val="20000"/>
              </a:spcBef>
              <a:buFontTx/>
              <a:buChar char="•"/>
              <a:defRPr/>
            </a:pPr>
            <a:r>
              <a:rPr lang="en-US" sz="2400" dirty="0">
                <a:latin typeface="Arial Unicode MS" pitchFamily="34" charset="-128"/>
              </a:rPr>
              <a:t>The AI-Search animation system</a:t>
            </a:r>
          </a:p>
          <a:p>
            <a:pPr marL="342900" indent="-342900">
              <a:spcBef>
                <a:spcPct val="20000"/>
              </a:spcBef>
              <a:defRPr/>
            </a:pPr>
            <a:r>
              <a:rPr lang="en-US" i="1" dirty="0">
                <a:latin typeface="Arial Unicode MS" pitchFamily="34" charset="-128"/>
              </a:rPr>
              <a:t>http://www.cs.rmit.edu.au/AI-Search/Product/</a:t>
            </a:r>
            <a:endParaRPr lang="en-US" sz="2400" dirty="0">
              <a:latin typeface="Arial Unicode MS" pitchFamily="34" charset="-128"/>
            </a:endParaRPr>
          </a:p>
          <a:p>
            <a:pPr marL="342900" indent="-342900">
              <a:spcBef>
                <a:spcPct val="20000"/>
              </a:spcBef>
              <a:buFontTx/>
              <a:buChar char="•"/>
              <a:defRPr/>
            </a:pPr>
            <a:r>
              <a:rPr lang="en-US" sz="2400" i="1" dirty="0">
                <a:latin typeface="Arial Unicode MS" pitchFamily="34" charset="-128"/>
              </a:rPr>
              <a:t>To examine Search strategies when they are applied to the 8puzzle</a:t>
            </a:r>
            <a:endParaRPr lang="en-US" sz="2400" dirty="0">
              <a:latin typeface="Arial Unicode MS" pitchFamily="34" charset="-128"/>
            </a:endParaRPr>
          </a:p>
          <a:p>
            <a:pPr marL="342900" indent="-342900">
              <a:spcBef>
                <a:spcPct val="20000"/>
              </a:spcBef>
              <a:buFontTx/>
              <a:buChar char="•"/>
              <a:defRPr/>
            </a:pPr>
            <a:r>
              <a:rPr lang="en-US" sz="2400" dirty="0">
                <a:latin typeface="Arial Unicode MS" pitchFamily="34" charset="-128"/>
              </a:rPr>
              <a:t>Compare </a:t>
            </a:r>
            <a:r>
              <a:rPr lang="en-US" sz="2400" dirty="0">
                <a:solidFill>
                  <a:schemeClr val="accent6"/>
                </a:solidFill>
                <a:latin typeface="Arial Unicode MS" pitchFamily="34" charset="-128"/>
              </a:rPr>
              <a:t>only </a:t>
            </a:r>
            <a:r>
              <a:rPr lang="en-US" sz="2400" dirty="0">
                <a:latin typeface="Arial Unicode MS" pitchFamily="34" charset="-128"/>
              </a:rPr>
              <a:t>DFS, BFS and A* (with only the two heuristics we saw in class ) </a:t>
            </a:r>
          </a:p>
          <a:p>
            <a:pPr marL="342900" indent="-342900">
              <a:spcBef>
                <a:spcPct val="20000"/>
              </a:spcBef>
              <a:buFontTx/>
              <a:buChar char="•"/>
              <a:defRPr/>
            </a:pPr>
            <a:endParaRPr lang="en-US" sz="2400" dirty="0">
              <a:latin typeface="Arial Unicode MS" pitchFamily="34" charset="-128"/>
            </a:endParaRPr>
          </a:p>
        </p:txBody>
      </p:sp>
      <p:sp>
        <p:nvSpPr>
          <p:cNvPr id="7181" name="Rectangle 3"/>
          <p:cNvSpPr>
            <a:spLocks noGrp="1" noChangeArrowheads="1"/>
          </p:cNvSpPr>
          <p:nvPr>
            <p:ph type="title"/>
          </p:nvPr>
        </p:nvSpPr>
        <p:spPr/>
        <p:txBody>
          <a:bodyPr/>
          <a:lstStyle/>
          <a:p>
            <a:pPr eaLnBrk="1" hangingPunct="1"/>
            <a:r>
              <a:rPr lang="en-US" i="1" smtClean="0"/>
              <a:t>DFS, BFS, A</a:t>
            </a:r>
            <a:r>
              <a:rPr lang="en-US" i="1" baseline="30000" smtClean="0"/>
              <a:t>*</a:t>
            </a:r>
            <a:r>
              <a:rPr lang="en-US" smtClean="0"/>
              <a:t> Animation Example</a:t>
            </a:r>
          </a:p>
        </p:txBody>
      </p:sp>
      <p:pic>
        <p:nvPicPr>
          <p:cNvPr id="7182" name="Picture 2"/>
          <p:cNvPicPr>
            <a:picLocks noChangeAspect="1" noChangeArrowheads="1"/>
          </p:cNvPicPr>
          <p:nvPr/>
        </p:nvPicPr>
        <p:blipFill>
          <a:blip r:embed="rId4" cstate="print"/>
          <a:srcRect r="34074" b="55704"/>
          <a:stretch>
            <a:fillRect/>
          </a:stretch>
        </p:blipFill>
        <p:spPr bwMode="auto">
          <a:xfrm>
            <a:off x="2786063" y="3357563"/>
            <a:ext cx="6357937" cy="3203575"/>
          </a:xfrm>
          <a:prstGeom prst="rect">
            <a:avLst/>
          </a:prstGeom>
          <a:noFill/>
          <a:ln w="9525" algn="ctr">
            <a:noFill/>
            <a:miter lim="800000"/>
            <a:headEnd/>
            <a:tailEnd/>
          </a:ln>
        </p:spPr>
      </p:pic>
      <p:sp>
        <p:nvSpPr>
          <p:cNvPr id="7183" name="Rectangle 2"/>
          <p:cNvSpPr>
            <a:spLocks noChangeArrowheads="1"/>
          </p:cNvSpPr>
          <p:nvPr/>
        </p:nvSpPr>
        <p:spPr bwMode="auto">
          <a:xfrm>
            <a:off x="0" y="3929063"/>
            <a:ext cx="5429250" cy="928687"/>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With default  start state and goal</a:t>
            </a:r>
          </a:p>
          <a:p>
            <a:pPr marL="342900" indent="-342900">
              <a:spcBef>
                <a:spcPct val="20000"/>
              </a:spcBef>
              <a:buFontTx/>
              <a:buChar char="•"/>
            </a:pPr>
            <a:r>
              <a:rPr lang="en-US" sz="2400">
                <a:latin typeface="Arial Unicode MS" pitchFamily="34" charset="-128"/>
              </a:rPr>
              <a:t>DFS will  find </a:t>
            </a:r>
          </a:p>
          <a:p>
            <a:pPr marL="342900" indent="-342900">
              <a:spcBef>
                <a:spcPct val="20000"/>
              </a:spcBef>
            </a:pPr>
            <a:r>
              <a:rPr lang="en-US" sz="2400">
                <a:latin typeface="Arial Unicode MS" pitchFamily="34" charset="-128"/>
              </a:rPr>
              <a:t>Solution at depth 32</a:t>
            </a:r>
          </a:p>
          <a:p>
            <a:pPr marL="342900" indent="-342900">
              <a:spcBef>
                <a:spcPct val="20000"/>
              </a:spcBef>
              <a:buFont typeface="Arial" charset="0"/>
              <a:buChar char="•"/>
            </a:pPr>
            <a:r>
              <a:rPr lang="en-US" sz="2400">
                <a:latin typeface="Arial Unicode MS" pitchFamily="34" charset="-128"/>
              </a:rPr>
              <a:t>BFS will find </a:t>
            </a:r>
          </a:p>
          <a:p>
            <a:pPr marL="342900" indent="-342900">
              <a:spcBef>
                <a:spcPct val="20000"/>
              </a:spcBef>
            </a:pPr>
            <a:r>
              <a:rPr lang="en-US" sz="2400">
                <a:latin typeface="Arial Unicode MS" pitchFamily="34" charset="-128"/>
              </a:rPr>
              <a:t>Optimal solution depth 6</a:t>
            </a:r>
          </a:p>
          <a:p>
            <a:pPr marL="342900" indent="-342900">
              <a:spcBef>
                <a:spcPct val="20000"/>
              </a:spcBef>
              <a:buFont typeface="Arial" charset="0"/>
              <a:buChar char="•"/>
            </a:pPr>
            <a:r>
              <a:rPr lang="en-US" sz="2400">
                <a:latin typeface="Arial Unicode MS" pitchFamily="34" charset="-128"/>
              </a:rPr>
              <a:t>A* will also find opt. sol. expanding much less nodes</a:t>
            </a:r>
          </a:p>
          <a:p>
            <a:pPr marL="342900" indent="-342900">
              <a:spcBef>
                <a:spcPct val="20000"/>
              </a:spcBef>
              <a:buFontTx/>
              <a:buChar char="•"/>
            </a:pPr>
            <a:endParaRPr lang="en-US" sz="2400">
              <a:latin typeface="Arial Unicode MS"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9</a:t>
            </a:r>
          </a:p>
        </p:txBody>
      </p:sp>
      <p:sp>
        <p:nvSpPr>
          <p:cNvPr id="6" name="Slide Number Placeholder 5"/>
          <p:cNvSpPr>
            <a:spLocks noGrp="1"/>
          </p:cNvSpPr>
          <p:nvPr>
            <p:ph type="sldNum" sz="quarter" idx="12"/>
          </p:nvPr>
        </p:nvSpPr>
        <p:spPr/>
        <p:txBody>
          <a:bodyPr/>
          <a:lstStyle/>
          <a:p>
            <a:pPr>
              <a:defRPr/>
            </a:pPr>
            <a:r>
              <a:rPr lang="en-US"/>
              <a:t>Slide </a:t>
            </a:r>
            <a:fld id="{26EE389F-8A04-4411-A0C7-1D6DE77C9D77}" type="slidenum">
              <a:rPr lang="en-US"/>
              <a:pPr>
                <a:defRPr/>
              </a:pPr>
              <a:t>21</a:t>
            </a:fld>
            <a:endParaRPr lang="en-US"/>
          </a:p>
        </p:txBody>
      </p:sp>
      <p:sp>
        <p:nvSpPr>
          <p:cNvPr id="8197" name="Rectangle 2"/>
          <p:cNvSpPr>
            <a:spLocks noGrp="1" noChangeArrowheads="1"/>
          </p:cNvSpPr>
          <p:nvPr>
            <p:ph type="title"/>
          </p:nvPr>
        </p:nvSpPr>
        <p:spPr/>
        <p:txBody>
          <a:bodyPr/>
          <a:lstStyle/>
          <a:p>
            <a:pPr eaLnBrk="1" hangingPunct="1"/>
            <a:r>
              <a:rPr lang="en-US" smtClean="0"/>
              <a:t>nPuzzles are not always solvable</a:t>
            </a:r>
          </a:p>
        </p:txBody>
      </p:sp>
      <p:sp>
        <p:nvSpPr>
          <p:cNvPr id="8198" name="Rectangle 3"/>
          <p:cNvSpPr>
            <a:spLocks noGrp="1" noChangeArrowheads="1"/>
          </p:cNvSpPr>
          <p:nvPr>
            <p:ph type="body" idx="1"/>
          </p:nvPr>
        </p:nvSpPr>
        <p:spPr>
          <a:xfrm>
            <a:off x="323850" y="981075"/>
            <a:ext cx="8458200" cy="4233863"/>
          </a:xfrm>
        </p:spPr>
        <p:txBody>
          <a:bodyPr/>
          <a:lstStyle/>
          <a:p>
            <a:pPr eaLnBrk="1" hangingPunct="1"/>
            <a:r>
              <a:rPr lang="en-US" smtClean="0"/>
              <a:t>Half of the starting positions for the </a:t>
            </a:r>
            <a:r>
              <a:rPr lang="en-US" i="1" smtClean="0"/>
              <a:t>n</a:t>
            </a:r>
            <a:r>
              <a:rPr lang="en-US" smtClean="0"/>
              <a:t>-puzzle are impossible to resolve (for more info on 8puzzle) </a:t>
            </a:r>
            <a:r>
              <a:rPr lang="en-US" sz="2400" smtClean="0"/>
              <a:t>http://www.isle.org/~sbay/ics171/project/unsolvable</a:t>
            </a:r>
          </a:p>
          <a:p>
            <a:pPr eaLnBrk="1" hangingPunct="1"/>
            <a:endParaRPr lang="en-US" smtClean="0"/>
          </a:p>
          <a:p>
            <a:pPr eaLnBrk="1" hangingPunct="1"/>
            <a:endParaRPr lang="en-US" smtClean="0"/>
          </a:p>
          <a:p>
            <a:pPr eaLnBrk="1" hangingPunct="1">
              <a:buFontTx/>
              <a:buChar char="•"/>
            </a:pPr>
            <a:r>
              <a:rPr lang="en-US" sz="2400" smtClean="0"/>
              <a:t>So experiment with the AI-Search animation system with the default configurations. </a:t>
            </a:r>
          </a:p>
          <a:p>
            <a:pPr eaLnBrk="1" hangingPunct="1">
              <a:buFontTx/>
              <a:buChar char="•"/>
            </a:pPr>
            <a:r>
              <a:rPr lang="en-US" sz="2400" smtClean="0"/>
              <a:t>If you want to try new ones keep in mind that you may pick unsolvable problems</a:t>
            </a: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7</a:t>
            </a:r>
          </a:p>
        </p:txBody>
      </p:sp>
      <p:sp>
        <p:nvSpPr>
          <p:cNvPr id="7" name="Slide Number Placeholder 5"/>
          <p:cNvSpPr>
            <a:spLocks noGrp="1"/>
          </p:cNvSpPr>
          <p:nvPr>
            <p:ph type="sldNum" sz="quarter" idx="12"/>
          </p:nvPr>
        </p:nvSpPr>
        <p:spPr/>
        <p:txBody>
          <a:bodyPr/>
          <a:lstStyle/>
          <a:p>
            <a:pPr>
              <a:defRPr/>
            </a:pPr>
            <a:r>
              <a:rPr lang="en-US"/>
              <a:t>Slide </a:t>
            </a:r>
            <a:fld id="{C0937881-158B-42E3-9E69-38E29B7AD5C2}" type="slidenum">
              <a:rPr lang="en-US"/>
              <a:pPr>
                <a:defRPr/>
              </a:pPr>
              <a:t>22</a:t>
            </a:fld>
            <a:endParaRPr lang="en-US"/>
          </a:p>
        </p:txBody>
      </p:sp>
      <p:sp>
        <p:nvSpPr>
          <p:cNvPr id="571394" name="Rectangle 2"/>
          <p:cNvSpPr>
            <a:spLocks noGrp="1" noChangeArrowheads="1"/>
          </p:cNvSpPr>
          <p:nvPr>
            <p:ph type="title"/>
          </p:nvPr>
        </p:nvSpPr>
        <p:spPr>
          <a:xfrm>
            <a:off x="357188" y="285750"/>
            <a:ext cx="8534400" cy="685800"/>
          </a:xfrm>
          <a:solidFill>
            <a:schemeClr val="accent5">
              <a:lumMod val="40000"/>
              <a:lumOff val="60000"/>
            </a:schemeClr>
          </a:solidFill>
        </p:spPr>
        <p:txBody>
          <a:bodyPr/>
          <a:lstStyle/>
          <a:p>
            <a:pPr eaLnBrk="1" hangingPunct="1">
              <a:defRPr/>
            </a:pPr>
            <a:r>
              <a:rPr lang="en-US" dirty="0" smtClean="0"/>
              <a:t>Learning Goals for today’s class</a:t>
            </a:r>
            <a:endParaRPr lang="en-US" i="1" baseline="30000" dirty="0" smtClean="0"/>
          </a:p>
        </p:txBody>
      </p:sp>
      <p:sp>
        <p:nvSpPr>
          <p:cNvPr id="15381"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571396" name="Rectangle 4"/>
          <p:cNvSpPr>
            <a:spLocks noChangeArrowheads="1"/>
          </p:cNvSpPr>
          <p:nvPr/>
        </p:nvSpPr>
        <p:spPr bwMode="auto">
          <a:xfrm>
            <a:off x="428625" y="1571625"/>
            <a:ext cx="8458200" cy="1733550"/>
          </a:xfrm>
          <a:prstGeom prst="rect">
            <a:avLst/>
          </a:prstGeom>
          <a:noFill/>
          <a:ln w="9525">
            <a:noFill/>
            <a:miter lim="800000"/>
            <a:headEnd/>
            <a:tailEnd/>
          </a:ln>
          <a:effectLst/>
        </p:spPr>
        <p:txBody>
          <a:bodyPr/>
          <a:lstStyle/>
          <a:p>
            <a:pPr>
              <a:buFont typeface="Arial" pitchFamily="34" charset="0"/>
              <a:buChar char="•"/>
              <a:defRPr/>
            </a:pPr>
            <a:r>
              <a:rPr lang="en-US" dirty="0">
                <a:latin typeface="+mj-lt"/>
              </a:rPr>
              <a:t> </a:t>
            </a:r>
            <a:r>
              <a:rPr lang="en-US" b="1" dirty="0">
                <a:latin typeface="+mj-lt"/>
              </a:rPr>
              <a:t>Define/read/write/trace/debug</a:t>
            </a:r>
            <a:r>
              <a:rPr lang="en-US" dirty="0">
                <a:latin typeface="+mj-lt"/>
              </a:rPr>
              <a:t> </a:t>
            </a:r>
            <a:r>
              <a:rPr lang="en-US" dirty="0" smtClean="0">
                <a:latin typeface="+mj-lt"/>
              </a:rPr>
              <a:t>&amp; </a:t>
            </a:r>
            <a:r>
              <a:rPr lang="en-US" b="1" dirty="0" smtClean="0">
                <a:latin typeface="+mj-lt"/>
              </a:rPr>
              <a:t>Compare</a:t>
            </a:r>
            <a:r>
              <a:rPr lang="en-US" dirty="0" smtClean="0">
                <a:latin typeface="+mj-lt"/>
              </a:rPr>
              <a:t> different </a:t>
            </a:r>
            <a:r>
              <a:rPr lang="en-US" dirty="0">
                <a:latin typeface="+mj-lt"/>
              </a:rPr>
              <a:t>search algorithms  </a:t>
            </a:r>
          </a:p>
          <a:p>
            <a:pPr lvl="1">
              <a:buFont typeface="Arial" pitchFamily="34" charset="0"/>
              <a:buChar char="•"/>
              <a:defRPr/>
            </a:pPr>
            <a:r>
              <a:rPr lang="en-US" dirty="0">
                <a:latin typeface="+mj-lt"/>
              </a:rPr>
              <a:t>With / Without cost</a:t>
            </a:r>
          </a:p>
          <a:p>
            <a:pPr lvl="1">
              <a:buFont typeface="Arial" pitchFamily="34" charset="0"/>
              <a:buChar char="•"/>
              <a:defRPr/>
            </a:pPr>
            <a:r>
              <a:rPr lang="en-US" dirty="0">
                <a:latin typeface="+mj-lt"/>
              </a:rPr>
              <a:t>Informed / Uninformed</a:t>
            </a:r>
          </a:p>
          <a:p>
            <a:pPr lvl="1">
              <a:defRPr/>
            </a:pPr>
            <a:endParaRPr lang="en-US" dirty="0">
              <a:latin typeface="+mj-lt"/>
            </a:endParaRPr>
          </a:p>
          <a:p>
            <a:pPr>
              <a:buFont typeface="Arial" pitchFamily="34" charset="0"/>
              <a:buChar char="•"/>
              <a:defRPr/>
            </a:pPr>
            <a:r>
              <a:rPr lang="en-US" dirty="0">
                <a:latin typeface="+mj-lt"/>
              </a:rPr>
              <a:t> Formally prove A* optimality.</a:t>
            </a:r>
          </a:p>
          <a:p>
            <a:pPr>
              <a:buFont typeface="Arial" pitchFamily="34" charset="0"/>
              <a:buChar char="•"/>
              <a:defRPr/>
            </a:pPr>
            <a:endParaRPr lang="en-US" dirty="0">
              <a:latin typeface="+mj-lt"/>
            </a:endParaRPr>
          </a:p>
          <a:p>
            <a:pPr>
              <a:defRPr/>
            </a:pPr>
            <a:endParaRPr lang="en-US" dirty="0">
              <a:latin typeface="+mj-lt"/>
            </a:endParaRPr>
          </a:p>
          <a:p>
            <a:pPr marL="342900" indent="-342900">
              <a:spcBef>
                <a:spcPct val="20000"/>
              </a:spcBef>
              <a:defRPr/>
            </a:pPr>
            <a:endParaRPr lang="en-US" dirty="0">
              <a:latin typeface="Arial Unicode MS"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8</a:t>
            </a:r>
          </a:p>
        </p:txBody>
      </p:sp>
      <p:sp>
        <p:nvSpPr>
          <p:cNvPr id="7" name="Slide Number Placeholder 5"/>
          <p:cNvSpPr>
            <a:spLocks noGrp="1"/>
          </p:cNvSpPr>
          <p:nvPr>
            <p:ph type="sldNum" sz="quarter" idx="12"/>
          </p:nvPr>
        </p:nvSpPr>
        <p:spPr/>
        <p:txBody>
          <a:bodyPr/>
          <a:lstStyle/>
          <a:p>
            <a:pPr>
              <a:defRPr/>
            </a:pPr>
            <a:r>
              <a:rPr lang="en-US"/>
              <a:t>Slide </a:t>
            </a:r>
            <a:fld id="{EE5998D8-0AE7-4210-8C21-51C642ADAF50}" type="slidenum">
              <a:rPr lang="en-US"/>
              <a:pPr>
                <a:defRPr/>
              </a:pPr>
              <a:t>23</a:t>
            </a:fld>
            <a:endParaRPr lang="en-US"/>
          </a:p>
        </p:txBody>
      </p:sp>
      <p:sp>
        <p:nvSpPr>
          <p:cNvPr id="20484" name="Rectangle 2"/>
          <p:cNvSpPr>
            <a:spLocks noGrp="1" noChangeArrowheads="1"/>
          </p:cNvSpPr>
          <p:nvPr>
            <p:ph type="title"/>
          </p:nvPr>
        </p:nvSpPr>
        <p:spPr/>
        <p:txBody>
          <a:bodyPr/>
          <a:lstStyle/>
          <a:p>
            <a:pPr eaLnBrk="1" hangingPunct="1"/>
            <a:r>
              <a:rPr lang="en-US" smtClean="0"/>
              <a:t>Next class</a:t>
            </a:r>
            <a:endParaRPr lang="en-US" i="1" baseline="30000" smtClean="0"/>
          </a:p>
        </p:txBody>
      </p:sp>
      <p:sp>
        <p:nvSpPr>
          <p:cNvPr id="20485"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0486" name="Rectangle 4"/>
          <p:cNvSpPr>
            <a:spLocks noChangeArrowheads="1"/>
          </p:cNvSpPr>
          <p:nvPr/>
        </p:nvSpPr>
        <p:spPr bwMode="auto">
          <a:xfrm>
            <a:off x="323850" y="1341438"/>
            <a:ext cx="8458200" cy="4495800"/>
          </a:xfrm>
          <a:prstGeom prst="rect">
            <a:avLst/>
          </a:prstGeom>
          <a:noFill/>
          <a:ln w="9525">
            <a:noFill/>
            <a:miter lim="800000"/>
            <a:headEnd/>
            <a:tailEnd/>
          </a:ln>
        </p:spPr>
        <p:txBody>
          <a:bodyPr/>
          <a:lstStyle/>
          <a:p>
            <a:pPr marL="342900" indent="-342900">
              <a:spcBef>
                <a:spcPct val="20000"/>
              </a:spcBef>
            </a:pPr>
            <a:r>
              <a:rPr lang="en-US" dirty="0">
                <a:latin typeface="Arial Unicode MS" pitchFamily="34" charset="-128"/>
              </a:rPr>
              <a:t>Finish Search   (finish </a:t>
            </a:r>
            <a:r>
              <a:rPr lang="en-US" dirty="0" err="1">
                <a:latin typeface="Arial Unicode MS" pitchFamily="34" charset="-128"/>
              </a:rPr>
              <a:t>Chpt</a:t>
            </a:r>
            <a:r>
              <a:rPr lang="en-US" dirty="0">
                <a:latin typeface="Arial Unicode MS" pitchFamily="34" charset="-128"/>
              </a:rPr>
              <a:t> 3)</a:t>
            </a:r>
          </a:p>
          <a:p>
            <a:pPr marL="342900" indent="-342900">
              <a:spcBef>
                <a:spcPct val="20000"/>
              </a:spcBef>
              <a:buFontTx/>
              <a:buChar char="•"/>
            </a:pPr>
            <a:r>
              <a:rPr lang="en-US" dirty="0">
                <a:latin typeface="Arial Unicode MS" pitchFamily="34" charset="-128"/>
              </a:rPr>
              <a:t>Branch-and-Bound</a:t>
            </a:r>
          </a:p>
          <a:p>
            <a:pPr marL="342900" indent="-342900">
              <a:spcBef>
                <a:spcPct val="20000"/>
              </a:spcBef>
              <a:buFontTx/>
              <a:buChar char="•"/>
            </a:pPr>
            <a:r>
              <a:rPr lang="en-US" dirty="0">
                <a:latin typeface="Arial Unicode MS" pitchFamily="34" charset="-128"/>
              </a:rPr>
              <a:t>A* enhancements</a:t>
            </a:r>
          </a:p>
          <a:p>
            <a:pPr marL="342900" indent="-342900">
              <a:spcBef>
                <a:spcPct val="20000"/>
              </a:spcBef>
              <a:buFontTx/>
              <a:buChar char="•"/>
            </a:pPr>
            <a:r>
              <a:rPr lang="en-US" dirty="0">
                <a:latin typeface="Arial Unicode MS" pitchFamily="34" charset="-128"/>
              </a:rPr>
              <a:t>Non-heuristic Pruning</a:t>
            </a:r>
          </a:p>
          <a:p>
            <a:pPr marL="342900" indent="-342900">
              <a:spcBef>
                <a:spcPct val="20000"/>
              </a:spcBef>
              <a:buFontTx/>
              <a:buChar char="•"/>
            </a:pPr>
            <a:r>
              <a:rPr lang="en-US" dirty="0" smtClean="0">
                <a:latin typeface="Arial Unicode MS" pitchFamily="34" charset="-128"/>
              </a:rPr>
              <a:t>Dynamic </a:t>
            </a:r>
            <a:r>
              <a:rPr lang="en-US" dirty="0">
                <a:latin typeface="Arial Unicode MS" pitchFamily="34" charset="-128"/>
              </a:rPr>
              <a:t>Programming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7</a:t>
            </a:r>
          </a:p>
        </p:txBody>
      </p:sp>
      <p:sp>
        <p:nvSpPr>
          <p:cNvPr id="6" name="Slide Number Placeholder 5"/>
          <p:cNvSpPr>
            <a:spLocks noGrp="1"/>
          </p:cNvSpPr>
          <p:nvPr>
            <p:ph type="sldNum" sz="quarter" idx="12"/>
          </p:nvPr>
        </p:nvSpPr>
        <p:spPr/>
        <p:txBody>
          <a:bodyPr/>
          <a:lstStyle/>
          <a:p>
            <a:pPr>
              <a:defRPr/>
            </a:pPr>
            <a:r>
              <a:rPr lang="en-US"/>
              <a:t>Slide </a:t>
            </a:r>
            <a:fld id="{044DAEA7-2156-4216-A2A6-69722CEF1278}" type="slidenum">
              <a:rPr lang="en-US"/>
              <a:pPr>
                <a:defRPr/>
              </a:pPr>
              <a:t>3</a:t>
            </a:fld>
            <a:endParaRPr lang="en-US"/>
          </a:p>
        </p:txBody>
      </p:sp>
      <p:sp>
        <p:nvSpPr>
          <p:cNvPr id="2053" name="Rectangle 2"/>
          <p:cNvSpPr>
            <a:spLocks noGrp="1" noChangeArrowheads="1"/>
          </p:cNvSpPr>
          <p:nvPr>
            <p:ph type="title"/>
          </p:nvPr>
        </p:nvSpPr>
        <p:spPr>
          <a:xfrm>
            <a:off x="285750" y="0"/>
            <a:ext cx="8534400" cy="685800"/>
          </a:xfrm>
        </p:spPr>
        <p:txBody>
          <a:bodyPr/>
          <a:lstStyle/>
          <a:p>
            <a:pPr eaLnBrk="1" hangingPunct="1"/>
            <a:r>
              <a:rPr lang="en-US" smtClean="0"/>
              <a:t>Course Announcements</a:t>
            </a:r>
          </a:p>
        </p:txBody>
      </p:sp>
      <p:sp>
        <p:nvSpPr>
          <p:cNvPr id="348163" name="Rectangle 3"/>
          <p:cNvSpPr>
            <a:spLocks noGrp="1" noChangeArrowheads="1"/>
          </p:cNvSpPr>
          <p:nvPr>
            <p:ph type="body" idx="1"/>
          </p:nvPr>
        </p:nvSpPr>
        <p:spPr>
          <a:xfrm>
            <a:off x="285720" y="1071546"/>
            <a:ext cx="8572500" cy="1000132"/>
          </a:xfrm>
          <a:solidFill>
            <a:schemeClr val="accent5">
              <a:lumMod val="40000"/>
              <a:lumOff val="60000"/>
            </a:schemeClr>
          </a:solidFill>
        </p:spPr>
        <p:txBody>
          <a:bodyPr/>
          <a:lstStyle/>
          <a:p>
            <a:pPr eaLnBrk="1" hangingPunct="1">
              <a:defRPr/>
            </a:pPr>
            <a:r>
              <a:rPr lang="en-US" sz="2400" b="1" dirty="0" smtClean="0">
                <a:solidFill>
                  <a:schemeClr val="accent2"/>
                </a:solidFill>
              </a:rPr>
              <a:t>Marks for Assignment0: </a:t>
            </a:r>
            <a:r>
              <a:rPr lang="en-US" sz="2400" b="1" dirty="0" smtClean="0">
                <a:solidFill>
                  <a:schemeClr val="tx2"/>
                </a:solidFill>
              </a:rPr>
              <a:t>posted on Connect</a:t>
            </a:r>
          </a:p>
        </p:txBody>
      </p:sp>
      <p:sp>
        <p:nvSpPr>
          <p:cNvPr id="8" name="Rectangle 3"/>
          <p:cNvSpPr txBox="1">
            <a:spLocks noChangeArrowheads="1"/>
          </p:cNvSpPr>
          <p:nvPr/>
        </p:nvSpPr>
        <p:spPr bwMode="auto">
          <a:xfrm>
            <a:off x="251520" y="2996952"/>
            <a:ext cx="8568952" cy="3168352"/>
          </a:xfrm>
          <a:prstGeom prst="rect">
            <a:avLst/>
          </a:prstGeom>
          <a:solidFill>
            <a:schemeClr val="accent5">
              <a:lumMod val="40000"/>
              <a:lumOff val="60000"/>
            </a:schemeClr>
          </a:solidFill>
          <a:ln w="9525">
            <a:noFill/>
            <a:miter lim="800000"/>
            <a:headEnd/>
            <a:tailEnd/>
          </a:ln>
          <a:effectLst/>
        </p:spPr>
        <p:txBody>
          <a:bodyPr/>
          <a:lstStyle/>
          <a:p>
            <a:pPr marL="342900" indent="-342900">
              <a:spcBef>
                <a:spcPct val="20000"/>
              </a:spcBef>
              <a:defRPr/>
            </a:pPr>
            <a:r>
              <a:rPr lang="en-US" sz="2400" b="1" kern="0" dirty="0">
                <a:latin typeface="+mn-lt"/>
              </a:rPr>
              <a:t>If you are confused on basic search algorithm, different search strategies….. Check </a:t>
            </a:r>
            <a:r>
              <a:rPr lang="en-US" sz="2400" b="1" kern="0" dirty="0">
                <a:solidFill>
                  <a:schemeClr val="accent2"/>
                </a:solidFill>
                <a:latin typeface="+mn-lt"/>
              </a:rPr>
              <a:t>learning goals </a:t>
            </a:r>
            <a:r>
              <a:rPr lang="en-US" sz="2400" b="1" kern="0" dirty="0">
                <a:latin typeface="+mn-lt"/>
              </a:rPr>
              <a:t>at the end of lectures. </a:t>
            </a:r>
            <a:r>
              <a:rPr lang="en-US" sz="2400" b="1" kern="0" dirty="0" smtClean="0">
                <a:latin typeface="+mn-lt"/>
              </a:rPr>
              <a:t> Work on the </a:t>
            </a:r>
            <a:r>
              <a:rPr lang="en-US" sz="2400" b="1" kern="0" dirty="0" smtClean="0">
                <a:solidFill>
                  <a:schemeClr val="accent2"/>
                </a:solidFill>
                <a:latin typeface="+mn-lt"/>
              </a:rPr>
              <a:t>Practice Exercises </a:t>
            </a:r>
            <a:r>
              <a:rPr lang="en-US" sz="2400" b="1" kern="0" dirty="0" smtClean="0">
                <a:latin typeface="+mn-lt"/>
              </a:rPr>
              <a:t>and </a:t>
            </a:r>
            <a:r>
              <a:rPr lang="en-US" sz="2400" b="1" kern="0" dirty="0" smtClean="0">
                <a:solidFill>
                  <a:schemeClr val="accent6"/>
                </a:solidFill>
                <a:latin typeface="+mn-lt"/>
              </a:rPr>
              <a:t>Please </a:t>
            </a:r>
            <a:r>
              <a:rPr lang="en-US" sz="2400" b="1" kern="0" dirty="0">
                <a:solidFill>
                  <a:schemeClr val="accent6"/>
                </a:solidFill>
                <a:latin typeface="+mn-lt"/>
              </a:rPr>
              <a:t>come to office </a:t>
            </a:r>
            <a:r>
              <a:rPr lang="en-US" sz="2400" b="1" kern="0" dirty="0" smtClean="0">
                <a:solidFill>
                  <a:schemeClr val="accent6"/>
                </a:solidFill>
                <a:latin typeface="+mn-lt"/>
              </a:rPr>
              <a:t>hours</a:t>
            </a:r>
          </a:p>
          <a:p>
            <a:pPr marL="342900" indent="-342900">
              <a:spcBef>
                <a:spcPct val="20000"/>
              </a:spcBef>
              <a:defRPr/>
            </a:pPr>
            <a:endParaRPr lang="en-US" sz="2400" b="1" kern="0" dirty="0" smtClean="0">
              <a:solidFill>
                <a:schemeClr val="accent6"/>
              </a:solidFill>
              <a:latin typeface="+mn-lt"/>
            </a:endParaRPr>
          </a:p>
          <a:p>
            <a:r>
              <a:rPr lang="en-CA" sz="2000" i="1" dirty="0" smtClean="0">
                <a:latin typeface="+mj-lt"/>
              </a:rPr>
              <a:t>Giuseppe</a:t>
            </a:r>
            <a:r>
              <a:rPr lang="en-CA" sz="2000" dirty="0" smtClean="0">
                <a:latin typeface="+mj-lt"/>
              </a:rPr>
              <a:t>              Tue  2 pm, my office.</a:t>
            </a:r>
          </a:p>
          <a:p>
            <a:r>
              <a:rPr lang="en-CA" sz="2000" i="1" dirty="0" smtClean="0">
                <a:latin typeface="+mj-lt"/>
              </a:rPr>
              <a:t>Nathaniel </a:t>
            </a:r>
            <a:r>
              <a:rPr lang="en-CA" sz="2000" i="1" dirty="0" err="1" smtClean="0">
                <a:latin typeface="+mj-lt"/>
              </a:rPr>
              <a:t>Tomer</a:t>
            </a:r>
            <a:r>
              <a:rPr lang="en-CA" sz="2000" dirty="0" smtClean="0">
                <a:latin typeface="+mj-lt"/>
              </a:rPr>
              <a:t>   Fri   11am,  X150 (Learning Center)</a:t>
            </a:r>
          </a:p>
          <a:p>
            <a:r>
              <a:rPr lang="en-CA" sz="2000" b="1" i="1" dirty="0" err="1" smtClean="0">
                <a:latin typeface="+mj-lt"/>
              </a:rPr>
              <a:t>Tatsuro</a:t>
            </a:r>
            <a:r>
              <a:rPr lang="en-CA" sz="2000" b="1" i="1" dirty="0" smtClean="0">
                <a:latin typeface="+mj-lt"/>
              </a:rPr>
              <a:t> </a:t>
            </a:r>
            <a:r>
              <a:rPr lang="en-CA" sz="2000" b="1" i="1" dirty="0" err="1" smtClean="0">
                <a:latin typeface="+mj-lt"/>
              </a:rPr>
              <a:t>Oya</a:t>
            </a:r>
            <a:r>
              <a:rPr lang="en-CA" sz="2000" b="1" i="1" dirty="0" smtClean="0">
                <a:latin typeface="+mj-lt"/>
              </a:rPr>
              <a:t> </a:t>
            </a:r>
            <a:r>
              <a:rPr lang="en-CA" sz="2000" b="1" dirty="0" smtClean="0">
                <a:latin typeface="+mj-lt"/>
              </a:rPr>
              <a:t> 	    Wed 2 pm, X150 (Learning Center)</a:t>
            </a:r>
          </a:p>
          <a:p>
            <a:r>
              <a:rPr lang="en-CA" sz="2000" i="1" dirty="0" err="1" smtClean="0">
                <a:latin typeface="+mj-lt"/>
              </a:rPr>
              <a:t>Mehran</a:t>
            </a:r>
            <a:r>
              <a:rPr lang="en-CA" sz="2000" i="1" dirty="0" smtClean="0">
                <a:latin typeface="+mj-lt"/>
              </a:rPr>
              <a:t> </a:t>
            </a:r>
            <a:r>
              <a:rPr lang="en-CA" sz="2000" i="1" dirty="0" err="1" smtClean="0">
                <a:latin typeface="+mj-lt"/>
              </a:rPr>
              <a:t>Kazemi</a:t>
            </a:r>
            <a:r>
              <a:rPr lang="en-CA" sz="2000" i="1" dirty="0" smtClean="0">
                <a:latin typeface="+mj-lt"/>
              </a:rPr>
              <a:t>     </a:t>
            </a:r>
            <a:r>
              <a:rPr lang="en-CA" sz="2000" dirty="0" smtClean="0">
                <a:latin typeface="+mj-lt"/>
              </a:rPr>
              <a:t>Mon 11 am, X150 (Learning Center)</a:t>
            </a:r>
          </a:p>
          <a:p>
            <a:pPr marL="342900" indent="-342900">
              <a:spcBef>
                <a:spcPct val="20000"/>
              </a:spcBef>
              <a:defRPr/>
            </a:pPr>
            <a:endParaRPr lang="en-US" sz="2400" b="1" kern="0" dirty="0" smtClean="0">
              <a:solidFill>
                <a:schemeClr val="accent6"/>
              </a:solidFill>
              <a:latin typeface="+mn-lt"/>
            </a:endParaRPr>
          </a:p>
          <a:p>
            <a:pPr marL="342900" indent="-342900">
              <a:spcBef>
                <a:spcPct val="20000"/>
              </a:spcBef>
              <a:defRPr/>
            </a:pPr>
            <a:endParaRPr lang="en-US" sz="2400" b="1" kern="0" dirty="0">
              <a:solidFill>
                <a:schemeClr val="accent6"/>
              </a:solidFill>
              <a:latin typeface="+mn-lt"/>
            </a:endParaRPr>
          </a:p>
          <a:p>
            <a:pPr marL="342900" indent="-342900">
              <a:spcBef>
                <a:spcPct val="20000"/>
              </a:spcBef>
              <a:buFont typeface="Arial" pitchFamily="34" charset="0"/>
              <a:buChar char="•"/>
              <a:defRPr/>
            </a:pPr>
            <a:endParaRPr lang="en-US" sz="2000" kern="0" dirty="0">
              <a:latin typeface="+mn-lt"/>
            </a:endParaRPr>
          </a:p>
        </p:txBody>
      </p:sp>
      <p:sp>
        <p:nvSpPr>
          <p:cNvPr id="9" name="Rectangle 3"/>
          <p:cNvSpPr txBox="1">
            <a:spLocks noChangeArrowheads="1"/>
          </p:cNvSpPr>
          <p:nvPr/>
        </p:nvSpPr>
        <p:spPr bwMode="auto">
          <a:xfrm>
            <a:off x="251520" y="2204864"/>
            <a:ext cx="8496944" cy="642937"/>
          </a:xfrm>
          <a:prstGeom prst="rect">
            <a:avLst/>
          </a:prstGeom>
          <a:solidFill>
            <a:schemeClr val="accent5">
              <a:lumMod val="40000"/>
              <a:lumOff val="60000"/>
            </a:schemeClr>
          </a:solidFill>
          <a:ln w="9525">
            <a:noFill/>
            <a:miter lim="800000"/>
            <a:headEnd/>
            <a:tailEnd/>
          </a:ln>
          <a:effectLst/>
        </p:spPr>
        <p:txBody>
          <a:bodyPr/>
          <a:lstStyle/>
          <a:p>
            <a:pPr marL="342900" indent="-342900">
              <a:spcBef>
                <a:spcPct val="20000"/>
              </a:spcBef>
              <a:defRPr/>
            </a:pPr>
            <a:r>
              <a:rPr lang="en-US" sz="2400" b="1" kern="0" dirty="0" smtClean="0">
                <a:solidFill>
                  <a:schemeClr val="accent6"/>
                </a:solidFill>
                <a:latin typeface="+mn-lt"/>
              </a:rPr>
              <a:t>Assignment1: </a:t>
            </a:r>
            <a:r>
              <a:rPr lang="en-US" sz="2400" b="1" kern="0" dirty="0" smtClean="0">
                <a:solidFill>
                  <a:schemeClr val="tx2"/>
                </a:solidFill>
                <a:latin typeface="+mn-lt"/>
              </a:rPr>
              <a:t>posted</a:t>
            </a:r>
            <a:endParaRPr lang="en-US" sz="2400" b="1" kern="0" dirty="0">
              <a:solidFill>
                <a:schemeClr val="tx2"/>
              </a:solidFill>
              <a:latin typeface="+mn-lt"/>
            </a:endParaRPr>
          </a:p>
          <a:p>
            <a:pPr marL="342900" indent="-342900">
              <a:spcBef>
                <a:spcPct val="20000"/>
              </a:spcBef>
              <a:buFont typeface="Arial" pitchFamily="34" charset="0"/>
              <a:buChar char="•"/>
              <a:defRPr/>
            </a:pPr>
            <a:endParaRPr lang="en-US" sz="2000" kern="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7</a:t>
            </a:r>
          </a:p>
        </p:txBody>
      </p:sp>
      <p:sp>
        <p:nvSpPr>
          <p:cNvPr id="6" name="Slide Number Placeholder 5"/>
          <p:cNvSpPr>
            <a:spLocks noGrp="1"/>
          </p:cNvSpPr>
          <p:nvPr>
            <p:ph type="sldNum" sz="quarter" idx="12"/>
          </p:nvPr>
        </p:nvSpPr>
        <p:spPr/>
        <p:txBody>
          <a:bodyPr/>
          <a:lstStyle/>
          <a:p>
            <a:pPr>
              <a:defRPr/>
            </a:pPr>
            <a:r>
              <a:rPr lang="en-US"/>
              <a:t>Slide </a:t>
            </a:r>
            <a:fld id="{B4BA260A-5AC1-4482-A17D-14893E518315}" type="slidenum">
              <a:rPr lang="en-US"/>
              <a:pPr>
                <a:defRPr/>
              </a:pPr>
              <a:t>4</a:t>
            </a:fld>
            <a:endParaRPr lang="en-US"/>
          </a:p>
        </p:txBody>
      </p:sp>
      <p:sp>
        <p:nvSpPr>
          <p:cNvPr id="2054" name="Rectangle 2"/>
          <p:cNvSpPr>
            <a:spLocks noGrp="1" noChangeArrowheads="1"/>
          </p:cNvSpPr>
          <p:nvPr>
            <p:ph type="title"/>
          </p:nvPr>
        </p:nvSpPr>
        <p:spPr>
          <a:xfrm>
            <a:off x="285750" y="0"/>
            <a:ext cx="8534400" cy="685800"/>
          </a:xfrm>
        </p:spPr>
        <p:txBody>
          <a:bodyPr/>
          <a:lstStyle/>
          <a:p>
            <a:pPr eaLnBrk="1" hangingPunct="1"/>
            <a:r>
              <a:rPr lang="en-US" smtClean="0"/>
              <a:t>Course Announcements</a:t>
            </a:r>
          </a:p>
        </p:txBody>
      </p:sp>
      <p:sp>
        <p:nvSpPr>
          <p:cNvPr id="7" name="Rectangle 3"/>
          <p:cNvSpPr txBox="1">
            <a:spLocks noChangeArrowheads="1"/>
          </p:cNvSpPr>
          <p:nvPr/>
        </p:nvSpPr>
        <p:spPr bwMode="auto">
          <a:xfrm>
            <a:off x="214282" y="3929066"/>
            <a:ext cx="8572560" cy="1714512"/>
          </a:xfrm>
          <a:prstGeom prst="rect">
            <a:avLst/>
          </a:prstGeom>
          <a:solidFill>
            <a:schemeClr val="accent5">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chemeClr val="accent6"/>
                </a:solidFill>
                <a:effectLst/>
                <a:uLnTx/>
                <a:uFillTx/>
                <a:latin typeface="+mn-lt"/>
                <a:ea typeface="+mn-ea"/>
                <a:cs typeface="+mn-cs"/>
              </a:rPr>
              <a:t>Inked Slides</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en-US" sz="2400" b="1" kern="0" dirty="0" smtClean="0">
                <a:latin typeface="+mn-lt"/>
              </a:rPr>
              <a:t>At the end of each lecture I revise/clean-up the slides. Adding comments, improving writing… make sure you check them out</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8" name="Content Placeholder 7"/>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8</a:t>
            </a:r>
          </a:p>
        </p:txBody>
      </p:sp>
      <p:sp>
        <p:nvSpPr>
          <p:cNvPr id="6" name="Slide Number Placeholder 5"/>
          <p:cNvSpPr>
            <a:spLocks noGrp="1"/>
          </p:cNvSpPr>
          <p:nvPr>
            <p:ph type="sldNum" sz="quarter" idx="12"/>
          </p:nvPr>
        </p:nvSpPr>
        <p:spPr/>
        <p:txBody>
          <a:bodyPr/>
          <a:lstStyle/>
          <a:p>
            <a:pPr>
              <a:defRPr/>
            </a:pPr>
            <a:r>
              <a:rPr lang="en-US"/>
              <a:t>Slide </a:t>
            </a:r>
            <a:fld id="{FF54416C-5DD1-4C24-B039-58049929E757}" type="slidenum">
              <a:rPr lang="en-US"/>
              <a:pPr>
                <a:defRPr/>
              </a:pPr>
              <a:t>5</a:t>
            </a:fld>
            <a:endParaRPr lang="en-US"/>
          </a:p>
        </p:txBody>
      </p:sp>
      <p:sp>
        <p:nvSpPr>
          <p:cNvPr id="17412" name="Rectangle 2"/>
          <p:cNvSpPr>
            <a:spLocks noGrp="1" noChangeArrowheads="1"/>
          </p:cNvSpPr>
          <p:nvPr>
            <p:ph type="title"/>
          </p:nvPr>
        </p:nvSpPr>
        <p:spPr/>
        <p:txBody>
          <a:bodyPr/>
          <a:lstStyle/>
          <a:p>
            <a:pPr eaLnBrk="1" hangingPunct="1"/>
            <a:r>
              <a:rPr lang="en-US" smtClean="0"/>
              <a:t>Lecture Overview</a:t>
            </a:r>
          </a:p>
        </p:txBody>
      </p:sp>
      <p:sp>
        <p:nvSpPr>
          <p:cNvPr id="17413"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t>Recap Heuristic Function</a:t>
            </a:r>
          </a:p>
          <a:p>
            <a:pPr eaLnBrk="1" hangingPunct="1">
              <a:buFontTx/>
              <a:buChar char="•"/>
            </a:pPr>
            <a:r>
              <a:rPr lang="en-US" sz="4000" b="1" smtClean="0">
                <a:solidFill>
                  <a:schemeClr val="hlink"/>
                </a:solidFill>
              </a:rPr>
              <a:t>Best First Search</a:t>
            </a:r>
          </a:p>
          <a:p>
            <a:pPr eaLnBrk="1" hangingPunct="1">
              <a:buFontTx/>
              <a:buChar char="•"/>
            </a:pPr>
            <a:r>
              <a:rPr lang="en-US" sz="4000" smtClean="0">
                <a:solidFill>
                  <a:schemeClr val="bg2"/>
                </a:solidFill>
              </a:rPr>
              <a:t>A* </a:t>
            </a:r>
          </a:p>
          <a:p>
            <a:pPr eaLnBrk="1" hangingPunct="1">
              <a:buFontTx/>
              <a:buChar char="•"/>
            </a:pPr>
            <a:endParaRPr lang="en-US" sz="4000" smtClean="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6</a:t>
            </a:r>
          </a:p>
        </p:txBody>
      </p:sp>
      <p:sp>
        <p:nvSpPr>
          <p:cNvPr id="7" name="Slide Number Placeholder 5"/>
          <p:cNvSpPr>
            <a:spLocks noGrp="1"/>
          </p:cNvSpPr>
          <p:nvPr>
            <p:ph type="sldNum" sz="quarter" idx="12"/>
          </p:nvPr>
        </p:nvSpPr>
        <p:spPr/>
        <p:txBody>
          <a:bodyPr/>
          <a:lstStyle/>
          <a:p>
            <a:pPr>
              <a:defRPr/>
            </a:pPr>
            <a:r>
              <a:rPr lang="en-US"/>
              <a:t>Slide </a:t>
            </a:r>
            <a:fld id="{D9C6D93E-C4E1-4ABC-AA0A-7B4F03BFEA71}" type="slidenum">
              <a:rPr lang="en-US"/>
              <a:pPr>
                <a:defRPr/>
              </a:pPr>
              <a:t>6</a:t>
            </a:fld>
            <a:endParaRPr lang="en-US"/>
          </a:p>
        </p:txBody>
      </p:sp>
      <p:sp>
        <p:nvSpPr>
          <p:cNvPr id="3108" name="Rectangle 2"/>
          <p:cNvSpPr>
            <a:spLocks noGrp="1" noChangeArrowheads="1"/>
          </p:cNvSpPr>
          <p:nvPr>
            <p:ph type="title"/>
          </p:nvPr>
        </p:nvSpPr>
        <p:spPr/>
        <p:txBody>
          <a:bodyPr/>
          <a:lstStyle/>
          <a:p>
            <a:pPr eaLnBrk="1" hangingPunct="1"/>
            <a:r>
              <a:rPr lang="en-US" sz="3200" smtClean="0"/>
              <a:t>Admissible heuristic for Vacuum world?</a:t>
            </a:r>
          </a:p>
        </p:txBody>
      </p:sp>
      <p:pic>
        <p:nvPicPr>
          <p:cNvPr id="3109" name="Picture 4" descr="vacuum2-paths"/>
          <p:cNvPicPr>
            <a:picLocks noChangeAspect="1" noChangeArrowheads="1"/>
          </p:cNvPicPr>
          <p:nvPr/>
        </p:nvPicPr>
        <p:blipFill>
          <a:blip r:embed="rId4" cstate="print"/>
          <a:srcRect/>
          <a:stretch>
            <a:fillRect/>
          </a:stretch>
        </p:blipFill>
        <p:spPr bwMode="auto">
          <a:xfrm>
            <a:off x="0" y="1000125"/>
            <a:ext cx="7281863" cy="3500438"/>
          </a:xfrm>
          <a:prstGeom prst="rect">
            <a:avLst/>
          </a:prstGeom>
          <a:noFill/>
          <a:ln w="9525">
            <a:noFill/>
            <a:miter lim="800000"/>
            <a:headEnd/>
            <a:tailEnd/>
          </a:ln>
        </p:spPr>
      </p:pic>
      <p:sp>
        <p:nvSpPr>
          <p:cNvPr id="429059" name="Rectangle 3"/>
          <p:cNvSpPr>
            <a:spLocks noGrp="1" noChangeArrowheads="1"/>
          </p:cNvSpPr>
          <p:nvPr>
            <p:ph type="body" idx="1"/>
          </p:nvPr>
        </p:nvSpPr>
        <p:spPr>
          <a:xfrm>
            <a:off x="214313" y="4572000"/>
            <a:ext cx="6143625" cy="1500188"/>
          </a:xfrm>
        </p:spPr>
        <p:txBody>
          <a:bodyPr/>
          <a:lstStyle/>
          <a:p>
            <a:pPr eaLnBrk="1" hangingPunct="1">
              <a:defRPr/>
            </a:pPr>
            <a:r>
              <a:rPr lang="en-US" sz="2400" u="sng" dirty="0" smtClean="0">
                <a:solidFill>
                  <a:schemeClr val="accent6"/>
                </a:solidFill>
              </a:rPr>
              <a:t>states?</a:t>
            </a:r>
            <a:r>
              <a:rPr lang="en-US" sz="2400" dirty="0" smtClean="0">
                <a:solidFill>
                  <a:schemeClr val="accent6"/>
                </a:solidFill>
              </a:rPr>
              <a:t> </a:t>
            </a:r>
            <a:r>
              <a:rPr lang="en-US" sz="2400" dirty="0" smtClean="0"/>
              <a:t>Where it is dirty and robot location</a:t>
            </a:r>
            <a:r>
              <a:rPr lang="en-US" sz="3200" dirty="0" smtClean="0"/>
              <a:t> </a:t>
            </a:r>
            <a:endParaRPr lang="en-US" sz="2400" u="sng" dirty="0" smtClean="0">
              <a:solidFill>
                <a:srgbClr val="CC0099"/>
              </a:solidFill>
            </a:endParaRPr>
          </a:p>
          <a:p>
            <a:pPr eaLnBrk="1" hangingPunct="1">
              <a:defRPr/>
            </a:pPr>
            <a:r>
              <a:rPr lang="en-US" sz="2400" u="sng" dirty="0" smtClean="0">
                <a:solidFill>
                  <a:schemeClr val="accent6"/>
                </a:solidFill>
              </a:rPr>
              <a:t>actions?</a:t>
            </a:r>
            <a:r>
              <a:rPr lang="en-US" sz="2400" dirty="0" smtClean="0">
                <a:solidFill>
                  <a:schemeClr val="accent6"/>
                </a:solidFill>
              </a:rPr>
              <a:t> </a:t>
            </a:r>
            <a:r>
              <a:rPr lang="en-US" sz="2400" i="1" dirty="0" smtClean="0"/>
              <a:t>Left</a:t>
            </a:r>
            <a:r>
              <a:rPr lang="en-US" sz="2400" dirty="0" smtClean="0"/>
              <a:t>, </a:t>
            </a:r>
            <a:r>
              <a:rPr lang="en-US" sz="2400" i="1" dirty="0" smtClean="0"/>
              <a:t>Right</a:t>
            </a:r>
            <a:r>
              <a:rPr lang="en-US" sz="2400" dirty="0" smtClean="0"/>
              <a:t>, </a:t>
            </a:r>
            <a:r>
              <a:rPr lang="en-US" sz="2400" i="1" dirty="0" smtClean="0"/>
              <a:t>Suck</a:t>
            </a:r>
            <a:endParaRPr lang="en-US" sz="1800" u="sng" dirty="0" smtClean="0">
              <a:solidFill>
                <a:srgbClr val="CC0099"/>
              </a:solidFill>
            </a:endParaRPr>
          </a:p>
          <a:p>
            <a:pPr eaLnBrk="1" hangingPunct="1">
              <a:defRPr/>
            </a:pPr>
            <a:r>
              <a:rPr lang="en-US" sz="2400" u="sng" dirty="0" smtClean="0">
                <a:solidFill>
                  <a:schemeClr val="accent6"/>
                </a:solidFill>
              </a:rPr>
              <a:t>Possible goal test?</a:t>
            </a:r>
            <a:r>
              <a:rPr lang="en-US" sz="2400" dirty="0" smtClean="0">
                <a:solidFill>
                  <a:schemeClr val="accent6"/>
                </a:solidFill>
              </a:rPr>
              <a:t> </a:t>
            </a:r>
            <a:r>
              <a:rPr lang="en-US" sz="2400" dirty="0" smtClean="0"/>
              <a:t>no dirt at all locations </a:t>
            </a:r>
            <a:endParaRPr lang="en-US" sz="1800" u="sng" dirty="0" smtClean="0">
              <a:solidFill>
                <a:srgbClr val="CC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8</a:t>
            </a:r>
          </a:p>
        </p:txBody>
      </p:sp>
      <p:sp>
        <p:nvSpPr>
          <p:cNvPr id="6" name="Slide Number Placeholder 5"/>
          <p:cNvSpPr>
            <a:spLocks noGrp="1"/>
          </p:cNvSpPr>
          <p:nvPr>
            <p:ph type="sldNum" sz="quarter" idx="12"/>
          </p:nvPr>
        </p:nvSpPr>
        <p:spPr/>
        <p:txBody>
          <a:bodyPr/>
          <a:lstStyle/>
          <a:p>
            <a:pPr>
              <a:defRPr/>
            </a:pPr>
            <a:r>
              <a:rPr lang="en-US"/>
              <a:t>Slide </a:t>
            </a:r>
            <a:fld id="{4F34D9C6-56E5-413D-A380-9E8A234851E1}" type="slidenum">
              <a:rPr lang="en-US"/>
              <a:pPr>
                <a:defRPr/>
              </a:pPr>
              <a:t>7</a:t>
            </a:fld>
            <a:endParaRPr lang="en-US"/>
          </a:p>
        </p:txBody>
      </p:sp>
      <p:sp>
        <p:nvSpPr>
          <p:cNvPr id="18436" name="Rectangle 2"/>
          <p:cNvSpPr>
            <a:spLocks noGrp="1" noChangeArrowheads="1"/>
          </p:cNvSpPr>
          <p:nvPr>
            <p:ph type="title"/>
          </p:nvPr>
        </p:nvSpPr>
        <p:spPr/>
        <p:txBody>
          <a:bodyPr/>
          <a:lstStyle/>
          <a:p>
            <a:pPr eaLnBrk="1" hangingPunct="1"/>
            <a:r>
              <a:rPr lang="en-US" smtClean="0"/>
              <a:t>Lecture Overview</a:t>
            </a:r>
          </a:p>
        </p:txBody>
      </p:sp>
      <p:sp>
        <p:nvSpPr>
          <p:cNvPr id="348163" name="Rectangle 3"/>
          <p:cNvSpPr>
            <a:spLocks noGrp="1" noChangeArrowheads="1"/>
          </p:cNvSpPr>
          <p:nvPr>
            <p:ph type="body" idx="1"/>
          </p:nvPr>
        </p:nvSpPr>
        <p:spPr>
          <a:xfrm>
            <a:off x="395288" y="1268413"/>
            <a:ext cx="8458200" cy="4495800"/>
          </a:xfrm>
        </p:spPr>
        <p:txBody>
          <a:bodyPr/>
          <a:lstStyle/>
          <a:p>
            <a:pPr eaLnBrk="1" hangingPunct="1">
              <a:buFontTx/>
              <a:buChar char="•"/>
              <a:defRPr/>
            </a:pPr>
            <a:endParaRPr lang="en-US" sz="4000" b="1" dirty="0" smtClean="0"/>
          </a:p>
          <a:p>
            <a:pPr eaLnBrk="1" hangingPunct="1">
              <a:buFontTx/>
              <a:buChar char="•"/>
              <a:defRPr/>
            </a:pPr>
            <a:r>
              <a:rPr lang="en-US" sz="4000" b="1" dirty="0" smtClean="0">
                <a:solidFill>
                  <a:schemeClr val="accent3">
                    <a:lumMod val="65000"/>
                  </a:schemeClr>
                </a:solidFill>
              </a:rPr>
              <a:t>Recap Heuristic Function</a:t>
            </a:r>
          </a:p>
          <a:p>
            <a:pPr eaLnBrk="1" hangingPunct="1">
              <a:buFontTx/>
              <a:buChar char="•"/>
              <a:defRPr/>
            </a:pPr>
            <a:r>
              <a:rPr lang="en-US" sz="4000" b="1" dirty="0" smtClean="0"/>
              <a:t>Best First Search</a:t>
            </a:r>
          </a:p>
          <a:p>
            <a:pPr eaLnBrk="1" hangingPunct="1">
              <a:buFontTx/>
              <a:buChar char="•"/>
              <a:defRPr/>
            </a:pPr>
            <a:r>
              <a:rPr lang="en-US" sz="4000" dirty="0" smtClean="0">
                <a:solidFill>
                  <a:schemeClr val="bg2"/>
                </a:solidFill>
              </a:rPr>
              <a:t>A* </a:t>
            </a: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7</a:t>
            </a:r>
          </a:p>
        </p:txBody>
      </p:sp>
      <p:sp>
        <p:nvSpPr>
          <p:cNvPr id="8" name="Slide Number Placeholder 5"/>
          <p:cNvSpPr>
            <a:spLocks noGrp="1"/>
          </p:cNvSpPr>
          <p:nvPr>
            <p:ph type="sldNum" sz="quarter" idx="12"/>
          </p:nvPr>
        </p:nvSpPr>
        <p:spPr/>
        <p:txBody>
          <a:bodyPr/>
          <a:lstStyle/>
          <a:p>
            <a:pPr>
              <a:defRPr/>
            </a:pPr>
            <a:r>
              <a:rPr lang="en-US"/>
              <a:t>Slide </a:t>
            </a:r>
            <a:fld id="{401DA628-DAFD-4728-84EA-2814FDA991AA}" type="slidenum">
              <a:rPr lang="en-US"/>
              <a:pPr>
                <a:defRPr/>
              </a:pPr>
              <a:t>8</a:t>
            </a:fld>
            <a:endParaRPr lang="en-US"/>
          </a:p>
        </p:txBody>
      </p:sp>
      <p:sp>
        <p:nvSpPr>
          <p:cNvPr id="4108" name="Rectangle 2"/>
          <p:cNvSpPr>
            <a:spLocks noGrp="1" noChangeArrowheads="1"/>
          </p:cNvSpPr>
          <p:nvPr>
            <p:ph type="title"/>
          </p:nvPr>
        </p:nvSpPr>
        <p:spPr/>
        <p:txBody>
          <a:bodyPr/>
          <a:lstStyle/>
          <a:p>
            <a:pPr eaLnBrk="1" hangingPunct="1"/>
            <a:r>
              <a:rPr lang="en-US" smtClean="0"/>
              <a:t>Best-First Search</a:t>
            </a:r>
          </a:p>
        </p:txBody>
      </p:sp>
      <p:sp>
        <p:nvSpPr>
          <p:cNvPr id="4109"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4110" name="Rectangle 4"/>
          <p:cNvSpPr>
            <a:spLocks noChangeArrowheads="1"/>
          </p:cNvSpPr>
          <p:nvPr/>
        </p:nvSpPr>
        <p:spPr bwMode="auto">
          <a:xfrm>
            <a:off x="395288" y="1196975"/>
            <a:ext cx="8458200" cy="4495800"/>
          </a:xfrm>
          <a:prstGeom prst="rect">
            <a:avLst/>
          </a:prstGeom>
          <a:noFill/>
          <a:ln w="9525">
            <a:noFill/>
            <a:miter lim="800000"/>
            <a:headEnd/>
            <a:tailEnd/>
          </a:ln>
        </p:spPr>
        <p:txBody>
          <a:bodyPr/>
          <a:lstStyle/>
          <a:p>
            <a:pPr marL="342900" indent="-342900">
              <a:spcBef>
                <a:spcPct val="20000"/>
              </a:spcBef>
              <a:buFontTx/>
              <a:buChar char="•"/>
            </a:pPr>
            <a:r>
              <a:rPr lang="en-US" b="1">
                <a:solidFill>
                  <a:schemeClr val="accent2"/>
                </a:solidFill>
                <a:latin typeface="Arial Unicode MS" pitchFamily="34" charset="-128"/>
              </a:rPr>
              <a:t>Idea:</a:t>
            </a:r>
            <a:r>
              <a:rPr lang="en-US">
                <a:latin typeface="Arial Unicode MS" pitchFamily="34" charset="-128"/>
              </a:rPr>
              <a:t> select the path whose end is closest to a goal according to the heuristic function.</a:t>
            </a:r>
          </a:p>
          <a:p>
            <a:pPr marL="342900" indent="-342900">
              <a:spcBef>
                <a:spcPct val="20000"/>
              </a:spcBef>
              <a:buFontTx/>
              <a:buChar char="•"/>
            </a:pPr>
            <a:endParaRPr lang="en-US">
              <a:latin typeface="Arial Unicode MS" pitchFamily="34" charset="-128"/>
            </a:endParaRPr>
          </a:p>
          <a:p>
            <a:pPr marL="342900" indent="-342900">
              <a:spcBef>
                <a:spcPct val="20000"/>
              </a:spcBef>
              <a:buFontTx/>
              <a:buChar char="•"/>
            </a:pPr>
            <a:r>
              <a:rPr lang="en-US" b="1">
                <a:latin typeface="Arial Unicode MS" pitchFamily="34" charset="-128"/>
              </a:rPr>
              <a:t>Best-First search</a:t>
            </a:r>
            <a:r>
              <a:rPr lang="en-US">
                <a:latin typeface="Arial Unicode MS" pitchFamily="34" charset="-128"/>
              </a:rPr>
              <a:t> selects a path on the frontier with minimal </a:t>
            </a:r>
            <a:r>
              <a:rPr lang="en-US" i="1">
                <a:latin typeface="Arial Unicode MS" pitchFamily="34" charset="-128"/>
              </a:rPr>
              <a:t>h</a:t>
            </a:r>
            <a:r>
              <a:rPr lang="en-US">
                <a:latin typeface="Arial Unicode MS" pitchFamily="34" charset="-128"/>
              </a:rPr>
              <a:t>-value (for the end node).</a:t>
            </a:r>
          </a:p>
        </p:txBody>
      </p:sp>
      <p:sp>
        <p:nvSpPr>
          <p:cNvPr id="4111" name="Rectangle 5"/>
          <p:cNvSpPr>
            <a:spLocks noChangeArrowheads="1"/>
          </p:cNvSpPr>
          <p:nvPr/>
        </p:nvSpPr>
        <p:spPr bwMode="auto">
          <a:xfrm>
            <a:off x="179388" y="4005263"/>
            <a:ext cx="8856662" cy="1873250"/>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It treats the frontier as a </a:t>
            </a:r>
            <a:r>
              <a:rPr lang="en-US">
                <a:solidFill>
                  <a:schemeClr val="accent2"/>
                </a:solidFill>
                <a:latin typeface="Arial Unicode MS" pitchFamily="34" charset="-128"/>
              </a:rPr>
              <a:t>priority queue ordered by </a:t>
            </a:r>
            <a:r>
              <a:rPr lang="en-US" i="1">
                <a:solidFill>
                  <a:schemeClr val="accent2"/>
                </a:solidFill>
                <a:latin typeface="Arial Unicode MS" pitchFamily="34" charset="-128"/>
              </a:rPr>
              <a:t>h</a:t>
            </a:r>
            <a:r>
              <a:rPr lang="en-US">
                <a:latin typeface="Arial Unicode MS" pitchFamily="34" charset="-128"/>
              </a:rPr>
              <a:t>. (similar to ?)</a:t>
            </a:r>
          </a:p>
          <a:p>
            <a:pPr marL="342900" indent="-342900">
              <a:spcBef>
                <a:spcPct val="20000"/>
              </a:spcBef>
              <a:buFontTx/>
              <a:buChar char="•"/>
            </a:pPr>
            <a:r>
              <a:rPr lang="en-US">
                <a:latin typeface="Arial Unicode MS" pitchFamily="34" charset="-128"/>
              </a:rPr>
              <a:t>This is a </a:t>
            </a:r>
            <a:r>
              <a:rPr lang="en-US">
                <a:solidFill>
                  <a:schemeClr val="accent2"/>
                </a:solidFill>
                <a:latin typeface="Arial Unicode MS" pitchFamily="34" charset="-128"/>
              </a:rPr>
              <a:t>greedy</a:t>
            </a:r>
            <a:r>
              <a:rPr lang="en-US">
                <a:latin typeface="Arial Unicode MS" pitchFamily="34" charset="-128"/>
              </a:rPr>
              <a:t> approach: it always takes the path which appears locally best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5"/>
          <p:cNvSpPr>
            <a:spLocks noGrp="1"/>
          </p:cNvSpPr>
          <p:nvPr>
            <p:ph type="ftr" sz="quarter" idx="11"/>
          </p:nvPr>
        </p:nvSpPr>
        <p:spPr/>
        <p:txBody>
          <a:bodyPr/>
          <a:lstStyle/>
          <a:p>
            <a:pPr>
              <a:defRPr/>
            </a:pPr>
            <a:r>
              <a:rPr lang="en-US"/>
              <a:t>CPSC 322, Lecture 7</a:t>
            </a:r>
          </a:p>
        </p:txBody>
      </p:sp>
      <p:sp>
        <p:nvSpPr>
          <p:cNvPr id="10" name="Slide Number Placeholder 6"/>
          <p:cNvSpPr>
            <a:spLocks noGrp="1"/>
          </p:cNvSpPr>
          <p:nvPr>
            <p:ph type="sldNum" sz="quarter" idx="12"/>
          </p:nvPr>
        </p:nvSpPr>
        <p:spPr/>
        <p:txBody>
          <a:bodyPr/>
          <a:lstStyle/>
          <a:p>
            <a:pPr>
              <a:defRPr/>
            </a:pPr>
            <a:r>
              <a:rPr lang="en-US"/>
              <a:t>Slide </a:t>
            </a:r>
            <a:fld id="{10C70BB4-90EE-4BF7-8457-C1FF58B37068}" type="slidenum">
              <a:rPr lang="en-US"/>
              <a:pPr>
                <a:defRPr/>
              </a:pPr>
              <a:t>9</a:t>
            </a:fld>
            <a:endParaRPr lang="en-US"/>
          </a:p>
        </p:txBody>
      </p:sp>
      <p:sp>
        <p:nvSpPr>
          <p:cNvPr id="5127" name="Rectangle 2"/>
          <p:cNvSpPr>
            <a:spLocks noGrp="1" noChangeArrowheads="1"/>
          </p:cNvSpPr>
          <p:nvPr>
            <p:ph type="title"/>
          </p:nvPr>
        </p:nvSpPr>
        <p:spPr/>
        <p:txBody>
          <a:bodyPr/>
          <a:lstStyle/>
          <a:p>
            <a:pPr eaLnBrk="1" hangingPunct="1"/>
            <a:r>
              <a:rPr lang="en-US" smtClean="0"/>
              <a:t>Analysis of Best-First Search</a:t>
            </a:r>
          </a:p>
        </p:txBody>
      </p:sp>
      <p:sp>
        <p:nvSpPr>
          <p:cNvPr id="5128" name="Rectangle 3"/>
          <p:cNvSpPr>
            <a:spLocks noGrp="1" noChangeArrowheads="1"/>
          </p:cNvSpPr>
          <p:nvPr>
            <p:ph type="body" sz="half" idx="1"/>
          </p:nvPr>
        </p:nvSpPr>
        <p:spPr/>
        <p:txBody>
          <a:bodyPr/>
          <a:lstStyle/>
          <a:p>
            <a:pPr lvl="1" eaLnBrk="1" hangingPunct="1">
              <a:lnSpc>
                <a:spcPct val="60000"/>
              </a:lnSpc>
              <a:buFontTx/>
              <a:buNone/>
            </a:pPr>
            <a:endParaRPr lang="en-US" sz="1800" smtClean="0"/>
          </a:p>
          <a:p>
            <a:pPr marL="0" indent="0" eaLnBrk="1" hangingPunct="1">
              <a:buFontTx/>
              <a:buChar char="•"/>
            </a:pPr>
            <a:endParaRPr lang="en-US" sz="2000" smtClean="0"/>
          </a:p>
          <a:p>
            <a:pPr lvl="1" eaLnBrk="1" hangingPunct="1"/>
            <a:endParaRPr lang="en-US" sz="1800" smtClean="0"/>
          </a:p>
        </p:txBody>
      </p:sp>
      <p:sp>
        <p:nvSpPr>
          <p:cNvPr id="5129" name="Rectangle 4"/>
          <p:cNvSpPr>
            <a:spLocks noChangeArrowheads="1"/>
          </p:cNvSpPr>
          <p:nvPr/>
        </p:nvSpPr>
        <p:spPr bwMode="auto">
          <a:xfrm>
            <a:off x="395288" y="1052513"/>
            <a:ext cx="8458200" cy="4495800"/>
          </a:xfrm>
          <a:prstGeom prst="rect">
            <a:avLst/>
          </a:prstGeom>
          <a:noFill/>
          <a:ln w="9525">
            <a:noFill/>
            <a:miter lim="800000"/>
            <a:headEnd/>
            <a:tailEnd/>
          </a:ln>
        </p:spPr>
        <p:txBody>
          <a:bodyPr/>
          <a:lstStyle/>
          <a:p>
            <a:pPr marL="342900" indent="-342900">
              <a:spcBef>
                <a:spcPct val="20000"/>
              </a:spcBef>
              <a:buFontTx/>
              <a:buChar char="•"/>
            </a:pPr>
            <a:r>
              <a:rPr lang="en-US">
                <a:solidFill>
                  <a:schemeClr val="accent2"/>
                </a:solidFill>
                <a:latin typeface="Arial Unicode MS" pitchFamily="34" charset="-128"/>
              </a:rPr>
              <a:t>Complete</a:t>
            </a:r>
            <a:r>
              <a:rPr lang="en-US">
                <a:latin typeface="Arial Unicode MS" pitchFamily="34" charset="-128"/>
              </a:rPr>
              <a:t> no: a low heuristic value can mean that a cycle gets followed forever.</a:t>
            </a:r>
            <a:r>
              <a:rPr lang="en-US">
                <a:solidFill>
                  <a:srgbClr val="CC0099"/>
                </a:solidFill>
                <a:latin typeface="Arial Unicode MS" pitchFamily="34" charset="-128"/>
              </a:rPr>
              <a:t> </a:t>
            </a:r>
          </a:p>
          <a:p>
            <a:pPr marL="342900" indent="-342900">
              <a:spcBef>
                <a:spcPct val="20000"/>
              </a:spcBef>
              <a:buFontTx/>
              <a:buChar char="•"/>
            </a:pPr>
            <a:endParaRPr lang="en-US">
              <a:solidFill>
                <a:srgbClr val="CC0099"/>
              </a:solidFill>
              <a:latin typeface="Arial Unicode MS" pitchFamily="34" charset="-128"/>
            </a:endParaRPr>
          </a:p>
          <a:p>
            <a:pPr marL="342900" indent="-342900">
              <a:spcBef>
                <a:spcPct val="20000"/>
              </a:spcBef>
              <a:buFontTx/>
              <a:buChar char="•"/>
            </a:pPr>
            <a:endParaRPr lang="en-US">
              <a:solidFill>
                <a:srgbClr val="CC0099"/>
              </a:solidFill>
              <a:latin typeface="Arial Unicode MS" pitchFamily="34" charset="-128"/>
            </a:endParaRPr>
          </a:p>
          <a:p>
            <a:pPr marL="342900" indent="-342900">
              <a:spcBef>
                <a:spcPct val="20000"/>
              </a:spcBef>
              <a:buFontTx/>
              <a:buChar char="•"/>
            </a:pPr>
            <a:endParaRPr lang="en-US">
              <a:solidFill>
                <a:srgbClr val="CC0099"/>
              </a:solidFill>
              <a:latin typeface="Arial Unicode MS" pitchFamily="34" charset="-128"/>
            </a:endParaRPr>
          </a:p>
          <a:p>
            <a:pPr marL="342900" indent="-342900">
              <a:spcBef>
                <a:spcPct val="20000"/>
              </a:spcBef>
              <a:buFontTx/>
              <a:buChar char="•"/>
            </a:pPr>
            <a:endParaRPr lang="en-US">
              <a:solidFill>
                <a:srgbClr val="CC0099"/>
              </a:solidFill>
              <a:latin typeface="Arial Unicode MS" pitchFamily="34" charset="-128"/>
            </a:endParaRPr>
          </a:p>
          <a:p>
            <a:pPr marL="342900" indent="-342900">
              <a:spcBef>
                <a:spcPct val="20000"/>
              </a:spcBef>
              <a:buFontTx/>
              <a:buChar char="•"/>
            </a:pPr>
            <a:endParaRPr lang="en-US">
              <a:solidFill>
                <a:srgbClr val="CC0099"/>
              </a:solidFill>
              <a:latin typeface="Arial Unicode MS" pitchFamily="34" charset="-128"/>
            </a:endParaRPr>
          </a:p>
          <a:p>
            <a:pPr marL="342900" indent="-342900">
              <a:spcBef>
                <a:spcPct val="20000"/>
              </a:spcBef>
              <a:buFontTx/>
              <a:buChar char="•"/>
            </a:pPr>
            <a:r>
              <a:rPr lang="en-US">
                <a:solidFill>
                  <a:schemeClr val="accent2"/>
                </a:solidFill>
                <a:latin typeface="Arial Unicode MS" pitchFamily="34" charset="-128"/>
              </a:rPr>
              <a:t>Optimal:</a:t>
            </a:r>
            <a:r>
              <a:rPr lang="en-US">
                <a:latin typeface="Arial Unicode MS" pitchFamily="34" charset="-128"/>
              </a:rPr>
              <a:t> no (why not?)</a:t>
            </a:r>
          </a:p>
          <a:p>
            <a:pPr marL="342900" indent="-342900">
              <a:spcBef>
                <a:spcPct val="20000"/>
              </a:spcBef>
              <a:buFontTx/>
              <a:buChar char="•"/>
            </a:pPr>
            <a:r>
              <a:rPr lang="en-US">
                <a:solidFill>
                  <a:schemeClr val="accent2"/>
                </a:solidFill>
                <a:latin typeface="Arial Unicode MS" pitchFamily="34" charset="-128"/>
              </a:rPr>
              <a:t>Time complexity</a:t>
            </a:r>
            <a:r>
              <a:rPr lang="en-US">
                <a:latin typeface="Arial Unicode MS" pitchFamily="34" charset="-128"/>
              </a:rPr>
              <a:t> is </a:t>
            </a:r>
            <a:r>
              <a:rPr lang="en-US" i="1">
                <a:latin typeface="Arial Unicode MS" pitchFamily="34" charset="-128"/>
              </a:rPr>
              <a:t>O(b</a:t>
            </a:r>
            <a:r>
              <a:rPr lang="en-US" i="1" baseline="30000">
                <a:latin typeface="Arial Unicode MS" pitchFamily="34" charset="-128"/>
              </a:rPr>
              <a:t>m</a:t>
            </a:r>
            <a:r>
              <a:rPr lang="en-US" i="1">
                <a:latin typeface="Arial Unicode MS" pitchFamily="34" charset="-128"/>
              </a:rPr>
              <a:t>)</a:t>
            </a:r>
            <a:endParaRPr lang="en-US" sz="3200">
              <a:latin typeface="Arial Unicode MS" pitchFamily="34" charset="-128"/>
            </a:endParaRPr>
          </a:p>
          <a:p>
            <a:pPr marL="342900" indent="-342900">
              <a:spcBef>
                <a:spcPct val="20000"/>
              </a:spcBef>
              <a:buFontTx/>
              <a:buChar char="•"/>
            </a:pPr>
            <a:r>
              <a:rPr lang="en-US">
                <a:solidFill>
                  <a:schemeClr val="accent2"/>
                </a:solidFill>
                <a:latin typeface="Arial Unicode MS" pitchFamily="34" charset="-128"/>
              </a:rPr>
              <a:t>Space complexity</a:t>
            </a:r>
            <a:r>
              <a:rPr lang="en-US">
                <a:latin typeface="Arial Unicode MS" pitchFamily="34" charset="-128"/>
              </a:rPr>
              <a:t> is </a:t>
            </a:r>
            <a:r>
              <a:rPr lang="en-US" i="1">
                <a:latin typeface="Arial Unicode MS" pitchFamily="34" charset="-128"/>
              </a:rPr>
              <a:t>O(b</a:t>
            </a:r>
            <a:r>
              <a:rPr lang="en-US" i="1" baseline="30000">
                <a:latin typeface="Arial Unicode MS" pitchFamily="34" charset="-128"/>
              </a:rPr>
              <a:t>m</a:t>
            </a:r>
            <a:r>
              <a:rPr lang="en-US" i="1">
                <a:latin typeface="Arial Unicode MS" pitchFamily="34" charset="-128"/>
              </a:rPr>
              <a:t>)</a:t>
            </a:r>
          </a:p>
        </p:txBody>
      </p:sp>
      <p:graphicFrame>
        <p:nvGraphicFramePr>
          <p:cNvPr id="5122" name="Object 5"/>
          <p:cNvGraphicFramePr>
            <a:graphicFrameLocks noChangeAspect="1"/>
          </p:cNvGraphicFramePr>
          <p:nvPr>
            <p:ph sz="half" idx="2"/>
          </p:nvPr>
        </p:nvGraphicFramePr>
        <p:xfrm>
          <a:off x="2908300" y="2060575"/>
          <a:ext cx="3248025" cy="2314575"/>
        </p:xfrm>
        <a:graphic>
          <a:graphicData uri="http://schemas.openxmlformats.org/presentationml/2006/ole">
            <p:oleObj spid="_x0000_s5122" name="Acrobat Document" r:id="rId4" imgW="3247619" imgH="2314286" progId="AcroExch.Document.7">
              <p:embed/>
            </p:oleObj>
          </a:graphicData>
        </a:graphic>
      </p:graphicFrame>
      <p:pic>
        <p:nvPicPr>
          <p:cNvPr id="5130" name="Picture 6"/>
          <p:cNvPicPr>
            <a:picLocks noChangeAspect="1" noChangeArrowheads="1"/>
          </p:cNvPicPr>
          <p:nvPr/>
        </p:nvPicPr>
        <p:blipFill>
          <a:blip r:embed="rId5" cstate="print"/>
          <a:srcRect/>
          <a:stretch>
            <a:fillRect/>
          </a:stretch>
        </p:blipFill>
        <p:spPr bwMode="auto">
          <a:xfrm>
            <a:off x="6011863" y="3141663"/>
            <a:ext cx="1152525" cy="425450"/>
          </a:xfrm>
          <a:prstGeom prst="rect">
            <a:avLst/>
          </a:prstGeom>
          <a:noFill/>
          <a:ln w="9525">
            <a:noFill/>
            <a:miter lim="800000"/>
            <a:headEnd/>
            <a:tailEnd/>
          </a:ln>
        </p:spPr>
      </p:pic>
      <p:pic>
        <p:nvPicPr>
          <p:cNvPr id="5131" name="Picture 7"/>
          <p:cNvPicPr>
            <a:picLocks noChangeAspect="1" noChangeArrowheads="1"/>
          </p:cNvPicPr>
          <p:nvPr/>
        </p:nvPicPr>
        <p:blipFill>
          <a:blip r:embed="rId5" cstate="print"/>
          <a:srcRect/>
          <a:stretch>
            <a:fillRect/>
          </a:stretch>
        </p:blipFill>
        <p:spPr bwMode="auto">
          <a:xfrm>
            <a:off x="4716463" y="4508500"/>
            <a:ext cx="1152525" cy="425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25004</TotalTime>
  <Words>1597</Words>
  <Application>Microsoft Office PowerPoint</Application>
  <PresentationFormat>On-screen Show (4:3)</PresentationFormat>
  <Paragraphs>322</Paragraphs>
  <Slides>23</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Acrobat Document</vt:lpstr>
      <vt:lpstr>Slide 1</vt:lpstr>
      <vt:lpstr>Department of Computer Science Undergraduate Events  More details @ https://www.cs.ubc.ca/students/undergrad/life/upcoming-events </vt:lpstr>
      <vt:lpstr>Course Announcements</vt:lpstr>
      <vt:lpstr>Course Announcements</vt:lpstr>
      <vt:lpstr>Lecture Overview</vt:lpstr>
      <vt:lpstr>Admissible heuristic for Vacuum world?</vt:lpstr>
      <vt:lpstr>Lecture Overview</vt:lpstr>
      <vt:lpstr>Best-First Search</vt:lpstr>
      <vt:lpstr>Analysis of Best-First Search</vt:lpstr>
      <vt:lpstr>Lecture Overview</vt:lpstr>
      <vt:lpstr>A* Search Algorithm</vt:lpstr>
      <vt:lpstr>Computing f-values </vt:lpstr>
      <vt:lpstr>Analysis of A*</vt:lpstr>
      <vt:lpstr>Optimality of A*</vt:lpstr>
      <vt:lpstr>Why is A* optimal?</vt:lpstr>
      <vt:lpstr>Why is A* optimal? (cont’)</vt:lpstr>
      <vt:lpstr>Optimal efficiency of A*</vt:lpstr>
      <vt:lpstr>Sample A* applications</vt:lpstr>
      <vt:lpstr>Sample A* applications (cont’)</vt:lpstr>
      <vt:lpstr>DFS, BFS, A* Animation Example</vt:lpstr>
      <vt:lpstr>nPuzzles are not always solvable</vt:lpstr>
      <vt:lpstr>Learning Goals for today’s class</vt:lpstr>
      <vt:lpstr>Next class</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468</cp:revision>
  <dcterms:created xsi:type="dcterms:W3CDTF">2000-08-26T02:46:38Z</dcterms:created>
  <dcterms:modified xsi:type="dcterms:W3CDTF">2012-09-21T19:41:01Z</dcterms:modified>
</cp:coreProperties>
</file>