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8" r:id="rId2"/>
    <p:sldId id="402" r:id="rId3"/>
    <p:sldId id="368" r:id="rId4"/>
    <p:sldId id="425" r:id="rId5"/>
    <p:sldId id="421" r:id="rId6"/>
    <p:sldId id="418" r:id="rId7"/>
    <p:sldId id="409" r:id="rId8"/>
    <p:sldId id="410" r:id="rId9"/>
    <p:sldId id="419" r:id="rId10"/>
    <p:sldId id="411" r:id="rId11"/>
    <p:sldId id="420" r:id="rId12"/>
    <p:sldId id="395" r:id="rId13"/>
    <p:sldId id="379" r:id="rId14"/>
    <p:sldId id="393" r:id="rId15"/>
    <p:sldId id="426" r:id="rId16"/>
    <p:sldId id="394" r:id="rId17"/>
    <p:sldId id="415" r:id="rId18"/>
    <p:sldId id="422" r:id="rId19"/>
    <p:sldId id="423" r:id="rId20"/>
    <p:sldId id="414" r:id="rId21"/>
    <p:sldId id="424" r:id="rId22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80570" autoAdjust="0"/>
  </p:normalViewPr>
  <p:slideViewPr>
    <p:cSldViewPr>
      <p:cViewPr>
        <p:scale>
          <a:sx n="66" d="100"/>
          <a:sy n="66" d="100"/>
        </p:scale>
        <p:origin x="-125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64" y="282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9FAB691-AC18-4EBC-9050-C36FAC0BC8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ACC2D27D-A813-4524-8F7E-A76FBED889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C937B4-87B1-4A7D-8E3E-90BD9FF644D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smtClean="0"/>
              <a:t>Lecture 6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82C3C0-1013-46D6-A4D0-AA88D063D992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r>
              <a:rPr lang="en-US" b="1" i="1" dirty="0" smtClean="0"/>
              <a:t>How many times you create the nodes at that level</a:t>
            </a:r>
          </a:p>
          <a:p>
            <a:pPr eaLnBrk="1" hangingPunct="1"/>
            <a:endParaRPr lang="en-US" b="1" i="1" dirty="0" smtClean="0"/>
          </a:p>
          <a:p>
            <a:pPr eaLnBrk="1" hangingPunct="1"/>
            <a:r>
              <a:rPr lang="en-US" dirty="0" smtClean="0"/>
              <a:t>For b= 10 and d = 5. BSF 111,111 and ID = 123,456 (only 11% more nodes)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Iterative deepening is good when there is a large search space and the depth of the solution is not known.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E2C216-0500-4A19-9469-B22CAAC7724D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05F9D2-260F-4159-BBC9-E176507D4A18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67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14125A-4894-42EA-82E9-540A3BD9CBB2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>
              <a:buFontTx/>
              <a:buChar char="•"/>
            </a:pPr>
            <a:r>
              <a:rPr lang="en-US" smtClean="0"/>
              <a:t>Cost can be negative!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E48A78-C048-4463-9D09-81FBCD2A6362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Example with vancouver neighborhoods (simplified)</a:t>
            </a:r>
          </a:p>
          <a:p>
            <a:pPr eaLnBrk="1" hangingPunct="1"/>
            <a:r>
              <a:rPr lang="en-US" smtClean="0"/>
              <a:t>Show that 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C2D27D-A813-4524-8F7E-A76FBED8892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26AC55-4CA8-49D7-A522-F54DEE914ECE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1E9A9B-D4DC-4851-862D-E0379B7AAF67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The goal can be at the end of the longest path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EAD47D-8797-49F1-B305-E17D0551DDE9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Not looking inside state</a:t>
            </a:r>
            <a:r>
              <a:rPr lang="en-US" baseline="0" dirty="0" smtClean="0"/>
              <a:t> at the end of the path</a:t>
            </a:r>
          </a:p>
          <a:p>
            <a:pPr eaLnBrk="1" hangingPunct="1"/>
            <a:r>
              <a:rPr lang="en-US" baseline="0" dirty="0" smtClean="0"/>
              <a:t>Asking: How close is this to the goal?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1B6426-1C37-4A42-A1B4-44ABEED5EBD0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2BB55E-4461-44C9-A67C-87FD669733A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450BD5-8576-4073-B0FC-B2A21B45FF8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4D2D40-19FA-4BAB-8529-F31806535135}" type="slidenum">
              <a:rPr lang="en-US"/>
              <a:pPr/>
              <a:t>4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D49AA-2CD2-4AAF-BADE-16D835D5D40E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33AD52-958A-443E-A3D4-987581AE0839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r>
              <a:rPr lang="en-US" sz="1000" smtClean="0"/>
              <a:t>Why not 0 2 4? </a:t>
            </a:r>
          </a:p>
          <a:p>
            <a:pPr eaLnBrk="1" hangingPunct="1"/>
            <a:endParaRPr lang="en-US" sz="1000" smtClean="0"/>
          </a:p>
          <a:p>
            <a:pPr eaLnBrk="1" hangingPunct="1"/>
            <a:r>
              <a:rPr lang="en-US" sz="1000" smtClean="0"/>
              <a:t>So far all search strategies that are guaranteed to halt use exponential space.</a:t>
            </a:r>
          </a:p>
          <a:p>
            <a:pPr eaLnBrk="1" hangingPunct="1"/>
            <a:r>
              <a:rPr lang="en-US" sz="1000" smtClean="0"/>
              <a:t>Increase the depth-bound when the search fails unnaturally (depth-bound was reached).</a:t>
            </a:r>
          </a:p>
          <a:p>
            <a:pPr eaLnBrk="1" hangingPunct="1"/>
            <a:endParaRPr lang="en-CA" sz="10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352EA7-2E26-4C74-8617-C26C69F83B9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r>
              <a:rPr lang="en-US" sz="1000" smtClean="0"/>
              <a:t>Why not 0 2 4? </a:t>
            </a:r>
          </a:p>
          <a:p>
            <a:pPr eaLnBrk="1" hangingPunct="1"/>
            <a:endParaRPr lang="en-US" sz="1000" smtClean="0"/>
          </a:p>
          <a:p>
            <a:pPr eaLnBrk="1" hangingPunct="1"/>
            <a:r>
              <a:rPr lang="en-US" sz="1000" smtClean="0"/>
              <a:t>So far all search strategies that are guaranteed to halt use exponential space.</a:t>
            </a:r>
          </a:p>
          <a:p>
            <a:pPr eaLnBrk="1" hangingPunct="1"/>
            <a:r>
              <a:rPr lang="en-US" sz="1000" smtClean="0"/>
              <a:t>Increase the depth-bound when the search fails unnaturally (depth-bound was reached).</a:t>
            </a:r>
          </a:p>
          <a:p>
            <a:pPr eaLnBrk="1" hangingPunct="1"/>
            <a:endParaRPr lang="en-CA" sz="10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421D89-161B-4EAE-8B10-842D4092762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5663" y="4330700"/>
            <a:ext cx="5130800" cy="4179888"/>
          </a:xfrm>
          <a:noFill/>
          <a:ln/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b="1" smtClean="0"/>
              <a:t>For b= 10, k = 5. BSF 111,111 and ID = 123,456 (only 11% more nodes)</a:t>
            </a:r>
          </a:p>
          <a:p>
            <a:pPr eaLnBrk="1" hangingPunct="1">
              <a:spcBef>
                <a:spcPct val="50000"/>
              </a:spcBef>
            </a:pPr>
            <a:r>
              <a:rPr lang="en-US" smtClean="0"/>
              <a:t>The larges b the better, but even with b = 2 the search ID will take only ~4 times as much as BFS</a:t>
            </a:r>
          </a:p>
          <a:p>
            <a:pPr eaLnBrk="1" hangingPunct="1">
              <a:spcBef>
                <a:spcPct val="50000"/>
              </a:spcBef>
            </a:pPr>
            <a:r>
              <a:rPr lang="en-US" smtClean="0"/>
              <a:t>Problem. When the branching factor is 1 at depth K, iterative deepening will</a:t>
            </a:r>
          </a:p>
          <a:p>
            <a:pPr eaLnBrk="1" hangingPunct="1">
              <a:spcBef>
                <a:spcPct val="50000"/>
              </a:spcBef>
            </a:pPr>
            <a:r>
              <a:rPr lang="en-US" smtClean="0"/>
              <a:t>Have searched k + (k-1) + (k-2) +….1 =k(k+1)/2</a:t>
            </a:r>
          </a:p>
          <a:p>
            <a:pPr eaLnBrk="1" hangingPunct="1">
              <a:spcBef>
                <a:spcPct val="50000"/>
              </a:spcBef>
            </a:pPr>
            <a:endParaRPr lang="en-US" smtClean="0"/>
          </a:p>
          <a:p>
            <a:pPr eaLnBrk="1" hangingPunct="1">
              <a:spcBef>
                <a:spcPct val="50000"/>
              </a:spcBef>
            </a:pPr>
            <a:r>
              <a:rPr lang="en-US" smtClean="0"/>
              <a:t>Iterative deepening is good when there is a large search space and the depth of the solution is not known.</a:t>
            </a:r>
          </a:p>
          <a:p>
            <a:pPr eaLnBrk="1" hangingPunct="1"/>
            <a:endParaRPr lang="en-US" i="1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CEA7B1-6D18-4C88-959B-487F72EFFA0F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Char char="•"/>
              <a:defRPr/>
            </a:pPr>
            <a:r>
              <a:rPr lang="en-US" dirty="0" smtClean="0">
                <a:solidFill>
                  <a:schemeClr val="accent4"/>
                </a:solidFill>
              </a:rPr>
              <a:t>If IDS returns a solution of length k why there cannot be a solution of length k-2?</a:t>
            </a:r>
            <a:endParaRPr lang="en-US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84BD2A8-EA54-498C-81EB-5C425BE3E1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1CB9E72-2F7E-490D-836C-77C576DB4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1C6B28-7587-4AD2-9850-AF2DE55C4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3330FA8-1364-4050-8C7E-B33F3B735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5BD157-22F6-4D11-A5E8-AA2569D1B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9263CF1-EE13-4CB2-98A5-1913BB556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7745E79-985F-4F99-AEA2-3A4BD52156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A56C11-EE13-4624-BD70-F3CA035E5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8D86809-18AE-43D6-BA87-16646DAAA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DC71ECC-BA39-44FE-9DF2-F3E6493BD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FC6420-125A-4646-97E9-DADC7C80D4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318534-53D8-4F5D-B390-3CBF184CE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FA660C8A-5739-4040-A7B1-F061ADAA64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46573934-A2A7-43FF-AE41-07254A18F433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0" y="1557338"/>
            <a:ext cx="8763000" cy="320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 dirty="0">
                <a:solidFill>
                  <a:schemeClr val="accent2"/>
                </a:solidFill>
                <a:latin typeface="Arial Unicode MS" pitchFamily="34" charset="-128"/>
              </a:rPr>
              <a:t>Uniformed Search (cont.)</a:t>
            </a:r>
          </a:p>
          <a:p>
            <a:pPr algn="ctr">
              <a:spcBef>
                <a:spcPct val="50000"/>
              </a:spcBef>
            </a:pPr>
            <a:r>
              <a:rPr lang="en-US" b="1" dirty="0">
                <a:latin typeface="Arial Unicode MS" pitchFamily="34" charset="-128"/>
              </a:rPr>
              <a:t>Computer Science cpsc322, Lecture 6</a:t>
            </a:r>
          </a:p>
          <a:p>
            <a:pPr algn="ctr">
              <a:spcBef>
                <a:spcPct val="50000"/>
              </a:spcBef>
            </a:pPr>
            <a:r>
              <a:rPr lang="en-US" b="1" i="1" dirty="0">
                <a:latin typeface="Arial Unicode MS" pitchFamily="34" charset="-128"/>
              </a:rPr>
              <a:t>(Textbook finish </a:t>
            </a:r>
            <a:r>
              <a:rPr lang="en-US" b="1" i="1" dirty="0" smtClean="0">
                <a:latin typeface="Arial Unicode MS" pitchFamily="34" charset="-128"/>
              </a:rPr>
              <a:t>3.5)</a:t>
            </a:r>
            <a:endParaRPr lang="en-US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endParaRPr lang="en-US" sz="2400" b="1" i="1" dirty="0">
              <a:latin typeface="Arial Unicode MS" pitchFamily="34" charset="-128"/>
            </a:endParaRPr>
          </a:p>
          <a:p>
            <a:pPr algn="ctr">
              <a:spcBef>
                <a:spcPct val="50000"/>
              </a:spcBef>
            </a:pPr>
            <a:r>
              <a:rPr lang="en-US" sz="2400" b="1" smtClean="0">
                <a:latin typeface="Arial Unicode MS" pitchFamily="34" charset="-128"/>
              </a:rPr>
              <a:t>Sept, 17, 2012</a:t>
            </a:r>
            <a:endParaRPr 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9706B501-43E0-461A-9F0D-19FBA835EAB3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92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(Time) Complexity of Iterative Deepening</a:t>
            </a:r>
          </a:p>
        </p:txBody>
      </p:sp>
      <p:sp>
        <p:nvSpPr>
          <p:cNvPr id="9231" name="Rectangle 3"/>
          <p:cNvSpPr>
            <a:spLocks noChangeArrowheads="1"/>
          </p:cNvSpPr>
          <p:nvPr/>
        </p:nvSpPr>
        <p:spPr bwMode="auto">
          <a:xfrm>
            <a:off x="0" y="765175"/>
            <a:ext cx="928846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Complexity of solution at depth m with branching factor </a:t>
            </a:r>
            <a:r>
              <a:rPr lang="en-US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b</a:t>
            </a:r>
          </a:p>
          <a:p>
            <a:pPr marL="342900" indent="-342900">
              <a:spcBef>
                <a:spcPct val="20000"/>
              </a:spcBef>
            </a:pPr>
            <a:endParaRPr lang="en-US" b="1" i="1">
              <a:solidFill>
                <a:srgbClr val="000000"/>
              </a:solidFill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450568" name="Rectangle 8"/>
          <p:cNvSpPr>
            <a:spLocks noChangeArrowheads="1"/>
          </p:cNvSpPr>
          <p:nvPr/>
        </p:nvSpPr>
        <p:spPr bwMode="auto">
          <a:xfrm>
            <a:off x="428625" y="1500188"/>
            <a:ext cx="8715375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32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Total # of paths generated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b</a:t>
            </a:r>
            <a:r>
              <a:rPr lang="en-US" sz="3200" i="1" baseline="300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m</a:t>
            </a:r>
            <a:r>
              <a:rPr lang="en-US" sz="3200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+ 2 b</a:t>
            </a:r>
            <a:r>
              <a:rPr lang="en-US" sz="3200" i="1" baseline="300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m-1</a:t>
            </a:r>
            <a:r>
              <a:rPr lang="en-US" sz="3200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+ 3 b</a:t>
            </a:r>
            <a:r>
              <a:rPr lang="en-US" sz="3200" i="1" baseline="300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m-2</a:t>
            </a:r>
            <a:r>
              <a:rPr lang="en-US" sz="3200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+ ..+ mb =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b</a:t>
            </a:r>
            <a:r>
              <a:rPr lang="en-US" sz="3200" i="1" baseline="300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m</a:t>
            </a:r>
            <a:r>
              <a:rPr lang="en-US" sz="3200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(1+ 2 b</a:t>
            </a:r>
            <a:r>
              <a:rPr lang="en-US" sz="3200" i="1" baseline="300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-1</a:t>
            </a:r>
            <a:r>
              <a:rPr lang="en-US" sz="3200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+ 3 b</a:t>
            </a:r>
            <a:r>
              <a:rPr lang="en-US" sz="3200" i="1" baseline="300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-2</a:t>
            </a:r>
            <a:r>
              <a:rPr lang="en-US" sz="3200" i="1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+ ..+m b</a:t>
            </a:r>
            <a:r>
              <a:rPr lang="en-US" sz="3200" i="1" baseline="300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1-m</a:t>
            </a:r>
            <a:r>
              <a:rPr lang="en-US" sz="32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)≤</a:t>
            </a:r>
          </a:p>
        </p:txBody>
      </p:sp>
      <p:graphicFrame>
        <p:nvGraphicFramePr>
          <p:cNvPr id="450569" name="Object 9"/>
          <p:cNvGraphicFramePr>
            <a:graphicFrameLocks noChangeAspect="1"/>
          </p:cNvGraphicFramePr>
          <p:nvPr/>
        </p:nvGraphicFramePr>
        <p:xfrm>
          <a:off x="500063" y="3571875"/>
          <a:ext cx="5383212" cy="1214438"/>
        </p:xfrm>
        <a:graphic>
          <a:graphicData uri="http://schemas.openxmlformats.org/presentationml/2006/ole">
            <p:oleObj spid="_x0000_s9218" name="Equation" r:id="rId4" imgW="2082600" imgH="469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6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50E86E7-E542-48DD-8CD5-0560567D2371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4582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3600" b="1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3600" smtClean="0">
                <a:solidFill>
                  <a:schemeClr val="bg2"/>
                </a:solidFill>
              </a:rPr>
              <a:t>Recap DFS vs BFS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3600" smtClean="0">
                <a:solidFill>
                  <a:schemeClr val="hlink"/>
                </a:solidFill>
              </a:rPr>
              <a:t>Uninformed Iterative Deepening (IDS)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3600" smtClean="0"/>
              <a:t>Search with Costs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56381F9-A0A7-44EF-ABD8-E1696BEE49AF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Romania</a:t>
            </a:r>
          </a:p>
        </p:txBody>
      </p:sp>
      <p:pic>
        <p:nvPicPr>
          <p:cNvPr id="21509" name="Picture 3" descr="romania-distances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323850" y="981075"/>
            <a:ext cx="8382000" cy="503713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EB6B376-D83A-4C89-94BF-F38026F6C724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Search with Costs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981075"/>
            <a:ext cx="9144000" cy="409575"/>
          </a:xfrm>
        </p:spPr>
        <p:txBody>
          <a:bodyPr/>
          <a:lstStyle/>
          <a:p>
            <a:pPr marL="381000" indent="-381000" eaLnBrk="1" hangingPunct="1">
              <a:lnSpc>
                <a:spcPct val="90000"/>
              </a:lnSpc>
            </a:pPr>
            <a:r>
              <a:rPr lang="en-US" sz="2400" dirty="0" smtClean="0"/>
              <a:t>Sometimes there are </a:t>
            </a:r>
            <a:r>
              <a:rPr lang="en-US" sz="2400" dirty="0" smtClean="0">
                <a:solidFill>
                  <a:schemeClr val="accent2"/>
                </a:solidFill>
              </a:rPr>
              <a:t>costs</a:t>
            </a:r>
            <a:r>
              <a:rPr lang="en-US" sz="2400" dirty="0" smtClean="0"/>
              <a:t> associated with arcs.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79388" y="1484313"/>
            <a:ext cx="8785225" cy="1728787"/>
          </a:xfrm>
          <a:prstGeom prst="rect">
            <a:avLst/>
          </a:prstGeom>
          <a:solidFill>
            <a:srgbClr val="CCE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>
              <a:spcBef>
                <a:spcPct val="20000"/>
              </a:spcBef>
            </a:pPr>
            <a:r>
              <a:rPr lang="en-US" sz="2400" b="1">
                <a:latin typeface="Arial Unicode MS" pitchFamily="34" charset="-128"/>
              </a:rPr>
              <a:t>Definition (cost of a path)</a:t>
            </a:r>
          </a:p>
          <a:p>
            <a:pPr marL="381000" indent="-3810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The cost of a path is the sum of the costs of its arcs:</a:t>
            </a:r>
          </a:p>
          <a:p>
            <a:pPr marL="381000" indent="-381000"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  <a:p>
            <a:pPr marL="381000" indent="-381000"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  <a:p>
            <a:pPr marL="381000" indent="-381000"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  <a:p>
            <a:pPr marL="381000" indent="-381000"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4925" y="3573463"/>
            <a:ext cx="9144000" cy="2447925"/>
            <a:chOff x="22" y="2251"/>
            <a:chExt cx="5760" cy="1542"/>
          </a:xfrm>
        </p:grpSpPr>
        <p:sp>
          <p:nvSpPr>
            <p:cNvPr id="10249" name="Rectangle 4"/>
            <p:cNvSpPr>
              <a:spLocks noChangeArrowheads="1"/>
            </p:cNvSpPr>
            <p:nvPr/>
          </p:nvSpPr>
          <p:spPr bwMode="auto">
            <a:xfrm>
              <a:off x="113" y="2977"/>
              <a:ext cx="5534" cy="816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marL="381000" indent="-381000">
                <a:spcBef>
                  <a:spcPct val="20000"/>
                </a:spcBef>
              </a:pPr>
              <a:r>
                <a:rPr lang="en-US" sz="2400" b="1">
                  <a:latin typeface="Arial Unicode MS" pitchFamily="34" charset="-128"/>
                </a:rPr>
                <a:t>Definition (optimal algorithm)</a:t>
              </a:r>
            </a:p>
            <a:p>
              <a:pPr marL="381000" indent="-381000">
                <a:spcBef>
                  <a:spcPct val="20000"/>
                </a:spcBef>
              </a:pPr>
              <a:r>
                <a:rPr lang="en-US" sz="2400">
                  <a:latin typeface="Arial Unicode MS" pitchFamily="34" charset="-128"/>
                </a:rPr>
                <a:t>A search algorithm is </a:t>
              </a:r>
              <a:r>
                <a:rPr lang="en-US" sz="2400">
                  <a:solidFill>
                    <a:schemeClr val="accent2"/>
                  </a:solidFill>
                  <a:latin typeface="Arial Unicode MS" pitchFamily="34" charset="-128"/>
                </a:rPr>
                <a:t>optimal</a:t>
              </a:r>
              <a:r>
                <a:rPr lang="en-US" sz="2400">
                  <a:latin typeface="Arial Unicode MS" pitchFamily="34" charset="-128"/>
                </a:rPr>
                <a:t> if it is complete, and only returns cost-minimizing solutions.</a:t>
              </a:r>
            </a:p>
          </p:txBody>
        </p:sp>
        <p:sp>
          <p:nvSpPr>
            <p:cNvPr id="10250" name="Rectangle 8"/>
            <p:cNvSpPr>
              <a:spLocks noChangeArrowheads="1"/>
            </p:cNvSpPr>
            <p:nvPr/>
          </p:nvSpPr>
          <p:spPr bwMode="auto">
            <a:xfrm>
              <a:off x="22" y="2251"/>
              <a:ext cx="5760" cy="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81000" indent="-381000">
                <a:lnSpc>
                  <a:spcPct val="90000"/>
                </a:lnSpc>
                <a:spcBef>
                  <a:spcPct val="20000"/>
                </a:spcBef>
              </a:pPr>
              <a:r>
                <a:rPr lang="en-US" sz="2400" dirty="0">
                  <a:latin typeface="Arial Unicode MS" pitchFamily="34" charset="-128"/>
                </a:rPr>
                <a:t>In this setting we often don't just want to find just any solution</a:t>
              </a:r>
            </a:p>
            <a:p>
              <a:pPr marL="381000" indent="-381000">
                <a:lnSpc>
                  <a:spcPct val="90000"/>
                </a:lnSpc>
                <a:spcBef>
                  <a:spcPct val="20000"/>
                </a:spcBef>
                <a:buFontTx/>
                <a:buChar char="•"/>
              </a:pPr>
              <a:r>
                <a:rPr lang="en-US" sz="2400" b="1" dirty="0">
                  <a:latin typeface="Arial Unicode MS" pitchFamily="34" charset="-128"/>
                </a:rPr>
                <a:t>we usually want to find the solution that </a:t>
              </a:r>
              <a:r>
                <a:rPr lang="en-US" sz="2400" b="1" dirty="0">
                  <a:solidFill>
                    <a:schemeClr val="accent2"/>
                  </a:solidFill>
                  <a:latin typeface="Arial Unicode MS" pitchFamily="34" charset="-128"/>
                </a:rPr>
                <a:t>minimizes cost</a:t>
              </a:r>
            </a:p>
          </p:txBody>
        </p:sp>
      </p:grpSp>
      <p:graphicFrame>
        <p:nvGraphicFramePr>
          <p:cNvPr id="10242" name="Object 9"/>
          <p:cNvGraphicFramePr>
            <a:graphicFrameLocks noChangeAspect="1"/>
          </p:cNvGraphicFramePr>
          <p:nvPr>
            <p:ph sz="half" idx="2"/>
          </p:nvPr>
        </p:nvGraphicFramePr>
        <p:xfrm>
          <a:off x="2268538" y="2339975"/>
          <a:ext cx="4152900" cy="820738"/>
        </p:xfrm>
        <a:graphic>
          <a:graphicData uri="http://schemas.openxmlformats.org/presentationml/2006/ole">
            <p:oleObj spid="_x0000_s10242" name="Equation" r:id="rId4" imgW="218412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6EB306C-7BCD-4CE7-8C47-02BE1DA099F0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12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Lowest-Cost-First Search</a:t>
            </a:r>
          </a:p>
        </p:txBody>
      </p:sp>
      <p:sp>
        <p:nvSpPr>
          <p:cNvPr id="112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92150"/>
            <a:ext cx="8893175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dirty="0" smtClean="0"/>
          </a:p>
          <a:p>
            <a:pPr eaLnBrk="1" hangingPunct="1">
              <a:buFontTx/>
              <a:buChar char="•"/>
            </a:pPr>
            <a:endParaRPr lang="en-US" sz="2400" dirty="0" smtClean="0"/>
          </a:p>
          <a:p>
            <a:pPr lvl="1" eaLnBrk="1" hangingPunct="1"/>
            <a:endParaRPr lang="en-US" sz="2000" dirty="0" smtClean="0"/>
          </a:p>
        </p:txBody>
      </p:sp>
      <p:sp>
        <p:nvSpPr>
          <p:cNvPr id="412676" name="Rectangle 4"/>
          <p:cNvSpPr>
            <a:spLocks noChangeArrowheads="1"/>
          </p:cNvSpPr>
          <p:nvPr/>
        </p:nvSpPr>
        <p:spPr bwMode="auto">
          <a:xfrm>
            <a:off x="323850" y="714356"/>
            <a:ext cx="8820150" cy="5021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Arial Unicode MS" pitchFamily="34" charset="-128"/>
              </a:rPr>
              <a:t>At each stage, lowest-cost-first search selects a path on the frontier with </a:t>
            </a:r>
            <a:r>
              <a:rPr lang="en-US" sz="2400" dirty="0">
                <a:solidFill>
                  <a:srgbClr val="CC0099"/>
                </a:solidFill>
                <a:latin typeface="Arial Unicode MS" pitchFamily="34" charset="-128"/>
              </a:rPr>
              <a:t>lowest cost</a:t>
            </a:r>
            <a:r>
              <a:rPr lang="en-US" sz="2400" dirty="0">
                <a:latin typeface="Arial Unicode MS" pitchFamily="34" charset="-128"/>
              </a:rPr>
              <a:t>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>
                <a:latin typeface="Arial Unicode MS" pitchFamily="34" charset="-128"/>
              </a:rPr>
              <a:t>The frontier is a priority queue ordered by path cost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000" dirty="0">
                <a:latin typeface="Arial Unicode MS" pitchFamily="34" charset="-128"/>
              </a:rPr>
              <a:t>We say ``a path'' because there may be ties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 dirty="0" smtClean="0">
              <a:solidFill>
                <a:srgbClr val="CC0099"/>
              </a:solidFill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 smtClean="0">
                <a:solidFill>
                  <a:srgbClr val="CC0099"/>
                </a:solidFill>
                <a:latin typeface="Arial Unicode MS" pitchFamily="34" charset="-128"/>
              </a:rPr>
              <a:t>Example of  one step for LCFS</a:t>
            </a:r>
            <a:r>
              <a:rPr lang="en-US" sz="2400" dirty="0" smtClean="0">
                <a:latin typeface="Arial Unicode MS" pitchFamily="34" charset="-128"/>
              </a:rPr>
              <a:t>: </a:t>
            </a:r>
            <a:endParaRPr lang="en-US" sz="2400" dirty="0">
              <a:latin typeface="Arial Unicode MS" pitchFamily="34" charset="-128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000" dirty="0">
                <a:latin typeface="Arial Unicode MS" pitchFamily="34" charset="-128"/>
              </a:rPr>
              <a:t>the frontier is </a:t>
            </a:r>
            <a:r>
              <a:rPr lang="en-US" sz="2000" i="1" dirty="0">
                <a:latin typeface="Arial Unicode MS" pitchFamily="34" charset="-128"/>
              </a:rPr>
              <a:t>[</a:t>
            </a:r>
            <a:r>
              <a:rPr lang="en-US" sz="2000" b="1" i="1" dirty="0">
                <a:latin typeface="Arial Unicode MS" pitchFamily="34" charset="-128"/>
                <a:sym typeface="Symbol" pitchFamily="18" charset="2"/>
              </a:rPr>
              <a:t></a:t>
            </a:r>
            <a:r>
              <a:rPr lang="en-US" sz="2000" i="1" dirty="0">
                <a:latin typeface="Arial Unicode MS" pitchFamily="34" charset="-128"/>
              </a:rPr>
              <a:t>p</a:t>
            </a:r>
            <a:r>
              <a:rPr lang="en-US" sz="2000" i="1" baseline="-25000" dirty="0">
                <a:latin typeface="Arial Unicode MS" pitchFamily="34" charset="-128"/>
              </a:rPr>
              <a:t>2</a:t>
            </a:r>
            <a:r>
              <a:rPr lang="en-US" sz="2000" i="1" dirty="0">
                <a:latin typeface="Arial Unicode MS" pitchFamily="34" charset="-128"/>
              </a:rPr>
              <a:t>, 5</a:t>
            </a:r>
            <a:r>
              <a:rPr lang="en-US" sz="2000" b="1" i="1" dirty="0">
                <a:latin typeface="Arial Unicode MS" pitchFamily="34" charset="-128"/>
                <a:sym typeface="Symbol" pitchFamily="18" charset="2"/>
              </a:rPr>
              <a:t></a:t>
            </a:r>
            <a:r>
              <a:rPr lang="en-US" sz="2000" i="1" dirty="0">
                <a:latin typeface="Arial Unicode MS" pitchFamily="34" charset="-128"/>
              </a:rPr>
              <a:t>, </a:t>
            </a:r>
            <a:r>
              <a:rPr lang="en-US" sz="2000" b="1" i="1" dirty="0">
                <a:latin typeface="Arial Unicode MS" pitchFamily="34" charset="-128"/>
                <a:sym typeface="Symbol" pitchFamily="18" charset="2"/>
              </a:rPr>
              <a:t></a:t>
            </a:r>
            <a:r>
              <a:rPr lang="en-US" sz="2000" i="1" dirty="0">
                <a:latin typeface="Arial Unicode MS" pitchFamily="34" charset="-128"/>
              </a:rPr>
              <a:t>p</a:t>
            </a:r>
            <a:r>
              <a:rPr lang="en-US" sz="2000" i="1" baseline="-25000" dirty="0">
                <a:latin typeface="Arial Unicode MS" pitchFamily="34" charset="-128"/>
              </a:rPr>
              <a:t>3</a:t>
            </a:r>
            <a:r>
              <a:rPr lang="en-US" sz="2000" i="1" dirty="0">
                <a:latin typeface="Arial Unicode MS" pitchFamily="34" charset="-128"/>
              </a:rPr>
              <a:t>, 7</a:t>
            </a:r>
            <a:r>
              <a:rPr lang="en-US" sz="2000" b="1" i="1" dirty="0">
                <a:latin typeface="Arial Unicode MS" pitchFamily="34" charset="-128"/>
                <a:sym typeface="Symbol" pitchFamily="18" charset="2"/>
              </a:rPr>
              <a:t> , </a:t>
            </a:r>
            <a:r>
              <a:rPr lang="en-US" sz="2000" i="1" dirty="0">
                <a:latin typeface="Arial Unicode MS" pitchFamily="34" charset="-128"/>
              </a:rPr>
              <a:t>p</a:t>
            </a:r>
            <a:r>
              <a:rPr lang="en-US" sz="2000" i="1" baseline="-25000" dirty="0">
                <a:latin typeface="Arial Unicode MS" pitchFamily="34" charset="-128"/>
              </a:rPr>
              <a:t>1</a:t>
            </a:r>
            <a:r>
              <a:rPr lang="en-US" sz="2000" i="1" dirty="0">
                <a:latin typeface="Arial Unicode MS" pitchFamily="34" charset="-128"/>
              </a:rPr>
              <a:t>, 11</a:t>
            </a:r>
            <a:r>
              <a:rPr lang="en-US" sz="2000" b="1" i="1" dirty="0">
                <a:latin typeface="Arial Unicode MS" pitchFamily="34" charset="-128"/>
                <a:sym typeface="Symbol" pitchFamily="18" charset="2"/>
              </a:rPr>
              <a:t></a:t>
            </a:r>
            <a:r>
              <a:rPr lang="en-US" sz="2000" i="1" dirty="0">
                <a:latin typeface="Arial Unicode MS" pitchFamily="34" charset="-128"/>
              </a:rPr>
              <a:t>, ] 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000" i="1" dirty="0">
                <a:latin typeface="Arial Unicode MS" pitchFamily="34" charset="-128"/>
              </a:rPr>
              <a:t>p</a:t>
            </a:r>
            <a:r>
              <a:rPr lang="en-US" sz="2000" i="1" baseline="-25000" dirty="0">
                <a:latin typeface="Arial Unicode MS" pitchFamily="34" charset="-128"/>
              </a:rPr>
              <a:t>2</a:t>
            </a:r>
            <a:r>
              <a:rPr lang="en-US" sz="2000" dirty="0">
                <a:latin typeface="Arial Unicode MS" pitchFamily="34" charset="-128"/>
              </a:rPr>
              <a:t> is the lowest-cost node in the frontier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000" dirty="0">
                <a:latin typeface="Arial Unicode MS" pitchFamily="34" charset="-128"/>
              </a:rPr>
              <a:t>“neighbors” of </a:t>
            </a:r>
            <a:r>
              <a:rPr lang="en-US" sz="2000" i="1" dirty="0">
                <a:latin typeface="Arial Unicode MS" pitchFamily="34" charset="-128"/>
              </a:rPr>
              <a:t>p</a:t>
            </a:r>
            <a:r>
              <a:rPr lang="en-US" sz="2000" i="1" baseline="-25000" dirty="0">
                <a:latin typeface="Arial Unicode MS" pitchFamily="34" charset="-128"/>
              </a:rPr>
              <a:t>2</a:t>
            </a:r>
            <a:r>
              <a:rPr lang="en-US" sz="2000" dirty="0">
                <a:latin typeface="Arial Unicode MS" pitchFamily="34" charset="-128"/>
              </a:rPr>
              <a:t> are </a:t>
            </a:r>
            <a:r>
              <a:rPr lang="en-US" sz="2000" i="1" dirty="0">
                <a:latin typeface="Arial Unicode MS" pitchFamily="34" charset="-128"/>
              </a:rPr>
              <a:t>{</a:t>
            </a:r>
            <a:r>
              <a:rPr lang="en-US" sz="2000" b="1" i="1" dirty="0">
                <a:latin typeface="Arial Unicode MS" pitchFamily="34" charset="-128"/>
                <a:sym typeface="Symbol" pitchFamily="18" charset="2"/>
              </a:rPr>
              <a:t></a:t>
            </a:r>
            <a:r>
              <a:rPr lang="en-US" sz="2000" i="1" dirty="0">
                <a:latin typeface="Arial Unicode MS" pitchFamily="34" charset="-128"/>
              </a:rPr>
              <a:t>p</a:t>
            </a:r>
            <a:r>
              <a:rPr lang="en-US" sz="2000" i="1" baseline="-25000" dirty="0">
                <a:latin typeface="Arial Unicode MS" pitchFamily="34" charset="-128"/>
              </a:rPr>
              <a:t>9</a:t>
            </a:r>
            <a:r>
              <a:rPr lang="en-US" sz="2000" i="1" dirty="0">
                <a:latin typeface="Arial Unicode MS" pitchFamily="34" charset="-128"/>
              </a:rPr>
              <a:t>, 10</a:t>
            </a:r>
            <a:r>
              <a:rPr lang="en-US" sz="2000" b="1" i="1" dirty="0">
                <a:latin typeface="Arial Unicode MS" pitchFamily="34" charset="-128"/>
                <a:sym typeface="Symbol" pitchFamily="18" charset="2"/>
              </a:rPr>
              <a:t></a:t>
            </a:r>
            <a:r>
              <a:rPr lang="en-US" sz="2000" i="1" dirty="0">
                <a:latin typeface="Arial Unicode MS" pitchFamily="34" charset="-128"/>
              </a:rPr>
              <a:t>, </a:t>
            </a:r>
            <a:r>
              <a:rPr lang="en-US" sz="2000" b="1" i="1" dirty="0">
                <a:latin typeface="Arial Unicode MS" pitchFamily="34" charset="-128"/>
                <a:sym typeface="Symbol" pitchFamily="18" charset="2"/>
              </a:rPr>
              <a:t></a:t>
            </a:r>
            <a:r>
              <a:rPr lang="en-US" sz="2000" i="1" dirty="0">
                <a:latin typeface="Arial Unicode MS" pitchFamily="34" charset="-128"/>
              </a:rPr>
              <a:t>p</a:t>
            </a:r>
            <a:r>
              <a:rPr lang="en-US" sz="2000" i="1" baseline="-25000" dirty="0">
                <a:latin typeface="Arial Unicode MS" pitchFamily="34" charset="-128"/>
              </a:rPr>
              <a:t>10</a:t>
            </a:r>
            <a:r>
              <a:rPr lang="en-US" sz="2000" i="1" dirty="0">
                <a:latin typeface="Arial Unicode MS" pitchFamily="34" charset="-128"/>
              </a:rPr>
              <a:t>, 15</a:t>
            </a:r>
            <a:r>
              <a:rPr lang="en-US" sz="2000" b="1" i="1" dirty="0">
                <a:latin typeface="Arial Unicode MS" pitchFamily="34" charset="-128"/>
                <a:sym typeface="Symbol" pitchFamily="18" charset="2"/>
              </a:rPr>
              <a:t></a:t>
            </a:r>
            <a:r>
              <a:rPr lang="en-US" sz="2000" i="1" dirty="0">
                <a:latin typeface="Arial Unicode MS" pitchFamily="34" charset="-128"/>
              </a:rPr>
              <a:t>}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dirty="0">
                <a:latin typeface="Arial Unicode MS" pitchFamily="34" charset="-128"/>
              </a:rPr>
              <a:t>What happens?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000" i="1" dirty="0">
                <a:latin typeface="Arial Unicode MS" pitchFamily="34" charset="-128"/>
              </a:rPr>
              <a:t>p</a:t>
            </a:r>
            <a:r>
              <a:rPr lang="en-US" sz="2000" i="1" baseline="-25000" dirty="0">
                <a:latin typeface="Arial Unicode MS" pitchFamily="34" charset="-128"/>
              </a:rPr>
              <a:t>2</a:t>
            </a:r>
            <a:r>
              <a:rPr lang="en-US" sz="2000" dirty="0">
                <a:latin typeface="Arial Unicode MS" pitchFamily="34" charset="-128"/>
              </a:rPr>
              <a:t> is selected, and tested for being a goal.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000" dirty="0">
                <a:latin typeface="Arial Unicode MS" pitchFamily="34" charset="-128"/>
              </a:rPr>
              <a:t>Neighbors of </a:t>
            </a:r>
            <a:r>
              <a:rPr lang="en-US" sz="2000" i="1" dirty="0">
                <a:latin typeface="Arial Unicode MS" pitchFamily="34" charset="-128"/>
              </a:rPr>
              <a:t>p</a:t>
            </a:r>
            <a:r>
              <a:rPr lang="en-US" sz="2000" i="1" baseline="-25000" dirty="0">
                <a:latin typeface="Arial Unicode MS" pitchFamily="34" charset="-128"/>
              </a:rPr>
              <a:t>2</a:t>
            </a:r>
            <a:r>
              <a:rPr lang="en-US" sz="2000" dirty="0">
                <a:latin typeface="Arial Unicode MS" pitchFamily="34" charset="-128"/>
              </a:rPr>
              <a:t> are inserted into the frontier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000" dirty="0">
                <a:latin typeface="Arial Unicode MS" pitchFamily="34" charset="-128"/>
              </a:rPr>
              <a:t>Thus, the frontier is now </a:t>
            </a:r>
            <a:r>
              <a:rPr lang="en-US" sz="2000" i="1" dirty="0">
                <a:latin typeface="Arial Unicode MS" pitchFamily="34" charset="-128"/>
              </a:rPr>
              <a:t>[</a:t>
            </a:r>
            <a:r>
              <a:rPr lang="en-US" sz="2000" b="1" i="1" dirty="0">
                <a:latin typeface="Arial Unicode MS" pitchFamily="34" charset="-128"/>
                <a:sym typeface="Symbol" pitchFamily="18" charset="2"/>
              </a:rPr>
              <a:t></a:t>
            </a:r>
            <a:r>
              <a:rPr lang="en-US" sz="2000" i="1" dirty="0">
                <a:latin typeface="Arial Unicode MS" pitchFamily="34" charset="-128"/>
              </a:rPr>
              <a:t>p</a:t>
            </a:r>
            <a:r>
              <a:rPr lang="en-US" sz="2000" i="1" baseline="-25000" dirty="0">
                <a:latin typeface="Arial Unicode MS" pitchFamily="34" charset="-128"/>
              </a:rPr>
              <a:t>3</a:t>
            </a:r>
            <a:r>
              <a:rPr lang="en-US" sz="2000" i="1" dirty="0">
                <a:latin typeface="Arial Unicode MS" pitchFamily="34" charset="-128"/>
              </a:rPr>
              <a:t>, 7</a:t>
            </a:r>
            <a:r>
              <a:rPr lang="en-US" sz="2000" b="1" i="1" dirty="0">
                <a:latin typeface="Arial Unicode MS" pitchFamily="34" charset="-128"/>
                <a:sym typeface="Symbol" pitchFamily="18" charset="2"/>
              </a:rPr>
              <a:t> , </a:t>
            </a:r>
            <a:r>
              <a:rPr lang="en-US" sz="2000" i="1" dirty="0">
                <a:latin typeface="Arial Unicode MS" pitchFamily="34" charset="-128"/>
              </a:rPr>
              <a:t>p</a:t>
            </a:r>
            <a:r>
              <a:rPr lang="en-US" sz="2000" i="1" baseline="-25000" dirty="0">
                <a:latin typeface="Arial Unicode MS" pitchFamily="34" charset="-128"/>
              </a:rPr>
              <a:t>9</a:t>
            </a:r>
            <a:r>
              <a:rPr lang="en-US" sz="2000" i="1" dirty="0">
                <a:latin typeface="Arial Unicode MS" pitchFamily="34" charset="-128"/>
              </a:rPr>
              <a:t>, 10</a:t>
            </a:r>
            <a:r>
              <a:rPr lang="en-US" sz="2000" b="1" i="1" dirty="0">
                <a:latin typeface="Arial Unicode MS" pitchFamily="34" charset="-128"/>
                <a:sym typeface="Symbol" pitchFamily="18" charset="2"/>
              </a:rPr>
              <a:t></a:t>
            </a:r>
            <a:r>
              <a:rPr lang="en-US" sz="2000" i="1" dirty="0">
                <a:latin typeface="Arial Unicode MS" pitchFamily="34" charset="-128"/>
              </a:rPr>
              <a:t>, </a:t>
            </a:r>
            <a:r>
              <a:rPr lang="en-US" sz="2000" b="1" i="1" dirty="0">
                <a:latin typeface="Arial Unicode MS" pitchFamily="34" charset="-128"/>
                <a:sym typeface="Symbol" pitchFamily="18" charset="2"/>
              </a:rPr>
              <a:t></a:t>
            </a:r>
            <a:r>
              <a:rPr lang="en-US" sz="2000" i="1" dirty="0">
                <a:latin typeface="Arial Unicode MS" pitchFamily="34" charset="-128"/>
              </a:rPr>
              <a:t>p</a:t>
            </a:r>
            <a:r>
              <a:rPr lang="en-US" sz="2000" i="1" baseline="-25000" dirty="0">
                <a:latin typeface="Arial Unicode MS" pitchFamily="34" charset="-128"/>
              </a:rPr>
              <a:t>1</a:t>
            </a:r>
            <a:r>
              <a:rPr lang="en-US" sz="2000" i="1" dirty="0">
                <a:latin typeface="Arial Unicode MS" pitchFamily="34" charset="-128"/>
              </a:rPr>
              <a:t>, 11</a:t>
            </a:r>
            <a:r>
              <a:rPr lang="en-US" sz="2000" b="1" i="1" dirty="0">
                <a:latin typeface="Arial Unicode MS" pitchFamily="34" charset="-128"/>
                <a:sym typeface="Symbol" pitchFamily="18" charset="2"/>
              </a:rPr>
              <a:t></a:t>
            </a:r>
            <a:r>
              <a:rPr lang="en-US" sz="2000" i="1" dirty="0">
                <a:latin typeface="Arial Unicode MS" pitchFamily="34" charset="-128"/>
              </a:rPr>
              <a:t>, </a:t>
            </a:r>
            <a:r>
              <a:rPr lang="en-US" sz="2000" b="1" i="1" dirty="0">
                <a:latin typeface="Arial Unicode MS" pitchFamily="34" charset="-128"/>
                <a:sym typeface="Symbol" pitchFamily="18" charset="2"/>
              </a:rPr>
              <a:t></a:t>
            </a:r>
            <a:r>
              <a:rPr lang="en-US" sz="2000" i="1" dirty="0">
                <a:latin typeface="Arial Unicode MS" pitchFamily="34" charset="-128"/>
              </a:rPr>
              <a:t> p</a:t>
            </a:r>
            <a:r>
              <a:rPr lang="en-US" sz="2000" i="1" baseline="-25000" dirty="0">
                <a:latin typeface="Arial Unicode MS" pitchFamily="34" charset="-128"/>
              </a:rPr>
              <a:t>10</a:t>
            </a:r>
            <a:r>
              <a:rPr lang="en-US" sz="2000" i="1" dirty="0">
                <a:latin typeface="Arial Unicode MS" pitchFamily="34" charset="-128"/>
              </a:rPr>
              <a:t>, 15</a:t>
            </a:r>
            <a:r>
              <a:rPr lang="en-US" sz="2000" b="1" i="1" dirty="0">
                <a:latin typeface="Arial Unicode MS" pitchFamily="34" charset="-128"/>
                <a:sym typeface="Symbol" pitchFamily="18" charset="2"/>
              </a:rPr>
              <a:t></a:t>
            </a:r>
            <a:r>
              <a:rPr lang="en-US" sz="2000" i="1" dirty="0">
                <a:latin typeface="Arial Unicode MS" pitchFamily="34" charset="-128"/>
              </a:rPr>
              <a:t>]</a:t>
            </a:r>
            <a:r>
              <a:rPr lang="en-US" sz="2000" dirty="0">
                <a:latin typeface="Arial Unicode MS" pitchFamily="34" charset="-128"/>
              </a:rPr>
              <a:t>.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000" dirty="0">
                <a:latin typeface="Arial Unicode MS" pitchFamily="34" charset="-128"/>
              </a:rPr>
              <a:t>?         ? is selected next.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  <a:defRPr/>
            </a:pPr>
            <a:r>
              <a:rPr lang="en-US" sz="2000" dirty="0">
                <a:latin typeface="Arial Unicode MS" pitchFamily="34" charset="-128"/>
              </a:rPr>
              <a:t>Etc. etc.</a:t>
            </a:r>
          </a:p>
        </p:txBody>
      </p:sp>
      <p:pic>
        <p:nvPicPr>
          <p:cNvPr id="1127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322" y="6286520"/>
            <a:ext cx="1008063" cy="37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type="body" idx="1"/>
            <p:custDataLst>
              <p:tags r:id="rId1"/>
            </p:custDataLst>
          </p:nvPr>
        </p:nvSpPr>
        <p:spPr>
          <a:xfrm>
            <a:off x="251520" y="548680"/>
            <a:ext cx="8458200" cy="4495800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When arc costs are equal LCFS is equivalent to..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1383" name="Rectangle 7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95536" y="5157192"/>
            <a:ext cx="8136904" cy="792089"/>
          </a:xfrm>
          <a:prstGeom prst="rect">
            <a:avLst/>
          </a:prstGeom>
          <a:solidFill>
            <a:srgbClr val="00CCFF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 smtClean="0"/>
              <a:t>None of the above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95536" y="1700808"/>
            <a:ext cx="8064896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DFS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95536" y="3933056"/>
            <a:ext cx="8064896" cy="523220"/>
          </a:xfrm>
          <a:prstGeom prst="rect">
            <a:avLst/>
          </a:prstGeom>
          <a:solidFill>
            <a:srgbClr val="66FF33">
              <a:alpha val="54902"/>
            </a:srgb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IDS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95536" y="2780928"/>
            <a:ext cx="8064896" cy="523220"/>
          </a:xfrm>
          <a:prstGeom prst="rect">
            <a:avLst/>
          </a:prstGeom>
          <a:solidFill>
            <a:srgbClr val="FF66CC">
              <a:alpha val="61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BFS</a:t>
            </a:r>
            <a:endParaRPr lang="en-US" dirty="0"/>
          </a:p>
        </p:txBody>
      </p:sp>
      <p:sp>
        <p:nvSpPr>
          <p:cNvPr id="9" name="Left Arrow 8">
            <a:hlinkClick r:id="" action="ppaction://noaction"/>
          </p:cNvPr>
          <p:cNvSpPr/>
          <p:nvPr/>
        </p:nvSpPr>
        <p:spPr>
          <a:xfrm>
            <a:off x="467544" y="6021288"/>
            <a:ext cx="360040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65C61F8-32CB-4D40-92BC-CF143B5E41E0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2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 of Lowest-Cost Search (1)</a:t>
            </a:r>
          </a:p>
        </p:txBody>
      </p:sp>
      <p:sp>
        <p:nvSpPr>
          <p:cNvPr id="12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92150"/>
            <a:ext cx="8893175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smtClean="0"/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lvl="1" eaLnBrk="1" hangingPunct="1"/>
            <a:endParaRPr lang="en-US" sz="2000" smtClean="0"/>
          </a:p>
        </p:txBody>
      </p:sp>
      <p:sp>
        <p:nvSpPr>
          <p:cNvPr id="12300" name="Rectangle 4"/>
          <p:cNvSpPr>
            <a:spLocks noChangeArrowheads="1"/>
          </p:cNvSpPr>
          <p:nvPr/>
        </p:nvSpPr>
        <p:spPr bwMode="auto">
          <a:xfrm>
            <a:off x="323850" y="1125538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Is LCFS </a:t>
            </a: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complete</a:t>
            </a:r>
            <a:r>
              <a:rPr lang="en-US" sz="2400">
                <a:latin typeface="Arial Unicode MS" pitchFamily="34" charset="-128"/>
              </a:rPr>
              <a:t>?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not in general: a cycle with zero or negative arc costs could be followed forever.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yes, as long as arc costs are strictly positive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Is LCFS </a:t>
            </a: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optimal</a:t>
            </a:r>
            <a:r>
              <a:rPr lang="en-US" sz="2400">
                <a:latin typeface="Arial Unicode MS" pitchFamily="34" charset="-128"/>
              </a:rPr>
              <a:t>?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Not in general.  Why not?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Arc costs could be negative: a path that initially looks high-cost could end up getting a ``refund''.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However, LCFS </a:t>
            </a:r>
            <a:r>
              <a:rPr lang="en-US" sz="2400" b="1" i="1">
                <a:latin typeface="Arial Unicode MS" pitchFamily="34" charset="-128"/>
              </a:rPr>
              <a:t>is</a:t>
            </a:r>
            <a:r>
              <a:rPr lang="en-US" sz="2400">
                <a:latin typeface="Arial Unicode MS" pitchFamily="34" charset="-128"/>
              </a:rPr>
              <a:t> optimal if arc costs are guaranteed to be non-negative.</a:t>
            </a:r>
          </a:p>
        </p:txBody>
      </p:sp>
      <p:pic>
        <p:nvPicPr>
          <p:cNvPr id="1230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5600" y="1989138"/>
            <a:ext cx="1008063" cy="37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0FDAD05E-C911-4F85-A531-966D00DED2BB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 of Lowest-Cost Search</a:t>
            </a:r>
          </a:p>
        </p:txBody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92150"/>
            <a:ext cx="8893175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smtClean="0"/>
          </a:p>
          <a:p>
            <a:pPr eaLnBrk="1" hangingPunct="1">
              <a:buFontTx/>
              <a:buChar char="•"/>
            </a:pPr>
            <a:endParaRPr lang="en-US" sz="2400" smtClean="0"/>
          </a:p>
          <a:p>
            <a:pPr lvl="1" eaLnBrk="1" hangingPunct="1"/>
            <a:endParaRPr lang="en-US" sz="2000" smtClean="0"/>
          </a:p>
        </p:txBody>
      </p:sp>
      <p:sp>
        <p:nvSpPr>
          <p:cNvPr id="13320" name="Rectangle 4"/>
          <p:cNvSpPr>
            <a:spLocks noChangeArrowheads="1"/>
          </p:cNvSpPr>
          <p:nvPr/>
        </p:nvSpPr>
        <p:spPr bwMode="auto">
          <a:xfrm>
            <a:off x="323850" y="1125538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What is the </a:t>
            </a: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time complexity</a:t>
            </a:r>
            <a:r>
              <a:rPr lang="en-US" sz="2400">
                <a:latin typeface="Arial Unicode MS" pitchFamily="34" charset="-128"/>
              </a:rPr>
              <a:t>, if the maximum path length is </a:t>
            </a:r>
            <a:r>
              <a:rPr lang="en-US" sz="2400" i="1">
                <a:latin typeface="Arial Unicode MS" pitchFamily="34" charset="-128"/>
              </a:rPr>
              <a:t>m</a:t>
            </a:r>
            <a:r>
              <a:rPr lang="en-US" sz="2400">
                <a:latin typeface="Arial Unicode MS" pitchFamily="34" charset="-128"/>
              </a:rPr>
              <a:t> and the maximum branching factor is </a:t>
            </a:r>
            <a:r>
              <a:rPr lang="en-US" sz="2400" i="1">
                <a:latin typeface="Arial Unicode MS" pitchFamily="34" charset="-128"/>
              </a:rPr>
              <a:t>b</a:t>
            </a:r>
            <a:r>
              <a:rPr lang="en-US" sz="2400">
                <a:latin typeface="Arial Unicode MS" pitchFamily="34" charset="-128"/>
              </a:rPr>
              <a:t>?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The time complexity is </a:t>
            </a:r>
            <a:r>
              <a:rPr lang="en-US" sz="2400" i="1">
                <a:latin typeface="Arial Unicode MS" pitchFamily="34" charset="-128"/>
              </a:rPr>
              <a:t>O(b</a:t>
            </a:r>
            <a:r>
              <a:rPr lang="en-US" sz="2400" i="1" baseline="30000">
                <a:latin typeface="Arial Unicode MS" pitchFamily="34" charset="-128"/>
              </a:rPr>
              <a:t>m</a:t>
            </a:r>
            <a:r>
              <a:rPr lang="en-US" sz="2400" i="1">
                <a:latin typeface="Arial Unicode MS" pitchFamily="34" charset="-128"/>
              </a:rPr>
              <a:t>)</a:t>
            </a:r>
            <a:r>
              <a:rPr lang="en-US" sz="2400">
                <a:latin typeface="Arial Unicode MS" pitchFamily="34" charset="-128"/>
              </a:rPr>
              <a:t>: must examine every node in the tree.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Knowing costs doesn't help here. 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endParaRPr lang="en-US" sz="240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What is the </a:t>
            </a: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space complexity</a:t>
            </a:r>
            <a:r>
              <a:rPr lang="en-US" sz="2400">
                <a:latin typeface="Arial Unicode MS" pitchFamily="34" charset="-128"/>
              </a:rPr>
              <a:t>?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20000"/>
              <a:buFontTx/>
              <a:buChar char="•"/>
            </a:pPr>
            <a:r>
              <a:rPr lang="en-US" sz="2400">
                <a:latin typeface="Arial Unicode MS" pitchFamily="34" charset="-128"/>
              </a:rPr>
              <a:t>Space complexity is </a:t>
            </a:r>
            <a:r>
              <a:rPr lang="en-US" sz="2400" i="1">
                <a:latin typeface="Arial Unicode MS" pitchFamily="34" charset="-128"/>
              </a:rPr>
              <a:t>O(b</a:t>
            </a:r>
            <a:r>
              <a:rPr lang="en-US" sz="2400" i="1" baseline="30000">
                <a:latin typeface="Arial Unicode MS" pitchFamily="34" charset="-128"/>
              </a:rPr>
              <a:t>m</a:t>
            </a:r>
            <a:r>
              <a:rPr lang="en-US" sz="2400" i="1">
                <a:latin typeface="Arial Unicode MS" pitchFamily="34" charset="-128"/>
              </a:rPr>
              <a:t>)</a:t>
            </a:r>
            <a:r>
              <a:rPr lang="en-US" sz="2400">
                <a:latin typeface="Arial Unicode MS" pitchFamily="34" charset="-128"/>
              </a:rPr>
              <a:t>: we must store the whole frontier in memory.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4361" name="Content Placeholder 2"/>
          <p:cNvSpPr>
            <a:spLocks noGrp="1"/>
          </p:cNvSpPr>
          <p:nvPr>
            <p:ph idx="1"/>
          </p:nvPr>
        </p:nvSpPr>
        <p:spPr>
          <a:xfrm>
            <a:off x="285750" y="928688"/>
            <a:ext cx="8572500" cy="4500562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/>
              <a:t>Apply basic properties of search algorithms: completeness, optimality, time and space complexity of search algorithms. </a:t>
            </a:r>
          </a:p>
          <a:p>
            <a:pPr eaLnBrk="1" hangingPunct="1">
              <a:buFontTx/>
              <a:buChar char="•"/>
            </a:pPr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Tx/>
              <a:buChar char="•"/>
            </a:pPr>
            <a:endParaRPr lang="en-US" smtClean="0"/>
          </a:p>
          <a:p>
            <a:pPr eaLnBrk="1" hangingPunct="1">
              <a:buFontTx/>
              <a:buChar char="•"/>
            </a:pPr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B038FEA-A479-47B8-80C6-7A0EB605C712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4313" y="214313"/>
            <a:ext cx="8929687" cy="6858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b="1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Learning Goals for Search  (up to today)</a:t>
            </a:r>
          </a:p>
        </p:txBody>
      </p:sp>
      <p:graphicFrame>
        <p:nvGraphicFramePr>
          <p:cNvPr id="7" name="Group 38"/>
          <p:cNvGraphicFramePr>
            <a:graphicFrameLocks/>
          </p:cNvGraphicFramePr>
          <p:nvPr/>
        </p:nvGraphicFramePr>
        <p:xfrm>
          <a:off x="357188" y="2286000"/>
          <a:ext cx="8786841" cy="3786214"/>
        </p:xfrm>
        <a:graphic>
          <a:graphicData uri="http://schemas.openxmlformats.org/drawingml/2006/table">
            <a:tbl>
              <a:tblPr/>
              <a:tblGrid>
                <a:gridCol w="1756706"/>
                <a:gridCol w="1933867"/>
                <a:gridCol w="1582857"/>
                <a:gridCol w="1756705"/>
                <a:gridCol w="1756706"/>
              </a:tblGrid>
              <a:tr h="872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Complete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Optimal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Space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3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DFS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1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2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2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143000"/>
            <a:ext cx="8572500" cy="4500563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Select the most appropriate search algorithms for specific problems. 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2800" dirty="0" smtClean="0">
                <a:ea typeface="+mn-ea"/>
                <a:cs typeface="+mn-cs"/>
              </a:rPr>
              <a:t>BFS </a:t>
            </a:r>
            <a:r>
              <a:rPr lang="en-US" sz="2800" dirty="0" err="1" smtClean="0">
                <a:ea typeface="+mn-ea"/>
                <a:cs typeface="+mn-cs"/>
              </a:rPr>
              <a:t>vs</a:t>
            </a:r>
            <a:r>
              <a:rPr lang="en-US" sz="2800" dirty="0" smtClean="0">
                <a:ea typeface="+mn-ea"/>
                <a:cs typeface="+mn-cs"/>
              </a:rPr>
              <a:t> DFS </a:t>
            </a:r>
            <a:r>
              <a:rPr lang="en-US" sz="2800" dirty="0" err="1" smtClean="0">
                <a:ea typeface="+mn-ea"/>
                <a:cs typeface="+mn-cs"/>
              </a:rPr>
              <a:t>vs</a:t>
            </a:r>
            <a:r>
              <a:rPr lang="en-US" sz="2800" dirty="0" smtClean="0">
                <a:ea typeface="+mn-ea"/>
                <a:cs typeface="+mn-cs"/>
              </a:rPr>
              <a:t> IDS </a:t>
            </a:r>
            <a:r>
              <a:rPr lang="en-US" sz="2800" dirty="0" err="1" smtClean="0">
                <a:ea typeface="+mn-ea"/>
                <a:cs typeface="+mn-cs"/>
              </a:rPr>
              <a:t>vs</a:t>
            </a:r>
            <a:r>
              <a:rPr lang="en-US" sz="2800" dirty="0" smtClean="0">
                <a:ea typeface="+mn-ea"/>
                <a:cs typeface="+mn-cs"/>
              </a:rPr>
              <a:t> </a:t>
            </a:r>
            <a:r>
              <a:rPr lang="en-US" sz="2800" dirty="0" err="1" smtClean="0">
                <a:ea typeface="+mn-ea"/>
                <a:cs typeface="+mn-cs"/>
              </a:rPr>
              <a:t>BidirS</a:t>
            </a:r>
            <a:r>
              <a:rPr lang="en-US" sz="2800" dirty="0" smtClean="0">
                <a:ea typeface="+mn-ea"/>
                <a:cs typeface="+mn-cs"/>
              </a:rPr>
              <a:t>- 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2800" dirty="0" smtClean="0">
                <a:ea typeface="+mn-ea"/>
                <a:cs typeface="+mn-cs"/>
              </a:rPr>
              <a:t>LCFS vs. BFS – 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2800" dirty="0" smtClean="0">
                <a:ea typeface="+mn-ea"/>
                <a:cs typeface="+mn-cs"/>
              </a:rPr>
              <a:t>A* vs. B&amp;B </a:t>
            </a:r>
            <a:r>
              <a:rPr lang="en-US" sz="2800" dirty="0" err="1" smtClean="0">
                <a:ea typeface="+mn-ea"/>
                <a:cs typeface="+mn-cs"/>
              </a:rPr>
              <a:t>vs</a:t>
            </a:r>
            <a:r>
              <a:rPr lang="en-US" sz="2800" dirty="0" smtClean="0">
                <a:ea typeface="+mn-ea"/>
                <a:cs typeface="+mn-cs"/>
              </a:rPr>
              <a:t> IDA* </a:t>
            </a:r>
            <a:r>
              <a:rPr lang="en-US" sz="2800" dirty="0" err="1" smtClean="0">
                <a:ea typeface="+mn-ea"/>
                <a:cs typeface="+mn-cs"/>
              </a:rPr>
              <a:t>vs</a:t>
            </a:r>
            <a:r>
              <a:rPr lang="en-US" sz="2800" dirty="0" smtClean="0">
                <a:ea typeface="+mn-ea"/>
                <a:cs typeface="+mn-cs"/>
              </a:rPr>
              <a:t> MBA*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3200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sz="3200" dirty="0" smtClean="0"/>
              <a:t>Define/read/write/trace/debug </a:t>
            </a:r>
            <a:r>
              <a:rPr lang="en-US" sz="3200" dirty="0"/>
              <a:t>different search algorithms  </a:t>
            </a:r>
            <a:endParaRPr lang="en-US" sz="3200" dirty="0" smtClean="0"/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2800" dirty="0" smtClean="0"/>
              <a:t>With / Without cost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2800" dirty="0" smtClean="0"/>
              <a:t>Informed / Uninformed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CPSC 322, Lecture 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A7A56F2-0A61-4E3E-BCDE-E10208F59E2A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14313" y="142875"/>
            <a:ext cx="8929687" cy="107156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600" b="1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Learning Goals for Search (cont’) </a:t>
            </a:r>
          </a:p>
          <a:p>
            <a:pPr algn="ctr">
              <a:defRPr/>
            </a:pPr>
            <a:r>
              <a:rPr lang="en-US" sz="3600" b="1" kern="0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(up to today)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3AD500B-C344-4A0A-94F2-571625571CDD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4582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3600" b="1" smtClean="0"/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3600" b="1" smtClean="0"/>
              <a:t>Recap DFS vs BFS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3600" smtClean="0">
                <a:solidFill>
                  <a:schemeClr val="hlink"/>
                </a:solidFill>
              </a:rPr>
              <a:t>Uninformed Iterative Deepening (IDS)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3600" smtClean="0">
                <a:solidFill>
                  <a:schemeClr val="hlink"/>
                </a:solidFill>
              </a:rPr>
              <a:t>Search with Costs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ADD871F-1EE4-4244-9BDC-6E172F8A342C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16404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500063"/>
            <a:ext cx="8534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Beyond uninformed search…. </a:t>
            </a:r>
          </a:p>
        </p:txBody>
      </p:sp>
      <p:sp>
        <p:nvSpPr>
          <p:cNvPr id="16405" name="Rectangle 4"/>
          <p:cNvSpPr>
            <a:spLocks noChangeArrowheads="1"/>
          </p:cNvSpPr>
          <p:nvPr/>
        </p:nvSpPr>
        <p:spPr bwMode="auto">
          <a:xfrm>
            <a:off x="500063" y="1571625"/>
            <a:ext cx="84582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latin typeface="Arial Unicode MS" pitchFamily="34" charset="-128"/>
              </a:rPr>
              <a:t>So far the selection of the next path to examine (and possibly expand) is based on 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806D8E3-F18C-4BEE-BF04-3B983A596599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1000125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Next Class</a:t>
            </a:r>
          </a:p>
        </p:txBody>
      </p:sp>
      <p:sp>
        <p:nvSpPr>
          <p:cNvPr id="17414" name="Rectangle 4"/>
          <p:cNvSpPr>
            <a:spLocks noChangeArrowheads="1"/>
          </p:cNvSpPr>
          <p:nvPr/>
        </p:nvSpPr>
        <p:spPr bwMode="auto">
          <a:xfrm>
            <a:off x="500063" y="2071688"/>
            <a:ext cx="845820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Arial Unicode MS" pitchFamily="34" charset="-128"/>
              </a:rPr>
              <a:t>Start </a:t>
            </a:r>
            <a:r>
              <a:rPr lang="en-US" sz="3200" b="1" dirty="0">
                <a:latin typeface="Arial Unicode MS" pitchFamily="34" charset="-128"/>
              </a:rPr>
              <a:t>Heuristic Search</a:t>
            </a:r>
            <a:r>
              <a:rPr lang="en-US" sz="3200" dirty="0">
                <a:latin typeface="Arial Unicode MS" pitchFamily="34" charset="-128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dirty="0">
                <a:latin typeface="Arial Unicode MS" pitchFamily="34" charset="-128"/>
              </a:rPr>
              <a:t>(textbook.: start </a:t>
            </a:r>
            <a:r>
              <a:rPr lang="en-US" sz="3200" dirty="0" smtClean="0">
                <a:latin typeface="Arial Unicode MS" pitchFamily="34" charset="-128"/>
              </a:rPr>
              <a:t>3.6)</a:t>
            </a:r>
            <a:endParaRPr lang="en-US" sz="3200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DDBF219-1412-4F34-97F2-4059EC3BF641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3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Recap: Graph Search Algorithm </a:t>
            </a:r>
          </a:p>
        </p:txBody>
      </p:sp>
      <p:sp>
        <p:nvSpPr>
          <p:cNvPr id="3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692150"/>
            <a:ext cx="8893175" cy="5616575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sz="2000" dirty="0" smtClean="0"/>
          </a:p>
          <a:p>
            <a:pPr eaLnBrk="1" hangingPunct="1">
              <a:buFontTx/>
              <a:buChar char="•"/>
            </a:pPr>
            <a:endParaRPr lang="en-US" sz="2400" dirty="0" smtClean="0"/>
          </a:p>
          <a:p>
            <a:pPr lvl="1" eaLnBrk="1" hangingPunct="1"/>
            <a:endParaRPr lang="en-US" sz="2000" dirty="0" smtClean="0"/>
          </a:p>
        </p:txBody>
      </p:sp>
      <p:sp>
        <p:nvSpPr>
          <p:cNvPr id="3085" name="Rectangle 5"/>
          <p:cNvSpPr>
            <a:spLocks noChangeArrowheads="1"/>
          </p:cNvSpPr>
          <p:nvPr/>
        </p:nvSpPr>
        <p:spPr bwMode="auto">
          <a:xfrm>
            <a:off x="214313" y="5500688"/>
            <a:ext cx="8715375" cy="92868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In what aspects DFS and BFS differ when we look at the generic graph search algorithm? </a:t>
            </a:r>
          </a:p>
          <a:p>
            <a:pPr marL="342900" indent="-342900"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</p:txBody>
      </p:sp>
      <p:sp>
        <p:nvSpPr>
          <p:cNvPr id="3086" name="Rectangle 3"/>
          <p:cNvSpPr>
            <a:spLocks noChangeArrowheads="1"/>
          </p:cNvSpPr>
          <p:nvPr/>
        </p:nvSpPr>
        <p:spPr bwMode="auto">
          <a:xfrm>
            <a:off x="0" y="1000108"/>
            <a:ext cx="8429625" cy="428625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</a:pPr>
            <a:r>
              <a:rPr lang="en-US" sz="2000" b="1" dirty="0">
                <a:solidFill>
                  <a:srgbClr val="000000"/>
                </a:solidFill>
                <a:latin typeface="Arial Unicode MS" pitchFamily="34" charset="-128"/>
              </a:rPr>
              <a:t>Input: 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a graph, a start node, Boolean procedure </a:t>
            </a: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</a:rPr>
              <a:t>goal(n)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 that tests if </a:t>
            </a: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 is a goal node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</a:pP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</a:rPr>
              <a:t>frontier:= </a:t>
            </a:r>
            <a:r>
              <a:rPr lang="en-US" sz="2000" dirty="0">
                <a:latin typeface="Arial Unicode MS" pitchFamily="34" charset="-128"/>
              </a:rPr>
              <a:t>[&lt;</a:t>
            </a:r>
            <a:r>
              <a:rPr lang="en-US" sz="2000" i="1" dirty="0">
                <a:latin typeface="Arial Unicode MS" pitchFamily="34" charset="-128"/>
              </a:rPr>
              <a:t>s</a:t>
            </a:r>
            <a:r>
              <a:rPr lang="en-US" sz="2000" dirty="0">
                <a:latin typeface="Arial Unicode MS" pitchFamily="34" charset="-128"/>
              </a:rPr>
              <a:t>&gt;: </a:t>
            </a:r>
            <a:r>
              <a:rPr lang="en-US" sz="2000" i="1" dirty="0">
                <a:latin typeface="Arial Unicode MS" pitchFamily="34" charset="-128"/>
              </a:rPr>
              <a:t>s</a:t>
            </a:r>
            <a:r>
              <a:rPr lang="en-US" sz="2000" dirty="0">
                <a:latin typeface="Arial Unicode MS" pitchFamily="34" charset="-128"/>
              </a:rPr>
              <a:t> is a start node];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</a:pPr>
            <a:r>
              <a:rPr lang="en-US" sz="2000" b="1" dirty="0">
                <a:solidFill>
                  <a:srgbClr val="000000"/>
                </a:solidFill>
                <a:latin typeface="Arial Unicode MS" pitchFamily="34" charset="-128"/>
              </a:rPr>
              <a:t>While </a:t>
            </a: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</a:rPr>
              <a:t>frontier  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is not empty:</a:t>
            </a:r>
            <a:endParaRPr lang="en-US" sz="2000" b="1" dirty="0">
              <a:solidFill>
                <a:srgbClr val="000000"/>
              </a:solidFill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</a:pPr>
            <a:r>
              <a:rPr lang="en-US" sz="2000" b="1" dirty="0">
                <a:solidFill>
                  <a:srgbClr val="000000"/>
                </a:solidFill>
                <a:latin typeface="Arial Unicode MS" pitchFamily="34" charset="-128"/>
              </a:rPr>
              <a:t>      select 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and</a:t>
            </a:r>
            <a:r>
              <a:rPr lang="en-US" sz="2000" b="1" dirty="0">
                <a:solidFill>
                  <a:srgbClr val="000000"/>
                </a:solidFill>
                <a:latin typeface="Arial Unicode MS" pitchFamily="34" charset="-128"/>
              </a:rPr>
              <a:t> remove 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path  &lt;</a:t>
            </a: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</a:rPr>
              <a:t>n</a:t>
            </a:r>
            <a:r>
              <a:rPr lang="en-US" sz="2000" i="1" baseline="-25000" dirty="0">
                <a:solidFill>
                  <a:srgbClr val="000000"/>
                </a:solidFill>
                <a:latin typeface="Arial Unicode MS" pitchFamily="34" charset="-128"/>
              </a:rPr>
              <a:t>o</a:t>
            </a: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</a:rPr>
              <a:t>,….,</a:t>
            </a:r>
            <a:r>
              <a:rPr lang="en-US" sz="2000" i="1" dirty="0" err="1">
                <a:solidFill>
                  <a:srgbClr val="000000"/>
                </a:solidFill>
                <a:latin typeface="Arial Unicode MS" pitchFamily="34" charset="-128"/>
              </a:rPr>
              <a:t>n</a:t>
            </a:r>
            <a:r>
              <a:rPr lang="en-US" sz="2000" i="1" baseline="-25000" dirty="0" err="1">
                <a:solidFill>
                  <a:srgbClr val="000000"/>
                </a:solidFill>
                <a:latin typeface="Arial Unicode MS" pitchFamily="34" charset="-128"/>
              </a:rPr>
              <a:t>k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&gt; from </a:t>
            </a: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</a:rPr>
              <a:t>frontier; </a:t>
            </a:r>
            <a:endParaRPr lang="en-US" sz="2000" dirty="0">
              <a:solidFill>
                <a:srgbClr val="000000"/>
              </a:solidFill>
              <a:latin typeface="Arial Unicode MS" pitchFamily="34" charset="-128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      </a:t>
            </a:r>
            <a:r>
              <a:rPr lang="en-US" sz="2000" b="1" dirty="0">
                <a:solidFill>
                  <a:srgbClr val="000000"/>
                </a:solidFill>
                <a:latin typeface="Arial Unicode MS" pitchFamily="34" charset="-128"/>
              </a:rPr>
              <a:t>If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</a:rPr>
              <a:t>goal(</a:t>
            </a:r>
            <a:r>
              <a:rPr lang="en-US" sz="2000" i="1" dirty="0" err="1">
                <a:solidFill>
                  <a:srgbClr val="000000"/>
                </a:solidFill>
                <a:latin typeface="Arial Unicode MS" pitchFamily="34" charset="-128"/>
              </a:rPr>
              <a:t>n</a:t>
            </a:r>
            <a:r>
              <a:rPr lang="en-US" sz="2000" i="1" baseline="-25000" dirty="0" err="1">
                <a:solidFill>
                  <a:srgbClr val="000000"/>
                </a:solidFill>
                <a:latin typeface="Arial Unicode MS" pitchFamily="34" charset="-128"/>
              </a:rPr>
              <a:t>k</a:t>
            </a: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</a:rPr>
              <a:t>)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</a:pP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              </a:t>
            </a:r>
            <a:r>
              <a:rPr lang="en-US" sz="2000" b="1" dirty="0">
                <a:solidFill>
                  <a:srgbClr val="000000"/>
                </a:solidFill>
                <a:latin typeface="Arial Unicode MS" pitchFamily="34" charset="-128"/>
              </a:rPr>
              <a:t>return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 &lt;</a:t>
            </a: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</a:rPr>
              <a:t>n</a:t>
            </a:r>
            <a:r>
              <a:rPr lang="en-US" sz="2000" i="1" baseline="-25000" dirty="0">
                <a:solidFill>
                  <a:srgbClr val="000000"/>
                </a:solidFill>
                <a:latin typeface="Arial Unicode MS" pitchFamily="34" charset="-128"/>
              </a:rPr>
              <a:t>o</a:t>
            </a: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</a:rPr>
              <a:t>,….,</a:t>
            </a:r>
            <a:r>
              <a:rPr lang="en-US" sz="2000" i="1" dirty="0" err="1">
                <a:solidFill>
                  <a:srgbClr val="000000"/>
                </a:solidFill>
                <a:latin typeface="Arial Unicode MS" pitchFamily="34" charset="-128"/>
              </a:rPr>
              <a:t>n</a:t>
            </a:r>
            <a:r>
              <a:rPr lang="en-US" sz="2000" i="1" baseline="-25000" dirty="0" err="1">
                <a:solidFill>
                  <a:srgbClr val="000000"/>
                </a:solidFill>
                <a:latin typeface="Arial Unicode MS" pitchFamily="34" charset="-128"/>
              </a:rPr>
              <a:t>k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&gt;; </a:t>
            </a:r>
            <a:endParaRPr lang="en-US" sz="2400" dirty="0">
              <a:solidFill>
                <a:srgbClr val="000000"/>
              </a:solidFill>
              <a:latin typeface="Arial Unicode MS" pitchFamily="34" charset="-128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en-US" sz="2000" b="1" dirty="0">
                <a:solidFill>
                  <a:srgbClr val="000000"/>
                </a:solidFill>
                <a:latin typeface="Arial Unicode MS" pitchFamily="34" charset="-128"/>
              </a:rPr>
              <a:t>For every 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neighbor</a:t>
            </a:r>
            <a:r>
              <a:rPr lang="en-US" sz="2000" b="1" dirty="0">
                <a:solidFill>
                  <a:srgbClr val="000000"/>
                </a:solidFill>
                <a:latin typeface="Arial Unicode MS" pitchFamily="34" charset="-128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</a:rPr>
              <a:t>n</a:t>
            </a:r>
            <a:r>
              <a:rPr lang="en-US" sz="2000" b="1" dirty="0">
                <a:solidFill>
                  <a:srgbClr val="000000"/>
                </a:solidFill>
                <a:latin typeface="Arial Unicode MS" pitchFamily="34" charset="-128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of</a:t>
            </a:r>
            <a:r>
              <a:rPr lang="en-US" sz="2000" b="1" dirty="0">
                <a:solidFill>
                  <a:srgbClr val="000000"/>
                </a:solidFill>
                <a:latin typeface="Arial Unicode MS" pitchFamily="34" charset="-128"/>
              </a:rPr>
              <a:t> </a:t>
            </a:r>
            <a:r>
              <a:rPr lang="en-US" sz="2000" i="1" dirty="0" err="1">
                <a:solidFill>
                  <a:srgbClr val="000000"/>
                </a:solidFill>
                <a:latin typeface="Arial Unicode MS" pitchFamily="34" charset="-128"/>
              </a:rPr>
              <a:t>n</a:t>
            </a:r>
            <a:r>
              <a:rPr lang="en-US" sz="2000" i="1" baseline="-25000" dirty="0" err="1">
                <a:solidFill>
                  <a:srgbClr val="000000"/>
                </a:solidFill>
                <a:latin typeface="Arial Unicode MS" pitchFamily="34" charset="-128"/>
              </a:rPr>
              <a:t>k</a:t>
            </a:r>
            <a:endParaRPr lang="en-US" sz="2000" dirty="0">
              <a:solidFill>
                <a:srgbClr val="000000"/>
              </a:solidFill>
              <a:latin typeface="Arial Unicode MS" pitchFamily="34" charset="-128"/>
            </a:endParaRP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en-US" sz="2000" b="1" dirty="0">
                <a:solidFill>
                  <a:srgbClr val="000000"/>
                </a:solidFill>
                <a:latin typeface="Arial Unicode MS" pitchFamily="34" charset="-128"/>
              </a:rPr>
              <a:t>        add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 &lt;</a:t>
            </a: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</a:rPr>
              <a:t>n</a:t>
            </a:r>
            <a:r>
              <a:rPr lang="en-US" sz="2000" i="1" baseline="-25000" dirty="0">
                <a:solidFill>
                  <a:srgbClr val="000000"/>
                </a:solidFill>
                <a:latin typeface="Arial Unicode MS" pitchFamily="34" charset="-128"/>
              </a:rPr>
              <a:t>o</a:t>
            </a: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</a:rPr>
              <a:t>,….,</a:t>
            </a:r>
            <a:r>
              <a:rPr lang="en-US" sz="2000" i="1" dirty="0" err="1">
                <a:solidFill>
                  <a:srgbClr val="000000"/>
                </a:solidFill>
                <a:latin typeface="Arial Unicode MS" pitchFamily="34" charset="-128"/>
              </a:rPr>
              <a:t>n</a:t>
            </a:r>
            <a:r>
              <a:rPr lang="en-US" sz="2000" i="1" baseline="-25000" dirty="0" err="1">
                <a:solidFill>
                  <a:srgbClr val="000000"/>
                </a:solidFill>
                <a:latin typeface="Arial Unicode MS" pitchFamily="34" charset="-128"/>
              </a:rPr>
              <a:t>k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, </a:t>
            </a: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</a:rPr>
              <a:t>n&gt;</a:t>
            </a:r>
            <a:r>
              <a:rPr lang="en-US" sz="2000" dirty="0">
                <a:solidFill>
                  <a:srgbClr val="000000"/>
                </a:solidFill>
                <a:latin typeface="Arial Unicode MS" pitchFamily="34" charset="-128"/>
              </a:rPr>
              <a:t> to </a:t>
            </a:r>
            <a:r>
              <a:rPr lang="en-US" sz="2000" i="1" dirty="0">
                <a:solidFill>
                  <a:srgbClr val="000000"/>
                </a:solidFill>
                <a:latin typeface="Arial Unicode MS" pitchFamily="34" charset="-128"/>
              </a:rPr>
              <a:t>frontier;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</a:pPr>
            <a:r>
              <a:rPr lang="en-US" sz="2000" b="1" dirty="0">
                <a:solidFill>
                  <a:srgbClr val="000000"/>
                </a:solidFill>
                <a:latin typeface="Arial Unicode MS" pitchFamily="34" charset="-128"/>
              </a:rPr>
              <a:t>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533400" y="990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>
              <a:solidFill>
                <a:srgbClr val="000000"/>
              </a:solidFill>
              <a:latin typeface="Times-Roman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>
              <a:solidFill>
                <a:srgbClr val="000000"/>
              </a:solidFill>
              <a:latin typeface="Times-Roman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>
              <a:solidFill>
                <a:srgbClr val="000000"/>
              </a:solidFill>
              <a:latin typeface="EBZZZZ+MTSYN"/>
            </a:endParaRPr>
          </a:p>
        </p:txBody>
      </p:sp>
      <p:sp>
        <p:nvSpPr>
          <p:cNvPr id="614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3132CD"/>
                </a:solidFill>
                <a:ea typeface="MS PGothic" pitchFamily="34" charset="-128"/>
              </a:rPr>
              <a:t>When to use BFS vs. DFS?</a:t>
            </a:r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AB204CB-1A1C-49D0-8022-BB364E0C7597}" type="slidenum">
              <a:rPr lang="en-US"/>
              <a:pPr/>
              <a:t>4</a:t>
            </a:fld>
            <a:endParaRPr lang="en-US"/>
          </a:p>
        </p:txBody>
      </p:sp>
      <p:sp>
        <p:nvSpPr>
          <p:cNvPr id="34821" name="Content Placeholder 6"/>
          <p:cNvSpPr>
            <a:spLocks noGrp="1"/>
          </p:cNvSpPr>
          <p:nvPr>
            <p:ph idx="1"/>
          </p:nvPr>
        </p:nvSpPr>
        <p:spPr>
          <a:xfrm>
            <a:off x="685800" y="908720"/>
            <a:ext cx="8458200" cy="4495800"/>
          </a:xfrm>
        </p:spPr>
        <p:txBody>
          <a:bodyPr/>
          <a:lstStyle/>
          <a:p>
            <a:pPr>
              <a:buSzTx/>
              <a:buFontTx/>
              <a:buChar char="•"/>
            </a:pPr>
            <a:r>
              <a:rPr lang="en-US" sz="2400" dirty="0" smtClean="0"/>
              <a:t>The search graph has cycles or is infinite</a:t>
            </a:r>
          </a:p>
          <a:p>
            <a:pPr>
              <a:buSzTx/>
            </a:pP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SzTx/>
              <a:buFontTx/>
              <a:buChar char="•"/>
            </a:pP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We need the shortest path to a solution</a:t>
            </a:r>
          </a:p>
          <a:p>
            <a:pPr>
              <a:buSzTx/>
              <a:buFontTx/>
              <a:buChar char="•"/>
            </a:pPr>
            <a:endParaRPr lang="en-US" sz="32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SzTx/>
              <a:buFontTx/>
              <a:buChar char="•"/>
            </a:pP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There are only solutions at great depth</a:t>
            </a:r>
          </a:p>
          <a:p>
            <a:pPr>
              <a:buSzTx/>
              <a:buFontTx/>
              <a:buChar char="•"/>
            </a:pPr>
            <a:endParaRPr lang="en-US" sz="24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SzTx/>
              <a:buFontTx/>
              <a:buChar char="•"/>
            </a:pPr>
            <a:endParaRPr lang="en-US" sz="24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SzTx/>
              <a:buFontTx/>
              <a:buChar char="•"/>
            </a:pP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There are some solutions at shallow depth</a:t>
            </a:r>
          </a:p>
          <a:p>
            <a:pPr>
              <a:buSzTx/>
              <a:buFontTx/>
              <a:buChar char="•"/>
            </a:pPr>
            <a:endParaRPr lang="en-US" sz="24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SzTx/>
              <a:buFontTx/>
              <a:buChar char="•"/>
            </a:pPr>
            <a:endParaRPr lang="en-US" sz="24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buSzTx/>
              <a:buFontTx/>
              <a:buChar char="•"/>
            </a:pP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Memory is limited</a:t>
            </a:r>
          </a:p>
        </p:txBody>
      </p:sp>
      <p:sp>
        <p:nvSpPr>
          <p:cNvPr id="12" name="TextBox 14"/>
          <p:cNvSpPr txBox="1">
            <a:spLocks noChangeArrowheads="1"/>
          </p:cNvSpPr>
          <p:nvPr/>
        </p:nvSpPr>
        <p:spPr bwMode="auto">
          <a:xfrm>
            <a:off x="2699792" y="3573016"/>
            <a:ext cx="865188" cy="523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BFS</a:t>
            </a:r>
            <a:endParaRPr lang="en-US" baseline="30000" dirty="0"/>
          </a:p>
        </p:txBody>
      </p:sp>
      <p:sp>
        <p:nvSpPr>
          <p:cNvPr id="13" name="TextBox 16"/>
          <p:cNvSpPr txBox="1">
            <a:spLocks noChangeArrowheads="1"/>
          </p:cNvSpPr>
          <p:nvPr/>
        </p:nvSpPr>
        <p:spPr bwMode="auto">
          <a:xfrm>
            <a:off x="4067944" y="3573016"/>
            <a:ext cx="996950" cy="523875"/>
          </a:xfrm>
          <a:prstGeom prst="rect">
            <a:avLst/>
          </a:prstGeom>
          <a:solidFill>
            <a:srgbClr val="FF66CC">
              <a:alpha val="61176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DFS</a:t>
            </a:r>
          </a:p>
        </p:txBody>
      </p:sp>
      <p:sp>
        <p:nvSpPr>
          <p:cNvPr id="16" name="TextBox 14"/>
          <p:cNvSpPr txBox="1">
            <a:spLocks noChangeArrowheads="1"/>
          </p:cNvSpPr>
          <p:nvPr/>
        </p:nvSpPr>
        <p:spPr bwMode="auto">
          <a:xfrm>
            <a:off x="2771800" y="4725144"/>
            <a:ext cx="865188" cy="523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BFS</a:t>
            </a:r>
            <a:endParaRPr lang="en-US" baseline="30000" dirty="0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283968" y="4725144"/>
            <a:ext cx="996950" cy="523875"/>
          </a:xfrm>
          <a:prstGeom prst="rect">
            <a:avLst/>
          </a:prstGeom>
          <a:solidFill>
            <a:srgbClr val="FF66CC">
              <a:alpha val="61176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DFS</a:t>
            </a:r>
          </a:p>
        </p:txBody>
      </p:sp>
      <p:sp>
        <p:nvSpPr>
          <p:cNvPr id="31754" name="TextBox 14"/>
          <p:cNvSpPr txBox="1">
            <a:spLocks noChangeArrowheads="1"/>
          </p:cNvSpPr>
          <p:nvPr/>
        </p:nvSpPr>
        <p:spPr bwMode="auto">
          <a:xfrm>
            <a:off x="2771800" y="1340768"/>
            <a:ext cx="865188" cy="523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BFS</a:t>
            </a:r>
            <a:endParaRPr lang="en-US" baseline="30000" dirty="0"/>
          </a:p>
        </p:txBody>
      </p:sp>
      <p:sp>
        <p:nvSpPr>
          <p:cNvPr id="31755" name="TextBox 16"/>
          <p:cNvSpPr txBox="1">
            <a:spLocks noChangeArrowheads="1"/>
          </p:cNvSpPr>
          <p:nvPr/>
        </p:nvSpPr>
        <p:spPr bwMode="auto">
          <a:xfrm>
            <a:off x="3995936" y="1340768"/>
            <a:ext cx="996950" cy="523875"/>
          </a:xfrm>
          <a:prstGeom prst="rect">
            <a:avLst/>
          </a:prstGeom>
          <a:solidFill>
            <a:srgbClr val="FF66CC">
              <a:alpha val="61176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DFS</a:t>
            </a:r>
          </a:p>
        </p:txBody>
      </p:sp>
      <p:sp>
        <p:nvSpPr>
          <p:cNvPr id="20" name="TextBox 14"/>
          <p:cNvSpPr txBox="1">
            <a:spLocks noChangeArrowheads="1"/>
          </p:cNvSpPr>
          <p:nvPr/>
        </p:nvSpPr>
        <p:spPr bwMode="auto">
          <a:xfrm>
            <a:off x="3059832" y="2276872"/>
            <a:ext cx="865188" cy="523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BFS</a:t>
            </a:r>
            <a:endParaRPr lang="en-US" baseline="30000"/>
          </a:p>
        </p:txBody>
      </p:sp>
      <p:sp>
        <p:nvSpPr>
          <p:cNvPr id="21" name="TextBox 16"/>
          <p:cNvSpPr txBox="1">
            <a:spLocks noChangeArrowheads="1"/>
          </p:cNvSpPr>
          <p:nvPr/>
        </p:nvSpPr>
        <p:spPr bwMode="auto">
          <a:xfrm>
            <a:off x="4211960" y="2276872"/>
            <a:ext cx="996950" cy="523875"/>
          </a:xfrm>
          <a:prstGeom prst="rect">
            <a:avLst/>
          </a:prstGeom>
          <a:solidFill>
            <a:srgbClr val="FF66CC">
              <a:alpha val="61176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DFS</a:t>
            </a:r>
          </a:p>
        </p:txBody>
      </p:sp>
      <p:sp>
        <p:nvSpPr>
          <p:cNvPr id="14" name="TextBox 14"/>
          <p:cNvSpPr txBox="1">
            <a:spLocks noChangeArrowheads="1"/>
          </p:cNvSpPr>
          <p:nvPr/>
        </p:nvSpPr>
        <p:spPr bwMode="auto">
          <a:xfrm>
            <a:off x="2627784" y="6021288"/>
            <a:ext cx="865188" cy="5238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BFS</a:t>
            </a:r>
            <a:endParaRPr lang="en-US" baseline="30000" dirty="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067944" y="6021288"/>
            <a:ext cx="996950" cy="523875"/>
          </a:xfrm>
          <a:prstGeom prst="rect">
            <a:avLst/>
          </a:prstGeom>
          <a:solidFill>
            <a:srgbClr val="FF66CC">
              <a:alpha val="61176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DFS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6" grpId="0" animBg="1"/>
      <p:bldP spid="17" grpId="0" animBg="1"/>
      <p:bldP spid="20" grpId="0" animBg="1"/>
      <p:bldP spid="21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B236A1C-E045-49A6-8354-C7F1EC6937E3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Lecture Overview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4582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3600" b="1" smtClean="0">
              <a:solidFill>
                <a:schemeClr val="bg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3600" b="1" smtClean="0">
                <a:solidFill>
                  <a:schemeClr val="bg2"/>
                </a:solidFill>
              </a:rPr>
              <a:t>Recap DFS vs BFS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3600" smtClean="0"/>
              <a:t>Uninformed Iterative Deepening (IDS)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r>
              <a:rPr lang="en-US" sz="3600" smtClean="0">
                <a:solidFill>
                  <a:schemeClr val="hlink"/>
                </a:solidFill>
              </a:rPr>
              <a:t>Search with Costs</a:t>
            </a: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  <a:buFontTx/>
              <a:buChar char="•"/>
            </a:pPr>
            <a:endParaRPr lang="en-US" sz="360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5FC4F8B-13BF-4230-A52A-88F856B0BC80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Iterative Deepening </a:t>
            </a:r>
            <a:r>
              <a:rPr lang="en-US" sz="2800" smtClean="0"/>
              <a:t>(sec 3.6.3)</a:t>
            </a:r>
            <a:endParaRPr lang="en-US" smtClean="0"/>
          </a:p>
        </p:txBody>
      </p:sp>
      <p:sp>
        <p:nvSpPr>
          <p:cNvPr id="446467" name="Rectangle 3"/>
          <p:cNvSpPr>
            <a:spLocks noChangeArrowheads="1"/>
          </p:cNvSpPr>
          <p:nvPr/>
        </p:nvSpPr>
        <p:spPr bwMode="auto">
          <a:xfrm>
            <a:off x="250825" y="1052513"/>
            <a:ext cx="82089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400">
                <a:latin typeface="Arial Unicode MS" pitchFamily="34" charset="-128"/>
              </a:rPr>
              <a:t>How can we achieve an acceptable (linear) space complexity maintaining completeness and optimality?</a:t>
            </a:r>
          </a:p>
          <a:p>
            <a:pPr marL="342900" indent="-342900">
              <a:lnSpc>
                <a:spcPct val="20000"/>
              </a:lnSpc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  <a:p>
            <a:pPr marL="342900" indent="-342900">
              <a:lnSpc>
                <a:spcPct val="40000"/>
              </a:lnSpc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ph idx="1"/>
          </p:nvPr>
        </p:nvGraphicFramePr>
        <p:xfrm>
          <a:off x="7812088" y="549275"/>
          <a:ext cx="677862" cy="1458913"/>
        </p:xfrm>
        <a:graphic>
          <a:graphicData uri="http://schemas.openxmlformats.org/presentationml/2006/ole">
            <p:oleObj spid="_x0000_s5122" name="Clip" r:id="rId4" imgW="1857600" imgH="3995640" progId="">
              <p:embed/>
            </p:oleObj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85750" y="4929188"/>
            <a:ext cx="82089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20000"/>
              </a:lnSpc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2400">
                <a:solidFill>
                  <a:schemeClr val="accent2"/>
                </a:solidFill>
                <a:latin typeface="Arial Unicode MS" pitchFamily="34" charset="-128"/>
              </a:rPr>
              <a:t>Key Idea:</a:t>
            </a:r>
            <a:r>
              <a:rPr lang="en-US" sz="2400">
                <a:latin typeface="Arial Unicode MS" pitchFamily="34" charset="-128"/>
              </a:rPr>
              <a:t> let’s re-compute elements of the frontier rather than saving them.</a:t>
            </a:r>
          </a:p>
          <a:p>
            <a:pPr marL="342900" indent="-342900">
              <a:lnSpc>
                <a:spcPct val="40000"/>
              </a:lnSpc>
              <a:spcBef>
                <a:spcPct val="20000"/>
              </a:spcBef>
            </a:pPr>
            <a:endParaRPr lang="en-US" sz="2400">
              <a:latin typeface="Arial Unicode MS" pitchFamily="34" charset="-128"/>
            </a:endParaRPr>
          </a:p>
        </p:txBody>
      </p:sp>
      <p:graphicFrame>
        <p:nvGraphicFramePr>
          <p:cNvPr id="9" name="Group 38"/>
          <p:cNvGraphicFramePr>
            <a:graphicFrameLocks/>
          </p:cNvGraphicFramePr>
          <p:nvPr/>
        </p:nvGraphicFramePr>
        <p:xfrm>
          <a:off x="285750" y="2000250"/>
          <a:ext cx="8429684" cy="2928958"/>
        </p:xfrm>
        <a:graphic>
          <a:graphicData uri="http://schemas.openxmlformats.org/drawingml/2006/table">
            <a:tbl>
              <a:tblPr/>
              <a:tblGrid>
                <a:gridCol w="1685302"/>
                <a:gridCol w="1855261"/>
                <a:gridCol w="1518518"/>
                <a:gridCol w="1685301"/>
                <a:gridCol w="1685302"/>
              </a:tblGrid>
              <a:tr h="7128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Complete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Optimal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Space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0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DFS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8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</a:rPr>
                        <a:t>BFS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8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58E8F819-9F11-488F-A70B-64413B2A9565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285750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Iterative Deepening in Essence</a:t>
            </a:r>
          </a:p>
        </p:txBody>
      </p:sp>
      <p:sp>
        <p:nvSpPr>
          <p:cNvPr id="446467" name="Rectangle 3"/>
          <p:cNvSpPr>
            <a:spLocks noChangeArrowheads="1"/>
          </p:cNvSpPr>
          <p:nvPr/>
        </p:nvSpPr>
        <p:spPr bwMode="auto">
          <a:xfrm>
            <a:off x="357158" y="1214422"/>
            <a:ext cx="82089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40000"/>
              </a:lnSpc>
              <a:spcBef>
                <a:spcPct val="20000"/>
              </a:spcBef>
            </a:pPr>
            <a:endParaRPr lang="en-US" sz="2400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400" b="1" dirty="0">
                <a:latin typeface="Arial Unicode MS" pitchFamily="34" charset="-128"/>
              </a:rPr>
              <a:t>Look with DFS </a:t>
            </a:r>
            <a:r>
              <a:rPr lang="en-US" sz="2400" dirty="0">
                <a:latin typeface="Arial Unicode MS" pitchFamily="34" charset="-128"/>
              </a:rPr>
              <a:t>for solutions at depth </a:t>
            </a:r>
            <a:r>
              <a:rPr lang="en-US" sz="2400" dirty="0" smtClean="0">
                <a:latin typeface="Arial Unicode MS" pitchFamily="34" charset="-128"/>
              </a:rPr>
              <a:t>1</a:t>
            </a:r>
            <a:r>
              <a:rPr lang="en-US" sz="2400" dirty="0">
                <a:latin typeface="Arial Unicode MS" pitchFamily="34" charset="-128"/>
              </a:rPr>
              <a:t>, then 2, then 3, etc.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Font typeface="Arial" charset="0"/>
              <a:buChar char="•"/>
            </a:pPr>
            <a:endParaRPr lang="en-US" sz="2400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400" dirty="0">
                <a:latin typeface="Arial Unicode MS" pitchFamily="34" charset="-128"/>
              </a:rPr>
              <a:t>If a solution cannot be found at depth </a:t>
            </a:r>
            <a:r>
              <a:rPr lang="en-US" sz="2400" i="1" dirty="0">
                <a:latin typeface="Arial Unicode MS" pitchFamily="34" charset="-128"/>
              </a:rPr>
              <a:t>D</a:t>
            </a:r>
            <a:r>
              <a:rPr lang="en-US" sz="2400" dirty="0">
                <a:latin typeface="Arial Unicode MS" pitchFamily="34" charset="-128"/>
              </a:rPr>
              <a:t>, look for a solution at depth </a:t>
            </a:r>
            <a:r>
              <a:rPr lang="en-US" sz="2400" i="1" dirty="0">
                <a:latin typeface="Arial Unicode MS" pitchFamily="34" charset="-128"/>
              </a:rPr>
              <a:t>D </a:t>
            </a:r>
            <a:r>
              <a:rPr lang="en-US" sz="2400" dirty="0">
                <a:latin typeface="Arial Unicode MS" pitchFamily="34" charset="-128"/>
              </a:rPr>
              <a:t>+ 1. 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en-US" sz="2400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400" dirty="0">
                <a:latin typeface="Arial Unicode MS" pitchFamily="34" charset="-128"/>
              </a:rPr>
              <a:t>You need a </a:t>
            </a:r>
            <a:r>
              <a:rPr lang="en-US" sz="2400" dirty="0">
                <a:solidFill>
                  <a:schemeClr val="accent2"/>
                </a:solidFill>
                <a:latin typeface="Arial Unicode MS" pitchFamily="34" charset="-128"/>
              </a:rPr>
              <a:t>depth-bounded depth-first searcher</a:t>
            </a:r>
            <a:r>
              <a:rPr lang="en-US" sz="2400" dirty="0">
                <a:latin typeface="Arial Unicode MS" pitchFamily="34" charset="-128"/>
              </a:rPr>
              <a:t>.</a:t>
            </a:r>
          </a:p>
          <a:p>
            <a:pPr marL="342900" indent="-342900">
              <a:lnSpc>
                <a:spcPct val="70000"/>
              </a:lnSpc>
              <a:spcBef>
                <a:spcPct val="20000"/>
              </a:spcBef>
              <a:buFont typeface="Arial" charset="0"/>
              <a:buChar char="•"/>
            </a:pPr>
            <a:endParaRPr lang="en-US" sz="2400" dirty="0">
              <a:latin typeface="Arial Unicode MS" pitchFamily="34" charset="-128"/>
            </a:endParaRP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n-US" sz="2400" dirty="0">
                <a:latin typeface="Arial Unicode MS" pitchFamily="34" charset="-128"/>
              </a:rPr>
              <a:t>Given a bound B you simply assume that paths of length B cannot be expanded….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CPSC 322, Lecture 6</a:t>
            </a:r>
          </a:p>
        </p:txBody>
      </p:sp>
      <p:sp>
        <p:nvSpPr>
          <p:cNvPr id="1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4EB4615-D208-4D9F-A509-C850DE630A67}" type="slidenum">
              <a:rPr lang="en-US"/>
              <a:pPr>
                <a:defRPr/>
              </a:pPr>
              <a:t>8</a:t>
            </a:fld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667000" y="1871663"/>
            <a:ext cx="457200" cy="609600"/>
            <a:chOff x="1728" y="624"/>
            <a:chExt cx="288" cy="384"/>
          </a:xfrm>
        </p:grpSpPr>
        <p:sp>
          <p:nvSpPr>
            <p:cNvPr id="7290" name="Line 3"/>
            <p:cNvSpPr>
              <a:spLocks noChangeShapeType="1"/>
            </p:cNvSpPr>
            <p:nvPr/>
          </p:nvSpPr>
          <p:spPr bwMode="auto">
            <a:xfrm>
              <a:off x="1872" y="672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1" name="Line 4"/>
            <p:cNvSpPr>
              <a:spLocks noChangeShapeType="1"/>
            </p:cNvSpPr>
            <p:nvPr/>
          </p:nvSpPr>
          <p:spPr bwMode="auto">
            <a:xfrm flipH="1">
              <a:off x="1776" y="624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92" name="Oval 5"/>
            <p:cNvSpPr>
              <a:spLocks noChangeArrowheads="1"/>
            </p:cNvSpPr>
            <p:nvPr/>
          </p:nvSpPr>
          <p:spPr bwMode="auto">
            <a:xfrm>
              <a:off x="1920" y="9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93" name="Oval 6"/>
            <p:cNvSpPr>
              <a:spLocks noChangeArrowheads="1"/>
            </p:cNvSpPr>
            <p:nvPr/>
          </p:nvSpPr>
          <p:spPr bwMode="auto">
            <a:xfrm>
              <a:off x="1728" y="9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029200" y="2481263"/>
            <a:ext cx="457200" cy="609600"/>
            <a:chOff x="1728" y="624"/>
            <a:chExt cx="288" cy="384"/>
          </a:xfrm>
        </p:grpSpPr>
        <p:sp>
          <p:nvSpPr>
            <p:cNvPr id="7286" name="Line 8"/>
            <p:cNvSpPr>
              <a:spLocks noChangeShapeType="1"/>
            </p:cNvSpPr>
            <p:nvPr/>
          </p:nvSpPr>
          <p:spPr bwMode="auto">
            <a:xfrm>
              <a:off x="1872" y="672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7" name="Line 9"/>
            <p:cNvSpPr>
              <a:spLocks noChangeShapeType="1"/>
            </p:cNvSpPr>
            <p:nvPr/>
          </p:nvSpPr>
          <p:spPr bwMode="auto">
            <a:xfrm flipH="1">
              <a:off x="1776" y="624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88" name="Oval 10"/>
            <p:cNvSpPr>
              <a:spLocks noChangeArrowheads="1"/>
            </p:cNvSpPr>
            <p:nvPr/>
          </p:nvSpPr>
          <p:spPr bwMode="auto">
            <a:xfrm>
              <a:off x="1920" y="9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9" name="Oval 11"/>
            <p:cNvSpPr>
              <a:spLocks noChangeArrowheads="1"/>
            </p:cNvSpPr>
            <p:nvPr/>
          </p:nvSpPr>
          <p:spPr bwMode="auto">
            <a:xfrm>
              <a:off x="1728" y="9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75" name="Text Box 12"/>
          <p:cNvSpPr txBox="1">
            <a:spLocks noChangeArrowheads="1"/>
          </p:cNvSpPr>
          <p:nvPr/>
        </p:nvSpPr>
        <p:spPr bwMode="auto">
          <a:xfrm>
            <a:off x="357188" y="714375"/>
            <a:ext cx="1154112" cy="298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000"/>
          </a:p>
          <a:p>
            <a:pPr eaLnBrk="0" hangingPunct="0">
              <a:lnSpc>
                <a:spcPct val="40000"/>
              </a:lnSpc>
            </a:pPr>
            <a:r>
              <a:rPr lang="en-US" sz="2000"/>
              <a:t>depth = 1</a:t>
            </a:r>
          </a:p>
          <a:p>
            <a:pPr eaLnBrk="0" hangingPunct="0"/>
            <a:endParaRPr lang="en-US" sz="2000"/>
          </a:p>
          <a:p>
            <a:pPr eaLnBrk="0" hangingPunct="0"/>
            <a:endParaRPr lang="en-US" sz="2000"/>
          </a:p>
          <a:p>
            <a:pPr eaLnBrk="0" hangingPunct="0"/>
            <a:r>
              <a:rPr lang="en-US" sz="2000"/>
              <a:t>depth = 2</a:t>
            </a:r>
          </a:p>
          <a:p>
            <a:pPr eaLnBrk="0" hangingPunct="0"/>
            <a:endParaRPr lang="en-US" sz="2000"/>
          </a:p>
          <a:p>
            <a:pPr eaLnBrk="0" hangingPunct="0"/>
            <a:endParaRPr lang="en-US" sz="2000"/>
          </a:p>
          <a:p>
            <a:pPr eaLnBrk="0" hangingPunct="0"/>
            <a:endParaRPr lang="en-US" sz="2000"/>
          </a:p>
          <a:p>
            <a:pPr eaLnBrk="0" hangingPunct="0"/>
            <a:endParaRPr lang="en-US" sz="2000"/>
          </a:p>
          <a:p>
            <a:pPr eaLnBrk="0" hangingPunct="0"/>
            <a:r>
              <a:rPr lang="en-US" sz="2000"/>
              <a:t>depth = 3</a:t>
            </a:r>
          </a:p>
        </p:txBody>
      </p:sp>
      <p:sp>
        <p:nvSpPr>
          <p:cNvPr id="448526" name="Oval 14"/>
          <p:cNvSpPr>
            <a:spLocks noChangeArrowheads="1"/>
          </p:cNvSpPr>
          <p:nvPr/>
        </p:nvSpPr>
        <p:spPr bwMode="auto">
          <a:xfrm>
            <a:off x="1905000" y="94456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438400" y="957263"/>
            <a:ext cx="457200" cy="685800"/>
            <a:chOff x="1536" y="603"/>
            <a:chExt cx="288" cy="432"/>
          </a:xfrm>
        </p:grpSpPr>
        <p:grpSp>
          <p:nvGrpSpPr>
            <p:cNvPr id="7280" name="Group 16"/>
            <p:cNvGrpSpPr>
              <a:grpSpLocks/>
            </p:cNvGrpSpPr>
            <p:nvPr/>
          </p:nvGrpSpPr>
          <p:grpSpPr bwMode="auto">
            <a:xfrm>
              <a:off x="1536" y="651"/>
              <a:ext cx="288" cy="384"/>
              <a:chOff x="1728" y="624"/>
              <a:chExt cx="288" cy="384"/>
            </a:xfrm>
          </p:grpSpPr>
          <p:sp>
            <p:nvSpPr>
              <p:cNvPr id="7282" name="Line 17"/>
              <p:cNvSpPr>
                <a:spLocks noChangeShapeType="1"/>
              </p:cNvSpPr>
              <p:nvPr/>
            </p:nvSpPr>
            <p:spPr bwMode="auto">
              <a:xfrm>
                <a:off x="1872" y="672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3" name="Line 18"/>
              <p:cNvSpPr>
                <a:spLocks noChangeShapeType="1"/>
              </p:cNvSpPr>
              <p:nvPr/>
            </p:nvSpPr>
            <p:spPr bwMode="auto">
              <a:xfrm flipH="1">
                <a:off x="1776" y="624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4" name="Oval 19"/>
              <p:cNvSpPr>
                <a:spLocks noChangeArrowheads="1"/>
              </p:cNvSpPr>
              <p:nvPr/>
            </p:nvSpPr>
            <p:spPr bwMode="auto">
              <a:xfrm>
                <a:off x="1920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85" name="Oval 20"/>
              <p:cNvSpPr>
                <a:spLocks noChangeArrowheads="1"/>
              </p:cNvSpPr>
              <p:nvPr/>
            </p:nvSpPr>
            <p:spPr bwMode="auto">
              <a:xfrm>
                <a:off x="1728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281" name="Oval 21"/>
            <p:cNvSpPr>
              <a:spLocks noChangeArrowheads="1"/>
            </p:cNvSpPr>
            <p:nvPr/>
          </p:nvSpPr>
          <p:spPr bwMode="auto">
            <a:xfrm>
              <a:off x="1632" y="603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8534" name="Oval 22"/>
          <p:cNvSpPr>
            <a:spLocks noChangeArrowheads="1"/>
          </p:cNvSpPr>
          <p:nvPr/>
        </p:nvSpPr>
        <p:spPr bwMode="auto">
          <a:xfrm>
            <a:off x="1905000" y="179546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3733800" y="1795463"/>
            <a:ext cx="457200" cy="685800"/>
            <a:chOff x="1728" y="576"/>
            <a:chExt cx="288" cy="432"/>
          </a:xfrm>
        </p:grpSpPr>
        <p:sp>
          <p:nvSpPr>
            <p:cNvPr id="7275" name="Line 24"/>
            <p:cNvSpPr>
              <a:spLocks noChangeShapeType="1"/>
            </p:cNvSpPr>
            <p:nvPr/>
          </p:nvSpPr>
          <p:spPr bwMode="auto">
            <a:xfrm>
              <a:off x="1872" y="672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6" name="Line 25"/>
            <p:cNvSpPr>
              <a:spLocks noChangeShapeType="1"/>
            </p:cNvSpPr>
            <p:nvPr/>
          </p:nvSpPr>
          <p:spPr bwMode="auto">
            <a:xfrm flipH="1">
              <a:off x="1776" y="624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7" name="Oval 26"/>
            <p:cNvSpPr>
              <a:spLocks noChangeArrowheads="1"/>
            </p:cNvSpPr>
            <p:nvPr/>
          </p:nvSpPr>
          <p:spPr bwMode="auto">
            <a:xfrm>
              <a:off x="1824" y="57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8" name="Oval 27"/>
            <p:cNvSpPr>
              <a:spLocks noChangeArrowheads="1"/>
            </p:cNvSpPr>
            <p:nvPr/>
          </p:nvSpPr>
          <p:spPr bwMode="auto">
            <a:xfrm>
              <a:off x="1920" y="9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9" name="Oval 28"/>
            <p:cNvSpPr>
              <a:spLocks noChangeArrowheads="1"/>
            </p:cNvSpPr>
            <p:nvPr/>
          </p:nvSpPr>
          <p:spPr bwMode="auto">
            <a:xfrm>
              <a:off x="1728" y="9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29"/>
          <p:cNvGrpSpPr>
            <a:grpSpLocks/>
          </p:cNvGrpSpPr>
          <p:nvPr/>
        </p:nvGrpSpPr>
        <p:grpSpPr bwMode="auto">
          <a:xfrm>
            <a:off x="3581400" y="2481263"/>
            <a:ext cx="457200" cy="609600"/>
            <a:chOff x="1728" y="624"/>
            <a:chExt cx="288" cy="384"/>
          </a:xfrm>
        </p:grpSpPr>
        <p:sp>
          <p:nvSpPr>
            <p:cNvPr id="7271" name="Line 30"/>
            <p:cNvSpPr>
              <a:spLocks noChangeShapeType="1"/>
            </p:cNvSpPr>
            <p:nvPr/>
          </p:nvSpPr>
          <p:spPr bwMode="auto">
            <a:xfrm>
              <a:off x="1872" y="672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2" name="Line 31"/>
            <p:cNvSpPr>
              <a:spLocks noChangeShapeType="1"/>
            </p:cNvSpPr>
            <p:nvPr/>
          </p:nvSpPr>
          <p:spPr bwMode="auto">
            <a:xfrm flipH="1">
              <a:off x="1776" y="624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3" name="Oval 32"/>
            <p:cNvSpPr>
              <a:spLocks noChangeArrowheads="1"/>
            </p:cNvSpPr>
            <p:nvPr/>
          </p:nvSpPr>
          <p:spPr bwMode="auto">
            <a:xfrm>
              <a:off x="1920" y="9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4" name="Oval 33"/>
            <p:cNvSpPr>
              <a:spLocks noChangeArrowheads="1"/>
            </p:cNvSpPr>
            <p:nvPr/>
          </p:nvSpPr>
          <p:spPr bwMode="auto">
            <a:xfrm>
              <a:off x="1728" y="9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4876800" y="1871663"/>
            <a:ext cx="457200" cy="685800"/>
            <a:chOff x="1728" y="576"/>
            <a:chExt cx="288" cy="432"/>
          </a:xfrm>
        </p:grpSpPr>
        <p:sp>
          <p:nvSpPr>
            <p:cNvPr id="7266" name="Line 35"/>
            <p:cNvSpPr>
              <a:spLocks noChangeShapeType="1"/>
            </p:cNvSpPr>
            <p:nvPr/>
          </p:nvSpPr>
          <p:spPr bwMode="auto">
            <a:xfrm>
              <a:off x="1872" y="672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7" name="Line 36"/>
            <p:cNvSpPr>
              <a:spLocks noChangeShapeType="1"/>
            </p:cNvSpPr>
            <p:nvPr/>
          </p:nvSpPr>
          <p:spPr bwMode="auto">
            <a:xfrm flipH="1">
              <a:off x="1776" y="624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8" name="Oval 37"/>
            <p:cNvSpPr>
              <a:spLocks noChangeArrowheads="1"/>
            </p:cNvSpPr>
            <p:nvPr/>
          </p:nvSpPr>
          <p:spPr bwMode="auto">
            <a:xfrm>
              <a:off x="1824" y="57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69" name="Oval 38"/>
            <p:cNvSpPr>
              <a:spLocks noChangeArrowheads="1"/>
            </p:cNvSpPr>
            <p:nvPr/>
          </p:nvSpPr>
          <p:spPr bwMode="auto">
            <a:xfrm>
              <a:off x="1920" y="9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0" name="Oval 39"/>
            <p:cNvSpPr>
              <a:spLocks noChangeArrowheads="1"/>
            </p:cNvSpPr>
            <p:nvPr/>
          </p:nvSpPr>
          <p:spPr bwMode="auto">
            <a:xfrm>
              <a:off x="1728" y="91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82" name="Line 40"/>
          <p:cNvSpPr>
            <a:spLocks noChangeShapeType="1"/>
          </p:cNvSpPr>
          <p:nvPr/>
        </p:nvSpPr>
        <p:spPr bwMode="auto">
          <a:xfrm>
            <a:off x="76200" y="804863"/>
            <a:ext cx="891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3" name="Line 41"/>
          <p:cNvSpPr>
            <a:spLocks noChangeShapeType="1"/>
          </p:cNvSpPr>
          <p:nvPr/>
        </p:nvSpPr>
        <p:spPr bwMode="auto">
          <a:xfrm>
            <a:off x="0" y="1700213"/>
            <a:ext cx="891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4" name="Line 42"/>
          <p:cNvSpPr>
            <a:spLocks noChangeShapeType="1"/>
          </p:cNvSpPr>
          <p:nvPr/>
        </p:nvSpPr>
        <p:spPr bwMode="auto">
          <a:xfrm>
            <a:off x="76200" y="3167063"/>
            <a:ext cx="891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8555" name="Oval 43"/>
          <p:cNvSpPr>
            <a:spLocks noChangeArrowheads="1"/>
          </p:cNvSpPr>
          <p:nvPr/>
        </p:nvSpPr>
        <p:spPr bwMode="auto">
          <a:xfrm>
            <a:off x="2819400" y="1795463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44"/>
          <p:cNvGrpSpPr>
            <a:grpSpLocks/>
          </p:cNvGrpSpPr>
          <p:nvPr/>
        </p:nvGrpSpPr>
        <p:grpSpPr bwMode="auto">
          <a:xfrm>
            <a:off x="1905000" y="3243263"/>
            <a:ext cx="6934200" cy="1981200"/>
            <a:chOff x="1200" y="1920"/>
            <a:chExt cx="4368" cy="1248"/>
          </a:xfrm>
        </p:grpSpPr>
        <p:grpSp>
          <p:nvGrpSpPr>
            <p:cNvPr id="7188" name="Group 45"/>
            <p:cNvGrpSpPr>
              <a:grpSpLocks/>
            </p:cNvGrpSpPr>
            <p:nvPr/>
          </p:nvGrpSpPr>
          <p:grpSpPr bwMode="auto">
            <a:xfrm>
              <a:off x="2880" y="2352"/>
              <a:ext cx="288" cy="384"/>
              <a:chOff x="1728" y="624"/>
              <a:chExt cx="288" cy="384"/>
            </a:xfrm>
          </p:grpSpPr>
          <p:sp>
            <p:nvSpPr>
              <p:cNvPr id="7262" name="Line 46"/>
              <p:cNvSpPr>
                <a:spLocks noChangeShapeType="1"/>
              </p:cNvSpPr>
              <p:nvPr/>
            </p:nvSpPr>
            <p:spPr bwMode="auto">
              <a:xfrm>
                <a:off x="1872" y="672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3" name="Line 47"/>
              <p:cNvSpPr>
                <a:spLocks noChangeShapeType="1"/>
              </p:cNvSpPr>
              <p:nvPr/>
            </p:nvSpPr>
            <p:spPr bwMode="auto">
              <a:xfrm flipH="1">
                <a:off x="1776" y="624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4" name="Oval 48"/>
              <p:cNvSpPr>
                <a:spLocks noChangeArrowheads="1"/>
              </p:cNvSpPr>
              <p:nvPr/>
            </p:nvSpPr>
            <p:spPr bwMode="auto">
              <a:xfrm>
                <a:off x="1920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5" name="Oval 49"/>
              <p:cNvSpPr>
                <a:spLocks noChangeArrowheads="1"/>
              </p:cNvSpPr>
              <p:nvPr/>
            </p:nvSpPr>
            <p:spPr bwMode="auto">
              <a:xfrm>
                <a:off x="1728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189" name="Oval 50"/>
            <p:cNvSpPr>
              <a:spLocks noChangeArrowheads="1"/>
            </p:cNvSpPr>
            <p:nvPr/>
          </p:nvSpPr>
          <p:spPr bwMode="auto">
            <a:xfrm>
              <a:off x="1200" y="1920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190" name="Group 51"/>
            <p:cNvGrpSpPr>
              <a:grpSpLocks/>
            </p:cNvGrpSpPr>
            <p:nvPr/>
          </p:nvGrpSpPr>
          <p:grpSpPr bwMode="auto">
            <a:xfrm>
              <a:off x="2064" y="1920"/>
              <a:ext cx="288" cy="432"/>
              <a:chOff x="1728" y="576"/>
              <a:chExt cx="288" cy="432"/>
            </a:xfrm>
          </p:grpSpPr>
          <p:sp>
            <p:nvSpPr>
              <p:cNvPr id="7257" name="Line 52"/>
              <p:cNvSpPr>
                <a:spLocks noChangeShapeType="1"/>
              </p:cNvSpPr>
              <p:nvPr/>
            </p:nvSpPr>
            <p:spPr bwMode="auto">
              <a:xfrm>
                <a:off x="1872" y="672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8" name="Line 53"/>
              <p:cNvSpPr>
                <a:spLocks noChangeShapeType="1"/>
              </p:cNvSpPr>
              <p:nvPr/>
            </p:nvSpPr>
            <p:spPr bwMode="auto">
              <a:xfrm flipH="1">
                <a:off x="1776" y="624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9" name="Oval 54"/>
              <p:cNvSpPr>
                <a:spLocks noChangeArrowheads="1"/>
              </p:cNvSpPr>
              <p:nvPr/>
            </p:nvSpPr>
            <p:spPr bwMode="auto">
              <a:xfrm>
                <a:off x="1824" y="576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0" name="Oval 55"/>
              <p:cNvSpPr>
                <a:spLocks noChangeArrowheads="1"/>
              </p:cNvSpPr>
              <p:nvPr/>
            </p:nvSpPr>
            <p:spPr bwMode="auto">
              <a:xfrm>
                <a:off x="1920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61" name="Oval 56"/>
              <p:cNvSpPr>
                <a:spLocks noChangeArrowheads="1"/>
              </p:cNvSpPr>
              <p:nvPr/>
            </p:nvSpPr>
            <p:spPr bwMode="auto">
              <a:xfrm>
                <a:off x="1728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191" name="Group 57"/>
            <p:cNvGrpSpPr>
              <a:grpSpLocks/>
            </p:cNvGrpSpPr>
            <p:nvPr/>
          </p:nvGrpSpPr>
          <p:grpSpPr bwMode="auto">
            <a:xfrm>
              <a:off x="1968" y="2352"/>
              <a:ext cx="288" cy="384"/>
              <a:chOff x="1728" y="624"/>
              <a:chExt cx="288" cy="384"/>
            </a:xfrm>
          </p:grpSpPr>
          <p:sp>
            <p:nvSpPr>
              <p:cNvPr id="7253" name="Line 58"/>
              <p:cNvSpPr>
                <a:spLocks noChangeShapeType="1"/>
              </p:cNvSpPr>
              <p:nvPr/>
            </p:nvSpPr>
            <p:spPr bwMode="auto">
              <a:xfrm>
                <a:off x="1872" y="672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4" name="Line 59"/>
              <p:cNvSpPr>
                <a:spLocks noChangeShapeType="1"/>
              </p:cNvSpPr>
              <p:nvPr/>
            </p:nvSpPr>
            <p:spPr bwMode="auto">
              <a:xfrm flipH="1">
                <a:off x="1776" y="624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5" name="Oval 60"/>
              <p:cNvSpPr>
                <a:spLocks noChangeArrowheads="1"/>
              </p:cNvSpPr>
              <p:nvPr/>
            </p:nvSpPr>
            <p:spPr bwMode="auto">
              <a:xfrm>
                <a:off x="1920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56" name="Oval 61"/>
              <p:cNvSpPr>
                <a:spLocks noChangeArrowheads="1"/>
              </p:cNvSpPr>
              <p:nvPr/>
            </p:nvSpPr>
            <p:spPr bwMode="auto">
              <a:xfrm>
                <a:off x="1728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192" name="Group 62"/>
            <p:cNvGrpSpPr>
              <a:grpSpLocks/>
            </p:cNvGrpSpPr>
            <p:nvPr/>
          </p:nvGrpSpPr>
          <p:grpSpPr bwMode="auto">
            <a:xfrm>
              <a:off x="2784" y="1968"/>
              <a:ext cx="288" cy="432"/>
              <a:chOff x="1728" y="576"/>
              <a:chExt cx="288" cy="432"/>
            </a:xfrm>
          </p:grpSpPr>
          <p:sp>
            <p:nvSpPr>
              <p:cNvPr id="7248" name="Line 63"/>
              <p:cNvSpPr>
                <a:spLocks noChangeShapeType="1"/>
              </p:cNvSpPr>
              <p:nvPr/>
            </p:nvSpPr>
            <p:spPr bwMode="auto">
              <a:xfrm>
                <a:off x="1872" y="672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9" name="Line 64"/>
              <p:cNvSpPr>
                <a:spLocks noChangeShapeType="1"/>
              </p:cNvSpPr>
              <p:nvPr/>
            </p:nvSpPr>
            <p:spPr bwMode="auto">
              <a:xfrm flipH="1">
                <a:off x="1776" y="624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0" name="Oval 65"/>
              <p:cNvSpPr>
                <a:spLocks noChangeArrowheads="1"/>
              </p:cNvSpPr>
              <p:nvPr/>
            </p:nvSpPr>
            <p:spPr bwMode="auto">
              <a:xfrm>
                <a:off x="1824" y="576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51" name="Oval 66"/>
              <p:cNvSpPr>
                <a:spLocks noChangeArrowheads="1"/>
              </p:cNvSpPr>
              <p:nvPr/>
            </p:nvSpPr>
            <p:spPr bwMode="auto">
              <a:xfrm>
                <a:off x="1920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52" name="Oval 67"/>
              <p:cNvSpPr>
                <a:spLocks noChangeArrowheads="1"/>
              </p:cNvSpPr>
              <p:nvPr/>
            </p:nvSpPr>
            <p:spPr bwMode="auto">
              <a:xfrm>
                <a:off x="1728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193" name="Group 68"/>
            <p:cNvGrpSpPr>
              <a:grpSpLocks/>
            </p:cNvGrpSpPr>
            <p:nvPr/>
          </p:nvGrpSpPr>
          <p:grpSpPr bwMode="auto">
            <a:xfrm>
              <a:off x="3504" y="1920"/>
              <a:ext cx="288" cy="432"/>
              <a:chOff x="1728" y="576"/>
              <a:chExt cx="288" cy="432"/>
            </a:xfrm>
          </p:grpSpPr>
          <p:sp>
            <p:nvSpPr>
              <p:cNvPr id="7243" name="Line 69"/>
              <p:cNvSpPr>
                <a:spLocks noChangeShapeType="1"/>
              </p:cNvSpPr>
              <p:nvPr/>
            </p:nvSpPr>
            <p:spPr bwMode="auto">
              <a:xfrm>
                <a:off x="1872" y="672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4" name="Line 70"/>
              <p:cNvSpPr>
                <a:spLocks noChangeShapeType="1"/>
              </p:cNvSpPr>
              <p:nvPr/>
            </p:nvSpPr>
            <p:spPr bwMode="auto">
              <a:xfrm flipH="1">
                <a:off x="1776" y="624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5" name="Oval 71"/>
              <p:cNvSpPr>
                <a:spLocks noChangeArrowheads="1"/>
              </p:cNvSpPr>
              <p:nvPr/>
            </p:nvSpPr>
            <p:spPr bwMode="auto">
              <a:xfrm>
                <a:off x="1824" y="576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46" name="Oval 72"/>
              <p:cNvSpPr>
                <a:spLocks noChangeArrowheads="1"/>
              </p:cNvSpPr>
              <p:nvPr/>
            </p:nvSpPr>
            <p:spPr bwMode="auto">
              <a:xfrm>
                <a:off x="1920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47" name="Oval 73"/>
              <p:cNvSpPr>
                <a:spLocks noChangeArrowheads="1"/>
              </p:cNvSpPr>
              <p:nvPr/>
            </p:nvSpPr>
            <p:spPr bwMode="auto">
              <a:xfrm>
                <a:off x="1728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194" name="Group 74"/>
            <p:cNvGrpSpPr>
              <a:grpSpLocks/>
            </p:cNvGrpSpPr>
            <p:nvPr/>
          </p:nvGrpSpPr>
          <p:grpSpPr bwMode="auto">
            <a:xfrm>
              <a:off x="3408" y="2352"/>
              <a:ext cx="288" cy="384"/>
              <a:chOff x="1728" y="624"/>
              <a:chExt cx="288" cy="384"/>
            </a:xfrm>
          </p:grpSpPr>
          <p:sp>
            <p:nvSpPr>
              <p:cNvPr id="7239" name="Line 75"/>
              <p:cNvSpPr>
                <a:spLocks noChangeShapeType="1"/>
              </p:cNvSpPr>
              <p:nvPr/>
            </p:nvSpPr>
            <p:spPr bwMode="auto">
              <a:xfrm>
                <a:off x="1872" y="672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0" name="Line 76"/>
              <p:cNvSpPr>
                <a:spLocks noChangeShapeType="1"/>
              </p:cNvSpPr>
              <p:nvPr/>
            </p:nvSpPr>
            <p:spPr bwMode="auto">
              <a:xfrm flipH="1">
                <a:off x="1776" y="624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41" name="Oval 77"/>
              <p:cNvSpPr>
                <a:spLocks noChangeArrowheads="1"/>
              </p:cNvSpPr>
              <p:nvPr/>
            </p:nvSpPr>
            <p:spPr bwMode="auto">
              <a:xfrm>
                <a:off x="1920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42" name="Oval 78"/>
              <p:cNvSpPr>
                <a:spLocks noChangeArrowheads="1"/>
              </p:cNvSpPr>
              <p:nvPr/>
            </p:nvSpPr>
            <p:spPr bwMode="auto">
              <a:xfrm>
                <a:off x="1728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195" name="Group 79"/>
            <p:cNvGrpSpPr>
              <a:grpSpLocks/>
            </p:cNvGrpSpPr>
            <p:nvPr/>
          </p:nvGrpSpPr>
          <p:grpSpPr bwMode="auto">
            <a:xfrm>
              <a:off x="3312" y="2736"/>
              <a:ext cx="288" cy="384"/>
              <a:chOff x="1728" y="624"/>
              <a:chExt cx="288" cy="384"/>
            </a:xfrm>
          </p:grpSpPr>
          <p:sp>
            <p:nvSpPr>
              <p:cNvPr id="7235" name="Line 80"/>
              <p:cNvSpPr>
                <a:spLocks noChangeShapeType="1"/>
              </p:cNvSpPr>
              <p:nvPr/>
            </p:nvSpPr>
            <p:spPr bwMode="auto">
              <a:xfrm>
                <a:off x="1872" y="672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6" name="Line 81"/>
              <p:cNvSpPr>
                <a:spLocks noChangeShapeType="1"/>
              </p:cNvSpPr>
              <p:nvPr/>
            </p:nvSpPr>
            <p:spPr bwMode="auto">
              <a:xfrm flipH="1">
                <a:off x="1776" y="624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7" name="Oval 82"/>
              <p:cNvSpPr>
                <a:spLocks noChangeArrowheads="1"/>
              </p:cNvSpPr>
              <p:nvPr/>
            </p:nvSpPr>
            <p:spPr bwMode="auto">
              <a:xfrm>
                <a:off x="1920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8" name="Oval 83"/>
              <p:cNvSpPr>
                <a:spLocks noChangeArrowheads="1"/>
              </p:cNvSpPr>
              <p:nvPr/>
            </p:nvSpPr>
            <p:spPr bwMode="auto">
              <a:xfrm>
                <a:off x="1728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196" name="Group 84"/>
            <p:cNvGrpSpPr>
              <a:grpSpLocks/>
            </p:cNvGrpSpPr>
            <p:nvPr/>
          </p:nvGrpSpPr>
          <p:grpSpPr bwMode="auto">
            <a:xfrm>
              <a:off x="4128" y="1920"/>
              <a:ext cx="288" cy="432"/>
              <a:chOff x="1728" y="576"/>
              <a:chExt cx="288" cy="432"/>
            </a:xfrm>
          </p:grpSpPr>
          <p:sp>
            <p:nvSpPr>
              <p:cNvPr id="7230" name="Line 85"/>
              <p:cNvSpPr>
                <a:spLocks noChangeShapeType="1"/>
              </p:cNvSpPr>
              <p:nvPr/>
            </p:nvSpPr>
            <p:spPr bwMode="auto">
              <a:xfrm>
                <a:off x="1872" y="672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1" name="Line 86"/>
              <p:cNvSpPr>
                <a:spLocks noChangeShapeType="1"/>
              </p:cNvSpPr>
              <p:nvPr/>
            </p:nvSpPr>
            <p:spPr bwMode="auto">
              <a:xfrm flipH="1">
                <a:off x="1776" y="624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2" name="Oval 87"/>
              <p:cNvSpPr>
                <a:spLocks noChangeArrowheads="1"/>
              </p:cNvSpPr>
              <p:nvPr/>
            </p:nvSpPr>
            <p:spPr bwMode="auto">
              <a:xfrm>
                <a:off x="1824" y="576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3" name="Oval 88"/>
              <p:cNvSpPr>
                <a:spLocks noChangeArrowheads="1"/>
              </p:cNvSpPr>
              <p:nvPr/>
            </p:nvSpPr>
            <p:spPr bwMode="auto">
              <a:xfrm>
                <a:off x="1920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34" name="Oval 89"/>
              <p:cNvSpPr>
                <a:spLocks noChangeArrowheads="1"/>
              </p:cNvSpPr>
              <p:nvPr/>
            </p:nvSpPr>
            <p:spPr bwMode="auto">
              <a:xfrm>
                <a:off x="1728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197" name="Group 90"/>
            <p:cNvGrpSpPr>
              <a:grpSpLocks/>
            </p:cNvGrpSpPr>
            <p:nvPr/>
          </p:nvGrpSpPr>
          <p:grpSpPr bwMode="auto">
            <a:xfrm>
              <a:off x="4032" y="2352"/>
              <a:ext cx="288" cy="384"/>
              <a:chOff x="1728" y="624"/>
              <a:chExt cx="288" cy="384"/>
            </a:xfrm>
          </p:grpSpPr>
          <p:sp>
            <p:nvSpPr>
              <p:cNvPr id="7226" name="Line 91"/>
              <p:cNvSpPr>
                <a:spLocks noChangeShapeType="1"/>
              </p:cNvSpPr>
              <p:nvPr/>
            </p:nvSpPr>
            <p:spPr bwMode="auto">
              <a:xfrm>
                <a:off x="1872" y="672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7" name="Line 92"/>
              <p:cNvSpPr>
                <a:spLocks noChangeShapeType="1"/>
              </p:cNvSpPr>
              <p:nvPr/>
            </p:nvSpPr>
            <p:spPr bwMode="auto">
              <a:xfrm flipH="1">
                <a:off x="1776" y="624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8" name="Oval 93"/>
              <p:cNvSpPr>
                <a:spLocks noChangeArrowheads="1"/>
              </p:cNvSpPr>
              <p:nvPr/>
            </p:nvSpPr>
            <p:spPr bwMode="auto">
              <a:xfrm>
                <a:off x="1920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29" name="Oval 94"/>
              <p:cNvSpPr>
                <a:spLocks noChangeArrowheads="1"/>
              </p:cNvSpPr>
              <p:nvPr/>
            </p:nvSpPr>
            <p:spPr bwMode="auto">
              <a:xfrm>
                <a:off x="1728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198" name="Group 95"/>
            <p:cNvGrpSpPr>
              <a:grpSpLocks/>
            </p:cNvGrpSpPr>
            <p:nvPr/>
          </p:nvGrpSpPr>
          <p:grpSpPr bwMode="auto">
            <a:xfrm>
              <a:off x="4128" y="2736"/>
              <a:ext cx="288" cy="384"/>
              <a:chOff x="1728" y="624"/>
              <a:chExt cx="288" cy="384"/>
            </a:xfrm>
          </p:grpSpPr>
          <p:sp>
            <p:nvSpPr>
              <p:cNvPr id="7222" name="Line 96"/>
              <p:cNvSpPr>
                <a:spLocks noChangeShapeType="1"/>
              </p:cNvSpPr>
              <p:nvPr/>
            </p:nvSpPr>
            <p:spPr bwMode="auto">
              <a:xfrm>
                <a:off x="1872" y="672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3" name="Line 97"/>
              <p:cNvSpPr>
                <a:spLocks noChangeShapeType="1"/>
              </p:cNvSpPr>
              <p:nvPr/>
            </p:nvSpPr>
            <p:spPr bwMode="auto">
              <a:xfrm flipH="1">
                <a:off x="1776" y="624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24" name="Oval 98"/>
              <p:cNvSpPr>
                <a:spLocks noChangeArrowheads="1"/>
              </p:cNvSpPr>
              <p:nvPr/>
            </p:nvSpPr>
            <p:spPr bwMode="auto">
              <a:xfrm>
                <a:off x="1920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25" name="Oval 99"/>
              <p:cNvSpPr>
                <a:spLocks noChangeArrowheads="1"/>
              </p:cNvSpPr>
              <p:nvPr/>
            </p:nvSpPr>
            <p:spPr bwMode="auto">
              <a:xfrm>
                <a:off x="1728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199" name="Group 100"/>
            <p:cNvGrpSpPr>
              <a:grpSpLocks/>
            </p:cNvGrpSpPr>
            <p:nvPr/>
          </p:nvGrpSpPr>
          <p:grpSpPr bwMode="auto">
            <a:xfrm>
              <a:off x="5088" y="1968"/>
              <a:ext cx="288" cy="432"/>
              <a:chOff x="1728" y="576"/>
              <a:chExt cx="288" cy="432"/>
            </a:xfrm>
          </p:grpSpPr>
          <p:sp>
            <p:nvSpPr>
              <p:cNvPr id="7217" name="Line 101"/>
              <p:cNvSpPr>
                <a:spLocks noChangeShapeType="1"/>
              </p:cNvSpPr>
              <p:nvPr/>
            </p:nvSpPr>
            <p:spPr bwMode="auto">
              <a:xfrm>
                <a:off x="1872" y="672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8" name="Line 102"/>
              <p:cNvSpPr>
                <a:spLocks noChangeShapeType="1"/>
              </p:cNvSpPr>
              <p:nvPr/>
            </p:nvSpPr>
            <p:spPr bwMode="auto">
              <a:xfrm flipH="1">
                <a:off x="1776" y="624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9" name="Oval 103"/>
              <p:cNvSpPr>
                <a:spLocks noChangeArrowheads="1"/>
              </p:cNvSpPr>
              <p:nvPr/>
            </p:nvSpPr>
            <p:spPr bwMode="auto">
              <a:xfrm>
                <a:off x="1824" y="576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20" name="Oval 104"/>
              <p:cNvSpPr>
                <a:spLocks noChangeArrowheads="1"/>
              </p:cNvSpPr>
              <p:nvPr/>
            </p:nvSpPr>
            <p:spPr bwMode="auto">
              <a:xfrm>
                <a:off x="1920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21" name="Oval 105"/>
              <p:cNvSpPr>
                <a:spLocks noChangeArrowheads="1"/>
              </p:cNvSpPr>
              <p:nvPr/>
            </p:nvSpPr>
            <p:spPr bwMode="auto">
              <a:xfrm>
                <a:off x="1728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00" name="Group 106"/>
            <p:cNvGrpSpPr>
              <a:grpSpLocks/>
            </p:cNvGrpSpPr>
            <p:nvPr/>
          </p:nvGrpSpPr>
          <p:grpSpPr bwMode="auto">
            <a:xfrm>
              <a:off x="5184" y="2400"/>
              <a:ext cx="288" cy="384"/>
              <a:chOff x="1728" y="624"/>
              <a:chExt cx="288" cy="384"/>
            </a:xfrm>
          </p:grpSpPr>
          <p:sp>
            <p:nvSpPr>
              <p:cNvPr id="7213" name="Line 107"/>
              <p:cNvSpPr>
                <a:spLocks noChangeShapeType="1"/>
              </p:cNvSpPr>
              <p:nvPr/>
            </p:nvSpPr>
            <p:spPr bwMode="auto">
              <a:xfrm>
                <a:off x="1872" y="672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4" name="Line 108"/>
              <p:cNvSpPr>
                <a:spLocks noChangeShapeType="1"/>
              </p:cNvSpPr>
              <p:nvPr/>
            </p:nvSpPr>
            <p:spPr bwMode="auto">
              <a:xfrm flipH="1">
                <a:off x="1776" y="624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5" name="Oval 109"/>
              <p:cNvSpPr>
                <a:spLocks noChangeArrowheads="1"/>
              </p:cNvSpPr>
              <p:nvPr/>
            </p:nvSpPr>
            <p:spPr bwMode="auto">
              <a:xfrm>
                <a:off x="1920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16" name="Oval 110"/>
              <p:cNvSpPr>
                <a:spLocks noChangeArrowheads="1"/>
              </p:cNvSpPr>
              <p:nvPr/>
            </p:nvSpPr>
            <p:spPr bwMode="auto">
              <a:xfrm>
                <a:off x="1728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01" name="Group 111"/>
            <p:cNvGrpSpPr>
              <a:grpSpLocks/>
            </p:cNvGrpSpPr>
            <p:nvPr/>
          </p:nvGrpSpPr>
          <p:grpSpPr bwMode="auto">
            <a:xfrm>
              <a:off x="5280" y="2784"/>
              <a:ext cx="288" cy="384"/>
              <a:chOff x="1728" y="624"/>
              <a:chExt cx="288" cy="384"/>
            </a:xfrm>
          </p:grpSpPr>
          <p:sp>
            <p:nvSpPr>
              <p:cNvPr id="7209" name="Line 112"/>
              <p:cNvSpPr>
                <a:spLocks noChangeShapeType="1"/>
              </p:cNvSpPr>
              <p:nvPr/>
            </p:nvSpPr>
            <p:spPr bwMode="auto">
              <a:xfrm>
                <a:off x="1872" y="672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0" name="Line 113"/>
              <p:cNvSpPr>
                <a:spLocks noChangeShapeType="1"/>
              </p:cNvSpPr>
              <p:nvPr/>
            </p:nvSpPr>
            <p:spPr bwMode="auto">
              <a:xfrm flipH="1">
                <a:off x="1776" y="624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11" name="Oval 114"/>
              <p:cNvSpPr>
                <a:spLocks noChangeArrowheads="1"/>
              </p:cNvSpPr>
              <p:nvPr/>
            </p:nvSpPr>
            <p:spPr bwMode="auto">
              <a:xfrm>
                <a:off x="1920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12" name="Oval 115"/>
              <p:cNvSpPr>
                <a:spLocks noChangeArrowheads="1"/>
              </p:cNvSpPr>
              <p:nvPr/>
            </p:nvSpPr>
            <p:spPr bwMode="auto">
              <a:xfrm>
                <a:off x="1728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202" name="Text Box 116"/>
            <p:cNvSpPr txBox="1">
              <a:spLocks noChangeArrowheads="1"/>
            </p:cNvSpPr>
            <p:nvPr/>
          </p:nvSpPr>
          <p:spPr bwMode="auto">
            <a:xfrm>
              <a:off x="4368" y="1920"/>
              <a:ext cx="656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5400"/>
                <a:t>. . .</a:t>
              </a:r>
            </a:p>
          </p:txBody>
        </p:sp>
        <p:grpSp>
          <p:nvGrpSpPr>
            <p:cNvPr id="7203" name="Group 117"/>
            <p:cNvGrpSpPr>
              <a:grpSpLocks/>
            </p:cNvGrpSpPr>
            <p:nvPr/>
          </p:nvGrpSpPr>
          <p:grpSpPr bwMode="auto">
            <a:xfrm>
              <a:off x="1488" y="2004"/>
              <a:ext cx="288" cy="336"/>
              <a:chOff x="1728" y="624"/>
              <a:chExt cx="288" cy="384"/>
            </a:xfrm>
          </p:grpSpPr>
          <p:sp>
            <p:nvSpPr>
              <p:cNvPr id="7205" name="Line 118"/>
              <p:cNvSpPr>
                <a:spLocks noChangeShapeType="1"/>
              </p:cNvSpPr>
              <p:nvPr/>
            </p:nvSpPr>
            <p:spPr bwMode="auto">
              <a:xfrm>
                <a:off x="1872" y="672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6" name="Line 119"/>
              <p:cNvSpPr>
                <a:spLocks noChangeShapeType="1"/>
              </p:cNvSpPr>
              <p:nvPr/>
            </p:nvSpPr>
            <p:spPr bwMode="auto">
              <a:xfrm flipH="1">
                <a:off x="1776" y="624"/>
                <a:ext cx="9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07" name="Oval 120"/>
              <p:cNvSpPr>
                <a:spLocks noChangeArrowheads="1"/>
              </p:cNvSpPr>
              <p:nvPr/>
            </p:nvSpPr>
            <p:spPr bwMode="auto">
              <a:xfrm>
                <a:off x="1920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08" name="Oval 121"/>
              <p:cNvSpPr>
                <a:spLocks noChangeArrowheads="1"/>
              </p:cNvSpPr>
              <p:nvPr/>
            </p:nvSpPr>
            <p:spPr bwMode="auto">
              <a:xfrm>
                <a:off x="1728" y="912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204" name="Oval 122"/>
            <p:cNvSpPr>
              <a:spLocks noChangeArrowheads="1"/>
            </p:cNvSpPr>
            <p:nvPr/>
          </p:nvSpPr>
          <p:spPr bwMode="auto">
            <a:xfrm>
              <a:off x="1584" y="1920"/>
              <a:ext cx="96" cy="8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87" name="Line 123"/>
          <p:cNvSpPr>
            <a:spLocks noChangeShapeType="1"/>
          </p:cNvSpPr>
          <p:nvPr/>
        </p:nvSpPr>
        <p:spPr bwMode="auto">
          <a:xfrm>
            <a:off x="0" y="5300663"/>
            <a:ext cx="891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8526" grpId="0" animBg="1"/>
      <p:bldP spid="448534" grpId="0" animBg="1"/>
      <p:bldP spid="44855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(Time) Complexity of Iterative Deepening</a:t>
            </a:r>
          </a:p>
        </p:txBody>
      </p:sp>
      <p:sp>
        <p:nvSpPr>
          <p:cNvPr id="8230" name="Rectangle 3"/>
          <p:cNvSpPr>
            <a:spLocks noChangeArrowheads="1"/>
          </p:cNvSpPr>
          <p:nvPr/>
        </p:nvSpPr>
        <p:spPr bwMode="auto">
          <a:xfrm>
            <a:off x="0" y="765175"/>
            <a:ext cx="9288463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Complexity of solution at depth </a:t>
            </a:r>
            <a:r>
              <a:rPr lang="en-US">
                <a:solidFill>
                  <a:schemeClr val="accent2"/>
                </a:solidFill>
                <a:latin typeface="Arial Unicode MS" pitchFamily="34" charset="-128"/>
                <a:cs typeface="Times New Roman" pitchFamily="18" charset="0"/>
              </a:rPr>
              <a:t>m</a:t>
            </a:r>
            <a:r>
              <a:rPr lang="en-US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 with branching factor </a:t>
            </a:r>
            <a:r>
              <a:rPr lang="en-US" i="1">
                <a:solidFill>
                  <a:schemeClr val="accent2"/>
                </a:solidFill>
                <a:latin typeface="Arial Unicode MS" pitchFamily="34" charset="-128"/>
                <a:cs typeface="Times New Roman" pitchFamily="18" charset="0"/>
              </a:rPr>
              <a:t>b</a:t>
            </a:r>
          </a:p>
          <a:p>
            <a:pPr marL="342900" indent="-342900">
              <a:spcBef>
                <a:spcPct val="20000"/>
              </a:spcBef>
            </a:pPr>
            <a:endParaRPr lang="en-US" b="1" i="1">
              <a:solidFill>
                <a:srgbClr val="000000"/>
              </a:solidFill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2214563" y="1500188"/>
            <a:ext cx="2143125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Total # of paths at that level</a:t>
            </a: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4143375" y="1500188"/>
            <a:ext cx="2357438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#times created by BFS (or DFS)</a:t>
            </a: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6429375" y="1571625"/>
            <a:ext cx="185737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#times created by IDS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Default Design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8080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24694</TotalTime>
  <Words>1382</Words>
  <Application>Microsoft Office PowerPoint</Application>
  <PresentationFormat>On-screen Show (4:3)</PresentationFormat>
  <Paragraphs>268</Paragraphs>
  <Slides>21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Default Design</vt:lpstr>
      <vt:lpstr>Clip</vt:lpstr>
      <vt:lpstr>Equation</vt:lpstr>
      <vt:lpstr>Slide 1</vt:lpstr>
      <vt:lpstr>Lecture Overview</vt:lpstr>
      <vt:lpstr>Recap: Graph Search Algorithm </vt:lpstr>
      <vt:lpstr>When to use BFS vs. DFS?</vt:lpstr>
      <vt:lpstr>Lecture Overview</vt:lpstr>
      <vt:lpstr>Iterative Deepening (sec 3.6.3)</vt:lpstr>
      <vt:lpstr>Iterative Deepening in Essence</vt:lpstr>
      <vt:lpstr>Slide 8</vt:lpstr>
      <vt:lpstr>(Time) Complexity of Iterative Deepening</vt:lpstr>
      <vt:lpstr>(Time) Complexity of Iterative Deepening</vt:lpstr>
      <vt:lpstr>Lecture Overview</vt:lpstr>
      <vt:lpstr>Example: Romania</vt:lpstr>
      <vt:lpstr>Search with Costs</vt:lpstr>
      <vt:lpstr>Lowest-Cost-First Search</vt:lpstr>
      <vt:lpstr>Slide 15</vt:lpstr>
      <vt:lpstr>Analysis of Lowest-Cost Search (1)</vt:lpstr>
      <vt:lpstr>Analysis of Lowest-Cost Search</vt:lpstr>
      <vt:lpstr>Slide 18</vt:lpstr>
      <vt:lpstr>Slide 19</vt:lpstr>
      <vt:lpstr>Beyond uninformed search…. </vt:lpstr>
      <vt:lpstr>Next Class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carenini</cp:lastModifiedBy>
  <cp:revision>431</cp:revision>
  <dcterms:created xsi:type="dcterms:W3CDTF">2000-08-26T02:46:38Z</dcterms:created>
  <dcterms:modified xsi:type="dcterms:W3CDTF">2012-09-16T15:42:18Z</dcterms:modified>
</cp:coreProperties>
</file>