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98" r:id="rId2"/>
    <p:sldId id="410" r:id="rId3"/>
    <p:sldId id="368" r:id="rId4"/>
    <p:sldId id="412" r:id="rId5"/>
    <p:sldId id="380" r:id="rId6"/>
    <p:sldId id="406" r:id="rId7"/>
    <p:sldId id="413" r:id="rId8"/>
    <p:sldId id="382" r:id="rId9"/>
    <p:sldId id="383" r:id="rId10"/>
    <p:sldId id="443" r:id="rId11"/>
    <p:sldId id="444" r:id="rId12"/>
    <p:sldId id="436" r:id="rId13"/>
    <p:sldId id="437" r:id="rId14"/>
    <p:sldId id="438" r:id="rId15"/>
    <p:sldId id="439" r:id="rId16"/>
    <p:sldId id="440" r:id="rId17"/>
    <p:sldId id="441" r:id="rId18"/>
    <p:sldId id="442" r:id="rId19"/>
    <p:sldId id="384" r:id="rId20"/>
    <p:sldId id="395" r:id="rId21"/>
    <p:sldId id="397" r:id="rId22"/>
    <p:sldId id="398" r:id="rId23"/>
    <p:sldId id="402" r:id="rId24"/>
    <p:sldId id="403" r:id="rId25"/>
    <p:sldId id="445" r:id="rId26"/>
    <p:sldId id="446" r:id="rId27"/>
    <p:sldId id="447" r:id="rId28"/>
    <p:sldId id="448" r:id="rId29"/>
    <p:sldId id="449" r:id="rId30"/>
    <p:sldId id="450" r:id="rId31"/>
    <p:sldId id="451" r:id="rId32"/>
    <p:sldId id="452" r:id="rId33"/>
    <p:sldId id="407" r:id="rId34"/>
    <p:sldId id="411" r:id="rId35"/>
    <p:sldId id="409" r:id="rId36"/>
    <p:sldId id="435" r:id="rId37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7" autoAdjust="0"/>
    <p:restoredTop sz="81457" autoAdjust="0"/>
  </p:normalViewPr>
  <p:slideViewPr>
    <p:cSldViewPr>
      <p:cViewPr>
        <p:scale>
          <a:sx n="66" d="100"/>
          <a:sy n="66" d="100"/>
        </p:scale>
        <p:origin x="-5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208"/>
    </p:cViewPr>
  </p:sorterViewPr>
  <p:notesViewPr>
    <p:cSldViewPr>
      <p:cViewPr>
        <p:scale>
          <a:sx n="100" d="100"/>
          <a:sy n="100" d="100"/>
        </p:scale>
        <p:origin x="-864" y="282"/>
      </p:cViewPr>
      <p:guideLst>
        <p:guide orient="horz" pos="2924"/>
        <p:guide pos="22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54AFED-7DA7-445A-BF10-FCD9E9DE4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09B5F69A-D04C-4027-ADA1-93B093B2C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D1B82-1798-43D2-ACA0-430DA5F2AA4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Lecture 5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F0AB83-B9E7-42BF-BCFC-F51BC1BBE17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F0AB83-B9E7-42BF-BCFC-F51BC1BBE17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F0AB83-B9E7-42BF-BCFC-F51BC1BBE17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9B8D40-E16D-470A-8CC6-9FEF9AB8D82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5325"/>
            <a:ext cx="4641850" cy="34813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33975" cy="41783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8A110D-8941-42DC-859C-58EE8BC43A14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marL="0" lvl="1" eaLnBrk="1" hangingPunct="1"/>
            <a:r>
              <a:rPr lang="en-US" sz="2000" smtClean="0">
                <a:latin typeface="Arial Unicode MS" pitchFamily="34" charset="-128"/>
              </a:rPr>
              <a:t>Ordering heuristic is weak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28F868-B407-4689-857F-47AB2F51602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8FF46E-24E6-4926-AA9E-EB845EE10FED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21FC3-2F21-436B-9382-237B913E985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F6965B-8DBA-4984-8C94-0321E1E1B2E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F0AB83-B9E7-42BF-BCFC-F51BC1BBE17F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Show AI space: </a:t>
            </a:r>
            <a:r>
              <a:rPr lang="en-US" sz="1000" smtClean="0"/>
              <a:t>Depth-first search isn't guaranteed to halt on graphs with cycles.</a:t>
            </a:r>
          </a:p>
          <a:p>
            <a:pPr eaLnBrk="1" hangingPunct="1"/>
            <a:r>
              <a:rPr lang="en-US" sz="1000" smtClean="0"/>
              <a:t>Space complexity is linear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7A69B-1223-48B7-ADF4-71C9A627D00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994FE7-D50E-4E14-B640-59426ED2F5C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Discuss In groups - Give a few mins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latin typeface="Arial Unicode MS" pitchFamily="34" charset="-128"/>
              </a:rPr>
              <a:t>After the algorithm returns, </a:t>
            </a:r>
            <a:r>
              <a:rPr lang="en-US" smtClean="0">
                <a:solidFill>
                  <a:schemeClr val="accent2"/>
                </a:solidFill>
                <a:latin typeface="Arial Unicode MS" pitchFamily="34" charset="-128"/>
              </a:rPr>
              <a:t>it can be asked for more answers and the procedure continues.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354CDD-CB50-472E-8E9B-1885135357EC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/>
            <a:endParaRPr lang="en-US" sz="1000" dirty="0" smtClean="0"/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Arial Unicode MS" pitchFamily="34" charset="-128"/>
              </a:rPr>
              <a:t>Is BFS </a:t>
            </a:r>
            <a:r>
              <a:rPr lang="en-US" sz="1000" dirty="0" smtClean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1000" dirty="0" smtClean="0">
                <a:latin typeface="Arial Unicode MS" pitchFamily="34" charset="-128"/>
              </a:rPr>
              <a:t>?</a:t>
            </a:r>
          </a:p>
          <a:p>
            <a:pPr lvl="1" eaLnBrk="1" hangingPunct="1"/>
            <a:r>
              <a:rPr lang="en-US" sz="1000" dirty="0" smtClean="0">
                <a:latin typeface="Arial Unicode MS" pitchFamily="34" charset="-128"/>
              </a:rPr>
              <a:t>(we are assuming finite branching factor)</a:t>
            </a:r>
            <a:endParaRPr lang="en-US" sz="1000" dirty="0" smtClean="0"/>
          </a:p>
          <a:p>
            <a:pPr lvl="1" eaLnBrk="1" hangingPunct="1"/>
            <a:endParaRPr lang="en-US" sz="1000" dirty="0" smtClean="0"/>
          </a:p>
          <a:p>
            <a:pPr lvl="1" eaLnBrk="1" hangingPunct="1"/>
            <a:r>
              <a:rPr lang="en-US" sz="1000" dirty="0" smtClean="0"/>
              <a:t>we must store the whole frontier in memory</a:t>
            </a:r>
            <a:endParaRPr lang="en-US" sz="9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A2CDD-66BA-4185-BB09-95BA3B3655BA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Arial Unicode MS" pitchFamily="34" charset="-128"/>
              </a:rPr>
              <a:t>there may be infinite paths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4D2D40-19FA-4BAB-8529-F31806535135}" type="slidenum">
              <a:rPr lang="en-US"/>
              <a:pPr/>
              <a:t>32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0D5CBF-AB83-4B10-8AE1-DE424410A74F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3A9792-7A5B-40A7-8A85-F34BBA209296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1A30C-8D60-444D-A986-6110A9680C33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Assume b finite</a:t>
            </a:r>
          </a:p>
          <a:p>
            <a:pPr eaLnBrk="1" hangingPunct="1"/>
            <a:r>
              <a:rPr lang="en-US" dirty="0" smtClean="0"/>
              <a:t>And </a:t>
            </a:r>
            <a:r>
              <a:rPr lang="en-US" baseline="0" dirty="0" smtClean="0"/>
              <a:t> </a:t>
            </a:r>
            <a:r>
              <a:rPr lang="en-US" dirty="0" smtClean="0"/>
              <a:t>step are all identical</a:t>
            </a:r>
          </a:p>
          <a:p>
            <a:pPr eaLnBrk="1" hangingPunct="1"/>
            <a:endParaRPr lang="en-US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big O notation usually only provides an upper bound on the growth rate of the function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0C4926-CF24-4ADD-9CFF-9EC65E1A7D3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B93FD8-9883-4AA5-A757-67358ABEB1C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Lecture slides DO NOT contain everything that is said in class, but you are still responsible for this content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So, make sure you bring yourself up-to-date if you miss a class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71756-860B-436F-B86C-6AD7E4778E3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m maximum depth of the search tree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CBDDE-503D-49E2-A607-D7F5F748B50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1CD323-FCAD-4597-A6A6-9ED8C3535283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LIFO queue</a:t>
            </a:r>
          </a:p>
          <a:p>
            <a:pPr eaLnBrk="1" hangingPunct="1"/>
            <a:r>
              <a:rPr lang="en-US" smtClean="0"/>
              <a:t>The deepest in the current frontier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357328-A9B2-4D88-879D-14B9BDD54F5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longest path is expanded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529E0B-6023-4077-B558-D148A0C9B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E58BA9F-5539-4C66-B0E5-47507B92C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0E7DCCD-2BCE-4E69-B36F-EC467149E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4734655-FEA2-4C11-862F-005A267B7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ACB3882-C53E-4A7E-AE3F-F4A0E8629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C3A758A-E8D8-4951-86D3-B8B89309C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0EB0CD9-9C02-4074-83CA-2B5474C90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7720738-44B4-490F-A724-8CEBD279C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00510EC-A186-4AA9-9951-603615CFF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2BB8457-A022-4C93-8FE9-053F18275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F32D4A1-65D8-4BC5-8FF6-F3178214C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D39DABE-A91A-4F0B-B18E-998986F91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2B422ED4-187C-46A2-9593-339F51614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://www.aispace.org/mainTools.s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hyperlink" Target="http://www.aispace.org/mainTools.s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://www.aispace.org/mainTools.s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42C8917C-603C-4B85-AFC6-D775E0CE1C8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1557338"/>
            <a:ext cx="8763000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Uninformed Search</a:t>
            </a:r>
            <a:endParaRPr lang="en-US" sz="4800" b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b="1" dirty="0">
                <a:latin typeface="Arial Unicode MS" pitchFamily="34" charset="-128"/>
              </a:rPr>
              <a:t>Computer Science cpsc322, Lecture 5</a:t>
            </a:r>
          </a:p>
          <a:p>
            <a:pPr algn="ctr">
              <a:spcBef>
                <a:spcPct val="50000"/>
              </a:spcBef>
            </a:pPr>
            <a:r>
              <a:rPr lang="en-US" b="1" i="1" dirty="0">
                <a:latin typeface="Arial Unicode MS" pitchFamily="34" charset="-128"/>
              </a:rPr>
              <a:t>(Textbook </a:t>
            </a:r>
            <a:r>
              <a:rPr lang="en-US" b="1" i="1" dirty="0" err="1">
                <a:latin typeface="Arial Unicode MS" pitchFamily="34" charset="-128"/>
              </a:rPr>
              <a:t>Chpt</a:t>
            </a:r>
            <a:r>
              <a:rPr lang="en-US" b="1" i="1" dirty="0">
                <a:latin typeface="Arial Unicode MS" pitchFamily="34" charset="-128"/>
              </a:rPr>
              <a:t> </a:t>
            </a:r>
            <a:r>
              <a:rPr lang="en-US" b="1" i="1" dirty="0" smtClean="0">
                <a:latin typeface="Arial Unicode MS" pitchFamily="34" charset="-128"/>
              </a:rPr>
              <a:t>3.5)</a:t>
            </a:r>
            <a:endParaRPr lang="en-US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2400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latin typeface="Arial Unicode MS" pitchFamily="34" charset="-128"/>
              </a:rPr>
              <a:t>Sept, 14, 2012</a:t>
            </a:r>
            <a:endParaRPr 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C782A9D-38B8-4459-AB5F-590C1772D6F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Depth-first Search: Analysis of DFS</a:t>
            </a:r>
          </a:p>
        </p:txBody>
      </p:sp>
      <p:sp>
        <p:nvSpPr>
          <p:cNvPr id="7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323850" y="908050"/>
            <a:ext cx="88201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Is </a:t>
            </a:r>
            <a:r>
              <a:rPr lang="en-US" sz="2400" dirty="0">
                <a:latin typeface="Arial Unicode MS" pitchFamily="34" charset="-128"/>
              </a:rPr>
              <a:t>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  <a:r>
              <a:rPr lang="en-US" sz="2400" dirty="0">
                <a:latin typeface="Arial Unicode MS" pitchFamily="34" charset="-128"/>
              </a:rPr>
              <a:t>? </a:t>
            </a: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, if the maximum path length is </a:t>
            </a:r>
            <a:r>
              <a:rPr lang="en-US" sz="2400" i="1" dirty="0">
                <a:latin typeface="Arial Unicode MS" pitchFamily="34" charset="-128"/>
              </a:rPr>
              <a:t>m</a:t>
            </a:r>
            <a:r>
              <a:rPr lang="en-US" sz="2400" dirty="0">
                <a:latin typeface="Arial Unicode MS" pitchFamily="34" charset="-128"/>
              </a:rPr>
              <a:t> and the maximum branching factor is </a:t>
            </a:r>
            <a:r>
              <a:rPr lang="en-US" sz="2400" i="1" dirty="0">
                <a:latin typeface="Arial Unicode MS" pitchFamily="34" charset="-128"/>
              </a:rPr>
              <a:t>b 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What </a:t>
            </a:r>
            <a:r>
              <a:rPr lang="en-US" sz="2400" dirty="0">
                <a:latin typeface="Arial Unicode MS" pitchFamily="34" charset="-128"/>
              </a:rPr>
              <a:t>is the </a:t>
            </a:r>
            <a:r>
              <a:rPr lang="en-US" sz="2400" dirty="0">
                <a:solidFill>
                  <a:schemeClr val="accent6"/>
                </a:solidFill>
                <a:latin typeface="Arial Unicode MS" pitchFamily="34" charset="-128"/>
              </a:rPr>
              <a:t>space complexity</a:t>
            </a:r>
            <a:r>
              <a:rPr lang="en-US" sz="2400" dirty="0" smtClean="0">
                <a:latin typeface="Arial Unicode MS" pitchFamily="34" charset="-128"/>
              </a:rPr>
              <a:t>?</a:t>
            </a:r>
            <a:endParaRPr lang="en-US" sz="2400" dirty="0">
              <a:latin typeface="Arial Unicode MS" pitchFamily="34" charset="-128"/>
            </a:endParaRPr>
          </a:p>
        </p:txBody>
      </p:sp>
      <p:pic>
        <p:nvPicPr>
          <p:cNvPr id="718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124744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4"/>
          <p:cNvSpPr txBox="1">
            <a:spLocks noChangeArrowheads="1"/>
          </p:cNvSpPr>
          <p:nvPr/>
        </p:nvSpPr>
        <p:spPr bwMode="auto">
          <a:xfrm>
            <a:off x="3347467" y="1124744"/>
            <a:ext cx="811213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Yes</a:t>
            </a:r>
            <a:endParaRPr lang="en-US" baseline="30000" dirty="0"/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4499992" y="1124744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No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900360" y="3645024"/>
            <a:ext cx="5472113" cy="555625"/>
            <a:chOff x="900360" y="3645024"/>
            <a:chExt cx="5472113" cy="555625"/>
          </a:xfrm>
        </p:grpSpPr>
        <p:sp>
          <p:nvSpPr>
            <p:cNvPr id="14" name="Rectangle 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004048" y="3645024"/>
              <a:ext cx="1368425" cy="555625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O(</a:t>
              </a:r>
              <a:r>
                <a:rPr lang="en-US" dirty="0" err="1"/>
                <a:t>b+m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5" name="TextBox 16"/>
            <p:cNvSpPr txBox="1">
              <a:spLocks noChangeArrowheads="1"/>
            </p:cNvSpPr>
            <p:nvPr/>
          </p:nvSpPr>
          <p:spPr bwMode="auto">
            <a:xfrm>
              <a:off x="900360" y="3664074"/>
              <a:ext cx="1079500" cy="52228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b</a:t>
              </a:r>
              <a:r>
                <a:rPr lang="en-US" baseline="30000" dirty="0" err="1"/>
                <a:t>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6" name="TextBox 17"/>
            <p:cNvSpPr txBox="1">
              <a:spLocks noChangeArrowheads="1"/>
            </p:cNvSpPr>
            <p:nvPr/>
          </p:nvSpPr>
          <p:spPr bwMode="auto">
            <a:xfrm>
              <a:off x="3564185" y="3645024"/>
              <a:ext cx="1223963" cy="522287"/>
            </a:xfrm>
            <a:prstGeom prst="rect">
              <a:avLst/>
            </a:prstGeom>
            <a:solidFill>
              <a:srgbClr val="66FF33">
                <a:alpha val="5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bm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7" name="TextBox 18"/>
            <p:cNvSpPr txBox="1">
              <a:spLocks noChangeArrowheads="1"/>
            </p:cNvSpPr>
            <p:nvPr/>
          </p:nvSpPr>
          <p:spPr bwMode="auto">
            <a:xfrm>
              <a:off x="2195760" y="3664074"/>
              <a:ext cx="1081088" cy="522287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m</a:t>
              </a:r>
              <a:r>
                <a:rPr lang="en-US" baseline="30000" dirty="0" err="1"/>
                <a:t>b</a:t>
              </a:r>
              <a:r>
                <a:rPr lang="en-US" dirty="0"/>
                <a:t>)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275856" y="1916832"/>
            <a:ext cx="4249316" cy="695449"/>
            <a:chOff x="3275856" y="1916832"/>
            <a:chExt cx="4249316" cy="695449"/>
          </a:xfrm>
        </p:grpSpPr>
        <p:pic>
          <p:nvPicPr>
            <p:cNvPr id="7180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228184" y="2132856"/>
              <a:ext cx="1296988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Box 14"/>
            <p:cNvSpPr txBox="1">
              <a:spLocks noChangeArrowheads="1"/>
            </p:cNvSpPr>
            <p:nvPr/>
          </p:nvSpPr>
          <p:spPr bwMode="auto">
            <a:xfrm>
              <a:off x="3275856" y="1916832"/>
              <a:ext cx="811213" cy="52387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Yes</a:t>
              </a:r>
              <a:endParaRPr lang="en-US" baseline="30000" dirty="0"/>
            </a:p>
          </p:txBody>
        </p:sp>
        <p:sp>
          <p:nvSpPr>
            <p:cNvPr id="20" name="TextBox 16"/>
            <p:cNvSpPr txBox="1">
              <a:spLocks noChangeArrowheads="1"/>
            </p:cNvSpPr>
            <p:nvPr/>
          </p:nvSpPr>
          <p:spPr bwMode="auto">
            <a:xfrm>
              <a:off x="4428381" y="1916832"/>
              <a:ext cx="708025" cy="523875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044079" y="5445224"/>
            <a:ext cx="5472113" cy="555625"/>
            <a:chOff x="1044079" y="5445224"/>
            <a:chExt cx="5472113" cy="555625"/>
          </a:xfrm>
        </p:grpSpPr>
        <p:sp>
          <p:nvSpPr>
            <p:cNvPr id="21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5147767" y="5445224"/>
              <a:ext cx="1368425" cy="555625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O(</a:t>
              </a:r>
              <a:r>
                <a:rPr lang="en-US" dirty="0" err="1"/>
                <a:t>b+m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22" name="TextBox 16"/>
            <p:cNvSpPr txBox="1">
              <a:spLocks noChangeArrowheads="1"/>
            </p:cNvSpPr>
            <p:nvPr/>
          </p:nvSpPr>
          <p:spPr bwMode="auto">
            <a:xfrm>
              <a:off x="1044079" y="5464274"/>
              <a:ext cx="1079500" cy="52228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O(b</a:t>
              </a:r>
              <a:r>
                <a:rPr lang="en-US" baseline="30000"/>
                <a:t>m</a:t>
              </a:r>
              <a:r>
                <a:rPr lang="en-US"/>
                <a:t>)</a:t>
              </a:r>
              <a:endParaRPr lang="en-US" baseline="30000"/>
            </a:p>
          </p:txBody>
        </p:sp>
        <p:sp>
          <p:nvSpPr>
            <p:cNvPr id="23" name="TextBox 17"/>
            <p:cNvSpPr txBox="1">
              <a:spLocks noChangeArrowheads="1"/>
            </p:cNvSpPr>
            <p:nvPr/>
          </p:nvSpPr>
          <p:spPr bwMode="auto">
            <a:xfrm>
              <a:off x="3707904" y="5445224"/>
              <a:ext cx="1223963" cy="522287"/>
            </a:xfrm>
            <a:prstGeom prst="rect">
              <a:avLst/>
            </a:prstGeom>
            <a:solidFill>
              <a:srgbClr val="66FF33">
                <a:alpha val="5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O(bm)</a:t>
              </a:r>
              <a:endParaRPr lang="en-US" baseline="30000"/>
            </a:p>
          </p:txBody>
        </p:sp>
        <p:sp>
          <p:nvSpPr>
            <p:cNvPr id="24" name="TextBox 18"/>
            <p:cNvSpPr txBox="1">
              <a:spLocks noChangeArrowheads="1"/>
            </p:cNvSpPr>
            <p:nvPr/>
          </p:nvSpPr>
          <p:spPr bwMode="auto">
            <a:xfrm>
              <a:off x="2339479" y="5464274"/>
              <a:ext cx="1081088" cy="522287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O(m</a:t>
              </a:r>
              <a:r>
                <a:rPr lang="en-US" baseline="30000"/>
                <a:t>b</a:t>
              </a:r>
              <a:r>
                <a:rPr lang="en-US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C782A9D-38B8-4459-AB5F-590C1772D6F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Depth-first Search: Analysis of DFS</a:t>
            </a:r>
          </a:p>
        </p:txBody>
      </p:sp>
      <p:sp>
        <p:nvSpPr>
          <p:cNvPr id="7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323850" y="908050"/>
            <a:ext cx="88201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 smtClean="0">
                <a:latin typeface="Arial Unicode MS" pitchFamily="34" charset="-128"/>
              </a:rPr>
              <a:t>Depth-first search isn't guaranteed to halt on graphs with cycles.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 smtClean="0">
                <a:latin typeface="Arial Unicode MS" pitchFamily="34" charset="-128"/>
              </a:rPr>
              <a:t>However, DFS </a:t>
            </a:r>
            <a:r>
              <a:rPr lang="en-US" sz="2000" b="1" i="1" dirty="0" smtClean="0">
                <a:latin typeface="Arial Unicode MS" pitchFamily="34" charset="-128"/>
              </a:rPr>
              <a:t>is</a:t>
            </a:r>
            <a:r>
              <a:rPr lang="en-US" sz="2000" dirty="0" smtClean="0">
                <a:latin typeface="Arial Unicode MS" pitchFamily="34" charset="-128"/>
              </a:rPr>
              <a:t> complete for finite acyclic graphs.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Is </a:t>
            </a:r>
            <a:r>
              <a:rPr lang="en-US" sz="2400" dirty="0">
                <a:latin typeface="Arial Unicode MS" pitchFamily="34" charset="-128"/>
              </a:rPr>
              <a:t>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  <a:r>
              <a:rPr lang="en-US" sz="2400" dirty="0">
                <a:latin typeface="Arial Unicode MS" pitchFamily="34" charset="-128"/>
              </a:rPr>
              <a:t>?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, if the maximum path length is </a:t>
            </a:r>
            <a:r>
              <a:rPr lang="en-US" sz="2400" i="1" dirty="0">
                <a:latin typeface="Arial Unicode MS" pitchFamily="34" charset="-128"/>
              </a:rPr>
              <a:t>m</a:t>
            </a:r>
            <a:r>
              <a:rPr lang="en-US" sz="2400" dirty="0">
                <a:latin typeface="Arial Unicode MS" pitchFamily="34" charset="-128"/>
              </a:rPr>
              <a:t> and the maximum branching factor is </a:t>
            </a:r>
            <a:r>
              <a:rPr lang="en-US" sz="2400" i="1" dirty="0">
                <a:latin typeface="Arial Unicode MS" pitchFamily="34" charset="-128"/>
              </a:rPr>
              <a:t>b 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The time complexity is </a:t>
            </a:r>
            <a:r>
              <a:rPr lang="en-US" sz="2000" i="1" dirty="0">
                <a:latin typeface="Arial Unicode MS" pitchFamily="34" charset="-128"/>
              </a:rPr>
              <a:t>?            ?</a:t>
            </a:r>
            <a:r>
              <a:rPr lang="en-US" sz="2000" dirty="0">
                <a:latin typeface="Arial Unicode MS" pitchFamily="34" charset="-128"/>
              </a:rPr>
              <a:t>: must examine every node in the tree.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Search is unconstrained by the goal until it happens to stumble on the goal.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i="1" dirty="0">
                <a:latin typeface="Arial Unicode MS" pitchFamily="34" charset="-128"/>
              </a:rPr>
              <a:t>space complexity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Space complexity is </a:t>
            </a:r>
            <a:r>
              <a:rPr lang="en-US" sz="2000" i="1" dirty="0">
                <a:latin typeface="Arial Unicode MS" pitchFamily="34" charset="-128"/>
              </a:rPr>
              <a:t>?           ?</a:t>
            </a:r>
            <a:r>
              <a:rPr lang="en-US" sz="2000" dirty="0">
                <a:latin typeface="Arial Unicode MS" pitchFamily="34" charset="-128"/>
              </a:rPr>
              <a:t> the longest possible path is </a:t>
            </a:r>
            <a:r>
              <a:rPr lang="en-US" sz="2000" i="1" dirty="0">
                <a:latin typeface="Arial Unicode MS" pitchFamily="34" charset="-128"/>
              </a:rPr>
              <a:t>m</a:t>
            </a:r>
            <a:r>
              <a:rPr lang="en-US" sz="2000" dirty="0">
                <a:latin typeface="Arial Unicode MS" pitchFamily="34" charset="-128"/>
              </a:rPr>
              <a:t>, and for every node in that path must maintain a fringe of size </a:t>
            </a:r>
            <a:r>
              <a:rPr lang="en-US" sz="2000" i="1" dirty="0">
                <a:latin typeface="Arial Unicode MS" pitchFamily="34" charset="-128"/>
              </a:rPr>
              <a:t>b</a:t>
            </a:r>
            <a:r>
              <a:rPr lang="en-US" sz="2000" dirty="0">
                <a:latin typeface="Arial Unicode MS" pitchFamily="34" charset="-128"/>
              </a:rPr>
              <a:t>.</a:t>
            </a:r>
          </a:p>
        </p:txBody>
      </p:sp>
      <p:pic>
        <p:nvPicPr>
          <p:cNvPr id="718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2071678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7012" y="1000108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388" y="1125538"/>
            <a:ext cx="8785100" cy="1223342"/>
          </a:xfrm>
          <a:prstGeom prst="rect">
            <a:avLst/>
          </a:prstGeom>
          <a:solidFill>
            <a:srgbClr val="CCECFF">
              <a:alpha val="5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b="1" dirty="0">
                <a:latin typeface="+mn-lt"/>
                <a:ea typeface="Arial" charset="0"/>
                <a:cs typeface="Arial" charset="0"/>
              </a:rPr>
              <a:t>Def.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: A search algorithm is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complete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if whenever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there is at least one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 solution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, the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algorithm 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is guaranteed to find it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within a finite 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amount of time.</a:t>
            </a:r>
          </a:p>
          <a:p>
            <a:pPr marL="381000" indent="-381000">
              <a:spcBef>
                <a:spcPct val="20000"/>
              </a:spcBef>
              <a:defRPr/>
            </a:pPr>
            <a:endParaRPr lang="en-US" sz="2000" dirty="0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552" y="2636912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Is DFS 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Arial" charset="0"/>
                <a:cs typeface="Arial" charset="0"/>
              </a:rPr>
              <a:t>complete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4355902" y="2617862"/>
            <a:ext cx="648145" cy="523220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No</a:t>
            </a:r>
          </a:p>
        </p:txBody>
      </p:sp>
      <p:pic>
        <p:nvPicPr>
          <p:cNvPr id="2458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140968"/>
            <a:ext cx="2484636" cy="1666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51520" y="4653136"/>
            <a:ext cx="82089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  <a:ea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ea typeface="Arial" charset="0"/>
                <a:cs typeface="Arial" charset="0"/>
              </a:rPr>
              <a:t>If there are cycles in the graph, DFS may get “stuck” in one of them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ea typeface="Arial" charset="0"/>
                <a:cs typeface="Arial" charset="0"/>
              </a:rPr>
              <a:t>see this in </a:t>
            </a:r>
            <a:r>
              <a:rPr lang="en-US" sz="2000" dirty="0" err="1" smtClean="0">
                <a:latin typeface="+mn-lt"/>
                <a:ea typeface="Arial" charset="0"/>
                <a:cs typeface="Arial" charset="0"/>
              </a:rPr>
              <a:t>AISpace</a:t>
            </a:r>
            <a:r>
              <a:rPr lang="en-US" sz="2000" dirty="0" smtClean="0">
                <a:latin typeface="+mn-lt"/>
                <a:ea typeface="Arial" charset="0"/>
                <a:cs typeface="Arial" charset="0"/>
              </a:rPr>
              <a:t>  by loading “Cyclic Graph Examples” or by adding a cycle to “Simple Tree”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latin typeface="+mn-lt"/>
                <a:ea typeface="Arial" charset="0"/>
                <a:cs typeface="Arial" charset="0"/>
              </a:rPr>
              <a:t>e.g., click on “Create” tab, create a new edge from N7 to N1, go back to “Solve” and see what happens </a:t>
            </a:r>
            <a:endParaRPr lang="en-US" sz="1800" dirty="0">
              <a:latin typeface="+mn-lt"/>
              <a:ea typeface="Arial" charset="0"/>
              <a:cs typeface="Arial" charset="0"/>
            </a:endParaRPr>
          </a:p>
        </p:txBody>
      </p:sp>
      <p:pic>
        <p:nvPicPr>
          <p:cNvPr id="9" name="Picture 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68344" y="5589240"/>
            <a:ext cx="1296987" cy="551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01A912-18FD-4858-88DA-7B3C8F0516BA}" type="slidenum">
              <a:rPr lang="en-US"/>
              <a:pPr/>
              <a:t>13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0" y="335915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Is DFS 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20485" name="TextBox 14"/>
          <p:cNvSpPr txBox="1">
            <a:spLocks noChangeArrowheads="1"/>
          </p:cNvSpPr>
          <p:nvPr/>
        </p:nvSpPr>
        <p:spPr bwMode="auto">
          <a:xfrm>
            <a:off x="2987675" y="3340100"/>
            <a:ext cx="811213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Yes</a:t>
            </a:r>
            <a:endParaRPr lang="en-US" baseline="30000" dirty="0"/>
          </a:p>
        </p:txBody>
      </p:sp>
      <p:sp>
        <p:nvSpPr>
          <p:cNvPr id="20486" name="TextBox 16"/>
          <p:cNvSpPr txBox="1">
            <a:spLocks noChangeArrowheads="1"/>
          </p:cNvSpPr>
          <p:nvPr/>
        </p:nvSpPr>
        <p:spPr bwMode="auto">
          <a:xfrm>
            <a:off x="4140200" y="3340100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No</a:t>
            </a:r>
          </a:p>
        </p:txBody>
      </p:sp>
      <p:pic>
        <p:nvPicPr>
          <p:cNvPr id="2048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3213100"/>
            <a:ext cx="3952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2400" y="1484313"/>
            <a:ext cx="8812213" cy="1079500"/>
          </a:xfrm>
          <a:prstGeom prst="rect">
            <a:avLst/>
          </a:prstGeom>
          <a:solidFill>
            <a:srgbClr val="CCECFF">
              <a:alpha val="8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A search algorithm is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if 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when it finds a solution, it is 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the best </a:t>
            </a:r>
            <a:r>
              <a:rPr lang="en-US" sz="2400" dirty="0" smtClean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one (e.g., the shortest)</a:t>
            </a:r>
            <a:endParaRPr lang="en-US" sz="2400" dirty="0">
              <a:solidFill>
                <a:srgbClr val="2D2DB9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7950" y="5013325"/>
            <a:ext cx="9072563" cy="13970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E.g., goal nodes: red boxes</a:t>
            </a:r>
          </a:p>
        </p:txBody>
      </p:sp>
      <p:sp>
        <p:nvSpPr>
          <p:cNvPr id="25610" name="Rectangle 8"/>
          <p:cNvSpPr>
            <a:spLocks noChangeArrowheads="1"/>
          </p:cNvSpPr>
          <p:nvPr/>
        </p:nvSpPr>
        <p:spPr bwMode="auto">
          <a:xfrm>
            <a:off x="6300788" y="5084763"/>
            <a:ext cx="358775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611" name="Rectangle 8"/>
          <p:cNvSpPr>
            <a:spLocks noChangeArrowheads="1"/>
          </p:cNvSpPr>
          <p:nvPr/>
        </p:nvSpPr>
        <p:spPr bwMode="auto">
          <a:xfrm>
            <a:off x="7740650" y="3716338"/>
            <a:ext cx="360363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610" grpId="0" animBg="1"/>
      <p:bldP spid="256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048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01A912-18FD-4858-88DA-7B3C8F0516BA}" type="slidenum">
              <a:rPr lang="en-US"/>
              <a:pPr/>
              <a:t>14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528" y="270892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Is DFS 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20486" name="TextBox 16"/>
          <p:cNvSpPr txBox="1">
            <a:spLocks noChangeArrowheads="1"/>
          </p:cNvSpPr>
          <p:nvPr/>
        </p:nvSpPr>
        <p:spPr bwMode="auto">
          <a:xfrm>
            <a:off x="2987824" y="2708920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No</a:t>
            </a:r>
          </a:p>
        </p:txBody>
      </p:sp>
      <p:pic>
        <p:nvPicPr>
          <p:cNvPr id="2048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25" y="2420888"/>
            <a:ext cx="3952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79512" y="1124744"/>
            <a:ext cx="8812213" cy="1079500"/>
          </a:xfrm>
          <a:prstGeom prst="rect">
            <a:avLst/>
          </a:prstGeom>
          <a:solidFill>
            <a:srgbClr val="CCECFF">
              <a:alpha val="8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A search algorithm is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if when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it finds a solution, it is 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the best </a:t>
            </a:r>
            <a:r>
              <a:rPr lang="en-US" sz="2400" dirty="0" smtClean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one (e.g., the shortest)</a:t>
            </a:r>
            <a:endParaRPr lang="en-US" sz="2400" dirty="0">
              <a:solidFill>
                <a:srgbClr val="2D2DB9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79513" y="3717032"/>
            <a:ext cx="5112568" cy="864096"/>
          </a:xfrm>
          <a:prstGeom prst="rect">
            <a:avLst/>
          </a:prstGeom>
        </p:spPr>
        <p:txBody>
          <a:bodyPr/>
          <a:lstStyle/>
          <a:p>
            <a:pPr marL="3429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>
                <a:cs typeface="Arial" charset="0"/>
              </a:rPr>
              <a:t>It can “stumble” on longer solution paths before it gets to shorter ones. </a:t>
            </a:r>
          </a:p>
          <a:p>
            <a:pPr marL="800100" lvl="2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/>
              <a:t>E.g., goal nodes: red boxes</a:t>
            </a:r>
          </a:p>
          <a:p>
            <a:pPr marL="3429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 smtClean="0">
              <a:cs typeface="Arial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kern="0" dirty="0" smtClean="0">
              <a:latin typeface="+mn-lt"/>
              <a:ea typeface="+mn-ea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kern="0" dirty="0">
              <a:latin typeface="+mn-lt"/>
              <a:ea typeface="+mn-ea"/>
            </a:endParaRPr>
          </a:p>
        </p:txBody>
      </p:sp>
      <p:sp>
        <p:nvSpPr>
          <p:cNvPr id="25610" name="Rectangle 8"/>
          <p:cNvSpPr>
            <a:spLocks noChangeArrowheads="1"/>
          </p:cNvSpPr>
          <p:nvPr/>
        </p:nvSpPr>
        <p:spPr bwMode="auto">
          <a:xfrm>
            <a:off x="6948264" y="4725144"/>
            <a:ext cx="358775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611" name="Rectangle 8"/>
          <p:cNvSpPr>
            <a:spLocks noChangeArrowheads="1"/>
          </p:cNvSpPr>
          <p:nvPr/>
        </p:nvSpPr>
        <p:spPr bwMode="auto">
          <a:xfrm>
            <a:off x="7927975" y="2924126"/>
            <a:ext cx="360363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9512" y="5301208"/>
            <a:ext cx="8640960" cy="732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ea typeface="Arial" charset="0"/>
                <a:cs typeface="Arial" charset="0"/>
              </a:rPr>
              <a:t>see this in </a:t>
            </a:r>
            <a:r>
              <a:rPr lang="en-US" sz="2000" dirty="0" err="1" smtClean="0">
                <a:ea typeface="Arial" charset="0"/>
                <a:cs typeface="Arial" charset="0"/>
              </a:rPr>
              <a:t>AISpace</a:t>
            </a:r>
            <a:r>
              <a:rPr lang="en-US" sz="2000" dirty="0" smtClean="0">
                <a:ea typeface="Arial" charset="0"/>
                <a:cs typeface="Arial" charset="0"/>
              </a:rPr>
              <a:t>  by loading “Extended Tree Graph” and set N6 as a goal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800" dirty="0" smtClean="0">
                <a:ea typeface="Arial" charset="0"/>
                <a:cs typeface="Arial" charset="0"/>
              </a:rPr>
              <a:t>e.g., click on “Create” tab, right-click on N6  and select “set as a goal node”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  <p:bldP spid="256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540C79-EC81-4AA8-8561-769B2B1EB114}" type="slidenum">
              <a:rPr lang="en-US"/>
              <a:pPr/>
              <a:t>15</a:t>
            </a:fld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79388" y="32877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+mj-lt"/>
              </a:rPr>
              <a:t>What is DFS</a:t>
            </a:r>
            <a:r>
              <a:rPr lang="ja-JP" altLang="en-US" sz="2400">
                <a:latin typeface="+mj-lt"/>
              </a:rPr>
              <a:t>’</a:t>
            </a:r>
            <a:r>
              <a:rPr lang="en-US" altLang="ja-JP" sz="2400" dirty="0">
                <a:latin typeface="+mj-lt"/>
              </a:rPr>
              <a:t>s </a:t>
            </a:r>
            <a:r>
              <a:rPr lang="en-US" altLang="ja-JP" sz="2400" dirty="0">
                <a:solidFill>
                  <a:srgbClr val="3132CD"/>
                </a:solidFill>
                <a:latin typeface="+mj-lt"/>
              </a:rPr>
              <a:t>time complexity</a:t>
            </a:r>
            <a:r>
              <a:rPr lang="en-US" altLang="ja-JP" sz="2400" dirty="0">
                <a:latin typeface="+mj-lt"/>
              </a:rPr>
              <a:t>, in terms of </a:t>
            </a:r>
            <a:r>
              <a:rPr lang="en-US" altLang="ja-JP" sz="2400" dirty="0">
                <a:solidFill>
                  <a:srgbClr val="3132CD"/>
                </a:solidFill>
                <a:latin typeface="+mj-lt"/>
              </a:rPr>
              <a:t>m</a:t>
            </a:r>
            <a:r>
              <a:rPr lang="en-US" altLang="ja-JP" sz="2400" dirty="0">
                <a:latin typeface="+mj-lt"/>
              </a:rPr>
              <a:t> and </a:t>
            </a:r>
            <a:r>
              <a:rPr lang="en-US" altLang="ja-JP" sz="2400" dirty="0">
                <a:solidFill>
                  <a:srgbClr val="3132CD"/>
                </a:solidFill>
                <a:latin typeface="+mj-lt"/>
              </a:rPr>
              <a:t>b</a:t>
            </a:r>
            <a:r>
              <a:rPr lang="en-US" altLang="ja-JP" sz="2400" dirty="0">
                <a:latin typeface="+mj-lt"/>
              </a:rPr>
              <a:t> ?</a:t>
            </a:r>
            <a:endParaRPr lang="en-US" sz="2400" dirty="0">
              <a:latin typeface="+mj-lt"/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56200" y="3716338"/>
            <a:ext cx="3952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8604250" y="5589588"/>
            <a:ext cx="360363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07950" y="5013325"/>
            <a:ext cx="9072563" cy="13970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E.g., single goal </a:t>
            </a:r>
            <a:r>
              <a:rPr lang="en-US" sz="2400" kern="0" dirty="0" smtClean="0">
                <a:latin typeface="+mn-lt"/>
                <a:ea typeface="+mn-ea"/>
              </a:rPr>
              <a:t>node -&gt; </a:t>
            </a:r>
            <a:r>
              <a:rPr lang="en-US" sz="2400" kern="0" dirty="0">
                <a:latin typeface="+mn-lt"/>
                <a:ea typeface="+mn-ea"/>
              </a:rPr>
              <a:t>red box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79388" y="908050"/>
            <a:ext cx="8785225" cy="230346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Def.: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time complexity 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of a search algorithm is 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worst-case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amount of time it will take to run,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latin typeface="+mn-lt"/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.</a:t>
            </a:r>
          </a:p>
        </p:txBody>
      </p:sp>
      <p:sp>
        <p:nvSpPr>
          <p:cNvPr id="21513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427538" y="4005263"/>
            <a:ext cx="1368425" cy="555625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O(b+m)</a:t>
            </a:r>
            <a:endParaRPr lang="en-US" baseline="30000"/>
          </a:p>
        </p:txBody>
      </p:sp>
      <p:sp>
        <p:nvSpPr>
          <p:cNvPr id="21514" name="TextBox 16"/>
          <p:cNvSpPr txBox="1">
            <a:spLocks noChangeArrowheads="1"/>
          </p:cNvSpPr>
          <p:nvPr/>
        </p:nvSpPr>
        <p:spPr bwMode="auto">
          <a:xfrm>
            <a:off x="323850" y="4024313"/>
            <a:ext cx="1079500" cy="5222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</a:t>
            </a:r>
            <a:r>
              <a:rPr lang="en-US" baseline="30000"/>
              <a:t>m</a:t>
            </a:r>
            <a:r>
              <a:rPr lang="en-US"/>
              <a:t>)</a:t>
            </a:r>
            <a:endParaRPr lang="en-US" baseline="30000"/>
          </a:p>
        </p:txBody>
      </p:sp>
      <p:sp>
        <p:nvSpPr>
          <p:cNvPr id="21515" name="TextBox 17"/>
          <p:cNvSpPr txBox="1">
            <a:spLocks noChangeArrowheads="1"/>
          </p:cNvSpPr>
          <p:nvPr/>
        </p:nvSpPr>
        <p:spPr bwMode="auto">
          <a:xfrm>
            <a:off x="2987675" y="4005263"/>
            <a:ext cx="1223963" cy="522287"/>
          </a:xfrm>
          <a:prstGeom prst="rect">
            <a:avLst/>
          </a:prstGeom>
          <a:solidFill>
            <a:srgbClr val="66FF33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O(bm)</a:t>
            </a:r>
            <a:endParaRPr lang="en-US" baseline="30000"/>
          </a:p>
        </p:txBody>
      </p:sp>
      <p:sp>
        <p:nvSpPr>
          <p:cNvPr id="21516" name="TextBox 18"/>
          <p:cNvSpPr txBox="1">
            <a:spLocks noChangeArrowheads="1"/>
          </p:cNvSpPr>
          <p:nvPr/>
        </p:nvSpPr>
        <p:spPr bwMode="auto">
          <a:xfrm>
            <a:off x="1619250" y="4024313"/>
            <a:ext cx="1081088" cy="522287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O(m</a:t>
            </a:r>
            <a:r>
              <a:rPr lang="en-US" baseline="30000"/>
              <a:t>b</a:t>
            </a:r>
            <a:r>
              <a:rPr 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540C79-EC81-4AA8-8561-769B2B1EB114}" type="slidenum">
              <a:rPr lang="en-US"/>
              <a:pPr/>
              <a:t>16</a:t>
            </a:fld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79388" y="32877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" pitchFamily="34" charset="0"/>
              </a:rPr>
              <a:t>What is DFS</a:t>
            </a:r>
            <a:r>
              <a:rPr lang="ja-JP" altLang="en-US" sz="2400">
                <a:latin typeface="Arial" pitchFamily="34" charset="0"/>
              </a:rPr>
              <a:t>’</a:t>
            </a:r>
            <a:r>
              <a:rPr lang="en-US" altLang="ja-JP" sz="2400">
                <a:latin typeface="Arial" pitchFamily="34" charset="0"/>
              </a:rPr>
              <a:t>s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time complexity</a:t>
            </a:r>
            <a:r>
              <a:rPr lang="en-US" altLang="ja-JP" sz="2400">
                <a:latin typeface="Arial" pitchFamily="34" charset="0"/>
              </a:rPr>
              <a:t>, in terms of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m</a:t>
            </a:r>
            <a:r>
              <a:rPr lang="en-US" altLang="ja-JP" sz="2400">
                <a:latin typeface="Arial" pitchFamily="34" charset="0"/>
              </a:rPr>
              <a:t> and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b</a:t>
            </a:r>
            <a:r>
              <a:rPr lang="en-US" altLang="ja-JP" sz="2400">
                <a:latin typeface="Arial" pitchFamily="34" charset="0"/>
              </a:rPr>
              <a:t> </a:t>
            </a:r>
            <a:r>
              <a:rPr lang="en-US" altLang="ja-JP" sz="2400"/>
              <a:t>?</a:t>
            </a:r>
            <a:endParaRPr lang="en-US" sz="2400"/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6200" y="3716338"/>
            <a:ext cx="39528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8604250" y="5589588"/>
            <a:ext cx="360363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07951" y="5013325"/>
            <a:ext cx="5112122" cy="13970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>
                <a:cs typeface="Arial" charset="0"/>
              </a:rPr>
              <a:t>In the worst case, must </a:t>
            </a:r>
            <a:r>
              <a:rPr lang="en-US" sz="2400" dirty="0">
                <a:cs typeface="Arial" charset="0"/>
              </a:rPr>
              <a:t>examine every node in the </a:t>
            </a:r>
            <a:r>
              <a:rPr lang="en-US" sz="2400" dirty="0" smtClean="0">
                <a:cs typeface="Arial" charset="0"/>
              </a:rPr>
              <a:t>tree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/>
              <a:t>E.g., single goal </a:t>
            </a:r>
            <a:r>
              <a:rPr lang="en-US" sz="2000" kern="0" dirty="0" smtClean="0"/>
              <a:t>node -&gt;  </a:t>
            </a:r>
            <a:r>
              <a:rPr lang="en-US" sz="2000" kern="0" dirty="0"/>
              <a:t>red box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kern="0" dirty="0">
              <a:latin typeface="+mn-lt"/>
              <a:ea typeface="+mn-ea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79388" y="908050"/>
            <a:ext cx="8785225" cy="230346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Def.: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time complexity 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of a search algorithm is 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worst-case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amount of time it will take to run,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latin typeface="+mn-lt"/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.</a:t>
            </a:r>
          </a:p>
        </p:txBody>
      </p:sp>
      <p:sp>
        <p:nvSpPr>
          <p:cNvPr id="21514" name="TextBox 16"/>
          <p:cNvSpPr txBox="1">
            <a:spLocks noChangeArrowheads="1"/>
          </p:cNvSpPr>
          <p:nvPr/>
        </p:nvSpPr>
        <p:spPr bwMode="auto">
          <a:xfrm>
            <a:off x="2483768" y="3933056"/>
            <a:ext cx="1079500" cy="5222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</a:t>
            </a:r>
            <a:r>
              <a:rPr lang="en-US" baseline="30000"/>
              <a:t>m</a:t>
            </a:r>
            <a:r>
              <a:rPr lang="en-US"/>
              <a:t>)</a:t>
            </a:r>
            <a:endParaRPr lang="en-US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C5FFE2-0B3A-4B0B-9931-F6368EAD1DBA}" type="slidenum">
              <a:rPr lang="en-US"/>
              <a:pPr/>
              <a:t>17</a:t>
            </a:fld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79388" y="908050"/>
            <a:ext cx="8713787" cy="244951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space complexity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of a search algorithm is the </a:t>
            </a:r>
            <a:r>
              <a:rPr lang="en-US" sz="2400" dirty="0" smtClean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worst-case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amount of memory that the algorithm will use 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	    (i.e., the maximal number of nodes on the frontier), 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    </a:t>
            </a:r>
            <a:r>
              <a:rPr lang="en-US" sz="2400" dirty="0">
                <a:ea typeface="+mn-ea"/>
                <a:cs typeface="Arial" charset="0"/>
              </a:rPr>
              <a:t>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.</a:t>
            </a:r>
          </a:p>
          <a:p>
            <a:pPr marL="381000" indent="-381000">
              <a:spcBef>
                <a:spcPct val="20000"/>
              </a:spcBef>
              <a:defRPr/>
            </a:pP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22534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16463" y="4292600"/>
            <a:ext cx="1368425" cy="555625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O(b+m)</a:t>
            </a:r>
            <a:endParaRPr lang="en-US" baseline="30000"/>
          </a:p>
        </p:txBody>
      </p:sp>
      <p:sp>
        <p:nvSpPr>
          <p:cNvPr id="22535" name="TextBox 11"/>
          <p:cNvSpPr txBox="1">
            <a:spLocks noChangeArrowheads="1"/>
          </p:cNvSpPr>
          <p:nvPr/>
        </p:nvSpPr>
        <p:spPr bwMode="auto">
          <a:xfrm>
            <a:off x="611188" y="4311650"/>
            <a:ext cx="1081087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</a:t>
            </a:r>
            <a:r>
              <a:rPr lang="en-US" baseline="30000"/>
              <a:t>m</a:t>
            </a:r>
            <a:r>
              <a:rPr lang="en-US"/>
              <a:t>)</a:t>
            </a:r>
            <a:endParaRPr lang="en-US" baseline="30000"/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3276600" y="4292600"/>
            <a:ext cx="1223963" cy="523875"/>
          </a:xfrm>
          <a:prstGeom prst="rect">
            <a:avLst/>
          </a:prstGeom>
          <a:solidFill>
            <a:srgbClr val="66FF33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O(bm)</a:t>
            </a:r>
            <a:endParaRPr lang="en-US" baseline="30000"/>
          </a:p>
        </p:txBody>
      </p:sp>
      <p:sp>
        <p:nvSpPr>
          <p:cNvPr id="22537" name="TextBox 15"/>
          <p:cNvSpPr txBox="1">
            <a:spLocks noChangeArrowheads="1"/>
          </p:cNvSpPr>
          <p:nvPr/>
        </p:nvSpPr>
        <p:spPr bwMode="auto">
          <a:xfrm>
            <a:off x="1908175" y="4311650"/>
            <a:ext cx="107950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O(m</a:t>
            </a:r>
            <a:r>
              <a:rPr lang="en-US" baseline="30000"/>
              <a:t>b</a:t>
            </a:r>
            <a:r>
              <a:rPr lang="en-US"/>
              <a:t>)</a:t>
            </a:r>
          </a:p>
        </p:txBody>
      </p:sp>
      <p:sp>
        <p:nvSpPr>
          <p:cNvPr id="27658" name="Rectangle 16"/>
          <p:cNvSpPr>
            <a:spLocks noChangeArrowheads="1"/>
          </p:cNvSpPr>
          <p:nvPr/>
        </p:nvSpPr>
        <p:spPr bwMode="auto">
          <a:xfrm>
            <a:off x="179388" y="35036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What is DFS</a:t>
            </a:r>
            <a:r>
              <a:rPr lang="ja-JP" altLang="en-US" sz="2400"/>
              <a:t>’</a:t>
            </a:r>
            <a:r>
              <a:rPr lang="en-US" altLang="ja-JP" sz="2400" dirty="0"/>
              <a:t>s </a:t>
            </a:r>
            <a:r>
              <a:rPr lang="en-US" altLang="ja-JP" sz="2400" dirty="0">
                <a:solidFill>
                  <a:srgbClr val="3132CD"/>
                </a:solidFill>
              </a:rPr>
              <a:t>space complexity</a:t>
            </a:r>
            <a:r>
              <a:rPr lang="en-US" altLang="ja-JP" sz="2400" dirty="0"/>
              <a:t>, in terms of </a:t>
            </a:r>
            <a:r>
              <a:rPr lang="en-US" altLang="ja-JP" sz="2400" dirty="0">
                <a:solidFill>
                  <a:srgbClr val="3132CD"/>
                </a:solidFill>
              </a:rPr>
              <a:t>m</a:t>
            </a:r>
            <a:r>
              <a:rPr lang="en-US" altLang="ja-JP" sz="2400" dirty="0"/>
              <a:t> and </a:t>
            </a:r>
            <a:r>
              <a:rPr lang="en-US" altLang="ja-JP" sz="2400" dirty="0">
                <a:solidFill>
                  <a:srgbClr val="3132CD"/>
                </a:solidFill>
              </a:rPr>
              <a:t>b</a:t>
            </a:r>
            <a:r>
              <a:rPr lang="en-US" altLang="ja-JP" sz="2400" dirty="0"/>
              <a:t> 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en-US" sz="2400" dirty="0"/>
          </a:p>
          <a:p>
            <a:pPr marL="342900" indent="-342900">
              <a:spcBef>
                <a:spcPct val="20000"/>
              </a:spcBef>
            </a:pPr>
            <a:endParaRPr lang="en-US" sz="2400" dirty="0"/>
          </a:p>
        </p:txBody>
      </p:sp>
      <p:pic>
        <p:nvPicPr>
          <p:cNvPr id="11" name="Picture 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8381" y="5877272"/>
            <a:ext cx="12969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755576" y="5661248"/>
            <a:ext cx="1512168" cy="70788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how this </a:t>
            </a:r>
          </a:p>
          <a:p>
            <a:r>
              <a:rPr lang="en-US" sz="2000" dirty="0" smtClean="0"/>
              <a:t>works in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DFS</a:t>
            </a:r>
            <a:endParaRPr lang="en-US" smtClean="0"/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C5FFE2-0B3A-4B0B-9931-F6368EAD1DBA}" type="slidenum">
              <a:rPr lang="en-US"/>
              <a:pPr/>
              <a:t>18</a:t>
            </a:fld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79388" y="908050"/>
            <a:ext cx="8713787" cy="244951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space complexity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of a search algorithm is the 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        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worst-case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amount of memory that the algorithm will use 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	    (i.e., the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maximum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number of nodes on the frontier), 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    </a:t>
            </a:r>
            <a:r>
              <a:rPr lang="en-US" sz="2400" dirty="0">
                <a:ea typeface="+mn-ea"/>
                <a:cs typeface="Arial" charset="0"/>
              </a:rPr>
              <a:t>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.</a:t>
            </a:r>
          </a:p>
          <a:p>
            <a:pPr marL="381000" indent="-381000">
              <a:spcBef>
                <a:spcPct val="20000"/>
              </a:spcBef>
              <a:defRPr/>
            </a:pP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987824" y="4005064"/>
            <a:ext cx="1223963" cy="523875"/>
          </a:xfrm>
          <a:prstGeom prst="rect">
            <a:avLst/>
          </a:prstGeom>
          <a:solidFill>
            <a:srgbClr val="66FF33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O(bm)</a:t>
            </a:r>
            <a:endParaRPr lang="en-US" baseline="30000"/>
          </a:p>
        </p:txBody>
      </p:sp>
      <p:sp>
        <p:nvSpPr>
          <p:cNvPr id="27658" name="Rectangle 16"/>
          <p:cNvSpPr>
            <a:spLocks noChangeArrowheads="1"/>
          </p:cNvSpPr>
          <p:nvPr/>
        </p:nvSpPr>
        <p:spPr bwMode="auto">
          <a:xfrm>
            <a:off x="179388" y="3503613"/>
            <a:ext cx="583277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What is DFS</a:t>
            </a:r>
            <a:r>
              <a:rPr lang="ja-JP" altLang="en-US" sz="2400"/>
              <a:t>’</a:t>
            </a:r>
            <a:r>
              <a:rPr lang="en-US" altLang="ja-JP" sz="2400" dirty="0"/>
              <a:t>s </a:t>
            </a:r>
            <a:r>
              <a:rPr lang="en-US" altLang="ja-JP" sz="2400" dirty="0">
                <a:solidFill>
                  <a:srgbClr val="3132CD"/>
                </a:solidFill>
              </a:rPr>
              <a:t>space complexity</a:t>
            </a:r>
            <a:r>
              <a:rPr lang="en-US" altLang="ja-JP" sz="2400" dirty="0"/>
              <a:t>, in terms of </a:t>
            </a:r>
            <a:r>
              <a:rPr lang="en-US" altLang="ja-JP" sz="2400" dirty="0">
                <a:solidFill>
                  <a:srgbClr val="3132CD"/>
                </a:solidFill>
              </a:rPr>
              <a:t>m</a:t>
            </a:r>
            <a:r>
              <a:rPr lang="en-US" altLang="ja-JP" sz="2400" dirty="0"/>
              <a:t> and </a:t>
            </a:r>
            <a:r>
              <a:rPr lang="en-US" altLang="ja-JP" sz="2400" dirty="0">
                <a:solidFill>
                  <a:srgbClr val="3132CD"/>
                </a:solidFill>
              </a:rPr>
              <a:t>b</a:t>
            </a:r>
            <a:r>
              <a:rPr lang="en-US" altLang="ja-JP" sz="2400" dirty="0"/>
              <a:t> ?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000" dirty="0" smtClean="0"/>
              <a:t>for </a:t>
            </a:r>
            <a:r>
              <a:rPr lang="en-US" sz="2000" dirty="0"/>
              <a:t>every </a:t>
            </a:r>
            <a:r>
              <a:rPr lang="en-US" sz="2000" dirty="0" smtClean="0"/>
              <a:t>node </a:t>
            </a:r>
            <a:r>
              <a:rPr lang="en-US" sz="2000" dirty="0"/>
              <a:t>in </a:t>
            </a:r>
            <a:r>
              <a:rPr lang="en-US" sz="2000" dirty="0" smtClean="0"/>
              <a:t>the path currently explored, DFS maintains a path to its unexplored siblings in the search tree </a:t>
            </a:r>
          </a:p>
          <a:p>
            <a:pPr marL="800100" lvl="1" indent="-342900">
              <a:spcBef>
                <a:spcPct val="20000"/>
              </a:spcBef>
              <a:buFontTx/>
              <a:buChar char="-"/>
            </a:pPr>
            <a:r>
              <a:rPr lang="en-US" sz="1800" dirty="0" smtClean="0"/>
              <a:t>Alternative paths that DFS needs to explore   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000" dirty="0" smtClean="0"/>
              <a:t>The longest possible path is m, with a maximum of b-1 alterative paths per node                </a:t>
            </a: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97471" y="3501008"/>
            <a:ext cx="3246529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7013" y="6165304"/>
            <a:ext cx="12969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444208" y="5949280"/>
            <a:ext cx="1512168" cy="70788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how this </a:t>
            </a:r>
          </a:p>
          <a:p>
            <a:r>
              <a:rPr lang="en-US" sz="2000" dirty="0" smtClean="0"/>
              <a:t>works in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C782A9D-38B8-4459-AB5F-590C1772D6FE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Depth-first Search: Analysis of DFS</a:t>
            </a:r>
          </a:p>
        </p:txBody>
      </p:sp>
      <p:sp>
        <p:nvSpPr>
          <p:cNvPr id="7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323850" y="908050"/>
            <a:ext cx="88201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Depth-first search isn't guaranteed to halt on </a:t>
            </a:r>
            <a:r>
              <a:rPr lang="en-US" sz="2000" dirty="0" smtClean="0">
                <a:latin typeface="Arial Unicode MS" pitchFamily="34" charset="-128"/>
              </a:rPr>
              <a:t>graphs </a:t>
            </a:r>
            <a:r>
              <a:rPr lang="en-US" sz="2000" dirty="0">
                <a:latin typeface="Arial Unicode MS" pitchFamily="34" charset="-128"/>
              </a:rPr>
              <a:t>with cycles.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However, DFS </a:t>
            </a:r>
            <a:r>
              <a:rPr lang="en-US" sz="2000" b="1" i="1" dirty="0">
                <a:latin typeface="Arial Unicode MS" pitchFamily="34" charset="-128"/>
              </a:rPr>
              <a:t>is</a:t>
            </a:r>
            <a:r>
              <a:rPr lang="en-US" sz="2000" dirty="0">
                <a:latin typeface="Arial Unicode MS" pitchFamily="34" charset="-128"/>
              </a:rPr>
              <a:t> complete for finite </a:t>
            </a:r>
            <a:r>
              <a:rPr lang="en-US" sz="2000" dirty="0" smtClean="0">
                <a:latin typeface="Arial Unicode MS" pitchFamily="34" charset="-128"/>
              </a:rPr>
              <a:t>acyclic graphs. </a:t>
            </a:r>
            <a:endParaRPr lang="en-US" sz="20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  <a:r>
              <a:rPr lang="en-US" sz="2400" dirty="0">
                <a:latin typeface="Arial Unicode MS" pitchFamily="34" charset="-128"/>
              </a:rPr>
              <a:t>?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, if the maximum path length is </a:t>
            </a:r>
            <a:r>
              <a:rPr lang="en-US" sz="2400" i="1" dirty="0">
                <a:latin typeface="Arial Unicode MS" pitchFamily="34" charset="-128"/>
              </a:rPr>
              <a:t>m</a:t>
            </a:r>
            <a:r>
              <a:rPr lang="en-US" sz="2400" dirty="0">
                <a:latin typeface="Arial Unicode MS" pitchFamily="34" charset="-128"/>
              </a:rPr>
              <a:t> and the maximum branching factor is </a:t>
            </a:r>
            <a:r>
              <a:rPr lang="en-US" sz="2400" i="1" dirty="0">
                <a:latin typeface="Arial Unicode MS" pitchFamily="34" charset="-128"/>
              </a:rPr>
              <a:t>b 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The time complexity is </a:t>
            </a:r>
            <a:r>
              <a:rPr lang="en-US" sz="2000" i="1" dirty="0">
                <a:latin typeface="Arial Unicode MS" pitchFamily="34" charset="-128"/>
              </a:rPr>
              <a:t>?            ?</a:t>
            </a:r>
            <a:r>
              <a:rPr lang="en-US" sz="2000" dirty="0">
                <a:latin typeface="Arial Unicode MS" pitchFamily="34" charset="-128"/>
              </a:rPr>
              <a:t>: must examine every node in the tree.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Search is unconstrained by the goal until it happens to stumble on the goal.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i="1" dirty="0">
                <a:latin typeface="Arial Unicode MS" pitchFamily="34" charset="-128"/>
              </a:rPr>
              <a:t>space complexity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Space complexity is </a:t>
            </a:r>
            <a:r>
              <a:rPr lang="en-US" sz="2000" i="1" dirty="0">
                <a:latin typeface="Arial Unicode MS" pitchFamily="34" charset="-128"/>
              </a:rPr>
              <a:t>?           ?</a:t>
            </a:r>
            <a:r>
              <a:rPr lang="en-US" sz="2000" dirty="0">
                <a:latin typeface="Arial Unicode MS" pitchFamily="34" charset="-128"/>
              </a:rPr>
              <a:t> the longest possible path is </a:t>
            </a:r>
            <a:r>
              <a:rPr lang="en-US" sz="2000" i="1" dirty="0">
                <a:latin typeface="Arial Unicode MS" pitchFamily="34" charset="-128"/>
              </a:rPr>
              <a:t>m</a:t>
            </a:r>
            <a:r>
              <a:rPr lang="en-US" sz="2000" dirty="0">
                <a:latin typeface="Arial Unicode MS" pitchFamily="34" charset="-128"/>
              </a:rPr>
              <a:t>, and for every node in that path must maintain a fringe of size </a:t>
            </a:r>
            <a:r>
              <a:rPr lang="en-US" sz="2000" i="1" dirty="0">
                <a:latin typeface="Arial Unicode MS" pitchFamily="34" charset="-128"/>
              </a:rPr>
              <a:t>b</a:t>
            </a:r>
            <a:r>
              <a:rPr lang="en-US" sz="2000" dirty="0">
                <a:latin typeface="Arial Unicode MS" pitchFamily="34" charset="-128"/>
              </a:rPr>
              <a:t>.</a:t>
            </a:r>
          </a:p>
        </p:txBody>
      </p:sp>
      <p:pic>
        <p:nvPicPr>
          <p:cNvPr id="718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2071678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7012" y="1000108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4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5A7D96E-D191-4457-827A-5B4AEA944E4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533400" y="990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Times-Roman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EBZZZZ+MTSYN"/>
            </a:endParaRPr>
          </a:p>
        </p:txBody>
      </p:sp>
      <p:sp>
        <p:nvSpPr>
          <p:cNvPr id="2055" name="Rectangle 3"/>
          <p:cNvSpPr>
            <a:spLocks noChangeArrowheads="1"/>
          </p:cNvSpPr>
          <p:nvPr/>
        </p:nvSpPr>
        <p:spPr bwMode="auto">
          <a:xfrm>
            <a:off x="395288" y="1125538"/>
            <a:ext cx="8497887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Search is a key computational mechanism in many AI agents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We will study the basic principles of search on the simple </a:t>
            </a:r>
            <a:r>
              <a:rPr lang="en-US" b="1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deterministic planning agent model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Generic search approach</a:t>
            </a:r>
            <a:r>
              <a:rPr lang="en-US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define a search space graph,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start from current state,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incrementally explore paths from current state until goal state is reached.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05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C6213EA-8970-4208-9334-DB1328A6D714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500063" y="928688"/>
            <a:ext cx="845820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Arial Unicode MS" pitchFamily="34" charset="-128"/>
              </a:rPr>
              <a:t>Appropriate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Space is restricted (complex state representation e.g., robotics)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There are many solutions, perhaps with long path lengths, particularly for the case in which all paths lead to a solution</a:t>
            </a:r>
          </a:p>
        </p:txBody>
      </p:sp>
      <p:sp>
        <p:nvSpPr>
          <p:cNvPr id="8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Depth-first Search: When it is appropriate?</a:t>
            </a:r>
          </a:p>
        </p:txBody>
      </p:sp>
      <p:sp>
        <p:nvSpPr>
          <p:cNvPr id="416772" name="Rectangle 4"/>
          <p:cNvSpPr>
            <a:spLocks noChangeArrowheads="1"/>
          </p:cNvSpPr>
          <p:nvPr/>
        </p:nvSpPr>
        <p:spPr bwMode="auto">
          <a:xfrm>
            <a:off x="428625" y="3929063"/>
            <a:ext cx="84582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latin typeface="Arial Unicode MS" pitchFamily="34" charset="-128"/>
              </a:rPr>
              <a:t>Inappropriate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Cycles</a:t>
            </a:r>
            <a:endParaRPr lang="en-US" sz="2400" dirty="0">
              <a:latin typeface="Arial Unicode MS" pitchFamily="34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There are shallow solutions</a:t>
            </a:r>
          </a:p>
        </p:txBody>
      </p:sp>
      <p:pic>
        <p:nvPicPr>
          <p:cNvPr id="820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3068638"/>
            <a:ext cx="12969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273BCE5-9067-4D79-81A7-C942C2D6CAC7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755650"/>
          </a:xfrm>
        </p:spPr>
        <p:txBody>
          <a:bodyPr/>
          <a:lstStyle/>
          <a:p>
            <a:pPr eaLnBrk="1" hangingPunct="1"/>
            <a:r>
              <a:rPr lang="en-US" sz="3200" smtClean="0"/>
              <a:t>Why  DFS need to be studied and understood?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9223" name="Rectangle 4"/>
          <p:cNvSpPr>
            <a:spLocks noChangeArrowheads="1"/>
          </p:cNvSpPr>
          <p:nvPr/>
        </p:nvSpPr>
        <p:spPr bwMode="auto">
          <a:xfrm>
            <a:off x="323850" y="1052513"/>
            <a:ext cx="84582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It is simple enough to allow you to learn the basic aspects of searching (When compared with breadth first)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latin typeface="Arial Unicode MS" pitchFamily="34" charset="-128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57188" y="3857625"/>
            <a:ext cx="8458200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Arial Unicode MS" pitchFamily="34" charset="-128"/>
              </a:rPr>
              <a:t>It is the basis for a number of more sophisticated / useful search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A4567B0-F7E0-489E-A5D1-A3B4091B4B2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964612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4000" b="1" smtClean="0">
                <a:solidFill>
                  <a:schemeClr val="folHlink"/>
                </a:solidFill>
              </a:rPr>
              <a:t>Recap</a:t>
            </a:r>
          </a:p>
          <a:p>
            <a:pPr eaLnBrk="1" hangingPunct="1">
              <a:buFontTx/>
              <a:buChar char="•"/>
            </a:pPr>
            <a:endParaRPr lang="en-US" sz="4000" smtClean="0">
              <a:solidFill>
                <a:schemeClr val="folHlink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4000" smtClean="0"/>
              <a:t>Simple (Uninformed) Search Strategies</a:t>
            </a:r>
          </a:p>
          <a:p>
            <a:pPr lvl="1" eaLnBrk="1" hangingPunct="1"/>
            <a:r>
              <a:rPr lang="en-US" sz="3600" smtClean="0">
                <a:solidFill>
                  <a:schemeClr val="folHlink"/>
                </a:solidFill>
              </a:rPr>
              <a:t>Depth First</a:t>
            </a:r>
          </a:p>
          <a:p>
            <a:pPr lvl="1" eaLnBrk="1" hangingPunct="1"/>
            <a:r>
              <a:rPr lang="en-US" sz="3600" smtClean="0"/>
              <a:t>Breadth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9D59443-D03F-40F3-9520-1E74E2F50634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02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Breadth-first Search: BFS</a:t>
            </a:r>
          </a:p>
        </p:txBody>
      </p:sp>
      <p:sp>
        <p:nvSpPr>
          <p:cNvPr id="102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0249" name="Rectangle 4"/>
          <p:cNvSpPr>
            <a:spLocks noChangeArrowheads="1"/>
          </p:cNvSpPr>
          <p:nvPr/>
        </p:nvSpPr>
        <p:spPr bwMode="auto">
          <a:xfrm>
            <a:off x="357188" y="928688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Breadth-first search </a:t>
            </a:r>
            <a:r>
              <a:rPr lang="en-US" sz="2400">
                <a:latin typeface="Arial Unicode MS" pitchFamily="34" charset="-128"/>
              </a:rPr>
              <a:t>treats the frontier as a </a:t>
            </a:r>
            <a:r>
              <a:rPr lang="en-US" sz="2400" b="1">
                <a:solidFill>
                  <a:schemeClr val="accent2"/>
                </a:solidFill>
                <a:latin typeface="Arial Unicode MS" pitchFamily="34" charset="-128"/>
              </a:rPr>
              <a:t>queue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>
                <a:latin typeface="Arial Unicode MS" pitchFamily="34" charset="-128"/>
              </a:rPr>
              <a:t>it always selects one of the earliest elements added to the frontier.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</a:pPr>
            <a:endParaRPr lang="en-US" sz="200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Example</a:t>
            </a:r>
            <a:r>
              <a:rPr lang="en-US">
                <a:latin typeface="Arial Unicode MS" pitchFamily="34" charset="-128"/>
              </a:rPr>
              <a:t>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the frontier is </a:t>
            </a:r>
            <a:r>
              <a:rPr lang="en-US" sz="2400" i="1">
                <a:latin typeface="Arial Unicode MS" pitchFamily="34" charset="-128"/>
              </a:rPr>
              <a:t>[p</a:t>
            </a:r>
            <a:r>
              <a:rPr lang="en-US" sz="2400" i="1" baseline="-25000">
                <a:latin typeface="Arial Unicode MS" pitchFamily="34" charset="-128"/>
              </a:rPr>
              <a:t>1</a:t>
            </a:r>
            <a:r>
              <a:rPr lang="en-US" sz="2400" i="1">
                <a:latin typeface="Arial Unicode MS" pitchFamily="34" charset="-128"/>
              </a:rPr>
              <a:t>,p</a:t>
            </a:r>
            <a:r>
              <a:rPr lang="en-US" sz="2400" i="1" baseline="-25000">
                <a:latin typeface="Arial Unicode MS" pitchFamily="34" charset="-128"/>
              </a:rPr>
              <a:t>2</a:t>
            </a:r>
            <a:r>
              <a:rPr lang="en-US" sz="2400" i="1">
                <a:latin typeface="Arial Unicode MS" pitchFamily="34" charset="-128"/>
              </a:rPr>
              <a:t>, …, p</a:t>
            </a:r>
            <a:r>
              <a:rPr lang="en-US" sz="2400" i="1" baseline="-25000">
                <a:latin typeface="Arial Unicode MS" pitchFamily="34" charset="-128"/>
              </a:rPr>
              <a:t>r</a:t>
            </a:r>
            <a:r>
              <a:rPr lang="en-US" sz="2400" i="1">
                <a:latin typeface="Arial Unicode MS" pitchFamily="34" charset="-128"/>
              </a:rPr>
              <a:t>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neighbors of  the last node of </a:t>
            </a:r>
            <a:r>
              <a:rPr lang="en-US" sz="2400" i="1">
                <a:latin typeface="Arial Unicode MS" pitchFamily="34" charset="-128"/>
              </a:rPr>
              <a:t>p</a:t>
            </a:r>
            <a:r>
              <a:rPr lang="en-US" sz="2400" i="1" baseline="-25000">
                <a:latin typeface="Arial Unicode MS" pitchFamily="34" charset="-128"/>
              </a:rPr>
              <a:t>1</a:t>
            </a:r>
            <a:r>
              <a:rPr lang="en-US" sz="2400">
                <a:latin typeface="Arial Unicode MS" pitchFamily="34" charset="-128"/>
              </a:rPr>
              <a:t> are </a:t>
            </a:r>
            <a:r>
              <a:rPr lang="en-US" sz="2400" i="1">
                <a:latin typeface="Arial Unicode MS" pitchFamily="34" charset="-128"/>
              </a:rPr>
              <a:t>{n</a:t>
            </a:r>
            <a:r>
              <a:rPr lang="en-US" sz="2400" i="1" baseline="-25000">
                <a:latin typeface="Arial Unicode MS" pitchFamily="34" charset="-128"/>
              </a:rPr>
              <a:t>1</a:t>
            </a:r>
            <a:r>
              <a:rPr lang="en-US" sz="2400" i="1">
                <a:latin typeface="Arial Unicode MS" pitchFamily="34" charset="-128"/>
              </a:rPr>
              <a:t>, …, n</a:t>
            </a:r>
            <a:r>
              <a:rPr lang="en-US" sz="2400" i="1" baseline="-25000">
                <a:latin typeface="Arial Unicode MS" pitchFamily="34" charset="-128"/>
              </a:rPr>
              <a:t>k</a:t>
            </a:r>
            <a:r>
              <a:rPr lang="en-US" sz="2400" i="1">
                <a:latin typeface="Arial Unicode MS" pitchFamily="34" charset="-128"/>
              </a:rPr>
              <a:t>}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What happens?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i="1">
                <a:latin typeface="Arial Unicode MS" pitchFamily="34" charset="-128"/>
              </a:rPr>
              <a:t>p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r>
              <a:rPr lang="en-US" sz="2000">
                <a:latin typeface="Arial Unicode MS" pitchFamily="34" charset="-128"/>
              </a:rPr>
              <a:t> is selected, and its end tested for being a path to the goal.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>
                <a:latin typeface="Arial Unicode MS" pitchFamily="34" charset="-128"/>
              </a:rPr>
              <a:t>New paths are created attaching </a:t>
            </a:r>
            <a:r>
              <a:rPr lang="en-US" sz="2000" i="1">
                <a:latin typeface="Arial Unicode MS" pitchFamily="34" charset="-128"/>
              </a:rPr>
              <a:t>{n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r>
              <a:rPr lang="en-US" sz="2000" i="1">
                <a:latin typeface="Arial Unicode MS" pitchFamily="34" charset="-128"/>
              </a:rPr>
              <a:t>, …, n</a:t>
            </a:r>
            <a:r>
              <a:rPr lang="en-US" sz="2000" i="1" baseline="-25000">
                <a:latin typeface="Arial Unicode MS" pitchFamily="34" charset="-128"/>
              </a:rPr>
              <a:t>k</a:t>
            </a:r>
            <a:r>
              <a:rPr lang="en-US" sz="2000" i="1">
                <a:latin typeface="Arial Unicode MS" pitchFamily="34" charset="-128"/>
              </a:rPr>
              <a:t>} to p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endParaRPr lang="en-US" sz="2000">
              <a:latin typeface="Arial Unicode MS" pitchFamily="34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>
                <a:latin typeface="Arial Unicode MS" pitchFamily="34" charset="-128"/>
              </a:rPr>
              <a:t>These follow </a:t>
            </a:r>
            <a:r>
              <a:rPr lang="en-US" sz="2000" i="1">
                <a:latin typeface="Arial Unicode MS" pitchFamily="34" charset="-128"/>
              </a:rPr>
              <a:t>p</a:t>
            </a:r>
            <a:r>
              <a:rPr lang="en-US" sz="2000" i="1" baseline="-25000">
                <a:latin typeface="Arial Unicode MS" pitchFamily="34" charset="-128"/>
              </a:rPr>
              <a:t>r</a:t>
            </a:r>
            <a:r>
              <a:rPr lang="en-US" sz="2000">
                <a:latin typeface="Arial Unicode MS" pitchFamily="34" charset="-128"/>
              </a:rPr>
              <a:t> at the end of the frontier.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>
                <a:latin typeface="Arial Unicode MS" pitchFamily="34" charset="-128"/>
              </a:rPr>
              <a:t>Thus, the frontier is now </a:t>
            </a:r>
            <a:r>
              <a:rPr lang="en-US" sz="2000" i="1">
                <a:latin typeface="Arial Unicode MS" pitchFamily="34" charset="-128"/>
              </a:rPr>
              <a:t>[p</a:t>
            </a:r>
            <a:r>
              <a:rPr lang="en-US" sz="2000" i="1" baseline="-25000">
                <a:latin typeface="Arial Unicode MS" pitchFamily="34" charset="-128"/>
              </a:rPr>
              <a:t>2</a:t>
            </a:r>
            <a:r>
              <a:rPr lang="en-US" sz="2000" i="1">
                <a:latin typeface="Arial Unicode MS" pitchFamily="34" charset="-128"/>
              </a:rPr>
              <a:t>, …, p</a:t>
            </a:r>
            <a:r>
              <a:rPr lang="en-US" sz="2000" i="1" baseline="-25000">
                <a:latin typeface="Arial Unicode MS" pitchFamily="34" charset="-128"/>
              </a:rPr>
              <a:t>r</a:t>
            </a:r>
            <a:r>
              <a:rPr lang="en-US" sz="2000" i="1">
                <a:latin typeface="Arial Unicode MS" pitchFamily="34" charset="-128"/>
              </a:rPr>
              <a:t>, (p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r>
              <a:rPr lang="en-US" sz="2000" i="1">
                <a:latin typeface="Arial Unicode MS" pitchFamily="34" charset="-128"/>
              </a:rPr>
              <a:t>, n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r>
              <a:rPr lang="en-US" sz="2000" i="1">
                <a:latin typeface="Arial Unicode MS" pitchFamily="34" charset="-128"/>
              </a:rPr>
              <a:t>), …, (p</a:t>
            </a:r>
            <a:r>
              <a:rPr lang="en-US" sz="2000" i="1" baseline="-25000">
                <a:latin typeface="Arial Unicode MS" pitchFamily="34" charset="-128"/>
              </a:rPr>
              <a:t>1</a:t>
            </a:r>
            <a:r>
              <a:rPr lang="en-US" sz="2000" i="1">
                <a:latin typeface="Arial Unicode MS" pitchFamily="34" charset="-128"/>
              </a:rPr>
              <a:t>, n</a:t>
            </a:r>
            <a:r>
              <a:rPr lang="en-US" sz="2000" i="1" baseline="-25000">
                <a:latin typeface="Arial Unicode MS" pitchFamily="34" charset="-128"/>
              </a:rPr>
              <a:t>k</a:t>
            </a:r>
            <a:r>
              <a:rPr lang="en-US" sz="2000" i="1">
                <a:latin typeface="Arial Unicode MS" pitchFamily="34" charset="-128"/>
              </a:rPr>
              <a:t>)]</a:t>
            </a:r>
            <a:r>
              <a:rPr lang="en-US" sz="2000">
                <a:latin typeface="Arial Unicode MS" pitchFamily="34" charset="-128"/>
              </a:rPr>
              <a:t>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i="1">
                <a:latin typeface="Arial Unicode MS" pitchFamily="34" charset="-128"/>
              </a:rPr>
              <a:t>p</a:t>
            </a:r>
            <a:r>
              <a:rPr lang="en-US" sz="2000" i="1" baseline="-25000">
                <a:latin typeface="Arial Unicode MS" pitchFamily="34" charset="-128"/>
              </a:rPr>
              <a:t>2</a:t>
            </a:r>
            <a:r>
              <a:rPr lang="en-US" sz="2000">
                <a:latin typeface="Arial Unicode MS" pitchFamily="34" charset="-128"/>
              </a:rPr>
              <a:t> is selected next.</a:t>
            </a:r>
          </a:p>
        </p:txBody>
      </p:sp>
      <p:pic>
        <p:nvPicPr>
          <p:cNvPr id="1025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5589588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DAFBD9-E5D1-4C34-8F6E-7E19421E27E9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Illustrative Graph - Breadth-first Search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4213" y="1052513"/>
          <a:ext cx="7764462" cy="4860925"/>
        </p:xfrm>
        <a:graphic>
          <a:graphicData uri="http://schemas.openxmlformats.org/presentationml/2006/ole">
            <p:oleObj spid="_x0000_s11266" name="Acrobat Document" r:id="rId4" imgW="3666667" imgH="2295238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C782A9D-38B8-4459-AB5F-590C1772D6FE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Breadth-first </a:t>
            </a:r>
            <a:r>
              <a:rPr lang="en-US" sz="2800" dirty="0" smtClean="0"/>
              <a:t>Search: Analysis of </a:t>
            </a:r>
            <a:r>
              <a:rPr lang="en-US" sz="2800" dirty="0" smtClean="0"/>
              <a:t>BFS</a:t>
            </a:r>
            <a:endParaRPr lang="en-US" sz="2800" dirty="0" smtClean="0"/>
          </a:p>
        </p:txBody>
      </p:sp>
      <p:sp>
        <p:nvSpPr>
          <p:cNvPr id="7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323850" y="908050"/>
            <a:ext cx="88201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</a:t>
            </a:r>
            <a:r>
              <a:rPr lang="en-US" sz="2400" dirty="0" smtClean="0">
                <a:latin typeface="Arial Unicode MS" pitchFamily="34" charset="-128"/>
              </a:rPr>
              <a:t>BFS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Is </a:t>
            </a:r>
            <a:r>
              <a:rPr lang="en-US" sz="2400" dirty="0">
                <a:latin typeface="Arial Unicode MS" pitchFamily="34" charset="-128"/>
              </a:rPr>
              <a:t>DFS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  <a:r>
              <a:rPr lang="en-US" sz="2400" dirty="0">
                <a:latin typeface="Arial Unicode MS" pitchFamily="34" charset="-128"/>
              </a:rPr>
              <a:t>? </a:t>
            </a: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, if the maximum path length is </a:t>
            </a:r>
            <a:r>
              <a:rPr lang="en-US" sz="2400" i="1" dirty="0">
                <a:latin typeface="Arial Unicode MS" pitchFamily="34" charset="-128"/>
              </a:rPr>
              <a:t>m</a:t>
            </a:r>
            <a:r>
              <a:rPr lang="en-US" sz="2400" dirty="0">
                <a:latin typeface="Arial Unicode MS" pitchFamily="34" charset="-128"/>
              </a:rPr>
              <a:t> and the maximum branching factor is </a:t>
            </a:r>
            <a:r>
              <a:rPr lang="en-US" sz="2400" i="1" dirty="0">
                <a:latin typeface="Arial Unicode MS" pitchFamily="34" charset="-128"/>
              </a:rPr>
              <a:t>b 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Arial Unicode MS" pitchFamily="34" charset="-128"/>
              </a:rPr>
              <a:t>What </a:t>
            </a:r>
            <a:r>
              <a:rPr lang="en-US" sz="2400" dirty="0">
                <a:latin typeface="Arial Unicode MS" pitchFamily="34" charset="-128"/>
              </a:rPr>
              <a:t>is the </a:t>
            </a:r>
            <a:r>
              <a:rPr lang="en-US" sz="2400" dirty="0">
                <a:solidFill>
                  <a:schemeClr val="accent6"/>
                </a:solidFill>
                <a:latin typeface="Arial Unicode MS" pitchFamily="34" charset="-128"/>
              </a:rPr>
              <a:t>space complexity</a:t>
            </a:r>
            <a:r>
              <a:rPr lang="en-US" sz="2400" dirty="0" smtClean="0">
                <a:latin typeface="Arial Unicode MS" pitchFamily="34" charset="-128"/>
              </a:rPr>
              <a:t>?</a:t>
            </a:r>
            <a:endParaRPr lang="en-US" sz="2400" dirty="0">
              <a:latin typeface="Arial Unicode MS" pitchFamily="34" charset="-128"/>
            </a:endParaRPr>
          </a:p>
        </p:txBody>
      </p:sp>
      <p:pic>
        <p:nvPicPr>
          <p:cNvPr id="718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124744"/>
            <a:ext cx="12969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4"/>
          <p:cNvSpPr txBox="1">
            <a:spLocks noChangeArrowheads="1"/>
          </p:cNvSpPr>
          <p:nvPr/>
        </p:nvSpPr>
        <p:spPr bwMode="auto">
          <a:xfrm>
            <a:off x="3347467" y="1124744"/>
            <a:ext cx="811213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Yes</a:t>
            </a:r>
            <a:endParaRPr lang="en-US" baseline="30000" dirty="0"/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4499992" y="1124744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No</a:t>
            </a:r>
          </a:p>
        </p:txBody>
      </p:sp>
      <p:grpSp>
        <p:nvGrpSpPr>
          <p:cNvPr id="2" name="Group 30"/>
          <p:cNvGrpSpPr/>
          <p:nvPr/>
        </p:nvGrpSpPr>
        <p:grpSpPr>
          <a:xfrm>
            <a:off x="900360" y="3645024"/>
            <a:ext cx="5472113" cy="555625"/>
            <a:chOff x="900360" y="3645024"/>
            <a:chExt cx="5472113" cy="555625"/>
          </a:xfrm>
        </p:grpSpPr>
        <p:sp>
          <p:nvSpPr>
            <p:cNvPr id="14" name="Rectangle 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004048" y="3645024"/>
              <a:ext cx="1368425" cy="555625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O(</a:t>
              </a:r>
              <a:r>
                <a:rPr lang="en-US" dirty="0" err="1"/>
                <a:t>b+m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5" name="TextBox 16"/>
            <p:cNvSpPr txBox="1">
              <a:spLocks noChangeArrowheads="1"/>
            </p:cNvSpPr>
            <p:nvPr/>
          </p:nvSpPr>
          <p:spPr bwMode="auto">
            <a:xfrm>
              <a:off x="900360" y="3664074"/>
              <a:ext cx="1079500" cy="52228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b</a:t>
              </a:r>
              <a:r>
                <a:rPr lang="en-US" baseline="30000" dirty="0" err="1"/>
                <a:t>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6" name="TextBox 17"/>
            <p:cNvSpPr txBox="1">
              <a:spLocks noChangeArrowheads="1"/>
            </p:cNvSpPr>
            <p:nvPr/>
          </p:nvSpPr>
          <p:spPr bwMode="auto">
            <a:xfrm>
              <a:off x="3564185" y="3645024"/>
              <a:ext cx="1223963" cy="522287"/>
            </a:xfrm>
            <a:prstGeom prst="rect">
              <a:avLst/>
            </a:prstGeom>
            <a:solidFill>
              <a:srgbClr val="66FF33">
                <a:alpha val="5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bm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17" name="TextBox 18"/>
            <p:cNvSpPr txBox="1">
              <a:spLocks noChangeArrowheads="1"/>
            </p:cNvSpPr>
            <p:nvPr/>
          </p:nvSpPr>
          <p:spPr bwMode="auto">
            <a:xfrm>
              <a:off x="2195760" y="3664074"/>
              <a:ext cx="1081088" cy="522287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O(</a:t>
              </a:r>
              <a:r>
                <a:rPr lang="en-US" dirty="0" err="1"/>
                <a:t>m</a:t>
              </a:r>
              <a:r>
                <a:rPr lang="en-US" baseline="30000" dirty="0" err="1"/>
                <a:t>b</a:t>
              </a:r>
              <a:r>
                <a:rPr lang="en-US" dirty="0"/>
                <a:t>)</a:t>
              </a:r>
            </a:p>
          </p:txBody>
        </p:sp>
      </p:grpSp>
      <p:grpSp>
        <p:nvGrpSpPr>
          <p:cNvPr id="3" name="Group 24"/>
          <p:cNvGrpSpPr/>
          <p:nvPr/>
        </p:nvGrpSpPr>
        <p:grpSpPr>
          <a:xfrm>
            <a:off x="3275856" y="1916832"/>
            <a:ext cx="4249316" cy="695449"/>
            <a:chOff x="3275856" y="1916832"/>
            <a:chExt cx="4249316" cy="695449"/>
          </a:xfrm>
        </p:grpSpPr>
        <p:pic>
          <p:nvPicPr>
            <p:cNvPr id="7180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228184" y="2132856"/>
              <a:ext cx="1296988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Box 14"/>
            <p:cNvSpPr txBox="1">
              <a:spLocks noChangeArrowheads="1"/>
            </p:cNvSpPr>
            <p:nvPr/>
          </p:nvSpPr>
          <p:spPr bwMode="auto">
            <a:xfrm>
              <a:off x="3275856" y="1916832"/>
              <a:ext cx="811213" cy="52387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Yes</a:t>
              </a:r>
              <a:endParaRPr lang="en-US" baseline="30000" dirty="0"/>
            </a:p>
          </p:txBody>
        </p:sp>
        <p:sp>
          <p:nvSpPr>
            <p:cNvPr id="20" name="TextBox 16"/>
            <p:cNvSpPr txBox="1">
              <a:spLocks noChangeArrowheads="1"/>
            </p:cNvSpPr>
            <p:nvPr/>
          </p:nvSpPr>
          <p:spPr bwMode="auto">
            <a:xfrm>
              <a:off x="4428381" y="1916832"/>
              <a:ext cx="708025" cy="523875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</p:grpSp>
      <p:grpSp>
        <p:nvGrpSpPr>
          <p:cNvPr id="4" name="Group 31"/>
          <p:cNvGrpSpPr/>
          <p:nvPr/>
        </p:nvGrpSpPr>
        <p:grpSpPr>
          <a:xfrm>
            <a:off x="1044079" y="5445224"/>
            <a:ext cx="5472113" cy="555625"/>
            <a:chOff x="1044079" y="5445224"/>
            <a:chExt cx="5472113" cy="555625"/>
          </a:xfrm>
        </p:grpSpPr>
        <p:sp>
          <p:nvSpPr>
            <p:cNvPr id="21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5147767" y="5445224"/>
              <a:ext cx="1368425" cy="555625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O(</a:t>
              </a:r>
              <a:r>
                <a:rPr lang="en-US" dirty="0" err="1"/>
                <a:t>b+m</a:t>
              </a:r>
              <a:r>
                <a:rPr lang="en-US" dirty="0"/>
                <a:t>)</a:t>
              </a:r>
              <a:endParaRPr lang="en-US" baseline="30000" dirty="0"/>
            </a:p>
          </p:txBody>
        </p:sp>
        <p:sp>
          <p:nvSpPr>
            <p:cNvPr id="22" name="TextBox 16"/>
            <p:cNvSpPr txBox="1">
              <a:spLocks noChangeArrowheads="1"/>
            </p:cNvSpPr>
            <p:nvPr/>
          </p:nvSpPr>
          <p:spPr bwMode="auto">
            <a:xfrm>
              <a:off x="1044079" y="5464274"/>
              <a:ext cx="1079500" cy="52228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O(b</a:t>
              </a:r>
              <a:r>
                <a:rPr lang="en-US" baseline="30000"/>
                <a:t>m</a:t>
              </a:r>
              <a:r>
                <a:rPr lang="en-US"/>
                <a:t>)</a:t>
              </a:r>
              <a:endParaRPr lang="en-US" baseline="30000"/>
            </a:p>
          </p:txBody>
        </p:sp>
        <p:sp>
          <p:nvSpPr>
            <p:cNvPr id="23" name="TextBox 17"/>
            <p:cNvSpPr txBox="1">
              <a:spLocks noChangeArrowheads="1"/>
            </p:cNvSpPr>
            <p:nvPr/>
          </p:nvSpPr>
          <p:spPr bwMode="auto">
            <a:xfrm>
              <a:off x="3707904" y="5445224"/>
              <a:ext cx="1223963" cy="522287"/>
            </a:xfrm>
            <a:prstGeom prst="rect">
              <a:avLst/>
            </a:prstGeom>
            <a:solidFill>
              <a:srgbClr val="66FF33">
                <a:alpha val="5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O(bm)</a:t>
              </a:r>
              <a:endParaRPr lang="en-US" baseline="30000"/>
            </a:p>
          </p:txBody>
        </p:sp>
        <p:sp>
          <p:nvSpPr>
            <p:cNvPr id="24" name="TextBox 18"/>
            <p:cNvSpPr txBox="1">
              <a:spLocks noChangeArrowheads="1"/>
            </p:cNvSpPr>
            <p:nvPr/>
          </p:nvSpPr>
          <p:spPr bwMode="auto">
            <a:xfrm>
              <a:off x="2339479" y="5464274"/>
              <a:ext cx="1081088" cy="522287"/>
            </a:xfrm>
            <a:prstGeom prst="rect">
              <a:avLst/>
            </a:prstGeom>
            <a:solidFill>
              <a:srgbClr val="FF66CC">
                <a:alpha val="6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O(m</a:t>
              </a:r>
              <a:r>
                <a:rPr lang="en-US" baseline="30000"/>
                <a:t>b</a:t>
              </a:r>
              <a:r>
                <a:rPr lang="en-US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BFS</a:t>
            </a:r>
            <a:endParaRPr lang="en-US" smtClean="0"/>
          </a:p>
        </p:txBody>
      </p:sp>
      <p:sp>
        <p:nvSpPr>
          <p:cNvPr id="2765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41EC906-AFAF-42D8-99DD-0F082B4C2800}" type="slidenum">
              <a:rPr lang="en-US"/>
              <a:pPr/>
              <a:t>26</a:t>
            </a:fld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388" y="1125538"/>
            <a:ext cx="8785225" cy="1439366"/>
          </a:xfrm>
          <a:prstGeom prst="rect">
            <a:avLst/>
          </a:prstGeom>
          <a:solidFill>
            <a:srgbClr val="CCECFF">
              <a:alpha val="5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 : A search algorithm is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complete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if whenever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there is at least one solution, the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algorithm 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is guaranteed to find it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within a finite </a:t>
            </a:r>
            <a:r>
              <a:rPr lang="en-US" sz="2400" dirty="0" smtClean="0">
                <a:latin typeface="+mn-lt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amount of time.</a:t>
            </a:r>
          </a:p>
          <a:p>
            <a:pPr marL="381000" indent="-381000">
              <a:spcBef>
                <a:spcPct val="20000"/>
              </a:spcBef>
              <a:defRPr/>
            </a:pPr>
            <a:endParaRPr lang="en-US" sz="2000" dirty="0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0" y="335915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Is BFS 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Arial" charset="0"/>
                <a:cs typeface="Arial" charset="0"/>
              </a:rPr>
              <a:t>complete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2987675" y="3340100"/>
            <a:ext cx="811213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Yes</a:t>
            </a:r>
            <a:endParaRPr lang="en-US" baseline="30000"/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4140200" y="3340100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No</a:t>
            </a:r>
          </a:p>
        </p:txBody>
      </p:sp>
      <p:pic>
        <p:nvPicPr>
          <p:cNvPr id="276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3213100"/>
            <a:ext cx="399573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3213100"/>
            <a:ext cx="399573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BFS</a:t>
            </a:r>
            <a:endParaRPr lang="en-US" smtClean="0"/>
          </a:p>
        </p:txBody>
      </p:sp>
      <p:sp>
        <p:nvSpPr>
          <p:cNvPr id="2867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2608B89-DC5C-493E-A36C-6A835D289282}" type="slidenum">
              <a:rPr lang="en-US"/>
              <a:pPr/>
              <a:t>27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0" y="3359150"/>
            <a:ext cx="3168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Is BFS 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28678" name="TextBox 14"/>
          <p:cNvSpPr txBox="1">
            <a:spLocks noChangeArrowheads="1"/>
          </p:cNvSpPr>
          <p:nvPr/>
        </p:nvSpPr>
        <p:spPr bwMode="auto">
          <a:xfrm>
            <a:off x="2987675" y="3340100"/>
            <a:ext cx="811213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Yes</a:t>
            </a:r>
            <a:endParaRPr lang="en-US" baseline="30000"/>
          </a:p>
        </p:txBody>
      </p:sp>
      <p:sp>
        <p:nvSpPr>
          <p:cNvPr id="28679" name="TextBox 16"/>
          <p:cNvSpPr txBox="1">
            <a:spLocks noChangeArrowheads="1"/>
          </p:cNvSpPr>
          <p:nvPr/>
        </p:nvSpPr>
        <p:spPr bwMode="auto">
          <a:xfrm>
            <a:off x="4140200" y="3340100"/>
            <a:ext cx="708025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2400" y="1484313"/>
            <a:ext cx="8812213" cy="1079500"/>
          </a:xfrm>
          <a:prstGeom prst="rect">
            <a:avLst/>
          </a:prstGeom>
          <a:solidFill>
            <a:srgbClr val="CCECFF">
              <a:alpha val="80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A search algorithm is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optimal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 if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        when it finds a solution, it is </a:t>
            </a: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the best one</a:t>
            </a:r>
          </a:p>
        </p:txBody>
      </p:sp>
      <p:sp>
        <p:nvSpPr>
          <p:cNvPr id="25610" name="Rectangle 8"/>
          <p:cNvSpPr>
            <a:spLocks noChangeArrowheads="1"/>
          </p:cNvSpPr>
          <p:nvPr/>
        </p:nvSpPr>
        <p:spPr bwMode="auto">
          <a:xfrm>
            <a:off x="6300788" y="5084763"/>
            <a:ext cx="358775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611" name="Rectangle 8"/>
          <p:cNvSpPr>
            <a:spLocks noChangeArrowheads="1"/>
          </p:cNvSpPr>
          <p:nvPr/>
        </p:nvSpPr>
        <p:spPr bwMode="auto">
          <a:xfrm>
            <a:off x="7740650" y="3716338"/>
            <a:ext cx="360363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51521" y="4437112"/>
            <a:ext cx="4680520" cy="72008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E.g., </a:t>
            </a:r>
            <a:r>
              <a:rPr lang="en-US" sz="2400" kern="0" dirty="0" smtClean="0">
                <a:latin typeface="+mn-lt"/>
              </a:rPr>
              <a:t>two </a:t>
            </a:r>
            <a:r>
              <a:rPr lang="en-US" sz="2400" kern="0" dirty="0" smtClean="0">
                <a:latin typeface="+mn-lt"/>
                <a:ea typeface="+mn-ea"/>
              </a:rPr>
              <a:t> </a:t>
            </a:r>
            <a:r>
              <a:rPr lang="en-US" sz="2400" kern="0" dirty="0">
                <a:latin typeface="+mn-lt"/>
                <a:ea typeface="+mn-ea"/>
              </a:rPr>
              <a:t>goal </a:t>
            </a:r>
            <a:r>
              <a:rPr lang="en-US" sz="2400" kern="0" dirty="0" smtClean="0">
                <a:latin typeface="+mn-lt"/>
                <a:ea typeface="+mn-ea"/>
              </a:rPr>
              <a:t>nodes: </a:t>
            </a:r>
            <a:r>
              <a:rPr lang="en-US" sz="2400" kern="0" dirty="0">
                <a:latin typeface="+mn-lt"/>
                <a:ea typeface="+mn-ea"/>
              </a:rPr>
              <a:t>red </a:t>
            </a:r>
            <a:r>
              <a:rPr lang="en-US" sz="2400" kern="0" dirty="0" smtClean="0">
                <a:latin typeface="+mn-lt"/>
                <a:ea typeface="+mn-ea"/>
              </a:rPr>
              <a:t>boxes</a:t>
            </a:r>
            <a:endParaRPr lang="en-US" sz="2400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  <p:bldP spid="25611" grpId="0" animBg="1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825" y="3746500"/>
            <a:ext cx="399573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BFS</a:t>
            </a:r>
            <a:endParaRPr lang="en-US" smtClean="0"/>
          </a:p>
        </p:txBody>
      </p:sp>
      <p:sp>
        <p:nvSpPr>
          <p:cNvPr id="2970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F2A1C3B-5517-4480-98EB-D58D721CF690}" type="slidenum">
              <a:rPr lang="en-US"/>
              <a:pPr/>
              <a:t>28</a:t>
            </a:fld>
            <a:endParaRPr lang="en-US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179388" y="32877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latin typeface="Arial" pitchFamily="34" charset="0"/>
              </a:rPr>
              <a:t>What is BFS</a:t>
            </a:r>
            <a:r>
              <a:rPr lang="ja-JP" altLang="en-US" sz="2400">
                <a:latin typeface="Arial" pitchFamily="34" charset="0"/>
              </a:rPr>
              <a:t>’</a:t>
            </a:r>
            <a:r>
              <a:rPr lang="en-US" altLang="ja-JP" sz="2400">
                <a:latin typeface="Arial" pitchFamily="34" charset="0"/>
              </a:rPr>
              <a:t>s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time complexity</a:t>
            </a:r>
            <a:r>
              <a:rPr lang="en-US" altLang="ja-JP" sz="2400">
                <a:latin typeface="Arial" pitchFamily="34" charset="0"/>
              </a:rPr>
              <a:t>, in terms of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m</a:t>
            </a:r>
            <a:r>
              <a:rPr lang="en-US" altLang="ja-JP" sz="2400">
                <a:latin typeface="Arial" pitchFamily="34" charset="0"/>
              </a:rPr>
              <a:t> and </a:t>
            </a:r>
            <a:r>
              <a:rPr lang="en-US" altLang="ja-JP" sz="2400">
                <a:solidFill>
                  <a:srgbClr val="3132CD"/>
                </a:solidFill>
                <a:latin typeface="Arial" pitchFamily="34" charset="0"/>
              </a:rPr>
              <a:t>b</a:t>
            </a:r>
            <a:r>
              <a:rPr lang="en-US" altLang="ja-JP" sz="2400">
                <a:latin typeface="Arial" pitchFamily="34" charset="0"/>
              </a:rPr>
              <a:t> </a:t>
            </a:r>
            <a:r>
              <a:rPr lang="en-US" altLang="ja-JP" sz="2400"/>
              <a:t>?</a:t>
            </a:r>
            <a:endParaRPr lang="en-US" sz="2400"/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8027988" y="6021388"/>
            <a:ext cx="360362" cy="36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07950" y="5013325"/>
            <a:ext cx="9072563" cy="13970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  <a:ea typeface="+mn-ea"/>
              </a:rPr>
              <a:t>E.g., single goal node: red box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79388" y="908050"/>
            <a:ext cx="8785225" cy="230346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Def.: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time complexity 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of a search algorithm is 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  <a:cs typeface="Arial" charset="0"/>
              </a:rPr>
              <a:t>worst-case </a:t>
            </a:r>
            <a:r>
              <a:rPr lang="en-US" sz="2400" dirty="0">
                <a:latin typeface="+mn-lt"/>
                <a:ea typeface="+mn-ea"/>
                <a:cs typeface="Arial" charset="0"/>
              </a:rPr>
              <a:t>amount of time it will take to run,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        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latin typeface="+mn-lt"/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latin typeface="+mn-lt"/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latin typeface="+mn-lt"/>
                <a:ea typeface="+mn-ea"/>
                <a:cs typeface="Arial" charset="0"/>
              </a:rPr>
              <a:t>.</a:t>
            </a:r>
          </a:p>
        </p:txBody>
      </p:sp>
      <p:sp>
        <p:nvSpPr>
          <p:cNvPr id="29705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427538" y="4005263"/>
            <a:ext cx="1368425" cy="555625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O(b+m)</a:t>
            </a:r>
            <a:endParaRPr lang="en-US" baseline="30000"/>
          </a:p>
        </p:txBody>
      </p:sp>
      <p:sp>
        <p:nvSpPr>
          <p:cNvPr id="29706" name="TextBox 16"/>
          <p:cNvSpPr txBox="1">
            <a:spLocks noChangeArrowheads="1"/>
          </p:cNvSpPr>
          <p:nvPr/>
        </p:nvSpPr>
        <p:spPr bwMode="auto">
          <a:xfrm>
            <a:off x="323850" y="4024313"/>
            <a:ext cx="1079500" cy="5222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</a:t>
            </a:r>
            <a:r>
              <a:rPr lang="en-US" baseline="30000"/>
              <a:t>m</a:t>
            </a:r>
            <a:r>
              <a:rPr lang="en-US"/>
              <a:t>)</a:t>
            </a:r>
            <a:endParaRPr lang="en-US" baseline="3000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2987675" y="4005263"/>
            <a:ext cx="1223963" cy="522287"/>
          </a:xfrm>
          <a:prstGeom prst="rect">
            <a:avLst/>
          </a:prstGeom>
          <a:solidFill>
            <a:srgbClr val="66FF33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O(bm)</a:t>
            </a:r>
            <a:endParaRPr lang="en-US" baseline="30000"/>
          </a:p>
        </p:txBody>
      </p:sp>
      <p:sp>
        <p:nvSpPr>
          <p:cNvPr id="29708" name="TextBox 18"/>
          <p:cNvSpPr txBox="1">
            <a:spLocks noChangeArrowheads="1"/>
          </p:cNvSpPr>
          <p:nvPr/>
        </p:nvSpPr>
        <p:spPr bwMode="auto">
          <a:xfrm>
            <a:off x="1619250" y="4024313"/>
            <a:ext cx="1081088" cy="522287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O(m</a:t>
            </a:r>
            <a:r>
              <a:rPr lang="en-US" baseline="30000"/>
              <a:t>b</a:t>
            </a:r>
            <a:r>
              <a:rPr 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132CD"/>
                </a:solidFill>
              </a:rPr>
              <a:t> Analysis of BFS</a:t>
            </a:r>
            <a:endParaRPr lang="en-US" smtClean="0"/>
          </a:p>
        </p:txBody>
      </p:sp>
      <p:sp>
        <p:nvSpPr>
          <p:cNvPr id="3072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59C26B9-8819-4FDA-8FFA-1695F6E5E86B}" type="slidenum">
              <a:rPr lang="en-US"/>
              <a:pPr/>
              <a:t>29</a:t>
            </a:fld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79388" y="908050"/>
            <a:ext cx="8713787" cy="2449513"/>
          </a:xfrm>
          <a:prstGeom prst="rect">
            <a:avLst/>
          </a:prstGeom>
          <a:solidFill>
            <a:srgbClr val="CCECFF">
              <a:alpha val="52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Def.: The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space complexity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of a search algorithm is the </a:t>
            </a:r>
          </a:p>
          <a:p>
            <a:pPr marL="381000" indent="-381000">
              <a:spcBef>
                <a:spcPct val="20000"/>
              </a:spcBef>
              <a:defRPr/>
            </a:pPr>
            <a:r>
              <a:rPr lang="en-US" sz="2400" dirty="0">
                <a:solidFill>
                  <a:srgbClr val="2D2DB9"/>
                </a:solidFill>
                <a:latin typeface="+mn-lt"/>
                <a:ea typeface="Arial" charset="0"/>
                <a:cs typeface="Arial" charset="0"/>
              </a:rPr>
              <a:t>         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worst case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amount of memory that the algorithm will use  </a:t>
            </a:r>
          </a:p>
          <a:p>
            <a:pPr marL="381000" indent="-381000">
              <a:spcBef>
                <a:spcPts val="0"/>
              </a:spcBef>
              <a:defRPr/>
            </a:pPr>
            <a:r>
              <a:rPr lang="en-US" sz="2400" dirty="0">
                <a:latin typeface="+mn-lt"/>
                <a:ea typeface="Arial" charset="0"/>
                <a:cs typeface="Arial" charset="0"/>
              </a:rPr>
              <a:t>	    (i.e., the maximal number of nodes on the frontier), 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    </a:t>
            </a:r>
            <a:r>
              <a:rPr lang="en-US" sz="2400" dirty="0">
                <a:ea typeface="+mn-ea"/>
                <a:cs typeface="Arial" charset="0"/>
              </a:rPr>
              <a:t> expressed in terms of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ea typeface="+mn-ea"/>
                <a:cs typeface="Arial" charset="0"/>
              </a:rPr>
              <a:t>maximum path length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m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 </a:t>
            </a:r>
          </a:p>
          <a:p>
            <a:pPr marL="1295400" lvl="2" indent="-381000">
              <a:spcBef>
                <a:spcPts val="0"/>
              </a:spcBef>
              <a:buFont typeface="Lucida Grande"/>
              <a:buChar char="-"/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Arial" charset="0"/>
              </a:rPr>
              <a:t>maximum forward branching factor </a:t>
            </a:r>
            <a:r>
              <a:rPr lang="en-US" sz="2400" i="1" dirty="0">
                <a:solidFill>
                  <a:srgbClr val="3132CD"/>
                </a:solidFill>
                <a:ea typeface="+mn-ea"/>
                <a:cs typeface="Arial" charset="0"/>
              </a:rPr>
              <a:t>b</a:t>
            </a:r>
            <a:r>
              <a:rPr lang="en-US" sz="2400" dirty="0">
                <a:solidFill>
                  <a:srgbClr val="3132CD"/>
                </a:solidFill>
                <a:ea typeface="+mn-ea"/>
                <a:cs typeface="Arial" charset="0"/>
              </a:rPr>
              <a:t>.</a:t>
            </a:r>
          </a:p>
          <a:p>
            <a:pPr marL="381000" indent="-381000">
              <a:spcBef>
                <a:spcPct val="20000"/>
              </a:spcBef>
              <a:defRPr/>
            </a:pP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30725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84663" y="3933825"/>
            <a:ext cx="1368425" cy="555625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O(b+m)</a:t>
            </a:r>
            <a:endParaRPr lang="en-US" baseline="30000"/>
          </a:p>
        </p:txBody>
      </p:sp>
      <p:sp>
        <p:nvSpPr>
          <p:cNvPr id="30726" name="TextBox 11"/>
          <p:cNvSpPr txBox="1">
            <a:spLocks noChangeArrowheads="1"/>
          </p:cNvSpPr>
          <p:nvPr/>
        </p:nvSpPr>
        <p:spPr bwMode="auto">
          <a:xfrm>
            <a:off x="179388" y="3952875"/>
            <a:ext cx="1081087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</a:t>
            </a:r>
            <a:r>
              <a:rPr lang="en-US" baseline="30000"/>
              <a:t>m</a:t>
            </a:r>
            <a:r>
              <a:rPr lang="en-US"/>
              <a:t>)</a:t>
            </a:r>
            <a:endParaRPr lang="en-US" baseline="30000"/>
          </a:p>
        </p:txBody>
      </p:sp>
      <p:sp>
        <p:nvSpPr>
          <p:cNvPr id="30727" name="TextBox 14"/>
          <p:cNvSpPr txBox="1">
            <a:spLocks noChangeArrowheads="1"/>
          </p:cNvSpPr>
          <p:nvPr/>
        </p:nvSpPr>
        <p:spPr bwMode="auto">
          <a:xfrm>
            <a:off x="2844800" y="3933825"/>
            <a:ext cx="1223963" cy="523875"/>
          </a:xfrm>
          <a:prstGeom prst="rect">
            <a:avLst/>
          </a:prstGeom>
          <a:solidFill>
            <a:srgbClr val="66FF33">
              <a:alpha val="5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O(bm)</a:t>
            </a:r>
            <a:endParaRPr lang="en-US" baseline="30000"/>
          </a:p>
        </p:txBody>
      </p:sp>
      <p:sp>
        <p:nvSpPr>
          <p:cNvPr id="30728" name="TextBox 15"/>
          <p:cNvSpPr txBox="1">
            <a:spLocks noChangeArrowheads="1"/>
          </p:cNvSpPr>
          <p:nvPr/>
        </p:nvSpPr>
        <p:spPr bwMode="auto">
          <a:xfrm>
            <a:off x="1476375" y="3952875"/>
            <a:ext cx="107950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O(m</a:t>
            </a:r>
            <a:r>
              <a:rPr lang="en-US" baseline="30000"/>
              <a:t>b</a:t>
            </a:r>
            <a:r>
              <a:rPr lang="en-US"/>
              <a:t>)</a:t>
            </a:r>
          </a:p>
        </p:txBody>
      </p:sp>
      <p:sp>
        <p:nvSpPr>
          <p:cNvPr id="27658" name="Rectangle 16"/>
          <p:cNvSpPr>
            <a:spLocks noChangeArrowheads="1"/>
          </p:cNvSpPr>
          <p:nvPr/>
        </p:nvSpPr>
        <p:spPr bwMode="auto">
          <a:xfrm>
            <a:off x="179388" y="35036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/>
              <a:t>What is BFS</a:t>
            </a:r>
            <a:r>
              <a:rPr lang="ja-JP" altLang="en-US" sz="2400"/>
              <a:t>’</a:t>
            </a:r>
            <a:r>
              <a:rPr lang="en-US" altLang="ja-JP" sz="2400"/>
              <a:t>s </a:t>
            </a:r>
            <a:r>
              <a:rPr lang="en-US" altLang="ja-JP" sz="2400">
                <a:solidFill>
                  <a:srgbClr val="3132CD"/>
                </a:solidFill>
              </a:rPr>
              <a:t>space complexity</a:t>
            </a:r>
            <a:r>
              <a:rPr lang="en-US" altLang="ja-JP" sz="2400"/>
              <a:t>, in terms of </a:t>
            </a:r>
            <a:r>
              <a:rPr lang="en-US" altLang="ja-JP" sz="2400">
                <a:solidFill>
                  <a:srgbClr val="3132CD"/>
                </a:solidFill>
              </a:rPr>
              <a:t>m</a:t>
            </a:r>
            <a:r>
              <a:rPr lang="en-US" altLang="ja-JP" sz="2400"/>
              <a:t> and </a:t>
            </a:r>
            <a:r>
              <a:rPr lang="en-US" altLang="ja-JP" sz="2400">
                <a:solidFill>
                  <a:srgbClr val="3132CD"/>
                </a:solidFill>
              </a:rPr>
              <a:t>b</a:t>
            </a:r>
            <a:r>
              <a:rPr lang="en-US" altLang="ja-JP" sz="2400"/>
              <a:t> 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/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en-US" sz="2400"/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000"/>
              <a:t>How many nodes at depth m?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/>
          </a:p>
        </p:txBody>
      </p:sp>
      <p:pic>
        <p:nvPicPr>
          <p:cNvPr id="307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3088" y="3965575"/>
            <a:ext cx="3490912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F0D6BBF-3CA9-4633-A54F-4C943505265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9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8713" cy="685800"/>
          </a:xfrm>
        </p:spPr>
        <p:txBody>
          <a:bodyPr/>
          <a:lstStyle/>
          <a:p>
            <a:pPr eaLnBrk="1" hangingPunct="1"/>
            <a:r>
              <a:rPr lang="en-US" sz="2800" smtClean="0"/>
              <a:t>Searching: Graph Search Algorithm with three bugs </a:t>
            </a:r>
            <a:r>
              <a:rPr lang="en-US" sz="2800" smtClean="0">
                <a:sym typeface="Wingdings" pitchFamily="2" charset="2"/>
              </a:rPr>
              <a:t></a:t>
            </a:r>
            <a:endParaRPr lang="en-US" sz="2800" smtClean="0"/>
          </a:p>
        </p:txBody>
      </p:sp>
      <p:sp>
        <p:nvSpPr>
          <p:cNvPr id="30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dirty="0" smtClean="0"/>
          </a:p>
          <a:p>
            <a:pPr eaLnBrk="1" hangingPunct="1">
              <a:buFontTx/>
              <a:buChar char="•"/>
            </a:pPr>
            <a:endParaRPr lang="en-US" sz="2400" dirty="0" smtClean="0"/>
          </a:p>
          <a:p>
            <a:pPr lvl="1" eaLnBrk="1" hangingPunct="1"/>
            <a:endParaRPr lang="en-US" sz="2000" dirty="0" smtClean="0"/>
          </a:p>
        </p:txBody>
      </p:sp>
      <p:sp>
        <p:nvSpPr>
          <p:cNvPr id="3095" name="Rectangle 4"/>
          <p:cNvSpPr>
            <a:spLocks noChangeArrowheads="1"/>
          </p:cNvSpPr>
          <p:nvPr/>
        </p:nvSpPr>
        <p:spPr bwMode="auto">
          <a:xfrm>
            <a:off x="500063" y="642938"/>
            <a:ext cx="7643812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b="1" dirty="0">
                <a:latin typeface="Arial Unicode MS" pitchFamily="34" charset="-128"/>
              </a:rPr>
              <a:t>Input:</a:t>
            </a:r>
            <a:r>
              <a:rPr lang="en-US" sz="2000" dirty="0">
                <a:latin typeface="Arial Unicode MS" pitchFamily="34" charset="-128"/>
              </a:rPr>
              <a:t> 	a graph,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	a start node,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	Boolean procedure </a:t>
            </a:r>
            <a:r>
              <a:rPr lang="en-US" sz="2000" i="1" dirty="0">
                <a:latin typeface="Arial Unicode MS" pitchFamily="34" charset="-128"/>
              </a:rPr>
              <a:t>goal(n)</a:t>
            </a:r>
            <a:r>
              <a:rPr lang="en-US" sz="2000" dirty="0">
                <a:latin typeface="Arial Unicode MS" pitchFamily="34" charset="-128"/>
              </a:rPr>
              <a:t> that tests if </a:t>
            </a:r>
            <a:r>
              <a:rPr lang="en-US" sz="2000" i="1" dirty="0">
                <a:latin typeface="Arial Unicode MS" pitchFamily="34" charset="-128"/>
              </a:rPr>
              <a:t>n</a:t>
            </a:r>
            <a:r>
              <a:rPr lang="en-US" sz="2000" dirty="0">
                <a:latin typeface="Arial Unicode MS" pitchFamily="34" charset="-128"/>
              </a:rPr>
              <a:t> is a goal node.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Unicode MS" pitchFamily="34" charset="-128"/>
              </a:rPr>
              <a:t>frontier := { 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</a:t>
            </a:r>
            <a:r>
              <a:rPr lang="en-US" sz="2000" i="1" dirty="0">
                <a:latin typeface="Arial Unicode MS" pitchFamily="34" charset="-128"/>
              </a:rPr>
              <a:t>g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</a:t>
            </a:r>
            <a:r>
              <a:rPr lang="en-US" sz="2000" i="1" dirty="0">
                <a:latin typeface="Arial Unicode MS" pitchFamily="34" charset="-128"/>
              </a:rPr>
              <a:t>: g  </a:t>
            </a:r>
            <a:r>
              <a:rPr lang="en-US" sz="2000" dirty="0">
                <a:latin typeface="Arial Unicode MS" pitchFamily="34" charset="-128"/>
              </a:rPr>
              <a:t>is a goal node </a:t>
            </a:r>
            <a:r>
              <a:rPr lang="en-US" sz="2000" i="1" dirty="0">
                <a:latin typeface="Arial Unicode MS" pitchFamily="34" charset="-128"/>
              </a:rPr>
              <a:t>}</a:t>
            </a:r>
            <a:r>
              <a:rPr lang="en-US" sz="2000" dirty="0">
                <a:latin typeface="Arial Unicode MS" pitchFamily="34" charset="-128"/>
              </a:rPr>
              <a:t>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Arial Unicode MS" pitchFamily="34" charset="-128"/>
              </a:rPr>
              <a:t>while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i="1" dirty="0">
                <a:latin typeface="Arial Unicode MS" pitchFamily="34" charset="-128"/>
              </a:rPr>
              <a:t>frontier</a:t>
            </a:r>
            <a:r>
              <a:rPr lang="en-US" sz="2000" dirty="0">
                <a:latin typeface="Arial Unicode MS" pitchFamily="34" charset="-128"/>
              </a:rPr>
              <a:t>   is not empty: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</a:t>
            </a:r>
            <a:r>
              <a:rPr lang="en-US" sz="2000" b="1" dirty="0">
                <a:latin typeface="Arial Unicode MS" pitchFamily="34" charset="-128"/>
              </a:rPr>
              <a:t>select</a:t>
            </a:r>
            <a:r>
              <a:rPr lang="en-US" sz="2000" dirty="0">
                <a:latin typeface="Arial Unicode MS" pitchFamily="34" charset="-128"/>
              </a:rPr>
              <a:t>  and </a:t>
            </a:r>
            <a:r>
              <a:rPr lang="en-US" sz="2000" b="1" dirty="0">
                <a:latin typeface="Arial Unicode MS" pitchFamily="34" charset="-128"/>
              </a:rPr>
              <a:t>remove</a:t>
            </a:r>
            <a:r>
              <a:rPr lang="en-US" sz="2000" dirty="0">
                <a:latin typeface="Arial Unicode MS" pitchFamily="34" charset="-128"/>
              </a:rPr>
              <a:t> path 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</a:t>
            </a:r>
            <a:r>
              <a:rPr lang="en-US" sz="2000" i="1" dirty="0">
                <a:latin typeface="Arial Unicode MS" pitchFamily="34" charset="-128"/>
              </a:rPr>
              <a:t>n</a:t>
            </a:r>
            <a:r>
              <a:rPr lang="en-US" sz="2000" i="1" baseline="-25000" dirty="0">
                <a:latin typeface="Arial Unicode MS" pitchFamily="34" charset="-128"/>
              </a:rPr>
              <a:t>0</a:t>
            </a:r>
            <a:r>
              <a:rPr lang="en-US" sz="2000" i="1" dirty="0">
                <a:latin typeface="Arial Unicode MS" pitchFamily="34" charset="-128"/>
              </a:rPr>
              <a:t>, n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, …, 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</a:t>
            </a:r>
            <a:r>
              <a:rPr lang="en-US" sz="2000" dirty="0">
                <a:latin typeface="Arial Unicode MS" pitchFamily="34" charset="-128"/>
              </a:rPr>
              <a:t> from </a:t>
            </a:r>
            <a:r>
              <a:rPr lang="en-US" sz="2000" i="1" dirty="0">
                <a:latin typeface="Arial Unicode MS" pitchFamily="34" charset="-128"/>
              </a:rPr>
              <a:t>frontier</a:t>
            </a:r>
            <a:r>
              <a:rPr lang="en-US" sz="2000" dirty="0">
                <a:latin typeface="Arial Unicode MS" pitchFamily="34" charset="-128"/>
              </a:rPr>
              <a:t>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</a:t>
            </a:r>
            <a:r>
              <a:rPr lang="en-US" sz="2000" b="1" dirty="0">
                <a:latin typeface="Arial Unicode MS" pitchFamily="34" charset="-128"/>
              </a:rPr>
              <a:t>if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i="1" dirty="0">
                <a:latin typeface="Arial Unicode MS" pitchFamily="34" charset="-128"/>
              </a:rPr>
              <a:t>goal(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i="1" dirty="0">
                <a:latin typeface="Arial Unicode MS" pitchFamily="34" charset="-128"/>
              </a:rPr>
              <a:t>)</a:t>
            </a:r>
            <a:endParaRPr lang="en-US" sz="20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	</a:t>
            </a:r>
            <a:r>
              <a:rPr lang="en-US" sz="2000" b="1" dirty="0">
                <a:latin typeface="Arial Unicode MS" pitchFamily="34" charset="-128"/>
              </a:rPr>
              <a:t>return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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</a:t>
            </a:r>
            <a:r>
              <a:rPr lang="en-US" sz="2000" dirty="0">
                <a:latin typeface="Arial Unicode MS" pitchFamily="34" charset="-128"/>
              </a:rPr>
              <a:t> 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</a:t>
            </a:r>
            <a:r>
              <a:rPr lang="en-US" sz="2000" b="1" dirty="0">
                <a:latin typeface="Arial Unicode MS" pitchFamily="34" charset="-128"/>
              </a:rPr>
              <a:t>for every</a:t>
            </a:r>
            <a:r>
              <a:rPr lang="en-US" sz="2000" dirty="0">
                <a:latin typeface="Arial Unicode MS" pitchFamily="34" charset="-128"/>
              </a:rPr>
              <a:t> neighbor </a:t>
            </a:r>
            <a:r>
              <a:rPr lang="en-US" sz="2000" i="1" dirty="0">
                <a:latin typeface="Arial Unicode MS" pitchFamily="34" charset="-128"/>
              </a:rPr>
              <a:t>n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dirty="0" smtClean="0">
                <a:latin typeface="Arial Unicode MS" pitchFamily="34" charset="-128"/>
              </a:rPr>
              <a:t> of 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endParaRPr lang="en-US" sz="2000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Arial Unicode MS" pitchFamily="34" charset="-128"/>
              </a:rPr>
              <a:t>		</a:t>
            </a:r>
            <a:r>
              <a:rPr lang="en-US" sz="2000" b="1" dirty="0">
                <a:latin typeface="Arial Unicode MS" pitchFamily="34" charset="-128"/>
              </a:rPr>
              <a:t>add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    </a:t>
            </a:r>
            <a:r>
              <a:rPr lang="en-US" sz="2000" i="1" dirty="0">
                <a:latin typeface="Arial Unicode MS" pitchFamily="34" charset="-128"/>
              </a:rPr>
              <a:t>n</a:t>
            </a:r>
            <a:r>
              <a:rPr lang="en-US" sz="2000" i="1" baseline="-25000" dirty="0">
                <a:latin typeface="Arial Unicode MS" pitchFamily="34" charset="-128"/>
              </a:rPr>
              <a:t>0</a:t>
            </a:r>
            <a:r>
              <a:rPr lang="en-US" sz="2000" i="1" dirty="0">
                <a:latin typeface="Arial Unicode MS" pitchFamily="34" charset="-128"/>
              </a:rPr>
              <a:t>,  n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,  …,  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b="1" i="1" dirty="0">
                <a:latin typeface="Arial Unicode MS" pitchFamily="34" charset="-128"/>
                <a:sym typeface="Symbol" pitchFamily="18" charset="2"/>
              </a:rPr>
              <a:t>     </a:t>
            </a:r>
            <a:r>
              <a:rPr lang="en-US" sz="2000" dirty="0">
                <a:latin typeface="Arial Unicode MS" pitchFamily="34" charset="-128"/>
              </a:rPr>
              <a:t> to </a:t>
            </a:r>
            <a:r>
              <a:rPr lang="en-US" sz="2000" i="1" dirty="0">
                <a:latin typeface="Arial Unicode MS" pitchFamily="34" charset="-128"/>
              </a:rPr>
              <a:t>frontier</a:t>
            </a:r>
            <a:r>
              <a:rPr lang="en-US" sz="2000" dirty="0">
                <a:latin typeface="Arial Unicode MS" pitchFamily="34" charset="-128"/>
              </a:rPr>
              <a:t>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Arial Unicode MS" pitchFamily="34" charset="-128"/>
              </a:rPr>
              <a:t>end while</a:t>
            </a:r>
          </a:p>
          <a:p>
            <a:pPr marL="342900" indent="-342900">
              <a:spcBef>
                <a:spcPct val="20000"/>
              </a:spcBef>
            </a:pPr>
            <a:endParaRPr lang="en-US" sz="1800" dirty="0">
              <a:latin typeface="Arial Unicode MS" pitchFamily="34" charset="-128"/>
            </a:endParaRPr>
          </a:p>
        </p:txBody>
      </p:sp>
      <p:sp>
        <p:nvSpPr>
          <p:cNvPr id="356357" name="Rectangle 5"/>
          <p:cNvSpPr>
            <a:spLocks noChangeArrowheads="1"/>
          </p:cNvSpPr>
          <p:nvPr/>
        </p:nvSpPr>
        <p:spPr bwMode="auto">
          <a:xfrm>
            <a:off x="357188" y="4786313"/>
            <a:ext cx="84582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latin typeface="Arial Unicode MS" pitchFamily="34" charset="-128"/>
              </a:rPr>
              <a:t>The </a:t>
            </a:r>
            <a:r>
              <a:rPr lang="en-US" sz="2400" i="1" dirty="0">
                <a:solidFill>
                  <a:schemeClr val="accent6"/>
                </a:solidFill>
                <a:latin typeface="Arial Unicode MS" pitchFamily="34" charset="-128"/>
              </a:rPr>
              <a:t>goal</a:t>
            </a:r>
            <a:r>
              <a:rPr lang="en-US" sz="2400" dirty="0">
                <a:solidFill>
                  <a:schemeClr val="accent6"/>
                </a:solidFill>
                <a:latin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</a:rPr>
              <a:t>  function defines what is a solution.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latin typeface="Arial Unicode MS" pitchFamily="34" charset="-128"/>
              </a:rPr>
              <a:t>The </a:t>
            </a:r>
            <a:r>
              <a:rPr lang="en-US" sz="2400" i="1" dirty="0">
                <a:solidFill>
                  <a:schemeClr val="accent6"/>
                </a:solidFill>
                <a:latin typeface="Arial Unicode MS" pitchFamily="34" charset="-128"/>
              </a:rPr>
              <a:t>neighbor </a:t>
            </a:r>
            <a:r>
              <a:rPr lang="en-US" sz="2400" i="1" dirty="0">
                <a:latin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</a:rPr>
              <a:t> relationship defines the graph.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Which path  is selected from the frontier defines the search strategy</a:t>
            </a:r>
            <a:r>
              <a:rPr lang="en-US" sz="2400" dirty="0">
                <a:latin typeface="Arial Unicode MS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25ABB3C-A192-435D-A82D-C308F4D93D72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22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of Breadth-First Search</a:t>
            </a:r>
          </a:p>
        </p:txBody>
      </p:sp>
      <p:sp>
        <p:nvSpPr>
          <p:cNvPr id="122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395288" y="90805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Is BFS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 smtClean="0">
                <a:latin typeface="Arial Unicode MS" pitchFamily="34" charset="-128"/>
              </a:rPr>
              <a:t>Yes</a:t>
            </a:r>
            <a:endParaRPr lang="en-US" sz="2000" dirty="0">
              <a:latin typeface="Arial Unicode MS" pitchFamily="34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endParaRPr lang="en-US" sz="2000" dirty="0">
              <a:latin typeface="Arial Unicode MS" pitchFamily="34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In fact, BFS is guaranteed to find the path that involves the fewest arcs (why?)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, if the maximum path length is </a:t>
            </a:r>
            <a:r>
              <a:rPr lang="en-US" sz="2400" i="1" dirty="0">
                <a:latin typeface="Arial Unicode MS" pitchFamily="34" charset="-128"/>
              </a:rPr>
              <a:t>m</a:t>
            </a:r>
            <a:r>
              <a:rPr lang="en-US" sz="2400" dirty="0">
                <a:latin typeface="Arial Unicode MS" pitchFamily="34" charset="-128"/>
              </a:rPr>
              <a:t> and the maximum branching factor is </a:t>
            </a:r>
            <a:r>
              <a:rPr lang="en-US" sz="2400" i="1" dirty="0">
                <a:latin typeface="Arial Unicode MS" pitchFamily="34" charset="-128"/>
              </a:rPr>
              <a:t>b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The time complexity is </a:t>
            </a:r>
            <a:r>
              <a:rPr lang="en-US" sz="2000" i="1" dirty="0">
                <a:latin typeface="Arial Unicode MS" pitchFamily="34" charset="-128"/>
              </a:rPr>
              <a:t>?           ?</a:t>
            </a:r>
            <a:r>
              <a:rPr lang="en-US" sz="2000" dirty="0">
                <a:latin typeface="Arial Unicode MS" pitchFamily="34" charset="-128"/>
              </a:rPr>
              <a:t> must examine every node in the tree.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The order in which we examine nodes (BFS or DFS) makes no difference to the worst case: search is unconstrained by the goal.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What is the </a:t>
            </a:r>
            <a:r>
              <a:rPr lang="en-US" sz="2400" dirty="0">
                <a:solidFill>
                  <a:schemeClr val="accent2"/>
                </a:solidFill>
                <a:latin typeface="Arial Unicode MS" pitchFamily="34" charset="-128"/>
              </a:rPr>
              <a:t>space complexity</a:t>
            </a:r>
            <a:r>
              <a:rPr lang="en-US" sz="2400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Space complexity is </a:t>
            </a:r>
            <a:r>
              <a:rPr lang="en-US" sz="2000" i="1" dirty="0">
                <a:latin typeface="Arial Unicode MS" pitchFamily="34" charset="-128"/>
              </a:rPr>
              <a:t>?                ?</a:t>
            </a:r>
            <a:endParaRPr lang="en-US" sz="1800" dirty="0">
              <a:latin typeface="Arial Unicode MS" pitchFamily="34" charset="-128"/>
            </a:endParaRPr>
          </a:p>
        </p:txBody>
      </p:sp>
      <p:pic>
        <p:nvPicPr>
          <p:cNvPr id="1229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25" y="2428875"/>
            <a:ext cx="1008063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688" y="1484313"/>
            <a:ext cx="1150937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F043795-194F-420D-818C-28982A34A6E0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3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Breadth-first Search</a:t>
            </a:r>
          </a:p>
        </p:txBody>
      </p:sp>
      <p:sp>
        <p:nvSpPr>
          <p:cNvPr id="13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3325" name="Rectangle 4"/>
          <p:cNvSpPr>
            <a:spLocks noChangeArrowheads="1"/>
          </p:cNvSpPr>
          <p:nvPr/>
        </p:nvSpPr>
        <p:spPr bwMode="auto">
          <a:xfrm>
            <a:off x="395288" y="908050"/>
            <a:ext cx="845820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When is BFS </a:t>
            </a:r>
            <a:r>
              <a:rPr lang="en-US" dirty="0">
                <a:solidFill>
                  <a:schemeClr val="accent2"/>
                </a:solidFill>
                <a:latin typeface="Arial Unicode MS" pitchFamily="34" charset="-128"/>
              </a:rPr>
              <a:t>appropriate</a:t>
            </a:r>
            <a:r>
              <a:rPr lang="en-US" dirty="0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space is not a problem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it's necessary to find the solution with the fewest arcs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although all solutions may not be shallow, at least some </a:t>
            </a:r>
            <a:r>
              <a:rPr lang="en-US" sz="2400" dirty="0" smtClean="0">
                <a:latin typeface="Arial Unicode MS" pitchFamily="34" charset="-128"/>
              </a:rPr>
              <a:t>are</a:t>
            </a:r>
            <a:endParaRPr lang="en-US" sz="2400" dirty="0">
              <a:latin typeface="Arial Unicode MS" pitchFamily="34" charset="-128"/>
            </a:endParaRPr>
          </a:p>
        </p:txBody>
      </p:sp>
      <p:sp>
        <p:nvSpPr>
          <p:cNvPr id="440325" name="Rectangle 5"/>
          <p:cNvSpPr>
            <a:spLocks noChangeArrowheads="1"/>
          </p:cNvSpPr>
          <p:nvPr/>
        </p:nvSpPr>
        <p:spPr bwMode="auto">
          <a:xfrm>
            <a:off x="395288" y="3860800"/>
            <a:ext cx="84582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When is BFS </a:t>
            </a: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inappropriate</a:t>
            </a:r>
            <a:r>
              <a:rPr lang="en-US">
                <a:latin typeface="Arial Unicode MS" pitchFamily="34" charset="-128"/>
              </a:rPr>
              <a:t>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space is limited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all solutions tend to be located deep in the tree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>
                <a:latin typeface="Arial Unicode MS" pitchFamily="34" charset="-128"/>
              </a:rPr>
              <a:t>the branching factor is very large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33400" y="990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000000"/>
              </a:solidFill>
              <a:latin typeface="Times-Roman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000000"/>
              </a:solidFill>
              <a:latin typeface="Times-Roman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rgbClr val="000000"/>
              </a:solidFill>
              <a:latin typeface="EBZZZZ+MTSYN"/>
            </a:endParaRPr>
          </a:p>
        </p:txBody>
      </p:sp>
      <p:sp>
        <p:nvSpPr>
          <p:cNvPr id="614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3132CD"/>
                </a:solidFill>
                <a:ea typeface="MS PGothic" pitchFamily="34" charset="-128"/>
              </a:rPr>
              <a:t>When to use BFS vs. DFS?</a:t>
            </a:r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AB204CB-1A1C-49D0-8022-BB364E0C7597}" type="slidenum">
              <a:rPr lang="en-US"/>
              <a:pPr/>
              <a:t>32</a:t>
            </a:fld>
            <a:endParaRPr lang="en-US"/>
          </a:p>
        </p:txBody>
      </p:sp>
      <p:sp>
        <p:nvSpPr>
          <p:cNvPr id="34821" name="Content Placeholder 6"/>
          <p:cNvSpPr>
            <a:spLocks noGrp="1"/>
          </p:cNvSpPr>
          <p:nvPr>
            <p:ph idx="1"/>
          </p:nvPr>
        </p:nvSpPr>
        <p:spPr>
          <a:xfrm>
            <a:off x="685800" y="908720"/>
            <a:ext cx="8458200" cy="4495800"/>
          </a:xfrm>
        </p:spPr>
        <p:txBody>
          <a:bodyPr/>
          <a:lstStyle/>
          <a:p>
            <a:pPr>
              <a:buSzTx/>
              <a:buFontTx/>
              <a:buChar char="•"/>
            </a:pPr>
            <a:r>
              <a:rPr lang="en-US" sz="2400" dirty="0" smtClean="0"/>
              <a:t>The search graph has cycles or is infinite</a:t>
            </a:r>
          </a:p>
          <a:p>
            <a:pPr>
              <a:buSzTx/>
            </a:pP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We need the shortest path to a solution</a:t>
            </a:r>
          </a:p>
          <a:p>
            <a:pPr>
              <a:buSzTx/>
              <a:buFontTx/>
              <a:buChar char="•"/>
            </a:pPr>
            <a:endParaRPr lang="en-US" sz="32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There are only solutions at great depth</a:t>
            </a:r>
          </a:p>
          <a:p>
            <a:pPr>
              <a:buSzTx/>
              <a:buFontTx/>
              <a:buChar char="•"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There are some solutions at shallow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depth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SzTx/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Memory is limited</a:t>
            </a: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2" name="TextBox 14"/>
          <p:cNvSpPr txBox="1">
            <a:spLocks noChangeArrowheads="1"/>
          </p:cNvSpPr>
          <p:nvPr/>
        </p:nvSpPr>
        <p:spPr bwMode="auto">
          <a:xfrm>
            <a:off x="2699792" y="3573016"/>
            <a:ext cx="865188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BFS</a:t>
            </a:r>
            <a:endParaRPr lang="en-US" baseline="30000" dirty="0"/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4067944" y="3573016"/>
            <a:ext cx="99695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DFS</a:t>
            </a:r>
          </a:p>
        </p:txBody>
      </p: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2771800" y="4725144"/>
            <a:ext cx="865188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BFS</a:t>
            </a:r>
            <a:endParaRPr lang="en-US" baseline="300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283968" y="4725144"/>
            <a:ext cx="99695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DFS</a:t>
            </a:r>
          </a:p>
        </p:txBody>
      </p:sp>
      <p:sp>
        <p:nvSpPr>
          <p:cNvPr id="31754" name="TextBox 14"/>
          <p:cNvSpPr txBox="1">
            <a:spLocks noChangeArrowheads="1"/>
          </p:cNvSpPr>
          <p:nvPr/>
        </p:nvSpPr>
        <p:spPr bwMode="auto">
          <a:xfrm>
            <a:off x="2771800" y="1340768"/>
            <a:ext cx="865188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BFS</a:t>
            </a:r>
            <a:endParaRPr lang="en-US" baseline="30000" dirty="0"/>
          </a:p>
        </p:txBody>
      </p:sp>
      <p:sp>
        <p:nvSpPr>
          <p:cNvPr id="31755" name="TextBox 16"/>
          <p:cNvSpPr txBox="1">
            <a:spLocks noChangeArrowheads="1"/>
          </p:cNvSpPr>
          <p:nvPr/>
        </p:nvSpPr>
        <p:spPr bwMode="auto">
          <a:xfrm>
            <a:off x="3995936" y="1340768"/>
            <a:ext cx="99695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DFS</a:t>
            </a:r>
          </a:p>
        </p:txBody>
      </p:sp>
      <p:sp>
        <p:nvSpPr>
          <p:cNvPr id="20" name="TextBox 14"/>
          <p:cNvSpPr txBox="1">
            <a:spLocks noChangeArrowheads="1"/>
          </p:cNvSpPr>
          <p:nvPr/>
        </p:nvSpPr>
        <p:spPr bwMode="auto">
          <a:xfrm>
            <a:off x="3059832" y="2276872"/>
            <a:ext cx="865188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BFS</a:t>
            </a:r>
            <a:endParaRPr lang="en-US" baseline="30000"/>
          </a:p>
        </p:txBody>
      </p:sp>
      <p:sp>
        <p:nvSpPr>
          <p:cNvPr id="21" name="TextBox 16"/>
          <p:cNvSpPr txBox="1">
            <a:spLocks noChangeArrowheads="1"/>
          </p:cNvSpPr>
          <p:nvPr/>
        </p:nvSpPr>
        <p:spPr bwMode="auto">
          <a:xfrm>
            <a:off x="4211960" y="2276872"/>
            <a:ext cx="99695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DFS</a:t>
            </a:r>
          </a:p>
        </p:txBody>
      </p:sp>
      <p:sp>
        <p:nvSpPr>
          <p:cNvPr id="14" name="TextBox 14"/>
          <p:cNvSpPr txBox="1">
            <a:spLocks noChangeArrowheads="1"/>
          </p:cNvSpPr>
          <p:nvPr/>
        </p:nvSpPr>
        <p:spPr bwMode="auto">
          <a:xfrm>
            <a:off x="2627784" y="6021288"/>
            <a:ext cx="865188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BFS</a:t>
            </a:r>
            <a:endParaRPr lang="en-US" baseline="3000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7944" y="6021288"/>
            <a:ext cx="996950" cy="523875"/>
          </a:xfrm>
          <a:prstGeom prst="rect">
            <a:avLst/>
          </a:prstGeom>
          <a:solidFill>
            <a:srgbClr val="FF66CC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DFS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  <p:bldP spid="17" grpId="0" animBg="1"/>
      <p:bldP spid="20" grpId="0" animBg="1"/>
      <p:bldP spid="21" grpId="0" animBg="1"/>
      <p:bldP spid="14" grpId="0" animBg="1"/>
      <p:bldP spid="1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19243E4-CA9A-482E-8FBB-54F092AD020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have we done so far?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250825" y="1916113"/>
            <a:ext cx="84582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AI agents can be very complex and sophisticated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Let’s start from a very simple one, </a:t>
            </a:r>
            <a:r>
              <a:rPr lang="en-US" b="1">
                <a:latin typeface="Arial Unicode MS" pitchFamily="34" charset="-128"/>
              </a:rPr>
              <a:t>the deterministic, goal-driven agent</a:t>
            </a:r>
            <a:r>
              <a:rPr lang="en-US">
                <a:latin typeface="Arial Unicode MS" pitchFamily="34" charset="-128"/>
              </a:rPr>
              <a:t> for which: he sequence of actions and their appropriate ordering is the solution</a:t>
            </a: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250825" y="836613"/>
            <a:ext cx="84582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GOAL:</a:t>
            </a:r>
            <a:r>
              <a:rPr lang="en-US">
                <a:latin typeface="Arial Unicode MS" pitchFamily="34" charset="-128"/>
              </a:rPr>
              <a:t> </a:t>
            </a:r>
            <a:r>
              <a:rPr lang="en-US" b="1">
                <a:solidFill>
                  <a:schemeClr val="accent2"/>
                </a:solidFill>
                <a:latin typeface="Arial Unicode MS" pitchFamily="34" charset="-128"/>
              </a:rPr>
              <a:t>study search</a:t>
            </a:r>
            <a:r>
              <a:rPr lang="en-US" b="1">
                <a:latin typeface="Arial Unicode MS" pitchFamily="34" charset="-128"/>
              </a:rPr>
              <a:t>, a set of basic methods underlying many intelligent agents</a:t>
            </a:r>
          </a:p>
        </p:txBody>
      </p:sp>
      <p:sp>
        <p:nvSpPr>
          <p:cNvPr id="445449" name="Rectangle 9"/>
          <p:cNvSpPr>
            <a:spLocks noChangeArrowheads="1"/>
          </p:cNvSpPr>
          <p:nvPr/>
        </p:nvSpPr>
        <p:spPr bwMode="auto">
          <a:xfrm>
            <a:off x="0" y="4292600"/>
            <a:ext cx="91440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We have looked at two search strategies DFS and BFS: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To understand key properties of a search strategy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They represent the basis for more sophisticated (heuristic / intelligent)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28688"/>
            <a:ext cx="8572500" cy="4500562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Apply basic properties of search algorithms: completeness, optimality, time and space complexity of search algorithms.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Select the most appropriate search algorithms for specific problems.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BFS </a:t>
            </a:r>
            <a:r>
              <a:rPr lang="en-US" sz="2800" dirty="0" err="1" smtClean="0">
                <a:ea typeface="+mn-ea"/>
                <a:cs typeface="+mn-cs"/>
              </a:rPr>
              <a:t>vs</a:t>
            </a:r>
            <a:r>
              <a:rPr lang="en-US" sz="2800" dirty="0" smtClean="0">
                <a:ea typeface="+mn-ea"/>
                <a:cs typeface="+mn-cs"/>
              </a:rPr>
              <a:t> DFS </a:t>
            </a:r>
            <a:r>
              <a:rPr lang="en-US" sz="2800" dirty="0" err="1" smtClean="0">
                <a:ea typeface="+mn-ea"/>
                <a:cs typeface="+mn-cs"/>
              </a:rPr>
              <a:t>vs</a:t>
            </a:r>
            <a:r>
              <a:rPr lang="en-US" sz="2800" dirty="0" smtClean="0">
                <a:ea typeface="+mn-ea"/>
                <a:cs typeface="+mn-cs"/>
              </a:rPr>
              <a:t> IDS </a:t>
            </a:r>
            <a:r>
              <a:rPr lang="en-US" sz="2800" dirty="0" err="1" smtClean="0">
                <a:ea typeface="+mn-ea"/>
                <a:cs typeface="+mn-cs"/>
              </a:rPr>
              <a:t>vs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 err="1" smtClean="0">
                <a:ea typeface="+mn-ea"/>
                <a:cs typeface="+mn-cs"/>
              </a:rPr>
              <a:t>BidirS</a:t>
            </a:r>
            <a:r>
              <a:rPr lang="en-US" sz="2800" dirty="0" smtClean="0">
                <a:ea typeface="+mn-ea"/>
                <a:cs typeface="+mn-cs"/>
              </a:rPr>
              <a:t>-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LCFS vs. BFS –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A* vs. B&amp;B </a:t>
            </a:r>
            <a:r>
              <a:rPr lang="en-US" sz="2800" dirty="0" err="1" smtClean="0">
                <a:ea typeface="+mn-ea"/>
                <a:cs typeface="+mn-cs"/>
              </a:rPr>
              <a:t>vs</a:t>
            </a:r>
            <a:r>
              <a:rPr lang="en-US" sz="2800" dirty="0" smtClean="0">
                <a:ea typeface="+mn-ea"/>
                <a:cs typeface="+mn-cs"/>
              </a:rPr>
              <a:t> IDA* </a:t>
            </a:r>
            <a:r>
              <a:rPr lang="en-US" sz="2800" dirty="0" err="1" smtClean="0">
                <a:ea typeface="+mn-ea"/>
                <a:cs typeface="+mn-cs"/>
              </a:rPr>
              <a:t>vs</a:t>
            </a:r>
            <a:r>
              <a:rPr lang="en-US" sz="2800" dirty="0" smtClean="0">
                <a:ea typeface="+mn-ea"/>
                <a:cs typeface="+mn-cs"/>
              </a:rPr>
              <a:t> MBA*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0EB5337-B544-4547-B7F9-B49A386696C9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304800"/>
            <a:ext cx="8534400" cy="685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ker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Learning Goals for today’s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C6BE51F-DD12-4341-AB81-B0572C4BF084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420888"/>
            <a:ext cx="85344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Next Class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15367" name="Rectangle 4"/>
          <p:cNvSpPr>
            <a:spLocks noChangeArrowheads="1"/>
          </p:cNvSpPr>
          <p:nvPr/>
        </p:nvSpPr>
        <p:spPr bwMode="auto">
          <a:xfrm>
            <a:off x="323528" y="3140968"/>
            <a:ext cx="8458200" cy="35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rial Unicode MS" pitchFamily="34" charset="-128"/>
              </a:rPr>
              <a:t>Iterative Deepening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rial Unicode MS" pitchFamily="34" charset="-128"/>
              </a:rPr>
              <a:t>Search </a:t>
            </a:r>
            <a:r>
              <a:rPr lang="en-US" dirty="0">
                <a:latin typeface="Arial Unicode MS" pitchFamily="34" charset="-128"/>
              </a:rPr>
              <a:t>with cost </a:t>
            </a:r>
            <a:endParaRPr lang="en-US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 smtClean="0">
                <a:latin typeface="Arial Unicode MS" pitchFamily="34" charset="-128"/>
              </a:rPr>
              <a:t>(read textbook</a:t>
            </a:r>
            <a:r>
              <a:rPr lang="en-US" dirty="0" smtClean="0">
                <a:latin typeface="Arial Unicode MS" pitchFamily="34" charset="-128"/>
              </a:rPr>
              <a:t>.: </a:t>
            </a:r>
            <a:r>
              <a:rPr lang="en-CA" dirty="0" smtClean="0"/>
              <a:t>3.7.3</a:t>
            </a:r>
            <a:r>
              <a:rPr lang="en-CA" dirty="0" smtClean="0"/>
              <a:t>, </a:t>
            </a:r>
            <a:r>
              <a:rPr lang="en-CA" dirty="0" smtClean="0"/>
              <a:t>3.5.3)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rial Unicode MS" pitchFamily="34" charset="-128"/>
              </a:rPr>
              <a:t>(maybe) Start </a:t>
            </a:r>
            <a:r>
              <a:rPr lang="en-US" dirty="0">
                <a:latin typeface="Arial Unicode MS" pitchFamily="34" charset="-128"/>
              </a:rPr>
              <a:t>Heuristic Search 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latin typeface="Arial Unicode MS" pitchFamily="34" charset="-128"/>
              </a:rPr>
              <a:t>(textbook.: </a:t>
            </a:r>
            <a:r>
              <a:rPr lang="en-US" dirty="0" smtClean="0">
                <a:latin typeface="Arial Unicode MS" pitchFamily="34" charset="-128"/>
              </a:rPr>
              <a:t>start 3.6)</a:t>
            </a:r>
            <a:endParaRPr lang="en-US" dirty="0">
              <a:latin typeface="Arial Unicode MS" pitchFamily="34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27584" y="476672"/>
            <a:ext cx="7560840" cy="1584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To test your understanding of today’s class</a:t>
            </a:r>
            <a:endParaRPr lang="en-US" dirty="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Work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on First </a:t>
            </a:r>
            <a:r>
              <a:rPr lang="en-US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Practice Exercise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3.B</a:t>
            </a:r>
            <a:endParaRPr lang="en-US" dirty="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http</a:t>
            </a:r>
            <a:r>
              <a:rPr lang="en-US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://www.aispace.org/exercises.shtml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6</a:t>
            </a:r>
          </a:p>
        </p:txBody>
      </p:sp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6DFB6B3-5EBC-409F-A5E1-FCAC3B892E32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4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Recap: Comparison of DFS and BFS</a:t>
            </a:r>
          </a:p>
        </p:txBody>
      </p:sp>
      <p:sp>
        <p:nvSpPr>
          <p:cNvPr id="411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1800" smtClean="0"/>
          </a:p>
          <a:p>
            <a:pPr marL="0" indent="0" eaLnBrk="1" hangingPunct="1">
              <a:buFontTx/>
              <a:buChar char="•"/>
            </a:pPr>
            <a:endParaRPr lang="en-US" sz="2000" smtClean="0"/>
          </a:p>
          <a:p>
            <a:pPr lvl="1" eaLnBrk="1" hangingPunct="1"/>
            <a:endParaRPr lang="en-US" sz="1800" smtClean="0"/>
          </a:p>
        </p:txBody>
      </p:sp>
      <p:graphicFrame>
        <p:nvGraphicFramePr>
          <p:cNvPr id="394278" name="Group 38"/>
          <p:cNvGraphicFramePr>
            <a:graphicFrameLocks noGrp="1"/>
          </p:cNvGraphicFramePr>
          <p:nvPr>
            <p:ph sz="half" idx="2"/>
          </p:nvPr>
        </p:nvGraphicFramePr>
        <p:xfrm>
          <a:off x="323850" y="1773238"/>
          <a:ext cx="8424863" cy="2951163"/>
        </p:xfrm>
        <a:graphic>
          <a:graphicData uri="http://schemas.openxmlformats.org/drawingml/2006/table">
            <a:tbl>
              <a:tblPr/>
              <a:tblGrid>
                <a:gridCol w="1684338"/>
                <a:gridCol w="1854200"/>
                <a:gridCol w="1517650"/>
                <a:gridCol w="1684337"/>
                <a:gridCol w="1684338"/>
              </a:tblGrid>
              <a:tr h="94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Complete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Optimal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Space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DFS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BFS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614125-53EA-4A02-88BE-DDFCC11147E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250363" cy="449580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z="4000" b="1" dirty="0" smtClean="0">
                <a:solidFill>
                  <a:schemeClr val="bg2"/>
                </a:solidFill>
              </a:rPr>
              <a:t>Recap</a:t>
            </a:r>
            <a:endParaRPr lang="en-US" sz="4000" dirty="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accent4"/>
                </a:solidFill>
              </a:rPr>
              <a:t>Criteria to compare Search Strategies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hlink"/>
                </a:solidFill>
              </a:rPr>
              <a:t>Simple (Uninformed) Search Strategies</a:t>
            </a:r>
          </a:p>
          <a:p>
            <a:pPr lvl="1" eaLnBrk="1" hangingPunct="1">
              <a:defRPr/>
            </a:pPr>
            <a:r>
              <a:rPr lang="en-US" sz="3600" dirty="0" smtClean="0">
                <a:solidFill>
                  <a:schemeClr val="hlink"/>
                </a:solidFill>
              </a:rPr>
              <a:t>Depth First</a:t>
            </a:r>
          </a:p>
          <a:p>
            <a:pPr lvl="1" eaLnBrk="1" hangingPunct="1">
              <a:defRPr/>
            </a:pPr>
            <a:r>
              <a:rPr lang="en-US" sz="3600" dirty="0" smtClean="0">
                <a:solidFill>
                  <a:schemeClr val="folHlink"/>
                </a:solidFill>
              </a:rPr>
              <a:t>Breadth First</a:t>
            </a:r>
          </a:p>
        </p:txBody>
      </p:sp>
      <p:pic>
        <p:nvPicPr>
          <p:cNvPr id="410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88" y="3500438"/>
            <a:ext cx="34782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4478F4AF-7B45-4E4F-8E33-D312D4EB1B5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534400" cy="685800"/>
          </a:xfrm>
        </p:spPr>
        <p:txBody>
          <a:bodyPr/>
          <a:lstStyle/>
          <a:p>
            <a:pPr eaLnBrk="1" hangingPunct="1"/>
            <a:r>
              <a:rPr lang="en-US" sz="3200" smtClean="0"/>
              <a:t>Comparing Searching Algorithms: will it find a solution? the best one?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933825"/>
            <a:ext cx="9144000" cy="4608513"/>
          </a:xfrm>
        </p:spPr>
        <p:txBody>
          <a:bodyPr/>
          <a:lstStyle/>
          <a:p>
            <a:pPr marL="381000" indent="-381000" eaLnBrk="1" hangingPunct="1"/>
            <a:endParaRPr lang="en-US" smtClean="0"/>
          </a:p>
          <a:p>
            <a:pPr marL="381000" indent="-381000" eaLnBrk="1" hangingPunct="1"/>
            <a:endParaRPr lang="en-US" smtClean="0"/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179388" y="1268413"/>
            <a:ext cx="8785225" cy="20891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Def. (complete): </a:t>
            </a:r>
            <a:r>
              <a:rPr lang="en-US">
                <a:latin typeface="Arial Unicode MS" pitchFamily="34" charset="-128"/>
              </a:rPr>
              <a:t>A search algorithm is </a:t>
            </a:r>
            <a:r>
              <a:rPr lang="en-US" b="1">
                <a:solidFill>
                  <a:schemeClr val="accent2"/>
                </a:solidFill>
                <a:latin typeface="Arial Unicode MS" pitchFamily="34" charset="-128"/>
              </a:rPr>
              <a:t>complete</a:t>
            </a:r>
            <a:r>
              <a:rPr lang="en-US">
                <a:latin typeface="Arial Unicode MS" pitchFamily="34" charset="-128"/>
              </a:rPr>
              <a:t> if, whenever at least one solution exists, the algorithm </a:t>
            </a:r>
            <a:r>
              <a:rPr lang="en-US" b="1">
                <a:latin typeface="Arial Unicode MS" pitchFamily="34" charset="-128"/>
              </a:rPr>
              <a:t>is guaranteed to find a solution</a:t>
            </a:r>
            <a:r>
              <a:rPr lang="en-US">
                <a:latin typeface="Arial Unicode MS" pitchFamily="34" charset="-128"/>
              </a:rPr>
              <a:t> within a finite amount of time.</a:t>
            </a:r>
          </a:p>
          <a:p>
            <a:pPr marL="381000" indent="-381000">
              <a:spcBef>
                <a:spcPct val="20000"/>
              </a:spcBef>
            </a:pPr>
            <a:endParaRPr lang="en-US" sz="2000">
              <a:latin typeface="Arial Unicode MS" pitchFamily="34" charset="-128"/>
            </a:endParaRPr>
          </a:p>
        </p:txBody>
      </p:sp>
      <p:sp>
        <p:nvSpPr>
          <p:cNvPr id="384007" name="Rectangle 7"/>
          <p:cNvSpPr>
            <a:spLocks noChangeArrowheads="1"/>
          </p:cNvSpPr>
          <p:nvPr/>
        </p:nvSpPr>
        <p:spPr bwMode="auto">
          <a:xfrm>
            <a:off x="323850" y="4149725"/>
            <a:ext cx="8640763" cy="10795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Def. (optimal): </a:t>
            </a:r>
            <a:r>
              <a:rPr lang="en-US">
                <a:latin typeface="Arial Unicode MS" pitchFamily="34" charset="-128"/>
              </a:rPr>
              <a:t>A search algorithm is </a:t>
            </a:r>
            <a:r>
              <a:rPr lang="en-US" b="1">
                <a:solidFill>
                  <a:schemeClr val="accent2"/>
                </a:solidFill>
                <a:latin typeface="Arial Unicode MS" pitchFamily="34" charset="-128"/>
              </a:rPr>
              <a:t>optimal</a:t>
            </a:r>
            <a:r>
              <a:rPr lang="en-US">
                <a:latin typeface="Arial Unicode MS" pitchFamily="34" charset="-128"/>
              </a:rPr>
              <a:t> if, when it finds a solution , it is the best solution</a:t>
            </a:r>
            <a:endParaRPr lang="en-US" sz="200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AA5AA18-3C47-45A5-9A2A-180DFDBAA38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534400" cy="685800"/>
          </a:xfrm>
        </p:spPr>
        <p:txBody>
          <a:bodyPr/>
          <a:lstStyle/>
          <a:p>
            <a:pPr eaLnBrk="1" hangingPunct="1"/>
            <a:r>
              <a:rPr lang="en-US" sz="3200" smtClean="0"/>
              <a:t>Comparing Searching Algorithms: Complexity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933825"/>
            <a:ext cx="9144000" cy="4608513"/>
          </a:xfrm>
        </p:spPr>
        <p:txBody>
          <a:bodyPr/>
          <a:lstStyle/>
          <a:p>
            <a:pPr marL="381000" indent="-381000" eaLnBrk="1" hangingPunct="1"/>
            <a:endParaRPr lang="en-US" smtClean="0"/>
          </a:p>
          <a:p>
            <a:pPr marL="381000" indent="-381000" eaLnBrk="1" hangingPunct="1"/>
            <a:endParaRPr lang="en-US" smtClean="0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179388" y="1196975"/>
            <a:ext cx="8785225" cy="20161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sz="2400" b="1" dirty="0">
                <a:latin typeface="Arial Unicode MS" pitchFamily="34" charset="-128"/>
              </a:rPr>
              <a:t>Def. (time complexity)</a:t>
            </a:r>
          </a:p>
          <a:p>
            <a:pPr marL="381000" indent="-381000">
              <a:spcBef>
                <a:spcPct val="20000"/>
              </a:spcBef>
            </a:pPr>
            <a:r>
              <a:rPr lang="en-US" sz="2400" dirty="0">
                <a:latin typeface="Arial Unicode MS" pitchFamily="34" charset="-128"/>
              </a:rPr>
              <a:t>The </a:t>
            </a:r>
            <a:r>
              <a:rPr lang="en-US" sz="2400" b="1" dirty="0">
                <a:solidFill>
                  <a:schemeClr val="accent2"/>
                </a:solidFill>
                <a:latin typeface="Arial Unicode MS" pitchFamily="34" charset="-128"/>
              </a:rPr>
              <a:t>time complexity</a:t>
            </a:r>
            <a:r>
              <a:rPr lang="en-US" sz="2400" dirty="0">
                <a:latin typeface="Arial Unicode MS" pitchFamily="34" charset="-128"/>
              </a:rPr>
              <a:t> of a search algorithm is an expression for the </a:t>
            </a:r>
            <a:r>
              <a:rPr lang="en-US" sz="2400" b="1" dirty="0">
                <a:latin typeface="Arial Unicode MS" pitchFamily="34" charset="-128"/>
              </a:rPr>
              <a:t>worst-case</a:t>
            </a:r>
            <a:r>
              <a:rPr lang="en-US" sz="2400" dirty="0">
                <a:latin typeface="Arial Unicode MS" pitchFamily="34" charset="-128"/>
              </a:rPr>
              <a:t> amount of time it will take to run, 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expressed in terms of the </a:t>
            </a:r>
            <a:r>
              <a:rPr lang="en-US" sz="2400" b="1" dirty="0">
                <a:latin typeface="Arial Unicode MS" pitchFamily="34" charset="-128"/>
              </a:rPr>
              <a:t>maximum path length </a:t>
            </a:r>
            <a:r>
              <a:rPr lang="en-US" sz="2400" b="1" i="1" dirty="0">
                <a:latin typeface="Arial Unicode MS" pitchFamily="34" charset="-128"/>
              </a:rPr>
              <a:t>m</a:t>
            </a:r>
            <a:r>
              <a:rPr lang="en-US" sz="2400" b="1" dirty="0">
                <a:latin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</a:rPr>
              <a:t>and the </a:t>
            </a:r>
            <a:r>
              <a:rPr lang="en-US" sz="2400" b="1" dirty="0">
                <a:latin typeface="Arial Unicode MS" pitchFamily="34" charset="-128"/>
              </a:rPr>
              <a:t>maximum branching factor </a:t>
            </a:r>
            <a:r>
              <a:rPr lang="en-US" sz="2400" b="1" i="1" dirty="0">
                <a:latin typeface="Arial Unicode MS" pitchFamily="34" charset="-128"/>
              </a:rPr>
              <a:t>b</a:t>
            </a:r>
            <a:r>
              <a:rPr lang="en-US" sz="2400" dirty="0">
                <a:latin typeface="Arial Unicode MS" pitchFamily="34" charset="-128"/>
              </a:rPr>
              <a:t>.</a:t>
            </a:r>
          </a:p>
        </p:txBody>
      </p:sp>
      <p:sp>
        <p:nvSpPr>
          <p:cNvPr id="442374" name="Rectangle 6"/>
          <p:cNvSpPr>
            <a:spLocks noChangeArrowheads="1"/>
          </p:cNvSpPr>
          <p:nvPr/>
        </p:nvSpPr>
        <p:spPr bwMode="auto">
          <a:xfrm>
            <a:off x="179388" y="4149725"/>
            <a:ext cx="8713787" cy="18002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spcBef>
                <a:spcPct val="20000"/>
              </a:spcBef>
            </a:pPr>
            <a:r>
              <a:rPr lang="en-US" sz="2400" b="1" dirty="0">
                <a:latin typeface="Arial Unicode MS" pitchFamily="34" charset="-128"/>
              </a:rPr>
              <a:t>Def. (space complexity) : </a:t>
            </a:r>
            <a:r>
              <a:rPr lang="en-US" sz="2400" dirty="0">
                <a:latin typeface="Arial Unicode MS" pitchFamily="34" charset="-128"/>
              </a:rPr>
              <a:t>The </a:t>
            </a:r>
            <a:r>
              <a:rPr lang="en-US" sz="2400" b="1" dirty="0">
                <a:solidFill>
                  <a:schemeClr val="accent2"/>
                </a:solidFill>
                <a:latin typeface="Arial Unicode MS" pitchFamily="34" charset="-128"/>
              </a:rPr>
              <a:t>space complexity</a:t>
            </a:r>
            <a:r>
              <a:rPr lang="en-US" sz="2400" dirty="0">
                <a:latin typeface="Arial Unicode MS" pitchFamily="34" charset="-128"/>
              </a:rPr>
              <a:t> of a search algorithm is an expression for the </a:t>
            </a:r>
            <a:r>
              <a:rPr lang="en-US" sz="2400" b="1" dirty="0">
                <a:latin typeface="Arial Unicode MS" pitchFamily="34" charset="-128"/>
              </a:rPr>
              <a:t>worst-case</a:t>
            </a:r>
            <a:r>
              <a:rPr lang="en-US" sz="2400" dirty="0">
                <a:latin typeface="Arial Unicode MS" pitchFamily="34" charset="-128"/>
              </a:rPr>
              <a:t> amount of memory that the algorithm will use (</a:t>
            </a:r>
            <a:r>
              <a:rPr lang="en-US" sz="2400" i="1" dirty="0">
                <a:latin typeface="Arial Unicode MS" pitchFamily="34" charset="-128"/>
              </a:rPr>
              <a:t>number of nodes</a:t>
            </a:r>
            <a:r>
              <a:rPr lang="en-US" sz="2400" dirty="0">
                <a:latin typeface="Arial Unicode MS" pitchFamily="34" charset="-128"/>
              </a:rPr>
              <a:t>), </a:t>
            </a:r>
          </a:p>
          <a:p>
            <a:pPr marL="381000" indent="-3810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Also expressed in terms of </a:t>
            </a:r>
            <a:r>
              <a:rPr lang="en-US" sz="2400" b="1" i="1" dirty="0">
                <a:latin typeface="Arial Unicode MS" pitchFamily="34" charset="-128"/>
              </a:rPr>
              <a:t>m</a:t>
            </a:r>
            <a:r>
              <a:rPr lang="en-US" sz="2400" b="1" dirty="0">
                <a:latin typeface="Arial Unicode MS" pitchFamily="34" charset="-128"/>
              </a:rPr>
              <a:t> and </a:t>
            </a:r>
            <a:r>
              <a:rPr lang="en-US" sz="2400" b="1" i="1" dirty="0">
                <a:latin typeface="Arial Unicode MS" pitchFamily="34" charset="-128"/>
              </a:rPr>
              <a:t>b</a:t>
            </a:r>
            <a:r>
              <a:rPr lang="en-US" sz="2400" dirty="0">
                <a:latin typeface="Arial Unicode MS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76271E5-E336-4F28-BFBD-E6AFCEA5E6C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250363" cy="449580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z="4000" b="1" dirty="0" smtClean="0">
                <a:solidFill>
                  <a:schemeClr val="bg2"/>
                </a:solidFill>
              </a:rPr>
              <a:t>Recap</a:t>
            </a:r>
            <a:endParaRPr lang="en-US" sz="4000" dirty="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bg2"/>
                </a:solidFill>
              </a:rPr>
              <a:t>Criteria to compare Search Strategies</a:t>
            </a:r>
          </a:p>
          <a:p>
            <a:pPr eaLnBrk="1" hangingPunct="1">
              <a:buFontTx/>
              <a:buChar char="•"/>
              <a:defRPr/>
            </a:pPr>
            <a:r>
              <a:rPr lang="en-US" sz="4000" dirty="0" smtClean="0">
                <a:solidFill>
                  <a:schemeClr val="hlink"/>
                </a:solidFill>
              </a:rPr>
              <a:t>Simple (Uninformed) Search Strategies</a:t>
            </a:r>
          </a:p>
          <a:p>
            <a:pPr lvl="1" eaLnBrk="1" hangingPunct="1">
              <a:defRPr/>
            </a:pPr>
            <a:r>
              <a:rPr lang="en-US" sz="3600" dirty="0" smtClean="0">
                <a:solidFill>
                  <a:schemeClr val="accent4"/>
                </a:solidFill>
              </a:rPr>
              <a:t>Depth First</a:t>
            </a:r>
          </a:p>
          <a:p>
            <a:pPr lvl="1" eaLnBrk="1" hangingPunct="1">
              <a:defRPr/>
            </a:pPr>
            <a:r>
              <a:rPr lang="en-US" sz="3600" dirty="0" smtClean="0">
                <a:solidFill>
                  <a:schemeClr val="folHlink"/>
                </a:solidFill>
              </a:rPr>
              <a:t>Breadth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1682B8E-1058-4788-BF09-ADC74CBB8DA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141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Depth-first Search: DFS</a:t>
            </a:r>
          </a:p>
        </p:txBody>
      </p:sp>
      <p:sp>
        <p:nvSpPr>
          <p:cNvPr id="51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5143" name="Rectangle 4"/>
          <p:cNvSpPr>
            <a:spLocks noChangeArrowheads="1"/>
          </p:cNvSpPr>
          <p:nvPr/>
        </p:nvSpPr>
        <p:spPr bwMode="auto">
          <a:xfrm>
            <a:off x="357188" y="785813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latin typeface="Arial Unicode MS" pitchFamily="34" charset="-128"/>
              </a:rPr>
              <a:t>Depth-first search</a:t>
            </a:r>
            <a:r>
              <a:rPr lang="en-US" dirty="0">
                <a:latin typeface="Arial Unicode MS" pitchFamily="34" charset="-128"/>
              </a:rPr>
              <a:t> treats the frontier as a </a:t>
            </a:r>
            <a:r>
              <a:rPr lang="en-US" b="1" dirty="0">
                <a:latin typeface="Arial Unicode MS" pitchFamily="34" charset="-128"/>
              </a:rPr>
              <a:t>stack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It always selects one of the last elements added to the frontier.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Unicode MS" pitchFamily="34" charset="-128"/>
              </a:rPr>
              <a:t>Example: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the frontier is </a:t>
            </a:r>
            <a:r>
              <a:rPr lang="en-US" sz="2400" i="1" dirty="0">
                <a:latin typeface="Arial Unicode MS" pitchFamily="34" charset="-128"/>
              </a:rPr>
              <a:t>[p</a:t>
            </a:r>
            <a:r>
              <a:rPr lang="en-US" sz="2400" i="1" baseline="-25000" dirty="0">
                <a:latin typeface="Arial Unicode MS" pitchFamily="34" charset="-128"/>
              </a:rPr>
              <a:t>1</a:t>
            </a:r>
            <a:r>
              <a:rPr lang="en-US" sz="2400" i="1" dirty="0">
                <a:latin typeface="Arial Unicode MS" pitchFamily="34" charset="-128"/>
              </a:rPr>
              <a:t>, p</a:t>
            </a:r>
            <a:r>
              <a:rPr lang="en-US" sz="2400" i="1" baseline="-25000" dirty="0">
                <a:latin typeface="Arial Unicode MS" pitchFamily="34" charset="-128"/>
              </a:rPr>
              <a:t>2</a:t>
            </a:r>
            <a:r>
              <a:rPr lang="en-US" sz="2400" i="1" dirty="0">
                <a:latin typeface="Arial Unicode MS" pitchFamily="34" charset="-128"/>
              </a:rPr>
              <a:t>, …, p</a:t>
            </a:r>
            <a:r>
              <a:rPr lang="en-US" sz="2400" i="1" baseline="-25000" dirty="0">
                <a:latin typeface="Arial Unicode MS" pitchFamily="34" charset="-128"/>
              </a:rPr>
              <a:t>r</a:t>
            </a:r>
            <a:r>
              <a:rPr lang="en-US" sz="2400" i="1" dirty="0">
                <a:latin typeface="Arial Unicode MS" pitchFamily="34" charset="-128"/>
              </a:rPr>
              <a:t>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neighbors of last node of </a:t>
            </a:r>
            <a:r>
              <a:rPr lang="en-US" sz="2400" i="1" dirty="0">
                <a:latin typeface="Arial Unicode MS" pitchFamily="34" charset="-128"/>
              </a:rPr>
              <a:t>p</a:t>
            </a:r>
            <a:r>
              <a:rPr lang="en-US" sz="2400" i="1" baseline="-25000" dirty="0">
                <a:latin typeface="Arial Unicode MS" pitchFamily="34" charset="-128"/>
              </a:rPr>
              <a:t>1</a:t>
            </a:r>
            <a:r>
              <a:rPr lang="en-US" sz="2400" dirty="0">
                <a:latin typeface="Arial Unicode MS" pitchFamily="34" charset="-128"/>
              </a:rPr>
              <a:t> (its end) are </a:t>
            </a:r>
            <a:r>
              <a:rPr lang="en-US" sz="2400" i="1" dirty="0">
                <a:latin typeface="Arial Unicode MS" pitchFamily="34" charset="-128"/>
              </a:rPr>
              <a:t>{n</a:t>
            </a:r>
            <a:r>
              <a:rPr lang="en-US" sz="2400" i="1" baseline="-25000" dirty="0">
                <a:latin typeface="Arial Unicode MS" pitchFamily="34" charset="-128"/>
              </a:rPr>
              <a:t>1</a:t>
            </a:r>
            <a:r>
              <a:rPr lang="en-US" sz="2400" i="1" dirty="0">
                <a:latin typeface="Arial Unicode MS" pitchFamily="34" charset="-128"/>
              </a:rPr>
              <a:t>, …, </a:t>
            </a:r>
            <a:r>
              <a:rPr lang="en-US" sz="2400" i="1" dirty="0" err="1">
                <a:latin typeface="Arial Unicode MS" pitchFamily="34" charset="-128"/>
              </a:rPr>
              <a:t>n</a:t>
            </a:r>
            <a:r>
              <a:rPr lang="en-US" sz="2400" i="1" baseline="-25000" dirty="0" err="1">
                <a:latin typeface="Arial Unicode MS" pitchFamily="34" charset="-128"/>
              </a:rPr>
              <a:t>k</a:t>
            </a:r>
            <a:r>
              <a:rPr lang="en-US" sz="2400" i="1" dirty="0">
                <a:latin typeface="Arial Unicode MS" pitchFamily="34" charset="-128"/>
              </a:rPr>
              <a:t>}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rial Unicode MS" pitchFamily="34" charset="-128"/>
              </a:rPr>
              <a:t>What happens?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i="1" dirty="0">
                <a:latin typeface="Arial Unicode MS" pitchFamily="34" charset="-128"/>
              </a:rPr>
              <a:t>p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dirty="0">
                <a:latin typeface="Arial Unicode MS" pitchFamily="34" charset="-128"/>
              </a:rPr>
              <a:t> is selected, and its end is tested for being a goal.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New paths are created attaching </a:t>
            </a:r>
            <a:r>
              <a:rPr lang="en-US" sz="2000" i="1" dirty="0">
                <a:latin typeface="Arial Unicode MS" pitchFamily="34" charset="-128"/>
              </a:rPr>
              <a:t>{n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i="1" dirty="0">
                <a:latin typeface="Arial Unicode MS" pitchFamily="34" charset="-128"/>
              </a:rPr>
              <a:t>, …, 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i="1" dirty="0">
                <a:latin typeface="Arial Unicode MS" pitchFamily="34" charset="-128"/>
              </a:rPr>
              <a:t>} to p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endParaRPr lang="en-US" sz="2000" dirty="0">
              <a:latin typeface="Arial Unicode MS" pitchFamily="34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These “</a:t>
            </a:r>
            <a:r>
              <a:rPr lang="en-US" sz="2000" dirty="0">
                <a:solidFill>
                  <a:schemeClr val="accent2"/>
                </a:solidFill>
                <a:latin typeface="Arial Unicode MS" pitchFamily="34" charset="-128"/>
              </a:rPr>
              <a:t>replace”</a:t>
            </a:r>
            <a:r>
              <a:rPr lang="en-US" sz="2000" dirty="0">
                <a:latin typeface="Arial Unicode MS" pitchFamily="34" charset="-128"/>
              </a:rPr>
              <a:t> </a:t>
            </a:r>
            <a:r>
              <a:rPr lang="en-US" sz="2000" i="1" dirty="0">
                <a:latin typeface="Arial Unicode MS" pitchFamily="34" charset="-128"/>
              </a:rPr>
              <a:t>p</a:t>
            </a:r>
            <a:r>
              <a:rPr lang="en-US" sz="2000" i="1" baseline="-25000" dirty="0">
                <a:latin typeface="Arial Unicode MS" pitchFamily="34" charset="-128"/>
              </a:rPr>
              <a:t>1 </a:t>
            </a:r>
            <a:r>
              <a:rPr lang="en-US" sz="2000" dirty="0">
                <a:latin typeface="Arial Unicode MS" pitchFamily="34" charset="-128"/>
              </a:rPr>
              <a:t>at the beginning of the frontier.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dirty="0">
                <a:latin typeface="Arial Unicode MS" pitchFamily="34" charset="-128"/>
              </a:rPr>
              <a:t>Thus, the frontier is now </a:t>
            </a:r>
            <a:r>
              <a:rPr lang="en-US" sz="2000" i="1" dirty="0">
                <a:latin typeface="Arial Unicode MS" pitchFamily="34" charset="-128"/>
              </a:rPr>
              <a:t>[(p</a:t>
            </a:r>
            <a:r>
              <a:rPr lang="en-US" sz="2000" i="1" baseline="-25000" dirty="0">
                <a:latin typeface="Arial Unicode MS" pitchFamily="34" charset="-128"/>
              </a:rPr>
              <a:t>1, </a:t>
            </a:r>
            <a:r>
              <a:rPr lang="en-US" sz="2000" i="1" dirty="0">
                <a:latin typeface="Arial Unicode MS" pitchFamily="34" charset="-128"/>
              </a:rPr>
              <a:t>n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i="1" dirty="0">
                <a:latin typeface="Arial Unicode MS" pitchFamily="34" charset="-128"/>
              </a:rPr>
              <a:t>), …, (p</a:t>
            </a:r>
            <a:r>
              <a:rPr lang="en-US" sz="2000" i="1" baseline="-25000" dirty="0">
                <a:latin typeface="Arial Unicode MS" pitchFamily="34" charset="-128"/>
              </a:rPr>
              <a:t>1, </a:t>
            </a:r>
            <a:r>
              <a:rPr lang="en-US" sz="2000" i="1" dirty="0" err="1">
                <a:latin typeface="Arial Unicode MS" pitchFamily="34" charset="-128"/>
              </a:rPr>
              <a:t>n</a:t>
            </a:r>
            <a:r>
              <a:rPr lang="en-US" sz="2000" i="1" baseline="-25000" dirty="0" err="1">
                <a:latin typeface="Arial Unicode MS" pitchFamily="34" charset="-128"/>
              </a:rPr>
              <a:t>k</a:t>
            </a:r>
            <a:r>
              <a:rPr lang="en-US" sz="2000" i="1" dirty="0">
                <a:latin typeface="Arial Unicode MS" pitchFamily="34" charset="-128"/>
              </a:rPr>
              <a:t>), p</a:t>
            </a:r>
            <a:r>
              <a:rPr lang="en-US" sz="2000" i="1" baseline="-25000" dirty="0">
                <a:latin typeface="Arial Unicode MS" pitchFamily="34" charset="-128"/>
              </a:rPr>
              <a:t>2</a:t>
            </a:r>
            <a:r>
              <a:rPr lang="en-US" sz="2000" i="1" dirty="0">
                <a:latin typeface="Arial Unicode MS" pitchFamily="34" charset="-128"/>
              </a:rPr>
              <a:t>, …, p</a:t>
            </a:r>
            <a:r>
              <a:rPr lang="en-US" sz="2000" i="1" baseline="-25000" dirty="0">
                <a:latin typeface="Arial Unicode MS" pitchFamily="34" charset="-128"/>
              </a:rPr>
              <a:t>r</a:t>
            </a:r>
            <a:r>
              <a:rPr lang="en-US" sz="2000" i="1" dirty="0">
                <a:latin typeface="Arial Unicode MS" pitchFamily="34" charset="-128"/>
              </a:rPr>
              <a:t>]</a:t>
            </a:r>
            <a:r>
              <a:rPr lang="en-US" sz="2000" dirty="0">
                <a:latin typeface="Arial Unicode MS" pitchFamily="34" charset="-128"/>
              </a:rPr>
              <a:t> 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r>
              <a:rPr lang="en-US" sz="2000" i="1" dirty="0" smtClean="0">
                <a:latin typeface="Arial Unicode MS" pitchFamily="34" charset="-128"/>
              </a:rPr>
              <a:t>NOTE: p</a:t>
            </a:r>
            <a:r>
              <a:rPr lang="en-US" sz="2000" i="1" baseline="-25000" dirty="0" smtClean="0">
                <a:latin typeface="Arial Unicode MS" pitchFamily="34" charset="-128"/>
              </a:rPr>
              <a:t>2</a:t>
            </a:r>
            <a:r>
              <a:rPr lang="en-US" sz="2000" dirty="0" smtClean="0">
                <a:latin typeface="Arial Unicode MS" pitchFamily="34" charset="-128"/>
              </a:rPr>
              <a:t> </a:t>
            </a:r>
            <a:r>
              <a:rPr lang="en-US" sz="2000" dirty="0">
                <a:latin typeface="Arial Unicode MS" pitchFamily="34" charset="-128"/>
              </a:rPr>
              <a:t>is only selected when all paths extending </a:t>
            </a:r>
            <a:r>
              <a:rPr lang="en-US" sz="2000" i="1" dirty="0">
                <a:latin typeface="Arial Unicode MS" pitchFamily="34" charset="-128"/>
              </a:rPr>
              <a:t>p</a:t>
            </a:r>
            <a:r>
              <a:rPr lang="en-US" sz="2000" i="1" baseline="-25000" dirty="0">
                <a:latin typeface="Arial Unicode MS" pitchFamily="34" charset="-128"/>
              </a:rPr>
              <a:t>1</a:t>
            </a:r>
            <a:r>
              <a:rPr lang="en-US" sz="2000" dirty="0">
                <a:latin typeface="Arial Unicode MS" pitchFamily="34" charset="-128"/>
              </a:rPr>
              <a:t> have been explored.</a:t>
            </a:r>
          </a:p>
        </p:txBody>
      </p:sp>
      <p:sp>
        <p:nvSpPr>
          <p:cNvPr id="5144" name="Text Box 5"/>
          <p:cNvSpPr txBox="1">
            <a:spLocks noChangeArrowheads="1"/>
          </p:cNvSpPr>
          <p:nvPr/>
        </p:nvSpPr>
        <p:spPr bwMode="auto">
          <a:xfrm>
            <a:off x="1835150" y="5734050"/>
            <a:ext cx="1841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514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13" y="6378575"/>
            <a:ext cx="12969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668BB6A-7889-48F3-9692-BAB22889A38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1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Depth-first search: Illustrative Graph --- Depth-first Search Frontier</a:t>
            </a: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>
            <p:ph idx="1"/>
          </p:nvPr>
        </p:nvGraphicFramePr>
        <p:xfrm>
          <a:off x="827088" y="1052513"/>
          <a:ext cx="7632700" cy="4778375"/>
        </p:xfrm>
        <a:graphic>
          <a:graphicData uri="http://schemas.openxmlformats.org/presentationml/2006/ole">
            <p:oleObj spid="_x0000_s6146" name="Acrobat Document" r:id="rId4" imgW="3666667" imgH="2295238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157540</TotalTime>
  <Words>2658</Words>
  <Application>Microsoft Office PowerPoint</Application>
  <PresentationFormat>On-screen Show (4:3)</PresentationFormat>
  <Paragraphs>485</Paragraphs>
  <Slides>36</Slides>
  <Notes>35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Default Design</vt:lpstr>
      <vt:lpstr>Acrobat Document</vt:lpstr>
      <vt:lpstr>Slide 1</vt:lpstr>
      <vt:lpstr>Recap</vt:lpstr>
      <vt:lpstr>Searching: Graph Search Algorithm with three bugs </vt:lpstr>
      <vt:lpstr>Lecture Overview</vt:lpstr>
      <vt:lpstr>Comparing Searching Algorithms: will it find a solution? the best one?</vt:lpstr>
      <vt:lpstr>Comparing Searching Algorithms: Complexity</vt:lpstr>
      <vt:lpstr>Lecture Overview</vt:lpstr>
      <vt:lpstr>Depth-first Search: DFS</vt:lpstr>
      <vt:lpstr>Depth-first search: Illustrative Graph --- Depth-first Search Frontier</vt:lpstr>
      <vt:lpstr>Depth-first Search: Analysis of DFS</vt:lpstr>
      <vt:lpstr>Depth-first Search: Analysis of DFS</vt:lpstr>
      <vt:lpstr> Analysis of DFS</vt:lpstr>
      <vt:lpstr> Analysis of DFS</vt:lpstr>
      <vt:lpstr> Analysis of DFS</vt:lpstr>
      <vt:lpstr> Analysis of DFS</vt:lpstr>
      <vt:lpstr> Analysis of DFS</vt:lpstr>
      <vt:lpstr> Analysis of DFS</vt:lpstr>
      <vt:lpstr> Analysis of DFS</vt:lpstr>
      <vt:lpstr>Depth-first Search: Analysis of DFS</vt:lpstr>
      <vt:lpstr>Depth-first Search: When it is appropriate?</vt:lpstr>
      <vt:lpstr>Why  DFS need to be studied and understood?</vt:lpstr>
      <vt:lpstr>Lecture Overview</vt:lpstr>
      <vt:lpstr>Breadth-first Search: BFS</vt:lpstr>
      <vt:lpstr>Illustrative Graph - Breadth-first Search</vt:lpstr>
      <vt:lpstr>Breadth-first Search: Analysis of BFS</vt:lpstr>
      <vt:lpstr> Analysis of BFS</vt:lpstr>
      <vt:lpstr> Analysis of BFS</vt:lpstr>
      <vt:lpstr> Analysis of BFS</vt:lpstr>
      <vt:lpstr> Analysis of BFS</vt:lpstr>
      <vt:lpstr>Analysis of Breadth-First Search</vt:lpstr>
      <vt:lpstr>Using Breadth-first Search</vt:lpstr>
      <vt:lpstr>When to use BFS vs. DFS?</vt:lpstr>
      <vt:lpstr>What have we done so far?</vt:lpstr>
      <vt:lpstr>Slide 34</vt:lpstr>
      <vt:lpstr>Next Class</vt:lpstr>
      <vt:lpstr>Recap: Comparison of DFS and BFS</vt:lpstr>
    </vt:vector>
  </TitlesOfParts>
  <Company>UBC Computer Sciences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carenini</cp:lastModifiedBy>
  <cp:revision>430</cp:revision>
  <dcterms:created xsi:type="dcterms:W3CDTF">2000-08-26T02:46:38Z</dcterms:created>
  <dcterms:modified xsi:type="dcterms:W3CDTF">2012-09-14T18:55:13Z</dcterms:modified>
</cp:coreProperties>
</file>