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98" r:id="rId2"/>
    <p:sldId id="421" r:id="rId3"/>
    <p:sldId id="410" r:id="rId4"/>
    <p:sldId id="411" r:id="rId5"/>
    <p:sldId id="412" r:id="rId6"/>
    <p:sldId id="404" r:id="rId7"/>
    <p:sldId id="365" r:id="rId8"/>
    <p:sldId id="373" r:id="rId9"/>
    <p:sldId id="374" r:id="rId10"/>
    <p:sldId id="382" r:id="rId11"/>
    <p:sldId id="414" r:id="rId12"/>
    <p:sldId id="415" r:id="rId13"/>
    <p:sldId id="363" r:id="rId14"/>
    <p:sldId id="416" r:id="rId15"/>
    <p:sldId id="417" r:id="rId16"/>
    <p:sldId id="418" r:id="rId17"/>
    <p:sldId id="419" r:id="rId18"/>
    <p:sldId id="398" r:id="rId19"/>
    <p:sldId id="395" r:id="rId20"/>
    <p:sldId id="396" r:id="rId21"/>
    <p:sldId id="407" r:id="rId22"/>
    <p:sldId id="399" r:id="rId23"/>
    <p:sldId id="394" r:id="rId24"/>
    <p:sldId id="383" r:id="rId25"/>
    <p:sldId id="401" r:id="rId26"/>
    <p:sldId id="403" r:id="rId27"/>
    <p:sldId id="385" r:id="rId28"/>
    <p:sldId id="387" r:id="rId29"/>
    <p:sldId id="386" r:id="rId30"/>
    <p:sldId id="420" r:id="rId31"/>
    <p:sldId id="397" r:id="rId32"/>
    <p:sldId id="405" r:id="rId33"/>
    <p:sldId id="400" r:id="rId34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0066"/>
    <a:srgbClr val="33CC33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4" autoAdjust="0"/>
    <p:restoredTop sz="84817" autoAdjust="0"/>
  </p:normalViewPr>
  <p:slideViewPr>
    <p:cSldViewPr>
      <p:cViewPr>
        <p:scale>
          <a:sx n="66" d="100"/>
          <a:sy n="66" d="100"/>
        </p:scale>
        <p:origin x="-57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344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48478DA-54C1-4C86-90CE-855EDC3DC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7C4B34C8-135C-4732-ADEE-FE23841BD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ntomer@cs.ubc.ca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5" Type="http://schemas.openxmlformats.org/officeDocument/2006/relationships/hyperlink" Target="mailto:smkazemi@cs.ubc.ca" TargetMode="External"/><Relationship Id="rId4" Type="http://schemas.openxmlformats.org/officeDocument/2006/relationships/hyperlink" Target="mailto:toya@cs.ubc.ca" TargetMode="Externa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B54FCE-6887-4CEB-BB39-F302B63E448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smtClean="0"/>
              <a:t>Lecture 4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73C49C-E555-4B8F-9360-5FF86ABE227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explicit state  or features</a:t>
            </a:r>
          </a:p>
          <a:p>
            <a:pPr eaLnBrk="1" hangingPunct="1"/>
            <a:r>
              <a:rPr lang="en-US" smtClean="0"/>
              <a:t>Restate / justify that the following is true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Environment changes only when the agent acts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Agent can perfectly predict effect of its actions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Agent is given a goal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AAF5F92-B1C7-48CC-B24E-D37EC654983E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AAF5F92-B1C7-48CC-B24E-D37EC654983E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360 x 1000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506DE9-1D96-4BED-AAC5-579469435309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Restate / justify that the following is true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Environment changes only when the agent acts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Agent can perfectly predict effect of its actions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Agent is given a goal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6FB760-8C5D-44D3-97F7-B79F247232B4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9770" y="4410076"/>
            <a:ext cx="5598160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D5CB50-6CD7-4039-9AE5-08BF7A2C1FD3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044E0E-9D80-4730-8ED8-0F5F3281657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044E0E-9D80-4730-8ED8-0F5F3281657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0ADF13-E597-4CE0-A907-B5360635E662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D381C0-2F4B-4C67-9D2B-A259E42BFE35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Check CIspace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BD83C6-9049-4284-9939-992C850BCBA8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CA" i="1" dirty="0" smtClean="0"/>
              <a:t>Nathaniel </a:t>
            </a:r>
            <a:r>
              <a:rPr lang="en-CA" i="1" dirty="0" err="1" smtClean="0"/>
              <a:t>Tomer</a:t>
            </a:r>
            <a:r>
              <a:rPr lang="en-CA" dirty="0" smtClean="0"/>
              <a:t> </a:t>
            </a:r>
            <a:r>
              <a:rPr lang="en-CA" dirty="0" err="1" smtClean="0">
                <a:hlinkClick r:id="rId3"/>
              </a:rPr>
              <a:t>ntomer@cs.ubc.ca</a:t>
            </a:r>
            <a:r>
              <a:rPr lang="en-CA" dirty="0" smtClean="0"/>
              <a:t> Fri 11am,  X150 (Learning Center)</a:t>
            </a:r>
          </a:p>
          <a:p>
            <a:r>
              <a:rPr lang="en-CA" i="1" dirty="0" err="1" smtClean="0"/>
              <a:t>Tatsuro</a:t>
            </a:r>
            <a:r>
              <a:rPr lang="en-CA" i="1" dirty="0" smtClean="0"/>
              <a:t> </a:t>
            </a:r>
            <a:r>
              <a:rPr lang="en-CA" i="1" dirty="0" err="1" smtClean="0"/>
              <a:t>Oya</a:t>
            </a:r>
            <a:r>
              <a:rPr lang="en-CA" i="1" dirty="0" smtClean="0"/>
              <a:t> </a:t>
            </a:r>
            <a:r>
              <a:rPr lang="en-CA" dirty="0" smtClean="0"/>
              <a:t> </a:t>
            </a:r>
            <a:r>
              <a:rPr lang="en-CA" dirty="0" err="1" smtClean="0">
                <a:hlinkClick r:id="rId4"/>
              </a:rPr>
              <a:t>toya@cs.ubc.ca</a:t>
            </a:r>
            <a:r>
              <a:rPr lang="en-CA" dirty="0" smtClean="0"/>
              <a:t>     Wed 11am, X150 (Learning Center)</a:t>
            </a:r>
          </a:p>
          <a:p>
            <a:r>
              <a:rPr lang="en-CA" i="1" dirty="0" err="1" smtClean="0"/>
              <a:t>Seyed</a:t>
            </a:r>
            <a:r>
              <a:rPr lang="en-CA" i="1" dirty="0" smtClean="0"/>
              <a:t> </a:t>
            </a:r>
            <a:r>
              <a:rPr lang="en-CA" i="1" dirty="0" err="1" smtClean="0"/>
              <a:t>Mehran</a:t>
            </a:r>
            <a:r>
              <a:rPr lang="en-CA" i="1" dirty="0" smtClean="0"/>
              <a:t> </a:t>
            </a:r>
            <a:r>
              <a:rPr lang="en-CA" i="1" dirty="0" err="1" smtClean="0"/>
              <a:t>Kazemi</a:t>
            </a:r>
            <a:r>
              <a:rPr lang="en-CA" i="1" dirty="0" smtClean="0"/>
              <a:t> </a:t>
            </a:r>
            <a:r>
              <a:rPr lang="en-CA" dirty="0" err="1" smtClean="0">
                <a:hlinkClick r:id="rId5"/>
              </a:rPr>
              <a:t>smkazemi@cs.ubc.ca</a:t>
            </a:r>
            <a:r>
              <a:rPr lang="en-CA" dirty="0" smtClean="0"/>
              <a:t>    ?Mon 11am?, TBA, X150 (Learning Center)</a:t>
            </a:r>
            <a:endParaRPr lang="en-CA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F6F1A2-0650-40E0-B096-6B12C5386D83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9 factorial =  362880 states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078AFF-D5B7-4DA7-A283-0A5D0A2FC1AF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States if the world had n locations?</a:t>
            </a:r>
          </a:p>
          <a:p>
            <a:pPr eaLnBrk="1" hangingPunct="1"/>
            <a:r>
              <a:rPr lang="en-US" smtClean="0"/>
              <a:t>Some simplifications wrt real world</a:t>
            </a:r>
          </a:p>
          <a:p>
            <a:pPr eaLnBrk="1" hangingPunct="1">
              <a:buFontTx/>
              <a:buChar char="-"/>
            </a:pPr>
            <a:r>
              <a:rPr lang="en-US" smtClean="0"/>
              <a:t>Discrete location</a:t>
            </a:r>
          </a:p>
          <a:p>
            <a:pPr eaLnBrk="1" hangingPunct="1">
              <a:buFontTx/>
              <a:buChar char="-"/>
            </a:pPr>
            <a:r>
              <a:rPr lang="en-US" smtClean="0"/>
              <a:t>Discrete dirt</a:t>
            </a:r>
          </a:p>
          <a:p>
            <a:pPr eaLnBrk="1" hangingPunct="1">
              <a:buFontTx/>
              <a:buChar char="-"/>
            </a:pPr>
            <a:r>
              <a:rPr lang="en-US" smtClean="0"/>
              <a:t>Reliable cleaning</a:t>
            </a:r>
          </a:p>
          <a:p>
            <a:pPr eaLnBrk="1" hangingPunct="1">
              <a:buFontTx/>
              <a:buChar char="-"/>
            </a:pPr>
            <a:r>
              <a:rPr lang="en-US" smtClean="0"/>
              <a:t>Room never gets messed up once cleaned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A207AC-C761-499B-8C0E-2950CA71490A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C5EC0F-34E4-41BD-B0E3-3DDF5EA1BB46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4F0463-DF64-49D4-8E92-C5B36EC92402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5325"/>
            <a:ext cx="4641850" cy="3481388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Many problem solving problems tasks can be transformed into the problem of finding paths in a graph. Searching in a graph is an appropriate level of abstraction that allows one to study search independently from the task domain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733F38-0BEF-430B-9322-613352B07C5F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OLD example</a:t>
            </a:r>
          </a:p>
          <a:p>
            <a:pPr eaLnBrk="1" hangingPunct="1"/>
            <a:r>
              <a:rPr lang="en-US" sz="1000" b="1" smtClean="0">
                <a:solidFill>
                  <a:srgbClr val="000000"/>
                </a:solidFill>
                <a:latin typeface="Times-Roman"/>
                <a:cs typeface="Times New Roman" pitchFamily="18" charset="0"/>
              </a:rPr>
              <a:t>Search Space:</a:t>
            </a:r>
          </a:p>
          <a:p>
            <a:pPr eaLnBrk="1" hangingPunct="1"/>
            <a:r>
              <a:rPr lang="en-US" sz="1000" smtClean="0">
                <a:solidFill>
                  <a:srgbClr val="000000"/>
                </a:solidFill>
                <a:latin typeface="Times-Roman"/>
                <a:cs typeface="Times New Roman" pitchFamily="18" charset="0"/>
              </a:rPr>
              <a:t>neighbors(o103, [ts, l2d3, o109])</a:t>
            </a:r>
          </a:p>
          <a:p>
            <a:pPr eaLnBrk="1" hangingPunct="1"/>
            <a:r>
              <a:rPr lang="en-US" sz="1000" smtClean="0">
                <a:solidFill>
                  <a:srgbClr val="000000"/>
                </a:solidFill>
                <a:latin typeface="Times-Roman"/>
                <a:cs typeface="Times New Roman" pitchFamily="18" charset="0"/>
              </a:rPr>
              <a:t>neighbors(ts, [mail])</a:t>
            </a:r>
          </a:p>
          <a:p>
            <a:pPr eaLnBrk="1" hangingPunct="1"/>
            <a:r>
              <a:rPr lang="en-US" sz="1000" smtClean="0">
                <a:solidFill>
                  <a:srgbClr val="000000"/>
                </a:solidFill>
                <a:latin typeface="Times-Roman"/>
                <a:cs typeface="Times New Roman" pitchFamily="18" charset="0"/>
              </a:rPr>
              <a:t>neighbors(mail, [])</a:t>
            </a:r>
          </a:p>
          <a:p>
            <a:pPr eaLnBrk="1" hangingPunct="1"/>
            <a:r>
              <a:rPr lang="en-US" sz="1000" smtClean="0">
                <a:solidFill>
                  <a:srgbClr val="000000"/>
                </a:solidFill>
                <a:latin typeface="Times-Roman"/>
                <a:cs typeface="Times New Roman" pitchFamily="18" charset="0"/>
              </a:rPr>
              <a:t>neighbors(o109, [o111, o119])</a:t>
            </a:r>
          </a:p>
          <a:p>
            <a:pPr eaLnBrk="1" hangingPunct="1"/>
            <a:r>
              <a:rPr lang="en-US" sz="1000" smtClean="0">
                <a:solidFill>
                  <a:srgbClr val="000000"/>
                </a:solidFill>
                <a:latin typeface="Times-Roman"/>
                <a:cs typeface="Times New Roman" pitchFamily="18" charset="0"/>
              </a:rPr>
              <a:t>neighbors(o111, [])</a:t>
            </a:r>
          </a:p>
          <a:p>
            <a:pPr eaLnBrk="1" hangingPunct="1"/>
            <a:r>
              <a:rPr lang="en-US" sz="1000" smtClean="0">
                <a:solidFill>
                  <a:srgbClr val="000000"/>
                </a:solidFill>
                <a:latin typeface="Times-Roman"/>
                <a:cs typeface="Times New Roman" pitchFamily="18" charset="0"/>
              </a:rPr>
              <a:t>neighbors(storage, [])</a:t>
            </a:r>
          </a:p>
          <a:p>
            <a:pPr lvl="2" eaLnBrk="1" hangingPunct="1">
              <a:lnSpc>
                <a:spcPct val="10000"/>
              </a:lnSpc>
            </a:pPr>
            <a:r>
              <a:rPr lang="en-US" smtClean="0">
                <a:solidFill>
                  <a:srgbClr val="000000"/>
                </a:solidFill>
                <a:latin typeface="Times-Roman"/>
                <a:cs typeface="Times New Roman" pitchFamily="18" charset="0"/>
              </a:rPr>
              <a:t>.</a:t>
            </a:r>
          </a:p>
          <a:p>
            <a:pPr lvl="2" eaLnBrk="1" hangingPunct="1">
              <a:lnSpc>
                <a:spcPct val="10000"/>
              </a:lnSpc>
            </a:pPr>
            <a:r>
              <a:rPr lang="en-US" smtClean="0">
                <a:solidFill>
                  <a:srgbClr val="000000"/>
                </a:solidFill>
                <a:latin typeface="Times-Roman"/>
                <a:cs typeface="Times New Roman" pitchFamily="18" charset="0"/>
              </a:rPr>
              <a:t>.</a:t>
            </a:r>
          </a:p>
          <a:p>
            <a:pPr lvl="2" eaLnBrk="1" hangingPunct="1">
              <a:lnSpc>
                <a:spcPct val="10000"/>
              </a:lnSpc>
            </a:pPr>
            <a:r>
              <a:rPr lang="en-US" smtClean="0">
                <a:solidFill>
                  <a:srgbClr val="000000"/>
                </a:solidFill>
                <a:latin typeface="Times-Roman"/>
                <a:cs typeface="Times New Roman" pitchFamily="18" charset="0"/>
              </a:rPr>
              <a:t>.</a:t>
            </a:r>
          </a:p>
          <a:p>
            <a:pPr eaLnBrk="1" hangingPunct="1"/>
            <a:endParaRPr lang="en-US" sz="1000" smtClean="0">
              <a:solidFill>
                <a:srgbClr val="000000"/>
              </a:solidFill>
              <a:latin typeface="Times-Roman"/>
              <a:cs typeface="Times New Roman" pitchFamily="18" charset="0"/>
            </a:endParaRPr>
          </a:p>
          <a:p>
            <a:pPr eaLnBrk="1" hangingPunct="1"/>
            <a:r>
              <a:rPr lang="en-US" sz="1000" b="1" smtClean="0">
                <a:solidFill>
                  <a:srgbClr val="000000"/>
                </a:solidFill>
                <a:latin typeface="EBZZZZ+MTSYN"/>
              </a:rPr>
              <a:t>Goal</a:t>
            </a:r>
            <a:r>
              <a:rPr lang="en-US" sz="1000" smtClean="0">
                <a:solidFill>
                  <a:srgbClr val="000000"/>
                </a:solidFill>
                <a:latin typeface="EBZZZZ+MTSYN"/>
              </a:rPr>
              <a:t>: is_goal(r123)</a:t>
            </a:r>
          </a:p>
          <a:p>
            <a:pPr eaLnBrk="1" hangingPunct="1"/>
            <a:r>
              <a:rPr lang="en-US" sz="1000" b="1" smtClean="0">
                <a:solidFill>
                  <a:srgbClr val="000000"/>
                </a:solidFill>
                <a:latin typeface="EBZZZZ+MTSYN"/>
              </a:rPr>
              <a:t>Start</a:t>
            </a:r>
            <a:r>
              <a:rPr lang="en-US" sz="1000" smtClean="0">
                <a:solidFill>
                  <a:srgbClr val="000000"/>
                </a:solidFill>
                <a:latin typeface="EBZZZZ+MTSYN"/>
              </a:rPr>
              <a:t>: is_start(o103).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31CE6D-09BA-401D-B6A0-B2F1CF24B421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Check CIspace</a:t>
            </a:r>
          </a:p>
          <a:p>
            <a:pPr eaLnBrk="1" hangingPunct="1"/>
            <a:r>
              <a:rPr lang="en-US" smtClean="0"/>
              <a:t>There are many other solutions! But of lesser quality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8A9C56-426F-4A67-A880-E7D600AA1CF8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5325"/>
            <a:ext cx="4641850" cy="3481388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17FCC8-5181-4EB4-8DC6-FC03B70F7CBB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5325"/>
            <a:ext cx="4641850" cy="34813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Show simplestExample in AIspace  USE FINE STEP 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F1EF88-3BFE-4EC9-B309-C6D355755A65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5325"/>
            <a:ext cx="4641850" cy="3481388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MAKE TRANSPARENCY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9A561F-F3C5-4310-8EAA-338F1058617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8B4A92-1448-4177-9914-7C11EF8AAD25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5325"/>
            <a:ext cx="4641850" cy="3481388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9C04AA-78F5-4B2A-9A7F-B86070503A57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5325"/>
            <a:ext cx="4641850" cy="3481388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3D0B55-534F-4778-8E77-1D4FB9A81A5A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9BBE05-D2F9-4312-B85D-1777B9E0D426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5325"/>
            <a:ext cx="4641850" cy="3481388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2CCD4B-0F20-4E73-B759-469D0697B44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F9EE70-1060-48B2-8435-C0489C0D512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048C6D-36BF-4363-84A2-B720668BF87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r>
              <a:rPr lang="en-US" smtClean="0"/>
              <a:t>R&amp;R Sys  Representation and reasoning Systems</a:t>
            </a:r>
          </a:p>
          <a:p>
            <a:pPr marL="228600" indent="-228600" eaLnBrk="1" hangingPunct="1"/>
            <a:r>
              <a:rPr lang="en-US" smtClean="0"/>
              <a:t>Each cell is a R&amp;R system</a:t>
            </a:r>
          </a:p>
          <a:p>
            <a:pPr marL="228600" indent="-228600" eaLnBrk="1" hangingPunct="1"/>
            <a:r>
              <a:rPr lang="en-US" smtClean="0"/>
              <a:t>STRIPS  actions preconditions and effects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BBCA49-923D-4D4E-8315-D9AE1D0A51F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FB2DD4-A8A9-4385-A3FE-A9F13023843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AI agents can be very complex and sophisticated</a:t>
            </a:r>
          </a:p>
          <a:p>
            <a:pPr eaLnBrk="1" hangingPunct="1"/>
            <a:r>
              <a:rPr lang="en-US" smtClean="0"/>
              <a:t>Let’s start from a very simple one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b="1" smtClean="0"/>
              <a:t>GOAL:</a:t>
            </a:r>
            <a:r>
              <a:rPr lang="en-US" smtClean="0"/>
              <a:t> </a:t>
            </a:r>
            <a:r>
              <a:rPr lang="en-US" smtClean="0">
                <a:solidFill>
                  <a:schemeClr val="accent2"/>
                </a:solidFill>
              </a:rPr>
              <a:t>study search</a:t>
            </a:r>
            <a:r>
              <a:rPr lang="en-US" smtClean="0"/>
              <a:t>, a basic method underlying many intelligent agents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D5C5F1-D18C-4B03-9E3D-42CDA44668B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As we have seen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FD3A35-A4AA-48B0-9F8B-4EF6D1D17D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796FBF-9B8A-4954-A745-BED1E8C0B8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53DA03-52A0-4175-8D0D-3035FC986F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B9505B-DFCE-4E92-AEE4-C8A1FFFAF4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0A3266-335E-451A-946C-9ADC895F43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F14B28-31AA-465A-8EB8-0846CFBC99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4D830F1-C922-4E10-8897-8184694178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4D7881D-C495-416C-B22E-E36ECEE9DE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285A686-FCD8-4948-9B4A-D060E2EDA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0F71E0-A72E-4D79-9C6B-107D4A7932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A8867F9-0053-4CB9-80B0-3F59F8B86B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D3BF12-48E5-4C79-B4DA-3546D311BE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B0F1693-91A3-4684-9686-0D8406C60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5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7.png"/><Relationship Id="rId5" Type="http://schemas.openxmlformats.org/officeDocument/2006/relationships/slide" Target="slide11.xml"/><Relationship Id="rId4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openxmlformats.org/officeDocument/2006/relationships/image" Target="../media/image7.png"/><Relationship Id="rId4" Type="http://schemas.openxmlformats.org/officeDocument/2006/relationships/slide" Target="slide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hyperlink" Target="mailto:smkazemi@cs.ubc.ca" TargetMode="External"/><Relationship Id="rId5" Type="http://schemas.openxmlformats.org/officeDocument/2006/relationships/hyperlink" Target="mailto:toya@cs.ubc.ca" TargetMode="External"/><Relationship Id="rId4" Type="http://schemas.openxmlformats.org/officeDocument/2006/relationships/hyperlink" Target="mailto:ntomer@cs.ubc.ca" TargetMode="External"/><Relationship Id="rId9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8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8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4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0.xml"/><Relationship Id="rId1" Type="http://schemas.openxmlformats.org/officeDocument/2006/relationships/vmlDrawing" Target="../drawings/vmlDrawing20.vml"/><Relationship Id="rId4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slide" Target="slide1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07C19C9-0098-46F5-BF5B-4376A8ADC788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4580" name="Rectangle 2"/>
          <p:cNvSpPr>
            <a:spLocks noChangeArrowheads="1"/>
          </p:cNvSpPr>
          <p:nvPr/>
        </p:nvSpPr>
        <p:spPr bwMode="auto">
          <a:xfrm>
            <a:off x="0" y="1557338"/>
            <a:ext cx="8763000" cy="320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chemeClr val="accent2"/>
                </a:solidFill>
                <a:latin typeface="Arial Unicode MS" pitchFamily="34" charset="-128"/>
              </a:rPr>
              <a:t>Search: Intro</a:t>
            </a:r>
            <a:endParaRPr lang="en-US" sz="4800" b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b="1" dirty="0">
                <a:latin typeface="Arial Unicode MS" pitchFamily="34" charset="-128"/>
              </a:rPr>
              <a:t>Computer Science cpsc322, Lecture 4</a:t>
            </a:r>
          </a:p>
          <a:p>
            <a:pPr algn="ctr">
              <a:spcBef>
                <a:spcPct val="50000"/>
              </a:spcBef>
            </a:pPr>
            <a:r>
              <a:rPr lang="en-US" b="1" i="1" dirty="0">
                <a:latin typeface="Arial Unicode MS" pitchFamily="34" charset="-128"/>
              </a:rPr>
              <a:t>(Textbook </a:t>
            </a:r>
            <a:r>
              <a:rPr lang="en-US" b="1" i="1" dirty="0" err="1">
                <a:latin typeface="Arial Unicode MS" pitchFamily="34" charset="-128"/>
              </a:rPr>
              <a:t>Chpt</a:t>
            </a:r>
            <a:r>
              <a:rPr lang="en-US" b="1" i="1" dirty="0">
                <a:latin typeface="Arial Unicode MS" pitchFamily="34" charset="-128"/>
              </a:rPr>
              <a:t> 3.0-3.4)</a:t>
            </a:r>
          </a:p>
          <a:p>
            <a:pPr algn="ctr">
              <a:spcBef>
                <a:spcPct val="50000"/>
              </a:spcBef>
            </a:pPr>
            <a:endParaRPr lang="en-US" sz="2400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 smtClean="0">
                <a:latin typeface="Arial Unicode MS" pitchFamily="34" charset="-128"/>
              </a:rPr>
              <a:t>Sept, 12, 2012</a:t>
            </a:r>
            <a:endParaRPr 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313DF8C-388B-4725-B897-A827A4915437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6157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33375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Example1: Delivery Robot</a:t>
            </a:r>
          </a:p>
        </p:txBody>
      </p:sp>
      <p:pic>
        <p:nvPicPr>
          <p:cNvPr id="615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2275" y="1196975"/>
            <a:ext cx="6048375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eight-puzz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350" y="1066800"/>
            <a:ext cx="7131050" cy="293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581400" y="206375"/>
            <a:ext cx="2635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/>
              <a:t>Eight Puzzle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611188" y="3716338"/>
            <a:ext cx="8137525" cy="305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r>
              <a:rPr lang="en-US" sz="2400" b="1"/>
              <a:t>States</a:t>
            </a:r>
            <a:r>
              <a:rPr lang="en-US" sz="2400"/>
              <a:t>: each state specifies which number/blank occupies each of the 9 tiles</a:t>
            </a:r>
          </a:p>
          <a:p>
            <a:r>
              <a:rPr lang="en-US" sz="2400"/>
              <a:t>     HOW MANY STATES ? </a:t>
            </a:r>
          </a:p>
          <a:p>
            <a:pPr>
              <a:lnSpc>
                <a:spcPct val="60000"/>
              </a:lnSpc>
            </a:pPr>
            <a:endParaRPr lang="en-US" sz="2400"/>
          </a:p>
          <a:p>
            <a:r>
              <a:rPr lang="en-US" sz="2400" b="1"/>
              <a:t>Operators</a:t>
            </a:r>
            <a:r>
              <a:rPr lang="en-US" sz="2400"/>
              <a:t>: blank moves left, right, up down</a:t>
            </a:r>
          </a:p>
          <a:p>
            <a:pPr>
              <a:lnSpc>
                <a:spcPct val="60000"/>
              </a:lnSpc>
            </a:pPr>
            <a:endParaRPr lang="en-US" sz="2400"/>
          </a:p>
          <a:p>
            <a:r>
              <a:rPr lang="en-US" sz="2400" b="1"/>
              <a:t>Goal</a:t>
            </a:r>
            <a:r>
              <a:rPr lang="en-US" sz="2400"/>
              <a:t>: configuration with numbers in right sequence</a:t>
            </a:r>
          </a:p>
          <a:p>
            <a:pPr>
              <a:lnSpc>
                <a:spcPct val="60000"/>
              </a:lnSpc>
            </a:pPr>
            <a:endParaRPr lang="en-US" sz="2400"/>
          </a:p>
        </p:txBody>
      </p:sp>
      <p:sp>
        <p:nvSpPr>
          <p:cNvPr id="5" name="Rectangle 7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938963" y="4870450"/>
            <a:ext cx="646112" cy="503238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i="1"/>
              <a:t>9!</a:t>
            </a:r>
            <a:endParaRPr lang="en-US" i="1" baseline="30000"/>
          </a:p>
        </p:txBody>
      </p:sp>
      <p:sp>
        <p:nvSpPr>
          <p:cNvPr id="6" name="TextBox 14"/>
          <p:cNvSpPr txBox="1">
            <a:spLocks noChangeArrowheads="1"/>
          </p:cNvSpPr>
          <p:nvPr/>
        </p:nvSpPr>
        <p:spPr bwMode="auto">
          <a:xfrm>
            <a:off x="4500563" y="4868863"/>
            <a:ext cx="636587" cy="523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/>
              <a:t>8</a:t>
            </a:r>
            <a:r>
              <a:rPr lang="en-US" i="1" baseline="30000"/>
              <a:t>9</a:t>
            </a:r>
          </a:p>
        </p:txBody>
      </p:sp>
      <p:sp>
        <p:nvSpPr>
          <p:cNvPr id="7" name="TextBox 15"/>
          <p:cNvSpPr txBox="1">
            <a:spLocks noChangeArrowheads="1"/>
          </p:cNvSpPr>
          <p:nvPr/>
        </p:nvSpPr>
        <p:spPr bwMode="auto">
          <a:xfrm>
            <a:off x="6072188" y="4849813"/>
            <a:ext cx="677862" cy="523875"/>
          </a:xfrm>
          <a:prstGeom prst="rect">
            <a:avLst/>
          </a:prstGeom>
          <a:solidFill>
            <a:srgbClr val="66FF33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/>
              <a:t> 9</a:t>
            </a:r>
            <a:r>
              <a:rPr lang="en-US" i="1" baseline="30000"/>
              <a:t>9</a:t>
            </a:r>
          </a:p>
        </p:txBody>
      </p:sp>
      <p:sp>
        <p:nvSpPr>
          <p:cNvPr id="8" name="TextBox 16"/>
          <p:cNvSpPr txBox="1">
            <a:spLocks noChangeArrowheads="1"/>
          </p:cNvSpPr>
          <p:nvPr/>
        </p:nvSpPr>
        <p:spPr bwMode="auto">
          <a:xfrm>
            <a:off x="5353050" y="4868863"/>
            <a:ext cx="533400" cy="523875"/>
          </a:xfrm>
          <a:prstGeom prst="rect">
            <a:avLst/>
          </a:prstGeom>
          <a:solidFill>
            <a:srgbClr val="FF66CC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/>
              <a:t>2</a:t>
            </a:r>
            <a:r>
              <a:rPr lang="en-US" i="1" baseline="30000"/>
              <a:t>9</a:t>
            </a:r>
            <a:endParaRPr lang="en-US" i="1"/>
          </a:p>
        </p:txBody>
      </p:sp>
      <p:sp>
        <p:nvSpPr>
          <p:cNvPr id="9" name="Rectangle 8"/>
          <p:cNvSpPr/>
          <p:nvPr/>
        </p:nvSpPr>
        <p:spPr>
          <a:xfrm>
            <a:off x="2195513" y="5516563"/>
            <a:ext cx="3960812" cy="360362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476375" y="6092825"/>
            <a:ext cx="5759450" cy="4318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eight-puzz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350" y="1066800"/>
            <a:ext cx="7131050" cy="293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581400" y="206375"/>
            <a:ext cx="2635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/>
              <a:t>Eight Puzzle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611188" y="3716338"/>
            <a:ext cx="8137525" cy="305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r>
              <a:rPr lang="en-US" sz="2400" b="1"/>
              <a:t>States</a:t>
            </a:r>
            <a:r>
              <a:rPr lang="en-US" sz="2400"/>
              <a:t>: each state specifies which number/blank occupies each of the 9 tiles</a:t>
            </a:r>
          </a:p>
          <a:p>
            <a:r>
              <a:rPr lang="en-US" sz="2400"/>
              <a:t>     HOW MANY STATES ? </a:t>
            </a:r>
          </a:p>
          <a:p>
            <a:pPr>
              <a:lnSpc>
                <a:spcPct val="60000"/>
              </a:lnSpc>
            </a:pPr>
            <a:endParaRPr lang="en-US" sz="2400"/>
          </a:p>
          <a:p>
            <a:r>
              <a:rPr lang="en-US" sz="2400" b="1"/>
              <a:t>Operators</a:t>
            </a:r>
            <a:r>
              <a:rPr lang="en-US" sz="2400"/>
              <a:t>: blank moves left, right, up down</a:t>
            </a:r>
          </a:p>
          <a:p>
            <a:pPr>
              <a:lnSpc>
                <a:spcPct val="60000"/>
              </a:lnSpc>
            </a:pPr>
            <a:endParaRPr lang="en-US" sz="2400"/>
          </a:p>
          <a:p>
            <a:r>
              <a:rPr lang="en-US" sz="2400" b="1"/>
              <a:t>Goal</a:t>
            </a:r>
            <a:r>
              <a:rPr lang="en-US" sz="2400"/>
              <a:t>: configuration with numbers in right sequence</a:t>
            </a:r>
          </a:p>
          <a:p>
            <a:pPr>
              <a:lnSpc>
                <a:spcPct val="60000"/>
              </a:lnSpc>
            </a:pPr>
            <a:endParaRPr lang="en-US" sz="2400"/>
          </a:p>
        </p:txBody>
      </p:sp>
      <p:sp>
        <p:nvSpPr>
          <p:cNvPr id="5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355976" y="4869160"/>
            <a:ext cx="646112" cy="503238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i="1"/>
              <a:t>9!</a:t>
            </a:r>
            <a:endParaRPr lang="en-US" i="1" baseline="30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1699FC6-DB8B-44E9-9B4E-14D383E4931A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7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2: 8-Puzzle?</a:t>
            </a:r>
          </a:p>
        </p:txBody>
      </p:sp>
      <p:sp>
        <p:nvSpPr>
          <p:cNvPr id="718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1800" smtClean="0"/>
          </a:p>
          <a:p>
            <a:pPr marL="0" indent="0" eaLnBrk="1" hangingPunct="1">
              <a:buFontTx/>
              <a:buChar char="•"/>
            </a:pPr>
            <a:endParaRPr lang="en-US" sz="2000" smtClean="0"/>
          </a:p>
          <a:p>
            <a:pPr lvl="1" eaLnBrk="1" hangingPunct="1"/>
            <a:endParaRPr lang="en-US" sz="1800" smtClean="0"/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250825" y="1412875"/>
          <a:ext cx="8604250" cy="4033838"/>
        </p:xfrm>
        <a:graphic>
          <a:graphicData uri="http://schemas.openxmlformats.org/presentationml/2006/ole">
            <p:oleObj spid="_x0000_s7170" name="Acrobat Document" r:id="rId4" imgW="2133898" imgH="1000000" progId="AcroExch.Document.7">
              <p:embed/>
            </p:oleObj>
          </a:graphicData>
        </a:graphic>
      </p:graphicFrame>
      <p:sp>
        <p:nvSpPr>
          <p:cNvPr id="7183" name="Text Box 7"/>
          <p:cNvSpPr txBox="1">
            <a:spLocks noChangeArrowheads="1"/>
          </p:cNvSpPr>
          <p:nvPr/>
        </p:nvSpPr>
        <p:spPr bwMode="auto">
          <a:xfrm>
            <a:off x="755650" y="4941888"/>
            <a:ext cx="3190875" cy="519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Unicode MS" pitchFamily="34" charset="-128"/>
              </a:rPr>
              <a:t>Possible start state</a:t>
            </a:r>
          </a:p>
        </p:txBody>
      </p:sp>
      <p:sp>
        <p:nvSpPr>
          <p:cNvPr id="7184" name="Text Box 8"/>
          <p:cNvSpPr txBox="1">
            <a:spLocks noChangeArrowheads="1"/>
          </p:cNvSpPr>
          <p:nvPr/>
        </p:nvSpPr>
        <p:spPr bwMode="auto">
          <a:xfrm>
            <a:off x="5795963" y="4941888"/>
            <a:ext cx="1806575" cy="519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Unicode MS" pitchFamily="34" charset="-128"/>
              </a:rPr>
              <a:t>Goal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CPSC 322, Lecture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B88F94D-1F37-487A-A6C9-6F4AA8815ED9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vacuum world</a:t>
            </a:r>
          </a:p>
        </p:txBody>
      </p:sp>
      <p:pic>
        <p:nvPicPr>
          <p:cNvPr id="29701" name="Picture 4" descr="vacuum2-space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 l="8336" r="57138" b="79919"/>
          <a:stretch>
            <a:fillRect/>
          </a:stretch>
        </p:blipFill>
        <p:spPr>
          <a:xfrm>
            <a:off x="1137007" y="3860800"/>
            <a:ext cx="2066568" cy="1008360"/>
          </a:xfrm>
        </p:spPr>
      </p:pic>
      <p:pic>
        <p:nvPicPr>
          <p:cNvPr id="29702" name="Picture 6" descr="vacuum2-space"/>
          <p:cNvPicPr>
            <a:picLocks noChangeAspect="1" noChangeArrowheads="1"/>
          </p:cNvPicPr>
          <p:nvPr/>
        </p:nvPicPr>
        <p:blipFill>
          <a:blip r:embed="rId3" cstate="print"/>
          <a:srcRect l="64967" t="78511" r="-203"/>
          <a:stretch>
            <a:fillRect/>
          </a:stretch>
        </p:blipFill>
        <p:spPr bwMode="auto">
          <a:xfrm>
            <a:off x="5508104" y="3933056"/>
            <a:ext cx="2952328" cy="1105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755650" y="5300663"/>
            <a:ext cx="3190875" cy="519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Unicode MS" pitchFamily="34" charset="-128"/>
              </a:rPr>
              <a:t>Possible start state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5651500" y="5229225"/>
            <a:ext cx="3281668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Arial Unicode MS" pitchFamily="34" charset="-128"/>
              </a:rPr>
              <a:t>Possible goal </a:t>
            </a:r>
            <a:r>
              <a:rPr lang="en-US" dirty="0">
                <a:latin typeface="Arial Unicode MS" pitchFamily="34" charset="-128"/>
              </a:rPr>
              <a:t>state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95288" y="1052513"/>
            <a:ext cx="3671887" cy="1125537"/>
          </a:xfrm>
          <a:prstGeom prst="rect">
            <a:avLst/>
          </a:prstGeom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40000"/>
              </a:spcBef>
              <a:buFont typeface="Arial" pitchFamily="34" charset="0"/>
              <a:buChar char="•"/>
              <a:defRPr/>
            </a:pPr>
            <a:r>
              <a:rPr lang="en-US" sz="2400" kern="0" dirty="0">
                <a:latin typeface="+mn-lt"/>
                <a:cs typeface="+mn-cs"/>
              </a:rPr>
              <a:t>States</a:t>
            </a:r>
          </a:p>
          <a:p>
            <a:pPr marL="990600" lvl="1" indent="-533400">
              <a:lnSpc>
                <a:spcPct val="90000"/>
              </a:lnSpc>
              <a:spcBef>
                <a:spcPct val="4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latin typeface="+mn-lt"/>
                <a:cs typeface="+mn-cs"/>
              </a:rPr>
              <a:t>Two rooms: r1, r2</a:t>
            </a:r>
          </a:p>
          <a:p>
            <a:pPr marL="990600" lvl="1" indent="-533400">
              <a:lnSpc>
                <a:spcPct val="90000"/>
              </a:lnSpc>
              <a:spcBef>
                <a:spcPct val="4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latin typeface="+mn-lt"/>
                <a:cs typeface="+mn-cs"/>
              </a:rPr>
              <a:t>Each room can be either dirty or not</a:t>
            </a:r>
          </a:p>
          <a:p>
            <a:pPr marL="990600" lvl="1" indent="-533400">
              <a:lnSpc>
                <a:spcPct val="90000"/>
              </a:lnSpc>
              <a:spcBef>
                <a:spcPct val="4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latin typeface="+mn-lt"/>
                <a:cs typeface="+mn-cs"/>
              </a:rPr>
              <a:t>Vacuuming agent can be in either in r1 or r2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2673C57-8A59-494A-80AD-267FB631AAB2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8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vacuum world</a:t>
            </a:r>
          </a:p>
        </p:txBody>
      </p:sp>
      <p:pic>
        <p:nvPicPr>
          <p:cNvPr id="8222" name="Picture 4" descr="vacuum2-space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 l="8336" r="57138" b="79919"/>
          <a:stretch>
            <a:fillRect/>
          </a:stretch>
        </p:blipFill>
        <p:spPr>
          <a:xfrm>
            <a:off x="785813" y="2928938"/>
            <a:ext cx="2303462" cy="1123950"/>
          </a:xfrm>
          <a:noFill/>
        </p:spPr>
      </p:pic>
      <p:pic>
        <p:nvPicPr>
          <p:cNvPr id="8223" name="Picture 6" descr="vacuum2-space"/>
          <p:cNvPicPr>
            <a:picLocks noChangeAspect="1" noChangeArrowheads="1"/>
          </p:cNvPicPr>
          <p:nvPr/>
        </p:nvPicPr>
        <p:blipFill>
          <a:blip r:embed="rId4" cstate="print"/>
          <a:srcRect l="64967" t="78511" r="-203"/>
          <a:stretch>
            <a:fillRect/>
          </a:stretch>
        </p:blipFill>
        <p:spPr bwMode="auto">
          <a:xfrm>
            <a:off x="5286375" y="2428875"/>
            <a:ext cx="2447925" cy="125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24" name="Text Box 7"/>
          <p:cNvSpPr txBox="1">
            <a:spLocks noChangeArrowheads="1"/>
          </p:cNvSpPr>
          <p:nvPr/>
        </p:nvSpPr>
        <p:spPr bwMode="auto">
          <a:xfrm>
            <a:off x="714375" y="4286250"/>
            <a:ext cx="3190875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Unicode MS" pitchFamily="34" charset="-128"/>
              </a:rPr>
              <a:t>Possible start state</a:t>
            </a:r>
          </a:p>
        </p:txBody>
      </p:sp>
      <p:sp>
        <p:nvSpPr>
          <p:cNvPr id="8225" name="Text Box 8"/>
          <p:cNvSpPr txBox="1">
            <a:spLocks noChangeArrowheads="1"/>
          </p:cNvSpPr>
          <p:nvPr/>
        </p:nvSpPr>
        <p:spPr bwMode="auto">
          <a:xfrm>
            <a:off x="5754688" y="4286250"/>
            <a:ext cx="1806575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Unicode MS" pitchFamily="34" charset="-128"/>
              </a:rPr>
              <a:t>Goal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250825" y="836613"/>
            <a:ext cx="8458200" cy="4495800"/>
          </a:xfrm>
        </p:spPr>
        <p:txBody>
          <a:bodyPr/>
          <a:lstStyle/>
          <a:p>
            <a:r>
              <a:rPr lang="en-US" smtClean="0"/>
              <a:t>Suppose we have the same problem with </a:t>
            </a:r>
            <a:r>
              <a:rPr lang="en-US" i="1" smtClean="0"/>
              <a:t>k</a:t>
            </a:r>
            <a:r>
              <a:rPr lang="en-US" smtClean="0"/>
              <a:t> rooms.</a:t>
            </a:r>
          </a:p>
          <a:p>
            <a:r>
              <a:rPr lang="en-US" smtClean="0"/>
              <a:t>The number of states is….</a:t>
            </a:r>
          </a:p>
        </p:txBody>
      </p:sp>
      <p:sp>
        <p:nvSpPr>
          <p:cNvPr id="4100" name="Rectangle 7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331913" y="4941888"/>
            <a:ext cx="7200900" cy="503237"/>
          </a:xfrm>
          <a:prstGeom prst="rect">
            <a:avLst/>
          </a:prstGeom>
          <a:solidFill>
            <a:srgbClr val="00CC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i="1"/>
              <a:t>2 * k</a:t>
            </a:r>
            <a:r>
              <a:rPr lang="en-US" i="1" baseline="30000"/>
              <a:t>k</a:t>
            </a:r>
          </a:p>
        </p:txBody>
      </p:sp>
      <p:sp>
        <p:nvSpPr>
          <p:cNvPr id="4101" name="TextBox 14"/>
          <p:cNvSpPr txBox="1">
            <a:spLocks noChangeArrowheads="1"/>
          </p:cNvSpPr>
          <p:nvPr/>
        </p:nvSpPr>
        <p:spPr bwMode="auto">
          <a:xfrm>
            <a:off x="1331913" y="2205038"/>
            <a:ext cx="7127875" cy="52228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/>
              <a:t>k</a:t>
            </a:r>
            <a:r>
              <a:rPr lang="en-US" i="1" baseline="30000"/>
              <a:t>3</a:t>
            </a:r>
          </a:p>
        </p:txBody>
      </p:sp>
      <p:sp>
        <p:nvSpPr>
          <p:cNvPr id="4102" name="TextBox 15"/>
          <p:cNvSpPr txBox="1">
            <a:spLocks noChangeArrowheads="1"/>
          </p:cNvSpPr>
          <p:nvPr/>
        </p:nvSpPr>
        <p:spPr bwMode="auto">
          <a:xfrm>
            <a:off x="1331913" y="4005263"/>
            <a:ext cx="7127875" cy="522287"/>
          </a:xfrm>
          <a:prstGeom prst="rect">
            <a:avLst/>
          </a:prstGeom>
          <a:solidFill>
            <a:srgbClr val="66FF33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/>
              <a:t>k * 2</a:t>
            </a:r>
            <a:r>
              <a:rPr lang="en-US" i="1" baseline="30000"/>
              <a:t>k</a:t>
            </a:r>
          </a:p>
        </p:txBody>
      </p:sp>
      <p:sp>
        <p:nvSpPr>
          <p:cNvPr id="4103" name="TextBox 16"/>
          <p:cNvSpPr txBox="1">
            <a:spLocks noChangeArrowheads="1"/>
          </p:cNvSpPr>
          <p:nvPr/>
        </p:nvSpPr>
        <p:spPr bwMode="auto">
          <a:xfrm>
            <a:off x="1331913" y="2924175"/>
            <a:ext cx="7127875" cy="523875"/>
          </a:xfrm>
          <a:prstGeom prst="rect">
            <a:avLst/>
          </a:prstGeom>
          <a:solidFill>
            <a:srgbClr val="FF66CC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/>
              <a:t>k * 2k</a:t>
            </a:r>
          </a:p>
        </p:txBody>
      </p:sp>
      <p:sp>
        <p:nvSpPr>
          <p:cNvPr id="9" name="Left Arrow 8">
            <a:hlinkClick r:id="rId5" action="ppaction://hlinksldjump"/>
          </p:cNvPr>
          <p:cNvSpPr/>
          <p:nvPr/>
        </p:nvSpPr>
        <p:spPr>
          <a:xfrm>
            <a:off x="468313" y="6021388"/>
            <a:ext cx="358775" cy="2873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995738" y="127000"/>
            <a:ext cx="4032250" cy="854075"/>
            <a:chOff x="3131840" y="126609"/>
            <a:chExt cx="4895750" cy="1230923"/>
          </a:xfrm>
        </p:grpSpPr>
        <p:pic>
          <p:nvPicPr>
            <p:cNvPr id="4106" name="Picture 4" descr="vacuum2-space"/>
            <p:cNvPicPr>
              <a:picLocks noChangeAspect="1" noChangeArrowheads="1"/>
            </p:cNvPicPr>
            <p:nvPr/>
          </p:nvPicPr>
          <p:blipFill>
            <a:blip r:embed="rId6" cstate="print"/>
            <a:srcRect l="8336" r="57138" b="79919"/>
            <a:stretch>
              <a:fillRect/>
            </a:stretch>
          </p:blipFill>
          <p:spPr bwMode="auto">
            <a:xfrm>
              <a:off x="3131840" y="188640"/>
              <a:ext cx="2015430" cy="983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7" name="Picture 4" descr="vacuum2-space"/>
            <p:cNvPicPr>
              <a:picLocks noChangeAspect="1" noChangeArrowheads="1"/>
            </p:cNvPicPr>
            <p:nvPr/>
          </p:nvPicPr>
          <p:blipFill>
            <a:blip r:embed="rId6" cstate="print"/>
            <a:srcRect l="8336" r="57138" b="79919"/>
            <a:stretch>
              <a:fillRect/>
            </a:stretch>
          </p:blipFill>
          <p:spPr bwMode="auto">
            <a:xfrm>
              <a:off x="6012160" y="188640"/>
              <a:ext cx="2015430" cy="983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8" name="Picture 6" descr="vacuum2-space"/>
            <p:cNvPicPr>
              <a:picLocks noChangeAspect="1" noChangeArrowheads="1"/>
            </p:cNvPicPr>
            <p:nvPr/>
          </p:nvPicPr>
          <p:blipFill>
            <a:blip r:embed="rId6" cstate="print"/>
            <a:srcRect l="64967" t="78511" r="-203"/>
            <a:stretch>
              <a:fillRect/>
            </a:stretch>
          </p:blipFill>
          <p:spPr bwMode="auto">
            <a:xfrm>
              <a:off x="5076056" y="188640"/>
              <a:ext cx="2015877" cy="10314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Rectangle 11"/>
            <p:cNvSpPr/>
            <p:nvPr/>
          </p:nvSpPr>
          <p:spPr>
            <a:xfrm>
              <a:off x="6098201" y="126609"/>
              <a:ext cx="921326" cy="12309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</a:rPr>
                <a:t>…..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250825" y="836613"/>
            <a:ext cx="8458200" cy="4495800"/>
          </a:xfrm>
        </p:spPr>
        <p:txBody>
          <a:bodyPr/>
          <a:lstStyle/>
          <a:p>
            <a:r>
              <a:rPr lang="en-US" smtClean="0"/>
              <a:t>Suppose we have the same problem with </a:t>
            </a:r>
            <a:r>
              <a:rPr lang="en-US" i="1" smtClean="0"/>
              <a:t>k</a:t>
            </a:r>
            <a:r>
              <a:rPr lang="en-US" smtClean="0"/>
              <a:t> rooms.</a:t>
            </a:r>
          </a:p>
          <a:p>
            <a:r>
              <a:rPr lang="en-US" smtClean="0"/>
              <a:t>The number of states is….</a:t>
            </a:r>
          </a:p>
        </p:txBody>
      </p:sp>
      <p:sp>
        <p:nvSpPr>
          <p:cNvPr id="4102" name="TextBox 15"/>
          <p:cNvSpPr txBox="1">
            <a:spLocks noChangeArrowheads="1"/>
          </p:cNvSpPr>
          <p:nvPr/>
        </p:nvSpPr>
        <p:spPr bwMode="auto">
          <a:xfrm>
            <a:off x="1331913" y="4005263"/>
            <a:ext cx="7127875" cy="522287"/>
          </a:xfrm>
          <a:prstGeom prst="rect">
            <a:avLst/>
          </a:prstGeom>
          <a:solidFill>
            <a:srgbClr val="66FF33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/>
              <a:t>k * 2</a:t>
            </a:r>
            <a:r>
              <a:rPr lang="en-US" i="1" baseline="30000"/>
              <a:t>k</a:t>
            </a:r>
          </a:p>
        </p:txBody>
      </p:sp>
      <p:sp>
        <p:nvSpPr>
          <p:cNvPr id="9" name="Left Arrow 8">
            <a:hlinkClick r:id="rId4" action="ppaction://hlinksldjump"/>
          </p:cNvPr>
          <p:cNvSpPr/>
          <p:nvPr/>
        </p:nvSpPr>
        <p:spPr>
          <a:xfrm>
            <a:off x="395536" y="5877272"/>
            <a:ext cx="358775" cy="2873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995738" y="127000"/>
            <a:ext cx="4032250" cy="854075"/>
            <a:chOff x="3131840" y="126609"/>
            <a:chExt cx="4895750" cy="1230923"/>
          </a:xfrm>
        </p:grpSpPr>
        <p:pic>
          <p:nvPicPr>
            <p:cNvPr id="4106" name="Picture 4" descr="vacuum2-space"/>
            <p:cNvPicPr>
              <a:picLocks noChangeAspect="1" noChangeArrowheads="1"/>
            </p:cNvPicPr>
            <p:nvPr/>
          </p:nvPicPr>
          <p:blipFill>
            <a:blip r:embed="rId5" cstate="print"/>
            <a:srcRect l="8336" r="57138" b="79919"/>
            <a:stretch>
              <a:fillRect/>
            </a:stretch>
          </p:blipFill>
          <p:spPr bwMode="auto">
            <a:xfrm>
              <a:off x="3131840" y="188640"/>
              <a:ext cx="2015430" cy="983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7" name="Picture 4" descr="vacuum2-space"/>
            <p:cNvPicPr>
              <a:picLocks noChangeAspect="1" noChangeArrowheads="1"/>
            </p:cNvPicPr>
            <p:nvPr/>
          </p:nvPicPr>
          <p:blipFill>
            <a:blip r:embed="rId5" cstate="print"/>
            <a:srcRect l="8336" r="57138" b="79919"/>
            <a:stretch>
              <a:fillRect/>
            </a:stretch>
          </p:blipFill>
          <p:spPr bwMode="auto">
            <a:xfrm>
              <a:off x="6012160" y="188640"/>
              <a:ext cx="2015430" cy="983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8" name="Picture 6" descr="vacuum2-space"/>
            <p:cNvPicPr>
              <a:picLocks noChangeAspect="1" noChangeArrowheads="1"/>
            </p:cNvPicPr>
            <p:nvPr/>
          </p:nvPicPr>
          <p:blipFill>
            <a:blip r:embed="rId5" cstate="print"/>
            <a:srcRect l="64967" t="78511" r="-203"/>
            <a:stretch>
              <a:fillRect/>
            </a:stretch>
          </p:blipFill>
          <p:spPr bwMode="auto">
            <a:xfrm>
              <a:off x="5076056" y="188640"/>
              <a:ext cx="2015877" cy="10314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Rectangle 11"/>
            <p:cNvSpPr/>
            <p:nvPr/>
          </p:nvSpPr>
          <p:spPr>
            <a:xfrm>
              <a:off x="6098201" y="126609"/>
              <a:ext cx="921326" cy="12309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</a:rPr>
                <a:t>…..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BE8F6E3-B7AE-4F12-A2F1-95235C7A104E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Tx/>
              <a:buChar char="•"/>
            </a:pPr>
            <a:r>
              <a:rPr lang="en-US" sz="4000" b="1" smtClean="0">
                <a:solidFill>
                  <a:schemeClr val="folHlink"/>
                </a:solidFill>
              </a:rPr>
              <a:t>Simple Agent and </a:t>
            </a:r>
            <a:r>
              <a:rPr lang="en-US" sz="4000" smtClean="0">
                <a:solidFill>
                  <a:schemeClr val="folHlink"/>
                </a:solidFill>
              </a:rPr>
              <a:t>Examples</a:t>
            </a:r>
          </a:p>
          <a:p>
            <a:pPr eaLnBrk="1" hangingPunct="1">
              <a:lnSpc>
                <a:spcPct val="130000"/>
              </a:lnSpc>
              <a:buFontTx/>
              <a:buChar char="•"/>
            </a:pPr>
            <a:r>
              <a:rPr lang="en-US" sz="4000" smtClean="0"/>
              <a:t>Search Space Graph</a:t>
            </a:r>
          </a:p>
          <a:p>
            <a:pPr eaLnBrk="1" hangingPunct="1">
              <a:lnSpc>
                <a:spcPct val="130000"/>
              </a:lnSpc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DEE1D59-03B6-4005-B51A-B921E392BF9E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9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can we find a solution?</a:t>
            </a:r>
          </a:p>
        </p:txBody>
      </p:sp>
      <p:sp>
        <p:nvSpPr>
          <p:cNvPr id="9230" name="Rectangle 3"/>
          <p:cNvSpPr>
            <a:spLocks noChangeArrowheads="1"/>
          </p:cNvSpPr>
          <p:nvPr/>
        </p:nvSpPr>
        <p:spPr bwMode="auto">
          <a:xfrm>
            <a:off x="323850" y="836613"/>
            <a:ext cx="8496300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How can we find a sequence of actions and their appropriate ordering that lead to the goal?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Define underlying </a:t>
            </a:r>
            <a:r>
              <a:rPr lang="en-US" b="1">
                <a:latin typeface="Arial Unicode MS" pitchFamily="34" charset="-128"/>
              </a:rPr>
              <a:t>search space</a:t>
            </a:r>
            <a:r>
              <a:rPr lang="en-US">
                <a:latin typeface="Arial Unicode MS" pitchFamily="34" charset="-128"/>
              </a:rPr>
              <a:t> </a:t>
            </a:r>
            <a:r>
              <a:rPr lang="en-US" b="1">
                <a:latin typeface="Arial Unicode MS" pitchFamily="34" charset="-128"/>
              </a:rPr>
              <a:t>graph</a:t>
            </a:r>
            <a:r>
              <a:rPr lang="en-US">
                <a:latin typeface="Arial Unicode MS" pitchFamily="34" charset="-128"/>
              </a:rPr>
              <a:t> where </a:t>
            </a:r>
            <a:r>
              <a:rPr lang="en-US" b="1">
                <a:latin typeface="Arial Unicode MS" pitchFamily="34" charset="-128"/>
              </a:rPr>
              <a:t>nodes are states</a:t>
            </a:r>
            <a:r>
              <a:rPr lang="en-US">
                <a:latin typeface="Arial Unicode MS" pitchFamily="34" charset="-128"/>
              </a:rPr>
              <a:t> and </a:t>
            </a:r>
            <a:r>
              <a:rPr lang="en-US" b="1">
                <a:latin typeface="Arial Unicode MS" pitchFamily="34" charset="-128"/>
              </a:rPr>
              <a:t>edges are actions</a:t>
            </a:r>
            <a:r>
              <a:rPr lang="en-US">
                <a:latin typeface="Arial Unicode MS" pitchFamily="34" charset="-128"/>
              </a:rPr>
              <a:t>.</a:t>
            </a:r>
          </a:p>
        </p:txBody>
      </p:sp>
      <p:pic>
        <p:nvPicPr>
          <p:cNvPr id="9231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3068638"/>
            <a:ext cx="3743325" cy="299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2" name="Rectangle 8"/>
          <p:cNvSpPr>
            <a:spLocks noChangeArrowheads="1"/>
          </p:cNvSpPr>
          <p:nvPr/>
        </p:nvSpPr>
        <p:spPr bwMode="auto">
          <a:xfrm>
            <a:off x="2627313" y="4652963"/>
            <a:ext cx="1223962" cy="1368425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Text Box 10"/>
          <p:cNvSpPr txBox="1">
            <a:spLocks noChangeArrowheads="1"/>
          </p:cNvSpPr>
          <p:nvPr/>
        </p:nvSpPr>
        <p:spPr bwMode="auto">
          <a:xfrm>
            <a:off x="4572000" y="40052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 Unicode MS" pitchFamily="34" charset="-128"/>
              </a:rPr>
              <a:t>b4</a:t>
            </a:r>
          </a:p>
        </p:txBody>
      </p:sp>
      <p:sp>
        <p:nvSpPr>
          <p:cNvPr id="9234" name="Text Box 11"/>
          <p:cNvSpPr txBox="1">
            <a:spLocks noChangeArrowheads="1"/>
          </p:cNvSpPr>
          <p:nvPr/>
        </p:nvSpPr>
        <p:spPr bwMode="auto">
          <a:xfrm>
            <a:off x="4572000" y="4797425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 Unicode MS" pitchFamily="34" charset="-128"/>
              </a:rPr>
              <a:t>o107</a:t>
            </a:r>
          </a:p>
        </p:txBody>
      </p:sp>
      <p:sp>
        <p:nvSpPr>
          <p:cNvPr id="9235" name="Text Box 12"/>
          <p:cNvSpPr txBox="1">
            <a:spLocks noChangeArrowheads="1"/>
          </p:cNvSpPr>
          <p:nvPr/>
        </p:nvSpPr>
        <p:spPr bwMode="auto">
          <a:xfrm>
            <a:off x="5508625" y="4797425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 Unicode MS" pitchFamily="34" charset="-128"/>
              </a:rPr>
              <a:t>o109</a:t>
            </a:r>
          </a:p>
        </p:txBody>
      </p:sp>
      <p:sp>
        <p:nvSpPr>
          <p:cNvPr id="9236" name="Text Box 13"/>
          <p:cNvSpPr txBox="1">
            <a:spLocks noChangeArrowheads="1"/>
          </p:cNvSpPr>
          <p:nvPr/>
        </p:nvSpPr>
        <p:spPr bwMode="auto">
          <a:xfrm>
            <a:off x="6516688" y="4797425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 Unicode MS" pitchFamily="34" charset="-128"/>
              </a:rPr>
              <a:t>o111</a:t>
            </a:r>
          </a:p>
        </p:txBody>
      </p:sp>
      <p:sp>
        <p:nvSpPr>
          <p:cNvPr id="9237" name="Text Box 14"/>
          <p:cNvSpPr txBox="1">
            <a:spLocks noChangeArrowheads="1"/>
          </p:cNvSpPr>
          <p:nvPr/>
        </p:nvSpPr>
        <p:spPr bwMode="auto">
          <a:xfrm>
            <a:off x="5580063" y="5661025"/>
            <a:ext cx="64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 Unicode MS" pitchFamily="34" charset="-128"/>
              </a:rPr>
              <a:t>r109</a:t>
            </a:r>
          </a:p>
        </p:txBody>
      </p:sp>
      <p:sp>
        <p:nvSpPr>
          <p:cNvPr id="9238" name="Text Box 15"/>
          <p:cNvSpPr txBox="1">
            <a:spLocks noChangeArrowheads="1"/>
          </p:cNvSpPr>
          <p:nvPr/>
        </p:nvSpPr>
        <p:spPr bwMode="auto">
          <a:xfrm>
            <a:off x="4643438" y="5661025"/>
            <a:ext cx="64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 Unicode MS" pitchFamily="34" charset="-128"/>
              </a:rPr>
              <a:t>r107</a:t>
            </a:r>
          </a:p>
        </p:txBody>
      </p:sp>
      <p:sp>
        <p:nvSpPr>
          <p:cNvPr id="9239" name="Text Box 16"/>
          <p:cNvSpPr txBox="1">
            <a:spLocks noChangeArrowheads="1"/>
          </p:cNvSpPr>
          <p:nvPr/>
        </p:nvSpPr>
        <p:spPr bwMode="auto">
          <a:xfrm>
            <a:off x="6516688" y="5589588"/>
            <a:ext cx="641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 Unicode MS" pitchFamily="34" charset="-128"/>
              </a:rPr>
              <a:t>r111</a:t>
            </a:r>
          </a:p>
        </p:txBody>
      </p:sp>
      <p:sp>
        <p:nvSpPr>
          <p:cNvPr id="9240" name="Text Box 17"/>
          <p:cNvSpPr txBox="1">
            <a:spLocks noChangeArrowheads="1"/>
          </p:cNvSpPr>
          <p:nvPr/>
        </p:nvSpPr>
        <p:spPr bwMode="auto">
          <a:xfrm>
            <a:off x="5435600" y="4076700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 Unicode MS" pitchFamily="34" charset="-128"/>
              </a:rPr>
              <a:t>o113</a:t>
            </a:r>
          </a:p>
        </p:txBody>
      </p:sp>
      <p:sp>
        <p:nvSpPr>
          <p:cNvPr id="9241" name="Text Box 18"/>
          <p:cNvSpPr txBox="1">
            <a:spLocks noChangeArrowheads="1"/>
          </p:cNvSpPr>
          <p:nvPr/>
        </p:nvSpPr>
        <p:spPr bwMode="auto">
          <a:xfrm>
            <a:off x="6588125" y="4076700"/>
            <a:ext cx="64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 Unicode MS" pitchFamily="34" charset="-128"/>
              </a:rPr>
              <a:t>r113</a:t>
            </a:r>
          </a:p>
        </p:txBody>
      </p:sp>
      <p:sp>
        <p:nvSpPr>
          <p:cNvPr id="9242" name="Line 19"/>
          <p:cNvSpPr>
            <a:spLocks noChangeShapeType="1"/>
          </p:cNvSpPr>
          <p:nvPr/>
        </p:nvSpPr>
        <p:spPr bwMode="auto">
          <a:xfrm>
            <a:off x="4787900" y="43656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9243" name="Line 20"/>
          <p:cNvSpPr>
            <a:spLocks noChangeShapeType="1"/>
          </p:cNvSpPr>
          <p:nvPr/>
        </p:nvSpPr>
        <p:spPr bwMode="auto">
          <a:xfrm>
            <a:off x="4859338" y="51577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9244" name="Line 21"/>
          <p:cNvSpPr>
            <a:spLocks noChangeShapeType="1"/>
          </p:cNvSpPr>
          <p:nvPr/>
        </p:nvSpPr>
        <p:spPr bwMode="auto">
          <a:xfrm>
            <a:off x="5867400" y="52292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9245" name="Line 22"/>
          <p:cNvSpPr>
            <a:spLocks noChangeShapeType="1"/>
          </p:cNvSpPr>
          <p:nvPr/>
        </p:nvSpPr>
        <p:spPr bwMode="auto">
          <a:xfrm>
            <a:off x="6804025" y="51577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9246" name="Line 23"/>
          <p:cNvSpPr>
            <a:spLocks noChangeShapeType="1"/>
          </p:cNvSpPr>
          <p:nvPr/>
        </p:nvSpPr>
        <p:spPr bwMode="auto">
          <a:xfrm flipV="1">
            <a:off x="5795963" y="4437063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9247" name="Line 24"/>
          <p:cNvSpPr>
            <a:spLocks noChangeShapeType="1"/>
          </p:cNvSpPr>
          <p:nvPr/>
        </p:nvSpPr>
        <p:spPr bwMode="auto">
          <a:xfrm>
            <a:off x="5148263" y="5011738"/>
            <a:ext cx="36036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9248" name="Line 25"/>
          <p:cNvSpPr>
            <a:spLocks noChangeShapeType="1"/>
          </p:cNvSpPr>
          <p:nvPr/>
        </p:nvSpPr>
        <p:spPr bwMode="auto">
          <a:xfrm>
            <a:off x="6156325" y="5013325"/>
            <a:ext cx="3603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9249" name="Line 26"/>
          <p:cNvSpPr>
            <a:spLocks noChangeShapeType="1"/>
          </p:cNvSpPr>
          <p:nvPr/>
        </p:nvSpPr>
        <p:spPr bwMode="auto">
          <a:xfrm>
            <a:off x="6156325" y="4292600"/>
            <a:ext cx="3603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9250" name="Line 27"/>
          <p:cNvSpPr>
            <a:spLocks noChangeShapeType="1"/>
          </p:cNvSpPr>
          <p:nvPr/>
        </p:nvSpPr>
        <p:spPr bwMode="auto">
          <a:xfrm>
            <a:off x="4859338" y="44370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9251" name="Line 28"/>
          <p:cNvSpPr>
            <a:spLocks noChangeShapeType="1"/>
          </p:cNvSpPr>
          <p:nvPr/>
        </p:nvSpPr>
        <p:spPr bwMode="auto">
          <a:xfrm>
            <a:off x="4930775" y="52292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9252" name="Line 29"/>
          <p:cNvSpPr>
            <a:spLocks noChangeShapeType="1"/>
          </p:cNvSpPr>
          <p:nvPr/>
        </p:nvSpPr>
        <p:spPr bwMode="auto">
          <a:xfrm>
            <a:off x="5938838" y="53006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9253" name="Line 30"/>
          <p:cNvSpPr>
            <a:spLocks noChangeShapeType="1"/>
          </p:cNvSpPr>
          <p:nvPr/>
        </p:nvSpPr>
        <p:spPr bwMode="auto">
          <a:xfrm>
            <a:off x="6875463" y="52292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9254" name="Line 31"/>
          <p:cNvSpPr>
            <a:spLocks noChangeShapeType="1"/>
          </p:cNvSpPr>
          <p:nvPr/>
        </p:nvSpPr>
        <p:spPr bwMode="auto">
          <a:xfrm flipV="1">
            <a:off x="5867400" y="4508500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9255" name="Line 32"/>
          <p:cNvSpPr>
            <a:spLocks noChangeShapeType="1"/>
          </p:cNvSpPr>
          <p:nvPr/>
        </p:nvSpPr>
        <p:spPr bwMode="auto">
          <a:xfrm>
            <a:off x="5219700" y="5083175"/>
            <a:ext cx="3603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9256" name="Line 33"/>
          <p:cNvSpPr>
            <a:spLocks noChangeShapeType="1"/>
          </p:cNvSpPr>
          <p:nvPr/>
        </p:nvSpPr>
        <p:spPr bwMode="auto">
          <a:xfrm>
            <a:off x="6227763" y="5084763"/>
            <a:ext cx="36036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9257" name="Line 34"/>
          <p:cNvSpPr>
            <a:spLocks noChangeShapeType="1"/>
          </p:cNvSpPr>
          <p:nvPr/>
        </p:nvSpPr>
        <p:spPr bwMode="auto">
          <a:xfrm>
            <a:off x="6227763" y="4364038"/>
            <a:ext cx="36036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8CEA8C7-14BF-4985-8480-6278AAA056A2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056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214313"/>
            <a:ext cx="8534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Office Hours</a:t>
            </a:r>
          </a:p>
        </p:txBody>
      </p:sp>
      <p:sp>
        <p:nvSpPr>
          <p:cNvPr id="20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6712"/>
            <a:ext cx="9144000" cy="5500688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2400" b="1" dirty="0" smtClean="0"/>
              <a:t>Giuseppe </a:t>
            </a:r>
            <a:r>
              <a:rPr lang="en-US" sz="2400" b="1" dirty="0" err="1" smtClean="0"/>
              <a:t>Carenini</a:t>
            </a:r>
            <a:r>
              <a:rPr lang="en-US" sz="2400" b="1" dirty="0" smtClean="0"/>
              <a:t> </a:t>
            </a:r>
            <a:r>
              <a:rPr lang="en-US" sz="2400" dirty="0" smtClean="0"/>
              <a:t>( carenini@cs.ubc.ca;  office CICSR 105)</a:t>
            </a:r>
            <a:r>
              <a:rPr lang="en-US" dirty="0" smtClean="0"/>
              <a:t> </a:t>
            </a:r>
          </a:p>
          <a:p>
            <a:pPr eaLnBrk="1" hangingPunct="1">
              <a:lnSpc>
                <a:spcPct val="60000"/>
              </a:lnSpc>
            </a:pPr>
            <a:endParaRPr lang="en-US" b="1" dirty="0" smtClean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0" y="2348880"/>
            <a:ext cx="9144000" cy="40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b="1" kern="0" dirty="0">
                <a:latin typeface="+mn-lt"/>
              </a:rPr>
              <a:t>Teaching </a:t>
            </a:r>
            <a:r>
              <a:rPr lang="en-US" b="1" kern="0" dirty="0" smtClean="0">
                <a:latin typeface="+mn-lt"/>
              </a:rPr>
              <a:t>Assistants </a:t>
            </a:r>
            <a:r>
              <a:rPr lang="en-CA" dirty="0" smtClean="0"/>
              <a:t>(X150 Learning </a:t>
            </a:r>
            <a:r>
              <a:rPr lang="en-CA" dirty="0"/>
              <a:t>Center)</a:t>
            </a:r>
            <a:endParaRPr lang="en-US" kern="0" dirty="0">
              <a:latin typeface="+mn-lt"/>
            </a:endParaRPr>
          </a:p>
          <a:p>
            <a:pPr marL="342900" indent="-342900">
              <a:lnSpc>
                <a:spcPct val="2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CA" sz="2400" b="1" dirty="0" smtClean="0">
                <a:latin typeface="+mn-lt"/>
              </a:rPr>
              <a:t>Nathan </a:t>
            </a:r>
            <a:r>
              <a:rPr lang="en-CA" sz="2400" b="1" dirty="0" err="1">
                <a:latin typeface="+mn-lt"/>
              </a:rPr>
              <a:t>Tomer</a:t>
            </a:r>
            <a:r>
              <a:rPr lang="en-US" sz="2400" i="1" kern="0" dirty="0">
                <a:latin typeface="+mn-lt"/>
              </a:rPr>
              <a:t>	</a:t>
            </a:r>
            <a:r>
              <a:rPr lang="en-US" sz="2400" kern="0" dirty="0">
                <a:latin typeface="+mn-lt"/>
              </a:rPr>
              <a:t> </a:t>
            </a:r>
            <a:r>
              <a:rPr lang="en-US" sz="2400" kern="0" dirty="0" smtClean="0">
                <a:latin typeface="+mn-lt"/>
                <a:hlinkClick r:id="rId4"/>
              </a:rPr>
              <a:t>ntomer@cs.ubc.ca</a:t>
            </a:r>
            <a:endParaRPr lang="en-US" sz="2400" kern="0" dirty="0" smtClean="0">
              <a:latin typeface="+mn-lt"/>
            </a:endParaRPr>
          </a:p>
          <a:p>
            <a:pPr marL="342900" indent="-342900">
              <a:lnSpc>
                <a:spcPct val="2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CA" sz="2400" b="1" dirty="0" err="1">
                <a:latin typeface="+mj-lt"/>
              </a:rPr>
              <a:t>Tatsuro</a:t>
            </a:r>
            <a:r>
              <a:rPr lang="en-CA" sz="2400" b="1" dirty="0">
                <a:latin typeface="+mj-lt"/>
              </a:rPr>
              <a:t> </a:t>
            </a:r>
            <a:r>
              <a:rPr lang="en-CA" sz="2400" b="1" dirty="0" err="1">
                <a:latin typeface="+mj-lt"/>
              </a:rPr>
              <a:t>Oya</a:t>
            </a:r>
            <a:r>
              <a:rPr lang="en-CA" sz="2400" b="1" dirty="0">
                <a:latin typeface="+mj-lt"/>
              </a:rPr>
              <a:t> </a:t>
            </a:r>
            <a:r>
              <a:rPr lang="en-CA" sz="2400" dirty="0"/>
              <a:t> </a:t>
            </a:r>
            <a:r>
              <a:rPr lang="en-CA" sz="2400" dirty="0" smtClean="0"/>
              <a:t>	</a:t>
            </a:r>
            <a:r>
              <a:rPr lang="en-CA" sz="2400" dirty="0" err="1" smtClean="0">
                <a:latin typeface="+mj-lt"/>
                <a:hlinkClick r:id="rId5"/>
              </a:rPr>
              <a:t>toya@cs.ubc.ca</a:t>
            </a:r>
            <a:endParaRPr lang="en-CA" sz="2400" dirty="0" smtClean="0">
              <a:latin typeface="+mj-lt"/>
            </a:endParaRPr>
          </a:p>
          <a:p>
            <a:pPr marL="342900" indent="-342900">
              <a:lnSpc>
                <a:spcPct val="2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CA" sz="2400" b="1" dirty="0" err="1">
                <a:latin typeface="+mj-lt"/>
              </a:rPr>
              <a:t>Seyed</a:t>
            </a:r>
            <a:r>
              <a:rPr lang="en-CA" sz="2400" b="1" dirty="0">
                <a:latin typeface="+mj-lt"/>
              </a:rPr>
              <a:t> </a:t>
            </a:r>
            <a:r>
              <a:rPr lang="en-CA" sz="2400" b="1" dirty="0" smtClean="0">
                <a:latin typeface="+mj-lt"/>
              </a:rPr>
              <a:t>M. </a:t>
            </a:r>
            <a:r>
              <a:rPr lang="en-CA" sz="2400" b="1" dirty="0" err="1">
                <a:latin typeface="+mj-lt"/>
              </a:rPr>
              <a:t>Kazemi</a:t>
            </a:r>
            <a:r>
              <a:rPr lang="en-CA" sz="2400" b="1" dirty="0">
                <a:latin typeface="+mj-lt"/>
              </a:rPr>
              <a:t> </a:t>
            </a:r>
            <a:r>
              <a:rPr lang="en-CA" sz="2400" b="1" dirty="0" smtClean="0">
                <a:latin typeface="+mj-lt"/>
              </a:rPr>
              <a:t>	</a:t>
            </a:r>
            <a:r>
              <a:rPr lang="en-CA" sz="2400" dirty="0" smtClean="0">
                <a:latin typeface="+mj-lt"/>
                <a:hlinkClick r:id="rId6"/>
              </a:rPr>
              <a:t>smkazemi@cs.ubc.ca</a:t>
            </a:r>
            <a:endParaRPr lang="en-US" sz="2400" kern="0" dirty="0">
              <a:latin typeface="+mj-lt"/>
            </a:endParaRPr>
          </a:p>
        </p:txBody>
      </p:sp>
      <p:pic>
        <p:nvPicPr>
          <p:cNvPr id="13" name="Picture 23" descr="C:\Users\carenini\AppData\Local\Temp\Nathan  Tomer.jpg"/>
          <p:cNvPicPr>
            <a:picLocks noChangeAspect="1" noChangeArrowheads="1"/>
          </p:cNvPicPr>
          <p:nvPr/>
        </p:nvPicPr>
        <p:blipFill>
          <a:blip r:embed="rId7" cstate="print"/>
          <a:srcRect l="26569" t="13506" r="12660" b="15598"/>
          <a:stretch>
            <a:fillRect/>
          </a:stretch>
        </p:blipFill>
        <p:spPr bwMode="auto">
          <a:xfrm>
            <a:off x="6372200" y="2780928"/>
            <a:ext cx="1481138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8" descr="C:\Users\carenini\AppData\Local\Temp\tatsuro_picture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52120" y="3933056"/>
            <a:ext cx="1133217" cy="1368152"/>
          </a:xfrm>
          <a:prstGeom prst="rect">
            <a:avLst/>
          </a:prstGeom>
          <a:noFill/>
        </p:spPr>
      </p:pic>
      <p:pic>
        <p:nvPicPr>
          <p:cNvPr id="83972" name="Picture 4" descr="C:\Users\carenini\AppData\Local\Temp\Mehran Kazemi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08304" y="4653136"/>
            <a:ext cx="1078992" cy="14401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697DB68-0768-46B4-8228-E5FD2A1F9CAB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0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Search space for 8puzzle</a:t>
            </a:r>
          </a:p>
        </p:txBody>
      </p:sp>
      <p:sp>
        <p:nvSpPr>
          <p:cNvPr id="10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893175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2000" smtClean="0"/>
          </a:p>
        </p:txBody>
      </p:sp>
      <p:pic>
        <p:nvPicPr>
          <p:cNvPr id="10251" name="Picture 5" descr="8puzzleSearchSpac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188" y="908050"/>
            <a:ext cx="748665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42B2D64-172D-46D4-88E8-DDCAC8D5F0AD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12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Vacuum world: Search space graph</a:t>
            </a:r>
          </a:p>
        </p:txBody>
      </p:sp>
      <p:pic>
        <p:nvPicPr>
          <p:cNvPr id="11273" name="Picture 4" descr="vacuum2-path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981075"/>
            <a:ext cx="6300787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4005263"/>
            <a:ext cx="7416800" cy="2403475"/>
          </a:xfrm>
        </p:spPr>
        <p:txBody>
          <a:bodyPr/>
          <a:lstStyle/>
          <a:p>
            <a:pPr eaLnBrk="1" hangingPunct="1">
              <a:defRPr/>
            </a:pPr>
            <a:r>
              <a:rPr lang="en-US" u="sng" dirty="0" smtClean="0">
                <a:solidFill>
                  <a:schemeClr val="accent6"/>
                </a:solidFill>
              </a:rPr>
              <a:t>states?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Where it is dirty and robot location</a:t>
            </a:r>
            <a:r>
              <a:rPr lang="en-US" sz="3600" dirty="0" smtClean="0"/>
              <a:t> </a:t>
            </a:r>
            <a:endParaRPr lang="en-US" u="sng" dirty="0" smtClean="0">
              <a:solidFill>
                <a:srgbClr val="CC0099"/>
              </a:solidFill>
            </a:endParaRPr>
          </a:p>
          <a:p>
            <a:pPr eaLnBrk="1" hangingPunct="1">
              <a:defRPr/>
            </a:pPr>
            <a:r>
              <a:rPr lang="en-US" u="sng" dirty="0" smtClean="0">
                <a:solidFill>
                  <a:schemeClr val="accent6"/>
                </a:solidFill>
              </a:rPr>
              <a:t>actions?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i="1" dirty="0" smtClean="0"/>
              <a:t>Left</a:t>
            </a:r>
            <a:r>
              <a:rPr lang="en-US" dirty="0" smtClean="0"/>
              <a:t>, </a:t>
            </a:r>
            <a:r>
              <a:rPr lang="en-US" i="1" dirty="0" smtClean="0"/>
              <a:t>Right</a:t>
            </a:r>
            <a:r>
              <a:rPr lang="en-US" dirty="0" smtClean="0"/>
              <a:t>, </a:t>
            </a:r>
            <a:r>
              <a:rPr lang="en-US" i="1" dirty="0" smtClean="0"/>
              <a:t>Suck</a:t>
            </a:r>
            <a:endParaRPr lang="en-US" sz="2000" u="sng" dirty="0" smtClean="0">
              <a:solidFill>
                <a:srgbClr val="CC0099"/>
              </a:solidFill>
            </a:endParaRPr>
          </a:p>
          <a:p>
            <a:pPr eaLnBrk="1" hangingPunct="1">
              <a:defRPr/>
            </a:pPr>
            <a:r>
              <a:rPr lang="en-US" u="sng" dirty="0" smtClean="0">
                <a:solidFill>
                  <a:schemeClr val="accent6"/>
                </a:solidFill>
              </a:rPr>
              <a:t>Possible goal test?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no dirt at all locations </a:t>
            </a:r>
            <a:endParaRPr lang="en-US" sz="2000" u="sng" dirty="0" smtClean="0">
              <a:solidFill>
                <a:srgbClr val="CC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32C93DB-4AC6-4981-ADF4-E81B252AF689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smtClean="0">
                <a:solidFill>
                  <a:schemeClr val="folHlink"/>
                </a:solidFill>
              </a:rPr>
              <a:t>Simple Agent and </a:t>
            </a:r>
            <a:r>
              <a:rPr lang="en-US" sz="4000" smtClean="0">
                <a:solidFill>
                  <a:schemeClr val="folHlink"/>
                </a:solidFill>
              </a:rPr>
              <a:t>Examples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hlink"/>
                </a:solidFill>
              </a:rPr>
              <a:t>State Space Graph</a:t>
            </a:r>
          </a:p>
          <a:p>
            <a:pPr eaLnBrk="1" hangingPunct="1">
              <a:buFontTx/>
              <a:buChar char="•"/>
            </a:pPr>
            <a:r>
              <a:rPr lang="en-US" sz="4000" b="1" smtClean="0"/>
              <a:t>Search Procedure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5073EE9-E012-40A5-A670-9957540A62BF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Search: Abstract Definition</a:t>
            </a:r>
          </a:p>
        </p:txBody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893175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2000" smtClean="0"/>
          </a:p>
        </p:txBody>
      </p:sp>
      <p:sp>
        <p:nvSpPr>
          <p:cNvPr id="12296" name="Rectangle 4"/>
          <p:cNvSpPr>
            <a:spLocks noChangeArrowheads="1"/>
          </p:cNvSpPr>
          <p:nvPr/>
        </p:nvSpPr>
        <p:spPr bwMode="auto">
          <a:xfrm>
            <a:off x="395288" y="1268413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600" b="1">
                <a:latin typeface="Arial Unicode MS" pitchFamily="34" charset="-128"/>
              </a:rPr>
              <a:t>How to search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Start at the start state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Consider the effect of taking different actions starting from states that have been encountered in the search so far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Stop when a goal state is encountered</a:t>
            </a:r>
          </a:p>
          <a:p>
            <a:pPr marL="342900" indent="-3429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To make this more formal, we'll need review the </a:t>
            </a:r>
            <a:r>
              <a:rPr lang="en-US" b="1">
                <a:latin typeface="Arial Unicode MS" pitchFamily="34" charset="-128"/>
              </a:rPr>
              <a:t>formal definition of a graph</a:t>
            </a:r>
            <a:r>
              <a:rPr lang="en-US">
                <a:latin typeface="Arial Unicode MS" pitchFamily="34" charset="-128"/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A673504-2366-4750-9109-DFB9402788E4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13331" name="Rectangle 2"/>
          <p:cNvSpPr>
            <a:spLocks noChangeArrowheads="1"/>
          </p:cNvSpPr>
          <p:nvPr/>
        </p:nvSpPr>
        <p:spPr bwMode="auto">
          <a:xfrm>
            <a:off x="323850" y="765175"/>
            <a:ext cx="882015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A </a:t>
            </a:r>
            <a:r>
              <a:rPr lang="en-US" sz="2400" b="1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graph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consists of a set </a:t>
            </a:r>
            <a:r>
              <a:rPr lang="en-US" sz="2400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N 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of </a:t>
            </a:r>
            <a:r>
              <a:rPr lang="en-US" sz="2400" b="1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nodes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and a set </a:t>
            </a:r>
            <a:r>
              <a:rPr lang="en-US" sz="2400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A 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of ordered pairs of nodes, called </a:t>
            </a:r>
            <a:r>
              <a:rPr lang="en-US" sz="2400" b="1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arcs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.</a:t>
            </a:r>
          </a:p>
          <a:p>
            <a:pPr marL="342900" indent="-342900">
              <a:lnSpc>
                <a:spcPct val="20000"/>
              </a:lnSpc>
              <a:spcBef>
                <a:spcPct val="20000"/>
              </a:spcBef>
            </a:pPr>
            <a:endParaRPr lang="en-US" sz="2400">
              <a:solidFill>
                <a:srgbClr val="000000"/>
              </a:solidFill>
              <a:latin typeface="Arial Unicode MS" pitchFamily="34" charset="-128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Node </a:t>
            </a:r>
            <a:r>
              <a:rPr lang="en-US" sz="2400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n</a:t>
            </a:r>
            <a:r>
              <a:rPr lang="en-US" sz="2400" i="1" baseline="-250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2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is a </a:t>
            </a:r>
            <a:r>
              <a:rPr lang="en-US" sz="2400" b="1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neighbor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of </a:t>
            </a:r>
            <a:r>
              <a:rPr lang="en-US" sz="2400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n</a:t>
            </a:r>
            <a:r>
              <a:rPr lang="en-US" sz="2400" i="1" baseline="-250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1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if there is an arc from </a:t>
            </a:r>
            <a:r>
              <a:rPr lang="en-US" sz="2400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n</a:t>
            </a:r>
            <a:r>
              <a:rPr lang="en-US" sz="2400" i="1" baseline="-250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1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to </a:t>
            </a:r>
            <a:r>
              <a:rPr lang="en-US" sz="2400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n</a:t>
            </a:r>
            <a:r>
              <a:rPr lang="en-US" sz="2400" i="1" baseline="-250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2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. That is, if 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  <a:sym typeface="Symbol" pitchFamily="18" charset="2"/>
              </a:rPr>
              <a:t> </a:t>
            </a:r>
            <a:r>
              <a:rPr lang="en-US" sz="2400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n</a:t>
            </a:r>
            <a:r>
              <a:rPr lang="en-US" sz="2400" i="1" baseline="-250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1</a:t>
            </a:r>
            <a:r>
              <a:rPr lang="en-US" sz="2400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, n</a:t>
            </a:r>
            <a:r>
              <a:rPr lang="en-US" sz="2400" i="1" baseline="-250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2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  <a:sym typeface="Symbol" pitchFamily="18" charset="2"/>
              </a:rPr>
              <a:t>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  <a:sym typeface="Symbol" pitchFamily="18" charset="2"/>
              </a:rPr>
              <a:t>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A.</a:t>
            </a:r>
          </a:p>
          <a:p>
            <a:pPr marL="342900" indent="-342900">
              <a:lnSpc>
                <a:spcPct val="30000"/>
              </a:lnSpc>
              <a:spcBef>
                <a:spcPct val="20000"/>
              </a:spcBef>
            </a:pPr>
            <a:endParaRPr lang="en-US" sz="2400">
              <a:solidFill>
                <a:srgbClr val="000000"/>
              </a:solidFill>
              <a:latin typeface="Arial Unicode MS" pitchFamily="34" charset="-128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A </a:t>
            </a:r>
            <a:r>
              <a:rPr lang="en-US" sz="2400" b="1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path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is a sequence of nodes </a:t>
            </a:r>
            <a:r>
              <a:rPr lang="en-US" sz="2400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n</a:t>
            </a:r>
            <a:r>
              <a:rPr lang="en-US" sz="2400" i="1" baseline="-250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0</a:t>
            </a:r>
            <a:r>
              <a:rPr lang="en-US" sz="2400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,  n</a:t>
            </a:r>
            <a:r>
              <a:rPr lang="en-US" sz="2400" i="1" baseline="-250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1</a:t>
            </a:r>
            <a:r>
              <a:rPr lang="en-US" sz="2400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,  n</a:t>
            </a:r>
            <a:r>
              <a:rPr lang="en-US" sz="2400" i="1" baseline="-250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2  </a:t>
            </a:r>
            <a:r>
              <a:rPr lang="en-US" sz="2400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,.., n</a:t>
            </a:r>
            <a:r>
              <a:rPr lang="en-US" sz="2400" i="1" baseline="-250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k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such that 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  <a:sym typeface="Symbol" pitchFamily="18" charset="2"/>
              </a:rPr>
              <a:t> </a:t>
            </a:r>
            <a:r>
              <a:rPr lang="en-US" sz="2400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n</a:t>
            </a:r>
            <a:r>
              <a:rPr lang="en-US" sz="2400" i="1" baseline="-250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i-1</a:t>
            </a:r>
            <a:r>
              <a:rPr lang="en-US" sz="2400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, n</a:t>
            </a:r>
            <a:r>
              <a:rPr lang="en-US" sz="2400" i="1" baseline="-250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i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  <a:sym typeface="Symbol" pitchFamily="18" charset="2"/>
              </a:rPr>
              <a:t>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  <a:sym typeface="Symbol" pitchFamily="18" charset="2"/>
              </a:rPr>
              <a:t>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A.</a:t>
            </a:r>
          </a:p>
          <a:p>
            <a:pPr marL="342900" indent="-342900">
              <a:lnSpc>
                <a:spcPct val="40000"/>
              </a:lnSpc>
              <a:spcBef>
                <a:spcPct val="20000"/>
              </a:spcBef>
            </a:pPr>
            <a:endParaRPr lang="en-US" sz="2400">
              <a:solidFill>
                <a:srgbClr val="000000"/>
              </a:solidFill>
              <a:latin typeface="Arial Unicode MS" pitchFamily="34" charset="-128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A </a:t>
            </a:r>
            <a:r>
              <a:rPr lang="en-US" sz="2400" b="1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cycle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is a non-empty path such that the start node is the same as the end node</a:t>
            </a:r>
          </a:p>
          <a:p>
            <a:pPr marL="342900" indent="-342900">
              <a:lnSpc>
                <a:spcPct val="50000"/>
              </a:lnSpc>
              <a:spcBef>
                <a:spcPct val="20000"/>
              </a:spcBef>
            </a:pPr>
            <a:endParaRPr lang="en-US" sz="2400">
              <a:solidFill>
                <a:srgbClr val="000000"/>
              </a:solidFill>
              <a:latin typeface="Arial Unicode MS" pitchFamily="34" charset="-128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A </a:t>
            </a:r>
            <a:r>
              <a:rPr lang="en-US" sz="2400" b="1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directed acyclic graph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(DAG) is a graph with no cycles</a:t>
            </a:r>
          </a:p>
          <a:p>
            <a:pPr marL="342900" indent="-342900">
              <a:lnSpc>
                <a:spcPct val="50000"/>
              </a:lnSpc>
              <a:spcBef>
                <a:spcPct val="20000"/>
              </a:spcBef>
            </a:pPr>
            <a:endParaRPr lang="en-US" sz="2400">
              <a:solidFill>
                <a:srgbClr val="000000"/>
              </a:solidFill>
              <a:latin typeface="Arial Unicode MS" pitchFamily="34" charset="-128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Given a start node and goal nodes, a </a:t>
            </a:r>
            <a:r>
              <a:rPr lang="en-US" sz="2400" b="1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solution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is a path from a start node to a goal node</a:t>
            </a:r>
            <a:r>
              <a:rPr lang="en-US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. </a:t>
            </a:r>
          </a:p>
        </p:txBody>
      </p:sp>
      <p:sp>
        <p:nvSpPr>
          <p:cNvPr id="1333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Search Graph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5338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64338" y="6400800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4F13737-B059-4D30-A67E-F13CC17F7E26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14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Examples for graph formal def.</a:t>
            </a:r>
          </a:p>
        </p:txBody>
      </p:sp>
      <p:grpSp>
        <p:nvGrpSpPr>
          <p:cNvPr id="14357" name="Group 25"/>
          <p:cNvGrpSpPr>
            <a:grpSpLocks/>
          </p:cNvGrpSpPr>
          <p:nvPr/>
        </p:nvGrpSpPr>
        <p:grpSpPr bwMode="auto">
          <a:xfrm>
            <a:off x="2928938" y="1581150"/>
            <a:ext cx="6426200" cy="4722813"/>
            <a:chOff x="1565" y="890"/>
            <a:chExt cx="4048" cy="2975"/>
          </a:xfrm>
        </p:grpSpPr>
        <p:pic>
          <p:nvPicPr>
            <p:cNvPr id="14358" name="Picture 5" descr="8puzzleSearchSpac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565" y="890"/>
              <a:ext cx="4048" cy="2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59" name="Text Box 8"/>
            <p:cNvSpPr txBox="1">
              <a:spLocks noChangeArrowheads="1"/>
            </p:cNvSpPr>
            <p:nvPr/>
          </p:nvSpPr>
          <p:spPr bwMode="auto">
            <a:xfrm>
              <a:off x="3890" y="90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33CC33"/>
                  </a:solidFill>
                  <a:latin typeface="Arial Unicode MS" pitchFamily="34" charset="-128"/>
                </a:rPr>
                <a:t>a</a:t>
              </a:r>
            </a:p>
          </p:txBody>
        </p:sp>
        <p:sp>
          <p:nvSpPr>
            <p:cNvPr id="14360" name="Text Box 9"/>
            <p:cNvSpPr txBox="1">
              <a:spLocks noChangeArrowheads="1"/>
            </p:cNvSpPr>
            <p:nvPr/>
          </p:nvSpPr>
          <p:spPr bwMode="auto">
            <a:xfrm>
              <a:off x="2383" y="185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33CC33"/>
                  </a:solidFill>
                  <a:latin typeface="Arial Unicode MS" pitchFamily="34" charset="-128"/>
                </a:rPr>
                <a:t>b</a:t>
              </a:r>
            </a:p>
          </p:txBody>
        </p:sp>
        <p:sp>
          <p:nvSpPr>
            <p:cNvPr id="14361" name="Text Box 10"/>
            <p:cNvSpPr txBox="1">
              <a:spLocks noChangeArrowheads="1"/>
            </p:cNvSpPr>
            <p:nvPr/>
          </p:nvSpPr>
          <p:spPr bwMode="auto">
            <a:xfrm>
              <a:off x="3045" y="1856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33CC33"/>
                  </a:solidFill>
                  <a:latin typeface="Arial Unicode MS" pitchFamily="34" charset="-128"/>
                </a:rPr>
                <a:t>c</a:t>
              </a:r>
            </a:p>
          </p:txBody>
        </p:sp>
        <p:sp>
          <p:nvSpPr>
            <p:cNvPr id="14362" name="Text Box 11"/>
            <p:cNvSpPr txBox="1">
              <a:spLocks noChangeArrowheads="1"/>
            </p:cNvSpPr>
            <p:nvPr/>
          </p:nvSpPr>
          <p:spPr bwMode="auto">
            <a:xfrm>
              <a:off x="3785" y="185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33CC33"/>
                  </a:solidFill>
                  <a:latin typeface="Arial Unicode MS" pitchFamily="34" charset="-128"/>
                </a:rPr>
                <a:t>d</a:t>
              </a:r>
            </a:p>
          </p:txBody>
        </p:sp>
        <p:sp>
          <p:nvSpPr>
            <p:cNvPr id="14363" name="Text Box 12"/>
            <p:cNvSpPr txBox="1">
              <a:spLocks noChangeArrowheads="1"/>
            </p:cNvSpPr>
            <p:nvPr/>
          </p:nvSpPr>
          <p:spPr bwMode="auto">
            <a:xfrm>
              <a:off x="4797" y="181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33CC33"/>
                  </a:solidFill>
                  <a:latin typeface="Arial Unicode MS" pitchFamily="34" charset="-128"/>
                </a:rPr>
                <a:t>e</a:t>
              </a:r>
            </a:p>
          </p:txBody>
        </p:sp>
        <p:sp>
          <p:nvSpPr>
            <p:cNvPr id="14364" name="Text Box 13"/>
            <p:cNvSpPr txBox="1">
              <a:spLocks noChangeArrowheads="1"/>
            </p:cNvSpPr>
            <p:nvPr/>
          </p:nvSpPr>
          <p:spPr bwMode="auto">
            <a:xfrm>
              <a:off x="1877" y="2779"/>
              <a:ext cx="1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33CC33"/>
                  </a:solidFill>
                  <a:latin typeface="Arial Unicode MS" pitchFamily="34" charset="-128"/>
                </a:rPr>
                <a:t>f</a:t>
              </a:r>
            </a:p>
          </p:txBody>
        </p:sp>
        <p:sp>
          <p:nvSpPr>
            <p:cNvPr id="14365" name="Text Box 14"/>
            <p:cNvSpPr txBox="1">
              <a:spLocks noChangeArrowheads="1"/>
            </p:cNvSpPr>
            <p:nvPr/>
          </p:nvSpPr>
          <p:spPr bwMode="auto">
            <a:xfrm>
              <a:off x="2616" y="2779"/>
              <a:ext cx="23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solidFill>
                    <a:srgbClr val="33CC33"/>
                  </a:solidFill>
                  <a:latin typeface="Arial Unicode MS" pitchFamily="34" charset="-128"/>
                </a:rPr>
                <a:t>g</a:t>
              </a:r>
            </a:p>
          </p:txBody>
        </p:sp>
        <p:sp>
          <p:nvSpPr>
            <p:cNvPr id="14366" name="Text Box 15"/>
            <p:cNvSpPr txBox="1">
              <a:spLocks noChangeArrowheads="1"/>
            </p:cNvSpPr>
            <p:nvPr/>
          </p:nvSpPr>
          <p:spPr bwMode="auto">
            <a:xfrm>
              <a:off x="2850" y="2779"/>
              <a:ext cx="23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solidFill>
                    <a:srgbClr val="33CC33"/>
                  </a:solidFill>
                  <a:latin typeface="Arial Unicode MS" pitchFamily="34" charset="-128"/>
                </a:rPr>
                <a:t>h</a:t>
              </a:r>
            </a:p>
          </p:txBody>
        </p:sp>
        <p:sp>
          <p:nvSpPr>
            <p:cNvPr id="14367" name="Text Box 16"/>
            <p:cNvSpPr txBox="1">
              <a:spLocks noChangeArrowheads="1"/>
            </p:cNvSpPr>
            <p:nvPr/>
          </p:nvSpPr>
          <p:spPr bwMode="auto">
            <a:xfrm>
              <a:off x="3200" y="2779"/>
              <a:ext cx="23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solidFill>
                    <a:srgbClr val="33CC33"/>
                  </a:solidFill>
                  <a:latin typeface="Arial Unicode MS" pitchFamily="34" charset="-128"/>
                </a:rPr>
                <a:t>i</a:t>
              </a:r>
            </a:p>
          </p:txBody>
        </p:sp>
        <p:sp>
          <p:nvSpPr>
            <p:cNvPr id="14368" name="Text Box 17"/>
            <p:cNvSpPr txBox="1">
              <a:spLocks noChangeArrowheads="1"/>
            </p:cNvSpPr>
            <p:nvPr/>
          </p:nvSpPr>
          <p:spPr bwMode="auto">
            <a:xfrm>
              <a:off x="3651" y="2750"/>
              <a:ext cx="23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solidFill>
                    <a:srgbClr val="33CC33"/>
                  </a:solidFill>
                  <a:latin typeface="Arial Unicode MS" pitchFamily="34" charset="-128"/>
                </a:rPr>
                <a:t>j</a:t>
              </a:r>
            </a:p>
          </p:txBody>
        </p:sp>
        <p:sp>
          <p:nvSpPr>
            <p:cNvPr id="14369" name="Text Box 18"/>
            <p:cNvSpPr txBox="1">
              <a:spLocks noChangeArrowheads="1"/>
            </p:cNvSpPr>
            <p:nvPr/>
          </p:nvSpPr>
          <p:spPr bwMode="auto">
            <a:xfrm>
              <a:off x="4330" y="2779"/>
              <a:ext cx="23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solidFill>
                    <a:srgbClr val="33CC33"/>
                  </a:solidFill>
                  <a:latin typeface="Arial Unicode MS" pitchFamily="34" charset="-128"/>
                </a:rPr>
                <a:t>k</a:t>
              </a:r>
            </a:p>
          </p:txBody>
        </p:sp>
        <p:sp>
          <p:nvSpPr>
            <p:cNvPr id="14370" name="Text Box 19"/>
            <p:cNvSpPr txBox="1">
              <a:spLocks noChangeArrowheads="1"/>
            </p:cNvSpPr>
            <p:nvPr/>
          </p:nvSpPr>
          <p:spPr bwMode="auto">
            <a:xfrm>
              <a:off x="4602" y="2779"/>
              <a:ext cx="23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solidFill>
                    <a:srgbClr val="33CC33"/>
                  </a:solidFill>
                  <a:latin typeface="Arial Unicode MS" pitchFamily="34" charset="-128"/>
                </a:rPr>
                <a:t>l</a:t>
              </a:r>
            </a:p>
          </p:txBody>
        </p:sp>
        <p:sp>
          <p:nvSpPr>
            <p:cNvPr id="14371" name="Text Box 20"/>
            <p:cNvSpPr txBox="1">
              <a:spLocks noChangeArrowheads="1"/>
            </p:cNvSpPr>
            <p:nvPr/>
          </p:nvSpPr>
          <p:spPr bwMode="auto">
            <a:xfrm>
              <a:off x="5284" y="2795"/>
              <a:ext cx="23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solidFill>
                    <a:srgbClr val="33CC33"/>
                  </a:solidFill>
                  <a:latin typeface="Arial Unicode MS" pitchFamily="34" charset="-128"/>
                </a:rPr>
                <a:t>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1A4DF4C-B3D0-4F35-A6DB-5934F8C17D71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153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Examples of solution</a:t>
            </a:r>
          </a:p>
        </p:txBody>
      </p:sp>
      <p:sp>
        <p:nvSpPr>
          <p:cNvPr id="15369" name="Rectangle 3"/>
          <p:cNvSpPr>
            <a:spLocks noChangeArrowheads="1"/>
          </p:cNvSpPr>
          <p:nvPr/>
        </p:nvSpPr>
        <p:spPr bwMode="auto">
          <a:xfrm>
            <a:off x="323850" y="836613"/>
            <a:ext cx="8496300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Start state b4, goal r113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Solution &lt;b4, o107, o109, o113, r113&gt;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latin typeface="Arial Unicode MS" pitchFamily="34" charset="-128"/>
            </a:endParaRPr>
          </a:p>
        </p:txBody>
      </p:sp>
      <p:pic>
        <p:nvPicPr>
          <p:cNvPr id="1537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2090738"/>
            <a:ext cx="4964112" cy="397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1" name="Rectangle 5"/>
          <p:cNvSpPr>
            <a:spLocks noChangeArrowheads="1"/>
          </p:cNvSpPr>
          <p:nvPr/>
        </p:nvSpPr>
        <p:spPr bwMode="auto">
          <a:xfrm>
            <a:off x="3286125" y="4214813"/>
            <a:ext cx="1795463" cy="18684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Text Box 6"/>
          <p:cNvSpPr txBox="1">
            <a:spLocks noChangeArrowheads="1"/>
          </p:cNvSpPr>
          <p:nvPr/>
        </p:nvSpPr>
        <p:spPr bwMode="auto">
          <a:xfrm>
            <a:off x="5984875" y="3643313"/>
            <a:ext cx="447675" cy="376237"/>
          </a:xfrm>
          <a:prstGeom prst="rect">
            <a:avLst/>
          </a:prstGeom>
          <a:noFill/>
          <a:ln w="9525">
            <a:solidFill>
              <a:srgbClr val="33CC33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 Unicode MS" pitchFamily="34" charset="-128"/>
              </a:rPr>
              <a:t>b4</a:t>
            </a:r>
          </a:p>
        </p:txBody>
      </p:sp>
      <p:sp>
        <p:nvSpPr>
          <p:cNvPr id="15373" name="Text Box 7"/>
          <p:cNvSpPr txBox="1">
            <a:spLocks noChangeArrowheads="1"/>
          </p:cNvSpPr>
          <p:nvPr/>
        </p:nvSpPr>
        <p:spPr bwMode="auto">
          <a:xfrm>
            <a:off x="5984875" y="4435475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 Unicode MS" pitchFamily="34" charset="-128"/>
              </a:rPr>
              <a:t>o107</a:t>
            </a:r>
          </a:p>
        </p:txBody>
      </p:sp>
      <p:sp>
        <p:nvSpPr>
          <p:cNvPr id="15374" name="Text Box 8"/>
          <p:cNvSpPr txBox="1">
            <a:spLocks noChangeArrowheads="1"/>
          </p:cNvSpPr>
          <p:nvPr/>
        </p:nvSpPr>
        <p:spPr bwMode="auto">
          <a:xfrm>
            <a:off x="6921500" y="4435475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 Unicode MS" pitchFamily="34" charset="-128"/>
              </a:rPr>
              <a:t>o109</a:t>
            </a:r>
          </a:p>
        </p:txBody>
      </p:sp>
      <p:sp>
        <p:nvSpPr>
          <p:cNvPr id="15375" name="Text Box 9"/>
          <p:cNvSpPr txBox="1">
            <a:spLocks noChangeArrowheads="1"/>
          </p:cNvSpPr>
          <p:nvPr/>
        </p:nvSpPr>
        <p:spPr bwMode="auto">
          <a:xfrm>
            <a:off x="7929563" y="4435475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 Unicode MS" pitchFamily="34" charset="-128"/>
              </a:rPr>
              <a:t>o111</a:t>
            </a:r>
          </a:p>
        </p:txBody>
      </p:sp>
      <p:sp>
        <p:nvSpPr>
          <p:cNvPr id="15376" name="Text Box 10"/>
          <p:cNvSpPr txBox="1">
            <a:spLocks noChangeArrowheads="1"/>
          </p:cNvSpPr>
          <p:nvPr/>
        </p:nvSpPr>
        <p:spPr bwMode="auto">
          <a:xfrm>
            <a:off x="6992938" y="5299075"/>
            <a:ext cx="64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 Unicode MS" pitchFamily="34" charset="-128"/>
              </a:rPr>
              <a:t>r109</a:t>
            </a:r>
          </a:p>
        </p:txBody>
      </p:sp>
      <p:sp>
        <p:nvSpPr>
          <p:cNvPr id="15377" name="Text Box 11"/>
          <p:cNvSpPr txBox="1">
            <a:spLocks noChangeArrowheads="1"/>
          </p:cNvSpPr>
          <p:nvPr/>
        </p:nvSpPr>
        <p:spPr bwMode="auto">
          <a:xfrm>
            <a:off x="6056313" y="5299075"/>
            <a:ext cx="64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 Unicode MS" pitchFamily="34" charset="-128"/>
              </a:rPr>
              <a:t>r107</a:t>
            </a:r>
          </a:p>
        </p:txBody>
      </p:sp>
      <p:sp>
        <p:nvSpPr>
          <p:cNvPr id="15378" name="Text Box 12"/>
          <p:cNvSpPr txBox="1">
            <a:spLocks noChangeArrowheads="1"/>
          </p:cNvSpPr>
          <p:nvPr/>
        </p:nvSpPr>
        <p:spPr bwMode="auto">
          <a:xfrm>
            <a:off x="7929563" y="5227638"/>
            <a:ext cx="641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 Unicode MS" pitchFamily="34" charset="-128"/>
              </a:rPr>
              <a:t>r111</a:t>
            </a:r>
          </a:p>
        </p:txBody>
      </p:sp>
      <p:sp>
        <p:nvSpPr>
          <p:cNvPr id="15379" name="Text Box 13"/>
          <p:cNvSpPr txBox="1">
            <a:spLocks noChangeArrowheads="1"/>
          </p:cNvSpPr>
          <p:nvPr/>
        </p:nvSpPr>
        <p:spPr bwMode="auto">
          <a:xfrm>
            <a:off x="6848475" y="3714750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 Unicode MS" pitchFamily="34" charset="-128"/>
              </a:rPr>
              <a:t>o113</a:t>
            </a:r>
          </a:p>
        </p:txBody>
      </p:sp>
      <p:sp>
        <p:nvSpPr>
          <p:cNvPr id="15380" name="Text Box 14"/>
          <p:cNvSpPr txBox="1">
            <a:spLocks noChangeArrowheads="1"/>
          </p:cNvSpPr>
          <p:nvPr/>
        </p:nvSpPr>
        <p:spPr bwMode="auto">
          <a:xfrm>
            <a:off x="8001000" y="3714750"/>
            <a:ext cx="650875" cy="376238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 Unicode MS" pitchFamily="34" charset="-128"/>
              </a:rPr>
              <a:t>r113</a:t>
            </a:r>
          </a:p>
        </p:txBody>
      </p:sp>
      <p:sp>
        <p:nvSpPr>
          <p:cNvPr id="15381" name="Line 15"/>
          <p:cNvSpPr>
            <a:spLocks noChangeShapeType="1"/>
          </p:cNvSpPr>
          <p:nvPr/>
        </p:nvSpPr>
        <p:spPr bwMode="auto">
          <a:xfrm>
            <a:off x="6200775" y="400367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5382" name="Line 16"/>
          <p:cNvSpPr>
            <a:spLocks noChangeShapeType="1"/>
          </p:cNvSpPr>
          <p:nvPr/>
        </p:nvSpPr>
        <p:spPr bwMode="auto">
          <a:xfrm>
            <a:off x="6272213" y="47958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5383" name="Line 17"/>
          <p:cNvSpPr>
            <a:spLocks noChangeShapeType="1"/>
          </p:cNvSpPr>
          <p:nvPr/>
        </p:nvSpPr>
        <p:spPr bwMode="auto">
          <a:xfrm>
            <a:off x="7280275" y="486727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5384" name="Line 18"/>
          <p:cNvSpPr>
            <a:spLocks noChangeShapeType="1"/>
          </p:cNvSpPr>
          <p:nvPr/>
        </p:nvSpPr>
        <p:spPr bwMode="auto">
          <a:xfrm>
            <a:off x="8216900" y="47958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5385" name="Line 19"/>
          <p:cNvSpPr>
            <a:spLocks noChangeShapeType="1"/>
          </p:cNvSpPr>
          <p:nvPr/>
        </p:nvSpPr>
        <p:spPr bwMode="auto">
          <a:xfrm flipV="1">
            <a:off x="7208838" y="4075113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5386" name="Line 20"/>
          <p:cNvSpPr>
            <a:spLocks noChangeShapeType="1"/>
          </p:cNvSpPr>
          <p:nvPr/>
        </p:nvSpPr>
        <p:spPr bwMode="auto">
          <a:xfrm>
            <a:off x="6561138" y="4649788"/>
            <a:ext cx="36036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5387" name="Line 21"/>
          <p:cNvSpPr>
            <a:spLocks noChangeShapeType="1"/>
          </p:cNvSpPr>
          <p:nvPr/>
        </p:nvSpPr>
        <p:spPr bwMode="auto">
          <a:xfrm>
            <a:off x="7569200" y="4651375"/>
            <a:ext cx="3603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5388" name="Line 22"/>
          <p:cNvSpPr>
            <a:spLocks noChangeShapeType="1"/>
          </p:cNvSpPr>
          <p:nvPr/>
        </p:nvSpPr>
        <p:spPr bwMode="auto">
          <a:xfrm>
            <a:off x="7569200" y="3930650"/>
            <a:ext cx="3603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5389" name="Line 23"/>
          <p:cNvSpPr>
            <a:spLocks noChangeShapeType="1"/>
          </p:cNvSpPr>
          <p:nvPr/>
        </p:nvSpPr>
        <p:spPr bwMode="auto">
          <a:xfrm>
            <a:off x="6272213" y="407511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5390" name="Line 24"/>
          <p:cNvSpPr>
            <a:spLocks noChangeShapeType="1"/>
          </p:cNvSpPr>
          <p:nvPr/>
        </p:nvSpPr>
        <p:spPr bwMode="auto">
          <a:xfrm>
            <a:off x="6343650" y="486727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5391" name="Line 25"/>
          <p:cNvSpPr>
            <a:spLocks noChangeShapeType="1"/>
          </p:cNvSpPr>
          <p:nvPr/>
        </p:nvSpPr>
        <p:spPr bwMode="auto">
          <a:xfrm>
            <a:off x="7351713" y="493871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5392" name="Line 26"/>
          <p:cNvSpPr>
            <a:spLocks noChangeShapeType="1"/>
          </p:cNvSpPr>
          <p:nvPr/>
        </p:nvSpPr>
        <p:spPr bwMode="auto">
          <a:xfrm>
            <a:off x="8288338" y="486727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5393" name="Line 27"/>
          <p:cNvSpPr>
            <a:spLocks noChangeShapeType="1"/>
          </p:cNvSpPr>
          <p:nvPr/>
        </p:nvSpPr>
        <p:spPr bwMode="auto">
          <a:xfrm flipV="1">
            <a:off x="7280275" y="4146550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5394" name="Line 28"/>
          <p:cNvSpPr>
            <a:spLocks noChangeShapeType="1"/>
          </p:cNvSpPr>
          <p:nvPr/>
        </p:nvSpPr>
        <p:spPr bwMode="auto">
          <a:xfrm>
            <a:off x="6632575" y="4721225"/>
            <a:ext cx="3603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5395" name="Line 29"/>
          <p:cNvSpPr>
            <a:spLocks noChangeShapeType="1"/>
          </p:cNvSpPr>
          <p:nvPr/>
        </p:nvSpPr>
        <p:spPr bwMode="auto">
          <a:xfrm>
            <a:off x="7640638" y="4722813"/>
            <a:ext cx="36036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5396" name="Line 30"/>
          <p:cNvSpPr>
            <a:spLocks noChangeShapeType="1"/>
          </p:cNvSpPr>
          <p:nvPr/>
        </p:nvSpPr>
        <p:spPr bwMode="auto">
          <a:xfrm>
            <a:off x="7640638" y="4002088"/>
            <a:ext cx="36036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D59125F-7FD8-4E8D-AA82-230E77F9B645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16390" name="Rectangle 2"/>
          <p:cNvSpPr>
            <a:spLocks noChangeArrowheads="1"/>
          </p:cNvSpPr>
          <p:nvPr/>
        </p:nvSpPr>
        <p:spPr bwMode="auto">
          <a:xfrm>
            <a:off x="395288" y="765175"/>
            <a:ext cx="8497887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Generic search algorithm</a:t>
            </a:r>
            <a:r>
              <a:rPr lang="en-US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: given a graph, start node, and goal node(s), incrementally explore paths from the start node(s).</a:t>
            </a:r>
          </a:p>
          <a:p>
            <a:pPr marL="342900" indent="-342900">
              <a:lnSpc>
                <a:spcPct val="40000"/>
              </a:lnSpc>
              <a:spcBef>
                <a:spcPct val="20000"/>
              </a:spcBef>
            </a:pPr>
            <a:endParaRPr lang="en-US">
              <a:solidFill>
                <a:srgbClr val="000000"/>
              </a:solidFill>
              <a:latin typeface="Arial Unicode MS" pitchFamily="34" charset="-128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Maintain a </a:t>
            </a:r>
            <a:r>
              <a:rPr lang="en-US" b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frontier of paths</a:t>
            </a:r>
            <a:r>
              <a:rPr lang="en-US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from the start node that have been explored.</a:t>
            </a:r>
          </a:p>
          <a:p>
            <a:pPr marL="342900" indent="-342900">
              <a:lnSpc>
                <a:spcPct val="50000"/>
              </a:lnSpc>
              <a:spcBef>
                <a:spcPct val="20000"/>
              </a:spcBef>
            </a:pPr>
            <a:endParaRPr lang="en-US">
              <a:solidFill>
                <a:srgbClr val="000000"/>
              </a:solidFill>
              <a:latin typeface="Arial Unicode MS" pitchFamily="34" charset="-128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As search proceeds, the frontier expands into the unexplored nodes until (hopefully!) a goal node is encountered.</a:t>
            </a:r>
          </a:p>
          <a:p>
            <a:pPr marL="342900" indent="-342900">
              <a:lnSpc>
                <a:spcPct val="60000"/>
              </a:lnSpc>
              <a:spcBef>
                <a:spcPct val="20000"/>
              </a:spcBef>
            </a:pPr>
            <a:endParaRPr lang="en-US">
              <a:solidFill>
                <a:srgbClr val="000000"/>
              </a:solidFill>
              <a:latin typeface="Arial Unicode MS" pitchFamily="34" charset="-128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The way in which the frontier is expanded defines the search strategy.</a:t>
            </a:r>
          </a:p>
          <a:p>
            <a:pPr marL="342900" indent="-342900">
              <a:spcBef>
                <a:spcPct val="20000"/>
              </a:spcBef>
            </a:pPr>
            <a:endParaRPr lang="en-US">
              <a:solidFill>
                <a:srgbClr val="000000"/>
              </a:solidFill>
              <a:latin typeface="Arial Unicode MS" pitchFamily="34" charset="-128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>
              <a:solidFill>
                <a:srgbClr val="000000"/>
              </a:solidFill>
              <a:latin typeface="EBZZZZ+MTSYN"/>
            </a:endParaRPr>
          </a:p>
        </p:txBody>
      </p:sp>
      <p:sp>
        <p:nvSpPr>
          <p:cNvPr id="163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Graph Searching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DE0C8D5-2C3F-4706-B352-6601C2111834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17443" name="Rectangle 2"/>
          <p:cNvSpPr>
            <a:spLocks noChangeArrowheads="1"/>
          </p:cNvSpPr>
          <p:nvPr/>
        </p:nvSpPr>
        <p:spPr bwMode="auto">
          <a:xfrm>
            <a:off x="533400" y="990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>
              <a:solidFill>
                <a:srgbClr val="000000"/>
              </a:solidFill>
              <a:latin typeface="Times-Roman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>
              <a:solidFill>
                <a:srgbClr val="000000"/>
              </a:solidFill>
              <a:latin typeface="Times-Roman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>
              <a:solidFill>
                <a:srgbClr val="000000"/>
              </a:solidFill>
              <a:latin typeface="EBZZZZ+MTSYN"/>
            </a:endParaRPr>
          </a:p>
        </p:txBody>
      </p:sp>
      <p:sp>
        <p:nvSpPr>
          <p:cNvPr id="17444" name="Rectangle 3"/>
          <p:cNvSpPr>
            <a:spLocks noChangeArrowheads="1"/>
          </p:cNvSpPr>
          <p:nvPr/>
        </p:nvSpPr>
        <p:spPr bwMode="auto">
          <a:xfrm>
            <a:off x="468313" y="908050"/>
            <a:ext cx="8280400" cy="367347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solidFill>
                  <a:srgbClr val="000000"/>
                </a:solidFill>
                <a:latin typeface="Arial Unicode MS" pitchFamily="34" charset="-128"/>
              </a:rPr>
              <a:t>Input: 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</a:rPr>
              <a:t>a graph, a start node, Boolean procedure </a:t>
            </a:r>
            <a:r>
              <a:rPr lang="en-US" sz="2400" i="1">
                <a:solidFill>
                  <a:srgbClr val="000000"/>
                </a:solidFill>
                <a:latin typeface="Arial Unicode MS" pitchFamily="34" charset="-128"/>
              </a:rPr>
              <a:t>goal(n)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</a:rPr>
              <a:t> that tests if </a:t>
            </a:r>
            <a:r>
              <a:rPr lang="en-US" sz="2400" i="1">
                <a:solidFill>
                  <a:srgbClr val="000000"/>
                </a:solidFill>
                <a:latin typeface="Arial Unicode MS" pitchFamily="34" charset="-128"/>
              </a:rPr>
              <a:t>n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</a:rPr>
              <a:t> is a goal node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solidFill>
                  <a:srgbClr val="000000"/>
                </a:solidFill>
                <a:latin typeface="Arial Unicode MS" pitchFamily="34" charset="-128"/>
              </a:rPr>
              <a:t>frontier:= </a:t>
            </a:r>
            <a:r>
              <a:rPr lang="en-US" sz="2400">
                <a:latin typeface="Arial Unicode MS" pitchFamily="34" charset="-128"/>
              </a:rPr>
              <a:t>[&lt;</a:t>
            </a:r>
            <a:r>
              <a:rPr lang="en-US" sz="2400" i="1">
                <a:latin typeface="Arial Unicode MS" pitchFamily="34" charset="-128"/>
              </a:rPr>
              <a:t>s</a:t>
            </a:r>
            <a:r>
              <a:rPr lang="en-US" sz="2400">
                <a:latin typeface="Arial Unicode MS" pitchFamily="34" charset="-128"/>
              </a:rPr>
              <a:t>&gt;: </a:t>
            </a:r>
            <a:r>
              <a:rPr lang="en-US" sz="2400" i="1">
                <a:latin typeface="Arial Unicode MS" pitchFamily="34" charset="-128"/>
              </a:rPr>
              <a:t>s</a:t>
            </a:r>
            <a:r>
              <a:rPr lang="en-US" sz="2400">
                <a:latin typeface="Arial Unicode MS" pitchFamily="34" charset="-128"/>
              </a:rPr>
              <a:t> is a start node];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b="1">
                <a:solidFill>
                  <a:srgbClr val="000000"/>
                </a:solidFill>
                <a:latin typeface="Arial Unicode MS" pitchFamily="34" charset="-128"/>
              </a:rPr>
              <a:t>While </a:t>
            </a:r>
            <a:r>
              <a:rPr lang="en-US" sz="2400" i="1">
                <a:solidFill>
                  <a:srgbClr val="000000"/>
                </a:solidFill>
                <a:latin typeface="Arial Unicode MS" pitchFamily="34" charset="-128"/>
              </a:rPr>
              <a:t>frontier 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</a:rPr>
              <a:t>is not empty:</a:t>
            </a:r>
            <a:endParaRPr lang="en-US" sz="2400" b="1">
              <a:solidFill>
                <a:srgbClr val="000000"/>
              </a:solidFill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b="1">
                <a:solidFill>
                  <a:srgbClr val="000000"/>
                </a:solidFill>
                <a:latin typeface="Arial Unicode MS" pitchFamily="34" charset="-128"/>
              </a:rPr>
              <a:t>      select 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</a:rPr>
              <a:t>and</a:t>
            </a:r>
            <a:r>
              <a:rPr lang="en-US" sz="2400" b="1">
                <a:solidFill>
                  <a:srgbClr val="000000"/>
                </a:solidFill>
                <a:latin typeface="Arial Unicode MS" pitchFamily="34" charset="-128"/>
              </a:rPr>
              <a:t> remove 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</a:rPr>
              <a:t>path  &lt;</a:t>
            </a:r>
            <a:r>
              <a:rPr lang="en-US" sz="2400" i="1">
                <a:solidFill>
                  <a:srgbClr val="000000"/>
                </a:solidFill>
                <a:latin typeface="Arial Unicode MS" pitchFamily="34" charset="-128"/>
              </a:rPr>
              <a:t>n</a:t>
            </a:r>
            <a:r>
              <a:rPr lang="en-US" sz="2400" i="1" baseline="-25000">
                <a:solidFill>
                  <a:srgbClr val="000000"/>
                </a:solidFill>
                <a:latin typeface="Arial Unicode MS" pitchFamily="34" charset="-128"/>
              </a:rPr>
              <a:t>o</a:t>
            </a:r>
            <a:r>
              <a:rPr lang="en-US" sz="2400" i="1">
                <a:solidFill>
                  <a:srgbClr val="000000"/>
                </a:solidFill>
                <a:latin typeface="Arial Unicode MS" pitchFamily="34" charset="-128"/>
              </a:rPr>
              <a:t>,….,n</a:t>
            </a:r>
            <a:r>
              <a:rPr lang="en-US" sz="2400" i="1" baseline="-25000">
                <a:solidFill>
                  <a:srgbClr val="000000"/>
                </a:solidFill>
                <a:latin typeface="Arial Unicode MS" pitchFamily="34" charset="-128"/>
              </a:rPr>
              <a:t>k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</a:rPr>
              <a:t>&gt; from </a:t>
            </a:r>
            <a:r>
              <a:rPr lang="en-US" sz="2400" i="1">
                <a:solidFill>
                  <a:srgbClr val="000000"/>
                </a:solidFill>
                <a:latin typeface="Arial Unicode MS" pitchFamily="34" charset="-128"/>
              </a:rPr>
              <a:t>frontier; </a:t>
            </a:r>
            <a:endParaRPr lang="en-US" sz="2400">
              <a:solidFill>
                <a:srgbClr val="000000"/>
              </a:solidFill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solidFill>
                  <a:srgbClr val="000000"/>
                </a:solidFill>
                <a:latin typeface="Arial Unicode MS" pitchFamily="34" charset="-128"/>
              </a:rPr>
              <a:t>      </a:t>
            </a:r>
            <a:r>
              <a:rPr lang="en-US" sz="2400" b="1">
                <a:solidFill>
                  <a:srgbClr val="000000"/>
                </a:solidFill>
                <a:latin typeface="Arial Unicode MS" pitchFamily="34" charset="-128"/>
              </a:rPr>
              <a:t>If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</a:rPr>
              <a:t> </a:t>
            </a:r>
            <a:r>
              <a:rPr lang="en-US" sz="2400" i="1">
                <a:solidFill>
                  <a:srgbClr val="000000"/>
                </a:solidFill>
                <a:latin typeface="Arial Unicode MS" pitchFamily="34" charset="-128"/>
              </a:rPr>
              <a:t>goal(n</a:t>
            </a:r>
            <a:r>
              <a:rPr lang="en-US" sz="2400" i="1" baseline="-25000">
                <a:solidFill>
                  <a:srgbClr val="000000"/>
                </a:solidFill>
                <a:latin typeface="Arial Unicode MS" pitchFamily="34" charset="-128"/>
              </a:rPr>
              <a:t>k</a:t>
            </a:r>
            <a:r>
              <a:rPr lang="en-US" sz="2400" i="1">
                <a:solidFill>
                  <a:srgbClr val="000000"/>
                </a:solidFill>
                <a:latin typeface="Arial Unicode MS" pitchFamily="34" charset="-128"/>
              </a:rPr>
              <a:t>)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solidFill>
                  <a:srgbClr val="000000"/>
                </a:solidFill>
                <a:latin typeface="Arial Unicode MS" pitchFamily="34" charset="-128"/>
              </a:rPr>
              <a:t>              </a:t>
            </a:r>
            <a:r>
              <a:rPr lang="en-US" sz="2400" b="1">
                <a:solidFill>
                  <a:srgbClr val="000000"/>
                </a:solidFill>
                <a:latin typeface="Arial Unicode MS" pitchFamily="34" charset="-128"/>
              </a:rPr>
              <a:t>return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</a:rPr>
              <a:t> &lt;</a:t>
            </a:r>
            <a:r>
              <a:rPr lang="en-US" sz="2400" i="1">
                <a:solidFill>
                  <a:srgbClr val="000000"/>
                </a:solidFill>
                <a:latin typeface="Arial Unicode MS" pitchFamily="34" charset="-128"/>
              </a:rPr>
              <a:t>n</a:t>
            </a:r>
            <a:r>
              <a:rPr lang="en-US" sz="2400" i="1" baseline="-25000">
                <a:solidFill>
                  <a:srgbClr val="000000"/>
                </a:solidFill>
                <a:latin typeface="Arial Unicode MS" pitchFamily="34" charset="-128"/>
              </a:rPr>
              <a:t>o</a:t>
            </a:r>
            <a:r>
              <a:rPr lang="en-US" sz="2400" i="1">
                <a:solidFill>
                  <a:srgbClr val="000000"/>
                </a:solidFill>
                <a:latin typeface="Arial Unicode MS" pitchFamily="34" charset="-128"/>
              </a:rPr>
              <a:t>,….,n</a:t>
            </a:r>
            <a:r>
              <a:rPr lang="en-US" sz="2400" i="1" baseline="-25000">
                <a:solidFill>
                  <a:srgbClr val="000000"/>
                </a:solidFill>
                <a:latin typeface="Arial Unicode MS" pitchFamily="34" charset="-128"/>
              </a:rPr>
              <a:t>k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</a:rPr>
              <a:t>&gt;; </a:t>
            </a:r>
            <a:endParaRPr lang="en-US">
              <a:solidFill>
                <a:srgbClr val="000000"/>
              </a:solidFill>
              <a:latin typeface="Arial Unicode MS" pitchFamily="34" charset="-128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</a:pPr>
            <a:r>
              <a:rPr lang="en-US" sz="2400" b="1">
                <a:solidFill>
                  <a:srgbClr val="000000"/>
                </a:solidFill>
                <a:latin typeface="Arial Unicode MS" pitchFamily="34" charset="-128"/>
              </a:rPr>
              <a:t>For every 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</a:rPr>
              <a:t>neighbor</a:t>
            </a:r>
            <a:r>
              <a:rPr lang="en-US" sz="2400" b="1">
                <a:solidFill>
                  <a:srgbClr val="000000"/>
                </a:solidFill>
                <a:latin typeface="Arial Unicode MS" pitchFamily="34" charset="-128"/>
              </a:rPr>
              <a:t> </a:t>
            </a:r>
            <a:r>
              <a:rPr lang="en-US" sz="2400" i="1">
                <a:solidFill>
                  <a:srgbClr val="000000"/>
                </a:solidFill>
                <a:latin typeface="Arial Unicode MS" pitchFamily="34" charset="-128"/>
              </a:rPr>
              <a:t>n</a:t>
            </a:r>
            <a:r>
              <a:rPr lang="en-US" sz="2400" b="1">
                <a:solidFill>
                  <a:srgbClr val="000000"/>
                </a:solidFill>
                <a:latin typeface="Arial Unicode MS" pitchFamily="34" charset="-128"/>
              </a:rPr>
              <a:t> 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</a:rPr>
              <a:t>of</a:t>
            </a:r>
            <a:r>
              <a:rPr lang="en-US" sz="2400" b="1">
                <a:solidFill>
                  <a:srgbClr val="000000"/>
                </a:solidFill>
                <a:latin typeface="Arial Unicode MS" pitchFamily="34" charset="-128"/>
              </a:rPr>
              <a:t> </a:t>
            </a:r>
            <a:r>
              <a:rPr lang="en-US" sz="2400" i="1">
                <a:solidFill>
                  <a:srgbClr val="000000"/>
                </a:solidFill>
                <a:latin typeface="Arial Unicode MS" pitchFamily="34" charset="-128"/>
              </a:rPr>
              <a:t>n</a:t>
            </a:r>
            <a:r>
              <a:rPr lang="en-US" sz="2400" i="1" baseline="-25000">
                <a:solidFill>
                  <a:srgbClr val="000000"/>
                </a:solidFill>
                <a:latin typeface="Arial Unicode MS" pitchFamily="34" charset="-128"/>
              </a:rPr>
              <a:t>k</a:t>
            </a:r>
            <a:endParaRPr lang="en-US" sz="2400">
              <a:solidFill>
                <a:srgbClr val="000000"/>
              </a:solidFill>
              <a:latin typeface="Arial Unicode MS" pitchFamily="34" charset="-128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</a:pPr>
            <a:r>
              <a:rPr lang="en-US" sz="2400" b="1">
                <a:solidFill>
                  <a:srgbClr val="000000"/>
                </a:solidFill>
                <a:latin typeface="Arial Unicode MS" pitchFamily="34" charset="-128"/>
              </a:rPr>
              <a:t>        add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</a:rPr>
              <a:t> &lt;</a:t>
            </a:r>
            <a:r>
              <a:rPr lang="en-US" sz="2400" i="1">
                <a:solidFill>
                  <a:srgbClr val="000000"/>
                </a:solidFill>
                <a:latin typeface="Arial Unicode MS" pitchFamily="34" charset="-128"/>
              </a:rPr>
              <a:t>n</a:t>
            </a:r>
            <a:r>
              <a:rPr lang="en-US" sz="2400" i="1" baseline="-25000">
                <a:solidFill>
                  <a:srgbClr val="000000"/>
                </a:solidFill>
                <a:latin typeface="Arial Unicode MS" pitchFamily="34" charset="-128"/>
              </a:rPr>
              <a:t>o</a:t>
            </a:r>
            <a:r>
              <a:rPr lang="en-US" sz="2400" i="1">
                <a:solidFill>
                  <a:srgbClr val="000000"/>
                </a:solidFill>
                <a:latin typeface="Arial Unicode MS" pitchFamily="34" charset="-128"/>
              </a:rPr>
              <a:t>,….,n</a:t>
            </a:r>
            <a:r>
              <a:rPr lang="en-US" sz="2400" i="1" baseline="-25000">
                <a:solidFill>
                  <a:srgbClr val="000000"/>
                </a:solidFill>
                <a:latin typeface="Arial Unicode MS" pitchFamily="34" charset="-128"/>
              </a:rPr>
              <a:t>k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</a:rPr>
              <a:t>, </a:t>
            </a:r>
            <a:r>
              <a:rPr lang="en-US" sz="2400" i="1">
                <a:solidFill>
                  <a:srgbClr val="000000"/>
                </a:solidFill>
                <a:latin typeface="Arial Unicode MS" pitchFamily="34" charset="-128"/>
              </a:rPr>
              <a:t>n&gt;</a:t>
            </a:r>
            <a:r>
              <a:rPr lang="en-US" sz="2400">
                <a:solidFill>
                  <a:srgbClr val="000000"/>
                </a:solidFill>
                <a:latin typeface="Arial Unicode MS" pitchFamily="34" charset="-128"/>
              </a:rPr>
              <a:t> to </a:t>
            </a:r>
            <a:r>
              <a:rPr lang="en-US" sz="2400" i="1">
                <a:solidFill>
                  <a:srgbClr val="000000"/>
                </a:solidFill>
                <a:latin typeface="Arial Unicode MS" pitchFamily="34" charset="-128"/>
              </a:rPr>
              <a:t>frontier;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b="1">
                <a:solidFill>
                  <a:srgbClr val="000000"/>
                </a:solidFill>
                <a:latin typeface="Arial Unicode MS" pitchFamily="34" charset="-128"/>
              </a:rPr>
              <a:t>end</a:t>
            </a:r>
          </a:p>
        </p:txBody>
      </p:sp>
      <p:sp>
        <p:nvSpPr>
          <p:cNvPr id="17445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Generic Search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8D8D338-5038-4F80-A780-6E19AE25273B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18441" name="Rectangle 2"/>
          <p:cNvSpPr>
            <a:spLocks noChangeArrowheads="1"/>
          </p:cNvSpPr>
          <p:nvPr/>
        </p:nvSpPr>
        <p:spPr bwMode="auto">
          <a:xfrm>
            <a:off x="533400" y="990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>
              <a:solidFill>
                <a:srgbClr val="000000"/>
              </a:solidFill>
              <a:latin typeface="Times-Roman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>
              <a:solidFill>
                <a:srgbClr val="000000"/>
              </a:solidFill>
              <a:latin typeface="EBZZZZ+MTSYN"/>
            </a:endParaRPr>
          </a:p>
        </p:txBody>
      </p:sp>
      <p:sp>
        <p:nvSpPr>
          <p:cNvPr id="1844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Problem Solving by Graph Searching</a:t>
            </a:r>
            <a:r>
              <a:rPr lang="en-US" b="0" smtClean="0">
                <a:solidFill>
                  <a:srgbClr val="000000"/>
                </a:solidFill>
                <a:latin typeface="Times-Roman"/>
              </a:rPr>
              <a:t> </a:t>
            </a:r>
          </a:p>
        </p:txBody>
      </p:sp>
      <p:pic>
        <p:nvPicPr>
          <p:cNvPr id="18443" name="Picture 4" descr="ps-as-graph-searc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906463"/>
            <a:ext cx="7848600" cy="577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357563" y="1214438"/>
            <a:ext cx="1920875" cy="400050"/>
          </a:xfrm>
          <a:prstGeom prst="rect">
            <a:avLst/>
          </a:prstGeom>
          <a:solidFill>
            <a:schemeClr val="accent3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latin typeface="+mj-lt"/>
              </a:rPr>
              <a:t>Ends of frontier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</a:rPr>
              <a:t>Colored Cards</a:t>
            </a:r>
            <a:endParaRPr smtClean="0">
              <a:ea typeface="MS PGothic" pitchFamily="34" charset="-128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458200" cy="4495800"/>
          </a:xfrm>
        </p:spPr>
        <p:txBody>
          <a:bodyPr/>
          <a:lstStyle/>
          <a:p>
            <a:pPr>
              <a:buSzTx/>
              <a:buFontTx/>
              <a:buChar char="•"/>
              <a:defRPr/>
            </a:pPr>
            <a:r>
              <a:rPr lang="en-US" dirty="0" smtClean="0">
                <a:latin typeface="+mj-lt"/>
                <a:ea typeface="ＭＳ Ｐゴシック" charset="0"/>
              </a:rPr>
              <a:t>You need to have </a:t>
            </a:r>
            <a:r>
              <a:rPr lang="en-US" dirty="0" smtClean="0">
                <a:latin typeface="+mj-lt"/>
                <a:cs typeface="Microsoft Sans Serif" charset="0"/>
              </a:rPr>
              <a:t>4 colored index cards</a:t>
            </a:r>
          </a:p>
          <a:p>
            <a:pPr lvl="1">
              <a:buSzTx/>
              <a:defRPr/>
            </a:pPr>
            <a:r>
              <a:rPr lang="en-US" dirty="0" smtClean="0">
                <a:latin typeface="+mj-lt"/>
                <a:cs typeface="Microsoft Sans Serif" charset="0"/>
              </a:rPr>
              <a:t>Come and get them from me if you still don’t </a:t>
            </a:r>
            <a:r>
              <a:rPr lang="en-US" smtClean="0">
                <a:latin typeface="+mj-lt"/>
                <a:cs typeface="Microsoft Sans Serif" charset="0"/>
              </a:rPr>
              <a:t>have them</a:t>
            </a:r>
            <a:endParaRPr lang="en-US" dirty="0" smtClean="0">
              <a:latin typeface="+mj-lt"/>
              <a:cs typeface="Microsoft Sans Serif" charset="0"/>
            </a:endParaRPr>
          </a:p>
          <a:p>
            <a:pPr lvl="1">
              <a:buSzTx/>
              <a:defRPr/>
            </a:pPr>
            <a:endParaRPr lang="en-US" dirty="0">
              <a:latin typeface="+mj-lt"/>
              <a:cs typeface="Microsoft Sans Serif" charset="0"/>
            </a:endParaRPr>
          </a:p>
          <a:p>
            <a:pPr>
              <a:buSzTx/>
              <a:buFontTx/>
              <a:buChar char="•"/>
              <a:defRPr/>
            </a:pPr>
            <a:endParaRPr lang="en-US" dirty="0" smtClean="0">
              <a:latin typeface="+mj-lt"/>
              <a:ea typeface="ＭＳ Ｐゴシック" charset="0"/>
            </a:endParaRPr>
          </a:p>
          <a:p>
            <a:pPr>
              <a:buSzTx/>
              <a:buFontTx/>
              <a:buChar char="•"/>
              <a:defRPr/>
            </a:pPr>
            <a:endParaRPr lang="en-US" dirty="0" smtClean="0">
              <a:latin typeface="+mj-lt"/>
              <a:ea typeface="ＭＳ Ｐゴシック" charset="0"/>
            </a:endParaRPr>
          </a:p>
          <a:p>
            <a:pPr>
              <a:buSzTx/>
              <a:buFontTx/>
              <a:buChar char="•"/>
              <a:defRPr/>
            </a:pPr>
            <a:endParaRPr lang="en-US" dirty="0" smtClean="0">
              <a:latin typeface="+mj-lt"/>
              <a:ea typeface="ＭＳ Ｐゴシック" charset="0"/>
            </a:endParaRPr>
          </a:p>
          <a:p>
            <a:pPr>
              <a:buSzTx/>
              <a:buFontTx/>
              <a:buChar char="•"/>
              <a:defRPr/>
            </a:pPr>
            <a:endParaRPr lang="en-US" dirty="0" smtClean="0">
              <a:latin typeface="+mj-lt"/>
              <a:ea typeface="ＭＳ Ｐゴシック" charset="0"/>
            </a:endParaRPr>
          </a:p>
          <a:p>
            <a:pPr>
              <a:buSzTx/>
              <a:defRPr/>
            </a:pPr>
            <a:endParaRPr lang="en-US" dirty="0" smtClean="0">
              <a:latin typeface="+mj-lt"/>
              <a:ea typeface="ＭＳ Ｐゴシック" charset="0"/>
            </a:endParaRPr>
          </a:p>
          <a:p>
            <a:pPr>
              <a:buSzTx/>
              <a:buFontTx/>
              <a:buChar char="•"/>
              <a:defRPr/>
            </a:pPr>
            <a:r>
              <a:rPr lang="en-US" dirty="0" smtClean="0">
                <a:latin typeface="+mj-lt"/>
                <a:ea typeface="ＭＳ Ｐゴシック" charset="0"/>
              </a:rPr>
              <a:t>You will use these as voting cards</a:t>
            </a:r>
            <a:endParaRPr lang="en-US" dirty="0">
              <a:latin typeface="+mj-lt"/>
              <a:ea typeface="ＭＳ Ｐゴシック" charset="0"/>
            </a:endParaRPr>
          </a:p>
          <a:p>
            <a:pPr lvl="1">
              <a:defRPr/>
            </a:pPr>
            <a:r>
              <a:rPr lang="en-US" dirty="0">
                <a:latin typeface="+mj-lt"/>
                <a:cs typeface="Microsoft Sans Serif" charset="0"/>
              </a:rPr>
              <a:t>Cheap low tech variant of </a:t>
            </a:r>
            <a:r>
              <a:rPr lang="en-US" dirty="0" smtClean="0">
                <a:latin typeface="+mj-lt"/>
                <a:cs typeface="Microsoft Sans Serif" charset="0"/>
              </a:rPr>
              <a:t>clickers</a:t>
            </a:r>
          </a:p>
          <a:p>
            <a:pPr lvl="1">
              <a:buNone/>
              <a:defRPr/>
            </a:pPr>
            <a:r>
              <a:rPr lang="en-US" sz="2800" b="1" dirty="0" smtClean="0">
                <a:solidFill>
                  <a:schemeClr val="accent2"/>
                </a:solidFill>
                <a:latin typeface="+mj-lt"/>
                <a:cs typeface="Microsoft Sans Serif" charset="0"/>
              </a:rPr>
              <a:t>Please </a:t>
            </a:r>
            <a:r>
              <a:rPr lang="en-US" sz="2800" b="1" dirty="0">
                <a:solidFill>
                  <a:schemeClr val="accent2"/>
                </a:solidFill>
                <a:latin typeface="+mj-lt"/>
                <a:cs typeface="Microsoft Sans Serif" charset="0"/>
              </a:rPr>
              <a:t>bring them to class every </a:t>
            </a:r>
            <a:r>
              <a:rPr lang="en-US" sz="2800" b="1" dirty="0" smtClean="0">
                <a:solidFill>
                  <a:schemeClr val="accent2"/>
                </a:solidFill>
                <a:latin typeface="+mj-lt"/>
                <a:cs typeface="Microsoft Sans Serif" charset="0"/>
              </a:rPr>
              <a:t>time</a:t>
            </a:r>
            <a:endParaRPr lang="en-US" sz="2800" b="1" dirty="0">
              <a:solidFill>
                <a:schemeClr val="accent2"/>
              </a:solidFill>
              <a:latin typeface="+mj-lt"/>
            </a:endParaRPr>
          </a:p>
          <a:p>
            <a:pPr>
              <a:buSzTx/>
              <a:buFontTx/>
              <a:buChar char="•"/>
              <a:defRPr/>
            </a:pPr>
            <a:endParaRPr lang="en-US" dirty="0">
              <a:latin typeface="Microsoft Sans Serif" charset="0"/>
              <a:ea typeface="ＭＳ Ｐゴシック" charset="0"/>
            </a:endParaRPr>
          </a:p>
          <a:p>
            <a:pPr marL="742950" lvl="2" indent="-342900">
              <a:defRPr/>
            </a:pPr>
            <a:endParaRPr lang="en-US" sz="1800" dirty="0">
              <a:latin typeface="Microsoft Sans Serif" charset="0"/>
              <a:cs typeface="Microsoft Sans Serif" charset="0"/>
            </a:endParaRPr>
          </a:p>
          <a:p>
            <a:pPr>
              <a:buSzTx/>
              <a:buFontTx/>
              <a:buChar char="•"/>
              <a:defRPr/>
            </a:pPr>
            <a:endParaRPr lang="en-US" dirty="0">
              <a:latin typeface="Microsoft Sans Serif" charset="0"/>
              <a:ea typeface="ＭＳ Ｐゴシック" charset="0"/>
            </a:endParaRPr>
          </a:p>
          <a:p>
            <a:pPr lvl="1">
              <a:defRPr/>
            </a:pPr>
            <a:endParaRPr lang="en-US" dirty="0">
              <a:latin typeface="Microsoft Sans Serif" charset="0"/>
              <a:cs typeface="Microsoft Sans Serif" charset="0"/>
            </a:endParaRPr>
          </a:p>
          <a:p>
            <a:pPr lvl="1">
              <a:defRPr/>
            </a:pPr>
            <a:endParaRPr lang="en-US" dirty="0">
              <a:latin typeface="Microsoft Sans Serif" charset="0"/>
              <a:cs typeface="Microsoft Sans Serif" charset="0"/>
            </a:endParaRPr>
          </a:p>
          <a:p>
            <a:pPr lvl="1">
              <a:defRPr/>
            </a:pPr>
            <a:endParaRPr lang="en-CA" dirty="0">
              <a:latin typeface="Microsoft Sans Serif" charset="0"/>
              <a:cs typeface="Microsoft Sans Serif" charset="0"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2DD0BE2-994D-4A83-B2DD-18F96A7E89E4}" type="slidenum">
              <a:rPr lang="en-US"/>
              <a:pPr/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87624" y="2060848"/>
            <a:ext cx="1584325" cy="2519362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87849" y="2060848"/>
            <a:ext cx="1584325" cy="251936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788074" y="2060848"/>
            <a:ext cx="1584325" cy="2519362"/>
          </a:xfrm>
          <a:prstGeom prst="rect">
            <a:avLst/>
          </a:prstGeom>
          <a:solidFill>
            <a:srgbClr val="99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588299" y="2060848"/>
            <a:ext cx="1584325" cy="2519362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BE34712-6D92-4344-929E-B30427696B3E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19511" name="Rectangle 2"/>
          <p:cNvSpPr>
            <a:spLocks noChangeArrowheads="1"/>
          </p:cNvSpPr>
          <p:nvPr/>
        </p:nvSpPr>
        <p:spPr bwMode="auto">
          <a:xfrm>
            <a:off x="533400" y="990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>
              <a:solidFill>
                <a:srgbClr val="000000"/>
              </a:solidFill>
              <a:latin typeface="Times-Roman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>
              <a:solidFill>
                <a:srgbClr val="000000"/>
              </a:solidFill>
              <a:latin typeface="EBZZZZ+MTSYN"/>
            </a:endParaRPr>
          </a:p>
        </p:txBody>
      </p:sp>
      <p:sp>
        <p:nvSpPr>
          <p:cNvPr id="19512" name="Rectangle 3"/>
          <p:cNvSpPr>
            <a:spLocks noChangeArrowheads="1"/>
          </p:cNvSpPr>
          <p:nvPr/>
        </p:nvSpPr>
        <p:spPr bwMode="auto">
          <a:xfrm>
            <a:off x="395536" y="764704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The </a:t>
            </a:r>
            <a:r>
              <a:rPr lang="en-US" b="1" i="1" dirty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forward branching factor</a:t>
            </a:r>
            <a:r>
              <a:rPr lang="en-US" dirty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of a node is the number of arcs going out of the node</a:t>
            </a:r>
          </a:p>
          <a:p>
            <a:pPr marL="342900" indent="-342900">
              <a:spcBef>
                <a:spcPct val="20000"/>
              </a:spcBef>
            </a:pPr>
            <a:endParaRPr lang="en-US" dirty="0">
              <a:solidFill>
                <a:srgbClr val="000000"/>
              </a:solidFill>
              <a:latin typeface="Arial Unicode MS" pitchFamily="34" charset="-128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The </a:t>
            </a:r>
            <a:r>
              <a:rPr lang="en-US" b="1" i="1" dirty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backward branching factor</a:t>
            </a:r>
            <a:r>
              <a:rPr lang="en-US" dirty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of a node is the number of arcs going into the node</a:t>
            </a:r>
          </a:p>
          <a:p>
            <a:pPr marL="342900" indent="-342900">
              <a:spcBef>
                <a:spcPct val="20000"/>
              </a:spcBef>
            </a:pPr>
            <a:endParaRPr lang="en-US" dirty="0">
              <a:solidFill>
                <a:srgbClr val="000000"/>
              </a:solidFill>
              <a:latin typeface="Arial Unicode MS" pitchFamily="34" charset="-128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If the forward branching factor of any node is </a:t>
            </a:r>
            <a:r>
              <a:rPr lang="en-US" i="1" dirty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and the graph is a tree, </a:t>
            </a:r>
            <a:r>
              <a:rPr lang="en-US" dirty="0" smtClean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how many nodes are </a:t>
            </a:r>
            <a:r>
              <a:rPr lang="en-US" i="1" dirty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steps away from a </a:t>
            </a:r>
            <a:r>
              <a:rPr lang="en-US" dirty="0" smtClean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node?</a:t>
            </a:r>
            <a:endParaRPr lang="en-US" dirty="0">
              <a:solidFill>
                <a:srgbClr val="000000"/>
              </a:solidFill>
              <a:latin typeface="Arial Unicode MS" pitchFamily="34" charset="-128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dirty="0">
              <a:solidFill>
                <a:srgbClr val="000000"/>
              </a:solidFill>
              <a:latin typeface="Arial Unicode MS" pitchFamily="34" charset="-128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dirty="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1951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Branching Factor</a:t>
            </a:r>
          </a:p>
        </p:txBody>
      </p:sp>
      <p:sp>
        <p:nvSpPr>
          <p:cNvPr id="8" name="Rectangle 7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444208" y="5301208"/>
            <a:ext cx="648072" cy="576064"/>
          </a:xfrm>
          <a:prstGeom prst="rect">
            <a:avLst/>
          </a:prstGeom>
          <a:solidFill>
            <a:srgbClr val="00CC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i="1" dirty="0" err="1" smtClean="0"/>
              <a:t>n</a:t>
            </a:r>
            <a:r>
              <a:rPr lang="en-US" sz="3200" i="1" baseline="30000" dirty="0" err="1" smtClean="0"/>
              <a:t>b</a:t>
            </a:r>
            <a:endParaRPr lang="en-US" sz="3200" i="1" baseline="30000" dirty="0"/>
          </a:p>
        </p:txBody>
      </p:sp>
      <p:sp>
        <p:nvSpPr>
          <p:cNvPr id="9" name="TextBox 14"/>
          <p:cNvSpPr txBox="1">
            <a:spLocks noChangeArrowheads="1"/>
          </p:cNvSpPr>
          <p:nvPr/>
        </p:nvSpPr>
        <p:spPr bwMode="auto">
          <a:xfrm>
            <a:off x="4283968" y="5301208"/>
            <a:ext cx="792088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i="1" dirty="0" err="1" smtClean="0"/>
              <a:t>nb</a:t>
            </a:r>
            <a:endParaRPr lang="en-US" sz="3200" i="1" baseline="30000" dirty="0"/>
          </a:p>
        </p:txBody>
      </p:sp>
      <p:sp>
        <p:nvSpPr>
          <p:cNvPr id="10" name="TextBox 15"/>
          <p:cNvSpPr txBox="1">
            <a:spLocks noChangeArrowheads="1"/>
          </p:cNvSpPr>
          <p:nvPr/>
        </p:nvSpPr>
        <p:spPr bwMode="auto">
          <a:xfrm>
            <a:off x="5364089" y="5301208"/>
            <a:ext cx="720080" cy="584775"/>
          </a:xfrm>
          <a:prstGeom prst="rect">
            <a:avLst/>
          </a:prstGeom>
          <a:solidFill>
            <a:srgbClr val="66FF33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i="1" dirty="0" err="1" smtClean="0"/>
              <a:t>b</a:t>
            </a:r>
            <a:r>
              <a:rPr lang="en-US" sz="3200" i="1" baseline="30000" dirty="0" err="1" smtClean="0"/>
              <a:t>n</a:t>
            </a:r>
            <a:endParaRPr lang="en-US" sz="3200" i="1" baseline="30000" dirty="0"/>
          </a:p>
        </p:txBody>
      </p:sp>
      <p:sp>
        <p:nvSpPr>
          <p:cNvPr id="11" name="TextBox 16"/>
          <p:cNvSpPr txBox="1">
            <a:spLocks noChangeArrowheads="1"/>
          </p:cNvSpPr>
          <p:nvPr/>
        </p:nvSpPr>
        <p:spPr bwMode="auto">
          <a:xfrm>
            <a:off x="7380312" y="5301208"/>
            <a:ext cx="792088" cy="584775"/>
          </a:xfrm>
          <a:prstGeom prst="rect">
            <a:avLst/>
          </a:prstGeom>
          <a:solidFill>
            <a:srgbClr val="FF66CC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i="1" dirty="0" smtClean="0"/>
              <a:t>n/b</a:t>
            </a:r>
            <a:endParaRPr lang="en-US" sz="3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0B8883E-EEFB-4DCA-8A4E-4FE86A469D08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20489" name="Rectangle 2"/>
          <p:cNvSpPr>
            <a:spLocks noChangeArrowheads="1"/>
          </p:cNvSpPr>
          <p:nvPr/>
        </p:nvSpPr>
        <p:spPr bwMode="auto">
          <a:xfrm>
            <a:off x="533400" y="990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>
              <a:solidFill>
                <a:srgbClr val="000000"/>
              </a:solidFill>
              <a:latin typeface="Times-Roman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>
              <a:solidFill>
                <a:srgbClr val="000000"/>
              </a:solidFill>
              <a:latin typeface="EBZZZZ+MTSYN"/>
            </a:endParaRPr>
          </a:p>
        </p:txBody>
      </p:sp>
      <p:sp>
        <p:nvSpPr>
          <p:cNvPr id="20490" name="Rectangle 3"/>
          <p:cNvSpPr>
            <a:spLocks noChangeArrowheads="1"/>
          </p:cNvSpPr>
          <p:nvPr/>
        </p:nvSpPr>
        <p:spPr bwMode="auto">
          <a:xfrm>
            <a:off x="428625" y="928688"/>
            <a:ext cx="8497888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Search is a key computational mechanism in many AI agents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We will study the basic principles of search on the simple </a:t>
            </a:r>
            <a:r>
              <a:rPr lang="en-US" b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deterministic planning agent model</a:t>
            </a:r>
          </a:p>
          <a:p>
            <a:pPr marL="342900" indent="-342900">
              <a:spcBef>
                <a:spcPct val="20000"/>
              </a:spcBef>
            </a:pPr>
            <a:r>
              <a:rPr lang="en-US" b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Generic search approach</a:t>
            </a:r>
            <a:r>
              <a:rPr lang="en-US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: 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define a search space graph, 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start from current state, 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incrementally explore paths from current state until goal state is reached.</a:t>
            </a:r>
          </a:p>
          <a:p>
            <a:pPr marL="342900" indent="-342900">
              <a:lnSpc>
                <a:spcPct val="40000"/>
              </a:lnSpc>
              <a:spcBef>
                <a:spcPct val="20000"/>
              </a:spcBef>
            </a:pPr>
            <a:endParaRPr lang="en-US">
              <a:solidFill>
                <a:srgbClr val="000000"/>
              </a:solidFill>
              <a:latin typeface="Arial Unicode MS" pitchFamily="34" charset="-128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The way in which the frontier is expanded defines the search strategy.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solidFill>
                <a:srgbClr val="000000"/>
              </a:solidFill>
              <a:latin typeface="Arial Unicode MS" pitchFamily="34" charset="-128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2049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Summary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6F1A61A-EFBA-447D-843C-DE87A4AF3B27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2151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215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214438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3200" b="1" smtClean="0"/>
              <a:t>Identify</a:t>
            </a:r>
            <a:r>
              <a:rPr lang="en-US" sz="3200" smtClean="0"/>
              <a:t> real world examples that make use of deterministic, goal-driven planning agents </a:t>
            </a:r>
          </a:p>
          <a:p>
            <a:pPr eaLnBrk="1" hangingPunct="1">
              <a:buFontTx/>
              <a:buChar char="•"/>
            </a:pPr>
            <a:r>
              <a:rPr lang="en-US" sz="3200" b="1" smtClean="0"/>
              <a:t>Assess</a:t>
            </a:r>
            <a:r>
              <a:rPr lang="en-US" sz="3200" smtClean="0"/>
              <a:t> the size of the search space of a given search problem. </a:t>
            </a:r>
          </a:p>
          <a:p>
            <a:pPr eaLnBrk="1" hangingPunct="1">
              <a:buFontTx/>
              <a:buChar char="•"/>
            </a:pPr>
            <a:r>
              <a:rPr lang="en-US" sz="3200" b="1" smtClean="0"/>
              <a:t>Implement</a:t>
            </a:r>
            <a:r>
              <a:rPr lang="en-US" sz="3200" smtClean="0"/>
              <a:t> the generic solution to a search problem. </a:t>
            </a:r>
            <a:endParaRPr lang="en-US" sz="32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84BA179-CD00-4F5B-BB32-E80923BFAF46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22535" name="Rectangle 2"/>
          <p:cNvSpPr>
            <a:spLocks noChangeArrowheads="1"/>
          </p:cNvSpPr>
          <p:nvPr/>
        </p:nvSpPr>
        <p:spPr bwMode="auto">
          <a:xfrm>
            <a:off x="533400" y="990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>
              <a:solidFill>
                <a:srgbClr val="000000"/>
              </a:solidFill>
              <a:latin typeface="Times-Roman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>
              <a:solidFill>
                <a:srgbClr val="000000"/>
              </a:solidFill>
              <a:latin typeface="EBZZZZ+MTSYN"/>
            </a:endParaRPr>
          </a:p>
        </p:txBody>
      </p:sp>
      <p:sp>
        <p:nvSpPr>
          <p:cNvPr id="22536" name="Rectangle 3"/>
          <p:cNvSpPr>
            <a:spLocks noChangeArrowheads="1"/>
          </p:cNvSpPr>
          <p:nvPr/>
        </p:nvSpPr>
        <p:spPr bwMode="auto">
          <a:xfrm>
            <a:off x="1259632" y="1628800"/>
            <a:ext cx="6880225" cy="11361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Uninformed search </a:t>
            </a:r>
            <a:r>
              <a:rPr lang="en-US" dirty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strategies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(read textbook Sec. 3.5)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dirty="0">
              <a:solidFill>
                <a:srgbClr val="000000"/>
              </a:solidFill>
              <a:latin typeface="Arial Unicode MS" pitchFamily="34" charset="-128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dirty="0">
              <a:solidFill>
                <a:srgbClr val="000000"/>
              </a:solidFill>
              <a:latin typeface="Arial Unicode MS" pitchFamily="34" charset="-128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dirty="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22537" name="Rectangle 4"/>
          <p:cNvSpPr>
            <a:spLocks noGrp="1" noChangeArrowheads="1"/>
          </p:cNvSpPr>
          <p:nvPr>
            <p:ph type="title"/>
          </p:nvPr>
        </p:nvSpPr>
        <p:spPr>
          <a:xfrm>
            <a:off x="214313" y="714375"/>
            <a:ext cx="8534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Next class (Fri)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45990" y="3485034"/>
            <a:ext cx="6880225" cy="10801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First </a:t>
            </a:r>
            <a:r>
              <a:rPr lang="en-US" b="1" dirty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Practice Exercise </a:t>
            </a:r>
            <a:r>
              <a:rPr lang="en-US" dirty="0" smtClean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3.A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http</a:t>
            </a:r>
            <a:r>
              <a:rPr lang="en-US" dirty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://www.aispace.org/exercises.shtml</a:t>
            </a:r>
          </a:p>
          <a:p>
            <a:pPr marL="342900" indent="-342900">
              <a:spcBef>
                <a:spcPct val="20000"/>
              </a:spcBef>
            </a:pPr>
            <a:endParaRPr lang="en-US" dirty="0">
              <a:solidFill>
                <a:srgbClr val="000000"/>
              </a:solidFill>
              <a:latin typeface="Arial Unicode MS" pitchFamily="34" charset="-128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dirty="0">
              <a:solidFill>
                <a:srgbClr val="000000"/>
              </a:solidFill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“Deterministic agent” means an agent that</a:t>
            </a:r>
          </a:p>
        </p:txBody>
      </p:sp>
      <p:sp>
        <p:nvSpPr>
          <p:cNvPr id="22531" name="Rectangle 7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331913" y="4724400"/>
            <a:ext cx="7200900" cy="504825"/>
          </a:xfrm>
          <a:prstGeom prst="rect">
            <a:avLst/>
          </a:prstGeom>
          <a:solidFill>
            <a:srgbClr val="00CC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None of the above</a:t>
            </a:r>
          </a:p>
        </p:txBody>
      </p:sp>
      <p:sp>
        <p:nvSpPr>
          <p:cNvPr id="22532" name="TextBox 14"/>
          <p:cNvSpPr txBox="1">
            <a:spLocks noChangeArrowheads="1"/>
          </p:cNvSpPr>
          <p:nvPr/>
        </p:nvSpPr>
        <p:spPr bwMode="auto">
          <a:xfrm>
            <a:off x="1331913" y="2205038"/>
            <a:ext cx="7127875" cy="52228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Has perfect knowledge of its environment</a:t>
            </a:r>
          </a:p>
        </p:txBody>
      </p:sp>
      <p:sp>
        <p:nvSpPr>
          <p:cNvPr id="22533" name="TextBox 15"/>
          <p:cNvSpPr txBox="1">
            <a:spLocks noChangeArrowheads="1"/>
          </p:cNvSpPr>
          <p:nvPr/>
        </p:nvSpPr>
        <p:spPr bwMode="auto">
          <a:xfrm>
            <a:off x="1331913" y="4005263"/>
            <a:ext cx="7127875" cy="523875"/>
          </a:xfrm>
          <a:prstGeom prst="rect">
            <a:avLst/>
          </a:prstGeom>
          <a:solidFill>
            <a:srgbClr val="66FF33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Both of the above</a:t>
            </a:r>
          </a:p>
        </p:txBody>
      </p:sp>
      <p:sp>
        <p:nvSpPr>
          <p:cNvPr id="22534" name="TextBox 16"/>
          <p:cNvSpPr txBox="1">
            <a:spLocks noChangeArrowheads="1"/>
          </p:cNvSpPr>
          <p:nvPr/>
        </p:nvSpPr>
        <p:spPr bwMode="auto">
          <a:xfrm>
            <a:off x="1331913" y="2924175"/>
            <a:ext cx="7127875" cy="954088"/>
          </a:xfrm>
          <a:prstGeom prst="rect">
            <a:avLst/>
          </a:prstGeom>
          <a:solidFill>
            <a:srgbClr val="FF66CC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Has perfect knowledge of the effect that its actions can have on the environment</a:t>
            </a:r>
          </a:p>
        </p:txBody>
      </p:sp>
      <p:sp>
        <p:nvSpPr>
          <p:cNvPr id="9" name="Left Arrow 8">
            <a:hlinkClick r:id="rId5" action="ppaction://hlinksldjump"/>
          </p:cNvPr>
          <p:cNvSpPr/>
          <p:nvPr/>
        </p:nvSpPr>
        <p:spPr>
          <a:xfrm>
            <a:off x="468313" y="6021388"/>
            <a:ext cx="358775" cy="2873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“Deterministic agent” means an agent that</a:t>
            </a:r>
          </a:p>
        </p:txBody>
      </p:sp>
      <p:sp>
        <p:nvSpPr>
          <p:cNvPr id="23555" name="Rectangle 7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331913" y="4724400"/>
            <a:ext cx="7200900" cy="504825"/>
          </a:xfrm>
          <a:prstGeom prst="rect">
            <a:avLst/>
          </a:prstGeom>
          <a:solidFill>
            <a:srgbClr val="00CC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None of the above</a:t>
            </a:r>
          </a:p>
        </p:txBody>
      </p:sp>
      <p:sp>
        <p:nvSpPr>
          <p:cNvPr id="23556" name="TextBox 14"/>
          <p:cNvSpPr txBox="1">
            <a:spLocks noChangeArrowheads="1"/>
          </p:cNvSpPr>
          <p:nvPr/>
        </p:nvSpPr>
        <p:spPr bwMode="auto">
          <a:xfrm>
            <a:off x="1331913" y="2205038"/>
            <a:ext cx="7127875" cy="52228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Has perfect knowledge of its environment</a:t>
            </a:r>
          </a:p>
        </p:txBody>
      </p:sp>
      <p:sp>
        <p:nvSpPr>
          <p:cNvPr id="23557" name="TextBox 15"/>
          <p:cNvSpPr txBox="1">
            <a:spLocks noChangeArrowheads="1"/>
          </p:cNvSpPr>
          <p:nvPr/>
        </p:nvSpPr>
        <p:spPr bwMode="auto">
          <a:xfrm>
            <a:off x="1331913" y="4005263"/>
            <a:ext cx="7127875" cy="523875"/>
          </a:xfrm>
          <a:prstGeom prst="rect">
            <a:avLst/>
          </a:prstGeom>
          <a:solidFill>
            <a:srgbClr val="66FF33">
              <a:alpha val="54901"/>
            </a:srgbClr>
          </a:solidFill>
          <a:ln w="603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Both of the above</a:t>
            </a:r>
          </a:p>
        </p:txBody>
      </p:sp>
      <p:sp>
        <p:nvSpPr>
          <p:cNvPr id="23558" name="TextBox 16"/>
          <p:cNvSpPr txBox="1">
            <a:spLocks noChangeArrowheads="1"/>
          </p:cNvSpPr>
          <p:nvPr/>
        </p:nvSpPr>
        <p:spPr bwMode="auto">
          <a:xfrm>
            <a:off x="1331913" y="2924175"/>
            <a:ext cx="7127875" cy="954088"/>
          </a:xfrm>
          <a:prstGeom prst="rect">
            <a:avLst/>
          </a:prstGeom>
          <a:solidFill>
            <a:srgbClr val="FF66CC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Has perfect knowledge of the effect that its actions can have on the environment</a:t>
            </a:r>
          </a:p>
        </p:txBody>
      </p:sp>
      <p:sp>
        <p:nvSpPr>
          <p:cNvPr id="8" name="Right Arrow 7"/>
          <p:cNvSpPr/>
          <p:nvPr/>
        </p:nvSpPr>
        <p:spPr>
          <a:xfrm>
            <a:off x="684213" y="4005263"/>
            <a:ext cx="574675" cy="360362"/>
          </a:xfrm>
          <a:prstGeom prst="rightArrow">
            <a:avLst/>
          </a:prstGeom>
          <a:solidFill>
            <a:srgbClr val="66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ounded Rectangle 42"/>
          <p:cNvSpPr/>
          <p:nvPr/>
        </p:nvSpPr>
        <p:spPr>
          <a:xfrm>
            <a:off x="0" y="5643563"/>
            <a:ext cx="2500313" cy="12144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DE93DCF-4FAE-4C47-BFA5-694D2C56A974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Modules we'll cover in this course: R&amp;Rsys</a:t>
            </a:r>
          </a:p>
        </p:txBody>
      </p:sp>
      <p:sp>
        <p:nvSpPr>
          <p:cNvPr id="2075" name="Rectangle 6"/>
          <p:cNvSpPr>
            <a:spLocks noChangeArrowheads="1"/>
          </p:cNvSpPr>
          <p:nvPr/>
        </p:nvSpPr>
        <p:spPr bwMode="auto">
          <a:xfrm>
            <a:off x="323850" y="765175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207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857750" y="785813"/>
            <a:ext cx="2428875" cy="503237"/>
          </a:xfrm>
        </p:spPr>
        <p:txBody>
          <a:bodyPr/>
          <a:lstStyle/>
          <a:p>
            <a:pPr eaLnBrk="1" hangingPunct="1"/>
            <a:r>
              <a:rPr lang="en-US" b="1" smtClean="0"/>
              <a:t>Environment</a:t>
            </a:r>
          </a:p>
        </p:txBody>
      </p:sp>
      <p:sp>
        <p:nvSpPr>
          <p:cNvPr id="2077" name="Rectangle 8"/>
          <p:cNvSpPr>
            <a:spLocks noChangeArrowheads="1"/>
          </p:cNvSpPr>
          <p:nvPr/>
        </p:nvSpPr>
        <p:spPr bwMode="auto">
          <a:xfrm>
            <a:off x="0" y="1500188"/>
            <a:ext cx="17018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latin typeface="Arial Unicode MS" pitchFamily="34" charset="-128"/>
              </a:rPr>
              <a:t>Problem</a:t>
            </a:r>
          </a:p>
        </p:txBody>
      </p:sp>
      <p:sp>
        <p:nvSpPr>
          <p:cNvPr id="2078" name="Rectangle 9"/>
          <p:cNvSpPr>
            <a:spLocks noChangeArrowheads="1"/>
          </p:cNvSpPr>
          <p:nvPr/>
        </p:nvSpPr>
        <p:spPr bwMode="auto">
          <a:xfrm>
            <a:off x="1000125" y="3500438"/>
            <a:ext cx="151288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Query</a:t>
            </a:r>
          </a:p>
        </p:txBody>
      </p:sp>
      <p:sp>
        <p:nvSpPr>
          <p:cNvPr id="2079" name="Rectangle 10"/>
          <p:cNvSpPr>
            <a:spLocks noChangeArrowheads="1"/>
          </p:cNvSpPr>
          <p:nvPr/>
        </p:nvSpPr>
        <p:spPr bwMode="auto">
          <a:xfrm>
            <a:off x="928688" y="5143500"/>
            <a:ext cx="160178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Planning</a:t>
            </a:r>
          </a:p>
        </p:txBody>
      </p:sp>
      <p:sp>
        <p:nvSpPr>
          <p:cNvPr id="2080" name="Rectangle 11"/>
          <p:cNvSpPr>
            <a:spLocks noChangeArrowheads="1"/>
          </p:cNvSpPr>
          <p:nvPr/>
        </p:nvSpPr>
        <p:spPr bwMode="auto">
          <a:xfrm>
            <a:off x="3357563" y="1214438"/>
            <a:ext cx="2159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Deterministic</a:t>
            </a:r>
          </a:p>
        </p:txBody>
      </p:sp>
      <p:sp>
        <p:nvSpPr>
          <p:cNvPr id="2081" name="Rectangle 12"/>
          <p:cNvSpPr>
            <a:spLocks noChangeArrowheads="1"/>
          </p:cNvSpPr>
          <p:nvPr/>
        </p:nvSpPr>
        <p:spPr bwMode="auto">
          <a:xfrm>
            <a:off x="6500813" y="1143000"/>
            <a:ext cx="2159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Stochastic</a:t>
            </a:r>
          </a:p>
        </p:txBody>
      </p:sp>
      <p:sp>
        <p:nvSpPr>
          <p:cNvPr id="2082" name="Rectangle 13"/>
          <p:cNvSpPr>
            <a:spLocks noChangeArrowheads="1"/>
          </p:cNvSpPr>
          <p:nvPr/>
        </p:nvSpPr>
        <p:spPr bwMode="auto">
          <a:xfrm>
            <a:off x="2786063" y="1643063"/>
            <a:ext cx="6143625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3" name="Line 14"/>
          <p:cNvSpPr>
            <a:spLocks noChangeShapeType="1"/>
          </p:cNvSpPr>
          <p:nvPr/>
        </p:nvSpPr>
        <p:spPr bwMode="auto">
          <a:xfrm flipH="1">
            <a:off x="5786438" y="1643063"/>
            <a:ext cx="46037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084" name="Rectangle 16"/>
          <p:cNvSpPr>
            <a:spLocks noChangeArrowheads="1"/>
          </p:cNvSpPr>
          <p:nvPr/>
        </p:nvSpPr>
        <p:spPr bwMode="auto">
          <a:xfrm>
            <a:off x="4500563" y="2500313"/>
            <a:ext cx="1295400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2085" name="Rectangle 17"/>
          <p:cNvSpPr>
            <a:spLocks noChangeArrowheads="1"/>
          </p:cNvSpPr>
          <p:nvPr/>
        </p:nvSpPr>
        <p:spPr bwMode="auto">
          <a:xfrm>
            <a:off x="3571875" y="1785938"/>
            <a:ext cx="2214563" cy="5715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Arc Consistency</a:t>
            </a:r>
          </a:p>
        </p:txBody>
      </p:sp>
      <p:sp>
        <p:nvSpPr>
          <p:cNvPr id="2086" name="Rectangle 18"/>
          <p:cNvSpPr>
            <a:spLocks noChangeArrowheads="1"/>
          </p:cNvSpPr>
          <p:nvPr/>
        </p:nvSpPr>
        <p:spPr bwMode="auto">
          <a:xfrm>
            <a:off x="3357563" y="3786188"/>
            <a:ext cx="1295400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2087" name="Rectangle 20"/>
          <p:cNvSpPr>
            <a:spLocks noChangeArrowheads="1"/>
          </p:cNvSpPr>
          <p:nvPr/>
        </p:nvSpPr>
        <p:spPr bwMode="auto">
          <a:xfrm>
            <a:off x="3500438" y="5357813"/>
            <a:ext cx="1176337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2088" name="Rectangle 23"/>
          <p:cNvSpPr>
            <a:spLocks noChangeArrowheads="1"/>
          </p:cNvSpPr>
          <p:nvPr/>
        </p:nvSpPr>
        <p:spPr bwMode="auto">
          <a:xfrm>
            <a:off x="6286500" y="5786438"/>
            <a:ext cx="2665413" cy="4127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Value Iteration</a:t>
            </a:r>
          </a:p>
        </p:txBody>
      </p:sp>
      <p:sp>
        <p:nvSpPr>
          <p:cNvPr id="2089" name="Rectangle 24"/>
          <p:cNvSpPr>
            <a:spLocks noChangeArrowheads="1"/>
          </p:cNvSpPr>
          <p:nvPr/>
        </p:nvSpPr>
        <p:spPr bwMode="auto">
          <a:xfrm>
            <a:off x="6357938" y="3500438"/>
            <a:ext cx="2428875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2090" name="Rectangle 9"/>
          <p:cNvSpPr>
            <a:spLocks noChangeArrowheads="1"/>
          </p:cNvSpPr>
          <p:nvPr/>
        </p:nvSpPr>
        <p:spPr bwMode="auto">
          <a:xfrm>
            <a:off x="642938" y="2214563"/>
            <a:ext cx="221456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Constraint Satisfaction</a:t>
            </a:r>
          </a:p>
        </p:txBody>
      </p:sp>
      <p:sp>
        <p:nvSpPr>
          <p:cNvPr id="2091" name="Rectangle 9"/>
          <p:cNvSpPr>
            <a:spLocks noChangeArrowheads="1"/>
          </p:cNvSpPr>
          <p:nvPr/>
        </p:nvSpPr>
        <p:spPr bwMode="auto">
          <a:xfrm>
            <a:off x="2714625" y="3429000"/>
            <a:ext cx="15128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Logics</a:t>
            </a:r>
          </a:p>
        </p:txBody>
      </p:sp>
      <p:sp>
        <p:nvSpPr>
          <p:cNvPr id="2092" name="Rectangle 9"/>
          <p:cNvSpPr>
            <a:spLocks noChangeArrowheads="1"/>
          </p:cNvSpPr>
          <p:nvPr/>
        </p:nvSpPr>
        <p:spPr bwMode="auto">
          <a:xfrm>
            <a:off x="2857500" y="4643438"/>
            <a:ext cx="151288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STRIPS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2643188" y="300037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643188" y="442912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95" name="Rectangle 9"/>
          <p:cNvSpPr>
            <a:spLocks noChangeArrowheads="1"/>
          </p:cNvSpPr>
          <p:nvPr/>
        </p:nvSpPr>
        <p:spPr bwMode="auto">
          <a:xfrm>
            <a:off x="5715000" y="3071813"/>
            <a:ext cx="20002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Belief Nets</a:t>
            </a:r>
          </a:p>
        </p:txBody>
      </p:sp>
      <p:sp>
        <p:nvSpPr>
          <p:cNvPr id="2096" name="Rectangle 9"/>
          <p:cNvSpPr>
            <a:spLocks noChangeArrowheads="1"/>
          </p:cNvSpPr>
          <p:nvPr/>
        </p:nvSpPr>
        <p:spPr bwMode="auto">
          <a:xfrm>
            <a:off x="2714625" y="2286000"/>
            <a:ext cx="17859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Vars + 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Constraints</a:t>
            </a:r>
          </a:p>
        </p:txBody>
      </p:sp>
      <p:sp>
        <p:nvSpPr>
          <p:cNvPr id="2097" name="Rectangle 9"/>
          <p:cNvSpPr>
            <a:spLocks noChangeArrowheads="1"/>
          </p:cNvSpPr>
          <p:nvPr/>
        </p:nvSpPr>
        <p:spPr bwMode="auto">
          <a:xfrm>
            <a:off x="5857875" y="4500563"/>
            <a:ext cx="235743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Decision Nets</a:t>
            </a:r>
          </a:p>
        </p:txBody>
      </p:sp>
      <p:sp>
        <p:nvSpPr>
          <p:cNvPr id="2098" name="Rectangle 9"/>
          <p:cNvSpPr>
            <a:spLocks noChangeArrowheads="1"/>
          </p:cNvSpPr>
          <p:nvPr/>
        </p:nvSpPr>
        <p:spPr bwMode="auto">
          <a:xfrm>
            <a:off x="5857875" y="5429250"/>
            <a:ext cx="292893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Markov Processes</a:t>
            </a:r>
          </a:p>
        </p:txBody>
      </p:sp>
      <p:sp>
        <p:nvSpPr>
          <p:cNvPr id="2099" name="Rectangle 24"/>
          <p:cNvSpPr>
            <a:spLocks noChangeArrowheads="1"/>
          </p:cNvSpPr>
          <p:nvPr/>
        </p:nvSpPr>
        <p:spPr bwMode="auto">
          <a:xfrm>
            <a:off x="6429375" y="4857750"/>
            <a:ext cx="2428875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2100" name="Rectangle 8"/>
          <p:cNvSpPr>
            <a:spLocks noChangeArrowheads="1"/>
          </p:cNvSpPr>
          <p:nvPr/>
        </p:nvSpPr>
        <p:spPr bwMode="auto">
          <a:xfrm>
            <a:off x="0" y="2786063"/>
            <a:ext cx="1000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Arial Unicode MS" pitchFamily="34" charset="-128"/>
              </a:rPr>
              <a:t>Static</a:t>
            </a:r>
          </a:p>
        </p:txBody>
      </p:sp>
      <p:sp>
        <p:nvSpPr>
          <p:cNvPr id="2101" name="Rectangle 8"/>
          <p:cNvSpPr>
            <a:spLocks noChangeArrowheads="1"/>
          </p:cNvSpPr>
          <p:nvPr/>
        </p:nvSpPr>
        <p:spPr bwMode="auto">
          <a:xfrm>
            <a:off x="0" y="4500563"/>
            <a:ext cx="17859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Arial Unicode MS" pitchFamily="34" charset="-128"/>
              </a:rPr>
              <a:t>Sequential</a:t>
            </a:r>
          </a:p>
        </p:txBody>
      </p:sp>
      <p:sp>
        <p:nvSpPr>
          <p:cNvPr id="41" name="Left Brace 40"/>
          <p:cNvSpPr/>
          <p:nvPr/>
        </p:nvSpPr>
        <p:spPr>
          <a:xfrm>
            <a:off x="857250" y="2214563"/>
            <a:ext cx="142875" cy="200025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03" name="Rectangle 9"/>
          <p:cNvSpPr>
            <a:spLocks noChangeArrowheads="1"/>
          </p:cNvSpPr>
          <p:nvPr/>
        </p:nvSpPr>
        <p:spPr bwMode="auto">
          <a:xfrm>
            <a:off x="0" y="5715000"/>
            <a:ext cx="24288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Representation</a:t>
            </a:r>
          </a:p>
        </p:txBody>
      </p:sp>
      <p:sp>
        <p:nvSpPr>
          <p:cNvPr id="2104" name="Rectangle 20"/>
          <p:cNvSpPr>
            <a:spLocks noChangeArrowheads="1"/>
          </p:cNvSpPr>
          <p:nvPr/>
        </p:nvSpPr>
        <p:spPr bwMode="auto">
          <a:xfrm>
            <a:off x="127000" y="6037263"/>
            <a:ext cx="2143125" cy="7143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Reasoning</a:t>
            </a:r>
          </a:p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Technique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874ED3D-ACEE-44EE-96E5-B3598B652012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30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smtClean="0"/>
              <a:t>Simple Agent and Examples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Search Space Graph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Search Procedure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7B4F5AB-C9C8-4C4B-ADCF-DF9185B736CE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4104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Simple Planning Agent</a:t>
            </a:r>
          </a:p>
        </p:txBody>
      </p:sp>
      <p:sp>
        <p:nvSpPr>
          <p:cNvPr id="368644" name="Rectangle 4"/>
          <p:cNvSpPr>
            <a:spLocks noChangeArrowheads="1"/>
          </p:cNvSpPr>
          <p:nvPr/>
        </p:nvSpPr>
        <p:spPr bwMode="auto">
          <a:xfrm>
            <a:off x="357188" y="785813"/>
            <a:ext cx="8458200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latin typeface="Arial Unicode MS" pitchFamily="34" charset="-128"/>
              </a:rPr>
              <a:t>Deterministic, goal-driven agent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>
                <a:latin typeface="Arial Unicode MS" pitchFamily="34" charset="-128"/>
              </a:rPr>
              <a:t>Agent is in a </a:t>
            </a:r>
            <a:r>
              <a:rPr lang="en-US" b="1">
                <a:latin typeface="Arial Unicode MS" pitchFamily="34" charset="-128"/>
              </a:rPr>
              <a:t>start state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Agent is given a </a:t>
            </a:r>
            <a:r>
              <a:rPr lang="en-US" b="1">
                <a:latin typeface="Arial Unicode MS" pitchFamily="34" charset="-128"/>
              </a:rPr>
              <a:t>goal</a:t>
            </a:r>
            <a:r>
              <a:rPr lang="en-US">
                <a:latin typeface="Arial Unicode MS" pitchFamily="34" charset="-128"/>
              </a:rPr>
              <a:t> (subset of possible states)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Environment changes only when the agent acts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Agent perfectly knows: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 </a:t>
            </a:r>
            <a:r>
              <a:rPr lang="en-US" b="1">
                <a:latin typeface="Arial Unicode MS" pitchFamily="34" charset="-128"/>
              </a:rPr>
              <a:t>what actions can be applied </a:t>
            </a:r>
            <a:r>
              <a:rPr lang="en-US">
                <a:latin typeface="Arial Unicode MS" pitchFamily="34" charset="-128"/>
              </a:rPr>
              <a:t>in any given state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b="1">
                <a:latin typeface="Arial Unicode MS" pitchFamily="34" charset="-128"/>
              </a:rPr>
              <a:t> the state it is going to end up </a:t>
            </a:r>
            <a:r>
              <a:rPr lang="en-US">
                <a:latin typeface="Arial Unicode MS" pitchFamily="34" charset="-128"/>
              </a:rPr>
              <a:t>in when an action is applied in a given state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endParaRPr lang="en-US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4106" name="Rectangle 3"/>
          <p:cNvSpPr>
            <a:spLocks noChangeArrowheads="1"/>
          </p:cNvSpPr>
          <p:nvPr/>
        </p:nvSpPr>
        <p:spPr bwMode="auto">
          <a:xfrm>
            <a:off x="285750" y="5000625"/>
            <a:ext cx="845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The sequence of actions and their appropriate ordering is the </a:t>
            </a:r>
            <a:r>
              <a:rPr lang="en-US" b="1">
                <a:latin typeface="Arial Unicode MS" pitchFamily="34" charset="-128"/>
              </a:rPr>
              <a:t>solution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877057C-20F7-49E1-BF39-1EE831B82904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5127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33375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Three examples</a:t>
            </a:r>
          </a:p>
        </p:txBody>
      </p:sp>
      <p:sp>
        <p:nvSpPr>
          <p:cNvPr id="51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569325" cy="4824412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mtClean="0"/>
              <a:t>A delivery robot planning the route it will take in a bldg. to get from one room to another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endParaRPr lang="en-US" smtClean="0"/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endParaRPr lang="en-US" smtClean="0"/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mtClean="0"/>
              <a:t>Solving an 8-puzzle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endParaRPr lang="en-US" smtClean="0"/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endParaRPr lang="en-US" smtClean="0"/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mtClean="0"/>
              <a:t>Vacuum cleaner world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endParaRPr lang="en-US" smtClean="0"/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endParaRPr lang="en-US" smtClean="0"/>
          </a:p>
          <a:p>
            <a:pPr marL="533400" indent="-533400" eaLnBrk="1" hangingPunct="1">
              <a:lnSpc>
                <a:spcPct val="90000"/>
              </a:lnSpc>
            </a:pPr>
            <a:endParaRPr lang="en-US" smtClean="0"/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endParaRPr lang="en-US" smtClean="0"/>
          </a:p>
          <a:p>
            <a:pPr marL="533400" indent="-533400" eaLnBrk="1" hangingPunct="1">
              <a:lnSpc>
                <a:spcPct val="90000"/>
              </a:lnSpc>
              <a:buFontTx/>
              <a:buChar char="•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27264</TotalTime>
  <Words>1670</Words>
  <Application>Microsoft Office PowerPoint</Application>
  <PresentationFormat>On-screen Show (4:3)</PresentationFormat>
  <Paragraphs>394</Paragraphs>
  <Slides>33</Slides>
  <Notes>33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Default Design</vt:lpstr>
      <vt:lpstr>Acrobat Document</vt:lpstr>
      <vt:lpstr>Slide 1</vt:lpstr>
      <vt:lpstr>Office Hours</vt:lpstr>
      <vt:lpstr>Colored Cards</vt:lpstr>
      <vt:lpstr>Slide 4</vt:lpstr>
      <vt:lpstr>Slide 5</vt:lpstr>
      <vt:lpstr>Modules we'll cover in this course: R&amp;Rsys</vt:lpstr>
      <vt:lpstr>Lecture Overview</vt:lpstr>
      <vt:lpstr>Simple Planning Agent</vt:lpstr>
      <vt:lpstr>Three examples</vt:lpstr>
      <vt:lpstr>Example1: Delivery Robot</vt:lpstr>
      <vt:lpstr>Slide 11</vt:lpstr>
      <vt:lpstr>Slide 12</vt:lpstr>
      <vt:lpstr>Example 2: 8-Puzzle?</vt:lpstr>
      <vt:lpstr>Example: vacuum world</vt:lpstr>
      <vt:lpstr>Example: vacuum world</vt:lpstr>
      <vt:lpstr>Slide 16</vt:lpstr>
      <vt:lpstr>Slide 17</vt:lpstr>
      <vt:lpstr>Lecture Overview</vt:lpstr>
      <vt:lpstr>How can we find a solution?</vt:lpstr>
      <vt:lpstr>Search space for 8puzzle</vt:lpstr>
      <vt:lpstr>Vacuum world: Search space graph</vt:lpstr>
      <vt:lpstr>Lecture Overview</vt:lpstr>
      <vt:lpstr>Search: Abstract Definition</vt:lpstr>
      <vt:lpstr>Search Graph</vt:lpstr>
      <vt:lpstr>Examples for graph formal def.</vt:lpstr>
      <vt:lpstr>Examples of solution</vt:lpstr>
      <vt:lpstr>Graph Searching</vt:lpstr>
      <vt:lpstr>Generic Search Algorithm</vt:lpstr>
      <vt:lpstr>Problem Solving by Graph Searching </vt:lpstr>
      <vt:lpstr>Branching Factor</vt:lpstr>
      <vt:lpstr>Lecture Summary</vt:lpstr>
      <vt:lpstr>Learning Goals for today’s class</vt:lpstr>
      <vt:lpstr>Next class (Fri)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409</cp:revision>
  <dcterms:created xsi:type="dcterms:W3CDTF">2000-08-26T02:46:38Z</dcterms:created>
  <dcterms:modified xsi:type="dcterms:W3CDTF">2012-09-12T22:31:53Z</dcterms:modified>
</cp:coreProperties>
</file>