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handoutMasterIdLst>
    <p:handoutMasterId r:id="rId26"/>
  </p:handoutMasterIdLst>
  <p:sldIdLst>
    <p:sldId id="256" r:id="rId2"/>
    <p:sldId id="275" r:id="rId3"/>
    <p:sldId id="262" r:id="rId4"/>
    <p:sldId id="264" r:id="rId5"/>
    <p:sldId id="277" r:id="rId6"/>
    <p:sldId id="265" r:id="rId7"/>
    <p:sldId id="266" r:id="rId8"/>
    <p:sldId id="267" r:id="rId9"/>
    <p:sldId id="282" r:id="rId10"/>
    <p:sldId id="278" r:id="rId11"/>
    <p:sldId id="279" r:id="rId12"/>
    <p:sldId id="269" r:id="rId13"/>
    <p:sldId id="270" r:id="rId14"/>
    <p:sldId id="271" r:id="rId15"/>
    <p:sldId id="280" r:id="rId16"/>
    <p:sldId id="288" r:id="rId17"/>
    <p:sldId id="273" r:id="rId18"/>
    <p:sldId id="283" r:id="rId19"/>
    <p:sldId id="281" r:id="rId20"/>
    <p:sldId id="284" r:id="rId21"/>
    <p:sldId id="285" r:id="rId22"/>
    <p:sldId id="286" r:id="rId23"/>
    <p:sldId id="287" r:id="rId2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5042" autoAdjust="0"/>
  </p:normalViewPr>
  <p:slideViewPr>
    <p:cSldViewPr>
      <p:cViewPr varScale="1">
        <p:scale>
          <a:sx n="57" d="100"/>
          <a:sy n="57" d="100"/>
        </p:scale>
        <p:origin x="-82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smtClean="0"/>
            </a:lvl1pPr>
          </a:lstStyle>
          <a:p>
            <a:pPr>
              <a:defRPr/>
            </a:pPr>
            <a:fld id="{CBF9627D-3782-466D-B9E5-7B3C145C8460}" type="datetimeFigureOut">
              <a:rPr lang="en-US"/>
              <a:pPr>
                <a:defRPr/>
              </a:pPr>
              <a:t>11/28/2012</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smtClean="0"/>
            </a:lvl1pPr>
          </a:lstStyle>
          <a:p>
            <a:pPr>
              <a:defRPr/>
            </a:pPr>
            <a:fld id="{D250128B-ABFC-4721-B0D9-044BB7BE851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smtClean="0"/>
            </a:lvl1pPr>
          </a:lstStyle>
          <a:p>
            <a:pPr>
              <a:defRPr/>
            </a:pPr>
            <a:endParaRPr lang="en-US"/>
          </a:p>
        </p:txBody>
      </p:sp>
      <p:sp>
        <p:nvSpPr>
          <p:cNvPr id="3075" name="Rectangle 3"/>
          <p:cNvSpPr>
            <a:spLocks noGrp="1" noChangeArrowheads="1"/>
          </p:cNvSpPr>
          <p:nvPr>
            <p:ph type="dt" idx="1"/>
          </p:nvPr>
        </p:nvSpPr>
        <p:spPr bwMode="auto">
          <a:xfrm>
            <a:off x="3956550" y="0"/>
            <a:ext cx="3026833" cy="46418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smtClean="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98500" y="4409758"/>
            <a:ext cx="5588000" cy="417766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smtClean="0"/>
            </a:lvl1pPr>
          </a:lstStyle>
          <a:p>
            <a:pPr>
              <a:defRPr/>
            </a:pPr>
            <a:endParaRPr lang="en-US"/>
          </a:p>
        </p:txBody>
      </p:sp>
      <p:sp>
        <p:nvSpPr>
          <p:cNvPr id="3079" name="Rectangle 7"/>
          <p:cNvSpPr>
            <a:spLocks noGrp="1" noChangeArrowheads="1"/>
          </p:cNvSpPr>
          <p:nvPr>
            <p:ph type="sldNum" sz="quarter" idx="5"/>
          </p:nvPr>
        </p:nvSpPr>
        <p:spPr bwMode="auto">
          <a:xfrm>
            <a:off x="3956550" y="8817904"/>
            <a:ext cx="3026833"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smtClean="0"/>
            </a:lvl1pPr>
          </a:lstStyle>
          <a:p>
            <a:pPr>
              <a:defRPr/>
            </a:pPr>
            <a:fld id="{27EC76FF-E419-446E-880F-77D879F2E31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E23D669-68C2-44A4-B286-383728F5BDFA}" type="slidenum">
              <a:rPr lang="en-US"/>
              <a:pPr/>
              <a:t>1</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xfrm>
            <a:off x="931334" y="4409758"/>
            <a:ext cx="5122333" cy="4177665"/>
          </a:xfrm>
          <a:noFill/>
          <a:ln/>
        </p:spPr>
        <p:txBody>
          <a:bodyPr/>
          <a:lstStyle/>
          <a:p>
            <a:pPr eaLnBrk="1" hangingPunct="1"/>
            <a:r>
              <a:rPr lang="en-US" b="1" dirty="0" smtClean="0"/>
              <a:t>Lecture 34</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B16F5BF4-02C7-4AEE-9427-E25BBF5BBBFC}" type="slidenum">
              <a:rPr lang="en-US"/>
              <a:pPr/>
              <a:t>10</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31334" y="4409758"/>
            <a:ext cx="5122333" cy="4177665"/>
          </a:xfrm>
          <a:noFill/>
          <a:ln/>
        </p:spPr>
        <p:txBody>
          <a:bodyPr/>
          <a:lstStyle/>
          <a:p>
            <a:pPr eaLnBrk="1" hangingPunct="1"/>
            <a:r>
              <a:rPr lang="en-US" smtClean="0"/>
              <a:t>Let’s parse this together!</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411617C-5F5A-4CA8-8122-75072A98A042}" type="slidenum">
              <a:rPr lang="en-US"/>
              <a:pPr/>
              <a:t>11</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31334" y="4409758"/>
            <a:ext cx="5122333" cy="4177665"/>
          </a:xfrm>
          <a:noFill/>
          <a:ln/>
        </p:spPr>
        <p:txBody>
          <a:bodyPr/>
          <a:lstStyle/>
          <a:p>
            <a:pPr eaLnBrk="1" hangingPunct="1"/>
            <a:r>
              <a:rPr lang="en-US" smtClean="0"/>
              <a:t>Let’s parse this together!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71C50311-B302-48FB-9F31-08756D9A323E}" type="slidenum">
              <a:rPr lang="en-US"/>
              <a:pPr/>
              <a:t>12</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31334" y="4409758"/>
            <a:ext cx="5122333" cy="4177665"/>
          </a:xfrm>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83CF7353-6881-4A05-9DB9-758EAC8D7F53}" type="slidenum">
              <a:rPr lang="en-US"/>
              <a:pPr/>
              <a:t>13</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931334" y="4409758"/>
            <a:ext cx="5122333" cy="4177665"/>
          </a:xfrm>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BEC61C33-AFF8-4DED-AF99-43EED3AA8E20}" type="slidenum">
              <a:rPr lang="en-US"/>
              <a:pPr/>
              <a:t>14</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31334" y="4409758"/>
            <a:ext cx="5122333" cy="4177665"/>
          </a:xfrm>
          <a:noFill/>
          <a:ln/>
        </p:spPr>
        <p:txBody>
          <a:bodyPr/>
          <a:lstStyle/>
          <a:p>
            <a:pPr eaLnBrk="1" hangingPunct="1"/>
            <a:r>
              <a:rPr lang="en-US" smtClean="0">
                <a:solidFill>
                  <a:schemeClr val="accent2"/>
                </a:solidFill>
              </a:rPr>
              <a:t> 2</a:t>
            </a:r>
            <a:r>
              <a:rPr lang="en-US" i="1" baseline="30000" smtClean="0">
                <a:solidFill>
                  <a:schemeClr val="accent2"/>
                </a:solidFill>
              </a:rPr>
              <a:t>k</a:t>
            </a:r>
          </a:p>
          <a:p>
            <a:pPr eaLnBrk="1" hangingPunct="1"/>
            <a:r>
              <a:rPr lang="en-US" i="1" smtClean="0">
                <a:solidFill>
                  <a:schemeClr val="accent2"/>
                </a:solidFill>
              </a:rPr>
              <a:t>b</a:t>
            </a:r>
            <a:r>
              <a:rPr lang="en-US" baseline="30000" smtClean="0">
                <a:solidFill>
                  <a:schemeClr val="accent2"/>
                </a:solidFill>
              </a:rPr>
              <a:t>2</a:t>
            </a:r>
            <a:r>
              <a:rPr lang="en-US" i="1" baseline="55000" smtClean="0">
                <a:solidFill>
                  <a:schemeClr val="accent2"/>
                </a:solidFill>
              </a:rPr>
              <a:t>k</a:t>
            </a:r>
          </a:p>
          <a:p>
            <a:pPr eaLnBrk="1" hangingPunct="1"/>
            <a:r>
              <a:rPr lang="en-US" smtClean="0">
                <a:solidFill>
                  <a:schemeClr val="accent2"/>
                </a:solidFill>
              </a:rPr>
              <a:t>(</a:t>
            </a:r>
            <a:r>
              <a:rPr lang="en-US" i="1" smtClean="0">
                <a:solidFill>
                  <a:schemeClr val="accent2"/>
                </a:solidFill>
              </a:rPr>
              <a:t>b</a:t>
            </a:r>
            <a:r>
              <a:rPr lang="en-US" baseline="30000" smtClean="0">
                <a:solidFill>
                  <a:schemeClr val="accent2"/>
                </a:solidFill>
              </a:rPr>
              <a:t>2</a:t>
            </a:r>
            <a:r>
              <a:rPr lang="en-US" i="1" baseline="55000" smtClean="0">
                <a:solidFill>
                  <a:schemeClr val="accent2"/>
                </a:solidFill>
              </a:rPr>
              <a:t>k</a:t>
            </a:r>
            <a:r>
              <a:rPr lang="en-US" smtClean="0">
                <a:solidFill>
                  <a:schemeClr val="accent2"/>
                </a:solidFill>
              </a:rPr>
              <a:t>)</a:t>
            </a:r>
            <a:r>
              <a:rPr lang="en-US" i="1" baseline="30000" smtClean="0">
                <a:solidFill>
                  <a:schemeClr val="accent2"/>
                </a:solidFill>
              </a:rPr>
              <a:t>d</a:t>
            </a:r>
          </a:p>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A345DCA8-B37F-4376-BC2A-109C0ACBDA8E}" type="slidenum">
              <a:rPr lang="en-US"/>
              <a:pPr/>
              <a:t>15</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31334" y="4409758"/>
            <a:ext cx="5122333" cy="4177665"/>
          </a:xfrm>
          <a:noFill/>
          <a:ln/>
        </p:spPr>
        <p:txBody>
          <a:bodyPr/>
          <a:lstStyle/>
          <a:p>
            <a:pPr defTabSz="929579" eaLnBrk="1" hangingPunct="1"/>
            <a:r>
              <a:rPr lang="en-US" dirty="0" smtClean="0"/>
              <a:t>Finally, there are a few restrictions in place for decision networks. First, there may only be one utility node. Also, the utility of that node and the probabilities of any nodes which have decision nodes as parents are undefined until the decision functions for their parents are defined. A final restriction is that a decision may not be optimized if one of its parents has an observed value. A decision function defines the agent's actions for any context. Thus, if some decisions are observed or have observed parents, you will not be able to optimize them. It cannot find a decision function for any context because it is limited by its parent's observed value.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095504E-54C2-43E8-A307-BB4528C67A20}" type="slidenum">
              <a:rPr lang="en-US"/>
              <a:pPr/>
              <a:t>16</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31334" y="4409758"/>
            <a:ext cx="5122333" cy="4177665"/>
          </a:xfrm>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85001CFD-2E5D-4662-8070-5BC0D75F0DF2}" type="slidenum">
              <a:rPr lang="en-US"/>
              <a:pPr/>
              <a:t>17</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31334" y="4409758"/>
            <a:ext cx="5122333" cy="4177665"/>
          </a:xfrm>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926351"/>
            <a:fld id="{3D0B53DC-3B15-4AAD-81C6-1AAFF0444ACC}" type="slidenum">
              <a:rPr lang="en-US"/>
              <a:pPr defTabSz="926351"/>
              <a:t>19</a:t>
            </a:fld>
            <a:endParaRPr lang="en-US"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pPr defTabSz="928688"/>
            <a:fld id="{E939ECFB-2943-4D95-BBF8-5767B8E8927E}" type="slidenum">
              <a:rPr lang="en-US"/>
              <a:pPr defTabSz="928688"/>
              <a:t>20</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538BACE-402E-43C7-92B4-EC50ED87E159}" type="slidenum">
              <a:rPr lang="en-US"/>
              <a:pPr/>
              <a:t>2</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931334" y="4409758"/>
            <a:ext cx="5122333" cy="4177665"/>
          </a:xfrm>
          <a:noFill/>
          <a:ln/>
        </p:spPr>
        <p:txBody>
          <a:bodyPr/>
          <a:lstStyle/>
          <a:p>
            <a:pPr eaLnBrk="1" hangingPunct="1"/>
            <a:r>
              <a:rPr lang="en-US" smtClean="0"/>
              <a:t>One-off decisions</a:t>
            </a:r>
          </a:p>
          <a:p>
            <a:pPr eaLnBrk="1" hangingPunct="1"/>
            <a:endParaRPr lang="en-US" smtClean="0"/>
          </a:p>
          <a:p>
            <a:pPr eaLnBrk="1" hangingPunct="1"/>
            <a:r>
              <a:rPr lang="en-US" smtClean="0"/>
              <a:t>Sequential Decisions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pPr defTabSz="926276"/>
            <a:fld id="{13F37196-3242-4B77-9D34-98567B39A0BC}" type="slidenum">
              <a:rPr lang="en-US" smtClean="0"/>
              <a:pPr defTabSz="926276"/>
              <a:t>21</a:t>
            </a:fld>
            <a:endParaRPr lang="en-US" dirty="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marL="225921" indent="-225921" eaLnBrk="1" hangingPunct="1"/>
            <a:r>
              <a:rPr lang="en-US" dirty="0" smtClean="0"/>
              <a:t>R&amp;R Sys  Representation and reasoning Systems</a:t>
            </a:r>
          </a:p>
          <a:p>
            <a:pPr marL="225921" indent="-225921" eaLnBrk="1" hangingPunct="1"/>
            <a:r>
              <a:rPr lang="en-US" dirty="0" smtClean="0"/>
              <a:t>Each cell is a R&amp;R system</a:t>
            </a:r>
          </a:p>
          <a:p>
            <a:pPr marL="225921" indent="-225921" eaLnBrk="1" hangingPunct="1"/>
            <a:r>
              <a:rPr lang="en-US" dirty="0" smtClean="0"/>
              <a:t>STRIPS  actions preconditions and effects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pPr defTabSz="924712"/>
            <a:fld id="{C8A58DF1-F0B9-4CDF-A014-980B1A97EBBF}" type="slidenum">
              <a:rPr lang="en-US">
                <a:solidFill>
                  <a:prstClr val="black"/>
                </a:solidFill>
              </a:rPr>
              <a:pPr defTabSz="924712"/>
              <a:t>22</a:t>
            </a:fld>
            <a:endParaRPr lang="en-US" dirty="0">
              <a:solidFill>
                <a:prstClr val="black"/>
              </a:solidFill>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marL="225230" indent="-225230" eaLnBrk="1" hangingPunct="1"/>
            <a:r>
              <a:rPr lang="en-US" dirty="0" smtClean="0"/>
              <a:t>R&amp;R Sys  Representation and reasoning Systems</a:t>
            </a:r>
          </a:p>
          <a:p>
            <a:pPr marL="225230" indent="-225230" eaLnBrk="1" hangingPunct="1"/>
            <a:r>
              <a:rPr lang="en-US" dirty="0" smtClean="0"/>
              <a:t>Each cell is a R&amp;R system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4DAB41F0-B203-48B2-BDFA-8DAAF09429CA}" type="slidenum">
              <a:rPr lang="en-US">
                <a:solidFill>
                  <a:prstClr val="black"/>
                </a:solidFill>
              </a:rPr>
              <a:pPr/>
              <a:t>23</a:t>
            </a:fld>
            <a:endParaRPr lang="en-US">
              <a:solidFill>
                <a:prstClr val="black"/>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CFB5DDA-D660-4CBC-90FE-2E1F835F8F08}" type="slidenum">
              <a:rPr lang="en-US"/>
              <a:pPr/>
              <a:t>3</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31334" y="4409758"/>
            <a:ext cx="5122333" cy="4177665"/>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B8B8FC3-D2FB-48D9-87BF-49161838E943}" type="slidenum">
              <a:rPr lang="en-US"/>
              <a:pPr/>
              <a:t>4</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31334" y="4409758"/>
            <a:ext cx="5122333" cy="4177665"/>
          </a:xfrm>
          <a:noFill/>
          <a:ln/>
        </p:spPr>
        <p:txBody>
          <a:bodyPr/>
          <a:lstStyle/>
          <a:p>
            <a:pPr eaLnBrk="1" hangingPunct="1"/>
            <a:r>
              <a:rPr lang="en-US" smtClean="0"/>
              <a:t>Example syntactic</a:t>
            </a:r>
          </a:p>
          <a:p>
            <a:pPr eaLnBrk="1" hangingPunct="1"/>
            <a:r>
              <a:rPr lang="en-US" smtClean="0"/>
              <a:t>Simplest &lt;-&gt; degenerate case</a:t>
            </a:r>
          </a:p>
          <a:p>
            <a:pPr eaLnBrk="1" hangingPunct="1"/>
            <a:r>
              <a:rPr lang="en-US" smtClean="0"/>
              <a:t>Weather Forecast Umbrella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DEC864B-302C-4489-A784-0B77CF30B2EC}" type="slidenum">
              <a:rPr lang="en-US"/>
              <a:pPr/>
              <a:t>5</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931334" y="4409758"/>
            <a:ext cx="5122333" cy="4177665"/>
          </a:xfrm>
          <a:noFill/>
          <a:ln/>
        </p:spPr>
        <p:txBody>
          <a:bodyPr/>
          <a:lstStyle/>
          <a:p>
            <a:pPr eaLnBrk="1" hangingPunct="1"/>
            <a:r>
              <a:rPr lang="en-US" smtClean="0"/>
              <a:t>Example syntactic</a:t>
            </a:r>
          </a:p>
          <a:p>
            <a:pPr eaLnBrk="1" hangingPunct="1"/>
            <a:r>
              <a:rPr lang="en-US" smtClean="0"/>
              <a:t>Simplest &lt;-&gt; degenerate case</a:t>
            </a:r>
          </a:p>
          <a:p>
            <a:pPr eaLnBrk="1" hangingPunct="1"/>
            <a:r>
              <a:rPr lang="en-US" smtClean="0"/>
              <a:t>Weather Forecast Umbrella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F0285D2C-31C8-45DB-909E-098B1BCB906B}" type="slidenum">
              <a:rPr lang="en-US"/>
              <a:pPr/>
              <a:t>6</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31334" y="4409758"/>
            <a:ext cx="5122333" cy="4177665"/>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21352976-B3A9-4283-B58C-683728029801}" type="slidenum">
              <a:rPr lang="en-US"/>
              <a:pPr/>
              <a:t>7</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931334" y="4409758"/>
            <a:ext cx="5122333" cy="4177665"/>
          </a:xfrm>
          <a:noFill/>
          <a:ln/>
        </p:spPr>
        <p:txBody>
          <a:bodyPr/>
          <a:lstStyle/>
          <a:p>
            <a:pPr eaLnBrk="1" hangingPunct="1">
              <a:buFontTx/>
              <a:buChar char="•"/>
            </a:pPr>
            <a:r>
              <a:rPr lang="en-US" smtClean="0"/>
              <a:t>What should an agent do?</a:t>
            </a:r>
          </a:p>
          <a:p>
            <a:pPr lvl="1" eaLnBrk="1" hangingPunct="1"/>
            <a:r>
              <a:rPr lang="en-US" smtClean="0"/>
              <a:t>What an agent should do at any time depends on what it will do in the future.</a:t>
            </a:r>
          </a:p>
          <a:p>
            <a:pPr lvl="1" eaLnBrk="1" hangingPunct="1"/>
            <a:r>
              <a:rPr lang="en-US" smtClean="0"/>
              <a:t>What an agent does in the future depends on what it did before.</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07620894-462E-4367-A7E8-A96DFFAF8EEB}" type="slidenum">
              <a:rPr lang="en-US"/>
              <a:pPr/>
              <a:t>8</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31334" y="4409758"/>
            <a:ext cx="5122333" cy="4177665"/>
          </a:xfrm>
          <a:noFill/>
          <a:ln/>
        </p:spPr>
        <p:txBody>
          <a:bodyPr/>
          <a:lstStyle/>
          <a:p>
            <a:pPr eaLnBrk="1" hangingPunct="1"/>
            <a:r>
              <a:rPr lang="en-US" smtClean="0"/>
              <a:t>Check smoke false and See smoke true is impossible so that entry will never occur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D7B7FE1-F78E-41A6-B757-E46629A63418}" type="slidenum">
              <a:rPr lang="en-US"/>
              <a:pPr/>
              <a:t>9</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31334" y="4409758"/>
            <a:ext cx="5122333" cy="4177665"/>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25E1ED6-7361-4BCC-9115-4F14274048E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0ED340C-CCC7-4928-B4E1-7586D04A42C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A7FCCC-EA99-4175-B956-190C55D230D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18EAAEA-1DFE-49FE-BA0D-26F8DBE44FF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D3006B2-A216-460B-9B59-1AA205A237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8373413-6547-4E0A-AF68-3427723FAF7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3300B13F-7705-472A-941D-36FE7288D18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DB27B86-F0A4-498B-9764-8308D358E0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48F7D0D-543E-425B-B7F1-A3FCE4E4DA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0AD5C1-3311-4FAD-A8D7-D8CFB1BB370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44CFC4E-436C-40B3-A135-9DFA1AF00B7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22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Times New Roman" pitchFamily="18" charset="0"/>
              </a:defRPr>
            </a:lvl1pPr>
          </a:lstStyle>
          <a:p>
            <a:pPr>
              <a:defRPr/>
            </a:pPr>
            <a:endParaRPr lang="en-US"/>
          </a:p>
        </p:txBody>
      </p:sp>
      <p:sp>
        <p:nvSpPr>
          <p:cNvPr id="522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mn-lt"/>
              </a:defRPr>
            </a:lvl1pPr>
          </a:lstStyle>
          <a:p>
            <a:pPr>
              <a:defRPr/>
            </a:pPr>
            <a:endParaRPr lang="en-US"/>
          </a:p>
        </p:txBody>
      </p:sp>
      <p:sp>
        <p:nvSpPr>
          <p:cNvPr id="522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r>
              <a:rPr lang="en-US"/>
              <a:t>Slide </a:t>
            </a:r>
            <a:fld id="{22D5E461-EF88-4517-A5BA-24AB4003F27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2.wmf"/><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emf"/><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emf"/><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emf"/><Relationship Id="rId5" Type="http://schemas.openxmlformats.org/officeDocument/2006/relationships/image" Target="../media/image6.png"/><Relationship Id="rId10" Type="http://schemas.openxmlformats.org/officeDocument/2006/relationships/image" Target="../media/image11.emf"/><Relationship Id="rId4" Type="http://schemas.openxmlformats.org/officeDocument/2006/relationships/image" Target="../media/image5.png"/><Relationship Id="rId9" Type="http://schemas.openxmlformats.org/officeDocument/2006/relationships/image" Target="../media/image10.emf"/><Relationship Id="rId14" Type="http://schemas.openxmlformats.org/officeDocument/2006/relationships/image" Target="../media/image15.e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20.v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png"/><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0" y="1557338"/>
            <a:ext cx="8763000" cy="3810000"/>
          </a:xfrm>
          <a:prstGeom prst="rect">
            <a:avLst/>
          </a:prstGeom>
          <a:noFill/>
          <a:ln w="9525">
            <a:noFill/>
            <a:miter lim="800000"/>
            <a:headEnd/>
            <a:tailEnd/>
          </a:ln>
        </p:spPr>
        <p:txBody>
          <a:bodyPr>
            <a:spAutoFit/>
          </a:bodyPr>
          <a:lstStyle/>
          <a:p>
            <a:pPr algn="ctr">
              <a:spcBef>
                <a:spcPct val="50000"/>
              </a:spcBef>
            </a:pPr>
            <a:r>
              <a:rPr lang="en-US" sz="4400" b="1" dirty="0">
                <a:solidFill>
                  <a:schemeClr val="accent2"/>
                </a:solidFill>
                <a:latin typeface="Arial Unicode MS" pitchFamily="34" charset="-128"/>
              </a:rPr>
              <a:t>Decision Theory: Sequential Decisions</a:t>
            </a:r>
          </a:p>
          <a:p>
            <a:pPr algn="ctr">
              <a:spcBef>
                <a:spcPct val="50000"/>
              </a:spcBef>
            </a:pPr>
            <a:r>
              <a:rPr lang="en-US" sz="2800" b="1" dirty="0">
                <a:latin typeface="Arial Unicode MS" pitchFamily="34" charset="-128"/>
              </a:rPr>
              <a:t>Computer Science cpsc322, Lecture 34</a:t>
            </a:r>
          </a:p>
          <a:p>
            <a:pPr algn="ctr">
              <a:spcBef>
                <a:spcPct val="50000"/>
              </a:spcBef>
            </a:pPr>
            <a:r>
              <a:rPr lang="en-US" sz="2800" b="1" i="1" dirty="0">
                <a:latin typeface="Arial Unicode MS" pitchFamily="34" charset="-128"/>
              </a:rPr>
              <a:t>(Textbook </a:t>
            </a:r>
            <a:r>
              <a:rPr lang="en-US" sz="2800" b="1" i="1" dirty="0" err="1">
                <a:latin typeface="Arial Unicode MS" pitchFamily="34" charset="-128"/>
              </a:rPr>
              <a:t>Chpt</a:t>
            </a:r>
            <a:r>
              <a:rPr lang="en-US" sz="2800" b="1" i="1" dirty="0">
                <a:latin typeface="Arial Unicode MS" pitchFamily="34" charset="-128"/>
              </a:rPr>
              <a:t> 9.3)</a:t>
            </a:r>
          </a:p>
          <a:p>
            <a:pPr algn="ctr">
              <a:spcBef>
                <a:spcPct val="50000"/>
              </a:spcBef>
            </a:pPr>
            <a:endParaRPr lang="en-US" sz="2400" b="1" i="1" dirty="0">
              <a:latin typeface="Arial Unicode MS" pitchFamily="34" charset="-128"/>
            </a:endParaRPr>
          </a:p>
          <a:p>
            <a:pPr algn="ctr">
              <a:spcBef>
                <a:spcPct val="50000"/>
              </a:spcBef>
            </a:pPr>
            <a:r>
              <a:rPr lang="en-US" sz="2400" b="1" dirty="0" smtClean="0">
                <a:latin typeface="Arial Unicode MS" pitchFamily="34" charset="-128"/>
              </a:rPr>
              <a:t>Nov, 28, 2012</a:t>
            </a:r>
            <a:endParaRPr lang="en-US" sz="2400" b="1" dirty="0">
              <a:latin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6" name="Rectangle 2"/>
          <p:cNvSpPr>
            <a:spLocks noGrp="1" noChangeArrowheads="1"/>
          </p:cNvSpPr>
          <p:nvPr>
            <p:ph type="title"/>
          </p:nvPr>
        </p:nvSpPr>
        <p:spPr>
          <a:xfrm>
            <a:off x="250825" y="152400"/>
            <a:ext cx="8893175" cy="900113"/>
          </a:xfrm>
        </p:spPr>
        <p:txBody>
          <a:bodyPr/>
          <a:lstStyle/>
          <a:p>
            <a:pPr eaLnBrk="1" hangingPunct="1"/>
            <a:r>
              <a:rPr lang="en-US" sz="3200" b="0" smtClean="0"/>
              <a:t>When does a possible world satisfy a policy?</a:t>
            </a:r>
            <a:br>
              <a:rPr lang="en-US" sz="3200" b="0" smtClean="0"/>
            </a:br>
            <a:endParaRPr lang="en-US" sz="3200" b="0" smtClean="0"/>
          </a:p>
        </p:txBody>
      </p:sp>
      <p:sp>
        <p:nvSpPr>
          <p:cNvPr id="124931" name="Rectangle 3"/>
          <p:cNvSpPr>
            <a:spLocks noGrp="1" noChangeArrowheads="1"/>
          </p:cNvSpPr>
          <p:nvPr>
            <p:ph type="body" idx="1"/>
          </p:nvPr>
        </p:nvSpPr>
        <p:spPr>
          <a:xfrm>
            <a:off x="395288" y="620713"/>
            <a:ext cx="8458200" cy="1944687"/>
          </a:xfrm>
        </p:spPr>
        <p:txBody>
          <a:bodyPr/>
          <a:lstStyle/>
          <a:p>
            <a:pPr eaLnBrk="1" hangingPunct="1">
              <a:buFontTx/>
              <a:buChar char="•"/>
            </a:pPr>
            <a:r>
              <a:rPr lang="en-US" sz="2400" smtClean="0"/>
              <a:t>A </a:t>
            </a:r>
            <a:r>
              <a:rPr lang="en-US" sz="2400" smtClean="0">
                <a:solidFill>
                  <a:schemeClr val="accent2"/>
                </a:solidFill>
              </a:rPr>
              <a:t>possible world</a:t>
            </a:r>
            <a:r>
              <a:rPr lang="en-US" sz="2400" smtClean="0"/>
              <a:t> specifies a value for each random variable and each decision variable.</a:t>
            </a:r>
          </a:p>
          <a:p>
            <a:pPr eaLnBrk="1" hangingPunct="1">
              <a:buFontTx/>
              <a:buChar char="•"/>
            </a:pPr>
            <a:r>
              <a:rPr lang="en-US" sz="2400" b="1" smtClean="0"/>
              <a:t>Possible world </a:t>
            </a:r>
            <a:r>
              <a:rPr lang="en-US" sz="2400" i="1" smtClean="0">
                <a:solidFill>
                  <a:schemeClr val="accent2"/>
                </a:solidFill>
                <a:latin typeface="cmmi10" pitchFamily="34" charset="0"/>
              </a:rPr>
              <a:t>w</a:t>
            </a:r>
            <a:r>
              <a:rPr lang="en-US" sz="2400" smtClean="0"/>
              <a:t> </a:t>
            </a:r>
            <a:r>
              <a:rPr lang="en-US" sz="2400" b="1" smtClean="0"/>
              <a:t>satisfies policy </a:t>
            </a:r>
            <a:r>
              <a:rPr lang="el-GR" sz="2000" i="1" smtClean="0">
                <a:solidFill>
                  <a:schemeClr val="accent2"/>
                </a:solidFill>
                <a:latin typeface="Helvetica" pitchFamily="34" charset="0"/>
              </a:rPr>
              <a:t>δ</a:t>
            </a:r>
            <a:r>
              <a:rPr lang="en-US" sz="2000" i="1" smtClean="0">
                <a:latin typeface="Helvetica" pitchFamily="34" charset="0"/>
              </a:rPr>
              <a:t> </a:t>
            </a:r>
            <a:r>
              <a:rPr lang="en-US" sz="2400" smtClean="0"/>
              <a:t>, written </a:t>
            </a:r>
            <a:r>
              <a:rPr lang="en-US" sz="2400" i="1" smtClean="0">
                <a:solidFill>
                  <a:schemeClr val="accent2"/>
                </a:solidFill>
                <a:latin typeface="cmmi10" pitchFamily="34" charset="0"/>
              </a:rPr>
              <a:t>w</a:t>
            </a:r>
            <a:r>
              <a:rPr lang="en-US" sz="2400" smtClean="0">
                <a:latin typeface="cmmi10" pitchFamily="34" charset="0"/>
              </a:rPr>
              <a:t> </a:t>
            </a:r>
            <a:r>
              <a:rPr lang="en-US" sz="2400" smtClean="0">
                <a:latin typeface="msam10" pitchFamily="34" charset="0"/>
              </a:rPr>
              <a:t>╞ </a:t>
            </a:r>
            <a:r>
              <a:rPr lang="el-GR" sz="2000" i="1" smtClean="0">
                <a:solidFill>
                  <a:schemeClr val="accent2"/>
                </a:solidFill>
                <a:latin typeface="Helvetica" pitchFamily="34" charset="0"/>
              </a:rPr>
              <a:t>δ</a:t>
            </a:r>
            <a:r>
              <a:rPr lang="en-US" sz="2400" smtClean="0"/>
              <a:t> if the value of each decision variable is the value selected by its decision function in the policy (when applied in </a:t>
            </a:r>
            <a:r>
              <a:rPr lang="en-US" sz="2400" i="1" smtClean="0"/>
              <a:t>w</a:t>
            </a:r>
            <a:r>
              <a:rPr lang="en-US" sz="2400" smtClean="0"/>
              <a:t>). </a:t>
            </a:r>
          </a:p>
        </p:txBody>
      </p:sp>
      <p:graphicFrame>
        <p:nvGraphicFramePr>
          <p:cNvPr id="124932" name="Group 4"/>
          <p:cNvGraphicFramePr>
            <a:graphicFrameLocks noGrp="1"/>
          </p:cNvGraphicFramePr>
          <p:nvPr/>
        </p:nvGraphicFramePr>
        <p:xfrm>
          <a:off x="5029200" y="3124200"/>
          <a:ext cx="2592388" cy="865632"/>
        </p:xfrm>
        <a:graphic>
          <a:graphicData uri="http://schemas.openxmlformats.org/drawingml/2006/table">
            <a:tbl>
              <a:tblPr/>
              <a:tblGrid>
                <a:gridCol w="1157288"/>
                <a:gridCol w="1435100"/>
              </a:tblGrid>
              <a:tr h="263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Check</a:t>
                      </a:r>
                      <a:r>
                        <a:rPr kumimoji="0" lang="en-US" sz="1400" b="0" i="0" u="none" strike="noStrike" cap="none" normalizeH="0" baseline="0" dirty="0" smtClean="0">
                          <a:ln>
                            <a:noFill/>
                          </a:ln>
                          <a:solidFill>
                            <a:schemeClr val="tx1"/>
                          </a:solidFill>
                          <a:effectLst/>
                          <a:latin typeface="Arial Unicode MS" pitchFamily="34" charset="-128"/>
                        </a:rPr>
                        <a:t> </a:t>
                      </a:r>
                      <a:r>
                        <a:rPr kumimoji="0" lang="en-US" sz="1400" b="1" i="0" u="none" strike="noStrike" cap="none" normalizeH="0" baseline="0" dirty="0" smtClean="0">
                          <a:ln>
                            <a:noFill/>
                          </a:ln>
                          <a:solidFill>
                            <a:schemeClr val="accent6"/>
                          </a:solidFill>
                          <a:effectLst/>
                          <a:latin typeface="Arial Unicode MS" pitchFamily="34" charset="-128"/>
                        </a:rPr>
                        <a:t>Smoke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a:t>
                      </a:r>
                      <a:r>
                        <a:rPr kumimoji="0" lang="en-US" sz="1400" b="1"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4943" name="Group 15"/>
          <p:cNvGraphicFramePr>
            <a:graphicFrameLocks noGrp="1"/>
          </p:cNvGraphicFramePr>
          <p:nvPr/>
        </p:nvGraphicFramePr>
        <p:xfrm>
          <a:off x="4724400" y="4419600"/>
          <a:ext cx="3816350" cy="2232026"/>
        </p:xfrm>
        <a:graphic>
          <a:graphicData uri="http://schemas.openxmlformats.org/drawingml/2006/table">
            <a:tbl>
              <a:tblPr/>
              <a:tblGrid>
                <a:gridCol w="2981325"/>
                <a:gridCol w="835025"/>
              </a:tblGrid>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Unicode MS" pitchFamily="34" charset="-128"/>
                        </a:rPr>
                        <a:t>Report     </a:t>
                      </a:r>
                      <a:r>
                        <a:rPr kumimoji="0" lang="en-US" sz="1200" b="1" i="0" u="none" strike="noStrike" cap="none" normalizeH="0" baseline="0" dirty="0" err="1" smtClean="0">
                          <a:ln>
                            <a:noFill/>
                          </a:ln>
                          <a:solidFill>
                            <a:schemeClr val="tx1"/>
                          </a:solidFill>
                          <a:effectLst/>
                          <a:latin typeface="Arial Unicode MS" pitchFamily="34" charset="-128"/>
                        </a:rPr>
                        <a:t>CheckSmoke</a:t>
                      </a:r>
                      <a:r>
                        <a:rPr kumimoji="0" lang="en-US" sz="1200" b="1" i="0" u="none" strike="noStrike" cap="none" normalizeH="0" baseline="0" dirty="0" smtClean="0">
                          <a:ln>
                            <a:noFill/>
                          </a:ln>
                          <a:solidFill>
                            <a:schemeClr val="tx1"/>
                          </a:solidFill>
                          <a:effectLst/>
                          <a:latin typeface="Arial Unicode MS" pitchFamily="34" charset="-128"/>
                        </a:rPr>
                        <a:t>     </a:t>
                      </a:r>
                      <a:r>
                        <a:rPr kumimoji="0" lang="en-US" sz="1200" b="1" i="0" u="none" strike="noStrike" cap="none" normalizeH="0" baseline="0" dirty="0" err="1" smtClean="0">
                          <a:ln>
                            <a:noFill/>
                          </a:ln>
                          <a:solidFill>
                            <a:schemeClr val="tx1"/>
                          </a:solidFill>
                          <a:effectLst/>
                          <a:latin typeface="Arial Unicode MS" pitchFamily="34" charset="-128"/>
                        </a:rPr>
                        <a:t>SeeSmoke</a:t>
                      </a:r>
                      <a:endParaRPr kumimoji="0" lang="en-US" sz="1200" b="1"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Call</a:t>
                      </a:r>
                      <a:endParaRPr kumimoji="0" lang="en-US" sz="1200" b="1" i="0" u="none" strike="noStrike" cap="none" normalizeH="0" baseline="0" dirty="0" smtClean="0">
                        <a:ln>
                          <a:noFill/>
                        </a:ln>
                        <a:solidFill>
                          <a:schemeClr val="accent6"/>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65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false               </a:t>
                      </a:r>
                      <a:r>
                        <a:rPr kumimoji="0" lang="en-US" sz="1200" b="0" i="0" u="none" strike="noStrike" cap="none" normalizeH="0" baseline="0" dirty="0" err="1" smtClean="0">
                          <a:ln>
                            <a:noFill/>
                          </a:ln>
                          <a:solidFill>
                            <a:schemeClr val="tx1"/>
                          </a:solidFill>
                          <a:effectLst/>
                          <a:latin typeface="Arial Unicode MS" pitchFamily="34" charset="-128"/>
                        </a:rPr>
                        <a:t>false</a:t>
                      </a:r>
                      <a:endParaRPr kumimoji="0" lang="en-US" sz="12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true                </a:t>
                      </a:r>
                      <a:r>
                        <a:rPr kumimoji="0" lang="en-US" sz="1200" b="0" i="0" u="none" strike="noStrike" cap="none" normalizeH="0" baseline="0" dirty="0" err="1" smtClean="0">
                          <a:ln>
                            <a:noFill/>
                          </a:ln>
                          <a:solidFill>
                            <a:schemeClr val="tx1"/>
                          </a:solidFill>
                          <a:effectLst/>
                          <a:latin typeface="Arial Unicode MS" pitchFamily="34" charset="-128"/>
                        </a:rPr>
                        <a:t>true</a:t>
                      </a:r>
                      <a:endParaRPr kumimoji="0" lang="en-US" sz="12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r>
                        <a:rPr kumimoji="0" lang="en-US" sz="1200" b="0" i="0" u="none" strike="noStrike" cap="none" normalizeH="0" baseline="0" dirty="0" err="1" smtClean="0">
                          <a:ln>
                            <a:noFill/>
                          </a:ln>
                          <a:solidFill>
                            <a:schemeClr val="tx1"/>
                          </a:solidFill>
                          <a:effectLst/>
                          <a:latin typeface="Arial Unicode MS" pitchFamily="34" charset="-128"/>
                        </a:rPr>
                        <a:t>false</a:t>
                      </a:r>
                      <a:r>
                        <a:rPr kumimoji="0" lang="en-US" sz="1200" b="0" i="0" u="none" strike="noStrike" cap="none" normalizeH="0" baseline="0" dirty="0" smtClean="0">
                          <a:ln>
                            <a:noFill/>
                          </a:ln>
                          <a:solidFill>
                            <a:schemeClr val="tx1"/>
                          </a:solidFill>
                          <a:effectLst/>
                          <a:latin typeface="Arial Unicode MS" pitchFamily="34" charset="-128"/>
                        </a:rPr>
                        <a:t>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r>
                        <a:rPr kumimoji="0" lang="en-US" sz="1200" b="0" i="0" u="none" strike="noStrike" cap="none" normalizeH="0" baseline="0" dirty="0" err="1" smtClean="0">
                          <a:ln>
                            <a:noFill/>
                          </a:ln>
                          <a:solidFill>
                            <a:schemeClr val="tx1"/>
                          </a:solidFill>
                          <a:effectLst/>
                          <a:latin typeface="Arial Unicode MS" pitchFamily="34" charset="-128"/>
                        </a:rPr>
                        <a:t>false</a:t>
                      </a:r>
                      <a:r>
                        <a:rPr kumimoji="0" lang="en-US" sz="1200" b="0" i="0" u="none" strike="noStrike" cap="none" normalizeH="0" baseline="0" dirty="0" smtClean="0">
                          <a:ln>
                            <a:noFill/>
                          </a:ln>
                          <a:solidFill>
                            <a:schemeClr val="tx1"/>
                          </a:solidFill>
                          <a:effectLst/>
                          <a:latin typeface="Arial Unicode MS" pitchFamily="34" charset="-128"/>
                        </a:rPr>
                        <a:t>              </a:t>
                      </a:r>
                      <a:r>
                        <a:rPr kumimoji="0" lang="en-US" sz="1200" b="0" i="0" u="none" strike="noStrike" cap="none" normalizeH="0" baseline="0" dirty="0" err="1" smtClean="0">
                          <a:ln>
                            <a:noFill/>
                          </a:ln>
                          <a:solidFill>
                            <a:schemeClr val="tx1"/>
                          </a:solidFill>
                          <a:effectLst/>
                          <a:latin typeface="Arial Unicode MS" pitchFamily="34" charset="-128"/>
                        </a:rPr>
                        <a:t>false</a:t>
                      </a:r>
                      <a:endParaRPr kumimoji="0" lang="en-US" sz="12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4954" name="Group 26"/>
          <p:cNvGraphicFramePr>
            <a:graphicFrameLocks noGrp="1"/>
          </p:cNvGraphicFramePr>
          <p:nvPr/>
        </p:nvGraphicFramePr>
        <p:xfrm>
          <a:off x="990600" y="3657600"/>
          <a:ext cx="2133600" cy="2663662"/>
        </p:xfrm>
        <a:graphic>
          <a:graphicData uri="http://schemas.openxmlformats.org/drawingml/2006/table">
            <a:tbl>
              <a:tblPr/>
              <a:tblGrid>
                <a:gridCol w="1420441"/>
                <a:gridCol w="713159"/>
              </a:tblGrid>
              <a:tr h="3106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VARs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984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Fire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Tampering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Alarm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Leaving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Report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Smoke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Unicode MS" pitchFamily="34" charset="-128"/>
                        </a:rPr>
                        <a:t>SeeSmoke</a:t>
                      </a:r>
                      <a:r>
                        <a:rPr kumimoji="0" lang="en-US" sz="14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Unicode MS" pitchFamily="34" charset="-128"/>
                        </a:rPr>
                        <a:t>CheckSmoke</a:t>
                      </a:r>
                      <a:r>
                        <a:rPr kumimoji="0" lang="en-US" sz="1400" b="1"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Call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r>
                        <a:rPr kumimoji="0" lang="en-US" sz="1400" b="0" i="0" u="none" strike="noStrike" cap="none" normalizeH="0" baseline="0" dirty="0" err="1" smtClean="0">
                          <a:ln>
                            <a:noFill/>
                          </a:ln>
                          <a:solidFill>
                            <a:schemeClr val="tx1"/>
                          </a:solidFill>
                          <a:effectLst/>
                          <a:latin typeface="Arial Unicode MS" pitchFamily="34" charset="-128"/>
                        </a:rPr>
                        <a:t>true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Rectangle 3"/>
          <p:cNvSpPr txBox="1">
            <a:spLocks noChangeArrowheads="1"/>
          </p:cNvSpPr>
          <p:nvPr/>
        </p:nvSpPr>
        <p:spPr bwMode="auto">
          <a:xfrm>
            <a:off x="4114800" y="2667000"/>
            <a:ext cx="45720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Decision function for…</a:t>
            </a:r>
            <a:endParaRPr lang="en-US" sz="2000" i="1" kern="0" baseline="-25000" dirty="0">
              <a:solidFill>
                <a:schemeClr val="accent6"/>
              </a:solidFill>
              <a:latin typeface="+mn-lt"/>
            </a:endParaRPr>
          </a:p>
        </p:txBody>
      </p:sp>
      <p:sp>
        <p:nvSpPr>
          <p:cNvPr id="9" name="Rectangle 3"/>
          <p:cNvSpPr txBox="1">
            <a:spLocks noChangeArrowheads="1"/>
          </p:cNvSpPr>
          <p:nvPr/>
        </p:nvSpPr>
        <p:spPr bwMode="auto">
          <a:xfrm>
            <a:off x="4953000" y="4038600"/>
            <a:ext cx="45720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Decision function for…</a:t>
            </a:r>
            <a:endParaRPr lang="en-US" sz="2000" i="1" kern="0" baseline="-25000" dirty="0">
              <a:solidFill>
                <a:schemeClr val="accent6"/>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49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49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493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49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0" name="Rectangle 2"/>
          <p:cNvSpPr>
            <a:spLocks noGrp="1" noChangeArrowheads="1"/>
          </p:cNvSpPr>
          <p:nvPr>
            <p:ph type="title"/>
          </p:nvPr>
        </p:nvSpPr>
        <p:spPr>
          <a:xfrm>
            <a:off x="250825" y="152400"/>
            <a:ext cx="8893175" cy="900113"/>
          </a:xfrm>
        </p:spPr>
        <p:txBody>
          <a:bodyPr/>
          <a:lstStyle/>
          <a:p>
            <a:pPr eaLnBrk="1" hangingPunct="1"/>
            <a:r>
              <a:rPr lang="en-US" sz="3200" b="0" smtClean="0"/>
              <a:t>When does a possible world satisfy a policy?</a:t>
            </a:r>
            <a:br>
              <a:rPr lang="en-US" sz="3200" b="0" smtClean="0"/>
            </a:br>
            <a:endParaRPr lang="en-US" sz="3200" b="0" smtClean="0"/>
          </a:p>
        </p:txBody>
      </p:sp>
      <p:sp>
        <p:nvSpPr>
          <p:cNvPr id="10261" name="Rectangle 3"/>
          <p:cNvSpPr>
            <a:spLocks noGrp="1" noChangeArrowheads="1"/>
          </p:cNvSpPr>
          <p:nvPr>
            <p:ph type="body" idx="1"/>
          </p:nvPr>
        </p:nvSpPr>
        <p:spPr>
          <a:xfrm>
            <a:off x="381000" y="762000"/>
            <a:ext cx="8458200" cy="1600200"/>
          </a:xfrm>
        </p:spPr>
        <p:txBody>
          <a:bodyPr/>
          <a:lstStyle/>
          <a:p>
            <a:pPr eaLnBrk="1" hangingPunct="1">
              <a:buFontTx/>
              <a:buChar char="•"/>
            </a:pPr>
            <a:r>
              <a:rPr lang="en-US" sz="2400" smtClean="0"/>
              <a:t>Possible world </a:t>
            </a:r>
            <a:r>
              <a:rPr lang="en-US" sz="2400" i="1" smtClean="0">
                <a:solidFill>
                  <a:schemeClr val="accent2"/>
                </a:solidFill>
                <a:latin typeface="cmmi10" pitchFamily="34" charset="0"/>
              </a:rPr>
              <a:t>w</a:t>
            </a:r>
            <a:r>
              <a:rPr lang="en-US" sz="2400" smtClean="0"/>
              <a:t> satisfies policy </a:t>
            </a:r>
            <a:r>
              <a:rPr lang="el-GR" sz="2000" i="1" smtClean="0">
                <a:solidFill>
                  <a:schemeClr val="accent2"/>
                </a:solidFill>
                <a:latin typeface="Helvetica" pitchFamily="34" charset="0"/>
              </a:rPr>
              <a:t>δ</a:t>
            </a:r>
            <a:r>
              <a:rPr lang="en-US" sz="2000" i="1" smtClean="0">
                <a:latin typeface="Helvetica" pitchFamily="34" charset="0"/>
              </a:rPr>
              <a:t> </a:t>
            </a:r>
            <a:r>
              <a:rPr lang="en-US" sz="2400" smtClean="0"/>
              <a:t>, written </a:t>
            </a:r>
            <a:r>
              <a:rPr lang="en-US" sz="2400" i="1" smtClean="0">
                <a:solidFill>
                  <a:schemeClr val="accent2"/>
                </a:solidFill>
                <a:latin typeface="cmmi10" pitchFamily="34" charset="0"/>
              </a:rPr>
              <a:t>w</a:t>
            </a:r>
            <a:r>
              <a:rPr lang="en-US" sz="2400" smtClean="0">
                <a:latin typeface="cmmi10" pitchFamily="34" charset="0"/>
              </a:rPr>
              <a:t> </a:t>
            </a:r>
            <a:r>
              <a:rPr lang="en-US" sz="2400" smtClean="0">
                <a:latin typeface="msam10" pitchFamily="34" charset="0"/>
              </a:rPr>
              <a:t>╞ </a:t>
            </a:r>
            <a:r>
              <a:rPr lang="el-GR" sz="2000" i="1" smtClean="0">
                <a:solidFill>
                  <a:schemeClr val="accent2"/>
                </a:solidFill>
                <a:latin typeface="Helvetica" pitchFamily="34" charset="0"/>
              </a:rPr>
              <a:t>δ</a:t>
            </a:r>
            <a:r>
              <a:rPr lang="en-US" sz="2400" smtClean="0"/>
              <a:t> if the value of each decision variable is the value selected by its decision function in the policy (when applied in </a:t>
            </a:r>
            <a:r>
              <a:rPr lang="en-US" sz="2400" i="1" smtClean="0"/>
              <a:t>w</a:t>
            </a:r>
            <a:r>
              <a:rPr lang="en-US" sz="2400" smtClean="0"/>
              <a:t>). </a:t>
            </a:r>
          </a:p>
        </p:txBody>
      </p:sp>
      <p:graphicFrame>
        <p:nvGraphicFramePr>
          <p:cNvPr id="124932" name="Group 4"/>
          <p:cNvGraphicFramePr>
            <a:graphicFrameLocks noGrp="1"/>
          </p:cNvGraphicFramePr>
          <p:nvPr/>
        </p:nvGraphicFramePr>
        <p:xfrm>
          <a:off x="5029200" y="3124200"/>
          <a:ext cx="2592388" cy="865632"/>
        </p:xfrm>
        <a:graphic>
          <a:graphicData uri="http://schemas.openxmlformats.org/drawingml/2006/table">
            <a:tbl>
              <a:tblPr/>
              <a:tblGrid>
                <a:gridCol w="1157288"/>
                <a:gridCol w="1435100"/>
              </a:tblGrid>
              <a:tr h="263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Check</a:t>
                      </a:r>
                      <a:r>
                        <a:rPr kumimoji="0" lang="en-US" sz="1400" b="0" i="0" u="none" strike="noStrike" cap="none" normalizeH="0" baseline="0" dirty="0" smtClean="0">
                          <a:ln>
                            <a:noFill/>
                          </a:ln>
                          <a:solidFill>
                            <a:schemeClr val="tx1"/>
                          </a:solidFill>
                          <a:effectLst/>
                          <a:latin typeface="Arial Unicode MS" pitchFamily="34" charset="-128"/>
                        </a:rPr>
                        <a:t> </a:t>
                      </a:r>
                      <a:r>
                        <a:rPr kumimoji="0" lang="en-US" sz="1400" b="1" i="0" u="none" strike="noStrike" cap="none" normalizeH="0" baseline="0" dirty="0" smtClean="0">
                          <a:ln>
                            <a:noFill/>
                          </a:ln>
                          <a:solidFill>
                            <a:schemeClr val="accent6"/>
                          </a:solidFill>
                          <a:effectLst/>
                          <a:latin typeface="Arial Unicode MS" pitchFamily="34" charset="-128"/>
                        </a:rPr>
                        <a:t>Smoke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false</a:t>
                      </a:r>
                      <a:r>
                        <a:rPr kumimoji="0" lang="en-US" sz="1400" b="1" i="0" u="none" strike="noStrike" cap="none" normalizeH="0" baseline="0" smtClean="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4943" name="Group 15"/>
          <p:cNvGraphicFramePr>
            <a:graphicFrameLocks noGrp="1"/>
          </p:cNvGraphicFramePr>
          <p:nvPr/>
        </p:nvGraphicFramePr>
        <p:xfrm>
          <a:off x="4724400" y="4419600"/>
          <a:ext cx="3816350" cy="2232026"/>
        </p:xfrm>
        <a:graphic>
          <a:graphicData uri="http://schemas.openxmlformats.org/drawingml/2006/table">
            <a:tbl>
              <a:tblPr/>
              <a:tblGrid>
                <a:gridCol w="2981325"/>
                <a:gridCol w="835025"/>
              </a:tblGrid>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Unicode MS" pitchFamily="34" charset="-128"/>
                        </a:rPr>
                        <a:t>Report     </a:t>
                      </a:r>
                      <a:r>
                        <a:rPr kumimoji="0" lang="en-US" sz="1200" b="1" i="0" u="none" strike="noStrike" cap="none" normalizeH="0" baseline="0" dirty="0" err="1" smtClean="0">
                          <a:ln>
                            <a:noFill/>
                          </a:ln>
                          <a:solidFill>
                            <a:schemeClr val="tx1"/>
                          </a:solidFill>
                          <a:effectLst/>
                          <a:latin typeface="Arial Unicode MS" pitchFamily="34" charset="-128"/>
                        </a:rPr>
                        <a:t>CheckSmoke</a:t>
                      </a:r>
                      <a:r>
                        <a:rPr kumimoji="0" lang="en-US" sz="1200" b="1" i="0" u="none" strike="noStrike" cap="none" normalizeH="0" baseline="0" dirty="0" smtClean="0">
                          <a:ln>
                            <a:noFill/>
                          </a:ln>
                          <a:solidFill>
                            <a:schemeClr val="tx1"/>
                          </a:solidFill>
                          <a:effectLst/>
                          <a:latin typeface="Arial Unicode MS" pitchFamily="34" charset="-128"/>
                        </a:rPr>
                        <a:t>     </a:t>
                      </a:r>
                      <a:r>
                        <a:rPr kumimoji="0" lang="en-US" sz="1200" b="1" i="0" u="none" strike="noStrike" cap="none" normalizeH="0" baseline="0" dirty="0" err="1" smtClean="0">
                          <a:ln>
                            <a:noFill/>
                          </a:ln>
                          <a:solidFill>
                            <a:schemeClr val="tx1"/>
                          </a:solidFill>
                          <a:effectLst/>
                          <a:latin typeface="Arial Unicode MS" pitchFamily="34" charset="-128"/>
                        </a:rPr>
                        <a:t>SeeSmoke</a:t>
                      </a:r>
                      <a:endParaRPr kumimoji="0" lang="en-US" sz="1200" b="1"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Call</a:t>
                      </a:r>
                      <a:endParaRPr kumimoji="0" lang="en-US" sz="1200" b="1" i="0" u="none" strike="noStrike" cap="none" normalizeH="0" baseline="0" dirty="0" smtClean="0">
                        <a:ln>
                          <a:noFill/>
                        </a:ln>
                        <a:solidFill>
                          <a:schemeClr val="accent6"/>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65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r>
                        <a:rPr kumimoji="0" lang="en-US" sz="1200" b="0" i="0" u="none" strike="noStrike" cap="none" normalizeH="0" baseline="0" dirty="0" err="1" smtClean="0">
                          <a:ln>
                            <a:noFill/>
                          </a:ln>
                          <a:solidFill>
                            <a:schemeClr val="tx1"/>
                          </a:solidFill>
                          <a:effectLst/>
                          <a:latin typeface="Arial Unicode MS" pitchFamily="34" charset="-128"/>
                        </a:rPr>
                        <a:t>true</a:t>
                      </a:r>
                      <a:r>
                        <a:rPr kumimoji="0" lang="en-US" sz="1200" b="0" i="0" u="none" strike="noStrike" cap="none" normalizeH="0" baseline="0" dirty="0" smtClean="0">
                          <a:ln>
                            <a:noFill/>
                          </a:ln>
                          <a:solidFill>
                            <a:schemeClr val="tx1"/>
                          </a:solidFill>
                          <a:effectLst/>
                          <a:latin typeface="Arial Unicode MS" pitchFamily="34" charset="-128"/>
                        </a:rPr>
                        <a:t>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false               </a:t>
                      </a:r>
                      <a:r>
                        <a:rPr kumimoji="0" lang="en-US" sz="1200" b="0" i="0" u="none" strike="noStrike" cap="none" normalizeH="0" baseline="0" dirty="0" err="1" smtClean="0">
                          <a:ln>
                            <a:noFill/>
                          </a:ln>
                          <a:solidFill>
                            <a:schemeClr val="tx1"/>
                          </a:solidFill>
                          <a:effectLst/>
                          <a:latin typeface="Arial Unicode MS" pitchFamily="34" charset="-128"/>
                        </a:rPr>
                        <a:t>false</a:t>
                      </a:r>
                      <a:endParaRPr kumimoji="0" lang="en-US" sz="12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true                </a:t>
                      </a:r>
                      <a:r>
                        <a:rPr kumimoji="0" lang="en-US" sz="1200" b="0" i="0" u="none" strike="noStrike" cap="none" normalizeH="0" baseline="0" dirty="0" err="1" smtClean="0">
                          <a:ln>
                            <a:noFill/>
                          </a:ln>
                          <a:solidFill>
                            <a:schemeClr val="tx1"/>
                          </a:solidFill>
                          <a:effectLst/>
                          <a:latin typeface="Arial Unicode MS" pitchFamily="34" charset="-128"/>
                        </a:rPr>
                        <a:t>true</a:t>
                      </a:r>
                      <a:endParaRPr kumimoji="0" lang="en-US" sz="12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r>
                        <a:rPr kumimoji="0" lang="en-US" sz="1200" b="0" i="0" u="none" strike="noStrike" cap="none" normalizeH="0" baseline="0" dirty="0" err="1" smtClean="0">
                          <a:ln>
                            <a:noFill/>
                          </a:ln>
                          <a:solidFill>
                            <a:schemeClr val="tx1"/>
                          </a:solidFill>
                          <a:effectLst/>
                          <a:latin typeface="Arial Unicode MS" pitchFamily="34" charset="-128"/>
                        </a:rPr>
                        <a:t>false</a:t>
                      </a:r>
                      <a:r>
                        <a:rPr kumimoji="0" lang="en-US" sz="1200" b="0" i="0" u="none" strike="noStrike" cap="none" normalizeH="0" baseline="0" dirty="0" smtClean="0">
                          <a:ln>
                            <a:noFill/>
                          </a:ln>
                          <a:solidFill>
                            <a:schemeClr val="tx1"/>
                          </a:solidFill>
                          <a:effectLst/>
                          <a:latin typeface="Arial Unicode MS" pitchFamily="34" charset="-128"/>
                        </a:rPr>
                        <a:t>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r>
                        <a:rPr kumimoji="0" lang="en-US" sz="1200" b="0" i="0" u="none" strike="noStrike" cap="none" normalizeH="0" baseline="0" dirty="0" err="1" smtClean="0">
                          <a:ln>
                            <a:noFill/>
                          </a:ln>
                          <a:solidFill>
                            <a:schemeClr val="tx1"/>
                          </a:solidFill>
                          <a:effectLst/>
                          <a:latin typeface="Arial Unicode MS" pitchFamily="34" charset="-128"/>
                        </a:rPr>
                        <a:t>false</a:t>
                      </a:r>
                      <a:r>
                        <a:rPr kumimoji="0" lang="en-US" sz="1200" b="0" i="0" u="none" strike="noStrike" cap="none" normalizeH="0" baseline="0" dirty="0" smtClean="0">
                          <a:ln>
                            <a:noFill/>
                          </a:ln>
                          <a:solidFill>
                            <a:schemeClr val="tx1"/>
                          </a:solidFill>
                          <a:effectLst/>
                          <a:latin typeface="Arial Unicode MS" pitchFamily="34" charset="-128"/>
                        </a:rPr>
                        <a:t>              </a:t>
                      </a:r>
                      <a:r>
                        <a:rPr kumimoji="0" lang="en-US" sz="1200" b="0" i="0" u="none" strike="noStrike" cap="none" normalizeH="0" baseline="0" dirty="0" err="1" smtClean="0">
                          <a:ln>
                            <a:noFill/>
                          </a:ln>
                          <a:solidFill>
                            <a:schemeClr val="tx1"/>
                          </a:solidFill>
                          <a:effectLst/>
                          <a:latin typeface="Arial Unicode MS" pitchFamily="34" charset="-128"/>
                        </a:rPr>
                        <a:t>false</a:t>
                      </a:r>
                      <a:endParaRPr kumimoji="0" lang="en-US" sz="12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Unicode MS" pitchFamily="34" charset="-128"/>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Rectangle 3"/>
          <p:cNvSpPr txBox="1">
            <a:spLocks noChangeArrowheads="1"/>
          </p:cNvSpPr>
          <p:nvPr/>
        </p:nvSpPr>
        <p:spPr bwMode="auto">
          <a:xfrm>
            <a:off x="4114800" y="2667000"/>
            <a:ext cx="45720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Decision function for…</a:t>
            </a:r>
            <a:endParaRPr lang="en-US" sz="2000" i="1" kern="0" baseline="-25000" dirty="0">
              <a:solidFill>
                <a:schemeClr val="accent6"/>
              </a:solidFill>
              <a:latin typeface="+mn-lt"/>
            </a:endParaRPr>
          </a:p>
        </p:txBody>
      </p:sp>
      <p:sp>
        <p:nvSpPr>
          <p:cNvPr id="9" name="Rectangle 3"/>
          <p:cNvSpPr txBox="1">
            <a:spLocks noChangeArrowheads="1"/>
          </p:cNvSpPr>
          <p:nvPr/>
        </p:nvSpPr>
        <p:spPr bwMode="auto">
          <a:xfrm>
            <a:off x="4953000" y="4038600"/>
            <a:ext cx="45720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Decision function for…</a:t>
            </a:r>
            <a:endParaRPr lang="en-US" sz="2000" i="1" kern="0" baseline="-25000" dirty="0">
              <a:solidFill>
                <a:schemeClr val="accent6"/>
              </a:solidFill>
              <a:latin typeface="+mn-lt"/>
            </a:endParaRPr>
          </a:p>
        </p:txBody>
      </p:sp>
      <p:graphicFrame>
        <p:nvGraphicFramePr>
          <p:cNvPr id="10" name="Group 37"/>
          <p:cNvGraphicFramePr>
            <a:graphicFrameLocks noGrp="1"/>
          </p:cNvGraphicFramePr>
          <p:nvPr/>
        </p:nvGraphicFramePr>
        <p:xfrm>
          <a:off x="762000" y="3352800"/>
          <a:ext cx="2209800" cy="2685288"/>
        </p:xfrm>
        <a:graphic>
          <a:graphicData uri="http://schemas.openxmlformats.org/drawingml/2006/table">
            <a:tbl>
              <a:tblPr/>
              <a:tblGrid>
                <a:gridCol w="1471171"/>
                <a:gridCol w="738629"/>
              </a:tblGrid>
              <a:tr h="3196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VARs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65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Fire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Tampering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Alarm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Leaving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Report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Smoke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Unicode MS" pitchFamily="34" charset="-128"/>
                        </a:rPr>
                        <a:t>SeeSmoke</a:t>
                      </a:r>
                      <a:r>
                        <a:rPr kumimoji="0" lang="en-US" sz="14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Unicode MS" pitchFamily="34" charset="-128"/>
                        </a:rPr>
                        <a:t>CheckSmoke</a:t>
                      </a:r>
                      <a:r>
                        <a:rPr kumimoji="0" lang="en-US" sz="1400" b="1"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Call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r>
                        <a:rPr kumimoji="0" lang="en-US" sz="1400" b="0" i="0" u="none" strike="noStrike" cap="none" normalizeH="0" baseline="0" dirty="0" err="1" smtClean="0">
                          <a:ln>
                            <a:noFill/>
                          </a:ln>
                          <a:solidFill>
                            <a:schemeClr val="tx1"/>
                          </a:solidFill>
                          <a:effectLst/>
                          <a:latin typeface="Arial Unicode MS" pitchFamily="34" charset="-128"/>
                        </a:rPr>
                        <a:t>true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 name="Rectangle 2"/>
          <p:cNvSpPr>
            <a:spLocks noGrp="1" noChangeArrowheads="1"/>
          </p:cNvSpPr>
          <p:nvPr>
            <p:ph type="title"/>
          </p:nvPr>
        </p:nvSpPr>
        <p:spPr>
          <a:xfrm>
            <a:off x="250825" y="152400"/>
            <a:ext cx="8588375" cy="900113"/>
          </a:xfrm>
        </p:spPr>
        <p:txBody>
          <a:bodyPr/>
          <a:lstStyle/>
          <a:p>
            <a:pPr eaLnBrk="1" hangingPunct="1"/>
            <a:r>
              <a:rPr lang="en-US" sz="3200" b="0" smtClean="0"/>
              <a:t>Expected Value of a Policy</a:t>
            </a:r>
            <a:br>
              <a:rPr lang="en-US" sz="3200" b="0" smtClean="0"/>
            </a:br>
            <a:endParaRPr lang="en-US" sz="3200" b="0" smtClean="0"/>
          </a:p>
        </p:txBody>
      </p:sp>
      <p:sp>
        <p:nvSpPr>
          <p:cNvPr id="11275" name="Rectangle 3"/>
          <p:cNvSpPr>
            <a:spLocks noGrp="1" noChangeArrowheads="1"/>
          </p:cNvSpPr>
          <p:nvPr>
            <p:ph type="body" idx="1"/>
          </p:nvPr>
        </p:nvSpPr>
        <p:spPr>
          <a:xfrm>
            <a:off x="228600" y="838200"/>
            <a:ext cx="8458200" cy="1974850"/>
          </a:xfrm>
        </p:spPr>
        <p:txBody>
          <a:bodyPr/>
          <a:lstStyle/>
          <a:p>
            <a:pPr eaLnBrk="1" hangingPunct="1">
              <a:buFontTx/>
              <a:buChar char="•"/>
            </a:pPr>
            <a:r>
              <a:rPr lang="en-US" sz="2400" smtClean="0"/>
              <a:t>Each possible world </a:t>
            </a:r>
            <a:r>
              <a:rPr lang="en-US" sz="2400" i="1" smtClean="0">
                <a:latin typeface="cmmi10" pitchFamily="34" charset="0"/>
              </a:rPr>
              <a:t>w</a:t>
            </a:r>
            <a:r>
              <a:rPr lang="en-US" sz="2400" smtClean="0">
                <a:latin typeface="cmmi10" pitchFamily="34" charset="0"/>
              </a:rPr>
              <a:t> </a:t>
            </a:r>
            <a:r>
              <a:rPr lang="en-US" sz="2400" smtClean="0"/>
              <a:t>has a probability </a:t>
            </a:r>
            <a:r>
              <a:rPr lang="en-US" smtClean="0"/>
              <a:t>P(</a:t>
            </a:r>
            <a:r>
              <a:rPr lang="en-US" i="1" smtClean="0">
                <a:latin typeface="cmmi10" pitchFamily="34" charset="0"/>
              </a:rPr>
              <a:t>w</a:t>
            </a:r>
            <a:r>
              <a:rPr lang="en-US" smtClean="0"/>
              <a:t>) </a:t>
            </a:r>
            <a:r>
              <a:rPr lang="en-US" sz="2400" smtClean="0"/>
              <a:t>and a utility </a:t>
            </a:r>
            <a:r>
              <a:rPr lang="en-US" smtClean="0"/>
              <a:t>U(</a:t>
            </a:r>
            <a:r>
              <a:rPr lang="en-US" i="1" smtClean="0">
                <a:latin typeface="cmmi10" pitchFamily="34" charset="0"/>
              </a:rPr>
              <a:t>w</a:t>
            </a:r>
            <a:r>
              <a:rPr lang="en-US" smtClean="0"/>
              <a:t>) </a:t>
            </a:r>
            <a:endParaRPr lang="en-US" sz="2400" smtClean="0"/>
          </a:p>
        </p:txBody>
      </p:sp>
      <p:sp>
        <p:nvSpPr>
          <p:cNvPr id="11276" name="Rectangle 5"/>
          <p:cNvSpPr>
            <a:spLocks noChangeArrowheads="1"/>
          </p:cNvSpPr>
          <p:nvPr/>
        </p:nvSpPr>
        <p:spPr bwMode="auto">
          <a:xfrm>
            <a:off x="323850" y="1844675"/>
            <a:ext cx="8458200" cy="647700"/>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The </a:t>
            </a:r>
            <a:r>
              <a:rPr lang="en-US" sz="2400">
                <a:solidFill>
                  <a:schemeClr val="accent2"/>
                </a:solidFill>
                <a:latin typeface="Arial Unicode MS" pitchFamily="34" charset="-128"/>
              </a:rPr>
              <a:t>expected utility of policy </a:t>
            </a:r>
            <a:r>
              <a:rPr lang="el-GR" sz="2400" i="1">
                <a:solidFill>
                  <a:schemeClr val="accent2"/>
                </a:solidFill>
                <a:latin typeface="Helvetica" pitchFamily="34" charset="0"/>
              </a:rPr>
              <a:t>δ</a:t>
            </a:r>
            <a:r>
              <a:rPr lang="en-US" sz="2400">
                <a:latin typeface="Arial Unicode MS" pitchFamily="34" charset="-128"/>
              </a:rPr>
              <a:t> is</a:t>
            </a:r>
          </a:p>
        </p:txBody>
      </p:sp>
      <p:sp>
        <p:nvSpPr>
          <p:cNvPr id="11277" name="Rectangle 6"/>
          <p:cNvSpPr>
            <a:spLocks noChangeArrowheads="1"/>
          </p:cNvSpPr>
          <p:nvPr/>
        </p:nvSpPr>
        <p:spPr bwMode="auto">
          <a:xfrm>
            <a:off x="0" y="4648200"/>
            <a:ext cx="8763000" cy="647700"/>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The </a:t>
            </a:r>
            <a:r>
              <a:rPr lang="en-US" sz="2400">
                <a:solidFill>
                  <a:schemeClr val="accent2"/>
                </a:solidFill>
                <a:latin typeface="Arial Unicode MS" pitchFamily="34" charset="-128"/>
              </a:rPr>
              <a:t>optimal policy</a:t>
            </a:r>
            <a:r>
              <a:rPr lang="en-US" sz="2400">
                <a:latin typeface="Arial Unicode MS" pitchFamily="34" charset="-128"/>
              </a:rPr>
              <a:t> is one with the                   expected utility.</a:t>
            </a:r>
          </a:p>
          <a:p>
            <a:pPr marL="342900" indent="-342900">
              <a:spcBef>
                <a:spcPct val="20000"/>
              </a:spcBef>
              <a:buFontTx/>
              <a:buChar char="•"/>
            </a:pPr>
            <a:endParaRPr lang="en-US" sz="2400">
              <a:latin typeface="Arial Unicode MS" pitchFamily="34" charset="-128"/>
            </a:endParaRPr>
          </a:p>
          <a:p>
            <a:pPr marL="342900" indent="-342900">
              <a:spcBef>
                <a:spcPct val="20000"/>
              </a:spcBef>
              <a:buFontTx/>
              <a:buChar char="•"/>
            </a:pPr>
            <a:endParaRPr lang="en-US" sz="2400">
              <a:latin typeface="Arial Unicode MS" pitchFamily="34" charset="-128"/>
            </a:endParaRPr>
          </a:p>
          <a:p>
            <a:pPr marL="342900" indent="-342900">
              <a:spcBef>
                <a:spcPct val="20000"/>
              </a:spcBef>
            </a:pPr>
            <a:endParaRPr lang="en-US" sz="2400">
              <a:latin typeface="cmmi10"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Lecture Overview</a:t>
            </a:r>
          </a:p>
        </p:txBody>
      </p:sp>
      <p:sp>
        <p:nvSpPr>
          <p:cNvPr id="19459" name="Rectangle 3"/>
          <p:cNvSpPr>
            <a:spLocks noGrp="1" noChangeArrowheads="1"/>
          </p:cNvSpPr>
          <p:nvPr>
            <p:ph type="body" idx="1"/>
          </p:nvPr>
        </p:nvSpPr>
        <p:spPr>
          <a:xfrm>
            <a:off x="395288" y="1268413"/>
            <a:ext cx="8458200" cy="4495800"/>
          </a:xfrm>
        </p:spPr>
        <p:txBody>
          <a:bodyPr/>
          <a:lstStyle/>
          <a:p>
            <a:pPr eaLnBrk="1" hangingPunct="1">
              <a:spcBef>
                <a:spcPct val="0"/>
              </a:spcBef>
              <a:buFontTx/>
              <a:buChar char="•"/>
            </a:pPr>
            <a:r>
              <a:rPr lang="en-US" sz="4000" smtClean="0">
                <a:solidFill>
                  <a:schemeClr val="bg2"/>
                </a:solidFill>
              </a:rPr>
              <a:t>Recap </a:t>
            </a:r>
          </a:p>
          <a:p>
            <a:pPr eaLnBrk="1" hangingPunct="1">
              <a:spcBef>
                <a:spcPct val="0"/>
              </a:spcBef>
              <a:buFontTx/>
              <a:buChar char="•"/>
            </a:pPr>
            <a:r>
              <a:rPr lang="en-US" sz="4000" smtClean="0">
                <a:solidFill>
                  <a:schemeClr val="hlink"/>
                </a:solidFill>
              </a:rPr>
              <a:t>Sequential Decisions</a:t>
            </a:r>
          </a:p>
          <a:p>
            <a:pPr eaLnBrk="1" hangingPunct="1">
              <a:buFontTx/>
              <a:buChar char="•"/>
            </a:pPr>
            <a:r>
              <a:rPr lang="en-US" sz="4000" smtClean="0"/>
              <a:t>Finding Optimal Policies (Efficiently)</a:t>
            </a:r>
          </a:p>
          <a:p>
            <a:pPr eaLnBrk="1" hangingPunct="1"/>
            <a:endParaRPr lang="en-US" sz="4000" smtClean="0">
              <a:solidFill>
                <a:schemeClr val="bg2"/>
              </a:solidFill>
            </a:endParaRPr>
          </a:p>
          <a:p>
            <a:pPr eaLnBrk="1" hangingPunct="1">
              <a:buFontTx/>
              <a:buChar char="•"/>
            </a:pPr>
            <a:endParaRPr lang="en-US" sz="4000" smtClean="0">
              <a:solidFill>
                <a:schemeClr val="bg2"/>
              </a:solidFill>
            </a:endParaRPr>
          </a:p>
          <a:p>
            <a:pPr eaLnBrk="1" hangingPunct="1"/>
            <a:endParaRPr lang="en-US" sz="4000" smtClean="0">
              <a:solidFill>
                <a:schemeClr val="bg2"/>
              </a:solidFill>
            </a:endParaRPr>
          </a:p>
          <a:p>
            <a:pPr eaLnBrk="1" hangingPunct="1"/>
            <a:endParaRPr lang="en-US" sz="4000" smtClean="0">
              <a:solidFill>
                <a:schemeClr val="bg2"/>
              </a:solidFill>
            </a:endParaRPr>
          </a:p>
          <a:p>
            <a:pPr eaLnBrk="1" hangingPunct="1">
              <a:buFontTx/>
              <a:buChar char="•"/>
            </a:pPr>
            <a:endParaRPr lang="en-US" sz="4000" smtClean="0">
              <a:solidFill>
                <a:schemeClr val="bg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10" name="Rectangle 2"/>
          <p:cNvSpPr>
            <a:spLocks noGrp="1" noChangeArrowheads="1"/>
          </p:cNvSpPr>
          <p:nvPr>
            <p:ph type="title"/>
          </p:nvPr>
        </p:nvSpPr>
        <p:spPr>
          <a:xfrm>
            <a:off x="250825" y="333375"/>
            <a:ext cx="8588375" cy="828675"/>
          </a:xfrm>
        </p:spPr>
        <p:txBody>
          <a:bodyPr/>
          <a:lstStyle/>
          <a:p>
            <a:pPr eaLnBrk="1" hangingPunct="1"/>
            <a:r>
              <a:rPr lang="en-US" sz="3200" b="0" smtClean="0"/>
              <a:t>Complexity of finding the optimal policy: how many policies?</a:t>
            </a:r>
            <a:br>
              <a:rPr lang="en-US" sz="3200" b="0" smtClean="0"/>
            </a:br>
            <a:endParaRPr lang="en-US" sz="3200" b="0" smtClean="0"/>
          </a:p>
        </p:txBody>
      </p:sp>
      <p:sp>
        <p:nvSpPr>
          <p:cNvPr id="131075" name="Rectangle 3"/>
          <p:cNvSpPr>
            <a:spLocks noGrp="1" noChangeArrowheads="1"/>
          </p:cNvSpPr>
          <p:nvPr>
            <p:ph type="body" idx="1"/>
          </p:nvPr>
        </p:nvSpPr>
        <p:spPr>
          <a:xfrm>
            <a:off x="0" y="3200400"/>
            <a:ext cx="8583613" cy="3097213"/>
          </a:xfrm>
        </p:spPr>
        <p:txBody>
          <a:bodyPr/>
          <a:lstStyle/>
          <a:p>
            <a:pPr eaLnBrk="1" hangingPunct="1">
              <a:buFontTx/>
              <a:buChar char="•"/>
            </a:pPr>
            <a:r>
              <a:rPr lang="en-US" sz="2000" dirty="0" smtClean="0"/>
              <a:t>If a decision</a:t>
            </a:r>
            <a:r>
              <a:rPr lang="en-US" sz="2000" i="1" dirty="0" smtClean="0"/>
              <a:t> D</a:t>
            </a:r>
            <a:r>
              <a:rPr lang="en-US" sz="2000" dirty="0" smtClean="0"/>
              <a:t> has </a:t>
            </a:r>
            <a:r>
              <a:rPr lang="en-US" sz="2000" i="1" dirty="0" smtClean="0"/>
              <a:t>k</a:t>
            </a:r>
            <a:r>
              <a:rPr lang="en-US" sz="2000" dirty="0" smtClean="0"/>
              <a:t> binary parents, how many assignments of values to the parents are there? </a:t>
            </a:r>
          </a:p>
          <a:p>
            <a:pPr eaLnBrk="1" hangingPunct="1">
              <a:buFontTx/>
              <a:buChar char="•"/>
            </a:pPr>
            <a:endParaRPr lang="en-US" sz="2000" dirty="0" smtClean="0"/>
          </a:p>
          <a:p>
            <a:pPr eaLnBrk="1" hangingPunct="1">
              <a:buFontTx/>
              <a:buChar char="•"/>
            </a:pPr>
            <a:r>
              <a:rPr lang="en-US" sz="2000" dirty="0" smtClean="0"/>
              <a:t>If there are </a:t>
            </a:r>
            <a:r>
              <a:rPr lang="en-US" sz="2000" i="1" dirty="0" smtClean="0"/>
              <a:t>b</a:t>
            </a:r>
            <a:r>
              <a:rPr lang="en-US" sz="2000" dirty="0" smtClean="0"/>
              <a:t> possible actions (possible values for D), how many different decision functions are there? </a:t>
            </a:r>
          </a:p>
          <a:p>
            <a:pPr eaLnBrk="1" hangingPunct="1">
              <a:buFontTx/>
              <a:buChar char="•"/>
            </a:pPr>
            <a:endParaRPr lang="en-US" sz="2000" dirty="0" smtClean="0"/>
          </a:p>
          <a:p>
            <a:pPr eaLnBrk="1" hangingPunct="1">
              <a:buFontTx/>
              <a:buChar char="•"/>
            </a:pPr>
            <a:r>
              <a:rPr lang="en-US" sz="2000" dirty="0" smtClean="0"/>
              <a:t>If there are </a:t>
            </a:r>
            <a:r>
              <a:rPr lang="en-US" sz="2000" i="1" dirty="0" smtClean="0"/>
              <a:t>d</a:t>
            </a:r>
            <a:r>
              <a:rPr lang="en-US" sz="2000" dirty="0" smtClean="0"/>
              <a:t> decisions, each with </a:t>
            </a:r>
            <a:r>
              <a:rPr lang="en-US" sz="2000" i="1" dirty="0" smtClean="0"/>
              <a:t>k</a:t>
            </a:r>
            <a:r>
              <a:rPr lang="en-US" sz="2000" dirty="0" smtClean="0"/>
              <a:t>  binary parents and </a:t>
            </a:r>
            <a:r>
              <a:rPr lang="en-US" sz="2000" i="1" dirty="0" smtClean="0"/>
              <a:t>b</a:t>
            </a:r>
            <a:r>
              <a:rPr lang="en-US" sz="2000" dirty="0" smtClean="0"/>
              <a:t> possible actions, how many policies are there?</a:t>
            </a:r>
          </a:p>
          <a:p>
            <a:pPr eaLnBrk="1" hangingPunct="1">
              <a:buFontTx/>
              <a:buChar char="•"/>
            </a:pPr>
            <a:endParaRPr lang="en-US" sz="2000" dirty="0" smtClean="0"/>
          </a:p>
          <a:p>
            <a:pPr eaLnBrk="1" hangingPunct="1"/>
            <a:endParaRPr lang="en-US" sz="2000" dirty="0" smtClean="0"/>
          </a:p>
        </p:txBody>
      </p:sp>
      <p:pic>
        <p:nvPicPr>
          <p:cNvPr id="12312" name="Picture 4"/>
          <p:cNvPicPr>
            <a:picLocks noChangeAspect="1" noChangeArrowheads="1"/>
          </p:cNvPicPr>
          <p:nvPr/>
        </p:nvPicPr>
        <p:blipFill>
          <a:blip r:embed="rId4" cstate="print"/>
          <a:srcRect t="7484" b="5118"/>
          <a:stretch>
            <a:fillRect/>
          </a:stretch>
        </p:blipFill>
        <p:spPr bwMode="auto">
          <a:xfrm>
            <a:off x="179388" y="981075"/>
            <a:ext cx="3744912" cy="1955800"/>
          </a:xfrm>
          <a:prstGeom prst="rect">
            <a:avLst/>
          </a:prstGeom>
          <a:noFill/>
          <a:ln w="9525" algn="ctr">
            <a:noFill/>
            <a:miter lim="800000"/>
            <a:headEnd/>
            <a:tailEnd/>
          </a:ln>
        </p:spPr>
      </p:pic>
      <p:sp>
        <p:nvSpPr>
          <p:cNvPr id="131079" name="Rectangle 7"/>
          <p:cNvSpPr>
            <a:spLocks noChangeArrowheads="1"/>
          </p:cNvSpPr>
          <p:nvPr/>
        </p:nvSpPr>
        <p:spPr bwMode="auto">
          <a:xfrm>
            <a:off x="3810000" y="838200"/>
            <a:ext cx="5113338" cy="2016125"/>
          </a:xfrm>
          <a:prstGeom prst="rect">
            <a:avLst/>
          </a:prstGeom>
          <a:noFill/>
          <a:ln w="9525">
            <a:noFill/>
            <a:miter lim="800000"/>
            <a:headEnd/>
            <a:tailEnd/>
          </a:ln>
        </p:spPr>
        <p:txBody>
          <a:bodyPr/>
          <a:lstStyle/>
          <a:p>
            <a:pPr marL="342900" indent="-342900">
              <a:spcBef>
                <a:spcPct val="20000"/>
              </a:spcBef>
              <a:buFontTx/>
              <a:buChar char="•"/>
            </a:pPr>
            <a:r>
              <a:rPr lang="en-US" sz="2000">
                <a:latin typeface="Arial Unicode MS" pitchFamily="34" charset="-128"/>
              </a:rPr>
              <a:t>How many assignments to parents?</a:t>
            </a:r>
          </a:p>
          <a:p>
            <a:pPr marL="342900" indent="-342900">
              <a:spcBef>
                <a:spcPct val="20000"/>
              </a:spcBef>
              <a:buFontTx/>
              <a:buChar char="•"/>
            </a:pPr>
            <a:endParaRPr lang="en-US" sz="2000">
              <a:latin typeface="Arial Unicode MS" pitchFamily="34" charset="-128"/>
            </a:endParaRPr>
          </a:p>
          <a:p>
            <a:pPr marL="342900" indent="-342900">
              <a:spcBef>
                <a:spcPct val="20000"/>
              </a:spcBef>
              <a:buFontTx/>
              <a:buChar char="•"/>
            </a:pPr>
            <a:r>
              <a:rPr lang="en-US" sz="2000">
                <a:latin typeface="Arial Unicode MS" pitchFamily="34" charset="-128"/>
              </a:rPr>
              <a:t>How many decision functions? (binary decisions)</a:t>
            </a:r>
          </a:p>
          <a:p>
            <a:pPr marL="342900" indent="-342900">
              <a:spcBef>
                <a:spcPct val="20000"/>
              </a:spcBef>
              <a:buFontTx/>
              <a:buChar char="•"/>
            </a:pPr>
            <a:endParaRPr lang="en-US" sz="2000">
              <a:latin typeface="Arial Unicode MS" pitchFamily="34" charset="-128"/>
            </a:endParaRPr>
          </a:p>
          <a:p>
            <a:pPr marL="342900" indent="-342900">
              <a:spcBef>
                <a:spcPct val="20000"/>
              </a:spcBef>
              <a:buFontTx/>
              <a:buChar char="•"/>
            </a:pPr>
            <a:r>
              <a:rPr lang="en-US" sz="2000">
                <a:latin typeface="Arial Unicode MS" pitchFamily="34" charset="-128"/>
              </a:rPr>
              <a:t>How many policies?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107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107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107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1075">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1075">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10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0"/>
            <a:ext cx="8588375" cy="900113"/>
          </a:xfrm>
        </p:spPr>
        <p:txBody>
          <a:bodyPr/>
          <a:lstStyle/>
          <a:p>
            <a:pPr eaLnBrk="1" hangingPunct="1"/>
            <a:r>
              <a:rPr lang="en-US" sz="3200" b="0" dirty="0" smtClean="0"/>
              <a:t>Finding the optimal policy more efficiently: VE</a:t>
            </a:r>
          </a:p>
        </p:txBody>
      </p:sp>
      <p:sp>
        <p:nvSpPr>
          <p:cNvPr id="133123" name="Rectangle 3"/>
          <p:cNvSpPr>
            <a:spLocks noGrp="1" noChangeArrowheads="1"/>
          </p:cNvSpPr>
          <p:nvPr>
            <p:ph type="body" idx="1"/>
          </p:nvPr>
        </p:nvSpPr>
        <p:spPr>
          <a:xfrm>
            <a:off x="0" y="762000"/>
            <a:ext cx="8915400" cy="5029200"/>
          </a:xfrm>
        </p:spPr>
        <p:txBody>
          <a:bodyPr/>
          <a:lstStyle/>
          <a:p>
            <a:pPr marL="457200" indent="-457200" eaLnBrk="1" hangingPunct="1">
              <a:lnSpc>
                <a:spcPct val="90000"/>
              </a:lnSpc>
              <a:spcAft>
                <a:spcPts val="600"/>
              </a:spcAft>
              <a:buFont typeface="+mj-lt"/>
              <a:buAutoNum type="arabicPeriod"/>
              <a:defRPr/>
            </a:pPr>
            <a:r>
              <a:rPr lang="en-US" sz="2400" dirty="0" smtClean="0"/>
              <a:t>Create a factor for each conditional probability table and a factor for the utility.</a:t>
            </a:r>
          </a:p>
          <a:p>
            <a:pPr marL="457200" indent="-457200" eaLnBrk="1" hangingPunct="1">
              <a:lnSpc>
                <a:spcPct val="90000"/>
              </a:lnSpc>
              <a:spcAft>
                <a:spcPts val="600"/>
              </a:spcAft>
              <a:buFont typeface="+mj-lt"/>
              <a:buAutoNum type="arabicPeriod"/>
              <a:defRPr/>
            </a:pPr>
            <a:r>
              <a:rPr lang="en-US" sz="2400" b="1" dirty="0" smtClean="0"/>
              <a:t>Sum out </a:t>
            </a:r>
            <a:r>
              <a:rPr lang="en-US" sz="2400" dirty="0" smtClean="0">
                <a:solidFill>
                  <a:srgbClr val="00B050"/>
                </a:solidFill>
              </a:rPr>
              <a:t>random variables </a:t>
            </a:r>
            <a:r>
              <a:rPr lang="en-US" sz="2400" dirty="0" smtClean="0"/>
              <a:t>that are not parents of a decision node.</a:t>
            </a:r>
          </a:p>
          <a:p>
            <a:pPr marL="457200" indent="-457200" eaLnBrk="1" hangingPunct="1">
              <a:lnSpc>
                <a:spcPct val="90000"/>
              </a:lnSpc>
              <a:spcAft>
                <a:spcPts val="600"/>
              </a:spcAft>
              <a:buFont typeface="+mj-lt"/>
              <a:buAutoNum type="arabicPeriod"/>
              <a:defRPr/>
            </a:pPr>
            <a:r>
              <a:rPr lang="en-US" sz="2400" b="1" dirty="0" smtClean="0">
                <a:solidFill>
                  <a:schemeClr val="tx2"/>
                </a:solidFill>
              </a:rPr>
              <a:t>Eliminate</a:t>
            </a:r>
            <a:r>
              <a:rPr lang="en-US" sz="2400" dirty="0" smtClean="0">
                <a:solidFill>
                  <a:schemeClr val="tx2"/>
                </a:solidFill>
              </a:rPr>
              <a:t>  (aka sum out) the </a:t>
            </a:r>
            <a:r>
              <a:rPr lang="en-US" sz="2400" dirty="0" smtClean="0">
                <a:solidFill>
                  <a:srgbClr val="FF0000"/>
                </a:solidFill>
              </a:rPr>
              <a:t>decision variables</a:t>
            </a:r>
          </a:p>
          <a:p>
            <a:pPr marL="457200" indent="-457200" eaLnBrk="1" hangingPunct="1">
              <a:lnSpc>
                <a:spcPct val="90000"/>
              </a:lnSpc>
              <a:spcAft>
                <a:spcPts val="600"/>
              </a:spcAft>
              <a:buFont typeface="+mj-lt"/>
              <a:buAutoNum type="arabicPeriod"/>
              <a:defRPr/>
            </a:pPr>
            <a:r>
              <a:rPr lang="en-US" sz="2400" b="1" dirty="0" smtClean="0"/>
              <a:t>Sum out </a:t>
            </a:r>
            <a:r>
              <a:rPr lang="en-US" sz="2400" dirty="0" smtClean="0"/>
              <a:t>the remaining </a:t>
            </a:r>
            <a:r>
              <a:rPr lang="en-US" sz="2400" dirty="0" smtClean="0">
                <a:solidFill>
                  <a:srgbClr val="00B050"/>
                </a:solidFill>
              </a:rPr>
              <a:t>random variables</a:t>
            </a:r>
            <a:r>
              <a:rPr lang="en-US" sz="2400" dirty="0" smtClean="0"/>
              <a:t>. </a:t>
            </a:r>
          </a:p>
          <a:p>
            <a:pPr marL="457200" indent="-457200" eaLnBrk="1" hangingPunct="1">
              <a:lnSpc>
                <a:spcPct val="90000"/>
              </a:lnSpc>
              <a:spcAft>
                <a:spcPts val="600"/>
              </a:spcAft>
              <a:buFont typeface="+mj-lt"/>
              <a:buAutoNum type="arabicPeriod"/>
              <a:defRPr/>
            </a:pPr>
            <a:r>
              <a:rPr lang="en-US" sz="2400" b="1" dirty="0" smtClean="0"/>
              <a:t>Multiply the factors</a:t>
            </a:r>
            <a:r>
              <a:rPr lang="en-US" sz="2400" dirty="0" smtClean="0"/>
              <a:t>: this is the </a:t>
            </a:r>
            <a:r>
              <a:rPr lang="en-US" sz="2400" dirty="0" smtClean="0">
                <a:solidFill>
                  <a:schemeClr val="accent2"/>
                </a:solidFill>
              </a:rPr>
              <a:t>expected utility of the optimal policy</a:t>
            </a:r>
            <a:r>
              <a:rPr lang="en-US" sz="2400" dirty="0" smtClean="0"/>
              <a:t>.</a:t>
            </a:r>
          </a:p>
          <a:p>
            <a:pPr eaLnBrk="1" hangingPunct="1">
              <a:lnSpc>
                <a:spcPct val="90000"/>
              </a:lnSpc>
              <a:defRPr/>
            </a:pPr>
            <a:endParaRPr lang="en-US" dirty="0" smtClean="0"/>
          </a:p>
          <a:p>
            <a:pPr eaLnBrk="1" hangingPunct="1">
              <a:lnSpc>
                <a:spcPct val="90000"/>
              </a:lnSpc>
              <a:defRPr/>
            </a:pPr>
            <a:endParaRPr lang="en-US" sz="2400" dirty="0" smtClean="0"/>
          </a:p>
          <a:p>
            <a:pPr eaLnBrk="1" hangingPunct="1">
              <a:lnSpc>
                <a:spcPct val="90000"/>
              </a:lnSpc>
              <a:defRPr/>
            </a:pPr>
            <a:endParaRPr lang="en-US" sz="2400" dirty="0" smtClean="0"/>
          </a:p>
          <a:p>
            <a:pPr eaLnBrk="1" hangingPunct="1">
              <a:lnSpc>
                <a:spcPct val="90000"/>
              </a:lnSpc>
              <a:defRPr/>
            </a:pPr>
            <a:endParaRPr lang="en-US" sz="2400" dirty="0" smtClean="0"/>
          </a:p>
          <a:p>
            <a:pPr eaLnBrk="1" hangingPunct="1">
              <a:lnSpc>
                <a:spcPct val="90000"/>
              </a:lnSpc>
              <a:defRPr/>
            </a:pPr>
            <a:endParaRPr lang="en-US" dirty="0" smtClean="0"/>
          </a:p>
        </p:txBody>
      </p:sp>
      <p:pic>
        <p:nvPicPr>
          <p:cNvPr id="20484" name="Picture 4"/>
          <p:cNvPicPr>
            <a:picLocks noChangeAspect="1" noChangeArrowheads="1"/>
          </p:cNvPicPr>
          <p:nvPr/>
        </p:nvPicPr>
        <p:blipFill>
          <a:blip r:embed="rId4" cstate="print"/>
          <a:srcRect/>
          <a:stretch>
            <a:fillRect/>
          </a:stretch>
        </p:blipFill>
        <p:spPr bwMode="auto">
          <a:xfrm>
            <a:off x="7561262" y="6019800"/>
            <a:ext cx="1582738" cy="584200"/>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t="7484" b="5118"/>
          <a:stretch>
            <a:fillRect/>
          </a:stretch>
        </p:blipFill>
        <p:spPr bwMode="auto">
          <a:xfrm>
            <a:off x="1828800" y="3962400"/>
            <a:ext cx="4953000" cy="258673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0"/>
            <a:ext cx="8588375" cy="900113"/>
          </a:xfrm>
        </p:spPr>
        <p:txBody>
          <a:bodyPr/>
          <a:lstStyle/>
          <a:p>
            <a:pPr eaLnBrk="1" hangingPunct="1"/>
            <a:r>
              <a:rPr lang="en-US" sz="3200" b="0" dirty="0" smtClean="0"/>
              <a:t>Eliminate the decision Variables: step3 details</a:t>
            </a:r>
          </a:p>
        </p:txBody>
      </p:sp>
      <p:sp>
        <p:nvSpPr>
          <p:cNvPr id="133123" name="Rectangle 3"/>
          <p:cNvSpPr>
            <a:spLocks noGrp="1" noChangeArrowheads="1"/>
          </p:cNvSpPr>
          <p:nvPr>
            <p:ph type="body" idx="1"/>
          </p:nvPr>
        </p:nvSpPr>
        <p:spPr>
          <a:xfrm>
            <a:off x="228600" y="838200"/>
            <a:ext cx="8531225" cy="3582988"/>
          </a:xfrm>
        </p:spPr>
        <p:txBody>
          <a:bodyPr/>
          <a:lstStyle/>
          <a:p>
            <a:pPr eaLnBrk="1" hangingPunct="1">
              <a:lnSpc>
                <a:spcPct val="90000"/>
              </a:lnSpc>
              <a:spcAft>
                <a:spcPts val="600"/>
              </a:spcAft>
              <a:buFontTx/>
              <a:buChar char="•"/>
              <a:defRPr/>
            </a:pPr>
            <a:r>
              <a:rPr lang="en-US" sz="2400" dirty="0" smtClean="0">
                <a:solidFill>
                  <a:schemeClr val="accent4"/>
                </a:solidFill>
              </a:rPr>
              <a:t>Select a variable </a:t>
            </a:r>
            <a:r>
              <a:rPr lang="en-US" sz="2400" i="1" dirty="0" smtClean="0">
                <a:solidFill>
                  <a:schemeClr val="accent4"/>
                </a:solidFill>
              </a:rPr>
              <a:t>D</a:t>
            </a:r>
            <a:r>
              <a:rPr lang="en-US" sz="2400" dirty="0" smtClean="0">
                <a:solidFill>
                  <a:schemeClr val="accent4"/>
                </a:solidFill>
              </a:rPr>
              <a:t>  that corresponds to the latest decision to be made</a:t>
            </a:r>
          </a:p>
          <a:p>
            <a:pPr lvl="1" eaLnBrk="1" hangingPunct="1">
              <a:lnSpc>
                <a:spcPct val="90000"/>
              </a:lnSpc>
              <a:spcAft>
                <a:spcPts val="600"/>
              </a:spcAft>
              <a:defRPr/>
            </a:pPr>
            <a:r>
              <a:rPr lang="en-US" sz="2000" dirty="0" smtClean="0">
                <a:solidFill>
                  <a:schemeClr val="accent4"/>
                </a:solidFill>
              </a:rPr>
              <a:t>this variable will appear in only one factor with its parents</a:t>
            </a:r>
          </a:p>
          <a:p>
            <a:pPr eaLnBrk="1" hangingPunct="1">
              <a:lnSpc>
                <a:spcPct val="90000"/>
              </a:lnSpc>
              <a:spcAft>
                <a:spcPts val="600"/>
              </a:spcAft>
              <a:buFontTx/>
              <a:buChar char="•"/>
              <a:defRPr/>
            </a:pPr>
            <a:r>
              <a:rPr lang="en-US" sz="2400" dirty="0" smtClean="0"/>
              <a:t>Eliminate </a:t>
            </a:r>
            <a:r>
              <a:rPr lang="en-US" sz="2400" i="1" dirty="0" smtClean="0"/>
              <a:t>D</a:t>
            </a:r>
            <a:r>
              <a:rPr lang="en-US" sz="2400" dirty="0" smtClean="0"/>
              <a:t> by </a:t>
            </a:r>
            <a:r>
              <a:rPr lang="en-US" sz="2400" dirty="0" smtClean="0">
                <a:solidFill>
                  <a:schemeClr val="accent2"/>
                </a:solidFill>
              </a:rPr>
              <a:t>maximizing</a:t>
            </a:r>
            <a:r>
              <a:rPr lang="en-US" sz="2400" dirty="0" smtClean="0"/>
              <a:t>. This returns:</a:t>
            </a:r>
          </a:p>
          <a:p>
            <a:pPr lvl="1" eaLnBrk="1" hangingPunct="1">
              <a:lnSpc>
                <a:spcPct val="90000"/>
              </a:lnSpc>
              <a:spcAft>
                <a:spcPts val="600"/>
              </a:spcAft>
              <a:defRPr/>
            </a:pPr>
            <a:r>
              <a:rPr lang="en-US" dirty="0" smtClean="0"/>
              <a:t>A </a:t>
            </a:r>
            <a:r>
              <a:rPr lang="en-US" dirty="0" smtClean="0">
                <a:solidFill>
                  <a:schemeClr val="accent6"/>
                </a:solidFill>
              </a:rPr>
              <a:t>new factor </a:t>
            </a:r>
            <a:r>
              <a:rPr lang="en-US" dirty="0" smtClean="0"/>
              <a:t>to use in VE, </a:t>
            </a:r>
            <a:r>
              <a:rPr lang="en-US" dirty="0" err="1" smtClean="0"/>
              <a:t>max</a:t>
            </a:r>
            <a:r>
              <a:rPr lang="en-US" baseline="-25000" dirty="0" err="1" smtClean="0"/>
              <a:t>D</a:t>
            </a:r>
            <a:r>
              <a:rPr lang="en-US" dirty="0" smtClean="0"/>
              <a:t> </a:t>
            </a:r>
            <a:r>
              <a:rPr lang="en-US" i="1" dirty="0" smtClean="0"/>
              <a:t>f </a:t>
            </a:r>
            <a:endParaRPr lang="en-US" dirty="0" smtClean="0"/>
          </a:p>
          <a:p>
            <a:pPr lvl="1" eaLnBrk="1" hangingPunct="1">
              <a:lnSpc>
                <a:spcPct val="90000"/>
              </a:lnSpc>
              <a:spcAft>
                <a:spcPts val="600"/>
              </a:spcAft>
              <a:defRPr/>
            </a:pPr>
            <a:r>
              <a:rPr lang="en-US" dirty="0" smtClean="0"/>
              <a:t>The </a:t>
            </a:r>
            <a:r>
              <a:rPr lang="en-US" dirty="0" smtClean="0">
                <a:solidFill>
                  <a:schemeClr val="accent6"/>
                </a:solidFill>
              </a:rPr>
              <a:t>optimal decision </a:t>
            </a:r>
            <a:r>
              <a:rPr lang="en-US" dirty="0" smtClean="0"/>
              <a:t>function for </a:t>
            </a:r>
            <a:r>
              <a:rPr lang="en-US" i="1" dirty="0" smtClean="0"/>
              <a:t>D</a:t>
            </a:r>
            <a:r>
              <a:rPr lang="en-US" dirty="0" smtClean="0"/>
              <a:t>, </a:t>
            </a:r>
            <a:r>
              <a:rPr lang="en-US" dirty="0" err="1" smtClean="0"/>
              <a:t>arg</a:t>
            </a:r>
            <a:r>
              <a:rPr lang="en-US" dirty="0" smtClean="0"/>
              <a:t> </a:t>
            </a:r>
            <a:r>
              <a:rPr lang="en-US" dirty="0" err="1" smtClean="0"/>
              <a:t>max</a:t>
            </a:r>
            <a:r>
              <a:rPr lang="en-US" i="1" baseline="-25000" dirty="0" err="1" smtClean="0"/>
              <a:t>D</a:t>
            </a:r>
            <a:r>
              <a:rPr lang="en-US" dirty="0" smtClean="0"/>
              <a:t> </a:t>
            </a:r>
            <a:r>
              <a:rPr lang="en-US" i="1" dirty="0" smtClean="0"/>
              <a:t>f</a:t>
            </a:r>
          </a:p>
          <a:p>
            <a:pPr eaLnBrk="1" hangingPunct="1">
              <a:lnSpc>
                <a:spcPct val="90000"/>
              </a:lnSpc>
              <a:spcAft>
                <a:spcPts val="600"/>
              </a:spcAft>
              <a:buFontTx/>
              <a:buChar char="•"/>
              <a:defRPr/>
            </a:pPr>
            <a:r>
              <a:rPr lang="en-US" sz="2400" dirty="0" smtClean="0"/>
              <a:t>Repeat </a:t>
            </a:r>
            <a:r>
              <a:rPr lang="en-US" sz="2400" dirty="0" smtClean="0"/>
              <a:t>till there are no more decision nodes.</a:t>
            </a:r>
          </a:p>
          <a:p>
            <a:pPr eaLnBrk="1" hangingPunct="1">
              <a:lnSpc>
                <a:spcPct val="90000"/>
              </a:lnSpc>
              <a:spcAft>
                <a:spcPts val="600"/>
              </a:spcAft>
              <a:defRPr/>
            </a:pPr>
            <a:endParaRPr lang="en-US" sz="2400" dirty="0" smtClean="0"/>
          </a:p>
          <a:p>
            <a:pPr eaLnBrk="1" hangingPunct="1">
              <a:lnSpc>
                <a:spcPct val="90000"/>
              </a:lnSpc>
              <a:spcAft>
                <a:spcPts val="600"/>
              </a:spcAft>
              <a:defRPr/>
            </a:pPr>
            <a:endParaRPr lang="en-US" sz="2000" dirty="0" smtClean="0"/>
          </a:p>
          <a:p>
            <a:pPr eaLnBrk="1" hangingPunct="1">
              <a:lnSpc>
                <a:spcPct val="90000"/>
              </a:lnSpc>
              <a:spcAft>
                <a:spcPts val="600"/>
              </a:spcAft>
              <a:defRPr/>
            </a:pPr>
            <a:endParaRPr lang="en-US" sz="2000" dirty="0" smtClean="0"/>
          </a:p>
          <a:p>
            <a:pPr eaLnBrk="1" hangingPunct="1">
              <a:lnSpc>
                <a:spcPct val="90000"/>
              </a:lnSpc>
              <a:spcAft>
                <a:spcPts val="600"/>
              </a:spcAft>
              <a:defRPr/>
            </a:pPr>
            <a:endParaRPr lang="en-US" sz="2000" dirty="0" smtClean="0"/>
          </a:p>
          <a:p>
            <a:pPr eaLnBrk="1" hangingPunct="1">
              <a:lnSpc>
                <a:spcPct val="90000"/>
              </a:lnSpc>
              <a:spcAft>
                <a:spcPts val="600"/>
              </a:spcAft>
              <a:defRPr/>
            </a:pPr>
            <a:endParaRPr lang="en-US" sz="2400" dirty="0" smtClean="0"/>
          </a:p>
        </p:txBody>
      </p:sp>
      <p:graphicFrame>
        <p:nvGraphicFramePr>
          <p:cNvPr id="8" name="Group 15"/>
          <p:cNvGraphicFramePr>
            <a:graphicFrameLocks noGrp="1"/>
          </p:cNvGraphicFramePr>
          <p:nvPr/>
        </p:nvGraphicFramePr>
        <p:xfrm>
          <a:off x="381000" y="4724400"/>
          <a:ext cx="3816350" cy="1736254"/>
        </p:xfrm>
        <a:graphic>
          <a:graphicData uri="http://schemas.openxmlformats.org/drawingml/2006/table">
            <a:tbl>
              <a:tblPr/>
              <a:tblGrid>
                <a:gridCol w="2981325"/>
                <a:gridCol w="835025"/>
              </a:tblGrid>
              <a:tr h="27542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Unicode MS" pitchFamily="34" charset="-128"/>
                        </a:rPr>
                        <a:t>Report     </a:t>
                      </a:r>
                      <a:r>
                        <a:rPr kumimoji="0" lang="en-US" sz="1600" b="1" i="0" u="none" strike="noStrike" cap="none" normalizeH="0" baseline="0" dirty="0" err="1" smtClean="0">
                          <a:ln>
                            <a:noFill/>
                          </a:ln>
                          <a:solidFill>
                            <a:schemeClr val="tx1"/>
                          </a:solidFill>
                          <a:effectLst/>
                          <a:latin typeface="Arial Unicode MS" pitchFamily="34" charset="-128"/>
                        </a:rPr>
                        <a:t>CheckSmoke</a:t>
                      </a:r>
                      <a:endParaRPr kumimoji="0" lang="en-US" sz="1600" b="1"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Value</a:t>
                      </a:r>
                      <a:endParaRPr kumimoji="0" lang="en-US" sz="1200" b="1" i="0" u="none" strike="noStrike" cap="none" normalizeH="0" baseline="0" dirty="0" smtClean="0">
                        <a:ln>
                          <a:noFill/>
                        </a:ln>
                        <a:solidFill>
                          <a:schemeClr val="accent6"/>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009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true                 </a:t>
                      </a:r>
                      <a:r>
                        <a:rPr kumimoji="0" lang="en-US" sz="1600" b="0" i="0" u="none" strike="noStrike" cap="none" normalizeH="0" baseline="0" dirty="0" err="1" smtClean="0">
                          <a:ln>
                            <a:noFill/>
                          </a:ln>
                          <a:solidFill>
                            <a:schemeClr val="tx1"/>
                          </a:solidFill>
                          <a:effectLst/>
                          <a:latin typeface="Arial Unicode MS" pitchFamily="34" charset="-128"/>
                        </a:rPr>
                        <a:t>true</a:t>
                      </a:r>
                      <a:endParaRPr kumimoji="0" lang="en-US" sz="16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false               </a:t>
                      </a:r>
                      <a:r>
                        <a:rPr kumimoji="0" lang="en-US" sz="1600" b="0" i="0" u="none" strike="noStrike" cap="none" normalizeH="0" baseline="0" dirty="0" err="1" smtClean="0">
                          <a:ln>
                            <a:noFill/>
                          </a:ln>
                          <a:solidFill>
                            <a:schemeClr val="tx1"/>
                          </a:solidFill>
                          <a:effectLst/>
                          <a:latin typeface="Arial Unicode MS" pitchFamily="34" charset="-128"/>
                        </a:rPr>
                        <a:t>false</a:t>
                      </a: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-5.0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-5.6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-23.7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-17.5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Rectangle 3"/>
          <p:cNvSpPr txBox="1">
            <a:spLocks noChangeArrowheads="1"/>
          </p:cNvSpPr>
          <p:nvPr/>
        </p:nvSpPr>
        <p:spPr bwMode="auto">
          <a:xfrm>
            <a:off x="228600" y="4114800"/>
            <a:ext cx="5105400" cy="533400"/>
          </a:xfrm>
          <a:prstGeom prst="rect">
            <a:avLst/>
          </a:prstGeom>
          <a:noFill/>
          <a:ln w="9525">
            <a:noFill/>
            <a:miter lim="800000"/>
            <a:headEnd/>
            <a:tailEnd/>
          </a:ln>
          <a:effectLst/>
        </p:spPr>
        <p:txBody>
          <a:bodyPr/>
          <a:lstStyle/>
          <a:p>
            <a:pPr marL="342900" indent="-342900">
              <a:spcBef>
                <a:spcPct val="20000"/>
              </a:spcBef>
              <a:defRPr/>
            </a:pPr>
            <a:r>
              <a:rPr lang="en-US" sz="2400" b="1" i="1" kern="0" dirty="0">
                <a:solidFill>
                  <a:schemeClr val="accent6"/>
                </a:solidFill>
                <a:latin typeface="+mn-lt"/>
              </a:rPr>
              <a:t>Example: Eliminate </a:t>
            </a:r>
            <a:r>
              <a:rPr lang="en-US" sz="2400" b="1" i="1" kern="0" dirty="0" err="1">
                <a:solidFill>
                  <a:schemeClr val="accent6"/>
                </a:solidFill>
                <a:latin typeface="+mn-lt"/>
              </a:rPr>
              <a:t>CheckSmoke</a:t>
            </a:r>
            <a:endParaRPr lang="en-US" sz="2400" b="1" i="1" kern="0" baseline="-25000" dirty="0">
              <a:solidFill>
                <a:schemeClr val="accent6"/>
              </a:solidFill>
              <a:latin typeface="+mn-lt"/>
            </a:endParaRPr>
          </a:p>
        </p:txBody>
      </p:sp>
      <p:graphicFrame>
        <p:nvGraphicFramePr>
          <p:cNvPr id="11" name="Group 15"/>
          <p:cNvGraphicFramePr>
            <a:graphicFrameLocks noGrp="1"/>
          </p:cNvGraphicFramePr>
          <p:nvPr/>
        </p:nvGraphicFramePr>
        <p:xfrm>
          <a:off x="4876800" y="5486400"/>
          <a:ext cx="3816350" cy="1121400"/>
        </p:xfrm>
        <a:graphic>
          <a:graphicData uri="http://schemas.openxmlformats.org/drawingml/2006/table">
            <a:tbl>
              <a:tblPr/>
              <a:tblGrid>
                <a:gridCol w="1828800"/>
                <a:gridCol w="1987550"/>
              </a:tblGrid>
              <a:tr h="18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Unicode MS" pitchFamily="34" charset="-128"/>
                        </a:rPr>
                        <a:t>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Unicode MS" pitchFamily="34" charset="-128"/>
                        </a:rPr>
                        <a:t>CheckSmoke</a:t>
                      </a:r>
                      <a:endParaRPr kumimoji="0" lang="en-US" sz="1200" b="1" i="0" u="none" strike="noStrike" cap="none" normalizeH="0" baseline="0" dirty="0" smtClean="0">
                        <a:ln>
                          <a:noFill/>
                        </a:ln>
                        <a:solidFill>
                          <a:schemeClr val="accent6"/>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61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true                 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 name="Group 15"/>
          <p:cNvGraphicFramePr>
            <a:graphicFrameLocks noGrp="1"/>
          </p:cNvGraphicFramePr>
          <p:nvPr/>
        </p:nvGraphicFramePr>
        <p:xfrm>
          <a:off x="5105400" y="4038600"/>
          <a:ext cx="1600199" cy="1196075"/>
        </p:xfrm>
        <a:graphic>
          <a:graphicData uri="http://schemas.openxmlformats.org/drawingml/2006/table">
            <a:tbl>
              <a:tblPr/>
              <a:tblGrid>
                <a:gridCol w="821723"/>
                <a:gridCol w="778476"/>
              </a:tblGrid>
              <a:tr h="2060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Unicode MS" pitchFamily="34" charset="-128"/>
                        </a:rPr>
                        <a:t>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solidFill>
                          <a:effectLst/>
                          <a:latin typeface="Arial Unicode MS" pitchFamily="34" charset="-128"/>
                        </a:rPr>
                        <a:t>Value</a:t>
                      </a:r>
                      <a:endParaRPr kumimoji="0" lang="en-US" sz="1200" b="1" i="0" u="none" strike="noStrike" cap="none" normalizeH="0" baseline="0" dirty="0" smtClean="0">
                        <a:ln>
                          <a:noFill/>
                        </a:ln>
                        <a:solidFill>
                          <a:schemeClr val="accent6"/>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07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 name="Rectangle 3"/>
          <p:cNvSpPr txBox="1">
            <a:spLocks noChangeArrowheads="1"/>
          </p:cNvSpPr>
          <p:nvPr/>
        </p:nvSpPr>
        <p:spPr bwMode="auto">
          <a:xfrm>
            <a:off x="6781800" y="4038600"/>
            <a:ext cx="14478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New factor</a:t>
            </a:r>
            <a:endParaRPr lang="en-US" sz="2000" i="1" kern="0" baseline="-25000" dirty="0">
              <a:solidFill>
                <a:schemeClr val="accent6"/>
              </a:solidFill>
              <a:latin typeface="+mn-lt"/>
            </a:endParaRPr>
          </a:p>
        </p:txBody>
      </p:sp>
      <p:sp>
        <p:nvSpPr>
          <p:cNvPr id="14" name="Rectangle 3"/>
          <p:cNvSpPr txBox="1">
            <a:spLocks noChangeArrowheads="1"/>
          </p:cNvSpPr>
          <p:nvPr/>
        </p:nvSpPr>
        <p:spPr bwMode="auto">
          <a:xfrm>
            <a:off x="6781800" y="5029200"/>
            <a:ext cx="2362200" cy="533400"/>
          </a:xfrm>
          <a:prstGeom prst="rect">
            <a:avLst/>
          </a:prstGeom>
          <a:noFill/>
          <a:ln w="9525">
            <a:noFill/>
            <a:miter lim="800000"/>
            <a:headEnd/>
            <a:tailEnd/>
          </a:ln>
          <a:effectLst/>
        </p:spPr>
        <p:txBody>
          <a:bodyPr/>
          <a:lstStyle/>
          <a:p>
            <a:pPr marL="342900" indent="-342900">
              <a:spcBef>
                <a:spcPct val="20000"/>
              </a:spcBef>
              <a:defRPr/>
            </a:pPr>
            <a:r>
              <a:rPr lang="en-US" sz="2000" i="1" kern="0" dirty="0">
                <a:solidFill>
                  <a:schemeClr val="accent6"/>
                </a:solidFill>
                <a:latin typeface="+mn-lt"/>
              </a:rPr>
              <a:t>Decision Function</a:t>
            </a:r>
            <a:endParaRPr lang="en-US" sz="2000" i="1" kern="0" baseline="-25000" dirty="0">
              <a:solidFill>
                <a:schemeClr val="accent6"/>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2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2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3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304800"/>
            <a:ext cx="8893175" cy="828675"/>
          </a:xfrm>
        </p:spPr>
        <p:txBody>
          <a:bodyPr/>
          <a:lstStyle/>
          <a:p>
            <a:pPr eaLnBrk="1" hangingPunct="1"/>
            <a:r>
              <a:rPr lang="en-US" sz="3200" b="0" smtClean="0"/>
              <a:t>VE elimination reduces complexity of finding the optimal policy</a:t>
            </a:r>
            <a:br>
              <a:rPr lang="en-US" sz="3200" b="0" smtClean="0"/>
            </a:br>
            <a:endParaRPr lang="en-US" sz="3200" b="0" smtClean="0"/>
          </a:p>
        </p:txBody>
      </p:sp>
      <p:sp>
        <p:nvSpPr>
          <p:cNvPr id="135171" name="Rectangle 3"/>
          <p:cNvSpPr>
            <a:spLocks noGrp="1" noChangeArrowheads="1"/>
          </p:cNvSpPr>
          <p:nvPr>
            <p:ph type="body" idx="1"/>
          </p:nvPr>
        </p:nvSpPr>
        <p:spPr>
          <a:xfrm>
            <a:off x="0" y="914400"/>
            <a:ext cx="9144000" cy="4824413"/>
          </a:xfrm>
        </p:spPr>
        <p:txBody>
          <a:bodyPr/>
          <a:lstStyle/>
          <a:p>
            <a:pPr eaLnBrk="1" hangingPunct="1">
              <a:buFontTx/>
              <a:buChar char="•"/>
            </a:pPr>
            <a:r>
              <a:rPr lang="en-US" sz="2400" smtClean="0"/>
              <a:t>We have seen that, if a decision</a:t>
            </a:r>
            <a:r>
              <a:rPr lang="en-US" sz="2400" i="1" smtClean="0"/>
              <a:t> D</a:t>
            </a:r>
            <a:r>
              <a:rPr lang="en-US" sz="2400" smtClean="0"/>
              <a:t> has </a:t>
            </a:r>
            <a:r>
              <a:rPr lang="en-US" sz="2400" i="1" smtClean="0"/>
              <a:t>k</a:t>
            </a:r>
            <a:r>
              <a:rPr lang="en-US" sz="2400" smtClean="0"/>
              <a:t> binary parents, there are </a:t>
            </a:r>
            <a:r>
              <a:rPr lang="en-US" sz="2400" i="1" smtClean="0"/>
              <a:t>b</a:t>
            </a:r>
            <a:r>
              <a:rPr lang="en-US" sz="2400" smtClean="0"/>
              <a:t> possible actions, If there are d decisions, </a:t>
            </a:r>
          </a:p>
          <a:p>
            <a:pPr eaLnBrk="1" hangingPunct="1">
              <a:buFontTx/>
              <a:buChar char="•"/>
            </a:pPr>
            <a:r>
              <a:rPr lang="en-US" sz="2400" smtClean="0"/>
              <a:t>Then there are:  </a:t>
            </a:r>
            <a:r>
              <a:rPr lang="en-US" sz="3200" smtClean="0">
                <a:solidFill>
                  <a:schemeClr val="accent2"/>
                </a:solidFill>
              </a:rPr>
              <a:t>(</a:t>
            </a:r>
            <a:r>
              <a:rPr lang="en-US" i="1" smtClean="0">
                <a:solidFill>
                  <a:schemeClr val="accent2"/>
                </a:solidFill>
              </a:rPr>
              <a:t>b </a:t>
            </a:r>
            <a:r>
              <a:rPr lang="en-US" sz="3200" baseline="30000" smtClean="0">
                <a:solidFill>
                  <a:schemeClr val="accent2"/>
                </a:solidFill>
              </a:rPr>
              <a:t>2</a:t>
            </a:r>
            <a:r>
              <a:rPr lang="en-US" sz="3200" i="1" baseline="55000" smtClean="0">
                <a:solidFill>
                  <a:schemeClr val="accent2"/>
                </a:solidFill>
              </a:rPr>
              <a:t>k</a:t>
            </a:r>
            <a:r>
              <a:rPr lang="en-US" sz="3200" smtClean="0">
                <a:solidFill>
                  <a:schemeClr val="accent2"/>
                </a:solidFill>
              </a:rPr>
              <a:t>)</a:t>
            </a:r>
            <a:r>
              <a:rPr lang="en-US" sz="3600" i="1" baseline="30000" smtClean="0">
                <a:solidFill>
                  <a:schemeClr val="accent2"/>
                </a:solidFill>
              </a:rPr>
              <a:t>d</a:t>
            </a:r>
            <a:r>
              <a:rPr lang="en-US" sz="3200" i="1" baseline="30000" smtClean="0">
                <a:solidFill>
                  <a:schemeClr val="accent2"/>
                </a:solidFill>
              </a:rPr>
              <a:t>     </a:t>
            </a:r>
            <a:r>
              <a:rPr lang="en-US" sz="3200" i="1" smtClean="0">
                <a:solidFill>
                  <a:schemeClr val="accent2"/>
                </a:solidFill>
              </a:rPr>
              <a:t>policies</a:t>
            </a:r>
          </a:p>
          <a:p>
            <a:pPr eaLnBrk="1" hangingPunct="1">
              <a:buFontTx/>
              <a:buChar char="•"/>
            </a:pPr>
            <a:r>
              <a:rPr lang="en-US" sz="2400" smtClean="0"/>
              <a:t>Doing variable elimination lets us find the optimal policy after considering only </a:t>
            </a:r>
            <a:r>
              <a:rPr lang="en-US" sz="3200" i="1" smtClean="0">
                <a:solidFill>
                  <a:schemeClr val="accent2"/>
                </a:solidFill>
              </a:rPr>
              <a:t>d</a:t>
            </a:r>
            <a:r>
              <a:rPr lang="en-US" sz="3200" smtClean="0">
                <a:solidFill>
                  <a:schemeClr val="accent2"/>
                </a:solidFill>
              </a:rPr>
              <a:t> </a:t>
            </a:r>
            <a:r>
              <a:rPr lang="en-US" sz="3200" smtClean="0"/>
              <a:t>.</a:t>
            </a:r>
            <a:r>
              <a:rPr lang="en-US" sz="3200" i="1" smtClean="0">
                <a:solidFill>
                  <a:schemeClr val="accent2"/>
                </a:solidFill>
              </a:rPr>
              <a:t>b </a:t>
            </a:r>
            <a:r>
              <a:rPr lang="en-US" sz="3200" baseline="30000" smtClean="0">
                <a:solidFill>
                  <a:schemeClr val="accent2"/>
                </a:solidFill>
              </a:rPr>
              <a:t>2</a:t>
            </a:r>
            <a:r>
              <a:rPr lang="en-US" sz="3200" i="1" baseline="55000" smtClean="0">
                <a:solidFill>
                  <a:schemeClr val="accent2"/>
                </a:solidFill>
              </a:rPr>
              <a:t>k</a:t>
            </a:r>
            <a:r>
              <a:rPr lang="en-US" sz="2400" smtClean="0"/>
              <a:t> policies (we eliminate one decision at a time)</a:t>
            </a:r>
          </a:p>
          <a:p>
            <a:pPr lvl="1" eaLnBrk="1" hangingPunct="1"/>
            <a:r>
              <a:rPr lang="en-US" smtClean="0"/>
              <a:t>VE </a:t>
            </a:r>
            <a:r>
              <a:rPr lang="en-US" b="1" smtClean="0"/>
              <a:t>is much more efficient</a:t>
            </a:r>
            <a:r>
              <a:rPr lang="en-US" smtClean="0"/>
              <a:t> than searching through policy space.</a:t>
            </a:r>
          </a:p>
          <a:p>
            <a:pPr lvl="1" eaLnBrk="1" hangingPunct="1"/>
            <a:r>
              <a:rPr lang="en-US" smtClean="0"/>
              <a:t>However, this complexity is </a:t>
            </a:r>
            <a:r>
              <a:rPr lang="en-US" b="1" smtClean="0"/>
              <a:t>still doubly-exponential</a:t>
            </a:r>
            <a:r>
              <a:rPr lang="en-US" smtClean="0"/>
              <a:t> we'll only be able to handle relatively small problems.</a:t>
            </a:r>
            <a:endParaRPr lang="en-US" sz="1800" baseline="55000" smtClean="0">
              <a:solidFill>
                <a:schemeClr val="accent2"/>
              </a:solidFill>
            </a:endParaRPr>
          </a:p>
          <a:p>
            <a:pPr eaLnBrk="1" hangingPunct="1"/>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517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517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5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8370" name="Picture 2"/>
          <p:cNvPicPr>
            <a:picLocks noChangeAspect="1" noChangeArrowheads="1"/>
          </p:cNvPicPr>
          <p:nvPr/>
        </p:nvPicPr>
        <p:blipFill>
          <a:blip r:embed="rId3" cstate="print"/>
          <a:srcRect/>
          <a:stretch>
            <a:fillRect/>
          </a:stretch>
        </p:blipFill>
        <p:spPr bwMode="auto">
          <a:xfrm>
            <a:off x="381000" y="1676400"/>
            <a:ext cx="8446210"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Footer Placeholder 4"/>
          <p:cNvSpPr>
            <a:spLocks noGrp="1"/>
          </p:cNvSpPr>
          <p:nvPr>
            <p:ph type="ftr" sz="quarter" idx="11"/>
          </p:nvPr>
        </p:nvSpPr>
        <p:spPr/>
        <p:txBody>
          <a:bodyPr/>
          <a:lstStyle/>
          <a:p>
            <a:pPr>
              <a:defRPr/>
            </a:pPr>
            <a:r>
              <a:rPr lang="en-US"/>
              <a:t>CPSC 322, Lecture 4</a:t>
            </a:r>
          </a:p>
        </p:txBody>
      </p:sp>
      <p:sp>
        <p:nvSpPr>
          <p:cNvPr id="16390" name="Slide Number Placeholder 5"/>
          <p:cNvSpPr>
            <a:spLocks noGrp="1"/>
          </p:cNvSpPr>
          <p:nvPr>
            <p:ph type="sldNum" sz="quarter" idx="12"/>
          </p:nvPr>
        </p:nvSpPr>
        <p:spPr/>
        <p:txBody>
          <a:bodyPr/>
          <a:lstStyle/>
          <a:p>
            <a:pPr>
              <a:defRPr/>
            </a:pPr>
            <a:r>
              <a:rPr lang="en-US"/>
              <a:t>Slide </a:t>
            </a:r>
            <a:fld id="{EB02747B-29D0-4611-B244-898964F1224D}" type="slidenum">
              <a:rPr lang="en-US"/>
              <a:pPr>
                <a:defRPr/>
              </a:pPr>
              <a:t>19</a:t>
            </a:fld>
            <a:endParaRPr lang="en-US"/>
          </a:p>
        </p:txBody>
      </p:sp>
      <p:sp>
        <p:nvSpPr>
          <p:cNvPr id="13318" name="Rectangle 2"/>
          <p:cNvSpPr>
            <a:spLocks noGrp="1" noChangeArrowheads="1"/>
          </p:cNvSpPr>
          <p:nvPr>
            <p:ph type="title"/>
          </p:nvPr>
        </p:nvSpPr>
        <p:spPr>
          <a:xfrm>
            <a:off x="285750" y="0"/>
            <a:ext cx="8534400" cy="685800"/>
          </a:xfrm>
          <a:solidFill>
            <a:srgbClr val="CCFFCC"/>
          </a:solidFill>
        </p:spPr>
        <p:txBody>
          <a:bodyPr/>
          <a:lstStyle/>
          <a:p>
            <a:pPr eaLnBrk="1" hangingPunct="1"/>
            <a:r>
              <a:rPr lang="en-US" smtClean="0"/>
              <a:t>Learning Goals for today’s class</a:t>
            </a:r>
          </a:p>
        </p:txBody>
      </p:sp>
      <p:sp>
        <p:nvSpPr>
          <p:cNvPr id="13319" name="Rectangle 3"/>
          <p:cNvSpPr>
            <a:spLocks noGrp="1" noChangeArrowheads="1"/>
          </p:cNvSpPr>
          <p:nvPr>
            <p:ph type="body" idx="1"/>
          </p:nvPr>
        </p:nvSpPr>
        <p:spPr>
          <a:xfrm>
            <a:off x="285750" y="714375"/>
            <a:ext cx="8629650" cy="5381625"/>
          </a:xfrm>
        </p:spPr>
        <p:txBody>
          <a:bodyPr/>
          <a:lstStyle/>
          <a:p>
            <a:pPr eaLnBrk="1" hangingPunct="1">
              <a:spcAft>
                <a:spcPts val="600"/>
              </a:spcAft>
            </a:pPr>
            <a:r>
              <a:rPr lang="en-US" sz="3200" b="1" smtClean="0"/>
              <a:t>You can:</a:t>
            </a:r>
            <a:endParaRPr lang="en-US" sz="3200" smtClean="0"/>
          </a:p>
          <a:p>
            <a:pPr eaLnBrk="1" hangingPunct="1">
              <a:spcAft>
                <a:spcPts val="600"/>
              </a:spcAft>
              <a:buFontTx/>
              <a:buChar char="•"/>
            </a:pPr>
            <a:r>
              <a:rPr lang="en-US" smtClean="0"/>
              <a:t>Represent </a:t>
            </a:r>
            <a:r>
              <a:rPr lang="en-US" b="1" smtClean="0"/>
              <a:t>sequential decision problems </a:t>
            </a:r>
            <a:r>
              <a:rPr lang="en-US" smtClean="0"/>
              <a:t>as decision networks. And explain the </a:t>
            </a:r>
            <a:r>
              <a:rPr lang="en-US" b="1" smtClean="0"/>
              <a:t>non forgetting property </a:t>
            </a:r>
          </a:p>
          <a:p>
            <a:pPr eaLnBrk="1" hangingPunct="1">
              <a:spcAft>
                <a:spcPts val="600"/>
              </a:spcAft>
              <a:buFontTx/>
              <a:buChar char="•"/>
            </a:pPr>
            <a:r>
              <a:rPr lang="en-US" smtClean="0"/>
              <a:t>Verify whether a </a:t>
            </a:r>
            <a:r>
              <a:rPr lang="en-US" b="1" smtClean="0"/>
              <a:t>possible world satisfies a policy </a:t>
            </a:r>
            <a:r>
              <a:rPr lang="en-US" smtClean="0"/>
              <a:t>and define the </a:t>
            </a:r>
            <a:r>
              <a:rPr lang="en-US" b="1" smtClean="0"/>
              <a:t>expected value of a policy </a:t>
            </a:r>
          </a:p>
          <a:p>
            <a:pPr eaLnBrk="1" hangingPunct="1">
              <a:spcAft>
                <a:spcPts val="600"/>
              </a:spcAft>
              <a:buFontTx/>
              <a:buChar char="•"/>
            </a:pPr>
            <a:r>
              <a:rPr lang="en-US" smtClean="0"/>
              <a:t>Compute the </a:t>
            </a:r>
            <a:r>
              <a:rPr lang="en-US" b="1" smtClean="0"/>
              <a:t>number of policies </a:t>
            </a:r>
            <a:r>
              <a:rPr lang="en-US" smtClean="0"/>
              <a:t>for  a decision problem</a:t>
            </a:r>
          </a:p>
          <a:p>
            <a:pPr eaLnBrk="1" hangingPunct="1">
              <a:spcAft>
                <a:spcPts val="600"/>
              </a:spcAft>
              <a:buFontTx/>
              <a:buChar char="•"/>
            </a:pPr>
            <a:r>
              <a:rPr lang="en-US" b="1" smtClean="0"/>
              <a:t>Compute the optimal policy </a:t>
            </a:r>
            <a:r>
              <a:rPr lang="en-US" smtClean="0"/>
              <a:t>by Variable Elimination</a:t>
            </a:r>
          </a:p>
          <a:p>
            <a:pPr eaLnBrk="1" hangingPunct="1">
              <a:spcAft>
                <a:spcPts val="600"/>
              </a:spcAft>
            </a:pPr>
            <a:endParaRPr lang="en-US" sz="3200" b="1" smtClean="0"/>
          </a:p>
          <a:p>
            <a:pPr eaLnBrk="1" hangingPunct="1">
              <a:spcAft>
                <a:spcPts val="600"/>
              </a:spcAft>
            </a:pPr>
            <a:endParaRPr lang="en-US" sz="3200" b="1" smtClean="0"/>
          </a:p>
        </p:txBody>
      </p:sp>
      <p:sp>
        <p:nvSpPr>
          <p:cNvPr id="7" name="Rectangle 3"/>
          <p:cNvSpPr txBox="1">
            <a:spLocks noChangeArrowheads="1"/>
          </p:cNvSpPr>
          <p:nvPr/>
        </p:nvSpPr>
        <p:spPr bwMode="auto">
          <a:xfrm>
            <a:off x="0" y="4429125"/>
            <a:ext cx="8715375" cy="1928813"/>
          </a:xfrm>
          <a:prstGeom prst="rect">
            <a:avLst/>
          </a:prstGeom>
          <a:noFill/>
          <a:ln w="9525">
            <a:noFill/>
            <a:miter lim="800000"/>
            <a:headEnd/>
            <a:tailEnd/>
          </a:ln>
        </p:spPr>
        <p:txBody>
          <a:bodyPr/>
          <a:lstStyle/>
          <a:p>
            <a:pPr marL="342900" indent="-342900">
              <a:spcBef>
                <a:spcPct val="20000"/>
              </a:spcBef>
              <a:defRPr/>
            </a:pPr>
            <a:endParaRPr lang="en-US" sz="2400" kern="0" dirty="0">
              <a:latin typeface="+mn-lt"/>
            </a:endParaRPr>
          </a:p>
          <a:p>
            <a:pPr marL="342900" indent="-342900">
              <a:spcBef>
                <a:spcPct val="20000"/>
              </a:spcBef>
              <a:defRPr/>
            </a:pPr>
            <a:endParaRPr lang="en-US" sz="2400" kern="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2"/>
          <p:cNvSpPr>
            <a:spLocks noGrp="1" noChangeArrowheads="1"/>
          </p:cNvSpPr>
          <p:nvPr>
            <p:ph type="body" idx="1"/>
          </p:nvPr>
        </p:nvSpPr>
        <p:spPr>
          <a:xfrm>
            <a:off x="611188" y="1241425"/>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2056" name="Rectangle 3"/>
          <p:cNvSpPr>
            <a:spLocks noChangeArrowheads="1"/>
          </p:cNvSpPr>
          <p:nvPr/>
        </p:nvSpPr>
        <p:spPr bwMode="auto">
          <a:xfrm>
            <a:off x="0" y="0"/>
            <a:ext cx="8534400" cy="685800"/>
          </a:xfrm>
          <a:prstGeom prst="rect">
            <a:avLst/>
          </a:prstGeom>
          <a:noFill/>
          <a:ln w="9525">
            <a:noFill/>
            <a:miter lim="800000"/>
            <a:headEnd/>
            <a:tailEnd/>
          </a:ln>
        </p:spPr>
        <p:txBody>
          <a:bodyPr anchor="ctr"/>
          <a:lstStyle/>
          <a:p>
            <a:pPr algn="ctr"/>
            <a:r>
              <a:rPr lang="en-US" sz="3600" b="1">
                <a:solidFill>
                  <a:schemeClr val="accent2"/>
                </a:solidFill>
                <a:latin typeface="Arial Unicode MS" pitchFamily="34" charset="-128"/>
              </a:rPr>
              <a:t>“Single” Action vs. Sequence of Actions</a:t>
            </a:r>
            <a:endParaRPr lang="en-US" sz="3200" b="1" i="1" baseline="30000">
              <a:solidFill>
                <a:schemeClr val="accent2"/>
              </a:solidFill>
              <a:latin typeface="Arial Unicode MS" pitchFamily="34" charset="-128"/>
            </a:endParaRPr>
          </a:p>
        </p:txBody>
      </p:sp>
      <p:sp>
        <p:nvSpPr>
          <p:cNvPr id="2057" name="Rectangle 4"/>
          <p:cNvSpPr>
            <a:spLocks noChangeArrowheads="1"/>
          </p:cNvSpPr>
          <p:nvPr/>
        </p:nvSpPr>
        <p:spPr bwMode="auto">
          <a:xfrm>
            <a:off x="323850" y="482600"/>
            <a:ext cx="2736850" cy="466725"/>
          </a:xfrm>
          <a:prstGeom prst="rect">
            <a:avLst/>
          </a:prstGeom>
          <a:noFill/>
          <a:ln w="9525">
            <a:noFill/>
            <a:miter lim="800000"/>
            <a:headEnd/>
            <a:tailEnd/>
          </a:ln>
        </p:spPr>
        <p:txBody>
          <a:bodyPr/>
          <a:lstStyle/>
          <a:p>
            <a:pPr marL="533400" indent="-533400">
              <a:spcBef>
                <a:spcPct val="20000"/>
              </a:spcBef>
            </a:pPr>
            <a:endParaRPr lang="en-US" sz="2800">
              <a:latin typeface="Arial Unicode MS" pitchFamily="34" charset="-128"/>
            </a:endParaRPr>
          </a:p>
        </p:txBody>
      </p:sp>
      <p:sp>
        <p:nvSpPr>
          <p:cNvPr id="2058" name="Rectangle 16"/>
          <p:cNvSpPr>
            <a:spLocks noChangeArrowheads="1"/>
          </p:cNvSpPr>
          <p:nvPr/>
        </p:nvSpPr>
        <p:spPr bwMode="auto">
          <a:xfrm>
            <a:off x="990600" y="1524000"/>
            <a:ext cx="7239000" cy="2209800"/>
          </a:xfrm>
          <a:prstGeom prst="rect">
            <a:avLst/>
          </a:prstGeom>
          <a:noFill/>
          <a:ln w="9525">
            <a:noFill/>
            <a:miter lim="800000"/>
            <a:headEnd/>
            <a:tailEnd/>
          </a:ln>
        </p:spPr>
        <p:txBody>
          <a:bodyPr/>
          <a:lstStyle/>
          <a:p>
            <a:pPr marL="342900" indent="-342900">
              <a:lnSpc>
                <a:spcPct val="80000"/>
              </a:lnSpc>
              <a:spcBef>
                <a:spcPct val="20000"/>
              </a:spcBef>
            </a:pPr>
            <a:r>
              <a:rPr lang="en-US" sz="2800">
                <a:latin typeface="Arial Unicode MS" pitchFamily="34" charset="-128"/>
              </a:rPr>
              <a:t>Set of primitive decisions that can be treated as </a:t>
            </a:r>
            <a:r>
              <a:rPr lang="en-US" sz="2800">
                <a:solidFill>
                  <a:schemeClr val="accent2"/>
                </a:solidFill>
                <a:latin typeface="Arial Unicode MS" pitchFamily="34" charset="-128"/>
              </a:rPr>
              <a:t>a</a:t>
            </a:r>
            <a:r>
              <a:rPr lang="en-US" sz="2800">
                <a:latin typeface="Arial Unicode MS" pitchFamily="34" charset="-128"/>
              </a:rPr>
              <a:t> </a:t>
            </a:r>
            <a:r>
              <a:rPr lang="en-US" sz="2800">
                <a:solidFill>
                  <a:schemeClr val="accent2"/>
                </a:solidFill>
                <a:latin typeface="Arial Unicode MS" pitchFamily="34" charset="-128"/>
              </a:rPr>
              <a:t>single macro decision </a:t>
            </a:r>
            <a:r>
              <a:rPr lang="en-US" sz="2800">
                <a:latin typeface="Arial Unicode MS" pitchFamily="34" charset="-128"/>
              </a:rPr>
              <a:t>to be made </a:t>
            </a:r>
            <a:r>
              <a:rPr lang="en-US" sz="2800" i="1">
                <a:latin typeface="Arial Unicode MS" pitchFamily="34" charset="-128"/>
              </a:rPr>
              <a:t>before acting</a:t>
            </a:r>
          </a:p>
        </p:txBody>
      </p:sp>
      <p:sp>
        <p:nvSpPr>
          <p:cNvPr id="2059" name="Rectangle 17"/>
          <p:cNvSpPr>
            <a:spLocks noChangeArrowheads="1"/>
          </p:cNvSpPr>
          <p:nvPr/>
        </p:nvSpPr>
        <p:spPr bwMode="auto">
          <a:xfrm>
            <a:off x="1066800" y="3733800"/>
            <a:ext cx="7162800" cy="1943100"/>
          </a:xfrm>
          <a:prstGeom prst="rect">
            <a:avLst/>
          </a:prstGeom>
          <a:noFill/>
          <a:ln w="9525">
            <a:noFill/>
            <a:miter lim="800000"/>
            <a:headEnd/>
            <a:tailEnd/>
          </a:ln>
        </p:spPr>
        <p:txBody>
          <a:bodyPr/>
          <a:lstStyle/>
          <a:p>
            <a:pPr marL="342900" indent="-342900">
              <a:lnSpc>
                <a:spcPct val="80000"/>
              </a:lnSpc>
              <a:spcBef>
                <a:spcPct val="20000"/>
              </a:spcBef>
              <a:buFontTx/>
              <a:buChar char="•"/>
            </a:pPr>
            <a:r>
              <a:rPr lang="en-US" sz="2800">
                <a:latin typeface="Arial Unicode MS" pitchFamily="34" charset="-128"/>
              </a:rPr>
              <a:t>Agent makes observations</a:t>
            </a:r>
          </a:p>
          <a:p>
            <a:pPr marL="342900" indent="-342900">
              <a:lnSpc>
                <a:spcPct val="80000"/>
              </a:lnSpc>
              <a:spcBef>
                <a:spcPct val="20000"/>
              </a:spcBef>
              <a:buFontTx/>
              <a:buChar char="•"/>
            </a:pPr>
            <a:r>
              <a:rPr lang="en-US" sz="2800">
                <a:latin typeface="Arial Unicode MS" pitchFamily="34" charset="-128"/>
              </a:rPr>
              <a:t>Decides on an action</a:t>
            </a:r>
          </a:p>
          <a:p>
            <a:pPr marL="342900" indent="-342900">
              <a:lnSpc>
                <a:spcPct val="80000"/>
              </a:lnSpc>
              <a:spcBef>
                <a:spcPct val="20000"/>
              </a:spcBef>
              <a:buFontTx/>
              <a:buChar char="•"/>
            </a:pPr>
            <a:r>
              <a:rPr lang="en-US" sz="2800">
                <a:latin typeface="Arial Unicode MS" pitchFamily="34" charset="-128"/>
              </a:rPr>
              <a:t>Carries out the action</a:t>
            </a:r>
            <a:endParaRPr lang="en-US" sz="2800" i="1">
              <a:latin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708400" y="2387600"/>
            <a:ext cx="4392613" cy="400050"/>
          </a:xfrm>
          <a:prstGeom prst="rect">
            <a:avLst/>
          </a:prstGeom>
          <a:solidFill>
            <a:schemeClr val="bg1"/>
          </a:solidFill>
          <a:ln>
            <a:solidFill>
              <a:schemeClr val="tx1"/>
            </a:solidFill>
          </a:ln>
        </p:spPr>
        <p:txBody>
          <a:bodyPr>
            <a:spAutoFit/>
          </a:bodyPr>
          <a:lstStyle/>
          <a:p>
            <a:pPr algn="ctr">
              <a:defRPr/>
            </a:pPr>
            <a:r>
              <a:rPr lang="en-US" sz="2000" dirty="0">
                <a:latin typeface="+mj-lt"/>
                <a:ea typeface="+mn-ea"/>
                <a:cs typeface="Arial" charset="0"/>
              </a:rPr>
              <a:t>Markov Decision Processes (MDPs)</a:t>
            </a:r>
          </a:p>
        </p:txBody>
      </p:sp>
      <p:sp>
        <p:nvSpPr>
          <p:cNvPr id="10245" name="Rectangle 2"/>
          <p:cNvSpPr>
            <a:spLocks noGrp="1" noChangeArrowheads="1"/>
          </p:cNvSpPr>
          <p:nvPr>
            <p:ph type="title"/>
          </p:nvPr>
        </p:nvSpPr>
        <p:spPr>
          <a:xfrm>
            <a:off x="0" y="150813"/>
            <a:ext cx="9144000" cy="685800"/>
          </a:xfrm>
        </p:spPr>
        <p:txBody>
          <a:bodyPr/>
          <a:lstStyle/>
          <a:p>
            <a:pPr>
              <a:defRPr/>
            </a:pPr>
            <a:r>
              <a:rPr lang="en-US" sz="3600" smtClean="0"/>
              <a:t>Big Picture: Planning under Uncertainty</a:t>
            </a:r>
          </a:p>
        </p:txBody>
      </p:sp>
      <p:cxnSp>
        <p:nvCxnSpPr>
          <p:cNvPr id="43011" name="Straight Arrow Connector 24"/>
          <p:cNvCxnSpPr>
            <a:cxnSpLocks noChangeShapeType="1"/>
          </p:cNvCxnSpPr>
          <p:nvPr/>
        </p:nvCxnSpPr>
        <p:spPr bwMode="auto">
          <a:xfrm rot="16200000" flipH="1">
            <a:off x="1739900" y="1720851"/>
            <a:ext cx="1228725" cy="914400"/>
          </a:xfrm>
          <a:prstGeom prst="straightConnector1">
            <a:avLst/>
          </a:prstGeom>
          <a:noFill/>
          <a:ln w="9525">
            <a:noFill/>
            <a:round/>
            <a:headEnd/>
            <a:tailEnd type="arrow" w="med" len="med"/>
          </a:ln>
        </p:spPr>
      </p:cxnSp>
      <p:cxnSp>
        <p:nvCxnSpPr>
          <p:cNvPr id="43012" name="Straight Arrow Connector 27"/>
          <p:cNvCxnSpPr>
            <a:cxnSpLocks noChangeShapeType="1"/>
          </p:cNvCxnSpPr>
          <p:nvPr/>
        </p:nvCxnSpPr>
        <p:spPr bwMode="auto">
          <a:xfrm rot="10800000" flipV="1">
            <a:off x="5772150" y="2398713"/>
            <a:ext cx="585788" cy="557212"/>
          </a:xfrm>
          <a:prstGeom prst="straightConnector1">
            <a:avLst/>
          </a:prstGeom>
          <a:noFill/>
          <a:ln w="9525">
            <a:noFill/>
            <a:round/>
            <a:headEnd/>
            <a:tailEnd type="arrow" w="med" len="med"/>
          </a:ln>
        </p:spPr>
      </p:cxnSp>
      <p:cxnSp>
        <p:nvCxnSpPr>
          <p:cNvPr id="43013" name="Straight Arrow Connector 30"/>
          <p:cNvCxnSpPr>
            <a:cxnSpLocks noChangeShapeType="1"/>
            <a:stCxn id="32" idx="2"/>
            <a:endCxn id="31" idx="0"/>
          </p:cNvCxnSpPr>
          <p:nvPr/>
        </p:nvCxnSpPr>
        <p:spPr bwMode="auto">
          <a:xfrm rot="16200000" flipH="1">
            <a:off x="1567656" y="1964531"/>
            <a:ext cx="823913" cy="22225"/>
          </a:xfrm>
          <a:prstGeom prst="straightConnector1">
            <a:avLst/>
          </a:prstGeom>
          <a:noFill/>
          <a:ln w="9525">
            <a:solidFill>
              <a:schemeClr val="tx1"/>
            </a:solidFill>
            <a:round/>
            <a:headEnd/>
            <a:tailEnd type="arrow" w="med" len="med"/>
          </a:ln>
        </p:spPr>
      </p:cxnSp>
      <p:cxnSp>
        <p:nvCxnSpPr>
          <p:cNvPr id="43014" name="Straight Arrow Connector 43"/>
          <p:cNvCxnSpPr>
            <a:cxnSpLocks noChangeShapeType="1"/>
            <a:stCxn id="31" idx="2"/>
            <a:endCxn id="43031" idx="0"/>
          </p:cNvCxnSpPr>
          <p:nvPr/>
        </p:nvCxnSpPr>
        <p:spPr bwMode="auto">
          <a:xfrm rot="5400000">
            <a:off x="1546950" y="3528150"/>
            <a:ext cx="876438" cy="11112"/>
          </a:xfrm>
          <a:prstGeom prst="straightConnector1">
            <a:avLst/>
          </a:prstGeom>
          <a:noFill/>
          <a:ln w="9525">
            <a:solidFill>
              <a:schemeClr val="tx1"/>
            </a:solidFill>
            <a:round/>
            <a:headEnd/>
            <a:tailEnd type="arrow" w="med" len="med"/>
          </a:ln>
        </p:spPr>
      </p:cxnSp>
      <p:cxnSp>
        <p:nvCxnSpPr>
          <p:cNvPr id="43015" name="Straight Arrow Connector 49"/>
          <p:cNvCxnSpPr>
            <a:cxnSpLocks noChangeShapeType="1"/>
            <a:stCxn id="14" idx="2"/>
            <a:endCxn id="52" idx="0"/>
          </p:cNvCxnSpPr>
          <p:nvPr/>
        </p:nvCxnSpPr>
        <p:spPr bwMode="auto">
          <a:xfrm flipH="1">
            <a:off x="4895850" y="2787650"/>
            <a:ext cx="1008063" cy="463550"/>
          </a:xfrm>
          <a:prstGeom prst="straightConnector1">
            <a:avLst/>
          </a:prstGeom>
          <a:noFill/>
          <a:ln w="9525">
            <a:solidFill>
              <a:schemeClr val="tx1"/>
            </a:solidFill>
            <a:round/>
            <a:headEnd/>
            <a:tailEnd type="arrow" w="med" len="med"/>
          </a:ln>
        </p:spPr>
      </p:cxnSp>
      <p:cxnSp>
        <p:nvCxnSpPr>
          <p:cNvPr id="43016" name="Straight Arrow Connector 64"/>
          <p:cNvCxnSpPr>
            <a:cxnSpLocks noChangeShapeType="1"/>
          </p:cNvCxnSpPr>
          <p:nvPr/>
        </p:nvCxnSpPr>
        <p:spPr bwMode="auto">
          <a:xfrm>
            <a:off x="3286125" y="1684338"/>
            <a:ext cx="914400" cy="914400"/>
          </a:xfrm>
          <a:prstGeom prst="straightConnector1">
            <a:avLst/>
          </a:prstGeom>
          <a:noFill/>
          <a:ln w="9525">
            <a:noFill/>
            <a:round/>
            <a:headEnd type="arrow" w="med" len="med"/>
            <a:tailEnd type="arrow" w="med" len="med"/>
          </a:ln>
        </p:spPr>
      </p:cxnSp>
      <p:cxnSp>
        <p:nvCxnSpPr>
          <p:cNvPr id="43017" name="Straight Arrow Connector 49"/>
          <p:cNvCxnSpPr>
            <a:cxnSpLocks noChangeShapeType="1"/>
            <a:stCxn id="33" idx="2"/>
            <a:endCxn id="31" idx="0"/>
          </p:cNvCxnSpPr>
          <p:nvPr/>
        </p:nvCxnSpPr>
        <p:spPr bwMode="auto">
          <a:xfrm rot="5400000">
            <a:off x="3367882" y="186532"/>
            <a:ext cx="823913" cy="3578225"/>
          </a:xfrm>
          <a:prstGeom prst="straightConnector1">
            <a:avLst/>
          </a:prstGeom>
          <a:noFill/>
          <a:ln w="9525">
            <a:solidFill>
              <a:schemeClr val="tx1"/>
            </a:solidFill>
            <a:round/>
            <a:headEnd/>
            <a:tailEnd type="arrow" w="med" len="med"/>
          </a:ln>
        </p:spPr>
      </p:cxnSp>
      <p:cxnSp>
        <p:nvCxnSpPr>
          <p:cNvPr id="43018" name="Straight Arrow Connector 49"/>
          <p:cNvCxnSpPr>
            <a:cxnSpLocks noChangeShapeType="1"/>
            <a:stCxn id="33" idx="2"/>
            <a:endCxn id="14" idx="0"/>
          </p:cNvCxnSpPr>
          <p:nvPr/>
        </p:nvCxnSpPr>
        <p:spPr bwMode="auto">
          <a:xfrm>
            <a:off x="5568950" y="1563688"/>
            <a:ext cx="334963" cy="823912"/>
          </a:xfrm>
          <a:prstGeom prst="straightConnector1">
            <a:avLst/>
          </a:prstGeom>
          <a:noFill/>
          <a:ln w="9525">
            <a:solidFill>
              <a:schemeClr val="tx1"/>
            </a:solidFill>
            <a:round/>
            <a:headEnd/>
            <a:tailEnd type="arrow" w="med" len="med"/>
          </a:ln>
        </p:spPr>
      </p:cxnSp>
      <p:cxnSp>
        <p:nvCxnSpPr>
          <p:cNvPr id="43019" name="Straight Arrow Connector 30"/>
          <p:cNvCxnSpPr>
            <a:cxnSpLocks noChangeShapeType="1"/>
            <a:stCxn id="32" idx="2"/>
            <a:endCxn id="14" idx="0"/>
          </p:cNvCxnSpPr>
          <p:nvPr/>
        </p:nvCxnSpPr>
        <p:spPr bwMode="auto">
          <a:xfrm>
            <a:off x="1968500" y="1563688"/>
            <a:ext cx="3935413" cy="823912"/>
          </a:xfrm>
          <a:prstGeom prst="straightConnector1">
            <a:avLst/>
          </a:prstGeom>
          <a:noFill/>
          <a:ln w="9525">
            <a:solidFill>
              <a:schemeClr val="tx1"/>
            </a:solidFill>
            <a:round/>
            <a:headEnd/>
            <a:tailEnd type="arrow" w="med" len="med"/>
          </a:ln>
        </p:spPr>
      </p:cxnSp>
      <p:sp>
        <p:nvSpPr>
          <p:cNvPr id="52" name="TextBox 51"/>
          <p:cNvSpPr txBox="1"/>
          <p:nvPr/>
        </p:nvSpPr>
        <p:spPr>
          <a:xfrm>
            <a:off x="3708400" y="3251200"/>
            <a:ext cx="2376488" cy="708025"/>
          </a:xfrm>
          <a:prstGeom prst="rect">
            <a:avLst/>
          </a:prstGeom>
          <a:solidFill>
            <a:schemeClr val="bg1"/>
          </a:solidFill>
          <a:ln>
            <a:solidFill>
              <a:schemeClr val="tx1"/>
            </a:solidFill>
          </a:ln>
        </p:spPr>
        <p:txBody>
          <a:bodyPr>
            <a:spAutoFit/>
          </a:bodyPr>
          <a:lstStyle/>
          <a:p>
            <a:pPr algn="ctr">
              <a:defRPr/>
            </a:pPr>
            <a:r>
              <a:rPr lang="en-US" sz="2000" dirty="0">
                <a:latin typeface="+mj-lt"/>
                <a:ea typeface="+mn-ea"/>
                <a:cs typeface="Arial" charset="0"/>
              </a:rPr>
              <a:t>Fully Observable MDPs</a:t>
            </a:r>
          </a:p>
        </p:txBody>
      </p:sp>
      <p:sp>
        <p:nvSpPr>
          <p:cNvPr id="54" name="TextBox 53"/>
          <p:cNvSpPr txBox="1"/>
          <p:nvPr/>
        </p:nvSpPr>
        <p:spPr>
          <a:xfrm>
            <a:off x="6229350" y="3238500"/>
            <a:ext cx="2384425" cy="1014413"/>
          </a:xfrm>
          <a:prstGeom prst="rect">
            <a:avLst/>
          </a:prstGeom>
          <a:solidFill>
            <a:schemeClr val="bg1"/>
          </a:solidFill>
          <a:ln>
            <a:solidFill>
              <a:schemeClr val="tx1"/>
            </a:solidFill>
          </a:ln>
        </p:spPr>
        <p:txBody>
          <a:bodyPr>
            <a:spAutoFit/>
          </a:bodyPr>
          <a:lstStyle/>
          <a:p>
            <a:pPr algn="ctr">
              <a:defRPr/>
            </a:pPr>
            <a:r>
              <a:rPr lang="en-US" sz="2000" dirty="0">
                <a:latin typeface="+mj-lt"/>
                <a:ea typeface="+mn-ea"/>
                <a:cs typeface="Arial" charset="0"/>
              </a:rPr>
              <a:t>Partially  Observable MDPs (POMDPs) </a:t>
            </a:r>
          </a:p>
        </p:txBody>
      </p:sp>
      <p:cxnSp>
        <p:nvCxnSpPr>
          <p:cNvPr id="43022" name="Straight Arrow Connector 49"/>
          <p:cNvCxnSpPr>
            <a:cxnSpLocks noChangeShapeType="1"/>
            <a:stCxn id="14" idx="2"/>
            <a:endCxn id="54" idx="0"/>
          </p:cNvCxnSpPr>
          <p:nvPr/>
        </p:nvCxnSpPr>
        <p:spPr bwMode="auto">
          <a:xfrm>
            <a:off x="5903913" y="2787650"/>
            <a:ext cx="1517650" cy="450850"/>
          </a:xfrm>
          <a:prstGeom prst="straightConnector1">
            <a:avLst/>
          </a:prstGeom>
          <a:noFill/>
          <a:ln w="9525">
            <a:solidFill>
              <a:schemeClr val="tx1"/>
            </a:solidFill>
            <a:round/>
            <a:headEnd/>
            <a:tailEnd type="arrow" w="med" len="med"/>
          </a:ln>
        </p:spPr>
      </p:cxnSp>
      <p:cxnSp>
        <p:nvCxnSpPr>
          <p:cNvPr id="43023" name="Straight Arrow Connector 49"/>
          <p:cNvCxnSpPr>
            <a:cxnSpLocks noChangeShapeType="1"/>
            <a:stCxn id="52" idx="2"/>
            <a:endCxn id="35" idx="0"/>
          </p:cNvCxnSpPr>
          <p:nvPr/>
        </p:nvCxnSpPr>
        <p:spPr bwMode="auto">
          <a:xfrm flipH="1">
            <a:off x="2325688" y="3959225"/>
            <a:ext cx="2570162" cy="1916113"/>
          </a:xfrm>
          <a:prstGeom prst="straightConnector1">
            <a:avLst/>
          </a:prstGeom>
          <a:noFill/>
          <a:ln w="3175">
            <a:solidFill>
              <a:schemeClr val="tx1"/>
            </a:solidFill>
            <a:round/>
            <a:headEnd/>
            <a:tailEnd type="arrow" w="med" len="med"/>
          </a:ln>
        </p:spPr>
      </p:cxnSp>
      <p:cxnSp>
        <p:nvCxnSpPr>
          <p:cNvPr id="43024" name="Straight Arrow Connector 49"/>
          <p:cNvCxnSpPr>
            <a:cxnSpLocks noChangeShapeType="1"/>
            <a:stCxn id="52" idx="2"/>
            <a:endCxn id="36" idx="0"/>
          </p:cNvCxnSpPr>
          <p:nvPr/>
        </p:nvCxnSpPr>
        <p:spPr bwMode="auto">
          <a:xfrm flipH="1">
            <a:off x="4149725" y="3959225"/>
            <a:ext cx="746125" cy="1930400"/>
          </a:xfrm>
          <a:prstGeom prst="straightConnector1">
            <a:avLst/>
          </a:prstGeom>
          <a:noFill/>
          <a:ln w="3175">
            <a:solidFill>
              <a:schemeClr val="tx1"/>
            </a:solidFill>
            <a:round/>
            <a:headEnd/>
            <a:tailEnd type="arrow" w="med" len="med"/>
          </a:ln>
        </p:spPr>
      </p:cxnSp>
      <p:cxnSp>
        <p:nvCxnSpPr>
          <p:cNvPr id="43025" name="Straight Arrow Connector 49"/>
          <p:cNvCxnSpPr>
            <a:cxnSpLocks noChangeShapeType="1"/>
            <a:stCxn id="52" idx="2"/>
            <a:endCxn id="37" idx="0"/>
          </p:cNvCxnSpPr>
          <p:nvPr/>
        </p:nvCxnSpPr>
        <p:spPr bwMode="auto">
          <a:xfrm>
            <a:off x="4895850" y="3959225"/>
            <a:ext cx="1003300" cy="1930400"/>
          </a:xfrm>
          <a:prstGeom prst="straightConnector1">
            <a:avLst/>
          </a:prstGeom>
          <a:noFill/>
          <a:ln w="3175">
            <a:solidFill>
              <a:schemeClr val="tx1"/>
            </a:solidFill>
            <a:round/>
            <a:headEnd/>
            <a:tailEnd type="arrow" w="med" len="med"/>
          </a:ln>
        </p:spPr>
      </p:cxnSp>
      <p:cxnSp>
        <p:nvCxnSpPr>
          <p:cNvPr id="43026" name="Straight Arrow Connector 49"/>
          <p:cNvCxnSpPr>
            <a:cxnSpLocks noChangeShapeType="1"/>
            <a:stCxn id="54" idx="2"/>
            <a:endCxn id="37" idx="0"/>
          </p:cNvCxnSpPr>
          <p:nvPr/>
        </p:nvCxnSpPr>
        <p:spPr bwMode="auto">
          <a:xfrm flipH="1">
            <a:off x="5899150" y="4252913"/>
            <a:ext cx="1522413" cy="1636712"/>
          </a:xfrm>
          <a:prstGeom prst="straightConnector1">
            <a:avLst/>
          </a:prstGeom>
          <a:noFill/>
          <a:ln w="3175">
            <a:solidFill>
              <a:schemeClr val="tx1"/>
            </a:solidFill>
            <a:round/>
            <a:headEnd/>
            <a:tailEnd type="arrow" w="med" len="med"/>
          </a:ln>
        </p:spPr>
      </p:cxnSp>
      <p:pic>
        <p:nvPicPr>
          <p:cNvPr id="10242" name="Ink 8"/>
          <p:cNvPicPr>
            <a:picLocks noRot="1" noChangeAspect="1" noEditPoints="1" noChangeArrowheads="1" noChangeShapeType="1"/>
          </p:cNvPicPr>
          <p:nvPr/>
        </p:nvPicPr>
        <p:blipFill>
          <a:blip r:embed="rId3" cstate="print"/>
          <a:srcRect/>
          <a:stretch>
            <a:fillRect/>
          </a:stretch>
        </p:blipFill>
        <p:spPr bwMode="auto">
          <a:xfrm>
            <a:off x="8747125" y="5788025"/>
            <a:ext cx="6350" cy="11113"/>
          </a:xfrm>
          <a:prstGeom prst="rect">
            <a:avLst/>
          </a:prstGeom>
          <a:noFill/>
          <a:ln w="9525">
            <a:noFill/>
            <a:miter lim="800000"/>
            <a:headEnd/>
            <a:tailEnd/>
          </a:ln>
        </p:spPr>
      </p:pic>
      <p:sp>
        <p:nvSpPr>
          <p:cNvPr id="31" name="TextBox 30"/>
          <p:cNvSpPr txBox="1"/>
          <p:nvPr/>
        </p:nvSpPr>
        <p:spPr>
          <a:xfrm>
            <a:off x="561975" y="2387601"/>
            <a:ext cx="2857500" cy="707886"/>
          </a:xfrm>
          <a:prstGeom prst="rect">
            <a:avLst/>
          </a:prstGeom>
          <a:noFill/>
          <a:ln w="57150">
            <a:solidFill>
              <a:srgbClr val="0070C0"/>
            </a:solidFill>
            <a:prstDash val="dash"/>
          </a:ln>
        </p:spPr>
        <p:txBody>
          <a:bodyPr wrap="square">
            <a:spAutoFit/>
          </a:bodyPr>
          <a:lstStyle/>
          <a:p>
            <a:pPr algn="ctr">
              <a:defRPr/>
            </a:pPr>
            <a:r>
              <a:rPr lang="en-US" sz="2000" dirty="0">
                <a:latin typeface="+mj-lt"/>
                <a:ea typeface="+mn-ea"/>
              </a:rPr>
              <a:t>One-Off Decisions/ Sequential Decisions</a:t>
            </a:r>
          </a:p>
        </p:txBody>
      </p:sp>
      <p:sp>
        <p:nvSpPr>
          <p:cNvPr id="32" name="TextBox 31"/>
          <p:cNvSpPr txBox="1"/>
          <p:nvPr/>
        </p:nvSpPr>
        <p:spPr>
          <a:xfrm>
            <a:off x="539750" y="1163638"/>
            <a:ext cx="2857500" cy="400050"/>
          </a:xfrm>
          <a:prstGeom prst="rect">
            <a:avLst/>
          </a:prstGeom>
          <a:noFill/>
          <a:ln w="57150">
            <a:solidFill>
              <a:srgbClr val="0070C0"/>
            </a:solidFill>
          </a:ln>
        </p:spPr>
        <p:txBody>
          <a:bodyPr>
            <a:spAutoFit/>
          </a:bodyPr>
          <a:lstStyle/>
          <a:p>
            <a:pPr algn="ctr">
              <a:defRPr/>
            </a:pPr>
            <a:r>
              <a:rPr lang="en-US" sz="2000" dirty="0">
                <a:latin typeface="+mj-lt"/>
                <a:ea typeface="+mn-ea"/>
              </a:rPr>
              <a:t>Probability Theory</a:t>
            </a:r>
          </a:p>
        </p:txBody>
      </p:sp>
      <p:sp>
        <p:nvSpPr>
          <p:cNvPr id="33" name="TextBox 32"/>
          <p:cNvSpPr txBox="1"/>
          <p:nvPr/>
        </p:nvSpPr>
        <p:spPr>
          <a:xfrm>
            <a:off x="4140200" y="1163638"/>
            <a:ext cx="2857500" cy="400050"/>
          </a:xfrm>
          <a:prstGeom prst="rect">
            <a:avLst/>
          </a:prstGeom>
          <a:noFill/>
          <a:ln w="57150">
            <a:solidFill>
              <a:srgbClr val="0070C0"/>
            </a:solidFill>
            <a:prstDash val="dash"/>
          </a:ln>
        </p:spPr>
        <p:txBody>
          <a:bodyPr>
            <a:spAutoFit/>
          </a:bodyPr>
          <a:lstStyle/>
          <a:p>
            <a:pPr algn="ctr">
              <a:defRPr/>
            </a:pPr>
            <a:r>
              <a:rPr lang="en-US" sz="2000" dirty="0">
                <a:latin typeface="+mj-lt"/>
                <a:ea typeface="+mn-ea"/>
              </a:rPr>
              <a:t>Decision Theory</a:t>
            </a:r>
          </a:p>
        </p:txBody>
      </p:sp>
      <p:sp>
        <p:nvSpPr>
          <p:cNvPr id="43031" name="TextBox 33"/>
          <p:cNvSpPr txBox="1">
            <a:spLocks noChangeArrowheads="1"/>
          </p:cNvSpPr>
          <p:nvPr/>
        </p:nvSpPr>
        <p:spPr bwMode="auto">
          <a:xfrm>
            <a:off x="395288" y="3971925"/>
            <a:ext cx="3168650" cy="706438"/>
          </a:xfrm>
          <a:prstGeom prst="rect">
            <a:avLst/>
          </a:prstGeom>
          <a:noFill/>
          <a:ln w="57150">
            <a:solidFill>
              <a:srgbClr val="00B050"/>
            </a:solidFill>
            <a:miter lim="800000"/>
            <a:headEnd/>
            <a:tailEnd/>
          </a:ln>
        </p:spPr>
        <p:txBody>
          <a:bodyPr>
            <a:spAutoFit/>
          </a:bodyPr>
          <a:lstStyle/>
          <a:p>
            <a:pPr algn="ctr"/>
            <a:r>
              <a:rPr lang="en-US" sz="2000">
                <a:latin typeface="cmr10" charset="0"/>
              </a:rPr>
              <a:t>Decision Support Systems</a:t>
            </a:r>
            <a:br>
              <a:rPr lang="en-US" sz="2000">
                <a:latin typeface="cmr10" charset="0"/>
              </a:rPr>
            </a:br>
            <a:r>
              <a:rPr lang="en-US" sz="2000">
                <a:latin typeface="cmr10" charset="0"/>
              </a:rPr>
              <a:t>(medicine, business, …)</a:t>
            </a:r>
          </a:p>
        </p:txBody>
      </p:sp>
      <p:sp>
        <p:nvSpPr>
          <p:cNvPr id="35" name="TextBox 34"/>
          <p:cNvSpPr txBox="1"/>
          <p:nvPr/>
        </p:nvSpPr>
        <p:spPr>
          <a:xfrm>
            <a:off x="1519238" y="5875338"/>
            <a:ext cx="1612900" cy="400050"/>
          </a:xfrm>
          <a:prstGeom prst="rect">
            <a:avLst/>
          </a:prstGeom>
          <a:noFill/>
          <a:ln w="57150">
            <a:solidFill>
              <a:srgbClr val="00B050"/>
            </a:solidFill>
          </a:ln>
        </p:spPr>
        <p:txBody>
          <a:bodyPr>
            <a:spAutoFit/>
          </a:bodyPr>
          <a:lstStyle/>
          <a:p>
            <a:pPr algn="ctr">
              <a:defRPr/>
            </a:pPr>
            <a:r>
              <a:rPr lang="en-US" sz="2000" dirty="0">
                <a:latin typeface="+mj-lt"/>
                <a:ea typeface="+mn-ea"/>
              </a:rPr>
              <a:t>Economics</a:t>
            </a:r>
          </a:p>
        </p:txBody>
      </p:sp>
      <p:sp>
        <p:nvSpPr>
          <p:cNvPr id="36" name="TextBox 35"/>
          <p:cNvSpPr txBox="1"/>
          <p:nvPr/>
        </p:nvSpPr>
        <p:spPr>
          <a:xfrm>
            <a:off x="3451225" y="5889625"/>
            <a:ext cx="1395413" cy="708025"/>
          </a:xfrm>
          <a:prstGeom prst="rect">
            <a:avLst/>
          </a:prstGeom>
          <a:noFill/>
          <a:ln w="57150">
            <a:solidFill>
              <a:srgbClr val="00B050"/>
            </a:solidFill>
          </a:ln>
        </p:spPr>
        <p:txBody>
          <a:bodyPr>
            <a:spAutoFit/>
          </a:bodyPr>
          <a:lstStyle/>
          <a:p>
            <a:pPr algn="ctr">
              <a:defRPr/>
            </a:pPr>
            <a:r>
              <a:rPr lang="en-US" sz="2000" dirty="0">
                <a:latin typeface="+mj-lt"/>
                <a:ea typeface="+mn-ea"/>
              </a:rPr>
              <a:t>Control Systems</a:t>
            </a:r>
          </a:p>
        </p:txBody>
      </p:sp>
      <p:sp>
        <p:nvSpPr>
          <p:cNvPr id="37" name="TextBox 36"/>
          <p:cNvSpPr txBox="1"/>
          <p:nvPr/>
        </p:nvSpPr>
        <p:spPr>
          <a:xfrm>
            <a:off x="5092700" y="5889625"/>
            <a:ext cx="1612900" cy="400050"/>
          </a:xfrm>
          <a:prstGeom prst="rect">
            <a:avLst/>
          </a:prstGeom>
          <a:noFill/>
          <a:ln w="57150">
            <a:solidFill>
              <a:srgbClr val="00B050"/>
            </a:solidFill>
          </a:ln>
        </p:spPr>
        <p:txBody>
          <a:bodyPr>
            <a:spAutoFit/>
          </a:bodyPr>
          <a:lstStyle/>
          <a:p>
            <a:pPr algn="ctr">
              <a:defRPr/>
            </a:pPr>
            <a:r>
              <a:rPr lang="en-US" sz="2000">
                <a:latin typeface="+mj-lt"/>
                <a:ea typeface="+mn-ea"/>
              </a:rPr>
              <a:t>Robotics</a:t>
            </a:r>
            <a:endParaRPr lang="en-US" sz="2000" dirty="0">
              <a:latin typeface="+mj-lt"/>
              <a:ea typeface="+mn-ea"/>
            </a:endParaRPr>
          </a:p>
        </p:txBody>
      </p:sp>
      <p:pic>
        <p:nvPicPr>
          <p:cNvPr id="53" name="Ink 2"/>
          <p:cNvPicPr>
            <a:picLocks noRot="1" noChangeAspect="1" noEditPoints="1" noChangeArrowheads="1" noChangeShapeType="1"/>
          </p:cNvPicPr>
          <p:nvPr/>
        </p:nvPicPr>
        <p:blipFill>
          <a:blip r:embed="rId4" cstate="print"/>
          <a:srcRect/>
          <a:stretch>
            <a:fillRect/>
          </a:stretch>
        </p:blipFill>
        <p:spPr bwMode="auto">
          <a:xfrm>
            <a:off x="6923088" y="1660525"/>
            <a:ext cx="522287" cy="330200"/>
          </a:xfrm>
          <a:prstGeom prst="rect">
            <a:avLst/>
          </a:prstGeom>
          <a:noFill/>
          <a:ln w="9525">
            <a:noFill/>
            <a:miter lim="800000"/>
            <a:headEnd/>
            <a:tailEnd/>
          </a:ln>
        </p:spPr>
      </p:pic>
      <p:pic>
        <p:nvPicPr>
          <p:cNvPr id="55" name="Ink 4"/>
          <p:cNvPicPr>
            <a:picLocks noRot="1" noChangeAspect="1" noEditPoints="1" noChangeArrowheads="1" noChangeShapeType="1"/>
          </p:cNvPicPr>
          <p:nvPr/>
        </p:nvPicPr>
        <p:blipFill>
          <a:blip r:embed="rId5" cstate="print"/>
          <a:srcRect/>
          <a:stretch>
            <a:fillRect/>
          </a:stretch>
        </p:blipFill>
        <p:spPr bwMode="auto">
          <a:xfrm>
            <a:off x="7577138" y="1595438"/>
            <a:ext cx="739775" cy="288925"/>
          </a:xfrm>
          <a:prstGeom prst="rect">
            <a:avLst/>
          </a:prstGeom>
          <a:noFill/>
          <a:ln w="9525">
            <a:noFill/>
            <a:miter lim="800000"/>
            <a:headEnd/>
            <a:tailEnd/>
          </a:ln>
        </p:spPr>
      </p:pic>
      <p:pic>
        <p:nvPicPr>
          <p:cNvPr id="56" name="Ink 7"/>
          <p:cNvPicPr>
            <a:picLocks noRot="1" noChangeAspect="1" noEditPoints="1" noChangeArrowheads="1" noChangeShapeType="1"/>
          </p:cNvPicPr>
          <p:nvPr/>
        </p:nvPicPr>
        <p:blipFill>
          <a:blip r:embed="rId6" cstate="print"/>
          <a:srcRect/>
          <a:stretch>
            <a:fillRect/>
          </a:stretch>
        </p:blipFill>
        <p:spPr bwMode="auto">
          <a:xfrm>
            <a:off x="6440488" y="5411788"/>
            <a:ext cx="2065337" cy="385762"/>
          </a:xfrm>
          <a:prstGeom prst="rect">
            <a:avLst/>
          </a:prstGeom>
          <a:noFill/>
          <a:ln w="9525">
            <a:noFill/>
            <a:miter lim="800000"/>
            <a:headEnd/>
            <a:tailEnd/>
          </a:ln>
        </p:spPr>
      </p:pic>
      <p:pic>
        <p:nvPicPr>
          <p:cNvPr id="57" name="Ink 9"/>
          <p:cNvPicPr>
            <a:picLocks noRot="1" noChangeAspect="1" noEditPoints="1" noChangeArrowheads="1" noChangeShapeType="1"/>
          </p:cNvPicPr>
          <p:nvPr/>
        </p:nvPicPr>
        <p:blipFill>
          <a:blip r:embed="rId7" cstate="print"/>
          <a:srcRect/>
          <a:stretch>
            <a:fillRect/>
          </a:stretch>
        </p:blipFill>
        <p:spPr bwMode="auto">
          <a:xfrm>
            <a:off x="8510588" y="5621338"/>
            <a:ext cx="454025" cy="441325"/>
          </a:xfrm>
          <a:prstGeom prst="rect">
            <a:avLst/>
          </a:prstGeom>
          <a:noFill/>
          <a:ln w="9525">
            <a:noFill/>
            <a:miter lim="800000"/>
            <a:headEnd/>
            <a:tailEnd/>
          </a:ln>
        </p:spPr>
      </p:pic>
      <p:pic>
        <p:nvPicPr>
          <p:cNvPr id="58" name="Ink 43"/>
          <p:cNvPicPr>
            <a:picLocks noRot="1" noChangeAspect="1" noEditPoints="1" noChangeArrowheads="1" noChangeShapeType="1"/>
          </p:cNvPicPr>
          <p:nvPr/>
        </p:nvPicPr>
        <p:blipFill>
          <a:blip r:embed="rId8" cstate="print"/>
          <a:srcRect/>
          <a:stretch>
            <a:fillRect/>
          </a:stretch>
        </p:blipFill>
        <p:spPr bwMode="auto">
          <a:xfrm>
            <a:off x="6321425" y="1727200"/>
            <a:ext cx="458788" cy="12700"/>
          </a:xfrm>
          <a:prstGeom prst="rect">
            <a:avLst/>
          </a:prstGeom>
          <a:noFill/>
          <a:ln w="9525">
            <a:noFill/>
            <a:miter lim="800000"/>
            <a:headEnd/>
            <a:tailEnd/>
          </a:ln>
        </p:spPr>
      </p:pic>
      <p:pic>
        <p:nvPicPr>
          <p:cNvPr id="43040" name="Ink 6"/>
          <p:cNvPicPr>
            <a:picLocks noRot="1" noChangeAspect="1" noEditPoints="1" noChangeArrowheads="1" noChangeShapeType="1"/>
          </p:cNvPicPr>
          <p:nvPr/>
        </p:nvPicPr>
        <p:blipFill>
          <a:blip r:embed="rId9" cstate="print"/>
          <a:srcRect/>
          <a:stretch>
            <a:fillRect/>
          </a:stretch>
        </p:blipFill>
        <p:spPr bwMode="auto">
          <a:xfrm>
            <a:off x="8388350" y="1917700"/>
            <a:ext cx="720725" cy="355600"/>
          </a:xfrm>
          <a:prstGeom prst="rect">
            <a:avLst/>
          </a:prstGeom>
          <a:noFill/>
          <a:ln w="9525">
            <a:noFill/>
            <a:miter lim="800000"/>
            <a:headEnd/>
            <a:tailEnd/>
          </a:ln>
        </p:spPr>
      </p:pic>
      <p:pic>
        <p:nvPicPr>
          <p:cNvPr id="43041" name="Ink 44"/>
          <p:cNvPicPr>
            <a:picLocks noRot="1" noChangeAspect="1" noEditPoints="1" noChangeArrowheads="1" noChangeShapeType="1"/>
          </p:cNvPicPr>
          <p:nvPr/>
        </p:nvPicPr>
        <p:blipFill>
          <a:blip r:embed="rId10" cstate="print"/>
          <a:srcRect/>
          <a:stretch>
            <a:fillRect/>
          </a:stretch>
        </p:blipFill>
        <p:spPr bwMode="auto">
          <a:xfrm>
            <a:off x="6205538" y="2063750"/>
            <a:ext cx="149225" cy="138113"/>
          </a:xfrm>
          <a:prstGeom prst="rect">
            <a:avLst/>
          </a:prstGeom>
          <a:noFill/>
          <a:ln w="9525">
            <a:noFill/>
            <a:miter lim="800000"/>
            <a:headEnd/>
            <a:tailEnd/>
          </a:ln>
        </p:spPr>
      </p:pic>
      <p:pic>
        <p:nvPicPr>
          <p:cNvPr id="43042" name="Ink 45"/>
          <p:cNvPicPr>
            <a:picLocks noRot="1" noChangeAspect="1" noEditPoints="1" noChangeArrowheads="1" noChangeShapeType="1"/>
          </p:cNvPicPr>
          <p:nvPr/>
        </p:nvPicPr>
        <p:blipFill>
          <a:blip r:embed="rId11" cstate="print"/>
          <a:srcRect/>
          <a:stretch>
            <a:fillRect/>
          </a:stretch>
        </p:blipFill>
        <p:spPr bwMode="auto">
          <a:xfrm>
            <a:off x="6443663" y="2070100"/>
            <a:ext cx="150812" cy="142875"/>
          </a:xfrm>
          <a:prstGeom prst="rect">
            <a:avLst/>
          </a:prstGeom>
          <a:noFill/>
          <a:ln w="9525">
            <a:noFill/>
            <a:miter lim="800000"/>
            <a:headEnd/>
            <a:tailEnd/>
          </a:ln>
        </p:spPr>
      </p:pic>
      <p:pic>
        <p:nvPicPr>
          <p:cNvPr id="43043" name="Ink 46"/>
          <p:cNvPicPr>
            <a:picLocks noRot="1" noChangeAspect="1" noEditPoints="1" noChangeArrowheads="1" noChangeShapeType="1"/>
          </p:cNvPicPr>
          <p:nvPr/>
        </p:nvPicPr>
        <p:blipFill>
          <a:blip r:embed="rId12" cstate="print"/>
          <a:srcRect/>
          <a:stretch>
            <a:fillRect/>
          </a:stretch>
        </p:blipFill>
        <p:spPr bwMode="auto">
          <a:xfrm>
            <a:off x="6637338" y="2068513"/>
            <a:ext cx="138112" cy="134937"/>
          </a:xfrm>
          <a:prstGeom prst="rect">
            <a:avLst/>
          </a:prstGeom>
          <a:noFill/>
          <a:ln w="9525">
            <a:noFill/>
            <a:miter lim="800000"/>
            <a:headEnd/>
            <a:tailEnd/>
          </a:ln>
        </p:spPr>
      </p:pic>
      <p:pic>
        <p:nvPicPr>
          <p:cNvPr id="43044" name="Ink 2"/>
          <p:cNvPicPr>
            <a:picLocks noRot="1" noChangeAspect="1" noEditPoints="1" noChangeArrowheads="1" noChangeShapeType="1"/>
          </p:cNvPicPr>
          <p:nvPr/>
        </p:nvPicPr>
        <p:blipFill>
          <a:blip r:embed="rId13" cstate="print"/>
          <a:srcRect/>
          <a:stretch>
            <a:fillRect/>
          </a:stretch>
        </p:blipFill>
        <p:spPr bwMode="auto">
          <a:xfrm>
            <a:off x="6962775" y="2081213"/>
            <a:ext cx="538163" cy="339725"/>
          </a:xfrm>
          <a:prstGeom prst="rect">
            <a:avLst/>
          </a:prstGeom>
          <a:noFill/>
          <a:ln w="9525">
            <a:noFill/>
            <a:miter lim="800000"/>
            <a:headEnd/>
            <a:tailEnd/>
          </a:ln>
        </p:spPr>
      </p:pic>
      <p:pic>
        <p:nvPicPr>
          <p:cNvPr id="43045" name="Ink 4"/>
          <p:cNvPicPr>
            <a:picLocks noRot="1" noChangeAspect="1" noEditPoints="1" noChangeArrowheads="1" noChangeShapeType="1"/>
          </p:cNvPicPr>
          <p:nvPr/>
        </p:nvPicPr>
        <p:blipFill>
          <a:blip r:embed="rId14" cstate="print"/>
          <a:srcRect/>
          <a:stretch>
            <a:fillRect/>
          </a:stretch>
        </p:blipFill>
        <p:spPr bwMode="auto">
          <a:xfrm>
            <a:off x="7554913" y="1970088"/>
            <a:ext cx="762000" cy="312737"/>
          </a:xfrm>
          <a:prstGeom prst="rect">
            <a:avLst/>
          </a:prstGeom>
          <a:noFill/>
          <a:ln w="9525">
            <a:noFill/>
            <a:miter lim="800000"/>
            <a:headEnd/>
            <a:tailEnd/>
          </a:ln>
        </p:spPr>
      </p:pic>
      <p:sp>
        <p:nvSpPr>
          <p:cNvPr id="43046" name="Slide Number Placeholder 3"/>
          <p:cNvSpPr>
            <a:spLocks noGrp="1"/>
          </p:cNvSpPr>
          <p:nvPr>
            <p:ph type="sldNum" sz="quarter" idx="10"/>
          </p:nvPr>
        </p:nvSpPr>
        <p:spPr>
          <a:noFill/>
          <a:ln>
            <a:miter lim="800000"/>
            <a:headEnd/>
            <a:tailEnd/>
          </a:ln>
        </p:spPr>
        <p:txBody>
          <a:bodyPr/>
          <a:lstStyle/>
          <a:p>
            <a:fld id="{3F3ED483-5274-4FDD-9A95-55CA7AB29527}" type="slidenum">
              <a:rPr lang="en-US"/>
              <a:pPr/>
              <a:t>20</a:t>
            </a:fld>
            <a:endParaRPr lang="en-US"/>
          </a:p>
        </p:txBody>
      </p:sp>
      <p:sp>
        <p:nvSpPr>
          <p:cNvPr id="44" name="Rectangle 43"/>
          <p:cNvSpPr/>
          <p:nvPr/>
        </p:nvSpPr>
        <p:spPr>
          <a:xfrm>
            <a:off x="552450" y="2381250"/>
            <a:ext cx="2895600" cy="381000"/>
          </a:xfrm>
          <a:prstGeom prst="rect">
            <a:avLst/>
          </a:prstGeom>
          <a:noFill/>
          <a:ln w="6032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2" name="Rectangle 37"/>
          <p:cNvSpPr>
            <a:spLocks noChangeArrowheads="1"/>
          </p:cNvSpPr>
          <p:nvPr/>
        </p:nvSpPr>
        <p:spPr bwMode="auto">
          <a:xfrm>
            <a:off x="2786063" y="3000375"/>
            <a:ext cx="3000375" cy="1428750"/>
          </a:xfrm>
          <a:prstGeom prst="rect">
            <a:avLst/>
          </a:prstGeom>
          <a:solidFill>
            <a:schemeClr val="bg1"/>
          </a:solidFill>
          <a:ln w="9525" algn="ctr">
            <a:noFill/>
            <a:round/>
            <a:headEnd/>
            <a:tailEnd/>
          </a:ln>
        </p:spPr>
        <p:txBody>
          <a:bodyPr wrap="none">
            <a:spAutoFit/>
          </a:bodyPr>
          <a:lstStyle/>
          <a:p>
            <a:endParaRPr lang="en-US"/>
          </a:p>
        </p:txBody>
      </p:sp>
      <p:sp>
        <p:nvSpPr>
          <p:cNvPr id="43" name="Rounded Rectangle 42"/>
          <p:cNvSpPr/>
          <p:nvPr/>
        </p:nvSpPr>
        <p:spPr>
          <a:xfrm>
            <a:off x="0" y="5643563"/>
            <a:ext cx="2500313" cy="1214437"/>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a:p>
        </p:txBody>
      </p:sp>
      <p:sp>
        <p:nvSpPr>
          <p:cNvPr id="25" name="Footer Placeholder 4"/>
          <p:cNvSpPr>
            <a:spLocks noGrp="1"/>
          </p:cNvSpPr>
          <p:nvPr>
            <p:ph type="ftr" sz="quarter" idx="11"/>
          </p:nvPr>
        </p:nvSpPr>
        <p:spPr/>
        <p:txBody>
          <a:bodyPr/>
          <a:lstStyle/>
          <a:p>
            <a:pPr>
              <a:defRPr/>
            </a:pPr>
            <a:r>
              <a:rPr lang="en-US"/>
              <a:t>CPSC 322, Lecture 2</a:t>
            </a:r>
          </a:p>
        </p:txBody>
      </p:sp>
      <p:sp>
        <p:nvSpPr>
          <p:cNvPr id="26" name="Slide Number Placeholder 5"/>
          <p:cNvSpPr>
            <a:spLocks noGrp="1"/>
          </p:cNvSpPr>
          <p:nvPr>
            <p:ph type="sldNum" sz="quarter" idx="12"/>
          </p:nvPr>
        </p:nvSpPr>
        <p:spPr/>
        <p:txBody>
          <a:bodyPr/>
          <a:lstStyle/>
          <a:p>
            <a:pPr>
              <a:defRPr/>
            </a:pPr>
            <a:r>
              <a:rPr lang="en-US"/>
              <a:t>Slide </a:t>
            </a:r>
            <a:fld id="{14751D8A-AF98-48F2-8AB2-37E0A9982BDD}" type="slidenum">
              <a:rPr lang="en-US"/>
              <a:pPr>
                <a:defRPr/>
              </a:pPr>
              <a:t>21</a:t>
            </a:fld>
            <a:endParaRPr lang="en-US"/>
          </a:p>
        </p:txBody>
      </p:sp>
      <p:sp>
        <p:nvSpPr>
          <p:cNvPr id="1066" name="Rectangle 2"/>
          <p:cNvSpPr>
            <a:spLocks noGrp="1" noChangeArrowheads="1"/>
          </p:cNvSpPr>
          <p:nvPr>
            <p:ph type="title"/>
          </p:nvPr>
        </p:nvSpPr>
        <p:spPr>
          <a:xfrm>
            <a:off x="0" y="0"/>
            <a:ext cx="9144000" cy="685800"/>
          </a:xfrm>
        </p:spPr>
        <p:txBody>
          <a:bodyPr/>
          <a:lstStyle/>
          <a:p>
            <a:pPr eaLnBrk="1" hangingPunct="1"/>
            <a:r>
              <a:rPr lang="en-US" dirty="0" err="1" smtClean="0"/>
              <a:t>Cpsc</a:t>
            </a:r>
            <a:r>
              <a:rPr lang="en-US" dirty="0" smtClean="0"/>
              <a:t> 322 </a:t>
            </a:r>
            <a:r>
              <a:rPr lang="en-US" smtClean="0"/>
              <a:t>Big Picture</a:t>
            </a:r>
            <a:endParaRPr lang="en-US" dirty="0" smtClean="0"/>
          </a:p>
        </p:txBody>
      </p:sp>
      <p:sp>
        <p:nvSpPr>
          <p:cNvPr id="1067" name="Rectangle 6"/>
          <p:cNvSpPr>
            <a:spLocks noChangeArrowheads="1"/>
          </p:cNvSpPr>
          <p:nvPr/>
        </p:nvSpPr>
        <p:spPr bwMode="auto">
          <a:xfrm>
            <a:off x="323850" y="765175"/>
            <a:ext cx="2736850" cy="431800"/>
          </a:xfrm>
          <a:prstGeom prst="rect">
            <a:avLst/>
          </a:prstGeom>
          <a:noFill/>
          <a:ln w="9525">
            <a:noFill/>
            <a:miter lim="800000"/>
            <a:headEnd/>
            <a:tailEnd/>
          </a:ln>
        </p:spPr>
        <p:txBody>
          <a:bodyPr/>
          <a:lstStyle/>
          <a:p>
            <a:pPr marL="533400" indent="-533400">
              <a:spcBef>
                <a:spcPct val="20000"/>
              </a:spcBef>
            </a:pPr>
            <a:endParaRPr lang="en-US">
              <a:latin typeface="Arial Unicode MS" pitchFamily="34" charset="-128"/>
            </a:endParaRPr>
          </a:p>
        </p:txBody>
      </p:sp>
      <p:sp>
        <p:nvSpPr>
          <p:cNvPr id="1068" name="Rectangle 7"/>
          <p:cNvSpPr>
            <a:spLocks noGrp="1" noChangeArrowheads="1"/>
          </p:cNvSpPr>
          <p:nvPr>
            <p:ph type="body" idx="1"/>
          </p:nvPr>
        </p:nvSpPr>
        <p:spPr>
          <a:xfrm>
            <a:off x="4857750" y="785813"/>
            <a:ext cx="2428875" cy="503237"/>
          </a:xfrm>
        </p:spPr>
        <p:txBody>
          <a:bodyPr/>
          <a:lstStyle/>
          <a:p>
            <a:pPr eaLnBrk="1" hangingPunct="1"/>
            <a:r>
              <a:rPr lang="en-US" b="1" smtClean="0"/>
              <a:t>Environment</a:t>
            </a:r>
          </a:p>
        </p:txBody>
      </p:sp>
      <p:sp>
        <p:nvSpPr>
          <p:cNvPr id="1069" name="Rectangle 8"/>
          <p:cNvSpPr>
            <a:spLocks noChangeArrowheads="1"/>
          </p:cNvSpPr>
          <p:nvPr/>
        </p:nvSpPr>
        <p:spPr bwMode="auto">
          <a:xfrm>
            <a:off x="0" y="1500188"/>
            <a:ext cx="1701800" cy="503237"/>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Problem</a:t>
            </a:r>
          </a:p>
        </p:txBody>
      </p:sp>
      <p:sp>
        <p:nvSpPr>
          <p:cNvPr id="1070" name="Rectangle 9"/>
          <p:cNvSpPr>
            <a:spLocks noChangeArrowheads="1"/>
          </p:cNvSpPr>
          <p:nvPr/>
        </p:nvSpPr>
        <p:spPr bwMode="auto">
          <a:xfrm>
            <a:off x="1000125" y="3500438"/>
            <a:ext cx="1512888" cy="503237"/>
          </a:xfrm>
          <a:prstGeom prst="rect">
            <a:avLst/>
          </a:prstGeom>
          <a:noFill/>
          <a:ln w="9525">
            <a:noFill/>
            <a:miter lim="800000"/>
            <a:headEnd/>
            <a:tailEnd/>
          </a:ln>
        </p:spPr>
        <p:txBody>
          <a:bodyPr/>
          <a:lstStyle/>
          <a:p>
            <a:pPr marL="342900" indent="-342900">
              <a:lnSpc>
                <a:spcPct val="75000"/>
              </a:lnSpc>
              <a:spcBef>
                <a:spcPct val="20000"/>
              </a:spcBef>
            </a:pPr>
            <a:r>
              <a:rPr lang="en-US" sz="2400">
                <a:latin typeface="Arial Unicode MS" pitchFamily="34" charset="-128"/>
              </a:rPr>
              <a:t>Query</a:t>
            </a:r>
          </a:p>
        </p:txBody>
      </p:sp>
      <p:sp>
        <p:nvSpPr>
          <p:cNvPr id="1071" name="Rectangle 10"/>
          <p:cNvSpPr>
            <a:spLocks noChangeArrowheads="1"/>
          </p:cNvSpPr>
          <p:nvPr/>
        </p:nvSpPr>
        <p:spPr bwMode="auto">
          <a:xfrm>
            <a:off x="928688" y="5143500"/>
            <a:ext cx="1601787" cy="419100"/>
          </a:xfrm>
          <a:prstGeom prst="rect">
            <a:avLst/>
          </a:prstGeom>
          <a:noFill/>
          <a:ln w="9525">
            <a:noFill/>
            <a:miter lim="800000"/>
            <a:headEnd/>
            <a:tailEnd/>
          </a:ln>
        </p:spPr>
        <p:txBody>
          <a:bodyPr/>
          <a:lstStyle/>
          <a:p>
            <a:pPr marL="342900" indent="-342900">
              <a:lnSpc>
                <a:spcPct val="75000"/>
              </a:lnSpc>
              <a:spcBef>
                <a:spcPct val="20000"/>
              </a:spcBef>
            </a:pPr>
            <a:r>
              <a:rPr lang="en-US" sz="2400">
                <a:latin typeface="Arial Unicode MS" pitchFamily="34" charset="-128"/>
              </a:rPr>
              <a:t>Planning</a:t>
            </a:r>
          </a:p>
        </p:txBody>
      </p:sp>
      <p:sp>
        <p:nvSpPr>
          <p:cNvPr id="1072" name="Rectangle 11"/>
          <p:cNvSpPr>
            <a:spLocks noChangeArrowheads="1"/>
          </p:cNvSpPr>
          <p:nvPr/>
        </p:nvSpPr>
        <p:spPr bwMode="auto">
          <a:xfrm>
            <a:off x="3357563" y="1214438"/>
            <a:ext cx="2159000"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Deterministic</a:t>
            </a:r>
          </a:p>
        </p:txBody>
      </p:sp>
      <p:sp>
        <p:nvSpPr>
          <p:cNvPr id="1073" name="Rectangle 12"/>
          <p:cNvSpPr>
            <a:spLocks noChangeArrowheads="1"/>
          </p:cNvSpPr>
          <p:nvPr/>
        </p:nvSpPr>
        <p:spPr bwMode="auto">
          <a:xfrm>
            <a:off x="6500813" y="1143000"/>
            <a:ext cx="2159000" cy="503238"/>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Stochastic</a:t>
            </a:r>
          </a:p>
        </p:txBody>
      </p:sp>
      <p:sp>
        <p:nvSpPr>
          <p:cNvPr id="1074" name="Rectangle 13"/>
          <p:cNvSpPr>
            <a:spLocks noChangeArrowheads="1"/>
          </p:cNvSpPr>
          <p:nvPr/>
        </p:nvSpPr>
        <p:spPr bwMode="auto">
          <a:xfrm>
            <a:off x="2786063" y="1643063"/>
            <a:ext cx="6143625" cy="4572000"/>
          </a:xfrm>
          <a:prstGeom prst="rect">
            <a:avLst/>
          </a:prstGeom>
          <a:noFill/>
          <a:ln w="9525">
            <a:solidFill>
              <a:schemeClr val="tx1"/>
            </a:solidFill>
            <a:miter lim="800000"/>
            <a:headEnd/>
            <a:tailEnd/>
          </a:ln>
        </p:spPr>
        <p:txBody>
          <a:bodyPr wrap="none" anchor="ctr"/>
          <a:lstStyle/>
          <a:p>
            <a:endParaRPr lang="en-US"/>
          </a:p>
        </p:txBody>
      </p:sp>
      <p:sp>
        <p:nvSpPr>
          <p:cNvPr id="1075" name="Line 14"/>
          <p:cNvSpPr>
            <a:spLocks noChangeShapeType="1"/>
          </p:cNvSpPr>
          <p:nvPr/>
        </p:nvSpPr>
        <p:spPr bwMode="auto">
          <a:xfrm flipH="1">
            <a:off x="5786438" y="1643063"/>
            <a:ext cx="46037" cy="4572000"/>
          </a:xfrm>
          <a:prstGeom prst="line">
            <a:avLst/>
          </a:prstGeom>
          <a:noFill/>
          <a:ln w="9525">
            <a:solidFill>
              <a:schemeClr val="tx1"/>
            </a:solidFill>
            <a:round/>
            <a:headEnd/>
            <a:tailEnd/>
          </a:ln>
        </p:spPr>
        <p:txBody>
          <a:bodyPr/>
          <a:lstStyle/>
          <a:p>
            <a:endParaRPr lang="en-US"/>
          </a:p>
        </p:txBody>
      </p:sp>
      <p:sp>
        <p:nvSpPr>
          <p:cNvPr id="1076" name="Rectangle 16"/>
          <p:cNvSpPr>
            <a:spLocks noChangeArrowheads="1"/>
          </p:cNvSpPr>
          <p:nvPr/>
        </p:nvSpPr>
        <p:spPr bwMode="auto">
          <a:xfrm>
            <a:off x="4286250" y="2000250"/>
            <a:ext cx="1295400" cy="50323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1077" name="Rectangle 17"/>
          <p:cNvSpPr>
            <a:spLocks noChangeArrowheads="1"/>
          </p:cNvSpPr>
          <p:nvPr/>
        </p:nvSpPr>
        <p:spPr bwMode="auto">
          <a:xfrm>
            <a:off x="2786063" y="1643063"/>
            <a:ext cx="2786062" cy="357187"/>
          </a:xfrm>
          <a:prstGeom prst="rect">
            <a:avLst/>
          </a:prstGeom>
          <a:noFill/>
          <a:ln w="9525">
            <a:solidFill>
              <a:schemeClr val="accent2"/>
            </a:solidFill>
            <a:miter lim="800000"/>
            <a:headEnd/>
            <a:tailEnd/>
          </a:ln>
        </p:spPr>
        <p:txBody>
          <a:bodyPr/>
          <a:lstStyle/>
          <a:p>
            <a:pPr marL="342900" indent="-342900" algn="ctr">
              <a:lnSpc>
                <a:spcPct val="75000"/>
              </a:lnSpc>
              <a:spcBef>
                <a:spcPct val="20000"/>
              </a:spcBef>
            </a:pPr>
            <a:r>
              <a:rPr lang="en-US" sz="2400">
                <a:solidFill>
                  <a:schemeClr val="accent2"/>
                </a:solidFill>
                <a:latin typeface="Arial Unicode MS" pitchFamily="34" charset="-128"/>
              </a:rPr>
              <a:t>Arc Consistency</a:t>
            </a:r>
          </a:p>
        </p:txBody>
      </p:sp>
      <p:sp>
        <p:nvSpPr>
          <p:cNvPr id="1078" name="Rectangle 18"/>
          <p:cNvSpPr>
            <a:spLocks noChangeArrowheads="1"/>
          </p:cNvSpPr>
          <p:nvPr/>
        </p:nvSpPr>
        <p:spPr bwMode="auto">
          <a:xfrm>
            <a:off x="3357563" y="3786188"/>
            <a:ext cx="1295400"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1079" name="Rectangle 20"/>
          <p:cNvSpPr>
            <a:spLocks noChangeArrowheads="1"/>
          </p:cNvSpPr>
          <p:nvPr/>
        </p:nvSpPr>
        <p:spPr bwMode="auto">
          <a:xfrm>
            <a:off x="3143250" y="5357813"/>
            <a:ext cx="1176338"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1081" name="Rectangle 24"/>
          <p:cNvSpPr>
            <a:spLocks noChangeArrowheads="1"/>
          </p:cNvSpPr>
          <p:nvPr/>
        </p:nvSpPr>
        <p:spPr bwMode="auto">
          <a:xfrm>
            <a:off x="6357938" y="3500438"/>
            <a:ext cx="2428875"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Var. Elimination</a:t>
            </a:r>
          </a:p>
        </p:txBody>
      </p:sp>
      <p:sp>
        <p:nvSpPr>
          <p:cNvPr id="1082" name="Rectangle 9"/>
          <p:cNvSpPr>
            <a:spLocks noChangeArrowheads="1"/>
          </p:cNvSpPr>
          <p:nvPr/>
        </p:nvSpPr>
        <p:spPr bwMode="auto">
          <a:xfrm>
            <a:off x="642938" y="2214563"/>
            <a:ext cx="2214562" cy="642937"/>
          </a:xfrm>
          <a:prstGeom prst="rect">
            <a:avLst/>
          </a:prstGeom>
          <a:noFill/>
          <a:ln w="9525">
            <a:noFill/>
            <a:miter lim="800000"/>
            <a:headEnd/>
            <a:tailEnd/>
          </a:ln>
        </p:spPr>
        <p:txBody>
          <a:bodyPr/>
          <a:lstStyle/>
          <a:p>
            <a:pPr marL="342900" indent="-342900" algn="ctr">
              <a:lnSpc>
                <a:spcPct val="75000"/>
              </a:lnSpc>
              <a:spcBef>
                <a:spcPct val="20000"/>
              </a:spcBef>
            </a:pPr>
            <a:r>
              <a:rPr lang="en-US" sz="2400">
                <a:latin typeface="Arial Unicode MS" pitchFamily="34" charset="-128"/>
              </a:rPr>
              <a:t>Constraint Satisfaction</a:t>
            </a:r>
          </a:p>
        </p:txBody>
      </p:sp>
      <p:sp>
        <p:nvSpPr>
          <p:cNvPr id="1083" name="Rectangle 9"/>
          <p:cNvSpPr>
            <a:spLocks noChangeArrowheads="1"/>
          </p:cNvSpPr>
          <p:nvPr/>
        </p:nvSpPr>
        <p:spPr bwMode="auto">
          <a:xfrm>
            <a:off x="2714625" y="3429000"/>
            <a:ext cx="1512888" cy="50323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Logics</a:t>
            </a:r>
          </a:p>
        </p:txBody>
      </p:sp>
      <p:sp>
        <p:nvSpPr>
          <p:cNvPr id="1084" name="Rectangle 9"/>
          <p:cNvSpPr>
            <a:spLocks noChangeArrowheads="1"/>
          </p:cNvSpPr>
          <p:nvPr/>
        </p:nvSpPr>
        <p:spPr bwMode="auto">
          <a:xfrm>
            <a:off x="2857500" y="4643438"/>
            <a:ext cx="1512888" cy="35718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STRIPS</a:t>
            </a:r>
          </a:p>
        </p:txBody>
      </p:sp>
      <p:cxnSp>
        <p:nvCxnSpPr>
          <p:cNvPr id="31" name="Straight Connector 30"/>
          <p:cNvCxnSpPr/>
          <p:nvPr/>
        </p:nvCxnSpPr>
        <p:spPr>
          <a:xfrm>
            <a:off x="2643188" y="3000375"/>
            <a:ext cx="6286500" cy="1588"/>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2643188" y="4429125"/>
            <a:ext cx="6286500" cy="1588"/>
          </a:xfrm>
          <a:prstGeom prst="line">
            <a:avLst/>
          </a:prstGeom>
        </p:spPr>
        <p:style>
          <a:lnRef idx="1">
            <a:schemeClr val="dk1"/>
          </a:lnRef>
          <a:fillRef idx="0">
            <a:schemeClr val="dk1"/>
          </a:fillRef>
          <a:effectRef idx="0">
            <a:schemeClr val="dk1"/>
          </a:effectRef>
          <a:fontRef idx="minor">
            <a:schemeClr val="tx1"/>
          </a:fontRef>
        </p:style>
      </p:cxnSp>
      <p:sp>
        <p:nvSpPr>
          <p:cNvPr id="1087" name="Rectangle 9"/>
          <p:cNvSpPr>
            <a:spLocks noChangeArrowheads="1"/>
          </p:cNvSpPr>
          <p:nvPr/>
        </p:nvSpPr>
        <p:spPr bwMode="auto">
          <a:xfrm>
            <a:off x="5715000" y="3071813"/>
            <a:ext cx="2000250" cy="50323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Belief Nets</a:t>
            </a:r>
          </a:p>
        </p:txBody>
      </p:sp>
      <p:sp>
        <p:nvSpPr>
          <p:cNvPr id="1088" name="Rectangle 9"/>
          <p:cNvSpPr>
            <a:spLocks noChangeArrowheads="1"/>
          </p:cNvSpPr>
          <p:nvPr/>
        </p:nvSpPr>
        <p:spPr bwMode="auto">
          <a:xfrm>
            <a:off x="2714625" y="2286000"/>
            <a:ext cx="1785938" cy="50323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Vars + </a:t>
            </a:r>
          </a:p>
          <a:p>
            <a:pPr marL="342900" indent="-342900">
              <a:lnSpc>
                <a:spcPct val="75000"/>
              </a:lnSpc>
              <a:spcBef>
                <a:spcPct val="20000"/>
              </a:spcBef>
            </a:pPr>
            <a:r>
              <a:rPr lang="en-US" sz="2400" i="1">
                <a:latin typeface="Arial Unicode MS" pitchFamily="34" charset="-128"/>
              </a:rPr>
              <a:t>Constraints</a:t>
            </a:r>
          </a:p>
        </p:txBody>
      </p:sp>
      <p:sp>
        <p:nvSpPr>
          <p:cNvPr id="1089" name="Rectangle 9"/>
          <p:cNvSpPr>
            <a:spLocks noChangeArrowheads="1"/>
          </p:cNvSpPr>
          <p:nvPr/>
        </p:nvSpPr>
        <p:spPr bwMode="auto">
          <a:xfrm>
            <a:off x="5867400" y="4648200"/>
            <a:ext cx="2357438" cy="357187"/>
          </a:xfrm>
          <a:prstGeom prst="rect">
            <a:avLst/>
          </a:prstGeom>
          <a:noFill/>
          <a:ln w="9525">
            <a:noFill/>
            <a:miter lim="800000"/>
            <a:headEnd/>
            <a:tailEnd/>
          </a:ln>
        </p:spPr>
        <p:txBody>
          <a:bodyPr/>
          <a:lstStyle/>
          <a:p>
            <a:pPr marL="342900" indent="-342900">
              <a:lnSpc>
                <a:spcPct val="75000"/>
              </a:lnSpc>
              <a:spcBef>
                <a:spcPct val="20000"/>
              </a:spcBef>
            </a:pPr>
            <a:r>
              <a:rPr lang="en-US" sz="2400" i="1" dirty="0">
                <a:latin typeface="Arial Unicode MS" pitchFamily="34" charset="-128"/>
              </a:rPr>
              <a:t>Decision Nets</a:t>
            </a:r>
          </a:p>
        </p:txBody>
      </p:sp>
      <p:sp>
        <p:nvSpPr>
          <p:cNvPr id="1091" name="Rectangle 24"/>
          <p:cNvSpPr>
            <a:spLocks noChangeArrowheads="1"/>
          </p:cNvSpPr>
          <p:nvPr/>
        </p:nvSpPr>
        <p:spPr bwMode="auto">
          <a:xfrm>
            <a:off x="6324600" y="5181600"/>
            <a:ext cx="2428875" cy="50323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Var. Elimination</a:t>
            </a:r>
          </a:p>
        </p:txBody>
      </p:sp>
      <p:sp>
        <p:nvSpPr>
          <p:cNvPr id="1092" name="Rectangle 8"/>
          <p:cNvSpPr>
            <a:spLocks noChangeArrowheads="1"/>
          </p:cNvSpPr>
          <p:nvPr/>
        </p:nvSpPr>
        <p:spPr bwMode="auto">
          <a:xfrm>
            <a:off x="0" y="2786063"/>
            <a:ext cx="1000125"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Static</a:t>
            </a:r>
          </a:p>
        </p:txBody>
      </p:sp>
      <p:sp>
        <p:nvSpPr>
          <p:cNvPr id="1093" name="Rectangle 8"/>
          <p:cNvSpPr>
            <a:spLocks noChangeArrowheads="1"/>
          </p:cNvSpPr>
          <p:nvPr/>
        </p:nvSpPr>
        <p:spPr bwMode="auto">
          <a:xfrm>
            <a:off x="0" y="4500563"/>
            <a:ext cx="1785938"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Sequential</a:t>
            </a:r>
          </a:p>
        </p:txBody>
      </p:sp>
      <p:sp>
        <p:nvSpPr>
          <p:cNvPr id="41" name="Left Brace 40"/>
          <p:cNvSpPr/>
          <p:nvPr/>
        </p:nvSpPr>
        <p:spPr>
          <a:xfrm>
            <a:off x="857250" y="2214563"/>
            <a:ext cx="142875" cy="200025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95" name="Rectangle 9"/>
          <p:cNvSpPr>
            <a:spLocks noChangeArrowheads="1"/>
          </p:cNvSpPr>
          <p:nvPr/>
        </p:nvSpPr>
        <p:spPr bwMode="auto">
          <a:xfrm>
            <a:off x="0" y="5715000"/>
            <a:ext cx="2428875" cy="35718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Representation</a:t>
            </a:r>
          </a:p>
        </p:txBody>
      </p:sp>
      <p:sp>
        <p:nvSpPr>
          <p:cNvPr id="1096" name="Rectangle 20"/>
          <p:cNvSpPr>
            <a:spLocks noChangeArrowheads="1"/>
          </p:cNvSpPr>
          <p:nvPr/>
        </p:nvSpPr>
        <p:spPr bwMode="auto">
          <a:xfrm>
            <a:off x="127000" y="6037263"/>
            <a:ext cx="2143125" cy="714375"/>
          </a:xfrm>
          <a:prstGeom prst="rect">
            <a:avLst/>
          </a:prstGeom>
          <a:noFill/>
          <a:ln w="9525">
            <a:solidFill>
              <a:schemeClr val="accent2"/>
            </a:solidFill>
            <a:miter lim="800000"/>
            <a:headEnd/>
            <a:tailEnd/>
          </a:ln>
        </p:spPr>
        <p:txBody>
          <a:bodyPr/>
          <a:lstStyle/>
          <a:p>
            <a:pPr marL="342900" indent="-342900" algn="ctr"/>
            <a:r>
              <a:rPr lang="en-US" sz="2400">
                <a:solidFill>
                  <a:schemeClr val="accent2"/>
                </a:solidFill>
                <a:latin typeface="Arial Unicode MS" pitchFamily="34" charset="-128"/>
              </a:rPr>
              <a:t>Reasoning</a:t>
            </a:r>
          </a:p>
          <a:p>
            <a:pPr marL="342900" indent="-342900" algn="ctr"/>
            <a:r>
              <a:rPr lang="en-US" sz="2400">
                <a:solidFill>
                  <a:schemeClr val="accent2"/>
                </a:solidFill>
                <a:latin typeface="Arial Unicode MS" pitchFamily="34" charset="-128"/>
              </a:rPr>
              <a:t>Technique</a:t>
            </a:r>
          </a:p>
        </p:txBody>
      </p:sp>
      <p:sp>
        <p:nvSpPr>
          <p:cNvPr id="1097" name="Rectangle 16"/>
          <p:cNvSpPr>
            <a:spLocks noChangeArrowheads="1"/>
          </p:cNvSpPr>
          <p:nvPr/>
        </p:nvSpPr>
        <p:spPr bwMode="auto">
          <a:xfrm>
            <a:off x="4857750" y="2571750"/>
            <a:ext cx="785813" cy="35718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SLS</a:t>
            </a:r>
          </a:p>
        </p:txBody>
      </p:sp>
      <p:sp>
        <p:nvSpPr>
          <p:cNvPr id="1098" name="Rectangle 9"/>
          <p:cNvSpPr>
            <a:spLocks noChangeArrowheads="1"/>
          </p:cNvSpPr>
          <p:nvPr/>
        </p:nvSpPr>
        <p:spPr bwMode="auto">
          <a:xfrm>
            <a:off x="5715000" y="4143375"/>
            <a:ext cx="3214688" cy="503238"/>
          </a:xfrm>
          <a:prstGeom prst="rect">
            <a:avLst/>
          </a:prstGeom>
          <a:noFill/>
          <a:ln w="9525">
            <a:noFill/>
            <a:miter lim="800000"/>
            <a:headEnd/>
            <a:tailEnd/>
          </a:ln>
        </p:spPr>
        <p:txBody>
          <a:bodyPr/>
          <a:lstStyle/>
          <a:p>
            <a:pPr marL="342900" indent="-342900">
              <a:lnSpc>
                <a:spcPct val="75000"/>
              </a:lnSpc>
              <a:spcBef>
                <a:spcPct val="20000"/>
              </a:spcBef>
            </a:pPr>
            <a:r>
              <a:rPr lang="en-US" sz="2000" i="1" dirty="0">
                <a:latin typeface="Arial Unicode MS" pitchFamily="34" charset="-128"/>
              </a:rPr>
              <a:t>Markov </a:t>
            </a:r>
            <a:r>
              <a:rPr lang="en-US" sz="2000" i="1" dirty="0" smtClean="0">
                <a:latin typeface="Arial Unicode MS" pitchFamily="34" charset="-128"/>
              </a:rPr>
              <a:t>Chains</a:t>
            </a:r>
            <a:endParaRPr lang="en-US" sz="2000" i="1" dirty="0">
              <a:latin typeface="Arial Unicode MS"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37" name="Rectangle 37"/>
          <p:cNvSpPr>
            <a:spLocks noChangeArrowheads="1"/>
          </p:cNvSpPr>
          <p:nvPr/>
        </p:nvSpPr>
        <p:spPr bwMode="auto">
          <a:xfrm>
            <a:off x="928688" y="2786063"/>
            <a:ext cx="184150" cy="400050"/>
          </a:xfrm>
          <a:prstGeom prst="rect">
            <a:avLst/>
          </a:prstGeom>
          <a:solidFill>
            <a:schemeClr val="bg1"/>
          </a:solidFill>
          <a:ln w="9525" algn="ctr">
            <a:noFill/>
            <a:round/>
            <a:headEnd/>
            <a:tailEnd/>
          </a:ln>
        </p:spPr>
        <p:txBody>
          <a:bodyPr wrap="none">
            <a:spAutoFit/>
          </a:bodyPr>
          <a:lstStyle/>
          <a:p>
            <a:endParaRPr lang="en-US" sz="2000" b="1">
              <a:solidFill>
                <a:srgbClr val="000000"/>
              </a:solidFill>
              <a:ea typeface="+mn-ea"/>
              <a:cs typeface="+mn-cs"/>
            </a:endParaRPr>
          </a:p>
        </p:txBody>
      </p:sp>
      <p:sp>
        <p:nvSpPr>
          <p:cNvPr id="17438" name="Rectangle 6"/>
          <p:cNvSpPr>
            <a:spLocks noChangeArrowheads="1"/>
          </p:cNvSpPr>
          <p:nvPr/>
        </p:nvSpPr>
        <p:spPr bwMode="auto">
          <a:xfrm>
            <a:off x="323850" y="765175"/>
            <a:ext cx="2736850" cy="431800"/>
          </a:xfrm>
          <a:prstGeom prst="rect">
            <a:avLst/>
          </a:prstGeom>
          <a:noFill/>
          <a:ln w="9525">
            <a:noFill/>
            <a:miter lim="800000"/>
            <a:headEnd/>
            <a:tailEnd/>
          </a:ln>
        </p:spPr>
        <p:txBody>
          <a:bodyPr/>
          <a:lstStyle/>
          <a:p>
            <a:pPr marL="533400" indent="-533400">
              <a:spcBef>
                <a:spcPct val="20000"/>
              </a:spcBef>
            </a:pPr>
            <a:endParaRPr lang="en-US" b="1">
              <a:solidFill>
                <a:srgbClr val="000000"/>
              </a:solidFill>
              <a:latin typeface="Arial Unicode MS" pitchFamily="34" charset="-128"/>
              <a:ea typeface="+mn-ea"/>
              <a:cs typeface="+mn-cs"/>
            </a:endParaRPr>
          </a:p>
        </p:txBody>
      </p:sp>
      <p:sp>
        <p:nvSpPr>
          <p:cNvPr id="17439" name="Rectangle 9"/>
          <p:cNvSpPr>
            <a:spLocks noChangeArrowheads="1"/>
          </p:cNvSpPr>
          <p:nvPr/>
        </p:nvSpPr>
        <p:spPr bwMode="auto">
          <a:xfrm>
            <a:off x="0" y="3286125"/>
            <a:ext cx="1512888" cy="503238"/>
          </a:xfrm>
          <a:prstGeom prst="rect">
            <a:avLst/>
          </a:prstGeom>
          <a:noFill/>
          <a:ln w="9525">
            <a:noFill/>
            <a:miter lim="800000"/>
            <a:headEnd/>
            <a:tailEnd/>
          </a:ln>
        </p:spPr>
        <p:txBody>
          <a:bodyPr/>
          <a:lstStyle/>
          <a:p>
            <a:pPr marL="342900" indent="-342900">
              <a:lnSpc>
                <a:spcPct val="75000"/>
              </a:lnSpc>
              <a:spcBef>
                <a:spcPct val="20000"/>
              </a:spcBef>
            </a:pPr>
            <a:r>
              <a:rPr lang="en-US" sz="1800" b="1">
                <a:solidFill>
                  <a:srgbClr val="000000"/>
                </a:solidFill>
                <a:latin typeface="Arial Unicode MS" pitchFamily="34" charset="-128"/>
                <a:ea typeface="+mn-ea"/>
                <a:cs typeface="+mn-cs"/>
              </a:rPr>
              <a:t>Query</a:t>
            </a:r>
          </a:p>
        </p:txBody>
      </p:sp>
      <p:sp>
        <p:nvSpPr>
          <p:cNvPr id="17440" name="Rectangle 10"/>
          <p:cNvSpPr>
            <a:spLocks noChangeArrowheads="1"/>
          </p:cNvSpPr>
          <p:nvPr/>
        </p:nvSpPr>
        <p:spPr bwMode="auto">
          <a:xfrm>
            <a:off x="0" y="4786313"/>
            <a:ext cx="1601788" cy="419100"/>
          </a:xfrm>
          <a:prstGeom prst="rect">
            <a:avLst/>
          </a:prstGeom>
          <a:noFill/>
          <a:ln w="9525">
            <a:noFill/>
            <a:miter lim="800000"/>
            <a:headEnd/>
            <a:tailEnd/>
          </a:ln>
        </p:spPr>
        <p:txBody>
          <a:bodyPr/>
          <a:lstStyle/>
          <a:p>
            <a:pPr marL="342900" indent="-342900">
              <a:lnSpc>
                <a:spcPct val="75000"/>
              </a:lnSpc>
              <a:spcBef>
                <a:spcPct val="20000"/>
              </a:spcBef>
            </a:pPr>
            <a:r>
              <a:rPr lang="en-US" sz="1800" b="1">
                <a:solidFill>
                  <a:srgbClr val="000000"/>
                </a:solidFill>
                <a:latin typeface="Arial Unicode MS" pitchFamily="34" charset="-128"/>
                <a:ea typeface="+mn-ea"/>
                <a:cs typeface="+mn-cs"/>
              </a:rPr>
              <a:t>Planning</a:t>
            </a:r>
          </a:p>
        </p:txBody>
      </p:sp>
      <p:sp>
        <p:nvSpPr>
          <p:cNvPr id="17441" name="Rectangle 11"/>
          <p:cNvSpPr>
            <a:spLocks noChangeArrowheads="1"/>
          </p:cNvSpPr>
          <p:nvPr/>
        </p:nvSpPr>
        <p:spPr bwMode="auto">
          <a:xfrm>
            <a:off x="1143000" y="1571625"/>
            <a:ext cx="2159000" cy="503238"/>
          </a:xfrm>
          <a:prstGeom prst="rect">
            <a:avLst/>
          </a:prstGeom>
          <a:noFill/>
          <a:ln w="9525">
            <a:noFill/>
            <a:miter lim="800000"/>
            <a:headEnd/>
            <a:tailEnd/>
          </a:ln>
        </p:spPr>
        <p:txBody>
          <a:bodyPr/>
          <a:lstStyle/>
          <a:p>
            <a:pPr marL="342900" indent="-342900">
              <a:spcBef>
                <a:spcPct val="20000"/>
              </a:spcBef>
            </a:pPr>
            <a:r>
              <a:rPr lang="en-US" sz="1800" b="1">
                <a:solidFill>
                  <a:srgbClr val="000000"/>
                </a:solidFill>
                <a:latin typeface="Arial Unicode MS" pitchFamily="34" charset="-128"/>
                <a:ea typeface="+mn-ea"/>
                <a:cs typeface="+mn-cs"/>
              </a:rPr>
              <a:t>Deterministic</a:t>
            </a:r>
          </a:p>
        </p:txBody>
      </p:sp>
      <p:sp>
        <p:nvSpPr>
          <p:cNvPr id="17442" name="Rectangle 12"/>
          <p:cNvSpPr>
            <a:spLocks noChangeArrowheads="1"/>
          </p:cNvSpPr>
          <p:nvPr/>
        </p:nvSpPr>
        <p:spPr bwMode="auto">
          <a:xfrm>
            <a:off x="4000500" y="1571625"/>
            <a:ext cx="2159000" cy="503238"/>
          </a:xfrm>
          <a:prstGeom prst="rect">
            <a:avLst/>
          </a:prstGeom>
          <a:noFill/>
          <a:ln w="9525">
            <a:noFill/>
            <a:miter lim="800000"/>
            <a:headEnd/>
            <a:tailEnd/>
          </a:ln>
        </p:spPr>
        <p:txBody>
          <a:bodyPr/>
          <a:lstStyle/>
          <a:p>
            <a:pPr marL="342900" indent="-342900">
              <a:spcBef>
                <a:spcPct val="20000"/>
              </a:spcBef>
            </a:pPr>
            <a:r>
              <a:rPr lang="en-US" sz="1800" b="1">
                <a:solidFill>
                  <a:srgbClr val="000000"/>
                </a:solidFill>
                <a:latin typeface="Arial Unicode MS" pitchFamily="34" charset="-128"/>
                <a:ea typeface="+mn-ea"/>
                <a:cs typeface="+mn-cs"/>
              </a:rPr>
              <a:t>Stochastic</a:t>
            </a:r>
          </a:p>
        </p:txBody>
      </p:sp>
      <p:sp>
        <p:nvSpPr>
          <p:cNvPr id="17443" name="Rectangle 13"/>
          <p:cNvSpPr>
            <a:spLocks noChangeArrowheads="1"/>
          </p:cNvSpPr>
          <p:nvPr/>
        </p:nvSpPr>
        <p:spPr bwMode="auto">
          <a:xfrm>
            <a:off x="928688" y="2000250"/>
            <a:ext cx="5572138" cy="3786204"/>
          </a:xfrm>
          <a:prstGeom prst="rect">
            <a:avLst/>
          </a:prstGeom>
          <a:noFill/>
          <a:ln w="9525">
            <a:solidFill>
              <a:schemeClr val="tx1"/>
            </a:solidFill>
            <a:miter lim="800000"/>
            <a:headEnd/>
            <a:tailEnd/>
          </a:ln>
        </p:spPr>
        <p:txBody>
          <a:bodyPr wrap="none" anchor="ctr"/>
          <a:lstStyle/>
          <a:p>
            <a:endParaRPr lang="en-US" sz="2000" b="1">
              <a:solidFill>
                <a:srgbClr val="000000"/>
              </a:solidFill>
              <a:ea typeface="+mn-ea"/>
              <a:cs typeface="+mn-cs"/>
            </a:endParaRPr>
          </a:p>
        </p:txBody>
      </p:sp>
      <p:sp>
        <p:nvSpPr>
          <p:cNvPr id="17444" name="Line 14"/>
          <p:cNvSpPr>
            <a:spLocks noChangeShapeType="1"/>
          </p:cNvSpPr>
          <p:nvPr/>
        </p:nvSpPr>
        <p:spPr bwMode="auto">
          <a:xfrm flipH="1">
            <a:off x="3428992" y="2143125"/>
            <a:ext cx="46046" cy="3643329"/>
          </a:xfrm>
          <a:prstGeom prst="line">
            <a:avLst/>
          </a:prstGeom>
          <a:noFill/>
          <a:ln w="9525">
            <a:solidFill>
              <a:schemeClr val="tx1"/>
            </a:solidFill>
            <a:round/>
            <a:headEnd/>
            <a:tailEnd/>
          </a:ln>
        </p:spPr>
        <p:txBody>
          <a:bodyPr/>
          <a:lstStyle/>
          <a:p>
            <a:endParaRPr lang="en-US" b="1">
              <a:solidFill>
                <a:srgbClr val="000000"/>
              </a:solidFill>
              <a:ea typeface="+mn-ea"/>
              <a:cs typeface="+mn-cs"/>
            </a:endParaRPr>
          </a:p>
        </p:txBody>
      </p:sp>
      <p:sp>
        <p:nvSpPr>
          <p:cNvPr id="17445" name="Rectangle 23"/>
          <p:cNvSpPr>
            <a:spLocks noChangeArrowheads="1"/>
          </p:cNvSpPr>
          <p:nvPr/>
        </p:nvSpPr>
        <p:spPr bwMode="auto">
          <a:xfrm>
            <a:off x="3857620" y="5072074"/>
            <a:ext cx="2214563" cy="642938"/>
          </a:xfrm>
          <a:prstGeom prst="rect">
            <a:avLst/>
          </a:prstGeom>
          <a:noFill/>
          <a:ln w="9525">
            <a:solidFill>
              <a:schemeClr val="accent2"/>
            </a:solidFill>
            <a:miter lim="800000"/>
            <a:headEnd/>
            <a:tailEnd/>
          </a:ln>
        </p:spPr>
        <p:txBody>
          <a:bodyPr/>
          <a:lstStyle/>
          <a:p>
            <a:pPr marL="342900" indent="-342900">
              <a:spcBef>
                <a:spcPct val="20000"/>
              </a:spcBef>
            </a:pPr>
            <a:r>
              <a:rPr lang="en-US" sz="1800" b="1">
                <a:solidFill>
                  <a:srgbClr val="3333CC"/>
                </a:solidFill>
                <a:latin typeface="Arial Unicode MS" pitchFamily="34" charset="-128"/>
                <a:ea typeface="+mn-ea"/>
                <a:cs typeface="+mn-cs"/>
              </a:rPr>
              <a:t>More sophisticated reasoning</a:t>
            </a:r>
          </a:p>
        </p:txBody>
      </p:sp>
      <p:sp>
        <p:nvSpPr>
          <p:cNvPr id="17446" name="Rectangle 24"/>
          <p:cNvSpPr>
            <a:spLocks noChangeArrowheads="1"/>
          </p:cNvSpPr>
          <p:nvPr/>
        </p:nvSpPr>
        <p:spPr bwMode="auto">
          <a:xfrm>
            <a:off x="3571875" y="3357563"/>
            <a:ext cx="2143125" cy="714375"/>
          </a:xfrm>
          <a:prstGeom prst="rect">
            <a:avLst/>
          </a:prstGeom>
          <a:noFill/>
          <a:ln w="9525">
            <a:solidFill>
              <a:schemeClr val="accent2"/>
            </a:solidFill>
            <a:miter lim="800000"/>
            <a:headEnd/>
            <a:tailEnd/>
          </a:ln>
        </p:spPr>
        <p:txBody>
          <a:bodyPr/>
          <a:lstStyle/>
          <a:p>
            <a:pPr marL="273050" indent="-342900"/>
            <a:r>
              <a:rPr lang="en-US" sz="1800" b="1">
                <a:solidFill>
                  <a:srgbClr val="3333CC"/>
                </a:solidFill>
                <a:latin typeface="Arial Unicode MS" pitchFamily="34" charset="-128"/>
                <a:ea typeface="+mn-ea"/>
                <a:cs typeface="+mn-cs"/>
              </a:rPr>
              <a:t>More sophisticated reasoning</a:t>
            </a:r>
          </a:p>
        </p:txBody>
      </p:sp>
      <p:sp>
        <p:nvSpPr>
          <p:cNvPr id="17447" name="Rectangle 9"/>
          <p:cNvSpPr>
            <a:spLocks noChangeArrowheads="1"/>
          </p:cNvSpPr>
          <p:nvPr/>
        </p:nvSpPr>
        <p:spPr bwMode="auto">
          <a:xfrm>
            <a:off x="-571500" y="2214563"/>
            <a:ext cx="2214563" cy="642937"/>
          </a:xfrm>
          <a:prstGeom prst="rect">
            <a:avLst/>
          </a:prstGeom>
          <a:noFill/>
          <a:ln w="9525">
            <a:noFill/>
            <a:miter lim="800000"/>
            <a:headEnd/>
            <a:tailEnd/>
          </a:ln>
        </p:spPr>
        <p:txBody>
          <a:bodyPr/>
          <a:lstStyle/>
          <a:p>
            <a:pPr marL="342900" indent="-342900" algn="ctr">
              <a:lnSpc>
                <a:spcPct val="75000"/>
              </a:lnSpc>
              <a:spcBef>
                <a:spcPct val="20000"/>
              </a:spcBef>
            </a:pPr>
            <a:r>
              <a:rPr lang="en-US" sz="1800" b="1">
                <a:solidFill>
                  <a:srgbClr val="000000"/>
                </a:solidFill>
                <a:latin typeface="Arial Unicode MS" pitchFamily="34" charset="-128"/>
                <a:ea typeface="+mn-ea"/>
                <a:cs typeface="+mn-cs"/>
              </a:rPr>
              <a:t>CSPs</a:t>
            </a:r>
          </a:p>
        </p:txBody>
      </p:sp>
      <p:sp>
        <p:nvSpPr>
          <p:cNvPr id="17448" name="Rectangle 9"/>
          <p:cNvSpPr>
            <a:spLocks noChangeArrowheads="1"/>
          </p:cNvSpPr>
          <p:nvPr/>
        </p:nvSpPr>
        <p:spPr bwMode="auto">
          <a:xfrm>
            <a:off x="857250" y="3143250"/>
            <a:ext cx="1512888" cy="503238"/>
          </a:xfrm>
          <a:prstGeom prst="rect">
            <a:avLst/>
          </a:prstGeom>
          <a:noFill/>
          <a:ln w="9525">
            <a:noFill/>
            <a:miter lim="800000"/>
            <a:headEnd/>
            <a:tailEnd/>
          </a:ln>
        </p:spPr>
        <p:txBody>
          <a:bodyPr/>
          <a:lstStyle/>
          <a:p>
            <a:pPr marL="342900" indent="-342900">
              <a:lnSpc>
                <a:spcPct val="75000"/>
              </a:lnSpc>
              <a:spcBef>
                <a:spcPct val="20000"/>
              </a:spcBef>
            </a:pPr>
            <a:r>
              <a:rPr lang="en-US" sz="1800" b="1" i="1">
                <a:solidFill>
                  <a:srgbClr val="000000"/>
                </a:solidFill>
                <a:latin typeface="Arial Unicode MS" pitchFamily="34" charset="-128"/>
                <a:ea typeface="+mn-ea"/>
                <a:cs typeface="+mn-cs"/>
              </a:rPr>
              <a:t>Logics</a:t>
            </a:r>
          </a:p>
        </p:txBody>
      </p:sp>
      <p:sp>
        <p:nvSpPr>
          <p:cNvPr id="17449" name="Rectangle 9"/>
          <p:cNvSpPr>
            <a:spLocks noChangeArrowheads="1"/>
          </p:cNvSpPr>
          <p:nvPr/>
        </p:nvSpPr>
        <p:spPr bwMode="auto">
          <a:xfrm>
            <a:off x="1000125" y="4429125"/>
            <a:ext cx="2714625" cy="500063"/>
          </a:xfrm>
          <a:prstGeom prst="rect">
            <a:avLst/>
          </a:prstGeom>
          <a:noFill/>
          <a:ln w="9525">
            <a:noFill/>
            <a:miter lim="800000"/>
            <a:headEnd/>
            <a:tailEnd/>
          </a:ln>
        </p:spPr>
        <p:txBody>
          <a:bodyPr/>
          <a:lstStyle/>
          <a:p>
            <a:pPr marL="342900" indent="-342900">
              <a:lnSpc>
                <a:spcPct val="75000"/>
              </a:lnSpc>
              <a:spcBef>
                <a:spcPct val="20000"/>
              </a:spcBef>
            </a:pPr>
            <a:r>
              <a:rPr lang="en-US" sz="1800" b="1" i="1">
                <a:solidFill>
                  <a:srgbClr val="000000"/>
                </a:solidFill>
                <a:latin typeface="Arial Unicode MS" pitchFamily="34" charset="-128"/>
                <a:ea typeface="+mn-ea"/>
                <a:cs typeface="+mn-cs"/>
              </a:rPr>
              <a:t>Hierarchical  Task Networks</a:t>
            </a:r>
          </a:p>
        </p:txBody>
      </p:sp>
      <p:cxnSp>
        <p:nvCxnSpPr>
          <p:cNvPr id="31" name="Straight Connector 30"/>
          <p:cNvCxnSpPr/>
          <p:nvPr/>
        </p:nvCxnSpPr>
        <p:spPr>
          <a:xfrm flipV="1">
            <a:off x="857250" y="3071813"/>
            <a:ext cx="5500688" cy="0"/>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857250" y="4357688"/>
            <a:ext cx="5500688" cy="1587"/>
          </a:xfrm>
          <a:prstGeom prst="line">
            <a:avLst/>
          </a:prstGeom>
        </p:spPr>
        <p:style>
          <a:lnRef idx="1">
            <a:schemeClr val="dk1"/>
          </a:lnRef>
          <a:fillRef idx="0">
            <a:schemeClr val="dk1"/>
          </a:fillRef>
          <a:effectRef idx="0">
            <a:schemeClr val="dk1"/>
          </a:effectRef>
          <a:fontRef idx="minor">
            <a:schemeClr val="tx1"/>
          </a:fontRef>
        </p:style>
      </p:cxnSp>
      <p:sp>
        <p:nvSpPr>
          <p:cNvPr id="17452" name="Rectangle 9"/>
          <p:cNvSpPr>
            <a:spLocks noChangeArrowheads="1"/>
          </p:cNvSpPr>
          <p:nvPr/>
        </p:nvSpPr>
        <p:spPr bwMode="auto">
          <a:xfrm>
            <a:off x="3571875" y="3071813"/>
            <a:ext cx="2000250" cy="503237"/>
          </a:xfrm>
          <a:prstGeom prst="rect">
            <a:avLst/>
          </a:prstGeom>
          <a:noFill/>
          <a:ln w="9525">
            <a:noFill/>
            <a:miter lim="800000"/>
            <a:headEnd/>
            <a:tailEnd/>
          </a:ln>
        </p:spPr>
        <p:txBody>
          <a:bodyPr/>
          <a:lstStyle/>
          <a:p>
            <a:pPr marL="342900" indent="-342900">
              <a:lnSpc>
                <a:spcPct val="75000"/>
              </a:lnSpc>
              <a:spcBef>
                <a:spcPct val="20000"/>
              </a:spcBef>
            </a:pPr>
            <a:r>
              <a:rPr lang="en-US" sz="1800" b="1" i="1">
                <a:solidFill>
                  <a:srgbClr val="000000"/>
                </a:solidFill>
                <a:latin typeface="Arial Unicode MS" pitchFamily="34" charset="-128"/>
                <a:ea typeface="+mn-ea"/>
                <a:cs typeface="+mn-cs"/>
              </a:rPr>
              <a:t>Belief Nets</a:t>
            </a:r>
          </a:p>
        </p:txBody>
      </p:sp>
      <p:sp>
        <p:nvSpPr>
          <p:cNvPr id="17453" name="Rectangle 9"/>
          <p:cNvSpPr>
            <a:spLocks noChangeArrowheads="1"/>
          </p:cNvSpPr>
          <p:nvPr/>
        </p:nvSpPr>
        <p:spPr bwMode="auto">
          <a:xfrm>
            <a:off x="928688" y="2000250"/>
            <a:ext cx="2428875" cy="503238"/>
          </a:xfrm>
          <a:prstGeom prst="rect">
            <a:avLst/>
          </a:prstGeom>
          <a:noFill/>
          <a:ln w="9525">
            <a:noFill/>
            <a:miter lim="800000"/>
            <a:headEnd/>
            <a:tailEnd/>
          </a:ln>
        </p:spPr>
        <p:txBody>
          <a:bodyPr/>
          <a:lstStyle/>
          <a:p>
            <a:pPr marL="342900" indent="-342900">
              <a:lnSpc>
                <a:spcPct val="75000"/>
              </a:lnSpc>
              <a:spcBef>
                <a:spcPct val="20000"/>
              </a:spcBef>
            </a:pPr>
            <a:r>
              <a:rPr lang="en-US" sz="1800" b="1" i="1">
                <a:solidFill>
                  <a:srgbClr val="000000"/>
                </a:solidFill>
                <a:latin typeface="Arial Unicode MS" pitchFamily="34" charset="-128"/>
                <a:ea typeface="+mn-ea"/>
                <a:cs typeface="+mn-cs"/>
              </a:rPr>
              <a:t>Vars + Constraints</a:t>
            </a:r>
          </a:p>
        </p:txBody>
      </p:sp>
      <p:sp>
        <p:nvSpPr>
          <p:cNvPr id="17454" name="Rectangle 9"/>
          <p:cNvSpPr>
            <a:spLocks noChangeArrowheads="1"/>
          </p:cNvSpPr>
          <p:nvPr/>
        </p:nvSpPr>
        <p:spPr bwMode="auto">
          <a:xfrm>
            <a:off x="3500430" y="4429132"/>
            <a:ext cx="3429024" cy="714380"/>
          </a:xfrm>
          <a:prstGeom prst="rect">
            <a:avLst/>
          </a:prstGeom>
          <a:noFill/>
          <a:ln w="9525">
            <a:noFill/>
            <a:miter lim="800000"/>
            <a:headEnd/>
            <a:tailEnd/>
          </a:ln>
        </p:spPr>
        <p:txBody>
          <a:bodyPr/>
          <a:lstStyle/>
          <a:p>
            <a:pPr marL="342900" indent="-342900">
              <a:lnSpc>
                <a:spcPct val="75000"/>
              </a:lnSpc>
              <a:spcBef>
                <a:spcPct val="20000"/>
              </a:spcBef>
            </a:pPr>
            <a:r>
              <a:rPr lang="en-US" sz="1800" b="1" i="1" dirty="0" smtClean="0">
                <a:solidFill>
                  <a:srgbClr val="000000"/>
                </a:solidFill>
                <a:latin typeface="Arial Unicode MS" pitchFamily="34" charset="-128"/>
                <a:ea typeface="+mn-ea"/>
                <a:cs typeface="+mn-cs"/>
              </a:rPr>
              <a:t>Markov Decision Processes  and  </a:t>
            </a:r>
          </a:p>
          <a:p>
            <a:pPr marL="342900" indent="-342900">
              <a:lnSpc>
                <a:spcPct val="75000"/>
              </a:lnSpc>
              <a:spcBef>
                <a:spcPct val="20000"/>
              </a:spcBef>
            </a:pPr>
            <a:r>
              <a:rPr lang="en-US" sz="1800" b="1" i="1" dirty="0" smtClean="0">
                <a:solidFill>
                  <a:srgbClr val="000000"/>
                </a:solidFill>
                <a:latin typeface="Arial Unicode MS" pitchFamily="34" charset="-128"/>
                <a:ea typeface="+mn-ea"/>
                <a:cs typeface="+mn-cs"/>
              </a:rPr>
              <a:t>Partially </a:t>
            </a:r>
            <a:r>
              <a:rPr lang="en-US" sz="1800" b="1" i="1" dirty="0">
                <a:solidFill>
                  <a:srgbClr val="000000"/>
                </a:solidFill>
                <a:latin typeface="Arial Unicode MS" pitchFamily="34" charset="-128"/>
                <a:ea typeface="+mn-ea"/>
                <a:cs typeface="+mn-cs"/>
              </a:rPr>
              <a:t>Observable MDP</a:t>
            </a:r>
          </a:p>
        </p:txBody>
      </p:sp>
      <p:sp>
        <p:nvSpPr>
          <p:cNvPr id="17455" name="Rectangle 16"/>
          <p:cNvSpPr>
            <a:spLocks noChangeArrowheads="1"/>
          </p:cNvSpPr>
          <p:nvPr/>
        </p:nvSpPr>
        <p:spPr bwMode="auto">
          <a:xfrm>
            <a:off x="1071562" y="2428875"/>
            <a:ext cx="2500305" cy="642938"/>
          </a:xfrm>
          <a:prstGeom prst="rect">
            <a:avLst/>
          </a:prstGeom>
          <a:noFill/>
          <a:ln w="9525">
            <a:solidFill>
              <a:schemeClr val="accent2"/>
            </a:solidFill>
            <a:miter lim="800000"/>
            <a:headEnd/>
            <a:tailEnd/>
          </a:ln>
        </p:spPr>
        <p:txBody>
          <a:bodyPr/>
          <a:lstStyle/>
          <a:p>
            <a:pPr marL="342900" indent="-342900">
              <a:spcBef>
                <a:spcPct val="20000"/>
              </a:spcBef>
            </a:pPr>
            <a:r>
              <a:rPr lang="en-US" sz="1800" b="1" dirty="0" smtClean="0">
                <a:solidFill>
                  <a:srgbClr val="3333CC"/>
                </a:solidFill>
                <a:latin typeface="Arial Unicode MS" pitchFamily="34" charset="-128"/>
                <a:ea typeface="+mn-ea"/>
                <a:cs typeface="+mn-cs"/>
              </a:rPr>
              <a:t>Techniques to study</a:t>
            </a:r>
          </a:p>
          <a:p>
            <a:pPr marL="342900" indent="-342900">
              <a:spcBef>
                <a:spcPct val="20000"/>
              </a:spcBef>
            </a:pPr>
            <a:r>
              <a:rPr lang="en-US" sz="1800" b="1" dirty="0" smtClean="0">
                <a:solidFill>
                  <a:srgbClr val="3333CC"/>
                </a:solidFill>
                <a:latin typeface="Arial Unicode MS" pitchFamily="34" charset="-128"/>
                <a:ea typeface="+mn-ea"/>
                <a:cs typeface="+mn-cs"/>
              </a:rPr>
              <a:t>SLS Performance</a:t>
            </a:r>
            <a:endParaRPr lang="en-US" sz="1800" b="1" dirty="0">
              <a:solidFill>
                <a:srgbClr val="3333CC"/>
              </a:solidFill>
              <a:latin typeface="Arial Unicode MS" pitchFamily="34" charset="-128"/>
              <a:ea typeface="+mn-ea"/>
              <a:cs typeface="+mn-cs"/>
            </a:endParaRPr>
          </a:p>
        </p:txBody>
      </p:sp>
      <p:sp>
        <p:nvSpPr>
          <p:cNvPr id="17456" name="Rectangle 9"/>
          <p:cNvSpPr>
            <a:spLocks noChangeArrowheads="1"/>
          </p:cNvSpPr>
          <p:nvPr/>
        </p:nvSpPr>
        <p:spPr bwMode="auto">
          <a:xfrm>
            <a:off x="3429000" y="4071938"/>
            <a:ext cx="3214688" cy="503237"/>
          </a:xfrm>
          <a:prstGeom prst="rect">
            <a:avLst/>
          </a:prstGeom>
          <a:noFill/>
          <a:ln w="9525">
            <a:noFill/>
            <a:miter lim="800000"/>
            <a:headEnd/>
            <a:tailEnd/>
          </a:ln>
        </p:spPr>
        <p:txBody>
          <a:bodyPr/>
          <a:lstStyle/>
          <a:p>
            <a:pPr marL="342900" indent="-342900">
              <a:lnSpc>
                <a:spcPct val="75000"/>
              </a:lnSpc>
              <a:spcBef>
                <a:spcPct val="20000"/>
              </a:spcBef>
            </a:pPr>
            <a:r>
              <a:rPr lang="en-US" sz="1800" b="1" i="1">
                <a:solidFill>
                  <a:srgbClr val="000000"/>
                </a:solidFill>
                <a:latin typeface="Arial Unicode MS" pitchFamily="34" charset="-128"/>
                <a:ea typeface="+mn-ea"/>
                <a:cs typeface="+mn-cs"/>
              </a:rPr>
              <a:t>Markov Chains and HMMs</a:t>
            </a:r>
          </a:p>
        </p:txBody>
      </p:sp>
      <p:sp>
        <p:nvSpPr>
          <p:cNvPr id="17457" name="Rectangle 9"/>
          <p:cNvSpPr>
            <a:spLocks noChangeArrowheads="1"/>
          </p:cNvSpPr>
          <p:nvPr/>
        </p:nvSpPr>
        <p:spPr bwMode="auto">
          <a:xfrm>
            <a:off x="1000125" y="4929188"/>
            <a:ext cx="2714625" cy="500062"/>
          </a:xfrm>
          <a:prstGeom prst="rect">
            <a:avLst/>
          </a:prstGeom>
          <a:noFill/>
          <a:ln w="9525">
            <a:noFill/>
            <a:miter lim="800000"/>
            <a:headEnd/>
            <a:tailEnd/>
          </a:ln>
        </p:spPr>
        <p:txBody>
          <a:bodyPr/>
          <a:lstStyle/>
          <a:p>
            <a:pPr marL="342900" indent="-342900">
              <a:lnSpc>
                <a:spcPct val="75000"/>
              </a:lnSpc>
              <a:spcBef>
                <a:spcPct val="20000"/>
              </a:spcBef>
            </a:pPr>
            <a:r>
              <a:rPr lang="en-US" sz="1800" b="1" i="1">
                <a:solidFill>
                  <a:srgbClr val="000000"/>
                </a:solidFill>
                <a:latin typeface="Arial Unicode MS" pitchFamily="34" charset="-128"/>
                <a:ea typeface="+mn-ea"/>
                <a:cs typeface="+mn-cs"/>
              </a:rPr>
              <a:t>Partial Order Planning</a:t>
            </a:r>
          </a:p>
        </p:txBody>
      </p:sp>
      <p:sp>
        <p:nvSpPr>
          <p:cNvPr id="17458" name="Rectangle 9"/>
          <p:cNvSpPr>
            <a:spLocks noChangeArrowheads="1"/>
          </p:cNvSpPr>
          <p:nvPr/>
        </p:nvSpPr>
        <p:spPr bwMode="auto">
          <a:xfrm>
            <a:off x="1357313" y="3429000"/>
            <a:ext cx="2143125" cy="285750"/>
          </a:xfrm>
          <a:prstGeom prst="rect">
            <a:avLst/>
          </a:prstGeom>
          <a:noFill/>
          <a:ln w="9525">
            <a:noFill/>
            <a:miter lim="800000"/>
            <a:headEnd/>
            <a:tailEnd/>
          </a:ln>
        </p:spPr>
        <p:txBody>
          <a:bodyPr/>
          <a:lstStyle/>
          <a:p>
            <a:pPr marL="342900" indent="-342900">
              <a:lnSpc>
                <a:spcPct val="75000"/>
              </a:lnSpc>
              <a:spcBef>
                <a:spcPct val="20000"/>
              </a:spcBef>
            </a:pPr>
            <a:r>
              <a:rPr lang="en-US" sz="1800" b="1" i="1">
                <a:solidFill>
                  <a:srgbClr val="000000"/>
                </a:solidFill>
                <a:latin typeface="Arial Unicode MS" pitchFamily="34" charset="-128"/>
                <a:ea typeface="+mn-ea"/>
                <a:cs typeface="+mn-cs"/>
              </a:rPr>
              <a:t>First Order Logics</a:t>
            </a:r>
          </a:p>
        </p:txBody>
      </p:sp>
      <p:sp>
        <p:nvSpPr>
          <p:cNvPr id="17459" name="Rectangle 9"/>
          <p:cNvSpPr>
            <a:spLocks noChangeArrowheads="1"/>
          </p:cNvSpPr>
          <p:nvPr/>
        </p:nvSpPr>
        <p:spPr bwMode="auto">
          <a:xfrm>
            <a:off x="1143000" y="3714750"/>
            <a:ext cx="2643188" cy="285750"/>
          </a:xfrm>
          <a:prstGeom prst="rect">
            <a:avLst/>
          </a:prstGeom>
          <a:noFill/>
          <a:ln w="9525">
            <a:noFill/>
            <a:miter lim="800000"/>
            <a:headEnd/>
            <a:tailEnd/>
          </a:ln>
        </p:spPr>
        <p:txBody>
          <a:bodyPr/>
          <a:lstStyle/>
          <a:p>
            <a:pPr marL="342900" indent="-342900">
              <a:lnSpc>
                <a:spcPct val="75000"/>
              </a:lnSpc>
              <a:spcBef>
                <a:spcPct val="20000"/>
              </a:spcBef>
            </a:pPr>
            <a:r>
              <a:rPr lang="en-US" sz="1800" b="1" i="1">
                <a:solidFill>
                  <a:srgbClr val="000000"/>
                </a:solidFill>
                <a:latin typeface="Arial Unicode MS" pitchFamily="34" charset="-128"/>
                <a:ea typeface="+mn-ea"/>
                <a:cs typeface="+mn-cs"/>
              </a:rPr>
              <a:t>Temporal reasoning</a:t>
            </a:r>
          </a:p>
        </p:txBody>
      </p:sp>
      <p:sp>
        <p:nvSpPr>
          <p:cNvPr id="17460" name="Rectangle 9"/>
          <p:cNvSpPr>
            <a:spLocks noChangeArrowheads="1"/>
          </p:cNvSpPr>
          <p:nvPr/>
        </p:nvSpPr>
        <p:spPr bwMode="auto">
          <a:xfrm>
            <a:off x="1000125" y="4000500"/>
            <a:ext cx="2643188" cy="285750"/>
          </a:xfrm>
          <a:prstGeom prst="rect">
            <a:avLst/>
          </a:prstGeom>
          <a:noFill/>
          <a:ln w="9525">
            <a:noFill/>
            <a:miter lim="800000"/>
            <a:headEnd/>
            <a:tailEnd/>
          </a:ln>
        </p:spPr>
        <p:txBody>
          <a:bodyPr/>
          <a:lstStyle/>
          <a:p>
            <a:pPr marL="342900" indent="-342900">
              <a:lnSpc>
                <a:spcPct val="75000"/>
              </a:lnSpc>
              <a:spcBef>
                <a:spcPct val="20000"/>
              </a:spcBef>
            </a:pPr>
            <a:r>
              <a:rPr lang="en-US" sz="1800" b="1" i="1">
                <a:solidFill>
                  <a:srgbClr val="000000"/>
                </a:solidFill>
                <a:latin typeface="Arial Unicode MS" pitchFamily="34" charset="-128"/>
                <a:ea typeface="+mn-ea"/>
                <a:cs typeface="+mn-cs"/>
              </a:rPr>
              <a:t>Description Logics</a:t>
            </a:r>
          </a:p>
        </p:txBody>
      </p:sp>
      <p:sp>
        <p:nvSpPr>
          <p:cNvPr id="58" name="Rectangle 2"/>
          <p:cNvSpPr txBox="1">
            <a:spLocks noChangeArrowheads="1"/>
          </p:cNvSpPr>
          <p:nvPr/>
        </p:nvSpPr>
        <p:spPr bwMode="auto">
          <a:xfrm>
            <a:off x="4000500" y="0"/>
            <a:ext cx="4429125" cy="685800"/>
          </a:xfrm>
          <a:prstGeom prst="rect">
            <a:avLst/>
          </a:prstGeom>
          <a:noFill/>
          <a:ln w="9525">
            <a:noFill/>
            <a:miter lim="800000"/>
            <a:headEnd/>
            <a:tailEnd/>
          </a:ln>
          <a:effectLst/>
        </p:spPr>
        <p:txBody>
          <a:bodyPr lIns="90000" tIns="46800" rIns="90000" bIns="46800" anchor="ctr"/>
          <a:lstStyle/>
          <a:p>
            <a:pPr algn="ct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kern="0" dirty="0">
                <a:solidFill>
                  <a:srgbClr val="000000"/>
                </a:solidFill>
                <a:latin typeface="Arial Unicode MS"/>
                <a:ea typeface="+mn-ea"/>
                <a:cs typeface="+mn-cs"/>
              </a:rPr>
              <a:t>After 322 …..</a:t>
            </a:r>
          </a:p>
        </p:txBody>
      </p:sp>
      <p:sp>
        <p:nvSpPr>
          <p:cNvPr id="59" name="Rectangle 2"/>
          <p:cNvSpPr txBox="1">
            <a:spLocks noChangeArrowheads="1"/>
          </p:cNvSpPr>
          <p:nvPr/>
        </p:nvSpPr>
        <p:spPr bwMode="auto">
          <a:xfrm>
            <a:off x="785813" y="500063"/>
            <a:ext cx="3286125" cy="542925"/>
          </a:xfrm>
          <a:prstGeom prst="rect">
            <a:avLst/>
          </a:prstGeom>
          <a:noFill/>
          <a:ln w="9525">
            <a:solidFill>
              <a:schemeClr val="accent2"/>
            </a:solidFill>
            <a:miter lim="800000"/>
            <a:headEnd/>
            <a:tailEnd/>
          </a:ln>
          <a:effectLst/>
        </p:spPr>
        <p:txBody>
          <a:bodyPr lIns="90000" tIns="46800" rIns="90000" bIns="46800" anchor="ctr"/>
          <a:lstStyle/>
          <a:p>
            <a:pPr algn="ct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200" b="1" kern="0" dirty="0">
                <a:solidFill>
                  <a:srgbClr val="3333CC"/>
                </a:solidFill>
                <a:latin typeface="Arial Unicode MS"/>
                <a:ea typeface="+mn-ea"/>
                <a:cs typeface="+mn-cs"/>
              </a:rPr>
              <a:t>322 big picture</a:t>
            </a:r>
          </a:p>
        </p:txBody>
      </p:sp>
      <p:sp>
        <p:nvSpPr>
          <p:cNvPr id="61" name="Rectangle 2"/>
          <p:cNvSpPr txBox="1">
            <a:spLocks noChangeArrowheads="1"/>
          </p:cNvSpPr>
          <p:nvPr/>
        </p:nvSpPr>
        <p:spPr bwMode="auto">
          <a:xfrm>
            <a:off x="857224" y="6000768"/>
            <a:ext cx="4714875" cy="685800"/>
          </a:xfrm>
          <a:prstGeom prst="rect">
            <a:avLst/>
          </a:prstGeom>
          <a:noFill/>
          <a:ln w="9525">
            <a:solidFill>
              <a:schemeClr val="accent2"/>
            </a:solidFill>
            <a:miter lim="800000"/>
            <a:headEnd/>
            <a:tailEnd/>
          </a:ln>
          <a:effectLst/>
        </p:spPr>
        <p:txBody>
          <a:bodyPr lIns="90000" tIns="46800" rIns="90000" bIns="46800" anchor="ctr"/>
          <a:lstStyle/>
          <a:p>
            <a:pPr algn="ct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i="1" kern="0" dirty="0">
                <a:solidFill>
                  <a:srgbClr val="3333CC"/>
                </a:solidFill>
                <a:latin typeface="Arial Unicode MS"/>
                <a:ea typeface="+mn-ea"/>
                <a:cs typeface="+mn-cs"/>
              </a:rPr>
              <a:t>Applications of AI</a:t>
            </a:r>
          </a:p>
        </p:txBody>
      </p:sp>
      <p:sp>
        <p:nvSpPr>
          <p:cNvPr id="62" name="Rectangle 23"/>
          <p:cNvSpPr>
            <a:spLocks noChangeArrowheads="1"/>
          </p:cNvSpPr>
          <p:nvPr/>
        </p:nvSpPr>
        <p:spPr bwMode="auto">
          <a:xfrm>
            <a:off x="6715125" y="2857500"/>
            <a:ext cx="2428875" cy="1285875"/>
          </a:xfrm>
          <a:prstGeom prst="rect">
            <a:avLst/>
          </a:prstGeom>
          <a:noFill/>
          <a:ln w="9525">
            <a:solidFill>
              <a:schemeClr val="accent3"/>
            </a:solidFill>
            <a:miter lim="800000"/>
            <a:headEnd/>
            <a:tailEnd/>
          </a:ln>
        </p:spPr>
        <p:txBody>
          <a:bodyPr/>
          <a:lstStyle/>
          <a:p>
            <a:pPr marL="342900" indent="-342900">
              <a:spcBef>
                <a:spcPct val="20000"/>
              </a:spcBef>
              <a:defRPr/>
            </a:pPr>
            <a:r>
              <a:rPr lang="en-US" sz="1800" b="1" i="1" dirty="0">
                <a:solidFill>
                  <a:srgbClr val="3333CC"/>
                </a:solidFill>
                <a:latin typeface="Arial Unicode MS" pitchFamily="34" charset="-128"/>
                <a:ea typeface="+mn-ea"/>
                <a:cs typeface="+mn-cs"/>
              </a:rPr>
              <a:t>Where are the components of our representations coming from?</a:t>
            </a:r>
          </a:p>
        </p:txBody>
      </p:sp>
      <p:sp>
        <p:nvSpPr>
          <p:cNvPr id="63" name="Rectangle 23"/>
          <p:cNvSpPr>
            <a:spLocks noChangeArrowheads="1"/>
          </p:cNvSpPr>
          <p:nvPr/>
        </p:nvSpPr>
        <p:spPr bwMode="auto">
          <a:xfrm>
            <a:off x="6715125" y="4143375"/>
            <a:ext cx="2428875" cy="1285875"/>
          </a:xfrm>
          <a:prstGeom prst="rect">
            <a:avLst/>
          </a:prstGeom>
          <a:noFill/>
          <a:ln w="9525">
            <a:solidFill>
              <a:schemeClr val="accent3"/>
            </a:solidFill>
            <a:miter lim="800000"/>
            <a:headEnd/>
            <a:tailEnd/>
          </a:ln>
        </p:spPr>
        <p:txBody>
          <a:bodyPr/>
          <a:lstStyle/>
          <a:p>
            <a:pPr marL="342900" indent="-342900">
              <a:spcBef>
                <a:spcPct val="20000"/>
              </a:spcBef>
              <a:defRPr/>
            </a:pPr>
            <a:r>
              <a:rPr lang="en-US" sz="1800" b="1" i="1" dirty="0">
                <a:solidFill>
                  <a:srgbClr val="3333CC"/>
                </a:solidFill>
                <a:latin typeface="Arial Unicode MS" pitchFamily="34" charset="-128"/>
                <a:ea typeface="+mn-ea"/>
                <a:cs typeface="+mn-cs"/>
              </a:rPr>
              <a:t>The probabilities?</a:t>
            </a:r>
          </a:p>
          <a:p>
            <a:pPr marL="342900" indent="-342900">
              <a:spcBef>
                <a:spcPct val="20000"/>
              </a:spcBef>
              <a:defRPr/>
            </a:pPr>
            <a:r>
              <a:rPr lang="en-US" sz="1800" b="1" i="1" dirty="0">
                <a:solidFill>
                  <a:srgbClr val="3333CC"/>
                </a:solidFill>
                <a:latin typeface="Arial Unicode MS" pitchFamily="34" charset="-128"/>
                <a:ea typeface="+mn-ea"/>
                <a:cs typeface="+mn-cs"/>
              </a:rPr>
              <a:t>The utilities?</a:t>
            </a:r>
          </a:p>
          <a:p>
            <a:pPr marL="342900" indent="-342900">
              <a:spcBef>
                <a:spcPct val="20000"/>
              </a:spcBef>
              <a:defRPr/>
            </a:pPr>
            <a:r>
              <a:rPr lang="en-US" sz="1800" b="1" i="1" dirty="0">
                <a:solidFill>
                  <a:srgbClr val="3333CC"/>
                </a:solidFill>
                <a:latin typeface="Arial Unicode MS" pitchFamily="34" charset="-128"/>
                <a:ea typeface="+mn-ea"/>
                <a:cs typeface="+mn-cs"/>
              </a:rPr>
              <a:t>The logical formulas?</a:t>
            </a:r>
          </a:p>
        </p:txBody>
      </p:sp>
      <p:sp>
        <p:nvSpPr>
          <p:cNvPr id="64" name="Rectangle 23"/>
          <p:cNvSpPr>
            <a:spLocks noChangeArrowheads="1"/>
          </p:cNvSpPr>
          <p:nvPr/>
        </p:nvSpPr>
        <p:spPr bwMode="auto">
          <a:xfrm>
            <a:off x="6715125" y="5357813"/>
            <a:ext cx="2428875" cy="785812"/>
          </a:xfrm>
          <a:prstGeom prst="rect">
            <a:avLst/>
          </a:prstGeom>
          <a:noFill/>
          <a:ln w="9525">
            <a:solidFill>
              <a:schemeClr val="accent3"/>
            </a:solidFill>
            <a:miter lim="800000"/>
            <a:headEnd/>
            <a:tailEnd/>
          </a:ln>
        </p:spPr>
        <p:txBody>
          <a:bodyPr/>
          <a:lstStyle/>
          <a:p>
            <a:pPr marL="342900" indent="-342900">
              <a:spcBef>
                <a:spcPct val="20000"/>
              </a:spcBef>
              <a:defRPr/>
            </a:pPr>
            <a:r>
              <a:rPr lang="en-US" sz="1800" b="1" i="1" dirty="0">
                <a:solidFill>
                  <a:srgbClr val="3333CC"/>
                </a:solidFill>
                <a:latin typeface="Arial Unicode MS" pitchFamily="34" charset="-128"/>
                <a:ea typeface="+mn-ea"/>
                <a:cs typeface="+mn-cs"/>
              </a:rPr>
              <a:t>From people and from data!</a:t>
            </a:r>
          </a:p>
        </p:txBody>
      </p:sp>
      <p:sp>
        <p:nvSpPr>
          <p:cNvPr id="65" name="Rectangle 23"/>
          <p:cNvSpPr>
            <a:spLocks noChangeArrowheads="1"/>
          </p:cNvSpPr>
          <p:nvPr/>
        </p:nvSpPr>
        <p:spPr bwMode="auto">
          <a:xfrm>
            <a:off x="5715000" y="642938"/>
            <a:ext cx="3857625" cy="785812"/>
          </a:xfrm>
          <a:prstGeom prst="rect">
            <a:avLst/>
          </a:prstGeom>
          <a:noFill/>
          <a:ln w="9525">
            <a:solidFill>
              <a:schemeClr val="accent3"/>
            </a:solidFill>
            <a:miter lim="800000"/>
            <a:headEnd/>
            <a:tailEnd/>
          </a:ln>
        </p:spPr>
        <p:txBody>
          <a:bodyPr/>
          <a:lstStyle/>
          <a:p>
            <a:pPr marL="342900" indent="-342900">
              <a:spcBef>
                <a:spcPct val="20000"/>
              </a:spcBef>
              <a:defRPr/>
            </a:pPr>
            <a:r>
              <a:rPr lang="en-US" sz="2400" b="1" dirty="0">
                <a:solidFill>
                  <a:srgbClr val="3333CC"/>
                </a:solidFill>
                <a:latin typeface="Arial Unicode MS" pitchFamily="34" charset="-128"/>
                <a:ea typeface="+mn-ea"/>
                <a:cs typeface="+mn-cs"/>
              </a:rPr>
              <a:t>Machine Learning</a:t>
            </a:r>
          </a:p>
          <a:p>
            <a:pPr marL="342900" indent="-342900">
              <a:spcBef>
                <a:spcPct val="20000"/>
              </a:spcBef>
              <a:defRPr/>
            </a:pPr>
            <a:r>
              <a:rPr lang="en-US" sz="2400" b="1" dirty="0">
                <a:solidFill>
                  <a:srgbClr val="3333CC"/>
                </a:solidFill>
                <a:latin typeface="Arial Unicode MS" pitchFamily="34" charset="-128"/>
                <a:ea typeface="+mn-ea"/>
                <a:cs typeface="+mn-cs"/>
              </a:rPr>
              <a:t>Knowledge Acquisition</a:t>
            </a:r>
          </a:p>
          <a:p>
            <a:pPr marL="342900" indent="-342900">
              <a:spcBef>
                <a:spcPct val="20000"/>
              </a:spcBef>
              <a:defRPr/>
            </a:pPr>
            <a:r>
              <a:rPr lang="en-US" sz="2400" b="1" dirty="0">
                <a:solidFill>
                  <a:srgbClr val="3333CC"/>
                </a:solidFill>
                <a:latin typeface="Arial Unicode MS" pitchFamily="34" charset="-128"/>
                <a:ea typeface="+mn-ea"/>
                <a:cs typeface="+mn-cs"/>
              </a:rPr>
              <a:t>Preference Elicitation</a:t>
            </a:r>
          </a:p>
          <a:p>
            <a:pPr marL="342900" indent="-342900">
              <a:spcBef>
                <a:spcPct val="20000"/>
              </a:spcBef>
              <a:defRPr/>
            </a:pPr>
            <a:endParaRPr lang="en-US" sz="2000" b="1" i="1" dirty="0">
              <a:solidFill>
                <a:srgbClr val="3333CC"/>
              </a:solidFill>
              <a:latin typeface="Arial Unicode MS" pitchFamily="34" charset="-128"/>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animBg="1"/>
      <p:bldP spid="64" grpId="0" animBg="1"/>
      <p:bldP spid="6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solidFill>
                  <a:srgbClr val="000000"/>
                </a:solidFill>
              </a:rPr>
              <a:t>CPSC 322, Lecture 37</a:t>
            </a:r>
          </a:p>
        </p:txBody>
      </p:sp>
      <p:sp>
        <p:nvSpPr>
          <p:cNvPr id="7" name="Slide Number Placeholder 5"/>
          <p:cNvSpPr>
            <a:spLocks noGrp="1"/>
          </p:cNvSpPr>
          <p:nvPr>
            <p:ph type="sldNum" sz="quarter" idx="12"/>
          </p:nvPr>
        </p:nvSpPr>
        <p:spPr/>
        <p:txBody>
          <a:bodyPr/>
          <a:lstStyle/>
          <a:p>
            <a:pPr>
              <a:defRPr/>
            </a:pPr>
            <a:r>
              <a:rPr lang="en-US">
                <a:solidFill>
                  <a:srgbClr val="000000"/>
                </a:solidFill>
              </a:rPr>
              <a:t>Slide </a:t>
            </a:r>
            <a:fld id="{179A1CA2-9A61-4448-9775-5A34134408BA}" type="slidenum">
              <a:rPr lang="en-US">
                <a:solidFill>
                  <a:srgbClr val="000000"/>
                </a:solidFill>
              </a:rPr>
              <a:pPr>
                <a:defRPr/>
              </a:pPr>
              <a:t>23</a:t>
            </a:fld>
            <a:endParaRPr lang="en-US">
              <a:solidFill>
                <a:srgbClr val="000000"/>
              </a:solidFill>
            </a:endParaRPr>
          </a:p>
        </p:txBody>
      </p:sp>
      <p:sp>
        <p:nvSpPr>
          <p:cNvPr id="18443" name="Rectangle 2"/>
          <p:cNvSpPr>
            <a:spLocks noGrp="1" noChangeArrowheads="1"/>
          </p:cNvSpPr>
          <p:nvPr>
            <p:ph type="title"/>
          </p:nvPr>
        </p:nvSpPr>
        <p:spPr>
          <a:xfrm>
            <a:off x="0" y="0"/>
            <a:ext cx="8534400" cy="685800"/>
          </a:xfrm>
        </p:spPr>
        <p:txBody>
          <a:bodyPr/>
          <a:lstStyle/>
          <a:p>
            <a:pPr eaLnBrk="1" hangingPunct="1"/>
            <a:r>
              <a:rPr lang="en-US" smtClean="0"/>
              <a:t>Announcements</a:t>
            </a:r>
          </a:p>
        </p:txBody>
      </p:sp>
      <p:sp>
        <p:nvSpPr>
          <p:cNvPr id="18444" name="Rectangle 4"/>
          <p:cNvSpPr>
            <a:spLocks noChangeArrowheads="1"/>
          </p:cNvSpPr>
          <p:nvPr/>
        </p:nvSpPr>
        <p:spPr bwMode="auto">
          <a:xfrm>
            <a:off x="395288" y="1196975"/>
            <a:ext cx="8458200" cy="1871663"/>
          </a:xfrm>
          <a:prstGeom prst="rect">
            <a:avLst/>
          </a:prstGeom>
          <a:noFill/>
          <a:ln w="9525">
            <a:noFill/>
            <a:miter lim="800000"/>
            <a:headEnd/>
            <a:tailEnd/>
          </a:ln>
        </p:spPr>
        <p:txBody>
          <a:bodyPr/>
          <a:lstStyle/>
          <a:p>
            <a:pPr marL="342900" indent="-342900">
              <a:spcBef>
                <a:spcPct val="20000"/>
              </a:spcBef>
              <a:buFontTx/>
              <a:buChar char="•"/>
            </a:pPr>
            <a:endParaRPr lang="en-US" b="1">
              <a:solidFill>
                <a:srgbClr val="000000"/>
              </a:solidFill>
              <a:latin typeface="Arial Unicode MS" pitchFamily="34" charset="-128"/>
              <a:ea typeface="+mn-ea"/>
              <a:cs typeface="+mn-cs"/>
            </a:endParaRPr>
          </a:p>
        </p:txBody>
      </p:sp>
      <p:sp>
        <p:nvSpPr>
          <p:cNvPr id="8" name="Rectangle 6"/>
          <p:cNvSpPr>
            <a:spLocks noChangeArrowheads="1"/>
          </p:cNvSpPr>
          <p:nvPr/>
        </p:nvSpPr>
        <p:spPr bwMode="auto">
          <a:xfrm>
            <a:off x="0" y="1828801"/>
            <a:ext cx="8686800" cy="685800"/>
          </a:xfrm>
          <a:prstGeom prst="rect">
            <a:avLst/>
          </a:prstGeom>
          <a:noFill/>
          <a:ln w="9525">
            <a:solidFill>
              <a:schemeClr val="accent2"/>
            </a:solidFill>
            <a:miter lim="800000"/>
            <a:headEnd/>
            <a:tailEnd/>
          </a:ln>
        </p:spPr>
        <p:txBody>
          <a:bodyPr/>
          <a:lstStyle/>
          <a:p>
            <a:pPr marL="342900" indent="-342900">
              <a:spcBef>
                <a:spcPct val="20000"/>
              </a:spcBef>
              <a:buFontTx/>
              <a:buChar char="•"/>
            </a:pPr>
            <a:r>
              <a:rPr lang="en-US" sz="2400" b="1" dirty="0">
                <a:solidFill>
                  <a:srgbClr val="3333CC"/>
                </a:solidFill>
                <a:latin typeface="Arial Unicode MS" pitchFamily="34" charset="-128"/>
                <a:ea typeface="+mn-ea"/>
                <a:cs typeface="+mn-cs"/>
              </a:rPr>
              <a:t>FINAL  EXAM: </a:t>
            </a:r>
            <a:r>
              <a:rPr lang="en-CA" sz="2400" b="1" dirty="0" smtClean="0"/>
              <a:t>Thu Dec13, 3:30 pm (3 hours, PHRM 1101)</a:t>
            </a:r>
            <a:endParaRPr lang="en-US" sz="2400" dirty="0">
              <a:solidFill>
                <a:srgbClr val="000000"/>
              </a:solidFill>
              <a:latin typeface="Arial Unicode MS" pitchFamily="34" charset="-128"/>
              <a:ea typeface="+mn-ea"/>
              <a:cs typeface="+mn-cs"/>
            </a:endParaRPr>
          </a:p>
        </p:txBody>
      </p:sp>
      <p:sp>
        <p:nvSpPr>
          <p:cNvPr id="18446" name="Rectangle 6"/>
          <p:cNvSpPr>
            <a:spLocks noChangeArrowheads="1"/>
          </p:cNvSpPr>
          <p:nvPr/>
        </p:nvSpPr>
        <p:spPr bwMode="auto">
          <a:xfrm>
            <a:off x="228600" y="5638800"/>
            <a:ext cx="7500938" cy="609600"/>
          </a:xfrm>
          <a:prstGeom prst="rect">
            <a:avLst/>
          </a:prstGeom>
          <a:noFill/>
          <a:ln w="9525">
            <a:solidFill>
              <a:schemeClr val="accent2"/>
            </a:solidFill>
            <a:miter lim="800000"/>
            <a:headEnd/>
            <a:tailEnd/>
          </a:ln>
        </p:spPr>
        <p:txBody>
          <a:bodyPr/>
          <a:lstStyle/>
          <a:p>
            <a:pPr marL="342900" indent="-342900">
              <a:spcBef>
                <a:spcPct val="20000"/>
              </a:spcBef>
              <a:buFontTx/>
              <a:buChar char="•"/>
            </a:pPr>
            <a:r>
              <a:rPr lang="en-US" sz="2400" b="1" dirty="0">
                <a:solidFill>
                  <a:srgbClr val="000000"/>
                </a:solidFill>
                <a:latin typeface="Arial Unicode MS" pitchFamily="34" charset="-128"/>
                <a:ea typeface="+mn-ea"/>
                <a:cs typeface="+mn-cs"/>
              </a:rPr>
              <a:t>Fill out </a:t>
            </a:r>
            <a:r>
              <a:rPr lang="en-US" sz="2400" b="1" dirty="0">
                <a:solidFill>
                  <a:srgbClr val="3333CC"/>
                </a:solidFill>
                <a:latin typeface="Arial Unicode MS" pitchFamily="34" charset="-128"/>
                <a:ea typeface="+mn-ea"/>
                <a:cs typeface="+mn-cs"/>
              </a:rPr>
              <a:t>Online Teaching Evaluations Survey. </a:t>
            </a:r>
          </a:p>
        </p:txBody>
      </p:sp>
      <p:sp>
        <p:nvSpPr>
          <p:cNvPr id="990214" name="Rectangle 6"/>
          <p:cNvSpPr>
            <a:spLocks noChangeArrowheads="1"/>
          </p:cNvSpPr>
          <p:nvPr/>
        </p:nvSpPr>
        <p:spPr bwMode="auto">
          <a:xfrm>
            <a:off x="142875" y="2743200"/>
            <a:ext cx="9001125" cy="2628900"/>
          </a:xfrm>
          <a:prstGeom prst="rect">
            <a:avLst/>
          </a:prstGeom>
          <a:solidFill>
            <a:schemeClr val="bg1"/>
          </a:solidFill>
          <a:ln w="9525">
            <a:noFill/>
            <a:miter lim="800000"/>
            <a:headEnd/>
            <a:tailEnd/>
          </a:ln>
        </p:spPr>
        <p:txBody>
          <a:bodyPr/>
          <a:lstStyle/>
          <a:p>
            <a:pPr marL="342900" indent="-342900">
              <a:spcBef>
                <a:spcPct val="20000"/>
              </a:spcBef>
              <a:spcAft>
                <a:spcPts val="600"/>
              </a:spcAft>
            </a:pPr>
            <a:r>
              <a:rPr lang="en-US" sz="2400" b="1" dirty="0">
                <a:solidFill>
                  <a:srgbClr val="000000"/>
                </a:solidFill>
                <a:latin typeface="Arial Unicode MS" pitchFamily="34" charset="-128"/>
                <a:ea typeface="+mn-ea"/>
                <a:cs typeface="+mn-cs"/>
              </a:rPr>
              <a:t>Final will comprise: 10 -15 short questions + 3-4 problems</a:t>
            </a:r>
          </a:p>
          <a:p>
            <a:pPr marL="342900" indent="-342900">
              <a:spcBef>
                <a:spcPct val="20000"/>
              </a:spcBef>
              <a:spcAft>
                <a:spcPts val="600"/>
              </a:spcAft>
              <a:buFontTx/>
              <a:buChar char="•"/>
            </a:pPr>
            <a:r>
              <a:rPr lang="en-US" sz="2400" dirty="0">
                <a:solidFill>
                  <a:srgbClr val="000000"/>
                </a:solidFill>
                <a:latin typeface="Arial Unicode MS" pitchFamily="34" charset="-128"/>
                <a:ea typeface="+mn-ea"/>
                <a:cs typeface="+mn-cs"/>
              </a:rPr>
              <a:t>Work on all </a:t>
            </a:r>
            <a:r>
              <a:rPr lang="en-US" sz="2400" b="1" dirty="0">
                <a:solidFill>
                  <a:srgbClr val="000000"/>
                </a:solidFill>
                <a:latin typeface="Arial Unicode MS" pitchFamily="34" charset="-128"/>
                <a:ea typeface="+mn-ea"/>
                <a:cs typeface="+mn-cs"/>
              </a:rPr>
              <a:t>practice </a:t>
            </a:r>
            <a:r>
              <a:rPr lang="en-US" sz="2400" b="1" dirty="0" smtClean="0">
                <a:solidFill>
                  <a:srgbClr val="000000"/>
                </a:solidFill>
                <a:latin typeface="Arial Unicode MS" pitchFamily="34" charset="-128"/>
                <a:ea typeface="+mn-ea"/>
                <a:cs typeface="+mn-cs"/>
              </a:rPr>
              <a:t>exercises (including 9.B) </a:t>
            </a:r>
            <a:r>
              <a:rPr lang="en-US" sz="2400" dirty="0" smtClean="0">
                <a:solidFill>
                  <a:srgbClr val="000000"/>
                </a:solidFill>
                <a:latin typeface="Arial Unicode MS" pitchFamily="34" charset="-128"/>
                <a:ea typeface="+mn-ea"/>
                <a:cs typeface="+mn-cs"/>
              </a:rPr>
              <a:t>and</a:t>
            </a:r>
            <a:r>
              <a:rPr lang="en-US" sz="2400" b="1" dirty="0" smtClean="0">
                <a:solidFill>
                  <a:srgbClr val="000000"/>
                </a:solidFill>
                <a:latin typeface="Arial Unicode MS" pitchFamily="34" charset="-128"/>
                <a:ea typeface="+mn-ea"/>
                <a:cs typeface="+mn-cs"/>
              </a:rPr>
              <a:t> sample problems</a:t>
            </a:r>
            <a:endParaRPr lang="en-US" sz="2400" b="1" dirty="0">
              <a:solidFill>
                <a:srgbClr val="000000"/>
              </a:solidFill>
              <a:latin typeface="Arial Unicode MS" pitchFamily="34" charset="-128"/>
              <a:ea typeface="+mn-ea"/>
              <a:cs typeface="+mn-cs"/>
            </a:endParaRPr>
          </a:p>
          <a:p>
            <a:pPr marL="342900" indent="-342900">
              <a:spcBef>
                <a:spcPct val="20000"/>
              </a:spcBef>
              <a:spcAft>
                <a:spcPts val="600"/>
              </a:spcAft>
              <a:buFontTx/>
              <a:buChar char="•"/>
            </a:pPr>
            <a:r>
              <a:rPr lang="en-US" sz="2400" dirty="0">
                <a:solidFill>
                  <a:srgbClr val="000000"/>
                </a:solidFill>
                <a:latin typeface="Arial Unicode MS" pitchFamily="34" charset="-128"/>
                <a:ea typeface="+mn-ea"/>
                <a:cs typeface="+mn-cs"/>
              </a:rPr>
              <a:t>While you revise the </a:t>
            </a:r>
            <a:r>
              <a:rPr lang="en-US" sz="2400" b="1" dirty="0">
                <a:solidFill>
                  <a:srgbClr val="000000"/>
                </a:solidFill>
                <a:latin typeface="Arial Unicode MS" pitchFamily="34" charset="-128"/>
                <a:ea typeface="+mn-ea"/>
                <a:cs typeface="+mn-cs"/>
              </a:rPr>
              <a:t>learning goals, </a:t>
            </a:r>
            <a:r>
              <a:rPr lang="en-US" sz="2400" dirty="0">
                <a:solidFill>
                  <a:srgbClr val="000000"/>
                </a:solidFill>
                <a:latin typeface="Arial Unicode MS" pitchFamily="34" charset="-128"/>
                <a:ea typeface="+mn-ea"/>
                <a:cs typeface="+mn-cs"/>
              </a:rPr>
              <a:t>work on </a:t>
            </a:r>
            <a:r>
              <a:rPr lang="en-US" sz="2400" b="1" dirty="0">
                <a:solidFill>
                  <a:srgbClr val="000000"/>
                </a:solidFill>
                <a:latin typeface="Arial Unicode MS" pitchFamily="34" charset="-128"/>
                <a:ea typeface="+mn-ea"/>
                <a:cs typeface="+mn-cs"/>
              </a:rPr>
              <a:t>review questions - </a:t>
            </a:r>
            <a:r>
              <a:rPr lang="en-US" sz="2400" dirty="0">
                <a:solidFill>
                  <a:srgbClr val="000000"/>
                </a:solidFill>
                <a:latin typeface="Arial Unicode MS" pitchFamily="34" charset="-128"/>
                <a:ea typeface="+mn-ea"/>
                <a:cs typeface="+mn-cs"/>
              </a:rPr>
              <a:t>I may even reuse some verbatim </a:t>
            </a:r>
            <a:r>
              <a:rPr lang="en-US" sz="2400" b="1" dirty="0">
                <a:solidFill>
                  <a:srgbClr val="000000"/>
                </a:solidFill>
                <a:latin typeface="Arial Unicode MS" pitchFamily="34" charset="-128"/>
                <a:ea typeface="+mn-ea"/>
                <a:cs typeface="+mn-cs"/>
                <a:sym typeface="Wingdings" pitchFamily="2" charset="2"/>
              </a:rPr>
              <a:t></a:t>
            </a:r>
          </a:p>
          <a:p>
            <a:pPr marL="342900" indent="-342900">
              <a:spcBef>
                <a:spcPct val="20000"/>
              </a:spcBef>
              <a:spcAft>
                <a:spcPts val="600"/>
              </a:spcAft>
              <a:buFontTx/>
              <a:buChar char="•"/>
            </a:pPr>
            <a:r>
              <a:rPr lang="en-US" sz="2400" b="1" dirty="0" smtClean="0">
                <a:solidFill>
                  <a:srgbClr val="000000"/>
                </a:solidFill>
                <a:latin typeface="Arial Unicode MS" pitchFamily="34" charset="-128"/>
                <a:ea typeface="+mn-ea"/>
                <a:cs typeface="+mn-cs"/>
              </a:rPr>
              <a:t>Come </a:t>
            </a:r>
            <a:r>
              <a:rPr lang="en-US" sz="2400" b="1" dirty="0">
                <a:solidFill>
                  <a:srgbClr val="000000"/>
                </a:solidFill>
                <a:latin typeface="Arial Unicode MS" pitchFamily="34" charset="-128"/>
                <a:ea typeface="+mn-ea"/>
                <a:cs typeface="+mn-cs"/>
              </a:rPr>
              <a:t>to remaining Office hours! </a:t>
            </a:r>
            <a:r>
              <a:rPr lang="en-US" sz="2400" b="1" dirty="0" smtClean="0">
                <a:solidFill>
                  <a:srgbClr val="000000"/>
                </a:solidFill>
                <a:latin typeface="Arial Unicode MS" pitchFamily="34" charset="-128"/>
                <a:ea typeface="+mn-ea"/>
                <a:cs typeface="+mn-cs"/>
              </a:rPr>
              <a:t> </a:t>
            </a:r>
            <a:endParaRPr lang="en-US" sz="2400" dirty="0" smtClean="0">
              <a:solidFill>
                <a:srgbClr val="000000"/>
              </a:solidFill>
              <a:latin typeface="Arial Unicode MS" pitchFamily="34" charset="-128"/>
              <a:ea typeface="+mn-ea"/>
              <a:cs typeface="+mn-cs"/>
            </a:endParaRPr>
          </a:p>
          <a:p>
            <a:pPr marL="342900" indent="-342900">
              <a:spcBef>
                <a:spcPct val="20000"/>
              </a:spcBef>
              <a:spcAft>
                <a:spcPts val="1200"/>
              </a:spcAft>
            </a:pPr>
            <a:endParaRPr lang="en-US" sz="1800" dirty="0">
              <a:solidFill>
                <a:srgbClr val="000000"/>
              </a:solidFill>
              <a:latin typeface="Arial Unicode MS" pitchFamily="34" charset="-128"/>
              <a:ea typeface="+mn-ea"/>
              <a:cs typeface="+mn-cs"/>
            </a:endParaRPr>
          </a:p>
        </p:txBody>
      </p:sp>
      <p:sp>
        <p:nvSpPr>
          <p:cNvPr id="9" name="Rectangle 3"/>
          <p:cNvSpPr txBox="1">
            <a:spLocks noChangeArrowheads="1"/>
          </p:cNvSpPr>
          <p:nvPr/>
        </p:nvSpPr>
        <p:spPr bwMode="auto">
          <a:xfrm>
            <a:off x="304800" y="685800"/>
            <a:ext cx="8382000" cy="990600"/>
          </a:xfrm>
          <a:prstGeom prst="rect">
            <a:avLst/>
          </a:prstGeom>
          <a:noFill/>
          <a:ln w="9525">
            <a:noFill/>
            <a:miter lim="800000"/>
            <a:headEnd/>
            <a:tailEnd/>
          </a:ln>
          <a:effectLst/>
        </p:spPr>
        <p:txBody>
          <a:bodyPr/>
          <a:lstStyle/>
          <a:p>
            <a:r>
              <a:rPr lang="en-CA" sz="2400" b="1" dirty="0" smtClean="0"/>
              <a:t>Homework #4, due date: Fri Nov 30, 1PM</a:t>
            </a:r>
            <a:r>
              <a:rPr lang="en-CA" sz="2000" dirty="0" smtClean="0"/>
              <a:t>. </a:t>
            </a:r>
          </a:p>
          <a:p>
            <a:r>
              <a:rPr lang="en-CA" sz="2000" dirty="0" smtClean="0"/>
              <a:t>You can drop it at my office (ICICS 105)or by </a:t>
            </a:r>
            <a:r>
              <a:rPr lang="en-CA" sz="2000" dirty="0" err="1" smtClean="0"/>
              <a:t>handin</a:t>
            </a:r>
            <a:r>
              <a:rPr lang="en-CA" sz="2000" dirty="0" smtClean="0"/>
              <a:t>.</a:t>
            </a:r>
          </a:p>
          <a:p>
            <a:endParaRPr lang="en-CA" sz="2000" dirty="0" smtClean="0"/>
          </a:p>
          <a:p>
            <a:endParaRPr lang="en-CA" sz="2000" dirty="0" smtClean="0"/>
          </a:p>
          <a:p>
            <a:endParaRPr lang="en-CA" sz="2000" dirty="0" smtClean="0"/>
          </a:p>
          <a:p>
            <a:endParaRPr lang="en-CA" sz="2000" dirty="0" smtClean="0"/>
          </a:p>
          <a:p>
            <a:endParaRPr lang="en-CA"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902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902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Lecture Overview</a:t>
            </a:r>
          </a:p>
        </p:txBody>
      </p:sp>
      <p:sp>
        <p:nvSpPr>
          <p:cNvPr id="17411" name="Rectangle 3"/>
          <p:cNvSpPr>
            <a:spLocks noGrp="1" noChangeArrowheads="1"/>
          </p:cNvSpPr>
          <p:nvPr>
            <p:ph type="body" idx="1"/>
          </p:nvPr>
        </p:nvSpPr>
        <p:spPr>
          <a:xfrm>
            <a:off x="395288" y="1268413"/>
            <a:ext cx="8458200" cy="4495800"/>
          </a:xfrm>
        </p:spPr>
        <p:txBody>
          <a:bodyPr/>
          <a:lstStyle/>
          <a:p>
            <a:pPr eaLnBrk="1" hangingPunct="1">
              <a:buFontTx/>
              <a:buChar char="•"/>
            </a:pPr>
            <a:r>
              <a:rPr lang="en-US" sz="4000" dirty="0" smtClean="0"/>
              <a:t>Sequential Decisions</a:t>
            </a:r>
          </a:p>
          <a:p>
            <a:pPr lvl="1" eaLnBrk="1" hangingPunct="1"/>
            <a:r>
              <a:rPr lang="en-US" sz="3600" dirty="0" smtClean="0"/>
              <a:t>Representation</a:t>
            </a:r>
          </a:p>
          <a:p>
            <a:pPr lvl="1" eaLnBrk="1" hangingPunct="1"/>
            <a:r>
              <a:rPr lang="en-US" sz="3600" dirty="0" smtClean="0"/>
              <a:t>Policies</a:t>
            </a:r>
          </a:p>
          <a:p>
            <a:pPr eaLnBrk="1" hangingPunct="1">
              <a:buFontTx/>
              <a:buChar char="•"/>
            </a:pPr>
            <a:r>
              <a:rPr lang="en-US" sz="4000" dirty="0" smtClean="0">
                <a:solidFill>
                  <a:schemeClr val="bg2"/>
                </a:solidFill>
              </a:rPr>
              <a:t>Finding Optimal Policies</a:t>
            </a:r>
          </a:p>
          <a:p>
            <a:pPr eaLnBrk="1" hangingPunct="1"/>
            <a:endParaRPr lang="en-US" sz="4000" dirty="0" smtClean="0">
              <a:solidFill>
                <a:schemeClr val="bg2"/>
              </a:solidFill>
            </a:endParaRPr>
          </a:p>
          <a:p>
            <a:pPr eaLnBrk="1" hangingPunct="1">
              <a:buFontTx/>
              <a:buChar char="•"/>
            </a:pPr>
            <a:endParaRPr lang="en-US" sz="4000" dirty="0" smtClean="0">
              <a:solidFill>
                <a:schemeClr val="bg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2"/>
          <p:cNvSpPr>
            <a:spLocks noGrp="1" noChangeArrowheads="1"/>
          </p:cNvSpPr>
          <p:nvPr>
            <p:ph type="title"/>
          </p:nvPr>
        </p:nvSpPr>
        <p:spPr>
          <a:xfrm>
            <a:off x="250825" y="152400"/>
            <a:ext cx="8588375" cy="900113"/>
          </a:xfrm>
        </p:spPr>
        <p:txBody>
          <a:bodyPr/>
          <a:lstStyle/>
          <a:p>
            <a:pPr eaLnBrk="1" hangingPunct="1"/>
            <a:r>
              <a:rPr lang="en-US" sz="3200" b="0" smtClean="0"/>
              <a:t>Sequential decision problems</a:t>
            </a:r>
            <a:br>
              <a:rPr lang="en-US" sz="3200" b="0" smtClean="0"/>
            </a:br>
            <a:endParaRPr lang="en-US" sz="3200" b="0" smtClean="0"/>
          </a:p>
        </p:txBody>
      </p:sp>
      <p:sp>
        <p:nvSpPr>
          <p:cNvPr id="4104" name="Rectangle 3"/>
          <p:cNvSpPr>
            <a:spLocks noGrp="1" noChangeArrowheads="1"/>
          </p:cNvSpPr>
          <p:nvPr>
            <p:ph type="body" idx="1"/>
          </p:nvPr>
        </p:nvSpPr>
        <p:spPr>
          <a:xfrm>
            <a:off x="228600" y="1066800"/>
            <a:ext cx="8458200" cy="2819400"/>
          </a:xfrm>
        </p:spPr>
        <p:txBody>
          <a:bodyPr/>
          <a:lstStyle/>
          <a:p>
            <a:pPr eaLnBrk="1" hangingPunct="1">
              <a:buFontTx/>
              <a:buChar char="•"/>
            </a:pPr>
            <a:r>
              <a:rPr lang="en-US" smtClean="0"/>
              <a:t>A </a:t>
            </a:r>
            <a:r>
              <a:rPr lang="en-US" smtClean="0">
                <a:solidFill>
                  <a:schemeClr val="accent2"/>
                </a:solidFill>
              </a:rPr>
              <a:t>sequential decision problem</a:t>
            </a:r>
            <a:r>
              <a:rPr lang="en-US" smtClean="0"/>
              <a:t> consists of a sequence of decision variables </a:t>
            </a:r>
            <a:r>
              <a:rPr lang="en-US" i="1" smtClean="0"/>
              <a:t>D</a:t>
            </a:r>
            <a:r>
              <a:rPr lang="en-US" baseline="-25000" smtClean="0"/>
              <a:t>1</a:t>
            </a:r>
            <a:r>
              <a:rPr lang="en-US" sz="3200" baseline="-25000" smtClean="0">
                <a:latin typeface="cmmi10" pitchFamily="34" charset="0"/>
              </a:rPr>
              <a:t> </a:t>
            </a:r>
            <a:r>
              <a:rPr lang="en-US" sz="3200" smtClean="0"/>
              <a:t>,…..,</a:t>
            </a:r>
            <a:r>
              <a:rPr lang="en-US" i="1" smtClean="0"/>
              <a:t>D</a:t>
            </a:r>
            <a:r>
              <a:rPr lang="en-US" i="1" baseline="-25000" smtClean="0"/>
              <a:t>n</a:t>
            </a:r>
            <a:r>
              <a:rPr lang="en-US" smtClean="0"/>
              <a:t>.</a:t>
            </a:r>
          </a:p>
          <a:p>
            <a:pPr eaLnBrk="1" hangingPunct="1">
              <a:buFontTx/>
              <a:buChar char="•"/>
            </a:pPr>
            <a:r>
              <a:rPr lang="en-US" smtClean="0"/>
              <a:t>Each </a:t>
            </a:r>
            <a:r>
              <a:rPr lang="en-US" i="1" smtClean="0"/>
              <a:t>D</a:t>
            </a:r>
            <a:r>
              <a:rPr lang="en-US" i="1" baseline="-25000" smtClean="0"/>
              <a:t>i</a:t>
            </a:r>
            <a:r>
              <a:rPr lang="en-US" smtClean="0"/>
              <a:t> has an </a:t>
            </a:r>
            <a:r>
              <a:rPr lang="en-US" smtClean="0">
                <a:solidFill>
                  <a:schemeClr val="accent2"/>
                </a:solidFill>
              </a:rPr>
              <a:t>information set</a:t>
            </a:r>
            <a:r>
              <a:rPr lang="en-US" smtClean="0"/>
              <a:t> of variables </a:t>
            </a:r>
            <a:r>
              <a:rPr lang="en-US" i="1" smtClean="0"/>
              <a:t>pD</a:t>
            </a:r>
            <a:r>
              <a:rPr lang="en-US" i="1" baseline="-25000" smtClean="0"/>
              <a:t>i</a:t>
            </a:r>
            <a:r>
              <a:rPr lang="en-US" smtClean="0"/>
              <a:t>, whose value will be known at the time decision </a:t>
            </a:r>
            <a:r>
              <a:rPr lang="en-US" i="1" smtClean="0"/>
              <a:t>D</a:t>
            </a:r>
            <a:r>
              <a:rPr lang="en-US" i="1" baseline="-25000" smtClean="0"/>
              <a:t>i</a:t>
            </a:r>
            <a:r>
              <a:rPr lang="en-US" i="1" smtClean="0"/>
              <a:t> </a:t>
            </a:r>
            <a:r>
              <a:rPr lang="en-US" smtClean="0"/>
              <a:t>is made.</a:t>
            </a:r>
          </a:p>
          <a:p>
            <a:pPr eaLnBrk="1" hangingPunct="1">
              <a:buFontTx/>
              <a:buChar char="•"/>
            </a:pPr>
            <a:endParaRPr lang="en-US" smtClean="0"/>
          </a:p>
          <a:p>
            <a:pPr eaLnBrk="1" hangingPunct="1">
              <a:buFontTx/>
              <a:buChar char="•"/>
            </a:pPr>
            <a:endParaRPr lang="en-US" smtClean="0"/>
          </a:p>
          <a:p>
            <a:pPr eaLnBrk="1" hangingPunct="1">
              <a:buFontTx/>
              <a:buChar char="•"/>
            </a:pPr>
            <a:endParaRPr lang="en-US" smtClean="0"/>
          </a:p>
          <a:p>
            <a:pPr lvl="1" eaLnBrk="1" hangingPunct="1">
              <a:buFontTx/>
              <a:buNone/>
            </a:pPr>
            <a:endParaRPr lang="en-US" smtClean="0"/>
          </a:p>
          <a:p>
            <a:pPr lvl="1" eaLnBrk="1" hangingPunct="1"/>
            <a:endParaRPr lang="en-US" smtClean="0"/>
          </a:p>
          <a:p>
            <a:pPr eaLnBrk="1" hangingPunct="1">
              <a:buFontTx/>
              <a:buChar char="•"/>
            </a:pPr>
            <a:endParaRPr lang="en-US" smtClean="0"/>
          </a:p>
          <a:p>
            <a:pPr eaLnBrk="1" hangingPunct="1"/>
            <a:endParaRPr lang="en-US" sz="32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2" name="Rectangle 2"/>
          <p:cNvSpPr>
            <a:spLocks noGrp="1" noChangeArrowheads="1"/>
          </p:cNvSpPr>
          <p:nvPr>
            <p:ph type="title"/>
          </p:nvPr>
        </p:nvSpPr>
        <p:spPr>
          <a:xfrm>
            <a:off x="250825" y="152400"/>
            <a:ext cx="8588375" cy="900113"/>
          </a:xfrm>
        </p:spPr>
        <p:txBody>
          <a:bodyPr/>
          <a:lstStyle/>
          <a:p>
            <a:pPr eaLnBrk="1" hangingPunct="1"/>
            <a:r>
              <a:rPr lang="en-US" sz="3200" b="0" smtClean="0"/>
              <a:t>Sequential decisions : Simplest possible</a:t>
            </a:r>
            <a:br>
              <a:rPr lang="en-US" sz="3200" b="0" smtClean="0"/>
            </a:br>
            <a:endParaRPr lang="en-US" sz="3200" b="0" smtClean="0"/>
          </a:p>
        </p:txBody>
      </p:sp>
      <p:sp>
        <p:nvSpPr>
          <p:cNvPr id="5133" name="Rectangle 3"/>
          <p:cNvSpPr>
            <a:spLocks noGrp="1" noChangeArrowheads="1"/>
          </p:cNvSpPr>
          <p:nvPr>
            <p:ph type="body" idx="1"/>
          </p:nvPr>
        </p:nvSpPr>
        <p:spPr>
          <a:xfrm>
            <a:off x="250825" y="908050"/>
            <a:ext cx="8458200" cy="4495800"/>
          </a:xfrm>
        </p:spPr>
        <p:txBody>
          <a:bodyPr/>
          <a:lstStyle/>
          <a:p>
            <a:pPr eaLnBrk="1" hangingPunct="1">
              <a:buFontTx/>
              <a:buChar char="•"/>
            </a:pPr>
            <a:r>
              <a:rPr lang="en-US" sz="2400" dirty="0" smtClean="0"/>
              <a:t>Only one decision! (but different from one-off decisions)</a:t>
            </a:r>
          </a:p>
          <a:p>
            <a:pPr eaLnBrk="1" hangingPunct="1">
              <a:buFontTx/>
              <a:buChar char="•"/>
            </a:pPr>
            <a:r>
              <a:rPr lang="en-US" sz="2400" dirty="0" smtClean="0"/>
              <a:t>Early in the morning. Shall I take my </a:t>
            </a:r>
            <a:r>
              <a:rPr lang="en-US" sz="2400" b="1" dirty="0" smtClean="0"/>
              <a:t>umbrella</a:t>
            </a:r>
            <a:r>
              <a:rPr lang="en-US" sz="2400" dirty="0" smtClean="0"/>
              <a:t> today? (I’ll have to go for a long walk at noon)</a:t>
            </a:r>
          </a:p>
          <a:p>
            <a:pPr eaLnBrk="1" hangingPunct="1">
              <a:buFontTx/>
              <a:buChar char="•"/>
            </a:pPr>
            <a:r>
              <a:rPr lang="en-US" sz="2400" dirty="0" smtClean="0"/>
              <a:t>Relevant Random Variables?</a:t>
            </a:r>
          </a:p>
          <a:p>
            <a:pPr eaLnBrk="1" hangingPunct="1">
              <a:buFontTx/>
              <a:buChar char="•"/>
            </a:pPr>
            <a:endParaRPr lang="en-US" sz="2400" dirty="0" smtClean="0"/>
          </a:p>
          <a:p>
            <a:pPr eaLnBrk="1" hangingPunct="1">
              <a:buFontTx/>
              <a:buChar char="•"/>
            </a:pPr>
            <a:endParaRPr lang="en-US" sz="2400" dirty="0" smtClean="0"/>
          </a:p>
          <a:p>
            <a:pPr eaLnBrk="1" hangingPunct="1">
              <a:buFontTx/>
              <a:buChar char="•"/>
            </a:pPr>
            <a:endParaRPr lang="en-US" sz="2400" dirty="0" smtClean="0"/>
          </a:p>
          <a:p>
            <a:pPr lvl="1" eaLnBrk="1" hangingPunct="1">
              <a:buFontTx/>
              <a:buNone/>
            </a:pPr>
            <a:endParaRPr lang="en-US" sz="2000" dirty="0" smtClean="0"/>
          </a:p>
          <a:p>
            <a:pPr lvl="1" eaLnBrk="1" hangingPunct="1"/>
            <a:endParaRPr lang="en-US" sz="2000" dirty="0" smtClean="0"/>
          </a:p>
          <a:p>
            <a:pPr eaLnBrk="1" hangingPunct="1">
              <a:buFontTx/>
              <a:buChar char="•"/>
            </a:pPr>
            <a:endParaRPr lang="en-US" sz="2400" dirty="0" smtClean="0"/>
          </a:p>
          <a:p>
            <a:pPr eaLnBrk="1" hangingPunct="1"/>
            <a:endParaRPr lang="en-US" dirty="0" smtClean="0"/>
          </a:p>
        </p:txBody>
      </p:sp>
      <p:pic>
        <p:nvPicPr>
          <p:cNvPr id="5134" name="Picture 5"/>
          <p:cNvPicPr>
            <a:picLocks noChangeAspect="1" noChangeArrowheads="1"/>
          </p:cNvPicPr>
          <p:nvPr/>
        </p:nvPicPr>
        <p:blipFill>
          <a:blip r:embed="rId4" cstate="print"/>
          <a:srcRect/>
          <a:stretch>
            <a:fillRect/>
          </a:stretch>
        </p:blipFill>
        <p:spPr bwMode="auto">
          <a:xfrm>
            <a:off x="6934200" y="5715000"/>
            <a:ext cx="1582738" cy="58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Rectangle 2"/>
          <p:cNvSpPr>
            <a:spLocks noGrp="1" noChangeArrowheads="1"/>
          </p:cNvSpPr>
          <p:nvPr>
            <p:ph type="title"/>
          </p:nvPr>
        </p:nvSpPr>
        <p:spPr>
          <a:xfrm>
            <a:off x="250825" y="260350"/>
            <a:ext cx="8588375" cy="900113"/>
          </a:xfrm>
        </p:spPr>
        <p:txBody>
          <a:bodyPr/>
          <a:lstStyle/>
          <a:p>
            <a:pPr eaLnBrk="1" hangingPunct="1"/>
            <a:r>
              <a:rPr lang="en-US" sz="3200" b="0" smtClean="0"/>
              <a:t>Policies for Sequential Decision Problem: Intro</a:t>
            </a:r>
            <a:br>
              <a:rPr lang="en-US" sz="3200" b="0" smtClean="0"/>
            </a:br>
            <a:endParaRPr lang="en-US" sz="3200" b="0" smtClean="0"/>
          </a:p>
        </p:txBody>
      </p:sp>
      <p:sp>
        <p:nvSpPr>
          <p:cNvPr id="6162" name="Rectangle 3"/>
          <p:cNvSpPr>
            <a:spLocks noGrp="1" noChangeArrowheads="1"/>
          </p:cNvSpPr>
          <p:nvPr>
            <p:ph type="body" idx="1"/>
          </p:nvPr>
        </p:nvSpPr>
        <p:spPr>
          <a:xfrm>
            <a:off x="323850" y="1125538"/>
            <a:ext cx="8458200" cy="1693862"/>
          </a:xfrm>
        </p:spPr>
        <p:txBody>
          <a:bodyPr/>
          <a:lstStyle/>
          <a:p>
            <a:pPr eaLnBrk="1" hangingPunct="1">
              <a:buFontTx/>
              <a:buChar char="•"/>
            </a:pPr>
            <a:r>
              <a:rPr lang="en-US" sz="2400" dirty="0" smtClean="0"/>
              <a:t>A </a:t>
            </a:r>
            <a:r>
              <a:rPr lang="en-US" sz="2400" b="1" dirty="0" smtClean="0"/>
              <a:t>policy</a:t>
            </a:r>
            <a:r>
              <a:rPr lang="en-US" sz="2400" dirty="0" smtClean="0"/>
              <a:t> specifies what an agent should do under each circumstance (for each decision, consider the parents of the decision node)</a:t>
            </a:r>
          </a:p>
          <a:p>
            <a:pPr eaLnBrk="1" hangingPunct="1"/>
            <a:r>
              <a:rPr lang="en-US" sz="2400" dirty="0" smtClean="0"/>
              <a:t>In the </a:t>
            </a:r>
            <a:r>
              <a:rPr lang="en-US" sz="2400" i="1" dirty="0" smtClean="0"/>
              <a:t>Umbrella</a:t>
            </a:r>
            <a:r>
              <a:rPr lang="en-US" sz="2400" dirty="0" smtClean="0"/>
              <a:t> “degenerate” case:</a:t>
            </a:r>
          </a:p>
        </p:txBody>
      </p:sp>
      <p:sp>
        <p:nvSpPr>
          <p:cNvPr id="6163" name="Rectangle 4"/>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6164"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6165" name="Rectangle 6"/>
          <p:cNvSpPr>
            <a:spLocks noChangeArrowheads="1"/>
          </p:cNvSpPr>
          <p:nvPr/>
        </p:nvSpPr>
        <p:spPr bwMode="auto">
          <a:xfrm>
            <a:off x="0" y="4002088"/>
            <a:ext cx="9144000" cy="0"/>
          </a:xfrm>
          <a:prstGeom prst="rect">
            <a:avLst/>
          </a:prstGeom>
          <a:noFill/>
          <a:ln w="9525" algn="ctr">
            <a:noFill/>
            <a:miter lim="800000"/>
            <a:headEnd/>
            <a:tailEnd/>
          </a:ln>
        </p:spPr>
        <p:txBody>
          <a:bodyPr wrap="none" anchor="ctr">
            <a:spAutoFit/>
          </a:bodyPr>
          <a:lstStyle/>
          <a:p>
            <a:endParaRPr lang="en-US"/>
          </a:p>
        </p:txBody>
      </p:sp>
      <p:sp>
        <p:nvSpPr>
          <p:cNvPr id="6166" name="Rectangle 7"/>
          <p:cNvSpPr>
            <a:spLocks noChangeArrowheads="1"/>
          </p:cNvSpPr>
          <p:nvPr/>
        </p:nvSpPr>
        <p:spPr bwMode="auto">
          <a:xfrm>
            <a:off x="0" y="3983038"/>
            <a:ext cx="9144000" cy="0"/>
          </a:xfrm>
          <a:prstGeom prst="rect">
            <a:avLst/>
          </a:prstGeom>
          <a:noFill/>
          <a:ln w="9525" algn="ctr">
            <a:noFill/>
            <a:miter lim="800000"/>
            <a:headEnd/>
            <a:tailEnd/>
          </a:ln>
        </p:spPr>
        <p:txBody>
          <a:bodyPr wrap="none" anchor="ctr">
            <a:spAutoFit/>
          </a:bodyPr>
          <a:lstStyle/>
          <a:p>
            <a:endParaRPr lang="en-US"/>
          </a:p>
        </p:txBody>
      </p:sp>
      <p:sp>
        <p:nvSpPr>
          <p:cNvPr id="11" name="Rectangle 3"/>
          <p:cNvSpPr txBox="1">
            <a:spLocks noChangeArrowheads="1"/>
          </p:cNvSpPr>
          <p:nvPr/>
        </p:nvSpPr>
        <p:spPr bwMode="auto">
          <a:xfrm>
            <a:off x="304800" y="2743200"/>
            <a:ext cx="2362200" cy="533400"/>
          </a:xfrm>
          <a:prstGeom prst="rect">
            <a:avLst/>
          </a:prstGeom>
          <a:noFill/>
          <a:ln w="9525">
            <a:noFill/>
            <a:miter lim="800000"/>
            <a:headEnd/>
            <a:tailEnd/>
          </a:ln>
          <a:effectLst/>
        </p:spPr>
        <p:txBody>
          <a:bodyPr/>
          <a:lstStyle/>
          <a:p>
            <a:pPr marL="342900" indent="-342900">
              <a:spcBef>
                <a:spcPct val="20000"/>
              </a:spcBef>
              <a:defRPr/>
            </a:pPr>
            <a:r>
              <a:rPr lang="en-US" sz="3200" i="1" kern="0" dirty="0">
                <a:solidFill>
                  <a:schemeClr val="accent6"/>
                </a:solidFill>
                <a:latin typeface="+mn-lt"/>
              </a:rPr>
              <a:t>D</a:t>
            </a:r>
            <a:r>
              <a:rPr lang="en-US" sz="3200" i="1" kern="0" baseline="-25000" dirty="0">
                <a:solidFill>
                  <a:schemeClr val="accent6"/>
                </a:solidFill>
                <a:latin typeface="+mn-lt"/>
              </a:rPr>
              <a:t>1</a:t>
            </a:r>
          </a:p>
        </p:txBody>
      </p:sp>
      <p:sp>
        <p:nvSpPr>
          <p:cNvPr id="12" name="Rectangle 3"/>
          <p:cNvSpPr txBox="1">
            <a:spLocks noChangeArrowheads="1"/>
          </p:cNvSpPr>
          <p:nvPr/>
        </p:nvSpPr>
        <p:spPr bwMode="auto">
          <a:xfrm>
            <a:off x="381000" y="4038600"/>
            <a:ext cx="2362200" cy="533400"/>
          </a:xfrm>
          <a:prstGeom prst="rect">
            <a:avLst/>
          </a:prstGeom>
          <a:noFill/>
          <a:ln w="9525">
            <a:noFill/>
            <a:miter lim="800000"/>
            <a:headEnd/>
            <a:tailEnd/>
          </a:ln>
          <a:effectLst/>
        </p:spPr>
        <p:txBody>
          <a:bodyPr/>
          <a:lstStyle/>
          <a:p>
            <a:pPr marL="342900" indent="-342900">
              <a:spcBef>
                <a:spcPct val="20000"/>
              </a:spcBef>
              <a:defRPr/>
            </a:pPr>
            <a:r>
              <a:rPr lang="en-US" sz="3200" i="1" kern="0" dirty="0">
                <a:solidFill>
                  <a:schemeClr val="accent6"/>
                </a:solidFill>
                <a:latin typeface="+mn-lt"/>
              </a:rPr>
              <a:t>pD</a:t>
            </a:r>
            <a:r>
              <a:rPr lang="en-US" sz="3200" i="1" kern="0" baseline="-25000" dirty="0">
                <a:solidFill>
                  <a:schemeClr val="accent6"/>
                </a:solidFill>
                <a:latin typeface="+mn-lt"/>
              </a:rPr>
              <a:t>1</a:t>
            </a:r>
          </a:p>
        </p:txBody>
      </p:sp>
      <p:sp>
        <p:nvSpPr>
          <p:cNvPr id="13" name="Rectangle 3"/>
          <p:cNvSpPr txBox="1">
            <a:spLocks noChangeArrowheads="1"/>
          </p:cNvSpPr>
          <p:nvPr/>
        </p:nvSpPr>
        <p:spPr bwMode="auto">
          <a:xfrm>
            <a:off x="457200" y="5334000"/>
            <a:ext cx="2362200" cy="533400"/>
          </a:xfrm>
          <a:prstGeom prst="rect">
            <a:avLst/>
          </a:prstGeom>
          <a:noFill/>
          <a:ln w="9525">
            <a:noFill/>
            <a:miter lim="800000"/>
            <a:headEnd/>
            <a:tailEnd/>
          </a:ln>
          <a:effectLst/>
        </p:spPr>
        <p:txBody>
          <a:bodyPr/>
          <a:lstStyle/>
          <a:p>
            <a:pPr marL="342900" indent="-342900">
              <a:spcBef>
                <a:spcPct val="20000"/>
              </a:spcBef>
              <a:defRPr/>
            </a:pPr>
            <a:r>
              <a:rPr lang="en-US" sz="3200" i="1" kern="0" dirty="0">
                <a:solidFill>
                  <a:schemeClr val="accent6"/>
                </a:solidFill>
                <a:latin typeface="+mn-lt"/>
              </a:rPr>
              <a:t>How many policies?</a:t>
            </a:r>
            <a:endParaRPr lang="en-US" sz="3200" i="1" kern="0" baseline="-25000" dirty="0">
              <a:solidFill>
                <a:schemeClr val="accent6"/>
              </a:solidFill>
              <a:latin typeface="+mn-lt"/>
            </a:endParaRPr>
          </a:p>
        </p:txBody>
      </p:sp>
      <p:sp>
        <p:nvSpPr>
          <p:cNvPr id="14" name="Rectangle 3"/>
          <p:cNvSpPr txBox="1">
            <a:spLocks noChangeArrowheads="1"/>
          </p:cNvSpPr>
          <p:nvPr/>
        </p:nvSpPr>
        <p:spPr bwMode="auto">
          <a:xfrm>
            <a:off x="4572000" y="2895600"/>
            <a:ext cx="4572000" cy="533400"/>
          </a:xfrm>
          <a:prstGeom prst="rect">
            <a:avLst/>
          </a:prstGeom>
          <a:noFill/>
          <a:ln w="9525">
            <a:noFill/>
            <a:miter lim="800000"/>
            <a:headEnd/>
            <a:tailEnd/>
          </a:ln>
          <a:effectLst/>
        </p:spPr>
        <p:txBody>
          <a:bodyPr/>
          <a:lstStyle/>
          <a:p>
            <a:pPr marL="342900" indent="-342900">
              <a:spcBef>
                <a:spcPct val="20000"/>
              </a:spcBef>
              <a:defRPr/>
            </a:pPr>
            <a:r>
              <a:rPr lang="en-US" sz="3200" i="1" kern="0" dirty="0">
                <a:solidFill>
                  <a:schemeClr val="accent6"/>
                </a:solidFill>
                <a:latin typeface="+mn-lt"/>
              </a:rPr>
              <a:t>One possible Policy</a:t>
            </a:r>
            <a:endParaRPr lang="en-US" sz="3200" i="1" kern="0" baseline="-25000" dirty="0">
              <a:solidFill>
                <a:schemeClr val="accent6"/>
              </a:solidFill>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0" name="Rectangle 2"/>
          <p:cNvSpPr>
            <a:spLocks noGrp="1" noChangeArrowheads="1"/>
          </p:cNvSpPr>
          <p:nvPr>
            <p:ph type="title"/>
          </p:nvPr>
        </p:nvSpPr>
        <p:spPr>
          <a:xfrm>
            <a:off x="-127000" y="88900"/>
            <a:ext cx="9396413" cy="900113"/>
          </a:xfrm>
        </p:spPr>
        <p:txBody>
          <a:bodyPr/>
          <a:lstStyle/>
          <a:p>
            <a:pPr eaLnBrk="1" hangingPunct="1"/>
            <a:r>
              <a:rPr lang="en-US" sz="3200" b="0" smtClean="0"/>
              <a:t>Sequential decision problems: “complete” Example</a:t>
            </a:r>
            <a:br>
              <a:rPr lang="en-US" sz="3200" b="0" smtClean="0"/>
            </a:br>
            <a:endParaRPr lang="en-US" sz="3200" b="0" smtClean="0"/>
          </a:p>
        </p:txBody>
      </p:sp>
      <p:sp>
        <p:nvSpPr>
          <p:cNvPr id="7191" name="Rectangle 3"/>
          <p:cNvSpPr>
            <a:spLocks noGrp="1" noChangeArrowheads="1"/>
          </p:cNvSpPr>
          <p:nvPr>
            <p:ph type="body" idx="1"/>
          </p:nvPr>
        </p:nvSpPr>
        <p:spPr>
          <a:xfrm>
            <a:off x="228600" y="609600"/>
            <a:ext cx="8458200" cy="1800225"/>
          </a:xfrm>
        </p:spPr>
        <p:txBody>
          <a:bodyPr/>
          <a:lstStyle/>
          <a:p>
            <a:pPr eaLnBrk="1" hangingPunct="1">
              <a:buFontTx/>
              <a:buChar char="•"/>
            </a:pPr>
            <a:r>
              <a:rPr lang="en-US" sz="2400" smtClean="0"/>
              <a:t>A </a:t>
            </a:r>
            <a:r>
              <a:rPr lang="en-US" sz="2400" smtClean="0">
                <a:solidFill>
                  <a:schemeClr val="accent2"/>
                </a:solidFill>
              </a:rPr>
              <a:t>sequential decision problem</a:t>
            </a:r>
            <a:r>
              <a:rPr lang="en-US" sz="2400" smtClean="0"/>
              <a:t> consists of a sequence of decision variables </a:t>
            </a:r>
            <a:r>
              <a:rPr lang="en-US" sz="2400" i="1" smtClean="0"/>
              <a:t>D</a:t>
            </a:r>
            <a:r>
              <a:rPr lang="en-US" sz="2400" baseline="-25000" smtClean="0"/>
              <a:t>1</a:t>
            </a:r>
            <a:r>
              <a:rPr lang="en-US" baseline="-25000" smtClean="0">
                <a:latin typeface="cmmi10" pitchFamily="34" charset="0"/>
              </a:rPr>
              <a:t> </a:t>
            </a:r>
            <a:r>
              <a:rPr lang="en-US" smtClean="0"/>
              <a:t>,…..,</a:t>
            </a:r>
            <a:r>
              <a:rPr lang="en-US" sz="2400" i="1" smtClean="0"/>
              <a:t>D</a:t>
            </a:r>
            <a:r>
              <a:rPr lang="en-US" sz="2400" i="1" baseline="-25000" smtClean="0"/>
              <a:t>n</a:t>
            </a:r>
            <a:r>
              <a:rPr lang="en-US" sz="2400" smtClean="0"/>
              <a:t>.</a:t>
            </a:r>
          </a:p>
          <a:p>
            <a:pPr eaLnBrk="1" hangingPunct="1">
              <a:buFontTx/>
              <a:buChar char="•"/>
            </a:pPr>
            <a:r>
              <a:rPr lang="en-US" sz="2400" smtClean="0"/>
              <a:t>Each </a:t>
            </a:r>
            <a:r>
              <a:rPr lang="en-US" sz="2400" i="1" smtClean="0"/>
              <a:t>D</a:t>
            </a:r>
            <a:r>
              <a:rPr lang="en-US" sz="2400" i="1" baseline="-25000" smtClean="0"/>
              <a:t>i</a:t>
            </a:r>
            <a:r>
              <a:rPr lang="en-US" sz="2400" smtClean="0"/>
              <a:t> has an </a:t>
            </a:r>
            <a:r>
              <a:rPr lang="en-US" sz="2400" smtClean="0">
                <a:solidFill>
                  <a:schemeClr val="accent2"/>
                </a:solidFill>
              </a:rPr>
              <a:t>information set</a:t>
            </a:r>
            <a:r>
              <a:rPr lang="en-US" sz="2400" smtClean="0"/>
              <a:t> of variables </a:t>
            </a:r>
            <a:r>
              <a:rPr lang="en-US" sz="2400" i="1" smtClean="0"/>
              <a:t>pD</a:t>
            </a:r>
            <a:r>
              <a:rPr lang="en-US" sz="2400" i="1" baseline="-25000" smtClean="0"/>
              <a:t>i</a:t>
            </a:r>
            <a:r>
              <a:rPr lang="en-US" sz="2400" smtClean="0"/>
              <a:t>, whose value will be known at the time decision </a:t>
            </a:r>
            <a:r>
              <a:rPr lang="en-US" sz="2400" i="1" smtClean="0"/>
              <a:t>D</a:t>
            </a:r>
            <a:r>
              <a:rPr lang="en-US" sz="2400" baseline="-25000" smtClean="0"/>
              <a:t>i</a:t>
            </a:r>
            <a:r>
              <a:rPr lang="en-US" sz="2400" smtClean="0"/>
              <a:t> is made.</a:t>
            </a:r>
            <a:endParaRPr lang="en-US" smtClean="0"/>
          </a:p>
        </p:txBody>
      </p:sp>
      <p:pic>
        <p:nvPicPr>
          <p:cNvPr id="7192" name="Picture 4"/>
          <p:cNvPicPr>
            <a:picLocks noChangeAspect="1" noChangeArrowheads="1"/>
          </p:cNvPicPr>
          <p:nvPr/>
        </p:nvPicPr>
        <p:blipFill>
          <a:blip r:embed="rId4" cstate="print"/>
          <a:srcRect t="7484" b="5118"/>
          <a:stretch>
            <a:fillRect/>
          </a:stretch>
        </p:blipFill>
        <p:spPr bwMode="auto">
          <a:xfrm>
            <a:off x="914400" y="2209800"/>
            <a:ext cx="4897438" cy="2559050"/>
          </a:xfrm>
          <a:prstGeom prst="rect">
            <a:avLst/>
          </a:prstGeom>
          <a:noFill/>
          <a:ln w="9525" algn="ctr">
            <a:noFill/>
            <a:miter lim="800000"/>
            <a:headEnd/>
            <a:tailEnd/>
          </a:ln>
        </p:spPr>
      </p:pic>
      <p:pic>
        <p:nvPicPr>
          <p:cNvPr id="7193" name="Picture 5"/>
          <p:cNvPicPr>
            <a:picLocks noChangeAspect="1" noChangeArrowheads="1"/>
          </p:cNvPicPr>
          <p:nvPr/>
        </p:nvPicPr>
        <p:blipFill>
          <a:blip r:embed="rId5" cstate="print"/>
          <a:srcRect/>
          <a:stretch>
            <a:fillRect/>
          </a:stretch>
        </p:blipFill>
        <p:spPr bwMode="auto">
          <a:xfrm>
            <a:off x="7308850" y="5229225"/>
            <a:ext cx="1582738" cy="584200"/>
          </a:xfrm>
          <a:prstGeom prst="rect">
            <a:avLst/>
          </a:prstGeom>
          <a:noFill/>
          <a:ln w="9525">
            <a:noFill/>
            <a:miter lim="800000"/>
            <a:headEnd/>
            <a:tailEnd/>
          </a:ln>
        </p:spPr>
      </p:pic>
      <p:sp>
        <p:nvSpPr>
          <p:cNvPr id="120838" name="Rectangle 6"/>
          <p:cNvSpPr>
            <a:spLocks noChangeArrowheads="1"/>
          </p:cNvSpPr>
          <p:nvPr/>
        </p:nvSpPr>
        <p:spPr bwMode="auto">
          <a:xfrm>
            <a:off x="0" y="4724400"/>
            <a:ext cx="7162800" cy="1608138"/>
          </a:xfrm>
          <a:prstGeom prst="rect">
            <a:avLst/>
          </a:prstGeom>
          <a:noFill/>
          <a:ln w="9525">
            <a:noFill/>
            <a:miter lim="800000"/>
            <a:headEnd/>
            <a:tailEnd/>
          </a:ln>
        </p:spPr>
        <p:txBody>
          <a:bodyPr/>
          <a:lstStyle/>
          <a:p>
            <a:pPr marL="342900" indent="-342900">
              <a:lnSpc>
                <a:spcPct val="80000"/>
              </a:lnSpc>
              <a:spcBef>
                <a:spcPct val="20000"/>
              </a:spcBef>
              <a:spcAft>
                <a:spcPts val="300"/>
              </a:spcAft>
            </a:pPr>
            <a:r>
              <a:rPr lang="en-US" sz="2400">
                <a:solidFill>
                  <a:schemeClr val="accent2"/>
                </a:solidFill>
                <a:latin typeface="Arial Unicode MS" pitchFamily="34" charset="-128"/>
              </a:rPr>
              <a:t>No-forgetting decision network</a:t>
            </a:r>
            <a:r>
              <a:rPr lang="en-US" sz="2400">
                <a:latin typeface="Arial Unicode MS" pitchFamily="34" charset="-128"/>
              </a:rPr>
              <a:t>: </a:t>
            </a:r>
          </a:p>
          <a:p>
            <a:pPr marL="342900" indent="-342900">
              <a:lnSpc>
                <a:spcPct val="80000"/>
              </a:lnSpc>
              <a:spcBef>
                <a:spcPct val="20000"/>
              </a:spcBef>
              <a:spcAft>
                <a:spcPts val="300"/>
              </a:spcAft>
              <a:buFontTx/>
              <a:buChar char="•"/>
            </a:pPr>
            <a:r>
              <a:rPr lang="en-US" sz="2400">
                <a:latin typeface="Arial Unicode MS" pitchFamily="34" charset="-128"/>
              </a:rPr>
              <a:t>decisions are totally ordered</a:t>
            </a:r>
          </a:p>
          <a:p>
            <a:pPr marL="342900" indent="-342900">
              <a:lnSpc>
                <a:spcPct val="80000"/>
              </a:lnSpc>
              <a:spcBef>
                <a:spcPct val="20000"/>
              </a:spcBef>
              <a:spcAft>
                <a:spcPts val="300"/>
              </a:spcAft>
              <a:buFontTx/>
              <a:buChar char="•"/>
            </a:pPr>
            <a:r>
              <a:rPr lang="en-US" sz="2400">
                <a:latin typeface="Arial Unicode MS" pitchFamily="34" charset="-128"/>
              </a:rPr>
              <a:t>if a decision </a:t>
            </a:r>
            <a:r>
              <a:rPr lang="en-US" sz="2800" i="1">
                <a:latin typeface="Arial Unicode MS" pitchFamily="34" charset="-128"/>
              </a:rPr>
              <a:t>D</a:t>
            </a:r>
            <a:r>
              <a:rPr lang="en-US" sz="2800" i="1" baseline="-25000">
                <a:latin typeface="Arial Unicode MS" pitchFamily="34" charset="-128"/>
              </a:rPr>
              <a:t>b</a:t>
            </a:r>
            <a:r>
              <a:rPr lang="en-US" sz="3200" i="1" baseline="-25000">
                <a:latin typeface="cmmi10" pitchFamily="34" charset="0"/>
              </a:rPr>
              <a:t> </a:t>
            </a:r>
            <a:r>
              <a:rPr lang="en-US" sz="2400">
                <a:latin typeface="Arial Unicode MS" pitchFamily="34" charset="-128"/>
              </a:rPr>
              <a:t>comes before </a:t>
            </a:r>
            <a:r>
              <a:rPr lang="en-US" sz="2800" i="1">
                <a:latin typeface="Arial Unicode MS" pitchFamily="34" charset="-128"/>
              </a:rPr>
              <a:t>D</a:t>
            </a:r>
            <a:r>
              <a:rPr lang="en-US" sz="2800" i="1" baseline="-25000">
                <a:latin typeface="Arial Unicode MS" pitchFamily="34" charset="-128"/>
              </a:rPr>
              <a:t>a </a:t>
            </a:r>
            <a:r>
              <a:rPr lang="en-US" sz="2400">
                <a:latin typeface="Arial Unicode MS" pitchFamily="34" charset="-128"/>
              </a:rPr>
              <a:t>,then </a:t>
            </a:r>
          </a:p>
          <a:p>
            <a:pPr marL="800100" lvl="1" indent="-342900">
              <a:lnSpc>
                <a:spcPct val="80000"/>
              </a:lnSpc>
              <a:spcBef>
                <a:spcPct val="20000"/>
              </a:spcBef>
              <a:spcAft>
                <a:spcPts val="300"/>
              </a:spcAft>
              <a:buFontTx/>
              <a:buChar char="•"/>
            </a:pPr>
            <a:r>
              <a:rPr lang="en-US" sz="2800" i="1">
                <a:latin typeface="Arial Unicode MS" pitchFamily="34" charset="-128"/>
              </a:rPr>
              <a:t>D</a:t>
            </a:r>
            <a:r>
              <a:rPr lang="en-US" sz="2800" i="1" baseline="-25000">
                <a:latin typeface="Arial Unicode MS" pitchFamily="34" charset="-128"/>
              </a:rPr>
              <a:t>b</a:t>
            </a:r>
            <a:r>
              <a:rPr lang="en-US" sz="3200" baseline="-25000">
                <a:latin typeface="cmmi10" pitchFamily="34" charset="0"/>
              </a:rPr>
              <a:t> </a:t>
            </a:r>
            <a:r>
              <a:rPr lang="en-US" sz="2400">
                <a:latin typeface="Arial Unicode MS" pitchFamily="34" charset="-128"/>
              </a:rPr>
              <a:t>is a parent of </a:t>
            </a:r>
            <a:r>
              <a:rPr lang="en-US" sz="2800" i="1">
                <a:latin typeface="Arial Unicode MS" pitchFamily="34" charset="-128"/>
              </a:rPr>
              <a:t>D</a:t>
            </a:r>
            <a:r>
              <a:rPr lang="en-US" sz="2800" i="1" baseline="-25000">
                <a:latin typeface="Arial Unicode MS" pitchFamily="34" charset="-128"/>
              </a:rPr>
              <a:t>a </a:t>
            </a:r>
            <a:r>
              <a:rPr lang="en-US" sz="2800" baseline="-25000">
                <a:latin typeface="Arial Unicode MS" pitchFamily="34" charset="-128"/>
              </a:rPr>
              <a:t> </a:t>
            </a:r>
            <a:endParaRPr lang="en-US" sz="2400">
              <a:latin typeface="Arial Unicode MS" pitchFamily="34" charset="-128"/>
            </a:endParaRPr>
          </a:p>
          <a:p>
            <a:pPr marL="800100" lvl="1" indent="-342900">
              <a:lnSpc>
                <a:spcPct val="80000"/>
              </a:lnSpc>
              <a:spcBef>
                <a:spcPct val="20000"/>
              </a:spcBef>
              <a:spcAft>
                <a:spcPts val="300"/>
              </a:spcAft>
              <a:buFontTx/>
              <a:buChar char="•"/>
            </a:pPr>
            <a:r>
              <a:rPr lang="en-US" sz="2400">
                <a:latin typeface="Arial Unicode MS" pitchFamily="34" charset="-128"/>
              </a:rPr>
              <a:t>any parent of </a:t>
            </a:r>
            <a:r>
              <a:rPr lang="en-US" sz="2800" i="1">
                <a:latin typeface="Arial Unicode MS" pitchFamily="34" charset="-128"/>
              </a:rPr>
              <a:t>D</a:t>
            </a:r>
            <a:r>
              <a:rPr lang="en-US" sz="2800" i="1" baseline="-25000">
                <a:latin typeface="Arial Unicode MS" pitchFamily="34" charset="-128"/>
              </a:rPr>
              <a:t>b</a:t>
            </a:r>
            <a:r>
              <a:rPr lang="en-US" sz="2800" baseline="-25000">
                <a:latin typeface="Arial Unicode MS" pitchFamily="34" charset="-128"/>
              </a:rPr>
              <a:t> </a:t>
            </a:r>
            <a:r>
              <a:rPr lang="en-US" sz="2400">
                <a:latin typeface="Arial Unicode MS" pitchFamily="34" charset="-128"/>
              </a:rPr>
              <a:t>is a parent of </a:t>
            </a:r>
            <a:r>
              <a:rPr lang="en-US" sz="2800" i="1">
                <a:latin typeface="Arial Unicode MS" pitchFamily="34" charset="-128"/>
              </a:rPr>
              <a:t>D</a:t>
            </a:r>
            <a:r>
              <a:rPr lang="en-US" sz="2800" i="1" baseline="-25000">
                <a:latin typeface="Arial Unicode MS" pitchFamily="34" charset="-128"/>
              </a:rPr>
              <a:t>a</a:t>
            </a:r>
            <a:r>
              <a:rPr lang="en-US" sz="2800" baseline="-25000">
                <a:latin typeface="Arial Unicode MS" pitchFamily="34" charset="-128"/>
              </a:rPr>
              <a:t> </a:t>
            </a:r>
            <a:endParaRPr lang="en-US" sz="2800">
              <a:latin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8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4" name="Rectangle 2"/>
          <p:cNvSpPr>
            <a:spLocks noGrp="1" noChangeArrowheads="1"/>
          </p:cNvSpPr>
          <p:nvPr>
            <p:ph type="title"/>
          </p:nvPr>
        </p:nvSpPr>
        <p:spPr>
          <a:xfrm>
            <a:off x="250825" y="152400"/>
            <a:ext cx="8588375" cy="900113"/>
          </a:xfrm>
        </p:spPr>
        <p:txBody>
          <a:bodyPr/>
          <a:lstStyle/>
          <a:p>
            <a:pPr eaLnBrk="1" hangingPunct="1"/>
            <a:r>
              <a:rPr lang="en-US" sz="3200" b="0" smtClean="0"/>
              <a:t>Policies for Sequential Decision Problems</a:t>
            </a:r>
            <a:br>
              <a:rPr lang="en-US" sz="3200" b="0" smtClean="0"/>
            </a:br>
            <a:endParaRPr lang="en-US" sz="3200" b="0" smtClean="0"/>
          </a:p>
        </p:txBody>
      </p:sp>
      <p:sp>
        <p:nvSpPr>
          <p:cNvPr id="8215" name="Rectangle 3"/>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8216" name="Rectangle 4"/>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8217" name="Rectangle 5"/>
          <p:cNvSpPr>
            <a:spLocks noChangeArrowheads="1"/>
          </p:cNvSpPr>
          <p:nvPr/>
        </p:nvSpPr>
        <p:spPr bwMode="auto">
          <a:xfrm>
            <a:off x="250825" y="765175"/>
            <a:ext cx="8458200" cy="2087563"/>
          </a:xfrm>
          <a:prstGeom prst="rect">
            <a:avLst/>
          </a:prstGeom>
          <a:noFill/>
          <a:ln w="9525">
            <a:noFill/>
            <a:miter lim="800000"/>
            <a:headEnd/>
            <a:tailEnd/>
          </a:ln>
        </p:spPr>
        <p:txBody>
          <a:bodyPr/>
          <a:lstStyle/>
          <a:p>
            <a:pPr marL="342900" indent="-342900">
              <a:spcBef>
                <a:spcPct val="20000"/>
              </a:spcBef>
              <a:buFontTx/>
              <a:buChar char="•"/>
            </a:pPr>
            <a:r>
              <a:rPr lang="en-US" sz="2400" dirty="0">
                <a:latin typeface="Arial Unicode MS" pitchFamily="34" charset="-128"/>
              </a:rPr>
              <a:t>A </a:t>
            </a:r>
            <a:r>
              <a:rPr lang="en-US" sz="2400" b="1" dirty="0">
                <a:latin typeface="Arial Unicode MS" pitchFamily="34" charset="-128"/>
              </a:rPr>
              <a:t>policy</a:t>
            </a:r>
            <a:r>
              <a:rPr lang="en-US" sz="2400" dirty="0">
                <a:latin typeface="Arial Unicode MS" pitchFamily="34" charset="-128"/>
              </a:rPr>
              <a:t> is a sequence of  </a:t>
            </a:r>
            <a:r>
              <a:rPr lang="el-GR" sz="2400" i="1" dirty="0">
                <a:latin typeface="Helvetica" pitchFamily="34" charset="0"/>
              </a:rPr>
              <a:t>δ</a:t>
            </a:r>
            <a:r>
              <a:rPr lang="en-US" sz="2400" baseline="-25000" dirty="0">
                <a:latin typeface="cmmi10" pitchFamily="34" charset="0"/>
              </a:rPr>
              <a:t>1 </a:t>
            </a:r>
            <a:r>
              <a:rPr lang="en-US" sz="2400" dirty="0">
                <a:latin typeface="Arial Unicode MS" pitchFamily="34" charset="-128"/>
              </a:rPr>
              <a:t>,…..,</a:t>
            </a:r>
            <a:r>
              <a:rPr lang="en-US" sz="2400" baseline="-25000" dirty="0">
                <a:latin typeface="cmmi10" pitchFamily="34" charset="0"/>
              </a:rPr>
              <a:t> </a:t>
            </a:r>
            <a:r>
              <a:rPr lang="el-GR" sz="2400" i="1" dirty="0">
                <a:latin typeface="Helvetica" pitchFamily="34" charset="0"/>
              </a:rPr>
              <a:t>δ</a:t>
            </a:r>
            <a:r>
              <a:rPr lang="en-US" sz="2400" baseline="-25000" dirty="0">
                <a:latin typeface="cmmi10" pitchFamily="34" charset="0"/>
              </a:rPr>
              <a:t>n </a:t>
            </a:r>
            <a:r>
              <a:rPr lang="en-US" sz="2400" b="1" dirty="0">
                <a:latin typeface="Arial Unicode MS" pitchFamily="34" charset="-128"/>
              </a:rPr>
              <a:t>decision functions</a:t>
            </a:r>
          </a:p>
          <a:p>
            <a:pPr marL="342900" indent="-342900">
              <a:spcBef>
                <a:spcPct val="20000"/>
              </a:spcBef>
            </a:pPr>
            <a:r>
              <a:rPr lang="en-US" sz="2400" dirty="0">
                <a:latin typeface="Arial Unicode MS" pitchFamily="34" charset="-128"/>
              </a:rPr>
              <a:t> 				 </a:t>
            </a:r>
            <a:r>
              <a:rPr lang="el-GR" sz="2400" i="1" dirty="0">
                <a:latin typeface="Helvetica" pitchFamily="34" charset="0"/>
              </a:rPr>
              <a:t>δ</a:t>
            </a:r>
            <a:r>
              <a:rPr lang="en-US" sz="2400" baseline="-25000" dirty="0" err="1">
                <a:latin typeface="cmmi10" pitchFamily="34" charset="0"/>
              </a:rPr>
              <a:t>i</a:t>
            </a:r>
            <a:r>
              <a:rPr lang="en-US" sz="2400" dirty="0">
                <a:latin typeface="Arial Unicode MS" pitchFamily="34" charset="-128"/>
              </a:rPr>
              <a:t> : </a:t>
            </a:r>
            <a:r>
              <a:rPr lang="en-US" sz="2400" dirty="0" err="1">
                <a:latin typeface="Arial Unicode MS" pitchFamily="34" charset="-128"/>
              </a:rPr>
              <a:t>dom</a:t>
            </a:r>
            <a:r>
              <a:rPr lang="en-US" sz="2400" dirty="0">
                <a:latin typeface="Arial Unicode MS" pitchFamily="34" charset="-128"/>
              </a:rPr>
              <a:t>(</a:t>
            </a:r>
            <a:r>
              <a:rPr lang="en-US" sz="2400" i="1" dirty="0" err="1">
                <a:latin typeface="Arial Unicode MS" pitchFamily="34" charset="-128"/>
              </a:rPr>
              <a:t>pD</a:t>
            </a:r>
            <a:r>
              <a:rPr lang="en-US" sz="2400" i="1" baseline="-25000" dirty="0" err="1">
                <a:latin typeface="Arial Unicode MS" pitchFamily="34" charset="-128"/>
              </a:rPr>
              <a:t>i</a:t>
            </a:r>
            <a:r>
              <a:rPr lang="en-US" sz="2400" i="1" baseline="-25000" dirty="0">
                <a:latin typeface="Arial Unicode MS" pitchFamily="34" charset="-128"/>
              </a:rPr>
              <a:t> </a:t>
            </a:r>
            <a:r>
              <a:rPr lang="en-US" sz="2400" dirty="0">
                <a:latin typeface="Arial Unicode MS" pitchFamily="34" charset="-128"/>
              </a:rPr>
              <a:t>) </a:t>
            </a:r>
            <a:r>
              <a:rPr lang="en-US" sz="2400" dirty="0">
                <a:latin typeface="Arial Unicode MS" pitchFamily="34" charset="-128"/>
                <a:ea typeface="Arial Unicode MS" pitchFamily="34" charset="-128"/>
                <a:cs typeface="Arial Unicode MS" pitchFamily="34" charset="-128"/>
              </a:rPr>
              <a:t>→ </a:t>
            </a:r>
            <a:r>
              <a:rPr lang="en-US" sz="2400" dirty="0" err="1">
                <a:latin typeface="Arial Unicode MS" pitchFamily="34" charset="-128"/>
              </a:rPr>
              <a:t>dom</a:t>
            </a:r>
            <a:r>
              <a:rPr lang="en-US" sz="2400" dirty="0">
                <a:latin typeface="Arial Unicode MS" pitchFamily="34" charset="-128"/>
              </a:rPr>
              <a:t>(</a:t>
            </a:r>
            <a:r>
              <a:rPr lang="en-US" sz="2400" i="1" dirty="0">
                <a:latin typeface="Arial Unicode MS" pitchFamily="34" charset="-128"/>
              </a:rPr>
              <a:t>D</a:t>
            </a:r>
            <a:r>
              <a:rPr lang="en-US" sz="2400" i="1" baseline="-25000" dirty="0">
                <a:latin typeface="Arial Unicode MS" pitchFamily="34" charset="-128"/>
              </a:rPr>
              <a:t>i </a:t>
            </a:r>
            <a:r>
              <a:rPr lang="en-US" sz="2400" dirty="0">
                <a:latin typeface="Arial Unicode MS" pitchFamily="34" charset="-128"/>
              </a:rPr>
              <a:t>) </a:t>
            </a:r>
            <a:endParaRPr lang="en-US" sz="2400" dirty="0">
              <a:latin typeface="Arial Unicode MS" pitchFamily="34" charset="-128"/>
              <a:ea typeface="Arial Unicode MS" pitchFamily="34" charset="-128"/>
              <a:cs typeface="Arial Unicode MS" pitchFamily="34" charset="-128"/>
            </a:endParaRPr>
          </a:p>
          <a:p>
            <a:pPr marL="342900" indent="-342900">
              <a:spcBef>
                <a:spcPct val="20000"/>
              </a:spcBef>
              <a:buFontTx/>
              <a:buChar char="•"/>
            </a:pPr>
            <a:r>
              <a:rPr lang="en-US" sz="2400" dirty="0">
                <a:latin typeface="Arial Unicode MS" pitchFamily="34" charset="-128"/>
              </a:rPr>
              <a:t>This policy means that when the agent has observed</a:t>
            </a:r>
          </a:p>
          <a:p>
            <a:pPr marL="342900" indent="-342900">
              <a:spcBef>
                <a:spcPct val="20000"/>
              </a:spcBef>
            </a:pPr>
            <a:r>
              <a:rPr lang="en-US" sz="2400" dirty="0">
                <a:latin typeface="Arial Unicode MS" pitchFamily="34" charset="-128"/>
              </a:rPr>
              <a:t>     </a:t>
            </a:r>
            <a:r>
              <a:rPr lang="en-US" sz="2400" i="1" dirty="0">
                <a:latin typeface="Arial Unicode MS" pitchFamily="34" charset="-128"/>
              </a:rPr>
              <a:t>O</a:t>
            </a:r>
            <a:r>
              <a:rPr lang="en-US" sz="2400" dirty="0">
                <a:latin typeface="Arial Unicode MS" pitchFamily="34" charset="-128"/>
              </a:rPr>
              <a:t> </a:t>
            </a:r>
            <a:r>
              <a:rPr lang="en-US" sz="2400" dirty="0">
                <a:latin typeface="cmsy10" pitchFamily="34" charset="0"/>
                <a:sym typeface="Symbol" pitchFamily="18" charset="2"/>
              </a:rPr>
              <a:t></a:t>
            </a:r>
            <a:r>
              <a:rPr lang="en-US" sz="2400" dirty="0">
                <a:latin typeface="cmsy10" pitchFamily="34" charset="0"/>
              </a:rPr>
              <a:t> </a:t>
            </a:r>
            <a:r>
              <a:rPr lang="en-US" sz="2400" dirty="0" err="1">
                <a:latin typeface="Arial Unicode MS" pitchFamily="34" charset="-128"/>
              </a:rPr>
              <a:t>dom</a:t>
            </a:r>
            <a:r>
              <a:rPr lang="en-US" sz="2400" dirty="0">
                <a:latin typeface="Arial Unicode MS" pitchFamily="34" charset="-128"/>
              </a:rPr>
              <a:t>(</a:t>
            </a:r>
            <a:r>
              <a:rPr lang="en-US" sz="2400" i="1" dirty="0" err="1">
                <a:latin typeface="Arial Unicode MS" pitchFamily="34" charset="-128"/>
              </a:rPr>
              <a:t>pD</a:t>
            </a:r>
            <a:r>
              <a:rPr lang="en-US" sz="2400" i="1" baseline="-25000" dirty="0" err="1">
                <a:latin typeface="Arial Unicode MS" pitchFamily="34" charset="-128"/>
              </a:rPr>
              <a:t>i</a:t>
            </a:r>
            <a:r>
              <a:rPr lang="en-US" sz="2400" i="1" baseline="-25000" dirty="0">
                <a:latin typeface="Arial Unicode MS" pitchFamily="34" charset="-128"/>
              </a:rPr>
              <a:t> </a:t>
            </a:r>
            <a:r>
              <a:rPr lang="en-US" sz="2400" dirty="0">
                <a:latin typeface="Arial Unicode MS" pitchFamily="34" charset="-128"/>
              </a:rPr>
              <a:t>) , it will do </a:t>
            </a:r>
            <a:r>
              <a:rPr lang="el-GR" sz="2400" i="1" dirty="0">
                <a:latin typeface="Helvetica" pitchFamily="34" charset="0"/>
              </a:rPr>
              <a:t>δ</a:t>
            </a:r>
            <a:r>
              <a:rPr lang="en-US" sz="2400" baseline="-25000" dirty="0" err="1">
                <a:latin typeface="cmmi10" pitchFamily="34" charset="0"/>
              </a:rPr>
              <a:t>i</a:t>
            </a:r>
            <a:r>
              <a:rPr lang="en-US" sz="2400" dirty="0">
                <a:latin typeface="Arial Unicode MS" pitchFamily="34" charset="-128"/>
              </a:rPr>
              <a:t>(</a:t>
            </a:r>
            <a:r>
              <a:rPr lang="en-US" sz="2400" i="1" dirty="0">
                <a:latin typeface="Arial Unicode MS" pitchFamily="34" charset="-128"/>
              </a:rPr>
              <a:t>O</a:t>
            </a:r>
            <a:r>
              <a:rPr lang="en-US" sz="2400" dirty="0">
                <a:latin typeface="Arial Unicode MS" pitchFamily="34" charset="-128"/>
              </a:rPr>
              <a:t>)</a:t>
            </a:r>
          </a:p>
        </p:txBody>
      </p:sp>
      <p:pic>
        <p:nvPicPr>
          <p:cNvPr id="8218" name="Picture 6"/>
          <p:cNvPicPr>
            <a:picLocks noChangeAspect="1" noChangeArrowheads="1"/>
          </p:cNvPicPr>
          <p:nvPr/>
        </p:nvPicPr>
        <p:blipFill>
          <a:blip r:embed="rId4" cstate="print"/>
          <a:srcRect t="7484" b="5118"/>
          <a:stretch>
            <a:fillRect/>
          </a:stretch>
        </p:blipFill>
        <p:spPr bwMode="auto">
          <a:xfrm>
            <a:off x="0" y="2708275"/>
            <a:ext cx="4464050" cy="2332038"/>
          </a:xfrm>
          <a:prstGeom prst="rect">
            <a:avLst/>
          </a:prstGeom>
          <a:noFill/>
          <a:ln w="9525" algn="ctr">
            <a:noFill/>
            <a:miter lim="800000"/>
            <a:headEnd/>
            <a:tailEnd/>
          </a:ln>
        </p:spPr>
      </p:pic>
      <p:sp>
        <p:nvSpPr>
          <p:cNvPr id="8219" name="Rectangle 7"/>
          <p:cNvSpPr>
            <a:spLocks noChangeArrowheads="1"/>
          </p:cNvSpPr>
          <p:nvPr/>
        </p:nvSpPr>
        <p:spPr bwMode="auto">
          <a:xfrm>
            <a:off x="5003800" y="2205038"/>
            <a:ext cx="2160588" cy="431800"/>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Example:</a:t>
            </a:r>
          </a:p>
        </p:txBody>
      </p:sp>
      <p:graphicFrame>
        <p:nvGraphicFramePr>
          <p:cNvPr id="122888" name="Group 8"/>
          <p:cNvGraphicFramePr>
            <a:graphicFrameLocks noGrp="1"/>
          </p:cNvGraphicFramePr>
          <p:nvPr/>
        </p:nvGraphicFramePr>
        <p:xfrm>
          <a:off x="5651500" y="2708275"/>
          <a:ext cx="3111500" cy="1177925"/>
        </p:xfrm>
        <a:graphic>
          <a:graphicData uri="http://schemas.openxmlformats.org/drawingml/2006/table">
            <a:tbl>
              <a:tblPr/>
              <a:tblGrid>
                <a:gridCol w="1389029"/>
                <a:gridCol w="1722471"/>
              </a:tblGrid>
              <a:tr h="41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Unicode MS" pitchFamily="34" charset="-128"/>
                        </a:rPr>
                        <a:t>Check Smoke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3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2899" name="Group 19"/>
          <p:cNvGraphicFramePr>
            <a:graphicFrameLocks noGrp="1"/>
          </p:cNvGraphicFramePr>
          <p:nvPr/>
        </p:nvGraphicFramePr>
        <p:xfrm>
          <a:off x="4876800" y="4114800"/>
          <a:ext cx="4267200" cy="2743200"/>
        </p:xfrm>
        <a:graphic>
          <a:graphicData uri="http://schemas.openxmlformats.org/drawingml/2006/table">
            <a:tbl>
              <a:tblPr/>
              <a:tblGrid>
                <a:gridCol w="3333528"/>
                <a:gridCol w="933672"/>
              </a:tblGrid>
              <a:tr h="4506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Unicode MS" pitchFamily="34" charset="-128"/>
                        </a:rPr>
                        <a:t>Report     </a:t>
                      </a:r>
                      <a:r>
                        <a:rPr kumimoji="0" lang="en-US" sz="1400" b="1" i="0" u="none" strike="noStrike" cap="none" normalizeH="0" baseline="0" dirty="0" err="1" smtClean="0">
                          <a:ln>
                            <a:noFill/>
                          </a:ln>
                          <a:solidFill>
                            <a:schemeClr val="tx1"/>
                          </a:solidFill>
                          <a:effectLst/>
                          <a:latin typeface="Arial Unicode MS" pitchFamily="34" charset="-128"/>
                        </a:rPr>
                        <a:t>CheckSmoke</a:t>
                      </a:r>
                      <a:r>
                        <a:rPr kumimoji="0" lang="en-US" sz="1400" b="1" i="0" u="none" strike="noStrike" cap="none" normalizeH="0" baseline="0" dirty="0" smtClean="0">
                          <a:ln>
                            <a:noFill/>
                          </a:ln>
                          <a:solidFill>
                            <a:schemeClr val="tx1"/>
                          </a:solidFill>
                          <a:effectLst/>
                          <a:latin typeface="Arial Unicode MS" pitchFamily="34" charset="-128"/>
                        </a:rPr>
                        <a:t>     </a:t>
                      </a:r>
                      <a:r>
                        <a:rPr kumimoji="0" lang="en-US" sz="1400" b="1" i="0" u="none" strike="noStrike" cap="none" normalizeH="0" baseline="0" dirty="0" err="1" smtClean="0">
                          <a:ln>
                            <a:noFill/>
                          </a:ln>
                          <a:solidFill>
                            <a:schemeClr val="tx1"/>
                          </a:solidFill>
                          <a:effectLst/>
                          <a:latin typeface="Arial Unicode MS" pitchFamily="34" charset="-128"/>
                        </a:rPr>
                        <a:t>SeeSmoke</a:t>
                      </a:r>
                      <a:endParaRPr kumimoji="0" lang="en-US" sz="1400" b="1"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Call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925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r>
                        <a:rPr kumimoji="0" lang="en-US" sz="1400" b="0" i="0" u="none" strike="noStrike" cap="none" normalizeH="0" baseline="0" dirty="0" err="1" smtClean="0">
                          <a:ln>
                            <a:noFill/>
                          </a:ln>
                          <a:solidFill>
                            <a:schemeClr val="tx1"/>
                          </a:solidFill>
                          <a:effectLst/>
                          <a:latin typeface="Arial Unicode MS" pitchFamily="34" charset="-128"/>
                        </a:rPr>
                        <a:t>true</a:t>
                      </a:r>
                      <a:r>
                        <a:rPr kumimoji="0" lang="en-US" sz="1400" b="0" i="0" u="none" strike="noStrike" cap="none" normalizeH="0" baseline="0" dirty="0" smtClean="0">
                          <a:ln>
                            <a:noFill/>
                          </a:ln>
                          <a:solidFill>
                            <a:schemeClr val="tx1"/>
                          </a:solidFill>
                          <a:effectLst/>
                          <a:latin typeface="Arial Unicode MS" pitchFamily="34" charset="-128"/>
                        </a:rPr>
                        <a:t>                 </a:t>
                      </a:r>
                      <a:r>
                        <a:rPr kumimoji="0" lang="en-US" sz="1400" b="0" i="0" u="none" strike="noStrike" cap="none" normalizeH="0" baseline="0" dirty="0" err="1" smtClean="0">
                          <a:ln>
                            <a:noFill/>
                          </a:ln>
                          <a:solidFill>
                            <a:schemeClr val="tx1"/>
                          </a:solidFill>
                          <a:effectLst/>
                          <a:latin typeface="Arial Unicode MS" pitchFamily="34" charset="-128"/>
                        </a:rPr>
                        <a:t>true</a:t>
                      </a:r>
                      <a:r>
                        <a:rPr kumimoji="0" lang="en-US" sz="1400" b="0" i="0" u="none" strike="noStrike" cap="none" normalizeH="0" baseline="0" dirty="0" smtClean="0">
                          <a:ln>
                            <a:noFill/>
                          </a:ln>
                          <a:solidFill>
                            <a:schemeClr val="tx1"/>
                          </a:solidFill>
                          <a:effectLst/>
                          <a:latin typeface="Arial Unicode MS" pitchFamily="34"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r>
                        <a:rPr kumimoji="0" lang="en-US" sz="1400" b="0" i="0" u="none" strike="noStrike" cap="none" normalizeH="0" baseline="0" dirty="0" err="1" smtClean="0">
                          <a:ln>
                            <a:noFill/>
                          </a:ln>
                          <a:solidFill>
                            <a:schemeClr val="tx1"/>
                          </a:solidFill>
                          <a:effectLst/>
                          <a:latin typeface="Arial Unicode MS" pitchFamily="34" charset="-128"/>
                        </a:rPr>
                        <a:t>true</a:t>
                      </a:r>
                      <a:r>
                        <a:rPr kumimoji="0" lang="en-US" sz="1400" b="0" i="0" u="none" strike="noStrike" cap="none" normalizeH="0" baseline="0" dirty="0" smtClean="0">
                          <a:ln>
                            <a:noFill/>
                          </a:ln>
                          <a:solidFill>
                            <a:schemeClr val="tx1"/>
                          </a:solidFill>
                          <a:effectLst/>
                          <a:latin typeface="Arial Unicode MS" pitchFamily="34" charset="-128"/>
                        </a:rPr>
                        <a:t>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false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false               </a:t>
                      </a:r>
                      <a:r>
                        <a:rPr kumimoji="0" lang="en-US" sz="1400" b="0" i="0" u="none" strike="noStrike" cap="none" normalizeH="0" baseline="0" dirty="0" err="1" smtClean="0">
                          <a:ln>
                            <a:noFill/>
                          </a:ln>
                          <a:solidFill>
                            <a:schemeClr val="tx1"/>
                          </a:solidFill>
                          <a:effectLst/>
                          <a:latin typeface="Arial Unicode MS" pitchFamily="34" charset="-128"/>
                        </a:rPr>
                        <a:t>false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true                </a:t>
                      </a:r>
                      <a:r>
                        <a:rPr kumimoji="0" lang="en-US" sz="1400" b="0" i="0" u="none" strike="noStrike" cap="none" normalizeH="0" baseline="0" dirty="0" err="1" smtClean="0">
                          <a:ln>
                            <a:noFill/>
                          </a:ln>
                          <a:solidFill>
                            <a:schemeClr val="tx1"/>
                          </a:solidFill>
                          <a:effectLst/>
                          <a:latin typeface="Arial Unicode MS" pitchFamily="34" charset="-128"/>
                        </a:rPr>
                        <a:t>true</a:t>
                      </a:r>
                      <a:endParaRPr kumimoji="0" lang="en-US" sz="1400" b="0" i="0" u="none" strike="noStrike" cap="none" normalizeH="0" baseline="0" dirty="0" smtClean="0">
                        <a:ln>
                          <a:noFill/>
                        </a:ln>
                        <a:solidFill>
                          <a:schemeClr val="tx1"/>
                        </a:solidFill>
                        <a:effectLst/>
                        <a:latin typeface="Arial Unicode MS" pitchFamily="34"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true                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r>
                        <a:rPr kumimoji="0" lang="en-US" sz="1400" b="0" i="0" u="none" strike="noStrike" cap="none" normalizeH="0" baseline="0" dirty="0" err="1" smtClean="0">
                          <a:ln>
                            <a:noFill/>
                          </a:ln>
                          <a:solidFill>
                            <a:schemeClr val="tx1"/>
                          </a:solidFill>
                          <a:effectLst/>
                          <a:latin typeface="Arial Unicode MS" pitchFamily="34" charset="-128"/>
                        </a:rPr>
                        <a:t>false</a:t>
                      </a:r>
                      <a:r>
                        <a:rPr kumimoji="0" lang="en-US" sz="1400" b="0" i="0" u="none" strike="noStrike" cap="none" normalizeH="0" baseline="0" dirty="0" smtClean="0">
                          <a:ln>
                            <a:noFill/>
                          </a:ln>
                          <a:solidFill>
                            <a:schemeClr val="tx1"/>
                          </a:solidFill>
                          <a:effectLst/>
                          <a:latin typeface="Arial Unicode MS" pitchFamily="34" charset="-128"/>
                        </a:rPr>
                        <a:t>              true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r>
                        <a:rPr kumimoji="0" lang="en-US" sz="1400" b="0" i="0" u="none" strike="noStrike" cap="none" normalizeH="0" baseline="0" dirty="0" err="1" smtClean="0">
                          <a:ln>
                            <a:noFill/>
                          </a:ln>
                          <a:solidFill>
                            <a:schemeClr val="tx1"/>
                          </a:solidFill>
                          <a:effectLst/>
                          <a:latin typeface="Arial Unicode MS" pitchFamily="34" charset="-128"/>
                        </a:rPr>
                        <a:t>false</a:t>
                      </a:r>
                      <a:r>
                        <a:rPr kumimoji="0" lang="en-US" sz="1400" b="0" i="0" u="none" strike="noStrike" cap="none" normalizeH="0" baseline="0" dirty="0" smtClean="0">
                          <a:ln>
                            <a:noFill/>
                          </a:ln>
                          <a:solidFill>
                            <a:schemeClr val="tx1"/>
                          </a:solidFill>
                          <a:effectLst/>
                          <a:latin typeface="Arial Unicode MS" pitchFamily="34" charset="-128"/>
                        </a:rPr>
                        <a:t>              </a:t>
                      </a:r>
                      <a:r>
                        <a:rPr kumimoji="0" lang="en-US" sz="1400" b="0" i="0" u="none" strike="noStrike" cap="none" normalizeH="0" baseline="0" dirty="0" err="1" smtClean="0">
                          <a:ln>
                            <a:noFill/>
                          </a:ln>
                          <a:solidFill>
                            <a:schemeClr val="tx1"/>
                          </a:solidFill>
                          <a:effectLst/>
                          <a:latin typeface="Arial Unicode MS" pitchFamily="34" charset="-128"/>
                        </a:rPr>
                        <a:t>false</a:t>
                      </a:r>
                      <a:endParaRPr kumimoji="0" lang="en-US" sz="14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true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Unicode MS" pitchFamily="34" charset="-128"/>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 name="Rectangle 3"/>
          <p:cNvSpPr txBox="1">
            <a:spLocks noChangeArrowheads="1"/>
          </p:cNvSpPr>
          <p:nvPr/>
        </p:nvSpPr>
        <p:spPr bwMode="auto">
          <a:xfrm>
            <a:off x="304800" y="5181600"/>
            <a:ext cx="2971800" cy="533400"/>
          </a:xfrm>
          <a:prstGeom prst="rect">
            <a:avLst/>
          </a:prstGeom>
          <a:noFill/>
          <a:ln w="9525">
            <a:noFill/>
            <a:miter lim="800000"/>
            <a:headEnd/>
            <a:tailEnd/>
          </a:ln>
          <a:effectLst/>
        </p:spPr>
        <p:txBody>
          <a:bodyPr/>
          <a:lstStyle/>
          <a:p>
            <a:pPr marL="342900" indent="-342900">
              <a:spcBef>
                <a:spcPct val="20000"/>
              </a:spcBef>
              <a:defRPr/>
            </a:pPr>
            <a:r>
              <a:rPr lang="en-US" sz="2400" i="1" kern="0" dirty="0">
                <a:solidFill>
                  <a:schemeClr val="accent6"/>
                </a:solidFill>
                <a:latin typeface="+mn-lt"/>
              </a:rPr>
              <a:t>How many policies?</a:t>
            </a:r>
            <a:endParaRPr lang="en-US" sz="2400" i="1" kern="0" baseline="-25000" dirty="0">
              <a:solidFill>
                <a:schemeClr val="accent6"/>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8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8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Lecture Overview</a:t>
            </a:r>
          </a:p>
        </p:txBody>
      </p:sp>
      <p:sp>
        <p:nvSpPr>
          <p:cNvPr id="18435" name="Rectangle 3"/>
          <p:cNvSpPr>
            <a:spLocks noGrp="1" noChangeArrowheads="1"/>
          </p:cNvSpPr>
          <p:nvPr>
            <p:ph type="body" idx="1"/>
          </p:nvPr>
        </p:nvSpPr>
        <p:spPr>
          <a:xfrm>
            <a:off x="395288" y="1268413"/>
            <a:ext cx="8458200" cy="4495800"/>
          </a:xfrm>
        </p:spPr>
        <p:txBody>
          <a:bodyPr/>
          <a:lstStyle/>
          <a:p>
            <a:pPr eaLnBrk="1" hangingPunct="1">
              <a:spcBef>
                <a:spcPct val="0"/>
              </a:spcBef>
              <a:buFontTx/>
              <a:buChar char="•"/>
            </a:pPr>
            <a:r>
              <a:rPr lang="en-US" sz="4000" smtClean="0">
                <a:solidFill>
                  <a:schemeClr val="bg2"/>
                </a:solidFill>
              </a:rPr>
              <a:t>Recap </a:t>
            </a:r>
          </a:p>
          <a:p>
            <a:pPr eaLnBrk="1" hangingPunct="1">
              <a:spcBef>
                <a:spcPct val="0"/>
              </a:spcBef>
              <a:buFontTx/>
              <a:buChar char="•"/>
            </a:pPr>
            <a:r>
              <a:rPr lang="en-US" sz="4000" smtClean="0">
                <a:solidFill>
                  <a:schemeClr val="hlink"/>
                </a:solidFill>
              </a:rPr>
              <a:t>Sequential Decisions</a:t>
            </a:r>
          </a:p>
          <a:p>
            <a:pPr eaLnBrk="1" hangingPunct="1">
              <a:buFontTx/>
              <a:buChar char="•"/>
            </a:pPr>
            <a:r>
              <a:rPr lang="en-US" sz="4000" smtClean="0"/>
              <a:t>Finding Optimal Policies</a:t>
            </a:r>
          </a:p>
          <a:p>
            <a:pPr eaLnBrk="1" hangingPunct="1"/>
            <a:endParaRPr lang="en-US" sz="4000" smtClean="0">
              <a:solidFill>
                <a:schemeClr val="bg2"/>
              </a:solidFill>
            </a:endParaRPr>
          </a:p>
          <a:p>
            <a:pPr eaLnBrk="1" hangingPunct="1">
              <a:buFontTx/>
              <a:buChar char="•"/>
            </a:pPr>
            <a:endParaRPr lang="en-US" sz="4000" smtClean="0">
              <a:solidFill>
                <a:schemeClr val="bg2"/>
              </a:solidFill>
            </a:endParaRPr>
          </a:p>
          <a:p>
            <a:pPr eaLnBrk="1" hangingPunct="1"/>
            <a:endParaRPr lang="en-US" sz="4000" smtClean="0">
              <a:solidFill>
                <a:schemeClr val="bg2"/>
              </a:solidFill>
            </a:endParaRPr>
          </a:p>
          <a:p>
            <a:pPr eaLnBrk="1" hangingPunct="1"/>
            <a:endParaRPr lang="en-US" sz="4000" smtClean="0">
              <a:solidFill>
                <a:schemeClr val="bg2"/>
              </a:solidFill>
            </a:endParaRPr>
          </a:p>
          <a:p>
            <a:pPr eaLnBrk="1" hangingPunct="1">
              <a:buFontTx/>
              <a:buChar char="•"/>
            </a:pPr>
            <a:endParaRPr lang="en-US" sz="4000" smtClean="0">
              <a:solidFill>
                <a:schemeClr val="bg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1_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11331</TotalTime>
  <Words>1606</Words>
  <Application>Microsoft Office PowerPoint</Application>
  <PresentationFormat>On-screen Show (4:3)</PresentationFormat>
  <Paragraphs>384</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1_Default Design</vt:lpstr>
      <vt:lpstr>Slide 1</vt:lpstr>
      <vt:lpstr>Slide 2</vt:lpstr>
      <vt:lpstr>Lecture Overview</vt:lpstr>
      <vt:lpstr>Sequential decision problems </vt:lpstr>
      <vt:lpstr>Sequential decisions : Simplest possible </vt:lpstr>
      <vt:lpstr>Policies for Sequential Decision Problem: Intro </vt:lpstr>
      <vt:lpstr>Sequential decision problems: “complete” Example </vt:lpstr>
      <vt:lpstr>Policies for Sequential Decision Problems </vt:lpstr>
      <vt:lpstr>Lecture Overview</vt:lpstr>
      <vt:lpstr>When does a possible world satisfy a policy? </vt:lpstr>
      <vt:lpstr>When does a possible world satisfy a policy? </vt:lpstr>
      <vt:lpstr>Expected Value of a Policy </vt:lpstr>
      <vt:lpstr>Lecture Overview</vt:lpstr>
      <vt:lpstr>Complexity of finding the optimal policy: how many policies? </vt:lpstr>
      <vt:lpstr>Finding the optimal policy more efficiently: VE</vt:lpstr>
      <vt:lpstr>Eliminate the decision Variables: step3 details</vt:lpstr>
      <vt:lpstr>VE elimination reduces complexity of finding the optimal policy </vt:lpstr>
      <vt:lpstr>Slide 18</vt:lpstr>
      <vt:lpstr>Learning Goals for today’s class</vt:lpstr>
      <vt:lpstr>Big Picture: Planning under Uncertainty</vt:lpstr>
      <vt:lpstr>Cpsc 322 Big Picture</vt:lpstr>
      <vt:lpstr>Slide 22</vt:lpstr>
      <vt:lpstr>Announcements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Carenini</dc:creator>
  <cp:lastModifiedBy>carenini</cp:lastModifiedBy>
  <cp:revision>36</cp:revision>
  <dcterms:created xsi:type="dcterms:W3CDTF">2008-04-07T17:41:19Z</dcterms:created>
  <dcterms:modified xsi:type="dcterms:W3CDTF">2012-11-28T20:10:41Z</dcterms:modified>
</cp:coreProperties>
</file>