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80" r:id="rId4"/>
    <p:sldId id="259" r:id="rId5"/>
    <p:sldId id="261" r:id="rId6"/>
    <p:sldId id="263" r:id="rId7"/>
    <p:sldId id="28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87" r:id="rId18"/>
    <p:sldId id="273" r:id="rId19"/>
    <p:sldId id="274" r:id="rId20"/>
    <p:sldId id="275" r:id="rId21"/>
    <p:sldId id="288" r:id="rId22"/>
    <p:sldId id="276" r:id="rId23"/>
    <p:sldId id="277" r:id="rId24"/>
    <p:sldId id="278" r:id="rId25"/>
    <p:sldId id="285" r:id="rId26"/>
    <p:sldId id="286" r:id="rId27"/>
    <p:sldId id="29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49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CBC991-2A8F-4FD2-A5CF-17FFFD466A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Lecture 33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2B627-E021-4CEC-830E-90D3D29EE38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CB360-C1D9-49ED-9457-54DE8B051C2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Representing Actions: Decision Variables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CC57A8-A716-4337-B3AF-2A4D6C34A68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Add worlds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D8AC6-B5A4-4BA3-8563-6CB461EABEA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When you generalize always ask yourself…. Can I still express the basic case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using a </a:t>
            </a:r>
            <a:r>
              <a:rPr lang="en-US" smtClean="0">
                <a:solidFill>
                  <a:schemeClr val="accent2"/>
                </a:solidFill>
              </a:rPr>
              <a:t>boolean</a:t>
            </a:r>
            <a:r>
              <a:rPr lang="en-US" smtClean="0"/>
              <a:t> utility function:</a:t>
            </a:r>
          </a:p>
          <a:p>
            <a:pPr lvl="1" eaLnBrk="1" hangingPunct="1"/>
            <a:r>
              <a:rPr lang="en-US" smtClean="0"/>
              <a:t>worlds that satisfy the goal have utility 1</a:t>
            </a:r>
          </a:p>
          <a:p>
            <a:pPr lvl="1" eaLnBrk="1" hangingPunct="1"/>
            <a:r>
              <a:rPr lang="en-US" smtClean="0"/>
              <a:t>other worlds have utility 0</a:t>
            </a:r>
            <a:endParaRPr lang="en-US" sz="1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62E4-B097-4C4F-9124-AC1764841B6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Expected utility of WP and SW is 35 * 0.2  + 95 * 0.8 = 83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CB253-5958-4A56-A436-CE32547FBC6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151A2-191A-4832-9F1E-8C29274BD52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206E6-1774-49C9-86E0-CDC7FAA294F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2C009-B194-4629-8B73-2B92716472F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shows explicitly which nodes affect whether there is an accident.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13B48-B214-455F-9892-D0F7D0A933D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pXi  includes the decision nodes 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9B777-ACC6-44C3-93A1-5B0EEE5B82E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4F994-33B5-4249-A9BC-CA712B930E7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B4AF0-CEA2-4BA1-AFE9-268D9714D54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6B7C7-A57A-49FA-85E6-7F41218CA23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E711F61C-5818-4F60-999C-94BF637F67CA}" type="slidenum">
              <a:rPr lang="en-US" smtClean="0"/>
              <a:pPr defTabSz="911225"/>
              <a:t>25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9DABE6-B1FC-4531-A10D-DAD6FAE912A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Sequential Decisions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09586A-5967-4F77-99ED-292FEA9A425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260" y="4343714"/>
            <a:ext cx="5031481" cy="411386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225"/>
            <a:fld id="{13F37196-3242-4B77-9D34-98567B39A0BC}" type="slidenum">
              <a:rPr lang="en-US" smtClean="0"/>
              <a:pPr defTabSz="911225"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2250" indent="-222250" eaLnBrk="1" hangingPunct="1"/>
            <a:r>
              <a:rPr lang="en-US" smtClean="0"/>
              <a:t>R&amp;R Sys  Representation and reasoning Systems</a:t>
            </a:r>
          </a:p>
          <a:p>
            <a:pPr marL="222250" indent="-222250" eaLnBrk="1" hangingPunct="1"/>
            <a:r>
              <a:rPr lang="en-US" smtClean="0"/>
              <a:t>Each cell is a R&amp;R system</a:t>
            </a:r>
          </a:p>
          <a:p>
            <a:pPr marL="222250" indent="-22225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4F2672-8451-491A-B529-55F99067BE0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Goal Under Uncertainty</a:t>
            </a:r>
          </a:p>
          <a:p>
            <a:pPr lvl="1" eaLnBrk="1" hangingPunct="1"/>
            <a:r>
              <a:rPr lang="en-US" smtClean="0"/>
              <a:t>A possible world in which some proposition are true</a:t>
            </a:r>
          </a:p>
          <a:p>
            <a:pPr lvl="1" eaLnBrk="1" hangingPunct="1"/>
            <a:r>
              <a:rPr lang="en-US" smtClean="0"/>
              <a:t>More powerful: each possible world has associated a utility, the agent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From KLB this is likely: one of the main reasons to represent the world probabilistically is to be able to use these beliefs as the basis for making decisions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 diagnostic advisor. What is the most likely faulty component of a system?</a:t>
            </a:r>
          </a:p>
          <a:p>
            <a:pPr lvl="1" eaLnBrk="1" hangingPunct="1"/>
            <a:r>
              <a:rPr lang="en-US" smtClean="0"/>
              <a:t>What is the most likely diagnosis for a patient? 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Autonomous system</a:t>
            </a:r>
          </a:p>
          <a:p>
            <a:pPr lvl="1" eaLnBrk="1" hangingPunct="1"/>
            <a:r>
              <a:rPr lang="en-US" smtClean="0"/>
              <a:t>What is the best treatment for a patient (given a prob distribution for the diseases)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z="10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8333D-F0C5-435D-AF0E-24A478EDD0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Sequential Decisions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1B18F-CBBC-4049-ADB0-2FE123BF09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E2D26-DECC-479A-B419-3E61B7BBDED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AAD3E7-552E-4876-95C5-39A422FF7C3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Notice in this scenario all decisions precede the random variable(s). We can treat them as a single macro action</a:t>
            </a:r>
          </a:p>
          <a:p>
            <a:pPr eaLnBrk="1" hangingPunct="1"/>
            <a:r>
              <a:rPr lang="en-US" smtClean="0"/>
              <a:t>We start with this kind of scenario to introduce key ideas and techniques</a:t>
            </a:r>
          </a:p>
          <a:p>
            <a:pPr eaLnBrk="1" hangingPunct="1"/>
            <a:r>
              <a:rPr lang="en-US" smtClean="0"/>
              <a:t>ONE-OFF DECISIONS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B4CF7-EFEE-4E3B-915C-5AE9EEF30A7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Representing Actions: Decision Variables</a:t>
            </a:r>
          </a:p>
          <a:p>
            <a:pPr marL="0" lvl="1" eaLnBrk="1" hangingPunct="1"/>
            <a:r>
              <a:rPr lang="en-US" smtClean="0"/>
              <a:t>The probability of a proposition is undefined unless you condition on the values of all decision variables.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wmf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Decision Theory: Single Stage Decisions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33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9.2)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smtClean="0">
                <a:latin typeface="Arial Unicode MS" pitchFamily="34" charset="-128"/>
              </a:rPr>
              <a:t>Nov 26,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Problems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Utilities / Preferences and </a:t>
            </a:r>
            <a:r>
              <a:rPr lang="en-US" sz="4000" smtClean="0">
                <a:solidFill>
                  <a:schemeClr val="tx2"/>
                </a:solidFill>
              </a:rPr>
              <a:t>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250"/>
            <a:ext cx="8839200" cy="468313"/>
          </a:xfrm>
        </p:spPr>
        <p:txBody>
          <a:bodyPr/>
          <a:lstStyle/>
          <a:p>
            <a:pPr eaLnBrk="1" hangingPunct="1"/>
            <a:r>
              <a:rPr lang="en-US" sz="3200" b="0" smtClean="0"/>
              <a:t>What are the optimal decisions for our Robot?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820150" cy="4495800"/>
          </a:xfrm>
        </p:spPr>
        <p:txBody>
          <a:bodyPr/>
          <a:lstStyle/>
          <a:p>
            <a:pPr eaLnBrk="1" hangingPunct="1"/>
            <a:r>
              <a:rPr lang="en-US" smtClean="0"/>
              <a:t>It all depends on how </a:t>
            </a:r>
            <a:r>
              <a:rPr lang="en-US" smtClean="0">
                <a:solidFill>
                  <a:schemeClr val="accent2"/>
                </a:solidFill>
              </a:rPr>
              <a:t>happy</a:t>
            </a:r>
            <a:r>
              <a:rPr lang="en-US" smtClean="0"/>
              <a:t> the agent is in different situations.</a:t>
            </a:r>
          </a:p>
          <a:p>
            <a:pPr eaLnBrk="1" hangingPunct="1"/>
            <a:r>
              <a:rPr lang="en-US" smtClean="0"/>
              <a:t>For sure getting to the room is better than not getting there….. but we need to consider other factors..</a:t>
            </a:r>
          </a:p>
        </p:txBody>
      </p:sp>
      <p:grpSp>
        <p:nvGrpSpPr>
          <p:cNvPr id="6152" name="Group 7"/>
          <p:cNvGrpSpPr>
            <a:grpSpLocks/>
          </p:cNvGrpSpPr>
          <p:nvPr/>
        </p:nvGrpSpPr>
        <p:grpSpPr bwMode="auto">
          <a:xfrm>
            <a:off x="684213" y="2971800"/>
            <a:ext cx="7380287" cy="3429000"/>
            <a:chOff x="684213" y="2971800"/>
            <a:chExt cx="7380287" cy="3429000"/>
          </a:xfrm>
        </p:grpSpPr>
        <p:pic>
          <p:nvPicPr>
            <p:cNvPr id="615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5715000" y="2971800"/>
              <a:ext cx="18288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720725"/>
          </a:xfrm>
        </p:spPr>
        <p:txBody>
          <a:bodyPr/>
          <a:lstStyle/>
          <a:p>
            <a:pPr eaLnBrk="1" hangingPunct="1"/>
            <a:r>
              <a:rPr lang="en-US" sz="3200" b="0" smtClean="0"/>
              <a:t>Utility / Preferences</a:t>
            </a:r>
          </a:p>
        </p:txBody>
      </p:sp>
      <p:sp>
        <p:nvSpPr>
          <p:cNvPr id="7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85800"/>
            <a:ext cx="8820150" cy="13684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Utility</a:t>
            </a:r>
            <a:r>
              <a:rPr lang="en-US" smtClean="0"/>
              <a:t>: a measure of desirability of possible worlds to an agent</a:t>
            </a:r>
          </a:p>
          <a:p>
            <a:pPr lvl="1" eaLnBrk="1" hangingPunct="1"/>
            <a:r>
              <a:rPr lang="en-US" smtClean="0"/>
              <a:t>Let </a:t>
            </a:r>
            <a:r>
              <a:rPr lang="en-US" i="1" smtClean="0"/>
              <a:t>U</a:t>
            </a:r>
            <a:r>
              <a:rPr lang="en-US" smtClean="0"/>
              <a:t> be a real-valued function such that </a:t>
            </a:r>
            <a:r>
              <a:rPr lang="en-US" i="1" smtClean="0"/>
              <a:t>U </a:t>
            </a:r>
            <a:r>
              <a:rPr lang="en-US" smtClean="0"/>
              <a:t>(</a:t>
            </a:r>
            <a:r>
              <a:rPr lang="en-US" i="1" smtClean="0">
                <a:latin typeface="cmmi10" pitchFamily="34" charset="0"/>
              </a:rPr>
              <a:t>w</a:t>
            </a:r>
            <a:r>
              <a:rPr lang="en-US" smtClean="0"/>
              <a:t>) represents an agent's degree of preference for world </a:t>
            </a:r>
            <a:r>
              <a:rPr lang="en-US" i="1" smtClean="0">
                <a:latin typeface="cmmi10" pitchFamily="34" charset="0"/>
              </a:rPr>
              <a:t>w</a:t>
            </a:r>
            <a:r>
              <a:rPr lang="en-US" smtClean="0">
                <a:latin typeface="cmmi10" pitchFamily="34" charset="0"/>
              </a:rPr>
              <a:t> </a:t>
            </a:r>
            <a:r>
              <a:rPr lang="en-US" smtClean="0"/>
              <a:t>.</a:t>
            </a:r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250825" y="2667000"/>
            <a:ext cx="88931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Would this be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 reasonable utility function for our </a:t>
            </a: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Robot?</a:t>
            </a:r>
            <a:endParaRPr lang="en-US" sz="2400" dirty="0">
              <a:latin typeface="Arial Unicode MS" pitchFamily="34" charset="-128"/>
            </a:endParaRPr>
          </a:p>
        </p:txBody>
      </p:sp>
      <p:graphicFrame>
        <p:nvGraphicFramePr>
          <p:cNvPr id="19" name="Group 4"/>
          <p:cNvGraphicFramePr>
            <a:graphicFrameLocks noGrp="1"/>
          </p:cNvGraphicFramePr>
          <p:nvPr/>
        </p:nvGraphicFramePr>
        <p:xfrm>
          <a:off x="609600" y="3429000"/>
          <a:ext cx="8305799" cy="2657856"/>
        </p:xfrm>
        <a:graphic>
          <a:graphicData uri="http://schemas.openxmlformats.org/drawingml/2006/table">
            <a:tbl>
              <a:tblPr/>
              <a:tblGrid>
                <a:gridCol w="3352799"/>
                <a:gridCol w="762000"/>
                <a:gridCol w="419100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World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w0,  moderate damage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w1, reaches room, quick, extra 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w2,  moderate damage, low energy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w3,  reaches room, slow, extra weight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w4, severe damage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w5, reaches room, 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w6,  severe damage, low energy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w7,  reaches room, 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88375" cy="720725"/>
          </a:xfrm>
        </p:spPr>
        <p:txBody>
          <a:bodyPr/>
          <a:lstStyle/>
          <a:p>
            <a:pPr eaLnBrk="1" hangingPunct="1"/>
            <a:r>
              <a:rPr lang="en-US" sz="3200" b="0" smtClean="0"/>
              <a:t>Utility: Simple Goals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8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820150" cy="4949825"/>
          </a:xfrm>
        </p:spPr>
        <p:txBody>
          <a:bodyPr/>
          <a:lstStyle/>
          <a:p>
            <a:pPr lvl="1" eaLnBrk="1" hangingPunct="1"/>
            <a:r>
              <a:rPr lang="en-US" sz="2800" smtClean="0">
                <a:solidFill>
                  <a:schemeClr val="accent2"/>
                </a:solidFill>
              </a:rPr>
              <a:t>Can simple (boolean) goals</a:t>
            </a:r>
            <a:r>
              <a:rPr lang="en-US" sz="2800" smtClean="0"/>
              <a:t> still be specified?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graphicFrame>
        <p:nvGraphicFramePr>
          <p:cNvPr id="79876" name="Group 4"/>
          <p:cNvGraphicFramePr>
            <a:graphicFrameLocks noGrp="1"/>
          </p:cNvGraphicFramePr>
          <p:nvPr/>
        </p:nvGraphicFramePr>
        <p:xfrm>
          <a:off x="2484438" y="2205038"/>
          <a:ext cx="4152900" cy="2571750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17025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Optimal decisions: How to combine Utility with Probability</a:t>
            </a:r>
          </a:p>
        </p:txBody>
      </p:sp>
      <p:sp>
        <p:nvSpPr>
          <p:cNvPr id="9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686800" cy="863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What is the </a:t>
            </a:r>
            <a:r>
              <a:rPr lang="en-US" sz="2400" b="1" dirty="0" smtClean="0"/>
              <a:t>utility</a:t>
            </a:r>
            <a:r>
              <a:rPr lang="en-US" sz="2400" dirty="0" smtClean="0"/>
              <a:t> of achieving a certain </a:t>
            </a:r>
            <a:r>
              <a:rPr lang="en-US" sz="2400" b="1" dirty="0" smtClean="0"/>
              <a:t>probability distribution </a:t>
            </a:r>
            <a:r>
              <a:rPr lang="en-US" sz="2400" dirty="0" smtClean="0"/>
              <a:t>over </a:t>
            </a:r>
            <a:r>
              <a:rPr lang="en-US" sz="2400" b="1" dirty="0" smtClean="0"/>
              <a:t>possible worlds</a:t>
            </a:r>
            <a:r>
              <a:rPr lang="en-US" sz="2400" dirty="0" smtClean="0"/>
              <a:t>?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381000" y="3657600"/>
            <a:ext cx="84582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It is its </a:t>
            </a:r>
            <a:r>
              <a:rPr lang="en-US" sz="2400" b="1" dirty="0">
                <a:latin typeface="Arial Unicode MS" pitchFamily="34" charset="-128"/>
              </a:rPr>
              <a:t>expected utility/value </a:t>
            </a:r>
            <a:r>
              <a:rPr lang="en-US" sz="2400" dirty="0">
                <a:latin typeface="Arial Unicode MS" pitchFamily="34" charset="-128"/>
              </a:rPr>
              <a:t>i.e., its average utility, weighting possible worlds by their probability.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0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  <p:pic>
        <p:nvPicPr>
          <p:cNvPr id="9236" name="Picture 5"/>
          <p:cNvPicPr>
            <a:picLocks noChangeAspect="1" noChangeArrowheads="1"/>
          </p:cNvPicPr>
          <p:nvPr/>
        </p:nvPicPr>
        <p:blipFill>
          <a:blip r:embed="rId4" cstate="print"/>
          <a:srcRect r="6346" b="44205"/>
          <a:stretch>
            <a:fillRect/>
          </a:stretch>
        </p:blipFill>
        <p:spPr bwMode="auto">
          <a:xfrm>
            <a:off x="755650" y="1916113"/>
            <a:ext cx="6911975" cy="172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237" name="Text Box 6"/>
          <p:cNvSpPr txBox="1">
            <a:spLocks noChangeArrowheads="1"/>
          </p:cNvSpPr>
          <p:nvPr/>
        </p:nvSpPr>
        <p:spPr bwMode="auto">
          <a:xfrm>
            <a:off x="7596188" y="1824038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35</a:t>
            </a:r>
          </a:p>
        </p:txBody>
      </p:sp>
      <p:sp>
        <p:nvSpPr>
          <p:cNvPr id="9238" name="Text Box 7"/>
          <p:cNvSpPr txBox="1">
            <a:spLocks noChangeArrowheads="1"/>
          </p:cNvSpPr>
          <p:nvPr/>
        </p:nvSpPr>
        <p:spPr bwMode="auto">
          <a:xfrm>
            <a:off x="7596188" y="2327275"/>
            <a:ext cx="466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95</a:t>
            </a:r>
          </a:p>
        </p:txBody>
      </p:sp>
      <p:sp>
        <p:nvSpPr>
          <p:cNvPr id="9239" name="Text Box 8"/>
          <p:cNvSpPr txBox="1">
            <a:spLocks noChangeArrowheads="1"/>
          </p:cNvSpPr>
          <p:nvPr/>
        </p:nvSpPr>
        <p:spPr bwMode="auto">
          <a:xfrm>
            <a:off x="4572000" y="1751013"/>
            <a:ext cx="536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0.2</a:t>
            </a:r>
          </a:p>
        </p:txBody>
      </p:sp>
      <p:sp>
        <p:nvSpPr>
          <p:cNvPr id="9240" name="Text Box 9"/>
          <p:cNvSpPr txBox="1">
            <a:spLocks noChangeArrowheads="1"/>
          </p:cNvSpPr>
          <p:nvPr/>
        </p:nvSpPr>
        <p:spPr bwMode="auto">
          <a:xfrm>
            <a:off x="3995738" y="2636838"/>
            <a:ext cx="3960812" cy="70167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0.8</a:t>
            </a:r>
          </a:p>
          <a:p>
            <a:endParaRPr lang="en-US" sz="2000" b="1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 Optimal decision in one-off decisions</a:t>
            </a:r>
          </a:p>
        </p:txBody>
      </p:sp>
      <p:sp>
        <p:nvSpPr>
          <p:cNvPr id="10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237648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dirty="0" smtClean="0"/>
              <a:t>Given a set of </a:t>
            </a:r>
            <a:r>
              <a:rPr lang="en-US" sz="2400" i="1" dirty="0" smtClean="0"/>
              <a:t>n</a:t>
            </a:r>
            <a:r>
              <a:rPr lang="en-US" sz="2400" dirty="0" smtClean="0"/>
              <a:t> decision variables </a:t>
            </a:r>
            <a:r>
              <a:rPr lang="en-US" sz="2400" i="1" dirty="0" err="1" smtClean="0"/>
              <a:t>var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(e.g., Wear Pads, Which Way), the agent can choose:</a:t>
            </a:r>
          </a:p>
          <a:p>
            <a:pPr eaLnBrk="1" hangingPunct="1"/>
            <a:r>
              <a:rPr lang="en-US" sz="2400" i="1" dirty="0" smtClean="0"/>
              <a:t>    D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for any 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     </a:t>
            </a:r>
            <a:r>
              <a:rPr lang="en-US" sz="2400" dirty="0" err="1" smtClean="0"/>
              <a:t>dom</a:t>
            </a:r>
            <a:r>
              <a:rPr lang="en-US" sz="2400" dirty="0" smtClean="0"/>
              <a:t>(</a:t>
            </a:r>
            <a:r>
              <a:rPr lang="en-US" sz="2400" i="1" dirty="0" smtClean="0"/>
              <a:t>var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 x .. x </a:t>
            </a:r>
            <a:r>
              <a:rPr lang="en-US" sz="2400" dirty="0" err="1" smtClean="0"/>
              <a:t>dom</a:t>
            </a:r>
            <a:r>
              <a:rPr lang="en-US" sz="2400" dirty="0" smtClean="0"/>
              <a:t>(</a:t>
            </a:r>
            <a:r>
              <a:rPr lang="en-US" sz="2400" i="1" dirty="0" err="1" smtClean="0"/>
              <a:t>var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 .</a:t>
            </a:r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eaLnBrk="1" hangingPunct="1"/>
            <a:endParaRPr lang="en-US" dirty="0" smtClean="0"/>
          </a:p>
        </p:txBody>
      </p:sp>
      <p:grpSp>
        <p:nvGrpSpPr>
          <p:cNvPr id="10252" name="Group 6"/>
          <p:cNvGrpSpPr>
            <a:grpSpLocks/>
          </p:cNvGrpSpPr>
          <p:nvPr/>
        </p:nvGrpSpPr>
        <p:grpSpPr bwMode="auto">
          <a:xfrm>
            <a:off x="838200" y="3124200"/>
            <a:ext cx="7380288" cy="3429000"/>
            <a:chOff x="684213" y="2971800"/>
            <a:chExt cx="7380287" cy="3429000"/>
          </a:xfrm>
        </p:grpSpPr>
        <p:pic>
          <p:nvPicPr>
            <p:cNvPr id="1026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5715000" y="2971800"/>
              <a:ext cx="1828800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6172200" y="2286000"/>
          <a:ext cx="2743200" cy="1648178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18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        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short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 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 Optimal decision: Maximize Expected Utility</a:t>
            </a:r>
          </a:p>
        </p:txBody>
      </p:sp>
      <p:sp>
        <p:nvSpPr>
          <p:cNvPr id="112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8001000" cy="17526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The </a:t>
            </a:r>
            <a:r>
              <a:rPr lang="en-US" sz="2400" smtClean="0">
                <a:solidFill>
                  <a:schemeClr val="accent2"/>
                </a:solidFill>
              </a:rPr>
              <a:t>expected utility</a:t>
            </a:r>
            <a:r>
              <a:rPr lang="en-US" sz="2400" smtClean="0"/>
              <a:t> of decision </a:t>
            </a:r>
            <a:r>
              <a:rPr lang="en-US" sz="2400" i="1" smtClean="0"/>
              <a:t>D</a:t>
            </a:r>
            <a:r>
              <a:rPr lang="en-US" sz="2400" smtClean="0"/>
              <a:t> =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is </a:t>
            </a:r>
            <a:endParaRPr lang="en-US" smtClean="0"/>
          </a:p>
          <a:p>
            <a:pPr eaLnBrk="1" hangingPunct="1">
              <a:lnSpc>
                <a:spcPct val="115000"/>
              </a:lnSpc>
            </a:pPr>
            <a:r>
              <a:rPr lang="en-US" smtClean="0">
                <a:latin typeface="Castellar" pitchFamily="18" charset="0"/>
                <a:ea typeface="Arial Unicode MS" pitchFamily="34" charset="-128"/>
                <a:cs typeface="Arial Unicode MS" pitchFamily="34" charset="-128"/>
              </a:rPr>
              <a:t>E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smtClean="0"/>
              <a:t>d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) =</a:t>
            </a:r>
            <a:r>
              <a:rPr lang="nn-NO" smtClean="0"/>
              <a:t> </a:t>
            </a:r>
            <a:r>
              <a:rPr lang="nn-NO" smtClean="0">
                <a:latin typeface="Symbol" pitchFamily="18" charset="2"/>
                <a:sym typeface="Symbol" pitchFamily="18" charset="2"/>
              </a:rPr>
              <a:t></a:t>
            </a:r>
            <a:r>
              <a:rPr lang="nn-NO" smtClean="0"/>
              <a:t> </a:t>
            </a:r>
            <a:r>
              <a:rPr lang="nn-NO" baseline="-25000" smtClean="0">
                <a:latin typeface="cmmi10" pitchFamily="34" charset="0"/>
              </a:rPr>
              <a:t>w</a:t>
            </a:r>
            <a:r>
              <a:rPr lang="nn-NO" baseline="-25000" smtClean="0">
                <a:latin typeface="msam10" pitchFamily="34" charset="0"/>
              </a:rPr>
              <a:t>╞ </a:t>
            </a:r>
            <a:r>
              <a:rPr lang="en-US" i="1" baseline="-25000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baseline="-25000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baseline="-25000" smtClean="0"/>
              <a:t>d</a:t>
            </a:r>
            <a:r>
              <a:rPr lang="en-US" i="1" baseline="-40000" smtClean="0"/>
              <a:t>i</a:t>
            </a:r>
            <a:r>
              <a:rPr lang="nn-NO" baseline="-40000" smtClean="0">
                <a:latin typeface="msam10" pitchFamily="34" charset="0"/>
              </a:rPr>
              <a:t> </a:t>
            </a:r>
            <a:r>
              <a:rPr lang="nn-NO" i="1" smtClean="0"/>
              <a:t>P</a:t>
            </a:r>
            <a:r>
              <a:rPr lang="nn-NO" smtClean="0"/>
              <a:t>(</a:t>
            </a:r>
            <a:r>
              <a:rPr lang="nn-NO" i="1" smtClean="0">
                <a:latin typeface="Times New Roman" pitchFamily="18" charset="0"/>
              </a:rPr>
              <a:t>w</a:t>
            </a:r>
            <a:r>
              <a:rPr lang="nn-NO" smtClean="0"/>
              <a:t> | </a:t>
            </a:r>
            <a:r>
              <a:rPr lang="en-US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i="1" smtClean="0"/>
              <a:t>d</a:t>
            </a:r>
            <a:r>
              <a:rPr lang="en-US" i="1" baseline="-25000" smtClean="0"/>
              <a:t>i</a:t>
            </a:r>
            <a:r>
              <a:rPr lang="nn-NO" smtClean="0"/>
              <a:t> ) </a:t>
            </a:r>
            <a:r>
              <a:rPr lang="nn-NO" i="1" smtClean="0"/>
              <a:t>U</a:t>
            </a:r>
            <a:r>
              <a:rPr lang="nn-NO" smtClean="0"/>
              <a:t>(</a:t>
            </a:r>
            <a:r>
              <a:rPr lang="nn-NO" i="1" smtClean="0">
                <a:latin typeface="Times New Roman" pitchFamily="18" charset="0"/>
              </a:rPr>
              <a:t>w</a:t>
            </a:r>
            <a:r>
              <a:rPr lang="nn-NO" smtClean="0"/>
              <a:t>)</a:t>
            </a:r>
          </a:p>
          <a:p>
            <a:pPr eaLnBrk="1" hangingPunct="1">
              <a:lnSpc>
                <a:spcPct val="115000"/>
              </a:lnSpc>
            </a:pPr>
            <a:r>
              <a:rPr lang="en-US" sz="2000" smtClean="0"/>
              <a:t>e.g.,</a:t>
            </a:r>
            <a:r>
              <a:rPr lang="en-US" sz="2000" smtClean="0">
                <a:solidFill>
                  <a:schemeClr val="accent2"/>
                </a:solidFill>
              </a:rPr>
              <a:t> </a:t>
            </a:r>
            <a:r>
              <a:rPr lang="en-US" sz="2400" smtClean="0">
                <a:latin typeface="Castellar" pitchFamily="18" charset="0"/>
                <a:ea typeface="Arial Unicode MS" pitchFamily="34" charset="-128"/>
                <a:cs typeface="Arial Unicode MS" pitchFamily="34" charset="-128"/>
              </a:rPr>
              <a:t>E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400" smtClean="0"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2400" i="1" smtClean="0"/>
              <a:t>{WP= 		, WW= 		}</a:t>
            </a:r>
            <a:r>
              <a:rPr lang="en-US" sz="2400" smtClean="0"/>
              <a:t>)=</a:t>
            </a:r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867400"/>
            <a:ext cx="4392613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47244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kern="0" dirty="0">
                <a:latin typeface="+mn-lt"/>
              </a:rPr>
              <a:t>An 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optimal decision</a:t>
            </a:r>
            <a:r>
              <a:rPr lang="en-US" sz="2400" kern="0" dirty="0">
                <a:latin typeface="+mn-lt"/>
              </a:rPr>
              <a:t> is the decision </a:t>
            </a:r>
            <a:r>
              <a:rPr lang="en-US" sz="2400" i="1" kern="0" dirty="0">
                <a:latin typeface="+mn-lt"/>
              </a:rPr>
              <a:t>D</a:t>
            </a:r>
            <a:r>
              <a:rPr lang="en-US" sz="2400" kern="0" dirty="0">
                <a:latin typeface="+mn-lt"/>
              </a:rPr>
              <a:t> = </a:t>
            </a:r>
            <a:r>
              <a:rPr lang="en-US" sz="2400" i="1" kern="0" dirty="0" err="1">
                <a:latin typeface="+mn-lt"/>
              </a:rPr>
              <a:t>d</a:t>
            </a:r>
            <a:r>
              <a:rPr lang="en-US" sz="2400" i="1" kern="0" baseline="-25000" dirty="0" err="1">
                <a:latin typeface="+mn-lt"/>
              </a:rPr>
              <a:t>max</a:t>
            </a:r>
            <a:r>
              <a:rPr lang="en-US" sz="2400" kern="0" dirty="0">
                <a:latin typeface="+mn-lt"/>
              </a:rPr>
              <a:t> whose expected utility is maximal:</a:t>
            </a:r>
          </a:p>
        </p:txBody>
      </p:sp>
      <p:grpSp>
        <p:nvGrpSpPr>
          <p:cNvPr id="11284" name="Group 6"/>
          <p:cNvGrpSpPr>
            <a:grpSpLocks/>
          </p:cNvGrpSpPr>
          <p:nvPr/>
        </p:nvGrpSpPr>
        <p:grpSpPr bwMode="auto">
          <a:xfrm>
            <a:off x="0" y="2209800"/>
            <a:ext cx="5410200" cy="2590800"/>
            <a:chOff x="684213" y="2971800"/>
            <a:chExt cx="7380287" cy="3429000"/>
          </a:xfrm>
        </p:grpSpPr>
        <p:pic>
          <p:nvPicPr>
            <p:cNvPr id="11293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4213" y="3141663"/>
              <a:ext cx="7380287" cy="3095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5714849" y="2971800"/>
              <a:ext cx="1829912" cy="3429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0" name="Group 4"/>
          <p:cNvGraphicFramePr>
            <a:graphicFrameLocks noGrp="1"/>
          </p:cNvGraphicFramePr>
          <p:nvPr/>
        </p:nvGraphicFramePr>
        <p:xfrm>
          <a:off x="6400800" y="5210175"/>
          <a:ext cx="2743200" cy="1648178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180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        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3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short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                       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 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                    long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152400"/>
            <a:ext cx="8915400" cy="68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Expected utility of a decision</a:t>
            </a:r>
            <a:endParaRPr/>
          </a:p>
        </p:txBody>
      </p:sp>
      <p:pic>
        <p:nvPicPr>
          <p:cNvPr id="409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923310"/>
            <a:ext cx="890111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156325" y="3059113"/>
            <a:ext cx="2301875" cy="388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16688" y="3933825"/>
            <a:ext cx="6477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0.01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516688" y="4313238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0.99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16688" y="3024188"/>
            <a:ext cx="72231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0.2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516688" y="3455988"/>
            <a:ext cx="6461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0.8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516688" y="5661025"/>
            <a:ext cx="6477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0.01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516688" y="6042025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0.99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516688" y="4752975"/>
            <a:ext cx="72231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0.2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516688" y="5184775"/>
            <a:ext cx="7223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</a:rPr>
              <a:t>0.8</a:t>
            </a:r>
          </a:p>
        </p:txBody>
      </p:sp>
      <p:sp>
        <p:nvSpPr>
          <p:cNvPr id="409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242305-7EC6-4DB3-9281-F805968DF7F8}" type="slidenum">
              <a:rPr lang="en-US"/>
              <a:pPr/>
              <a:t>17</a:t>
            </a:fld>
            <a:endParaRPr lang="en-US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51725" y="2636838"/>
            <a:ext cx="814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Arial" pitchFamily="34" charset="0"/>
              </a:rPr>
              <a:t>Utility</a:t>
            </a:r>
            <a:endParaRPr lang="en-CA" sz="200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616825" y="3060700"/>
            <a:ext cx="474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35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616825" y="3060700"/>
            <a:ext cx="474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616825" y="3421063"/>
            <a:ext cx="474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95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983288" y="2420938"/>
            <a:ext cx="1541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34" charset="0"/>
              </a:rPr>
              <a:t>Conditional </a:t>
            </a:r>
            <a:br>
              <a:rPr lang="en-US" sz="2000">
                <a:solidFill>
                  <a:schemeClr val="accent2"/>
                </a:solidFill>
                <a:latin typeface="Arial" pitchFamily="34" charset="0"/>
              </a:rPr>
            </a:br>
            <a:r>
              <a:rPr lang="en-US" sz="2000">
                <a:solidFill>
                  <a:schemeClr val="accent2"/>
                </a:solidFill>
                <a:latin typeface="Arial" pitchFamily="34" charset="0"/>
              </a:rPr>
              <a:t>probability</a:t>
            </a:r>
            <a:endParaRPr lang="en-CA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243888" y="2636838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B050"/>
                </a:solidFill>
                <a:latin typeface="Arial" pitchFamily="34" charset="0"/>
              </a:rPr>
              <a:t>E[U|D]</a:t>
            </a:r>
            <a:endParaRPr lang="en-CA" sz="200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382000" y="3213100"/>
            <a:ext cx="62547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>
                <a:solidFill>
                  <a:srgbClr val="00B050"/>
                </a:solidFill>
              </a:rPr>
              <a:t>83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596188" y="39243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35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596188" y="39243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30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596188" y="4284663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75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596188" y="47879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35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697788" y="47879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553325" y="5148263"/>
            <a:ext cx="6191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100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596188" y="56515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</a:rPr>
              <a:t>35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697788" y="5651500"/>
            <a:ext cx="4746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626350" y="6011863"/>
            <a:ext cx="61753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C00000"/>
                </a:solidFill>
              </a:rPr>
              <a:t>80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081319" y="4068763"/>
            <a:ext cx="1062681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>
                <a:solidFill>
                  <a:srgbClr val="00B050"/>
                </a:solidFill>
              </a:rPr>
              <a:t>74.55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459788" y="4941888"/>
            <a:ext cx="684212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</a:rPr>
              <a:t>80.6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439150" y="5797550"/>
            <a:ext cx="669925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00B050"/>
                </a:solidFill>
              </a:rPr>
              <a:t>79.2</a:t>
            </a: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323528" y="836712"/>
            <a:ext cx="80010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The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expected utility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of decision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 =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d</a:t>
            </a:r>
            <a:r>
              <a:rPr kumimoji="0" lang="en-US" sz="24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i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 is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tabLst/>
              <a:defRPr/>
            </a:pPr>
            <a:endParaRPr lang="en-US" sz="2400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What is the </a:t>
            </a:r>
            <a:r>
              <a:rPr lang="en-US" sz="2400" dirty="0" smtClean="0">
                <a:solidFill>
                  <a:srgbClr val="FF0000"/>
                </a:solidFill>
              </a:rPr>
              <a:t>expected utility </a:t>
            </a:r>
            <a:r>
              <a:rPr lang="en-US" sz="2400" dirty="0" smtClean="0"/>
              <a:t>of </a:t>
            </a:r>
            <a:r>
              <a:rPr lang="en-US" sz="2400" dirty="0" err="1" smtClean="0"/>
              <a:t>Wearpads</a:t>
            </a:r>
            <a:r>
              <a:rPr lang="en-US" sz="2400" dirty="0" smtClean="0"/>
              <a:t>=yes, Way=short ?</a:t>
            </a:r>
          </a:p>
          <a:p>
            <a:pPr lvl="2"/>
            <a:r>
              <a:rPr lang="en-US" sz="2400" dirty="0" smtClean="0"/>
              <a:t>0.2 * 35 + 0.8 * 95 = 83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MS PGothic" charset="0"/>
              </a:rPr>
              <a:t> 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1600200" y="1295400"/>
            <a:ext cx="5064224" cy="533400"/>
          </a:xfrm>
          <a:prstGeom prst="rect">
            <a:avLst/>
          </a:prstGeom>
          <a:solidFill>
            <a:srgbClr val="F7F9A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stellar" pitchFamily="18" charset="0"/>
                <a:ea typeface="Arial Unicode MS" pitchFamily="34" charset="-128"/>
                <a:cs typeface="Arial Unicode MS" pitchFamily="34" charset="-128"/>
              </a:rPr>
              <a:t>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 |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4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  <a:sym typeface="Symbol" pitchFamily="18" charset="2"/>
              </a:rPr>
              <a:t>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n-NO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 pitchFamily="34" charset="0"/>
                <a:ea typeface="+mn-ea"/>
                <a:cs typeface="+mn-cs"/>
              </a:rPr>
              <a:t>w</a:t>
            </a:r>
            <a:r>
              <a:rPr kumimoji="0" lang="nn-NO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am10" pitchFamily="34" charset="0"/>
                <a:ea typeface="+mn-ea"/>
                <a:cs typeface="+mn-cs"/>
              </a:rPr>
              <a:t>╞ (</a:t>
            </a:r>
            <a:r>
              <a:rPr kumimoji="0" lang="en-US" sz="24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kumimoji="0" lang="en-US" sz="24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400" b="0" i="1" u="none" strike="noStrike" kern="0" cap="none" spc="0" normalizeH="0" baseline="-4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nn-NO" sz="2400" b="0" i="0" u="none" strike="noStrike" kern="0" cap="none" spc="0" normalizeH="0" baseline="-4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am10" pitchFamily="34" charset="0"/>
                <a:ea typeface="+mn-ea"/>
                <a:cs typeface="+mn-cs"/>
              </a:rPr>
              <a:t> </a:t>
            </a:r>
            <a:r>
              <a:rPr kumimoji="0" lang="nn-NO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am10" pitchFamily="34" charset="0"/>
                <a:ea typeface="+mn-ea"/>
                <a:cs typeface="+mn-cs"/>
              </a:rPr>
              <a:t>)</a:t>
            </a:r>
            <a:r>
              <a:rPr kumimoji="0" lang="nn-NO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nn-NO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nn-NO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nn-NO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</a:t>
            </a:r>
            <a:r>
              <a:rPr kumimoji="0" lang="nn-N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5" grpId="0"/>
      <p:bldP spid="26" grpId="0" animBg="1"/>
      <p:bldP spid="27" grpId="0" animBg="1"/>
      <p:bldP spid="28" grpId="0" animBg="1"/>
      <p:bldP spid="29" grpId="0"/>
      <p:bldP spid="23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Problems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Decison</a:t>
            </a:r>
          </a:p>
          <a:p>
            <a:pPr eaLnBrk="1" hangingPunct="1">
              <a:buFontTx/>
              <a:buChar char="•"/>
            </a:pPr>
            <a:r>
              <a:rPr lang="en-US" sz="4000" smtClean="0"/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0" smtClean="0"/>
              <a:t>Single-stage decision networks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20713"/>
            <a:ext cx="5976938" cy="2808287"/>
          </a:xfrm>
        </p:spPr>
        <p:txBody>
          <a:bodyPr/>
          <a:lstStyle/>
          <a:p>
            <a:pPr eaLnBrk="1" hangingPunct="1"/>
            <a:r>
              <a:rPr lang="en-US" smtClean="0"/>
              <a:t>Extend belief networks with:</a:t>
            </a:r>
          </a:p>
          <a:p>
            <a:pPr eaLnBrk="1" hangingPunct="1">
              <a:buFontTx/>
              <a:buChar char="•"/>
            </a:pPr>
            <a:r>
              <a:rPr lang="en-US" sz="2400" b="1" smtClean="0"/>
              <a:t>Decision nodes</a:t>
            </a:r>
            <a:r>
              <a:rPr lang="en-US" sz="2400" smtClean="0"/>
              <a:t>, that the agent chooses the value for. Drawn as rectangle.</a:t>
            </a:r>
          </a:p>
          <a:p>
            <a:pPr eaLnBrk="1" hangingPunct="1">
              <a:buFontTx/>
              <a:buChar char="•"/>
            </a:pPr>
            <a:r>
              <a:rPr lang="en-US" sz="2400" b="1" smtClean="0"/>
              <a:t>Utility node</a:t>
            </a:r>
            <a:r>
              <a:rPr lang="en-US" sz="2400" smtClean="0"/>
              <a:t>, the parents are the variables on which the utility depends. Drawn as a diamond.</a:t>
            </a:r>
          </a:p>
          <a:p>
            <a:pPr eaLnBrk="1" hangingPunct="1">
              <a:buFontTx/>
              <a:buChar char="•"/>
            </a:pPr>
            <a:r>
              <a:rPr lang="en-US" sz="2400" smtClean="0"/>
              <a:t>Shows explicitly which decision nodes affect random variables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graphicFrame>
        <p:nvGraphicFramePr>
          <p:cNvPr id="88068" name="Group 4"/>
          <p:cNvGraphicFramePr>
            <a:graphicFrameLocks noGrp="1"/>
          </p:cNvGraphicFramePr>
          <p:nvPr/>
        </p:nvGraphicFramePr>
        <p:xfrm>
          <a:off x="6300788" y="981075"/>
          <a:ext cx="2268537" cy="1889760"/>
        </p:xfrm>
        <a:graphic>
          <a:graphicData uri="http://schemas.openxmlformats.org/drawingml/2006/table">
            <a:tbl>
              <a:tblPr/>
              <a:tblGrid>
                <a:gridCol w="755650"/>
                <a:gridCol w="936625"/>
                <a:gridCol w="576262"/>
              </a:tblGrid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8082" name="Group 18"/>
          <p:cNvGraphicFramePr>
            <a:graphicFrameLocks noGrp="1"/>
          </p:cNvGraphicFramePr>
          <p:nvPr/>
        </p:nvGraphicFramePr>
        <p:xfrm>
          <a:off x="5327650" y="3933825"/>
          <a:ext cx="3816350" cy="2305051"/>
        </p:xfrm>
        <a:graphic>
          <a:graphicData uri="http://schemas.openxmlformats.org/drawingml/2006/table">
            <a:tbl>
              <a:tblPr/>
              <a:tblGrid>
                <a:gridCol w="2981325"/>
                <a:gridCol w="8350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One-Off Decision Example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Finding the optimal decision: We can use VE</a:t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207375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Suppose the </a:t>
            </a:r>
            <a:r>
              <a:rPr lang="en-US" sz="2400" smtClean="0">
                <a:solidFill>
                  <a:schemeClr val="accent2"/>
                </a:solidFill>
              </a:rPr>
              <a:t>random variables</a:t>
            </a:r>
            <a:r>
              <a:rPr lang="en-US" sz="2400" smtClean="0"/>
              <a:t>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X</a:t>
            </a:r>
            <a:r>
              <a:rPr lang="en-US" sz="2400" i="1" baseline="-25000" smtClean="0"/>
              <a:t>n </a:t>
            </a:r>
            <a:r>
              <a:rPr lang="en-US" sz="2400" smtClean="0"/>
              <a:t>, the </a:t>
            </a:r>
            <a:r>
              <a:rPr lang="en-US" sz="2400" smtClean="0">
                <a:solidFill>
                  <a:schemeClr val="accent2"/>
                </a:solidFill>
              </a:rPr>
              <a:t>decision variables</a:t>
            </a:r>
            <a:r>
              <a:rPr lang="en-US" sz="2400" smtClean="0"/>
              <a:t> are the set </a:t>
            </a:r>
            <a:r>
              <a:rPr lang="en-US" sz="2400" i="1" smtClean="0"/>
              <a:t>D</a:t>
            </a:r>
            <a:r>
              <a:rPr lang="en-US" sz="2400" smtClean="0"/>
              <a:t>, and </a:t>
            </a:r>
            <a:r>
              <a:rPr lang="en-US" sz="2400" smtClean="0">
                <a:solidFill>
                  <a:schemeClr val="accent2"/>
                </a:solidFill>
              </a:rPr>
              <a:t>utility</a:t>
            </a:r>
            <a:r>
              <a:rPr lang="en-US" sz="2400" smtClean="0"/>
              <a:t> depends on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pU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⊆ {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X</a:t>
            </a:r>
            <a:r>
              <a:rPr lang="en-US" sz="2400" i="1" baseline="-25000" smtClean="0"/>
              <a:t>n </a:t>
            </a:r>
            <a:r>
              <a:rPr lang="en-US" sz="2400" i="1" smtClean="0"/>
              <a:t>}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∪ 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stellar" pitchFamily="18" charset="0"/>
              </a:rPr>
              <a:t> E</a:t>
            </a:r>
            <a:r>
              <a:rPr lang="en-US" sz="2400" smtClean="0"/>
              <a:t>(</a:t>
            </a:r>
            <a:r>
              <a:rPr lang="en-US" sz="2400" i="1" smtClean="0"/>
              <a:t>U</a:t>
            </a:r>
            <a:r>
              <a:rPr lang="en-US" sz="2400" smtClean="0"/>
              <a:t> |</a:t>
            </a:r>
            <a:r>
              <a:rPr lang="en-US" sz="2400" i="1" smtClean="0"/>
              <a:t>D</a:t>
            </a:r>
            <a:r>
              <a:rPr lang="en-US" sz="2400" smtClean="0"/>
              <a:t> ) =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      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		    =</a:t>
            </a:r>
          </a:p>
        </p:txBody>
      </p:sp>
      <p:sp>
        <p:nvSpPr>
          <p:cNvPr id="133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1600200" y="2286000"/>
          <a:ext cx="3405188" cy="741363"/>
        </p:xfrm>
        <a:graphic>
          <a:graphicData uri="http://schemas.openxmlformats.org/presentationml/2006/ole">
            <p:oleObj spid="_x0000_s13314" name="Equation" r:id="rId4" imgW="1815840" imgH="393480" progId="Equation.3">
              <p:embed/>
            </p:oleObj>
          </a:graphicData>
        </a:graphic>
      </p:graphicFrame>
      <p:sp>
        <p:nvSpPr>
          <p:cNvPr id="133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228600" y="4724400"/>
            <a:ext cx="85328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To find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optimal</a:t>
            </a:r>
            <a:r>
              <a:rPr lang="en-US" sz="2400" dirty="0">
                <a:latin typeface="Arial Unicode MS" pitchFamily="34" charset="-128"/>
              </a:rPr>
              <a:t> decision we can use VE: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Create a factor for each conditional probability </a:t>
            </a:r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and for the utility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Multiply factors and sum out all of the random variables (This creates a factor on </a:t>
            </a:r>
            <a:r>
              <a:rPr lang="en-US" sz="2000" i="1" dirty="0">
                <a:latin typeface="Arial Unicode MS" pitchFamily="34" charset="-128"/>
              </a:rPr>
              <a:t>	</a:t>
            </a:r>
            <a:r>
              <a:rPr lang="en-US" sz="2000" dirty="0">
                <a:latin typeface="Arial Unicode MS" pitchFamily="34" charset="-128"/>
              </a:rPr>
              <a:t>that gives the expected utility for each </a:t>
            </a:r>
            <a:r>
              <a:rPr lang="en-US" sz="2000" i="1" dirty="0">
                <a:latin typeface="Arial Unicode MS" pitchFamily="34" charset="-128"/>
              </a:rPr>
              <a:t>	)</a:t>
            </a:r>
          </a:p>
          <a:p>
            <a:pPr marL="914400" lvl="1" indent="-457200">
              <a:spcBef>
                <a:spcPct val="20000"/>
              </a:spcBef>
              <a:buClr>
                <a:schemeClr val="tx1"/>
              </a:buClr>
              <a:buSzPct val="120000"/>
              <a:buFont typeface="Arial Unicode MS" pitchFamily="34" charset="-128"/>
              <a:buAutoNum type="arabicPeriod"/>
            </a:pPr>
            <a:r>
              <a:rPr lang="en-US" sz="2000" dirty="0">
                <a:latin typeface="Arial Unicode MS" pitchFamily="34" charset="-128"/>
              </a:rPr>
              <a:t>Choose the </a:t>
            </a:r>
            <a:r>
              <a:rPr lang="en-US" sz="2000" dirty="0" smtClean="0">
                <a:latin typeface="Arial Unicode MS" pitchFamily="34" charset="-128"/>
              </a:rPr>
              <a:t>   with </a:t>
            </a:r>
            <a:r>
              <a:rPr lang="en-US" sz="2000" dirty="0">
                <a:latin typeface="Arial Unicode MS" pitchFamily="34" charset="-128"/>
              </a:rPr>
              <a:t>the maximum value in the factor.</a:t>
            </a:r>
            <a:endParaRPr lang="en-US" sz="600" dirty="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800" dirty="0">
                <a:latin typeface="Arial Unicode MS" pitchFamily="34" charset="-128"/>
              </a:rPr>
              <a:t> </a:t>
            </a:r>
          </a:p>
        </p:txBody>
      </p:sp>
      <p:pic>
        <p:nvPicPr>
          <p:cNvPr id="133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1676400"/>
            <a:ext cx="4321175" cy="138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76475"/>
            <a:ext cx="517525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smtClean="0"/>
              <a:t>VE Example: Step 1, create initial factors</a:t>
            </a:r>
            <a:endParaRPr sz="360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DB3564-14E3-4EB9-8259-4B5D376749CE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572000" y="3763963"/>
          <a:ext cx="4464050" cy="2554287"/>
        </p:xfrm>
        <a:graphic>
          <a:graphicData uri="http://schemas.openxmlformats.org/drawingml/2006/table">
            <a:tbl>
              <a:tblPr/>
              <a:tblGrid>
                <a:gridCol w="3672041"/>
                <a:gridCol w="792009"/>
              </a:tblGrid>
              <a:tr h="445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W    Accident A      Pads P</a:t>
                      </a:r>
                    </a:p>
                  </a:txBody>
                  <a:tcPr marL="91431" marR="91431" marT="45480" marB="454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marL="91431" marR="91431" marT="45480" marB="45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9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   false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   false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L="91431" marR="91431" marT="45480" marB="454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marL="91431" marR="91431" marT="45480" marB="454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4"/>
          <p:cNvGraphicFramePr>
            <a:graphicFrameLocks/>
          </p:cNvGraphicFramePr>
          <p:nvPr/>
        </p:nvGraphicFramePr>
        <p:xfrm>
          <a:off x="4572000" y="971550"/>
          <a:ext cx="3238500" cy="1389063"/>
        </p:xfrm>
        <a:graphic>
          <a:graphicData uri="http://schemas.openxmlformats.org/drawingml/2006/table">
            <a:tbl>
              <a:tblPr/>
              <a:tblGrid>
                <a:gridCol w="1366621"/>
                <a:gridCol w="1079930"/>
                <a:gridCol w="791949"/>
              </a:tblGrid>
              <a:tr h="304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W</a:t>
                      </a:r>
                    </a:p>
                  </a:txBody>
                  <a:tcPr marL="91424" marR="91424" marT="45317" marB="453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 A</a:t>
                      </a:r>
                    </a:p>
                  </a:txBody>
                  <a:tcPr marL="91424" marR="91424" marT="45317" marB="453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P(A|W)</a:t>
                      </a:r>
                    </a:p>
                  </a:txBody>
                  <a:tcPr marL="91424" marR="91424" marT="45317" marB="453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</a:txBody>
                  <a:tcPr marL="91424" marR="91424" marT="45317" marB="453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marL="91424" marR="91424" marT="45317" marB="453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marL="91424" marR="91424" marT="45317" marB="453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 flipH="1">
            <a:off x="3348038" y="1484313"/>
            <a:ext cx="1008062" cy="792162"/>
          </a:xfrm>
          <a:prstGeom prst="line">
            <a:avLst/>
          </a:prstGeom>
          <a:ln w="15875">
            <a:solidFill>
              <a:srgbClr val="3233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292725" y="3284538"/>
            <a:ext cx="1008063" cy="360362"/>
          </a:xfrm>
          <a:prstGeom prst="line">
            <a:avLst/>
          </a:prstGeom>
          <a:ln w="15875">
            <a:solidFill>
              <a:srgbClr val="3233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03" name="TextBox 8"/>
          <p:cNvSpPr txBox="1">
            <a:spLocks noChangeArrowheads="1"/>
          </p:cNvSpPr>
          <p:nvPr/>
        </p:nvSpPr>
        <p:spPr bwMode="auto">
          <a:xfrm>
            <a:off x="7867650" y="836613"/>
            <a:ext cx="116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f</a:t>
            </a:r>
            <a:r>
              <a:rPr lang="en-US" sz="2400" baseline="-25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1</a:t>
            </a:r>
            <a:r>
              <a:rPr lang="en-US" sz="24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(A,W)</a:t>
            </a:r>
            <a:endParaRPr lang="en-CA" sz="24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54304" name="TextBox 13"/>
          <p:cNvSpPr txBox="1">
            <a:spLocks noChangeArrowheads="1"/>
          </p:cNvSpPr>
          <p:nvPr/>
        </p:nvSpPr>
        <p:spPr bwMode="auto">
          <a:xfrm>
            <a:off x="7524750" y="3182938"/>
            <a:ext cx="1441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f</a:t>
            </a:r>
            <a:r>
              <a:rPr lang="en-US" sz="2400" baseline="-25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2</a:t>
            </a:r>
            <a:r>
              <a:rPr lang="en-US" sz="2400">
                <a:solidFill>
                  <a:srgbClr val="000000"/>
                </a:solidFill>
                <a:latin typeface="Arial" pitchFamily="34" charset="0"/>
                <a:ea typeface="MS PGothic" pitchFamily="34" charset="-128"/>
              </a:rPr>
              <a:t>(A,W,P)</a:t>
            </a:r>
            <a:endParaRPr lang="en-CA" sz="24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3663" y="4514850"/>
          <a:ext cx="4364037" cy="757238"/>
        </p:xfrm>
        <a:graphic>
          <a:graphicData uri="http://schemas.openxmlformats.org/presentationml/2006/ole">
            <p:oleObj spid="_x0000_s69634" name="Equation" r:id="rId4" imgW="1981200" imgH="34290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900113" y="5197475"/>
          <a:ext cx="3573462" cy="752475"/>
        </p:xfrm>
        <a:graphic>
          <a:graphicData uri="http://schemas.openxmlformats.org/presentationml/2006/ole">
            <p:oleObj spid="_x0000_s69635" name="Equation" r:id="rId5" imgW="1625600" imgH="342900" progId="Equation.3">
              <p:embed/>
            </p:oleObj>
          </a:graphicData>
        </a:graphic>
      </p:graphicFrame>
      <p:sp>
        <p:nvSpPr>
          <p:cNvPr id="54307" name="Content Placeholder 2"/>
          <p:cNvSpPr>
            <a:spLocks noGrp="1"/>
          </p:cNvSpPr>
          <p:nvPr>
            <p:ph idx="1"/>
          </p:nvPr>
        </p:nvSpPr>
        <p:spPr>
          <a:xfrm>
            <a:off x="530225" y="836613"/>
            <a:ext cx="1881188" cy="12969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SzTx/>
              <a:buFontTx/>
              <a:buNone/>
            </a:pPr>
            <a:r>
              <a:rPr lang="en-US" sz="1800" smtClean="0"/>
              <a:t>Abbreviations:</a:t>
            </a:r>
          </a:p>
          <a:p>
            <a:pPr marL="0" indent="0">
              <a:buSzTx/>
              <a:buFontTx/>
              <a:buNone/>
            </a:pPr>
            <a:r>
              <a:rPr lang="en-US" sz="1800" smtClean="0"/>
              <a:t>W = Which Way</a:t>
            </a:r>
            <a:br>
              <a:rPr lang="en-US" sz="1800" smtClean="0"/>
            </a:br>
            <a:r>
              <a:rPr lang="en-US" sz="1800" smtClean="0"/>
              <a:t>P  = Wear Pads</a:t>
            </a:r>
            <a:br>
              <a:rPr lang="en-US" sz="1800" smtClean="0"/>
            </a:br>
            <a:r>
              <a:rPr lang="en-US" sz="1800" smtClean="0"/>
              <a:t>A  = Accident</a:t>
            </a:r>
            <a:endParaRPr lang="en-CA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 Initial Factors (Step1) </a:t>
            </a:r>
            <a:br>
              <a:rPr lang="en-US" sz="3200" b="0" smtClean="0"/>
            </a:br>
            <a:endParaRPr lang="en-US" sz="3200" b="0" smtClean="0"/>
          </a:p>
        </p:txBody>
      </p:sp>
      <p:graphicFrame>
        <p:nvGraphicFramePr>
          <p:cNvPr id="92163" name="Group 3"/>
          <p:cNvGraphicFramePr>
            <a:graphicFrameLocks noGrp="1"/>
          </p:cNvGraphicFramePr>
          <p:nvPr>
            <p:ph sz="half" idx="1"/>
          </p:nvPr>
        </p:nvGraphicFramePr>
        <p:xfrm>
          <a:off x="4572000" y="2708275"/>
          <a:ext cx="4152900" cy="2714625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74" name="Group 14"/>
          <p:cNvGraphicFramePr>
            <a:graphicFrameLocks noGrp="1"/>
          </p:cNvGraphicFramePr>
          <p:nvPr>
            <p:ph sz="quarter" idx="2"/>
          </p:nvPr>
        </p:nvGraphicFramePr>
        <p:xfrm>
          <a:off x="684213" y="3573463"/>
          <a:ext cx="3167062" cy="1633728"/>
        </p:xfrm>
        <a:graphic>
          <a:graphicData uri="http://schemas.openxmlformats.org/drawingml/2006/table">
            <a:tbl>
              <a:tblPr/>
              <a:tblGrid>
                <a:gridCol w="1185862"/>
                <a:gridCol w="901700"/>
                <a:gridCol w="107950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7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7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981075"/>
            <a:ext cx="5175250" cy="1611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588375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Example: Multiply Factors (Step 2a)</a:t>
            </a:r>
            <a:br>
              <a:rPr lang="en-US" sz="3200" b="0" smtClean="0"/>
            </a:br>
            <a:endParaRPr lang="en-US" sz="3200" b="0" smtClean="0"/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1"/>
          </p:nvPr>
        </p:nvGraphicFramePr>
        <p:xfrm>
          <a:off x="0" y="3429000"/>
          <a:ext cx="4152900" cy="2714625"/>
        </p:xfrm>
        <a:graphic>
          <a:graphicData uri="http://schemas.openxmlformats.org/drawingml/2006/table">
            <a:tbl>
              <a:tblPr/>
              <a:tblGrid>
                <a:gridCol w="3244850"/>
                <a:gridCol w="90805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4222" name="Group 14"/>
          <p:cNvGraphicFramePr>
            <a:graphicFrameLocks noGrp="1"/>
          </p:cNvGraphicFramePr>
          <p:nvPr>
            <p:ph sz="quarter" idx="2"/>
          </p:nvPr>
        </p:nvGraphicFramePr>
        <p:xfrm>
          <a:off x="0" y="1916113"/>
          <a:ext cx="3132138" cy="1419225"/>
        </p:xfrm>
        <a:graphic>
          <a:graphicData uri="http://schemas.openxmlformats.org/drawingml/2006/table">
            <a:tbl>
              <a:tblPr/>
              <a:tblGrid>
                <a:gridCol w="1173163"/>
                <a:gridCol w="890587"/>
                <a:gridCol w="1068388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Probability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411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9275"/>
            <a:ext cx="4176713" cy="1300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15362" name="Object 29"/>
          <p:cNvGraphicFramePr>
            <a:graphicFrameLocks noChangeAspect="1"/>
          </p:cNvGraphicFramePr>
          <p:nvPr/>
        </p:nvGraphicFramePr>
        <p:xfrm>
          <a:off x="4383088" y="998538"/>
          <a:ext cx="4481512" cy="800100"/>
        </p:xfrm>
        <a:graphic>
          <a:graphicData uri="http://schemas.openxmlformats.org/presentationml/2006/ole">
            <p:oleObj spid="_x0000_s15362" name="Equation" r:id="rId5" imgW="1930320" imgH="342720" progId="Equation.3">
              <p:embed/>
            </p:oleObj>
          </a:graphicData>
        </a:graphic>
      </p:graphicFrame>
      <p:graphicFrame>
        <p:nvGraphicFramePr>
          <p:cNvPr id="94238" name="Group 30"/>
          <p:cNvGraphicFramePr>
            <a:graphicFrameLocks noGrp="1"/>
          </p:cNvGraphicFramePr>
          <p:nvPr/>
        </p:nvGraphicFramePr>
        <p:xfrm>
          <a:off x="4427538" y="2349500"/>
          <a:ext cx="4716462" cy="3441700"/>
        </p:xfrm>
        <a:graphic>
          <a:graphicData uri="http://schemas.openxmlformats.org/drawingml/2006/table">
            <a:tbl>
              <a:tblPr/>
              <a:tblGrid>
                <a:gridCol w="3168650"/>
                <a:gridCol w="1547812"/>
              </a:tblGrid>
              <a:tr h="364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7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30 *…………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828675"/>
          </a:xfrm>
        </p:spPr>
        <p:txBody>
          <a:bodyPr/>
          <a:lstStyle/>
          <a:p>
            <a:pPr eaLnBrk="1" hangingPunct="1"/>
            <a:r>
              <a:rPr lang="en-US" sz="3200" b="0" smtClean="0"/>
              <a:t>Example: Sum out var</a:t>
            </a:r>
            <a:r>
              <a:rPr lang="en-US" sz="2800" b="0" smtClean="0"/>
              <a:t>s</a:t>
            </a:r>
            <a:r>
              <a:rPr lang="en-US" sz="3200" b="0" smtClean="0"/>
              <a:t> and choose max </a:t>
            </a:r>
            <a:br>
              <a:rPr lang="en-US" sz="3200" b="0" smtClean="0"/>
            </a:br>
            <a:r>
              <a:rPr lang="en-US" sz="3200" b="0" smtClean="0"/>
              <a:t>(Steps 2b-3)</a:t>
            </a:r>
          </a:p>
        </p:txBody>
      </p:sp>
      <p:graphicFrame>
        <p:nvGraphicFramePr>
          <p:cNvPr id="96259" name="Group 3"/>
          <p:cNvGraphicFramePr>
            <a:graphicFrameLocks noGrp="1"/>
          </p:cNvGraphicFramePr>
          <p:nvPr>
            <p:ph sz="half" idx="1"/>
          </p:nvPr>
        </p:nvGraphicFramePr>
        <p:xfrm>
          <a:off x="152400" y="2819400"/>
          <a:ext cx="4321175" cy="2571750"/>
        </p:xfrm>
        <a:graphic>
          <a:graphicData uri="http://schemas.openxmlformats.org/drawingml/2006/table">
            <a:tbl>
              <a:tblPr/>
              <a:tblGrid>
                <a:gridCol w="3376612"/>
                <a:gridCol w="944563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     Accident      Wear Pads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true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true 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                false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true                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true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                false              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0.99*75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0.99*80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0.8*95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0.8*100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270" name="Group 14"/>
          <p:cNvGraphicFramePr>
            <a:graphicFrameLocks noGrp="1"/>
          </p:cNvGraphicFramePr>
          <p:nvPr>
            <p:ph sz="quarter" idx="3"/>
          </p:nvPr>
        </p:nvGraphicFramePr>
        <p:xfrm>
          <a:off x="4716463" y="3068638"/>
          <a:ext cx="4283075" cy="1633728"/>
        </p:xfrm>
        <a:graphic>
          <a:graphicData uri="http://schemas.openxmlformats.org/drawingml/2006/table">
            <a:tbl>
              <a:tblPr/>
              <a:tblGrid>
                <a:gridCol w="1114425"/>
                <a:gridCol w="1079500"/>
                <a:gridCol w="2089150"/>
              </a:tblGrid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Wear Pads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Expected Utility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5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0.01*30+0.99*75=74.55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0.01*0+0.99*80=79.2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0.2*35+0.8*95=83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0.2*3+0.8*100=80.6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7" name="Rectangle 28"/>
          <p:cNvSpPr>
            <a:spLocks noChangeArrowheads="1"/>
          </p:cNvSpPr>
          <p:nvPr/>
        </p:nvSpPr>
        <p:spPr bwMode="auto">
          <a:xfrm>
            <a:off x="5410200" y="2362200"/>
            <a:ext cx="28797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Sum out accident:</a:t>
            </a:r>
          </a:p>
        </p:txBody>
      </p:sp>
      <p:sp>
        <p:nvSpPr>
          <p:cNvPr id="16418" name="Rectangle 29"/>
          <p:cNvSpPr>
            <a:spLocks noChangeArrowheads="1"/>
          </p:cNvSpPr>
          <p:nvPr/>
        </p:nvSpPr>
        <p:spPr bwMode="auto">
          <a:xfrm>
            <a:off x="179388" y="5445125"/>
            <a:ext cx="84963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Thus the optimal policy is to take the </a:t>
            </a:r>
            <a:r>
              <a:rPr lang="en-US" sz="2400" b="1" dirty="0">
                <a:latin typeface="Arial Unicode MS" pitchFamily="34" charset="-128"/>
              </a:rPr>
              <a:t>short way </a:t>
            </a:r>
            <a:r>
              <a:rPr lang="en-US" sz="2400" dirty="0">
                <a:latin typeface="Arial Unicode MS" pitchFamily="34" charset="-128"/>
              </a:rPr>
              <a:t>and </a:t>
            </a:r>
            <a:r>
              <a:rPr lang="en-US" sz="2400" b="1" dirty="0">
                <a:latin typeface="Arial Unicode MS" pitchFamily="34" charset="-128"/>
              </a:rPr>
              <a:t>wear pads</a:t>
            </a:r>
            <a:r>
              <a:rPr lang="en-US" sz="2400" dirty="0">
                <a:latin typeface="Arial Unicode MS" pitchFamily="34" charset="-128"/>
              </a:rPr>
              <a:t>, with an </a:t>
            </a:r>
            <a:r>
              <a:rPr lang="en-US" sz="2400" b="1" i="1" dirty="0">
                <a:latin typeface="Arial Unicode MS" pitchFamily="34" charset="-128"/>
              </a:rPr>
              <a:t>expected utility </a:t>
            </a:r>
            <a:r>
              <a:rPr lang="en-US" sz="2400" dirty="0">
                <a:latin typeface="Arial Unicode MS" pitchFamily="34" charset="-128"/>
              </a:rPr>
              <a:t>of 83.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  <p:pic>
        <p:nvPicPr>
          <p:cNvPr id="16419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143000"/>
            <a:ext cx="4752975" cy="147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16386" name="Object 31"/>
          <p:cNvGraphicFramePr>
            <a:graphicFrameLocks noChangeAspect="1"/>
          </p:cNvGraphicFramePr>
          <p:nvPr/>
        </p:nvGraphicFramePr>
        <p:xfrm>
          <a:off x="5410200" y="1600200"/>
          <a:ext cx="2713038" cy="800100"/>
        </p:xfrm>
        <a:graphic>
          <a:graphicData uri="http://schemas.openxmlformats.org/presentationml/2006/ole">
            <p:oleObj spid="_x0000_s16386" name="Equation" r:id="rId5" imgW="1168200" imgH="342720" progId="Equation.3">
              <p:embed/>
            </p:oleObj>
          </a:graphicData>
        </a:graphic>
      </p:graphicFrame>
      <p:pic>
        <p:nvPicPr>
          <p:cNvPr id="16420" name="Picture 3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388" y="4797425"/>
            <a:ext cx="1728787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F468BC0-8B03-4F09-A6A3-3184DDFF39C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1741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7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9358313" cy="538162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3200" b="1" dirty="0" smtClean="0"/>
              <a:t>You can:</a:t>
            </a:r>
            <a:endParaRPr lang="en-US" sz="3200" dirty="0" smtClean="0"/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Compare and contrast stochastic </a:t>
            </a:r>
            <a:r>
              <a:rPr lang="en-US" sz="3200" b="1" dirty="0" smtClean="0"/>
              <a:t>single-stage (one-off) </a:t>
            </a:r>
            <a:r>
              <a:rPr lang="en-US" sz="3200" dirty="0" smtClean="0"/>
              <a:t>decisions vs. </a:t>
            </a:r>
            <a:r>
              <a:rPr lang="en-US" sz="3200" b="1" dirty="0" smtClean="0"/>
              <a:t>multistage</a:t>
            </a:r>
            <a:r>
              <a:rPr lang="en-US" sz="3200" dirty="0" smtClean="0"/>
              <a:t> decisions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Define a </a:t>
            </a:r>
            <a:r>
              <a:rPr lang="en-US" sz="3200" b="1" dirty="0" smtClean="0"/>
              <a:t>Utility Function </a:t>
            </a:r>
            <a:r>
              <a:rPr lang="en-US" sz="3200" dirty="0" smtClean="0"/>
              <a:t>on possible worlds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 Define and compute </a:t>
            </a:r>
            <a:r>
              <a:rPr lang="en-US" sz="3200" b="1" dirty="0" smtClean="0"/>
              <a:t>optimal one-off decision </a:t>
            </a:r>
            <a:r>
              <a:rPr lang="en-US" sz="3200" dirty="0" smtClean="0"/>
              <a:t>(max expected utility) 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en-US" sz="3200" dirty="0" smtClean="0"/>
              <a:t>Represent one-off decisions as </a:t>
            </a:r>
            <a:r>
              <a:rPr lang="en-US" sz="3200" b="1" dirty="0" smtClean="0"/>
              <a:t>single stage decision networks </a:t>
            </a:r>
            <a:r>
              <a:rPr lang="en-US" sz="3200" dirty="0" smtClean="0"/>
              <a:t>and compute optimal decisions by </a:t>
            </a:r>
            <a:r>
              <a:rPr lang="en-US" sz="3200" b="1" dirty="0" smtClean="0"/>
              <a:t>Variable Elimination</a:t>
            </a:r>
          </a:p>
          <a:p>
            <a:pPr eaLnBrk="1" hangingPunct="1">
              <a:spcAft>
                <a:spcPts val="600"/>
              </a:spcAft>
            </a:pPr>
            <a:endParaRPr lang="en-US" sz="3200" b="1" dirty="0" smtClean="0"/>
          </a:p>
          <a:p>
            <a:pPr eaLnBrk="1" hangingPunct="1">
              <a:spcAft>
                <a:spcPts val="600"/>
              </a:spcAft>
            </a:pPr>
            <a:endParaRPr lang="en-US" sz="3200" b="1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4429125"/>
            <a:ext cx="87153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8441" name="Rectangle 3"/>
          <p:cNvSpPr>
            <a:spLocks noChangeArrowheads="1"/>
          </p:cNvSpPr>
          <p:nvPr/>
        </p:nvSpPr>
        <p:spPr bwMode="auto">
          <a:xfrm>
            <a:off x="0" y="228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Next Class (textbook sec. 9.3)</a:t>
            </a:r>
            <a:endParaRPr lang="en-US" sz="3200" b="1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18442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sp>
        <p:nvSpPr>
          <p:cNvPr id="18443" name="Rectangle 16"/>
          <p:cNvSpPr>
            <a:spLocks noChangeArrowheads="1"/>
          </p:cNvSpPr>
          <p:nvPr/>
        </p:nvSpPr>
        <p:spPr bwMode="auto">
          <a:xfrm>
            <a:off x="990600" y="1524000"/>
            <a:ext cx="723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latin typeface="Arial Unicode MS" pitchFamily="34" charset="-128"/>
              </a:rPr>
              <a:t>Set of primitive decisions that can be treated as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US" sz="2800">
                <a:latin typeface="Arial Unicode MS" pitchFamily="34" charset="-128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single macro decision </a:t>
            </a:r>
            <a:r>
              <a:rPr lang="en-US" sz="2800">
                <a:latin typeface="Arial Unicode MS" pitchFamily="34" charset="-128"/>
              </a:rPr>
              <a:t>to be made </a:t>
            </a:r>
            <a:r>
              <a:rPr lang="en-US" sz="2800" i="1">
                <a:latin typeface="Arial Unicode MS" pitchFamily="34" charset="-128"/>
              </a:rPr>
              <a:t>before acting</a:t>
            </a:r>
          </a:p>
        </p:txBody>
      </p:sp>
      <p:sp>
        <p:nvSpPr>
          <p:cNvPr id="18444" name="Rectangle 17"/>
          <p:cNvSpPr>
            <a:spLocks noChangeArrowheads="1"/>
          </p:cNvSpPr>
          <p:nvPr/>
        </p:nvSpPr>
        <p:spPr bwMode="auto">
          <a:xfrm>
            <a:off x="1066800" y="3733800"/>
            <a:ext cx="7162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Agents makes observations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Decides on an action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Carries out the action</a:t>
            </a:r>
            <a:endParaRPr lang="en-US" sz="2800" i="1">
              <a:latin typeface="Arial Unicode MS" pitchFamily="34" charset="-128"/>
            </a:endParaRPr>
          </a:p>
        </p:txBody>
      </p:sp>
      <p:sp>
        <p:nvSpPr>
          <p:cNvPr id="18445" name="Rectangle 16"/>
          <p:cNvSpPr>
            <a:spLocks noChangeArrowheads="1"/>
          </p:cNvSpPr>
          <p:nvPr/>
        </p:nvSpPr>
        <p:spPr bwMode="auto">
          <a:xfrm>
            <a:off x="5562600" y="3276600"/>
            <a:ext cx="3581400" cy="381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Sequential Decisions</a:t>
            </a:r>
            <a:endParaRPr lang="en-US" sz="2800" i="1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CPSC322 Winter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C535A4D-181A-4B21-B83F-4FCA9E361EA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990600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CA" sz="2800" b="1" dirty="0" smtClean="0"/>
              <a:t>Homework #4, due date: Fri Nov 30, </a:t>
            </a:r>
            <a:r>
              <a:rPr lang="en-CA" sz="2800" b="1" dirty="0" smtClean="0"/>
              <a:t>1PM</a:t>
            </a:r>
            <a:r>
              <a:rPr lang="en-CA" sz="2400" dirty="0" smtClean="0"/>
              <a:t>. </a:t>
            </a:r>
            <a:endParaRPr lang="en-CA" sz="2400" dirty="0" smtClean="0"/>
          </a:p>
          <a:p>
            <a:r>
              <a:rPr lang="en-CA" sz="2400" dirty="0" smtClean="0"/>
              <a:t>You can drop it at my office (ICICS 105)or by </a:t>
            </a:r>
            <a:r>
              <a:rPr lang="en-CA" sz="2400" dirty="0" err="1" smtClean="0"/>
              <a:t>handin</a:t>
            </a:r>
            <a:r>
              <a:rPr lang="en-CA" sz="2400" dirty="0" smtClean="0"/>
              <a:t>.</a:t>
            </a:r>
          </a:p>
          <a:p>
            <a:r>
              <a:rPr lang="en-CA" sz="2400" dirty="0" smtClean="0"/>
              <a:t>For Q5 you need material from the last lecture, so work on the rest before then.</a:t>
            </a:r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39C40B-F99F-4248-BDF5-777F80AD4ABF}" type="datetime1">
              <a:rPr lang="en-US" smtClean="0"/>
              <a:pPr>
                <a:defRPr/>
              </a:pPr>
              <a:t>11/26/2012</a:t>
            </a:fld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81000" y="4648200"/>
            <a:ext cx="845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CA" sz="2800" dirty="0" smtClean="0"/>
              <a:t>Teaching Evaluation Surveys will close on Tuesday, December 4th</a:t>
            </a:r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04800" y="37338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Please Complete Teaching Evaluations</a:t>
            </a:r>
            <a:endParaRPr lang="en-US" sz="36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CA" sz="2800" b="1" dirty="0" smtClean="0"/>
              <a:t>Work on Practice Exercise 9.A</a:t>
            </a:r>
            <a:endParaRPr lang="en-CA" sz="2400" b="1" dirty="0" smtClean="0"/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Rectangle 37"/>
          <p:cNvSpPr>
            <a:spLocks noChangeArrowheads="1"/>
          </p:cNvSpPr>
          <p:nvPr/>
        </p:nvSpPr>
        <p:spPr bwMode="auto">
          <a:xfrm>
            <a:off x="2786063" y="30003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751D8A-AF98-48F2-8AB2-37E0A9982BD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Planning in Stochastic Environments</a:t>
            </a:r>
          </a:p>
        </p:txBody>
      </p:sp>
      <p:sp>
        <p:nvSpPr>
          <p:cNvPr id="1067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10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1069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1070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Query</a:t>
            </a:r>
          </a:p>
        </p:txBody>
      </p:sp>
      <p:sp>
        <p:nvSpPr>
          <p:cNvPr id="1071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1072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1073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1074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Rectangle 16"/>
          <p:cNvSpPr>
            <a:spLocks noChangeArrowheads="1"/>
          </p:cNvSpPr>
          <p:nvPr/>
        </p:nvSpPr>
        <p:spPr bwMode="auto">
          <a:xfrm>
            <a:off x="4286250" y="200025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77" name="Rectangle 17"/>
          <p:cNvSpPr>
            <a:spLocks noChangeArrowheads="1"/>
          </p:cNvSpPr>
          <p:nvPr/>
        </p:nvSpPr>
        <p:spPr bwMode="auto">
          <a:xfrm>
            <a:off x="2786063" y="1643063"/>
            <a:ext cx="2786062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1078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79" name="Rectangle 20"/>
          <p:cNvSpPr>
            <a:spLocks noChangeArrowheads="1"/>
          </p:cNvSpPr>
          <p:nvPr/>
        </p:nvSpPr>
        <p:spPr bwMode="auto">
          <a:xfrm>
            <a:off x="3143250" y="5357813"/>
            <a:ext cx="1176338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1081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82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1083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1084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7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1088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1089" name="Rectangle 9"/>
          <p:cNvSpPr>
            <a:spLocks noChangeArrowheads="1"/>
          </p:cNvSpPr>
          <p:nvPr/>
        </p:nvSpPr>
        <p:spPr bwMode="auto">
          <a:xfrm>
            <a:off x="5867400" y="4648200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>
                <a:latin typeface="Arial Unicode MS" pitchFamily="34" charset="-128"/>
              </a:rPr>
              <a:t>Decision Nets</a:t>
            </a:r>
          </a:p>
        </p:txBody>
      </p:sp>
      <p:sp>
        <p:nvSpPr>
          <p:cNvPr id="1091" name="Rectangle 24"/>
          <p:cNvSpPr>
            <a:spLocks noChangeArrowheads="1"/>
          </p:cNvSpPr>
          <p:nvPr/>
        </p:nvSpPr>
        <p:spPr bwMode="auto">
          <a:xfrm>
            <a:off x="6324600" y="518160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1092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1093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95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1096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  <p:sp>
        <p:nvSpPr>
          <p:cNvPr id="1097" name="Rectangle 16"/>
          <p:cNvSpPr>
            <a:spLocks noChangeArrowheads="1"/>
          </p:cNvSpPr>
          <p:nvPr/>
        </p:nvSpPr>
        <p:spPr bwMode="auto">
          <a:xfrm>
            <a:off x="4857750" y="2571750"/>
            <a:ext cx="785813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SLS</a:t>
            </a:r>
          </a:p>
        </p:txBody>
      </p:sp>
      <p:sp>
        <p:nvSpPr>
          <p:cNvPr id="1098" name="Rectangle 9"/>
          <p:cNvSpPr>
            <a:spLocks noChangeArrowheads="1"/>
          </p:cNvSpPr>
          <p:nvPr/>
        </p:nvSpPr>
        <p:spPr bwMode="auto">
          <a:xfrm>
            <a:off x="5715000" y="4143375"/>
            <a:ext cx="32146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i="1">
                <a:latin typeface="Arial Unicode MS" pitchFamily="34" charset="-128"/>
              </a:rPr>
              <a:t>Markov Chains and HMMs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Planning Under Uncertainty: Intro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458200" cy="267335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Planning</a:t>
            </a:r>
            <a:r>
              <a:rPr lang="en-US" smtClean="0"/>
              <a:t> how to select and organize a sequence of actions/decisions to achieve a given goal.</a:t>
            </a:r>
            <a:endParaRPr lang="en-US" b="1" smtClean="0"/>
          </a:p>
          <a:p>
            <a:pPr eaLnBrk="1" hangingPunct="1">
              <a:buFontTx/>
              <a:buChar char="•"/>
            </a:pPr>
            <a:r>
              <a:rPr lang="en-US" b="1" smtClean="0"/>
              <a:t>Deterministic Goal</a:t>
            </a:r>
            <a:r>
              <a:rPr lang="en-US" smtClean="0"/>
              <a:t>: A possible world in which some propositions are true</a:t>
            </a:r>
          </a:p>
          <a:p>
            <a:pPr eaLnBrk="1" hangingPunct="1">
              <a:buFontTx/>
              <a:buChar char="•"/>
            </a:pPr>
            <a:endParaRPr lang="en-US" sz="240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3124200"/>
            <a:ext cx="8915400" cy="327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</a:rPr>
              <a:t>Planning under Uncertainty</a:t>
            </a:r>
            <a:r>
              <a:rPr lang="en-US" sz="2800" kern="0" dirty="0">
                <a:latin typeface="+mn-lt"/>
              </a:rPr>
              <a:t>: how to select and organize a sequence of actions/decisions to “</a:t>
            </a:r>
            <a:r>
              <a:rPr lang="en-US" sz="2800" i="1" kern="0" dirty="0">
                <a:latin typeface="+mn-lt"/>
              </a:rPr>
              <a:t>maximize the probability”</a:t>
            </a:r>
            <a:r>
              <a:rPr lang="en-US" sz="2800" kern="0" dirty="0">
                <a:latin typeface="+mn-lt"/>
              </a:rPr>
              <a:t> of </a:t>
            </a:r>
            <a:r>
              <a:rPr lang="en-US" sz="2800" i="1" kern="0" dirty="0" smtClean="0">
                <a:latin typeface="+mn-lt"/>
              </a:rPr>
              <a:t>“achieving </a:t>
            </a:r>
            <a:r>
              <a:rPr lang="en-US" sz="2800" i="1" kern="0" dirty="0">
                <a:latin typeface="+mn-lt"/>
              </a:rPr>
              <a:t>a given </a:t>
            </a:r>
            <a:r>
              <a:rPr lang="en-US" sz="2800" i="1" kern="0" dirty="0" smtClean="0">
                <a:latin typeface="+mn-lt"/>
              </a:rPr>
              <a:t>goal”</a:t>
            </a:r>
            <a:endParaRPr lang="en-US" sz="2800" i="1" kern="0" dirty="0">
              <a:latin typeface="+mn-lt"/>
            </a:endParaRPr>
          </a:p>
          <a:p>
            <a:pPr marL="495300" indent="-3810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kern="0" dirty="0">
                <a:latin typeface="+mn-lt"/>
              </a:rPr>
              <a:t>Goal under Uncertainty</a:t>
            </a:r>
            <a:r>
              <a:rPr lang="en-US" sz="2800" kern="0" dirty="0">
                <a:latin typeface="+mn-lt"/>
              </a:rPr>
              <a:t>:  </a:t>
            </a:r>
            <a:r>
              <a:rPr lang="en-US" sz="2800" kern="0" dirty="0">
                <a:latin typeface="Arial Unicode MS" pitchFamily="34" charset="-128"/>
              </a:rPr>
              <a:t>we'll move from all-or-nothing goals to a richer notion: rating how </a:t>
            </a:r>
            <a:r>
              <a:rPr lang="en-US" sz="2800" i="1" kern="0" dirty="0">
                <a:solidFill>
                  <a:schemeClr val="accent4"/>
                </a:solidFill>
                <a:latin typeface="Arial Unicode MS" pitchFamily="34" charset="-128"/>
              </a:rPr>
              <a:t>happy</a:t>
            </a:r>
            <a:r>
              <a:rPr lang="en-US" sz="2800" kern="0" dirty="0">
                <a:solidFill>
                  <a:schemeClr val="accent4"/>
                </a:solidFill>
                <a:latin typeface="Arial Unicode MS" pitchFamily="34" charset="-128"/>
              </a:rPr>
              <a:t> </a:t>
            </a:r>
            <a:r>
              <a:rPr lang="en-US" sz="2800" kern="0" dirty="0">
                <a:latin typeface="Arial Unicode MS" pitchFamily="34" charset="-128"/>
              </a:rPr>
              <a:t>the agent is in different possible worlds.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solidFill>
                <a:schemeClr val="accent2"/>
              </a:solidFill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24142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0" y="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“Single” Action vs. Sequence of Actions</a:t>
            </a:r>
            <a:endParaRPr lang="en-US" sz="3200" b="1" i="1" baseline="3000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323850" y="482600"/>
            <a:ext cx="273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990600" y="1524000"/>
            <a:ext cx="7239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latin typeface="Arial Unicode MS" pitchFamily="34" charset="-128"/>
              </a:rPr>
              <a:t>Set of primitive decisions that can be treated as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US" sz="2800">
                <a:latin typeface="Arial Unicode MS" pitchFamily="34" charset="-128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Unicode MS" pitchFamily="34" charset="-128"/>
              </a:rPr>
              <a:t>single macro decision </a:t>
            </a:r>
            <a:r>
              <a:rPr lang="en-US" sz="2800">
                <a:latin typeface="Arial Unicode MS" pitchFamily="34" charset="-128"/>
              </a:rPr>
              <a:t>to be made </a:t>
            </a:r>
            <a:r>
              <a:rPr lang="en-US" sz="2800" i="1">
                <a:latin typeface="Arial Unicode MS" pitchFamily="34" charset="-128"/>
              </a:rPr>
              <a:t>before acting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1066800" y="3733800"/>
            <a:ext cx="7162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Agents makes observations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Decides on an action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 Unicode MS" pitchFamily="34" charset="-128"/>
              </a:rPr>
              <a:t>Carries out the action</a:t>
            </a:r>
            <a:endParaRPr lang="en-US" sz="2800" i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6" grpId="0"/>
      <p:bldP spid="61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Intro 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tx2"/>
                </a:solidFill>
              </a:rPr>
              <a:t>One-Off Decision Example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Utilities / Preferences and Optimal Decision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Single stage Decision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15350" cy="900113"/>
          </a:xfrm>
        </p:spPr>
        <p:txBody>
          <a:bodyPr/>
          <a:lstStyle/>
          <a:p>
            <a:pPr eaLnBrk="1" hangingPunct="1"/>
            <a:r>
              <a:rPr lang="en-US" sz="3200" b="0" dirty="0" smtClean="0"/>
              <a:t>One-off decision example</a:t>
            </a:r>
            <a:br>
              <a:rPr lang="en-US" sz="3200" b="0" dirty="0" smtClean="0"/>
            </a:br>
            <a:endParaRPr lang="en-US" sz="3200" b="0" dirty="0" smtClean="0"/>
          </a:p>
        </p:txBody>
      </p:sp>
      <p:sp>
        <p:nvSpPr>
          <p:cNvPr id="3092" name="Rectangle 3"/>
          <p:cNvSpPr>
            <a:spLocks noChangeArrowheads="1"/>
          </p:cNvSpPr>
          <p:nvPr/>
        </p:nvSpPr>
        <p:spPr bwMode="auto">
          <a:xfrm>
            <a:off x="250825" y="765175"/>
            <a:ext cx="84978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b="1" dirty="0">
                <a:latin typeface="Arial Unicode MS" pitchFamily="34" charset="-128"/>
              </a:rPr>
              <a:t>Delivery Robot Example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Robot needs to reach a certain room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Going through stairs may cause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an accident</a:t>
            </a:r>
            <a:r>
              <a:rPr lang="en-US" sz="2400" dirty="0">
                <a:latin typeface="Arial Unicode MS" pitchFamily="34" charset="-128"/>
              </a:rPr>
              <a:t>.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It can go</a:t>
            </a:r>
            <a:r>
              <a:rPr lang="en-US" sz="2400" dirty="0">
                <a:latin typeface="Arial Unicode MS" pitchFamily="34" charset="-128"/>
              </a:rPr>
              <a:t>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short way</a:t>
            </a:r>
            <a:r>
              <a:rPr lang="en-US" sz="2400" dirty="0">
                <a:latin typeface="Arial Unicode MS" pitchFamily="34" charset="-128"/>
              </a:rPr>
              <a:t> through long stairs, or the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long way</a:t>
            </a:r>
            <a:r>
              <a:rPr lang="en-US" sz="2400" dirty="0">
                <a:latin typeface="Arial Unicode MS" pitchFamily="34" charset="-128"/>
              </a:rPr>
              <a:t> through short stairs (that reduces the chance of an accident but takes more time)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The Robot can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choose to wear pads</a:t>
            </a:r>
            <a:r>
              <a:rPr lang="en-US" sz="2400" dirty="0">
                <a:latin typeface="Arial Unicode MS" pitchFamily="34" charset="-128"/>
              </a:rPr>
              <a:t> to protect itself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or not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(to protect itself in case of an accident) but pads slow it down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If there is an accident the Robot does not get to the room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659812" cy="900113"/>
          </a:xfrm>
        </p:spPr>
        <p:txBody>
          <a:bodyPr/>
          <a:lstStyle/>
          <a:p>
            <a:pPr eaLnBrk="1" hangingPunct="1"/>
            <a:r>
              <a:rPr lang="en-US" sz="3200" b="0" smtClean="0"/>
              <a:t>Decision Tree for Delivery Robot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4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9366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400" smtClean="0"/>
              <a:t>This scenario can be represented as the following </a:t>
            </a:r>
            <a:r>
              <a:rPr lang="en-US" sz="2400" smtClean="0">
                <a:solidFill>
                  <a:schemeClr val="accent2"/>
                </a:solidFill>
              </a:rPr>
              <a:t>decision tree</a:t>
            </a:r>
            <a:endParaRPr lang="en-US" smtClean="0">
              <a:solidFill>
                <a:schemeClr val="accent2"/>
              </a:solidFill>
            </a:endParaRPr>
          </a:p>
        </p:txBody>
      </p:sp>
      <p:pic>
        <p:nvPicPr>
          <p:cNvPr id="410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74625" y="1143000"/>
            <a:ext cx="9318625" cy="3908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10" name="Rectangle 5"/>
          <p:cNvSpPr>
            <a:spLocks noChangeArrowheads="1"/>
          </p:cNvSpPr>
          <p:nvPr/>
        </p:nvSpPr>
        <p:spPr bwMode="auto">
          <a:xfrm>
            <a:off x="228600" y="4913313"/>
            <a:ext cx="86106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 agent has a set of decisions to make (a macro-action it can perform)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Decisions can influence random variables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Decisions have probability distributions over outcomes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Arial Unicode MS" pitchFamily="34" charset="-128"/>
            </a:endParaRPr>
          </a:p>
        </p:txBody>
      </p:sp>
      <p:graphicFrame>
        <p:nvGraphicFramePr>
          <p:cNvPr id="69638" name="Group 6"/>
          <p:cNvGraphicFramePr>
            <a:graphicFrameLocks noGrp="1"/>
          </p:cNvGraphicFramePr>
          <p:nvPr/>
        </p:nvGraphicFramePr>
        <p:xfrm>
          <a:off x="6477000" y="1295400"/>
          <a:ext cx="2514600" cy="2514600"/>
        </p:xfrm>
        <a:graphic>
          <a:graphicData uri="http://schemas.openxmlformats.org/drawingml/2006/table">
            <a:tbl>
              <a:tblPr/>
              <a:tblGrid>
                <a:gridCol w="837614"/>
                <a:gridCol w="1038218"/>
                <a:gridCol w="638768"/>
              </a:tblGrid>
              <a:tr h="746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Which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Accident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68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long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short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0.99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638800" y="3810000"/>
            <a:ext cx="28194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86400" y="1143000"/>
            <a:ext cx="10668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63050" cy="468313"/>
          </a:xfrm>
        </p:spPr>
        <p:txBody>
          <a:bodyPr/>
          <a:lstStyle/>
          <a:p>
            <a:pPr eaLnBrk="1" hangingPunct="1"/>
            <a:r>
              <a:rPr lang="en-US" sz="3200" b="0" smtClean="0"/>
              <a:t>Decision Variables: Some general Considerations </a:t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839200" cy="2808288"/>
          </a:xfrm>
        </p:spPr>
        <p:txBody>
          <a:bodyPr/>
          <a:lstStyle/>
          <a:p>
            <a:pPr algn="just"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  <a:r>
              <a:rPr lang="en-US" smtClean="0"/>
              <a:t> specifies a value for each random variable and each decision variable.</a:t>
            </a:r>
          </a:p>
          <a:p>
            <a:pPr algn="just" eaLnBrk="1" hangingPunct="1">
              <a:buFontTx/>
              <a:buChar char="•"/>
            </a:pPr>
            <a:r>
              <a:rPr lang="en-US" smtClean="0"/>
              <a:t>For each assignment of values to all decision variables, the probabilities of the worlds satisfying that assignment sum to 1.</a:t>
            </a:r>
          </a:p>
          <a:p>
            <a:pPr lvl="1" algn="just" eaLnBrk="1" hangingPunct="1"/>
            <a:endParaRPr lang="en-US" smtClean="0"/>
          </a:p>
          <a:p>
            <a:pPr lvl="1" algn="just" eaLnBrk="1" hangingPunct="1"/>
            <a:endParaRPr lang="en-US" sz="2000" smtClean="0"/>
          </a:p>
          <a:p>
            <a:pPr algn="just" eaLnBrk="1" hangingPunct="1">
              <a:buFontTx/>
              <a:buChar char="•"/>
            </a:pPr>
            <a:endParaRPr lang="en-US" sz="2400" smtClean="0"/>
          </a:p>
          <a:p>
            <a:pPr algn="just" eaLnBrk="1" hangingPunct="1"/>
            <a:endParaRPr lang="en-US" smtClean="0"/>
          </a:p>
        </p:txBody>
      </p:sp>
      <p:pic>
        <p:nvPicPr>
          <p:cNvPr id="513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8" y="3124200"/>
            <a:ext cx="8901112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324600" y="2743200"/>
            <a:ext cx="2133600" cy="388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7230</TotalTime>
  <Words>1938</Words>
  <Application>Microsoft Office PowerPoint</Application>
  <PresentationFormat>On-screen Show (4:3)</PresentationFormat>
  <Paragraphs>519</Paragraphs>
  <Slides>27</Slides>
  <Notes>25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1_Default Design</vt:lpstr>
      <vt:lpstr>Equation</vt:lpstr>
      <vt:lpstr>Slide 1</vt:lpstr>
      <vt:lpstr>Lecture Overview</vt:lpstr>
      <vt:lpstr>Planning in Stochastic Environments</vt:lpstr>
      <vt:lpstr>Planning Under Uncertainty: Intro </vt:lpstr>
      <vt:lpstr>Slide 5</vt:lpstr>
      <vt:lpstr>Lecture Overview</vt:lpstr>
      <vt:lpstr>One-off decision example </vt:lpstr>
      <vt:lpstr>Decision Tree for Delivery Robot </vt:lpstr>
      <vt:lpstr>Decision Variables: Some general Considerations  </vt:lpstr>
      <vt:lpstr>Lecture Overview</vt:lpstr>
      <vt:lpstr>What are the optimal decisions for our Robot? </vt:lpstr>
      <vt:lpstr>Utility / Preferences</vt:lpstr>
      <vt:lpstr>Utility: Simple Goals </vt:lpstr>
      <vt:lpstr>Optimal decisions: How to combine Utility with Probability</vt:lpstr>
      <vt:lpstr> Optimal decision in one-off decisions</vt:lpstr>
      <vt:lpstr> Optimal decision: Maximize Expected Utility</vt:lpstr>
      <vt:lpstr>Expected utility of a decision</vt:lpstr>
      <vt:lpstr>Lecture Overview</vt:lpstr>
      <vt:lpstr>Single-stage decision networks </vt:lpstr>
      <vt:lpstr>Finding the optimal decision: We can use VE </vt:lpstr>
      <vt:lpstr>VE Example: Step 1, create initial factors</vt:lpstr>
      <vt:lpstr>Example Initial Factors (Step1)  </vt:lpstr>
      <vt:lpstr>Example: Multiply Factors (Step 2a) </vt:lpstr>
      <vt:lpstr>Example: Sum out vars and choose max  (Steps 2b-3)</vt:lpstr>
      <vt:lpstr>Learning Goals for today’s class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carenini</cp:lastModifiedBy>
  <cp:revision>33</cp:revision>
  <dcterms:created xsi:type="dcterms:W3CDTF">2008-04-07T17:41:19Z</dcterms:created>
  <dcterms:modified xsi:type="dcterms:W3CDTF">2012-11-26T22:31:53Z</dcterms:modified>
</cp:coreProperties>
</file>