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429" r:id="rId2"/>
    <p:sldId id="298" r:id="rId3"/>
    <p:sldId id="396" r:id="rId4"/>
    <p:sldId id="397" r:id="rId5"/>
    <p:sldId id="363" r:id="rId6"/>
    <p:sldId id="364" r:id="rId7"/>
    <p:sldId id="365" r:id="rId8"/>
    <p:sldId id="366" r:id="rId9"/>
    <p:sldId id="408" r:id="rId10"/>
    <p:sldId id="398" r:id="rId11"/>
    <p:sldId id="368" r:id="rId12"/>
    <p:sldId id="400" r:id="rId13"/>
    <p:sldId id="410" r:id="rId14"/>
    <p:sldId id="411" r:id="rId15"/>
    <p:sldId id="404" r:id="rId16"/>
    <p:sldId id="413" r:id="rId17"/>
    <p:sldId id="373" r:id="rId18"/>
    <p:sldId id="406" r:id="rId19"/>
    <p:sldId id="402" r:id="rId20"/>
    <p:sldId id="403" r:id="rId21"/>
    <p:sldId id="414" r:id="rId22"/>
    <p:sldId id="407" r:id="rId23"/>
    <p:sldId id="374" r:id="rId24"/>
    <p:sldId id="375" r:id="rId25"/>
    <p:sldId id="417" r:id="rId26"/>
    <p:sldId id="419" r:id="rId27"/>
    <p:sldId id="420" r:id="rId28"/>
    <p:sldId id="421" r:id="rId29"/>
    <p:sldId id="422" r:id="rId30"/>
    <p:sldId id="423" r:id="rId31"/>
    <p:sldId id="426" r:id="rId32"/>
    <p:sldId id="427" r:id="rId33"/>
    <p:sldId id="428" r:id="rId34"/>
    <p:sldId id="399" r:id="rId35"/>
    <p:sldId id="376" r:id="rId36"/>
    <p:sldId id="378" r:id="rId37"/>
    <p:sldId id="380" r:id="rId38"/>
    <p:sldId id="424" r:id="rId39"/>
    <p:sldId id="425" r:id="rId40"/>
    <p:sldId id="361" r:id="rId41"/>
    <p:sldId id="381" r:id="rId42"/>
    <p:sldId id="382" r:id="rId43"/>
    <p:sldId id="351" r:id="rId44"/>
  </p:sldIdLst>
  <p:sldSz cx="9144000" cy="6858000" type="screen4x3"/>
  <p:notesSz cx="6997700" cy="9283700"/>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7372" autoAdjust="0"/>
  </p:normalViewPr>
  <p:slideViewPr>
    <p:cSldViewPr>
      <p:cViewPr>
        <p:scale>
          <a:sx n="80" d="100"/>
          <a:sy n="80" d="100"/>
        </p:scale>
        <p:origin x="-870"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812"/>
    </p:cViewPr>
  </p:sorterViewPr>
  <p:notesViewPr>
    <p:cSldViewPr>
      <p:cViewPr>
        <p:scale>
          <a:sx n="100" d="100"/>
          <a:sy n="100" d="100"/>
        </p:scale>
        <p:origin x="-864" y="282"/>
      </p:cViewPr>
      <p:guideLst>
        <p:guide orient="horz" pos="2924"/>
        <p:guide pos="220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34499" name="Rectangle 3"/>
          <p:cNvSpPr>
            <a:spLocks noGrp="1" noChangeArrowheads="1"/>
          </p:cNvSpPr>
          <p:nvPr>
            <p:ph type="dt" sz="quarter" idx="1"/>
          </p:nvPr>
        </p:nvSpPr>
        <p:spPr bwMode="auto">
          <a:xfrm>
            <a:off x="3963988"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34500" name="Rectangle 4"/>
          <p:cNvSpPr>
            <a:spLocks noGrp="1" noChangeArrowheads="1"/>
          </p:cNvSpPr>
          <p:nvPr>
            <p:ph type="ftr" sz="quarter" idx="2"/>
          </p:nvPr>
        </p:nvSpPr>
        <p:spPr bwMode="auto">
          <a:xfrm>
            <a:off x="0"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34501" name="Rectangle 5"/>
          <p:cNvSpPr>
            <a:spLocks noGrp="1" noChangeArrowheads="1"/>
          </p:cNvSpPr>
          <p:nvPr>
            <p:ph type="sldNum" sz="quarter" idx="3"/>
          </p:nvPr>
        </p:nvSpPr>
        <p:spPr bwMode="auto">
          <a:xfrm>
            <a:off x="3963988"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0067496-7FB6-442B-A2D4-BF49D4C50E38}"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a:defRPr sz="1200"/>
            </a:lvl1pPr>
          </a:lstStyle>
          <a:p>
            <a:endParaRPr lang="en-US"/>
          </a:p>
        </p:txBody>
      </p:sp>
      <p:sp>
        <p:nvSpPr>
          <p:cNvPr id="3075" name="Rectangle 3"/>
          <p:cNvSpPr>
            <a:spLocks noGrp="1" noChangeArrowheads="1"/>
          </p:cNvSpPr>
          <p:nvPr>
            <p:ph type="dt"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a:lvl1pPr>
          </a:lstStyle>
          <a:p>
            <a:endParaRPr lang="en-US"/>
          </a:p>
        </p:txBody>
      </p:sp>
      <p:sp>
        <p:nvSpPr>
          <p:cNvPr id="307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33450" y="4410075"/>
            <a:ext cx="5130800" cy="417671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a:defRPr sz="1200"/>
            </a:lvl1pPr>
          </a:lstStyle>
          <a:p>
            <a:endParaRPr lang="en-US"/>
          </a:p>
        </p:txBody>
      </p:sp>
      <p:sp>
        <p:nvSpPr>
          <p:cNvPr id="3079" name="Rectangle 7"/>
          <p:cNvSpPr>
            <a:spLocks noGrp="1" noChangeArrowheads="1"/>
          </p:cNvSpPr>
          <p:nvPr>
            <p:ph type="sldNum" sz="quarter" idx="5"/>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a:lvl1pPr>
          </a:lstStyle>
          <a:p>
            <a:fld id="{F93D8826-82C8-49B3-A2FC-92AD487ABA0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searcher.ibm.com/researcher/view_page.php?id=2162"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jeopardy.com/" TargetMode="External"/><Relationship Id="rId5" Type="http://schemas.openxmlformats.org/officeDocument/2006/relationships/hyperlink" Target="https://researcher.ibm.com/researcher/view_page.php?id=2157" TargetMode="External"/><Relationship Id="rId4" Type="http://schemas.openxmlformats.org/officeDocument/2006/relationships/hyperlink" Target="https://researcher.ibm.com/researcher/view_page.php?id=2160"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Algorith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lair.si.umich.edu/clair/anthology/query.cgi?type=Paper&amp;id=W01-1408"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clair.si.umich.edu/clair/anthology/query.cgi?type=Author&amp;id=5893" TargetMode="External"/><Relationship Id="rId5" Type="http://schemas.openxmlformats.org/officeDocument/2006/relationships/hyperlink" Target="http://clair.si.umich.edu/clair/anthology/query.cgi?type=Author&amp;id=8373" TargetMode="External"/><Relationship Id="rId4" Type="http://schemas.openxmlformats.org/officeDocument/2006/relationships/hyperlink" Target="http://clair.si.umich.edu/clair/anthology/query.cgi?type=Author&amp;id=605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7CB2AE-6CBC-4A22-B7ED-D9BCECD1BA31}" type="slidenum">
              <a:rPr lang="en-US"/>
              <a:pPr/>
              <a:t>2</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832FC-FA8E-4D04-847A-F634584E57B2}" type="slidenum">
              <a:rPr lang="en-US"/>
              <a:pPr/>
              <a:t>11</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xfrm>
            <a:off x="700088" y="4410075"/>
            <a:ext cx="5597525" cy="4176713"/>
          </a:xfrm>
        </p:spPr>
        <p:txBody>
          <a:bodyPr/>
          <a:lstStyle/>
          <a:p>
            <a:r>
              <a:rPr lang="en-CA"/>
              <a:t>Variables are the places where word can go  e.g.  (1 across, 3 down)</a:t>
            </a:r>
          </a:p>
          <a:p>
            <a:r>
              <a:rPr lang="en-CA"/>
              <a:t>Domains are words of the appropriate length (for 1 across in this example – length equals 6)</a:t>
            </a:r>
          </a:p>
          <a:p>
            <a:r>
              <a:rPr lang="en-CA"/>
              <a:t>Constraints letter should be the same at the intersection</a:t>
            </a:r>
          </a:p>
          <a:p>
            <a:r>
              <a:rPr lang="en-US"/>
              <a:t>www.cs.rutgers.edu/~mlittman/papers/aaai99-solver.ps </a:t>
            </a:r>
            <a:r>
              <a:rPr lang="en-CA"/>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F832FC-FA8E-4D04-847A-F634584E57B2}" type="slidenum">
              <a:rPr lang="en-US"/>
              <a:pPr/>
              <a:t>12</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xfrm>
            <a:off x="700088" y="4410075"/>
            <a:ext cx="5597525" cy="4176713"/>
          </a:xfrm>
        </p:spPr>
        <p:txBody>
          <a:bodyPr/>
          <a:lstStyle/>
          <a:p>
            <a:endParaRPr lang="en-CA"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6C450BB-57F2-4F3A-B1F6-F7CED2C974B4}" type="slidenum">
              <a:rPr lang="en-CA" smtClean="0">
                <a:cs typeface="Arial" pitchFamily="34" charset="0"/>
              </a:rPr>
              <a:pPr/>
              <a:t>13</a:t>
            </a:fld>
            <a:endParaRPr lang="en-CA" smtClean="0">
              <a:cs typeface="Arial"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15</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E9B058-4106-47BC-981F-FCF1199667EE}" type="slidenum">
              <a:rPr lang="en-US"/>
              <a:pPr/>
              <a:t>17</a:t>
            </a:fld>
            <a:endParaRPr lang="en-US"/>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xfrm>
            <a:off x="700088" y="4410075"/>
            <a:ext cx="5597525" cy="4176713"/>
          </a:xfrm>
        </p:spPr>
        <p:txBody>
          <a:bodyPr/>
          <a:lstStyle/>
          <a:p>
            <a:r>
              <a:rPr lang="en-US" sz="1000"/>
              <a:t>information about what computers are on the network, what programs are installed or running on those computers, what privileges the running programs have, what users are logged into the computers, etc.</a:t>
            </a:r>
            <a:endParaRPr lang="en-CA"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18</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B17D90-B2FB-4AE9-A12B-48496D7FFCCF}" type="slidenum">
              <a:rPr lang="en-US"/>
              <a:pPr/>
              <a:t>19</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xfrm>
            <a:off x="700088" y="4410075"/>
            <a:ext cx="5597525" cy="4176713"/>
          </a:xfrm>
        </p:spPr>
        <p:txBody>
          <a:bodyPr/>
          <a:lstStyle/>
          <a:p>
            <a:r>
              <a:rPr lang="en-CA"/>
              <a:t>(Re)Planning done in hours instead of in weeks</a:t>
            </a:r>
          </a:p>
          <a:p>
            <a:r>
              <a:rPr lang="en-CA"/>
              <a:t>ARPA stated that this single application paid back its 30years investments in AI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F82BCB-B6AA-4B2F-9201-AC47D7EB4A5B}" type="slidenum">
              <a:rPr lang="en-US"/>
              <a:pPr/>
              <a:t>20</a:t>
            </a:fld>
            <a:endParaRPr 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xfrm>
            <a:off x="700088" y="4410075"/>
            <a:ext cx="5597525" cy="4176713"/>
          </a:xfrm>
        </p:spPr>
        <p:txBody>
          <a:bodyPr/>
          <a:lstStyle/>
          <a:p>
            <a:r>
              <a:rPr lang="en-US"/>
              <a:t>The Spike scheduling system, developed for scheduling astronomical observations for NASA's Hubble Space Telescope (HST), AI techniques reduced to a few hours what used to take weeks</a:t>
            </a:r>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22</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67A3C7-E1D0-44EE-BB7C-CCB6BDF6DF17}" type="slidenum">
              <a:rPr lang="en-US"/>
              <a:pPr/>
              <a:t>23</a:t>
            </a:fld>
            <a:endParaRPr lang="en-US"/>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3</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3C5E2D-E897-4810-92FE-D95628B3B63D}" type="slidenum">
              <a:rPr lang="en-US"/>
              <a:pPr/>
              <a:t>24</a:t>
            </a:fld>
            <a:endParaRPr lang="en-US"/>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5A708624-4560-486E-9D22-13AEBBCB9E66}" type="slidenum">
              <a:rPr lang="en-US" smtClean="0"/>
              <a:pPr/>
              <a:t>25</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CA"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CA" smtClean="0"/>
              <a:t>Machine learning research has often concentrated on more and more complex algorithms to extract the best models out of a limited number of training examples. In recent years, though, with the availability of cheaper computing resources, industries have started collecting very large databases (millions or even billions of examples, thousands or even millions of features, thousands or more classes, etc). Trying to apply classical machine learning algorithms on these large datasets is often a challenge. In this talk, I'll describe a few examples and challenges we recently faced at Google in order to adapt or develop machine learning algorithms for our ever larger datasets and problems. This includes examples such as speech recognition, machine translation, image and video annotation, natural language processing and more. </a:t>
            </a:r>
          </a:p>
        </p:txBody>
      </p:sp>
      <p:sp>
        <p:nvSpPr>
          <p:cNvPr id="139268" name="Slide Number Placeholder 3"/>
          <p:cNvSpPr>
            <a:spLocks noGrp="1"/>
          </p:cNvSpPr>
          <p:nvPr>
            <p:ph type="sldNum" sz="quarter" idx="5"/>
          </p:nvPr>
        </p:nvSpPr>
        <p:spPr>
          <a:noFill/>
        </p:spPr>
        <p:txBody>
          <a:bodyPr/>
          <a:lstStyle/>
          <a:p>
            <a:fld id="{ECE2EC32-6F6E-4FA9-A02D-2262FFB146D3}" type="slidenum">
              <a:rPr lang="en-US" smtClean="0"/>
              <a:pPr/>
              <a:t>29</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CA" dirty="0" smtClean="0">
                <a:latin typeface="Arial" pitchFamily="34" charset="0"/>
                <a:cs typeface="Arial" pitchFamily="34" charset="0"/>
              </a:rPr>
              <a:t>The correct Jeopardy! response would be "What is Ritalin?“</a:t>
            </a:r>
          </a:p>
          <a:p>
            <a:pPr>
              <a:defRPr/>
            </a:pPr>
            <a:endParaRPr lang="en-CA" dirty="0" smtClean="0"/>
          </a:p>
          <a:p>
            <a:pPr>
              <a:defRPr/>
            </a:pPr>
            <a:r>
              <a:rPr lang="en-CA" dirty="0" smtClean="0"/>
              <a:t>This is </a:t>
            </a:r>
            <a:r>
              <a:rPr lang="en-CA" dirty="0" smtClean="0">
                <a:hlinkClick r:id="rId3"/>
              </a:rPr>
              <a:t>no easy task</a:t>
            </a:r>
            <a:r>
              <a:rPr lang="en-CA" dirty="0" smtClean="0"/>
              <a:t> for a computer, given the need to perform over an enormously broad domain, </a:t>
            </a:r>
          </a:p>
          <a:p>
            <a:pPr>
              <a:defRPr/>
            </a:pPr>
            <a:r>
              <a:rPr lang="en-CA" dirty="0" smtClean="0"/>
              <a:t>with consistently high precision and amazingly accurate confidence estimations in the correctness of its answers. </a:t>
            </a:r>
          </a:p>
          <a:p>
            <a:pPr>
              <a:defRPr/>
            </a:pPr>
            <a:endParaRPr lang="en-CA" dirty="0" smtClean="0"/>
          </a:p>
          <a:p>
            <a:pPr>
              <a:defRPr/>
            </a:pPr>
            <a:r>
              <a:rPr lang="en-CA" dirty="0" smtClean="0">
                <a:hlinkClick r:id="rId4"/>
              </a:rPr>
              <a:t>Watson’s performance on Jeopardy!</a:t>
            </a:r>
            <a:r>
              <a:rPr lang="en-CA" dirty="0" smtClean="0"/>
              <a:t> is just the opening salvo for a </a:t>
            </a:r>
            <a:r>
              <a:rPr lang="en-CA" dirty="0" smtClean="0">
                <a:hlinkClick r:id="rId5"/>
              </a:rPr>
              <a:t>research mission</a:t>
            </a:r>
            <a:r>
              <a:rPr lang="en-CA" dirty="0" smtClean="0"/>
              <a:t> built on decades of </a:t>
            </a:r>
          </a:p>
          <a:p>
            <a:pPr>
              <a:defRPr/>
            </a:pPr>
            <a:r>
              <a:rPr lang="en-CA" dirty="0" smtClean="0"/>
              <a:t>experience in deep Content Analysis, Natural Language Processing, Information Retrieval, Machine Learning and Artificial Intelligence. </a:t>
            </a:r>
          </a:p>
          <a:p>
            <a:pPr>
              <a:defRPr/>
            </a:pPr>
            <a:endParaRPr lang="en-CA" kern="0" dirty="0" smtClean="0"/>
          </a:p>
          <a:p>
            <a:pPr>
              <a:defRPr/>
            </a:pPr>
            <a:r>
              <a:rPr lang="en-CA" kern="0" dirty="0" smtClean="0"/>
              <a:t>Rich natural language questions covering a broad range of general knowledge. It is widely recognized as an entertaining game requiring smart, knowledgeable and quick players.</a:t>
            </a:r>
          </a:p>
          <a:p>
            <a:pPr>
              <a:defRPr/>
            </a:pPr>
            <a:endParaRPr lang="en-CA" kern="0" dirty="0" smtClean="0"/>
          </a:p>
          <a:p>
            <a:pPr>
              <a:defRPr/>
            </a:pPr>
            <a:r>
              <a:rPr lang="en-CA" dirty="0" smtClean="0"/>
              <a:t>Computer systems that can directly and accurately answer questions over a broad domain of human knowledge have been envisioned by scientists and writers since the advent of computers themselves. Open domain question answering holds tremendous promise for facilitating informed decision making over vast volumes of natural language content. Applications in business intelligence, healthcare, customer support, enterprise knowledge management, social computing, science and government would all benefit from deep language processing. The </a:t>
            </a:r>
            <a:r>
              <a:rPr lang="en-CA" dirty="0" err="1" smtClean="0"/>
              <a:t>DeepQA</a:t>
            </a:r>
            <a:r>
              <a:rPr lang="en-CA" dirty="0" smtClean="0"/>
              <a:t> project is aimed at exploring how advancing and integrating Natural Language Processing (NLP), Information Retrieval (IR), Machine Learning (ML), massively parallel computation and Knowledge Representation and Reasoning (KR&amp;R) can advance open-domain automatic Question Answering. One proof-point in this challenge is to develop a computer system that can successfully compete against top human players at the Jeopardy! quiz show (</a:t>
            </a:r>
            <a:r>
              <a:rPr lang="en-CA" dirty="0" err="1" smtClean="0">
                <a:hlinkClick r:id="rId6" tooltip="www.jeopardy.com"/>
              </a:rPr>
              <a:t>www.jeopardy.com</a:t>
            </a:r>
            <a:r>
              <a:rPr lang="en-CA" dirty="0" smtClean="0"/>
              <a:t>). Attaining champion-level performance in Jeopardy! requires a computer system to rapidly and accurately answer rich open-domain questions, and to assess its own confidence in a category or question. The system must deliver high degrees of precision and confidence over a very broad range of knowledge and natural language content within a very short 3-second response time. The need for speed and high precision demands a massively parallel computing platform capable of generating, evaluating and combing thousands of hypotheses and their associated evidence. In this talk I will introduce the audience to the Jeopardy! Challenge and the techniques used to tackle it. </a:t>
            </a:r>
            <a:endParaRPr lang="en-CA" dirty="0"/>
          </a:p>
        </p:txBody>
      </p:sp>
      <p:sp>
        <p:nvSpPr>
          <p:cNvPr id="140292" name="Slide Number Placeholder 3"/>
          <p:cNvSpPr>
            <a:spLocks noGrp="1"/>
          </p:cNvSpPr>
          <p:nvPr>
            <p:ph type="sldNum" sz="quarter" idx="5"/>
          </p:nvPr>
        </p:nvSpPr>
        <p:spPr>
          <a:noFill/>
        </p:spPr>
        <p:txBody>
          <a:bodyPr/>
          <a:lstStyle/>
          <a:p>
            <a:fld id="{BBE400B9-C09C-4F93-AEAB-2CC9AEEC6DB4}" type="slidenum">
              <a:rPr lang="en-US" smtClean="0"/>
              <a:pPr/>
              <a:t>30</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34</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8F33CD-94AF-4C58-B424-F9DB97ECF67B}" type="slidenum">
              <a:rPr lang="en-US"/>
              <a:pPr/>
              <a:t>35</a:t>
            </a:fld>
            <a:endParaRPr lang="en-US"/>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xfrm>
            <a:off x="700088" y="4410075"/>
            <a:ext cx="5597525" cy="4176713"/>
          </a:xfrm>
        </p:spPr>
        <p:txBody>
          <a:bodyPr/>
          <a:lstStyle/>
          <a:p>
            <a:r>
              <a:rPr lang="en-US"/>
              <a:t>More on http://www.aaai.org/AITopics/html/applications.html (this is true in general)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007156-0884-476B-9C52-473D98D66850}" type="slidenum">
              <a:rPr lang="en-US"/>
              <a:pPr/>
              <a:t>36</a:t>
            </a:fld>
            <a:endParaRPr lang="en-US"/>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xfrm>
            <a:off x="700088" y="4410075"/>
            <a:ext cx="5597525" cy="4176713"/>
          </a:xfrm>
        </p:spPr>
        <p:txBody>
          <a:bodyPr/>
          <a:lstStyle/>
          <a:p>
            <a:r>
              <a:rPr lang="en-US"/>
              <a:t>Older adults living with cognitive disabilities (such as Alzheimer's disease or other forms of dementia) have </a:t>
            </a:r>
          </a:p>
          <a:p>
            <a:r>
              <a:rPr lang="en-US"/>
              <a:t>difficulty completing activities of daily living (ADLs). They forget the proper sequence of tasks that need </a:t>
            </a:r>
          </a:p>
          <a:p>
            <a:r>
              <a:rPr lang="en-US"/>
              <a:t>to be completed, or they lose track of the steps that they have already completed</a:t>
            </a:r>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B765AC-6DE9-49C7-AA64-20C658B92A66}" type="slidenum">
              <a:rPr lang="en-US"/>
              <a:pPr/>
              <a:t>37</a:t>
            </a:fld>
            <a:endParaRPr lang="en-US"/>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xfrm>
            <a:off x="700088" y="4410075"/>
            <a:ext cx="5597525" cy="4176713"/>
          </a:xfrm>
        </p:spPr>
        <p:txBody>
          <a:bodyPr/>
          <a:lstStyle/>
          <a:p>
            <a:endParaRPr lang="en-CA"/>
          </a:p>
          <a:p>
            <a:r>
              <a:rPr lang="en-CA"/>
              <a:t>To our knowledge, this is the first helicopter capable of sustained</a:t>
            </a:r>
          </a:p>
          <a:p>
            <a:r>
              <a:rPr lang="en-CA"/>
              <a:t>inverted flight under computer control. A video of the helicopter in inverted</a:t>
            </a:r>
          </a:p>
          <a:p>
            <a:r>
              <a:rPr lang="en-CA"/>
              <a:t>autonomous flight is also at</a:t>
            </a:r>
          </a:p>
          <a:p>
            <a:endParaRPr lang="en-CA"/>
          </a:p>
          <a:p>
            <a:r>
              <a:rPr lang="en-CA"/>
              <a:t>In our problem, S is the set of states (expressed in</a:t>
            </a:r>
          </a:p>
          <a:p>
            <a:r>
              <a:rPr lang="en-CA"/>
              <a:t>world coordinates) comprising all possible helicopter positions, orientations,</a:t>
            </a:r>
          </a:p>
          <a:p>
            <a:r>
              <a:rPr lang="en-CA"/>
              <a:t>velocities and angular velocities;</a:t>
            </a:r>
          </a:p>
          <a:p>
            <a:endParaRPr lang="en-CA"/>
          </a:p>
          <a:p>
            <a:endParaRPr lang="en-CA"/>
          </a:p>
          <a:p>
            <a:r>
              <a:rPr lang="en-CA"/>
              <a:t>But using the Pegasus method (Ng and</a:t>
            </a:r>
          </a:p>
          <a:p>
            <a:r>
              <a:rPr lang="en-CA"/>
              <a:t>Jordan, 2000), we can turn this stochastic optimization problem into an or-</a:t>
            </a:r>
          </a:p>
          <a:p>
            <a:r>
              <a:rPr lang="en-CA"/>
              <a:t>dinary deterministic problem, so that </a:t>
            </a:r>
            <a:r>
              <a:rPr lang="en-CA" sz="1400" b="1"/>
              <a:t>any standard search algorithm</a:t>
            </a:r>
            <a:r>
              <a:rPr lang="en-CA"/>
              <a:t> can now</a:t>
            </a:r>
          </a:p>
          <a:p>
            <a:r>
              <a:rPr lang="en-CA"/>
              <a:t>be applied.</a:t>
            </a:r>
          </a:p>
          <a:p>
            <a:endParaRPr lang="en-CA"/>
          </a:p>
          <a:p>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0DD68E6-BEE0-4C9E-B953-50D0052F2B7C}" type="slidenum">
              <a:rPr lang="en-CA" smtClean="0"/>
              <a:pPr/>
              <a:t>38</a:t>
            </a:fld>
            <a:endParaRPr lang="en-CA" smtClean="0"/>
          </a:p>
        </p:txBody>
      </p:sp>
      <p:sp>
        <p:nvSpPr>
          <p:cNvPr id="142339" name="Rectangle 1026"/>
          <p:cNvSpPr>
            <a:spLocks noGrp="1" noRot="1" noChangeAspect="1" noChangeArrowheads="1" noTextEdit="1"/>
          </p:cNvSpPr>
          <p:nvPr>
            <p:ph type="sldImg"/>
          </p:nvPr>
        </p:nvSpPr>
        <p:spPr>
          <a:ln/>
        </p:spPr>
      </p:sp>
      <p:sp>
        <p:nvSpPr>
          <p:cNvPr id="142340" name="Rectangle 1027"/>
          <p:cNvSpPr>
            <a:spLocks noGrp="1" noChangeArrowheads="1"/>
          </p:cNvSpPr>
          <p:nvPr>
            <p:ph type="body" idx="1"/>
          </p:nvPr>
        </p:nvSpPr>
        <p:spPr>
          <a:noFill/>
          <a:ln/>
        </p:spPr>
        <p:txBody>
          <a:bodyPr/>
          <a:lstStyle/>
          <a:p>
            <a:endParaRPr 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2E91A-E91C-41CE-9D09-C9B56E22C770}" type="slidenum">
              <a:rPr lang="en-US"/>
              <a:pPr/>
              <a:t>40</a:t>
            </a:fld>
            <a:endParaRPr lang="en-US"/>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a:t>begin{itemize}</a:t>
            </a:r>
          </a:p>
          <a:p>
            <a:r>
              <a:rPr lang="en-US"/>
              <a:t>%    \item \alert{Key point}: ``stochastic world'' can mean that the world itself has stochastic dynamics, that the world is deterministic but imperfectly observed, or that the world has stochastic dynamics \emph{and} is imperfectly observed.</a:t>
            </a:r>
          </a:p>
          <a:p>
            <a:r>
              <a:rPr lang="en-US"/>
              <a:t>%\end{itemize}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4</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3855D-3793-433C-BC8C-F2383F1FC0B1}" type="slidenum">
              <a:rPr lang="en-US"/>
              <a:pPr/>
              <a:t>41</a:t>
            </a:fld>
            <a:endParaRPr lang="en-US"/>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xfrm>
            <a:off x="700088" y="4410075"/>
            <a:ext cx="5597525" cy="4176713"/>
          </a:xfrm>
        </p:spPr>
        <p:txBody>
          <a:bodyPr/>
          <a:lstStyle/>
          <a:p>
            <a:r>
              <a:rPr lang="en-US" b="1"/>
              <a:t>Q</a:t>
            </a:r>
            <a:r>
              <a:rPr lang="en-US"/>
              <a:t>: How large is the search space for 2-player Texas Hold'em? </a:t>
            </a:r>
            <a:endParaRPr lang="en-US" b="1"/>
          </a:p>
          <a:p>
            <a:r>
              <a:rPr lang="en-US" b="1"/>
              <a:t>A</a:t>
            </a:r>
            <a:r>
              <a:rPr lang="en-US"/>
              <a:t>: Short answer: about 1.2 quintillion nodes. Exact answer: the imperfect information game tree for limit Hold'em (with a maximum of four bets each per round) has 1,179,000,604,565,715,751 nodes in total, including dominated sequences (ie. folding to no bet). Almost all of these (1,176,023,515,434,768,000) involve all four betting rounds. The breakdown by type of node is: </a:t>
            </a:r>
            <a:br>
              <a:rPr lang="en-US"/>
            </a:br>
            <a:r>
              <a:rPr lang="en-US"/>
              <a:t>406,551,932,608,867,500 terminal (fold) nodes, </a:t>
            </a:r>
            <a:br>
              <a:rPr lang="en-US"/>
            </a:br>
            <a:r>
              <a:rPr lang="en-US"/>
              <a:t>364,972,815,134,928,000 showdown nodes, </a:t>
            </a:r>
            <a:br>
              <a:rPr lang="en-US"/>
            </a:br>
            <a:r>
              <a:rPr lang="en-US"/>
              <a:t>203,275,966,304,433,750 decision nodes for each player, and </a:t>
            </a:r>
            <a:br>
              <a:rPr lang="en-US"/>
            </a:br>
            <a:r>
              <a:rPr lang="en-US"/>
              <a:t>        923,924,213,052,751 chance nodes. </a:t>
            </a:r>
            <a:br>
              <a:rPr lang="en-US"/>
            </a:br>
            <a:r>
              <a:rPr lang="en-US"/>
              <a:t>Eliminating dominated sequences reduces the tree to a mere 1,097,690,218,045,566,601 nodes. (Thanks for asking! :) </a:t>
            </a:r>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2C59E-F962-4A94-AA10-BBB6E0596BAA}" type="slidenum">
              <a:rPr lang="en-US"/>
              <a:pPr/>
              <a:t>42</a:t>
            </a:fld>
            <a:endParaRPr lang="en-US"/>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49A9D-FDD2-4D7A-BA25-63AC793C8A3B}" type="slidenum">
              <a:rPr lang="en-US"/>
              <a:pPr/>
              <a:t>43</a:t>
            </a:fld>
            <a:endParaRPr 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E0D27-CDEB-433C-A22C-A3BCCCB32A44}" type="slidenum">
              <a:rPr lang="en-US"/>
              <a:pPr/>
              <a:t>5</a:t>
            </a:fld>
            <a:endParaRPr lang="en-US"/>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xfrm>
            <a:off x="700088" y="4410075"/>
            <a:ext cx="5597525" cy="4176713"/>
          </a:xfrm>
        </p:spPr>
        <p:txBody>
          <a:bodyPr/>
          <a:lstStyle/>
          <a:p>
            <a:r>
              <a:rPr lang="en-US" dirty="0"/>
              <a:t>Chinook's program </a:t>
            </a:r>
            <a:r>
              <a:rPr lang="en-US" dirty="0">
                <a:hlinkClick r:id="rId3" tooltip="Algorithm"/>
              </a:rPr>
              <a:t>algorithm</a:t>
            </a:r>
            <a:r>
              <a:rPr lang="en-US" dirty="0"/>
              <a:t> includes an opening book, a library of opening moves from games played by grandmasters; a deep search algorithm; a good move evaluation function; and an end-game database for all positions with eight pieces or fewer. The linear handcrafted evaluation function considers several features of the game board, including piece count, kings count, trapped kings, turn, runaway checkers (unimpeded path to be </a:t>
            </a:r>
            <a:r>
              <a:rPr lang="en-US" dirty="0" err="1"/>
              <a:t>kinged</a:t>
            </a:r>
            <a:r>
              <a:rPr lang="en-US" dirty="0"/>
              <a:t>) and other minor factors. All of Chinook's "knowledge" was programmed by its creators, rather than "learned" </a:t>
            </a:r>
          </a:p>
          <a:p>
            <a:endParaRPr lang="en-US" dirty="0"/>
          </a:p>
          <a:p>
            <a:r>
              <a:rPr lang="en-US" dirty="0"/>
              <a:t>Checkers was completely solved in 2007 by a computer which explored all reachable positions </a:t>
            </a:r>
            <a:endParaRPr lang="en-CA"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8F78F-8792-4D24-92FD-AC7CBF403FC1}" type="slidenum">
              <a:rPr lang="en-US"/>
              <a:pPr/>
              <a:t>6</a:t>
            </a:fld>
            <a:endParaRPr lang="en-US"/>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50A382-1E3B-48D7-B7B1-0F237E1E8040}" type="slidenum">
              <a:rPr lang="en-US"/>
              <a:pPr/>
              <a:t>7</a:t>
            </a:fld>
            <a:endParaRPr lang="en-US"/>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xfrm>
            <a:off x="700088" y="4410075"/>
            <a:ext cx="5597525" cy="4176713"/>
          </a:xfrm>
        </p:spPr>
        <p:txBody>
          <a:bodyPr/>
          <a:lstStyle/>
          <a:p>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0728DA-B435-49E2-AA44-89083F7DF113}" type="slidenum">
              <a:rPr lang="en-US"/>
              <a:pPr/>
              <a:t>8</a:t>
            </a:fld>
            <a:endParaRPr lang="en-US"/>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xfrm>
            <a:off x="700088" y="4410075"/>
            <a:ext cx="5597525" cy="4176713"/>
          </a:xfrm>
        </p:spPr>
        <p:txBody>
          <a:bodyPr/>
          <a:lstStyle/>
          <a:p>
            <a:r>
              <a:rPr lang="en-CA" dirty="0"/>
              <a:t>Winning machine was a parallel computer (30 CPUs) + 480 VLSI chess processors</a:t>
            </a:r>
          </a:p>
          <a:p>
            <a:r>
              <a:rPr lang="en-CA" dirty="0"/>
              <a:t>Searched 126.000.000 nodes per sec</a:t>
            </a:r>
          </a:p>
          <a:p>
            <a:r>
              <a:rPr lang="en-CA" dirty="0"/>
              <a:t>Generated 30 billion positions per move, reaching depth 14 routinely</a:t>
            </a:r>
          </a:p>
          <a:p>
            <a:r>
              <a:rPr lang="en-CA" dirty="0"/>
              <a:t>Standard iterative deepening alpha beta search (with transposition table)</a:t>
            </a:r>
          </a:p>
          <a:p>
            <a:r>
              <a:rPr lang="en-CA" dirty="0"/>
              <a:t>But key to success seems to be its ability to go deeper for sufficiently interesting lines of forced/forcing moves</a:t>
            </a:r>
          </a:p>
          <a:p>
            <a:r>
              <a:rPr lang="en-CA" dirty="0"/>
              <a:t>Evaluation functions had over 8000 features</a:t>
            </a:r>
          </a:p>
          <a:p>
            <a:r>
              <a:rPr lang="en-CA" dirty="0"/>
              <a:t>+ opening book with 4000 positions</a:t>
            </a:r>
          </a:p>
          <a:p>
            <a:r>
              <a:rPr lang="en-CA" dirty="0"/>
              <a:t>+ solved positions with 5 pieces and many with 6 (to extend the effective depth of the search)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eaLnBrk="1" hangingPunct="1"/>
            <a:r>
              <a:rPr lang="en-US" dirty="0" smtClean="0">
                <a:solidFill>
                  <a:schemeClr val="tx1"/>
                </a:solidFill>
              </a:rPr>
              <a:t>title: </a:t>
            </a:r>
            <a:r>
              <a:rPr lang="en-US" dirty="0" smtClean="0">
                <a:solidFill>
                  <a:schemeClr val="bg1"/>
                </a:solidFill>
                <a:hlinkClick r:id="rId3"/>
              </a:rPr>
              <a:t>An Efficient A* Search Algorithm For </a:t>
            </a:r>
            <a:r>
              <a:rPr lang="en-US" b="1" dirty="0" smtClean="0">
                <a:solidFill>
                  <a:schemeClr val="bg1"/>
                </a:solidFill>
                <a:hlinkClick r:id="rId3"/>
              </a:rPr>
              <a:t>Statistical Machine Translation</a:t>
            </a:r>
            <a:r>
              <a:rPr lang="en-US" dirty="0" smtClean="0">
                <a:solidFill>
                  <a:schemeClr val="tx1"/>
                </a:solidFill>
              </a:rPr>
              <a:t/>
            </a:r>
            <a:br>
              <a:rPr lang="en-US" dirty="0" smtClean="0">
                <a:solidFill>
                  <a:schemeClr val="tx1"/>
                </a:solidFill>
              </a:rPr>
            </a:br>
            <a:r>
              <a:rPr lang="en-US" dirty="0" smtClean="0">
                <a:solidFill>
                  <a:schemeClr val="tx1"/>
                </a:solidFill>
              </a:rPr>
              <a:t>authors: </a:t>
            </a:r>
            <a:r>
              <a:rPr lang="en-US" dirty="0" err="1" smtClean="0">
                <a:solidFill>
                  <a:schemeClr val="tx1"/>
                </a:solidFill>
                <a:hlinkClick r:id="rId4"/>
              </a:rPr>
              <a:t>Och</a:t>
            </a:r>
            <a:r>
              <a:rPr lang="en-US" dirty="0" smtClean="0">
                <a:solidFill>
                  <a:schemeClr val="tx1"/>
                </a:solidFill>
                <a:hlinkClick r:id="rId4"/>
              </a:rPr>
              <a:t>, Franz Josef</a:t>
            </a:r>
            <a:r>
              <a:rPr lang="en-US" dirty="0" smtClean="0">
                <a:solidFill>
                  <a:schemeClr val="tx1"/>
                </a:solidFill>
              </a:rPr>
              <a:t> (RWTH Aachen University, Aachen Germany), </a:t>
            </a:r>
            <a:r>
              <a:rPr lang="en-US" dirty="0" err="1" smtClean="0">
                <a:solidFill>
                  <a:schemeClr val="tx1"/>
                </a:solidFill>
                <a:hlinkClick r:id="rId5"/>
              </a:rPr>
              <a:t>Ueffing</a:t>
            </a:r>
            <a:r>
              <a:rPr lang="en-US" dirty="0" smtClean="0">
                <a:solidFill>
                  <a:schemeClr val="tx1"/>
                </a:solidFill>
                <a:hlinkClick r:id="rId5"/>
              </a:rPr>
              <a:t>, Nicola</a:t>
            </a:r>
            <a:r>
              <a:rPr lang="en-US" dirty="0" smtClean="0">
                <a:solidFill>
                  <a:schemeClr val="tx1"/>
                </a:solidFill>
              </a:rPr>
              <a:t> (RWTH Aachen University, Aachen Germany), </a:t>
            </a:r>
            <a:r>
              <a:rPr lang="en-US" dirty="0" smtClean="0">
                <a:solidFill>
                  <a:schemeClr val="tx1"/>
                </a:solidFill>
                <a:hlinkClick r:id="rId6"/>
              </a:rPr>
              <a:t>Ney, Hermann</a:t>
            </a:r>
            <a:r>
              <a:rPr lang="en-US" dirty="0" smtClean="0">
                <a:solidFill>
                  <a:schemeClr val="tx1"/>
                </a:solidFill>
              </a:rPr>
              <a:t> (RWTH Aachen University, Aachen Germany)</a:t>
            </a:r>
            <a:br>
              <a:rPr lang="en-US" dirty="0" smtClean="0">
                <a:solidFill>
                  <a:schemeClr val="tx1"/>
                </a:solidFill>
              </a:rPr>
            </a:br>
            <a:r>
              <a:rPr lang="en-US" dirty="0" smtClean="0">
                <a:solidFill>
                  <a:schemeClr val="tx1"/>
                </a:solidFill>
              </a:rPr>
              <a:t>venue: Workshop On Data-Driven Methods In Machine Translation</a:t>
            </a:r>
            <a:br>
              <a:rPr lang="en-US" dirty="0" smtClean="0">
                <a:solidFill>
                  <a:schemeClr val="tx1"/>
                </a:solidFill>
              </a:rPr>
            </a:br>
            <a:r>
              <a:rPr lang="en-US" dirty="0" smtClean="0">
                <a:solidFill>
                  <a:schemeClr val="tx1"/>
                </a:solidFill>
              </a:rPr>
              <a:t>year: 2001</a:t>
            </a:r>
          </a:p>
          <a:p>
            <a:pPr eaLnBrk="1" hangingPunct="1"/>
            <a:endParaRPr lang="en-US" dirty="0" smtClean="0"/>
          </a:p>
          <a:p>
            <a:r>
              <a:rPr lang="en-US" sz="1200" kern="1200" baseline="0" dirty="0" smtClean="0">
                <a:solidFill>
                  <a:schemeClr val="tx1"/>
                </a:solidFill>
                <a:latin typeface="Times New Roman" pitchFamily="18" charset="0"/>
                <a:ea typeface="+mn-ea"/>
                <a:cs typeface="+mn-cs"/>
              </a:rPr>
              <a:t>Journal of Artificial Intelligence Research 29 (2007) 153-190 Submitted 10/06; published 06/07 The Generalized A* Architecture</a:t>
            </a:r>
          </a:p>
          <a:p>
            <a:r>
              <a:rPr lang="en-US" sz="1200" kern="1200" baseline="0" dirty="0" smtClean="0">
                <a:solidFill>
                  <a:schemeClr val="tx1"/>
                </a:solidFill>
                <a:latin typeface="Times New Roman" pitchFamily="18" charset="0"/>
                <a:ea typeface="+mn-ea"/>
                <a:cs typeface="+mn-cs"/>
              </a:rPr>
              <a:t>Pedro F. </a:t>
            </a:r>
            <a:r>
              <a:rPr lang="en-US" sz="1200" kern="1200" baseline="0" dirty="0" err="1" smtClean="0">
                <a:solidFill>
                  <a:schemeClr val="tx1"/>
                </a:solidFill>
                <a:latin typeface="Times New Roman" pitchFamily="18" charset="0"/>
                <a:ea typeface="+mn-ea"/>
                <a:cs typeface="+mn-cs"/>
              </a:rPr>
              <a:t>Felzenszwalb</a:t>
            </a:r>
            <a:r>
              <a:rPr lang="en-US" sz="1200" kern="1200" baseline="0" dirty="0" smtClean="0">
                <a:solidFill>
                  <a:schemeClr val="tx1"/>
                </a:solidFill>
                <a:latin typeface="Times New Roman" pitchFamily="18" charset="0"/>
                <a:ea typeface="+mn-ea"/>
                <a:cs typeface="+mn-cs"/>
              </a:rPr>
              <a:t> pff@cs.uchicago.edu</a:t>
            </a:r>
          </a:p>
          <a:p>
            <a:r>
              <a:rPr lang="en-US" sz="1200" kern="1200" baseline="0" dirty="0" smtClean="0">
                <a:solidFill>
                  <a:schemeClr val="tx1"/>
                </a:solidFill>
                <a:latin typeface="Times New Roman" pitchFamily="18" charset="0"/>
                <a:ea typeface="+mn-ea"/>
                <a:cs typeface="+mn-cs"/>
              </a:rPr>
              <a:t>Department of Computer Science University of Chicago </a:t>
            </a:r>
            <a:r>
              <a:rPr lang="en-US" sz="1200" kern="1200" baseline="0" dirty="0" err="1" smtClean="0">
                <a:solidFill>
                  <a:schemeClr val="tx1"/>
                </a:solidFill>
                <a:latin typeface="Times New Roman" pitchFamily="18" charset="0"/>
                <a:ea typeface="+mn-ea"/>
                <a:cs typeface="+mn-cs"/>
              </a:rPr>
              <a:t>Chicago</a:t>
            </a:r>
            <a:r>
              <a:rPr lang="en-US" sz="1200" kern="1200" baseline="0" dirty="0" smtClean="0">
                <a:solidFill>
                  <a:schemeClr val="tx1"/>
                </a:solidFill>
                <a:latin typeface="Times New Roman" pitchFamily="18" charset="0"/>
                <a:ea typeface="+mn-ea"/>
                <a:cs typeface="+mn-cs"/>
              </a:rPr>
              <a:t>, IL 60637</a:t>
            </a:r>
          </a:p>
          <a:p>
            <a:r>
              <a:rPr lang="en-US" sz="1200" kern="1200" baseline="0" dirty="0" smtClean="0">
                <a:solidFill>
                  <a:schemeClr val="tx1"/>
                </a:solidFill>
                <a:latin typeface="Times New Roman" pitchFamily="18" charset="0"/>
                <a:ea typeface="+mn-ea"/>
                <a:cs typeface="+mn-cs"/>
              </a:rPr>
              <a:t>David </a:t>
            </a:r>
            <a:r>
              <a:rPr lang="en-US" sz="1200" kern="1200" baseline="0" dirty="0" err="1" smtClean="0">
                <a:solidFill>
                  <a:schemeClr val="tx1"/>
                </a:solidFill>
                <a:latin typeface="Times New Roman" pitchFamily="18" charset="0"/>
                <a:ea typeface="+mn-ea"/>
                <a:cs typeface="+mn-cs"/>
              </a:rPr>
              <a:t>McAllester</a:t>
            </a:r>
            <a:r>
              <a:rPr lang="en-US" sz="1200" kern="1200" baseline="0" dirty="0" smtClean="0">
                <a:solidFill>
                  <a:schemeClr val="tx1"/>
                </a:solidFill>
                <a:latin typeface="Times New Roman" pitchFamily="18" charset="0"/>
                <a:ea typeface="+mn-ea"/>
                <a:cs typeface="+mn-cs"/>
              </a:rPr>
              <a:t> mcallester@tti-c.org Toyota Technological Institute at Chicago </a:t>
            </a:r>
            <a:r>
              <a:rPr lang="en-US" sz="1200" kern="1200" baseline="0" dirty="0" err="1" smtClean="0">
                <a:solidFill>
                  <a:schemeClr val="tx1"/>
                </a:solidFill>
                <a:latin typeface="Times New Roman" pitchFamily="18" charset="0"/>
                <a:ea typeface="+mn-ea"/>
                <a:cs typeface="+mn-cs"/>
              </a:rPr>
              <a:t>Chicago</a:t>
            </a:r>
            <a:r>
              <a:rPr lang="en-US" sz="1200" kern="1200" baseline="0" dirty="0" smtClean="0">
                <a:solidFill>
                  <a:schemeClr val="tx1"/>
                </a:solidFill>
                <a:latin typeface="Times New Roman" pitchFamily="18" charset="0"/>
                <a:ea typeface="+mn-ea"/>
                <a:cs typeface="+mn-cs"/>
              </a:rPr>
              <a:t>, IL 60637</a:t>
            </a:r>
          </a:p>
          <a:p>
            <a:r>
              <a:rPr lang="en-US" sz="1200" b="1" kern="1200" baseline="0" dirty="0" smtClean="0">
                <a:solidFill>
                  <a:schemeClr val="tx1"/>
                </a:solidFill>
                <a:latin typeface="Times New Roman" pitchFamily="18" charset="0"/>
                <a:ea typeface="+mn-ea"/>
                <a:cs typeface="+mn-cs"/>
              </a:rPr>
              <a:t>vision</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8" charset="0"/>
                <a:ea typeface="+mn-ea"/>
                <a:cs typeface="+mn-cs"/>
              </a:rPr>
              <a:t>Here we consider a new compositional model for </a:t>
            </a:r>
            <a:r>
              <a:rPr lang="en-US" sz="1200" b="1" kern="1200" baseline="0" dirty="0" smtClean="0">
                <a:solidFill>
                  <a:schemeClr val="tx1"/>
                </a:solidFill>
                <a:latin typeface="Times New Roman" pitchFamily="18" charset="0"/>
                <a:ea typeface="+mn-ea"/>
                <a:cs typeface="+mn-cs"/>
              </a:rPr>
              <a:t>finding salient curves</a:t>
            </a:r>
            <a:r>
              <a:rPr lang="en-US" sz="1200" kern="1200" baseline="0" dirty="0" smtClean="0">
                <a:solidFill>
                  <a:schemeClr val="tx1"/>
                </a:solidFill>
                <a:latin typeface="Times New Roman" pitchFamily="18" charset="0"/>
                <a:ea typeface="+mn-ea"/>
                <a:cs typeface="+mn-cs"/>
              </a:rPr>
              <a:t>.</a:t>
            </a:r>
          </a:p>
          <a:p>
            <a:pPr eaLnBrk="1" hangingPunct="1"/>
            <a:endParaRPr lang="en-US" dirty="0" smtClean="0"/>
          </a:p>
          <a:p>
            <a:r>
              <a:rPr lang="en-US" sz="1200" kern="1200" baseline="0" dirty="0" smtClean="0">
                <a:solidFill>
                  <a:schemeClr val="tx1"/>
                </a:solidFill>
                <a:latin typeface="Times New Roman" pitchFamily="18" charset="0"/>
                <a:ea typeface="+mn-ea"/>
                <a:cs typeface="+mn-cs"/>
              </a:rPr>
              <a:t>Dan Klein and Chris Manning. 2003b. Factored A*</a:t>
            </a:r>
          </a:p>
          <a:p>
            <a:r>
              <a:rPr lang="en-US" sz="1200" kern="1200" baseline="0" dirty="0" smtClean="0">
                <a:solidFill>
                  <a:schemeClr val="tx1"/>
                </a:solidFill>
                <a:latin typeface="Times New Roman" pitchFamily="18" charset="0"/>
                <a:ea typeface="+mn-ea"/>
                <a:cs typeface="+mn-cs"/>
              </a:rPr>
              <a:t>search for models over sequences and trees. In </a:t>
            </a:r>
            <a:r>
              <a:rPr lang="en-US" sz="1200" i="1" kern="1200" baseline="0" dirty="0" smtClean="0">
                <a:solidFill>
                  <a:schemeClr val="tx1"/>
                </a:solidFill>
                <a:latin typeface="Times New Roman" pitchFamily="18" charset="0"/>
                <a:ea typeface="+mn-ea"/>
                <a:cs typeface="+mn-cs"/>
              </a:rPr>
              <a:t>Proceedings</a:t>
            </a:r>
          </a:p>
          <a:p>
            <a:r>
              <a:rPr lang="en-US" sz="1200" i="1" kern="1200" baseline="0" dirty="0" smtClean="0">
                <a:solidFill>
                  <a:schemeClr val="tx1"/>
                </a:solidFill>
                <a:latin typeface="Times New Roman" pitchFamily="18" charset="0"/>
                <a:ea typeface="+mn-ea"/>
                <a:cs typeface="+mn-cs"/>
              </a:rPr>
              <a:t>of the International Joint Conference on</a:t>
            </a:r>
          </a:p>
          <a:p>
            <a:r>
              <a:rPr lang="en-US" sz="1200" i="1" kern="1200" baseline="0" dirty="0" smtClean="0">
                <a:solidFill>
                  <a:schemeClr val="tx1"/>
                </a:solidFill>
                <a:latin typeface="Times New Roman" pitchFamily="18" charset="0"/>
                <a:ea typeface="+mn-ea"/>
                <a:cs typeface="+mn-cs"/>
              </a:rPr>
              <a:t>Artificial Intelligence (IJCAI).</a:t>
            </a:r>
          </a:p>
          <a:p>
            <a:pPr eaLnBrk="1" hangingPunct="1"/>
            <a:endParaRPr lang="en-US" dirty="0" smtClean="0"/>
          </a:p>
          <a:p>
            <a:r>
              <a:rPr lang="en-US" sz="1200" kern="1200" baseline="0" dirty="0" smtClean="0">
                <a:solidFill>
                  <a:schemeClr val="tx1"/>
                </a:solidFill>
                <a:latin typeface="Times New Roman" pitchFamily="18" charset="0"/>
                <a:ea typeface="+mn-ea"/>
                <a:cs typeface="+mn-cs"/>
              </a:rPr>
              <a:t>The primary challenge when using A* search is to find heuristic</a:t>
            </a:r>
          </a:p>
          <a:p>
            <a:r>
              <a:rPr lang="en-US" sz="1200" kern="1200" baseline="0" dirty="0" smtClean="0">
                <a:solidFill>
                  <a:schemeClr val="tx1"/>
                </a:solidFill>
                <a:latin typeface="Times New Roman" pitchFamily="18" charset="0"/>
                <a:ea typeface="+mn-ea"/>
                <a:cs typeface="+mn-cs"/>
              </a:rPr>
              <a:t>functions that simultaneously are admissible, close to actual</a:t>
            </a:r>
          </a:p>
          <a:p>
            <a:r>
              <a:rPr lang="en-US" sz="1200" kern="1200" baseline="0" dirty="0" smtClean="0">
                <a:solidFill>
                  <a:schemeClr val="tx1"/>
                </a:solidFill>
                <a:latin typeface="Times New Roman" pitchFamily="18" charset="0"/>
                <a:ea typeface="+mn-ea"/>
                <a:cs typeface="+mn-cs"/>
              </a:rPr>
              <a:t>completion costs, and efficient to calculate. In this paper,</a:t>
            </a:r>
          </a:p>
          <a:p>
            <a:r>
              <a:rPr lang="en-US" sz="1200" kern="1200" baseline="0" dirty="0" smtClean="0">
                <a:solidFill>
                  <a:schemeClr val="tx1"/>
                </a:solidFill>
                <a:latin typeface="Times New Roman" pitchFamily="18" charset="0"/>
                <a:ea typeface="+mn-ea"/>
                <a:cs typeface="+mn-cs"/>
              </a:rPr>
              <a:t>we describe a family of tree and sequence models in</a:t>
            </a:r>
          </a:p>
          <a:p>
            <a:r>
              <a:rPr lang="en-US" sz="1200" kern="1200" baseline="0" dirty="0" smtClean="0">
                <a:solidFill>
                  <a:schemeClr val="tx1"/>
                </a:solidFill>
                <a:latin typeface="Times New Roman" pitchFamily="18" charset="0"/>
                <a:ea typeface="+mn-ea"/>
                <a:cs typeface="+mn-cs"/>
              </a:rPr>
              <a:t>which path costs are either defined as or bounded by a combination</a:t>
            </a:r>
          </a:p>
          <a:p>
            <a:r>
              <a:rPr lang="en-US" sz="1200" kern="1200" baseline="0" dirty="0" smtClean="0">
                <a:solidFill>
                  <a:schemeClr val="tx1"/>
                </a:solidFill>
                <a:latin typeface="Times New Roman" pitchFamily="18" charset="0"/>
                <a:ea typeface="+mn-ea"/>
                <a:cs typeface="+mn-cs"/>
              </a:rPr>
              <a:t>of simpler component models, each of which scores</a:t>
            </a:r>
          </a:p>
          <a:p>
            <a:r>
              <a:rPr lang="en-US" sz="1200" kern="1200" baseline="0" dirty="0" smtClean="0">
                <a:solidFill>
                  <a:schemeClr val="tx1"/>
                </a:solidFill>
                <a:latin typeface="Times New Roman" pitchFamily="18" charset="0"/>
                <a:ea typeface="+mn-ea"/>
                <a:cs typeface="+mn-cs"/>
              </a:rPr>
              <a:t>some projection of the full structure. In such models, we can</a:t>
            </a:r>
          </a:p>
          <a:p>
            <a:r>
              <a:rPr lang="en-US" sz="1200" kern="1200" baseline="0" dirty="0" smtClean="0">
                <a:solidFill>
                  <a:schemeClr val="tx1"/>
                </a:solidFill>
                <a:latin typeface="Times New Roman" pitchFamily="18" charset="0"/>
                <a:ea typeface="+mn-ea"/>
                <a:cs typeface="+mn-cs"/>
              </a:rPr>
              <a:t>exploit the decoupled behavior over each projection to give</a:t>
            </a:r>
          </a:p>
          <a:p>
            <a:r>
              <a:rPr lang="en-US" sz="1200" kern="1200" baseline="0" dirty="0" smtClean="0">
                <a:solidFill>
                  <a:schemeClr val="tx1"/>
                </a:solidFill>
                <a:latin typeface="Times New Roman" pitchFamily="18" charset="0"/>
                <a:ea typeface="+mn-ea"/>
                <a:cs typeface="+mn-cs"/>
              </a:rPr>
              <a:t>sharp heuristics for the combined space. While we focus</a:t>
            </a:r>
          </a:p>
          <a:p>
            <a:r>
              <a:rPr lang="en-US" sz="1200" kern="1200" baseline="0" dirty="0" smtClean="0">
                <a:solidFill>
                  <a:schemeClr val="tx1"/>
                </a:solidFill>
                <a:latin typeface="Times New Roman" pitchFamily="18" charset="0"/>
                <a:ea typeface="+mn-ea"/>
                <a:cs typeface="+mn-cs"/>
              </a:rPr>
              <a:t>on models of trees and sequences </a:t>
            </a:r>
            <a:r>
              <a:rPr lang="en-US" sz="1200" b="1" kern="1200" baseline="0" dirty="0" smtClean="0">
                <a:solidFill>
                  <a:schemeClr val="tx1"/>
                </a:solidFill>
                <a:latin typeface="Times New Roman" pitchFamily="18" charset="0"/>
                <a:ea typeface="+mn-ea"/>
                <a:cs typeface="+mn-cs"/>
              </a:rPr>
              <a:t>within NLP applications</a:t>
            </a:r>
            <a:r>
              <a:rPr lang="en-US" sz="1200" kern="1200" baseline="0" dirty="0" smtClean="0">
                <a:solidFill>
                  <a:schemeClr val="tx1"/>
                </a:solidFill>
                <a:latin typeface="Times New Roman" pitchFamily="18" charset="0"/>
                <a:ea typeface="+mn-ea"/>
                <a:cs typeface="+mn-cs"/>
              </a:rPr>
              <a:t>,</a:t>
            </a:r>
          </a:p>
          <a:p>
            <a:r>
              <a:rPr lang="en-US" sz="1200" kern="1200" baseline="0" dirty="0" smtClean="0">
                <a:solidFill>
                  <a:schemeClr val="tx1"/>
                </a:solidFill>
                <a:latin typeface="Times New Roman" pitchFamily="18" charset="0"/>
                <a:ea typeface="+mn-ea"/>
                <a:cs typeface="+mn-cs"/>
              </a:rPr>
              <a:t>the approach can be applied more generally (and already has</a:t>
            </a:r>
          </a:p>
          <a:p>
            <a:r>
              <a:rPr lang="en-US" sz="1200" kern="1200" baseline="0" dirty="0" smtClean="0">
                <a:solidFill>
                  <a:schemeClr val="tx1"/>
                </a:solidFill>
                <a:latin typeface="Times New Roman" pitchFamily="18" charset="0"/>
                <a:ea typeface="+mn-ea"/>
                <a:cs typeface="+mn-cs"/>
              </a:rPr>
              <a:t>been, in the case </a:t>
            </a:r>
            <a:r>
              <a:rPr lang="en-US" sz="1200" b="1" kern="1200" baseline="0" dirty="0" smtClean="0">
                <a:solidFill>
                  <a:schemeClr val="tx1"/>
                </a:solidFill>
                <a:latin typeface="Times New Roman" pitchFamily="18" charset="0"/>
                <a:ea typeface="+mn-ea"/>
                <a:cs typeface="+mn-cs"/>
              </a:rPr>
              <a:t>of biological </a:t>
            </a:r>
            <a:r>
              <a:rPr lang="en-US" sz="1200" b="1" kern="1200" baseline="0" dirty="0" err="1" smtClean="0">
                <a:solidFill>
                  <a:schemeClr val="tx1"/>
                </a:solidFill>
                <a:latin typeface="Times New Roman" pitchFamily="18" charset="0"/>
                <a:ea typeface="+mn-ea"/>
                <a:cs typeface="+mn-cs"/>
              </a:rPr>
              <a:t>sequencemodels</a:t>
            </a:r>
            <a:r>
              <a:rPr lang="en-US" sz="1200" kern="1200" baseline="0" dirty="0" smtClean="0">
                <a:solidFill>
                  <a:schemeClr val="tx1"/>
                </a:solidFill>
                <a:latin typeface="Times New Roman" pitchFamily="18" charset="0"/>
                <a:ea typeface="+mn-ea"/>
                <a:cs typeface="+mn-cs"/>
              </a:rPr>
              <a:t>). All the concrete</a:t>
            </a:r>
          </a:p>
          <a:p>
            <a:r>
              <a:rPr lang="en-US" sz="1200" kern="1200" baseline="0" dirty="0" smtClean="0">
                <a:solidFill>
                  <a:schemeClr val="tx1"/>
                </a:solidFill>
                <a:latin typeface="Times New Roman" pitchFamily="18" charset="0"/>
                <a:ea typeface="+mn-ea"/>
                <a:cs typeface="+mn-cs"/>
              </a:rPr>
              <a:t>cases we consider here involve search over spaces which</a:t>
            </a:r>
          </a:p>
          <a:p>
            <a:r>
              <a:rPr lang="en-US" sz="1200" kern="1200" baseline="0" dirty="0" smtClean="0">
                <a:solidFill>
                  <a:schemeClr val="tx1"/>
                </a:solidFill>
                <a:latin typeface="Times New Roman" pitchFamily="18" charset="0"/>
                <a:ea typeface="+mn-ea"/>
                <a:cs typeface="+mn-cs"/>
              </a:rPr>
              <a:t>are equivalent to dynamic programming lattices, though this</a:t>
            </a:r>
          </a:p>
          <a:p>
            <a:r>
              <a:rPr lang="en-US" sz="1200" kern="1200" baseline="0" dirty="0" smtClean="0">
                <a:solidFill>
                  <a:schemeClr val="tx1"/>
                </a:solidFill>
                <a:latin typeface="Times New Roman" pitchFamily="18" charset="0"/>
                <a:ea typeface="+mn-ea"/>
                <a:cs typeface="+mn-cs"/>
              </a:rPr>
              <a:t>detail, too, is somewhat peripheral to the basic ideas.</a:t>
            </a:r>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DFF5CB9-9320-40CA-B730-A1C76BD91FDF}"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269ED-165B-4C3F-B421-404E76168B4D}" type="slidenum">
              <a:rPr lang="en-US"/>
              <a:pPr/>
              <a:t>10</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pPr marL="228600" indent="-228600"/>
            <a:r>
              <a:rPr lang="en-US" dirty="0" smtClean="0"/>
              <a:t>R&amp;R Sys  Representation and reasoning Systems</a:t>
            </a:r>
          </a:p>
          <a:p>
            <a:pPr marL="228600" indent="-228600"/>
            <a:r>
              <a:rPr lang="en-US" dirty="0" smtClean="0"/>
              <a:t>Each cell is a </a:t>
            </a:r>
            <a:r>
              <a:rPr lang="en-US" smtClean="0"/>
              <a:t>R&amp;R system</a:t>
            </a:r>
          </a:p>
          <a:p>
            <a:pPr marL="228600" indent="-228600"/>
            <a:r>
              <a:rPr lang="en-US" dirty="0" smtClean="0"/>
              <a:t>STRIPS</a:t>
            </a:r>
            <a:r>
              <a:rPr lang="en-US" baseline="0" dirty="0" smtClean="0"/>
              <a:t>  actions preconditions and effects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9039F24D-84AC-4011-A6AC-D27B27AD8A8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73842966-C431-480B-9920-5DF3DCAC39D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52400"/>
            <a:ext cx="21336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2484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0D83CCA0-675A-475B-B390-1B3360C6D19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1529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10100" y="1219200"/>
            <a:ext cx="4152900" cy="4495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a:t>CPSC 322, Lecture 3</a:t>
            </a: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r>
              <a:rPr lang="en-US"/>
              <a:t>Slide </a:t>
            </a:r>
            <a:fld id="{519190EF-796B-4F59-A6D6-8ADE241946F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4938" y="152400"/>
            <a:ext cx="8885237" cy="5461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134938" y="1066800"/>
            <a:ext cx="4371975"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hart Placeholder 3"/>
          <p:cNvSpPr>
            <a:spLocks noGrp="1"/>
          </p:cNvSpPr>
          <p:nvPr>
            <p:ph type="chart" sz="half" idx="2"/>
          </p:nvPr>
        </p:nvSpPr>
        <p:spPr>
          <a:xfrm>
            <a:off x="4659313" y="1066800"/>
            <a:ext cx="4371975" cy="5029200"/>
          </a:xfrm>
        </p:spPr>
        <p:txBody>
          <a:bodyPr/>
          <a:lstStyle/>
          <a:p>
            <a:pPr lvl="0"/>
            <a:endParaRPr lang="en-CA" noProof="0"/>
          </a:p>
        </p:txBody>
      </p:sp>
      <p:sp>
        <p:nvSpPr>
          <p:cNvPr id="5" name="Footer Placeholder 4"/>
          <p:cNvSpPr>
            <a:spLocks noGrp="1"/>
          </p:cNvSpPr>
          <p:nvPr>
            <p:ph type="ftr" sz="quarter" idx="10"/>
          </p:nvPr>
        </p:nvSpPr>
        <p:spPr>
          <a:xfrm>
            <a:off x="762000" y="6553200"/>
            <a:ext cx="7239000" cy="304800"/>
          </a:xfrm>
        </p:spPr>
        <p:txBody>
          <a:bodyPr/>
          <a:lstStyle>
            <a:lvl1pPr>
              <a:defRPr smtClean="0">
                <a:cs typeface="Arial" pitchFamily="34" charset="0"/>
              </a:defRPr>
            </a:lvl1pPr>
          </a:lstStyle>
          <a:p>
            <a:pPr>
              <a:defRPr/>
            </a:pPr>
            <a:r>
              <a:rPr lang="de-DE"/>
              <a:t>CPSC 322, Lecture 1</a:t>
            </a:r>
          </a:p>
        </p:txBody>
      </p:sp>
      <p:sp>
        <p:nvSpPr>
          <p:cNvPr id="6" name="Slide Number Placeholder 5"/>
          <p:cNvSpPr>
            <a:spLocks noGrp="1"/>
          </p:cNvSpPr>
          <p:nvPr>
            <p:ph type="sldNum" sz="quarter" idx="11"/>
          </p:nvPr>
        </p:nvSpPr>
        <p:spPr>
          <a:xfrm>
            <a:off x="8382000" y="6553200"/>
            <a:ext cx="685800" cy="228600"/>
          </a:xfrm>
        </p:spPr>
        <p:txBody>
          <a:bodyPr/>
          <a:lstStyle>
            <a:lvl1pPr>
              <a:defRPr/>
            </a:lvl1pPr>
          </a:lstStyle>
          <a:p>
            <a:pPr>
              <a:defRPr/>
            </a:pPr>
            <a:fld id="{F837FAA5-9DF7-4B5E-A5C8-5D9DFEB310D9}"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3495D5D9-1A47-4432-91E1-C615CC64246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CPSC 322, Lecture 3</a:t>
            </a:r>
          </a:p>
        </p:txBody>
      </p:sp>
      <p:sp>
        <p:nvSpPr>
          <p:cNvPr id="6" name="Slide Number Placeholder 5"/>
          <p:cNvSpPr>
            <a:spLocks noGrp="1"/>
          </p:cNvSpPr>
          <p:nvPr>
            <p:ph type="sldNum" sz="quarter" idx="12"/>
          </p:nvPr>
        </p:nvSpPr>
        <p:spPr/>
        <p:txBody>
          <a:bodyPr/>
          <a:lstStyle>
            <a:lvl1pPr>
              <a:defRPr/>
            </a:lvl1pPr>
          </a:lstStyle>
          <a:p>
            <a:r>
              <a:rPr lang="en-US"/>
              <a:t>Slide </a:t>
            </a:r>
            <a:fld id="{4E688B70-36C4-4B63-80F1-6FE088E5CBF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1529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CPSC 322, Lecture 3</a:t>
            </a:r>
          </a:p>
        </p:txBody>
      </p:sp>
      <p:sp>
        <p:nvSpPr>
          <p:cNvPr id="7" name="Slide Number Placeholder 6"/>
          <p:cNvSpPr>
            <a:spLocks noGrp="1"/>
          </p:cNvSpPr>
          <p:nvPr>
            <p:ph type="sldNum" sz="quarter" idx="12"/>
          </p:nvPr>
        </p:nvSpPr>
        <p:spPr/>
        <p:txBody>
          <a:bodyPr/>
          <a:lstStyle>
            <a:lvl1pPr>
              <a:defRPr/>
            </a:lvl1pPr>
          </a:lstStyle>
          <a:p>
            <a:r>
              <a:rPr lang="en-US"/>
              <a:t>Slide </a:t>
            </a:r>
            <a:fld id="{97C9684E-2370-4465-AB3B-4EF558DC9A7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CPSC 322, Lecture 3</a:t>
            </a:r>
          </a:p>
        </p:txBody>
      </p:sp>
      <p:sp>
        <p:nvSpPr>
          <p:cNvPr id="9" name="Slide Number Placeholder 8"/>
          <p:cNvSpPr>
            <a:spLocks noGrp="1"/>
          </p:cNvSpPr>
          <p:nvPr>
            <p:ph type="sldNum" sz="quarter" idx="12"/>
          </p:nvPr>
        </p:nvSpPr>
        <p:spPr/>
        <p:txBody>
          <a:bodyPr/>
          <a:lstStyle>
            <a:lvl1pPr>
              <a:defRPr/>
            </a:lvl1pPr>
          </a:lstStyle>
          <a:p>
            <a:r>
              <a:rPr lang="en-US"/>
              <a:t>Slide </a:t>
            </a:r>
            <a:fld id="{270D23C8-B4E6-49DA-A140-D180CA7F9AD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CPSC 322, Lecture 3</a:t>
            </a:r>
          </a:p>
        </p:txBody>
      </p:sp>
      <p:sp>
        <p:nvSpPr>
          <p:cNvPr id="5" name="Slide Number Placeholder 4"/>
          <p:cNvSpPr>
            <a:spLocks noGrp="1"/>
          </p:cNvSpPr>
          <p:nvPr>
            <p:ph type="sldNum" sz="quarter" idx="12"/>
          </p:nvPr>
        </p:nvSpPr>
        <p:spPr/>
        <p:txBody>
          <a:bodyPr/>
          <a:lstStyle>
            <a:lvl1pPr>
              <a:defRPr/>
            </a:lvl1pPr>
          </a:lstStyle>
          <a:p>
            <a:r>
              <a:rPr lang="en-US"/>
              <a:t>Slide </a:t>
            </a:r>
            <a:fld id="{5C21DD90-BA30-4A3D-9E46-8BC4FD63B2D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CPSC 322, Lecture 3</a:t>
            </a:r>
          </a:p>
        </p:txBody>
      </p:sp>
      <p:sp>
        <p:nvSpPr>
          <p:cNvPr id="4" name="Slide Number Placeholder 3"/>
          <p:cNvSpPr>
            <a:spLocks noGrp="1"/>
          </p:cNvSpPr>
          <p:nvPr>
            <p:ph type="sldNum" sz="quarter" idx="12"/>
          </p:nvPr>
        </p:nvSpPr>
        <p:spPr/>
        <p:txBody>
          <a:bodyPr/>
          <a:lstStyle>
            <a:lvl1pPr>
              <a:defRPr/>
            </a:lvl1pPr>
          </a:lstStyle>
          <a:p>
            <a:r>
              <a:rPr lang="en-US"/>
              <a:t>Slide </a:t>
            </a:r>
            <a:fld id="{D0C76B52-B745-4DAC-AF59-AFD38B3EBF3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CPSC 322, Lecture 3</a:t>
            </a:r>
          </a:p>
        </p:txBody>
      </p:sp>
      <p:sp>
        <p:nvSpPr>
          <p:cNvPr id="7" name="Slide Number Placeholder 6"/>
          <p:cNvSpPr>
            <a:spLocks noGrp="1"/>
          </p:cNvSpPr>
          <p:nvPr>
            <p:ph type="sldNum" sz="quarter" idx="12"/>
          </p:nvPr>
        </p:nvSpPr>
        <p:spPr/>
        <p:txBody>
          <a:bodyPr/>
          <a:lstStyle>
            <a:lvl1pPr>
              <a:defRPr/>
            </a:lvl1pPr>
          </a:lstStyle>
          <a:p>
            <a:r>
              <a:rPr lang="en-US"/>
              <a:t>Slide </a:t>
            </a:r>
            <a:fld id="{B347B600-AEB5-4A67-9B8B-3EB8E0B970E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CPSC 322, Lecture 3</a:t>
            </a:r>
          </a:p>
        </p:txBody>
      </p:sp>
      <p:sp>
        <p:nvSpPr>
          <p:cNvPr id="7" name="Slide Number Placeholder 6"/>
          <p:cNvSpPr>
            <a:spLocks noGrp="1"/>
          </p:cNvSpPr>
          <p:nvPr>
            <p:ph type="sldNum" sz="quarter" idx="12"/>
          </p:nvPr>
        </p:nvSpPr>
        <p:spPr/>
        <p:txBody>
          <a:bodyPr/>
          <a:lstStyle>
            <a:lvl1pPr>
              <a:defRPr/>
            </a:lvl1pPr>
          </a:lstStyle>
          <a:p>
            <a:r>
              <a:rPr lang="en-US"/>
              <a:t>Slide </a:t>
            </a:r>
            <a:fld id="{BCD299B9-716C-4E82-A706-383EE723D74A}"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52400"/>
            <a:ext cx="8534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04800" y="1219200"/>
            <a:ext cx="84582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r>
              <a:rPr lang="en-US"/>
              <a:t>CPSC 322, Lecture 3</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r>
              <a:rPr lang="en-US"/>
              <a:t>Slide </a:t>
            </a:r>
            <a:fld id="{DE6C2F36-A6B9-4DDC-9000-6E7F763917F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ctr" rtl="0" fontAlgn="base">
        <a:spcBef>
          <a:spcPct val="0"/>
        </a:spcBef>
        <a:spcAft>
          <a:spcPct val="0"/>
        </a:spcAft>
        <a:defRPr sz="3600" b="1">
          <a:solidFill>
            <a:schemeClr val="accent2"/>
          </a:solidFill>
          <a:latin typeface="+mj-lt"/>
          <a:ea typeface="+mj-ea"/>
          <a:cs typeface="+mj-cs"/>
        </a:defRPr>
      </a:lvl1pPr>
      <a:lvl2pPr algn="ctr" rtl="0" fontAlgn="base">
        <a:spcBef>
          <a:spcPct val="0"/>
        </a:spcBef>
        <a:spcAft>
          <a:spcPct val="0"/>
        </a:spcAft>
        <a:defRPr sz="3600" b="1">
          <a:solidFill>
            <a:schemeClr val="accent2"/>
          </a:solidFill>
          <a:latin typeface="Arial Unicode MS" pitchFamily="34" charset="-128"/>
        </a:defRPr>
      </a:lvl2pPr>
      <a:lvl3pPr algn="ctr" rtl="0" fontAlgn="base">
        <a:spcBef>
          <a:spcPct val="0"/>
        </a:spcBef>
        <a:spcAft>
          <a:spcPct val="0"/>
        </a:spcAft>
        <a:defRPr sz="3600" b="1">
          <a:solidFill>
            <a:schemeClr val="accent2"/>
          </a:solidFill>
          <a:latin typeface="Arial Unicode MS" pitchFamily="34" charset="-128"/>
        </a:defRPr>
      </a:lvl3pPr>
      <a:lvl4pPr algn="ctr" rtl="0" fontAlgn="base">
        <a:spcBef>
          <a:spcPct val="0"/>
        </a:spcBef>
        <a:spcAft>
          <a:spcPct val="0"/>
        </a:spcAft>
        <a:defRPr sz="3600" b="1">
          <a:solidFill>
            <a:schemeClr val="accent2"/>
          </a:solidFill>
          <a:latin typeface="Arial Unicode MS" pitchFamily="34" charset="-128"/>
        </a:defRPr>
      </a:lvl4pPr>
      <a:lvl5pPr algn="ctr" rtl="0" fontAlgn="base">
        <a:spcBef>
          <a:spcPct val="0"/>
        </a:spcBef>
        <a:spcAft>
          <a:spcPct val="0"/>
        </a:spcAft>
        <a:defRPr sz="3600" b="1">
          <a:solidFill>
            <a:schemeClr val="accent2"/>
          </a:solidFill>
          <a:latin typeface="Arial Unicode MS" pitchFamily="34" charset="-128"/>
        </a:defRPr>
      </a:lvl5pPr>
      <a:lvl6pPr marL="457200" algn="ctr" rtl="0" fontAlgn="base">
        <a:spcBef>
          <a:spcPct val="0"/>
        </a:spcBef>
        <a:spcAft>
          <a:spcPct val="0"/>
        </a:spcAft>
        <a:defRPr sz="3600" b="1">
          <a:solidFill>
            <a:schemeClr val="accent2"/>
          </a:solidFill>
          <a:latin typeface="Arial Unicode MS" pitchFamily="34" charset="-128"/>
        </a:defRPr>
      </a:lvl6pPr>
      <a:lvl7pPr marL="914400" algn="ctr" rtl="0" fontAlgn="base">
        <a:spcBef>
          <a:spcPct val="0"/>
        </a:spcBef>
        <a:spcAft>
          <a:spcPct val="0"/>
        </a:spcAft>
        <a:defRPr sz="3600" b="1">
          <a:solidFill>
            <a:schemeClr val="accent2"/>
          </a:solidFill>
          <a:latin typeface="Arial Unicode MS" pitchFamily="34" charset="-128"/>
        </a:defRPr>
      </a:lvl7pPr>
      <a:lvl8pPr marL="1371600" algn="ctr" rtl="0" fontAlgn="base">
        <a:spcBef>
          <a:spcPct val="0"/>
        </a:spcBef>
        <a:spcAft>
          <a:spcPct val="0"/>
        </a:spcAft>
        <a:defRPr sz="3600" b="1">
          <a:solidFill>
            <a:schemeClr val="accent2"/>
          </a:solidFill>
          <a:latin typeface="Arial Unicode MS" pitchFamily="34" charset="-128"/>
        </a:defRPr>
      </a:lvl8pPr>
      <a:lvl9pPr marL="1828800" algn="ctr" rtl="0" fontAlgn="base">
        <a:spcBef>
          <a:spcPct val="0"/>
        </a:spcBef>
        <a:spcAft>
          <a:spcPct val="0"/>
        </a:spcAft>
        <a:defRPr sz="3600" b="1">
          <a:solidFill>
            <a:schemeClr val="accent2"/>
          </a:solidFill>
          <a:latin typeface="Arial Unicode MS" pitchFamily="34" charset="-128"/>
        </a:defRPr>
      </a:lvl9pPr>
    </p:titleStyle>
    <p:bodyStyle>
      <a:lvl1pPr marL="342900" indent="-342900"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120000"/>
        <a:buChar char="•"/>
        <a:defRPr sz="2400">
          <a:solidFill>
            <a:schemeClr val="tx1"/>
          </a:solidFill>
          <a:latin typeface="+mn-lt"/>
        </a:defRPr>
      </a:lvl2pPr>
      <a:lvl3pPr marL="1143000" indent="-228600" algn="l" rtl="0" fontAlgn="base">
        <a:spcBef>
          <a:spcPct val="20000"/>
        </a:spcBef>
        <a:spcAft>
          <a:spcPct val="0"/>
        </a:spcAft>
        <a:buFont typeface="Wingdings" pitchFamily="2" charset="2"/>
        <a:buChar char="ü"/>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cs.ubc.ca/students/undergrad/life/upcoming-events"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file:///C:\demos\4%20Uncertainty\hand%20tracker.mpg" TargetMode="Externa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3" Type="http://schemas.openxmlformats.org/officeDocument/2006/relationships/hyperlink" Target="https://researcher.ibm.com/researcher/view_page.php?id=215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file:///C:\demos\5%20Uncertain%20Planning\invertedFlight.wmv" TargetMode="Externa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file:///C:\demos\1%20Search\kasparov.avi"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a:xfrm>
            <a:off x="457200" y="214313"/>
            <a:ext cx="8229600" cy="1414462"/>
          </a:xfrm>
        </p:spPr>
        <p:txBody>
          <a:bodyPr rtlCol="0">
            <a:normAutofit fontScale="90000"/>
          </a:bodyPr>
          <a:lstStyle/>
          <a:p>
            <a:pPr fontAlgn="auto">
              <a:spcAft>
                <a:spcPts val="0"/>
              </a:spcAft>
              <a:defRPr/>
            </a:pPr>
            <a:r>
              <a:rPr lang="en-US" sz="2200" b="1" dirty="0" smtClean="0">
                <a:solidFill>
                  <a:schemeClr val="bg1">
                    <a:lumMod val="50000"/>
                  </a:schemeClr>
                </a:solidFill>
              </a:rPr>
              <a:t>Department of Computer Science</a:t>
            </a:r>
            <a:br>
              <a:rPr lang="en-US" sz="2200" b="1" dirty="0" smtClean="0">
                <a:solidFill>
                  <a:schemeClr val="bg1">
                    <a:lumMod val="50000"/>
                  </a:schemeClr>
                </a:solidFill>
              </a:rPr>
            </a:br>
            <a:r>
              <a:rPr lang="en-US" sz="2200" b="1" dirty="0" smtClean="0">
                <a:solidFill>
                  <a:schemeClr val="bg1">
                    <a:lumMod val="50000"/>
                  </a:schemeClr>
                </a:solidFill>
              </a:rPr>
              <a:t>Undergraduate Events for Sept 10-14</a:t>
            </a:r>
            <a:br>
              <a:rPr lang="en-US" sz="2200" b="1" dirty="0" smtClean="0">
                <a:solidFill>
                  <a:schemeClr val="bg1">
                    <a:lumMod val="50000"/>
                  </a:schemeClr>
                </a:solidFill>
              </a:rPr>
            </a:br>
            <a:r>
              <a:rPr lang="en-US" sz="2200" b="1" dirty="0" smtClean="0">
                <a:solidFill>
                  <a:srgbClr val="FFC000"/>
                </a:solidFill>
              </a:rPr>
              <a:t>More </a:t>
            </a:r>
            <a:r>
              <a:rPr lang="en-US" sz="2200" b="1" dirty="0">
                <a:solidFill>
                  <a:srgbClr val="FFC000"/>
                </a:solidFill>
              </a:rPr>
              <a:t>details @ </a:t>
            </a:r>
            <a:r>
              <a:rPr lang="en-US" sz="2400" b="1" u="sng" dirty="0">
                <a:hlinkClick r:id="rId2"/>
              </a:rPr>
              <a:t>https://www.cs.ubc.ca/students/undergrad/life/upcoming-events</a:t>
            </a:r>
            <a:r>
              <a:rPr lang="en-US" sz="2400" b="1" dirty="0">
                <a:solidFill>
                  <a:srgbClr val="FFC000"/>
                </a:solidFill>
              </a:rPr>
              <a:t/>
            </a:r>
            <a:br>
              <a:rPr lang="en-US" sz="2400" b="1" dirty="0">
                <a:solidFill>
                  <a:srgbClr val="FFC000"/>
                </a:solidFill>
              </a:rPr>
            </a:br>
            <a:endParaRPr lang="en-US" sz="2400" b="1" dirty="0" smtClean="0">
              <a:solidFill>
                <a:schemeClr val="bg1">
                  <a:lumMod val="50000"/>
                </a:schemeClr>
              </a:solidFill>
            </a:endParaRPr>
          </a:p>
        </p:txBody>
      </p:sp>
      <p:sp>
        <p:nvSpPr>
          <p:cNvPr id="5" name="Content Placeholder 4"/>
          <p:cNvSpPr>
            <a:spLocks noGrp="1"/>
          </p:cNvSpPr>
          <p:nvPr>
            <p:ph sz="half" idx="1"/>
          </p:nvPr>
        </p:nvSpPr>
        <p:spPr>
          <a:xfrm>
            <a:off x="323850" y="1628775"/>
            <a:ext cx="4176713" cy="4967288"/>
          </a:xfrm>
        </p:spPr>
        <p:txBody>
          <a:bodyPr rtlCol="0">
            <a:normAutofit fontScale="25000" lnSpcReduction="20000"/>
          </a:bodyPr>
          <a:lstStyle/>
          <a:p>
            <a:pPr marL="0" indent="0" fontAlgn="auto">
              <a:spcAft>
                <a:spcPts val="0"/>
              </a:spcAft>
              <a:buFont typeface="Arial" charset="0"/>
              <a:buNone/>
              <a:defRPr/>
            </a:pPr>
            <a:r>
              <a:rPr lang="en-US" sz="8000" b="1" dirty="0" smtClean="0">
                <a:solidFill>
                  <a:srgbClr val="0070C0"/>
                </a:solidFill>
              </a:rPr>
              <a:t>TELUS Info Session</a:t>
            </a:r>
            <a:endParaRPr lang="en-US" sz="8000" dirty="0">
              <a:solidFill>
                <a:srgbClr val="0070C0"/>
              </a:solidFill>
            </a:endParaRPr>
          </a:p>
          <a:p>
            <a:pPr marL="0" indent="0" fontAlgn="auto">
              <a:spcAft>
                <a:spcPts val="0"/>
              </a:spcAft>
              <a:buFont typeface="Arial" charset="0"/>
              <a:buNone/>
              <a:defRPr/>
            </a:pPr>
            <a:r>
              <a:rPr lang="en-US" sz="8000" b="1" dirty="0"/>
              <a:t>Date:          </a:t>
            </a:r>
            <a:r>
              <a:rPr lang="en-US" sz="8000" b="1" dirty="0" smtClean="0"/>
              <a:t>Mon. Sept. 10</a:t>
            </a:r>
            <a:endParaRPr lang="en-US" sz="8000" dirty="0"/>
          </a:p>
          <a:p>
            <a:pPr marL="0" indent="0" fontAlgn="auto">
              <a:spcAft>
                <a:spcPts val="0"/>
              </a:spcAft>
              <a:buFont typeface="Arial" charset="0"/>
              <a:buNone/>
              <a:defRPr/>
            </a:pPr>
            <a:r>
              <a:rPr lang="en-US" sz="8000" b="1" dirty="0"/>
              <a:t>Time:          </a:t>
            </a:r>
            <a:r>
              <a:rPr lang="en-US" sz="8000" b="1" dirty="0" smtClean="0"/>
              <a:t>5:30 – 7:30 pm</a:t>
            </a:r>
            <a:endParaRPr lang="en-US" sz="8000" dirty="0"/>
          </a:p>
          <a:p>
            <a:pPr marL="0" indent="0" fontAlgn="auto">
              <a:spcAft>
                <a:spcPts val="0"/>
              </a:spcAft>
              <a:buFont typeface="Arial" charset="0"/>
              <a:buNone/>
              <a:defRPr/>
            </a:pPr>
            <a:r>
              <a:rPr lang="en-US" sz="8000" b="1" dirty="0"/>
              <a:t>Location:    </a:t>
            </a:r>
            <a:r>
              <a:rPr lang="en-US" sz="8000" b="1" dirty="0" err="1" smtClean="0"/>
              <a:t>Wesbrook</a:t>
            </a:r>
            <a:r>
              <a:rPr lang="en-US" sz="8000" b="1" dirty="0" smtClean="0"/>
              <a:t> 100</a:t>
            </a:r>
            <a:endParaRPr lang="en-US" sz="8000" dirty="0"/>
          </a:p>
          <a:p>
            <a:pPr marL="0" indent="0" fontAlgn="auto">
              <a:spcAft>
                <a:spcPts val="0"/>
              </a:spcAft>
              <a:buFont typeface="Arial" charset="0"/>
              <a:buNone/>
              <a:defRPr/>
            </a:pPr>
            <a:endParaRPr lang="en-US" sz="3200" dirty="0"/>
          </a:p>
          <a:p>
            <a:pPr marL="0" indent="0" fontAlgn="auto">
              <a:spcAft>
                <a:spcPts val="0"/>
              </a:spcAft>
              <a:buFont typeface="Arial" charset="0"/>
              <a:buNone/>
              <a:defRPr/>
            </a:pPr>
            <a:endParaRPr lang="en-CA" sz="8000" b="1" dirty="0" smtClean="0">
              <a:solidFill>
                <a:srgbClr val="0070C0"/>
              </a:solidFill>
            </a:endParaRPr>
          </a:p>
          <a:p>
            <a:pPr marL="0" indent="0" fontAlgn="auto">
              <a:spcAft>
                <a:spcPts val="0"/>
              </a:spcAft>
              <a:buFont typeface="Arial" charset="0"/>
              <a:buNone/>
              <a:defRPr/>
            </a:pPr>
            <a:r>
              <a:rPr lang="en-CA" sz="8000" b="1" dirty="0" smtClean="0">
                <a:solidFill>
                  <a:srgbClr val="0070C0"/>
                </a:solidFill>
              </a:rPr>
              <a:t>Deloitte </a:t>
            </a:r>
            <a:r>
              <a:rPr lang="en-CA" sz="8000" b="1" dirty="0">
                <a:solidFill>
                  <a:srgbClr val="0070C0"/>
                </a:solidFill>
              </a:rPr>
              <a:t>Info Session</a:t>
            </a:r>
            <a:endParaRPr lang="en-US" sz="8000" dirty="0">
              <a:solidFill>
                <a:srgbClr val="0070C0"/>
              </a:solidFill>
            </a:endParaRPr>
          </a:p>
          <a:p>
            <a:pPr marL="0" indent="0" fontAlgn="auto">
              <a:spcAft>
                <a:spcPts val="0"/>
              </a:spcAft>
              <a:buFont typeface="Arial" charset="0"/>
              <a:buNone/>
              <a:defRPr/>
            </a:pPr>
            <a:r>
              <a:rPr lang="en-US" sz="8000" b="1" dirty="0"/>
              <a:t>Date:          </a:t>
            </a:r>
            <a:r>
              <a:rPr lang="en-US" sz="8000" b="1" dirty="0" smtClean="0"/>
              <a:t>Tues. Sept. 11</a:t>
            </a:r>
            <a:endParaRPr lang="en-US" sz="8000" dirty="0"/>
          </a:p>
          <a:p>
            <a:pPr marL="0" indent="0" fontAlgn="auto">
              <a:spcAft>
                <a:spcPts val="0"/>
              </a:spcAft>
              <a:buFont typeface="Arial" charset="0"/>
              <a:buNone/>
              <a:defRPr/>
            </a:pPr>
            <a:r>
              <a:rPr lang="en-US" sz="8000" b="1" dirty="0"/>
              <a:t>Time:          </a:t>
            </a:r>
            <a:r>
              <a:rPr lang="en-US" sz="8000" b="1" dirty="0" smtClean="0"/>
              <a:t>6:00 – 8:00 pm</a:t>
            </a:r>
            <a:endParaRPr lang="en-US" sz="8000" dirty="0"/>
          </a:p>
          <a:p>
            <a:pPr marL="0" indent="0" fontAlgn="auto">
              <a:spcAft>
                <a:spcPts val="0"/>
              </a:spcAft>
              <a:buFont typeface="Arial" charset="0"/>
              <a:buNone/>
              <a:defRPr/>
            </a:pPr>
            <a:r>
              <a:rPr lang="en-US" sz="8000" b="1" dirty="0"/>
              <a:t>Location:   </a:t>
            </a:r>
            <a:r>
              <a:rPr lang="en-US" sz="8000" b="1" dirty="0" smtClean="0"/>
              <a:t>Henry Angus Room 098</a:t>
            </a:r>
            <a:endParaRPr lang="en-US" sz="8000" dirty="0"/>
          </a:p>
          <a:p>
            <a:pPr marL="0" indent="0" fontAlgn="auto">
              <a:spcAft>
                <a:spcPts val="0"/>
              </a:spcAft>
              <a:buFont typeface="Arial" charset="0"/>
              <a:buNone/>
              <a:defRPr/>
            </a:pPr>
            <a:endParaRPr lang="en-US" sz="3200" dirty="0"/>
          </a:p>
          <a:p>
            <a:pPr marL="0" indent="0" fontAlgn="auto">
              <a:spcAft>
                <a:spcPts val="0"/>
              </a:spcAft>
              <a:buFont typeface="Arial" charset="0"/>
              <a:buNone/>
              <a:defRPr/>
            </a:pPr>
            <a:endParaRPr lang="en-US" sz="8000" b="1" dirty="0" smtClean="0">
              <a:solidFill>
                <a:srgbClr val="0070C0"/>
              </a:solidFill>
            </a:endParaRPr>
          </a:p>
          <a:p>
            <a:pPr marL="0" indent="0" fontAlgn="auto">
              <a:spcAft>
                <a:spcPts val="0"/>
              </a:spcAft>
              <a:buFont typeface="Arial" charset="0"/>
              <a:buNone/>
              <a:defRPr/>
            </a:pPr>
            <a:r>
              <a:rPr lang="en-US" sz="8000" b="1" dirty="0" err="1" smtClean="0">
                <a:solidFill>
                  <a:srgbClr val="0070C0"/>
                </a:solidFill>
              </a:rPr>
              <a:t>Capgemini</a:t>
            </a:r>
            <a:r>
              <a:rPr lang="en-US" sz="8000" b="1" dirty="0" smtClean="0">
                <a:solidFill>
                  <a:srgbClr val="0070C0"/>
                </a:solidFill>
              </a:rPr>
              <a:t> Info Session</a:t>
            </a:r>
            <a:endParaRPr lang="en-US" sz="8000" dirty="0">
              <a:solidFill>
                <a:srgbClr val="0070C0"/>
              </a:solidFill>
            </a:endParaRPr>
          </a:p>
          <a:p>
            <a:pPr marL="0" indent="0" fontAlgn="auto">
              <a:spcAft>
                <a:spcPts val="0"/>
              </a:spcAft>
              <a:buFont typeface="Arial" charset="0"/>
              <a:buNone/>
              <a:defRPr/>
            </a:pPr>
            <a:r>
              <a:rPr lang="en-US" sz="8000" b="1" dirty="0" smtClean="0"/>
              <a:t>Date</a:t>
            </a:r>
            <a:r>
              <a:rPr lang="en-US" sz="8000" b="1" dirty="0"/>
              <a:t>:         </a:t>
            </a:r>
            <a:r>
              <a:rPr lang="en-US" sz="8000" b="1" dirty="0" smtClean="0"/>
              <a:t>Fri. Sept. 14</a:t>
            </a:r>
            <a:endParaRPr lang="en-US" sz="8000" dirty="0"/>
          </a:p>
          <a:p>
            <a:pPr marL="0" indent="0" fontAlgn="auto">
              <a:spcAft>
                <a:spcPts val="0"/>
              </a:spcAft>
              <a:buFont typeface="Arial" charset="0"/>
              <a:buNone/>
              <a:defRPr/>
            </a:pPr>
            <a:r>
              <a:rPr lang="en-US" sz="8000" b="1" dirty="0"/>
              <a:t>Time:         </a:t>
            </a:r>
            <a:r>
              <a:rPr lang="en-US" sz="8000" b="1" dirty="0" smtClean="0"/>
              <a:t>2:00 – 5:00 pm</a:t>
            </a:r>
            <a:endParaRPr lang="en-US" sz="8000" dirty="0"/>
          </a:p>
          <a:p>
            <a:pPr marL="0" indent="0" fontAlgn="auto">
              <a:spcAft>
                <a:spcPts val="0"/>
              </a:spcAft>
              <a:buFont typeface="Arial" charset="0"/>
              <a:buNone/>
              <a:defRPr/>
            </a:pPr>
            <a:r>
              <a:rPr lang="en-US" sz="8000" b="1" dirty="0"/>
              <a:t>Location:   </a:t>
            </a:r>
            <a:r>
              <a:rPr lang="en-US" sz="8000" b="1" dirty="0" smtClean="0"/>
              <a:t>Downtown Vancouver</a:t>
            </a:r>
          </a:p>
          <a:p>
            <a:pPr marL="0" indent="0" fontAlgn="auto">
              <a:spcAft>
                <a:spcPts val="0"/>
              </a:spcAft>
              <a:buFont typeface="Arial" charset="0"/>
              <a:buNone/>
              <a:defRPr/>
            </a:pPr>
            <a:r>
              <a:rPr lang="en-US" sz="8000" b="1" dirty="0" smtClean="0"/>
              <a:t>(RSVP </a:t>
            </a:r>
            <a:r>
              <a:rPr lang="en-US" sz="8000" b="1" dirty="0" err="1" smtClean="0"/>
              <a:t>req’d</a:t>
            </a:r>
            <a:r>
              <a:rPr lang="en-US" sz="8000" b="1" dirty="0" smtClean="0"/>
              <a:t> by Sept. 12)</a:t>
            </a:r>
            <a:endParaRPr lang="en-US" sz="8000" dirty="0"/>
          </a:p>
          <a:p>
            <a:pPr marL="0" indent="0" fontAlgn="auto">
              <a:spcAft>
                <a:spcPts val="0"/>
              </a:spcAft>
              <a:buFont typeface="Arial" charset="0"/>
              <a:buNone/>
              <a:defRPr/>
            </a:pPr>
            <a:endParaRPr lang="en-US" sz="8000" dirty="0"/>
          </a:p>
          <a:p>
            <a:pPr marL="0" indent="0" fontAlgn="auto">
              <a:spcAft>
                <a:spcPts val="0"/>
              </a:spcAft>
              <a:buFont typeface="Arial" charset="0"/>
              <a:buNone/>
              <a:defRPr/>
            </a:pPr>
            <a:endParaRPr lang="en-CA" sz="7200" b="1" dirty="0"/>
          </a:p>
          <a:p>
            <a:pPr fontAlgn="auto">
              <a:spcAft>
                <a:spcPts val="0"/>
              </a:spcAft>
              <a:buFont typeface="Arial" charset="0"/>
              <a:buNone/>
              <a:defRPr/>
            </a:pPr>
            <a:endParaRPr lang="en-CA" sz="3600" b="1" dirty="0"/>
          </a:p>
          <a:p>
            <a:pPr fontAlgn="auto">
              <a:spcAft>
                <a:spcPts val="0"/>
              </a:spcAft>
              <a:buFont typeface="Arial" charset="0"/>
              <a:buNone/>
              <a:defRPr/>
            </a:pPr>
            <a:endParaRPr lang="en-US" sz="7200" dirty="0" smtClean="0"/>
          </a:p>
          <a:p>
            <a:pPr fontAlgn="auto">
              <a:spcAft>
                <a:spcPts val="0"/>
              </a:spcAft>
              <a:buFont typeface="Arial" charset="0"/>
              <a:buNone/>
              <a:defRPr/>
            </a:pPr>
            <a:endParaRPr lang="en-US" sz="7400" dirty="0" smtClean="0"/>
          </a:p>
          <a:p>
            <a:pPr fontAlgn="auto">
              <a:spcAft>
                <a:spcPts val="0"/>
              </a:spcAft>
              <a:buFont typeface="Arial" pitchFamily="34" charset="0"/>
              <a:buNone/>
              <a:defRPr/>
            </a:pPr>
            <a:endParaRPr lang="en-CA" sz="2400" b="1" dirty="0" smtClean="0"/>
          </a:p>
          <a:p>
            <a:pPr fontAlgn="auto">
              <a:spcAft>
                <a:spcPts val="0"/>
              </a:spcAft>
              <a:buFont typeface="Arial" charset="0"/>
              <a:buNone/>
              <a:defRPr/>
            </a:pPr>
            <a:r>
              <a:rPr lang="en-CA" sz="8000" b="1" dirty="0" smtClean="0"/>
              <a:t> </a:t>
            </a:r>
            <a:endParaRPr lang="en-US" sz="8000" dirty="0" smtClean="0"/>
          </a:p>
          <a:p>
            <a:pPr fontAlgn="auto">
              <a:spcAft>
                <a:spcPts val="0"/>
              </a:spcAft>
              <a:buFont typeface="Arial" charset="0"/>
              <a:buNone/>
              <a:defRPr/>
            </a:pPr>
            <a:endParaRPr lang="en-US" sz="8000" dirty="0" smtClean="0"/>
          </a:p>
          <a:p>
            <a:pPr fontAlgn="auto">
              <a:spcAft>
                <a:spcPts val="0"/>
              </a:spcAft>
              <a:buFont typeface="Arial" charset="0"/>
              <a:buNone/>
              <a:defRPr/>
            </a:pPr>
            <a:endParaRPr lang="en-US" sz="3100" dirty="0" smtClean="0"/>
          </a:p>
        </p:txBody>
      </p:sp>
      <p:sp>
        <p:nvSpPr>
          <p:cNvPr id="6" name="Content Placeholder 5"/>
          <p:cNvSpPr>
            <a:spLocks noGrp="1"/>
          </p:cNvSpPr>
          <p:nvPr>
            <p:ph sz="half" idx="2"/>
          </p:nvPr>
        </p:nvSpPr>
        <p:spPr>
          <a:xfrm>
            <a:off x="4427538" y="1700213"/>
            <a:ext cx="4824412" cy="4608512"/>
          </a:xfrm>
        </p:spPr>
        <p:txBody>
          <a:bodyPr rtlCol="0">
            <a:normAutofit fontScale="25000" lnSpcReduction="20000"/>
          </a:bodyPr>
          <a:lstStyle/>
          <a:p>
            <a:pPr marL="0" indent="0" fontAlgn="auto">
              <a:spcAft>
                <a:spcPts val="0"/>
              </a:spcAft>
              <a:buFont typeface="Arial" charset="0"/>
              <a:buNone/>
              <a:defRPr/>
            </a:pPr>
            <a:r>
              <a:rPr lang="en-US" sz="8000" b="1" dirty="0">
                <a:solidFill>
                  <a:srgbClr val="0070C0"/>
                </a:solidFill>
              </a:rPr>
              <a:t>Tri-Mentoring Student Orientation</a:t>
            </a:r>
            <a:endParaRPr lang="en-US" sz="8000" dirty="0">
              <a:solidFill>
                <a:srgbClr val="0070C0"/>
              </a:solidFill>
            </a:endParaRPr>
          </a:p>
          <a:p>
            <a:pPr marL="0" indent="0" fontAlgn="auto">
              <a:spcAft>
                <a:spcPts val="0"/>
              </a:spcAft>
              <a:buFont typeface="Arial" charset="0"/>
              <a:buNone/>
              <a:defRPr/>
            </a:pPr>
            <a:r>
              <a:rPr lang="en-US" sz="8000" b="1" dirty="0"/>
              <a:t>Date:          Tues. Sept. 11</a:t>
            </a:r>
            <a:endParaRPr lang="en-US" sz="8000" dirty="0"/>
          </a:p>
          <a:p>
            <a:pPr marL="0" indent="0" fontAlgn="auto">
              <a:spcAft>
                <a:spcPts val="0"/>
              </a:spcAft>
              <a:buFont typeface="Arial" charset="0"/>
              <a:buNone/>
              <a:defRPr/>
            </a:pPr>
            <a:r>
              <a:rPr lang="en-US" sz="8000" b="1" dirty="0"/>
              <a:t>Time:          5:15 – 6:30 pm</a:t>
            </a:r>
            <a:endParaRPr lang="en-US" sz="8000" dirty="0"/>
          </a:p>
          <a:p>
            <a:pPr marL="0" indent="0" fontAlgn="auto">
              <a:spcAft>
                <a:spcPts val="0"/>
              </a:spcAft>
              <a:buFont typeface="Arial" charset="0"/>
              <a:buNone/>
              <a:defRPr/>
            </a:pPr>
            <a:r>
              <a:rPr lang="en-US" sz="8000" b="1" dirty="0"/>
              <a:t>Location:   DMP 110</a:t>
            </a:r>
            <a:endParaRPr lang="en-US" sz="8000" dirty="0"/>
          </a:p>
          <a:p>
            <a:pPr marL="0" indent="0" fontAlgn="auto">
              <a:spcAft>
                <a:spcPts val="0"/>
              </a:spcAft>
              <a:buFont typeface="Arial" charset="0"/>
              <a:buNone/>
              <a:defRPr/>
            </a:pPr>
            <a:endParaRPr lang="en-US" sz="8000" b="1" dirty="0" smtClean="0">
              <a:solidFill>
                <a:srgbClr val="0070C0"/>
              </a:solidFill>
            </a:endParaRPr>
          </a:p>
          <a:p>
            <a:pPr marL="0" indent="0" fontAlgn="auto">
              <a:spcAft>
                <a:spcPts val="0"/>
              </a:spcAft>
              <a:buFont typeface="Arial" charset="0"/>
              <a:buNone/>
              <a:defRPr/>
            </a:pPr>
            <a:r>
              <a:rPr lang="en-US" sz="8000" b="1" dirty="0" smtClean="0">
                <a:solidFill>
                  <a:srgbClr val="0070C0"/>
                </a:solidFill>
              </a:rPr>
              <a:t>Resume Writing Workshop (for non-coops)</a:t>
            </a:r>
            <a:endParaRPr lang="en-US" sz="8000" dirty="0">
              <a:solidFill>
                <a:srgbClr val="0070C0"/>
              </a:solidFill>
            </a:endParaRPr>
          </a:p>
          <a:p>
            <a:pPr marL="0" indent="0" fontAlgn="auto">
              <a:spcAft>
                <a:spcPts val="0"/>
              </a:spcAft>
              <a:buFont typeface="Arial" charset="0"/>
              <a:buNone/>
              <a:defRPr/>
            </a:pPr>
            <a:r>
              <a:rPr lang="en-US" sz="8000" b="1" dirty="0"/>
              <a:t>Date:          </a:t>
            </a:r>
            <a:r>
              <a:rPr lang="en-US" sz="8000" b="1" dirty="0" smtClean="0"/>
              <a:t>Thurs. Sept. 13</a:t>
            </a:r>
            <a:endParaRPr lang="en-US" sz="8000" dirty="0"/>
          </a:p>
          <a:p>
            <a:pPr marL="0" indent="0" fontAlgn="auto">
              <a:spcAft>
                <a:spcPts val="0"/>
              </a:spcAft>
              <a:buFont typeface="Arial" charset="0"/>
              <a:buNone/>
              <a:defRPr/>
            </a:pPr>
            <a:r>
              <a:rPr lang="en-US" sz="8000" b="1" dirty="0"/>
              <a:t>Time:          </a:t>
            </a:r>
            <a:r>
              <a:rPr lang="en-US" sz="8000" b="1" dirty="0" smtClean="0"/>
              <a:t>12:30 – 1:45 pm</a:t>
            </a:r>
            <a:endParaRPr lang="en-US" sz="8000" dirty="0"/>
          </a:p>
          <a:p>
            <a:pPr marL="0" indent="0" fontAlgn="auto">
              <a:spcAft>
                <a:spcPts val="0"/>
              </a:spcAft>
              <a:buFont typeface="Arial" charset="0"/>
              <a:buNone/>
              <a:defRPr/>
            </a:pPr>
            <a:r>
              <a:rPr lang="en-US" sz="8000" b="1" dirty="0"/>
              <a:t>Location:    DMP </a:t>
            </a:r>
            <a:r>
              <a:rPr lang="en-US" sz="8000" b="1" dirty="0" smtClean="0"/>
              <a:t>101</a:t>
            </a:r>
            <a:endParaRPr lang="en-US" sz="8000" dirty="0"/>
          </a:p>
          <a:p>
            <a:pPr marL="0" indent="0" fontAlgn="auto">
              <a:spcAft>
                <a:spcPts val="0"/>
              </a:spcAft>
              <a:buFont typeface="Arial" charset="0"/>
              <a:buNone/>
              <a:defRPr/>
            </a:pPr>
            <a:endParaRPr lang="en-US" sz="3200" dirty="0"/>
          </a:p>
          <a:p>
            <a:pPr marL="0" indent="0" fontAlgn="auto">
              <a:spcAft>
                <a:spcPts val="0"/>
              </a:spcAft>
              <a:buFont typeface="Arial" charset="0"/>
              <a:buNone/>
              <a:defRPr/>
            </a:pPr>
            <a:endParaRPr lang="en-US" sz="8000" b="1" dirty="0" smtClean="0">
              <a:solidFill>
                <a:srgbClr val="0070C0"/>
              </a:solidFill>
            </a:endParaRPr>
          </a:p>
          <a:p>
            <a:pPr marL="0" indent="0" fontAlgn="auto">
              <a:spcAft>
                <a:spcPts val="0"/>
              </a:spcAft>
              <a:buFont typeface="Arial" charset="0"/>
              <a:buNone/>
              <a:defRPr/>
            </a:pPr>
            <a:r>
              <a:rPr lang="en-US" sz="8000" b="1" dirty="0" smtClean="0">
                <a:solidFill>
                  <a:srgbClr val="0070C0"/>
                </a:solidFill>
              </a:rPr>
              <a:t>Women in Games Panel</a:t>
            </a:r>
            <a:endParaRPr lang="en-US" sz="8000" dirty="0">
              <a:solidFill>
                <a:srgbClr val="0070C0"/>
              </a:solidFill>
            </a:endParaRPr>
          </a:p>
          <a:p>
            <a:pPr marL="0" indent="0" fontAlgn="auto">
              <a:spcAft>
                <a:spcPts val="0"/>
              </a:spcAft>
              <a:buFont typeface="Arial" charset="0"/>
              <a:buNone/>
              <a:defRPr/>
            </a:pPr>
            <a:r>
              <a:rPr lang="en-US" sz="8000" b="1" dirty="0"/>
              <a:t>Date:         </a:t>
            </a:r>
            <a:r>
              <a:rPr lang="en-US" sz="8000" b="1" dirty="0" smtClean="0"/>
              <a:t>Wed. Sept 12</a:t>
            </a:r>
            <a:endParaRPr lang="en-US" sz="8000" dirty="0"/>
          </a:p>
          <a:p>
            <a:pPr marL="0" indent="0" fontAlgn="auto">
              <a:spcAft>
                <a:spcPts val="0"/>
              </a:spcAft>
              <a:buFont typeface="Arial" charset="0"/>
              <a:buNone/>
              <a:defRPr/>
            </a:pPr>
            <a:r>
              <a:rPr lang="en-US" sz="8000" b="1" dirty="0"/>
              <a:t>Time:         </a:t>
            </a:r>
            <a:r>
              <a:rPr lang="en-US" sz="8000" b="1" dirty="0" smtClean="0"/>
              <a:t>5:30 – 9:00 pm</a:t>
            </a:r>
            <a:endParaRPr lang="en-US" sz="8000" dirty="0"/>
          </a:p>
          <a:p>
            <a:pPr marL="0" indent="0" fontAlgn="auto">
              <a:spcAft>
                <a:spcPts val="0"/>
              </a:spcAft>
              <a:buFont typeface="Arial" charset="0"/>
              <a:buNone/>
              <a:defRPr/>
            </a:pPr>
            <a:r>
              <a:rPr lang="en-US" sz="8000" b="1" dirty="0"/>
              <a:t>Location:   </a:t>
            </a:r>
            <a:r>
              <a:rPr lang="en-US" sz="8000" b="1" dirty="0" smtClean="0"/>
              <a:t>EA Burnaby Studios</a:t>
            </a:r>
            <a:endParaRPr lang="en-US" sz="8000" dirty="0"/>
          </a:p>
          <a:p>
            <a:pPr marL="0" indent="0" fontAlgn="auto">
              <a:spcAft>
                <a:spcPts val="0"/>
              </a:spcAft>
              <a:buFont typeface="Arial" charset="0"/>
              <a:buNone/>
              <a:defRPr/>
            </a:pPr>
            <a:endParaRPr lang="en-US" sz="3200" b="1" dirty="0" smtClean="0">
              <a:solidFill>
                <a:srgbClr val="FFC000"/>
              </a:solidFill>
            </a:endParaRPr>
          </a:p>
          <a:p>
            <a:pPr marL="0" indent="0" fontAlgn="auto">
              <a:spcAft>
                <a:spcPts val="0"/>
              </a:spcAft>
              <a:buFont typeface="Arial" charset="0"/>
              <a:buNone/>
              <a:defRPr/>
            </a:pPr>
            <a:endParaRPr lang="en-US" sz="7200" dirty="0">
              <a:solidFill>
                <a:srgbClr val="FFC000"/>
              </a:solidFill>
            </a:endParaRPr>
          </a:p>
          <a:p>
            <a:pPr marL="0" indent="0" fontAlgn="auto">
              <a:spcAft>
                <a:spcPts val="0"/>
              </a:spcAft>
              <a:buFont typeface="Arial" charset="0"/>
              <a:buNone/>
              <a:defRPr/>
            </a:pPr>
            <a:endParaRPr lang="en-US" sz="3200" b="1" dirty="0" smtClean="0"/>
          </a:p>
          <a:p>
            <a:pPr fontAlgn="auto">
              <a:spcAft>
                <a:spcPts val="0"/>
              </a:spcAft>
              <a:buFont typeface="Arial" charset="0"/>
              <a:buNone/>
              <a:defRPr/>
            </a:pPr>
            <a:endParaRPr lang="en-US" sz="7200" dirty="0" smtClean="0"/>
          </a:p>
          <a:p>
            <a:pPr fontAlgn="auto">
              <a:spcAft>
                <a:spcPts val="0"/>
              </a:spcAft>
              <a:buFont typeface="Arial" charset="0"/>
              <a:buNone/>
              <a:defRPr/>
            </a:pPr>
            <a:endParaRPr lang="en-US" sz="8000" dirty="0" smtClean="0"/>
          </a:p>
          <a:p>
            <a:pPr fontAlgn="auto">
              <a:spcAft>
                <a:spcPts val="0"/>
              </a:spcAft>
              <a:buFont typeface="Arial" charset="0"/>
              <a:buNone/>
              <a:defRPr/>
            </a:pPr>
            <a:endParaRPr lang="en-US" sz="8000" dirty="0" smtClean="0"/>
          </a:p>
          <a:p>
            <a:pPr fontAlgn="auto">
              <a:spcAft>
                <a:spcPts val="0"/>
              </a:spcAft>
              <a:buFont typeface="Arial" charset="0"/>
              <a:buNone/>
              <a:defRPr/>
            </a:pPr>
            <a:endParaRPr lang="en-CA" sz="9600" b="1" dirty="0" smtClean="0"/>
          </a:p>
          <a:p>
            <a:pPr fontAlgn="auto">
              <a:spcAft>
                <a:spcPts val="0"/>
              </a:spcAft>
              <a:buFont typeface="Arial" charset="0"/>
              <a:buNone/>
              <a:defRPr/>
            </a:pPr>
            <a:endParaRPr lang="en-CA" sz="8000" b="1" dirty="0" smtClean="0"/>
          </a:p>
          <a:p>
            <a:pPr fontAlgn="auto">
              <a:spcAft>
                <a:spcPts val="0"/>
              </a:spcAft>
              <a:buFont typeface="Arial" charset="0"/>
              <a:buNone/>
              <a:defRPr/>
            </a:pPr>
            <a:r>
              <a:rPr lang="en-CA" sz="8000" b="1" dirty="0" smtClean="0"/>
              <a:t> </a:t>
            </a:r>
            <a:endParaRPr lang="en-US" sz="8000" dirty="0" smtClean="0"/>
          </a:p>
          <a:p>
            <a:pPr fontAlgn="auto">
              <a:spcAft>
                <a:spcPts val="0"/>
              </a:spcAft>
              <a:buFont typeface="Arial" pitchFamily="34" charset="0"/>
              <a:buNone/>
              <a:defRPr/>
            </a:pPr>
            <a:endParaRPr lang="en-US" sz="400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10</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solidFill>
            <a:schemeClr val="accent1">
              <a:lumMod val="20000"/>
              <a:lumOff val="80000"/>
            </a:schemeClr>
          </a:solid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CPSC 322, Lecture 3</a:t>
            </a:r>
          </a:p>
        </p:txBody>
      </p:sp>
      <p:sp>
        <p:nvSpPr>
          <p:cNvPr id="7" name="Slide Number Placeholder 5"/>
          <p:cNvSpPr>
            <a:spLocks noGrp="1"/>
          </p:cNvSpPr>
          <p:nvPr>
            <p:ph type="sldNum" sz="quarter" idx="12"/>
          </p:nvPr>
        </p:nvSpPr>
        <p:spPr/>
        <p:txBody>
          <a:bodyPr/>
          <a:lstStyle/>
          <a:p>
            <a:r>
              <a:rPr lang="en-US"/>
              <a:t>Slide </a:t>
            </a:r>
            <a:fld id="{3FA7AE4F-7003-44AD-8B9C-367EA810F97E}" type="slidenum">
              <a:rPr lang="en-US"/>
              <a:pPr/>
              <a:t>11</a:t>
            </a:fld>
            <a:endParaRPr lang="en-US"/>
          </a:p>
        </p:txBody>
      </p:sp>
      <p:sp>
        <p:nvSpPr>
          <p:cNvPr id="355330" name="Rectangle 2"/>
          <p:cNvSpPr>
            <a:spLocks noGrp="1" noChangeArrowheads="1"/>
          </p:cNvSpPr>
          <p:nvPr>
            <p:ph type="title"/>
          </p:nvPr>
        </p:nvSpPr>
        <p:spPr/>
        <p:txBody>
          <a:bodyPr/>
          <a:lstStyle/>
          <a:p>
            <a:r>
              <a:rPr lang="en-US"/>
              <a:t>CSPs: Crossword Puzzles</a:t>
            </a:r>
          </a:p>
        </p:txBody>
      </p:sp>
      <p:pic>
        <p:nvPicPr>
          <p:cNvPr id="355331" name="Picture 3" descr="Littman Crossword"/>
          <p:cNvPicPr>
            <a:picLocks noChangeAspect="1" noChangeArrowheads="1"/>
          </p:cNvPicPr>
          <p:nvPr/>
        </p:nvPicPr>
        <p:blipFill>
          <a:blip r:embed="rId3" cstate="print"/>
          <a:srcRect/>
          <a:stretch>
            <a:fillRect/>
          </a:stretch>
        </p:blipFill>
        <p:spPr bwMode="auto">
          <a:xfrm>
            <a:off x="0" y="976313"/>
            <a:ext cx="9144000" cy="5043487"/>
          </a:xfrm>
          <a:prstGeom prst="rect">
            <a:avLst/>
          </a:prstGeom>
          <a:noFill/>
        </p:spPr>
      </p:pic>
      <p:sp>
        <p:nvSpPr>
          <p:cNvPr id="355332" name="Text Box 4"/>
          <p:cNvSpPr txBox="1">
            <a:spLocks noChangeArrowheads="1"/>
          </p:cNvSpPr>
          <p:nvPr/>
        </p:nvSpPr>
        <p:spPr bwMode="auto">
          <a:xfrm>
            <a:off x="6172200" y="5589588"/>
            <a:ext cx="2971800" cy="366712"/>
          </a:xfrm>
          <a:prstGeom prst="rect">
            <a:avLst/>
          </a:prstGeom>
          <a:noFill/>
          <a:ln w="9525">
            <a:noFill/>
            <a:miter lim="800000"/>
            <a:headEnd/>
            <a:tailEnd/>
          </a:ln>
          <a:effectLst/>
        </p:spPr>
        <p:txBody>
          <a:bodyPr>
            <a:spAutoFit/>
          </a:bodyPr>
          <a:lstStyle/>
          <a:p>
            <a:pPr algn="r" eaLnBrk="0" hangingPunct="0">
              <a:spcBef>
                <a:spcPct val="50000"/>
              </a:spcBef>
            </a:pPr>
            <a:r>
              <a:rPr lang="en-US" sz="1800">
                <a:latin typeface="Arial" charset="0"/>
              </a:rPr>
              <a:t>Source: </a:t>
            </a:r>
            <a:r>
              <a:rPr lang="en-US" sz="1800" i="1">
                <a:latin typeface="Arial" charset="0"/>
              </a:rPr>
              <a:t>Michael Littman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CPSC 322, Lecture 3</a:t>
            </a:r>
          </a:p>
        </p:txBody>
      </p:sp>
      <p:sp>
        <p:nvSpPr>
          <p:cNvPr id="7" name="Slide Number Placeholder 5"/>
          <p:cNvSpPr>
            <a:spLocks noGrp="1"/>
          </p:cNvSpPr>
          <p:nvPr>
            <p:ph type="sldNum" sz="quarter" idx="12"/>
          </p:nvPr>
        </p:nvSpPr>
        <p:spPr/>
        <p:txBody>
          <a:bodyPr/>
          <a:lstStyle/>
          <a:p>
            <a:r>
              <a:rPr lang="en-US"/>
              <a:t>Slide </a:t>
            </a:r>
            <a:fld id="{3FA7AE4F-7003-44AD-8B9C-367EA810F97E}" type="slidenum">
              <a:rPr lang="en-US"/>
              <a:pPr/>
              <a:t>12</a:t>
            </a:fld>
            <a:endParaRPr lang="en-US"/>
          </a:p>
        </p:txBody>
      </p:sp>
      <p:sp>
        <p:nvSpPr>
          <p:cNvPr id="355330" name="Rectangle 2"/>
          <p:cNvSpPr>
            <a:spLocks noGrp="1" noChangeArrowheads="1"/>
          </p:cNvSpPr>
          <p:nvPr>
            <p:ph type="title"/>
          </p:nvPr>
        </p:nvSpPr>
        <p:spPr/>
        <p:txBody>
          <a:bodyPr/>
          <a:lstStyle/>
          <a:p>
            <a:r>
              <a:rPr lang="en-US" dirty="0"/>
              <a:t>CSPs: </a:t>
            </a:r>
            <a:r>
              <a:rPr lang="en-US" dirty="0" smtClean="0"/>
              <a:t>Radio link frequency assignment</a:t>
            </a:r>
            <a:endParaRPr lang="en-US" dirty="0"/>
          </a:p>
        </p:txBody>
      </p:sp>
      <p:sp>
        <p:nvSpPr>
          <p:cNvPr id="355332" name="Text Box 4"/>
          <p:cNvSpPr txBox="1">
            <a:spLocks noChangeArrowheads="1"/>
          </p:cNvSpPr>
          <p:nvPr/>
        </p:nvSpPr>
        <p:spPr bwMode="auto">
          <a:xfrm>
            <a:off x="642910" y="3929066"/>
            <a:ext cx="2971800" cy="366712"/>
          </a:xfrm>
          <a:prstGeom prst="rect">
            <a:avLst/>
          </a:prstGeom>
          <a:noFill/>
          <a:ln w="9525">
            <a:noFill/>
            <a:miter lim="800000"/>
            <a:headEnd/>
            <a:tailEnd/>
          </a:ln>
          <a:effectLst/>
        </p:spPr>
        <p:txBody>
          <a:bodyPr>
            <a:spAutoFit/>
          </a:bodyPr>
          <a:lstStyle/>
          <a:p>
            <a:pPr algn="r" eaLnBrk="0" hangingPunct="0">
              <a:spcBef>
                <a:spcPct val="50000"/>
              </a:spcBef>
            </a:pPr>
            <a:r>
              <a:rPr lang="en-US" sz="1800" dirty="0">
                <a:latin typeface="Arial" charset="0"/>
              </a:rPr>
              <a:t>Source: </a:t>
            </a:r>
            <a:r>
              <a:rPr lang="en-US" sz="1800" i="1" dirty="0" smtClean="0">
                <a:latin typeface="Arial" charset="0"/>
              </a:rPr>
              <a:t>INRIA</a:t>
            </a:r>
            <a:endParaRPr lang="en-US" sz="1800" i="1" dirty="0">
              <a:latin typeface="Arial" charset="0"/>
            </a:endParaRPr>
          </a:p>
        </p:txBody>
      </p:sp>
      <p:sp>
        <p:nvSpPr>
          <p:cNvPr id="8" name="Rectangle 7"/>
          <p:cNvSpPr/>
          <p:nvPr/>
        </p:nvSpPr>
        <p:spPr>
          <a:xfrm>
            <a:off x="285720" y="785794"/>
            <a:ext cx="8858280" cy="2246769"/>
          </a:xfrm>
          <a:prstGeom prst="rect">
            <a:avLst/>
          </a:prstGeom>
        </p:spPr>
        <p:txBody>
          <a:bodyPr wrap="square">
            <a:spAutoFit/>
          </a:bodyPr>
          <a:lstStyle/>
          <a:p>
            <a:r>
              <a:rPr lang="en-US" dirty="0" smtClean="0">
                <a:latin typeface="+mj-lt"/>
              </a:rPr>
              <a:t>Assigning frequencies to a set of radio links defined between pairs of sites in order </a:t>
            </a:r>
            <a:r>
              <a:rPr lang="en-US" b="1" dirty="0" smtClean="0">
                <a:latin typeface="+mj-lt"/>
              </a:rPr>
              <a:t>to avoid interferences</a:t>
            </a:r>
            <a:r>
              <a:rPr lang="en-US" dirty="0" smtClean="0">
                <a:latin typeface="+mj-lt"/>
              </a:rPr>
              <a:t>.</a:t>
            </a:r>
          </a:p>
          <a:p>
            <a:endParaRPr lang="en-US" dirty="0" smtClean="0">
              <a:latin typeface="+mj-lt"/>
            </a:endParaRPr>
          </a:p>
          <a:p>
            <a:r>
              <a:rPr lang="en-US" dirty="0" smtClean="0">
                <a:latin typeface="+mj-lt"/>
              </a:rPr>
              <a:t>Constraints on frequency depend on </a:t>
            </a:r>
            <a:r>
              <a:rPr lang="en-US" b="1" dirty="0" smtClean="0">
                <a:latin typeface="+mj-lt"/>
              </a:rPr>
              <a:t>position of the links</a:t>
            </a:r>
            <a:r>
              <a:rPr lang="en-US" dirty="0" smtClean="0">
                <a:latin typeface="+mj-lt"/>
              </a:rPr>
              <a:t> and on </a:t>
            </a:r>
            <a:r>
              <a:rPr lang="en-US" b="1" dirty="0" smtClean="0">
                <a:latin typeface="+mj-lt"/>
              </a:rPr>
              <a:t>physical environment </a:t>
            </a:r>
            <a:r>
              <a:rPr lang="en-US" dirty="0" smtClean="0">
                <a:latin typeface="+mj-lt"/>
              </a:rPr>
              <a:t>.</a:t>
            </a:r>
            <a:endParaRPr lang="en-US" dirty="0">
              <a:latin typeface="+mj-lt"/>
            </a:endParaRPr>
          </a:p>
        </p:txBody>
      </p:sp>
      <p:pic>
        <p:nvPicPr>
          <p:cNvPr id="9" name="Picture 2"/>
          <p:cNvPicPr>
            <a:picLocks noChangeAspect="1" noChangeArrowheads="1"/>
          </p:cNvPicPr>
          <p:nvPr/>
        </p:nvPicPr>
        <p:blipFill>
          <a:blip r:embed="rId3" cstate="print"/>
          <a:srcRect/>
          <a:stretch>
            <a:fillRect/>
          </a:stretch>
        </p:blipFill>
        <p:spPr bwMode="auto">
          <a:xfrm>
            <a:off x="4071934" y="3120242"/>
            <a:ext cx="4857784" cy="3737758"/>
          </a:xfrm>
          <a:prstGeom prst="rect">
            <a:avLst/>
          </a:prstGeom>
          <a:noFill/>
          <a:ln w="9525">
            <a:noFill/>
            <a:miter lim="800000"/>
            <a:headEnd/>
            <a:tailEnd/>
          </a:ln>
          <a:effectLst/>
        </p:spPr>
      </p:pic>
      <p:sp>
        <p:nvSpPr>
          <p:cNvPr id="10" name="Text Box 5"/>
          <p:cNvSpPr txBox="1">
            <a:spLocks noChangeArrowheads="1"/>
          </p:cNvSpPr>
          <p:nvPr/>
        </p:nvSpPr>
        <p:spPr bwMode="auto">
          <a:xfrm>
            <a:off x="323850" y="5157788"/>
            <a:ext cx="4503156" cy="523220"/>
          </a:xfrm>
          <a:prstGeom prst="rect">
            <a:avLst/>
          </a:prstGeom>
          <a:solidFill>
            <a:schemeClr val="bg1"/>
          </a:solidFill>
          <a:ln w="9525">
            <a:noFill/>
            <a:miter lim="800000"/>
            <a:headEnd/>
            <a:tailEnd/>
          </a:ln>
          <a:effectLst/>
        </p:spPr>
        <p:txBody>
          <a:bodyPr wrap="none">
            <a:spAutoFit/>
          </a:bodyPr>
          <a:lstStyle/>
          <a:p>
            <a:r>
              <a:rPr lang="en-US" dirty="0" smtClean="0">
                <a:solidFill>
                  <a:schemeClr val="accent2"/>
                </a:solidFill>
                <a:latin typeface="Arial Unicode MS" pitchFamily="34" charset="-128"/>
              </a:rPr>
              <a:t>Sample Constraint network</a:t>
            </a:r>
            <a:endParaRPr lang="en-US" dirty="0">
              <a:solidFill>
                <a:schemeClr val="accent2"/>
              </a:solidFill>
              <a:latin typeface="Arial Unicode MS" pitchFamily="34"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1"/>
          </p:nvPr>
        </p:nvSpPr>
        <p:spPr/>
        <p:txBody>
          <a:bodyPr/>
          <a:lstStyle/>
          <a:p>
            <a:pPr>
              <a:defRPr/>
            </a:pPr>
            <a:fld id="{A066D2E8-E574-4ACF-9A95-022117E796F3}" type="slidenum">
              <a:rPr lang="de-DE" smtClean="0">
                <a:cs typeface="Arial" charset="0"/>
              </a:rPr>
              <a:pPr>
                <a:defRPr/>
              </a:pPr>
              <a:t>13</a:t>
            </a:fld>
            <a:endParaRPr lang="de-DE" smtClean="0">
              <a:cs typeface="Arial" charset="0"/>
            </a:endParaRPr>
          </a:p>
        </p:txBody>
      </p:sp>
      <p:sp>
        <p:nvSpPr>
          <p:cNvPr id="52227" name="Rectangle 2"/>
          <p:cNvSpPr>
            <a:spLocks noGrp="1" noChangeArrowheads="1"/>
          </p:cNvSpPr>
          <p:nvPr>
            <p:ph type="title"/>
          </p:nvPr>
        </p:nvSpPr>
        <p:spPr/>
        <p:txBody>
          <a:bodyPr/>
          <a:lstStyle/>
          <a:p>
            <a:r>
              <a:rPr lang="en-US" sz="2800" smtClean="0">
                <a:solidFill>
                  <a:srgbClr val="3333CC"/>
                </a:solidFill>
              </a:rPr>
              <a:t>Example: SLS for RNA secondary structure design</a:t>
            </a:r>
            <a:endParaRPr lang="de-DE" sz="2800" smtClean="0">
              <a:solidFill>
                <a:srgbClr val="3333CC"/>
              </a:solidFill>
            </a:endParaRPr>
          </a:p>
        </p:txBody>
      </p:sp>
      <p:sp>
        <p:nvSpPr>
          <p:cNvPr id="43012" name="Rectangle 3"/>
          <p:cNvSpPr>
            <a:spLocks noGrp="1" noChangeArrowheads="1"/>
          </p:cNvSpPr>
          <p:nvPr>
            <p:ph type="body" sz="half" idx="1"/>
          </p:nvPr>
        </p:nvSpPr>
        <p:spPr>
          <a:xfrm>
            <a:off x="0" y="980728"/>
            <a:ext cx="5549900" cy="3240360"/>
          </a:xfrm>
        </p:spPr>
        <p:txBody>
          <a:bodyPr>
            <a:normAutofit/>
          </a:bodyPr>
          <a:lstStyle/>
          <a:p>
            <a:pPr marL="0" indent="0">
              <a:lnSpc>
                <a:spcPct val="90000"/>
              </a:lnSpc>
            </a:pPr>
            <a:r>
              <a:rPr lang="en-US" sz="2000" dirty="0" smtClean="0"/>
              <a:t>RNA strand made up of four bases: </a:t>
            </a:r>
            <a:r>
              <a:rPr lang="de-DE" sz="2000" dirty="0" smtClean="0"/>
              <a:t>cytosine (C), guanine (G), adenine (A), and uracil (U)</a:t>
            </a:r>
          </a:p>
          <a:p>
            <a:pPr marL="0" indent="0">
              <a:lnSpc>
                <a:spcPct val="90000"/>
              </a:lnSpc>
            </a:pPr>
            <a:r>
              <a:rPr lang="de-DE" sz="2000" dirty="0" smtClean="0"/>
              <a:t>2D/3D structure RNA strand folds into </a:t>
            </a:r>
            <a:br>
              <a:rPr lang="de-DE" sz="2000" dirty="0" smtClean="0"/>
            </a:br>
            <a:r>
              <a:rPr lang="de-DE" sz="2000" dirty="0" smtClean="0"/>
              <a:t>is important for its </a:t>
            </a:r>
            <a:r>
              <a:rPr lang="de-DE" sz="2000" dirty="0" smtClean="0">
                <a:solidFill>
                  <a:srgbClr val="FF0000"/>
                </a:solidFill>
              </a:rPr>
              <a:t>function</a:t>
            </a:r>
            <a:endParaRPr lang="en-US" sz="2000" dirty="0" smtClean="0">
              <a:solidFill>
                <a:srgbClr val="FF0000"/>
              </a:solidFill>
            </a:endParaRPr>
          </a:p>
          <a:p>
            <a:pPr marL="0" indent="0">
              <a:lnSpc>
                <a:spcPct val="90000"/>
              </a:lnSpc>
            </a:pPr>
            <a:endParaRPr lang="en-US" sz="2000" dirty="0" smtClean="0"/>
          </a:p>
          <a:p>
            <a:pPr marL="0" indent="0">
              <a:lnSpc>
                <a:spcPct val="90000"/>
              </a:lnSpc>
            </a:pPr>
            <a:r>
              <a:rPr lang="en-US" sz="2000" dirty="0" smtClean="0"/>
              <a:t>Predicting structure for a </a:t>
            </a:r>
            <a:br>
              <a:rPr lang="en-US" sz="2000" dirty="0" smtClean="0"/>
            </a:br>
            <a:r>
              <a:rPr lang="en-US" sz="2000" dirty="0" smtClean="0"/>
              <a:t>strand is “easy”: O(n</a:t>
            </a:r>
            <a:r>
              <a:rPr lang="en-US" sz="2000" baseline="30000" dirty="0" smtClean="0"/>
              <a:t>3</a:t>
            </a:r>
            <a:r>
              <a:rPr lang="en-US" sz="2000" dirty="0" smtClean="0"/>
              <a:t>)</a:t>
            </a:r>
          </a:p>
          <a:p>
            <a:pPr marL="0" indent="0">
              <a:lnSpc>
                <a:spcPct val="90000"/>
              </a:lnSpc>
            </a:pPr>
            <a:endParaRPr lang="en-US" sz="2000" dirty="0" smtClean="0"/>
          </a:p>
          <a:p>
            <a:pPr marL="0" indent="0">
              <a:lnSpc>
                <a:spcPct val="90000"/>
              </a:lnSpc>
            </a:pPr>
            <a:r>
              <a:rPr lang="en-US" sz="2000" dirty="0" smtClean="0"/>
              <a:t>But what if we want a strand that folds </a:t>
            </a:r>
            <a:br>
              <a:rPr lang="en-US" sz="2000" dirty="0" smtClean="0"/>
            </a:br>
            <a:r>
              <a:rPr lang="en-US" sz="2000" dirty="0" smtClean="0"/>
              <a:t>into a certain structure?</a:t>
            </a:r>
          </a:p>
        </p:txBody>
      </p:sp>
      <p:pic>
        <p:nvPicPr>
          <p:cNvPr id="43013" name="Picture 7" descr="E:\University\term 2\Bioinformatics\presentation\rna_structure.bmp"/>
          <p:cNvPicPr>
            <a:picLocks noChangeAspect="1" noChangeArrowheads="1"/>
          </p:cNvPicPr>
          <p:nvPr/>
        </p:nvPicPr>
        <p:blipFill>
          <a:blip r:embed="rId3" cstate="print"/>
          <a:srcRect/>
          <a:stretch>
            <a:fillRect/>
          </a:stretch>
        </p:blipFill>
        <p:spPr bwMode="auto">
          <a:xfrm>
            <a:off x="5364163" y="3962400"/>
            <a:ext cx="3246437" cy="1825625"/>
          </a:xfrm>
          <a:prstGeom prst="rect">
            <a:avLst/>
          </a:prstGeom>
          <a:noFill/>
          <a:ln w="9525">
            <a:noFill/>
            <a:miter lim="800000"/>
            <a:headEnd/>
            <a:tailEnd/>
          </a:ln>
        </p:spPr>
      </p:pic>
      <p:sp>
        <p:nvSpPr>
          <p:cNvPr id="47110" name="Rectangle 8"/>
          <p:cNvSpPr>
            <a:spLocks noChangeArrowheads="1"/>
          </p:cNvSpPr>
          <p:nvPr/>
        </p:nvSpPr>
        <p:spPr bwMode="auto">
          <a:xfrm>
            <a:off x="4889500" y="1600200"/>
            <a:ext cx="4025900" cy="573088"/>
          </a:xfrm>
          <a:prstGeom prst="rect">
            <a:avLst/>
          </a:prstGeom>
          <a:solidFill>
            <a:srgbClr val="FFFFFF"/>
          </a:solidFill>
          <a:ln w="12700" cap="sq">
            <a:solidFill>
              <a:srgbClr val="FFFFFF"/>
            </a:solidFill>
            <a:miter lim="800000"/>
            <a:headEnd type="none" w="sm" len="sm"/>
            <a:tailEnd type="none" w="sm" len="sm"/>
          </a:ln>
        </p:spPr>
        <p:txBody>
          <a:bodyPr wrap="none" anchor="ctr"/>
          <a:lstStyle/>
          <a:p>
            <a:pPr algn="ctr">
              <a:defRPr/>
            </a:pPr>
            <a:r>
              <a:rPr lang="en-US" dirty="0">
                <a:solidFill>
                  <a:schemeClr val="tx1">
                    <a:lumMod val="50000"/>
                    <a:lumOff val="50000"/>
                  </a:schemeClr>
                </a:solidFill>
              </a:rPr>
              <a:t>RNA strand</a:t>
            </a:r>
            <a:br>
              <a:rPr lang="en-US" dirty="0">
                <a:solidFill>
                  <a:schemeClr val="tx1">
                    <a:lumMod val="50000"/>
                    <a:lumOff val="50000"/>
                  </a:schemeClr>
                </a:solidFill>
              </a:rPr>
            </a:br>
            <a:r>
              <a:rPr lang="en-US" sz="2000" dirty="0">
                <a:solidFill>
                  <a:schemeClr val="tx1">
                    <a:lumMod val="50000"/>
                    <a:lumOff val="50000"/>
                  </a:schemeClr>
                </a:solidFill>
              </a:rPr>
              <a:t>GUCCCAUAGGAUGUCCCAUAGGA</a:t>
            </a:r>
            <a:endParaRPr lang="de-DE" sz="2000" dirty="0">
              <a:solidFill>
                <a:schemeClr val="tx1">
                  <a:lumMod val="50000"/>
                  <a:lumOff val="50000"/>
                </a:schemeClr>
              </a:solidFill>
            </a:endParaRPr>
          </a:p>
        </p:txBody>
      </p:sp>
      <p:sp>
        <p:nvSpPr>
          <p:cNvPr id="43015" name="Rectangle 9"/>
          <p:cNvSpPr>
            <a:spLocks noChangeArrowheads="1"/>
          </p:cNvSpPr>
          <p:nvPr/>
        </p:nvSpPr>
        <p:spPr bwMode="auto">
          <a:xfrm>
            <a:off x="5364163" y="3581400"/>
            <a:ext cx="3246437" cy="285750"/>
          </a:xfrm>
          <a:prstGeom prst="rect">
            <a:avLst/>
          </a:prstGeom>
          <a:solidFill>
            <a:srgbClr val="FFFFFF"/>
          </a:solidFill>
          <a:ln w="12700" cap="sq">
            <a:solidFill>
              <a:srgbClr val="FFFFFF"/>
            </a:solidFill>
            <a:miter lim="800000"/>
            <a:headEnd type="none" w="sm" len="sm"/>
            <a:tailEnd type="none" w="sm" len="sm"/>
          </a:ln>
        </p:spPr>
        <p:txBody>
          <a:bodyPr wrap="none" anchor="ctr"/>
          <a:lstStyle/>
          <a:p>
            <a:pPr algn="ctr">
              <a:defRPr/>
            </a:pPr>
            <a:r>
              <a:rPr lang="en-US">
                <a:solidFill>
                  <a:schemeClr val="tx1">
                    <a:lumMod val="50000"/>
                    <a:lumOff val="50000"/>
                  </a:schemeClr>
                </a:solidFill>
              </a:rPr>
              <a:t>Secondary structure</a:t>
            </a:r>
            <a:endParaRPr lang="de-DE">
              <a:solidFill>
                <a:schemeClr val="tx1">
                  <a:lumMod val="50000"/>
                  <a:lumOff val="50000"/>
                </a:schemeClr>
              </a:solidFill>
            </a:endParaRPr>
          </a:p>
        </p:txBody>
      </p:sp>
      <p:sp>
        <p:nvSpPr>
          <p:cNvPr id="43016" name="Line 10"/>
          <p:cNvSpPr>
            <a:spLocks noChangeShapeType="1"/>
          </p:cNvSpPr>
          <p:nvPr/>
        </p:nvSpPr>
        <p:spPr bwMode="auto">
          <a:xfrm>
            <a:off x="5621338" y="2590800"/>
            <a:ext cx="0" cy="630238"/>
          </a:xfrm>
          <a:prstGeom prst="line">
            <a:avLst/>
          </a:prstGeom>
          <a:noFill/>
          <a:ln w="38100" cap="sq">
            <a:solidFill>
              <a:srgbClr val="00FF00"/>
            </a:solidFill>
            <a:round/>
            <a:headEnd type="none" w="sm" len="sm"/>
            <a:tailEnd type="triangle" w="lg" len="lg"/>
          </a:ln>
        </p:spPr>
        <p:txBody>
          <a:bodyPr wrap="none"/>
          <a:lstStyle/>
          <a:p>
            <a:endParaRPr lang="en-CA"/>
          </a:p>
        </p:txBody>
      </p:sp>
      <p:sp>
        <p:nvSpPr>
          <p:cNvPr id="43017" name="Rectangle 14"/>
          <p:cNvSpPr>
            <a:spLocks noChangeArrowheads="1"/>
          </p:cNvSpPr>
          <p:nvPr/>
        </p:nvSpPr>
        <p:spPr bwMode="auto">
          <a:xfrm>
            <a:off x="5826125" y="2743200"/>
            <a:ext cx="1184275" cy="342900"/>
          </a:xfrm>
          <a:prstGeom prst="rect">
            <a:avLst/>
          </a:prstGeom>
          <a:noFill/>
          <a:ln w="9525">
            <a:noFill/>
            <a:miter lim="800000"/>
            <a:headEnd/>
            <a:tailEnd/>
          </a:ln>
        </p:spPr>
        <p:txBody>
          <a:bodyPr lIns="92075" tIns="46038" rIns="92075" bIns="46038"/>
          <a:lstStyle/>
          <a:p>
            <a:pPr marL="342900" indent="-342900">
              <a:spcBef>
                <a:spcPct val="20000"/>
              </a:spcBef>
              <a:buClr>
                <a:srgbClr val="FFFF99"/>
              </a:buClr>
              <a:buSzPct val="120000"/>
            </a:pPr>
            <a:r>
              <a:rPr lang="en-US">
                <a:solidFill>
                  <a:srgbClr val="00FF00"/>
                </a:solidFill>
              </a:rPr>
              <a:t>Easy</a:t>
            </a:r>
            <a:endParaRPr lang="de-DE">
              <a:solidFill>
                <a:srgbClr val="00FF00"/>
              </a:solidFill>
            </a:endParaRPr>
          </a:p>
        </p:txBody>
      </p:sp>
      <p:sp>
        <p:nvSpPr>
          <p:cNvPr id="43018" name="Line 15"/>
          <p:cNvSpPr>
            <a:spLocks noChangeShapeType="1"/>
          </p:cNvSpPr>
          <p:nvPr/>
        </p:nvSpPr>
        <p:spPr bwMode="auto">
          <a:xfrm flipH="1" flipV="1">
            <a:off x="7221538" y="2590800"/>
            <a:ext cx="0" cy="573088"/>
          </a:xfrm>
          <a:prstGeom prst="line">
            <a:avLst/>
          </a:prstGeom>
          <a:noFill/>
          <a:ln w="38100" cap="sq">
            <a:solidFill>
              <a:srgbClr val="FF0000"/>
            </a:solidFill>
            <a:round/>
            <a:headEnd type="none" w="sm" len="sm"/>
            <a:tailEnd type="triangle" w="lg" len="lg"/>
          </a:ln>
        </p:spPr>
        <p:txBody>
          <a:bodyPr wrap="none"/>
          <a:lstStyle/>
          <a:p>
            <a:endParaRPr lang="en-CA"/>
          </a:p>
        </p:txBody>
      </p:sp>
      <p:sp>
        <p:nvSpPr>
          <p:cNvPr id="43019" name="Rectangle 16"/>
          <p:cNvSpPr>
            <a:spLocks noChangeArrowheads="1"/>
          </p:cNvSpPr>
          <p:nvPr/>
        </p:nvSpPr>
        <p:spPr bwMode="auto">
          <a:xfrm>
            <a:off x="7426325" y="2895600"/>
            <a:ext cx="1184275" cy="342900"/>
          </a:xfrm>
          <a:prstGeom prst="rect">
            <a:avLst/>
          </a:prstGeom>
          <a:noFill/>
          <a:ln w="9525">
            <a:noFill/>
            <a:miter lim="800000"/>
            <a:headEnd/>
            <a:tailEnd/>
          </a:ln>
        </p:spPr>
        <p:txBody>
          <a:bodyPr lIns="92075" tIns="46038" rIns="92075" bIns="46038"/>
          <a:lstStyle/>
          <a:p>
            <a:pPr marL="342900" indent="-342900">
              <a:spcBef>
                <a:spcPct val="20000"/>
              </a:spcBef>
              <a:buClr>
                <a:srgbClr val="FFFF99"/>
              </a:buClr>
              <a:buSzPct val="120000"/>
            </a:pPr>
            <a:r>
              <a:rPr lang="en-US">
                <a:solidFill>
                  <a:srgbClr val="FF3300"/>
                </a:solidFill>
              </a:rPr>
              <a:t>Hard</a:t>
            </a:r>
            <a:endParaRPr lang="de-DE">
              <a:solidFill>
                <a:srgbClr val="FF3300"/>
              </a:solidFill>
            </a:endParaRPr>
          </a:p>
        </p:txBody>
      </p:sp>
      <p:sp>
        <p:nvSpPr>
          <p:cNvPr id="12" name="Rectangle 3"/>
          <p:cNvSpPr txBox="1">
            <a:spLocks noChangeArrowheads="1"/>
          </p:cNvSpPr>
          <p:nvPr/>
        </p:nvSpPr>
        <p:spPr bwMode="auto">
          <a:xfrm>
            <a:off x="-252414" y="5876925"/>
            <a:ext cx="9396413" cy="406400"/>
          </a:xfrm>
          <a:prstGeom prst="rect">
            <a:avLst/>
          </a:prstGeom>
          <a:noFill/>
          <a:ln w="9525">
            <a:noFill/>
            <a:miter lim="800000"/>
            <a:headEnd/>
            <a:tailEnd/>
          </a:ln>
        </p:spPr>
        <p:txBody>
          <a:bodyPr/>
          <a:lstStyle/>
          <a:p>
            <a:pPr lvl="1" eaLnBrk="0" hangingPunct="0">
              <a:spcBef>
                <a:spcPct val="20000"/>
              </a:spcBef>
            </a:pPr>
            <a:r>
              <a:rPr lang="en-US" sz="1800" dirty="0" smtClean="0">
                <a:latin typeface="cmr10"/>
                <a:ea typeface="MS PGothic" pitchFamily="34" charset="-128"/>
              </a:rPr>
              <a:t>On of the Best </a:t>
            </a:r>
            <a:r>
              <a:rPr lang="en-US" sz="1800" dirty="0">
                <a:latin typeface="cmr10"/>
                <a:ea typeface="MS PGothic" pitchFamily="34" charset="-128"/>
              </a:rPr>
              <a:t>algorithm to date: Local search algorithm RNA-SSD </a:t>
            </a:r>
            <a:r>
              <a:rPr lang="en-US" sz="1800" dirty="0">
                <a:solidFill>
                  <a:srgbClr val="FF0000"/>
                </a:solidFill>
                <a:latin typeface="cmr10"/>
                <a:ea typeface="MS PGothic" pitchFamily="34" charset="-128"/>
              </a:rPr>
              <a:t>developed at UBC</a:t>
            </a:r>
            <a:r>
              <a:rPr lang="en-US" sz="1800" dirty="0">
                <a:latin typeface="cmr10"/>
                <a:ea typeface="MS PGothic" pitchFamily="34" charset="-128"/>
              </a:rPr>
              <a:t/>
            </a:r>
            <a:br>
              <a:rPr lang="en-US" sz="1800" dirty="0">
                <a:latin typeface="cmr10"/>
                <a:ea typeface="MS PGothic" pitchFamily="34" charset="-128"/>
              </a:rPr>
            </a:br>
            <a:r>
              <a:rPr lang="en-US" sz="1800" dirty="0">
                <a:latin typeface="cmr10"/>
                <a:ea typeface="MS PGothic" pitchFamily="34" charset="-128"/>
              </a:rPr>
              <a:t>[</a:t>
            </a:r>
            <a:r>
              <a:rPr lang="en-US" sz="1800" dirty="0" err="1">
                <a:latin typeface="cmr10"/>
                <a:ea typeface="MS PGothic" pitchFamily="34" charset="-128"/>
              </a:rPr>
              <a:t>Andronescu</a:t>
            </a:r>
            <a:r>
              <a:rPr lang="en-US" sz="1800" dirty="0">
                <a:latin typeface="cmr10"/>
                <a:ea typeface="MS PGothic" pitchFamily="34" charset="-128"/>
              </a:rPr>
              <a:t>, </a:t>
            </a:r>
            <a:r>
              <a:rPr lang="en-US" sz="1800" dirty="0" err="1">
                <a:latin typeface="cmr10"/>
                <a:ea typeface="MS PGothic" pitchFamily="34" charset="-128"/>
              </a:rPr>
              <a:t>Fejes</a:t>
            </a:r>
            <a:r>
              <a:rPr lang="en-US" sz="1800" dirty="0">
                <a:latin typeface="cmr10"/>
                <a:ea typeface="MS PGothic" pitchFamily="34" charset="-128"/>
              </a:rPr>
              <a:t>, </a:t>
            </a:r>
            <a:r>
              <a:rPr lang="en-US" sz="1800" dirty="0" err="1">
                <a:latin typeface="cmr10"/>
                <a:ea typeface="MS PGothic" pitchFamily="34" charset="-128"/>
              </a:rPr>
              <a:t>Hutter</a:t>
            </a:r>
            <a:r>
              <a:rPr lang="en-US" sz="1800" dirty="0">
                <a:latin typeface="cmr10"/>
                <a:ea typeface="MS PGothic" pitchFamily="34" charset="-128"/>
              </a:rPr>
              <a:t>, Condon, and </a:t>
            </a:r>
            <a:r>
              <a:rPr lang="en-US" sz="1800" dirty="0" err="1">
                <a:latin typeface="cmr10"/>
                <a:ea typeface="MS PGothic" pitchFamily="34" charset="-128"/>
              </a:rPr>
              <a:t>Hoos</a:t>
            </a:r>
            <a:r>
              <a:rPr lang="en-US" sz="1800" dirty="0">
                <a:latin typeface="cmr10"/>
                <a:ea typeface="MS PGothic" pitchFamily="34" charset="-128"/>
              </a:rPr>
              <a:t>, Journal of Molecular Biology, 2004]</a:t>
            </a:r>
          </a:p>
          <a:p>
            <a:pPr marL="1143000" lvl="2" indent="-228600" eaLnBrk="0" hangingPunct="0">
              <a:spcBef>
                <a:spcPct val="20000"/>
              </a:spcBef>
              <a:buFontTx/>
              <a:buChar char="•"/>
            </a:pPr>
            <a:endParaRPr lang="de-DE" sz="1600" dirty="0">
              <a:latin typeface="cmr10"/>
              <a:ea typeface="MS PGothic" pitchFamily="34" charset="-128"/>
            </a:endParaRPr>
          </a:p>
        </p:txBody>
      </p:sp>
      <p:sp>
        <p:nvSpPr>
          <p:cNvPr id="13" name="Footer Placeholder 12"/>
          <p:cNvSpPr>
            <a:spLocks noGrp="1"/>
          </p:cNvSpPr>
          <p:nvPr>
            <p:ph type="ftr" sz="quarter" idx="10"/>
          </p:nvPr>
        </p:nvSpPr>
        <p:spPr/>
        <p:txBody>
          <a:bodyPr/>
          <a:lstStyle/>
          <a:p>
            <a:pPr>
              <a:defRPr/>
            </a:pPr>
            <a:r>
              <a:rPr lang="de-DE"/>
              <a:t>CPSC 322, Lecture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01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0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0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P spid="43017" grpId="0"/>
      <p:bldP spid="43018" grpId="0" animBg="1"/>
      <p:bldP spid="430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68313" y="0"/>
            <a:ext cx="8229600" cy="1143000"/>
          </a:xfrm>
        </p:spPr>
        <p:txBody>
          <a:bodyPr/>
          <a:lstStyle/>
          <a:p>
            <a:r>
              <a:rPr lang="en-US" smtClean="0"/>
              <a:t>Constraint optimization problems</a:t>
            </a:r>
          </a:p>
        </p:txBody>
      </p:sp>
      <p:sp>
        <p:nvSpPr>
          <p:cNvPr id="3" name="Content Placeholder 2"/>
          <p:cNvSpPr>
            <a:spLocks noGrp="1"/>
          </p:cNvSpPr>
          <p:nvPr>
            <p:ph idx="1"/>
          </p:nvPr>
        </p:nvSpPr>
        <p:spPr>
          <a:xfrm>
            <a:off x="560388" y="981075"/>
            <a:ext cx="8583612" cy="5334000"/>
          </a:xfrm>
        </p:spPr>
        <p:txBody>
          <a:bodyPr>
            <a:normAutofit fontScale="85000" lnSpcReduction="20000"/>
          </a:bodyPr>
          <a:lstStyle/>
          <a:p>
            <a:pPr>
              <a:defRPr/>
            </a:pPr>
            <a:r>
              <a:rPr lang="en-US" dirty="0" smtClean="0"/>
              <a:t>Optimization under side constraints (similar to CSP)</a:t>
            </a:r>
          </a:p>
          <a:p>
            <a:pPr>
              <a:defRPr/>
            </a:pPr>
            <a:r>
              <a:rPr lang="en-US" dirty="0" smtClean="0"/>
              <a:t>E.g. mixed integer programming (software: </a:t>
            </a:r>
            <a:r>
              <a:rPr lang="en-US" dirty="0" smtClean="0">
                <a:solidFill>
                  <a:schemeClr val="accent2"/>
                </a:solidFill>
              </a:rPr>
              <a:t>IBM CPLEX</a:t>
            </a:r>
            <a:r>
              <a:rPr lang="en-US" dirty="0" smtClean="0"/>
              <a:t>)</a:t>
            </a:r>
          </a:p>
          <a:p>
            <a:pPr lvl="1">
              <a:defRPr/>
            </a:pPr>
            <a:r>
              <a:rPr lang="en-US" dirty="0" smtClean="0">
                <a:solidFill>
                  <a:srgbClr val="FF3300"/>
                </a:solidFill>
              </a:rPr>
              <a:t>Linear</a:t>
            </a:r>
            <a:r>
              <a:rPr lang="en-US" dirty="0" smtClean="0"/>
              <a:t> program: max </a:t>
            </a:r>
            <a:r>
              <a:rPr lang="en-US" dirty="0" err="1" smtClean="0"/>
              <a:t>c</a:t>
            </a:r>
            <a:r>
              <a:rPr lang="en-US" baseline="30000" dirty="0" err="1">
                <a:ea typeface="+mn-ea"/>
              </a:rPr>
              <a:t>T</a:t>
            </a:r>
            <a:r>
              <a:rPr lang="en-US" dirty="0" err="1" smtClean="0"/>
              <a:t>x</a:t>
            </a:r>
            <a:r>
              <a:rPr lang="en-US" dirty="0" smtClean="0"/>
              <a:t> such that Ax ≤ b</a:t>
            </a:r>
          </a:p>
          <a:p>
            <a:pPr lvl="1">
              <a:defRPr/>
            </a:pPr>
            <a:r>
              <a:rPr lang="en-US" dirty="0" smtClean="0">
                <a:solidFill>
                  <a:srgbClr val="FF3300"/>
                </a:solidFill>
              </a:rPr>
              <a:t>Mixed integer</a:t>
            </a:r>
            <a:r>
              <a:rPr lang="en-US" dirty="0" smtClean="0"/>
              <a:t> program: additional constraints, x</a:t>
            </a:r>
            <a:r>
              <a:rPr lang="en-US" baseline="-25000" dirty="0" smtClean="0"/>
              <a:t>i</a:t>
            </a:r>
            <a:r>
              <a:rPr lang="en-US" dirty="0" smtClean="0"/>
              <a:t> </a:t>
            </a:r>
            <a:r>
              <a:rPr lang="en-US" dirty="0" smtClean="0">
                <a:sym typeface="Symbol"/>
              </a:rPr>
              <a:t> </a:t>
            </a:r>
            <a:r>
              <a:rPr lang="en-US" dirty="0" smtClean="0">
                <a:latin typeface="Castellar" pitchFamily="18" charset="0"/>
                <a:sym typeface="Symbol"/>
              </a:rPr>
              <a:t>Z</a:t>
            </a:r>
            <a:r>
              <a:rPr lang="en-US" dirty="0" smtClean="0">
                <a:sym typeface="Symbol"/>
              </a:rPr>
              <a:t> (integers)</a:t>
            </a:r>
            <a:endParaRPr lang="en-US" dirty="0" smtClean="0">
              <a:solidFill>
                <a:schemeClr val="accent2"/>
              </a:solidFill>
            </a:endParaRPr>
          </a:p>
          <a:p>
            <a:pPr lvl="1">
              <a:defRPr/>
            </a:pPr>
            <a:r>
              <a:rPr lang="en-US" dirty="0" smtClean="0"/>
              <a:t>NP-hard, widely used in operations research and in industry</a:t>
            </a:r>
          </a:p>
          <a:p>
            <a:pPr marL="0" indent="0">
              <a:buFont typeface="Arial" pitchFamily="34" charset="0"/>
              <a:buNone/>
              <a:defRPr/>
            </a:pPr>
            <a:endParaRPr lang="en-US" dirty="0" smtClean="0"/>
          </a:p>
          <a:p>
            <a:pPr marL="0" indent="0">
              <a:buFont typeface="Arial" pitchFamily="34" charset="0"/>
              <a:buNone/>
              <a:defRPr/>
            </a:pPr>
            <a:r>
              <a:rPr lang="en-US" dirty="0" smtClean="0"/>
              <a:t>   </a:t>
            </a:r>
            <a:endParaRPr lang="en-US" dirty="0"/>
          </a:p>
          <a:p>
            <a:pPr marL="0" indent="0">
              <a:buFont typeface="Arial" pitchFamily="34" charset="0"/>
              <a:buNone/>
              <a:defRPr/>
            </a:pPr>
            <a:r>
              <a:rPr lang="en-US" sz="2000" dirty="0" smtClean="0"/>
              <a:t>                                                     </a:t>
            </a:r>
            <a:endParaRPr lang="en-US" sz="2000" dirty="0" smtClean="0">
              <a:solidFill>
                <a:srgbClr val="FF3300"/>
              </a:solidFill>
            </a:endParaRPr>
          </a:p>
          <a:p>
            <a:pPr marL="0" indent="0">
              <a:buFont typeface="Arial" pitchFamily="34" charset="0"/>
              <a:buNone/>
              <a:defRPr/>
            </a:pPr>
            <a:endParaRPr lang="en-US" sz="2000" dirty="0"/>
          </a:p>
          <a:p>
            <a:pPr marL="0" indent="0">
              <a:buFont typeface="Arial" pitchFamily="34" charset="0"/>
              <a:buNone/>
              <a:defRPr/>
            </a:pPr>
            <a:r>
              <a:rPr lang="en-US" sz="2000" dirty="0" smtClean="0"/>
              <a:t>                                                           </a:t>
            </a:r>
          </a:p>
          <a:p>
            <a:pPr marL="0" indent="0">
              <a:buFont typeface="Arial" pitchFamily="34" charset="0"/>
              <a:buNone/>
              <a:defRPr/>
            </a:pPr>
            <a:endParaRPr lang="en-CA" sz="900" dirty="0" smtClean="0">
              <a:solidFill>
                <a:srgbClr val="FF3300"/>
              </a:solidFill>
            </a:endParaRPr>
          </a:p>
          <a:p>
            <a:pPr marL="0" indent="0">
              <a:buFont typeface="Arial" pitchFamily="34" charset="0"/>
              <a:buNone/>
              <a:defRPr/>
            </a:pPr>
            <a:endParaRPr lang="en-CA" sz="2000" dirty="0" smtClean="0">
              <a:solidFill>
                <a:schemeClr val="accent2"/>
              </a:solidFill>
            </a:endParaRPr>
          </a:p>
          <a:p>
            <a:pPr marL="0" indent="0">
              <a:buFont typeface="Arial" pitchFamily="34" charset="0"/>
              <a:buNone/>
              <a:defRPr/>
            </a:pPr>
            <a:endParaRPr lang="en-CA" sz="2000" dirty="0">
              <a:solidFill>
                <a:schemeClr val="accent2"/>
              </a:solidFill>
            </a:endParaRPr>
          </a:p>
          <a:p>
            <a:pPr marL="0" indent="0">
              <a:buFont typeface="Arial" pitchFamily="34" charset="0"/>
              <a:buNone/>
              <a:defRPr/>
            </a:pPr>
            <a:endParaRPr lang="en-CA" sz="2000" dirty="0" smtClean="0">
              <a:solidFill>
                <a:schemeClr val="accent2"/>
              </a:solidFill>
            </a:endParaRPr>
          </a:p>
          <a:p>
            <a:pPr marL="0" indent="0">
              <a:buFont typeface="Arial" pitchFamily="34" charset="0"/>
              <a:buNone/>
              <a:defRPr/>
            </a:pPr>
            <a:r>
              <a:rPr lang="en-CA" sz="2000" dirty="0" smtClean="0">
                <a:solidFill>
                  <a:schemeClr val="accent2"/>
                </a:solidFill>
              </a:rPr>
              <a:t>Transportation/Logistics:              </a:t>
            </a:r>
            <a:r>
              <a:rPr lang="en-US" sz="2000" dirty="0">
                <a:solidFill>
                  <a:schemeClr val="accent2"/>
                </a:solidFill>
              </a:rPr>
              <a:t>Supply chain</a:t>
            </a:r>
            <a:r>
              <a:rPr lang="en-CA" sz="2000" dirty="0">
                <a:solidFill>
                  <a:schemeClr val="accent2"/>
                </a:solidFill>
              </a:rPr>
              <a:t>            Production planning</a:t>
            </a:r>
          </a:p>
          <a:p>
            <a:pPr marL="0" indent="0">
              <a:buFont typeface="Arial" pitchFamily="34" charset="0"/>
              <a:buNone/>
              <a:defRPr/>
            </a:pPr>
            <a:r>
              <a:rPr lang="en-CA" sz="2000" dirty="0" smtClean="0"/>
              <a:t>  SNCF, United Airlines               </a:t>
            </a:r>
            <a:r>
              <a:rPr lang="en-US" sz="2000" dirty="0">
                <a:solidFill>
                  <a:schemeClr val="accent2"/>
                </a:solidFill>
              </a:rPr>
              <a:t>management</a:t>
            </a:r>
            <a:r>
              <a:rPr lang="en-CA" sz="2000" dirty="0">
                <a:solidFill>
                  <a:schemeClr val="accent2"/>
                </a:solidFill>
              </a:rPr>
              <a:t>                 and optimization</a:t>
            </a:r>
            <a:r>
              <a:rPr lang="en-CA" sz="2000" dirty="0" smtClean="0">
                <a:solidFill>
                  <a:srgbClr val="FF3300"/>
                </a:solidFill>
              </a:rPr>
              <a:t>:</a:t>
            </a:r>
            <a:r>
              <a:rPr lang="en-CA" sz="2000" dirty="0" smtClean="0"/>
              <a:t/>
            </a:r>
            <a:br>
              <a:rPr lang="en-CA" sz="2000" dirty="0" smtClean="0"/>
            </a:br>
            <a:r>
              <a:rPr lang="en-CA" sz="2000" dirty="0" smtClean="0"/>
              <a:t>    UPS, United States                      </a:t>
            </a:r>
            <a:r>
              <a:rPr lang="en-CA" sz="2000" dirty="0">
                <a:solidFill>
                  <a:schemeClr val="accent2"/>
                </a:solidFill>
              </a:rPr>
              <a:t>software</a:t>
            </a:r>
            <a:r>
              <a:rPr lang="en-CA" sz="2000" dirty="0" smtClean="0">
                <a:solidFill>
                  <a:srgbClr val="FF3300"/>
                </a:solidFill>
              </a:rPr>
              <a:t>:</a:t>
            </a:r>
            <a:r>
              <a:rPr lang="en-CA" sz="2000" dirty="0" smtClean="0"/>
              <a:t>              Airbus, Dell, Porsche</a:t>
            </a:r>
            <a:r>
              <a:rPr lang="en-CA" sz="2000" dirty="0"/>
              <a:t>, </a:t>
            </a:r>
            <a:r>
              <a:rPr lang="en-CA" sz="2000" dirty="0" smtClean="0"/>
              <a:t/>
            </a:r>
            <a:br>
              <a:rPr lang="en-CA" sz="2000" dirty="0" smtClean="0"/>
            </a:br>
            <a:r>
              <a:rPr lang="en-CA" sz="2000" dirty="0" smtClean="0"/>
              <a:t>       Postal Service, …                         Oracle,                     </a:t>
            </a:r>
            <a:r>
              <a:rPr lang="en-CA" sz="2000" dirty="0" err="1" smtClean="0"/>
              <a:t>Thyssen</a:t>
            </a:r>
            <a:r>
              <a:rPr lang="en-CA" sz="2000" dirty="0" smtClean="0"/>
              <a:t> </a:t>
            </a:r>
            <a:r>
              <a:rPr lang="en-CA" sz="2000" dirty="0"/>
              <a:t>Krupp</a:t>
            </a:r>
            <a:r>
              <a:rPr lang="en-CA" sz="2000" dirty="0" smtClean="0"/>
              <a:t>,</a:t>
            </a:r>
            <a:br>
              <a:rPr lang="en-CA" sz="2000" dirty="0" smtClean="0"/>
            </a:br>
            <a:r>
              <a:rPr lang="en-CA" sz="2000" dirty="0" smtClean="0"/>
              <a:t>                                                             SAP,…                     Toyota, Nissan, ...</a:t>
            </a:r>
            <a:endParaRPr lang="en-US" dirty="0" smtClean="0"/>
          </a:p>
        </p:txBody>
      </p:sp>
      <p:sp>
        <p:nvSpPr>
          <p:cNvPr id="4" name="Slide Number Placeholder 3"/>
          <p:cNvSpPr>
            <a:spLocks noGrp="1"/>
          </p:cNvSpPr>
          <p:nvPr>
            <p:ph type="sldNum" sz="quarter" idx="12"/>
          </p:nvPr>
        </p:nvSpPr>
        <p:spPr/>
        <p:txBody>
          <a:bodyPr/>
          <a:lstStyle/>
          <a:p>
            <a:pPr>
              <a:defRPr/>
            </a:pPr>
            <a:fld id="{C68D1FFA-092A-4961-A007-3CAA0BC50A79}" type="slidenum">
              <a:rPr lang="en-US" smtClean="0"/>
              <a:pPr>
                <a:defRPr/>
              </a:pPr>
              <a:t>14</a:t>
            </a:fld>
            <a:endParaRPr lang="en-US" dirty="0"/>
          </a:p>
        </p:txBody>
      </p:sp>
      <p:pic>
        <p:nvPicPr>
          <p:cNvPr id="5" name="Picture 4"/>
          <p:cNvPicPr>
            <a:picLocks noChangeAspect="1"/>
          </p:cNvPicPr>
          <p:nvPr/>
        </p:nvPicPr>
        <p:blipFill>
          <a:blip r:embed="rId2" cstate="print"/>
          <a:srcRect/>
          <a:stretch>
            <a:fillRect/>
          </a:stretch>
        </p:blipFill>
        <p:spPr bwMode="auto">
          <a:xfrm>
            <a:off x="539750" y="2900363"/>
            <a:ext cx="2738438" cy="1958975"/>
          </a:xfrm>
          <a:prstGeom prst="rect">
            <a:avLst/>
          </a:prstGeom>
          <a:noFill/>
          <a:ln w="9525">
            <a:noFill/>
            <a:miter lim="800000"/>
            <a:headEnd/>
            <a:tailEnd/>
          </a:ln>
        </p:spPr>
      </p:pic>
      <p:pic>
        <p:nvPicPr>
          <p:cNvPr id="6" name="Picture 5"/>
          <p:cNvPicPr>
            <a:picLocks noChangeAspect="1"/>
          </p:cNvPicPr>
          <p:nvPr/>
        </p:nvPicPr>
        <p:blipFill>
          <a:blip r:embed="rId3" cstate="print"/>
          <a:srcRect/>
          <a:stretch>
            <a:fillRect/>
          </a:stretch>
        </p:blipFill>
        <p:spPr bwMode="auto">
          <a:xfrm>
            <a:off x="6469063" y="2884488"/>
            <a:ext cx="2306637" cy="1974850"/>
          </a:xfrm>
          <a:prstGeom prst="rect">
            <a:avLst/>
          </a:prstGeom>
          <a:noFill/>
          <a:ln w="9525">
            <a:noFill/>
            <a:miter lim="800000"/>
            <a:headEnd/>
            <a:tailEnd/>
          </a:ln>
        </p:spPr>
      </p:pic>
      <p:pic>
        <p:nvPicPr>
          <p:cNvPr id="7" name="Picture 6"/>
          <p:cNvPicPr>
            <a:picLocks noChangeAspect="1"/>
          </p:cNvPicPr>
          <p:nvPr/>
        </p:nvPicPr>
        <p:blipFill>
          <a:blip r:embed="rId4" cstate="print"/>
          <a:srcRect/>
          <a:stretch>
            <a:fillRect/>
          </a:stretch>
        </p:blipFill>
        <p:spPr bwMode="auto">
          <a:xfrm>
            <a:off x="3648075" y="2924175"/>
            <a:ext cx="2436813" cy="1982788"/>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15</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CSP/logic: formal verification</a:t>
            </a:r>
          </a:p>
        </p:txBody>
      </p:sp>
      <p:pic>
        <p:nvPicPr>
          <p:cNvPr id="55299" name="Content Placeholder 4"/>
          <p:cNvPicPr>
            <a:picLocks noGrp="1" noChangeAspect="1"/>
          </p:cNvPicPr>
          <p:nvPr>
            <p:ph idx="1"/>
          </p:nvPr>
        </p:nvPicPr>
        <p:blipFill>
          <a:blip r:embed="rId2" cstate="print"/>
          <a:srcRect/>
          <a:stretch>
            <a:fillRect/>
          </a:stretch>
        </p:blipFill>
        <p:spPr>
          <a:xfrm>
            <a:off x="395288" y="1196975"/>
            <a:ext cx="4025900" cy="2709863"/>
          </a:xfrm>
        </p:spPr>
      </p:pic>
      <p:sp>
        <p:nvSpPr>
          <p:cNvPr id="4" name="Slide Number Placeholder 3"/>
          <p:cNvSpPr>
            <a:spLocks noGrp="1"/>
          </p:cNvSpPr>
          <p:nvPr>
            <p:ph type="sldNum" sz="quarter" idx="12"/>
          </p:nvPr>
        </p:nvSpPr>
        <p:spPr/>
        <p:txBody>
          <a:bodyPr/>
          <a:lstStyle/>
          <a:p>
            <a:pPr>
              <a:defRPr/>
            </a:pPr>
            <a:fld id="{4DAE99A3-C56F-4321-9E6E-92F62A8327A8}" type="slidenum">
              <a:rPr lang="en-US" smtClean="0"/>
              <a:pPr>
                <a:defRPr/>
              </a:pPr>
              <a:t>16</a:t>
            </a:fld>
            <a:endParaRPr lang="en-US" dirty="0"/>
          </a:p>
        </p:txBody>
      </p:sp>
      <p:pic>
        <p:nvPicPr>
          <p:cNvPr id="55301" name="Picture 5"/>
          <p:cNvPicPr>
            <a:picLocks noChangeAspect="1"/>
          </p:cNvPicPr>
          <p:nvPr/>
        </p:nvPicPr>
        <p:blipFill>
          <a:blip r:embed="rId3" cstate="print"/>
          <a:srcRect/>
          <a:stretch>
            <a:fillRect/>
          </a:stretch>
        </p:blipFill>
        <p:spPr bwMode="auto">
          <a:xfrm>
            <a:off x="4859338" y="1196975"/>
            <a:ext cx="3636962" cy="2727325"/>
          </a:xfrm>
          <a:prstGeom prst="rect">
            <a:avLst/>
          </a:prstGeom>
          <a:noFill/>
          <a:ln w="9525">
            <a:noFill/>
            <a:miter lim="800000"/>
            <a:headEnd/>
            <a:tailEnd/>
          </a:ln>
        </p:spPr>
      </p:pic>
      <p:sp>
        <p:nvSpPr>
          <p:cNvPr id="55302" name="Content Placeholder 2"/>
          <p:cNvSpPr txBox="1">
            <a:spLocks/>
          </p:cNvSpPr>
          <p:nvPr/>
        </p:nvSpPr>
        <p:spPr bwMode="auto">
          <a:xfrm>
            <a:off x="381000" y="990600"/>
            <a:ext cx="8763000" cy="5334000"/>
          </a:xfrm>
          <a:prstGeom prst="rect">
            <a:avLst/>
          </a:prstGeom>
          <a:noFill/>
          <a:ln w="9525">
            <a:noFill/>
            <a:miter lim="800000"/>
            <a:headEnd/>
            <a:tailEnd/>
          </a:ln>
        </p:spPr>
        <p:txBody>
          <a:bodyPr/>
          <a:lstStyle/>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endParaRPr lang="en-US">
              <a:latin typeface="Microsoft Sans Serif" pitchFamily="34" charset="0"/>
              <a:cs typeface="Microsoft Sans Serif" pitchFamily="34" charset="0"/>
            </a:endParaRPr>
          </a:p>
          <a:p>
            <a:pPr eaLnBrk="0" hangingPunct="0">
              <a:spcBef>
                <a:spcPct val="20000"/>
              </a:spcBef>
              <a:buSzPct val="100000"/>
              <a:buFont typeface="Arial" pitchFamily="34" charset="0"/>
              <a:buNone/>
            </a:pPr>
            <a:r>
              <a:rPr lang="en-US">
                <a:latin typeface="Microsoft Sans Serif" pitchFamily="34" charset="0"/>
                <a:cs typeface="Microsoft Sans Serif" pitchFamily="34" charset="0"/>
              </a:rPr>
              <a:t>  </a:t>
            </a:r>
            <a:r>
              <a:rPr lang="en-US" sz="2400">
                <a:latin typeface="Microsoft Sans Serif" pitchFamily="34" charset="0"/>
                <a:cs typeface="Microsoft Sans Serif" pitchFamily="34" charset="0"/>
              </a:rPr>
              <a:t>Hardware verification                      Software verification</a:t>
            </a:r>
          </a:p>
          <a:p>
            <a:pPr eaLnBrk="0" hangingPunct="0">
              <a:spcBef>
                <a:spcPct val="20000"/>
              </a:spcBef>
              <a:buSzPct val="100000"/>
              <a:buFont typeface="Arial" pitchFamily="34" charset="0"/>
              <a:buNone/>
            </a:pPr>
            <a:r>
              <a:rPr lang="en-US" sz="2400">
                <a:latin typeface="Microsoft Sans Serif" pitchFamily="34" charset="0"/>
                <a:cs typeface="Microsoft Sans Serif" pitchFamily="34" charset="0"/>
              </a:rPr>
              <a:t>            (e.g., IBM)                     (small to medium programs)</a:t>
            </a:r>
          </a:p>
          <a:p>
            <a:pPr eaLnBrk="0" hangingPunct="0">
              <a:spcBef>
                <a:spcPct val="20000"/>
              </a:spcBef>
              <a:buSzPct val="100000"/>
              <a:buFont typeface="Arial" pitchFamily="34" charset="0"/>
              <a:buNone/>
            </a:pPr>
            <a:endParaRPr lang="en-US" sz="2000">
              <a:latin typeface="Microsoft Sans Serif" pitchFamily="34" charset="0"/>
              <a:cs typeface="Microsoft Sans Serif" pitchFamily="34" charset="0"/>
            </a:endParaRPr>
          </a:p>
          <a:p>
            <a:pPr algn="ctr" eaLnBrk="0" hangingPunct="0">
              <a:spcBef>
                <a:spcPct val="20000"/>
              </a:spcBef>
              <a:buSzPct val="100000"/>
              <a:buFont typeface="Arial" pitchFamily="34" charset="0"/>
              <a:buNone/>
            </a:pPr>
            <a:r>
              <a:rPr lang="en-US" sz="2400">
                <a:latin typeface="Microsoft Sans Serif" pitchFamily="34" charset="0"/>
                <a:cs typeface="Microsoft Sans Serif" pitchFamily="34" charset="0"/>
              </a:rPr>
              <a:t>Most progress in the last 10 years based on:</a:t>
            </a:r>
          </a:p>
          <a:p>
            <a:pPr algn="ctr" eaLnBrk="0" hangingPunct="0">
              <a:spcBef>
                <a:spcPct val="20000"/>
              </a:spcBef>
              <a:buSzPct val="100000"/>
              <a:buFont typeface="Arial" pitchFamily="34" charset="0"/>
              <a:buNone/>
            </a:pPr>
            <a:r>
              <a:rPr lang="en-US" sz="2400">
                <a:latin typeface="Microsoft Sans Serif" pitchFamily="34" charset="0"/>
                <a:cs typeface="Microsoft Sans Serif" pitchFamily="34" charset="0"/>
              </a:rPr>
              <a:t>    Encodings into propositional satisfiability (SAT)</a:t>
            </a:r>
          </a:p>
        </p:txBody>
      </p:sp>
      <p:sp>
        <p:nvSpPr>
          <p:cNvPr id="7" name="Footer Placeholder 6"/>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a:t>CPSC 322, Lecture 3</a:t>
            </a:r>
          </a:p>
        </p:txBody>
      </p:sp>
      <p:sp>
        <p:nvSpPr>
          <p:cNvPr id="10" name="Slide Number Placeholder 5"/>
          <p:cNvSpPr>
            <a:spLocks noGrp="1"/>
          </p:cNvSpPr>
          <p:nvPr>
            <p:ph type="sldNum" sz="quarter" idx="12"/>
          </p:nvPr>
        </p:nvSpPr>
        <p:spPr/>
        <p:txBody>
          <a:bodyPr/>
          <a:lstStyle/>
          <a:p>
            <a:r>
              <a:rPr lang="en-US"/>
              <a:t>Slide </a:t>
            </a:r>
            <a:fld id="{AC09E82B-E284-4C7E-BE4A-11DA49230725}" type="slidenum">
              <a:rPr lang="en-US"/>
              <a:pPr/>
              <a:t>17</a:t>
            </a:fld>
            <a:endParaRPr lang="en-US"/>
          </a:p>
        </p:txBody>
      </p:sp>
      <p:sp>
        <p:nvSpPr>
          <p:cNvPr id="367618" name="Rectangle 2"/>
          <p:cNvSpPr>
            <a:spLocks noGrp="1" noChangeArrowheads="1"/>
          </p:cNvSpPr>
          <p:nvPr>
            <p:ph type="title"/>
          </p:nvPr>
        </p:nvSpPr>
        <p:spPr/>
        <p:txBody>
          <a:bodyPr/>
          <a:lstStyle/>
          <a:p>
            <a:r>
              <a:rPr lang="en-US"/>
              <a:t>Logic: CycSecure</a:t>
            </a:r>
          </a:p>
        </p:txBody>
      </p:sp>
      <p:sp>
        <p:nvSpPr>
          <p:cNvPr id="367619" name="Rectangle 3"/>
          <p:cNvSpPr>
            <a:spLocks noGrp="1" noChangeArrowheads="1"/>
          </p:cNvSpPr>
          <p:nvPr>
            <p:ph type="body" idx="1"/>
          </p:nvPr>
        </p:nvSpPr>
        <p:spPr>
          <a:xfrm>
            <a:off x="76200" y="838200"/>
            <a:ext cx="8763000" cy="5287963"/>
          </a:xfrm>
        </p:spPr>
        <p:txBody>
          <a:bodyPr/>
          <a:lstStyle/>
          <a:p>
            <a:r>
              <a:rPr lang="en-US" sz="2400"/>
              <a:t>“</a:t>
            </a:r>
            <a:r>
              <a:rPr lang="en-US" sz="2400" b="1"/>
              <a:t>scans a computer network</a:t>
            </a:r>
            <a:r>
              <a:rPr lang="en-US" sz="2400"/>
              <a:t> to </a:t>
            </a:r>
            <a:r>
              <a:rPr lang="en-US" sz="2400" b="1"/>
              <a:t>build a formal representation</a:t>
            </a:r>
            <a:r>
              <a:rPr lang="en-US" sz="2400"/>
              <a:t> of the network, based on Cyc’s pre-existing ontology of networking, security, and computing concepts:</a:t>
            </a:r>
          </a:p>
        </p:txBody>
      </p:sp>
      <p:pic>
        <p:nvPicPr>
          <p:cNvPr id="367620" name="Picture 4"/>
          <p:cNvPicPr>
            <a:picLocks noChangeAspect="1" noChangeArrowheads="1"/>
          </p:cNvPicPr>
          <p:nvPr/>
        </p:nvPicPr>
        <p:blipFill>
          <a:blip r:embed="rId3" cstate="print"/>
          <a:srcRect l="1695" t="1543" r="922" b="1543"/>
          <a:stretch>
            <a:fillRect/>
          </a:stretch>
        </p:blipFill>
        <p:spPr bwMode="auto">
          <a:xfrm>
            <a:off x="4724400" y="2133600"/>
            <a:ext cx="4343400" cy="4016375"/>
          </a:xfrm>
          <a:prstGeom prst="rect">
            <a:avLst/>
          </a:prstGeom>
          <a:noFill/>
          <a:ln w="9525">
            <a:noFill/>
            <a:miter lim="800000"/>
            <a:headEnd/>
            <a:tailEnd/>
          </a:ln>
          <a:effectLst/>
        </p:spPr>
      </p:pic>
      <p:sp>
        <p:nvSpPr>
          <p:cNvPr id="367621" name="Rectangle 5"/>
          <p:cNvSpPr>
            <a:spLocks noChangeArrowheads="1"/>
          </p:cNvSpPr>
          <p:nvPr/>
        </p:nvSpPr>
        <p:spPr bwMode="auto">
          <a:xfrm>
            <a:off x="0" y="2349500"/>
            <a:ext cx="4495800" cy="2238375"/>
          </a:xfrm>
          <a:prstGeom prst="rect">
            <a:avLst/>
          </a:prstGeom>
          <a:noFill/>
          <a:ln w="9525">
            <a:noFill/>
            <a:miter lim="800000"/>
            <a:headEnd/>
            <a:tailEnd/>
          </a:ln>
          <a:effectLst/>
        </p:spPr>
        <p:txBody>
          <a:bodyPr/>
          <a:lstStyle/>
          <a:p>
            <a:pPr marL="342900" indent="-342900">
              <a:spcBef>
                <a:spcPct val="20000"/>
              </a:spcBef>
            </a:pPr>
            <a:r>
              <a:rPr lang="en-US" sz="2400">
                <a:latin typeface="Arial Unicode MS" pitchFamily="34" charset="-128"/>
              </a:rPr>
              <a:t>This formal representation also allows users to interact directly with the model of the network, allowing testing of proposed changes.”</a:t>
            </a:r>
          </a:p>
        </p:txBody>
      </p:sp>
      <p:sp>
        <p:nvSpPr>
          <p:cNvPr id="367622" name="Text Box 6"/>
          <p:cNvSpPr txBox="1">
            <a:spLocks noChangeArrowheads="1"/>
          </p:cNvSpPr>
          <p:nvPr/>
        </p:nvSpPr>
        <p:spPr bwMode="auto">
          <a:xfrm>
            <a:off x="5292725" y="1916113"/>
            <a:ext cx="35814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Excerpted from: </a:t>
            </a:r>
            <a:r>
              <a:rPr lang="en-US" sz="1600" i="1">
                <a:latin typeface="Arial" charset="0"/>
              </a:rPr>
              <a:t>Shepard et al., 2005</a:t>
            </a:r>
          </a:p>
        </p:txBody>
      </p:sp>
      <p:sp>
        <p:nvSpPr>
          <p:cNvPr id="367623" name="Rectangle 7"/>
          <p:cNvSpPr>
            <a:spLocks noChangeArrowheads="1"/>
          </p:cNvSpPr>
          <p:nvPr/>
        </p:nvSpPr>
        <p:spPr bwMode="auto">
          <a:xfrm>
            <a:off x="395288" y="4652963"/>
            <a:ext cx="3671887" cy="1446212"/>
          </a:xfrm>
          <a:prstGeom prst="rect">
            <a:avLst/>
          </a:prstGeom>
          <a:noFill/>
          <a:ln w="9525">
            <a:noFill/>
            <a:miter lim="800000"/>
            <a:headEnd/>
            <a:tailEnd/>
          </a:ln>
          <a:effectLst/>
        </p:spPr>
        <p:txBody>
          <a:bodyPr/>
          <a:lstStyle/>
          <a:p>
            <a:pPr marL="342900" indent="-342900">
              <a:spcBef>
                <a:spcPct val="20000"/>
              </a:spcBef>
              <a:buFontTx/>
              <a:buChar char="•"/>
            </a:pPr>
            <a:r>
              <a:rPr lang="en-US" b="1">
                <a:solidFill>
                  <a:schemeClr val="accent2"/>
                </a:solidFill>
                <a:latin typeface="Arial Unicode MS" pitchFamily="34" charset="-128"/>
              </a:rPr>
              <a:t>Knowledge Representation</a:t>
            </a:r>
          </a:p>
          <a:p>
            <a:pPr marL="342900" indent="-342900">
              <a:spcBef>
                <a:spcPct val="20000"/>
              </a:spcBef>
              <a:buFontTx/>
              <a:buChar char="•"/>
            </a:pPr>
            <a:r>
              <a:rPr lang="en-US" b="1">
                <a:solidFill>
                  <a:schemeClr val="accent2"/>
                </a:solidFill>
                <a:latin typeface="Arial Unicode MS" pitchFamily="34" charset="-128"/>
              </a:rPr>
              <a:t>Semantic Web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76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7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1" grpId="0"/>
      <p:bldP spid="3676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18</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a:t>CPSC 322, Lecture 3</a:t>
            </a:r>
          </a:p>
        </p:txBody>
      </p:sp>
      <p:sp>
        <p:nvSpPr>
          <p:cNvPr id="9" name="Slide Number Placeholder 5"/>
          <p:cNvSpPr>
            <a:spLocks noGrp="1"/>
          </p:cNvSpPr>
          <p:nvPr>
            <p:ph type="sldNum" sz="quarter" idx="12"/>
          </p:nvPr>
        </p:nvSpPr>
        <p:spPr/>
        <p:txBody>
          <a:bodyPr/>
          <a:lstStyle/>
          <a:p>
            <a:r>
              <a:rPr lang="en-US"/>
              <a:t>Slide </a:t>
            </a:r>
            <a:fld id="{028B33E1-85AE-45F7-A5E2-8BD2087523F7}" type="slidenum">
              <a:rPr lang="en-US"/>
              <a:pPr/>
              <a:t>19</a:t>
            </a:fld>
            <a:endParaRPr lang="en-US"/>
          </a:p>
        </p:txBody>
      </p:sp>
      <p:sp>
        <p:nvSpPr>
          <p:cNvPr id="357378" name="Rectangle 2"/>
          <p:cNvSpPr>
            <a:spLocks noGrp="1" noChangeArrowheads="1"/>
          </p:cNvSpPr>
          <p:nvPr>
            <p:ph type="title"/>
          </p:nvPr>
        </p:nvSpPr>
        <p:spPr/>
        <p:txBody>
          <a:bodyPr/>
          <a:lstStyle/>
          <a:p>
            <a:r>
              <a:rPr lang="en-US"/>
              <a:t>Planning &amp; Scheduling: Logistics</a:t>
            </a:r>
          </a:p>
        </p:txBody>
      </p:sp>
      <p:sp>
        <p:nvSpPr>
          <p:cNvPr id="357379" name="Rectangle 3"/>
          <p:cNvSpPr>
            <a:spLocks noGrp="1" noChangeArrowheads="1"/>
          </p:cNvSpPr>
          <p:nvPr>
            <p:ph type="body" idx="1"/>
          </p:nvPr>
        </p:nvSpPr>
        <p:spPr>
          <a:xfrm>
            <a:off x="323850" y="765175"/>
            <a:ext cx="8458200" cy="2233613"/>
          </a:xfrm>
        </p:spPr>
        <p:txBody>
          <a:bodyPr/>
          <a:lstStyle/>
          <a:p>
            <a:r>
              <a:rPr lang="en-US" dirty="0"/>
              <a:t>Dynamic Analysis and </a:t>
            </a:r>
            <a:r>
              <a:rPr lang="en-US" dirty="0" err="1"/>
              <a:t>Replanning</a:t>
            </a:r>
            <a:r>
              <a:rPr lang="en-US" dirty="0"/>
              <a:t> Tool </a:t>
            </a:r>
            <a:r>
              <a:rPr lang="en-US" sz="1800" dirty="0"/>
              <a:t>(Cross &amp; Walker)</a:t>
            </a:r>
          </a:p>
          <a:p>
            <a:pPr lvl="1"/>
            <a:r>
              <a:rPr lang="en-US" dirty="0"/>
              <a:t>logistics planning and scheduling for military transport</a:t>
            </a:r>
          </a:p>
          <a:p>
            <a:pPr lvl="1"/>
            <a:r>
              <a:rPr lang="en-US" dirty="0"/>
              <a:t>used in the 1991 Gulf War by the US</a:t>
            </a:r>
          </a:p>
          <a:p>
            <a:pPr lvl="1"/>
            <a:r>
              <a:rPr lang="en-US" dirty="0"/>
              <a:t>problems had 50,000 entities (e.g., vehicles); different starting points and destinations</a:t>
            </a:r>
          </a:p>
        </p:txBody>
      </p:sp>
      <p:pic>
        <p:nvPicPr>
          <p:cNvPr id="357380" name="Picture 4" descr="DART dynamic analysis and replanning tool"/>
          <p:cNvPicPr>
            <a:picLocks noChangeAspect="1" noChangeArrowheads="1"/>
          </p:cNvPicPr>
          <p:nvPr/>
        </p:nvPicPr>
        <p:blipFill>
          <a:blip r:embed="rId3" cstate="print"/>
          <a:srcRect/>
          <a:stretch>
            <a:fillRect/>
          </a:stretch>
        </p:blipFill>
        <p:spPr bwMode="auto">
          <a:xfrm>
            <a:off x="2195513" y="3028950"/>
            <a:ext cx="5040312" cy="3829050"/>
          </a:xfrm>
          <a:prstGeom prst="rect">
            <a:avLst/>
          </a:prstGeom>
          <a:noFill/>
        </p:spPr>
      </p:pic>
      <p:sp>
        <p:nvSpPr>
          <p:cNvPr id="357381" name="Text Box 5"/>
          <p:cNvSpPr txBox="1">
            <a:spLocks noChangeArrowheads="1"/>
          </p:cNvSpPr>
          <p:nvPr/>
        </p:nvSpPr>
        <p:spPr bwMode="auto">
          <a:xfrm>
            <a:off x="0" y="6237288"/>
            <a:ext cx="1979613"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DARPA</a:t>
            </a:r>
          </a:p>
        </p:txBody>
      </p:sp>
      <p:sp>
        <p:nvSpPr>
          <p:cNvPr id="357382" name="Rectangle 6"/>
          <p:cNvSpPr>
            <a:spLocks noChangeArrowheads="1"/>
          </p:cNvSpPr>
          <p:nvPr/>
        </p:nvSpPr>
        <p:spPr bwMode="auto">
          <a:xfrm>
            <a:off x="4211638" y="4221163"/>
            <a:ext cx="4643437" cy="1152525"/>
          </a:xfrm>
          <a:prstGeom prst="rect">
            <a:avLst/>
          </a:prstGeom>
          <a:solidFill>
            <a:schemeClr val="bg1"/>
          </a:solidFill>
          <a:ln w="9525">
            <a:solidFill>
              <a:schemeClr val="accent2"/>
            </a:solidFill>
            <a:miter lim="800000"/>
            <a:headEnd/>
            <a:tailEnd/>
          </a:ln>
          <a:effectLst/>
        </p:spPr>
        <p:txBody>
          <a:bodyPr/>
          <a:lstStyle/>
          <a:p>
            <a:pPr marL="342900" indent="-342900">
              <a:lnSpc>
                <a:spcPct val="80000"/>
              </a:lnSpc>
              <a:spcBef>
                <a:spcPct val="20000"/>
              </a:spcBef>
            </a:pPr>
            <a:r>
              <a:rPr lang="en-US" sz="2400" dirty="0">
                <a:latin typeface="Arial Unicode MS" pitchFamily="34" charset="-128"/>
              </a:rPr>
              <a:t>Same techniques can be </a:t>
            </a:r>
            <a:r>
              <a:rPr lang="en-US" sz="2400" dirty="0" smtClean="0">
                <a:latin typeface="Arial Unicode MS" pitchFamily="34" charset="-128"/>
              </a:rPr>
              <a:t>used </a:t>
            </a:r>
            <a:r>
              <a:rPr lang="en-US" sz="2400" dirty="0">
                <a:latin typeface="Arial Unicode MS" pitchFamily="34" charset="-128"/>
              </a:rPr>
              <a:t>for non-military applications: </a:t>
            </a:r>
          </a:p>
          <a:p>
            <a:pPr marL="342900" indent="-342900">
              <a:lnSpc>
                <a:spcPct val="80000"/>
              </a:lnSpc>
              <a:spcBef>
                <a:spcPct val="20000"/>
              </a:spcBef>
            </a:pPr>
            <a:r>
              <a:rPr lang="en-US" sz="2400" dirty="0">
                <a:latin typeface="Arial Unicode MS" pitchFamily="34" charset="-128"/>
              </a:rPr>
              <a:t>e.g., Emergency Evacuation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a:t>CPSC 322, Lecture 3</a:t>
            </a:r>
          </a:p>
        </p:txBody>
      </p:sp>
      <p:sp>
        <p:nvSpPr>
          <p:cNvPr id="5" name="Slide Number Placeholder 3"/>
          <p:cNvSpPr>
            <a:spLocks noGrp="1"/>
          </p:cNvSpPr>
          <p:nvPr>
            <p:ph type="sldNum" sz="quarter" idx="12"/>
          </p:nvPr>
        </p:nvSpPr>
        <p:spPr/>
        <p:txBody>
          <a:bodyPr/>
          <a:lstStyle/>
          <a:p>
            <a:r>
              <a:rPr lang="en-US"/>
              <a:t>Slide </a:t>
            </a:r>
            <a:fld id="{CB13C96B-A791-47B9-B6E2-9460DE638050}" type="slidenum">
              <a:rPr lang="en-US"/>
              <a:pPr/>
              <a:t>2</a:t>
            </a:fld>
            <a:endParaRPr lang="en-US"/>
          </a:p>
        </p:txBody>
      </p:sp>
      <p:sp>
        <p:nvSpPr>
          <p:cNvPr id="90114" name="Rectangle 2"/>
          <p:cNvSpPr>
            <a:spLocks noChangeArrowheads="1"/>
          </p:cNvSpPr>
          <p:nvPr/>
        </p:nvSpPr>
        <p:spPr bwMode="auto">
          <a:xfrm>
            <a:off x="0" y="1557338"/>
            <a:ext cx="8763000" cy="3749675"/>
          </a:xfrm>
          <a:prstGeom prst="rect">
            <a:avLst/>
          </a:prstGeom>
          <a:noFill/>
          <a:ln w="9525">
            <a:noFill/>
            <a:miter lim="800000"/>
            <a:headEnd/>
            <a:tailEnd/>
          </a:ln>
          <a:effectLst/>
        </p:spPr>
        <p:txBody>
          <a:bodyPr>
            <a:spAutoFit/>
          </a:bodyPr>
          <a:lstStyle/>
          <a:p>
            <a:pPr algn="ctr">
              <a:spcBef>
                <a:spcPct val="50000"/>
              </a:spcBef>
            </a:pPr>
            <a:r>
              <a:rPr lang="en-US" sz="4800" b="1" dirty="0">
                <a:solidFill>
                  <a:schemeClr val="accent2"/>
                </a:solidFill>
                <a:latin typeface="Arial Unicode MS" pitchFamily="34" charset="-128"/>
              </a:rPr>
              <a:t>AI Applications</a:t>
            </a:r>
          </a:p>
          <a:p>
            <a:pPr algn="ctr">
              <a:spcBef>
                <a:spcPct val="50000"/>
              </a:spcBef>
            </a:pPr>
            <a:endParaRPr lang="en-US" sz="2400" b="1" dirty="0">
              <a:latin typeface="Arial Unicode MS" pitchFamily="34" charset="-128"/>
            </a:endParaRPr>
          </a:p>
          <a:p>
            <a:pPr algn="ctr">
              <a:spcBef>
                <a:spcPct val="50000"/>
              </a:spcBef>
            </a:pPr>
            <a:r>
              <a:rPr lang="en-US" b="1" dirty="0">
                <a:latin typeface="Arial Unicode MS" pitchFamily="34" charset="-128"/>
              </a:rPr>
              <a:t>Computer Science cpsc322, Lecture 3</a:t>
            </a:r>
          </a:p>
          <a:p>
            <a:pPr algn="ctr">
              <a:spcBef>
                <a:spcPct val="50000"/>
              </a:spcBef>
            </a:pPr>
            <a:endParaRPr lang="en-US" b="1" i="1" dirty="0">
              <a:latin typeface="Arial Unicode MS" pitchFamily="34" charset="-128"/>
            </a:endParaRPr>
          </a:p>
          <a:p>
            <a:pPr algn="ctr">
              <a:spcBef>
                <a:spcPct val="50000"/>
              </a:spcBef>
            </a:pPr>
            <a:endParaRPr lang="en-US" sz="2400" b="1" i="1" dirty="0">
              <a:latin typeface="Arial Unicode MS" pitchFamily="34" charset="-128"/>
            </a:endParaRPr>
          </a:p>
          <a:p>
            <a:pPr algn="ctr">
              <a:spcBef>
                <a:spcPct val="50000"/>
              </a:spcBef>
            </a:pPr>
            <a:r>
              <a:rPr lang="en-US" sz="2400" b="1" dirty="0" smtClean="0">
                <a:latin typeface="Arial Unicode MS" pitchFamily="34" charset="-128"/>
              </a:rPr>
              <a:t>Sept, 10, 2012</a:t>
            </a:r>
            <a:endParaRPr lang="en-US" sz="2400" b="1" dirty="0">
              <a:latin typeface="Arial Unicode MS"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p:txBody>
          <a:bodyPr/>
          <a:lstStyle/>
          <a:p>
            <a:r>
              <a:rPr lang="en-US"/>
              <a:t>CPSC 322, Lecture 3</a:t>
            </a:r>
          </a:p>
        </p:txBody>
      </p:sp>
      <p:sp>
        <p:nvSpPr>
          <p:cNvPr id="11" name="Slide Number Placeholder 5"/>
          <p:cNvSpPr>
            <a:spLocks noGrp="1"/>
          </p:cNvSpPr>
          <p:nvPr>
            <p:ph type="sldNum" sz="quarter" idx="12"/>
          </p:nvPr>
        </p:nvSpPr>
        <p:spPr/>
        <p:txBody>
          <a:bodyPr/>
          <a:lstStyle/>
          <a:p>
            <a:r>
              <a:rPr lang="en-US"/>
              <a:t>Slide </a:t>
            </a:r>
            <a:fld id="{0A0E5135-1512-4C7B-A676-07BAA9F09298}" type="slidenum">
              <a:rPr lang="en-US"/>
              <a:pPr/>
              <a:t>20</a:t>
            </a:fld>
            <a:endParaRPr lang="en-US"/>
          </a:p>
        </p:txBody>
      </p:sp>
      <p:sp>
        <p:nvSpPr>
          <p:cNvPr id="359426" name="Rectangle 2"/>
          <p:cNvSpPr>
            <a:spLocks noGrp="1" noChangeArrowheads="1"/>
          </p:cNvSpPr>
          <p:nvPr>
            <p:ph type="title"/>
          </p:nvPr>
        </p:nvSpPr>
        <p:spPr/>
        <p:txBody>
          <a:bodyPr/>
          <a:lstStyle/>
          <a:p>
            <a:r>
              <a:rPr lang="en-US"/>
              <a:t>Planning: Spacecraft Control</a:t>
            </a:r>
          </a:p>
        </p:txBody>
      </p:sp>
      <p:sp>
        <p:nvSpPr>
          <p:cNvPr id="359427" name="Rectangle 3"/>
          <p:cNvSpPr>
            <a:spLocks noGrp="1" noChangeArrowheads="1"/>
          </p:cNvSpPr>
          <p:nvPr>
            <p:ph type="body" idx="1"/>
          </p:nvPr>
        </p:nvSpPr>
        <p:spPr>
          <a:xfrm>
            <a:off x="323850" y="836613"/>
            <a:ext cx="8458200" cy="4495800"/>
          </a:xfrm>
        </p:spPr>
        <p:txBody>
          <a:bodyPr/>
          <a:lstStyle/>
          <a:p>
            <a:pPr>
              <a:lnSpc>
                <a:spcPct val="75000"/>
              </a:lnSpc>
            </a:pPr>
            <a:r>
              <a:rPr lang="en-US"/>
              <a:t>NASA: Deep Space One spacecraft</a:t>
            </a:r>
          </a:p>
          <a:p>
            <a:pPr>
              <a:lnSpc>
                <a:spcPct val="75000"/>
              </a:lnSpc>
            </a:pPr>
            <a:r>
              <a:rPr lang="en-US"/>
              <a:t>operated autonomously for two days in May, 1999:</a:t>
            </a:r>
          </a:p>
          <a:p>
            <a:pPr lvl="1"/>
            <a:r>
              <a:rPr lang="en-US"/>
              <a:t>determined its precise position using stars and asteriods</a:t>
            </a:r>
          </a:p>
          <a:p>
            <a:pPr lvl="2"/>
            <a:r>
              <a:rPr lang="en-US"/>
              <a:t>despite a malfunctioning ultraviolet detector</a:t>
            </a:r>
          </a:p>
          <a:p>
            <a:pPr lvl="1"/>
            <a:r>
              <a:rPr lang="en-US"/>
              <a:t>planned the necessary course adjustment</a:t>
            </a:r>
          </a:p>
          <a:p>
            <a:pPr lvl="1"/>
            <a:r>
              <a:rPr lang="en-US"/>
              <a:t>fired the ion propulsion system to make this adjustment</a:t>
            </a:r>
          </a:p>
        </p:txBody>
      </p:sp>
      <p:grpSp>
        <p:nvGrpSpPr>
          <p:cNvPr id="2" name="Group 4"/>
          <p:cNvGrpSpPr>
            <a:grpSpLocks/>
          </p:cNvGrpSpPr>
          <p:nvPr/>
        </p:nvGrpSpPr>
        <p:grpSpPr bwMode="auto">
          <a:xfrm>
            <a:off x="609600" y="3792538"/>
            <a:ext cx="7620000" cy="2532062"/>
            <a:chOff x="192" y="2293"/>
            <a:chExt cx="5088" cy="1691"/>
          </a:xfrm>
        </p:grpSpPr>
        <p:pic>
          <p:nvPicPr>
            <p:cNvPr id="359429" name="Picture 5" descr="ds1-animation-2"/>
            <p:cNvPicPr>
              <a:picLocks noChangeAspect="1" noChangeArrowheads="1"/>
            </p:cNvPicPr>
            <p:nvPr/>
          </p:nvPicPr>
          <p:blipFill>
            <a:blip r:embed="rId3" cstate="print"/>
            <a:srcRect/>
            <a:stretch>
              <a:fillRect/>
            </a:stretch>
          </p:blipFill>
          <p:spPr bwMode="auto">
            <a:xfrm>
              <a:off x="3024" y="2293"/>
              <a:ext cx="2256" cy="1683"/>
            </a:xfrm>
            <a:prstGeom prst="rect">
              <a:avLst/>
            </a:prstGeom>
            <a:noFill/>
          </p:spPr>
        </p:pic>
        <p:pic>
          <p:nvPicPr>
            <p:cNvPr id="359430" name="Picture 6" descr="ds1-animation-1"/>
            <p:cNvPicPr>
              <a:picLocks noChangeAspect="1" noChangeArrowheads="1"/>
            </p:cNvPicPr>
            <p:nvPr/>
          </p:nvPicPr>
          <p:blipFill>
            <a:blip r:embed="rId4" cstate="print"/>
            <a:srcRect/>
            <a:stretch>
              <a:fillRect/>
            </a:stretch>
          </p:blipFill>
          <p:spPr bwMode="auto">
            <a:xfrm>
              <a:off x="192" y="2293"/>
              <a:ext cx="2250" cy="1691"/>
            </a:xfrm>
            <a:prstGeom prst="rect">
              <a:avLst/>
            </a:prstGeom>
            <a:noFill/>
          </p:spPr>
        </p:pic>
      </p:grpSp>
      <p:sp>
        <p:nvSpPr>
          <p:cNvPr id="359431" name="Text Box 7"/>
          <p:cNvSpPr txBox="1">
            <a:spLocks noChangeArrowheads="1"/>
          </p:cNvSpPr>
          <p:nvPr/>
        </p:nvSpPr>
        <p:spPr bwMode="auto">
          <a:xfrm>
            <a:off x="5572125" y="5934075"/>
            <a:ext cx="3581400" cy="581025"/>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a:t>
            </a:r>
            <a:br>
              <a:rPr lang="en-US" sz="1600">
                <a:latin typeface="Arial" charset="0"/>
              </a:rPr>
            </a:br>
            <a:r>
              <a:rPr lang="en-US" sz="1600" i="1">
                <a:latin typeface="Arial" charset="0"/>
              </a:rPr>
              <a:t>NASA</a:t>
            </a:r>
          </a:p>
        </p:txBody>
      </p:sp>
      <p:sp>
        <p:nvSpPr>
          <p:cNvPr id="359432" name="Text Box 8"/>
          <p:cNvSpPr txBox="1">
            <a:spLocks noChangeArrowheads="1"/>
          </p:cNvSpPr>
          <p:nvPr/>
        </p:nvSpPr>
        <p:spPr bwMode="auto">
          <a:xfrm>
            <a:off x="4211638" y="3933825"/>
            <a:ext cx="4600575" cy="1809750"/>
          </a:xfrm>
          <a:prstGeom prst="rect">
            <a:avLst/>
          </a:prstGeom>
          <a:solidFill>
            <a:schemeClr val="bg1"/>
          </a:solidFill>
          <a:ln w="9525">
            <a:solidFill>
              <a:schemeClr val="accent2"/>
            </a:solidFill>
            <a:miter lim="800000"/>
            <a:headEnd/>
            <a:tailEnd/>
          </a:ln>
          <a:effectLst/>
        </p:spPr>
        <p:txBody>
          <a:bodyPr>
            <a:spAutoFit/>
          </a:bodyPr>
          <a:lstStyle/>
          <a:p>
            <a:r>
              <a:rPr lang="en-US">
                <a:latin typeface="Arial Unicode MS" pitchFamily="34" charset="-128"/>
              </a:rPr>
              <a:t>For another space application see the Spike system for the Hubble</a:t>
            </a:r>
          </a:p>
          <a:p>
            <a:r>
              <a:rPr lang="en-US">
                <a:latin typeface="Arial Unicode MS" pitchFamily="34" charset="-128"/>
              </a:rPr>
              <a:t>telescope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ChangeArrowheads="1"/>
          </p:cNvSpPr>
          <p:nvPr>
            <p:ph type="body" idx="1"/>
          </p:nvPr>
        </p:nvSpPr>
        <p:spPr/>
        <p:txBody>
          <a:bodyPr rIns="116994"/>
          <a:lstStyle/>
          <a:p>
            <a:pPr eaLnBrk="1" hangingPunct="1"/>
            <a:endParaRPr lang="en-US" smtClean="0"/>
          </a:p>
        </p:txBody>
      </p:sp>
      <p:pic>
        <p:nvPicPr>
          <p:cNvPr id="58371" name="Picture 2"/>
          <p:cNvPicPr>
            <a:picLocks noChangeAspect="1" noChangeArrowheads="1"/>
          </p:cNvPicPr>
          <p:nvPr/>
        </p:nvPicPr>
        <p:blipFill>
          <a:blip r:embed="rId2" cstate="print"/>
          <a:srcRect/>
          <a:stretch>
            <a:fillRect/>
          </a:stretch>
        </p:blipFill>
        <p:spPr bwMode="auto">
          <a:xfrm>
            <a:off x="446088" y="374650"/>
            <a:ext cx="3751262" cy="2849563"/>
          </a:xfrm>
          <a:prstGeom prst="rect">
            <a:avLst/>
          </a:prstGeom>
          <a:noFill/>
          <a:ln w="12700">
            <a:noFill/>
            <a:round/>
            <a:headEnd/>
            <a:tailEnd/>
          </a:ln>
        </p:spPr>
      </p:pic>
      <p:pic>
        <p:nvPicPr>
          <p:cNvPr id="58372" name="Picture 3"/>
          <p:cNvPicPr>
            <a:picLocks noChangeAspect="1" noChangeArrowheads="1"/>
          </p:cNvPicPr>
          <p:nvPr/>
        </p:nvPicPr>
        <p:blipFill>
          <a:blip r:embed="rId3" cstate="print"/>
          <a:srcRect/>
          <a:stretch>
            <a:fillRect/>
          </a:stretch>
        </p:blipFill>
        <p:spPr bwMode="auto">
          <a:xfrm>
            <a:off x="4625975" y="322263"/>
            <a:ext cx="3963988" cy="2643187"/>
          </a:xfrm>
          <a:prstGeom prst="rect">
            <a:avLst/>
          </a:prstGeom>
          <a:noFill/>
          <a:ln w="12700">
            <a:noFill/>
            <a:round/>
            <a:headEnd/>
            <a:tailEnd/>
          </a:ln>
        </p:spPr>
      </p:pic>
      <p:sp>
        <p:nvSpPr>
          <p:cNvPr id="58373" name="Rectangle 4"/>
          <p:cNvSpPr>
            <a:spLocks/>
          </p:cNvSpPr>
          <p:nvPr/>
        </p:nvSpPr>
        <p:spPr bwMode="auto">
          <a:xfrm>
            <a:off x="3929063" y="5062538"/>
            <a:ext cx="0" cy="493712"/>
          </a:xfrm>
          <a:prstGeom prst="rect">
            <a:avLst/>
          </a:prstGeom>
          <a:noFill/>
          <a:ln w="12700">
            <a:noFill/>
            <a:miter lim="800000"/>
            <a:headEnd/>
            <a:tailEnd/>
          </a:ln>
        </p:spPr>
        <p:txBody>
          <a:bodyPr wrap="none" lIns="0" tIns="0" rIns="0" bIns="0">
            <a:spAutoFit/>
          </a:bodyPr>
          <a:lstStyle/>
          <a:p>
            <a:endParaRPr lang="en-US" sz="800">
              <a:latin typeface="Times" pitchFamily="18" charset="0"/>
              <a:sym typeface="Times" pitchFamily="18" charset="0"/>
            </a:endParaRPr>
          </a:p>
          <a:p>
            <a:endParaRPr lang="en-US" sz="2400">
              <a:cs typeface="Times New Roman" pitchFamily="18" charset="0"/>
              <a:sym typeface="Times New Roman" pitchFamily="18" charset="0"/>
            </a:endParaRPr>
          </a:p>
        </p:txBody>
      </p:sp>
      <p:pic>
        <p:nvPicPr>
          <p:cNvPr id="58374" name="Picture 5"/>
          <p:cNvPicPr>
            <a:picLocks noChangeAspect="1" noChangeArrowheads="1"/>
          </p:cNvPicPr>
          <p:nvPr/>
        </p:nvPicPr>
        <p:blipFill>
          <a:blip r:embed="rId4" cstate="print"/>
          <a:srcRect/>
          <a:stretch>
            <a:fillRect/>
          </a:stretch>
        </p:blipFill>
        <p:spPr bwMode="auto">
          <a:xfrm>
            <a:off x="4572000" y="3054350"/>
            <a:ext cx="4081463" cy="3486150"/>
          </a:xfrm>
          <a:prstGeom prst="rect">
            <a:avLst/>
          </a:prstGeom>
          <a:noFill/>
          <a:ln w="12700">
            <a:noFill/>
            <a:round/>
            <a:headEnd/>
            <a:tailEnd/>
          </a:ln>
        </p:spPr>
      </p:pic>
      <p:pic>
        <p:nvPicPr>
          <p:cNvPr id="58375" name="Picture 6"/>
          <p:cNvPicPr>
            <a:picLocks noChangeAspect="1" noChangeArrowheads="1"/>
          </p:cNvPicPr>
          <p:nvPr/>
        </p:nvPicPr>
        <p:blipFill>
          <a:blip r:embed="rId5" cstate="print"/>
          <a:srcRect/>
          <a:stretch>
            <a:fillRect/>
          </a:stretch>
        </p:blipFill>
        <p:spPr bwMode="auto">
          <a:xfrm>
            <a:off x="660400" y="3857625"/>
            <a:ext cx="3473450" cy="1911350"/>
          </a:xfrm>
          <a:prstGeom prst="rect">
            <a:avLst/>
          </a:prstGeom>
          <a:noFill/>
          <a:ln w="12700">
            <a:noFill/>
            <a:round/>
            <a:headEnd/>
            <a:tailEnd/>
          </a:ln>
        </p:spPr>
      </p:pic>
      <p:sp>
        <p:nvSpPr>
          <p:cNvPr id="58376"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
        <p:nvSpPr>
          <p:cNvPr id="9" name="Slide Number Placeholder 8"/>
          <p:cNvSpPr>
            <a:spLocks noGrp="1"/>
          </p:cNvSpPr>
          <p:nvPr>
            <p:ph type="sldNum" sz="quarter" idx="12"/>
          </p:nvPr>
        </p:nvSpPr>
        <p:spPr/>
        <p:txBody>
          <a:bodyPr/>
          <a:lstStyle/>
          <a:p>
            <a:pPr>
              <a:defRPr/>
            </a:pPr>
            <a:r>
              <a:rPr lang="en-US" smtClean="0"/>
              <a:t>Slide </a:t>
            </a:r>
            <a:fld id="{81E1230F-4FF9-415B-BF29-CC118CAC735F}" type="slidenum">
              <a:rPr lang="en-US" smtClean="0"/>
              <a:pPr>
                <a:defRPr/>
              </a:pPr>
              <a:t>21</a:t>
            </a:fld>
            <a:endParaRPr lang="en-US"/>
          </a:p>
        </p:txBody>
      </p:sp>
      <p:sp>
        <p:nvSpPr>
          <p:cNvPr id="10" name="Footer Placeholder 9"/>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22</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C64495EB-DE83-49D9-8465-244D57205BEE}" type="slidenum">
              <a:rPr lang="en-US"/>
              <a:pPr/>
              <a:t>23</a:t>
            </a:fld>
            <a:endParaRPr lang="en-US"/>
          </a:p>
        </p:txBody>
      </p:sp>
      <p:sp>
        <p:nvSpPr>
          <p:cNvPr id="369666" name="Rectangle 2"/>
          <p:cNvSpPr>
            <a:spLocks noGrp="1" noChangeArrowheads="1"/>
          </p:cNvSpPr>
          <p:nvPr>
            <p:ph type="title"/>
          </p:nvPr>
        </p:nvSpPr>
        <p:spPr/>
        <p:txBody>
          <a:bodyPr/>
          <a:lstStyle/>
          <a:p>
            <a:r>
              <a:rPr lang="en-US"/>
              <a:t>Reasoning under Uncertainty: Diagnosis</a:t>
            </a:r>
          </a:p>
        </p:txBody>
      </p:sp>
      <p:pic>
        <p:nvPicPr>
          <p:cNvPr id="369667" name="Picture 3" descr="1999 A Bayesian Network Model for Diagnosis of Liver Disorders"/>
          <p:cNvPicPr>
            <a:picLocks noChangeAspect="1" noChangeArrowheads="1"/>
          </p:cNvPicPr>
          <p:nvPr/>
        </p:nvPicPr>
        <p:blipFill>
          <a:blip r:embed="rId3" cstate="print"/>
          <a:srcRect/>
          <a:stretch>
            <a:fillRect/>
          </a:stretch>
        </p:blipFill>
        <p:spPr bwMode="auto">
          <a:xfrm>
            <a:off x="468313" y="765175"/>
            <a:ext cx="8159750" cy="5524500"/>
          </a:xfrm>
          <a:prstGeom prst="rect">
            <a:avLst/>
          </a:prstGeom>
          <a:noFill/>
        </p:spPr>
      </p:pic>
      <p:sp>
        <p:nvSpPr>
          <p:cNvPr id="369668" name="Text Box 4"/>
          <p:cNvSpPr txBox="1">
            <a:spLocks noChangeArrowheads="1"/>
          </p:cNvSpPr>
          <p:nvPr/>
        </p:nvSpPr>
        <p:spPr bwMode="auto">
          <a:xfrm>
            <a:off x="250825" y="6237288"/>
            <a:ext cx="3097213" cy="336550"/>
          </a:xfrm>
          <a:prstGeom prst="rect">
            <a:avLst/>
          </a:prstGeom>
          <a:noFill/>
          <a:ln w="9525">
            <a:noFill/>
            <a:miter lim="800000"/>
            <a:headEnd/>
            <a:tailEnd/>
          </a:ln>
          <a:effectLst/>
        </p:spPr>
        <p:txBody>
          <a:bodyPr>
            <a:spAutoFit/>
          </a:bodyPr>
          <a:lstStyle/>
          <a:p>
            <a:pPr eaLnBrk="0" hangingPunct="0">
              <a:spcBef>
                <a:spcPct val="50000"/>
              </a:spcBef>
            </a:pPr>
            <a:r>
              <a:rPr lang="en-US" sz="1600">
                <a:latin typeface="Arial" charset="0"/>
              </a:rPr>
              <a:t>Source: </a:t>
            </a:r>
            <a:r>
              <a:rPr lang="en-US" sz="1600" i="1">
                <a:latin typeface="Arial" charset="0"/>
              </a:rPr>
              <a:t>Onisko et al., 99</a:t>
            </a:r>
          </a:p>
        </p:txBody>
      </p:sp>
      <p:sp>
        <p:nvSpPr>
          <p:cNvPr id="369669" name="Text Box 5"/>
          <p:cNvSpPr txBox="1">
            <a:spLocks noChangeArrowheads="1"/>
          </p:cNvSpPr>
          <p:nvPr/>
        </p:nvSpPr>
        <p:spPr bwMode="auto">
          <a:xfrm>
            <a:off x="323850" y="5157788"/>
            <a:ext cx="6122988" cy="519112"/>
          </a:xfrm>
          <a:prstGeom prst="rect">
            <a:avLst/>
          </a:prstGeom>
          <a:solidFill>
            <a:schemeClr val="bg1"/>
          </a:solidFill>
          <a:ln w="9525">
            <a:noFill/>
            <a:miter lim="800000"/>
            <a:headEnd/>
            <a:tailEnd/>
          </a:ln>
          <a:effectLst/>
        </p:spPr>
        <p:txBody>
          <a:bodyPr wrap="none">
            <a:spAutoFit/>
          </a:bodyPr>
          <a:lstStyle/>
          <a:p>
            <a:r>
              <a:rPr lang="en-US" dirty="0" err="1">
                <a:solidFill>
                  <a:schemeClr val="accent2"/>
                </a:solidFill>
                <a:latin typeface="Arial Unicode MS" pitchFamily="34" charset="-128"/>
              </a:rPr>
              <a:t>Bayes</a:t>
            </a:r>
            <a:r>
              <a:rPr lang="en-US" dirty="0">
                <a:solidFill>
                  <a:schemeClr val="accent2"/>
                </a:solidFill>
                <a:latin typeface="Arial Unicode MS" pitchFamily="34" charset="-128"/>
              </a:rPr>
              <a:t> Net: to diagnose liver diseases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a:t>CPSC 322, Lecture 3</a:t>
            </a:r>
          </a:p>
        </p:txBody>
      </p:sp>
      <p:sp>
        <p:nvSpPr>
          <p:cNvPr id="12" name="Slide Number Placeholder 5"/>
          <p:cNvSpPr>
            <a:spLocks noGrp="1"/>
          </p:cNvSpPr>
          <p:nvPr>
            <p:ph type="sldNum" sz="quarter" idx="12"/>
          </p:nvPr>
        </p:nvSpPr>
        <p:spPr/>
        <p:txBody>
          <a:bodyPr/>
          <a:lstStyle/>
          <a:p>
            <a:r>
              <a:rPr lang="en-US"/>
              <a:t>Slide </a:t>
            </a:r>
            <a:fld id="{2A61FC30-087A-4FF4-BBF5-CDC63E2B66F2}" type="slidenum">
              <a:rPr lang="en-US"/>
              <a:pPr/>
              <a:t>24</a:t>
            </a:fld>
            <a:endParaRPr lang="en-US"/>
          </a:p>
        </p:txBody>
      </p:sp>
      <p:pic>
        <p:nvPicPr>
          <p:cNvPr id="371714" name="Picture 2" descr="city1_sky"/>
          <p:cNvPicPr>
            <a:picLocks noChangeAspect="1" noChangeArrowheads="1"/>
          </p:cNvPicPr>
          <p:nvPr/>
        </p:nvPicPr>
        <p:blipFill>
          <a:blip r:embed="rId3" cstate="print"/>
          <a:srcRect/>
          <a:stretch>
            <a:fillRect/>
          </a:stretch>
        </p:blipFill>
        <p:spPr bwMode="auto">
          <a:xfrm>
            <a:off x="1206500" y="1447800"/>
            <a:ext cx="7143750" cy="5092700"/>
          </a:xfrm>
          <a:prstGeom prst="rect">
            <a:avLst/>
          </a:prstGeom>
          <a:noFill/>
        </p:spPr>
      </p:pic>
      <p:pic>
        <p:nvPicPr>
          <p:cNvPr id="371715" name="Picture 3" descr="city1_water"/>
          <p:cNvPicPr>
            <a:picLocks noChangeAspect="1" noChangeArrowheads="1"/>
          </p:cNvPicPr>
          <p:nvPr/>
        </p:nvPicPr>
        <p:blipFill>
          <a:blip r:embed="rId4" cstate="print"/>
          <a:srcRect/>
          <a:stretch>
            <a:fillRect/>
          </a:stretch>
        </p:blipFill>
        <p:spPr bwMode="auto">
          <a:xfrm>
            <a:off x="1206500" y="1447800"/>
            <a:ext cx="7143750" cy="5092700"/>
          </a:xfrm>
          <a:prstGeom prst="rect">
            <a:avLst/>
          </a:prstGeom>
          <a:noFill/>
        </p:spPr>
      </p:pic>
      <p:pic>
        <p:nvPicPr>
          <p:cNvPr id="371716" name="Picture 4" descr="city1_building"/>
          <p:cNvPicPr>
            <a:picLocks noChangeAspect="1" noChangeArrowheads="1"/>
          </p:cNvPicPr>
          <p:nvPr/>
        </p:nvPicPr>
        <p:blipFill>
          <a:blip r:embed="rId5" cstate="print"/>
          <a:srcRect/>
          <a:stretch>
            <a:fillRect/>
          </a:stretch>
        </p:blipFill>
        <p:spPr bwMode="auto">
          <a:xfrm>
            <a:off x="1206500" y="1447800"/>
            <a:ext cx="7143750" cy="5092700"/>
          </a:xfrm>
          <a:prstGeom prst="rect">
            <a:avLst/>
          </a:prstGeom>
          <a:noFill/>
        </p:spPr>
      </p:pic>
      <p:pic>
        <p:nvPicPr>
          <p:cNvPr id="371717" name="Picture 5" descr="city1_foliage"/>
          <p:cNvPicPr>
            <a:picLocks noChangeAspect="1" noChangeArrowheads="1"/>
          </p:cNvPicPr>
          <p:nvPr/>
        </p:nvPicPr>
        <p:blipFill>
          <a:blip r:embed="rId6" cstate="print"/>
          <a:srcRect/>
          <a:stretch>
            <a:fillRect/>
          </a:stretch>
        </p:blipFill>
        <p:spPr bwMode="auto">
          <a:xfrm>
            <a:off x="827088" y="1557338"/>
            <a:ext cx="7143750" cy="5092700"/>
          </a:xfrm>
          <a:prstGeom prst="rect">
            <a:avLst/>
          </a:prstGeom>
          <a:noFill/>
        </p:spPr>
      </p:pic>
      <p:sp>
        <p:nvSpPr>
          <p:cNvPr id="371718" name="Text Box 6"/>
          <p:cNvSpPr txBox="1">
            <a:spLocks noChangeArrowheads="1"/>
          </p:cNvSpPr>
          <p:nvPr/>
        </p:nvSpPr>
        <p:spPr bwMode="auto">
          <a:xfrm>
            <a:off x="0" y="6308725"/>
            <a:ext cx="32766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Mike Cora, UBC</a:t>
            </a:r>
          </a:p>
        </p:txBody>
      </p:sp>
      <p:pic>
        <p:nvPicPr>
          <p:cNvPr id="371719" name="Picture 7" descr="city1"/>
          <p:cNvPicPr>
            <a:picLocks noChangeAspect="1" noChangeArrowheads="1"/>
          </p:cNvPicPr>
          <p:nvPr/>
        </p:nvPicPr>
        <p:blipFill>
          <a:blip r:embed="rId7" cstate="print"/>
          <a:srcRect/>
          <a:stretch>
            <a:fillRect/>
          </a:stretch>
        </p:blipFill>
        <p:spPr bwMode="auto">
          <a:xfrm>
            <a:off x="1476375" y="1844675"/>
            <a:ext cx="5915025" cy="4437063"/>
          </a:xfrm>
          <a:prstGeom prst="rect">
            <a:avLst/>
          </a:prstGeom>
          <a:noFill/>
        </p:spPr>
      </p:pic>
      <p:sp>
        <p:nvSpPr>
          <p:cNvPr id="371720" name="Rectangle 8"/>
          <p:cNvSpPr>
            <a:spLocks noGrp="1" noChangeArrowheads="1"/>
          </p:cNvSpPr>
          <p:nvPr>
            <p:ph type="title"/>
          </p:nvPr>
        </p:nvSpPr>
        <p:spPr/>
        <p:txBody>
          <a:bodyPr/>
          <a:lstStyle/>
          <a:p>
            <a:r>
              <a:rPr lang="en-CA"/>
              <a:t>Reasoning Under Uncertainty</a:t>
            </a:r>
          </a:p>
        </p:txBody>
      </p:sp>
      <p:sp>
        <p:nvSpPr>
          <p:cNvPr id="371721" name="Rectangle 9"/>
          <p:cNvSpPr>
            <a:spLocks noGrp="1" noChangeArrowheads="1"/>
          </p:cNvSpPr>
          <p:nvPr>
            <p:ph type="body" idx="1"/>
          </p:nvPr>
        </p:nvSpPr>
        <p:spPr>
          <a:xfrm>
            <a:off x="250825" y="908050"/>
            <a:ext cx="8458200" cy="4495800"/>
          </a:xfrm>
        </p:spPr>
        <p:txBody>
          <a:bodyPr/>
          <a:lstStyle/>
          <a:p>
            <a:r>
              <a:rPr lang="en-CA" sz="2400"/>
              <a:t>Texture classification using Support Vector Machines</a:t>
            </a:r>
          </a:p>
          <a:p>
            <a:pPr lvl="1"/>
            <a:r>
              <a:rPr lang="en-CA" sz="2000"/>
              <a:t>foliage, building, sky,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17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717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171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3717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171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717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1715"/>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717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mtClean="0"/>
              <a:t>Reasoning Under Uncertainty</a:t>
            </a:r>
          </a:p>
        </p:txBody>
      </p:sp>
      <p:sp>
        <p:nvSpPr>
          <p:cNvPr id="61443" name="Rectangle 3"/>
          <p:cNvSpPr>
            <a:spLocks noGrp="1" noChangeArrowheads="1"/>
          </p:cNvSpPr>
          <p:nvPr>
            <p:ph type="body" idx="1"/>
          </p:nvPr>
        </p:nvSpPr>
        <p:spPr/>
        <p:txBody>
          <a:bodyPr/>
          <a:lstStyle/>
          <a:p>
            <a:pPr marL="0" indent="0"/>
            <a:r>
              <a:rPr lang="en-US" smtClean="0"/>
              <a:t>E.g. motion tracking: track a hand and estimate activity: </a:t>
            </a:r>
          </a:p>
          <a:p>
            <a:pPr lvl="1"/>
            <a:r>
              <a:rPr lang="en-US" smtClean="0">
                <a:solidFill>
                  <a:srgbClr val="FF0000"/>
                </a:solidFill>
              </a:rPr>
              <a:t>drawing</a:t>
            </a:r>
            <a:r>
              <a:rPr lang="en-US" smtClean="0"/>
              <a:t>, </a:t>
            </a:r>
            <a:r>
              <a:rPr lang="en-US" smtClean="0">
                <a:solidFill>
                  <a:srgbClr val="00CC00"/>
                </a:solidFill>
              </a:rPr>
              <a:t>erasing/shading</a:t>
            </a:r>
            <a:r>
              <a:rPr lang="en-US" smtClean="0"/>
              <a:t>, </a:t>
            </a:r>
            <a:r>
              <a:rPr lang="en-US" smtClean="0">
                <a:solidFill>
                  <a:srgbClr val="0000FF"/>
                </a:solidFill>
              </a:rPr>
              <a:t>other</a:t>
            </a:r>
          </a:p>
          <a:p>
            <a:pPr lvl="1"/>
            <a:endParaRPr lang="en-US" smtClean="0"/>
          </a:p>
        </p:txBody>
      </p:sp>
      <p:pic>
        <p:nvPicPr>
          <p:cNvPr id="25604" name="hand tracker.mpg">
            <a:hlinkClick r:id="" action="ppaction://media"/>
          </p:cNvPr>
          <p:cNvPicPr>
            <a:picLocks noRot="1" noChangeAspect="1" noChangeArrowheads="1"/>
          </p:cNvPicPr>
          <p:nvPr>
            <a:videoFile r:link="rId1"/>
          </p:nvPr>
        </p:nvPicPr>
        <p:blipFill>
          <a:blip r:embed="rId4" cstate="print"/>
          <a:srcRect/>
          <a:stretch>
            <a:fillRect/>
          </a:stretch>
        </p:blipFill>
        <p:spPr bwMode="auto">
          <a:xfrm>
            <a:off x="1763713" y="3284538"/>
            <a:ext cx="4195762" cy="3227387"/>
          </a:xfrm>
          <a:prstGeom prst="rect">
            <a:avLst/>
          </a:prstGeom>
          <a:noFill/>
          <a:ln w="9525">
            <a:noFill/>
            <a:miter lim="800000"/>
            <a:headEnd/>
            <a:tailEnd/>
          </a:ln>
        </p:spPr>
      </p:pic>
      <p:sp>
        <p:nvSpPr>
          <p:cNvPr id="61445" name="Text Box 5"/>
          <p:cNvSpPr txBox="1">
            <a:spLocks noChangeArrowheads="1"/>
          </p:cNvSpPr>
          <p:nvPr/>
        </p:nvSpPr>
        <p:spPr bwMode="auto">
          <a:xfrm>
            <a:off x="5791200" y="5715000"/>
            <a:ext cx="3276600" cy="825500"/>
          </a:xfrm>
          <a:prstGeom prst="rect">
            <a:avLst/>
          </a:prstGeom>
          <a:noFill/>
          <a:ln w="9525">
            <a:noFill/>
            <a:miter lim="800000"/>
            <a:headEnd/>
            <a:tailEnd/>
          </a:ln>
        </p:spPr>
        <p:txBody>
          <a:bodyPr>
            <a:spAutoFit/>
          </a:bodyPr>
          <a:lstStyle/>
          <a:p>
            <a:pPr algn="r">
              <a:spcBef>
                <a:spcPct val="50000"/>
              </a:spcBef>
            </a:pPr>
            <a:r>
              <a:rPr lang="en-US" sz="1600"/>
              <a:t>Source: </a:t>
            </a:r>
            <a:br>
              <a:rPr lang="en-US" sz="1600"/>
            </a:br>
            <a:r>
              <a:rPr lang="en-US" sz="1600" i="1"/>
              <a:t>Kevin Murphy,</a:t>
            </a:r>
            <a:br>
              <a:rPr lang="en-US" sz="1600" i="1"/>
            </a:br>
            <a:r>
              <a:rPr lang="en-US" sz="1600" i="1"/>
              <a:t>UBC</a:t>
            </a:r>
          </a:p>
        </p:txBody>
      </p:sp>
      <p:sp>
        <p:nvSpPr>
          <p:cNvPr id="6" name="Slide Number Placeholder 5"/>
          <p:cNvSpPr>
            <a:spLocks noGrp="1"/>
          </p:cNvSpPr>
          <p:nvPr>
            <p:ph type="sldNum" sz="quarter" idx="12"/>
          </p:nvPr>
        </p:nvSpPr>
        <p:spPr/>
        <p:txBody>
          <a:bodyPr/>
          <a:lstStyle/>
          <a:p>
            <a:pPr>
              <a:defRPr/>
            </a:pPr>
            <a:r>
              <a:rPr lang="en-US" smtClean="0"/>
              <a:t>Slide </a:t>
            </a:r>
            <a:fld id="{47C8DBB4-96E1-4A4D-A8EF-771E29C04262}" type="slidenum">
              <a:rPr lang="en-US" smtClean="0"/>
              <a:pPr>
                <a:defRPr/>
              </a:pPr>
              <a:t>25</a:t>
            </a:fld>
            <a:endParaRPr lang="en-US"/>
          </a:p>
        </p:txBody>
      </p:sp>
      <p:sp>
        <p:nvSpPr>
          <p:cNvPr id="7" name="Footer Placeholder 6"/>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6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5604"/>
                                        </p:tgtEl>
                                      </p:cBhvr>
                                    </p:cmd>
                                  </p:childTnLst>
                                </p:cTn>
                              </p:par>
                            </p:childTnLst>
                          </p:cTn>
                        </p:par>
                      </p:childTnLst>
                    </p:cTn>
                  </p:par>
                </p:childTnLst>
              </p:cTn>
              <p:nextCondLst>
                <p:cond evt="onClick" delay="0">
                  <p:tgtEl>
                    <p:spTgt spid="25604"/>
                  </p:tgtEl>
                </p:cond>
              </p:nextCondLst>
            </p:seq>
            <p:video>
              <p:cMediaNode>
                <p:cTn id="7" fill="hold" display="0">
                  <p:stCondLst>
                    <p:cond delay="indefinite"/>
                  </p:stCondLst>
                  <p:endCondLst>
                    <p:cond evt="onNext" delay="0">
                      <p:tgtEl>
                        <p:sldTgt/>
                      </p:tgtEl>
                    </p:cond>
                    <p:cond evt="onPrev" delay="0">
                      <p:tgtEl>
                        <p:sldTgt/>
                      </p:tgtEl>
                    </p:cond>
                  </p:endCondLst>
                </p:cTn>
                <p:tgtEl>
                  <p:spTgt spid="2560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2" cstate="print"/>
          <a:srcRect/>
          <a:stretch>
            <a:fillRect/>
          </a:stretch>
        </p:blipFill>
        <p:spPr bwMode="auto">
          <a:xfrm>
            <a:off x="250825" y="1398588"/>
            <a:ext cx="8693150" cy="5459412"/>
          </a:xfrm>
          <a:prstGeom prst="rect">
            <a:avLst/>
          </a:prstGeom>
          <a:noFill/>
          <a:ln w="12700">
            <a:noFill/>
            <a:round/>
            <a:headEnd/>
            <a:tailEnd/>
          </a:ln>
        </p:spPr>
      </p:pic>
      <p:sp>
        <p:nvSpPr>
          <p:cNvPr id="63491" name="Rectangle 2"/>
          <p:cNvSpPr>
            <a:spLocks noGrp="1" noChangeArrowheads="1"/>
          </p:cNvSpPr>
          <p:nvPr>
            <p:ph type="title"/>
          </p:nvPr>
        </p:nvSpPr>
        <p:spPr>
          <a:xfrm>
            <a:off x="250825" y="476250"/>
            <a:ext cx="8534400" cy="685800"/>
          </a:xfrm>
        </p:spPr>
        <p:txBody>
          <a:bodyPr rIns="116994"/>
          <a:lstStyle/>
          <a:p>
            <a:pPr marL="39688" eaLnBrk="1" hangingPunct="1"/>
            <a:r>
              <a:rPr lang="en-US" sz="3200" smtClean="0"/>
              <a:t>Computer Vision (not just for robots!)</a:t>
            </a:r>
            <a:br>
              <a:rPr lang="en-US" sz="3200" smtClean="0"/>
            </a:br>
            <a:r>
              <a:rPr lang="en-US" sz="2400" smtClean="0"/>
              <a:t>Jing, Baluja, Rowley</a:t>
            </a:r>
            <a:r>
              <a:rPr lang="en-US" sz="3200" smtClean="0"/>
              <a:t>, Google:</a:t>
            </a:r>
            <a:br>
              <a:rPr lang="en-US" sz="3200" smtClean="0"/>
            </a:br>
            <a:r>
              <a:rPr lang="en-US" sz="3200" smtClean="0"/>
              <a:t>Finding Canonical Images</a:t>
            </a:r>
          </a:p>
        </p:txBody>
      </p:sp>
      <p:sp>
        <p:nvSpPr>
          <p:cNvPr id="4" name="Slide Number Placeholder 3"/>
          <p:cNvSpPr>
            <a:spLocks noGrp="1"/>
          </p:cNvSpPr>
          <p:nvPr>
            <p:ph type="sldNum" sz="quarter" idx="12"/>
          </p:nvPr>
        </p:nvSpPr>
        <p:spPr/>
        <p:txBody>
          <a:bodyPr/>
          <a:lstStyle/>
          <a:p>
            <a:pPr>
              <a:defRPr/>
            </a:pPr>
            <a:r>
              <a:rPr lang="en-US" smtClean="0"/>
              <a:t>Slide </a:t>
            </a:r>
            <a:fld id="{5B736E41-7DB4-45BE-A3C3-64587B6FADE3}" type="slidenum">
              <a:rPr lang="en-US" smtClean="0"/>
              <a:pPr>
                <a:defRPr/>
              </a:pPr>
              <a:t>26</a:t>
            </a:fld>
            <a:endParaRPr lang="en-US"/>
          </a:p>
        </p:txBody>
      </p:sp>
      <p:sp>
        <p:nvSpPr>
          <p:cNvPr id="5" name="Footer Placeholder 4"/>
          <p:cNvSpPr>
            <a:spLocks noGrp="1"/>
          </p:cNvSpPr>
          <p:nvPr>
            <p:ph type="ftr" sz="quarter" idx="11"/>
          </p:nvPr>
        </p:nvSpPr>
        <p:spPr/>
        <p:txBody>
          <a:bodyPr/>
          <a:lstStyle/>
          <a:p>
            <a:pPr>
              <a:defRPr/>
            </a:pPr>
            <a:r>
              <a:rPr lang="en-US" smtClean="0"/>
              <a:t>CPSC 322, Lecture 1</a:t>
            </a:r>
            <a:endParaRPr lang="en-US"/>
          </a:p>
        </p:txBody>
      </p:sp>
      <p:sp>
        <p:nvSpPr>
          <p:cNvPr id="63494" name="Text Box 7"/>
          <p:cNvSpPr txBox="1">
            <a:spLocks noChangeArrowheads="1"/>
          </p:cNvSpPr>
          <p:nvPr/>
        </p:nvSpPr>
        <p:spPr bwMode="auto">
          <a:xfrm>
            <a:off x="0" y="6276975"/>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Grp="1" noChangeArrowheads="1"/>
          </p:cNvSpPr>
          <p:nvPr>
            <p:ph type="title"/>
          </p:nvPr>
        </p:nvSpPr>
        <p:spPr/>
        <p:txBody>
          <a:bodyPr rIns="116994"/>
          <a:lstStyle/>
          <a:p>
            <a:pPr marL="39688" eaLnBrk="1" hangingPunct="1"/>
            <a:r>
              <a:rPr lang="en-US" smtClean="0"/>
              <a:t>Compare low-level features</a:t>
            </a:r>
          </a:p>
        </p:txBody>
      </p:sp>
      <p:sp>
        <p:nvSpPr>
          <p:cNvPr id="64515" name="Rectangle 2"/>
          <p:cNvSpPr>
            <a:spLocks noGrp="1" noChangeArrowheads="1"/>
          </p:cNvSpPr>
          <p:nvPr>
            <p:ph type="body" idx="1"/>
          </p:nvPr>
        </p:nvSpPr>
        <p:spPr/>
        <p:txBody>
          <a:bodyPr rIns="116994"/>
          <a:lstStyle/>
          <a:p>
            <a:pPr eaLnBrk="1" hangingPunct="1"/>
            <a:endParaRPr lang="en-US" smtClean="0"/>
          </a:p>
        </p:txBody>
      </p:sp>
      <p:pic>
        <p:nvPicPr>
          <p:cNvPr id="64516" name="Picture 3"/>
          <p:cNvPicPr>
            <a:picLocks noChangeAspect="1" noChangeArrowheads="1"/>
          </p:cNvPicPr>
          <p:nvPr/>
        </p:nvPicPr>
        <p:blipFill>
          <a:blip r:embed="rId2" cstate="print"/>
          <a:srcRect/>
          <a:stretch>
            <a:fillRect/>
          </a:stretch>
        </p:blipFill>
        <p:spPr bwMode="auto">
          <a:xfrm>
            <a:off x="1042988" y="476250"/>
            <a:ext cx="6416675" cy="8813800"/>
          </a:xfrm>
          <a:prstGeom prst="rect">
            <a:avLst/>
          </a:prstGeom>
          <a:noFill/>
          <a:ln w="12700">
            <a:noFill/>
            <a:round/>
            <a:headEnd/>
            <a:tailEnd/>
          </a:ln>
        </p:spPr>
      </p:pic>
      <p:sp>
        <p:nvSpPr>
          <p:cNvPr id="5" name="Slide Number Placeholder 4"/>
          <p:cNvSpPr>
            <a:spLocks noGrp="1"/>
          </p:cNvSpPr>
          <p:nvPr>
            <p:ph type="sldNum" sz="quarter" idx="12"/>
          </p:nvPr>
        </p:nvSpPr>
        <p:spPr/>
        <p:txBody>
          <a:bodyPr/>
          <a:lstStyle/>
          <a:p>
            <a:pPr>
              <a:defRPr/>
            </a:pPr>
            <a:r>
              <a:rPr lang="en-US" smtClean="0"/>
              <a:t>Slide </a:t>
            </a:r>
            <a:fld id="{503358EC-8497-4748-A517-DFFD719B4F9F}" type="slidenum">
              <a:rPr lang="en-US" smtClean="0"/>
              <a:pPr>
                <a:defRPr/>
              </a:pPr>
              <a:t>27</a:t>
            </a:fld>
            <a:endParaRPr lang="en-US"/>
          </a:p>
        </p:txBody>
      </p:sp>
      <p:sp>
        <p:nvSpPr>
          <p:cNvPr id="6" name="Footer Placeholder 5"/>
          <p:cNvSpPr>
            <a:spLocks noGrp="1"/>
          </p:cNvSpPr>
          <p:nvPr>
            <p:ph type="ftr" sz="quarter" idx="11"/>
          </p:nvPr>
        </p:nvSpPr>
        <p:spPr/>
        <p:txBody>
          <a:bodyPr/>
          <a:lstStyle/>
          <a:p>
            <a:pPr>
              <a:defRPr/>
            </a:pPr>
            <a:r>
              <a:rPr lang="en-US" smtClean="0"/>
              <a:t>CPSC 322, Lecture 1</a:t>
            </a:r>
            <a:endParaRPr lang="en-US"/>
          </a:p>
        </p:txBody>
      </p:sp>
      <p:sp>
        <p:nvSpPr>
          <p:cNvPr id="64519" name="Text Box 7"/>
          <p:cNvSpPr txBox="1">
            <a:spLocks noChangeArrowheads="1"/>
          </p:cNvSpPr>
          <p:nvPr/>
        </p:nvSpPr>
        <p:spPr bwMode="auto">
          <a:xfrm>
            <a:off x="0"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2" cstate="print"/>
          <a:srcRect/>
          <a:stretch>
            <a:fillRect/>
          </a:stretch>
        </p:blipFill>
        <p:spPr bwMode="auto">
          <a:xfrm>
            <a:off x="1392238" y="889000"/>
            <a:ext cx="6743700" cy="6459538"/>
          </a:xfrm>
          <a:prstGeom prst="rect">
            <a:avLst/>
          </a:prstGeom>
          <a:noFill/>
          <a:ln w="12700">
            <a:noFill/>
            <a:round/>
            <a:headEnd/>
            <a:tailEnd/>
          </a:ln>
        </p:spPr>
      </p:pic>
      <p:sp>
        <p:nvSpPr>
          <p:cNvPr id="65539" name="Rectangle 2"/>
          <p:cNvSpPr>
            <a:spLocks noGrp="1" noChangeArrowheads="1"/>
          </p:cNvSpPr>
          <p:nvPr>
            <p:ph type="title"/>
          </p:nvPr>
        </p:nvSpPr>
        <p:spPr/>
        <p:txBody>
          <a:bodyPr rIns="116994"/>
          <a:lstStyle/>
          <a:p>
            <a:pPr marL="39688" eaLnBrk="1" hangingPunct="1"/>
            <a:r>
              <a:rPr lang="en-US" smtClean="0"/>
              <a:t>Induced Graph</a:t>
            </a:r>
          </a:p>
        </p:txBody>
      </p:sp>
      <p:sp>
        <p:nvSpPr>
          <p:cNvPr id="4" name="Slide Number Placeholder 3"/>
          <p:cNvSpPr>
            <a:spLocks noGrp="1"/>
          </p:cNvSpPr>
          <p:nvPr>
            <p:ph type="sldNum" sz="quarter" idx="12"/>
          </p:nvPr>
        </p:nvSpPr>
        <p:spPr/>
        <p:txBody>
          <a:bodyPr/>
          <a:lstStyle/>
          <a:p>
            <a:pPr>
              <a:defRPr/>
            </a:pPr>
            <a:r>
              <a:rPr lang="en-US" smtClean="0"/>
              <a:t>Slide </a:t>
            </a:r>
            <a:fld id="{496778FC-7740-4875-B0DE-D3F293157EA1}" type="slidenum">
              <a:rPr lang="en-US" smtClean="0"/>
              <a:pPr>
                <a:defRPr/>
              </a:pPr>
              <a:t>28</a:t>
            </a:fld>
            <a:endParaRPr lang="en-US"/>
          </a:p>
        </p:txBody>
      </p:sp>
      <p:sp>
        <p:nvSpPr>
          <p:cNvPr id="5" name="Footer Placeholder 4"/>
          <p:cNvSpPr>
            <a:spLocks noGrp="1"/>
          </p:cNvSpPr>
          <p:nvPr>
            <p:ph type="ftr" sz="quarter" idx="11"/>
          </p:nvPr>
        </p:nvSpPr>
        <p:spPr/>
        <p:txBody>
          <a:bodyPr/>
          <a:lstStyle/>
          <a:p>
            <a:pPr>
              <a:defRPr/>
            </a:pPr>
            <a:r>
              <a:rPr lang="en-US" smtClean="0"/>
              <a:t>CPSC 322, Lecture 1</a:t>
            </a:r>
            <a:endParaRPr lang="en-US"/>
          </a:p>
        </p:txBody>
      </p:sp>
      <p:sp>
        <p:nvSpPr>
          <p:cNvPr id="65542"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CA" smtClean="0"/>
              <a:t>AI - Machine Learning @google</a:t>
            </a:r>
          </a:p>
        </p:txBody>
      </p:sp>
      <p:sp>
        <p:nvSpPr>
          <p:cNvPr id="66563" name="Content Placeholder 2"/>
          <p:cNvSpPr>
            <a:spLocks noGrp="1"/>
          </p:cNvSpPr>
          <p:nvPr>
            <p:ph idx="1"/>
          </p:nvPr>
        </p:nvSpPr>
        <p:spPr>
          <a:xfrm>
            <a:off x="304800" y="1219200"/>
            <a:ext cx="8458200" cy="1778000"/>
          </a:xfrm>
        </p:spPr>
        <p:txBody>
          <a:bodyPr/>
          <a:lstStyle/>
          <a:p>
            <a:pPr>
              <a:buFontTx/>
              <a:buChar char="•"/>
            </a:pPr>
            <a:r>
              <a:rPr lang="en-CA" smtClean="0"/>
              <a:t>Spam/Porn Detection</a:t>
            </a:r>
          </a:p>
          <a:p>
            <a:pPr>
              <a:buFontTx/>
              <a:buChar char="•"/>
            </a:pPr>
            <a:r>
              <a:rPr lang="en-CA" smtClean="0"/>
              <a:t>Which ad to place given a query</a:t>
            </a:r>
          </a:p>
          <a:p>
            <a:pPr>
              <a:buFontTx/>
              <a:buChar char="•"/>
            </a:pPr>
            <a:r>
              <a:rPr lang="en-CA" smtClean="0"/>
              <a:t>Train Speech to search on mobile</a:t>
            </a:r>
          </a:p>
          <a:p>
            <a:pPr>
              <a:buFontTx/>
              <a:buChar char="•"/>
            </a:pPr>
            <a:r>
              <a:rPr lang="en-CA" smtClean="0"/>
              <a:t>Machine Translation</a:t>
            </a:r>
          </a:p>
          <a:p>
            <a:pPr>
              <a:buFontTx/>
              <a:buChar char="•"/>
            </a:pPr>
            <a:r>
              <a:rPr lang="en-CA" smtClean="0"/>
              <a:t>…..</a:t>
            </a:r>
          </a:p>
          <a:p>
            <a:pPr>
              <a:buFontTx/>
              <a:buChar char="•"/>
            </a:pPr>
            <a:endParaRPr lang="en-CA" smtClean="0"/>
          </a:p>
          <a:p>
            <a:pPr>
              <a:buFontTx/>
              <a:buChar char="•"/>
            </a:pPr>
            <a:endParaRPr lang="en-CA" smtClean="0"/>
          </a:p>
        </p:txBody>
      </p:sp>
      <p:sp>
        <p:nvSpPr>
          <p:cNvPr id="4" name="Footer Placeholder 3"/>
          <p:cNvSpPr>
            <a:spLocks noGrp="1"/>
          </p:cNvSpPr>
          <p:nvPr>
            <p:ph type="ftr" sz="quarter" idx="11"/>
          </p:nvPr>
        </p:nvSpPr>
        <p:spPr/>
        <p:txBody>
          <a:bodyPr/>
          <a:lstStyle/>
          <a:p>
            <a:pPr>
              <a:defRPr/>
            </a:pPr>
            <a:r>
              <a:rPr lang="en-US" smtClean="0"/>
              <a:t>CPSC 322,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B1ADC904-34F7-4E3D-80EC-C1792B314846}" type="slidenum">
              <a:rPr lang="en-US" smtClean="0"/>
              <a:pPr>
                <a:defRPr/>
              </a:pPr>
              <a:t>29</a:t>
            </a:fld>
            <a:endParaRPr lang="en-US"/>
          </a:p>
        </p:txBody>
      </p:sp>
      <p:sp>
        <p:nvSpPr>
          <p:cNvPr id="6" name="Content Placeholder 2"/>
          <p:cNvSpPr txBox="1">
            <a:spLocks/>
          </p:cNvSpPr>
          <p:nvPr/>
        </p:nvSpPr>
        <p:spPr bwMode="auto">
          <a:xfrm>
            <a:off x="323850" y="4221163"/>
            <a:ext cx="8458200" cy="1778000"/>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defRPr/>
            </a:pPr>
            <a:r>
              <a:rPr lang="en-CA" kern="0" dirty="0">
                <a:latin typeface="+mn-lt"/>
              </a:rPr>
              <a:t>H</a:t>
            </a:r>
            <a:r>
              <a:rPr lang="en-CA" kern="0" dirty="0" err="1">
                <a:latin typeface="+mn-lt"/>
              </a:rPr>
              <a:t>ighly</a:t>
            </a:r>
            <a:r>
              <a:rPr lang="en-CA" kern="0" dirty="0">
                <a:latin typeface="+mn-lt"/>
              </a:rPr>
              <a:t> Parallelizable EM + Map Reduce (simple code to write)</a:t>
            </a:r>
          </a:p>
          <a:p>
            <a:pPr marL="342900" indent="-342900" eaLnBrk="0" hangingPunct="0">
              <a:spcBef>
                <a:spcPct val="20000"/>
              </a:spcBef>
              <a:buFont typeface="Arial" pitchFamily="34" charset="0"/>
              <a:buChar char="•"/>
              <a:defRPr/>
            </a:pPr>
            <a:r>
              <a:rPr lang="en-CA" kern="0" dirty="0">
                <a:latin typeface="+mn-lt"/>
              </a:rPr>
              <a:t>Stochastic Gradient Descent</a:t>
            </a:r>
          </a:p>
          <a:p>
            <a:pPr marL="342900" indent="-342900" eaLnBrk="0" hangingPunct="0">
              <a:spcBef>
                <a:spcPct val="20000"/>
              </a:spcBef>
              <a:buFont typeface="Arial" pitchFamily="34" charset="0"/>
              <a:buChar char="•"/>
              <a:defRPr/>
            </a:pPr>
            <a:endParaRPr lang="en-CA" kern="0" dirty="0">
              <a:latin typeface="+mn-lt"/>
            </a:endParaRPr>
          </a:p>
          <a:p>
            <a:pPr marL="342900" indent="-342900" eaLnBrk="0" hangingPunct="0">
              <a:spcBef>
                <a:spcPct val="20000"/>
              </a:spcBef>
              <a:buFont typeface="Arial" pitchFamily="34" charset="0"/>
              <a:buChar char="•"/>
              <a:defRPr/>
            </a:pPr>
            <a:endParaRPr lang="en-CA" kern="0" dirty="0">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0" y="5643578"/>
            <a:ext cx="2500298" cy="121442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3</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9"/>
          <p:cNvSpPr>
            <a:spLocks noChangeArrowheads="1"/>
          </p:cNvSpPr>
          <p:nvPr/>
        </p:nvSpPr>
        <p:spPr bwMode="auto">
          <a:xfrm>
            <a:off x="0" y="5715016"/>
            <a:ext cx="2428892"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Representation</a:t>
            </a:r>
            <a:endParaRPr lang="en-US" sz="2400" i="1" dirty="0">
              <a:latin typeface="Arial Unicode MS" pitchFamily="34" charset="-128"/>
            </a:endParaRPr>
          </a:p>
        </p:txBody>
      </p:sp>
      <p:sp>
        <p:nvSpPr>
          <p:cNvPr id="42" name="Rectangle 20"/>
          <p:cNvSpPr>
            <a:spLocks noChangeArrowheads="1"/>
          </p:cNvSpPr>
          <p:nvPr/>
        </p:nvSpPr>
        <p:spPr bwMode="auto">
          <a:xfrm>
            <a:off x="127701" y="6037943"/>
            <a:ext cx="2143108" cy="714356"/>
          </a:xfrm>
          <a:prstGeom prst="rect">
            <a:avLst/>
          </a:prstGeom>
          <a:noFill/>
          <a:ln w="9525">
            <a:solidFill>
              <a:schemeClr val="accent2"/>
            </a:solidFill>
            <a:miter lim="800000"/>
            <a:headEnd/>
            <a:tailEnd/>
          </a:ln>
          <a:effectLst/>
        </p:spPr>
        <p:txBody>
          <a:bodyPr/>
          <a:lstStyle/>
          <a:p>
            <a:pPr marL="342900" indent="-342900" algn="ctr">
              <a:spcBef>
                <a:spcPts val="0"/>
              </a:spcBef>
            </a:pPr>
            <a:r>
              <a:rPr lang="en-US" sz="2400" dirty="0" smtClean="0">
                <a:solidFill>
                  <a:schemeClr val="accent2"/>
                </a:solidFill>
                <a:latin typeface="Arial Unicode MS" pitchFamily="34" charset="-128"/>
              </a:rPr>
              <a:t>Reasoning</a:t>
            </a:r>
          </a:p>
          <a:p>
            <a:pPr marL="342900" indent="-342900" algn="ctr">
              <a:spcBef>
                <a:spcPts val="0"/>
              </a:spcBef>
            </a:pPr>
            <a:r>
              <a:rPr lang="en-US" sz="2400" dirty="0" smtClean="0">
                <a:solidFill>
                  <a:schemeClr val="accent2"/>
                </a:solidFill>
                <a:latin typeface="Arial Unicode MS" pitchFamily="34" charset="-128"/>
              </a:rPr>
              <a:t>Technique</a:t>
            </a:r>
            <a:endParaRPr lang="en-US" sz="2400" dirty="0">
              <a:solidFill>
                <a:schemeClr val="accent2"/>
              </a:solidFill>
              <a:latin typeface="Arial Unicode MS" pitchFamily="34"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a:xfrm>
            <a:off x="395288" y="981075"/>
            <a:ext cx="8458200" cy="1727200"/>
          </a:xfrm>
        </p:spPr>
        <p:txBody>
          <a:bodyPr/>
          <a:lstStyle/>
          <a:p>
            <a:r>
              <a:rPr lang="en-CA" b="1" smtClean="0">
                <a:solidFill>
                  <a:schemeClr val="accent2"/>
                </a:solidFill>
              </a:rPr>
              <a:t>Watson : </a:t>
            </a:r>
            <a:r>
              <a:rPr lang="en-CA" smtClean="0"/>
              <a:t>analyzes natural language questions and content well enough and fast enough to compete and win against champion players at </a:t>
            </a:r>
            <a:r>
              <a:rPr lang="en-CA" smtClean="0">
                <a:hlinkClick r:id="rId3"/>
              </a:rPr>
              <a:t>Jeopardy!</a:t>
            </a:r>
            <a:r>
              <a:rPr lang="en-CA" smtClean="0"/>
              <a:t> </a:t>
            </a:r>
          </a:p>
          <a:p>
            <a:endParaRPr lang="en-CA" smtClean="0"/>
          </a:p>
        </p:txBody>
      </p:sp>
      <p:sp>
        <p:nvSpPr>
          <p:cNvPr id="4" name="Footer Placeholder 3"/>
          <p:cNvSpPr>
            <a:spLocks noGrp="1"/>
          </p:cNvSpPr>
          <p:nvPr>
            <p:ph type="ftr" sz="quarter" idx="11"/>
          </p:nvPr>
        </p:nvSpPr>
        <p:spPr/>
        <p:txBody>
          <a:bodyPr/>
          <a:lstStyle/>
          <a:p>
            <a:pPr>
              <a:defRPr/>
            </a:pPr>
            <a:r>
              <a:rPr lang="en-US" smtClean="0"/>
              <a:t>CPSC 322,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AAF57AA3-337D-4802-8403-DA722BDE510B}" type="slidenum">
              <a:rPr lang="en-US" smtClean="0"/>
              <a:pPr>
                <a:defRPr/>
              </a:pPr>
              <a:t>30</a:t>
            </a:fld>
            <a:endParaRPr lang="en-US"/>
          </a:p>
        </p:txBody>
      </p:sp>
      <p:pic>
        <p:nvPicPr>
          <p:cNvPr id="67589" name="Picture 3"/>
          <p:cNvPicPr>
            <a:picLocks noChangeAspect="1" noChangeArrowheads="1"/>
          </p:cNvPicPr>
          <p:nvPr/>
        </p:nvPicPr>
        <p:blipFill>
          <a:blip r:embed="rId4" cstate="print"/>
          <a:srcRect/>
          <a:stretch>
            <a:fillRect/>
          </a:stretch>
        </p:blipFill>
        <p:spPr bwMode="auto">
          <a:xfrm>
            <a:off x="2124075" y="0"/>
            <a:ext cx="4762500" cy="1085850"/>
          </a:xfrm>
          <a:prstGeom prst="rect">
            <a:avLst/>
          </a:prstGeom>
          <a:noFill/>
          <a:ln w="9525">
            <a:noFill/>
            <a:miter lim="800000"/>
            <a:headEnd/>
            <a:tailEnd/>
          </a:ln>
        </p:spPr>
      </p:pic>
      <p:sp>
        <p:nvSpPr>
          <p:cNvPr id="67590"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IBM</a:t>
            </a:r>
          </a:p>
        </p:txBody>
      </p:sp>
      <p:sp>
        <p:nvSpPr>
          <p:cNvPr id="9" name="Content Placeholder 2"/>
          <p:cNvSpPr txBox="1">
            <a:spLocks/>
          </p:cNvSpPr>
          <p:nvPr/>
        </p:nvSpPr>
        <p:spPr bwMode="auto">
          <a:xfrm>
            <a:off x="71438" y="2276475"/>
            <a:ext cx="7380287" cy="936625"/>
          </a:xfrm>
          <a:prstGeom prst="rect">
            <a:avLst/>
          </a:prstGeom>
          <a:noFill/>
          <a:ln w="9525">
            <a:noFill/>
            <a:miter lim="800000"/>
            <a:headEnd/>
            <a:tailEnd/>
          </a:ln>
        </p:spPr>
        <p:txBody>
          <a:bodyPr/>
          <a:lstStyle/>
          <a:p>
            <a:pPr marL="342900" indent="-342900" eaLnBrk="0" hangingPunct="0">
              <a:spcBef>
                <a:spcPct val="20000"/>
              </a:spcBef>
              <a:defRPr/>
            </a:pPr>
            <a:r>
              <a:rPr lang="en-CA" sz="2400" i="1" dirty="0">
                <a:latin typeface="Arial" pitchFamily="34" charset="0"/>
                <a:cs typeface="Arial" pitchFamily="34" charset="0"/>
              </a:rPr>
              <a:t>“This Drug has been shown to relieve the symptoms of ADD with relatively few side effects."</a:t>
            </a:r>
            <a:endParaRPr lang="en-CA" sz="2400" kern="0" dirty="0">
              <a:latin typeface="+mn-lt"/>
            </a:endParaRPr>
          </a:p>
        </p:txBody>
      </p:sp>
      <p:pic>
        <p:nvPicPr>
          <p:cNvPr id="67592" name="Picture 4"/>
          <p:cNvPicPr>
            <a:picLocks noChangeAspect="1" noChangeArrowheads="1"/>
          </p:cNvPicPr>
          <p:nvPr/>
        </p:nvPicPr>
        <p:blipFill>
          <a:blip r:embed="rId5" cstate="print"/>
          <a:srcRect/>
          <a:stretch>
            <a:fillRect/>
          </a:stretch>
        </p:blipFill>
        <p:spPr bwMode="auto">
          <a:xfrm>
            <a:off x="2257425" y="3284538"/>
            <a:ext cx="6886575" cy="3573462"/>
          </a:xfrm>
          <a:prstGeom prst="rect">
            <a:avLst/>
          </a:prstGeom>
          <a:noFill/>
          <a:ln w="9525">
            <a:noFill/>
            <a:miter lim="800000"/>
            <a:headEnd/>
            <a:tailEnd/>
          </a:ln>
        </p:spPr>
      </p:pic>
      <p:sp>
        <p:nvSpPr>
          <p:cNvPr id="10" name="Content Placeholder 2"/>
          <p:cNvSpPr txBox="1">
            <a:spLocks/>
          </p:cNvSpPr>
          <p:nvPr/>
        </p:nvSpPr>
        <p:spPr bwMode="auto">
          <a:xfrm>
            <a:off x="0" y="3141663"/>
            <a:ext cx="5795963" cy="863600"/>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defRPr/>
            </a:pPr>
            <a:r>
              <a:rPr lang="en-CA" b="1" kern="0" dirty="0">
                <a:solidFill>
                  <a:schemeClr val="accent2"/>
                </a:solidFill>
                <a:latin typeface="+mn-lt"/>
              </a:rPr>
              <a:t>1000s of  algorithms and </a:t>
            </a:r>
            <a:r>
              <a:rPr lang="en-CA" b="1" kern="0" dirty="0" err="1">
                <a:solidFill>
                  <a:schemeClr val="accent2"/>
                </a:solidFill>
                <a:latin typeface="+mn-lt"/>
              </a:rPr>
              <a:t>KBs</a:t>
            </a:r>
            <a:r>
              <a:rPr lang="en-CA" b="1" kern="0" dirty="0">
                <a:solidFill>
                  <a:schemeClr val="accent2"/>
                </a:solidFill>
                <a:latin typeface="+mn-lt"/>
              </a:rPr>
              <a:t>, </a:t>
            </a:r>
            <a:endParaRPr lang="en-CA" kern="0" dirty="0">
              <a:latin typeface="+mn-lt"/>
            </a:endParaRPr>
          </a:p>
        </p:txBody>
      </p:sp>
      <p:sp>
        <p:nvSpPr>
          <p:cNvPr id="12" name="Content Placeholder 2"/>
          <p:cNvSpPr txBox="1">
            <a:spLocks/>
          </p:cNvSpPr>
          <p:nvPr/>
        </p:nvSpPr>
        <p:spPr bwMode="auto">
          <a:xfrm>
            <a:off x="7289800" y="2420938"/>
            <a:ext cx="1854200" cy="792162"/>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defRPr/>
            </a:pPr>
            <a:r>
              <a:rPr lang="en-CA" b="1" kern="0" dirty="0">
                <a:solidFill>
                  <a:schemeClr val="accent2"/>
                </a:solidFill>
                <a:latin typeface="+mn-lt"/>
              </a:rPr>
              <a:t>3 </a:t>
            </a:r>
            <a:r>
              <a:rPr lang="en-CA" b="1" kern="0" dirty="0" err="1">
                <a:solidFill>
                  <a:schemeClr val="accent2"/>
                </a:solidFill>
                <a:latin typeface="+mn-lt"/>
              </a:rPr>
              <a:t>secs</a:t>
            </a:r>
            <a:endParaRPr lang="en-CA" kern="0" dirty="0">
              <a:latin typeface="+mn-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Grp="1" noChangeArrowheads="1"/>
          </p:cNvSpPr>
          <p:nvPr>
            <p:ph type="title"/>
          </p:nvPr>
        </p:nvSpPr>
        <p:spPr/>
        <p:txBody>
          <a:bodyPr rIns="116994"/>
          <a:lstStyle/>
          <a:p>
            <a:pPr marL="39688" eaLnBrk="1" hangingPunct="1"/>
            <a:r>
              <a:rPr lang="en-US" smtClean="0"/>
              <a:t>Statistical Machine Translation</a:t>
            </a:r>
          </a:p>
        </p:txBody>
      </p:sp>
      <p:sp>
        <p:nvSpPr>
          <p:cNvPr id="75779" name="Rectangle 2"/>
          <p:cNvSpPr>
            <a:spLocks noGrp="1" noChangeArrowheads="1"/>
          </p:cNvSpPr>
          <p:nvPr>
            <p:ph type="body" idx="1"/>
          </p:nvPr>
        </p:nvSpPr>
        <p:spPr/>
        <p:txBody>
          <a:bodyPr rIns="116994"/>
          <a:lstStyle/>
          <a:p>
            <a:pPr eaLnBrk="1" hangingPunct="1"/>
            <a:endParaRPr lang="en-US" smtClean="0"/>
          </a:p>
        </p:txBody>
      </p:sp>
      <p:sp>
        <p:nvSpPr>
          <p:cNvPr id="75780" name="Rectangle 3"/>
          <p:cNvSpPr>
            <a:spLocks/>
          </p:cNvSpPr>
          <p:nvPr/>
        </p:nvSpPr>
        <p:spPr bwMode="auto">
          <a:xfrm>
            <a:off x="455613" y="2366963"/>
            <a:ext cx="3835400" cy="1476375"/>
          </a:xfrm>
          <a:prstGeom prst="rect">
            <a:avLst/>
          </a:prstGeom>
          <a:noFill/>
          <a:ln w="12700">
            <a:solidFill>
              <a:schemeClr val="tx1"/>
            </a:solidFill>
            <a:miter lim="800000"/>
            <a:headEnd/>
            <a:tailEnd/>
          </a:ln>
        </p:spPr>
        <p:txBody>
          <a:bodyPr wrap="none" lIns="0" tIns="0" rIns="40638" bIns="0">
            <a:spAutoFit/>
          </a:bodyPr>
          <a:lstStyle/>
          <a:p>
            <a:pPr marL="39688"/>
            <a:r>
              <a:rPr lang="en-US" sz="2400">
                <a:latin typeface="Lucida Grande"/>
                <a:sym typeface="Lucida Grande"/>
              </a:rPr>
              <a:t>SEHR GEEHRTER GAST! </a:t>
            </a:r>
            <a:br>
              <a:rPr lang="en-US" sz="2400">
                <a:latin typeface="Lucida Grande"/>
                <a:sym typeface="Lucida Grande"/>
              </a:rPr>
            </a:br>
            <a:r>
              <a:rPr lang="en-US" sz="2400">
                <a:latin typeface="Lucida Grande"/>
                <a:sym typeface="Lucida Grande"/>
              </a:rPr>
              <a:t>KUNST, KULTUR UND </a:t>
            </a:r>
          </a:p>
          <a:p>
            <a:pPr marL="39688"/>
            <a:r>
              <a:rPr lang="en-US" sz="2400">
                <a:latin typeface="Lucida Grande"/>
                <a:sym typeface="Lucida Grande"/>
              </a:rPr>
              <a:t>KOMFORT IM HERZEN </a:t>
            </a:r>
          </a:p>
          <a:p>
            <a:pPr marL="39688"/>
            <a:r>
              <a:rPr lang="en-US" sz="2400">
                <a:latin typeface="Lucida Grande"/>
                <a:sym typeface="Lucida Grande"/>
              </a:rPr>
              <a:t>BERLIN.</a:t>
            </a:r>
          </a:p>
        </p:txBody>
      </p:sp>
      <p:sp>
        <p:nvSpPr>
          <p:cNvPr id="75781" name="Rectangle 4"/>
          <p:cNvSpPr>
            <a:spLocks/>
          </p:cNvSpPr>
          <p:nvPr/>
        </p:nvSpPr>
        <p:spPr bwMode="auto">
          <a:xfrm>
            <a:off x="4972050" y="2366963"/>
            <a:ext cx="3627438" cy="1476375"/>
          </a:xfrm>
          <a:prstGeom prst="rect">
            <a:avLst/>
          </a:prstGeom>
          <a:noFill/>
          <a:ln w="12700">
            <a:solidFill>
              <a:schemeClr val="tx1"/>
            </a:solidFill>
            <a:miter lim="800000"/>
            <a:headEnd/>
            <a:tailEnd/>
          </a:ln>
        </p:spPr>
        <p:txBody>
          <a:bodyPr wrap="none" lIns="0" tIns="0" rIns="40638" bIns="0">
            <a:spAutoFit/>
          </a:bodyPr>
          <a:lstStyle/>
          <a:p>
            <a:pPr marL="39688"/>
            <a:r>
              <a:rPr lang="en-US" sz="2400">
                <a:latin typeface="Lucida Grande"/>
                <a:sym typeface="Lucida Grande"/>
              </a:rPr>
              <a:t>DEAR GUESTS, </a:t>
            </a:r>
          </a:p>
          <a:p>
            <a:pPr marL="39688"/>
            <a:r>
              <a:rPr lang="en-US" sz="2400">
                <a:latin typeface="Lucida Grande"/>
                <a:sym typeface="Lucida Grande"/>
              </a:rPr>
              <a:t>ART, CULTURE AND </a:t>
            </a:r>
          </a:p>
          <a:p>
            <a:pPr marL="39688"/>
            <a:r>
              <a:rPr lang="en-US" sz="2400">
                <a:latin typeface="Lucida Grande"/>
                <a:sym typeface="Lucida Grande"/>
              </a:rPr>
              <a:t>LUXURY IN THE HEART </a:t>
            </a:r>
          </a:p>
          <a:p>
            <a:pPr marL="39688"/>
            <a:r>
              <a:rPr lang="en-US" sz="2400">
                <a:latin typeface="Lucida Grande"/>
                <a:sym typeface="Lucida Grande"/>
              </a:rPr>
              <a:t>OF BERLIN.</a:t>
            </a:r>
          </a:p>
        </p:txBody>
      </p:sp>
      <p:sp>
        <p:nvSpPr>
          <p:cNvPr id="75782" name="Rectangle 5"/>
          <p:cNvSpPr>
            <a:spLocks/>
          </p:cNvSpPr>
          <p:nvPr/>
        </p:nvSpPr>
        <p:spPr bwMode="auto">
          <a:xfrm>
            <a:off x="455613" y="4303713"/>
            <a:ext cx="3963987" cy="1517650"/>
          </a:xfrm>
          <a:prstGeom prst="rect">
            <a:avLst/>
          </a:prstGeom>
          <a:noFill/>
          <a:ln w="12700">
            <a:solidFill>
              <a:schemeClr val="tx1"/>
            </a:solidFill>
            <a:miter lim="800000"/>
            <a:headEnd/>
            <a:tailEnd/>
          </a:ln>
        </p:spPr>
        <p:txBody>
          <a:bodyPr lIns="0" tIns="0" rIns="40638" bIns="0"/>
          <a:lstStyle/>
          <a:p>
            <a:pPr marL="39688"/>
            <a:r>
              <a:rPr lang="en-US" sz="2400">
                <a:latin typeface="Lucida Grande"/>
                <a:sym typeface="Lucida Grande"/>
              </a:rPr>
              <a:t>DIE ÖRTLICHE </a:t>
            </a:r>
          </a:p>
          <a:p>
            <a:pPr marL="39688"/>
            <a:r>
              <a:rPr lang="en-US" sz="2400">
                <a:latin typeface="Lucida Grande"/>
                <a:sym typeface="Lucida Grande"/>
              </a:rPr>
              <a:t>NETZSPANNUNG BETRÄGT 220/240 VOLT BEI 50 HERTZ.</a:t>
            </a:r>
          </a:p>
        </p:txBody>
      </p:sp>
      <p:sp>
        <p:nvSpPr>
          <p:cNvPr id="75783" name="Rectangle 6"/>
          <p:cNvSpPr>
            <a:spLocks/>
          </p:cNvSpPr>
          <p:nvPr/>
        </p:nvSpPr>
        <p:spPr bwMode="auto">
          <a:xfrm>
            <a:off x="5013325" y="4303713"/>
            <a:ext cx="3665538" cy="739775"/>
          </a:xfrm>
          <a:prstGeom prst="rect">
            <a:avLst/>
          </a:prstGeom>
          <a:noFill/>
          <a:ln w="12700">
            <a:solidFill>
              <a:schemeClr val="tx1"/>
            </a:solidFill>
            <a:miter lim="800000"/>
            <a:headEnd/>
            <a:tailEnd/>
          </a:ln>
        </p:spPr>
        <p:txBody>
          <a:bodyPr wrap="none" lIns="0" tIns="0" rIns="40638" bIns="0">
            <a:spAutoFit/>
          </a:bodyPr>
          <a:lstStyle/>
          <a:p>
            <a:pPr marL="39688"/>
            <a:r>
              <a:rPr lang="en-US" sz="2400">
                <a:latin typeface="Lucida Grande"/>
                <a:sym typeface="Lucida Grande"/>
              </a:rPr>
              <a:t>THE LOCAL VOLTAGE </a:t>
            </a:r>
          </a:p>
          <a:p>
            <a:pPr marL="39688"/>
            <a:r>
              <a:rPr lang="en-US" sz="2400">
                <a:latin typeface="Lucida Grande"/>
                <a:sym typeface="Lucida Grande"/>
              </a:rPr>
              <a:t>IS 220/240 VOLTS 50 HZ.</a:t>
            </a:r>
          </a:p>
        </p:txBody>
      </p:sp>
      <p:sp>
        <p:nvSpPr>
          <p:cNvPr id="75784" name="Rectangle 7"/>
          <p:cNvSpPr>
            <a:spLocks/>
          </p:cNvSpPr>
          <p:nvPr/>
        </p:nvSpPr>
        <p:spPr bwMode="auto">
          <a:xfrm>
            <a:off x="3716338" y="5983288"/>
            <a:ext cx="527050" cy="368300"/>
          </a:xfrm>
          <a:prstGeom prst="rect">
            <a:avLst/>
          </a:prstGeom>
          <a:noFill/>
          <a:ln w="12700">
            <a:noFill/>
            <a:miter lim="800000"/>
            <a:headEnd/>
            <a:tailEnd/>
          </a:ln>
        </p:spPr>
        <p:txBody>
          <a:bodyPr wrap="none" lIns="0" tIns="0" rIns="40638" bIns="0">
            <a:spAutoFit/>
          </a:bodyPr>
          <a:lstStyle/>
          <a:p>
            <a:pPr marL="39688"/>
            <a:r>
              <a:rPr lang="en-US" sz="2400">
                <a:solidFill>
                  <a:srgbClr val="00B0F0"/>
                </a:solidFill>
                <a:latin typeface="Lucida Grande"/>
                <a:sym typeface="Lucida Grande"/>
              </a:rPr>
              <a:t>DE</a:t>
            </a:r>
          </a:p>
        </p:txBody>
      </p:sp>
      <p:sp>
        <p:nvSpPr>
          <p:cNvPr id="75785" name="Rectangle 8"/>
          <p:cNvSpPr>
            <a:spLocks/>
          </p:cNvSpPr>
          <p:nvPr/>
        </p:nvSpPr>
        <p:spPr bwMode="auto">
          <a:xfrm>
            <a:off x="7983538" y="5221288"/>
            <a:ext cx="527050" cy="368300"/>
          </a:xfrm>
          <a:prstGeom prst="rect">
            <a:avLst/>
          </a:prstGeom>
          <a:noFill/>
          <a:ln w="12700">
            <a:noFill/>
            <a:miter lim="800000"/>
            <a:headEnd/>
            <a:tailEnd/>
          </a:ln>
        </p:spPr>
        <p:txBody>
          <a:bodyPr wrap="none" lIns="0" tIns="0" rIns="40638" bIns="0">
            <a:spAutoFit/>
          </a:bodyPr>
          <a:lstStyle/>
          <a:p>
            <a:pPr marL="39688"/>
            <a:r>
              <a:rPr lang="en-US" sz="2400">
                <a:solidFill>
                  <a:srgbClr val="00B0F0"/>
                </a:solidFill>
                <a:latin typeface="Lucida Grande"/>
                <a:sym typeface="Lucida Grande"/>
              </a:rPr>
              <a:t>EN</a:t>
            </a:r>
          </a:p>
        </p:txBody>
      </p:sp>
      <p:sp>
        <p:nvSpPr>
          <p:cNvPr id="75786" name="Line 9"/>
          <p:cNvSpPr>
            <a:spLocks noChangeShapeType="1"/>
          </p:cNvSpPr>
          <p:nvPr/>
        </p:nvSpPr>
        <p:spPr bwMode="auto">
          <a:xfrm>
            <a:off x="4205288" y="3098800"/>
            <a:ext cx="758825" cy="0"/>
          </a:xfrm>
          <a:prstGeom prst="line">
            <a:avLst/>
          </a:prstGeom>
          <a:noFill/>
          <a:ln w="38100">
            <a:solidFill>
              <a:srgbClr val="FA1A02"/>
            </a:solidFill>
            <a:round/>
            <a:headEnd type="triangle" w="lg" len="med"/>
            <a:tailEnd type="triangle" w="lg" len="med"/>
          </a:ln>
        </p:spPr>
        <p:txBody>
          <a:bodyPr lIns="0" tIns="0" rIns="0" bIns="0"/>
          <a:lstStyle/>
          <a:p>
            <a:endParaRPr lang="en-CA"/>
          </a:p>
        </p:txBody>
      </p:sp>
      <p:sp>
        <p:nvSpPr>
          <p:cNvPr id="75787" name="Line 10"/>
          <p:cNvSpPr>
            <a:spLocks noChangeShapeType="1"/>
          </p:cNvSpPr>
          <p:nvPr/>
        </p:nvSpPr>
        <p:spPr bwMode="auto">
          <a:xfrm>
            <a:off x="4429125" y="4803775"/>
            <a:ext cx="581025" cy="0"/>
          </a:xfrm>
          <a:prstGeom prst="line">
            <a:avLst/>
          </a:prstGeom>
          <a:noFill/>
          <a:ln w="38100">
            <a:solidFill>
              <a:srgbClr val="FA1A02"/>
            </a:solidFill>
            <a:round/>
            <a:headEnd type="triangle" w="lg" len="med"/>
            <a:tailEnd type="triangle" w="lg" len="med"/>
          </a:ln>
        </p:spPr>
        <p:txBody>
          <a:bodyPr lIns="0" tIns="0" rIns="0" bIns="0"/>
          <a:lstStyle/>
          <a:p>
            <a:endParaRPr lang="en-CA"/>
          </a:p>
        </p:txBody>
      </p:sp>
      <p:sp>
        <p:nvSpPr>
          <p:cNvPr id="75788" name="Text Box 7"/>
          <p:cNvSpPr txBox="1">
            <a:spLocks noChangeArrowheads="1"/>
          </p:cNvSpPr>
          <p:nvPr/>
        </p:nvSpPr>
        <p:spPr bwMode="auto">
          <a:xfrm>
            <a:off x="250825" y="6021388"/>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
        <p:nvSpPr>
          <p:cNvPr id="13" name="Slide Number Placeholder 12"/>
          <p:cNvSpPr>
            <a:spLocks noGrp="1"/>
          </p:cNvSpPr>
          <p:nvPr>
            <p:ph type="sldNum" sz="quarter" idx="12"/>
          </p:nvPr>
        </p:nvSpPr>
        <p:spPr/>
        <p:txBody>
          <a:bodyPr/>
          <a:lstStyle/>
          <a:p>
            <a:pPr>
              <a:defRPr/>
            </a:pPr>
            <a:r>
              <a:rPr lang="en-US" smtClean="0"/>
              <a:t>Slide </a:t>
            </a:r>
            <a:fld id="{79462C5B-69B6-4D68-8423-57E54287D670}" type="slidenum">
              <a:rPr lang="en-US" smtClean="0"/>
              <a:pPr>
                <a:defRPr/>
              </a:pPr>
              <a:t>31</a:t>
            </a:fld>
            <a:endParaRPr lang="en-US"/>
          </a:p>
        </p:txBody>
      </p:sp>
      <p:sp>
        <p:nvSpPr>
          <p:cNvPr id="14" name="Footer Placeholder 13"/>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446213" y="231775"/>
            <a:ext cx="2527300" cy="5099050"/>
            <a:chOff x="0" y="0"/>
            <a:chExt cx="2264" cy="4568"/>
          </a:xfrm>
        </p:grpSpPr>
        <p:sp>
          <p:nvSpPr>
            <p:cNvPr id="76847" name="Rectangle 2"/>
            <p:cNvSpPr>
              <a:spLocks/>
            </p:cNvSpPr>
            <p:nvPr/>
          </p:nvSpPr>
          <p:spPr bwMode="auto">
            <a:xfrm>
              <a:off x="344" y="1160"/>
              <a:ext cx="1920" cy="3408"/>
            </a:xfrm>
            <a:prstGeom prst="rect">
              <a:avLst/>
            </a:prstGeom>
            <a:solidFill>
              <a:srgbClr val="62BE8E"/>
            </a:solidFill>
            <a:ln w="12700">
              <a:noFill/>
              <a:miter lim="800000"/>
              <a:headEnd/>
              <a:tailEnd/>
            </a:ln>
          </p:spPr>
          <p:txBody>
            <a:bodyPr lIns="0" tIns="0" rIns="57799" bIns="0"/>
            <a:lstStyle/>
            <a:p>
              <a:pPr marL="39688"/>
              <a:r>
                <a:rPr lang="ja-JP" altLang="en-US" sz="2400">
                  <a:solidFill>
                    <a:srgbClr val="FF0000"/>
                  </a:solidFill>
                  <a:latin typeface="SimSun" pitchFamily="2" charset="-122"/>
                  <a:ea typeface="SimSun" pitchFamily="2" charset="-122"/>
                  <a:sym typeface="SimSun" pitchFamily="2" charset="-122"/>
                </a:rPr>
                <a:t>信</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letter	</a:t>
              </a:r>
            </a:p>
            <a:p>
              <a:pPr marL="39688"/>
              <a:r>
                <a:rPr lang="en-US" sz="2400">
                  <a:cs typeface="Times New Roman" pitchFamily="18" charset="0"/>
                  <a:sym typeface="Times New Roman" pitchFamily="18" charset="0"/>
                </a:rPr>
                <a:t>trust	</a:t>
              </a:r>
            </a:p>
            <a:p>
              <a:pPr marL="39688"/>
              <a:r>
                <a:rPr lang="en-US" sz="2400">
                  <a:cs typeface="Times New Roman" pitchFamily="18" charset="0"/>
                  <a:sym typeface="Times New Roman" pitchFamily="18" charset="0"/>
                </a:rPr>
                <a:t>letters	</a:t>
              </a:r>
            </a:p>
            <a:p>
              <a:pPr marL="39688"/>
              <a:r>
                <a:rPr lang="en-US" sz="2400">
                  <a:cs typeface="Times New Roman" pitchFamily="18" charset="0"/>
                  <a:sym typeface="Times New Roman" pitchFamily="18" charset="0"/>
                </a:rPr>
                <a:t>believe	</a:t>
              </a:r>
            </a:p>
            <a:p>
              <a:pPr marL="39688"/>
              <a:r>
                <a:rPr lang="en-US" sz="2400">
                  <a:cs typeface="Times New Roman" pitchFamily="18" charset="0"/>
                  <a:sym typeface="Times New Roman" pitchFamily="18" charset="0"/>
                </a:rPr>
                <a:t>signal	</a:t>
              </a:r>
            </a:p>
            <a:p>
              <a:pPr marL="39688"/>
              <a:r>
                <a:rPr lang="en-US" sz="2400">
                  <a:cs typeface="Times New Roman" pitchFamily="18" charset="0"/>
                  <a:sym typeface="Times New Roman" pitchFamily="18" charset="0"/>
                </a:rPr>
                <a:t>a letter</a:t>
              </a:r>
            </a:p>
            <a:p>
              <a:pPr marL="39688"/>
              <a:r>
                <a:rPr lang="en-US" sz="2400">
                  <a:cs typeface="Times New Roman" pitchFamily="18" charset="0"/>
                  <a:sym typeface="Times New Roman" pitchFamily="18" charset="0"/>
                </a:rPr>
                <a:t>believe that</a:t>
              </a:r>
            </a:p>
            <a:p>
              <a:pPr marL="39688"/>
              <a:r>
                <a:rPr lang="en-US" sz="2400">
                  <a:cs typeface="Times New Roman" pitchFamily="18" charset="0"/>
                  <a:sym typeface="Times New Roman" pitchFamily="18" charset="0"/>
                </a:rPr>
                <a:t>letter of</a:t>
              </a:r>
            </a:p>
            <a:p>
              <a:pPr marL="39688"/>
              <a:r>
                <a:rPr lang="en-US" sz="2400">
                  <a:cs typeface="Times New Roman" pitchFamily="18" charset="0"/>
                  <a:sym typeface="Times New Roman" pitchFamily="18" charset="0"/>
                </a:rPr>
                <a:t>confidence</a:t>
              </a:r>
            </a:p>
          </p:txBody>
        </p:sp>
        <p:grpSp>
          <p:nvGrpSpPr>
            <p:cNvPr id="3" name="Group 3"/>
            <p:cNvGrpSpPr>
              <a:grpSpLocks/>
            </p:cNvGrpSpPr>
            <p:nvPr/>
          </p:nvGrpSpPr>
          <p:grpSpPr bwMode="auto">
            <a:xfrm>
              <a:off x="0" y="0"/>
              <a:ext cx="925" cy="1136"/>
              <a:chOff x="0" y="0"/>
              <a:chExt cx="925" cy="1136"/>
            </a:xfrm>
          </p:grpSpPr>
          <p:sp>
            <p:nvSpPr>
              <p:cNvPr id="76849" name="AutoShape 4"/>
              <p:cNvSpPr>
                <a:spLocks/>
              </p:cNvSpPr>
              <p:nvPr/>
            </p:nvSpPr>
            <p:spPr bwMode="auto">
              <a:xfrm>
                <a:off x="0" y="0"/>
                <a:ext cx="925" cy="1136"/>
              </a:xfrm>
              <a:custGeom>
                <a:avLst/>
                <a:gdLst>
                  <a:gd name="T0" fmla="*/ 7773 w 20841"/>
                  <a:gd name="T1" fmla="*/ 8361 h 20978"/>
                  <a:gd name="T2" fmla="*/ 563 w 20841"/>
                  <a:gd name="T3" fmla="*/ 6375 h 20978"/>
                  <a:gd name="T4" fmla="*/ 2985 w 20841"/>
                  <a:gd name="T5" fmla="*/ 462 h 20978"/>
                  <a:gd name="T6" fmla="*/ 10195 w 20841"/>
                  <a:gd name="T7" fmla="*/ 2449 h 20978"/>
                  <a:gd name="T8" fmla="*/ 9403 w 20841"/>
                  <a:gd name="T9" fmla="*/ 7338 h 20978"/>
                  <a:gd name="T10" fmla="*/ 20841 w 20841"/>
                  <a:gd name="T11" fmla="*/ 20978 h 20978"/>
                  <a:gd name="T12" fmla="*/ 7773 w 20841"/>
                  <a:gd name="T13" fmla="*/ 8361 h 20978"/>
                  <a:gd name="T14" fmla="*/ 7773 w 20841"/>
                  <a:gd name="T15" fmla="*/ 8361 h 20978"/>
                  <a:gd name="T16" fmla="*/ 0 60000 65536"/>
                  <a:gd name="T17" fmla="*/ 0 60000 65536"/>
                  <a:gd name="T18" fmla="*/ 0 60000 65536"/>
                  <a:gd name="T19" fmla="*/ 0 60000 65536"/>
                  <a:gd name="T20" fmla="*/ 0 60000 65536"/>
                  <a:gd name="T21" fmla="*/ 0 60000 65536"/>
                  <a:gd name="T22" fmla="*/ 0 60000 65536"/>
                  <a:gd name="T23" fmla="*/ 0 60000 65536"/>
                  <a:gd name="T24" fmla="*/ 0 w 20841"/>
                  <a:gd name="T25" fmla="*/ 0 h 20978"/>
                  <a:gd name="T26" fmla="*/ 20841 w 20841"/>
                  <a:gd name="T27" fmla="*/ 20978 h 209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41" h="20978">
                    <a:moveTo>
                      <a:pt x="7773" y="8361"/>
                    </a:moveTo>
                    <a:cubicBezTo>
                      <a:pt x="5113" y="9446"/>
                      <a:pt x="1885" y="8557"/>
                      <a:pt x="563" y="6375"/>
                    </a:cubicBezTo>
                    <a:cubicBezTo>
                      <a:pt x="-759" y="4194"/>
                      <a:pt x="325" y="1547"/>
                      <a:pt x="2985" y="462"/>
                    </a:cubicBezTo>
                    <a:cubicBezTo>
                      <a:pt x="5645" y="-622"/>
                      <a:pt x="8873" y="267"/>
                      <a:pt x="10195" y="2449"/>
                    </a:cubicBezTo>
                    <a:cubicBezTo>
                      <a:pt x="11171" y="4058"/>
                      <a:pt x="10857" y="5993"/>
                      <a:pt x="9403" y="7338"/>
                    </a:cubicBezTo>
                    <a:lnTo>
                      <a:pt x="20841" y="20978"/>
                    </a:lnTo>
                    <a:lnTo>
                      <a:pt x="7773" y="8361"/>
                    </a:lnTo>
                    <a:close/>
                    <a:moveTo>
                      <a:pt x="7773" y="8361"/>
                    </a:moveTo>
                  </a:path>
                </a:pathLst>
              </a:custGeom>
              <a:solidFill>
                <a:srgbClr val="62BE8E"/>
              </a:solidFill>
              <a:ln w="12700">
                <a:solidFill>
                  <a:schemeClr val="tx1"/>
                </a:solidFill>
                <a:round/>
                <a:headEnd/>
                <a:tailEnd/>
              </a:ln>
            </p:spPr>
            <p:txBody>
              <a:bodyPr lIns="0" tIns="0" rIns="0" bIns="0"/>
              <a:lstStyle/>
              <a:p>
                <a:endParaRPr lang="en-CA"/>
              </a:p>
            </p:txBody>
          </p:sp>
          <p:sp>
            <p:nvSpPr>
              <p:cNvPr id="76850" name="Rectangle 5"/>
              <p:cNvSpPr>
                <a:spLocks/>
              </p:cNvSpPr>
              <p:nvPr/>
            </p:nvSpPr>
            <p:spPr bwMode="auto">
              <a:xfrm>
                <a:off x="71" y="66"/>
                <a:ext cx="337" cy="338"/>
              </a:xfrm>
              <a:prstGeom prst="rect">
                <a:avLst/>
              </a:prstGeom>
              <a:noFill/>
              <a:ln w="12700">
                <a:noFill/>
                <a:miter lim="800000"/>
                <a:headEnd/>
                <a:tailEnd/>
              </a:ln>
            </p:spPr>
            <p:txBody>
              <a:bodyPr lIns="0" tIns="0" rIns="0" bIns="0"/>
              <a:lstStyle/>
              <a:p>
                <a:endParaRPr lang="en-US"/>
              </a:p>
            </p:txBody>
          </p:sp>
        </p:grpSp>
      </p:grpSp>
      <p:grpSp>
        <p:nvGrpSpPr>
          <p:cNvPr id="4" name="Group 6"/>
          <p:cNvGrpSpPr>
            <a:grpSpLocks/>
          </p:cNvGrpSpPr>
          <p:nvPr/>
        </p:nvGrpSpPr>
        <p:grpSpPr bwMode="auto">
          <a:xfrm>
            <a:off x="2374900" y="303213"/>
            <a:ext cx="4037013" cy="5278437"/>
            <a:chOff x="0" y="0"/>
            <a:chExt cx="3616" cy="4728"/>
          </a:xfrm>
        </p:grpSpPr>
        <p:grpSp>
          <p:nvGrpSpPr>
            <p:cNvPr id="5" name="Group 7"/>
            <p:cNvGrpSpPr>
              <a:grpSpLocks/>
            </p:cNvGrpSpPr>
            <p:nvPr/>
          </p:nvGrpSpPr>
          <p:grpSpPr bwMode="auto">
            <a:xfrm>
              <a:off x="0" y="0"/>
              <a:ext cx="1936" cy="1311"/>
              <a:chOff x="0" y="0"/>
              <a:chExt cx="1936" cy="1311"/>
            </a:xfrm>
          </p:grpSpPr>
          <p:sp>
            <p:nvSpPr>
              <p:cNvPr id="76845" name="AutoShape 8"/>
              <p:cNvSpPr>
                <a:spLocks/>
              </p:cNvSpPr>
              <p:nvPr/>
            </p:nvSpPr>
            <p:spPr bwMode="auto">
              <a:xfrm>
                <a:off x="0" y="0"/>
                <a:ext cx="1936" cy="1311"/>
              </a:xfrm>
              <a:custGeom>
                <a:avLst/>
                <a:gdLst>
                  <a:gd name="T0" fmla="*/ 2287 w 21600"/>
                  <a:gd name="T1" fmla="*/ 0 h 21600"/>
                  <a:gd name="T2" fmla="*/ 0 w 21600"/>
                  <a:gd name="T3" fmla="*/ 1125 h 21600"/>
                  <a:gd name="T4" fmla="*/ 0 w 21600"/>
                  <a:gd name="T5" fmla="*/ 3936 h 21600"/>
                  <a:gd name="T6" fmla="*/ 0 w 21600"/>
                  <a:gd name="T7" fmla="*/ 5623 h 21600"/>
                  <a:gd name="T8" fmla="*/ 2287 w 21600"/>
                  <a:gd name="T9" fmla="*/ 6747 h 21600"/>
                  <a:gd name="T10" fmla="*/ 8005 w 21600"/>
                  <a:gd name="T11" fmla="*/ 6747 h 21600"/>
                  <a:gd name="T12" fmla="*/ 21600 w 21600"/>
                  <a:gd name="T13" fmla="*/ 21600 h 21600"/>
                  <a:gd name="T14" fmla="*/ 11435 w 21600"/>
                  <a:gd name="T15" fmla="*/ 6747 h 21600"/>
                  <a:gd name="T16" fmla="*/ 13722 w 21600"/>
                  <a:gd name="T17" fmla="*/ 5623 h 21600"/>
                  <a:gd name="T18" fmla="*/ 13722 w 21600"/>
                  <a:gd name="T19" fmla="*/ 3936 h 21600"/>
                  <a:gd name="T20" fmla="*/ 13722 w 21600"/>
                  <a:gd name="T21" fmla="*/ 1125 h 21600"/>
                  <a:gd name="T22" fmla="*/ 11435 w 21600"/>
                  <a:gd name="T23" fmla="*/ 0 h 21600"/>
                  <a:gd name="T24" fmla="*/ 8005 w 21600"/>
                  <a:gd name="T25" fmla="*/ 0 h 21600"/>
                  <a:gd name="T26" fmla="*/ 2287 w 21600"/>
                  <a:gd name="T27" fmla="*/ 0 h 21600"/>
                  <a:gd name="T28" fmla="*/ 228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2287" y="0"/>
                    </a:moveTo>
                    <a:cubicBezTo>
                      <a:pt x="1024" y="0"/>
                      <a:pt x="0" y="503"/>
                      <a:pt x="0" y="1125"/>
                    </a:cubicBezTo>
                    <a:lnTo>
                      <a:pt x="0" y="3936"/>
                    </a:lnTo>
                    <a:lnTo>
                      <a:pt x="0" y="5623"/>
                    </a:lnTo>
                    <a:cubicBezTo>
                      <a:pt x="0" y="6244"/>
                      <a:pt x="1024" y="6747"/>
                      <a:pt x="2287" y="6747"/>
                    </a:cubicBezTo>
                    <a:lnTo>
                      <a:pt x="8005" y="6747"/>
                    </a:lnTo>
                    <a:lnTo>
                      <a:pt x="21600" y="21600"/>
                    </a:lnTo>
                    <a:lnTo>
                      <a:pt x="11435" y="6747"/>
                    </a:lnTo>
                    <a:cubicBezTo>
                      <a:pt x="12698" y="6747"/>
                      <a:pt x="13722" y="6244"/>
                      <a:pt x="13722" y="5623"/>
                    </a:cubicBezTo>
                    <a:lnTo>
                      <a:pt x="13722" y="3936"/>
                    </a:lnTo>
                    <a:lnTo>
                      <a:pt x="13722" y="1125"/>
                    </a:lnTo>
                    <a:cubicBezTo>
                      <a:pt x="13722" y="503"/>
                      <a:pt x="12698" y="0"/>
                      <a:pt x="11435" y="0"/>
                    </a:cubicBezTo>
                    <a:lnTo>
                      <a:pt x="8005" y="0"/>
                    </a:lnTo>
                    <a:lnTo>
                      <a:pt x="2287" y="0"/>
                    </a:lnTo>
                    <a:close/>
                    <a:moveTo>
                      <a:pt x="2287" y="0"/>
                    </a:moveTo>
                  </a:path>
                </a:pathLst>
              </a:custGeom>
              <a:solidFill>
                <a:srgbClr val="CCFFCC"/>
              </a:solidFill>
              <a:ln w="12700">
                <a:solidFill>
                  <a:schemeClr val="tx1"/>
                </a:solidFill>
                <a:round/>
                <a:headEnd/>
                <a:tailEnd/>
              </a:ln>
            </p:spPr>
            <p:txBody>
              <a:bodyPr lIns="0" tIns="0" rIns="0" bIns="0"/>
              <a:lstStyle/>
              <a:p>
                <a:endParaRPr lang="en-CA"/>
              </a:p>
            </p:txBody>
          </p:sp>
          <p:sp>
            <p:nvSpPr>
              <p:cNvPr id="76846" name="Rectangle 9"/>
              <p:cNvSpPr>
                <a:spLocks/>
              </p:cNvSpPr>
              <p:nvPr/>
            </p:nvSpPr>
            <p:spPr bwMode="auto">
              <a:xfrm>
                <a:off x="41" y="16"/>
                <a:ext cx="1139" cy="379"/>
              </a:xfrm>
              <a:prstGeom prst="rect">
                <a:avLst/>
              </a:prstGeom>
              <a:noFill/>
              <a:ln w="12700">
                <a:noFill/>
                <a:miter lim="800000"/>
                <a:headEnd/>
                <a:tailEnd/>
              </a:ln>
            </p:spPr>
            <p:txBody>
              <a:bodyPr lIns="0" tIns="0" rIns="0" bIns="0"/>
              <a:lstStyle/>
              <a:p>
                <a:endParaRPr lang="en-US"/>
              </a:p>
            </p:txBody>
          </p:sp>
        </p:grpSp>
        <p:sp>
          <p:nvSpPr>
            <p:cNvPr id="76844" name="Rectangle 10"/>
            <p:cNvSpPr>
              <a:spLocks/>
            </p:cNvSpPr>
            <p:nvPr/>
          </p:nvSpPr>
          <p:spPr bwMode="auto">
            <a:xfrm>
              <a:off x="1224" y="1296"/>
              <a:ext cx="2392" cy="3432"/>
            </a:xfrm>
            <a:prstGeom prst="rect">
              <a:avLst/>
            </a:prstGeom>
            <a:solidFill>
              <a:srgbClr val="CCFFCC"/>
            </a:solidFill>
            <a:ln w="12700">
              <a:noFill/>
              <a:miter lim="800000"/>
              <a:headEnd/>
              <a:tailEnd/>
            </a:ln>
          </p:spPr>
          <p:txBody>
            <a:bodyPr lIns="0" tIns="0" rIns="57799" bIns="0"/>
            <a:lstStyle/>
            <a:p>
              <a:pPr marL="39688"/>
              <a:r>
                <a:rPr lang="ja-JP" altLang="en-US" sz="2400">
                  <a:solidFill>
                    <a:srgbClr val="FF0000"/>
                  </a:solidFill>
                  <a:latin typeface="SimSun" pitchFamily="2" charset="-122"/>
                  <a:ea typeface="SimSun" pitchFamily="2" charset="-122"/>
                  <a:sym typeface="SimSun" pitchFamily="2" charset="-122"/>
                </a:rPr>
                <a:t>说</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自己</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themselves</a:t>
              </a:r>
            </a:p>
            <a:p>
              <a:pPr marL="39688"/>
              <a:r>
                <a:rPr lang="en-US" sz="2400">
                  <a:cs typeface="Times New Roman" pitchFamily="18" charset="0"/>
                  <a:sym typeface="Times New Roman" pitchFamily="18" charset="0"/>
                </a:rPr>
                <a:t>said that</a:t>
              </a:r>
            </a:p>
            <a:p>
              <a:pPr marL="39688"/>
              <a:r>
                <a:rPr lang="en-US" sz="2400">
                  <a:cs typeface="Times New Roman" pitchFamily="18" charset="0"/>
                  <a:sym typeface="Times New Roman" pitchFamily="18" charset="0"/>
                </a:rPr>
                <a:t>say they</a:t>
              </a:r>
            </a:p>
            <a:p>
              <a:pPr marL="39688"/>
              <a:r>
                <a:rPr lang="en-US" sz="2400">
                  <a:cs typeface="Times New Roman" pitchFamily="18" charset="0"/>
                  <a:sym typeface="Times New Roman" pitchFamily="18" charset="0"/>
                </a:rPr>
                <a:t>said he</a:t>
              </a:r>
            </a:p>
            <a:p>
              <a:pPr marL="39688"/>
              <a:r>
                <a:rPr lang="en-US" sz="2400">
                  <a:cs typeface="Times New Roman" pitchFamily="18" charset="0"/>
                  <a:sym typeface="Times New Roman" pitchFamily="18" charset="0"/>
                </a:rPr>
                <a:t>say that</a:t>
              </a:r>
            </a:p>
            <a:p>
              <a:pPr marL="39688"/>
              <a:r>
                <a:rPr lang="en-US" sz="2400">
                  <a:cs typeface="Times New Roman" pitchFamily="18" charset="0"/>
                  <a:sym typeface="Times New Roman" pitchFamily="18" charset="0"/>
                </a:rPr>
                <a:t>said they themselves</a:t>
              </a:r>
            </a:p>
            <a:p>
              <a:pPr marL="39688"/>
              <a:r>
                <a:rPr lang="en-US" sz="2400">
                  <a:cs typeface="Times New Roman" pitchFamily="18" charset="0"/>
                  <a:sym typeface="Times New Roman" pitchFamily="18" charset="0"/>
                </a:rPr>
                <a:t>saying that he</a:t>
              </a:r>
            </a:p>
            <a:p>
              <a:pPr marL="39688"/>
              <a:r>
                <a:rPr lang="en-US" sz="2400">
                  <a:cs typeface="Times New Roman" pitchFamily="18" charset="0"/>
                  <a:sym typeface="Times New Roman" pitchFamily="18" charset="0"/>
                </a:rPr>
                <a:t>would say that</a:t>
              </a:r>
            </a:p>
            <a:p>
              <a:pPr marL="39688"/>
              <a:r>
                <a:rPr lang="en-US" sz="2400">
                  <a:cs typeface="Times New Roman" pitchFamily="18" charset="0"/>
                  <a:sym typeface="Times New Roman" pitchFamily="18" charset="0"/>
                </a:rPr>
                <a:t>said that she had</a:t>
              </a:r>
            </a:p>
            <a:p>
              <a:pPr marL="39688"/>
              <a:r>
                <a:rPr lang="en-US" sz="2400">
                  <a:cs typeface="Times New Roman" pitchFamily="18" charset="0"/>
                  <a:sym typeface="Times New Roman" pitchFamily="18" charset="0"/>
                </a:rPr>
                <a:t>saying that he has</a:t>
              </a:r>
            </a:p>
          </p:txBody>
        </p:sp>
      </p:grpSp>
      <p:grpSp>
        <p:nvGrpSpPr>
          <p:cNvPr id="6" name="Group 11"/>
          <p:cNvGrpSpPr>
            <a:grpSpLocks/>
          </p:cNvGrpSpPr>
          <p:nvPr/>
        </p:nvGrpSpPr>
        <p:grpSpPr bwMode="auto">
          <a:xfrm>
            <a:off x="3768725" y="231775"/>
            <a:ext cx="3502025" cy="4970463"/>
            <a:chOff x="0" y="0"/>
            <a:chExt cx="3138" cy="4452"/>
          </a:xfrm>
        </p:grpSpPr>
        <p:sp>
          <p:nvSpPr>
            <p:cNvPr id="76839" name="Rectangle 12"/>
            <p:cNvSpPr>
              <a:spLocks/>
            </p:cNvSpPr>
            <p:nvPr/>
          </p:nvSpPr>
          <p:spPr bwMode="auto">
            <a:xfrm>
              <a:off x="802" y="716"/>
              <a:ext cx="2336" cy="3736"/>
            </a:xfrm>
            <a:prstGeom prst="rect">
              <a:avLst/>
            </a:prstGeom>
            <a:solidFill>
              <a:srgbClr val="9999FF"/>
            </a:solidFill>
            <a:ln w="12700">
              <a:noFill/>
              <a:miter lim="800000"/>
              <a:headEnd/>
              <a:tailEnd/>
            </a:ln>
          </p:spPr>
          <p:txBody>
            <a:bodyPr lIns="0" tIns="0" rIns="57799" bIns="0"/>
            <a:lstStyle/>
            <a:p>
              <a:pPr marL="39688"/>
              <a:r>
                <a:rPr lang="ja-JP" altLang="en-US" sz="2400">
                  <a:solidFill>
                    <a:srgbClr val="FF0000"/>
                  </a:solidFill>
                  <a:latin typeface="SimSun" pitchFamily="2" charset="-122"/>
                  <a:ea typeface="SimSun" pitchFamily="2" charset="-122"/>
                  <a:sym typeface="SimSun" pitchFamily="2" charset="-122"/>
                </a:rPr>
                <a:t>仍</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然</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是</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continues to be</a:t>
              </a:r>
            </a:p>
            <a:p>
              <a:pPr marL="39688"/>
              <a:r>
                <a:rPr lang="en-US" sz="2400">
                  <a:cs typeface="Times New Roman" pitchFamily="18" charset="0"/>
                  <a:sym typeface="Times New Roman" pitchFamily="18" charset="0"/>
                </a:rPr>
                <a:t>are still the main</a:t>
              </a:r>
            </a:p>
            <a:p>
              <a:pPr marL="39688"/>
              <a:r>
                <a:rPr lang="en-US" sz="2400">
                  <a:cs typeface="Times New Roman" pitchFamily="18" charset="0"/>
                  <a:sym typeface="Times New Roman" pitchFamily="18" charset="0"/>
                </a:rPr>
                <a:t>would still be</a:t>
              </a:r>
            </a:p>
            <a:p>
              <a:pPr marL="39688"/>
              <a:r>
                <a:rPr lang="en-US" sz="2400">
                  <a:cs typeface="Times New Roman" pitchFamily="18" charset="0"/>
                  <a:sym typeface="Times New Roman" pitchFamily="18" charset="0"/>
                </a:rPr>
                <a:t>continued to be</a:t>
              </a:r>
            </a:p>
            <a:p>
              <a:pPr marL="39688"/>
              <a:r>
                <a:rPr lang="en-US" sz="2400">
                  <a:cs typeface="Times New Roman" pitchFamily="18" charset="0"/>
                  <a:sym typeface="Times New Roman" pitchFamily="18" charset="0"/>
                </a:rPr>
                <a:t>remains one of</a:t>
              </a:r>
            </a:p>
            <a:p>
              <a:pPr marL="39688"/>
              <a:r>
                <a:rPr lang="en-US" sz="2400">
                  <a:cs typeface="Times New Roman" pitchFamily="18" charset="0"/>
                  <a:sym typeface="Times New Roman" pitchFamily="18" charset="0"/>
                </a:rPr>
                <a:t>remains one</a:t>
              </a:r>
            </a:p>
            <a:p>
              <a:pPr marL="39688"/>
              <a:r>
                <a:rPr lang="en-US" sz="2400">
                  <a:cs typeface="Times New Roman" pitchFamily="18" charset="0"/>
                  <a:sym typeface="Times New Roman" pitchFamily="18" charset="0"/>
                </a:rPr>
                <a:t>continues to be the</a:t>
              </a:r>
            </a:p>
            <a:p>
              <a:pPr marL="39688"/>
              <a:r>
                <a:rPr lang="en-US" sz="2400">
                  <a:cs typeface="Times New Roman" pitchFamily="18" charset="0"/>
                  <a:sym typeface="Times New Roman" pitchFamily="18" charset="0"/>
                </a:rPr>
                <a:t>still is</a:t>
              </a:r>
            </a:p>
            <a:p>
              <a:pPr marL="39688"/>
              <a:r>
                <a:rPr lang="en-US" sz="2400">
                  <a:cs typeface="Times New Roman" pitchFamily="18" charset="0"/>
                  <a:sym typeface="Times New Roman" pitchFamily="18" charset="0"/>
                </a:rPr>
                <a:t>remains an area</a:t>
              </a:r>
            </a:p>
            <a:p>
              <a:pPr marL="39688"/>
              <a:r>
                <a:rPr lang="en-US" sz="2400">
                  <a:cs typeface="Times New Roman" pitchFamily="18" charset="0"/>
                  <a:sym typeface="Times New Roman" pitchFamily="18" charset="0"/>
                </a:rPr>
                <a:t>still viewed by</a:t>
              </a:r>
            </a:p>
            <a:p>
              <a:pPr marL="39688"/>
              <a:r>
                <a:rPr lang="en-US" sz="2400">
                  <a:cs typeface="Times New Roman" pitchFamily="18" charset="0"/>
                  <a:sym typeface="Times New Roman" pitchFamily="18" charset="0"/>
                </a:rPr>
                <a:t>are always one of</a:t>
              </a:r>
            </a:p>
          </p:txBody>
        </p:sp>
        <p:grpSp>
          <p:nvGrpSpPr>
            <p:cNvPr id="7" name="Group 13"/>
            <p:cNvGrpSpPr>
              <a:grpSpLocks/>
            </p:cNvGrpSpPr>
            <p:nvPr/>
          </p:nvGrpSpPr>
          <p:grpSpPr bwMode="auto">
            <a:xfrm>
              <a:off x="0" y="0"/>
              <a:ext cx="1725" cy="702"/>
              <a:chOff x="0" y="0"/>
              <a:chExt cx="1725" cy="702"/>
            </a:xfrm>
          </p:grpSpPr>
          <p:sp>
            <p:nvSpPr>
              <p:cNvPr id="76841" name="AutoShape 14"/>
              <p:cNvSpPr>
                <a:spLocks/>
              </p:cNvSpPr>
              <p:nvPr/>
            </p:nvSpPr>
            <p:spPr bwMode="auto">
              <a:xfrm>
                <a:off x="0" y="0"/>
                <a:ext cx="1725" cy="702"/>
              </a:xfrm>
              <a:custGeom>
                <a:avLst/>
                <a:gdLst>
                  <a:gd name="T0" fmla="*/ 2564 w 21600"/>
                  <a:gd name="T1" fmla="*/ 0 h 21600"/>
                  <a:gd name="T2" fmla="*/ 0 w 21600"/>
                  <a:gd name="T3" fmla="*/ 2798 h 21600"/>
                  <a:gd name="T4" fmla="*/ 0 w 21600"/>
                  <a:gd name="T5" fmla="*/ 9794 h 21600"/>
                  <a:gd name="T6" fmla="*/ 0 w 21600"/>
                  <a:gd name="T7" fmla="*/ 13992 h 21600"/>
                  <a:gd name="T8" fmla="*/ 2564 w 21600"/>
                  <a:gd name="T9" fmla="*/ 16790 h 21600"/>
                  <a:gd name="T10" fmla="*/ 8975 w 21600"/>
                  <a:gd name="T11" fmla="*/ 16790 h 21600"/>
                  <a:gd name="T12" fmla="*/ 12821 w 21600"/>
                  <a:gd name="T13" fmla="*/ 16790 h 21600"/>
                  <a:gd name="T14" fmla="*/ 15385 w 21600"/>
                  <a:gd name="T15" fmla="*/ 13992 h 21600"/>
                  <a:gd name="T16" fmla="*/ 21600 w 21600"/>
                  <a:gd name="T17" fmla="*/ 21600 h 21600"/>
                  <a:gd name="T18" fmla="*/ 15385 w 21600"/>
                  <a:gd name="T19" fmla="*/ 9794 h 21600"/>
                  <a:gd name="T20" fmla="*/ 15385 w 21600"/>
                  <a:gd name="T21" fmla="*/ 2798 h 21600"/>
                  <a:gd name="T22" fmla="*/ 12821 w 21600"/>
                  <a:gd name="T23" fmla="*/ 0 h 21600"/>
                  <a:gd name="T24" fmla="*/ 8975 w 21600"/>
                  <a:gd name="T25" fmla="*/ 0 h 21600"/>
                  <a:gd name="T26" fmla="*/ 2564 w 21600"/>
                  <a:gd name="T27" fmla="*/ 0 h 21600"/>
                  <a:gd name="T28" fmla="*/ 2564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2564" y="0"/>
                    </a:moveTo>
                    <a:cubicBezTo>
                      <a:pt x="1148" y="0"/>
                      <a:pt x="0" y="1253"/>
                      <a:pt x="0" y="2798"/>
                    </a:cubicBezTo>
                    <a:lnTo>
                      <a:pt x="0" y="9794"/>
                    </a:lnTo>
                    <a:lnTo>
                      <a:pt x="0" y="13992"/>
                    </a:lnTo>
                    <a:cubicBezTo>
                      <a:pt x="0" y="15537"/>
                      <a:pt x="1148" y="16790"/>
                      <a:pt x="2564" y="16790"/>
                    </a:cubicBezTo>
                    <a:lnTo>
                      <a:pt x="8975" y="16790"/>
                    </a:lnTo>
                    <a:lnTo>
                      <a:pt x="12821" y="16790"/>
                    </a:lnTo>
                    <a:cubicBezTo>
                      <a:pt x="14237" y="16790"/>
                      <a:pt x="15385" y="15537"/>
                      <a:pt x="15385" y="13992"/>
                    </a:cubicBezTo>
                    <a:lnTo>
                      <a:pt x="21600" y="21600"/>
                    </a:lnTo>
                    <a:lnTo>
                      <a:pt x="15385" y="9794"/>
                    </a:lnTo>
                    <a:lnTo>
                      <a:pt x="15385" y="2798"/>
                    </a:lnTo>
                    <a:cubicBezTo>
                      <a:pt x="15385" y="1253"/>
                      <a:pt x="14237" y="0"/>
                      <a:pt x="12821" y="0"/>
                    </a:cubicBezTo>
                    <a:lnTo>
                      <a:pt x="8975" y="0"/>
                    </a:lnTo>
                    <a:lnTo>
                      <a:pt x="2564" y="0"/>
                    </a:lnTo>
                    <a:close/>
                    <a:moveTo>
                      <a:pt x="2564" y="0"/>
                    </a:moveTo>
                  </a:path>
                </a:pathLst>
              </a:custGeom>
              <a:solidFill>
                <a:srgbClr val="9999FF"/>
              </a:solidFill>
              <a:ln w="12700">
                <a:solidFill>
                  <a:schemeClr val="tx1"/>
                </a:solidFill>
                <a:round/>
                <a:headEnd/>
                <a:tailEnd/>
              </a:ln>
            </p:spPr>
            <p:txBody>
              <a:bodyPr lIns="0" tIns="0" rIns="0" bIns="0"/>
              <a:lstStyle/>
              <a:p>
                <a:endParaRPr lang="en-CA"/>
              </a:p>
            </p:txBody>
          </p:sp>
          <p:sp>
            <p:nvSpPr>
              <p:cNvPr id="76842" name="Rectangle 15"/>
              <p:cNvSpPr>
                <a:spLocks/>
              </p:cNvSpPr>
              <p:nvPr/>
            </p:nvSpPr>
            <p:spPr bwMode="auto">
              <a:xfrm>
                <a:off x="42" y="16"/>
                <a:ext cx="1139" cy="506"/>
              </a:xfrm>
              <a:prstGeom prst="rect">
                <a:avLst/>
              </a:prstGeom>
              <a:noFill/>
              <a:ln w="12700">
                <a:noFill/>
                <a:miter lim="800000"/>
                <a:headEnd/>
                <a:tailEnd/>
              </a:ln>
            </p:spPr>
            <p:txBody>
              <a:bodyPr lIns="0" tIns="0" rIns="0" bIns="0"/>
              <a:lstStyle/>
              <a:p>
                <a:endParaRPr lang="en-US"/>
              </a:p>
            </p:txBody>
          </p:sp>
        </p:grpSp>
      </p:grpSp>
      <p:grpSp>
        <p:nvGrpSpPr>
          <p:cNvPr id="8" name="Group 16"/>
          <p:cNvGrpSpPr>
            <a:grpSpLocks/>
          </p:cNvGrpSpPr>
          <p:nvPr/>
        </p:nvGrpSpPr>
        <p:grpSpPr bwMode="auto">
          <a:xfrm>
            <a:off x="4678363" y="303213"/>
            <a:ext cx="3463925" cy="2701925"/>
            <a:chOff x="0" y="0"/>
            <a:chExt cx="3102" cy="2420"/>
          </a:xfrm>
        </p:grpSpPr>
        <p:sp>
          <p:nvSpPr>
            <p:cNvPr id="76835" name="Rectangle 17"/>
            <p:cNvSpPr>
              <a:spLocks/>
            </p:cNvSpPr>
            <p:nvPr/>
          </p:nvSpPr>
          <p:spPr bwMode="auto">
            <a:xfrm>
              <a:off x="680" y="1096"/>
              <a:ext cx="2422" cy="1324"/>
            </a:xfrm>
            <a:prstGeom prst="rect">
              <a:avLst/>
            </a:prstGeom>
            <a:solidFill>
              <a:srgbClr val="00FF99"/>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是</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总理</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Prime Minister</a:t>
              </a:r>
            </a:p>
            <a:p>
              <a:pPr marL="39688"/>
              <a:r>
                <a:rPr lang="en-US" sz="2400">
                  <a:cs typeface="Times New Roman" pitchFamily="18" charset="0"/>
                  <a:sym typeface="Times New Roman" pitchFamily="18" charset="0"/>
                </a:rPr>
                <a:t>the Prime Minister</a:t>
              </a:r>
            </a:p>
            <a:p>
              <a:pPr marL="39688"/>
              <a:r>
                <a:rPr lang="en-US" sz="2400">
                  <a:cs typeface="Times New Roman" pitchFamily="18" charset="0"/>
                  <a:sym typeface="Times New Roman" pitchFamily="18" charset="0"/>
                </a:rPr>
                <a:t>is the Prime Minister</a:t>
              </a:r>
            </a:p>
          </p:txBody>
        </p:sp>
        <p:grpSp>
          <p:nvGrpSpPr>
            <p:cNvPr id="9" name="Group 18"/>
            <p:cNvGrpSpPr>
              <a:grpSpLocks/>
            </p:cNvGrpSpPr>
            <p:nvPr/>
          </p:nvGrpSpPr>
          <p:grpSpPr bwMode="auto">
            <a:xfrm>
              <a:off x="0" y="0"/>
              <a:ext cx="1848" cy="1070"/>
              <a:chOff x="0" y="0"/>
              <a:chExt cx="1848" cy="1070"/>
            </a:xfrm>
          </p:grpSpPr>
          <p:sp>
            <p:nvSpPr>
              <p:cNvPr id="76837" name="AutoShape 19"/>
              <p:cNvSpPr>
                <a:spLocks/>
              </p:cNvSpPr>
              <p:nvPr/>
            </p:nvSpPr>
            <p:spPr bwMode="auto">
              <a:xfrm>
                <a:off x="0" y="0"/>
                <a:ext cx="1848" cy="1070"/>
              </a:xfrm>
              <a:custGeom>
                <a:avLst/>
                <a:gdLst>
                  <a:gd name="T0" fmla="*/ 2127 w 21600"/>
                  <a:gd name="T1" fmla="*/ 0 h 21600"/>
                  <a:gd name="T2" fmla="*/ 0 w 21600"/>
                  <a:gd name="T3" fmla="*/ 1377 h 21600"/>
                  <a:gd name="T4" fmla="*/ 0 w 21600"/>
                  <a:gd name="T5" fmla="*/ 4819 h 21600"/>
                  <a:gd name="T6" fmla="*/ 0 w 21600"/>
                  <a:gd name="T7" fmla="*/ 6884 h 21600"/>
                  <a:gd name="T8" fmla="*/ 2127 w 21600"/>
                  <a:gd name="T9" fmla="*/ 8261 h 21600"/>
                  <a:gd name="T10" fmla="*/ 7444 w 21600"/>
                  <a:gd name="T11" fmla="*/ 8261 h 21600"/>
                  <a:gd name="T12" fmla="*/ 21600 w 21600"/>
                  <a:gd name="T13" fmla="*/ 21600 h 21600"/>
                  <a:gd name="T14" fmla="*/ 10634 w 21600"/>
                  <a:gd name="T15" fmla="*/ 8261 h 21600"/>
                  <a:gd name="T16" fmla="*/ 12760 w 21600"/>
                  <a:gd name="T17" fmla="*/ 6884 h 21600"/>
                  <a:gd name="T18" fmla="*/ 12760 w 21600"/>
                  <a:gd name="T19" fmla="*/ 4819 h 21600"/>
                  <a:gd name="T20" fmla="*/ 12760 w 21600"/>
                  <a:gd name="T21" fmla="*/ 1377 h 21600"/>
                  <a:gd name="T22" fmla="*/ 10634 w 21600"/>
                  <a:gd name="T23" fmla="*/ 0 h 21600"/>
                  <a:gd name="T24" fmla="*/ 7444 w 21600"/>
                  <a:gd name="T25" fmla="*/ 0 h 21600"/>
                  <a:gd name="T26" fmla="*/ 2127 w 21600"/>
                  <a:gd name="T27" fmla="*/ 0 h 21600"/>
                  <a:gd name="T28" fmla="*/ 2127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2127" y="0"/>
                    </a:moveTo>
                    <a:cubicBezTo>
                      <a:pt x="952" y="0"/>
                      <a:pt x="0" y="616"/>
                      <a:pt x="0" y="1377"/>
                    </a:cubicBezTo>
                    <a:lnTo>
                      <a:pt x="0" y="4819"/>
                    </a:lnTo>
                    <a:lnTo>
                      <a:pt x="0" y="6884"/>
                    </a:lnTo>
                    <a:cubicBezTo>
                      <a:pt x="0" y="7645"/>
                      <a:pt x="952" y="8261"/>
                      <a:pt x="2127" y="8261"/>
                    </a:cubicBezTo>
                    <a:lnTo>
                      <a:pt x="7444" y="8261"/>
                    </a:lnTo>
                    <a:lnTo>
                      <a:pt x="21600" y="21600"/>
                    </a:lnTo>
                    <a:lnTo>
                      <a:pt x="10634" y="8261"/>
                    </a:lnTo>
                    <a:cubicBezTo>
                      <a:pt x="11808" y="8261"/>
                      <a:pt x="12760" y="7645"/>
                      <a:pt x="12760" y="6884"/>
                    </a:cubicBezTo>
                    <a:lnTo>
                      <a:pt x="12760" y="4819"/>
                    </a:lnTo>
                    <a:lnTo>
                      <a:pt x="12760" y="1377"/>
                    </a:lnTo>
                    <a:cubicBezTo>
                      <a:pt x="12760" y="616"/>
                      <a:pt x="11808" y="0"/>
                      <a:pt x="10634" y="0"/>
                    </a:cubicBezTo>
                    <a:lnTo>
                      <a:pt x="7444" y="0"/>
                    </a:lnTo>
                    <a:lnTo>
                      <a:pt x="2127" y="0"/>
                    </a:lnTo>
                    <a:close/>
                    <a:moveTo>
                      <a:pt x="2127" y="0"/>
                    </a:moveTo>
                  </a:path>
                </a:pathLst>
              </a:custGeom>
              <a:solidFill>
                <a:srgbClr val="00FF99"/>
              </a:solidFill>
              <a:ln w="12700">
                <a:solidFill>
                  <a:schemeClr val="tx1"/>
                </a:solidFill>
                <a:round/>
                <a:headEnd/>
                <a:tailEnd/>
              </a:ln>
            </p:spPr>
            <p:txBody>
              <a:bodyPr lIns="0" tIns="0" rIns="0" bIns="0"/>
              <a:lstStyle/>
              <a:p>
                <a:endParaRPr lang="en-CA"/>
              </a:p>
            </p:txBody>
          </p:sp>
          <p:sp>
            <p:nvSpPr>
              <p:cNvPr id="76838" name="Rectangle 20"/>
              <p:cNvSpPr>
                <a:spLocks/>
              </p:cNvSpPr>
              <p:nvPr/>
            </p:nvSpPr>
            <p:spPr bwMode="auto">
              <a:xfrm>
                <a:off x="37" y="16"/>
                <a:ext cx="1012" cy="379"/>
              </a:xfrm>
              <a:prstGeom prst="rect">
                <a:avLst/>
              </a:prstGeom>
              <a:noFill/>
              <a:ln w="12700">
                <a:noFill/>
                <a:miter lim="800000"/>
                <a:headEnd/>
                <a:tailEnd/>
              </a:ln>
            </p:spPr>
            <p:txBody>
              <a:bodyPr lIns="0" tIns="0" rIns="0" bIns="0"/>
              <a:lstStyle/>
              <a:p>
                <a:endParaRPr lang="en-US"/>
              </a:p>
            </p:txBody>
          </p:sp>
        </p:grpSp>
      </p:grpSp>
      <p:grpSp>
        <p:nvGrpSpPr>
          <p:cNvPr id="10" name="Group 21"/>
          <p:cNvGrpSpPr>
            <a:grpSpLocks/>
          </p:cNvGrpSpPr>
          <p:nvPr/>
        </p:nvGrpSpPr>
        <p:grpSpPr bwMode="auto">
          <a:xfrm>
            <a:off x="152400" y="303213"/>
            <a:ext cx="1217613" cy="5786437"/>
            <a:chOff x="0" y="0"/>
            <a:chExt cx="1092" cy="5183"/>
          </a:xfrm>
        </p:grpSpPr>
        <p:sp>
          <p:nvSpPr>
            <p:cNvPr id="76831" name="Rectangle 22"/>
            <p:cNvSpPr>
              <a:spLocks/>
            </p:cNvSpPr>
            <p:nvPr/>
          </p:nvSpPr>
          <p:spPr bwMode="auto">
            <a:xfrm>
              <a:off x="0" y="882"/>
              <a:ext cx="862" cy="4301"/>
            </a:xfrm>
            <a:prstGeom prst="rect">
              <a:avLst/>
            </a:prstGeom>
            <a:solidFill>
              <a:srgbClr val="33CCFF"/>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他</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he</a:t>
              </a:r>
            </a:p>
            <a:p>
              <a:pPr marL="39688"/>
              <a:r>
                <a:rPr lang="en-US" sz="2400">
                  <a:cs typeface="Times New Roman" pitchFamily="18" charset="0"/>
                  <a:sym typeface="Times New Roman" pitchFamily="18" charset="0"/>
                </a:rPr>
                <a:t>He</a:t>
              </a:r>
            </a:p>
            <a:p>
              <a:pPr marL="39688"/>
              <a:r>
                <a:rPr lang="en-US" sz="2400">
                  <a:cs typeface="Times New Roman" pitchFamily="18" charset="0"/>
                  <a:sym typeface="Times New Roman" pitchFamily="18" charset="0"/>
                </a:rPr>
                <a:t>other</a:t>
              </a:r>
            </a:p>
            <a:p>
              <a:pPr marL="39688"/>
              <a:r>
                <a:rPr lang="en-US" sz="2400">
                  <a:cs typeface="Times New Roman" pitchFamily="18" charset="0"/>
                  <a:sym typeface="Times New Roman" pitchFamily="18" charset="0"/>
                </a:rPr>
                <a:t>his</a:t>
              </a:r>
            </a:p>
            <a:p>
              <a:pPr marL="39688"/>
              <a:r>
                <a:rPr lang="en-US" sz="2400">
                  <a:cs typeface="Times New Roman" pitchFamily="18" charset="0"/>
                  <a:sym typeface="Times New Roman" pitchFamily="18" charset="0"/>
                </a:rPr>
                <a:t>him</a:t>
              </a:r>
            </a:p>
            <a:p>
              <a:pPr marL="39688"/>
              <a:r>
                <a:rPr lang="en-US" sz="2400">
                  <a:cs typeface="Times New Roman" pitchFamily="18" charset="0"/>
                  <a:sym typeface="Times New Roman" pitchFamily="18" charset="0"/>
                </a:rPr>
                <a:t>other</a:t>
              </a:r>
            </a:p>
            <a:p>
              <a:pPr marL="39688"/>
              <a:r>
                <a:rPr lang="en-US" sz="2400">
                  <a:cs typeface="Times New Roman" pitchFamily="18" charset="0"/>
                  <a:sym typeface="Times New Roman" pitchFamily="18" charset="0"/>
                </a:rPr>
                <a:t>that he</a:t>
              </a:r>
            </a:p>
            <a:p>
              <a:pPr marL="39688"/>
              <a:r>
                <a:rPr lang="en-US" sz="2400">
                  <a:cs typeface="Times New Roman" pitchFamily="18" charset="0"/>
                  <a:sym typeface="Times New Roman" pitchFamily="18" charset="0"/>
                </a:rPr>
                <a:t>he was</a:t>
              </a:r>
            </a:p>
            <a:p>
              <a:pPr marL="39688"/>
              <a:r>
                <a:rPr lang="en-US" sz="2400">
                  <a:cs typeface="Times New Roman" pitchFamily="18" charset="0"/>
                  <a:sym typeface="Times New Roman" pitchFamily="18" charset="0"/>
                </a:rPr>
                <a:t>him to</a:t>
              </a:r>
            </a:p>
            <a:p>
              <a:pPr marL="39688"/>
              <a:r>
                <a:rPr lang="en-US" sz="2400">
                  <a:cs typeface="Times New Roman" pitchFamily="18" charset="0"/>
                  <a:sym typeface="Times New Roman" pitchFamily="18" charset="0"/>
                </a:rPr>
                <a:t>he is</a:t>
              </a:r>
            </a:p>
            <a:p>
              <a:pPr marL="39688"/>
              <a:r>
                <a:rPr lang="en-US" sz="2400">
                  <a:cs typeface="Times New Roman" pitchFamily="18" charset="0"/>
                  <a:sym typeface="Times New Roman" pitchFamily="18" charset="0"/>
                </a:rPr>
                <a:t>he has</a:t>
              </a:r>
            </a:p>
            <a:p>
              <a:pPr marL="39688"/>
              <a:r>
                <a:rPr lang="en-US" sz="2400">
                  <a:cs typeface="Times New Roman" pitchFamily="18" charset="0"/>
                  <a:sym typeface="Times New Roman" pitchFamily="18" charset="0"/>
                </a:rPr>
                <a:t>of his</a:t>
              </a:r>
            </a:p>
          </p:txBody>
        </p:sp>
        <p:grpSp>
          <p:nvGrpSpPr>
            <p:cNvPr id="11" name="Group 23"/>
            <p:cNvGrpSpPr>
              <a:grpSpLocks/>
            </p:cNvGrpSpPr>
            <p:nvPr/>
          </p:nvGrpSpPr>
          <p:grpSpPr bwMode="auto">
            <a:xfrm>
              <a:off x="340" y="0"/>
              <a:ext cx="752" cy="896"/>
              <a:chOff x="0" y="0"/>
              <a:chExt cx="752" cy="896"/>
            </a:xfrm>
          </p:grpSpPr>
          <p:sp>
            <p:nvSpPr>
              <p:cNvPr id="76833" name="AutoShape 24"/>
              <p:cNvSpPr>
                <a:spLocks/>
              </p:cNvSpPr>
              <p:nvPr/>
            </p:nvSpPr>
            <p:spPr bwMode="auto">
              <a:xfrm>
                <a:off x="0" y="0"/>
                <a:ext cx="752" cy="896"/>
              </a:xfrm>
              <a:custGeom>
                <a:avLst/>
                <a:gdLst>
                  <a:gd name="T0" fmla="*/ 6902 w 20548"/>
                  <a:gd name="T1" fmla="*/ 9918 h 20901"/>
                  <a:gd name="T2" fmla="*/ 5618 w 20548"/>
                  <a:gd name="T3" fmla="*/ 2082 h 20901"/>
                  <a:gd name="T4" fmla="*/ 17413 w 20548"/>
                  <a:gd name="T5" fmla="*/ 1229 h 20901"/>
                  <a:gd name="T6" fmla="*/ 18697 w 20548"/>
                  <a:gd name="T7" fmla="*/ 9065 h 20901"/>
                  <a:gd name="T8" fmla="*/ 9734 w 20548"/>
                  <a:gd name="T9" fmla="*/ 10910 h 20901"/>
                  <a:gd name="T10" fmla="*/ 0 w 20548"/>
                  <a:gd name="T11" fmla="*/ 20901 h 20901"/>
                  <a:gd name="T12" fmla="*/ 6902 w 20548"/>
                  <a:gd name="T13" fmla="*/ 9918 h 20901"/>
                  <a:gd name="T14" fmla="*/ 6902 w 20548"/>
                  <a:gd name="T15" fmla="*/ 9918 h 20901"/>
                  <a:gd name="T16" fmla="*/ 0 60000 65536"/>
                  <a:gd name="T17" fmla="*/ 0 60000 65536"/>
                  <a:gd name="T18" fmla="*/ 0 60000 65536"/>
                  <a:gd name="T19" fmla="*/ 0 60000 65536"/>
                  <a:gd name="T20" fmla="*/ 0 60000 65536"/>
                  <a:gd name="T21" fmla="*/ 0 60000 65536"/>
                  <a:gd name="T22" fmla="*/ 0 60000 65536"/>
                  <a:gd name="T23" fmla="*/ 0 60000 65536"/>
                  <a:gd name="T24" fmla="*/ 0 w 20548"/>
                  <a:gd name="T25" fmla="*/ 0 h 20901"/>
                  <a:gd name="T26" fmla="*/ 20548 w 20548"/>
                  <a:gd name="T27" fmla="*/ 20901 h 209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548" h="20901">
                    <a:moveTo>
                      <a:pt x="6902" y="9918"/>
                    </a:moveTo>
                    <a:cubicBezTo>
                      <a:pt x="3290" y="7990"/>
                      <a:pt x="2715" y="4482"/>
                      <a:pt x="5618" y="2082"/>
                    </a:cubicBezTo>
                    <a:cubicBezTo>
                      <a:pt x="8520" y="-317"/>
                      <a:pt x="13801" y="-699"/>
                      <a:pt x="17413" y="1229"/>
                    </a:cubicBezTo>
                    <a:cubicBezTo>
                      <a:pt x="21025" y="3157"/>
                      <a:pt x="21600" y="6666"/>
                      <a:pt x="18697" y="9065"/>
                    </a:cubicBezTo>
                    <a:cubicBezTo>
                      <a:pt x="16555" y="10836"/>
                      <a:pt x="13009" y="11566"/>
                      <a:pt x="9734" y="10910"/>
                    </a:cubicBezTo>
                    <a:lnTo>
                      <a:pt x="0" y="20901"/>
                    </a:lnTo>
                    <a:lnTo>
                      <a:pt x="6902" y="9918"/>
                    </a:lnTo>
                    <a:close/>
                    <a:moveTo>
                      <a:pt x="6902" y="9918"/>
                    </a:moveTo>
                  </a:path>
                </a:pathLst>
              </a:custGeom>
              <a:solidFill>
                <a:srgbClr val="33CCFF"/>
              </a:solidFill>
              <a:ln w="12700">
                <a:solidFill>
                  <a:schemeClr val="tx1"/>
                </a:solidFill>
                <a:round/>
                <a:headEnd/>
                <a:tailEnd/>
              </a:ln>
            </p:spPr>
            <p:txBody>
              <a:bodyPr lIns="0" tIns="0" rIns="0" bIns="0"/>
              <a:lstStyle/>
              <a:p>
                <a:endParaRPr lang="en-CA"/>
              </a:p>
            </p:txBody>
          </p:sp>
          <p:sp>
            <p:nvSpPr>
              <p:cNvPr id="76834" name="Rectangle 25"/>
              <p:cNvSpPr>
                <a:spLocks/>
              </p:cNvSpPr>
              <p:nvPr/>
            </p:nvSpPr>
            <p:spPr bwMode="auto">
              <a:xfrm>
                <a:off x="227" y="71"/>
                <a:ext cx="435" cy="337"/>
              </a:xfrm>
              <a:prstGeom prst="rect">
                <a:avLst/>
              </a:prstGeom>
              <a:noFill/>
              <a:ln w="12700">
                <a:noFill/>
                <a:miter lim="800000"/>
                <a:headEnd/>
                <a:tailEnd/>
              </a:ln>
            </p:spPr>
            <p:txBody>
              <a:bodyPr lIns="0" tIns="0" rIns="0" bIns="0"/>
              <a:lstStyle/>
              <a:p>
                <a:endParaRPr lang="en-US"/>
              </a:p>
            </p:txBody>
          </p:sp>
        </p:grpSp>
      </p:grpSp>
      <p:grpSp>
        <p:nvGrpSpPr>
          <p:cNvPr id="12" name="Group 26"/>
          <p:cNvGrpSpPr>
            <a:grpSpLocks/>
          </p:cNvGrpSpPr>
          <p:nvPr/>
        </p:nvGrpSpPr>
        <p:grpSpPr bwMode="auto">
          <a:xfrm>
            <a:off x="384175" y="152400"/>
            <a:ext cx="2986088" cy="5291138"/>
            <a:chOff x="0" y="0"/>
            <a:chExt cx="2675" cy="4741"/>
          </a:xfrm>
        </p:grpSpPr>
        <p:sp>
          <p:nvSpPr>
            <p:cNvPr id="76827" name="Rectangle 27"/>
            <p:cNvSpPr>
              <a:spLocks/>
            </p:cNvSpPr>
            <p:nvPr/>
          </p:nvSpPr>
          <p:spPr bwMode="auto">
            <a:xfrm>
              <a:off x="0" y="1432"/>
              <a:ext cx="2675" cy="3309"/>
            </a:xfrm>
            <a:prstGeom prst="rect">
              <a:avLst/>
            </a:prstGeom>
            <a:solidFill>
              <a:srgbClr val="CC66FF"/>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他</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信</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Thaksin	</a:t>
              </a:r>
            </a:p>
            <a:p>
              <a:pPr marL="39688"/>
              <a:r>
                <a:rPr lang="en-US" sz="2400">
                  <a:cs typeface="Times New Roman" pitchFamily="18" charset="0"/>
                  <a:sym typeface="Times New Roman" pitchFamily="18" charset="0"/>
                </a:rPr>
                <a:t>Thaksin Chinnawat</a:t>
              </a:r>
            </a:p>
            <a:p>
              <a:pPr marL="39688"/>
              <a:r>
                <a:rPr lang="en-US" sz="2400">
                  <a:cs typeface="Times New Roman" pitchFamily="18" charset="0"/>
                  <a:sym typeface="Times New Roman" pitchFamily="18" charset="0"/>
                </a:rPr>
                <a:t>and Joint Communique</a:t>
              </a:r>
            </a:p>
            <a:p>
              <a:pPr marL="39688"/>
              <a:r>
                <a:rPr lang="en-US" sz="2400">
                  <a:cs typeface="Times New Roman" pitchFamily="18" charset="0"/>
                  <a:sym typeface="Times New Roman" pitchFamily="18" charset="0"/>
                </a:rPr>
                <a:t>Dr Thaksin</a:t>
              </a:r>
            </a:p>
            <a:p>
              <a:pPr marL="39688"/>
              <a:r>
                <a:rPr lang="en-US" sz="2400">
                  <a:cs typeface="Times New Roman" pitchFamily="18" charset="0"/>
                  <a:sym typeface="Times New Roman" pitchFamily="18" charset="0"/>
                </a:rPr>
                <a:t>Joint Communique</a:t>
              </a:r>
            </a:p>
            <a:p>
              <a:pPr marL="39688"/>
              <a:r>
                <a:rPr lang="en-US" sz="2400">
                  <a:cs typeface="Times New Roman" pitchFamily="18" charset="0"/>
                  <a:sym typeface="Times New Roman" pitchFamily="18" charset="0"/>
                </a:rPr>
                <a:t>, Mr Thaksin</a:t>
              </a:r>
            </a:p>
            <a:p>
              <a:pPr marL="39688"/>
              <a:r>
                <a:rPr lang="en-US" sz="2400">
                  <a:cs typeface="Times New Roman" pitchFamily="18" charset="0"/>
                  <a:sym typeface="Times New Roman" pitchFamily="18" charset="0"/>
                </a:rPr>
                <a:t>in his letter</a:t>
              </a:r>
            </a:p>
            <a:p>
              <a:pPr marL="39688"/>
              <a:r>
                <a:rPr lang="en-US" sz="2400">
                  <a:cs typeface="Times New Roman" pitchFamily="18" charset="0"/>
                  <a:sym typeface="Times New Roman" pitchFamily="18" charset="0"/>
                </a:rPr>
                <a:t>his letter</a:t>
              </a:r>
            </a:p>
            <a:p>
              <a:pPr marL="39688"/>
              <a:r>
                <a:rPr lang="en-US" sz="2400">
                  <a:cs typeface="Times New Roman" pitchFamily="18" charset="0"/>
                  <a:sym typeface="Times New Roman" pitchFamily="18" charset="0"/>
                </a:rPr>
                <a:t>others</a:t>
              </a:r>
            </a:p>
          </p:txBody>
        </p:sp>
        <p:grpSp>
          <p:nvGrpSpPr>
            <p:cNvPr id="13" name="Group 28"/>
            <p:cNvGrpSpPr>
              <a:grpSpLocks/>
            </p:cNvGrpSpPr>
            <p:nvPr/>
          </p:nvGrpSpPr>
          <p:grpSpPr bwMode="auto">
            <a:xfrm>
              <a:off x="336" y="0"/>
              <a:ext cx="1024" cy="1409"/>
              <a:chOff x="0" y="0"/>
              <a:chExt cx="1024" cy="1409"/>
            </a:xfrm>
          </p:grpSpPr>
          <p:sp>
            <p:nvSpPr>
              <p:cNvPr id="76829" name="AutoShape 29"/>
              <p:cNvSpPr>
                <a:spLocks/>
              </p:cNvSpPr>
              <p:nvPr/>
            </p:nvSpPr>
            <p:spPr bwMode="auto">
              <a:xfrm>
                <a:off x="0" y="0"/>
                <a:ext cx="1024" cy="1409"/>
              </a:xfrm>
              <a:custGeom>
                <a:avLst/>
                <a:gdLst>
                  <a:gd name="T0" fmla="*/ 3600 w 21600"/>
                  <a:gd name="T1" fmla="*/ 0 h 21600"/>
                  <a:gd name="T2" fmla="*/ 0 w 21600"/>
                  <a:gd name="T3" fmla="*/ 1395 h 21600"/>
                  <a:gd name="T4" fmla="*/ 0 w 21600"/>
                  <a:gd name="T5" fmla="*/ 4882 h 21600"/>
                  <a:gd name="T6" fmla="*/ 0 w 21600"/>
                  <a:gd name="T7" fmla="*/ 6975 h 21600"/>
                  <a:gd name="T8" fmla="*/ 3600 w 21600"/>
                  <a:gd name="T9" fmla="*/ 8370 h 21600"/>
                  <a:gd name="T10" fmla="*/ 9660 w 21600"/>
                  <a:gd name="T11" fmla="*/ 21600 h 21600"/>
                  <a:gd name="T12" fmla="*/ 9000 w 21600"/>
                  <a:gd name="T13" fmla="*/ 8370 h 21600"/>
                  <a:gd name="T14" fmla="*/ 18000 w 21600"/>
                  <a:gd name="T15" fmla="*/ 8370 h 21600"/>
                  <a:gd name="T16" fmla="*/ 21600 w 21600"/>
                  <a:gd name="T17" fmla="*/ 6975 h 21600"/>
                  <a:gd name="T18" fmla="*/ 21600 w 21600"/>
                  <a:gd name="T19" fmla="*/ 4882 h 21600"/>
                  <a:gd name="T20" fmla="*/ 21600 w 21600"/>
                  <a:gd name="T21" fmla="*/ 1395 h 21600"/>
                  <a:gd name="T22" fmla="*/ 18000 w 21600"/>
                  <a:gd name="T23" fmla="*/ 0 h 21600"/>
                  <a:gd name="T24" fmla="*/ 9000 w 21600"/>
                  <a:gd name="T25" fmla="*/ 0 h 21600"/>
                  <a:gd name="T26" fmla="*/ 3600 w 21600"/>
                  <a:gd name="T27" fmla="*/ 0 h 21600"/>
                  <a:gd name="T28" fmla="*/ 3600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3600" y="0"/>
                    </a:moveTo>
                    <a:cubicBezTo>
                      <a:pt x="1612" y="0"/>
                      <a:pt x="0" y="625"/>
                      <a:pt x="0" y="1395"/>
                    </a:cubicBezTo>
                    <a:lnTo>
                      <a:pt x="0" y="4882"/>
                    </a:lnTo>
                    <a:lnTo>
                      <a:pt x="0" y="6975"/>
                    </a:lnTo>
                    <a:cubicBezTo>
                      <a:pt x="0" y="7745"/>
                      <a:pt x="1612" y="8370"/>
                      <a:pt x="3600" y="8370"/>
                    </a:cubicBezTo>
                    <a:lnTo>
                      <a:pt x="9660" y="21600"/>
                    </a:lnTo>
                    <a:lnTo>
                      <a:pt x="9000" y="8370"/>
                    </a:lnTo>
                    <a:lnTo>
                      <a:pt x="18000" y="8370"/>
                    </a:lnTo>
                    <a:cubicBezTo>
                      <a:pt x="19988" y="8370"/>
                      <a:pt x="21600" y="7745"/>
                      <a:pt x="21600" y="6975"/>
                    </a:cubicBezTo>
                    <a:lnTo>
                      <a:pt x="21600" y="4882"/>
                    </a:lnTo>
                    <a:lnTo>
                      <a:pt x="21600" y="1395"/>
                    </a:lnTo>
                    <a:cubicBezTo>
                      <a:pt x="21600" y="625"/>
                      <a:pt x="19988" y="0"/>
                      <a:pt x="18000" y="0"/>
                    </a:cubicBezTo>
                    <a:lnTo>
                      <a:pt x="9000" y="0"/>
                    </a:lnTo>
                    <a:lnTo>
                      <a:pt x="3600" y="0"/>
                    </a:lnTo>
                    <a:close/>
                    <a:moveTo>
                      <a:pt x="3600" y="0"/>
                    </a:moveTo>
                  </a:path>
                </a:pathLst>
              </a:custGeom>
              <a:solidFill>
                <a:srgbClr val="CC66FF"/>
              </a:solidFill>
              <a:ln w="12700">
                <a:solidFill>
                  <a:schemeClr val="tx1"/>
                </a:solidFill>
                <a:round/>
                <a:headEnd/>
                <a:tailEnd/>
              </a:ln>
            </p:spPr>
            <p:txBody>
              <a:bodyPr lIns="0" tIns="0" rIns="0" bIns="0"/>
              <a:lstStyle/>
              <a:p>
                <a:endParaRPr lang="en-CA"/>
              </a:p>
            </p:txBody>
          </p:sp>
          <p:sp>
            <p:nvSpPr>
              <p:cNvPr id="76830" name="Rectangle 30"/>
              <p:cNvSpPr>
                <a:spLocks/>
              </p:cNvSpPr>
              <p:nvPr/>
            </p:nvSpPr>
            <p:spPr bwMode="auto">
              <a:xfrm>
                <a:off x="40" y="20"/>
                <a:ext cx="949" cy="506"/>
              </a:xfrm>
              <a:prstGeom prst="rect">
                <a:avLst/>
              </a:prstGeom>
              <a:noFill/>
              <a:ln w="12700">
                <a:noFill/>
                <a:miter lim="800000"/>
                <a:headEnd/>
                <a:tailEnd/>
              </a:ln>
            </p:spPr>
            <p:txBody>
              <a:bodyPr lIns="0" tIns="0" rIns="0" bIns="0"/>
              <a:lstStyle/>
              <a:p>
                <a:endParaRPr lang="en-US"/>
              </a:p>
            </p:txBody>
          </p:sp>
        </p:grpSp>
      </p:grpSp>
      <p:grpSp>
        <p:nvGrpSpPr>
          <p:cNvPr id="14" name="Group 31"/>
          <p:cNvGrpSpPr>
            <a:grpSpLocks/>
          </p:cNvGrpSpPr>
          <p:nvPr/>
        </p:nvGrpSpPr>
        <p:grpSpPr bwMode="auto">
          <a:xfrm>
            <a:off x="660400" y="303213"/>
            <a:ext cx="2446338" cy="3560762"/>
            <a:chOff x="0" y="0"/>
            <a:chExt cx="2192" cy="3190"/>
          </a:xfrm>
        </p:grpSpPr>
        <p:sp>
          <p:nvSpPr>
            <p:cNvPr id="76823" name="Rectangle 32"/>
            <p:cNvSpPr>
              <a:spLocks/>
            </p:cNvSpPr>
            <p:nvPr/>
          </p:nvSpPr>
          <p:spPr bwMode="auto">
            <a:xfrm>
              <a:off x="688" y="2528"/>
              <a:ext cx="1504" cy="662"/>
            </a:xfrm>
            <a:prstGeom prst="rect">
              <a:avLst/>
            </a:prstGeom>
            <a:solidFill>
              <a:srgbClr val="CCFF33"/>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他</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信</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也</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Thaksin also</a:t>
              </a:r>
            </a:p>
          </p:txBody>
        </p:sp>
        <p:grpSp>
          <p:nvGrpSpPr>
            <p:cNvPr id="15" name="Group 33"/>
            <p:cNvGrpSpPr>
              <a:grpSpLocks/>
            </p:cNvGrpSpPr>
            <p:nvPr/>
          </p:nvGrpSpPr>
          <p:grpSpPr bwMode="auto">
            <a:xfrm>
              <a:off x="0" y="0"/>
              <a:ext cx="1568" cy="2540"/>
              <a:chOff x="0" y="0"/>
              <a:chExt cx="1568" cy="2540"/>
            </a:xfrm>
          </p:grpSpPr>
          <p:sp>
            <p:nvSpPr>
              <p:cNvPr id="76825" name="AutoShape 34"/>
              <p:cNvSpPr>
                <a:spLocks/>
              </p:cNvSpPr>
              <p:nvPr/>
            </p:nvSpPr>
            <p:spPr bwMode="auto">
              <a:xfrm>
                <a:off x="0" y="0"/>
                <a:ext cx="1568" cy="2540"/>
              </a:xfrm>
              <a:custGeom>
                <a:avLst/>
                <a:gdLst>
                  <a:gd name="T0" fmla="*/ 3600 w 21600"/>
                  <a:gd name="T1" fmla="*/ 0 h 21600"/>
                  <a:gd name="T2" fmla="*/ 0 w 21600"/>
                  <a:gd name="T3" fmla="*/ 581 h 21600"/>
                  <a:gd name="T4" fmla="*/ 0 w 21600"/>
                  <a:gd name="T5" fmla="*/ 2032 h 21600"/>
                  <a:gd name="T6" fmla="*/ 0 w 21600"/>
                  <a:gd name="T7" fmla="*/ 2903 h 21600"/>
                  <a:gd name="T8" fmla="*/ 3600 w 21600"/>
                  <a:gd name="T9" fmla="*/ 3483 h 21600"/>
                  <a:gd name="T10" fmla="*/ 12600 w 21600"/>
                  <a:gd name="T11" fmla="*/ 3483 h 21600"/>
                  <a:gd name="T12" fmla="*/ 19193 w 21600"/>
                  <a:gd name="T13" fmla="*/ 21600 h 21600"/>
                  <a:gd name="T14" fmla="*/ 18000 w 21600"/>
                  <a:gd name="T15" fmla="*/ 3483 h 21600"/>
                  <a:gd name="T16" fmla="*/ 21600 w 21600"/>
                  <a:gd name="T17" fmla="*/ 2903 h 21600"/>
                  <a:gd name="T18" fmla="*/ 21600 w 21600"/>
                  <a:gd name="T19" fmla="*/ 2032 h 21600"/>
                  <a:gd name="T20" fmla="*/ 21600 w 21600"/>
                  <a:gd name="T21" fmla="*/ 581 h 21600"/>
                  <a:gd name="T22" fmla="*/ 18000 w 21600"/>
                  <a:gd name="T23" fmla="*/ 0 h 21600"/>
                  <a:gd name="T24" fmla="*/ 12600 w 21600"/>
                  <a:gd name="T25" fmla="*/ 0 h 21600"/>
                  <a:gd name="T26" fmla="*/ 3600 w 21600"/>
                  <a:gd name="T27" fmla="*/ 0 h 21600"/>
                  <a:gd name="T28" fmla="*/ 3600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3600" y="0"/>
                    </a:moveTo>
                    <a:cubicBezTo>
                      <a:pt x="1612" y="0"/>
                      <a:pt x="0" y="260"/>
                      <a:pt x="0" y="581"/>
                    </a:cubicBezTo>
                    <a:lnTo>
                      <a:pt x="0" y="2032"/>
                    </a:lnTo>
                    <a:lnTo>
                      <a:pt x="0" y="2903"/>
                    </a:lnTo>
                    <a:cubicBezTo>
                      <a:pt x="0" y="3223"/>
                      <a:pt x="1612" y="3483"/>
                      <a:pt x="3600" y="3483"/>
                    </a:cubicBezTo>
                    <a:lnTo>
                      <a:pt x="12600" y="3483"/>
                    </a:lnTo>
                    <a:lnTo>
                      <a:pt x="19193" y="21600"/>
                    </a:lnTo>
                    <a:lnTo>
                      <a:pt x="18000" y="3483"/>
                    </a:lnTo>
                    <a:cubicBezTo>
                      <a:pt x="19988" y="3483"/>
                      <a:pt x="21600" y="3223"/>
                      <a:pt x="21600" y="2903"/>
                    </a:cubicBezTo>
                    <a:lnTo>
                      <a:pt x="21600" y="2032"/>
                    </a:lnTo>
                    <a:lnTo>
                      <a:pt x="21600" y="581"/>
                    </a:lnTo>
                    <a:cubicBezTo>
                      <a:pt x="21600" y="260"/>
                      <a:pt x="19988" y="0"/>
                      <a:pt x="18000" y="0"/>
                    </a:cubicBezTo>
                    <a:lnTo>
                      <a:pt x="12600" y="0"/>
                    </a:lnTo>
                    <a:lnTo>
                      <a:pt x="3600" y="0"/>
                    </a:lnTo>
                    <a:close/>
                    <a:moveTo>
                      <a:pt x="3600" y="0"/>
                    </a:moveTo>
                  </a:path>
                </a:pathLst>
              </a:custGeom>
              <a:solidFill>
                <a:srgbClr val="CCFF33"/>
              </a:solidFill>
              <a:ln w="12700">
                <a:solidFill>
                  <a:schemeClr val="tx1"/>
                </a:solidFill>
                <a:round/>
                <a:headEnd/>
                <a:tailEnd/>
              </a:ln>
            </p:spPr>
            <p:txBody>
              <a:bodyPr lIns="0" tIns="0" rIns="0" bIns="0"/>
              <a:lstStyle/>
              <a:p>
                <a:endParaRPr lang="en-CA"/>
              </a:p>
            </p:txBody>
          </p:sp>
          <p:sp>
            <p:nvSpPr>
              <p:cNvPr id="76826" name="Rectangle 35"/>
              <p:cNvSpPr>
                <a:spLocks/>
              </p:cNvSpPr>
              <p:nvPr/>
            </p:nvSpPr>
            <p:spPr bwMode="auto">
              <a:xfrm>
                <a:off x="60" y="16"/>
                <a:ext cx="1455" cy="379"/>
              </a:xfrm>
              <a:prstGeom prst="rect">
                <a:avLst/>
              </a:prstGeom>
              <a:noFill/>
              <a:ln w="12700">
                <a:noFill/>
                <a:miter lim="800000"/>
                <a:headEnd/>
                <a:tailEnd/>
              </a:ln>
            </p:spPr>
            <p:txBody>
              <a:bodyPr lIns="0" tIns="0" rIns="0" bIns="0"/>
              <a:lstStyle/>
              <a:p>
                <a:endParaRPr lang="en-US"/>
              </a:p>
            </p:txBody>
          </p:sp>
        </p:grpSp>
      </p:grpSp>
      <p:grpSp>
        <p:nvGrpSpPr>
          <p:cNvPr id="16" name="Group 36"/>
          <p:cNvGrpSpPr>
            <a:grpSpLocks/>
          </p:cNvGrpSpPr>
          <p:nvPr/>
        </p:nvGrpSpPr>
        <p:grpSpPr bwMode="auto">
          <a:xfrm>
            <a:off x="5160963" y="303213"/>
            <a:ext cx="3563937" cy="1577975"/>
            <a:chOff x="0" y="0"/>
            <a:chExt cx="3192" cy="1414"/>
          </a:xfrm>
        </p:grpSpPr>
        <p:sp>
          <p:nvSpPr>
            <p:cNvPr id="76819" name="Rectangle 37"/>
            <p:cNvSpPr>
              <a:spLocks/>
            </p:cNvSpPr>
            <p:nvPr/>
          </p:nvSpPr>
          <p:spPr bwMode="auto">
            <a:xfrm>
              <a:off x="1640" y="752"/>
              <a:ext cx="1552" cy="662"/>
            </a:xfrm>
            <a:prstGeom prst="rect">
              <a:avLst/>
            </a:prstGeom>
            <a:solidFill>
              <a:srgbClr val="DDDDDD"/>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总理</a:t>
              </a:r>
              <a:r>
                <a:rPr lang="en-US" altLang="ja-JP" sz="2400" b="1">
                  <a:solidFill>
                    <a:srgbClr val="FF0000"/>
                  </a:solidFill>
                  <a:ea typeface="MS PGothic" pitchFamily="34" charset="-128"/>
                  <a:cs typeface="Times New Roman" pitchFamily="18" charset="0"/>
                  <a:sym typeface="Times New Roman" pitchFamily="18" charset="0"/>
                </a:rPr>
                <a:t>  ,  </a:t>
              </a:r>
              <a:r>
                <a:rPr lang="ja-JP" altLang="en-US" sz="2400">
                  <a:solidFill>
                    <a:srgbClr val="FF0000"/>
                  </a:solidFill>
                  <a:latin typeface="SimSun" pitchFamily="2" charset="-122"/>
                  <a:ea typeface="SimSun" pitchFamily="2" charset="-122"/>
                  <a:sym typeface="SimSun" pitchFamily="2" charset="-122"/>
                </a:rPr>
                <a:t>拒绝</a:t>
              </a:r>
              <a:endParaRPr lang="en-US" altLang="ja-JP" sz="2400" b="1">
                <a:solidFill>
                  <a:srgbClr val="FF0000"/>
                </a:solidFill>
                <a:ea typeface="MS PGothic" pitchFamily="34" charset="-128"/>
                <a:sym typeface="Times New Roman" pitchFamily="18" charset="0"/>
              </a:endParaRPr>
            </a:p>
            <a:p>
              <a:pPr marL="39688"/>
              <a:r>
                <a:rPr lang="en-US" sz="2400">
                  <a:cs typeface="Times New Roman" pitchFamily="18" charset="0"/>
                  <a:sym typeface="Times New Roman" pitchFamily="18" charset="0"/>
                </a:rPr>
                <a:t>……</a:t>
              </a:r>
            </a:p>
          </p:txBody>
        </p:sp>
        <p:grpSp>
          <p:nvGrpSpPr>
            <p:cNvPr id="17" name="Group 38"/>
            <p:cNvGrpSpPr>
              <a:grpSpLocks/>
            </p:cNvGrpSpPr>
            <p:nvPr/>
          </p:nvGrpSpPr>
          <p:grpSpPr bwMode="auto">
            <a:xfrm>
              <a:off x="0" y="0"/>
              <a:ext cx="2349" cy="742"/>
              <a:chOff x="0" y="0"/>
              <a:chExt cx="2349" cy="742"/>
            </a:xfrm>
          </p:grpSpPr>
          <p:sp>
            <p:nvSpPr>
              <p:cNvPr id="76821" name="AutoShape 39"/>
              <p:cNvSpPr>
                <a:spLocks/>
              </p:cNvSpPr>
              <p:nvPr/>
            </p:nvSpPr>
            <p:spPr bwMode="auto">
              <a:xfrm>
                <a:off x="0" y="0"/>
                <a:ext cx="2349" cy="742"/>
              </a:xfrm>
              <a:custGeom>
                <a:avLst/>
                <a:gdLst>
                  <a:gd name="T0" fmla="*/ 2824 w 21600"/>
                  <a:gd name="T1" fmla="*/ 0 h 21600"/>
                  <a:gd name="T2" fmla="*/ 0 w 21600"/>
                  <a:gd name="T3" fmla="*/ 1986 h 21600"/>
                  <a:gd name="T4" fmla="*/ 0 w 21600"/>
                  <a:gd name="T5" fmla="*/ 6952 h 21600"/>
                  <a:gd name="T6" fmla="*/ 0 w 21600"/>
                  <a:gd name="T7" fmla="*/ 9931 h 21600"/>
                  <a:gd name="T8" fmla="*/ 2824 w 21600"/>
                  <a:gd name="T9" fmla="*/ 11917 h 21600"/>
                  <a:gd name="T10" fmla="*/ 9885 w 21600"/>
                  <a:gd name="T11" fmla="*/ 11917 h 21600"/>
                  <a:gd name="T12" fmla="*/ 21600 w 21600"/>
                  <a:gd name="T13" fmla="*/ 21600 h 21600"/>
                  <a:gd name="T14" fmla="*/ 14121 w 21600"/>
                  <a:gd name="T15" fmla="*/ 11917 h 21600"/>
                  <a:gd name="T16" fmla="*/ 16945 w 21600"/>
                  <a:gd name="T17" fmla="*/ 9931 h 21600"/>
                  <a:gd name="T18" fmla="*/ 16945 w 21600"/>
                  <a:gd name="T19" fmla="*/ 6952 h 21600"/>
                  <a:gd name="T20" fmla="*/ 16945 w 21600"/>
                  <a:gd name="T21" fmla="*/ 1986 h 21600"/>
                  <a:gd name="T22" fmla="*/ 14121 w 21600"/>
                  <a:gd name="T23" fmla="*/ 0 h 21600"/>
                  <a:gd name="T24" fmla="*/ 9885 w 21600"/>
                  <a:gd name="T25" fmla="*/ 0 h 21600"/>
                  <a:gd name="T26" fmla="*/ 2824 w 21600"/>
                  <a:gd name="T27" fmla="*/ 0 h 21600"/>
                  <a:gd name="T28" fmla="*/ 2824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2824" y="0"/>
                    </a:moveTo>
                    <a:cubicBezTo>
                      <a:pt x="1264" y="0"/>
                      <a:pt x="0" y="889"/>
                      <a:pt x="0" y="1986"/>
                    </a:cubicBezTo>
                    <a:lnTo>
                      <a:pt x="0" y="6952"/>
                    </a:lnTo>
                    <a:lnTo>
                      <a:pt x="0" y="9931"/>
                    </a:lnTo>
                    <a:cubicBezTo>
                      <a:pt x="0" y="11028"/>
                      <a:pt x="1264" y="11917"/>
                      <a:pt x="2824" y="11917"/>
                    </a:cubicBezTo>
                    <a:lnTo>
                      <a:pt x="9885" y="11917"/>
                    </a:lnTo>
                    <a:lnTo>
                      <a:pt x="21600" y="21600"/>
                    </a:lnTo>
                    <a:lnTo>
                      <a:pt x="14121" y="11917"/>
                    </a:lnTo>
                    <a:cubicBezTo>
                      <a:pt x="15681" y="11917"/>
                      <a:pt x="16945" y="11028"/>
                      <a:pt x="16945" y="9931"/>
                    </a:cubicBezTo>
                    <a:lnTo>
                      <a:pt x="16945" y="6952"/>
                    </a:lnTo>
                    <a:lnTo>
                      <a:pt x="16945" y="1986"/>
                    </a:lnTo>
                    <a:cubicBezTo>
                      <a:pt x="16945" y="889"/>
                      <a:pt x="15681" y="0"/>
                      <a:pt x="14121" y="0"/>
                    </a:cubicBezTo>
                    <a:lnTo>
                      <a:pt x="9885" y="0"/>
                    </a:lnTo>
                    <a:lnTo>
                      <a:pt x="2824" y="0"/>
                    </a:lnTo>
                    <a:close/>
                    <a:moveTo>
                      <a:pt x="2824" y="0"/>
                    </a:moveTo>
                  </a:path>
                </a:pathLst>
              </a:custGeom>
              <a:solidFill>
                <a:srgbClr val="DDDDDD"/>
              </a:solidFill>
              <a:ln w="12700">
                <a:solidFill>
                  <a:schemeClr val="tx1"/>
                </a:solidFill>
                <a:round/>
                <a:headEnd/>
                <a:tailEnd/>
              </a:ln>
            </p:spPr>
            <p:txBody>
              <a:bodyPr lIns="0" tIns="0" rIns="0" bIns="0"/>
              <a:lstStyle/>
              <a:p>
                <a:endParaRPr lang="en-CA"/>
              </a:p>
            </p:txBody>
          </p:sp>
          <p:sp>
            <p:nvSpPr>
              <p:cNvPr id="76822" name="Rectangle 40"/>
              <p:cNvSpPr>
                <a:spLocks/>
              </p:cNvSpPr>
              <p:nvPr/>
            </p:nvSpPr>
            <p:spPr bwMode="auto">
              <a:xfrm>
                <a:off x="70" y="16"/>
                <a:ext cx="1708" cy="379"/>
              </a:xfrm>
              <a:prstGeom prst="rect">
                <a:avLst/>
              </a:prstGeom>
              <a:noFill/>
              <a:ln w="12700">
                <a:noFill/>
                <a:miter lim="800000"/>
                <a:headEnd/>
                <a:tailEnd/>
              </a:ln>
            </p:spPr>
            <p:txBody>
              <a:bodyPr lIns="0" tIns="0" rIns="0" bIns="0"/>
              <a:lstStyle/>
              <a:p>
                <a:endParaRPr lang="en-US"/>
              </a:p>
            </p:txBody>
          </p:sp>
        </p:grpSp>
      </p:grpSp>
      <p:grpSp>
        <p:nvGrpSpPr>
          <p:cNvPr id="18" name="Group 41"/>
          <p:cNvGrpSpPr>
            <a:grpSpLocks/>
          </p:cNvGrpSpPr>
          <p:nvPr/>
        </p:nvGrpSpPr>
        <p:grpSpPr bwMode="auto">
          <a:xfrm>
            <a:off x="5697538" y="231775"/>
            <a:ext cx="3094037" cy="4891088"/>
            <a:chOff x="0" y="0"/>
            <a:chExt cx="2772" cy="4382"/>
          </a:xfrm>
        </p:grpSpPr>
        <p:grpSp>
          <p:nvGrpSpPr>
            <p:cNvPr id="19" name="Group 42"/>
            <p:cNvGrpSpPr>
              <a:grpSpLocks/>
            </p:cNvGrpSpPr>
            <p:nvPr/>
          </p:nvGrpSpPr>
          <p:grpSpPr bwMode="auto">
            <a:xfrm>
              <a:off x="655" y="0"/>
              <a:ext cx="1672" cy="2752"/>
              <a:chOff x="0" y="0"/>
              <a:chExt cx="1672" cy="2752"/>
            </a:xfrm>
          </p:grpSpPr>
          <p:sp>
            <p:nvSpPr>
              <p:cNvPr id="76817" name="AutoShape 43"/>
              <p:cNvSpPr>
                <a:spLocks/>
              </p:cNvSpPr>
              <p:nvPr/>
            </p:nvSpPr>
            <p:spPr bwMode="auto">
              <a:xfrm>
                <a:off x="0" y="0"/>
                <a:ext cx="1672" cy="2752"/>
              </a:xfrm>
              <a:custGeom>
                <a:avLst/>
                <a:gdLst>
                  <a:gd name="T0" fmla="*/ 11314 w 21600"/>
                  <a:gd name="T1" fmla="*/ 0 h 21600"/>
                  <a:gd name="T2" fmla="*/ 9257 w 21600"/>
                  <a:gd name="T3" fmla="*/ 536 h 21600"/>
                  <a:gd name="T4" fmla="*/ 9257 w 21600"/>
                  <a:gd name="T5" fmla="*/ 1875 h 21600"/>
                  <a:gd name="T6" fmla="*/ 9257 w 21600"/>
                  <a:gd name="T7" fmla="*/ 2679 h 21600"/>
                  <a:gd name="T8" fmla="*/ 11314 w 21600"/>
                  <a:gd name="T9" fmla="*/ 3215 h 21600"/>
                  <a:gd name="T10" fmla="*/ 0 w 21600"/>
                  <a:gd name="T11" fmla="*/ 21600 h 21600"/>
                  <a:gd name="T12" fmla="*/ 14400 w 21600"/>
                  <a:gd name="T13" fmla="*/ 3215 h 21600"/>
                  <a:gd name="T14" fmla="*/ 19543 w 21600"/>
                  <a:gd name="T15" fmla="*/ 3215 h 21600"/>
                  <a:gd name="T16" fmla="*/ 21600 w 21600"/>
                  <a:gd name="T17" fmla="*/ 2679 h 21600"/>
                  <a:gd name="T18" fmla="*/ 21600 w 21600"/>
                  <a:gd name="T19" fmla="*/ 1875 h 21600"/>
                  <a:gd name="T20" fmla="*/ 21600 w 21600"/>
                  <a:gd name="T21" fmla="*/ 536 h 21600"/>
                  <a:gd name="T22" fmla="*/ 19543 w 21600"/>
                  <a:gd name="T23" fmla="*/ 0 h 21600"/>
                  <a:gd name="T24" fmla="*/ 14400 w 21600"/>
                  <a:gd name="T25" fmla="*/ 0 h 21600"/>
                  <a:gd name="T26" fmla="*/ 11314 w 21600"/>
                  <a:gd name="T27" fmla="*/ 0 h 21600"/>
                  <a:gd name="T28" fmla="*/ 11314 w 21600"/>
                  <a:gd name="T29" fmla="*/ 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600"/>
                  <a:gd name="T47" fmla="*/ 21600 w 21600"/>
                  <a:gd name="T48" fmla="*/ 21600 h 216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600">
                    <a:moveTo>
                      <a:pt x="11314" y="0"/>
                    </a:moveTo>
                    <a:cubicBezTo>
                      <a:pt x="10178" y="0"/>
                      <a:pt x="9257" y="240"/>
                      <a:pt x="9257" y="536"/>
                    </a:cubicBezTo>
                    <a:lnTo>
                      <a:pt x="9257" y="1875"/>
                    </a:lnTo>
                    <a:lnTo>
                      <a:pt x="9257" y="2679"/>
                    </a:lnTo>
                    <a:cubicBezTo>
                      <a:pt x="9257" y="2975"/>
                      <a:pt x="10178" y="3215"/>
                      <a:pt x="11314" y="3215"/>
                    </a:cubicBezTo>
                    <a:lnTo>
                      <a:pt x="0" y="21600"/>
                    </a:lnTo>
                    <a:lnTo>
                      <a:pt x="14400" y="3215"/>
                    </a:lnTo>
                    <a:lnTo>
                      <a:pt x="19543" y="3215"/>
                    </a:lnTo>
                    <a:cubicBezTo>
                      <a:pt x="20679" y="3215"/>
                      <a:pt x="21600" y="2975"/>
                      <a:pt x="21600" y="2679"/>
                    </a:cubicBezTo>
                    <a:lnTo>
                      <a:pt x="21600" y="1875"/>
                    </a:lnTo>
                    <a:lnTo>
                      <a:pt x="21600" y="536"/>
                    </a:lnTo>
                    <a:cubicBezTo>
                      <a:pt x="21600" y="240"/>
                      <a:pt x="20679" y="0"/>
                      <a:pt x="19543" y="0"/>
                    </a:cubicBezTo>
                    <a:lnTo>
                      <a:pt x="14400" y="0"/>
                    </a:lnTo>
                    <a:lnTo>
                      <a:pt x="11314" y="0"/>
                    </a:lnTo>
                    <a:close/>
                    <a:moveTo>
                      <a:pt x="11314" y="0"/>
                    </a:moveTo>
                  </a:path>
                </a:pathLst>
              </a:custGeom>
              <a:solidFill>
                <a:srgbClr val="9966FF"/>
              </a:solidFill>
              <a:ln w="12700">
                <a:solidFill>
                  <a:schemeClr val="tx1"/>
                </a:solidFill>
                <a:round/>
                <a:headEnd/>
                <a:tailEnd/>
              </a:ln>
            </p:spPr>
            <p:txBody>
              <a:bodyPr lIns="0" tIns="0" rIns="0" bIns="0"/>
              <a:lstStyle/>
              <a:p>
                <a:endParaRPr lang="en-CA"/>
              </a:p>
            </p:txBody>
          </p:sp>
          <p:sp>
            <p:nvSpPr>
              <p:cNvPr id="76818" name="Rectangle 44"/>
              <p:cNvSpPr>
                <a:spLocks/>
              </p:cNvSpPr>
              <p:nvPr/>
            </p:nvSpPr>
            <p:spPr bwMode="auto">
              <a:xfrm>
                <a:off x="753" y="11"/>
                <a:ext cx="886" cy="380"/>
              </a:xfrm>
              <a:prstGeom prst="rect">
                <a:avLst/>
              </a:prstGeom>
              <a:noFill/>
              <a:ln w="12700">
                <a:noFill/>
                <a:miter lim="800000"/>
                <a:headEnd/>
                <a:tailEnd/>
              </a:ln>
            </p:spPr>
            <p:txBody>
              <a:bodyPr lIns="0" tIns="0" rIns="0" bIns="0"/>
              <a:lstStyle/>
              <a:p>
                <a:endParaRPr lang="en-US"/>
              </a:p>
            </p:txBody>
          </p:sp>
        </p:grpSp>
        <p:sp>
          <p:nvSpPr>
            <p:cNvPr id="76816" name="Rectangle 45"/>
            <p:cNvSpPr>
              <a:spLocks/>
            </p:cNvSpPr>
            <p:nvPr/>
          </p:nvSpPr>
          <p:spPr bwMode="auto">
            <a:xfrm>
              <a:off x="0" y="2728"/>
              <a:ext cx="2772" cy="1654"/>
            </a:xfrm>
            <a:prstGeom prst="rect">
              <a:avLst/>
            </a:prstGeom>
            <a:solidFill>
              <a:srgbClr val="9966FF"/>
            </a:solidFill>
            <a:ln w="12700">
              <a:noFill/>
              <a:miter lim="800000"/>
              <a:headEnd/>
              <a:tailEnd/>
            </a:ln>
          </p:spPr>
          <p:txBody>
            <a:bodyPr wrap="none" lIns="0" tIns="0" rIns="57799" bIns="0">
              <a:spAutoFit/>
            </a:bodyPr>
            <a:lstStyle/>
            <a:p>
              <a:pPr marL="39688"/>
              <a:r>
                <a:rPr lang="ja-JP" altLang="en-US" sz="2400">
                  <a:solidFill>
                    <a:srgbClr val="FF0000"/>
                  </a:solidFill>
                  <a:latin typeface="SimSun" pitchFamily="2" charset="-122"/>
                  <a:ea typeface="SimSun" pitchFamily="2" charset="-122"/>
                  <a:sym typeface="SimSun" pitchFamily="2" charset="-122"/>
                </a:rPr>
                <a:t>辞</a:t>
              </a:r>
              <a:r>
                <a:rPr lang="en-US" altLang="ja-JP" sz="2400" b="1">
                  <a:solidFill>
                    <a:srgbClr val="FF0000"/>
                  </a:solidFill>
                  <a:ea typeface="MS PGothic" pitchFamily="34" charset="-128"/>
                  <a:cs typeface="Times New Roman" pitchFamily="18" charset="0"/>
                  <a:sym typeface="Times New Roman" pitchFamily="18" charset="0"/>
                </a:rPr>
                <a:t> </a:t>
              </a:r>
              <a:r>
                <a:rPr lang="ja-JP" altLang="en-US" sz="2400">
                  <a:solidFill>
                    <a:srgbClr val="FF0000"/>
                  </a:solidFill>
                  <a:latin typeface="SimSun" pitchFamily="2" charset="-122"/>
                  <a:ea typeface="SimSun" pitchFamily="2" charset="-122"/>
                  <a:sym typeface="SimSun" pitchFamily="2" charset="-122"/>
                </a:rPr>
                <a:t>职</a:t>
              </a:r>
              <a:r>
                <a:rPr lang="en-US" altLang="ja-JP" sz="2400" b="1">
                  <a:solidFill>
                    <a:srgbClr val="FF0000"/>
                  </a:solidFill>
                  <a:ea typeface="MS PGothic" pitchFamily="34" charset="-128"/>
                  <a:cs typeface="Times New Roman" pitchFamily="18" charset="0"/>
                  <a:sym typeface="Times New Roman" pitchFamily="18" charset="0"/>
                </a:rPr>
                <a:t> .</a:t>
              </a:r>
            </a:p>
            <a:p>
              <a:pPr marL="39688"/>
              <a:r>
                <a:rPr lang="en-US" sz="2400">
                  <a:cs typeface="Times New Roman" pitchFamily="18" charset="0"/>
                  <a:sym typeface="Times New Roman" pitchFamily="18" charset="0"/>
                </a:rPr>
                <a:t>resign .</a:t>
              </a:r>
            </a:p>
            <a:p>
              <a:pPr marL="39688"/>
              <a:r>
                <a:rPr lang="en-US" sz="2400">
                  <a:cs typeface="Times New Roman" pitchFamily="18" charset="0"/>
                  <a:sym typeface="Times New Roman" pitchFamily="18" charset="0"/>
                </a:rPr>
                <a:t>leaving their service .</a:t>
              </a:r>
            </a:p>
            <a:p>
              <a:pPr marL="39688"/>
              <a:r>
                <a:rPr lang="en-US" sz="2400">
                  <a:cs typeface="Times New Roman" pitchFamily="18" charset="0"/>
                  <a:sym typeface="Times New Roman" pitchFamily="18" charset="0"/>
                </a:rPr>
                <a:t>of leaving their service .</a:t>
              </a:r>
            </a:p>
            <a:p>
              <a:pPr marL="39688"/>
              <a:r>
                <a:rPr lang="en-US" sz="2400">
                  <a:cs typeface="Times New Roman" pitchFamily="18" charset="0"/>
                  <a:sym typeface="Times New Roman" pitchFamily="18" charset="0"/>
                </a:rPr>
                <a:t>resigned as counsel .	</a:t>
              </a:r>
            </a:p>
          </p:txBody>
        </p:sp>
      </p:grpSp>
      <p:sp>
        <p:nvSpPr>
          <p:cNvPr id="76811" name="Rectangle 46"/>
          <p:cNvSpPr>
            <a:spLocks/>
          </p:cNvSpPr>
          <p:nvPr/>
        </p:nvSpPr>
        <p:spPr bwMode="auto">
          <a:xfrm>
            <a:off x="838200" y="249238"/>
            <a:ext cx="7629525" cy="415925"/>
          </a:xfrm>
          <a:prstGeom prst="rect">
            <a:avLst/>
          </a:prstGeom>
          <a:noFill/>
          <a:ln w="12700">
            <a:noFill/>
            <a:miter lim="800000"/>
            <a:headEnd/>
            <a:tailEnd/>
          </a:ln>
        </p:spPr>
        <p:txBody>
          <a:bodyPr wrap="none" lIns="0" tIns="0" rIns="40638" bIns="0">
            <a:spAutoFit/>
          </a:bodyPr>
          <a:lstStyle/>
          <a:p>
            <a:pPr marL="39688"/>
            <a:r>
              <a:rPr lang="ja-JP" altLang="en-US" sz="2700">
                <a:latin typeface="SimSun" pitchFamily="2" charset="-122"/>
                <a:ea typeface="SimSun" pitchFamily="2" charset="-122"/>
                <a:sym typeface="SimSun" pitchFamily="2" charset="-122"/>
              </a:rPr>
              <a:t>他</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信</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也</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说</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自己</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仍</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然</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是</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总理</a:t>
            </a:r>
            <a:r>
              <a:rPr lang="en-US" altLang="ja-JP" sz="2700" b="1">
                <a:ea typeface="MS PGothic" pitchFamily="34" charset="-128"/>
                <a:cs typeface="Times New Roman" pitchFamily="18" charset="0"/>
                <a:sym typeface="Times New Roman" pitchFamily="18" charset="0"/>
              </a:rPr>
              <a:t>  ,  </a:t>
            </a:r>
            <a:r>
              <a:rPr lang="ja-JP" altLang="en-US" sz="2700">
                <a:latin typeface="SimSun" pitchFamily="2" charset="-122"/>
                <a:ea typeface="SimSun" pitchFamily="2" charset="-122"/>
                <a:sym typeface="SimSun" pitchFamily="2" charset="-122"/>
              </a:rPr>
              <a:t>拒</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绝</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辞</a:t>
            </a:r>
            <a:r>
              <a:rPr lang="en-US" altLang="ja-JP" sz="2700" b="1">
                <a:ea typeface="MS PGothic" pitchFamily="34" charset="-128"/>
                <a:cs typeface="Times New Roman" pitchFamily="18" charset="0"/>
                <a:sym typeface="Times New Roman" pitchFamily="18" charset="0"/>
              </a:rPr>
              <a:t> </a:t>
            </a:r>
            <a:r>
              <a:rPr lang="ja-JP" altLang="en-US" sz="2700">
                <a:latin typeface="SimSun" pitchFamily="2" charset="-122"/>
                <a:ea typeface="SimSun" pitchFamily="2" charset="-122"/>
                <a:sym typeface="SimSun" pitchFamily="2" charset="-122"/>
              </a:rPr>
              <a:t>职</a:t>
            </a:r>
            <a:r>
              <a:rPr lang="en-US" altLang="ja-JP" sz="2700" b="1">
                <a:ea typeface="MS PGothic" pitchFamily="34" charset="-128"/>
                <a:cs typeface="Times New Roman" pitchFamily="18" charset="0"/>
                <a:sym typeface="Times New Roman" pitchFamily="18" charset="0"/>
              </a:rPr>
              <a:t> . </a:t>
            </a:r>
            <a:endParaRPr lang="en-US" sz="2700" b="1">
              <a:cs typeface="Times New Roman" pitchFamily="18" charset="0"/>
              <a:sym typeface="Times New Roman" pitchFamily="18" charset="0"/>
            </a:endParaRPr>
          </a:p>
        </p:txBody>
      </p:sp>
      <p:sp>
        <p:nvSpPr>
          <p:cNvPr id="76812" name="Text Box 7"/>
          <p:cNvSpPr txBox="1">
            <a:spLocks noChangeArrowheads="1"/>
          </p:cNvSpPr>
          <p:nvPr/>
        </p:nvSpPr>
        <p:spPr bwMode="auto">
          <a:xfrm>
            <a:off x="395288" y="6276975"/>
            <a:ext cx="3581400" cy="581025"/>
          </a:xfrm>
          <a:prstGeom prst="rect">
            <a:avLst/>
          </a:prstGeom>
          <a:noFill/>
          <a:ln w="9525">
            <a:noFill/>
            <a:miter lim="800000"/>
            <a:headEnd/>
            <a:tailEnd/>
          </a:ln>
        </p:spPr>
        <p:txBody>
          <a:bodyPr>
            <a:spAutoFit/>
          </a:bodyPr>
          <a:lstStyle/>
          <a:p>
            <a:pPr eaLnBrk="0" hangingPunct="0">
              <a:spcBef>
                <a:spcPct val="50000"/>
              </a:spcBef>
            </a:pPr>
            <a:r>
              <a:rPr lang="en-US" sz="1600">
                <a:latin typeface="Arial" pitchFamily="34" charset="0"/>
              </a:rPr>
              <a:t>Source:</a:t>
            </a:r>
            <a:br>
              <a:rPr lang="en-US" sz="1600">
                <a:latin typeface="Arial" pitchFamily="34" charset="0"/>
              </a:rPr>
            </a:br>
            <a:r>
              <a:rPr lang="en-US" sz="1600" i="1">
                <a:latin typeface="Arial" pitchFamily="34" charset="0"/>
              </a:rPr>
              <a:t>cs221 stanford</a:t>
            </a:r>
          </a:p>
        </p:txBody>
      </p:sp>
      <p:sp>
        <p:nvSpPr>
          <p:cNvPr id="49" name="Slide Number Placeholder 48"/>
          <p:cNvSpPr>
            <a:spLocks noGrp="1"/>
          </p:cNvSpPr>
          <p:nvPr>
            <p:ph type="sldNum" sz="quarter" idx="12"/>
          </p:nvPr>
        </p:nvSpPr>
        <p:spPr/>
        <p:txBody>
          <a:bodyPr/>
          <a:lstStyle/>
          <a:p>
            <a:pPr>
              <a:defRPr/>
            </a:pPr>
            <a:r>
              <a:rPr lang="en-US" smtClean="0"/>
              <a:t>Slide </a:t>
            </a:r>
            <a:fld id="{CDB5E53D-3DD1-466D-8AF6-881162F7E7C8}" type="slidenum">
              <a:rPr lang="en-US" smtClean="0"/>
              <a:pPr>
                <a:defRPr/>
              </a:pPr>
              <a:t>32</a:t>
            </a:fld>
            <a:endParaRPr lang="en-US"/>
          </a:p>
        </p:txBody>
      </p:sp>
      <p:sp>
        <p:nvSpPr>
          <p:cNvPr id="50" name="Footer Placeholder 49"/>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CA" smtClean="0"/>
              <a:t>Zite:  a personalized magazine</a:t>
            </a:r>
          </a:p>
        </p:txBody>
      </p:sp>
      <p:sp>
        <p:nvSpPr>
          <p:cNvPr id="77827" name="Content Placeholder 2"/>
          <p:cNvSpPr>
            <a:spLocks noGrp="1"/>
          </p:cNvSpPr>
          <p:nvPr>
            <p:ph idx="1"/>
          </p:nvPr>
        </p:nvSpPr>
        <p:spPr/>
        <p:txBody>
          <a:bodyPr/>
          <a:lstStyle/>
          <a:p>
            <a:r>
              <a:rPr lang="en-CA" smtClean="0"/>
              <a:t>… that gets smarter as you use it</a:t>
            </a:r>
          </a:p>
        </p:txBody>
      </p:sp>
      <p:sp>
        <p:nvSpPr>
          <p:cNvPr id="4" name="Footer Placeholder 3"/>
          <p:cNvSpPr>
            <a:spLocks noGrp="1"/>
          </p:cNvSpPr>
          <p:nvPr>
            <p:ph type="ftr" sz="quarter" idx="11"/>
          </p:nvPr>
        </p:nvSpPr>
        <p:spPr/>
        <p:txBody>
          <a:bodyPr/>
          <a:lstStyle/>
          <a:p>
            <a:pPr>
              <a:defRPr/>
            </a:pPr>
            <a:r>
              <a:rPr lang="en-US" smtClean="0"/>
              <a:t>CPSC 322, Lecture 1</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48CE43B5-F470-48BE-A5AB-AF7CCF62E035}" type="slidenum">
              <a:rPr lang="en-US" smtClean="0"/>
              <a:pPr>
                <a:defRPr/>
              </a:pPr>
              <a:t>33</a:t>
            </a:fld>
            <a:endParaRPr lang="en-US"/>
          </a:p>
        </p:txBody>
      </p:sp>
      <p:pic>
        <p:nvPicPr>
          <p:cNvPr id="77830" name="Picture 2" descr="http://kara.allthingsd.com/files/2011/03/zite_E_20110309133952.jpeg"/>
          <p:cNvPicPr>
            <a:picLocks noChangeAspect="1" noChangeArrowheads="1"/>
          </p:cNvPicPr>
          <p:nvPr/>
        </p:nvPicPr>
        <p:blipFill>
          <a:blip r:embed="rId2" cstate="print"/>
          <a:srcRect/>
          <a:stretch>
            <a:fillRect/>
          </a:stretch>
        </p:blipFill>
        <p:spPr bwMode="auto">
          <a:xfrm>
            <a:off x="900113" y="1989138"/>
            <a:ext cx="6192837" cy="4122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34</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solidFill>
            <a:schemeClr val="accent1">
              <a:lumMod val="20000"/>
              <a:lumOff val="80000"/>
            </a:schemeClr>
          </a:solid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a:spLocks noGrp="1"/>
          </p:cNvSpPr>
          <p:nvPr>
            <p:ph type="ftr" sz="quarter" idx="11"/>
          </p:nvPr>
        </p:nvSpPr>
        <p:spPr/>
        <p:txBody>
          <a:bodyPr/>
          <a:lstStyle/>
          <a:p>
            <a:r>
              <a:rPr lang="en-US"/>
              <a:t>CPSC 322, Lecture 3</a:t>
            </a:r>
          </a:p>
        </p:txBody>
      </p:sp>
      <p:sp>
        <p:nvSpPr>
          <p:cNvPr id="8" name="Slide Number Placeholder 6"/>
          <p:cNvSpPr>
            <a:spLocks noGrp="1"/>
          </p:cNvSpPr>
          <p:nvPr>
            <p:ph type="sldNum" sz="quarter" idx="12"/>
          </p:nvPr>
        </p:nvSpPr>
        <p:spPr/>
        <p:txBody>
          <a:bodyPr/>
          <a:lstStyle/>
          <a:p>
            <a:r>
              <a:rPr lang="en-US"/>
              <a:t>Slide </a:t>
            </a:r>
            <a:fld id="{AADB19D3-6FF9-4EE5-934F-E8892EF8B09E}" type="slidenum">
              <a:rPr lang="en-US"/>
              <a:pPr/>
              <a:t>35</a:t>
            </a:fld>
            <a:endParaRPr lang="en-US"/>
          </a:p>
        </p:txBody>
      </p:sp>
      <p:pic>
        <p:nvPicPr>
          <p:cNvPr id="373769" name="Picture 9"/>
          <p:cNvPicPr>
            <a:picLocks noChangeAspect="1" noChangeArrowheads="1"/>
          </p:cNvPicPr>
          <p:nvPr/>
        </p:nvPicPr>
        <p:blipFill>
          <a:blip r:embed="rId3" cstate="print"/>
          <a:srcRect/>
          <a:stretch>
            <a:fillRect/>
          </a:stretch>
        </p:blipFill>
        <p:spPr bwMode="auto">
          <a:xfrm>
            <a:off x="971550" y="1125538"/>
            <a:ext cx="5437188" cy="5732462"/>
          </a:xfrm>
          <a:prstGeom prst="rect">
            <a:avLst/>
          </a:prstGeom>
          <a:noFill/>
          <a:ln w="9525">
            <a:noFill/>
            <a:miter lim="800000"/>
            <a:headEnd/>
            <a:tailEnd/>
          </a:ln>
          <a:effectLst/>
        </p:spPr>
      </p:pic>
      <p:sp>
        <p:nvSpPr>
          <p:cNvPr id="373768" name="Text Box 8"/>
          <p:cNvSpPr txBox="1">
            <a:spLocks noChangeArrowheads="1"/>
          </p:cNvSpPr>
          <p:nvPr/>
        </p:nvSpPr>
        <p:spPr bwMode="auto">
          <a:xfrm>
            <a:off x="0" y="0"/>
            <a:ext cx="9467850" cy="1077218"/>
          </a:xfrm>
          <a:prstGeom prst="rect">
            <a:avLst/>
          </a:prstGeom>
          <a:noFill/>
          <a:ln w="9525">
            <a:noFill/>
            <a:miter lim="800000"/>
            <a:headEnd/>
            <a:tailEnd/>
          </a:ln>
          <a:effectLst/>
        </p:spPr>
        <p:txBody>
          <a:bodyPr>
            <a:spAutoFit/>
          </a:bodyPr>
          <a:lstStyle/>
          <a:p>
            <a:r>
              <a:rPr lang="en-US" sz="3200" dirty="0">
                <a:solidFill>
                  <a:schemeClr val="accent2"/>
                </a:solidFill>
                <a:latin typeface="Arial Unicode MS" pitchFamily="34" charset="-128"/>
              </a:rPr>
              <a:t>Decision Network in Finance for</a:t>
            </a:r>
            <a:r>
              <a:rPr lang="en-US" sz="3200" dirty="0">
                <a:latin typeface="Arial Unicode MS" pitchFamily="34" charset="-128"/>
              </a:rPr>
              <a:t> venture capital decision</a:t>
            </a:r>
          </a:p>
        </p:txBody>
      </p:sp>
      <p:sp>
        <p:nvSpPr>
          <p:cNvPr id="373770" name="Text Box 10"/>
          <p:cNvSpPr txBox="1">
            <a:spLocks noChangeArrowheads="1"/>
          </p:cNvSpPr>
          <p:nvPr/>
        </p:nvSpPr>
        <p:spPr bwMode="auto">
          <a:xfrm>
            <a:off x="5435600" y="5516563"/>
            <a:ext cx="32766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R.E. Neapolitan, 2007</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a:t>CPSC 322, Lecture 3</a:t>
            </a:r>
          </a:p>
        </p:txBody>
      </p:sp>
      <p:sp>
        <p:nvSpPr>
          <p:cNvPr id="10" name="Slide Number Placeholder 5"/>
          <p:cNvSpPr>
            <a:spLocks noGrp="1"/>
          </p:cNvSpPr>
          <p:nvPr>
            <p:ph type="sldNum" sz="quarter" idx="12"/>
          </p:nvPr>
        </p:nvSpPr>
        <p:spPr/>
        <p:txBody>
          <a:bodyPr/>
          <a:lstStyle/>
          <a:p>
            <a:r>
              <a:rPr lang="en-US"/>
              <a:t>Slide </a:t>
            </a:r>
            <a:fld id="{DA5F8272-D4F3-44C4-88FE-5A52A4A697CC}" type="slidenum">
              <a:rPr lang="en-US"/>
              <a:pPr/>
              <a:t>36</a:t>
            </a:fld>
            <a:endParaRPr lang="en-US"/>
          </a:p>
        </p:txBody>
      </p:sp>
      <p:sp>
        <p:nvSpPr>
          <p:cNvPr id="377858" name="Rectangle 2"/>
          <p:cNvSpPr>
            <a:spLocks noGrp="1" noChangeArrowheads="1"/>
          </p:cNvSpPr>
          <p:nvPr>
            <p:ph type="title"/>
          </p:nvPr>
        </p:nvSpPr>
        <p:spPr>
          <a:xfrm>
            <a:off x="304800" y="152400"/>
            <a:ext cx="6283325" cy="685800"/>
          </a:xfrm>
        </p:spPr>
        <p:txBody>
          <a:bodyPr/>
          <a:lstStyle/>
          <a:p>
            <a:pPr algn="l"/>
            <a:r>
              <a:rPr lang="en-US"/>
              <a:t>Planning Under Uncertainty</a:t>
            </a:r>
          </a:p>
        </p:txBody>
      </p:sp>
      <p:sp>
        <p:nvSpPr>
          <p:cNvPr id="377861" name="Text Box 5"/>
          <p:cNvSpPr txBox="1">
            <a:spLocks noChangeArrowheads="1"/>
          </p:cNvSpPr>
          <p:nvPr/>
        </p:nvSpPr>
        <p:spPr bwMode="auto">
          <a:xfrm>
            <a:off x="6011863" y="5876925"/>
            <a:ext cx="2663825" cy="581025"/>
          </a:xfrm>
          <a:prstGeom prst="rect">
            <a:avLst/>
          </a:prstGeom>
          <a:noFill/>
          <a:ln w="9525">
            <a:noFill/>
            <a:miter lim="800000"/>
            <a:headEnd/>
            <a:tailEnd/>
          </a:ln>
          <a:effectLst/>
        </p:spPr>
        <p:txBody>
          <a:bodyPr>
            <a:spAutoFit/>
          </a:bodyPr>
          <a:lstStyle/>
          <a:p>
            <a:pPr eaLnBrk="0" hangingPunct="0">
              <a:spcBef>
                <a:spcPct val="50000"/>
              </a:spcBef>
            </a:pPr>
            <a:r>
              <a:rPr lang="en-US" sz="1600">
                <a:latin typeface="Arial" charset="0"/>
              </a:rPr>
              <a:t>Source:  </a:t>
            </a:r>
            <a:r>
              <a:rPr lang="en-US" sz="1600" i="1">
                <a:latin typeface="Arial" charset="0"/>
              </a:rPr>
              <a:t>Jesse Hoey UofT 2007</a:t>
            </a:r>
          </a:p>
        </p:txBody>
      </p:sp>
      <p:pic>
        <p:nvPicPr>
          <p:cNvPr id="377862" name="Picture 6"/>
          <p:cNvPicPr>
            <a:picLocks noChangeAspect="1" noChangeArrowheads="1"/>
          </p:cNvPicPr>
          <p:nvPr/>
        </p:nvPicPr>
        <p:blipFill>
          <a:blip r:embed="rId3" cstate="print"/>
          <a:srcRect/>
          <a:stretch>
            <a:fillRect/>
          </a:stretch>
        </p:blipFill>
        <p:spPr bwMode="auto">
          <a:xfrm>
            <a:off x="4932363" y="765175"/>
            <a:ext cx="4211637" cy="3744913"/>
          </a:xfrm>
          <a:prstGeom prst="rect">
            <a:avLst/>
          </a:prstGeom>
          <a:noFill/>
          <a:ln w="9525">
            <a:noFill/>
            <a:miter lim="800000"/>
            <a:headEnd/>
            <a:tailEnd/>
          </a:ln>
          <a:effectLst/>
        </p:spPr>
      </p:pic>
      <p:sp>
        <p:nvSpPr>
          <p:cNvPr id="377864" name="Text Box 8"/>
          <p:cNvSpPr txBox="1">
            <a:spLocks noChangeArrowheads="1"/>
          </p:cNvSpPr>
          <p:nvPr/>
        </p:nvSpPr>
        <p:spPr bwMode="auto">
          <a:xfrm>
            <a:off x="0" y="1076325"/>
            <a:ext cx="4889500" cy="1860550"/>
          </a:xfrm>
          <a:prstGeom prst="rect">
            <a:avLst/>
          </a:prstGeom>
          <a:noFill/>
          <a:ln w="9525">
            <a:noFill/>
            <a:miter lim="800000"/>
            <a:headEnd/>
            <a:tailEnd/>
          </a:ln>
          <a:effectLst/>
        </p:spPr>
        <p:txBody>
          <a:bodyPr wrap="none">
            <a:spAutoFit/>
          </a:bodyPr>
          <a:lstStyle/>
          <a:p>
            <a:r>
              <a:rPr lang="en-US">
                <a:latin typeface="Arial Unicode MS" pitchFamily="34" charset="-128"/>
              </a:rPr>
              <a:t>Learning and Using PO</a:t>
            </a:r>
            <a:r>
              <a:rPr lang="en-US" sz="3200" b="1">
                <a:solidFill>
                  <a:schemeClr val="accent2"/>
                </a:solidFill>
                <a:latin typeface="Arial Unicode MS" pitchFamily="34" charset="-128"/>
              </a:rPr>
              <a:t>MDP</a:t>
            </a:r>
            <a:r>
              <a:rPr lang="en-US">
                <a:solidFill>
                  <a:schemeClr val="accent2"/>
                </a:solidFill>
                <a:latin typeface="Arial Unicode MS" pitchFamily="34" charset="-128"/>
              </a:rPr>
              <a:t> </a:t>
            </a:r>
          </a:p>
          <a:p>
            <a:r>
              <a:rPr lang="en-US">
                <a:latin typeface="Arial Unicode MS" pitchFamily="34" charset="-128"/>
              </a:rPr>
              <a:t>models of Patient-Caregiver </a:t>
            </a:r>
          </a:p>
          <a:p>
            <a:r>
              <a:rPr lang="en-US">
                <a:latin typeface="Arial Unicode MS" pitchFamily="34" charset="-128"/>
              </a:rPr>
              <a:t>Interactions During Activities </a:t>
            </a:r>
          </a:p>
          <a:p>
            <a:r>
              <a:rPr lang="en-US">
                <a:latin typeface="Arial Unicode MS" pitchFamily="34" charset="-128"/>
              </a:rPr>
              <a:t>of Daily Living </a:t>
            </a:r>
          </a:p>
        </p:txBody>
      </p:sp>
      <p:sp>
        <p:nvSpPr>
          <p:cNvPr id="377865" name="Text Box 9"/>
          <p:cNvSpPr txBox="1">
            <a:spLocks noChangeArrowheads="1"/>
          </p:cNvSpPr>
          <p:nvPr/>
        </p:nvSpPr>
        <p:spPr bwMode="auto">
          <a:xfrm>
            <a:off x="0" y="3213100"/>
            <a:ext cx="5129213" cy="1249363"/>
          </a:xfrm>
          <a:prstGeom prst="rect">
            <a:avLst/>
          </a:prstGeom>
          <a:noFill/>
          <a:ln w="9525">
            <a:noFill/>
            <a:miter lim="800000"/>
            <a:headEnd/>
            <a:tailEnd/>
          </a:ln>
          <a:effectLst/>
        </p:spPr>
        <p:txBody>
          <a:bodyPr>
            <a:spAutoFit/>
          </a:bodyPr>
          <a:lstStyle/>
          <a:p>
            <a:r>
              <a:rPr lang="en-US" b="1">
                <a:latin typeface="Arial Unicode MS" pitchFamily="34" charset="-128"/>
              </a:rPr>
              <a:t>Goal:</a:t>
            </a:r>
            <a:r>
              <a:rPr lang="en-US" sz="2400">
                <a:latin typeface="Arial Unicode MS" pitchFamily="34" charset="-128"/>
              </a:rPr>
              <a:t> Help Older adults living with </a:t>
            </a:r>
          </a:p>
          <a:p>
            <a:r>
              <a:rPr lang="en-US" sz="2400">
                <a:latin typeface="Arial Unicode MS" pitchFamily="34" charset="-128"/>
              </a:rPr>
              <a:t>cognitive disabilities (such as Alzheimer's) when they: </a:t>
            </a:r>
          </a:p>
        </p:txBody>
      </p:sp>
      <p:sp>
        <p:nvSpPr>
          <p:cNvPr id="377866" name="Text Box 10"/>
          <p:cNvSpPr txBox="1">
            <a:spLocks noChangeArrowheads="1"/>
          </p:cNvSpPr>
          <p:nvPr/>
        </p:nvSpPr>
        <p:spPr bwMode="auto">
          <a:xfrm>
            <a:off x="395288" y="4652963"/>
            <a:ext cx="7056437" cy="1552575"/>
          </a:xfrm>
          <a:prstGeom prst="rect">
            <a:avLst/>
          </a:prstGeom>
          <a:noFill/>
          <a:ln w="9525">
            <a:noFill/>
            <a:miter lim="800000"/>
            <a:headEnd/>
            <a:tailEnd/>
          </a:ln>
          <a:effectLst/>
        </p:spPr>
        <p:txBody>
          <a:bodyPr>
            <a:spAutoFit/>
          </a:bodyPr>
          <a:lstStyle/>
          <a:p>
            <a:pPr>
              <a:buFontTx/>
              <a:buChar char="•"/>
            </a:pPr>
            <a:r>
              <a:rPr lang="en-US" sz="2400">
                <a:latin typeface="Arial Unicode MS" pitchFamily="34" charset="-128"/>
              </a:rPr>
              <a:t> </a:t>
            </a:r>
            <a:r>
              <a:rPr lang="en-US" sz="2400" b="1">
                <a:latin typeface="Arial Unicode MS" pitchFamily="34" charset="-128"/>
              </a:rPr>
              <a:t>forget the proper sequence of tasks</a:t>
            </a:r>
            <a:r>
              <a:rPr lang="en-US" sz="2400">
                <a:latin typeface="Arial Unicode MS" pitchFamily="34" charset="-128"/>
              </a:rPr>
              <a:t> that need to be completed</a:t>
            </a:r>
          </a:p>
          <a:p>
            <a:pPr>
              <a:buFontTx/>
              <a:buChar char="•"/>
            </a:pPr>
            <a:r>
              <a:rPr lang="en-US" sz="2400">
                <a:latin typeface="Arial Unicode MS" pitchFamily="34" charset="-128"/>
              </a:rPr>
              <a:t> </a:t>
            </a:r>
            <a:r>
              <a:rPr lang="en-US" sz="2400" b="1">
                <a:latin typeface="Arial Unicode MS" pitchFamily="34" charset="-128"/>
              </a:rPr>
              <a:t>they lose track of the steps</a:t>
            </a:r>
            <a:r>
              <a:rPr lang="en-US" sz="2400">
                <a:latin typeface="Arial Unicode MS" pitchFamily="34" charset="-128"/>
              </a:rPr>
              <a:t> that they have already completed.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40FA03C2-34CB-4EE0-B9D4-6CB050CD1EB9}" type="slidenum">
              <a:rPr lang="en-US"/>
              <a:pPr/>
              <a:t>37</a:t>
            </a:fld>
            <a:endParaRPr lang="en-US"/>
          </a:p>
        </p:txBody>
      </p:sp>
      <p:sp>
        <p:nvSpPr>
          <p:cNvPr id="381954" name="Rectangle 2"/>
          <p:cNvSpPr>
            <a:spLocks noGrp="1" noChangeArrowheads="1"/>
          </p:cNvSpPr>
          <p:nvPr>
            <p:ph type="title"/>
          </p:nvPr>
        </p:nvSpPr>
        <p:spPr/>
        <p:txBody>
          <a:bodyPr/>
          <a:lstStyle/>
          <a:p>
            <a:r>
              <a:rPr lang="en-US"/>
              <a:t>Planning Under Uncertainty</a:t>
            </a:r>
          </a:p>
        </p:txBody>
      </p:sp>
      <p:sp>
        <p:nvSpPr>
          <p:cNvPr id="381955" name="Rectangle 3"/>
          <p:cNvSpPr>
            <a:spLocks noGrp="1" noChangeArrowheads="1"/>
          </p:cNvSpPr>
          <p:nvPr>
            <p:ph type="body" idx="1"/>
          </p:nvPr>
        </p:nvSpPr>
        <p:spPr>
          <a:xfrm>
            <a:off x="179388" y="836613"/>
            <a:ext cx="8458200" cy="4495800"/>
          </a:xfrm>
        </p:spPr>
        <p:txBody>
          <a:bodyPr/>
          <a:lstStyle/>
          <a:p>
            <a:pPr algn="ctr"/>
            <a:r>
              <a:rPr lang="en-US"/>
              <a:t>Helicopter control: MDP, reinforcement learning</a:t>
            </a:r>
          </a:p>
          <a:p>
            <a:r>
              <a:rPr lang="en-US" b="1"/>
              <a:t>States:</a:t>
            </a:r>
            <a:r>
              <a:rPr lang="en-US"/>
              <a:t> all possible positions, orientations, velocities and angular velocities</a:t>
            </a:r>
          </a:p>
          <a:p>
            <a:endParaRPr lang="en-US"/>
          </a:p>
          <a:p>
            <a:endParaRPr lang="en-US"/>
          </a:p>
          <a:p>
            <a:endParaRPr lang="en-US"/>
          </a:p>
          <a:p>
            <a:r>
              <a:rPr lang="en-US"/>
              <a:t>Final solution involves </a:t>
            </a:r>
          </a:p>
          <a:p>
            <a:r>
              <a:rPr lang="en-US"/>
              <a:t>Deterministic</a:t>
            </a:r>
            <a:r>
              <a:rPr lang="en-US" b="1"/>
              <a:t> search</a:t>
            </a:r>
            <a:r>
              <a:rPr lang="en-US"/>
              <a:t>!</a:t>
            </a:r>
          </a:p>
        </p:txBody>
      </p:sp>
      <p:pic>
        <p:nvPicPr>
          <p:cNvPr id="381956" name="invertedFlight.wmv">
            <a:hlinkClick r:id="" action="ppaction://media"/>
          </p:cNvPr>
          <p:cNvPicPr>
            <a:picLocks noRot="1" noChangeAspect="1" noChangeArrowheads="1"/>
          </p:cNvPicPr>
          <p:nvPr>
            <a:videoFile r:link="rId1"/>
          </p:nvPr>
        </p:nvPicPr>
        <p:blipFill>
          <a:blip r:embed="rId4" cstate="print"/>
          <a:srcRect/>
          <a:stretch>
            <a:fillRect/>
          </a:stretch>
        </p:blipFill>
        <p:spPr bwMode="auto">
          <a:xfrm>
            <a:off x="4716463" y="2781300"/>
            <a:ext cx="4103687" cy="2735263"/>
          </a:xfrm>
          <a:prstGeom prst="rect">
            <a:avLst/>
          </a:prstGeom>
          <a:noFill/>
        </p:spPr>
      </p:pic>
      <p:sp>
        <p:nvSpPr>
          <p:cNvPr id="381957" name="Text Box 5"/>
          <p:cNvSpPr txBox="1">
            <a:spLocks noChangeArrowheads="1"/>
          </p:cNvSpPr>
          <p:nvPr/>
        </p:nvSpPr>
        <p:spPr bwMode="auto">
          <a:xfrm>
            <a:off x="5867400" y="5715000"/>
            <a:ext cx="3276600" cy="304800"/>
          </a:xfrm>
          <a:prstGeom prst="rect">
            <a:avLst/>
          </a:prstGeom>
          <a:noFill/>
          <a:ln w="9525">
            <a:noFill/>
            <a:miter lim="800000"/>
            <a:headEnd/>
            <a:tailEnd/>
          </a:ln>
          <a:effectLst/>
        </p:spPr>
        <p:txBody>
          <a:bodyPr>
            <a:spAutoFit/>
          </a:bodyPr>
          <a:lstStyle/>
          <a:p>
            <a:pPr eaLnBrk="0" hangingPunct="0">
              <a:spcBef>
                <a:spcPct val="50000"/>
              </a:spcBef>
            </a:pPr>
            <a:r>
              <a:rPr lang="en-US" sz="1400">
                <a:latin typeface="Arial" charset="0"/>
              </a:rPr>
              <a:t>Source:  </a:t>
            </a:r>
            <a:r>
              <a:rPr lang="en-US" sz="1400" i="1">
                <a:latin typeface="Arial" charset="0"/>
              </a:rPr>
              <a:t>Andrew  Ng  2004</a:t>
            </a:r>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8195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228600" y="6381750"/>
            <a:ext cx="2362200" cy="476250"/>
          </a:xfrm>
        </p:spPr>
        <p:txBody>
          <a:bodyPr/>
          <a:lstStyle/>
          <a:p>
            <a:pPr algn="l">
              <a:defRPr/>
            </a:pPr>
            <a:r>
              <a:rPr lang="de-DE" smtClean="0"/>
              <a:t>CPSC 322, Lecture 1</a:t>
            </a:r>
            <a:endParaRPr lang="de-DE"/>
          </a:p>
        </p:txBody>
      </p:sp>
      <p:sp>
        <p:nvSpPr>
          <p:cNvPr id="6" name="Slide Number Placeholder 4"/>
          <p:cNvSpPr>
            <a:spLocks noGrp="1"/>
          </p:cNvSpPr>
          <p:nvPr>
            <p:ph type="sldNum" sz="quarter" idx="12"/>
          </p:nvPr>
        </p:nvSpPr>
        <p:spPr>
          <a:xfrm>
            <a:off x="3124200" y="6381750"/>
            <a:ext cx="2895600" cy="476250"/>
          </a:xfrm>
        </p:spPr>
        <p:txBody>
          <a:bodyPr/>
          <a:lstStyle/>
          <a:p>
            <a:pPr algn="ctr">
              <a:defRPr/>
            </a:pPr>
            <a:fld id="{467E3773-BAF1-4931-878D-B6BF743D0CEE}" type="slidenum">
              <a:rPr lang="de-DE"/>
              <a:pPr algn="ctr">
                <a:defRPr/>
              </a:pPr>
              <a:t>38</a:t>
            </a:fld>
            <a:endParaRPr lang="de-DE"/>
          </a:p>
        </p:txBody>
      </p:sp>
      <p:sp>
        <p:nvSpPr>
          <p:cNvPr id="69636" name="Rectangle 1026"/>
          <p:cNvSpPr>
            <a:spLocks noGrp="1" noChangeArrowheads="1"/>
          </p:cNvSpPr>
          <p:nvPr>
            <p:ph type="title"/>
          </p:nvPr>
        </p:nvSpPr>
        <p:spPr/>
        <p:txBody>
          <a:bodyPr/>
          <a:lstStyle/>
          <a:p>
            <a:r>
              <a:rPr lang="en-US" smtClean="0"/>
              <a:t>Military applications: ethical issues</a:t>
            </a:r>
            <a:endParaRPr lang="de-DE" smtClean="0"/>
          </a:p>
        </p:txBody>
      </p:sp>
      <p:sp>
        <p:nvSpPr>
          <p:cNvPr id="69637" name="Rectangle 1027"/>
          <p:cNvSpPr>
            <a:spLocks noGrp="1" noChangeArrowheads="1"/>
          </p:cNvSpPr>
          <p:nvPr>
            <p:ph type="body" idx="1"/>
          </p:nvPr>
        </p:nvSpPr>
        <p:spPr>
          <a:xfrm>
            <a:off x="134938" y="1066800"/>
            <a:ext cx="5503862" cy="5029200"/>
          </a:xfrm>
        </p:spPr>
        <p:txBody>
          <a:bodyPr/>
          <a:lstStyle/>
          <a:p>
            <a:pPr>
              <a:buFontTx/>
              <a:buChar char="•"/>
            </a:pPr>
            <a:r>
              <a:rPr lang="en-US" smtClean="0"/>
              <a:t>Robot soldiers</a:t>
            </a:r>
          </a:p>
          <a:p>
            <a:pPr lvl="1"/>
            <a:r>
              <a:rPr lang="en-US" smtClean="0"/>
              <a:t>Existing: robot dog carrying heavy </a:t>
            </a:r>
            <a:br>
              <a:rPr lang="en-US" smtClean="0"/>
            </a:br>
            <a:r>
              <a:rPr lang="en-US" smtClean="0"/>
              <a:t>materials for soldiers in the field</a:t>
            </a:r>
          </a:p>
          <a:p>
            <a:pPr lvl="1"/>
            <a:r>
              <a:rPr lang="en-US" smtClean="0"/>
              <a:t>The technology is there </a:t>
            </a:r>
          </a:p>
          <a:p>
            <a:pPr>
              <a:buFontTx/>
              <a:buChar char="•"/>
            </a:pPr>
            <a:r>
              <a:rPr lang="en-US" smtClean="0"/>
              <a:t>Unmanned airplanes</a:t>
            </a:r>
          </a:p>
          <a:p>
            <a:pPr>
              <a:buFontTx/>
              <a:buChar char="•"/>
            </a:pPr>
            <a:r>
              <a:rPr lang="en-US" smtClean="0"/>
              <a:t>Missile tracking</a:t>
            </a:r>
          </a:p>
          <a:p>
            <a:pPr>
              <a:buFontTx/>
              <a:buChar char="•"/>
            </a:pPr>
            <a:r>
              <a:rPr lang="en-US" smtClean="0"/>
              <a:t>Surveillance</a:t>
            </a:r>
          </a:p>
          <a:p>
            <a:pPr>
              <a:buFontTx/>
              <a:buChar char="•"/>
            </a:pPr>
            <a:r>
              <a:rPr lang="en-US" smtClean="0"/>
              <a:t>…</a:t>
            </a:r>
            <a:endParaRPr lang="de-DE" smtClean="0"/>
          </a:p>
        </p:txBody>
      </p:sp>
      <p:pic>
        <p:nvPicPr>
          <p:cNvPr id="69638" name="Picture 1029" descr="C:\Documents and Settings\hutter\Desktop\bigdog_485.jpg"/>
          <p:cNvPicPr>
            <a:picLocks noChangeAspect="1" noChangeArrowheads="1"/>
          </p:cNvPicPr>
          <p:nvPr/>
        </p:nvPicPr>
        <p:blipFill>
          <a:blip r:embed="rId3" cstate="print"/>
          <a:srcRect/>
          <a:stretch>
            <a:fillRect/>
          </a:stretch>
        </p:blipFill>
        <p:spPr bwMode="auto">
          <a:xfrm>
            <a:off x="5029200" y="1219200"/>
            <a:ext cx="3622675" cy="306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68313" y="0"/>
            <a:ext cx="8229600" cy="1143000"/>
          </a:xfrm>
        </p:spPr>
        <p:txBody>
          <a:bodyPr/>
          <a:lstStyle/>
          <a:p>
            <a:r>
              <a:rPr lang="en-US" sz="3200" smtClean="0"/>
              <a:t>Decision Theory: Decision Support Systems</a:t>
            </a:r>
          </a:p>
        </p:txBody>
      </p:sp>
      <p:sp>
        <p:nvSpPr>
          <p:cNvPr id="3" name="Content Placeholder 2"/>
          <p:cNvSpPr>
            <a:spLocks noGrp="1"/>
          </p:cNvSpPr>
          <p:nvPr>
            <p:ph idx="1"/>
          </p:nvPr>
        </p:nvSpPr>
        <p:spPr>
          <a:xfrm>
            <a:off x="0" y="990600"/>
            <a:ext cx="9144000" cy="5334000"/>
          </a:xfrm>
        </p:spPr>
        <p:txBody>
          <a:bodyPr>
            <a:normAutofit/>
          </a:bodyPr>
          <a:lstStyle/>
          <a:p>
            <a:pPr marL="0" indent="0">
              <a:buFont typeface="Arial" pitchFamily="34" charset="0"/>
              <a:buNone/>
              <a:defRPr/>
            </a:pPr>
            <a:r>
              <a:rPr lang="en-US" sz="2400" dirty="0" smtClean="0"/>
              <a:t>E.g.,</a:t>
            </a:r>
            <a:r>
              <a:rPr lang="en-US" sz="2400" dirty="0" smtClean="0">
                <a:solidFill>
                  <a:srgbClr val="FF0000"/>
                </a:solidFill>
              </a:rPr>
              <a:t> Computational Sustainability</a:t>
            </a:r>
          </a:p>
          <a:p>
            <a:pPr>
              <a:defRPr/>
            </a:pPr>
            <a:r>
              <a:rPr lang="en-CA" sz="2400" dirty="0" smtClean="0"/>
              <a:t>New interdisciplinary field, </a:t>
            </a:r>
            <a:r>
              <a:rPr lang="en-CA" sz="2400" dirty="0" smtClean="0">
                <a:solidFill>
                  <a:schemeClr val="accent2"/>
                </a:solidFill>
              </a:rPr>
              <a:t>AI is a key component</a:t>
            </a:r>
          </a:p>
          <a:p>
            <a:pPr lvl="1">
              <a:defRPr/>
            </a:pPr>
            <a:r>
              <a:rPr lang="en-CA" sz="2000" dirty="0" smtClean="0"/>
              <a:t>Models </a:t>
            </a:r>
            <a:r>
              <a:rPr lang="en-CA" sz="2000" dirty="0"/>
              <a:t>and methods for </a:t>
            </a:r>
            <a:r>
              <a:rPr lang="en-CA" sz="2000" dirty="0" smtClean="0">
                <a:solidFill>
                  <a:srgbClr val="FF0000"/>
                </a:solidFill>
              </a:rPr>
              <a:t>decision </a:t>
            </a:r>
            <a:r>
              <a:rPr lang="en-CA" sz="2000" dirty="0">
                <a:solidFill>
                  <a:srgbClr val="FF0000"/>
                </a:solidFill>
              </a:rPr>
              <a:t>making </a:t>
            </a:r>
            <a:r>
              <a:rPr lang="en-CA" sz="2000" dirty="0"/>
              <a:t>concerning the </a:t>
            </a:r>
            <a:r>
              <a:rPr lang="en-CA" sz="2000" dirty="0">
                <a:solidFill>
                  <a:schemeClr val="accent2"/>
                </a:solidFill>
              </a:rPr>
              <a:t>management and allocation of </a:t>
            </a:r>
            <a:r>
              <a:rPr lang="en-CA" sz="2000" dirty="0" smtClean="0">
                <a:solidFill>
                  <a:schemeClr val="accent2"/>
                </a:solidFill>
              </a:rPr>
              <a:t>resources</a:t>
            </a:r>
            <a:endParaRPr lang="en-CA" sz="2000" dirty="0"/>
          </a:p>
          <a:p>
            <a:pPr lvl="1">
              <a:defRPr/>
            </a:pPr>
            <a:r>
              <a:rPr lang="en-CA" sz="2000" dirty="0" smtClean="0"/>
              <a:t>to solve most </a:t>
            </a:r>
            <a:r>
              <a:rPr lang="en-CA" sz="2000" dirty="0"/>
              <a:t>challenging problems related to </a:t>
            </a:r>
            <a:r>
              <a:rPr lang="en-CA" sz="2000" dirty="0" smtClean="0">
                <a:solidFill>
                  <a:srgbClr val="FF0000"/>
                </a:solidFill>
              </a:rPr>
              <a:t>sustainability</a:t>
            </a:r>
          </a:p>
          <a:p>
            <a:pPr>
              <a:defRPr/>
            </a:pPr>
            <a:r>
              <a:rPr lang="en-CA" sz="2400" dirty="0" smtClean="0"/>
              <a:t>Often </a:t>
            </a:r>
            <a:r>
              <a:rPr lang="en-CA" sz="2400" dirty="0" smtClean="0">
                <a:solidFill>
                  <a:schemeClr val="accent2"/>
                </a:solidFill>
              </a:rPr>
              <a:t>constraint optimization problems</a:t>
            </a:r>
            <a:r>
              <a:rPr lang="en-CA" sz="2400" dirty="0" smtClean="0"/>
              <a:t>. E.g.</a:t>
            </a:r>
          </a:p>
          <a:p>
            <a:pPr lvl="1">
              <a:defRPr/>
            </a:pPr>
            <a:r>
              <a:rPr lang="en-US" sz="2000" dirty="0" smtClean="0">
                <a:solidFill>
                  <a:schemeClr val="accent2"/>
                </a:solidFill>
              </a:rPr>
              <a:t>Energy</a:t>
            </a:r>
            <a:r>
              <a:rPr lang="en-US" sz="2000" dirty="0" smtClean="0"/>
              <a:t>: when are where to produce green energy most economically?</a:t>
            </a:r>
          </a:p>
          <a:p>
            <a:pPr lvl="1">
              <a:defRPr/>
            </a:pPr>
            <a:r>
              <a:rPr lang="en-CA" sz="2000" dirty="0"/>
              <a:t>Which parcels of land to purchase to </a:t>
            </a:r>
            <a:r>
              <a:rPr lang="en-CA" sz="2000" dirty="0">
                <a:solidFill>
                  <a:schemeClr val="accent2"/>
                </a:solidFill>
              </a:rPr>
              <a:t>protect endangered species</a:t>
            </a:r>
            <a:r>
              <a:rPr lang="en-CA" sz="2000" dirty="0"/>
              <a:t>?</a:t>
            </a:r>
          </a:p>
          <a:p>
            <a:pPr lvl="1">
              <a:defRPr/>
            </a:pPr>
            <a:r>
              <a:rPr lang="en-US" sz="2000" dirty="0" smtClean="0">
                <a:solidFill>
                  <a:schemeClr val="accent2"/>
                </a:solidFill>
              </a:rPr>
              <a:t>Urban </a:t>
            </a:r>
            <a:r>
              <a:rPr lang="en-US" sz="2000" dirty="0">
                <a:solidFill>
                  <a:schemeClr val="accent2"/>
                </a:solidFill>
              </a:rPr>
              <a:t>planning</a:t>
            </a:r>
            <a:r>
              <a:rPr lang="en-US" sz="2000" dirty="0" smtClean="0"/>
              <a:t>: how to use budget for best development in 30 years?</a:t>
            </a:r>
            <a:endParaRPr lang="en-CA" sz="2000" dirty="0"/>
          </a:p>
        </p:txBody>
      </p:sp>
      <p:sp>
        <p:nvSpPr>
          <p:cNvPr id="4" name="Slide Number Placeholder 3"/>
          <p:cNvSpPr>
            <a:spLocks noGrp="1"/>
          </p:cNvSpPr>
          <p:nvPr>
            <p:ph type="sldNum" sz="quarter" idx="12"/>
          </p:nvPr>
        </p:nvSpPr>
        <p:spPr/>
        <p:txBody>
          <a:bodyPr/>
          <a:lstStyle/>
          <a:p>
            <a:pPr>
              <a:defRPr/>
            </a:pPr>
            <a:fld id="{3CEFEE13-379A-4BDD-9E8F-363B9225F5A1}" type="slidenum">
              <a:rPr lang="en-US" smtClean="0"/>
              <a:pPr>
                <a:defRPr/>
              </a:pPr>
              <a:t>39</a:t>
            </a:fld>
            <a:endParaRPr lang="en-US" dirty="0"/>
          </a:p>
        </p:txBody>
      </p:sp>
      <p:sp>
        <p:nvSpPr>
          <p:cNvPr id="71685" name="Text Box 5"/>
          <p:cNvSpPr txBox="1">
            <a:spLocks noChangeArrowheads="1"/>
          </p:cNvSpPr>
          <p:nvPr/>
        </p:nvSpPr>
        <p:spPr bwMode="auto">
          <a:xfrm>
            <a:off x="1763713" y="6330950"/>
            <a:ext cx="6727825" cy="338138"/>
          </a:xfrm>
          <a:prstGeom prst="rect">
            <a:avLst/>
          </a:prstGeom>
          <a:noFill/>
          <a:ln w="9525">
            <a:noFill/>
            <a:miter lim="800000"/>
            <a:headEnd/>
            <a:tailEnd/>
          </a:ln>
        </p:spPr>
        <p:txBody>
          <a:bodyPr>
            <a:spAutoFit/>
          </a:bodyPr>
          <a:lstStyle/>
          <a:p>
            <a:pPr algn="r">
              <a:spcBef>
                <a:spcPct val="50000"/>
              </a:spcBef>
            </a:pPr>
            <a:r>
              <a:rPr lang="en-US" sz="1600"/>
              <a:t>Source: http://www.computational-sustainability.org/</a:t>
            </a:r>
            <a:endParaRPr lang="en-US" sz="1600" i="1"/>
          </a:p>
        </p:txBody>
      </p:sp>
      <p:pic>
        <p:nvPicPr>
          <p:cNvPr id="1027" name="Picture 3" descr="C:\Users\hutter\Desktop\frank\2011_MIT_MetaAlg\figures\graphs\grizzly-bear.jpg"/>
          <p:cNvPicPr>
            <a:picLocks noChangeAspect="1" noChangeArrowheads="1"/>
          </p:cNvPicPr>
          <p:nvPr/>
        </p:nvPicPr>
        <p:blipFill>
          <a:blip r:embed="rId2" cstate="print"/>
          <a:srcRect/>
          <a:stretch>
            <a:fillRect/>
          </a:stretch>
        </p:blipFill>
        <p:spPr bwMode="auto">
          <a:xfrm>
            <a:off x="3086100" y="4491038"/>
            <a:ext cx="2668588" cy="1839912"/>
          </a:xfrm>
          <a:prstGeom prst="rect">
            <a:avLst/>
          </a:prstGeom>
          <a:noFill/>
          <a:ln w="9525">
            <a:noFill/>
            <a:miter lim="800000"/>
            <a:headEnd/>
            <a:tailEnd/>
          </a:ln>
        </p:spPr>
      </p:pic>
      <p:pic>
        <p:nvPicPr>
          <p:cNvPr id="1028" name="Picture 4" descr="C:\Users\hutter\Desktop\frank\2011_MIT_MetaAlg\figures\graphs\energy.png"/>
          <p:cNvPicPr>
            <a:picLocks noChangeAspect="1" noChangeArrowheads="1"/>
          </p:cNvPicPr>
          <p:nvPr/>
        </p:nvPicPr>
        <p:blipFill>
          <a:blip r:embed="rId3" cstate="print"/>
          <a:srcRect/>
          <a:stretch>
            <a:fillRect/>
          </a:stretch>
        </p:blipFill>
        <p:spPr bwMode="auto">
          <a:xfrm>
            <a:off x="179388" y="4495800"/>
            <a:ext cx="2754312" cy="1835150"/>
          </a:xfrm>
          <a:prstGeom prst="rect">
            <a:avLst/>
          </a:prstGeom>
          <a:noFill/>
          <a:ln w="9525">
            <a:noFill/>
            <a:miter lim="800000"/>
            <a:headEnd/>
            <a:tailEnd/>
          </a:ln>
        </p:spPr>
      </p:pic>
      <p:pic>
        <p:nvPicPr>
          <p:cNvPr id="6" name="Picture 5"/>
          <p:cNvPicPr>
            <a:picLocks noChangeAspect="1"/>
          </p:cNvPicPr>
          <p:nvPr/>
        </p:nvPicPr>
        <p:blipFill>
          <a:blip r:embed="rId4" cstate="print"/>
          <a:srcRect/>
          <a:stretch>
            <a:fillRect/>
          </a:stretch>
        </p:blipFill>
        <p:spPr bwMode="auto">
          <a:xfrm>
            <a:off x="5940425" y="4437063"/>
            <a:ext cx="2817813" cy="1893887"/>
          </a:xfrm>
          <a:prstGeom prst="rect">
            <a:avLst/>
          </a:prstGeom>
          <a:noFill/>
          <a:ln w="9525">
            <a:noFill/>
            <a:miter lim="800000"/>
            <a:headEnd/>
            <a:tailEnd/>
          </a:ln>
        </p:spPr>
      </p:pic>
      <p:sp>
        <p:nvSpPr>
          <p:cNvPr id="9" name="Footer Placeholder 8"/>
          <p:cNvSpPr>
            <a:spLocks noGrp="1"/>
          </p:cNvSpPr>
          <p:nvPr>
            <p:ph type="ftr" sz="quarter" idx="11"/>
          </p:nvPr>
        </p:nvSpPr>
        <p:spPr/>
        <p:txBody>
          <a:bodyPr/>
          <a:lstStyle/>
          <a:p>
            <a:pPr>
              <a:defRPr/>
            </a:pPr>
            <a:r>
              <a:rPr lang="en-US" smtClean="0"/>
              <a:t>CPSC 322, Lecture 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4"/>
          <p:cNvSpPr>
            <a:spLocks noGrp="1"/>
          </p:cNvSpPr>
          <p:nvPr>
            <p:ph type="ftr" sz="quarter" idx="11"/>
          </p:nvPr>
        </p:nvSpPr>
        <p:spPr/>
        <p:txBody>
          <a:bodyPr/>
          <a:lstStyle/>
          <a:p>
            <a:r>
              <a:rPr lang="en-US"/>
              <a:t>CPSC 322, Lecture 2</a:t>
            </a:r>
          </a:p>
        </p:txBody>
      </p:sp>
      <p:sp>
        <p:nvSpPr>
          <p:cNvPr id="26" name="Slide Number Placeholder 5"/>
          <p:cNvSpPr>
            <a:spLocks noGrp="1"/>
          </p:cNvSpPr>
          <p:nvPr>
            <p:ph type="sldNum" sz="quarter" idx="12"/>
          </p:nvPr>
        </p:nvSpPr>
        <p:spPr/>
        <p:txBody>
          <a:bodyPr/>
          <a:lstStyle/>
          <a:p>
            <a:r>
              <a:rPr lang="en-US"/>
              <a:t>Slide </a:t>
            </a:r>
            <a:fld id="{3FD71E4C-075D-44FD-B397-B2BF23909376}" type="slidenum">
              <a:rPr lang="en-US"/>
              <a:pPr/>
              <a:t>4</a:t>
            </a:fld>
            <a:endParaRPr lang="en-US"/>
          </a:p>
        </p:txBody>
      </p:sp>
      <p:sp>
        <p:nvSpPr>
          <p:cNvPr id="302082" name="Rectangle 2"/>
          <p:cNvSpPr>
            <a:spLocks noGrp="1" noChangeArrowheads="1"/>
          </p:cNvSpPr>
          <p:nvPr>
            <p:ph type="title"/>
          </p:nvPr>
        </p:nvSpPr>
        <p:spPr>
          <a:xfrm>
            <a:off x="0" y="0"/>
            <a:ext cx="9144000" cy="685800"/>
          </a:xfrm>
        </p:spPr>
        <p:txBody>
          <a:bodyPr/>
          <a:lstStyle/>
          <a:p>
            <a:r>
              <a:rPr lang="en-US" dirty="0"/>
              <a:t>Modules we'll cover in this </a:t>
            </a:r>
            <a:r>
              <a:rPr lang="en-US" dirty="0" smtClean="0"/>
              <a:t>course: </a:t>
            </a:r>
            <a:r>
              <a:rPr lang="en-US" dirty="0" err="1" smtClean="0"/>
              <a:t>R&amp;Rsys</a:t>
            </a:r>
            <a:endParaRPr lang="en-US" dirty="0"/>
          </a:p>
        </p:txBody>
      </p:sp>
      <p:sp>
        <p:nvSpPr>
          <p:cNvPr id="302086" name="Rectangle 6"/>
          <p:cNvSpPr>
            <a:spLocks noChangeArrowheads="1"/>
          </p:cNvSpPr>
          <p:nvPr/>
        </p:nvSpPr>
        <p:spPr bwMode="auto">
          <a:xfrm>
            <a:off x="323851" y="765174"/>
            <a:ext cx="2736850" cy="431800"/>
          </a:xfrm>
          <a:prstGeom prst="rect">
            <a:avLst/>
          </a:prstGeom>
          <a:noFill/>
          <a:ln w="9525">
            <a:noFill/>
            <a:miter lim="800000"/>
            <a:headEnd/>
            <a:tailEnd/>
          </a:ln>
          <a:effectLst/>
        </p:spPr>
        <p:txBody>
          <a:bodyPr/>
          <a:lstStyle/>
          <a:p>
            <a:pPr marL="533400" indent="-533400">
              <a:spcBef>
                <a:spcPct val="20000"/>
              </a:spcBef>
            </a:pPr>
            <a:endParaRPr lang="en-US">
              <a:latin typeface="Arial Unicode MS" pitchFamily="34" charset="-128"/>
            </a:endParaRPr>
          </a:p>
        </p:txBody>
      </p:sp>
      <p:sp>
        <p:nvSpPr>
          <p:cNvPr id="302087" name="Rectangle 7"/>
          <p:cNvSpPr>
            <a:spLocks noGrp="1" noChangeArrowheads="1"/>
          </p:cNvSpPr>
          <p:nvPr>
            <p:ph type="body" idx="1"/>
          </p:nvPr>
        </p:nvSpPr>
        <p:spPr>
          <a:xfrm>
            <a:off x="4857752" y="785794"/>
            <a:ext cx="2428892" cy="503237"/>
          </a:xfrm>
        </p:spPr>
        <p:txBody>
          <a:bodyPr/>
          <a:lstStyle/>
          <a:p>
            <a:r>
              <a:rPr lang="en-US" b="1" dirty="0"/>
              <a:t>Environment</a:t>
            </a:r>
          </a:p>
        </p:txBody>
      </p:sp>
      <p:sp>
        <p:nvSpPr>
          <p:cNvPr id="302088" name="Rectangle 8"/>
          <p:cNvSpPr>
            <a:spLocks noChangeArrowheads="1"/>
          </p:cNvSpPr>
          <p:nvPr/>
        </p:nvSpPr>
        <p:spPr bwMode="auto">
          <a:xfrm>
            <a:off x="0" y="1500174"/>
            <a:ext cx="1702011" cy="503238"/>
          </a:xfrm>
          <a:prstGeom prst="rect">
            <a:avLst/>
          </a:prstGeom>
          <a:noFill/>
          <a:ln w="9525">
            <a:noFill/>
            <a:miter lim="800000"/>
            <a:headEnd/>
            <a:tailEnd/>
          </a:ln>
          <a:effectLst/>
        </p:spPr>
        <p:txBody>
          <a:bodyPr/>
          <a:lstStyle/>
          <a:p>
            <a:pPr marL="342900" indent="-342900">
              <a:spcBef>
                <a:spcPct val="20000"/>
              </a:spcBef>
            </a:pPr>
            <a:r>
              <a:rPr lang="en-US" b="1" dirty="0" smtClean="0">
                <a:latin typeface="Arial Unicode MS" pitchFamily="34" charset="-128"/>
              </a:rPr>
              <a:t>Problem</a:t>
            </a:r>
            <a:endParaRPr lang="en-US" b="1" dirty="0">
              <a:latin typeface="Arial Unicode MS" pitchFamily="34" charset="-128"/>
            </a:endParaRPr>
          </a:p>
        </p:txBody>
      </p:sp>
      <p:sp>
        <p:nvSpPr>
          <p:cNvPr id="302089" name="Rectangle 9"/>
          <p:cNvSpPr>
            <a:spLocks noChangeArrowheads="1"/>
          </p:cNvSpPr>
          <p:nvPr/>
        </p:nvSpPr>
        <p:spPr bwMode="auto">
          <a:xfrm>
            <a:off x="1000101" y="3500438"/>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Query</a:t>
            </a:r>
          </a:p>
          <a:p>
            <a:pPr marL="342900" indent="-342900">
              <a:lnSpc>
                <a:spcPct val="75000"/>
              </a:lnSpc>
              <a:spcBef>
                <a:spcPct val="20000"/>
              </a:spcBef>
            </a:pPr>
            <a:endParaRPr lang="en-US" sz="2400" dirty="0">
              <a:latin typeface="Arial Unicode MS" pitchFamily="34" charset="-128"/>
            </a:endParaRPr>
          </a:p>
        </p:txBody>
      </p:sp>
      <p:sp>
        <p:nvSpPr>
          <p:cNvPr id="302090" name="Rectangle 10"/>
          <p:cNvSpPr>
            <a:spLocks noChangeArrowheads="1"/>
          </p:cNvSpPr>
          <p:nvPr/>
        </p:nvSpPr>
        <p:spPr bwMode="auto">
          <a:xfrm>
            <a:off x="928663" y="5143512"/>
            <a:ext cx="1601771" cy="419111"/>
          </a:xfrm>
          <a:prstGeom prst="rect">
            <a:avLst/>
          </a:prstGeom>
          <a:noFill/>
          <a:ln w="9525">
            <a:noFill/>
            <a:miter lim="800000"/>
            <a:headEnd/>
            <a:tailEnd/>
          </a:ln>
          <a:effectLst/>
        </p:spPr>
        <p:txBody>
          <a:bodyPr/>
          <a:lstStyle/>
          <a:p>
            <a:pPr marL="342900" indent="-342900">
              <a:lnSpc>
                <a:spcPct val="75000"/>
              </a:lnSpc>
              <a:spcBef>
                <a:spcPct val="20000"/>
              </a:spcBef>
            </a:pPr>
            <a:r>
              <a:rPr lang="en-US" sz="2400" dirty="0" smtClean="0">
                <a:latin typeface="Arial Unicode MS" pitchFamily="34" charset="-128"/>
              </a:rPr>
              <a:t>Planning</a:t>
            </a:r>
            <a:endParaRPr lang="en-US" sz="2400" dirty="0">
              <a:latin typeface="Arial Unicode MS" pitchFamily="34" charset="-128"/>
            </a:endParaRPr>
          </a:p>
        </p:txBody>
      </p:sp>
      <p:sp>
        <p:nvSpPr>
          <p:cNvPr id="302091" name="Rectangle 11"/>
          <p:cNvSpPr>
            <a:spLocks noChangeArrowheads="1"/>
          </p:cNvSpPr>
          <p:nvPr/>
        </p:nvSpPr>
        <p:spPr bwMode="auto">
          <a:xfrm>
            <a:off x="3357555" y="1214422"/>
            <a:ext cx="2159000" cy="503238"/>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Deterministic</a:t>
            </a:r>
          </a:p>
        </p:txBody>
      </p:sp>
      <p:sp>
        <p:nvSpPr>
          <p:cNvPr id="302092" name="Rectangle 12"/>
          <p:cNvSpPr>
            <a:spLocks noChangeArrowheads="1"/>
          </p:cNvSpPr>
          <p:nvPr/>
        </p:nvSpPr>
        <p:spPr bwMode="auto">
          <a:xfrm>
            <a:off x="6500827" y="1142984"/>
            <a:ext cx="2159000" cy="503237"/>
          </a:xfrm>
          <a:prstGeom prst="rect">
            <a:avLst/>
          </a:prstGeom>
          <a:noFill/>
          <a:ln w="9525">
            <a:noFill/>
            <a:miter lim="800000"/>
            <a:headEnd/>
            <a:tailEnd/>
          </a:ln>
          <a:effectLst/>
        </p:spPr>
        <p:txBody>
          <a:bodyPr/>
          <a:lstStyle/>
          <a:p>
            <a:pPr marL="342900" indent="-342900">
              <a:spcBef>
                <a:spcPct val="20000"/>
              </a:spcBef>
            </a:pPr>
            <a:r>
              <a:rPr lang="en-US" sz="2400" dirty="0">
                <a:latin typeface="Arial Unicode MS" pitchFamily="34" charset="-128"/>
              </a:rPr>
              <a:t>Stochastic</a:t>
            </a:r>
          </a:p>
        </p:txBody>
      </p:sp>
      <p:sp>
        <p:nvSpPr>
          <p:cNvPr id="302093" name="Rectangle 13"/>
          <p:cNvSpPr>
            <a:spLocks noChangeArrowheads="1"/>
          </p:cNvSpPr>
          <p:nvPr/>
        </p:nvSpPr>
        <p:spPr bwMode="auto">
          <a:xfrm>
            <a:off x="2786051" y="1643050"/>
            <a:ext cx="6143668" cy="4572032"/>
          </a:xfrm>
          <a:prstGeom prst="rect">
            <a:avLst/>
          </a:prstGeom>
          <a:noFill/>
          <a:ln w="9525">
            <a:solidFill>
              <a:schemeClr val="tx1"/>
            </a:solidFill>
            <a:miter lim="800000"/>
            <a:headEnd/>
            <a:tailEnd/>
          </a:ln>
          <a:effectLst/>
        </p:spPr>
        <p:txBody>
          <a:bodyPr wrap="none" anchor="ctr"/>
          <a:lstStyle/>
          <a:p>
            <a:endParaRPr lang="en-US"/>
          </a:p>
        </p:txBody>
      </p:sp>
      <p:sp>
        <p:nvSpPr>
          <p:cNvPr id="302094" name="Line 14"/>
          <p:cNvSpPr>
            <a:spLocks noChangeShapeType="1"/>
          </p:cNvSpPr>
          <p:nvPr/>
        </p:nvSpPr>
        <p:spPr bwMode="auto">
          <a:xfrm flipH="1">
            <a:off x="5786447" y="1643050"/>
            <a:ext cx="45719" cy="4572032"/>
          </a:xfrm>
          <a:prstGeom prst="line">
            <a:avLst/>
          </a:prstGeom>
          <a:noFill/>
          <a:ln w="9525">
            <a:solidFill>
              <a:schemeClr val="tx1"/>
            </a:solidFill>
            <a:round/>
            <a:headEnd/>
            <a:tailEnd/>
          </a:ln>
          <a:effectLst/>
        </p:spPr>
        <p:txBody>
          <a:bodyPr/>
          <a:lstStyle/>
          <a:p>
            <a:endParaRPr lang="en-US"/>
          </a:p>
        </p:txBody>
      </p:sp>
      <p:sp>
        <p:nvSpPr>
          <p:cNvPr id="302096" name="Rectangle 16"/>
          <p:cNvSpPr>
            <a:spLocks noChangeArrowheads="1"/>
          </p:cNvSpPr>
          <p:nvPr/>
        </p:nvSpPr>
        <p:spPr bwMode="auto">
          <a:xfrm>
            <a:off x="4500563" y="2500306"/>
            <a:ext cx="1295400" cy="503238"/>
          </a:xfrm>
          <a:prstGeom prst="rect">
            <a:avLst/>
          </a:prstGeom>
          <a:solidFill>
            <a:schemeClr val="accent1">
              <a:lumMod val="20000"/>
              <a:lumOff val="80000"/>
            </a:schemeClr>
          </a:solid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097" name="Rectangle 17"/>
          <p:cNvSpPr>
            <a:spLocks noChangeArrowheads="1"/>
          </p:cNvSpPr>
          <p:nvPr/>
        </p:nvSpPr>
        <p:spPr bwMode="auto">
          <a:xfrm>
            <a:off x="3571869" y="1785926"/>
            <a:ext cx="2214562" cy="571500"/>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Arc Consistency</a:t>
            </a:r>
            <a:endParaRPr lang="en-US" sz="2400" dirty="0">
              <a:solidFill>
                <a:schemeClr val="accent2"/>
              </a:solidFill>
              <a:latin typeface="Arial Unicode MS" pitchFamily="34" charset="-128"/>
            </a:endParaRPr>
          </a:p>
        </p:txBody>
      </p:sp>
      <p:sp>
        <p:nvSpPr>
          <p:cNvPr id="302098" name="Rectangle 18"/>
          <p:cNvSpPr>
            <a:spLocks noChangeArrowheads="1"/>
          </p:cNvSpPr>
          <p:nvPr/>
        </p:nvSpPr>
        <p:spPr bwMode="auto">
          <a:xfrm>
            <a:off x="3357554" y="3786190"/>
            <a:ext cx="1295400" cy="503238"/>
          </a:xfrm>
          <a:prstGeom prst="rect">
            <a:avLst/>
          </a:prstGeom>
          <a:solidFill>
            <a:schemeClr val="accent1">
              <a:lumMod val="20000"/>
              <a:lumOff val="80000"/>
            </a:schemeClr>
          </a:solidFill>
          <a:ln w="9525">
            <a:solidFill>
              <a:schemeClr val="accent2"/>
            </a:solidFill>
            <a:miter lim="800000"/>
            <a:headEnd/>
            <a:tailEnd/>
          </a:ln>
          <a:effectLst/>
        </p:spPr>
        <p:txBody>
          <a:bodyPr/>
          <a:lstStyle/>
          <a:p>
            <a:pPr marL="342900" indent="-342900">
              <a:spcBef>
                <a:spcPct val="20000"/>
              </a:spcBef>
            </a:pPr>
            <a:r>
              <a:rPr lang="en-US" sz="2400" dirty="0">
                <a:solidFill>
                  <a:schemeClr val="accent2"/>
                </a:solidFill>
                <a:latin typeface="Arial Unicode MS" pitchFamily="34" charset="-128"/>
              </a:rPr>
              <a:t>Search</a:t>
            </a:r>
          </a:p>
        </p:txBody>
      </p:sp>
      <p:sp>
        <p:nvSpPr>
          <p:cNvPr id="302100" name="Rectangle 20"/>
          <p:cNvSpPr>
            <a:spLocks noChangeArrowheads="1"/>
          </p:cNvSpPr>
          <p:nvPr/>
        </p:nvSpPr>
        <p:spPr bwMode="auto">
          <a:xfrm>
            <a:off x="3500430" y="5357826"/>
            <a:ext cx="1176367" cy="503238"/>
          </a:xfrm>
          <a:prstGeom prst="rect">
            <a:avLst/>
          </a:prstGeom>
          <a:solidFill>
            <a:schemeClr val="accent1">
              <a:lumMod val="20000"/>
              <a:lumOff val="80000"/>
            </a:schemeClr>
          </a:solid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Search</a:t>
            </a:r>
            <a:endParaRPr lang="en-US" sz="2400" dirty="0">
              <a:solidFill>
                <a:schemeClr val="accent2"/>
              </a:solidFill>
              <a:latin typeface="Arial Unicode MS" pitchFamily="34" charset="-128"/>
            </a:endParaRPr>
          </a:p>
        </p:txBody>
      </p:sp>
      <p:sp>
        <p:nvSpPr>
          <p:cNvPr id="302103" name="Rectangle 23"/>
          <p:cNvSpPr>
            <a:spLocks noChangeArrowheads="1"/>
          </p:cNvSpPr>
          <p:nvPr/>
        </p:nvSpPr>
        <p:spPr bwMode="auto">
          <a:xfrm>
            <a:off x="6286513" y="5786454"/>
            <a:ext cx="2665412" cy="412767"/>
          </a:xfrm>
          <a:prstGeom prst="rect">
            <a:avLst/>
          </a:prstGeom>
          <a:noFill/>
          <a:ln w="9525">
            <a:solidFill>
              <a:schemeClr val="accent2"/>
            </a:solidFill>
            <a:miter lim="800000"/>
            <a:headEnd/>
            <a:tailEnd/>
          </a:ln>
          <a:effectLst/>
        </p:spPr>
        <p:txBody>
          <a:bodyPr/>
          <a:lstStyle/>
          <a:p>
            <a:pPr marL="342900" indent="-342900" algn="ctr">
              <a:lnSpc>
                <a:spcPct val="75000"/>
              </a:lnSpc>
              <a:spcBef>
                <a:spcPct val="20000"/>
              </a:spcBef>
            </a:pPr>
            <a:r>
              <a:rPr lang="en-US" sz="2400" dirty="0" smtClean="0">
                <a:solidFill>
                  <a:schemeClr val="accent2"/>
                </a:solidFill>
                <a:latin typeface="Arial Unicode MS" pitchFamily="34" charset="-128"/>
              </a:rPr>
              <a:t>Value Iteration</a:t>
            </a:r>
            <a:endParaRPr lang="en-US" sz="2400" dirty="0">
              <a:solidFill>
                <a:schemeClr val="accent2"/>
              </a:solidFill>
              <a:latin typeface="Arial Unicode MS" pitchFamily="34" charset="-128"/>
            </a:endParaRPr>
          </a:p>
        </p:txBody>
      </p:sp>
      <p:sp>
        <p:nvSpPr>
          <p:cNvPr id="302104" name="Rectangle 24"/>
          <p:cNvSpPr>
            <a:spLocks noChangeArrowheads="1"/>
          </p:cNvSpPr>
          <p:nvPr/>
        </p:nvSpPr>
        <p:spPr bwMode="auto">
          <a:xfrm>
            <a:off x="6357951" y="3500438"/>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27" name="Rectangle 9"/>
          <p:cNvSpPr>
            <a:spLocks noChangeArrowheads="1"/>
          </p:cNvSpPr>
          <p:nvPr/>
        </p:nvSpPr>
        <p:spPr bwMode="auto">
          <a:xfrm>
            <a:off x="642911" y="2214554"/>
            <a:ext cx="2214578" cy="642942"/>
          </a:xfrm>
          <a:prstGeom prst="rect">
            <a:avLst/>
          </a:prstGeom>
          <a:noFill/>
          <a:ln w="9525">
            <a:noFill/>
            <a:miter lim="800000"/>
            <a:headEnd/>
            <a:tailEnd/>
          </a:ln>
          <a:effectLst/>
        </p:spPr>
        <p:txBody>
          <a:bodyPr/>
          <a:lstStyle/>
          <a:p>
            <a:pPr marL="342900" indent="-342900" algn="ctr">
              <a:lnSpc>
                <a:spcPct val="75000"/>
              </a:lnSpc>
              <a:spcBef>
                <a:spcPct val="20000"/>
              </a:spcBef>
            </a:pPr>
            <a:r>
              <a:rPr lang="en-US" sz="2400" dirty="0" smtClean="0">
                <a:latin typeface="Arial Unicode MS" pitchFamily="34" charset="-128"/>
              </a:rPr>
              <a:t>Constraint Satisfaction</a:t>
            </a:r>
            <a:endParaRPr lang="en-US" sz="2400" dirty="0">
              <a:latin typeface="Arial Unicode MS" pitchFamily="34" charset="-128"/>
            </a:endParaRPr>
          </a:p>
        </p:txBody>
      </p:sp>
      <p:sp>
        <p:nvSpPr>
          <p:cNvPr id="28" name="Rectangle 9"/>
          <p:cNvSpPr>
            <a:spLocks noChangeArrowheads="1"/>
          </p:cNvSpPr>
          <p:nvPr/>
        </p:nvSpPr>
        <p:spPr bwMode="auto">
          <a:xfrm>
            <a:off x="2714613" y="3429000"/>
            <a:ext cx="1512887"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Logics</a:t>
            </a:r>
            <a:endParaRPr lang="en-US" sz="2400" i="1" dirty="0">
              <a:latin typeface="Arial Unicode MS" pitchFamily="34" charset="-128"/>
            </a:endParaRPr>
          </a:p>
        </p:txBody>
      </p:sp>
      <p:sp>
        <p:nvSpPr>
          <p:cNvPr id="29" name="Rectangle 9"/>
          <p:cNvSpPr>
            <a:spLocks noChangeArrowheads="1"/>
          </p:cNvSpPr>
          <p:nvPr/>
        </p:nvSpPr>
        <p:spPr bwMode="auto">
          <a:xfrm>
            <a:off x="2857488" y="4643446"/>
            <a:ext cx="1512887"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STRIPS</a:t>
            </a:r>
            <a:endParaRPr lang="en-US" sz="2400" i="1" dirty="0">
              <a:latin typeface="Arial Unicode MS" pitchFamily="34" charset="-128"/>
            </a:endParaRPr>
          </a:p>
        </p:txBody>
      </p:sp>
      <p:cxnSp>
        <p:nvCxnSpPr>
          <p:cNvPr id="31" name="Straight Connector 30"/>
          <p:cNvCxnSpPr/>
          <p:nvPr/>
        </p:nvCxnSpPr>
        <p:spPr>
          <a:xfrm>
            <a:off x="2643175" y="3000372"/>
            <a:ext cx="6286544" cy="158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2643175" y="4429132"/>
            <a:ext cx="6286544" cy="1588"/>
          </a:xfrm>
          <a:prstGeom prst="line">
            <a:avLst/>
          </a:prstGeom>
        </p:spPr>
        <p:style>
          <a:lnRef idx="1">
            <a:schemeClr val="dk1"/>
          </a:lnRef>
          <a:fillRef idx="0">
            <a:schemeClr val="dk1"/>
          </a:fillRef>
          <a:effectRef idx="0">
            <a:schemeClr val="dk1"/>
          </a:effectRef>
          <a:fontRef idx="minor">
            <a:schemeClr val="tx1"/>
          </a:fontRef>
        </p:style>
      </p:cxnSp>
      <p:sp>
        <p:nvSpPr>
          <p:cNvPr id="33" name="Rectangle 9"/>
          <p:cNvSpPr>
            <a:spLocks noChangeArrowheads="1"/>
          </p:cNvSpPr>
          <p:nvPr/>
        </p:nvSpPr>
        <p:spPr bwMode="auto">
          <a:xfrm>
            <a:off x="5715009" y="3071810"/>
            <a:ext cx="2000264"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Belief Nets</a:t>
            </a:r>
            <a:endParaRPr lang="en-US" sz="2400" i="1" dirty="0">
              <a:latin typeface="Arial Unicode MS" pitchFamily="34" charset="-128"/>
            </a:endParaRPr>
          </a:p>
        </p:txBody>
      </p:sp>
      <p:sp>
        <p:nvSpPr>
          <p:cNvPr id="34" name="Rectangle 9"/>
          <p:cNvSpPr>
            <a:spLocks noChangeArrowheads="1"/>
          </p:cNvSpPr>
          <p:nvPr/>
        </p:nvSpPr>
        <p:spPr bwMode="auto">
          <a:xfrm>
            <a:off x="2714613" y="2285992"/>
            <a:ext cx="1785950" cy="503237"/>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err="1" smtClean="0">
                <a:latin typeface="Arial Unicode MS" pitchFamily="34" charset="-128"/>
              </a:rPr>
              <a:t>Vars</a:t>
            </a:r>
            <a:r>
              <a:rPr lang="en-US" sz="2400" i="1" dirty="0" smtClean="0">
                <a:latin typeface="Arial Unicode MS" pitchFamily="34" charset="-128"/>
              </a:rPr>
              <a:t> + </a:t>
            </a:r>
          </a:p>
          <a:p>
            <a:pPr marL="342900" indent="-342900">
              <a:lnSpc>
                <a:spcPct val="75000"/>
              </a:lnSpc>
              <a:spcBef>
                <a:spcPct val="20000"/>
              </a:spcBef>
            </a:pPr>
            <a:r>
              <a:rPr lang="en-US" sz="2400" i="1" dirty="0" smtClean="0">
                <a:latin typeface="Arial Unicode MS" pitchFamily="34" charset="-128"/>
              </a:rPr>
              <a:t>Constraints</a:t>
            </a:r>
            <a:endParaRPr lang="en-US" sz="2400" i="1" dirty="0">
              <a:latin typeface="Arial Unicode MS" pitchFamily="34" charset="-128"/>
            </a:endParaRPr>
          </a:p>
        </p:txBody>
      </p:sp>
      <p:sp>
        <p:nvSpPr>
          <p:cNvPr id="35" name="Rectangle 9"/>
          <p:cNvSpPr>
            <a:spLocks noChangeArrowheads="1"/>
          </p:cNvSpPr>
          <p:nvPr/>
        </p:nvSpPr>
        <p:spPr bwMode="auto">
          <a:xfrm>
            <a:off x="5857885" y="4500570"/>
            <a:ext cx="2357454"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Decision Nets</a:t>
            </a:r>
            <a:endParaRPr lang="en-US" sz="2400" i="1" dirty="0">
              <a:latin typeface="Arial Unicode MS" pitchFamily="34" charset="-128"/>
            </a:endParaRPr>
          </a:p>
        </p:txBody>
      </p:sp>
      <p:sp>
        <p:nvSpPr>
          <p:cNvPr id="36" name="Rectangle 9"/>
          <p:cNvSpPr>
            <a:spLocks noChangeArrowheads="1"/>
          </p:cNvSpPr>
          <p:nvPr/>
        </p:nvSpPr>
        <p:spPr bwMode="auto">
          <a:xfrm>
            <a:off x="5857885" y="5429264"/>
            <a:ext cx="2928926" cy="357190"/>
          </a:xfrm>
          <a:prstGeom prst="rect">
            <a:avLst/>
          </a:prstGeom>
          <a:noFill/>
          <a:ln w="9525">
            <a:noFill/>
            <a:miter lim="800000"/>
            <a:headEnd/>
            <a:tailEnd/>
          </a:ln>
          <a:effectLst/>
        </p:spPr>
        <p:txBody>
          <a:bodyPr/>
          <a:lstStyle/>
          <a:p>
            <a:pPr marL="342900" indent="-342900">
              <a:lnSpc>
                <a:spcPct val="75000"/>
              </a:lnSpc>
              <a:spcBef>
                <a:spcPct val="20000"/>
              </a:spcBef>
            </a:pPr>
            <a:r>
              <a:rPr lang="en-US" sz="2400" i="1" dirty="0" smtClean="0">
                <a:latin typeface="Arial Unicode MS" pitchFamily="34" charset="-128"/>
              </a:rPr>
              <a:t>Markov Processes</a:t>
            </a:r>
            <a:endParaRPr lang="en-US" sz="2400" i="1" dirty="0">
              <a:latin typeface="Arial Unicode MS" pitchFamily="34" charset="-128"/>
            </a:endParaRPr>
          </a:p>
        </p:txBody>
      </p:sp>
      <p:sp>
        <p:nvSpPr>
          <p:cNvPr id="37" name="Rectangle 24"/>
          <p:cNvSpPr>
            <a:spLocks noChangeArrowheads="1"/>
          </p:cNvSpPr>
          <p:nvPr/>
        </p:nvSpPr>
        <p:spPr bwMode="auto">
          <a:xfrm>
            <a:off x="6429389" y="4857760"/>
            <a:ext cx="2428892" cy="503238"/>
          </a:xfrm>
          <a:prstGeom prst="rect">
            <a:avLst/>
          </a:prstGeom>
          <a:noFill/>
          <a:ln w="9525">
            <a:solidFill>
              <a:schemeClr val="accent2"/>
            </a:solidFill>
            <a:miter lim="800000"/>
            <a:headEnd/>
            <a:tailEnd/>
          </a:ln>
          <a:effectLst/>
        </p:spPr>
        <p:txBody>
          <a:bodyPr/>
          <a:lstStyle/>
          <a:p>
            <a:pPr marL="342900" indent="-342900">
              <a:spcBef>
                <a:spcPct val="20000"/>
              </a:spcBef>
            </a:pPr>
            <a:r>
              <a:rPr lang="en-US" sz="2400" dirty="0" smtClean="0">
                <a:solidFill>
                  <a:schemeClr val="accent2"/>
                </a:solidFill>
                <a:latin typeface="Arial Unicode MS" pitchFamily="34" charset="-128"/>
              </a:rPr>
              <a:t>Var. Elimination</a:t>
            </a:r>
            <a:endParaRPr lang="en-US" sz="2400" dirty="0">
              <a:solidFill>
                <a:schemeClr val="accent2"/>
              </a:solidFill>
              <a:latin typeface="Arial Unicode MS" pitchFamily="34" charset="-128"/>
            </a:endParaRPr>
          </a:p>
        </p:txBody>
      </p:sp>
      <p:sp>
        <p:nvSpPr>
          <p:cNvPr id="38" name="Rectangle 8"/>
          <p:cNvSpPr>
            <a:spLocks noChangeArrowheads="1"/>
          </p:cNvSpPr>
          <p:nvPr/>
        </p:nvSpPr>
        <p:spPr bwMode="auto">
          <a:xfrm>
            <a:off x="1" y="2786058"/>
            <a:ext cx="1000100"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Static</a:t>
            </a:r>
            <a:endParaRPr lang="en-US" sz="2400" b="1" dirty="0">
              <a:latin typeface="Arial Unicode MS" pitchFamily="34" charset="-128"/>
            </a:endParaRPr>
          </a:p>
        </p:txBody>
      </p:sp>
      <p:sp>
        <p:nvSpPr>
          <p:cNvPr id="39" name="Rectangle 8"/>
          <p:cNvSpPr>
            <a:spLocks noChangeArrowheads="1"/>
          </p:cNvSpPr>
          <p:nvPr/>
        </p:nvSpPr>
        <p:spPr bwMode="auto">
          <a:xfrm>
            <a:off x="1" y="4500570"/>
            <a:ext cx="1785918" cy="503238"/>
          </a:xfrm>
          <a:prstGeom prst="rect">
            <a:avLst/>
          </a:prstGeom>
          <a:noFill/>
          <a:ln w="9525">
            <a:noFill/>
            <a:miter lim="800000"/>
            <a:headEnd/>
            <a:tailEnd/>
          </a:ln>
          <a:effectLst/>
        </p:spPr>
        <p:txBody>
          <a:bodyPr/>
          <a:lstStyle/>
          <a:p>
            <a:pPr marL="342900" indent="-342900">
              <a:spcBef>
                <a:spcPct val="20000"/>
              </a:spcBef>
            </a:pPr>
            <a:r>
              <a:rPr lang="en-US" sz="2400" b="1" dirty="0" smtClean="0">
                <a:latin typeface="Arial Unicode MS" pitchFamily="34" charset="-128"/>
              </a:rPr>
              <a:t>Sequential</a:t>
            </a:r>
            <a:endParaRPr lang="en-US" sz="2400" b="1" dirty="0">
              <a:latin typeface="Arial Unicode MS" pitchFamily="34" charset="-128"/>
            </a:endParaRPr>
          </a:p>
        </p:txBody>
      </p:sp>
      <p:sp>
        <p:nvSpPr>
          <p:cNvPr id="41" name="Left Brace 40"/>
          <p:cNvSpPr/>
          <p:nvPr/>
        </p:nvSpPr>
        <p:spPr>
          <a:xfrm>
            <a:off x="857225" y="2214554"/>
            <a:ext cx="142876" cy="20002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7465A985-FD73-4ED5-9929-0203CD61A4B1}" type="slidenum">
              <a:rPr lang="en-US"/>
              <a:pPr/>
              <a:t>40</a:t>
            </a:fld>
            <a:endParaRPr lang="en-US"/>
          </a:p>
        </p:txBody>
      </p:sp>
      <p:sp>
        <p:nvSpPr>
          <p:cNvPr id="339970" name="Rectangle 2"/>
          <p:cNvSpPr>
            <a:spLocks noGrp="1" noChangeArrowheads="1"/>
          </p:cNvSpPr>
          <p:nvPr>
            <p:ph type="title"/>
          </p:nvPr>
        </p:nvSpPr>
        <p:spPr>
          <a:xfrm>
            <a:off x="250825" y="260350"/>
            <a:ext cx="8534400" cy="685800"/>
          </a:xfrm>
        </p:spPr>
        <p:txBody>
          <a:bodyPr/>
          <a:lstStyle/>
          <a:p>
            <a:r>
              <a:rPr lang="en-US" sz="3200" dirty="0"/>
              <a:t>Dimensions of Representational Complexity</a:t>
            </a:r>
            <a:br>
              <a:rPr lang="en-US" sz="3200" dirty="0"/>
            </a:br>
            <a:r>
              <a:rPr lang="en-US" sz="3200" dirty="0"/>
              <a:t>in CPSC322</a:t>
            </a:r>
          </a:p>
        </p:txBody>
      </p:sp>
      <p:sp>
        <p:nvSpPr>
          <p:cNvPr id="339971" name="Rectangle 3"/>
          <p:cNvSpPr>
            <a:spLocks noGrp="1" noChangeArrowheads="1"/>
          </p:cNvSpPr>
          <p:nvPr>
            <p:ph type="body" idx="1"/>
          </p:nvPr>
        </p:nvSpPr>
        <p:spPr>
          <a:xfrm>
            <a:off x="250825" y="692150"/>
            <a:ext cx="8893175" cy="5616575"/>
          </a:xfrm>
          <a:ln/>
        </p:spPr>
        <p:txBody>
          <a:bodyPr/>
          <a:lstStyle/>
          <a:p>
            <a:pPr lvl="1">
              <a:lnSpc>
                <a:spcPct val="60000"/>
              </a:lnSpc>
              <a:buFontTx/>
              <a:buNone/>
            </a:pPr>
            <a:endParaRPr lang="en-US" sz="2000" dirty="0"/>
          </a:p>
          <a:p>
            <a:pPr>
              <a:buFontTx/>
              <a:buChar char="•"/>
            </a:pPr>
            <a:endParaRPr lang="en-US" sz="2400" dirty="0"/>
          </a:p>
          <a:p>
            <a:pPr lvl="1"/>
            <a:endParaRPr lang="en-US" sz="2000" dirty="0"/>
          </a:p>
        </p:txBody>
      </p:sp>
      <p:sp>
        <p:nvSpPr>
          <p:cNvPr id="339972" name="Rectangle 4"/>
          <p:cNvSpPr>
            <a:spLocks noChangeArrowheads="1"/>
          </p:cNvSpPr>
          <p:nvPr/>
        </p:nvSpPr>
        <p:spPr bwMode="auto">
          <a:xfrm>
            <a:off x="250825" y="836613"/>
            <a:ext cx="8458200" cy="1512887"/>
          </a:xfrm>
          <a:prstGeom prst="rect">
            <a:avLst/>
          </a:prstGeom>
          <a:noFill/>
          <a:ln w="9525">
            <a:noFill/>
            <a:miter lim="800000"/>
            <a:headEnd/>
            <a:tailEnd/>
          </a:ln>
          <a:effectLst/>
        </p:spPr>
        <p:txBody>
          <a:bodyPr/>
          <a:lstStyle/>
          <a:p>
            <a:pPr marL="342900" indent="-342900">
              <a:spcBef>
                <a:spcPct val="20000"/>
              </a:spcBef>
            </a:pPr>
            <a:r>
              <a:rPr lang="en-US" b="1">
                <a:latin typeface="Arial Unicode MS" pitchFamily="34" charset="-128"/>
              </a:rPr>
              <a:t>We've already discussed:</a:t>
            </a:r>
          </a:p>
          <a:p>
            <a:pPr marL="342900" indent="-342900">
              <a:spcBef>
                <a:spcPct val="20000"/>
              </a:spcBef>
              <a:buFontTx/>
              <a:buChar char="•"/>
            </a:pPr>
            <a:r>
              <a:rPr lang="en-US">
                <a:latin typeface="Arial Unicode MS" pitchFamily="34" charset="-128"/>
              </a:rPr>
              <a:t>Deterministic versus stochastic domains</a:t>
            </a:r>
          </a:p>
          <a:p>
            <a:pPr marL="342900" indent="-342900">
              <a:spcBef>
                <a:spcPct val="20000"/>
              </a:spcBef>
              <a:buFontTx/>
              <a:buChar char="•"/>
            </a:pPr>
            <a:r>
              <a:rPr lang="en-US">
                <a:latin typeface="Arial Unicode MS" pitchFamily="34" charset="-128"/>
              </a:rPr>
              <a:t>Static versus sequential domains</a:t>
            </a:r>
          </a:p>
        </p:txBody>
      </p:sp>
      <p:sp>
        <p:nvSpPr>
          <p:cNvPr id="339973" name="Rectangle 5"/>
          <p:cNvSpPr>
            <a:spLocks noChangeArrowheads="1"/>
          </p:cNvSpPr>
          <p:nvPr/>
        </p:nvSpPr>
        <p:spPr bwMode="auto">
          <a:xfrm>
            <a:off x="250825" y="2349500"/>
            <a:ext cx="8569325" cy="3600450"/>
          </a:xfrm>
          <a:prstGeom prst="rect">
            <a:avLst/>
          </a:prstGeom>
          <a:noFill/>
          <a:ln w="9525">
            <a:noFill/>
            <a:miter lim="800000"/>
            <a:headEnd/>
            <a:tailEnd/>
          </a:ln>
          <a:effectLst/>
        </p:spPr>
        <p:txBody>
          <a:bodyPr/>
          <a:lstStyle/>
          <a:p>
            <a:pPr marL="342900" indent="-342900">
              <a:spcBef>
                <a:spcPct val="20000"/>
              </a:spcBef>
            </a:pPr>
            <a:r>
              <a:rPr lang="en-US" b="1" dirty="0">
                <a:latin typeface="Arial Unicode MS" pitchFamily="34" charset="-128"/>
              </a:rPr>
              <a:t>Some other important dimensions of complexity:</a:t>
            </a:r>
          </a:p>
          <a:p>
            <a:pPr marL="342900" indent="-342900">
              <a:spcBef>
                <a:spcPct val="20000"/>
              </a:spcBef>
              <a:buFontTx/>
              <a:buChar char="•"/>
            </a:pPr>
            <a:r>
              <a:rPr lang="en-US" dirty="0">
                <a:latin typeface="Arial Unicode MS" pitchFamily="34" charset="-128"/>
              </a:rPr>
              <a:t>Explicit state or propositions or relations</a:t>
            </a:r>
          </a:p>
          <a:p>
            <a:pPr marL="342900" indent="-342900">
              <a:spcBef>
                <a:spcPct val="20000"/>
              </a:spcBef>
              <a:buFontTx/>
              <a:buChar char="•"/>
            </a:pPr>
            <a:r>
              <a:rPr lang="en-US" dirty="0">
                <a:latin typeface="Arial Unicode MS" pitchFamily="34" charset="-128"/>
              </a:rPr>
              <a:t>Flat or hierarchical</a:t>
            </a:r>
          </a:p>
          <a:p>
            <a:pPr marL="342900" indent="-342900">
              <a:spcBef>
                <a:spcPct val="20000"/>
              </a:spcBef>
              <a:buFontTx/>
              <a:buChar char="•"/>
            </a:pPr>
            <a:r>
              <a:rPr lang="en-US" dirty="0">
                <a:latin typeface="Arial Unicode MS" pitchFamily="34" charset="-128"/>
              </a:rPr>
              <a:t>Knowledge given versus knowledge learned from experience</a:t>
            </a:r>
          </a:p>
          <a:p>
            <a:pPr marL="342900" indent="-342900">
              <a:spcBef>
                <a:spcPct val="20000"/>
              </a:spcBef>
              <a:buFontTx/>
              <a:buChar char="•"/>
            </a:pPr>
            <a:r>
              <a:rPr lang="en-US" dirty="0">
                <a:latin typeface="Arial Unicode MS" pitchFamily="34" charset="-128"/>
              </a:rPr>
              <a:t>Goals versus complex preferences</a:t>
            </a:r>
          </a:p>
          <a:p>
            <a:pPr marL="342900" indent="-342900">
              <a:spcBef>
                <a:spcPct val="20000"/>
              </a:spcBef>
              <a:buFontTx/>
              <a:buChar char="•"/>
            </a:pPr>
            <a:r>
              <a:rPr lang="en-US" sz="3200" b="1" dirty="0">
                <a:solidFill>
                  <a:schemeClr val="accent6"/>
                </a:solidFill>
                <a:latin typeface="Arial Unicode MS" pitchFamily="34" charset="-128"/>
              </a:rPr>
              <a:t>Single-agent vs. </a:t>
            </a:r>
            <a:r>
              <a:rPr lang="en-US" sz="3200" b="1" dirty="0" smtClean="0">
                <a:solidFill>
                  <a:schemeClr val="accent6"/>
                </a:solidFill>
                <a:latin typeface="Arial Unicode MS" pitchFamily="34" charset="-128"/>
              </a:rPr>
              <a:t>multi-agent</a:t>
            </a:r>
            <a:endParaRPr lang="en-US" sz="3200" b="1" dirty="0">
              <a:solidFill>
                <a:schemeClr val="accent6"/>
              </a:solidFill>
              <a:latin typeface="Arial Unicode MS" pitchFamily="34"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a:t>CPSC 322, Lecture 3</a:t>
            </a:r>
          </a:p>
        </p:txBody>
      </p:sp>
      <p:sp>
        <p:nvSpPr>
          <p:cNvPr id="9" name="Slide Number Placeholder 5"/>
          <p:cNvSpPr>
            <a:spLocks noGrp="1"/>
          </p:cNvSpPr>
          <p:nvPr>
            <p:ph type="sldNum" sz="quarter" idx="12"/>
          </p:nvPr>
        </p:nvSpPr>
        <p:spPr/>
        <p:txBody>
          <a:bodyPr/>
          <a:lstStyle/>
          <a:p>
            <a:r>
              <a:rPr lang="en-US"/>
              <a:t>Slide </a:t>
            </a:r>
            <a:fld id="{82F91C1C-6FC7-4B3C-866F-F645DCD62EDB}" type="slidenum">
              <a:rPr lang="en-US"/>
              <a:pPr/>
              <a:t>41</a:t>
            </a:fld>
            <a:endParaRPr lang="en-US"/>
          </a:p>
        </p:txBody>
      </p:sp>
      <p:sp>
        <p:nvSpPr>
          <p:cNvPr id="384002" name="Rectangle 2"/>
          <p:cNvSpPr>
            <a:spLocks noGrp="1" noChangeArrowheads="1"/>
          </p:cNvSpPr>
          <p:nvPr>
            <p:ph type="title"/>
          </p:nvPr>
        </p:nvSpPr>
        <p:spPr/>
        <p:txBody>
          <a:bodyPr/>
          <a:lstStyle/>
          <a:p>
            <a:r>
              <a:rPr lang="en-US"/>
              <a:t>Multiagent Systems: Poker</a:t>
            </a:r>
          </a:p>
        </p:txBody>
      </p:sp>
      <p:sp>
        <p:nvSpPr>
          <p:cNvPr id="384003" name="Rectangle 3"/>
          <p:cNvSpPr>
            <a:spLocks noGrp="1" noChangeArrowheads="1"/>
          </p:cNvSpPr>
          <p:nvPr>
            <p:ph type="body" idx="1"/>
          </p:nvPr>
        </p:nvSpPr>
        <p:spPr>
          <a:xfrm>
            <a:off x="250825" y="4941888"/>
            <a:ext cx="8458200" cy="1127125"/>
          </a:xfrm>
        </p:spPr>
        <p:txBody>
          <a:bodyPr/>
          <a:lstStyle/>
          <a:p>
            <a:pPr>
              <a:lnSpc>
                <a:spcPct val="90000"/>
              </a:lnSpc>
            </a:pPr>
            <a:r>
              <a:rPr lang="en-US" sz="2000" dirty="0"/>
              <a:t>“In full 10-player games </a:t>
            </a:r>
            <a:r>
              <a:rPr lang="en-US" sz="2000" dirty="0" err="1"/>
              <a:t>Poki</a:t>
            </a:r>
            <a:r>
              <a:rPr lang="en-US" sz="2000" dirty="0"/>
              <a:t> is </a:t>
            </a:r>
            <a:r>
              <a:rPr lang="en-US" sz="2000" b="1" dirty="0"/>
              <a:t>better than a typical low-limit casino player</a:t>
            </a:r>
            <a:r>
              <a:rPr lang="en-US" sz="2000" dirty="0"/>
              <a:t> and wins consistently; however, </a:t>
            </a:r>
            <a:r>
              <a:rPr lang="en-US" sz="2000" b="1" dirty="0"/>
              <a:t>not as good as most experts </a:t>
            </a:r>
          </a:p>
          <a:p>
            <a:pPr>
              <a:lnSpc>
                <a:spcPct val="90000"/>
              </a:lnSpc>
            </a:pPr>
            <a:r>
              <a:rPr lang="en-US" sz="2000" dirty="0"/>
              <a:t>New programs being developed for the 2-player game are quite a bit  better, and we believe they will very soon surpass all human players”</a:t>
            </a:r>
          </a:p>
        </p:txBody>
      </p:sp>
      <p:pic>
        <p:nvPicPr>
          <p:cNvPr id="384004" name="Picture 4" descr="poki"/>
          <p:cNvPicPr>
            <a:picLocks noChangeAspect="1" noChangeArrowheads="1"/>
          </p:cNvPicPr>
          <p:nvPr/>
        </p:nvPicPr>
        <p:blipFill>
          <a:blip r:embed="rId3" cstate="print"/>
          <a:srcRect/>
          <a:stretch>
            <a:fillRect/>
          </a:stretch>
        </p:blipFill>
        <p:spPr bwMode="auto">
          <a:xfrm>
            <a:off x="250825" y="836613"/>
            <a:ext cx="5483225" cy="3703637"/>
          </a:xfrm>
          <a:prstGeom prst="rect">
            <a:avLst/>
          </a:prstGeom>
          <a:noFill/>
        </p:spPr>
      </p:pic>
      <p:sp>
        <p:nvSpPr>
          <p:cNvPr id="384005" name="Text Box 5"/>
          <p:cNvSpPr txBox="1">
            <a:spLocks noChangeArrowheads="1"/>
          </p:cNvSpPr>
          <p:nvPr/>
        </p:nvSpPr>
        <p:spPr bwMode="auto">
          <a:xfrm>
            <a:off x="1835150" y="6308725"/>
            <a:ext cx="4953000" cy="336550"/>
          </a:xfrm>
          <a:prstGeom prst="rect">
            <a:avLst/>
          </a:prstGeom>
          <a:solidFill>
            <a:schemeClr val="bg1"/>
          </a:solid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The University of Alberta GAMES Group</a:t>
            </a:r>
          </a:p>
        </p:txBody>
      </p:sp>
      <p:sp>
        <p:nvSpPr>
          <p:cNvPr id="384006" name="Rectangle 6"/>
          <p:cNvSpPr>
            <a:spLocks noChangeArrowheads="1"/>
          </p:cNvSpPr>
          <p:nvPr/>
        </p:nvSpPr>
        <p:spPr bwMode="auto">
          <a:xfrm>
            <a:off x="6156325" y="1844675"/>
            <a:ext cx="2519363" cy="1296988"/>
          </a:xfrm>
          <a:prstGeom prst="rect">
            <a:avLst/>
          </a:prstGeom>
          <a:noFill/>
          <a:ln w="9525">
            <a:noFill/>
            <a:miter lim="800000"/>
            <a:headEnd/>
            <a:tailEnd/>
          </a:ln>
          <a:effectLst/>
        </p:spPr>
        <p:txBody>
          <a:bodyPr/>
          <a:lstStyle/>
          <a:p>
            <a:pPr marL="342900" indent="-342900">
              <a:lnSpc>
                <a:spcPct val="90000"/>
              </a:lnSpc>
              <a:spcBef>
                <a:spcPct val="20000"/>
              </a:spcBef>
            </a:pPr>
            <a:r>
              <a:rPr lang="en-US" sz="2000" b="1">
                <a:latin typeface="Arial Unicode MS" pitchFamily="34" charset="-128"/>
              </a:rPr>
              <a:t>Search Space:</a:t>
            </a:r>
            <a:r>
              <a:rPr lang="en-US" sz="2000">
                <a:latin typeface="Arial Unicode MS" pitchFamily="34" charset="-128"/>
              </a:rPr>
              <a:t> 1.2 quintillion nodes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p:txBody>
          <a:bodyPr/>
          <a:lstStyle/>
          <a:p>
            <a:r>
              <a:rPr lang="en-US"/>
              <a:t>CPSC 322, Lecture 3</a:t>
            </a:r>
          </a:p>
        </p:txBody>
      </p:sp>
      <p:sp>
        <p:nvSpPr>
          <p:cNvPr id="10" name="Slide Number Placeholder 5"/>
          <p:cNvSpPr>
            <a:spLocks noGrp="1"/>
          </p:cNvSpPr>
          <p:nvPr>
            <p:ph type="sldNum" sz="quarter" idx="12"/>
          </p:nvPr>
        </p:nvSpPr>
        <p:spPr/>
        <p:txBody>
          <a:bodyPr/>
          <a:lstStyle/>
          <a:p>
            <a:r>
              <a:rPr lang="en-US"/>
              <a:t>Slide </a:t>
            </a:r>
            <a:fld id="{D9973452-EE31-465C-9E68-FB81C1083646}" type="slidenum">
              <a:rPr lang="en-US"/>
              <a:pPr/>
              <a:t>42</a:t>
            </a:fld>
            <a:endParaRPr lang="en-US"/>
          </a:p>
        </p:txBody>
      </p:sp>
      <p:sp>
        <p:nvSpPr>
          <p:cNvPr id="386050" name="Rectangle 2"/>
          <p:cNvSpPr>
            <a:spLocks noGrp="1" noChangeArrowheads="1"/>
          </p:cNvSpPr>
          <p:nvPr>
            <p:ph type="title"/>
          </p:nvPr>
        </p:nvSpPr>
        <p:spPr/>
        <p:txBody>
          <a:bodyPr/>
          <a:lstStyle/>
          <a:p>
            <a:r>
              <a:rPr lang="en-US"/>
              <a:t>Multiagent Systems: Robot Soccer</a:t>
            </a:r>
          </a:p>
        </p:txBody>
      </p:sp>
      <p:pic>
        <p:nvPicPr>
          <p:cNvPr id="386051" name="Picture 3" descr="soccer3"/>
          <p:cNvPicPr>
            <a:picLocks noChangeAspect="1" noChangeArrowheads="1"/>
          </p:cNvPicPr>
          <p:nvPr/>
        </p:nvPicPr>
        <p:blipFill>
          <a:blip r:embed="rId3" cstate="print"/>
          <a:srcRect/>
          <a:stretch>
            <a:fillRect/>
          </a:stretch>
        </p:blipFill>
        <p:spPr bwMode="auto">
          <a:xfrm>
            <a:off x="179388" y="3213100"/>
            <a:ext cx="3600450" cy="2460625"/>
          </a:xfrm>
          <a:prstGeom prst="rect">
            <a:avLst/>
          </a:prstGeom>
          <a:noFill/>
        </p:spPr>
      </p:pic>
      <p:pic>
        <p:nvPicPr>
          <p:cNvPr id="386052" name="Picture 4" descr="soccer1"/>
          <p:cNvPicPr>
            <a:picLocks noChangeAspect="1" noChangeArrowheads="1"/>
          </p:cNvPicPr>
          <p:nvPr/>
        </p:nvPicPr>
        <p:blipFill>
          <a:blip r:embed="rId4" cstate="print"/>
          <a:srcRect/>
          <a:stretch>
            <a:fillRect/>
          </a:stretch>
        </p:blipFill>
        <p:spPr bwMode="auto">
          <a:xfrm>
            <a:off x="1331913" y="836613"/>
            <a:ext cx="3419475" cy="2279650"/>
          </a:xfrm>
          <a:prstGeom prst="rect">
            <a:avLst/>
          </a:prstGeom>
          <a:noFill/>
        </p:spPr>
      </p:pic>
      <p:pic>
        <p:nvPicPr>
          <p:cNvPr id="386053" name="Picture 5" descr="soccer2"/>
          <p:cNvPicPr>
            <a:picLocks noChangeAspect="1" noChangeArrowheads="1"/>
          </p:cNvPicPr>
          <p:nvPr/>
        </p:nvPicPr>
        <p:blipFill>
          <a:blip r:embed="rId5" cstate="print"/>
          <a:srcRect/>
          <a:stretch>
            <a:fillRect/>
          </a:stretch>
        </p:blipFill>
        <p:spPr bwMode="auto">
          <a:xfrm>
            <a:off x="5724525" y="692150"/>
            <a:ext cx="2819400" cy="2819400"/>
          </a:xfrm>
          <a:prstGeom prst="rect">
            <a:avLst/>
          </a:prstGeom>
          <a:noFill/>
        </p:spPr>
      </p:pic>
      <p:sp>
        <p:nvSpPr>
          <p:cNvPr id="386054" name="Text Box 6"/>
          <p:cNvSpPr txBox="1">
            <a:spLocks noChangeArrowheads="1"/>
          </p:cNvSpPr>
          <p:nvPr/>
        </p:nvSpPr>
        <p:spPr bwMode="auto">
          <a:xfrm>
            <a:off x="1403350" y="5805488"/>
            <a:ext cx="3276600" cy="336550"/>
          </a:xfrm>
          <a:prstGeom prst="rect">
            <a:avLst/>
          </a:prstGeom>
          <a:noFill/>
          <a:ln w="9525">
            <a:noFill/>
            <a:miter lim="800000"/>
            <a:headEnd/>
            <a:tailEnd/>
          </a:ln>
          <a:effectLst/>
        </p:spPr>
        <p:txBody>
          <a:bodyPr>
            <a:spAutoFit/>
          </a:bodyPr>
          <a:lstStyle/>
          <a:p>
            <a:pPr eaLnBrk="0" hangingPunct="0">
              <a:spcBef>
                <a:spcPct val="50000"/>
              </a:spcBef>
            </a:pPr>
            <a:r>
              <a:rPr lang="en-US" sz="1600">
                <a:latin typeface="Arial" charset="0"/>
              </a:rPr>
              <a:t>Source:  </a:t>
            </a:r>
            <a:r>
              <a:rPr lang="en-US" sz="1600" i="1">
                <a:latin typeface="Arial" charset="0"/>
              </a:rPr>
              <a:t>RoboCup web site</a:t>
            </a:r>
          </a:p>
        </p:txBody>
      </p:sp>
      <p:sp>
        <p:nvSpPr>
          <p:cNvPr id="386055" name="Rectangle 7"/>
          <p:cNvSpPr>
            <a:spLocks noChangeArrowheads="1"/>
          </p:cNvSpPr>
          <p:nvPr/>
        </p:nvSpPr>
        <p:spPr bwMode="auto">
          <a:xfrm>
            <a:off x="4140200" y="3500438"/>
            <a:ext cx="4537075" cy="2232025"/>
          </a:xfrm>
          <a:prstGeom prst="rect">
            <a:avLst/>
          </a:prstGeom>
          <a:noFill/>
          <a:ln w="9525">
            <a:noFill/>
            <a:miter lim="800000"/>
            <a:headEnd/>
            <a:tailEnd/>
          </a:ln>
          <a:effectLst/>
        </p:spPr>
        <p:txBody>
          <a:bodyPr/>
          <a:lstStyle/>
          <a:p>
            <a:pPr marL="342900" indent="-342900">
              <a:lnSpc>
                <a:spcPct val="90000"/>
              </a:lnSpc>
              <a:spcBef>
                <a:spcPct val="20000"/>
              </a:spcBef>
            </a:pPr>
            <a:r>
              <a:rPr lang="en-US" sz="2000" b="1">
                <a:latin typeface="Arial Unicode MS" pitchFamily="34" charset="-128"/>
              </a:rPr>
              <a:t>Extremely complex</a:t>
            </a:r>
          </a:p>
          <a:p>
            <a:pPr marL="342900" indent="-342900">
              <a:lnSpc>
                <a:spcPct val="90000"/>
              </a:lnSpc>
              <a:spcBef>
                <a:spcPct val="20000"/>
              </a:spcBef>
              <a:buFontTx/>
              <a:buChar char="•"/>
            </a:pPr>
            <a:r>
              <a:rPr lang="en-US" sz="2000">
                <a:latin typeface="Arial Unicode MS" pitchFamily="34" charset="-128"/>
              </a:rPr>
              <a:t>Stochastic</a:t>
            </a:r>
          </a:p>
          <a:p>
            <a:pPr marL="342900" indent="-342900">
              <a:lnSpc>
                <a:spcPct val="90000"/>
              </a:lnSpc>
              <a:spcBef>
                <a:spcPct val="20000"/>
              </a:spcBef>
              <a:buFontTx/>
              <a:buChar char="•"/>
            </a:pPr>
            <a:r>
              <a:rPr lang="en-US" sz="2000">
                <a:latin typeface="Arial Unicode MS" pitchFamily="34" charset="-128"/>
              </a:rPr>
              <a:t>Sequence of actions</a:t>
            </a:r>
          </a:p>
          <a:p>
            <a:pPr marL="342900" indent="-342900">
              <a:lnSpc>
                <a:spcPct val="90000"/>
              </a:lnSpc>
              <a:spcBef>
                <a:spcPct val="20000"/>
              </a:spcBef>
              <a:buFontTx/>
              <a:buChar char="•"/>
            </a:pPr>
            <a:r>
              <a:rPr lang="en-US" sz="2000">
                <a:latin typeface="Arial Unicode MS" pitchFamily="34" charset="-128"/>
              </a:rPr>
              <a:t>Multiagent</a:t>
            </a:r>
          </a:p>
          <a:p>
            <a:pPr marL="342900" indent="-342900">
              <a:lnSpc>
                <a:spcPct val="90000"/>
              </a:lnSpc>
              <a:spcBef>
                <a:spcPct val="20000"/>
              </a:spcBef>
            </a:pPr>
            <a:r>
              <a:rPr lang="en-US" sz="2000">
                <a:latin typeface="Arial Unicode MS" pitchFamily="34" charset="-128"/>
              </a:rPr>
              <a:t>robotic soccer competition was proposed by LCI (UBC) in 1992 (which became </a:t>
            </a:r>
            <a:r>
              <a:rPr lang="en-US" sz="2000" i="1">
                <a:latin typeface="Arial Unicode MS" pitchFamily="34" charset="-128"/>
              </a:rPr>
              <a:t>Robocup</a:t>
            </a:r>
            <a:r>
              <a:rPr lang="en-US" sz="2000">
                <a:latin typeface="Arial Unicode MS" pitchFamily="34" charset="-128"/>
              </a:rPr>
              <a:t> in 1997).</a:t>
            </a:r>
            <a:r>
              <a:rPr lang="en-US">
                <a:latin typeface="Arial Unicode MS" pitchFamily="34" charset="-128"/>
              </a:rPr>
              <a:t>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t>CPSC 322, Lecture 3</a:t>
            </a:r>
          </a:p>
        </p:txBody>
      </p:sp>
      <p:sp>
        <p:nvSpPr>
          <p:cNvPr id="7" name="Slide Number Placeholder 5"/>
          <p:cNvSpPr>
            <a:spLocks noGrp="1"/>
          </p:cNvSpPr>
          <p:nvPr>
            <p:ph type="sldNum" sz="quarter" idx="12"/>
          </p:nvPr>
        </p:nvSpPr>
        <p:spPr/>
        <p:txBody>
          <a:bodyPr/>
          <a:lstStyle/>
          <a:p>
            <a:r>
              <a:rPr lang="en-US"/>
              <a:t>Slide </a:t>
            </a:r>
            <a:fld id="{F96D9DA3-B5A9-490B-9CA4-394CF617C386}" type="slidenum">
              <a:rPr lang="en-US"/>
              <a:pPr/>
              <a:t>43</a:t>
            </a:fld>
            <a:endParaRPr lang="en-US"/>
          </a:p>
        </p:txBody>
      </p:sp>
      <p:sp>
        <p:nvSpPr>
          <p:cNvPr id="316418" name="Rectangle 2"/>
          <p:cNvSpPr>
            <a:spLocks noGrp="1" noChangeArrowheads="1"/>
          </p:cNvSpPr>
          <p:nvPr>
            <p:ph type="title"/>
          </p:nvPr>
        </p:nvSpPr>
        <p:spPr>
          <a:xfrm>
            <a:off x="323850" y="404813"/>
            <a:ext cx="8534400" cy="685800"/>
          </a:xfrm>
        </p:spPr>
        <p:txBody>
          <a:bodyPr/>
          <a:lstStyle/>
          <a:p>
            <a:r>
              <a:rPr lang="en-US" dirty="0" smtClean="0"/>
              <a:t>TO DO for Next </a:t>
            </a:r>
            <a:r>
              <a:rPr lang="en-US" dirty="0"/>
              <a:t>class</a:t>
            </a:r>
          </a:p>
        </p:txBody>
      </p:sp>
      <p:sp>
        <p:nvSpPr>
          <p:cNvPr id="316419" name="Rectangle 3"/>
          <p:cNvSpPr>
            <a:spLocks noGrp="1" noChangeArrowheads="1"/>
          </p:cNvSpPr>
          <p:nvPr>
            <p:ph type="body" idx="1"/>
          </p:nvPr>
        </p:nvSpPr>
        <p:spPr>
          <a:xfrm>
            <a:off x="250825" y="692150"/>
            <a:ext cx="8893175" cy="5616575"/>
          </a:xfrm>
          <a:ln/>
        </p:spPr>
        <p:txBody>
          <a:bodyPr/>
          <a:lstStyle/>
          <a:p>
            <a:pPr lvl="1">
              <a:lnSpc>
                <a:spcPct val="60000"/>
              </a:lnSpc>
              <a:buFontTx/>
              <a:buNone/>
            </a:pPr>
            <a:r>
              <a:rPr lang="en-US" sz="2000" dirty="0" smtClean="0"/>
              <a:t> </a:t>
            </a:r>
            <a:endParaRPr lang="en-US" sz="2000" dirty="0"/>
          </a:p>
          <a:p>
            <a:pPr>
              <a:buFontTx/>
              <a:buChar char="•"/>
            </a:pPr>
            <a:endParaRPr lang="en-US" sz="2400" dirty="0"/>
          </a:p>
          <a:p>
            <a:pPr lvl="1"/>
            <a:endParaRPr lang="en-US" sz="2000" dirty="0"/>
          </a:p>
        </p:txBody>
      </p:sp>
      <p:sp>
        <p:nvSpPr>
          <p:cNvPr id="316423" name="Rectangle 7"/>
          <p:cNvSpPr>
            <a:spLocks noChangeArrowheads="1"/>
          </p:cNvSpPr>
          <p:nvPr/>
        </p:nvSpPr>
        <p:spPr bwMode="auto">
          <a:xfrm>
            <a:off x="539552" y="1628800"/>
            <a:ext cx="8029575" cy="3816350"/>
          </a:xfrm>
          <a:prstGeom prst="rect">
            <a:avLst/>
          </a:prstGeom>
          <a:solidFill>
            <a:schemeClr val="bg1"/>
          </a:solidFill>
          <a:ln w="9525">
            <a:noFill/>
            <a:miter lim="800000"/>
            <a:headEnd/>
            <a:tailEnd/>
          </a:ln>
          <a:effectLst/>
        </p:spPr>
        <p:txBody>
          <a:bodyPr/>
          <a:lstStyle/>
          <a:p>
            <a:pPr marL="342900" indent="-342900">
              <a:spcBef>
                <a:spcPct val="20000"/>
              </a:spcBef>
              <a:buFontTx/>
              <a:buChar char="•"/>
            </a:pPr>
            <a:r>
              <a:rPr lang="en-US" sz="3200" dirty="0" smtClean="0">
                <a:latin typeface="Arial Unicode MS" pitchFamily="34" charset="-128"/>
              </a:rPr>
              <a:t>Search: </a:t>
            </a:r>
            <a:r>
              <a:rPr lang="en-US" dirty="0" smtClean="0">
                <a:latin typeface="Arial Unicode MS" pitchFamily="34" charset="-128"/>
              </a:rPr>
              <a:t>Start reading (</a:t>
            </a:r>
            <a:r>
              <a:rPr lang="en-US" dirty="0" err="1">
                <a:latin typeface="Arial Unicode MS" pitchFamily="34" charset="-128"/>
              </a:rPr>
              <a:t>Chpt</a:t>
            </a:r>
            <a:r>
              <a:rPr lang="en-US" dirty="0">
                <a:latin typeface="Arial Unicode MS" pitchFamily="34" charset="-128"/>
              </a:rPr>
              <a:t> </a:t>
            </a:r>
            <a:r>
              <a:rPr lang="en-US" dirty="0" smtClean="0">
                <a:latin typeface="Arial Unicode MS" pitchFamily="34" charset="-128"/>
              </a:rPr>
              <a:t>3 – sec 3.1 – 3.3)</a:t>
            </a:r>
          </a:p>
          <a:p>
            <a:pPr marL="342900" indent="-342900">
              <a:spcBef>
                <a:spcPct val="20000"/>
              </a:spcBef>
              <a:buFontTx/>
              <a:buChar char="•"/>
            </a:pPr>
            <a:endParaRPr lang="en-US" b="1" dirty="0" smtClean="0">
              <a:solidFill>
                <a:schemeClr val="accent2"/>
              </a:solidFill>
              <a:latin typeface="Arial Unicode MS" pitchFamily="34" charset="-128"/>
            </a:endParaRPr>
          </a:p>
          <a:p>
            <a:pPr marL="342900" indent="-342900">
              <a:spcBef>
                <a:spcPct val="20000"/>
              </a:spcBef>
              <a:buFont typeface="Arial" pitchFamily="34" charset="0"/>
              <a:buChar char="•"/>
            </a:pPr>
            <a:r>
              <a:rPr lang="en-US" b="1" dirty="0" smtClean="0">
                <a:solidFill>
                  <a:srgbClr val="FF0000"/>
                </a:solidFill>
                <a:latin typeface="Arial Unicode MS" pitchFamily="34" charset="-128"/>
              </a:rPr>
              <a:t>If your student ID is below come and talk to me</a:t>
            </a:r>
          </a:p>
          <a:p>
            <a:pPr marL="342900" indent="-342900">
              <a:spcBef>
                <a:spcPct val="20000"/>
              </a:spcBef>
              <a:buFont typeface="Arial" pitchFamily="34" charset="0"/>
              <a:buChar char="•"/>
            </a:pPr>
            <a:r>
              <a:rPr lang="en-US" b="1" dirty="0" smtClean="0">
                <a:solidFill>
                  <a:srgbClr val="FF0000"/>
                </a:solidFill>
                <a:latin typeface="Arial Unicode MS" pitchFamily="34" charset="-128"/>
              </a:rPr>
              <a:t>22019095, 13301114</a:t>
            </a:r>
          </a:p>
          <a:p>
            <a:pPr marL="342900" indent="-342900">
              <a:spcBef>
                <a:spcPct val="20000"/>
              </a:spcBef>
              <a:buFontTx/>
              <a:buChar char="•"/>
            </a:pPr>
            <a:endParaRPr lang="en-US" b="1" dirty="0">
              <a:solidFill>
                <a:schemeClr val="accent2"/>
              </a:solidFill>
              <a:latin typeface="Arial Unicode MS" pitchFamily="34" charset="-128"/>
            </a:endParaRPr>
          </a:p>
        </p:txBody>
      </p:sp>
      <p:sp>
        <p:nvSpPr>
          <p:cNvPr id="8" name="Rectangle 2"/>
          <p:cNvSpPr txBox="1">
            <a:spLocks noChangeArrowheads="1"/>
          </p:cNvSpPr>
          <p:nvPr/>
        </p:nvSpPr>
        <p:spPr bwMode="auto">
          <a:xfrm>
            <a:off x="0" y="2571744"/>
            <a:ext cx="85344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chemeClr val="accent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a:t>CPSC 322, Lecture 3</a:t>
            </a:r>
          </a:p>
        </p:txBody>
      </p:sp>
      <p:sp>
        <p:nvSpPr>
          <p:cNvPr id="9" name="Slide Number Placeholder 5"/>
          <p:cNvSpPr>
            <a:spLocks noGrp="1"/>
          </p:cNvSpPr>
          <p:nvPr>
            <p:ph type="sldNum" sz="quarter" idx="12"/>
          </p:nvPr>
        </p:nvSpPr>
        <p:spPr/>
        <p:txBody>
          <a:bodyPr/>
          <a:lstStyle/>
          <a:p>
            <a:r>
              <a:rPr lang="en-US"/>
              <a:t>Slide </a:t>
            </a:r>
            <a:fld id="{A7B74F31-D208-47EE-B2E6-84D296CB8923}" type="slidenum">
              <a:rPr lang="en-US"/>
              <a:pPr/>
              <a:t>5</a:t>
            </a:fld>
            <a:endParaRPr lang="en-US"/>
          </a:p>
        </p:txBody>
      </p:sp>
      <p:sp>
        <p:nvSpPr>
          <p:cNvPr id="345090" name="Rectangle 2"/>
          <p:cNvSpPr>
            <a:spLocks noGrp="1" noChangeArrowheads="1"/>
          </p:cNvSpPr>
          <p:nvPr>
            <p:ph type="title"/>
          </p:nvPr>
        </p:nvSpPr>
        <p:spPr/>
        <p:txBody>
          <a:bodyPr/>
          <a:lstStyle/>
          <a:p>
            <a:r>
              <a:rPr lang="en-US"/>
              <a:t>(Adversarial) Search: Checkers</a:t>
            </a:r>
          </a:p>
        </p:txBody>
      </p:sp>
      <p:sp>
        <p:nvSpPr>
          <p:cNvPr id="345091" name="Rectangle 3"/>
          <p:cNvSpPr>
            <a:spLocks noGrp="1" noChangeArrowheads="1"/>
          </p:cNvSpPr>
          <p:nvPr>
            <p:ph type="body" idx="1"/>
          </p:nvPr>
        </p:nvSpPr>
        <p:spPr>
          <a:xfrm>
            <a:off x="0" y="765175"/>
            <a:ext cx="5940425" cy="3887788"/>
          </a:xfrm>
        </p:spPr>
        <p:txBody>
          <a:bodyPr/>
          <a:lstStyle/>
          <a:p>
            <a:pPr>
              <a:lnSpc>
                <a:spcPct val="90000"/>
              </a:lnSpc>
            </a:pPr>
            <a:r>
              <a:rPr lang="en-US" sz="3200" b="1" dirty="0"/>
              <a:t>Game playing</a:t>
            </a:r>
            <a:r>
              <a:rPr lang="en-US" dirty="0"/>
              <a:t> was one of the first tasks undertaken in AI</a:t>
            </a:r>
          </a:p>
          <a:p>
            <a:pPr>
              <a:lnSpc>
                <a:spcPct val="90000"/>
              </a:lnSpc>
            </a:pPr>
            <a:r>
              <a:rPr lang="en-US" b="1" dirty="0"/>
              <a:t>Arthur Samuel</a:t>
            </a:r>
            <a:r>
              <a:rPr lang="en-US" dirty="0"/>
              <a:t> at IBM wrote programs to play checkers (1950s)</a:t>
            </a:r>
          </a:p>
          <a:p>
            <a:pPr lvl="1">
              <a:lnSpc>
                <a:spcPct val="90000"/>
              </a:lnSpc>
            </a:pPr>
            <a:r>
              <a:rPr lang="en-US" dirty="0"/>
              <a:t>initially, they played at a strong amateur level</a:t>
            </a:r>
          </a:p>
          <a:p>
            <a:pPr lvl="1">
              <a:lnSpc>
                <a:spcPct val="90000"/>
              </a:lnSpc>
            </a:pPr>
            <a:r>
              <a:rPr lang="en-US" dirty="0"/>
              <a:t>however, they used some (simple) machine learning techniques, and soon outperformed Samuel</a:t>
            </a:r>
          </a:p>
        </p:txBody>
      </p:sp>
      <p:pic>
        <p:nvPicPr>
          <p:cNvPr id="345092" name="Picture 4" descr="ArthurSamuel-checkers"/>
          <p:cNvPicPr>
            <a:picLocks noChangeAspect="1" noChangeArrowheads="1"/>
          </p:cNvPicPr>
          <p:nvPr/>
        </p:nvPicPr>
        <p:blipFill>
          <a:blip r:embed="rId3" cstate="print"/>
          <a:srcRect/>
          <a:stretch>
            <a:fillRect/>
          </a:stretch>
        </p:blipFill>
        <p:spPr bwMode="auto">
          <a:xfrm>
            <a:off x="6156325" y="836613"/>
            <a:ext cx="2698750" cy="3578225"/>
          </a:xfrm>
          <a:prstGeom prst="rect">
            <a:avLst/>
          </a:prstGeom>
          <a:noFill/>
        </p:spPr>
      </p:pic>
      <p:sp>
        <p:nvSpPr>
          <p:cNvPr id="345093" name="Text Box 5"/>
          <p:cNvSpPr txBox="1">
            <a:spLocks noChangeArrowheads="1"/>
          </p:cNvSpPr>
          <p:nvPr/>
        </p:nvSpPr>
        <p:spPr bwMode="auto">
          <a:xfrm>
            <a:off x="5724525" y="4437063"/>
            <a:ext cx="304165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IBM Research</a:t>
            </a:r>
          </a:p>
        </p:txBody>
      </p:sp>
      <p:sp>
        <p:nvSpPr>
          <p:cNvPr id="345094" name="Rectangle 6"/>
          <p:cNvSpPr>
            <a:spLocks noChangeArrowheads="1"/>
          </p:cNvSpPr>
          <p:nvPr/>
        </p:nvSpPr>
        <p:spPr bwMode="auto">
          <a:xfrm>
            <a:off x="179388" y="4697413"/>
            <a:ext cx="8135937" cy="2160587"/>
          </a:xfrm>
          <a:prstGeom prst="rect">
            <a:avLst/>
          </a:prstGeom>
          <a:noFill/>
          <a:ln w="9525">
            <a:noFill/>
            <a:miter lim="800000"/>
            <a:headEnd/>
            <a:tailEnd/>
          </a:ln>
          <a:effectLst/>
        </p:spPr>
        <p:txBody>
          <a:bodyPr/>
          <a:lstStyle/>
          <a:p>
            <a:pPr marL="342900" indent="-342900">
              <a:spcBef>
                <a:spcPct val="20000"/>
              </a:spcBef>
            </a:pPr>
            <a:r>
              <a:rPr lang="en-US" b="1">
                <a:latin typeface="Arial Unicode MS" pitchFamily="34" charset="-128"/>
              </a:rPr>
              <a:t>Chinook’s program</a:t>
            </a:r>
            <a:r>
              <a:rPr lang="en-US">
                <a:latin typeface="Arial Unicode MS" pitchFamily="34" charset="-128"/>
              </a:rPr>
              <a:t> was declared the Man-Machine World Champion in checkers in 1994!</a:t>
            </a:r>
          </a:p>
          <a:p>
            <a:pPr marL="342900" indent="-342900">
              <a:spcBef>
                <a:spcPct val="20000"/>
              </a:spcBef>
            </a:pPr>
            <a:r>
              <a:rPr lang="en-US">
                <a:latin typeface="Arial Unicode MS" pitchFamily="34" charset="-128"/>
              </a:rPr>
              <a:t>…and </a:t>
            </a:r>
            <a:r>
              <a:rPr lang="en-US" b="1" u="sng">
                <a:latin typeface="Arial Unicode MS" pitchFamily="34" charset="-128"/>
              </a:rPr>
              <a:t>completely solved</a:t>
            </a:r>
            <a:r>
              <a:rPr lang="en-US">
                <a:latin typeface="Arial Unicode MS" pitchFamily="34" charset="-128"/>
              </a:rPr>
              <a:t> by a program in 2007!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5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p:txBody>
          <a:bodyPr/>
          <a:lstStyle/>
          <a:p>
            <a:r>
              <a:rPr lang="en-US"/>
              <a:t>CPSC 322, Lecture 3</a:t>
            </a:r>
          </a:p>
        </p:txBody>
      </p:sp>
      <p:sp>
        <p:nvSpPr>
          <p:cNvPr id="9" name="Slide Number Placeholder 5"/>
          <p:cNvSpPr>
            <a:spLocks noGrp="1"/>
          </p:cNvSpPr>
          <p:nvPr>
            <p:ph type="sldNum" sz="quarter" idx="12"/>
          </p:nvPr>
        </p:nvSpPr>
        <p:spPr/>
        <p:txBody>
          <a:bodyPr/>
          <a:lstStyle/>
          <a:p>
            <a:r>
              <a:rPr lang="en-US"/>
              <a:t>Slide </a:t>
            </a:r>
            <a:fld id="{85637547-EA5A-4F42-939D-1403841FB325}" type="slidenum">
              <a:rPr lang="en-US"/>
              <a:pPr/>
              <a:t>6</a:t>
            </a:fld>
            <a:endParaRPr lang="en-US"/>
          </a:p>
        </p:txBody>
      </p:sp>
      <p:sp>
        <p:nvSpPr>
          <p:cNvPr id="347138" name="Rectangle 2"/>
          <p:cNvSpPr>
            <a:spLocks noGrp="1" noChangeArrowheads="1"/>
          </p:cNvSpPr>
          <p:nvPr>
            <p:ph type="title"/>
          </p:nvPr>
        </p:nvSpPr>
        <p:spPr/>
        <p:txBody>
          <a:bodyPr/>
          <a:lstStyle/>
          <a:p>
            <a:r>
              <a:rPr lang="en-US"/>
              <a:t>(Adversarial) Search: Chess</a:t>
            </a:r>
          </a:p>
        </p:txBody>
      </p:sp>
      <p:sp>
        <p:nvSpPr>
          <p:cNvPr id="347139" name="Rectangle 3"/>
          <p:cNvSpPr>
            <a:spLocks noGrp="1" noChangeArrowheads="1"/>
          </p:cNvSpPr>
          <p:nvPr>
            <p:ph type="body" idx="1"/>
          </p:nvPr>
        </p:nvSpPr>
        <p:spPr>
          <a:xfrm>
            <a:off x="304800" y="836613"/>
            <a:ext cx="8458200" cy="5256212"/>
          </a:xfrm>
        </p:spPr>
        <p:txBody>
          <a:bodyPr/>
          <a:lstStyle/>
          <a:p>
            <a:r>
              <a:rPr lang="en-US"/>
              <a:t>In 1996 and 1997, Gary Kasparov, the world chess grandmaster played two tournaments against Deep Blue, a program written by researchers at IBM</a:t>
            </a:r>
          </a:p>
        </p:txBody>
      </p:sp>
      <p:pic>
        <p:nvPicPr>
          <p:cNvPr id="347140" name="Picture 4" descr="kasparov 1"/>
          <p:cNvPicPr>
            <a:picLocks noChangeAspect="1" noChangeArrowheads="1"/>
          </p:cNvPicPr>
          <p:nvPr/>
        </p:nvPicPr>
        <p:blipFill>
          <a:blip r:embed="rId3" cstate="print"/>
          <a:srcRect t="4826" b="20361"/>
          <a:stretch>
            <a:fillRect/>
          </a:stretch>
        </p:blipFill>
        <p:spPr bwMode="auto">
          <a:xfrm>
            <a:off x="5638800" y="2514600"/>
            <a:ext cx="3249613" cy="3581400"/>
          </a:xfrm>
          <a:prstGeom prst="rect">
            <a:avLst/>
          </a:prstGeom>
          <a:noFill/>
        </p:spPr>
      </p:pic>
      <p:pic>
        <p:nvPicPr>
          <p:cNvPr id="347141" name="Picture 5" descr="kasparov 2"/>
          <p:cNvPicPr>
            <a:picLocks noChangeAspect="1" noChangeArrowheads="1"/>
          </p:cNvPicPr>
          <p:nvPr/>
        </p:nvPicPr>
        <p:blipFill>
          <a:blip r:embed="rId4" cstate="print"/>
          <a:srcRect/>
          <a:stretch>
            <a:fillRect/>
          </a:stretch>
        </p:blipFill>
        <p:spPr bwMode="auto">
          <a:xfrm>
            <a:off x="762000" y="2819400"/>
            <a:ext cx="4762500" cy="2914650"/>
          </a:xfrm>
          <a:prstGeom prst="rect">
            <a:avLst/>
          </a:prstGeom>
          <a:noFill/>
        </p:spPr>
      </p:pic>
      <p:sp>
        <p:nvSpPr>
          <p:cNvPr id="347142" name="Text Box 6"/>
          <p:cNvSpPr txBox="1">
            <a:spLocks noChangeArrowheads="1"/>
          </p:cNvSpPr>
          <p:nvPr/>
        </p:nvSpPr>
        <p:spPr bwMode="auto">
          <a:xfrm>
            <a:off x="0" y="6021388"/>
            <a:ext cx="35814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IBM Research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8BFDB873-ABD7-4FE0-B1C3-DF59C63046FE}" type="slidenum">
              <a:rPr lang="en-US"/>
              <a:pPr/>
              <a:t>7</a:t>
            </a:fld>
            <a:endParaRPr lang="en-US"/>
          </a:p>
        </p:txBody>
      </p:sp>
      <p:sp>
        <p:nvSpPr>
          <p:cNvPr id="349186" name="Rectangle 2"/>
          <p:cNvSpPr>
            <a:spLocks noGrp="1" noChangeArrowheads="1"/>
          </p:cNvSpPr>
          <p:nvPr>
            <p:ph type="title"/>
          </p:nvPr>
        </p:nvSpPr>
        <p:spPr/>
        <p:txBody>
          <a:bodyPr/>
          <a:lstStyle/>
          <a:p>
            <a:r>
              <a:rPr lang="en-US"/>
              <a:t>(Adversarial) Search: Chess</a:t>
            </a:r>
          </a:p>
        </p:txBody>
      </p:sp>
      <p:sp>
        <p:nvSpPr>
          <p:cNvPr id="349187" name="Rectangle 3"/>
          <p:cNvSpPr>
            <a:spLocks noGrp="1" noChangeArrowheads="1"/>
          </p:cNvSpPr>
          <p:nvPr>
            <p:ph type="body" idx="1"/>
          </p:nvPr>
        </p:nvSpPr>
        <p:spPr>
          <a:xfrm>
            <a:off x="323850" y="981075"/>
            <a:ext cx="8458200" cy="4495800"/>
          </a:xfrm>
        </p:spPr>
        <p:txBody>
          <a:bodyPr/>
          <a:lstStyle/>
          <a:p>
            <a:r>
              <a:rPr lang="en-US" dirty="0"/>
              <a:t>Deep Blue’s Results in the first tournament: </a:t>
            </a:r>
          </a:p>
          <a:p>
            <a:pPr lvl="1"/>
            <a:r>
              <a:rPr lang="en-US" dirty="0"/>
              <a:t>won 1 game, lost 3 and tied 1</a:t>
            </a:r>
          </a:p>
          <a:p>
            <a:pPr lvl="2"/>
            <a:r>
              <a:rPr lang="en-US" dirty="0"/>
              <a:t>first time a reigning world champion lost to a computer</a:t>
            </a:r>
          </a:p>
          <a:p>
            <a:pPr lvl="1">
              <a:buFontTx/>
              <a:buNone/>
            </a:pPr>
            <a:endParaRPr lang="en-US" dirty="0"/>
          </a:p>
        </p:txBody>
      </p:sp>
      <p:sp>
        <p:nvSpPr>
          <p:cNvPr id="349188" name="Text Box 4"/>
          <p:cNvSpPr txBox="1">
            <a:spLocks noChangeArrowheads="1"/>
          </p:cNvSpPr>
          <p:nvPr/>
        </p:nvSpPr>
        <p:spPr bwMode="auto">
          <a:xfrm>
            <a:off x="5486400" y="6216650"/>
            <a:ext cx="3581400" cy="336550"/>
          </a:xfrm>
          <a:prstGeom prst="rect">
            <a:avLst/>
          </a:prstGeom>
          <a:noFill/>
          <a:ln w="9525">
            <a:noFill/>
            <a:miter lim="800000"/>
            <a:headEnd/>
            <a:tailEnd/>
          </a:ln>
          <a:effectLst/>
        </p:spPr>
        <p:txBody>
          <a:bodyPr>
            <a:spAutoFit/>
          </a:bodyPr>
          <a:lstStyle/>
          <a:p>
            <a:pPr algn="r" eaLnBrk="0" hangingPunct="0">
              <a:spcBef>
                <a:spcPct val="50000"/>
              </a:spcBef>
            </a:pPr>
            <a:r>
              <a:rPr lang="en-US" sz="1600">
                <a:latin typeface="Arial" charset="0"/>
              </a:rPr>
              <a:t>Source: </a:t>
            </a:r>
            <a:r>
              <a:rPr lang="en-US" sz="1600" i="1">
                <a:latin typeface="Arial" charset="0"/>
              </a:rPr>
              <a:t>CNN</a:t>
            </a:r>
          </a:p>
        </p:txBody>
      </p:sp>
      <p:pic>
        <p:nvPicPr>
          <p:cNvPr id="349189" name="kasparov.avi">
            <a:hlinkClick r:id="" action="ppaction://media"/>
          </p:cNvPr>
          <p:cNvPicPr>
            <a:picLocks noRot="1" noChangeAspect="1" noChangeArrowheads="1"/>
          </p:cNvPicPr>
          <p:nvPr>
            <a:videoFile r:link="rId1"/>
          </p:nvPr>
        </p:nvPicPr>
        <p:blipFill>
          <a:blip r:embed="rId4" cstate="print"/>
          <a:srcRect/>
          <a:stretch>
            <a:fillRect/>
          </a:stretch>
        </p:blipFill>
        <p:spPr bwMode="auto">
          <a:xfrm>
            <a:off x="2057400" y="2667000"/>
            <a:ext cx="5029200" cy="377190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8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49189"/>
                                        </p:tgtEl>
                                      </p:cBhvr>
                                    </p:cmd>
                                  </p:childTnLst>
                                </p:cTn>
                              </p:par>
                            </p:childTnLst>
                          </p:cTn>
                        </p:par>
                      </p:childTnLst>
                    </p:cTn>
                  </p:par>
                </p:childTnLst>
              </p:cTn>
              <p:nextCondLst>
                <p:cond evt="onClick" delay="0">
                  <p:tgtEl>
                    <p:spTgt spid="349189"/>
                  </p:tgtEl>
                </p:cond>
              </p:nextCondLst>
            </p:seq>
            <p:video>
              <p:cMediaNode>
                <p:cTn id="7" fill="hold" display="0">
                  <p:stCondLst>
                    <p:cond delay="indefinite"/>
                  </p:stCondLst>
                  <p:endCondLst>
                    <p:cond evt="onNext" delay="0">
                      <p:tgtEl>
                        <p:sldTgt/>
                      </p:tgtEl>
                    </p:cond>
                    <p:cond evt="onPrev" delay="0">
                      <p:tgtEl>
                        <p:sldTgt/>
                      </p:tgtEl>
                    </p:cond>
                  </p:endCondLst>
                </p:cTn>
                <p:tgtEl>
                  <p:spTgt spid="34918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a:t>CPSC 322, Lecture 3</a:t>
            </a:r>
          </a:p>
        </p:txBody>
      </p:sp>
      <p:sp>
        <p:nvSpPr>
          <p:cNvPr id="8" name="Slide Number Placeholder 5"/>
          <p:cNvSpPr>
            <a:spLocks noGrp="1"/>
          </p:cNvSpPr>
          <p:nvPr>
            <p:ph type="sldNum" sz="quarter" idx="12"/>
          </p:nvPr>
        </p:nvSpPr>
        <p:spPr/>
        <p:txBody>
          <a:bodyPr/>
          <a:lstStyle/>
          <a:p>
            <a:r>
              <a:rPr lang="en-US"/>
              <a:t>Slide </a:t>
            </a:r>
            <a:fld id="{85074A49-2CE7-4868-8A8C-0D78E597D722}" type="slidenum">
              <a:rPr lang="en-US"/>
              <a:pPr/>
              <a:t>8</a:t>
            </a:fld>
            <a:endParaRPr lang="en-US"/>
          </a:p>
        </p:txBody>
      </p:sp>
      <p:sp>
        <p:nvSpPr>
          <p:cNvPr id="351234" name="Rectangle 2"/>
          <p:cNvSpPr>
            <a:spLocks noGrp="1" noChangeArrowheads="1"/>
          </p:cNvSpPr>
          <p:nvPr>
            <p:ph type="title"/>
          </p:nvPr>
        </p:nvSpPr>
        <p:spPr/>
        <p:txBody>
          <a:bodyPr/>
          <a:lstStyle/>
          <a:p>
            <a:r>
              <a:rPr lang="en-US"/>
              <a:t>(Adversarial) Search: Chess</a:t>
            </a:r>
          </a:p>
        </p:txBody>
      </p:sp>
      <p:sp>
        <p:nvSpPr>
          <p:cNvPr id="351235" name="Rectangle 3"/>
          <p:cNvSpPr>
            <a:spLocks noGrp="1" noChangeArrowheads="1"/>
          </p:cNvSpPr>
          <p:nvPr>
            <p:ph type="body" idx="1"/>
          </p:nvPr>
        </p:nvSpPr>
        <p:spPr>
          <a:xfrm>
            <a:off x="323850" y="981075"/>
            <a:ext cx="8820150" cy="1439863"/>
          </a:xfrm>
        </p:spPr>
        <p:txBody>
          <a:bodyPr/>
          <a:lstStyle/>
          <a:p>
            <a:r>
              <a:rPr lang="en-US"/>
              <a:t>Deep Blue’s Results in the second tournament: </a:t>
            </a:r>
          </a:p>
          <a:p>
            <a:pPr lvl="1"/>
            <a:r>
              <a:rPr lang="en-US"/>
              <a:t>second tournament: won 3 games, lost 2, tied 1</a:t>
            </a:r>
          </a:p>
        </p:txBody>
      </p:sp>
      <p:pic>
        <p:nvPicPr>
          <p:cNvPr id="351236" name="Picture 4" descr="kasparov 3"/>
          <p:cNvPicPr>
            <a:picLocks noChangeAspect="1" noChangeArrowheads="1"/>
          </p:cNvPicPr>
          <p:nvPr/>
        </p:nvPicPr>
        <p:blipFill>
          <a:blip r:embed="rId3" cstate="print"/>
          <a:srcRect/>
          <a:stretch>
            <a:fillRect/>
          </a:stretch>
        </p:blipFill>
        <p:spPr bwMode="auto">
          <a:xfrm>
            <a:off x="1692275" y="1916113"/>
            <a:ext cx="5348288" cy="4011612"/>
          </a:xfrm>
          <a:prstGeom prst="rect">
            <a:avLst/>
          </a:prstGeom>
          <a:noFill/>
        </p:spPr>
      </p:pic>
      <p:sp>
        <p:nvSpPr>
          <p:cNvPr id="351237" name="Rectangle 5"/>
          <p:cNvSpPr>
            <a:spLocks noChangeArrowheads="1"/>
          </p:cNvSpPr>
          <p:nvPr/>
        </p:nvSpPr>
        <p:spPr bwMode="auto">
          <a:xfrm>
            <a:off x="468313" y="4292600"/>
            <a:ext cx="7704137" cy="1944688"/>
          </a:xfrm>
          <a:prstGeom prst="rect">
            <a:avLst/>
          </a:prstGeom>
          <a:solidFill>
            <a:schemeClr val="bg1"/>
          </a:solidFill>
          <a:ln w="9525">
            <a:noFill/>
            <a:miter lim="800000"/>
            <a:headEnd/>
            <a:tailEnd/>
          </a:ln>
          <a:effectLst/>
        </p:spPr>
        <p:txBody>
          <a:bodyPr/>
          <a:lstStyle/>
          <a:p>
            <a:pPr marL="742950" lvl="1" indent="-285750">
              <a:spcBef>
                <a:spcPct val="20000"/>
              </a:spcBef>
              <a:buClr>
                <a:schemeClr val="tx1"/>
              </a:buClr>
              <a:buSzPct val="120000"/>
              <a:buFontTx/>
              <a:buChar char="•"/>
            </a:pPr>
            <a:r>
              <a:rPr lang="en-US" sz="2400">
                <a:latin typeface="Arial Unicode MS" pitchFamily="34" charset="-128"/>
              </a:rPr>
              <a:t>30 CPUs + 480 chess processors</a:t>
            </a:r>
          </a:p>
          <a:p>
            <a:pPr marL="742950" lvl="1" indent="-285750">
              <a:spcBef>
                <a:spcPct val="20000"/>
              </a:spcBef>
              <a:buClr>
                <a:schemeClr val="tx1"/>
              </a:buClr>
              <a:buSzPct val="120000"/>
              <a:buFontTx/>
              <a:buChar char="•"/>
            </a:pPr>
            <a:r>
              <a:rPr lang="en-US" sz="2400">
                <a:latin typeface="Arial Unicode MS" pitchFamily="34" charset="-128"/>
              </a:rPr>
              <a:t>Searched 126.000.000 nodes per sec</a:t>
            </a:r>
          </a:p>
          <a:p>
            <a:pPr marL="742950" lvl="1" indent="-285750">
              <a:spcBef>
                <a:spcPct val="20000"/>
              </a:spcBef>
              <a:buClr>
                <a:schemeClr val="tx1"/>
              </a:buClr>
              <a:buSzPct val="120000"/>
              <a:buFontTx/>
              <a:buChar char="•"/>
            </a:pPr>
            <a:r>
              <a:rPr lang="en-US" sz="2400">
                <a:latin typeface="Arial Unicode MS" pitchFamily="34" charset="-128"/>
              </a:rPr>
              <a:t>Generated 30 billion positions per move reaching depth 14 routinely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0"/>
            <a:ext cx="8534400" cy="685800"/>
          </a:xfrm>
        </p:spPr>
        <p:txBody>
          <a:bodyPr/>
          <a:lstStyle/>
          <a:p>
            <a:r>
              <a:rPr lang="en-US" dirty="0" smtClean="0"/>
              <a:t>Sample A* applications</a:t>
            </a:r>
            <a:endParaRPr lang="en-US" dirty="0"/>
          </a:p>
        </p:txBody>
      </p:sp>
      <p:sp>
        <p:nvSpPr>
          <p:cNvPr id="3" name="Content Placeholder 2"/>
          <p:cNvSpPr>
            <a:spLocks noGrp="1"/>
          </p:cNvSpPr>
          <p:nvPr>
            <p:ph idx="1"/>
          </p:nvPr>
        </p:nvSpPr>
        <p:spPr>
          <a:xfrm>
            <a:off x="285720" y="714356"/>
            <a:ext cx="8501122" cy="4857784"/>
          </a:xfrm>
        </p:spPr>
        <p:txBody>
          <a:bodyPr/>
          <a:lstStyle/>
          <a:p>
            <a:pPr>
              <a:buFont typeface="Arial" pitchFamily="34" charset="0"/>
              <a:buChar char="•"/>
            </a:pPr>
            <a:r>
              <a:rPr lang="en-US" b="1" dirty="0" smtClean="0"/>
              <a:t>An Efficient A* Search Algorithm For Statistical</a:t>
            </a:r>
            <a:r>
              <a:rPr lang="en-US" dirty="0" smtClean="0"/>
              <a:t> </a:t>
            </a:r>
            <a:r>
              <a:rPr lang="en-US" dirty="0" smtClean="0">
                <a:solidFill>
                  <a:schemeClr val="accent2"/>
                </a:solidFill>
              </a:rPr>
              <a:t>Machine Translation</a:t>
            </a:r>
            <a:r>
              <a:rPr lang="en-US" dirty="0" smtClean="0"/>
              <a:t>. 2001</a:t>
            </a:r>
          </a:p>
          <a:p>
            <a:pPr>
              <a:buFont typeface="Arial" pitchFamily="34" charset="0"/>
              <a:buChar char="•"/>
            </a:pPr>
            <a:r>
              <a:rPr lang="en-US" b="1" dirty="0" smtClean="0"/>
              <a:t>The Generalized A* Architecture</a:t>
            </a:r>
            <a:r>
              <a:rPr lang="en-US" dirty="0" smtClean="0"/>
              <a:t>. Journal of Artificial Intelligence Research (2007) </a:t>
            </a:r>
          </a:p>
          <a:p>
            <a:pPr lvl="1">
              <a:buFont typeface="Arial" pitchFamily="34" charset="0"/>
              <a:buChar char="•"/>
            </a:pPr>
            <a:r>
              <a:rPr lang="en-US" sz="2800" dirty="0" smtClean="0">
                <a:solidFill>
                  <a:schemeClr val="accent2"/>
                </a:solidFill>
              </a:rPr>
              <a:t>Machine Vision </a:t>
            </a:r>
            <a:r>
              <a:rPr lang="en-US" dirty="0" smtClean="0"/>
              <a:t>… Here we consider a new compositional model for finding salient curves.</a:t>
            </a:r>
            <a:r>
              <a:rPr lang="en-US" b="1" dirty="0" smtClean="0"/>
              <a:t> </a:t>
            </a:r>
          </a:p>
          <a:p>
            <a:pPr>
              <a:buFont typeface="Arial" pitchFamily="34" charset="0"/>
              <a:buChar char="•"/>
            </a:pPr>
            <a:r>
              <a:rPr lang="en-US" b="1" dirty="0" smtClean="0"/>
              <a:t>Factored A*search for models over sequences and trees</a:t>
            </a:r>
            <a:r>
              <a:rPr lang="en-US" dirty="0" smtClean="0"/>
              <a:t> International Conference on AI. 2003…. It starts saying… </a:t>
            </a:r>
            <a:r>
              <a:rPr lang="en-US" sz="2400" i="1" dirty="0" smtClean="0"/>
              <a:t>The primary challenge when using A* search is to find heuristic functions that simultaneously are admissible, close to actual completion costs, and efficient to calculate…  </a:t>
            </a:r>
            <a:r>
              <a:rPr lang="en-US" dirty="0" smtClean="0">
                <a:solidFill>
                  <a:schemeClr val="accent2"/>
                </a:solidFill>
              </a:rPr>
              <a:t>applied to NLP and </a:t>
            </a:r>
            <a:r>
              <a:rPr lang="en-US" dirty="0" err="1" smtClean="0">
                <a:solidFill>
                  <a:schemeClr val="accent2"/>
                </a:solidFill>
              </a:rPr>
              <a:t>BioInformatics</a:t>
            </a:r>
            <a:endParaRPr lang="en-US" dirty="0" smtClean="0">
              <a:solidFill>
                <a:schemeClr val="accent2"/>
              </a:solidFill>
            </a:endParaRPr>
          </a:p>
          <a:p>
            <a:pPr lvl="1">
              <a:buFont typeface="Arial" pitchFamily="34" charset="0"/>
              <a:buChar char="•"/>
            </a:pPr>
            <a:endParaRPr lang="en-US" dirty="0" smtClean="0"/>
          </a:p>
          <a:p>
            <a:pPr lvl="1">
              <a:buFont typeface="Arial" pitchFamily="34" charset="0"/>
              <a:buChar char="•"/>
            </a:pPr>
            <a:endParaRPr lang="en-US" dirty="0" smtClean="0"/>
          </a:p>
          <a:p>
            <a:pPr>
              <a:buFont typeface="Arial" pitchFamily="34" charset="0"/>
              <a:buChar char="•"/>
            </a:pPr>
            <a:endParaRPr lang="en-US" dirty="0"/>
          </a:p>
        </p:txBody>
      </p:sp>
      <p:sp>
        <p:nvSpPr>
          <p:cNvPr id="4" name="Footer Placeholder 3"/>
          <p:cNvSpPr>
            <a:spLocks noGrp="1"/>
          </p:cNvSpPr>
          <p:nvPr>
            <p:ph type="ftr" sz="quarter" idx="11"/>
          </p:nvPr>
        </p:nvSpPr>
        <p:spPr/>
        <p:txBody>
          <a:bodyPr/>
          <a:lstStyle/>
          <a:p>
            <a:pPr>
              <a:defRPr/>
            </a:pPr>
            <a:r>
              <a:rPr lang="en-US" smtClean="0"/>
              <a:t>CPSC 322, Lecture 9</a:t>
            </a:r>
            <a:endParaRPr lang="en-US"/>
          </a:p>
        </p:txBody>
      </p:sp>
      <p:sp>
        <p:nvSpPr>
          <p:cNvPr id="5" name="Slide Number Placeholder 4"/>
          <p:cNvSpPr>
            <a:spLocks noGrp="1"/>
          </p:cNvSpPr>
          <p:nvPr>
            <p:ph type="sldNum" sz="quarter" idx="12"/>
          </p:nvPr>
        </p:nvSpPr>
        <p:spPr/>
        <p:txBody>
          <a:bodyPr/>
          <a:lstStyle/>
          <a:p>
            <a:pPr>
              <a:defRPr/>
            </a:pPr>
            <a:r>
              <a:rPr lang="en-US" smtClean="0"/>
              <a:t>Slide </a:t>
            </a:r>
            <a:fld id="{FC46BD6D-65F0-40C0-BE4B-1C1AFB0BAFDD}" type="slidenum">
              <a:rPr lang="en-US" smtClean="0"/>
              <a:pPr>
                <a:defRPr/>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fontScheme name="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8080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21603</TotalTime>
  <Words>3542</Words>
  <Application>Microsoft Office PowerPoint</Application>
  <PresentationFormat>On-screen Show (4:3)</PresentationFormat>
  <Paragraphs>734</Paragraphs>
  <Slides>43</Slides>
  <Notes>32</Notes>
  <HiddenSlides>0</HiddenSlides>
  <MMClips>3</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Default Design</vt:lpstr>
      <vt:lpstr>Department of Computer Science Undergraduate Events for Sept 10-14 More details @ https://www.cs.ubc.ca/students/undergrad/life/upcoming-events </vt:lpstr>
      <vt:lpstr>Slide 2</vt:lpstr>
      <vt:lpstr>Modules we'll cover in this course: R&amp;Rsys</vt:lpstr>
      <vt:lpstr>Modules we'll cover in this course: R&amp;Rsys</vt:lpstr>
      <vt:lpstr>(Adversarial) Search: Checkers</vt:lpstr>
      <vt:lpstr>(Adversarial) Search: Chess</vt:lpstr>
      <vt:lpstr>(Adversarial) Search: Chess</vt:lpstr>
      <vt:lpstr>(Adversarial) Search: Chess</vt:lpstr>
      <vt:lpstr>Sample A* applications</vt:lpstr>
      <vt:lpstr>Modules we'll cover in this course: R&amp;Rsys</vt:lpstr>
      <vt:lpstr>CSPs: Crossword Puzzles</vt:lpstr>
      <vt:lpstr>CSPs: Radio link frequency assignment</vt:lpstr>
      <vt:lpstr>Example: SLS for RNA secondary structure design</vt:lpstr>
      <vt:lpstr>Constraint optimization problems</vt:lpstr>
      <vt:lpstr>Modules we'll cover in this course: R&amp;Rsys</vt:lpstr>
      <vt:lpstr>CSP/logic: formal verification</vt:lpstr>
      <vt:lpstr>Logic: CycSecure</vt:lpstr>
      <vt:lpstr>Modules we'll cover in this course: R&amp;Rsys</vt:lpstr>
      <vt:lpstr>Planning &amp; Scheduling: Logistics</vt:lpstr>
      <vt:lpstr>Planning: Spacecraft Control</vt:lpstr>
      <vt:lpstr>Slide 21</vt:lpstr>
      <vt:lpstr>Modules we'll cover in this course: R&amp;Rsys</vt:lpstr>
      <vt:lpstr>Reasoning under Uncertainty: Diagnosis</vt:lpstr>
      <vt:lpstr>Reasoning Under Uncertainty</vt:lpstr>
      <vt:lpstr>Reasoning Under Uncertainty</vt:lpstr>
      <vt:lpstr>Computer Vision (not just for robots!) Jing, Baluja, Rowley, Google: Finding Canonical Images</vt:lpstr>
      <vt:lpstr>Compare low-level features</vt:lpstr>
      <vt:lpstr>Induced Graph</vt:lpstr>
      <vt:lpstr>AI - Machine Learning @google</vt:lpstr>
      <vt:lpstr>Slide 30</vt:lpstr>
      <vt:lpstr>Statistical Machine Translation</vt:lpstr>
      <vt:lpstr>Slide 32</vt:lpstr>
      <vt:lpstr>Zite:  a personalized magazine</vt:lpstr>
      <vt:lpstr>Modules we'll cover in this course: R&amp;Rsys</vt:lpstr>
      <vt:lpstr>Slide 35</vt:lpstr>
      <vt:lpstr>Planning Under Uncertainty</vt:lpstr>
      <vt:lpstr>Planning Under Uncertainty</vt:lpstr>
      <vt:lpstr>Military applications: ethical issues</vt:lpstr>
      <vt:lpstr>Decision Theory: Decision Support Systems</vt:lpstr>
      <vt:lpstr>Dimensions of Representational Complexity in CPSC322</vt:lpstr>
      <vt:lpstr>Multiagent Systems: Poker</vt:lpstr>
      <vt:lpstr>Multiagent Systems: Robot Soccer</vt:lpstr>
      <vt:lpstr>TO DO for Next class</vt:lpstr>
    </vt:vector>
  </TitlesOfParts>
  <Company>UBC Computer Sciences Department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conati</dc:creator>
  <cp:lastModifiedBy>carenini</cp:lastModifiedBy>
  <cp:revision>406</cp:revision>
  <dcterms:created xsi:type="dcterms:W3CDTF">2000-08-26T02:46:38Z</dcterms:created>
  <dcterms:modified xsi:type="dcterms:W3CDTF">2012-09-10T22:18:59Z</dcterms:modified>
</cp:coreProperties>
</file>