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8" r:id="rId2"/>
    <p:sldId id="364" r:id="rId3"/>
    <p:sldId id="525" r:id="rId4"/>
    <p:sldId id="526" r:id="rId5"/>
    <p:sldId id="527" r:id="rId6"/>
    <p:sldId id="528" r:id="rId7"/>
    <p:sldId id="534" r:id="rId8"/>
    <p:sldId id="535" r:id="rId9"/>
    <p:sldId id="536" r:id="rId10"/>
    <p:sldId id="531" r:id="rId11"/>
    <p:sldId id="517" r:id="rId12"/>
    <p:sldId id="508" r:id="rId13"/>
    <p:sldId id="538" r:id="rId14"/>
    <p:sldId id="539" r:id="rId15"/>
    <p:sldId id="509" r:id="rId16"/>
    <p:sldId id="510" r:id="rId17"/>
    <p:sldId id="512" r:id="rId18"/>
    <p:sldId id="514" r:id="rId19"/>
    <p:sldId id="513" r:id="rId20"/>
    <p:sldId id="481" r:id="rId21"/>
    <p:sldId id="519" r:id="rId22"/>
    <p:sldId id="478" r:id="rId23"/>
    <p:sldId id="537" r:id="rId24"/>
    <p:sldId id="524" r:id="rId25"/>
    <p:sldId id="523" r:id="rId2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854" autoAdjust="0"/>
    <p:restoredTop sz="81402" autoAdjust="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1FDF9F9-84FB-471A-80ED-04B1D49C5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0F33A1A9-00D3-4355-89CF-5AE01E098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D888EB-6AC1-40B0-BD18-D970B8E16F76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86C35-8B80-4392-AC37-B011B4F5C6CC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eaLnBrk="1" hangingPunct="1"/>
            <a:r>
              <a:rPr lang="en-US" sz="2800" smtClean="0"/>
              <a:t>The posterior distribution over one or more variables, conditioned on one or more observed variables can be computed as:</a:t>
            </a:r>
            <a:endParaRPr lang="en-US" sz="3200" smtClean="0"/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22CFC-22B0-499A-94EC-336B0D9A495C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442BB-8444-465A-ABF6-7C7D0B63C66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some (unspecified) context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442BB-8444-465A-ABF6-7C7D0B63C667}" type="slidenum">
              <a:rPr lang="en-US"/>
              <a:pPr/>
              <a:t>13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some (unspecified) context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442BB-8444-465A-ABF6-7C7D0B63C667}" type="slidenum">
              <a:rPr lang="en-US"/>
              <a:pPr/>
              <a:t>14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some (unspecified) context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E0C14-0498-4526-8C28-4C47A780D40A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C3112-8F9C-411B-BDDA-9322015CB75C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0.9</a:t>
            </a:r>
          </a:p>
          <a:p>
            <a:pPr algn="ctr" eaLnBrk="1" hangingPunct="1"/>
            <a:r>
              <a:rPr lang="en-US" sz="900" smtClean="0"/>
              <a:t>0.8</a:t>
            </a:r>
          </a:p>
          <a:p>
            <a:pPr algn="ctr" eaLnBrk="1" hangingPunct="1"/>
            <a:endParaRPr lang="en-US" sz="900" smtClean="0"/>
          </a:p>
          <a:p>
            <a:pPr algn="ctr" eaLnBrk="1" hangingPunct="1"/>
            <a:r>
              <a:rPr lang="en-US" sz="900" smtClean="0"/>
              <a:t>0.8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D0B08E-A564-4271-8BA7-5064A778A55F}" type="slidenum">
              <a:rPr lang="en-US"/>
              <a:pPr/>
              <a:t>17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0.57</a:t>
            </a:r>
          </a:p>
          <a:p>
            <a:pPr algn="ctr" eaLnBrk="1" hangingPunct="1"/>
            <a:r>
              <a:rPr lang="en-US" sz="900" smtClean="0"/>
              <a:t>0.43</a:t>
            </a:r>
          </a:p>
          <a:p>
            <a:pPr algn="ctr" eaLnBrk="1" hangingPunct="1"/>
            <a:r>
              <a:rPr lang="en-US" sz="900" smtClean="0"/>
              <a:t>0.54</a:t>
            </a:r>
          </a:p>
          <a:p>
            <a:pPr algn="ctr" eaLnBrk="1" hangingPunct="1"/>
            <a:r>
              <a:rPr lang="en-US" sz="900" smtClean="0"/>
              <a:t>0.46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B89F1-2536-444A-9DEB-69D944759281}" type="slidenum">
              <a:rPr lang="en-US"/>
              <a:pPr/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r>
              <a:rPr lang="en-US" sz="900" smtClean="0"/>
              <a:t>0.03</a:t>
            </a:r>
          </a:p>
          <a:p>
            <a:pPr algn="ctr" eaLnBrk="1" hangingPunct="1"/>
            <a:r>
              <a:rPr lang="en-US" sz="900" smtClean="0"/>
              <a:t>0.07</a:t>
            </a:r>
          </a:p>
          <a:p>
            <a:pPr algn="ctr" eaLnBrk="1" hangingPunct="1"/>
            <a:r>
              <a:rPr lang="en-US" sz="900" smtClean="0"/>
              <a:t>0.54</a:t>
            </a:r>
          </a:p>
          <a:p>
            <a:pPr algn="ctr" eaLnBrk="1" hangingPunct="1"/>
            <a:r>
              <a:rPr lang="en-US" sz="900" smtClean="0"/>
              <a:t>0.36</a:t>
            </a:r>
          </a:p>
          <a:p>
            <a:pPr algn="ctr" eaLnBrk="1" hangingPunct="1"/>
            <a:r>
              <a:rPr lang="en-US" sz="900" smtClean="0"/>
              <a:t>0.06</a:t>
            </a:r>
          </a:p>
          <a:p>
            <a:pPr algn="ctr" eaLnBrk="1" hangingPunct="1"/>
            <a:r>
              <a:rPr lang="en-US" sz="900" smtClean="0"/>
              <a:t>0.14</a:t>
            </a:r>
          </a:p>
          <a:p>
            <a:pPr algn="ctr" eaLnBrk="1" hangingPunct="1"/>
            <a:r>
              <a:rPr lang="en-US" sz="900" smtClean="0"/>
              <a:t>0.48</a:t>
            </a:r>
          </a:p>
          <a:p>
            <a:pPr algn="ctr" eaLnBrk="1" hangingPunct="1"/>
            <a:r>
              <a:rPr lang="en-US" sz="900" smtClean="0"/>
              <a:t>0.32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4418E-729B-4BD0-A9E6-4E9FEC7F2983}" type="slidenum">
              <a:rPr lang="en-US"/>
              <a:pPr/>
              <a:t>19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AAB9A-DDEC-4CC7-AF8C-15015C0ECDA0}" type="slidenum">
              <a:rPr lang="en-US"/>
              <a:pPr/>
              <a:t>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0EFF3-02B7-4E7A-9FF9-83A7D6A825FC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C3C4D-F781-4351-9DBA-E029C740A5D1}" type="slidenum">
              <a:rPr lang="en-US"/>
              <a:pPr/>
              <a:t>21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53C4C9-658A-4667-AD10-27EC403EA669}" type="slidenum">
              <a:rPr lang="en-US"/>
              <a:pPr/>
              <a:t>22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013EE-213B-4235-ABA8-72865A4BA2D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But the whole point of having belief networks was to get rid of the joint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We sum out these variables one at a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the order in which we do this is called our </a:t>
            </a:r>
            <a:r>
              <a:rPr lang="en-US" smtClean="0">
                <a:solidFill>
                  <a:schemeClr val="accent2"/>
                </a:solidFill>
              </a:rPr>
              <a:t>elimination ordering</a:t>
            </a:r>
            <a:r>
              <a:rPr lang="en-US" smtClean="0"/>
              <a:t>.</a:t>
            </a:r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C124CF75-80BF-45E3-9F35-8D00E3AEAAC0}" type="slidenum">
              <a:rPr lang="en-US"/>
              <a:pPr defTabSz="928688"/>
              <a:t>24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42657-A3BA-43CB-966B-ABE94CDF0FA0}" type="slidenum">
              <a:rPr lang="en-US"/>
              <a:pPr/>
              <a:t>25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0F8ED9C8-F496-47FB-8313-C551F2C26A27}" type="slidenum">
              <a:rPr lang="en-US"/>
              <a:pPr defTabSz="928688"/>
              <a:t>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5474F-21DF-4315-85CF-3E3EF0E12BDC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FALSE, because evidence from A reaches E via C.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6B7677-E163-4540-B05F-BC97D08C9638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</a:pPr>
            <a:r>
              <a:rPr lang="en-US" smtClean="0">
                <a:latin typeface="Arial Unicode MS" pitchFamily="34" charset="-128"/>
              </a:rPr>
              <a:t>Model of internal medicine: 448 nodes,906 links 133,931,430 values required!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22488-3E28-4D6F-A8B1-BE7DD581EE76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E589B4-D99C-4920-9D50-23B1294249F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e.g.,</a:t>
            </a:r>
          </a:p>
          <a:p>
            <a:pPr eaLnBrk="1" hangingPunct="1"/>
            <a:r>
              <a:rPr lang="en-US" smtClean="0"/>
              <a:t>P(A)</a:t>
            </a:r>
          </a:p>
          <a:p>
            <a:pPr eaLnBrk="1" hangingPunct="1"/>
            <a:r>
              <a:rPr lang="en-US" smtClean="0"/>
              <a:t>P(A|Smoke=T)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821A30-995F-4F46-8E34-303C97288C1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2"/>
                </a:solidFill>
              </a:rPr>
              <a:t>P(A|Smoke=T,Tampering=F)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09BC8-5799-460D-B6A8-C0A085F42A2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 eaLnBrk="1" hangingPunct="1"/>
            <a:r>
              <a:rPr lang="en-US" sz="2800" smtClean="0"/>
              <a:t>The posterior distribution over one or more variables, conditioned on one or more observed variables can be computed as:</a:t>
            </a:r>
            <a:endParaRPr lang="en-US" sz="3200" smtClean="0"/>
          </a:p>
          <a:p>
            <a:pPr eaLnBrk="1" hangingPunct="1"/>
            <a:endParaRPr 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E2ECFB-C1B8-4438-99F6-75DC8CF32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DCE7D4-D32E-4676-A2BB-EA4663FA8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AF23AA-E2C1-445A-B8D8-00E3E9640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5670E9-8F8E-45C7-AC75-FEE04FB5B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2E717B-3699-436B-A721-EF4A58EE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5369F7-A5F6-41EF-BFD2-FF91F722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FDA6AC-9A9D-43BA-A8C4-594769033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CB452C-05FD-43ED-954E-660A08ED5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B21384-9174-484D-9155-167A78FB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BF206B-B714-4E0E-B6C0-16013EBC0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D502C7-B1EB-4A60-8093-8D27C8139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BB7D1F-4B72-46DF-9770-B2E9EA15F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509FA1-9F5F-49DB-8823-6ECB43968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B29D6A92-0B16-4453-8517-3AC350819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EC6D2A-8E3C-4B24-AA5B-ABA512971C7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268413"/>
            <a:ext cx="876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</a:t>
            </a:r>
            <a:r>
              <a:rPr lang="en-US" sz="4400" b="1" dirty="0" err="1">
                <a:solidFill>
                  <a:schemeClr val="accent2"/>
                </a:solidFill>
                <a:latin typeface="Arial Unicode MS" pitchFamily="34" charset="-128"/>
              </a:rPr>
              <a:t>Bnet</a:t>
            </a: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 Inference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(Variable elimination)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29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6.4)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Nov, 16,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0451943-9184-4D46-A2F1-F7F76C4513D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 general…..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1643063"/>
          <a:ext cx="9144000" cy="1050925"/>
        </p:xfrm>
        <a:graphic>
          <a:graphicData uri="http://schemas.openxmlformats.org/presentationml/2006/ole">
            <p:oleObj spid="_x0000_s8194" name="Equation" r:id="rId4" imgW="4851360" imgH="558720" progId="Equation.3">
              <p:embed/>
            </p:oleObj>
          </a:graphicData>
        </a:graphic>
      </p:graphicFrame>
      <p:sp>
        <p:nvSpPr>
          <p:cNvPr id="698373" name="Rectangle 5"/>
          <p:cNvSpPr>
            <a:spLocks noChangeArrowheads="1"/>
          </p:cNvSpPr>
          <p:nvPr/>
        </p:nvSpPr>
        <p:spPr bwMode="auto">
          <a:xfrm>
            <a:off x="357188" y="3429000"/>
            <a:ext cx="84248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 We only need to </a:t>
            </a:r>
            <a:r>
              <a:rPr lang="en-US" b="1">
                <a:latin typeface="Arial Unicode MS" pitchFamily="34" charset="-128"/>
              </a:rPr>
              <a:t>compute the                          </a:t>
            </a:r>
            <a:r>
              <a:rPr lang="en-US">
                <a:latin typeface="Arial Unicode MS" pitchFamily="34" charset="-128"/>
              </a:rPr>
              <a:t>and then </a:t>
            </a:r>
            <a:r>
              <a:rPr lang="en-US" b="1">
                <a:latin typeface="Arial Unicode MS" pitchFamily="34" charset="-128"/>
              </a:rPr>
              <a:t>normalize </a:t>
            </a:r>
          </a:p>
          <a:p>
            <a:pPr>
              <a:spcBef>
                <a:spcPct val="3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 This can be framed in terms of </a:t>
            </a:r>
            <a:r>
              <a:rPr lang="en-US" b="1">
                <a:latin typeface="Arial Unicode MS" pitchFamily="34" charset="-128"/>
              </a:rPr>
              <a:t>operations between factors</a:t>
            </a:r>
            <a:r>
              <a:rPr lang="en-US">
                <a:latin typeface="Arial Unicode MS" pitchFamily="34" charset="-128"/>
              </a:rPr>
              <a:t> (that satisfy the semantics of probability)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E618F3-F003-4C32-A20B-66F89F7C783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 Bnets</a:t>
            </a:r>
          </a:p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/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Intro</a:t>
            </a:r>
          </a:p>
          <a:p>
            <a:pPr lvl="1" eaLnBrk="1" hangingPunct="1"/>
            <a:r>
              <a:rPr lang="en-US" sz="3600" b="1" smtClean="0"/>
              <a:t>Factors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Variable elimination Algo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F480C8D-A32A-4C72-AFAE-E86EA60FA47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Factors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8458200" cy="2665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</a:t>
            </a:r>
            <a:r>
              <a:rPr lang="en-US" b="1" smtClean="0"/>
              <a:t>factor</a:t>
            </a:r>
            <a:r>
              <a:rPr lang="en-US" smtClean="0"/>
              <a:t> is a representation of a function from a tuple of random variables into a number.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We will write factor </a:t>
            </a:r>
            <a:r>
              <a:rPr lang="en-US" sz="2400" i="1" smtClean="0"/>
              <a:t>f </a:t>
            </a:r>
            <a:r>
              <a:rPr lang="en-US" sz="2400" smtClean="0"/>
              <a:t> on variables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 ,X</a:t>
            </a:r>
            <a:r>
              <a:rPr lang="en-US" sz="2400" i="1" baseline="-25000" smtClean="0"/>
              <a:t>j</a:t>
            </a:r>
            <a:r>
              <a:rPr lang="en-US" sz="2400" smtClean="0"/>
              <a:t>  as   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A factor denotes one or more (possibly partial) distributions over the given tuple of variables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graphicFrame>
        <p:nvGraphicFramePr>
          <p:cNvPr id="666785" name="Group 161"/>
          <p:cNvGraphicFramePr>
            <a:graphicFrameLocks noGrp="1"/>
          </p:cNvGraphicFramePr>
          <p:nvPr/>
        </p:nvGraphicFramePr>
        <p:xfrm>
          <a:off x="4991100" y="3500438"/>
          <a:ext cx="4152900" cy="3098483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000500" y="3071813"/>
            <a:ext cx="2857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D</a:t>
            </a:r>
            <a:r>
              <a:rPr lang="en-US" sz="2000" i="1" kern="0" dirty="0" err="1">
                <a:solidFill>
                  <a:schemeClr val="accent2"/>
                </a:solidFill>
                <a:latin typeface="+mn-lt"/>
              </a:rPr>
              <a:t>istribution</a:t>
            </a:r>
            <a:endParaRPr lang="en-US" sz="20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-285750" y="2857500"/>
            <a:ext cx="50006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  <a:r>
              <a:rPr lang="en-US" sz="2000" i="1" kern="0" dirty="0">
                <a:latin typeface="+mn-lt"/>
              </a:rPr>
              <a:t>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j-lt"/>
              </a:rPr>
              <a:t>) </a:t>
            </a:r>
            <a:r>
              <a:rPr lang="en-US" sz="2000" i="1" kern="0" baseline="-25000" dirty="0">
                <a:latin typeface="+mj-lt"/>
              </a:rPr>
              <a:t>X3 = v3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kern="0" dirty="0">
                <a:latin typeface="+mn-lt"/>
              </a:rPr>
              <a:t>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kern="0" dirty="0">
                <a:latin typeface="+mj-lt"/>
              </a:rPr>
              <a:t>e.g.,  P(Z | X,Y) is a factor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j-lt"/>
              </a:rPr>
              <a:t>             f(Z,X,Y)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j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|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  <a:r>
              <a:rPr lang="en-US" sz="2000" kern="0" dirty="0">
                <a:latin typeface="+mn-lt"/>
              </a:rPr>
              <a:t> 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solidFill>
                  <a:srgbClr val="000000"/>
                </a:solidFill>
                <a:latin typeface="Arial Unicode MS"/>
              </a:rPr>
              <a:t> ) </a:t>
            </a:r>
            <a:r>
              <a:rPr lang="en-US" sz="2000" i="1" kern="0" baseline="-25000" dirty="0">
                <a:solidFill>
                  <a:srgbClr val="000000"/>
                </a:solidFill>
                <a:latin typeface="Arial Unicode MS"/>
              </a:rPr>
              <a:t>X3 = v3</a:t>
            </a: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         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3857625" y="3786188"/>
            <a:ext cx="3357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Partial distribution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 bwMode="auto">
          <a:xfrm>
            <a:off x="2643188" y="4500563"/>
            <a:ext cx="35718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Distributions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 bwMode="auto">
          <a:xfrm>
            <a:off x="3643313" y="5572125"/>
            <a:ext cx="2500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 partial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10</a:t>
            </a:r>
            <a:endParaRPr lang="en-US"/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F480C8D-A32A-4C72-AFAE-E86EA60FA47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Factors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8458200" cy="2665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/>
              <a:t>A </a:t>
            </a:r>
            <a:r>
              <a:rPr lang="en-US" b="1" dirty="0" smtClean="0"/>
              <a:t>factor</a:t>
            </a:r>
            <a:r>
              <a:rPr lang="en-US" dirty="0" smtClean="0"/>
              <a:t> is a representation of a function from a </a:t>
            </a:r>
            <a:r>
              <a:rPr lang="en-US" dirty="0" err="1" smtClean="0"/>
              <a:t>tuple</a:t>
            </a:r>
            <a:r>
              <a:rPr lang="en-US" dirty="0" smtClean="0"/>
              <a:t> of random variables into a number.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We will write factor </a:t>
            </a:r>
            <a:r>
              <a:rPr lang="en-US" sz="2400" i="1" dirty="0" smtClean="0"/>
              <a:t>f </a:t>
            </a:r>
            <a:r>
              <a:rPr lang="en-US" sz="2400" dirty="0" smtClean="0"/>
              <a:t> on variables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,…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 as   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A factor denotes one or more (possibly partial) distributions over the given </a:t>
            </a:r>
            <a:r>
              <a:rPr lang="en-US" sz="2400" dirty="0" err="1" smtClean="0"/>
              <a:t>tuple</a:t>
            </a:r>
            <a:r>
              <a:rPr lang="en-US" sz="2400" smtClean="0"/>
              <a:t> of variables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graphicFrame>
        <p:nvGraphicFramePr>
          <p:cNvPr id="666785" name="Group 161"/>
          <p:cNvGraphicFramePr>
            <a:graphicFrameLocks noGrp="1"/>
          </p:cNvGraphicFramePr>
          <p:nvPr/>
        </p:nvGraphicFramePr>
        <p:xfrm>
          <a:off x="4991100" y="3500438"/>
          <a:ext cx="4152900" cy="3098483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000500" y="3071813"/>
            <a:ext cx="2857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D</a:t>
            </a:r>
            <a:r>
              <a:rPr lang="en-US" sz="2000" i="1" kern="0" dirty="0" err="1">
                <a:solidFill>
                  <a:schemeClr val="accent2"/>
                </a:solidFill>
                <a:latin typeface="+mn-lt"/>
              </a:rPr>
              <a:t>istribution</a:t>
            </a:r>
            <a:endParaRPr lang="en-US" sz="20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-285750" y="2857500"/>
            <a:ext cx="50006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  <a:r>
              <a:rPr lang="en-US" sz="2000" i="1" kern="0" dirty="0">
                <a:latin typeface="+mn-lt"/>
              </a:rPr>
              <a:t>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j-lt"/>
              </a:rPr>
              <a:t>) </a:t>
            </a:r>
            <a:r>
              <a:rPr lang="en-US" sz="2000" i="1" kern="0" baseline="-25000" dirty="0">
                <a:latin typeface="+mj-lt"/>
              </a:rPr>
              <a:t>X3 = v3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kern="0" dirty="0">
                <a:latin typeface="+mn-lt"/>
              </a:rPr>
              <a:t>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kern="0" dirty="0">
                <a:latin typeface="+mj-lt"/>
              </a:rPr>
              <a:t>e.g.,  </a:t>
            </a:r>
            <a:r>
              <a:rPr lang="en-US" sz="2000" i="1" kern="0" dirty="0" smtClean="0">
                <a:latin typeface="+mj-lt"/>
              </a:rPr>
              <a:t>P(X </a:t>
            </a:r>
            <a:r>
              <a:rPr lang="en-US" sz="2000" i="1" kern="0" dirty="0">
                <a:latin typeface="+mj-lt"/>
              </a:rPr>
              <a:t>| </a:t>
            </a:r>
            <a:r>
              <a:rPr lang="en-US" sz="2000" i="1" kern="0" dirty="0" smtClean="0">
                <a:latin typeface="+mj-lt"/>
              </a:rPr>
              <a:t>Z,Y</a:t>
            </a:r>
            <a:r>
              <a:rPr lang="en-US" sz="2000" i="1" kern="0" dirty="0">
                <a:latin typeface="+mj-lt"/>
              </a:rPr>
              <a:t>) is a factor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j-lt"/>
              </a:rPr>
              <a:t>             </a:t>
            </a:r>
            <a:r>
              <a:rPr lang="en-US" sz="2000" i="1" kern="0" dirty="0" smtClean="0">
                <a:latin typeface="+mj-lt"/>
              </a:rPr>
              <a:t>f(X,Z,Y</a:t>
            </a:r>
            <a:r>
              <a:rPr lang="en-US" sz="2000" i="1" kern="0" dirty="0">
                <a:latin typeface="+mj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j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|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  <a:r>
              <a:rPr lang="en-US" sz="2000" kern="0" dirty="0">
                <a:latin typeface="+mn-lt"/>
              </a:rPr>
              <a:t> 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solidFill>
                  <a:srgbClr val="000000"/>
                </a:solidFill>
                <a:latin typeface="Arial Unicode MS"/>
              </a:rPr>
              <a:t> ) </a:t>
            </a:r>
            <a:r>
              <a:rPr lang="en-US" sz="2000" i="1" kern="0" baseline="-25000" dirty="0">
                <a:solidFill>
                  <a:srgbClr val="000000"/>
                </a:solidFill>
                <a:latin typeface="Arial Unicode MS"/>
              </a:rPr>
              <a:t>X3 = v3</a:t>
            </a: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         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3857625" y="3786188"/>
            <a:ext cx="3357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Partial distribution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 bwMode="auto">
          <a:xfrm>
            <a:off x="2643188" y="4500563"/>
            <a:ext cx="35718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Distributions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 bwMode="auto">
          <a:xfrm>
            <a:off x="3643313" y="5572125"/>
            <a:ext cx="2500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 partial Distributions</a:t>
            </a:r>
          </a:p>
        </p:txBody>
      </p:sp>
      <p:grpSp>
        <p:nvGrpSpPr>
          <p:cNvPr id="2" name="Group 15"/>
          <p:cNvGrpSpPr/>
          <p:nvPr/>
        </p:nvGrpSpPr>
        <p:grpSpPr>
          <a:xfrm>
            <a:off x="6588224" y="2420888"/>
            <a:ext cx="2388237" cy="976174"/>
            <a:chOff x="6588224" y="2420888"/>
            <a:chExt cx="2388237" cy="976174"/>
          </a:xfrm>
        </p:grpSpPr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7236296" y="2420888"/>
              <a:ext cx="1164101" cy="400110"/>
            </a:xfrm>
            <a:prstGeom prst="rect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</a:rPr>
                <a:t>P(Z|X,Y)</a:t>
              </a:r>
              <a:endParaRPr lang="en-US" sz="2000" dirty="0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6588224" y="2996952"/>
              <a:ext cx="1134221" cy="400110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</a:rPr>
                <a:t>P(X,Y,Z)</a:t>
              </a:r>
              <a:endParaRPr lang="en-US" sz="2000" baseline="30000" dirty="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7812360" y="2996952"/>
              <a:ext cx="1164101" cy="400110"/>
            </a:xfrm>
            <a:prstGeom prst="rect">
              <a:avLst/>
            </a:pr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</a:rPr>
                <a:t>P(Y|Z,X)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322, Lecture 10</a:t>
            </a:r>
            <a:endParaRPr lang="en-US"/>
          </a:p>
        </p:txBody>
      </p:sp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F480C8D-A32A-4C72-AFAE-E86EA60FA47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Factors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8458200" cy="2665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/>
              <a:t>A </a:t>
            </a:r>
            <a:r>
              <a:rPr lang="en-US" b="1" dirty="0" smtClean="0"/>
              <a:t>factor</a:t>
            </a:r>
            <a:r>
              <a:rPr lang="en-US" dirty="0" smtClean="0"/>
              <a:t> is a representation of a function from a </a:t>
            </a:r>
            <a:r>
              <a:rPr lang="en-US" dirty="0" err="1" smtClean="0"/>
              <a:t>tuple</a:t>
            </a:r>
            <a:r>
              <a:rPr lang="en-US" dirty="0" smtClean="0"/>
              <a:t> of random variables into a number.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We will write factor </a:t>
            </a:r>
            <a:r>
              <a:rPr lang="en-US" sz="2400" i="1" dirty="0" smtClean="0"/>
              <a:t>f </a:t>
            </a:r>
            <a:r>
              <a:rPr lang="en-US" sz="2400" dirty="0" smtClean="0"/>
              <a:t> on variables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,…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 as   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A factor denotes one or more (possibly partial) distributions over the given </a:t>
            </a:r>
            <a:r>
              <a:rPr lang="en-US" sz="2400" dirty="0" err="1" smtClean="0"/>
              <a:t>tuple</a:t>
            </a:r>
            <a:r>
              <a:rPr lang="en-US" sz="2400" dirty="0" smtClean="0"/>
              <a:t> of variables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</p:txBody>
      </p:sp>
      <p:graphicFrame>
        <p:nvGraphicFramePr>
          <p:cNvPr id="666785" name="Group 161"/>
          <p:cNvGraphicFramePr>
            <a:graphicFrameLocks noGrp="1"/>
          </p:cNvGraphicFramePr>
          <p:nvPr/>
        </p:nvGraphicFramePr>
        <p:xfrm>
          <a:off x="4991100" y="3500438"/>
          <a:ext cx="4152900" cy="3098483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000500" y="3071813"/>
            <a:ext cx="28575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D</a:t>
            </a:r>
            <a:r>
              <a:rPr lang="en-US" sz="2000" i="1" kern="0" dirty="0" err="1">
                <a:solidFill>
                  <a:schemeClr val="accent2"/>
                </a:solidFill>
                <a:latin typeface="+mn-lt"/>
              </a:rPr>
              <a:t>istribution</a:t>
            </a:r>
            <a:endParaRPr lang="en-US" sz="20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 bwMode="auto">
          <a:xfrm>
            <a:off x="-285750" y="2857500"/>
            <a:ext cx="50006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  <a:r>
              <a:rPr lang="en-US" sz="2000" i="1" kern="0" dirty="0">
                <a:latin typeface="+mn-lt"/>
              </a:rPr>
              <a:t>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) </a:t>
            </a:r>
            <a:r>
              <a:rPr lang="en-US" sz="2000" kern="0" dirty="0">
                <a:latin typeface="+mn-lt"/>
              </a:rPr>
              <a:t>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j-lt"/>
              </a:rPr>
              <a:t>) </a:t>
            </a:r>
            <a:r>
              <a:rPr lang="en-US" sz="2000" i="1" kern="0" baseline="-25000" dirty="0">
                <a:latin typeface="+mj-lt"/>
              </a:rPr>
              <a:t>X3 = v3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kern="0" dirty="0">
                <a:latin typeface="+mn-lt"/>
              </a:rPr>
              <a:t>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kern="0" dirty="0">
                <a:latin typeface="+mj-lt"/>
              </a:rPr>
              <a:t>e.g.,  </a:t>
            </a:r>
            <a:r>
              <a:rPr lang="en-US" sz="2000" i="1" kern="0" dirty="0" smtClean="0">
                <a:latin typeface="+mj-lt"/>
              </a:rPr>
              <a:t>P(X </a:t>
            </a:r>
            <a:r>
              <a:rPr lang="en-US" sz="2000" i="1" kern="0" dirty="0">
                <a:latin typeface="+mj-lt"/>
              </a:rPr>
              <a:t>| </a:t>
            </a:r>
            <a:r>
              <a:rPr lang="en-US" sz="2000" i="1" kern="0" dirty="0" smtClean="0">
                <a:latin typeface="+mj-lt"/>
              </a:rPr>
              <a:t>Z,Y</a:t>
            </a:r>
            <a:r>
              <a:rPr lang="en-US" sz="2000" i="1" kern="0" dirty="0">
                <a:latin typeface="+mj-lt"/>
              </a:rPr>
              <a:t>) is a factor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j-lt"/>
              </a:rPr>
              <a:t>             </a:t>
            </a:r>
            <a:r>
              <a:rPr lang="en-US" sz="2000" i="1" kern="0" dirty="0" smtClean="0">
                <a:latin typeface="+mj-lt"/>
              </a:rPr>
              <a:t>f(X,Z,Y</a:t>
            </a:r>
            <a:r>
              <a:rPr lang="en-US" sz="2000" i="1" kern="0" dirty="0">
                <a:latin typeface="+mj-lt"/>
              </a:rPr>
              <a:t>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j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e.g., </a:t>
            </a:r>
            <a:r>
              <a:rPr lang="en-US" sz="2000" i="1" kern="0" dirty="0">
                <a:latin typeface="+mn-lt"/>
              </a:rPr>
              <a:t>P(X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= v</a:t>
            </a:r>
            <a:r>
              <a:rPr lang="en-US" sz="2000" i="1" kern="0" baseline="-25000" dirty="0">
                <a:latin typeface="+mn-lt"/>
              </a:rPr>
              <a:t>3</a:t>
            </a:r>
            <a:r>
              <a:rPr lang="en-US" sz="2000" i="1" kern="0" dirty="0">
                <a:latin typeface="+mn-lt"/>
              </a:rPr>
              <a:t> |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latin typeface="+mn-lt"/>
              </a:rPr>
              <a:t>)</a:t>
            </a:r>
            <a:r>
              <a:rPr lang="en-US" sz="2000" kern="0" dirty="0">
                <a:latin typeface="+mn-lt"/>
              </a:rPr>
              <a:t>  is a factor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	    f(X</a:t>
            </a:r>
            <a:r>
              <a:rPr lang="en-US" sz="2000" i="1" kern="0" baseline="-25000" dirty="0">
                <a:latin typeface="+mn-lt"/>
              </a:rPr>
              <a:t>1</a:t>
            </a:r>
            <a:r>
              <a:rPr lang="en-US" sz="2000" i="1" kern="0" dirty="0">
                <a:latin typeface="+mn-lt"/>
              </a:rPr>
              <a:t>, X</a:t>
            </a:r>
            <a:r>
              <a:rPr lang="en-US" sz="2000" i="1" kern="0" baseline="-25000" dirty="0">
                <a:latin typeface="+mn-lt"/>
              </a:rPr>
              <a:t>2</a:t>
            </a:r>
            <a:r>
              <a:rPr lang="en-US" sz="2000" i="1" kern="0" dirty="0">
                <a:solidFill>
                  <a:srgbClr val="000000"/>
                </a:solidFill>
                <a:latin typeface="Arial Unicode MS"/>
              </a:rPr>
              <a:t> ) </a:t>
            </a:r>
            <a:r>
              <a:rPr lang="en-US" sz="2000" i="1" kern="0" baseline="-25000" dirty="0">
                <a:solidFill>
                  <a:srgbClr val="000000"/>
                </a:solidFill>
                <a:latin typeface="Arial Unicode MS"/>
              </a:rPr>
              <a:t>X3 = v3</a:t>
            </a: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latin typeface="+mn-lt"/>
              </a:rPr>
              <a:t>	         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endParaRPr lang="en-US" sz="2000" i="1" kern="0" dirty="0">
              <a:latin typeface="+mn-lt"/>
            </a:endParaRPr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3857625" y="3786188"/>
            <a:ext cx="3357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Partial distribution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 bwMode="auto">
          <a:xfrm>
            <a:off x="2643188" y="4500563"/>
            <a:ext cx="35718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Distributions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 bwMode="auto">
          <a:xfrm>
            <a:off x="3643313" y="5572125"/>
            <a:ext cx="25003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000" i="1" kern="0" dirty="0">
                <a:solidFill>
                  <a:schemeClr val="accent2"/>
                </a:solidFill>
                <a:latin typeface="+mn-lt"/>
              </a:rPr>
              <a:t>Set of  partial Distributions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7236296" y="2420888"/>
            <a:ext cx="1164101" cy="40011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</a:rPr>
              <a:t>P(Z|X,Y)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32E300-924D-4F8D-B1DD-9AB656FAA6A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Manipulating Factors: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82015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We can make new factors out of an existing factor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dirty="0" smtClean="0">
                <a:solidFill>
                  <a:schemeClr val="accent2"/>
                </a:solidFill>
              </a:rPr>
              <a:t>Our first operation:</a:t>
            </a:r>
            <a:r>
              <a:rPr lang="en-US" dirty="0" smtClean="0"/>
              <a:t> we can </a:t>
            </a:r>
            <a:r>
              <a:rPr lang="en-US" i="1" dirty="0" smtClean="0">
                <a:solidFill>
                  <a:schemeClr val="accent6"/>
                </a:solidFill>
              </a:rPr>
              <a:t>assign</a:t>
            </a:r>
            <a:r>
              <a:rPr lang="en-US" dirty="0" smtClean="0"/>
              <a:t> some or all of the variables of a factor.</a:t>
            </a:r>
          </a:p>
        </p:txBody>
      </p:sp>
      <p:graphicFrame>
        <p:nvGraphicFramePr>
          <p:cNvPr id="7" name="Group 150"/>
          <p:cNvGraphicFramePr>
            <a:graphicFrameLocks/>
          </p:cNvGraphicFramePr>
          <p:nvPr/>
        </p:nvGraphicFramePr>
        <p:xfrm>
          <a:off x="785813" y="2643188"/>
          <a:ext cx="4152900" cy="3291840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f(X,Y,Z):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29188" y="3143250"/>
            <a:ext cx="40005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i="1" kern="0" dirty="0">
                <a:solidFill>
                  <a:schemeClr val="accent2"/>
                </a:solidFill>
                <a:latin typeface="+mn-lt"/>
              </a:rPr>
              <a:t>What is the result of  assigning   X= t   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715000" y="4214813"/>
            <a:ext cx="30003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sz="2400" dirty="0">
                <a:latin typeface="Arial Unicode MS" pitchFamily="34" charset="-128"/>
              </a:rPr>
              <a:t>f(X=</a:t>
            </a:r>
            <a:r>
              <a:rPr lang="en-US" sz="2400" dirty="0" err="1">
                <a:latin typeface="Arial Unicode MS" pitchFamily="34" charset="-128"/>
              </a:rPr>
              <a:t>t,Y,Z</a:t>
            </a:r>
            <a:r>
              <a:rPr lang="en-US" sz="2400" dirty="0">
                <a:latin typeface="Arial Unicode MS" pitchFamily="34" charset="-128"/>
              </a:rPr>
              <a:t>)</a:t>
            </a:r>
            <a:endParaRPr lang="en-US" sz="2400" i="1" kern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86500" y="5000625"/>
            <a:ext cx="23574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25000"/>
              </a:spcAft>
              <a:defRPr/>
            </a:pPr>
            <a:r>
              <a:rPr lang="en-US" sz="2400" dirty="0">
                <a:latin typeface="+mj-lt"/>
              </a:rPr>
              <a:t>f(X, Y, </a:t>
            </a:r>
            <a:r>
              <a:rPr lang="en-US" sz="2400" dirty="0" smtClean="0">
                <a:latin typeface="+mj-lt"/>
              </a:rPr>
              <a:t>Z)</a:t>
            </a:r>
            <a:r>
              <a:rPr lang="en-US" sz="2400" baseline="-25000" dirty="0" smtClean="0">
                <a:latin typeface="+mj-lt"/>
              </a:rPr>
              <a:t>X </a:t>
            </a:r>
            <a:r>
              <a:rPr lang="en-US" sz="2400" baseline="-25000" dirty="0">
                <a:latin typeface="+mj-lt"/>
              </a:rPr>
              <a:t>= </a:t>
            </a:r>
            <a:r>
              <a:rPr lang="en-US" sz="2400" baseline="-25000" dirty="0" smtClean="0">
                <a:latin typeface="+mj-lt"/>
              </a:rPr>
              <a:t>t</a:t>
            </a:r>
            <a:endParaRPr lang="en-US" sz="1600" baseline="-50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4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62F026D-964F-4DB4-9F47-2D52B92190B1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More examples of assignment</a:t>
            </a:r>
          </a:p>
        </p:txBody>
      </p:sp>
      <p:graphicFrame>
        <p:nvGraphicFramePr>
          <p:cNvPr id="670870" name="Group 150"/>
          <p:cNvGraphicFramePr>
            <a:graphicFrameLocks noGrp="1"/>
          </p:cNvGraphicFramePr>
          <p:nvPr>
            <p:ph sz="quarter" idx="2"/>
          </p:nvPr>
        </p:nvGraphicFramePr>
        <p:xfrm>
          <a:off x="428625" y="1000125"/>
          <a:ext cx="4152900" cy="3291840"/>
        </p:xfrm>
        <a:graphic>
          <a:graphicData uri="http://schemas.openxmlformats.org/drawingml/2006/table">
            <a:tbl>
              <a:tblPr/>
              <a:tblGrid>
                <a:gridCol w="1466850"/>
                <a:gridCol w="671512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r(X,Y,Z):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69" name="Group 149"/>
          <p:cNvGraphicFramePr>
            <a:graphicFrameLocks noGrp="1"/>
          </p:cNvGraphicFramePr>
          <p:nvPr>
            <p:ph sz="quarter" idx="3"/>
          </p:nvPr>
        </p:nvGraphicFramePr>
        <p:xfrm>
          <a:off x="5000625" y="1500188"/>
          <a:ext cx="3481388" cy="1828800"/>
        </p:xfrm>
        <a:graphic>
          <a:graphicData uri="http://schemas.openxmlformats.org/drawingml/2006/table">
            <a:tbl>
              <a:tblPr/>
              <a:tblGrid>
                <a:gridCol w="1466850"/>
                <a:gridCol w="669925"/>
                <a:gridCol w="673100"/>
                <a:gridCol w="67151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t,Y,Z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68" name="Group 148"/>
          <p:cNvGraphicFramePr>
            <a:graphicFrameLocks noGrp="1"/>
          </p:cNvGraphicFramePr>
          <p:nvPr/>
        </p:nvGraphicFramePr>
        <p:xfrm>
          <a:off x="1258888" y="4797425"/>
          <a:ext cx="2808287" cy="1097280"/>
        </p:xfrm>
        <a:graphic>
          <a:graphicData uri="http://schemas.openxmlformats.org/drawingml/2006/table">
            <a:tbl>
              <a:tblPr/>
              <a:tblGrid>
                <a:gridCol w="1466850"/>
                <a:gridCol w="669925"/>
                <a:gridCol w="671512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r(X=t,Y,Z=f):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0872" name="Group 152"/>
          <p:cNvGraphicFramePr>
            <a:graphicFrameLocks noGrp="1"/>
          </p:cNvGraphicFramePr>
          <p:nvPr/>
        </p:nvGraphicFramePr>
        <p:xfrm>
          <a:off x="5364163" y="5013325"/>
          <a:ext cx="3168650" cy="903288"/>
        </p:xfrm>
        <a:graphic>
          <a:graphicData uri="http://schemas.openxmlformats.org/drawingml/2006/table">
            <a:tbl>
              <a:tblPr/>
              <a:tblGrid>
                <a:gridCol w="2173287"/>
                <a:gridCol w="995363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r(X=t,Y=f,Z=f):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2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F7F010-63EA-49C0-B9ED-C936FED04071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2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Summing out a variable example</a:t>
            </a:r>
          </a:p>
        </p:txBody>
      </p:sp>
      <p:graphicFrame>
        <p:nvGraphicFramePr>
          <p:cNvPr id="674819" name="Group 3"/>
          <p:cNvGraphicFramePr>
            <a:graphicFrameLocks noGrp="1"/>
          </p:cNvGraphicFramePr>
          <p:nvPr>
            <p:ph sz="quarter" idx="2"/>
          </p:nvPr>
        </p:nvGraphicFramePr>
        <p:xfrm>
          <a:off x="714348" y="2214554"/>
          <a:ext cx="3591409" cy="3291840"/>
        </p:xfrm>
        <a:graphic>
          <a:graphicData uri="http://schemas.openxmlformats.org/drawingml/2006/table">
            <a:tbl>
              <a:tblPr/>
              <a:tblGrid>
                <a:gridCol w="1224594"/>
                <a:gridCol w="561501"/>
                <a:gridCol w="561491"/>
                <a:gridCol w="558765"/>
                <a:gridCol w="685058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4897" name="Group 81"/>
          <p:cNvGraphicFramePr>
            <a:graphicFrameLocks noGrp="1"/>
          </p:cNvGraphicFramePr>
          <p:nvPr>
            <p:ph sz="quarter" idx="3"/>
          </p:nvPr>
        </p:nvGraphicFramePr>
        <p:xfrm>
          <a:off x="5000625" y="2714625"/>
          <a:ext cx="3384550" cy="2171701"/>
        </p:xfrm>
        <a:graphic>
          <a:graphicData uri="http://schemas.openxmlformats.org/drawingml/2006/table">
            <a:tbl>
              <a:tblPr/>
              <a:tblGrid>
                <a:gridCol w="1425575"/>
                <a:gridCol w="650875"/>
                <a:gridCol w="655637"/>
                <a:gridCol w="652463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Symbol" pitchFamily="18" charset="2"/>
                        </a:rPr>
                        <a:t>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sym typeface="Symbol" pitchFamily="18" charset="2"/>
                        </a:rPr>
                        <a:t>B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785813"/>
            <a:ext cx="8659812" cy="15621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Our second operation: we can </a:t>
            </a:r>
            <a:r>
              <a:rPr lang="en-US" b="1" i="1" dirty="0" smtClean="0"/>
              <a:t>sum out</a:t>
            </a:r>
            <a:r>
              <a:rPr lang="en-US" b="1" dirty="0" smtClean="0"/>
              <a:t>  </a:t>
            </a:r>
            <a:r>
              <a:rPr lang="en-US" dirty="0" smtClean="0"/>
              <a:t>a variable, say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  with domain </a:t>
            </a:r>
            <a:r>
              <a:rPr lang="en-US" sz="2400" i="1" dirty="0" smtClean="0"/>
              <a:t>{v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k</a:t>
            </a:r>
            <a:r>
              <a:rPr lang="en-US" sz="2400" i="1" dirty="0" smtClean="0"/>
              <a:t>} </a:t>
            </a:r>
            <a:r>
              <a:rPr lang="en-US" dirty="0" smtClean="0"/>
              <a:t>, from factor </a:t>
            </a:r>
            <a:r>
              <a:rPr lang="en-US" i="1" dirty="0" smtClean="0"/>
              <a:t>f(X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</a:t>
            </a:r>
            <a:r>
              <a:rPr lang="en-US" dirty="0" smtClean="0"/>
              <a:t>, resulting in a factor on </a:t>
            </a:r>
            <a:r>
              <a:rPr lang="en-US" i="1" dirty="0" smtClean="0"/>
              <a:t>X</a:t>
            </a:r>
            <a:r>
              <a:rPr lang="en-US" i="1" baseline="-25000" dirty="0" smtClean="0"/>
              <a:t>2</a:t>
            </a:r>
            <a:r>
              <a:rPr lang="en-US" i="1" dirty="0" smtClean="0"/>
              <a:t>, …,X</a:t>
            </a:r>
            <a:r>
              <a:rPr lang="en-US" i="1" baseline="-25000" dirty="0" smtClean="0"/>
              <a:t>j</a:t>
            </a:r>
            <a:r>
              <a:rPr lang="en-US" dirty="0" smtClean="0"/>
              <a:t>  defined by:</a:t>
            </a:r>
          </a:p>
          <a:p>
            <a:pPr marL="0" indent="0" eaLnBrk="1" hangingPunct="1"/>
            <a:endParaRPr lang="en-US" sz="1600" dirty="0" smtClean="0"/>
          </a:p>
        </p:txBody>
      </p:sp>
      <p:graphicFrame>
        <p:nvGraphicFramePr>
          <p:cNvPr id="674943" name="Object 127"/>
          <p:cNvGraphicFramePr>
            <a:graphicFrameLocks noChangeAspect="1"/>
          </p:cNvGraphicFramePr>
          <p:nvPr/>
        </p:nvGraphicFramePr>
        <p:xfrm>
          <a:off x="0" y="5357813"/>
          <a:ext cx="9144000" cy="979487"/>
        </p:xfrm>
        <a:graphic>
          <a:graphicData uri="http://schemas.openxmlformats.org/presentationml/2006/ole">
            <p:oleObj spid="_x0000_s12290" name="Equation" r:id="rId4" imgW="44193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DA2901-B336-4874-92A2-21FA06425D5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3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Multiplying factors</a:t>
            </a:r>
          </a:p>
        </p:txBody>
      </p:sp>
      <p:graphicFrame>
        <p:nvGraphicFramePr>
          <p:cNvPr id="678915" name="Group 3"/>
          <p:cNvGraphicFramePr>
            <a:graphicFrameLocks noGrp="1"/>
          </p:cNvGraphicFramePr>
          <p:nvPr/>
        </p:nvGraphicFramePr>
        <p:xfrm>
          <a:off x="4427538" y="2133600"/>
          <a:ext cx="4152900" cy="3291840"/>
        </p:xfrm>
        <a:graphic>
          <a:graphicData uri="http://schemas.openxmlformats.org/drawingml/2006/table">
            <a:tbl>
              <a:tblPr/>
              <a:tblGrid>
                <a:gridCol w="1884362"/>
                <a:gridCol w="492125"/>
                <a:gridCol w="492125"/>
                <a:gridCol w="492125"/>
                <a:gridCol w="792163"/>
              </a:tblGrid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(A,B)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×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8993" name="Group 81"/>
          <p:cNvGraphicFramePr>
            <a:graphicFrameLocks noGrp="1"/>
          </p:cNvGraphicFramePr>
          <p:nvPr/>
        </p:nvGraphicFramePr>
        <p:xfrm>
          <a:off x="684213" y="1341438"/>
          <a:ext cx="3384550" cy="2171701"/>
        </p:xfrm>
        <a:graphic>
          <a:graphicData uri="http://schemas.openxmlformats.org/drawingml/2006/table">
            <a:tbl>
              <a:tblPr/>
              <a:tblGrid>
                <a:gridCol w="1425575"/>
                <a:gridCol w="650875"/>
                <a:gridCol w="655637"/>
                <a:gridCol w="652463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(A,B):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9033" name="Group 121"/>
          <p:cNvGraphicFramePr>
            <a:graphicFrameLocks noGrp="1"/>
          </p:cNvGraphicFramePr>
          <p:nvPr>
            <p:ph sz="half" idx="2"/>
          </p:nvPr>
        </p:nvGraphicFramePr>
        <p:xfrm>
          <a:off x="611188" y="3860800"/>
          <a:ext cx="3527425" cy="2160590"/>
        </p:xfrm>
        <a:graphic>
          <a:graphicData uri="http://schemas.openxmlformats.org/drawingml/2006/table">
            <a:tbl>
              <a:tblPr/>
              <a:tblGrid>
                <a:gridCol w="1485900"/>
                <a:gridCol w="677862"/>
                <a:gridCol w="684213"/>
                <a:gridCol w="67945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(B,C):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57250"/>
            <a:ext cx="9144000" cy="785813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Our third operation: factors can be </a:t>
            </a:r>
            <a:r>
              <a:rPr lang="en-US" b="1" i="1" smtClean="0"/>
              <a:t>multiplied</a:t>
            </a:r>
            <a:r>
              <a:rPr lang="en-US" smtClean="0"/>
              <a:t> 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970B119-E640-4A40-B491-30BC68064AD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Multiplying factors: Formal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8893175" cy="170497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z="2400" smtClean="0"/>
              <a:t>The  </a:t>
            </a:r>
            <a:r>
              <a:rPr lang="en-US" sz="2400" b="1" smtClean="0"/>
              <a:t>product</a:t>
            </a:r>
            <a:r>
              <a:rPr lang="en-US" sz="2400" smtClean="0"/>
              <a:t> of factor </a:t>
            </a:r>
            <a:r>
              <a:rPr lang="en-US" sz="2400" i="1" smtClean="0"/>
              <a:t>f</a:t>
            </a:r>
            <a:r>
              <a:rPr lang="en-US" sz="2400" i="1" baseline="-25000" smtClean="0"/>
              <a:t>1</a:t>
            </a:r>
            <a:r>
              <a:rPr lang="en-US" sz="2400" i="1" smtClean="0"/>
              <a:t>(A, B) </a:t>
            </a:r>
            <a:r>
              <a:rPr lang="en-US" sz="2400" smtClean="0"/>
              <a:t> and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(B, C)</a:t>
            </a:r>
            <a:r>
              <a:rPr lang="en-US" sz="2400" smtClean="0"/>
              <a:t>, where </a:t>
            </a:r>
            <a:r>
              <a:rPr lang="en-US" sz="2400" i="1" smtClean="0"/>
              <a:t>B </a:t>
            </a:r>
            <a:r>
              <a:rPr lang="en-US" sz="2400" smtClean="0"/>
              <a:t>is the variable in common, is the factor </a:t>
            </a:r>
            <a:r>
              <a:rPr lang="en-US" sz="2400" i="1" smtClean="0"/>
              <a:t>(f</a:t>
            </a:r>
            <a:r>
              <a:rPr lang="en-US" sz="2400" i="1" baseline="-25000" smtClean="0"/>
              <a:t>1</a:t>
            </a:r>
            <a:r>
              <a:rPr lang="en-US" sz="2400" i="1" smtClean="0"/>
              <a:t> </a:t>
            </a:r>
            <a:r>
              <a:rPr lang="en-US" sz="2400" i="1" smtClean="0">
                <a:ea typeface="Arial Unicode MS" pitchFamily="34" charset="-128"/>
                <a:cs typeface="Arial Unicode MS" pitchFamily="34" charset="-128"/>
              </a:rPr>
              <a:t>× </a:t>
            </a:r>
            <a:r>
              <a:rPr lang="en-US" sz="2400" i="1" smtClean="0"/>
              <a:t>f</a:t>
            </a:r>
            <a:r>
              <a:rPr lang="en-US" sz="2400" i="1" baseline="-25000" smtClean="0"/>
              <a:t>2</a:t>
            </a:r>
            <a:r>
              <a:rPr lang="en-US" sz="2400" i="1" smtClean="0"/>
              <a:t>)(A, B, C)</a:t>
            </a:r>
            <a:r>
              <a:rPr lang="en-US" sz="2400" smtClean="0"/>
              <a:t> defined by: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28750" y="2790825"/>
          <a:ext cx="6403975" cy="622300"/>
        </p:xfrm>
        <a:graphic>
          <a:graphicData uri="http://schemas.openxmlformats.org/presentationml/2006/ole">
            <p:oleObj spid="_x0000_s14338" name="Equation" r:id="rId4" imgW="2222280" imgH="215640" progId="Equation.3">
              <p:embed/>
            </p:oleObj>
          </a:graphicData>
        </a:graphic>
      </p:graphicFrame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79388" y="3929063"/>
            <a:ext cx="8964612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Note1: </a:t>
            </a:r>
            <a:r>
              <a:rPr lang="en-US" sz="2400">
                <a:latin typeface="Arial Unicode MS" pitchFamily="34" charset="-128"/>
              </a:rPr>
              <a:t>it's defined on all 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triples</a:t>
            </a:r>
            <a:r>
              <a:rPr lang="en-US" sz="2400">
                <a:latin typeface="Arial Unicode MS" pitchFamily="34" charset="-128"/>
              </a:rPr>
              <a:t>, obtained by multiplying together the appropriate pair of entries from </a:t>
            </a:r>
            <a:r>
              <a:rPr lang="en-US" sz="2400" i="1">
                <a:latin typeface="Arial Unicode MS" pitchFamily="34" charset="-128"/>
              </a:rPr>
              <a:t>f</a:t>
            </a:r>
            <a:r>
              <a:rPr lang="en-US" sz="2400" i="1" baseline="-25000">
                <a:latin typeface="Arial Unicode MS" pitchFamily="34" charset="-128"/>
              </a:rPr>
              <a:t>1 </a:t>
            </a:r>
            <a:r>
              <a:rPr lang="en-US" sz="2400">
                <a:latin typeface="Arial Unicode MS" pitchFamily="34" charset="-128"/>
              </a:rPr>
              <a:t> and </a:t>
            </a:r>
            <a:r>
              <a:rPr lang="en-US" sz="2400" i="1">
                <a:latin typeface="Arial Unicode MS" pitchFamily="34" charset="-128"/>
              </a:rPr>
              <a:t>f</a:t>
            </a:r>
            <a:r>
              <a:rPr lang="en-US" sz="2400" i="1" baseline="-25000">
                <a:latin typeface="Arial Unicode MS" pitchFamily="34" charset="-128"/>
              </a:rPr>
              <a:t>2 </a:t>
            </a:r>
            <a:r>
              <a:rPr lang="en-US" sz="2400">
                <a:latin typeface="Arial Unicode MS" pitchFamily="34" charset="-128"/>
              </a:rPr>
              <a:t>.</a:t>
            </a:r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500063" y="5143500"/>
            <a:ext cx="7893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Note2: </a:t>
            </a:r>
            <a:r>
              <a:rPr lang="en-US" sz="2400" i="1">
                <a:latin typeface="Arial Unicode MS" pitchFamily="34" charset="-128"/>
              </a:rPr>
              <a:t>A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,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 can be sets of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F0C276-43E3-4252-BBA6-8C451D447BC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/>
              <a:t>Recap Learning Goals previous lecture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Intro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Variable elimination Intro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C8A9E1C-F75A-4D85-A46F-F89864E9A39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5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Factors Summary</a:t>
            </a:r>
          </a:p>
        </p:txBody>
      </p:sp>
      <p:sp>
        <p:nvSpPr>
          <p:cNvPr id="15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2984"/>
            <a:ext cx="9144000" cy="492922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A factor is a representation of a function from a </a:t>
            </a:r>
            <a:r>
              <a:rPr lang="en-US" sz="2400" dirty="0" err="1" smtClean="0"/>
              <a:t>tuple</a:t>
            </a:r>
            <a:r>
              <a:rPr lang="en-US" sz="2400" dirty="0" smtClean="0"/>
              <a:t> of random variables into a number.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f(X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 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/>
              <a:t>We have defined three operations on factors:</a:t>
            </a:r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Assigning</a:t>
            </a:r>
            <a:r>
              <a:rPr lang="en-US" dirty="0" smtClean="0"/>
              <a:t> one or more variables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</a:t>
            </a:r>
            <a:r>
              <a:rPr lang="en-US" sz="2400" dirty="0" smtClean="0"/>
              <a:t> is a factor on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…,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baseline="-25000" dirty="0" smtClean="0"/>
              <a:t> </a:t>
            </a:r>
            <a:r>
              <a:rPr lang="en-US" sz="2400" dirty="0" smtClean="0"/>
              <a:t>, also written as</a:t>
            </a:r>
            <a:r>
              <a:rPr lang="en-US" sz="2400" i="1" dirty="0" smtClean="0"/>
              <a:t>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…,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</a:t>
            </a:r>
            <a:r>
              <a:rPr lang="en-US" sz="2400" i="1" baseline="-25000" dirty="0" smtClean="0"/>
              <a:t>X</a:t>
            </a:r>
            <a:r>
              <a:rPr lang="en-US" sz="2400" i="1" baseline="-50000" dirty="0" smtClean="0"/>
              <a:t>1</a:t>
            </a:r>
            <a:r>
              <a:rPr lang="en-US" sz="2400" i="1" baseline="-25000" dirty="0" smtClean="0"/>
              <a:t>=v</a:t>
            </a:r>
            <a:r>
              <a:rPr lang="en-US" sz="2400" i="1" baseline="-50000" dirty="0" smtClean="0"/>
              <a:t>1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sz="2400" i="1" baseline="-50000" dirty="0" smtClean="0"/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Summing out</a:t>
            </a:r>
            <a:r>
              <a:rPr lang="en-US" dirty="0" smtClean="0"/>
              <a:t> variables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(</a:t>
            </a:r>
            <a:r>
              <a:rPr lang="en-US" sz="2400" i="1" dirty="0" smtClean="0">
                <a:sym typeface="Symbol" pitchFamily="18" charset="2"/>
              </a:rPr>
              <a:t></a:t>
            </a:r>
            <a:r>
              <a:rPr lang="en-US" sz="2400" i="1" baseline="-25000" dirty="0" smtClean="0"/>
              <a:t>X</a:t>
            </a:r>
            <a:r>
              <a:rPr lang="en-US" sz="2400" i="1" baseline="-50000" dirty="0" smtClean="0"/>
              <a:t>1</a:t>
            </a:r>
            <a:r>
              <a:rPr lang="en-US" sz="2400" i="1" dirty="0" smtClean="0"/>
              <a:t> f)(X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..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=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=v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+ … + f(X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k</a:t>
            </a:r>
            <a:r>
              <a:rPr lang="en-US" sz="2400" i="1" dirty="0" smtClean="0"/>
              <a:t>, X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, ,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sz="2400" i="1" dirty="0" smtClean="0"/>
          </a:p>
          <a:p>
            <a:pPr lvl="1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Multiplying</a:t>
            </a:r>
            <a:r>
              <a:rPr lang="en-US" dirty="0" smtClean="0"/>
              <a:t> factors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sz="2400" i="1" dirty="0" smtClean="0"/>
              <a:t>f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(A, B) f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 (B, C) = (f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 </a:t>
            </a:r>
            <a:r>
              <a:rPr lang="en-US" sz="2400" i="1" dirty="0" smtClean="0">
                <a:ea typeface="Arial Unicode MS" pitchFamily="34" charset="-128"/>
                <a:cs typeface="Arial Unicode MS" pitchFamily="34" charset="-128"/>
              </a:rPr>
              <a:t>×</a:t>
            </a:r>
            <a:r>
              <a:rPr lang="en-US" sz="2400" i="1" dirty="0" smtClean="0"/>
              <a:t> f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)(A, B, 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81ADE68-2F1C-47EE-8225-DDAA6052E56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smtClean="0">
                <a:solidFill>
                  <a:schemeClr val="folHlink"/>
                </a:solidFill>
              </a:rPr>
              <a:t>Recap Bnets</a:t>
            </a:r>
          </a:p>
          <a:p>
            <a:pPr eaLnBrk="1" hangingPunct="1">
              <a:buFontTx/>
              <a:buChar char="•"/>
            </a:pPr>
            <a:endParaRPr lang="en-US" sz="4000" b="1" smtClean="0">
              <a:solidFill>
                <a:schemeClr val="folHlink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bg2"/>
                </a:solidFill>
              </a:rPr>
              <a:t>Bnets Inference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Intro</a:t>
            </a:r>
          </a:p>
          <a:p>
            <a:pPr lvl="1" eaLnBrk="1" hangingPunct="1"/>
            <a:r>
              <a:rPr lang="en-US" sz="360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/>
            <a:r>
              <a:rPr lang="en-US" sz="3600" smtClean="0"/>
              <a:t>Intro Variable elimination Algo</a:t>
            </a:r>
          </a:p>
          <a:p>
            <a:pPr eaLnBrk="1" hangingPunct="1">
              <a:buFontTx/>
              <a:buChar char="•"/>
            </a:pPr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0131DC-2E95-4999-8301-E1AED95A4B7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</a:t>
            </a:r>
          </a:p>
        </p:txBody>
      </p:sp>
      <p:sp>
        <p:nvSpPr>
          <p:cNvPr id="16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Suppose the variables of the belief network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,…,X</a:t>
            </a:r>
            <a:r>
              <a:rPr lang="en-US" sz="2400" i="1" baseline="-25000" smtClean="0"/>
              <a:t>n</a:t>
            </a:r>
            <a:r>
              <a:rPr lang="en-US" sz="240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i="1" smtClean="0"/>
              <a:t>Y</a:t>
            </a:r>
            <a:r>
              <a:rPr lang="en-US" sz="2400" i="1" baseline="-25000" smtClean="0"/>
              <a:t>1</a:t>
            </a:r>
            <a:r>
              <a:rPr lang="en-US" sz="2400" i="1" smtClean="0"/>
              <a:t>=v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Y</a:t>
            </a:r>
            <a:r>
              <a:rPr lang="en-US" sz="2400" i="1" baseline="-25000" smtClean="0"/>
              <a:t>j</a:t>
            </a:r>
            <a:r>
              <a:rPr lang="en-US" sz="2400" i="1" smtClean="0"/>
              <a:t>=v</a:t>
            </a:r>
            <a:r>
              <a:rPr lang="en-US" sz="2400" i="1" baseline="-25000" smtClean="0"/>
              <a:t>j </a:t>
            </a:r>
            <a:r>
              <a:rPr lang="en-US" sz="2400" i="1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</a:t>
            </a:r>
            <a:r>
              <a:rPr lang="en-US" sz="2400" baseline="-25000" smtClean="0"/>
              <a:t>1</a:t>
            </a:r>
            <a:r>
              <a:rPr lang="en-US" sz="2400" smtClean="0"/>
              <a:t>, …,Z</a:t>
            </a:r>
            <a:r>
              <a:rPr lang="en-US" sz="2400" baseline="-25000" smtClean="0"/>
              <a:t>k </a:t>
            </a:r>
            <a:r>
              <a:rPr lang="en-US" sz="240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 What we </a:t>
            </a:r>
            <a:r>
              <a:rPr lang="en-US" sz="2400" smtClean="0">
                <a:solidFill>
                  <a:schemeClr val="accent2"/>
                </a:solidFill>
              </a:rPr>
              <a:t>want to compute</a:t>
            </a:r>
            <a:r>
              <a:rPr lang="en-US" sz="2400" smtClean="0"/>
              <a:t>: </a:t>
            </a:r>
          </a:p>
        </p:txBody>
      </p:sp>
      <p:graphicFrame>
        <p:nvGraphicFramePr>
          <p:cNvPr id="16386" name="Object 8"/>
          <p:cNvGraphicFramePr>
            <a:graphicFrameLocks noChangeAspect="1"/>
          </p:cNvGraphicFramePr>
          <p:nvPr/>
        </p:nvGraphicFramePr>
        <p:xfrm>
          <a:off x="4356100" y="3062288"/>
          <a:ext cx="3654425" cy="595312"/>
        </p:xfrm>
        <a:graphic>
          <a:graphicData uri="http://schemas.openxmlformats.org/presentationml/2006/ole">
            <p:oleObj spid="_x0000_s16386" name="Equation" r:id="rId4" imgW="1485720" imgH="241200" progId="Equation.3">
              <p:embed/>
            </p:oleObj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85750" y="3571875"/>
            <a:ext cx="864396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kern="0" dirty="0">
              <a:latin typeface="+mn-lt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+mn-lt"/>
              </a:rPr>
              <a:t> We </a:t>
            </a:r>
            <a:r>
              <a:rPr lang="en-US" sz="2400" kern="0" dirty="0" smtClean="0">
                <a:latin typeface="+mn-lt"/>
              </a:rPr>
              <a:t>showed </a:t>
            </a:r>
            <a:r>
              <a:rPr lang="en-US" sz="2400" kern="0" dirty="0">
                <a:latin typeface="+mn-lt"/>
              </a:rPr>
              <a:t>before that what we actually need to compute is </a:t>
            </a:r>
          </a:p>
        </p:txBody>
      </p:sp>
      <p:graphicFrame>
        <p:nvGraphicFramePr>
          <p:cNvPr id="16387" name="Object 22"/>
          <p:cNvGraphicFramePr>
            <a:graphicFrameLocks noChangeAspect="1"/>
          </p:cNvGraphicFramePr>
          <p:nvPr/>
        </p:nvGraphicFramePr>
        <p:xfrm>
          <a:off x="2857500" y="4357688"/>
          <a:ext cx="3571875" cy="588962"/>
        </p:xfrm>
        <a:graphic>
          <a:graphicData uri="http://schemas.openxmlformats.org/presentationml/2006/ole">
            <p:oleObj spid="_x0000_s16387" name="Equation" r:id="rId5" imgW="1460160" imgH="241200" progId="Equation.3">
              <p:embed/>
            </p:oleObj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28625" y="5072063"/>
            <a:ext cx="8424863" cy="1008062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3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 This can be computed in terms of </a:t>
            </a:r>
            <a:r>
              <a:rPr lang="en-US" sz="2400" b="1" dirty="0">
                <a:latin typeface="Arial Unicode MS" pitchFamily="34" charset="-128"/>
              </a:rPr>
              <a:t>operations between factors</a:t>
            </a:r>
            <a:r>
              <a:rPr lang="en-US" sz="2400" dirty="0">
                <a:latin typeface="Arial Unicode MS" pitchFamily="34" charset="-128"/>
              </a:rPr>
              <a:t> (that satisfy the semantics of probability)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7A9B123-C315-4A65-9D6A-69D7420EF44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74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Variable Elimination Intro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714375"/>
            <a:ext cx="8588375" cy="3362325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 If we express the joint as a factor,</a:t>
            </a:r>
          </a:p>
          <a:p>
            <a:pPr marL="0" indent="0" eaLnBrk="1" hangingPunct="1">
              <a:buFontTx/>
              <a:buChar char="•"/>
            </a:pPr>
            <a:endParaRPr lang="en-US" smtClean="0"/>
          </a:p>
          <a:p>
            <a:pPr marL="0" indent="0" eaLnBrk="1" hangingPunct="1"/>
            <a:r>
              <a:rPr lang="en-US" i="1" smtClean="0"/>
              <a:t>f (Z,  </a:t>
            </a:r>
            <a:r>
              <a:rPr lang="en-US" i="1" smtClean="0">
                <a:solidFill>
                  <a:srgbClr val="008000"/>
                </a:solidFill>
              </a:rPr>
              <a:t>Y</a:t>
            </a:r>
            <a:r>
              <a:rPr lang="en-US" i="1" baseline="-25000" smtClean="0">
                <a:solidFill>
                  <a:srgbClr val="008000"/>
                </a:solidFill>
              </a:rPr>
              <a:t>1</a:t>
            </a:r>
            <a:r>
              <a:rPr lang="en-US" i="1" smtClean="0">
                <a:solidFill>
                  <a:srgbClr val="008000"/>
                </a:solidFill>
              </a:rPr>
              <a:t>…,Y</a:t>
            </a:r>
            <a:r>
              <a:rPr lang="en-US" i="1" baseline="-25000" smtClean="0">
                <a:solidFill>
                  <a:srgbClr val="008000"/>
                </a:solidFill>
              </a:rPr>
              <a:t>j</a:t>
            </a:r>
            <a:r>
              <a:rPr lang="en-US" i="1" baseline="-25000" smtClean="0">
                <a:solidFill>
                  <a:schemeClr val="accent1"/>
                </a:solidFill>
              </a:rPr>
              <a:t> </a:t>
            </a:r>
            <a:r>
              <a:rPr lang="en-US" i="1" smtClean="0"/>
              <a:t>,   </a:t>
            </a:r>
            <a:r>
              <a:rPr lang="en-US" i="1" smtClean="0">
                <a:solidFill>
                  <a:schemeClr val="accent2"/>
                </a:solidFill>
              </a:rPr>
              <a:t>Z</a:t>
            </a:r>
            <a:r>
              <a:rPr lang="en-US" i="1" baseline="-25000" smtClean="0">
                <a:solidFill>
                  <a:schemeClr val="accent2"/>
                </a:solidFill>
              </a:rPr>
              <a:t>1</a:t>
            </a:r>
            <a:r>
              <a:rPr lang="en-US" i="1" smtClean="0">
                <a:solidFill>
                  <a:schemeClr val="accent2"/>
                </a:solidFill>
              </a:rPr>
              <a:t>…,Z</a:t>
            </a:r>
            <a:r>
              <a:rPr lang="en-US" i="1" baseline="-25000" smtClean="0">
                <a:solidFill>
                  <a:schemeClr val="accent2"/>
                </a:solidFill>
              </a:rPr>
              <a:t>j   </a:t>
            </a:r>
            <a:r>
              <a:rPr lang="en-US" i="1" smtClean="0"/>
              <a:t>)</a:t>
            </a:r>
          </a:p>
          <a:p>
            <a:pPr marL="0" indent="0" eaLnBrk="1" hangingPunct="1"/>
            <a:endParaRPr lang="en-US" smtClean="0"/>
          </a:p>
          <a:p>
            <a:pPr marL="0" indent="0" eaLnBrk="1" hangingPunct="1">
              <a:buFontTx/>
              <a:buChar char="•"/>
            </a:pPr>
            <a:r>
              <a:rPr lang="en-US" smtClean="0"/>
              <a:t> We can compute </a:t>
            </a:r>
            <a:r>
              <a:rPr lang="en-US" i="1" smtClean="0"/>
              <a:t>P(Z,Y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</a:t>
            </a:r>
            <a:r>
              <a:rPr lang="en-US" i="1" smtClean="0"/>
              <a:t>)</a:t>
            </a:r>
            <a:r>
              <a:rPr lang="en-US" smtClean="0"/>
              <a:t>  by  </a:t>
            </a:r>
            <a:r>
              <a:rPr lang="en-US" sz="3200" smtClean="0"/>
              <a:t>??</a:t>
            </a:r>
            <a:endParaRPr lang="en-US" smtClean="0"/>
          </a:p>
          <a:p>
            <a:pPr marL="400050" lvl="1" indent="0" eaLnBrk="1" hangingPunct="1"/>
            <a:r>
              <a:rPr lang="en-US" sz="2800" b="1" smtClean="0"/>
              <a:t>assigning</a:t>
            </a:r>
            <a:r>
              <a:rPr lang="en-US" sz="2800" smtClean="0"/>
              <a:t> </a:t>
            </a:r>
            <a:r>
              <a:rPr lang="en-US" i="1" smtClean="0"/>
              <a:t>Y</a:t>
            </a:r>
            <a:r>
              <a:rPr lang="en-US" i="1" baseline="-25000" smtClean="0"/>
              <a:t>1</a:t>
            </a:r>
            <a:r>
              <a:rPr lang="en-US" i="1" smtClean="0"/>
              <a:t>=v</a:t>
            </a:r>
            <a:r>
              <a:rPr lang="en-US" i="1" baseline="-25000" smtClean="0"/>
              <a:t>1</a:t>
            </a:r>
            <a:r>
              <a:rPr lang="en-US" i="1" smtClean="0"/>
              <a:t>, …, Y</a:t>
            </a:r>
            <a:r>
              <a:rPr lang="en-US" i="1" baseline="-25000" smtClean="0"/>
              <a:t>j</a:t>
            </a:r>
            <a:r>
              <a:rPr lang="en-US" i="1" smtClean="0"/>
              <a:t>=v</a:t>
            </a:r>
            <a:r>
              <a:rPr lang="en-US" i="1" baseline="-25000" smtClean="0"/>
              <a:t>j </a:t>
            </a:r>
          </a:p>
          <a:p>
            <a:pPr marL="400050" lvl="1" indent="0" eaLnBrk="1" hangingPunct="1"/>
            <a:r>
              <a:rPr lang="en-US" sz="2800" smtClean="0"/>
              <a:t>and </a:t>
            </a:r>
            <a:r>
              <a:rPr lang="en-US" sz="2800" b="1" smtClean="0"/>
              <a:t>summing out </a:t>
            </a:r>
            <a:r>
              <a:rPr lang="en-US" sz="2800" smtClean="0"/>
              <a:t>the variables Z</a:t>
            </a:r>
            <a:r>
              <a:rPr lang="en-US" sz="2800" baseline="-25000" smtClean="0"/>
              <a:t>1</a:t>
            </a:r>
            <a:r>
              <a:rPr lang="en-US" sz="2800" smtClean="0"/>
              <a:t>, …,Z</a:t>
            </a:r>
            <a:r>
              <a:rPr lang="en-US" sz="2800" baseline="-25000" smtClean="0"/>
              <a:t>k</a:t>
            </a:r>
          </a:p>
        </p:txBody>
      </p:sp>
      <p:graphicFrame>
        <p:nvGraphicFramePr>
          <p:cNvPr id="69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9863" y="4697413"/>
          <a:ext cx="8980487" cy="803275"/>
        </p:xfrm>
        <a:graphic>
          <a:graphicData uri="http://schemas.openxmlformats.org/presentationml/2006/ole">
            <p:oleObj spid="_x0000_s66562" name="Equation" r:id="rId4" imgW="4114800" imgH="368280" progId="Equation.3">
              <p:embed/>
            </p:oleObj>
          </a:graphicData>
        </a:graphic>
      </p:graphicFrame>
      <p:sp>
        <p:nvSpPr>
          <p:cNvPr id="694280" name="Text Box 8"/>
          <p:cNvSpPr txBox="1">
            <a:spLocks noChangeArrowheads="1"/>
          </p:cNvSpPr>
          <p:nvPr/>
        </p:nvSpPr>
        <p:spPr bwMode="auto">
          <a:xfrm>
            <a:off x="2700338" y="5734050"/>
            <a:ext cx="37433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7784EFC-0081-4B7C-9F11-B22B71C09E6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Define </a:t>
            </a:r>
            <a:r>
              <a:rPr lang="en-US" sz="3200" b="1" smtClean="0"/>
              <a:t>factors</a:t>
            </a:r>
            <a:r>
              <a:rPr lang="en-US" sz="3200" smtClean="0"/>
              <a:t>. Derive new factors from existing factors. Apply operations to factors, including assigning, summing out and multiplying factors.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(</a:t>
            </a:r>
            <a:r>
              <a:rPr lang="en-US" sz="3200" i="1" smtClean="0"/>
              <a:t>Minimally</a:t>
            </a:r>
            <a:r>
              <a:rPr lang="en-US" sz="3200" smtClean="0"/>
              <a:t>) Carry out </a:t>
            </a:r>
            <a:r>
              <a:rPr lang="en-US" sz="3200" b="1" smtClean="0"/>
              <a:t>variable elimination </a:t>
            </a:r>
            <a:r>
              <a:rPr lang="en-US" sz="3200" smtClean="0"/>
              <a:t>by using factor representation and using the factor operations. Use techniques to simplify variable elimination.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AD1CC0-B57B-47E3-8916-70C29A8834E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2016125"/>
          </a:xfrm>
        </p:spPr>
        <p:txBody>
          <a:bodyPr/>
          <a:lstStyle/>
          <a:p>
            <a:pPr eaLnBrk="1" hangingPunct="1"/>
            <a:r>
              <a:rPr lang="en-US" sz="3200" b="1" smtClean="0"/>
              <a:t>Variable Elimination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The algorithm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An example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3643313"/>
            <a:ext cx="84582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kern="0" dirty="0" smtClean="0">
                <a:latin typeface="+mn-lt"/>
              </a:rPr>
              <a:t>Assignment 3 is due on Monday!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kern="0" dirty="0" smtClean="0">
                <a:latin typeface="+mn-lt"/>
              </a:rPr>
              <a:t>Assignment 4 will be available on Wednesday and due on Nov the 28th (last class).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endParaRPr lang="en-US" kern="0" dirty="0">
              <a:solidFill>
                <a:srgbClr val="000000"/>
              </a:solidFill>
              <a:latin typeface="Arial Unicode M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14313" y="278606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9BE4AAB-997A-4D7A-82D3-CE09AB3E5A0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Wed’s class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In a Belief Net, determine whether one variable is independent of another variable, given a set of observations.</a:t>
            </a:r>
          </a:p>
          <a:p>
            <a:pPr eaLnBrk="1" hangingPunct="1"/>
            <a:r>
              <a:rPr lang="en-US" sz="3200" smtClean="0"/>
              <a:t> 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 and use </a:t>
            </a:r>
            <a:r>
              <a:rPr lang="en-US" sz="3200" b="1" smtClean="0"/>
              <a:t>Noisy-OR</a:t>
            </a:r>
            <a:r>
              <a:rPr lang="en-US" sz="3200" smtClean="0"/>
              <a:t> distributions. Explain assumptions and benefit.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Implement and use a </a:t>
            </a:r>
            <a:r>
              <a:rPr lang="en-US" sz="3200" b="1" smtClean="0"/>
              <a:t>naïve Bayesian classifier</a:t>
            </a:r>
            <a:r>
              <a:rPr lang="en-US" sz="3200" smtClean="0"/>
              <a:t>.  Explain assumptions and benefit.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6B463AF-6AC4-4CC1-907A-7C9192D459F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122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3 Configuration blocking dependency </a:t>
            </a:r>
            <a:r>
              <a:rPr lang="en-US" sz="2400" smtClean="0"/>
              <a:t>(belief propagation)</a:t>
            </a:r>
            <a:endParaRPr lang="en-US" sz="2800" smtClean="0"/>
          </a:p>
        </p:txBody>
      </p:sp>
      <p:grpSp>
        <p:nvGrpSpPr>
          <p:cNvPr id="3123" name="Group 8"/>
          <p:cNvGrpSpPr>
            <a:grpSpLocks/>
          </p:cNvGrpSpPr>
          <p:nvPr/>
        </p:nvGrpSpPr>
        <p:grpSpPr bwMode="auto">
          <a:xfrm>
            <a:off x="357188" y="1071563"/>
            <a:ext cx="5857875" cy="2571750"/>
            <a:chOff x="514350" y="1844675"/>
            <a:chExt cx="7351911" cy="3962400"/>
          </a:xfrm>
        </p:grpSpPr>
        <p:sp>
          <p:nvSpPr>
            <p:cNvPr id="3124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5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6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7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8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29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0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1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2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3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4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Arial" charset="0"/>
                </a:rPr>
                <a:t>Z</a:t>
              </a:r>
            </a:p>
          </p:txBody>
        </p:sp>
        <p:sp>
          <p:nvSpPr>
            <p:cNvPr id="3135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6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7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8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39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40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141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42" name="AutoShape 22"/>
            <p:cNvCxnSpPr>
              <a:cxnSpLocks noChangeShapeType="1"/>
              <a:stCxn id="3125" idx="6"/>
              <a:endCxn id="3128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3" name="AutoShape 23"/>
            <p:cNvCxnSpPr>
              <a:cxnSpLocks noChangeShapeType="1"/>
              <a:endCxn id="3136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4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145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6" name="AutoShape 26"/>
            <p:cNvCxnSpPr>
              <a:cxnSpLocks noChangeShapeType="1"/>
              <a:endCxn id="3137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7" name="AutoShape 27"/>
            <p:cNvCxnSpPr>
              <a:cxnSpLocks noChangeShapeType="1"/>
              <a:endCxn id="3138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148" name="AutoShape 28"/>
            <p:cNvCxnSpPr>
              <a:cxnSpLocks noChangeShapeType="1"/>
              <a:stCxn id="3128" idx="6"/>
              <a:endCxn id="3132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49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0" name="AutoShape 30"/>
            <p:cNvCxnSpPr>
              <a:cxnSpLocks noChangeShapeType="1"/>
              <a:endCxn id="3134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1" name="AutoShape 31"/>
            <p:cNvCxnSpPr>
              <a:cxnSpLocks noChangeShapeType="1"/>
              <a:stCxn id="3133" idx="6"/>
              <a:endCxn id="3140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2" name="AutoShape 32"/>
            <p:cNvCxnSpPr>
              <a:cxnSpLocks noChangeShapeType="1"/>
              <a:stCxn id="3133" idx="2"/>
              <a:endCxn id="3129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153" name="AutoShape 33"/>
            <p:cNvCxnSpPr>
              <a:cxnSpLocks noChangeShapeType="1"/>
              <a:stCxn id="3141" idx="2"/>
              <a:endCxn id="3134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54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3155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3156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3157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58" name="AutoShape 39"/>
            <p:cNvCxnSpPr>
              <a:cxnSpLocks noChangeShapeType="1"/>
              <a:stCxn id="3134" idx="3"/>
              <a:endCxn id="3157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59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3160" name="AutoShape 41"/>
            <p:cNvCxnSpPr>
              <a:cxnSpLocks noChangeShapeType="1"/>
              <a:stCxn id="3134" idx="5"/>
              <a:endCxn id="3159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61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162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163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C9E504-0117-4DA8-ACCD-D1FAF405E26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Compact Representations</a:t>
            </a:r>
          </a:p>
        </p:txBody>
      </p:sp>
      <p:sp>
        <p:nvSpPr>
          <p:cNvPr id="4120" name="Rectangle 3"/>
          <p:cNvSpPr>
            <a:spLocks noChangeArrowheads="1"/>
          </p:cNvSpPr>
          <p:nvPr/>
        </p:nvSpPr>
        <p:spPr bwMode="auto">
          <a:xfrm>
            <a:off x="0" y="5572125"/>
            <a:ext cx="72151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7188" y="1071563"/>
            <a:ext cx="764381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Boolean variables,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k </a:t>
            </a:r>
            <a:r>
              <a:rPr lang="en-US" dirty="0">
                <a:latin typeface="Arial Unicode MS" pitchFamily="34" charset="-128"/>
              </a:rPr>
              <a:t>max. number of parents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71500" y="4929188"/>
            <a:ext cx="7215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dirty="0">
                <a:latin typeface="Arial Unicode MS" pitchFamily="34" charset="-128"/>
              </a:rPr>
              <a:t>Only one parent with </a:t>
            </a:r>
            <a:r>
              <a:rPr lang="en-US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dirty="0">
                <a:latin typeface="Arial Unicode MS" pitchFamily="34" charset="-128"/>
              </a:rPr>
              <a:t> possible values</a:t>
            </a:r>
          </a:p>
        </p:txBody>
      </p:sp>
      <p:pic>
        <p:nvPicPr>
          <p:cNvPr id="412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25" y="5286375"/>
            <a:ext cx="18002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A9A33E-1C7E-41A2-99AC-5C1E644CB93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Recap Learning Goals previous lecture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b="1" dirty="0" err="1" smtClean="0">
                <a:solidFill>
                  <a:schemeClr val="tx2"/>
                </a:solidFill>
              </a:rPr>
              <a:t>Bnets</a:t>
            </a:r>
            <a:r>
              <a:rPr lang="en-US" sz="4000" b="1" dirty="0" smtClean="0">
                <a:solidFill>
                  <a:schemeClr val="tx2"/>
                </a:solidFill>
              </a:rPr>
              <a:t> Inference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Intro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Factors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bg2"/>
                </a:solidFill>
              </a:rPr>
              <a:t>Variable elimination </a:t>
            </a:r>
            <a:r>
              <a:rPr lang="en-US" sz="3600" dirty="0" err="1" smtClean="0">
                <a:solidFill>
                  <a:schemeClr val="bg2"/>
                </a:solidFill>
              </a:rPr>
              <a:t>Algo</a:t>
            </a:r>
            <a:endParaRPr lang="en-US" sz="36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1235F20-90C3-439C-A703-A9D618223DF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400" smtClean="0"/>
              <a:t>Bnet Inference</a:t>
            </a:r>
          </a:p>
        </p:txBody>
      </p:sp>
      <p:sp>
        <p:nvSpPr>
          <p:cNvPr id="5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458200" cy="21637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Our goal:</a:t>
            </a:r>
            <a:r>
              <a:rPr lang="en-US" smtClean="0"/>
              <a:t> compute probabilities of variables in a belief network</a:t>
            </a:r>
          </a:p>
          <a:p>
            <a:pPr marL="762000" lvl="1" indent="-304800" eaLnBrk="1" hangingPunct="1">
              <a:buFontTx/>
              <a:buNone/>
            </a:pPr>
            <a:r>
              <a:rPr lang="en-US" smtClean="0"/>
              <a:t>What is the posterior distribution over one or more variables, conditioned on one or more observed variables?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0" y="2857500"/>
          <a:ext cx="3097213" cy="3071813"/>
        </p:xfrm>
        <a:graphic>
          <a:graphicData uri="http://schemas.openxmlformats.org/presentationml/2006/ole">
            <p:oleObj spid="_x0000_s63490" name="Acrobat Document" r:id="rId4" imgW="3629532" imgH="3600000" progId="AcroExch.Document.7">
              <p:embed/>
            </p:oleObj>
          </a:graphicData>
        </a:graphic>
      </p:graphicFrame>
      <p:pic>
        <p:nvPicPr>
          <p:cNvPr id="51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88" y="5857875"/>
            <a:ext cx="180022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428875" y="4143375"/>
            <a:ext cx="65722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P(Alarm| Smoke          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j-lt"/>
              </a:rPr>
              <a:t>P(Fire | Smoke            ,Leaving           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1F95C1-C7EB-4436-928B-0587B3C5371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Bnet Inference: General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81075"/>
            <a:ext cx="8588375" cy="3362325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Suppose the variables of the belief network are </a:t>
            </a:r>
            <a:r>
              <a:rPr lang="en-US" sz="2400" i="1" smtClean="0"/>
              <a:t>X</a:t>
            </a:r>
            <a:r>
              <a:rPr lang="en-US" sz="2400" i="1" baseline="-25000" smtClean="0"/>
              <a:t>1</a:t>
            </a:r>
            <a:r>
              <a:rPr lang="en-US" sz="2400" i="1" smtClean="0"/>
              <a:t>,…,X</a:t>
            </a:r>
            <a:r>
              <a:rPr lang="en-US" sz="2400" i="1" baseline="-25000" smtClean="0"/>
              <a:t>n</a:t>
            </a:r>
            <a:r>
              <a:rPr lang="en-US" sz="2400" smtClean="0"/>
              <a:t>.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 is the query variable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i="1" smtClean="0"/>
              <a:t>Y</a:t>
            </a:r>
            <a:r>
              <a:rPr lang="en-US" sz="2400" i="1" baseline="-25000" smtClean="0"/>
              <a:t>1</a:t>
            </a:r>
            <a:r>
              <a:rPr lang="en-US" sz="2400" i="1" smtClean="0"/>
              <a:t>=v</a:t>
            </a:r>
            <a:r>
              <a:rPr lang="en-US" sz="2400" i="1" baseline="-25000" smtClean="0"/>
              <a:t>1</a:t>
            </a:r>
            <a:r>
              <a:rPr lang="en-US" sz="2400" i="1" smtClean="0"/>
              <a:t>, …, Y</a:t>
            </a:r>
            <a:r>
              <a:rPr lang="en-US" sz="2400" i="1" baseline="-25000" smtClean="0"/>
              <a:t>j</a:t>
            </a:r>
            <a:r>
              <a:rPr lang="en-US" sz="2400" i="1" smtClean="0"/>
              <a:t>=v</a:t>
            </a:r>
            <a:r>
              <a:rPr lang="en-US" sz="2400" i="1" baseline="-25000" smtClean="0"/>
              <a:t>j </a:t>
            </a:r>
            <a:r>
              <a:rPr lang="en-US" sz="2400" i="1" smtClean="0"/>
              <a:t>are the observed variables (with their values)</a:t>
            </a:r>
          </a:p>
          <a:p>
            <a:pPr marL="0" indent="0" eaLnBrk="1" hangingPunct="1">
              <a:spcBef>
                <a:spcPct val="30000"/>
              </a:spcBef>
              <a:buFontTx/>
              <a:buChar char="•"/>
            </a:pPr>
            <a:r>
              <a:rPr lang="en-US" sz="2400" smtClean="0"/>
              <a:t> Z</a:t>
            </a:r>
            <a:r>
              <a:rPr lang="en-US" sz="2400" baseline="-25000" smtClean="0"/>
              <a:t>1</a:t>
            </a:r>
            <a:r>
              <a:rPr lang="en-US" sz="2400" smtClean="0"/>
              <a:t>, …,Z</a:t>
            </a:r>
            <a:r>
              <a:rPr lang="en-US" sz="2400" baseline="-25000" smtClean="0"/>
              <a:t>k </a:t>
            </a:r>
            <a:r>
              <a:rPr lang="en-US" sz="2400" smtClean="0"/>
              <a:t>are the remaining variables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endParaRPr lang="en-US" sz="2400" smtClean="0"/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 What we </a:t>
            </a:r>
            <a:r>
              <a:rPr lang="en-US" sz="2400" smtClean="0">
                <a:solidFill>
                  <a:schemeClr val="accent2"/>
                </a:solidFill>
              </a:rPr>
              <a:t>want to compute</a:t>
            </a:r>
            <a:r>
              <a:rPr lang="en-US" sz="2400" smtClean="0"/>
              <a:t>: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356100" y="3141663"/>
          <a:ext cx="3168650" cy="515937"/>
        </p:xfrm>
        <a:graphic>
          <a:graphicData uri="http://schemas.openxmlformats.org/presentationml/2006/ole">
            <p:oleObj spid="_x0000_s64514" name="Equation" r:id="rId4" imgW="1485720" imgH="2412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214313" y="3789363"/>
          <a:ext cx="3092450" cy="3068637"/>
        </p:xfrm>
        <a:graphic>
          <a:graphicData uri="http://schemas.openxmlformats.org/presentationml/2006/ole">
            <p:oleObj spid="_x0000_s64515" name="Acrobat Document" r:id="rId5" imgW="3629532" imgH="3600000" progId="AcroExch.Document.7">
              <p:embed/>
            </p:oleObj>
          </a:graphicData>
        </a:graphic>
      </p:graphicFrame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3419475" y="3933825"/>
            <a:ext cx="172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  <a:latin typeface="Arial Unicode MS" pitchFamily="34" charset="-128"/>
              </a:rPr>
              <a:t>Example: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643313" y="4500563"/>
            <a:ext cx="3500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P(L | S = t , R = f)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F93D85-8091-45A2-8D35-1800274FCF8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What do we need to compute?</a:t>
            </a:r>
          </a:p>
        </p:txBody>
      </p:sp>
      <p:sp>
        <p:nvSpPr>
          <p:cNvPr id="7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785813"/>
            <a:ext cx="9144000" cy="642937"/>
          </a:xfrm>
        </p:spPr>
        <p:txBody>
          <a:bodyPr/>
          <a:lstStyle/>
          <a:p>
            <a:pPr marL="800100" lvl="1" indent="-342900" eaLnBrk="1" hangingPunct="1">
              <a:lnSpc>
                <a:spcPct val="90000"/>
              </a:lnSpc>
              <a:buFontTx/>
              <a:buNone/>
            </a:pPr>
            <a:r>
              <a:rPr lang="en-US" sz="3200" smtClean="0"/>
              <a:t>Remember conditioning and marginalization…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5750" y="1500188"/>
            <a:ext cx="35004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+mn-lt"/>
              </a:rPr>
              <a:t>P(L | S = t , R = f)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latin typeface="+mn-lt"/>
            </a:endParaRPr>
          </a:p>
        </p:txBody>
      </p:sp>
      <p:graphicFrame>
        <p:nvGraphicFramePr>
          <p:cNvPr id="10" name="Group 109"/>
          <p:cNvGraphicFramePr>
            <a:graphicFrameLocks noGrp="1"/>
          </p:cNvGraphicFramePr>
          <p:nvPr/>
        </p:nvGraphicFramePr>
        <p:xfrm>
          <a:off x="500063" y="2571750"/>
          <a:ext cx="5143536" cy="1786128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857256"/>
                <a:gridCol w="2500330"/>
              </a:tblGrid>
              <a:tr h="678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S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R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L, S=t, R=f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)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72125" y="2857500"/>
            <a:ext cx="35718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defRPr/>
            </a:pPr>
            <a:r>
              <a:rPr lang="en-US" i="1" kern="0" dirty="0">
                <a:solidFill>
                  <a:schemeClr val="accent2"/>
                </a:solidFill>
                <a:latin typeface="+mn-lt"/>
              </a:rPr>
              <a:t>Do they have to sum up to one?</a:t>
            </a:r>
          </a:p>
        </p:txBody>
      </p:sp>
      <p:graphicFrame>
        <p:nvGraphicFramePr>
          <p:cNvPr id="12" name="Group 109"/>
          <p:cNvGraphicFramePr>
            <a:graphicFrameLocks noGrp="1"/>
          </p:cNvGraphicFramePr>
          <p:nvPr/>
        </p:nvGraphicFramePr>
        <p:xfrm>
          <a:off x="3071813" y="4714875"/>
          <a:ext cx="5143536" cy="1786128"/>
        </p:xfrm>
        <a:graphic>
          <a:graphicData uri="http://schemas.openxmlformats.org/drawingml/2006/table">
            <a:tbl>
              <a:tblPr/>
              <a:tblGrid>
                <a:gridCol w="857256"/>
                <a:gridCol w="928694"/>
                <a:gridCol w="857256"/>
                <a:gridCol w="2500330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S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R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L | S=t, R=f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)</a:t>
                      </a:r>
                      <a:endParaRPr kumimoji="0" lang="en-US" sz="2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6588224" y="4077072"/>
            <a:ext cx="583814" cy="40011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</a:rPr>
              <a:t>yes</a:t>
            </a:r>
            <a:endParaRPr lang="en-US" sz="2000" dirty="0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7452320" y="4005064"/>
            <a:ext cx="470000" cy="40011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</a:rPr>
              <a:t>no</a:t>
            </a:r>
            <a:endParaRPr lang="en-US" sz="2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30491</TotalTime>
  <Words>1844</Words>
  <Application>Microsoft Office PowerPoint</Application>
  <PresentationFormat>On-screen Show (4:3)</PresentationFormat>
  <Paragraphs>649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Default Design</vt:lpstr>
      <vt:lpstr>Acrobat Document</vt:lpstr>
      <vt:lpstr>Equation</vt:lpstr>
      <vt:lpstr>Slide 1</vt:lpstr>
      <vt:lpstr>Lecture Overview</vt:lpstr>
      <vt:lpstr>Learning Goals for Wed’s class</vt:lpstr>
      <vt:lpstr>3 Configuration blocking dependency (belief propagation)</vt:lpstr>
      <vt:lpstr>Bnets: Compact Representations</vt:lpstr>
      <vt:lpstr>Lecture Overview</vt:lpstr>
      <vt:lpstr>Bnet Inference</vt:lpstr>
      <vt:lpstr>Bnet Inference: General</vt:lpstr>
      <vt:lpstr>What do we need to compute?</vt:lpstr>
      <vt:lpstr>In general…..</vt:lpstr>
      <vt:lpstr>Lecture Overview</vt:lpstr>
      <vt:lpstr>Factors</vt:lpstr>
      <vt:lpstr>Factors</vt:lpstr>
      <vt:lpstr>Factors</vt:lpstr>
      <vt:lpstr>Manipulating Factors:</vt:lpstr>
      <vt:lpstr>More examples of assignment</vt:lpstr>
      <vt:lpstr>Summing out a variable example</vt:lpstr>
      <vt:lpstr>Multiplying factors</vt:lpstr>
      <vt:lpstr>Multiplying factors: Formal</vt:lpstr>
      <vt:lpstr>Factors Summary</vt:lpstr>
      <vt:lpstr>Lecture Overview</vt:lpstr>
      <vt:lpstr>Variable Elimination Intro</vt:lpstr>
      <vt:lpstr>Variable Elimination Intro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645</cp:revision>
  <dcterms:created xsi:type="dcterms:W3CDTF">2000-08-26T02:46:38Z</dcterms:created>
  <dcterms:modified xsi:type="dcterms:W3CDTF">2012-11-16T22:43:07Z</dcterms:modified>
</cp:coreProperties>
</file>