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98" r:id="rId2"/>
    <p:sldId id="364" r:id="rId3"/>
    <p:sldId id="525" r:id="rId4"/>
    <p:sldId id="526" r:id="rId5"/>
    <p:sldId id="527" r:id="rId6"/>
    <p:sldId id="528" r:id="rId7"/>
    <p:sldId id="534" r:id="rId8"/>
    <p:sldId id="535" r:id="rId9"/>
    <p:sldId id="536" r:id="rId10"/>
    <p:sldId id="531" r:id="rId11"/>
    <p:sldId id="517" r:id="rId12"/>
    <p:sldId id="508" r:id="rId13"/>
    <p:sldId id="538" r:id="rId14"/>
    <p:sldId id="539" r:id="rId15"/>
    <p:sldId id="509" r:id="rId16"/>
    <p:sldId id="510" r:id="rId17"/>
    <p:sldId id="512" r:id="rId18"/>
    <p:sldId id="514" r:id="rId19"/>
    <p:sldId id="513" r:id="rId20"/>
    <p:sldId id="481" r:id="rId21"/>
    <p:sldId id="519" r:id="rId22"/>
    <p:sldId id="478" r:id="rId23"/>
    <p:sldId id="537" r:id="rId24"/>
    <p:sldId id="524" r:id="rId25"/>
    <p:sldId id="523" r:id="rId26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854" autoAdjust="0"/>
    <p:restoredTop sz="81402" autoAdjust="0"/>
  </p:normalViewPr>
  <p:slideViewPr>
    <p:cSldViewPr>
      <p:cViewPr>
        <p:scale>
          <a:sx n="66" d="100"/>
          <a:sy n="66" d="100"/>
        </p:scale>
        <p:origin x="-5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64" y="282"/>
      </p:cViewPr>
      <p:guideLst>
        <p:guide orient="horz" pos="2924"/>
        <p:guide pos="22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3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1FDF9F9-84FB-471A-80ED-04B1D49C57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smtClean="0"/>
            </a:lvl1pPr>
          </a:lstStyle>
          <a:p>
            <a:pPr>
              <a:defRPr/>
            </a:pPr>
            <a:fld id="{0F33A1A9-00D3-4355-89CF-5AE01E098B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D888EB-6AC1-40B0-BD18-D970B8E16F76}" type="slidenum">
              <a:rPr lang="en-US"/>
              <a:pPr/>
              <a:t>1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1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A86C35-8B80-4392-AC37-B011B4F5C6CC}" type="slidenum">
              <a:rPr lang="en-US"/>
              <a:pPr/>
              <a:t>10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lvl="1" eaLnBrk="1" hangingPunct="1"/>
            <a:r>
              <a:rPr lang="en-US" sz="2800" smtClean="0"/>
              <a:t>The posterior distribution over one or more variables, conditioned on one or more observed variables can be computed as:</a:t>
            </a:r>
            <a:endParaRPr lang="en-US" sz="3200" smtClean="0"/>
          </a:p>
          <a:p>
            <a:pPr eaLnBrk="1" hangingPunct="1"/>
            <a:endParaRPr lang="en-US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322CFC-22B0-499A-94EC-336B0D9A495C}" type="slidenum">
              <a:rPr lang="en-US"/>
              <a:pPr/>
              <a:t>11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6442BB-8444-465A-ABF6-7C7D0B63C667}" type="slidenum">
              <a:rPr lang="en-US"/>
              <a:pPr/>
              <a:t>12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in some (unspecified) context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6442BB-8444-465A-ABF6-7C7D0B63C667}" type="slidenum">
              <a:rPr lang="en-US"/>
              <a:pPr/>
              <a:t>13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in some (unspecified) context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6442BB-8444-465A-ABF6-7C7D0B63C667}" type="slidenum">
              <a:rPr lang="en-US"/>
              <a:pPr/>
              <a:t>14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in some (unspecified) context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AE0C14-0498-4526-8C28-4C47A780D40A}" type="slidenum">
              <a:rPr lang="en-US"/>
              <a:pPr/>
              <a:t>15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8C3112-8F9C-411B-BDDA-9322015CB75C}" type="slidenum">
              <a:rPr lang="en-US"/>
              <a:pPr/>
              <a:t>16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 eaLnBrk="1" hangingPunct="1"/>
            <a:r>
              <a:rPr lang="en-US" sz="900" smtClean="0"/>
              <a:t>0.9</a:t>
            </a:r>
          </a:p>
          <a:p>
            <a:pPr algn="ctr" eaLnBrk="1" hangingPunct="1"/>
            <a:r>
              <a:rPr lang="en-US" sz="900" smtClean="0"/>
              <a:t>0.8</a:t>
            </a:r>
          </a:p>
          <a:p>
            <a:pPr algn="ctr" eaLnBrk="1" hangingPunct="1"/>
            <a:endParaRPr lang="en-US" sz="900" smtClean="0"/>
          </a:p>
          <a:p>
            <a:pPr algn="ctr" eaLnBrk="1" hangingPunct="1"/>
            <a:r>
              <a:rPr lang="en-US" sz="900" smtClean="0"/>
              <a:t>0.8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D0B08E-A564-4271-8BA7-5064A778A55F}" type="slidenum">
              <a:rPr lang="en-US"/>
              <a:pPr/>
              <a:t>17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 eaLnBrk="1" hangingPunct="1"/>
            <a:r>
              <a:rPr lang="en-US" sz="900" smtClean="0"/>
              <a:t>0.57</a:t>
            </a:r>
          </a:p>
          <a:p>
            <a:pPr algn="ctr" eaLnBrk="1" hangingPunct="1"/>
            <a:r>
              <a:rPr lang="en-US" sz="900" smtClean="0"/>
              <a:t>0.43</a:t>
            </a:r>
          </a:p>
          <a:p>
            <a:pPr algn="ctr" eaLnBrk="1" hangingPunct="1"/>
            <a:r>
              <a:rPr lang="en-US" sz="900" smtClean="0"/>
              <a:t>0.54</a:t>
            </a:r>
          </a:p>
          <a:p>
            <a:pPr algn="ctr" eaLnBrk="1" hangingPunct="1"/>
            <a:r>
              <a:rPr lang="en-US" sz="900" smtClean="0"/>
              <a:t>0.46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1B89F1-2536-444A-9DEB-69D944759281}" type="slidenum">
              <a:rPr lang="en-US"/>
              <a:pPr/>
              <a:t>18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 eaLnBrk="1" hangingPunct="1"/>
            <a:r>
              <a:rPr lang="en-US" sz="900" smtClean="0"/>
              <a:t>0.03</a:t>
            </a:r>
          </a:p>
          <a:p>
            <a:pPr algn="ctr" eaLnBrk="1" hangingPunct="1"/>
            <a:r>
              <a:rPr lang="en-US" sz="900" smtClean="0"/>
              <a:t>0.07</a:t>
            </a:r>
          </a:p>
          <a:p>
            <a:pPr algn="ctr" eaLnBrk="1" hangingPunct="1"/>
            <a:r>
              <a:rPr lang="en-US" sz="900" smtClean="0"/>
              <a:t>0.54</a:t>
            </a:r>
          </a:p>
          <a:p>
            <a:pPr algn="ctr" eaLnBrk="1" hangingPunct="1"/>
            <a:r>
              <a:rPr lang="en-US" sz="900" smtClean="0"/>
              <a:t>0.36</a:t>
            </a:r>
          </a:p>
          <a:p>
            <a:pPr algn="ctr" eaLnBrk="1" hangingPunct="1"/>
            <a:r>
              <a:rPr lang="en-US" sz="900" smtClean="0"/>
              <a:t>0.06</a:t>
            </a:r>
          </a:p>
          <a:p>
            <a:pPr algn="ctr" eaLnBrk="1" hangingPunct="1"/>
            <a:r>
              <a:rPr lang="en-US" sz="900" smtClean="0"/>
              <a:t>0.14</a:t>
            </a:r>
          </a:p>
          <a:p>
            <a:pPr algn="ctr" eaLnBrk="1" hangingPunct="1"/>
            <a:r>
              <a:rPr lang="en-US" sz="900" smtClean="0"/>
              <a:t>0.48</a:t>
            </a:r>
          </a:p>
          <a:p>
            <a:pPr algn="ctr" eaLnBrk="1" hangingPunct="1"/>
            <a:r>
              <a:rPr lang="en-US" sz="900" smtClean="0"/>
              <a:t>0.32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64418E-729B-4BD0-A9E6-4E9FEC7F2983}" type="slidenum">
              <a:rPr lang="en-US"/>
              <a:pPr/>
              <a:t>19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EAAB9A-DDEC-4CC7-AF8C-15015C0ECDA0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10EFF3-02B7-4E7A-9FF9-83A7D6A825FC}" type="slidenum">
              <a:rPr lang="en-US"/>
              <a:pPr/>
              <a:t>20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1C3C4D-F781-4351-9DBA-E029C740A5D1}" type="slidenum">
              <a:rPr lang="en-US"/>
              <a:pPr/>
              <a:t>21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53C4C9-658A-4667-AD10-27EC403EA669}" type="slidenum">
              <a:rPr lang="en-US"/>
              <a:pPr/>
              <a:t>22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P(A|Smoke=T,Tampering=F)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9013EE-213B-4235-ABA8-72865A4BA2DA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But the whole point of having belief networks was to get rid of the joint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mtClean="0"/>
              <a:t>We sum out these variables one at a time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the order in which we do this is called our </a:t>
            </a:r>
            <a:r>
              <a:rPr lang="en-US" smtClean="0">
                <a:solidFill>
                  <a:schemeClr val="accent2"/>
                </a:solidFill>
              </a:rPr>
              <a:t>elimination ordering</a:t>
            </a:r>
            <a:r>
              <a:rPr lang="en-US" smtClean="0"/>
              <a:t>.</a:t>
            </a:r>
          </a:p>
          <a:p>
            <a:pPr eaLnBrk="1" hangingPunct="1"/>
            <a:endParaRPr lang="en-US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C124CF75-80BF-45E3-9F35-8D00E3AEAAC0}" type="slidenum">
              <a:rPr lang="en-US"/>
              <a:pPr defTabSz="928688"/>
              <a:t>24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C42657-A3BA-43CB-966B-ABE94CDF0FA0}" type="slidenum">
              <a:rPr lang="en-US"/>
              <a:pPr/>
              <a:t>25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0F8ED9C8-F496-47FB-8313-C551F2C26A27}" type="slidenum">
              <a:rPr lang="en-US"/>
              <a:pPr defTabSz="928688"/>
              <a:t>3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65474F-21DF-4315-85CF-3E3EF0E12BDC}" type="slidenum">
              <a:rPr lang="en-US"/>
              <a:pPr/>
              <a:t>4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1850" cy="3481387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FALSE, because evidence from A reaches E via C.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6B7677-E163-4540-B05F-BC97D08C9638}" type="slidenum">
              <a:rPr lang="en-US"/>
              <a:pPr/>
              <a:t>5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457200" indent="-457200" eaLnBrk="1" hangingPunct="1">
              <a:spcBef>
                <a:spcPct val="20000"/>
              </a:spcBef>
            </a:pPr>
            <a:r>
              <a:rPr lang="en-US" smtClean="0">
                <a:latin typeface="Arial Unicode MS" pitchFamily="34" charset="-128"/>
              </a:rPr>
              <a:t>Model of internal medicine: 448 nodes,906 links 133,931,430 values required!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322488-3E28-4D6F-A8B1-BE7DD581EE76}" type="slidenum">
              <a:rPr lang="en-US"/>
              <a:pPr/>
              <a:t>6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E589B4-D99C-4920-9D50-23B1294249F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e.g.,</a:t>
            </a:r>
          </a:p>
          <a:p>
            <a:pPr eaLnBrk="1" hangingPunct="1"/>
            <a:r>
              <a:rPr lang="en-US" smtClean="0"/>
              <a:t>P(A)</a:t>
            </a:r>
          </a:p>
          <a:p>
            <a:pPr eaLnBrk="1" hangingPunct="1"/>
            <a:r>
              <a:rPr lang="en-US" smtClean="0"/>
              <a:t>P(A|Smoke=T)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821A30-995F-4F46-8E34-303C97288C1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P(A|Smoke=T,Tampering=F)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109BC8-5799-460D-B6A8-C0A085F42A2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lvl="1" eaLnBrk="1" hangingPunct="1"/>
            <a:r>
              <a:rPr lang="en-US" sz="2800" smtClean="0"/>
              <a:t>The posterior distribution over one or more variables, conditioned on one or more observed variables can be computed as:</a:t>
            </a:r>
            <a:endParaRPr lang="en-US" sz="3200" smtClean="0"/>
          </a:p>
          <a:p>
            <a:pPr eaLnBrk="1" hangingPunct="1"/>
            <a:endParaRPr lang="en-US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E2ECFB-C1B8-4438-99F6-75DC8CF328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3DCE7D4-D32E-4676-A2BB-EA4663FA83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AF23AA-E2C1-445A-B8D8-00E3E96400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219200"/>
            <a:ext cx="41529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543300"/>
            <a:ext cx="41529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5670E9-8F8E-45C7-AC75-FEE04FB5B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2E717B-3699-436B-A721-EF4A58EE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75369F7-A5F6-41EF-BFD2-FF91F722F1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FDA6AC-9A9D-43BA-A8C4-594769033E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CB452C-05FD-43ED-954E-660A08ED5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B21384-9174-484D-9155-167A78FBD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4BF206B-B714-4E0E-B6C0-16013EBC0D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6D502C7-B1EB-4A60-8093-8D27C8139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7BB7D1F-4B72-46DF-9770-B2E9EA15F7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6509FA1-9F5F-49DB-8823-6ECB43968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B29D6A92-0B16-4453-8517-3AC350819E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5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9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5EC6D2A-8E3C-4B24-AA5B-ABA512971C73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0" y="1268413"/>
            <a:ext cx="8763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>
                <a:solidFill>
                  <a:schemeClr val="accent2"/>
                </a:solidFill>
                <a:latin typeface="Arial Unicode MS" pitchFamily="34" charset="-128"/>
              </a:rPr>
              <a:t>Reasoning Under Uncertainty: </a:t>
            </a:r>
            <a:r>
              <a:rPr lang="en-US" sz="4400" b="1" dirty="0" err="1">
                <a:solidFill>
                  <a:schemeClr val="accent2"/>
                </a:solidFill>
                <a:latin typeface="Arial Unicode MS" pitchFamily="34" charset="-128"/>
              </a:rPr>
              <a:t>Bnet</a:t>
            </a:r>
            <a:r>
              <a:rPr lang="en-US" sz="4400" b="1" dirty="0">
                <a:solidFill>
                  <a:schemeClr val="accent2"/>
                </a:solidFill>
                <a:latin typeface="Arial Unicode MS" pitchFamily="34" charset="-128"/>
              </a:rPr>
              <a:t> Inference </a:t>
            </a:r>
          </a:p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chemeClr val="accent2"/>
                </a:solidFill>
                <a:latin typeface="Arial Unicode MS" pitchFamily="34" charset="-128"/>
              </a:rPr>
              <a:t>(Variable elimination)</a:t>
            </a:r>
          </a:p>
          <a:p>
            <a:pPr algn="ctr">
              <a:spcBef>
                <a:spcPct val="50000"/>
              </a:spcBef>
            </a:pPr>
            <a:r>
              <a:rPr lang="en-US" b="1" dirty="0">
                <a:latin typeface="Arial Unicode MS" pitchFamily="34" charset="-128"/>
              </a:rPr>
              <a:t>Computer Science cpsc322, Lecture 29</a:t>
            </a:r>
          </a:p>
          <a:p>
            <a:pPr algn="ctr">
              <a:spcBef>
                <a:spcPct val="50000"/>
              </a:spcBef>
            </a:pPr>
            <a:r>
              <a:rPr lang="en-US" b="1" i="1" dirty="0">
                <a:latin typeface="Arial Unicode MS" pitchFamily="34" charset="-128"/>
              </a:rPr>
              <a:t>(Textbook </a:t>
            </a:r>
            <a:r>
              <a:rPr lang="en-US" b="1" i="1" dirty="0" err="1">
                <a:latin typeface="Arial Unicode MS" pitchFamily="34" charset="-128"/>
              </a:rPr>
              <a:t>Chpt</a:t>
            </a:r>
            <a:r>
              <a:rPr lang="en-US" b="1" i="1" dirty="0">
                <a:latin typeface="Arial Unicode MS" pitchFamily="34" charset="-128"/>
              </a:rPr>
              <a:t> 6.4)</a:t>
            </a:r>
          </a:p>
          <a:p>
            <a:pPr algn="ctr">
              <a:spcBef>
                <a:spcPct val="50000"/>
              </a:spcBef>
            </a:pPr>
            <a:endParaRPr lang="en-US" sz="2400" b="1" i="1" dirty="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US" sz="2400" b="1" dirty="0" smtClean="0">
                <a:latin typeface="Arial Unicode MS" pitchFamily="34" charset="-128"/>
              </a:rPr>
              <a:t>Nov, 16, 2012</a:t>
            </a:r>
            <a:endParaRPr lang="en-US" sz="2400" b="1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40451943-9184-4D46-A2F1-F7F76C4513D7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8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In general…..</a:t>
            </a: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0" y="1643063"/>
          <a:ext cx="9144000" cy="1050925"/>
        </p:xfrm>
        <a:graphic>
          <a:graphicData uri="http://schemas.openxmlformats.org/presentationml/2006/ole">
            <p:oleObj spid="_x0000_s8194" name="Equation" r:id="rId4" imgW="4851360" imgH="558720" progId="Equation.3">
              <p:embed/>
            </p:oleObj>
          </a:graphicData>
        </a:graphic>
      </p:graphicFrame>
      <p:sp>
        <p:nvSpPr>
          <p:cNvPr id="698373" name="Rectangle 5"/>
          <p:cNvSpPr>
            <a:spLocks noChangeArrowheads="1"/>
          </p:cNvSpPr>
          <p:nvPr/>
        </p:nvSpPr>
        <p:spPr bwMode="auto">
          <a:xfrm>
            <a:off x="357188" y="3429000"/>
            <a:ext cx="8424862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30000"/>
              </a:spcBef>
              <a:buFont typeface="Arial" charset="0"/>
              <a:buChar char="•"/>
            </a:pPr>
            <a:r>
              <a:rPr lang="en-US">
                <a:latin typeface="Arial Unicode MS" pitchFamily="34" charset="-128"/>
              </a:rPr>
              <a:t> We only need to </a:t>
            </a:r>
            <a:r>
              <a:rPr lang="en-US" b="1">
                <a:latin typeface="Arial Unicode MS" pitchFamily="34" charset="-128"/>
              </a:rPr>
              <a:t>compute the                          </a:t>
            </a:r>
            <a:r>
              <a:rPr lang="en-US">
                <a:latin typeface="Arial Unicode MS" pitchFamily="34" charset="-128"/>
              </a:rPr>
              <a:t>and then </a:t>
            </a:r>
            <a:r>
              <a:rPr lang="en-US" b="1">
                <a:latin typeface="Arial Unicode MS" pitchFamily="34" charset="-128"/>
              </a:rPr>
              <a:t>normalize </a:t>
            </a:r>
          </a:p>
          <a:p>
            <a:pPr>
              <a:spcBef>
                <a:spcPct val="30000"/>
              </a:spcBef>
              <a:buFont typeface="Arial" charset="0"/>
              <a:buChar char="•"/>
            </a:pPr>
            <a:r>
              <a:rPr lang="en-US">
                <a:latin typeface="Arial Unicode MS" pitchFamily="34" charset="-128"/>
              </a:rPr>
              <a:t> This can be framed in terms of </a:t>
            </a:r>
            <a:r>
              <a:rPr lang="en-US" b="1">
                <a:latin typeface="Arial Unicode MS" pitchFamily="34" charset="-128"/>
              </a:rPr>
              <a:t>operations between factors</a:t>
            </a:r>
            <a:r>
              <a:rPr lang="en-US">
                <a:latin typeface="Arial Unicode MS" pitchFamily="34" charset="-128"/>
              </a:rPr>
              <a:t> (that satisfy the semantics of probability)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AE618F3-F003-4C32-A20B-66F89F7C7832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folHlink"/>
                </a:solidFill>
              </a:rPr>
              <a:t>Recap Bnets</a:t>
            </a:r>
          </a:p>
          <a:p>
            <a:pPr eaLnBrk="1" hangingPunct="1">
              <a:buFontTx/>
              <a:buChar char="•"/>
            </a:pPr>
            <a:endParaRPr lang="en-US" sz="4000" b="1" smtClean="0"/>
          </a:p>
          <a:p>
            <a:pPr eaLnBrk="1" hangingPunct="1">
              <a:buFontTx/>
              <a:buChar char="•"/>
            </a:pPr>
            <a:r>
              <a:rPr lang="en-US" sz="4000" smtClean="0"/>
              <a:t>Bnets Inference</a:t>
            </a:r>
          </a:p>
          <a:p>
            <a:pPr lvl="1" eaLnBrk="1" hangingPunct="1"/>
            <a:r>
              <a:rPr lang="en-US" sz="3600" smtClean="0">
                <a:solidFill>
                  <a:schemeClr val="folHlink"/>
                </a:solidFill>
              </a:rPr>
              <a:t>Intro</a:t>
            </a:r>
          </a:p>
          <a:p>
            <a:pPr lvl="1" eaLnBrk="1" hangingPunct="1"/>
            <a:r>
              <a:rPr lang="en-US" sz="3600" b="1" smtClean="0"/>
              <a:t>Factors</a:t>
            </a:r>
          </a:p>
          <a:p>
            <a:pPr lvl="1" eaLnBrk="1" hangingPunct="1"/>
            <a:r>
              <a:rPr lang="en-US" sz="3600" smtClean="0">
                <a:solidFill>
                  <a:schemeClr val="bg2"/>
                </a:solidFill>
              </a:rPr>
              <a:t>Variable elimination Algo</a:t>
            </a:r>
          </a:p>
          <a:p>
            <a:pPr eaLnBrk="1" hangingPunct="1">
              <a:buFontTx/>
              <a:buChar char="•"/>
            </a:pPr>
            <a:endParaRPr lang="en-US" sz="400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8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F480C8D-A32A-4C72-AFAE-E86EA60FA478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9227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534400" cy="685800"/>
          </a:xfrm>
        </p:spPr>
        <p:txBody>
          <a:bodyPr/>
          <a:lstStyle/>
          <a:p>
            <a:pPr eaLnBrk="1" hangingPunct="1"/>
            <a:r>
              <a:rPr lang="en-US" sz="4400" smtClean="0"/>
              <a:t>Factors</a:t>
            </a:r>
          </a:p>
        </p:txBody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20713"/>
            <a:ext cx="8458200" cy="26654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mtClean="0"/>
              <a:t>A </a:t>
            </a:r>
            <a:r>
              <a:rPr lang="en-US" b="1" smtClean="0"/>
              <a:t>factor</a:t>
            </a:r>
            <a:r>
              <a:rPr lang="en-US" smtClean="0"/>
              <a:t> is a representation of a function from a tuple of random variables into a number.</a:t>
            </a:r>
            <a:endParaRPr lang="en-US" sz="2400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2400" smtClean="0"/>
              <a:t>We will write factor </a:t>
            </a:r>
            <a:r>
              <a:rPr lang="en-US" sz="2400" i="1" smtClean="0"/>
              <a:t>f </a:t>
            </a:r>
            <a:r>
              <a:rPr lang="en-US" sz="2400" smtClean="0"/>
              <a:t> on variables </a:t>
            </a:r>
            <a:r>
              <a:rPr lang="en-US" sz="2400" i="1" smtClean="0"/>
              <a:t>X</a:t>
            </a:r>
            <a:r>
              <a:rPr lang="en-US" sz="2400" i="1" baseline="-25000" smtClean="0"/>
              <a:t>1</a:t>
            </a:r>
            <a:r>
              <a:rPr lang="en-US" sz="2400" i="1" smtClean="0"/>
              <a:t>,… ,X</a:t>
            </a:r>
            <a:r>
              <a:rPr lang="en-US" sz="2400" i="1" baseline="-25000" smtClean="0"/>
              <a:t>j</a:t>
            </a:r>
            <a:r>
              <a:rPr lang="en-US" sz="2400" smtClean="0"/>
              <a:t>  as    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2400" smtClean="0"/>
              <a:t>A factor denotes one or more (possibly partial) distributions over the given tuple of variables</a:t>
            </a:r>
          </a:p>
          <a:p>
            <a:pPr lvl="1" eaLnBrk="1" hangingPunct="1">
              <a:lnSpc>
                <a:spcPct val="80000"/>
              </a:lnSpc>
            </a:pPr>
            <a:endParaRPr lang="en-US" sz="2000" smtClean="0"/>
          </a:p>
        </p:txBody>
      </p:sp>
      <p:graphicFrame>
        <p:nvGraphicFramePr>
          <p:cNvPr id="666785" name="Group 161"/>
          <p:cNvGraphicFramePr>
            <a:graphicFrameLocks noGrp="1"/>
          </p:cNvGraphicFramePr>
          <p:nvPr/>
        </p:nvGraphicFramePr>
        <p:xfrm>
          <a:off x="4991100" y="3500438"/>
          <a:ext cx="4152900" cy="3098483"/>
        </p:xfrm>
        <a:graphic>
          <a:graphicData uri="http://schemas.openxmlformats.org/drawingml/2006/table">
            <a:tbl>
              <a:tblPr/>
              <a:tblGrid>
                <a:gridCol w="1466850"/>
                <a:gridCol w="671512"/>
                <a:gridCol w="669925"/>
                <a:gridCol w="673100"/>
                <a:gridCol w="671513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val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f(X,Y,Z)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5" name="Rectangle 3"/>
          <p:cNvSpPr txBox="1">
            <a:spLocks noChangeArrowheads="1"/>
          </p:cNvSpPr>
          <p:nvPr/>
        </p:nvSpPr>
        <p:spPr bwMode="auto">
          <a:xfrm>
            <a:off x="4000500" y="3071813"/>
            <a:ext cx="28575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r>
              <a:rPr lang="en-US" sz="2000" i="1" kern="0" dirty="0">
                <a:solidFill>
                  <a:schemeClr val="accent2"/>
                </a:solidFill>
                <a:latin typeface="+mn-lt"/>
              </a:rPr>
              <a:t>D</a:t>
            </a:r>
            <a:r>
              <a:rPr lang="en-US" sz="2000" i="1" kern="0" dirty="0" err="1">
                <a:solidFill>
                  <a:schemeClr val="accent2"/>
                </a:solidFill>
                <a:latin typeface="+mn-lt"/>
              </a:rPr>
              <a:t>istribution</a:t>
            </a:r>
            <a:endParaRPr lang="en-US" sz="2000" i="1" kern="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86" name="Rectangle 3"/>
          <p:cNvSpPr txBox="1">
            <a:spLocks noChangeArrowheads="1"/>
          </p:cNvSpPr>
          <p:nvPr/>
        </p:nvSpPr>
        <p:spPr bwMode="auto">
          <a:xfrm>
            <a:off x="-285750" y="2857500"/>
            <a:ext cx="5000625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endParaRPr lang="en-US" sz="2000" kern="0" dirty="0">
              <a:latin typeface="+mn-lt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r>
              <a:rPr lang="en-US" sz="2000" kern="0" dirty="0">
                <a:latin typeface="+mn-lt"/>
              </a:rPr>
              <a:t>e.g., </a:t>
            </a:r>
            <a:r>
              <a:rPr lang="en-US" sz="2000" i="1" kern="0" dirty="0">
                <a:latin typeface="+mn-lt"/>
              </a:rPr>
              <a:t>P(X</a:t>
            </a:r>
            <a:r>
              <a:rPr lang="en-US" sz="2000" i="1" kern="0" baseline="-25000" dirty="0">
                <a:latin typeface="+mn-lt"/>
              </a:rPr>
              <a:t>1</a:t>
            </a:r>
            <a:r>
              <a:rPr lang="en-US" sz="2000" i="1" kern="0" dirty="0">
                <a:latin typeface="+mn-lt"/>
              </a:rPr>
              <a:t>, X</a:t>
            </a:r>
            <a:r>
              <a:rPr lang="en-US" sz="2000" i="1" kern="0" baseline="-25000" dirty="0">
                <a:latin typeface="+mn-lt"/>
              </a:rPr>
              <a:t>2</a:t>
            </a:r>
            <a:r>
              <a:rPr lang="en-US" sz="2000" i="1" kern="0" dirty="0">
                <a:latin typeface="+mn-lt"/>
              </a:rPr>
              <a:t>) </a:t>
            </a:r>
            <a:r>
              <a:rPr lang="en-US" sz="2000" kern="0" dirty="0">
                <a:latin typeface="+mn-lt"/>
              </a:rPr>
              <a:t> is a factor </a:t>
            </a:r>
            <a:r>
              <a:rPr lang="en-US" sz="2000" i="1" kern="0" dirty="0">
                <a:latin typeface="+mn-lt"/>
              </a:rPr>
              <a:t>f(X</a:t>
            </a:r>
            <a:r>
              <a:rPr lang="en-US" sz="2000" i="1" kern="0" baseline="-25000" dirty="0">
                <a:latin typeface="+mn-lt"/>
              </a:rPr>
              <a:t>1</a:t>
            </a:r>
            <a:r>
              <a:rPr lang="en-US" sz="2000" i="1" kern="0" dirty="0">
                <a:latin typeface="+mn-lt"/>
              </a:rPr>
              <a:t>, X</a:t>
            </a:r>
            <a:r>
              <a:rPr lang="en-US" sz="2000" i="1" kern="0" baseline="-25000" dirty="0">
                <a:latin typeface="+mn-lt"/>
              </a:rPr>
              <a:t>2</a:t>
            </a:r>
            <a:r>
              <a:rPr lang="en-US" sz="2000" i="1" kern="0" dirty="0">
                <a:latin typeface="+mn-lt"/>
              </a:rPr>
              <a:t>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endParaRPr lang="en-US" sz="2000" i="1" kern="0" dirty="0">
              <a:latin typeface="+mn-lt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r>
              <a:rPr lang="en-US" sz="2000" kern="0" dirty="0">
                <a:latin typeface="+mn-lt"/>
              </a:rPr>
              <a:t>e.g., </a:t>
            </a:r>
            <a:r>
              <a:rPr lang="en-US" sz="2000" i="1" kern="0" dirty="0">
                <a:latin typeface="+mn-lt"/>
              </a:rPr>
              <a:t>P(X</a:t>
            </a:r>
            <a:r>
              <a:rPr lang="en-US" sz="2000" i="1" kern="0" baseline="-25000" dirty="0">
                <a:latin typeface="+mn-lt"/>
              </a:rPr>
              <a:t>1</a:t>
            </a:r>
            <a:r>
              <a:rPr lang="en-US" sz="2000" i="1" kern="0" dirty="0">
                <a:latin typeface="+mn-lt"/>
              </a:rPr>
              <a:t>, X</a:t>
            </a:r>
            <a:r>
              <a:rPr lang="en-US" sz="2000" i="1" kern="0" baseline="-25000" dirty="0">
                <a:latin typeface="+mn-lt"/>
              </a:rPr>
              <a:t>2</a:t>
            </a:r>
            <a:r>
              <a:rPr lang="en-US" sz="2000" i="1" kern="0" dirty="0">
                <a:latin typeface="+mn-lt"/>
              </a:rPr>
              <a:t>, X</a:t>
            </a:r>
            <a:r>
              <a:rPr lang="en-US" sz="2000" i="1" kern="0" baseline="-25000" dirty="0">
                <a:latin typeface="+mn-lt"/>
              </a:rPr>
              <a:t>3</a:t>
            </a:r>
            <a:r>
              <a:rPr lang="en-US" sz="2000" i="1" kern="0" dirty="0">
                <a:latin typeface="+mn-lt"/>
              </a:rPr>
              <a:t> = v</a:t>
            </a:r>
            <a:r>
              <a:rPr lang="en-US" sz="2000" i="1" kern="0" baseline="-25000" dirty="0">
                <a:latin typeface="+mn-lt"/>
              </a:rPr>
              <a:t>3</a:t>
            </a:r>
            <a:r>
              <a:rPr lang="en-US" sz="2000" i="1" kern="0" dirty="0">
                <a:latin typeface="+mn-lt"/>
              </a:rPr>
              <a:t>) </a:t>
            </a:r>
            <a:r>
              <a:rPr lang="en-US" sz="2000" kern="0" dirty="0">
                <a:latin typeface="+mn-lt"/>
              </a:rPr>
              <a:t> is a factor 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r>
              <a:rPr lang="en-US" sz="2000" i="1" kern="0" dirty="0">
                <a:latin typeface="+mn-lt"/>
              </a:rPr>
              <a:t>		     f(X</a:t>
            </a:r>
            <a:r>
              <a:rPr lang="en-US" sz="2000" i="1" kern="0" baseline="-25000" dirty="0">
                <a:latin typeface="+mn-lt"/>
              </a:rPr>
              <a:t>1</a:t>
            </a:r>
            <a:r>
              <a:rPr lang="en-US" sz="2000" i="1" kern="0" dirty="0">
                <a:latin typeface="+mn-lt"/>
              </a:rPr>
              <a:t>, X</a:t>
            </a:r>
            <a:r>
              <a:rPr lang="en-US" sz="2000" i="1" kern="0" baseline="-25000" dirty="0">
                <a:latin typeface="+mn-lt"/>
              </a:rPr>
              <a:t>2</a:t>
            </a:r>
            <a:r>
              <a:rPr lang="en-US" sz="2000" i="1" kern="0" dirty="0">
                <a:latin typeface="+mj-lt"/>
              </a:rPr>
              <a:t>) </a:t>
            </a:r>
            <a:r>
              <a:rPr lang="en-US" sz="2000" i="1" kern="0" baseline="-25000" dirty="0">
                <a:latin typeface="+mj-lt"/>
              </a:rPr>
              <a:t>X3 = v3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r>
              <a:rPr lang="en-US" sz="2000" kern="0" dirty="0">
                <a:latin typeface="+mn-lt"/>
              </a:rPr>
              <a:t> 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r>
              <a:rPr lang="en-US" sz="2000" i="1" kern="0" dirty="0">
                <a:latin typeface="+mj-lt"/>
              </a:rPr>
              <a:t>e.g.,  P(Z | X,Y) is a factor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r>
              <a:rPr lang="en-US" sz="2000" i="1" kern="0" dirty="0">
                <a:latin typeface="+mj-lt"/>
              </a:rPr>
              <a:t>             f(Z,X,Y)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endParaRPr lang="en-US" sz="2000" i="1" kern="0" dirty="0">
              <a:latin typeface="+mj-lt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r>
              <a:rPr lang="en-US" sz="2000" kern="0" dirty="0">
                <a:latin typeface="+mn-lt"/>
              </a:rPr>
              <a:t>e.g., </a:t>
            </a:r>
            <a:r>
              <a:rPr lang="en-US" sz="2000" i="1" kern="0" dirty="0">
                <a:latin typeface="+mn-lt"/>
              </a:rPr>
              <a:t>P(X</a:t>
            </a:r>
            <a:r>
              <a:rPr lang="en-US" sz="2000" i="1" kern="0" baseline="-25000" dirty="0">
                <a:latin typeface="+mn-lt"/>
              </a:rPr>
              <a:t>1</a:t>
            </a:r>
            <a:r>
              <a:rPr lang="en-US" sz="2000" i="1" kern="0" dirty="0">
                <a:latin typeface="+mn-lt"/>
              </a:rPr>
              <a:t>, X</a:t>
            </a:r>
            <a:r>
              <a:rPr lang="en-US" sz="2000" i="1" kern="0" baseline="-25000" dirty="0">
                <a:latin typeface="+mn-lt"/>
              </a:rPr>
              <a:t>3</a:t>
            </a:r>
            <a:r>
              <a:rPr lang="en-US" sz="2000" i="1" kern="0" dirty="0">
                <a:latin typeface="+mn-lt"/>
              </a:rPr>
              <a:t> = v</a:t>
            </a:r>
            <a:r>
              <a:rPr lang="en-US" sz="2000" i="1" kern="0" baseline="-25000" dirty="0">
                <a:latin typeface="+mn-lt"/>
              </a:rPr>
              <a:t>3</a:t>
            </a:r>
            <a:r>
              <a:rPr lang="en-US" sz="2000" i="1" kern="0" dirty="0">
                <a:latin typeface="+mn-lt"/>
              </a:rPr>
              <a:t> | X</a:t>
            </a:r>
            <a:r>
              <a:rPr lang="en-US" sz="2000" i="1" kern="0" baseline="-25000" dirty="0">
                <a:latin typeface="+mn-lt"/>
              </a:rPr>
              <a:t>2</a:t>
            </a:r>
            <a:r>
              <a:rPr lang="en-US" sz="2000" i="1" kern="0" dirty="0">
                <a:latin typeface="+mn-lt"/>
              </a:rPr>
              <a:t>)</a:t>
            </a:r>
            <a:r>
              <a:rPr lang="en-US" sz="2000" kern="0" dirty="0">
                <a:latin typeface="+mn-lt"/>
              </a:rPr>
              <a:t>  is a factor 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r>
              <a:rPr lang="en-US" sz="2000" i="1" kern="0" dirty="0">
                <a:latin typeface="+mn-lt"/>
              </a:rPr>
              <a:t>		    f(X</a:t>
            </a:r>
            <a:r>
              <a:rPr lang="en-US" sz="2000" i="1" kern="0" baseline="-25000" dirty="0">
                <a:latin typeface="+mn-lt"/>
              </a:rPr>
              <a:t>1</a:t>
            </a:r>
            <a:r>
              <a:rPr lang="en-US" sz="2000" i="1" kern="0" dirty="0">
                <a:latin typeface="+mn-lt"/>
              </a:rPr>
              <a:t>, X</a:t>
            </a:r>
            <a:r>
              <a:rPr lang="en-US" sz="2000" i="1" kern="0" baseline="-25000" dirty="0">
                <a:latin typeface="+mn-lt"/>
              </a:rPr>
              <a:t>2</a:t>
            </a:r>
            <a:r>
              <a:rPr lang="en-US" sz="2000" i="1" kern="0" dirty="0">
                <a:solidFill>
                  <a:srgbClr val="000000"/>
                </a:solidFill>
                <a:latin typeface="Arial Unicode MS"/>
              </a:rPr>
              <a:t> ) </a:t>
            </a:r>
            <a:r>
              <a:rPr lang="en-US" sz="2000" i="1" kern="0" baseline="-25000" dirty="0">
                <a:solidFill>
                  <a:srgbClr val="000000"/>
                </a:solidFill>
                <a:latin typeface="Arial Unicode MS"/>
              </a:rPr>
              <a:t>X3 = v3</a:t>
            </a:r>
            <a:endParaRPr lang="en-US" sz="2000" i="1" kern="0" dirty="0">
              <a:latin typeface="+mn-lt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endParaRPr lang="en-US" sz="2000" i="1" kern="0" dirty="0">
              <a:latin typeface="+mn-lt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r>
              <a:rPr lang="en-US" sz="2000" i="1" kern="0" dirty="0">
                <a:latin typeface="+mn-lt"/>
              </a:rPr>
              <a:t>	          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endParaRPr lang="en-US" sz="2000" i="1" kern="0" dirty="0">
              <a:latin typeface="+mn-lt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endParaRPr lang="en-US" sz="2000" i="1" kern="0" dirty="0">
              <a:latin typeface="+mn-lt"/>
            </a:endParaRPr>
          </a:p>
        </p:txBody>
      </p:sp>
      <p:sp>
        <p:nvSpPr>
          <p:cNvPr id="87" name="Rectangle 3"/>
          <p:cNvSpPr txBox="1">
            <a:spLocks noChangeArrowheads="1"/>
          </p:cNvSpPr>
          <p:nvPr/>
        </p:nvSpPr>
        <p:spPr bwMode="auto">
          <a:xfrm>
            <a:off x="3857625" y="3786188"/>
            <a:ext cx="335756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r>
              <a:rPr lang="en-US" sz="2000" i="1" kern="0" dirty="0">
                <a:solidFill>
                  <a:schemeClr val="accent2"/>
                </a:solidFill>
                <a:latin typeface="+mn-lt"/>
              </a:rPr>
              <a:t>Partial distribution</a:t>
            </a:r>
          </a:p>
        </p:txBody>
      </p:sp>
      <p:sp>
        <p:nvSpPr>
          <p:cNvPr id="88" name="Rectangle 3"/>
          <p:cNvSpPr txBox="1">
            <a:spLocks noChangeArrowheads="1"/>
          </p:cNvSpPr>
          <p:nvPr/>
        </p:nvSpPr>
        <p:spPr bwMode="auto">
          <a:xfrm>
            <a:off x="2643188" y="4500563"/>
            <a:ext cx="357187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800100" lvl="1" indent="-34290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r>
              <a:rPr lang="en-US" sz="2000" i="1" kern="0" dirty="0">
                <a:solidFill>
                  <a:schemeClr val="accent2"/>
                </a:solidFill>
                <a:latin typeface="+mn-lt"/>
              </a:rPr>
              <a:t>Set of Distributions</a:t>
            </a:r>
          </a:p>
        </p:txBody>
      </p:sp>
      <p:sp>
        <p:nvSpPr>
          <p:cNvPr id="89" name="Rectangle 3"/>
          <p:cNvSpPr txBox="1">
            <a:spLocks noChangeArrowheads="1"/>
          </p:cNvSpPr>
          <p:nvPr/>
        </p:nvSpPr>
        <p:spPr bwMode="auto">
          <a:xfrm>
            <a:off x="3643313" y="5572125"/>
            <a:ext cx="250031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800100" lvl="1" indent="-34290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r>
              <a:rPr lang="en-US" sz="2000" i="1" kern="0" dirty="0">
                <a:solidFill>
                  <a:schemeClr val="accent2"/>
                </a:solidFill>
                <a:latin typeface="+mn-lt"/>
              </a:rPr>
              <a:t>Set of  partial Distributions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322, Lecture 10</a:t>
            </a:r>
            <a:endParaRPr lang="en-US"/>
          </a:p>
        </p:txBody>
      </p:sp>
      <p:sp>
        <p:nvSpPr>
          <p:cNvPr id="8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F480C8D-A32A-4C72-AFAE-E86EA60FA478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9227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534400" cy="685800"/>
          </a:xfrm>
        </p:spPr>
        <p:txBody>
          <a:bodyPr/>
          <a:lstStyle/>
          <a:p>
            <a:pPr eaLnBrk="1" hangingPunct="1"/>
            <a:r>
              <a:rPr lang="en-US" sz="4400" smtClean="0"/>
              <a:t>Factors</a:t>
            </a:r>
          </a:p>
        </p:txBody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20713"/>
            <a:ext cx="8458200" cy="26654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dirty="0" smtClean="0"/>
              <a:t>A </a:t>
            </a:r>
            <a:r>
              <a:rPr lang="en-US" b="1" dirty="0" smtClean="0"/>
              <a:t>factor</a:t>
            </a:r>
            <a:r>
              <a:rPr lang="en-US" dirty="0" smtClean="0"/>
              <a:t> is a representation of a function from a </a:t>
            </a:r>
            <a:r>
              <a:rPr lang="en-US" dirty="0" err="1" smtClean="0"/>
              <a:t>tuple</a:t>
            </a:r>
            <a:r>
              <a:rPr lang="en-US" dirty="0" smtClean="0"/>
              <a:t> of random variables into a number.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2400" dirty="0" smtClean="0"/>
              <a:t>We will write factor </a:t>
            </a:r>
            <a:r>
              <a:rPr lang="en-US" sz="2400" i="1" dirty="0" smtClean="0"/>
              <a:t>f </a:t>
            </a:r>
            <a:r>
              <a:rPr lang="en-US" sz="2400" dirty="0" smtClean="0"/>
              <a:t> on variables 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,… ,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j</a:t>
            </a:r>
            <a:r>
              <a:rPr lang="en-US" sz="2400" dirty="0" smtClean="0"/>
              <a:t>  as    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2400" dirty="0" smtClean="0"/>
              <a:t>A factor denotes one or more (possibly partial) distributions over the given </a:t>
            </a:r>
            <a:r>
              <a:rPr lang="en-US" sz="2400" dirty="0" err="1" smtClean="0"/>
              <a:t>tuple</a:t>
            </a:r>
            <a:r>
              <a:rPr lang="en-US" sz="2400" smtClean="0"/>
              <a:t> of variables</a:t>
            </a:r>
          </a:p>
          <a:p>
            <a:pPr lvl="1" eaLnBrk="1" hangingPunct="1">
              <a:lnSpc>
                <a:spcPct val="80000"/>
              </a:lnSpc>
            </a:pPr>
            <a:endParaRPr lang="en-US" sz="2000" smtClean="0"/>
          </a:p>
        </p:txBody>
      </p:sp>
      <p:graphicFrame>
        <p:nvGraphicFramePr>
          <p:cNvPr id="666785" name="Group 161"/>
          <p:cNvGraphicFramePr>
            <a:graphicFrameLocks noGrp="1"/>
          </p:cNvGraphicFramePr>
          <p:nvPr/>
        </p:nvGraphicFramePr>
        <p:xfrm>
          <a:off x="4991100" y="3500438"/>
          <a:ext cx="4152900" cy="3098483"/>
        </p:xfrm>
        <a:graphic>
          <a:graphicData uri="http://schemas.openxmlformats.org/drawingml/2006/table">
            <a:tbl>
              <a:tblPr/>
              <a:tblGrid>
                <a:gridCol w="1466850"/>
                <a:gridCol w="671512"/>
                <a:gridCol w="669925"/>
                <a:gridCol w="673100"/>
                <a:gridCol w="671513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val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f(X,Y,Z)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5" name="Rectangle 3"/>
          <p:cNvSpPr txBox="1">
            <a:spLocks noChangeArrowheads="1"/>
          </p:cNvSpPr>
          <p:nvPr/>
        </p:nvSpPr>
        <p:spPr bwMode="auto">
          <a:xfrm>
            <a:off x="4000500" y="3071813"/>
            <a:ext cx="28575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r>
              <a:rPr lang="en-US" sz="2000" i="1" kern="0" dirty="0">
                <a:solidFill>
                  <a:schemeClr val="accent2"/>
                </a:solidFill>
                <a:latin typeface="+mn-lt"/>
              </a:rPr>
              <a:t>D</a:t>
            </a:r>
            <a:r>
              <a:rPr lang="en-US" sz="2000" i="1" kern="0" dirty="0" err="1">
                <a:solidFill>
                  <a:schemeClr val="accent2"/>
                </a:solidFill>
                <a:latin typeface="+mn-lt"/>
              </a:rPr>
              <a:t>istribution</a:t>
            </a:r>
            <a:endParaRPr lang="en-US" sz="2000" i="1" kern="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86" name="Rectangle 3"/>
          <p:cNvSpPr txBox="1">
            <a:spLocks noChangeArrowheads="1"/>
          </p:cNvSpPr>
          <p:nvPr/>
        </p:nvSpPr>
        <p:spPr bwMode="auto">
          <a:xfrm>
            <a:off x="-285750" y="2857500"/>
            <a:ext cx="5000625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endParaRPr lang="en-US" sz="2000" kern="0" dirty="0">
              <a:latin typeface="+mn-lt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r>
              <a:rPr lang="en-US" sz="2000" kern="0" dirty="0">
                <a:latin typeface="+mn-lt"/>
              </a:rPr>
              <a:t>e.g., </a:t>
            </a:r>
            <a:r>
              <a:rPr lang="en-US" sz="2000" i="1" kern="0" dirty="0">
                <a:latin typeface="+mn-lt"/>
              </a:rPr>
              <a:t>P(X</a:t>
            </a:r>
            <a:r>
              <a:rPr lang="en-US" sz="2000" i="1" kern="0" baseline="-25000" dirty="0">
                <a:latin typeface="+mn-lt"/>
              </a:rPr>
              <a:t>1</a:t>
            </a:r>
            <a:r>
              <a:rPr lang="en-US" sz="2000" i="1" kern="0" dirty="0">
                <a:latin typeface="+mn-lt"/>
              </a:rPr>
              <a:t>, X</a:t>
            </a:r>
            <a:r>
              <a:rPr lang="en-US" sz="2000" i="1" kern="0" baseline="-25000" dirty="0">
                <a:latin typeface="+mn-lt"/>
              </a:rPr>
              <a:t>2</a:t>
            </a:r>
            <a:r>
              <a:rPr lang="en-US" sz="2000" i="1" kern="0" dirty="0">
                <a:latin typeface="+mn-lt"/>
              </a:rPr>
              <a:t>) </a:t>
            </a:r>
            <a:r>
              <a:rPr lang="en-US" sz="2000" kern="0" dirty="0">
                <a:latin typeface="+mn-lt"/>
              </a:rPr>
              <a:t> is a factor </a:t>
            </a:r>
            <a:r>
              <a:rPr lang="en-US" sz="2000" i="1" kern="0" dirty="0">
                <a:latin typeface="+mn-lt"/>
              </a:rPr>
              <a:t>f(X</a:t>
            </a:r>
            <a:r>
              <a:rPr lang="en-US" sz="2000" i="1" kern="0" baseline="-25000" dirty="0">
                <a:latin typeface="+mn-lt"/>
              </a:rPr>
              <a:t>1</a:t>
            </a:r>
            <a:r>
              <a:rPr lang="en-US" sz="2000" i="1" kern="0" dirty="0">
                <a:latin typeface="+mn-lt"/>
              </a:rPr>
              <a:t>, X</a:t>
            </a:r>
            <a:r>
              <a:rPr lang="en-US" sz="2000" i="1" kern="0" baseline="-25000" dirty="0">
                <a:latin typeface="+mn-lt"/>
              </a:rPr>
              <a:t>2</a:t>
            </a:r>
            <a:r>
              <a:rPr lang="en-US" sz="2000" i="1" kern="0" dirty="0">
                <a:latin typeface="+mn-lt"/>
              </a:rPr>
              <a:t>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endParaRPr lang="en-US" sz="2000" i="1" kern="0" dirty="0">
              <a:latin typeface="+mn-lt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r>
              <a:rPr lang="en-US" sz="2000" kern="0" dirty="0">
                <a:latin typeface="+mn-lt"/>
              </a:rPr>
              <a:t>e.g., </a:t>
            </a:r>
            <a:r>
              <a:rPr lang="en-US" sz="2000" i="1" kern="0" dirty="0">
                <a:latin typeface="+mn-lt"/>
              </a:rPr>
              <a:t>P(X</a:t>
            </a:r>
            <a:r>
              <a:rPr lang="en-US" sz="2000" i="1" kern="0" baseline="-25000" dirty="0">
                <a:latin typeface="+mn-lt"/>
              </a:rPr>
              <a:t>1</a:t>
            </a:r>
            <a:r>
              <a:rPr lang="en-US" sz="2000" i="1" kern="0" dirty="0">
                <a:latin typeface="+mn-lt"/>
              </a:rPr>
              <a:t>, X</a:t>
            </a:r>
            <a:r>
              <a:rPr lang="en-US" sz="2000" i="1" kern="0" baseline="-25000" dirty="0">
                <a:latin typeface="+mn-lt"/>
              </a:rPr>
              <a:t>2</a:t>
            </a:r>
            <a:r>
              <a:rPr lang="en-US" sz="2000" i="1" kern="0" dirty="0">
                <a:latin typeface="+mn-lt"/>
              </a:rPr>
              <a:t>, X</a:t>
            </a:r>
            <a:r>
              <a:rPr lang="en-US" sz="2000" i="1" kern="0" baseline="-25000" dirty="0">
                <a:latin typeface="+mn-lt"/>
              </a:rPr>
              <a:t>3</a:t>
            </a:r>
            <a:r>
              <a:rPr lang="en-US" sz="2000" i="1" kern="0" dirty="0">
                <a:latin typeface="+mn-lt"/>
              </a:rPr>
              <a:t> = v</a:t>
            </a:r>
            <a:r>
              <a:rPr lang="en-US" sz="2000" i="1" kern="0" baseline="-25000" dirty="0">
                <a:latin typeface="+mn-lt"/>
              </a:rPr>
              <a:t>3</a:t>
            </a:r>
            <a:r>
              <a:rPr lang="en-US" sz="2000" i="1" kern="0" dirty="0">
                <a:latin typeface="+mn-lt"/>
              </a:rPr>
              <a:t>) </a:t>
            </a:r>
            <a:r>
              <a:rPr lang="en-US" sz="2000" kern="0" dirty="0">
                <a:latin typeface="+mn-lt"/>
              </a:rPr>
              <a:t> is a factor 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r>
              <a:rPr lang="en-US" sz="2000" i="1" kern="0" dirty="0">
                <a:latin typeface="+mn-lt"/>
              </a:rPr>
              <a:t>		     f(X</a:t>
            </a:r>
            <a:r>
              <a:rPr lang="en-US" sz="2000" i="1" kern="0" baseline="-25000" dirty="0">
                <a:latin typeface="+mn-lt"/>
              </a:rPr>
              <a:t>1</a:t>
            </a:r>
            <a:r>
              <a:rPr lang="en-US" sz="2000" i="1" kern="0" dirty="0">
                <a:latin typeface="+mn-lt"/>
              </a:rPr>
              <a:t>, X</a:t>
            </a:r>
            <a:r>
              <a:rPr lang="en-US" sz="2000" i="1" kern="0" baseline="-25000" dirty="0">
                <a:latin typeface="+mn-lt"/>
              </a:rPr>
              <a:t>2</a:t>
            </a:r>
            <a:r>
              <a:rPr lang="en-US" sz="2000" i="1" kern="0" dirty="0">
                <a:latin typeface="+mj-lt"/>
              </a:rPr>
              <a:t>) </a:t>
            </a:r>
            <a:r>
              <a:rPr lang="en-US" sz="2000" i="1" kern="0" baseline="-25000" dirty="0">
                <a:latin typeface="+mj-lt"/>
              </a:rPr>
              <a:t>X3 = v3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r>
              <a:rPr lang="en-US" sz="2000" kern="0" dirty="0">
                <a:latin typeface="+mn-lt"/>
              </a:rPr>
              <a:t> 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r>
              <a:rPr lang="en-US" sz="2000" i="1" kern="0" dirty="0">
                <a:latin typeface="+mj-lt"/>
              </a:rPr>
              <a:t>e.g.,  </a:t>
            </a:r>
            <a:r>
              <a:rPr lang="en-US" sz="2000" i="1" kern="0" dirty="0" smtClean="0">
                <a:latin typeface="+mj-lt"/>
              </a:rPr>
              <a:t>P(X </a:t>
            </a:r>
            <a:r>
              <a:rPr lang="en-US" sz="2000" i="1" kern="0" dirty="0">
                <a:latin typeface="+mj-lt"/>
              </a:rPr>
              <a:t>| </a:t>
            </a:r>
            <a:r>
              <a:rPr lang="en-US" sz="2000" i="1" kern="0" dirty="0" smtClean="0">
                <a:latin typeface="+mj-lt"/>
              </a:rPr>
              <a:t>Z,Y</a:t>
            </a:r>
            <a:r>
              <a:rPr lang="en-US" sz="2000" i="1" kern="0" dirty="0">
                <a:latin typeface="+mj-lt"/>
              </a:rPr>
              <a:t>) is a factor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r>
              <a:rPr lang="en-US" sz="2000" i="1" kern="0" dirty="0">
                <a:latin typeface="+mj-lt"/>
              </a:rPr>
              <a:t>             </a:t>
            </a:r>
            <a:r>
              <a:rPr lang="en-US" sz="2000" i="1" kern="0" dirty="0" smtClean="0">
                <a:latin typeface="+mj-lt"/>
              </a:rPr>
              <a:t>f(X,Z,Y</a:t>
            </a:r>
            <a:r>
              <a:rPr lang="en-US" sz="2000" i="1" kern="0" dirty="0">
                <a:latin typeface="+mj-lt"/>
              </a:rPr>
              <a:t>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endParaRPr lang="en-US" sz="2000" i="1" kern="0" dirty="0">
              <a:latin typeface="+mj-lt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r>
              <a:rPr lang="en-US" sz="2000" kern="0" dirty="0">
                <a:latin typeface="+mn-lt"/>
              </a:rPr>
              <a:t>e.g., </a:t>
            </a:r>
            <a:r>
              <a:rPr lang="en-US" sz="2000" i="1" kern="0" dirty="0">
                <a:latin typeface="+mn-lt"/>
              </a:rPr>
              <a:t>P(X</a:t>
            </a:r>
            <a:r>
              <a:rPr lang="en-US" sz="2000" i="1" kern="0" baseline="-25000" dirty="0">
                <a:latin typeface="+mn-lt"/>
              </a:rPr>
              <a:t>1</a:t>
            </a:r>
            <a:r>
              <a:rPr lang="en-US" sz="2000" i="1" kern="0" dirty="0">
                <a:latin typeface="+mn-lt"/>
              </a:rPr>
              <a:t>, X</a:t>
            </a:r>
            <a:r>
              <a:rPr lang="en-US" sz="2000" i="1" kern="0" baseline="-25000" dirty="0">
                <a:latin typeface="+mn-lt"/>
              </a:rPr>
              <a:t>3</a:t>
            </a:r>
            <a:r>
              <a:rPr lang="en-US" sz="2000" i="1" kern="0" dirty="0">
                <a:latin typeface="+mn-lt"/>
              </a:rPr>
              <a:t> = v</a:t>
            </a:r>
            <a:r>
              <a:rPr lang="en-US" sz="2000" i="1" kern="0" baseline="-25000" dirty="0">
                <a:latin typeface="+mn-lt"/>
              </a:rPr>
              <a:t>3</a:t>
            </a:r>
            <a:r>
              <a:rPr lang="en-US" sz="2000" i="1" kern="0" dirty="0">
                <a:latin typeface="+mn-lt"/>
              </a:rPr>
              <a:t> | X</a:t>
            </a:r>
            <a:r>
              <a:rPr lang="en-US" sz="2000" i="1" kern="0" baseline="-25000" dirty="0">
                <a:latin typeface="+mn-lt"/>
              </a:rPr>
              <a:t>2</a:t>
            </a:r>
            <a:r>
              <a:rPr lang="en-US" sz="2000" i="1" kern="0" dirty="0">
                <a:latin typeface="+mn-lt"/>
              </a:rPr>
              <a:t>)</a:t>
            </a:r>
            <a:r>
              <a:rPr lang="en-US" sz="2000" kern="0" dirty="0">
                <a:latin typeface="+mn-lt"/>
              </a:rPr>
              <a:t>  is a factor 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r>
              <a:rPr lang="en-US" sz="2000" i="1" kern="0" dirty="0">
                <a:latin typeface="+mn-lt"/>
              </a:rPr>
              <a:t>		    f(X</a:t>
            </a:r>
            <a:r>
              <a:rPr lang="en-US" sz="2000" i="1" kern="0" baseline="-25000" dirty="0">
                <a:latin typeface="+mn-lt"/>
              </a:rPr>
              <a:t>1</a:t>
            </a:r>
            <a:r>
              <a:rPr lang="en-US" sz="2000" i="1" kern="0" dirty="0">
                <a:latin typeface="+mn-lt"/>
              </a:rPr>
              <a:t>, X</a:t>
            </a:r>
            <a:r>
              <a:rPr lang="en-US" sz="2000" i="1" kern="0" baseline="-25000" dirty="0">
                <a:latin typeface="+mn-lt"/>
              </a:rPr>
              <a:t>2</a:t>
            </a:r>
            <a:r>
              <a:rPr lang="en-US" sz="2000" i="1" kern="0" dirty="0">
                <a:solidFill>
                  <a:srgbClr val="000000"/>
                </a:solidFill>
                <a:latin typeface="Arial Unicode MS"/>
              </a:rPr>
              <a:t> ) </a:t>
            </a:r>
            <a:r>
              <a:rPr lang="en-US" sz="2000" i="1" kern="0" baseline="-25000" dirty="0">
                <a:solidFill>
                  <a:srgbClr val="000000"/>
                </a:solidFill>
                <a:latin typeface="Arial Unicode MS"/>
              </a:rPr>
              <a:t>X3 = v3</a:t>
            </a:r>
            <a:endParaRPr lang="en-US" sz="2000" i="1" kern="0" dirty="0">
              <a:latin typeface="+mn-lt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endParaRPr lang="en-US" sz="2000" i="1" kern="0" dirty="0">
              <a:latin typeface="+mn-lt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r>
              <a:rPr lang="en-US" sz="2000" i="1" kern="0" dirty="0">
                <a:latin typeface="+mn-lt"/>
              </a:rPr>
              <a:t>	          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endParaRPr lang="en-US" sz="2000" i="1" kern="0" dirty="0">
              <a:latin typeface="+mn-lt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endParaRPr lang="en-US" sz="2000" i="1" kern="0" dirty="0">
              <a:latin typeface="+mn-lt"/>
            </a:endParaRPr>
          </a:p>
        </p:txBody>
      </p:sp>
      <p:sp>
        <p:nvSpPr>
          <p:cNvPr id="87" name="Rectangle 3"/>
          <p:cNvSpPr txBox="1">
            <a:spLocks noChangeArrowheads="1"/>
          </p:cNvSpPr>
          <p:nvPr/>
        </p:nvSpPr>
        <p:spPr bwMode="auto">
          <a:xfrm>
            <a:off x="3857625" y="3786188"/>
            <a:ext cx="335756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r>
              <a:rPr lang="en-US" sz="2000" i="1" kern="0" dirty="0">
                <a:solidFill>
                  <a:schemeClr val="accent2"/>
                </a:solidFill>
                <a:latin typeface="+mn-lt"/>
              </a:rPr>
              <a:t>Partial distribution</a:t>
            </a:r>
          </a:p>
        </p:txBody>
      </p:sp>
      <p:sp>
        <p:nvSpPr>
          <p:cNvPr id="88" name="Rectangle 3"/>
          <p:cNvSpPr txBox="1">
            <a:spLocks noChangeArrowheads="1"/>
          </p:cNvSpPr>
          <p:nvPr/>
        </p:nvSpPr>
        <p:spPr bwMode="auto">
          <a:xfrm>
            <a:off x="2643188" y="4500563"/>
            <a:ext cx="357187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800100" lvl="1" indent="-34290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r>
              <a:rPr lang="en-US" sz="2000" i="1" kern="0" dirty="0">
                <a:solidFill>
                  <a:schemeClr val="accent2"/>
                </a:solidFill>
                <a:latin typeface="+mn-lt"/>
              </a:rPr>
              <a:t>Set of Distributions</a:t>
            </a:r>
          </a:p>
        </p:txBody>
      </p:sp>
      <p:sp>
        <p:nvSpPr>
          <p:cNvPr id="89" name="Rectangle 3"/>
          <p:cNvSpPr txBox="1">
            <a:spLocks noChangeArrowheads="1"/>
          </p:cNvSpPr>
          <p:nvPr/>
        </p:nvSpPr>
        <p:spPr bwMode="auto">
          <a:xfrm>
            <a:off x="3643313" y="5572125"/>
            <a:ext cx="250031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800100" lvl="1" indent="-34290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r>
              <a:rPr lang="en-US" sz="2000" i="1" kern="0" dirty="0">
                <a:solidFill>
                  <a:schemeClr val="accent2"/>
                </a:solidFill>
                <a:latin typeface="+mn-lt"/>
              </a:rPr>
              <a:t>Set of  partial Distributions</a:t>
            </a:r>
          </a:p>
        </p:txBody>
      </p:sp>
      <p:grpSp>
        <p:nvGrpSpPr>
          <p:cNvPr id="2" name="Group 15"/>
          <p:cNvGrpSpPr/>
          <p:nvPr/>
        </p:nvGrpSpPr>
        <p:grpSpPr>
          <a:xfrm>
            <a:off x="6588224" y="2420888"/>
            <a:ext cx="2388237" cy="976174"/>
            <a:chOff x="6588224" y="2420888"/>
            <a:chExt cx="2388237" cy="976174"/>
          </a:xfrm>
        </p:grpSpPr>
        <p:sp>
          <p:nvSpPr>
            <p:cNvPr id="12" name="Rectangle 18"/>
            <p:cNvSpPr>
              <a:spLocks noChangeArrowheads="1"/>
            </p:cNvSpPr>
            <p:nvPr/>
          </p:nvSpPr>
          <p:spPr bwMode="auto">
            <a:xfrm>
              <a:off x="7236296" y="2420888"/>
              <a:ext cx="1164101" cy="400110"/>
            </a:xfrm>
            <a:prstGeom prst="rect">
              <a:avLst/>
            </a:pr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Arial" pitchFamily="34" charset="0"/>
                </a:rPr>
                <a:t>P(Z|X,Y)</a:t>
              </a:r>
              <a:endParaRPr lang="en-US" sz="2000" dirty="0"/>
            </a:p>
          </p:txBody>
        </p:sp>
        <p:sp>
          <p:nvSpPr>
            <p:cNvPr id="13" name="Rectangle 19"/>
            <p:cNvSpPr>
              <a:spLocks noChangeArrowheads="1"/>
            </p:cNvSpPr>
            <p:nvPr/>
          </p:nvSpPr>
          <p:spPr bwMode="auto">
            <a:xfrm>
              <a:off x="6588224" y="2996952"/>
              <a:ext cx="1134221" cy="400110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Arial" pitchFamily="34" charset="0"/>
                </a:rPr>
                <a:t>P(X,Y,Z)</a:t>
              </a:r>
              <a:endParaRPr lang="en-US" sz="2000" baseline="30000" dirty="0"/>
            </a:p>
          </p:txBody>
        </p:sp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7812360" y="2996952"/>
              <a:ext cx="1164101" cy="400110"/>
            </a:xfrm>
            <a:prstGeom prst="rect">
              <a:avLst/>
            </a:prstGeom>
            <a:solidFill>
              <a:srgbClr val="92D050"/>
            </a:solidFill>
            <a:ln w="9525">
              <a:noFill/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Arial" pitchFamily="34" charset="0"/>
                </a:rPr>
                <a:t>P(Y|Z,X)</a:t>
              </a:r>
              <a:endParaRPr lang="en-US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322, Lecture 10</a:t>
            </a:r>
            <a:endParaRPr lang="en-US"/>
          </a:p>
        </p:txBody>
      </p:sp>
      <p:sp>
        <p:nvSpPr>
          <p:cNvPr id="8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F480C8D-A32A-4C72-AFAE-E86EA60FA478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9227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534400" cy="685800"/>
          </a:xfrm>
        </p:spPr>
        <p:txBody>
          <a:bodyPr/>
          <a:lstStyle/>
          <a:p>
            <a:pPr eaLnBrk="1" hangingPunct="1"/>
            <a:r>
              <a:rPr lang="en-US" sz="4400" smtClean="0"/>
              <a:t>Factors</a:t>
            </a:r>
          </a:p>
        </p:txBody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20713"/>
            <a:ext cx="8458200" cy="26654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dirty="0" smtClean="0"/>
              <a:t>A </a:t>
            </a:r>
            <a:r>
              <a:rPr lang="en-US" b="1" dirty="0" smtClean="0"/>
              <a:t>factor</a:t>
            </a:r>
            <a:r>
              <a:rPr lang="en-US" dirty="0" smtClean="0"/>
              <a:t> is a representation of a function from a </a:t>
            </a:r>
            <a:r>
              <a:rPr lang="en-US" dirty="0" err="1" smtClean="0"/>
              <a:t>tuple</a:t>
            </a:r>
            <a:r>
              <a:rPr lang="en-US" dirty="0" smtClean="0"/>
              <a:t> of random variables into a number.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2400" dirty="0" smtClean="0"/>
              <a:t>We will write factor </a:t>
            </a:r>
            <a:r>
              <a:rPr lang="en-US" sz="2400" i="1" dirty="0" smtClean="0"/>
              <a:t>f </a:t>
            </a:r>
            <a:r>
              <a:rPr lang="en-US" sz="2400" dirty="0" smtClean="0"/>
              <a:t> on variables 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,… ,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j</a:t>
            </a:r>
            <a:r>
              <a:rPr lang="en-US" sz="2400" dirty="0" smtClean="0"/>
              <a:t>  as    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2400" dirty="0" smtClean="0"/>
              <a:t>A factor denotes one or more (possibly partial) distributions over the given </a:t>
            </a:r>
            <a:r>
              <a:rPr lang="en-US" sz="2400" dirty="0" err="1" smtClean="0"/>
              <a:t>tuple</a:t>
            </a:r>
            <a:r>
              <a:rPr lang="en-US" sz="2400" dirty="0" smtClean="0"/>
              <a:t> of variables</a:t>
            </a:r>
          </a:p>
          <a:p>
            <a:pPr lvl="1" eaLnBrk="1" hangingPunct="1">
              <a:lnSpc>
                <a:spcPct val="80000"/>
              </a:lnSpc>
            </a:pPr>
            <a:endParaRPr lang="en-US" sz="2000" dirty="0" smtClean="0"/>
          </a:p>
        </p:txBody>
      </p:sp>
      <p:graphicFrame>
        <p:nvGraphicFramePr>
          <p:cNvPr id="666785" name="Group 161"/>
          <p:cNvGraphicFramePr>
            <a:graphicFrameLocks noGrp="1"/>
          </p:cNvGraphicFramePr>
          <p:nvPr/>
        </p:nvGraphicFramePr>
        <p:xfrm>
          <a:off x="4991100" y="3500438"/>
          <a:ext cx="4152900" cy="3098483"/>
        </p:xfrm>
        <a:graphic>
          <a:graphicData uri="http://schemas.openxmlformats.org/drawingml/2006/table">
            <a:tbl>
              <a:tblPr/>
              <a:tblGrid>
                <a:gridCol w="1466850"/>
                <a:gridCol w="671512"/>
                <a:gridCol w="669925"/>
                <a:gridCol w="673100"/>
                <a:gridCol w="671513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val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f(X,Y,Z)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5" name="Rectangle 3"/>
          <p:cNvSpPr txBox="1">
            <a:spLocks noChangeArrowheads="1"/>
          </p:cNvSpPr>
          <p:nvPr/>
        </p:nvSpPr>
        <p:spPr bwMode="auto">
          <a:xfrm>
            <a:off x="4000500" y="3071813"/>
            <a:ext cx="28575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r>
              <a:rPr lang="en-US" sz="2000" i="1" kern="0" dirty="0">
                <a:solidFill>
                  <a:schemeClr val="accent2"/>
                </a:solidFill>
                <a:latin typeface="+mn-lt"/>
              </a:rPr>
              <a:t>D</a:t>
            </a:r>
            <a:r>
              <a:rPr lang="en-US" sz="2000" i="1" kern="0" dirty="0" err="1">
                <a:solidFill>
                  <a:schemeClr val="accent2"/>
                </a:solidFill>
                <a:latin typeface="+mn-lt"/>
              </a:rPr>
              <a:t>istribution</a:t>
            </a:r>
            <a:endParaRPr lang="en-US" sz="2000" i="1" kern="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86" name="Rectangle 3"/>
          <p:cNvSpPr txBox="1">
            <a:spLocks noChangeArrowheads="1"/>
          </p:cNvSpPr>
          <p:nvPr/>
        </p:nvSpPr>
        <p:spPr bwMode="auto">
          <a:xfrm>
            <a:off x="-285750" y="2857500"/>
            <a:ext cx="5000625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endParaRPr lang="en-US" sz="2000" kern="0" dirty="0">
              <a:latin typeface="+mn-lt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r>
              <a:rPr lang="en-US" sz="2000" kern="0" dirty="0">
                <a:latin typeface="+mn-lt"/>
              </a:rPr>
              <a:t>e.g., </a:t>
            </a:r>
            <a:r>
              <a:rPr lang="en-US" sz="2000" i="1" kern="0" dirty="0">
                <a:latin typeface="+mn-lt"/>
              </a:rPr>
              <a:t>P(X</a:t>
            </a:r>
            <a:r>
              <a:rPr lang="en-US" sz="2000" i="1" kern="0" baseline="-25000" dirty="0">
                <a:latin typeface="+mn-lt"/>
              </a:rPr>
              <a:t>1</a:t>
            </a:r>
            <a:r>
              <a:rPr lang="en-US" sz="2000" i="1" kern="0" dirty="0">
                <a:latin typeface="+mn-lt"/>
              </a:rPr>
              <a:t>, X</a:t>
            </a:r>
            <a:r>
              <a:rPr lang="en-US" sz="2000" i="1" kern="0" baseline="-25000" dirty="0">
                <a:latin typeface="+mn-lt"/>
              </a:rPr>
              <a:t>2</a:t>
            </a:r>
            <a:r>
              <a:rPr lang="en-US" sz="2000" i="1" kern="0" dirty="0">
                <a:latin typeface="+mn-lt"/>
              </a:rPr>
              <a:t>) </a:t>
            </a:r>
            <a:r>
              <a:rPr lang="en-US" sz="2000" kern="0" dirty="0">
                <a:latin typeface="+mn-lt"/>
              </a:rPr>
              <a:t> is a factor </a:t>
            </a:r>
            <a:r>
              <a:rPr lang="en-US" sz="2000" i="1" kern="0" dirty="0">
                <a:latin typeface="+mn-lt"/>
              </a:rPr>
              <a:t>f(X</a:t>
            </a:r>
            <a:r>
              <a:rPr lang="en-US" sz="2000" i="1" kern="0" baseline="-25000" dirty="0">
                <a:latin typeface="+mn-lt"/>
              </a:rPr>
              <a:t>1</a:t>
            </a:r>
            <a:r>
              <a:rPr lang="en-US" sz="2000" i="1" kern="0" dirty="0">
                <a:latin typeface="+mn-lt"/>
              </a:rPr>
              <a:t>, X</a:t>
            </a:r>
            <a:r>
              <a:rPr lang="en-US" sz="2000" i="1" kern="0" baseline="-25000" dirty="0">
                <a:latin typeface="+mn-lt"/>
              </a:rPr>
              <a:t>2</a:t>
            </a:r>
            <a:r>
              <a:rPr lang="en-US" sz="2000" i="1" kern="0" dirty="0">
                <a:latin typeface="+mn-lt"/>
              </a:rPr>
              <a:t>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endParaRPr lang="en-US" sz="2000" i="1" kern="0" dirty="0">
              <a:latin typeface="+mn-lt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r>
              <a:rPr lang="en-US" sz="2000" kern="0" dirty="0">
                <a:latin typeface="+mn-lt"/>
              </a:rPr>
              <a:t>e.g., </a:t>
            </a:r>
            <a:r>
              <a:rPr lang="en-US" sz="2000" i="1" kern="0" dirty="0">
                <a:latin typeface="+mn-lt"/>
              </a:rPr>
              <a:t>P(X</a:t>
            </a:r>
            <a:r>
              <a:rPr lang="en-US" sz="2000" i="1" kern="0" baseline="-25000" dirty="0">
                <a:latin typeface="+mn-lt"/>
              </a:rPr>
              <a:t>1</a:t>
            </a:r>
            <a:r>
              <a:rPr lang="en-US" sz="2000" i="1" kern="0" dirty="0">
                <a:latin typeface="+mn-lt"/>
              </a:rPr>
              <a:t>, X</a:t>
            </a:r>
            <a:r>
              <a:rPr lang="en-US" sz="2000" i="1" kern="0" baseline="-25000" dirty="0">
                <a:latin typeface="+mn-lt"/>
              </a:rPr>
              <a:t>2</a:t>
            </a:r>
            <a:r>
              <a:rPr lang="en-US" sz="2000" i="1" kern="0" dirty="0">
                <a:latin typeface="+mn-lt"/>
              </a:rPr>
              <a:t>, X</a:t>
            </a:r>
            <a:r>
              <a:rPr lang="en-US" sz="2000" i="1" kern="0" baseline="-25000" dirty="0">
                <a:latin typeface="+mn-lt"/>
              </a:rPr>
              <a:t>3</a:t>
            </a:r>
            <a:r>
              <a:rPr lang="en-US" sz="2000" i="1" kern="0" dirty="0">
                <a:latin typeface="+mn-lt"/>
              </a:rPr>
              <a:t> = v</a:t>
            </a:r>
            <a:r>
              <a:rPr lang="en-US" sz="2000" i="1" kern="0" baseline="-25000" dirty="0">
                <a:latin typeface="+mn-lt"/>
              </a:rPr>
              <a:t>3</a:t>
            </a:r>
            <a:r>
              <a:rPr lang="en-US" sz="2000" i="1" kern="0" dirty="0">
                <a:latin typeface="+mn-lt"/>
              </a:rPr>
              <a:t>) </a:t>
            </a:r>
            <a:r>
              <a:rPr lang="en-US" sz="2000" kern="0" dirty="0">
                <a:latin typeface="+mn-lt"/>
              </a:rPr>
              <a:t> is a factor 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r>
              <a:rPr lang="en-US" sz="2000" i="1" kern="0" dirty="0">
                <a:latin typeface="+mn-lt"/>
              </a:rPr>
              <a:t>		     f(X</a:t>
            </a:r>
            <a:r>
              <a:rPr lang="en-US" sz="2000" i="1" kern="0" baseline="-25000" dirty="0">
                <a:latin typeface="+mn-lt"/>
              </a:rPr>
              <a:t>1</a:t>
            </a:r>
            <a:r>
              <a:rPr lang="en-US" sz="2000" i="1" kern="0" dirty="0">
                <a:latin typeface="+mn-lt"/>
              </a:rPr>
              <a:t>, X</a:t>
            </a:r>
            <a:r>
              <a:rPr lang="en-US" sz="2000" i="1" kern="0" baseline="-25000" dirty="0">
                <a:latin typeface="+mn-lt"/>
              </a:rPr>
              <a:t>2</a:t>
            </a:r>
            <a:r>
              <a:rPr lang="en-US" sz="2000" i="1" kern="0" dirty="0">
                <a:latin typeface="+mj-lt"/>
              </a:rPr>
              <a:t>) </a:t>
            </a:r>
            <a:r>
              <a:rPr lang="en-US" sz="2000" i="1" kern="0" baseline="-25000" dirty="0">
                <a:latin typeface="+mj-lt"/>
              </a:rPr>
              <a:t>X3 = v3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r>
              <a:rPr lang="en-US" sz="2000" kern="0" dirty="0">
                <a:latin typeface="+mn-lt"/>
              </a:rPr>
              <a:t> 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r>
              <a:rPr lang="en-US" sz="2000" i="1" kern="0" dirty="0">
                <a:latin typeface="+mj-lt"/>
              </a:rPr>
              <a:t>e.g.,  </a:t>
            </a:r>
            <a:r>
              <a:rPr lang="en-US" sz="2000" i="1" kern="0" dirty="0" smtClean="0">
                <a:latin typeface="+mj-lt"/>
              </a:rPr>
              <a:t>P(X </a:t>
            </a:r>
            <a:r>
              <a:rPr lang="en-US" sz="2000" i="1" kern="0" dirty="0">
                <a:latin typeface="+mj-lt"/>
              </a:rPr>
              <a:t>| </a:t>
            </a:r>
            <a:r>
              <a:rPr lang="en-US" sz="2000" i="1" kern="0" dirty="0" smtClean="0">
                <a:latin typeface="+mj-lt"/>
              </a:rPr>
              <a:t>Z,Y</a:t>
            </a:r>
            <a:r>
              <a:rPr lang="en-US" sz="2000" i="1" kern="0" dirty="0">
                <a:latin typeface="+mj-lt"/>
              </a:rPr>
              <a:t>) is a factor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r>
              <a:rPr lang="en-US" sz="2000" i="1" kern="0" dirty="0">
                <a:latin typeface="+mj-lt"/>
              </a:rPr>
              <a:t>             </a:t>
            </a:r>
            <a:r>
              <a:rPr lang="en-US" sz="2000" i="1" kern="0" dirty="0" smtClean="0">
                <a:latin typeface="+mj-lt"/>
              </a:rPr>
              <a:t>f(X,Z,Y</a:t>
            </a:r>
            <a:r>
              <a:rPr lang="en-US" sz="2000" i="1" kern="0" dirty="0">
                <a:latin typeface="+mj-lt"/>
              </a:rPr>
              <a:t>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endParaRPr lang="en-US" sz="2000" i="1" kern="0" dirty="0">
              <a:latin typeface="+mj-lt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r>
              <a:rPr lang="en-US" sz="2000" kern="0" dirty="0">
                <a:latin typeface="+mn-lt"/>
              </a:rPr>
              <a:t>e.g., </a:t>
            </a:r>
            <a:r>
              <a:rPr lang="en-US" sz="2000" i="1" kern="0" dirty="0">
                <a:latin typeface="+mn-lt"/>
              </a:rPr>
              <a:t>P(X</a:t>
            </a:r>
            <a:r>
              <a:rPr lang="en-US" sz="2000" i="1" kern="0" baseline="-25000" dirty="0">
                <a:latin typeface="+mn-lt"/>
              </a:rPr>
              <a:t>1</a:t>
            </a:r>
            <a:r>
              <a:rPr lang="en-US" sz="2000" i="1" kern="0" dirty="0">
                <a:latin typeface="+mn-lt"/>
              </a:rPr>
              <a:t>, X</a:t>
            </a:r>
            <a:r>
              <a:rPr lang="en-US" sz="2000" i="1" kern="0" baseline="-25000" dirty="0">
                <a:latin typeface="+mn-lt"/>
              </a:rPr>
              <a:t>3</a:t>
            </a:r>
            <a:r>
              <a:rPr lang="en-US" sz="2000" i="1" kern="0" dirty="0">
                <a:latin typeface="+mn-lt"/>
              </a:rPr>
              <a:t> = v</a:t>
            </a:r>
            <a:r>
              <a:rPr lang="en-US" sz="2000" i="1" kern="0" baseline="-25000" dirty="0">
                <a:latin typeface="+mn-lt"/>
              </a:rPr>
              <a:t>3</a:t>
            </a:r>
            <a:r>
              <a:rPr lang="en-US" sz="2000" i="1" kern="0" dirty="0">
                <a:latin typeface="+mn-lt"/>
              </a:rPr>
              <a:t> | X</a:t>
            </a:r>
            <a:r>
              <a:rPr lang="en-US" sz="2000" i="1" kern="0" baseline="-25000" dirty="0">
                <a:latin typeface="+mn-lt"/>
              </a:rPr>
              <a:t>2</a:t>
            </a:r>
            <a:r>
              <a:rPr lang="en-US" sz="2000" i="1" kern="0" dirty="0">
                <a:latin typeface="+mn-lt"/>
              </a:rPr>
              <a:t>)</a:t>
            </a:r>
            <a:r>
              <a:rPr lang="en-US" sz="2000" kern="0" dirty="0">
                <a:latin typeface="+mn-lt"/>
              </a:rPr>
              <a:t>  is a factor 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r>
              <a:rPr lang="en-US" sz="2000" i="1" kern="0" dirty="0">
                <a:latin typeface="+mn-lt"/>
              </a:rPr>
              <a:t>		    f(X</a:t>
            </a:r>
            <a:r>
              <a:rPr lang="en-US" sz="2000" i="1" kern="0" baseline="-25000" dirty="0">
                <a:latin typeface="+mn-lt"/>
              </a:rPr>
              <a:t>1</a:t>
            </a:r>
            <a:r>
              <a:rPr lang="en-US" sz="2000" i="1" kern="0" dirty="0">
                <a:latin typeface="+mn-lt"/>
              </a:rPr>
              <a:t>, X</a:t>
            </a:r>
            <a:r>
              <a:rPr lang="en-US" sz="2000" i="1" kern="0" baseline="-25000" dirty="0">
                <a:latin typeface="+mn-lt"/>
              </a:rPr>
              <a:t>2</a:t>
            </a:r>
            <a:r>
              <a:rPr lang="en-US" sz="2000" i="1" kern="0" dirty="0">
                <a:solidFill>
                  <a:srgbClr val="000000"/>
                </a:solidFill>
                <a:latin typeface="Arial Unicode MS"/>
              </a:rPr>
              <a:t> ) </a:t>
            </a:r>
            <a:r>
              <a:rPr lang="en-US" sz="2000" i="1" kern="0" baseline="-25000" dirty="0">
                <a:solidFill>
                  <a:srgbClr val="000000"/>
                </a:solidFill>
                <a:latin typeface="Arial Unicode MS"/>
              </a:rPr>
              <a:t>X3 = v3</a:t>
            </a:r>
            <a:endParaRPr lang="en-US" sz="2000" i="1" kern="0" dirty="0">
              <a:latin typeface="+mn-lt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endParaRPr lang="en-US" sz="2000" i="1" kern="0" dirty="0">
              <a:latin typeface="+mn-lt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r>
              <a:rPr lang="en-US" sz="2000" i="1" kern="0" dirty="0">
                <a:latin typeface="+mn-lt"/>
              </a:rPr>
              <a:t>	          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endParaRPr lang="en-US" sz="2000" i="1" kern="0" dirty="0">
              <a:latin typeface="+mn-lt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endParaRPr lang="en-US" sz="2000" i="1" kern="0" dirty="0">
              <a:latin typeface="+mn-lt"/>
            </a:endParaRPr>
          </a:p>
        </p:txBody>
      </p:sp>
      <p:sp>
        <p:nvSpPr>
          <p:cNvPr id="87" name="Rectangle 3"/>
          <p:cNvSpPr txBox="1">
            <a:spLocks noChangeArrowheads="1"/>
          </p:cNvSpPr>
          <p:nvPr/>
        </p:nvSpPr>
        <p:spPr bwMode="auto">
          <a:xfrm>
            <a:off x="3857625" y="3786188"/>
            <a:ext cx="335756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r>
              <a:rPr lang="en-US" sz="2000" i="1" kern="0" dirty="0">
                <a:solidFill>
                  <a:schemeClr val="accent2"/>
                </a:solidFill>
                <a:latin typeface="+mn-lt"/>
              </a:rPr>
              <a:t>Partial distribution</a:t>
            </a:r>
          </a:p>
        </p:txBody>
      </p:sp>
      <p:sp>
        <p:nvSpPr>
          <p:cNvPr id="88" name="Rectangle 3"/>
          <p:cNvSpPr txBox="1">
            <a:spLocks noChangeArrowheads="1"/>
          </p:cNvSpPr>
          <p:nvPr/>
        </p:nvSpPr>
        <p:spPr bwMode="auto">
          <a:xfrm>
            <a:off x="2643188" y="4500563"/>
            <a:ext cx="357187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800100" lvl="1" indent="-34290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r>
              <a:rPr lang="en-US" sz="2000" i="1" kern="0" dirty="0">
                <a:solidFill>
                  <a:schemeClr val="accent2"/>
                </a:solidFill>
                <a:latin typeface="+mn-lt"/>
              </a:rPr>
              <a:t>Set of Distributions</a:t>
            </a:r>
          </a:p>
        </p:txBody>
      </p:sp>
      <p:sp>
        <p:nvSpPr>
          <p:cNvPr id="89" name="Rectangle 3"/>
          <p:cNvSpPr txBox="1">
            <a:spLocks noChangeArrowheads="1"/>
          </p:cNvSpPr>
          <p:nvPr/>
        </p:nvSpPr>
        <p:spPr bwMode="auto">
          <a:xfrm>
            <a:off x="3643313" y="5572125"/>
            <a:ext cx="250031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800100" lvl="1" indent="-34290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r>
              <a:rPr lang="en-US" sz="2000" i="1" kern="0" dirty="0">
                <a:solidFill>
                  <a:schemeClr val="accent2"/>
                </a:solidFill>
                <a:latin typeface="+mn-lt"/>
              </a:rPr>
              <a:t>Set of  partial Distributions</a:t>
            </a: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7236296" y="2420888"/>
            <a:ext cx="1164101" cy="400110"/>
          </a:xfrm>
          <a:prstGeom prst="rect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Arial" pitchFamily="34" charset="0"/>
              </a:rPr>
              <a:t>P(Z|X,Y)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B32E300-924D-4F8D-B1DD-9AB656FAA6AB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0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Manipulating Factors:</a:t>
            </a:r>
          </a:p>
        </p:txBody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81075"/>
            <a:ext cx="8820150" cy="56165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We can make new factors out of an existing factor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dirty="0" smtClean="0">
                <a:solidFill>
                  <a:schemeClr val="accent2"/>
                </a:solidFill>
              </a:rPr>
              <a:t>Our first operation:</a:t>
            </a:r>
            <a:r>
              <a:rPr lang="en-US" dirty="0" smtClean="0"/>
              <a:t> we can </a:t>
            </a:r>
            <a:r>
              <a:rPr lang="en-US" i="1" dirty="0" smtClean="0">
                <a:solidFill>
                  <a:schemeClr val="accent6"/>
                </a:solidFill>
              </a:rPr>
              <a:t>assign</a:t>
            </a:r>
            <a:r>
              <a:rPr lang="en-US" dirty="0" smtClean="0"/>
              <a:t> some or all of the variables of a factor.</a:t>
            </a:r>
          </a:p>
        </p:txBody>
      </p:sp>
      <p:graphicFrame>
        <p:nvGraphicFramePr>
          <p:cNvPr id="7" name="Group 150"/>
          <p:cNvGraphicFramePr>
            <a:graphicFrameLocks/>
          </p:cNvGraphicFramePr>
          <p:nvPr/>
        </p:nvGraphicFramePr>
        <p:xfrm>
          <a:off x="785813" y="2643188"/>
          <a:ext cx="4152900" cy="3291840"/>
        </p:xfrm>
        <a:graphic>
          <a:graphicData uri="http://schemas.openxmlformats.org/drawingml/2006/table">
            <a:tbl>
              <a:tblPr/>
              <a:tblGrid>
                <a:gridCol w="1466850"/>
                <a:gridCol w="671512"/>
                <a:gridCol w="669925"/>
                <a:gridCol w="673100"/>
                <a:gridCol w="671513"/>
              </a:tblGrid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val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f(X,Y,Z):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929188" y="3143250"/>
            <a:ext cx="40005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800100" lvl="1" indent="-34290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r>
              <a:rPr lang="en-US" sz="2400" i="1" kern="0" dirty="0">
                <a:solidFill>
                  <a:schemeClr val="accent2"/>
                </a:solidFill>
                <a:latin typeface="+mn-lt"/>
              </a:rPr>
              <a:t>What is the result of  assigning   X= t   ?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715000" y="4214813"/>
            <a:ext cx="300037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800100" lvl="1" indent="-34290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r>
              <a:rPr lang="en-US" sz="2400" dirty="0">
                <a:latin typeface="Arial Unicode MS" pitchFamily="34" charset="-128"/>
              </a:rPr>
              <a:t>f(X=</a:t>
            </a:r>
            <a:r>
              <a:rPr lang="en-US" sz="2400" dirty="0" err="1">
                <a:latin typeface="Arial Unicode MS" pitchFamily="34" charset="-128"/>
              </a:rPr>
              <a:t>t,Y,Z</a:t>
            </a:r>
            <a:r>
              <a:rPr lang="en-US" sz="2400" dirty="0">
                <a:latin typeface="Arial Unicode MS" pitchFamily="34" charset="-128"/>
              </a:rPr>
              <a:t>)</a:t>
            </a:r>
            <a:endParaRPr lang="en-US" sz="2400" i="1" kern="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286500" y="5000625"/>
            <a:ext cx="2357438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Aft>
                <a:spcPct val="25000"/>
              </a:spcAft>
              <a:defRPr/>
            </a:pPr>
            <a:r>
              <a:rPr lang="en-US" sz="2400" dirty="0">
                <a:latin typeface="+mj-lt"/>
              </a:rPr>
              <a:t>f(X, Y, </a:t>
            </a:r>
            <a:r>
              <a:rPr lang="en-US" sz="2400" dirty="0" smtClean="0">
                <a:latin typeface="+mj-lt"/>
              </a:rPr>
              <a:t>Z)</a:t>
            </a:r>
            <a:r>
              <a:rPr lang="en-US" sz="2400" baseline="-25000" dirty="0" smtClean="0">
                <a:latin typeface="+mj-lt"/>
              </a:rPr>
              <a:t>X </a:t>
            </a:r>
            <a:r>
              <a:rPr lang="en-US" sz="2400" baseline="-25000" dirty="0">
                <a:latin typeface="+mj-lt"/>
              </a:rPr>
              <a:t>= </a:t>
            </a:r>
            <a:r>
              <a:rPr lang="en-US" sz="2400" baseline="-25000" dirty="0" smtClean="0">
                <a:latin typeface="+mj-lt"/>
              </a:rPr>
              <a:t>t</a:t>
            </a:r>
            <a:endParaRPr lang="en-US" sz="1600" baseline="-50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149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62F026D-964F-4DB4-9F47-2D52B92190B1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12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More examples of assignment</a:t>
            </a:r>
          </a:p>
        </p:txBody>
      </p:sp>
      <p:graphicFrame>
        <p:nvGraphicFramePr>
          <p:cNvPr id="670870" name="Group 150"/>
          <p:cNvGraphicFramePr>
            <a:graphicFrameLocks noGrp="1"/>
          </p:cNvGraphicFramePr>
          <p:nvPr>
            <p:ph sz="quarter" idx="2"/>
          </p:nvPr>
        </p:nvGraphicFramePr>
        <p:xfrm>
          <a:off x="428625" y="1000125"/>
          <a:ext cx="4152900" cy="3291840"/>
        </p:xfrm>
        <a:graphic>
          <a:graphicData uri="http://schemas.openxmlformats.org/drawingml/2006/table">
            <a:tbl>
              <a:tblPr/>
              <a:tblGrid>
                <a:gridCol w="1466850"/>
                <a:gridCol w="671512"/>
                <a:gridCol w="669925"/>
                <a:gridCol w="673100"/>
                <a:gridCol w="671513"/>
              </a:tblGrid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val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r(X,Y,Z):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70869" name="Group 149"/>
          <p:cNvGraphicFramePr>
            <a:graphicFrameLocks noGrp="1"/>
          </p:cNvGraphicFramePr>
          <p:nvPr>
            <p:ph sz="quarter" idx="3"/>
          </p:nvPr>
        </p:nvGraphicFramePr>
        <p:xfrm>
          <a:off x="5000625" y="1500188"/>
          <a:ext cx="3481388" cy="1828800"/>
        </p:xfrm>
        <a:graphic>
          <a:graphicData uri="http://schemas.openxmlformats.org/drawingml/2006/table">
            <a:tbl>
              <a:tblPr/>
              <a:tblGrid>
                <a:gridCol w="1466850"/>
                <a:gridCol w="669925"/>
                <a:gridCol w="673100"/>
                <a:gridCol w="671513"/>
              </a:tblGrid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val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r(X=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t,Y,Z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):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70868" name="Group 148"/>
          <p:cNvGraphicFramePr>
            <a:graphicFrameLocks noGrp="1"/>
          </p:cNvGraphicFramePr>
          <p:nvPr/>
        </p:nvGraphicFramePr>
        <p:xfrm>
          <a:off x="1258888" y="4797425"/>
          <a:ext cx="2808287" cy="1097280"/>
        </p:xfrm>
        <a:graphic>
          <a:graphicData uri="http://schemas.openxmlformats.org/drawingml/2006/table">
            <a:tbl>
              <a:tblPr/>
              <a:tblGrid>
                <a:gridCol w="1466850"/>
                <a:gridCol w="669925"/>
                <a:gridCol w="671512"/>
              </a:tblGrid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val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r(X=t,Y,Z=f):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70872" name="Group 152"/>
          <p:cNvGraphicFramePr>
            <a:graphicFrameLocks noGrp="1"/>
          </p:cNvGraphicFramePr>
          <p:nvPr/>
        </p:nvGraphicFramePr>
        <p:xfrm>
          <a:off x="5364163" y="5013325"/>
          <a:ext cx="3168650" cy="903288"/>
        </p:xfrm>
        <a:graphic>
          <a:graphicData uri="http://schemas.openxmlformats.org/drawingml/2006/table">
            <a:tbl>
              <a:tblPr/>
              <a:tblGrid>
                <a:gridCol w="2173287"/>
                <a:gridCol w="995363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r(X=t,Y=f,Z=f):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val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123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0F7F010-63EA-49C0-B9ED-C936FED04071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23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Summing out a variable example</a:t>
            </a:r>
          </a:p>
        </p:txBody>
      </p:sp>
      <p:graphicFrame>
        <p:nvGraphicFramePr>
          <p:cNvPr id="674819" name="Group 3"/>
          <p:cNvGraphicFramePr>
            <a:graphicFrameLocks noGrp="1"/>
          </p:cNvGraphicFramePr>
          <p:nvPr>
            <p:ph sz="quarter" idx="2"/>
          </p:nvPr>
        </p:nvGraphicFramePr>
        <p:xfrm>
          <a:off x="714348" y="2214554"/>
          <a:ext cx="3591409" cy="3291840"/>
        </p:xfrm>
        <a:graphic>
          <a:graphicData uri="http://schemas.openxmlformats.org/drawingml/2006/table">
            <a:tbl>
              <a:tblPr/>
              <a:tblGrid>
                <a:gridCol w="1224594"/>
                <a:gridCol w="561501"/>
                <a:gridCol w="561491"/>
                <a:gridCol w="558765"/>
                <a:gridCol w="685058"/>
              </a:tblGrid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val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  <a:r>
                        <a:rPr kumimoji="0" lang="en-US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(A,B,C):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74897" name="Group 81"/>
          <p:cNvGraphicFramePr>
            <a:graphicFrameLocks noGrp="1"/>
          </p:cNvGraphicFramePr>
          <p:nvPr>
            <p:ph sz="quarter" idx="3"/>
          </p:nvPr>
        </p:nvGraphicFramePr>
        <p:xfrm>
          <a:off x="5000625" y="2714625"/>
          <a:ext cx="3384550" cy="2171701"/>
        </p:xfrm>
        <a:graphic>
          <a:graphicData uri="http://schemas.openxmlformats.org/drawingml/2006/table">
            <a:tbl>
              <a:tblPr/>
              <a:tblGrid>
                <a:gridCol w="1425575"/>
                <a:gridCol w="650875"/>
                <a:gridCol w="655637"/>
                <a:gridCol w="652463"/>
              </a:tblGrid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A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val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Symbol" pitchFamily="18" charset="2"/>
                        </a:rPr>
                        <a:t>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Symbol" pitchFamily="18" charset="2"/>
                        </a:rPr>
                        <a:t>B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(A,C):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7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313" y="785813"/>
            <a:ext cx="8659812" cy="1562100"/>
          </a:xfrm>
        </p:spPr>
        <p:txBody>
          <a:bodyPr/>
          <a:lstStyle/>
          <a:p>
            <a:pPr marL="0" indent="0" eaLnBrk="1" hangingPunct="1"/>
            <a:r>
              <a:rPr lang="en-US" dirty="0" smtClean="0"/>
              <a:t>Our second operation: we can </a:t>
            </a:r>
            <a:r>
              <a:rPr lang="en-US" b="1" i="1" dirty="0" smtClean="0"/>
              <a:t>sum out</a:t>
            </a:r>
            <a:r>
              <a:rPr lang="en-US" b="1" dirty="0" smtClean="0"/>
              <a:t>  </a:t>
            </a:r>
            <a:r>
              <a:rPr lang="en-US" dirty="0" smtClean="0"/>
              <a:t>a variable, say </a:t>
            </a:r>
            <a:r>
              <a:rPr lang="en-US" i="1" dirty="0" smtClean="0"/>
              <a:t>X</a:t>
            </a:r>
            <a:r>
              <a:rPr lang="en-US" i="1" baseline="-25000" dirty="0" smtClean="0"/>
              <a:t>1</a:t>
            </a:r>
            <a:r>
              <a:rPr lang="en-US" dirty="0" smtClean="0"/>
              <a:t>  with domain </a:t>
            </a:r>
            <a:r>
              <a:rPr lang="en-US" sz="2400" i="1" dirty="0" smtClean="0"/>
              <a:t>{v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, …,</a:t>
            </a:r>
            <a:r>
              <a:rPr lang="en-US" sz="2400" i="1" dirty="0" err="1" smtClean="0"/>
              <a:t>v</a:t>
            </a:r>
            <a:r>
              <a:rPr lang="en-US" sz="2400" i="1" baseline="-25000" dirty="0" err="1" smtClean="0"/>
              <a:t>k</a:t>
            </a:r>
            <a:r>
              <a:rPr lang="en-US" sz="2400" i="1" dirty="0" smtClean="0"/>
              <a:t>} </a:t>
            </a:r>
            <a:r>
              <a:rPr lang="en-US" dirty="0" smtClean="0"/>
              <a:t>, from factor </a:t>
            </a:r>
            <a:r>
              <a:rPr lang="en-US" i="1" dirty="0" smtClean="0"/>
              <a:t>f(X</a:t>
            </a:r>
            <a:r>
              <a:rPr lang="en-US" i="1" baseline="-25000" dirty="0" smtClean="0"/>
              <a:t>1</a:t>
            </a:r>
            <a:r>
              <a:rPr lang="en-US" i="1" dirty="0" smtClean="0"/>
              <a:t>, …,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j</a:t>
            </a:r>
            <a:r>
              <a:rPr lang="en-US" i="1" dirty="0" smtClean="0"/>
              <a:t>)</a:t>
            </a:r>
            <a:r>
              <a:rPr lang="en-US" dirty="0" smtClean="0"/>
              <a:t>, resulting in a factor on </a:t>
            </a:r>
            <a:r>
              <a:rPr lang="en-US" i="1" dirty="0" smtClean="0"/>
              <a:t>X</a:t>
            </a:r>
            <a:r>
              <a:rPr lang="en-US" i="1" baseline="-25000" dirty="0" smtClean="0"/>
              <a:t>2</a:t>
            </a:r>
            <a:r>
              <a:rPr lang="en-US" i="1" dirty="0" smtClean="0"/>
              <a:t>, …,X</a:t>
            </a:r>
            <a:r>
              <a:rPr lang="en-US" i="1" baseline="-25000" dirty="0" smtClean="0"/>
              <a:t>j</a:t>
            </a:r>
            <a:r>
              <a:rPr lang="en-US" dirty="0" smtClean="0"/>
              <a:t>  defined by:</a:t>
            </a:r>
          </a:p>
          <a:p>
            <a:pPr marL="0" indent="0" eaLnBrk="1" hangingPunct="1"/>
            <a:endParaRPr lang="en-US" sz="1600" dirty="0" smtClean="0"/>
          </a:p>
        </p:txBody>
      </p:sp>
      <p:graphicFrame>
        <p:nvGraphicFramePr>
          <p:cNvPr id="674943" name="Object 127"/>
          <p:cNvGraphicFramePr>
            <a:graphicFrameLocks noChangeAspect="1"/>
          </p:cNvGraphicFramePr>
          <p:nvPr/>
        </p:nvGraphicFramePr>
        <p:xfrm>
          <a:off x="0" y="5357813"/>
          <a:ext cx="9144000" cy="979487"/>
        </p:xfrm>
        <a:graphic>
          <a:graphicData uri="http://schemas.openxmlformats.org/presentationml/2006/ole">
            <p:oleObj spid="_x0000_s12290" name="Equation" r:id="rId4" imgW="441936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16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DA2901-B336-4874-92A2-21FA06425D55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33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Multiplying factors</a:t>
            </a:r>
          </a:p>
        </p:txBody>
      </p:sp>
      <p:graphicFrame>
        <p:nvGraphicFramePr>
          <p:cNvPr id="678915" name="Group 3"/>
          <p:cNvGraphicFramePr>
            <a:graphicFrameLocks noGrp="1"/>
          </p:cNvGraphicFramePr>
          <p:nvPr/>
        </p:nvGraphicFramePr>
        <p:xfrm>
          <a:off x="4427538" y="2133600"/>
          <a:ext cx="4152900" cy="3291840"/>
        </p:xfrm>
        <a:graphic>
          <a:graphicData uri="http://schemas.openxmlformats.org/drawingml/2006/table">
            <a:tbl>
              <a:tblPr/>
              <a:tblGrid>
                <a:gridCol w="1884362"/>
                <a:gridCol w="492125"/>
                <a:gridCol w="492125"/>
                <a:gridCol w="492125"/>
                <a:gridCol w="792163"/>
              </a:tblGrid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A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val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(A,B)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×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f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(B,C):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78993" name="Group 81"/>
          <p:cNvGraphicFramePr>
            <a:graphicFrameLocks noGrp="1"/>
          </p:cNvGraphicFramePr>
          <p:nvPr/>
        </p:nvGraphicFramePr>
        <p:xfrm>
          <a:off x="684213" y="1341438"/>
          <a:ext cx="3384550" cy="2171701"/>
        </p:xfrm>
        <a:graphic>
          <a:graphicData uri="http://schemas.openxmlformats.org/drawingml/2006/table">
            <a:tbl>
              <a:tblPr/>
              <a:tblGrid>
                <a:gridCol w="1425575"/>
                <a:gridCol w="650875"/>
                <a:gridCol w="655637"/>
                <a:gridCol w="652463"/>
              </a:tblGrid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A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Val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(A,B):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79033" name="Group 121"/>
          <p:cNvGraphicFramePr>
            <a:graphicFrameLocks noGrp="1"/>
          </p:cNvGraphicFramePr>
          <p:nvPr>
            <p:ph sz="half" idx="2"/>
          </p:nvPr>
        </p:nvGraphicFramePr>
        <p:xfrm>
          <a:off x="611188" y="3860800"/>
          <a:ext cx="3527425" cy="2160590"/>
        </p:xfrm>
        <a:graphic>
          <a:graphicData uri="http://schemas.openxmlformats.org/drawingml/2006/table">
            <a:tbl>
              <a:tblPr/>
              <a:tblGrid>
                <a:gridCol w="1485900"/>
                <a:gridCol w="677862"/>
                <a:gridCol w="684213"/>
                <a:gridCol w="679450"/>
              </a:tblGrid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Val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(B,C):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3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857250"/>
            <a:ext cx="9144000" cy="785813"/>
          </a:xfrm>
        </p:spPr>
        <p:txBody>
          <a:bodyPr/>
          <a:lstStyle/>
          <a:p>
            <a:pPr marL="0" indent="0" eaLnBrk="1" hangingPunct="1">
              <a:buFontTx/>
              <a:buChar char="•"/>
            </a:pPr>
            <a:r>
              <a:rPr lang="en-US" smtClean="0"/>
              <a:t>Our third operation: factors can be </a:t>
            </a:r>
            <a:r>
              <a:rPr lang="en-US" b="1" i="1" smtClean="0"/>
              <a:t>multiplied</a:t>
            </a:r>
            <a:r>
              <a:rPr lang="en-US" smtClean="0"/>
              <a:t>  together.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970B119-E640-4A40-B491-30BC68064AD3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143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Multiplying factors: Formal</a:t>
            </a:r>
          </a:p>
        </p:txBody>
      </p:sp>
      <p:sp>
        <p:nvSpPr>
          <p:cNvPr id="143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125538"/>
            <a:ext cx="8893175" cy="1704975"/>
          </a:xfrm>
        </p:spPr>
        <p:txBody>
          <a:bodyPr/>
          <a:lstStyle/>
          <a:p>
            <a:pPr marL="0" indent="0" eaLnBrk="1" hangingPunct="1">
              <a:buFontTx/>
              <a:buChar char="•"/>
            </a:pPr>
            <a:r>
              <a:rPr lang="en-US" sz="2400" smtClean="0"/>
              <a:t>The  </a:t>
            </a:r>
            <a:r>
              <a:rPr lang="en-US" sz="2400" b="1" smtClean="0"/>
              <a:t>product</a:t>
            </a:r>
            <a:r>
              <a:rPr lang="en-US" sz="2400" smtClean="0"/>
              <a:t> of factor </a:t>
            </a:r>
            <a:r>
              <a:rPr lang="en-US" sz="2400" i="1" smtClean="0"/>
              <a:t>f</a:t>
            </a:r>
            <a:r>
              <a:rPr lang="en-US" sz="2400" i="1" baseline="-25000" smtClean="0"/>
              <a:t>1</a:t>
            </a:r>
            <a:r>
              <a:rPr lang="en-US" sz="2400" i="1" smtClean="0"/>
              <a:t>(A, B) </a:t>
            </a:r>
            <a:r>
              <a:rPr lang="en-US" sz="2400" smtClean="0"/>
              <a:t> and </a:t>
            </a:r>
            <a:r>
              <a:rPr lang="en-US" sz="2400" i="1" smtClean="0"/>
              <a:t>f</a:t>
            </a:r>
            <a:r>
              <a:rPr lang="en-US" sz="2400" i="1" baseline="-25000" smtClean="0"/>
              <a:t>2</a:t>
            </a:r>
            <a:r>
              <a:rPr lang="en-US" sz="2400" i="1" smtClean="0"/>
              <a:t>(B, C)</a:t>
            </a:r>
            <a:r>
              <a:rPr lang="en-US" sz="2400" smtClean="0"/>
              <a:t>, where </a:t>
            </a:r>
            <a:r>
              <a:rPr lang="en-US" sz="2400" i="1" smtClean="0"/>
              <a:t>B </a:t>
            </a:r>
            <a:r>
              <a:rPr lang="en-US" sz="2400" smtClean="0"/>
              <a:t>is the variable in common, is the factor </a:t>
            </a:r>
            <a:r>
              <a:rPr lang="en-US" sz="2400" i="1" smtClean="0"/>
              <a:t>(f</a:t>
            </a:r>
            <a:r>
              <a:rPr lang="en-US" sz="2400" i="1" baseline="-25000" smtClean="0"/>
              <a:t>1</a:t>
            </a:r>
            <a:r>
              <a:rPr lang="en-US" sz="2400" i="1" smtClean="0"/>
              <a:t> </a:t>
            </a:r>
            <a:r>
              <a:rPr lang="en-US" sz="2400" i="1" smtClean="0">
                <a:ea typeface="Arial Unicode MS" pitchFamily="34" charset="-128"/>
                <a:cs typeface="Arial Unicode MS" pitchFamily="34" charset="-128"/>
              </a:rPr>
              <a:t>× </a:t>
            </a:r>
            <a:r>
              <a:rPr lang="en-US" sz="2400" i="1" smtClean="0"/>
              <a:t>f</a:t>
            </a:r>
            <a:r>
              <a:rPr lang="en-US" sz="2400" i="1" baseline="-25000" smtClean="0"/>
              <a:t>2</a:t>
            </a:r>
            <a:r>
              <a:rPr lang="en-US" sz="2400" i="1" smtClean="0"/>
              <a:t>)(A, B, C)</a:t>
            </a:r>
            <a:r>
              <a:rPr lang="en-US" sz="2400" smtClean="0"/>
              <a:t> defined by:</a:t>
            </a:r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428750" y="2790825"/>
          <a:ext cx="6403975" cy="622300"/>
        </p:xfrm>
        <a:graphic>
          <a:graphicData uri="http://schemas.openxmlformats.org/presentationml/2006/ole">
            <p:oleObj spid="_x0000_s14338" name="Equation" r:id="rId4" imgW="2222280" imgH="215640" progId="Equation.3">
              <p:embed/>
            </p:oleObj>
          </a:graphicData>
        </a:graphic>
      </p:graphicFrame>
      <p:sp>
        <p:nvSpPr>
          <p:cNvPr id="14344" name="Rectangle 5"/>
          <p:cNvSpPr>
            <a:spLocks noChangeArrowheads="1"/>
          </p:cNvSpPr>
          <p:nvPr/>
        </p:nvSpPr>
        <p:spPr bwMode="auto">
          <a:xfrm>
            <a:off x="179388" y="3929063"/>
            <a:ext cx="8964612" cy="99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 b="1">
                <a:latin typeface="Arial Unicode MS" pitchFamily="34" charset="-128"/>
              </a:rPr>
              <a:t>Note1: </a:t>
            </a:r>
            <a:r>
              <a:rPr lang="en-US" sz="2400">
                <a:latin typeface="Arial Unicode MS" pitchFamily="34" charset="-128"/>
              </a:rPr>
              <a:t>it's defined on all  </a:t>
            </a:r>
            <a:r>
              <a:rPr lang="en-US" sz="2400" i="1">
                <a:latin typeface="Arial Unicode MS" pitchFamily="34" charset="-128"/>
              </a:rPr>
              <a:t>A</a:t>
            </a:r>
            <a:r>
              <a:rPr lang="en-US" sz="2400">
                <a:latin typeface="Arial Unicode MS" pitchFamily="34" charset="-128"/>
              </a:rPr>
              <a:t>, </a:t>
            </a:r>
            <a:r>
              <a:rPr lang="en-US" sz="2400" i="1">
                <a:latin typeface="Arial Unicode MS" pitchFamily="34" charset="-128"/>
              </a:rPr>
              <a:t>B</a:t>
            </a:r>
            <a:r>
              <a:rPr lang="en-US" sz="2400">
                <a:latin typeface="Arial Unicode MS" pitchFamily="34" charset="-128"/>
              </a:rPr>
              <a:t>, </a:t>
            </a:r>
            <a:r>
              <a:rPr lang="en-US" sz="2400" i="1">
                <a:latin typeface="Arial Unicode MS" pitchFamily="34" charset="-128"/>
              </a:rPr>
              <a:t>C</a:t>
            </a:r>
            <a:r>
              <a:rPr lang="en-US" sz="2400">
                <a:latin typeface="Arial Unicode MS" pitchFamily="34" charset="-128"/>
              </a:rPr>
              <a:t>  </a:t>
            </a: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triples</a:t>
            </a:r>
            <a:r>
              <a:rPr lang="en-US" sz="2400">
                <a:latin typeface="Arial Unicode MS" pitchFamily="34" charset="-128"/>
              </a:rPr>
              <a:t>, obtained by multiplying together the appropriate pair of entries from </a:t>
            </a:r>
            <a:r>
              <a:rPr lang="en-US" sz="2400" i="1">
                <a:latin typeface="Arial Unicode MS" pitchFamily="34" charset="-128"/>
              </a:rPr>
              <a:t>f</a:t>
            </a:r>
            <a:r>
              <a:rPr lang="en-US" sz="2400" i="1" baseline="-25000">
                <a:latin typeface="Arial Unicode MS" pitchFamily="34" charset="-128"/>
              </a:rPr>
              <a:t>1 </a:t>
            </a:r>
            <a:r>
              <a:rPr lang="en-US" sz="2400">
                <a:latin typeface="Arial Unicode MS" pitchFamily="34" charset="-128"/>
              </a:rPr>
              <a:t> and </a:t>
            </a:r>
            <a:r>
              <a:rPr lang="en-US" sz="2400" i="1">
                <a:latin typeface="Arial Unicode MS" pitchFamily="34" charset="-128"/>
              </a:rPr>
              <a:t>f</a:t>
            </a:r>
            <a:r>
              <a:rPr lang="en-US" sz="2400" i="1" baseline="-25000">
                <a:latin typeface="Arial Unicode MS" pitchFamily="34" charset="-128"/>
              </a:rPr>
              <a:t>2 </a:t>
            </a:r>
            <a:r>
              <a:rPr lang="en-US" sz="2400">
                <a:latin typeface="Arial Unicode MS" pitchFamily="34" charset="-128"/>
              </a:rPr>
              <a:t>.</a:t>
            </a:r>
          </a:p>
        </p:txBody>
      </p:sp>
      <p:sp>
        <p:nvSpPr>
          <p:cNvPr id="14345" name="Rectangle 5"/>
          <p:cNvSpPr>
            <a:spLocks noChangeArrowheads="1"/>
          </p:cNvSpPr>
          <p:nvPr/>
        </p:nvSpPr>
        <p:spPr bwMode="auto">
          <a:xfrm>
            <a:off x="500063" y="5143500"/>
            <a:ext cx="789305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 b="1">
                <a:latin typeface="Arial Unicode MS" pitchFamily="34" charset="-128"/>
              </a:rPr>
              <a:t>Note2: </a:t>
            </a:r>
            <a:r>
              <a:rPr lang="en-US" sz="2400" i="1">
                <a:latin typeface="Arial Unicode MS" pitchFamily="34" charset="-128"/>
              </a:rPr>
              <a:t>A</a:t>
            </a:r>
            <a:r>
              <a:rPr lang="en-US" sz="2400">
                <a:latin typeface="Arial Unicode MS" pitchFamily="34" charset="-128"/>
              </a:rPr>
              <a:t>, </a:t>
            </a:r>
            <a:r>
              <a:rPr lang="en-US" sz="2400" i="1">
                <a:latin typeface="Arial Unicode MS" pitchFamily="34" charset="-128"/>
              </a:rPr>
              <a:t>B</a:t>
            </a:r>
            <a:r>
              <a:rPr lang="en-US" sz="2400">
                <a:latin typeface="Arial Unicode MS" pitchFamily="34" charset="-128"/>
              </a:rPr>
              <a:t>, </a:t>
            </a:r>
            <a:r>
              <a:rPr lang="en-US" sz="2400" i="1">
                <a:latin typeface="Arial Unicode MS" pitchFamily="34" charset="-128"/>
              </a:rPr>
              <a:t>C</a:t>
            </a:r>
            <a:r>
              <a:rPr lang="en-US" sz="2400">
                <a:latin typeface="Arial Unicode MS" pitchFamily="34" charset="-128"/>
              </a:rPr>
              <a:t>  can be sets of variables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3F0C276-43E3-4252-BBA6-8C451D447BC0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4000" b="1" smtClean="0"/>
              <a:t>Recap Learning Goals previous lecture</a:t>
            </a:r>
          </a:p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bg2"/>
                </a:solidFill>
              </a:rPr>
              <a:t>Bnets Inference</a:t>
            </a:r>
          </a:p>
          <a:p>
            <a:pPr lvl="1" eaLnBrk="1" hangingPunct="1"/>
            <a:r>
              <a:rPr lang="en-US" sz="3600" smtClean="0">
                <a:solidFill>
                  <a:schemeClr val="bg2"/>
                </a:solidFill>
              </a:rPr>
              <a:t>Intro</a:t>
            </a:r>
          </a:p>
          <a:p>
            <a:pPr lvl="1" eaLnBrk="1" hangingPunct="1"/>
            <a:r>
              <a:rPr lang="en-US" sz="3600" smtClean="0">
                <a:solidFill>
                  <a:schemeClr val="bg2"/>
                </a:solidFill>
              </a:rPr>
              <a:t>Factors</a:t>
            </a:r>
          </a:p>
          <a:p>
            <a:pPr lvl="1" eaLnBrk="1" hangingPunct="1"/>
            <a:r>
              <a:rPr lang="en-US" sz="3600" smtClean="0">
                <a:solidFill>
                  <a:schemeClr val="bg2"/>
                </a:solidFill>
              </a:rPr>
              <a:t>Variable elimination Intro</a:t>
            </a:r>
          </a:p>
          <a:p>
            <a:pPr eaLnBrk="1" hangingPunct="1">
              <a:buFontTx/>
              <a:buChar char="•"/>
            </a:pPr>
            <a:endParaRPr lang="en-US" sz="400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C8A9E1C-F75A-4D85-A46F-F89864E9A398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153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 smtClean="0"/>
              <a:t>Factors Summary</a:t>
            </a:r>
          </a:p>
        </p:txBody>
      </p:sp>
      <p:sp>
        <p:nvSpPr>
          <p:cNvPr id="153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2984"/>
            <a:ext cx="9144000" cy="492922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400" dirty="0" smtClean="0"/>
              <a:t>A factor is a representation of a function from a </a:t>
            </a:r>
            <a:r>
              <a:rPr lang="en-US" sz="2400" dirty="0" err="1" smtClean="0"/>
              <a:t>tuple</a:t>
            </a:r>
            <a:r>
              <a:rPr lang="en-US" sz="2400" dirty="0" smtClean="0"/>
              <a:t> of random variables into a number.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1" dirty="0" smtClean="0"/>
              <a:t>f(X</a:t>
            </a:r>
            <a:r>
              <a:rPr lang="en-US" i="1" baseline="-25000" dirty="0" smtClean="0"/>
              <a:t>1</a:t>
            </a:r>
            <a:r>
              <a:rPr lang="en-US" i="1" dirty="0" smtClean="0"/>
              <a:t>,… ,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j</a:t>
            </a:r>
            <a:r>
              <a:rPr lang="en-US" i="1" dirty="0" smtClean="0"/>
              <a:t>)</a:t>
            </a:r>
            <a:r>
              <a:rPr lang="en-US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400" dirty="0" smtClean="0"/>
              <a:t>We have defined three operations on factors:</a:t>
            </a:r>
          </a:p>
          <a:p>
            <a:pPr lvl="1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Assigning</a:t>
            </a:r>
            <a:r>
              <a:rPr lang="en-US" dirty="0" smtClean="0"/>
              <a:t> one or more variables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2400" i="1" dirty="0" smtClean="0"/>
              <a:t>f(X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=v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, X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, …,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j</a:t>
            </a:r>
            <a:r>
              <a:rPr lang="en-US" sz="2400" i="1" dirty="0" smtClean="0"/>
              <a:t>) </a:t>
            </a:r>
            <a:r>
              <a:rPr lang="en-US" sz="2400" dirty="0" smtClean="0"/>
              <a:t> is a factor on 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, …,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j</a:t>
            </a:r>
            <a:r>
              <a:rPr lang="en-US" sz="2400" i="1" baseline="-25000" dirty="0" smtClean="0"/>
              <a:t> </a:t>
            </a:r>
            <a:r>
              <a:rPr lang="en-US" sz="2400" dirty="0" smtClean="0"/>
              <a:t>, also written as</a:t>
            </a:r>
            <a:r>
              <a:rPr lang="en-US" sz="2400" i="1" dirty="0" smtClean="0"/>
              <a:t> f(X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, …, 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j</a:t>
            </a:r>
            <a:r>
              <a:rPr lang="en-US" sz="2400" i="1" dirty="0" smtClean="0"/>
              <a:t>)</a:t>
            </a:r>
            <a:r>
              <a:rPr lang="en-US" sz="2400" i="1" baseline="-25000" dirty="0" smtClean="0"/>
              <a:t>X</a:t>
            </a:r>
            <a:r>
              <a:rPr lang="en-US" sz="2400" i="1" baseline="-50000" dirty="0" smtClean="0"/>
              <a:t>1</a:t>
            </a:r>
            <a:r>
              <a:rPr lang="en-US" sz="2400" i="1" baseline="-25000" dirty="0" smtClean="0"/>
              <a:t>=v</a:t>
            </a:r>
            <a:r>
              <a:rPr lang="en-US" sz="2400" i="1" baseline="-50000" dirty="0" smtClean="0"/>
              <a:t>1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endParaRPr lang="en-US" sz="2400" i="1" baseline="-50000" dirty="0" smtClean="0"/>
          </a:p>
          <a:p>
            <a:pPr lvl="1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Summing out</a:t>
            </a:r>
            <a:r>
              <a:rPr lang="en-US" dirty="0" smtClean="0"/>
              <a:t> variables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2400" i="1" dirty="0" smtClean="0"/>
              <a:t>(</a:t>
            </a:r>
            <a:r>
              <a:rPr lang="en-US" sz="2400" i="1" dirty="0" smtClean="0">
                <a:sym typeface="Symbol" pitchFamily="18" charset="2"/>
              </a:rPr>
              <a:t></a:t>
            </a:r>
            <a:r>
              <a:rPr lang="en-US" sz="2400" i="1" baseline="-25000" dirty="0" smtClean="0"/>
              <a:t>X</a:t>
            </a:r>
            <a:r>
              <a:rPr lang="en-US" sz="2400" i="1" baseline="-50000" dirty="0" smtClean="0"/>
              <a:t>1</a:t>
            </a:r>
            <a:r>
              <a:rPr lang="en-US" sz="2400" i="1" dirty="0" smtClean="0"/>
              <a:t> f)(X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, .. ,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j</a:t>
            </a:r>
            <a:r>
              <a:rPr lang="en-US" sz="2400" i="1" dirty="0" smtClean="0"/>
              <a:t>) = f(X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=v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, X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, ,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j</a:t>
            </a:r>
            <a:r>
              <a:rPr lang="en-US" sz="2400" i="1" dirty="0" smtClean="0"/>
              <a:t>) + … + f(X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=</a:t>
            </a:r>
            <a:r>
              <a:rPr lang="en-US" sz="2400" i="1" dirty="0" err="1" smtClean="0"/>
              <a:t>v</a:t>
            </a:r>
            <a:r>
              <a:rPr lang="en-US" sz="2400" i="1" baseline="-25000" dirty="0" err="1" smtClean="0"/>
              <a:t>k</a:t>
            </a:r>
            <a:r>
              <a:rPr lang="en-US" sz="2400" i="1" dirty="0" smtClean="0"/>
              <a:t>, X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, ,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j</a:t>
            </a:r>
            <a:r>
              <a:rPr lang="en-US" sz="2400" i="1" dirty="0" smtClean="0"/>
              <a:t>)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endParaRPr lang="en-US" sz="2400" i="1" dirty="0" smtClean="0"/>
          </a:p>
          <a:p>
            <a:pPr lvl="1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Multiplying</a:t>
            </a:r>
            <a:r>
              <a:rPr lang="en-US" dirty="0" smtClean="0"/>
              <a:t> factors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2400" i="1" dirty="0" smtClean="0"/>
              <a:t>f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(A, B) f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 (B, C) = (f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 </a:t>
            </a:r>
            <a:r>
              <a:rPr lang="en-US" sz="2400" i="1" dirty="0" smtClean="0">
                <a:ea typeface="Arial Unicode MS" pitchFamily="34" charset="-128"/>
                <a:cs typeface="Arial Unicode MS" pitchFamily="34" charset="-128"/>
              </a:rPr>
              <a:t>×</a:t>
            </a:r>
            <a:r>
              <a:rPr lang="en-US" sz="2400" i="1" dirty="0" smtClean="0"/>
              <a:t> f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)(A, B, C)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81ADE68-2F1C-47EE-8225-DDAA6052E56D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4000" b="1" smtClean="0">
                <a:solidFill>
                  <a:schemeClr val="folHlink"/>
                </a:solidFill>
              </a:rPr>
              <a:t>Recap Bnets</a:t>
            </a:r>
          </a:p>
          <a:p>
            <a:pPr eaLnBrk="1" hangingPunct="1">
              <a:buFontTx/>
              <a:buChar char="•"/>
            </a:pPr>
            <a:endParaRPr lang="en-US" sz="4000" b="1" smtClean="0">
              <a:solidFill>
                <a:schemeClr val="folHlink"/>
              </a:solidFill>
            </a:endParaRPr>
          </a:p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bg2"/>
                </a:solidFill>
              </a:rPr>
              <a:t>Bnets Inference</a:t>
            </a:r>
          </a:p>
          <a:p>
            <a:pPr lvl="1" eaLnBrk="1" hangingPunct="1"/>
            <a:r>
              <a:rPr lang="en-US" sz="3600" smtClean="0">
                <a:solidFill>
                  <a:schemeClr val="bg2"/>
                </a:solidFill>
              </a:rPr>
              <a:t>Intro</a:t>
            </a:r>
          </a:p>
          <a:p>
            <a:pPr lvl="1" eaLnBrk="1" hangingPunct="1"/>
            <a:r>
              <a:rPr lang="en-US" sz="3600" smtClean="0">
                <a:solidFill>
                  <a:schemeClr val="bg2"/>
                </a:solidFill>
              </a:rPr>
              <a:t>Factors</a:t>
            </a:r>
          </a:p>
          <a:p>
            <a:pPr lvl="1" eaLnBrk="1" hangingPunct="1"/>
            <a:r>
              <a:rPr lang="en-US" sz="3600" smtClean="0"/>
              <a:t>Intro Variable elimination Algo</a:t>
            </a:r>
          </a:p>
          <a:p>
            <a:pPr eaLnBrk="1" hangingPunct="1">
              <a:buFontTx/>
              <a:buChar char="•"/>
            </a:pPr>
            <a:endParaRPr lang="en-US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40131DC-2E95-4999-8301-E1AED95A4B7F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16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Variable Elimination Intro</a:t>
            </a:r>
          </a:p>
        </p:txBody>
      </p:sp>
      <p:sp>
        <p:nvSpPr>
          <p:cNvPr id="1639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981075"/>
            <a:ext cx="8588375" cy="3362325"/>
          </a:xfrm>
        </p:spPr>
        <p:txBody>
          <a:bodyPr/>
          <a:lstStyle/>
          <a:p>
            <a:pPr marL="0" indent="0" eaLnBrk="1" hangingPunct="1">
              <a:spcBef>
                <a:spcPct val="30000"/>
              </a:spcBef>
              <a:buFontTx/>
              <a:buChar char="•"/>
            </a:pPr>
            <a:r>
              <a:rPr lang="en-US" sz="2400" smtClean="0"/>
              <a:t> Suppose the variables of the belief network are </a:t>
            </a:r>
            <a:r>
              <a:rPr lang="en-US" sz="2400" i="1" smtClean="0"/>
              <a:t>X</a:t>
            </a:r>
            <a:r>
              <a:rPr lang="en-US" sz="2400" i="1" baseline="-25000" smtClean="0"/>
              <a:t>1</a:t>
            </a:r>
            <a:r>
              <a:rPr lang="en-US" sz="2400" i="1" smtClean="0"/>
              <a:t>,…,X</a:t>
            </a:r>
            <a:r>
              <a:rPr lang="en-US" sz="2400" i="1" baseline="-25000" smtClean="0"/>
              <a:t>n</a:t>
            </a:r>
            <a:r>
              <a:rPr lang="en-US" sz="2400" smtClean="0"/>
              <a:t>.</a:t>
            </a:r>
          </a:p>
          <a:p>
            <a:pPr marL="0" indent="0" eaLnBrk="1" hangingPunct="1">
              <a:spcBef>
                <a:spcPct val="30000"/>
              </a:spcBef>
              <a:buFontTx/>
              <a:buChar char="•"/>
            </a:pPr>
            <a:r>
              <a:rPr lang="en-US" sz="2400" smtClean="0"/>
              <a:t> Z is the query variable</a:t>
            </a:r>
          </a:p>
          <a:p>
            <a:pPr marL="0" indent="0" eaLnBrk="1" hangingPunct="1">
              <a:spcBef>
                <a:spcPct val="30000"/>
              </a:spcBef>
              <a:buFontTx/>
              <a:buChar char="•"/>
            </a:pPr>
            <a:r>
              <a:rPr lang="en-US" sz="2400" i="1" smtClean="0"/>
              <a:t>Y</a:t>
            </a:r>
            <a:r>
              <a:rPr lang="en-US" sz="2400" i="1" baseline="-25000" smtClean="0"/>
              <a:t>1</a:t>
            </a:r>
            <a:r>
              <a:rPr lang="en-US" sz="2400" i="1" smtClean="0"/>
              <a:t>=v</a:t>
            </a:r>
            <a:r>
              <a:rPr lang="en-US" sz="2400" i="1" baseline="-25000" smtClean="0"/>
              <a:t>1</a:t>
            </a:r>
            <a:r>
              <a:rPr lang="en-US" sz="2400" i="1" smtClean="0"/>
              <a:t>, …, Y</a:t>
            </a:r>
            <a:r>
              <a:rPr lang="en-US" sz="2400" i="1" baseline="-25000" smtClean="0"/>
              <a:t>j</a:t>
            </a:r>
            <a:r>
              <a:rPr lang="en-US" sz="2400" i="1" smtClean="0"/>
              <a:t>=v</a:t>
            </a:r>
            <a:r>
              <a:rPr lang="en-US" sz="2400" i="1" baseline="-25000" smtClean="0"/>
              <a:t>j </a:t>
            </a:r>
            <a:r>
              <a:rPr lang="en-US" sz="2400" i="1" smtClean="0"/>
              <a:t>are the observed variables (with their values)</a:t>
            </a:r>
          </a:p>
          <a:p>
            <a:pPr marL="0" indent="0" eaLnBrk="1" hangingPunct="1">
              <a:spcBef>
                <a:spcPct val="30000"/>
              </a:spcBef>
              <a:buFontTx/>
              <a:buChar char="•"/>
            </a:pPr>
            <a:r>
              <a:rPr lang="en-US" sz="2400" smtClean="0"/>
              <a:t> Z</a:t>
            </a:r>
            <a:r>
              <a:rPr lang="en-US" sz="2400" baseline="-25000" smtClean="0"/>
              <a:t>1</a:t>
            </a:r>
            <a:r>
              <a:rPr lang="en-US" sz="2400" smtClean="0"/>
              <a:t>, …,Z</a:t>
            </a:r>
            <a:r>
              <a:rPr lang="en-US" sz="2400" baseline="-25000" smtClean="0"/>
              <a:t>k </a:t>
            </a:r>
            <a:r>
              <a:rPr lang="en-US" sz="2400" smtClean="0"/>
              <a:t>are the remaining variables</a:t>
            </a:r>
          </a:p>
          <a:p>
            <a:pPr marL="0" indent="0" eaLnBrk="1" hangingPunct="1">
              <a:lnSpc>
                <a:spcPct val="80000"/>
              </a:lnSpc>
              <a:buFontTx/>
              <a:buChar char="•"/>
            </a:pPr>
            <a:endParaRPr lang="en-US" sz="2400" smtClean="0"/>
          </a:p>
          <a:p>
            <a:pPr marL="0" indent="0" eaLnBrk="1" hangingPunct="1">
              <a:lnSpc>
                <a:spcPct val="80000"/>
              </a:lnSpc>
              <a:buFontTx/>
              <a:buChar char="•"/>
            </a:pPr>
            <a:r>
              <a:rPr lang="en-US" sz="2400" smtClean="0"/>
              <a:t> What we </a:t>
            </a:r>
            <a:r>
              <a:rPr lang="en-US" sz="2400" smtClean="0">
                <a:solidFill>
                  <a:schemeClr val="accent2"/>
                </a:solidFill>
              </a:rPr>
              <a:t>want to compute</a:t>
            </a:r>
            <a:r>
              <a:rPr lang="en-US" sz="2400" smtClean="0"/>
              <a:t>: </a:t>
            </a:r>
          </a:p>
        </p:txBody>
      </p:sp>
      <p:graphicFrame>
        <p:nvGraphicFramePr>
          <p:cNvPr id="16386" name="Object 8"/>
          <p:cNvGraphicFramePr>
            <a:graphicFrameLocks noChangeAspect="1"/>
          </p:cNvGraphicFramePr>
          <p:nvPr/>
        </p:nvGraphicFramePr>
        <p:xfrm>
          <a:off x="4356100" y="3062288"/>
          <a:ext cx="3654425" cy="595312"/>
        </p:xfrm>
        <a:graphic>
          <a:graphicData uri="http://schemas.openxmlformats.org/presentationml/2006/ole">
            <p:oleObj spid="_x0000_s16386" name="Equation" r:id="rId4" imgW="1485720" imgH="241200" progId="Equation.3">
              <p:embed/>
            </p:oleObj>
          </a:graphicData>
        </a:graphic>
      </p:graphicFrame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285750" y="3571875"/>
            <a:ext cx="8643968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400" kern="0" dirty="0">
              <a:latin typeface="+mn-lt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>
                <a:latin typeface="+mn-lt"/>
              </a:rPr>
              <a:t> We </a:t>
            </a:r>
            <a:r>
              <a:rPr lang="en-US" sz="2400" kern="0" dirty="0" smtClean="0">
                <a:latin typeface="+mn-lt"/>
              </a:rPr>
              <a:t>showed </a:t>
            </a:r>
            <a:r>
              <a:rPr lang="en-US" sz="2400" kern="0" dirty="0">
                <a:latin typeface="+mn-lt"/>
              </a:rPr>
              <a:t>before that what we actually need to compute is </a:t>
            </a:r>
          </a:p>
        </p:txBody>
      </p:sp>
      <p:graphicFrame>
        <p:nvGraphicFramePr>
          <p:cNvPr id="16387" name="Object 22"/>
          <p:cNvGraphicFramePr>
            <a:graphicFrameLocks noChangeAspect="1"/>
          </p:cNvGraphicFramePr>
          <p:nvPr/>
        </p:nvGraphicFramePr>
        <p:xfrm>
          <a:off x="2857500" y="4357688"/>
          <a:ext cx="3571875" cy="588962"/>
        </p:xfrm>
        <a:graphic>
          <a:graphicData uri="http://schemas.openxmlformats.org/presentationml/2006/ole">
            <p:oleObj spid="_x0000_s16387" name="Equation" r:id="rId5" imgW="1460160" imgH="241200" progId="Equation.3">
              <p:embed/>
            </p:oleObj>
          </a:graphicData>
        </a:graphic>
      </p:graphicFrame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428625" y="5072063"/>
            <a:ext cx="8424863" cy="1008062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30000"/>
              </a:spcBef>
              <a:defRPr/>
            </a:pPr>
            <a:r>
              <a:rPr lang="en-US" sz="2400" dirty="0">
                <a:latin typeface="Arial Unicode MS" pitchFamily="34" charset="-128"/>
              </a:rPr>
              <a:t> This can be computed in terms of </a:t>
            </a:r>
            <a:r>
              <a:rPr lang="en-US" sz="2400" b="1" dirty="0">
                <a:latin typeface="Arial Unicode MS" pitchFamily="34" charset="-128"/>
              </a:rPr>
              <a:t>operations between factors</a:t>
            </a:r>
            <a:r>
              <a:rPr lang="en-US" sz="2400" dirty="0">
                <a:latin typeface="Arial Unicode MS" pitchFamily="34" charset="-128"/>
              </a:rPr>
              <a:t> (that satisfy the semantics of probability)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7A9B123-C315-4A65-9D6A-69D7420EF442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174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Variable Elimination Intro</a:t>
            </a:r>
          </a:p>
        </p:txBody>
      </p:sp>
      <p:sp>
        <p:nvSpPr>
          <p:cNvPr id="69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313" y="714375"/>
            <a:ext cx="8588375" cy="3362325"/>
          </a:xfrm>
        </p:spPr>
        <p:txBody>
          <a:bodyPr/>
          <a:lstStyle/>
          <a:p>
            <a:pPr marL="0" indent="0" eaLnBrk="1" hangingPunct="1">
              <a:buFontTx/>
              <a:buChar char="•"/>
            </a:pPr>
            <a:r>
              <a:rPr lang="en-US" smtClean="0"/>
              <a:t> If we express the joint as a factor,</a:t>
            </a:r>
          </a:p>
          <a:p>
            <a:pPr marL="0" indent="0" eaLnBrk="1" hangingPunct="1">
              <a:buFontTx/>
              <a:buChar char="•"/>
            </a:pPr>
            <a:endParaRPr lang="en-US" smtClean="0"/>
          </a:p>
          <a:p>
            <a:pPr marL="0" indent="0" eaLnBrk="1" hangingPunct="1"/>
            <a:r>
              <a:rPr lang="en-US" i="1" smtClean="0"/>
              <a:t>f (Z,  </a:t>
            </a:r>
            <a:r>
              <a:rPr lang="en-US" i="1" smtClean="0">
                <a:solidFill>
                  <a:srgbClr val="008000"/>
                </a:solidFill>
              </a:rPr>
              <a:t>Y</a:t>
            </a:r>
            <a:r>
              <a:rPr lang="en-US" i="1" baseline="-25000" smtClean="0">
                <a:solidFill>
                  <a:srgbClr val="008000"/>
                </a:solidFill>
              </a:rPr>
              <a:t>1</a:t>
            </a:r>
            <a:r>
              <a:rPr lang="en-US" i="1" smtClean="0">
                <a:solidFill>
                  <a:srgbClr val="008000"/>
                </a:solidFill>
              </a:rPr>
              <a:t>…,Y</a:t>
            </a:r>
            <a:r>
              <a:rPr lang="en-US" i="1" baseline="-25000" smtClean="0">
                <a:solidFill>
                  <a:srgbClr val="008000"/>
                </a:solidFill>
              </a:rPr>
              <a:t>j</a:t>
            </a:r>
            <a:r>
              <a:rPr lang="en-US" i="1" baseline="-25000" smtClean="0">
                <a:solidFill>
                  <a:schemeClr val="accent1"/>
                </a:solidFill>
              </a:rPr>
              <a:t> </a:t>
            </a:r>
            <a:r>
              <a:rPr lang="en-US" i="1" smtClean="0"/>
              <a:t>,   </a:t>
            </a:r>
            <a:r>
              <a:rPr lang="en-US" i="1" smtClean="0">
                <a:solidFill>
                  <a:schemeClr val="accent2"/>
                </a:solidFill>
              </a:rPr>
              <a:t>Z</a:t>
            </a:r>
            <a:r>
              <a:rPr lang="en-US" i="1" baseline="-25000" smtClean="0">
                <a:solidFill>
                  <a:schemeClr val="accent2"/>
                </a:solidFill>
              </a:rPr>
              <a:t>1</a:t>
            </a:r>
            <a:r>
              <a:rPr lang="en-US" i="1" smtClean="0">
                <a:solidFill>
                  <a:schemeClr val="accent2"/>
                </a:solidFill>
              </a:rPr>
              <a:t>…,Z</a:t>
            </a:r>
            <a:r>
              <a:rPr lang="en-US" i="1" baseline="-25000" smtClean="0">
                <a:solidFill>
                  <a:schemeClr val="accent2"/>
                </a:solidFill>
              </a:rPr>
              <a:t>j   </a:t>
            </a:r>
            <a:r>
              <a:rPr lang="en-US" i="1" smtClean="0"/>
              <a:t>)</a:t>
            </a:r>
          </a:p>
          <a:p>
            <a:pPr marL="0" indent="0" eaLnBrk="1" hangingPunct="1"/>
            <a:endParaRPr lang="en-US" smtClean="0"/>
          </a:p>
          <a:p>
            <a:pPr marL="0" indent="0" eaLnBrk="1" hangingPunct="1">
              <a:buFontTx/>
              <a:buChar char="•"/>
            </a:pPr>
            <a:r>
              <a:rPr lang="en-US" smtClean="0"/>
              <a:t> We can compute </a:t>
            </a:r>
            <a:r>
              <a:rPr lang="en-US" i="1" smtClean="0"/>
              <a:t>P(Z,Y</a:t>
            </a:r>
            <a:r>
              <a:rPr lang="en-US" i="1" baseline="-25000" smtClean="0"/>
              <a:t>1</a:t>
            </a:r>
            <a:r>
              <a:rPr lang="en-US" i="1" smtClean="0"/>
              <a:t>=v</a:t>
            </a:r>
            <a:r>
              <a:rPr lang="en-US" i="1" baseline="-25000" smtClean="0"/>
              <a:t>1</a:t>
            </a:r>
            <a:r>
              <a:rPr lang="en-US" i="1" smtClean="0"/>
              <a:t>, …,Y</a:t>
            </a:r>
            <a:r>
              <a:rPr lang="en-US" i="1" baseline="-25000" smtClean="0"/>
              <a:t>j</a:t>
            </a:r>
            <a:r>
              <a:rPr lang="en-US" i="1" smtClean="0"/>
              <a:t>=v</a:t>
            </a:r>
            <a:r>
              <a:rPr lang="en-US" i="1" baseline="-25000" smtClean="0"/>
              <a:t>j</a:t>
            </a:r>
            <a:r>
              <a:rPr lang="en-US" i="1" smtClean="0"/>
              <a:t>)</a:t>
            </a:r>
            <a:r>
              <a:rPr lang="en-US" smtClean="0"/>
              <a:t>  by  </a:t>
            </a:r>
            <a:r>
              <a:rPr lang="en-US" sz="3200" smtClean="0"/>
              <a:t>??</a:t>
            </a:r>
            <a:endParaRPr lang="en-US" smtClean="0"/>
          </a:p>
          <a:p>
            <a:pPr marL="400050" lvl="1" indent="0" eaLnBrk="1" hangingPunct="1"/>
            <a:r>
              <a:rPr lang="en-US" sz="2800" b="1" smtClean="0"/>
              <a:t>assigning</a:t>
            </a:r>
            <a:r>
              <a:rPr lang="en-US" sz="2800" smtClean="0"/>
              <a:t> </a:t>
            </a:r>
            <a:r>
              <a:rPr lang="en-US" i="1" smtClean="0"/>
              <a:t>Y</a:t>
            </a:r>
            <a:r>
              <a:rPr lang="en-US" i="1" baseline="-25000" smtClean="0"/>
              <a:t>1</a:t>
            </a:r>
            <a:r>
              <a:rPr lang="en-US" i="1" smtClean="0"/>
              <a:t>=v</a:t>
            </a:r>
            <a:r>
              <a:rPr lang="en-US" i="1" baseline="-25000" smtClean="0"/>
              <a:t>1</a:t>
            </a:r>
            <a:r>
              <a:rPr lang="en-US" i="1" smtClean="0"/>
              <a:t>, …, Y</a:t>
            </a:r>
            <a:r>
              <a:rPr lang="en-US" i="1" baseline="-25000" smtClean="0"/>
              <a:t>j</a:t>
            </a:r>
            <a:r>
              <a:rPr lang="en-US" i="1" smtClean="0"/>
              <a:t>=v</a:t>
            </a:r>
            <a:r>
              <a:rPr lang="en-US" i="1" baseline="-25000" smtClean="0"/>
              <a:t>j </a:t>
            </a:r>
          </a:p>
          <a:p>
            <a:pPr marL="400050" lvl="1" indent="0" eaLnBrk="1" hangingPunct="1"/>
            <a:r>
              <a:rPr lang="en-US" sz="2800" smtClean="0"/>
              <a:t>and </a:t>
            </a:r>
            <a:r>
              <a:rPr lang="en-US" sz="2800" b="1" smtClean="0"/>
              <a:t>summing out </a:t>
            </a:r>
            <a:r>
              <a:rPr lang="en-US" sz="2800" smtClean="0"/>
              <a:t>the variables Z</a:t>
            </a:r>
            <a:r>
              <a:rPr lang="en-US" sz="2800" baseline="-25000" smtClean="0"/>
              <a:t>1</a:t>
            </a:r>
            <a:r>
              <a:rPr lang="en-US" sz="2800" smtClean="0"/>
              <a:t>, …,Z</a:t>
            </a:r>
            <a:r>
              <a:rPr lang="en-US" sz="2800" baseline="-25000" smtClean="0"/>
              <a:t>k</a:t>
            </a:r>
          </a:p>
        </p:txBody>
      </p:sp>
      <p:graphicFrame>
        <p:nvGraphicFramePr>
          <p:cNvPr id="69427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69863" y="4697413"/>
          <a:ext cx="8980487" cy="803275"/>
        </p:xfrm>
        <a:graphic>
          <a:graphicData uri="http://schemas.openxmlformats.org/presentationml/2006/ole">
            <p:oleObj spid="_x0000_s66562" name="Equation" r:id="rId4" imgW="4114800" imgH="368280" progId="Equation.3">
              <p:embed/>
            </p:oleObj>
          </a:graphicData>
        </a:graphic>
      </p:graphicFrame>
      <p:sp>
        <p:nvSpPr>
          <p:cNvPr id="694280" name="Text Box 8"/>
          <p:cNvSpPr txBox="1">
            <a:spLocks noChangeArrowheads="1"/>
          </p:cNvSpPr>
          <p:nvPr/>
        </p:nvSpPr>
        <p:spPr bwMode="auto">
          <a:xfrm>
            <a:off x="2700338" y="5734050"/>
            <a:ext cx="37433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chemeClr val="accent2"/>
                </a:solidFill>
                <a:latin typeface="Arial Unicode MS" pitchFamily="34" charset="-128"/>
              </a:rPr>
              <a:t>Are we done?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428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4</a:t>
            </a: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7784EFC-0081-4B7C-9F11-B22B71C09E6C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0"/>
            <a:ext cx="8534400" cy="685800"/>
          </a:xfrm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en-US" smtClean="0"/>
              <a:t>Learning Goals for today’s class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714375"/>
            <a:ext cx="8643938" cy="5572125"/>
          </a:xfrm>
        </p:spPr>
        <p:txBody>
          <a:bodyPr/>
          <a:lstStyle/>
          <a:p>
            <a:pPr eaLnBrk="1" hangingPunct="1"/>
            <a:r>
              <a:rPr lang="en-US" sz="3200" b="1" smtClean="0"/>
              <a:t>You can:</a:t>
            </a:r>
            <a:endParaRPr lang="en-US" smtClean="0"/>
          </a:p>
          <a:p>
            <a:pPr eaLnBrk="1" hangingPunct="1">
              <a:buFontTx/>
              <a:buChar char="•"/>
            </a:pPr>
            <a:r>
              <a:rPr lang="en-US" sz="3200" smtClean="0"/>
              <a:t>Define </a:t>
            </a:r>
            <a:r>
              <a:rPr lang="en-US" sz="3200" b="1" smtClean="0"/>
              <a:t>factors</a:t>
            </a:r>
            <a:r>
              <a:rPr lang="en-US" sz="3200" smtClean="0"/>
              <a:t>. Derive new factors from existing factors. Apply operations to factors, including assigning, summing out and multiplying factors. </a:t>
            </a:r>
          </a:p>
          <a:p>
            <a:pPr eaLnBrk="1" hangingPunct="1">
              <a:buFontTx/>
              <a:buChar char="•"/>
            </a:pPr>
            <a:endParaRPr lang="en-US" sz="3200" smtClean="0"/>
          </a:p>
          <a:p>
            <a:pPr eaLnBrk="1" hangingPunct="1">
              <a:buFontTx/>
              <a:buChar char="•"/>
            </a:pPr>
            <a:r>
              <a:rPr lang="en-US" sz="3200" smtClean="0"/>
              <a:t>(</a:t>
            </a:r>
            <a:r>
              <a:rPr lang="en-US" sz="3200" i="1" smtClean="0"/>
              <a:t>Minimally</a:t>
            </a:r>
            <a:r>
              <a:rPr lang="en-US" sz="3200" smtClean="0"/>
              <a:t>) Carry out </a:t>
            </a:r>
            <a:r>
              <a:rPr lang="en-US" sz="3200" b="1" smtClean="0"/>
              <a:t>variable elimination </a:t>
            </a:r>
            <a:r>
              <a:rPr lang="en-US" sz="3200" smtClean="0"/>
              <a:t>by using factor representation and using the factor operations. Use techniques to simplify variable elimination. </a:t>
            </a:r>
          </a:p>
          <a:p>
            <a:pPr eaLnBrk="1" hangingPunct="1"/>
            <a:endParaRPr lang="en-US" sz="3200" b="1" smtClean="0"/>
          </a:p>
          <a:p>
            <a:pPr eaLnBrk="1" hangingPunct="1"/>
            <a:endParaRPr lang="en-US" sz="32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7AD1CC0-B57B-47E3-8916-70C29A8834E6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Class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928688"/>
            <a:ext cx="8458200" cy="2016125"/>
          </a:xfrm>
        </p:spPr>
        <p:txBody>
          <a:bodyPr/>
          <a:lstStyle/>
          <a:p>
            <a:pPr eaLnBrk="1" hangingPunct="1"/>
            <a:r>
              <a:rPr lang="en-US" sz="3200" b="1" smtClean="0"/>
              <a:t>Variable Elimination</a:t>
            </a:r>
          </a:p>
          <a:p>
            <a:pPr eaLnBrk="1" hangingPunct="1">
              <a:buFontTx/>
              <a:buChar char="•"/>
            </a:pPr>
            <a:r>
              <a:rPr lang="en-US" sz="3200" smtClean="0"/>
              <a:t>The algorithm</a:t>
            </a:r>
          </a:p>
          <a:p>
            <a:pPr eaLnBrk="1" hangingPunct="1">
              <a:buFontTx/>
              <a:buChar char="•"/>
            </a:pPr>
            <a:r>
              <a:rPr lang="en-US" sz="3200" smtClean="0"/>
              <a:t>An example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85750" y="3643313"/>
            <a:ext cx="8458200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CA" kern="0" dirty="0" smtClean="0">
                <a:latin typeface="+mn-lt"/>
              </a:rPr>
              <a:t>Assignment 3 is due on Monday!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CA" kern="0" dirty="0" smtClean="0">
                <a:latin typeface="+mn-lt"/>
              </a:rPr>
              <a:t>Assignment 4 will be available on Wednesday and due on Nov the 28th (last class).</a:t>
            </a:r>
          </a:p>
          <a:p>
            <a:pPr marL="342900" lvl="0" indent="-342900">
              <a:spcBef>
                <a:spcPct val="20000"/>
              </a:spcBef>
              <a:buFontTx/>
              <a:buChar char="•"/>
            </a:pPr>
            <a:endParaRPr lang="en-US" kern="0" dirty="0">
              <a:solidFill>
                <a:srgbClr val="000000"/>
              </a:solidFill>
              <a:latin typeface="Arial Unicode M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14313" y="2786063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1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Course Elements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4</a:t>
            </a: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9BE4AAB-997A-4D7A-82D3-CE09AB3E5A09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055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0"/>
            <a:ext cx="8534400" cy="685800"/>
          </a:xfrm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en-US" smtClean="0"/>
              <a:t>Learning Goals for Wed’s class</a:t>
            </a:r>
          </a:p>
        </p:txBody>
      </p:sp>
      <p:sp>
        <p:nvSpPr>
          <p:cNvPr id="20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714375"/>
            <a:ext cx="8643938" cy="5572125"/>
          </a:xfrm>
        </p:spPr>
        <p:txBody>
          <a:bodyPr/>
          <a:lstStyle/>
          <a:p>
            <a:pPr eaLnBrk="1" hangingPunct="1"/>
            <a:r>
              <a:rPr lang="en-US" sz="3200" b="1" smtClean="0"/>
              <a:t>You can:</a:t>
            </a:r>
            <a:endParaRPr lang="en-US" smtClean="0"/>
          </a:p>
          <a:p>
            <a:pPr eaLnBrk="1" hangingPunct="1">
              <a:buFontTx/>
              <a:buChar char="•"/>
            </a:pPr>
            <a:r>
              <a:rPr lang="en-US" sz="3200" smtClean="0"/>
              <a:t>In a Belief Net, determine whether one variable is independent of another variable, given a set of observations.</a:t>
            </a:r>
          </a:p>
          <a:p>
            <a:pPr eaLnBrk="1" hangingPunct="1"/>
            <a:r>
              <a:rPr lang="en-US" sz="3200" smtClean="0"/>
              <a:t>   </a:t>
            </a:r>
          </a:p>
          <a:p>
            <a:pPr eaLnBrk="1" hangingPunct="1">
              <a:buFontTx/>
              <a:buChar char="•"/>
            </a:pPr>
            <a:r>
              <a:rPr lang="en-US" sz="3200" smtClean="0"/>
              <a:t>Define and use </a:t>
            </a:r>
            <a:r>
              <a:rPr lang="en-US" sz="3200" b="1" smtClean="0"/>
              <a:t>Noisy-OR</a:t>
            </a:r>
            <a:r>
              <a:rPr lang="en-US" sz="3200" smtClean="0"/>
              <a:t> distributions. Explain assumptions and benefit. </a:t>
            </a:r>
          </a:p>
          <a:p>
            <a:pPr eaLnBrk="1" hangingPunct="1">
              <a:buFontTx/>
              <a:buChar char="•"/>
            </a:pPr>
            <a:endParaRPr lang="en-US" sz="3200" smtClean="0"/>
          </a:p>
          <a:p>
            <a:pPr eaLnBrk="1" hangingPunct="1">
              <a:buFontTx/>
              <a:buChar char="•"/>
            </a:pPr>
            <a:r>
              <a:rPr lang="en-US" sz="3200" smtClean="0"/>
              <a:t>Implement and use a </a:t>
            </a:r>
            <a:r>
              <a:rPr lang="en-US" sz="3200" b="1" smtClean="0"/>
              <a:t>naïve Bayesian classifier</a:t>
            </a:r>
            <a:r>
              <a:rPr lang="en-US" sz="3200" smtClean="0"/>
              <a:t>.  Explain assumptions and benefit. </a:t>
            </a:r>
          </a:p>
          <a:p>
            <a:pPr eaLnBrk="1" hangingPunct="1"/>
            <a:endParaRPr lang="en-US" sz="3200" b="1" smtClean="0"/>
          </a:p>
          <a:p>
            <a:pPr eaLnBrk="1" hangingPunct="1"/>
            <a:endParaRPr lang="en-US" sz="32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6B463AF-6AC4-4CC1-907A-7C9192D459F6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3122" name="Text Box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en-US" sz="2800" smtClean="0"/>
              <a:t>3 Configuration blocking dependency </a:t>
            </a:r>
            <a:r>
              <a:rPr lang="en-US" sz="2400" smtClean="0"/>
              <a:t>(belief propagation)</a:t>
            </a:r>
            <a:endParaRPr lang="en-US" sz="2800" smtClean="0"/>
          </a:p>
        </p:txBody>
      </p:sp>
      <p:grpSp>
        <p:nvGrpSpPr>
          <p:cNvPr id="3123" name="Group 8"/>
          <p:cNvGrpSpPr>
            <a:grpSpLocks/>
          </p:cNvGrpSpPr>
          <p:nvPr/>
        </p:nvGrpSpPr>
        <p:grpSpPr bwMode="auto">
          <a:xfrm>
            <a:off x="357188" y="1071563"/>
            <a:ext cx="5857875" cy="2571750"/>
            <a:chOff x="514350" y="1844675"/>
            <a:chExt cx="7351911" cy="3962400"/>
          </a:xfrm>
        </p:grpSpPr>
        <p:sp>
          <p:nvSpPr>
            <p:cNvPr id="3124" name="Rectangle 4"/>
            <p:cNvSpPr>
              <a:spLocks noChangeArrowheads="1"/>
            </p:cNvSpPr>
            <p:nvPr/>
          </p:nvSpPr>
          <p:spPr bwMode="auto">
            <a:xfrm>
              <a:off x="900113" y="1844675"/>
              <a:ext cx="1223962" cy="31686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125" name="Oval 5"/>
            <p:cNvSpPr>
              <a:spLocks noChangeArrowheads="1"/>
            </p:cNvSpPr>
            <p:nvPr/>
          </p:nvSpPr>
          <p:spPr bwMode="auto">
            <a:xfrm>
              <a:off x="1260475" y="2132013"/>
              <a:ext cx="431800" cy="4333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126" name="Oval 6"/>
            <p:cNvSpPr>
              <a:spLocks noChangeArrowheads="1"/>
            </p:cNvSpPr>
            <p:nvPr/>
          </p:nvSpPr>
          <p:spPr bwMode="auto">
            <a:xfrm>
              <a:off x="1260475" y="3429000"/>
              <a:ext cx="431800" cy="4333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127" name="Oval 7"/>
            <p:cNvSpPr>
              <a:spLocks noChangeArrowheads="1"/>
            </p:cNvSpPr>
            <p:nvPr/>
          </p:nvSpPr>
          <p:spPr bwMode="auto">
            <a:xfrm>
              <a:off x="1260475" y="4149725"/>
              <a:ext cx="431800" cy="4333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128" name="Oval 8"/>
            <p:cNvSpPr>
              <a:spLocks noChangeArrowheads="1"/>
            </p:cNvSpPr>
            <p:nvPr/>
          </p:nvSpPr>
          <p:spPr bwMode="auto">
            <a:xfrm>
              <a:off x="2700338" y="2132013"/>
              <a:ext cx="431800" cy="4333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129" name="Oval 9"/>
            <p:cNvSpPr>
              <a:spLocks noChangeArrowheads="1"/>
            </p:cNvSpPr>
            <p:nvPr/>
          </p:nvSpPr>
          <p:spPr bwMode="auto">
            <a:xfrm>
              <a:off x="2700338" y="3429000"/>
              <a:ext cx="431800" cy="4333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130" name="Oval 10"/>
            <p:cNvSpPr>
              <a:spLocks noChangeArrowheads="1"/>
            </p:cNvSpPr>
            <p:nvPr/>
          </p:nvSpPr>
          <p:spPr bwMode="auto">
            <a:xfrm>
              <a:off x="2700338" y="4149725"/>
              <a:ext cx="431800" cy="4333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131" name="Rectangle 11"/>
            <p:cNvSpPr>
              <a:spLocks noChangeArrowheads="1"/>
            </p:cNvSpPr>
            <p:nvPr/>
          </p:nvSpPr>
          <p:spPr bwMode="auto">
            <a:xfrm>
              <a:off x="3779838" y="1844675"/>
              <a:ext cx="1223962" cy="1584325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132" name="Oval 12"/>
            <p:cNvSpPr>
              <a:spLocks noChangeArrowheads="1"/>
            </p:cNvSpPr>
            <p:nvPr/>
          </p:nvSpPr>
          <p:spPr bwMode="auto">
            <a:xfrm>
              <a:off x="4140200" y="2132013"/>
              <a:ext cx="431800" cy="43338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Arial" charset="0"/>
                </a:rPr>
                <a:t>Z</a:t>
              </a:r>
            </a:p>
          </p:txBody>
        </p:sp>
        <p:sp>
          <p:nvSpPr>
            <p:cNvPr id="3133" name="Oval 13"/>
            <p:cNvSpPr>
              <a:spLocks noChangeArrowheads="1"/>
            </p:cNvSpPr>
            <p:nvPr/>
          </p:nvSpPr>
          <p:spPr bwMode="auto">
            <a:xfrm>
              <a:off x="4211638" y="2852738"/>
              <a:ext cx="431800" cy="43338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Arial" charset="0"/>
                </a:rPr>
                <a:t>Z</a:t>
              </a:r>
            </a:p>
          </p:txBody>
        </p:sp>
        <p:sp>
          <p:nvSpPr>
            <p:cNvPr id="3134" name="Oval 14"/>
            <p:cNvSpPr>
              <a:spLocks noChangeArrowheads="1"/>
            </p:cNvSpPr>
            <p:nvPr/>
          </p:nvSpPr>
          <p:spPr bwMode="auto">
            <a:xfrm>
              <a:off x="4140200" y="4581525"/>
              <a:ext cx="431800" cy="4333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Arial" charset="0"/>
                </a:rPr>
                <a:t>Z</a:t>
              </a:r>
            </a:p>
          </p:txBody>
        </p:sp>
        <p:sp>
          <p:nvSpPr>
            <p:cNvPr id="3135" name="Rectangle 15"/>
            <p:cNvSpPr>
              <a:spLocks noChangeArrowheads="1"/>
            </p:cNvSpPr>
            <p:nvPr/>
          </p:nvSpPr>
          <p:spPr bwMode="auto">
            <a:xfrm>
              <a:off x="6516688" y="1844675"/>
              <a:ext cx="1223962" cy="30241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136" name="Oval 16"/>
            <p:cNvSpPr>
              <a:spLocks noChangeArrowheads="1"/>
            </p:cNvSpPr>
            <p:nvPr/>
          </p:nvSpPr>
          <p:spPr bwMode="auto">
            <a:xfrm>
              <a:off x="6877050" y="2132013"/>
              <a:ext cx="431800" cy="4333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137" name="Oval 17"/>
            <p:cNvSpPr>
              <a:spLocks noChangeArrowheads="1"/>
            </p:cNvSpPr>
            <p:nvPr/>
          </p:nvSpPr>
          <p:spPr bwMode="auto">
            <a:xfrm>
              <a:off x="6877050" y="3429000"/>
              <a:ext cx="431800" cy="4333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138" name="Oval 18"/>
            <p:cNvSpPr>
              <a:spLocks noChangeArrowheads="1"/>
            </p:cNvSpPr>
            <p:nvPr/>
          </p:nvSpPr>
          <p:spPr bwMode="auto">
            <a:xfrm>
              <a:off x="6877050" y="4149725"/>
              <a:ext cx="431800" cy="4333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139" name="Oval 19"/>
            <p:cNvSpPr>
              <a:spLocks noChangeArrowheads="1"/>
            </p:cNvSpPr>
            <p:nvPr/>
          </p:nvSpPr>
          <p:spPr bwMode="auto">
            <a:xfrm>
              <a:off x="5508625" y="2132013"/>
              <a:ext cx="431800" cy="4333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140" name="Oval 20"/>
            <p:cNvSpPr>
              <a:spLocks noChangeArrowheads="1"/>
            </p:cNvSpPr>
            <p:nvPr/>
          </p:nvSpPr>
          <p:spPr bwMode="auto">
            <a:xfrm>
              <a:off x="5508625" y="3429000"/>
              <a:ext cx="431800" cy="4333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141" name="Oval 21"/>
            <p:cNvSpPr>
              <a:spLocks noChangeArrowheads="1"/>
            </p:cNvSpPr>
            <p:nvPr/>
          </p:nvSpPr>
          <p:spPr bwMode="auto">
            <a:xfrm>
              <a:off x="5508625" y="4149725"/>
              <a:ext cx="431800" cy="4333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cxnSp>
          <p:nvCxnSpPr>
            <p:cNvPr id="3142" name="AutoShape 22"/>
            <p:cNvCxnSpPr>
              <a:cxnSpLocks noChangeShapeType="1"/>
              <a:stCxn id="3125" idx="6"/>
              <a:endCxn id="3128" idx="2"/>
            </p:cNvCxnSpPr>
            <p:nvPr/>
          </p:nvCxnSpPr>
          <p:spPr bwMode="auto">
            <a:xfrm>
              <a:off x="1692275" y="2349500"/>
              <a:ext cx="1008063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143" name="AutoShape 23"/>
            <p:cNvCxnSpPr>
              <a:cxnSpLocks noChangeShapeType="1"/>
              <a:endCxn id="3136" idx="2"/>
            </p:cNvCxnSpPr>
            <p:nvPr/>
          </p:nvCxnSpPr>
          <p:spPr bwMode="auto">
            <a:xfrm>
              <a:off x="5940425" y="2347913"/>
              <a:ext cx="936625" cy="15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144" name="AutoShape 24"/>
            <p:cNvCxnSpPr>
              <a:cxnSpLocks noChangeShapeType="1"/>
            </p:cNvCxnSpPr>
            <p:nvPr/>
          </p:nvCxnSpPr>
          <p:spPr bwMode="auto">
            <a:xfrm>
              <a:off x="1692275" y="3644900"/>
              <a:ext cx="1008063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</p:cxnSp>
        <p:cxnSp>
          <p:nvCxnSpPr>
            <p:cNvPr id="3145" name="AutoShape 25"/>
            <p:cNvCxnSpPr>
              <a:cxnSpLocks noChangeShapeType="1"/>
            </p:cNvCxnSpPr>
            <p:nvPr/>
          </p:nvCxnSpPr>
          <p:spPr bwMode="auto">
            <a:xfrm>
              <a:off x="1692275" y="4365625"/>
              <a:ext cx="1008063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146" name="AutoShape 26"/>
            <p:cNvCxnSpPr>
              <a:cxnSpLocks noChangeShapeType="1"/>
              <a:endCxn id="3137" idx="2"/>
            </p:cNvCxnSpPr>
            <p:nvPr/>
          </p:nvCxnSpPr>
          <p:spPr bwMode="auto">
            <a:xfrm>
              <a:off x="5940425" y="3644900"/>
              <a:ext cx="936625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147" name="AutoShape 27"/>
            <p:cNvCxnSpPr>
              <a:cxnSpLocks noChangeShapeType="1"/>
              <a:endCxn id="3138" idx="2"/>
            </p:cNvCxnSpPr>
            <p:nvPr/>
          </p:nvCxnSpPr>
          <p:spPr bwMode="auto">
            <a:xfrm>
              <a:off x="5940425" y="4364038"/>
              <a:ext cx="936625" cy="31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</p:cxnSp>
        <p:cxnSp>
          <p:nvCxnSpPr>
            <p:cNvPr id="3148" name="AutoShape 28"/>
            <p:cNvCxnSpPr>
              <a:cxnSpLocks noChangeShapeType="1"/>
              <a:stCxn id="3128" idx="6"/>
              <a:endCxn id="3132" idx="2"/>
            </p:cNvCxnSpPr>
            <p:nvPr/>
          </p:nvCxnSpPr>
          <p:spPr bwMode="auto">
            <a:xfrm>
              <a:off x="3132138" y="2349500"/>
              <a:ext cx="100806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149" name="AutoShape 29"/>
            <p:cNvCxnSpPr>
              <a:cxnSpLocks noChangeShapeType="1"/>
            </p:cNvCxnSpPr>
            <p:nvPr/>
          </p:nvCxnSpPr>
          <p:spPr bwMode="auto">
            <a:xfrm>
              <a:off x="4572000" y="2349500"/>
              <a:ext cx="936625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150" name="AutoShape 30"/>
            <p:cNvCxnSpPr>
              <a:cxnSpLocks noChangeShapeType="1"/>
              <a:endCxn id="3134" idx="2"/>
            </p:cNvCxnSpPr>
            <p:nvPr/>
          </p:nvCxnSpPr>
          <p:spPr bwMode="auto">
            <a:xfrm>
              <a:off x="3132138" y="4365625"/>
              <a:ext cx="1008062" cy="4333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151" name="AutoShape 31"/>
            <p:cNvCxnSpPr>
              <a:cxnSpLocks noChangeShapeType="1"/>
              <a:stCxn id="3133" idx="6"/>
              <a:endCxn id="3140" idx="1"/>
            </p:cNvCxnSpPr>
            <p:nvPr/>
          </p:nvCxnSpPr>
          <p:spPr bwMode="auto">
            <a:xfrm>
              <a:off x="4643438" y="3070225"/>
              <a:ext cx="928687" cy="4222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152" name="AutoShape 32"/>
            <p:cNvCxnSpPr>
              <a:cxnSpLocks noChangeShapeType="1"/>
              <a:stCxn id="3133" idx="2"/>
              <a:endCxn id="3129" idx="6"/>
            </p:cNvCxnSpPr>
            <p:nvPr/>
          </p:nvCxnSpPr>
          <p:spPr bwMode="auto">
            <a:xfrm flipH="1">
              <a:off x="3132138" y="3070225"/>
              <a:ext cx="1079500" cy="5762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153" name="AutoShape 33"/>
            <p:cNvCxnSpPr>
              <a:cxnSpLocks noChangeShapeType="1"/>
              <a:stCxn id="3141" idx="2"/>
              <a:endCxn id="3134" idx="6"/>
            </p:cNvCxnSpPr>
            <p:nvPr/>
          </p:nvCxnSpPr>
          <p:spPr bwMode="auto">
            <a:xfrm flipH="1">
              <a:off x="4572000" y="4367213"/>
              <a:ext cx="936625" cy="431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154" name="Text Box 34"/>
            <p:cNvSpPr txBox="1">
              <a:spLocks noChangeArrowheads="1"/>
            </p:cNvSpPr>
            <p:nvPr/>
          </p:nvSpPr>
          <p:spPr bwMode="auto">
            <a:xfrm>
              <a:off x="7380288" y="1844675"/>
              <a:ext cx="485973" cy="6909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X</a:t>
              </a:r>
            </a:p>
          </p:txBody>
        </p:sp>
        <p:sp>
          <p:nvSpPr>
            <p:cNvPr id="3155" name="Text Box 35"/>
            <p:cNvSpPr txBox="1">
              <a:spLocks noChangeArrowheads="1"/>
            </p:cNvSpPr>
            <p:nvPr/>
          </p:nvSpPr>
          <p:spPr bwMode="auto">
            <a:xfrm>
              <a:off x="900113" y="1844675"/>
              <a:ext cx="485973" cy="6909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Y</a:t>
              </a:r>
            </a:p>
          </p:txBody>
        </p:sp>
        <p:sp>
          <p:nvSpPr>
            <p:cNvPr id="3156" name="Text Box 36"/>
            <p:cNvSpPr txBox="1">
              <a:spLocks noChangeArrowheads="1"/>
            </p:cNvSpPr>
            <p:nvPr/>
          </p:nvSpPr>
          <p:spPr bwMode="auto">
            <a:xfrm>
              <a:off x="4716462" y="1844675"/>
              <a:ext cx="485973" cy="6909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E</a:t>
              </a:r>
            </a:p>
          </p:txBody>
        </p:sp>
        <p:sp>
          <p:nvSpPr>
            <p:cNvPr id="3157" name="Oval 38"/>
            <p:cNvSpPr>
              <a:spLocks noChangeArrowheads="1"/>
            </p:cNvSpPr>
            <p:nvPr/>
          </p:nvSpPr>
          <p:spPr bwMode="auto">
            <a:xfrm>
              <a:off x="2843213" y="5300663"/>
              <a:ext cx="431800" cy="4333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cxnSp>
          <p:nvCxnSpPr>
            <p:cNvPr id="3158" name="AutoShape 39"/>
            <p:cNvCxnSpPr>
              <a:cxnSpLocks noChangeShapeType="1"/>
              <a:stCxn id="3134" idx="3"/>
              <a:endCxn id="3157" idx="6"/>
            </p:cNvCxnSpPr>
            <p:nvPr/>
          </p:nvCxnSpPr>
          <p:spPr bwMode="auto">
            <a:xfrm flipH="1">
              <a:off x="3275013" y="4951413"/>
              <a:ext cx="928687" cy="5667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159" name="Oval 40"/>
            <p:cNvSpPr>
              <a:spLocks noChangeArrowheads="1"/>
            </p:cNvSpPr>
            <p:nvPr/>
          </p:nvSpPr>
          <p:spPr bwMode="auto">
            <a:xfrm>
              <a:off x="5292725" y="5373688"/>
              <a:ext cx="431800" cy="4333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cxnSp>
          <p:nvCxnSpPr>
            <p:cNvPr id="3160" name="AutoShape 41"/>
            <p:cNvCxnSpPr>
              <a:cxnSpLocks noChangeShapeType="1"/>
              <a:stCxn id="3134" idx="5"/>
              <a:endCxn id="3159" idx="1"/>
            </p:cNvCxnSpPr>
            <p:nvPr/>
          </p:nvCxnSpPr>
          <p:spPr bwMode="auto">
            <a:xfrm>
              <a:off x="4508500" y="4951413"/>
              <a:ext cx="847725" cy="4857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161" name="Text Box 60"/>
            <p:cNvSpPr txBox="1">
              <a:spLocks noChangeArrowheads="1"/>
            </p:cNvSpPr>
            <p:nvPr/>
          </p:nvSpPr>
          <p:spPr bwMode="auto">
            <a:xfrm>
              <a:off x="536575" y="2079625"/>
              <a:ext cx="434996" cy="6909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1</a:t>
              </a:r>
            </a:p>
          </p:txBody>
        </p:sp>
        <p:sp>
          <p:nvSpPr>
            <p:cNvPr id="3162" name="Text Box 61"/>
            <p:cNvSpPr txBox="1">
              <a:spLocks noChangeArrowheads="1"/>
            </p:cNvSpPr>
            <p:nvPr/>
          </p:nvSpPr>
          <p:spPr bwMode="auto">
            <a:xfrm>
              <a:off x="525463" y="3398838"/>
              <a:ext cx="434996" cy="6909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3163" name="Text Box 62"/>
            <p:cNvSpPr txBox="1">
              <a:spLocks noChangeArrowheads="1"/>
            </p:cNvSpPr>
            <p:nvPr/>
          </p:nvSpPr>
          <p:spPr bwMode="auto">
            <a:xfrm>
              <a:off x="514350" y="4129088"/>
              <a:ext cx="434996" cy="6909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3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FC9E504-0117-4DA8-ACCD-D1FAF405E26F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41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Bnets: Compact Representations</a:t>
            </a:r>
          </a:p>
        </p:txBody>
      </p:sp>
      <p:sp>
        <p:nvSpPr>
          <p:cNvPr id="4120" name="Rectangle 3"/>
          <p:cNvSpPr>
            <a:spLocks noChangeArrowheads="1"/>
          </p:cNvSpPr>
          <p:nvPr/>
        </p:nvSpPr>
        <p:spPr bwMode="auto">
          <a:xfrm>
            <a:off x="0" y="5572125"/>
            <a:ext cx="7215188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</a:pPr>
            <a:endParaRPr lang="en-US">
              <a:latin typeface="Arial Unicode MS" pitchFamily="34" charset="-128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57188" y="1071563"/>
            <a:ext cx="7643812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spcBef>
                <a:spcPct val="20000"/>
              </a:spcBef>
              <a:defRPr/>
            </a:pPr>
            <a:r>
              <a:rPr lang="en-US" dirty="0">
                <a:solidFill>
                  <a:schemeClr val="accent6"/>
                </a:solidFill>
                <a:latin typeface="Arial Unicode MS" pitchFamily="34" charset="-128"/>
              </a:rPr>
              <a:t>n</a:t>
            </a:r>
            <a:r>
              <a:rPr lang="en-US" dirty="0">
                <a:latin typeface="Arial Unicode MS" pitchFamily="34" charset="-128"/>
              </a:rPr>
              <a:t> Boolean variables, </a:t>
            </a:r>
            <a:r>
              <a:rPr lang="en-US" dirty="0">
                <a:solidFill>
                  <a:schemeClr val="accent6"/>
                </a:solidFill>
                <a:latin typeface="Arial Unicode MS" pitchFamily="34" charset="-128"/>
              </a:rPr>
              <a:t>k </a:t>
            </a:r>
            <a:r>
              <a:rPr lang="en-US" dirty="0">
                <a:latin typeface="Arial Unicode MS" pitchFamily="34" charset="-128"/>
              </a:rPr>
              <a:t>max. number of parents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71500" y="4929188"/>
            <a:ext cx="7215188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spcBef>
                <a:spcPct val="20000"/>
              </a:spcBef>
              <a:defRPr/>
            </a:pPr>
            <a:r>
              <a:rPr lang="en-US" dirty="0">
                <a:latin typeface="Arial Unicode MS" pitchFamily="34" charset="-128"/>
              </a:rPr>
              <a:t>Only one parent with </a:t>
            </a:r>
            <a:r>
              <a:rPr lang="en-US" dirty="0">
                <a:solidFill>
                  <a:schemeClr val="accent6"/>
                </a:solidFill>
                <a:latin typeface="Arial Unicode MS" pitchFamily="34" charset="-128"/>
              </a:rPr>
              <a:t>h</a:t>
            </a:r>
            <a:r>
              <a:rPr lang="en-US" dirty="0">
                <a:latin typeface="Arial Unicode MS" pitchFamily="34" charset="-128"/>
              </a:rPr>
              <a:t> possible values</a:t>
            </a:r>
          </a:p>
        </p:txBody>
      </p:sp>
      <p:pic>
        <p:nvPicPr>
          <p:cNvPr id="4123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5125" y="5286375"/>
            <a:ext cx="1800225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FA9A33E-1C7E-41A2-99AC-5C1E644CB93E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</a:rPr>
              <a:t>Recap Learning Goals previous lecture</a:t>
            </a:r>
          </a:p>
          <a:p>
            <a:pPr eaLnBrk="1" hangingPunct="1">
              <a:buFontTx/>
              <a:buChar char="•"/>
              <a:defRPr/>
            </a:pPr>
            <a:r>
              <a:rPr lang="en-US" sz="4000" b="1" dirty="0" err="1" smtClean="0">
                <a:solidFill>
                  <a:schemeClr val="tx2"/>
                </a:solidFill>
              </a:rPr>
              <a:t>Bnets</a:t>
            </a:r>
            <a:r>
              <a:rPr lang="en-US" sz="4000" b="1" dirty="0" smtClean="0">
                <a:solidFill>
                  <a:schemeClr val="tx2"/>
                </a:solidFill>
              </a:rPr>
              <a:t> Inference</a:t>
            </a:r>
          </a:p>
          <a:p>
            <a:pPr lvl="1" eaLnBrk="1" hangingPunct="1">
              <a:defRPr/>
            </a:pPr>
            <a:r>
              <a:rPr lang="en-US" sz="3600" dirty="0" smtClean="0">
                <a:solidFill>
                  <a:schemeClr val="tx2"/>
                </a:solidFill>
              </a:rPr>
              <a:t>Intro</a:t>
            </a:r>
          </a:p>
          <a:p>
            <a:pPr lvl="1" eaLnBrk="1" hangingPunct="1">
              <a:defRPr/>
            </a:pPr>
            <a:r>
              <a:rPr lang="en-US" sz="3600" dirty="0" smtClean="0">
                <a:solidFill>
                  <a:schemeClr val="bg2"/>
                </a:solidFill>
              </a:rPr>
              <a:t>Factors</a:t>
            </a:r>
          </a:p>
          <a:p>
            <a:pPr lvl="1" eaLnBrk="1" hangingPunct="1">
              <a:defRPr/>
            </a:pPr>
            <a:r>
              <a:rPr lang="en-US" sz="3600" dirty="0" smtClean="0">
                <a:solidFill>
                  <a:schemeClr val="bg2"/>
                </a:solidFill>
              </a:rPr>
              <a:t>Variable elimination </a:t>
            </a:r>
            <a:r>
              <a:rPr lang="en-US" sz="3600" dirty="0" err="1" smtClean="0">
                <a:solidFill>
                  <a:schemeClr val="bg2"/>
                </a:solidFill>
              </a:rPr>
              <a:t>Algo</a:t>
            </a:r>
            <a:endParaRPr lang="en-US" sz="3600" dirty="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endParaRPr lang="en-US" sz="40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41235F20-90C3-439C-A703-A9D618223DF2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5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0"/>
            <a:ext cx="8534400" cy="685800"/>
          </a:xfrm>
        </p:spPr>
        <p:txBody>
          <a:bodyPr/>
          <a:lstStyle/>
          <a:p>
            <a:pPr eaLnBrk="1" hangingPunct="1"/>
            <a:r>
              <a:rPr lang="en-US" sz="4400" smtClean="0"/>
              <a:t>Bnet Inference</a:t>
            </a:r>
          </a:p>
        </p:txBody>
      </p:sp>
      <p:sp>
        <p:nvSpPr>
          <p:cNvPr id="5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765175"/>
            <a:ext cx="8458200" cy="2163763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b="1" smtClean="0"/>
              <a:t>Our goal:</a:t>
            </a:r>
            <a:r>
              <a:rPr lang="en-US" smtClean="0"/>
              <a:t> compute probabilities of variables in a belief network</a:t>
            </a:r>
          </a:p>
          <a:p>
            <a:pPr marL="762000" lvl="1" indent="-304800" eaLnBrk="1" hangingPunct="1">
              <a:buFontTx/>
              <a:buNone/>
            </a:pPr>
            <a:r>
              <a:rPr lang="en-US" smtClean="0"/>
              <a:t>What is the posterior distribution over one or more variables, conditioned on one or more observed variables?</a:t>
            </a:r>
          </a:p>
        </p:txBody>
      </p:sp>
      <p:graphicFrame>
        <p:nvGraphicFramePr>
          <p:cNvPr id="5122" name="Object 6"/>
          <p:cNvGraphicFramePr>
            <a:graphicFrameLocks noChangeAspect="1"/>
          </p:cNvGraphicFramePr>
          <p:nvPr/>
        </p:nvGraphicFramePr>
        <p:xfrm>
          <a:off x="0" y="2857500"/>
          <a:ext cx="3097213" cy="3071813"/>
        </p:xfrm>
        <a:graphic>
          <a:graphicData uri="http://schemas.openxmlformats.org/presentationml/2006/ole">
            <p:oleObj spid="_x0000_s63490" name="Acrobat Document" r:id="rId4" imgW="3629532" imgH="3600000" progId="AcroExch.Document.7">
              <p:embed/>
            </p:oleObj>
          </a:graphicData>
        </a:graphic>
      </p:graphicFrame>
      <p:pic>
        <p:nvPicPr>
          <p:cNvPr id="5132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88" y="5857875"/>
            <a:ext cx="1800225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428875" y="4143375"/>
            <a:ext cx="6572250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b="1" kern="0" dirty="0">
                <a:latin typeface="+mn-lt"/>
              </a:rPr>
              <a:t>P(Alarm| Smoke          )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b="1" kern="0" dirty="0">
                <a:latin typeface="+mj-lt"/>
              </a:rPr>
              <a:t>P(Fire | Smoke            ,Leaving           )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24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1F95C1-C7EB-4436-928B-0587B3C53713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61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Bnet Inference: General</a:t>
            </a:r>
          </a:p>
        </p:txBody>
      </p:sp>
      <p:sp>
        <p:nvSpPr>
          <p:cNvPr id="584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981075"/>
            <a:ext cx="8588375" cy="3362325"/>
          </a:xfrm>
        </p:spPr>
        <p:txBody>
          <a:bodyPr/>
          <a:lstStyle/>
          <a:p>
            <a:pPr marL="0" indent="0" eaLnBrk="1" hangingPunct="1">
              <a:spcBef>
                <a:spcPct val="30000"/>
              </a:spcBef>
              <a:buFontTx/>
              <a:buChar char="•"/>
            </a:pPr>
            <a:r>
              <a:rPr lang="en-US" sz="2400" smtClean="0"/>
              <a:t> Suppose the variables of the belief network are </a:t>
            </a:r>
            <a:r>
              <a:rPr lang="en-US" sz="2400" i="1" smtClean="0"/>
              <a:t>X</a:t>
            </a:r>
            <a:r>
              <a:rPr lang="en-US" sz="2400" i="1" baseline="-25000" smtClean="0"/>
              <a:t>1</a:t>
            </a:r>
            <a:r>
              <a:rPr lang="en-US" sz="2400" i="1" smtClean="0"/>
              <a:t>,…,X</a:t>
            </a:r>
            <a:r>
              <a:rPr lang="en-US" sz="2400" i="1" baseline="-25000" smtClean="0"/>
              <a:t>n</a:t>
            </a:r>
            <a:r>
              <a:rPr lang="en-US" sz="2400" smtClean="0"/>
              <a:t>.</a:t>
            </a:r>
          </a:p>
          <a:p>
            <a:pPr marL="0" indent="0" eaLnBrk="1" hangingPunct="1">
              <a:spcBef>
                <a:spcPct val="30000"/>
              </a:spcBef>
              <a:buFontTx/>
              <a:buChar char="•"/>
            </a:pPr>
            <a:r>
              <a:rPr lang="en-US" sz="2400" smtClean="0"/>
              <a:t> Z is the query variable</a:t>
            </a:r>
          </a:p>
          <a:p>
            <a:pPr marL="0" indent="0" eaLnBrk="1" hangingPunct="1">
              <a:spcBef>
                <a:spcPct val="30000"/>
              </a:spcBef>
              <a:buFontTx/>
              <a:buChar char="•"/>
            </a:pPr>
            <a:r>
              <a:rPr lang="en-US" sz="2400" i="1" smtClean="0"/>
              <a:t>Y</a:t>
            </a:r>
            <a:r>
              <a:rPr lang="en-US" sz="2400" i="1" baseline="-25000" smtClean="0"/>
              <a:t>1</a:t>
            </a:r>
            <a:r>
              <a:rPr lang="en-US" sz="2400" i="1" smtClean="0"/>
              <a:t>=v</a:t>
            </a:r>
            <a:r>
              <a:rPr lang="en-US" sz="2400" i="1" baseline="-25000" smtClean="0"/>
              <a:t>1</a:t>
            </a:r>
            <a:r>
              <a:rPr lang="en-US" sz="2400" i="1" smtClean="0"/>
              <a:t>, …, Y</a:t>
            </a:r>
            <a:r>
              <a:rPr lang="en-US" sz="2400" i="1" baseline="-25000" smtClean="0"/>
              <a:t>j</a:t>
            </a:r>
            <a:r>
              <a:rPr lang="en-US" sz="2400" i="1" smtClean="0"/>
              <a:t>=v</a:t>
            </a:r>
            <a:r>
              <a:rPr lang="en-US" sz="2400" i="1" baseline="-25000" smtClean="0"/>
              <a:t>j </a:t>
            </a:r>
            <a:r>
              <a:rPr lang="en-US" sz="2400" i="1" smtClean="0"/>
              <a:t>are the observed variables (with their values)</a:t>
            </a:r>
          </a:p>
          <a:p>
            <a:pPr marL="0" indent="0" eaLnBrk="1" hangingPunct="1">
              <a:spcBef>
                <a:spcPct val="30000"/>
              </a:spcBef>
              <a:buFontTx/>
              <a:buChar char="•"/>
            </a:pPr>
            <a:r>
              <a:rPr lang="en-US" sz="2400" smtClean="0"/>
              <a:t> Z</a:t>
            </a:r>
            <a:r>
              <a:rPr lang="en-US" sz="2400" baseline="-25000" smtClean="0"/>
              <a:t>1</a:t>
            </a:r>
            <a:r>
              <a:rPr lang="en-US" sz="2400" smtClean="0"/>
              <a:t>, …,Z</a:t>
            </a:r>
            <a:r>
              <a:rPr lang="en-US" sz="2400" baseline="-25000" smtClean="0"/>
              <a:t>k </a:t>
            </a:r>
            <a:r>
              <a:rPr lang="en-US" sz="2400" smtClean="0"/>
              <a:t>are the remaining variables</a:t>
            </a:r>
          </a:p>
          <a:p>
            <a:pPr marL="0" indent="0" eaLnBrk="1" hangingPunct="1">
              <a:lnSpc>
                <a:spcPct val="80000"/>
              </a:lnSpc>
              <a:buFontTx/>
              <a:buChar char="•"/>
            </a:pPr>
            <a:endParaRPr lang="en-US" sz="2400" smtClean="0"/>
          </a:p>
          <a:p>
            <a:pPr marL="0" indent="0" eaLnBrk="1" hangingPunct="1">
              <a:lnSpc>
                <a:spcPct val="80000"/>
              </a:lnSpc>
              <a:buFontTx/>
              <a:buChar char="•"/>
            </a:pPr>
            <a:r>
              <a:rPr lang="en-US" sz="2400" smtClean="0"/>
              <a:t> What we </a:t>
            </a:r>
            <a:r>
              <a:rPr lang="en-US" sz="2400" smtClean="0">
                <a:solidFill>
                  <a:schemeClr val="accent2"/>
                </a:solidFill>
              </a:rPr>
              <a:t>want to compute</a:t>
            </a:r>
            <a:r>
              <a:rPr lang="en-US" sz="2400" smtClean="0"/>
              <a:t>: 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4356100" y="3141663"/>
          <a:ext cx="3168650" cy="515937"/>
        </p:xfrm>
        <a:graphic>
          <a:graphicData uri="http://schemas.openxmlformats.org/presentationml/2006/ole">
            <p:oleObj spid="_x0000_s64514" name="Equation" r:id="rId4" imgW="1485720" imgH="241200" progId="Equation.3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>
            <p:ph sz="half" idx="2"/>
          </p:nvPr>
        </p:nvGraphicFramePr>
        <p:xfrm>
          <a:off x="214313" y="3789363"/>
          <a:ext cx="3092450" cy="3068637"/>
        </p:xfrm>
        <a:graphic>
          <a:graphicData uri="http://schemas.openxmlformats.org/presentationml/2006/ole">
            <p:oleObj spid="_x0000_s64515" name="Acrobat Document" r:id="rId5" imgW="3629532" imgH="3600000" progId="AcroExch.Document.7">
              <p:embed/>
            </p:oleObj>
          </a:graphicData>
        </a:graphic>
      </p:graphicFrame>
      <p:sp>
        <p:nvSpPr>
          <p:cNvPr id="6162" name="Text Box 13"/>
          <p:cNvSpPr txBox="1">
            <a:spLocks noChangeArrowheads="1"/>
          </p:cNvSpPr>
          <p:nvPr/>
        </p:nvSpPr>
        <p:spPr bwMode="auto">
          <a:xfrm>
            <a:off x="3419475" y="3933825"/>
            <a:ext cx="17272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chemeClr val="accent2"/>
                </a:solidFill>
                <a:latin typeface="Arial Unicode MS" pitchFamily="34" charset="-128"/>
              </a:rPr>
              <a:t>Example: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643313" y="4500563"/>
            <a:ext cx="350043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b="1" kern="0" dirty="0">
                <a:latin typeface="+mn-lt"/>
              </a:rPr>
              <a:t>P(L | S = t , R = f)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24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9F93D85-8091-45A2-8D35-1800274FCF8E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7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What do we need to compute?</a:t>
            </a:r>
          </a:p>
        </p:txBody>
      </p:sp>
      <p:sp>
        <p:nvSpPr>
          <p:cNvPr id="71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785813"/>
            <a:ext cx="9144000" cy="642937"/>
          </a:xfrm>
        </p:spPr>
        <p:txBody>
          <a:bodyPr/>
          <a:lstStyle/>
          <a:p>
            <a:pPr marL="800100" lvl="1" indent="-342900" eaLnBrk="1" hangingPunct="1">
              <a:lnSpc>
                <a:spcPct val="90000"/>
              </a:lnSpc>
              <a:buFontTx/>
              <a:buNone/>
            </a:pPr>
            <a:r>
              <a:rPr lang="en-US" sz="3200" smtClean="0"/>
              <a:t>Remember conditioning and marginalization…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85750" y="1500188"/>
            <a:ext cx="350043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b="1" kern="0" dirty="0">
                <a:latin typeface="+mn-lt"/>
              </a:rPr>
              <a:t>P(L | S = t , R = f)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2400" kern="0" dirty="0">
              <a:latin typeface="+mn-lt"/>
            </a:endParaRPr>
          </a:p>
        </p:txBody>
      </p:sp>
      <p:graphicFrame>
        <p:nvGraphicFramePr>
          <p:cNvPr id="10" name="Group 109"/>
          <p:cNvGraphicFramePr>
            <a:graphicFrameLocks noGrp="1"/>
          </p:cNvGraphicFramePr>
          <p:nvPr/>
        </p:nvGraphicFramePr>
        <p:xfrm>
          <a:off x="500063" y="2571750"/>
          <a:ext cx="5143536" cy="1786128"/>
        </p:xfrm>
        <a:graphic>
          <a:graphicData uri="http://schemas.openxmlformats.org/drawingml/2006/table">
            <a:tbl>
              <a:tblPr/>
              <a:tblGrid>
                <a:gridCol w="857256"/>
                <a:gridCol w="928694"/>
                <a:gridCol w="857256"/>
                <a:gridCol w="2500330"/>
              </a:tblGrid>
              <a:tr h="6783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L</a:t>
                      </a:r>
                      <a:endParaRPr kumimoji="0" lang="en-US" sz="24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S</a:t>
                      </a:r>
                      <a:endParaRPr kumimoji="0" lang="en-US" sz="24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R</a:t>
                      </a:r>
                      <a:endParaRPr kumimoji="0" lang="en-US" sz="24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L, S=t, R=f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)</a:t>
                      </a:r>
                      <a:endParaRPr kumimoji="0" lang="en-US" sz="24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572125" y="2857500"/>
            <a:ext cx="3571875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800100" lvl="1" indent="-34290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r>
              <a:rPr lang="en-US" i="1" kern="0" dirty="0">
                <a:solidFill>
                  <a:schemeClr val="accent2"/>
                </a:solidFill>
                <a:latin typeface="+mn-lt"/>
              </a:rPr>
              <a:t>Do they have to sum up to one?</a:t>
            </a:r>
          </a:p>
        </p:txBody>
      </p:sp>
      <p:graphicFrame>
        <p:nvGraphicFramePr>
          <p:cNvPr id="12" name="Group 109"/>
          <p:cNvGraphicFramePr>
            <a:graphicFrameLocks noGrp="1"/>
          </p:cNvGraphicFramePr>
          <p:nvPr/>
        </p:nvGraphicFramePr>
        <p:xfrm>
          <a:off x="3071813" y="4714875"/>
          <a:ext cx="5143536" cy="1786128"/>
        </p:xfrm>
        <a:graphic>
          <a:graphicData uri="http://schemas.openxmlformats.org/drawingml/2006/table">
            <a:tbl>
              <a:tblPr/>
              <a:tblGrid>
                <a:gridCol w="857256"/>
                <a:gridCol w="928694"/>
                <a:gridCol w="857256"/>
                <a:gridCol w="2500330"/>
              </a:tblGrid>
              <a:tr h="400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L</a:t>
                      </a:r>
                      <a:endParaRPr kumimoji="0" lang="en-US" sz="24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S</a:t>
                      </a:r>
                      <a:endParaRPr kumimoji="0" lang="en-US" sz="24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R</a:t>
                      </a:r>
                      <a:endParaRPr kumimoji="0" lang="en-US" sz="24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L | S=t, R=f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)</a:t>
                      </a:r>
                      <a:endParaRPr kumimoji="0" lang="en-US" sz="24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Rectangle 18"/>
          <p:cNvSpPr>
            <a:spLocks noChangeArrowheads="1"/>
          </p:cNvSpPr>
          <p:nvPr/>
        </p:nvSpPr>
        <p:spPr bwMode="auto">
          <a:xfrm>
            <a:off x="6588224" y="4077072"/>
            <a:ext cx="583814" cy="400110"/>
          </a:xfrm>
          <a:prstGeom prst="rect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Arial" pitchFamily="34" charset="0"/>
              </a:rPr>
              <a:t>yes</a:t>
            </a:r>
            <a:endParaRPr lang="en-US" sz="2000" dirty="0"/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7452320" y="4005064"/>
            <a:ext cx="470000" cy="40011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Arial" pitchFamily="34" charset="0"/>
              </a:rPr>
              <a:t>no</a:t>
            </a:r>
            <a:endParaRPr lang="en-US" sz="20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080"/>
      </a:hlink>
      <a:folHlink>
        <a:srgbClr val="B2B2B2"/>
      </a:folHlink>
    </a:clrScheme>
    <a:fontScheme name="Default Design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8080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30491</TotalTime>
  <Words>1844</Words>
  <Application>Microsoft Office PowerPoint</Application>
  <PresentationFormat>On-screen Show (4:3)</PresentationFormat>
  <Paragraphs>649</Paragraphs>
  <Slides>25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Default Design</vt:lpstr>
      <vt:lpstr>Acrobat Document</vt:lpstr>
      <vt:lpstr>Equation</vt:lpstr>
      <vt:lpstr>Slide 1</vt:lpstr>
      <vt:lpstr>Lecture Overview</vt:lpstr>
      <vt:lpstr>Learning Goals for Wed’s class</vt:lpstr>
      <vt:lpstr>3 Configuration blocking dependency (belief propagation)</vt:lpstr>
      <vt:lpstr>Bnets: Compact Representations</vt:lpstr>
      <vt:lpstr>Lecture Overview</vt:lpstr>
      <vt:lpstr>Bnet Inference</vt:lpstr>
      <vt:lpstr>Bnet Inference: General</vt:lpstr>
      <vt:lpstr>What do we need to compute?</vt:lpstr>
      <vt:lpstr>In general…..</vt:lpstr>
      <vt:lpstr>Lecture Overview</vt:lpstr>
      <vt:lpstr>Factors</vt:lpstr>
      <vt:lpstr>Factors</vt:lpstr>
      <vt:lpstr>Factors</vt:lpstr>
      <vt:lpstr>Manipulating Factors:</vt:lpstr>
      <vt:lpstr>More examples of assignment</vt:lpstr>
      <vt:lpstr>Summing out a variable example</vt:lpstr>
      <vt:lpstr>Multiplying factors</vt:lpstr>
      <vt:lpstr>Multiplying factors: Formal</vt:lpstr>
      <vt:lpstr>Factors Summary</vt:lpstr>
      <vt:lpstr>Lecture Overview</vt:lpstr>
      <vt:lpstr>Variable Elimination Intro</vt:lpstr>
      <vt:lpstr>Variable Elimination Intro</vt:lpstr>
      <vt:lpstr>Learning Goals for today’s class</vt:lpstr>
      <vt:lpstr>Next Class</vt:lpstr>
    </vt:vector>
  </TitlesOfParts>
  <Company>UBC Computer Sciences Department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conati</dc:creator>
  <cp:lastModifiedBy>carenini</cp:lastModifiedBy>
  <cp:revision>645</cp:revision>
  <dcterms:created xsi:type="dcterms:W3CDTF">2000-08-26T02:46:38Z</dcterms:created>
  <dcterms:modified xsi:type="dcterms:W3CDTF">2012-11-16T22:43:07Z</dcterms:modified>
</cp:coreProperties>
</file>