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8" r:id="rId2"/>
    <p:sldId id="522" r:id="rId3"/>
    <p:sldId id="523" r:id="rId4"/>
    <p:sldId id="524" r:id="rId5"/>
    <p:sldId id="525" r:id="rId6"/>
    <p:sldId id="482" r:id="rId7"/>
    <p:sldId id="526" r:id="rId8"/>
    <p:sldId id="527" r:id="rId9"/>
    <p:sldId id="542" r:id="rId10"/>
    <p:sldId id="528" r:id="rId11"/>
    <p:sldId id="529" r:id="rId12"/>
    <p:sldId id="530" r:id="rId13"/>
    <p:sldId id="531" r:id="rId14"/>
    <p:sldId id="532" r:id="rId15"/>
    <p:sldId id="533" r:id="rId16"/>
    <p:sldId id="534" r:id="rId17"/>
    <p:sldId id="535" r:id="rId18"/>
    <p:sldId id="536" r:id="rId19"/>
    <p:sldId id="537" r:id="rId20"/>
    <p:sldId id="538" r:id="rId21"/>
    <p:sldId id="539" r:id="rId22"/>
    <p:sldId id="540" r:id="rId23"/>
    <p:sldId id="541" r:id="rId24"/>
    <p:sldId id="515" r:id="rId25"/>
    <p:sldId id="503" r:id="rId26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 autoAdjust="0"/>
    <p:restoredTop sz="87784" autoAdjust="0"/>
  </p:normalViewPr>
  <p:slideViewPr>
    <p:cSldViewPr>
      <p:cViewPr>
        <p:scale>
          <a:sx n="66" d="100"/>
          <a:sy n="66" d="100"/>
        </p:scale>
        <p:origin x="-124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2A56E091-FA03-4D8F-923F-F3477D781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 smtClean="0"/>
            </a:lvl1pPr>
          </a:lstStyle>
          <a:p>
            <a:pPr>
              <a:defRPr/>
            </a:pPr>
            <a:fld id="{0130E92E-C523-4DBD-8332-A63018E51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E0A3C4-B330-4EBE-8887-BA3741957E09}" type="slidenum">
              <a:rPr lang="en-US"/>
              <a:pPr/>
              <a:t>1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841A9E-AE24-44CD-B569-F861E303982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yes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5A85DA-06D9-497B-9957-60F19BA7FB4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A1B837-35C4-4597-BAAF-41C91490430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Reduce to 8,254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BD4992-4477-4101-BB83-17D93EC6CB2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Reduce to 8,254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69A6E3-D3F6-4843-9EA8-BF217C645BB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B4566A-0487-47CA-84F9-86CD1690833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019E6C-CDCD-4139-9843-76C97B45277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9ECC2F-BD06-48D0-983D-7F372C20DCC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B0B035-197E-4FA8-B6B4-433920913DF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F36765-D473-45CA-A741-A9E642C98178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DE8A1E-5727-4D0D-8DE7-7FDAF6F8ABA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32FA8E-61A0-4406-A7F7-016D268FA627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1179513" y="696913"/>
            <a:ext cx="4643437" cy="34813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 lIns="96494" tIns="48247" rIns="96494" bIns="48247"/>
          <a:lstStyle/>
          <a:p>
            <a:pPr defTabSz="457200"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>
                <a:latin typeface="Arial Unicode MS" pitchFamily="34" charset="-128"/>
              </a:rPr>
              <a:t>Bnets do not need to be complex to be useful!</a:t>
            </a:r>
          </a:p>
          <a:p>
            <a:pPr defTabSz="457200"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BEABA3-31FC-4943-86BD-BC48EAA0B3A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1179513" y="696913"/>
            <a:ext cx="4643437" cy="34813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 lIns="96494" tIns="48247" rIns="96494" bIns="48247"/>
          <a:lstStyle/>
          <a:p>
            <a:pPr defTabSz="457200"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>
                <a:latin typeface="Arial Unicode MS" pitchFamily="34" charset="-128"/>
              </a:rPr>
              <a:t>Bnets do not need to be complex to be useful!</a:t>
            </a:r>
          </a:p>
          <a:p>
            <a:pPr defTabSz="457200"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5D55C-7BC0-4F91-A989-F15C384C2BF0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1179513" y="696913"/>
            <a:ext cx="4643437" cy="34813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 lIns="96494" tIns="48247" rIns="96494" bIns="48247"/>
          <a:lstStyle/>
          <a:p>
            <a:pPr defTabSz="457200"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3E98EC-D4E5-4A9E-A090-20F6D300CE86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9155" name="Text Box 2"/>
          <p:cNvSpPr txBox="1">
            <a:spLocks noChangeArrowheads="1"/>
          </p:cNvSpPr>
          <p:nvPr/>
        </p:nvSpPr>
        <p:spPr bwMode="auto">
          <a:xfrm>
            <a:off x="1179513" y="696913"/>
            <a:ext cx="4643437" cy="34813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 lIns="96494" tIns="48247" rIns="96494" bIns="48247"/>
          <a:lstStyle/>
          <a:p>
            <a:pPr defTabSz="457200"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32D178EA-B036-421C-9BCD-11AC39DFE15D}" type="slidenum">
              <a:rPr lang="en-US"/>
              <a:pPr defTabSz="928688"/>
              <a:t>24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B654D5-6D9D-49AB-B823-03F95AF282DD}" type="slidenum">
              <a:rPr lang="en-US"/>
              <a:pPr/>
              <a:t>25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91E3FA-3FA5-45C5-A0AA-E5E8899E82B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2136D-B9C2-4320-A37D-9B4BE086439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D324C6-FDD3-4C55-B0A4-9318F3E67C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7BB948-0FCD-47D7-B4AE-777AD5D8A61E}" type="slidenum">
              <a:rPr lang="en-US"/>
              <a:pPr/>
              <a:t>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this is intuitive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41353E-DE7E-4F6B-95C5-454FB69AA23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this is intuitive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A6E2AA-AD6E-463E-9A88-541192442AE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FALSE, because evidence from A reaches E via C.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A6E2AA-AD6E-463E-9A88-541192442AE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FALSE, because evidence from A reaches E via C.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D65CB9-936D-4B58-B295-303371759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3492CC8-B08B-48CE-9FEE-14FDC75B5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481D691-B04B-4E5A-824D-DC406A35B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569F9F6-C604-405A-9410-7DFD7F137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DDC7F2-548A-4648-A7D0-C90D11131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FBCF3E-8344-4834-A30B-F331C3BDD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3E0FBC-AFFE-465B-BDBC-93A79C674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4CD2DF7-F7FA-4CDF-85CF-B952F2D4C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C3D28D-C3D4-444D-AA2A-CA7D8A9D5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E13EB36-C192-4DC6-82EC-147AFA1EA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347764-D4D8-4503-A5C6-419DC0F0C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00CEC1-7DCE-46A2-8379-A4242C96B0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ECE29C-7548-4FC9-8E48-38BC190C5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7653E52-4C8E-432D-A590-BE9F5CD04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FFAEE4D-A097-418E-BF05-B46B578ACD79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latin typeface="Arial Unicode MS" pitchFamily="34" charset="-128"/>
              </a:rPr>
              <a:t>Reasoning Under Uncertainty: More on </a:t>
            </a:r>
            <a:r>
              <a:rPr lang="en-US" sz="4400" dirty="0" err="1">
                <a:solidFill>
                  <a:schemeClr val="accent2"/>
                </a:solidFill>
                <a:latin typeface="Arial Unicode MS" pitchFamily="34" charset="-128"/>
              </a:rPr>
              <a:t>BNets</a:t>
            </a:r>
            <a:r>
              <a:rPr lang="en-US" sz="4400" dirty="0">
                <a:solidFill>
                  <a:schemeClr val="accent2"/>
                </a:solidFill>
                <a:latin typeface="Arial Unicode MS" pitchFamily="34" charset="-128"/>
              </a:rPr>
              <a:t> structure and construction</a:t>
            </a:r>
          </a:p>
          <a:p>
            <a:pPr algn="ctr">
              <a:spcBef>
                <a:spcPct val="50000"/>
              </a:spcBef>
            </a:pPr>
            <a:r>
              <a:rPr lang="en-US" dirty="0">
                <a:latin typeface="Arial Unicode MS" pitchFamily="34" charset="-128"/>
              </a:rPr>
              <a:t>Computer Science cpsc322, Lecture 28</a:t>
            </a:r>
          </a:p>
          <a:p>
            <a:pPr algn="ctr">
              <a:spcBef>
                <a:spcPct val="50000"/>
              </a:spcBef>
            </a:pPr>
            <a:r>
              <a:rPr lang="en-US" i="1" dirty="0">
                <a:latin typeface="Arial Unicode MS" pitchFamily="34" charset="-128"/>
              </a:rPr>
              <a:t>(Textbook </a:t>
            </a:r>
            <a:r>
              <a:rPr lang="en-US" i="1" dirty="0" err="1">
                <a:latin typeface="Arial Unicode MS" pitchFamily="34" charset="-128"/>
              </a:rPr>
              <a:t>Chpt</a:t>
            </a:r>
            <a:r>
              <a:rPr lang="en-US" i="1" dirty="0">
                <a:latin typeface="Arial Unicode MS" pitchFamily="34" charset="-128"/>
              </a:rPr>
              <a:t> 6.3)</a:t>
            </a:r>
          </a:p>
          <a:p>
            <a:pPr algn="ctr">
              <a:spcBef>
                <a:spcPct val="50000"/>
              </a:spcBef>
            </a:pPr>
            <a:endParaRPr lang="en-US" sz="2400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Arial Unicode MS" pitchFamily="34" charset="-128"/>
              </a:rPr>
              <a:t>Nov, 14, 2012</a:t>
            </a:r>
            <a:endParaRPr lang="en-US" sz="24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B5BE8C2-D8FE-4159-B9A0-F9EBF72131F8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8201" name="Text Box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961312" cy="857250"/>
          </a:xfrm>
          <a:noFill/>
        </p:spPr>
        <p:txBody>
          <a:bodyPr/>
          <a:lstStyle/>
          <a:p>
            <a:pPr eaLnBrk="1" hangingPunct="1"/>
            <a:r>
              <a:rPr lang="en-US" sz="2800" smtClean="0"/>
              <a:t>In/Dependencies  in a Bnet : Example 2 </a:t>
            </a:r>
          </a:p>
        </p:txBody>
      </p:sp>
      <p:pic>
        <p:nvPicPr>
          <p:cNvPr id="8202" name="Picture 3" descr="IndTest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13" y="2976563"/>
            <a:ext cx="5000625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1748" name="Text Box 4"/>
          <p:cNvSpPr txBox="1">
            <a:spLocks noChangeArrowheads="1"/>
          </p:cNvSpPr>
          <p:nvPr/>
        </p:nvSpPr>
        <p:spPr bwMode="auto">
          <a:xfrm>
            <a:off x="0" y="3929063"/>
            <a:ext cx="3000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0" dirty="0">
                <a:latin typeface="Arial Unicode MS" pitchFamily="34" charset="-128"/>
              </a:rPr>
              <a:t>Is </a:t>
            </a:r>
            <a:r>
              <a:rPr lang="en-US" sz="2400" b="0" dirty="0">
                <a:solidFill>
                  <a:srgbClr val="FF0000"/>
                </a:solidFill>
                <a:latin typeface="Arial Unicode MS" pitchFamily="34" charset="-128"/>
              </a:rPr>
              <a:t>H</a:t>
            </a:r>
            <a:r>
              <a:rPr lang="en-US" sz="2400" b="0" dirty="0">
                <a:latin typeface="Arial Unicode MS" pitchFamily="34" charset="-128"/>
              </a:rPr>
              <a:t> conditionally independent of </a:t>
            </a:r>
            <a:r>
              <a:rPr lang="en-US" sz="2400" b="0" dirty="0">
                <a:solidFill>
                  <a:srgbClr val="CC0099"/>
                </a:solidFill>
                <a:latin typeface="Arial Unicode MS" pitchFamily="34" charset="-128"/>
              </a:rPr>
              <a:t>E</a:t>
            </a:r>
            <a:r>
              <a:rPr lang="en-US" sz="2400" b="0" dirty="0">
                <a:latin typeface="Arial Unicode MS" pitchFamily="34" charset="-128"/>
              </a:rPr>
              <a:t> given </a:t>
            </a:r>
            <a:r>
              <a:rPr lang="en-US" sz="2400" b="0" dirty="0">
                <a:solidFill>
                  <a:schemeClr val="accent6"/>
                </a:solidFill>
                <a:latin typeface="Arial Unicode MS" pitchFamily="34" charset="-128"/>
              </a:rPr>
              <a:t>I</a:t>
            </a:r>
            <a:r>
              <a:rPr lang="en-US" sz="2400" b="0" dirty="0">
                <a:latin typeface="Arial Unicode MS" pitchFamily="34" charset="-128"/>
              </a:rPr>
              <a:t>?</a:t>
            </a: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643063" y="928688"/>
            <a:ext cx="5143500" cy="2286000"/>
            <a:chOff x="514350" y="1844675"/>
            <a:chExt cx="7351911" cy="3962400"/>
          </a:xfrm>
        </p:grpSpPr>
        <p:sp>
          <p:nvSpPr>
            <p:cNvPr id="8206" name="Rectangle 4"/>
            <p:cNvSpPr>
              <a:spLocks noChangeArrowheads="1"/>
            </p:cNvSpPr>
            <p:nvPr/>
          </p:nvSpPr>
          <p:spPr bwMode="auto">
            <a:xfrm>
              <a:off x="900113" y="1844675"/>
              <a:ext cx="1223962" cy="31686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07" name="Oval 5"/>
            <p:cNvSpPr>
              <a:spLocks noChangeArrowheads="1"/>
            </p:cNvSpPr>
            <p:nvPr/>
          </p:nvSpPr>
          <p:spPr bwMode="auto">
            <a:xfrm>
              <a:off x="1260475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08" name="Oval 6"/>
            <p:cNvSpPr>
              <a:spLocks noChangeArrowheads="1"/>
            </p:cNvSpPr>
            <p:nvPr/>
          </p:nvSpPr>
          <p:spPr bwMode="auto">
            <a:xfrm>
              <a:off x="1260475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09" name="Oval 7"/>
            <p:cNvSpPr>
              <a:spLocks noChangeArrowheads="1"/>
            </p:cNvSpPr>
            <p:nvPr/>
          </p:nvSpPr>
          <p:spPr bwMode="auto">
            <a:xfrm>
              <a:off x="1260475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10" name="Oval 8"/>
            <p:cNvSpPr>
              <a:spLocks noChangeArrowheads="1"/>
            </p:cNvSpPr>
            <p:nvPr/>
          </p:nvSpPr>
          <p:spPr bwMode="auto">
            <a:xfrm>
              <a:off x="2700338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11" name="Oval 9"/>
            <p:cNvSpPr>
              <a:spLocks noChangeArrowheads="1"/>
            </p:cNvSpPr>
            <p:nvPr/>
          </p:nvSpPr>
          <p:spPr bwMode="auto">
            <a:xfrm>
              <a:off x="2700338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12" name="Oval 10"/>
            <p:cNvSpPr>
              <a:spLocks noChangeArrowheads="1"/>
            </p:cNvSpPr>
            <p:nvPr/>
          </p:nvSpPr>
          <p:spPr bwMode="auto">
            <a:xfrm>
              <a:off x="2700338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13" name="Rectangle 11"/>
            <p:cNvSpPr>
              <a:spLocks noChangeArrowheads="1"/>
            </p:cNvSpPr>
            <p:nvPr/>
          </p:nvSpPr>
          <p:spPr bwMode="auto">
            <a:xfrm>
              <a:off x="3779838" y="1844675"/>
              <a:ext cx="1223962" cy="15843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14" name="Oval 12"/>
            <p:cNvSpPr>
              <a:spLocks noChangeArrowheads="1"/>
            </p:cNvSpPr>
            <p:nvPr/>
          </p:nvSpPr>
          <p:spPr bwMode="auto">
            <a:xfrm>
              <a:off x="4140200" y="2132013"/>
              <a:ext cx="431800" cy="43338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0">
                  <a:latin typeface="Arial" charset="0"/>
                </a:rPr>
                <a:t>Z</a:t>
              </a:r>
            </a:p>
          </p:txBody>
        </p:sp>
        <p:sp>
          <p:nvSpPr>
            <p:cNvPr id="8215" name="Oval 13"/>
            <p:cNvSpPr>
              <a:spLocks noChangeArrowheads="1"/>
            </p:cNvSpPr>
            <p:nvPr/>
          </p:nvSpPr>
          <p:spPr bwMode="auto">
            <a:xfrm>
              <a:off x="4211638" y="2852738"/>
              <a:ext cx="431800" cy="43338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0">
                  <a:latin typeface="Arial" charset="0"/>
                </a:rPr>
                <a:t>Z</a:t>
              </a:r>
            </a:p>
          </p:txBody>
        </p:sp>
        <p:sp>
          <p:nvSpPr>
            <p:cNvPr id="8216" name="Oval 14"/>
            <p:cNvSpPr>
              <a:spLocks noChangeArrowheads="1"/>
            </p:cNvSpPr>
            <p:nvPr/>
          </p:nvSpPr>
          <p:spPr bwMode="auto">
            <a:xfrm>
              <a:off x="4140200" y="45815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0">
                  <a:latin typeface="Arial" charset="0"/>
                </a:rPr>
                <a:t>Z</a:t>
              </a:r>
            </a:p>
          </p:txBody>
        </p:sp>
        <p:sp>
          <p:nvSpPr>
            <p:cNvPr id="8217" name="Rectangle 15"/>
            <p:cNvSpPr>
              <a:spLocks noChangeArrowheads="1"/>
            </p:cNvSpPr>
            <p:nvPr/>
          </p:nvSpPr>
          <p:spPr bwMode="auto">
            <a:xfrm>
              <a:off x="6516688" y="1844675"/>
              <a:ext cx="1223962" cy="30241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18" name="Oval 16"/>
            <p:cNvSpPr>
              <a:spLocks noChangeArrowheads="1"/>
            </p:cNvSpPr>
            <p:nvPr/>
          </p:nvSpPr>
          <p:spPr bwMode="auto">
            <a:xfrm>
              <a:off x="6877050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19" name="Oval 17"/>
            <p:cNvSpPr>
              <a:spLocks noChangeArrowheads="1"/>
            </p:cNvSpPr>
            <p:nvPr/>
          </p:nvSpPr>
          <p:spPr bwMode="auto">
            <a:xfrm>
              <a:off x="6877050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20" name="Oval 18"/>
            <p:cNvSpPr>
              <a:spLocks noChangeArrowheads="1"/>
            </p:cNvSpPr>
            <p:nvPr/>
          </p:nvSpPr>
          <p:spPr bwMode="auto">
            <a:xfrm>
              <a:off x="6877050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21" name="Oval 19"/>
            <p:cNvSpPr>
              <a:spLocks noChangeArrowheads="1"/>
            </p:cNvSpPr>
            <p:nvPr/>
          </p:nvSpPr>
          <p:spPr bwMode="auto">
            <a:xfrm>
              <a:off x="5508625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22" name="Oval 20"/>
            <p:cNvSpPr>
              <a:spLocks noChangeArrowheads="1"/>
            </p:cNvSpPr>
            <p:nvPr/>
          </p:nvSpPr>
          <p:spPr bwMode="auto">
            <a:xfrm>
              <a:off x="5508625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23" name="Oval 21"/>
            <p:cNvSpPr>
              <a:spLocks noChangeArrowheads="1"/>
            </p:cNvSpPr>
            <p:nvPr/>
          </p:nvSpPr>
          <p:spPr bwMode="auto">
            <a:xfrm>
              <a:off x="5508625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8224" name="AutoShape 22"/>
            <p:cNvCxnSpPr>
              <a:cxnSpLocks noChangeShapeType="1"/>
              <a:stCxn id="8207" idx="6"/>
              <a:endCxn id="8210" idx="2"/>
            </p:cNvCxnSpPr>
            <p:nvPr/>
          </p:nvCxnSpPr>
          <p:spPr bwMode="auto">
            <a:xfrm>
              <a:off x="1692275" y="2349500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25" name="AutoShape 23"/>
            <p:cNvCxnSpPr>
              <a:cxnSpLocks noChangeShapeType="1"/>
              <a:endCxn id="8218" idx="2"/>
            </p:cNvCxnSpPr>
            <p:nvPr/>
          </p:nvCxnSpPr>
          <p:spPr bwMode="auto">
            <a:xfrm>
              <a:off x="5940425" y="2347913"/>
              <a:ext cx="936625" cy="1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26" name="AutoShape 24"/>
            <p:cNvCxnSpPr>
              <a:cxnSpLocks noChangeShapeType="1"/>
            </p:cNvCxnSpPr>
            <p:nvPr/>
          </p:nvCxnSpPr>
          <p:spPr bwMode="auto">
            <a:xfrm>
              <a:off x="1692275" y="3644900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8227" name="AutoShape 25"/>
            <p:cNvCxnSpPr>
              <a:cxnSpLocks noChangeShapeType="1"/>
            </p:cNvCxnSpPr>
            <p:nvPr/>
          </p:nvCxnSpPr>
          <p:spPr bwMode="auto">
            <a:xfrm>
              <a:off x="1692275" y="4365625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28" name="AutoShape 26"/>
            <p:cNvCxnSpPr>
              <a:cxnSpLocks noChangeShapeType="1"/>
              <a:endCxn id="8219" idx="2"/>
            </p:cNvCxnSpPr>
            <p:nvPr/>
          </p:nvCxnSpPr>
          <p:spPr bwMode="auto">
            <a:xfrm>
              <a:off x="5940425" y="3644900"/>
              <a:ext cx="936625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29" name="AutoShape 27"/>
            <p:cNvCxnSpPr>
              <a:cxnSpLocks noChangeShapeType="1"/>
              <a:endCxn id="8220" idx="2"/>
            </p:cNvCxnSpPr>
            <p:nvPr/>
          </p:nvCxnSpPr>
          <p:spPr bwMode="auto">
            <a:xfrm>
              <a:off x="5940425" y="4364038"/>
              <a:ext cx="936625" cy="31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8230" name="AutoShape 28"/>
            <p:cNvCxnSpPr>
              <a:cxnSpLocks noChangeShapeType="1"/>
              <a:stCxn id="8210" idx="6"/>
              <a:endCxn id="8214" idx="2"/>
            </p:cNvCxnSpPr>
            <p:nvPr/>
          </p:nvCxnSpPr>
          <p:spPr bwMode="auto">
            <a:xfrm>
              <a:off x="3132138" y="2349500"/>
              <a:ext cx="100806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31" name="AutoShape 29"/>
            <p:cNvCxnSpPr>
              <a:cxnSpLocks noChangeShapeType="1"/>
            </p:cNvCxnSpPr>
            <p:nvPr/>
          </p:nvCxnSpPr>
          <p:spPr bwMode="auto">
            <a:xfrm>
              <a:off x="4572000" y="2349500"/>
              <a:ext cx="936625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32" name="AutoShape 30"/>
            <p:cNvCxnSpPr>
              <a:cxnSpLocks noChangeShapeType="1"/>
              <a:endCxn id="8216" idx="2"/>
            </p:cNvCxnSpPr>
            <p:nvPr/>
          </p:nvCxnSpPr>
          <p:spPr bwMode="auto">
            <a:xfrm>
              <a:off x="3132138" y="4365625"/>
              <a:ext cx="1008062" cy="4333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33" name="AutoShape 31"/>
            <p:cNvCxnSpPr>
              <a:cxnSpLocks noChangeShapeType="1"/>
              <a:stCxn id="8215" idx="6"/>
              <a:endCxn id="8222" idx="1"/>
            </p:cNvCxnSpPr>
            <p:nvPr/>
          </p:nvCxnSpPr>
          <p:spPr bwMode="auto">
            <a:xfrm>
              <a:off x="4643438" y="3070225"/>
              <a:ext cx="928687" cy="4222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34" name="AutoShape 32"/>
            <p:cNvCxnSpPr>
              <a:cxnSpLocks noChangeShapeType="1"/>
              <a:stCxn id="8215" idx="2"/>
              <a:endCxn id="8211" idx="6"/>
            </p:cNvCxnSpPr>
            <p:nvPr/>
          </p:nvCxnSpPr>
          <p:spPr bwMode="auto">
            <a:xfrm flipH="1">
              <a:off x="3132138" y="3070225"/>
              <a:ext cx="1079500" cy="5762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35" name="AutoShape 33"/>
            <p:cNvCxnSpPr>
              <a:cxnSpLocks noChangeShapeType="1"/>
              <a:stCxn id="8223" idx="2"/>
              <a:endCxn id="8216" idx="6"/>
            </p:cNvCxnSpPr>
            <p:nvPr/>
          </p:nvCxnSpPr>
          <p:spPr bwMode="auto">
            <a:xfrm flipH="1">
              <a:off x="4572000" y="4367213"/>
              <a:ext cx="936625" cy="431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8236" name="Text Box 34"/>
            <p:cNvSpPr txBox="1">
              <a:spLocks noChangeArrowheads="1"/>
            </p:cNvSpPr>
            <p:nvPr/>
          </p:nvSpPr>
          <p:spPr bwMode="auto">
            <a:xfrm>
              <a:off x="7380288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X</a:t>
              </a:r>
            </a:p>
          </p:txBody>
        </p:sp>
        <p:sp>
          <p:nvSpPr>
            <p:cNvPr id="8237" name="Text Box 35"/>
            <p:cNvSpPr txBox="1">
              <a:spLocks noChangeArrowheads="1"/>
            </p:cNvSpPr>
            <p:nvPr/>
          </p:nvSpPr>
          <p:spPr bwMode="auto">
            <a:xfrm>
              <a:off x="900113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Y</a:t>
              </a:r>
            </a:p>
          </p:txBody>
        </p:sp>
        <p:sp>
          <p:nvSpPr>
            <p:cNvPr id="8238" name="Text Box 36"/>
            <p:cNvSpPr txBox="1">
              <a:spLocks noChangeArrowheads="1"/>
            </p:cNvSpPr>
            <p:nvPr/>
          </p:nvSpPr>
          <p:spPr bwMode="auto">
            <a:xfrm>
              <a:off x="4716462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E</a:t>
              </a:r>
            </a:p>
          </p:txBody>
        </p:sp>
        <p:sp>
          <p:nvSpPr>
            <p:cNvPr id="8239" name="Oval 38"/>
            <p:cNvSpPr>
              <a:spLocks noChangeArrowheads="1"/>
            </p:cNvSpPr>
            <p:nvPr/>
          </p:nvSpPr>
          <p:spPr bwMode="auto">
            <a:xfrm>
              <a:off x="2843213" y="530066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8240" name="AutoShape 39"/>
            <p:cNvCxnSpPr>
              <a:cxnSpLocks noChangeShapeType="1"/>
              <a:stCxn id="8216" idx="3"/>
              <a:endCxn id="8239" idx="6"/>
            </p:cNvCxnSpPr>
            <p:nvPr/>
          </p:nvCxnSpPr>
          <p:spPr bwMode="auto">
            <a:xfrm flipH="1">
              <a:off x="3275013" y="4951413"/>
              <a:ext cx="928687" cy="5667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8241" name="Oval 40"/>
            <p:cNvSpPr>
              <a:spLocks noChangeArrowheads="1"/>
            </p:cNvSpPr>
            <p:nvPr/>
          </p:nvSpPr>
          <p:spPr bwMode="auto">
            <a:xfrm>
              <a:off x="5292725" y="5373688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8242" name="AutoShape 41"/>
            <p:cNvCxnSpPr>
              <a:cxnSpLocks noChangeShapeType="1"/>
              <a:stCxn id="8216" idx="5"/>
              <a:endCxn id="8241" idx="1"/>
            </p:cNvCxnSpPr>
            <p:nvPr/>
          </p:nvCxnSpPr>
          <p:spPr bwMode="auto">
            <a:xfrm>
              <a:off x="4508500" y="4951413"/>
              <a:ext cx="847725" cy="4857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8243" name="Text Box 60"/>
            <p:cNvSpPr txBox="1">
              <a:spLocks noChangeArrowheads="1"/>
            </p:cNvSpPr>
            <p:nvPr/>
          </p:nvSpPr>
          <p:spPr bwMode="auto">
            <a:xfrm>
              <a:off x="536575" y="2079625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/>
                <a:t>1</a:t>
              </a:r>
            </a:p>
          </p:txBody>
        </p:sp>
        <p:sp>
          <p:nvSpPr>
            <p:cNvPr id="8244" name="Text Box 61"/>
            <p:cNvSpPr txBox="1">
              <a:spLocks noChangeArrowheads="1"/>
            </p:cNvSpPr>
            <p:nvPr/>
          </p:nvSpPr>
          <p:spPr bwMode="auto">
            <a:xfrm>
              <a:off x="525463" y="3398838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/>
                <a:t>2</a:t>
              </a:r>
            </a:p>
          </p:txBody>
        </p:sp>
        <p:sp>
          <p:nvSpPr>
            <p:cNvPr id="8245" name="Text Box 62"/>
            <p:cNvSpPr txBox="1">
              <a:spLocks noChangeArrowheads="1"/>
            </p:cNvSpPr>
            <p:nvPr/>
          </p:nvSpPr>
          <p:spPr bwMode="auto">
            <a:xfrm>
              <a:off x="514350" y="4129088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/>
                <a:t>3</a:t>
              </a:r>
            </a:p>
          </p:txBody>
        </p:sp>
      </p:grpSp>
      <p:pic>
        <p:nvPicPr>
          <p:cNvPr id="820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" y="5715000"/>
            <a:ext cx="22320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92BB3A3-3336-4E6F-B689-9223BEF56C1E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62962" cy="4803775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Implied Conditional Independence relations in a </a:t>
            </a:r>
            <a:r>
              <a:rPr lang="en-US" sz="4000" dirty="0" err="1" smtClean="0">
                <a:solidFill>
                  <a:schemeClr val="accent3">
                    <a:lumMod val="65000"/>
                  </a:schemeClr>
                </a:solidFill>
              </a:rPr>
              <a:t>Bnet</a:t>
            </a:r>
            <a:endParaRPr lang="en-US" sz="4000" dirty="0" smtClean="0">
              <a:solidFill>
                <a:schemeClr val="accent3">
                  <a:lumMod val="65000"/>
                </a:schemeClr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tx2"/>
                </a:solidFill>
              </a:rPr>
              <a:t>Compactness: </a:t>
            </a:r>
            <a:r>
              <a:rPr lang="en-US" sz="4000" dirty="0" smtClean="0"/>
              <a:t>Making stronger Independence assumptions</a:t>
            </a:r>
          </a:p>
          <a:p>
            <a:pPr lvl="1" eaLnBrk="1" hangingPunct="1">
              <a:defRPr/>
            </a:pPr>
            <a:r>
              <a:rPr lang="en-US" sz="3600" dirty="0" smtClean="0"/>
              <a:t>Representation of Compact Conditional Distributions</a:t>
            </a:r>
          </a:p>
          <a:p>
            <a:pPr lvl="1" eaLnBrk="1" hangingPunct="1">
              <a:defRPr/>
            </a:pPr>
            <a:r>
              <a:rPr lang="en-US" sz="3600" dirty="0" smtClean="0">
                <a:solidFill>
                  <a:schemeClr val="folHlink"/>
                </a:solidFill>
              </a:rPr>
              <a:t>Network structure( Naïve Bayesian Classifier)</a:t>
            </a: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0B57A60-01C2-47E8-959B-55011D4AA914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More on Construction and Compactness: Compact Conditional Distributions</a:t>
            </a:r>
          </a:p>
        </p:txBody>
      </p:sp>
      <p:sp>
        <p:nvSpPr>
          <p:cNvPr id="618499" name="Rectangle 3"/>
          <p:cNvSpPr>
            <a:spLocks noChangeArrowheads="1"/>
          </p:cNvSpPr>
          <p:nvPr/>
        </p:nvSpPr>
        <p:spPr bwMode="auto">
          <a:xfrm>
            <a:off x="250825" y="1341438"/>
            <a:ext cx="88931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r>
              <a:rPr lang="en-US" b="0">
                <a:latin typeface="Arial Unicode MS" pitchFamily="34" charset="-128"/>
              </a:rPr>
              <a:t>Once we have established the topology of a Bnet, we still need to specify the conditional probabilities</a:t>
            </a:r>
          </a:p>
          <a:p>
            <a:pPr marL="457200" indent="-457200">
              <a:spcBef>
                <a:spcPct val="20000"/>
              </a:spcBef>
            </a:pPr>
            <a:r>
              <a:rPr lang="en-US" b="0">
                <a:latin typeface="Arial Unicode MS" pitchFamily="34" charset="-128"/>
              </a:rPr>
              <a:t>How?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From Data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From Experts</a:t>
            </a:r>
          </a:p>
          <a:p>
            <a:pPr marL="457200" indent="-4572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  <a:p>
            <a:pPr marL="457200" indent="-4572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To facilitate acquisition, we aim for compact representations for which data/experts can provide accurate assessments</a:t>
            </a:r>
          </a:p>
          <a:p>
            <a:pPr marL="457200" indent="-457200">
              <a:spcBef>
                <a:spcPct val="20000"/>
              </a:spcBef>
            </a:pPr>
            <a:endParaRPr lang="en-US" b="0">
              <a:latin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9EED031-B4AE-448C-934C-DDBFF3CAE19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024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More on Construction and Compactness: Compact Conditional Distributions</a:t>
            </a:r>
          </a:p>
        </p:txBody>
      </p:sp>
      <p:sp>
        <p:nvSpPr>
          <p:cNvPr id="632835" name="Rectangle 3"/>
          <p:cNvSpPr>
            <a:spLocks noChangeArrowheads="1"/>
          </p:cNvSpPr>
          <p:nvPr/>
        </p:nvSpPr>
        <p:spPr bwMode="auto">
          <a:xfrm>
            <a:off x="323850" y="1125538"/>
            <a:ext cx="856932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r>
              <a:rPr lang="en-US" b="0" dirty="0">
                <a:latin typeface="Arial Unicode MS" pitchFamily="34" charset="-128"/>
              </a:rPr>
              <a:t>From </a:t>
            </a:r>
            <a:r>
              <a:rPr lang="en-US" b="0" dirty="0" err="1">
                <a:latin typeface="Arial Unicode MS" pitchFamily="34" charset="-128"/>
              </a:rPr>
              <a:t>JointPD</a:t>
            </a:r>
            <a:r>
              <a:rPr lang="en-US" b="0" dirty="0">
                <a:latin typeface="Arial Unicode MS" pitchFamily="34" charset="-128"/>
              </a:rPr>
              <a:t>                                to </a:t>
            </a:r>
          </a:p>
          <a:p>
            <a:pPr marL="457200" indent="-457200">
              <a:spcBef>
                <a:spcPct val="20000"/>
              </a:spcBef>
            </a:pPr>
            <a:endParaRPr lang="en-US" b="0" dirty="0">
              <a:latin typeface="Arial Unicode MS" pitchFamily="34" charset="-128"/>
            </a:endParaRPr>
          </a:p>
          <a:p>
            <a:pPr marL="457200" indent="-457200">
              <a:spcBef>
                <a:spcPct val="20000"/>
              </a:spcBef>
            </a:pPr>
            <a:r>
              <a:rPr lang="en-US" b="0" dirty="0">
                <a:latin typeface="Arial Unicode MS" pitchFamily="34" charset="-128"/>
              </a:rPr>
              <a:t>But still, CPT grows exponentially with number of parents</a:t>
            </a:r>
          </a:p>
          <a:p>
            <a:pPr marL="457200" indent="-457200">
              <a:spcBef>
                <a:spcPct val="20000"/>
              </a:spcBef>
            </a:pPr>
            <a:r>
              <a:rPr lang="en-US" b="0" dirty="0">
                <a:latin typeface="Arial Unicode MS" pitchFamily="34" charset="-128"/>
              </a:rPr>
              <a:t>In </a:t>
            </a:r>
            <a:r>
              <a:rPr lang="en-US" dirty="0">
                <a:latin typeface="Arial Unicode MS" pitchFamily="34" charset="-128"/>
              </a:rPr>
              <a:t>realistic model of internal medicine</a:t>
            </a:r>
            <a:r>
              <a:rPr lang="en-US" b="0" dirty="0">
                <a:latin typeface="Arial Unicode MS" pitchFamily="34" charset="-128"/>
              </a:rPr>
              <a:t> with 448 nodes and 906 links 133,931,430 values are required!</a:t>
            </a:r>
          </a:p>
          <a:p>
            <a:pPr marL="457200" indent="-457200">
              <a:spcBef>
                <a:spcPct val="20000"/>
              </a:spcBef>
            </a:pPr>
            <a:endParaRPr lang="en-US" b="0" dirty="0">
              <a:latin typeface="Arial Unicode MS" pitchFamily="34" charset="-128"/>
            </a:endParaRPr>
          </a:p>
          <a:p>
            <a:pPr marL="457200" indent="-457200">
              <a:spcBef>
                <a:spcPct val="20000"/>
              </a:spcBef>
            </a:pPr>
            <a:r>
              <a:rPr lang="en-US" b="0" dirty="0">
                <a:latin typeface="Arial Unicode MS" pitchFamily="34" charset="-128"/>
              </a:rPr>
              <a:t>And often there are no data/experts for accurate assessment</a:t>
            </a:r>
            <a:endParaRPr lang="en-US" sz="2400" b="0" dirty="0">
              <a:latin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5284F4D-DB8E-4EAA-84D0-D65A3C4B4507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27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Effect with multiple non-interacting causes</a:t>
            </a:r>
          </a:p>
        </p:txBody>
      </p:sp>
      <p:sp>
        <p:nvSpPr>
          <p:cNvPr id="11277" name="Rectangle 3"/>
          <p:cNvSpPr>
            <a:spLocks noChangeArrowheads="1"/>
          </p:cNvSpPr>
          <p:nvPr/>
        </p:nvSpPr>
        <p:spPr bwMode="auto">
          <a:xfrm>
            <a:off x="250825" y="549275"/>
            <a:ext cx="856932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endParaRPr lang="en-US" b="0">
              <a:latin typeface="Arial Unicode MS" pitchFamily="34" charset="-128"/>
            </a:endParaRPr>
          </a:p>
        </p:txBody>
      </p:sp>
      <p:sp>
        <p:nvSpPr>
          <p:cNvPr id="11278" name="Oval 4"/>
          <p:cNvSpPr>
            <a:spLocks noChangeArrowheads="1"/>
          </p:cNvSpPr>
          <p:nvPr/>
        </p:nvSpPr>
        <p:spPr bwMode="auto">
          <a:xfrm>
            <a:off x="0" y="1003300"/>
            <a:ext cx="1152525" cy="3127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Malaria</a:t>
            </a:r>
            <a:endParaRPr lang="en-US" sz="1800" b="0" baseline="-25000"/>
          </a:p>
        </p:txBody>
      </p:sp>
      <p:sp>
        <p:nvSpPr>
          <p:cNvPr id="11279" name="Line 5"/>
          <p:cNvSpPr>
            <a:spLocks noChangeShapeType="1"/>
          </p:cNvSpPr>
          <p:nvPr/>
        </p:nvSpPr>
        <p:spPr bwMode="auto">
          <a:xfrm>
            <a:off x="785813" y="1289050"/>
            <a:ext cx="1085850" cy="717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0" name="Oval 6"/>
          <p:cNvSpPr>
            <a:spLocks noChangeArrowheads="1"/>
          </p:cNvSpPr>
          <p:nvPr/>
        </p:nvSpPr>
        <p:spPr bwMode="auto">
          <a:xfrm>
            <a:off x="1489075" y="1974850"/>
            <a:ext cx="1038225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0"/>
              <a:t>Fever</a:t>
            </a:r>
          </a:p>
        </p:txBody>
      </p:sp>
      <p:sp>
        <p:nvSpPr>
          <p:cNvPr id="11281" name="Oval 7"/>
          <p:cNvSpPr>
            <a:spLocks noChangeArrowheads="1"/>
          </p:cNvSpPr>
          <p:nvPr/>
        </p:nvSpPr>
        <p:spPr bwMode="auto">
          <a:xfrm>
            <a:off x="2952750" y="1000125"/>
            <a:ext cx="1152525" cy="3127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Cold</a:t>
            </a:r>
            <a:endParaRPr lang="en-US" sz="1800" b="0" baseline="-25000"/>
          </a:p>
        </p:txBody>
      </p:sp>
      <p:sp>
        <p:nvSpPr>
          <p:cNvPr id="11282" name="Line 8"/>
          <p:cNvSpPr>
            <a:spLocks noChangeShapeType="1"/>
          </p:cNvSpPr>
          <p:nvPr/>
        </p:nvSpPr>
        <p:spPr bwMode="auto">
          <a:xfrm flipH="1">
            <a:off x="2232025" y="1289050"/>
            <a:ext cx="936625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3" name="Line 9"/>
          <p:cNvSpPr>
            <a:spLocks noChangeShapeType="1"/>
          </p:cNvSpPr>
          <p:nvPr/>
        </p:nvSpPr>
        <p:spPr bwMode="auto">
          <a:xfrm>
            <a:off x="1970088" y="1289050"/>
            <a:ext cx="460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4" name="Rectangle 10"/>
          <p:cNvSpPr>
            <a:spLocks noChangeArrowheads="1"/>
          </p:cNvSpPr>
          <p:nvPr/>
        </p:nvSpPr>
        <p:spPr bwMode="auto">
          <a:xfrm>
            <a:off x="4357688" y="785813"/>
            <a:ext cx="478631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What do we need to specify?</a:t>
            </a:r>
            <a:endParaRPr lang="en-US" sz="2400" b="0">
              <a:latin typeface="Arial Unicode MS" pitchFamily="34" charset="-128"/>
            </a:endParaRPr>
          </a:p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AutoNum type="arabicPeriod"/>
            </a:pPr>
            <a:endParaRPr lang="en-US" sz="2000" b="0">
              <a:latin typeface="Arial Unicode MS" pitchFamily="34" charset="-128"/>
            </a:endParaRPr>
          </a:p>
        </p:txBody>
      </p:sp>
      <p:sp>
        <p:nvSpPr>
          <p:cNvPr id="11285" name="Oval 11"/>
          <p:cNvSpPr>
            <a:spLocks noChangeArrowheads="1"/>
          </p:cNvSpPr>
          <p:nvPr/>
        </p:nvSpPr>
        <p:spPr bwMode="auto">
          <a:xfrm>
            <a:off x="1428750" y="1003300"/>
            <a:ext cx="1152525" cy="3127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Flu</a:t>
            </a:r>
            <a:endParaRPr lang="en-US" sz="1800" b="0" baseline="-25000"/>
          </a:p>
        </p:txBody>
      </p:sp>
      <p:graphicFrame>
        <p:nvGraphicFramePr>
          <p:cNvPr id="17" name="Group 109"/>
          <p:cNvGraphicFramePr>
            <a:graphicFrameLocks noGrp="1"/>
          </p:cNvGraphicFramePr>
          <p:nvPr/>
        </p:nvGraphicFramePr>
        <p:xfrm>
          <a:off x="3143250" y="1571625"/>
          <a:ext cx="5786478" cy="3730776"/>
        </p:xfrm>
        <a:graphic>
          <a:graphicData uri="http://schemas.openxmlformats.org/drawingml/2006/table">
            <a:tbl>
              <a:tblPr/>
              <a:tblGrid>
                <a:gridCol w="928694"/>
                <a:gridCol w="857257"/>
                <a:gridCol w="928694"/>
                <a:gridCol w="1643074"/>
                <a:gridCol w="1428759"/>
              </a:tblGrid>
              <a:tr h="40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Malaria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Flu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Cold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..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=F|..)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0" y="2714625"/>
            <a:ext cx="3071813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What do you think data/experts could easily tell you?</a:t>
            </a:r>
            <a:endParaRPr lang="en-US" sz="2400" b="0">
              <a:latin typeface="Arial Unicode MS" pitchFamily="34" charset="-128"/>
            </a:endParaRPr>
          </a:p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AutoNum type="arabicPeriod"/>
            </a:pPr>
            <a:endParaRPr lang="en-US" sz="2000" b="0">
              <a:latin typeface="Arial Unicode MS" pitchFamily="34" charset="-128"/>
            </a:endParaRP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285750" y="5429250"/>
            <a:ext cx="8429625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More difficult to get info to assess more complex conditioning….</a:t>
            </a:r>
            <a:endParaRPr lang="en-US" sz="2400" b="0">
              <a:latin typeface="Arial Unicode MS" pitchFamily="34" charset="-128"/>
            </a:endParaRPr>
          </a:p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AutoNum type="arabicPeriod"/>
            </a:pPr>
            <a:endParaRPr lang="en-US" sz="2000" b="0">
              <a:latin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BA951AB-181A-43B4-8301-BD5C3B6D1BC9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Solution: Noisy-OR Distributions</a:t>
            </a:r>
          </a:p>
        </p:txBody>
      </p:sp>
      <p:sp>
        <p:nvSpPr>
          <p:cNvPr id="12307" name="Rectangle 3"/>
          <p:cNvSpPr>
            <a:spLocks noChangeArrowheads="1"/>
          </p:cNvSpPr>
          <p:nvPr/>
        </p:nvSpPr>
        <p:spPr bwMode="auto">
          <a:xfrm>
            <a:off x="0" y="642938"/>
            <a:ext cx="8786813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b="0">
                <a:latin typeface="Arial Unicode MS" pitchFamily="34" charset="-128"/>
              </a:rPr>
              <a:t>Models multiple non interacting causes</a:t>
            </a:r>
          </a:p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b="0">
                <a:latin typeface="Arial Unicode MS" pitchFamily="34" charset="-128"/>
              </a:rPr>
              <a:t>Logic OR with a probabilistic twist. </a:t>
            </a:r>
          </a:p>
        </p:txBody>
      </p:sp>
      <p:graphicFrame>
        <p:nvGraphicFramePr>
          <p:cNvPr id="15" name="Group 109"/>
          <p:cNvGraphicFramePr>
            <a:graphicFrameLocks noGrp="1"/>
          </p:cNvGraphicFramePr>
          <p:nvPr/>
        </p:nvGraphicFramePr>
        <p:xfrm>
          <a:off x="1357313" y="2428875"/>
          <a:ext cx="5786478" cy="3730776"/>
        </p:xfrm>
        <a:graphic>
          <a:graphicData uri="http://schemas.openxmlformats.org/drawingml/2006/table">
            <a:tbl>
              <a:tblPr/>
              <a:tblGrid>
                <a:gridCol w="928694"/>
                <a:gridCol w="857257"/>
                <a:gridCol w="928694"/>
                <a:gridCol w="1643074"/>
                <a:gridCol w="1428759"/>
              </a:tblGrid>
              <a:tr h="40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Malaria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Flu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Cold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..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=F|..)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370" name="Rectangle 3"/>
          <p:cNvSpPr>
            <a:spLocks noChangeArrowheads="1"/>
          </p:cNvSpPr>
          <p:nvPr/>
        </p:nvSpPr>
        <p:spPr bwMode="auto">
          <a:xfrm>
            <a:off x="357188" y="1785938"/>
            <a:ext cx="7715250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b="0">
                <a:latin typeface="Arial Unicode MS" pitchFamily="34" charset="-128"/>
              </a:rPr>
              <a:t>Logic OR Conditional Prob. Table.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C381C61-066C-49FC-8330-52D5148AE3A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33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Solution: Noisy-OR Distributions</a:t>
            </a:r>
          </a:p>
        </p:txBody>
      </p:sp>
      <p:sp>
        <p:nvSpPr>
          <p:cNvPr id="13327" name="Rectangle 3"/>
          <p:cNvSpPr>
            <a:spLocks noChangeArrowheads="1"/>
          </p:cNvSpPr>
          <p:nvPr/>
        </p:nvSpPr>
        <p:spPr bwMode="auto">
          <a:xfrm>
            <a:off x="0" y="500063"/>
            <a:ext cx="885825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sz="2400" b="0" dirty="0">
                <a:latin typeface="Arial Unicode MS" pitchFamily="34" charset="-128"/>
              </a:rPr>
              <a:t>The </a:t>
            </a:r>
            <a:r>
              <a:rPr lang="en-US" sz="2400" dirty="0">
                <a:latin typeface="Arial Unicode MS" pitchFamily="34" charset="-128"/>
              </a:rPr>
              <a:t>Noisy-OR model </a:t>
            </a:r>
            <a:r>
              <a:rPr lang="en-US" sz="2400" b="0" dirty="0">
                <a:latin typeface="Arial Unicode MS" pitchFamily="34" charset="-128"/>
              </a:rPr>
              <a:t>allows for </a:t>
            </a:r>
            <a:r>
              <a:rPr lang="en-US" sz="2400" dirty="0">
                <a:latin typeface="Arial Unicode MS" pitchFamily="34" charset="-128"/>
              </a:rPr>
              <a:t>uncertainty in the ability of each cause to generate the effect </a:t>
            </a:r>
            <a:r>
              <a:rPr lang="en-US" sz="2400" b="0" dirty="0">
                <a:latin typeface="Arial Unicode MS" pitchFamily="34" charset="-128"/>
              </a:rPr>
              <a:t>(e.g.. one may have a cold without a fever)</a:t>
            </a:r>
          </a:p>
        </p:txBody>
      </p:sp>
      <p:sp>
        <p:nvSpPr>
          <p:cNvPr id="626698" name="Rectangle 10"/>
          <p:cNvSpPr>
            <a:spLocks noChangeArrowheads="1"/>
          </p:cNvSpPr>
          <p:nvPr/>
        </p:nvSpPr>
        <p:spPr bwMode="auto">
          <a:xfrm>
            <a:off x="214313" y="4071938"/>
            <a:ext cx="8212137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r>
              <a:rPr lang="en-US" b="0">
                <a:latin typeface="Arial Unicode MS" pitchFamily="34" charset="-128"/>
              </a:rPr>
              <a:t>Two assumptions</a:t>
            </a:r>
          </a:p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AutoNum type="arabicPeriod"/>
            </a:pPr>
            <a:r>
              <a:rPr lang="en-US" sz="2400" b="0">
                <a:latin typeface="Arial Unicode MS" pitchFamily="34" charset="-128"/>
              </a:rPr>
              <a:t>All possible causes a listed </a:t>
            </a:r>
          </a:p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AutoNum type="arabicPeriod"/>
            </a:pPr>
            <a:r>
              <a:rPr lang="en-US" sz="2400" b="0">
                <a:latin typeface="Arial Unicode MS" pitchFamily="34" charset="-128"/>
              </a:rPr>
              <a:t>For each of the causes, whatever inhibits it to generate the target effect is independent from the inhibitors of the other causes  </a:t>
            </a:r>
          </a:p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AutoNum type="arabicPeriod"/>
            </a:pPr>
            <a:endParaRPr lang="en-US" sz="2400" b="0">
              <a:latin typeface="Arial Unicode MS" pitchFamily="34" charset="-128"/>
            </a:endParaRPr>
          </a:p>
        </p:txBody>
      </p:sp>
      <p:graphicFrame>
        <p:nvGraphicFramePr>
          <p:cNvPr id="15" name="Group 109"/>
          <p:cNvGraphicFramePr>
            <a:graphicFrameLocks noGrp="1"/>
          </p:cNvGraphicFramePr>
          <p:nvPr/>
        </p:nvGraphicFramePr>
        <p:xfrm>
          <a:off x="3786188" y="1428750"/>
          <a:ext cx="5357883" cy="2733768"/>
        </p:xfrm>
        <a:graphic>
          <a:graphicData uri="http://schemas.openxmlformats.org/drawingml/2006/table">
            <a:tbl>
              <a:tblPr/>
              <a:tblGrid>
                <a:gridCol w="928727"/>
                <a:gridCol w="544721"/>
                <a:gridCol w="736709"/>
                <a:gridCol w="1576122"/>
                <a:gridCol w="1571604"/>
              </a:tblGrid>
              <a:tr h="530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Malaria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Flu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Cold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..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=F|..)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0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0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0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0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20D820E-30B8-4BBC-B6DD-CD32C56D774E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434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Noisy-OR: Derivations </a:t>
            </a:r>
          </a:p>
        </p:txBody>
      </p:sp>
      <p:sp>
        <p:nvSpPr>
          <p:cNvPr id="620547" name="Rectangle 3"/>
          <p:cNvSpPr>
            <a:spLocks noChangeArrowheads="1"/>
          </p:cNvSpPr>
          <p:nvPr/>
        </p:nvSpPr>
        <p:spPr bwMode="auto">
          <a:xfrm>
            <a:off x="0" y="2214563"/>
            <a:ext cx="9144000" cy="329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38200" lvl="1" indent="-381000">
              <a:lnSpc>
                <a:spcPct val="3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endParaRPr lang="en-US" sz="2000" b="0" dirty="0">
              <a:latin typeface="Arial Unicode MS" pitchFamily="34" charset="-128"/>
            </a:endParaRPr>
          </a:p>
          <a:p>
            <a:pPr marL="457200" indent="-457200">
              <a:spcBef>
                <a:spcPct val="20000"/>
              </a:spcBef>
              <a:defRPr/>
            </a:pPr>
            <a:r>
              <a:rPr lang="en-US" b="0" dirty="0">
                <a:latin typeface="Arial Unicode MS" pitchFamily="34" charset="-128"/>
              </a:rPr>
              <a:t>For each of the causes, whatever inhibits it to generate the target effect is independent from the inhibitors of the other causes</a:t>
            </a:r>
          </a:p>
          <a:p>
            <a:pPr marL="381000" indent="-3810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400" dirty="0">
                <a:latin typeface="Arial Unicode MS" pitchFamily="34" charset="-128"/>
              </a:rPr>
              <a:t>Independent Probability of failure </a:t>
            </a:r>
            <a:r>
              <a:rPr lang="en-US" i="1" dirty="0" err="1">
                <a:solidFill>
                  <a:schemeClr val="accent6"/>
                </a:solidFill>
                <a:latin typeface="Arial Unicode MS" pitchFamily="34" charset="-128"/>
              </a:rPr>
              <a:t>q</a:t>
            </a:r>
            <a:r>
              <a:rPr lang="en-US" i="1" baseline="-25000" dirty="0" err="1">
                <a:solidFill>
                  <a:schemeClr val="accent6"/>
                </a:solidFill>
                <a:latin typeface="Arial Unicode MS" pitchFamily="34" charset="-128"/>
              </a:rPr>
              <a:t>i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 </a:t>
            </a:r>
            <a:r>
              <a:rPr lang="en-US" sz="2400" dirty="0">
                <a:latin typeface="Arial Unicode MS" pitchFamily="34" charset="-128"/>
              </a:rPr>
              <a:t>for each cause alone</a:t>
            </a:r>
            <a:r>
              <a:rPr lang="en-US" sz="2400" b="0" dirty="0">
                <a:latin typeface="Arial Unicode MS" pitchFamily="34" charset="-128"/>
              </a:rPr>
              <a:t>: </a:t>
            </a:r>
          </a:p>
          <a:p>
            <a:pPr marL="381000" indent="-3810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b="0" dirty="0">
                <a:latin typeface="Arial Unicode MS" pitchFamily="34" charset="-128"/>
              </a:rPr>
              <a:t>P(</a:t>
            </a:r>
            <a:r>
              <a:rPr lang="en-US" sz="2400" b="0" dirty="0">
                <a:latin typeface="Arial Unicode MS" pitchFamily="34" charset="-128"/>
                <a:cs typeface="Times New Roman" pitchFamily="18" charset="0"/>
              </a:rPr>
              <a:t>Effect=F | </a:t>
            </a:r>
            <a:r>
              <a:rPr lang="en-US" sz="2400" b="0" dirty="0" err="1">
                <a:latin typeface="Arial Unicode MS" pitchFamily="34" charset="-128"/>
              </a:rPr>
              <a:t>C</a:t>
            </a:r>
            <a:r>
              <a:rPr lang="en-US" sz="2400" b="0" baseline="-25000" dirty="0" err="1">
                <a:latin typeface="Arial Unicode MS" pitchFamily="34" charset="-128"/>
              </a:rPr>
              <a:t>i</a:t>
            </a:r>
            <a:r>
              <a:rPr lang="en-US" sz="2400" b="0" baseline="-25000" dirty="0">
                <a:latin typeface="Arial Unicode MS" pitchFamily="34" charset="-128"/>
              </a:rPr>
              <a:t> </a:t>
            </a:r>
            <a:r>
              <a:rPr lang="en-US" sz="2400" b="0" dirty="0">
                <a:latin typeface="Arial Unicode MS" pitchFamily="34" charset="-128"/>
              </a:rPr>
              <a:t>= T, </a:t>
            </a:r>
            <a:r>
              <a:rPr lang="en-US" sz="2400" b="0" i="1" dirty="0">
                <a:latin typeface="Arial Unicode MS" pitchFamily="34" charset="-128"/>
              </a:rPr>
              <a:t>and no other causes</a:t>
            </a:r>
            <a:r>
              <a:rPr lang="en-US" sz="2400" b="0" dirty="0">
                <a:latin typeface="Arial Unicode MS" pitchFamily="34" charset="-128"/>
              </a:rPr>
              <a:t>) = </a:t>
            </a:r>
            <a:r>
              <a:rPr lang="en-US" b="0" i="1" dirty="0" err="1">
                <a:solidFill>
                  <a:schemeClr val="accent6"/>
                </a:solidFill>
                <a:latin typeface="Arial Unicode MS" pitchFamily="34" charset="-128"/>
              </a:rPr>
              <a:t>q</a:t>
            </a:r>
            <a:r>
              <a:rPr lang="en-US" b="0" i="1" baseline="-25000" dirty="0" err="1">
                <a:solidFill>
                  <a:schemeClr val="accent6"/>
                </a:solidFill>
                <a:latin typeface="Arial Unicode MS" pitchFamily="34" charset="-128"/>
              </a:rPr>
              <a:t>i</a:t>
            </a:r>
            <a:endParaRPr lang="en-US" sz="2400" b="0" i="1" dirty="0">
              <a:solidFill>
                <a:schemeClr val="accent6"/>
              </a:solidFill>
              <a:latin typeface="Arial Unicode MS" pitchFamily="34" charset="-128"/>
            </a:endParaRPr>
          </a:p>
          <a:p>
            <a:pPr marL="381000" indent="-3810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b="0" dirty="0">
                <a:latin typeface="Arial Unicode MS" pitchFamily="34" charset="-128"/>
              </a:rPr>
              <a:t>P(</a:t>
            </a:r>
            <a:r>
              <a:rPr lang="en-US" sz="2400" b="0" dirty="0">
                <a:latin typeface="Arial Unicode MS" pitchFamily="34" charset="-128"/>
                <a:cs typeface="Times New Roman" pitchFamily="18" charset="0"/>
              </a:rPr>
              <a:t>Effect=F | </a:t>
            </a:r>
            <a:r>
              <a:rPr lang="en-US" sz="2400" b="0" dirty="0">
                <a:latin typeface="Arial Unicode MS" pitchFamily="34" charset="-128"/>
              </a:rPr>
              <a:t>C</a:t>
            </a:r>
            <a:r>
              <a:rPr lang="en-US" sz="2400" b="0" baseline="-25000" dirty="0">
                <a:latin typeface="Arial Unicode MS" pitchFamily="34" charset="-128"/>
              </a:rPr>
              <a:t>1 </a:t>
            </a:r>
            <a:r>
              <a:rPr lang="en-US" sz="2400" b="0" dirty="0">
                <a:latin typeface="Arial Unicode MS" pitchFamily="34" charset="-128"/>
              </a:rPr>
              <a:t>= T,.. </a:t>
            </a:r>
            <a:r>
              <a:rPr lang="en-US" sz="2400" b="0" dirty="0" err="1">
                <a:latin typeface="Arial Unicode MS" pitchFamily="34" charset="-128"/>
              </a:rPr>
              <a:t>C</a:t>
            </a:r>
            <a:r>
              <a:rPr lang="en-US" sz="2400" b="0" baseline="-25000" dirty="0" err="1">
                <a:latin typeface="Arial Unicode MS" pitchFamily="34" charset="-128"/>
              </a:rPr>
              <a:t>j</a:t>
            </a:r>
            <a:r>
              <a:rPr lang="en-US" sz="2400" b="0" dirty="0">
                <a:latin typeface="Arial Unicode MS" pitchFamily="34" charset="-128"/>
              </a:rPr>
              <a:t> = T, C</a:t>
            </a:r>
            <a:r>
              <a:rPr lang="en-US" sz="2400" b="0" baseline="-25000" dirty="0">
                <a:latin typeface="Arial Unicode MS" pitchFamily="34" charset="-128"/>
              </a:rPr>
              <a:t>j+1</a:t>
            </a:r>
            <a:r>
              <a:rPr lang="en-US" sz="2400" b="0" dirty="0">
                <a:latin typeface="Arial Unicode MS" pitchFamily="34" charset="-128"/>
              </a:rPr>
              <a:t> = F,., C</a:t>
            </a:r>
            <a:r>
              <a:rPr lang="en-US" sz="2400" b="0" baseline="-25000" dirty="0">
                <a:latin typeface="Arial Unicode MS" pitchFamily="34" charset="-128"/>
              </a:rPr>
              <a:t>k</a:t>
            </a:r>
            <a:r>
              <a:rPr lang="en-US" sz="2400" b="0" dirty="0">
                <a:latin typeface="Arial Unicode MS" pitchFamily="34" charset="-128"/>
              </a:rPr>
              <a:t> = F)=</a:t>
            </a:r>
            <a:endParaRPr lang="en-US" sz="2400" b="0" dirty="0">
              <a:latin typeface=""/>
            </a:endParaRPr>
          </a:p>
          <a:p>
            <a:pPr marL="381000" indent="-3810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b="0" dirty="0">
                <a:latin typeface="Arial Unicode MS" pitchFamily="34" charset="-128"/>
              </a:rPr>
              <a:t>P(Effect=T | C</a:t>
            </a:r>
            <a:r>
              <a:rPr lang="en-US" sz="2400" b="0" baseline="-25000" dirty="0">
                <a:latin typeface="Arial Unicode MS" pitchFamily="34" charset="-128"/>
              </a:rPr>
              <a:t>1 </a:t>
            </a:r>
            <a:r>
              <a:rPr lang="en-US" sz="2400" b="0" dirty="0">
                <a:latin typeface="Arial Unicode MS" pitchFamily="34" charset="-128"/>
              </a:rPr>
              <a:t>= T,.. </a:t>
            </a:r>
            <a:r>
              <a:rPr lang="en-US" sz="2400" b="0" dirty="0" err="1">
                <a:latin typeface="Arial Unicode MS" pitchFamily="34" charset="-128"/>
              </a:rPr>
              <a:t>C</a:t>
            </a:r>
            <a:r>
              <a:rPr lang="en-US" sz="2400" b="0" baseline="-25000" dirty="0" err="1">
                <a:latin typeface="Arial Unicode MS" pitchFamily="34" charset="-128"/>
              </a:rPr>
              <a:t>j</a:t>
            </a:r>
            <a:r>
              <a:rPr lang="en-US" sz="2400" b="0" dirty="0">
                <a:latin typeface="Arial Unicode MS" pitchFamily="34" charset="-128"/>
              </a:rPr>
              <a:t> = T, C</a:t>
            </a:r>
            <a:r>
              <a:rPr lang="en-US" sz="2400" b="0" baseline="-25000" dirty="0">
                <a:latin typeface="Arial Unicode MS" pitchFamily="34" charset="-128"/>
              </a:rPr>
              <a:t>j+1</a:t>
            </a:r>
            <a:r>
              <a:rPr lang="en-US" sz="2400" b="0" dirty="0">
                <a:latin typeface="Arial Unicode MS" pitchFamily="34" charset="-128"/>
              </a:rPr>
              <a:t> = F,., C</a:t>
            </a:r>
            <a:r>
              <a:rPr lang="en-US" sz="2400" b="0" baseline="-25000" dirty="0">
                <a:latin typeface="Arial Unicode MS" pitchFamily="34" charset="-128"/>
              </a:rPr>
              <a:t>k</a:t>
            </a:r>
            <a:r>
              <a:rPr lang="en-US" sz="2400" b="0" dirty="0">
                <a:latin typeface="Arial Unicode MS" pitchFamily="34" charset="-128"/>
              </a:rPr>
              <a:t> = F) =</a:t>
            </a:r>
            <a:endParaRPr lang="en-US" sz="2400" b="0" dirty="0">
              <a:latin typeface="Arial Unicode MS" pitchFamily="34" charset="-128"/>
              <a:cs typeface="Times New Roman" pitchFamily="18" charset="0"/>
            </a:endParaRPr>
          </a:p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endParaRPr lang="en-US" sz="2000" b="0" dirty="0">
              <a:latin typeface="Arial Unicode MS" pitchFamily="34" charset="-128"/>
            </a:endParaRPr>
          </a:p>
        </p:txBody>
      </p:sp>
      <p:sp>
        <p:nvSpPr>
          <p:cNvPr id="14350" name="Oval 4"/>
          <p:cNvSpPr>
            <a:spLocks noChangeArrowheads="1"/>
          </p:cNvSpPr>
          <p:nvPr/>
        </p:nvSpPr>
        <p:spPr bwMode="auto">
          <a:xfrm>
            <a:off x="2268538" y="692150"/>
            <a:ext cx="1152525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C</a:t>
            </a:r>
            <a:r>
              <a:rPr lang="en-US" sz="1800" b="0" baseline="-25000"/>
              <a:t>1</a:t>
            </a:r>
          </a:p>
        </p:txBody>
      </p:sp>
      <p:sp>
        <p:nvSpPr>
          <p:cNvPr id="14351" name="Line 5"/>
          <p:cNvSpPr>
            <a:spLocks noChangeShapeType="1"/>
          </p:cNvSpPr>
          <p:nvPr/>
        </p:nvSpPr>
        <p:spPr bwMode="auto">
          <a:xfrm>
            <a:off x="2844800" y="1268413"/>
            <a:ext cx="10795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2" name="Oval 6"/>
          <p:cNvSpPr>
            <a:spLocks noChangeArrowheads="1"/>
          </p:cNvSpPr>
          <p:nvPr/>
        </p:nvSpPr>
        <p:spPr bwMode="auto">
          <a:xfrm>
            <a:off x="3929063" y="1714500"/>
            <a:ext cx="1038225" cy="6651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Effect</a:t>
            </a:r>
          </a:p>
        </p:txBody>
      </p:sp>
      <p:sp>
        <p:nvSpPr>
          <p:cNvPr id="14353" name="Oval 7"/>
          <p:cNvSpPr>
            <a:spLocks noChangeArrowheads="1"/>
          </p:cNvSpPr>
          <p:nvPr/>
        </p:nvSpPr>
        <p:spPr bwMode="auto">
          <a:xfrm>
            <a:off x="5437188" y="763588"/>
            <a:ext cx="1152525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C</a:t>
            </a:r>
            <a:r>
              <a:rPr lang="en-US" sz="1800" b="0" baseline="-25000"/>
              <a:t>k</a:t>
            </a:r>
          </a:p>
        </p:txBody>
      </p:sp>
      <p:sp>
        <p:nvSpPr>
          <p:cNvPr id="14354" name="Line 8"/>
          <p:cNvSpPr>
            <a:spLocks noChangeShapeType="1"/>
          </p:cNvSpPr>
          <p:nvPr/>
        </p:nvSpPr>
        <p:spPr bwMode="auto">
          <a:xfrm flipH="1">
            <a:off x="4860925" y="1339850"/>
            <a:ext cx="936625" cy="706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5" name="Line 9"/>
          <p:cNvSpPr>
            <a:spLocks noChangeShapeType="1"/>
          </p:cNvSpPr>
          <p:nvPr/>
        </p:nvSpPr>
        <p:spPr bwMode="auto">
          <a:xfrm>
            <a:off x="3714750" y="928688"/>
            <a:ext cx="576263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Line 10"/>
          <p:cNvSpPr>
            <a:spLocks noChangeShapeType="1"/>
          </p:cNvSpPr>
          <p:nvPr/>
        </p:nvSpPr>
        <p:spPr bwMode="auto">
          <a:xfrm flipH="1">
            <a:off x="4643438" y="857250"/>
            <a:ext cx="2159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5ADFBFA-B0BD-429A-B794-62E8E7CCFB82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540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Noisy-OR: Example</a:t>
            </a:r>
          </a:p>
        </p:txBody>
      </p:sp>
      <p:sp>
        <p:nvSpPr>
          <p:cNvPr id="622595" name="Rectangle 3"/>
          <p:cNvSpPr>
            <a:spLocks noChangeArrowheads="1"/>
          </p:cNvSpPr>
          <p:nvPr/>
        </p:nvSpPr>
        <p:spPr bwMode="auto">
          <a:xfrm>
            <a:off x="179388" y="549275"/>
            <a:ext cx="8497887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ct val="20000"/>
              </a:spcBef>
              <a:defRPr/>
            </a:pPr>
            <a:r>
              <a:rPr lang="en-US" sz="2000" b="0" dirty="0">
                <a:latin typeface="+mj-lt"/>
              </a:rPr>
              <a:t>P(</a:t>
            </a:r>
            <a:r>
              <a:rPr lang="en-US" sz="2000" b="0" dirty="0">
                <a:latin typeface="+mj-lt"/>
                <a:cs typeface="Times New Roman" pitchFamily="18" charset="0"/>
              </a:rPr>
              <a:t>Fever=F| Cold=T, Flu=F</a:t>
            </a:r>
            <a:r>
              <a:rPr lang="en-US" sz="2000" b="0" dirty="0">
                <a:latin typeface="+mj-lt"/>
              </a:rPr>
              <a:t>, </a:t>
            </a:r>
            <a:r>
              <a:rPr lang="en-US" sz="2000" b="0" dirty="0">
                <a:latin typeface="+mj-lt"/>
                <a:cs typeface="Times New Roman" pitchFamily="18" charset="0"/>
              </a:rPr>
              <a:t>Malaria=F</a:t>
            </a:r>
            <a:r>
              <a:rPr lang="en-US" sz="2000" b="0" dirty="0">
                <a:latin typeface="+mj-lt"/>
              </a:rPr>
              <a:t>) = 0.6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en-US" sz="2000" b="0" dirty="0">
                <a:latin typeface="+mj-lt"/>
              </a:rPr>
              <a:t>P(</a:t>
            </a:r>
            <a:r>
              <a:rPr lang="en-US" sz="2000" b="0" dirty="0">
                <a:latin typeface="+mj-lt"/>
                <a:cs typeface="Times New Roman" pitchFamily="18" charset="0"/>
              </a:rPr>
              <a:t>Fever=F| Cold=F, Flu=T</a:t>
            </a:r>
            <a:r>
              <a:rPr lang="en-US" sz="2000" b="0" dirty="0">
                <a:latin typeface="+mj-lt"/>
              </a:rPr>
              <a:t>, </a:t>
            </a:r>
            <a:r>
              <a:rPr lang="en-US" sz="2000" b="0" dirty="0">
                <a:latin typeface="+mj-lt"/>
                <a:cs typeface="Times New Roman" pitchFamily="18" charset="0"/>
              </a:rPr>
              <a:t>Malaria=F</a:t>
            </a:r>
            <a:r>
              <a:rPr lang="en-US" sz="2000" b="0" dirty="0">
                <a:latin typeface="+mj-lt"/>
              </a:rPr>
              <a:t>) </a:t>
            </a:r>
            <a:r>
              <a:rPr lang="en-US" sz="2000" b="0" dirty="0">
                <a:latin typeface="Arial Unicode MS" pitchFamily="34" charset="-128"/>
              </a:rPr>
              <a:t>= </a:t>
            </a:r>
            <a:r>
              <a:rPr lang="en-US" sz="2000" b="0" dirty="0">
                <a:latin typeface=""/>
              </a:rPr>
              <a:t>0.2</a:t>
            </a:r>
            <a:endParaRPr lang="en-US" sz="2000" b="0" baseline="-25000" dirty="0">
              <a:latin typeface="Arial Unicode MS" pitchFamily="34" charset="-128"/>
            </a:endParaRPr>
          </a:p>
          <a:p>
            <a:pPr marL="457200" indent="-457200">
              <a:spcBef>
                <a:spcPct val="20000"/>
              </a:spcBef>
              <a:defRPr/>
            </a:pPr>
            <a:r>
              <a:rPr lang="en-US" sz="2000" b="0" dirty="0">
                <a:latin typeface="+mj-lt"/>
              </a:rPr>
              <a:t>P(</a:t>
            </a:r>
            <a:r>
              <a:rPr lang="en-US" sz="2000" b="0" dirty="0">
                <a:latin typeface="+mj-lt"/>
                <a:cs typeface="Times New Roman" pitchFamily="18" charset="0"/>
              </a:rPr>
              <a:t>Fever=F| Cold=F, Flu=F</a:t>
            </a:r>
            <a:r>
              <a:rPr lang="en-US" sz="2000" b="0" dirty="0">
                <a:latin typeface="+mj-lt"/>
              </a:rPr>
              <a:t>, </a:t>
            </a:r>
            <a:r>
              <a:rPr lang="en-US" sz="2000" b="0" dirty="0">
                <a:latin typeface="+mj-lt"/>
                <a:cs typeface="Times New Roman" pitchFamily="18" charset="0"/>
              </a:rPr>
              <a:t>Malaria=T</a:t>
            </a:r>
            <a:r>
              <a:rPr lang="en-US" sz="2000" b="0" dirty="0">
                <a:latin typeface="+mj-lt"/>
              </a:rPr>
              <a:t>) </a:t>
            </a:r>
            <a:r>
              <a:rPr lang="en-US" sz="2000" b="0" dirty="0">
                <a:latin typeface="Arial Unicode MS" pitchFamily="34" charset="-128"/>
              </a:rPr>
              <a:t>= </a:t>
            </a:r>
            <a:r>
              <a:rPr lang="en-US" sz="2000" b="0" dirty="0">
                <a:latin typeface=""/>
              </a:rPr>
              <a:t>0.1</a:t>
            </a:r>
            <a:endParaRPr lang="en-US" sz="2000" b="0" baseline="-25000" dirty="0">
              <a:latin typeface="Arial Unicode MS" pitchFamily="34" charset="-128"/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en-US" sz="2400" b="0" baseline="-25000" dirty="0">
              <a:latin typeface="Arial Unicode MS" pitchFamily="34" charset="-128"/>
            </a:endParaRPr>
          </a:p>
        </p:txBody>
      </p:sp>
      <p:sp>
        <p:nvSpPr>
          <p:cNvPr id="15403" name="Rectangle 22"/>
          <p:cNvSpPr>
            <a:spLocks noChangeArrowheads="1"/>
          </p:cNvSpPr>
          <p:nvPr/>
        </p:nvSpPr>
        <p:spPr bwMode="auto">
          <a:xfrm>
            <a:off x="0" y="1714500"/>
            <a:ext cx="992981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P(</a:t>
            </a:r>
            <a:r>
              <a:rPr lang="en-US" sz="2400" b="0">
                <a:latin typeface="Arial Unicode MS" pitchFamily="34" charset="-128"/>
                <a:cs typeface="Times New Roman" pitchFamily="18" charset="0"/>
              </a:rPr>
              <a:t>Effect=F | </a:t>
            </a:r>
            <a:r>
              <a:rPr lang="en-US" sz="2400" b="0">
                <a:latin typeface="Arial Unicode MS" pitchFamily="34" charset="-128"/>
              </a:rPr>
              <a:t>C</a:t>
            </a:r>
            <a:r>
              <a:rPr lang="en-US" sz="2400" b="0" baseline="-25000">
                <a:latin typeface="Arial Unicode MS" pitchFamily="34" charset="-128"/>
              </a:rPr>
              <a:t>1 </a:t>
            </a:r>
            <a:r>
              <a:rPr lang="en-US" sz="2400" b="0">
                <a:latin typeface="Arial Unicode MS" pitchFamily="34" charset="-128"/>
              </a:rPr>
              <a:t>= T,.. C</a:t>
            </a:r>
            <a:r>
              <a:rPr lang="en-US" sz="2400" b="0" baseline="-25000">
                <a:latin typeface="Arial Unicode MS" pitchFamily="34" charset="-128"/>
              </a:rPr>
              <a:t>j</a:t>
            </a:r>
            <a:r>
              <a:rPr lang="en-US" sz="2400" b="0">
                <a:latin typeface="Arial Unicode MS" pitchFamily="34" charset="-128"/>
              </a:rPr>
              <a:t> = T, C</a:t>
            </a:r>
            <a:r>
              <a:rPr lang="en-US" sz="2400" b="0" baseline="-25000">
                <a:latin typeface="Arial Unicode MS" pitchFamily="34" charset="-128"/>
              </a:rPr>
              <a:t>j+1</a:t>
            </a:r>
            <a:r>
              <a:rPr lang="en-US" sz="2400" b="0">
                <a:latin typeface="Arial Unicode MS" pitchFamily="34" charset="-128"/>
              </a:rPr>
              <a:t> = F,., C</a:t>
            </a:r>
            <a:r>
              <a:rPr lang="en-US" sz="2400" b="0" baseline="-25000">
                <a:latin typeface="Arial Unicode MS" pitchFamily="34" charset="-128"/>
              </a:rPr>
              <a:t>k</a:t>
            </a:r>
            <a:r>
              <a:rPr lang="en-US" sz="2400" b="0">
                <a:latin typeface="Arial Unicode MS" pitchFamily="34" charset="-128"/>
              </a:rPr>
              <a:t> = F)= </a:t>
            </a:r>
            <a:r>
              <a:rPr lang="en-US" b="0"/>
              <a:t>∏</a:t>
            </a:r>
            <a:r>
              <a:rPr lang="en-US" sz="2400" b="0" baseline="30000"/>
              <a:t>j</a:t>
            </a:r>
            <a:r>
              <a:rPr lang="en-US" sz="2400" b="0" baseline="-25000"/>
              <a:t>i=1</a:t>
            </a:r>
            <a:r>
              <a:rPr lang="en-US" sz="2400" b="0"/>
              <a:t> </a:t>
            </a:r>
            <a:r>
              <a:rPr lang="en-US" sz="2400" b="0">
                <a:latin typeface="Arial Unicode MS" pitchFamily="34" charset="-128"/>
              </a:rPr>
              <a:t>q</a:t>
            </a:r>
            <a:r>
              <a:rPr lang="en-US" sz="2400" b="0" baseline="-25000">
                <a:latin typeface="Arial Unicode MS" pitchFamily="34" charset="-128"/>
              </a:rPr>
              <a:t>i</a:t>
            </a:r>
            <a:r>
              <a:rPr lang="en-US" sz="2400" b="0">
                <a:latin typeface="Arial Unicode MS" pitchFamily="34" charset="-128"/>
              </a:rPr>
              <a:t> </a:t>
            </a:r>
          </a:p>
        </p:txBody>
      </p:sp>
      <p:sp>
        <p:nvSpPr>
          <p:cNvPr id="622616" name="Rectangle 24"/>
          <p:cNvSpPr>
            <a:spLocks noChangeArrowheads="1"/>
          </p:cNvSpPr>
          <p:nvPr/>
        </p:nvSpPr>
        <p:spPr bwMode="auto">
          <a:xfrm>
            <a:off x="5429250" y="500063"/>
            <a:ext cx="4392613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r>
              <a:rPr lang="en-US" sz="2400" b="0">
                <a:solidFill>
                  <a:schemeClr val="accent2"/>
                </a:solidFill>
                <a:latin typeface="Arial Unicode MS" pitchFamily="34" charset="-128"/>
              </a:rPr>
              <a:t>Model of internal medicine</a:t>
            </a:r>
          </a:p>
          <a:p>
            <a:pPr marL="457200" indent="-457200">
              <a:spcBef>
                <a:spcPct val="20000"/>
              </a:spcBef>
            </a:pPr>
            <a:r>
              <a:rPr lang="en-US" sz="2400" b="0">
                <a:solidFill>
                  <a:schemeClr val="accent2"/>
                </a:solidFill>
                <a:latin typeface="Arial Unicode MS" pitchFamily="34" charset="-128"/>
              </a:rPr>
              <a:t>133,931,430 </a:t>
            </a:r>
            <a:r>
              <a:rPr lang="en-US" sz="2400" b="0">
                <a:solidFill>
                  <a:schemeClr val="accent2"/>
                </a:solidFill>
                <a:latin typeface="Arial Unicode MS" pitchFamily="34" charset="-128"/>
                <a:sym typeface="Wingdings" pitchFamily="2" charset="2"/>
              </a:rPr>
              <a:t> 8,254</a:t>
            </a:r>
            <a:endParaRPr lang="en-US" sz="2400" b="0">
              <a:solidFill>
                <a:schemeClr val="accent2"/>
              </a:solidFill>
              <a:latin typeface="Arial Unicode MS" pitchFamily="34" charset="-128"/>
            </a:endParaRPr>
          </a:p>
          <a:p>
            <a:pPr marL="457200" indent="-457200">
              <a:spcBef>
                <a:spcPct val="20000"/>
              </a:spcBef>
            </a:pPr>
            <a:endParaRPr lang="en-US" sz="2400" b="0">
              <a:solidFill>
                <a:schemeClr val="accent2"/>
              </a:solidFill>
              <a:latin typeface="Arial Unicode MS" pitchFamily="34" charset="-128"/>
            </a:endParaRPr>
          </a:p>
        </p:txBody>
      </p:sp>
      <p:graphicFrame>
        <p:nvGraphicFramePr>
          <p:cNvPr id="26" name="Group 109"/>
          <p:cNvGraphicFramePr>
            <a:graphicFrameLocks noGrp="1"/>
          </p:cNvGraphicFramePr>
          <p:nvPr/>
        </p:nvGraphicFramePr>
        <p:xfrm>
          <a:off x="0" y="2357438"/>
          <a:ext cx="8929718" cy="3881438"/>
        </p:xfrm>
        <a:graphic>
          <a:graphicData uri="http://schemas.openxmlformats.org/drawingml/2006/table">
            <a:tbl>
              <a:tblPr/>
              <a:tblGrid>
                <a:gridCol w="1357317"/>
                <a:gridCol w="1000128"/>
                <a:gridCol w="1214442"/>
                <a:gridCol w="2357445"/>
                <a:gridCol w="3000386"/>
              </a:tblGrid>
              <a:tr h="7115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Malaria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Flu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Cold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..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=F|..)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6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0.1</a:t>
                      </a:r>
                      <a:r>
                        <a:rPr lang="en-US" sz="2000" b="0" baseline="0" dirty="0" smtClean="0"/>
                        <a:t> x 0.2 x 0.6 </a:t>
                      </a:r>
                      <a:r>
                        <a:rPr lang="en-US" sz="2000" b="1" baseline="0" dirty="0" smtClean="0"/>
                        <a:t>= 0.012</a:t>
                      </a:r>
                      <a:endParaRPr lang="en-US" sz="20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0.2 x 0.1 </a:t>
                      </a:r>
                      <a:r>
                        <a:rPr lang="en-US" sz="2000" b="1" dirty="0" smtClean="0"/>
                        <a:t>= 0.02</a:t>
                      </a:r>
                      <a:endParaRPr lang="en-US" sz="20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0.6 x 0.1</a:t>
                      </a:r>
                      <a:r>
                        <a:rPr lang="en-US" sz="2000" b="1" dirty="0" smtClean="0"/>
                        <a:t>=0.06</a:t>
                      </a:r>
                      <a:endParaRPr lang="en-US" sz="20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F0"/>
                          </a:solidFill>
                        </a:rPr>
                        <a:t>0.9</a:t>
                      </a:r>
                      <a:endParaRPr lang="en-US" sz="2000" b="1" dirty="0">
                        <a:solidFill>
                          <a:srgbClr val="00B0F0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F0"/>
                          </a:solidFill>
                        </a:rPr>
                        <a:t>0.1</a:t>
                      </a:r>
                      <a:endParaRPr lang="en-US" sz="2000" b="1" dirty="0">
                        <a:solidFill>
                          <a:srgbClr val="00B0F0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0.2 x 0.6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 0.12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Helvetica" pitchFamily="34" charset="0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Helvetica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Helvetica" pitchFamily="34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Helvetica" pitchFamily="34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467" name="Rectangle 3"/>
          <p:cNvSpPr>
            <a:spLocks noChangeArrowheads="1"/>
          </p:cNvSpPr>
          <p:nvPr/>
        </p:nvSpPr>
        <p:spPr bwMode="auto">
          <a:xfrm>
            <a:off x="0" y="6192838"/>
            <a:ext cx="8786813" cy="6651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b="0">
                <a:latin typeface="Arial Unicode MS" pitchFamily="34" charset="-128"/>
              </a:rPr>
              <a:t>Number of probabilities linear in …..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CD6E123-07DD-4546-9CFD-EBB10AADD977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62962" cy="4803775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Implied Conditional Independence relations in a </a:t>
            </a:r>
            <a:r>
              <a:rPr lang="en-US" sz="4000" dirty="0" err="1" smtClean="0">
                <a:solidFill>
                  <a:schemeClr val="accent3">
                    <a:lumMod val="65000"/>
                  </a:schemeClr>
                </a:solidFill>
              </a:rPr>
              <a:t>Bnet</a:t>
            </a:r>
            <a:endParaRPr lang="en-US" sz="4000" dirty="0" smtClean="0">
              <a:solidFill>
                <a:schemeClr val="accent3">
                  <a:lumMod val="65000"/>
                </a:schemeClr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tx2"/>
                </a:solidFill>
              </a:rPr>
              <a:t>Compactness: </a:t>
            </a:r>
            <a:r>
              <a:rPr lang="en-US" sz="4000" dirty="0" smtClean="0"/>
              <a:t>Making stronger Independence assumptions</a:t>
            </a:r>
          </a:p>
          <a:p>
            <a:pPr lvl="1" eaLnBrk="1" hangingPunct="1">
              <a:defRPr/>
            </a:pPr>
            <a:r>
              <a:rPr lang="en-US" sz="3600" dirty="0" smtClean="0">
                <a:solidFill>
                  <a:schemeClr val="accent3">
                    <a:lumMod val="65000"/>
                  </a:schemeClr>
                </a:solidFill>
              </a:rPr>
              <a:t>Representation of Compact Conditional Distributions</a:t>
            </a:r>
          </a:p>
          <a:p>
            <a:pPr lvl="1" eaLnBrk="1" hangingPunct="1">
              <a:defRPr/>
            </a:pPr>
            <a:r>
              <a:rPr lang="en-US" sz="3600" b="1" dirty="0" smtClean="0">
                <a:solidFill>
                  <a:schemeClr val="tx2"/>
                </a:solidFill>
              </a:rPr>
              <a:t>Network structure ( Naïve Bayesian Classifier)</a:t>
            </a: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6B32B53-CB98-43E8-9AE0-C3499EE1800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0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838950" cy="685800"/>
          </a:xfrm>
        </p:spPr>
        <p:txBody>
          <a:bodyPr/>
          <a:lstStyle/>
          <a:p>
            <a:pPr eaLnBrk="1" hangingPunct="1"/>
            <a:r>
              <a:rPr lang="en-US" smtClean="0"/>
              <a:t>Belief networks Recap</a:t>
            </a:r>
          </a:p>
        </p:txBody>
      </p:sp>
      <p:sp>
        <p:nvSpPr>
          <p:cNvPr id="2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85813"/>
            <a:ext cx="6786563" cy="1500187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By considering </a:t>
            </a:r>
            <a:r>
              <a:rPr lang="en-US" b="1" dirty="0" smtClean="0"/>
              <a:t>causal dependencies</a:t>
            </a:r>
            <a:r>
              <a:rPr lang="en-US" dirty="0" smtClean="0"/>
              <a:t>, we order variables in the joint.</a:t>
            </a:r>
          </a:p>
          <a:p>
            <a:pPr eaLnBrk="1" hangingPunct="1">
              <a:buFontTx/>
              <a:buChar char="•"/>
            </a:pPr>
            <a:r>
              <a:rPr lang="en-US" b="1" dirty="0" smtClean="0"/>
              <a:t>Apply</a:t>
            </a:r>
            <a:r>
              <a:rPr lang="en-US" dirty="0" smtClean="0"/>
              <a:t>…………………….. and </a:t>
            </a:r>
            <a:r>
              <a:rPr lang="en-US" b="1" dirty="0" smtClean="0"/>
              <a:t>simplify</a:t>
            </a:r>
          </a:p>
        </p:txBody>
      </p:sp>
      <p:pic>
        <p:nvPicPr>
          <p:cNvPr id="7" name="Picture 5" descr="burglary-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75" y="214313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3929063"/>
            <a:ext cx="8458200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</a:rPr>
              <a:t>Build a directed acyclic graph </a:t>
            </a:r>
            <a:r>
              <a:rPr lang="en-US" b="0" kern="0" dirty="0">
                <a:latin typeface="+mn-lt"/>
              </a:rPr>
              <a:t>(DAG) in which the parents of each </a:t>
            </a:r>
            <a:r>
              <a:rPr lang="en-US" b="0" kern="0" dirty="0" err="1">
                <a:latin typeface="+mn-lt"/>
              </a:rPr>
              <a:t>var</a:t>
            </a:r>
            <a:r>
              <a:rPr lang="en-US" b="0" kern="0" dirty="0">
                <a:latin typeface="+mn-lt"/>
              </a:rPr>
              <a:t> </a:t>
            </a:r>
            <a:r>
              <a:rPr lang="en-US" b="0" i="1" kern="0" dirty="0">
                <a:latin typeface="+mn-lt"/>
              </a:rPr>
              <a:t>X </a:t>
            </a:r>
            <a:r>
              <a:rPr lang="en-US" b="0" kern="0" dirty="0">
                <a:latin typeface="+mn-lt"/>
              </a:rPr>
              <a:t>are those </a:t>
            </a:r>
            <a:r>
              <a:rPr lang="en-US" b="0" kern="0" dirty="0" err="1">
                <a:latin typeface="+mn-lt"/>
              </a:rPr>
              <a:t>vars</a:t>
            </a:r>
            <a:r>
              <a:rPr lang="en-US" b="0" kern="0" dirty="0">
                <a:latin typeface="+mn-lt"/>
              </a:rPr>
              <a:t> on which </a:t>
            </a:r>
            <a:r>
              <a:rPr lang="en-US" b="0" i="1" kern="0" dirty="0">
                <a:latin typeface="+mn-lt"/>
              </a:rPr>
              <a:t>X</a:t>
            </a:r>
            <a:r>
              <a:rPr lang="en-US" b="0" kern="0" dirty="0">
                <a:latin typeface="+mn-lt"/>
              </a:rPr>
              <a:t>  directly depends.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</a:rPr>
              <a:t>By construction</a:t>
            </a:r>
            <a:r>
              <a:rPr lang="en-US" b="0" kern="0" dirty="0">
                <a:latin typeface="+mn-lt"/>
              </a:rPr>
              <a:t>, a </a:t>
            </a:r>
            <a:r>
              <a:rPr lang="en-US" b="0" kern="0" dirty="0" err="1">
                <a:latin typeface="+mn-lt"/>
              </a:rPr>
              <a:t>var</a:t>
            </a:r>
            <a:r>
              <a:rPr lang="en-US" b="0" kern="0" dirty="0">
                <a:latin typeface="+mn-lt"/>
              </a:rPr>
              <a:t> is independent  form it non-descendant  given its parents.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000" tIns="46800" rIns="90000" bIns="46800"/>
          <a:lstStyle/>
          <a:p>
            <a:pPr defTabSz="457200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Naïve Bayesian Classifier</a:t>
            </a:r>
          </a:p>
        </p:txBody>
      </p:sp>
      <p:sp>
        <p:nvSpPr>
          <p:cNvPr id="16394" name="Rectangle 3"/>
          <p:cNvSpPr>
            <a:spLocks noChangeArrowheads="1"/>
          </p:cNvSpPr>
          <p:nvPr/>
        </p:nvSpPr>
        <p:spPr bwMode="auto">
          <a:xfrm>
            <a:off x="0" y="908050"/>
            <a:ext cx="8964613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endParaRPr lang="en-US" b="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645124" name="Rectangle 4"/>
          <p:cNvSpPr>
            <a:spLocks noChangeArrowheads="1"/>
          </p:cNvSpPr>
          <p:nvPr/>
        </p:nvSpPr>
        <p:spPr bwMode="auto">
          <a:xfrm>
            <a:off x="179388" y="908050"/>
            <a:ext cx="8964612" cy="1592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GB" b="0" dirty="0">
                <a:solidFill>
                  <a:schemeClr val="tx2"/>
                </a:solidFill>
                <a:latin typeface="Arial Unicode MS" pitchFamily="34" charset="-128"/>
              </a:rPr>
              <a:t>A</a:t>
            </a:r>
            <a:r>
              <a:rPr lang="en-GB" b="0" dirty="0">
                <a:solidFill>
                  <a:schemeClr val="accent2"/>
                </a:solidFill>
                <a:latin typeface="Arial Unicode MS" pitchFamily="34" charset="-128"/>
              </a:rPr>
              <a:t> </a:t>
            </a:r>
            <a:r>
              <a:rPr lang="en-GB" b="0" dirty="0">
                <a:latin typeface="Arial Unicode MS" pitchFamily="34" charset="-128"/>
              </a:rPr>
              <a:t>very simple and successful </a:t>
            </a:r>
            <a:r>
              <a:rPr lang="en-GB" b="0" dirty="0" err="1">
                <a:latin typeface="Arial Unicode MS" pitchFamily="34" charset="-128"/>
              </a:rPr>
              <a:t>Bnets</a:t>
            </a:r>
            <a:r>
              <a:rPr lang="en-GB" b="0" dirty="0">
                <a:latin typeface="Arial Unicode MS" pitchFamily="34" charset="-128"/>
              </a:rPr>
              <a:t> that allow to classify </a:t>
            </a:r>
            <a:r>
              <a:rPr lang="en-GB" b="0" dirty="0">
                <a:solidFill>
                  <a:schemeClr val="accent6"/>
                </a:solidFill>
                <a:latin typeface="Arial Unicode MS" pitchFamily="34" charset="-128"/>
              </a:rPr>
              <a:t>entities</a:t>
            </a:r>
            <a:r>
              <a:rPr lang="en-GB" b="0" dirty="0">
                <a:latin typeface="Arial Unicode MS" pitchFamily="34" charset="-128"/>
              </a:rPr>
              <a:t> in a </a:t>
            </a:r>
            <a:r>
              <a:rPr lang="en-GB" b="0" dirty="0">
                <a:solidFill>
                  <a:schemeClr val="accent6"/>
                </a:solidFill>
                <a:latin typeface="Arial Unicode MS" pitchFamily="34" charset="-128"/>
              </a:rPr>
              <a:t>set of classes  </a:t>
            </a:r>
            <a:r>
              <a:rPr lang="en-GB" b="0" dirty="0">
                <a:latin typeface="Arial Unicode MS" pitchFamily="34" charset="-128"/>
              </a:rPr>
              <a:t>C, given a </a:t>
            </a:r>
            <a:r>
              <a:rPr lang="en-GB" b="0" dirty="0">
                <a:solidFill>
                  <a:schemeClr val="accent6"/>
                </a:solidFill>
                <a:latin typeface="Arial Unicode MS" pitchFamily="34" charset="-128"/>
              </a:rPr>
              <a:t>set of attributes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79388" y="2286000"/>
            <a:ext cx="8964612" cy="2306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GB" dirty="0">
                <a:solidFill>
                  <a:schemeClr val="tx2"/>
                </a:solidFill>
                <a:latin typeface="Arial Unicode MS" pitchFamily="34" charset="-128"/>
              </a:rPr>
              <a:t>Example: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b="0" dirty="0">
                <a:solidFill>
                  <a:schemeClr val="tx2"/>
                </a:solidFill>
                <a:latin typeface="Arial Unicode MS" pitchFamily="34" charset="-128"/>
              </a:rPr>
              <a:t>Determine whether an </a:t>
            </a:r>
            <a:r>
              <a:rPr lang="en-GB" b="0" dirty="0">
                <a:solidFill>
                  <a:schemeClr val="accent6"/>
                </a:solidFill>
                <a:latin typeface="Arial Unicode MS" pitchFamily="34" charset="-128"/>
              </a:rPr>
              <a:t>email</a:t>
            </a:r>
            <a:r>
              <a:rPr lang="en-GB" b="0" dirty="0">
                <a:solidFill>
                  <a:schemeClr val="tx2"/>
                </a:solidFill>
                <a:latin typeface="Arial Unicode MS" pitchFamily="34" charset="-128"/>
              </a:rPr>
              <a:t> is spam (only two classes spam=T and spam=F)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b="0" dirty="0">
                <a:solidFill>
                  <a:schemeClr val="tx2"/>
                </a:solidFill>
                <a:latin typeface="Arial Unicode MS" pitchFamily="34" charset="-128"/>
                <a:cs typeface="Times New Roman" pitchFamily="18" charset="0"/>
              </a:rPr>
              <a:t>Useful attributes of an email ?</a:t>
            </a:r>
            <a:endParaRPr lang="en-GB" b="0" dirty="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4500563"/>
            <a:ext cx="9144000" cy="2357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GB">
                <a:latin typeface="Arial Unicode MS" pitchFamily="34" charset="-128"/>
                <a:cs typeface="Times New Roman" pitchFamily="18" charset="0"/>
              </a:rPr>
              <a:t>Assumptions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GB" sz="2400" b="0">
                <a:latin typeface="Arial Unicode MS" pitchFamily="34" charset="-128"/>
                <a:cs typeface="Times New Roman" pitchFamily="18" charset="0"/>
              </a:rPr>
              <a:t>The value of each attribute depends on the classification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GB" sz="2400">
                <a:latin typeface="Arial Unicode MS" pitchFamily="34" charset="-128"/>
                <a:cs typeface="Times New Roman" pitchFamily="18" charset="0"/>
              </a:rPr>
              <a:t>(Naïve) </a:t>
            </a:r>
            <a:r>
              <a:rPr lang="en-GB" sz="2400" b="0">
                <a:latin typeface="Arial Unicode MS" pitchFamily="34" charset="-128"/>
                <a:cs typeface="Times New Roman" pitchFamily="18" charset="0"/>
              </a:rPr>
              <a:t>The attributes are independent of each other given the classification 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GB" sz="2400" b="0">
                <a:latin typeface="Arial Unicode MS" pitchFamily="34" charset="-128"/>
                <a:cs typeface="Times New Roman" pitchFamily="18" charset="0"/>
              </a:rPr>
              <a:t>P(“bank” | “account” , spam=T) = P(“bank” | spam=T)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9200" cy="685800"/>
          </a:xfrm>
          <a:noFill/>
        </p:spPr>
        <p:txBody>
          <a:bodyPr lIns="90000" tIns="46800" rIns="90000" bIns="46800"/>
          <a:lstStyle/>
          <a:p>
            <a:pPr defTabSz="457200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Naïve Bayesian Classifier for  Email Spam</a:t>
            </a:r>
          </a:p>
        </p:txBody>
      </p:sp>
      <p:sp>
        <p:nvSpPr>
          <p:cNvPr id="17431" name="Rectangle 3"/>
          <p:cNvSpPr>
            <a:spLocks noChangeArrowheads="1"/>
          </p:cNvSpPr>
          <p:nvPr/>
        </p:nvSpPr>
        <p:spPr bwMode="auto">
          <a:xfrm>
            <a:off x="0" y="2836863"/>
            <a:ext cx="8964613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endParaRPr lang="en-US" b="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17432" name="Rectangle 4"/>
          <p:cNvSpPr>
            <a:spLocks noChangeArrowheads="1"/>
          </p:cNvSpPr>
          <p:nvPr/>
        </p:nvSpPr>
        <p:spPr bwMode="auto">
          <a:xfrm>
            <a:off x="179388" y="2836863"/>
            <a:ext cx="8964612" cy="2306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endParaRPr lang="en-GB" sz="2400" b="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17433" name="Oval 7"/>
          <p:cNvSpPr>
            <a:spLocks noChangeArrowheads="1"/>
          </p:cNvSpPr>
          <p:nvPr/>
        </p:nvSpPr>
        <p:spPr bwMode="auto">
          <a:xfrm>
            <a:off x="5143500" y="2357438"/>
            <a:ext cx="1728788" cy="6651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Spam</a:t>
            </a:r>
          </a:p>
        </p:txBody>
      </p:sp>
      <p:sp>
        <p:nvSpPr>
          <p:cNvPr id="17434" name="Oval 8"/>
          <p:cNvSpPr>
            <a:spLocks noChangeArrowheads="1"/>
          </p:cNvSpPr>
          <p:nvPr/>
        </p:nvSpPr>
        <p:spPr bwMode="auto">
          <a:xfrm>
            <a:off x="1428750" y="3857625"/>
            <a:ext cx="1728788" cy="6651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contains </a:t>
            </a:r>
          </a:p>
          <a:p>
            <a:pPr algn="ctr"/>
            <a:r>
              <a:rPr lang="en-US" sz="1800" b="0"/>
              <a:t>“free”</a:t>
            </a:r>
          </a:p>
        </p:txBody>
      </p:sp>
      <p:sp>
        <p:nvSpPr>
          <p:cNvPr id="17435" name="Text Box 15"/>
          <p:cNvSpPr txBox="1">
            <a:spLocks noChangeArrowheads="1"/>
          </p:cNvSpPr>
          <p:nvPr/>
        </p:nvSpPr>
        <p:spPr bwMode="auto">
          <a:xfrm>
            <a:off x="0" y="3500438"/>
            <a:ext cx="12239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latin typeface="Helvetica" pitchFamily="34" charset="0"/>
              </a:rPr>
              <a:t>words</a:t>
            </a:r>
          </a:p>
        </p:txBody>
      </p:sp>
      <p:sp>
        <p:nvSpPr>
          <p:cNvPr id="645136" name="Text Box 16"/>
          <p:cNvSpPr txBox="1">
            <a:spLocks noChangeArrowheads="1"/>
          </p:cNvSpPr>
          <p:nvPr/>
        </p:nvSpPr>
        <p:spPr bwMode="auto">
          <a:xfrm>
            <a:off x="928688" y="4714875"/>
            <a:ext cx="4214812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solidFill>
                  <a:schemeClr val="accent2"/>
                </a:solidFill>
                <a:latin typeface="Helvetica" pitchFamily="34" charset="0"/>
              </a:rPr>
              <a:t>Number of parameters?</a:t>
            </a:r>
          </a:p>
        </p:txBody>
      </p:sp>
      <p:sp>
        <p:nvSpPr>
          <p:cNvPr id="17437" name="Rectangle 4"/>
          <p:cNvSpPr>
            <a:spLocks noChangeArrowheads="1"/>
          </p:cNvSpPr>
          <p:nvPr/>
        </p:nvSpPr>
        <p:spPr bwMode="auto">
          <a:xfrm>
            <a:off x="0" y="2500313"/>
            <a:ext cx="4643438" cy="571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GB">
                <a:latin typeface="Arial Unicode MS" pitchFamily="34" charset="-128"/>
                <a:cs typeface="Times New Roman" pitchFamily="18" charset="0"/>
              </a:rPr>
              <a:t>What is the structure?</a:t>
            </a:r>
          </a:p>
        </p:txBody>
      </p:sp>
      <p:sp>
        <p:nvSpPr>
          <p:cNvPr id="17438" name="Oval 8"/>
          <p:cNvSpPr>
            <a:spLocks noChangeArrowheads="1"/>
          </p:cNvSpPr>
          <p:nvPr/>
        </p:nvSpPr>
        <p:spPr bwMode="auto">
          <a:xfrm>
            <a:off x="3429000" y="3857625"/>
            <a:ext cx="1728788" cy="6651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contains </a:t>
            </a:r>
          </a:p>
          <a:p>
            <a:pPr algn="ctr"/>
            <a:r>
              <a:rPr lang="en-US" sz="1800" b="0"/>
              <a:t>“money”</a:t>
            </a:r>
          </a:p>
        </p:txBody>
      </p:sp>
      <p:sp>
        <p:nvSpPr>
          <p:cNvPr id="17439" name="Oval 8"/>
          <p:cNvSpPr>
            <a:spLocks noChangeArrowheads="1"/>
          </p:cNvSpPr>
          <p:nvPr/>
        </p:nvSpPr>
        <p:spPr bwMode="auto">
          <a:xfrm>
            <a:off x="5357813" y="3929063"/>
            <a:ext cx="1728787" cy="6651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contains </a:t>
            </a:r>
          </a:p>
          <a:p>
            <a:pPr algn="ctr"/>
            <a:r>
              <a:rPr lang="en-US" sz="1800" b="0"/>
              <a:t>“ubc”</a:t>
            </a:r>
          </a:p>
        </p:txBody>
      </p:sp>
      <p:sp>
        <p:nvSpPr>
          <p:cNvPr id="17440" name="Oval 8"/>
          <p:cNvSpPr>
            <a:spLocks noChangeArrowheads="1"/>
          </p:cNvSpPr>
          <p:nvPr/>
        </p:nvSpPr>
        <p:spPr bwMode="auto">
          <a:xfrm>
            <a:off x="7415213" y="3929063"/>
            <a:ext cx="1728787" cy="6651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contains </a:t>
            </a:r>
          </a:p>
          <a:p>
            <a:pPr algn="ctr"/>
            <a:r>
              <a:rPr lang="en-US" sz="1800" b="0"/>
              <a:t>“midterm”</a:t>
            </a:r>
          </a:p>
        </p:txBody>
      </p:sp>
      <p:sp>
        <p:nvSpPr>
          <p:cNvPr id="17441" name="Rectangle 4"/>
          <p:cNvSpPr>
            <a:spLocks noChangeArrowheads="1"/>
          </p:cNvSpPr>
          <p:nvPr/>
        </p:nvSpPr>
        <p:spPr bwMode="auto">
          <a:xfrm>
            <a:off x="0" y="642938"/>
            <a:ext cx="9144000" cy="1785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GB">
                <a:latin typeface="Arial Unicode MS" pitchFamily="34" charset="-128"/>
                <a:cs typeface="Times New Roman" pitchFamily="18" charset="0"/>
              </a:rPr>
              <a:t>Assumptions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GB" sz="2400" b="0">
                <a:latin typeface="Arial Unicode MS" pitchFamily="34" charset="-128"/>
                <a:cs typeface="Times New Roman" pitchFamily="18" charset="0"/>
              </a:rPr>
              <a:t>The value of each attribute depends on the classification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GB" sz="2400">
                <a:latin typeface="Arial Unicode MS" pitchFamily="34" charset="-128"/>
                <a:cs typeface="Times New Roman" pitchFamily="18" charset="0"/>
              </a:rPr>
              <a:t>(Naïve) </a:t>
            </a:r>
            <a:r>
              <a:rPr lang="en-GB" sz="2400" b="0">
                <a:latin typeface="Arial Unicode MS" pitchFamily="34" charset="-128"/>
                <a:cs typeface="Times New Roman" pitchFamily="18" charset="0"/>
              </a:rPr>
              <a:t>The attributes are independent of each other given the classification  </a:t>
            </a:r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857250" y="5903913"/>
            <a:ext cx="7858125" cy="954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latin typeface="Helvetica" pitchFamily="34" charset="0"/>
              </a:rPr>
              <a:t>If you have a large collection of emails for which you know if they are spam or not……</a:t>
            </a: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4000500" y="5286375"/>
            <a:ext cx="3357563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solidFill>
                  <a:schemeClr val="accent2"/>
                </a:solidFill>
                <a:latin typeface="Helvetica" pitchFamily="34" charset="0"/>
              </a:rPr>
              <a:t>Easy to acquire?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36" grpId="0"/>
      <p:bldP spid="22" grpId="0"/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7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714375"/>
            <a:ext cx="8820150" cy="719138"/>
          </a:xfrm>
        </p:spPr>
        <p:txBody>
          <a:bodyPr/>
          <a:lstStyle/>
          <a:p>
            <a:pPr eaLnBrk="1" hangingPunct="1"/>
            <a:r>
              <a:rPr lang="en-US" sz="2800" b="0" smtClean="0">
                <a:solidFill>
                  <a:schemeClr val="tx1"/>
                </a:solidFill>
              </a:rPr>
              <a:t>Most likely class given set of observations</a:t>
            </a:r>
          </a:p>
        </p:txBody>
      </p:sp>
      <p:sp>
        <p:nvSpPr>
          <p:cNvPr id="18468" name="Rectangle 7"/>
          <p:cNvSpPr>
            <a:spLocks noChangeArrowheads="1"/>
          </p:cNvSpPr>
          <p:nvPr/>
        </p:nvSpPr>
        <p:spPr bwMode="auto">
          <a:xfrm>
            <a:off x="179388" y="1428750"/>
            <a:ext cx="8964612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r>
              <a:rPr lang="en-GB">
                <a:latin typeface="Arial Unicode MS" pitchFamily="34" charset="-128"/>
              </a:rPr>
              <a:t>Is a given Email </a:t>
            </a:r>
            <a:r>
              <a:rPr lang="en-GB" b="0" i="1">
                <a:latin typeface="Arial Unicode MS" pitchFamily="34" charset="-128"/>
              </a:rPr>
              <a:t>E</a:t>
            </a:r>
            <a:r>
              <a:rPr lang="en-GB">
                <a:latin typeface="Arial Unicode MS" pitchFamily="34" charset="-128"/>
              </a:rPr>
              <a:t> spam?</a:t>
            </a:r>
            <a:endParaRPr lang="en-GB" b="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18469" name="Line 12"/>
          <p:cNvSpPr>
            <a:spLocks noChangeShapeType="1"/>
          </p:cNvSpPr>
          <p:nvPr/>
        </p:nvSpPr>
        <p:spPr bwMode="auto">
          <a:xfrm flipH="1">
            <a:off x="3060700" y="2995613"/>
            <a:ext cx="1655763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70" name="Line 13"/>
          <p:cNvSpPr>
            <a:spLocks noChangeShapeType="1"/>
          </p:cNvSpPr>
          <p:nvPr/>
        </p:nvSpPr>
        <p:spPr bwMode="auto">
          <a:xfrm flipH="1">
            <a:off x="4860925" y="3068638"/>
            <a:ext cx="2159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71" name="Line 14"/>
          <p:cNvSpPr>
            <a:spLocks noChangeShapeType="1"/>
          </p:cNvSpPr>
          <p:nvPr/>
        </p:nvSpPr>
        <p:spPr bwMode="auto">
          <a:xfrm>
            <a:off x="5797550" y="2997200"/>
            <a:ext cx="360363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72" name="Rectangle 17"/>
          <p:cNvSpPr>
            <a:spLocks noChangeArrowheads="1"/>
          </p:cNvSpPr>
          <p:nvPr/>
        </p:nvSpPr>
        <p:spPr bwMode="auto">
          <a:xfrm>
            <a:off x="0" y="2428875"/>
            <a:ext cx="3816350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r>
              <a:rPr lang="en-GB" sz="2400">
                <a:latin typeface="Arial Unicode MS" pitchFamily="34" charset="-128"/>
              </a:rPr>
              <a:t>“free money for you now”</a:t>
            </a:r>
            <a:endParaRPr lang="en-GB" sz="2400" b="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0" y="0"/>
            <a:ext cx="883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NB Classifier for  Email Spam: Usage</a:t>
            </a:r>
          </a:p>
        </p:txBody>
      </p:sp>
      <p:sp>
        <p:nvSpPr>
          <p:cNvPr id="18474" name="Oval 7"/>
          <p:cNvSpPr>
            <a:spLocks noChangeArrowheads="1"/>
          </p:cNvSpPr>
          <p:nvPr/>
        </p:nvSpPr>
        <p:spPr bwMode="auto">
          <a:xfrm>
            <a:off x="4500563" y="2428875"/>
            <a:ext cx="1728787" cy="6651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Spam</a:t>
            </a:r>
          </a:p>
        </p:txBody>
      </p:sp>
      <p:sp>
        <p:nvSpPr>
          <p:cNvPr id="18475" name="Oval 8"/>
          <p:cNvSpPr>
            <a:spLocks noChangeArrowheads="1"/>
          </p:cNvSpPr>
          <p:nvPr/>
        </p:nvSpPr>
        <p:spPr bwMode="auto">
          <a:xfrm>
            <a:off x="1428750" y="3857625"/>
            <a:ext cx="1728788" cy="6651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contains </a:t>
            </a:r>
          </a:p>
          <a:p>
            <a:pPr algn="ctr"/>
            <a:r>
              <a:rPr lang="en-US" sz="1800" b="0"/>
              <a:t>“free”</a:t>
            </a:r>
          </a:p>
        </p:txBody>
      </p:sp>
      <p:sp>
        <p:nvSpPr>
          <p:cNvPr id="18476" name="Oval 8"/>
          <p:cNvSpPr>
            <a:spLocks noChangeArrowheads="1"/>
          </p:cNvSpPr>
          <p:nvPr/>
        </p:nvSpPr>
        <p:spPr bwMode="auto">
          <a:xfrm>
            <a:off x="3429000" y="3857625"/>
            <a:ext cx="1728788" cy="6651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contains </a:t>
            </a:r>
          </a:p>
          <a:p>
            <a:pPr algn="ctr"/>
            <a:r>
              <a:rPr lang="en-US" sz="1800" b="0"/>
              <a:t>“money”</a:t>
            </a:r>
          </a:p>
        </p:txBody>
      </p:sp>
      <p:sp>
        <p:nvSpPr>
          <p:cNvPr id="18477" name="Oval 8"/>
          <p:cNvSpPr>
            <a:spLocks noChangeArrowheads="1"/>
          </p:cNvSpPr>
          <p:nvPr/>
        </p:nvSpPr>
        <p:spPr bwMode="auto">
          <a:xfrm>
            <a:off x="5357813" y="3929063"/>
            <a:ext cx="1728787" cy="6651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contains </a:t>
            </a:r>
          </a:p>
          <a:p>
            <a:pPr algn="ctr"/>
            <a:r>
              <a:rPr lang="en-US" sz="1800" b="0"/>
              <a:t>“ubc”</a:t>
            </a:r>
          </a:p>
        </p:txBody>
      </p:sp>
      <p:sp>
        <p:nvSpPr>
          <p:cNvPr id="18478" name="Oval 8"/>
          <p:cNvSpPr>
            <a:spLocks noChangeArrowheads="1"/>
          </p:cNvSpPr>
          <p:nvPr/>
        </p:nvSpPr>
        <p:spPr bwMode="auto">
          <a:xfrm>
            <a:off x="7415213" y="3929063"/>
            <a:ext cx="1728787" cy="6651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contains </a:t>
            </a:r>
          </a:p>
          <a:p>
            <a:pPr algn="ctr"/>
            <a:r>
              <a:rPr lang="en-US" sz="1800" b="0"/>
              <a:t>“midterm”</a:t>
            </a:r>
          </a:p>
        </p:txBody>
      </p:sp>
      <p:sp>
        <p:nvSpPr>
          <p:cNvPr id="18479" name="Line 14"/>
          <p:cNvSpPr>
            <a:spLocks noChangeShapeType="1"/>
          </p:cNvSpPr>
          <p:nvPr/>
        </p:nvSpPr>
        <p:spPr bwMode="auto">
          <a:xfrm>
            <a:off x="6143625" y="2928938"/>
            <a:ext cx="1643063" cy="1071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" name="Rectangle 6"/>
          <p:cNvSpPr txBox="1">
            <a:spLocks noChangeArrowheads="1"/>
          </p:cNvSpPr>
          <p:nvPr/>
        </p:nvSpPr>
        <p:spPr bwMode="auto">
          <a:xfrm>
            <a:off x="0" y="5072063"/>
            <a:ext cx="882015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b="0" kern="0" dirty="0">
                <a:latin typeface="+mj-lt"/>
                <a:ea typeface="+mj-ea"/>
                <a:cs typeface="+mj-cs"/>
              </a:rPr>
              <a:t>Email is a spam if…….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1" name="Rectangle 6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820150" cy="719138"/>
          </a:xfrm>
        </p:spPr>
        <p:txBody>
          <a:bodyPr/>
          <a:lstStyle/>
          <a:p>
            <a:pPr eaLnBrk="1" hangingPunct="1"/>
            <a:r>
              <a:rPr lang="en-US" smtClean="0"/>
              <a:t>For another example of naïve Bayesian Classifier </a:t>
            </a:r>
          </a:p>
        </p:txBody>
      </p:sp>
      <p:sp>
        <p:nvSpPr>
          <p:cNvPr id="19472" name="Rectangle 7"/>
          <p:cNvSpPr>
            <a:spLocks noChangeArrowheads="1"/>
          </p:cNvSpPr>
          <p:nvPr/>
        </p:nvSpPr>
        <p:spPr bwMode="auto">
          <a:xfrm>
            <a:off x="179388" y="1428750"/>
            <a:ext cx="8964612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r>
              <a:rPr lang="en-GB">
                <a:latin typeface="Arial Unicode MS" pitchFamily="34" charset="-128"/>
              </a:rPr>
              <a:t>See textbook ex. 6.16</a:t>
            </a:r>
          </a:p>
          <a:p>
            <a:pPr marL="342900" indent="-342900">
              <a:spcBef>
                <a:spcPct val="20000"/>
              </a:spcBef>
            </a:pPr>
            <a:endParaRPr lang="en-GB" b="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651281" name="Rectangle 17"/>
          <p:cNvSpPr>
            <a:spLocks noChangeArrowheads="1"/>
          </p:cNvSpPr>
          <p:nvPr/>
        </p:nvSpPr>
        <p:spPr bwMode="auto">
          <a:xfrm>
            <a:off x="214313" y="2500313"/>
            <a:ext cx="8107362" cy="185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defRPr/>
            </a:pPr>
            <a:r>
              <a:rPr lang="en-US" sz="3200" dirty="0">
                <a:latin typeface="+mj-lt"/>
              </a:rPr>
              <a:t>help system </a:t>
            </a:r>
            <a:r>
              <a:rPr lang="en-US" sz="3200" b="0" dirty="0">
                <a:latin typeface="+mj-lt"/>
              </a:rPr>
              <a:t>to determine what </a:t>
            </a:r>
            <a:r>
              <a:rPr lang="en-US" sz="3200" dirty="0">
                <a:latin typeface="+mj-lt"/>
              </a:rPr>
              <a:t>help page a user is interested in </a:t>
            </a:r>
            <a:r>
              <a:rPr lang="en-US" sz="3200" b="0" dirty="0">
                <a:latin typeface="+mj-lt"/>
              </a:rPr>
              <a:t>based on </a:t>
            </a:r>
            <a:r>
              <a:rPr lang="en-US" sz="3200" dirty="0">
                <a:latin typeface="+mj-lt"/>
              </a:rPr>
              <a:t>the keywords they give in a query </a:t>
            </a:r>
            <a:r>
              <a:rPr lang="en-US" sz="3200" b="0" dirty="0">
                <a:latin typeface="+mj-lt"/>
              </a:rPr>
              <a:t>to a help system</a:t>
            </a:r>
            <a:r>
              <a:rPr lang="en-US" sz="3200" dirty="0">
                <a:latin typeface="+mj-lt"/>
              </a:rPr>
              <a:t>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GB" sz="3200" b="0" dirty="0">
              <a:latin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807ABA7-B1F0-4F91-A73A-0CE731BF2ED9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14375"/>
            <a:ext cx="8643938" cy="5572125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  <a:endParaRPr lang="en-US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Given a Belief Net, determine whether one variable is conditionally independent of another variable, given a set of observations.</a:t>
            </a:r>
          </a:p>
          <a:p>
            <a:pPr eaLnBrk="1" hangingPunct="1"/>
            <a:r>
              <a:rPr lang="en-US" sz="3200" smtClean="0"/>
              <a:t>   </a:t>
            </a:r>
          </a:p>
          <a:p>
            <a:pPr eaLnBrk="1" hangingPunct="1">
              <a:buFontTx/>
              <a:buChar char="•"/>
            </a:pPr>
            <a:r>
              <a:rPr lang="en-US" sz="3200" smtClean="0"/>
              <a:t>Define and use </a:t>
            </a:r>
            <a:r>
              <a:rPr lang="en-US" sz="3200" b="1" smtClean="0"/>
              <a:t>Noisy-OR</a:t>
            </a:r>
            <a:r>
              <a:rPr lang="en-US" sz="3200" smtClean="0"/>
              <a:t> distributions. Explain assumptions and benefit. 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Implement and use a </a:t>
            </a:r>
            <a:r>
              <a:rPr lang="en-US" sz="3200" b="1" smtClean="0"/>
              <a:t>naïve Bayesian classifier</a:t>
            </a:r>
            <a:r>
              <a:rPr lang="en-US" sz="3200" smtClean="0"/>
              <a:t>.  Explain assumptions and benefit. </a:t>
            </a:r>
          </a:p>
          <a:p>
            <a:pPr eaLnBrk="1" hangingPunct="1"/>
            <a:endParaRPr lang="en-US" sz="3200" b="1" smtClean="0"/>
          </a:p>
          <a:p>
            <a:pPr eaLnBrk="1" hangingPunct="1"/>
            <a:endParaRPr lang="en-US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AE0B5A5-92E2-4304-B1B9-951B65201919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28625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Next Class</a:t>
            </a:r>
          </a:p>
        </p:txBody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2928938"/>
            <a:ext cx="8458200" cy="1928812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Work on Practice Exercises 6A and 6B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Assignment 3 is due on Monday!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Assignment 4 will be available on Wednesday and due on Nov the 28</a:t>
            </a:r>
            <a:r>
              <a:rPr lang="en-US" baseline="30000" dirty="0" smtClean="0"/>
              <a:t>th</a:t>
            </a:r>
            <a:r>
              <a:rPr lang="en-US" dirty="0" smtClean="0"/>
              <a:t> (last class).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85750" y="2214563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Course Elements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57188" y="1143000"/>
            <a:ext cx="84582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b="0" kern="0" dirty="0">
                <a:latin typeface="+mn-lt"/>
              </a:rPr>
              <a:t>Bayesian Networks Inference: </a:t>
            </a:r>
            <a:r>
              <a:rPr lang="en-US" kern="0" dirty="0">
                <a:latin typeface="+mn-lt"/>
              </a:rPr>
              <a:t>Variable</a:t>
            </a:r>
            <a:r>
              <a:rPr lang="en-US" b="0" kern="0" dirty="0">
                <a:latin typeface="+mn-lt"/>
              </a:rPr>
              <a:t> </a:t>
            </a:r>
            <a:r>
              <a:rPr lang="en-US" kern="0" dirty="0">
                <a:latin typeface="+mn-lt"/>
              </a:rPr>
              <a:t>Elimination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5B69171-3271-4299-B981-B81793C35FA4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0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Belief Networks: open issues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4313" y="2643188"/>
            <a:ext cx="8215312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kern="0" dirty="0">
                <a:latin typeface="+mn-lt"/>
              </a:rPr>
              <a:t>Compactness</a:t>
            </a:r>
            <a:r>
              <a:rPr lang="en-US" b="0" kern="0" dirty="0">
                <a:latin typeface="+mn-lt"/>
              </a:rPr>
              <a:t>: We reduce the number of probabilities from               to 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0" kern="0" dirty="0">
                <a:latin typeface="+mn-lt"/>
              </a:rPr>
              <a:t>In some domains we need to do better than that!</a:t>
            </a:r>
          </a:p>
        </p:txBody>
      </p:sp>
      <p:sp>
        <p:nvSpPr>
          <p:cNvPr id="3090" name="Content Placeholder 7"/>
          <p:cNvSpPr>
            <a:spLocks noGrp="1"/>
          </p:cNvSpPr>
          <p:nvPr>
            <p:ph idx="1"/>
          </p:nvPr>
        </p:nvSpPr>
        <p:spPr>
          <a:xfrm>
            <a:off x="285750" y="1000125"/>
            <a:ext cx="8501063" cy="1357313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b="1" smtClean="0"/>
              <a:t>Independencies:</a:t>
            </a:r>
            <a:r>
              <a:rPr lang="en-US" smtClean="0"/>
              <a:t>  Does a BNet encode more independencies than the ones specified by construction?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28625" y="4214813"/>
            <a:ext cx="6929438" cy="9286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b="0" kern="0" dirty="0">
                <a:latin typeface="+mn-lt"/>
              </a:rPr>
              <a:t>Still too many and often there are no data/experts for accurate assessment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00063" y="5286375"/>
            <a:ext cx="6929437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kern="0" dirty="0">
                <a:latin typeface="+mn-lt"/>
              </a:rPr>
              <a:t>Solution: </a:t>
            </a:r>
            <a:r>
              <a:rPr lang="en-US" b="0" kern="0" dirty="0">
                <a:latin typeface="+mn-lt"/>
              </a:rPr>
              <a:t>Make stronger (approximate) </a:t>
            </a:r>
            <a:r>
              <a:rPr lang="en-US" b="0" kern="0" dirty="0">
                <a:solidFill>
                  <a:schemeClr val="accent6"/>
                </a:solidFill>
                <a:latin typeface="+mn-lt"/>
              </a:rPr>
              <a:t>independence assumptions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CA73885-4870-4713-9FDB-D7CD4F9901E4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62962" cy="4803775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/>
              <a:t>Implied Conditional Independence relations in a Bnet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Compactness: Making stronger Independence assumptions</a:t>
            </a:r>
          </a:p>
          <a:p>
            <a:pPr lvl="1" eaLnBrk="1" hangingPunct="1"/>
            <a:r>
              <a:rPr lang="en-US" sz="3600" smtClean="0">
                <a:solidFill>
                  <a:schemeClr val="folHlink"/>
                </a:solidFill>
              </a:rPr>
              <a:t>Representation of Compact Conditional Distributions</a:t>
            </a:r>
          </a:p>
          <a:p>
            <a:pPr lvl="1" eaLnBrk="1" hangingPunct="1"/>
            <a:r>
              <a:rPr lang="en-US" sz="3600" smtClean="0">
                <a:solidFill>
                  <a:schemeClr val="folHlink"/>
                </a:solidFill>
              </a:rPr>
              <a:t>Network structure( Naïve Bayesian Classifier)</a:t>
            </a: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98EF4E3-B926-444D-A430-39DFB4B83CEB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Bnets: Entailed (in)dependencies 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ph idx="1"/>
          </p:nvPr>
        </p:nvGraphicFramePr>
        <p:xfrm>
          <a:off x="428625" y="1428750"/>
          <a:ext cx="4264025" cy="4230688"/>
        </p:xfrm>
        <a:graphic>
          <a:graphicData uri="http://schemas.openxmlformats.org/presentationml/2006/ole">
            <p:oleObj spid="_x0000_s68610" name="Acrobat Document" r:id="rId4" imgW="3629532" imgH="3600000" progId="AcroExch.Document.7">
              <p:embed/>
            </p:oleObj>
          </a:graphicData>
        </a:graphic>
      </p:graphicFrame>
      <p:sp>
        <p:nvSpPr>
          <p:cNvPr id="645126" name="Text Box 6"/>
          <p:cNvSpPr txBox="1">
            <a:spLocks noChangeArrowheads="1"/>
          </p:cNvSpPr>
          <p:nvPr/>
        </p:nvSpPr>
        <p:spPr bwMode="auto">
          <a:xfrm>
            <a:off x="4143375" y="1285875"/>
            <a:ext cx="4706938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Unicode MS" pitchFamily="34" charset="-128"/>
              </a:rPr>
              <a:t>Indep(Report, Fire,{Alarm})?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435350" y="4143375"/>
            <a:ext cx="570865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Unicode MS" pitchFamily="34" charset="-128"/>
              </a:rPr>
              <a:t>Indep(Leaving, SeeSmoke,{Fire})?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26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DDFC8C1-32B7-4A38-83B5-C16C7BA43ADB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1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571480"/>
            <a:ext cx="9144000" cy="863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Or, blocking paths for probability propagation. Three ways in which a path between X to Y can be blocked, (1 and 2 given evidence E</a:t>
            </a:r>
            <a:r>
              <a:rPr lang="en-US" sz="2000" dirty="0" smtClean="0"/>
              <a:t> )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5134" name="Text Box 3"/>
          <p:cNvSpPr>
            <a:spLocks noGrp="1" noChangeArrowheads="1"/>
          </p:cNvSpPr>
          <p:nvPr>
            <p:ph type="title"/>
          </p:nvPr>
        </p:nvSpPr>
        <p:spPr>
          <a:xfrm>
            <a:off x="500034" y="-285776"/>
            <a:ext cx="8229600" cy="1143001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Conditional Independencies</a:t>
            </a:r>
          </a:p>
        </p:txBody>
      </p:sp>
      <p:sp>
        <p:nvSpPr>
          <p:cNvPr id="5135" name="Rectangle 4"/>
          <p:cNvSpPr>
            <a:spLocks noChangeArrowheads="1"/>
          </p:cNvSpPr>
          <p:nvPr/>
        </p:nvSpPr>
        <p:spPr bwMode="auto">
          <a:xfrm>
            <a:off x="900113" y="1844675"/>
            <a:ext cx="1223962" cy="316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Oval 5"/>
          <p:cNvSpPr>
            <a:spLocks noChangeArrowheads="1"/>
          </p:cNvSpPr>
          <p:nvPr/>
        </p:nvSpPr>
        <p:spPr bwMode="auto">
          <a:xfrm>
            <a:off x="1260475" y="2132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Oval 6"/>
          <p:cNvSpPr>
            <a:spLocks noChangeArrowheads="1"/>
          </p:cNvSpPr>
          <p:nvPr/>
        </p:nvSpPr>
        <p:spPr bwMode="auto">
          <a:xfrm>
            <a:off x="1260475" y="3429000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Oval 7"/>
          <p:cNvSpPr>
            <a:spLocks noChangeArrowheads="1"/>
          </p:cNvSpPr>
          <p:nvPr/>
        </p:nvSpPr>
        <p:spPr bwMode="auto">
          <a:xfrm>
            <a:off x="1260475" y="41497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Oval 8"/>
          <p:cNvSpPr>
            <a:spLocks noChangeArrowheads="1"/>
          </p:cNvSpPr>
          <p:nvPr/>
        </p:nvSpPr>
        <p:spPr bwMode="auto">
          <a:xfrm>
            <a:off x="2700338" y="2132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Oval 9"/>
          <p:cNvSpPr>
            <a:spLocks noChangeArrowheads="1"/>
          </p:cNvSpPr>
          <p:nvPr/>
        </p:nvSpPr>
        <p:spPr bwMode="auto">
          <a:xfrm>
            <a:off x="2700338" y="3429000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1" name="Oval 10"/>
          <p:cNvSpPr>
            <a:spLocks noChangeArrowheads="1"/>
          </p:cNvSpPr>
          <p:nvPr/>
        </p:nvSpPr>
        <p:spPr bwMode="auto">
          <a:xfrm>
            <a:off x="2700338" y="41497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2" name="Rectangle 11"/>
          <p:cNvSpPr>
            <a:spLocks noChangeArrowheads="1"/>
          </p:cNvSpPr>
          <p:nvPr/>
        </p:nvSpPr>
        <p:spPr bwMode="auto">
          <a:xfrm>
            <a:off x="3779838" y="1844675"/>
            <a:ext cx="1223962" cy="15843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3" name="Oval 12"/>
          <p:cNvSpPr>
            <a:spLocks noChangeArrowheads="1"/>
          </p:cNvSpPr>
          <p:nvPr/>
        </p:nvSpPr>
        <p:spPr bwMode="auto">
          <a:xfrm>
            <a:off x="4140200" y="2132013"/>
            <a:ext cx="431800" cy="4333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latin typeface="Arial" charset="0"/>
              </a:rPr>
              <a:t>Z</a:t>
            </a:r>
          </a:p>
        </p:txBody>
      </p:sp>
      <p:sp>
        <p:nvSpPr>
          <p:cNvPr id="5144" name="Oval 13"/>
          <p:cNvSpPr>
            <a:spLocks noChangeArrowheads="1"/>
          </p:cNvSpPr>
          <p:nvPr/>
        </p:nvSpPr>
        <p:spPr bwMode="auto">
          <a:xfrm>
            <a:off x="4211638" y="2852738"/>
            <a:ext cx="431800" cy="4333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latin typeface="Arial" charset="0"/>
              </a:rPr>
              <a:t>Z</a:t>
            </a:r>
          </a:p>
        </p:txBody>
      </p:sp>
      <p:sp>
        <p:nvSpPr>
          <p:cNvPr id="5145" name="Oval 14"/>
          <p:cNvSpPr>
            <a:spLocks noChangeArrowheads="1"/>
          </p:cNvSpPr>
          <p:nvPr/>
        </p:nvSpPr>
        <p:spPr bwMode="auto">
          <a:xfrm>
            <a:off x="4140200" y="45815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latin typeface="Arial" charset="0"/>
              </a:rPr>
              <a:t>Z</a:t>
            </a:r>
          </a:p>
        </p:txBody>
      </p:sp>
      <p:sp>
        <p:nvSpPr>
          <p:cNvPr id="5146" name="Rectangle 15"/>
          <p:cNvSpPr>
            <a:spLocks noChangeArrowheads="1"/>
          </p:cNvSpPr>
          <p:nvPr/>
        </p:nvSpPr>
        <p:spPr bwMode="auto">
          <a:xfrm>
            <a:off x="6516688" y="1844675"/>
            <a:ext cx="1223962" cy="302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7" name="Oval 16"/>
          <p:cNvSpPr>
            <a:spLocks noChangeArrowheads="1"/>
          </p:cNvSpPr>
          <p:nvPr/>
        </p:nvSpPr>
        <p:spPr bwMode="auto">
          <a:xfrm>
            <a:off x="6877050" y="2132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8" name="Oval 17"/>
          <p:cNvSpPr>
            <a:spLocks noChangeArrowheads="1"/>
          </p:cNvSpPr>
          <p:nvPr/>
        </p:nvSpPr>
        <p:spPr bwMode="auto">
          <a:xfrm>
            <a:off x="6877050" y="3429000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9" name="Oval 18"/>
          <p:cNvSpPr>
            <a:spLocks noChangeArrowheads="1"/>
          </p:cNvSpPr>
          <p:nvPr/>
        </p:nvSpPr>
        <p:spPr bwMode="auto">
          <a:xfrm>
            <a:off x="6877050" y="41497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0" name="Oval 19"/>
          <p:cNvSpPr>
            <a:spLocks noChangeArrowheads="1"/>
          </p:cNvSpPr>
          <p:nvPr/>
        </p:nvSpPr>
        <p:spPr bwMode="auto">
          <a:xfrm>
            <a:off x="5508625" y="2132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1" name="Oval 20"/>
          <p:cNvSpPr>
            <a:spLocks noChangeArrowheads="1"/>
          </p:cNvSpPr>
          <p:nvPr/>
        </p:nvSpPr>
        <p:spPr bwMode="auto">
          <a:xfrm>
            <a:off x="5508625" y="3429000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2" name="Oval 21"/>
          <p:cNvSpPr>
            <a:spLocks noChangeArrowheads="1"/>
          </p:cNvSpPr>
          <p:nvPr/>
        </p:nvSpPr>
        <p:spPr bwMode="auto">
          <a:xfrm>
            <a:off x="5508625" y="41497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153" name="AutoShape 22"/>
          <p:cNvCxnSpPr>
            <a:cxnSpLocks noChangeShapeType="1"/>
            <a:stCxn id="5136" idx="6"/>
            <a:endCxn id="5139" idx="2"/>
          </p:cNvCxnSpPr>
          <p:nvPr/>
        </p:nvCxnSpPr>
        <p:spPr bwMode="auto">
          <a:xfrm>
            <a:off x="1692275" y="2349500"/>
            <a:ext cx="1008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54" name="AutoShape 23"/>
          <p:cNvCxnSpPr>
            <a:cxnSpLocks noChangeShapeType="1"/>
            <a:endCxn id="5147" idx="2"/>
          </p:cNvCxnSpPr>
          <p:nvPr/>
        </p:nvCxnSpPr>
        <p:spPr bwMode="auto">
          <a:xfrm>
            <a:off x="5940425" y="2347913"/>
            <a:ext cx="936625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55" name="AutoShape 24"/>
          <p:cNvCxnSpPr>
            <a:cxnSpLocks noChangeShapeType="1"/>
          </p:cNvCxnSpPr>
          <p:nvPr/>
        </p:nvCxnSpPr>
        <p:spPr bwMode="auto">
          <a:xfrm>
            <a:off x="1692275" y="3644900"/>
            <a:ext cx="1008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156" name="AutoShape 25"/>
          <p:cNvCxnSpPr>
            <a:cxnSpLocks noChangeShapeType="1"/>
          </p:cNvCxnSpPr>
          <p:nvPr/>
        </p:nvCxnSpPr>
        <p:spPr bwMode="auto">
          <a:xfrm>
            <a:off x="1692275" y="4365625"/>
            <a:ext cx="1008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57" name="AutoShape 26"/>
          <p:cNvCxnSpPr>
            <a:cxnSpLocks noChangeShapeType="1"/>
            <a:endCxn id="5148" idx="2"/>
          </p:cNvCxnSpPr>
          <p:nvPr/>
        </p:nvCxnSpPr>
        <p:spPr bwMode="auto">
          <a:xfrm>
            <a:off x="5940425" y="3644900"/>
            <a:ext cx="93662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58" name="AutoShape 27"/>
          <p:cNvCxnSpPr>
            <a:cxnSpLocks noChangeShapeType="1"/>
            <a:endCxn id="5149" idx="2"/>
          </p:cNvCxnSpPr>
          <p:nvPr/>
        </p:nvCxnSpPr>
        <p:spPr bwMode="auto">
          <a:xfrm>
            <a:off x="5940425" y="4364038"/>
            <a:ext cx="936625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159" name="AutoShape 28"/>
          <p:cNvCxnSpPr>
            <a:cxnSpLocks noChangeShapeType="1"/>
            <a:stCxn id="5139" idx="6"/>
            <a:endCxn id="5143" idx="2"/>
          </p:cNvCxnSpPr>
          <p:nvPr/>
        </p:nvCxnSpPr>
        <p:spPr bwMode="auto">
          <a:xfrm>
            <a:off x="3132138" y="2349500"/>
            <a:ext cx="10080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60" name="AutoShape 29"/>
          <p:cNvCxnSpPr>
            <a:cxnSpLocks noChangeShapeType="1"/>
          </p:cNvCxnSpPr>
          <p:nvPr/>
        </p:nvCxnSpPr>
        <p:spPr bwMode="auto">
          <a:xfrm>
            <a:off x="4572000" y="2349500"/>
            <a:ext cx="93662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61" name="AutoShape 30"/>
          <p:cNvCxnSpPr>
            <a:cxnSpLocks noChangeShapeType="1"/>
            <a:endCxn id="5145" idx="2"/>
          </p:cNvCxnSpPr>
          <p:nvPr/>
        </p:nvCxnSpPr>
        <p:spPr bwMode="auto">
          <a:xfrm>
            <a:off x="3132138" y="4365625"/>
            <a:ext cx="1008062" cy="433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62" name="AutoShape 31"/>
          <p:cNvCxnSpPr>
            <a:cxnSpLocks noChangeShapeType="1"/>
            <a:stCxn id="5144" idx="6"/>
            <a:endCxn id="5151" idx="1"/>
          </p:cNvCxnSpPr>
          <p:nvPr/>
        </p:nvCxnSpPr>
        <p:spPr bwMode="auto">
          <a:xfrm>
            <a:off x="4643438" y="3070225"/>
            <a:ext cx="928687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63" name="AutoShape 32"/>
          <p:cNvCxnSpPr>
            <a:cxnSpLocks noChangeShapeType="1"/>
            <a:stCxn id="5144" idx="2"/>
            <a:endCxn id="5140" idx="6"/>
          </p:cNvCxnSpPr>
          <p:nvPr/>
        </p:nvCxnSpPr>
        <p:spPr bwMode="auto">
          <a:xfrm flipH="1">
            <a:off x="3132138" y="3070225"/>
            <a:ext cx="1079500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64" name="AutoShape 33"/>
          <p:cNvCxnSpPr>
            <a:cxnSpLocks noChangeShapeType="1"/>
            <a:stCxn id="5152" idx="2"/>
            <a:endCxn id="5145" idx="6"/>
          </p:cNvCxnSpPr>
          <p:nvPr/>
        </p:nvCxnSpPr>
        <p:spPr bwMode="auto">
          <a:xfrm flipH="1">
            <a:off x="4572000" y="4367213"/>
            <a:ext cx="9366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165" name="Text Box 34"/>
          <p:cNvSpPr txBox="1">
            <a:spLocks noChangeArrowheads="1"/>
          </p:cNvSpPr>
          <p:nvPr/>
        </p:nvSpPr>
        <p:spPr bwMode="auto">
          <a:xfrm>
            <a:off x="7380288" y="1844675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X</a:t>
            </a:r>
          </a:p>
        </p:txBody>
      </p:sp>
      <p:sp>
        <p:nvSpPr>
          <p:cNvPr id="5166" name="Text Box 35"/>
          <p:cNvSpPr txBox="1">
            <a:spLocks noChangeArrowheads="1"/>
          </p:cNvSpPr>
          <p:nvPr/>
        </p:nvSpPr>
        <p:spPr bwMode="auto">
          <a:xfrm>
            <a:off x="900113" y="1844675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Y</a:t>
            </a:r>
          </a:p>
        </p:txBody>
      </p:sp>
      <p:sp>
        <p:nvSpPr>
          <p:cNvPr id="5167" name="Text Box 36"/>
          <p:cNvSpPr txBox="1">
            <a:spLocks noChangeArrowheads="1"/>
          </p:cNvSpPr>
          <p:nvPr/>
        </p:nvSpPr>
        <p:spPr bwMode="auto">
          <a:xfrm>
            <a:off x="4716463" y="1844675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E</a:t>
            </a:r>
          </a:p>
        </p:txBody>
      </p:sp>
      <p:sp>
        <p:nvSpPr>
          <p:cNvPr id="616485" name="Rectangle 37"/>
          <p:cNvSpPr>
            <a:spLocks noChangeArrowheads="1"/>
          </p:cNvSpPr>
          <p:nvPr/>
        </p:nvSpPr>
        <p:spPr bwMode="auto">
          <a:xfrm>
            <a:off x="0" y="5876925"/>
            <a:ext cx="7994650" cy="720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sz="2000" b="0">
                <a:latin typeface="Arial Unicode MS" pitchFamily="34" charset="-128"/>
              </a:rPr>
              <a:t>Note that, in 3, X and Y become dependent as soon as I get evidence on Z or on </a:t>
            </a:r>
            <a:r>
              <a:rPr lang="en-US" sz="2000" b="0" i="1">
                <a:latin typeface="Arial Unicode MS" pitchFamily="34" charset="-128"/>
              </a:rPr>
              <a:t>any of its descendants</a:t>
            </a:r>
          </a:p>
        </p:txBody>
      </p:sp>
      <p:sp>
        <p:nvSpPr>
          <p:cNvPr id="5169" name="Oval 38"/>
          <p:cNvSpPr>
            <a:spLocks noChangeArrowheads="1"/>
          </p:cNvSpPr>
          <p:nvPr/>
        </p:nvSpPr>
        <p:spPr bwMode="auto">
          <a:xfrm>
            <a:off x="2843213" y="530066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170" name="AutoShape 39"/>
          <p:cNvCxnSpPr>
            <a:cxnSpLocks noChangeShapeType="1"/>
            <a:stCxn id="5145" idx="3"/>
            <a:endCxn id="5169" idx="6"/>
          </p:cNvCxnSpPr>
          <p:nvPr/>
        </p:nvCxnSpPr>
        <p:spPr bwMode="auto">
          <a:xfrm flipH="1">
            <a:off x="3275013" y="4951413"/>
            <a:ext cx="928687" cy="566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171" name="Oval 40"/>
          <p:cNvSpPr>
            <a:spLocks noChangeArrowheads="1"/>
          </p:cNvSpPr>
          <p:nvPr/>
        </p:nvSpPr>
        <p:spPr bwMode="auto">
          <a:xfrm>
            <a:off x="5292725" y="5373688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172" name="AutoShape 41"/>
          <p:cNvCxnSpPr>
            <a:cxnSpLocks noChangeShapeType="1"/>
            <a:stCxn id="5145" idx="5"/>
            <a:endCxn id="5171" idx="1"/>
          </p:cNvCxnSpPr>
          <p:nvPr/>
        </p:nvCxnSpPr>
        <p:spPr bwMode="auto">
          <a:xfrm>
            <a:off x="4508500" y="4951413"/>
            <a:ext cx="847725" cy="485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16508" name="Text Box 60"/>
          <p:cNvSpPr txBox="1">
            <a:spLocks noChangeArrowheads="1"/>
          </p:cNvSpPr>
          <p:nvPr/>
        </p:nvSpPr>
        <p:spPr bwMode="auto">
          <a:xfrm>
            <a:off x="536575" y="2079625"/>
            <a:ext cx="3460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1</a:t>
            </a:r>
          </a:p>
        </p:txBody>
      </p:sp>
      <p:sp>
        <p:nvSpPr>
          <p:cNvPr id="616509" name="Text Box 61"/>
          <p:cNvSpPr txBox="1">
            <a:spLocks noChangeArrowheads="1"/>
          </p:cNvSpPr>
          <p:nvPr/>
        </p:nvSpPr>
        <p:spPr bwMode="auto">
          <a:xfrm>
            <a:off x="525463" y="3398838"/>
            <a:ext cx="3460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2</a:t>
            </a:r>
          </a:p>
        </p:txBody>
      </p:sp>
      <p:sp>
        <p:nvSpPr>
          <p:cNvPr id="616510" name="Text Box 62"/>
          <p:cNvSpPr txBox="1">
            <a:spLocks noChangeArrowheads="1"/>
          </p:cNvSpPr>
          <p:nvPr/>
        </p:nvSpPr>
        <p:spPr bwMode="auto">
          <a:xfrm>
            <a:off x="514350" y="4129088"/>
            <a:ext cx="3460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85" grpId="0" animBg="1"/>
      <p:bldP spid="616485" grpId="1" animBg="1"/>
      <p:bldP spid="616508" grpId="0" animBg="1"/>
      <p:bldP spid="616509" grpId="0" animBg="1"/>
      <p:bldP spid="6165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6039420-C1B2-4F74-9DFD-51BAD9AA1A1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162" name="Text Box 3"/>
          <p:cNvSpPr>
            <a:spLocks noGrp="1" noChangeArrowheads="1"/>
          </p:cNvSpPr>
          <p:nvPr>
            <p:ph type="title"/>
          </p:nvPr>
        </p:nvSpPr>
        <p:spPr>
          <a:xfrm>
            <a:off x="468313" y="-100013"/>
            <a:ext cx="8229600" cy="1143001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Or ….Conditional Dependencies</a:t>
            </a:r>
          </a:p>
        </p:txBody>
      </p:sp>
      <p:sp>
        <p:nvSpPr>
          <p:cNvPr id="6163" name="Rectangle 4"/>
          <p:cNvSpPr>
            <a:spLocks noChangeArrowheads="1"/>
          </p:cNvSpPr>
          <p:nvPr/>
        </p:nvSpPr>
        <p:spPr bwMode="auto">
          <a:xfrm>
            <a:off x="900113" y="1844675"/>
            <a:ext cx="1223962" cy="316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Oval 5"/>
          <p:cNvSpPr>
            <a:spLocks noChangeArrowheads="1"/>
          </p:cNvSpPr>
          <p:nvPr/>
        </p:nvSpPr>
        <p:spPr bwMode="auto">
          <a:xfrm>
            <a:off x="1260475" y="2132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Oval 6"/>
          <p:cNvSpPr>
            <a:spLocks noChangeArrowheads="1"/>
          </p:cNvSpPr>
          <p:nvPr/>
        </p:nvSpPr>
        <p:spPr bwMode="auto">
          <a:xfrm>
            <a:off x="1260475" y="3429000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Oval 7"/>
          <p:cNvSpPr>
            <a:spLocks noChangeArrowheads="1"/>
          </p:cNvSpPr>
          <p:nvPr/>
        </p:nvSpPr>
        <p:spPr bwMode="auto">
          <a:xfrm>
            <a:off x="1260475" y="41497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Oval 8"/>
          <p:cNvSpPr>
            <a:spLocks noChangeArrowheads="1"/>
          </p:cNvSpPr>
          <p:nvPr/>
        </p:nvSpPr>
        <p:spPr bwMode="auto">
          <a:xfrm>
            <a:off x="2700338" y="2132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Oval 9"/>
          <p:cNvSpPr>
            <a:spLocks noChangeArrowheads="1"/>
          </p:cNvSpPr>
          <p:nvPr/>
        </p:nvSpPr>
        <p:spPr bwMode="auto">
          <a:xfrm>
            <a:off x="2700338" y="3429000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9" name="Oval 10"/>
          <p:cNvSpPr>
            <a:spLocks noChangeArrowheads="1"/>
          </p:cNvSpPr>
          <p:nvPr/>
        </p:nvSpPr>
        <p:spPr bwMode="auto">
          <a:xfrm>
            <a:off x="2700338" y="41497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Rectangle 11"/>
          <p:cNvSpPr>
            <a:spLocks noChangeArrowheads="1"/>
          </p:cNvSpPr>
          <p:nvPr/>
        </p:nvSpPr>
        <p:spPr bwMode="auto">
          <a:xfrm>
            <a:off x="3419475" y="3933825"/>
            <a:ext cx="1873250" cy="18002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Oval 12"/>
          <p:cNvSpPr>
            <a:spLocks noChangeArrowheads="1"/>
          </p:cNvSpPr>
          <p:nvPr/>
        </p:nvSpPr>
        <p:spPr bwMode="auto">
          <a:xfrm>
            <a:off x="4140200" y="2132013"/>
            <a:ext cx="431800" cy="4333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latin typeface="Arial" charset="0"/>
              </a:rPr>
              <a:t>Z</a:t>
            </a:r>
          </a:p>
        </p:txBody>
      </p:sp>
      <p:sp>
        <p:nvSpPr>
          <p:cNvPr id="6172" name="Oval 13"/>
          <p:cNvSpPr>
            <a:spLocks noChangeArrowheads="1"/>
          </p:cNvSpPr>
          <p:nvPr/>
        </p:nvSpPr>
        <p:spPr bwMode="auto">
          <a:xfrm>
            <a:off x="4211638" y="2852738"/>
            <a:ext cx="431800" cy="4333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latin typeface="Arial" charset="0"/>
              </a:rPr>
              <a:t>Z</a:t>
            </a:r>
          </a:p>
        </p:txBody>
      </p:sp>
      <p:sp>
        <p:nvSpPr>
          <p:cNvPr id="6173" name="Oval 14"/>
          <p:cNvSpPr>
            <a:spLocks noChangeArrowheads="1"/>
          </p:cNvSpPr>
          <p:nvPr/>
        </p:nvSpPr>
        <p:spPr bwMode="auto">
          <a:xfrm>
            <a:off x="4140200" y="45815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latin typeface="Arial" charset="0"/>
              </a:rPr>
              <a:t>Z</a:t>
            </a:r>
          </a:p>
        </p:txBody>
      </p:sp>
      <p:sp>
        <p:nvSpPr>
          <p:cNvPr id="6174" name="Rectangle 15"/>
          <p:cNvSpPr>
            <a:spLocks noChangeArrowheads="1"/>
          </p:cNvSpPr>
          <p:nvPr/>
        </p:nvSpPr>
        <p:spPr bwMode="auto">
          <a:xfrm>
            <a:off x="6516688" y="1844675"/>
            <a:ext cx="1223962" cy="302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Oval 16"/>
          <p:cNvSpPr>
            <a:spLocks noChangeArrowheads="1"/>
          </p:cNvSpPr>
          <p:nvPr/>
        </p:nvSpPr>
        <p:spPr bwMode="auto">
          <a:xfrm>
            <a:off x="6877050" y="2132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Oval 17"/>
          <p:cNvSpPr>
            <a:spLocks noChangeArrowheads="1"/>
          </p:cNvSpPr>
          <p:nvPr/>
        </p:nvSpPr>
        <p:spPr bwMode="auto">
          <a:xfrm>
            <a:off x="6877050" y="3429000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Oval 18"/>
          <p:cNvSpPr>
            <a:spLocks noChangeArrowheads="1"/>
          </p:cNvSpPr>
          <p:nvPr/>
        </p:nvSpPr>
        <p:spPr bwMode="auto">
          <a:xfrm>
            <a:off x="6877050" y="41497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Oval 19"/>
          <p:cNvSpPr>
            <a:spLocks noChangeArrowheads="1"/>
          </p:cNvSpPr>
          <p:nvPr/>
        </p:nvSpPr>
        <p:spPr bwMode="auto">
          <a:xfrm>
            <a:off x="5508625" y="2132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Oval 20"/>
          <p:cNvSpPr>
            <a:spLocks noChangeArrowheads="1"/>
          </p:cNvSpPr>
          <p:nvPr/>
        </p:nvSpPr>
        <p:spPr bwMode="auto">
          <a:xfrm>
            <a:off x="5508625" y="3429000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Oval 21"/>
          <p:cNvSpPr>
            <a:spLocks noChangeArrowheads="1"/>
          </p:cNvSpPr>
          <p:nvPr/>
        </p:nvSpPr>
        <p:spPr bwMode="auto">
          <a:xfrm>
            <a:off x="5508625" y="41497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181" name="AutoShape 22"/>
          <p:cNvCxnSpPr>
            <a:cxnSpLocks noChangeShapeType="1"/>
            <a:stCxn id="6164" idx="6"/>
            <a:endCxn id="6167" idx="2"/>
          </p:cNvCxnSpPr>
          <p:nvPr/>
        </p:nvCxnSpPr>
        <p:spPr bwMode="auto">
          <a:xfrm>
            <a:off x="1692275" y="2349500"/>
            <a:ext cx="1008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82" name="AutoShape 23"/>
          <p:cNvCxnSpPr>
            <a:cxnSpLocks noChangeShapeType="1"/>
            <a:endCxn id="6175" idx="2"/>
          </p:cNvCxnSpPr>
          <p:nvPr/>
        </p:nvCxnSpPr>
        <p:spPr bwMode="auto">
          <a:xfrm>
            <a:off x="5940425" y="2347913"/>
            <a:ext cx="936625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83" name="AutoShape 24"/>
          <p:cNvCxnSpPr>
            <a:cxnSpLocks noChangeShapeType="1"/>
          </p:cNvCxnSpPr>
          <p:nvPr/>
        </p:nvCxnSpPr>
        <p:spPr bwMode="auto">
          <a:xfrm>
            <a:off x="1692275" y="3644900"/>
            <a:ext cx="1008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6184" name="AutoShape 25"/>
          <p:cNvCxnSpPr>
            <a:cxnSpLocks noChangeShapeType="1"/>
          </p:cNvCxnSpPr>
          <p:nvPr/>
        </p:nvCxnSpPr>
        <p:spPr bwMode="auto">
          <a:xfrm>
            <a:off x="1692275" y="4365625"/>
            <a:ext cx="1008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85" name="AutoShape 26"/>
          <p:cNvCxnSpPr>
            <a:cxnSpLocks noChangeShapeType="1"/>
            <a:endCxn id="6176" idx="2"/>
          </p:cNvCxnSpPr>
          <p:nvPr/>
        </p:nvCxnSpPr>
        <p:spPr bwMode="auto">
          <a:xfrm>
            <a:off x="5940425" y="3644900"/>
            <a:ext cx="93662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86" name="AutoShape 27"/>
          <p:cNvCxnSpPr>
            <a:cxnSpLocks noChangeShapeType="1"/>
            <a:endCxn id="6177" idx="2"/>
          </p:cNvCxnSpPr>
          <p:nvPr/>
        </p:nvCxnSpPr>
        <p:spPr bwMode="auto">
          <a:xfrm>
            <a:off x="5940425" y="4364038"/>
            <a:ext cx="936625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6187" name="AutoShape 28"/>
          <p:cNvCxnSpPr>
            <a:cxnSpLocks noChangeShapeType="1"/>
            <a:stCxn id="6167" idx="6"/>
            <a:endCxn id="6171" idx="2"/>
          </p:cNvCxnSpPr>
          <p:nvPr/>
        </p:nvCxnSpPr>
        <p:spPr bwMode="auto">
          <a:xfrm>
            <a:off x="3132138" y="2349500"/>
            <a:ext cx="10080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88" name="AutoShape 29"/>
          <p:cNvCxnSpPr>
            <a:cxnSpLocks noChangeShapeType="1"/>
          </p:cNvCxnSpPr>
          <p:nvPr/>
        </p:nvCxnSpPr>
        <p:spPr bwMode="auto">
          <a:xfrm>
            <a:off x="4572000" y="2349500"/>
            <a:ext cx="93662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89" name="AutoShape 30"/>
          <p:cNvCxnSpPr>
            <a:cxnSpLocks noChangeShapeType="1"/>
            <a:endCxn id="6173" idx="2"/>
          </p:cNvCxnSpPr>
          <p:nvPr/>
        </p:nvCxnSpPr>
        <p:spPr bwMode="auto">
          <a:xfrm>
            <a:off x="3132138" y="4365625"/>
            <a:ext cx="1008062" cy="433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90" name="AutoShape 31"/>
          <p:cNvCxnSpPr>
            <a:cxnSpLocks noChangeShapeType="1"/>
            <a:stCxn id="6172" idx="6"/>
            <a:endCxn id="6179" idx="1"/>
          </p:cNvCxnSpPr>
          <p:nvPr/>
        </p:nvCxnSpPr>
        <p:spPr bwMode="auto">
          <a:xfrm>
            <a:off x="4643438" y="3070225"/>
            <a:ext cx="928687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91" name="AutoShape 32"/>
          <p:cNvCxnSpPr>
            <a:cxnSpLocks noChangeShapeType="1"/>
            <a:stCxn id="6172" idx="2"/>
            <a:endCxn id="6168" idx="6"/>
          </p:cNvCxnSpPr>
          <p:nvPr/>
        </p:nvCxnSpPr>
        <p:spPr bwMode="auto">
          <a:xfrm flipH="1">
            <a:off x="3132138" y="3070225"/>
            <a:ext cx="1079500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92" name="AutoShape 33"/>
          <p:cNvCxnSpPr>
            <a:cxnSpLocks noChangeShapeType="1"/>
            <a:stCxn id="6180" idx="2"/>
            <a:endCxn id="6173" idx="6"/>
          </p:cNvCxnSpPr>
          <p:nvPr/>
        </p:nvCxnSpPr>
        <p:spPr bwMode="auto">
          <a:xfrm flipH="1">
            <a:off x="4572000" y="4367213"/>
            <a:ext cx="9366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193" name="Text Box 34"/>
          <p:cNvSpPr txBox="1">
            <a:spLocks noChangeArrowheads="1"/>
          </p:cNvSpPr>
          <p:nvPr/>
        </p:nvSpPr>
        <p:spPr bwMode="auto">
          <a:xfrm>
            <a:off x="7380288" y="1844675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X</a:t>
            </a:r>
          </a:p>
        </p:txBody>
      </p:sp>
      <p:sp>
        <p:nvSpPr>
          <p:cNvPr id="6194" name="Text Box 35"/>
          <p:cNvSpPr txBox="1">
            <a:spLocks noChangeArrowheads="1"/>
          </p:cNvSpPr>
          <p:nvPr/>
        </p:nvSpPr>
        <p:spPr bwMode="auto">
          <a:xfrm>
            <a:off x="900113" y="1844675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Y</a:t>
            </a:r>
          </a:p>
        </p:txBody>
      </p:sp>
      <p:sp>
        <p:nvSpPr>
          <p:cNvPr id="6195" name="Text Box 36"/>
          <p:cNvSpPr txBox="1">
            <a:spLocks noChangeArrowheads="1"/>
          </p:cNvSpPr>
          <p:nvPr/>
        </p:nvSpPr>
        <p:spPr bwMode="auto">
          <a:xfrm>
            <a:off x="4572000" y="400526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E</a:t>
            </a:r>
          </a:p>
        </p:txBody>
      </p:sp>
      <p:sp>
        <p:nvSpPr>
          <p:cNvPr id="6196" name="Oval 38"/>
          <p:cNvSpPr>
            <a:spLocks noChangeArrowheads="1"/>
          </p:cNvSpPr>
          <p:nvPr/>
        </p:nvSpPr>
        <p:spPr bwMode="auto">
          <a:xfrm>
            <a:off x="3492500" y="52292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197" name="AutoShape 39"/>
          <p:cNvCxnSpPr>
            <a:cxnSpLocks noChangeShapeType="1"/>
            <a:stCxn id="6173" idx="3"/>
            <a:endCxn id="6196" idx="6"/>
          </p:cNvCxnSpPr>
          <p:nvPr/>
        </p:nvCxnSpPr>
        <p:spPr bwMode="auto">
          <a:xfrm flipH="1">
            <a:off x="3924300" y="4951413"/>
            <a:ext cx="279400" cy="495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198" name="Oval 40"/>
          <p:cNvSpPr>
            <a:spLocks noChangeArrowheads="1"/>
          </p:cNvSpPr>
          <p:nvPr/>
        </p:nvSpPr>
        <p:spPr bwMode="auto">
          <a:xfrm>
            <a:off x="4716463" y="5157788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199" name="AutoShape 41"/>
          <p:cNvCxnSpPr>
            <a:cxnSpLocks noChangeShapeType="1"/>
            <a:stCxn id="6173" idx="5"/>
            <a:endCxn id="6198" idx="1"/>
          </p:cNvCxnSpPr>
          <p:nvPr/>
        </p:nvCxnSpPr>
        <p:spPr bwMode="auto">
          <a:xfrm>
            <a:off x="4508500" y="4951413"/>
            <a:ext cx="271463" cy="269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69738" name="Text Box 42"/>
          <p:cNvSpPr txBox="1">
            <a:spLocks noChangeArrowheads="1"/>
          </p:cNvSpPr>
          <p:nvPr/>
        </p:nvSpPr>
        <p:spPr bwMode="auto">
          <a:xfrm>
            <a:off x="536575" y="2079625"/>
            <a:ext cx="3460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1</a:t>
            </a:r>
          </a:p>
        </p:txBody>
      </p:sp>
      <p:sp>
        <p:nvSpPr>
          <p:cNvPr id="669739" name="Text Box 43"/>
          <p:cNvSpPr txBox="1">
            <a:spLocks noChangeArrowheads="1"/>
          </p:cNvSpPr>
          <p:nvPr/>
        </p:nvSpPr>
        <p:spPr bwMode="auto">
          <a:xfrm>
            <a:off x="525463" y="3398838"/>
            <a:ext cx="3460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2</a:t>
            </a:r>
          </a:p>
        </p:txBody>
      </p:sp>
      <p:sp>
        <p:nvSpPr>
          <p:cNvPr id="669740" name="Text Box 44"/>
          <p:cNvSpPr txBox="1">
            <a:spLocks noChangeArrowheads="1"/>
          </p:cNvSpPr>
          <p:nvPr/>
        </p:nvSpPr>
        <p:spPr bwMode="auto">
          <a:xfrm>
            <a:off x="514350" y="4129088"/>
            <a:ext cx="3460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9738" grpId="0" animBg="1"/>
      <p:bldP spid="669739" grpId="0" animBg="1"/>
      <p:bldP spid="6697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906151E-1E95-4FB3-9DD7-533630175A9F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182" name="Text Box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In/Dependencies  in a </a:t>
            </a:r>
            <a:r>
              <a:rPr lang="en-US" sz="2800" dirty="0" err="1" smtClean="0"/>
              <a:t>Bnet</a:t>
            </a:r>
            <a:r>
              <a:rPr lang="en-US" sz="2800" dirty="0" smtClean="0"/>
              <a:t> : Example 1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643063" y="928688"/>
            <a:ext cx="5143500" cy="2286000"/>
            <a:chOff x="514350" y="1844675"/>
            <a:chExt cx="7351911" cy="3962400"/>
          </a:xfrm>
        </p:grpSpPr>
        <p:sp>
          <p:nvSpPr>
            <p:cNvPr id="7186" name="Rectangle 4"/>
            <p:cNvSpPr>
              <a:spLocks noChangeArrowheads="1"/>
            </p:cNvSpPr>
            <p:nvPr/>
          </p:nvSpPr>
          <p:spPr bwMode="auto">
            <a:xfrm>
              <a:off x="900113" y="1844675"/>
              <a:ext cx="1223962" cy="31686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87" name="Oval 5"/>
            <p:cNvSpPr>
              <a:spLocks noChangeArrowheads="1"/>
            </p:cNvSpPr>
            <p:nvPr/>
          </p:nvSpPr>
          <p:spPr bwMode="auto">
            <a:xfrm>
              <a:off x="1260475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88" name="Oval 6"/>
            <p:cNvSpPr>
              <a:spLocks noChangeArrowheads="1"/>
            </p:cNvSpPr>
            <p:nvPr/>
          </p:nvSpPr>
          <p:spPr bwMode="auto">
            <a:xfrm>
              <a:off x="1260475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89" name="Oval 7"/>
            <p:cNvSpPr>
              <a:spLocks noChangeArrowheads="1"/>
            </p:cNvSpPr>
            <p:nvPr/>
          </p:nvSpPr>
          <p:spPr bwMode="auto">
            <a:xfrm>
              <a:off x="1260475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0" name="Oval 8"/>
            <p:cNvSpPr>
              <a:spLocks noChangeArrowheads="1"/>
            </p:cNvSpPr>
            <p:nvPr/>
          </p:nvSpPr>
          <p:spPr bwMode="auto">
            <a:xfrm>
              <a:off x="2700338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1" name="Oval 9"/>
            <p:cNvSpPr>
              <a:spLocks noChangeArrowheads="1"/>
            </p:cNvSpPr>
            <p:nvPr/>
          </p:nvSpPr>
          <p:spPr bwMode="auto">
            <a:xfrm>
              <a:off x="2700338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2" name="Oval 10"/>
            <p:cNvSpPr>
              <a:spLocks noChangeArrowheads="1"/>
            </p:cNvSpPr>
            <p:nvPr/>
          </p:nvSpPr>
          <p:spPr bwMode="auto">
            <a:xfrm>
              <a:off x="2700338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3" name="Rectangle 11"/>
            <p:cNvSpPr>
              <a:spLocks noChangeArrowheads="1"/>
            </p:cNvSpPr>
            <p:nvPr/>
          </p:nvSpPr>
          <p:spPr bwMode="auto">
            <a:xfrm>
              <a:off x="3779838" y="1844675"/>
              <a:ext cx="1223962" cy="15843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4" name="Oval 12"/>
            <p:cNvSpPr>
              <a:spLocks noChangeArrowheads="1"/>
            </p:cNvSpPr>
            <p:nvPr/>
          </p:nvSpPr>
          <p:spPr bwMode="auto">
            <a:xfrm>
              <a:off x="4140200" y="2132013"/>
              <a:ext cx="431800" cy="43338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0">
                  <a:latin typeface="Arial" charset="0"/>
                </a:rPr>
                <a:t>Z</a:t>
              </a:r>
            </a:p>
          </p:txBody>
        </p:sp>
        <p:sp>
          <p:nvSpPr>
            <p:cNvPr id="7195" name="Oval 13"/>
            <p:cNvSpPr>
              <a:spLocks noChangeArrowheads="1"/>
            </p:cNvSpPr>
            <p:nvPr/>
          </p:nvSpPr>
          <p:spPr bwMode="auto">
            <a:xfrm>
              <a:off x="4211638" y="2852738"/>
              <a:ext cx="431800" cy="43338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0">
                  <a:latin typeface="Arial" charset="0"/>
                </a:rPr>
                <a:t>Z</a:t>
              </a:r>
            </a:p>
          </p:txBody>
        </p:sp>
        <p:sp>
          <p:nvSpPr>
            <p:cNvPr id="7196" name="Oval 14"/>
            <p:cNvSpPr>
              <a:spLocks noChangeArrowheads="1"/>
            </p:cNvSpPr>
            <p:nvPr/>
          </p:nvSpPr>
          <p:spPr bwMode="auto">
            <a:xfrm>
              <a:off x="4140200" y="45815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0">
                  <a:latin typeface="Arial" charset="0"/>
                </a:rPr>
                <a:t>Z</a:t>
              </a:r>
            </a:p>
          </p:txBody>
        </p:sp>
        <p:sp>
          <p:nvSpPr>
            <p:cNvPr id="7197" name="Rectangle 15"/>
            <p:cNvSpPr>
              <a:spLocks noChangeArrowheads="1"/>
            </p:cNvSpPr>
            <p:nvPr/>
          </p:nvSpPr>
          <p:spPr bwMode="auto">
            <a:xfrm>
              <a:off x="6516688" y="1844675"/>
              <a:ext cx="1223962" cy="30241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8" name="Oval 16"/>
            <p:cNvSpPr>
              <a:spLocks noChangeArrowheads="1"/>
            </p:cNvSpPr>
            <p:nvPr/>
          </p:nvSpPr>
          <p:spPr bwMode="auto">
            <a:xfrm>
              <a:off x="6877050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9" name="Oval 17"/>
            <p:cNvSpPr>
              <a:spLocks noChangeArrowheads="1"/>
            </p:cNvSpPr>
            <p:nvPr/>
          </p:nvSpPr>
          <p:spPr bwMode="auto">
            <a:xfrm>
              <a:off x="6877050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00" name="Oval 18"/>
            <p:cNvSpPr>
              <a:spLocks noChangeArrowheads="1"/>
            </p:cNvSpPr>
            <p:nvPr/>
          </p:nvSpPr>
          <p:spPr bwMode="auto">
            <a:xfrm>
              <a:off x="6877050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01" name="Oval 19"/>
            <p:cNvSpPr>
              <a:spLocks noChangeArrowheads="1"/>
            </p:cNvSpPr>
            <p:nvPr/>
          </p:nvSpPr>
          <p:spPr bwMode="auto">
            <a:xfrm>
              <a:off x="5508625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02" name="Oval 20"/>
            <p:cNvSpPr>
              <a:spLocks noChangeArrowheads="1"/>
            </p:cNvSpPr>
            <p:nvPr/>
          </p:nvSpPr>
          <p:spPr bwMode="auto">
            <a:xfrm>
              <a:off x="5508625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03" name="Oval 21"/>
            <p:cNvSpPr>
              <a:spLocks noChangeArrowheads="1"/>
            </p:cNvSpPr>
            <p:nvPr/>
          </p:nvSpPr>
          <p:spPr bwMode="auto">
            <a:xfrm>
              <a:off x="5508625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7204" name="AutoShape 22"/>
            <p:cNvCxnSpPr>
              <a:cxnSpLocks noChangeShapeType="1"/>
              <a:stCxn id="7187" idx="6"/>
              <a:endCxn id="7190" idx="2"/>
            </p:cNvCxnSpPr>
            <p:nvPr/>
          </p:nvCxnSpPr>
          <p:spPr bwMode="auto">
            <a:xfrm>
              <a:off x="1692275" y="2349500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05" name="AutoShape 23"/>
            <p:cNvCxnSpPr>
              <a:cxnSpLocks noChangeShapeType="1"/>
              <a:endCxn id="7198" idx="2"/>
            </p:cNvCxnSpPr>
            <p:nvPr/>
          </p:nvCxnSpPr>
          <p:spPr bwMode="auto">
            <a:xfrm>
              <a:off x="5940425" y="2347913"/>
              <a:ext cx="936625" cy="1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06" name="AutoShape 24"/>
            <p:cNvCxnSpPr>
              <a:cxnSpLocks noChangeShapeType="1"/>
            </p:cNvCxnSpPr>
            <p:nvPr/>
          </p:nvCxnSpPr>
          <p:spPr bwMode="auto">
            <a:xfrm>
              <a:off x="1692275" y="3644900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7207" name="AutoShape 25"/>
            <p:cNvCxnSpPr>
              <a:cxnSpLocks noChangeShapeType="1"/>
            </p:cNvCxnSpPr>
            <p:nvPr/>
          </p:nvCxnSpPr>
          <p:spPr bwMode="auto">
            <a:xfrm>
              <a:off x="1692275" y="4365625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08" name="AutoShape 26"/>
            <p:cNvCxnSpPr>
              <a:cxnSpLocks noChangeShapeType="1"/>
              <a:endCxn id="7199" idx="2"/>
            </p:cNvCxnSpPr>
            <p:nvPr/>
          </p:nvCxnSpPr>
          <p:spPr bwMode="auto">
            <a:xfrm>
              <a:off x="5940425" y="3644900"/>
              <a:ext cx="936625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09" name="AutoShape 27"/>
            <p:cNvCxnSpPr>
              <a:cxnSpLocks noChangeShapeType="1"/>
              <a:endCxn id="7200" idx="2"/>
            </p:cNvCxnSpPr>
            <p:nvPr/>
          </p:nvCxnSpPr>
          <p:spPr bwMode="auto">
            <a:xfrm>
              <a:off x="5940425" y="4364038"/>
              <a:ext cx="936625" cy="31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7210" name="AutoShape 28"/>
            <p:cNvCxnSpPr>
              <a:cxnSpLocks noChangeShapeType="1"/>
              <a:stCxn id="7190" idx="6"/>
              <a:endCxn id="7194" idx="2"/>
            </p:cNvCxnSpPr>
            <p:nvPr/>
          </p:nvCxnSpPr>
          <p:spPr bwMode="auto">
            <a:xfrm>
              <a:off x="3132138" y="2349500"/>
              <a:ext cx="100806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11" name="AutoShape 29"/>
            <p:cNvCxnSpPr>
              <a:cxnSpLocks noChangeShapeType="1"/>
            </p:cNvCxnSpPr>
            <p:nvPr/>
          </p:nvCxnSpPr>
          <p:spPr bwMode="auto">
            <a:xfrm>
              <a:off x="4572000" y="2349500"/>
              <a:ext cx="936625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12" name="AutoShape 30"/>
            <p:cNvCxnSpPr>
              <a:cxnSpLocks noChangeShapeType="1"/>
              <a:endCxn id="7196" idx="2"/>
            </p:cNvCxnSpPr>
            <p:nvPr/>
          </p:nvCxnSpPr>
          <p:spPr bwMode="auto">
            <a:xfrm>
              <a:off x="3132138" y="4365625"/>
              <a:ext cx="1008062" cy="4333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13" name="AutoShape 31"/>
            <p:cNvCxnSpPr>
              <a:cxnSpLocks noChangeShapeType="1"/>
              <a:stCxn id="7195" idx="6"/>
              <a:endCxn id="7202" idx="1"/>
            </p:cNvCxnSpPr>
            <p:nvPr/>
          </p:nvCxnSpPr>
          <p:spPr bwMode="auto">
            <a:xfrm>
              <a:off x="4643438" y="3070225"/>
              <a:ext cx="928687" cy="4222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14" name="AutoShape 32"/>
            <p:cNvCxnSpPr>
              <a:cxnSpLocks noChangeShapeType="1"/>
              <a:stCxn id="7195" idx="2"/>
              <a:endCxn id="7191" idx="6"/>
            </p:cNvCxnSpPr>
            <p:nvPr/>
          </p:nvCxnSpPr>
          <p:spPr bwMode="auto">
            <a:xfrm flipH="1">
              <a:off x="3132138" y="3070225"/>
              <a:ext cx="1079500" cy="5762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15" name="AutoShape 33"/>
            <p:cNvCxnSpPr>
              <a:cxnSpLocks noChangeShapeType="1"/>
              <a:stCxn id="7203" idx="2"/>
              <a:endCxn id="7196" idx="6"/>
            </p:cNvCxnSpPr>
            <p:nvPr/>
          </p:nvCxnSpPr>
          <p:spPr bwMode="auto">
            <a:xfrm flipH="1">
              <a:off x="4572000" y="4367213"/>
              <a:ext cx="936625" cy="431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216" name="Text Box 34"/>
            <p:cNvSpPr txBox="1">
              <a:spLocks noChangeArrowheads="1"/>
            </p:cNvSpPr>
            <p:nvPr/>
          </p:nvSpPr>
          <p:spPr bwMode="auto">
            <a:xfrm>
              <a:off x="7380288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X</a:t>
              </a:r>
            </a:p>
          </p:txBody>
        </p:sp>
        <p:sp>
          <p:nvSpPr>
            <p:cNvPr id="7217" name="Text Box 35"/>
            <p:cNvSpPr txBox="1">
              <a:spLocks noChangeArrowheads="1"/>
            </p:cNvSpPr>
            <p:nvPr/>
          </p:nvSpPr>
          <p:spPr bwMode="auto">
            <a:xfrm>
              <a:off x="900113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Y</a:t>
              </a:r>
            </a:p>
          </p:txBody>
        </p:sp>
        <p:sp>
          <p:nvSpPr>
            <p:cNvPr id="7218" name="Text Box 36"/>
            <p:cNvSpPr txBox="1">
              <a:spLocks noChangeArrowheads="1"/>
            </p:cNvSpPr>
            <p:nvPr/>
          </p:nvSpPr>
          <p:spPr bwMode="auto">
            <a:xfrm>
              <a:off x="4716462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E</a:t>
              </a:r>
            </a:p>
          </p:txBody>
        </p:sp>
        <p:sp>
          <p:nvSpPr>
            <p:cNvPr id="7219" name="Oval 38"/>
            <p:cNvSpPr>
              <a:spLocks noChangeArrowheads="1"/>
            </p:cNvSpPr>
            <p:nvPr/>
          </p:nvSpPr>
          <p:spPr bwMode="auto">
            <a:xfrm>
              <a:off x="2843213" y="530066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7220" name="AutoShape 39"/>
            <p:cNvCxnSpPr>
              <a:cxnSpLocks noChangeShapeType="1"/>
              <a:stCxn id="7196" idx="3"/>
              <a:endCxn id="7219" idx="6"/>
            </p:cNvCxnSpPr>
            <p:nvPr/>
          </p:nvCxnSpPr>
          <p:spPr bwMode="auto">
            <a:xfrm flipH="1">
              <a:off x="3275013" y="4951413"/>
              <a:ext cx="928687" cy="5667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221" name="Oval 40"/>
            <p:cNvSpPr>
              <a:spLocks noChangeArrowheads="1"/>
            </p:cNvSpPr>
            <p:nvPr/>
          </p:nvSpPr>
          <p:spPr bwMode="auto">
            <a:xfrm>
              <a:off x="5292725" y="5373688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7222" name="AutoShape 41"/>
            <p:cNvCxnSpPr>
              <a:cxnSpLocks noChangeShapeType="1"/>
              <a:stCxn id="7196" idx="5"/>
              <a:endCxn id="7221" idx="1"/>
            </p:cNvCxnSpPr>
            <p:nvPr/>
          </p:nvCxnSpPr>
          <p:spPr bwMode="auto">
            <a:xfrm>
              <a:off x="4508500" y="4951413"/>
              <a:ext cx="847725" cy="4857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223" name="Text Box 60"/>
            <p:cNvSpPr txBox="1">
              <a:spLocks noChangeArrowheads="1"/>
            </p:cNvSpPr>
            <p:nvPr/>
          </p:nvSpPr>
          <p:spPr bwMode="auto">
            <a:xfrm>
              <a:off x="536575" y="2079625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/>
                <a:t>1</a:t>
              </a:r>
            </a:p>
          </p:txBody>
        </p:sp>
        <p:sp>
          <p:nvSpPr>
            <p:cNvPr id="7224" name="Text Box 61"/>
            <p:cNvSpPr txBox="1">
              <a:spLocks noChangeArrowheads="1"/>
            </p:cNvSpPr>
            <p:nvPr/>
          </p:nvSpPr>
          <p:spPr bwMode="auto">
            <a:xfrm>
              <a:off x="525463" y="3398838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/>
                <a:t>2</a:t>
              </a:r>
            </a:p>
          </p:txBody>
        </p:sp>
        <p:sp>
          <p:nvSpPr>
            <p:cNvPr id="7225" name="Text Box 62"/>
            <p:cNvSpPr txBox="1">
              <a:spLocks noChangeArrowheads="1"/>
            </p:cNvSpPr>
            <p:nvPr/>
          </p:nvSpPr>
          <p:spPr bwMode="auto">
            <a:xfrm>
              <a:off x="514350" y="4129088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/>
                <a:t>3</a:t>
              </a:r>
            </a:p>
          </p:txBody>
        </p:sp>
      </p:grp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467544" y="400506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Simple 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906151E-1E95-4FB3-9DD7-533630175A9F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182" name="Text Box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sz="2800" smtClean="0"/>
              <a:t>In/Dependencies  in a Bnet : Example 1</a:t>
            </a:r>
          </a:p>
        </p:txBody>
      </p:sp>
      <p:sp>
        <p:nvSpPr>
          <p:cNvPr id="673795" name="Text Box 3"/>
          <p:cNvSpPr txBox="1">
            <a:spLocks noChangeArrowheads="1"/>
          </p:cNvSpPr>
          <p:nvPr/>
        </p:nvSpPr>
        <p:spPr bwMode="auto">
          <a:xfrm>
            <a:off x="0" y="3500438"/>
            <a:ext cx="37147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0" dirty="0">
                <a:latin typeface="Arial Unicode MS" pitchFamily="34" charset="-128"/>
              </a:rPr>
              <a:t>Is </a:t>
            </a:r>
            <a:r>
              <a:rPr lang="en-US" sz="2400" b="0" dirty="0">
                <a:solidFill>
                  <a:srgbClr val="FF0000"/>
                </a:solidFill>
                <a:latin typeface="Arial Unicode MS" pitchFamily="34" charset="-128"/>
              </a:rPr>
              <a:t>A</a:t>
            </a:r>
            <a:r>
              <a:rPr lang="en-US" sz="2400" b="0" dirty="0">
                <a:latin typeface="Arial Unicode MS" pitchFamily="34" charset="-128"/>
              </a:rPr>
              <a:t> conditionally independent of </a:t>
            </a:r>
            <a:r>
              <a:rPr lang="en-US" sz="2400" b="0" dirty="0">
                <a:solidFill>
                  <a:srgbClr val="CC0099"/>
                </a:solidFill>
                <a:latin typeface="Arial Unicode MS" pitchFamily="34" charset="-128"/>
              </a:rPr>
              <a:t>I</a:t>
            </a:r>
            <a:r>
              <a:rPr lang="en-US" sz="2400" b="0" dirty="0">
                <a:latin typeface="Arial Unicode MS" pitchFamily="34" charset="-128"/>
              </a:rPr>
              <a:t> given </a:t>
            </a:r>
            <a:r>
              <a:rPr lang="en-US" sz="2400" b="0" dirty="0">
                <a:solidFill>
                  <a:schemeClr val="accent6"/>
                </a:solidFill>
                <a:latin typeface="Arial Unicode MS" pitchFamily="34" charset="-128"/>
              </a:rPr>
              <a:t>F</a:t>
            </a:r>
            <a:r>
              <a:rPr lang="en-US" sz="2400" b="0" dirty="0">
                <a:latin typeface="Arial Unicode MS" pitchFamily="34" charset="-128"/>
              </a:rPr>
              <a:t>?</a:t>
            </a:r>
          </a:p>
        </p:txBody>
      </p:sp>
      <p:pic>
        <p:nvPicPr>
          <p:cNvPr id="7184" name="Picture 4" descr="IndTes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13" y="3357563"/>
            <a:ext cx="5256212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643063" y="928688"/>
            <a:ext cx="5143500" cy="2286000"/>
            <a:chOff x="514350" y="1844675"/>
            <a:chExt cx="7351911" cy="3962400"/>
          </a:xfrm>
        </p:grpSpPr>
        <p:sp>
          <p:nvSpPr>
            <p:cNvPr id="7186" name="Rectangle 4"/>
            <p:cNvSpPr>
              <a:spLocks noChangeArrowheads="1"/>
            </p:cNvSpPr>
            <p:nvPr/>
          </p:nvSpPr>
          <p:spPr bwMode="auto">
            <a:xfrm>
              <a:off x="900113" y="1844675"/>
              <a:ext cx="1223962" cy="31686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87" name="Oval 5"/>
            <p:cNvSpPr>
              <a:spLocks noChangeArrowheads="1"/>
            </p:cNvSpPr>
            <p:nvPr/>
          </p:nvSpPr>
          <p:spPr bwMode="auto">
            <a:xfrm>
              <a:off x="1260475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88" name="Oval 6"/>
            <p:cNvSpPr>
              <a:spLocks noChangeArrowheads="1"/>
            </p:cNvSpPr>
            <p:nvPr/>
          </p:nvSpPr>
          <p:spPr bwMode="auto">
            <a:xfrm>
              <a:off x="1260475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89" name="Oval 7"/>
            <p:cNvSpPr>
              <a:spLocks noChangeArrowheads="1"/>
            </p:cNvSpPr>
            <p:nvPr/>
          </p:nvSpPr>
          <p:spPr bwMode="auto">
            <a:xfrm>
              <a:off x="1260475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0" name="Oval 8"/>
            <p:cNvSpPr>
              <a:spLocks noChangeArrowheads="1"/>
            </p:cNvSpPr>
            <p:nvPr/>
          </p:nvSpPr>
          <p:spPr bwMode="auto">
            <a:xfrm>
              <a:off x="2700338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1" name="Oval 9"/>
            <p:cNvSpPr>
              <a:spLocks noChangeArrowheads="1"/>
            </p:cNvSpPr>
            <p:nvPr/>
          </p:nvSpPr>
          <p:spPr bwMode="auto">
            <a:xfrm>
              <a:off x="2700338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2" name="Oval 10"/>
            <p:cNvSpPr>
              <a:spLocks noChangeArrowheads="1"/>
            </p:cNvSpPr>
            <p:nvPr/>
          </p:nvSpPr>
          <p:spPr bwMode="auto">
            <a:xfrm>
              <a:off x="2700338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3" name="Rectangle 11"/>
            <p:cNvSpPr>
              <a:spLocks noChangeArrowheads="1"/>
            </p:cNvSpPr>
            <p:nvPr/>
          </p:nvSpPr>
          <p:spPr bwMode="auto">
            <a:xfrm>
              <a:off x="3779838" y="1844675"/>
              <a:ext cx="1223962" cy="15843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4" name="Oval 12"/>
            <p:cNvSpPr>
              <a:spLocks noChangeArrowheads="1"/>
            </p:cNvSpPr>
            <p:nvPr/>
          </p:nvSpPr>
          <p:spPr bwMode="auto">
            <a:xfrm>
              <a:off x="4140200" y="2132013"/>
              <a:ext cx="431800" cy="43338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0">
                  <a:latin typeface="Arial" charset="0"/>
                </a:rPr>
                <a:t>Z</a:t>
              </a:r>
            </a:p>
          </p:txBody>
        </p:sp>
        <p:sp>
          <p:nvSpPr>
            <p:cNvPr id="7195" name="Oval 13"/>
            <p:cNvSpPr>
              <a:spLocks noChangeArrowheads="1"/>
            </p:cNvSpPr>
            <p:nvPr/>
          </p:nvSpPr>
          <p:spPr bwMode="auto">
            <a:xfrm>
              <a:off x="4211638" y="2852738"/>
              <a:ext cx="431800" cy="43338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0">
                  <a:latin typeface="Arial" charset="0"/>
                </a:rPr>
                <a:t>Z</a:t>
              </a:r>
            </a:p>
          </p:txBody>
        </p:sp>
        <p:sp>
          <p:nvSpPr>
            <p:cNvPr id="7196" name="Oval 14"/>
            <p:cNvSpPr>
              <a:spLocks noChangeArrowheads="1"/>
            </p:cNvSpPr>
            <p:nvPr/>
          </p:nvSpPr>
          <p:spPr bwMode="auto">
            <a:xfrm>
              <a:off x="4140200" y="45815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0">
                  <a:latin typeface="Arial" charset="0"/>
                </a:rPr>
                <a:t>Z</a:t>
              </a:r>
            </a:p>
          </p:txBody>
        </p:sp>
        <p:sp>
          <p:nvSpPr>
            <p:cNvPr id="7197" name="Rectangle 15"/>
            <p:cNvSpPr>
              <a:spLocks noChangeArrowheads="1"/>
            </p:cNvSpPr>
            <p:nvPr/>
          </p:nvSpPr>
          <p:spPr bwMode="auto">
            <a:xfrm>
              <a:off x="6516688" y="1844675"/>
              <a:ext cx="1223962" cy="30241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8" name="Oval 16"/>
            <p:cNvSpPr>
              <a:spLocks noChangeArrowheads="1"/>
            </p:cNvSpPr>
            <p:nvPr/>
          </p:nvSpPr>
          <p:spPr bwMode="auto">
            <a:xfrm>
              <a:off x="6877050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9" name="Oval 17"/>
            <p:cNvSpPr>
              <a:spLocks noChangeArrowheads="1"/>
            </p:cNvSpPr>
            <p:nvPr/>
          </p:nvSpPr>
          <p:spPr bwMode="auto">
            <a:xfrm>
              <a:off x="6877050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00" name="Oval 18"/>
            <p:cNvSpPr>
              <a:spLocks noChangeArrowheads="1"/>
            </p:cNvSpPr>
            <p:nvPr/>
          </p:nvSpPr>
          <p:spPr bwMode="auto">
            <a:xfrm>
              <a:off x="6877050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01" name="Oval 19"/>
            <p:cNvSpPr>
              <a:spLocks noChangeArrowheads="1"/>
            </p:cNvSpPr>
            <p:nvPr/>
          </p:nvSpPr>
          <p:spPr bwMode="auto">
            <a:xfrm>
              <a:off x="5508625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02" name="Oval 20"/>
            <p:cNvSpPr>
              <a:spLocks noChangeArrowheads="1"/>
            </p:cNvSpPr>
            <p:nvPr/>
          </p:nvSpPr>
          <p:spPr bwMode="auto">
            <a:xfrm>
              <a:off x="5508625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03" name="Oval 21"/>
            <p:cNvSpPr>
              <a:spLocks noChangeArrowheads="1"/>
            </p:cNvSpPr>
            <p:nvPr/>
          </p:nvSpPr>
          <p:spPr bwMode="auto">
            <a:xfrm>
              <a:off x="5508625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7204" name="AutoShape 22"/>
            <p:cNvCxnSpPr>
              <a:cxnSpLocks noChangeShapeType="1"/>
              <a:stCxn id="7187" idx="6"/>
              <a:endCxn id="7190" idx="2"/>
            </p:cNvCxnSpPr>
            <p:nvPr/>
          </p:nvCxnSpPr>
          <p:spPr bwMode="auto">
            <a:xfrm>
              <a:off x="1692275" y="2349500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05" name="AutoShape 23"/>
            <p:cNvCxnSpPr>
              <a:cxnSpLocks noChangeShapeType="1"/>
              <a:endCxn id="7198" idx="2"/>
            </p:cNvCxnSpPr>
            <p:nvPr/>
          </p:nvCxnSpPr>
          <p:spPr bwMode="auto">
            <a:xfrm>
              <a:off x="5940425" y="2347913"/>
              <a:ext cx="936625" cy="1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06" name="AutoShape 24"/>
            <p:cNvCxnSpPr>
              <a:cxnSpLocks noChangeShapeType="1"/>
            </p:cNvCxnSpPr>
            <p:nvPr/>
          </p:nvCxnSpPr>
          <p:spPr bwMode="auto">
            <a:xfrm>
              <a:off x="1692275" y="3644900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7207" name="AutoShape 25"/>
            <p:cNvCxnSpPr>
              <a:cxnSpLocks noChangeShapeType="1"/>
            </p:cNvCxnSpPr>
            <p:nvPr/>
          </p:nvCxnSpPr>
          <p:spPr bwMode="auto">
            <a:xfrm>
              <a:off x="1692275" y="4365625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08" name="AutoShape 26"/>
            <p:cNvCxnSpPr>
              <a:cxnSpLocks noChangeShapeType="1"/>
              <a:endCxn id="7199" idx="2"/>
            </p:cNvCxnSpPr>
            <p:nvPr/>
          </p:nvCxnSpPr>
          <p:spPr bwMode="auto">
            <a:xfrm>
              <a:off x="5940425" y="3644900"/>
              <a:ext cx="936625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09" name="AutoShape 27"/>
            <p:cNvCxnSpPr>
              <a:cxnSpLocks noChangeShapeType="1"/>
              <a:endCxn id="7200" idx="2"/>
            </p:cNvCxnSpPr>
            <p:nvPr/>
          </p:nvCxnSpPr>
          <p:spPr bwMode="auto">
            <a:xfrm>
              <a:off x="5940425" y="4364038"/>
              <a:ext cx="936625" cy="31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7210" name="AutoShape 28"/>
            <p:cNvCxnSpPr>
              <a:cxnSpLocks noChangeShapeType="1"/>
              <a:stCxn id="7190" idx="6"/>
              <a:endCxn id="7194" idx="2"/>
            </p:cNvCxnSpPr>
            <p:nvPr/>
          </p:nvCxnSpPr>
          <p:spPr bwMode="auto">
            <a:xfrm>
              <a:off x="3132138" y="2349500"/>
              <a:ext cx="100806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11" name="AutoShape 29"/>
            <p:cNvCxnSpPr>
              <a:cxnSpLocks noChangeShapeType="1"/>
            </p:cNvCxnSpPr>
            <p:nvPr/>
          </p:nvCxnSpPr>
          <p:spPr bwMode="auto">
            <a:xfrm>
              <a:off x="4572000" y="2349500"/>
              <a:ext cx="936625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12" name="AutoShape 30"/>
            <p:cNvCxnSpPr>
              <a:cxnSpLocks noChangeShapeType="1"/>
              <a:endCxn id="7196" idx="2"/>
            </p:cNvCxnSpPr>
            <p:nvPr/>
          </p:nvCxnSpPr>
          <p:spPr bwMode="auto">
            <a:xfrm>
              <a:off x="3132138" y="4365625"/>
              <a:ext cx="1008062" cy="4333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13" name="AutoShape 31"/>
            <p:cNvCxnSpPr>
              <a:cxnSpLocks noChangeShapeType="1"/>
              <a:stCxn id="7195" idx="6"/>
              <a:endCxn id="7202" idx="1"/>
            </p:cNvCxnSpPr>
            <p:nvPr/>
          </p:nvCxnSpPr>
          <p:spPr bwMode="auto">
            <a:xfrm>
              <a:off x="4643438" y="3070225"/>
              <a:ext cx="928687" cy="4222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14" name="AutoShape 32"/>
            <p:cNvCxnSpPr>
              <a:cxnSpLocks noChangeShapeType="1"/>
              <a:stCxn id="7195" idx="2"/>
              <a:endCxn id="7191" idx="6"/>
            </p:cNvCxnSpPr>
            <p:nvPr/>
          </p:nvCxnSpPr>
          <p:spPr bwMode="auto">
            <a:xfrm flipH="1">
              <a:off x="3132138" y="3070225"/>
              <a:ext cx="1079500" cy="5762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15" name="AutoShape 33"/>
            <p:cNvCxnSpPr>
              <a:cxnSpLocks noChangeShapeType="1"/>
              <a:stCxn id="7203" idx="2"/>
              <a:endCxn id="7196" idx="6"/>
            </p:cNvCxnSpPr>
            <p:nvPr/>
          </p:nvCxnSpPr>
          <p:spPr bwMode="auto">
            <a:xfrm flipH="1">
              <a:off x="4572000" y="4367213"/>
              <a:ext cx="936625" cy="431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216" name="Text Box 34"/>
            <p:cNvSpPr txBox="1">
              <a:spLocks noChangeArrowheads="1"/>
            </p:cNvSpPr>
            <p:nvPr/>
          </p:nvSpPr>
          <p:spPr bwMode="auto">
            <a:xfrm>
              <a:off x="7380288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X</a:t>
              </a:r>
            </a:p>
          </p:txBody>
        </p:sp>
        <p:sp>
          <p:nvSpPr>
            <p:cNvPr id="7217" name="Text Box 35"/>
            <p:cNvSpPr txBox="1">
              <a:spLocks noChangeArrowheads="1"/>
            </p:cNvSpPr>
            <p:nvPr/>
          </p:nvSpPr>
          <p:spPr bwMode="auto">
            <a:xfrm>
              <a:off x="900113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Y</a:t>
              </a:r>
            </a:p>
          </p:txBody>
        </p:sp>
        <p:sp>
          <p:nvSpPr>
            <p:cNvPr id="7218" name="Text Box 36"/>
            <p:cNvSpPr txBox="1">
              <a:spLocks noChangeArrowheads="1"/>
            </p:cNvSpPr>
            <p:nvPr/>
          </p:nvSpPr>
          <p:spPr bwMode="auto">
            <a:xfrm>
              <a:off x="4716462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E</a:t>
              </a:r>
            </a:p>
          </p:txBody>
        </p:sp>
        <p:sp>
          <p:nvSpPr>
            <p:cNvPr id="7219" name="Oval 38"/>
            <p:cNvSpPr>
              <a:spLocks noChangeArrowheads="1"/>
            </p:cNvSpPr>
            <p:nvPr/>
          </p:nvSpPr>
          <p:spPr bwMode="auto">
            <a:xfrm>
              <a:off x="2843213" y="530066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7220" name="AutoShape 39"/>
            <p:cNvCxnSpPr>
              <a:cxnSpLocks noChangeShapeType="1"/>
              <a:stCxn id="7196" idx="3"/>
              <a:endCxn id="7219" idx="6"/>
            </p:cNvCxnSpPr>
            <p:nvPr/>
          </p:nvCxnSpPr>
          <p:spPr bwMode="auto">
            <a:xfrm flipH="1">
              <a:off x="3275013" y="4951413"/>
              <a:ext cx="928687" cy="5667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221" name="Oval 40"/>
            <p:cNvSpPr>
              <a:spLocks noChangeArrowheads="1"/>
            </p:cNvSpPr>
            <p:nvPr/>
          </p:nvSpPr>
          <p:spPr bwMode="auto">
            <a:xfrm>
              <a:off x="5292725" y="5373688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7222" name="AutoShape 41"/>
            <p:cNvCxnSpPr>
              <a:cxnSpLocks noChangeShapeType="1"/>
              <a:stCxn id="7196" idx="5"/>
              <a:endCxn id="7221" idx="1"/>
            </p:cNvCxnSpPr>
            <p:nvPr/>
          </p:nvCxnSpPr>
          <p:spPr bwMode="auto">
            <a:xfrm>
              <a:off x="4508500" y="4951413"/>
              <a:ext cx="847725" cy="4857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223" name="Text Box 60"/>
            <p:cNvSpPr txBox="1">
              <a:spLocks noChangeArrowheads="1"/>
            </p:cNvSpPr>
            <p:nvPr/>
          </p:nvSpPr>
          <p:spPr bwMode="auto">
            <a:xfrm>
              <a:off x="536575" y="2079625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/>
                <a:t>1</a:t>
              </a:r>
            </a:p>
          </p:txBody>
        </p:sp>
        <p:sp>
          <p:nvSpPr>
            <p:cNvPr id="7224" name="Text Box 61"/>
            <p:cNvSpPr txBox="1">
              <a:spLocks noChangeArrowheads="1"/>
            </p:cNvSpPr>
            <p:nvPr/>
          </p:nvSpPr>
          <p:spPr bwMode="auto">
            <a:xfrm>
              <a:off x="525463" y="3398838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/>
                <a:t>2</a:t>
              </a:r>
            </a:p>
          </p:txBody>
        </p:sp>
        <p:sp>
          <p:nvSpPr>
            <p:cNvPr id="7225" name="Text Box 62"/>
            <p:cNvSpPr txBox="1">
              <a:spLocks noChangeArrowheads="1"/>
            </p:cNvSpPr>
            <p:nvPr/>
          </p:nvSpPr>
          <p:spPr bwMode="auto">
            <a:xfrm>
              <a:off x="514350" y="4129088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/>
                <a:t>3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26537</TotalTime>
  <Words>1514</Words>
  <Application>Microsoft Office PowerPoint</Application>
  <PresentationFormat>On-screen Show (4:3)</PresentationFormat>
  <Paragraphs>398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Default Design</vt:lpstr>
      <vt:lpstr>Acrobat Document</vt:lpstr>
      <vt:lpstr>Slide 1</vt:lpstr>
      <vt:lpstr>Belief networks Recap</vt:lpstr>
      <vt:lpstr>Belief Networks: open issues</vt:lpstr>
      <vt:lpstr>Lecture Overview</vt:lpstr>
      <vt:lpstr>Bnets: Entailed (in)dependencies </vt:lpstr>
      <vt:lpstr>Conditional Independencies</vt:lpstr>
      <vt:lpstr>Or ….Conditional Dependencies</vt:lpstr>
      <vt:lpstr>In/Dependencies  in a Bnet : Example 1</vt:lpstr>
      <vt:lpstr>In/Dependencies  in a Bnet : Example 1</vt:lpstr>
      <vt:lpstr>In/Dependencies  in a Bnet : Example 2 </vt:lpstr>
      <vt:lpstr>Lecture Overview</vt:lpstr>
      <vt:lpstr>More on Construction and Compactness: Compact Conditional Distributions</vt:lpstr>
      <vt:lpstr>More on Construction and Compactness: Compact Conditional Distributions</vt:lpstr>
      <vt:lpstr>Effect with multiple non-interacting causes</vt:lpstr>
      <vt:lpstr>Solution: Noisy-OR Distributions</vt:lpstr>
      <vt:lpstr>Solution: Noisy-OR Distributions</vt:lpstr>
      <vt:lpstr>Noisy-OR: Derivations </vt:lpstr>
      <vt:lpstr>Noisy-OR: Example</vt:lpstr>
      <vt:lpstr>Lecture Overview</vt:lpstr>
      <vt:lpstr>Naïve Bayesian Classifier</vt:lpstr>
      <vt:lpstr>Naïve Bayesian Classifier for  Email Spam</vt:lpstr>
      <vt:lpstr>Most likely class given set of observations</vt:lpstr>
      <vt:lpstr>For another example of naïve Bayesian Classifier </vt:lpstr>
      <vt:lpstr>Learning Goals for today’s class</vt:lpstr>
      <vt:lpstr>Next Class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607</cp:revision>
  <dcterms:created xsi:type="dcterms:W3CDTF">2000-08-26T02:46:38Z</dcterms:created>
  <dcterms:modified xsi:type="dcterms:W3CDTF">2012-11-15T00:35:37Z</dcterms:modified>
</cp:coreProperties>
</file>