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24" r:id="rId2"/>
    <p:sldId id="512" r:id="rId3"/>
    <p:sldId id="513" r:id="rId4"/>
    <p:sldId id="514" r:id="rId5"/>
    <p:sldId id="515" r:id="rId6"/>
    <p:sldId id="516" r:id="rId7"/>
    <p:sldId id="542" r:id="rId8"/>
    <p:sldId id="517" r:id="rId9"/>
    <p:sldId id="518" r:id="rId10"/>
    <p:sldId id="546" r:id="rId11"/>
    <p:sldId id="547" r:id="rId12"/>
    <p:sldId id="520" r:id="rId13"/>
    <p:sldId id="524" r:id="rId14"/>
    <p:sldId id="531" r:id="rId15"/>
    <p:sldId id="532" r:id="rId16"/>
    <p:sldId id="537" r:id="rId17"/>
    <p:sldId id="551" r:id="rId18"/>
    <p:sldId id="538" r:id="rId19"/>
    <p:sldId id="533" r:id="rId20"/>
    <p:sldId id="539" r:id="rId21"/>
    <p:sldId id="550" r:id="rId22"/>
    <p:sldId id="545" r:id="rId23"/>
    <p:sldId id="536" r:id="rId24"/>
    <p:sldId id="541" r:id="rId25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009900"/>
    <a:srgbClr val="FF0000"/>
    <a:srgbClr val="9900CC"/>
    <a:srgbClr val="9966FF"/>
    <a:srgbClr val="9933FF"/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81818" autoAdjust="0"/>
  </p:normalViewPr>
  <p:slideViewPr>
    <p:cSldViewPr>
      <p:cViewPr>
        <p:scale>
          <a:sx n="59" d="100"/>
          <a:sy n="59" d="100"/>
        </p:scale>
        <p:origin x="-762" y="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notesViewPr>
    <p:cSldViewPr>
      <p:cViewPr>
        <p:scale>
          <a:sx n="100" d="100"/>
          <a:sy n="100" d="100"/>
        </p:scale>
        <p:origin x="-870" y="-7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t" anchorCtr="0" compatLnSpc="1">
            <a:prstTxWarp prst="textNoShape">
              <a:avLst/>
            </a:prstTxWarp>
          </a:bodyPr>
          <a:lstStyle>
            <a:lvl1pPr defTabSz="93027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b" anchorCtr="0" compatLnSpc="1">
            <a:prstTxWarp prst="textNoShape">
              <a:avLst/>
            </a:prstTxWarp>
          </a:bodyPr>
          <a:lstStyle>
            <a:lvl1pPr defTabSz="93027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 smtClean="0"/>
            </a:lvl1pPr>
          </a:lstStyle>
          <a:p>
            <a:pPr>
              <a:defRPr/>
            </a:pPr>
            <a:fld id="{FE38DF9E-145F-4D06-8657-FB6B47270C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t" anchorCtr="0" compatLnSpc="1">
            <a:prstTxWarp prst="textNoShape">
              <a:avLst/>
            </a:prstTxWarp>
          </a:bodyPr>
          <a:lstStyle>
            <a:lvl1pPr defTabSz="93027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b" anchorCtr="0" compatLnSpc="1">
            <a:prstTxWarp prst="textNoShape">
              <a:avLst/>
            </a:prstTxWarp>
          </a:bodyPr>
          <a:lstStyle>
            <a:lvl1pPr defTabSz="93027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 smtClean="0"/>
            </a:lvl1pPr>
          </a:lstStyle>
          <a:p>
            <a:pPr>
              <a:defRPr/>
            </a:pPr>
            <a:fld id="{FF64C81D-FFC8-4F49-89E6-BB33DEB7E3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62BE0F-F3F3-47FE-A8ED-589786630F18}" type="slidenum">
              <a:rPr lang="en-US"/>
              <a:pPr/>
              <a:t>1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1126E3-9F05-4665-9B54-005FE318F29D}" type="slidenum">
              <a:rPr lang="en-US"/>
              <a:pPr/>
              <a:t>10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ln/>
        </p:spPr>
        <p:txBody>
          <a:bodyPr/>
          <a:lstStyle/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b="1" dirty="0" smtClean="0">
                <a:latin typeface="Helvetica" pitchFamily="34" charset="0"/>
                <a:sym typeface="Symbol" pitchFamily="18" charset="2"/>
              </a:rPr>
              <a:t>Consequence: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dirty="0" smtClean="0">
                <a:latin typeface="Helvetica" pitchFamily="34" charset="0"/>
                <a:sym typeface="Symbol" pitchFamily="18" charset="2"/>
              </a:rPr>
              <a:t>P( X= </a:t>
            </a:r>
            <a:r>
              <a:rPr lang="en-US" dirty="0" smtClean="0">
                <a:latin typeface="Helvetica" pitchFamily="34" charset="0"/>
              </a:rPr>
              <a:t>x</a:t>
            </a:r>
            <a:r>
              <a:rPr lang="en-US" baseline="-25000" dirty="0" smtClean="0">
                <a:latin typeface="Helvetica" pitchFamily="34" charset="0"/>
              </a:rPr>
              <a:t>i</a:t>
            </a:r>
            <a:r>
              <a:rPr lang="en-US" dirty="0" smtClean="0">
                <a:latin typeface="Helvetica" pitchFamily="34" charset="0"/>
              </a:rPr>
              <a:t> , Y= </a:t>
            </a:r>
            <a:r>
              <a:rPr lang="en-US" dirty="0" err="1" smtClean="0">
                <a:latin typeface="Helvetica" pitchFamily="34" charset="0"/>
              </a:rPr>
              <a:t>y</a:t>
            </a:r>
            <a:r>
              <a:rPr lang="en-US" baseline="-25000" dirty="0" err="1" smtClean="0">
                <a:latin typeface="Helvetica" pitchFamily="34" charset="0"/>
              </a:rPr>
              <a:t>k</a:t>
            </a:r>
            <a:r>
              <a:rPr lang="en-US" dirty="0" smtClean="0">
                <a:latin typeface="Helvetica" pitchFamily="34" charset="0"/>
                <a:sym typeface="Symbol" pitchFamily="18" charset="2"/>
              </a:rPr>
              <a:t>) = 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dirty="0" smtClean="0">
                <a:latin typeface="Helvetica" pitchFamily="34" charset="0"/>
                <a:sym typeface="Symbol" pitchFamily="18" charset="2"/>
              </a:rPr>
              <a:t>P( X= </a:t>
            </a:r>
            <a:r>
              <a:rPr lang="en-US" dirty="0" smtClean="0">
                <a:latin typeface="Helvetica" pitchFamily="34" charset="0"/>
              </a:rPr>
              <a:t>x</a:t>
            </a:r>
            <a:r>
              <a:rPr lang="en-US" baseline="-25000" dirty="0" smtClean="0">
                <a:latin typeface="Helvetica" pitchFamily="34" charset="0"/>
              </a:rPr>
              <a:t>i</a:t>
            </a:r>
            <a:r>
              <a:rPr lang="en-US" dirty="0" smtClean="0">
                <a:latin typeface="Helvetica" pitchFamily="34" charset="0"/>
              </a:rPr>
              <a:t> | Y= </a:t>
            </a:r>
            <a:r>
              <a:rPr lang="en-US" dirty="0" err="1" smtClean="0">
                <a:latin typeface="Helvetica" pitchFamily="34" charset="0"/>
              </a:rPr>
              <a:t>y</a:t>
            </a:r>
            <a:r>
              <a:rPr lang="en-US" baseline="-25000" dirty="0" err="1" smtClean="0">
                <a:latin typeface="Helvetica" pitchFamily="34" charset="0"/>
              </a:rPr>
              <a:t>k</a:t>
            </a:r>
            <a:r>
              <a:rPr lang="en-US" dirty="0" smtClean="0">
                <a:latin typeface="Helvetica" pitchFamily="34" charset="0"/>
                <a:sym typeface="Symbol" pitchFamily="18" charset="2"/>
              </a:rPr>
              <a:t>) P( </a:t>
            </a:r>
            <a:r>
              <a:rPr lang="en-US" dirty="0" smtClean="0">
                <a:latin typeface="Helvetica" pitchFamily="34" charset="0"/>
              </a:rPr>
              <a:t>Y= </a:t>
            </a:r>
            <a:r>
              <a:rPr lang="en-US" dirty="0" err="1" smtClean="0">
                <a:latin typeface="Helvetica" pitchFamily="34" charset="0"/>
              </a:rPr>
              <a:t>y</a:t>
            </a:r>
            <a:r>
              <a:rPr lang="en-US" baseline="-25000" dirty="0" err="1" smtClean="0">
                <a:latin typeface="Helvetica" pitchFamily="34" charset="0"/>
              </a:rPr>
              <a:t>k</a:t>
            </a:r>
            <a:r>
              <a:rPr lang="en-US" dirty="0" smtClean="0">
                <a:latin typeface="Helvetica" pitchFamily="34" charset="0"/>
                <a:sym typeface="Symbol" pitchFamily="18" charset="2"/>
              </a:rPr>
              <a:t>) =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defRPr/>
            </a:pPr>
            <a:r>
              <a:rPr lang="en-US" dirty="0" smtClean="0">
                <a:latin typeface="Helvetica" pitchFamily="34" charset="0"/>
                <a:sym typeface="Symbol" pitchFamily="18" charset="2"/>
              </a:rPr>
              <a:t>P(X= </a:t>
            </a:r>
            <a:r>
              <a:rPr lang="en-US" dirty="0" smtClean="0">
                <a:latin typeface="Helvetica" pitchFamily="34" charset="0"/>
              </a:rPr>
              <a:t>x</a:t>
            </a:r>
            <a:r>
              <a:rPr lang="en-US" baseline="-25000" dirty="0" smtClean="0">
                <a:latin typeface="Helvetica" pitchFamily="34" charset="0"/>
              </a:rPr>
              <a:t>i</a:t>
            </a:r>
            <a:r>
              <a:rPr lang="en-US" dirty="0" smtClean="0">
                <a:latin typeface="Helvetica" pitchFamily="34" charset="0"/>
              </a:rPr>
              <a:t> </a:t>
            </a:r>
            <a:r>
              <a:rPr lang="en-US" dirty="0" smtClean="0">
                <a:latin typeface="Helvetica" pitchFamily="34" charset="0"/>
                <a:sym typeface="Symbol" pitchFamily="18" charset="2"/>
              </a:rPr>
              <a:t>) P( </a:t>
            </a:r>
            <a:r>
              <a:rPr lang="en-US" dirty="0" smtClean="0">
                <a:latin typeface="Helvetica" pitchFamily="34" charset="0"/>
              </a:rPr>
              <a:t>Y= </a:t>
            </a:r>
            <a:r>
              <a:rPr lang="en-US" dirty="0" err="1" smtClean="0">
                <a:latin typeface="Helvetica" pitchFamily="34" charset="0"/>
              </a:rPr>
              <a:t>y</a:t>
            </a:r>
            <a:r>
              <a:rPr lang="en-US" baseline="-25000" dirty="0" err="1" smtClean="0">
                <a:latin typeface="Helvetica" pitchFamily="34" charset="0"/>
              </a:rPr>
              <a:t>k</a:t>
            </a:r>
            <a:r>
              <a:rPr lang="en-US" dirty="0" smtClean="0">
                <a:latin typeface="Helvetica" pitchFamily="34" charset="0"/>
                <a:sym typeface="Symbol" pitchFamily="18" charset="2"/>
              </a:rPr>
              <a:t>) 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EE615C-A077-4593-A311-57CD4A7A1374}" type="slidenum">
              <a:rPr lang="en-US"/>
              <a:pPr/>
              <a:t>11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 and B can be sets of random variables</a:t>
            </a:r>
          </a:p>
          <a:p>
            <a:pPr eaLnBrk="1" hangingPunct="1"/>
            <a:r>
              <a:rPr lang="en-US" smtClean="0"/>
              <a:t>Weather sunny cloudy rainy snowy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43DEF3-D8A9-4464-830D-57B4166D991E}" type="slidenum">
              <a:rPr lang="en-US"/>
              <a:pPr/>
              <a:t>12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7056CA-6A65-48B3-8EF9-8DFF4736190E}" type="slidenum">
              <a:rPr lang="en-US"/>
              <a:pPr/>
              <a:t>13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33F22B-9DFB-4719-A620-A6726E3DEFFE}" type="slidenum">
              <a:rPr lang="en-US"/>
              <a:pPr/>
              <a:t>14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Ex toothache and catch are not </a:t>
            </a:r>
            <a:r>
              <a:rPr lang="en-US" dirty="0" err="1" smtClean="0"/>
              <a:t>ind</a:t>
            </a:r>
            <a:r>
              <a:rPr lang="en-US" dirty="0" smtClean="0"/>
              <a:t>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Probability of pain</a:t>
            </a:r>
            <a:r>
              <a:rPr lang="en-US" baseline="0" dirty="0" smtClean="0"/>
              <a:t> killer side effects may depend on whether patient suffers </a:t>
            </a:r>
            <a:r>
              <a:rPr lang="en-US" baseline="0" smtClean="0"/>
              <a:t>from heart-disease</a:t>
            </a:r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56C180-2ACE-4DDC-A54B-450981F47DF3}" type="slidenum">
              <a:rPr lang="en-US"/>
              <a:pPr/>
              <a:t>15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has 2</a:t>
            </a:r>
            <a:r>
              <a:rPr lang="en-US" baseline="30000" smtClean="0"/>
              <a:t>3</a:t>
            </a:r>
            <a:r>
              <a:rPr lang="en-US" smtClean="0"/>
              <a:t> – 1 = 7 independent entries</a:t>
            </a:r>
          </a:p>
          <a:p>
            <a:pPr eaLnBrk="1" hangingPunct="1"/>
            <a:r>
              <a:rPr lang="en-US" smtClean="0"/>
              <a:t>Each is directly caused by the cavity, but neither has a direct effect on the other: Toothache depends on the state of the nerves in the tooth, whereas the probe accuracy depends on the dentist’s skill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A0DFE1-26C4-47E3-945A-89C85FEB2A30}" type="slidenum">
              <a:rPr lang="en-US"/>
              <a:pPr/>
              <a:t>16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In general i.e for probability distributions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21C162-2903-4A1E-9E0C-F8488C4EE38E}" type="slidenum">
              <a:rPr lang="en-US"/>
              <a:pPr/>
              <a:t>18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161CBE-F1AC-488B-A64D-E8023B388662}" type="slidenum">
              <a:rPr lang="en-US"/>
              <a:pPr/>
              <a:t>19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Much more commonly available than absolute independent assertions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CF306D-E2C3-4A53-9AD0-22DBBFC242E7}" type="slidenum">
              <a:rPr lang="en-US"/>
              <a:pPr/>
              <a:t>20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lvl="1" eaLnBrk="1" hangingPunct="1"/>
            <a:r>
              <a:rPr lang="en-US" sz="1000" smtClean="0">
                <a:sym typeface="Symbol" pitchFamily="18" charset="2"/>
              </a:rPr>
              <a:t>two random variables that are not marginally independent can still be conditionally independent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5F9C49-3D9F-4C15-9573-5A5F6AA55A36}" type="slidenum">
              <a:rPr lang="en-US"/>
              <a:pPr/>
              <a:t>2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DD3840-9800-4ADF-94EB-E24E13F16292}" type="slidenum">
              <a:rPr lang="en-US"/>
              <a:pPr/>
              <a:t>21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lvl="1" eaLnBrk="1" hangingPunct="1"/>
            <a:r>
              <a:rPr lang="en-US" sz="1000" smtClean="0">
                <a:sym typeface="Symbol" pitchFamily="18" charset="2"/>
              </a:rPr>
              <a:t>two random variables that are not marginally independent can still be conditionally independent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8688"/>
            <a:fld id="{DD3BD8C9-0321-4D60-B2A0-4A059EE759C7}" type="slidenum">
              <a:rPr lang="en-US"/>
              <a:pPr defTabSz="928688"/>
              <a:t>22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41CE6E-A490-4A49-AEBD-892FC405A27A}" type="slidenum">
              <a:rPr lang="en-US"/>
              <a:pPr/>
              <a:t>23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BA32F3-6771-400F-A14B-4BE87931515F}" type="slidenum">
              <a:rPr lang="en-US"/>
              <a:pPr/>
              <a:t>24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6898B7-5842-4691-8A28-BE2A1A1D1CC9}" type="slidenum">
              <a:rPr lang="en-US"/>
              <a:pPr/>
              <a:t>3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When there are multiple random variables, their joint</a:t>
            </a:r>
          </a:p>
          <a:p>
            <a:pPr eaLnBrk="1" hangingPunct="1"/>
            <a:r>
              <a:rPr lang="en-US" smtClean="0"/>
              <a:t>distribution is a probability distribution over the variables'</a:t>
            </a:r>
          </a:p>
          <a:p>
            <a:pPr eaLnBrk="1" hangingPunct="1"/>
            <a:r>
              <a:rPr lang="en-US" smtClean="0"/>
              <a:t>Cartesian product</a:t>
            </a:r>
          </a:p>
          <a:p>
            <a:pPr eaLnBrk="1" hangingPunct="1"/>
            <a:r>
              <a:rPr lang="en-US" smtClean="0"/>
              <a:t>E.g., P(X; Y;Z) means P(hX; Y;Zi).</a:t>
            </a:r>
          </a:p>
          <a:p>
            <a:pPr eaLnBrk="1" hangingPunct="1"/>
            <a:r>
              <a:rPr lang="en-US" smtClean="0"/>
              <a:t>Think of a joint distribution over n variables as an</a:t>
            </a:r>
          </a:p>
          <a:p>
            <a:pPr eaLnBrk="1" hangingPunct="1"/>
            <a:r>
              <a:rPr lang="en-US" smtClean="0"/>
              <a:t>n-dimensional table</a:t>
            </a:r>
          </a:p>
          <a:p>
            <a:pPr eaLnBrk="1" hangingPunct="1"/>
            <a:r>
              <a:rPr lang="en-US" smtClean="0"/>
              <a:t>Each entry, indexed by X1 = x1; : : : ;Xn = xn, corresponds to</a:t>
            </a:r>
          </a:p>
          <a:p>
            <a:pPr eaLnBrk="1" hangingPunct="1"/>
            <a:r>
              <a:rPr lang="en-US" smtClean="0"/>
              <a:t>P(X1 = x1 ^ : : : ^ Xn = xn).</a:t>
            </a:r>
          </a:p>
          <a:p>
            <a:pPr eaLnBrk="1" hangingPunct="1"/>
            <a:r>
              <a:rPr lang="en-US" smtClean="0"/>
              <a:t>The sum of entries across the whole table is 1.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432095-2D5C-4109-A6BE-9051EE536FBD}" type="slidenum">
              <a:rPr lang="en-US"/>
              <a:pPr/>
              <a:t>4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When there are multiple random variables, their joint</a:t>
            </a:r>
          </a:p>
          <a:p>
            <a:pPr eaLnBrk="1" hangingPunct="1"/>
            <a:r>
              <a:rPr lang="en-US" smtClean="0"/>
              <a:t>distribution is a probability distribution over the variables'</a:t>
            </a:r>
          </a:p>
          <a:p>
            <a:pPr eaLnBrk="1" hangingPunct="1"/>
            <a:r>
              <a:rPr lang="en-US" smtClean="0"/>
              <a:t>Cartesian product</a:t>
            </a:r>
          </a:p>
          <a:p>
            <a:pPr eaLnBrk="1" hangingPunct="1"/>
            <a:r>
              <a:rPr lang="en-US" smtClean="0"/>
              <a:t>E.g., P(X; Y;Z) means P(hX; Y;Zi).</a:t>
            </a:r>
          </a:p>
          <a:p>
            <a:pPr eaLnBrk="1" hangingPunct="1"/>
            <a:r>
              <a:rPr lang="en-US" smtClean="0"/>
              <a:t>Think of a joint distribution over n variables as an</a:t>
            </a:r>
          </a:p>
          <a:p>
            <a:pPr eaLnBrk="1" hangingPunct="1"/>
            <a:r>
              <a:rPr lang="en-US" smtClean="0"/>
              <a:t>n-dimensional table</a:t>
            </a:r>
          </a:p>
          <a:p>
            <a:pPr eaLnBrk="1" hangingPunct="1"/>
            <a:r>
              <a:rPr lang="en-US" smtClean="0"/>
              <a:t>Each entry, indexed by X1 = x1; : : : ;Xn = xn, corresponds to</a:t>
            </a:r>
          </a:p>
          <a:p>
            <a:pPr eaLnBrk="1" hangingPunct="1"/>
            <a:r>
              <a:rPr lang="en-US" smtClean="0"/>
              <a:t>P(X1 = x1 ^ : : : ^ Xn = xn).</a:t>
            </a:r>
          </a:p>
          <a:p>
            <a:pPr eaLnBrk="1" hangingPunct="1"/>
            <a:r>
              <a:rPr lang="en-US" smtClean="0"/>
              <a:t>The sum of entries across the whole table is 1.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6FACA0-A8BA-4E37-864A-DB4B28A80694}" type="slidenum">
              <a:rPr lang="en-US"/>
              <a:pPr/>
              <a:t>5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Given the joint distribution, we can compute distributions over</a:t>
            </a:r>
          </a:p>
          <a:p>
            <a:pPr eaLnBrk="1" hangingPunct="1"/>
            <a:r>
              <a:rPr lang="en-US" smtClean="0"/>
              <a:t>smaller sets of variables through marginalization:</a:t>
            </a:r>
          </a:p>
          <a:p>
            <a:pPr eaLnBrk="1" hangingPunct="1"/>
            <a:r>
              <a:rPr lang="en-US" smtClean="0"/>
              <a:t>E.g., P(X; Y ) = Pz2dom(Z) P(X; Y;Z = z).</a:t>
            </a:r>
          </a:p>
          <a:p>
            <a:pPr eaLnBrk="1" hangingPunct="1"/>
            <a:r>
              <a:rPr lang="en-US" smtClean="0"/>
              <a:t>This corresponds to summing out a dimension in the table.</a:t>
            </a:r>
          </a:p>
          <a:p>
            <a:pPr eaLnBrk="1" hangingPunct="1"/>
            <a:r>
              <a:rPr lang="en-US" smtClean="0"/>
              <a:t>The new table still sums to 1.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944DE9-F849-429B-907A-96447C44601F}" type="slidenum">
              <a:rPr lang="en-US"/>
              <a:pPr/>
              <a:t>6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.666..</a:t>
            </a:r>
          </a:p>
          <a:p>
            <a:pPr eaLnBrk="1" hangingPunct="1"/>
            <a:r>
              <a:rPr lang="en-US" smtClean="0"/>
              <a:t>.333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.29</a:t>
            </a:r>
          </a:p>
          <a:p>
            <a:pPr eaLnBrk="1" hangingPunct="1"/>
            <a:r>
              <a:rPr lang="en-US" smtClean="0"/>
              <a:t>.71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5A97BB-7346-485C-9104-3BE5EEE35813}" type="slidenum">
              <a:rPr lang="en-US"/>
              <a:pPr/>
              <a:t>7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.666..</a:t>
            </a:r>
          </a:p>
          <a:p>
            <a:pPr eaLnBrk="1" hangingPunct="1"/>
            <a:r>
              <a:rPr lang="en-US" smtClean="0"/>
              <a:t>.333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.29</a:t>
            </a:r>
          </a:p>
          <a:p>
            <a:pPr eaLnBrk="1" hangingPunct="1"/>
            <a:r>
              <a:rPr lang="en-US" smtClean="0"/>
              <a:t>.71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AF1B58-316A-4C9D-ABFF-9E78D7712CBC}" type="slidenum">
              <a:rPr lang="en-US"/>
              <a:pPr/>
              <a:t>8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.666..</a:t>
            </a:r>
          </a:p>
          <a:p>
            <a:pPr eaLnBrk="1" hangingPunct="1"/>
            <a:r>
              <a:rPr lang="en-US" smtClean="0"/>
              <a:t>.333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.29</a:t>
            </a:r>
          </a:p>
          <a:p>
            <a:pPr eaLnBrk="1" hangingPunct="1"/>
            <a:r>
              <a:rPr lang="en-US" smtClean="0"/>
              <a:t>.71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040A45-8F28-49BD-8D9F-F65612372485}" type="slidenum">
              <a:rPr lang="en-US"/>
              <a:pPr/>
              <a:t>9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F1022-1836-4922-BC3A-83FDBF2987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45890-118E-4830-AE74-BD6F2AE0A6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8BBBD-A268-4FFD-92BD-1BA4097DAC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C5290-E866-40B0-B277-E8B95C7192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34937-9373-45F3-89B3-7F9A27ECA7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D3F82-1D72-46D6-AE1D-039CB98D45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A8BEC-2A49-458F-9E9D-59223E680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9385B-266D-43FD-8A4C-DF7F5E44B6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501EA-29D0-4279-BC76-01E633F898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0A9EA-D988-4AC1-8947-4F38A98076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8A977-DF6E-49FD-B80C-DDCECCD3F2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661D7-FAF9-4B8D-9A43-77EF4361B4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AF0D2FD-E075-4E6F-970B-6CFEDB4973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Helvetica" pitchFamily="34" charset="0"/>
        </a:defRPr>
      </a:lvl5pPr>
      <a:lvl6pPr marL="457200" algn="ctr" rtl="0" fontAlgn="base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Helvetica" pitchFamily="34" charset="0"/>
        </a:defRPr>
      </a:lvl6pPr>
      <a:lvl7pPr marL="914400" algn="ctr" rtl="0" fontAlgn="base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Helvetica" pitchFamily="34" charset="0"/>
        </a:defRPr>
      </a:lvl7pPr>
      <a:lvl8pPr marL="1371600" algn="ctr" rtl="0" fontAlgn="base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Helvetica" pitchFamily="34" charset="0"/>
        </a:defRPr>
      </a:lvl8pPr>
      <a:lvl9pPr marL="1828800" algn="ctr" rtl="0" fontAlgn="base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Helvetica" pitchFamily="34" charset="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28600" y="2420938"/>
            <a:ext cx="8664575" cy="344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800">
              <a:latin typeface="Helvetica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800">
              <a:latin typeface="Helvetica" pitchFamily="34" charset="0"/>
            </a:endParaRP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endParaRPr lang="en-US">
              <a:latin typeface="Helvetica" pitchFamily="34" charset="0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</a:pPr>
            <a:endParaRPr lang="en-US" sz="2800">
              <a:latin typeface="Helvetica" pitchFamily="34" charset="0"/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1052513"/>
            <a:ext cx="8763000" cy="368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chemeClr val="accent2"/>
                </a:solidFill>
                <a:latin typeface="Arial Unicode MS" pitchFamily="34" charset="-128"/>
              </a:rPr>
              <a:t>Marginal Independence and Conditional Independence</a:t>
            </a:r>
            <a:endParaRPr lang="en-US" sz="7200" b="1" dirty="0">
              <a:solidFill>
                <a:schemeClr val="accent2"/>
              </a:solidFill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800" b="1" dirty="0">
                <a:latin typeface="Arial Unicode MS" pitchFamily="34" charset="-128"/>
              </a:rPr>
              <a:t>Computer Science cpsc322, Lecture 26</a:t>
            </a:r>
          </a:p>
          <a:p>
            <a:pPr algn="ctr">
              <a:spcBef>
                <a:spcPct val="50000"/>
              </a:spcBef>
            </a:pPr>
            <a:r>
              <a:rPr lang="en-US" sz="2800" b="1" i="1" dirty="0">
                <a:latin typeface="Arial Unicode MS" pitchFamily="34" charset="-128"/>
              </a:rPr>
              <a:t>(Textbook </a:t>
            </a:r>
            <a:r>
              <a:rPr lang="en-US" sz="2800" b="1" i="1" dirty="0" err="1">
                <a:latin typeface="Arial Unicode MS" pitchFamily="34" charset="-128"/>
              </a:rPr>
              <a:t>Chpt</a:t>
            </a:r>
            <a:r>
              <a:rPr lang="en-US" sz="2800" b="1" i="1" dirty="0">
                <a:latin typeface="Arial Unicode MS" pitchFamily="34" charset="-128"/>
              </a:rPr>
              <a:t> 6.1-2)</a:t>
            </a:r>
          </a:p>
          <a:p>
            <a:pPr algn="ctr">
              <a:spcBef>
                <a:spcPct val="50000"/>
              </a:spcBef>
            </a:pPr>
            <a:endParaRPr lang="en-US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b="1" dirty="0" smtClean="0">
                <a:latin typeface="Arial Unicode MS" pitchFamily="34" charset="-128"/>
              </a:rPr>
              <a:t>Nov, 7, 2012</a:t>
            </a:r>
            <a:endParaRPr lang="en-US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ChangeArrowheads="1"/>
          </p:cNvSpPr>
          <p:nvPr/>
        </p:nvSpPr>
        <p:spPr bwMode="auto">
          <a:xfrm>
            <a:off x="0" y="0"/>
            <a:ext cx="9144000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200" b="1">
                <a:solidFill>
                  <a:schemeClr val="accent2"/>
                </a:solidFill>
                <a:latin typeface="Helvetica" pitchFamily="34" charset="0"/>
              </a:rPr>
              <a:t>Do you always need to revise your beliefs?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79388" y="1357313"/>
            <a:ext cx="8964612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dirty="0">
                <a:latin typeface="Helvetica" pitchFamily="34" charset="0"/>
                <a:sym typeface="Symbol" pitchFamily="18" charset="2"/>
              </a:rPr>
              <a:t>……  when your knowledge of </a:t>
            </a:r>
            <a:r>
              <a:rPr lang="en-US" b="1" dirty="0">
                <a:latin typeface="Helvetica" pitchFamily="34" charset="0"/>
                <a:sym typeface="Symbol" pitchFamily="18" charset="2"/>
              </a:rPr>
              <a:t>Y</a:t>
            </a:r>
            <a:r>
              <a:rPr lang="en-US" dirty="0">
                <a:latin typeface="Helvetica" pitchFamily="34" charset="0"/>
                <a:sym typeface="Symbol" pitchFamily="18" charset="2"/>
              </a:rPr>
              <a:t>’s value doesn’t affect your belief in the value of </a:t>
            </a:r>
            <a:r>
              <a:rPr lang="en-US" b="1" dirty="0" smtClean="0">
                <a:latin typeface="Helvetica" pitchFamily="34" charset="0"/>
                <a:sym typeface="Symbol" pitchFamily="18" charset="2"/>
              </a:rPr>
              <a:t>X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US" b="1" dirty="0">
              <a:latin typeface="Helvetica" pitchFamily="34" charset="0"/>
              <a:sym typeface="Symbol" pitchFamily="18" charset="2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b="1" dirty="0">
                <a:latin typeface="Helvetica" pitchFamily="34" charset="0"/>
              </a:rPr>
              <a:t>DEF.</a:t>
            </a:r>
            <a:r>
              <a:rPr lang="en-US" dirty="0">
                <a:latin typeface="Helvetica" pitchFamily="34" charset="0"/>
              </a:rPr>
              <a:t> Random variable </a:t>
            </a:r>
            <a:r>
              <a:rPr lang="en-US" b="1" dirty="0">
                <a:latin typeface="Helvetica" pitchFamily="34" charset="0"/>
              </a:rPr>
              <a:t>X</a:t>
            </a:r>
            <a:r>
              <a:rPr lang="en-US" dirty="0">
                <a:latin typeface="Helvetica" pitchFamily="34" charset="0"/>
              </a:rPr>
              <a:t> is </a:t>
            </a:r>
            <a:r>
              <a:rPr lang="en-US" dirty="0">
                <a:solidFill>
                  <a:schemeClr val="accent2"/>
                </a:solidFill>
                <a:latin typeface="Helvetica" pitchFamily="34" charset="0"/>
              </a:rPr>
              <a:t>marginal independent</a:t>
            </a:r>
            <a:r>
              <a:rPr lang="en-US" dirty="0">
                <a:latin typeface="Helvetica" pitchFamily="34" charset="0"/>
              </a:rPr>
              <a:t> of random variable </a:t>
            </a:r>
            <a:r>
              <a:rPr lang="en-US" b="1" dirty="0">
                <a:latin typeface="Helvetica" pitchFamily="34" charset="0"/>
              </a:rPr>
              <a:t>Y</a:t>
            </a:r>
            <a:r>
              <a:rPr lang="en-US" dirty="0">
                <a:latin typeface="Helvetica" pitchFamily="34" charset="0"/>
              </a:rPr>
              <a:t> if, for all x</a:t>
            </a:r>
            <a:r>
              <a:rPr lang="en-US" baseline="-25000" dirty="0">
                <a:latin typeface="Helvetica" pitchFamily="34" charset="0"/>
              </a:rPr>
              <a:t>i</a:t>
            </a:r>
            <a:r>
              <a:rPr lang="en-US" dirty="0">
                <a:latin typeface="Helvetica" pitchFamily="34" charset="0"/>
              </a:rPr>
              <a:t> </a:t>
            </a:r>
            <a:r>
              <a:rPr lang="en-US" dirty="0">
                <a:latin typeface="Helvetica" pitchFamily="34" charset="0"/>
                <a:sym typeface="Symbol" pitchFamily="18" charset="2"/>
              </a:rPr>
              <a:t> </a:t>
            </a:r>
            <a:r>
              <a:rPr lang="en-US" dirty="0" err="1">
                <a:latin typeface="Helvetica" pitchFamily="34" charset="0"/>
                <a:sym typeface="Symbol" pitchFamily="18" charset="2"/>
              </a:rPr>
              <a:t>dom</a:t>
            </a:r>
            <a:r>
              <a:rPr lang="en-US" dirty="0">
                <a:latin typeface="Helvetica" pitchFamily="34" charset="0"/>
                <a:sym typeface="Symbol" pitchFamily="18" charset="2"/>
              </a:rPr>
              <a:t>(X)</a:t>
            </a:r>
            <a:r>
              <a:rPr lang="en-US" dirty="0">
                <a:latin typeface="Helvetica" pitchFamily="34" charset="0"/>
              </a:rPr>
              <a:t>, </a:t>
            </a:r>
            <a:r>
              <a:rPr lang="en-US" dirty="0" err="1">
                <a:latin typeface="Helvetica" pitchFamily="34" charset="0"/>
              </a:rPr>
              <a:t>y</a:t>
            </a:r>
            <a:r>
              <a:rPr lang="en-US" baseline="-25000" dirty="0" err="1">
                <a:latin typeface="Helvetica" pitchFamily="34" charset="0"/>
              </a:rPr>
              <a:t>k</a:t>
            </a:r>
            <a:r>
              <a:rPr lang="en-US" dirty="0">
                <a:latin typeface="Helvetica" pitchFamily="34" charset="0"/>
              </a:rPr>
              <a:t> </a:t>
            </a:r>
            <a:r>
              <a:rPr lang="en-US" dirty="0">
                <a:latin typeface="Helvetica" pitchFamily="34" charset="0"/>
                <a:sym typeface="Symbol" pitchFamily="18" charset="2"/>
              </a:rPr>
              <a:t> </a:t>
            </a:r>
            <a:r>
              <a:rPr lang="en-US" dirty="0" err="1">
                <a:latin typeface="Helvetica" pitchFamily="34" charset="0"/>
                <a:sym typeface="Symbol" pitchFamily="18" charset="2"/>
              </a:rPr>
              <a:t>dom</a:t>
            </a:r>
            <a:r>
              <a:rPr lang="en-US" dirty="0">
                <a:latin typeface="Helvetica" pitchFamily="34" charset="0"/>
                <a:sym typeface="Symbol" pitchFamily="18" charset="2"/>
              </a:rPr>
              <a:t>(Y),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dirty="0">
                <a:latin typeface="Helvetica" pitchFamily="34" charset="0"/>
                <a:sym typeface="Symbol" pitchFamily="18" charset="2"/>
              </a:rPr>
              <a:t>			P( X= </a:t>
            </a:r>
            <a:r>
              <a:rPr lang="en-US" dirty="0">
                <a:latin typeface="Helvetica" pitchFamily="34" charset="0"/>
              </a:rPr>
              <a:t>x</a:t>
            </a:r>
            <a:r>
              <a:rPr lang="en-US" baseline="-25000" dirty="0">
                <a:latin typeface="Helvetica" pitchFamily="34" charset="0"/>
              </a:rPr>
              <a:t>i</a:t>
            </a:r>
            <a:r>
              <a:rPr lang="en-US" dirty="0">
                <a:latin typeface="Helvetica" pitchFamily="34" charset="0"/>
              </a:rPr>
              <a:t> | Y= </a:t>
            </a:r>
            <a:r>
              <a:rPr lang="en-US" dirty="0" err="1">
                <a:latin typeface="Helvetica" pitchFamily="34" charset="0"/>
              </a:rPr>
              <a:t>y</a:t>
            </a:r>
            <a:r>
              <a:rPr lang="en-US" baseline="-25000" dirty="0" err="1">
                <a:latin typeface="Helvetica" pitchFamily="34" charset="0"/>
              </a:rPr>
              <a:t>k</a:t>
            </a:r>
            <a:r>
              <a:rPr lang="en-US" dirty="0">
                <a:latin typeface="Helvetica" pitchFamily="34" charset="0"/>
                <a:sym typeface="Symbol" pitchFamily="18" charset="2"/>
              </a:rPr>
              <a:t>) = P(X= </a:t>
            </a:r>
            <a:r>
              <a:rPr lang="en-US" dirty="0">
                <a:latin typeface="Helvetica" pitchFamily="34" charset="0"/>
              </a:rPr>
              <a:t>x</a:t>
            </a:r>
            <a:r>
              <a:rPr lang="en-US" baseline="-25000" dirty="0">
                <a:latin typeface="Helvetica" pitchFamily="34" charset="0"/>
              </a:rPr>
              <a:t>i</a:t>
            </a:r>
            <a:r>
              <a:rPr lang="en-US" dirty="0">
                <a:latin typeface="Helvetica" pitchFamily="34" charset="0"/>
              </a:rPr>
              <a:t> </a:t>
            </a:r>
            <a:r>
              <a:rPr lang="en-US" dirty="0">
                <a:latin typeface="Helvetica" pitchFamily="34" charset="0"/>
                <a:sym typeface="Symbol" pitchFamily="18" charset="2"/>
              </a:rPr>
              <a:t>)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US" sz="2800" b="1" dirty="0">
              <a:latin typeface="Helvetica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Marginal Independence: Example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4438"/>
            <a:ext cx="8458200" cy="4495800"/>
          </a:xfrm>
        </p:spPr>
        <p:txBody>
          <a:bodyPr/>
          <a:lstStyle/>
          <a:p>
            <a:pPr eaLnBrk="1" hangingPunct="1"/>
            <a:r>
              <a:rPr lang="en-US" sz="2400" i="1" dirty="0" smtClean="0"/>
              <a:t>X</a:t>
            </a:r>
            <a:r>
              <a:rPr lang="en-US" sz="2400" dirty="0" smtClean="0"/>
              <a:t> and </a:t>
            </a:r>
            <a:r>
              <a:rPr lang="en-US" sz="2400" i="1" dirty="0" smtClean="0"/>
              <a:t>Y</a:t>
            </a:r>
            <a:r>
              <a:rPr lang="en-US" sz="2400" dirty="0" smtClean="0"/>
              <a:t> are independent  </a:t>
            </a:r>
            <a:r>
              <a:rPr lang="en-US" sz="2400" dirty="0" err="1" smtClean="0"/>
              <a:t>iff</a:t>
            </a:r>
            <a:r>
              <a:rPr lang="en-US" sz="2400" dirty="0" smtClean="0"/>
              <a:t>: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endParaRPr lang="en-US" sz="2400" dirty="0" smtClean="0"/>
          </a:p>
          <a:p>
            <a:pPr eaLnBrk="1" hangingPunct="1">
              <a:buFontTx/>
              <a:buNone/>
            </a:pPr>
            <a:r>
              <a:rPr lang="en-US" sz="2400" b="1" dirty="0" smtClean="0"/>
              <a:t>	P</a:t>
            </a:r>
            <a:r>
              <a:rPr lang="en-US" sz="2400" dirty="0" smtClean="0"/>
              <a:t>(</a:t>
            </a:r>
            <a:r>
              <a:rPr lang="en-US" sz="2400" i="1" dirty="0" smtClean="0"/>
              <a:t>X|Y</a:t>
            </a:r>
            <a:r>
              <a:rPr lang="en-US" sz="2400" dirty="0" smtClean="0"/>
              <a:t>) = </a:t>
            </a:r>
            <a:r>
              <a:rPr lang="en-US" sz="2400" b="1" dirty="0" smtClean="0"/>
              <a:t>P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   or </a:t>
            </a:r>
            <a:r>
              <a:rPr lang="en-US" sz="2400" b="1" dirty="0" smtClean="0"/>
              <a:t>P</a:t>
            </a:r>
            <a:r>
              <a:rPr lang="en-US" sz="2400" dirty="0" smtClean="0"/>
              <a:t>(</a:t>
            </a:r>
            <a:r>
              <a:rPr lang="en-US" sz="2400" i="1" dirty="0" smtClean="0"/>
              <a:t>Y|X</a:t>
            </a:r>
            <a:r>
              <a:rPr lang="en-US" sz="2400" dirty="0" smtClean="0"/>
              <a:t>) = </a:t>
            </a:r>
            <a:r>
              <a:rPr lang="en-US" sz="2400" b="1" dirty="0" smtClean="0"/>
              <a:t>P</a:t>
            </a:r>
            <a:r>
              <a:rPr lang="en-US" sz="2400" dirty="0" smtClean="0"/>
              <a:t>(</a:t>
            </a:r>
            <a:r>
              <a:rPr lang="en-US" sz="2400" i="1" dirty="0" smtClean="0"/>
              <a:t>Y</a:t>
            </a:r>
            <a:r>
              <a:rPr lang="en-US" sz="2400" dirty="0" smtClean="0"/>
              <a:t>)     or </a:t>
            </a:r>
            <a:r>
              <a:rPr lang="en-US" sz="2400" b="1" dirty="0" smtClean="0"/>
              <a:t>P</a:t>
            </a:r>
            <a:r>
              <a:rPr lang="en-US" sz="2400" dirty="0" smtClean="0"/>
              <a:t>(X, Y) = </a:t>
            </a:r>
            <a:r>
              <a:rPr lang="en-US" sz="2400" b="1" dirty="0" smtClean="0"/>
              <a:t>P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</a:t>
            </a:r>
            <a:r>
              <a:rPr lang="en-US" sz="2400" b="1" dirty="0" smtClean="0"/>
              <a:t>P</a:t>
            </a:r>
            <a:r>
              <a:rPr lang="en-US" sz="2400" dirty="0" smtClean="0"/>
              <a:t>(</a:t>
            </a:r>
            <a:r>
              <a:rPr lang="en-US" sz="2400" i="1" dirty="0" smtClean="0"/>
              <a:t>Y</a:t>
            </a:r>
            <a:r>
              <a:rPr lang="en-US" sz="2400" dirty="0" smtClean="0"/>
              <a:t>)</a:t>
            </a:r>
          </a:p>
          <a:p>
            <a:pPr eaLnBrk="1" hangingPunct="1"/>
            <a:r>
              <a:rPr lang="en-US" sz="2400" dirty="0" smtClean="0"/>
              <a:t> That is new evidence Y(or X) does not affect current belief in X (or Y)</a:t>
            </a:r>
          </a:p>
          <a:p>
            <a:pPr eaLnBrk="1" hangingPunct="1"/>
            <a:r>
              <a:rPr lang="en-US" sz="2400" dirty="0" smtClean="0"/>
              <a:t>Ex:</a:t>
            </a:r>
            <a:r>
              <a:rPr lang="en-US" b="1" dirty="0" smtClean="0"/>
              <a:t>   </a:t>
            </a:r>
            <a:r>
              <a:rPr lang="en-US" sz="2400" b="1" dirty="0" smtClean="0"/>
              <a:t>P</a:t>
            </a:r>
            <a:r>
              <a:rPr lang="en-US" sz="2400" dirty="0" smtClean="0"/>
              <a:t>(</a:t>
            </a:r>
            <a:r>
              <a:rPr lang="en-US" sz="2400" i="1" dirty="0" smtClean="0"/>
              <a:t>Toothache, Catch, Cavity, Weather</a:t>
            </a:r>
            <a:r>
              <a:rPr lang="en-US" sz="2400" dirty="0" smtClean="0"/>
              <a:t>)</a:t>
            </a:r>
          </a:p>
          <a:p>
            <a:pPr lvl="1" eaLnBrk="1" hangingPunct="1">
              <a:lnSpc>
                <a:spcPct val="80000"/>
              </a:lnSpc>
              <a:buFont typeface="Helvetica" pitchFamily="34" charset="0"/>
              <a:buNone/>
            </a:pPr>
            <a:r>
              <a:rPr lang="en-US" dirty="0" smtClean="0"/>
              <a:t>	= </a:t>
            </a:r>
            <a:r>
              <a:rPr lang="en-US" b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Toothache, Catch, Cavity</a:t>
            </a:r>
            <a:r>
              <a:rPr lang="en-US" dirty="0" smtClean="0"/>
              <a:t>.</a:t>
            </a:r>
          </a:p>
          <a:p>
            <a:pPr lvl="4" eaLnBrk="1" hangingPunct="1">
              <a:lnSpc>
                <a:spcPct val="80000"/>
              </a:lnSpc>
              <a:buFontTx/>
              <a:buNone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JPD requiring     entries is reduced to two smaller ones (    and       )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0" name="Rectangle 2"/>
          <p:cNvSpPr>
            <a:spLocks noChangeArrowheads="1"/>
          </p:cNvSpPr>
          <p:nvPr/>
        </p:nvSpPr>
        <p:spPr bwMode="auto">
          <a:xfrm>
            <a:off x="428625" y="285750"/>
            <a:ext cx="8388350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  <a:latin typeface="Helvetica" pitchFamily="34" charset="0"/>
              </a:rPr>
              <a:t>In our example are Smoking and Heart Disease marginally Independent ?</a:t>
            </a:r>
            <a:endParaRPr lang="en-US" sz="2800" b="1">
              <a:solidFill>
                <a:schemeClr val="accent2"/>
              </a:solidFill>
              <a:latin typeface="Helvetica" pitchFamily="34" charset="0"/>
              <a:sym typeface="Symbol" pitchFamily="18" charset="2"/>
            </a:endParaRPr>
          </a:p>
        </p:txBody>
      </p:sp>
      <p:sp>
        <p:nvSpPr>
          <p:cNvPr id="11281" name="Rectangle 3"/>
          <p:cNvSpPr>
            <a:spLocks noChangeArrowheads="1"/>
          </p:cNvSpPr>
          <p:nvPr/>
        </p:nvSpPr>
        <p:spPr bwMode="auto">
          <a:xfrm>
            <a:off x="395288" y="1428750"/>
            <a:ext cx="874871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 b="1">
                <a:latin typeface="Helvetica" pitchFamily="34" charset="0"/>
                <a:sym typeface="Symbol" pitchFamily="18" charset="2"/>
              </a:rPr>
              <a:t>What our probabilities are telling us….?</a:t>
            </a:r>
          </a:p>
        </p:txBody>
      </p:sp>
      <p:sp>
        <p:nvSpPr>
          <p:cNvPr id="11282" name="Text Box 4"/>
          <p:cNvSpPr txBox="1">
            <a:spLocks noChangeArrowheads="1"/>
          </p:cNvSpPr>
          <p:nvPr/>
        </p:nvSpPr>
        <p:spPr bwMode="auto">
          <a:xfrm>
            <a:off x="1476375" y="2368550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P(H,S)</a:t>
            </a:r>
          </a:p>
        </p:txBody>
      </p:sp>
      <p:sp>
        <p:nvSpPr>
          <p:cNvPr id="11283" name="Text Box 5"/>
          <p:cNvSpPr txBox="1">
            <a:spLocks noChangeArrowheads="1"/>
          </p:cNvSpPr>
          <p:nvPr/>
        </p:nvSpPr>
        <p:spPr bwMode="auto">
          <a:xfrm>
            <a:off x="5003800" y="2368550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P(H)</a:t>
            </a:r>
          </a:p>
        </p:txBody>
      </p:sp>
      <p:sp>
        <p:nvSpPr>
          <p:cNvPr id="11284" name="Text Box 6"/>
          <p:cNvSpPr txBox="1">
            <a:spLocks noChangeArrowheads="1"/>
          </p:cNvSpPr>
          <p:nvPr/>
        </p:nvSpPr>
        <p:spPr bwMode="auto">
          <a:xfrm>
            <a:off x="1476375" y="4097338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P(S)</a:t>
            </a:r>
          </a:p>
        </p:txBody>
      </p:sp>
      <p:graphicFrame>
        <p:nvGraphicFramePr>
          <p:cNvPr id="788487" name="Group 7"/>
          <p:cNvGraphicFramePr>
            <a:graphicFrameLocks noGrp="1"/>
          </p:cNvGraphicFramePr>
          <p:nvPr/>
        </p:nvGraphicFramePr>
        <p:xfrm>
          <a:off x="2700338" y="2944813"/>
          <a:ext cx="2087562" cy="960438"/>
        </p:xfrm>
        <a:graphic>
          <a:graphicData uri="http://schemas.openxmlformats.org/drawingml/2006/table">
            <a:tbl>
              <a:tblPr/>
              <a:tblGrid>
                <a:gridCol w="1044575"/>
                <a:gridCol w="1042987"/>
              </a:tblGrid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.28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96" name="Text Box 18"/>
          <p:cNvSpPr txBox="1">
            <a:spLocks noChangeArrowheads="1"/>
          </p:cNvSpPr>
          <p:nvPr/>
        </p:nvSpPr>
        <p:spPr bwMode="auto">
          <a:xfrm>
            <a:off x="2987675" y="244157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Helvetica" pitchFamily="34" charset="0"/>
              </a:rPr>
              <a:t>s</a:t>
            </a:r>
          </a:p>
        </p:txBody>
      </p:sp>
      <p:sp>
        <p:nvSpPr>
          <p:cNvPr id="11297" name="Text Box 19"/>
          <p:cNvSpPr txBox="1">
            <a:spLocks noChangeArrowheads="1"/>
          </p:cNvSpPr>
          <p:nvPr/>
        </p:nvSpPr>
        <p:spPr bwMode="auto">
          <a:xfrm>
            <a:off x="3924300" y="2441575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ym typeface="Symbol" pitchFamily="18" charset="2"/>
              </a:rPr>
              <a:t></a:t>
            </a:r>
            <a:r>
              <a:rPr lang="en-US"/>
              <a:t> </a:t>
            </a:r>
            <a:r>
              <a:rPr lang="en-US" b="1">
                <a:latin typeface="Helvetica" pitchFamily="34" charset="0"/>
              </a:rPr>
              <a:t>s</a:t>
            </a:r>
          </a:p>
        </p:txBody>
      </p:sp>
      <p:sp>
        <p:nvSpPr>
          <p:cNvPr id="11298" name="Text Box 20"/>
          <p:cNvSpPr txBox="1">
            <a:spLocks noChangeArrowheads="1"/>
          </p:cNvSpPr>
          <p:nvPr/>
        </p:nvSpPr>
        <p:spPr bwMode="auto">
          <a:xfrm>
            <a:off x="2195513" y="3017838"/>
            <a:ext cx="369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Helvetica" pitchFamily="34" charset="0"/>
              </a:rPr>
              <a:t>h</a:t>
            </a:r>
          </a:p>
        </p:txBody>
      </p:sp>
      <p:sp>
        <p:nvSpPr>
          <p:cNvPr id="11299" name="Text Box 21"/>
          <p:cNvSpPr txBox="1">
            <a:spLocks noChangeArrowheads="1"/>
          </p:cNvSpPr>
          <p:nvPr/>
        </p:nvSpPr>
        <p:spPr bwMode="auto">
          <a:xfrm>
            <a:off x="1908175" y="3521075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ym typeface="Symbol" pitchFamily="18" charset="2"/>
              </a:rPr>
              <a:t></a:t>
            </a:r>
            <a:r>
              <a:rPr lang="en-US"/>
              <a:t> </a:t>
            </a:r>
            <a:r>
              <a:rPr lang="en-US" b="1">
                <a:latin typeface="Helvetica" pitchFamily="34" charset="0"/>
              </a:rPr>
              <a:t>h</a:t>
            </a:r>
          </a:p>
        </p:txBody>
      </p:sp>
      <p:sp>
        <p:nvSpPr>
          <p:cNvPr id="11300" name="Text Box 22"/>
          <p:cNvSpPr txBox="1">
            <a:spLocks noChangeArrowheads="1"/>
          </p:cNvSpPr>
          <p:nvPr/>
        </p:nvSpPr>
        <p:spPr bwMode="auto">
          <a:xfrm>
            <a:off x="5003800" y="2944813"/>
            <a:ext cx="865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.03</a:t>
            </a:r>
          </a:p>
        </p:txBody>
      </p:sp>
      <p:sp>
        <p:nvSpPr>
          <p:cNvPr id="11301" name="Text Box 23"/>
          <p:cNvSpPr txBox="1">
            <a:spLocks noChangeArrowheads="1"/>
          </p:cNvSpPr>
          <p:nvPr/>
        </p:nvSpPr>
        <p:spPr bwMode="auto">
          <a:xfrm>
            <a:off x="5003800" y="3449638"/>
            <a:ext cx="865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.97</a:t>
            </a:r>
          </a:p>
        </p:txBody>
      </p:sp>
      <p:sp>
        <p:nvSpPr>
          <p:cNvPr id="11302" name="Text Box 24"/>
          <p:cNvSpPr txBox="1">
            <a:spLocks noChangeArrowheads="1"/>
          </p:cNvSpPr>
          <p:nvPr/>
        </p:nvSpPr>
        <p:spPr bwMode="auto">
          <a:xfrm>
            <a:off x="2916238" y="4024313"/>
            <a:ext cx="865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.30</a:t>
            </a:r>
          </a:p>
        </p:txBody>
      </p:sp>
      <p:sp>
        <p:nvSpPr>
          <p:cNvPr id="11303" name="Text Box 25"/>
          <p:cNvSpPr txBox="1">
            <a:spLocks noChangeArrowheads="1"/>
          </p:cNvSpPr>
          <p:nvPr/>
        </p:nvSpPr>
        <p:spPr bwMode="auto">
          <a:xfrm>
            <a:off x="3924300" y="4024313"/>
            <a:ext cx="865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.70</a:t>
            </a:r>
          </a:p>
        </p:txBody>
      </p:sp>
      <p:sp>
        <p:nvSpPr>
          <p:cNvPr id="11304" name="Text Box 26"/>
          <p:cNvSpPr txBox="1">
            <a:spLocks noChangeArrowheads="1"/>
          </p:cNvSpPr>
          <p:nvPr/>
        </p:nvSpPr>
        <p:spPr bwMode="auto">
          <a:xfrm>
            <a:off x="1547813" y="4868863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P(S|H)</a:t>
            </a:r>
          </a:p>
        </p:txBody>
      </p:sp>
      <p:graphicFrame>
        <p:nvGraphicFramePr>
          <p:cNvPr id="788507" name="Group 27"/>
          <p:cNvGraphicFramePr>
            <a:graphicFrameLocks noGrp="1"/>
          </p:cNvGraphicFramePr>
          <p:nvPr/>
        </p:nvGraphicFramePr>
        <p:xfrm>
          <a:off x="2771775" y="5445125"/>
          <a:ext cx="2087563" cy="960438"/>
        </p:xfrm>
        <a:graphic>
          <a:graphicData uri="http://schemas.openxmlformats.org/drawingml/2006/table">
            <a:tbl>
              <a:tblPr/>
              <a:tblGrid>
                <a:gridCol w="1044575"/>
                <a:gridCol w="1042988"/>
              </a:tblGrid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.666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.334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.29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16" name="Text Box 38"/>
          <p:cNvSpPr txBox="1">
            <a:spLocks noChangeArrowheads="1"/>
          </p:cNvSpPr>
          <p:nvPr/>
        </p:nvSpPr>
        <p:spPr bwMode="auto">
          <a:xfrm>
            <a:off x="3059113" y="49418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Helvetica" pitchFamily="34" charset="0"/>
              </a:rPr>
              <a:t>s</a:t>
            </a:r>
          </a:p>
        </p:txBody>
      </p:sp>
      <p:sp>
        <p:nvSpPr>
          <p:cNvPr id="11317" name="Text Box 39"/>
          <p:cNvSpPr txBox="1">
            <a:spLocks noChangeArrowheads="1"/>
          </p:cNvSpPr>
          <p:nvPr/>
        </p:nvSpPr>
        <p:spPr bwMode="auto">
          <a:xfrm>
            <a:off x="3995738" y="4941888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ym typeface="Symbol" pitchFamily="18" charset="2"/>
              </a:rPr>
              <a:t></a:t>
            </a:r>
            <a:r>
              <a:rPr lang="en-US"/>
              <a:t> </a:t>
            </a:r>
            <a:r>
              <a:rPr lang="en-US" b="1">
                <a:latin typeface="Helvetica" pitchFamily="34" charset="0"/>
              </a:rPr>
              <a:t>s</a:t>
            </a:r>
          </a:p>
        </p:txBody>
      </p:sp>
      <p:sp>
        <p:nvSpPr>
          <p:cNvPr id="11318" name="Text Box 40"/>
          <p:cNvSpPr txBox="1">
            <a:spLocks noChangeArrowheads="1"/>
          </p:cNvSpPr>
          <p:nvPr/>
        </p:nvSpPr>
        <p:spPr bwMode="auto">
          <a:xfrm>
            <a:off x="2266950" y="551815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Helvetica" pitchFamily="34" charset="0"/>
              </a:rPr>
              <a:t>h</a:t>
            </a:r>
          </a:p>
        </p:txBody>
      </p:sp>
      <p:sp>
        <p:nvSpPr>
          <p:cNvPr id="11319" name="Text Box 41"/>
          <p:cNvSpPr txBox="1">
            <a:spLocks noChangeArrowheads="1"/>
          </p:cNvSpPr>
          <p:nvPr/>
        </p:nvSpPr>
        <p:spPr bwMode="auto">
          <a:xfrm>
            <a:off x="1979613" y="6021388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ym typeface="Symbol" pitchFamily="18" charset="2"/>
              </a:rPr>
              <a:t></a:t>
            </a:r>
            <a:r>
              <a:rPr lang="en-US"/>
              <a:t> </a:t>
            </a:r>
            <a:r>
              <a:rPr lang="en-US" b="1">
                <a:latin typeface="Helvetica" pitchFamily="34" charset="0"/>
              </a:rPr>
              <a:t>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214313" y="260350"/>
            <a:ext cx="8929687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600" b="1">
                <a:solidFill>
                  <a:schemeClr val="accent2"/>
                </a:solidFill>
                <a:latin typeface="Helvetica" pitchFamily="34" charset="0"/>
              </a:rPr>
              <a:t>Lecture Overview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228600" y="1371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3200">
              <a:latin typeface="Helvetica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latin typeface="Helvetica" pitchFamily="34" charset="0"/>
              </a:rPr>
              <a:t>Recap with Example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latin typeface="Helvetica" pitchFamily="34" charset="0"/>
              </a:rPr>
              <a:t>Marginal Independence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Helvetica" pitchFamily="34" charset="0"/>
              </a:rPr>
              <a:t>Conditional Independence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endParaRPr lang="en-US" sz="3200">
              <a:solidFill>
                <a:schemeClr val="accent2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Conditional Independence</a:t>
            </a:r>
          </a:p>
        </p:txBody>
      </p:sp>
      <p:sp>
        <p:nvSpPr>
          <p:cNvPr id="81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000108"/>
            <a:ext cx="84582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With marg. Independence, for </a:t>
            </a:r>
            <a:r>
              <a:rPr lang="en-US" i="1" dirty="0" smtClean="0"/>
              <a:t>n</a:t>
            </a:r>
            <a:r>
              <a:rPr lang="en-US" dirty="0" smtClean="0"/>
              <a:t> independent random </a:t>
            </a:r>
            <a:r>
              <a:rPr lang="en-US" dirty="0" err="1" smtClean="0"/>
              <a:t>vars</a:t>
            </a:r>
            <a:r>
              <a:rPr lang="en-US" dirty="0" smtClean="0"/>
              <a:t>, </a:t>
            </a:r>
            <a:r>
              <a:rPr lang="en-US" i="1" dirty="0" smtClean="0"/>
              <a:t>O(2</a:t>
            </a:r>
            <a:r>
              <a:rPr lang="en-US" i="1" baseline="30000" dirty="0" smtClean="0"/>
              <a:t>n</a:t>
            </a:r>
            <a:r>
              <a:rPr lang="en-US" i="1" dirty="0" smtClean="0"/>
              <a:t>)</a:t>
            </a:r>
            <a:r>
              <a:rPr lang="en-US" dirty="0" smtClean="0"/>
              <a:t> </a:t>
            </a:r>
            <a:r>
              <a:rPr lang="en-US" dirty="0" smtClean="0">
                <a:cs typeface="Arial" charset="0"/>
              </a:rPr>
              <a:t>→</a:t>
            </a:r>
            <a:endParaRPr lang="en-US" i="1" dirty="0" smtClean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lvl="4" eaLnBrk="1" hangingPunct="1">
              <a:lnSpc>
                <a:spcPct val="20000"/>
              </a:lnSpc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Absolute independence is powerful </a:t>
            </a:r>
            <a:r>
              <a:rPr lang="en-US" b="1" dirty="0" smtClean="0"/>
              <a:t>but</a:t>
            </a:r>
            <a:r>
              <a:rPr lang="en-US" dirty="0" smtClean="0"/>
              <a:t> when you model a </a:t>
            </a:r>
            <a:r>
              <a:rPr lang="en-US" b="1" dirty="0" smtClean="0"/>
              <a:t>particular domain</a:t>
            </a:r>
            <a:r>
              <a:rPr lang="en-US" dirty="0" smtClean="0"/>
              <a:t>, it is ……….</a:t>
            </a:r>
          </a:p>
          <a:p>
            <a:pPr eaLnBrk="1" hangingPunct="1"/>
            <a:r>
              <a:rPr lang="en-US" dirty="0" smtClean="0"/>
              <a:t>Dentistry is a large field with hundreds of variables, few of which are independent (</a:t>
            </a:r>
            <a:r>
              <a:rPr lang="en-US" dirty="0" err="1" smtClean="0"/>
              <a:t>e.g.,</a:t>
            </a:r>
            <a:r>
              <a:rPr lang="en-US" i="1" dirty="0" err="1" smtClean="0"/>
              <a:t>Cavity</a:t>
            </a:r>
            <a:r>
              <a:rPr lang="en-US" i="1" dirty="0" smtClean="0"/>
              <a:t>, Heart-disease</a:t>
            </a:r>
            <a:r>
              <a:rPr lang="en-US" dirty="0" smtClean="0"/>
              <a:t>). 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 smtClean="0"/>
              <a:t>What to do?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4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313"/>
            <a:ext cx="9053513" cy="685800"/>
          </a:xfrm>
        </p:spPr>
        <p:txBody>
          <a:bodyPr/>
          <a:lstStyle/>
          <a:p>
            <a:pPr eaLnBrk="1" hangingPunct="1"/>
            <a:r>
              <a:rPr lang="en-US" smtClean="0"/>
              <a:t>Look for weaker form of independence</a:t>
            </a:r>
          </a:p>
        </p:txBody>
      </p:sp>
      <p:sp>
        <p:nvSpPr>
          <p:cNvPr id="81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8785225" cy="40322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b="1" dirty="0" smtClean="0"/>
              <a:t>P</a:t>
            </a:r>
            <a:r>
              <a:rPr lang="en-US" sz="2400" dirty="0" smtClean="0"/>
              <a:t>(</a:t>
            </a:r>
            <a:r>
              <a:rPr lang="en-US" sz="2400" i="1" dirty="0" smtClean="0"/>
              <a:t>Toothache, Cavity, Catch</a:t>
            </a:r>
            <a:r>
              <a:rPr lang="en-US" sz="2400" dirty="0" smtClean="0"/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Are </a:t>
            </a:r>
            <a:r>
              <a:rPr lang="en-US" sz="2400" i="1" dirty="0" smtClean="0"/>
              <a:t>Toothache </a:t>
            </a:r>
            <a:r>
              <a:rPr lang="en-US" sz="2400" dirty="0" smtClean="0"/>
              <a:t>and</a:t>
            </a:r>
            <a:r>
              <a:rPr lang="en-US" sz="2400" i="1" dirty="0" smtClean="0"/>
              <a:t> Catch </a:t>
            </a:r>
            <a:r>
              <a:rPr lang="en-US" sz="2400" dirty="0" smtClean="0"/>
              <a:t>marginally independent</a:t>
            </a:r>
            <a:r>
              <a:rPr lang="en-US" sz="2400" i="1" dirty="0" smtClean="0"/>
              <a:t>?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BUT If I have a cavity, does the probability that the probe catches depend on whether I have a toothache?</a:t>
            </a:r>
          </a:p>
          <a:p>
            <a:pPr marL="914400" lvl="1" indent="-457200" eaLnBrk="1" hangingPunct="1">
              <a:lnSpc>
                <a:spcPct val="80000"/>
              </a:lnSpc>
              <a:buFont typeface="Helvetica" pitchFamily="34" charset="0"/>
              <a:buAutoNum type="arabicParenBoth"/>
              <a:defRPr/>
            </a:pPr>
            <a:r>
              <a:rPr lang="en-US" b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catch | toothache, cavity</a:t>
            </a:r>
            <a:r>
              <a:rPr lang="en-US" dirty="0" smtClean="0"/>
              <a:t>) =</a:t>
            </a:r>
          </a:p>
          <a:p>
            <a:pPr lvl="4" eaLnBrk="1" hangingPunct="1">
              <a:lnSpc>
                <a:spcPct val="80000"/>
              </a:lnSpc>
              <a:defRPr/>
            </a:pPr>
            <a:endParaRPr lang="en-US" sz="1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What if I haven't got a cavity?</a:t>
            </a:r>
          </a:p>
          <a:p>
            <a:pPr lvl="1" eaLnBrk="1" hangingPunct="1">
              <a:lnSpc>
                <a:spcPct val="80000"/>
              </a:lnSpc>
              <a:buFont typeface="Helvetica" pitchFamily="34" charset="0"/>
              <a:buNone/>
              <a:defRPr/>
            </a:pPr>
            <a:r>
              <a:rPr lang="en-US" b="1" dirty="0" smtClean="0"/>
              <a:t>(2) P</a:t>
            </a:r>
            <a:r>
              <a:rPr lang="en-US" dirty="0" smtClean="0"/>
              <a:t>(</a:t>
            </a:r>
            <a:r>
              <a:rPr lang="en-US" i="1" dirty="0" smtClean="0"/>
              <a:t>catch | </a:t>
            </a:r>
            <a:r>
              <a:rPr lang="en-US" i="1" dirty="0" err="1" smtClean="0"/>
              <a:t>toothache,</a:t>
            </a:r>
            <a:r>
              <a:rPr lang="en-US" dirty="0" err="1" smtClean="0">
                <a:sym typeface="Symbol" pitchFamily="18" charset="2"/>
              </a:rPr>
              <a:t></a:t>
            </a:r>
            <a:r>
              <a:rPr lang="en-US" i="1" dirty="0" err="1" smtClean="0"/>
              <a:t>cavity</a:t>
            </a:r>
            <a:r>
              <a:rPr lang="en-US" dirty="0" smtClean="0"/>
              <a:t>) =</a:t>
            </a:r>
          </a:p>
          <a:p>
            <a:pPr lvl="4" eaLnBrk="1" hangingPunct="1">
              <a:lnSpc>
                <a:spcPct val="80000"/>
              </a:lnSpc>
              <a:buFontTx/>
              <a:buNone/>
              <a:defRPr/>
            </a:pPr>
            <a:endParaRPr lang="en-US" sz="2400" dirty="0" smtClean="0"/>
          </a:p>
        </p:txBody>
      </p:sp>
      <p:sp>
        <p:nvSpPr>
          <p:cNvPr id="813060" name="Rectangle 4"/>
          <p:cNvSpPr>
            <a:spLocks noChangeArrowheads="1"/>
          </p:cNvSpPr>
          <p:nvPr/>
        </p:nvSpPr>
        <p:spPr bwMode="auto">
          <a:xfrm>
            <a:off x="214313" y="5500688"/>
            <a:ext cx="8678862" cy="8429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i="1">
                <a:solidFill>
                  <a:schemeClr val="accent2"/>
                </a:solidFill>
                <a:latin typeface="Helvetica" pitchFamily="34" charset="0"/>
              </a:rPr>
              <a:t>Each is directly caused by the cavity, but neither has a direct effect on the 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306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independence</a:t>
            </a:r>
          </a:p>
        </p:txBody>
      </p:sp>
      <p:sp>
        <p:nvSpPr>
          <p:cNvPr id="82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12875"/>
            <a:ext cx="9288462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In general,</a:t>
            </a:r>
            <a:r>
              <a:rPr lang="en-US" sz="2400" i="1" smtClean="0"/>
              <a:t> Catch </a:t>
            </a:r>
            <a:r>
              <a:rPr lang="en-US" sz="2400" smtClean="0"/>
              <a:t>is </a:t>
            </a:r>
            <a:r>
              <a:rPr lang="en-US" sz="2400" smtClean="0">
                <a:solidFill>
                  <a:schemeClr val="accent2"/>
                </a:solidFill>
              </a:rPr>
              <a:t>conditionally independent</a:t>
            </a:r>
            <a:r>
              <a:rPr lang="en-US" sz="2400" smtClean="0"/>
              <a:t> of </a:t>
            </a:r>
            <a:r>
              <a:rPr lang="en-US" sz="2400" i="1" smtClean="0"/>
              <a:t>Toothache </a:t>
            </a:r>
            <a:r>
              <a:rPr lang="en-US" sz="2400" smtClean="0"/>
              <a:t>given </a:t>
            </a:r>
            <a:r>
              <a:rPr lang="en-US" sz="2400" i="1" smtClean="0"/>
              <a:t>Cavity</a:t>
            </a:r>
            <a:r>
              <a:rPr lang="en-US" sz="2400" smtClean="0"/>
              <a:t>:</a:t>
            </a:r>
          </a:p>
          <a:p>
            <a:pPr lvl="1" eaLnBrk="1" hangingPunct="1">
              <a:lnSpc>
                <a:spcPct val="80000"/>
              </a:lnSpc>
              <a:buFont typeface="Helvetica" pitchFamily="34" charset="0"/>
              <a:buNone/>
            </a:pPr>
            <a:r>
              <a:rPr lang="en-US" b="1" smtClean="0"/>
              <a:t>P</a:t>
            </a:r>
            <a:r>
              <a:rPr lang="en-US" smtClean="0"/>
              <a:t>(</a:t>
            </a:r>
            <a:r>
              <a:rPr lang="en-US" i="1" smtClean="0"/>
              <a:t>Catch | Toothache,Cavity</a:t>
            </a:r>
            <a:r>
              <a:rPr lang="en-US" smtClean="0"/>
              <a:t>) = </a:t>
            </a:r>
            <a:r>
              <a:rPr lang="en-US" b="1" smtClean="0"/>
              <a:t>P</a:t>
            </a:r>
            <a:r>
              <a:rPr lang="en-US" smtClean="0"/>
              <a:t>(</a:t>
            </a:r>
            <a:r>
              <a:rPr lang="en-US" i="1" smtClean="0"/>
              <a:t>Catch | Cavity</a:t>
            </a:r>
            <a:r>
              <a:rPr lang="en-US" smtClean="0"/>
              <a:t>)</a:t>
            </a:r>
          </a:p>
          <a:p>
            <a:pPr lvl="4" eaLnBrk="1" hangingPunct="1">
              <a:lnSpc>
                <a:spcPct val="8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Equivalent statements:</a:t>
            </a:r>
          </a:p>
          <a:p>
            <a:pPr lvl="1" eaLnBrk="1" hangingPunct="1">
              <a:lnSpc>
                <a:spcPct val="80000"/>
              </a:lnSpc>
              <a:buFont typeface="Helvetica" pitchFamily="34" charset="0"/>
              <a:buNone/>
            </a:pPr>
            <a:r>
              <a:rPr lang="en-US" b="1" smtClean="0"/>
              <a:t>P</a:t>
            </a:r>
            <a:r>
              <a:rPr lang="en-US" smtClean="0"/>
              <a:t>(</a:t>
            </a:r>
            <a:r>
              <a:rPr lang="en-US" i="1" smtClean="0"/>
              <a:t>Toothache | Catch, Cavity</a:t>
            </a:r>
            <a:r>
              <a:rPr lang="en-US" smtClean="0"/>
              <a:t>) = </a:t>
            </a:r>
            <a:r>
              <a:rPr lang="en-US" b="1" smtClean="0"/>
              <a:t>P</a:t>
            </a:r>
            <a:r>
              <a:rPr lang="en-US" smtClean="0"/>
              <a:t>(</a:t>
            </a:r>
            <a:r>
              <a:rPr lang="en-US" i="1" smtClean="0"/>
              <a:t>Toothache | Cavity</a:t>
            </a:r>
            <a:r>
              <a:rPr lang="en-US" smtClean="0"/>
              <a:t>)</a:t>
            </a:r>
          </a:p>
          <a:p>
            <a:pPr lvl="1" eaLnBrk="1" hangingPunct="1">
              <a:lnSpc>
                <a:spcPct val="80000"/>
              </a:lnSpc>
              <a:buFont typeface="Helvetica" pitchFamily="34" charset="0"/>
              <a:buNone/>
            </a:pPr>
            <a:endParaRPr lang="en-US" b="1" smtClean="0"/>
          </a:p>
          <a:p>
            <a:pPr lvl="1" eaLnBrk="1" hangingPunct="1">
              <a:lnSpc>
                <a:spcPct val="80000"/>
              </a:lnSpc>
              <a:buFont typeface="Helvetica" pitchFamily="34" charset="0"/>
              <a:buNone/>
            </a:pPr>
            <a:r>
              <a:rPr lang="en-US" b="1" smtClean="0"/>
              <a:t>P</a:t>
            </a:r>
            <a:r>
              <a:rPr lang="en-US" smtClean="0"/>
              <a:t>(</a:t>
            </a:r>
            <a:r>
              <a:rPr lang="en-US" i="1" smtClean="0"/>
              <a:t>Toothache, Catch | Cavity</a:t>
            </a:r>
            <a:r>
              <a:rPr lang="en-US" smtClean="0"/>
              <a:t>) = </a:t>
            </a:r>
          </a:p>
          <a:p>
            <a:pPr lvl="1" eaLnBrk="1" hangingPunct="1">
              <a:lnSpc>
                <a:spcPct val="80000"/>
              </a:lnSpc>
              <a:buFont typeface="Helvetica" pitchFamily="34" charset="0"/>
              <a:buNone/>
            </a:pPr>
            <a:r>
              <a:rPr lang="en-US" smtClean="0"/>
              <a:t>				</a:t>
            </a:r>
            <a:r>
              <a:rPr lang="en-US" b="1" smtClean="0"/>
              <a:t>P</a:t>
            </a:r>
            <a:r>
              <a:rPr lang="en-US" smtClean="0"/>
              <a:t>(</a:t>
            </a:r>
            <a:r>
              <a:rPr lang="en-US" i="1" smtClean="0"/>
              <a:t>Toothache | Cavity</a:t>
            </a:r>
            <a:r>
              <a:rPr lang="en-US" smtClean="0"/>
              <a:t>) </a:t>
            </a:r>
            <a:r>
              <a:rPr lang="en-US" b="1" smtClean="0"/>
              <a:t>P</a:t>
            </a:r>
            <a:r>
              <a:rPr lang="en-US" smtClean="0"/>
              <a:t>(</a:t>
            </a:r>
            <a:r>
              <a:rPr lang="en-US" i="1" smtClean="0"/>
              <a:t>Catch | Cavity</a:t>
            </a:r>
            <a:r>
              <a:rPr lang="en-US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equivalent statements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2"/>
          <p:cNvSpPr>
            <a:spLocks noChangeArrowheads="1"/>
          </p:cNvSpPr>
          <p:nvPr/>
        </p:nvSpPr>
        <p:spPr bwMode="auto">
          <a:xfrm>
            <a:off x="0" y="0"/>
            <a:ext cx="9144000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600" b="1">
                <a:solidFill>
                  <a:schemeClr val="accent2"/>
                </a:solidFill>
                <a:latin typeface="Helvetica" pitchFamily="34" charset="0"/>
              </a:rPr>
              <a:t>Conditional Independence: Formal Def.</a:t>
            </a:r>
          </a:p>
        </p:txBody>
      </p:sp>
      <p:sp>
        <p:nvSpPr>
          <p:cNvPr id="825347" name="Rectangle 3"/>
          <p:cNvSpPr>
            <a:spLocks noChangeArrowheads="1"/>
          </p:cNvSpPr>
          <p:nvPr/>
        </p:nvSpPr>
        <p:spPr bwMode="auto">
          <a:xfrm>
            <a:off x="179388" y="2565400"/>
            <a:ext cx="8964612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 b="1">
                <a:latin typeface="Helvetica" pitchFamily="34" charset="0"/>
              </a:rPr>
              <a:t>DEF.</a:t>
            </a:r>
            <a:r>
              <a:rPr lang="en-US" sz="2800">
                <a:latin typeface="Helvetica" pitchFamily="34" charset="0"/>
              </a:rPr>
              <a:t> Random variable </a:t>
            </a:r>
            <a:r>
              <a:rPr lang="en-US" sz="2800" b="1">
                <a:latin typeface="Helvetica" pitchFamily="34" charset="0"/>
              </a:rPr>
              <a:t>X</a:t>
            </a:r>
            <a:r>
              <a:rPr lang="en-US" sz="2800">
                <a:latin typeface="Helvetica" pitchFamily="34" charset="0"/>
              </a:rPr>
              <a:t> is </a:t>
            </a:r>
            <a:r>
              <a:rPr lang="en-US" sz="2800">
                <a:solidFill>
                  <a:schemeClr val="accent2"/>
                </a:solidFill>
                <a:latin typeface="Helvetica" pitchFamily="34" charset="0"/>
              </a:rPr>
              <a:t>conditionally independent</a:t>
            </a:r>
            <a:r>
              <a:rPr lang="en-US" sz="2800">
                <a:latin typeface="Helvetica" pitchFamily="34" charset="0"/>
              </a:rPr>
              <a:t> of random variable </a:t>
            </a:r>
            <a:r>
              <a:rPr lang="en-US" sz="2800" b="1">
                <a:latin typeface="Helvetica" pitchFamily="34" charset="0"/>
              </a:rPr>
              <a:t>Y</a:t>
            </a:r>
            <a:r>
              <a:rPr lang="en-US" sz="2800">
                <a:latin typeface="Helvetica" pitchFamily="34" charset="0"/>
              </a:rPr>
              <a:t> given random variable </a:t>
            </a:r>
            <a:r>
              <a:rPr lang="en-US" sz="2800" b="1">
                <a:latin typeface="Helvetica" pitchFamily="34" charset="0"/>
              </a:rPr>
              <a:t>Z </a:t>
            </a:r>
            <a:r>
              <a:rPr lang="en-US" sz="2800">
                <a:latin typeface="Helvetica" pitchFamily="34" charset="0"/>
              </a:rPr>
              <a:t>if, for all x</a:t>
            </a:r>
            <a:r>
              <a:rPr lang="en-US" sz="2800" baseline="-25000">
                <a:latin typeface="Helvetica" pitchFamily="34" charset="0"/>
              </a:rPr>
              <a:t>i</a:t>
            </a:r>
            <a:r>
              <a:rPr lang="en-US" sz="2800">
                <a:latin typeface="Helvetica" pitchFamily="34" charset="0"/>
              </a:rPr>
              <a:t> 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 dom(X)</a:t>
            </a:r>
            <a:r>
              <a:rPr lang="en-US" sz="2800">
                <a:latin typeface="Helvetica" pitchFamily="34" charset="0"/>
              </a:rPr>
              <a:t>, y</a:t>
            </a:r>
            <a:r>
              <a:rPr lang="en-US" sz="2800" baseline="-25000">
                <a:latin typeface="Helvetica" pitchFamily="34" charset="0"/>
              </a:rPr>
              <a:t>k</a:t>
            </a:r>
            <a:r>
              <a:rPr lang="en-US" sz="2800">
                <a:latin typeface="Helvetica" pitchFamily="34" charset="0"/>
              </a:rPr>
              <a:t> 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 dom(Y), </a:t>
            </a:r>
            <a:r>
              <a:rPr lang="en-US" sz="2800">
                <a:latin typeface="Helvetica" pitchFamily="34" charset="0"/>
              </a:rPr>
              <a:t>z</a:t>
            </a:r>
            <a:r>
              <a:rPr lang="en-US" sz="2800" baseline="-25000">
                <a:latin typeface="Helvetica" pitchFamily="34" charset="0"/>
              </a:rPr>
              <a:t>m</a:t>
            </a:r>
            <a:r>
              <a:rPr lang="en-US" sz="2800">
                <a:latin typeface="Helvetica" pitchFamily="34" charset="0"/>
              </a:rPr>
              <a:t> 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 dom(Z)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>
                <a:latin typeface="Helvetica" pitchFamily="34" charset="0"/>
                <a:sym typeface="Symbol" pitchFamily="18" charset="2"/>
              </a:rPr>
              <a:t>			P( X= </a:t>
            </a:r>
            <a:r>
              <a:rPr lang="en-US" sz="2800">
                <a:latin typeface="Helvetica" pitchFamily="34" charset="0"/>
              </a:rPr>
              <a:t>x</a:t>
            </a:r>
            <a:r>
              <a:rPr lang="en-US" sz="2800" baseline="-25000">
                <a:latin typeface="Helvetica" pitchFamily="34" charset="0"/>
              </a:rPr>
              <a:t>i</a:t>
            </a:r>
            <a:r>
              <a:rPr lang="en-US" sz="2800">
                <a:latin typeface="Helvetica" pitchFamily="34" charset="0"/>
              </a:rPr>
              <a:t> | Y= y</a:t>
            </a:r>
            <a:r>
              <a:rPr lang="en-US" sz="2800" baseline="-25000">
                <a:latin typeface="Helvetica" pitchFamily="34" charset="0"/>
              </a:rPr>
              <a:t>k </a:t>
            </a:r>
            <a:r>
              <a:rPr lang="en-US" sz="2800">
                <a:latin typeface="Helvetica" pitchFamily="34" charset="0"/>
              </a:rPr>
              <a:t>,</a:t>
            </a:r>
            <a:r>
              <a:rPr lang="en-US" sz="2800" baseline="-25000">
                <a:latin typeface="Helvetica" pitchFamily="34" charset="0"/>
              </a:rPr>
              <a:t> 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Z= </a:t>
            </a:r>
            <a:r>
              <a:rPr lang="en-US" sz="2800">
                <a:latin typeface="Helvetica" pitchFamily="34" charset="0"/>
              </a:rPr>
              <a:t>z</a:t>
            </a:r>
            <a:r>
              <a:rPr lang="en-US" sz="2800" baseline="-25000">
                <a:latin typeface="Helvetica" pitchFamily="34" charset="0"/>
              </a:rPr>
              <a:t>m</a:t>
            </a:r>
            <a:r>
              <a:rPr lang="en-US" sz="2800">
                <a:latin typeface="Helvetica" pitchFamily="34" charset="0"/>
              </a:rPr>
              <a:t> 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) = P(X= </a:t>
            </a:r>
            <a:r>
              <a:rPr lang="en-US" sz="2800">
                <a:latin typeface="Helvetica" pitchFamily="34" charset="0"/>
              </a:rPr>
              <a:t>x</a:t>
            </a:r>
            <a:r>
              <a:rPr lang="en-US" sz="2800" baseline="-25000">
                <a:latin typeface="Helvetica" pitchFamily="34" charset="0"/>
              </a:rPr>
              <a:t>i</a:t>
            </a:r>
            <a:r>
              <a:rPr lang="en-US" sz="2800">
                <a:latin typeface="Helvetica" pitchFamily="34" charset="0"/>
              </a:rPr>
              <a:t> | 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Z= </a:t>
            </a:r>
            <a:r>
              <a:rPr lang="en-US" sz="2800">
                <a:latin typeface="Helvetica" pitchFamily="34" charset="0"/>
              </a:rPr>
              <a:t>z</a:t>
            </a:r>
            <a:r>
              <a:rPr lang="en-US" sz="2800" baseline="-25000">
                <a:latin typeface="Helvetica" pitchFamily="34" charset="0"/>
              </a:rPr>
              <a:t>m</a:t>
            </a:r>
            <a:r>
              <a:rPr lang="en-US" sz="2800">
                <a:latin typeface="Helvetica" pitchFamily="34" charset="0"/>
              </a:rPr>
              <a:t> 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)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>
                <a:latin typeface="Helvetica" pitchFamily="34" charset="0"/>
                <a:sym typeface="Symbol" pitchFamily="18" charset="2"/>
              </a:rPr>
              <a:t>That is, knowledge of </a:t>
            </a:r>
            <a:r>
              <a:rPr lang="en-US" sz="2800" b="1">
                <a:latin typeface="Helvetica" pitchFamily="34" charset="0"/>
                <a:sym typeface="Symbol" pitchFamily="18" charset="2"/>
              </a:rPr>
              <a:t>Y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’s value doesn’t affect your belief in the value of </a:t>
            </a:r>
            <a:r>
              <a:rPr lang="en-US" sz="2800" b="1">
                <a:latin typeface="Helvetica" pitchFamily="34" charset="0"/>
                <a:sym typeface="Symbol" pitchFamily="18" charset="2"/>
              </a:rPr>
              <a:t>X, 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given a value of</a:t>
            </a:r>
            <a:r>
              <a:rPr lang="en-US" sz="2800" b="1">
                <a:latin typeface="Helvetica" pitchFamily="34" charset="0"/>
                <a:sym typeface="Symbol" pitchFamily="18" charset="2"/>
              </a:rPr>
              <a:t> Z</a:t>
            </a:r>
          </a:p>
        </p:txBody>
      </p:sp>
      <p:sp>
        <p:nvSpPr>
          <p:cNvPr id="15368" name="Rectangle 4"/>
          <p:cNvSpPr>
            <a:spLocks noChangeArrowheads="1"/>
          </p:cNvSpPr>
          <p:nvPr/>
        </p:nvSpPr>
        <p:spPr bwMode="auto">
          <a:xfrm>
            <a:off x="179388" y="1052513"/>
            <a:ext cx="842486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latin typeface="Helvetica" pitchFamily="34" charset="0"/>
              </a:rPr>
              <a:t>Sometimes, two variables might not be marginally independent. However, they </a:t>
            </a:r>
            <a:r>
              <a:rPr lang="en-US" sz="2800" i="1">
                <a:latin typeface="Helvetica" pitchFamily="34" charset="0"/>
              </a:rPr>
              <a:t>become</a:t>
            </a:r>
            <a:r>
              <a:rPr lang="en-US" sz="2800">
                <a:latin typeface="Helvetica" pitchFamily="34" charset="0"/>
              </a:rPr>
              <a:t> independent after we observe some third variable</a:t>
            </a:r>
            <a:endParaRPr lang="en-US" sz="2800">
              <a:latin typeface="Helvetica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independence: Use</a:t>
            </a:r>
          </a:p>
        </p:txBody>
      </p:sp>
      <p:sp>
        <p:nvSpPr>
          <p:cNvPr id="81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4438"/>
            <a:ext cx="9144000" cy="45005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sz="2400" dirty="0" smtClean="0"/>
              <a:t>Write out full joint distribution using </a:t>
            </a:r>
            <a:r>
              <a:rPr lang="en-US" sz="2400" dirty="0" smtClean="0">
                <a:solidFill>
                  <a:schemeClr val="accent2"/>
                </a:solidFill>
              </a:rPr>
              <a:t>chain rule</a:t>
            </a:r>
            <a:r>
              <a:rPr lang="en-US" sz="2400" dirty="0" smtClean="0"/>
              <a:t>: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Tx/>
              <a:buNone/>
            </a:pPr>
            <a:r>
              <a:rPr lang="en-US" sz="2400" b="1" dirty="0" smtClean="0"/>
              <a:t>	P</a:t>
            </a:r>
            <a:r>
              <a:rPr lang="en-US" sz="2400" dirty="0" smtClean="0"/>
              <a:t>(</a:t>
            </a:r>
            <a:r>
              <a:rPr lang="en-US" sz="2400" i="1" dirty="0" smtClean="0"/>
              <a:t>Cavity, Catch, Toothache</a:t>
            </a:r>
            <a:r>
              <a:rPr lang="en-US" sz="2400" dirty="0" smtClean="0"/>
              <a:t>)</a:t>
            </a:r>
          </a:p>
          <a:p>
            <a:pPr lvl="1" eaLnBrk="1" hangingPunct="1">
              <a:lnSpc>
                <a:spcPct val="80000"/>
              </a:lnSpc>
              <a:spcAft>
                <a:spcPts val="600"/>
              </a:spcAft>
              <a:buFont typeface="Helvetica" pitchFamily="34" charset="0"/>
              <a:buNone/>
            </a:pPr>
            <a:r>
              <a:rPr lang="en-US" dirty="0" smtClean="0"/>
              <a:t>	= </a:t>
            </a:r>
            <a:r>
              <a:rPr lang="en-US" b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Toothache | Catch, Cavity</a:t>
            </a:r>
            <a:r>
              <a:rPr lang="en-US" dirty="0" smtClean="0"/>
              <a:t>) </a:t>
            </a:r>
            <a:r>
              <a:rPr lang="en-US" b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Catch | Cavity</a:t>
            </a:r>
            <a:r>
              <a:rPr lang="en-US" dirty="0" smtClean="0"/>
              <a:t>) </a:t>
            </a:r>
            <a:r>
              <a:rPr lang="en-US" b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Cavity</a:t>
            </a:r>
            <a:r>
              <a:rPr lang="en-US" dirty="0" smtClean="0"/>
              <a:t>)</a:t>
            </a:r>
          </a:p>
          <a:p>
            <a:pPr lvl="1" eaLnBrk="1" hangingPunct="1">
              <a:lnSpc>
                <a:spcPct val="80000"/>
              </a:lnSpc>
              <a:spcAft>
                <a:spcPts val="600"/>
              </a:spcAft>
              <a:buFont typeface="Helvetica" pitchFamily="34" charset="0"/>
              <a:buNone/>
            </a:pPr>
            <a:r>
              <a:rPr lang="en-US" dirty="0" smtClean="0"/>
              <a:t>	= </a:t>
            </a:r>
            <a:r>
              <a:rPr lang="en-US" b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Toothache |    		</a:t>
            </a:r>
            <a:r>
              <a:rPr lang="en-US" dirty="0" smtClean="0"/>
              <a:t>) </a:t>
            </a:r>
            <a:r>
              <a:rPr lang="en-US" b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Catch | Cavity</a:t>
            </a:r>
            <a:r>
              <a:rPr lang="en-US" dirty="0" smtClean="0"/>
              <a:t>) </a:t>
            </a:r>
            <a:r>
              <a:rPr lang="en-US" b="1" dirty="0" smtClean="0"/>
              <a:t>P</a:t>
            </a:r>
            <a:r>
              <a:rPr lang="en-US" dirty="0" smtClean="0"/>
              <a:t>(Cavity)</a:t>
            </a:r>
          </a:p>
          <a:p>
            <a:pPr lvl="1" eaLnBrk="1" hangingPunct="1">
              <a:lnSpc>
                <a:spcPct val="80000"/>
              </a:lnSpc>
              <a:buFont typeface="Helvetica" pitchFamily="34" charset="0"/>
              <a:buNone/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  <a:buFont typeface="Helvetica" pitchFamily="34" charset="0"/>
              <a:buNone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 smtClean="0"/>
              <a:t>	how many probabilities?</a:t>
            </a:r>
          </a:p>
          <a:p>
            <a:pPr lvl="4" eaLnBrk="1" hangingPunct="1">
              <a:lnSpc>
                <a:spcPct val="80000"/>
              </a:lnSpc>
            </a:pPr>
            <a:endParaRPr lang="en-US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The use of conditional independence often </a:t>
            </a:r>
            <a:r>
              <a:rPr lang="en-US" sz="2400" dirty="0" smtClean="0">
                <a:solidFill>
                  <a:schemeClr val="accent2"/>
                </a:solidFill>
              </a:rPr>
              <a:t>reduces the size</a:t>
            </a:r>
            <a:r>
              <a:rPr lang="en-US" sz="2400" dirty="0" smtClean="0"/>
              <a:t> of the representation of the joint distribution from </a:t>
            </a:r>
            <a:r>
              <a:rPr lang="en-US" sz="2400" dirty="0" smtClean="0">
                <a:solidFill>
                  <a:schemeClr val="accent2"/>
                </a:solidFill>
              </a:rPr>
              <a:t>exponential in </a:t>
            </a:r>
            <a:r>
              <a:rPr lang="en-US" sz="2400" i="1" dirty="0" smtClean="0">
                <a:solidFill>
                  <a:schemeClr val="accent2"/>
                </a:solidFill>
              </a:rPr>
              <a:t>n</a:t>
            </a:r>
            <a:r>
              <a:rPr lang="en-US" sz="2400" i="1" dirty="0" smtClean="0"/>
              <a:t> </a:t>
            </a:r>
            <a:r>
              <a:rPr lang="en-US" sz="2400" dirty="0" smtClean="0"/>
              <a:t>to </a:t>
            </a:r>
            <a:r>
              <a:rPr lang="en-US" sz="2400" dirty="0" smtClean="0">
                <a:solidFill>
                  <a:schemeClr val="accent2"/>
                </a:solidFill>
              </a:rPr>
              <a:t>linear in </a:t>
            </a:r>
            <a:r>
              <a:rPr lang="en-US" sz="2400" i="1" dirty="0" smtClean="0">
                <a:solidFill>
                  <a:schemeClr val="accent2"/>
                </a:solidFill>
              </a:rPr>
              <a:t>n</a:t>
            </a:r>
            <a:r>
              <a:rPr lang="en-US" sz="2400" dirty="0" smtClean="0"/>
              <a:t>.  </a:t>
            </a:r>
            <a:r>
              <a:rPr lang="en-US" sz="2400" b="1" dirty="0" smtClean="0"/>
              <a:t>What is n?</a:t>
            </a:r>
          </a:p>
          <a:p>
            <a:pPr lvl="4"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Conditional independence </a:t>
            </a:r>
            <a:r>
              <a:rPr lang="en-US" sz="2400" dirty="0" smtClean="0"/>
              <a:t>is our</a:t>
            </a:r>
            <a:r>
              <a:rPr lang="en-US" sz="2400" b="1" dirty="0" smtClean="0"/>
              <a:t> most basic </a:t>
            </a:r>
            <a:r>
              <a:rPr lang="en-US" sz="2400" dirty="0" smtClean="0"/>
              <a:t>and</a:t>
            </a:r>
            <a:r>
              <a:rPr lang="en-US" sz="2400" b="1" dirty="0" smtClean="0"/>
              <a:t> robust </a:t>
            </a:r>
            <a:r>
              <a:rPr lang="en-US" sz="2400" dirty="0" smtClean="0"/>
              <a:t>form of </a:t>
            </a:r>
            <a:r>
              <a:rPr lang="en-US" sz="2400" b="1" dirty="0" smtClean="0"/>
              <a:t>knowledge </a:t>
            </a:r>
            <a:r>
              <a:rPr lang="en-US" sz="2400" dirty="0" smtClean="0"/>
              <a:t>about</a:t>
            </a:r>
            <a:r>
              <a:rPr lang="en-US" sz="2400" b="1" dirty="0" smtClean="0"/>
              <a:t> uncertain environments</a:t>
            </a:r>
            <a:r>
              <a:rPr lang="en-US" sz="2400" b="1" dirty="0" smtClean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2"/>
          <p:cNvSpPr>
            <a:spLocks noChangeArrowheads="1"/>
          </p:cNvSpPr>
          <p:nvPr/>
        </p:nvSpPr>
        <p:spPr bwMode="auto">
          <a:xfrm>
            <a:off x="214313" y="0"/>
            <a:ext cx="8929687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600" b="1" dirty="0">
                <a:solidFill>
                  <a:schemeClr val="accent2"/>
                </a:solidFill>
                <a:latin typeface="Helvetica" pitchFamily="34" charset="0"/>
              </a:rPr>
              <a:t>Lecture Overview</a:t>
            </a:r>
          </a:p>
        </p:txBody>
      </p:sp>
      <p:sp>
        <p:nvSpPr>
          <p:cNvPr id="772099" name="Rectangle 3"/>
          <p:cNvSpPr>
            <a:spLocks noChangeArrowheads="1"/>
          </p:cNvSpPr>
          <p:nvPr/>
        </p:nvSpPr>
        <p:spPr bwMode="auto">
          <a:xfrm>
            <a:off x="214282" y="857232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en-US" sz="2800" dirty="0">
              <a:latin typeface="Helvetica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800" dirty="0">
                <a:latin typeface="Helvetica" pitchFamily="34" charset="0"/>
              </a:rPr>
              <a:t>Recap with Example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  <a:defRPr/>
            </a:pPr>
            <a:r>
              <a:rPr lang="en-US" dirty="0">
                <a:latin typeface="Helvetica" pitchFamily="34" charset="0"/>
              </a:rPr>
              <a:t>Marginalization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  <a:defRPr/>
            </a:pPr>
            <a:r>
              <a:rPr lang="en-US" dirty="0">
                <a:latin typeface="Helvetica" pitchFamily="34" charset="0"/>
              </a:rPr>
              <a:t>Conditional Probability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  <a:defRPr/>
            </a:pPr>
            <a:r>
              <a:rPr lang="en-US" dirty="0">
                <a:latin typeface="Helvetica" pitchFamily="34" charset="0"/>
              </a:rPr>
              <a:t>Chain Rule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  <a:defRPr/>
            </a:pPr>
            <a:endParaRPr lang="en-US" dirty="0">
              <a:latin typeface="Helvetica" pitchFamily="34" charset="0"/>
            </a:endParaRPr>
          </a:p>
          <a:p>
            <a:pPr marL="285750" indent="-28575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 err="1">
                <a:latin typeface="Helvetica" pitchFamily="34" charset="0"/>
              </a:rPr>
              <a:t>Bayes</a:t>
            </a:r>
            <a:r>
              <a:rPr lang="en-US" sz="2800" dirty="0">
                <a:latin typeface="Helvetica" pitchFamily="34" charset="0"/>
              </a:rPr>
              <a:t>' Rule</a:t>
            </a:r>
          </a:p>
          <a:p>
            <a:pPr marL="285750" indent="-28575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>
                <a:latin typeface="Helvetica" pitchFamily="34" charset="0"/>
              </a:rPr>
              <a:t>Marginal Independence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>
                <a:latin typeface="Helvetica" pitchFamily="34" charset="0"/>
              </a:rPr>
              <a:t>Conditional Independence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  <a:defRPr/>
            </a:pPr>
            <a:endParaRPr lang="en-US" sz="2800" dirty="0">
              <a:latin typeface="Helvetica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786050" y="5286388"/>
            <a:ext cx="6357950" cy="8572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our most basic and robust form of knowledge about uncertain environment</a:t>
            </a:r>
            <a:r>
              <a:rPr kumimoji="0" lang="en-US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9" name="Rectangle 2"/>
          <p:cNvSpPr>
            <a:spLocks noChangeArrowheads="1"/>
          </p:cNvSpPr>
          <p:nvPr/>
        </p:nvSpPr>
        <p:spPr bwMode="auto">
          <a:xfrm>
            <a:off x="0" y="0"/>
            <a:ext cx="9144000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600" b="1">
                <a:solidFill>
                  <a:schemeClr val="accent2"/>
                </a:solidFill>
                <a:latin typeface="Helvetica" pitchFamily="34" charset="0"/>
              </a:rPr>
              <a:t>Conditional Independence Example 2</a:t>
            </a:r>
          </a:p>
        </p:txBody>
      </p:sp>
      <p:sp>
        <p:nvSpPr>
          <p:cNvPr id="17430" name="Rectangle 3"/>
          <p:cNvSpPr>
            <a:spLocks noChangeArrowheads="1"/>
          </p:cNvSpPr>
          <p:nvPr/>
        </p:nvSpPr>
        <p:spPr bwMode="auto">
          <a:xfrm>
            <a:off x="250825" y="836613"/>
            <a:ext cx="8678863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Helvetica" pitchFamily="34" charset="0"/>
                <a:sym typeface="Symbol" pitchFamily="18" charset="2"/>
              </a:rPr>
              <a:t>Given whether there is/isn’t power in wire </a:t>
            </a:r>
            <a:r>
              <a:rPr lang="en-US" sz="2800">
                <a:solidFill>
                  <a:schemeClr val="accent2"/>
                </a:solidFill>
                <a:latin typeface="Helvetica" pitchFamily="34" charset="0"/>
                <a:sym typeface="Symbol" pitchFamily="18" charset="2"/>
              </a:rPr>
              <a:t>w0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, is whether light </a:t>
            </a:r>
            <a:r>
              <a:rPr lang="en-US" sz="2800">
                <a:solidFill>
                  <a:schemeClr val="accent2"/>
                </a:solidFill>
                <a:latin typeface="Helvetica" pitchFamily="34" charset="0"/>
                <a:sym typeface="Symbol" pitchFamily="18" charset="2"/>
              </a:rPr>
              <a:t>l1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 is lit or not, independent of the position of switch </a:t>
            </a:r>
            <a:r>
              <a:rPr lang="en-US" sz="2800">
                <a:solidFill>
                  <a:schemeClr val="accent2"/>
                </a:solidFill>
                <a:latin typeface="Helvetica" pitchFamily="34" charset="0"/>
                <a:sym typeface="Symbol" pitchFamily="18" charset="2"/>
              </a:rPr>
              <a:t>s2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1" name="Rectangle 2"/>
          <p:cNvSpPr>
            <a:spLocks noChangeArrowheads="1"/>
          </p:cNvSpPr>
          <p:nvPr/>
        </p:nvSpPr>
        <p:spPr bwMode="auto">
          <a:xfrm>
            <a:off x="0" y="0"/>
            <a:ext cx="9144000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600" b="1">
                <a:solidFill>
                  <a:schemeClr val="accent2"/>
                </a:solidFill>
                <a:latin typeface="Helvetica" pitchFamily="34" charset="0"/>
              </a:rPr>
              <a:t>Conditional Independence Example 3</a:t>
            </a:r>
          </a:p>
        </p:txBody>
      </p:sp>
      <p:sp>
        <p:nvSpPr>
          <p:cNvPr id="18452" name="Rectangle 3"/>
          <p:cNvSpPr>
            <a:spLocks noChangeArrowheads="1"/>
          </p:cNvSpPr>
          <p:nvPr/>
        </p:nvSpPr>
        <p:spPr bwMode="auto">
          <a:xfrm>
            <a:off x="250825" y="836613"/>
            <a:ext cx="8678863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Helvetica" pitchFamily="34" charset="0"/>
                <a:sym typeface="Symbol" pitchFamily="18" charset="2"/>
              </a:rPr>
              <a:t>Is every other variable in the system independent of whether light </a:t>
            </a:r>
            <a:r>
              <a:rPr lang="en-US" sz="2800">
                <a:solidFill>
                  <a:schemeClr val="accent2"/>
                </a:solidFill>
                <a:latin typeface="Helvetica" pitchFamily="34" charset="0"/>
                <a:sym typeface="Symbol" pitchFamily="18" charset="2"/>
              </a:rPr>
              <a:t>l1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 is lit, given whether there is power in wire </a:t>
            </a:r>
            <a:r>
              <a:rPr lang="en-US" sz="2800">
                <a:solidFill>
                  <a:schemeClr val="accent2"/>
                </a:solidFill>
                <a:latin typeface="Helvetica" pitchFamily="34" charset="0"/>
                <a:sym typeface="Symbol" pitchFamily="18" charset="2"/>
              </a:rPr>
              <a:t>w0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CPSC 322, Lecture 4</a:t>
            </a:r>
          </a:p>
        </p:txBody>
      </p:sp>
      <p:sp>
        <p:nvSpPr>
          <p:cNvPr id="194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A734A9A4-DCE0-4C10-9083-59967AE7BAF9}" type="slidenum">
              <a:rPr lang="en-US"/>
              <a:pPr/>
              <a:t>22</a:t>
            </a:fld>
            <a:endParaRPr lang="en-US"/>
          </a:p>
        </p:txBody>
      </p:sp>
      <p:sp>
        <p:nvSpPr>
          <p:cNvPr id="1946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today’s class</a:t>
            </a:r>
          </a:p>
        </p:txBody>
      </p:sp>
      <p:sp>
        <p:nvSpPr>
          <p:cNvPr id="194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28688"/>
            <a:ext cx="8786813" cy="4495800"/>
          </a:xfrm>
        </p:spPr>
        <p:txBody>
          <a:bodyPr/>
          <a:lstStyle/>
          <a:p>
            <a:pPr eaLnBrk="1" hangingPunct="1"/>
            <a:r>
              <a:rPr lang="en-US" sz="3200" b="1" smtClean="0"/>
              <a:t>You can:</a:t>
            </a:r>
            <a:endParaRPr lang="en-US" smtClean="0"/>
          </a:p>
          <a:p>
            <a:pPr eaLnBrk="1" hangingPunct="1"/>
            <a:r>
              <a:rPr lang="en-US" sz="3200" smtClean="0"/>
              <a:t>Derive </a:t>
            </a:r>
            <a:r>
              <a:rPr lang="en-US" sz="3200" b="1" smtClean="0"/>
              <a:t>the Bayes Rule</a:t>
            </a:r>
          </a:p>
          <a:p>
            <a:pPr eaLnBrk="1" hangingPunct="1"/>
            <a:endParaRPr lang="en-US" sz="3200" b="1" smtClean="0"/>
          </a:p>
          <a:p>
            <a:pPr eaLnBrk="1" hangingPunct="1"/>
            <a:r>
              <a:rPr lang="en-US" sz="3200" smtClean="0"/>
              <a:t>Define and use </a:t>
            </a:r>
            <a:r>
              <a:rPr lang="en-US" sz="3200" b="1" smtClean="0"/>
              <a:t>Marginal Independence</a:t>
            </a:r>
          </a:p>
          <a:p>
            <a:pPr eaLnBrk="1" hangingPunct="1"/>
            <a:endParaRPr lang="en-US" sz="3200" b="1" smtClean="0"/>
          </a:p>
          <a:p>
            <a:pPr eaLnBrk="1" hangingPunct="1"/>
            <a:r>
              <a:rPr lang="en-US" sz="3200" smtClean="0"/>
              <a:t>Define</a:t>
            </a:r>
            <a:r>
              <a:rPr lang="en-US" sz="3200" b="1" smtClean="0"/>
              <a:t> </a:t>
            </a:r>
            <a:r>
              <a:rPr lang="en-US" sz="3200" smtClean="0"/>
              <a:t>and use </a:t>
            </a:r>
            <a:r>
              <a:rPr lang="en-US" sz="3200" b="1" smtClean="0"/>
              <a:t>Conditional Independence</a:t>
            </a:r>
          </a:p>
          <a:p>
            <a:pPr eaLnBrk="1" hangingPunct="1"/>
            <a:endParaRPr lang="en-US" sz="32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313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Where are we? (Summary)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85813"/>
            <a:ext cx="8750300" cy="5662612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en-US" smtClean="0"/>
              <a:t>Probability is a rigorous formalism for uncertain knowledge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endParaRPr lang="en-US" smtClean="0"/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en-US" smtClean="0">
                <a:solidFill>
                  <a:schemeClr val="accent2"/>
                </a:solidFill>
              </a:rPr>
              <a:t>Joint probability distribution</a:t>
            </a:r>
            <a:r>
              <a:rPr lang="en-US" smtClean="0"/>
              <a:t> specifies probability of every </a:t>
            </a:r>
            <a:r>
              <a:rPr lang="en-US" smtClean="0">
                <a:solidFill>
                  <a:schemeClr val="accent2"/>
                </a:solidFill>
              </a:rPr>
              <a:t>possible world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endParaRPr lang="en-US" smtClean="0"/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en-US" smtClean="0"/>
              <a:t>Queries can be answered by summing over possible worlds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endParaRPr lang="en-US" smtClean="0"/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en-US" smtClean="0"/>
              <a:t>For nontrivial domains, we must find a way to reduce the joint distribution size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endParaRPr lang="en-US" smtClean="0"/>
          </a:p>
          <a:p>
            <a:pPr eaLnBrk="1" hangingPunct="1">
              <a:lnSpc>
                <a:spcPct val="85000"/>
              </a:lnSpc>
              <a:spcBef>
                <a:spcPct val="10000"/>
              </a:spcBef>
            </a:pPr>
            <a:r>
              <a:rPr lang="en-US" b="1" smtClean="0">
                <a:solidFill>
                  <a:schemeClr val="accent2"/>
                </a:solidFill>
              </a:rPr>
              <a:t>Independence</a:t>
            </a:r>
            <a:r>
              <a:rPr lang="en-US" smtClean="0">
                <a:solidFill>
                  <a:schemeClr val="accent2"/>
                </a:solidFill>
              </a:rPr>
              <a:t> </a:t>
            </a:r>
            <a:r>
              <a:rPr lang="en-US" i="1" smtClean="0"/>
              <a:t>(rare)</a:t>
            </a:r>
            <a:r>
              <a:rPr lang="en-US" smtClean="0">
                <a:solidFill>
                  <a:schemeClr val="accent2"/>
                </a:solidFill>
              </a:rPr>
              <a:t> </a:t>
            </a:r>
            <a:r>
              <a:rPr lang="en-US" smtClean="0"/>
              <a:t>and </a:t>
            </a:r>
            <a:r>
              <a:rPr lang="en-US" b="1" smtClean="0">
                <a:solidFill>
                  <a:schemeClr val="accent2"/>
                </a:solidFill>
              </a:rPr>
              <a:t>conditional independence</a:t>
            </a:r>
            <a:r>
              <a:rPr lang="en-US" smtClean="0"/>
              <a:t> </a:t>
            </a:r>
            <a:r>
              <a:rPr lang="en-US" i="1" smtClean="0"/>
              <a:t>(frequent)</a:t>
            </a:r>
            <a:r>
              <a:rPr lang="en-US" smtClean="0"/>
              <a:t> provide the tools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Next Class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458200" cy="4495800"/>
          </a:xfrm>
        </p:spPr>
        <p:txBody>
          <a:bodyPr/>
          <a:lstStyle/>
          <a:p>
            <a:pPr eaLnBrk="1" hangingPunct="1"/>
            <a:r>
              <a:rPr lang="en-US" dirty="0" smtClean="0"/>
              <a:t>Bayesian Networks (</a:t>
            </a:r>
            <a:r>
              <a:rPr lang="en-US" dirty="0" err="1" smtClean="0"/>
              <a:t>Chpt</a:t>
            </a:r>
            <a:r>
              <a:rPr lang="en-US" dirty="0" smtClean="0"/>
              <a:t> 6.3)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23528" y="3140968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Start working on assignments3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Recap Joint Distribution</a:t>
            </a:r>
          </a:p>
        </p:txBody>
      </p:sp>
      <p:sp>
        <p:nvSpPr>
          <p:cNvPr id="308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14438"/>
            <a:ext cx="9163050" cy="24257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</a:pPr>
            <a:r>
              <a:rPr lang="en-US" sz="2400" smtClean="0"/>
              <a:t>3 binary random variables: </a:t>
            </a:r>
            <a:r>
              <a:rPr lang="en-US" b="1" smtClean="0"/>
              <a:t>P(H,S,F)</a:t>
            </a:r>
          </a:p>
          <a:p>
            <a:pPr lvl="1" eaLnBrk="1" hangingPunct="1">
              <a:spcAft>
                <a:spcPct val="20000"/>
              </a:spcAft>
            </a:pPr>
            <a:r>
              <a:rPr lang="en-US" b="1" smtClean="0"/>
              <a:t>H   dom(H)={h, </a:t>
            </a:r>
            <a:r>
              <a:rPr lang="en-US" b="1" smtClean="0">
                <a:sym typeface="Symbol" pitchFamily="18" charset="2"/>
              </a:rPr>
              <a:t></a:t>
            </a:r>
            <a:r>
              <a:rPr lang="en-US" b="1" smtClean="0"/>
              <a:t>h}</a:t>
            </a:r>
            <a:r>
              <a:rPr lang="en-US" smtClean="0"/>
              <a:t>    has heart disease,  does not have…</a:t>
            </a:r>
          </a:p>
          <a:p>
            <a:pPr lvl="1" eaLnBrk="1" hangingPunct="1">
              <a:spcAft>
                <a:spcPct val="20000"/>
              </a:spcAft>
            </a:pPr>
            <a:r>
              <a:rPr lang="en-US" b="1" smtClean="0"/>
              <a:t>S   dom(S)={s, </a:t>
            </a:r>
            <a:r>
              <a:rPr lang="en-US" b="1" smtClean="0">
                <a:sym typeface="Symbol" pitchFamily="18" charset="2"/>
              </a:rPr>
              <a:t></a:t>
            </a:r>
            <a:r>
              <a:rPr lang="en-US" b="1" smtClean="0"/>
              <a:t>s}</a:t>
            </a:r>
            <a:r>
              <a:rPr lang="en-US" smtClean="0"/>
              <a:t>    smokes,  does not smoke</a:t>
            </a:r>
          </a:p>
          <a:p>
            <a:pPr lvl="1" eaLnBrk="1" hangingPunct="1">
              <a:spcAft>
                <a:spcPct val="20000"/>
              </a:spcAft>
            </a:pPr>
            <a:r>
              <a:rPr lang="en-US" b="1" smtClean="0"/>
              <a:t>F   dom(F)={f, </a:t>
            </a:r>
            <a:r>
              <a:rPr lang="en-US" b="1" smtClean="0">
                <a:sym typeface="Symbol" pitchFamily="18" charset="2"/>
              </a:rPr>
              <a:t></a:t>
            </a:r>
            <a:r>
              <a:rPr lang="en-US" b="1" smtClean="0"/>
              <a:t>f}</a:t>
            </a:r>
            <a:r>
              <a:rPr lang="en-US" smtClean="0"/>
              <a:t>    high fat diet,  low fat diet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Recap Joint Distribution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9163050" cy="2425700"/>
          </a:xfrm>
        </p:spPr>
        <p:txBody>
          <a:bodyPr/>
          <a:lstStyle/>
          <a:p>
            <a:pPr marL="0" indent="0" eaLnBrk="1" hangingPunct="1">
              <a:spcAft>
                <a:spcPct val="20000"/>
              </a:spcAft>
            </a:pPr>
            <a:r>
              <a:rPr lang="en-US" sz="2400" smtClean="0"/>
              <a:t>3 binary random variables: </a:t>
            </a:r>
            <a:r>
              <a:rPr lang="en-US" b="1" smtClean="0"/>
              <a:t>P(H,S,F)</a:t>
            </a:r>
          </a:p>
          <a:p>
            <a:pPr lvl="1" eaLnBrk="1" hangingPunct="1">
              <a:spcAft>
                <a:spcPct val="20000"/>
              </a:spcAft>
            </a:pPr>
            <a:r>
              <a:rPr lang="en-US" b="1" smtClean="0"/>
              <a:t>H   dom(H)={h, </a:t>
            </a:r>
            <a:r>
              <a:rPr lang="en-US" b="1" smtClean="0">
                <a:sym typeface="Symbol" pitchFamily="18" charset="2"/>
              </a:rPr>
              <a:t></a:t>
            </a:r>
            <a:r>
              <a:rPr lang="en-US" b="1" smtClean="0"/>
              <a:t>h}</a:t>
            </a:r>
            <a:r>
              <a:rPr lang="en-US" smtClean="0"/>
              <a:t>   has heart disease,  does not have…</a:t>
            </a:r>
          </a:p>
          <a:p>
            <a:pPr lvl="1" eaLnBrk="1" hangingPunct="1">
              <a:spcAft>
                <a:spcPct val="20000"/>
              </a:spcAft>
            </a:pPr>
            <a:r>
              <a:rPr lang="en-US" b="1" smtClean="0"/>
              <a:t>S   dom(S)={s, </a:t>
            </a:r>
            <a:r>
              <a:rPr lang="en-US" b="1" smtClean="0">
                <a:sym typeface="Symbol" pitchFamily="18" charset="2"/>
              </a:rPr>
              <a:t></a:t>
            </a:r>
            <a:r>
              <a:rPr lang="en-US" b="1" smtClean="0"/>
              <a:t>s}</a:t>
            </a:r>
            <a:r>
              <a:rPr lang="en-US" smtClean="0"/>
              <a:t>   smokes,  does not smoke</a:t>
            </a:r>
          </a:p>
          <a:p>
            <a:pPr lvl="1" eaLnBrk="1" hangingPunct="1">
              <a:spcAft>
                <a:spcPct val="20000"/>
              </a:spcAft>
            </a:pPr>
            <a:r>
              <a:rPr lang="en-US" b="1" smtClean="0"/>
              <a:t>F   dom(F)={f, </a:t>
            </a:r>
            <a:r>
              <a:rPr lang="en-US" b="1" smtClean="0">
                <a:sym typeface="Symbol" pitchFamily="18" charset="2"/>
              </a:rPr>
              <a:t></a:t>
            </a:r>
            <a:r>
              <a:rPr lang="en-US" b="1" smtClean="0"/>
              <a:t>f}</a:t>
            </a:r>
            <a:r>
              <a:rPr lang="en-US" smtClean="0"/>
              <a:t>    high fat diet,  low fat diet</a:t>
            </a:r>
          </a:p>
        </p:txBody>
      </p:sp>
      <p:graphicFrame>
        <p:nvGraphicFramePr>
          <p:cNvPr id="776196" name="Group 4"/>
          <p:cNvGraphicFramePr>
            <a:graphicFrameLocks noGrp="1"/>
          </p:cNvGraphicFramePr>
          <p:nvPr>
            <p:ph sz="half" idx="2"/>
          </p:nvPr>
        </p:nvGraphicFramePr>
        <p:xfrm>
          <a:off x="2393950" y="4568825"/>
          <a:ext cx="2087563" cy="960438"/>
        </p:xfrm>
        <a:graphic>
          <a:graphicData uri="http://schemas.openxmlformats.org/drawingml/2006/table">
            <a:tbl>
              <a:tblPr/>
              <a:tblGrid>
                <a:gridCol w="1044575"/>
                <a:gridCol w="1042988"/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76207" name="Group 15"/>
          <p:cNvGraphicFramePr>
            <a:graphicFrameLocks noGrp="1"/>
          </p:cNvGraphicFramePr>
          <p:nvPr/>
        </p:nvGraphicFramePr>
        <p:xfrm>
          <a:off x="4932363" y="4579938"/>
          <a:ext cx="2087562" cy="960438"/>
        </p:xfrm>
        <a:graphic>
          <a:graphicData uri="http://schemas.openxmlformats.org/drawingml/2006/table">
            <a:tbl>
              <a:tblPr/>
              <a:tblGrid>
                <a:gridCol w="1044575"/>
                <a:gridCol w="1042987"/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23" name="Text Box 26"/>
          <p:cNvSpPr txBox="1">
            <a:spLocks noChangeArrowheads="1"/>
          </p:cNvSpPr>
          <p:nvPr/>
        </p:nvSpPr>
        <p:spPr bwMode="auto">
          <a:xfrm>
            <a:off x="2681288" y="40655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Helvetica" pitchFamily="34" charset="0"/>
              </a:rPr>
              <a:t>s</a:t>
            </a:r>
          </a:p>
        </p:txBody>
      </p:sp>
      <p:sp>
        <p:nvSpPr>
          <p:cNvPr id="4124" name="Text Box 27"/>
          <p:cNvSpPr txBox="1">
            <a:spLocks noChangeArrowheads="1"/>
          </p:cNvSpPr>
          <p:nvPr/>
        </p:nvSpPr>
        <p:spPr bwMode="auto">
          <a:xfrm>
            <a:off x="3617913" y="4065588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ym typeface="Symbol" pitchFamily="18" charset="2"/>
              </a:rPr>
              <a:t></a:t>
            </a:r>
            <a:r>
              <a:rPr lang="en-US"/>
              <a:t> </a:t>
            </a:r>
            <a:r>
              <a:rPr lang="en-US" b="1">
                <a:latin typeface="Helvetica" pitchFamily="34" charset="0"/>
              </a:rPr>
              <a:t>s</a:t>
            </a:r>
          </a:p>
        </p:txBody>
      </p:sp>
      <p:sp>
        <p:nvSpPr>
          <p:cNvPr id="4125" name="Text Box 28"/>
          <p:cNvSpPr txBox="1">
            <a:spLocks noChangeArrowheads="1"/>
          </p:cNvSpPr>
          <p:nvPr/>
        </p:nvSpPr>
        <p:spPr bwMode="auto">
          <a:xfrm>
            <a:off x="5219700" y="40767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Helvetica" pitchFamily="34" charset="0"/>
              </a:rPr>
              <a:t>s</a:t>
            </a:r>
          </a:p>
        </p:txBody>
      </p:sp>
      <p:sp>
        <p:nvSpPr>
          <p:cNvPr id="4126" name="Text Box 29"/>
          <p:cNvSpPr txBox="1">
            <a:spLocks noChangeArrowheads="1"/>
          </p:cNvSpPr>
          <p:nvPr/>
        </p:nvSpPr>
        <p:spPr bwMode="auto">
          <a:xfrm>
            <a:off x="6156325" y="4076700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ym typeface="Symbol" pitchFamily="18" charset="2"/>
              </a:rPr>
              <a:t></a:t>
            </a:r>
            <a:r>
              <a:rPr lang="en-US"/>
              <a:t> </a:t>
            </a:r>
            <a:r>
              <a:rPr lang="en-US" b="1">
                <a:latin typeface="Helvetica" pitchFamily="34" charset="0"/>
              </a:rPr>
              <a:t>s</a:t>
            </a:r>
          </a:p>
        </p:txBody>
      </p:sp>
      <p:sp>
        <p:nvSpPr>
          <p:cNvPr id="4127" name="Text Box 30"/>
          <p:cNvSpPr txBox="1">
            <a:spLocks noChangeArrowheads="1"/>
          </p:cNvSpPr>
          <p:nvPr/>
        </p:nvSpPr>
        <p:spPr bwMode="auto">
          <a:xfrm>
            <a:off x="3186113" y="3633788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Helvetica" pitchFamily="34" charset="0"/>
              </a:rPr>
              <a:t>f</a:t>
            </a:r>
          </a:p>
        </p:txBody>
      </p:sp>
      <p:sp>
        <p:nvSpPr>
          <p:cNvPr id="4128" name="Text Box 31"/>
          <p:cNvSpPr txBox="1">
            <a:spLocks noChangeArrowheads="1"/>
          </p:cNvSpPr>
          <p:nvPr/>
        </p:nvSpPr>
        <p:spPr bwMode="auto">
          <a:xfrm>
            <a:off x="5580063" y="3644900"/>
            <a:ext cx="579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ym typeface="Symbol" pitchFamily="18" charset="2"/>
              </a:rPr>
              <a:t></a:t>
            </a:r>
            <a:r>
              <a:rPr lang="en-US"/>
              <a:t> </a:t>
            </a:r>
            <a:r>
              <a:rPr lang="en-US" b="1">
                <a:latin typeface="Helvetica" pitchFamily="34" charset="0"/>
              </a:rPr>
              <a:t>f</a:t>
            </a:r>
          </a:p>
        </p:txBody>
      </p:sp>
      <p:sp>
        <p:nvSpPr>
          <p:cNvPr id="4129" name="Text Box 32"/>
          <p:cNvSpPr txBox="1">
            <a:spLocks noChangeArrowheads="1"/>
          </p:cNvSpPr>
          <p:nvPr/>
        </p:nvSpPr>
        <p:spPr bwMode="auto">
          <a:xfrm>
            <a:off x="1889125" y="464185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Helvetica" pitchFamily="34" charset="0"/>
              </a:rPr>
              <a:t>h</a:t>
            </a:r>
          </a:p>
        </p:txBody>
      </p:sp>
      <p:sp>
        <p:nvSpPr>
          <p:cNvPr id="4130" name="Text Box 33"/>
          <p:cNvSpPr txBox="1">
            <a:spLocks noChangeArrowheads="1"/>
          </p:cNvSpPr>
          <p:nvPr/>
        </p:nvSpPr>
        <p:spPr bwMode="auto">
          <a:xfrm>
            <a:off x="1601788" y="5145088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ym typeface="Symbol" pitchFamily="18" charset="2"/>
              </a:rPr>
              <a:t></a:t>
            </a:r>
            <a:r>
              <a:rPr lang="en-US"/>
              <a:t> </a:t>
            </a:r>
            <a:r>
              <a:rPr lang="en-US" b="1">
                <a:latin typeface="Helvetica" pitchFamily="34" charset="0"/>
              </a:rPr>
              <a:t>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Recap Marginalization</a:t>
            </a:r>
          </a:p>
        </p:txBody>
      </p:sp>
      <p:sp>
        <p:nvSpPr>
          <p:cNvPr id="5148" name="Text Box 3"/>
          <p:cNvSpPr txBox="1">
            <a:spLocks noChangeArrowheads="1"/>
          </p:cNvSpPr>
          <p:nvPr/>
        </p:nvSpPr>
        <p:spPr bwMode="auto">
          <a:xfrm>
            <a:off x="285750" y="3857625"/>
            <a:ext cx="167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P(H,S)?</a:t>
            </a:r>
          </a:p>
        </p:txBody>
      </p:sp>
      <p:sp>
        <p:nvSpPr>
          <p:cNvPr id="778244" name="Text Box 4"/>
          <p:cNvSpPr txBox="1">
            <a:spLocks noChangeArrowheads="1"/>
          </p:cNvSpPr>
          <p:nvPr/>
        </p:nvSpPr>
        <p:spPr bwMode="auto">
          <a:xfrm>
            <a:off x="5940425" y="4797425"/>
            <a:ext cx="167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P(H)?</a:t>
            </a:r>
          </a:p>
        </p:txBody>
      </p:sp>
      <p:sp>
        <p:nvSpPr>
          <p:cNvPr id="778245" name="Text Box 5"/>
          <p:cNvSpPr txBox="1">
            <a:spLocks noChangeArrowheads="1"/>
          </p:cNvSpPr>
          <p:nvPr/>
        </p:nvSpPr>
        <p:spPr bwMode="auto">
          <a:xfrm>
            <a:off x="1619250" y="5734050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P(S)?</a:t>
            </a:r>
          </a:p>
        </p:txBody>
      </p:sp>
      <p:graphicFrame>
        <p:nvGraphicFramePr>
          <p:cNvPr id="778246" name="Object 6"/>
          <p:cNvGraphicFramePr>
            <a:graphicFrameLocks noChangeAspect="1"/>
          </p:cNvGraphicFramePr>
          <p:nvPr>
            <p:ph idx="1"/>
          </p:nvPr>
        </p:nvGraphicFramePr>
        <p:xfrm>
          <a:off x="4787900" y="3289300"/>
          <a:ext cx="4105275" cy="762000"/>
        </p:xfrm>
        <a:graphic>
          <a:graphicData uri="http://schemas.openxmlformats.org/presentationml/2006/ole">
            <p:oleObj spid="_x0000_s5122" name="Equation" r:id="rId4" imgW="1917360" imgH="355320" progId="Equation.3">
              <p:embed/>
            </p:oleObj>
          </a:graphicData>
        </a:graphic>
      </p:graphicFrame>
      <p:graphicFrame>
        <p:nvGraphicFramePr>
          <p:cNvPr id="778247" name="Group 7"/>
          <p:cNvGraphicFramePr>
            <a:graphicFrameLocks noGrp="1"/>
          </p:cNvGraphicFramePr>
          <p:nvPr/>
        </p:nvGraphicFramePr>
        <p:xfrm>
          <a:off x="1890713" y="1846263"/>
          <a:ext cx="2087562" cy="960438"/>
        </p:xfrm>
        <a:graphic>
          <a:graphicData uri="http://schemas.openxmlformats.org/drawingml/2006/table">
            <a:tbl>
              <a:tblPr/>
              <a:tblGrid>
                <a:gridCol w="1044575"/>
                <a:gridCol w="1042987"/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78258" name="Group 18"/>
          <p:cNvGraphicFramePr>
            <a:graphicFrameLocks noGrp="1"/>
          </p:cNvGraphicFramePr>
          <p:nvPr/>
        </p:nvGraphicFramePr>
        <p:xfrm>
          <a:off x="4429125" y="1857375"/>
          <a:ext cx="2087563" cy="960438"/>
        </p:xfrm>
        <a:graphic>
          <a:graphicData uri="http://schemas.openxmlformats.org/drawingml/2006/table">
            <a:tbl>
              <a:tblPr/>
              <a:tblGrid>
                <a:gridCol w="1044575"/>
                <a:gridCol w="1042988"/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73" name="Text Box 29"/>
          <p:cNvSpPr txBox="1">
            <a:spLocks noChangeArrowheads="1"/>
          </p:cNvSpPr>
          <p:nvPr/>
        </p:nvSpPr>
        <p:spPr bwMode="auto">
          <a:xfrm>
            <a:off x="2178050" y="13430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Helvetica" pitchFamily="34" charset="0"/>
              </a:rPr>
              <a:t>s</a:t>
            </a:r>
          </a:p>
        </p:txBody>
      </p:sp>
      <p:sp>
        <p:nvSpPr>
          <p:cNvPr id="5174" name="Text Box 30"/>
          <p:cNvSpPr txBox="1">
            <a:spLocks noChangeArrowheads="1"/>
          </p:cNvSpPr>
          <p:nvPr/>
        </p:nvSpPr>
        <p:spPr bwMode="auto">
          <a:xfrm>
            <a:off x="3114675" y="1343025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ym typeface="Symbol" pitchFamily="18" charset="2"/>
              </a:rPr>
              <a:t></a:t>
            </a:r>
            <a:r>
              <a:rPr lang="en-US"/>
              <a:t> </a:t>
            </a:r>
            <a:r>
              <a:rPr lang="en-US" b="1">
                <a:latin typeface="Helvetica" pitchFamily="34" charset="0"/>
              </a:rPr>
              <a:t>s</a:t>
            </a:r>
          </a:p>
        </p:txBody>
      </p:sp>
      <p:sp>
        <p:nvSpPr>
          <p:cNvPr id="5175" name="Text Box 31"/>
          <p:cNvSpPr txBox="1">
            <a:spLocks noChangeArrowheads="1"/>
          </p:cNvSpPr>
          <p:nvPr/>
        </p:nvSpPr>
        <p:spPr bwMode="auto">
          <a:xfrm>
            <a:off x="4716463" y="135413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Helvetica" pitchFamily="34" charset="0"/>
              </a:rPr>
              <a:t>s</a:t>
            </a:r>
          </a:p>
        </p:txBody>
      </p:sp>
      <p:sp>
        <p:nvSpPr>
          <p:cNvPr id="5176" name="Text Box 32"/>
          <p:cNvSpPr txBox="1">
            <a:spLocks noChangeArrowheads="1"/>
          </p:cNvSpPr>
          <p:nvPr/>
        </p:nvSpPr>
        <p:spPr bwMode="auto">
          <a:xfrm>
            <a:off x="5653088" y="1354138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ym typeface="Symbol" pitchFamily="18" charset="2"/>
              </a:rPr>
              <a:t></a:t>
            </a:r>
            <a:r>
              <a:rPr lang="en-US"/>
              <a:t> </a:t>
            </a:r>
            <a:r>
              <a:rPr lang="en-US" b="1">
                <a:latin typeface="Helvetica" pitchFamily="34" charset="0"/>
              </a:rPr>
              <a:t>s</a:t>
            </a:r>
          </a:p>
        </p:txBody>
      </p:sp>
      <p:sp>
        <p:nvSpPr>
          <p:cNvPr id="5177" name="Text Box 33"/>
          <p:cNvSpPr txBox="1">
            <a:spLocks noChangeArrowheads="1"/>
          </p:cNvSpPr>
          <p:nvPr/>
        </p:nvSpPr>
        <p:spPr bwMode="auto">
          <a:xfrm>
            <a:off x="2682875" y="911225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Helvetica" pitchFamily="34" charset="0"/>
              </a:rPr>
              <a:t>f</a:t>
            </a:r>
          </a:p>
        </p:txBody>
      </p:sp>
      <p:sp>
        <p:nvSpPr>
          <p:cNvPr id="5178" name="Text Box 34"/>
          <p:cNvSpPr txBox="1">
            <a:spLocks noChangeArrowheads="1"/>
          </p:cNvSpPr>
          <p:nvPr/>
        </p:nvSpPr>
        <p:spPr bwMode="auto">
          <a:xfrm>
            <a:off x="5076825" y="922338"/>
            <a:ext cx="579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ym typeface="Symbol" pitchFamily="18" charset="2"/>
              </a:rPr>
              <a:t></a:t>
            </a:r>
            <a:r>
              <a:rPr lang="en-US"/>
              <a:t> </a:t>
            </a:r>
            <a:r>
              <a:rPr lang="en-US" b="1">
                <a:latin typeface="Helvetica" pitchFamily="34" charset="0"/>
              </a:rPr>
              <a:t>f</a:t>
            </a:r>
          </a:p>
        </p:txBody>
      </p:sp>
      <p:sp>
        <p:nvSpPr>
          <p:cNvPr id="5179" name="Text Box 35"/>
          <p:cNvSpPr txBox="1">
            <a:spLocks noChangeArrowheads="1"/>
          </p:cNvSpPr>
          <p:nvPr/>
        </p:nvSpPr>
        <p:spPr bwMode="auto">
          <a:xfrm>
            <a:off x="1385888" y="1919288"/>
            <a:ext cx="369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Helvetica" pitchFamily="34" charset="0"/>
              </a:rPr>
              <a:t>h</a:t>
            </a:r>
          </a:p>
        </p:txBody>
      </p:sp>
      <p:sp>
        <p:nvSpPr>
          <p:cNvPr id="5180" name="Text Box 36"/>
          <p:cNvSpPr txBox="1">
            <a:spLocks noChangeArrowheads="1"/>
          </p:cNvSpPr>
          <p:nvPr/>
        </p:nvSpPr>
        <p:spPr bwMode="auto">
          <a:xfrm>
            <a:off x="1098550" y="2422525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ym typeface="Symbol" pitchFamily="18" charset="2"/>
              </a:rPr>
              <a:t></a:t>
            </a:r>
            <a:r>
              <a:rPr lang="en-US"/>
              <a:t> </a:t>
            </a:r>
            <a:r>
              <a:rPr lang="en-US" b="1">
                <a:latin typeface="Helvetica" pitchFamily="34" charset="0"/>
              </a:rPr>
              <a:t>h</a:t>
            </a:r>
          </a:p>
        </p:txBody>
      </p:sp>
      <p:graphicFrame>
        <p:nvGraphicFramePr>
          <p:cNvPr id="778277" name="Group 37"/>
          <p:cNvGraphicFramePr>
            <a:graphicFrameLocks noGrp="1"/>
          </p:cNvGraphicFramePr>
          <p:nvPr/>
        </p:nvGraphicFramePr>
        <p:xfrm>
          <a:off x="2843213" y="4437063"/>
          <a:ext cx="2376487" cy="1079501"/>
        </p:xfrm>
        <a:graphic>
          <a:graphicData uri="http://schemas.openxmlformats.org/drawingml/2006/table">
            <a:tbl>
              <a:tblPr/>
              <a:tblGrid>
                <a:gridCol w="1189037"/>
                <a:gridCol w="1187450"/>
              </a:tblGrid>
              <a:tr h="566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.28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44" grpId="0"/>
      <p:bldP spid="7782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Recap Conditional Probability</a:t>
            </a:r>
          </a:p>
        </p:txBody>
      </p:sp>
      <p:sp>
        <p:nvSpPr>
          <p:cNvPr id="6164" name="Text Box 3"/>
          <p:cNvSpPr txBox="1">
            <a:spLocks noChangeArrowheads="1"/>
          </p:cNvSpPr>
          <p:nvPr/>
        </p:nvSpPr>
        <p:spPr bwMode="auto">
          <a:xfrm>
            <a:off x="676275" y="927100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P(H,S)</a:t>
            </a:r>
          </a:p>
        </p:txBody>
      </p:sp>
      <p:sp>
        <p:nvSpPr>
          <p:cNvPr id="6165" name="Text Box 4"/>
          <p:cNvSpPr txBox="1">
            <a:spLocks noChangeArrowheads="1"/>
          </p:cNvSpPr>
          <p:nvPr/>
        </p:nvSpPr>
        <p:spPr bwMode="auto">
          <a:xfrm>
            <a:off x="4203700" y="927100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P(H)</a:t>
            </a:r>
          </a:p>
        </p:txBody>
      </p:sp>
      <p:sp>
        <p:nvSpPr>
          <p:cNvPr id="6166" name="Text Box 5"/>
          <p:cNvSpPr txBox="1">
            <a:spLocks noChangeArrowheads="1"/>
          </p:cNvSpPr>
          <p:nvPr/>
        </p:nvSpPr>
        <p:spPr bwMode="auto">
          <a:xfrm>
            <a:off x="676275" y="2655888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P(S)</a:t>
            </a:r>
          </a:p>
        </p:txBody>
      </p:sp>
      <p:graphicFrame>
        <p:nvGraphicFramePr>
          <p:cNvPr id="6146" name="Object 6"/>
          <p:cNvGraphicFramePr>
            <a:graphicFrameLocks noChangeAspect="1"/>
          </p:cNvGraphicFramePr>
          <p:nvPr>
            <p:ph idx="1"/>
          </p:nvPr>
        </p:nvGraphicFramePr>
        <p:xfrm>
          <a:off x="5500688" y="1000125"/>
          <a:ext cx="2754312" cy="927100"/>
        </p:xfrm>
        <a:graphic>
          <a:graphicData uri="http://schemas.openxmlformats.org/presentationml/2006/ole">
            <p:oleObj spid="_x0000_s6146" name="Equation" r:id="rId4" imgW="1244520" imgH="419040" progId="Equation.3">
              <p:embed/>
            </p:oleObj>
          </a:graphicData>
        </a:graphic>
      </p:graphicFrame>
      <p:graphicFrame>
        <p:nvGraphicFramePr>
          <p:cNvPr id="780295" name="Group 7"/>
          <p:cNvGraphicFramePr>
            <a:graphicFrameLocks noGrp="1"/>
          </p:cNvGraphicFramePr>
          <p:nvPr/>
        </p:nvGraphicFramePr>
        <p:xfrm>
          <a:off x="1900238" y="1503363"/>
          <a:ext cx="2087563" cy="960438"/>
        </p:xfrm>
        <a:graphic>
          <a:graphicData uri="http://schemas.openxmlformats.org/drawingml/2006/table">
            <a:tbl>
              <a:tblPr/>
              <a:tblGrid>
                <a:gridCol w="1044575"/>
                <a:gridCol w="1042988"/>
              </a:tblGrid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.28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78" name="Text Box 18"/>
          <p:cNvSpPr txBox="1">
            <a:spLocks noChangeArrowheads="1"/>
          </p:cNvSpPr>
          <p:nvPr/>
        </p:nvSpPr>
        <p:spPr bwMode="auto">
          <a:xfrm>
            <a:off x="2187575" y="10001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Helvetica" pitchFamily="34" charset="0"/>
              </a:rPr>
              <a:t>s</a:t>
            </a:r>
          </a:p>
        </p:txBody>
      </p:sp>
      <p:sp>
        <p:nvSpPr>
          <p:cNvPr id="6179" name="Text Box 19"/>
          <p:cNvSpPr txBox="1">
            <a:spLocks noChangeArrowheads="1"/>
          </p:cNvSpPr>
          <p:nvPr/>
        </p:nvSpPr>
        <p:spPr bwMode="auto">
          <a:xfrm>
            <a:off x="3124200" y="1000125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ym typeface="Symbol" pitchFamily="18" charset="2"/>
              </a:rPr>
              <a:t></a:t>
            </a:r>
            <a:r>
              <a:rPr lang="en-US"/>
              <a:t> </a:t>
            </a:r>
            <a:r>
              <a:rPr lang="en-US" b="1">
                <a:latin typeface="Helvetica" pitchFamily="34" charset="0"/>
              </a:rPr>
              <a:t>s</a:t>
            </a:r>
          </a:p>
        </p:txBody>
      </p:sp>
      <p:sp>
        <p:nvSpPr>
          <p:cNvPr id="6180" name="Text Box 20"/>
          <p:cNvSpPr txBox="1">
            <a:spLocks noChangeArrowheads="1"/>
          </p:cNvSpPr>
          <p:nvPr/>
        </p:nvSpPr>
        <p:spPr bwMode="auto">
          <a:xfrm>
            <a:off x="1395413" y="1576388"/>
            <a:ext cx="369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Helvetica" pitchFamily="34" charset="0"/>
              </a:rPr>
              <a:t>h</a:t>
            </a:r>
          </a:p>
        </p:txBody>
      </p:sp>
      <p:sp>
        <p:nvSpPr>
          <p:cNvPr id="6181" name="Text Box 21"/>
          <p:cNvSpPr txBox="1">
            <a:spLocks noChangeArrowheads="1"/>
          </p:cNvSpPr>
          <p:nvPr/>
        </p:nvSpPr>
        <p:spPr bwMode="auto">
          <a:xfrm>
            <a:off x="1108075" y="2079625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ym typeface="Symbol" pitchFamily="18" charset="2"/>
              </a:rPr>
              <a:t></a:t>
            </a:r>
            <a:r>
              <a:rPr lang="en-US"/>
              <a:t> </a:t>
            </a:r>
            <a:r>
              <a:rPr lang="en-US" b="1">
                <a:latin typeface="Helvetica" pitchFamily="34" charset="0"/>
              </a:rPr>
              <a:t>h</a:t>
            </a:r>
          </a:p>
        </p:txBody>
      </p:sp>
      <p:sp>
        <p:nvSpPr>
          <p:cNvPr id="6182" name="Text Box 22"/>
          <p:cNvSpPr txBox="1">
            <a:spLocks noChangeArrowheads="1"/>
          </p:cNvSpPr>
          <p:nvPr/>
        </p:nvSpPr>
        <p:spPr bwMode="auto">
          <a:xfrm>
            <a:off x="4203700" y="1503363"/>
            <a:ext cx="865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.03</a:t>
            </a:r>
          </a:p>
        </p:txBody>
      </p:sp>
      <p:sp>
        <p:nvSpPr>
          <p:cNvPr id="6183" name="Text Box 23"/>
          <p:cNvSpPr txBox="1">
            <a:spLocks noChangeArrowheads="1"/>
          </p:cNvSpPr>
          <p:nvPr/>
        </p:nvSpPr>
        <p:spPr bwMode="auto">
          <a:xfrm>
            <a:off x="4203700" y="2008188"/>
            <a:ext cx="865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.97</a:t>
            </a:r>
          </a:p>
        </p:txBody>
      </p:sp>
      <p:sp>
        <p:nvSpPr>
          <p:cNvPr id="6184" name="Text Box 24"/>
          <p:cNvSpPr txBox="1">
            <a:spLocks noChangeArrowheads="1"/>
          </p:cNvSpPr>
          <p:nvPr/>
        </p:nvSpPr>
        <p:spPr bwMode="auto">
          <a:xfrm>
            <a:off x="2116138" y="2582863"/>
            <a:ext cx="865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.30</a:t>
            </a:r>
          </a:p>
        </p:txBody>
      </p:sp>
      <p:sp>
        <p:nvSpPr>
          <p:cNvPr id="6185" name="Text Box 25"/>
          <p:cNvSpPr txBox="1">
            <a:spLocks noChangeArrowheads="1"/>
          </p:cNvSpPr>
          <p:nvPr/>
        </p:nvSpPr>
        <p:spPr bwMode="auto">
          <a:xfrm>
            <a:off x="3124200" y="2582863"/>
            <a:ext cx="865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.70</a:t>
            </a:r>
          </a:p>
        </p:txBody>
      </p:sp>
      <p:sp>
        <p:nvSpPr>
          <p:cNvPr id="780314" name="Text Box 26"/>
          <p:cNvSpPr txBox="1">
            <a:spLocks noChangeArrowheads="1"/>
          </p:cNvSpPr>
          <p:nvPr/>
        </p:nvSpPr>
        <p:spPr bwMode="auto">
          <a:xfrm>
            <a:off x="1187450" y="4148138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P(S|H)</a:t>
            </a:r>
          </a:p>
        </p:txBody>
      </p:sp>
      <p:graphicFrame>
        <p:nvGraphicFramePr>
          <p:cNvPr id="780315" name="Group 27"/>
          <p:cNvGraphicFramePr>
            <a:graphicFrameLocks noGrp="1"/>
          </p:cNvGraphicFramePr>
          <p:nvPr/>
        </p:nvGraphicFramePr>
        <p:xfrm>
          <a:off x="2411413" y="4724400"/>
          <a:ext cx="2087562" cy="960438"/>
        </p:xfrm>
        <a:graphic>
          <a:graphicData uri="http://schemas.openxmlformats.org/drawingml/2006/table">
            <a:tbl>
              <a:tblPr/>
              <a:tblGrid>
                <a:gridCol w="1044575"/>
                <a:gridCol w="1042987"/>
              </a:tblGrid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.666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.333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.29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80326" name="Text Box 38"/>
          <p:cNvSpPr txBox="1">
            <a:spLocks noChangeArrowheads="1"/>
          </p:cNvSpPr>
          <p:nvPr/>
        </p:nvSpPr>
        <p:spPr bwMode="auto">
          <a:xfrm>
            <a:off x="2698750" y="4221163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Helvetica" pitchFamily="34" charset="0"/>
              </a:rPr>
              <a:t>s</a:t>
            </a:r>
          </a:p>
        </p:txBody>
      </p:sp>
      <p:sp>
        <p:nvSpPr>
          <p:cNvPr id="780327" name="Text Box 39"/>
          <p:cNvSpPr txBox="1">
            <a:spLocks noChangeArrowheads="1"/>
          </p:cNvSpPr>
          <p:nvPr/>
        </p:nvSpPr>
        <p:spPr bwMode="auto">
          <a:xfrm>
            <a:off x="3635375" y="4221163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ym typeface="Symbol" pitchFamily="18" charset="2"/>
              </a:rPr>
              <a:t></a:t>
            </a:r>
            <a:r>
              <a:rPr lang="en-US"/>
              <a:t> </a:t>
            </a:r>
            <a:r>
              <a:rPr lang="en-US" b="1">
                <a:latin typeface="Helvetica" pitchFamily="34" charset="0"/>
              </a:rPr>
              <a:t>s</a:t>
            </a:r>
          </a:p>
        </p:txBody>
      </p:sp>
      <p:sp>
        <p:nvSpPr>
          <p:cNvPr id="780328" name="Text Box 40"/>
          <p:cNvSpPr txBox="1">
            <a:spLocks noChangeArrowheads="1"/>
          </p:cNvSpPr>
          <p:nvPr/>
        </p:nvSpPr>
        <p:spPr bwMode="auto">
          <a:xfrm>
            <a:off x="1906588" y="4797425"/>
            <a:ext cx="369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Helvetica" pitchFamily="34" charset="0"/>
              </a:rPr>
              <a:t>h</a:t>
            </a:r>
          </a:p>
        </p:txBody>
      </p:sp>
      <p:sp>
        <p:nvSpPr>
          <p:cNvPr id="780329" name="Text Box 41"/>
          <p:cNvSpPr txBox="1">
            <a:spLocks noChangeArrowheads="1"/>
          </p:cNvSpPr>
          <p:nvPr/>
        </p:nvSpPr>
        <p:spPr bwMode="auto">
          <a:xfrm>
            <a:off x="1619250" y="5300663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ym typeface="Symbol" pitchFamily="18" charset="2"/>
              </a:rPr>
              <a:t></a:t>
            </a:r>
            <a:r>
              <a:rPr lang="en-US"/>
              <a:t> </a:t>
            </a:r>
            <a:r>
              <a:rPr lang="en-US" b="1">
                <a:latin typeface="Helvetica" pitchFamily="34" charset="0"/>
              </a:rPr>
              <a:t>h</a:t>
            </a:r>
          </a:p>
        </p:txBody>
      </p:sp>
      <p:sp>
        <p:nvSpPr>
          <p:cNvPr id="780330" name="Text Box 42"/>
          <p:cNvSpPr txBox="1">
            <a:spLocks noChangeArrowheads="1"/>
          </p:cNvSpPr>
          <p:nvPr/>
        </p:nvSpPr>
        <p:spPr bwMode="auto">
          <a:xfrm>
            <a:off x="6588125" y="4581525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Helvetica" pitchFamily="34" charset="0"/>
              </a:rPr>
              <a:t>P(H|S)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0314" grpId="0"/>
      <p:bldP spid="780326" grpId="0"/>
      <p:bldP spid="780327" grpId="0"/>
      <p:bldP spid="780328" grpId="0"/>
      <p:bldP spid="780329" grpId="0"/>
      <p:bldP spid="7803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Recap Conditional Probability (cont.)</a:t>
            </a:r>
          </a:p>
        </p:txBody>
      </p:sp>
      <p:graphicFrame>
        <p:nvGraphicFramePr>
          <p:cNvPr id="7170" name="Object 6"/>
          <p:cNvGraphicFramePr>
            <a:graphicFrameLocks noChangeAspect="1"/>
          </p:cNvGraphicFramePr>
          <p:nvPr>
            <p:ph idx="1"/>
          </p:nvPr>
        </p:nvGraphicFramePr>
        <p:xfrm>
          <a:off x="571500" y="1143000"/>
          <a:ext cx="2754313" cy="927100"/>
        </p:xfrm>
        <a:graphic>
          <a:graphicData uri="http://schemas.openxmlformats.org/presentationml/2006/ole">
            <p:oleObj spid="_x0000_s7170" name="Equation" r:id="rId4" imgW="1244520" imgH="419040" progId="Equation.3">
              <p:embed/>
            </p:oleObj>
          </a:graphicData>
        </a:graphic>
      </p:graphicFrame>
      <p:sp>
        <p:nvSpPr>
          <p:cNvPr id="833590" name="Rectangle 54"/>
          <p:cNvSpPr>
            <a:spLocks noChangeArrowheads="1"/>
          </p:cNvSpPr>
          <p:nvPr/>
        </p:nvSpPr>
        <p:spPr bwMode="auto">
          <a:xfrm>
            <a:off x="395288" y="2708275"/>
            <a:ext cx="8748712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 b="1" dirty="0">
                <a:latin typeface="Helvetica" pitchFamily="34" charset="0"/>
              </a:rPr>
              <a:t>Two key points we covered in </a:t>
            </a:r>
            <a:r>
              <a:rPr lang="en-US" sz="2800" b="1" dirty="0" smtClean="0">
                <a:latin typeface="Helvetica" pitchFamily="34" charset="0"/>
              </a:rPr>
              <a:t>the previous </a:t>
            </a:r>
            <a:r>
              <a:rPr lang="en-US" sz="2800" b="1" dirty="0">
                <a:latin typeface="Helvetica" pitchFamily="34" charset="0"/>
              </a:rPr>
              <a:t>lecture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Helvetica" pitchFamily="34" charset="0"/>
              </a:rPr>
              <a:t>We derived this equality from a possible world semantics of probability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Helvetica" pitchFamily="34" charset="0"/>
              </a:rPr>
              <a:t>It is not a probability distributions but…..</a:t>
            </a:r>
          </a:p>
        </p:txBody>
      </p:sp>
      <p:sp>
        <p:nvSpPr>
          <p:cNvPr id="7" name="Rectangle 54"/>
          <p:cNvSpPr>
            <a:spLocks noChangeArrowheads="1"/>
          </p:cNvSpPr>
          <p:nvPr/>
        </p:nvSpPr>
        <p:spPr bwMode="auto">
          <a:xfrm>
            <a:off x="214313" y="5500688"/>
            <a:ext cx="92868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Helvetica" pitchFamily="34" charset="0"/>
              </a:rPr>
              <a:t>One for each configuration of the conditioning var(s)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3590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99450" cy="612775"/>
          </a:xfrm>
        </p:spPr>
        <p:txBody>
          <a:bodyPr/>
          <a:lstStyle/>
          <a:p>
            <a:pPr eaLnBrk="1" hangingPunct="1"/>
            <a:r>
              <a:rPr lang="en-US" sz="3200" smtClean="0"/>
              <a:t>Recap Chain Rule</a:t>
            </a: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>
            <p:ph idx="1"/>
          </p:nvPr>
        </p:nvGraphicFramePr>
        <p:xfrm>
          <a:off x="611188" y="3644900"/>
          <a:ext cx="2754312" cy="927100"/>
        </p:xfrm>
        <a:graphic>
          <a:graphicData uri="http://schemas.openxmlformats.org/presentationml/2006/ole">
            <p:oleObj spid="_x0000_s8194" name="Equation" r:id="rId4" imgW="1244520" imgH="419040" progId="Equation.3">
              <p:embed/>
            </p:oleObj>
          </a:graphicData>
        </a:graphic>
      </p:graphicFrame>
      <p:graphicFrame>
        <p:nvGraphicFramePr>
          <p:cNvPr id="8195" name="Object 4"/>
          <p:cNvGraphicFramePr>
            <a:graphicFrameLocks noChangeAspect="1"/>
          </p:cNvGraphicFramePr>
          <p:nvPr/>
        </p:nvGraphicFramePr>
        <p:xfrm>
          <a:off x="4716463" y="3644900"/>
          <a:ext cx="2754312" cy="927100"/>
        </p:xfrm>
        <a:graphic>
          <a:graphicData uri="http://schemas.openxmlformats.org/presentationml/2006/ole">
            <p:oleObj spid="_x0000_s8195" name="Equation" r:id="rId5" imgW="1244520" imgH="419040" progId="Equation.3">
              <p:embed/>
            </p:oleObj>
          </a:graphicData>
        </a:graphic>
      </p:graphicFrame>
      <p:graphicFrame>
        <p:nvGraphicFramePr>
          <p:cNvPr id="8196" name="Object 5"/>
          <p:cNvGraphicFramePr>
            <a:graphicFrameLocks noChangeAspect="1"/>
          </p:cNvGraphicFramePr>
          <p:nvPr/>
        </p:nvGraphicFramePr>
        <p:xfrm>
          <a:off x="755650" y="5661025"/>
          <a:ext cx="3486150" cy="927100"/>
        </p:xfrm>
        <a:graphic>
          <a:graphicData uri="http://schemas.openxmlformats.org/presentationml/2006/ole">
            <p:oleObj spid="_x0000_s8196" name="Equation" r:id="rId6" imgW="1574640" imgH="419040" progId="Equation.3">
              <p:embed/>
            </p:oleObj>
          </a:graphicData>
        </a:graphic>
      </p:graphicFrame>
      <p:graphicFrame>
        <p:nvGraphicFramePr>
          <p:cNvPr id="8197" name="Object 6"/>
          <p:cNvGraphicFramePr>
            <a:graphicFrameLocks noChangeAspect="1"/>
          </p:cNvGraphicFramePr>
          <p:nvPr/>
        </p:nvGraphicFramePr>
        <p:xfrm>
          <a:off x="539750" y="1125538"/>
          <a:ext cx="2232025" cy="549275"/>
        </p:xfrm>
        <a:graphic>
          <a:graphicData uri="http://schemas.openxmlformats.org/presentationml/2006/ole">
            <p:oleObj spid="_x0000_s8197" name="Equation" r:id="rId7" imgW="825480" imgH="203040" progId="Equation.3">
              <p:embed/>
            </p:oleObj>
          </a:graphicData>
        </a:graphic>
      </p:graphicFrame>
      <p:sp>
        <p:nvSpPr>
          <p:cNvPr id="8225" name="Rectangle 7"/>
          <p:cNvSpPr>
            <a:spLocks noChangeArrowheads="1"/>
          </p:cNvSpPr>
          <p:nvPr/>
        </p:nvSpPr>
        <p:spPr bwMode="auto">
          <a:xfrm>
            <a:off x="250825" y="2708275"/>
            <a:ext cx="85693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200" b="1">
                <a:solidFill>
                  <a:schemeClr val="accent2"/>
                </a:solidFill>
                <a:latin typeface="Helvetica" pitchFamily="34" charset="0"/>
              </a:rPr>
              <a:t>Bayes Theorem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14313" y="260350"/>
            <a:ext cx="8929687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600" b="1">
                <a:solidFill>
                  <a:schemeClr val="accent2"/>
                </a:solidFill>
                <a:latin typeface="Helvetica" pitchFamily="34" charset="0"/>
              </a:rPr>
              <a:t>Lecture Overview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28600" y="1371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3200">
              <a:latin typeface="Helvetica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latin typeface="Helvetica" pitchFamily="34" charset="0"/>
              </a:rPr>
              <a:t>Recap with Example and Bayes Theorem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3200" b="1">
                <a:solidFill>
                  <a:schemeClr val="accent2"/>
                </a:solidFill>
                <a:latin typeface="Helvetica" pitchFamily="34" charset="0"/>
              </a:rPr>
              <a:t>Marginal Independence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3200">
                <a:latin typeface="Helvetica" pitchFamily="34" charset="0"/>
              </a:rPr>
              <a:t>Conditional Independence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endParaRPr lang="en-US" sz="320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31001</TotalTime>
  <Words>1326</Words>
  <Application>Microsoft Office PowerPoint</Application>
  <PresentationFormat>On-screen Show (4:3)</PresentationFormat>
  <Paragraphs>303</Paragraphs>
  <Slides>24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Default Design</vt:lpstr>
      <vt:lpstr>Equation</vt:lpstr>
      <vt:lpstr>Slide 1</vt:lpstr>
      <vt:lpstr>Slide 2</vt:lpstr>
      <vt:lpstr>Recap Joint Distribution</vt:lpstr>
      <vt:lpstr>Recap Joint Distribution</vt:lpstr>
      <vt:lpstr>Recap Marginalization</vt:lpstr>
      <vt:lpstr>Recap Conditional Probability</vt:lpstr>
      <vt:lpstr>Recap Conditional Probability (cont.)</vt:lpstr>
      <vt:lpstr>Recap Chain Rule</vt:lpstr>
      <vt:lpstr>Slide 9</vt:lpstr>
      <vt:lpstr>Slide 10</vt:lpstr>
      <vt:lpstr>Marginal Independence: Example</vt:lpstr>
      <vt:lpstr>Slide 12</vt:lpstr>
      <vt:lpstr>Slide 13</vt:lpstr>
      <vt:lpstr>Conditional Independence</vt:lpstr>
      <vt:lpstr>Look for weaker form of independence</vt:lpstr>
      <vt:lpstr>Conditional independence</vt:lpstr>
      <vt:lpstr>Proof of equivalent statements</vt:lpstr>
      <vt:lpstr>Slide 18</vt:lpstr>
      <vt:lpstr>Conditional independence: Use</vt:lpstr>
      <vt:lpstr>Slide 20</vt:lpstr>
      <vt:lpstr>Slide 21</vt:lpstr>
      <vt:lpstr>Learning Goals for today’s class</vt:lpstr>
      <vt:lpstr>Where are we? (Summary)</vt:lpstr>
      <vt:lpstr>Next Class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551</cp:revision>
  <dcterms:created xsi:type="dcterms:W3CDTF">2000-08-26T02:46:38Z</dcterms:created>
  <dcterms:modified xsi:type="dcterms:W3CDTF">2012-11-07T19:54:55Z</dcterms:modified>
</cp:coreProperties>
</file>