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98" r:id="rId2"/>
    <p:sldId id="550" r:id="rId3"/>
    <p:sldId id="551" r:id="rId4"/>
    <p:sldId id="552" r:id="rId5"/>
    <p:sldId id="470" r:id="rId6"/>
    <p:sldId id="553" r:id="rId7"/>
    <p:sldId id="495" r:id="rId8"/>
    <p:sldId id="534" r:id="rId9"/>
    <p:sldId id="535" r:id="rId10"/>
    <p:sldId id="490" r:id="rId11"/>
    <p:sldId id="497" r:id="rId12"/>
    <p:sldId id="498" r:id="rId13"/>
    <p:sldId id="499" r:id="rId14"/>
    <p:sldId id="500" r:id="rId15"/>
    <p:sldId id="503" r:id="rId16"/>
    <p:sldId id="546" r:id="rId17"/>
    <p:sldId id="514" r:id="rId18"/>
    <p:sldId id="547" r:id="rId19"/>
    <p:sldId id="548" r:id="rId20"/>
    <p:sldId id="554" r:id="rId21"/>
    <p:sldId id="555" r:id="rId22"/>
    <p:sldId id="530" r:id="rId23"/>
    <p:sldId id="532" r:id="rId24"/>
    <p:sldId id="531" r:id="rId25"/>
    <p:sldId id="549" r:id="rId26"/>
    <p:sldId id="543" r:id="rId27"/>
    <p:sldId id="533" r:id="rId28"/>
  </p:sldIdLst>
  <p:sldSz cx="9144000" cy="6858000" type="screen4x3"/>
  <p:notesSz cx="7023100" cy="9309100"/>
  <p:custDataLst>
    <p:tags r:id="rId31"/>
  </p:custDataLst>
  <p:defaultTextStyle>
    <a:defPPr>
      <a:defRPr lang="en-US"/>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199" autoAdjust="0"/>
    <p:restoredTop sz="81457" autoAdjust="0"/>
  </p:normalViewPr>
  <p:slideViewPr>
    <p:cSldViewPr>
      <p:cViewPr>
        <p:scale>
          <a:sx n="66" d="100"/>
          <a:sy n="66" d="100"/>
        </p:scale>
        <p:origin x="-1266"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830"/>
    </p:cViewPr>
  </p:sorterViewPr>
  <p:notesViewPr>
    <p:cSldViewPr>
      <p:cViewPr>
        <p:scale>
          <a:sx n="100" d="100"/>
          <a:sy n="100" d="100"/>
        </p:scale>
        <p:origin x="-864" y="282"/>
      </p:cViewPr>
      <p:guideLst>
        <p:guide orient="horz" pos="2932"/>
        <p:guide pos="221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1714" tIns="45856" rIns="91714" bIns="45856" numCol="1" anchor="t" anchorCtr="0" compatLnSpc="1">
            <a:prstTxWarp prst="textNoShape">
              <a:avLst/>
            </a:prstTxWarp>
          </a:bodyPr>
          <a:lstStyle>
            <a:lvl1pPr>
              <a:defRPr sz="1200"/>
            </a:lvl1pPr>
          </a:lstStyle>
          <a:p>
            <a:pPr>
              <a:defRPr/>
            </a:pPr>
            <a:endParaRPr lang="en-US"/>
          </a:p>
        </p:txBody>
      </p:sp>
      <p:sp>
        <p:nvSpPr>
          <p:cNvPr id="234499" name="Rectangle 3"/>
          <p:cNvSpPr>
            <a:spLocks noGrp="1" noChangeArrowheads="1"/>
          </p:cNvSpPr>
          <p:nvPr>
            <p:ph type="dt" sz="quarter" idx="1"/>
          </p:nvPr>
        </p:nvSpPr>
        <p:spPr bwMode="auto">
          <a:xfrm>
            <a:off x="3978275" y="0"/>
            <a:ext cx="3043238" cy="465138"/>
          </a:xfrm>
          <a:prstGeom prst="rect">
            <a:avLst/>
          </a:prstGeom>
          <a:noFill/>
          <a:ln w="9525">
            <a:noFill/>
            <a:miter lim="800000"/>
            <a:headEnd/>
            <a:tailEnd/>
          </a:ln>
          <a:effectLst/>
        </p:spPr>
        <p:txBody>
          <a:bodyPr vert="horz" wrap="square" lIns="91714" tIns="45856" rIns="91714" bIns="45856" numCol="1" anchor="t" anchorCtr="0" compatLnSpc="1">
            <a:prstTxWarp prst="textNoShape">
              <a:avLst/>
            </a:prstTxWarp>
          </a:bodyPr>
          <a:lstStyle>
            <a:lvl1pPr algn="r">
              <a:defRPr sz="1200"/>
            </a:lvl1pPr>
          </a:lstStyle>
          <a:p>
            <a:pPr>
              <a:defRPr/>
            </a:pPr>
            <a:endParaRPr lang="en-US"/>
          </a:p>
        </p:txBody>
      </p:sp>
      <p:sp>
        <p:nvSpPr>
          <p:cNvPr id="234500" name="Rectangle 4"/>
          <p:cNvSpPr>
            <a:spLocks noGrp="1" noChangeArrowheads="1"/>
          </p:cNvSpPr>
          <p:nvPr>
            <p:ph type="ftr" sz="quarter" idx="2"/>
          </p:nvPr>
        </p:nvSpPr>
        <p:spPr bwMode="auto">
          <a:xfrm>
            <a:off x="0" y="8842375"/>
            <a:ext cx="3043238" cy="465138"/>
          </a:xfrm>
          <a:prstGeom prst="rect">
            <a:avLst/>
          </a:prstGeom>
          <a:noFill/>
          <a:ln w="9525">
            <a:noFill/>
            <a:miter lim="800000"/>
            <a:headEnd/>
            <a:tailEnd/>
          </a:ln>
          <a:effectLst/>
        </p:spPr>
        <p:txBody>
          <a:bodyPr vert="horz" wrap="square" lIns="91714" tIns="45856" rIns="91714" bIns="45856" numCol="1" anchor="b" anchorCtr="0" compatLnSpc="1">
            <a:prstTxWarp prst="textNoShape">
              <a:avLst/>
            </a:prstTxWarp>
          </a:bodyPr>
          <a:lstStyle>
            <a:lvl1pPr>
              <a:defRPr sz="1200"/>
            </a:lvl1pPr>
          </a:lstStyle>
          <a:p>
            <a:pPr>
              <a:defRPr/>
            </a:pPr>
            <a:endParaRPr lang="en-US"/>
          </a:p>
        </p:txBody>
      </p:sp>
      <p:sp>
        <p:nvSpPr>
          <p:cNvPr id="234501" name="Rectangle 5"/>
          <p:cNvSpPr>
            <a:spLocks noGrp="1" noChangeArrowheads="1"/>
          </p:cNvSpPr>
          <p:nvPr>
            <p:ph type="sldNum" sz="quarter" idx="3"/>
          </p:nvPr>
        </p:nvSpPr>
        <p:spPr bwMode="auto">
          <a:xfrm>
            <a:off x="3978275" y="8842375"/>
            <a:ext cx="3043238" cy="465138"/>
          </a:xfrm>
          <a:prstGeom prst="rect">
            <a:avLst/>
          </a:prstGeom>
          <a:noFill/>
          <a:ln w="9525">
            <a:noFill/>
            <a:miter lim="800000"/>
            <a:headEnd/>
            <a:tailEnd/>
          </a:ln>
          <a:effectLst/>
        </p:spPr>
        <p:txBody>
          <a:bodyPr vert="horz" wrap="square" lIns="91714" tIns="45856" rIns="91714" bIns="45856" numCol="1" anchor="b" anchorCtr="0" compatLnSpc="1">
            <a:prstTxWarp prst="textNoShape">
              <a:avLst/>
            </a:prstTxWarp>
          </a:bodyPr>
          <a:lstStyle>
            <a:lvl1pPr algn="r">
              <a:defRPr sz="1200"/>
            </a:lvl1pPr>
          </a:lstStyle>
          <a:p>
            <a:pPr>
              <a:defRPr/>
            </a:pPr>
            <a:fld id="{62B30F60-EEF2-4D5D-A825-77DD7E3E237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43238" cy="465138"/>
          </a:xfrm>
          <a:prstGeom prst="rect">
            <a:avLst/>
          </a:prstGeom>
          <a:noFill/>
          <a:ln w="9525">
            <a:noFill/>
            <a:miter lim="800000"/>
            <a:headEnd/>
            <a:tailEnd/>
          </a:ln>
          <a:effectLst/>
        </p:spPr>
        <p:txBody>
          <a:bodyPr vert="horz" wrap="square" lIns="93310" tIns="46655" rIns="93310" bIns="46655" numCol="1" anchor="t" anchorCtr="0" compatLnSpc="1">
            <a:prstTxWarp prst="textNoShape">
              <a:avLst/>
            </a:prstTxWarp>
          </a:bodyPr>
          <a:lstStyle>
            <a:lvl1pPr defTabSz="933056">
              <a:defRPr sz="1200"/>
            </a:lvl1pPr>
          </a:lstStyle>
          <a:p>
            <a:pPr>
              <a:defRPr/>
            </a:pPr>
            <a:endParaRPr lang="en-US"/>
          </a:p>
        </p:txBody>
      </p:sp>
      <p:sp>
        <p:nvSpPr>
          <p:cNvPr id="3075" name="Rectangle 3"/>
          <p:cNvSpPr>
            <a:spLocks noGrp="1" noChangeArrowheads="1"/>
          </p:cNvSpPr>
          <p:nvPr>
            <p:ph type="dt" idx="1"/>
          </p:nvPr>
        </p:nvSpPr>
        <p:spPr bwMode="auto">
          <a:xfrm>
            <a:off x="3979863" y="0"/>
            <a:ext cx="3043237" cy="465138"/>
          </a:xfrm>
          <a:prstGeom prst="rect">
            <a:avLst/>
          </a:prstGeom>
          <a:noFill/>
          <a:ln w="9525">
            <a:noFill/>
            <a:miter lim="800000"/>
            <a:headEnd/>
            <a:tailEnd/>
          </a:ln>
          <a:effectLst/>
        </p:spPr>
        <p:txBody>
          <a:bodyPr vert="horz" wrap="square" lIns="93310" tIns="46655" rIns="93310" bIns="46655" numCol="1" anchor="t" anchorCtr="0" compatLnSpc="1">
            <a:prstTxWarp prst="textNoShape">
              <a:avLst/>
            </a:prstTxWarp>
          </a:bodyPr>
          <a:lstStyle>
            <a:lvl1pPr algn="r" defTabSz="933056">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85863" y="700088"/>
            <a:ext cx="4651375" cy="34893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6625" y="4422775"/>
            <a:ext cx="5149850" cy="4187825"/>
          </a:xfrm>
          <a:prstGeom prst="rect">
            <a:avLst/>
          </a:prstGeom>
          <a:noFill/>
          <a:ln w="9525">
            <a:noFill/>
            <a:miter lim="800000"/>
            <a:headEnd/>
            <a:tailEnd/>
          </a:ln>
          <a:effectLst/>
        </p:spPr>
        <p:txBody>
          <a:bodyPr vert="horz" wrap="square" lIns="93310" tIns="46655" rIns="93310" bIns="4665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43963"/>
            <a:ext cx="3043238" cy="465137"/>
          </a:xfrm>
          <a:prstGeom prst="rect">
            <a:avLst/>
          </a:prstGeom>
          <a:noFill/>
          <a:ln w="9525">
            <a:noFill/>
            <a:miter lim="800000"/>
            <a:headEnd/>
            <a:tailEnd/>
          </a:ln>
          <a:effectLst/>
        </p:spPr>
        <p:txBody>
          <a:bodyPr vert="horz" wrap="square" lIns="93310" tIns="46655" rIns="93310" bIns="46655" numCol="1" anchor="b" anchorCtr="0" compatLnSpc="1">
            <a:prstTxWarp prst="textNoShape">
              <a:avLst/>
            </a:prstTxWarp>
          </a:bodyPr>
          <a:lstStyle>
            <a:lvl1pPr defTabSz="933056">
              <a:defRPr sz="1200"/>
            </a:lvl1pPr>
          </a:lstStyle>
          <a:p>
            <a:pPr>
              <a:defRPr/>
            </a:pPr>
            <a:endParaRPr lang="en-US"/>
          </a:p>
        </p:txBody>
      </p:sp>
      <p:sp>
        <p:nvSpPr>
          <p:cNvPr id="3079" name="Rectangle 7"/>
          <p:cNvSpPr>
            <a:spLocks noGrp="1" noChangeArrowheads="1"/>
          </p:cNvSpPr>
          <p:nvPr>
            <p:ph type="sldNum" sz="quarter" idx="5"/>
          </p:nvPr>
        </p:nvSpPr>
        <p:spPr bwMode="auto">
          <a:xfrm>
            <a:off x="3979863" y="8843963"/>
            <a:ext cx="3043237" cy="465137"/>
          </a:xfrm>
          <a:prstGeom prst="rect">
            <a:avLst/>
          </a:prstGeom>
          <a:noFill/>
          <a:ln w="9525">
            <a:noFill/>
            <a:miter lim="800000"/>
            <a:headEnd/>
            <a:tailEnd/>
          </a:ln>
          <a:effectLst/>
        </p:spPr>
        <p:txBody>
          <a:bodyPr vert="horz" wrap="square" lIns="93310" tIns="46655" rIns="93310" bIns="46655" numCol="1" anchor="b" anchorCtr="0" compatLnSpc="1">
            <a:prstTxWarp prst="textNoShape">
              <a:avLst/>
            </a:prstTxWarp>
          </a:bodyPr>
          <a:lstStyle>
            <a:lvl1pPr algn="r" defTabSz="933056">
              <a:defRPr sz="1200"/>
            </a:lvl1pPr>
          </a:lstStyle>
          <a:p>
            <a:pPr>
              <a:defRPr/>
            </a:pPr>
            <a:fld id="{10A3EE0D-970C-45E3-978F-41C529F2556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sciencedirect.com/science/article/pii/S0004370212001026"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sciencedirect.com/science?_ob=RedirectURL&amp;_method=outwardLink&amp;_partnerName=936&amp;_eid=1-s2.0-S0004370212001026&amp;_pii=S0004370212001026&amp;_origin=article&amp;_zone=art_page&amp;_targetURL=https://s100.copyright.com/AppDispatchServlet?publisherName=ELS&amp;contentID=S0004370212001026&amp;orderBeanReset=true&amp;_acct=C000050484&amp;_version=1&amp;_userid=1022551&amp;md5=a88f4881379682aec072d5c343b45ebf" TargetMode="External"/><Relationship Id="rId5" Type="http://schemas.openxmlformats.org/officeDocument/2006/relationships/hyperlink" Target="http://www.sciencedirect.com/science/help/doi.htm" TargetMode="External"/><Relationship Id="rId4" Type="http://schemas.openxmlformats.org/officeDocument/2006/relationships/hyperlink" Target="http://dx.doi.org/10.1016/j.artint.2012.08.002"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defTabSz="931863"/>
            <a:fld id="{351FF71A-F900-4700-861F-A3F7DD3282CE}" type="slidenum">
              <a:rPr lang="en-US" smtClean="0"/>
              <a:pPr defTabSz="931863"/>
              <a:t>1</a:t>
            </a:fld>
            <a:endParaRPr 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b="1"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pPr defTabSz="931863"/>
            <a:fld id="{5CCDF894-960E-4215-8E15-8B258989AB81}" type="slidenum">
              <a:rPr lang="en-US" smtClean="0"/>
              <a:pPr defTabSz="931863"/>
              <a:t>11</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smtClean="0"/>
              <a:t>Epistemological not ontological</a:t>
            </a:r>
          </a:p>
          <a:p>
            <a:pPr eaLnBrk="1" hangingPunct="1"/>
            <a:r>
              <a:rPr lang="en-US" smtClean="0"/>
              <a:t>Subjective</a:t>
            </a:r>
          </a:p>
          <a:p>
            <a:pPr eaLnBrk="1" hangingPunct="1"/>
            <a:r>
              <a:rPr lang="en-US" smtClean="0"/>
              <a:t>Raining outside… who can look outside the window…..</a:t>
            </a:r>
          </a:p>
          <a:p>
            <a:pPr eaLnBrk="1" hangingPunct="1"/>
            <a:r>
              <a:rPr lang="en-US" smtClean="0"/>
              <a:t>Who can look at who is looking outside the window…</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pPr defTabSz="931863"/>
            <a:fld id="{63D16A55-CDFF-4188-ADDF-E4156B53A625}" type="slidenum">
              <a:rPr lang="en-US" smtClean="0"/>
              <a:pPr defTabSz="931863"/>
              <a:t>12</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pPr defTabSz="931863"/>
            <a:fld id="{4910C6D3-C156-4126-AC66-D9063F2F3C71}" type="slidenum">
              <a:rPr lang="en-US" smtClean="0"/>
              <a:pPr defTabSz="931863"/>
              <a:t>13</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Similarly to Constraint satisfaction</a:t>
            </a:r>
          </a:p>
          <a:p>
            <a:pPr eaLnBrk="1" hangingPunct="1"/>
            <a:endParaRPr lang="en-US" smtClean="0"/>
          </a:p>
          <a:p>
            <a:pPr eaLnBrk="1" hangingPunct="1"/>
            <a:r>
              <a:rPr lang="en-US" smtClean="0">
                <a:solidFill>
                  <a:schemeClr val="accent2"/>
                </a:solidFill>
              </a:rPr>
              <a:t>Boolean</a:t>
            </a:r>
            <a:r>
              <a:rPr lang="en-US" smtClean="0"/>
              <a:t> random variables</a:t>
            </a:r>
          </a:p>
          <a:p>
            <a:pPr lvl="1" eaLnBrk="1" hangingPunct="1"/>
            <a:r>
              <a:rPr lang="en-US" smtClean="0"/>
              <a:t>e.g., </a:t>
            </a:r>
            <a:r>
              <a:rPr lang="en-US" i="1" smtClean="0"/>
              <a:t>Cavity</a:t>
            </a:r>
            <a:r>
              <a:rPr lang="en-US" smtClean="0"/>
              <a:t> (do I have a cavity?)</a:t>
            </a:r>
          </a:p>
          <a:p>
            <a:pPr lvl="1" eaLnBrk="1" hangingPunct="1"/>
            <a:endParaRPr lang="en-US" smtClean="0"/>
          </a:p>
          <a:p>
            <a:pPr eaLnBrk="1" hangingPunct="1"/>
            <a:r>
              <a:rPr lang="en-US" smtClean="0">
                <a:solidFill>
                  <a:schemeClr val="accent2"/>
                </a:solidFill>
              </a:rPr>
              <a:t>Discrete</a:t>
            </a:r>
            <a:r>
              <a:rPr lang="en-US" smtClean="0"/>
              <a:t> random variables</a:t>
            </a:r>
          </a:p>
          <a:p>
            <a:pPr lvl="1" eaLnBrk="1" hangingPunct="1"/>
            <a:r>
              <a:rPr lang="en-US" smtClean="0"/>
              <a:t>e.g., </a:t>
            </a:r>
            <a:r>
              <a:rPr lang="en-US" i="1" smtClean="0"/>
              <a:t>Weather</a:t>
            </a:r>
            <a:r>
              <a:rPr lang="en-US" smtClean="0"/>
              <a:t> is one of &lt;</a:t>
            </a:r>
            <a:r>
              <a:rPr lang="en-US" i="1" smtClean="0"/>
              <a:t>sunny,rainy,cloudy,snow</a:t>
            </a:r>
            <a:r>
              <a:rPr lang="en-US" smtClean="0"/>
              <a:t>&gt;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pPr defTabSz="931863"/>
            <a:fld id="{7CF40CEF-E3E5-4039-992A-64ACE5F02EF6}" type="slidenum">
              <a:rPr lang="en-US" smtClean="0"/>
              <a:pPr defTabSz="931863"/>
              <a:t>14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r>
              <a:rPr lang="en-US" smtClean="0"/>
              <a:t>Constraint satisfaction</a:t>
            </a:r>
          </a:p>
          <a:p>
            <a:pPr eaLnBrk="1" hangingPunct="1"/>
            <a:endParaRPr lang="en-US" smtClean="0"/>
          </a:p>
          <a:p>
            <a:pPr eaLnBrk="1" hangingPunct="1"/>
            <a:r>
              <a:rPr lang="en-US" smtClean="0"/>
              <a:t>Use OR AND and NOT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defTabSz="931863"/>
            <a:fld id="{2F97B7AD-7835-4186-8091-CB36EFE30137}" type="slidenum">
              <a:rPr lang="en-US" smtClean="0"/>
              <a:pPr defTabSz="931863"/>
              <a:t>15</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35038" y="4422775"/>
            <a:ext cx="5153025" cy="4187825"/>
          </a:xfrm>
          <a:noFill/>
          <a:ln/>
        </p:spPr>
        <p:txBody>
          <a:bodyPr/>
          <a:lstStyle/>
          <a:p>
            <a:pPr eaLnBrk="1" hangingPunct="1"/>
            <a:r>
              <a:rPr lang="en-US" smtClean="0"/>
              <a:t>Example: number the worlds above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pPr defTabSz="931863"/>
            <a:fld id="{7A968107-5DAA-43E2-B566-0019F9E21266}" type="slidenum">
              <a:rPr lang="en-US" smtClean="0"/>
              <a:pPr defTabSz="931863"/>
              <a:t>16</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35038" y="4422775"/>
            <a:ext cx="5153025" cy="4187825"/>
          </a:xfrm>
          <a:noFill/>
          <a:ln/>
        </p:spPr>
        <p:txBody>
          <a:bodyPr/>
          <a:lstStyle/>
          <a:p>
            <a:pPr eaLnBrk="1" hangingPunct="1"/>
            <a:r>
              <a:rPr lang="en-US" smtClean="0"/>
              <a:t>Example: number the worlds above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pPr defTabSz="931863"/>
            <a:fld id="{4C16B5CA-519C-4DD6-A28B-8FA38FC07658}" type="slidenum">
              <a:rPr lang="en-US" smtClean="0"/>
              <a:pPr defTabSz="931863"/>
              <a:t>17</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35038" y="4422775"/>
            <a:ext cx="5153025" cy="4187825"/>
          </a:xfrm>
          <a:noFill/>
          <a:ln/>
        </p:spPr>
        <p:txBody>
          <a:bodyPr/>
          <a:lstStyle/>
          <a:p>
            <a:pPr eaLnBrk="1" hangingPunct="1"/>
            <a:r>
              <a:rPr lang="en-US" smtClean="0"/>
              <a:t>Inference by enumeration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pPr defTabSz="931863"/>
            <a:fld id="{7CD4D302-FE6C-4225-83BD-24A947C22680}" type="slidenum">
              <a:rPr lang="en-US" smtClean="0"/>
              <a:pPr defTabSz="931863"/>
              <a:t>18</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xfrm>
            <a:off x="935038" y="4422775"/>
            <a:ext cx="5153025" cy="4187825"/>
          </a:xfrm>
          <a:noFill/>
          <a:ln/>
        </p:spPr>
        <p:txBody>
          <a:bodyPr/>
          <a:lstStyle/>
          <a:p>
            <a:pPr eaLnBrk="1" hangingPunct="1"/>
            <a:r>
              <a:rPr lang="en-US" smtClean="0"/>
              <a:t>Inference by enumeration</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pPr defTabSz="931863"/>
            <a:fld id="{065064AE-7E45-47A7-B28E-06E0E13A1E85}" type="slidenum">
              <a:rPr lang="en-US" smtClean="0"/>
              <a:pPr defTabSz="931863"/>
              <a:t>19</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35038" y="4422775"/>
            <a:ext cx="5153025" cy="4187825"/>
          </a:xfrm>
          <a:noFill/>
          <a:ln/>
        </p:spPr>
        <p:txBody>
          <a:bodyPr/>
          <a:lstStyle/>
          <a:p>
            <a:pPr eaLnBrk="1" hangingPunct="1"/>
            <a:r>
              <a:rPr lang="en-US" smtClean="0"/>
              <a:t>Inference by enumeration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pPr defTabSz="932310"/>
            <a:fld id="{22D74549-7724-4F69-A26E-28F100AEC254}" type="slidenum">
              <a:rPr lang="en-US"/>
              <a:pPr defTabSz="932310"/>
              <a:t>20</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xfrm>
            <a:off x="935246" y="4422143"/>
            <a:ext cx="5152610" cy="4188140"/>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1DFDEB5A-BF7A-4D59-9995-8E9997F4605B}" type="slidenum">
              <a:rPr lang="en-US"/>
              <a:pPr/>
              <a:t>3</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p:spPr>
        <p:txBody>
          <a:bodyPr/>
          <a:lstStyle/>
          <a:p>
            <a:pPr defTabSz="932310"/>
            <a:fld id="{22D74549-7724-4F69-A26E-28F100AEC254}" type="slidenum">
              <a:rPr lang="en-US"/>
              <a:pPr defTabSz="932310"/>
              <a:t>21</a:t>
            </a:fld>
            <a:endParaRPr lang="en-US" dirty="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xfrm>
            <a:off x="935246" y="4422143"/>
            <a:ext cx="5152610" cy="4188140"/>
          </a:xfrm>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pPr defTabSz="931863"/>
            <a:fld id="{013C1889-2F04-4A99-BE47-DCAD58DEC3AE}" type="slidenum">
              <a:rPr lang="en-US" smtClean="0"/>
              <a:pPr defTabSz="931863"/>
              <a:t>22</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r>
              <a:rPr lang="en-US" smtClean="0"/>
              <a:t>Similarly to Constraint satisfaction</a:t>
            </a:r>
          </a:p>
          <a:p>
            <a:pPr eaLnBrk="1" hangingPunct="1"/>
            <a:endParaRPr lang="en-US" smtClean="0"/>
          </a:p>
          <a:p>
            <a:pPr eaLnBrk="1" hangingPunct="1"/>
            <a:r>
              <a:rPr lang="en-US" smtClean="0">
                <a:solidFill>
                  <a:schemeClr val="accent2"/>
                </a:solidFill>
              </a:rPr>
              <a:t>Boolean</a:t>
            </a:r>
            <a:r>
              <a:rPr lang="en-US" smtClean="0"/>
              <a:t> random variables</a:t>
            </a:r>
          </a:p>
          <a:p>
            <a:pPr lvl="1" eaLnBrk="1" hangingPunct="1"/>
            <a:r>
              <a:rPr lang="en-US" smtClean="0"/>
              <a:t>e.g., </a:t>
            </a:r>
            <a:r>
              <a:rPr lang="en-US" i="1" smtClean="0"/>
              <a:t>Cavity</a:t>
            </a:r>
            <a:r>
              <a:rPr lang="en-US" smtClean="0"/>
              <a:t> (do I have a cavity?)</a:t>
            </a:r>
          </a:p>
          <a:p>
            <a:pPr lvl="1" eaLnBrk="1" hangingPunct="1"/>
            <a:endParaRPr lang="en-US" smtClean="0"/>
          </a:p>
          <a:p>
            <a:pPr eaLnBrk="1" hangingPunct="1"/>
            <a:r>
              <a:rPr lang="en-US" smtClean="0">
                <a:solidFill>
                  <a:schemeClr val="accent2"/>
                </a:solidFill>
              </a:rPr>
              <a:t>Discrete</a:t>
            </a:r>
            <a:r>
              <a:rPr lang="en-US" smtClean="0"/>
              <a:t> random variables</a:t>
            </a:r>
          </a:p>
          <a:p>
            <a:pPr lvl="1" eaLnBrk="1" hangingPunct="1"/>
            <a:r>
              <a:rPr lang="en-US" smtClean="0"/>
              <a:t>e.g., </a:t>
            </a:r>
            <a:r>
              <a:rPr lang="en-US" i="1" smtClean="0"/>
              <a:t>Weather</a:t>
            </a:r>
            <a:r>
              <a:rPr lang="en-US" smtClean="0"/>
              <a:t> is one of &lt;</a:t>
            </a:r>
            <a:r>
              <a:rPr lang="en-US" i="1" smtClean="0"/>
              <a:t>sunny,rainy,cloudy,snow</a:t>
            </a:r>
            <a:r>
              <a:rPr lang="en-US" smtClean="0"/>
              <a:t>&gt;</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pPr defTabSz="931863"/>
            <a:fld id="{869DAE73-3130-421A-83F3-49F0E446F044}" type="slidenum">
              <a:rPr lang="en-US" smtClean="0"/>
              <a:pPr defTabSz="931863"/>
              <a:t>23</a:t>
            </a:fld>
            <a:endParaRPr lang="en-US" smtClean="0"/>
          </a:p>
        </p:txBody>
      </p:sp>
      <p:sp>
        <p:nvSpPr>
          <p:cNvPr id="40963" name="Rectangle 2"/>
          <p:cNvSpPr>
            <a:spLocks noGrp="1" noRot="1" noChangeAspect="1" noChangeArrowheads="1" noTextEdit="1"/>
          </p:cNvSpPr>
          <p:nvPr>
            <p:ph type="sldImg"/>
          </p:nvPr>
        </p:nvSpPr>
        <p:spPr>
          <a:xfrm>
            <a:off x="1185863" y="698500"/>
            <a:ext cx="4651375" cy="3489325"/>
          </a:xfrm>
          <a:ln/>
        </p:spPr>
      </p:sp>
      <p:sp>
        <p:nvSpPr>
          <p:cNvPr id="40964" name="Rectangle 3"/>
          <p:cNvSpPr>
            <a:spLocks noGrp="1" noChangeArrowheads="1"/>
          </p:cNvSpPr>
          <p:nvPr>
            <p:ph type="body" idx="1"/>
          </p:nvPr>
        </p:nvSpPr>
        <p:spPr>
          <a:xfrm>
            <a:off x="935038" y="4422775"/>
            <a:ext cx="5153025" cy="4189413"/>
          </a:xfrm>
          <a:noFill/>
          <a:ln/>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defTabSz="931863"/>
            <a:fld id="{64E6C0CE-E35D-4A19-B94B-3820D89428FC}" type="slidenum">
              <a:rPr lang="en-US" smtClean="0"/>
              <a:pPr defTabSz="931863"/>
              <a:t>24</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r>
              <a:rPr lang="en-US" smtClean="0"/>
              <a:t>Similarly to Constraint satisfaction</a:t>
            </a:r>
          </a:p>
          <a:p>
            <a:pPr eaLnBrk="1" hangingPunct="1"/>
            <a:endParaRPr lang="en-US" smtClean="0"/>
          </a:p>
          <a:p>
            <a:pPr eaLnBrk="1" hangingPunct="1"/>
            <a:r>
              <a:rPr lang="en-US" smtClean="0">
                <a:solidFill>
                  <a:schemeClr val="accent2"/>
                </a:solidFill>
              </a:rPr>
              <a:t>Boolean</a:t>
            </a:r>
            <a:r>
              <a:rPr lang="en-US" smtClean="0"/>
              <a:t> random variables</a:t>
            </a:r>
          </a:p>
          <a:p>
            <a:pPr lvl="1" eaLnBrk="1" hangingPunct="1"/>
            <a:r>
              <a:rPr lang="en-US" smtClean="0"/>
              <a:t>e.g., </a:t>
            </a:r>
            <a:r>
              <a:rPr lang="en-US" i="1" smtClean="0"/>
              <a:t>Cavity</a:t>
            </a:r>
            <a:r>
              <a:rPr lang="en-US" smtClean="0"/>
              <a:t> (do I have a cavity?)</a:t>
            </a:r>
          </a:p>
          <a:p>
            <a:pPr lvl="1" eaLnBrk="1" hangingPunct="1"/>
            <a:endParaRPr lang="en-US" smtClean="0"/>
          </a:p>
          <a:p>
            <a:pPr eaLnBrk="1" hangingPunct="1"/>
            <a:r>
              <a:rPr lang="en-US" smtClean="0">
                <a:solidFill>
                  <a:schemeClr val="accent2"/>
                </a:solidFill>
              </a:rPr>
              <a:t>Discrete</a:t>
            </a:r>
            <a:r>
              <a:rPr lang="en-US" smtClean="0"/>
              <a:t> random variables</a:t>
            </a:r>
          </a:p>
          <a:p>
            <a:pPr lvl="1" eaLnBrk="1" hangingPunct="1"/>
            <a:r>
              <a:rPr lang="en-US" smtClean="0"/>
              <a:t>e.g., </a:t>
            </a:r>
            <a:r>
              <a:rPr lang="en-US" i="1" smtClean="0"/>
              <a:t>Weather</a:t>
            </a:r>
            <a:r>
              <a:rPr lang="en-US" smtClean="0"/>
              <a:t> is one of &lt;</a:t>
            </a:r>
            <a:r>
              <a:rPr lang="en-US" i="1" smtClean="0"/>
              <a:t>sunny,rainy,cloudy,snow</a:t>
            </a:r>
            <a:r>
              <a:rPr lang="en-US" smtClean="0"/>
              <a:t>&gt;</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defTabSz="931863"/>
            <a:fld id="{8BCDD3FB-CE25-4830-AB8B-280AE9BB010B}" type="slidenum">
              <a:rPr lang="en-US" smtClean="0"/>
              <a:pPr defTabSz="931863"/>
              <a:t>25</a:t>
            </a:fld>
            <a:endParaRPr lang="en-US" smtClean="0"/>
          </a:p>
        </p:txBody>
      </p:sp>
      <p:sp>
        <p:nvSpPr>
          <p:cNvPr id="43011" name="Rectangle 2"/>
          <p:cNvSpPr>
            <a:spLocks noGrp="1" noRot="1" noChangeAspect="1" noChangeArrowheads="1" noTextEdit="1"/>
          </p:cNvSpPr>
          <p:nvPr>
            <p:ph type="sldImg"/>
          </p:nvPr>
        </p:nvSpPr>
        <p:spPr>
          <a:xfrm>
            <a:off x="1185863" y="698500"/>
            <a:ext cx="4651375" cy="3489325"/>
          </a:xfrm>
          <a:ln/>
        </p:spPr>
      </p:sp>
      <p:sp>
        <p:nvSpPr>
          <p:cNvPr id="43012" name="Rectangle 3"/>
          <p:cNvSpPr>
            <a:spLocks noGrp="1" noChangeArrowheads="1"/>
          </p:cNvSpPr>
          <p:nvPr>
            <p:ph type="body" idx="1"/>
          </p:nvPr>
        </p:nvSpPr>
        <p:spPr>
          <a:xfrm>
            <a:off x="935038" y="4422775"/>
            <a:ext cx="5153025" cy="4189413"/>
          </a:xfrm>
          <a:noFill/>
          <a:ln/>
        </p:spPr>
        <p:txBody>
          <a:bodyPr/>
          <a:lstStyle/>
          <a:p>
            <a:pPr marL="0" lvl="1" eaLnBrk="1" hangingPunct="1"/>
            <a:r>
              <a:rPr lang="en-US" smtClean="0">
                <a:latin typeface="Arial Unicode MS" pitchFamily="34" charset="-128"/>
              </a:rPr>
              <a:t>If you have the probability distribution for n variables. Can you compute their joint?</a:t>
            </a:r>
          </a:p>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pPr defTabSz="931863"/>
            <a:fld id="{83A4FC6E-2BA7-4C20-919E-6EE324AB21AB}" type="slidenum">
              <a:rPr lang="en-US" smtClean="0"/>
              <a:pPr defTabSz="931863"/>
              <a:t>26</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pPr defTabSz="931863"/>
            <a:fld id="{3589F0F7-23FF-4696-B943-D15970E7C2C9}" type="slidenum">
              <a:rPr lang="en-US" smtClean="0"/>
              <a:pPr defTabSz="931863"/>
              <a:t>27</a:t>
            </a:fld>
            <a:endParaRPr lang="en-US" smtClean="0"/>
          </a:p>
        </p:txBody>
      </p:sp>
      <p:sp>
        <p:nvSpPr>
          <p:cNvPr id="45059" name="Rectangle 2"/>
          <p:cNvSpPr>
            <a:spLocks noGrp="1" noRot="1" noChangeAspect="1" noChangeArrowheads="1" noTextEdit="1"/>
          </p:cNvSpPr>
          <p:nvPr>
            <p:ph type="sldImg"/>
          </p:nvPr>
        </p:nvSpPr>
        <p:spPr>
          <a:xfrm>
            <a:off x="1185863" y="698500"/>
            <a:ext cx="4651375" cy="3489325"/>
          </a:xfrm>
          <a:ln/>
        </p:spPr>
      </p:sp>
      <p:sp>
        <p:nvSpPr>
          <p:cNvPr id="45060" name="Rectangle 3"/>
          <p:cNvSpPr>
            <a:spLocks noGrp="1" noChangeArrowheads="1"/>
          </p:cNvSpPr>
          <p:nvPr>
            <p:ph type="body" idx="1"/>
          </p:nvPr>
        </p:nvSpPr>
        <p:spPr>
          <a:xfrm>
            <a:off x="935038" y="4422775"/>
            <a:ext cx="5153025" cy="418941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a:spLocks noGrp="1" noChangeArrowheads="1"/>
          </p:cNvSpPr>
          <p:nvPr>
            <p:ph type="sldNum" sz="quarter" idx="5"/>
          </p:nvPr>
        </p:nvSpPr>
        <p:spPr>
          <a:noFill/>
        </p:spPr>
        <p:txBody>
          <a:bodyPr/>
          <a:lstStyle/>
          <a:p>
            <a:fld id="{1DFDEB5A-BF7A-4D59-9995-8E9997F4605B}" type="slidenum">
              <a:rPr lang="en-US"/>
              <a:pPr/>
              <a:t>4</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pPr defTabSz="931863"/>
            <a:fld id="{4CAB5382-EEFA-4690-8A5E-EC96A9B1AF1C}" type="slidenum">
              <a:rPr lang="en-US" smtClean="0"/>
              <a:pPr defTabSz="931863"/>
              <a:t>5</a:t>
            </a:fld>
            <a:endParaRPr 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CA" sz="1200" b="1" dirty="0" smtClean="0"/>
              <a:t>Towards more expressive ontology languages: The query answering problem </a:t>
            </a:r>
            <a:r>
              <a:rPr lang="en-CA" sz="1200" b="1" baseline="30000" dirty="0" smtClean="0">
                <a:hlinkClick r:id="rId3"/>
              </a:rPr>
              <a:t>☆</a:t>
            </a:r>
            <a:endParaRPr lang="en-CA" sz="1200" b="1" dirty="0" smtClean="0"/>
          </a:p>
          <a:p>
            <a:r>
              <a:rPr lang="en-CA" sz="1200" dirty="0" smtClean="0">
                <a:hlinkClick r:id="rId3"/>
              </a:rPr>
              <a:t>Andrea </a:t>
            </a:r>
            <a:r>
              <a:rPr lang="en-CA" sz="1200" dirty="0" err="1" smtClean="0">
                <a:hlinkClick r:id="rId3"/>
              </a:rPr>
              <a:t>Cali`</a:t>
            </a:r>
            <a:r>
              <a:rPr lang="en-CA" sz="1200" baseline="30000" dirty="0" err="1" smtClean="0">
                <a:hlinkClick r:id="rId3" tooltip="Affiliation: c"/>
              </a:rPr>
              <a:t>c</a:t>
            </a:r>
            <a:r>
              <a:rPr lang="en-CA" sz="1200" baseline="30000" dirty="0" smtClean="0"/>
              <a:t>, </a:t>
            </a:r>
            <a:r>
              <a:rPr lang="en-CA" sz="1200" baseline="30000" dirty="0" smtClean="0">
                <a:hlinkClick r:id="rId3" tooltip="Affiliation: b"/>
              </a:rPr>
              <a:t>b</a:t>
            </a:r>
            <a:r>
              <a:rPr lang="en-CA" sz="1200" baseline="30000" dirty="0" smtClean="0"/>
              <a:t>, </a:t>
            </a:r>
            <a:r>
              <a:rPr lang="en-CA" sz="1200" dirty="0" smtClean="0"/>
              <a:t>, </a:t>
            </a:r>
          </a:p>
          <a:p>
            <a:r>
              <a:rPr lang="en-CA" sz="1200" dirty="0" smtClean="0">
                <a:hlinkClick r:id="rId3"/>
              </a:rPr>
              <a:t>Georg </a:t>
            </a:r>
            <a:r>
              <a:rPr lang="en-CA" sz="1200" dirty="0" err="1" smtClean="0">
                <a:hlinkClick r:id="rId3"/>
              </a:rPr>
              <a:t>Gottlob</a:t>
            </a:r>
            <a:r>
              <a:rPr lang="en-CA" sz="1200" baseline="30000" dirty="0" err="1" smtClean="0">
                <a:hlinkClick r:id="rId3" tooltip="Affiliation: a"/>
              </a:rPr>
              <a:t>a</a:t>
            </a:r>
            <a:r>
              <a:rPr lang="en-CA" sz="1200" baseline="30000" dirty="0" smtClean="0"/>
              <a:t>, </a:t>
            </a:r>
            <a:r>
              <a:rPr lang="en-CA" sz="1200" baseline="30000" dirty="0" smtClean="0">
                <a:hlinkClick r:id="rId3" tooltip="Affiliation: b"/>
              </a:rPr>
              <a:t>b</a:t>
            </a:r>
            <a:r>
              <a:rPr lang="en-CA" sz="1200" baseline="30000" dirty="0" smtClean="0"/>
              <a:t>, </a:t>
            </a:r>
            <a:r>
              <a:rPr lang="en-CA" sz="1200" dirty="0" smtClean="0"/>
              <a:t>, </a:t>
            </a:r>
          </a:p>
          <a:p>
            <a:r>
              <a:rPr lang="en-CA" sz="1200" dirty="0" smtClean="0">
                <a:hlinkClick r:id="rId3"/>
              </a:rPr>
              <a:t>Andreas </a:t>
            </a:r>
            <a:r>
              <a:rPr lang="en-CA" sz="1200" dirty="0" err="1" smtClean="0">
                <a:hlinkClick r:id="rId3"/>
              </a:rPr>
              <a:t>Pieris</a:t>
            </a:r>
            <a:r>
              <a:rPr lang="en-CA" sz="1200" baseline="30000" dirty="0" err="1" smtClean="0">
                <a:hlinkClick r:id="rId3" tooltip="Affiliation: a"/>
              </a:rPr>
              <a:t>a</a:t>
            </a:r>
            <a:r>
              <a:rPr lang="en-CA" sz="1200" baseline="30000" dirty="0" smtClean="0"/>
              <a:t>, , </a:t>
            </a:r>
            <a:endParaRPr lang="en-CA" sz="1200" dirty="0" smtClean="0"/>
          </a:p>
          <a:p>
            <a:r>
              <a:rPr lang="en-CA" sz="1200" baseline="30000" dirty="0" smtClean="0"/>
              <a:t>a</a:t>
            </a:r>
            <a:r>
              <a:rPr lang="en-CA" sz="1200" dirty="0" smtClean="0"/>
              <a:t> Department of Computer Science, University of Oxford, UK</a:t>
            </a:r>
          </a:p>
          <a:p>
            <a:r>
              <a:rPr lang="en-CA" sz="1200" baseline="30000" dirty="0" smtClean="0"/>
              <a:t>b</a:t>
            </a:r>
            <a:r>
              <a:rPr lang="en-CA" sz="1200" dirty="0" smtClean="0"/>
              <a:t> Oxford-Man Institute of Quantitative Finance, University of Oxford, UK</a:t>
            </a:r>
          </a:p>
          <a:p>
            <a:r>
              <a:rPr lang="en-CA" sz="1200" baseline="30000" dirty="0" smtClean="0"/>
              <a:t>c</a:t>
            </a:r>
            <a:r>
              <a:rPr lang="en-CA" sz="1200" dirty="0" smtClean="0"/>
              <a:t> Department of Computer Science and Information Systems, </a:t>
            </a:r>
            <a:r>
              <a:rPr lang="en-CA" sz="1200" dirty="0" err="1" smtClean="0"/>
              <a:t>Birkbeck</a:t>
            </a:r>
            <a:r>
              <a:rPr lang="en-CA" sz="1200" dirty="0" smtClean="0"/>
              <a:t> University of London, UK</a:t>
            </a:r>
          </a:p>
          <a:p>
            <a:r>
              <a:rPr lang="en-CA" sz="1200" dirty="0" smtClean="0">
                <a:hlinkClick r:id="rId4"/>
              </a:rPr>
              <a:t>http://dx.doi.org/10.1016/j.artint.2012.08.002</a:t>
            </a:r>
            <a:r>
              <a:rPr lang="en-CA" sz="1200" dirty="0" smtClean="0"/>
              <a:t>, </a:t>
            </a:r>
            <a:r>
              <a:rPr lang="en-CA" sz="1200" dirty="0" smtClean="0">
                <a:hlinkClick r:id="rId5"/>
              </a:rPr>
              <a:t>How to Cite or Link Using DOI</a:t>
            </a:r>
            <a:endParaRPr lang="en-CA" sz="1200" dirty="0" smtClean="0"/>
          </a:p>
          <a:p>
            <a:r>
              <a:rPr lang="en-CA" sz="1200" dirty="0" smtClean="0">
                <a:hlinkClick r:id="rId6"/>
              </a:rPr>
              <a:t>Permissions &amp; Reprints</a:t>
            </a:r>
            <a:endParaRPr lang="en-CA" sz="1200" dirty="0" smtClean="0"/>
          </a:p>
          <a:p>
            <a:r>
              <a:rPr lang="en-CA" sz="1200" b="1" dirty="0" smtClean="0"/>
              <a:t>Abstract</a:t>
            </a:r>
          </a:p>
          <a:p>
            <a:r>
              <a:rPr lang="en-CA" sz="1200" dirty="0" smtClean="0"/>
              <a:t>Ontology reasoning finds a relevant application in the so-called ontology-based data access, where a classical extensional database (EDB) is enhanced by an ontology, in the form of logical assertions, that generates new </a:t>
            </a:r>
            <a:r>
              <a:rPr lang="en-CA" sz="1200" dirty="0" err="1" smtClean="0"/>
              <a:t>intensional</a:t>
            </a:r>
            <a:r>
              <a:rPr lang="en-CA" sz="1200" dirty="0" smtClean="0"/>
              <a:t> knowledge which contributes to answering queries. In this setting, queries are therefore answered against a logical theory constituted by the EDB and the ontology; more specifically, query answering amounts to computing the answers to the query that are entailed by the EDB and the ontology. In this paper, we study novel relevant classes of ontological theories for which query answering is both decidable and of tractable data complexity, that is, the complexity with respect to the size of the data only. In particular, our new classes belong to the recently introduced family of </a:t>
            </a:r>
            <a:r>
              <a:rPr lang="en-CA" sz="1200" dirty="0" err="1" smtClean="0"/>
              <a:t>Datalog</a:t>
            </a:r>
            <a:r>
              <a:rPr lang="en-CA" sz="1200" dirty="0" smtClean="0"/>
              <a:t>-based languages, called </a:t>
            </a:r>
            <a:r>
              <a:rPr lang="en-CA" sz="1200" dirty="0" err="1" smtClean="0"/>
              <a:t>Datalog</a:t>
            </a:r>
            <a:r>
              <a:rPr lang="en-CA" sz="1200" baseline="30000" dirty="0" smtClean="0"/>
              <a:t>±</a:t>
            </a:r>
            <a:r>
              <a:rPr lang="en-CA" sz="1200" dirty="0" smtClean="0"/>
              <a:t>. The basic </a:t>
            </a:r>
            <a:r>
              <a:rPr lang="en-CA" sz="1200" dirty="0" err="1" smtClean="0"/>
              <a:t>Datalog</a:t>
            </a:r>
            <a:r>
              <a:rPr lang="en-CA" sz="1200" baseline="30000" dirty="0" smtClean="0"/>
              <a:t>±</a:t>
            </a:r>
            <a:r>
              <a:rPr lang="en-CA" sz="1200" dirty="0" smtClean="0"/>
              <a:t> rules are (function-free) Horn rules extended with existential quantification in the head, known as </a:t>
            </a:r>
            <a:r>
              <a:rPr lang="en-CA" sz="1200" i="1" dirty="0" err="1" smtClean="0"/>
              <a:t>tuple</a:t>
            </a:r>
            <a:r>
              <a:rPr lang="en-CA" sz="1200" i="1" dirty="0" smtClean="0"/>
              <a:t>-generating dependencies</a:t>
            </a:r>
            <a:r>
              <a:rPr lang="en-CA" sz="1200" dirty="0" smtClean="0"/>
              <a:t> (</a:t>
            </a:r>
            <a:r>
              <a:rPr lang="en-CA" sz="1200" dirty="0" err="1" smtClean="0"/>
              <a:t>TGDs</a:t>
            </a:r>
            <a:r>
              <a:rPr lang="en-CA" sz="1200" dirty="0" smtClean="0"/>
              <a:t>). We propose the language of </a:t>
            </a:r>
            <a:r>
              <a:rPr lang="en-CA" sz="1200" i="1" dirty="0" smtClean="0"/>
              <a:t>sticky</a:t>
            </a:r>
            <a:r>
              <a:rPr lang="en-CA" sz="1200" dirty="0" smtClean="0"/>
              <a:t> sets of </a:t>
            </a:r>
            <a:r>
              <a:rPr lang="en-CA" sz="1200" dirty="0" err="1" smtClean="0"/>
              <a:t>TGDs</a:t>
            </a:r>
            <a:r>
              <a:rPr lang="en-CA" sz="1200" dirty="0" smtClean="0"/>
              <a:t> (or sticky </a:t>
            </a:r>
            <a:r>
              <a:rPr lang="en-CA" sz="1200" dirty="0" err="1" smtClean="0"/>
              <a:t>Datalog</a:t>
            </a:r>
            <a:r>
              <a:rPr lang="en-CA" sz="1200" baseline="30000" dirty="0" smtClean="0"/>
              <a:t>±</a:t>
            </a:r>
            <a:r>
              <a:rPr lang="en-CA" sz="1200" dirty="0" smtClean="0"/>
              <a:t>), which are sets of </a:t>
            </a:r>
            <a:r>
              <a:rPr lang="en-CA" sz="1200" dirty="0" err="1" smtClean="0"/>
              <a:t>TGDs</a:t>
            </a:r>
            <a:r>
              <a:rPr lang="en-CA" sz="1200" dirty="0" smtClean="0"/>
              <a:t> with a restriction on multiple occurrences of variables in the rule-bodies. We establish complexity results for answering conjunctive queries under sticky sets of </a:t>
            </a:r>
            <a:r>
              <a:rPr lang="en-CA" sz="1200" dirty="0" err="1" smtClean="0"/>
              <a:t>TGDs</a:t>
            </a:r>
            <a:r>
              <a:rPr lang="en-CA" sz="1200" dirty="0" smtClean="0"/>
              <a:t>, showing, in particular, that queries can be compiled into domain independent first-order (and thus translatable into SQL) queries over the given EDB. We also present several extensions of sticky sets of </a:t>
            </a:r>
            <a:r>
              <a:rPr lang="en-CA" sz="1200" dirty="0" err="1" smtClean="0"/>
              <a:t>TGDs</a:t>
            </a:r>
            <a:r>
              <a:rPr lang="en-CA" sz="1200" dirty="0" smtClean="0"/>
              <a:t>, and investigate the complexity of query answering under such classes. In summary, we obtain highly expressive and effective ontology languages that unify and generalize both classical database constraints, and important features of the most widespread tractable description logics; in particular, the DL-</a:t>
            </a:r>
            <a:r>
              <a:rPr lang="en-CA" sz="1200" dirty="0" err="1" smtClean="0"/>
              <a:t>Lite</a:t>
            </a:r>
            <a:r>
              <a:rPr lang="en-CA" sz="1200" dirty="0" smtClean="0"/>
              <a:t> family of description logics.</a:t>
            </a:r>
          </a:p>
          <a:p>
            <a:endParaRPr lang="en-CA" dirty="0"/>
          </a:p>
        </p:txBody>
      </p:sp>
      <p:sp>
        <p:nvSpPr>
          <p:cNvPr id="4" name="Slide Number Placeholder 3"/>
          <p:cNvSpPr>
            <a:spLocks noGrp="1"/>
          </p:cNvSpPr>
          <p:nvPr>
            <p:ph type="sldNum" sz="quarter" idx="10"/>
          </p:nvPr>
        </p:nvSpPr>
        <p:spPr/>
        <p:txBody>
          <a:bodyPr/>
          <a:lstStyle/>
          <a:p>
            <a:pPr>
              <a:defRPr/>
            </a:pPr>
            <a:fld id="{10A3EE0D-970C-45E3-978F-41C529F2556C}"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pPr defTabSz="931863"/>
            <a:fld id="{0F321919-FA06-45EA-A24D-83CA7CCF2CDE}" type="slidenum">
              <a:rPr lang="en-US" smtClean="0"/>
              <a:pPr defTabSz="931863"/>
              <a:t>7</a:t>
            </a:fld>
            <a:endParaRPr lang="en-US"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pPr defTabSz="931863"/>
            <a:fld id="{6C37A5A4-78AA-4520-B1D5-142F04D382A4}" type="slidenum">
              <a:rPr lang="en-US" smtClean="0"/>
              <a:pPr defTabSz="931863"/>
              <a:t>8</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marL="228600" indent="-228600" eaLnBrk="1" hangingPunct="1"/>
            <a:r>
              <a:rPr lang="en-US" smtClean="0"/>
              <a:t>R&amp;R Sys  Representation and reasoning Systems</a:t>
            </a:r>
          </a:p>
          <a:p>
            <a:pPr marL="228600" indent="-228600" eaLnBrk="1" hangingPunct="1"/>
            <a:r>
              <a:rPr lang="en-US" smtClean="0"/>
              <a:t>Each cell is a R&amp;R system</a:t>
            </a:r>
          </a:p>
          <a:p>
            <a:pPr marL="228600" indent="-228600" eaLnBrk="1" hangingPunct="1"/>
            <a:r>
              <a:rPr lang="en-US" smtClean="0"/>
              <a:t>STRIPS  actions preconditions and effects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pPr defTabSz="931863"/>
            <a:fld id="{5EB2B4D7-D0D0-4203-9AC0-63B050BE95A7}" type="slidenum">
              <a:rPr lang="en-US" smtClean="0"/>
              <a:pPr defTabSz="931863"/>
              <a:t>9</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defTabSz="931863"/>
            <a:fld id="{847422A6-7C82-4500-A608-D4B69EE0A140}" type="slidenum">
              <a:rPr lang="en-US" smtClean="0"/>
              <a:pPr defTabSz="931863"/>
              <a:t>10</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701C378-5927-419E-833F-3F5B6F6A355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C29DA3-8DD8-4072-9777-ABE80F1ABAE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A01DE8C-03EF-4E86-8B9D-913BEF061E6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4610100" y="1219200"/>
            <a:ext cx="4152900" cy="4495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5BDCC3-7965-46F0-A49A-49606D3DA29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5BCCB7E-A21B-419C-AC8E-0C38ADCDF01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3CEB0B9-5BF6-4C72-B53C-93788B0FC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713F7D4-BE4E-4FE6-BBA1-73826BB608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544AF69E-B392-4983-B948-982395CA043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E22FECF-D624-4ED4-89EB-BBF7395E7EE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A41CD0D-AC1C-415D-BE9A-CFADB964B41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844D1-0118-469D-9E82-882035A829C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24</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06DD9F1-B8C8-426F-A135-B05BD3D1368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r>
              <a:rPr lang="en-US"/>
              <a:t>CPSC 322, Lecture 24</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r>
              <a:rPr lang="en-US"/>
              <a:t>Slide </a:t>
            </a:r>
            <a:fld id="{2595AFB1-D733-4EA6-94D6-F96C1285230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aispace.org/deduction/"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6.xml"/><Relationship Id="rId1" Type="http://schemas.openxmlformats.org/officeDocument/2006/relationships/vmlDrawing" Target="../drawings/vmlDrawing15.v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6.xml"/><Relationship Id="rId1" Type="http://schemas.openxmlformats.org/officeDocument/2006/relationships/vmlDrawing" Target="../drawings/vmlDrawing17.v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6.xml.rels><?xml version="1.0" encoding="UTF-8" standalone="yes"?>
<Relationships xmlns="http://schemas.openxmlformats.org/package/2006/relationships"><Relationship Id="rId3" Type="http://schemas.openxmlformats.org/officeDocument/2006/relationships/hyperlink" Target="http://www.sciencedirect.com/science/article/pii/S000437021200102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24</a:t>
            </a:r>
          </a:p>
        </p:txBody>
      </p:sp>
      <p:sp>
        <p:nvSpPr>
          <p:cNvPr id="5" name="Slide Number Placeholder 3"/>
          <p:cNvSpPr>
            <a:spLocks noGrp="1"/>
          </p:cNvSpPr>
          <p:nvPr>
            <p:ph type="sldNum" sz="quarter" idx="12"/>
          </p:nvPr>
        </p:nvSpPr>
        <p:spPr/>
        <p:txBody>
          <a:bodyPr/>
          <a:lstStyle/>
          <a:p>
            <a:pPr>
              <a:defRPr/>
            </a:pPr>
            <a:r>
              <a:rPr lang="en-US"/>
              <a:t>Slide </a:t>
            </a:r>
            <a:fld id="{FFBCD075-D954-4AAE-A8DE-D4EBCE0EB9DA}" type="slidenum">
              <a:rPr lang="en-US"/>
              <a:pPr>
                <a:defRPr/>
              </a:pPr>
              <a:t>1</a:t>
            </a:fld>
            <a:endParaRPr lang="en-US"/>
          </a:p>
        </p:txBody>
      </p:sp>
      <p:sp>
        <p:nvSpPr>
          <p:cNvPr id="1029" name="Rectangle 2"/>
          <p:cNvSpPr>
            <a:spLocks noChangeArrowheads="1"/>
          </p:cNvSpPr>
          <p:nvPr/>
        </p:nvSpPr>
        <p:spPr bwMode="auto">
          <a:xfrm>
            <a:off x="179388" y="1196975"/>
            <a:ext cx="8763000" cy="3933825"/>
          </a:xfrm>
          <a:prstGeom prst="rect">
            <a:avLst/>
          </a:prstGeom>
          <a:noFill/>
          <a:ln w="9525">
            <a:noFill/>
            <a:miter lim="800000"/>
            <a:headEnd/>
            <a:tailEnd/>
          </a:ln>
        </p:spPr>
        <p:txBody>
          <a:bodyPr>
            <a:spAutoFit/>
          </a:bodyPr>
          <a:lstStyle/>
          <a:p>
            <a:pPr algn="ctr">
              <a:spcBef>
                <a:spcPct val="50000"/>
              </a:spcBef>
            </a:pPr>
            <a:r>
              <a:rPr lang="en-US" sz="4800" b="1" dirty="0">
                <a:solidFill>
                  <a:schemeClr val="accent2"/>
                </a:solidFill>
                <a:latin typeface="Arial Unicode MS" pitchFamily="34" charset="-128"/>
              </a:rPr>
              <a:t>Reasoning under Uncertainty: Intro to Probability </a:t>
            </a:r>
          </a:p>
          <a:p>
            <a:pPr algn="ctr">
              <a:spcBef>
                <a:spcPct val="50000"/>
              </a:spcBef>
            </a:pPr>
            <a:r>
              <a:rPr lang="en-US" b="1" dirty="0">
                <a:latin typeface="Arial Unicode MS" pitchFamily="34" charset="-128"/>
              </a:rPr>
              <a:t>Computer Science cpsc322, Lecture 24</a:t>
            </a:r>
          </a:p>
          <a:p>
            <a:pPr algn="ctr">
              <a:spcBef>
                <a:spcPct val="50000"/>
              </a:spcBef>
            </a:pPr>
            <a:r>
              <a:rPr lang="en-US" b="1" i="1" dirty="0">
                <a:latin typeface="Arial Unicode MS" pitchFamily="34" charset="-128"/>
              </a:rPr>
              <a:t>(Textbook </a:t>
            </a:r>
            <a:r>
              <a:rPr lang="en-US" b="1" i="1" dirty="0" err="1">
                <a:latin typeface="Arial Unicode MS" pitchFamily="34" charset="-128"/>
              </a:rPr>
              <a:t>Chpt</a:t>
            </a:r>
            <a:r>
              <a:rPr lang="en-US" b="1" i="1" dirty="0">
                <a:latin typeface="Arial Unicode MS" pitchFamily="34" charset="-128"/>
              </a:rPr>
              <a:t> </a:t>
            </a:r>
            <a:r>
              <a:rPr lang="en-US" b="1" i="1" dirty="0" smtClean="0">
                <a:latin typeface="Arial Unicode MS" pitchFamily="34" charset="-128"/>
              </a:rPr>
              <a:t>6.1, 6.1.1)</a:t>
            </a:r>
            <a:endParaRPr lang="en-US" b="1" i="1" dirty="0">
              <a:latin typeface="Arial Unicode MS" pitchFamily="34" charset="-128"/>
            </a:endParaRPr>
          </a:p>
          <a:p>
            <a:pPr algn="ctr">
              <a:spcBef>
                <a:spcPct val="50000"/>
              </a:spcBef>
            </a:pPr>
            <a:endParaRPr lang="en-US" sz="2400" b="1" i="1" dirty="0">
              <a:latin typeface="Arial Unicode MS" pitchFamily="34" charset="-128"/>
            </a:endParaRPr>
          </a:p>
          <a:p>
            <a:pPr algn="ctr">
              <a:spcBef>
                <a:spcPct val="50000"/>
              </a:spcBef>
            </a:pPr>
            <a:r>
              <a:rPr lang="en-US" sz="2400" b="1" dirty="0" smtClean="0">
                <a:latin typeface="Arial Unicode MS" pitchFamily="34" charset="-128"/>
              </a:rPr>
              <a:t>Nov, 2, 2012</a:t>
            </a:r>
            <a:endParaRPr lang="en-US" sz="2400" b="1"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B2A8C422-0F92-4696-9C30-5E757C7E4B6B}" type="slidenum">
              <a:rPr lang="en-US"/>
              <a:pPr>
                <a:defRPr/>
              </a:pPr>
              <a:t>10</a:t>
            </a:fld>
            <a:endParaRPr lang="en-US"/>
          </a:p>
        </p:txBody>
      </p:sp>
      <p:sp>
        <p:nvSpPr>
          <p:cNvPr id="5135" name="Rectangle 2"/>
          <p:cNvSpPr>
            <a:spLocks noGrp="1" noChangeArrowheads="1"/>
          </p:cNvSpPr>
          <p:nvPr>
            <p:ph type="title"/>
          </p:nvPr>
        </p:nvSpPr>
        <p:spPr/>
        <p:txBody>
          <a:bodyPr/>
          <a:lstStyle/>
          <a:p>
            <a:pPr eaLnBrk="1" hangingPunct="1"/>
            <a:r>
              <a:rPr lang="en-US" smtClean="0"/>
              <a:t>Intro to Probability (Motivation)</a:t>
            </a:r>
          </a:p>
        </p:txBody>
      </p:sp>
      <p:sp>
        <p:nvSpPr>
          <p:cNvPr id="5136" name="Rectangle 3"/>
          <p:cNvSpPr>
            <a:spLocks noGrp="1" noChangeArrowheads="1"/>
          </p:cNvSpPr>
          <p:nvPr>
            <p:ph type="body" idx="1"/>
          </p:nvPr>
        </p:nvSpPr>
        <p:spPr>
          <a:xfrm>
            <a:off x="357188" y="857250"/>
            <a:ext cx="8458200" cy="2020888"/>
          </a:xfrm>
        </p:spPr>
        <p:txBody>
          <a:bodyPr/>
          <a:lstStyle/>
          <a:p>
            <a:pPr eaLnBrk="1" hangingPunct="1">
              <a:buFontTx/>
              <a:buChar char="•"/>
            </a:pPr>
            <a:r>
              <a:rPr lang="en-US" i="1" dirty="0" smtClean="0"/>
              <a:t>Will it rain in 10 days? Was it raining 198 days ago?</a:t>
            </a:r>
          </a:p>
          <a:p>
            <a:pPr eaLnBrk="1" hangingPunct="1">
              <a:buFontTx/>
              <a:buChar char="•"/>
            </a:pPr>
            <a:r>
              <a:rPr lang="en-US" i="1" dirty="0" smtClean="0"/>
              <a:t>Right now, how many people are in this room? in this building (DMP)? At UBC? ….Yesterday?</a:t>
            </a:r>
          </a:p>
        </p:txBody>
      </p:sp>
      <p:sp>
        <p:nvSpPr>
          <p:cNvPr id="7" name="Rectangle 3"/>
          <p:cNvSpPr txBox="1">
            <a:spLocks noChangeArrowheads="1"/>
          </p:cNvSpPr>
          <p:nvPr/>
        </p:nvSpPr>
        <p:spPr bwMode="auto">
          <a:xfrm>
            <a:off x="214313" y="3143250"/>
            <a:ext cx="8458200" cy="3000375"/>
          </a:xfrm>
          <a:prstGeom prst="rect">
            <a:avLst/>
          </a:prstGeom>
          <a:noFill/>
          <a:ln w="9525">
            <a:noFill/>
            <a:miter lim="800000"/>
            <a:headEnd/>
            <a:tailEnd/>
          </a:ln>
          <a:effectLst/>
        </p:spPr>
        <p:txBody>
          <a:bodyPr/>
          <a:lstStyle/>
          <a:p>
            <a:pPr marL="342900" indent="-342900">
              <a:spcBef>
                <a:spcPct val="20000"/>
              </a:spcBef>
              <a:buFontTx/>
              <a:buChar char="•"/>
              <a:defRPr/>
            </a:pPr>
            <a:r>
              <a:rPr lang="en-US" sz="3200" kern="0" dirty="0">
                <a:latin typeface="+mn-lt"/>
              </a:rPr>
              <a:t>AI agents (and humans </a:t>
            </a:r>
            <a:r>
              <a:rPr lang="en-US" sz="3200" kern="0" dirty="0">
                <a:latin typeface="+mn-lt"/>
                <a:sym typeface="Wingdings" pitchFamily="2" charset="2"/>
              </a:rPr>
              <a:t></a:t>
            </a:r>
            <a:r>
              <a:rPr lang="en-US" sz="3200" kern="0" dirty="0">
                <a:latin typeface="+mn-lt"/>
              </a:rPr>
              <a:t>) are not omniscient</a:t>
            </a:r>
          </a:p>
          <a:p>
            <a:pPr marL="342900" indent="-342900">
              <a:spcBef>
                <a:spcPct val="20000"/>
              </a:spcBef>
              <a:buFontTx/>
              <a:buChar char="•"/>
              <a:defRPr/>
            </a:pPr>
            <a:endParaRPr lang="en-US" sz="3200" kern="0" dirty="0">
              <a:latin typeface="+mn-lt"/>
            </a:endParaRPr>
          </a:p>
          <a:p>
            <a:pPr marL="342900" indent="-342900">
              <a:spcBef>
                <a:spcPct val="20000"/>
              </a:spcBef>
              <a:buFont typeface="Arial" pitchFamily="34" charset="0"/>
              <a:buChar char="•"/>
              <a:defRPr/>
            </a:pPr>
            <a:r>
              <a:rPr lang="en-US" sz="3200" kern="0" dirty="0">
                <a:latin typeface="+mn-lt"/>
              </a:rPr>
              <a:t>And the problem is not only predicting the future or “remembering” the past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408DD995-5ABB-4562-896C-D992D69F52FF}" type="slidenum">
              <a:rPr lang="en-US"/>
              <a:pPr>
                <a:defRPr/>
              </a:pPr>
              <a:t>11</a:t>
            </a:fld>
            <a:endParaRPr lang="en-US"/>
          </a:p>
        </p:txBody>
      </p:sp>
      <p:sp>
        <p:nvSpPr>
          <p:cNvPr id="6153" name="Rectangle 2"/>
          <p:cNvSpPr>
            <a:spLocks noGrp="1" noChangeArrowheads="1"/>
          </p:cNvSpPr>
          <p:nvPr>
            <p:ph type="title"/>
          </p:nvPr>
        </p:nvSpPr>
        <p:spPr/>
        <p:txBody>
          <a:bodyPr/>
          <a:lstStyle/>
          <a:p>
            <a:pPr eaLnBrk="1" hangingPunct="1"/>
            <a:r>
              <a:rPr lang="en-US" smtClean="0"/>
              <a:t>Intro to Probability (Key points)</a:t>
            </a:r>
          </a:p>
        </p:txBody>
      </p:sp>
      <p:sp>
        <p:nvSpPr>
          <p:cNvPr id="616451" name="Rectangle 3"/>
          <p:cNvSpPr>
            <a:spLocks noGrp="1" noChangeArrowheads="1"/>
          </p:cNvSpPr>
          <p:nvPr>
            <p:ph type="body" idx="1"/>
          </p:nvPr>
        </p:nvSpPr>
        <p:spPr>
          <a:xfrm>
            <a:off x="395288" y="908050"/>
            <a:ext cx="8748712" cy="5021263"/>
          </a:xfrm>
        </p:spPr>
        <p:txBody>
          <a:bodyPr/>
          <a:lstStyle/>
          <a:p>
            <a:pPr eaLnBrk="1" hangingPunct="1">
              <a:buFontTx/>
              <a:buChar char="•"/>
            </a:pPr>
            <a:r>
              <a:rPr lang="en-US" sz="3200" smtClean="0"/>
              <a:t>Are agents all ignorant/uncertain to the same degree?</a:t>
            </a:r>
          </a:p>
          <a:p>
            <a:pPr eaLnBrk="1" hangingPunct="1">
              <a:buFontTx/>
              <a:buChar char="•"/>
            </a:pPr>
            <a:endParaRPr lang="en-US" sz="3200" smtClean="0"/>
          </a:p>
          <a:p>
            <a:pPr eaLnBrk="1" hangingPunct="1">
              <a:buFontTx/>
              <a:buChar char="•"/>
            </a:pPr>
            <a:r>
              <a:rPr lang="en-US" sz="3200" smtClean="0"/>
              <a:t>Should an agent act only when it is certain about  relevant knowledge? </a:t>
            </a:r>
          </a:p>
          <a:p>
            <a:pPr eaLnBrk="1" hangingPunct="1">
              <a:buFontTx/>
              <a:buChar char="•"/>
            </a:pPr>
            <a:r>
              <a:rPr lang="en-US" sz="3200" smtClean="0"/>
              <a:t>(not acting usually has implications)</a:t>
            </a:r>
          </a:p>
          <a:p>
            <a:pPr eaLnBrk="1" hangingPunct="1">
              <a:buFontTx/>
              <a:buChar char="•"/>
            </a:pPr>
            <a:endParaRPr lang="en-US" sz="3200" smtClean="0"/>
          </a:p>
          <a:p>
            <a:pPr eaLnBrk="1" hangingPunct="1">
              <a:buFontTx/>
              <a:buChar char="•"/>
            </a:pPr>
            <a:r>
              <a:rPr lang="en-US" sz="3200" smtClean="0"/>
              <a:t>So agents need to </a:t>
            </a:r>
            <a:r>
              <a:rPr lang="en-US" sz="3200" b="1" smtClean="0"/>
              <a:t>represent and reason about their ignorance/ uncertainty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645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645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645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1B23C990-F096-48D0-BE46-D186E393CA34}" type="slidenum">
              <a:rPr lang="en-US"/>
              <a:pPr>
                <a:defRPr/>
              </a:pPr>
              <a:t>12</a:t>
            </a:fld>
            <a:endParaRPr lang="en-US"/>
          </a:p>
        </p:txBody>
      </p:sp>
      <p:sp>
        <p:nvSpPr>
          <p:cNvPr id="7183" name="Rectangle 2"/>
          <p:cNvSpPr>
            <a:spLocks noGrp="1" noChangeArrowheads="1"/>
          </p:cNvSpPr>
          <p:nvPr>
            <p:ph type="title"/>
          </p:nvPr>
        </p:nvSpPr>
        <p:spPr/>
        <p:txBody>
          <a:bodyPr/>
          <a:lstStyle/>
          <a:p>
            <a:pPr eaLnBrk="1" hangingPunct="1"/>
            <a:r>
              <a:rPr lang="en-US" smtClean="0"/>
              <a:t>Probability as a formal measure of uncertainty/ignorance</a:t>
            </a:r>
          </a:p>
        </p:txBody>
      </p:sp>
      <p:sp>
        <p:nvSpPr>
          <p:cNvPr id="618499" name="Rectangle 3"/>
          <p:cNvSpPr>
            <a:spLocks noGrp="1" noChangeArrowheads="1"/>
          </p:cNvSpPr>
          <p:nvPr>
            <p:ph type="body" idx="1"/>
          </p:nvPr>
        </p:nvSpPr>
        <p:spPr>
          <a:xfrm>
            <a:off x="323850" y="1268413"/>
            <a:ext cx="8820150" cy="4495800"/>
          </a:xfrm>
        </p:spPr>
        <p:txBody>
          <a:bodyPr/>
          <a:lstStyle/>
          <a:p>
            <a:pPr eaLnBrk="1" hangingPunct="1">
              <a:buFontTx/>
              <a:buChar char="•"/>
            </a:pPr>
            <a:r>
              <a:rPr lang="en-US" dirty="0" smtClean="0"/>
              <a:t>Belief in a proposition </a:t>
            </a:r>
            <a:r>
              <a:rPr lang="en-US" i="1" dirty="0" smtClean="0">
                <a:solidFill>
                  <a:schemeClr val="accent2"/>
                </a:solidFill>
              </a:rPr>
              <a:t>f</a:t>
            </a:r>
            <a:r>
              <a:rPr lang="en-US" dirty="0" smtClean="0">
                <a:solidFill>
                  <a:schemeClr val="accent2"/>
                </a:solidFill>
              </a:rPr>
              <a:t>  </a:t>
            </a:r>
            <a:r>
              <a:rPr lang="en-US" dirty="0" smtClean="0"/>
              <a:t>(e.g., </a:t>
            </a:r>
            <a:r>
              <a:rPr lang="en-US" i="1" dirty="0" smtClean="0"/>
              <a:t>it is raining outside, there are 31 people in this room</a:t>
            </a:r>
            <a:r>
              <a:rPr lang="en-US" dirty="0" smtClean="0"/>
              <a:t>) can be measured in terms of a number between 0 and 1 – this is the probability of </a:t>
            </a:r>
            <a:r>
              <a:rPr lang="en-US" i="1" dirty="0" smtClean="0">
                <a:solidFill>
                  <a:schemeClr val="accent2"/>
                </a:solidFill>
              </a:rPr>
              <a:t>f</a:t>
            </a:r>
          </a:p>
          <a:p>
            <a:pPr lvl="1" eaLnBrk="1" hangingPunct="1"/>
            <a:r>
              <a:rPr lang="en-US" dirty="0" smtClean="0"/>
              <a:t>The probability</a:t>
            </a:r>
            <a:r>
              <a:rPr lang="en-US" sz="2000" dirty="0" smtClean="0"/>
              <a:t> </a:t>
            </a:r>
            <a:r>
              <a:rPr lang="en-US" i="1" dirty="0" smtClean="0">
                <a:solidFill>
                  <a:schemeClr val="accent2"/>
                </a:solidFill>
              </a:rPr>
              <a:t>f</a:t>
            </a:r>
            <a:r>
              <a:rPr lang="en-US" dirty="0" smtClean="0"/>
              <a:t> is </a:t>
            </a:r>
            <a:r>
              <a:rPr lang="en-US" dirty="0" smtClean="0">
                <a:solidFill>
                  <a:schemeClr val="accent2"/>
                </a:solidFill>
              </a:rPr>
              <a:t>0</a:t>
            </a:r>
            <a:r>
              <a:rPr lang="en-US" dirty="0" smtClean="0"/>
              <a:t> means that </a:t>
            </a:r>
            <a:r>
              <a:rPr lang="en-US" i="1" dirty="0" smtClean="0"/>
              <a:t>f</a:t>
            </a:r>
            <a:r>
              <a:rPr lang="en-US" dirty="0" smtClean="0"/>
              <a:t> is believed to be</a:t>
            </a:r>
          </a:p>
          <a:p>
            <a:pPr lvl="1" eaLnBrk="1" hangingPunct="1">
              <a:buFontTx/>
              <a:buNone/>
            </a:pPr>
            <a:endParaRPr lang="en-US" dirty="0" smtClean="0"/>
          </a:p>
          <a:p>
            <a:pPr lvl="1" eaLnBrk="1" hangingPunct="1"/>
            <a:r>
              <a:rPr lang="en-US" dirty="0" smtClean="0"/>
              <a:t>The probability </a:t>
            </a:r>
            <a:r>
              <a:rPr lang="en-US" i="1" dirty="0" smtClean="0">
                <a:solidFill>
                  <a:schemeClr val="accent2"/>
                </a:solidFill>
              </a:rPr>
              <a:t>f</a:t>
            </a:r>
            <a:r>
              <a:rPr lang="en-US" dirty="0" smtClean="0"/>
              <a:t> is </a:t>
            </a:r>
            <a:r>
              <a:rPr lang="en-US" dirty="0" smtClean="0">
                <a:solidFill>
                  <a:schemeClr val="accent2"/>
                </a:solidFill>
              </a:rPr>
              <a:t>1 </a:t>
            </a:r>
            <a:r>
              <a:rPr lang="en-US" dirty="0" smtClean="0"/>
              <a:t>means that </a:t>
            </a:r>
            <a:r>
              <a:rPr lang="en-US" i="1" dirty="0" smtClean="0"/>
              <a:t>f </a:t>
            </a:r>
            <a:r>
              <a:rPr lang="en-US" dirty="0" smtClean="0"/>
              <a:t>is believed to be </a:t>
            </a:r>
            <a:r>
              <a:rPr lang="en-US" dirty="0" smtClean="0">
                <a:solidFill>
                  <a:schemeClr val="accent2"/>
                </a:solidFill>
              </a:rPr>
              <a:t> </a:t>
            </a:r>
          </a:p>
          <a:p>
            <a:pPr lvl="1" eaLnBrk="1" hangingPunct="1"/>
            <a:endParaRPr lang="en-US" dirty="0" smtClean="0"/>
          </a:p>
          <a:p>
            <a:pPr lvl="1" eaLnBrk="1" hangingPunct="1"/>
            <a:r>
              <a:rPr lang="en-US" dirty="0" smtClean="0"/>
              <a:t>Using 0 and 1 is purely a convention.</a:t>
            </a:r>
          </a:p>
          <a:p>
            <a:pPr lvl="1" eaLnBrk="1" hangingPunct="1">
              <a:buFontTx/>
              <a:buNone/>
            </a:pPr>
            <a:endParaRPr lang="en-US"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84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84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84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2AB0E130-34AB-4B16-89D9-016DE6D9C160}" type="slidenum">
              <a:rPr lang="en-US"/>
              <a:pPr>
                <a:defRPr/>
              </a:pPr>
              <a:t>13</a:t>
            </a:fld>
            <a:endParaRPr lang="en-US"/>
          </a:p>
        </p:txBody>
      </p:sp>
      <p:sp>
        <p:nvSpPr>
          <p:cNvPr id="8204" name="Rectangle 2"/>
          <p:cNvSpPr>
            <a:spLocks noGrp="1" noChangeArrowheads="1"/>
          </p:cNvSpPr>
          <p:nvPr>
            <p:ph type="title"/>
          </p:nvPr>
        </p:nvSpPr>
        <p:spPr/>
        <p:txBody>
          <a:bodyPr/>
          <a:lstStyle/>
          <a:p>
            <a:pPr eaLnBrk="1" hangingPunct="1"/>
            <a:r>
              <a:rPr lang="en-US" smtClean="0"/>
              <a:t>Random Variables</a:t>
            </a:r>
          </a:p>
        </p:txBody>
      </p:sp>
      <p:sp>
        <p:nvSpPr>
          <p:cNvPr id="620547" name="Rectangle 3"/>
          <p:cNvSpPr>
            <a:spLocks noGrp="1" noChangeArrowheads="1"/>
          </p:cNvSpPr>
          <p:nvPr>
            <p:ph type="body" idx="1"/>
          </p:nvPr>
        </p:nvSpPr>
        <p:spPr>
          <a:xfrm>
            <a:off x="214313" y="857250"/>
            <a:ext cx="8534400" cy="3162300"/>
          </a:xfrm>
        </p:spPr>
        <p:txBody>
          <a:bodyPr/>
          <a:lstStyle/>
          <a:p>
            <a:pPr eaLnBrk="1" hangingPunct="1">
              <a:buFontTx/>
              <a:buChar char="•"/>
            </a:pPr>
            <a:r>
              <a:rPr lang="en-US" dirty="0" smtClean="0"/>
              <a:t>A </a:t>
            </a:r>
            <a:r>
              <a:rPr lang="en-US" dirty="0" smtClean="0">
                <a:solidFill>
                  <a:schemeClr val="accent2"/>
                </a:solidFill>
              </a:rPr>
              <a:t>random variable</a:t>
            </a:r>
            <a:r>
              <a:rPr lang="en-US" dirty="0" smtClean="0"/>
              <a:t> is a </a:t>
            </a:r>
            <a:r>
              <a:rPr lang="en-US" b="1" dirty="0" smtClean="0"/>
              <a:t>variable</a:t>
            </a:r>
            <a:r>
              <a:rPr lang="en-US" dirty="0" smtClean="0"/>
              <a:t> like the ones we have seen in </a:t>
            </a:r>
            <a:r>
              <a:rPr lang="en-US" b="1" dirty="0" smtClean="0"/>
              <a:t>CSP</a:t>
            </a:r>
            <a:r>
              <a:rPr lang="en-US" dirty="0" smtClean="0"/>
              <a:t> and </a:t>
            </a:r>
            <a:r>
              <a:rPr lang="en-US" b="1" dirty="0" smtClean="0"/>
              <a:t>Planning</a:t>
            </a:r>
            <a:r>
              <a:rPr lang="en-US" dirty="0" smtClean="0"/>
              <a:t>, but the agent can be </a:t>
            </a:r>
            <a:r>
              <a:rPr lang="en-US" b="1" dirty="0" smtClean="0"/>
              <a:t>uncertain about its value</a:t>
            </a:r>
            <a:r>
              <a:rPr lang="en-US" dirty="0" smtClean="0"/>
              <a:t>.</a:t>
            </a:r>
          </a:p>
          <a:p>
            <a:pPr eaLnBrk="1" hangingPunct="1">
              <a:buFontTx/>
              <a:buChar char="•"/>
            </a:pPr>
            <a:r>
              <a:rPr lang="en-US" dirty="0" smtClean="0"/>
              <a:t>As usual </a:t>
            </a:r>
          </a:p>
          <a:p>
            <a:pPr lvl="1" eaLnBrk="1" hangingPunct="1"/>
            <a:r>
              <a:rPr lang="en-US" dirty="0" smtClean="0"/>
              <a:t>The </a:t>
            </a:r>
            <a:r>
              <a:rPr lang="en-US" dirty="0" smtClean="0">
                <a:solidFill>
                  <a:schemeClr val="accent2"/>
                </a:solidFill>
              </a:rPr>
              <a:t>domain</a:t>
            </a:r>
            <a:r>
              <a:rPr lang="en-US" dirty="0" smtClean="0"/>
              <a:t> of a random variable </a:t>
            </a:r>
            <a:r>
              <a:rPr lang="en-US" i="1" dirty="0" smtClean="0"/>
              <a:t>X</a:t>
            </a:r>
            <a:r>
              <a:rPr lang="en-US" dirty="0" smtClean="0"/>
              <a:t>, written </a:t>
            </a:r>
            <a:r>
              <a:rPr lang="en-US" i="1" dirty="0" err="1" smtClean="0"/>
              <a:t>dom</a:t>
            </a:r>
            <a:r>
              <a:rPr lang="en-US" i="1" dirty="0" smtClean="0"/>
              <a:t>(X),</a:t>
            </a:r>
            <a:r>
              <a:rPr lang="en-US" dirty="0" smtClean="0"/>
              <a:t> is the set of values </a:t>
            </a:r>
            <a:r>
              <a:rPr lang="en-US" i="1" dirty="0" smtClean="0"/>
              <a:t>X</a:t>
            </a:r>
            <a:r>
              <a:rPr lang="en-US" dirty="0" smtClean="0"/>
              <a:t> can take</a:t>
            </a:r>
          </a:p>
          <a:p>
            <a:pPr lvl="1" eaLnBrk="1" hangingPunct="1"/>
            <a:r>
              <a:rPr lang="en-US" dirty="0" smtClean="0"/>
              <a:t>values are mutually exclusive and exhaustive </a:t>
            </a:r>
          </a:p>
          <a:p>
            <a:pPr eaLnBrk="1" hangingPunct="1"/>
            <a:endParaRPr lang="en-US" dirty="0" smtClean="0"/>
          </a:p>
          <a:p>
            <a:pPr eaLnBrk="1" hangingPunct="1"/>
            <a:endParaRPr lang="en-US" dirty="0" smtClean="0"/>
          </a:p>
        </p:txBody>
      </p:sp>
      <p:sp>
        <p:nvSpPr>
          <p:cNvPr id="8" name="Rectangle 3"/>
          <p:cNvSpPr txBox="1">
            <a:spLocks noChangeArrowheads="1"/>
          </p:cNvSpPr>
          <p:nvPr/>
        </p:nvSpPr>
        <p:spPr bwMode="auto">
          <a:xfrm>
            <a:off x="0" y="4143375"/>
            <a:ext cx="8458200" cy="590550"/>
          </a:xfrm>
          <a:prstGeom prst="rect">
            <a:avLst/>
          </a:prstGeom>
          <a:noFill/>
          <a:ln w="9525">
            <a:noFill/>
            <a:miter lim="800000"/>
            <a:headEnd/>
            <a:tailEnd/>
          </a:ln>
          <a:effectLst/>
        </p:spPr>
        <p:txBody>
          <a:bodyPr/>
          <a:lstStyle/>
          <a:p>
            <a:pPr marL="342900" indent="-342900">
              <a:spcBef>
                <a:spcPct val="20000"/>
              </a:spcBef>
              <a:defRPr/>
            </a:pPr>
            <a:r>
              <a:rPr lang="en-US" kern="0" dirty="0">
                <a:latin typeface="+mn-lt"/>
              </a:rPr>
              <a:t>Examples </a:t>
            </a:r>
            <a:r>
              <a:rPr lang="en-US" kern="0" dirty="0" smtClean="0">
                <a:latin typeface="+mn-lt"/>
              </a:rPr>
              <a:t>(Boolean </a:t>
            </a:r>
            <a:r>
              <a:rPr lang="en-US" kern="0" dirty="0">
                <a:latin typeface="+mn-lt"/>
              </a:rPr>
              <a:t>and discrete)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2054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054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A99D6E8B-8F92-4D64-8C29-B98AB6BC2018}" type="slidenum">
              <a:rPr lang="en-US"/>
              <a:pPr>
                <a:defRPr/>
              </a:pPr>
              <a:t>14</a:t>
            </a:fld>
            <a:endParaRPr lang="en-US"/>
          </a:p>
        </p:txBody>
      </p:sp>
      <p:sp>
        <p:nvSpPr>
          <p:cNvPr id="9234" name="Rectangle 2"/>
          <p:cNvSpPr>
            <a:spLocks noGrp="1" noChangeArrowheads="1"/>
          </p:cNvSpPr>
          <p:nvPr>
            <p:ph type="title"/>
          </p:nvPr>
        </p:nvSpPr>
        <p:spPr/>
        <p:txBody>
          <a:bodyPr/>
          <a:lstStyle/>
          <a:p>
            <a:pPr eaLnBrk="1" hangingPunct="1"/>
            <a:r>
              <a:rPr lang="en-US" smtClean="0"/>
              <a:t>Random Variables (cont’)</a:t>
            </a:r>
          </a:p>
        </p:txBody>
      </p:sp>
      <p:sp>
        <p:nvSpPr>
          <p:cNvPr id="622595" name="Rectangle 3"/>
          <p:cNvSpPr>
            <a:spLocks noGrp="1" noChangeArrowheads="1"/>
          </p:cNvSpPr>
          <p:nvPr>
            <p:ph type="body" idx="1"/>
          </p:nvPr>
        </p:nvSpPr>
        <p:spPr>
          <a:xfrm>
            <a:off x="0" y="2714625"/>
            <a:ext cx="8458200" cy="785813"/>
          </a:xfrm>
        </p:spPr>
        <p:txBody>
          <a:bodyPr/>
          <a:lstStyle/>
          <a:p>
            <a:pPr eaLnBrk="1" hangingPunct="1">
              <a:buFontTx/>
              <a:buChar char="•"/>
            </a:pPr>
            <a:r>
              <a:rPr lang="en-US" dirty="0" smtClean="0">
                <a:solidFill>
                  <a:schemeClr val="accent2"/>
                </a:solidFill>
              </a:rPr>
              <a:t>Assignment</a:t>
            </a:r>
            <a:r>
              <a:rPr lang="en-US" dirty="0" smtClean="0"/>
              <a:t> </a:t>
            </a:r>
            <a:r>
              <a:rPr lang="en-US" i="1" dirty="0" smtClean="0"/>
              <a:t>X</a:t>
            </a:r>
            <a:r>
              <a:rPr lang="en-US" dirty="0" smtClean="0"/>
              <a:t>=</a:t>
            </a:r>
            <a:r>
              <a:rPr lang="en-US" i="1" dirty="0" smtClean="0"/>
              <a:t>x</a:t>
            </a:r>
            <a:r>
              <a:rPr lang="en-US" dirty="0" smtClean="0"/>
              <a:t>  means </a:t>
            </a:r>
            <a:r>
              <a:rPr lang="en-US" i="1" dirty="0" smtClean="0"/>
              <a:t>X</a:t>
            </a:r>
            <a:r>
              <a:rPr lang="en-US" dirty="0" smtClean="0"/>
              <a:t> has value </a:t>
            </a:r>
            <a:r>
              <a:rPr lang="en-US" i="1" dirty="0" smtClean="0"/>
              <a:t>x</a:t>
            </a:r>
          </a:p>
          <a:p>
            <a:pPr eaLnBrk="1" hangingPunct="1">
              <a:buFontTx/>
              <a:buChar char="•"/>
            </a:pPr>
            <a:endParaRPr lang="en-US" i="1" dirty="0" smtClean="0"/>
          </a:p>
          <a:p>
            <a:pPr eaLnBrk="1" hangingPunct="1">
              <a:buFontTx/>
              <a:buChar char="•"/>
            </a:pPr>
            <a:r>
              <a:rPr lang="en-US" dirty="0" smtClean="0"/>
              <a:t>A </a:t>
            </a:r>
            <a:r>
              <a:rPr lang="en-US" dirty="0" smtClean="0">
                <a:solidFill>
                  <a:schemeClr val="accent2"/>
                </a:solidFill>
              </a:rPr>
              <a:t>proposition</a:t>
            </a:r>
            <a:r>
              <a:rPr lang="en-US" dirty="0" smtClean="0"/>
              <a:t> is a Boolean formula made from assignments of values to variables </a:t>
            </a:r>
          </a:p>
          <a:p>
            <a:pPr eaLnBrk="1" hangingPunct="1"/>
            <a:r>
              <a:rPr lang="en-US" dirty="0" smtClean="0"/>
              <a:t>Examples</a:t>
            </a:r>
          </a:p>
        </p:txBody>
      </p:sp>
      <p:sp>
        <p:nvSpPr>
          <p:cNvPr id="7" name="Rectangle 4"/>
          <p:cNvSpPr>
            <a:spLocks noChangeArrowheads="1"/>
          </p:cNvSpPr>
          <p:nvPr/>
        </p:nvSpPr>
        <p:spPr bwMode="auto">
          <a:xfrm>
            <a:off x="214313" y="571500"/>
            <a:ext cx="8458200" cy="1943100"/>
          </a:xfrm>
          <a:prstGeom prst="rect">
            <a:avLst/>
          </a:prstGeom>
          <a:noFill/>
          <a:ln w="9525">
            <a:noFill/>
            <a:miter lim="800000"/>
            <a:headEnd/>
            <a:tailEnd/>
          </a:ln>
        </p:spPr>
        <p:txBody>
          <a:bodyPr/>
          <a:lstStyle/>
          <a:p>
            <a:pPr marL="342900" indent="-342900">
              <a:spcBef>
                <a:spcPct val="20000"/>
              </a:spcBef>
              <a:buFontTx/>
              <a:buChar char="•"/>
            </a:pPr>
            <a:endParaRPr lang="en-US" dirty="0">
              <a:latin typeface="Arial Unicode MS" pitchFamily="34" charset="-128"/>
            </a:endParaRPr>
          </a:p>
          <a:p>
            <a:pPr marL="342900" indent="-342900">
              <a:spcBef>
                <a:spcPct val="20000"/>
              </a:spcBef>
              <a:buFontTx/>
              <a:buChar char="•"/>
            </a:pPr>
            <a:r>
              <a:rPr lang="en-US" dirty="0">
                <a:latin typeface="Arial Unicode MS" pitchFamily="34" charset="-128"/>
              </a:rPr>
              <a:t>A </a:t>
            </a:r>
            <a:r>
              <a:rPr lang="en-US" dirty="0" err="1">
                <a:latin typeface="Arial Unicode MS" pitchFamily="34" charset="-128"/>
              </a:rPr>
              <a:t>tuple</a:t>
            </a:r>
            <a:r>
              <a:rPr lang="en-US" dirty="0">
                <a:latin typeface="Arial Unicode MS" pitchFamily="34" charset="-128"/>
              </a:rPr>
              <a:t> of random variables &lt;</a:t>
            </a:r>
            <a:r>
              <a:rPr lang="en-US" i="1" dirty="0">
                <a:latin typeface="Arial Unicode MS" pitchFamily="34" charset="-128"/>
                <a:sym typeface="Symbol" pitchFamily="18" charset="2"/>
              </a:rPr>
              <a:t>X</a:t>
            </a:r>
            <a:r>
              <a:rPr lang="en-US" i="1" baseline="-25000" dirty="0">
                <a:latin typeface="Arial Unicode MS" pitchFamily="34" charset="-128"/>
              </a:rPr>
              <a:t>1 </a:t>
            </a:r>
            <a:r>
              <a:rPr lang="en-US" i="1" dirty="0">
                <a:latin typeface="Arial Unicode MS" pitchFamily="34" charset="-128"/>
                <a:sym typeface="Symbol" pitchFamily="18" charset="2"/>
              </a:rPr>
              <a:t>,</a:t>
            </a:r>
            <a:r>
              <a:rPr lang="en-US" i="1" dirty="0">
                <a:latin typeface="Arial Unicode MS" pitchFamily="34" charset="-128"/>
              </a:rPr>
              <a:t>…., </a:t>
            </a:r>
            <a:r>
              <a:rPr lang="en-US" i="1" dirty="0" err="1">
                <a:latin typeface="Arial Unicode MS" pitchFamily="34" charset="-128"/>
                <a:sym typeface="Symbol" pitchFamily="18" charset="2"/>
              </a:rPr>
              <a:t>X</a:t>
            </a:r>
            <a:r>
              <a:rPr lang="en-US" i="1" baseline="-25000" dirty="0" err="1">
                <a:latin typeface="Arial Unicode MS" pitchFamily="34" charset="-128"/>
              </a:rPr>
              <a:t>n</a:t>
            </a:r>
            <a:r>
              <a:rPr lang="en-US" dirty="0">
                <a:latin typeface="Arial Unicode MS" pitchFamily="34" charset="-128"/>
                <a:sym typeface="Symbol" pitchFamily="18" charset="2"/>
              </a:rPr>
              <a:t>&gt; is a </a:t>
            </a:r>
            <a:r>
              <a:rPr lang="en-US" dirty="0">
                <a:solidFill>
                  <a:schemeClr val="accent6"/>
                </a:solidFill>
                <a:latin typeface="Arial Unicode MS" pitchFamily="34" charset="-128"/>
                <a:sym typeface="Symbol" pitchFamily="18" charset="2"/>
              </a:rPr>
              <a:t>complex random variable </a:t>
            </a:r>
            <a:r>
              <a:rPr lang="en-US" dirty="0">
                <a:latin typeface="Arial Unicode MS" pitchFamily="34" charset="-128"/>
                <a:sym typeface="Symbol" pitchFamily="18" charset="2"/>
              </a:rPr>
              <a:t>with domain..</a:t>
            </a:r>
            <a:endParaRPr lang="en-US" dirty="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2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2259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2259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259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24</a:t>
            </a:r>
          </a:p>
        </p:txBody>
      </p:sp>
      <p:sp>
        <p:nvSpPr>
          <p:cNvPr id="9" name="Slide Number Placeholder 5"/>
          <p:cNvSpPr>
            <a:spLocks noGrp="1"/>
          </p:cNvSpPr>
          <p:nvPr>
            <p:ph type="sldNum" sz="quarter" idx="12"/>
          </p:nvPr>
        </p:nvSpPr>
        <p:spPr/>
        <p:txBody>
          <a:bodyPr/>
          <a:lstStyle/>
          <a:p>
            <a:pPr>
              <a:defRPr/>
            </a:pPr>
            <a:r>
              <a:rPr lang="en-US" dirty="0"/>
              <a:t>Slide </a:t>
            </a:r>
            <a:fld id="{71467996-254B-49C1-BC11-367F6EB95A4E}" type="slidenum">
              <a:rPr lang="en-US"/>
              <a:pPr>
                <a:defRPr/>
              </a:pPr>
              <a:t>15</a:t>
            </a:fld>
            <a:endParaRPr lang="en-US" dirty="0"/>
          </a:p>
        </p:txBody>
      </p:sp>
      <p:sp>
        <p:nvSpPr>
          <p:cNvPr id="10261" name="Rectangle 2"/>
          <p:cNvSpPr>
            <a:spLocks noGrp="1" noChangeArrowheads="1"/>
          </p:cNvSpPr>
          <p:nvPr>
            <p:ph type="title"/>
          </p:nvPr>
        </p:nvSpPr>
        <p:spPr>
          <a:xfrm>
            <a:off x="250825" y="0"/>
            <a:ext cx="8534400" cy="685800"/>
          </a:xfrm>
        </p:spPr>
        <p:txBody>
          <a:bodyPr/>
          <a:lstStyle/>
          <a:p>
            <a:pPr eaLnBrk="1" hangingPunct="1"/>
            <a:r>
              <a:rPr lang="en-US" smtClean="0"/>
              <a:t>Possible Worlds</a:t>
            </a:r>
          </a:p>
        </p:txBody>
      </p:sp>
      <p:sp>
        <p:nvSpPr>
          <p:cNvPr id="10262" name="Rectangle 3"/>
          <p:cNvSpPr>
            <a:spLocks noGrp="1" noChangeArrowheads="1"/>
          </p:cNvSpPr>
          <p:nvPr>
            <p:ph type="body" idx="1"/>
          </p:nvPr>
        </p:nvSpPr>
        <p:spPr>
          <a:xfrm>
            <a:off x="430213" y="1628775"/>
            <a:ext cx="8713787" cy="2952750"/>
          </a:xfrm>
        </p:spPr>
        <p:txBody>
          <a:bodyPr/>
          <a:lstStyle/>
          <a:p>
            <a:pPr eaLnBrk="1" hangingPunct="1">
              <a:lnSpc>
                <a:spcPct val="30000"/>
              </a:lnSpc>
            </a:pPr>
            <a:endParaRPr lang="en-US" sz="2400" smtClean="0"/>
          </a:p>
          <a:p>
            <a:pPr eaLnBrk="1" hangingPunct="1">
              <a:lnSpc>
                <a:spcPct val="90000"/>
              </a:lnSpc>
            </a:pPr>
            <a:r>
              <a:rPr lang="en-US" sz="2400" smtClean="0"/>
              <a:t>E.g., if we model only two Boolean variables </a:t>
            </a:r>
            <a:r>
              <a:rPr lang="en-US" sz="2400" i="1" smtClean="0"/>
              <a:t>Cavity</a:t>
            </a:r>
            <a:r>
              <a:rPr lang="en-US" sz="2400" smtClean="0"/>
              <a:t> and </a:t>
            </a:r>
            <a:r>
              <a:rPr lang="en-US" sz="2400" i="1" smtClean="0"/>
              <a:t>Toothache</a:t>
            </a:r>
            <a:r>
              <a:rPr lang="en-US" sz="2400" smtClean="0"/>
              <a:t>, then there are 4 distinct possible worlds:</a:t>
            </a:r>
          </a:p>
          <a:p>
            <a:pPr eaLnBrk="1" hangingPunct="1">
              <a:lnSpc>
                <a:spcPct val="90000"/>
              </a:lnSpc>
            </a:pPr>
            <a:endParaRPr lang="en-US" sz="2400" smtClean="0"/>
          </a:p>
          <a:p>
            <a:pPr lvl="2" eaLnBrk="1" hangingPunct="1">
              <a:lnSpc>
                <a:spcPct val="80000"/>
              </a:lnSpc>
              <a:buFont typeface="Wingdings" pitchFamily="2" charset="2"/>
              <a:buNone/>
            </a:pPr>
            <a:r>
              <a:rPr lang="en-US" i="1" smtClean="0"/>
              <a:t>Cavity = T </a:t>
            </a:r>
            <a:r>
              <a:rPr lang="en-US" smtClean="0">
                <a:sym typeface="Symbol" pitchFamily="18" charset="2"/>
              </a:rPr>
              <a:t></a:t>
            </a:r>
            <a:r>
              <a:rPr lang="en-US" i="1" smtClean="0"/>
              <a:t>Toothache = T </a:t>
            </a:r>
          </a:p>
          <a:p>
            <a:pPr lvl="2" eaLnBrk="1" hangingPunct="1">
              <a:lnSpc>
                <a:spcPct val="80000"/>
              </a:lnSpc>
              <a:buFont typeface="Wingdings" pitchFamily="2" charset="2"/>
              <a:buNone/>
            </a:pPr>
            <a:r>
              <a:rPr lang="en-US" i="1" smtClean="0"/>
              <a:t>Cavity = T </a:t>
            </a:r>
            <a:r>
              <a:rPr lang="en-US" smtClean="0">
                <a:sym typeface="Symbol" pitchFamily="18" charset="2"/>
              </a:rPr>
              <a:t></a:t>
            </a:r>
            <a:r>
              <a:rPr lang="en-US" i="1" smtClean="0"/>
              <a:t> Toothache = F</a:t>
            </a:r>
          </a:p>
          <a:p>
            <a:pPr lvl="2" eaLnBrk="1" hangingPunct="1">
              <a:lnSpc>
                <a:spcPct val="80000"/>
              </a:lnSpc>
              <a:buFont typeface="Wingdings" pitchFamily="2" charset="2"/>
              <a:buNone/>
            </a:pPr>
            <a:r>
              <a:rPr lang="en-US" i="1" smtClean="0"/>
              <a:t>Cavity = F </a:t>
            </a:r>
            <a:r>
              <a:rPr lang="en-US" smtClean="0">
                <a:sym typeface="Symbol" pitchFamily="18" charset="2"/>
              </a:rPr>
              <a:t></a:t>
            </a:r>
            <a:r>
              <a:rPr lang="en-US" i="1" smtClean="0"/>
              <a:t> Toothache = T</a:t>
            </a:r>
          </a:p>
          <a:p>
            <a:pPr lvl="2" eaLnBrk="1" hangingPunct="1">
              <a:lnSpc>
                <a:spcPct val="80000"/>
              </a:lnSpc>
              <a:buFont typeface="Wingdings" pitchFamily="2" charset="2"/>
              <a:buNone/>
            </a:pPr>
            <a:r>
              <a:rPr lang="en-US" i="1" smtClean="0"/>
              <a:t>Cavity = T </a:t>
            </a:r>
            <a:r>
              <a:rPr lang="en-US" smtClean="0">
                <a:sym typeface="Symbol" pitchFamily="18" charset="2"/>
              </a:rPr>
              <a:t></a:t>
            </a:r>
            <a:r>
              <a:rPr lang="en-US" i="1" smtClean="0"/>
              <a:t> Toothache = T</a:t>
            </a:r>
            <a:endParaRPr lang="en-US" sz="2400" i="1" smtClean="0"/>
          </a:p>
          <a:p>
            <a:pPr lvl="2" eaLnBrk="1" hangingPunct="1">
              <a:lnSpc>
                <a:spcPct val="30000"/>
              </a:lnSpc>
              <a:buFont typeface="Wingdings" pitchFamily="2" charset="2"/>
              <a:buNone/>
            </a:pPr>
            <a:endParaRPr lang="en-US" sz="1800" smtClean="0"/>
          </a:p>
        </p:txBody>
      </p:sp>
      <p:sp>
        <p:nvSpPr>
          <p:cNvPr id="10263" name="Rectangle 4"/>
          <p:cNvSpPr>
            <a:spLocks noChangeArrowheads="1"/>
          </p:cNvSpPr>
          <p:nvPr/>
        </p:nvSpPr>
        <p:spPr bwMode="auto">
          <a:xfrm>
            <a:off x="323850" y="620713"/>
            <a:ext cx="8458200" cy="1943100"/>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A </a:t>
            </a:r>
            <a:r>
              <a:rPr lang="en-US">
                <a:solidFill>
                  <a:schemeClr val="accent2"/>
                </a:solidFill>
                <a:latin typeface="Arial Unicode MS" pitchFamily="34" charset="-128"/>
              </a:rPr>
              <a:t>possible world</a:t>
            </a:r>
            <a:r>
              <a:rPr lang="en-US">
                <a:latin typeface="Arial Unicode MS" pitchFamily="34" charset="-128"/>
              </a:rPr>
              <a:t> specifies an assignment to each random variable</a:t>
            </a:r>
          </a:p>
        </p:txBody>
      </p:sp>
      <p:sp>
        <p:nvSpPr>
          <p:cNvPr id="628741" name="Rectangle 5"/>
          <p:cNvSpPr>
            <a:spLocks noChangeArrowheads="1"/>
          </p:cNvSpPr>
          <p:nvPr/>
        </p:nvSpPr>
        <p:spPr bwMode="auto">
          <a:xfrm>
            <a:off x="179388" y="3933825"/>
            <a:ext cx="8964612" cy="865188"/>
          </a:xfrm>
          <a:prstGeom prst="rect">
            <a:avLst/>
          </a:prstGeom>
          <a:noFill/>
          <a:ln w="9525">
            <a:noFill/>
            <a:miter lim="800000"/>
            <a:headEnd/>
            <a:tailEnd/>
          </a:ln>
        </p:spPr>
        <p:txBody>
          <a:bodyPr/>
          <a:lstStyle/>
          <a:p>
            <a:pPr marL="342900" indent="-342900">
              <a:lnSpc>
                <a:spcPct val="30000"/>
              </a:lnSpc>
              <a:spcBef>
                <a:spcPct val="20000"/>
              </a:spcBef>
            </a:pPr>
            <a:endParaRPr lang="en-US" sz="2400">
              <a:latin typeface="Arial Unicode MS" pitchFamily="34" charset="-128"/>
            </a:endParaRPr>
          </a:p>
          <a:p>
            <a:pPr marL="1143000" lvl="2" indent="-228600">
              <a:lnSpc>
                <a:spcPct val="30000"/>
              </a:lnSpc>
              <a:spcBef>
                <a:spcPct val="20000"/>
              </a:spcBef>
              <a:buFont typeface="Wingdings" pitchFamily="2" charset="2"/>
              <a:buNone/>
            </a:pPr>
            <a:endParaRPr lang="en-US" sz="2000" i="1">
              <a:latin typeface="Arial Unicode MS" pitchFamily="34" charset="-128"/>
            </a:endParaRPr>
          </a:p>
          <a:p>
            <a:pPr marL="342900" indent="-342900">
              <a:lnSpc>
                <a:spcPct val="80000"/>
              </a:lnSpc>
              <a:spcBef>
                <a:spcPct val="20000"/>
              </a:spcBef>
            </a:pPr>
            <a:r>
              <a:rPr lang="en-US" sz="2400" b="1">
                <a:latin typeface="Arial Unicode MS" pitchFamily="34" charset="-128"/>
              </a:rPr>
              <a:t>As usual, </a:t>
            </a:r>
            <a:r>
              <a:rPr lang="en-US" sz="2400">
                <a:latin typeface="Arial Unicode MS" pitchFamily="34" charset="-128"/>
              </a:rPr>
              <a:t>possible worlds are mutually exclusive and exhaustive</a:t>
            </a:r>
          </a:p>
          <a:p>
            <a:pPr marL="342900" indent="-342900">
              <a:lnSpc>
                <a:spcPct val="60000"/>
              </a:lnSpc>
              <a:spcBef>
                <a:spcPct val="20000"/>
              </a:spcBef>
            </a:pPr>
            <a:endParaRPr lang="en-US" sz="2400">
              <a:latin typeface="Arial Unicode MS" pitchFamily="34" charset="-128"/>
            </a:endParaRPr>
          </a:p>
        </p:txBody>
      </p:sp>
      <p:sp>
        <p:nvSpPr>
          <p:cNvPr id="628742" name="Rectangle 6"/>
          <p:cNvSpPr>
            <a:spLocks noChangeArrowheads="1"/>
          </p:cNvSpPr>
          <p:nvPr/>
        </p:nvSpPr>
        <p:spPr bwMode="auto">
          <a:xfrm>
            <a:off x="0" y="4797425"/>
            <a:ext cx="9144000" cy="1152525"/>
          </a:xfrm>
          <a:prstGeom prst="rect">
            <a:avLst/>
          </a:prstGeom>
          <a:noFill/>
          <a:ln w="9525">
            <a:noFill/>
            <a:miter lim="800000"/>
            <a:headEnd/>
            <a:tailEnd/>
          </a:ln>
        </p:spPr>
        <p:txBody>
          <a:bodyPr/>
          <a:lstStyle/>
          <a:p>
            <a:pPr marL="342900" indent="-342900">
              <a:lnSpc>
                <a:spcPct val="20000"/>
              </a:lnSpc>
              <a:spcBef>
                <a:spcPct val="20000"/>
              </a:spcBef>
            </a:pPr>
            <a:endParaRPr lang="en-US">
              <a:latin typeface="Arial Unicode MS" pitchFamily="34" charset="-128"/>
            </a:endParaRPr>
          </a:p>
          <a:p>
            <a:pPr marL="342900" indent="-342900">
              <a:lnSpc>
                <a:spcPct val="90000"/>
              </a:lnSpc>
              <a:spcBef>
                <a:spcPct val="20000"/>
              </a:spcBef>
            </a:pPr>
            <a:r>
              <a:rPr lang="en-US" i="1">
                <a:latin typeface="Arial Unicode MS" pitchFamily="34" charset="-128"/>
              </a:rPr>
              <a:t>w</a:t>
            </a:r>
            <a:r>
              <a:rPr lang="el-GR" i="1">
                <a:latin typeface="Arial Unicode MS" pitchFamily="34" charset="-128"/>
                <a:cs typeface="Arial" charset="0"/>
              </a:rPr>
              <a:t>╞</a:t>
            </a:r>
            <a:r>
              <a:rPr lang="en-US" i="1">
                <a:latin typeface="Arial Unicode MS" pitchFamily="34" charset="-128"/>
                <a:cs typeface="Arial" charset="0"/>
              </a:rPr>
              <a:t> X=x </a:t>
            </a:r>
            <a:r>
              <a:rPr lang="en-US">
                <a:latin typeface="Arial Unicode MS" pitchFamily="34" charset="-128"/>
                <a:cs typeface="Arial" charset="0"/>
              </a:rPr>
              <a:t>means variable </a:t>
            </a:r>
            <a:r>
              <a:rPr lang="en-US" i="1">
                <a:latin typeface="Arial Unicode MS" pitchFamily="34" charset="-128"/>
                <a:cs typeface="Arial" charset="0"/>
              </a:rPr>
              <a:t>X</a:t>
            </a:r>
            <a:r>
              <a:rPr lang="en-US">
                <a:latin typeface="Arial Unicode MS" pitchFamily="34" charset="-128"/>
                <a:cs typeface="Arial" charset="0"/>
              </a:rPr>
              <a:t> is assigned value </a:t>
            </a:r>
            <a:r>
              <a:rPr lang="en-US" i="1">
                <a:latin typeface="Arial Unicode MS" pitchFamily="34" charset="-128"/>
                <a:cs typeface="Arial" charset="0"/>
              </a:rPr>
              <a:t>x</a:t>
            </a:r>
            <a:r>
              <a:rPr lang="en-US">
                <a:latin typeface="Arial Unicode MS" pitchFamily="34" charset="-128"/>
                <a:cs typeface="Arial" charset="0"/>
              </a:rPr>
              <a:t> in world </a:t>
            </a:r>
            <a:r>
              <a:rPr lang="en-US" i="1">
                <a:latin typeface="Arial Unicode MS" pitchFamily="34" charset="-128"/>
                <a:cs typeface="Arial" charset="0"/>
              </a:rPr>
              <a:t>w</a:t>
            </a:r>
            <a:r>
              <a:rPr lang="en-US" i="1">
                <a:latin typeface="Arial Unicode MS" pitchFamily="34" charset="-128"/>
              </a:rPr>
              <a:t> </a:t>
            </a:r>
          </a:p>
        </p:txBody>
      </p:sp>
      <p:graphicFrame>
        <p:nvGraphicFramePr>
          <p:cNvPr id="10" name="Group 109"/>
          <p:cNvGraphicFramePr>
            <a:graphicFrameLocks noGrp="1"/>
          </p:cNvGraphicFramePr>
          <p:nvPr/>
        </p:nvGraphicFramePr>
        <p:xfrm>
          <a:off x="5357813" y="2571750"/>
          <a:ext cx="1892667" cy="1589088"/>
        </p:xfrm>
        <a:graphic>
          <a:graphicData uri="http://schemas.openxmlformats.org/drawingml/2006/table">
            <a:tbl>
              <a:tblPr/>
              <a:tblGrid>
                <a:gridCol w="757901"/>
                <a:gridCol w="1134766"/>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Helvetica" pitchFamily="34" charset="0"/>
                        </a:rPr>
                        <a:t>cavity</a:t>
                      </a:r>
                      <a:endParaRPr kumimoji="0" lang="en-US" sz="1400" b="0"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toothache</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287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287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1" grpId="0"/>
      <p:bldP spid="62874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24</a:t>
            </a:r>
          </a:p>
        </p:txBody>
      </p:sp>
      <p:sp>
        <p:nvSpPr>
          <p:cNvPr id="9" name="Slide Number Placeholder 5"/>
          <p:cNvSpPr>
            <a:spLocks noGrp="1"/>
          </p:cNvSpPr>
          <p:nvPr>
            <p:ph type="sldNum" sz="quarter" idx="12"/>
          </p:nvPr>
        </p:nvSpPr>
        <p:spPr/>
        <p:txBody>
          <a:bodyPr/>
          <a:lstStyle/>
          <a:p>
            <a:pPr>
              <a:defRPr/>
            </a:pPr>
            <a:r>
              <a:rPr lang="en-US"/>
              <a:t>Slide </a:t>
            </a:r>
            <a:fld id="{0E53D6E7-2450-4A28-A926-CE0CB04E3BAB}" type="slidenum">
              <a:rPr lang="en-US"/>
              <a:pPr>
                <a:defRPr/>
              </a:pPr>
              <a:t>16</a:t>
            </a:fld>
            <a:endParaRPr lang="en-US"/>
          </a:p>
        </p:txBody>
      </p:sp>
      <p:sp>
        <p:nvSpPr>
          <p:cNvPr id="11274" name="Rectangle 2"/>
          <p:cNvSpPr>
            <a:spLocks noGrp="1" noChangeArrowheads="1"/>
          </p:cNvSpPr>
          <p:nvPr>
            <p:ph type="title"/>
          </p:nvPr>
        </p:nvSpPr>
        <p:spPr>
          <a:xfrm>
            <a:off x="250825" y="0"/>
            <a:ext cx="8534400" cy="685800"/>
          </a:xfrm>
        </p:spPr>
        <p:txBody>
          <a:bodyPr/>
          <a:lstStyle/>
          <a:p>
            <a:pPr eaLnBrk="1" hangingPunct="1"/>
            <a:r>
              <a:rPr lang="en-US" smtClean="0"/>
              <a:t>Semantics of Probability</a:t>
            </a:r>
          </a:p>
        </p:txBody>
      </p:sp>
      <p:sp>
        <p:nvSpPr>
          <p:cNvPr id="649220" name="Rectangle 4"/>
          <p:cNvSpPr>
            <a:spLocks noChangeArrowheads="1"/>
          </p:cNvSpPr>
          <p:nvPr/>
        </p:nvSpPr>
        <p:spPr bwMode="auto">
          <a:xfrm>
            <a:off x="285750" y="642938"/>
            <a:ext cx="8458200" cy="1584325"/>
          </a:xfrm>
          <a:prstGeom prst="rect">
            <a:avLst/>
          </a:prstGeom>
          <a:noFill/>
          <a:ln w="9525">
            <a:noFill/>
            <a:miter lim="800000"/>
            <a:headEnd/>
            <a:tailEnd/>
          </a:ln>
        </p:spPr>
        <p:txBody>
          <a:bodyPr/>
          <a:lstStyle/>
          <a:p>
            <a:pPr marL="342900" indent="-342900">
              <a:spcBef>
                <a:spcPct val="20000"/>
              </a:spcBef>
              <a:buFontTx/>
              <a:buChar char="•"/>
            </a:pPr>
            <a:r>
              <a:rPr lang="en-US" dirty="0">
                <a:latin typeface="Arial Unicode MS" pitchFamily="34" charset="-128"/>
              </a:rPr>
              <a:t>The </a:t>
            </a:r>
            <a:r>
              <a:rPr lang="en-US" dirty="0">
                <a:solidFill>
                  <a:schemeClr val="accent6"/>
                </a:solidFill>
                <a:latin typeface="Arial Unicode MS" pitchFamily="34" charset="-128"/>
              </a:rPr>
              <a:t>belief of being in each possible world </a:t>
            </a:r>
            <a:r>
              <a:rPr lang="en-US" i="1" dirty="0">
                <a:latin typeface="Arial Unicode MS" pitchFamily="34" charset="-128"/>
              </a:rPr>
              <a:t>w</a:t>
            </a:r>
            <a:r>
              <a:rPr lang="en-US" dirty="0">
                <a:latin typeface="Arial Unicode MS" pitchFamily="34" charset="-128"/>
              </a:rPr>
              <a:t> can be expressed as a probability </a:t>
            </a:r>
            <a:r>
              <a:rPr lang="en-US" i="1" dirty="0">
                <a:latin typeface="Arial Unicode MS" pitchFamily="34" charset="-128"/>
                <a:ea typeface="Arial Unicode MS" pitchFamily="34" charset="-128"/>
                <a:cs typeface="Arial Unicode MS" pitchFamily="34" charset="-128"/>
              </a:rPr>
              <a:t>µ(w)</a:t>
            </a:r>
            <a:r>
              <a:rPr lang="en-US" dirty="0">
                <a:latin typeface="Arial Unicode MS" pitchFamily="34" charset="-128"/>
              </a:rPr>
              <a:t> </a:t>
            </a:r>
          </a:p>
        </p:txBody>
      </p:sp>
      <p:sp>
        <p:nvSpPr>
          <p:cNvPr id="11276" name="Rectangle 8"/>
          <p:cNvSpPr>
            <a:spLocks noChangeArrowheads="1"/>
          </p:cNvSpPr>
          <p:nvPr/>
        </p:nvSpPr>
        <p:spPr bwMode="auto">
          <a:xfrm>
            <a:off x="285750" y="1643063"/>
            <a:ext cx="8458200" cy="576262"/>
          </a:xfrm>
          <a:prstGeom prst="rect">
            <a:avLst/>
          </a:prstGeom>
          <a:noFill/>
          <a:ln w="9525">
            <a:noFill/>
            <a:miter lim="800000"/>
            <a:headEnd/>
            <a:tailEnd/>
          </a:ln>
        </p:spPr>
        <p:txBody>
          <a:bodyPr/>
          <a:lstStyle/>
          <a:p>
            <a:pPr marL="342900" indent="-342900">
              <a:spcBef>
                <a:spcPct val="20000"/>
              </a:spcBef>
              <a:buFontTx/>
              <a:buChar char="•"/>
            </a:pPr>
            <a:r>
              <a:rPr lang="en-US" dirty="0">
                <a:latin typeface="Arial Unicode MS" pitchFamily="34" charset="-128"/>
              </a:rPr>
              <a:t>For sure, I must be in one of them……so</a:t>
            </a:r>
          </a:p>
        </p:txBody>
      </p:sp>
      <p:sp>
        <p:nvSpPr>
          <p:cNvPr id="11277" name="Rectangle 9"/>
          <p:cNvSpPr>
            <a:spLocks noChangeArrowheads="1"/>
          </p:cNvSpPr>
          <p:nvPr/>
        </p:nvSpPr>
        <p:spPr bwMode="auto">
          <a:xfrm>
            <a:off x="2428875" y="2071688"/>
            <a:ext cx="2952750" cy="576262"/>
          </a:xfrm>
          <a:prstGeom prst="rect">
            <a:avLst/>
          </a:prstGeom>
          <a:noFill/>
          <a:ln w="9525">
            <a:noFill/>
            <a:miter lim="800000"/>
            <a:headEnd/>
            <a:tailEnd/>
          </a:ln>
        </p:spPr>
        <p:txBody>
          <a:bodyPr/>
          <a:lstStyle/>
          <a:p>
            <a:pPr marL="342900" indent="-342900">
              <a:spcBef>
                <a:spcPct val="20000"/>
              </a:spcBef>
            </a:pPr>
            <a:endParaRPr lang="en-US" sz="3200">
              <a:latin typeface="Arial Unicode MS" pitchFamily="34" charset="-128"/>
            </a:endParaRPr>
          </a:p>
        </p:txBody>
      </p:sp>
      <p:sp>
        <p:nvSpPr>
          <p:cNvPr id="10" name="Rectangle 3"/>
          <p:cNvSpPr txBox="1">
            <a:spLocks noChangeArrowheads="1"/>
          </p:cNvSpPr>
          <p:nvPr/>
        </p:nvSpPr>
        <p:spPr bwMode="auto">
          <a:xfrm>
            <a:off x="214313" y="2924944"/>
            <a:ext cx="8929687" cy="1092200"/>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i="1" kern="0" dirty="0">
                <a:latin typeface="+mn-lt"/>
                <a:ea typeface="Arial Unicode MS" pitchFamily="34" charset="-128"/>
                <a:cs typeface="Arial Unicode MS" pitchFamily="34" charset="-128"/>
              </a:rPr>
              <a:t>µ(w)</a:t>
            </a:r>
            <a:r>
              <a:rPr lang="en-US" sz="2400" kern="0" dirty="0">
                <a:latin typeface="+mn-lt"/>
              </a:rPr>
              <a:t>  for possible worlds generated by three Boolean variables: </a:t>
            </a:r>
            <a:r>
              <a:rPr lang="en-US" sz="2400" b="1" i="1" kern="0" dirty="0">
                <a:latin typeface="+mn-lt"/>
              </a:rPr>
              <a:t>cavity</a:t>
            </a:r>
            <a:r>
              <a:rPr lang="en-US" sz="2400" i="1" kern="0" dirty="0">
                <a:latin typeface="+mn-lt"/>
              </a:rPr>
              <a:t>, </a:t>
            </a:r>
            <a:r>
              <a:rPr lang="en-US" sz="2400" b="1" i="1" kern="0" dirty="0">
                <a:latin typeface="+mn-lt"/>
              </a:rPr>
              <a:t>toothache</a:t>
            </a:r>
            <a:r>
              <a:rPr lang="en-US" sz="2400" i="1" kern="0" dirty="0">
                <a:latin typeface="+mn-lt"/>
              </a:rPr>
              <a:t>, </a:t>
            </a:r>
            <a:r>
              <a:rPr lang="en-US" sz="2400" b="1" i="1" kern="0" dirty="0">
                <a:latin typeface="+mn-lt"/>
              </a:rPr>
              <a:t>catch</a:t>
            </a:r>
            <a:r>
              <a:rPr lang="en-US" sz="2400" i="1" kern="0" dirty="0">
                <a:latin typeface="+mn-lt"/>
              </a:rPr>
              <a:t>  (the probe caches in the tooth)</a:t>
            </a:r>
          </a:p>
          <a:p>
            <a:pPr marL="342900" indent="-342900">
              <a:lnSpc>
                <a:spcPct val="90000"/>
              </a:lnSpc>
              <a:spcBef>
                <a:spcPct val="20000"/>
              </a:spcBef>
              <a:defRPr/>
            </a:pPr>
            <a:endParaRPr lang="en-US" sz="2400" kern="0" dirty="0">
              <a:latin typeface="+mn-lt"/>
            </a:endParaRPr>
          </a:p>
          <a:p>
            <a:pPr marL="342900" indent="-342900">
              <a:lnSpc>
                <a:spcPct val="90000"/>
              </a:lnSpc>
              <a:spcBef>
                <a:spcPct val="20000"/>
              </a:spcBef>
              <a:defRPr/>
            </a:pPr>
            <a:endParaRPr lang="en-US" sz="2400" kern="0" dirty="0">
              <a:latin typeface="+mn-lt"/>
            </a:endParaRPr>
          </a:p>
          <a:p>
            <a:pPr marL="342900" indent="-342900">
              <a:lnSpc>
                <a:spcPct val="90000"/>
              </a:lnSpc>
              <a:spcBef>
                <a:spcPct val="20000"/>
              </a:spcBef>
              <a:defRPr/>
            </a:pPr>
            <a:endParaRPr lang="en-US" sz="2400" kern="0" dirty="0">
              <a:latin typeface="+mn-lt"/>
            </a:endParaRPr>
          </a:p>
          <a:p>
            <a:pPr marL="342900" indent="-342900">
              <a:lnSpc>
                <a:spcPct val="90000"/>
              </a:lnSpc>
              <a:spcBef>
                <a:spcPct val="20000"/>
              </a:spcBef>
              <a:defRPr/>
            </a:pPr>
            <a:endParaRPr lang="en-US" sz="2400" kern="0" dirty="0">
              <a:latin typeface="+mn-lt"/>
            </a:endParaRPr>
          </a:p>
          <a:p>
            <a:pPr marL="342900" indent="-342900">
              <a:lnSpc>
                <a:spcPct val="90000"/>
              </a:lnSpc>
              <a:spcBef>
                <a:spcPct val="20000"/>
              </a:spcBef>
              <a:defRPr/>
            </a:pPr>
            <a:endParaRPr lang="en-US" sz="2400" kern="0" dirty="0">
              <a:latin typeface="+mn-lt"/>
            </a:endParaRPr>
          </a:p>
          <a:p>
            <a:pPr marL="342900" indent="-342900">
              <a:lnSpc>
                <a:spcPct val="90000"/>
              </a:lnSpc>
              <a:spcBef>
                <a:spcPct val="20000"/>
              </a:spcBef>
              <a:defRPr/>
            </a:pPr>
            <a:endParaRPr lang="en-US" sz="2400" kern="0" dirty="0">
              <a:latin typeface="+mn-lt"/>
            </a:endParaRPr>
          </a:p>
          <a:p>
            <a:pPr marL="342900" indent="-342900">
              <a:lnSpc>
                <a:spcPct val="20000"/>
              </a:lnSpc>
              <a:spcBef>
                <a:spcPct val="20000"/>
              </a:spcBef>
              <a:defRPr/>
            </a:pPr>
            <a:endParaRPr lang="en-US" sz="2400" kern="0" dirty="0">
              <a:latin typeface="+mn-lt"/>
            </a:endParaRPr>
          </a:p>
          <a:p>
            <a:pPr marL="342900" indent="-342900">
              <a:lnSpc>
                <a:spcPct val="20000"/>
              </a:lnSpc>
              <a:spcBef>
                <a:spcPct val="20000"/>
              </a:spcBef>
              <a:defRPr/>
            </a:pPr>
            <a:endParaRPr lang="en-US" sz="2400" kern="0" dirty="0">
              <a:latin typeface="+mn-lt"/>
            </a:endParaRPr>
          </a:p>
          <a:p>
            <a:pPr marL="342900" indent="-342900">
              <a:lnSpc>
                <a:spcPct val="20000"/>
              </a:lnSpc>
              <a:spcBef>
                <a:spcPct val="20000"/>
              </a:spcBef>
              <a:defRPr/>
            </a:pPr>
            <a:endParaRPr lang="en-US" sz="2400" kern="0" dirty="0">
              <a:latin typeface="+mn-lt"/>
            </a:endParaRPr>
          </a:p>
          <a:p>
            <a:pPr marL="342900" indent="-342900">
              <a:lnSpc>
                <a:spcPct val="20000"/>
              </a:lnSpc>
              <a:spcBef>
                <a:spcPct val="20000"/>
              </a:spcBef>
              <a:defRPr/>
            </a:pPr>
            <a:endParaRPr lang="en-US" sz="2400" kern="0" dirty="0">
              <a:latin typeface="+mn-lt"/>
            </a:endParaRPr>
          </a:p>
        </p:txBody>
      </p:sp>
      <p:graphicFrame>
        <p:nvGraphicFramePr>
          <p:cNvPr id="11" name="Group 80"/>
          <p:cNvGraphicFramePr>
            <a:graphicFrameLocks/>
          </p:cNvGraphicFramePr>
          <p:nvPr/>
        </p:nvGraphicFramePr>
        <p:xfrm>
          <a:off x="1857375" y="3857625"/>
          <a:ext cx="3960813" cy="2834640"/>
        </p:xfrm>
        <a:graphic>
          <a:graphicData uri="http://schemas.openxmlformats.org/drawingml/2006/table">
            <a:tbl>
              <a:tblPr/>
              <a:tblGrid>
                <a:gridCol w="896938"/>
                <a:gridCol w="1228725"/>
                <a:gridCol w="844550"/>
                <a:gridCol w="99060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Helvetica" pitchFamily="34" charset="0"/>
                        </a:rPr>
                        <a:t>cavity</a:t>
                      </a:r>
                      <a:endParaRPr kumimoji="0" lang="en-US" sz="1600" b="1"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Helvetica" pitchFamily="34" charset="0"/>
                        </a:rPr>
                        <a:t>toothache</a:t>
                      </a:r>
                      <a:endParaRPr kumimoji="0" lang="en-US" sz="1600" b="1" i="1" u="none" strike="noStrike" cap="none" normalizeH="0" baseline="-25000" dirty="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1" u="none" strike="noStrike" cap="none" normalizeH="0" baseline="0" dirty="0" smtClean="0">
                          <a:ln>
                            <a:noFill/>
                          </a:ln>
                          <a:solidFill>
                            <a:schemeClr val="tx1"/>
                          </a:solidFill>
                          <a:effectLst/>
                          <a:latin typeface="Helvetica" pitchFamily="34" charset="0"/>
                        </a:rPr>
                        <a:t>catch</a:t>
                      </a:r>
                      <a:endParaRPr kumimoji="0" lang="en-US" sz="1600" b="1" i="1" u="none" strike="noStrike" cap="none" normalizeH="0" baseline="-25000" dirty="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tx1"/>
                          </a:solidFill>
                          <a:effectLst/>
                          <a:latin typeface="Helvetica" pitchFamily="34" charset="0"/>
                          <a:ea typeface="Arial Unicode MS" pitchFamily="34" charset="-128"/>
                          <a:cs typeface="Arial Unicode MS" pitchFamily="34" charset="-128"/>
                        </a:rPr>
                        <a:t>µ(w)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.576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C8D72AB9-4093-4A39-9906-4173AA6F2D00}" type="slidenum">
              <a:rPr lang="en-US"/>
              <a:pPr>
                <a:defRPr/>
              </a:pPr>
              <a:t>17</a:t>
            </a:fld>
            <a:endParaRPr lang="en-US"/>
          </a:p>
        </p:txBody>
      </p:sp>
      <p:sp>
        <p:nvSpPr>
          <p:cNvPr id="12312" name="Rectangle 2"/>
          <p:cNvSpPr>
            <a:spLocks noGrp="1" noChangeArrowheads="1"/>
          </p:cNvSpPr>
          <p:nvPr>
            <p:ph type="title"/>
          </p:nvPr>
        </p:nvSpPr>
        <p:spPr/>
        <p:txBody>
          <a:bodyPr/>
          <a:lstStyle/>
          <a:p>
            <a:pPr eaLnBrk="1" hangingPunct="1"/>
            <a:r>
              <a:rPr lang="en-US" smtClean="0"/>
              <a:t>Probability of proposition</a:t>
            </a:r>
          </a:p>
        </p:txBody>
      </p:sp>
      <p:sp>
        <p:nvSpPr>
          <p:cNvPr id="12313" name="Rectangle 3"/>
          <p:cNvSpPr>
            <a:spLocks noGrp="1" noChangeArrowheads="1"/>
          </p:cNvSpPr>
          <p:nvPr>
            <p:ph type="body" idx="1"/>
          </p:nvPr>
        </p:nvSpPr>
        <p:spPr>
          <a:xfrm>
            <a:off x="142875" y="785813"/>
            <a:ext cx="8458200" cy="1092200"/>
          </a:xfrm>
        </p:spPr>
        <p:txBody>
          <a:bodyPr/>
          <a:lstStyle/>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p:txBody>
      </p:sp>
      <p:pic>
        <p:nvPicPr>
          <p:cNvPr id="12314" name="Picture 4" descr="dentist-joint"/>
          <p:cNvPicPr>
            <a:picLocks noChangeAspect="1" noChangeArrowheads="1"/>
          </p:cNvPicPr>
          <p:nvPr/>
        </p:nvPicPr>
        <p:blipFill>
          <a:blip r:embed="rId4" cstate="print"/>
          <a:srcRect/>
          <a:stretch>
            <a:fillRect/>
          </a:stretch>
        </p:blipFill>
        <p:spPr bwMode="auto">
          <a:xfrm>
            <a:off x="4319588" y="1785938"/>
            <a:ext cx="4824412" cy="1912937"/>
          </a:xfrm>
          <a:prstGeom prst="rect">
            <a:avLst/>
          </a:prstGeom>
          <a:noFill/>
          <a:ln w="9525">
            <a:noFill/>
            <a:miter lim="800000"/>
            <a:headEnd/>
            <a:tailEnd/>
          </a:ln>
        </p:spPr>
      </p:pic>
      <p:graphicFrame>
        <p:nvGraphicFramePr>
          <p:cNvPr id="8" name="Group 80"/>
          <p:cNvGraphicFramePr>
            <a:graphicFrameLocks/>
          </p:cNvGraphicFramePr>
          <p:nvPr/>
        </p:nvGraphicFramePr>
        <p:xfrm>
          <a:off x="214313" y="1428750"/>
          <a:ext cx="3960813" cy="2834640"/>
        </p:xfrm>
        <a:graphic>
          <a:graphicData uri="http://schemas.openxmlformats.org/drawingml/2006/table">
            <a:tbl>
              <a:tblPr/>
              <a:tblGrid>
                <a:gridCol w="896938"/>
                <a:gridCol w="1228725"/>
                <a:gridCol w="844550"/>
                <a:gridCol w="99060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Helvetica" pitchFamily="34" charset="0"/>
                        </a:rPr>
                        <a:t>cavity</a:t>
                      </a:r>
                      <a:endParaRPr kumimoji="0" lang="en-US" sz="1400" b="0"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toothache</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catch</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tx1"/>
                          </a:solidFill>
                          <a:effectLst/>
                          <a:latin typeface="Helvetica" pitchFamily="34" charset="0"/>
                          <a:ea typeface="Arial Unicode MS" pitchFamily="34" charset="-128"/>
                          <a:cs typeface="Arial Unicode MS" pitchFamily="34" charset="-128"/>
                        </a:rPr>
                        <a:t>µ(w)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.576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3"/>
          <p:cNvSpPr txBox="1">
            <a:spLocks noChangeArrowheads="1"/>
          </p:cNvSpPr>
          <p:nvPr/>
        </p:nvSpPr>
        <p:spPr bwMode="auto">
          <a:xfrm>
            <a:off x="285750" y="4429125"/>
            <a:ext cx="9215438" cy="1357313"/>
          </a:xfrm>
          <a:prstGeom prst="rect">
            <a:avLst/>
          </a:prstGeom>
          <a:noFill/>
          <a:ln w="9525">
            <a:noFill/>
            <a:miter lim="800000"/>
            <a:headEnd/>
            <a:tailEnd/>
          </a:ln>
          <a:effectLst/>
        </p:spPr>
        <p:txBody>
          <a:bodyPr/>
          <a:lstStyle/>
          <a:p>
            <a:pPr marL="342900" indent="-342900">
              <a:lnSpc>
                <a:spcPct val="20000"/>
              </a:lnSpc>
              <a:spcBef>
                <a:spcPct val="20000"/>
              </a:spcBef>
              <a:defRPr/>
            </a:pPr>
            <a:endParaRPr lang="en-US" kern="0" dirty="0">
              <a:latin typeface="+mn-lt"/>
            </a:endParaRPr>
          </a:p>
          <a:p>
            <a:pPr marL="342900" indent="-342900">
              <a:lnSpc>
                <a:spcPct val="90000"/>
              </a:lnSpc>
              <a:spcBef>
                <a:spcPct val="20000"/>
              </a:spcBef>
              <a:defRPr/>
            </a:pPr>
            <a:r>
              <a:rPr lang="en-US" kern="0" dirty="0">
                <a:latin typeface="+mn-lt"/>
              </a:rPr>
              <a:t>For any </a:t>
            </a:r>
            <a:r>
              <a:rPr lang="en-US" i="1" kern="0" dirty="0">
                <a:latin typeface="+mn-lt"/>
              </a:rPr>
              <a:t>f</a:t>
            </a:r>
            <a:r>
              <a:rPr lang="en-US" kern="0" dirty="0">
                <a:latin typeface="+mn-lt"/>
              </a:rPr>
              <a:t>, sum the prob. of the worlds where it is true: </a:t>
            </a:r>
          </a:p>
          <a:p>
            <a:pPr marL="342900" indent="-342900">
              <a:lnSpc>
                <a:spcPct val="90000"/>
              </a:lnSpc>
              <a:spcBef>
                <a:spcPct val="20000"/>
              </a:spcBef>
              <a:defRPr/>
            </a:pPr>
            <a:r>
              <a:rPr lang="en-US" sz="3200" kern="0" dirty="0">
                <a:latin typeface="+mn-lt"/>
                <a:cs typeface="Arial" charset="0"/>
              </a:rPr>
              <a:t>P(</a:t>
            </a:r>
            <a:r>
              <a:rPr lang="en-US" sz="3200" i="1" kern="0" dirty="0">
                <a:latin typeface="+mn-lt"/>
                <a:cs typeface="Arial" charset="0"/>
              </a:rPr>
              <a:t>f </a:t>
            </a:r>
            <a:r>
              <a:rPr lang="en-US" sz="3200" kern="0" dirty="0">
                <a:latin typeface="+mn-lt"/>
                <a:cs typeface="Arial" charset="0"/>
              </a:rPr>
              <a:t>)=</a:t>
            </a:r>
            <a:r>
              <a:rPr lang="el-GR" sz="4000" kern="0" dirty="0">
                <a:latin typeface="+mn-lt"/>
                <a:cs typeface="Arial" charset="0"/>
              </a:rPr>
              <a:t>Σ</a:t>
            </a:r>
            <a:r>
              <a:rPr lang="el-GR" sz="3200" kern="0" dirty="0">
                <a:latin typeface="+mn-lt"/>
                <a:cs typeface="Arial" charset="0"/>
              </a:rPr>
              <a:t> </a:t>
            </a:r>
            <a:r>
              <a:rPr lang="en-US" sz="3200" kern="0" baseline="-25000" dirty="0">
                <a:latin typeface="+mn-lt"/>
                <a:cs typeface="Arial" charset="0"/>
              </a:rPr>
              <a:t>w</a:t>
            </a:r>
            <a:r>
              <a:rPr lang="el-GR" i="1" kern="0" baseline="-25000" dirty="0">
                <a:latin typeface="+mn-lt"/>
                <a:cs typeface="Arial" charset="0"/>
              </a:rPr>
              <a:t>╞ </a:t>
            </a:r>
            <a:r>
              <a:rPr lang="en-US" sz="3200" kern="0" baseline="-25000" dirty="0">
                <a:latin typeface="+mn-lt"/>
                <a:cs typeface="Arial" charset="0"/>
              </a:rPr>
              <a:t>f</a:t>
            </a:r>
            <a:r>
              <a:rPr lang="el-GR" sz="3200" kern="0" dirty="0">
                <a:latin typeface="+mn-lt"/>
                <a:cs typeface="Arial" charset="0"/>
              </a:rPr>
              <a:t> </a:t>
            </a:r>
            <a:r>
              <a:rPr lang="en-US" sz="3200" i="1" kern="0" dirty="0">
                <a:latin typeface="+mn-lt"/>
                <a:ea typeface="Arial Unicode MS" pitchFamily="34" charset="-128"/>
                <a:cs typeface="Arial Unicode MS" pitchFamily="34" charset="-128"/>
              </a:rPr>
              <a:t>µ(w)</a:t>
            </a:r>
            <a:r>
              <a:rPr lang="en-US" sz="3200" kern="0" dirty="0">
                <a:latin typeface="+mn-lt"/>
              </a:rPr>
              <a:t>  </a:t>
            </a:r>
          </a:p>
          <a:p>
            <a:pPr marL="342900" indent="-342900">
              <a:lnSpc>
                <a:spcPct val="90000"/>
              </a:lnSpc>
              <a:spcBef>
                <a:spcPct val="20000"/>
              </a:spcBef>
              <a:defRPr/>
            </a:pPr>
            <a:r>
              <a:rPr lang="en-US" sz="3200" kern="0" dirty="0">
                <a:latin typeface="+mn-lt"/>
              </a:rPr>
              <a:t> </a:t>
            </a:r>
          </a:p>
        </p:txBody>
      </p:sp>
      <p:sp>
        <p:nvSpPr>
          <p:cNvPr id="10" name="Rectangle 10"/>
          <p:cNvSpPr>
            <a:spLocks noChangeArrowheads="1"/>
          </p:cNvSpPr>
          <p:nvPr/>
        </p:nvSpPr>
        <p:spPr bwMode="auto">
          <a:xfrm>
            <a:off x="214313" y="785813"/>
            <a:ext cx="8496300" cy="2303462"/>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What is the </a:t>
            </a:r>
            <a:r>
              <a:rPr lang="en-US" b="1">
                <a:solidFill>
                  <a:schemeClr val="accent2"/>
                </a:solidFill>
                <a:latin typeface="Arial Unicode MS" pitchFamily="34" charset="-128"/>
              </a:rPr>
              <a:t>probability of a proposition </a:t>
            </a:r>
            <a:r>
              <a:rPr lang="en-US" b="1" i="1">
                <a:solidFill>
                  <a:schemeClr val="accent2"/>
                </a:solidFill>
                <a:latin typeface="Arial Unicode MS" pitchFamily="34" charset="-128"/>
              </a:rPr>
              <a:t>f</a:t>
            </a:r>
            <a:r>
              <a:rPr lang="en-US" i="1">
                <a:latin typeface="Arial Unicode MS" pitchFamily="34" charset="-128"/>
              </a:rPr>
              <a:t> </a:t>
            </a:r>
            <a:r>
              <a:rPr lang="en-US">
                <a:latin typeface="Arial Unicode MS" pitchFamily="34" charset="-128"/>
              </a:rPr>
              <a:t>?</a:t>
            </a:r>
          </a:p>
        </p:txBody>
      </p:sp>
      <p:sp>
        <p:nvSpPr>
          <p:cNvPr id="13" name="Rectangle 3"/>
          <p:cNvSpPr txBox="1">
            <a:spLocks noChangeArrowheads="1"/>
          </p:cNvSpPr>
          <p:nvPr/>
        </p:nvSpPr>
        <p:spPr bwMode="auto">
          <a:xfrm>
            <a:off x="285750" y="5786438"/>
            <a:ext cx="3429000" cy="500062"/>
          </a:xfrm>
          <a:prstGeom prst="rect">
            <a:avLst/>
          </a:prstGeom>
          <a:noFill/>
          <a:ln w="9525">
            <a:noFill/>
            <a:miter lim="800000"/>
            <a:headEnd/>
            <a:tailEnd/>
          </a:ln>
          <a:effectLst/>
        </p:spPr>
        <p:txBody>
          <a:bodyPr/>
          <a:lstStyle/>
          <a:p>
            <a:pPr marL="342900" indent="-342900">
              <a:lnSpc>
                <a:spcPct val="90000"/>
              </a:lnSpc>
              <a:spcBef>
                <a:spcPct val="20000"/>
              </a:spcBef>
              <a:defRPr/>
            </a:pPr>
            <a:r>
              <a:rPr lang="en-US" sz="2400" kern="0" dirty="0">
                <a:latin typeface="+mn-lt"/>
              </a:rPr>
              <a:t>Ex: P(</a:t>
            </a:r>
            <a:r>
              <a:rPr lang="en-US" sz="2400" i="1" kern="0" dirty="0">
                <a:latin typeface="+mn-lt"/>
              </a:rPr>
              <a:t>toothache = T</a:t>
            </a:r>
            <a:r>
              <a:rPr lang="en-US" sz="2400" kern="0" dirty="0">
                <a:latin typeface="+mn-lt"/>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A1F79ED9-34BC-49B0-88D4-10C227F43EB7}" type="slidenum">
              <a:rPr lang="en-US"/>
              <a:pPr>
                <a:defRPr/>
              </a:pPr>
              <a:t>18</a:t>
            </a:fld>
            <a:endParaRPr lang="en-US"/>
          </a:p>
        </p:txBody>
      </p:sp>
      <p:sp>
        <p:nvSpPr>
          <p:cNvPr id="13320" name="Rectangle 2"/>
          <p:cNvSpPr>
            <a:spLocks noGrp="1" noChangeArrowheads="1"/>
          </p:cNvSpPr>
          <p:nvPr>
            <p:ph type="title"/>
          </p:nvPr>
        </p:nvSpPr>
        <p:spPr/>
        <p:txBody>
          <a:bodyPr/>
          <a:lstStyle/>
          <a:p>
            <a:pPr eaLnBrk="1" hangingPunct="1"/>
            <a:r>
              <a:rPr lang="en-US" smtClean="0"/>
              <a:t>Probability of proposition</a:t>
            </a:r>
          </a:p>
        </p:txBody>
      </p:sp>
      <p:sp>
        <p:nvSpPr>
          <p:cNvPr id="13321" name="Rectangle 3"/>
          <p:cNvSpPr>
            <a:spLocks noGrp="1" noChangeArrowheads="1"/>
          </p:cNvSpPr>
          <p:nvPr>
            <p:ph type="body" idx="1"/>
          </p:nvPr>
        </p:nvSpPr>
        <p:spPr>
          <a:xfrm>
            <a:off x="142875" y="785813"/>
            <a:ext cx="8458200" cy="1092200"/>
          </a:xfrm>
        </p:spPr>
        <p:txBody>
          <a:bodyPr/>
          <a:lstStyle/>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p:txBody>
      </p:sp>
      <p:pic>
        <p:nvPicPr>
          <p:cNvPr id="13322" name="Picture 4" descr="dentist-joint"/>
          <p:cNvPicPr>
            <a:picLocks noChangeAspect="1" noChangeArrowheads="1"/>
          </p:cNvPicPr>
          <p:nvPr/>
        </p:nvPicPr>
        <p:blipFill>
          <a:blip r:embed="rId4" cstate="print"/>
          <a:srcRect/>
          <a:stretch>
            <a:fillRect/>
          </a:stretch>
        </p:blipFill>
        <p:spPr bwMode="auto">
          <a:xfrm>
            <a:off x="4319588" y="1643063"/>
            <a:ext cx="4824412" cy="1912937"/>
          </a:xfrm>
          <a:prstGeom prst="rect">
            <a:avLst/>
          </a:prstGeom>
          <a:noFill/>
          <a:ln w="9525">
            <a:noFill/>
            <a:miter lim="800000"/>
            <a:headEnd/>
            <a:tailEnd/>
          </a:ln>
        </p:spPr>
      </p:pic>
      <p:graphicFrame>
        <p:nvGraphicFramePr>
          <p:cNvPr id="8" name="Group 80"/>
          <p:cNvGraphicFramePr>
            <a:graphicFrameLocks/>
          </p:cNvGraphicFramePr>
          <p:nvPr/>
        </p:nvGraphicFramePr>
        <p:xfrm>
          <a:off x="214313" y="1285875"/>
          <a:ext cx="3960813" cy="2834640"/>
        </p:xfrm>
        <a:graphic>
          <a:graphicData uri="http://schemas.openxmlformats.org/drawingml/2006/table">
            <a:tbl>
              <a:tblPr/>
              <a:tblGrid>
                <a:gridCol w="896938"/>
                <a:gridCol w="1228725"/>
                <a:gridCol w="844550"/>
                <a:gridCol w="99060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Helvetica" pitchFamily="34" charset="0"/>
                        </a:rPr>
                        <a:t>cavity</a:t>
                      </a:r>
                      <a:endParaRPr kumimoji="0" lang="en-US" sz="1400" b="0"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toothache</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catch</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tx1"/>
                          </a:solidFill>
                          <a:effectLst/>
                          <a:latin typeface="Helvetica" pitchFamily="34" charset="0"/>
                          <a:ea typeface="Arial Unicode MS" pitchFamily="34" charset="-128"/>
                          <a:cs typeface="Arial Unicode MS" pitchFamily="34" charset="-128"/>
                        </a:rPr>
                        <a:t>µ(w)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.576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3"/>
          <p:cNvSpPr txBox="1">
            <a:spLocks noChangeArrowheads="1"/>
          </p:cNvSpPr>
          <p:nvPr/>
        </p:nvSpPr>
        <p:spPr bwMode="auto">
          <a:xfrm>
            <a:off x="214313" y="4143375"/>
            <a:ext cx="9215437" cy="1357313"/>
          </a:xfrm>
          <a:prstGeom prst="rect">
            <a:avLst/>
          </a:prstGeom>
          <a:noFill/>
          <a:ln w="9525">
            <a:noFill/>
            <a:miter lim="800000"/>
            <a:headEnd/>
            <a:tailEnd/>
          </a:ln>
          <a:effectLst/>
        </p:spPr>
        <p:txBody>
          <a:bodyPr/>
          <a:lstStyle/>
          <a:p>
            <a:pPr marL="342900" indent="-342900">
              <a:lnSpc>
                <a:spcPct val="20000"/>
              </a:lnSpc>
              <a:spcBef>
                <a:spcPct val="20000"/>
              </a:spcBef>
              <a:defRPr/>
            </a:pPr>
            <a:endParaRPr lang="en-US" sz="2400" kern="0" dirty="0">
              <a:latin typeface="+mn-lt"/>
            </a:endParaRPr>
          </a:p>
          <a:p>
            <a:pPr marL="342900" indent="-342900">
              <a:lnSpc>
                <a:spcPct val="90000"/>
              </a:lnSpc>
              <a:spcBef>
                <a:spcPct val="20000"/>
              </a:spcBef>
              <a:defRPr/>
            </a:pPr>
            <a:r>
              <a:rPr lang="en-US" sz="2400" kern="0" dirty="0">
                <a:latin typeface="+mn-lt"/>
              </a:rPr>
              <a:t>For any </a:t>
            </a:r>
            <a:r>
              <a:rPr lang="en-US" sz="2400" i="1" kern="0" dirty="0">
                <a:latin typeface="+mn-lt"/>
              </a:rPr>
              <a:t>f</a:t>
            </a:r>
            <a:r>
              <a:rPr lang="en-US" sz="2400" kern="0" dirty="0">
                <a:latin typeface="+mn-lt"/>
              </a:rPr>
              <a:t>, sum the prob. of the worlds where it is true: </a:t>
            </a:r>
          </a:p>
          <a:p>
            <a:pPr marL="342900" indent="-342900">
              <a:lnSpc>
                <a:spcPct val="90000"/>
              </a:lnSpc>
              <a:spcBef>
                <a:spcPct val="20000"/>
              </a:spcBef>
              <a:defRPr/>
            </a:pPr>
            <a:r>
              <a:rPr lang="en-US" kern="0" dirty="0">
                <a:latin typeface="+mn-lt"/>
                <a:cs typeface="Arial" charset="0"/>
              </a:rPr>
              <a:t>P(</a:t>
            </a:r>
            <a:r>
              <a:rPr lang="en-US" i="1" kern="0" dirty="0">
                <a:latin typeface="+mn-lt"/>
                <a:cs typeface="Arial" charset="0"/>
              </a:rPr>
              <a:t>f </a:t>
            </a:r>
            <a:r>
              <a:rPr lang="en-US" kern="0" dirty="0">
                <a:latin typeface="+mn-lt"/>
                <a:cs typeface="Arial" charset="0"/>
              </a:rPr>
              <a:t>)=</a:t>
            </a:r>
            <a:r>
              <a:rPr lang="el-GR" sz="3600" kern="0" dirty="0">
                <a:latin typeface="+mn-lt"/>
                <a:cs typeface="Arial" charset="0"/>
              </a:rPr>
              <a:t>Σ</a:t>
            </a:r>
            <a:r>
              <a:rPr lang="el-GR" kern="0" dirty="0">
                <a:latin typeface="+mn-lt"/>
                <a:cs typeface="Arial" charset="0"/>
              </a:rPr>
              <a:t> </a:t>
            </a:r>
            <a:r>
              <a:rPr lang="en-US" kern="0" baseline="-25000" dirty="0">
                <a:latin typeface="+mn-lt"/>
                <a:cs typeface="Arial" charset="0"/>
              </a:rPr>
              <a:t>w</a:t>
            </a:r>
            <a:r>
              <a:rPr lang="el-GR" sz="2400" i="1" kern="0" baseline="-25000" dirty="0">
                <a:latin typeface="+mn-lt"/>
                <a:cs typeface="Arial" charset="0"/>
              </a:rPr>
              <a:t>╞ </a:t>
            </a:r>
            <a:r>
              <a:rPr lang="en-US" kern="0" baseline="-25000" dirty="0">
                <a:latin typeface="+mn-lt"/>
                <a:cs typeface="Arial" charset="0"/>
              </a:rPr>
              <a:t>f</a:t>
            </a:r>
            <a:r>
              <a:rPr lang="el-GR" kern="0" dirty="0">
                <a:latin typeface="+mn-lt"/>
                <a:cs typeface="Arial" charset="0"/>
              </a:rPr>
              <a:t> </a:t>
            </a:r>
            <a:r>
              <a:rPr lang="en-US" i="1" kern="0" dirty="0">
                <a:latin typeface="+mn-lt"/>
                <a:ea typeface="Arial Unicode MS" pitchFamily="34" charset="-128"/>
                <a:cs typeface="Arial Unicode MS" pitchFamily="34" charset="-128"/>
              </a:rPr>
              <a:t>µ(w)</a:t>
            </a:r>
            <a:r>
              <a:rPr lang="en-US" kern="0" dirty="0">
                <a:latin typeface="+mn-lt"/>
              </a:rPr>
              <a:t>  </a:t>
            </a:r>
          </a:p>
          <a:p>
            <a:pPr marL="342900" indent="-342900">
              <a:lnSpc>
                <a:spcPct val="90000"/>
              </a:lnSpc>
              <a:spcBef>
                <a:spcPct val="20000"/>
              </a:spcBef>
              <a:defRPr/>
            </a:pPr>
            <a:r>
              <a:rPr lang="en-US" kern="0" dirty="0">
                <a:latin typeface="+mn-lt"/>
              </a:rPr>
              <a:t> </a:t>
            </a:r>
          </a:p>
        </p:txBody>
      </p:sp>
      <p:sp>
        <p:nvSpPr>
          <p:cNvPr id="10" name="Rectangle 10"/>
          <p:cNvSpPr>
            <a:spLocks noChangeArrowheads="1"/>
          </p:cNvSpPr>
          <p:nvPr/>
        </p:nvSpPr>
        <p:spPr bwMode="auto">
          <a:xfrm>
            <a:off x="214313" y="785813"/>
            <a:ext cx="8496300" cy="2303462"/>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What is the </a:t>
            </a:r>
            <a:r>
              <a:rPr lang="en-US" b="1">
                <a:solidFill>
                  <a:schemeClr val="accent2"/>
                </a:solidFill>
                <a:latin typeface="Arial Unicode MS" pitchFamily="34" charset="-128"/>
              </a:rPr>
              <a:t>probability of a proposition </a:t>
            </a:r>
            <a:r>
              <a:rPr lang="en-US" b="1" i="1">
                <a:solidFill>
                  <a:schemeClr val="accent2"/>
                </a:solidFill>
                <a:latin typeface="Arial Unicode MS" pitchFamily="34" charset="-128"/>
              </a:rPr>
              <a:t>f</a:t>
            </a:r>
            <a:r>
              <a:rPr lang="en-US" i="1">
                <a:latin typeface="Arial Unicode MS" pitchFamily="34" charset="-128"/>
              </a:rPr>
              <a:t> </a:t>
            </a:r>
            <a:r>
              <a:rPr lang="en-US">
                <a:latin typeface="Arial Unicode MS" pitchFamily="34" charset="-128"/>
              </a:rPr>
              <a:t>?</a:t>
            </a:r>
          </a:p>
        </p:txBody>
      </p:sp>
      <p:sp>
        <p:nvSpPr>
          <p:cNvPr id="13" name="Rectangle 3"/>
          <p:cNvSpPr txBox="1">
            <a:spLocks noChangeArrowheads="1"/>
          </p:cNvSpPr>
          <p:nvPr/>
        </p:nvSpPr>
        <p:spPr bwMode="auto">
          <a:xfrm>
            <a:off x="285750" y="5429250"/>
            <a:ext cx="8501063" cy="785813"/>
          </a:xfrm>
          <a:prstGeom prst="rect">
            <a:avLst/>
          </a:prstGeom>
          <a:noFill/>
          <a:ln w="9525">
            <a:noFill/>
            <a:miter lim="800000"/>
            <a:headEnd/>
            <a:tailEnd/>
          </a:ln>
          <a:effectLst/>
        </p:spPr>
        <p:txBody>
          <a:bodyPr/>
          <a:lstStyle/>
          <a:p>
            <a:pPr>
              <a:lnSpc>
                <a:spcPct val="90000"/>
              </a:lnSpc>
              <a:defRPr/>
            </a:pPr>
            <a:r>
              <a:rPr lang="en-US" sz="2400" dirty="0">
                <a:latin typeface="+mn-lt"/>
              </a:rPr>
              <a:t>P(cavity=T and toothache=F)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999EFF3B-1EE4-493A-B3D1-BD1ABB61AE6B}" type="slidenum">
              <a:rPr lang="en-US"/>
              <a:pPr>
                <a:defRPr/>
              </a:pPr>
              <a:t>19</a:t>
            </a:fld>
            <a:endParaRPr lang="en-US"/>
          </a:p>
        </p:txBody>
      </p:sp>
      <p:sp>
        <p:nvSpPr>
          <p:cNvPr id="14349" name="Rectangle 2"/>
          <p:cNvSpPr>
            <a:spLocks noGrp="1" noChangeArrowheads="1"/>
          </p:cNvSpPr>
          <p:nvPr>
            <p:ph type="title"/>
          </p:nvPr>
        </p:nvSpPr>
        <p:spPr/>
        <p:txBody>
          <a:bodyPr/>
          <a:lstStyle/>
          <a:p>
            <a:pPr eaLnBrk="1" hangingPunct="1"/>
            <a:r>
              <a:rPr lang="en-US" smtClean="0"/>
              <a:t>Probability of proposition</a:t>
            </a:r>
          </a:p>
        </p:txBody>
      </p:sp>
      <p:sp>
        <p:nvSpPr>
          <p:cNvPr id="14350" name="Rectangle 3"/>
          <p:cNvSpPr>
            <a:spLocks noGrp="1" noChangeArrowheads="1"/>
          </p:cNvSpPr>
          <p:nvPr>
            <p:ph type="body" idx="1"/>
          </p:nvPr>
        </p:nvSpPr>
        <p:spPr>
          <a:xfrm>
            <a:off x="142875" y="785813"/>
            <a:ext cx="8458200" cy="1092200"/>
          </a:xfrm>
        </p:spPr>
        <p:txBody>
          <a:bodyPr/>
          <a:lstStyle/>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9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a:p>
            <a:pPr eaLnBrk="1" hangingPunct="1">
              <a:lnSpc>
                <a:spcPct val="20000"/>
              </a:lnSpc>
            </a:pPr>
            <a:endParaRPr lang="en-US" sz="2400" smtClean="0"/>
          </a:p>
        </p:txBody>
      </p:sp>
      <p:pic>
        <p:nvPicPr>
          <p:cNvPr id="14351" name="Picture 4" descr="dentist-joint"/>
          <p:cNvPicPr>
            <a:picLocks noChangeAspect="1" noChangeArrowheads="1"/>
          </p:cNvPicPr>
          <p:nvPr/>
        </p:nvPicPr>
        <p:blipFill>
          <a:blip r:embed="rId4" cstate="print"/>
          <a:srcRect/>
          <a:stretch>
            <a:fillRect/>
          </a:stretch>
        </p:blipFill>
        <p:spPr bwMode="auto">
          <a:xfrm>
            <a:off x="4319588" y="1643063"/>
            <a:ext cx="4824412" cy="1912937"/>
          </a:xfrm>
          <a:prstGeom prst="rect">
            <a:avLst/>
          </a:prstGeom>
          <a:noFill/>
          <a:ln w="9525">
            <a:noFill/>
            <a:miter lim="800000"/>
            <a:headEnd/>
            <a:tailEnd/>
          </a:ln>
        </p:spPr>
      </p:pic>
      <p:graphicFrame>
        <p:nvGraphicFramePr>
          <p:cNvPr id="8" name="Group 80"/>
          <p:cNvGraphicFramePr>
            <a:graphicFrameLocks/>
          </p:cNvGraphicFramePr>
          <p:nvPr/>
        </p:nvGraphicFramePr>
        <p:xfrm>
          <a:off x="214313" y="1285875"/>
          <a:ext cx="3960813" cy="2834640"/>
        </p:xfrm>
        <a:graphic>
          <a:graphicData uri="http://schemas.openxmlformats.org/drawingml/2006/table">
            <a:tbl>
              <a:tblPr/>
              <a:tblGrid>
                <a:gridCol w="896938"/>
                <a:gridCol w="1228725"/>
                <a:gridCol w="844550"/>
                <a:gridCol w="99060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Helvetica" pitchFamily="34" charset="0"/>
                        </a:rPr>
                        <a:t>cavity</a:t>
                      </a:r>
                      <a:endParaRPr kumimoji="0" lang="en-US" sz="1400" b="0"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toothache</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catch</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tx1"/>
                          </a:solidFill>
                          <a:effectLst/>
                          <a:latin typeface="Helvetica" pitchFamily="34" charset="0"/>
                          <a:ea typeface="Arial Unicode MS" pitchFamily="34" charset="-128"/>
                          <a:cs typeface="Arial Unicode MS" pitchFamily="34" charset="-128"/>
                        </a:rPr>
                        <a:t>µ(w)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.576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3"/>
          <p:cNvSpPr txBox="1">
            <a:spLocks noChangeArrowheads="1"/>
          </p:cNvSpPr>
          <p:nvPr/>
        </p:nvSpPr>
        <p:spPr bwMode="auto">
          <a:xfrm>
            <a:off x="214313" y="4143375"/>
            <a:ext cx="9215437" cy="1357313"/>
          </a:xfrm>
          <a:prstGeom prst="rect">
            <a:avLst/>
          </a:prstGeom>
          <a:noFill/>
          <a:ln w="9525">
            <a:noFill/>
            <a:miter lim="800000"/>
            <a:headEnd/>
            <a:tailEnd/>
          </a:ln>
          <a:effectLst/>
        </p:spPr>
        <p:txBody>
          <a:bodyPr/>
          <a:lstStyle/>
          <a:p>
            <a:pPr marL="342900" indent="-342900">
              <a:lnSpc>
                <a:spcPct val="20000"/>
              </a:lnSpc>
              <a:spcBef>
                <a:spcPct val="20000"/>
              </a:spcBef>
              <a:defRPr/>
            </a:pPr>
            <a:endParaRPr lang="en-US" sz="2400" kern="0" dirty="0">
              <a:latin typeface="+mn-lt"/>
            </a:endParaRPr>
          </a:p>
          <a:p>
            <a:pPr marL="342900" indent="-342900">
              <a:lnSpc>
                <a:spcPct val="90000"/>
              </a:lnSpc>
              <a:spcBef>
                <a:spcPct val="20000"/>
              </a:spcBef>
              <a:defRPr/>
            </a:pPr>
            <a:r>
              <a:rPr lang="en-US" sz="2400" kern="0" dirty="0">
                <a:latin typeface="+mn-lt"/>
              </a:rPr>
              <a:t>For any </a:t>
            </a:r>
            <a:r>
              <a:rPr lang="en-US" sz="2400" i="1" kern="0" dirty="0">
                <a:latin typeface="+mn-lt"/>
              </a:rPr>
              <a:t>f</a:t>
            </a:r>
            <a:r>
              <a:rPr lang="en-US" sz="2400" kern="0" dirty="0">
                <a:latin typeface="+mn-lt"/>
              </a:rPr>
              <a:t>, sum the prob. of the worlds where it is true: </a:t>
            </a:r>
          </a:p>
          <a:p>
            <a:pPr marL="342900" indent="-342900">
              <a:lnSpc>
                <a:spcPct val="90000"/>
              </a:lnSpc>
              <a:spcBef>
                <a:spcPct val="20000"/>
              </a:spcBef>
              <a:defRPr/>
            </a:pPr>
            <a:r>
              <a:rPr lang="en-US" kern="0" dirty="0">
                <a:latin typeface="+mn-lt"/>
                <a:cs typeface="Arial" charset="0"/>
              </a:rPr>
              <a:t>P(</a:t>
            </a:r>
            <a:r>
              <a:rPr lang="en-US" i="1" kern="0" dirty="0">
                <a:latin typeface="+mn-lt"/>
                <a:cs typeface="Arial" charset="0"/>
              </a:rPr>
              <a:t>f </a:t>
            </a:r>
            <a:r>
              <a:rPr lang="en-US" kern="0" dirty="0">
                <a:latin typeface="+mn-lt"/>
                <a:cs typeface="Arial" charset="0"/>
              </a:rPr>
              <a:t>)=</a:t>
            </a:r>
            <a:r>
              <a:rPr lang="el-GR" sz="3600" kern="0" dirty="0">
                <a:latin typeface="+mn-lt"/>
                <a:cs typeface="Arial" charset="0"/>
              </a:rPr>
              <a:t>Σ</a:t>
            </a:r>
            <a:r>
              <a:rPr lang="el-GR" kern="0" dirty="0">
                <a:latin typeface="+mn-lt"/>
                <a:cs typeface="Arial" charset="0"/>
              </a:rPr>
              <a:t> </a:t>
            </a:r>
            <a:r>
              <a:rPr lang="en-US" kern="0" baseline="-25000" dirty="0">
                <a:latin typeface="+mn-lt"/>
                <a:cs typeface="Arial" charset="0"/>
              </a:rPr>
              <a:t>w</a:t>
            </a:r>
            <a:r>
              <a:rPr lang="el-GR" sz="2400" i="1" kern="0" baseline="-25000" dirty="0">
                <a:latin typeface="+mn-lt"/>
                <a:cs typeface="Arial" charset="0"/>
              </a:rPr>
              <a:t>╞ </a:t>
            </a:r>
            <a:r>
              <a:rPr lang="en-US" kern="0" baseline="-25000" dirty="0">
                <a:latin typeface="+mn-lt"/>
                <a:cs typeface="Arial" charset="0"/>
              </a:rPr>
              <a:t>f</a:t>
            </a:r>
            <a:r>
              <a:rPr lang="el-GR" kern="0" dirty="0">
                <a:latin typeface="+mn-lt"/>
                <a:cs typeface="Arial" charset="0"/>
              </a:rPr>
              <a:t> </a:t>
            </a:r>
            <a:r>
              <a:rPr lang="en-US" i="1" kern="0" dirty="0">
                <a:latin typeface="+mn-lt"/>
                <a:ea typeface="Arial Unicode MS" pitchFamily="34" charset="-128"/>
                <a:cs typeface="Arial Unicode MS" pitchFamily="34" charset="-128"/>
              </a:rPr>
              <a:t>µ(w)</a:t>
            </a:r>
            <a:r>
              <a:rPr lang="en-US" kern="0" dirty="0">
                <a:latin typeface="+mn-lt"/>
              </a:rPr>
              <a:t>  </a:t>
            </a:r>
          </a:p>
          <a:p>
            <a:pPr marL="342900" indent="-342900">
              <a:lnSpc>
                <a:spcPct val="90000"/>
              </a:lnSpc>
              <a:spcBef>
                <a:spcPct val="20000"/>
              </a:spcBef>
              <a:defRPr/>
            </a:pPr>
            <a:r>
              <a:rPr lang="en-US" kern="0" dirty="0">
                <a:latin typeface="+mn-lt"/>
              </a:rPr>
              <a:t> </a:t>
            </a:r>
          </a:p>
        </p:txBody>
      </p:sp>
      <p:sp>
        <p:nvSpPr>
          <p:cNvPr id="10" name="Rectangle 10"/>
          <p:cNvSpPr>
            <a:spLocks noChangeArrowheads="1"/>
          </p:cNvSpPr>
          <p:nvPr/>
        </p:nvSpPr>
        <p:spPr bwMode="auto">
          <a:xfrm>
            <a:off x="214313" y="785813"/>
            <a:ext cx="8496300" cy="2303462"/>
          </a:xfrm>
          <a:prstGeom prst="rect">
            <a:avLst/>
          </a:prstGeom>
          <a:noFill/>
          <a:ln w="9525">
            <a:noFill/>
            <a:miter lim="800000"/>
            <a:headEnd/>
            <a:tailEnd/>
          </a:ln>
        </p:spPr>
        <p:txBody>
          <a:bodyPr/>
          <a:lstStyle/>
          <a:p>
            <a:pPr marL="342900" indent="-342900">
              <a:spcBef>
                <a:spcPct val="20000"/>
              </a:spcBef>
              <a:buFontTx/>
              <a:buChar char="•"/>
            </a:pPr>
            <a:r>
              <a:rPr lang="en-US">
                <a:latin typeface="Arial Unicode MS" pitchFamily="34" charset="-128"/>
              </a:rPr>
              <a:t>What is the </a:t>
            </a:r>
            <a:r>
              <a:rPr lang="en-US" b="1">
                <a:solidFill>
                  <a:schemeClr val="accent2"/>
                </a:solidFill>
                <a:latin typeface="Arial Unicode MS" pitchFamily="34" charset="-128"/>
              </a:rPr>
              <a:t>probability of a proposition </a:t>
            </a:r>
            <a:r>
              <a:rPr lang="en-US" b="1" i="1">
                <a:solidFill>
                  <a:schemeClr val="accent2"/>
                </a:solidFill>
                <a:latin typeface="Arial Unicode MS" pitchFamily="34" charset="-128"/>
              </a:rPr>
              <a:t>f</a:t>
            </a:r>
            <a:r>
              <a:rPr lang="en-US" i="1">
                <a:latin typeface="Arial Unicode MS" pitchFamily="34" charset="-128"/>
              </a:rPr>
              <a:t> </a:t>
            </a:r>
            <a:r>
              <a:rPr lang="en-US">
                <a:latin typeface="Arial Unicode MS" pitchFamily="34" charset="-128"/>
              </a:rPr>
              <a:t>?</a:t>
            </a:r>
          </a:p>
        </p:txBody>
      </p:sp>
      <p:sp>
        <p:nvSpPr>
          <p:cNvPr id="13" name="Rectangle 3"/>
          <p:cNvSpPr txBox="1">
            <a:spLocks noChangeArrowheads="1"/>
          </p:cNvSpPr>
          <p:nvPr/>
        </p:nvSpPr>
        <p:spPr bwMode="auto">
          <a:xfrm>
            <a:off x="285750" y="5429250"/>
            <a:ext cx="8501063" cy="785813"/>
          </a:xfrm>
          <a:prstGeom prst="rect">
            <a:avLst/>
          </a:prstGeom>
          <a:noFill/>
          <a:ln w="9525">
            <a:noFill/>
            <a:miter lim="800000"/>
            <a:headEnd/>
            <a:tailEnd/>
          </a:ln>
          <a:effectLst/>
        </p:spPr>
        <p:txBody>
          <a:bodyPr/>
          <a:lstStyle/>
          <a:p>
            <a:pPr>
              <a:lnSpc>
                <a:spcPct val="90000"/>
              </a:lnSpc>
              <a:defRPr/>
            </a:pPr>
            <a:r>
              <a:rPr lang="en-US" sz="2400" dirty="0">
                <a:latin typeface="+mn-lt"/>
              </a:rPr>
              <a:t>P(cavity or </a:t>
            </a:r>
            <a:r>
              <a:rPr lang="en-US" sz="2400" i="1" dirty="0">
                <a:latin typeface="+mn-lt"/>
              </a:rPr>
              <a:t>toothache</a:t>
            </a:r>
            <a:r>
              <a:rPr lang="en-US" sz="2400" dirty="0">
                <a:latin typeface="+mn-lt"/>
              </a:rPr>
              <a:t>) = 0.108 + 0.012 + 0.016 + 0.064 + </a:t>
            </a:r>
          </a:p>
          <a:p>
            <a:pPr>
              <a:lnSpc>
                <a:spcPct val="90000"/>
              </a:lnSpc>
              <a:defRPr/>
            </a:pPr>
            <a:r>
              <a:rPr lang="en-US" sz="2400" dirty="0">
                <a:latin typeface="+mn-lt"/>
              </a:rPr>
              <a:t>                                            + 0.072+0.08 = 0.28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Tracing </a:t>
            </a:r>
            <a:r>
              <a:rPr lang="en-US" err="1" smtClean="0"/>
              <a:t>Datalog</a:t>
            </a:r>
            <a:r>
              <a:rPr lang="en-US" smtClean="0"/>
              <a:t> proofs in </a:t>
            </a:r>
            <a:r>
              <a:rPr lang="en-US" err="1" smtClean="0"/>
              <a:t>AIspace</a:t>
            </a:r>
            <a:endParaRPr lang="en-US"/>
          </a:p>
        </p:txBody>
      </p:sp>
      <p:sp>
        <p:nvSpPr>
          <p:cNvPr id="70658" name="Content Placeholder 2"/>
          <p:cNvSpPr>
            <a:spLocks noGrp="1"/>
          </p:cNvSpPr>
          <p:nvPr>
            <p:ph idx="1"/>
          </p:nvPr>
        </p:nvSpPr>
        <p:spPr/>
        <p:txBody>
          <a:bodyPr/>
          <a:lstStyle/>
          <a:p>
            <a:pPr>
              <a:buSzTx/>
              <a:buFontTx/>
              <a:buChar char="•"/>
            </a:pPr>
            <a:endParaRPr lang="en-US" dirty="0" smtClean="0">
              <a:latin typeface="Arial" pitchFamily="34" charset="0"/>
            </a:endParaRPr>
          </a:p>
          <a:p>
            <a:pPr>
              <a:buSzTx/>
              <a:buFontTx/>
              <a:buChar char="•"/>
            </a:pPr>
            <a:r>
              <a:rPr lang="en-US" dirty="0" smtClean="0"/>
              <a:t>You can trace the example from the last slide in the </a:t>
            </a:r>
            <a:r>
              <a:rPr lang="en-US" dirty="0" err="1" smtClean="0"/>
              <a:t>AIspace</a:t>
            </a:r>
            <a:r>
              <a:rPr lang="en-US" dirty="0" smtClean="0"/>
              <a:t> Deduction Applet at </a:t>
            </a:r>
            <a:r>
              <a:rPr lang="en-US" dirty="0" smtClean="0">
                <a:hlinkClick r:id="rId2"/>
              </a:rPr>
              <a:t>http://aispace.org/deduction/</a:t>
            </a:r>
            <a:r>
              <a:rPr lang="en-US" dirty="0" smtClean="0"/>
              <a:t> using file </a:t>
            </a:r>
            <a:r>
              <a:rPr lang="en-US" i="1" dirty="0" smtClean="0"/>
              <a:t>ex-</a:t>
            </a:r>
            <a:r>
              <a:rPr lang="en-US" i="1" dirty="0" err="1" smtClean="0"/>
              <a:t>Datalog</a:t>
            </a:r>
            <a:r>
              <a:rPr lang="en-US" dirty="0" smtClean="0"/>
              <a:t> available in course schedule</a:t>
            </a:r>
          </a:p>
          <a:p>
            <a:pPr>
              <a:buSzTx/>
              <a:buFontTx/>
              <a:buChar char="•"/>
            </a:pPr>
            <a:endParaRPr lang="en-US" dirty="0" smtClean="0"/>
          </a:p>
          <a:p>
            <a:pPr>
              <a:buSzTx/>
              <a:buFontTx/>
              <a:buChar char="•"/>
            </a:pPr>
            <a:endParaRPr lang="en-US" dirty="0" smtClean="0"/>
          </a:p>
          <a:p>
            <a:pPr>
              <a:buSzTx/>
              <a:buFontTx/>
              <a:buChar char="•"/>
            </a:pPr>
            <a:endParaRPr lang="en-US" dirty="0" smtClean="0"/>
          </a:p>
          <a:p>
            <a:pPr>
              <a:buSzTx/>
              <a:buFontTx/>
              <a:buChar char="•"/>
            </a:pPr>
            <a:endParaRPr lang="en-US" dirty="0" smtClean="0"/>
          </a:p>
          <a:p>
            <a:pPr>
              <a:buSzTx/>
              <a:buFontTx/>
              <a:buChar char="•"/>
            </a:pPr>
            <a:r>
              <a:rPr lang="en-US" dirty="0" smtClean="0"/>
              <a:t>Question 4 of assignment 3 asks you to use this applet</a:t>
            </a:r>
          </a:p>
        </p:txBody>
      </p:sp>
      <p:pic>
        <p:nvPicPr>
          <p:cNvPr id="70660" name="Picture 8"/>
          <p:cNvPicPr>
            <a:picLocks noChangeAspect="1" noChangeArrowheads="1"/>
          </p:cNvPicPr>
          <p:nvPr/>
        </p:nvPicPr>
        <p:blipFill>
          <a:blip r:embed="rId3" cstate="print"/>
          <a:srcRect/>
          <a:stretch>
            <a:fillRect/>
          </a:stretch>
        </p:blipFill>
        <p:spPr bwMode="auto">
          <a:xfrm>
            <a:off x="5929322" y="3429000"/>
            <a:ext cx="2336800" cy="8302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250825" y="0"/>
            <a:ext cx="8534400" cy="685800"/>
          </a:xfrm>
        </p:spPr>
        <p:txBody>
          <a:bodyPr/>
          <a:lstStyle/>
          <a:p>
            <a:pPr>
              <a:defRPr/>
            </a:pPr>
            <a:r>
              <a:rPr lang="en-US" dirty="0" smtClean="0"/>
              <a:t>One more example</a:t>
            </a:r>
          </a:p>
        </p:txBody>
      </p:sp>
      <p:sp>
        <p:nvSpPr>
          <p:cNvPr id="2" name="Content Placeholder 1"/>
          <p:cNvSpPr>
            <a:spLocks noGrp="1"/>
          </p:cNvSpPr>
          <p:nvPr>
            <p:ph idx="1"/>
          </p:nvPr>
        </p:nvSpPr>
        <p:spPr>
          <a:xfrm>
            <a:off x="251520" y="692696"/>
            <a:ext cx="7791450" cy="1501775"/>
          </a:xfrm>
        </p:spPr>
        <p:txBody>
          <a:bodyPr/>
          <a:lstStyle/>
          <a:p>
            <a:pPr>
              <a:buSzTx/>
              <a:buFontTx/>
              <a:buChar char="•"/>
            </a:pPr>
            <a:endParaRPr lang="en-US" sz="2400" dirty="0" smtClean="0">
              <a:latin typeface="Times New Roman" pitchFamily="18" charset="0"/>
              <a:cs typeface="Times New Roman" pitchFamily="18" charset="0"/>
            </a:endParaRPr>
          </a:p>
          <a:p>
            <a:pPr lvl="1"/>
            <a:r>
              <a:rPr lang="en-US" sz="2000" dirty="0" smtClean="0">
                <a:latin typeface="Times New Roman" pitchFamily="18" charset="0"/>
                <a:cs typeface="Times New Roman" pitchFamily="18" charset="0"/>
              </a:rPr>
              <a:t>Weather, with domain {sunny, cloudy)</a:t>
            </a:r>
          </a:p>
          <a:p>
            <a:pPr lvl="1"/>
            <a:r>
              <a:rPr lang="en-US" sz="2000" dirty="0" smtClean="0">
                <a:latin typeface="Times New Roman" pitchFamily="18" charset="0"/>
                <a:cs typeface="Times New Roman" pitchFamily="18" charset="0"/>
              </a:rPr>
              <a:t>Temperature, with domain {hot, mild, cold}</a:t>
            </a:r>
          </a:p>
          <a:p>
            <a:pPr lvl="1"/>
            <a:r>
              <a:rPr lang="en-US" sz="2000" dirty="0" smtClean="0">
                <a:latin typeface="Times New Roman" pitchFamily="18" charset="0"/>
                <a:cs typeface="Times New Roman" pitchFamily="18" charset="0"/>
              </a:rPr>
              <a:t>There are now 6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possible worlds:</a:t>
            </a:r>
          </a:p>
          <a:p>
            <a:pPr lvl="1"/>
            <a:r>
              <a:rPr lang="en-US" sz="2000" dirty="0" smtClean="0">
                <a:solidFill>
                  <a:srgbClr val="FF0000"/>
                </a:solidFill>
                <a:latin typeface="Times New Roman" pitchFamily="18" charset="0"/>
                <a:cs typeface="Times New Roman" pitchFamily="18" charset="0"/>
              </a:rPr>
              <a:t>What</a:t>
            </a:r>
            <a:r>
              <a:rPr lang="en-CA" altLang="en-US" sz="2000" dirty="0" smtClean="0">
                <a:solidFill>
                  <a:srgbClr val="FF0000"/>
                </a:solidFill>
                <a:latin typeface="Times New Roman" pitchFamily="18" charset="0"/>
                <a:cs typeface="Times New Roman" pitchFamily="18" charset="0"/>
              </a:rPr>
              <a:t>’</a:t>
            </a:r>
            <a:r>
              <a:rPr lang="en-US" altLang="ja-JP" sz="2000" dirty="0" smtClean="0">
                <a:solidFill>
                  <a:srgbClr val="FF0000"/>
                </a:solidFill>
                <a:latin typeface="Times New Roman" pitchFamily="18" charset="0"/>
                <a:cs typeface="Times New Roman" pitchFamily="18" charset="0"/>
              </a:rPr>
              <a:t>s the probability of it</a:t>
            </a:r>
            <a:br>
              <a:rPr lang="en-US" altLang="ja-JP" sz="2000" dirty="0" smtClean="0">
                <a:solidFill>
                  <a:srgbClr val="FF0000"/>
                </a:solidFill>
                <a:latin typeface="Times New Roman" pitchFamily="18" charset="0"/>
                <a:cs typeface="Times New Roman" pitchFamily="18" charset="0"/>
              </a:rPr>
            </a:br>
            <a:r>
              <a:rPr lang="en-US" altLang="ja-JP" sz="2000" dirty="0" smtClean="0">
                <a:solidFill>
                  <a:srgbClr val="FF0000"/>
                </a:solidFill>
                <a:latin typeface="Times New Roman" pitchFamily="18" charset="0"/>
                <a:cs typeface="Times New Roman" pitchFamily="18" charset="0"/>
              </a:rPr>
              <a:t>being cloudy or cold?</a:t>
            </a:r>
            <a:endParaRPr lang="en-US" sz="2000" dirty="0" smtClean="0">
              <a:solidFill>
                <a:srgbClr val="FF0000"/>
              </a:solidFill>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p>
          <a:p>
            <a:pPr lvl="1"/>
            <a:endParaRPr lang="en-US" dirty="0" smtClean="0"/>
          </a:p>
          <a:p>
            <a:pPr lvl="1"/>
            <a:endParaRPr lang="en-US" dirty="0" smtClean="0"/>
          </a:p>
        </p:txBody>
      </p:sp>
      <p:sp>
        <p:nvSpPr>
          <p:cNvPr id="8" name="Rectangle 9"/>
          <p:cNvSpPr>
            <a:spLocks noChangeArrowheads="1"/>
          </p:cNvSpPr>
          <p:nvPr/>
        </p:nvSpPr>
        <p:spPr bwMode="auto">
          <a:xfrm>
            <a:off x="1435073" y="3643314"/>
            <a:ext cx="541337" cy="400050"/>
          </a:xfrm>
          <a:prstGeom prst="rect">
            <a:avLst/>
          </a:prstGeom>
          <a:solidFill>
            <a:srgbClr val="FFFF00"/>
          </a:solidFill>
          <a:ln w="9525">
            <a:noFill/>
            <a:round/>
            <a:headEnd/>
            <a:tailEnd/>
          </a:ln>
        </p:spPr>
        <p:txBody>
          <a:bodyPr wrap="none">
            <a:spAutoFit/>
          </a:bodyPr>
          <a:lstStyle/>
          <a:p>
            <a:r>
              <a:rPr lang="en-US" sz="2000" dirty="0" smtClean="0">
                <a:latin typeface="Arial" pitchFamily="34" charset="0"/>
              </a:rPr>
              <a:t>0.6</a:t>
            </a:r>
            <a:endParaRPr lang="en-US" sz="2000" dirty="0"/>
          </a:p>
        </p:txBody>
      </p:sp>
      <p:sp>
        <p:nvSpPr>
          <p:cNvPr id="9" name="Rectangle 8"/>
          <p:cNvSpPr>
            <a:spLocks noChangeArrowheads="1"/>
          </p:cNvSpPr>
          <p:nvPr/>
        </p:nvSpPr>
        <p:spPr bwMode="auto">
          <a:xfrm>
            <a:off x="785786" y="3643314"/>
            <a:ext cx="357190" cy="400050"/>
          </a:xfrm>
          <a:prstGeom prst="rect">
            <a:avLst/>
          </a:prstGeom>
          <a:solidFill>
            <a:srgbClr val="00B0F0"/>
          </a:solidFill>
          <a:ln w="9525">
            <a:noFill/>
            <a:miter lim="800000"/>
            <a:headEnd/>
            <a:tailEnd/>
          </a:ln>
        </p:spPr>
        <p:txBody>
          <a:bodyPr wrap="square">
            <a:spAutoFit/>
          </a:bodyPr>
          <a:lstStyle/>
          <a:p>
            <a:r>
              <a:rPr lang="en-US" sz="2000" dirty="0" smtClean="0">
                <a:latin typeface="Arial" pitchFamily="34" charset="0"/>
              </a:rPr>
              <a:t>1</a:t>
            </a:r>
            <a:endParaRPr lang="en-US" sz="2000" dirty="0"/>
          </a:p>
        </p:txBody>
      </p:sp>
      <p:sp>
        <p:nvSpPr>
          <p:cNvPr id="11" name="Rectangle 8"/>
          <p:cNvSpPr>
            <a:spLocks noChangeArrowheads="1"/>
          </p:cNvSpPr>
          <p:nvPr/>
        </p:nvSpPr>
        <p:spPr bwMode="auto">
          <a:xfrm>
            <a:off x="2155798" y="3643314"/>
            <a:ext cx="541337" cy="400050"/>
          </a:xfrm>
          <a:prstGeom prst="rect">
            <a:avLst/>
          </a:prstGeom>
          <a:solidFill>
            <a:srgbClr val="92D050"/>
          </a:solidFill>
          <a:ln w="9525">
            <a:noFill/>
            <a:round/>
            <a:headEnd/>
            <a:tailEnd/>
          </a:ln>
        </p:spPr>
        <p:txBody>
          <a:bodyPr wrap="none">
            <a:spAutoFit/>
          </a:bodyPr>
          <a:lstStyle/>
          <a:p>
            <a:r>
              <a:rPr lang="en-US" sz="2000">
                <a:latin typeface="Arial" pitchFamily="34" charset="0"/>
              </a:rPr>
              <a:t>0.3</a:t>
            </a:r>
            <a:endParaRPr lang="en-US" sz="2000"/>
          </a:p>
        </p:txBody>
      </p:sp>
      <p:sp>
        <p:nvSpPr>
          <p:cNvPr id="12" name="Rectangle 8"/>
          <p:cNvSpPr>
            <a:spLocks noChangeArrowheads="1"/>
          </p:cNvSpPr>
          <p:nvPr/>
        </p:nvSpPr>
        <p:spPr bwMode="auto">
          <a:xfrm>
            <a:off x="2908273" y="3643314"/>
            <a:ext cx="540533" cy="400110"/>
          </a:xfrm>
          <a:prstGeom prst="rect">
            <a:avLst/>
          </a:prstGeom>
          <a:solidFill>
            <a:srgbClr val="FF66FF"/>
          </a:solidFill>
          <a:ln w="9525">
            <a:noFill/>
            <a:miter lim="800000"/>
            <a:headEnd/>
            <a:tailEnd/>
          </a:ln>
        </p:spPr>
        <p:txBody>
          <a:bodyPr wrap="none">
            <a:spAutoFit/>
          </a:bodyPr>
          <a:lstStyle/>
          <a:p>
            <a:r>
              <a:rPr lang="en-US" sz="2000" dirty="0" smtClean="0">
                <a:latin typeface="Arial" pitchFamily="34" charset="0"/>
              </a:rPr>
              <a:t>0.7</a:t>
            </a:r>
            <a:endParaRPr lang="en-US" sz="2000" dirty="0"/>
          </a:p>
        </p:txBody>
      </p:sp>
      <p:graphicFrame>
        <p:nvGraphicFramePr>
          <p:cNvPr id="14" name="Table 13"/>
          <p:cNvGraphicFramePr>
            <a:graphicFrameLocks noGrp="1"/>
          </p:cNvGraphicFramePr>
          <p:nvPr/>
        </p:nvGraphicFramePr>
        <p:xfrm>
          <a:off x="4643438" y="1916113"/>
          <a:ext cx="3887787" cy="2564052"/>
        </p:xfrm>
        <a:graphic>
          <a:graphicData uri="http://schemas.openxmlformats.org/drawingml/2006/table">
            <a:tbl>
              <a:tblPr/>
              <a:tblGrid>
                <a:gridCol w="1223962"/>
                <a:gridCol w="1512888"/>
                <a:gridCol w="1150937"/>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Helvetica" charset="0"/>
                          <a:ea typeface="MS PGothic" pitchFamily="34" charset="-128"/>
                          <a:cs typeface="Arial" pitchFamily="34" charset="0"/>
                        </a:rPr>
                        <a:t>Weather</a:t>
                      </a:r>
                      <a:endParaRPr kumimoji="0" lang="en-US" sz="1800" b="0" i="1" u="none" strike="noStrike" cap="none" normalizeH="0" baseline="-25000" dirty="0" smtClean="0">
                        <a:ln>
                          <a:noFill/>
                        </a:ln>
                        <a:solidFill>
                          <a:schemeClr val="tx1"/>
                        </a:solidFill>
                        <a:effectLst/>
                        <a:latin typeface="Helvetica"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tx1"/>
                          </a:solidFill>
                          <a:effectLst/>
                          <a:latin typeface="Helvetica" charset="0"/>
                          <a:ea typeface="MS PGothic" pitchFamily="34" charset="-128"/>
                          <a:cs typeface="Arial" pitchFamily="34" charset="0"/>
                        </a:rPr>
                        <a:t>Temperature</a:t>
                      </a:r>
                      <a:endParaRPr kumimoji="0" lang="en-US" sz="1800" b="0" i="1" u="none" strike="noStrike" cap="none" normalizeH="0" baseline="-25000" smtClean="0">
                        <a:ln>
                          <a:noFill/>
                        </a:ln>
                        <a:solidFill>
                          <a:schemeClr val="tx1"/>
                        </a:solidFill>
                        <a:effectLst/>
                        <a:latin typeface="Helvetica"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tx1"/>
                          </a:solidFill>
                          <a:effectLst/>
                          <a:latin typeface="Helvetica" charset="0"/>
                          <a:ea typeface="Arial Unicode MS" pitchFamily="34" charset="-128"/>
                          <a:cs typeface="Arial Unicode MS" pitchFamily="34" charset="-128"/>
                        </a:rPr>
                        <a:t>µ(w)</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hot</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0.10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mild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0.20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cold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0.10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hot</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0.05</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mild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0.35</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cold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0.20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0" name="Rectangle 9"/>
          <p:cNvSpPr/>
          <p:nvPr/>
        </p:nvSpPr>
        <p:spPr bwMode="auto">
          <a:xfrm>
            <a:off x="307992" y="4868563"/>
            <a:ext cx="8621726" cy="1209562"/>
          </a:xfrm>
          <a:prstGeom prst="rect">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42900" indent="-342900">
              <a:lnSpc>
                <a:spcPct val="90000"/>
              </a:lnSpc>
              <a:spcBef>
                <a:spcPct val="20000"/>
              </a:spcBef>
              <a:buFont typeface="Arial" pitchFamily="34" charset="0"/>
              <a:buChar char="•"/>
            </a:pPr>
            <a:r>
              <a:rPr lang="en-US" sz="2400" dirty="0" smtClean="0">
                <a:solidFill>
                  <a:srgbClr val="FF0000"/>
                </a:solidFill>
                <a:cs typeface="Times New Roman" pitchFamily="18" charset="0"/>
              </a:rPr>
              <a:t>Remember</a:t>
            </a:r>
            <a:endParaRPr lang="en-CA" sz="2400" dirty="0" smtClean="0">
              <a:cs typeface="Times New Roman" pitchFamily="18" charset="0"/>
            </a:endParaRPr>
          </a:p>
          <a:p>
            <a:pPr lvl="1">
              <a:buFontTx/>
              <a:buChar char="-"/>
            </a:pPr>
            <a:endParaRPr lang="en-CA" sz="1100" dirty="0" smtClean="0">
              <a:cs typeface="Times New Roman" pitchFamily="18" charset="0"/>
            </a:endParaRPr>
          </a:p>
          <a:p>
            <a:pPr lvl="1">
              <a:buFontTx/>
              <a:buChar char="-"/>
            </a:pPr>
            <a:r>
              <a:rPr lang="en-CA" sz="2000" dirty="0" smtClean="0">
                <a:cs typeface="Times New Roman" pitchFamily="18" charset="0"/>
              </a:rPr>
              <a:t>   The </a:t>
            </a:r>
            <a:r>
              <a:rPr lang="en-CA" sz="2000" dirty="0" smtClean="0">
                <a:solidFill>
                  <a:srgbClr val="FF0000"/>
                </a:solidFill>
                <a:cs typeface="Times New Roman" pitchFamily="18" charset="0"/>
              </a:rPr>
              <a:t>probability of proposition f </a:t>
            </a:r>
            <a:r>
              <a:rPr lang="en-CA" sz="2000" dirty="0" smtClean="0">
                <a:cs typeface="Times New Roman" pitchFamily="18" charset="0"/>
              </a:rPr>
              <a:t>is defined by: </a:t>
            </a:r>
            <a:r>
              <a:rPr lang="en-US" sz="2000" kern="0" dirty="0" smtClean="0">
                <a:cs typeface="Times New Roman" pitchFamily="18" charset="0"/>
              </a:rPr>
              <a:t>P(</a:t>
            </a:r>
            <a:r>
              <a:rPr lang="en-US" sz="2000" b="1" i="1" kern="0" dirty="0" smtClean="0">
                <a:solidFill>
                  <a:schemeClr val="accent2"/>
                </a:solidFill>
                <a:cs typeface="Times New Roman" pitchFamily="18" charset="0"/>
              </a:rPr>
              <a:t>f</a:t>
            </a:r>
            <a:r>
              <a:rPr lang="en-US" sz="2000" i="1" kern="0" dirty="0" smtClean="0">
                <a:cs typeface="Times New Roman" pitchFamily="18" charset="0"/>
              </a:rPr>
              <a:t> </a:t>
            </a:r>
            <a:r>
              <a:rPr lang="en-US" sz="2000" kern="0" dirty="0" smtClean="0">
                <a:cs typeface="Times New Roman" pitchFamily="18" charset="0"/>
              </a:rPr>
              <a:t>)=</a:t>
            </a:r>
            <a:r>
              <a:rPr lang="el-GR" sz="2000" kern="0" dirty="0" smtClean="0">
                <a:cs typeface="Times New Roman" pitchFamily="18" charset="0"/>
              </a:rPr>
              <a:t>Σ </a:t>
            </a:r>
            <a:r>
              <a:rPr lang="en-US" sz="2000" kern="0" baseline="-25000" dirty="0" smtClean="0">
                <a:cs typeface="Times New Roman" pitchFamily="18" charset="0"/>
              </a:rPr>
              <a:t>w</a:t>
            </a:r>
            <a:r>
              <a:rPr lang="el-GR" sz="2000" i="1" kern="0" baseline="-25000" dirty="0" smtClean="0">
                <a:cs typeface="Times New Roman" pitchFamily="18" charset="0"/>
              </a:rPr>
              <a:t>╞ </a:t>
            </a:r>
            <a:r>
              <a:rPr lang="en-US" sz="2000" b="1" i="1" kern="0" baseline="-25000" dirty="0" smtClean="0">
                <a:solidFill>
                  <a:schemeClr val="accent2"/>
                </a:solidFill>
                <a:cs typeface="Times New Roman" pitchFamily="18" charset="0"/>
              </a:rPr>
              <a:t>f</a:t>
            </a:r>
            <a:r>
              <a:rPr lang="el-GR" sz="2000" kern="0" dirty="0" smtClean="0">
                <a:cs typeface="Times New Roman" pitchFamily="18" charset="0"/>
              </a:rPr>
              <a:t> </a:t>
            </a:r>
            <a:r>
              <a:rPr lang="en-US" sz="2000" i="1" kern="0" dirty="0" smtClean="0">
                <a:ea typeface="Arial Unicode MS" pitchFamily="34" charset="-128"/>
                <a:cs typeface="Times New Roman" pitchFamily="18" charset="0"/>
              </a:rPr>
              <a:t>µ(w)</a:t>
            </a:r>
          </a:p>
          <a:p>
            <a:pPr lvl="1">
              <a:buFontTx/>
              <a:buChar char="-"/>
            </a:pPr>
            <a:r>
              <a:rPr lang="en-US" sz="2000" i="1" kern="0" dirty="0" smtClean="0">
                <a:ea typeface="Arial Unicode MS" pitchFamily="34" charset="-128"/>
                <a:cs typeface="Times New Roman" pitchFamily="18" charset="0"/>
              </a:rPr>
              <a:t>   </a:t>
            </a:r>
            <a:r>
              <a:rPr lang="en-US" sz="2000" kern="0" dirty="0" smtClean="0">
                <a:ea typeface="Arial Unicode MS" pitchFamily="34" charset="-128"/>
                <a:cs typeface="Times New Roman" pitchFamily="18" charset="0"/>
              </a:rPr>
              <a:t>sum of the probabilities of the worlds w in which </a:t>
            </a:r>
            <a:r>
              <a:rPr lang="en-US" sz="2000" b="1" i="1" kern="0" dirty="0" smtClean="0">
                <a:solidFill>
                  <a:schemeClr val="accent2"/>
                </a:solidFill>
                <a:ea typeface="Arial Unicode MS" pitchFamily="34" charset="-128"/>
                <a:cs typeface="Times New Roman" pitchFamily="18" charset="0"/>
              </a:rPr>
              <a:t>f</a:t>
            </a:r>
            <a:r>
              <a:rPr lang="en-US" sz="2000" kern="0" dirty="0" smtClean="0">
                <a:ea typeface="Arial Unicode MS" pitchFamily="34" charset="-128"/>
                <a:cs typeface="Times New Roman" pitchFamily="18" charset="0"/>
              </a:rPr>
              <a:t> is true</a:t>
            </a:r>
            <a:r>
              <a:rPr lang="en-US" sz="2000" i="1" kern="0" dirty="0" smtClean="0">
                <a:ea typeface="Arial Unicode MS" pitchFamily="34" charset="-128"/>
                <a:cs typeface="Times New Roman" pitchFamily="18" charset="0"/>
              </a:rPr>
              <a:t> </a:t>
            </a:r>
            <a:endParaRPr lang="en-US" sz="20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2"/>
          <p:cNvSpPr>
            <a:spLocks noGrp="1" noChangeArrowheads="1"/>
          </p:cNvSpPr>
          <p:nvPr>
            <p:ph type="title"/>
          </p:nvPr>
        </p:nvSpPr>
        <p:spPr>
          <a:xfrm>
            <a:off x="250825" y="0"/>
            <a:ext cx="8534400" cy="685800"/>
          </a:xfrm>
        </p:spPr>
        <p:txBody>
          <a:bodyPr/>
          <a:lstStyle/>
          <a:p>
            <a:pPr>
              <a:defRPr/>
            </a:pPr>
            <a:r>
              <a:rPr lang="en-US" dirty="0" smtClean="0"/>
              <a:t>One more example</a:t>
            </a:r>
          </a:p>
        </p:txBody>
      </p:sp>
      <p:sp>
        <p:nvSpPr>
          <p:cNvPr id="2" name="Content Placeholder 1"/>
          <p:cNvSpPr>
            <a:spLocks noGrp="1"/>
          </p:cNvSpPr>
          <p:nvPr>
            <p:ph idx="1"/>
          </p:nvPr>
        </p:nvSpPr>
        <p:spPr>
          <a:xfrm>
            <a:off x="0" y="857232"/>
            <a:ext cx="7791450" cy="1501775"/>
          </a:xfrm>
        </p:spPr>
        <p:txBody>
          <a:bodyPr/>
          <a:lstStyle/>
          <a:p>
            <a:pPr>
              <a:buSzTx/>
              <a:buFontTx/>
              <a:buChar char="•"/>
            </a:pPr>
            <a:r>
              <a:rPr lang="en-US" sz="2000" dirty="0" smtClean="0">
                <a:latin typeface="Times New Roman" pitchFamily="18" charset="0"/>
                <a:cs typeface="Times New Roman" pitchFamily="18" charset="0"/>
              </a:rPr>
              <a:t>Weather, with domain {sunny, cloudy) </a:t>
            </a:r>
          </a:p>
          <a:p>
            <a:pPr>
              <a:buSzTx/>
              <a:buFontTx/>
              <a:buChar char="•"/>
            </a:pPr>
            <a:r>
              <a:rPr lang="en-US" sz="2000" dirty="0" smtClean="0">
                <a:latin typeface="Times New Roman" pitchFamily="18" charset="0"/>
                <a:cs typeface="Times New Roman" pitchFamily="18" charset="0"/>
              </a:rPr>
              <a:t>Temperature, with domain {hot, mild, cold}</a:t>
            </a:r>
          </a:p>
          <a:p>
            <a:pPr lvl="1"/>
            <a:r>
              <a:rPr lang="en-US" sz="2000" dirty="0" smtClean="0">
                <a:latin typeface="Times New Roman" pitchFamily="18" charset="0"/>
                <a:cs typeface="Times New Roman" pitchFamily="18" charset="0"/>
              </a:rPr>
              <a:t>There are now 6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possible worlds:</a:t>
            </a:r>
          </a:p>
          <a:p>
            <a:pPr lvl="1"/>
            <a:r>
              <a:rPr lang="en-US" sz="2000" dirty="0" smtClean="0">
                <a:solidFill>
                  <a:srgbClr val="FF0000"/>
                </a:solidFill>
                <a:latin typeface="Times New Roman" pitchFamily="18" charset="0"/>
                <a:cs typeface="Times New Roman" pitchFamily="18" charset="0"/>
              </a:rPr>
              <a:t>What</a:t>
            </a:r>
            <a:r>
              <a:rPr lang="en-CA" altLang="en-US" sz="2000" dirty="0" smtClean="0">
                <a:solidFill>
                  <a:srgbClr val="FF0000"/>
                </a:solidFill>
                <a:latin typeface="Times New Roman" pitchFamily="18" charset="0"/>
                <a:cs typeface="Times New Roman" pitchFamily="18" charset="0"/>
              </a:rPr>
              <a:t>’</a:t>
            </a:r>
            <a:r>
              <a:rPr lang="en-US" altLang="ja-JP" sz="2000" dirty="0" smtClean="0">
                <a:solidFill>
                  <a:srgbClr val="FF0000"/>
                </a:solidFill>
                <a:latin typeface="Times New Roman" pitchFamily="18" charset="0"/>
                <a:cs typeface="Times New Roman" pitchFamily="18" charset="0"/>
              </a:rPr>
              <a:t>s the probability of it</a:t>
            </a:r>
            <a:br>
              <a:rPr lang="en-US" altLang="ja-JP" sz="2000" dirty="0" smtClean="0">
                <a:solidFill>
                  <a:srgbClr val="FF0000"/>
                </a:solidFill>
                <a:latin typeface="Times New Roman" pitchFamily="18" charset="0"/>
                <a:cs typeface="Times New Roman" pitchFamily="18" charset="0"/>
              </a:rPr>
            </a:br>
            <a:r>
              <a:rPr lang="en-US" altLang="ja-JP" sz="2000" dirty="0" smtClean="0">
                <a:solidFill>
                  <a:srgbClr val="FF0000"/>
                </a:solidFill>
                <a:latin typeface="Times New Roman" pitchFamily="18" charset="0"/>
                <a:cs typeface="Times New Roman" pitchFamily="18" charset="0"/>
              </a:rPr>
              <a:t>being cloudy or cold?</a:t>
            </a:r>
          </a:p>
          <a:p>
            <a:pPr lvl="1"/>
            <a:r>
              <a:rPr lang="en-US" sz="2000" dirty="0" smtClean="0">
                <a:ea typeface="Arial Unicode MS" pitchFamily="34" charset="-128"/>
              </a:rPr>
              <a:t>µ(w3) + µ(w4) + µ(w5) + µ(w6) =</a:t>
            </a:r>
          </a:p>
          <a:p>
            <a:pPr lvl="1">
              <a:buNone/>
            </a:pPr>
            <a:r>
              <a:rPr lang="en-US" sz="2000" dirty="0" smtClean="0">
                <a:ea typeface="Arial Unicode MS" pitchFamily="34" charset="-128"/>
              </a:rPr>
              <a:t>     0.7 </a:t>
            </a:r>
            <a:endParaRPr lang="en-US" sz="2000" dirty="0" smtClean="0">
              <a:solidFill>
                <a:srgbClr val="FF0000"/>
              </a:solidFill>
            </a:endParaRPr>
          </a:p>
          <a:p>
            <a:pPr lvl="1"/>
            <a:endParaRPr lang="en-US" sz="2000" dirty="0" smtClean="0">
              <a:solidFill>
                <a:srgbClr val="FF0000"/>
              </a:solidFill>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latin typeface="Times New Roman" pitchFamily="18" charset="0"/>
              <a:cs typeface="Times New Roman" pitchFamily="18" charset="0"/>
            </a:endParaRPr>
          </a:p>
          <a:p>
            <a:pPr lvl="2">
              <a:buNone/>
            </a:pPr>
            <a:endParaRPr lang="en-US" dirty="0" smtClean="0"/>
          </a:p>
          <a:p>
            <a:pPr lvl="1"/>
            <a:endParaRPr lang="en-US" dirty="0" smtClean="0"/>
          </a:p>
          <a:p>
            <a:pPr lvl="1"/>
            <a:endParaRPr lang="en-US" dirty="0" smtClean="0"/>
          </a:p>
        </p:txBody>
      </p:sp>
      <p:graphicFrame>
        <p:nvGraphicFramePr>
          <p:cNvPr id="14" name="Table 13"/>
          <p:cNvGraphicFramePr>
            <a:graphicFrameLocks noGrp="1"/>
          </p:cNvGraphicFramePr>
          <p:nvPr/>
        </p:nvGraphicFramePr>
        <p:xfrm>
          <a:off x="4857751" y="1916113"/>
          <a:ext cx="4000529" cy="2564052"/>
        </p:xfrm>
        <a:graphic>
          <a:graphicData uri="http://schemas.openxmlformats.org/drawingml/2006/table">
            <a:tbl>
              <a:tblPr/>
              <a:tblGrid>
                <a:gridCol w="615466"/>
                <a:gridCol w="1162547"/>
                <a:gridCol w="1481677"/>
                <a:gridCol w="740839"/>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800" b="0" i="1" u="none" strike="noStrike" cap="none" normalizeH="0" baseline="-25000" dirty="0" smtClean="0">
                        <a:ln>
                          <a:noFill/>
                        </a:ln>
                        <a:solidFill>
                          <a:schemeClr val="tx1"/>
                        </a:solidFill>
                        <a:effectLst/>
                        <a:latin typeface="Helvetica" charset="0"/>
                        <a:ea typeface="MS PGothic" pitchFamily="34" charset="-128"/>
                        <a:cs typeface="Arial" pitchFamily="34" charset="0"/>
                      </a:endParaRP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dirty="0" smtClean="0">
                          <a:ln>
                            <a:noFill/>
                          </a:ln>
                          <a:solidFill>
                            <a:schemeClr val="tx1"/>
                          </a:solidFill>
                          <a:effectLst/>
                          <a:latin typeface="Helvetica" charset="0"/>
                          <a:ea typeface="MS PGothic" pitchFamily="34" charset="-128"/>
                          <a:cs typeface="Arial" pitchFamily="34" charset="0"/>
                        </a:rPr>
                        <a:t>Weather</a:t>
                      </a:r>
                      <a:endParaRPr kumimoji="0" lang="en-US" sz="1800" b="0" i="1" u="none" strike="noStrike" cap="none" normalizeH="0" baseline="-25000" dirty="0" smtClean="0">
                        <a:ln>
                          <a:noFill/>
                        </a:ln>
                        <a:solidFill>
                          <a:schemeClr val="tx1"/>
                        </a:solidFill>
                        <a:effectLst/>
                        <a:latin typeface="Helvetica"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tx1"/>
                          </a:solidFill>
                          <a:effectLst/>
                          <a:latin typeface="Helvetica" charset="0"/>
                          <a:ea typeface="MS PGothic" pitchFamily="34" charset="-128"/>
                          <a:cs typeface="Arial" pitchFamily="34" charset="0"/>
                        </a:rPr>
                        <a:t>Temperature</a:t>
                      </a:r>
                      <a:endParaRPr kumimoji="0" lang="en-US" sz="1800" b="0" i="1" u="none" strike="noStrike" cap="none" normalizeH="0" baseline="-25000" smtClean="0">
                        <a:ln>
                          <a:noFill/>
                        </a:ln>
                        <a:solidFill>
                          <a:schemeClr val="tx1"/>
                        </a:solidFill>
                        <a:effectLst/>
                        <a:latin typeface="Helvetica"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1" u="none" strike="noStrike" cap="none" normalizeH="0" baseline="0" smtClean="0">
                          <a:ln>
                            <a:noFill/>
                          </a:ln>
                          <a:solidFill>
                            <a:schemeClr val="tx1"/>
                          </a:solidFill>
                          <a:effectLst/>
                          <a:latin typeface="Helvetica" charset="0"/>
                          <a:ea typeface="Arial Unicode MS" pitchFamily="34" charset="-128"/>
                          <a:cs typeface="Arial Unicode MS" pitchFamily="34" charset="-128"/>
                        </a:rPr>
                        <a:t>µ(w)</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w1</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hot</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0.10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w2</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mild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Helvetica" charset="0"/>
                          <a:ea typeface="MS PGothic" pitchFamily="34" charset="-128"/>
                          <a:cs typeface="Arial" pitchFamily="34" charset="0"/>
                        </a:rPr>
                        <a:t>0.20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w3</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cmr10" pitchFamily="34" charset="0"/>
                          <a:ea typeface="MS PGothic" pitchFamily="34" charset="-128"/>
                          <a:cs typeface="Arial" pitchFamily="34" charset="0"/>
                        </a:rPr>
                        <a:t>sunny</a:t>
                      </a:r>
                      <a:endParaRPr kumimoji="0" lang="en-CA" sz="1800" b="0" i="0" u="none" strike="noStrike" cap="none" normalizeH="0" baseline="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cold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0.10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w4</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hot</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0.05</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w5</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mild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0.35</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5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w6</a:t>
                      </a:r>
                    </a:p>
                  </a:txBody>
                  <a:tcPr marL="91425" marR="91425"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rPr>
                        <a:t>cloudy</a:t>
                      </a:r>
                      <a:endParaRPr kumimoji="0" lang="en-CA" sz="1800" b="0" i="0" u="none" strike="noStrike" cap="none" normalizeH="0" baseline="0" dirty="0" smtClean="0">
                        <a:ln>
                          <a:noFill/>
                        </a:ln>
                        <a:solidFill>
                          <a:schemeClr val="tx1"/>
                        </a:solidFill>
                        <a:effectLst/>
                        <a:latin typeface="cmr10" pitchFamily="34" charset="0"/>
                        <a:ea typeface="MS PGothic" pitchFamily="34" charset="-128"/>
                        <a:cs typeface="Arial" pitchFamily="34" charset="0"/>
                      </a:endParaRP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cold</a:t>
                      </a:r>
                    </a:p>
                  </a:txBody>
                  <a:tcPr marL="91425" marR="91425" marT="45687" marB="4568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Helvetica" charset="0"/>
                          <a:ea typeface="MS PGothic" pitchFamily="34" charset="-128"/>
                          <a:cs typeface="Arial" pitchFamily="34" charset="0"/>
                        </a:rPr>
                        <a:t>0.20</a:t>
                      </a:r>
                    </a:p>
                  </a:txBody>
                  <a:tcPr marL="91425" marR="91425"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0" name="Rectangle 9"/>
          <p:cNvSpPr/>
          <p:nvPr/>
        </p:nvSpPr>
        <p:spPr bwMode="auto">
          <a:xfrm>
            <a:off x="307992" y="4868563"/>
            <a:ext cx="8621726" cy="1209562"/>
          </a:xfrm>
          <a:prstGeom prst="rect">
            <a:avLst/>
          </a:prstGeom>
          <a:solidFill>
            <a:srgbClr val="CC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342900" indent="-342900">
              <a:lnSpc>
                <a:spcPct val="90000"/>
              </a:lnSpc>
              <a:spcBef>
                <a:spcPct val="20000"/>
              </a:spcBef>
              <a:buFont typeface="Arial" pitchFamily="34" charset="0"/>
              <a:buChar char="•"/>
            </a:pPr>
            <a:r>
              <a:rPr lang="en-US" sz="2400" dirty="0" smtClean="0">
                <a:solidFill>
                  <a:srgbClr val="FF0000"/>
                </a:solidFill>
                <a:cs typeface="Times New Roman" pitchFamily="18" charset="0"/>
              </a:rPr>
              <a:t>Remember</a:t>
            </a:r>
            <a:endParaRPr lang="en-CA" sz="2400" dirty="0" smtClean="0">
              <a:cs typeface="Times New Roman" pitchFamily="18" charset="0"/>
            </a:endParaRPr>
          </a:p>
          <a:p>
            <a:pPr lvl="1">
              <a:buFontTx/>
              <a:buChar char="-"/>
            </a:pPr>
            <a:endParaRPr lang="en-CA" sz="1100" dirty="0" smtClean="0">
              <a:cs typeface="Times New Roman" pitchFamily="18" charset="0"/>
            </a:endParaRPr>
          </a:p>
          <a:p>
            <a:pPr lvl="1">
              <a:buFontTx/>
              <a:buChar char="-"/>
            </a:pPr>
            <a:r>
              <a:rPr lang="en-CA" sz="2000" dirty="0" smtClean="0">
                <a:cs typeface="Times New Roman" pitchFamily="18" charset="0"/>
              </a:rPr>
              <a:t>   The </a:t>
            </a:r>
            <a:r>
              <a:rPr lang="en-CA" sz="2000" dirty="0" smtClean="0">
                <a:solidFill>
                  <a:srgbClr val="FF0000"/>
                </a:solidFill>
                <a:cs typeface="Times New Roman" pitchFamily="18" charset="0"/>
              </a:rPr>
              <a:t>probability of proposition f </a:t>
            </a:r>
            <a:r>
              <a:rPr lang="en-CA" sz="2000" dirty="0" smtClean="0">
                <a:cs typeface="Times New Roman" pitchFamily="18" charset="0"/>
              </a:rPr>
              <a:t>is defined by: </a:t>
            </a:r>
            <a:r>
              <a:rPr lang="en-US" sz="2000" kern="0" dirty="0" smtClean="0">
                <a:cs typeface="Times New Roman" pitchFamily="18" charset="0"/>
              </a:rPr>
              <a:t>P(</a:t>
            </a:r>
            <a:r>
              <a:rPr lang="en-US" sz="2000" b="1" i="1" kern="0" dirty="0" smtClean="0">
                <a:solidFill>
                  <a:schemeClr val="accent2"/>
                </a:solidFill>
                <a:cs typeface="Times New Roman" pitchFamily="18" charset="0"/>
              </a:rPr>
              <a:t>f</a:t>
            </a:r>
            <a:r>
              <a:rPr lang="en-US" sz="2000" i="1" kern="0" dirty="0" smtClean="0">
                <a:cs typeface="Times New Roman" pitchFamily="18" charset="0"/>
              </a:rPr>
              <a:t> </a:t>
            </a:r>
            <a:r>
              <a:rPr lang="en-US" sz="2000" kern="0" dirty="0" smtClean="0">
                <a:cs typeface="Times New Roman" pitchFamily="18" charset="0"/>
              </a:rPr>
              <a:t>)=</a:t>
            </a:r>
            <a:r>
              <a:rPr lang="el-GR" sz="2000" kern="0" dirty="0" smtClean="0">
                <a:cs typeface="Times New Roman" pitchFamily="18" charset="0"/>
              </a:rPr>
              <a:t>Σ </a:t>
            </a:r>
            <a:r>
              <a:rPr lang="en-US" sz="2000" kern="0" baseline="-25000" dirty="0" smtClean="0">
                <a:cs typeface="Times New Roman" pitchFamily="18" charset="0"/>
              </a:rPr>
              <a:t>w</a:t>
            </a:r>
            <a:r>
              <a:rPr lang="el-GR" sz="2000" i="1" kern="0" baseline="-25000" dirty="0" smtClean="0">
                <a:cs typeface="Times New Roman" pitchFamily="18" charset="0"/>
              </a:rPr>
              <a:t>╞ </a:t>
            </a:r>
            <a:r>
              <a:rPr lang="en-US" sz="2000" b="1" i="1" kern="0" baseline="-25000" dirty="0" smtClean="0">
                <a:solidFill>
                  <a:schemeClr val="accent2"/>
                </a:solidFill>
                <a:cs typeface="Times New Roman" pitchFamily="18" charset="0"/>
              </a:rPr>
              <a:t>f</a:t>
            </a:r>
            <a:r>
              <a:rPr lang="el-GR" sz="2000" kern="0" dirty="0" smtClean="0">
                <a:cs typeface="Times New Roman" pitchFamily="18" charset="0"/>
              </a:rPr>
              <a:t> </a:t>
            </a:r>
            <a:r>
              <a:rPr lang="en-US" sz="2000" i="1" kern="0" dirty="0" smtClean="0">
                <a:ea typeface="Arial Unicode MS" pitchFamily="34" charset="-128"/>
                <a:cs typeface="Times New Roman" pitchFamily="18" charset="0"/>
              </a:rPr>
              <a:t>µ(w)</a:t>
            </a:r>
          </a:p>
          <a:p>
            <a:pPr lvl="1">
              <a:buFontTx/>
              <a:buChar char="-"/>
            </a:pPr>
            <a:r>
              <a:rPr lang="en-US" sz="2000" i="1" kern="0" dirty="0" smtClean="0">
                <a:ea typeface="Arial Unicode MS" pitchFamily="34" charset="-128"/>
                <a:cs typeface="Times New Roman" pitchFamily="18" charset="0"/>
              </a:rPr>
              <a:t>   </a:t>
            </a:r>
            <a:r>
              <a:rPr lang="en-US" sz="2000" kern="0" dirty="0" smtClean="0">
                <a:ea typeface="Arial Unicode MS" pitchFamily="34" charset="-128"/>
                <a:cs typeface="Times New Roman" pitchFamily="18" charset="0"/>
              </a:rPr>
              <a:t>sum of the probabilities of the worlds w in which f is true</a:t>
            </a:r>
            <a:r>
              <a:rPr lang="en-US" sz="2000" i="1" kern="0" dirty="0" smtClean="0">
                <a:ea typeface="Arial Unicode MS" pitchFamily="34" charset="-128"/>
                <a:cs typeface="Times New Roman" pitchFamily="18" charset="0"/>
              </a:rPr>
              <a:t> </a:t>
            </a:r>
            <a:endParaRPr lang="en-US" sz="2000" dirty="0" smtClean="0"/>
          </a:p>
        </p:txBody>
      </p:sp>
      <p:sp>
        <p:nvSpPr>
          <p:cNvPr id="13" name="Rectangle 12"/>
          <p:cNvSpPr/>
          <p:nvPr/>
        </p:nvSpPr>
        <p:spPr bwMode="auto">
          <a:xfrm>
            <a:off x="4929190" y="3000372"/>
            <a:ext cx="3857652" cy="1428760"/>
          </a:xfrm>
          <a:prstGeom prst="rect">
            <a:avLst/>
          </a:prstGeom>
          <a:noFill/>
          <a:ln w="57150" cap="flat" cmpd="sng" algn="ctr">
            <a:solidFill>
              <a:srgbClr val="00B05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3EB6F00F-BAB2-40E7-A14D-8A8D41E2990A}" type="slidenum">
              <a:rPr lang="en-US"/>
              <a:pPr>
                <a:defRPr/>
              </a:pPr>
              <a:t>22</a:t>
            </a:fld>
            <a:endParaRPr lang="en-US"/>
          </a:p>
        </p:txBody>
      </p:sp>
      <p:sp>
        <p:nvSpPr>
          <p:cNvPr id="15372" name="Rectangle 2"/>
          <p:cNvSpPr>
            <a:spLocks noGrp="1" noChangeArrowheads="1"/>
          </p:cNvSpPr>
          <p:nvPr>
            <p:ph type="title"/>
          </p:nvPr>
        </p:nvSpPr>
        <p:spPr/>
        <p:txBody>
          <a:bodyPr/>
          <a:lstStyle/>
          <a:p>
            <a:pPr eaLnBrk="1" hangingPunct="1"/>
            <a:r>
              <a:rPr lang="en-US" smtClean="0"/>
              <a:t>Probability Distributions</a:t>
            </a:r>
          </a:p>
        </p:txBody>
      </p:sp>
      <p:sp>
        <p:nvSpPr>
          <p:cNvPr id="15373" name="Rectangle 3"/>
          <p:cNvSpPr>
            <a:spLocks noGrp="1" noChangeArrowheads="1"/>
          </p:cNvSpPr>
          <p:nvPr>
            <p:ph type="body" idx="1"/>
          </p:nvPr>
        </p:nvSpPr>
        <p:spPr>
          <a:xfrm>
            <a:off x="323850" y="1052513"/>
            <a:ext cx="8458200" cy="1662112"/>
          </a:xfrm>
        </p:spPr>
        <p:txBody>
          <a:bodyPr/>
          <a:lstStyle/>
          <a:p>
            <a:pPr eaLnBrk="1" hangingPunct="1">
              <a:buFontTx/>
              <a:buChar char="•"/>
            </a:pPr>
            <a:r>
              <a:rPr lang="en-US" dirty="0" smtClean="0"/>
              <a:t>A </a:t>
            </a:r>
            <a:r>
              <a:rPr lang="en-US" dirty="0" smtClean="0">
                <a:solidFill>
                  <a:schemeClr val="accent6"/>
                </a:solidFill>
              </a:rPr>
              <a:t>probability distribution </a:t>
            </a:r>
            <a:r>
              <a:rPr lang="en-US" b="1" dirty="0" smtClean="0"/>
              <a:t>P</a:t>
            </a:r>
            <a:r>
              <a:rPr lang="en-US" dirty="0" smtClean="0"/>
              <a:t> </a:t>
            </a:r>
            <a:r>
              <a:rPr lang="en-US" dirty="0" smtClean="0">
                <a:solidFill>
                  <a:schemeClr val="accent6"/>
                </a:solidFill>
              </a:rPr>
              <a:t>on a random variable </a:t>
            </a:r>
            <a:r>
              <a:rPr lang="en-US" b="1" dirty="0" smtClean="0"/>
              <a:t>X</a:t>
            </a:r>
            <a:r>
              <a:rPr lang="en-US" dirty="0" smtClean="0"/>
              <a:t> is a function </a:t>
            </a:r>
            <a:r>
              <a:rPr lang="en-US" i="1" dirty="0" err="1" smtClean="0">
                <a:latin typeface="Times New Roman" pitchFamily="18" charset="0"/>
              </a:rPr>
              <a:t>dom</a:t>
            </a:r>
            <a:r>
              <a:rPr lang="en-US" i="1" dirty="0" smtClean="0">
                <a:latin typeface="Times New Roman" pitchFamily="18" charset="0"/>
              </a:rPr>
              <a:t>(X) - &gt;  [0,1]</a:t>
            </a:r>
            <a:r>
              <a:rPr lang="en-US" dirty="0" smtClean="0"/>
              <a:t> such that</a:t>
            </a:r>
          </a:p>
          <a:p>
            <a:pPr eaLnBrk="1" hangingPunct="1"/>
            <a:r>
              <a:rPr lang="en-US" dirty="0" smtClean="0"/>
              <a:t>			</a:t>
            </a:r>
            <a:r>
              <a:rPr lang="en-US" i="1" dirty="0" smtClean="0">
                <a:latin typeface="Times New Roman" pitchFamily="18" charset="0"/>
              </a:rPr>
              <a:t>x -&gt; P(X=x)</a:t>
            </a:r>
          </a:p>
        </p:txBody>
      </p:sp>
      <p:pic>
        <p:nvPicPr>
          <p:cNvPr id="15374" name="Picture 5" descr="dentist-joint"/>
          <p:cNvPicPr>
            <a:picLocks noChangeAspect="1" noChangeArrowheads="1"/>
          </p:cNvPicPr>
          <p:nvPr/>
        </p:nvPicPr>
        <p:blipFill>
          <a:blip r:embed="rId4" cstate="print"/>
          <a:srcRect/>
          <a:stretch>
            <a:fillRect/>
          </a:stretch>
        </p:blipFill>
        <p:spPr bwMode="auto">
          <a:xfrm>
            <a:off x="0" y="4143375"/>
            <a:ext cx="4464050" cy="1770063"/>
          </a:xfrm>
          <a:prstGeom prst="rect">
            <a:avLst/>
          </a:prstGeom>
          <a:noFill/>
          <a:ln w="9525">
            <a:noFill/>
            <a:miter lim="800000"/>
            <a:headEnd/>
            <a:tailEnd/>
          </a:ln>
        </p:spPr>
      </p:pic>
      <p:graphicFrame>
        <p:nvGraphicFramePr>
          <p:cNvPr id="8" name="Group 80"/>
          <p:cNvGraphicFramePr>
            <a:graphicFrameLocks/>
          </p:cNvGraphicFramePr>
          <p:nvPr/>
        </p:nvGraphicFramePr>
        <p:xfrm>
          <a:off x="5183188" y="3500438"/>
          <a:ext cx="3960813" cy="2834640"/>
        </p:xfrm>
        <a:graphic>
          <a:graphicData uri="http://schemas.openxmlformats.org/drawingml/2006/table">
            <a:tbl>
              <a:tblPr/>
              <a:tblGrid>
                <a:gridCol w="896938"/>
                <a:gridCol w="1228725"/>
                <a:gridCol w="844550"/>
                <a:gridCol w="990600"/>
              </a:tblGrid>
              <a:tr h="3698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dirty="0" smtClean="0">
                          <a:ln>
                            <a:noFill/>
                          </a:ln>
                          <a:solidFill>
                            <a:schemeClr val="tx1"/>
                          </a:solidFill>
                          <a:effectLst/>
                          <a:latin typeface="Helvetica" pitchFamily="34" charset="0"/>
                        </a:rPr>
                        <a:t>cavity</a:t>
                      </a:r>
                      <a:endParaRPr kumimoji="0" lang="en-US" sz="1400" b="0" i="1" u="none" strike="noStrike" cap="none" normalizeH="0" baseline="-25000" dirty="0" smtClean="0">
                        <a:ln>
                          <a:noFill/>
                        </a:ln>
                        <a:solidFill>
                          <a:schemeClr val="tx1"/>
                        </a:solidFill>
                        <a:effectLst/>
                        <a:latin typeface="Helvetic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toothache</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1" u="none" strike="noStrike" cap="none" normalizeH="0" baseline="0" smtClean="0">
                          <a:ln>
                            <a:noFill/>
                          </a:ln>
                          <a:solidFill>
                            <a:schemeClr val="tx1"/>
                          </a:solidFill>
                          <a:effectLst/>
                          <a:latin typeface="Helvetica" pitchFamily="34" charset="0"/>
                        </a:rPr>
                        <a:t>catch</a:t>
                      </a:r>
                      <a:endParaRPr kumimoji="0" lang="en-US" sz="1400" b="0" i="1" u="none" strike="noStrike" cap="none" normalizeH="0" baseline="-25000" smtClean="0">
                        <a:ln>
                          <a:noFill/>
                        </a:ln>
                        <a:solidFill>
                          <a:schemeClr val="tx1"/>
                        </a:solidFill>
                        <a:effectLst/>
                        <a:latin typeface="Helvetic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smtClean="0">
                          <a:ln>
                            <a:noFill/>
                          </a:ln>
                          <a:solidFill>
                            <a:schemeClr val="tx1"/>
                          </a:solidFill>
                          <a:effectLst/>
                          <a:latin typeface="Helvetica" pitchFamily="34" charset="0"/>
                          <a:ea typeface="Arial Unicode MS" pitchFamily="34" charset="-128"/>
                          <a:cs typeface="Arial Unicode MS" pitchFamily="34" charset="-128"/>
                        </a:rPr>
                        <a:t>µ(w)</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79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04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.016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.064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25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.144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809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Helvetica" pitchFamily="34" charset="0"/>
                        </a:rPr>
                        <a:t>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Helvetica" pitchFamily="34" charset="0"/>
                        </a:rPr>
                        <a:t>.576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9" name="Rectangle 3"/>
          <p:cNvSpPr txBox="1">
            <a:spLocks noChangeArrowheads="1"/>
          </p:cNvSpPr>
          <p:nvPr/>
        </p:nvSpPr>
        <p:spPr bwMode="auto">
          <a:xfrm>
            <a:off x="428596" y="2643182"/>
            <a:ext cx="1785950" cy="5000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2800" b="0" i="1" u="none" strike="noStrike" kern="0" cap="none" spc="0" normalizeH="0" baseline="0" noProof="0" dirty="0" smtClean="0">
                <a:ln>
                  <a:noFill/>
                </a:ln>
                <a:solidFill>
                  <a:schemeClr val="tx1"/>
                </a:solidFill>
                <a:effectLst/>
                <a:uLnTx/>
                <a:uFillTx/>
                <a:latin typeface="+mn-lt"/>
                <a:ea typeface="+mn-ea"/>
                <a:cs typeface="+mn-cs"/>
              </a:rPr>
              <a:t>cavity?</a:t>
            </a:r>
            <a:endParaRPr kumimoji="0" lang="en-US" sz="2800" b="0" i="1" u="none" strike="noStrike" kern="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CPSC 322, Lecture 24</a:t>
            </a:r>
          </a:p>
        </p:txBody>
      </p:sp>
      <p:sp>
        <p:nvSpPr>
          <p:cNvPr id="6" name="Slide Number Placeholder 4"/>
          <p:cNvSpPr>
            <a:spLocks noGrp="1"/>
          </p:cNvSpPr>
          <p:nvPr>
            <p:ph type="sldNum" sz="quarter" idx="12"/>
          </p:nvPr>
        </p:nvSpPr>
        <p:spPr/>
        <p:txBody>
          <a:bodyPr/>
          <a:lstStyle/>
          <a:p>
            <a:pPr>
              <a:defRPr/>
            </a:pPr>
            <a:r>
              <a:rPr lang="en-US"/>
              <a:t>Slide </a:t>
            </a:r>
            <a:fld id="{CABA27CB-21C1-4A26-B1A1-A602E5666BD0}" type="slidenum">
              <a:rPr lang="en-US"/>
              <a:pPr>
                <a:defRPr/>
              </a:pPr>
              <a:t>23</a:t>
            </a:fld>
            <a:endParaRPr lang="en-US"/>
          </a:p>
        </p:txBody>
      </p:sp>
      <p:sp>
        <p:nvSpPr>
          <p:cNvPr id="16436" name="Rectangle 2"/>
          <p:cNvSpPr>
            <a:spLocks noChangeArrowheads="1"/>
          </p:cNvSpPr>
          <p:nvPr/>
        </p:nvSpPr>
        <p:spPr bwMode="auto">
          <a:xfrm>
            <a:off x="214313" y="0"/>
            <a:ext cx="8929687" cy="135255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Probability distribution (non binary)</a:t>
            </a:r>
          </a:p>
        </p:txBody>
      </p:sp>
      <p:sp>
        <p:nvSpPr>
          <p:cNvPr id="7" name="Rectangle 3"/>
          <p:cNvSpPr txBox="1">
            <a:spLocks noChangeArrowheads="1"/>
          </p:cNvSpPr>
          <p:nvPr/>
        </p:nvSpPr>
        <p:spPr>
          <a:xfrm>
            <a:off x="214313" y="928688"/>
            <a:ext cx="8458200" cy="1662112"/>
          </a:xfrm>
          <a:prstGeom prst="rect">
            <a:avLst/>
          </a:prstGeom>
        </p:spPr>
        <p:txBody>
          <a:bodyPr/>
          <a:lstStyle/>
          <a:p>
            <a:pPr marL="342900" indent="-342900">
              <a:spcBef>
                <a:spcPct val="20000"/>
              </a:spcBef>
              <a:buFontTx/>
              <a:buChar char="•"/>
              <a:defRPr/>
            </a:pPr>
            <a:r>
              <a:rPr lang="en-US" kern="0" dirty="0">
                <a:latin typeface="+mn-lt"/>
              </a:rPr>
              <a:t>A probability distribution P on a random variable X is a function </a:t>
            </a:r>
            <a:r>
              <a:rPr lang="en-US" i="1" kern="0" dirty="0" err="1"/>
              <a:t>dom</a:t>
            </a:r>
            <a:r>
              <a:rPr lang="en-US" i="1" kern="0" dirty="0"/>
              <a:t>(X) - &gt;  [0,1]</a:t>
            </a:r>
            <a:r>
              <a:rPr lang="en-US" kern="0" dirty="0">
                <a:latin typeface="+mn-lt"/>
              </a:rPr>
              <a:t> such that</a:t>
            </a:r>
          </a:p>
          <a:p>
            <a:pPr marL="342900" indent="-342900">
              <a:spcBef>
                <a:spcPct val="20000"/>
              </a:spcBef>
              <a:defRPr/>
            </a:pPr>
            <a:r>
              <a:rPr lang="en-US" kern="0" dirty="0">
                <a:latin typeface="+mn-lt"/>
              </a:rPr>
              <a:t>			</a:t>
            </a:r>
            <a:r>
              <a:rPr lang="en-US" i="1" kern="0" dirty="0"/>
              <a:t>x -&gt; P(X=x)</a:t>
            </a:r>
          </a:p>
        </p:txBody>
      </p:sp>
      <p:sp>
        <p:nvSpPr>
          <p:cNvPr id="8" name="Rectangle 3"/>
          <p:cNvSpPr txBox="1">
            <a:spLocks noChangeArrowheads="1"/>
          </p:cNvSpPr>
          <p:nvPr/>
        </p:nvSpPr>
        <p:spPr>
          <a:xfrm>
            <a:off x="0" y="2357438"/>
            <a:ext cx="8458200" cy="500062"/>
          </a:xfrm>
          <a:prstGeom prst="rect">
            <a:avLst/>
          </a:prstGeom>
        </p:spPr>
        <p:txBody>
          <a:bodyPr/>
          <a:lstStyle/>
          <a:p>
            <a:pPr marL="342900" indent="-342900">
              <a:spcBef>
                <a:spcPct val="20000"/>
              </a:spcBef>
              <a:buFontTx/>
              <a:buChar char="•"/>
              <a:defRPr/>
            </a:pPr>
            <a:r>
              <a:rPr lang="en-US" kern="0" dirty="0">
                <a:latin typeface="+mn-lt"/>
              </a:rPr>
              <a:t>Number of people in this room at this time</a:t>
            </a:r>
            <a:endParaRPr lang="en-US" i="1" kern="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24</a:t>
            </a:r>
          </a:p>
        </p:txBody>
      </p:sp>
      <p:sp>
        <p:nvSpPr>
          <p:cNvPr id="7" name="Slide Number Placeholder 5"/>
          <p:cNvSpPr>
            <a:spLocks noGrp="1"/>
          </p:cNvSpPr>
          <p:nvPr>
            <p:ph type="sldNum" sz="quarter" idx="12"/>
          </p:nvPr>
        </p:nvSpPr>
        <p:spPr/>
        <p:txBody>
          <a:bodyPr/>
          <a:lstStyle/>
          <a:p>
            <a:pPr>
              <a:defRPr/>
            </a:pPr>
            <a:r>
              <a:rPr lang="en-US"/>
              <a:t>Slide </a:t>
            </a:r>
            <a:fld id="{4B0588FF-3008-48B4-A265-06C63166542D}" type="slidenum">
              <a:rPr lang="en-US"/>
              <a:pPr>
                <a:defRPr/>
              </a:pPr>
              <a:t>24</a:t>
            </a:fld>
            <a:endParaRPr lang="en-US"/>
          </a:p>
        </p:txBody>
      </p:sp>
      <p:sp>
        <p:nvSpPr>
          <p:cNvPr id="17427" name="Rectangle 2"/>
          <p:cNvSpPr>
            <a:spLocks noGrp="1" noChangeArrowheads="1"/>
          </p:cNvSpPr>
          <p:nvPr>
            <p:ph type="title"/>
          </p:nvPr>
        </p:nvSpPr>
        <p:spPr/>
        <p:txBody>
          <a:bodyPr/>
          <a:lstStyle/>
          <a:p>
            <a:pPr eaLnBrk="1" hangingPunct="1"/>
            <a:r>
              <a:rPr lang="en-US" smtClean="0"/>
              <a:t>Joint Probability Distributions</a:t>
            </a:r>
          </a:p>
        </p:txBody>
      </p:sp>
      <p:sp>
        <p:nvSpPr>
          <p:cNvPr id="17428" name="Rectangle 3"/>
          <p:cNvSpPr>
            <a:spLocks noGrp="1" noChangeArrowheads="1"/>
          </p:cNvSpPr>
          <p:nvPr>
            <p:ph type="body" idx="1"/>
          </p:nvPr>
        </p:nvSpPr>
        <p:spPr>
          <a:xfrm>
            <a:off x="323850" y="765175"/>
            <a:ext cx="8458200" cy="2592388"/>
          </a:xfrm>
        </p:spPr>
        <p:txBody>
          <a:bodyPr/>
          <a:lstStyle/>
          <a:p>
            <a:pPr eaLnBrk="1" hangingPunct="1">
              <a:buFontTx/>
              <a:buChar char="•"/>
            </a:pPr>
            <a:r>
              <a:rPr lang="en-US" dirty="0" smtClean="0"/>
              <a:t>When we have multiple random variables, their </a:t>
            </a:r>
            <a:r>
              <a:rPr lang="en-US" dirty="0" smtClean="0">
                <a:solidFill>
                  <a:schemeClr val="accent6"/>
                </a:solidFill>
              </a:rPr>
              <a:t>joint distribution </a:t>
            </a:r>
            <a:r>
              <a:rPr lang="en-US" dirty="0" smtClean="0"/>
              <a:t>is a probability distribution over the variable Cartesian product </a:t>
            </a:r>
          </a:p>
          <a:p>
            <a:pPr lvl="1" eaLnBrk="1" hangingPunct="1"/>
            <a:r>
              <a:rPr lang="en-US" dirty="0" smtClean="0"/>
              <a:t>E.g., P(&lt;</a:t>
            </a:r>
            <a:r>
              <a:rPr lang="en-US" i="1" dirty="0" smtClean="0">
                <a:sym typeface="Symbol" pitchFamily="18" charset="2"/>
              </a:rPr>
              <a:t>X</a:t>
            </a:r>
            <a:r>
              <a:rPr lang="en-US" i="1" baseline="-25000" dirty="0" smtClean="0"/>
              <a:t>1 </a:t>
            </a:r>
            <a:r>
              <a:rPr lang="en-US" i="1" dirty="0" smtClean="0">
                <a:sym typeface="Symbol" pitchFamily="18" charset="2"/>
              </a:rPr>
              <a:t>,</a:t>
            </a:r>
            <a:r>
              <a:rPr lang="en-US" i="1" dirty="0" smtClean="0"/>
              <a:t>…., </a:t>
            </a:r>
            <a:r>
              <a:rPr lang="en-US" i="1" dirty="0" err="1" smtClean="0">
                <a:sym typeface="Symbol" pitchFamily="18" charset="2"/>
              </a:rPr>
              <a:t>X</a:t>
            </a:r>
            <a:r>
              <a:rPr lang="en-US" i="1" baseline="-25000" dirty="0" err="1" smtClean="0"/>
              <a:t>n</a:t>
            </a:r>
            <a:r>
              <a:rPr lang="en-US" dirty="0" smtClean="0">
                <a:sym typeface="Symbol" pitchFamily="18" charset="2"/>
              </a:rPr>
              <a:t>&gt; </a:t>
            </a:r>
            <a:r>
              <a:rPr lang="en-US" dirty="0" smtClean="0"/>
              <a:t>)</a:t>
            </a:r>
          </a:p>
          <a:p>
            <a:pPr lvl="1" eaLnBrk="1" hangingPunct="1"/>
            <a:r>
              <a:rPr lang="en-US" dirty="0" smtClean="0"/>
              <a:t>Think of a joint distribution over </a:t>
            </a:r>
            <a:r>
              <a:rPr lang="en-US" i="1" dirty="0" smtClean="0">
                <a:latin typeface="Times New Roman" pitchFamily="18" charset="0"/>
              </a:rPr>
              <a:t>n</a:t>
            </a:r>
            <a:r>
              <a:rPr lang="en-US" dirty="0" smtClean="0"/>
              <a:t> variables as an n-dimensional table</a:t>
            </a:r>
          </a:p>
          <a:p>
            <a:pPr lvl="1" eaLnBrk="1" hangingPunct="1"/>
            <a:r>
              <a:rPr lang="en-US" dirty="0" smtClean="0"/>
              <a:t>Each entry, indexed by </a:t>
            </a:r>
            <a:r>
              <a:rPr lang="en-US" i="1" dirty="0" smtClean="0">
                <a:latin typeface="Times New Roman" pitchFamily="18" charset="0"/>
                <a:sym typeface="Symbol" pitchFamily="18" charset="2"/>
              </a:rPr>
              <a:t>X</a:t>
            </a:r>
            <a:r>
              <a:rPr lang="en-US" i="1" baseline="-25000" dirty="0" smtClean="0">
                <a:latin typeface="Times New Roman" pitchFamily="18" charset="0"/>
              </a:rPr>
              <a:t>1</a:t>
            </a:r>
            <a:r>
              <a:rPr lang="en-US" i="1" dirty="0" smtClean="0">
                <a:latin typeface="Times New Roman" pitchFamily="18" charset="0"/>
              </a:rPr>
              <a:t> </a:t>
            </a:r>
            <a:r>
              <a:rPr lang="en-US" i="1" baseline="-25000" dirty="0" smtClean="0">
                <a:latin typeface="Times New Roman" pitchFamily="18" charset="0"/>
              </a:rPr>
              <a:t>= </a:t>
            </a:r>
            <a:r>
              <a:rPr lang="en-US" i="1" dirty="0" smtClean="0">
                <a:latin typeface="Times New Roman" pitchFamily="18" charset="0"/>
                <a:sym typeface="Symbol" pitchFamily="18" charset="2"/>
              </a:rPr>
              <a:t>x</a:t>
            </a:r>
            <a:r>
              <a:rPr lang="en-US" i="1" baseline="-25000" dirty="0" smtClean="0">
                <a:latin typeface="Times New Roman" pitchFamily="18" charset="0"/>
              </a:rPr>
              <a:t>1</a:t>
            </a:r>
            <a:r>
              <a:rPr lang="en-US" i="1" dirty="0" smtClean="0">
                <a:latin typeface="Times New Roman" pitchFamily="18" charset="0"/>
                <a:sym typeface="Symbol" pitchFamily="18" charset="2"/>
              </a:rPr>
              <a:t>,</a:t>
            </a:r>
            <a:r>
              <a:rPr lang="en-US" i="1" dirty="0" smtClean="0">
                <a:latin typeface="Times New Roman" pitchFamily="18" charset="0"/>
              </a:rPr>
              <a:t>…., </a:t>
            </a:r>
            <a:r>
              <a:rPr lang="en-US" i="1" dirty="0" err="1" smtClean="0">
                <a:latin typeface="Times New Roman" pitchFamily="18" charset="0"/>
                <a:sym typeface="Symbol" pitchFamily="18" charset="2"/>
              </a:rPr>
              <a:t>X</a:t>
            </a:r>
            <a:r>
              <a:rPr lang="en-US" i="1" baseline="-25000" dirty="0" err="1" smtClean="0">
                <a:latin typeface="Times New Roman" pitchFamily="18" charset="0"/>
              </a:rPr>
              <a:t>n</a:t>
            </a:r>
            <a:r>
              <a:rPr lang="en-US" i="1" dirty="0" smtClean="0">
                <a:latin typeface="Times New Roman" pitchFamily="18" charset="0"/>
                <a:sym typeface="Symbol" pitchFamily="18" charset="2"/>
              </a:rPr>
              <a:t>= </a:t>
            </a:r>
            <a:r>
              <a:rPr lang="en-US" i="1" dirty="0" err="1" smtClean="0">
                <a:latin typeface="Times New Roman" pitchFamily="18" charset="0"/>
                <a:sym typeface="Symbol" pitchFamily="18" charset="2"/>
              </a:rPr>
              <a:t>x</a:t>
            </a:r>
            <a:r>
              <a:rPr lang="en-US" i="1" baseline="-25000" dirty="0" err="1" smtClean="0">
                <a:latin typeface="Times New Roman" pitchFamily="18" charset="0"/>
              </a:rPr>
              <a:t>n</a:t>
            </a:r>
            <a:r>
              <a:rPr lang="en-US" dirty="0" smtClean="0">
                <a:sym typeface="Symbol" pitchFamily="18" charset="2"/>
              </a:rPr>
              <a:t>  corresponds to  </a:t>
            </a:r>
            <a:r>
              <a:rPr lang="en-US" i="1" dirty="0" smtClean="0">
                <a:latin typeface="Times New Roman" pitchFamily="18" charset="0"/>
              </a:rPr>
              <a:t>P(</a:t>
            </a:r>
            <a:r>
              <a:rPr lang="en-US" i="1" dirty="0" smtClean="0">
                <a:latin typeface="Times New Roman" pitchFamily="18" charset="0"/>
                <a:sym typeface="Symbol" pitchFamily="18" charset="2"/>
              </a:rPr>
              <a:t>X</a:t>
            </a:r>
            <a:r>
              <a:rPr lang="en-US" i="1" baseline="-25000" dirty="0" smtClean="0">
                <a:latin typeface="Times New Roman" pitchFamily="18" charset="0"/>
              </a:rPr>
              <a:t>1</a:t>
            </a:r>
            <a:r>
              <a:rPr lang="en-US" i="1" dirty="0" smtClean="0">
                <a:latin typeface="Times New Roman" pitchFamily="18" charset="0"/>
              </a:rPr>
              <a:t> </a:t>
            </a:r>
            <a:r>
              <a:rPr lang="en-US" i="1" baseline="-25000" dirty="0" smtClean="0">
                <a:latin typeface="Times New Roman" pitchFamily="18" charset="0"/>
              </a:rPr>
              <a:t>= </a:t>
            </a:r>
            <a:r>
              <a:rPr lang="en-US" i="1" dirty="0" smtClean="0">
                <a:latin typeface="Times New Roman" pitchFamily="18" charset="0"/>
                <a:sym typeface="Symbol" pitchFamily="18" charset="2"/>
              </a:rPr>
              <a:t>x</a:t>
            </a:r>
            <a:r>
              <a:rPr lang="en-US" i="1" baseline="-25000" dirty="0" smtClean="0">
                <a:latin typeface="Times New Roman" pitchFamily="18" charset="0"/>
              </a:rPr>
              <a:t>1</a:t>
            </a:r>
            <a:r>
              <a:rPr lang="en-US" i="1" dirty="0" smtClean="0">
                <a:latin typeface="Times New Roman" pitchFamily="18" charset="0"/>
                <a:sym typeface="Symbol" pitchFamily="18" charset="2"/>
              </a:rPr>
              <a:t> </a:t>
            </a:r>
            <a:r>
              <a:rPr lang="en-US" dirty="0" smtClean="0">
                <a:sym typeface="Symbol" pitchFamily="18" charset="2"/>
              </a:rPr>
              <a:t></a:t>
            </a:r>
            <a:r>
              <a:rPr lang="en-US" i="1" dirty="0" smtClean="0">
                <a:latin typeface="Times New Roman" pitchFamily="18" charset="0"/>
                <a:sym typeface="Symbol" pitchFamily="18" charset="2"/>
              </a:rPr>
              <a:t> </a:t>
            </a:r>
            <a:r>
              <a:rPr lang="en-US" i="1" dirty="0" smtClean="0">
                <a:latin typeface="Times New Roman" pitchFamily="18" charset="0"/>
              </a:rPr>
              <a:t>…. </a:t>
            </a:r>
            <a:r>
              <a:rPr lang="en-US" dirty="0" smtClean="0">
                <a:sym typeface="Symbol" pitchFamily="18" charset="2"/>
              </a:rPr>
              <a:t></a:t>
            </a:r>
            <a:r>
              <a:rPr lang="en-US" i="1" dirty="0" smtClean="0">
                <a:latin typeface="Times New Roman" pitchFamily="18" charset="0"/>
              </a:rPr>
              <a:t> </a:t>
            </a:r>
            <a:r>
              <a:rPr lang="en-US" i="1" dirty="0" err="1" smtClean="0">
                <a:latin typeface="Times New Roman" pitchFamily="18" charset="0"/>
                <a:sym typeface="Symbol" pitchFamily="18" charset="2"/>
              </a:rPr>
              <a:t>X</a:t>
            </a:r>
            <a:r>
              <a:rPr lang="en-US" i="1" baseline="-25000" dirty="0" err="1" smtClean="0">
                <a:latin typeface="Times New Roman" pitchFamily="18" charset="0"/>
              </a:rPr>
              <a:t>n</a:t>
            </a:r>
            <a:r>
              <a:rPr lang="en-US" i="1" dirty="0" smtClean="0">
                <a:latin typeface="Times New Roman" pitchFamily="18" charset="0"/>
                <a:sym typeface="Symbol" pitchFamily="18" charset="2"/>
              </a:rPr>
              <a:t>= </a:t>
            </a:r>
            <a:r>
              <a:rPr lang="en-US" i="1" dirty="0" err="1" smtClean="0">
                <a:latin typeface="Times New Roman" pitchFamily="18" charset="0"/>
                <a:sym typeface="Symbol" pitchFamily="18" charset="2"/>
              </a:rPr>
              <a:t>x</a:t>
            </a:r>
            <a:r>
              <a:rPr lang="en-US" i="1" baseline="-25000" dirty="0" err="1" smtClean="0">
                <a:latin typeface="Times New Roman" pitchFamily="18" charset="0"/>
              </a:rPr>
              <a:t>n</a:t>
            </a:r>
            <a:r>
              <a:rPr lang="en-US" dirty="0" smtClean="0">
                <a:sym typeface="Symbol" pitchFamily="18" charset="2"/>
              </a:rPr>
              <a:t> </a:t>
            </a:r>
            <a:r>
              <a:rPr lang="en-US" i="1" dirty="0" smtClean="0">
                <a:latin typeface="Times New Roman" pitchFamily="18" charset="0"/>
              </a:rPr>
              <a:t>)</a:t>
            </a:r>
          </a:p>
          <a:p>
            <a:pPr lvl="1" eaLnBrk="1" hangingPunct="1"/>
            <a:r>
              <a:rPr lang="en-US" dirty="0" smtClean="0"/>
              <a:t>The sum of entries across the whole table is 1</a:t>
            </a:r>
          </a:p>
        </p:txBody>
      </p:sp>
      <p:pic>
        <p:nvPicPr>
          <p:cNvPr id="686084" name="Picture 4" descr="dentist-joint"/>
          <p:cNvPicPr>
            <a:picLocks noChangeAspect="1" noChangeArrowheads="1"/>
          </p:cNvPicPr>
          <p:nvPr/>
        </p:nvPicPr>
        <p:blipFill>
          <a:blip r:embed="rId4" cstate="print"/>
          <a:srcRect/>
          <a:stretch>
            <a:fillRect/>
          </a:stretch>
        </p:blipFill>
        <p:spPr bwMode="auto">
          <a:xfrm>
            <a:off x="500034" y="4714884"/>
            <a:ext cx="4824412" cy="191293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0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CPSC 322, Lecture 24</a:t>
            </a:r>
          </a:p>
        </p:txBody>
      </p:sp>
      <p:sp>
        <p:nvSpPr>
          <p:cNvPr id="6" name="Slide Number Placeholder 4"/>
          <p:cNvSpPr>
            <a:spLocks noGrp="1"/>
          </p:cNvSpPr>
          <p:nvPr>
            <p:ph type="sldNum" sz="quarter" idx="12"/>
          </p:nvPr>
        </p:nvSpPr>
        <p:spPr/>
        <p:txBody>
          <a:bodyPr/>
          <a:lstStyle/>
          <a:p>
            <a:pPr>
              <a:defRPr/>
            </a:pPr>
            <a:r>
              <a:rPr lang="en-US"/>
              <a:t>Slide </a:t>
            </a:r>
            <a:fld id="{AE0A896E-62F6-40F8-A570-7094919F1047}" type="slidenum">
              <a:rPr lang="en-US"/>
              <a:pPr>
                <a:defRPr/>
              </a:pPr>
              <a:t>25</a:t>
            </a:fld>
            <a:endParaRPr lang="en-US"/>
          </a:p>
        </p:txBody>
      </p:sp>
      <p:sp>
        <p:nvSpPr>
          <p:cNvPr id="18455" name="Rectangle 2"/>
          <p:cNvSpPr>
            <a:spLocks noChangeArrowheads="1"/>
          </p:cNvSpPr>
          <p:nvPr/>
        </p:nvSpPr>
        <p:spPr bwMode="auto">
          <a:xfrm>
            <a:off x="214313" y="260350"/>
            <a:ext cx="8929687" cy="1352550"/>
          </a:xfrm>
          <a:prstGeom prst="rect">
            <a:avLst/>
          </a:prstGeom>
          <a:noFill/>
          <a:ln w="9525">
            <a:noFill/>
            <a:miter lim="800000"/>
            <a:headEnd/>
            <a:tailEnd/>
          </a:ln>
        </p:spPr>
        <p:txBody>
          <a:bodyPr anchor="ctr"/>
          <a:lstStyle/>
          <a:p>
            <a:pPr algn="ctr"/>
            <a:r>
              <a:rPr lang="en-US" sz="3600" b="1">
                <a:solidFill>
                  <a:schemeClr val="accent2"/>
                </a:solidFill>
                <a:latin typeface="Arial Unicode MS" pitchFamily="34" charset="-128"/>
              </a:rPr>
              <a:t>Question</a:t>
            </a:r>
          </a:p>
        </p:txBody>
      </p:sp>
      <p:sp>
        <p:nvSpPr>
          <p:cNvPr id="18456" name="Rectangle 3"/>
          <p:cNvSpPr>
            <a:spLocks noChangeArrowheads="1"/>
          </p:cNvSpPr>
          <p:nvPr/>
        </p:nvSpPr>
        <p:spPr bwMode="auto">
          <a:xfrm>
            <a:off x="228600" y="1371600"/>
            <a:ext cx="8458200" cy="4495800"/>
          </a:xfrm>
          <a:prstGeom prst="rect">
            <a:avLst/>
          </a:prstGeom>
          <a:noFill/>
          <a:ln w="9525">
            <a:noFill/>
            <a:miter lim="800000"/>
            <a:headEnd/>
            <a:tailEnd/>
          </a:ln>
        </p:spPr>
        <p:txBody>
          <a:bodyPr/>
          <a:lstStyle/>
          <a:p>
            <a:pPr marL="342900" indent="-342900">
              <a:lnSpc>
                <a:spcPct val="90000"/>
              </a:lnSpc>
              <a:spcBef>
                <a:spcPct val="20000"/>
              </a:spcBef>
            </a:pPr>
            <a:endParaRPr lang="en-US" dirty="0">
              <a:latin typeface="Arial Unicode MS" pitchFamily="34" charset="-128"/>
            </a:endParaRPr>
          </a:p>
          <a:p>
            <a:pPr marL="742950" lvl="1" indent="-285750">
              <a:spcBef>
                <a:spcPct val="20000"/>
              </a:spcBef>
              <a:buClr>
                <a:schemeClr val="tx1"/>
              </a:buClr>
              <a:buSzPct val="120000"/>
              <a:buFontTx/>
              <a:buChar char="•"/>
            </a:pPr>
            <a:r>
              <a:rPr lang="en-US" dirty="0">
                <a:latin typeface="Arial Unicode MS" pitchFamily="34" charset="-128"/>
              </a:rPr>
              <a:t>If you have the joint of n variables. Can you compute the probability distribution for each variable?</a:t>
            </a:r>
          </a:p>
          <a:p>
            <a:pPr marL="742950" lvl="1" indent="-285750">
              <a:spcBef>
                <a:spcPct val="20000"/>
              </a:spcBef>
              <a:buClr>
                <a:schemeClr val="tx1"/>
              </a:buClr>
              <a:buSzPct val="120000"/>
              <a:buFontTx/>
              <a:buChar char="•"/>
            </a:pPr>
            <a:endParaRPr lang="en-US" dirty="0">
              <a:latin typeface="Arial Unicode MS" pitchFamily="34" charset="-128"/>
            </a:endParaRPr>
          </a:p>
          <a:p>
            <a:pPr marL="742950" lvl="1" indent="-285750">
              <a:spcBef>
                <a:spcPct val="20000"/>
              </a:spcBef>
              <a:buClr>
                <a:schemeClr val="tx1"/>
              </a:buClr>
              <a:buSzPct val="120000"/>
              <a:buFontTx/>
              <a:buChar char="•"/>
            </a:pPr>
            <a:endParaRPr lang="en-US" dirty="0">
              <a:latin typeface="Arial Unicode MS" pitchFamily="34" charset="-128"/>
            </a:endParaRPr>
          </a:p>
          <a:p>
            <a:pPr marL="342900" indent="-342900">
              <a:lnSpc>
                <a:spcPct val="140000"/>
              </a:lnSpc>
              <a:spcBef>
                <a:spcPct val="20000"/>
              </a:spcBef>
            </a:pPr>
            <a:endParaRPr lang="en-US" sz="3200" dirty="0">
              <a:latin typeface="Arial Unicode MS" pitchFamily="34"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4</a:t>
            </a:r>
          </a:p>
        </p:txBody>
      </p:sp>
      <p:sp>
        <p:nvSpPr>
          <p:cNvPr id="6" name="Slide Number Placeholder 5"/>
          <p:cNvSpPr>
            <a:spLocks noGrp="1"/>
          </p:cNvSpPr>
          <p:nvPr>
            <p:ph type="sldNum" sz="quarter" idx="12"/>
          </p:nvPr>
        </p:nvSpPr>
        <p:spPr/>
        <p:txBody>
          <a:bodyPr/>
          <a:lstStyle/>
          <a:p>
            <a:pPr>
              <a:defRPr/>
            </a:pPr>
            <a:r>
              <a:rPr lang="en-US"/>
              <a:t>Slide </a:t>
            </a:r>
            <a:fld id="{0238EF1E-129F-4F74-A8ED-60DB8D00DF82}" type="slidenum">
              <a:rPr lang="en-US"/>
              <a:pPr>
                <a:defRPr/>
              </a:pPr>
              <a:t>26</a:t>
            </a:fld>
            <a:endParaRPr lang="en-US"/>
          </a:p>
        </p:txBody>
      </p:sp>
      <p:sp>
        <p:nvSpPr>
          <p:cNvPr id="19463" name="Rectangle 2"/>
          <p:cNvSpPr>
            <a:spLocks noGrp="1" noChangeArrowheads="1"/>
          </p:cNvSpPr>
          <p:nvPr>
            <p:ph type="title"/>
          </p:nvPr>
        </p:nvSpPr>
        <p:spPr>
          <a:solidFill>
            <a:srgbClr val="CCFFCC"/>
          </a:solidFill>
        </p:spPr>
        <p:txBody>
          <a:bodyPr/>
          <a:lstStyle/>
          <a:p>
            <a:pPr eaLnBrk="1" hangingPunct="1"/>
            <a:r>
              <a:rPr lang="en-US" smtClean="0"/>
              <a:t>Learning Goals for today’s class</a:t>
            </a:r>
          </a:p>
        </p:txBody>
      </p:sp>
      <p:sp>
        <p:nvSpPr>
          <p:cNvPr id="19464" name="Rectangle 3"/>
          <p:cNvSpPr>
            <a:spLocks noGrp="1" noChangeArrowheads="1"/>
          </p:cNvSpPr>
          <p:nvPr>
            <p:ph type="body" idx="1"/>
          </p:nvPr>
        </p:nvSpPr>
        <p:spPr>
          <a:xfrm>
            <a:off x="142875" y="1071563"/>
            <a:ext cx="8786813" cy="4495800"/>
          </a:xfrm>
        </p:spPr>
        <p:txBody>
          <a:bodyPr/>
          <a:lstStyle/>
          <a:p>
            <a:pPr eaLnBrk="1" hangingPunct="1"/>
            <a:r>
              <a:rPr lang="en-US" sz="3200" b="1" smtClean="0"/>
              <a:t>You can:</a:t>
            </a:r>
            <a:endParaRPr lang="en-US" smtClean="0"/>
          </a:p>
          <a:p>
            <a:pPr eaLnBrk="1" hangingPunct="1">
              <a:buFontTx/>
              <a:buChar char="•"/>
            </a:pPr>
            <a:r>
              <a:rPr lang="en-US" sz="3200" smtClean="0"/>
              <a:t>Define and give examples of </a:t>
            </a:r>
            <a:r>
              <a:rPr lang="en-US" sz="3200" b="1" smtClean="0"/>
              <a:t>random variables</a:t>
            </a:r>
            <a:r>
              <a:rPr lang="en-US" sz="3200" smtClean="0"/>
              <a:t>, their domains and probability distributions. </a:t>
            </a:r>
          </a:p>
          <a:p>
            <a:pPr eaLnBrk="1" hangingPunct="1">
              <a:buFontTx/>
              <a:buChar char="•"/>
            </a:pPr>
            <a:endParaRPr lang="en-US" sz="3200" smtClean="0"/>
          </a:p>
          <a:p>
            <a:pPr eaLnBrk="1" hangingPunct="1">
              <a:buFontTx/>
              <a:buChar char="•"/>
            </a:pPr>
            <a:r>
              <a:rPr lang="en-US" sz="3200" smtClean="0"/>
              <a:t>Calculate the </a:t>
            </a:r>
            <a:r>
              <a:rPr lang="en-US" sz="3200" b="1" smtClean="0"/>
              <a:t>probability of a proposition f </a:t>
            </a:r>
            <a:r>
              <a:rPr lang="en-US" sz="3200" smtClean="0"/>
              <a:t>given </a:t>
            </a:r>
            <a:r>
              <a:rPr lang="en-US" sz="3200" i="1" smtClean="0">
                <a:ea typeface="Arial Unicode MS" pitchFamily="34" charset="-128"/>
                <a:cs typeface="Arial Unicode MS" pitchFamily="34" charset="-128"/>
              </a:rPr>
              <a:t>µ(w) </a:t>
            </a:r>
            <a:r>
              <a:rPr lang="en-US" sz="3200" smtClean="0"/>
              <a:t>for the set of possible worlds. </a:t>
            </a:r>
          </a:p>
          <a:p>
            <a:pPr eaLnBrk="1" hangingPunct="1">
              <a:buFontTx/>
              <a:buChar char="•"/>
            </a:pPr>
            <a:endParaRPr lang="en-US" sz="3200" smtClean="0"/>
          </a:p>
          <a:p>
            <a:pPr eaLnBrk="1" hangingPunct="1">
              <a:buFontTx/>
              <a:buChar char="•"/>
            </a:pPr>
            <a:r>
              <a:rPr lang="en-US" sz="3200" smtClean="0"/>
              <a:t>Define a </a:t>
            </a:r>
            <a:r>
              <a:rPr lang="en-US" sz="3200" b="1" smtClean="0"/>
              <a:t>joint probability distribution</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3"/>
          <p:cNvSpPr>
            <a:spLocks noGrp="1"/>
          </p:cNvSpPr>
          <p:nvPr>
            <p:ph type="ftr" sz="quarter" idx="11"/>
          </p:nvPr>
        </p:nvSpPr>
        <p:spPr/>
        <p:txBody>
          <a:bodyPr/>
          <a:lstStyle/>
          <a:p>
            <a:pPr>
              <a:defRPr/>
            </a:pPr>
            <a:r>
              <a:rPr lang="en-US"/>
              <a:t>CPSC 322, Lecture 24</a:t>
            </a:r>
          </a:p>
        </p:txBody>
      </p:sp>
      <p:sp>
        <p:nvSpPr>
          <p:cNvPr id="6" name="Slide Number Placeholder 4"/>
          <p:cNvSpPr>
            <a:spLocks noGrp="1"/>
          </p:cNvSpPr>
          <p:nvPr>
            <p:ph type="sldNum" sz="quarter" idx="12"/>
          </p:nvPr>
        </p:nvSpPr>
        <p:spPr/>
        <p:txBody>
          <a:bodyPr/>
          <a:lstStyle/>
          <a:p>
            <a:pPr>
              <a:defRPr/>
            </a:pPr>
            <a:r>
              <a:rPr lang="en-US"/>
              <a:t>Slide </a:t>
            </a:r>
            <a:fld id="{6F9646FD-545B-4875-9DCC-4ECB5BC4D796}" type="slidenum">
              <a:rPr lang="en-US"/>
              <a:pPr>
                <a:defRPr/>
              </a:pPr>
              <a:t>27</a:t>
            </a:fld>
            <a:endParaRPr lang="en-US"/>
          </a:p>
        </p:txBody>
      </p:sp>
      <p:sp>
        <p:nvSpPr>
          <p:cNvPr id="22532" name="Rectangle 2"/>
          <p:cNvSpPr>
            <a:spLocks noChangeArrowheads="1"/>
          </p:cNvSpPr>
          <p:nvPr/>
        </p:nvSpPr>
        <p:spPr bwMode="auto">
          <a:xfrm>
            <a:off x="214313" y="0"/>
            <a:ext cx="8929687" cy="1352550"/>
          </a:xfrm>
          <a:prstGeom prst="rect">
            <a:avLst/>
          </a:prstGeom>
          <a:noFill/>
          <a:ln w="9525">
            <a:noFill/>
            <a:miter lim="800000"/>
            <a:headEnd/>
            <a:tailEnd/>
          </a:ln>
        </p:spPr>
        <p:txBody>
          <a:bodyPr anchor="ctr"/>
          <a:lstStyle/>
          <a:p>
            <a:pPr algn="ctr"/>
            <a:r>
              <a:rPr lang="en-US" sz="3600" b="1" dirty="0">
                <a:solidFill>
                  <a:schemeClr val="accent2"/>
                </a:solidFill>
                <a:latin typeface="Arial Unicode MS" pitchFamily="34" charset="-128"/>
              </a:rPr>
              <a:t>Next Class</a:t>
            </a:r>
          </a:p>
        </p:txBody>
      </p:sp>
      <p:sp>
        <p:nvSpPr>
          <p:cNvPr id="22533" name="Rectangle 3"/>
          <p:cNvSpPr>
            <a:spLocks noChangeArrowheads="1"/>
          </p:cNvSpPr>
          <p:nvPr/>
        </p:nvSpPr>
        <p:spPr bwMode="auto">
          <a:xfrm>
            <a:off x="251520" y="836712"/>
            <a:ext cx="8458200" cy="4495800"/>
          </a:xfrm>
          <a:prstGeom prst="rect">
            <a:avLst/>
          </a:prstGeom>
          <a:noFill/>
          <a:ln w="9525">
            <a:noFill/>
            <a:miter lim="800000"/>
            <a:headEnd/>
            <a:tailEnd/>
          </a:ln>
        </p:spPr>
        <p:txBody>
          <a:bodyPr/>
          <a:lstStyle/>
          <a:p>
            <a:pPr marL="342900" indent="-342900">
              <a:lnSpc>
                <a:spcPct val="90000"/>
              </a:lnSpc>
              <a:spcBef>
                <a:spcPct val="20000"/>
              </a:spcBef>
            </a:pPr>
            <a:endParaRPr lang="en-US" dirty="0">
              <a:latin typeface="Arial Unicode MS" pitchFamily="34" charset="-128"/>
            </a:endParaRPr>
          </a:p>
          <a:p>
            <a:pPr marL="742950" lvl="1" indent="-285750">
              <a:spcBef>
                <a:spcPct val="20000"/>
              </a:spcBef>
              <a:buClr>
                <a:schemeClr val="tx1"/>
              </a:buClr>
              <a:buSzPct val="120000"/>
            </a:pPr>
            <a:r>
              <a:rPr lang="en-US" b="1" dirty="0">
                <a:latin typeface="Arial Unicode MS" pitchFamily="34" charset="-128"/>
              </a:rPr>
              <a:t>More probability theory</a:t>
            </a:r>
          </a:p>
          <a:p>
            <a:pPr marL="742950" lvl="1" indent="-285750">
              <a:spcBef>
                <a:spcPct val="20000"/>
              </a:spcBef>
              <a:buClr>
                <a:schemeClr val="tx1"/>
              </a:buClr>
              <a:buSzPct val="120000"/>
              <a:buFontTx/>
              <a:buChar char="•"/>
            </a:pPr>
            <a:r>
              <a:rPr lang="en-US" dirty="0">
                <a:latin typeface="Arial Unicode MS" pitchFamily="34" charset="-128"/>
              </a:rPr>
              <a:t>Marginalization</a:t>
            </a:r>
          </a:p>
          <a:p>
            <a:pPr marL="742950" lvl="1" indent="-285750">
              <a:spcBef>
                <a:spcPct val="20000"/>
              </a:spcBef>
              <a:buClr>
                <a:schemeClr val="tx1"/>
              </a:buClr>
              <a:buSzPct val="120000"/>
              <a:buFontTx/>
              <a:buChar char="•"/>
            </a:pPr>
            <a:r>
              <a:rPr lang="en-US" dirty="0">
                <a:latin typeface="Arial Unicode MS" pitchFamily="34" charset="-128"/>
              </a:rPr>
              <a:t>Conditional Probability</a:t>
            </a:r>
          </a:p>
          <a:p>
            <a:pPr marL="742950" lvl="1" indent="-285750">
              <a:spcBef>
                <a:spcPct val="20000"/>
              </a:spcBef>
              <a:buClr>
                <a:schemeClr val="tx1"/>
              </a:buClr>
              <a:buSzPct val="120000"/>
              <a:buFontTx/>
              <a:buChar char="•"/>
            </a:pPr>
            <a:r>
              <a:rPr lang="en-US" dirty="0">
                <a:latin typeface="Arial Unicode MS" pitchFamily="34" charset="-128"/>
              </a:rPr>
              <a:t>Chain Rule</a:t>
            </a:r>
          </a:p>
          <a:p>
            <a:pPr marL="742950" lvl="1" indent="-285750">
              <a:spcBef>
                <a:spcPct val="20000"/>
              </a:spcBef>
              <a:buClr>
                <a:schemeClr val="tx1"/>
              </a:buClr>
              <a:buSzPct val="120000"/>
              <a:buFontTx/>
              <a:buChar char="•"/>
            </a:pPr>
            <a:r>
              <a:rPr lang="en-US" dirty="0" err="1">
                <a:latin typeface="Arial Unicode MS" pitchFamily="34" charset="-128"/>
              </a:rPr>
              <a:t>Bayes</a:t>
            </a:r>
            <a:r>
              <a:rPr lang="en-US" dirty="0">
                <a:latin typeface="Arial Unicode MS" pitchFamily="34" charset="-128"/>
              </a:rPr>
              <a:t>' Rule</a:t>
            </a:r>
          </a:p>
          <a:p>
            <a:pPr marL="742950" lvl="1" indent="-285750">
              <a:spcBef>
                <a:spcPct val="20000"/>
              </a:spcBef>
              <a:buClr>
                <a:schemeClr val="tx1"/>
              </a:buClr>
              <a:buSzPct val="120000"/>
              <a:buFontTx/>
              <a:buChar char="•"/>
            </a:pPr>
            <a:r>
              <a:rPr lang="en-US" dirty="0">
                <a:latin typeface="Arial Unicode MS" pitchFamily="34" charset="-128"/>
              </a:rPr>
              <a:t>Independence</a:t>
            </a:r>
          </a:p>
          <a:p>
            <a:pPr marL="742950" lvl="1" indent="-285750">
              <a:spcBef>
                <a:spcPct val="20000"/>
              </a:spcBef>
              <a:buClr>
                <a:schemeClr val="tx1"/>
              </a:buClr>
              <a:buSzPct val="120000"/>
              <a:buFontTx/>
              <a:buChar char="•"/>
            </a:pPr>
            <a:endParaRPr lang="en-US" dirty="0">
              <a:latin typeface="Arial Unicode MS" pitchFamily="34" charset="-128"/>
            </a:endParaRPr>
          </a:p>
          <a:p>
            <a:pPr marL="342900" indent="-342900">
              <a:lnSpc>
                <a:spcPct val="140000"/>
              </a:lnSpc>
              <a:spcBef>
                <a:spcPct val="20000"/>
              </a:spcBef>
            </a:pPr>
            <a:endParaRPr lang="en-US" dirty="0">
              <a:latin typeface="Arial Unicode MS" pitchFamily="34" charset="-128"/>
            </a:endParaRPr>
          </a:p>
        </p:txBody>
      </p:sp>
      <p:sp>
        <p:nvSpPr>
          <p:cNvPr id="7" name="Rectangle 2"/>
          <p:cNvSpPr>
            <a:spLocks noChangeArrowheads="1"/>
          </p:cNvSpPr>
          <p:nvPr/>
        </p:nvSpPr>
        <p:spPr bwMode="auto">
          <a:xfrm>
            <a:off x="214313" y="4581128"/>
            <a:ext cx="8929687" cy="1352550"/>
          </a:xfrm>
          <a:prstGeom prst="rect">
            <a:avLst/>
          </a:prstGeom>
          <a:noFill/>
          <a:ln w="9525">
            <a:noFill/>
            <a:miter lim="800000"/>
            <a:headEnd/>
            <a:tailEnd/>
          </a:ln>
        </p:spPr>
        <p:txBody>
          <a:bodyPr anchor="ctr"/>
          <a:lstStyle/>
          <a:p>
            <a:pPr algn="ctr"/>
            <a:r>
              <a:rPr lang="en-US" sz="3600" b="1" dirty="0" smtClean="0">
                <a:solidFill>
                  <a:schemeClr val="accent2"/>
                </a:solidFill>
                <a:latin typeface="Arial Unicode MS" pitchFamily="34" charset="-128"/>
              </a:rPr>
              <a:t>Assignment-3: </a:t>
            </a:r>
            <a:r>
              <a:rPr lang="en-US" sz="3600" b="1" smtClean="0">
                <a:solidFill>
                  <a:schemeClr val="accent2"/>
                </a:solidFill>
                <a:latin typeface="Arial Unicode MS" pitchFamily="34" charset="-128"/>
              </a:rPr>
              <a:t>Logics – out on Mon</a:t>
            </a:r>
            <a:endParaRPr lang="en-US" sz="3600" b="1" dirty="0">
              <a:solidFill>
                <a:schemeClr val="accent2"/>
              </a:solidFill>
              <a:latin typeface="Arial Unicode MS"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a:defRPr/>
            </a:pPr>
            <a:r>
              <a:rPr lang="en-US" smtClean="0"/>
              <a:t>Datalog: queries with variables</a:t>
            </a:r>
          </a:p>
        </p:txBody>
      </p:sp>
      <p:sp>
        <p:nvSpPr>
          <p:cNvPr id="71683" name="Rectangle 4"/>
          <p:cNvSpPr>
            <a:spLocks noChangeArrowheads="1"/>
          </p:cNvSpPr>
          <p:nvPr/>
        </p:nvSpPr>
        <p:spPr bwMode="auto">
          <a:xfrm>
            <a:off x="0" y="2997200"/>
            <a:ext cx="8893175" cy="1366838"/>
          </a:xfrm>
          <a:prstGeom prst="rect">
            <a:avLst/>
          </a:prstGeom>
          <a:noFill/>
          <a:ln w="9525">
            <a:noFill/>
            <a:miter lim="800000"/>
            <a:headEnd/>
            <a:tailEnd/>
          </a:ln>
        </p:spPr>
        <p:txBody>
          <a:bodyPr/>
          <a:lstStyle/>
          <a:p>
            <a:pPr marL="342900" indent="-342900">
              <a:spcBef>
                <a:spcPct val="20000"/>
              </a:spcBef>
            </a:pPr>
            <a:endParaRPr lang="en-US">
              <a:latin typeface="Arial" pitchFamily="34" charset="0"/>
            </a:endParaRPr>
          </a:p>
        </p:txBody>
      </p:sp>
      <p:sp>
        <p:nvSpPr>
          <p:cNvPr id="56325" name="Rectangle 6"/>
          <p:cNvSpPr>
            <a:spLocks noChangeArrowheads="1"/>
          </p:cNvSpPr>
          <p:nvPr/>
        </p:nvSpPr>
        <p:spPr bwMode="auto">
          <a:xfrm>
            <a:off x="395288" y="4005263"/>
            <a:ext cx="5329237" cy="647700"/>
          </a:xfrm>
          <a:prstGeom prst="rect">
            <a:avLst/>
          </a:prstGeom>
          <a:noFill/>
          <a:ln w="9525">
            <a:noFill/>
            <a:miter lim="800000"/>
            <a:headEnd/>
            <a:tailEnd/>
          </a:ln>
        </p:spPr>
        <p:txBody>
          <a:bodyPr/>
          <a:lstStyle/>
          <a:p>
            <a:pPr marL="342900" indent="-342900">
              <a:spcBef>
                <a:spcPct val="20000"/>
              </a:spcBef>
            </a:pPr>
            <a:r>
              <a:rPr lang="en-US" sz="2400" dirty="0">
                <a:cs typeface="Times New Roman" pitchFamily="18" charset="0"/>
              </a:rPr>
              <a:t>What would the answer(s) be? </a:t>
            </a:r>
          </a:p>
        </p:txBody>
      </p:sp>
      <p:sp>
        <p:nvSpPr>
          <p:cNvPr id="71685" name="Rectangle 7"/>
          <p:cNvSpPr>
            <a:spLocks noChangeArrowheads="1"/>
          </p:cNvSpPr>
          <p:nvPr/>
        </p:nvSpPr>
        <p:spPr bwMode="auto">
          <a:xfrm>
            <a:off x="500063" y="2708275"/>
            <a:ext cx="5329237" cy="647700"/>
          </a:xfrm>
          <a:prstGeom prst="rect">
            <a:avLst/>
          </a:prstGeom>
          <a:noFill/>
          <a:ln w="9525">
            <a:noFill/>
            <a:miter lim="800000"/>
            <a:headEnd/>
            <a:tailEnd/>
          </a:ln>
        </p:spPr>
        <p:txBody>
          <a:bodyPr/>
          <a:lstStyle/>
          <a:p>
            <a:pPr marL="342900" indent="-342900">
              <a:spcBef>
                <a:spcPct val="20000"/>
              </a:spcBef>
            </a:pPr>
            <a:r>
              <a:rPr lang="en-US" sz="2400" b="1" dirty="0">
                <a:cs typeface="Times New Roman" pitchFamily="18" charset="0"/>
              </a:rPr>
              <a:t>Query:</a:t>
            </a:r>
            <a:r>
              <a:rPr lang="en-US" sz="2400" dirty="0">
                <a:cs typeface="Times New Roman" pitchFamily="18" charset="0"/>
              </a:rPr>
              <a:t>  in(</a:t>
            </a:r>
            <a:r>
              <a:rPr lang="en-US" sz="2400" dirty="0" err="1">
                <a:cs typeface="Times New Roman" pitchFamily="18" charset="0"/>
              </a:rPr>
              <a:t>alan</a:t>
            </a:r>
            <a:r>
              <a:rPr lang="en-US" sz="2400" dirty="0">
                <a:cs typeface="Times New Roman" pitchFamily="18" charset="0"/>
              </a:rPr>
              <a:t>, X1).</a:t>
            </a:r>
          </a:p>
        </p:txBody>
      </p:sp>
      <p:sp>
        <p:nvSpPr>
          <p:cNvPr id="71686" name="Rectangle 5"/>
          <p:cNvSpPr>
            <a:spLocks noChangeArrowheads="1"/>
          </p:cNvSpPr>
          <p:nvPr/>
        </p:nvSpPr>
        <p:spPr bwMode="auto">
          <a:xfrm>
            <a:off x="611188" y="1196975"/>
            <a:ext cx="5400675" cy="1079500"/>
          </a:xfrm>
          <a:prstGeom prst="rect">
            <a:avLst/>
          </a:prstGeom>
          <a:solidFill>
            <a:srgbClr val="F7F9A9"/>
          </a:solidFill>
          <a:ln w="9525">
            <a:noFill/>
            <a:miter lim="800000"/>
            <a:headEnd/>
            <a:tailEnd/>
          </a:ln>
        </p:spPr>
        <p:txBody>
          <a:bodyPr/>
          <a:lstStyle/>
          <a:p>
            <a:pPr marL="342900" indent="-342900">
              <a:spcBef>
                <a:spcPct val="20000"/>
              </a:spcBef>
            </a:pPr>
            <a:r>
              <a:rPr lang="en-US" sz="2000">
                <a:latin typeface="Arial" pitchFamily="34" charset="0"/>
              </a:rPr>
              <a:t>in(alan, r123).</a:t>
            </a:r>
          </a:p>
          <a:p>
            <a:pPr marL="342900" indent="-342900">
              <a:spcBef>
                <a:spcPct val="20000"/>
              </a:spcBef>
            </a:pPr>
            <a:r>
              <a:rPr lang="en-US" sz="2000">
                <a:latin typeface="Arial" pitchFamily="34" charset="0"/>
              </a:rPr>
              <a:t>part_of(r123,cs_building).</a:t>
            </a:r>
          </a:p>
          <a:p>
            <a:pPr marL="342900" indent="-342900">
              <a:spcBef>
                <a:spcPct val="20000"/>
              </a:spcBef>
            </a:pPr>
            <a:r>
              <a:rPr lang="en-US" sz="2000">
                <a:latin typeface="Arial" pitchFamily="34" charset="0"/>
              </a:rPr>
              <a:t>in(X,Y) </a:t>
            </a:r>
            <a:r>
              <a:rPr lang="en-US" sz="2000">
                <a:latin typeface="Arial" pitchFamily="34" charset="0"/>
                <a:sym typeface="Symbol" pitchFamily="18" charset="2"/>
              </a:rPr>
              <a:t></a:t>
            </a:r>
            <a:r>
              <a:rPr lang="en-US" sz="2000">
                <a:latin typeface="Arial" pitchFamily="34" charset="0"/>
              </a:rPr>
              <a:t> part_of(Z,Y) &amp; in(X,Z).</a:t>
            </a:r>
          </a:p>
        </p:txBody>
      </p:sp>
      <p:sp>
        <p:nvSpPr>
          <p:cNvPr id="71687" name="Rectangle 6"/>
          <p:cNvSpPr>
            <a:spLocks noChangeArrowheads="1"/>
          </p:cNvSpPr>
          <p:nvPr/>
        </p:nvSpPr>
        <p:spPr bwMode="auto">
          <a:xfrm>
            <a:off x="539750" y="3141663"/>
            <a:ext cx="5329238" cy="647700"/>
          </a:xfrm>
          <a:prstGeom prst="rect">
            <a:avLst/>
          </a:prstGeom>
          <a:noFill/>
          <a:ln w="9525">
            <a:noFill/>
            <a:miter lim="800000"/>
            <a:headEnd/>
            <a:tailEnd/>
          </a:ln>
        </p:spPr>
        <p:txBody>
          <a:bodyPr/>
          <a:lstStyle/>
          <a:p>
            <a:pPr marL="342900" indent="-342900">
              <a:spcBef>
                <a:spcPct val="20000"/>
              </a:spcBef>
            </a:pPr>
            <a:r>
              <a:rPr lang="en-US" sz="2400" dirty="0">
                <a:cs typeface="Times New Roman" pitchFamily="18" charset="0"/>
              </a:rPr>
              <a:t>             yes(X1) </a:t>
            </a:r>
            <a:r>
              <a:rPr lang="en-US" sz="2400" dirty="0">
                <a:cs typeface="Times New Roman" pitchFamily="18" charset="0"/>
                <a:sym typeface="Symbol" pitchFamily="18" charset="2"/>
              </a:rPr>
              <a:t></a:t>
            </a:r>
            <a:r>
              <a:rPr lang="en-US" sz="2400" dirty="0">
                <a:cs typeface="Times New Roman" pitchFamily="18" charset="0"/>
              </a:rPr>
              <a:t> in(</a:t>
            </a:r>
            <a:r>
              <a:rPr lang="en-US" sz="2400" dirty="0" err="1">
                <a:cs typeface="Times New Roman" pitchFamily="18" charset="0"/>
              </a:rPr>
              <a:t>alan</a:t>
            </a:r>
            <a:r>
              <a:rPr lang="en-US" sz="2400" dirty="0">
                <a:cs typeface="Times New Roman" pitchFamily="18" charset="0"/>
              </a:rPr>
              <a:t>, X1).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a:defRPr/>
            </a:pPr>
            <a:r>
              <a:rPr lang="en-US" smtClean="0"/>
              <a:t>Datalog: queries with variables</a:t>
            </a:r>
          </a:p>
        </p:txBody>
      </p:sp>
      <p:sp>
        <p:nvSpPr>
          <p:cNvPr id="71683" name="Rectangle 4"/>
          <p:cNvSpPr>
            <a:spLocks noChangeArrowheads="1"/>
          </p:cNvSpPr>
          <p:nvPr/>
        </p:nvSpPr>
        <p:spPr bwMode="auto">
          <a:xfrm>
            <a:off x="0" y="2997200"/>
            <a:ext cx="8893175" cy="1366838"/>
          </a:xfrm>
          <a:prstGeom prst="rect">
            <a:avLst/>
          </a:prstGeom>
          <a:noFill/>
          <a:ln w="9525">
            <a:noFill/>
            <a:miter lim="800000"/>
            <a:headEnd/>
            <a:tailEnd/>
          </a:ln>
        </p:spPr>
        <p:txBody>
          <a:bodyPr/>
          <a:lstStyle/>
          <a:p>
            <a:pPr marL="342900" indent="-342900">
              <a:spcBef>
                <a:spcPct val="20000"/>
              </a:spcBef>
            </a:pPr>
            <a:endParaRPr lang="en-US">
              <a:latin typeface="Arial" pitchFamily="34" charset="0"/>
            </a:endParaRPr>
          </a:p>
        </p:txBody>
      </p:sp>
      <p:sp>
        <p:nvSpPr>
          <p:cNvPr id="56325" name="Rectangle 6"/>
          <p:cNvSpPr>
            <a:spLocks noChangeArrowheads="1"/>
          </p:cNvSpPr>
          <p:nvPr/>
        </p:nvSpPr>
        <p:spPr bwMode="auto">
          <a:xfrm>
            <a:off x="395288" y="4005263"/>
            <a:ext cx="5329237" cy="647700"/>
          </a:xfrm>
          <a:prstGeom prst="rect">
            <a:avLst/>
          </a:prstGeom>
          <a:noFill/>
          <a:ln w="9525">
            <a:noFill/>
            <a:miter lim="800000"/>
            <a:headEnd/>
            <a:tailEnd/>
          </a:ln>
        </p:spPr>
        <p:txBody>
          <a:bodyPr/>
          <a:lstStyle/>
          <a:p>
            <a:pPr marL="342900" indent="-342900">
              <a:spcBef>
                <a:spcPct val="20000"/>
              </a:spcBef>
            </a:pPr>
            <a:r>
              <a:rPr lang="en-US" sz="2400" dirty="0">
                <a:cs typeface="Times New Roman" pitchFamily="18" charset="0"/>
              </a:rPr>
              <a:t>What would the answer(s) be</a:t>
            </a:r>
            <a:r>
              <a:rPr lang="en-US" sz="2400" dirty="0" smtClean="0">
                <a:cs typeface="Times New Roman" pitchFamily="18" charset="0"/>
              </a:rPr>
              <a:t>?</a:t>
            </a:r>
          </a:p>
          <a:p>
            <a:pPr marL="342900" indent="-342900">
              <a:spcBef>
                <a:spcPct val="20000"/>
              </a:spcBef>
            </a:pPr>
            <a:endParaRPr lang="en-US" sz="2400" dirty="0" smtClean="0">
              <a:cs typeface="Times New Roman" pitchFamily="18" charset="0"/>
            </a:endParaRPr>
          </a:p>
          <a:p>
            <a:pPr marL="342900" indent="-342900">
              <a:spcBef>
                <a:spcPct val="20000"/>
              </a:spcBef>
            </a:pPr>
            <a:r>
              <a:rPr lang="en-US" sz="2400" dirty="0" smtClean="0">
                <a:solidFill>
                  <a:srgbClr val="FF0000"/>
                </a:solidFill>
                <a:cs typeface="Times New Roman" pitchFamily="18" charset="0"/>
              </a:rPr>
              <a:t>yes(r123).</a:t>
            </a:r>
          </a:p>
          <a:p>
            <a:pPr marL="342900" indent="-342900">
              <a:spcBef>
                <a:spcPct val="20000"/>
              </a:spcBef>
            </a:pPr>
            <a:r>
              <a:rPr lang="en-US" sz="2400" dirty="0" smtClean="0">
                <a:solidFill>
                  <a:srgbClr val="FF0000"/>
                </a:solidFill>
                <a:cs typeface="Times New Roman" pitchFamily="18" charset="0"/>
              </a:rPr>
              <a:t>yes(</a:t>
            </a:r>
            <a:r>
              <a:rPr lang="en-US" sz="2400" dirty="0" err="1" smtClean="0">
                <a:solidFill>
                  <a:srgbClr val="FF0000"/>
                </a:solidFill>
                <a:cs typeface="Times New Roman" pitchFamily="18" charset="0"/>
              </a:rPr>
              <a:t>cs_building</a:t>
            </a:r>
            <a:r>
              <a:rPr lang="en-US" sz="2400" dirty="0" smtClean="0">
                <a:solidFill>
                  <a:srgbClr val="FF0000"/>
                </a:solidFill>
                <a:cs typeface="Times New Roman" pitchFamily="18" charset="0"/>
              </a:rPr>
              <a:t>). </a:t>
            </a:r>
            <a:endParaRPr lang="en-US" sz="2400" dirty="0">
              <a:solidFill>
                <a:srgbClr val="FF0000"/>
              </a:solidFill>
              <a:cs typeface="Times New Roman" pitchFamily="18" charset="0"/>
            </a:endParaRPr>
          </a:p>
        </p:txBody>
      </p:sp>
      <p:sp>
        <p:nvSpPr>
          <p:cNvPr id="71685" name="Rectangle 7"/>
          <p:cNvSpPr>
            <a:spLocks noChangeArrowheads="1"/>
          </p:cNvSpPr>
          <p:nvPr/>
        </p:nvSpPr>
        <p:spPr bwMode="auto">
          <a:xfrm>
            <a:off x="500063" y="2708275"/>
            <a:ext cx="5329237" cy="647700"/>
          </a:xfrm>
          <a:prstGeom prst="rect">
            <a:avLst/>
          </a:prstGeom>
          <a:noFill/>
          <a:ln w="9525">
            <a:noFill/>
            <a:miter lim="800000"/>
            <a:headEnd/>
            <a:tailEnd/>
          </a:ln>
        </p:spPr>
        <p:txBody>
          <a:bodyPr/>
          <a:lstStyle/>
          <a:p>
            <a:pPr marL="342900" indent="-342900">
              <a:spcBef>
                <a:spcPct val="20000"/>
              </a:spcBef>
            </a:pPr>
            <a:r>
              <a:rPr lang="en-US" sz="2400" b="1" dirty="0">
                <a:cs typeface="Times New Roman" pitchFamily="18" charset="0"/>
              </a:rPr>
              <a:t>Query:</a:t>
            </a:r>
            <a:r>
              <a:rPr lang="en-US" sz="2400" dirty="0">
                <a:cs typeface="Times New Roman" pitchFamily="18" charset="0"/>
              </a:rPr>
              <a:t>  in(</a:t>
            </a:r>
            <a:r>
              <a:rPr lang="en-US" sz="2400" dirty="0" err="1">
                <a:cs typeface="Times New Roman" pitchFamily="18" charset="0"/>
              </a:rPr>
              <a:t>alan</a:t>
            </a:r>
            <a:r>
              <a:rPr lang="en-US" sz="2400" dirty="0">
                <a:cs typeface="Times New Roman" pitchFamily="18" charset="0"/>
              </a:rPr>
              <a:t>, X1).</a:t>
            </a:r>
          </a:p>
        </p:txBody>
      </p:sp>
      <p:sp>
        <p:nvSpPr>
          <p:cNvPr id="71686" name="Rectangle 5"/>
          <p:cNvSpPr>
            <a:spLocks noChangeArrowheads="1"/>
          </p:cNvSpPr>
          <p:nvPr/>
        </p:nvSpPr>
        <p:spPr bwMode="auto">
          <a:xfrm>
            <a:off x="611188" y="1196975"/>
            <a:ext cx="5400675" cy="1079500"/>
          </a:xfrm>
          <a:prstGeom prst="rect">
            <a:avLst/>
          </a:prstGeom>
          <a:solidFill>
            <a:srgbClr val="F7F9A9"/>
          </a:solidFill>
          <a:ln w="9525">
            <a:noFill/>
            <a:miter lim="800000"/>
            <a:headEnd/>
            <a:tailEnd/>
          </a:ln>
        </p:spPr>
        <p:txBody>
          <a:bodyPr/>
          <a:lstStyle/>
          <a:p>
            <a:pPr marL="342900" indent="-342900">
              <a:spcBef>
                <a:spcPct val="20000"/>
              </a:spcBef>
            </a:pPr>
            <a:r>
              <a:rPr lang="en-US" sz="2000">
                <a:latin typeface="Arial" pitchFamily="34" charset="0"/>
              </a:rPr>
              <a:t>in(alan, r123).</a:t>
            </a:r>
          </a:p>
          <a:p>
            <a:pPr marL="342900" indent="-342900">
              <a:spcBef>
                <a:spcPct val="20000"/>
              </a:spcBef>
            </a:pPr>
            <a:r>
              <a:rPr lang="en-US" sz="2000">
                <a:latin typeface="Arial" pitchFamily="34" charset="0"/>
              </a:rPr>
              <a:t>part_of(r123,cs_building).</a:t>
            </a:r>
          </a:p>
          <a:p>
            <a:pPr marL="342900" indent="-342900">
              <a:spcBef>
                <a:spcPct val="20000"/>
              </a:spcBef>
            </a:pPr>
            <a:r>
              <a:rPr lang="en-US" sz="2000">
                <a:latin typeface="Arial" pitchFamily="34" charset="0"/>
              </a:rPr>
              <a:t>in(X,Y) </a:t>
            </a:r>
            <a:r>
              <a:rPr lang="en-US" sz="2000">
                <a:latin typeface="Arial" pitchFamily="34" charset="0"/>
                <a:sym typeface="Symbol" pitchFamily="18" charset="2"/>
              </a:rPr>
              <a:t></a:t>
            </a:r>
            <a:r>
              <a:rPr lang="en-US" sz="2000">
                <a:latin typeface="Arial" pitchFamily="34" charset="0"/>
              </a:rPr>
              <a:t> part_of(Z,Y) &amp; in(X,Z).</a:t>
            </a:r>
          </a:p>
        </p:txBody>
      </p:sp>
      <p:sp>
        <p:nvSpPr>
          <p:cNvPr id="71687" name="Rectangle 6"/>
          <p:cNvSpPr>
            <a:spLocks noChangeArrowheads="1"/>
          </p:cNvSpPr>
          <p:nvPr/>
        </p:nvSpPr>
        <p:spPr bwMode="auto">
          <a:xfrm>
            <a:off x="539750" y="3141663"/>
            <a:ext cx="5329238" cy="647700"/>
          </a:xfrm>
          <a:prstGeom prst="rect">
            <a:avLst/>
          </a:prstGeom>
          <a:noFill/>
          <a:ln w="9525">
            <a:noFill/>
            <a:miter lim="800000"/>
            <a:headEnd/>
            <a:tailEnd/>
          </a:ln>
        </p:spPr>
        <p:txBody>
          <a:bodyPr/>
          <a:lstStyle/>
          <a:p>
            <a:pPr marL="342900" indent="-342900">
              <a:spcBef>
                <a:spcPct val="20000"/>
              </a:spcBef>
            </a:pPr>
            <a:r>
              <a:rPr lang="en-US" sz="2400" dirty="0">
                <a:cs typeface="Times New Roman" pitchFamily="18" charset="0"/>
              </a:rPr>
              <a:t>             yes(X1) </a:t>
            </a:r>
            <a:r>
              <a:rPr lang="en-US" sz="2400" dirty="0">
                <a:cs typeface="Times New Roman" pitchFamily="18" charset="0"/>
                <a:sym typeface="Symbol" pitchFamily="18" charset="2"/>
              </a:rPr>
              <a:t></a:t>
            </a:r>
            <a:r>
              <a:rPr lang="en-US" sz="2400" dirty="0">
                <a:cs typeface="Times New Roman" pitchFamily="18" charset="0"/>
              </a:rPr>
              <a:t> in(</a:t>
            </a:r>
            <a:r>
              <a:rPr lang="en-US" sz="2400" dirty="0" err="1">
                <a:cs typeface="Times New Roman" pitchFamily="18" charset="0"/>
              </a:rPr>
              <a:t>alan</a:t>
            </a:r>
            <a:r>
              <a:rPr lang="en-US" sz="2400" dirty="0">
                <a:cs typeface="Times New Roman" pitchFamily="18" charset="0"/>
              </a:rPr>
              <a:t>, X1).</a:t>
            </a:r>
          </a:p>
        </p:txBody>
      </p:sp>
      <p:pic>
        <p:nvPicPr>
          <p:cNvPr id="8" name="Picture 8"/>
          <p:cNvPicPr>
            <a:picLocks noChangeAspect="1" noChangeArrowheads="1"/>
          </p:cNvPicPr>
          <p:nvPr/>
        </p:nvPicPr>
        <p:blipFill>
          <a:blip r:embed="rId3" cstate="print"/>
          <a:srcRect/>
          <a:stretch>
            <a:fillRect/>
          </a:stretch>
        </p:blipFill>
        <p:spPr bwMode="auto">
          <a:xfrm>
            <a:off x="5724128" y="5877272"/>
            <a:ext cx="1981200" cy="731838"/>
          </a:xfrm>
          <a:prstGeom prst="rect">
            <a:avLst/>
          </a:prstGeom>
          <a:noFill/>
          <a:ln w="9525">
            <a:noFill/>
            <a:miter lim="800000"/>
            <a:headEnd/>
            <a:tailEnd/>
          </a:ln>
        </p:spPr>
      </p:pic>
      <p:sp>
        <p:nvSpPr>
          <p:cNvPr id="9" name="Rectangle 8"/>
          <p:cNvSpPr>
            <a:spLocks noChangeArrowheads="1"/>
          </p:cNvSpPr>
          <p:nvPr/>
        </p:nvSpPr>
        <p:spPr bwMode="auto">
          <a:xfrm>
            <a:off x="3275857" y="4581128"/>
            <a:ext cx="5256584" cy="1015663"/>
          </a:xfrm>
          <a:prstGeom prst="rect">
            <a:avLst/>
          </a:prstGeom>
          <a:solidFill>
            <a:srgbClr val="CCFFFF"/>
          </a:solidFill>
          <a:ln w="9525">
            <a:solidFill>
              <a:schemeClr val="accent2"/>
            </a:solidFill>
            <a:round/>
            <a:headEnd/>
            <a:tailEnd/>
          </a:ln>
        </p:spPr>
        <p:txBody>
          <a:bodyPr wrap="square">
            <a:spAutoFit/>
          </a:bodyPr>
          <a:lstStyle/>
          <a:p>
            <a:r>
              <a:rPr lang="en-US" sz="2000" dirty="0" smtClean="0">
                <a:cs typeface="Times New Roman" pitchFamily="18" charset="0"/>
              </a:rPr>
              <a:t>Again, you </a:t>
            </a:r>
            <a:r>
              <a:rPr lang="en-US" sz="2000" dirty="0">
                <a:cs typeface="Times New Roman" pitchFamily="18" charset="0"/>
              </a:rPr>
              <a:t>can trace the SLD derivation for this query </a:t>
            </a:r>
            <a:br>
              <a:rPr lang="en-US" sz="2000" dirty="0">
                <a:cs typeface="Times New Roman" pitchFamily="18" charset="0"/>
              </a:rPr>
            </a:br>
            <a:r>
              <a:rPr lang="en-US" sz="2000" dirty="0">
                <a:cs typeface="Times New Roman" pitchFamily="18" charset="0"/>
              </a:rPr>
              <a:t>in the </a:t>
            </a:r>
            <a:r>
              <a:rPr lang="en-US" sz="2000" dirty="0" err="1">
                <a:cs typeface="Times New Roman" pitchFamily="18" charset="0"/>
              </a:rPr>
              <a:t>AIspace</a:t>
            </a:r>
            <a:r>
              <a:rPr lang="en-US" sz="2000" dirty="0">
                <a:cs typeface="Times New Roman" pitchFamily="18" charset="0"/>
              </a:rPr>
              <a:t> Deduction </a:t>
            </a:r>
            <a:r>
              <a:rPr lang="en-US" sz="2000" dirty="0" smtClean="0">
                <a:cs typeface="Times New Roman" pitchFamily="18" charset="0"/>
              </a:rPr>
              <a:t>Applet</a:t>
            </a:r>
            <a:endParaRPr lang="en-US" sz="20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32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5" grpId="0"/>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D24E65D7-A867-4FEE-AB59-1168FA841273}" type="slidenum">
              <a:rPr lang="en-US"/>
              <a:pPr>
                <a:defRPr/>
              </a:pPr>
              <a:t>5</a:t>
            </a:fld>
            <a:endParaRPr lang="en-US"/>
          </a:p>
        </p:txBody>
      </p:sp>
      <p:sp>
        <p:nvSpPr>
          <p:cNvPr id="2056" name="Rectangle 2"/>
          <p:cNvSpPr>
            <a:spLocks noGrp="1" noChangeArrowheads="1"/>
          </p:cNvSpPr>
          <p:nvPr>
            <p:ph type="title"/>
          </p:nvPr>
        </p:nvSpPr>
        <p:spPr>
          <a:xfrm>
            <a:off x="19050" y="285750"/>
            <a:ext cx="9124950" cy="919163"/>
          </a:xfrm>
        </p:spPr>
        <p:txBody>
          <a:bodyPr/>
          <a:lstStyle/>
          <a:p>
            <a:pPr eaLnBrk="1" hangingPunct="1"/>
            <a:r>
              <a:rPr lang="en-US" sz="4000" smtClean="0"/>
              <a:t>To complete your Learning about Logics</a:t>
            </a:r>
          </a:p>
        </p:txBody>
      </p:sp>
      <p:sp>
        <p:nvSpPr>
          <p:cNvPr id="2057" name="Rectangle 3"/>
          <p:cNvSpPr>
            <a:spLocks noGrp="1" noChangeArrowheads="1"/>
          </p:cNvSpPr>
          <p:nvPr>
            <p:ph type="body" idx="1"/>
          </p:nvPr>
        </p:nvSpPr>
        <p:spPr>
          <a:xfrm>
            <a:off x="357158" y="1571612"/>
            <a:ext cx="8458200" cy="4429125"/>
          </a:xfrm>
        </p:spPr>
        <p:txBody>
          <a:bodyPr/>
          <a:lstStyle/>
          <a:p>
            <a:pPr eaLnBrk="1" hangingPunct="1"/>
            <a:r>
              <a:rPr lang="en-US" sz="3200" b="1" dirty="0" smtClean="0"/>
              <a:t>Review textbook and inked slides</a:t>
            </a:r>
          </a:p>
          <a:p>
            <a:pPr eaLnBrk="1" hangingPunct="1"/>
            <a:r>
              <a:rPr lang="en-US" sz="3200" b="1" dirty="0" smtClean="0"/>
              <a:t>Practice Exercise </a:t>
            </a:r>
            <a:r>
              <a:rPr lang="en-CA" sz="3200" dirty="0" smtClean="0"/>
              <a:t>12.B</a:t>
            </a:r>
            <a:endParaRPr lang="en-US" sz="3200" b="1" dirty="0" smtClean="0"/>
          </a:p>
          <a:p>
            <a:pPr eaLnBrk="1" hangingPunct="1"/>
            <a:r>
              <a:rPr lang="en-US" sz="3200" b="1" dirty="0" smtClean="0"/>
              <a:t>Assignment 3</a:t>
            </a:r>
            <a:r>
              <a:rPr lang="en-US" sz="3200" dirty="0" smtClean="0"/>
              <a:t> </a:t>
            </a:r>
          </a:p>
          <a:p>
            <a:pPr eaLnBrk="1" hangingPunct="1">
              <a:buFontTx/>
              <a:buChar char="•"/>
            </a:pPr>
            <a:r>
              <a:rPr lang="en-US" sz="2400" dirty="0" smtClean="0"/>
              <a:t>It will be out on Mon. It is due on the 19</a:t>
            </a:r>
            <a:r>
              <a:rPr lang="en-US" sz="2400" baseline="30000" dirty="0" smtClean="0"/>
              <a:t>th</a:t>
            </a:r>
            <a:r>
              <a:rPr lang="en-US" sz="2400" dirty="0" smtClean="0"/>
              <a:t>. Make sure you start working on it soon.</a:t>
            </a:r>
          </a:p>
          <a:p>
            <a:pPr eaLnBrk="1" hangingPunct="1">
              <a:buFontTx/>
              <a:buChar char="•"/>
            </a:pPr>
            <a:r>
              <a:rPr lang="en-US" sz="2400" dirty="0" smtClean="0"/>
              <a:t>One question requires you to use </a:t>
            </a:r>
            <a:r>
              <a:rPr lang="en-US" sz="2400" dirty="0" err="1" smtClean="0"/>
              <a:t>Datalog</a:t>
            </a:r>
            <a:r>
              <a:rPr lang="en-US" sz="2400" dirty="0" smtClean="0"/>
              <a:t> (with </a:t>
            </a:r>
            <a:r>
              <a:rPr lang="en-US" sz="2400" dirty="0" err="1" smtClean="0"/>
              <a:t>TopDown</a:t>
            </a:r>
            <a:r>
              <a:rPr lang="en-US" sz="2400" dirty="0" smtClean="0"/>
              <a:t> proof) in the </a:t>
            </a:r>
            <a:r>
              <a:rPr lang="en-US" sz="2400" dirty="0" err="1" smtClean="0"/>
              <a:t>AIspace</a:t>
            </a:r>
            <a:r>
              <a:rPr lang="en-US" sz="2400" dirty="0" smtClean="0"/>
              <a:t>. </a:t>
            </a:r>
          </a:p>
          <a:p>
            <a:pPr eaLnBrk="1" hangingPunct="1">
              <a:buFontTx/>
              <a:buChar char="•"/>
            </a:pPr>
            <a:r>
              <a:rPr lang="en-US" sz="2400" dirty="0" smtClean="0"/>
              <a:t>To become familiar with this applet download and play with the simple examples we saw in class (available at course </a:t>
            </a:r>
            <a:r>
              <a:rPr lang="en-US" sz="2400" dirty="0" err="1" smtClean="0"/>
              <a:t>webPage</a:t>
            </a:r>
            <a:r>
              <a:rPr lang="en-US" sz="2400" dirty="0" smtClean="0"/>
              <a:t>).</a:t>
            </a:r>
          </a:p>
          <a:p>
            <a:pPr eaLnBrk="1" hangingPunct="1">
              <a:buFontTx/>
              <a:buChar char="•"/>
            </a:pPr>
            <a:endParaRPr lang="en-US" sz="2400" dirty="0" smtClean="0">
              <a:solidFill>
                <a:schemeClr val="bg2"/>
              </a:solidFill>
            </a:endParaRPr>
          </a:p>
          <a:p>
            <a:pPr eaLnBrk="1" hangingPunct="1">
              <a:spcBef>
                <a:spcPct val="0"/>
              </a:spcBef>
            </a:pPr>
            <a:endParaRPr lang="en-US" sz="2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685800"/>
          </a:xfrm>
        </p:spPr>
        <p:txBody>
          <a:bodyPr/>
          <a:lstStyle/>
          <a:p>
            <a:r>
              <a:rPr lang="en-CA" sz="3200" dirty="0" smtClean="0"/>
              <a:t>Paper just published in AI journal from Oxford</a:t>
            </a:r>
            <a:endParaRPr lang="en-CA" sz="3200" dirty="0"/>
          </a:p>
        </p:txBody>
      </p:sp>
      <p:sp>
        <p:nvSpPr>
          <p:cNvPr id="3" name="Content Placeholder 2"/>
          <p:cNvSpPr>
            <a:spLocks noGrp="1"/>
          </p:cNvSpPr>
          <p:nvPr>
            <p:ph idx="1"/>
          </p:nvPr>
        </p:nvSpPr>
        <p:spPr>
          <a:xfrm>
            <a:off x="395536" y="908720"/>
            <a:ext cx="8458200" cy="4495800"/>
          </a:xfrm>
        </p:spPr>
        <p:txBody>
          <a:bodyPr/>
          <a:lstStyle/>
          <a:p>
            <a:r>
              <a:rPr lang="en-CA" sz="2400" b="1" dirty="0" smtClean="0"/>
              <a:t>Towards more expressive ontology languages: The query answering problem </a:t>
            </a:r>
            <a:r>
              <a:rPr lang="en-CA" sz="1800" b="1" baseline="30000" dirty="0" smtClean="0">
                <a:hlinkClick r:id="rId3"/>
              </a:rPr>
              <a:t>☆</a:t>
            </a:r>
            <a:endParaRPr lang="en-CA" sz="1800" b="1" dirty="0" smtClean="0"/>
          </a:p>
          <a:p>
            <a:r>
              <a:rPr lang="en-CA" sz="1800" dirty="0" smtClean="0">
                <a:hlinkClick r:id="rId3"/>
              </a:rPr>
              <a:t>Andrea </a:t>
            </a:r>
            <a:r>
              <a:rPr lang="en-CA" sz="1800" dirty="0" err="1" smtClean="0">
                <a:hlinkClick r:id="rId3"/>
              </a:rPr>
              <a:t>Cali`</a:t>
            </a:r>
            <a:r>
              <a:rPr lang="en-CA" sz="1800" baseline="30000" dirty="0" err="1" smtClean="0">
                <a:hlinkClick r:id="rId3" tooltip="Affiliation: c"/>
              </a:rPr>
              <a:t>c</a:t>
            </a:r>
            <a:r>
              <a:rPr lang="en-CA" sz="1800" baseline="30000" dirty="0" smtClean="0"/>
              <a:t>, </a:t>
            </a:r>
            <a:r>
              <a:rPr lang="en-CA" sz="1800" baseline="30000" dirty="0" smtClean="0">
                <a:hlinkClick r:id="rId3" tooltip="Affiliation: b"/>
              </a:rPr>
              <a:t>b</a:t>
            </a:r>
            <a:r>
              <a:rPr lang="en-CA" sz="1800" baseline="30000" dirty="0" smtClean="0"/>
              <a:t>, </a:t>
            </a:r>
            <a:r>
              <a:rPr lang="en-CA" sz="1800" dirty="0" smtClean="0"/>
              <a:t>,  </a:t>
            </a:r>
            <a:r>
              <a:rPr lang="en-CA" sz="1800" dirty="0" smtClean="0">
                <a:hlinkClick r:id="rId3"/>
              </a:rPr>
              <a:t>Georg </a:t>
            </a:r>
            <a:r>
              <a:rPr lang="en-CA" sz="1800" dirty="0" err="1" smtClean="0">
                <a:hlinkClick r:id="rId3"/>
              </a:rPr>
              <a:t>Gottlob</a:t>
            </a:r>
            <a:r>
              <a:rPr lang="en-CA" sz="1800" baseline="30000" dirty="0" err="1" smtClean="0">
                <a:hlinkClick r:id="rId3" tooltip="Affiliation: a"/>
              </a:rPr>
              <a:t>a</a:t>
            </a:r>
            <a:r>
              <a:rPr lang="en-CA" sz="1800" baseline="30000" dirty="0" smtClean="0"/>
              <a:t>, </a:t>
            </a:r>
            <a:r>
              <a:rPr lang="en-CA" sz="1800" baseline="30000" dirty="0" smtClean="0">
                <a:hlinkClick r:id="rId3" tooltip="Affiliation: b"/>
              </a:rPr>
              <a:t>b</a:t>
            </a:r>
            <a:r>
              <a:rPr lang="en-CA" sz="1800" baseline="30000" dirty="0" smtClean="0"/>
              <a:t>, </a:t>
            </a:r>
            <a:r>
              <a:rPr lang="en-CA" sz="1800" dirty="0" smtClean="0"/>
              <a:t>,  </a:t>
            </a:r>
            <a:r>
              <a:rPr lang="en-CA" sz="1800" dirty="0" smtClean="0">
                <a:hlinkClick r:id="rId3"/>
              </a:rPr>
              <a:t>Andreas </a:t>
            </a:r>
            <a:r>
              <a:rPr lang="en-CA" sz="1800" dirty="0" err="1" smtClean="0">
                <a:hlinkClick r:id="rId3"/>
              </a:rPr>
              <a:t>Pieris</a:t>
            </a:r>
            <a:r>
              <a:rPr lang="en-CA" sz="1800" baseline="30000" dirty="0" err="1" smtClean="0">
                <a:hlinkClick r:id="rId3" tooltip="Affiliation: a"/>
              </a:rPr>
              <a:t>a</a:t>
            </a:r>
            <a:r>
              <a:rPr lang="en-CA" sz="1800" baseline="30000" dirty="0" smtClean="0"/>
              <a:t>, , </a:t>
            </a:r>
            <a:endParaRPr lang="en-CA" sz="1800" dirty="0" smtClean="0"/>
          </a:p>
          <a:p>
            <a:r>
              <a:rPr lang="en-CA" sz="1800" baseline="30000" dirty="0" smtClean="0"/>
              <a:t>a</a:t>
            </a:r>
            <a:r>
              <a:rPr lang="en-CA" sz="1800" dirty="0" smtClean="0"/>
              <a:t> Department of Computer Science, University of Oxford, UK</a:t>
            </a:r>
          </a:p>
          <a:p>
            <a:r>
              <a:rPr lang="en-CA" sz="1800" baseline="30000" dirty="0" smtClean="0"/>
              <a:t>b</a:t>
            </a:r>
            <a:r>
              <a:rPr lang="en-CA" sz="1800" dirty="0" smtClean="0"/>
              <a:t> Oxford-Man Institute of Quantitative Finance, University of Oxford, UK</a:t>
            </a:r>
          </a:p>
          <a:p>
            <a:r>
              <a:rPr lang="en-CA" sz="1800" baseline="30000" dirty="0" smtClean="0"/>
              <a:t>c</a:t>
            </a:r>
            <a:r>
              <a:rPr lang="en-CA" sz="1800" dirty="0" smtClean="0"/>
              <a:t> Department of Computer Science and Information Systems, </a:t>
            </a:r>
            <a:r>
              <a:rPr lang="en-CA" sz="1800" dirty="0" err="1" smtClean="0"/>
              <a:t>Birkbeck</a:t>
            </a:r>
            <a:r>
              <a:rPr lang="en-CA" sz="1800" dirty="0" smtClean="0"/>
              <a:t> University of London, UK</a:t>
            </a:r>
          </a:p>
          <a:p>
            <a:r>
              <a:rPr lang="en-CA" sz="1800" b="1" dirty="0" smtClean="0"/>
              <a:t>Abstract</a:t>
            </a:r>
          </a:p>
          <a:p>
            <a:r>
              <a:rPr lang="en-CA" sz="1800" dirty="0" smtClean="0"/>
              <a:t>…… query answering amounts to computing the answers to the query that are </a:t>
            </a:r>
            <a:r>
              <a:rPr lang="en-CA" sz="1800" b="1" dirty="0" smtClean="0">
                <a:solidFill>
                  <a:schemeClr val="accent2">
                    <a:lumMod val="75000"/>
                  </a:schemeClr>
                </a:solidFill>
              </a:rPr>
              <a:t>entailed by the extensional database EDB and the ontology</a:t>
            </a:r>
            <a:r>
              <a:rPr lang="en-CA" sz="1800" dirty="0" smtClean="0"/>
              <a:t>. …..In particular, our new classes belong to the recently introduced family </a:t>
            </a:r>
            <a:r>
              <a:rPr lang="en-CA" sz="1800" b="1" dirty="0" smtClean="0">
                <a:solidFill>
                  <a:schemeClr val="accent2">
                    <a:lumMod val="75000"/>
                  </a:schemeClr>
                </a:solidFill>
              </a:rPr>
              <a:t>of </a:t>
            </a:r>
            <a:r>
              <a:rPr lang="en-CA" sz="1800" b="1" dirty="0" err="1" smtClean="0">
                <a:solidFill>
                  <a:schemeClr val="accent2">
                    <a:lumMod val="75000"/>
                  </a:schemeClr>
                </a:solidFill>
              </a:rPr>
              <a:t>Datalog</a:t>
            </a:r>
            <a:r>
              <a:rPr lang="en-CA" sz="1800" b="1" dirty="0" smtClean="0">
                <a:solidFill>
                  <a:schemeClr val="accent2">
                    <a:lumMod val="75000"/>
                  </a:schemeClr>
                </a:solidFill>
              </a:rPr>
              <a:t>-based languages</a:t>
            </a:r>
            <a:r>
              <a:rPr lang="en-CA" sz="1800" dirty="0" smtClean="0"/>
              <a:t>, called </a:t>
            </a:r>
            <a:r>
              <a:rPr lang="en-CA" sz="1800" dirty="0" err="1" smtClean="0"/>
              <a:t>Datalog</a:t>
            </a:r>
            <a:r>
              <a:rPr lang="en-CA" sz="1800" baseline="30000" dirty="0" smtClean="0"/>
              <a:t>±</a:t>
            </a:r>
            <a:r>
              <a:rPr lang="en-CA" sz="1800" dirty="0" smtClean="0"/>
              <a:t>. The basic </a:t>
            </a:r>
            <a:r>
              <a:rPr lang="en-CA" sz="1800" dirty="0" err="1" smtClean="0"/>
              <a:t>Datalog</a:t>
            </a:r>
            <a:r>
              <a:rPr lang="en-CA" sz="1800" baseline="30000" dirty="0" smtClean="0"/>
              <a:t>±</a:t>
            </a:r>
            <a:r>
              <a:rPr lang="en-CA" sz="1800" dirty="0" smtClean="0"/>
              <a:t> rules are (function-free) </a:t>
            </a:r>
            <a:r>
              <a:rPr lang="en-CA" sz="1800" b="1" dirty="0" smtClean="0">
                <a:solidFill>
                  <a:schemeClr val="accent2">
                    <a:lumMod val="75000"/>
                  </a:schemeClr>
                </a:solidFill>
              </a:rPr>
              <a:t>Horn rules </a:t>
            </a:r>
            <a:r>
              <a:rPr lang="en-CA" sz="1800" dirty="0" smtClean="0"/>
              <a:t>extended with existential quantification in the head, known as </a:t>
            </a:r>
            <a:r>
              <a:rPr lang="en-CA" sz="1800" i="1" dirty="0" err="1" smtClean="0"/>
              <a:t>tuple</a:t>
            </a:r>
            <a:r>
              <a:rPr lang="en-CA" sz="1800" i="1" dirty="0" smtClean="0"/>
              <a:t>-generating dependencies</a:t>
            </a:r>
            <a:r>
              <a:rPr lang="en-CA" sz="1800" dirty="0" smtClean="0"/>
              <a:t> (</a:t>
            </a:r>
            <a:r>
              <a:rPr lang="en-CA" sz="1800" dirty="0" err="1" smtClean="0"/>
              <a:t>TGDs</a:t>
            </a:r>
            <a:r>
              <a:rPr lang="en-CA" sz="1800" dirty="0" smtClean="0"/>
              <a:t>). …… We establish complexity results for answering </a:t>
            </a:r>
            <a:r>
              <a:rPr lang="en-CA" sz="1800" b="1" dirty="0" smtClean="0">
                <a:solidFill>
                  <a:schemeClr val="accent2">
                    <a:lumMod val="75000"/>
                  </a:schemeClr>
                </a:solidFill>
              </a:rPr>
              <a:t>conjunctive queries </a:t>
            </a:r>
            <a:r>
              <a:rPr lang="en-CA" sz="1800" dirty="0" smtClean="0"/>
              <a:t>under sticky sets of </a:t>
            </a:r>
            <a:r>
              <a:rPr lang="en-CA" sz="1800" dirty="0" err="1" smtClean="0"/>
              <a:t>TGDs</a:t>
            </a:r>
            <a:r>
              <a:rPr lang="en-CA" sz="1800" dirty="0" smtClean="0"/>
              <a:t>, showing, in particular, that queries can be compiled into domain independent first-order (and thus translatable into SQL) queries over the given EDB. </a:t>
            </a:r>
          </a:p>
          <a:p>
            <a:endParaRPr lang="en-CA" sz="1800" dirty="0"/>
          </a:p>
        </p:txBody>
      </p:sp>
      <p:sp>
        <p:nvSpPr>
          <p:cNvPr id="4" name="Footer Placeholder 3"/>
          <p:cNvSpPr>
            <a:spLocks noGrp="1"/>
          </p:cNvSpPr>
          <p:nvPr>
            <p:ph type="ftr" sz="quarter" idx="11"/>
          </p:nvPr>
        </p:nvSpPr>
        <p:spPr/>
        <p:txBody>
          <a:bodyPr/>
          <a:lstStyle/>
          <a:p>
            <a:pPr>
              <a:defRPr/>
            </a:pPr>
            <a:r>
              <a:rPr lang="en-US" smtClean="0"/>
              <a:t>CPSC 322, Lecture 24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5BCCB7E-A21B-419C-AC8E-0C38ADCDF019}"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24</a:t>
            </a:r>
          </a:p>
        </p:txBody>
      </p:sp>
      <p:sp>
        <p:nvSpPr>
          <p:cNvPr id="6" name="Slide Number Placeholder 5"/>
          <p:cNvSpPr>
            <a:spLocks noGrp="1"/>
          </p:cNvSpPr>
          <p:nvPr>
            <p:ph type="sldNum" sz="quarter" idx="12"/>
          </p:nvPr>
        </p:nvSpPr>
        <p:spPr/>
        <p:txBody>
          <a:bodyPr/>
          <a:lstStyle/>
          <a:p>
            <a:pPr>
              <a:defRPr/>
            </a:pPr>
            <a:r>
              <a:rPr lang="en-US"/>
              <a:t>Slide </a:t>
            </a:r>
            <a:fld id="{3771CF6D-DF08-4FED-9E83-1CFAD2FFD7FD}" type="slidenum">
              <a:rPr lang="en-US"/>
              <a:pPr>
                <a:defRPr/>
              </a:pPr>
              <a:t>7</a:t>
            </a:fld>
            <a:endParaRPr lang="en-US"/>
          </a:p>
        </p:txBody>
      </p:sp>
      <p:sp>
        <p:nvSpPr>
          <p:cNvPr id="21508" name="Rectangle 2"/>
          <p:cNvSpPr>
            <a:spLocks noGrp="1" noChangeArrowheads="1"/>
          </p:cNvSpPr>
          <p:nvPr>
            <p:ph type="title"/>
          </p:nvPr>
        </p:nvSpPr>
        <p:spPr/>
        <p:txBody>
          <a:bodyPr/>
          <a:lstStyle/>
          <a:p>
            <a:pPr eaLnBrk="1" hangingPunct="1"/>
            <a:r>
              <a:rPr lang="en-US" smtClean="0"/>
              <a:t>Lecture Overview</a:t>
            </a:r>
          </a:p>
        </p:txBody>
      </p:sp>
      <p:sp>
        <p:nvSpPr>
          <p:cNvPr id="21509" name="Rectangle 3"/>
          <p:cNvSpPr>
            <a:spLocks noGrp="1" noChangeArrowheads="1"/>
          </p:cNvSpPr>
          <p:nvPr>
            <p:ph type="body" idx="1"/>
          </p:nvPr>
        </p:nvSpPr>
        <p:spPr>
          <a:xfrm>
            <a:off x="395288" y="1268413"/>
            <a:ext cx="8458200" cy="4495800"/>
          </a:xfrm>
        </p:spPr>
        <p:txBody>
          <a:bodyPr/>
          <a:lstStyle/>
          <a:p>
            <a:pPr eaLnBrk="1" hangingPunct="1">
              <a:buFontTx/>
              <a:buChar char="•"/>
            </a:pPr>
            <a:r>
              <a:rPr lang="en-US" sz="4000" smtClean="0"/>
              <a:t>Big Transition</a:t>
            </a:r>
          </a:p>
          <a:p>
            <a:pPr eaLnBrk="1" hangingPunct="1">
              <a:buFontTx/>
              <a:buChar char="•"/>
            </a:pPr>
            <a:r>
              <a:rPr lang="en-US" sz="4000" smtClean="0"/>
              <a:t>Intro to Probability</a:t>
            </a:r>
          </a:p>
          <a:p>
            <a:pPr eaLnBrk="1" hangingPunct="1">
              <a:buFontTx/>
              <a:buChar char="•"/>
            </a:pPr>
            <a:r>
              <a:rPr lang="en-US" sz="4000" smtClean="0">
                <a:solidFill>
                  <a:schemeClr val="bg2"/>
                </a:solidFill>
              </a:rPr>
              <a:t>….</a:t>
            </a:r>
          </a:p>
          <a:p>
            <a:pPr eaLnBrk="1" hangingPunct="1">
              <a:spcBef>
                <a:spcPct val="0"/>
              </a:spcBef>
            </a:pPr>
            <a:endParaRPr lang="en-US" sz="4000" smtClean="0"/>
          </a:p>
          <a:p>
            <a:pPr eaLnBrk="1" hangingPunct="1">
              <a:buFontTx/>
              <a:buChar char="•"/>
            </a:pPr>
            <a:endParaRPr lang="en-US" sz="4000" smtClean="0">
              <a:solidFill>
                <a:schemeClr val="bg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37"/>
          <p:cNvSpPr>
            <a:spLocks noChangeArrowheads="1"/>
          </p:cNvSpPr>
          <p:nvPr/>
        </p:nvSpPr>
        <p:spPr bwMode="auto">
          <a:xfrm>
            <a:off x="2786063" y="3000375"/>
            <a:ext cx="3000375" cy="1428750"/>
          </a:xfrm>
          <a:prstGeom prst="rect">
            <a:avLst/>
          </a:prstGeom>
          <a:solidFill>
            <a:schemeClr val="bg1"/>
          </a:solidFill>
          <a:ln w="9525" algn="ctr">
            <a:noFill/>
            <a:round/>
            <a:headEnd/>
            <a:tailEnd/>
          </a:ln>
        </p:spPr>
        <p:txBody>
          <a:bodyPr wrap="none">
            <a:spAutoFit/>
          </a:bodyPr>
          <a:lstStyle/>
          <a:p>
            <a:endParaRPr lang="en-US"/>
          </a:p>
        </p:txBody>
      </p:sp>
      <p:sp>
        <p:nvSpPr>
          <p:cNvPr id="43" name="Rounded Rectangle 42"/>
          <p:cNvSpPr/>
          <p:nvPr/>
        </p:nvSpPr>
        <p:spPr>
          <a:xfrm>
            <a:off x="0" y="5643563"/>
            <a:ext cx="2500313" cy="1214437"/>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en-US"/>
          </a:p>
        </p:txBody>
      </p:sp>
      <p:sp>
        <p:nvSpPr>
          <p:cNvPr id="25" name="Footer Placeholder 4"/>
          <p:cNvSpPr>
            <a:spLocks noGrp="1"/>
          </p:cNvSpPr>
          <p:nvPr>
            <p:ph type="ftr" sz="quarter" idx="11"/>
          </p:nvPr>
        </p:nvSpPr>
        <p:spPr/>
        <p:txBody>
          <a:bodyPr/>
          <a:lstStyle/>
          <a:p>
            <a:pPr>
              <a:defRPr/>
            </a:pPr>
            <a:r>
              <a:rPr lang="en-US"/>
              <a:t>CPSC 322, Lecture 2</a:t>
            </a:r>
          </a:p>
        </p:txBody>
      </p:sp>
      <p:sp>
        <p:nvSpPr>
          <p:cNvPr id="26" name="Slide Number Placeholder 5"/>
          <p:cNvSpPr>
            <a:spLocks noGrp="1"/>
          </p:cNvSpPr>
          <p:nvPr>
            <p:ph type="sldNum" sz="quarter" idx="12"/>
          </p:nvPr>
        </p:nvSpPr>
        <p:spPr/>
        <p:txBody>
          <a:bodyPr/>
          <a:lstStyle/>
          <a:p>
            <a:pPr>
              <a:defRPr/>
            </a:pPr>
            <a:r>
              <a:rPr lang="en-US"/>
              <a:t>Slide </a:t>
            </a:r>
            <a:fld id="{52B98938-7263-4303-8710-67D5403F7AD3}" type="slidenum">
              <a:rPr lang="en-US"/>
              <a:pPr>
                <a:defRPr/>
              </a:pPr>
              <a:t>8</a:t>
            </a:fld>
            <a:endParaRPr lang="en-US"/>
          </a:p>
        </p:txBody>
      </p:sp>
      <p:sp>
        <p:nvSpPr>
          <p:cNvPr id="3103" name="Rectangle 2"/>
          <p:cNvSpPr>
            <a:spLocks noGrp="1" noChangeArrowheads="1"/>
          </p:cNvSpPr>
          <p:nvPr>
            <p:ph type="title"/>
          </p:nvPr>
        </p:nvSpPr>
        <p:spPr>
          <a:xfrm>
            <a:off x="0" y="0"/>
            <a:ext cx="9144000" cy="685800"/>
          </a:xfrm>
        </p:spPr>
        <p:txBody>
          <a:bodyPr/>
          <a:lstStyle/>
          <a:p>
            <a:pPr eaLnBrk="1" hangingPunct="1"/>
            <a:r>
              <a:rPr lang="en-US" smtClean="0"/>
              <a:t>Big Picture: R&amp;R  systems</a:t>
            </a:r>
          </a:p>
        </p:txBody>
      </p:sp>
      <p:sp>
        <p:nvSpPr>
          <p:cNvPr id="3104" name="Rectangle 6"/>
          <p:cNvSpPr>
            <a:spLocks noChangeArrowheads="1"/>
          </p:cNvSpPr>
          <p:nvPr/>
        </p:nvSpPr>
        <p:spPr bwMode="auto">
          <a:xfrm>
            <a:off x="323850" y="765175"/>
            <a:ext cx="2736850" cy="431800"/>
          </a:xfrm>
          <a:prstGeom prst="rect">
            <a:avLst/>
          </a:prstGeom>
          <a:noFill/>
          <a:ln w="9525">
            <a:noFill/>
            <a:miter lim="800000"/>
            <a:headEnd/>
            <a:tailEnd/>
          </a:ln>
        </p:spPr>
        <p:txBody>
          <a:bodyPr/>
          <a:lstStyle/>
          <a:p>
            <a:pPr marL="533400" indent="-533400">
              <a:spcBef>
                <a:spcPct val="20000"/>
              </a:spcBef>
            </a:pPr>
            <a:endParaRPr lang="en-US">
              <a:latin typeface="Arial Unicode MS" pitchFamily="34" charset="-128"/>
            </a:endParaRPr>
          </a:p>
        </p:txBody>
      </p:sp>
      <p:sp>
        <p:nvSpPr>
          <p:cNvPr id="3105" name="Rectangle 7"/>
          <p:cNvSpPr>
            <a:spLocks noGrp="1" noChangeArrowheads="1"/>
          </p:cNvSpPr>
          <p:nvPr>
            <p:ph type="body" idx="1"/>
          </p:nvPr>
        </p:nvSpPr>
        <p:spPr>
          <a:xfrm>
            <a:off x="4857750" y="785813"/>
            <a:ext cx="2428875" cy="503237"/>
          </a:xfrm>
        </p:spPr>
        <p:txBody>
          <a:bodyPr/>
          <a:lstStyle/>
          <a:p>
            <a:pPr eaLnBrk="1" hangingPunct="1"/>
            <a:r>
              <a:rPr lang="en-US" b="1" smtClean="0"/>
              <a:t>Environment</a:t>
            </a:r>
          </a:p>
        </p:txBody>
      </p:sp>
      <p:sp>
        <p:nvSpPr>
          <p:cNvPr id="3106" name="Rectangle 8"/>
          <p:cNvSpPr>
            <a:spLocks noChangeArrowheads="1"/>
          </p:cNvSpPr>
          <p:nvPr/>
        </p:nvSpPr>
        <p:spPr bwMode="auto">
          <a:xfrm>
            <a:off x="0" y="1500188"/>
            <a:ext cx="1701800" cy="503237"/>
          </a:xfrm>
          <a:prstGeom prst="rect">
            <a:avLst/>
          </a:prstGeom>
          <a:noFill/>
          <a:ln w="9525">
            <a:noFill/>
            <a:miter lim="800000"/>
            <a:headEnd/>
            <a:tailEnd/>
          </a:ln>
        </p:spPr>
        <p:txBody>
          <a:bodyPr/>
          <a:lstStyle/>
          <a:p>
            <a:pPr marL="342900" indent="-342900">
              <a:spcBef>
                <a:spcPct val="20000"/>
              </a:spcBef>
            </a:pPr>
            <a:r>
              <a:rPr lang="en-US" b="1">
                <a:latin typeface="Arial Unicode MS" pitchFamily="34" charset="-128"/>
              </a:rPr>
              <a:t>Problem</a:t>
            </a:r>
          </a:p>
        </p:txBody>
      </p:sp>
      <p:sp>
        <p:nvSpPr>
          <p:cNvPr id="3107" name="Rectangle 9"/>
          <p:cNvSpPr>
            <a:spLocks noChangeArrowheads="1"/>
          </p:cNvSpPr>
          <p:nvPr/>
        </p:nvSpPr>
        <p:spPr bwMode="auto">
          <a:xfrm>
            <a:off x="1000125" y="3500438"/>
            <a:ext cx="1512888" cy="503237"/>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Query</a:t>
            </a:r>
          </a:p>
        </p:txBody>
      </p:sp>
      <p:sp>
        <p:nvSpPr>
          <p:cNvPr id="3108" name="Rectangle 10"/>
          <p:cNvSpPr>
            <a:spLocks noChangeArrowheads="1"/>
          </p:cNvSpPr>
          <p:nvPr/>
        </p:nvSpPr>
        <p:spPr bwMode="auto">
          <a:xfrm>
            <a:off x="928688" y="5143500"/>
            <a:ext cx="1601787" cy="419100"/>
          </a:xfrm>
          <a:prstGeom prst="rect">
            <a:avLst/>
          </a:prstGeom>
          <a:noFill/>
          <a:ln w="9525">
            <a:noFill/>
            <a:miter lim="800000"/>
            <a:headEnd/>
            <a:tailEnd/>
          </a:ln>
        </p:spPr>
        <p:txBody>
          <a:bodyPr/>
          <a:lstStyle/>
          <a:p>
            <a:pPr marL="342900" indent="-342900">
              <a:lnSpc>
                <a:spcPct val="75000"/>
              </a:lnSpc>
              <a:spcBef>
                <a:spcPct val="20000"/>
              </a:spcBef>
            </a:pPr>
            <a:r>
              <a:rPr lang="en-US" sz="2400">
                <a:latin typeface="Arial Unicode MS" pitchFamily="34" charset="-128"/>
              </a:rPr>
              <a:t>Planning</a:t>
            </a:r>
          </a:p>
        </p:txBody>
      </p:sp>
      <p:sp>
        <p:nvSpPr>
          <p:cNvPr id="3109" name="Rectangle 11"/>
          <p:cNvSpPr>
            <a:spLocks noChangeArrowheads="1"/>
          </p:cNvSpPr>
          <p:nvPr/>
        </p:nvSpPr>
        <p:spPr bwMode="auto">
          <a:xfrm>
            <a:off x="3357563" y="1214438"/>
            <a:ext cx="2159000"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Deterministic</a:t>
            </a:r>
          </a:p>
        </p:txBody>
      </p:sp>
      <p:sp>
        <p:nvSpPr>
          <p:cNvPr id="3110" name="Rectangle 12"/>
          <p:cNvSpPr>
            <a:spLocks noChangeArrowheads="1"/>
          </p:cNvSpPr>
          <p:nvPr/>
        </p:nvSpPr>
        <p:spPr bwMode="auto">
          <a:xfrm>
            <a:off x="6500813" y="1143000"/>
            <a:ext cx="2159000" cy="503238"/>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Stochastic</a:t>
            </a:r>
          </a:p>
        </p:txBody>
      </p:sp>
      <p:sp>
        <p:nvSpPr>
          <p:cNvPr id="3111" name="Rectangle 13"/>
          <p:cNvSpPr>
            <a:spLocks noChangeArrowheads="1"/>
          </p:cNvSpPr>
          <p:nvPr/>
        </p:nvSpPr>
        <p:spPr bwMode="auto">
          <a:xfrm>
            <a:off x="2786063" y="1643063"/>
            <a:ext cx="6143625" cy="4572000"/>
          </a:xfrm>
          <a:prstGeom prst="rect">
            <a:avLst/>
          </a:prstGeom>
          <a:noFill/>
          <a:ln w="9525">
            <a:solidFill>
              <a:schemeClr val="tx1"/>
            </a:solidFill>
            <a:miter lim="800000"/>
            <a:headEnd/>
            <a:tailEnd/>
          </a:ln>
        </p:spPr>
        <p:txBody>
          <a:bodyPr wrap="none" anchor="ctr"/>
          <a:lstStyle/>
          <a:p>
            <a:endParaRPr lang="en-US"/>
          </a:p>
        </p:txBody>
      </p:sp>
      <p:sp>
        <p:nvSpPr>
          <p:cNvPr id="3112" name="Line 14"/>
          <p:cNvSpPr>
            <a:spLocks noChangeShapeType="1"/>
          </p:cNvSpPr>
          <p:nvPr/>
        </p:nvSpPr>
        <p:spPr bwMode="auto">
          <a:xfrm flipH="1">
            <a:off x="5786438" y="1643063"/>
            <a:ext cx="46037" cy="4572000"/>
          </a:xfrm>
          <a:prstGeom prst="line">
            <a:avLst/>
          </a:prstGeom>
          <a:noFill/>
          <a:ln w="9525">
            <a:solidFill>
              <a:schemeClr val="tx1"/>
            </a:solidFill>
            <a:round/>
            <a:headEnd/>
            <a:tailEnd/>
          </a:ln>
        </p:spPr>
        <p:txBody>
          <a:bodyPr/>
          <a:lstStyle/>
          <a:p>
            <a:endParaRPr lang="en-US"/>
          </a:p>
        </p:txBody>
      </p:sp>
      <p:sp>
        <p:nvSpPr>
          <p:cNvPr id="3113" name="Rectangle 16"/>
          <p:cNvSpPr>
            <a:spLocks noChangeArrowheads="1"/>
          </p:cNvSpPr>
          <p:nvPr/>
        </p:nvSpPr>
        <p:spPr bwMode="auto">
          <a:xfrm>
            <a:off x="4286250" y="2000250"/>
            <a:ext cx="1295400"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3114" name="Rectangle 17"/>
          <p:cNvSpPr>
            <a:spLocks noChangeArrowheads="1"/>
          </p:cNvSpPr>
          <p:nvPr/>
        </p:nvSpPr>
        <p:spPr bwMode="auto">
          <a:xfrm>
            <a:off x="2786063" y="1643063"/>
            <a:ext cx="2786062" cy="357187"/>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Arc Consistency</a:t>
            </a:r>
          </a:p>
        </p:txBody>
      </p:sp>
      <p:sp>
        <p:nvSpPr>
          <p:cNvPr id="3115" name="Rectangle 18"/>
          <p:cNvSpPr>
            <a:spLocks noChangeArrowheads="1"/>
          </p:cNvSpPr>
          <p:nvPr/>
        </p:nvSpPr>
        <p:spPr bwMode="auto">
          <a:xfrm>
            <a:off x="3357563" y="3786188"/>
            <a:ext cx="1295400"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3116" name="Rectangle 20"/>
          <p:cNvSpPr>
            <a:spLocks noChangeArrowheads="1"/>
          </p:cNvSpPr>
          <p:nvPr/>
        </p:nvSpPr>
        <p:spPr bwMode="auto">
          <a:xfrm>
            <a:off x="3500438" y="5357813"/>
            <a:ext cx="1176337"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3117" name="Rectangle 23"/>
          <p:cNvSpPr>
            <a:spLocks noChangeArrowheads="1"/>
          </p:cNvSpPr>
          <p:nvPr/>
        </p:nvSpPr>
        <p:spPr bwMode="auto">
          <a:xfrm>
            <a:off x="6286500" y="5786438"/>
            <a:ext cx="2665413" cy="412750"/>
          </a:xfrm>
          <a:prstGeom prst="rect">
            <a:avLst/>
          </a:prstGeom>
          <a:noFill/>
          <a:ln w="9525">
            <a:solidFill>
              <a:schemeClr val="accent2"/>
            </a:solidFill>
            <a:miter lim="800000"/>
            <a:headEnd/>
            <a:tailEnd/>
          </a:ln>
        </p:spPr>
        <p:txBody>
          <a:bodyPr/>
          <a:lstStyle/>
          <a:p>
            <a:pPr marL="342900" indent="-342900" algn="ctr">
              <a:lnSpc>
                <a:spcPct val="75000"/>
              </a:lnSpc>
              <a:spcBef>
                <a:spcPct val="20000"/>
              </a:spcBef>
            </a:pPr>
            <a:r>
              <a:rPr lang="en-US" sz="2400">
                <a:solidFill>
                  <a:schemeClr val="accent2"/>
                </a:solidFill>
                <a:latin typeface="Arial Unicode MS" pitchFamily="34" charset="-128"/>
              </a:rPr>
              <a:t>Value Iteration</a:t>
            </a:r>
          </a:p>
        </p:txBody>
      </p:sp>
      <p:sp>
        <p:nvSpPr>
          <p:cNvPr id="3118" name="Rectangle 24"/>
          <p:cNvSpPr>
            <a:spLocks noChangeArrowheads="1"/>
          </p:cNvSpPr>
          <p:nvPr/>
        </p:nvSpPr>
        <p:spPr bwMode="auto">
          <a:xfrm>
            <a:off x="6357938" y="3500438"/>
            <a:ext cx="2428875" cy="503237"/>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3119" name="Rectangle 9"/>
          <p:cNvSpPr>
            <a:spLocks noChangeArrowheads="1"/>
          </p:cNvSpPr>
          <p:nvPr/>
        </p:nvSpPr>
        <p:spPr bwMode="auto">
          <a:xfrm>
            <a:off x="642938" y="2214563"/>
            <a:ext cx="2214562" cy="642937"/>
          </a:xfrm>
          <a:prstGeom prst="rect">
            <a:avLst/>
          </a:prstGeom>
          <a:noFill/>
          <a:ln w="9525">
            <a:noFill/>
            <a:miter lim="800000"/>
            <a:headEnd/>
            <a:tailEnd/>
          </a:ln>
        </p:spPr>
        <p:txBody>
          <a:bodyPr/>
          <a:lstStyle/>
          <a:p>
            <a:pPr marL="342900" indent="-342900" algn="ctr">
              <a:lnSpc>
                <a:spcPct val="75000"/>
              </a:lnSpc>
              <a:spcBef>
                <a:spcPct val="20000"/>
              </a:spcBef>
            </a:pPr>
            <a:r>
              <a:rPr lang="en-US" sz="2400">
                <a:latin typeface="Arial Unicode MS" pitchFamily="34" charset="-128"/>
              </a:rPr>
              <a:t>Constraint Satisfaction</a:t>
            </a:r>
          </a:p>
        </p:txBody>
      </p:sp>
      <p:sp>
        <p:nvSpPr>
          <p:cNvPr id="3120" name="Rectangle 9"/>
          <p:cNvSpPr>
            <a:spLocks noChangeArrowheads="1"/>
          </p:cNvSpPr>
          <p:nvPr/>
        </p:nvSpPr>
        <p:spPr bwMode="auto">
          <a:xfrm>
            <a:off x="2714625" y="3429000"/>
            <a:ext cx="151288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Logics</a:t>
            </a:r>
          </a:p>
        </p:txBody>
      </p:sp>
      <p:sp>
        <p:nvSpPr>
          <p:cNvPr id="3121" name="Rectangle 9"/>
          <p:cNvSpPr>
            <a:spLocks noChangeArrowheads="1"/>
          </p:cNvSpPr>
          <p:nvPr/>
        </p:nvSpPr>
        <p:spPr bwMode="auto">
          <a:xfrm>
            <a:off x="2857500" y="4643438"/>
            <a:ext cx="151288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STRIPS</a:t>
            </a:r>
          </a:p>
        </p:txBody>
      </p:sp>
      <p:cxnSp>
        <p:nvCxnSpPr>
          <p:cNvPr id="31" name="Straight Connector 30"/>
          <p:cNvCxnSpPr/>
          <p:nvPr/>
        </p:nvCxnSpPr>
        <p:spPr>
          <a:xfrm>
            <a:off x="2643188" y="3000375"/>
            <a:ext cx="6286500"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88" y="4429125"/>
            <a:ext cx="6286500" cy="1588"/>
          </a:xfrm>
          <a:prstGeom prst="line">
            <a:avLst/>
          </a:prstGeom>
        </p:spPr>
        <p:style>
          <a:lnRef idx="1">
            <a:schemeClr val="dk1"/>
          </a:lnRef>
          <a:fillRef idx="0">
            <a:schemeClr val="dk1"/>
          </a:fillRef>
          <a:effectRef idx="0">
            <a:schemeClr val="dk1"/>
          </a:effectRef>
          <a:fontRef idx="minor">
            <a:schemeClr val="tx1"/>
          </a:fontRef>
        </p:style>
      </p:cxnSp>
      <p:sp>
        <p:nvSpPr>
          <p:cNvPr id="3124" name="Rectangle 9"/>
          <p:cNvSpPr>
            <a:spLocks noChangeArrowheads="1"/>
          </p:cNvSpPr>
          <p:nvPr/>
        </p:nvSpPr>
        <p:spPr bwMode="auto">
          <a:xfrm>
            <a:off x="5715000" y="3071813"/>
            <a:ext cx="2000250" cy="50323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Belief Nets</a:t>
            </a:r>
          </a:p>
        </p:txBody>
      </p:sp>
      <p:sp>
        <p:nvSpPr>
          <p:cNvPr id="3125" name="Rectangle 9"/>
          <p:cNvSpPr>
            <a:spLocks noChangeArrowheads="1"/>
          </p:cNvSpPr>
          <p:nvPr/>
        </p:nvSpPr>
        <p:spPr bwMode="auto">
          <a:xfrm>
            <a:off x="2714625" y="2286000"/>
            <a:ext cx="1785938" cy="50323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Vars + </a:t>
            </a:r>
          </a:p>
          <a:p>
            <a:pPr marL="342900" indent="-342900">
              <a:lnSpc>
                <a:spcPct val="75000"/>
              </a:lnSpc>
              <a:spcBef>
                <a:spcPct val="20000"/>
              </a:spcBef>
            </a:pPr>
            <a:r>
              <a:rPr lang="en-US" sz="2400" i="1">
                <a:latin typeface="Arial Unicode MS" pitchFamily="34" charset="-128"/>
              </a:rPr>
              <a:t>Constraints</a:t>
            </a:r>
          </a:p>
        </p:txBody>
      </p:sp>
      <p:sp>
        <p:nvSpPr>
          <p:cNvPr id="3126" name="Rectangle 9"/>
          <p:cNvSpPr>
            <a:spLocks noChangeArrowheads="1"/>
          </p:cNvSpPr>
          <p:nvPr/>
        </p:nvSpPr>
        <p:spPr bwMode="auto">
          <a:xfrm>
            <a:off x="5857875" y="4500563"/>
            <a:ext cx="2357438" cy="357187"/>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Decision Nets</a:t>
            </a:r>
          </a:p>
        </p:txBody>
      </p:sp>
      <p:sp>
        <p:nvSpPr>
          <p:cNvPr id="3127" name="Rectangle 9"/>
          <p:cNvSpPr>
            <a:spLocks noChangeArrowheads="1"/>
          </p:cNvSpPr>
          <p:nvPr/>
        </p:nvSpPr>
        <p:spPr bwMode="auto">
          <a:xfrm>
            <a:off x="5857875" y="5429250"/>
            <a:ext cx="2928938"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Markov Processes</a:t>
            </a:r>
          </a:p>
        </p:txBody>
      </p:sp>
      <p:sp>
        <p:nvSpPr>
          <p:cNvPr id="3128" name="Rectangle 24"/>
          <p:cNvSpPr>
            <a:spLocks noChangeArrowheads="1"/>
          </p:cNvSpPr>
          <p:nvPr/>
        </p:nvSpPr>
        <p:spPr bwMode="auto">
          <a:xfrm>
            <a:off x="6429375" y="4857750"/>
            <a:ext cx="2428875" cy="50323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Var. Elimination</a:t>
            </a:r>
          </a:p>
        </p:txBody>
      </p:sp>
      <p:sp>
        <p:nvSpPr>
          <p:cNvPr id="3129" name="Rectangle 8"/>
          <p:cNvSpPr>
            <a:spLocks noChangeArrowheads="1"/>
          </p:cNvSpPr>
          <p:nvPr/>
        </p:nvSpPr>
        <p:spPr bwMode="auto">
          <a:xfrm>
            <a:off x="0" y="2786063"/>
            <a:ext cx="1000125"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Static</a:t>
            </a:r>
          </a:p>
        </p:txBody>
      </p:sp>
      <p:sp>
        <p:nvSpPr>
          <p:cNvPr id="3130" name="Rectangle 8"/>
          <p:cNvSpPr>
            <a:spLocks noChangeArrowheads="1"/>
          </p:cNvSpPr>
          <p:nvPr/>
        </p:nvSpPr>
        <p:spPr bwMode="auto">
          <a:xfrm>
            <a:off x="0" y="4500563"/>
            <a:ext cx="1785938" cy="503237"/>
          </a:xfrm>
          <a:prstGeom prst="rect">
            <a:avLst/>
          </a:prstGeom>
          <a:noFill/>
          <a:ln w="9525">
            <a:noFill/>
            <a:miter lim="800000"/>
            <a:headEnd/>
            <a:tailEnd/>
          </a:ln>
        </p:spPr>
        <p:txBody>
          <a:bodyPr/>
          <a:lstStyle/>
          <a:p>
            <a:pPr marL="342900" indent="-342900">
              <a:spcBef>
                <a:spcPct val="20000"/>
              </a:spcBef>
            </a:pPr>
            <a:r>
              <a:rPr lang="en-US" sz="2400">
                <a:latin typeface="Arial Unicode MS" pitchFamily="34" charset="-128"/>
              </a:rPr>
              <a:t>Sequential</a:t>
            </a:r>
          </a:p>
        </p:txBody>
      </p:sp>
      <p:sp>
        <p:nvSpPr>
          <p:cNvPr id="41" name="Left Brace 40"/>
          <p:cNvSpPr/>
          <p:nvPr/>
        </p:nvSpPr>
        <p:spPr>
          <a:xfrm>
            <a:off x="857250" y="2214563"/>
            <a:ext cx="142875" cy="2000250"/>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3132" name="Rectangle 9"/>
          <p:cNvSpPr>
            <a:spLocks noChangeArrowheads="1"/>
          </p:cNvSpPr>
          <p:nvPr/>
        </p:nvSpPr>
        <p:spPr bwMode="auto">
          <a:xfrm>
            <a:off x="0" y="5715000"/>
            <a:ext cx="2428875" cy="357188"/>
          </a:xfrm>
          <a:prstGeom prst="rect">
            <a:avLst/>
          </a:prstGeom>
          <a:noFill/>
          <a:ln w="9525">
            <a:noFill/>
            <a:miter lim="800000"/>
            <a:headEnd/>
            <a:tailEnd/>
          </a:ln>
        </p:spPr>
        <p:txBody>
          <a:bodyPr/>
          <a:lstStyle/>
          <a:p>
            <a:pPr marL="342900" indent="-342900">
              <a:lnSpc>
                <a:spcPct val="75000"/>
              </a:lnSpc>
              <a:spcBef>
                <a:spcPct val="20000"/>
              </a:spcBef>
            </a:pPr>
            <a:r>
              <a:rPr lang="en-US" sz="2400" i="1">
                <a:latin typeface="Arial Unicode MS" pitchFamily="34" charset="-128"/>
              </a:rPr>
              <a:t>Representation</a:t>
            </a:r>
          </a:p>
        </p:txBody>
      </p:sp>
      <p:sp>
        <p:nvSpPr>
          <p:cNvPr id="3133" name="Rectangle 20"/>
          <p:cNvSpPr>
            <a:spLocks noChangeArrowheads="1"/>
          </p:cNvSpPr>
          <p:nvPr/>
        </p:nvSpPr>
        <p:spPr bwMode="auto">
          <a:xfrm>
            <a:off x="127000" y="6037263"/>
            <a:ext cx="2143125" cy="714375"/>
          </a:xfrm>
          <a:prstGeom prst="rect">
            <a:avLst/>
          </a:prstGeom>
          <a:noFill/>
          <a:ln w="9525">
            <a:solidFill>
              <a:schemeClr val="accent2"/>
            </a:solidFill>
            <a:miter lim="800000"/>
            <a:headEnd/>
            <a:tailEnd/>
          </a:ln>
        </p:spPr>
        <p:txBody>
          <a:bodyPr/>
          <a:lstStyle/>
          <a:p>
            <a:pPr marL="342900" indent="-342900" algn="ctr"/>
            <a:r>
              <a:rPr lang="en-US" sz="2400">
                <a:solidFill>
                  <a:schemeClr val="accent2"/>
                </a:solidFill>
                <a:latin typeface="Arial Unicode MS" pitchFamily="34" charset="-128"/>
              </a:rPr>
              <a:t>Reasoning</a:t>
            </a:r>
          </a:p>
          <a:p>
            <a:pPr marL="342900" indent="-342900" algn="ctr"/>
            <a:r>
              <a:rPr lang="en-US" sz="2400">
                <a:solidFill>
                  <a:schemeClr val="accent2"/>
                </a:solidFill>
                <a:latin typeface="Arial Unicode MS" pitchFamily="34" charset="-128"/>
              </a:rPr>
              <a:t>Technique</a:t>
            </a:r>
          </a:p>
        </p:txBody>
      </p:sp>
      <p:sp>
        <p:nvSpPr>
          <p:cNvPr id="3134" name="Rectangle 16"/>
          <p:cNvSpPr>
            <a:spLocks noChangeArrowheads="1"/>
          </p:cNvSpPr>
          <p:nvPr/>
        </p:nvSpPr>
        <p:spPr bwMode="auto">
          <a:xfrm>
            <a:off x="4857750" y="2571750"/>
            <a:ext cx="785813" cy="357188"/>
          </a:xfrm>
          <a:prstGeom prst="rect">
            <a:avLst/>
          </a:prstGeom>
          <a:noFill/>
          <a:ln w="9525">
            <a:solidFill>
              <a:schemeClr val="accent2"/>
            </a:solidFill>
            <a:miter lim="800000"/>
            <a:headEnd/>
            <a:tailEnd/>
          </a:ln>
        </p:spPr>
        <p:txBody>
          <a:bodyPr/>
          <a:lstStyle/>
          <a:p>
            <a:pPr marL="342900" indent="-342900">
              <a:spcBef>
                <a:spcPct val="20000"/>
              </a:spcBef>
            </a:pPr>
            <a:r>
              <a:rPr lang="en-US" sz="2400">
                <a:solidFill>
                  <a:schemeClr val="accent2"/>
                </a:solidFill>
                <a:latin typeface="Arial Unicode MS" pitchFamily="34" charset="-128"/>
              </a:rPr>
              <a:t>SLS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18</a:t>
            </a:r>
          </a:p>
        </p:txBody>
      </p:sp>
      <p:sp>
        <p:nvSpPr>
          <p:cNvPr id="6" name="Slide Number Placeholder 5"/>
          <p:cNvSpPr>
            <a:spLocks noGrp="1"/>
          </p:cNvSpPr>
          <p:nvPr>
            <p:ph type="sldNum" sz="quarter" idx="12"/>
          </p:nvPr>
        </p:nvSpPr>
        <p:spPr/>
        <p:txBody>
          <a:bodyPr/>
          <a:lstStyle/>
          <a:p>
            <a:pPr>
              <a:defRPr/>
            </a:pPr>
            <a:r>
              <a:rPr lang="en-US"/>
              <a:t>Slide </a:t>
            </a:r>
            <a:fld id="{CFED6B49-4077-49F2-AF08-4E8373F6CDD2}" type="slidenum">
              <a:rPr lang="en-US"/>
              <a:pPr>
                <a:defRPr/>
              </a:pPr>
              <a:t>9</a:t>
            </a:fld>
            <a:endParaRPr lang="en-US"/>
          </a:p>
        </p:txBody>
      </p:sp>
      <p:sp>
        <p:nvSpPr>
          <p:cNvPr id="4158" name="Rectangle 2"/>
          <p:cNvSpPr>
            <a:spLocks noGrp="1" noChangeArrowheads="1"/>
          </p:cNvSpPr>
          <p:nvPr>
            <p:ph type="title"/>
          </p:nvPr>
        </p:nvSpPr>
        <p:spPr>
          <a:xfrm>
            <a:off x="0" y="0"/>
            <a:ext cx="9144000" cy="685800"/>
          </a:xfrm>
        </p:spPr>
        <p:txBody>
          <a:bodyPr/>
          <a:lstStyle/>
          <a:p>
            <a:pPr eaLnBrk="1" hangingPunct="1"/>
            <a:r>
              <a:rPr lang="en-US" sz="3200" smtClean="0"/>
              <a:t>Answering Query under Uncertainty</a:t>
            </a:r>
          </a:p>
        </p:txBody>
      </p:sp>
      <p:sp>
        <p:nvSpPr>
          <p:cNvPr id="8" name="TextBox 7"/>
          <p:cNvSpPr txBox="1"/>
          <p:nvPr/>
        </p:nvSpPr>
        <p:spPr>
          <a:xfrm>
            <a:off x="285750" y="2214563"/>
            <a:ext cx="3143250" cy="714375"/>
          </a:xfrm>
          <a:prstGeom prst="rect">
            <a:avLst/>
          </a:prstGeom>
          <a:noFill/>
          <a:ln>
            <a:solidFill>
              <a:schemeClr val="tx1"/>
            </a:solidFill>
          </a:ln>
        </p:spPr>
        <p:txBody>
          <a:bodyPr>
            <a:spAutoFit/>
          </a:bodyPr>
          <a:lstStyle/>
          <a:p>
            <a:pPr algn="ctr">
              <a:defRPr/>
            </a:pPr>
            <a:r>
              <a:rPr lang="en-US" sz="2000" dirty="0">
                <a:latin typeface="+mj-lt"/>
              </a:rPr>
              <a:t>Static Bayesian Network &amp; Variable Elimination</a:t>
            </a:r>
          </a:p>
        </p:txBody>
      </p:sp>
      <p:sp>
        <p:nvSpPr>
          <p:cNvPr id="10" name="TextBox 9"/>
          <p:cNvSpPr txBox="1"/>
          <p:nvPr/>
        </p:nvSpPr>
        <p:spPr>
          <a:xfrm>
            <a:off x="4071938" y="1785938"/>
            <a:ext cx="2357437" cy="708025"/>
          </a:xfrm>
          <a:prstGeom prst="rect">
            <a:avLst/>
          </a:prstGeom>
          <a:noFill/>
          <a:ln>
            <a:solidFill>
              <a:schemeClr val="tx1"/>
            </a:solidFill>
          </a:ln>
        </p:spPr>
        <p:txBody>
          <a:bodyPr>
            <a:spAutoFit/>
          </a:bodyPr>
          <a:lstStyle/>
          <a:p>
            <a:pPr algn="ctr">
              <a:defRPr/>
            </a:pPr>
            <a:r>
              <a:rPr lang="en-US" sz="2000" dirty="0">
                <a:latin typeface="+mj-lt"/>
              </a:rPr>
              <a:t>Dynamic Bayesian Network</a:t>
            </a:r>
          </a:p>
        </p:txBody>
      </p:sp>
      <p:sp>
        <p:nvSpPr>
          <p:cNvPr id="11" name="TextBox 10"/>
          <p:cNvSpPr txBox="1"/>
          <p:nvPr/>
        </p:nvSpPr>
        <p:spPr>
          <a:xfrm>
            <a:off x="1785938" y="785813"/>
            <a:ext cx="2857500" cy="400050"/>
          </a:xfrm>
          <a:prstGeom prst="rect">
            <a:avLst/>
          </a:prstGeom>
          <a:noFill/>
          <a:ln>
            <a:solidFill>
              <a:schemeClr val="tx1"/>
            </a:solidFill>
          </a:ln>
        </p:spPr>
        <p:txBody>
          <a:bodyPr>
            <a:spAutoFit/>
          </a:bodyPr>
          <a:lstStyle/>
          <a:p>
            <a:pPr algn="ctr">
              <a:defRPr/>
            </a:pPr>
            <a:r>
              <a:rPr lang="en-US" sz="2000" dirty="0">
                <a:latin typeface="+mj-lt"/>
              </a:rPr>
              <a:t>Probability Theory</a:t>
            </a:r>
          </a:p>
        </p:txBody>
      </p:sp>
      <p:sp>
        <p:nvSpPr>
          <p:cNvPr id="14" name="TextBox 13"/>
          <p:cNvSpPr txBox="1"/>
          <p:nvPr/>
        </p:nvSpPr>
        <p:spPr>
          <a:xfrm>
            <a:off x="3500438" y="2928938"/>
            <a:ext cx="2857500" cy="400050"/>
          </a:xfrm>
          <a:prstGeom prst="rect">
            <a:avLst/>
          </a:prstGeom>
          <a:noFill/>
          <a:ln>
            <a:solidFill>
              <a:schemeClr val="tx1"/>
            </a:solidFill>
          </a:ln>
        </p:spPr>
        <p:txBody>
          <a:bodyPr>
            <a:spAutoFit/>
          </a:bodyPr>
          <a:lstStyle/>
          <a:p>
            <a:pPr algn="ctr">
              <a:defRPr/>
            </a:pPr>
            <a:r>
              <a:rPr lang="en-US" sz="2000" dirty="0">
                <a:latin typeface="+mj-lt"/>
              </a:rPr>
              <a:t>Hidden Markov Models</a:t>
            </a:r>
          </a:p>
        </p:txBody>
      </p:sp>
      <p:sp>
        <p:nvSpPr>
          <p:cNvPr id="18" name="TextBox 17"/>
          <p:cNvSpPr txBox="1"/>
          <p:nvPr/>
        </p:nvSpPr>
        <p:spPr>
          <a:xfrm>
            <a:off x="2786063" y="5643563"/>
            <a:ext cx="2857500" cy="400050"/>
          </a:xfrm>
          <a:prstGeom prst="rect">
            <a:avLst/>
          </a:prstGeom>
          <a:noFill/>
          <a:ln>
            <a:solidFill>
              <a:schemeClr val="tx1"/>
            </a:solidFill>
          </a:ln>
        </p:spPr>
        <p:txBody>
          <a:bodyPr>
            <a:spAutoFit/>
          </a:bodyPr>
          <a:lstStyle/>
          <a:p>
            <a:pPr algn="ctr">
              <a:defRPr/>
            </a:pPr>
            <a:r>
              <a:rPr lang="en-US" sz="2000" dirty="0">
                <a:latin typeface="+mj-lt"/>
              </a:rPr>
              <a:t>Email spam filters</a:t>
            </a:r>
          </a:p>
        </p:txBody>
      </p:sp>
      <p:sp>
        <p:nvSpPr>
          <p:cNvPr id="20" name="TextBox 19"/>
          <p:cNvSpPr txBox="1"/>
          <p:nvPr/>
        </p:nvSpPr>
        <p:spPr>
          <a:xfrm>
            <a:off x="714375" y="5000625"/>
            <a:ext cx="1857375" cy="1016000"/>
          </a:xfrm>
          <a:prstGeom prst="rect">
            <a:avLst/>
          </a:prstGeom>
          <a:noFill/>
          <a:ln>
            <a:solidFill>
              <a:schemeClr val="tx1"/>
            </a:solidFill>
          </a:ln>
        </p:spPr>
        <p:txBody>
          <a:bodyPr>
            <a:spAutoFit/>
          </a:bodyPr>
          <a:lstStyle/>
          <a:p>
            <a:pPr algn="ctr">
              <a:defRPr/>
            </a:pPr>
            <a:r>
              <a:rPr lang="en-US" sz="2000" dirty="0">
                <a:latin typeface="+mj-lt"/>
              </a:rPr>
              <a:t>Diagnostic Systems (e.g., medicine)</a:t>
            </a:r>
          </a:p>
        </p:txBody>
      </p:sp>
      <p:sp>
        <p:nvSpPr>
          <p:cNvPr id="21" name="TextBox 20"/>
          <p:cNvSpPr txBox="1"/>
          <p:nvPr/>
        </p:nvSpPr>
        <p:spPr>
          <a:xfrm>
            <a:off x="3929063" y="4357688"/>
            <a:ext cx="1857375" cy="1016000"/>
          </a:xfrm>
          <a:prstGeom prst="rect">
            <a:avLst/>
          </a:prstGeom>
          <a:noFill/>
          <a:ln>
            <a:solidFill>
              <a:schemeClr val="tx1"/>
            </a:solidFill>
          </a:ln>
        </p:spPr>
        <p:txBody>
          <a:bodyPr>
            <a:spAutoFit/>
          </a:bodyPr>
          <a:lstStyle/>
          <a:p>
            <a:pPr algn="ctr">
              <a:defRPr/>
            </a:pPr>
            <a:r>
              <a:rPr lang="en-US" sz="2000" dirty="0">
                <a:latin typeface="+mj-lt"/>
              </a:rPr>
              <a:t>Natural Language Processing</a:t>
            </a:r>
          </a:p>
        </p:txBody>
      </p:sp>
      <p:sp>
        <p:nvSpPr>
          <p:cNvPr id="23" name="TextBox 22"/>
          <p:cNvSpPr txBox="1"/>
          <p:nvPr/>
        </p:nvSpPr>
        <p:spPr>
          <a:xfrm>
            <a:off x="6286500" y="3500438"/>
            <a:ext cx="2857500" cy="708025"/>
          </a:xfrm>
          <a:prstGeom prst="rect">
            <a:avLst/>
          </a:prstGeom>
          <a:noFill/>
          <a:ln>
            <a:solidFill>
              <a:schemeClr val="tx1"/>
            </a:solidFill>
          </a:ln>
        </p:spPr>
        <p:txBody>
          <a:bodyPr>
            <a:spAutoFit/>
          </a:bodyPr>
          <a:lstStyle/>
          <a:p>
            <a:pPr algn="ctr">
              <a:defRPr/>
            </a:pPr>
            <a:r>
              <a:rPr lang="en-US" sz="2000" dirty="0">
                <a:latin typeface="+mj-lt"/>
              </a:rPr>
              <a:t>Student Tracing in tutoring Systems</a:t>
            </a:r>
          </a:p>
        </p:txBody>
      </p:sp>
      <p:cxnSp>
        <p:nvCxnSpPr>
          <p:cNvPr id="4167" name="Straight Arrow Connector 24"/>
          <p:cNvCxnSpPr>
            <a:cxnSpLocks noChangeShapeType="1"/>
            <a:stCxn id="11" idx="2"/>
          </p:cNvCxnSpPr>
          <p:nvPr/>
        </p:nvCxnSpPr>
        <p:spPr bwMode="auto">
          <a:xfrm rot="16200000" flipH="1">
            <a:off x="3057525" y="1343026"/>
            <a:ext cx="1228725" cy="914400"/>
          </a:xfrm>
          <a:prstGeom prst="straightConnector1">
            <a:avLst/>
          </a:prstGeom>
          <a:noFill/>
          <a:ln w="9525" algn="ctr">
            <a:noFill/>
            <a:round/>
            <a:headEnd/>
            <a:tailEnd type="arrow" w="med" len="med"/>
          </a:ln>
        </p:spPr>
      </p:cxnSp>
      <p:cxnSp>
        <p:nvCxnSpPr>
          <p:cNvPr id="4168" name="Straight Arrow Connector 27"/>
          <p:cNvCxnSpPr>
            <a:cxnSpLocks noChangeShapeType="1"/>
          </p:cNvCxnSpPr>
          <p:nvPr/>
        </p:nvCxnSpPr>
        <p:spPr bwMode="auto">
          <a:xfrm rot="10800000" flipV="1">
            <a:off x="5843588" y="2000250"/>
            <a:ext cx="585787" cy="557213"/>
          </a:xfrm>
          <a:prstGeom prst="straightConnector1">
            <a:avLst/>
          </a:prstGeom>
          <a:noFill/>
          <a:ln w="9525" algn="ctr">
            <a:noFill/>
            <a:round/>
            <a:headEnd/>
            <a:tailEnd type="arrow" w="med" len="med"/>
          </a:ln>
        </p:spPr>
      </p:cxnSp>
      <p:cxnSp>
        <p:nvCxnSpPr>
          <p:cNvPr id="4169" name="Straight Arrow Connector 30"/>
          <p:cNvCxnSpPr>
            <a:cxnSpLocks noChangeShapeType="1"/>
            <a:stCxn id="11" idx="2"/>
            <a:endCxn id="8" idx="0"/>
          </p:cNvCxnSpPr>
          <p:nvPr/>
        </p:nvCxnSpPr>
        <p:spPr bwMode="auto">
          <a:xfrm rot="5400000">
            <a:off x="2021682" y="1021556"/>
            <a:ext cx="1028700" cy="1357313"/>
          </a:xfrm>
          <a:prstGeom prst="straightConnector1">
            <a:avLst/>
          </a:prstGeom>
          <a:noFill/>
          <a:ln w="9525" algn="ctr">
            <a:solidFill>
              <a:schemeClr val="tx1"/>
            </a:solidFill>
            <a:round/>
            <a:headEnd/>
            <a:tailEnd type="arrow" w="med" len="med"/>
          </a:ln>
        </p:spPr>
      </p:cxnSp>
      <p:cxnSp>
        <p:nvCxnSpPr>
          <p:cNvPr id="4170" name="Straight Arrow Connector 36"/>
          <p:cNvCxnSpPr>
            <a:cxnSpLocks noChangeShapeType="1"/>
            <a:stCxn id="10" idx="2"/>
            <a:endCxn id="14" idx="0"/>
          </p:cNvCxnSpPr>
          <p:nvPr/>
        </p:nvCxnSpPr>
        <p:spPr bwMode="auto">
          <a:xfrm rot="5400000">
            <a:off x="4872038" y="2551113"/>
            <a:ext cx="434975" cy="320675"/>
          </a:xfrm>
          <a:prstGeom prst="straightConnector1">
            <a:avLst/>
          </a:prstGeom>
          <a:noFill/>
          <a:ln w="9525" algn="ctr">
            <a:solidFill>
              <a:schemeClr val="tx1"/>
            </a:solidFill>
            <a:round/>
            <a:headEnd/>
            <a:tailEnd type="arrow" w="med" len="med"/>
          </a:ln>
        </p:spPr>
      </p:cxnSp>
      <p:cxnSp>
        <p:nvCxnSpPr>
          <p:cNvPr id="4171" name="Straight Arrow Connector 39"/>
          <p:cNvCxnSpPr>
            <a:cxnSpLocks noChangeShapeType="1"/>
          </p:cNvCxnSpPr>
          <p:nvPr/>
        </p:nvCxnSpPr>
        <p:spPr bwMode="auto">
          <a:xfrm rot="10800000" flipV="1">
            <a:off x="1143000" y="2928938"/>
            <a:ext cx="714375" cy="571500"/>
          </a:xfrm>
          <a:prstGeom prst="straightConnector1">
            <a:avLst/>
          </a:prstGeom>
          <a:noFill/>
          <a:ln w="9525" algn="ctr">
            <a:solidFill>
              <a:schemeClr val="tx1"/>
            </a:solidFill>
            <a:round/>
            <a:headEnd/>
            <a:tailEnd type="arrow" w="med" len="med"/>
          </a:ln>
        </p:spPr>
      </p:cxnSp>
      <p:cxnSp>
        <p:nvCxnSpPr>
          <p:cNvPr id="4172" name="Straight Arrow Connector 43"/>
          <p:cNvCxnSpPr>
            <a:cxnSpLocks noChangeShapeType="1"/>
          </p:cNvCxnSpPr>
          <p:nvPr/>
        </p:nvCxnSpPr>
        <p:spPr bwMode="auto">
          <a:xfrm rot="5400000">
            <a:off x="1393031" y="3821907"/>
            <a:ext cx="2071687" cy="285750"/>
          </a:xfrm>
          <a:prstGeom prst="straightConnector1">
            <a:avLst/>
          </a:prstGeom>
          <a:noFill/>
          <a:ln w="9525" algn="ctr">
            <a:solidFill>
              <a:schemeClr val="tx1"/>
            </a:solidFill>
            <a:round/>
            <a:headEnd/>
            <a:tailEnd type="arrow" w="med" len="med"/>
          </a:ln>
        </p:spPr>
      </p:cxnSp>
      <p:cxnSp>
        <p:nvCxnSpPr>
          <p:cNvPr id="4173" name="Straight Arrow Connector 45"/>
          <p:cNvCxnSpPr>
            <a:cxnSpLocks noChangeShapeType="1"/>
          </p:cNvCxnSpPr>
          <p:nvPr/>
        </p:nvCxnSpPr>
        <p:spPr bwMode="auto">
          <a:xfrm>
            <a:off x="3214688" y="1214438"/>
            <a:ext cx="1500187" cy="500062"/>
          </a:xfrm>
          <a:prstGeom prst="straightConnector1">
            <a:avLst/>
          </a:prstGeom>
          <a:noFill/>
          <a:ln w="9525" algn="ctr">
            <a:solidFill>
              <a:schemeClr val="tx1"/>
            </a:solidFill>
            <a:round/>
            <a:headEnd/>
            <a:tailEnd type="arrow" w="med" len="med"/>
          </a:ln>
        </p:spPr>
      </p:cxnSp>
      <p:cxnSp>
        <p:nvCxnSpPr>
          <p:cNvPr id="4174" name="Straight Arrow Connector 49"/>
          <p:cNvCxnSpPr>
            <a:cxnSpLocks noChangeShapeType="1"/>
            <a:stCxn id="14" idx="2"/>
            <a:endCxn id="21" idx="0"/>
          </p:cNvCxnSpPr>
          <p:nvPr/>
        </p:nvCxnSpPr>
        <p:spPr bwMode="auto">
          <a:xfrm rot="5400000">
            <a:off x="4379119" y="3807619"/>
            <a:ext cx="1028700" cy="71438"/>
          </a:xfrm>
          <a:prstGeom prst="straightConnector1">
            <a:avLst/>
          </a:prstGeom>
          <a:noFill/>
          <a:ln w="9525" algn="ctr">
            <a:solidFill>
              <a:schemeClr val="tx1"/>
            </a:solidFill>
            <a:round/>
            <a:headEnd/>
            <a:tailEnd type="arrow" w="med" len="med"/>
          </a:ln>
        </p:spPr>
      </p:cxnSp>
      <p:cxnSp>
        <p:nvCxnSpPr>
          <p:cNvPr id="4175" name="Straight Arrow Connector 59"/>
          <p:cNvCxnSpPr>
            <a:cxnSpLocks noChangeShapeType="1"/>
            <a:endCxn id="23" idx="0"/>
          </p:cNvCxnSpPr>
          <p:nvPr/>
        </p:nvCxnSpPr>
        <p:spPr bwMode="auto">
          <a:xfrm>
            <a:off x="6359525" y="2500313"/>
            <a:ext cx="1355725" cy="1000125"/>
          </a:xfrm>
          <a:prstGeom prst="straightConnector1">
            <a:avLst/>
          </a:prstGeom>
          <a:noFill/>
          <a:ln w="9525" algn="ctr">
            <a:solidFill>
              <a:schemeClr val="tx1"/>
            </a:solidFill>
            <a:round/>
            <a:headEnd/>
            <a:tailEnd type="arrow" w="med" len="med"/>
          </a:ln>
        </p:spPr>
      </p:cxnSp>
      <p:cxnSp>
        <p:nvCxnSpPr>
          <p:cNvPr id="4176" name="Straight Arrow Connector 64"/>
          <p:cNvCxnSpPr>
            <a:cxnSpLocks noChangeShapeType="1"/>
          </p:cNvCxnSpPr>
          <p:nvPr/>
        </p:nvCxnSpPr>
        <p:spPr bwMode="auto">
          <a:xfrm>
            <a:off x="3286125" y="1285875"/>
            <a:ext cx="914400" cy="914400"/>
          </a:xfrm>
          <a:prstGeom prst="straightConnector1">
            <a:avLst/>
          </a:prstGeom>
          <a:noFill/>
          <a:ln w="9525" algn="ctr">
            <a:noFill/>
            <a:round/>
            <a:headEnd type="arrow" w="med" len="med"/>
            <a:tailEnd type="arrow" w="med" len="med"/>
          </a:ln>
        </p:spPr>
      </p:cxnSp>
      <p:sp>
        <p:nvSpPr>
          <p:cNvPr id="47" name="TextBox 46"/>
          <p:cNvSpPr txBox="1"/>
          <p:nvPr/>
        </p:nvSpPr>
        <p:spPr>
          <a:xfrm>
            <a:off x="0" y="3500438"/>
            <a:ext cx="2286000" cy="708025"/>
          </a:xfrm>
          <a:prstGeom prst="rect">
            <a:avLst/>
          </a:prstGeom>
          <a:noFill/>
          <a:ln>
            <a:solidFill>
              <a:schemeClr val="tx1"/>
            </a:solidFill>
          </a:ln>
        </p:spPr>
        <p:txBody>
          <a:bodyPr>
            <a:spAutoFit/>
          </a:bodyPr>
          <a:lstStyle/>
          <a:p>
            <a:pPr algn="ctr">
              <a:defRPr/>
            </a:pPr>
            <a:r>
              <a:rPr lang="en-US" sz="2000" dirty="0">
                <a:latin typeface="+mj-lt"/>
              </a:rPr>
              <a:t>Monitoring</a:t>
            </a:r>
          </a:p>
          <a:p>
            <a:pPr algn="ctr">
              <a:defRPr/>
            </a:pPr>
            <a:r>
              <a:rPr lang="en-US" sz="2000" dirty="0">
                <a:latin typeface="+mj-lt"/>
              </a:rPr>
              <a:t>(</a:t>
            </a:r>
            <a:r>
              <a:rPr lang="en-US" sz="2000" dirty="0" err="1">
                <a:latin typeface="+mj-lt"/>
              </a:rPr>
              <a:t>e.g</a:t>
            </a:r>
            <a:r>
              <a:rPr lang="en-US" sz="2000" dirty="0">
                <a:latin typeface="+mj-lt"/>
              </a:rPr>
              <a:t> credit cards)</a:t>
            </a:r>
          </a:p>
        </p:txBody>
      </p:sp>
      <p:cxnSp>
        <p:nvCxnSpPr>
          <p:cNvPr id="4178" name="Straight Arrow Connector 43"/>
          <p:cNvCxnSpPr>
            <a:cxnSpLocks noChangeShapeType="1"/>
          </p:cNvCxnSpPr>
          <p:nvPr/>
        </p:nvCxnSpPr>
        <p:spPr bwMode="auto">
          <a:xfrm rot="16200000" flipH="1">
            <a:off x="2000250" y="3714751"/>
            <a:ext cx="2714625" cy="1143000"/>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TOSHIBA@AIF8QJPXBVWXY5L9" val="2890"/>
</p:tagLst>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44297</TotalTime>
  <Words>2474</Words>
  <Application>Microsoft Office PowerPoint</Application>
  <PresentationFormat>On-screen Show (4:3)</PresentationFormat>
  <Paragraphs>622</Paragraphs>
  <Slides>27</Slides>
  <Notes>26</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Default Design</vt:lpstr>
      <vt:lpstr>Slide 1</vt:lpstr>
      <vt:lpstr>Tracing Datalog proofs in AIspace</vt:lpstr>
      <vt:lpstr>Datalog: queries with variables</vt:lpstr>
      <vt:lpstr>Datalog: queries with variables</vt:lpstr>
      <vt:lpstr>To complete your Learning about Logics</vt:lpstr>
      <vt:lpstr>Paper just published in AI journal from Oxford</vt:lpstr>
      <vt:lpstr>Lecture Overview</vt:lpstr>
      <vt:lpstr>Big Picture: R&amp;R  systems</vt:lpstr>
      <vt:lpstr>Answering Query under Uncertainty</vt:lpstr>
      <vt:lpstr>Intro to Probability (Motivation)</vt:lpstr>
      <vt:lpstr>Intro to Probability (Key points)</vt:lpstr>
      <vt:lpstr>Probability as a formal measure of uncertainty/ignorance</vt:lpstr>
      <vt:lpstr>Random Variables</vt:lpstr>
      <vt:lpstr>Random Variables (cont’)</vt:lpstr>
      <vt:lpstr>Possible Worlds</vt:lpstr>
      <vt:lpstr>Semantics of Probability</vt:lpstr>
      <vt:lpstr>Probability of proposition</vt:lpstr>
      <vt:lpstr>Probability of proposition</vt:lpstr>
      <vt:lpstr>Probability of proposition</vt:lpstr>
      <vt:lpstr>One more example</vt:lpstr>
      <vt:lpstr>One more example</vt:lpstr>
      <vt:lpstr>Probability Distributions</vt:lpstr>
      <vt:lpstr>Slide 23</vt:lpstr>
      <vt:lpstr>Joint Probability Distributions</vt:lpstr>
      <vt:lpstr>Slide 25</vt:lpstr>
      <vt:lpstr>Learning Goals for today’s class</vt:lpstr>
      <vt:lpstr>Slide 27</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550</cp:revision>
  <dcterms:created xsi:type="dcterms:W3CDTF">2000-08-26T02:46:38Z</dcterms:created>
  <dcterms:modified xsi:type="dcterms:W3CDTF">2012-11-02T19:05:07Z</dcterms:modified>
</cp:coreProperties>
</file>