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8" r:id="rId2"/>
    <p:sldId id="470" r:id="rId3"/>
    <p:sldId id="502" r:id="rId4"/>
    <p:sldId id="503" r:id="rId5"/>
    <p:sldId id="504" r:id="rId6"/>
    <p:sldId id="490" r:id="rId7"/>
    <p:sldId id="496" r:id="rId8"/>
    <p:sldId id="509" r:id="rId9"/>
    <p:sldId id="510" r:id="rId10"/>
    <p:sldId id="480" r:id="rId11"/>
    <p:sldId id="491" r:id="rId12"/>
    <p:sldId id="481" r:id="rId13"/>
    <p:sldId id="499" r:id="rId14"/>
    <p:sldId id="500" r:id="rId15"/>
    <p:sldId id="511" r:id="rId16"/>
    <p:sldId id="512" r:id="rId17"/>
    <p:sldId id="513" r:id="rId18"/>
    <p:sldId id="514" r:id="rId19"/>
    <p:sldId id="515" r:id="rId20"/>
    <p:sldId id="516" r:id="rId21"/>
    <p:sldId id="517" r:id="rId22"/>
    <p:sldId id="518" r:id="rId23"/>
    <p:sldId id="498" r:id="rId24"/>
    <p:sldId id="492" r:id="rId25"/>
    <p:sldId id="506" r:id="rId26"/>
    <p:sldId id="507" r:id="rId27"/>
    <p:sldId id="508" r:id="rId28"/>
  </p:sldIdLst>
  <p:sldSz cx="9144000" cy="6858000" type="screen4x3"/>
  <p:notesSz cx="6985000" cy="92837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81457" autoAdjust="0"/>
  </p:normalViewPr>
  <p:slideViewPr>
    <p:cSldViewPr>
      <p:cViewPr>
        <p:scale>
          <a:sx n="66" d="100"/>
          <a:sy n="66" d="100"/>
        </p:scale>
        <p:origin x="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68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794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794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1FE0B8A-3871-4D4D-BC82-5AA226CF4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A99383F4-6CD0-4220-BF37-36ADEC397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30C090-56E9-4F5E-8AD7-C8E059300817}" type="slidenum">
              <a:rPr lang="en-US"/>
              <a:pPr/>
              <a:t>1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23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956725-86A0-4850-937C-A47381CDBD4F}" type="slidenum">
              <a:rPr lang="en-US"/>
              <a:pPr/>
              <a:t>10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Node selection heuristics?</a:t>
            </a:r>
          </a:p>
          <a:p>
            <a:pPr eaLnBrk="1" hangingPunct="1"/>
            <a:r>
              <a:rPr lang="en-US" smtClean="0"/>
              <a:t>Number of atoms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Heuristics for selecting atoms</a:t>
            </a:r>
          </a:p>
          <a:p>
            <a:pPr eaLnBrk="1" hangingPunct="1"/>
            <a:r>
              <a:rPr lang="en-US" smtClean="0"/>
              <a:t>Often you want to select the atom that results in the fewest neighbors as this reduces the branching factor of the search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E6D1DC-2E63-4141-94B9-DE2C5A90AA1E}" type="slidenum">
              <a:rPr lang="en-US"/>
              <a:pPr/>
              <a:t>11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4218A-596D-4862-A782-AC9C57F14D68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propositions up s2, up s3,</a:t>
            </a:r>
          </a:p>
          <a:p>
            <a:pPr eaLnBrk="1" hangingPunct="1"/>
            <a:r>
              <a:rPr lang="en-US" smtClean="0"/>
              <a:t>ok s2 have no internal structure. There is no notion that the proposition</a:t>
            </a:r>
          </a:p>
          <a:p>
            <a:pPr eaLnBrk="1" hangingPunct="1"/>
            <a:r>
              <a:rPr lang="en-US" smtClean="0"/>
              <a:t>up s2 and up s3 are about the same relation, but with different individuals,</a:t>
            </a:r>
          </a:p>
          <a:p>
            <a:pPr eaLnBrk="1" hangingPunct="1"/>
            <a:r>
              <a:rPr lang="en-US" smtClean="0"/>
              <a:t>or that up s2 and ok s2 are about the same switch. There is no notion</a:t>
            </a:r>
          </a:p>
          <a:p>
            <a:pPr eaLnBrk="1" hangingPunct="1"/>
            <a:r>
              <a:rPr lang="en-US" smtClean="0"/>
              <a:t>of individuals and relations.</a:t>
            </a:r>
          </a:p>
          <a:p>
            <a:pPr eaLnBrk="1" hangingPunct="1"/>
            <a:r>
              <a:rPr lang="en-US" smtClean="0"/>
              <a:t>An alternative is to explicitly represent the individual switches s1,</a:t>
            </a:r>
          </a:p>
          <a:p>
            <a:pPr eaLnBrk="1" hangingPunct="1"/>
            <a:r>
              <a:rPr lang="en-US" smtClean="0"/>
              <a:t>s2, s3, and the properties or relations, up and ok. Using this representation,</a:t>
            </a:r>
          </a:p>
          <a:p>
            <a:pPr eaLnBrk="1" hangingPunct="1"/>
            <a:r>
              <a:rPr lang="en-US" smtClean="0"/>
              <a:t>“switch s2 is up” is represented as up(s2). A binary relation, like</a:t>
            </a:r>
          </a:p>
          <a:p>
            <a:pPr eaLnBrk="1" hangingPunct="1"/>
            <a:r>
              <a:rPr lang="en-US" smtClean="0"/>
              <a:t>connected to, can be used to relate two individuals, such as connected to(w1, s1)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C6926-49D5-43DD-A7E4-174FD32FD7CB}" type="slidenum">
              <a:rPr lang="en-US"/>
              <a:pPr/>
              <a:t>13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Economy of symbols: 10 individuals and 1 binary relation can express….</a:t>
            </a:r>
          </a:p>
          <a:p>
            <a:pPr eaLnBrk="1" hangingPunct="1"/>
            <a:r>
              <a:rPr lang="en-US" i="1" smtClean="0">
                <a:latin typeface="Arial Unicode MS" pitchFamily="34" charset="-128"/>
              </a:rPr>
              <a:t>connected_to(X,Y) </a:t>
            </a:r>
            <a:endParaRPr lang="en-US" smtClean="0"/>
          </a:p>
          <a:p>
            <a:pPr eaLnBrk="1" hangingPunct="1"/>
            <a:r>
              <a:rPr lang="en-US" smtClean="0"/>
              <a:t>1000 wires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EA82D-3EC5-48FD-AF2F-07B4ED60CA9A}" type="slidenum">
              <a:rPr lang="en-US"/>
              <a:pPr/>
              <a:t>14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50EB2-B23B-4D42-86E5-1CAB9C39D3E1}" type="slidenum">
              <a:rPr lang="en-US"/>
              <a:pPr/>
              <a:t>15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5447F5-1FC6-410C-BA66-7DB458DC19DE}" type="slidenum">
              <a:rPr lang="en-US"/>
              <a:pPr/>
              <a:t>16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E1999-1C16-4E54-B9E7-48ECD49B0D44}" type="slidenum">
              <a:rPr lang="en-US"/>
              <a:pPr/>
              <a:t>17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D4729-774A-4A83-A401-6CC81115FCEF}" type="slidenum">
              <a:rPr lang="en-US"/>
              <a:pPr/>
              <a:t>18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DEB5A-BF7A-4D59-9995-8E9997F4605B}" type="slidenum">
              <a:rPr lang="en-US"/>
              <a:pPr/>
              <a:t>20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39903-FD0C-4505-92EC-A5EC149A2419}" type="slidenum">
              <a:rPr lang="en-US"/>
              <a:pPr/>
              <a:t>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DEB5A-BF7A-4D59-9995-8E9997F4605B}" type="slidenum">
              <a:rPr lang="en-US"/>
              <a:pPr/>
              <a:t>21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CD28F-D6AD-4E4A-A550-3C6F1C26489D}" type="slidenum">
              <a:rPr lang="en-US"/>
              <a:pPr/>
              <a:t>22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A9E19D-88F0-419F-8049-6E9E14B385CF}" type="slidenum">
              <a:rPr lang="en-US"/>
              <a:pPr/>
              <a:t>23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C0A17A-1649-4B96-A9EB-AF4861D30C16}" type="slidenum">
              <a:rPr lang="en-US"/>
              <a:pPr/>
              <a:t>24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KB entails alpha  </a:t>
            </a:r>
            <a:r>
              <a:rPr lang="en-US" dirty="0" err="1" smtClean="0"/>
              <a:t>iff</a:t>
            </a:r>
            <a:r>
              <a:rPr lang="en-US" dirty="0" smtClean="0"/>
              <a:t> KB and (not alpha) is </a:t>
            </a:r>
            <a:r>
              <a:rPr lang="en-US" dirty="0" err="1" smtClean="0"/>
              <a:t>unsatisfiable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KB entails alpha  </a:t>
            </a:r>
            <a:r>
              <a:rPr lang="en-US" dirty="0" err="1" smtClean="0"/>
              <a:t>iff</a:t>
            </a:r>
            <a:r>
              <a:rPr lang="en-US" dirty="0" smtClean="0"/>
              <a:t> KB and (not alpha) is </a:t>
            </a:r>
            <a:r>
              <a:rPr lang="en-US" dirty="0" err="1" smtClean="0"/>
              <a:t>unsatisfiable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KB entails alpha  </a:t>
            </a:r>
            <a:r>
              <a:rPr lang="en-US" dirty="0" err="1" smtClean="0"/>
              <a:t>iff</a:t>
            </a:r>
            <a:r>
              <a:rPr lang="en-US" dirty="0" smtClean="0"/>
              <a:t> KB and (not alpha) is </a:t>
            </a:r>
            <a:r>
              <a:rPr lang="en-US" dirty="0" err="1" smtClean="0"/>
              <a:t>unsatisfiable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63B0CE-5F8E-41B7-B0D6-17A59AEE4632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Single inference rule that yields a complete inference algorithm when coupled with any complete search algorithm</a:t>
            </a:r>
          </a:p>
          <a:p>
            <a:pPr eaLnBrk="1" hangingPunct="1"/>
            <a:r>
              <a:rPr lang="en-US" smtClean="0"/>
              <a:t>"SL resolution with Definite clauses". </a:t>
            </a:r>
          </a:p>
          <a:p>
            <a:pPr eaLnBrk="1" hangingPunct="1"/>
            <a:r>
              <a:rPr lang="en-US" smtClean="0"/>
              <a:t>For SL http://en.wikipedia.org/wiki/SLD_resolution (not really critical for this lecture)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969935-BC6E-4128-AFAC-7099F47C312A}" type="slidenum">
              <a:rPr lang="en-US"/>
              <a:pPr/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Answer clause means the antecedent are true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SLD Resolution</a:t>
            </a:r>
            <a:r>
              <a:rPr lang="en-US" smtClean="0"/>
              <a:t> of this answer clause on atom </a:t>
            </a:r>
            <a:r>
              <a:rPr lang="en-US" i="1" smtClean="0"/>
              <a:t>a</a:t>
            </a:r>
            <a:r>
              <a:rPr lang="en-US" i="1" baseline="-25000" smtClean="0"/>
              <a:t>i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8978E-68C4-49ED-BA5D-D94F8375BB82}" type="slidenum">
              <a:rPr lang="en-US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Sound and complete</a:t>
            </a:r>
          </a:p>
          <a:p>
            <a:pPr eaLnBrk="1" hangingPunct="1"/>
            <a:r>
              <a:rPr lang="en-US" smtClean="0"/>
              <a:t>When it has derived the answer, you can read a bottom-up proof in the</a:t>
            </a:r>
          </a:p>
          <a:p>
            <a:pPr eaLnBrk="1" hangingPunct="1"/>
            <a:r>
              <a:rPr lang="en-US" smtClean="0"/>
              <a:t>opposite direction. Every top-down derivation corresponds to a bottom-up</a:t>
            </a:r>
          </a:p>
          <a:p>
            <a:pPr eaLnBrk="1" hangingPunct="1"/>
            <a:r>
              <a:rPr lang="en-US" smtClean="0"/>
              <a:t>proof, and every bottom-up proof has a corresponding top-down derivation.</a:t>
            </a:r>
          </a:p>
          <a:p>
            <a:pPr eaLnBrk="1" hangingPunct="1"/>
            <a:r>
              <a:rPr lang="en-US" smtClean="0"/>
              <a:t>This equivalence can be used to show the soundness and completeness</a:t>
            </a:r>
          </a:p>
          <a:p>
            <a:pPr eaLnBrk="1" hangingPunct="1"/>
            <a:r>
              <a:rPr lang="en-US" smtClean="0"/>
              <a:t>of the derivation procedure.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AC0CF-A580-4E6F-9956-EEBEF470CF83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964E6-1D2D-49A5-8A08-E3473836F352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956725-86A0-4850-937C-A47381CDBD4F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956725-86A0-4850-937C-A47381CDBD4F}" type="slidenum">
              <a:rPr lang="en-US"/>
              <a:pPr/>
              <a:t>9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C34977-C75F-4A96-8254-9AA872B2E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BE8AE7-6DE8-4215-88A6-682C3D72A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227AAF-3AAF-45B6-830F-5AFC5FC11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255D82-FD86-451B-942E-8EDBB9C43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3706A40-6864-40BF-B83D-D9E64A118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B80A1F-1FC6-45F9-A753-29BE57AE3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F4C654-E2BA-470A-B159-8F6079FAA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80939-A02E-4F1E-BD02-E74860072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A03435-7CF7-49FF-AE3B-D8EA4C514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6DE79E-D948-4268-B151-41CF38DCE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49C30-FAE4-47A1-B7C4-68B6C50A4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E031798-91DA-4B21-8AD3-7F3256154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ispace.org/deduc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C133BD0-21DD-4E47-A637-A5B96CD4CDC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179388" y="1196975"/>
            <a:ext cx="87630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Logic: TD as search, </a:t>
            </a:r>
            <a:r>
              <a:rPr lang="en-US" sz="4800" b="1" dirty="0" err="1">
                <a:solidFill>
                  <a:schemeClr val="accent2"/>
                </a:solidFill>
                <a:latin typeface="Arial Unicode MS" pitchFamily="34" charset="-128"/>
              </a:rPr>
              <a:t>Datalog</a:t>
            </a: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 (variables) 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23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5.2  &amp; 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some  basic concepts from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12)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Oct</a:t>
            </a:r>
            <a:r>
              <a:rPr lang="en-US" sz="2400" b="1" dirty="0" smtClean="0">
                <a:latin typeface="Arial Unicode MS" pitchFamily="34" charset="-128"/>
              </a:rPr>
              <a:t>, 31,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F16BAD-68F4-47A1-ACA6-1045DDE10A5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Search Graph</a:t>
            </a:r>
          </a:p>
        </p:txBody>
      </p:sp>
      <p:sp>
        <p:nvSpPr>
          <p:cNvPr id="6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4032250" cy="2663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i="1" smtClean="0"/>
              <a:t>     </a:t>
            </a:r>
            <a:r>
              <a:rPr lang="en-US" sz="2400" i="1" smtClean="0"/>
              <a:t>a ←  b ∧ c. 		a ←  g.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a ← h.		b ← j.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b ← k.  	 	d ← m.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d ← p. 		f ← m. 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    f ← p. 		g ← m.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g ← f. 		k ← m. h ← m. 		p.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    </a:t>
            </a:r>
          </a:p>
        </p:txBody>
      </p:sp>
      <p:sp>
        <p:nvSpPr>
          <p:cNvPr id="6174" name="Rectangle 4"/>
          <p:cNvSpPr>
            <a:spLocks noChangeArrowheads="1"/>
          </p:cNvSpPr>
          <p:nvPr/>
        </p:nvSpPr>
        <p:spPr bwMode="auto">
          <a:xfrm>
            <a:off x="4356100" y="1125538"/>
            <a:ext cx="44831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	                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                                  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</a:t>
            </a:r>
          </a:p>
        </p:txBody>
      </p:sp>
      <p:pic>
        <p:nvPicPr>
          <p:cNvPr id="617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908050"/>
            <a:ext cx="4022725" cy="4014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76" name="Rectangle 6"/>
          <p:cNvSpPr>
            <a:spLocks noChangeArrowheads="1"/>
          </p:cNvSpPr>
          <p:nvPr/>
        </p:nvSpPr>
        <p:spPr bwMode="auto">
          <a:xfrm>
            <a:off x="323850" y="981075"/>
            <a:ext cx="40322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Prove: ?</a:t>
            </a:r>
            <a:r>
              <a:rPr lang="en-US" sz="2400" i="1">
                <a:latin typeface="Arial Unicode MS" pitchFamily="34" charset="-128"/>
              </a:rPr>
              <a:t>← a ∧ d.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</a:t>
            </a:r>
          </a:p>
        </p:txBody>
      </p:sp>
      <p:sp>
        <p:nvSpPr>
          <p:cNvPr id="6177" name="Rectangle 7"/>
          <p:cNvSpPr>
            <a:spLocks noChangeArrowheads="1"/>
          </p:cNvSpPr>
          <p:nvPr/>
        </p:nvSpPr>
        <p:spPr bwMode="auto">
          <a:xfrm>
            <a:off x="539750" y="5157788"/>
            <a:ext cx="40322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Heuristics?</a:t>
            </a:r>
            <a:r>
              <a:rPr lang="en-US" sz="2400" i="1">
                <a:latin typeface="Arial Unicode MS" pitchFamily="34" charset="-128"/>
              </a:rPr>
              <a:t>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</a:t>
            </a:r>
          </a:p>
        </p:txBody>
      </p:sp>
      <p:pic>
        <p:nvPicPr>
          <p:cNvPr id="617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5229225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DAA158B-2623-4A2A-A1DD-1CE31419108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 Top Down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TopDown Proofs as search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Datalog</a:t>
            </a:r>
          </a:p>
          <a:p>
            <a:pPr eaLnBrk="1" hangingPunct="1">
              <a:buFontTx/>
              <a:buChar char="•"/>
            </a:pPr>
            <a:endParaRPr lang="en-US" sz="4000" smtClean="0"/>
          </a:p>
          <a:p>
            <a:pPr eaLnBrk="1" hangingPunct="1">
              <a:spcBef>
                <a:spcPct val="0"/>
              </a:spcBef>
            </a:pPr>
            <a:endParaRPr lang="en-US" sz="4000" smtClean="0"/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D5910CE-A0C8-4871-B7F5-1F520A4A66C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2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Representation and Reasoning in Complex domains</a:t>
            </a:r>
          </a:p>
        </p:txBody>
      </p:sp>
      <p:sp>
        <p:nvSpPr>
          <p:cNvPr id="7206" name="Rectangle 4"/>
          <p:cNvSpPr>
            <a:spLocks noChangeArrowheads="1"/>
          </p:cNvSpPr>
          <p:nvPr/>
        </p:nvSpPr>
        <p:spPr bwMode="auto">
          <a:xfrm>
            <a:off x="0" y="1143000"/>
            <a:ext cx="464343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In complex domains expressing knowledge with </a:t>
            </a:r>
            <a:r>
              <a:rPr lang="en-US" b="1">
                <a:latin typeface="Arial Unicode MS" pitchFamily="34" charset="-128"/>
              </a:rPr>
              <a:t>propositions</a:t>
            </a:r>
            <a:r>
              <a:rPr lang="en-US">
                <a:latin typeface="Arial Unicode MS" pitchFamily="34" charset="-128"/>
              </a:rPr>
              <a:t> can be quite limiting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7207" name="Rectangle 22"/>
          <p:cNvSpPr>
            <a:spLocks noChangeArrowheads="1"/>
          </p:cNvSpPr>
          <p:nvPr/>
        </p:nvSpPr>
        <p:spPr bwMode="auto">
          <a:xfrm>
            <a:off x="1214438" y="2857500"/>
            <a:ext cx="266382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up_s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r>
              <a:rPr lang="en-US" sz="2400" i="1">
                <a:latin typeface="Arial Unicode MS" pitchFamily="34" charset="-128"/>
              </a:rPr>
              <a:t> 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up_s</a:t>
            </a:r>
            <a:r>
              <a:rPr lang="en-US" sz="2400" i="1" baseline="-25000">
                <a:latin typeface="Arial Unicode MS" pitchFamily="34" charset="-128"/>
              </a:rPr>
              <a:t>3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ok_cb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ok_cb</a:t>
            </a:r>
            <a:r>
              <a:rPr lang="en-US" sz="2400" i="1" baseline="-25000">
                <a:latin typeface="Arial Unicode MS" pitchFamily="34" charset="-128"/>
              </a:rPr>
              <a:t>2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live_w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2400" i="1">
                <a:latin typeface="Arial Unicode MS" pitchFamily="34" charset="-128"/>
              </a:rPr>
              <a:t>connected_w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_w</a:t>
            </a:r>
            <a:r>
              <a:rPr lang="en-US" sz="2400" i="1" baseline="-25000">
                <a:latin typeface="Arial Unicode MS" pitchFamily="34" charset="-128"/>
              </a:rPr>
              <a:t>2</a:t>
            </a:r>
          </a:p>
          <a:p>
            <a:pPr marL="342900" indent="-342900">
              <a:lnSpc>
                <a:spcPct val="80000"/>
              </a:lnSpc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</a:pPr>
            <a:endParaRPr lang="en-US" sz="2400" i="1">
              <a:latin typeface="Arial Unicode MS" pitchFamily="34" charset="-128"/>
            </a:endParaRPr>
          </a:p>
        </p:txBody>
      </p:sp>
      <p:sp>
        <p:nvSpPr>
          <p:cNvPr id="7208" name="Rectangle 23"/>
          <p:cNvSpPr>
            <a:spLocks noChangeArrowheads="1"/>
          </p:cNvSpPr>
          <p:nvPr/>
        </p:nvSpPr>
        <p:spPr bwMode="auto">
          <a:xfrm>
            <a:off x="5929313" y="2857500"/>
            <a:ext cx="321468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up( s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</a:rPr>
              <a:t>) 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up( s</a:t>
            </a:r>
            <a:r>
              <a:rPr lang="en-US" sz="2400" i="1" baseline="-25000" dirty="0">
                <a:latin typeface="Arial Unicode MS" pitchFamily="34" charset="-128"/>
              </a:rPr>
              <a:t>3 </a:t>
            </a:r>
            <a:r>
              <a:rPr lang="en-US" sz="2400" i="1" dirty="0">
                <a:latin typeface="Arial Unicode MS" pitchFamily="34" charset="-128"/>
              </a:rPr>
              <a:t>)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ok( cb</a:t>
            </a:r>
            <a:r>
              <a:rPr lang="en-US" sz="2400" i="1" baseline="-25000" dirty="0">
                <a:latin typeface="Arial Unicode MS" pitchFamily="34" charset="-128"/>
              </a:rPr>
              <a:t>1 </a:t>
            </a:r>
            <a:r>
              <a:rPr lang="en-US" sz="2400" i="1" dirty="0">
                <a:latin typeface="Arial Unicode MS" pitchFamily="34" charset="-128"/>
              </a:rPr>
              <a:t>)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ok( cb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</a:rPr>
              <a:t>) 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live( w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)</a:t>
            </a:r>
          </a:p>
          <a:p>
            <a:pPr marL="342900" indent="-342900">
              <a:lnSpc>
                <a:spcPct val="80000"/>
              </a:lnSpc>
            </a:pPr>
            <a:r>
              <a:rPr lang="en-US" sz="2400" i="1" dirty="0">
                <a:latin typeface="Arial Unicode MS" pitchFamily="34" charset="-128"/>
              </a:rPr>
              <a:t>connected( w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 , w</a:t>
            </a:r>
            <a:r>
              <a:rPr lang="en-US" sz="2400" i="1" baseline="-25000" dirty="0">
                <a:latin typeface="Arial Unicode MS" pitchFamily="34" charset="-128"/>
              </a:rPr>
              <a:t>2</a:t>
            </a:r>
            <a:r>
              <a:rPr lang="en-US" sz="2400" i="1" dirty="0">
                <a:latin typeface="Arial Unicode MS" pitchFamily="34" charset="-128"/>
              </a:rPr>
              <a:t> ) </a:t>
            </a:r>
          </a:p>
        </p:txBody>
      </p:sp>
      <p:sp>
        <p:nvSpPr>
          <p:cNvPr id="7209" name="Rectangle 4"/>
          <p:cNvSpPr>
            <a:spLocks noChangeArrowheads="1"/>
          </p:cNvSpPr>
          <p:nvPr/>
        </p:nvSpPr>
        <p:spPr bwMode="auto">
          <a:xfrm>
            <a:off x="4714875" y="1071563"/>
            <a:ext cx="4786313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It is often </a:t>
            </a: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natural</a:t>
            </a:r>
            <a:r>
              <a:rPr lang="en-US" dirty="0">
                <a:latin typeface="Arial Unicode MS" pitchFamily="34" charset="-128"/>
              </a:rPr>
              <a:t> to consider </a:t>
            </a:r>
            <a:r>
              <a:rPr lang="en-US" b="1" dirty="0">
                <a:latin typeface="Arial Unicode MS" pitchFamily="34" charset="-128"/>
              </a:rPr>
              <a:t>individuals</a:t>
            </a:r>
            <a:r>
              <a:rPr lang="en-US" dirty="0">
                <a:latin typeface="Arial Unicode MS" pitchFamily="34" charset="-128"/>
              </a:rPr>
              <a:t> and their </a:t>
            </a:r>
            <a:r>
              <a:rPr lang="en-US" b="1" dirty="0">
                <a:latin typeface="Arial Unicode MS" pitchFamily="34" charset="-128"/>
              </a:rPr>
              <a:t>properties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latin typeface="Arial Unicode MS" pitchFamily="34" charset="-128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14313" y="4929188"/>
            <a:ext cx="4500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There is no notion that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2938" y="5429250"/>
            <a:ext cx="6450012" cy="785813"/>
            <a:chOff x="642938" y="5429250"/>
            <a:chExt cx="6450012" cy="785813"/>
          </a:xfrm>
        </p:grpSpPr>
        <p:sp>
          <p:nvSpPr>
            <p:cNvPr id="7211" name="Rectangle 22"/>
            <p:cNvSpPr>
              <a:spLocks noChangeArrowheads="1"/>
            </p:cNvSpPr>
            <p:nvPr/>
          </p:nvSpPr>
          <p:spPr bwMode="auto">
            <a:xfrm>
              <a:off x="642938" y="5429250"/>
              <a:ext cx="1143000" cy="78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up_s</a:t>
              </a:r>
              <a:r>
                <a:rPr lang="en-US" sz="2400" i="1" baseline="-25000" dirty="0">
                  <a:latin typeface="Arial Unicode MS" pitchFamily="34" charset="-128"/>
                </a:rPr>
                <a:t>2</a:t>
              </a:r>
              <a:r>
                <a:rPr lang="en-US" sz="2400" i="1" dirty="0">
                  <a:latin typeface="Arial Unicode MS" pitchFamily="34" charset="-128"/>
                </a:rPr>
                <a:t>  </a:t>
              </a:r>
            </a:p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up_s</a:t>
              </a:r>
              <a:r>
                <a:rPr lang="en-US" sz="2400" i="1" baseline="-25000" dirty="0">
                  <a:latin typeface="Arial Unicode MS" pitchFamily="34" charset="-128"/>
                </a:rPr>
                <a:t>3</a:t>
              </a: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baseline="-25000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4429125" y="5429250"/>
              <a:ext cx="266382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live_w</a:t>
              </a:r>
              <a:r>
                <a:rPr lang="en-US" sz="2400" i="1" baseline="-25000" dirty="0">
                  <a:latin typeface="Arial Unicode MS" pitchFamily="34" charset="-128"/>
                </a:rPr>
                <a:t>1</a:t>
              </a: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r>
                <a:rPr lang="en-US" sz="2400" i="1" dirty="0">
                  <a:latin typeface="Arial Unicode MS" pitchFamily="34" charset="-128"/>
                </a:rPr>
                <a:t>connected_w</a:t>
              </a:r>
              <a:r>
                <a:rPr lang="en-US" sz="2400" i="1" baseline="-25000" dirty="0">
                  <a:latin typeface="Arial Unicode MS" pitchFamily="34" charset="-128"/>
                </a:rPr>
                <a:t>1</a:t>
              </a:r>
              <a:r>
                <a:rPr lang="en-US" sz="2400" i="1" dirty="0">
                  <a:latin typeface="Arial Unicode MS" pitchFamily="34" charset="-128"/>
                </a:rPr>
                <a:t>_w</a:t>
              </a:r>
              <a:r>
                <a:rPr lang="en-US" sz="2400" i="1" baseline="-25000" dirty="0">
                  <a:latin typeface="Arial Unicode MS" pitchFamily="34" charset="-128"/>
                </a:rPr>
                <a:t>2</a:t>
              </a: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  <a:p>
              <a:pPr marL="342900" indent="-342900">
                <a:lnSpc>
                  <a:spcPct val="80000"/>
                </a:lnSpc>
              </a:pPr>
              <a:endParaRPr lang="en-US" sz="2400" i="1" dirty="0">
                <a:latin typeface="Arial Unicode MS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8" grpId="0"/>
      <p:bldP spid="720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F018D4A-5241-4468-9507-B586B981B46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What do we gain….</a:t>
            </a:r>
          </a:p>
        </p:txBody>
      </p:sp>
      <p:sp>
        <p:nvSpPr>
          <p:cNvPr id="8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00125"/>
            <a:ext cx="8893175" cy="53086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8204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By breaking propositions into relations applied to individuals?</a:t>
            </a:r>
          </a:p>
        </p:txBody>
      </p:sp>
      <p:sp>
        <p:nvSpPr>
          <p:cNvPr id="8205" name="Rectangle 4"/>
          <p:cNvSpPr>
            <a:spLocks noChangeArrowheads="1"/>
          </p:cNvSpPr>
          <p:nvPr/>
        </p:nvSpPr>
        <p:spPr bwMode="auto">
          <a:xfrm>
            <a:off x="3429000" y="3071813"/>
            <a:ext cx="84582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85750" y="1857375"/>
            <a:ext cx="88582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Express </a:t>
            </a:r>
            <a:r>
              <a:rPr lang="en-US" b="1">
                <a:latin typeface="Arial Unicode MS" pitchFamily="34" charset="-128"/>
              </a:rPr>
              <a:t>knowledge</a:t>
            </a:r>
            <a:r>
              <a:rPr lang="en-US">
                <a:latin typeface="Arial Unicode MS" pitchFamily="34" charset="-128"/>
              </a:rPr>
              <a:t> that </a:t>
            </a:r>
            <a:r>
              <a:rPr lang="en-US" b="1">
                <a:latin typeface="Arial Unicode MS" pitchFamily="34" charset="-128"/>
              </a:rPr>
              <a:t>holds for set of individuals </a:t>
            </a:r>
            <a:r>
              <a:rPr lang="en-US">
                <a:latin typeface="Arial Unicode MS" pitchFamily="34" charset="-128"/>
              </a:rPr>
              <a:t>(by introducing                        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714375" y="2928938"/>
            <a:ext cx="79295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live(W) &lt;- connected_to(W,W1)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>
                <a:latin typeface="Arial Unicode MS" pitchFamily="34" charset="-128"/>
              </a:rPr>
              <a:t>  live(W1)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i="1">
                <a:latin typeface="Arial Unicode MS" pitchFamily="34" charset="-128"/>
              </a:rPr>
              <a:t>			wire(W)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>
                <a:latin typeface="Arial Unicode MS" pitchFamily="34" charset="-128"/>
              </a:rPr>
              <a:t> wire(W1).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14313" y="4143375"/>
            <a:ext cx="84582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We can </a:t>
            </a:r>
            <a:r>
              <a:rPr lang="en-US" b="1">
                <a:latin typeface="Arial Unicode MS" pitchFamily="34" charset="-128"/>
              </a:rPr>
              <a:t>ask generic queries</a:t>
            </a:r>
            <a:r>
              <a:rPr lang="en-US">
                <a:latin typeface="Arial Unicode MS" pitchFamily="34" charset="-128"/>
              </a:rPr>
              <a:t> (i.e., containing 				)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714375" y="5429250"/>
            <a:ext cx="78120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?  connected_to(W, </a:t>
            </a:r>
            <a:r>
              <a:rPr lang="en-US" sz="2400" i="1">
                <a:latin typeface="Arial Unicode MS" pitchFamily="34" charset="-128"/>
              </a:rPr>
              <a:t>w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i="1">
                <a:latin typeface="Arial Unicode MS" pitchFamily="34" charset="-12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EE88A7-36BE-4392-A089-0C85823C132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Datalog vs PDCL </a:t>
            </a:r>
            <a:r>
              <a:rPr lang="en-US" sz="2400" smtClean="0"/>
              <a:t>(better with colors)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534400" cy="685800"/>
          </a:xfrm>
        </p:spPr>
        <p:txBody>
          <a:bodyPr/>
          <a:lstStyle/>
          <a:p>
            <a:pPr>
              <a:defRPr/>
            </a:pPr>
            <a:r>
              <a:rPr lang="en-US" sz="2400" smtClean="0"/>
              <a:t>Datalog: a relational rule language</a:t>
            </a:r>
          </a:p>
        </p:txBody>
      </p:sp>
      <p:sp>
        <p:nvSpPr>
          <p:cNvPr id="60418" name="Rectangle 4"/>
          <p:cNvSpPr>
            <a:spLocks noChangeArrowheads="1"/>
          </p:cNvSpPr>
          <p:nvPr/>
        </p:nvSpPr>
        <p:spPr bwMode="auto">
          <a:xfrm>
            <a:off x="247620" y="1735121"/>
            <a:ext cx="7956550" cy="936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A </a:t>
            </a: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variable </a:t>
            </a:r>
            <a:r>
              <a:rPr lang="en-US" sz="2400">
                <a:cs typeface="Times New Roman" pitchFamily="18" charset="0"/>
              </a:rPr>
              <a:t>is a symbol starting with an upper case letter</a:t>
            </a:r>
            <a:endParaRPr lang="en-US" sz="2400" b="1">
              <a:cs typeface="Times New Roman" pitchFamily="18" charset="0"/>
            </a:endParaRPr>
          </a:p>
        </p:txBody>
      </p:sp>
      <p:sp>
        <p:nvSpPr>
          <p:cNvPr id="587781" name="Rectangle 5"/>
          <p:cNvSpPr>
            <a:spLocks noChangeArrowheads="1"/>
          </p:cNvSpPr>
          <p:nvPr/>
        </p:nvSpPr>
        <p:spPr bwMode="auto">
          <a:xfrm>
            <a:off x="277782" y="2800333"/>
            <a:ext cx="7926388" cy="129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A </a:t>
            </a: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constant </a:t>
            </a:r>
            <a:r>
              <a:rPr lang="en-US" sz="2400">
                <a:cs typeface="Times New Roman" pitchFamily="18" charset="0"/>
              </a:rPr>
              <a:t>is a symbol starting with lower-case letter or a sequence of digits.</a:t>
            </a:r>
          </a:p>
        </p:txBody>
      </p:sp>
      <p:sp>
        <p:nvSpPr>
          <p:cNvPr id="587784" name="Rectangle 8"/>
          <p:cNvSpPr>
            <a:spLocks noChangeArrowheads="1"/>
          </p:cNvSpPr>
          <p:nvPr/>
        </p:nvSpPr>
        <p:spPr bwMode="auto">
          <a:xfrm>
            <a:off x="277782" y="5462571"/>
            <a:ext cx="7959725" cy="10810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A </a:t>
            </a: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predicate symbol </a:t>
            </a:r>
            <a:r>
              <a:rPr lang="en-US" sz="2400">
                <a:cs typeface="Times New Roman" pitchFamily="18" charset="0"/>
              </a:rPr>
              <a:t>is a symbol starting with a lower-case letter.</a:t>
            </a:r>
          </a:p>
        </p:txBody>
      </p:sp>
      <p:sp>
        <p:nvSpPr>
          <p:cNvPr id="587785" name="Rectangle 9"/>
          <p:cNvSpPr>
            <a:spLocks noChangeArrowheads="1"/>
          </p:cNvSpPr>
          <p:nvPr/>
        </p:nvSpPr>
        <p:spPr bwMode="auto">
          <a:xfrm>
            <a:off x="282545" y="4176696"/>
            <a:ext cx="7921625" cy="10810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term </a:t>
            </a:r>
            <a:r>
              <a:rPr lang="en-US" sz="2400" dirty="0">
                <a:cs typeface="Times New Roman" pitchFamily="18" charset="0"/>
              </a:rPr>
              <a:t>is either a variable or a constant.</a:t>
            </a:r>
          </a:p>
        </p:txBody>
      </p:sp>
      <p:sp>
        <p:nvSpPr>
          <p:cNvPr id="60422" name="Rectangle 10"/>
          <p:cNvSpPr>
            <a:spLocks noChangeArrowheads="1"/>
          </p:cNvSpPr>
          <p:nvPr/>
        </p:nvSpPr>
        <p:spPr bwMode="auto">
          <a:xfrm>
            <a:off x="214282" y="1071546"/>
            <a:ext cx="8458200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 err="1">
                <a:cs typeface="Times New Roman" pitchFamily="18" charset="0"/>
              </a:rPr>
              <a:t>Datalog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solidFill>
                  <a:srgbClr val="3233D0"/>
                </a:solidFill>
                <a:cs typeface="Times New Roman" pitchFamily="18" charset="0"/>
              </a:rPr>
              <a:t>expands the syntax of PDCL</a:t>
            </a:r>
            <a:r>
              <a:rPr lang="en-US" dirty="0">
                <a:cs typeface="Times New Roman" pitchFamily="18" charset="0"/>
              </a:rPr>
              <a:t>….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72095" y="2163746"/>
            <a:ext cx="2300438" cy="46166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Examples: X,   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56170" y="3575033"/>
            <a:ext cx="2600392" cy="46166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Examples: alan, w1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66982" y="6022958"/>
            <a:ext cx="4878259" cy="46166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Examples: live, connected, part-of, in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378295" y="4684696"/>
            <a:ext cx="3379643" cy="46166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Examples: X, Y, alan,  w1</a:t>
            </a:r>
          </a:p>
        </p:txBody>
      </p:sp>
      <p:sp>
        <p:nvSpPr>
          <p:cNvPr id="13" name="Freeform 12"/>
          <p:cNvSpPr/>
          <p:nvPr/>
        </p:nvSpPr>
        <p:spPr bwMode="auto">
          <a:xfrm>
            <a:off x="8143900" y="3286124"/>
            <a:ext cx="374650" cy="1460500"/>
          </a:xfrm>
          <a:custGeom>
            <a:avLst/>
            <a:gdLst>
              <a:gd name="connsiteX0" fmla="*/ 0 w 374650"/>
              <a:gd name="connsiteY0" fmla="*/ 1460500 h 1460500"/>
              <a:gd name="connsiteX1" fmla="*/ 355600 w 374650"/>
              <a:gd name="connsiteY1" fmla="*/ 736600 h 1460500"/>
              <a:gd name="connsiteX2" fmla="*/ 114300 w 374650"/>
              <a:gd name="connsiteY2" fmla="*/ 0 h 146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650" h="1460500">
                <a:moveTo>
                  <a:pt x="0" y="1460500"/>
                </a:moveTo>
                <a:cubicBezTo>
                  <a:pt x="168275" y="1220258"/>
                  <a:pt x="336550" y="980017"/>
                  <a:pt x="355600" y="736600"/>
                </a:cubicBezTo>
                <a:cubicBezTo>
                  <a:pt x="374650" y="493183"/>
                  <a:pt x="244475" y="246591"/>
                  <a:pt x="114300" y="0"/>
                </a:cubicBezTo>
              </a:path>
            </a:pathLst>
          </a:custGeom>
          <a:noFill/>
          <a:ln w="76200" cap="flat" cmpd="sng" algn="ctr">
            <a:solidFill>
              <a:srgbClr val="CC00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8215338" y="2143116"/>
            <a:ext cx="740833" cy="2844800"/>
          </a:xfrm>
          <a:custGeom>
            <a:avLst/>
            <a:gdLst>
              <a:gd name="connsiteX0" fmla="*/ 0 w 740833"/>
              <a:gd name="connsiteY0" fmla="*/ 2844800 h 2844800"/>
              <a:gd name="connsiteX1" fmla="*/ 635000 w 740833"/>
              <a:gd name="connsiteY1" fmla="*/ 2438400 h 2844800"/>
              <a:gd name="connsiteX2" fmla="*/ 635000 w 740833"/>
              <a:gd name="connsiteY2" fmla="*/ 723900 h 2844800"/>
              <a:gd name="connsiteX3" fmla="*/ 139700 w 740833"/>
              <a:gd name="connsiteY3" fmla="*/ 0 h 284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833" h="2844800">
                <a:moveTo>
                  <a:pt x="0" y="2844800"/>
                </a:moveTo>
                <a:cubicBezTo>
                  <a:pt x="264583" y="2818341"/>
                  <a:pt x="529167" y="2791883"/>
                  <a:pt x="635000" y="2438400"/>
                </a:cubicBezTo>
                <a:cubicBezTo>
                  <a:pt x="740833" y="2084917"/>
                  <a:pt x="717550" y="1130300"/>
                  <a:pt x="635000" y="723900"/>
                </a:cubicBezTo>
                <a:cubicBezTo>
                  <a:pt x="552450" y="317500"/>
                  <a:pt x="346075" y="158750"/>
                  <a:pt x="139700" y="0"/>
                </a:cubicBezTo>
              </a:path>
            </a:pathLst>
          </a:custGeom>
          <a:noFill/>
          <a:ln w="76200" cap="flat" cmpd="sng" algn="ctr">
            <a:solidFill>
              <a:srgbClr val="CC00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1" grpId="0" animBg="1"/>
      <p:bldP spid="587784" grpId="0" animBg="1"/>
      <p:bldP spid="587785" grpId="0" animBg="1"/>
      <p:bldP spid="11" grpId="0" animBg="1"/>
      <p:bldP spid="12" grpId="0" animBg="1"/>
      <p:bldP spid="19" grpId="0" animBg="1"/>
      <p:bldP spid="14" grpId="0" animBg="1"/>
      <p:bldP spid="1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MS PGothic" pitchFamily="34" charset="-128"/>
              </a:rPr>
              <a:t>Datalog Syntax (cont</a:t>
            </a:r>
            <a:r>
              <a:rPr lang="en-US" altLang="en-US" smtClean="0">
                <a:ea typeface="MS PGothic" pitchFamily="34" charset="-128"/>
              </a:rPr>
              <a:t>’</a:t>
            </a:r>
            <a:r>
              <a:rPr altLang="ja-JP" smtClean="0">
                <a:ea typeface="MS PGothic" pitchFamily="34" charset="-128"/>
              </a:rPr>
              <a:t>d</a:t>
            </a:r>
            <a:r>
              <a:rPr lang="en-US" altLang="ja-JP" smtClean="0">
                <a:ea typeface="MS PGothic" pitchFamily="34" charset="-128"/>
              </a:rPr>
              <a:t>)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241300" y="854075"/>
            <a:ext cx="8785225" cy="155733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An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atom</a:t>
            </a:r>
            <a:r>
              <a:rPr lang="en-US" sz="2400" dirty="0">
                <a:solidFill>
                  <a:srgbClr val="262673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is a symbol of the form </a:t>
            </a:r>
            <a:r>
              <a:rPr lang="en-US" sz="2400" i="1" dirty="0">
                <a:cs typeface="Times New Roman" pitchFamily="18" charset="0"/>
              </a:rPr>
              <a:t>p</a:t>
            </a:r>
            <a:r>
              <a:rPr lang="en-US" sz="2400" dirty="0">
                <a:cs typeface="Times New Roman" pitchFamily="18" charset="0"/>
              </a:rPr>
              <a:t> or </a:t>
            </a:r>
            <a:r>
              <a:rPr lang="en-US" sz="2400" i="1" dirty="0">
                <a:solidFill>
                  <a:srgbClr val="3233D0"/>
                </a:solidFill>
                <a:cs typeface="Times New Roman" pitchFamily="18" charset="0"/>
              </a:rPr>
              <a:t>p</a:t>
            </a:r>
            <a:r>
              <a:rPr lang="en-US" sz="2400" dirty="0">
                <a:solidFill>
                  <a:srgbClr val="3233D0"/>
                </a:solidFill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3233D0"/>
                </a:solidFill>
                <a:cs typeface="Times New Roman" pitchFamily="18" charset="0"/>
              </a:rPr>
              <a:t>t</a:t>
            </a:r>
            <a:r>
              <a:rPr lang="en-US" sz="2400" i="1" baseline="-25000" dirty="0">
                <a:solidFill>
                  <a:srgbClr val="3233D0"/>
                </a:solidFill>
                <a:cs typeface="Times New Roman" pitchFamily="18" charset="0"/>
              </a:rPr>
              <a:t>1</a:t>
            </a:r>
            <a:r>
              <a:rPr lang="en-US" sz="2400" dirty="0">
                <a:solidFill>
                  <a:srgbClr val="3233D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3233D0"/>
                </a:solidFill>
                <a:ea typeface="Arial Unicode MS" pitchFamily="34" charset="-128"/>
                <a:cs typeface="Times New Roman" pitchFamily="18" charset="0"/>
              </a:rPr>
              <a:t>….</a:t>
            </a:r>
            <a:r>
              <a:rPr lang="en-US" sz="2400" dirty="0">
                <a:solidFill>
                  <a:srgbClr val="3233D0"/>
                </a:solidFill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3233D0"/>
                </a:solidFill>
                <a:cs typeface="Times New Roman" pitchFamily="18" charset="0"/>
              </a:rPr>
              <a:t>t</a:t>
            </a:r>
            <a:r>
              <a:rPr lang="en-US" sz="2400" i="1" baseline="-25000" dirty="0" err="1">
                <a:solidFill>
                  <a:srgbClr val="3233D0"/>
                </a:solidFill>
                <a:cs typeface="Times New Roman" pitchFamily="18" charset="0"/>
              </a:rPr>
              <a:t>n</a:t>
            </a:r>
            <a:r>
              <a:rPr lang="en-US" sz="2400" dirty="0">
                <a:solidFill>
                  <a:srgbClr val="3233D0"/>
                </a:solidFill>
                <a:cs typeface="Times New Roman" pitchFamily="18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where </a:t>
            </a:r>
            <a:r>
              <a:rPr lang="en-US" sz="2400" i="1" dirty="0">
                <a:solidFill>
                  <a:schemeClr val="accent2"/>
                </a:solidFill>
                <a:cs typeface="Times New Roman" pitchFamily="18" charset="0"/>
              </a:rPr>
              <a:t>p</a:t>
            </a: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 is a predicate symbol and </a:t>
            </a:r>
            <a:r>
              <a:rPr lang="en-US" sz="2400" i="1" dirty="0" err="1">
                <a:solidFill>
                  <a:schemeClr val="accent2"/>
                </a:solidFill>
                <a:cs typeface="Times New Roman" pitchFamily="18" charset="0"/>
              </a:rPr>
              <a:t>t</a:t>
            </a:r>
            <a:r>
              <a:rPr lang="en-US" sz="2400" i="1" baseline="-25000" dirty="0" err="1">
                <a:solidFill>
                  <a:schemeClr val="accent2"/>
                </a:solidFill>
                <a:cs typeface="Times New Roman" pitchFamily="18" charset="0"/>
              </a:rPr>
              <a:t>i</a:t>
            </a:r>
            <a:r>
              <a:rPr lang="en-US" sz="2400" i="1" baseline="-250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400" i="1" baseline="-25000" dirty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are terms</a:t>
            </a:r>
          </a:p>
          <a:p>
            <a:pPr marL="381000" indent="-381000">
              <a:spcBef>
                <a:spcPct val="20000"/>
              </a:spcBef>
            </a:pPr>
            <a:endParaRPr lang="en-US" sz="2400" dirty="0">
              <a:cs typeface="Times New Roman" pitchFamily="18" charset="0"/>
            </a:endParaRPr>
          </a:p>
          <a:p>
            <a:pPr marL="381000" indent="-381000">
              <a:spcBef>
                <a:spcPct val="20000"/>
              </a:spcBef>
            </a:pPr>
            <a:endParaRPr lang="en-US" sz="2400" dirty="0">
              <a:cs typeface="Times New Roman" pitchFamily="18" charset="0"/>
            </a:endParaRPr>
          </a:p>
          <a:p>
            <a:pPr marL="381000" indent="-381000">
              <a:spcBef>
                <a:spcPct val="20000"/>
              </a:spcBef>
            </a:pPr>
            <a:endParaRPr lang="en-US" sz="2400" dirty="0">
              <a:cs typeface="Times New Roman" pitchFamily="18" charset="0"/>
            </a:endParaRPr>
          </a:p>
          <a:p>
            <a:pPr marL="381000" indent="-381000">
              <a:spcBef>
                <a:spcPct val="20000"/>
              </a:spcBef>
            </a:pPr>
            <a:endParaRPr lang="en-US" sz="2400" dirty="0">
              <a:cs typeface="Times New Roman" pitchFamily="18" charset="0"/>
            </a:endParaRPr>
          </a:p>
          <a:p>
            <a:pPr marL="381000" indent="-381000">
              <a:spcBef>
                <a:spcPct val="20000"/>
              </a:spcBef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589830" name="Rectangle 6"/>
          <p:cNvSpPr>
            <a:spLocks noChangeArrowheads="1"/>
          </p:cNvSpPr>
          <p:nvPr/>
        </p:nvSpPr>
        <p:spPr bwMode="auto">
          <a:xfrm>
            <a:off x="250825" y="2565400"/>
            <a:ext cx="8775700" cy="2232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A </a:t>
            </a: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definite clause </a:t>
            </a:r>
            <a:r>
              <a:rPr lang="en-US" sz="2400">
                <a:cs typeface="Times New Roman" pitchFamily="18" charset="0"/>
              </a:rPr>
              <a:t>is either an atom (a fact) or of the form:</a:t>
            </a:r>
          </a:p>
          <a:p>
            <a:pPr marL="381000" indent="-381000">
              <a:spcBef>
                <a:spcPct val="20000"/>
              </a:spcBef>
            </a:pPr>
            <a:r>
              <a:rPr lang="en-US" sz="2400" i="1">
                <a:cs typeface="Times New Roman" pitchFamily="18" charset="0"/>
              </a:rPr>
              <a:t>    				h  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>
                <a:ea typeface="Arial Unicode MS" pitchFamily="34" charset="-128"/>
                <a:cs typeface="Times New Roman" pitchFamily="18" charset="0"/>
              </a:rPr>
              <a:t>←</a:t>
            </a:r>
            <a:r>
              <a:rPr lang="en-US" sz="2400">
                <a:cs typeface="Times New Roman" pitchFamily="18" charset="0"/>
              </a:rPr>
              <a:t>  </a:t>
            </a:r>
            <a:r>
              <a:rPr lang="en-US" sz="2400" i="1">
                <a:cs typeface="Times New Roman" pitchFamily="18" charset="0"/>
              </a:rPr>
              <a:t>b</a:t>
            </a:r>
            <a:r>
              <a:rPr lang="en-US" sz="2400" i="1" baseline="-25000">
                <a:cs typeface="Times New Roman" pitchFamily="18" charset="0"/>
              </a:rPr>
              <a:t>1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>
                <a:ea typeface="Arial Unicode MS" pitchFamily="34" charset="-128"/>
                <a:cs typeface="Times New Roman" pitchFamily="18" charset="0"/>
              </a:rPr>
              <a:t>∧… ∧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 i="1">
                <a:cs typeface="Times New Roman" pitchFamily="18" charset="0"/>
              </a:rPr>
              <a:t>b</a:t>
            </a:r>
            <a:r>
              <a:rPr lang="en-US" sz="2400" i="1" baseline="-25000">
                <a:cs typeface="Times New Roman" pitchFamily="18" charset="0"/>
              </a:rPr>
              <a:t>m</a:t>
            </a:r>
            <a:r>
              <a:rPr lang="en-US" sz="2400">
                <a:cs typeface="Times New Roman" pitchFamily="18" charset="0"/>
              </a:rPr>
              <a:t> </a:t>
            </a:r>
          </a:p>
          <a:p>
            <a:pPr marL="381000" indent="-3810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where </a:t>
            </a:r>
            <a:r>
              <a:rPr lang="en-US" sz="2400" i="1">
                <a:cs typeface="Times New Roman" pitchFamily="18" charset="0"/>
              </a:rPr>
              <a:t>h</a:t>
            </a:r>
            <a:r>
              <a:rPr lang="en-US" sz="2400">
                <a:cs typeface="Times New Roman" pitchFamily="18" charset="0"/>
              </a:rPr>
              <a:t>  and the </a:t>
            </a:r>
            <a:r>
              <a:rPr lang="en-US" sz="2400" i="1">
                <a:cs typeface="Times New Roman" pitchFamily="18" charset="0"/>
              </a:rPr>
              <a:t>b</a:t>
            </a:r>
            <a:r>
              <a:rPr lang="en-US" sz="2400" i="1" baseline="-25000">
                <a:cs typeface="Times New Roman" pitchFamily="18" charset="0"/>
              </a:rPr>
              <a:t>i</a:t>
            </a:r>
            <a:r>
              <a:rPr lang="en-US" sz="2400">
                <a:cs typeface="Times New Roman" pitchFamily="18" charset="0"/>
              </a:rPr>
              <a:t> are atoms (Read this as ``</a:t>
            </a:r>
            <a:r>
              <a:rPr lang="en-US" sz="2400" i="1">
                <a:cs typeface="Times New Roman" pitchFamily="18" charset="0"/>
              </a:rPr>
              <a:t>h</a:t>
            </a:r>
            <a:r>
              <a:rPr lang="en-US" sz="2400">
                <a:cs typeface="Times New Roman" pitchFamily="18" charset="0"/>
              </a:rPr>
              <a:t>  if </a:t>
            </a:r>
            <a:r>
              <a:rPr lang="en-US" sz="2400" i="1">
                <a:cs typeface="Times New Roman" pitchFamily="18" charset="0"/>
              </a:rPr>
              <a:t>b</a:t>
            </a:r>
            <a:r>
              <a:rPr lang="en-US" sz="2400">
                <a:cs typeface="Times New Roman" pitchFamily="18" charset="0"/>
              </a:rPr>
              <a:t>.'')</a:t>
            </a:r>
          </a:p>
        </p:txBody>
      </p:sp>
      <p:sp>
        <p:nvSpPr>
          <p:cNvPr id="589831" name="Rectangle 7"/>
          <p:cNvSpPr>
            <a:spLocks noChangeArrowheads="1"/>
          </p:cNvSpPr>
          <p:nvPr/>
        </p:nvSpPr>
        <p:spPr bwMode="auto">
          <a:xfrm>
            <a:off x="358775" y="5084763"/>
            <a:ext cx="8667750" cy="10080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A </a:t>
            </a: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knowledge base </a:t>
            </a:r>
            <a:r>
              <a:rPr lang="en-US" sz="2400">
                <a:cs typeface="Times New Roman" pitchFamily="18" charset="0"/>
              </a:rPr>
              <a:t>is a set of definite clauses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83113" y="1814513"/>
            <a:ext cx="3837141" cy="461665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Examples: sunny,   in(alan,X)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27363" y="4191000"/>
            <a:ext cx="5865812" cy="461963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Example: in(X,Z) </a:t>
            </a:r>
            <a:r>
              <a:rPr lang="en-US" sz="2400">
                <a:ea typeface="Arial Unicode MS" pitchFamily="34" charset="-128"/>
                <a:cs typeface="Times New Roman" pitchFamily="18" charset="0"/>
              </a:rPr>
              <a:t>← in(X,Y) ∧ part-of(Y,Z) </a:t>
            </a:r>
            <a:endParaRPr lang="en-US" sz="24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30" grpId="0" animBg="1"/>
      <p:bldP spid="589831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err="1" smtClean="0"/>
              <a:t>Datalog</a:t>
            </a:r>
            <a:r>
              <a:rPr lang="en-US" smtClean="0"/>
              <a:t>: Top Down Proof Procedure</a:t>
            </a:r>
          </a:p>
        </p:txBody>
      </p:sp>
      <p:sp>
        <p:nvSpPr>
          <p:cNvPr id="12310" name="Rectangle 3"/>
          <p:cNvSpPr>
            <a:spLocks noChangeArrowheads="1"/>
          </p:cNvSpPr>
          <p:nvPr/>
        </p:nvSpPr>
        <p:spPr bwMode="auto">
          <a:xfrm>
            <a:off x="250825" y="908050"/>
            <a:ext cx="8893175" cy="13668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dirty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1050" dirty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>
                <a:cs typeface="Times New Roman" pitchFamily="18" charset="0"/>
              </a:rPr>
              <a:t>Extension of Top-Down procedure for PDCL. </a:t>
            </a:r>
            <a:br>
              <a:rPr lang="en-US" sz="2400" dirty="0">
                <a:cs typeface="Times New Roman" pitchFamily="18" charset="0"/>
              </a:rPr>
            </a:br>
            <a:r>
              <a:rPr lang="en-US" sz="2400" dirty="0">
                <a:cs typeface="Times New Roman" pitchFamily="18" charset="0"/>
              </a:rPr>
              <a:t>How do we deal with variables?</a:t>
            </a:r>
            <a:endParaRPr lang="en-US" dirty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cs typeface="Times New Roman" pitchFamily="18" charset="0"/>
              </a:rPr>
              <a:t>Idea: </a:t>
            </a:r>
          </a:p>
          <a:p>
            <a:pPr marL="1257300" lvl="2" indent="-342900">
              <a:spcBef>
                <a:spcPct val="20000"/>
              </a:spcBef>
              <a:buFontTx/>
              <a:buChar char="-"/>
              <a:defRPr/>
            </a:pPr>
            <a:r>
              <a:rPr lang="en-US" sz="2000" dirty="0">
                <a:cs typeface="Times New Roman" pitchFamily="18" charset="0"/>
              </a:rPr>
              <a:t>Find </a:t>
            </a:r>
            <a:r>
              <a:rPr lang="en-US" sz="2000" dirty="0" smtClean="0">
                <a:cs typeface="Times New Roman" pitchFamily="18" charset="0"/>
              </a:rPr>
              <a:t>a clause  </a:t>
            </a:r>
            <a:r>
              <a:rPr lang="en-US" sz="2000" dirty="0">
                <a:cs typeface="Times New Roman" pitchFamily="18" charset="0"/>
              </a:rPr>
              <a:t>with </a:t>
            </a:r>
            <a:r>
              <a:rPr lang="en-US" sz="2000" dirty="0" smtClean="0">
                <a:cs typeface="Times New Roman" pitchFamily="18" charset="0"/>
              </a:rPr>
              <a:t>head  </a:t>
            </a:r>
            <a:r>
              <a:rPr lang="en-US" sz="2000" dirty="0">
                <a:cs typeface="Times New Roman" pitchFamily="18" charset="0"/>
              </a:rPr>
              <a:t>that </a:t>
            </a:r>
            <a:r>
              <a:rPr lang="en-US" sz="2000" dirty="0" smtClean="0">
                <a:cs typeface="Times New Roman" pitchFamily="18" charset="0"/>
              </a:rPr>
              <a:t>matches </a:t>
            </a:r>
            <a:r>
              <a:rPr lang="en-US" sz="2000" dirty="0">
                <a:cs typeface="Times New Roman" pitchFamily="18" charset="0"/>
              </a:rPr>
              <a:t>the query</a:t>
            </a:r>
          </a:p>
          <a:p>
            <a:pPr marL="1257300" lvl="2" indent="-342900">
              <a:spcBef>
                <a:spcPct val="20000"/>
              </a:spcBef>
              <a:buFontTx/>
              <a:buChar char="-"/>
              <a:defRPr/>
            </a:pPr>
            <a:r>
              <a:rPr lang="en-US" sz="2000" dirty="0">
                <a:cs typeface="Times New Roman" pitchFamily="18" charset="0"/>
              </a:rPr>
              <a:t>Substitute </a:t>
            </a:r>
            <a:r>
              <a:rPr lang="en-US" sz="2000" dirty="0" smtClean="0">
                <a:cs typeface="Times New Roman" pitchFamily="18" charset="0"/>
              </a:rPr>
              <a:t>variables </a:t>
            </a:r>
            <a:r>
              <a:rPr lang="en-US" sz="2000" dirty="0">
                <a:cs typeface="Times New Roman" pitchFamily="18" charset="0"/>
              </a:rPr>
              <a:t>in the clause with </a:t>
            </a:r>
            <a:r>
              <a:rPr lang="en-US" sz="2000" dirty="0" smtClean="0">
                <a:cs typeface="Times New Roman" pitchFamily="18" charset="0"/>
              </a:rPr>
              <a:t>their </a:t>
            </a:r>
            <a:r>
              <a:rPr lang="en-US" sz="2000" dirty="0">
                <a:cs typeface="Times New Roman" pitchFamily="18" charset="0"/>
              </a:rPr>
              <a:t>matching </a:t>
            </a:r>
            <a:r>
              <a:rPr lang="en-US" sz="2000" dirty="0" smtClean="0">
                <a:cs typeface="Times New Roman" pitchFamily="18" charset="0"/>
              </a:rPr>
              <a:t>constants</a:t>
            </a:r>
            <a:endParaRPr lang="en-US" dirty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cs typeface="Times New Roman" pitchFamily="18" charset="0"/>
              </a:rPr>
              <a:t>Example: 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>
              <a:cs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>
                <a:cs typeface="Times New Roman" pitchFamily="18" charset="0"/>
              </a:rPr>
              <a:t>We will not cover the formal details of this process, called </a:t>
            </a:r>
            <a:r>
              <a:rPr lang="en-US" sz="2000" b="1" i="1" dirty="0">
                <a:solidFill>
                  <a:schemeClr val="accent2"/>
                </a:solidFill>
                <a:cs typeface="Times New Roman" pitchFamily="18" charset="0"/>
              </a:rPr>
              <a:t>unification</a:t>
            </a:r>
            <a:r>
              <a:rPr lang="en-US" sz="2000" dirty="0">
                <a:cs typeface="Times New Roman" pitchFamily="18" charset="0"/>
              </a:rPr>
              <a:t>. See P&amp;M Section 12.4.2, p. 511 for the details.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b="1" dirty="0">
              <a:cs typeface="Times New Roman" pitchFamily="18" charset="0"/>
            </a:endParaRP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0" y="3357563"/>
            <a:ext cx="88931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400">
              <a:cs typeface="Times New Roman" pitchFamily="18" charset="0"/>
            </a:endParaRPr>
          </a:p>
        </p:txBody>
      </p:sp>
      <p:sp>
        <p:nvSpPr>
          <p:cNvPr id="66564" name="Rectangle 5"/>
          <p:cNvSpPr>
            <a:spLocks noChangeArrowheads="1"/>
          </p:cNvSpPr>
          <p:nvPr/>
        </p:nvSpPr>
        <p:spPr bwMode="auto">
          <a:xfrm>
            <a:off x="2124075" y="836613"/>
            <a:ext cx="5400675" cy="107950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cs typeface="Times New Roman" pitchFamily="18" charset="0"/>
              </a:rPr>
              <a:t>in(alan, r123).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cs typeface="Times New Roman" pitchFamily="18" charset="0"/>
              </a:rPr>
              <a:t>part_of(r123,cs_building).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cs typeface="Times New Roman" pitchFamily="18" charset="0"/>
              </a:rPr>
              <a:t>in(X,Y) 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000">
                <a:cs typeface="Times New Roman" pitchFamily="18" charset="0"/>
              </a:rPr>
              <a:t> part_of(Z,Y) &amp; in(X,Z).</a:t>
            </a:r>
          </a:p>
        </p:txBody>
      </p:sp>
      <p:pic>
        <p:nvPicPr>
          <p:cNvPr id="66565" name="Ink 15"/>
          <p:cNvPicPr>
            <a:picLocks noRot="1" noChangeAspect="1" noEditPoints="1" noChangeArrowheads="1" noChangeShapeType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912613" y="447611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547813" y="4294188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cs typeface="Times New Roman" pitchFamily="18" charset="0"/>
              </a:rPr>
              <a:t>Query:</a:t>
            </a:r>
            <a:r>
              <a:rPr lang="en-US" sz="2400">
                <a:cs typeface="Times New Roman" pitchFamily="18" charset="0"/>
              </a:rPr>
              <a:t>  yes 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>
                <a:cs typeface="Times New Roman" pitchFamily="18" charset="0"/>
              </a:rPr>
              <a:t> in(alan, 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        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41788" y="4779963"/>
            <a:ext cx="0" cy="4492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5" name="Rectangle 7"/>
          <p:cNvSpPr>
            <a:spLocks noChangeArrowheads="1"/>
          </p:cNvSpPr>
          <p:nvPr/>
        </p:nvSpPr>
        <p:spPr bwMode="auto">
          <a:xfrm>
            <a:off x="2071670" y="5500702"/>
            <a:ext cx="57610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yes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part_of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dirty="0" err="1">
                <a:cs typeface="Times New Roman" pitchFamily="18" charset="0"/>
              </a:rPr>
              <a:t>Z,cs_building</a:t>
            </a:r>
            <a:r>
              <a:rPr lang="en-US" sz="2400" dirty="0">
                <a:cs typeface="Times New Roman" pitchFamily="18" charset="0"/>
              </a:rPr>
              <a:t>), in(</a:t>
            </a:r>
            <a:r>
              <a:rPr lang="en-US" sz="2400" dirty="0" err="1">
                <a:cs typeface="Times New Roman" pitchFamily="18" charset="0"/>
              </a:rPr>
              <a:t>alan</a:t>
            </a:r>
            <a:r>
              <a:rPr lang="en-US" sz="2400" dirty="0">
                <a:cs typeface="Times New Roman" pitchFamily="18" charset="0"/>
              </a:rPr>
              <a:t>, Z).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         </a:t>
            </a:r>
          </a:p>
        </p:txBody>
      </p:sp>
      <p:sp>
        <p:nvSpPr>
          <p:cNvPr id="10" name="Rectangular Callout 9"/>
          <p:cNvSpPr>
            <a:spLocks noChangeArrowheads="1"/>
          </p:cNvSpPr>
          <p:nvPr/>
        </p:nvSpPr>
        <p:spPr bwMode="auto">
          <a:xfrm>
            <a:off x="5003800" y="4724400"/>
            <a:ext cx="3168650" cy="830997"/>
          </a:xfrm>
          <a:prstGeom prst="wedgeRectCallout">
            <a:avLst>
              <a:gd name="adj1" fmla="val -74376"/>
              <a:gd name="adj2" fmla="val 1741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cs typeface="Times New Roman" pitchFamily="18" charset="0"/>
              </a:rPr>
              <a:t>in(X,Y) </a:t>
            </a:r>
            <a:r>
              <a:rPr lang="en-US" sz="1600" dirty="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1600" dirty="0">
                <a:cs typeface="Times New Roman" pitchFamily="18" charset="0"/>
              </a:rPr>
              <a:t> </a:t>
            </a:r>
            <a:r>
              <a:rPr lang="en-US" sz="1600" dirty="0" err="1">
                <a:cs typeface="Times New Roman" pitchFamily="18" charset="0"/>
              </a:rPr>
              <a:t>part_of</a:t>
            </a:r>
            <a:r>
              <a:rPr lang="en-US" sz="1600" dirty="0">
                <a:cs typeface="Times New Roman" pitchFamily="18" charset="0"/>
              </a:rPr>
              <a:t>(Z,Y) &amp; in(X,Z).</a:t>
            </a:r>
          </a:p>
          <a:p>
            <a:pPr>
              <a:defRPr/>
            </a:pPr>
            <a:r>
              <a:rPr lang="en-US" sz="1600" dirty="0">
                <a:cs typeface="Times New Roman" pitchFamily="18" charset="0"/>
              </a:rPr>
              <a:t>with Y = </a:t>
            </a:r>
            <a:r>
              <a:rPr lang="en-US" sz="1600" dirty="0" err="1" smtClean="0">
                <a:solidFill>
                  <a:srgbClr val="FF0000"/>
                </a:solidFill>
                <a:cs typeface="Times New Roman" pitchFamily="18" charset="0"/>
              </a:rPr>
              <a:t>cs_building</a:t>
            </a:r>
            <a:endParaRPr lang="en-US" sz="16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ea typeface="Arial" charset="0"/>
                <a:cs typeface="Times New Roman" pitchFamily="18" charset="0"/>
              </a:rPr>
              <a:t>         X = </a:t>
            </a:r>
            <a:r>
              <a:rPr lang="en-US" sz="1600" dirty="0" err="1" smtClean="0">
                <a:solidFill>
                  <a:srgbClr val="FF0000"/>
                </a:solidFill>
                <a:ea typeface="Arial" charset="0"/>
                <a:cs typeface="Times New Roman" pitchFamily="18" charset="0"/>
              </a:rPr>
              <a:t>alan</a:t>
            </a:r>
            <a:endParaRPr lang="en-US" sz="1600" dirty="0">
              <a:solidFill>
                <a:srgbClr val="FF0000"/>
              </a:solidFill>
              <a:ea typeface="Arial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5857875" y="1530350"/>
            <a:ext cx="2525713" cy="3394075"/>
          </a:xfrm>
          <a:custGeom>
            <a:avLst/>
            <a:gdLst>
              <a:gd name="connsiteX0" fmla="*/ 2162175 w 2525713"/>
              <a:gd name="connsiteY0" fmla="*/ 3394075 h 3394075"/>
              <a:gd name="connsiteX1" fmla="*/ 2409825 w 2525713"/>
              <a:gd name="connsiteY1" fmla="*/ 2813050 h 3394075"/>
              <a:gd name="connsiteX2" fmla="*/ 2124075 w 2525713"/>
              <a:gd name="connsiteY2" fmla="*/ 431800 h 3394075"/>
              <a:gd name="connsiteX3" fmla="*/ 0 w 2525713"/>
              <a:gd name="connsiteY3" fmla="*/ 222250 h 339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5713" h="3394075">
                <a:moveTo>
                  <a:pt x="2162175" y="3394075"/>
                </a:moveTo>
                <a:cubicBezTo>
                  <a:pt x="2289175" y="3350418"/>
                  <a:pt x="2416175" y="3306762"/>
                  <a:pt x="2409825" y="2813050"/>
                </a:cubicBezTo>
                <a:cubicBezTo>
                  <a:pt x="2403475" y="2319338"/>
                  <a:pt x="2525713" y="863600"/>
                  <a:pt x="2124075" y="431800"/>
                </a:cubicBezTo>
                <a:cubicBezTo>
                  <a:pt x="1722438" y="0"/>
                  <a:pt x="861219" y="111125"/>
                  <a:pt x="0" y="222250"/>
                </a:cubicBezTo>
              </a:path>
            </a:pathLst>
          </a:custGeom>
          <a:noFill/>
          <a:ln w="38100" cap="flat" cmpd="sng" algn="ctr">
            <a:solidFill>
              <a:srgbClr val="CC00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5" grpId="0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Example proof of a </a:t>
            </a:r>
            <a:r>
              <a:rPr lang="en-US" err="1"/>
              <a:t>Datalog</a:t>
            </a:r>
            <a:r>
              <a:rPr lang="en-US"/>
              <a:t> query</a:t>
            </a:r>
            <a:endParaRPr lang="en-US" smtClean="0"/>
          </a:p>
        </p:txBody>
      </p:sp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720725" y="3357563"/>
            <a:ext cx="88931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400">
              <a:cs typeface="Times New Roman" pitchFamily="18" charset="0"/>
            </a:endParaRPr>
          </a:p>
        </p:txBody>
      </p:sp>
      <p:sp>
        <p:nvSpPr>
          <p:cNvPr id="68611" name="Rectangle 5"/>
          <p:cNvSpPr>
            <a:spLocks noChangeArrowheads="1"/>
          </p:cNvSpPr>
          <p:nvPr/>
        </p:nvSpPr>
        <p:spPr bwMode="auto">
          <a:xfrm>
            <a:off x="2124075" y="836613"/>
            <a:ext cx="5400675" cy="107950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cs typeface="Times New Roman" pitchFamily="18" charset="0"/>
              </a:rPr>
              <a:t>in(alan, r123).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cs typeface="Times New Roman" pitchFamily="18" charset="0"/>
              </a:rPr>
              <a:t>part_of(r123,cs_building).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cs typeface="Times New Roman" pitchFamily="18" charset="0"/>
              </a:rPr>
              <a:t>in(X,Y) 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000">
                <a:cs typeface="Times New Roman" pitchFamily="18" charset="0"/>
              </a:rPr>
              <a:t> part_of(Z,Y) &amp; in(X,Z).</a:t>
            </a:r>
          </a:p>
        </p:txBody>
      </p:sp>
      <p:sp>
        <p:nvSpPr>
          <p:cNvPr id="68612" name="Rectangle 7"/>
          <p:cNvSpPr>
            <a:spLocks noChangeArrowheads="1"/>
          </p:cNvSpPr>
          <p:nvPr/>
        </p:nvSpPr>
        <p:spPr bwMode="auto">
          <a:xfrm>
            <a:off x="1258888" y="1989138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cs typeface="Times New Roman" pitchFamily="18" charset="0"/>
              </a:rPr>
              <a:t>Query:</a:t>
            </a:r>
            <a:r>
              <a:rPr lang="en-US" sz="2400">
                <a:cs typeface="Times New Roman" pitchFamily="18" charset="0"/>
              </a:rPr>
              <a:t>  yes 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>
                <a:cs typeface="Times New Roman" pitchFamily="18" charset="0"/>
              </a:rPr>
              <a:t> in(alan, 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         </a:t>
            </a:r>
          </a:p>
        </p:txBody>
      </p:sp>
      <p:pic>
        <p:nvPicPr>
          <p:cNvPr id="68613" name="Ink 15"/>
          <p:cNvPicPr>
            <a:picLocks noRot="1" noChangeAspect="1" noEditPoints="1" noChangeArrowheads="1" noChangeShapeType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912613" y="447611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Arrow Connector 2"/>
          <p:cNvCxnSpPr/>
          <p:nvPr/>
        </p:nvCxnSpPr>
        <p:spPr>
          <a:xfrm>
            <a:off x="4284663" y="2420938"/>
            <a:ext cx="0" cy="6127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2195513" y="2997200"/>
            <a:ext cx="5761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yes 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>
                <a:cs typeface="Times New Roman" pitchFamily="18" charset="0"/>
              </a:rPr>
              <a:t> part_of(Z,cs_building), in(alan, Z).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        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284663" y="3573463"/>
            <a:ext cx="0" cy="5762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2771775" y="4221163"/>
            <a:ext cx="57610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yes 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>
                <a:cs typeface="Times New Roman" pitchFamily="18" charset="0"/>
              </a:rPr>
              <a:t> in(alan, r123).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         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908175" y="4697413"/>
            <a:ext cx="2087563" cy="519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481513" y="4697413"/>
            <a:ext cx="2106612" cy="460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3929058" y="5286388"/>
            <a:ext cx="4968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yes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part_of</a:t>
            </a:r>
            <a:r>
              <a:rPr lang="en-US" sz="2400" dirty="0">
                <a:cs typeface="Times New Roman" pitchFamily="18" charset="0"/>
              </a:rPr>
              <a:t>(Z, r123), in(</a:t>
            </a:r>
            <a:r>
              <a:rPr lang="en-US" sz="2400" dirty="0" err="1">
                <a:cs typeface="Times New Roman" pitchFamily="18" charset="0"/>
              </a:rPr>
              <a:t>alan</a:t>
            </a:r>
            <a:r>
              <a:rPr lang="en-US" sz="2400" dirty="0">
                <a:cs typeface="Times New Roman" pitchFamily="18" charset="0"/>
              </a:rPr>
              <a:t>, Z).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        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042988" y="5216525"/>
            <a:ext cx="13684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yes </a:t>
            </a:r>
            <a:r>
              <a:rPr lang="en-US" sz="240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         </a:t>
            </a:r>
          </a:p>
        </p:txBody>
      </p:sp>
      <p:sp>
        <p:nvSpPr>
          <p:cNvPr id="37" name="Rectangular Callout 36"/>
          <p:cNvSpPr>
            <a:spLocks noChangeArrowheads="1"/>
          </p:cNvSpPr>
          <p:nvPr/>
        </p:nvSpPr>
        <p:spPr bwMode="auto">
          <a:xfrm>
            <a:off x="6500826" y="2000240"/>
            <a:ext cx="2376488" cy="1077218"/>
          </a:xfrm>
          <a:prstGeom prst="wedgeRectCallout">
            <a:avLst>
              <a:gd name="adj1" fmla="val -140670"/>
              <a:gd name="adj2" fmla="val 33151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ea typeface="Arial" charset="0"/>
                <a:cs typeface="Times New Roman" pitchFamily="18" charset="0"/>
              </a:rPr>
              <a:t>Using clause: </a:t>
            </a:r>
            <a:r>
              <a:rPr lang="en-US" sz="1600" dirty="0">
                <a:cs typeface="Times New Roman" pitchFamily="18" charset="0"/>
              </a:rPr>
              <a:t>in(X,Y) </a:t>
            </a:r>
            <a:r>
              <a:rPr lang="en-US" sz="1600" dirty="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1600" dirty="0">
                <a:cs typeface="Times New Roman" pitchFamily="18" charset="0"/>
              </a:rPr>
              <a:t> </a:t>
            </a:r>
            <a:br>
              <a:rPr lang="en-US" sz="1600" dirty="0">
                <a:cs typeface="Times New Roman" pitchFamily="18" charset="0"/>
              </a:rPr>
            </a:br>
            <a:r>
              <a:rPr lang="en-US" sz="1600" dirty="0">
                <a:cs typeface="Times New Roman" pitchFamily="18" charset="0"/>
              </a:rPr>
              <a:t>   </a:t>
            </a:r>
            <a:r>
              <a:rPr lang="en-US" sz="1600" dirty="0" err="1">
                <a:cs typeface="Times New Roman" pitchFamily="18" charset="0"/>
              </a:rPr>
              <a:t>part_of</a:t>
            </a:r>
            <a:r>
              <a:rPr lang="en-US" sz="1600" dirty="0">
                <a:cs typeface="Times New Roman" pitchFamily="18" charset="0"/>
              </a:rPr>
              <a:t>(Z,Y) &amp; in(X,Z),</a:t>
            </a:r>
            <a:br>
              <a:rPr lang="en-US" sz="1600" dirty="0">
                <a:cs typeface="Times New Roman" pitchFamily="18" charset="0"/>
              </a:rPr>
            </a:br>
            <a:r>
              <a:rPr lang="en-US" sz="1600" dirty="0">
                <a:cs typeface="Times New Roman" pitchFamily="18" charset="0"/>
              </a:rPr>
              <a:t>   with </a:t>
            </a:r>
            <a:r>
              <a:rPr lang="en-US" sz="1600" dirty="0">
                <a:solidFill>
                  <a:srgbClr val="3233D0"/>
                </a:solidFill>
                <a:cs typeface="Times New Roman" pitchFamily="18" charset="0"/>
              </a:rPr>
              <a:t>Y = </a:t>
            </a:r>
            <a:r>
              <a:rPr lang="en-US" sz="1600" dirty="0" err="1" smtClean="0">
                <a:solidFill>
                  <a:srgbClr val="3233D0"/>
                </a:solidFill>
                <a:cs typeface="Times New Roman" pitchFamily="18" charset="0"/>
              </a:rPr>
              <a:t>cs_building</a:t>
            </a:r>
            <a:endParaRPr lang="en-US" sz="1600" dirty="0" smtClean="0">
              <a:solidFill>
                <a:srgbClr val="3233D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3233D0"/>
                </a:solidFill>
                <a:ea typeface="Arial" charset="0"/>
                <a:cs typeface="Times New Roman" pitchFamily="18" charset="0"/>
              </a:rPr>
              <a:t>            X = </a:t>
            </a:r>
            <a:r>
              <a:rPr lang="en-US" sz="1600" dirty="0" err="1" smtClean="0">
                <a:solidFill>
                  <a:srgbClr val="3233D0"/>
                </a:solidFill>
                <a:ea typeface="Arial" charset="0"/>
                <a:cs typeface="Times New Roman" pitchFamily="18" charset="0"/>
              </a:rPr>
              <a:t>alan</a:t>
            </a:r>
            <a:endParaRPr lang="en-US" sz="1600" dirty="0">
              <a:solidFill>
                <a:srgbClr val="3233D0"/>
              </a:solidFill>
              <a:ea typeface="Arial" charset="0"/>
              <a:cs typeface="Times New Roman" pitchFamily="18" charset="0"/>
            </a:endParaRPr>
          </a:p>
        </p:txBody>
      </p:sp>
      <p:sp>
        <p:nvSpPr>
          <p:cNvPr id="38" name="Rectangular Callout 37"/>
          <p:cNvSpPr>
            <a:spLocks noChangeArrowheads="1"/>
          </p:cNvSpPr>
          <p:nvPr/>
        </p:nvSpPr>
        <p:spPr bwMode="auto">
          <a:xfrm>
            <a:off x="4859338" y="3451225"/>
            <a:ext cx="2592387" cy="830263"/>
          </a:xfrm>
          <a:prstGeom prst="wedgeRectCallout">
            <a:avLst>
              <a:gd name="adj1" fmla="val -63986"/>
              <a:gd name="adj2" fmla="val -17329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cs typeface="Times New Roman" pitchFamily="18" charset="0"/>
              </a:rPr>
              <a:t>Using clause:</a:t>
            </a:r>
          </a:p>
          <a:p>
            <a:r>
              <a:rPr lang="en-US" sz="1600" dirty="0">
                <a:cs typeface="Times New Roman" pitchFamily="18" charset="0"/>
              </a:rPr>
              <a:t>  </a:t>
            </a:r>
            <a:r>
              <a:rPr lang="en-US" sz="1600" dirty="0" err="1">
                <a:cs typeface="Times New Roman" pitchFamily="18" charset="0"/>
              </a:rPr>
              <a:t>part_of</a:t>
            </a:r>
            <a:r>
              <a:rPr lang="en-US" sz="1600" dirty="0">
                <a:cs typeface="Times New Roman" pitchFamily="18" charset="0"/>
              </a:rPr>
              <a:t>(r123,cs_building)</a:t>
            </a:r>
            <a:br>
              <a:rPr lang="en-US" sz="1600" dirty="0">
                <a:cs typeface="Times New Roman" pitchFamily="18" charset="0"/>
              </a:rPr>
            </a:br>
            <a:r>
              <a:rPr lang="en-US" sz="1600" dirty="0">
                <a:cs typeface="Times New Roman" pitchFamily="18" charset="0"/>
              </a:rPr>
              <a:t>  with </a:t>
            </a:r>
            <a:r>
              <a:rPr lang="en-US" sz="1600" dirty="0">
                <a:solidFill>
                  <a:srgbClr val="3233D0"/>
                </a:solidFill>
                <a:cs typeface="Times New Roman" pitchFamily="18" charset="0"/>
              </a:rPr>
              <a:t>Z = r123</a:t>
            </a:r>
          </a:p>
        </p:txBody>
      </p:sp>
      <p:sp>
        <p:nvSpPr>
          <p:cNvPr id="39" name="Rectangular Callout 38"/>
          <p:cNvSpPr>
            <a:spLocks noChangeArrowheads="1"/>
          </p:cNvSpPr>
          <p:nvPr/>
        </p:nvSpPr>
        <p:spPr bwMode="auto">
          <a:xfrm>
            <a:off x="323850" y="4314825"/>
            <a:ext cx="1584325" cy="584200"/>
          </a:xfrm>
          <a:prstGeom prst="wedgeRectCallout">
            <a:avLst>
              <a:gd name="adj1" fmla="val 93815"/>
              <a:gd name="adj2" fmla="val 49843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cs typeface="Times New Roman" pitchFamily="18" charset="0"/>
              </a:rPr>
              <a:t>Using clause: </a:t>
            </a:r>
            <a:br>
              <a:rPr lang="en-US" sz="1600">
                <a:cs typeface="Times New Roman" pitchFamily="18" charset="0"/>
              </a:rPr>
            </a:br>
            <a:r>
              <a:rPr lang="en-US" sz="1600">
                <a:cs typeface="Times New Roman" pitchFamily="18" charset="0"/>
              </a:rPr>
              <a:t>  in(alan, r123).</a:t>
            </a:r>
          </a:p>
        </p:txBody>
      </p:sp>
      <p:sp>
        <p:nvSpPr>
          <p:cNvPr id="41" name="Rectangular Callout 40"/>
          <p:cNvSpPr>
            <a:spLocks noChangeArrowheads="1"/>
          </p:cNvSpPr>
          <p:nvPr/>
        </p:nvSpPr>
        <p:spPr bwMode="auto">
          <a:xfrm>
            <a:off x="6676058" y="4306799"/>
            <a:ext cx="2376487" cy="1077218"/>
          </a:xfrm>
          <a:prstGeom prst="wedgeRectCallout">
            <a:avLst>
              <a:gd name="adj1" fmla="val -64597"/>
              <a:gd name="adj2" fmla="val 2679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ea typeface="Arial" charset="0"/>
                <a:cs typeface="Times New Roman" pitchFamily="18" charset="0"/>
              </a:rPr>
              <a:t>Using clause: </a:t>
            </a:r>
            <a:r>
              <a:rPr lang="en-US" sz="1600" dirty="0">
                <a:cs typeface="Times New Roman" pitchFamily="18" charset="0"/>
              </a:rPr>
              <a:t>in(X,Y) </a:t>
            </a:r>
            <a:r>
              <a:rPr lang="en-US" sz="1600" dirty="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1600" dirty="0">
                <a:cs typeface="Times New Roman" pitchFamily="18" charset="0"/>
              </a:rPr>
              <a:t> </a:t>
            </a:r>
            <a:br>
              <a:rPr lang="en-US" sz="1600" dirty="0">
                <a:cs typeface="Times New Roman" pitchFamily="18" charset="0"/>
              </a:rPr>
            </a:br>
            <a:r>
              <a:rPr lang="en-US" sz="1600" dirty="0">
                <a:cs typeface="Times New Roman" pitchFamily="18" charset="0"/>
              </a:rPr>
              <a:t>   </a:t>
            </a:r>
            <a:r>
              <a:rPr lang="en-US" sz="1600" dirty="0" err="1">
                <a:cs typeface="Times New Roman" pitchFamily="18" charset="0"/>
              </a:rPr>
              <a:t>part_of</a:t>
            </a:r>
            <a:r>
              <a:rPr lang="en-US" sz="1600" dirty="0">
                <a:cs typeface="Times New Roman" pitchFamily="18" charset="0"/>
              </a:rPr>
              <a:t>(Z,Y) &amp; in(X,Z).</a:t>
            </a:r>
            <a:br>
              <a:rPr lang="en-US" sz="1600" dirty="0">
                <a:cs typeface="Times New Roman" pitchFamily="18" charset="0"/>
              </a:rPr>
            </a:br>
            <a:r>
              <a:rPr lang="en-US" sz="1600" dirty="0">
                <a:cs typeface="Times New Roman" pitchFamily="18" charset="0"/>
              </a:rPr>
              <a:t>   With </a:t>
            </a:r>
            <a:r>
              <a:rPr lang="en-US" sz="1600" dirty="0" smtClean="0">
                <a:solidFill>
                  <a:srgbClr val="3233D0"/>
                </a:solidFill>
                <a:cs typeface="Times New Roman" pitchFamily="18" charset="0"/>
              </a:rPr>
              <a:t>X </a:t>
            </a:r>
            <a:r>
              <a:rPr lang="en-US" sz="1600" dirty="0">
                <a:solidFill>
                  <a:srgbClr val="3233D0"/>
                </a:solidFill>
                <a:cs typeface="Times New Roman" pitchFamily="18" charset="0"/>
              </a:rPr>
              <a:t>= </a:t>
            </a:r>
            <a:r>
              <a:rPr lang="en-US" sz="1600" dirty="0" err="1" smtClean="0">
                <a:solidFill>
                  <a:srgbClr val="3233D0"/>
                </a:solidFill>
                <a:cs typeface="Times New Roman" pitchFamily="18" charset="0"/>
              </a:rPr>
              <a:t>alan</a:t>
            </a:r>
            <a:endParaRPr lang="en-US" sz="1600" dirty="0" smtClean="0">
              <a:solidFill>
                <a:srgbClr val="3233D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3233D0"/>
                </a:solidFill>
                <a:ea typeface="Arial" charset="0"/>
                <a:cs typeface="Times New Roman" pitchFamily="18" charset="0"/>
              </a:rPr>
              <a:t>            Y = </a:t>
            </a:r>
            <a:r>
              <a:rPr lang="en-US" sz="1600" dirty="0" smtClean="0">
                <a:solidFill>
                  <a:srgbClr val="3233D0"/>
                </a:solidFill>
                <a:cs typeface="Times New Roman" pitchFamily="18" charset="0"/>
              </a:rPr>
              <a:t>r123</a:t>
            </a:r>
            <a:endParaRPr lang="en-US" sz="1600" dirty="0">
              <a:solidFill>
                <a:srgbClr val="3233D0"/>
              </a:solidFill>
              <a:ea typeface="Arial" charset="0"/>
              <a:cs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372225" y="5661025"/>
            <a:ext cx="0" cy="5286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6084888" y="62372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cs typeface="Times New Roman" pitchFamily="18" charset="0"/>
              </a:rPr>
              <a:t>fail</a:t>
            </a:r>
          </a:p>
        </p:txBody>
      </p:sp>
      <p:sp>
        <p:nvSpPr>
          <p:cNvPr id="58" name="Rectangular Callout 57"/>
          <p:cNvSpPr>
            <a:spLocks noChangeArrowheads="1"/>
          </p:cNvSpPr>
          <p:nvPr/>
        </p:nvSpPr>
        <p:spPr bwMode="auto">
          <a:xfrm>
            <a:off x="3203575" y="5795963"/>
            <a:ext cx="2089150" cy="831850"/>
          </a:xfrm>
          <a:prstGeom prst="wedgeRectCallout">
            <a:avLst>
              <a:gd name="adj1" fmla="val 92106"/>
              <a:gd name="adj2" fmla="val -2477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ea typeface="Arial" charset="0"/>
                <a:cs typeface="Times New Roman" pitchFamily="18" charset="0"/>
              </a:rPr>
              <a:t>No clause with matching head: </a:t>
            </a:r>
            <a:r>
              <a:rPr lang="en-US" sz="1600" dirty="0" err="1">
                <a:cs typeface="Times New Roman" pitchFamily="18" charset="0"/>
              </a:rPr>
              <a:t>part_of</a:t>
            </a:r>
            <a:r>
              <a:rPr lang="en-US" sz="1600" dirty="0">
                <a:cs typeface="Times New Roman" pitchFamily="18" charset="0"/>
              </a:rPr>
              <a:t>(Z,r123).</a:t>
            </a:r>
            <a:endParaRPr lang="en-US" sz="1600" dirty="0">
              <a:ea typeface="Arial" charset="0"/>
              <a:cs typeface="Times New Roman" pitchFamily="18" charset="0"/>
            </a:endParaRPr>
          </a:p>
        </p:txBody>
      </p:sp>
      <p:sp>
        <p:nvSpPr>
          <p:cNvPr id="23" name="Left Brace 22"/>
          <p:cNvSpPr/>
          <p:nvPr/>
        </p:nvSpPr>
        <p:spPr bwMode="auto">
          <a:xfrm>
            <a:off x="7236296" y="3861048"/>
            <a:ext cx="45719" cy="45719"/>
          </a:xfrm>
          <a:prstGeom prst="leftBrac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/>
      <p:bldP spid="32" grpId="0"/>
      <p:bldP spid="38" grpId="0" animBg="1"/>
      <p:bldP spid="39" grpId="0" animBg="1"/>
      <p:bldP spid="41" grpId="0" animBg="1"/>
      <p:bldP spid="56" grpId="0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Tracing </a:t>
            </a:r>
            <a:r>
              <a:rPr lang="en-US" err="1" smtClean="0"/>
              <a:t>Datalog</a:t>
            </a:r>
            <a:r>
              <a:rPr lang="en-US" smtClean="0"/>
              <a:t> proofs in </a:t>
            </a:r>
            <a:r>
              <a:rPr lang="en-US" err="1" smtClean="0"/>
              <a:t>AIspace</a:t>
            </a:r>
            <a:endParaRPr lang="en-US"/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endParaRPr lang="en-US" dirty="0" smtClean="0">
              <a:latin typeface="Arial" pitchFamily="34" charset="0"/>
            </a:endParaRPr>
          </a:p>
          <a:p>
            <a:pPr>
              <a:buSzTx/>
              <a:buFontTx/>
              <a:buChar char="•"/>
            </a:pPr>
            <a:r>
              <a:rPr lang="en-US" dirty="0" smtClean="0"/>
              <a:t>You can trace the example from the last slide in the </a:t>
            </a:r>
            <a:r>
              <a:rPr lang="en-US" dirty="0" err="1" smtClean="0"/>
              <a:t>AIspace</a:t>
            </a:r>
            <a:r>
              <a:rPr lang="en-US" dirty="0" smtClean="0"/>
              <a:t> Deduction Applet at </a:t>
            </a:r>
            <a:r>
              <a:rPr lang="en-US" dirty="0" smtClean="0">
                <a:hlinkClick r:id="rId2"/>
              </a:rPr>
              <a:t>http://aispace.org/deduction/</a:t>
            </a:r>
            <a:r>
              <a:rPr lang="en-US" dirty="0" smtClean="0"/>
              <a:t> using file </a:t>
            </a:r>
            <a:r>
              <a:rPr lang="en-US" i="1" dirty="0" smtClean="0"/>
              <a:t>ex-</a:t>
            </a:r>
            <a:r>
              <a:rPr lang="en-US" i="1" dirty="0" err="1" smtClean="0"/>
              <a:t>Datalog</a:t>
            </a:r>
            <a:r>
              <a:rPr lang="en-US" dirty="0" smtClean="0"/>
              <a:t> available in course schedule</a:t>
            </a:r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r>
              <a:rPr lang="en-US" dirty="0" smtClean="0"/>
              <a:t>Question 4 of assignment 3 asks you to use this applet</a:t>
            </a:r>
          </a:p>
        </p:txBody>
      </p:sp>
      <p:pic>
        <p:nvPicPr>
          <p:cNvPr id="7066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429000"/>
            <a:ext cx="233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7264F7-AD23-4AF4-9340-265A7433B6A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/>
              <a:t>Recap Top Down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err="1" smtClean="0">
                <a:solidFill>
                  <a:schemeClr val="accent3">
                    <a:lumMod val="50000"/>
                  </a:schemeClr>
                </a:solidFill>
              </a:rPr>
              <a:t>TopDown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 Proofs as search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err="1" smtClean="0">
                <a:solidFill>
                  <a:schemeClr val="bg2"/>
                </a:solidFill>
              </a:rPr>
              <a:t>Datalog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sz="4000" dirty="0" smtClean="0"/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Datalog: queries with variables</a:t>
            </a:r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0" y="2997200"/>
            <a:ext cx="88931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56325" name="Rectangle 6"/>
          <p:cNvSpPr>
            <a:spLocks noChangeArrowheads="1"/>
          </p:cNvSpPr>
          <p:nvPr/>
        </p:nvSpPr>
        <p:spPr bwMode="auto">
          <a:xfrm>
            <a:off x="395288" y="4005263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What would the answer(s) be? </a:t>
            </a:r>
          </a:p>
        </p:txBody>
      </p:sp>
      <p:sp>
        <p:nvSpPr>
          <p:cNvPr id="71685" name="Rectangle 7"/>
          <p:cNvSpPr>
            <a:spLocks noChangeArrowheads="1"/>
          </p:cNvSpPr>
          <p:nvPr/>
        </p:nvSpPr>
        <p:spPr bwMode="auto">
          <a:xfrm>
            <a:off x="500063" y="2708275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>
                <a:cs typeface="Times New Roman" pitchFamily="18" charset="0"/>
              </a:rPr>
              <a:t>Query:</a:t>
            </a:r>
            <a:r>
              <a:rPr lang="en-US" sz="2400" dirty="0">
                <a:cs typeface="Times New Roman" pitchFamily="18" charset="0"/>
              </a:rPr>
              <a:t>  in(</a:t>
            </a:r>
            <a:r>
              <a:rPr lang="en-US" sz="2400" dirty="0" err="1">
                <a:cs typeface="Times New Roman" pitchFamily="18" charset="0"/>
              </a:rPr>
              <a:t>alan</a:t>
            </a:r>
            <a:r>
              <a:rPr lang="en-US" sz="2400" dirty="0">
                <a:cs typeface="Times New Roman" pitchFamily="18" charset="0"/>
              </a:rPr>
              <a:t>, X1).</a:t>
            </a:r>
          </a:p>
        </p:txBody>
      </p:sp>
      <p:sp>
        <p:nvSpPr>
          <p:cNvPr id="71686" name="Rectangle 5"/>
          <p:cNvSpPr>
            <a:spLocks noChangeArrowheads="1"/>
          </p:cNvSpPr>
          <p:nvPr/>
        </p:nvSpPr>
        <p:spPr bwMode="auto">
          <a:xfrm>
            <a:off x="611188" y="1196975"/>
            <a:ext cx="5400675" cy="107950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pitchFamily="34" charset="0"/>
              </a:rPr>
              <a:t>in(alan, r123).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pitchFamily="34" charset="0"/>
              </a:rPr>
              <a:t>part_of(r123,cs_building).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pitchFamily="34" charset="0"/>
              </a:rPr>
              <a:t>in(X,Y) </a:t>
            </a:r>
            <a:r>
              <a:rPr lang="en-US" sz="2000">
                <a:latin typeface="Arial" pitchFamily="34" charset="0"/>
                <a:sym typeface="Symbol" pitchFamily="18" charset="2"/>
              </a:rPr>
              <a:t></a:t>
            </a:r>
            <a:r>
              <a:rPr lang="en-US" sz="2000">
                <a:latin typeface="Arial" pitchFamily="34" charset="0"/>
              </a:rPr>
              <a:t> part_of(Z,Y) &amp; in(X,Z).</a:t>
            </a:r>
          </a:p>
        </p:txBody>
      </p:sp>
      <p:sp>
        <p:nvSpPr>
          <p:cNvPr id="71687" name="Rectangle 6"/>
          <p:cNvSpPr>
            <a:spLocks noChangeArrowheads="1"/>
          </p:cNvSpPr>
          <p:nvPr/>
        </p:nvSpPr>
        <p:spPr bwMode="auto">
          <a:xfrm>
            <a:off x="539750" y="3141663"/>
            <a:ext cx="53292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             yes(X1)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 dirty="0">
                <a:cs typeface="Times New Roman" pitchFamily="18" charset="0"/>
              </a:rPr>
              <a:t> in(</a:t>
            </a:r>
            <a:r>
              <a:rPr lang="en-US" sz="2400" dirty="0" err="1">
                <a:cs typeface="Times New Roman" pitchFamily="18" charset="0"/>
              </a:rPr>
              <a:t>alan</a:t>
            </a:r>
            <a:r>
              <a:rPr lang="en-US" sz="2400" dirty="0">
                <a:cs typeface="Times New Roman" pitchFamily="18" charset="0"/>
              </a:rPr>
              <a:t>, X1).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Datalog: queries with variables</a:t>
            </a:r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0" y="2997200"/>
            <a:ext cx="88931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56325" name="Rectangle 6"/>
          <p:cNvSpPr>
            <a:spLocks noChangeArrowheads="1"/>
          </p:cNvSpPr>
          <p:nvPr/>
        </p:nvSpPr>
        <p:spPr bwMode="auto">
          <a:xfrm>
            <a:off x="395288" y="4005263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What would the answer(s) be</a:t>
            </a:r>
            <a:r>
              <a:rPr lang="en-US" sz="2400" dirty="0" smtClean="0">
                <a:cs typeface="Times New Roman" pitchFamily="18" charset="0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yes(r123).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yes(</a:t>
            </a:r>
            <a:r>
              <a:rPr lang="en-US" sz="2400" dirty="0" err="1" smtClean="0">
                <a:solidFill>
                  <a:srgbClr val="FF0000"/>
                </a:solidFill>
                <a:cs typeface="Times New Roman" pitchFamily="18" charset="0"/>
              </a:rPr>
              <a:t>cs_building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). </a:t>
            </a:r>
            <a:endParaRPr lang="en-US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1685" name="Rectangle 7"/>
          <p:cNvSpPr>
            <a:spLocks noChangeArrowheads="1"/>
          </p:cNvSpPr>
          <p:nvPr/>
        </p:nvSpPr>
        <p:spPr bwMode="auto">
          <a:xfrm>
            <a:off x="500063" y="2708275"/>
            <a:ext cx="53292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>
                <a:cs typeface="Times New Roman" pitchFamily="18" charset="0"/>
              </a:rPr>
              <a:t>Query:</a:t>
            </a:r>
            <a:r>
              <a:rPr lang="en-US" sz="2400" dirty="0">
                <a:cs typeface="Times New Roman" pitchFamily="18" charset="0"/>
              </a:rPr>
              <a:t>  in(</a:t>
            </a:r>
            <a:r>
              <a:rPr lang="en-US" sz="2400" dirty="0" err="1">
                <a:cs typeface="Times New Roman" pitchFamily="18" charset="0"/>
              </a:rPr>
              <a:t>alan</a:t>
            </a:r>
            <a:r>
              <a:rPr lang="en-US" sz="2400" dirty="0">
                <a:cs typeface="Times New Roman" pitchFamily="18" charset="0"/>
              </a:rPr>
              <a:t>, X1).</a:t>
            </a:r>
          </a:p>
        </p:txBody>
      </p:sp>
      <p:sp>
        <p:nvSpPr>
          <p:cNvPr id="71686" name="Rectangle 5"/>
          <p:cNvSpPr>
            <a:spLocks noChangeArrowheads="1"/>
          </p:cNvSpPr>
          <p:nvPr/>
        </p:nvSpPr>
        <p:spPr bwMode="auto">
          <a:xfrm>
            <a:off x="611188" y="1196975"/>
            <a:ext cx="5400675" cy="107950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pitchFamily="34" charset="0"/>
              </a:rPr>
              <a:t>in(alan, r123).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pitchFamily="34" charset="0"/>
              </a:rPr>
              <a:t>part_of(r123,cs_building).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latin typeface="Arial" pitchFamily="34" charset="0"/>
              </a:rPr>
              <a:t>in(X,Y) </a:t>
            </a:r>
            <a:r>
              <a:rPr lang="en-US" sz="2000">
                <a:latin typeface="Arial" pitchFamily="34" charset="0"/>
                <a:sym typeface="Symbol" pitchFamily="18" charset="2"/>
              </a:rPr>
              <a:t></a:t>
            </a:r>
            <a:r>
              <a:rPr lang="en-US" sz="2000">
                <a:latin typeface="Arial" pitchFamily="34" charset="0"/>
              </a:rPr>
              <a:t> part_of(Z,Y) &amp; in(X,Z).</a:t>
            </a:r>
          </a:p>
        </p:txBody>
      </p:sp>
      <p:sp>
        <p:nvSpPr>
          <p:cNvPr id="71687" name="Rectangle 6"/>
          <p:cNvSpPr>
            <a:spLocks noChangeArrowheads="1"/>
          </p:cNvSpPr>
          <p:nvPr/>
        </p:nvSpPr>
        <p:spPr bwMode="auto">
          <a:xfrm>
            <a:off x="539750" y="3141663"/>
            <a:ext cx="53292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cs typeface="Times New Roman" pitchFamily="18" charset="0"/>
              </a:rPr>
              <a:t>             yes(X1)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</a:t>
            </a:r>
            <a:r>
              <a:rPr lang="en-US" sz="2400" dirty="0">
                <a:cs typeface="Times New Roman" pitchFamily="18" charset="0"/>
              </a:rPr>
              <a:t> in(</a:t>
            </a:r>
            <a:r>
              <a:rPr lang="en-US" sz="2400" dirty="0" err="1">
                <a:cs typeface="Times New Roman" pitchFamily="18" charset="0"/>
              </a:rPr>
              <a:t>alan</a:t>
            </a:r>
            <a:r>
              <a:rPr lang="en-US" sz="2400" dirty="0">
                <a:cs typeface="Times New Roman" pitchFamily="18" charset="0"/>
              </a:rPr>
              <a:t>, X1).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5877272"/>
            <a:ext cx="1981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75857" y="4581128"/>
            <a:ext cx="5256584" cy="1015663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cs typeface="Times New Roman" pitchFamily="18" charset="0"/>
              </a:rPr>
              <a:t>Again, you </a:t>
            </a:r>
            <a:r>
              <a:rPr lang="en-US" sz="2000" dirty="0">
                <a:cs typeface="Times New Roman" pitchFamily="18" charset="0"/>
              </a:rPr>
              <a:t>can trace the SLD derivation for this query </a:t>
            </a:r>
            <a:br>
              <a:rPr lang="en-US" sz="2000" dirty="0">
                <a:cs typeface="Times New Roman" pitchFamily="18" charset="0"/>
              </a:rPr>
            </a:br>
            <a:r>
              <a:rPr lang="en-US" sz="2000" dirty="0">
                <a:cs typeface="Times New Roman" pitchFamily="18" charset="0"/>
              </a:rPr>
              <a:t>in the </a:t>
            </a:r>
            <a:r>
              <a:rPr lang="en-US" sz="2000" dirty="0" err="1">
                <a:cs typeface="Times New Roman" pitchFamily="18" charset="0"/>
              </a:rPr>
              <a:t>AIspace</a:t>
            </a:r>
            <a:r>
              <a:rPr lang="en-US" sz="2000" dirty="0">
                <a:cs typeface="Times New Roman" pitchFamily="18" charset="0"/>
              </a:rPr>
              <a:t> Deduction </a:t>
            </a:r>
            <a:r>
              <a:rPr lang="en-US" sz="2000" dirty="0" smtClean="0">
                <a:cs typeface="Times New Roman" pitchFamily="18" charset="0"/>
              </a:rPr>
              <a:t>Applet</a:t>
            </a:r>
            <a:endParaRPr lang="en-US" sz="2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2251A64-3DA6-405F-8E53-E4326C609BDC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4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Logics in AI: Similar slide to the one for planning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4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6188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Semantics and Proof Theory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38" y="2000250"/>
            <a:ext cx="314325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Satisfiability</a:t>
            </a:r>
            <a:r>
              <a:rPr lang="en-US" sz="2000" dirty="0">
                <a:latin typeface="+mj-lt"/>
              </a:rPr>
              <a:t> Testing (SAT)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28938" y="428625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500" y="514350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6500" y="3071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Hardware Verification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0750" y="37861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 Configuration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Ontologies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5813" y="507206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43188" y="5715000"/>
            <a:ext cx="2071687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71813" y="32146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Systems</a:t>
            </a:r>
          </a:p>
        </p:txBody>
      </p:sp>
      <p:cxnSp>
        <p:nvCxnSpPr>
          <p:cNvPr id="14425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6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7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8" name="Straight Arrow Connector 32"/>
          <p:cNvCxnSpPr>
            <a:cxnSpLocks noChangeShapeType="1"/>
            <a:endCxn id="10" idx="1"/>
          </p:cNvCxnSpPr>
          <p:nvPr/>
        </p:nvCxnSpPr>
        <p:spPr bwMode="auto">
          <a:xfrm>
            <a:off x="2357438" y="2357438"/>
            <a:ext cx="357187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9" name="Straight Arrow Connector 36"/>
          <p:cNvCxnSpPr>
            <a:cxnSpLocks noChangeShapeType="1"/>
            <a:stCxn id="10" idx="2"/>
            <a:endCxn id="23" idx="0"/>
          </p:cNvCxnSpPr>
          <p:nvPr/>
        </p:nvCxnSpPr>
        <p:spPr bwMode="auto">
          <a:xfrm rot="16200000" flipH="1">
            <a:off x="3854450" y="2568576"/>
            <a:ext cx="434975" cy="857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0" name="Straight Arrow Connector 39"/>
          <p:cNvCxnSpPr>
            <a:cxnSpLocks noChangeShapeType="1"/>
            <a:endCxn id="14" idx="0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1" name="Straight Arrow Connector 41"/>
          <p:cNvCxnSpPr>
            <a:cxnSpLocks noChangeShapeType="1"/>
            <a:endCxn id="19" idx="0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2" name="Straight Arrow Connector 43"/>
          <p:cNvCxnSpPr>
            <a:cxnSpLocks noChangeShapeType="1"/>
          </p:cNvCxnSpPr>
          <p:nvPr/>
        </p:nvCxnSpPr>
        <p:spPr bwMode="auto">
          <a:xfrm rot="5400000">
            <a:off x="1250156" y="482203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3" name="Straight Arrow Connector 44"/>
          <p:cNvCxnSpPr>
            <a:cxnSpLocks noChangeShapeType="1"/>
          </p:cNvCxnSpPr>
          <p:nvPr/>
        </p:nvCxnSpPr>
        <p:spPr bwMode="auto">
          <a:xfrm rot="5400000">
            <a:off x="1393031" y="56792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4" name="Straight Arrow Connector 45"/>
          <p:cNvCxnSpPr>
            <a:cxnSpLocks noChangeShapeType="1"/>
          </p:cNvCxnSpPr>
          <p:nvPr/>
        </p:nvCxnSpPr>
        <p:spPr bwMode="auto">
          <a:xfrm>
            <a:off x="1857375" y="5500688"/>
            <a:ext cx="1214438" cy="214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5" name="Straight Arrow Connector 47"/>
          <p:cNvCxnSpPr>
            <a:cxnSpLocks noChangeShapeType="1"/>
          </p:cNvCxnSpPr>
          <p:nvPr/>
        </p:nvCxnSpPr>
        <p:spPr bwMode="auto">
          <a:xfrm rot="5400000">
            <a:off x="3786188" y="3857625"/>
            <a:ext cx="714375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6" name="Straight Arrow Connector 49"/>
          <p:cNvCxnSpPr>
            <a:cxnSpLocks noChangeShapeType="1"/>
          </p:cNvCxnSpPr>
          <p:nvPr/>
        </p:nvCxnSpPr>
        <p:spPr bwMode="auto">
          <a:xfrm rot="5400000">
            <a:off x="3964782" y="4822031"/>
            <a:ext cx="500062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4929188" y="57864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14438" name="Straight Arrow Connector 53"/>
          <p:cNvCxnSpPr>
            <a:cxnSpLocks noChangeShapeType="1"/>
          </p:cNvCxnSpPr>
          <p:nvPr/>
        </p:nvCxnSpPr>
        <p:spPr bwMode="auto">
          <a:xfrm>
            <a:off x="5000625" y="4643438"/>
            <a:ext cx="1643063" cy="1214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9" name="Straight Arrow Connector 55"/>
          <p:cNvCxnSpPr>
            <a:cxnSpLocks noChangeShapeType="1"/>
          </p:cNvCxnSpPr>
          <p:nvPr/>
        </p:nvCxnSpPr>
        <p:spPr bwMode="auto">
          <a:xfrm rot="5400000">
            <a:off x="7393781" y="2893219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0" name="Straight Arrow Connector 56"/>
          <p:cNvCxnSpPr>
            <a:cxnSpLocks noChangeShapeType="1"/>
            <a:endCxn id="13" idx="0"/>
          </p:cNvCxnSpPr>
          <p:nvPr/>
        </p:nvCxnSpPr>
        <p:spPr bwMode="auto">
          <a:xfrm>
            <a:off x="4714875" y="1643063"/>
            <a:ext cx="20716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1" name="Straight Arrow Connector 59"/>
          <p:cNvCxnSpPr>
            <a:cxnSpLocks noChangeShapeType="1"/>
          </p:cNvCxnSpPr>
          <p:nvPr/>
        </p:nvCxnSpPr>
        <p:spPr bwMode="auto">
          <a:xfrm rot="5400000">
            <a:off x="5643562" y="3214688"/>
            <a:ext cx="10017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2" name="Straight Arrow Connector 61"/>
          <p:cNvCxnSpPr>
            <a:cxnSpLocks noChangeShapeType="1"/>
            <a:endCxn id="12" idx="1"/>
          </p:cNvCxnSpPr>
          <p:nvPr/>
        </p:nvCxnSpPr>
        <p:spPr bwMode="auto">
          <a:xfrm>
            <a:off x="3071813" y="1214438"/>
            <a:ext cx="714375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4443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14444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5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A3359A7-B7D8-4031-8C42-2CFFC79B0AA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53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15380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538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5382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Problem</a:t>
            </a:r>
          </a:p>
        </p:txBody>
      </p:sp>
      <p:sp>
        <p:nvSpPr>
          <p:cNvPr id="15383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5384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5385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5386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5387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5390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5391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5392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5393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5394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5395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5396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5397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00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5401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5402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5403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5404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5405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5406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408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5409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5410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4201843-0854-44A7-B75C-0F606F1AC706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Midterm review</a:t>
            </a: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0" y="2997200"/>
            <a:ext cx="88931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285720" y="714356"/>
            <a:ext cx="7742664" cy="221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dirty="0" smtClean="0">
                <a:solidFill>
                  <a:schemeClr val="accent6"/>
                </a:solidFill>
                <a:latin typeface="Arial Unicode MS" pitchFamily="34" charset="-128"/>
              </a:rPr>
              <a:t>Average </a:t>
            </a:r>
            <a:r>
              <a:rPr lang="en-US" sz="3200" b="1" dirty="0" smtClean="0">
                <a:solidFill>
                  <a:schemeClr val="accent6"/>
                </a:solidFill>
                <a:latin typeface="Arial Unicode MS" pitchFamily="34" charset="-128"/>
              </a:rPr>
              <a:t>73.4  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dirty="0" smtClean="0">
                <a:latin typeface="Arial Unicode MS" pitchFamily="34" charset="-128"/>
              </a:rPr>
              <a:t>Best </a:t>
            </a:r>
            <a:r>
              <a:rPr lang="en-US" b="1" dirty="0" smtClean="0">
                <a:latin typeface="Arial Unicode MS" pitchFamily="34" charset="-128"/>
              </a:rPr>
              <a:t>107 !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dirty="0" smtClean="0">
                <a:latin typeface="Arial Unicode MS" pitchFamily="34" charset="-128"/>
              </a:rPr>
              <a:t>20 students &gt; 90%</a:t>
            </a:r>
            <a:endParaRPr lang="en-US" b="1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dirty="0" smtClean="0">
                <a:latin typeface="Arial Unicode MS" pitchFamily="34" charset="-128"/>
              </a:rPr>
              <a:t>14 students &lt;50</a:t>
            </a:r>
            <a:r>
              <a:rPr lang="en-US" b="1" dirty="0" smtClean="0">
                <a:latin typeface="Arial Unicode MS" pitchFamily="34" charset="-128"/>
              </a:rPr>
              <a:t>%</a:t>
            </a:r>
            <a:endParaRPr lang="en-US" b="1" dirty="0">
              <a:latin typeface="Arial Unicode MS" pitchFamily="34" charset="-128"/>
            </a:endParaRPr>
          </a:p>
        </p:txBody>
      </p:sp>
      <p:sp>
        <p:nvSpPr>
          <p:cNvPr id="604168" name="Rectangle 8"/>
          <p:cNvSpPr>
            <a:spLocks noChangeArrowheads="1"/>
          </p:cNvSpPr>
          <p:nvPr/>
        </p:nvSpPr>
        <p:spPr bwMode="auto">
          <a:xfrm>
            <a:off x="0" y="3140968"/>
            <a:ext cx="91440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How to learn more from midterm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Carefully examine your mistakes (and our feedback)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If  you still do not see the correct answer/solution go back to your notes, the slides and the textbook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If you are still confused come to office hours with specific questions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5720" y="5500702"/>
            <a:ext cx="8286776" cy="77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502, Lecture 6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Full Propositional Logics 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08720"/>
            <a:ext cx="8352928" cy="3672408"/>
          </a:xfrm>
        </p:spPr>
        <p:txBody>
          <a:bodyPr/>
          <a:lstStyle/>
          <a:p>
            <a:pPr eaLnBrk="1" hangingPunct="1"/>
            <a:r>
              <a:rPr lang="en-US" b="1" dirty="0" smtClean="0"/>
              <a:t>DEFs. </a:t>
            </a:r>
          </a:p>
          <a:p>
            <a:pPr eaLnBrk="1" hangingPunct="1"/>
            <a:r>
              <a:rPr lang="en-US" sz="2400" b="1" dirty="0" smtClean="0"/>
              <a:t>Literal: </a:t>
            </a:r>
            <a:r>
              <a:rPr lang="en-US" sz="2400" dirty="0" smtClean="0"/>
              <a:t>an atom or a negation of an atom</a:t>
            </a:r>
          </a:p>
          <a:p>
            <a:pPr eaLnBrk="1" hangingPunct="1"/>
            <a:r>
              <a:rPr lang="en-US" sz="2400" b="1" dirty="0" smtClean="0"/>
              <a:t>Clause:  </a:t>
            </a:r>
            <a:r>
              <a:rPr lang="en-US" sz="2400" dirty="0" smtClean="0"/>
              <a:t>is a disjunction of literals</a:t>
            </a:r>
          </a:p>
          <a:p>
            <a:pPr eaLnBrk="1" hangingPunct="1"/>
            <a:r>
              <a:rPr lang="en-US" sz="2400" b="1" dirty="0" smtClean="0"/>
              <a:t>Conjunctive Normal Form (CNF): </a:t>
            </a:r>
            <a:r>
              <a:rPr lang="en-US" sz="2400" dirty="0" smtClean="0"/>
              <a:t>a conjunction of clauses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1520" y="2852936"/>
            <a:ext cx="799288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INFERENCE: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Convert all formulas in KB and             in CNF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="1" kern="0" dirty="0" smtClean="0">
                <a:latin typeface="+mn-lt"/>
              </a:rPr>
              <a:t>Apply </a:t>
            </a:r>
            <a:r>
              <a:rPr lang="en-US" sz="2400" b="1" kern="0" dirty="0" smtClean="0">
                <a:solidFill>
                  <a:schemeClr val="accent2"/>
                </a:solidFill>
                <a:latin typeface="+mn-lt"/>
              </a:rPr>
              <a:t>Resolution Procedure </a:t>
            </a:r>
            <a:r>
              <a:rPr lang="en-US" sz="2400" b="1" kern="0" dirty="0" smtClean="0">
                <a:latin typeface="+mn-lt"/>
              </a:rPr>
              <a:t>(at each step combine two clauses containing complementary literals into a new one)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="1" kern="0" dirty="0" smtClean="0">
                <a:latin typeface="+mn-lt"/>
              </a:rPr>
              <a:t>Termination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kern="0" dirty="0" smtClean="0">
                <a:latin typeface="+mn-lt"/>
              </a:rPr>
              <a:t>No new clause can be added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kern="0" dirty="0" smtClean="0">
                <a:latin typeface="+mn-lt"/>
              </a:rPr>
              <a:t>Two clause resolve into an empty clause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502, Lecture 6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Propositional Logics: </a:t>
            </a:r>
            <a:r>
              <a:rPr lang="en-US" dirty="0" err="1" smtClean="0">
                <a:solidFill>
                  <a:schemeClr val="tx2"/>
                </a:solidFill>
              </a:rPr>
              <a:t>Satisfiability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(SAT problem)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352928" cy="1080120"/>
          </a:xfrm>
        </p:spPr>
        <p:txBody>
          <a:bodyPr/>
          <a:lstStyle/>
          <a:p>
            <a:pPr eaLnBrk="1" hangingPunct="1"/>
            <a:r>
              <a:rPr lang="en-US" dirty="0" smtClean="0"/>
              <a:t>Does a set of formulas have a model? Is there an interpretation in which all the formulas are true?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204864"/>
            <a:ext cx="849694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latin typeface="+mn-lt"/>
              </a:rPr>
              <a:t>(Stochastic)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 Search Algorithms 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be used for this task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latin typeface="+mn-lt"/>
              </a:rPr>
              <a:t>Evaluation Function: </a:t>
            </a:r>
            <a:r>
              <a:rPr lang="en-US" sz="2400" kern="0" dirty="0" smtClean="0">
                <a:latin typeface="+mn-lt"/>
              </a:rPr>
              <a:t>number of unsatisfied clauses</a:t>
            </a:r>
            <a:endParaRPr lang="en-US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WalkSat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of the simplest and most effective algorithms: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Start from a randomly generated interpretation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kern="0" dirty="0" smtClean="0">
                <a:latin typeface="+mn-lt"/>
              </a:rPr>
              <a:t>Pick an unsatisfied clause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Pick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proposition to flip (randomly 1 or 2)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400" kern="0" baseline="0" dirty="0" smtClean="0">
                <a:latin typeface="+mn-lt"/>
              </a:rPr>
              <a:t>To</a:t>
            </a:r>
            <a:r>
              <a:rPr lang="en-US" sz="2400" kern="0" dirty="0" smtClean="0">
                <a:latin typeface="+mn-lt"/>
              </a:rPr>
              <a:t> minimize # of unsatisfied clauses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arabicPeriod"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502, Lecture 6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Full First-Order Logics (FOLs)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08720"/>
            <a:ext cx="8352928" cy="1656184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We have </a:t>
            </a:r>
            <a:r>
              <a:rPr lang="en-US" sz="2400" b="1" dirty="0" smtClean="0">
                <a:solidFill>
                  <a:schemeClr val="accent2"/>
                </a:solidFill>
              </a:rPr>
              <a:t>constant symbols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predicate symbols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chemeClr val="accent2"/>
                </a:solidFill>
              </a:rPr>
              <a:t>function symbols</a:t>
            </a:r>
          </a:p>
          <a:p>
            <a:pPr eaLnBrk="1" hangingPunct="1"/>
            <a:r>
              <a:rPr lang="en-US" sz="2400" b="1" dirty="0" smtClean="0"/>
              <a:t>So </a:t>
            </a:r>
            <a:r>
              <a:rPr lang="en-US" sz="2400" b="1" dirty="0" smtClean="0">
                <a:solidFill>
                  <a:schemeClr val="accent2"/>
                </a:solidFill>
              </a:rPr>
              <a:t>interpretations</a:t>
            </a:r>
            <a:r>
              <a:rPr lang="en-US" sz="2400" b="1" dirty="0" smtClean="0"/>
              <a:t> are much more complex (but the same basic idea – one possible configuration of the world)</a:t>
            </a:r>
            <a:endParaRPr 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4077072"/>
            <a:ext cx="806489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INFERENCE: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Semidecidable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algorithms exists that says yes for every entailed formulas,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but  no algorithm exists that also says no for every non-entailed sentence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="1" kern="0" dirty="0" smtClean="0">
                <a:solidFill>
                  <a:schemeClr val="accent2"/>
                </a:solidFill>
                <a:latin typeface="+mn-lt"/>
              </a:rPr>
              <a:t>Resolution Procedure </a:t>
            </a:r>
            <a:r>
              <a:rPr lang="en-US" sz="2400" b="1" kern="0" dirty="0" smtClean="0">
                <a:solidFill>
                  <a:schemeClr val="tx2"/>
                </a:solidFill>
                <a:latin typeface="+mn-lt"/>
              </a:rPr>
              <a:t>can be generalized to FOL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b="1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91072" y="2492896"/>
            <a:ext cx="730932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constant symbols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=&gt; individuals, entities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predicate symbols =&gt;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symbols =&gt;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293E460-7156-4130-873D-66788B94D06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Top-down Ground Proof Procedure</a:t>
            </a:r>
          </a:p>
        </p:txBody>
      </p:sp>
      <p:sp>
        <p:nvSpPr>
          <p:cNvPr id="2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00125"/>
            <a:ext cx="8458200" cy="4802188"/>
          </a:xfrm>
        </p:spPr>
        <p:txBody>
          <a:bodyPr/>
          <a:lstStyle/>
          <a:p>
            <a:pPr eaLnBrk="1" hangingPunct="1"/>
            <a:r>
              <a:rPr lang="en-US" b="1" smtClean="0"/>
              <a:t>Key Idea:</a:t>
            </a:r>
            <a:r>
              <a:rPr lang="en-US" smtClean="0"/>
              <a:t> search backward from a query </a:t>
            </a:r>
            <a:r>
              <a:rPr lang="en-US" i="1" smtClean="0"/>
              <a:t>G</a:t>
            </a:r>
            <a:r>
              <a:rPr lang="en-US" smtClean="0"/>
              <a:t> to determine if it can be derived from </a:t>
            </a:r>
            <a:r>
              <a:rPr lang="en-US" i="1" smtClean="0"/>
              <a:t>KB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4E4B606-3221-413F-AC93-87BDF20DD1B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9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07513" cy="685800"/>
          </a:xfrm>
        </p:spPr>
        <p:txBody>
          <a:bodyPr/>
          <a:lstStyle/>
          <a:p>
            <a:pPr eaLnBrk="1" hangingPunct="1"/>
            <a:r>
              <a:rPr lang="en-US" smtClean="0"/>
              <a:t>Top-down Proof Procedure: Basic elements</a:t>
            </a:r>
          </a:p>
        </p:txBody>
      </p:sp>
      <p:sp>
        <p:nvSpPr>
          <p:cNvPr id="3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458200" cy="841375"/>
          </a:xfrm>
        </p:spPr>
        <p:txBody>
          <a:bodyPr/>
          <a:lstStyle/>
          <a:p>
            <a:pPr eaLnBrk="1" hangingPunct="1"/>
            <a:r>
              <a:rPr lang="en-US" sz="3200" b="1" smtClean="0"/>
              <a:t>Notation</a:t>
            </a:r>
            <a:r>
              <a:rPr lang="en-US" smtClean="0"/>
              <a:t>: An </a:t>
            </a:r>
            <a:r>
              <a:rPr lang="en-US" smtClean="0">
                <a:solidFill>
                  <a:schemeClr val="accent2"/>
                </a:solidFill>
              </a:rPr>
              <a:t>answer clause</a:t>
            </a:r>
            <a:r>
              <a:rPr lang="en-US" smtClean="0"/>
              <a:t> is of the form:   </a:t>
            </a:r>
          </a:p>
          <a:p>
            <a:pPr eaLnBrk="1" hangingPunct="1"/>
            <a:r>
              <a:rPr lang="en-US" sz="2400" i="1" smtClean="0"/>
              <a:t>yes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smtClean="0"/>
              <a:t> a</a:t>
            </a:r>
            <a:r>
              <a:rPr lang="en-US" sz="2400" i="1" baseline="-25000" smtClean="0"/>
              <a:t>1</a:t>
            </a:r>
            <a:r>
              <a:rPr lang="en-US" sz="2400" i="1" smtClean="0"/>
              <a:t>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2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…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smtClean="0"/>
              <a:t> a</a:t>
            </a:r>
            <a:r>
              <a:rPr lang="en-US" sz="2400" i="1" baseline="-25000" smtClean="0"/>
              <a:t>m</a:t>
            </a:r>
            <a:endParaRPr lang="en-US" sz="3200" smtClean="0"/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250825" y="3357563"/>
            <a:ext cx="84582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Rule of inference</a:t>
            </a:r>
            <a:r>
              <a:rPr lang="en-US">
                <a:latin typeface="Arial Unicode MS" pitchFamily="34" charset="-128"/>
              </a:rPr>
              <a:t> (called SLD Resolution)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Given an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>
                <a:latin typeface="Arial Unicode MS" pitchFamily="34" charset="-128"/>
              </a:rPr>
              <a:t> of the form: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			</a:t>
            </a: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and the clause: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			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i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p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You can generate the answer clause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i-1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baseline="-25000">
                <a:latin typeface="Arial Unicode MS" pitchFamily="34" charset="-128"/>
              </a:rPr>
              <a:t> 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2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… 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solidFill>
                  <a:schemeClr val="accent2"/>
                </a:solidFill>
                <a:latin typeface="Arial Unicode MS" pitchFamily="34" charset="-128"/>
              </a:rPr>
              <a:t> b</a:t>
            </a:r>
            <a:r>
              <a:rPr lang="en-US" sz="2400" i="1" baseline="-25000">
                <a:solidFill>
                  <a:schemeClr val="accent2"/>
                </a:solidFill>
                <a:latin typeface="Arial Unicode MS" pitchFamily="34" charset="-128"/>
              </a:rPr>
              <a:t>p</a:t>
            </a:r>
            <a:r>
              <a:rPr lang="en-US" sz="2400" i="1" baseline="-250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 i="1" baseline="-25000">
                <a:latin typeface="Arial Unicode MS" pitchFamily="34" charset="-128"/>
              </a:rPr>
              <a:t>i+1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a</a:t>
            </a:r>
            <a:r>
              <a:rPr lang="en-US" sz="2400" i="1" baseline="-25000">
                <a:latin typeface="Arial Unicode MS" pitchFamily="34" charset="-128"/>
              </a:rPr>
              <a:t>m 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179388" y="1844675"/>
            <a:ext cx="84582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Express query</a:t>
            </a:r>
            <a:r>
              <a:rPr lang="en-US" dirty="0">
                <a:latin typeface="Arial Unicode MS" pitchFamily="34" charset="-128"/>
              </a:rPr>
              <a:t> as an </a:t>
            </a: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answer clause</a:t>
            </a:r>
            <a:r>
              <a:rPr lang="en-US" dirty="0">
                <a:latin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</a:rPr>
              <a:t>                  (</a:t>
            </a:r>
            <a:r>
              <a:rPr lang="en-US" dirty="0">
                <a:latin typeface="Arial Unicode MS" pitchFamily="34" charset="-128"/>
              </a:rPr>
              <a:t>e.g., query </a:t>
            </a:r>
            <a:r>
              <a:rPr lang="en-US" sz="2400" i="1" dirty="0">
                <a:latin typeface="Arial Unicode MS" pitchFamily="34" charset="-128"/>
              </a:rPr>
              <a:t>a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2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…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 dirty="0">
                <a:latin typeface="Arial Unicode MS" pitchFamily="34" charset="-128"/>
              </a:rPr>
              <a:t> a</a:t>
            </a:r>
            <a:r>
              <a:rPr lang="en-US" sz="2400" i="1" baseline="-25000" dirty="0">
                <a:latin typeface="Arial Unicode MS" pitchFamily="34" charset="-128"/>
              </a:rPr>
              <a:t>m</a:t>
            </a:r>
            <a:r>
              <a:rPr lang="en-US" dirty="0">
                <a:latin typeface="Arial Unicode MS" pitchFamily="34" charset="-128"/>
              </a:rPr>
              <a:t> )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				</a:t>
            </a:r>
            <a:r>
              <a:rPr lang="en-US" sz="2400" i="1" dirty="0">
                <a:latin typeface="Arial Unicode MS" pitchFamily="34" charset="-128"/>
              </a:rPr>
              <a:t>yes </a:t>
            </a:r>
            <a:r>
              <a:rPr lang="en-US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  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4" grpId="0"/>
      <p:bldP spid="5888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7BFBA88-91C2-44E5-840D-E39A505D323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571500"/>
            <a:ext cx="8458200" cy="116363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Successful Derivation</a:t>
            </a:r>
            <a:r>
              <a:rPr lang="en-US" sz="2400" smtClean="0"/>
              <a:t>: When by applying the inference rule you obtain the answer clause </a:t>
            </a:r>
            <a:r>
              <a:rPr lang="en-US" sz="2400" i="1" smtClean="0"/>
              <a:t>yes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 smtClean="0"/>
              <a:t> </a:t>
            </a:r>
            <a:r>
              <a:rPr lang="en-US" sz="2400" smtClean="0"/>
              <a:t>.</a:t>
            </a:r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1800" smtClean="0"/>
          </a:p>
        </p:txBody>
      </p:sp>
      <p:sp>
        <p:nvSpPr>
          <p:cNvPr id="4124" name="Rectangle 4"/>
          <p:cNvSpPr>
            <a:spLocks noChangeArrowheads="1"/>
          </p:cNvSpPr>
          <p:nvPr/>
        </p:nvSpPr>
        <p:spPr bwMode="auto">
          <a:xfrm>
            <a:off x="214313" y="3513138"/>
            <a:ext cx="865505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Query: a </a:t>
            </a:r>
            <a:r>
              <a:rPr lang="en-US" sz="2400">
                <a:latin typeface="Courier New" pitchFamily="49" charset="0"/>
              </a:rPr>
              <a:t>(two ways)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4125" name="Rectangle 7"/>
          <p:cNvSpPr>
            <a:spLocks noChangeArrowheads="1"/>
          </p:cNvSpPr>
          <p:nvPr/>
        </p:nvSpPr>
        <p:spPr bwMode="auto">
          <a:xfrm>
            <a:off x="863600" y="4017963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4126" name="Rectangle 8"/>
          <p:cNvSpPr>
            <a:spLocks noChangeArrowheads="1"/>
          </p:cNvSpPr>
          <p:nvPr/>
        </p:nvSpPr>
        <p:spPr bwMode="auto">
          <a:xfrm>
            <a:off x="5688013" y="4017963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yes ←  a.</a:t>
            </a:r>
            <a:r>
              <a:rPr lang="en-US" sz="800" i="1">
                <a:latin typeface="Arial Unicode MS" pitchFamily="34" charset="-128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i="1">
                <a:latin typeface="Arial Unicode MS" pitchFamily="34" charset="-128"/>
              </a:rPr>
              <a:t>    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85750" y="1928813"/>
            <a:ext cx="84582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a ← e ∧ f. 		a ←  b ∧ c.		b ← k ∧ f.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c ← e.			d ← k.		 	e</a:t>
            </a:r>
            <a:r>
              <a:rPr lang="en-US" sz="2400" kern="0" dirty="0">
                <a:latin typeface="+mn-lt"/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f ← j ∧ e.	 	f  ← c. 			j ← c.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400" i="1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400" i="1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i="1" kern="0" dirty="0">
                <a:latin typeface="+mn-lt"/>
              </a:rPr>
              <a:t>		            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800" i="1" kern="0" dirty="0">
                <a:latin typeface="+mn-lt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DB73146-0248-41CC-9780-7DA7CDBBCB1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 Top Down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TopDown Proofs as search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Datalog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sz="4000" smtClean="0"/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EA65F55-7B7A-41BC-8BE6-A53E12759F3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Systematic Search in different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38"/>
            <a:ext cx="8929687" cy="621506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State: </a:t>
            </a:r>
            <a:r>
              <a:rPr lang="en-US" sz="1600" dirty="0" smtClean="0"/>
              <a:t>assignments of values to a subset of the variables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6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test: </a:t>
            </a:r>
            <a:r>
              <a:rPr lang="en-US" sz="16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Solution: </a:t>
            </a:r>
            <a:r>
              <a:rPr lang="en-US" sz="16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6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 smtClean="0"/>
              <a:t>Planning (forward) </a:t>
            </a:r>
            <a:r>
              <a:rPr lang="en-US" sz="1600" dirty="0" smtClean="0"/>
              <a:t>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State </a:t>
            </a:r>
            <a:r>
              <a:rPr lang="en-US" sz="1600" dirty="0" smtClean="0"/>
              <a:t>possible world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Successor function </a:t>
            </a:r>
            <a:r>
              <a:rPr lang="en-US" sz="1600" dirty="0" smtClean="0"/>
              <a:t>states resulting from valid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Goal test </a:t>
            </a:r>
            <a:r>
              <a:rPr lang="en-US" sz="1600" dirty="0" smtClean="0"/>
              <a:t>assignment to subset of </a:t>
            </a:r>
            <a:r>
              <a:rPr lang="en-US" sz="1600" dirty="0" err="1" smtClean="0"/>
              <a:t>vars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Solution </a:t>
            </a:r>
            <a:r>
              <a:rPr lang="en-US" sz="1600" dirty="0" smtClean="0"/>
              <a:t>sequence of 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600" dirty="0" smtClean="0">
                <a:solidFill>
                  <a:schemeClr val="accent6"/>
                </a:solidFill>
              </a:rPr>
              <a:t>Heuristic function </a:t>
            </a:r>
            <a:r>
              <a:rPr lang="en-US" sz="1600" dirty="0" smtClean="0"/>
              <a:t>empty-delete-list (solve simplified problem)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Logical Inference (top Down)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State </a:t>
            </a:r>
            <a:r>
              <a:rPr lang="en-US" dirty="0" smtClean="0"/>
              <a:t>answer clause</a:t>
            </a:r>
            <a:endParaRPr lang="en-US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Successor function </a:t>
            </a:r>
            <a:r>
              <a:rPr lang="en-US" dirty="0" smtClean="0"/>
              <a:t>states resulting from substituting one atom with all the clauses of which it is the head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Goal test </a:t>
            </a:r>
            <a:r>
              <a:rPr lang="en-US" dirty="0" smtClean="0"/>
              <a:t>empty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answer clause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Solution </a:t>
            </a:r>
            <a:r>
              <a:rPr lang="en-US" dirty="0" smtClean="0"/>
              <a:t>start state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Heuristic function </a:t>
            </a:r>
            <a:r>
              <a:rPr lang="en-US" dirty="0" smtClean="0"/>
              <a:t>………………..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Search Graph</a:t>
            </a:r>
          </a:p>
        </p:txBody>
      </p:sp>
      <p:sp>
        <p:nvSpPr>
          <p:cNvPr id="6174" name="Rectangle 4"/>
          <p:cNvSpPr>
            <a:spLocks noChangeArrowheads="1"/>
          </p:cNvSpPr>
          <p:nvPr/>
        </p:nvSpPr>
        <p:spPr bwMode="auto">
          <a:xfrm>
            <a:off x="4356100" y="1125538"/>
            <a:ext cx="44831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	                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                                  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</a:t>
            </a:r>
          </a:p>
        </p:txBody>
      </p:sp>
      <p:pic>
        <p:nvPicPr>
          <p:cNvPr id="617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611" y="1412776"/>
            <a:ext cx="5123347" cy="5113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76" name="Rectangle 6"/>
          <p:cNvSpPr>
            <a:spLocks noChangeArrowheads="1"/>
          </p:cNvSpPr>
          <p:nvPr/>
        </p:nvSpPr>
        <p:spPr bwMode="auto">
          <a:xfrm>
            <a:off x="0" y="4198288"/>
            <a:ext cx="3350746" cy="36004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Prove: ?</a:t>
            </a:r>
            <a:r>
              <a:rPr lang="en-US" sz="2400" i="1" dirty="0">
                <a:latin typeface="Arial Unicode MS" pitchFamily="34" charset="-128"/>
              </a:rPr>
              <a:t>← a ∧ d.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   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42876" y="1340768"/>
            <a:ext cx="3350746" cy="26638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←  b ∧ c. 	a ←  g.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← h.		b ← j.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 ← k.  	d ← m.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 ← p. 	f ← m.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 ← p. 		g ← m.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 ← f. 		k ← m.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 ←m. 	               p.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314" y="840702"/>
            <a:ext cx="1119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KB</a:t>
            </a:r>
            <a:endParaRPr lang="en-US" b="1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39750" y="5157788"/>
            <a:ext cx="40322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latin typeface="Arial Unicode MS" pitchFamily="34" charset="-128"/>
              </a:rPr>
              <a:t>Heuristics?</a:t>
            </a:r>
            <a:r>
              <a:rPr lang="en-US" sz="2400" i="1" dirty="0">
                <a:latin typeface="Arial Unicode MS" pitchFamily="34" charset="-128"/>
              </a:rPr>
              <a:t>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    </a:t>
            </a: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5373216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b="0" smtClean="0"/>
              <a:t>Search Graph</a:t>
            </a:r>
          </a:p>
        </p:txBody>
      </p:sp>
      <p:sp>
        <p:nvSpPr>
          <p:cNvPr id="6174" name="Rectangle 4"/>
          <p:cNvSpPr>
            <a:spLocks noChangeArrowheads="1"/>
          </p:cNvSpPr>
          <p:nvPr/>
        </p:nvSpPr>
        <p:spPr bwMode="auto">
          <a:xfrm>
            <a:off x="4356100" y="1125538"/>
            <a:ext cx="44831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		                </a:t>
            </a:r>
          </a:p>
          <a:p>
            <a:pPr marL="342900" indent="-342900">
              <a:spcBef>
                <a:spcPct val="20000"/>
              </a:spcBef>
            </a:pPr>
            <a:endParaRPr lang="en-US" sz="2400" i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                                      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	</a:t>
            </a:r>
          </a:p>
        </p:txBody>
      </p:sp>
      <p:pic>
        <p:nvPicPr>
          <p:cNvPr id="617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908050"/>
            <a:ext cx="4022725" cy="4014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77" name="Rectangle 7"/>
          <p:cNvSpPr>
            <a:spLocks noChangeArrowheads="1"/>
          </p:cNvSpPr>
          <p:nvPr/>
        </p:nvSpPr>
        <p:spPr bwMode="auto">
          <a:xfrm>
            <a:off x="214282" y="4714884"/>
            <a:ext cx="612048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cs typeface="Times New Roman" pitchFamily="18" charset="0"/>
              </a:rPr>
              <a:t>Possible Heuristic?</a:t>
            </a:r>
            <a:r>
              <a:rPr lang="en-US" sz="2400" i="1" dirty="0" smtClean="0"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cs typeface="Times New Roman" pitchFamily="18" charset="0"/>
              </a:rPr>
              <a:t>Number of atoms in the answer clause</a:t>
            </a:r>
            <a:r>
              <a:rPr lang="en-US" sz="2400" i="1" dirty="0">
                <a:cs typeface="Times New Roman" pitchFamily="18" charset="0"/>
              </a:rPr>
              <a:t>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    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79512" y="5445224"/>
            <a:ext cx="864096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cs typeface="Times New Roman" pitchFamily="18" charset="0"/>
              </a:rPr>
              <a:t>Admissible?</a:t>
            </a:r>
            <a:r>
              <a:rPr lang="en-US" sz="2400" i="1" dirty="0" smtClean="0"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    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43108" y="5786454"/>
            <a:ext cx="603250" cy="40005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Yes</a:t>
            </a:r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001946" y="5786454"/>
            <a:ext cx="512762" cy="4000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No</a:t>
            </a:r>
            <a:endParaRPr lang="en-US" sz="200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14282" y="4071942"/>
            <a:ext cx="4032250" cy="36004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Prove: ?</a:t>
            </a:r>
            <a:r>
              <a:rPr lang="en-US" sz="2400" i="1" dirty="0">
                <a:latin typeface="Arial Unicode MS" pitchFamily="34" charset="-128"/>
              </a:rPr>
              <a:t>← a ∧ d. 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    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57158" y="1214422"/>
            <a:ext cx="4032250" cy="26638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←  b ∧ c. 	a ←  g.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← h.		b ← j.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 ← k.  	d ← m.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 ← p. 	f ← m.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 ← p. 		g ← m.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 ← f. 		k ← m.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 ←m. 	               p.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596" y="714356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KB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OSHIBA@AIF8QJPXBVWXY5L9" val="2890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47624</TotalTime>
  <Words>1855</Words>
  <Application>Microsoft Office PowerPoint</Application>
  <PresentationFormat>On-screen Show (4:3)</PresentationFormat>
  <Paragraphs>446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Slide 1</vt:lpstr>
      <vt:lpstr>Lecture Overview</vt:lpstr>
      <vt:lpstr>Top-down Ground Proof Procedure</vt:lpstr>
      <vt:lpstr>Top-down Proof Procedure: Basic elements</vt:lpstr>
      <vt:lpstr>Slide 5</vt:lpstr>
      <vt:lpstr>Lecture Overview</vt:lpstr>
      <vt:lpstr>Systematic Search in different R&amp;R systems</vt:lpstr>
      <vt:lpstr>Search Graph</vt:lpstr>
      <vt:lpstr>Search Graph</vt:lpstr>
      <vt:lpstr>Search Graph</vt:lpstr>
      <vt:lpstr>Lecture Overview</vt:lpstr>
      <vt:lpstr>Representation and Reasoning in Complex domains</vt:lpstr>
      <vt:lpstr>What do we gain….</vt:lpstr>
      <vt:lpstr>Datalog vs PDCL (better with colors)</vt:lpstr>
      <vt:lpstr>Datalog: a relational rule language</vt:lpstr>
      <vt:lpstr>Datalog Syntax (cont’d)</vt:lpstr>
      <vt:lpstr>Datalog: Top Down Proof Procedure</vt:lpstr>
      <vt:lpstr>Example proof of a Datalog query</vt:lpstr>
      <vt:lpstr>Tracing Datalog proofs in AIspace</vt:lpstr>
      <vt:lpstr>Datalog: queries with variables</vt:lpstr>
      <vt:lpstr>Datalog: queries with variables</vt:lpstr>
      <vt:lpstr>Logics in AI: Similar slide to the one for planning</vt:lpstr>
      <vt:lpstr>Big Picture: R&amp;R  systems</vt:lpstr>
      <vt:lpstr>Midterm review</vt:lpstr>
      <vt:lpstr>Full Propositional Logics </vt:lpstr>
      <vt:lpstr>Propositional Logics: Satisfiability (SAT problem)</vt:lpstr>
      <vt:lpstr>Full First-Order Logics (FOLs)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517</cp:revision>
  <dcterms:created xsi:type="dcterms:W3CDTF">2000-08-26T02:46:38Z</dcterms:created>
  <dcterms:modified xsi:type="dcterms:W3CDTF">2012-10-30T20:59:34Z</dcterms:modified>
</cp:coreProperties>
</file>