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8" r:id="rId2"/>
    <p:sldId id="364" r:id="rId3"/>
    <p:sldId id="481" r:id="rId4"/>
    <p:sldId id="436" r:id="rId5"/>
    <p:sldId id="454" r:id="rId6"/>
    <p:sldId id="487" r:id="rId7"/>
    <p:sldId id="482" r:id="rId8"/>
    <p:sldId id="476" r:id="rId9"/>
    <p:sldId id="488" r:id="rId10"/>
    <p:sldId id="479" r:id="rId11"/>
    <p:sldId id="477" r:id="rId12"/>
    <p:sldId id="484" r:id="rId13"/>
    <p:sldId id="478" r:id="rId14"/>
    <p:sldId id="485" r:id="rId15"/>
    <p:sldId id="490" r:id="rId16"/>
    <p:sldId id="491" r:id="rId17"/>
    <p:sldId id="486" r:id="rId18"/>
    <p:sldId id="489" r:id="rId1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1457" autoAdjust="0"/>
  </p:normalViewPr>
  <p:slideViewPr>
    <p:cSldViewPr>
      <p:cViewPr>
        <p:scale>
          <a:sx n="66" d="100"/>
          <a:sy n="66" d="100"/>
        </p:scale>
        <p:origin x="-5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174C2F2-9AAF-40AF-8DCC-7B0ABFAF6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351A9C6E-96FC-462A-B6DD-B1580235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EBB08-03C1-40A7-9075-6385E2168E67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43ACD-71BD-4C8C-84DB-D38E747C025A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EB8A4-F72D-4EDD-A788-6F8B228129E8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30903-73C9-425A-83F7-B18AAE7AD6E8}" type="slidenum">
              <a:rPr lang="en-US"/>
              <a:pPr/>
              <a:t>12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1F274-2E3C-4129-BC95-CAB2448900D9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4CB71-6F11-4421-BDD0-DB2EC065A187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If </a:t>
            </a:r>
            <a:r>
              <a:rPr lang="en-US" i="1" dirty="0" smtClean="0">
                <a:solidFill>
                  <a:schemeClr val="accent6"/>
                </a:solidFill>
              </a:rPr>
              <a:t>KB </a:t>
            </a:r>
            <a:r>
              <a:rPr lang="en-US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i="1" dirty="0" smtClean="0">
                <a:solidFill>
                  <a:schemeClr val="accent6"/>
                </a:solidFill>
              </a:rPr>
              <a:t> g </a:t>
            </a:r>
            <a:r>
              <a:rPr lang="en-US" dirty="0" smtClean="0">
                <a:solidFill>
                  <a:schemeClr val="accent6"/>
                </a:solidFill>
              </a:rPr>
              <a:t>then KB </a:t>
            </a:r>
            <a:r>
              <a:rPr lang="en-US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dirty="0" smtClean="0">
                <a:solidFill>
                  <a:schemeClr val="accent6"/>
                </a:solidFill>
              </a:rPr>
              <a:t> G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Suppose </a:t>
            </a:r>
            <a:r>
              <a:rPr lang="en-US" i="1" dirty="0" smtClean="0"/>
              <a:t>KB 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i="1" dirty="0" smtClean="0"/>
              <a:t> G </a:t>
            </a:r>
            <a:r>
              <a:rPr lang="en-US" dirty="0" smtClean="0"/>
              <a:t>. 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Then G is true in all models of </a:t>
            </a:r>
            <a:r>
              <a:rPr lang="en-US" i="1" dirty="0" smtClean="0"/>
              <a:t>KB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 </a:t>
            </a:r>
            <a:r>
              <a:rPr lang="en-US" i="1" dirty="0" smtClean="0"/>
              <a:t>G</a:t>
            </a:r>
            <a:r>
              <a:rPr lang="en-US" dirty="0" smtClean="0"/>
              <a:t> is true in the minimal model 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</a:t>
            </a:r>
            <a:r>
              <a:rPr lang="en-US" i="1" dirty="0" smtClean="0"/>
              <a:t> G</a:t>
            </a:r>
            <a:r>
              <a:rPr lang="en-US" dirty="0" smtClean="0"/>
              <a:t>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endParaRPr lang="en-US" dirty="0" smtClean="0"/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 </a:t>
            </a:r>
            <a:r>
              <a:rPr lang="en-US" i="1" dirty="0" smtClean="0"/>
              <a:t>g</a:t>
            </a:r>
            <a:r>
              <a:rPr lang="en-US" dirty="0" smtClean="0"/>
              <a:t> is generated by the bottom up algorithm.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 </a:t>
            </a:r>
            <a:r>
              <a:rPr lang="en-US" i="1" dirty="0" smtClean="0"/>
              <a:t>KB</a:t>
            </a:r>
            <a:r>
              <a:rPr lang="en-US" dirty="0" smtClean="0"/>
              <a:t> 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C073C-1CCC-4C44-B167-C571C85F15B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C073C-1CCC-4C44-B167-C571C85F15B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DC339-1030-4AF7-BCB7-37D8400CBEB0}" type="slidenum">
              <a:rPr lang="en-US"/>
              <a:pPr/>
              <a:t>17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228B1-7B4E-4C9B-90A7-A96CD8695A38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917C9B-441F-49F4-AB89-214D0FEA1702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7F1C3-C00D-4FA7-AACE-06050DABAD69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44325-7AB6-4B76-A210-612568C300D7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which are formally structured worlds with respect to which truth can be evaluated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3BACE9-A2FD-4BE3-968A-E7EF4FB427A2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which are formally structured worlds with respect to which truth can be evaluated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8F724-DDD1-4E58-A724-83AC6229D979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D2DD0-48FF-470C-B0B5-CF6596F889B6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g is a set of atoms</a:t>
            </a:r>
          </a:p>
          <a:p>
            <a:pPr eaLnBrk="1" hangingPunct="1"/>
            <a:r>
              <a:rPr lang="en-US" sz="1400" b="1" smtClean="0"/>
              <a:t>Suppose there is a </a:t>
            </a:r>
            <a:r>
              <a:rPr lang="en-US" sz="1400" b="1" i="1" smtClean="0"/>
              <a:t>g</a:t>
            </a:r>
            <a:r>
              <a:rPr lang="en-US" sz="1400" b="1" smtClean="0"/>
              <a:t> such that </a:t>
            </a:r>
            <a:r>
              <a:rPr lang="en-US" sz="1400" b="1" i="1" smtClean="0"/>
              <a:t>KB</a:t>
            </a:r>
            <a:r>
              <a:rPr lang="en-US" sz="1400" b="1" smtClean="0"/>
              <a:t> </a:t>
            </a:r>
            <a:r>
              <a:rPr lang="en-US" sz="1400" b="1" smtClean="0"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1400" b="1" smtClean="0"/>
              <a:t> </a:t>
            </a:r>
            <a:r>
              <a:rPr lang="en-US" sz="1400" b="1" i="1" smtClean="0"/>
              <a:t>g</a:t>
            </a:r>
            <a:r>
              <a:rPr lang="en-US" sz="1400" b="1" smtClean="0">
                <a:solidFill>
                  <a:srgbClr val="CC0099"/>
                </a:solidFill>
              </a:rPr>
              <a:t> </a:t>
            </a:r>
            <a:r>
              <a:rPr lang="en-US" sz="1400" b="1" smtClean="0"/>
              <a:t>and </a:t>
            </a:r>
            <a:r>
              <a:rPr lang="en-US" sz="1400" b="1" i="1" smtClean="0"/>
              <a:t>KB </a:t>
            </a:r>
            <a:r>
              <a:rPr lang="en-US" sz="1400" b="1" smtClean="0">
                <a:ea typeface="Arial Unicode MS" pitchFamily="34" charset="-128"/>
                <a:cs typeface="Arial Unicode MS" pitchFamily="34" charset="-128"/>
              </a:rPr>
              <a:t>⊭</a:t>
            </a:r>
            <a:r>
              <a:rPr lang="en-US" sz="1400" b="1" i="1" smtClean="0"/>
              <a:t> g.</a:t>
            </a:r>
            <a:endParaRPr lang="en-US" sz="1400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EB64E-6782-4F1F-8B53-8BFD4BD2A7F3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this clause is false in </a:t>
            </a:r>
            <a:r>
              <a:rPr lang="en-US" i="1" smtClean="0">
                <a:latin typeface="Arial Unicode MS" pitchFamily="34" charset="-128"/>
              </a:rPr>
              <a:t>M</a:t>
            </a:r>
            <a:r>
              <a:rPr lang="en-US" smtClean="0">
                <a:latin typeface="Arial Unicode MS" pitchFamily="34" charset="-128"/>
              </a:rPr>
              <a:t>.</a:t>
            </a:r>
            <a:endParaRPr lang="en-US" smtClean="0"/>
          </a:p>
          <a:p>
            <a:pPr eaLnBrk="1" hangingPunct="1"/>
            <a:r>
              <a:rPr lang="en-US" i="1" smtClean="0">
                <a:latin typeface="Arial Unicode MS" pitchFamily="34" charset="-128"/>
              </a:rPr>
              <a:t>M</a:t>
            </a:r>
            <a:r>
              <a:rPr lang="en-US" smtClean="0">
                <a:latin typeface="Arial Unicode MS" pitchFamily="34" charset="-128"/>
              </a:rPr>
              <a:t> isn't a model of </a:t>
            </a:r>
            <a:r>
              <a:rPr lang="en-US" i="1" smtClean="0">
                <a:latin typeface="Arial Unicode MS" pitchFamily="34" charset="-128"/>
              </a:rPr>
              <a:t>KB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g is a set of atoms</a:t>
            </a:r>
          </a:p>
          <a:p>
            <a:pPr eaLnBrk="1" hangingPunct="1"/>
            <a:r>
              <a:rPr lang="en-US" sz="1400" b="1" smtClean="0"/>
              <a:t>Suppose there is a </a:t>
            </a:r>
            <a:r>
              <a:rPr lang="en-US" sz="1400" b="1" i="1" smtClean="0"/>
              <a:t>g</a:t>
            </a:r>
            <a:r>
              <a:rPr lang="en-US" sz="1400" b="1" smtClean="0"/>
              <a:t> such that </a:t>
            </a:r>
            <a:r>
              <a:rPr lang="en-US" sz="1400" b="1" i="1" smtClean="0"/>
              <a:t>KB</a:t>
            </a:r>
            <a:r>
              <a:rPr lang="en-US" sz="1400" b="1" smtClean="0"/>
              <a:t> </a:t>
            </a:r>
            <a:r>
              <a:rPr lang="en-US" sz="1400" b="1" smtClean="0"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1400" b="1" smtClean="0"/>
              <a:t> </a:t>
            </a:r>
            <a:r>
              <a:rPr lang="en-US" sz="1400" b="1" i="1" smtClean="0"/>
              <a:t>g</a:t>
            </a:r>
            <a:r>
              <a:rPr lang="en-US" sz="1400" b="1" smtClean="0">
                <a:solidFill>
                  <a:srgbClr val="CC0099"/>
                </a:solidFill>
              </a:rPr>
              <a:t> </a:t>
            </a:r>
            <a:r>
              <a:rPr lang="en-US" sz="1400" b="1" smtClean="0"/>
              <a:t>and </a:t>
            </a:r>
            <a:r>
              <a:rPr lang="en-US" sz="1400" b="1" i="1" smtClean="0"/>
              <a:t>KB </a:t>
            </a:r>
            <a:r>
              <a:rPr lang="en-US" sz="1400" b="1" smtClean="0">
                <a:ea typeface="Arial Unicode MS" pitchFamily="34" charset="-128"/>
                <a:cs typeface="Arial Unicode MS" pitchFamily="34" charset="-128"/>
              </a:rPr>
              <a:t>⊭</a:t>
            </a:r>
            <a:r>
              <a:rPr lang="en-US" sz="1400" b="1" i="1" smtClean="0"/>
              <a:t> g.</a:t>
            </a:r>
            <a:endParaRPr lang="en-US" sz="1400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72E1B-19E3-4B85-AF05-E6FBA8F22222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F0F17-4F32-42D5-8699-8D45D65C1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19F4CE-E2BC-4E1C-B61B-EA83B8AFF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E0DD8A-1F90-4BD1-A001-20C09E641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B1ABE0-7363-4B25-8A80-855C020F5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E8893C-6858-44AA-9D1E-084374E45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31F2FA-8E24-4091-B105-E8369A274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80AACE-9E68-45FD-9EB7-41DAEE126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8E14A2-8C0D-4F2D-A16F-1E2161654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CE87C5-6C5C-41E5-AB5D-3DA5407B1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F9866A-E093-474C-A698-54B79FCCB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D92423-5C96-41D9-9A76-9D23A982A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069EBAC-9553-4B68-BBB0-503C27864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91990E2-432C-419C-B07E-E3C502DB7B9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125538"/>
            <a:ext cx="87630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Bottom Up: Soundness and Completeness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21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5.2)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</a:t>
            </a:r>
            <a:r>
              <a:rPr lang="en-US" sz="2400" b="1" dirty="0" smtClean="0">
                <a:latin typeface="Arial Unicode MS" pitchFamily="34" charset="-128"/>
              </a:rPr>
              <a:t>24</a:t>
            </a:r>
            <a:r>
              <a:rPr lang="en-US" sz="2400" b="1" dirty="0" smtClean="0">
                <a:latin typeface="Arial Unicode MS" pitchFamily="34" charset="-128"/>
              </a:rPr>
              <a:t>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4CFE43E-4910-443E-B6AA-FF932760B60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Completeness of Bottom Up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00125"/>
            <a:ext cx="8458200" cy="14954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b="1" dirty="0" smtClean="0"/>
              <a:t>Generic Completeness of proof procedure</a:t>
            </a:r>
            <a:r>
              <a:rPr lang="en-US" dirty="0" smtClean="0"/>
              <a:t>: 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If</a:t>
            </a:r>
            <a:r>
              <a:rPr lang="en-US" dirty="0" smtClean="0"/>
              <a:t> G is logically entailed by the KB (KB 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dirty="0" smtClean="0"/>
              <a:t> G)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i="1" dirty="0" smtClean="0"/>
              <a:t>	 </a:t>
            </a:r>
            <a:r>
              <a:rPr lang="en-US" b="1" dirty="0" smtClean="0"/>
              <a:t>then</a:t>
            </a:r>
            <a:r>
              <a:rPr lang="en-US" dirty="0" smtClean="0"/>
              <a:t> G can be proved by the procedure (KB 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dirty="0" smtClean="0"/>
              <a:t> G) </a:t>
            </a:r>
            <a:endParaRPr lang="en-US" i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000375"/>
            <a:ext cx="921543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Sketch of our proof: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</a:rPr>
              <a:t>Suppose </a:t>
            </a:r>
            <a:r>
              <a:rPr lang="en-US" i="1" kern="0" dirty="0">
                <a:latin typeface="+mn-lt"/>
              </a:rPr>
              <a:t>KB </a:t>
            </a:r>
            <a:r>
              <a:rPr lang="en-US" b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i="1" kern="0" dirty="0">
                <a:latin typeface="+mn-lt"/>
              </a:rPr>
              <a:t> G</a:t>
            </a:r>
            <a:r>
              <a:rPr lang="en-US" kern="0" dirty="0">
                <a:latin typeface="+mn-lt"/>
              </a:rPr>
              <a:t>. Then G is true in all models of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</a:rPr>
              <a:t>Thus </a:t>
            </a:r>
            <a:r>
              <a:rPr lang="en-US" i="1" kern="0" dirty="0">
                <a:latin typeface="+mn-lt"/>
              </a:rPr>
              <a:t>G</a:t>
            </a:r>
            <a:r>
              <a:rPr lang="en-US" kern="0" dirty="0">
                <a:latin typeface="+mn-lt"/>
              </a:rPr>
              <a:t> is true in any particular model of KB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</a:rPr>
              <a:t>We will define a model so that if G is true in that model, G is </a:t>
            </a:r>
            <a:r>
              <a:rPr lang="en-US" kern="0" dirty="0" smtClean="0">
                <a:latin typeface="+mn-lt"/>
              </a:rPr>
              <a:t>proved </a:t>
            </a:r>
            <a:r>
              <a:rPr lang="en-US" kern="0" dirty="0">
                <a:latin typeface="+mn-lt"/>
              </a:rPr>
              <a:t>by the bottom up algorithm.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</a:rPr>
              <a:t>Thus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 </a:t>
            </a:r>
            <a:r>
              <a:rPr lang="en-US" b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kern="0" dirty="0">
                <a:latin typeface="+mn-lt"/>
              </a:rPr>
              <a:t> </a:t>
            </a:r>
            <a:r>
              <a:rPr lang="en-US" i="1" kern="0" dirty="0">
                <a:latin typeface="+mn-lt"/>
              </a:rPr>
              <a:t>G</a:t>
            </a:r>
            <a:r>
              <a:rPr lang="en-US" kern="0" dirty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441CDC-B194-4867-856B-1837CF909E3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0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Let’s work on step 3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85750" y="1143000"/>
            <a:ext cx="88582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3.  We will define a model so that if G is true in that model, G is </a:t>
            </a:r>
            <a:r>
              <a:rPr lang="en-US" b="1" kern="0" dirty="0" smtClean="0">
                <a:latin typeface="+mn-lt"/>
              </a:rPr>
              <a:t>proved by </a:t>
            </a:r>
            <a:r>
              <a:rPr lang="en-US" b="1" kern="0" dirty="0">
                <a:latin typeface="+mn-lt"/>
              </a:rPr>
              <a:t>the bottom up algorithm.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b="1" kern="0" dirty="0"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85750" y="2428875"/>
            <a:ext cx="88582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3.1  We will define an interpretation </a:t>
            </a:r>
            <a:r>
              <a:rPr lang="en-US" i="1" kern="0" dirty="0">
                <a:latin typeface="Comic Sans MS" pitchFamily="66" charset="0"/>
              </a:rPr>
              <a:t>I</a:t>
            </a:r>
            <a:r>
              <a:rPr lang="en-US" kern="0" dirty="0">
                <a:latin typeface="+mn-lt"/>
              </a:rPr>
              <a:t>  so that if G is true in </a:t>
            </a:r>
            <a:r>
              <a:rPr lang="en-US" i="1" kern="0" dirty="0">
                <a:latin typeface="Comic Sans MS" pitchFamily="66" charset="0"/>
              </a:rPr>
              <a:t>I</a:t>
            </a:r>
            <a:r>
              <a:rPr lang="en-US" kern="0" dirty="0"/>
              <a:t> </a:t>
            </a:r>
            <a:r>
              <a:rPr lang="en-US" kern="0" dirty="0">
                <a:latin typeface="+mn-lt"/>
              </a:rPr>
              <a:t>, G is </a:t>
            </a:r>
            <a:r>
              <a:rPr lang="en-US" kern="0" dirty="0" smtClean="0">
                <a:latin typeface="+mn-lt"/>
              </a:rPr>
              <a:t>proved by </a:t>
            </a:r>
            <a:r>
              <a:rPr lang="en-US" kern="0" dirty="0">
                <a:latin typeface="+mn-lt"/>
              </a:rPr>
              <a:t>the bottom up algorithm</a:t>
            </a:r>
            <a:r>
              <a:rPr lang="en-US" kern="0" dirty="0" smtClean="0">
                <a:latin typeface="+mn-lt"/>
              </a:rPr>
              <a:t>.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3.2 We will then show that ………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EBD912-2BCA-4AA1-ADCD-2910CC5E93D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4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Let’s work on step 3.1</a:t>
            </a:r>
            <a:endParaRPr lang="en-US" i="1" smtClean="0">
              <a:latin typeface="Times New Roman" pitchFamily="18" charset="0"/>
            </a:endParaRP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3143250"/>
            <a:ext cx="3071812" cy="257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i="1" smtClean="0"/>
              <a:t>     </a:t>
            </a:r>
            <a:endParaRPr lang="en-US" sz="2400" i="1" smtClean="0"/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a ← e ∧ 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b ← f ∧ g.		             c ← 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f ← c ∧ e. 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e</a:t>
            </a:r>
            <a:r>
              <a:rPr lang="en-US" sz="2400" smtClean="0"/>
              <a:t>. </a:t>
            </a:r>
            <a:r>
              <a:rPr lang="en-US" sz="24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d.</a:t>
            </a:r>
          </a:p>
          <a:p>
            <a:pPr eaLnBrk="1" hangingPunct="1">
              <a:lnSpc>
                <a:spcPct val="80000"/>
              </a:lnSpc>
            </a:pPr>
            <a:endParaRPr lang="en-US" sz="2400" i="1" smtClean="0"/>
          </a:p>
        </p:txBody>
      </p:sp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3786188" y="2286000"/>
            <a:ext cx="5000625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                                  </a:t>
            </a:r>
            <a:r>
              <a:rPr lang="en-US" sz="2400">
                <a:latin typeface="Arial Unicode MS" pitchFamily="34" charset="-128"/>
              </a:rPr>
              <a:t>{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</a:t>
            </a:r>
            <a:r>
              <a:rPr lang="en-US" sz="2400">
                <a:latin typeface="Arial Unicode MS" pitchFamily="34" charset="-128"/>
              </a:rPr>
              <a:t>{ </a:t>
            </a:r>
            <a:r>
              <a:rPr lang="en-US" sz="2400" i="1">
                <a:latin typeface="Arial Unicode MS" pitchFamily="34" charset="-128"/>
              </a:rPr>
              <a:t>e</a:t>
            </a:r>
            <a:r>
              <a:rPr lang="en-US" sz="2400">
                <a:latin typeface="Arial Unicode MS" pitchFamily="34" charset="-128"/>
              </a:rPr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       </a:t>
            </a:r>
            <a:r>
              <a:rPr lang="en-US" sz="2400">
                <a:latin typeface="Arial Unicode MS" pitchFamily="34" charset="-128"/>
              </a:rPr>
              <a:t>{ </a:t>
            </a:r>
            <a:r>
              <a:rPr lang="en-US" sz="2400" i="1">
                <a:latin typeface="Arial Unicode MS" pitchFamily="34" charset="-128"/>
              </a:rPr>
              <a:t>e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d</a:t>
            </a:r>
            <a:r>
              <a:rPr lang="en-US" sz="2400">
                <a:latin typeface="Arial Unicode MS" pitchFamily="34" charset="-128"/>
              </a:rPr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                           { </a:t>
            </a:r>
            <a:r>
              <a:rPr lang="en-US" sz="2400" i="1">
                <a:latin typeface="Arial Unicode MS" pitchFamily="34" charset="-128"/>
              </a:rPr>
              <a:t>e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d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                    </a:t>
            </a:r>
            <a:r>
              <a:rPr lang="en-US" sz="2400">
                <a:latin typeface="Arial Unicode MS" pitchFamily="34" charset="-128"/>
              </a:rPr>
              <a:t>{ </a:t>
            </a:r>
            <a:r>
              <a:rPr lang="en-US" sz="2400" i="1">
                <a:latin typeface="Arial Unicode MS" pitchFamily="34" charset="-128"/>
              </a:rPr>
              <a:t>e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d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f</a:t>
            </a:r>
            <a:r>
              <a:rPr lang="en-US" sz="2400">
                <a:latin typeface="Arial Unicode MS" pitchFamily="34" charset="-128"/>
              </a:rPr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sp>
        <p:nvSpPr>
          <p:cNvPr id="599045" name="Rectangle 5"/>
          <p:cNvSpPr>
            <a:spLocks noChangeArrowheads="1"/>
          </p:cNvSpPr>
          <p:nvPr/>
        </p:nvSpPr>
        <p:spPr bwMode="auto">
          <a:xfrm>
            <a:off x="714375" y="5857875"/>
            <a:ext cx="52752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{ </a:t>
            </a:r>
            <a:r>
              <a:rPr lang="en-US" sz="2400" i="1">
                <a:latin typeface="Arial Unicode MS" pitchFamily="34" charset="-128"/>
              </a:rPr>
              <a:t>a,   b,   c,   d,   e,   f,   g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50" y="2000250"/>
            <a:ext cx="8137525" cy="1000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dirty="0">
                <a:latin typeface="Arial Unicode MS" pitchFamily="34" charset="-128"/>
              </a:rPr>
              <a:t>Let </a:t>
            </a:r>
            <a:r>
              <a:rPr lang="en-US" i="1" dirty="0"/>
              <a:t>I </a:t>
            </a:r>
            <a:r>
              <a:rPr lang="en-US" dirty="0">
                <a:latin typeface="Arial Unicode MS" pitchFamily="34" charset="-128"/>
              </a:rPr>
              <a:t> be the interpretation in which every element of </a:t>
            </a:r>
            <a:r>
              <a:rPr lang="en-US" i="1" dirty="0">
                <a:latin typeface="Arial Unicode MS" pitchFamily="34" charset="-128"/>
              </a:rPr>
              <a:t>C</a:t>
            </a:r>
            <a:r>
              <a:rPr lang="en-US" dirty="0">
                <a:latin typeface="Arial Unicode MS" pitchFamily="34" charset="-128"/>
              </a:rPr>
              <a:t> is               and every other atom is           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785813"/>
            <a:ext cx="91440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3.1  Define interpretation </a:t>
            </a:r>
            <a:r>
              <a:rPr lang="en-US" i="1" kern="0" dirty="0">
                <a:latin typeface="Comic Sans MS" pitchFamily="66" charset="0"/>
              </a:rPr>
              <a:t>I</a:t>
            </a:r>
            <a:r>
              <a:rPr lang="en-US" kern="0" dirty="0">
                <a:latin typeface="+mn-lt"/>
              </a:rPr>
              <a:t>  so that if G is true in </a:t>
            </a:r>
            <a:r>
              <a:rPr lang="en-US" i="1" kern="0" dirty="0">
                <a:latin typeface="Comic Sans MS" pitchFamily="66" charset="0"/>
              </a:rPr>
              <a:t>I</a:t>
            </a:r>
            <a:r>
              <a:rPr lang="en-US" kern="0" dirty="0"/>
              <a:t> </a:t>
            </a:r>
            <a:r>
              <a:rPr lang="en-US" kern="0" dirty="0">
                <a:latin typeface="+mn-lt"/>
              </a:rPr>
              <a:t>,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 Then </a:t>
            </a:r>
            <a:r>
              <a:rPr lang="en-US" i="1" dirty="0">
                <a:latin typeface="+mn-lt"/>
              </a:rPr>
              <a:t>G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</a:t>
            </a:r>
            <a:r>
              <a:rPr lang="en-US" kern="0" dirty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3" grpId="0" build="p"/>
      <p:bldP spid="599044" grpId="0"/>
      <p:bldP spid="599045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A50B4E1-DE2E-4968-BF31-9FC76006DE4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Let’s work on step 3.2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0007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Claim:</a:t>
            </a: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</a:rPr>
              <a:t>I</a:t>
            </a:r>
            <a:r>
              <a:rPr lang="en-US" i="1" dirty="0" smtClean="0"/>
              <a:t> </a:t>
            </a:r>
            <a:r>
              <a:rPr lang="en-US" dirty="0" smtClean="0"/>
              <a:t>is a model of </a:t>
            </a:r>
            <a:r>
              <a:rPr lang="en-US" i="1" dirty="0" smtClean="0"/>
              <a:t>KB </a:t>
            </a:r>
            <a:r>
              <a:rPr lang="en-US" sz="2400" i="1" dirty="0" smtClean="0"/>
              <a:t>(we’ll call it the </a:t>
            </a:r>
            <a:r>
              <a:rPr lang="en-US" sz="2400" b="1" i="1" dirty="0" smtClean="0"/>
              <a:t>minimal model</a:t>
            </a:r>
            <a:r>
              <a:rPr lang="en-US" sz="2400" i="1" dirty="0" smtClean="0"/>
              <a:t>)</a:t>
            </a:r>
            <a:r>
              <a:rPr lang="en-US" sz="2400" dirty="0" smtClean="0"/>
              <a:t>. </a:t>
            </a:r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Proof:   </a:t>
            </a:r>
            <a:r>
              <a:rPr lang="en-US" b="1" dirty="0" smtClean="0"/>
              <a:t>Assume</a:t>
            </a:r>
            <a:r>
              <a:rPr lang="en-US" dirty="0" smtClean="0"/>
              <a:t>  that </a:t>
            </a:r>
            <a:r>
              <a:rPr lang="en-US" sz="3200" i="1" dirty="0" smtClean="0">
                <a:latin typeface="Times New Roman" pitchFamily="18" charset="0"/>
              </a:rPr>
              <a:t>I</a:t>
            </a:r>
            <a:r>
              <a:rPr lang="en-US" dirty="0" smtClean="0"/>
              <a:t> is not a model of </a:t>
            </a:r>
            <a:r>
              <a:rPr lang="en-US" i="1" dirty="0" smtClean="0"/>
              <a:t>KB</a:t>
            </a:r>
            <a:r>
              <a:rPr lang="en-US" dirty="0" smtClean="0"/>
              <a:t>. 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Then</a:t>
            </a:r>
            <a:r>
              <a:rPr lang="en-US" dirty="0" smtClean="0"/>
              <a:t> there must exist some clause </a:t>
            </a:r>
            <a:r>
              <a:rPr lang="en-US" i="1" dirty="0" smtClean="0"/>
              <a:t>h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i="1" dirty="0" smtClean="0"/>
              <a:t> b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…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dirty="0" smtClean="0"/>
              <a:t> in </a:t>
            </a:r>
            <a:r>
              <a:rPr lang="en-US" i="1" dirty="0" smtClean="0"/>
              <a:t>KB</a:t>
            </a:r>
            <a:r>
              <a:rPr lang="en-US" dirty="0" smtClean="0"/>
              <a:t> (having zero or more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's) which is           in </a:t>
            </a:r>
            <a:r>
              <a:rPr lang="en-US" sz="3200" i="1" dirty="0" smtClean="0">
                <a:latin typeface="Times New Roman" pitchFamily="18" charset="0"/>
              </a:rPr>
              <a:t>I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The only way this can occur is if 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  …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i="1" baseline="-25000" dirty="0" smtClean="0"/>
              <a:t>  </a:t>
            </a:r>
            <a:r>
              <a:rPr lang="en-US" dirty="0" smtClean="0"/>
              <a:t> are         in </a:t>
            </a:r>
            <a:r>
              <a:rPr lang="en-US" i="1" dirty="0" smtClean="0">
                <a:latin typeface="Times New Roman" pitchFamily="18" charset="0"/>
              </a:rPr>
              <a:t>I</a:t>
            </a:r>
            <a:r>
              <a:rPr lang="en-US" dirty="0" smtClean="0"/>
              <a:t> (i.e., are in C) and </a:t>
            </a:r>
            <a:r>
              <a:rPr lang="en-US" i="1" dirty="0" smtClean="0"/>
              <a:t>h</a:t>
            </a:r>
            <a:r>
              <a:rPr lang="en-US" dirty="0" smtClean="0"/>
              <a:t> is            in </a:t>
            </a:r>
            <a:r>
              <a:rPr lang="en-US" i="1" dirty="0" smtClean="0">
                <a:latin typeface="Times New Roman" pitchFamily="18" charset="0"/>
              </a:rPr>
              <a:t>I </a:t>
            </a:r>
            <a:r>
              <a:rPr lang="en-US" dirty="0" smtClean="0"/>
              <a:t>(i.e., is not in C)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But</a:t>
            </a:r>
            <a:r>
              <a:rPr lang="en-US" dirty="0" smtClean="0"/>
              <a:t> if 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belonged to </a:t>
            </a:r>
            <a:r>
              <a:rPr lang="en-US" i="1" dirty="0" smtClean="0"/>
              <a:t>C</a:t>
            </a:r>
            <a:r>
              <a:rPr lang="en-US" dirty="0" smtClean="0"/>
              <a:t>, Bottom Up would have added </a:t>
            </a:r>
            <a:r>
              <a:rPr lang="en-US" i="1" dirty="0" smtClean="0"/>
              <a:t>h</a:t>
            </a:r>
            <a:r>
              <a:rPr lang="en-US" dirty="0" smtClean="0"/>
              <a:t> to </a:t>
            </a:r>
            <a:r>
              <a:rPr lang="en-US" i="1" dirty="0" smtClean="0"/>
              <a:t>C</a:t>
            </a:r>
            <a:r>
              <a:rPr lang="en-US" dirty="0" smtClean="0"/>
              <a:t> as well.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So, there can be no clause in the KB that is false in interpretation </a:t>
            </a:r>
            <a:r>
              <a:rPr lang="en-US" sz="3200" i="1" dirty="0" smtClean="0">
                <a:latin typeface="Times New Roman" pitchFamily="18" charset="0"/>
              </a:rPr>
              <a:t>I </a:t>
            </a:r>
            <a:r>
              <a:rPr lang="en-US" dirty="0" smtClean="0"/>
              <a:t>(which implies the claim :-)</a:t>
            </a:r>
            <a:endParaRPr lang="en-US" sz="24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3ED967-B7EE-433C-B9D8-EED2264D472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Completeness of Bottom Up </a:t>
            </a:r>
            <a:br>
              <a:rPr lang="en-US" dirty="0" smtClean="0"/>
            </a:br>
            <a:r>
              <a:rPr lang="en-US" sz="2800" dirty="0" smtClean="0"/>
              <a:t>(proof summary)</a:t>
            </a:r>
            <a:endParaRPr lang="en-US" dirty="0" smtClean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If </a:t>
            </a:r>
            <a:r>
              <a:rPr lang="en-US" i="1" dirty="0" smtClean="0">
                <a:solidFill>
                  <a:schemeClr val="accent6"/>
                </a:solidFill>
              </a:rPr>
              <a:t>KB </a:t>
            </a:r>
            <a:r>
              <a:rPr lang="en-US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i="1" dirty="0" smtClean="0">
                <a:solidFill>
                  <a:schemeClr val="accent6"/>
                </a:solidFill>
              </a:rPr>
              <a:t> G </a:t>
            </a:r>
            <a:r>
              <a:rPr lang="en-US" dirty="0" smtClean="0">
                <a:solidFill>
                  <a:schemeClr val="accent6"/>
                </a:solidFill>
              </a:rPr>
              <a:t>then KB </a:t>
            </a:r>
            <a:r>
              <a:rPr lang="en-US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i="1" dirty="0" smtClean="0">
                <a:solidFill>
                  <a:schemeClr val="accent6"/>
                </a:solidFill>
              </a:rPr>
              <a:t>G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Suppose </a:t>
            </a:r>
            <a:r>
              <a:rPr lang="en-US" i="1" dirty="0" smtClean="0"/>
              <a:t>KB 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i="1" dirty="0" smtClean="0"/>
              <a:t> G </a:t>
            </a:r>
            <a:r>
              <a:rPr lang="en-US" dirty="0" smtClean="0"/>
              <a:t>. 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Then </a:t>
            </a:r>
            <a:r>
              <a:rPr lang="en-US" i="1" dirty="0" smtClean="0"/>
              <a:t>G</a:t>
            </a:r>
            <a:r>
              <a:rPr lang="en-US" dirty="0" smtClean="0"/>
              <a:t> is true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 </a:t>
            </a:r>
            <a:r>
              <a:rPr lang="en-US" i="1" dirty="0" smtClean="0"/>
              <a:t>G</a:t>
            </a:r>
            <a:r>
              <a:rPr lang="en-US" dirty="0" smtClean="0"/>
              <a:t> is true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 </a:t>
            </a:r>
            <a:r>
              <a:rPr lang="en-US" i="1" dirty="0" smtClean="0"/>
              <a:t>G</a:t>
            </a:r>
            <a:r>
              <a:rPr lang="en-US" dirty="0" smtClean="0"/>
              <a:t> is proved by…..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Thus</a:t>
            </a:r>
          </a:p>
          <a:p>
            <a:pPr eaLnBrk="1" hangingPunct="1">
              <a:defRPr/>
            </a:pPr>
            <a:endParaRPr lang="en-US" i="1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8786842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An exercise for you</a:t>
            </a:r>
            <a:br>
              <a:rPr lang="en-US" sz="3200" dirty="0" smtClean="0"/>
            </a:br>
            <a:r>
              <a:rPr lang="en-US" sz="2800" dirty="0" smtClean="0"/>
              <a:t>Let’s consider these two alternative  proof procedures </a:t>
            </a:r>
            <a:r>
              <a:rPr lang="en-US" sz="2800" smtClean="0"/>
              <a:t>for PDCL</a:t>
            </a:r>
            <a:endParaRPr lang="en-US" sz="2800" dirty="0" smtClean="0"/>
          </a:p>
        </p:txBody>
      </p:sp>
      <p:sp>
        <p:nvSpPr>
          <p:cNvPr id="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14422"/>
            <a:ext cx="6429390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r>
              <a:rPr lang="en-US" sz="2400" dirty="0" smtClean="0"/>
              <a:t>A.    C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{All clauses in KB with empty bodies}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r>
              <a:rPr lang="en-US" sz="2400" dirty="0" smtClean="0"/>
              <a:t>B.     C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{All atoms in the knowledge base}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48264" y="1124744"/>
            <a:ext cx="1928826" cy="257175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i="1" kern="0" dirty="0">
                <a:latin typeface="+mn-lt"/>
              </a:rPr>
              <a:t>     </a:t>
            </a:r>
            <a:r>
              <a:rPr lang="en-US" sz="2400" i="1" kern="0" dirty="0" smtClean="0">
                <a:latin typeface="+mn-lt"/>
              </a:rPr>
              <a:t> </a:t>
            </a:r>
            <a:r>
              <a:rPr lang="en-US" sz="2400" b="1" i="1" kern="0" dirty="0" smtClean="0">
                <a:latin typeface="+mn-lt"/>
              </a:rPr>
              <a:t>KB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 smtClean="0">
                <a:latin typeface="+mn-lt"/>
              </a:rPr>
              <a:t>     a </a:t>
            </a:r>
            <a:r>
              <a:rPr lang="en-US" sz="2400" i="1" kern="0" dirty="0">
                <a:latin typeface="+mn-lt"/>
              </a:rPr>
              <a:t>← e ∧ g.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	b ← f ∧ g</a:t>
            </a:r>
            <a:r>
              <a:rPr lang="en-US" sz="2400" i="1" kern="0" dirty="0" smtClean="0">
                <a:latin typeface="+mn-lt"/>
              </a:rPr>
              <a:t>.             </a:t>
            </a:r>
            <a:r>
              <a:rPr lang="en-US" sz="2400" i="1" kern="0" dirty="0">
                <a:latin typeface="+mn-lt"/>
              </a:rPr>
              <a:t>c ← e.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    f ← </a:t>
            </a:r>
            <a:r>
              <a:rPr lang="en-US" sz="2400" i="1" kern="0" dirty="0" smtClean="0">
                <a:latin typeface="+mn-lt"/>
              </a:rPr>
              <a:t>c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 smtClean="0">
                <a:latin typeface="+mn-lt"/>
              </a:rPr>
              <a:t>    e</a:t>
            </a:r>
            <a:r>
              <a:rPr lang="en-US" sz="2400" kern="0" dirty="0">
                <a:latin typeface="+mn-lt"/>
              </a:rPr>
              <a:t>. </a:t>
            </a:r>
            <a:r>
              <a:rPr lang="en-US" sz="2400" i="1" kern="0" dirty="0">
                <a:latin typeface="+mn-lt"/>
              </a:rPr>
              <a:t>	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    d.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71538" y="3929066"/>
            <a:ext cx="5957465" cy="52322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Both A and B are sound and complete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71538" y="4714884"/>
            <a:ext cx="7089057" cy="523220"/>
          </a:xfrm>
          <a:prstGeom prst="rect">
            <a:avLst/>
          </a:prstGeom>
          <a:solidFill>
            <a:srgbClr val="FF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Both A and B are neither sound nor complete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71538" y="5429264"/>
            <a:ext cx="6142451" cy="52322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is sound  only and B is complete only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071538" y="6143644"/>
            <a:ext cx="6142451" cy="523220"/>
          </a:xfrm>
          <a:prstGeom prst="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is complete only and B is sound only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8786842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An exercise for you</a:t>
            </a:r>
            <a:br>
              <a:rPr lang="en-US" sz="3200" dirty="0" smtClean="0"/>
            </a:br>
            <a:r>
              <a:rPr lang="en-US" sz="2800" dirty="0" smtClean="0"/>
              <a:t>Let’s consider these two alternative  proof procedures </a:t>
            </a:r>
            <a:r>
              <a:rPr lang="en-US" sz="2800" smtClean="0"/>
              <a:t>for PDCL</a:t>
            </a:r>
            <a:endParaRPr lang="en-US" sz="2800" dirty="0" smtClean="0"/>
          </a:p>
        </p:txBody>
      </p:sp>
      <p:sp>
        <p:nvSpPr>
          <p:cNvPr id="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14422"/>
            <a:ext cx="6429390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r>
              <a:rPr lang="en-US" sz="2400" dirty="0" smtClean="0"/>
              <a:t>A.    C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{All clauses in KB with empty bodies}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sz="2400" dirty="0" smtClean="0"/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r>
              <a:rPr lang="en-US" sz="2400" dirty="0" smtClean="0"/>
              <a:t>B.     C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{All atoms in the knowledge base}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48264" y="1124744"/>
            <a:ext cx="1928826" cy="257175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i="1" kern="0" dirty="0">
                <a:latin typeface="+mn-lt"/>
              </a:rPr>
              <a:t>     </a:t>
            </a:r>
            <a:r>
              <a:rPr lang="en-US" sz="2400" i="1" kern="0" dirty="0" smtClean="0">
                <a:latin typeface="+mn-lt"/>
              </a:rPr>
              <a:t> </a:t>
            </a:r>
            <a:r>
              <a:rPr lang="en-US" sz="2400" b="1" i="1" kern="0" dirty="0" smtClean="0">
                <a:latin typeface="+mn-lt"/>
              </a:rPr>
              <a:t>KB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 smtClean="0">
                <a:latin typeface="+mn-lt"/>
              </a:rPr>
              <a:t>     a </a:t>
            </a:r>
            <a:r>
              <a:rPr lang="en-US" sz="2400" i="1" kern="0" dirty="0">
                <a:latin typeface="+mn-lt"/>
              </a:rPr>
              <a:t>← e ∧ g.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	b ← f ∧ g</a:t>
            </a:r>
            <a:r>
              <a:rPr lang="en-US" sz="2400" i="1" kern="0" dirty="0" smtClean="0">
                <a:latin typeface="+mn-lt"/>
              </a:rPr>
              <a:t>.             </a:t>
            </a:r>
            <a:r>
              <a:rPr lang="en-US" sz="2400" i="1" kern="0" dirty="0">
                <a:latin typeface="+mn-lt"/>
              </a:rPr>
              <a:t>c ← e.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    f ← </a:t>
            </a:r>
            <a:r>
              <a:rPr lang="en-US" sz="2400" i="1" kern="0" dirty="0" smtClean="0">
                <a:latin typeface="+mn-lt"/>
              </a:rPr>
              <a:t>c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 smtClean="0">
                <a:latin typeface="+mn-lt"/>
              </a:rPr>
              <a:t>    e</a:t>
            </a:r>
            <a:r>
              <a:rPr lang="en-US" sz="2400" kern="0" dirty="0">
                <a:latin typeface="+mn-lt"/>
              </a:rPr>
              <a:t>. </a:t>
            </a:r>
            <a:r>
              <a:rPr lang="en-US" sz="2400" i="1" kern="0" dirty="0">
                <a:latin typeface="+mn-lt"/>
              </a:rPr>
              <a:t>	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    d.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5157192"/>
            <a:ext cx="6142451" cy="52322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is sound  only and B is complete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E4AC737-F859-47C1-A551-1B4312783E7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Prove that BU proof procedure is sound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Prove that BU proof procedure is complete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601EDB4-48E3-4D31-A827-69537478900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Next class</a:t>
            </a:r>
            <a:endParaRPr lang="en-US" i="1" baseline="30000" dirty="0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357188" y="1285875"/>
            <a:ext cx="8497887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(still section 5.2)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Using PDC Logic to model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Reasoning in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Top-down proof procedure (as </a:t>
            </a:r>
            <a:r>
              <a:rPr lang="en-US" dirty="0" smtClean="0">
                <a:latin typeface="Arial Unicode MS" pitchFamily="34" charset="-128"/>
              </a:rPr>
              <a:t>Search!)</a:t>
            </a:r>
            <a:endParaRPr lang="en-US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475656" y="4221088"/>
            <a:ext cx="6264696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Assignment-1 marked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1" u="none" strike="noStrike" kern="0" cap="none" spc="0" normalizeH="0" baseline="3000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ACC8B48-A270-4772-AA42-B95C049E44E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4293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714500"/>
            <a:ext cx="8458200" cy="34464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Soundness of Bottom-up Proofs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Completeness of Bottom-up Proofs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E827587-A8BF-4F41-AAC0-9ED12BB806E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(Propositional) Logic: Key ideas</a:t>
            </a:r>
          </a:p>
        </p:txBody>
      </p:sp>
      <p:sp>
        <p:nvSpPr>
          <p:cNvPr id="20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14375"/>
            <a:ext cx="8929687" cy="5072063"/>
          </a:xfrm>
        </p:spPr>
        <p:txBody>
          <a:bodyPr/>
          <a:lstStyle/>
          <a:p>
            <a:pPr eaLnBrk="1" hangingPunct="1"/>
            <a:r>
              <a:rPr lang="en-US" smtClean="0"/>
              <a:t>Given a domain that can be represented with </a:t>
            </a:r>
            <a:r>
              <a:rPr lang="en-US" b="1" smtClean="0">
                <a:solidFill>
                  <a:schemeClr val="tx2"/>
                </a:solidFill>
              </a:rPr>
              <a:t>n propositions</a:t>
            </a:r>
            <a:r>
              <a:rPr lang="en-US" smtClean="0"/>
              <a:t> you have …… interpretations (possible worlds)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you do not know anything you can be in any of those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If you know that some </a:t>
            </a:r>
            <a:r>
              <a:rPr lang="en-US" b="1" smtClean="0">
                <a:solidFill>
                  <a:schemeClr val="tx2"/>
                </a:solidFill>
              </a:rPr>
              <a:t>logical formulas </a:t>
            </a:r>
            <a:r>
              <a:rPr lang="en-US" smtClean="0">
                <a:solidFill>
                  <a:schemeClr val="tx2"/>
                </a:solidFill>
              </a:rPr>
              <a:t>are true (your …….). You know that you can be only in ………</a:t>
            </a:r>
          </a:p>
          <a:p>
            <a:pPr eaLnBrk="1" hangingPunct="1"/>
            <a:endParaRPr 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It would be nice to know what else is true in all those…</a:t>
            </a:r>
          </a:p>
          <a:p>
            <a:pPr eaLnBrk="1" hangingPunct="1"/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endParaRPr lang="en-US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0CDD0FD-2778-4D9D-AD2F-7A8712BDEDD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PDCL syntax / semantics / proofs</a:t>
            </a:r>
          </a:p>
        </p:txBody>
      </p:sp>
      <p:sp>
        <p:nvSpPr>
          <p:cNvPr id="3093" name="Rectangle 5"/>
          <p:cNvSpPr>
            <a:spLocks noChangeArrowheads="1"/>
          </p:cNvSpPr>
          <p:nvPr/>
        </p:nvSpPr>
        <p:spPr bwMode="auto">
          <a:xfrm>
            <a:off x="642938" y="1643063"/>
            <a:ext cx="2951162" cy="19431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idx="1"/>
          </p:nvPr>
        </p:nvGraphicFramePr>
        <p:xfrm>
          <a:off x="1000125" y="1785938"/>
          <a:ext cx="2087563" cy="1517650"/>
        </p:xfrm>
        <a:graphic>
          <a:graphicData uri="http://schemas.openxmlformats.org/presentationml/2006/ole">
            <p:oleObj spid="_x0000_s3074" name="Equation" r:id="rId4" imgW="1117440" imgH="812520" progId="Equation.3">
              <p:embed/>
            </p:oleObj>
          </a:graphicData>
        </a:graphic>
      </p:graphicFrame>
      <p:sp>
        <p:nvSpPr>
          <p:cNvPr id="3094" name="Text Box 9"/>
          <p:cNvSpPr txBox="1">
            <a:spLocks noChangeArrowheads="1"/>
          </p:cNvSpPr>
          <p:nvPr/>
        </p:nvSpPr>
        <p:spPr bwMode="auto">
          <a:xfrm>
            <a:off x="6000750" y="714375"/>
            <a:ext cx="26860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Interpretations?</a:t>
            </a:r>
          </a:p>
        </p:txBody>
      </p:sp>
      <p:graphicFrame>
        <p:nvGraphicFramePr>
          <p:cNvPr id="494697" name="Group 105"/>
          <p:cNvGraphicFramePr>
            <a:graphicFrameLocks noGrp="1"/>
          </p:cNvGraphicFramePr>
          <p:nvPr/>
        </p:nvGraphicFramePr>
        <p:xfrm>
          <a:off x="5292725" y="1268413"/>
          <a:ext cx="3105150" cy="3321368"/>
        </p:xfrm>
        <a:graphic>
          <a:graphicData uri="http://schemas.openxmlformats.org/drawingml/2006/table">
            <a:tbl>
              <a:tblPr/>
              <a:tblGrid>
                <a:gridCol w="936625"/>
                <a:gridCol w="1133475"/>
                <a:gridCol w="10350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37" name="Text Box 106"/>
          <p:cNvSpPr txBox="1">
            <a:spLocks noChangeArrowheads="1"/>
          </p:cNvSpPr>
          <p:nvPr/>
        </p:nvSpPr>
        <p:spPr bwMode="auto">
          <a:xfrm>
            <a:off x="1000125" y="3714750"/>
            <a:ext cx="15462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Models?</a:t>
            </a:r>
          </a:p>
        </p:txBody>
      </p:sp>
      <p:sp>
        <p:nvSpPr>
          <p:cNvPr id="3138" name="Text Box 107"/>
          <p:cNvSpPr txBox="1">
            <a:spLocks noChangeArrowheads="1"/>
          </p:cNvSpPr>
          <p:nvPr/>
        </p:nvSpPr>
        <p:spPr bwMode="auto">
          <a:xfrm>
            <a:off x="785813" y="4572000"/>
            <a:ext cx="442277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What is logically entailed ?</a:t>
            </a:r>
          </a:p>
        </p:txBody>
      </p:sp>
      <p:sp>
        <p:nvSpPr>
          <p:cNvPr id="494700" name="Text Box 108"/>
          <p:cNvSpPr txBox="1">
            <a:spLocks noChangeArrowheads="1"/>
          </p:cNvSpPr>
          <p:nvPr/>
        </p:nvSpPr>
        <p:spPr bwMode="auto">
          <a:xfrm>
            <a:off x="611188" y="5445125"/>
            <a:ext cx="1114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Prove</a:t>
            </a:r>
          </a:p>
        </p:txBody>
      </p:sp>
      <p:graphicFrame>
        <p:nvGraphicFramePr>
          <p:cNvPr id="494701" name="Object 109"/>
          <p:cNvGraphicFramePr>
            <a:graphicFrameLocks noChangeAspect="1"/>
          </p:cNvGraphicFramePr>
          <p:nvPr/>
        </p:nvGraphicFramePr>
        <p:xfrm>
          <a:off x="2143125" y="5572125"/>
          <a:ext cx="1870075" cy="515938"/>
        </p:xfrm>
        <a:graphic>
          <a:graphicData uri="http://schemas.openxmlformats.org/presentationml/2006/ole">
            <p:oleObj spid="_x0000_s3075" name="Equation" r:id="rId5" imgW="736560" imgH="203040" progId="Equation.3">
              <p:embed/>
            </p:oleObj>
          </a:graphicData>
        </a:graphic>
      </p:graphicFrame>
      <p:sp>
        <p:nvSpPr>
          <p:cNvPr id="3140" name="Text Box 9"/>
          <p:cNvSpPr txBox="1">
            <a:spLocks noChangeArrowheads="1"/>
          </p:cNvSpPr>
          <p:nvPr/>
        </p:nvSpPr>
        <p:spPr bwMode="auto">
          <a:xfrm>
            <a:off x="0" y="785813"/>
            <a:ext cx="4397375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Domain can be represented by</a:t>
            </a:r>
          </a:p>
          <a:p>
            <a:r>
              <a:rPr lang="en-US" sz="2400">
                <a:latin typeface="Arial Unicode MS" pitchFamily="34" charset="-128"/>
              </a:rPr>
              <a:t>three propositions: </a:t>
            </a:r>
            <a:r>
              <a:rPr lang="en-US" sz="2400" i="1">
                <a:latin typeface="Arial Unicode MS" pitchFamily="34" charset="-128"/>
              </a:rPr>
              <a:t>p, q,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7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7ECF9-A593-4494-B391-12CFF2B0C90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PDCL syntax / semantics / proofs</a:t>
            </a:r>
          </a:p>
        </p:txBody>
      </p:sp>
      <p:sp>
        <p:nvSpPr>
          <p:cNvPr id="4113" name="Rectangle 3"/>
          <p:cNvSpPr>
            <a:spLocks noChangeArrowheads="1"/>
          </p:cNvSpPr>
          <p:nvPr/>
        </p:nvSpPr>
        <p:spPr bwMode="auto">
          <a:xfrm>
            <a:off x="611188" y="981075"/>
            <a:ext cx="2951162" cy="19431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idx="1"/>
          </p:nvPr>
        </p:nvGraphicFramePr>
        <p:xfrm>
          <a:off x="971550" y="1484313"/>
          <a:ext cx="2087563" cy="854075"/>
        </p:xfrm>
        <a:graphic>
          <a:graphicData uri="http://schemas.openxmlformats.org/presentationml/2006/ole">
            <p:oleObj spid="_x0000_s4098" name="Equation" r:id="rId4" imgW="1117440" imgH="457200" progId="Equation.3">
              <p:embed/>
            </p:oleObj>
          </a:graphicData>
        </a:graphic>
      </p:graphicFrame>
      <p:sp>
        <p:nvSpPr>
          <p:cNvPr id="4114" name="Text Box 5"/>
          <p:cNvSpPr txBox="1">
            <a:spLocks noChangeArrowheads="1"/>
          </p:cNvSpPr>
          <p:nvPr/>
        </p:nvSpPr>
        <p:spPr bwMode="auto">
          <a:xfrm>
            <a:off x="4932363" y="765175"/>
            <a:ext cx="2462212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Interpretations</a:t>
            </a:r>
          </a:p>
        </p:txBody>
      </p:sp>
      <p:graphicFrame>
        <p:nvGraphicFramePr>
          <p:cNvPr id="537606" name="Group 6"/>
          <p:cNvGraphicFramePr>
            <a:graphicFrameLocks noGrp="1"/>
          </p:cNvGraphicFramePr>
          <p:nvPr/>
        </p:nvGraphicFramePr>
        <p:xfrm>
          <a:off x="5292725" y="1268413"/>
          <a:ext cx="3105150" cy="3321368"/>
        </p:xfrm>
        <a:graphic>
          <a:graphicData uri="http://schemas.openxmlformats.org/drawingml/2006/table">
            <a:tbl>
              <a:tblPr/>
              <a:tblGrid>
                <a:gridCol w="936625"/>
                <a:gridCol w="1133475"/>
                <a:gridCol w="10350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7" name="Text Box 48"/>
          <p:cNvSpPr txBox="1">
            <a:spLocks noChangeArrowheads="1"/>
          </p:cNvSpPr>
          <p:nvPr/>
        </p:nvSpPr>
        <p:spPr bwMode="auto">
          <a:xfrm>
            <a:off x="684213" y="3500438"/>
            <a:ext cx="13335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Models</a:t>
            </a:r>
          </a:p>
        </p:txBody>
      </p:sp>
      <p:sp>
        <p:nvSpPr>
          <p:cNvPr id="4158" name="Text Box 49"/>
          <p:cNvSpPr txBox="1">
            <a:spLocks noChangeArrowheads="1"/>
          </p:cNvSpPr>
          <p:nvPr/>
        </p:nvSpPr>
        <p:spPr bwMode="auto">
          <a:xfrm>
            <a:off x="571500" y="4357688"/>
            <a:ext cx="43243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What is logically entailed?</a:t>
            </a:r>
          </a:p>
        </p:txBody>
      </p:sp>
      <p:sp>
        <p:nvSpPr>
          <p:cNvPr id="4159" name="Text Box 50"/>
          <p:cNvSpPr txBox="1">
            <a:spLocks noChangeArrowheads="1"/>
          </p:cNvSpPr>
          <p:nvPr/>
        </p:nvSpPr>
        <p:spPr bwMode="auto">
          <a:xfrm>
            <a:off x="611188" y="5445125"/>
            <a:ext cx="12128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Prove </a:t>
            </a:r>
          </a:p>
        </p:txBody>
      </p:sp>
      <p:graphicFrame>
        <p:nvGraphicFramePr>
          <p:cNvPr id="4099" name="Object 70"/>
          <p:cNvGraphicFramePr>
            <a:graphicFrameLocks noChangeAspect="1"/>
          </p:cNvGraphicFramePr>
          <p:nvPr/>
        </p:nvGraphicFramePr>
        <p:xfrm>
          <a:off x="1928813" y="5429250"/>
          <a:ext cx="1870075" cy="515938"/>
        </p:xfrm>
        <a:graphic>
          <a:graphicData uri="http://schemas.openxmlformats.org/presentationml/2006/ole">
            <p:oleObj spid="_x0000_s4099" name="Equation" r:id="rId5" imgW="736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1D6FEFC-B4D7-4C30-A6B8-4E36FC1D704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4293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714500"/>
            <a:ext cx="8458200" cy="344646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Soundness of Bottom-up Proofs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Completeness of Bottom-up Proofs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AB3E456-2EB8-4A5B-B939-12197DB908D4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Soundness of bottom-up proof procedure</a:t>
            </a:r>
          </a:p>
        </p:txBody>
      </p:sp>
      <p:sp>
        <p:nvSpPr>
          <p:cNvPr id="5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029575" cy="13684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b="1" smtClean="0"/>
              <a:t>Generic Soundness of proof procedure</a:t>
            </a:r>
            <a:r>
              <a:rPr lang="en-US" smtClean="0"/>
              <a:t>: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2"/>
                </a:solidFill>
              </a:rPr>
              <a:t>If</a:t>
            </a:r>
            <a:r>
              <a:rPr lang="en-US" smtClean="0"/>
              <a:t> G can be proved by the procedure (KB </a:t>
            </a:r>
            <a:r>
              <a:rPr lang="en-US" b="1" smtClean="0"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mtClean="0"/>
              <a:t> G) </a:t>
            </a:r>
            <a:r>
              <a:rPr lang="en-US" b="1" smtClean="0"/>
              <a:t>then</a:t>
            </a:r>
            <a:r>
              <a:rPr lang="en-US" smtClean="0"/>
              <a:t> G is logically entailed by the KB (KB </a:t>
            </a:r>
            <a:r>
              <a:rPr lang="en-US" b="1" smtClean="0"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mtClean="0"/>
              <a:t> G)</a:t>
            </a:r>
            <a:r>
              <a:rPr lang="en-US" i="1" smtClean="0"/>
              <a:t> 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313" y="2357438"/>
            <a:ext cx="8715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For Bottom-Up proof</a:t>
            </a:r>
            <a:endParaRPr lang="en-US" kern="0" dirty="0">
              <a:latin typeface="+mn-lt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if                   </a:t>
            </a:r>
            <a:r>
              <a:rPr lang="en-US" kern="0" dirty="0">
                <a:latin typeface="+mn-lt"/>
              </a:rPr>
              <a:t>at the end of procedure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>
                <a:latin typeface="+mn-lt"/>
              </a:rPr>
              <a:t>	</a:t>
            </a:r>
            <a:r>
              <a:rPr lang="en-US" b="1" dirty="0">
                <a:latin typeface="+mn-lt"/>
              </a:rPr>
              <a:t>then</a:t>
            </a:r>
            <a:r>
              <a:rPr lang="en-US" dirty="0">
                <a:latin typeface="+mn-lt"/>
              </a:rPr>
              <a:t> G is logically entailed by the KB</a:t>
            </a:r>
            <a:endParaRPr lang="en-US" i="1" kern="0" dirty="0">
              <a:solidFill>
                <a:srgbClr val="CC0099"/>
              </a:solidFill>
              <a:latin typeface="+mn-lt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4071938"/>
            <a:ext cx="8715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So BU is sound, if </a:t>
            </a:r>
            <a:r>
              <a:rPr lang="en-US" kern="0" dirty="0" smtClean="0">
                <a:latin typeface="+mn-lt"/>
              </a:rPr>
              <a:t>all the atoms in……</a:t>
            </a:r>
            <a:endParaRPr lang="en-US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EFD482C-B4DC-4E3B-9154-9C13ACBB6A1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Soundness of bottom-up proof procedure</a:t>
            </a:r>
          </a:p>
        </p:txBody>
      </p:sp>
      <p:sp>
        <p:nvSpPr>
          <p:cNvPr id="523268" name="Rectangle 4"/>
          <p:cNvSpPr>
            <a:spLocks noChangeArrowheads="1"/>
          </p:cNvSpPr>
          <p:nvPr/>
        </p:nvSpPr>
        <p:spPr bwMode="auto">
          <a:xfrm>
            <a:off x="0" y="928688"/>
            <a:ext cx="9144000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  <a:spcAft>
                <a:spcPts val="600"/>
              </a:spcAft>
            </a:pPr>
            <a:r>
              <a:rPr lang="en-US" sz="3200" b="1" dirty="0">
                <a:latin typeface="Arial Unicode MS" pitchFamily="34" charset="-128"/>
              </a:rPr>
              <a:t>Suppose this is not the case</a:t>
            </a:r>
            <a:r>
              <a:rPr lang="en-US" sz="3200" b="1" i="1" dirty="0">
                <a:latin typeface="Arial Unicode MS" pitchFamily="34" charset="-128"/>
              </a:rPr>
              <a:t>.</a:t>
            </a:r>
            <a:endParaRPr lang="en-US" sz="3200" b="1" dirty="0">
              <a:latin typeface="Arial Unicode MS" pitchFamily="34" charset="-128"/>
            </a:endParaRP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Let </a:t>
            </a:r>
            <a:r>
              <a:rPr lang="en-US" i="1" dirty="0"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be the first atom added to </a:t>
            </a:r>
            <a:r>
              <a:rPr lang="en-US" i="1" dirty="0">
                <a:latin typeface="Arial Unicode MS" pitchFamily="34" charset="-128"/>
              </a:rPr>
              <a:t>C</a:t>
            </a:r>
            <a:r>
              <a:rPr lang="en-US" dirty="0">
                <a:latin typeface="Arial Unicode MS" pitchFamily="34" charset="-128"/>
              </a:rPr>
              <a:t> that is not entailed by KB (i.e., that's </a:t>
            </a:r>
            <a:r>
              <a:rPr lang="en-US" dirty="0" smtClean="0">
                <a:latin typeface="Arial Unicode MS" pitchFamily="34" charset="-128"/>
              </a:rPr>
              <a:t>                 in </a:t>
            </a:r>
            <a:r>
              <a:rPr lang="en-US" dirty="0">
                <a:latin typeface="Arial Unicode MS" pitchFamily="34" charset="-128"/>
              </a:rPr>
              <a:t>every model of </a:t>
            </a:r>
            <a:r>
              <a:rPr lang="en-US" i="1" dirty="0">
                <a:latin typeface="Arial Unicode MS" pitchFamily="34" charset="-128"/>
              </a:rPr>
              <a:t>KB</a:t>
            </a:r>
            <a:r>
              <a:rPr lang="en-US" dirty="0">
                <a:latin typeface="Arial Unicode MS" pitchFamily="34" charset="-128"/>
              </a:rPr>
              <a:t>)</a:t>
            </a: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Suppose </a:t>
            </a:r>
            <a:r>
              <a:rPr lang="en-US" i="1" dirty="0"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isn't true in model </a:t>
            </a:r>
            <a:r>
              <a:rPr lang="en-US" i="1" dirty="0">
                <a:latin typeface="Arial Unicode MS" pitchFamily="34" charset="-128"/>
              </a:rPr>
              <a:t>M</a:t>
            </a:r>
            <a:r>
              <a:rPr lang="en-US" dirty="0">
                <a:latin typeface="Arial Unicode MS" pitchFamily="34" charset="-128"/>
              </a:rPr>
              <a:t> of </a:t>
            </a:r>
            <a:r>
              <a:rPr lang="en-US" i="1" dirty="0">
                <a:latin typeface="Arial Unicode MS" pitchFamily="34" charset="-128"/>
              </a:rPr>
              <a:t>KB</a:t>
            </a:r>
            <a:r>
              <a:rPr lang="en-US" dirty="0">
                <a:latin typeface="Arial Unicode MS" pitchFamily="34" charset="-128"/>
              </a:rPr>
              <a:t>.</a:t>
            </a: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Since </a:t>
            </a:r>
            <a:r>
              <a:rPr lang="en-US" i="1" dirty="0"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was added to C, there must be a clause in KB of form:</a:t>
            </a:r>
            <a:endParaRPr lang="en-US" i="1" baseline="-25000" dirty="0">
              <a:latin typeface="Arial Unicode MS" pitchFamily="34" charset="-128"/>
            </a:endParaRP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Each </a:t>
            </a:r>
            <a:r>
              <a:rPr lang="en-US" i="1" dirty="0">
                <a:latin typeface="Arial Unicode MS" pitchFamily="34" charset="-128"/>
              </a:rPr>
              <a:t>b</a:t>
            </a:r>
            <a:r>
              <a:rPr lang="en-US" i="1" baseline="-25000" dirty="0">
                <a:latin typeface="Arial Unicode MS" pitchFamily="34" charset="-128"/>
              </a:rPr>
              <a:t>i</a:t>
            </a:r>
            <a:r>
              <a:rPr lang="en-US" dirty="0">
                <a:latin typeface="Arial Unicode MS" pitchFamily="34" charset="-128"/>
              </a:rPr>
              <a:t> is true in </a:t>
            </a:r>
            <a:r>
              <a:rPr lang="en-US" i="1" dirty="0">
                <a:latin typeface="Arial Unicode MS" pitchFamily="34" charset="-128"/>
              </a:rPr>
              <a:t>M (because of 1.)</a:t>
            </a:r>
            <a:r>
              <a:rPr lang="en-US" dirty="0">
                <a:latin typeface="Arial Unicode MS" pitchFamily="34" charset="-128"/>
              </a:rPr>
              <a:t>. </a:t>
            </a:r>
            <a:r>
              <a:rPr lang="en-US" i="1" dirty="0"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is false in </a:t>
            </a:r>
            <a:r>
              <a:rPr lang="en-US" i="1" dirty="0">
                <a:latin typeface="Arial Unicode MS" pitchFamily="34" charset="-128"/>
              </a:rPr>
              <a:t>M.</a:t>
            </a:r>
            <a:r>
              <a:rPr lang="en-US" dirty="0">
                <a:latin typeface="Arial Unicode MS" pitchFamily="34" charset="-128"/>
              </a:rPr>
              <a:t> So……</a:t>
            </a: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Therefore </a:t>
            </a:r>
          </a:p>
          <a:p>
            <a:pPr marL="533400" indent="-533400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>
                <a:latin typeface="Arial Unicode MS" pitchFamily="34" charset="-128"/>
              </a:rPr>
              <a:t>Contradiction!  thus no such </a:t>
            </a:r>
            <a:r>
              <a:rPr lang="en-US" i="1" dirty="0">
                <a:latin typeface="Arial Unicode MS" pitchFamily="34" charset="-128"/>
              </a:rPr>
              <a:t>h </a:t>
            </a:r>
            <a:r>
              <a:rPr lang="en-US" dirty="0">
                <a:latin typeface="Arial Unicode MS" pitchFamily="34" charset="-128"/>
              </a:rPr>
              <a:t>exists.</a:t>
            </a:r>
            <a:endParaRPr lang="en-US" sz="1600" i="1" dirty="0">
              <a:solidFill>
                <a:srgbClr val="CC0099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1C6005-1541-4C7B-8EC7-529E7DD5AA9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4293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714500"/>
            <a:ext cx="8458200" cy="344646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Soundness of Bottom-up Proofs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Completeness of Bottom-up Proofs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28687</TotalTime>
  <Words>1180</Words>
  <Application>Microsoft Office PowerPoint</Application>
  <PresentationFormat>On-screen Show (4:3)</PresentationFormat>
  <Paragraphs>273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Slide 1</vt:lpstr>
      <vt:lpstr>Lecture Overview</vt:lpstr>
      <vt:lpstr>(Propositional) Logic: Key ideas</vt:lpstr>
      <vt:lpstr>PDCL syntax / semantics / proofs</vt:lpstr>
      <vt:lpstr>PDCL syntax / semantics / proofs</vt:lpstr>
      <vt:lpstr>Lecture Overview</vt:lpstr>
      <vt:lpstr>Soundness of bottom-up proof procedure</vt:lpstr>
      <vt:lpstr>Soundness of bottom-up proof procedure</vt:lpstr>
      <vt:lpstr>Lecture Overview</vt:lpstr>
      <vt:lpstr>Completeness of Bottom Up</vt:lpstr>
      <vt:lpstr>Let’s work on step 3</vt:lpstr>
      <vt:lpstr>Let’s work on step 3.1</vt:lpstr>
      <vt:lpstr>Let’s work on step 3.2</vt:lpstr>
      <vt:lpstr>Completeness of Bottom Up  (proof summary)</vt:lpstr>
      <vt:lpstr>An exercise for you Let’s consider these two alternative  proof procedures for PDCL</vt:lpstr>
      <vt:lpstr>An exercise for you Let’s consider these two alternative  proof procedures for PDCL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500</cp:revision>
  <dcterms:created xsi:type="dcterms:W3CDTF">2000-08-26T02:46:38Z</dcterms:created>
  <dcterms:modified xsi:type="dcterms:W3CDTF">2012-10-24T18:59:26Z</dcterms:modified>
</cp:coreProperties>
</file>