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317" r:id="rId3"/>
    <p:sldId id="334" r:id="rId4"/>
    <p:sldId id="373" r:id="rId5"/>
    <p:sldId id="368" r:id="rId6"/>
    <p:sldId id="365" r:id="rId7"/>
    <p:sldId id="366" r:id="rId8"/>
    <p:sldId id="336" r:id="rId9"/>
    <p:sldId id="340" r:id="rId10"/>
    <p:sldId id="357" r:id="rId11"/>
    <p:sldId id="354" r:id="rId12"/>
    <p:sldId id="344" r:id="rId13"/>
    <p:sldId id="355" r:id="rId14"/>
    <p:sldId id="345" r:id="rId15"/>
    <p:sldId id="346" r:id="rId16"/>
    <p:sldId id="356" r:id="rId17"/>
    <p:sldId id="374" r:id="rId18"/>
    <p:sldId id="347" r:id="rId19"/>
    <p:sldId id="348" r:id="rId20"/>
    <p:sldId id="349" r:id="rId21"/>
    <p:sldId id="360" r:id="rId22"/>
    <p:sldId id="361" r:id="rId23"/>
    <p:sldId id="351" r:id="rId24"/>
    <p:sldId id="371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417" autoAdjust="0"/>
  </p:normalViewPr>
  <p:slideViewPr>
    <p:cSldViewPr>
      <p:cViewPr>
        <p:scale>
          <a:sx n="73" d="100"/>
          <a:sy n="73" d="100"/>
        </p:scale>
        <p:origin x="-108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6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020E7A-47EC-45D3-BB70-91ED13341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9A20A3F2-4DEB-4542-999D-FF93F7E0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978CD-A98F-465B-8ECA-E65B078C023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E0472-173C-43D3-8778-8CFBF6CD939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8727C-E02B-40A6-AFE5-983238D25CB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47987-1E36-43EE-8F48-32D7CE57946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mtClean="0"/>
              <a:t>R&amp;R Sys  Representation and reasoning Systems</a:t>
            </a:r>
          </a:p>
          <a:p>
            <a:pPr marL="228600" indent="-228600" eaLnBrk="1" hangingPunct="1"/>
            <a:r>
              <a:rPr lang="en-US" smtClean="0"/>
              <a:t>Each cell is a R&amp;R system</a:t>
            </a:r>
          </a:p>
          <a:p>
            <a:pPr marL="228600" indent="-228600" eaLnBrk="1" hangingPunct="1"/>
            <a:r>
              <a:rPr lang="en-US" smtClean="0"/>
              <a:t>STRIPS  actions preconditions and effects Stanford Research Institute Problem Solver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3CC5D-D53E-45A8-ADE5-ABCD15B021D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3A7956-1ADB-4404-B9DE-FD689D6FE17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begin{itemize}</a:t>
            </a:r>
          </a:p>
          <a:p>
            <a:pPr eaLnBrk="1" hangingPunct="1"/>
            <a:r>
              <a:rPr lang="en-US" smtClean="0"/>
              <a:t>%    \item \alert{Key point}: ``stochastic world'' can mean that the world itself has stochastic dynamics, that the world is deterministic but imperfectly observed, or that the world has stochastic dynamics \emph{and} is imperfectly observed.</a:t>
            </a:r>
          </a:p>
          <a:p>
            <a:pPr eaLnBrk="1" hangingPunct="1"/>
            <a:r>
              <a:rPr lang="en-US" smtClean="0"/>
              <a:t>%\end{itemize}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6557E-3725-4A55-B1C7-8BE0B4C2A99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3D4BC-A856-410B-99DD-511ABA7F77A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One binary rel and 2 individual  </a:t>
            </a:r>
          </a:p>
          <a:p>
            <a:pPr eaLnBrk="1" hangingPunct="1"/>
            <a:r>
              <a:rPr lang="en-US" smtClean="0"/>
              <a:t>4 propositions</a:t>
            </a:r>
          </a:p>
          <a:p>
            <a:pPr eaLnBrk="1" hangingPunct="1"/>
            <a:r>
              <a:rPr lang="en-US" smtClean="0"/>
              <a:t>16 states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AB044-C47C-4352-9B32-69853C6B26E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4D6DC-A4E5-442E-9B46-B96F1C2615D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1B9D8-881C-4BD8-9C46-326F37A6482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represent an agent's desire(s)?</a:t>
            </a:r>
          </a:p>
          <a:p>
            <a:pPr eaLnBrk="1" hangingPunct="1"/>
            <a:r>
              <a:rPr lang="en-US" smtClean="0"/>
              <a:t>If an agent doesn't want to achieve anything, it has no reason to act.</a:t>
            </a:r>
          </a:p>
          <a:p>
            <a:pPr eaLnBrk="1" hangingPunct="1"/>
            <a:r>
              <a:rPr lang="en-US" smtClean="0"/>
              <a:t>Think about preferences for Mars explorer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8DBB9-08C3-48CF-BE29-95724DD2250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AAA866-18C5-43F6-94EC-DEA07EE56FE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How do we represent an agent's desire(s)?</a:t>
            </a:r>
          </a:p>
          <a:p>
            <a:pPr eaLnBrk="1" hangingPunct="1"/>
            <a:r>
              <a:rPr lang="en-US" smtClean="0"/>
              <a:t>If an agent doesn't want to achieve anything, it has no reason to act.</a:t>
            </a:r>
          </a:p>
          <a:p>
            <a:pPr eaLnBrk="1" hangingPunct="1"/>
            <a:r>
              <a:rPr lang="en-US" smtClean="0"/>
              <a:t>Think about preferences for Mars explorer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592CE-C2B5-470A-A615-F4DB927BE17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begin{itemize}</a:t>
            </a:r>
          </a:p>
          <a:p>
            <a:pPr eaLnBrk="1" hangingPunct="1"/>
            <a:r>
              <a:rPr lang="en-US" smtClean="0"/>
              <a:t>%    \item \alert{Key point}: ``stochastic world'' can mean that the world itself has stochastic dynamics, that the world is deterministic but imperfectly observed, or that the world has stochastic dynamics \emph{and} is imperfectly observed.</a:t>
            </a:r>
          </a:p>
          <a:p>
            <a:pPr eaLnBrk="1" hangingPunct="1"/>
            <a:r>
              <a:rPr lang="en-US" smtClean="0"/>
              <a:t>%\end{itemize}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2F28C-FCEB-4AC8-A070-80FE71B4DC37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372974-C8D3-4C6D-9A2E-7DDB84DE8FA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Lecture slides DO NOT contain everything that is said in class, but you are still responsible for this content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So, make sure you bring yourself up-to-date if you miss a class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F8EA7-6F3E-4CC6-9829-F30C9DA36CF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4719638"/>
            <a:ext cx="5130800" cy="417671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Environment World</a:t>
            </a:r>
          </a:p>
          <a:p>
            <a:r>
              <a:rPr lang="en-US" smtClean="0"/>
              <a:t>State / Possible Worlds</a:t>
            </a:r>
          </a:p>
          <a:p>
            <a:endParaRPr lang="en-US" smtClean="0"/>
          </a:p>
          <a:p>
            <a:r>
              <a:rPr lang="en-US" smtClean="0"/>
              <a:t>What do we need to represent?</a:t>
            </a:r>
          </a:p>
          <a:p>
            <a:r>
              <a:rPr lang="en-US" smtClean="0"/>
              <a:t>Different problems</a:t>
            </a:r>
          </a:p>
          <a:p>
            <a:r>
              <a:rPr lang="en-US" smtClean="0"/>
              <a:t>Different domains</a:t>
            </a:r>
          </a:p>
          <a:p>
            <a:endParaRPr lang="en-US" smtClean="0"/>
          </a:p>
          <a:p>
            <a:r>
              <a:rPr lang="en-US" smtClean="0"/>
              <a:t>For each of those possibly different reasoning techniques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89BD9-6A8E-4360-97A2-028D2BEEB96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A0F879-1D6F-4966-B6C9-2A395CA73D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2*6+1 to the 64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Causal is restrictive but I think pedagogically adequate: </a:t>
            </a:r>
          </a:p>
          <a:p>
            <a:pPr eaLnBrk="1" hangingPunct="1"/>
            <a:r>
              <a:rPr lang="en-US" smtClean="0"/>
              <a:t>should add definitional?  A dog is a mammal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How would the world be changed if we were to take some given action: </a:t>
            </a:r>
          </a:p>
          <a:p>
            <a:pPr eaLnBrk="1" hangingPunct="1"/>
            <a:r>
              <a:rPr lang="en-US" smtClean="0">
                <a:latin typeface="Arial Unicode MS" pitchFamily="34" charset="-128"/>
              </a:rPr>
              <a:t>what are the </a:t>
            </a:r>
            <a:r>
              <a:rPr lang="en-US" b="1" smtClean="0">
                <a:latin typeface="Arial Unicode MS" pitchFamily="34" charset="-128"/>
              </a:rPr>
              <a:t>system dynamics</a:t>
            </a:r>
            <a:r>
              <a:rPr lang="en-US" smtClean="0">
                <a:latin typeface="Arial Unicode MS" pitchFamily="34" charset="-128"/>
              </a:rPr>
              <a:t>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D4A93-9411-4CAA-9485-20456215D0A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Furthermore, the course will consider two main </a:t>
            </a:r>
            <a:r>
              <a:rPr lang="en-US" b="1" dirty="0" smtClean="0">
                <a:latin typeface="Arial Unicode MS" pitchFamily="34" charset="-128"/>
              </a:rPr>
              <a:t>representational dimensions</a:t>
            </a:r>
            <a:r>
              <a:rPr lang="en-US" dirty="0" smtClean="0">
                <a:latin typeface="Arial Unicode MS" pitchFamily="34" charset="-128"/>
              </a:rPr>
              <a:t>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Does this person has a PhD?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How to get  a PhD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How many actions does the agent need to select?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The agent needs to take a single </a:t>
            </a:r>
            <a:r>
              <a:rPr lang="en-US" b="1" dirty="0" smtClean="0">
                <a:latin typeface="Arial Unicode MS" pitchFamily="34" charset="-128"/>
              </a:rPr>
              <a:t>action</a:t>
            </a:r>
            <a:endParaRPr lang="en-US" dirty="0" smtClean="0">
              <a:latin typeface="Arial Unicode MS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Solve a problem (e.g., Sudoku)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Provide diagnosis for a patient with a disease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dirty="0" smtClean="0">
              <a:latin typeface="Arial Unicode MS" pitchFamily="34" charset="-128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dirty="0" smtClean="0">
                <a:latin typeface="Arial Unicode MS" pitchFamily="34" charset="-128"/>
              </a:rPr>
              <a:t>The agent needs to take a </a:t>
            </a:r>
            <a:r>
              <a:rPr lang="en-US" b="1" dirty="0" smtClean="0">
                <a:latin typeface="Arial Unicode MS" pitchFamily="34" charset="-128"/>
              </a:rPr>
              <a:t>sequence of actions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Planning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navigate through an environment to reach a goal state (particular location)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Assemble/fix a complex machinery/system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Bid in online auctions to purchase a desired good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0C569-D1BB-4951-A57F-610CA083E59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Problem =&gt; representation =&gt; computation</a:t>
            </a:r>
          </a:p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A </a:t>
            </a:r>
            <a:r>
              <a:rPr lang="en-US" b="1" dirty="0" smtClean="0">
                <a:latin typeface="Arial Unicode MS" pitchFamily="34" charset="-128"/>
              </a:rPr>
              <a:t>representation and reasoning system</a:t>
            </a:r>
            <a:r>
              <a:rPr lang="en-US" dirty="0" smtClean="0">
                <a:latin typeface="Arial Unicode MS" pitchFamily="34" charset="-128"/>
              </a:rPr>
              <a:t> (RRS) consists of: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flesh out the task and determine what constitutes a solution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represent the problem in a language that a computer can reason with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use the computer to compute an output, which is an answer presented</a:t>
            </a:r>
          </a:p>
          <a:p>
            <a:pPr eaLnBrk="1" hangingPunct="1">
              <a:defRPr/>
            </a:pPr>
            <a:r>
              <a:rPr lang="en-US" dirty="0" smtClean="0"/>
              <a:t>to a user or a sequence of actions to be carried out in the environment</a:t>
            </a:r>
          </a:p>
          <a:p>
            <a:pPr eaLnBrk="1" hangingPunct="1">
              <a:defRPr/>
            </a:pPr>
            <a:r>
              <a:rPr lang="en-US" dirty="0" smtClean="0"/>
              <a:t> interpret the output as a solution to the problem.</a:t>
            </a:r>
          </a:p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(``syntax'')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A way to assign </a:t>
            </a:r>
            <a:r>
              <a:rPr lang="en-US" b="1" dirty="0" smtClean="0">
                <a:latin typeface="Arial Unicode MS" pitchFamily="34" charset="-128"/>
              </a:rPr>
              <a:t>meaning</a:t>
            </a:r>
            <a:r>
              <a:rPr lang="en-US" dirty="0" smtClean="0">
                <a:latin typeface="Arial Unicode MS" pitchFamily="34" charset="-128"/>
              </a:rPr>
              <a:t> to the symbols (``semantics'')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352BC-3D62-4576-B0C1-DA768DFE8B8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Is the environment </a:t>
            </a:r>
            <a:r>
              <a:rPr lang="en-US" b="1" dirty="0" smtClean="0">
                <a:latin typeface="Arial Unicode MS" pitchFamily="34" charset="-128"/>
              </a:rPr>
              <a:t>deterministic</a:t>
            </a:r>
            <a:r>
              <a:rPr lang="en-US" dirty="0" smtClean="0">
                <a:latin typeface="Arial Unicode MS" pitchFamily="34" charset="-128"/>
              </a:rPr>
              <a:t> or </a:t>
            </a:r>
            <a:r>
              <a:rPr lang="en-US" b="1" dirty="0" smtClean="0">
                <a:latin typeface="Arial Unicode MS" pitchFamily="34" charset="-128"/>
              </a:rPr>
              <a:t>stochastic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marL="533400" indent="-533400">
              <a:spcBef>
                <a:spcPct val="20000"/>
              </a:spcBef>
              <a:buFontTx/>
              <a:buChar char="•"/>
              <a:defRPr/>
            </a:pPr>
            <a:r>
              <a:rPr lang="en-US" dirty="0" smtClean="0">
                <a:latin typeface="Arial Unicode MS" pitchFamily="34" charset="-128"/>
              </a:rPr>
              <a:t>Is the agent's knowledge </a:t>
            </a:r>
            <a:r>
              <a:rPr lang="en-US" b="1" dirty="0" smtClean="0">
                <a:latin typeface="Arial Unicode MS" pitchFamily="34" charset="-128"/>
              </a:rPr>
              <a:t>certain</a:t>
            </a:r>
            <a:r>
              <a:rPr lang="en-US" dirty="0" smtClean="0">
                <a:latin typeface="Arial Unicode MS" pitchFamily="34" charset="-128"/>
              </a:rPr>
              <a:t> or </a:t>
            </a:r>
            <a:r>
              <a:rPr lang="en-US" b="1" dirty="0" smtClean="0">
                <a:latin typeface="Arial Unicode MS" pitchFamily="34" charset="-128"/>
              </a:rPr>
              <a:t>uncertain</a:t>
            </a:r>
            <a:r>
              <a:rPr lang="en-US" dirty="0" smtClean="0">
                <a:latin typeface="Arial Unicode MS" pitchFamily="34" charset="-128"/>
              </a:rPr>
              <a:t>?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B9DC73-18AC-4EF1-8FF8-969CCC37A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AAE8561-3C0C-403F-AFCB-44254FA10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4E28B32-C384-47B0-8AD4-3ABCB30F4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7FA047B-DB10-4CE3-9E6A-4908AB464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74B6A49-C113-48F9-BC4F-5B387F9D6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2D9BF93-7FD4-46C7-8DFA-9F906F63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7EB562-79F9-4989-9C5C-BA0610E82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A630383-579E-4648-A6C4-138B9BB85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1326CD7-9FF3-4884-AD98-A38AE1A0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BBE78F4-C84C-4E02-A4B0-ED2EEFE3A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F4BFD0A-DCC4-44A4-B4A2-CF0A2DE95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0B09477-E682-4E2E-AF3E-2158718EE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ispac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4DA7CF5-B24F-4862-A98C-128294540A4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Representational Dimensions</a:t>
            </a: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2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Chpt1)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7, 2012</a:t>
            </a:r>
            <a:endParaRPr lang="en-US" sz="2400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1B6A88E-4D9A-4A24-82E9-1F77C153D8F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vs. Stochastic Domains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50825" y="908050"/>
            <a:ext cx="8458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Historically, AI has been divided into two camps: those who prefer representations based on </a:t>
            </a:r>
            <a:r>
              <a:rPr lang="en-US" b="1">
                <a:latin typeface="Arial Unicode MS" pitchFamily="34" charset="-128"/>
              </a:rPr>
              <a:t>logic</a:t>
            </a:r>
            <a:r>
              <a:rPr lang="en-US">
                <a:latin typeface="Arial Unicode MS" pitchFamily="34" charset="-128"/>
              </a:rPr>
              <a:t> and those who prefer </a:t>
            </a:r>
            <a:r>
              <a:rPr lang="en-US" b="1">
                <a:latin typeface="Arial Unicode MS" pitchFamily="34" charset="-128"/>
              </a:rPr>
              <a:t>probability</a:t>
            </a:r>
            <a:r>
              <a:rPr lang="en-US">
                <a:latin typeface="Arial Unicode MS" pitchFamily="34" charset="-128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323850" y="2349500"/>
            <a:ext cx="84582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 few years ago, CPSC 322 covered logic, while CPSC 422 introduced probability: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now we introduce both representational families in 322, and 422 goes into more depth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this should give you a better idea of what's included in AI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468313" y="5157788"/>
            <a:ext cx="84582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Note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:</a:t>
            </a:r>
            <a:r>
              <a:rPr lang="en-US">
                <a:latin typeface="Arial Unicode MS" pitchFamily="34" charset="-128"/>
              </a:rPr>
              <a:t> Some of the most exciting current research in AI is actually building bridges between these camps.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/>
      <p:bldP spid="3317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CB9D89-6852-42AD-8FAD-A15FA0E174C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A13C1D5-39A2-4EF0-B1EA-CFDFD979D32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2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Modules we'll cover in this course: R&amp;Rsys</a:t>
            </a:r>
          </a:p>
        </p:txBody>
      </p:sp>
      <p:sp>
        <p:nvSpPr>
          <p:cNvPr id="8223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822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8225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8226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8227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8228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8229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8230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1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714625" y="1643063"/>
            <a:ext cx="3117850" cy="4572000"/>
            <a:chOff x="2714625" y="1643063"/>
            <a:chExt cx="3117850" cy="4572000"/>
          </a:xfrm>
        </p:grpSpPr>
        <p:sp>
          <p:nvSpPr>
            <p:cNvPr id="8247" name="Line 14"/>
            <p:cNvSpPr>
              <a:spLocks noChangeShapeType="1"/>
            </p:cNvSpPr>
            <p:nvPr/>
          </p:nvSpPr>
          <p:spPr bwMode="auto">
            <a:xfrm flipH="1">
              <a:off x="5786438" y="1643063"/>
              <a:ext cx="46037" cy="457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4500563" y="2500313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3571875" y="1785938"/>
              <a:ext cx="2214563" cy="5715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Arc Consistency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3357563" y="3786188"/>
              <a:ext cx="1295400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1" name="Rectangle 20"/>
            <p:cNvSpPr>
              <a:spLocks noChangeArrowheads="1"/>
            </p:cNvSpPr>
            <p:nvPr/>
          </p:nvSpPr>
          <p:spPr bwMode="auto">
            <a:xfrm>
              <a:off x="3500438" y="5357813"/>
              <a:ext cx="1176337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Search</a:t>
              </a:r>
            </a:p>
          </p:txBody>
        </p:sp>
        <p:sp>
          <p:nvSpPr>
            <p:cNvPr id="8252" name="Rectangle 9"/>
            <p:cNvSpPr>
              <a:spLocks noChangeArrowheads="1"/>
            </p:cNvSpPr>
            <p:nvPr/>
          </p:nvSpPr>
          <p:spPr bwMode="auto">
            <a:xfrm>
              <a:off x="2714625" y="3429000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Logics</a:t>
              </a:r>
            </a:p>
          </p:txBody>
        </p:sp>
        <p:sp>
          <p:nvSpPr>
            <p:cNvPr id="8253" name="Rectangle 9"/>
            <p:cNvSpPr>
              <a:spLocks noChangeArrowheads="1"/>
            </p:cNvSpPr>
            <p:nvPr/>
          </p:nvSpPr>
          <p:spPr bwMode="auto">
            <a:xfrm>
              <a:off x="2857500" y="4643438"/>
              <a:ext cx="151288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STRIPS</a:t>
              </a:r>
            </a:p>
          </p:txBody>
        </p:sp>
        <p:sp>
          <p:nvSpPr>
            <p:cNvPr id="8254" name="Rectangle 9"/>
            <p:cNvSpPr>
              <a:spLocks noChangeArrowheads="1"/>
            </p:cNvSpPr>
            <p:nvPr/>
          </p:nvSpPr>
          <p:spPr bwMode="auto">
            <a:xfrm>
              <a:off x="2714625" y="2286000"/>
              <a:ext cx="178593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Vars + </a:t>
              </a:r>
            </a:p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Constraints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5715000" y="3071813"/>
            <a:ext cx="3236913" cy="3127375"/>
            <a:chOff x="5715000" y="3071813"/>
            <a:chExt cx="3236913" cy="3127375"/>
          </a:xfrm>
        </p:grpSpPr>
        <p:sp>
          <p:nvSpPr>
            <p:cNvPr id="8241" name="Rectangle 23"/>
            <p:cNvSpPr>
              <a:spLocks noChangeArrowheads="1"/>
            </p:cNvSpPr>
            <p:nvPr/>
          </p:nvSpPr>
          <p:spPr bwMode="auto">
            <a:xfrm>
              <a:off x="6286500" y="5786438"/>
              <a:ext cx="2665413" cy="41275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Value Iteration</a:t>
              </a:r>
            </a:p>
          </p:txBody>
        </p:sp>
        <p:sp>
          <p:nvSpPr>
            <p:cNvPr id="8242" name="Rectangle 24"/>
            <p:cNvSpPr>
              <a:spLocks noChangeArrowheads="1"/>
            </p:cNvSpPr>
            <p:nvPr/>
          </p:nvSpPr>
          <p:spPr bwMode="auto">
            <a:xfrm>
              <a:off x="6357938" y="3500438"/>
              <a:ext cx="2428875" cy="50323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  <p:sp>
          <p:nvSpPr>
            <p:cNvPr id="8243" name="Rectangle 9"/>
            <p:cNvSpPr>
              <a:spLocks noChangeArrowheads="1"/>
            </p:cNvSpPr>
            <p:nvPr/>
          </p:nvSpPr>
          <p:spPr bwMode="auto">
            <a:xfrm>
              <a:off x="5715000" y="3071813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Belief Nets</a:t>
              </a:r>
            </a:p>
          </p:txBody>
        </p:sp>
        <p:sp>
          <p:nvSpPr>
            <p:cNvPr id="8244" name="Rectangle 9"/>
            <p:cNvSpPr>
              <a:spLocks noChangeArrowheads="1"/>
            </p:cNvSpPr>
            <p:nvPr/>
          </p:nvSpPr>
          <p:spPr bwMode="auto">
            <a:xfrm>
              <a:off x="5857875" y="4500563"/>
              <a:ext cx="2357438" cy="357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Decision Nets</a:t>
              </a:r>
            </a:p>
          </p:txBody>
        </p:sp>
        <p:sp>
          <p:nvSpPr>
            <p:cNvPr id="8245" name="Rectangle 9"/>
            <p:cNvSpPr>
              <a:spLocks noChangeArrowheads="1"/>
            </p:cNvSpPr>
            <p:nvPr/>
          </p:nvSpPr>
          <p:spPr bwMode="auto">
            <a:xfrm>
              <a:off x="5857875" y="5429250"/>
              <a:ext cx="2928938" cy="35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400" i="1">
                  <a:latin typeface="Arial Unicode MS" pitchFamily="34" charset="-128"/>
                </a:rPr>
                <a:t>Markov Processes</a:t>
              </a:r>
            </a:p>
          </p:txBody>
        </p:sp>
        <p:sp>
          <p:nvSpPr>
            <p:cNvPr id="8246" name="Rectangle 24"/>
            <p:cNvSpPr>
              <a:spLocks noChangeArrowheads="1"/>
            </p:cNvSpPr>
            <p:nvPr/>
          </p:nvSpPr>
          <p:spPr bwMode="auto">
            <a:xfrm>
              <a:off x="6429375" y="4857750"/>
              <a:ext cx="2428875" cy="5032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>
                  <a:solidFill>
                    <a:schemeClr val="accent2"/>
                  </a:solidFill>
                  <a:latin typeface="Arial Unicode MS" pitchFamily="34" charset="-128"/>
                </a:rPr>
                <a:t>Var. Elimination</a:t>
              </a:r>
            </a:p>
          </p:txBody>
        </p:sp>
      </p:grpSp>
      <p:sp>
        <p:nvSpPr>
          <p:cNvPr id="8236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Static</a:t>
            </a:r>
          </a:p>
        </p:txBody>
      </p:sp>
      <p:sp>
        <p:nvSpPr>
          <p:cNvPr id="8237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39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8240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13F626-FEB2-45AB-9511-0017F7D3F6C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6EFE273-390C-4E86-A260-F8F40CC4295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Dimensions of Representational Complexity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250824" y="836613"/>
            <a:ext cx="88931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dirty="0">
                <a:latin typeface="Arial Unicode MS" pitchFamily="34" charset="-128"/>
              </a:rPr>
              <a:t>We've already discussed: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Problems /Reasoning </a:t>
            </a:r>
            <a:r>
              <a:rPr lang="en-US" dirty="0">
                <a:latin typeface="Arial Unicode MS" pitchFamily="34" charset="-128"/>
              </a:rPr>
              <a:t>tasks (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Static</a:t>
            </a:r>
            <a:r>
              <a:rPr lang="en-US" dirty="0">
                <a:latin typeface="Arial Unicode MS" pitchFamily="34" charset="-128"/>
              </a:rPr>
              <a:t> vs.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Sequential</a:t>
            </a:r>
            <a:r>
              <a:rPr lang="en-US" dirty="0">
                <a:latin typeface="Arial Unicode MS" pitchFamily="34" charset="-128"/>
              </a:rPr>
              <a:t>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Deterministic</a:t>
            </a:r>
            <a:r>
              <a:rPr lang="en-US" dirty="0">
                <a:latin typeface="Arial Unicode MS" pitchFamily="34" charset="-128"/>
              </a:rPr>
              <a:t> versus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stochastic</a:t>
            </a:r>
            <a:r>
              <a:rPr lang="en-US" dirty="0">
                <a:latin typeface="Arial Unicode MS" pitchFamily="34" charset="-128"/>
              </a:rPr>
              <a:t> domains</a:t>
            </a: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250825" y="2349500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Some other important dimensions of complexity: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Explicit state or propositions or relations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Flat or hierarchical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Knowledge given versus knowledge learned from experience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Goals versus complex preferences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Single-agent vs. multi-agent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B7B1BB7-7239-4ABC-AAAE-74A18B14A188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0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State or propositions</a:t>
            </a:r>
          </a:p>
        </p:txBody>
      </p:sp>
      <p:sp>
        <p:nvSpPr>
          <p:cNvPr id="102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0288" name="Rectangle 6"/>
          <p:cNvSpPr>
            <a:spLocks noChangeArrowheads="1"/>
          </p:cNvSpPr>
          <p:nvPr/>
        </p:nvSpPr>
        <p:spPr bwMode="auto">
          <a:xfrm>
            <a:off x="357188" y="785813"/>
            <a:ext cx="8458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How do we model the environment?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enumerate the </a:t>
            </a:r>
            <a:r>
              <a:rPr lang="en-US" b="1">
                <a:latin typeface="Arial Unicode MS" pitchFamily="34" charset="-128"/>
              </a:rPr>
              <a:t>states</a:t>
            </a:r>
            <a:r>
              <a:rPr lang="en-US">
                <a:latin typeface="Arial Unicode MS" pitchFamily="34" charset="-128"/>
              </a:rPr>
              <a:t> of the world.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 state can be described in terms of </a:t>
            </a:r>
            <a:r>
              <a:rPr lang="en-US" b="1">
                <a:latin typeface="Arial Unicode MS" pitchFamily="34" charset="-128"/>
              </a:rPr>
              <a:t>features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Often it is more natural to describe states in terms of assignments of values to features (variables).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30 binary features (also called propositions) can represent  2</a:t>
            </a:r>
            <a:r>
              <a:rPr lang="en-US" sz="2400" baseline="30000">
                <a:latin typeface="Arial Unicode MS" pitchFamily="34" charset="-128"/>
              </a:rPr>
              <a:t>30</a:t>
            </a:r>
            <a:r>
              <a:rPr lang="en-US" sz="2400">
                <a:latin typeface="Arial Unicode MS" pitchFamily="34" charset="-128"/>
              </a:rPr>
              <a:t>= 1,073,741,824 states.</a:t>
            </a:r>
          </a:p>
        </p:txBody>
      </p:sp>
      <p:sp>
        <p:nvSpPr>
          <p:cNvPr id="10289" name="Rectangle 7"/>
          <p:cNvSpPr>
            <a:spLocks noChangeArrowheads="1"/>
          </p:cNvSpPr>
          <p:nvPr/>
        </p:nvSpPr>
        <p:spPr bwMode="auto">
          <a:xfrm>
            <a:off x="285750" y="4214813"/>
            <a:ext cx="8351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Mars Explorer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Weather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Temperature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LocX            LocY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D35E86-A213-4A7A-AE96-8A056E411C2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2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Explicit State or propositions or relations</a:t>
            </a:r>
          </a:p>
        </p:txBody>
      </p:sp>
      <p:sp>
        <p:nvSpPr>
          <p:cNvPr id="112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1290" name="Rectangle 6"/>
          <p:cNvSpPr>
            <a:spLocks noChangeArrowheads="1"/>
          </p:cNvSpPr>
          <p:nvPr/>
        </p:nvSpPr>
        <p:spPr bwMode="auto">
          <a:xfrm>
            <a:off x="395288" y="981075"/>
            <a:ext cx="8458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States can be described in terms of </a:t>
            </a:r>
            <a:r>
              <a:rPr lang="en-US" b="1">
                <a:latin typeface="Arial Unicode MS" pitchFamily="34" charset="-128"/>
              </a:rPr>
              <a:t>objects</a:t>
            </a:r>
            <a:r>
              <a:rPr lang="en-US">
                <a:latin typeface="Arial Unicode MS" pitchFamily="34" charset="-128"/>
              </a:rPr>
              <a:t> and </a:t>
            </a:r>
            <a:r>
              <a:rPr lang="en-US" b="1">
                <a:latin typeface="Arial Unicode MS" pitchFamily="34" charset="-128"/>
              </a:rPr>
              <a:t>relationships</a:t>
            </a:r>
            <a:r>
              <a:rPr lang="en-US">
                <a:latin typeface="Arial Unicode MS" pitchFamily="34" charset="-128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There is a proposition for each relationship on each “possible” tuple of individuals.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323850" y="5157788"/>
            <a:ext cx="84582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Textbook example: One binary relation and 10 individuals can represents 10</a:t>
            </a:r>
            <a:r>
              <a:rPr lang="en-US" baseline="30000">
                <a:latin typeface="Arial Unicode MS" pitchFamily="34" charset="-128"/>
              </a:rPr>
              <a:t>2</a:t>
            </a:r>
            <a:r>
              <a:rPr lang="en-US">
                <a:latin typeface="Arial Unicode MS" pitchFamily="34" charset="-128"/>
              </a:rPr>
              <a:t>=100 propositions and 2</a:t>
            </a:r>
            <a:r>
              <a:rPr lang="en-US" baseline="30000">
                <a:latin typeface="Arial Unicode MS" pitchFamily="34" charset="-128"/>
              </a:rPr>
              <a:t>100</a:t>
            </a:r>
            <a:r>
              <a:rPr lang="en-US">
                <a:latin typeface="Arial Unicode MS" pitchFamily="34" charset="-128"/>
              </a:rPr>
              <a:t> states!</a:t>
            </a: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250825" y="2924175"/>
            <a:ext cx="83518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 i="1">
                <a:latin typeface="Arial Unicode MS" pitchFamily="34" charset="-128"/>
              </a:rPr>
              <a:t>University Example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Registred(S,C)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Students (S) = {                                }</a:t>
            </a:r>
          </a:p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Courses (C) = {                               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11" grpId="0"/>
      <p:bldP spid="3287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Complete Example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7FA047B-DB10-4CE3-9E6A-4908AB4646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D288954-CE26-4010-97AB-621D6DAB303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23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Flat or hierarchical</a:t>
            </a:r>
          </a:p>
        </p:txBody>
      </p:sp>
      <p:sp>
        <p:nvSpPr>
          <p:cNvPr id="123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2313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Is it useful to model the whole world at the same level of abstraction?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model the world at one level of abstraction: </a:t>
            </a:r>
            <a:r>
              <a:rPr lang="en-US" b="1">
                <a:latin typeface="Arial Unicode MS" pitchFamily="34" charset="-128"/>
              </a:rPr>
              <a:t>flat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You can model the world at multiple levels of abstraction: </a:t>
            </a:r>
            <a:r>
              <a:rPr lang="en-US" b="1">
                <a:latin typeface="Arial Unicode MS" pitchFamily="34" charset="-128"/>
              </a:rPr>
              <a:t>hierarchical</a:t>
            </a:r>
            <a:r>
              <a:rPr lang="en-US">
                <a:latin typeface="Arial Unicode MS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i="1">
                <a:latin typeface="Arial Unicode MS" pitchFamily="34" charset="-128"/>
              </a:rPr>
              <a:t>Example:</a:t>
            </a:r>
            <a:r>
              <a:rPr lang="en-US">
                <a:latin typeface="Arial Unicode MS" pitchFamily="34" charset="-128"/>
              </a:rPr>
              <a:t> </a:t>
            </a:r>
            <a:r>
              <a:rPr lang="en-US" sz="2400" i="1">
                <a:latin typeface="Arial Unicode MS" pitchFamily="34" charset="-128"/>
              </a:rPr>
              <a:t>Planning a trip from here to a resort in Cancun, Mexico</a:t>
            </a:r>
            <a:endParaRPr lang="en-US" i="1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D86CAC-16F6-4F67-944A-3675F610D36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Knowledge given vs. knowledge learned from experience</a:t>
            </a:r>
          </a:p>
        </p:txBody>
      </p:sp>
      <p:sp>
        <p:nvSpPr>
          <p:cNvPr id="13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893175" cy="4608513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3322" name="Rectangle 6"/>
          <p:cNvSpPr>
            <a:spLocks noChangeArrowheads="1"/>
          </p:cNvSpPr>
          <p:nvPr/>
        </p:nvSpPr>
        <p:spPr bwMode="auto">
          <a:xfrm>
            <a:off x="323850" y="1412875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 agent is provided with a model of the world once and far 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The agent </a:t>
            </a:r>
            <a:r>
              <a:rPr lang="en-US">
                <a:solidFill>
                  <a:schemeClr val="accent2"/>
                </a:solidFill>
                <a:latin typeface="Arial Unicode MS" pitchFamily="34" charset="-128"/>
              </a:rPr>
              <a:t>can learn</a:t>
            </a:r>
            <a:r>
              <a:rPr lang="en-US">
                <a:latin typeface="Arial Unicode MS" pitchFamily="34" charset="-128"/>
              </a:rPr>
              <a:t> how the world works based on experience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in this case, the agent often still does start out with some </a:t>
            </a:r>
            <a:r>
              <a:rPr lang="en-US" sz="2400" b="1">
                <a:latin typeface="Arial Unicode MS" pitchFamily="34" charset="-128"/>
              </a:rPr>
              <a:t>prior knowledge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F96C503-F3E4-49FB-9D97-0EC7B7B21CF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CF4A276-D5D4-4514-B438-EA0107A4691E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43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versus (complex) preferences</a:t>
            </a:r>
          </a:p>
        </p:txBody>
      </p:sp>
      <p:sp>
        <p:nvSpPr>
          <p:cNvPr id="14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0" y="30003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 agent may have </a:t>
            </a:r>
            <a:r>
              <a:rPr lang="en-US" b="1">
                <a:latin typeface="Arial Unicode MS" pitchFamily="34" charset="-128"/>
              </a:rPr>
              <a:t>preferences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preference/utility function</a:t>
            </a:r>
            <a:r>
              <a:rPr lang="en-US" sz="2400">
                <a:latin typeface="Arial Unicode MS" pitchFamily="34" charset="-128"/>
              </a:rPr>
              <a:t> that describes how happy the agent is in each state of the world; the agent's task is to reach a state which makes it as happy as possible</a:t>
            </a:r>
          </a:p>
        </p:txBody>
      </p:sp>
      <p:sp>
        <p:nvSpPr>
          <p:cNvPr id="14360" name="Rectangle 7"/>
          <p:cNvSpPr>
            <a:spLocks noChangeArrowheads="1"/>
          </p:cNvSpPr>
          <p:nvPr/>
        </p:nvSpPr>
        <p:spPr bwMode="auto">
          <a:xfrm>
            <a:off x="214313" y="785813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An agent may have a </a:t>
            </a:r>
            <a:r>
              <a:rPr lang="en-US" b="1">
                <a:latin typeface="Arial Unicode MS" pitchFamily="34" charset="-128"/>
              </a:rPr>
              <a:t>goal</a:t>
            </a:r>
            <a:r>
              <a:rPr lang="en-US">
                <a:latin typeface="Arial Unicode MS" pitchFamily="34" charset="-128"/>
              </a:rPr>
              <a:t> that it wants to achieve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state or set of states</a:t>
            </a:r>
            <a:r>
              <a:rPr lang="en-US" sz="2400">
                <a:latin typeface="Arial Unicode MS" pitchFamily="34" charset="-128"/>
              </a:rPr>
              <a:t> of the world that the agent wants to be in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e.g., there is some </a:t>
            </a:r>
            <a:r>
              <a:rPr lang="en-US" sz="2400" b="1">
                <a:latin typeface="Arial Unicode MS" pitchFamily="34" charset="-128"/>
              </a:rPr>
              <a:t>proposition or set of propositions</a:t>
            </a:r>
            <a:r>
              <a:rPr lang="en-US" sz="2400">
                <a:latin typeface="Arial Unicode MS" pitchFamily="34" charset="-128"/>
              </a:rPr>
              <a:t> that the agent wants to make true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3643313" y="5491163"/>
            <a:ext cx="5256212" cy="1366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What beverage to order?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The sooner I get one the better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buFontTx/>
              <a:buChar char="•"/>
            </a:pPr>
            <a:r>
              <a:rPr lang="en-US" sz="2400" i="1">
                <a:latin typeface="Arial Unicode MS" pitchFamily="34" charset="-128"/>
              </a:rPr>
              <a:t>Cappuccino better than Espresso</a:t>
            </a:r>
            <a:endParaRPr lang="en-US" sz="2400" b="1" i="1">
              <a:latin typeface="Arial Unicode MS" pitchFamily="3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Preferences can be </a:t>
            </a:r>
            <a:r>
              <a:rPr lang="en-US" b="1">
                <a:latin typeface="Arial Unicode MS" pitchFamily="34" charset="-128"/>
              </a:rPr>
              <a:t>complex…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/>
      <p:bldP spid="31232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6B647D4-2F31-4A11-AE13-E7A0CF2F4853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Single-agent vs. Multiagent domains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76517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0" y="908050"/>
            <a:ext cx="91440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Does the environment include other agents?</a:t>
            </a:r>
          </a:p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Everything we've said so far presumes that there is only one agent in the environment.</a:t>
            </a:r>
          </a:p>
          <a:p>
            <a:pPr marL="342900" indent="-342900">
              <a:spcBef>
                <a:spcPct val="45000"/>
              </a:spcBef>
              <a:spcAft>
                <a:spcPct val="40000"/>
              </a:spcAft>
              <a:buFontTx/>
              <a:buChar char="•"/>
            </a:pPr>
            <a:r>
              <a:rPr lang="en-US">
                <a:latin typeface="Arial Unicode MS" pitchFamily="34" charset="-128"/>
              </a:rPr>
              <a:t>If there are other agents whose actions affect us, it can be useful to </a:t>
            </a:r>
            <a:r>
              <a:rPr lang="en-US" b="1">
                <a:latin typeface="Arial Unicode MS" pitchFamily="34" charset="-128"/>
              </a:rPr>
              <a:t>explicitly model their goals and beliefs</a:t>
            </a:r>
            <a:r>
              <a:rPr lang="en-US">
                <a:latin typeface="Arial Unicode MS" pitchFamily="34" charset="-128"/>
              </a:rPr>
              <a:t> rather than considering them to be part of the environment</a:t>
            </a:r>
          </a:p>
          <a:p>
            <a:pPr marL="342900" indent="-342900">
              <a:spcBef>
                <a:spcPct val="45000"/>
              </a:spcBef>
              <a:spcAft>
                <a:spcPct val="40000"/>
              </a:spcAft>
              <a:buFontTx/>
              <a:buChar char="•"/>
            </a:pPr>
            <a:r>
              <a:rPr lang="en-US">
                <a:latin typeface="Arial Unicode MS" pitchFamily="34" charset="-128"/>
              </a:rPr>
              <a:t>Other Agents can be: </a:t>
            </a:r>
            <a:r>
              <a:rPr lang="en-US" b="1">
                <a:latin typeface="Arial Unicode MS" pitchFamily="34" charset="-128"/>
              </a:rPr>
              <a:t>cooperative</a:t>
            </a:r>
            <a:r>
              <a:rPr lang="en-US">
                <a:latin typeface="Arial Unicode MS" pitchFamily="34" charset="-128"/>
              </a:rPr>
              <a:t>, </a:t>
            </a:r>
            <a:r>
              <a:rPr lang="en-US" b="1">
                <a:latin typeface="Arial Unicode MS" pitchFamily="34" charset="-128"/>
              </a:rPr>
              <a:t>competitive</a:t>
            </a:r>
            <a:r>
              <a:rPr lang="en-US">
                <a:latin typeface="Arial Unicode MS" pitchFamily="34" charset="-128"/>
              </a:rPr>
              <a:t>, or </a:t>
            </a:r>
            <a:r>
              <a:rPr lang="en-US" b="1">
                <a:latin typeface="Arial Unicode MS" pitchFamily="34" charset="-128"/>
              </a:rPr>
              <a:t>a bit of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B34DC5A-36C3-41B6-8B09-B4D3DA4CA48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64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Dimensions of Representational Complexity</a:t>
            </a:r>
            <a:br>
              <a:rPr lang="en-US" sz="3200" smtClean="0"/>
            </a:br>
            <a:r>
              <a:rPr lang="en-US" sz="3200" smtClean="0"/>
              <a:t>in CPSC322</a:t>
            </a:r>
          </a:p>
        </p:txBody>
      </p:sp>
      <p:sp>
        <p:nvSpPr>
          <p:cNvPr id="164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5663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6409" name="Rectangle 4"/>
          <p:cNvSpPr>
            <a:spLocks noChangeArrowheads="1"/>
          </p:cNvSpPr>
          <p:nvPr/>
        </p:nvSpPr>
        <p:spPr bwMode="auto">
          <a:xfrm>
            <a:off x="0" y="1214438"/>
            <a:ext cx="84582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Reasoning tasks (Constraint Satisfaction / Logic&amp;Probabilistic Inference / Planning)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Deterministic versus stochastic domains</a:t>
            </a:r>
          </a:p>
        </p:txBody>
      </p:sp>
      <p:sp>
        <p:nvSpPr>
          <p:cNvPr id="16410" name="Rectangle 5"/>
          <p:cNvSpPr>
            <a:spLocks noChangeArrowheads="1"/>
          </p:cNvSpPr>
          <p:nvPr/>
        </p:nvSpPr>
        <p:spPr bwMode="auto">
          <a:xfrm>
            <a:off x="0" y="2643188"/>
            <a:ext cx="85693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Some other important dimensions of complexity: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Explicit state or features or relations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Flat or hierarchical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Knowledge given versus knowledge learned from experience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Goals vs. (complex) preferences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Single-agent vs. multi-agent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87668EA-FB31-4CEB-941F-922CC8C60D6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7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7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7421" name="Rectangle 7"/>
          <p:cNvSpPr>
            <a:spLocks noChangeArrowheads="1"/>
          </p:cNvSpPr>
          <p:nvPr/>
        </p:nvSpPr>
        <p:spPr bwMode="auto">
          <a:xfrm>
            <a:off x="430213" y="714375"/>
            <a:ext cx="8713787" cy="3816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Assignment 0 due: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submit electronically</a:t>
            </a:r>
            <a:r>
              <a:rPr lang="en-US" b="1">
                <a:latin typeface="Arial Unicode MS" pitchFamily="34" charset="-128"/>
              </a:rPr>
              <a:t> </a:t>
            </a:r>
            <a:r>
              <a:rPr lang="en-US">
                <a:latin typeface="Arial Unicode MS" pitchFamily="34" charset="-128"/>
              </a:rPr>
              <a:t>and</a:t>
            </a:r>
            <a:r>
              <a:rPr lang="en-US" b="1">
                <a:latin typeface="Arial Unicode MS" pitchFamily="34" charset="-128"/>
              </a:rPr>
              <a:t> </a:t>
            </a: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you can't use late days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accent2"/>
                </a:solidFill>
                <a:latin typeface="Arial Unicode MS" pitchFamily="34" charset="-128"/>
              </a:rPr>
              <a:t>Hint: </a:t>
            </a:r>
            <a:r>
              <a:rPr lang="en-US" b="1">
                <a:solidFill>
                  <a:schemeClr val="tx2"/>
                </a:solidFill>
                <a:latin typeface="Arial Unicode MS" pitchFamily="34" charset="-128"/>
              </a:rPr>
              <a:t>AAAI is the main AI association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Come to class ready to discuss the </a:t>
            </a:r>
            <a:r>
              <a:rPr lang="en-US" b="1">
                <a:latin typeface="Arial Unicode MS" pitchFamily="34" charset="-128"/>
              </a:rPr>
              <a:t>two examples of fielded AI agents </a:t>
            </a:r>
            <a:r>
              <a:rPr lang="en-US">
                <a:latin typeface="Arial Unicode MS" pitchFamily="34" charset="-128"/>
              </a:rPr>
              <a:t>you found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endParaRPr lang="en-US" sz="140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I'll show some pictures of cool applications in that class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316424" name="Rectangle 8"/>
          <p:cNvSpPr>
            <a:spLocks noChangeArrowheads="1"/>
          </p:cNvSpPr>
          <p:nvPr/>
        </p:nvSpPr>
        <p:spPr bwMode="auto">
          <a:xfrm>
            <a:off x="0" y="4365625"/>
            <a:ext cx="8713788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Read carefully Section 1.6 on textbook: “Example Applications”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Tutoring System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trading agent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86188" y="5286375"/>
            <a:ext cx="535781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autonomous delivery robot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The diagnostic assistant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8D9F317-55D6-4F7E-9F98-38FC7F1B429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713AF5-DF9B-4181-87BE-164163B0DD7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Essentials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9144000" cy="4924425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Course web-page : </a:t>
            </a:r>
            <a:r>
              <a:rPr lang="en-US" dirty="0" smtClean="0">
                <a:solidFill>
                  <a:schemeClr val="accent2"/>
                </a:solidFill>
              </a:rPr>
              <a:t>CHECK IT OFTEN</a:t>
            </a:r>
            <a:r>
              <a:rPr lang="en-US" dirty="0" smtClean="0"/>
              <a:t>!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Textbook</a:t>
            </a:r>
            <a:r>
              <a:rPr lang="en-US" dirty="0" smtClean="0"/>
              <a:t>: Available online!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dirty="0" smtClean="0"/>
              <a:t>We will cover at least Chapters: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, 3, 4, 5, 6, 8, 9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Connect:</a:t>
            </a:r>
            <a:r>
              <a:rPr lang="en-US" dirty="0" smtClean="0"/>
              <a:t> discussion board, grades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err="1" smtClean="0"/>
              <a:t>AIspace</a:t>
            </a:r>
            <a:r>
              <a:rPr lang="en-US" b="1" dirty="0" smtClean="0"/>
              <a:t> </a:t>
            </a:r>
            <a:r>
              <a:rPr lang="en-US" dirty="0" smtClean="0"/>
              <a:t>: online tools for learning Artificial Intelligence </a:t>
            </a:r>
            <a:r>
              <a:rPr lang="en-US" dirty="0" smtClean="0">
                <a:latin typeface="Helvetica" pitchFamily="34" charset="0"/>
                <a:hlinkClick r:id="rId3"/>
              </a:rPr>
              <a:t>http://aispace.org/</a:t>
            </a:r>
            <a:endParaRPr lang="en-US" dirty="0" smtClean="0">
              <a:latin typeface="Helvetica" pitchFamily="34" charset="0"/>
            </a:endParaRP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>
                <a:latin typeface="Helvetica" pitchFamily="34" charset="0"/>
              </a:rPr>
              <a:t>Lecture slides…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b="1" dirty="0" smtClean="0"/>
              <a:t>Midterm exam,  </a:t>
            </a:r>
            <a:r>
              <a:rPr lang="en-CA" b="1" dirty="0" smtClean="0"/>
              <a:t>Mon, Oct 29</a:t>
            </a:r>
            <a:r>
              <a:rPr lang="en-US" dirty="0" smtClean="0"/>
              <a:t>(1 hours, regular room)</a:t>
            </a:r>
          </a:p>
          <a:p>
            <a:pPr eaLnBrk="1" hangingPunct="1">
              <a:spcBef>
                <a:spcPct val="40000"/>
              </a:spcBef>
            </a:pPr>
            <a:r>
              <a:rPr lang="en-US" dirty="0" smtClean="0"/>
              <a:t>	</a:t>
            </a:r>
            <a:r>
              <a:rPr lang="en-US" smtClean="0"/>
              <a:t>	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3929063"/>
            <a:ext cx="15128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CPSC 322, Lecture 2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345D267-FAD0-404E-94BF-0CFF914FDB3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Agents acting in an environment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196975"/>
          <a:ext cx="8820150" cy="5092700"/>
        </p:xfrm>
        <a:graphic>
          <a:graphicData uri="http://schemas.openxmlformats.org/presentationml/2006/ole">
            <p:oleObj spid="_x0000_s3074" name="Photo Editor Photo" r:id="rId4" imgW="5676190" imgH="3277057" progId="">
              <p:embed/>
            </p:oleObj>
          </a:graphicData>
        </a:graphic>
      </p:graphicFrame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43313" y="2143125"/>
            <a:ext cx="2601912" cy="946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Representation</a:t>
            </a:r>
          </a:p>
          <a:p>
            <a:r>
              <a:rPr lang="en-US">
                <a:latin typeface="Arial Unicode MS" pitchFamily="34" charset="-128"/>
              </a:rPr>
              <a:t>&amp;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DE51509-5DEA-4AB7-BB59-9FBACA6A2F9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Recap from last lecture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b="1" smtClean="0"/>
              <a:t>Representation and Reasoning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An Overview of This Course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z="3200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3200" smtClean="0"/>
              <a:t>Further Dimensions of Representational Complexity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8591C8-4580-453D-B7A6-8E365A35A5A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What do we need to represent ?</a:t>
            </a:r>
          </a:p>
        </p:txBody>
      </p:sp>
      <p:sp>
        <p:nvSpPr>
          <p:cNvPr id="4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285750" y="785813"/>
            <a:ext cx="8858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</a:rPr>
              <a:t>The environment /world </a:t>
            </a:r>
            <a:r>
              <a:rPr lang="en-US" dirty="0">
                <a:solidFill>
                  <a:schemeClr val="accent6"/>
                </a:solidFill>
                <a:latin typeface="Arial Unicode MS" pitchFamily="34" charset="-128"/>
              </a:rPr>
              <a:t>:  </a:t>
            </a:r>
            <a:r>
              <a:rPr lang="en-US" dirty="0">
                <a:latin typeface="Arial Unicode MS" pitchFamily="34" charset="-128"/>
              </a:rPr>
              <a:t>What different configurations (</a:t>
            </a:r>
            <a:r>
              <a:rPr lang="en-US" b="1" dirty="0">
                <a:latin typeface="Arial Unicode MS" pitchFamily="34" charset="-128"/>
              </a:rPr>
              <a:t>states / possible worlds</a:t>
            </a:r>
            <a:r>
              <a:rPr lang="en-US" dirty="0">
                <a:latin typeface="Arial Unicode MS" pitchFamily="34" charset="-128"/>
              </a:rPr>
              <a:t>) can the world be in, and how do we denote them?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latin typeface="Arial Unicode MS" pitchFamily="34" charset="-128"/>
              </a:rPr>
              <a:t>Chessboard, Info about a patient, Robot Location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solidFill>
                  <a:schemeClr val="accent6"/>
                </a:solidFill>
                <a:latin typeface="Arial Unicode MS" pitchFamily="34" charset="-128"/>
              </a:rPr>
              <a:t>How the world works </a:t>
            </a:r>
            <a:r>
              <a:rPr lang="en-US" sz="2400" b="1" i="1" dirty="0">
                <a:solidFill>
                  <a:schemeClr val="accent4"/>
                </a:solidFill>
                <a:latin typeface="Arial Unicode MS" pitchFamily="34" charset="-128"/>
              </a:rPr>
              <a:t>(we will focus on)</a:t>
            </a:r>
            <a:endParaRPr lang="en-US" b="1" i="1" dirty="0">
              <a:solidFill>
                <a:schemeClr val="accent4"/>
              </a:solidFill>
              <a:latin typeface="Arial Unicode MS" pitchFamily="34" charset="-128"/>
            </a:endParaRP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Constraints: </a:t>
            </a:r>
            <a:r>
              <a:rPr lang="en-US" i="1" dirty="0">
                <a:latin typeface="Arial Unicode MS" pitchFamily="34" charset="-128"/>
              </a:rPr>
              <a:t>sum of current into a node = 0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Causal: </a:t>
            </a:r>
            <a:r>
              <a:rPr lang="en-US" i="1" dirty="0">
                <a:latin typeface="Arial Unicode MS" pitchFamily="34" charset="-128"/>
              </a:rPr>
              <a:t>what are the causes and the effects of brain disorders?</a:t>
            </a:r>
          </a:p>
          <a:p>
            <a:pPr marL="800100" lvl="1" indent="-342900">
              <a:spcBef>
                <a:spcPct val="40000"/>
              </a:spcBef>
              <a:buFontTx/>
              <a:buChar char="•"/>
              <a:defRPr/>
            </a:pPr>
            <a:r>
              <a:rPr lang="en-US" b="1" dirty="0">
                <a:latin typeface="Arial Unicode MS" pitchFamily="34" charset="-128"/>
              </a:rPr>
              <a:t>Actions</a:t>
            </a:r>
            <a:r>
              <a:rPr lang="en-US" dirty="0">
                <a:latin typeface="Arial Unicode MS" pitchFamily="34" charset="-128"/>
              </a:rPr>
              <a:t> preconditions and effects: </a:t>
            </a:r>
            <a:r>
              <a:rPr lang="en-US" i="1" dirty="0">
                <a:latin typeface="Arial Unicode MS" pitchFamily="34" charset="-128"/>
              </a:rPr>
              <a:t>when can I press this button? What happens if I press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9A568C-9E16-4D83-BA3E-8219CF40548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Corresponding Reasoning Tasks / Problems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-214313" y="1428750"/>
            <a:ext cx="9144001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Constraint Satisfaction – </a:t>
            </a:r>
            <a:r>
              <a:rPr lang="en-US" b="1" dirty="0">
                <a:latin typeface="Arial Unicode MS" pitchFamily="34" charset="-128"/>
              </a:rPr>
              <a:t>Find state that satisfies set of constraints. </a:t>
            </a:r>
            <a:r>
              <a:rPr lang="en-US" i="1" dirty="0">
                <a:latin typeface="Arial Unicode MS" pitchFamily="34" charset="-128"/>
              </a:rPr>
              <a:t>E.g., What is a feasible schedule for final exams?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Answering Query – </a:t>
            </a:r>
            <a:r>
              <a:rPr lang="en-US" b="1" dirty="0">
                <a:latin typeface="Arial Unicode MS" pitchFamily="34" charset="-128"/>
              </a:rPr>
              <a:t>Is a given proposition true/likely given what is known? </a:t>
            </a:r>
            <a:r>
              <a:rPr lang="en-US" i="1" dirty="0">
                <a:latin typeface="Arial Unicode MS" pitchFamily="34" charset="-128"/>
              </a:rPr>
              <a:t>E.g., Does this patient suffers from viral hepatitis?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Arial Unicode MS" pitchFamily="34" charset="-128"/>
              </a:rPr>
              <a:t>Planning – </a:t>
            </a:r>
            <a:r>
              <a:rPr lang="en-US" b="1" dirty="0">
                <a:latin typeface="Arial Unicode MS" pitchFamily="34" charset="-128"/>
              </a:rPr>
              <a:t>Find sequence of actions to reach a goal state / maximize utility. </a:t>
            </a:r>
            <a:r>
              <a:rPr lang="en-US" i="1" dirty="0">
                <a:latin typeface="Arial Unicode MS" pitchFamily="34" charset="-128"/>
              </a:rPr>
              <a:t>E.g., Navigate through and environment to reach a particular </a:t>
            </a:r>
            <a:r>
              <a:rPr lang="en-US" i="1" dirty="0" smtClean="0">
                <a:latin typeface="Arial Unicode MS" pitchFamily="34" charset="-128"/>
              </a:rPr>
              <a:t>location. Collect gems and avoid monsters</a:t>
            </a:r>
            <a:endParaRPr lang="en-US" i="1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1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D8B150E-A26C-46C7-ACE6-812C3959E7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Representation and Reasoning System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/>
            <a:endParaRPr lang="en-US" sz="2400" smtClean="0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285750" y="1143000"/>
            <a:ext cx="85010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>
                <a:latin typeface="Arial Unicode MS" pitchFamily="34" charset="-128"/>
              </a:rPr>
              <a:t>A (</a:t>
            </a:r>
            <a:r>
              <a:rPr lang="en-US" b="1">
                <a:latin typeface="Arial Unicode MS" pitchFamily="34" charset="-128"/>
              </a:rPr>
              <a:t>representation</a:t>
            </a:r>
            <a:r>
              <a:rPr lang="en-US">
                <a:latin typeface="Arial Unicode MS" pitchFamily="34" charset="-128"/>
              </a:rPr>
              <a:t>) </a:t>
            </a:r>
            <a:r>
              <a:rPr lang="en-US" b="1">
                <a:latin typeface="Arial Unicode MS" pitchFamily="34" charset="-128"/>
              </a:rPr>
              <a:t>language</a:t>
            </a:r>
            <a:r>
              <a:rPr lang="en-US">
                <a:latin typeface="Arial Unicode MS" pitchFamily="34" charset="-128"/>
              </a:rPr>
              <a:t> in which the environment and how it works can be described</a:t>
            </a:r>
          </a:p>
          <a:p>
            <a:pPr marL="342900" indent="-3429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Computational (</a:t>
            </a:r>
            <a:r>
              <a:rPr lang="en-US" b="1">
                <a:latin typeface="Arial Unicode MS" pitchFamily="34" charset="-128"/>
              </a:rPr>
              <a:t>reasoning</a:t>
            </a:r>
            <a:r>
              <a:rPr lang="en-US">
                <a:latin typeface="Arial Unicode MS" pitchFamily="34" charset="-128"/>
              </a:rPr>
              <a:t>) </a:t>
            </a:r>
            <a:r>
              <a:rPr lang="en-US" b="1">
                <a:latin typeface="Arial Unicode MS" pitchFamily="34" charset="-128"/>
              </a:rPr>
              <a:t>procedures</a:t>
            </a:r>
            <a:r>
              <a:rPr lang="en-US">
                <a:latin typeface="Arial Unicode MS" pitchFamily="34" charset="-128"/>
              </a:rPr>
              <a:t> to compute a solution to a problem in that environment (an answer, a sequence of actions)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42938" y="4857750"/>
            <a:ext cx="7929562" cy="135731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Arial Unicode MS" pitchFamily="34" charset="-128"/>
              </a:rPr>
              <a:t>But</a:t>
            </a:r>
            <a:r>
              <a:rPr lang="en-US" dirty="0">
                <a:latin typeface="Arial Unicode MS" pitchFamily="34" charset="-128"/>
              </a:rPr>
              <a:t> the choice of an appropriate R&amp;R system depends on a key property of the environment and of the agent’s knowledge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E166A3E-25AD-4D02-B814-7C0BC0300BC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Deterministic vs. Stochastic (Uncertain)</a:t>
            </a:r>
            <a:br>
              <a:rPr lang="en-US" smtClean="0"/>
            </a:br>
            <a:r>
              <a:rPr lang="en-US" smtClean="0"/>
              <a:t>Domains</a:t>
            </a:r>
          </a:p>
        </p:txBody>
      </p:sp>
      <p:sp>
        <p:nvSpPr>
          <p:cNvPr id="72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7201" name="Rectangle 6"/>
          <p:cNvSpPr>
            <a:spLocks noChangeArrowheads="1"/>
          </p:cNvSpPr>
          <p:nvPr/>
        </p:nvSpPr>
        <p:spPr bwMode="auto">
          <a:xfrm>
            <a:off x="0" y="1000125"/>
            <a:ext cx="8458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>
                <a:latin typeface="Arial Unicode MS" pitchFamily="34" charset="-128"/>
              </a:rPr>
              <a:t>Sensing Uncertainty</a:t>
            </a:r>
            <a:r>
              <a:rPr lang="en-US">
                <a:latin typeface="Arial Unicode MS" pitchFamily="34" charset="-128"/>
              </a:rPr>
              <a:t>: Can the agent fully observe the current state of the world?</a:t>
            </a:r>
          </a:p>
          <a:p>
            <a:pPr marL="914400" lvl="1" indent="-457200"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</a:pPr>
            <a:r>
              <a:rPr lang="en-US" b="1">
                <a:latin typeface="Arial Unicode MS" pitchFamily="34" charset="-128"/>
              </a:rPr>
              <a:t>Effect Uncertainty: </a:t>
            </a:r>
            <a:r>
              <a:rPr lang="en-US">
                <a:latin typeface="Arial Unicode MS" pitchFamily="34" charset="-128"/>
              </a:rPr>
              <a:t>Does the agent knows for sure what the effects of its actions are?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2" name="Text Box 7"/>
          <p:cNvSpPr txBox="1">
            <a:spLocks noChangeArrowheads="1"/>
          </p:cNvSpPr>
          <p:nvPr/>
        </p:nvSpPr>
        <p:spPr bwMode="auto">
          <a:xfrm>
            <a:off x="6011863" y="5013325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Chess</a:t>
            </a:r>
          </a:p>
        </p:txBody>
      </p:sp>
      <p:sp>
        <p:nvSpPr>
          <p:cNvPr id="7203" name="Text Box 8"/>
          <p:cNvSpPr txBox="1">
            <a:spLocks noChangeArrowheads="1"/>
          </p:cNvSpPr>
          <p:nvPr/>
        </p:nvSpPr>
        <p:spPr bwMode="auto">
          <a:xfrm>
            <a:off x="1763713" y="3860800"/>
            <a:ext cx="1114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Poker</a:t>
            </a:r>
          </a:p>
        </p:txBody>
      </p:sp>
      <p:sp>
        <p:nvSpPr>
          <p:cNvPr id="7204" name="Text Box 9"/>
          <p:cNvSpPr txBox="1">
            <a:spLocks noChangeArrowheads="1"/>
          </p:cNvSpPr>
          <p:nvPr/>
        </p:nvSpPr>
        <p:spPr bwMode="auto">
          <a:xfrm>
            <a:off x="3571875" y="4500563"/>
            <a:ext cx="2282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Factory Floor</a:t>
            </a:r>
          </a:p>
        </p:txBody>
      </p:sp>
      <p:sp>
        <p:nvSpPr>
          <p:cNvPr id="7205" name="Text Box 12"/>
          <p:cNvSpPr txBox="1">
            <a:spLocks noChangeArrowheads="1"/>
          </p:cNvSpPr>
          <p:nvPr/>
        </p:nvSpPr>
        <p:spPr bwMode="auto">
          <a:xfrm>
            <a:off x="4071938" y="3643313"/>
            <a:ext cx="2897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Doctor Diagnosis</a:t>
            </a:r>
          </a:p>
        </p:txBody>
      </p:sp>
      <p:sp>
        <p:nvSpPr>
          <p:cNvPr id="7206" name="Text Box 13"/>
          <p:cNvSpPr txBox="1">
            <a:spLocks noChangeArrowheads="1"/>
          </p:cNvSpPr>
          <p:nvPr/>
        </p:nvSpPr>
        <p:spPr bwMode="auto">
          <a:xfrm>
            <a:off x="1042988" y="5300663"/>
            <a:ext cx="295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Doctor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25196</TotalTime>
  <Words>1884</Words>
  <Application>Microsoft Office PowerPoint</Application>
  <PresentationFormat>On-screen Show (4:3)</PresentationFormat>
  <Paragraphs>330</Paragraphs>
  <Slides>24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Photo Editor Photo</vt:lpstr>
      <vt:lpstr>Slide 1</vt:lpstr>
      <vt:lpstr>Lecture Overview</vt:lpstr>
      <vt:lpstr>Course Essentials</vt:lpstr>
      <vt:lpstr>Agents acting in an environment</vt:lpstr>
      <vt:lpstr>Lecture Overview</vt:lpstr>
      <vt:lpstr>What do we need to represent ?</vt:lpstr>
      <vt:lpstr>Corresponding Reasoning Tasks / Problems</vt:lpstr>
      <vt:lpstr>Representation and Reasoning System</vt:lpstr>
      <vt:lpstr>Deterministic vs. Stochastic (Uncertain) Domains</vt:lpstr>
      <vt:lpstr>Deterministic vs. Stochastic Domains</vt:lpstr>
      <vt:lpstr>Lecture Overview</vt:lpstr>
      <vt:lpstr>Modules we'll cover in this course: R&amp;Rsys</vt:lpstr>
      <vt:lpstr>Lecture Overview</vt:lpstr>
      <vt:lpstr>Dimensions of Representational Complexity</vt:lpstr>
      <vt:lpstr>Explicit State or propositions</vt:lpstr>
      <vt:lpstr>Explicit State or propositions or relations</vt:lpstr>
      <vt:lpstr>Complete Example</vt:lpstr>
      <vt:lpstr>Flat or hierarchical</vt:lpstr>
      <vt:lpstr>Knowledge given vs. knowledge learned from experience</vt:lpstr>
      <vt:lpstr>Goals versus (complex) preferences</vt:lpstr>
      <vt:lpstr>Single-agent vs. Multiagent domains</vt:lpstr>
      <vt:lpstr>Dimensions of Representational Complexity in CPSC322</vt:lpstr>
      <vt:lpstr>Next class</vt:lpstr>
      <vt:lpstr>Slide 24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402</cp:revision>
  <dcterms:created xsi:type="dcterms:W3CDTF">2000-08-26T02:46:38Z</dcterms:created>
  <dcterms:modified xsi:type="dcterms:W3CDTF">2012-09-07T21:26:43Z</dcterms:modified>
</cp:coreProperties>
</file>