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11" r:id="rId2"/>
    <p:sldId id="412" r:id="rId3"/>
    <p:sldId id="467" r:id="rId4"/>
    <p:sldId id="468" r:id="rId5"/>
    <p:sldId id="469" r:id="rId6"/>
    <p:sldId id="471" r:id="rId7"/>
    <p:sldId id="470" r:id="rId8"/>
    <p:sldId id="453" r:id="rId9"/>
    <p:sldId id="472" r:id="rId10"/>
    <p:sldId id="481" r:id="rId11"/>
    <p:sldId id="444" r:id="rId12"/>
    <p:sldId id="489" r:id="rId13"/>
    <p:sldId id="447" r:id="rId14"/>
    <p:sldId id="482" r:id="rId15"/>
    <p:sldId id="445" r:id="rId16"/>
    <p:sldId id="436" r:id="rId17"/>
    <p:sldId id="488" r:id="rId18"/>
    <p:sldId id="490" r:id="rId19"/>
    <p:sldId id="491" r:id="rId20"/>
    <p:sldId id="492" r:id="rId21"/>
    <p:sldId id="483" r:id="rId22"/>
    <p:sldId id="493" r:id="rId23"/>
    <p:sldId id="494" r:id="rId24"/>
    <p:sldId id="449" r:id="rId25"/>
    <p:sldId id="495" r:id="rId26"/>
    <p:sldId id="484" r:id="rId27"/>
    <p:sldId id="480" r:id="rId28"/>
    <p:sldId id="464" r:id="rId2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81457" autoAdjust="0"/>
  </p:normalViewPr>
  <p:slideViewPr>
    <p:cSldViewPr>
      <p:cViewPr>
        <p:scale>
          <a:sx n="66" d="100"/>
          <a:sy n="66" d="100"/>
        </p:scale>
        <p:origin x="-58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84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913341-1756-4F44-B941-B92E639B4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01180BC8-0154-4BCF-A59C-9819E6FF6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38939-F87B-4FF7-8743-C4804E25A8F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17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6870E-B15C-480F-948A-6BF79F4CEF3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ABBD44-D8D5-468D-8635-05A1177D504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324EF-8D3D-4AC2-9AE7-DC6720ABC1F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448E0-2352-4357-8BC2-568A831F4FC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4AB30-6C80-427E-88BB-B3A40526EFC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04670-5118-4F8E-AC66-7D5E55B4F8B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a logical test about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EBD75-3BC8-4D12-A4D6-21D96C392D8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EBD75-3BC8-4D12-A4D6-21D96C392D8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64B55-71A6-498C-BFFC-CE943238E1A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64B55-71A6-498C-BFFC-CE943238E1A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E0522-EAA0-4C85-997E-8A764B0BC6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E64B55-71A6-498C-BFFC-CE943238E1A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7D8AD-A445-4A58-93EB-AFE6F222442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6D4FA-94EA-4157-93B0-8CA5E6B5C12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6D4FA-94EA-4157-93B0-8CA5E6B5C12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BCAEE-3706-4F80-B0DB-E9F12D2AA35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132BB9-2E74-4F38-92F8-0D8D0D695F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4FF238-BEA9-44D6-A7CD-26421DB532B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1CCF08-C8A4-429B-96E1-EF5AAB74297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EC21FB-CACE-4D8A-97D9-A9DBDD792FB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996F6A-6F4D-40E5-BE5C-04AAFD2AB3B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F5389-5B1C-4DFB-81D9-572CCEC682C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B5C1D-3138-4BCC-BE8C-FFBF90E6C46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1A5589-C761-4872-A4E4-CFE1B1A7599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CBBB6-EA12-47C6-934D-CB1C1D1DDAF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41EDF-930C-4B11-A5D2-9B8E7A21904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F38C7D-EB08-496F-9517-6259517D41C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00DA33-F1EE-45CC-B574-400620D77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F233D-8C41-461D-B51A-5D29EB42E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63DC491-48BD-4FDC-831B-504D38F01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28CA95-D996-498E-9D83-9E0EA939D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0FC676-E19B-400D-A35E-3C38861C3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814FAD-1AB1-49DF-A422-1E9B6FF3B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ECE584-7044-4F7C-AA9B-6B29299A8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42D785-A65A-4873-9D08-DD1DE6F51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DFE2BF-BCE7-469A-A5FD-A109BCBBA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7B2022-D8D1-4EBA-A714-4BDC05155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30DC8E-35C4-4757-8BFD-5EE58B711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5BAC272-BE2D-45CE-82E7-819A4CBDB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2" Type="http://schemas.openxmlformats.org/officeDocument/2006/relationships/tags" Target="../tags/tag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C2D4D69-CB65-470F-BAEA-C5C2E95263B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179388" y="1412875"/>
            <a:ext cx="8763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Planning: Representation and Forward Search </a:t>
            </a:r>
            <a:endParaRPr lang="en-US" sz="4800" b="1" baseline="30000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17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8.1 (Skip 8.1.1-2)- 8.2)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Oct, 15,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910D3A6-7AE2-4145-979B-5FF85F17D52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Where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b="1" dirty="0" smtClean="0">
                <a:solidFill>
                  <a:schemeClr val="accent4"/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STRIPS representation and assumption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ADF2408-F8F4-418F-957F-45DEDB09F61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Delivery Robot Example (textbook)</a:t>
            </a:r>
          </a:p>
        </p:txBody>
      </p:sp>
      <p:sp>
        <p:nvSpPr>
          <p:cNvPr id="9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85813"/>
            <a:ext cx="8458200" cy="44958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mtClean="0"/>
              <a:t>Consider a </a:t>
            </a:r>
            <a:r>
              <a:rPr lang="en-US" b="1" smtClean="0"/>
              <a:t>delivery robot named Rob</a:t>
            </a:r>
            <a:r>
              <a:rPr lang="en-US" smtClean="0"/>
              <a:t>, who must navigate the following environment, can deliver coffee and mail to Sam</a:t>
            </a:r>
            <a:r>
              <a:rPr lang="en-US" sz="2000" smtClean="0"/>
              <a:t> </a:t>
            </a:r>
          </a:p>
        </p:txBody>
      </p:sp>
      <p:pic>
        <p:nvPicPr>
          <p:cNvPr id="922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313" y="1714500"/>
            <a:ext cx="4600575" cy="3384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85750" y="5429250"/>
            <a:ext cx="85010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kern="0" dirty="0">
                <a:latin typeface="+mn-lt"/>
              </a:rPr>
              <a:t>Another example will be available as a </a:t>
            </a: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Practice Exercise: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“Commuting to UBC”</a:t>
            </a:r>
            <a:endParaRPr lang="en-US" sz="20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6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ABEB818-5E33-469A-8A9D-784E003DF54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0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Delivery Robot Example: States</a:t>
            </a:r>
          </a:p>
        </p:txBody>
      </p:sp>
      <p:sp>
        <p:nvSpPr>
          <p:cNvPr id="10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14438"/>
            <a:ext cx="8820150" cy="42259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The state is defined by the following variables/features: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RLoc</a:t>
            </a:r>
            <a:r>
              <a:rPr lang="en-US" sz="2000" smtClean="0"/>
              <a:t> - Rob's location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domain: coffee shop (</a:t>
            </a:r>
            <a:r>
              <a:rPr lang="en-US" sz="2400" i="1" smtClean="0"/>
              <a:t>cs</a:t>
            </a:r>
            <a:r>
              <a:rPr lang="en-US" smtClean="0"/>
              <a:t>), Sam's office (</a:t>
            </a:r>
            <a:r>
              <a:rPr lang="en-US" sz="2400" i="1" smtClean="0"/>
              <a:t>off </a:t>
            </a:r>
            <a:r>
              <a:rPr lang="en-US" smtClean="0"/>
              <a:t>), mail room (</a:t>
            </a:r>
            <a:r>
              <a:rPr lang="en-US" sz="2400" i="1" smtClean="0"/>
              <a:t>mr</a:t>
            </a:r>
            <a:r>
              <a:rPr lang="en-US" i="1" smtClean="0"/>
              <a:t> </a:t>
            </a:r>
            <a:r>
              <a:rPr lang="en-US" smtClean="0"/>
              <a:t>),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or laboratory (</a:t>
            </a:r>
            <a:r>
              <a:rPr lang="en-US" sz="2400" i="1" smtClean="0"/>
              <a:t>lab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RHC</a:t>
            </a:r>
            <a:r>
              <a:rPr lang="en-US" sz="2000" smtClean="0"/>
              <a:t> - Rob has coffee </a:t>
            </a:r>
            <a:r>
              <a:rPr lang="en-US" smtClean="0"/>
              <a:t>True/False.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SWC</a:t>
            </a:r>
            <a:r>
              <a:rPr lang="en-US" sz="2000" smtClean="0"/>
              <a:t> - Sam wants coffee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MW</a:t>
            </a:r>
            <a:r>
              <a:rPr lang="en-US" sz="2000" smtClean="0"/>
              <a:t> - Mail is waiting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chemeClr val="accent2"/>
                </a:solidFill>
              </a:rPr>
              <a:t>RHM</a:t>
            </a:r>
            <a:r>
              <a:rPr lang="en-US" sz="2000" smtClean="0"/>
              <a:t> - Rob has mail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600" smtClean="0"/>
          </a:p>
        </p:txBody>
      </p:sp>
      <p:sp>
        <p:nvSpPr>
          <p:cNvPr id="1026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7072313" y="2714625"/>
          <a:ext cx="457200" cy="342900"/>
        </p:xfrm>
        <a:graphic>
          <a:graphicData uri="http://schemas.openxmlformats.org/presentationml/2006/ole">
            <p:oleObj spid="_x0000_s111618" name="Equation" r:id="rId5" imgW="457002" imgH="342751" progId="Equation.3">
              <p:embed/>
            </p:oleObj>
          </a:graphicData>
        </a:graphic>
      </p:graphicFrame>
      <p:sp>
        <p:nvSpPr>
          <p:cNvPr id="102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3" name="Object 9"/>
          <p:cNvGraphicFramePr>
            <a:graphicFrameLocks noChangeAspect="1"/>
          </p:cNvGraphicFramePr>
          <p:nvPr/>
        </p:nvGraphicFramePr>
        <p:xfrm>
          <a:off x="5429250" y="2786063"/>
          <a:ext cx="457200" cy="276225"/>
        </p:xfrm>
        <a:graphic>
          <a:graphicData uri="http://schemas.openxmlformats.org/presentationml/2006/ole">
            <p:oleObj spid="_x0000_s111619" name="Equation" r:id="rId6" imgW="457200" imgH="279360" progId="Equation.3">
              <p:embed/>
            </p:oleObj>
          </a:graphicData>
        </a:graphic>
      </p:graphicFrame>
      <p:sp>
        <p:nvSpPr>
          <p:cNvPr id="1027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71500" y="4929188"/>
            <a:ext cx="5929313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kern="0" dirty="0">
                <a:latin typeface="+mn-lt"/>
              </a:rPr>
              <a:t>Example state: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kern="0" dirty="0">
                <a:latin typeface="+mn-lt"/>
              </a:rPr>
              <a:t>Number of states:</a:t>
            </a:r>
            <a:endParaRPr lang="en-US" sz="20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18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18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1800" kern="0" dirty="0">
              <a:latin typeface="+mn-lt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1600" kern="0" dirty="0">
              <a:latin typeface="+mn-lt"/>
            </a:endParaRPr>
          </a:p>
        </p:txBody>
      </p:sp>
      <p:sp>
        <p:nvSpPr>
          <p:cNvPr id="14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23928" y="5805264"/>
            <a:ext cx="735012" cy="55245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64</a:t>
            </a:r>
            <a:endParaRPr lang="en-US" baseline="30000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003428" y="5803676"/>
            <a:ext cx="881062" cy="5222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48</a:t>
            </a:r>
            <a:endParaRPr lang="en-US" baseline="3000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704728" y="5805264"/>
            <a:ext cx="930275" cy="522287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32</a:t>
            </a:r>
            <a:endParaRPr lang="en-US" baseline="30000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155953" y="5803676"/>
            <a:ext cx="833437" cy="522288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7E0FE20-5EE5-4EFE-BD55-62D2A7E53CF0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>
          <a:xfrm>
            <a:off x="-612775" y="404813"/>
            <a:ext cx="6842125" cy="685800"/>
          </a:xfrm>
        </p:spPr>
        <p:txBody>
          <a:bodyPr/>
          <a:lstStyle/>
          <a:p>
            <a:pPr eaLnBrk="1" hangingPunct="1"/>
            <a:r>
              <a:rPr lang="en-US" smtClean="0"/>
              <a:t>Delivery Robot Example:</a:t>
            </a:r>
            <a:br>
              <a:rPr lang="en-US" smtClean="0"/>
            </a:br>
            <a:r>
              <a:rPr lang="en-US" smtClean="0"/>
              <a:t>Actions</a:t>
            </a:r>
          </a:p>
        </p:txBody>
      </p:sp>
      <p:sp>
        <p:nvSpPr>
          <p:cNvPr id="112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8510588" cy="48958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The robot’s </a:t>
            </a:r>
            <a:r>
              <a:rPr lang="en-US" sz="2800" smtClean="0">
                <a:solidFill>
                  <a:schemeClr val="accent2"/>
                </a:solidFill>
              </a:rPr>
              <a:t>actions</a:t>
            </a:r>
            <a:r>
              <a:rPr lang="en-US" sz="2800" smtClean="0"/>
              <a:t> are: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Move</a:t>
            </a:r>
            <a:r>
              <a:rPr lang="en-US" smtClean="0"/>
              <a:t> - Rob's move action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move clockwise (</a:t>
            </a:r>
            <a:r>
              <a:rPr lang="en-US" sz="2400" i="1" smtClean="0"/>
              <a:t>mc </a:t>
            </a:r>
            <a:r>
              <a:rPr lang="en-US" sz="2400" smtClean="0"/>
              <a:t>), move anti-clockwise (</a:t>
            </a:r>
            <a:r>
              <a:rPr lang="en-US" sz="2400" i="1" smtClean="0"/>
              <a:t>mac </a:t>
            </a:r>
            <a:r>
              <a:rPr lang="en-US" sz="2400" smtClean="0"/>
              <a:t>) not move (</a:t>
            </a:r>
            <a:r>
              <a:rPr lang="en-US" sz="2400" i="1" smtClean="0"/>
              <a:t>nm </a:t>
            </a:r>
            <a:r>
              <a:rPr lang="en-US" sz="2400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PUC</a:t>
            </a:r>
            <a:r>
              <a:rPr lang="en-US" smtClean="0"/>
              <a:t> - Rob picks up coffee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must be at the coffee shop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DelC</a:t>
            </a:r>
            <a:r>
              <a:rPr lang="en-US" smtClean="0"/>
              <a:t> - Rob delivers coffee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must be at the office, and must have coffee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PUM</a:t>
            </a:r>
            <a:r>
              <a:rPr lang="en-US" smtClean="0"/>
              <a:t> - Rob picks up mail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must be in the mail room, and mail must be waiting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i="1" smtClean="0">
                <a:solidFill>
                  <a:schemeClr val="accent2"/>
                </a:solidFill>
              </a:rPr>
              <a:t>DelM</a:t>
            </a:r>
            <a:r>
              <a:rPr lang="en-US" smtClean="0"/>
              <a:t> - Rob delivers mail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must be at the office and have mail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600" smtClean="0"/>
          </a:p>
        </p:txBody>
      </p:sp>
      <p:sp>
        <p:nvSpPr>
          <p:cNvPr id="112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80" name="Rectangle 1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1281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4275" y="0"/>
            <a:ext cx="2879725" cy="2119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F0A6B2-2447-4E48-893A-A0DEE7ED1F1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accent3">
                    <a:lumMod val="65000"/>
                  </a:schemeClr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b="1" dirty="0" smtClean="0"/>
              <a:t>STRIPS representation and assumption (</a:t>
            </a:r>
            <a:r>
              <a:rPr lang="en-US" b="1" dirty="0" err="1" smtClean="0"/>
              <a:t>ST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anford</a:t>
            </a:r>
            <a:r>
              <a:rPr lang="en-US" b="1" dirty="0" smtClean="0"/>
              <a:t> R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esearch </a:t>
            </a:r>
            <a:r>
              <a:rPr lang="en-US" b="1" dirty="0" smtClean="0"/>
              <a:t>I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nstitute</a:t>
            </a:r>
            <a:r>
              <a:rPr lang="en-US" b="1" dirty="0" smtClean="0"/>
              <a:t> P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roblem</a:t>
            </a:r>
            <a:r>
              <a:rPr lang="en-US" b="1" dirty="0" smtClean="0"/>
              <a:t> S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olver</a:t>
            </a:r>
            <a:r>
              <a:rPr lang="en-US" b="1" dirty="0" smtClean="0"/>
              <a:t> )</a:t>
            </a:r>
            <a:endParaRPr lang="en-US" b="1" dirty="0" smtClean="0">
              <a:solidFill>
                <a:schemeClr val="bg2"/>
              </a:solidFill>
            </a:endParaRP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D2B472B-E1A8-41C2-960C-3F91E006E224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STRIPS action representation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820150" cy="2089150"/>
          </a:xfrm>
        </p:spPr>
        <p:txBody>
          <a:bodyPr/>
          <a:lstStyle/>
          <a:p>
            <a:pPr eaLnBrk="1" hangingPunct="1"/>
            <a:r>
              <a:rPr lang="en-US" smtClean="0"/>
              <a:t>The</a:t>
            </a:r>
            <a:r>
              <a:rPr lang="en-US" sz="2400" smtClean="0"/>
              <a:t> </a:t>
            </a:r>
            <a:r>
              <a:rPr lang="en-US" smtClean="0"/>
              <a:t>key to sophisticated planning is </a:t>
            </a:r>
            <a:r>
              <a:rPr lang="en-US" smtClean="0">
                <a:solidFill>
                  <a:schemeClr val="accent2"/>
                </a:solidFill>
              </a:rPr>
              <a:t>modeling actions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endParaRPr lang="en-US" sz="2400" smtClean="0"/>
          </a:p>
        </p:txBody>
      </p:sp>
      <p:sp>
        <p:nvSpPr>
          <p:cNvPr id="528390" name="Rectangle 6"/>
          <p:cNvSpPr>
            <a:spLocks noChangeArrowheads="1"/>
          </p:cNvSpPr>
          <p:nvPr/>
        </p:nvSpPr>
        <p:spPr bwMode="auto">
          <a:xfrm>
            <a:off x="0" y="2357438"/>
            <a:ext cx="9144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In STRIPS, an action has </a:t>
            </a: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two parts: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dirty="0">
                <a:latin typeface="Arial Unicode MS" pitchFamily="34" charset="-128"/>
              </a:rPr>
              <a:t>1.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Preconditions:</a:t>
            </a:r>
            <a:r>
              <a:rPr lang="en-US" sz="2400" dirty="0">
                <a:latin typeface="Arial Unicode MS" pitchFamily="34" charset="-128"/>
              </a:rPr>
              <a:t> a set of assignments to features that </a:t>
            </a:r>
            <a:r>
              <a:rPr lang="en-US" sz="2400" b="1" dirty="0">
                <a:latin typeface="Arial Unicode MS" pitchFamily="34" charset="-128"/>
              </a:rPr>
              <a:t>must be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b="1" dirty="0">
                <a:latin typeface="Arial Unicode MS" pitchFamily="34" charset="-128"/>
              </a:rPr>
              <a:t>    satisfied</a:t>
            </a:r>
            <a:r>
              <a:rPr lang="en-US" sz="2400" dirty="0">
                <a:latin typeface="Arial Unicode MS" pitchFamily="34" charset="-128"/>
              </a:rPr>
              <a:t> in order for the action to be legal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dirty="0">
                <a:latin typeface="Arial Unicode MS" pitchFamily="34" charset="-128"/>
              </a:rPr>
              <a:t>2.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Effects:</a:t>
            </a:r>
            <a:r>
              <a:rPr lang="en-US" sz="2400" dirty="0">
                <a:latin typeface="Arial Unicode MS" pitchFamily="34" charset="-128"/>
              </a:rPr>
              <a:t> a set of assignments to features that are </a:t>
            </a:r>
            <a:r>
              <a:rPr lang="en-US" sz="2400" b="1" dirty="0">
                <a:latin typeface="Arial Unicode MS" pitchFamily="34" charset="-128"/>
              </a:rPr>
              <a:t>caused</a:t>
            </a:r>
            <a:r>
              <a:rPr lang="en-US" sz="2400" dirty="0">
                <a:latin typeface="Arial Unicode MS" pitchFamily="34" charset="-128"/>
              </a:rPr>
              <a:t> by</a:t>
            </a: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dirty="0">
                <a:latin typeface="Arial Unicode MS" pitchFamily="34" charset="-128"/>
              </a:rPr>
              <a:t>    the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E39003F-402A-4E87-8B2D-7AB6AEE22BE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4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STRIPS actions: Example</a:t>
            </a:r>
          </a:p>
        </p:txBody>
      </p:sp>
      <p:sp>
        <p:nvSpPr>
          <p:cNvPr id="14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19200"/>
            <a:ext cx="8208963" cy="3505200"/>
          </a:xfrm>
        </p:spPr>
        <p:txBody>
          <a:bodyPr/>
          <a:lstStyle/>
          <a:p>
            <a:pPr marL="533400" indent="-533400" eaLnBrk="1" hangingPunct="1"/>
            <a:r>
              <a:rPr lang="en-US" sz="2400" smtClean="0"/>
              <a:t>STRIPS representation of the action </a:t>
            </a:r>
            <a:r>
              <a:rPr lang="en-US" sz="2400" smtClean="0">
                <a:solidFill>
                  <a:schemeClr val="accent2"/>
                </a:solidFill>
              </a:rPr>
              <a:t>pick up coffee</a:t>
            </a:r>
            <a:r>
              <a:rPr lang="en-US" sz="2400" smtClean="0"/>
              <a:t>, </a:t>
            </a:r>
            <a:r>
              <a:rPr lang="en-US" sz="2400" i="1" smtClean="0"/>
              <a:t>PUC </a:t>
            </a:r>
            <a:r>
              <a:rPr lang="en-US" sz="2400" smtClean="0"/>
              <a:t>:</a:t>
            </a:r>
          </a:p>
          <a:p>
            <a:pPr marL="914400" lvl="1" indent="-457200" eaLnBrk="1" hangingPunct="1"/>
            <a:r>
              <a:rPr lang="en-US" b="1" smtClean="0"/>
              <a:t>preconditions</a:t>
            </a:r>
            <a:r>
              <a:rPr lang="en-US" smtClean="0"/>
              <a:t> </a:t>
            </a:r>
            <a:r>
              <a:rPr lang="en-US" i="1" smtClean="0"/>
              <a:t>Loc</a:t>
            </a:r>
            <a:r>
              <a:rPr lang="en-US" smtClean="0"/>
              <a:t> = </a:t>
            </a:r>
            <a:r>
              <a:rPr lang="en-US" i="1" smtClean="0"/>
              <a:t>cs</a:t>
            </a:r>
            <a:r>
              <a:rPr lang="en-US" smtClean="0"/>
              <a:t> and </a:t>
            </a:r>
            <a:r>
              <a:rPr lang="en-US" i="1" smtClean="0"/>
              <a:t>RHC</a:t>
            </a:r>
            <a:r>
              <a:rPr lang="en-US" smtClean="0"/>
              <a:t> = F </a:t>
            </a:r>
          </a:p>
          <a:p>
            <a:pPr marL="914400" lvl="1" indent="-457200" eaLnBrk="1" hangingPunct="1"/>
            <a:r>
              <a:rPr lang="en-US" b="1" smtClean="0"/>
              <a:t>effects</a:t>
            </a:r>
            <a:r>
              <a:rPr lang="en-US" smtClean="0"/>
              <a:t> </a:t>
            </a:r>
            <a:r>
              <a:rPr lang="en-US" i="1" smtClean="0"/>
              <a:t>RHC</a:t>
            </a:r>
            <a:r>
              <a:rPr lang="en-US" smtClean="0"/>
              <a:t> = T</a:t>
            </a:r>
            <a:endParaRPr lang="en-US" sz="2000" smtClean="0"/>
          </a:p>
          <a:p>
            <a:pPr marL="533400" indent="-533400" eaLnBrk="1" hangingPunct="1"/>
            <a:endParaRPr lang="en-US" sz="2400" smtClean="0"/>
          </a:p>
          <a:p>
            <a:pPr marL="533400" indent="-533400" eaLnBrk="1" hangingPunct="1"/>
            <a:r>
              <a:rPr lang="en-US" sz="2400" smtClean="0"/>
              <a:t>STRIPS representation of the action </a:t>
            </a:r>
            <a:r>
              <a:rPr lang="en-US" sz="2400" smtClean="0">
                <a:solidFill>
                  <a:schemeClr val="accent2"/>
                </a:solidFill>
              </a:rPr>
              <a:t>deliver coffee</a:t>
            </a:r>
            <a:r>
              <a:rPr lang="en-US" sz="2400" smtClean="0"/>
              <a:t>, </a:t>
            </a:r>
            <a:r>
              <a:rPr lang="en-US" sz="2400" i="1" smtClean="0"/>
              <a:t>DelC </a:t>
            </a:r>
            <a:r>
              <a:rPr lang="en-US" sz="2400" smtClean="0"/>
              <a:t>:</a:t>
            </a:r>
          </a:p>
          <a:p>
            <a:pPr marL="914400" lvl="1" indent="-457200" eaLnBrk="1" hangingPunct="1"/>
            <a:r>
              <a:rPr lang="en-US" b="1" smtClean="0"/>
              <a:t>preconditions </a:t>
            </a:r>
            <a:r>
              <a:rPr lang="en-US" i="1" smtClean="0"/>
              <a:t>Loc</a:t>
            </a:r>
            <a:r>
              <a:rPr lang="en-US" smtClean="0"/>
              <a:t> = </a:t>
            </a:r>
            <a:r>
              <a:rPr lang="en-US" i="1" smtClean="0"/>
              <a:t>      </a:t>
            </a:r>
            <a:r>
              <a:rPr lang="en-US" smtClean="0"/>
              <a:t>and </a:t>
            </a:r>
            <a:r>
              <a:rPr lang="en-US" i="1" smtClean="0"/>
              <a:t>RHC</a:t>
            </a:r>
            <a:r>
              <a:rPr lang="en-US" smtClean="0"/>
              <a:t> = </a:t>
            </a:r>
          </a:p>
          <a:p>
            <a:pPr marL="914400" lvl="1" indent="-457200" eaLnBrk="1" hangingPunct="1"/>
            <a:r>
              <a:rPr lang="en-US" b="1" smtClean="0"/>
              <a:t>effects</a:t>
            </a:r>
            <a:r>
              <a:rPr lang="en-US" smtClean="0"/>
              <a:t> RHC =       and SWC = </a:t>
            </a:r>
          </a:p>
          <a:p>
            <a:pPr marL="914400" lvl="1" indent="-457200" eaLnBrk="1" hangingPunct="1">
              <a:buFontTx/>
              <a:buNone/>
            </a:pPr>
            <a:endParaRPr lang="en-US" sz="2000" smtClean="0"/>
          </a:p>
        </p:txBody>
      </p:sp>
      <p:sp>
        <p:nvSpPr>
          <p:cNvPr id="14348" name="Rectangle 6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9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0" name="Rectangle 1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4" name="Rectangle 2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45" name="Rectangle 21"/>
          <p:cNvSpPr>
            <a:spLocks noChangeArrowheads="1"/>
          </p:cNvSpPr>
          <p:nvPr/>
        </p:nvSpPr>
        <p:spPr bwMode="auto">
          <a:xfrm>
            <a:off x="500063" y="4857750"/>
            <a:ext cx="820896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Note </a:t>
            </a:r>
            <a:r>
              <a:rPr lang="en-US" sz="2400">
                <a:latin typeface="Arial Unicode MS" pitchFamily="34" charset="-128"/>
              </a:rPr>
              <a:t>in this domain Sam doesn't have to want coffee for Rob to deliver it; one way or another, Sam doesn't want coffee after delivery.</a:t>
            </a:r>
          </a:p>
          <a:p>
            <a:pPr marL="533400" indent="-5334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E39003F-402A-4E87-8B2D-7AB6AEE22BE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4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624654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STRIPS actions: MC and MAC</a:t>
            </a:r>
          </a:p>
        </p:txBody>
      </p:sp>
      <p:sp>
        <p:nvSpPr>
          <p:cNvPr id="14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794"/>
            <a:ext cx="5572164" cy="1285884"/>
          </a:xfrm>
        </p:spPr>
        <p:txBody>
          <a:bodyPr/>
          <a:lstStyle/>
          <a:p>
            <a:pPr marL="533400" indent="-533400" eaLnBrk="1" hangingPunct="1"/>
            <a:r>
              <a:rPr lang="en-US" sz="2400" dirty="0" smtClean="0"/>
              <a:t>STRIPS representation of the action </a:t>
            </a:r>
            <a:r>
              <a:rPr lang="en-US" sz="2400" dirty="0" err="1" smtClean="0">
                <a:solidFill>
                  <a:schemeClr val="accent2"/>
                </a:solidFill>
              </a:rPr>
              <a:t>MoveClockwise</a:t>
            </a:r>
            <a:r>
              <a:rPr lang="en-US" sz="2400" dirty="0" smtClean="0">
                <a:solidFill>
                  <a:schemeClr val="accent2"/>
                </a:solidFill>
              </a:rPr>
              <a:t> ?</a:t>
            </a:r>
            <a:endParaRPr lang="en-US" dirty="0" smtClean="0"/>
          </a:p>
          <a:p>
            <a:pPr marL="914400" lvl="1" indent="-457200" eaLnBrk="1" hangingPunct="1">
              <a:buFontTx/>
              <a:buNone/>
            </a:pPr>
            <a:endParaRPr lang="en-US" sz="2000" dirty="0" smtClean="0"/>
          </a:p>
        </p:txBody>
      </p:sp>
      <p:sp>
        <p:nvSpPr>
          <p:cNvPr id="14348" name="Rectangle 6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9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0" name="Rectangle 1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4" name="Rectangle 2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5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46902" y="714356"/>
            <a:ext cx="3882801" cy="28575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STRIPS Actions (cont’)</a:t>
            </a:r>
          </a:p>
        </p:txBody>
      </p:sp>
      <p:sp>
        <p:nvSpPr>
          <p:cNvPr id="512005" name="Rectangle 5"/>
          <p:cNvSpPr>
            <a:spLocks noChangeArrowheads="1"/>
          </p:cNvSpPr>
          <p:nvPr/>
        </p:nvSpPr>
        <p:spPr bwMode="auto">
          <a:xfrm>
            <a:off x="395288" y="4652963"/>
            <a:ext cx="85836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15376" name="Rectangle 7"/>
          <p:cNvSpPr>
            <a:spLocks noChangeArrowheads="1"/>
          </p:cNvSpPr>
          <p:nvPr/>
        </p:nvSpPr>
        <p:spPr bwMode="auto">
          <a:xfrm>
            <a:off x="179512" y="1052736"/>
            <a:ext cx="8748464" cy="1090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+mn-lt"/>
                <a:cs typeface="Times New Roman" pitchFamily="18" charset="0"/>
              </a:rPr>
              <a:t>The STRIPS</a:t>
            </a:r>
            <a:r>
              <a:rPr lang="en-US" b="1" dirty="0">
                <a:latin typeface="+mn-lt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+mn-lt"/>
                <a:cs typeface="Times New Roman" pitchFamily="18" charset="0"/>
              </a:rPr>
              <a:t>assumption</a:t>
            </a:r>
            <a:r>
              <a:rPr lang="en-US" b="1" dirty="0" smtClean="0">
                <a:latin typeface="+mn-lt"/>
                <a:cs typeface="Times New Roman" pitchFamily="18" charset="0"/>
              </a:rPr>
              <a:t>: </a:t>
            </a:r>
            <a:r>
              <a:rPr lang="en-US" sz="2400" dirty="0" smtClean="0">
                <a:latin typeface="+mn-lt"/>
                <a:cs typeface="Times New Roman" pitchFamily="18" charset="0"/>
              </a:rPr>
              <a:t>all  features not </a:t>
            </a:r>
            <a:r>
              <a:rPr lang="en-US" sz="2400" dirty="0">
                <a:latin typeface="+mn-lt"/>
                <a:cs typeface="Times New Roman" pitchFamily="18" charset="0"/>
              </a:rPr>
              <a:t>explicitly changed by an action stay unchanged</a:t>
            </a:r>
          </a:p>
        </p:txBody>
      </p:sp>
      <p:sp>
        <p:nvSpPr>
          <p:cNvPr id="153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79512" y="2492896"/>
            <a:ext cx="8464454" cy="1295400"/>
          </a:xfrm>
          <a:noFill/>
        </p:spPr>
        <p:txBody>
          <a:bodyPr/>
          <a:lstStyle/>
          <a:p>
            <a:pPr marL="438150" indent="-381000" eaLnBrk="1" hangingPunct="1">
              <a:buFont typeface="Arial" pitchFamily="34" charset="0"/>
              <a:buChar char="•"/>
            </a:pPr>
            <a:r>
              <a:rPr lang="en-US" dirty="0" smtClean="0"/>
              <a:t>So if the </a:t>
            </a:r>
            <a:r>
              <a:rPr lang="en-US" dirty="0" smtClean="0">
                <a:solidFill>
                  <a:schemeClr val="accent2"/>
                </a:solidFill>
              </a:rPr>
              <a:t>feature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V</a:t>
            </a:r>
            <a:r>
              <a:rPr lang="en-US" b="1" dirty="0" smtClean="0"/>
              <a:t> </a:t>
            </a:r>
            <a:r>
              <a:rPr lang="en-US" dirty="0" smtClean="0"/>
              <a:t>has value </a:t>
            </a:r>
            <a:r>
              <a:rPr lang="en-US" b="1" dirty="0" smtClean="0">
                <a:solidFill>
                  <a:schemeClr val="accent2"/>
                </a:solidFill>
              </a:rPr>
              <a:t>v</a:t>
            </a:r>
            <a:r>
              <a:rPr lang="en-US" b="1" baseline="-25000" dirty="0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 in state </a:t>
            </a:r>
            <a:r>
              <a:rPr lang="en-US" b="1" dirty="0" smtClean="0">
                <a:solidFill>
                  <a:schemeClr val="accent2"/>
                </a:solidFill>
              </a:rPr>
              <a:t>S</a:t>
            </a:r>
            <a:r>
              <a:rPr lang="en-US" b="1" baseline="-25000" dirty="0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 , after action </a:t>
            </a:r>
            <a:r>
              <a:rPr lang="en-US" b="1" dirty="0" smtClean="0">
                <a:solidFill>
                  <a:schemeClr val="accent2"/>
                </a:solidFill>
              </a:rPr>
              <a:t>a</a:t>
            </a:r>
            <a:r>
              <a:rPr lang="en-US" b="1" dirty="0" smtClean="0"/>
              <a:t> </a:t>
            </a:r>
            <a:r>
              <a:rPr lang="en-US" dirty="0" smtClean="0"/>
              <a:t>has been performed, </a:t>
            </a:r>
          </a:p>
          <a:p>
            <a:pPr marL="838200" lvl="1" indent="-381000" eaLnBrk="1" hangingPunct="1"/>
            <a:r>
              <a:rPr lang="en-US" dirty="0" smtClean="0"/>
              <a:t>what can we conclude about </a:t>
            </a:r>
            <a:r>
              <a:rPr lang="en-US" b="1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 and/or the </a:t>
            </a:r>
            <a:r>
              <a:rPr lang="en-US" dirty="0" smtClean="0">
                <a:solidFill>
                  <a:schemeClr val="accent2"/>
                </a:solidFill>
              </a:rPr>
              <a:t>state of the world S</a:t>
            </a:r>
            <a:r>
              <a:rPr lang="en-US" baseline="-25000" dirty="0" smtClean="0">
                <a:solidFill>
                  <a:schemeClr val="accent2"/>
                </a:solidFill>
              </a:rPr>
              <a:t>i-1</a:t>
            </a:r>
            <a:r>
              <a:rPr lang="en-US" dirty="0" smtClean="0">
                <a:solidFill>
                  <a:schemeClr val="accent2"/>
                </a:solidFill>
              </a:rPr>
              <a:t> ,</a:t>
            </a:r>
            <a:r>
              <a:rPr lang="en-US" dirty="0" smtClean="0"/>
              <a:t>immediately preceding the execution of </a:t>
            </a:r>
            <a:r>
              <a:rPr lang="en-US" b="1" dirty="0" smtClean="0">
                <a:solidFill>
                  <a:schemeClr val="accent2"/>
                </a:solidFill>
              </a:rPr>
              <a:t>a</a:t>
            </a:r>
            <a:r>
              <a:rPr lang="en-US" dirty="0" smtClean="0"/>
              <a:t>?</a:t>
            </a:r>
          </a:p>
          <a:p>
            <a:pPr marL="457200" indent="-457200" eaLnBrk="1" hangingPunct="1">
              <a:lnSpc>
                <a:spcPct val="90000"/>
              </a:lnSpc>
              <a:buFontTx/>
              <a:buChar char="•"/>
            </a:pP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 bwMode="auto">
          <a:xfrm>
            <a:off x="2858628" y="5362386"/>
            <a:ext cx="648072" cy="5232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9" idx="3"/>
            <a:endCxn id="15" idx="1"/>
          </p:cNvCxnSpPr>
          <p:nvPr/>
        </p:nvCxnSpPr>
        <p:spPr bwMode="auto">
          <a:xfrm>
            <a:off x="3506700" y="5623996"/>
            <a:ext cx="1512168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14612" y="4786322"/>
            <a:ext cx="651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</a:t>
            </a:r>
            <a:r>
              <a:rPr lang="en-US" baseline="-25000" dirty="0" smtClean="0">
                <a:solidFill>
                  <a:schemeClr val="accent2"/>
                </a:solidFill>
              </a:rPr>
              <a:t>i-1</a:t>
            </a:r>
            <a:endParaRPr lang="en-US" baseline="-25000" dirty="0">
              <a:solidFill>
                <a:schemeClr val="accent2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018868" y="5362386"/>
            <a:ext cx="1368152" cy="5232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 = v</a:t>
            </a:r>
            <a:r>
              <a:rPr kumimoji="0" lang="en-US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62884" y="4714314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</a:t>
            </a:r>
            <a:r>
              <a:rPr lang="en-US" baseline="-25000" dirty="0" smtClean="0">
                <a:solidFill>
                  <a:schemeClr val="accent2"/>
                </a:solidFill>
              </a:rPr>
              <a:t>i</a:t>
            </a:r>
            <a:endParaRPr lang="en-US" baseline="-25000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38748" y="5002346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a</a:t>
            </a:r>
            <a:endParaRPr lang="en-US" baseline="-25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534400" cy="685800"/>
          </a:xfrm>
        </p:spPr>
        <p:txBody>
          <a:bodyPr/>
          <a:lstStyle/>
          <a:p>
            <a:pPr marL="838200" lvl="1" indent="-381000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can we conclude about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and/or the state of the world 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,immediately preceding the execution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05" name="Rectangle 5"/>
          <p:cNvSpPr>
            <a:spLocks noChangeArrowheads="1"/>
          </p:cNvSpPr>
          <p:nvPr/>
        </p:nvSpPr>
        <p:spPr bwMode="auto">
          <a:xfrm>
            <a:off x="560388" y="5373043"/>
            <a:ext cx="85836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15376" name="Rectangle 7"/>
          <p:cNvSpPr>
            <a:spLocks noChangeArrowheads="1"/>
          </p:cNvSpPr>
          <p:nvPr/>
        </p:nvSpPr>
        <p:spPr bwMode="auto">
          <a:xfrm>
            <a:off x="488628" y="1772816"/>
            <a:ext cx="8424863" cy="64807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1              V = v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/>
                </a:solidFill>
                <a:cs typeface="Times New Roman" pitchFamily="18" charset="0"/>
              </a:rPr>
              <a:t>was TRUE in </a:t>
            </a:r>
            <a:r>
              <a:rPr lang="en-US" sz="2400" dirty="0" smtClean="0">
                <a:solidFill>
                  <a:schemeClr val="accent2"/>
                </a:solidFill>
              </a:rPr>
              <a:t>S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i-1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cs typeface="Times New Roman" pitchFamily="18" charset="0"/>
              </a:rPr>
              <a:t>  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25132" y="5805264"/>
            <a:ext cx="648072" cy="5232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9" idx="3"/>
            <a:endCxn id="15" idx="1"/>
          </p:cNvCxnSpPr>
          <p:nvPr/>
        </p:nvCxnSpPr>
        <p:spPr bwMode="auto">
          <a:xfrm>
            <a:off x="5673204" y="6066874"/>
            <a:ext cx="1512168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881116" y="5229200"/>
            <a:ext cx="651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</a:t>
            </a:r>
            <a:r>
              <a:rPr lang="en-US" baseline="-25000" dirty="0" smtClean="0">
                <a:solidFill>
                  <a:schemeClr val="accent2"/>
                </a:solidFill>
              </a:rPr>
              <a:t>i-1</a:t>
            </a:r>
            <a:endParaRPr lang="en-US" baseline="-25000" dirty="0">
              <a:solidFill>
                <a:schemeClr val="accent2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185372" y="5805264"/>
            <a:ext cx="1368152" cy="5232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 = v</a:t>
            </a:r>
            <a:r>
              <a:rPr kumimoji="0" lang="en-US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29388" y="5157192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</a:t>
            </a:r>
            <a:r>
              <a:rPr lang="en-US" baseline="-25000" dirty="0" smtClean="0">
                <a:solidFill>
                  <a:schemeClr val="accent2"/>
                </a:solidFill>
              </a:rPr>
              <a:t>i</a:t>
            </a:r>
            <a:endParaRPr lang="en-US" baseline="-25000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05252" y="5445224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a</a:t>
            </a:r>
            <a:endParaRPr lang="en-US" baseline="-25000" dirty="0">
              <a:solidFill>
                <a:schemeClr val="accent2"/>
              </a:solidFill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88628" y="2636912"/>
            <a:ext cx="8424863" cy="64807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2             One of the effects of </a:t>
            </a:r>
            <a:r>
              <a:rPr lang="en-US" sz="2400" b="1" dirty="0" smtClean="0">
                <a:solidFill>
                  <a:schemeClr val="accent2"/>
                </a:solidFill>
              </a:rPr>
              <a:t>a</a:t>
            </a:r>
            <a:r>
              <a:rPr lang="en-US" sz="2400" dirty="0" smtClean="0"/>
              <a:t> is to set V = v</a:t>
            </a:r>
            <a:r>
              <a:rPr lang="en-US" sz="2400" baseline="-25000" dirty="0" smtClean="0"/>
              <a:t>i</a:t>
            </a:r>
            <a:endParaRPr lang="en-US" sz="2400" baseline="-25000" dirty="0" smtClean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cs typeface="Times New Roman" pitchFamily="18" charset="0"/>
              </a:rPr>
              <a:t>  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560636" y="3717032"/>
            <a:ext cx="8424863" cy="648072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3             At least one of the above</a:t>
            </a:r>
            <a:endParaRPr lang="en-US" sz="2400" baseline="-25000" dirty="0" smtClean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cs typeface="Times New Roman" pitchFamily="18" charset="0"/>
              </a:rPr>
              <a:t>  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488628" y="4581128"/>
            <a:ext cx="8424863" cy="648072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4               None of the above</a:t>
            </a:r>
            <a:endParaRPr lang="en-US" sz="2400" baseline="-25000" dirty="0" smtClean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cs typeface="Times New Roman" pitchFamily="18" charset="0"/>
              </a:rPr>
              <a:t>  </a:t>
            </a:r>
            <a:endParaRPr lang="en-US" sz="2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E1C09A7-D966-4F2C-B5AC-E22C6D5738F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/>
              <a:t>Clarification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Where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STRIPS: a Feature-Based Representation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185372" y="712088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56E71E0-C2A2-4F6D-9DBF-B2EE0139B237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534400" cy="685800"/>
          </a:xfrm>
        </p:spPr>
        <p:txBody>
          <a:bodyPr/>
          <a:lstStyle/>
          <a:p>
            <a:pPr marL="838200" lvl="1" indent="-381000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can we conclude about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and/or the state of the world 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,immediately preceding the execution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05" name="Rectangle 5"/>
          <p:cNvSpPr>
            <a:spLocks noChangeArrowheads="1"/>
          </p:cNvSpPr>
          <p:nvPr/>
        </p:nvSpPr>
        <p:spPr bwMode="auto">
          <a:xfrm>
            <a:off x="560388" y="5373043"/>
            <a:ext cx="85836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838200" lvl="1" indent="-3810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25132" y="5805264"/>
            <a:ext cx="648072" cy="5232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9" idx="3"/>
            <a:endCxn id="15" idx="1"/>
          </p:cNvCxnSpPr>
          <p:nvPr/>
        </p:nvCxnSpPr>
        <p:spPr bwMode="auto">
          <a:xfrm>
            <a:off x="5673204" y="6066874"/>
            <a:ext cx="1512168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881116" y="5229200"/>
            <a:ext cx="651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</a:t>
            </a:r>
            <a:r>
              <a:rPr lang="en-US" baseline="-25000" dirty="0" smtClean="0">
                <a:solidFill>
                  <a:schemeClr val="accent2"/>
                </a:solidFill>
              </a:rPr>
              <a:t>i-1</a:t>
            </a:r>
            <a:endParaRPr lang="en-US" baseline="-25000" dirty="0">
              <a:solidFill>
                <a:schemeClr val="accent2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185372" y="5805264"/>
            <a:ext cx="1368152" cy="5232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 = v</a:t>
            </a:r>
            <a:r>
              <a:rPr kumimoji="0" lang="en-US" sz="2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29388" y="5157192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</a:t>
            </a:r>
            <a:r>
              <a:rPr lang="en-US" baseline="-25000" dirty="0" smtClean="0">
                <a:solidFill>
                  <a:schemeClr val="accent2"/>
                </a:solidFill>
              </a:rPr>
              <a:t>i</a:t>
            </a:r>
            <a:endParaRPr lang="en-US" baseline="-25000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05252" y="5445224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a</a:t>
            </a:r>
            <a:endParaRPr lang="en-US" baseline="-25000" dirty="0">
              <a:solidFill>
                <a:schemeClr val="accent2"/>
              </a:solidFill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560636" y="3717032"/>
            <a:ext cx="8424863" cy="648072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3     At least one of the above</a:t>
            </a:r>
            <a:endParaRPr lang="en-US" sz="2400" baseline="-25000" dirty="0" smtClean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cs typeface="Times New Roman" pitchFamily="18" charset="0"/>
              </a:rPr>
              <a:t>  </a:t>
            </a:r>
            <a:endParaRPr lang="en-US" sz="2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83C9CEA-9C47-4457-94C1-053DF16EFA73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Where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accent3">
                    <a:lumMod val="65000"/>
                  </a:schemeClr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STRIPS representation and assumption (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STanford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Research Institute Problem Solver )</a:t>
            </a:r>
          </a:p>
          <a:p>
            <a:pPr lvl="1" eaLnBrk="1" hangingPunct="1">
              <a:defRPr/>
            </a:pPr>
            <a:r>
              <a:rPr lang="en-US" b="1" dirty="0" smtClean="0"/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175D7CA-7051-43EB-824D-7D0616CE100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6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Planning</a:t>
            </a:r>
          </a:p>
        </p:txBody>
      </p:sp>
      <p:sp>
        <p:nvSpPr>
          <p:cNvPr id="16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836712"/>
            <a:ext cx="8604448" cy="4297362"/>
          </a:xfrm>
        </p:spPr>
        <p:txBody>
          <a:bodyPr/>
          <a:lstStyle/>
          <a:p>
            <a:pPr marL="533400" indent="-533400" eaLnBrk="1" hangingPunct="1"/>
            <a:r>
              <a:rPr lang="en-US" dirty="0" smtClean="0">
                <a:solidFill>
                  <a:schemeClr val="accent2"/>
                </a:solidFill>
              </a:rPr>
              <a:t>To find a plan, a solution</a:t>
            </a:r>
            <a:r>
              <a:rPr lang="en-US" dirty="0" smtClean="0"/>
              <a:t>: search in the state-space graph.</a:t>
            </a:r>
          </a:p>
          <a:p>
            <a:pPr marL="914400" lvl="1" indent="-457200" eaLnBrk="1" hangingPunct="1"/>
            <a:r>
              <a:rPr lang="en-US" dirty="0" smtClean="0"/>
              <a:t>The </a:t>
            </a:r>
            <a:r>
              <a:rPr lang="en-US" b="1" dirty="0" smtClean="0"/>
              <a:t>states </a:t>
            </a:r>
            <a:r>
              <a:rPr lang="en-US" dirty="0" smtClean="0"/>
              <a:t>are the </a:t>
            </a:r>
            <a:r>
              <a:rPr lang="en-US" b="1" dirty="0" smtClean="0"/>
              <a:t>possible worlds</a:t>
            </a:r>
          </a:p>
          <a:p>
            <a:pPr marL="914400" lvl="1" indent="-457200" eaLnBrk="1" hangingPunct="1"/>
            <a:r>
              <a:rPr lang="en-US" dirty="0" smtClean="0"/>
              <a:t>The </a:t>
            </a:r>
            <a:r>
              <a:rPr lang="en-US" b="1" dirty="0" smtClean="0"/>
              <a:t>arcs</a:t>
            </a:r>
            <a:r>
              <a:rPr lang="en-US" dirty="0" smtClean="0"/>
              <a:t> from a state </a:t>
            </a:r>
            <a:r>
              <a:rPr lang="en-US" b="1" i="1" dirty="0" smtClean="0"/>
              <a:t>s</a:t>
            </a:r>
            <a:r>
              <a:rPr lang="en-US" dirty="0" smtClean="0"/>
              <a:t> represent all of the </a:t>
            </a:r>
            <a:r>
              <a:rPr lang="en-US" b="1" dirty="0" smtClean="0"/>
              <a:t>actions</a:t>
            </a:r>
            <a:r>
              <a:rPr lang="en-US" dirty="0" smtClean="0"/>
              <a:t> that are legal in state </a:t>
            </a:r>
            <a:r>
              <a:rPr lang="en-US" b="1" i="1" dirty="0" smtClean="0"/>
              <a:t>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  A </a:t>
            </a:r>
            <a:r>
              <a:rPr lang="en-US" b="1" dirty="0" smtClean="0"/>
              <a:t>plan</a:t>
            </a:r>
            <a:r>
              <a:rPr lang="en-US" dirty="0" smtClean="0"/>
              <a:t> is a path from the state representing the initial state to a state that satisfies the goal.</a:t>
            </a:r>
            <a:endParaRPr lang="en-US" sz="1600" dirty="0" smtClean="0"/>
          </a:p>
          <a:p>
            <a:pPr>
              <a:buSzTx/>
            </a:pPr>
            <a:r>
              <a:rPr lang="en-US" dirty="0" smtClean="0">
                <a:solidFill>
                  <a:schemeClr val="accent2"/>
                </a:solidFill>
              </a:rPr>
              <a:t>What actions </a:t>
            </a:r>
            <a:r>
              <a:rPr lang="en-US" i="1" dirty="0" smtClean="0">
                <a:solidFill>
                  <a:schemeClr val="accent2"/>
                </a:solidFill>
              </a:rPr>
              <a:t>a</a:t>
            </a:r>
            <a:r>
              <a:rPr lang="en-US" dirty="0" smtClean="0">
                <a:solidFill>
                  <a:schemeClr val="accent2"/>
                </a:solidFill>
              </a:rPr>
              <a:t> are legal/possible in a state s?</a:t>
            </a:r>
            <a:endParaRPr lang="en-US" dirty="0" smtClean="0"/>
          </a:p>
          <a:p>
            <a:pPr marL="914400" lvl="1" indent="-457200" eaLnBrk="1" hangingPunct="1"/>
            <a:endParaRPr lang="en-US" sz="2800" dirty="0" smtClean="0"/>
          </a:p>
          <a:p>
            <a:pPr marL="914400" lvl="1" indent="-457200" eaLnBrk="1" hangingPunct="1"/>
            <a:endParaRPr lang="en-US" sz="2800" dirty="0" smtClean="0"/>
          </a:p>
          <a:p>
            <a:pPr marL="914400" lvl="1" indent="-457200" eaLnBrk="1" hangingPunct="1"/>
            <a:endParaRPr lang="en-US" sz="2800" dirty="0" smtClean="0"/>
          </a:p>
          <a:p>
            <a:pPr marL="533400" indent="-533400" eaLnBrk="1" hangingPunct="1">
              <a:buFontTx/>
              <a:buChar char="•"/>
            </a:pPr>
            <a:endParaRPr lang="en-US" dirty="0" smtClean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170363" y="4581128"/>
            <a:ext cx="4973637" cy="863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cmr10" charset="0"/>
              </a:rPr>
              <a:t>Those </a:t>
            </a:r>
            <a:r>
              <a:rPr lang="en-US" sz="2400" dirty="0" smtClean="0">
                <a:latin typeface="cmr10" charset="0"/>
              </a:rPr>
              <a:t>where </a:t>
            </a:r>
            <a:r>
              <a:rPr lang="en-US" sz="2400" dirty="0">
                <a:latin typeface="cmr10" charset="0"/>
              </a:rPr>
              <a:t>the state </a:t>
            </a:r>
            <a:r>
              <a:rPr lang="en-US" sz="2400" b="1" dirty="0">
                <a:latin typeface="cmr10" charset="0"/>
              </a:rPr>
              <a:t>s</a:t>
            </a:r>
            <a:r>
              <a:rPr lang="ja-JP" altLang="en-US" sz="2400" b="1">
                <a:latin typeface="cmr10" charset="0"/>
              </a:rPr>
              <a:t>’</a:t>
            </a:r>
            <a:r>
              <a:rPr lang="en-US" altLang="ja-JP" sz="2400" dirty="0">
                <a:latin typeface="cmr10" charset="0"/>
              </a:rPr>
              <a:t> reached </a:t>
            </a:r>
            <a:br>
              <a:rPr lang="en-US" altLang="ja-JP" sz="2400" dirty="0">
                <a:latin typeface="cmr10" charset="0"/>
              </a:rPr>
            </a:br>
            <a:r>
              <a:rPr lang="en-US" altLang="ja-JP" sz="2400" dirty="0">
                <a:latin typeface="cmr10" charset="0"/>
              </a:rPr>
              <a:t>via </a:t>
            </a:r>
            <a:r>
              <a:rPr lang="en-US" altLang="ja-JP" sz="2400" b="1" dirty="0">
                <a:latin typeface="cmr10" charset="0"/>
              </a:rPr>
              <a:t>a</a:t>
            </a:r>
            <a:r>
              <a:rPr lang="en-US" altLang="ja-JP" sz="2400" dirty="0">
                <a:latin typeface="cmr10" charset="0"/>
              </a:rPr>
              <a:t> is on the way to the goal</a:t>
            </a:r>
            <a:endParaRPr lang="en-US" altLang="ja-JP" sz="2400" baseline="-25000" dirty="0">
              <a:solidFill>
                <a:schemeClr val="accent2"/>
              </a:solidFill>
              <a:latin typeface="cmr10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chemeClr val="accent2"/>
                </a:solidFill>
                <a:latin typeface="cmr10" charset="0"/>
                <a:cs typeface="Times New Roman" pitchFamily="18" charset="0"/>
              </a:rPr>
              <a:t>  </a:t>
            </a:r>
            <a:endParaRPr lang="en-US" sz="2400" dirty="0">
              <a:latin typeface="cmr10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9552" y="4581128"/>
            <a:ext cx="3606794" cy="8683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cmr10" charset="0"/>
              </a:rPr>
              <a:t>Those where </a:t>
            </a:r>
            <a:r>
              <a:rPr lang="en-US" sz="2400" b="1" dirty="0">
                <a:latin typeface="cmr10" charset="0"/>
              </a:rPr>
              <a:t>a</a:t>
            </a:r>
            <a:r>
              <a:rPr lang="en-CA" altLang="en-US" sz="2400" dirty="0">
                <a:latin typeface="cmr10" charset="0"/>
              </a:rPr>
              <a:t>’</a:t>
            </a:r>
            <a:r>
              <a:rPr lang="en-US" altLang="ja-JP" sz="2400" dirty="0">
                <a:latin typeface="cmr10" charset="0"/>
              </a:rPr>
              <a:t>s effects are satisfied in </a:t>
            </a:r>
            <a:r>
              <a:rPr lang="en-US" altLang="ja-JP" sz="2400" b="1" dirty="0">
                <a:latin typeface="cmr10" charset="0"/>
              </a:rPr>
              <a:t>s</a:t>
            </a:r>
            <a:endParaRPr lang="en-US" sz="2400" b="1" baseline="-25000" dirty="0">
              <a:solidFill>
                <a:schemeClr val="accent2"/>
              </a:solidFill>
              <a:latin typeface="cmr10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971600" y="5517232"/>
            <a:ext cx="7129462" cy="717550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cmr10" charset="0"/>
                <a:cs typeface="Times New Roman" pitchFamily="18" charset="0"/>
              </a:rPr>
              <a:t>Those where </a:t>
            </a:r>
            <a:r>
              <a:rPr lang="en-US" sz="2400" b="1" dirty="0">
                <a:latin typeface="cmr10" charset="0"/>
                <a:cs typeface="Times New Roman" pitchFamily="18" charset="0"/>
              </a:rPr>
              <a:t>a</a:t>
            </a:r>
            <a:r>
              <a:rPr lang="en-CA" altLang="en-US" sz="2400" dirty="0">
                <a:latin typeface="cmr10" charset="0"/>
                <a:cs typeface="Times New Roman" pitchFamily="18" charset="0"/>
              </a:rPr>
              <a:t>’</a:t>
            </a:r>
            <a:r>
              <a:rPr lang="en-US" altLang="ja-JP" sz="2400" dirty="0">
                <a:latin typeface="cmr10" charset="0"/>
                <a:cs typeface="Times New Roman" pitchFamily="18" charset="0"/>
              </a:rPr>
              <a:t>s preconditions are satisfied in </a:t>
            </a:r>
            <a:r>
              <a:rPr lang="en-US" altLang="ja-JP" sz="2400" b="1" dirty="0">
                <a:latin typeface="cmr10" charset="0"/>
                <a:cs typeface="Times New Roman" pitchFamily="18" charset="0"/>
              </a:rPr>
              <a:t>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chemeClr val="accent2"/>
                </a:solidFill>
                <a:latin typeface="cmr10" charset="0"/>
                <a:cs typeface="Times New Roman" pitchFamily="18" charset="0"/>
              </a:rPr>
              <a:t>  </a:t>
            </a:r>
            <a:endParaRPr lang="en-US" sz="2400" dirty="0">
              <a:latin typeface="cmr10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175D7CA-7051-43EB-824D-7D0616CE100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6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Planning</a:t>
            </a:r>
          </a:p>
        </p:txBody>
      </p:sp>
      <p:sp>
        <p:nvSpPr>
          <p:cNvPr id="16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836712"/>
            <a:ext cx="8604448" cy="4297362"/>
          </a:xfrm>
        </p:spPr>
        <p:txBody>
          <a:bodyPr/>
          <a:lstStyle/>
          <a:p>
            <a:pPr marL="533400" indent="-533400" eaLnBrk="1" hangingPunct="1"/>
            <a:r>
              <a:rPr lang="en-US" dirty="0" smtClean="0">
                <a:solidFill>
                  <a:schemeClr val="accent2"/>
                </a:solidFill>
              </a:rPr>
              <a:t>To find a plan, a solution</a:t>
            </a:r>
            <a:r>
              <a:rPr lang="en-US" dirty="0" smtClean="0"/>
              <a:t>: search in the state-space graph.</a:t>
            </a:r>
          </a:p>
          <a:p>
            <a:pPr marL="914400" lvl="1" indent="-457200" eaLnBrk="1" hangingPunct="1"/>
            <a:r>
              <a:rPr lang="en-US" dirty="0" smtClean="0"/>
              <a:t>The </a:t>
            </a:r>
            <a:r>
              <a:rPr lang="en-US" b="1" dirty="0" smtClean="0"/>
              <a:t>states </a:t>
            </a:r>
            <a:r>
              <a:rPr lang="en-US" dirty="0" smtClean="0"/>
              <a:t>are the </a:t>
            </a:r>
            <a:r>
              <a:rPr lang="en-US" b="1" dirty="0" smtClean="0"/>
              <a:t>possible worlds</a:t>
            </a:r>
          </a:p>
          <a:p>
            <a:pPr marL="914400" lvl="1" indent="-457200" eaLnBrk="1" hangingPunct="1"/>
            <a:r>
              <a:rPr lang="en-US" dirty="0" smtClean="0"/>
              <a:t>The </a:t>
            </a:r>
            <a:r>
              <a:rPr lang="en-US" b="1" dirty="0" smtClean="0"/>
              <a:t>arcs</a:t>
            </a:r>
            <a:r>
              <a:rPr lang="en-US" dirty="0" smtClean="0"/>
              <a:t> from a state </a:t>
            </a:r>
            <a:r>
              <a:rPr lang="en-US" b="1" i="1" dirty="0" smtClean="0"/>
              <a:t>s</a:t>
            </a:r>
            <a:r>
              <a:rPr lang="en-US" dirty="0" smtClean="0"/>
              <a:t> represent all of the </a:t>
            </a:r>
            <a:r>
              <a:rPr lang="en-US" b="1" dirty="0" smtClean="0"/>
              <a:t>actions</a:t>
            </a:r>
            <a:r>
              <a:rPr lang="en-US" dirty="0" smtClean="0"/>
              <a:t> that are legal in state </a:t>
            </a:r>
            <a:r>
              <a:rPr lang="en-US" b="1" i="1" dirty="0" smtClean="0"/>
              <a:t>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  A </a:t>
            </a:r>
            <a:r>
              <a:rPr lang="en-US" b="1" dirty="0" smtClean="0"/>
              <a:t>plan</a:t>
            </a:r>
            <a:r>
              <a:rPr lang="en-US" dirty="0" smtClean="0"/>
              <a:t> is a path from the state representing the initial state to a state that satisfies the goal.</a:t>
            </a:r>
            <a:endParaRPr lang="en-US" sz="1600" dirty="0" smtClean="0"/>
          </a:p>
          <a:p>
            <a:pPr>
              <a:buSzTx/>
            </a:pPr>
            <a:r>
              <a:rPr lang="en-US" dirty="0" smtClean="0">
                <a:solidFill>
                  <a:schemeClr val="accent2"/>
                </a:solidFill>
              </a:rPr>
              <a:t>What actions </a:t>
            </a:r>
            <a:r>
              <a:rPr lang="en-US" i="1" dirty="0" smtClean="0">
                <a:solidFill>
                  <a:schemeClr val="accent2"/>
                </a:solidFill>
              </a:rPr>
              <a:t>a</a:t>
            </a:r>
            <a:r>
              <a:rPr lang="en-US" dirty="0" smtClean="0">
                <a:solidFill>
                  <a:schemeClr val="accent2"/>
                </a:solidFill>
              </a:rPr>
              <a:t> are legal/possible in a state s?</a:t>
            </a:r>
            <a:endParaRPr lang="en-US" dirty="0" smtClean="0"/>
          </a:p>
          <a:p>
            <a:pPr marL="914400" lvl="1" indent="-457200" eaLnBrk="1" hangingPunct="1"/>
            <a:endParaRPr lang="en-US" sz="2800" dirty="0" smtClean="0"/>
          </a:p>
          <a:p>
            <a:pPr marL="914400" lvl="1" indent="-457200" eaLnBrk="1" hangingPunct="1"/>
            <a:endParaRPr lang="en-US" sz="2800" dirty="0" smtClean="0"/>
          </a:p>
          <a:p>
            <a:pPr marL="914400" lvl="1" indent="-457200" eaLnBrk="1" hangingPunct="1"/>
            <a:endParaRPr lang="en-US" sz="2800" dirty="0" smtClean="0"/>
          </a:p>
          <a:p>
            <a:pPr marL="533400" indent="-533400" eaLnBrk="1" hangingPunct="1">
              <a:buFontTx/>
              <a:buChar char="•"/>
            </a:pPr>
            <a:endParaRPr lang="en-US" dirty="0" smtClean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043608" y="4941168"/>
            <a:ext cx="7129462" cy="717550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cmr10" charset="0"/>
                <a:cs typeface="Times New Roman" pitchFamily="18" charset="0"/>
              </a:rPr>
              <a:t>Those where </a:t>
            </a:r>
            <a:r>
              <a:rPr lang="en-US" sz="2400" b="1" dirty="0">
                <a:latin typeface="cmr10" charset="0"/>
                <a:cs typeface="Times New Roman" pitchFamily="18" charset="0"/>
              </a:rPr>
              <a:t>a</a:t>
            </a:r>
            <a:r>
              <a:rPr lang="en-CA" altLang="en-US" sz="2400" dirty="0">
                <a:latin typeface="cmr10" charset="0"/>
                <a:cs typeface="Times New Roman" pitchFamily="18" charset="0"/>
              </a:rPr>
              <a:t>’</a:t>
            </a:r>
            <a:r>
              <a:rPr lang="en-US" altLang="ja-JP" sz="2400" dirty="0">
                <a:latin typeface="cmr10" charset="0"/>
                <a:cs typeface="Times New Roman" pitchFamily="18" charset="0"/>
              </a:rPr>
              <a:t>s preconditions are satisfied in </a:t>
            </a:r>
            <a:r>
              <a:rPr lang="en-US" altLang="ja-JP" sz="2400" b="1" dirty="0">
                <a:latin typeface="cmr10" charset="0"/>
                <a:cs typeface="Times New Roman" pitchFamily="18" charset="0"/>
              </a:rPr>
              <a:t>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chemeClr val="accent2"/>
                </a:solidFill>
                <a:latin typeface="cmr10" charset="0"/>
                <a:cs typeface="Times New Roman" pitchFamily="18" charset="0"/>
              </a:rPr>
              <a:t>  </a:t>
            </a:r>
            <a:endParaRPr lang="en-US" sz="2400" dirty="0">
              <a:latin typeface="cmr10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4F6332-545E-4970-87B9-AAC077080135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7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286500" cy="1189038"/>
          </a:xfrm>
        </p:spPr>
        <p:txBody>
          <a:bodyPr/>
          <a:lstStyle/>
          <a:p>
            <a:pPr eaLnBrk="1" hangingPunct="1"/>
            <a:r>
              <a:rPr lang="en-US" smtClean="0"/>
              <a:t>Example state-space graph: first level</a:t>
            </a:r>
          </a:p>
        </p:txBody>
      </p:sp>
      <p:pic>
        <p:nvPicPr>
          <p:cNvPr id="17436" name="Picture 5"/>
          <p:cNvPicPr>
            <a:picLocks noChangeAspect="1" noChangeArrowheads="1"/>
          </p:cNvPicPr>
          <p:nvPr/>
        </p:nvPicPr>
        <p:blipFill>
          <a:blip r:embed="rId4" cstate="print"/>
          <a:srcRect r="1720" b="57143"/>
          <a:stretch>
            <a:fillRect/>
          </a:stretch>
        </p:blipFill>
        <p:spPr bwMode="auto">
          <a:xfrm>
            <a:off x="195263" y="3071813"/>
            <a:ext cx="8948737" cy="242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743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857250"/>
            <a:ext cx="3348037" cy="2463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7438" name="Rectangle 11"/>
          <p:cNvSpPr>
            <a:spLocks noChangeArrowheads="1"/>
          </p:cNvSpPr>
          <p:nvPr/>
        </p:nvSpPr>
        <p:spPr bwMode="auto">
          <a:xfrm>
            <a:off x="2339975" y="6021388"/>
            <a:ext cx="287338" cy="714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39" name="Rectangle 12"/>
          <p:cNvSpPr>
            <a:spLocks noChangeArrowheads="1"/>
          </p:cNvSpPr>
          <p:nvPr/>
        </p:nvSpPr>
        <p:spPr bwMode="auto">
          <a:xfrm>
            <a:off x="2555875" y="6237288"/>
            <a:ext cx="287338" cy="714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40" name="Rectangle 13"/>
          <p:cNvSpPr>
            <a:spLocks noChangeArrowheads="1"/>
          </p:cNvSpPr>
          <p:nvPr/>
        </p:nvSpPr>
        <p:spPr bwMode="auto">
          <a:xfrm>
            <a:off x="3995738" y="6381750"/>
            <a:ext cx="287337" cy="714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 for state space graph</a:t>
            </a:r>
            <a:endParaRPr/>
          </a:p>
        </p:txBody>
      </p:sp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836613"/>
            <a:ext cx="6859587" cy="460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92925" y="909638"/>
            <a:ext cx="22510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5805488"/>
            <a:ext cx="3459162" cy="795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What is a solution to </a:t>
            </a:r>
          </a:p>
          <a:p>
            <a:pPr eaLnBrk="1" hangingPunct="1">
              <a:lnSpc>
                <a:spcPct val="80000"/>
              </a:lnSpc>
              <a:buSzTx/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this planning problem?</a:t>
            </a:r>
          </a:p>
        </p:txBody>
      </p:sp>
      <p:sp>
        <p:nvSpPr>
          <p:cNvPr id="35846" name="TextBox 7"/>
          <p:cNvSpPr txBox="1">
            <a:spLocks noChangeArrowheads="1"/>
          </p:cNvSpPr>
          <p:nvPr/>
        </p:nvSpPr>
        <p:spPr bwMode="auto">
          <a:xfrm>
            <a:off x="5651500" y="3567113"/>
            <a:ext cx="18367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Goal:</a:t>
            </a:r>
          </a:p>
        </p:txBody>
      </p:sp>
      <p:sp>
        <p:nvSpPr>
          <p:cNvPr id="35848" name="Ink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010150" y="6165850"/>
            <a:ext cx="71438" cy="71438"/>
          </a:xfrm>
          <a:custGeom>
            <a:avLst/>
            <a:gdLst>
              <a:gd name="T0" fmla="*/ 0 w 31"/>
              <a:gd name="T1" fmla="*/ 2147483647 h 31"/>
              <a:gd name="T2" fmla="*/ 2147483647 w 31"/>
              <a:gd name="T3" fmla="*/ 2147483647 h 31"/>
              <a:gd name="T4" fmla="*/ 2147483647 w 31"/>
              <a:gd name="T5" fmla="*/ 2147483647 h 31"/>
              <a:gd name="T6" fmla="*/ 2147483647 w 31"/>
              <a:gd name="T7" fmla="*/ 2147483647 h 31"/>
              <a:gd name="T8" fmla="*/ 0 60000 65536"/>
              <a:gd name="T9" fmla="*/ 0 60000 65536"/>
              <a:gd name="T10" fmla="*/ 0 60000 65536"/>
              <a:gd name="T11" fmla="*/ 0 60000 65536"/>
              <a:gd name="T12" fmla="*/ 0 w 31"/>
              <a:gd name="T13" fmla="*/ 0 h 31"/>
              <a:gd name="T14" fmla="*/ 31 w 31"/>
              <a:gd name="T15" fmla="*/ 31 h 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" h="31" extrusionOk="0">
                <a:moveTo>
                  <a:pt x="0" y="0"/>
                </a:moveTo>
              </a:path>
            </a:pathLst>
          </a:custGeom>
          <a:noFill/>
          <a:ln w="19050" cap="rnd">
            <a:solidFill>
              <a:srgbClr val="1F497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084888" y="5661025"/>
            <a:ext cx="2232025" cy="512763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(puc, mc, mc)</a:t>
            </a:r>
            <a:endParaRPr lang="en-US" baseline="300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779838" y="6261100"/>
            <a:ext cx="2084387" cy="5222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(puc, dc)</a:t>
            </a:r>
            <a:endParaRPr lang="en-US" baseline="300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51275" y="5684838"/>
            <a:ext cx="2089150" cy="523875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(puc, mc)</a:t>
            </a:r>
            <a:endParaRPr lang="en-US" baseline="3000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84888" y="6237288"/>
            <a:ext cx="2159000" cy="5238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(puc, mc, dc)</a:t>
            </a:r>
            <a:endParaRPr lang="en-US"/>
          </a:p>
        </p:txBody>
      </p:sp>
      <p:sp>
        <p:nvSpPr>
          <p:cNvPr id="35853" name="Rectangle 17"/>
          <p:cNvSpPr>
            <a:spLocks noChangeArrowheads="1"/>
          </p:cNvSpPr>
          <p:nvPr/>
        </p:nvSpPr>
        <p:spPr bwMode="auto">
          <a:xfrm>
            <a:off x="6408738" y="4357688"/>
            <a:ext cx="27717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>
                <a:latin typeface="Arial" pitchFamily="34" charset="0"/>
              </a:rPr>
              <a:t>a </a:t>
            </a:r>
            <a:r>
              <a:rPr lang="en-CA" sz="2000">
                <a:solidFill>
                  <a:srgbClr val="FF0000"/>
                </a:solidFill>
                <a:latin typeface="Arial" pitchFamily="34" charset="0"/>
              </a:rPr>
              <a:t>sequence of actions </a:t>
            </a:r>
            <a:br>
              <a:rPr lang="en-CA" sz="2000">
                <a:solidFill>
                  <a:srgbClr val="FF0000"/>
                </a:solidFill>
                <a:latin typeface="Arial" pitchFamily="34" charset="0"/>
              </a:rPr>
            </a:br>
            <a:r>
              <a:rPr lang="en-CA" sz="2000">
                <a:latin typeface="Arial" pitchFamily="34" charset="0"/>
              </a:rPr>
              <a:t>that gets us from the </a:t>
            </a:r>
            <a:br>
              <a:rPr lang="en-CA" sz="2000">
                <a:latin typeface="Arial" pitchFamily="34" charset="0"/>
              </a:rPr>
            </a:br>
            <a:r>
              <a:rPr lang="en-CA" sz="2000">
                <a:latin typeface="Arial" pitchFamily="34" charset="0"/>
              </a:rPr>
              <a:t>start to a goal</a:t>
            </a:r>
          </a:p>
        </p:txBody>
      </p:sp>
      <p:sp>
        <p:nvSpPr>
          <p:cNvPr id="35854" name="TextBox 7"/>
          <p:cNvSpPr txBox="1">
            <a:spLocks noChangeArrowheads="1"/>
          </p:cNvSpPr>
          <p:nvPr/>
        </p:nvSpPr>
        <p:spPr bwMode="auto">
          <a:xfrm>
            <a:off x="5040313" y="4335463"/>
            <a:ext cx="1835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Solution:</a:t>
            </a:r>
          </a:p>
        </p:txBody>
      </p:sp>
      <p:graphicFrame>
        <p:nvGraphicFramePr>
          <p:cNvPr id="231426" name="Object 7"/>
          <p:cNvGraphicFramePr>
            <a:graphicFrameLocks noChangeAspect="1"/>
          </p:cNvGraphicFramePr>
          <p:nvPr/>
        </p:nvGraphicFramePr>
        <p:xfrm>
          <a:off x="6715140" y="3571876"/>
          <a:ext cx="714375" cy="552450"/>
        </p:xfrm>
        <a:graphic>
          <a:graphicData uri="http://schemas.openxmlformats.org/presentationml/2006/ole">
            <p:oleObj spid="_x0000_s146434" name="Equation" r:id="rId7" imgW="2793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A14E522-D570-448F-B530-7BDA6B677ED9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84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690938" cy="1189038"/>
          </a:xfrm>
        </p:spPr>
        <p:txBody>
          <a:bodyPr/>
          <a:lstStyle/>
          <a:p>
            <a:pPr eaLnBrk="1" hangingPunct="1"/>
            <a:r>
              <a:rPr lang="en-US" smtClean="0"/>
              <a:t>Example state-space graph</a:t>
            </a:r>
          </a:p>
        </p:txBody>
      </p:sp>
      <p:pic>
        <p:nvPicPr>
          <p:cNvPr id="1846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024063"/>
            <a:ext cx="7766050" cy="4833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6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0"/>
            <a:ext cx="3348037" cy="2463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470" name="Rectangle 11"/>
          <p:cNvSpPr>
            <a:spLocks noChangeArrowheads="1"/>
          </p:cNvSpPr>
          <p:nvPr/>
        </p:nvSpPr>
        <p:spPr bwMode="auto">
          <a:xfrm>
            <a:off x="2339975" y="6021388"/>
            <a:ext cx="287338" cy="714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71" name="Rectangle 12"/>
          <p:cNvSpPr>
            <a:spLocks noChangeArrowheads="1"/>
          </p:cNvSpPr>
          <p:nvPr/>
        </p:nvSpPr>
        <p:spPr bwMode="auto">
          <a:xfrm>
            <a:off x="2555875" y="6237288"/>
            <a:ext cx="287338" cy="7143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72" name="Rectangle 13"/>
          <p:cNvSpPr>
            <a:spLocks noChangeArrowheads="1"/>
          </p:cNvSpPr>
          <p:nvPr/>
        </p:nvSpPr>
        <p:spPr bwMode="auto">
          <a:xfrm>
            <a:off x="3995738" y="6381750"/>
            <a:ext cx="287337" cy="7143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A368E21-2B7C-4B5F-B1EC-06A2293D725A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94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Represent a planning problem with the </a:t>
            </a:r>
            <a:r>
              <a:rPr lang="en-US" sz="3200" b="1" smtClean="0"/>
              <a:t>STRIPS representation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Explain the </a:t>
            </a:r>
            <a:r>
              <a:rPr lang="en-US" sz="3200" b="1" smtClean="0"/>
              <a:t>STRIPS assumption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Solve a planning problem by search  (</a:t>
            </a:r>
            <a:r>
              <a:rPr lang="en-US" sz="3200" b="1" smtClean="0"/>
              <a:t>forward planning</a:t>
            </a:r>
            <a:r>
              <a:rPr lang="en-US" sz="3200" smtClean="0"/>
              <a:t>). Specify states, successor function, goal test and solution.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4E08193-D876-4DD9-B884-CA6F1C5ECEC4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  <a:endParaRPr lang="en-US" i="1" baseline="30000" smtClean="0"/>
          </a:p>
        </p:txBody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28688"/>
            <a:ext cx="8893175" cy="387985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0488" name="Rectangle 4"/>
          <p:cNvSpPr>
            <a:spLocks noChangeArrowheads="1"/>
          </p:cNvSpPr>
          <p:nvPr/>
        </p:nvSpPr>
        <p:spPr bwMode="auto">
          <a:xfrm>
            <a:off x="395288" y="1125538"/>
            <a:ext cx="824865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Finish Planning (</a:t>
            </a:r>
            <a:r>
              <a:rPr lang="en-US" dirty="0" err="1">
                <a:latin typeface="Arial Unicode MS" pitchFamily="34" charset="-128"/>
              </a:rPr>
              <a:t>Chp</a:t>
            </a:r>
            <a:r>
              <a:rPr lang="en-US" dirty="0">
                <a:latin typeface="Arial Unicode MS" pitchFamily="34" charset="-128"/>
              </a:rPr>
              <a:t>  8)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dirty="0">
                <a:latin typeface="Arial Unicode MS" pitchFamily="34" charset="-128"/>
              </a:rPr>
              <a:t>Heuristics for planning (</a:t>
            </a:r>
            <a:r>
              <a:rPr lang="en-US" i="1" dirty="0">
                <a:latin typeface="Arial Unicode MS" pitchFamily="34" charset="-128"/>
              </a:rPr>
              <a:t>not on textbook</a:t>
            </a:r>
            <a:r>
              <a:rPr lang="en-US" dirty="0">
                <a:latin typeface="Arial Unicode MS" pitchFamily="34" charset="-128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dirty="0">
                <a:latin typeface="Arial Unicode MS" pitchFamily="34" charset="-128"/>
              </a:rPr>
              <a:t>Mapping planning problem into a CSP (8.4)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23528" y="2996952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Course Announcements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23528" y="4149081"/>
            <a:ext cx="849694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Start working on Assignment2 (CSP) – due Oct 22</a:t>
            </a:r>
            <a:endParaRPr lang="en-US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dirty="0" smtClean="0">
                <a:latin typeface="Arial Unicode MS" pitchFamily="34" charset="-128"/>
              </a:rPr>
              <a:t>Work on Practice Exercises (under </a:t>
            </a:r>
            <a:r>
              <a:rPr lang="en-US" dirty="0" err="1" smtClean="0">
                <a:latin typeface="Arial Unicode MS" pitchFamily="34" charset="-128"/>
              </a:rPr>
              <a:t>Aispace</a:t>
            </a:r>
            <a:r>
              <a:rPr lang="en-US" dirty="0" smtClean="0">
                <a:latin typeface="Arial Unicode MS" pitchFamily="34" charset="-128"/>
              </a:rPr>
              <a:t>)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3ACE531-8EC2-4BDF-AEE1-BCC643A0F79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163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50006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Sampling a discrete probability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D17D3F4-4916-43AE-94A2-290E97EF9A6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/>
              <a:t>Where are we?</a:t>
            </a: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bg2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STRIPS: a Feature-Based Representation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36"/>
          <p:cNvSpPr>
            <a:spLocks noChangeArrowheads="1"/>
          </p:cNvSpPr>
          <p:nvPr/>
        </p:nvSpPr>
        <p:spPr bwMode="auto">
          <a:xfrm>
            <a:off x="2786063" y="4429125"/>
            <a:ext cx="3000375" cy="1785938"/>
          </a:xfrm>
          <a:prstGeom prst="rect">
            <a:avLst/>
          </a:prstGeom>
          <a:solidFill>
            <a:srgbClr val="CCFFFF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1AFFE72-004E-4434-A121-CA8F9D444B3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3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Modules we'll cover in this course: R&amp;Rsys</a:t>
            </a:r>
          </a:p>
        </p:txBody>
      </p:sp>
      <p:sp>
        <p:nvSpPr>
          <p:cNvPr id="5137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513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5139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5140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Inference</a:t>
            </a:r>
          </a:p>
        </p:txBody>
      </p:sp>
      <p:sp>
        <p:nvSpPr>
          <p:cNvPr id="5141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5142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5143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5144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6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5147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5148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5149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5150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5151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5152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5153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5154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57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5158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5159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5160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5161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5162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5163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65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5166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5167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E0B5DB-95C7-4B70-9728-AA6BAD72FCD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28688"/>
            <a:ext cx="8929687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State: </a:t>
            </a:r>
            <a:r>
              <a:rPr lang="en-US" sz="1800" dirty="0" smtClean="0"/>
              <a:t>assignments of values to a subset of the variables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Successor function: </a:t>
            </a:r>
            <a:r>
              <a:rPr lang="en-US" sz="1800" dirty="0" smtClean="0">
                <a:solidFill>
                  <a:schemeClr val="accent4"/>
                </a:solidFill>
              </a:rPr>
              <a:t>assign values to a “free” variable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Goal test: </a:t>
            </a:r>
            <a:r>
              <a:rPr lang="en-US" sz="1800" dirty="0" smtClean="0">
                <a:solidFill>
                  <a:schemeClr val="accent4"/>
                </a:solidFill>
              </a:rPr>
              <a:t>set of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Solution: </a:t>
            </a:r>
            <a:r>
              <a:rPr lang="en-US" sz="1800" dirty="0" smtClean="0">
                <a:solidFill>
                  <a:schemeClr val="accent4"/>
                </a:solidFill>
              </a:rPr>
              <a:t>possible world that satisfies the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Heuristic function: </a:t>
            </a:r>
            <a:r>
              <a:rPr lang="en-US" sz="1800" i="1" dirty="0" smtClean="0">
                <a:solidFill>
                  <a:schemeClr val="accent4"/>
                </a:solidFill>
              </a:rPr>
              <a:t>none (all solutions at the same distance from start)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Successor function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2"/>
                </a:solidFill>
              </a:rPr>
              <a:t>Goal test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accent6"/>
                </a:solidFill>
              </a:rPr>
              <a:t>Heuristic function</a:t>
            </a:r>
            <a:endParaRPr lang="en-US" sz="1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dirty="0" smtClean="0"/>
              <a:t>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Successor function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/>
                </a:solidFill>
              </a:rPr>
              <a:t>Goal test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Heuristic function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C43C22-1042-494F-AAA6-984A8F685E0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Clarifications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Where are we?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>
                <a:solidFill>
                  <a:schemeClr val="accent4"/>
                </a:solidFill>
              </a:rPr>
              <a:t>Planning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Example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STRIPS representation and assumption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Forward Planning</a:t>
            </a:r>
          </a:p>
          <a:p>
            <a:pPr eaLnBrk="1" hangingPunct="1">
              <a:buFontTx/>
              <a:buChar char="•"/>
              <a:defRPr/>
            </a:pPr>
            <a:endParaRPr lang="en-US" sz="32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US" sz="3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3C67BA-A6DF-4840-AC69-83E942234D8F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as Search: State and Goal</a:t>
            </a:r>
          </a:p>
        </p:txBody>
      </p:sp>
      <p:sp>
        <p:nvSpPr>
          <p:cNvPr id="7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857250"/>
            <a:ext cx="8458200" cy="5286375"/>
          </a:xfrm>
        </p:spPr>
        <p:txBody>
          <a:bodyPr/>
          <a:lstStyle/>
          <a:p>
            <a:pPr eaLnBrk="1" hangingPunct="1"/>
            <a:r>
              <a:rPr lang="en-US" dirty="0" smtClean="0"/>
              <a:t>How to select and organize a sequence of actions to achieve a given goal…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State: </a:t>
            </a:r>
            <a:r>
              <a:rPr lang="en-US" dirty="0" smtClean="0"/>
              <a:t>Agent is in a possible world (</a:t>
            </a:r>
            <a:r>
              <a:rPr lang="en-US" b="1" dirty="0" smtClean="0"/>
              <a:t>full assignments </a:t>
            </a:r>
            <a:r>
              <a:rPr lang="en-US" dirty="0" smtClean="0"/>
              <a:t>to a set of variables/features)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Goal: </a:t>
            </a:r>
            <a:r>
              <a:rPr lang="en-US" dirty="0" smtClean="0"/>
              <a:t>Agent wants to be in a possible world were </a:t>
            </a:r>
            <a:r>
              <a:rPr lang="en-US" b="1" dirty="0" smtClean="0"/>
              <a:t>some</a:t>
            </a:r>
            <a:r>
              <a:rPr lang="en-US" dirty="0" smtClean="0"/>
              <a:t> variables are given specific values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18FAA4-6C5A-477D-8008-EBA165D8761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as Search: Successor function and Solution</a:t>
            </a:r>
          </a:p>
        </p:txBody>
      </p:sp>
      <p:sp>
        <p:nvSpPr>
          <p:cNvPr id="8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428750"/>
            <a:ext cx="8458200" cy="4495800"/>
          </a:xfrm>
        </p:spPr>
        <p:txBody>
          <a:bodyPr/>
          <a:lstStyle/>
          <a:p>
            <a:pPr eaLnBrk="1" hangingPunct="1"/>
            <a:r>
              <a:rPr lang="en-US" b="1" smtClean="0"/>
              <a:t>Actions : </a:t>
            </a:r>
            <a:r>
              <a:rPr lang="en-US" smtClean="0"/>
              <a:t>take the agent from one state to another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Solution: </a:t>
            </a:r>
            <a:r>
              <a:rPr lang="en-US" smtClean="0"/>
              <a:t>sequence of actions that when performed will take the agent from the current state to a goal state</a:t>
            </a:r>
          </a:p>
          <a:p>
            <a:pPr eaLnBrk="1" hangingPunct="1"/>
            <a:endParaRPr lang="en-US" smtClean="0"/>
          </a:p>
        </p:txBody>
      </p:sp>
      <p:sp>
        <p:nvSpPr>
          <p:cNvPr id="8227" name="Rectangle 7"/>
          <p:cNvSpPr>
            <a:spLocks noChangeArrowheads="1"/>
          </p:cNvSpPr>
          <p:nvPr/>
        </p:nvSpPr>
        <p:spPr bwMode="auto">
          <a:xfrm>
            <a:off x="1071563" y="2143125"/>
            <a:ext cx="1368425" cy="1655763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28" name="Rectangle 7"/>
          <p:cNvSpPr>
            <a:spLocks noChangeArrowheads="1"/>
          </p:cNvSpPr>
          <p:nvPr/>
        </p:nvSpPr>
        <p:spPr bwMode="auto">
          <a:xfrm>
            <a:off x="4643438" y="2214563"/>
            <a:ext cx="1368425" cy="1655762"/>
          </a:xfrm>
          <a:prstGeom prst="rect">
            <a:avLst/>
          </a:prstGeom>
          <a:noFill/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34420</TotalTime>
  <Words>1431</Words>
  <Application>Microsoft Office PowerPoint</Application>
  <PresentationFormat>On-screen Show (4:3)</PresentationFormat>
  <Paragraphs>356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Equation</vt:lpstr>
      <vt:lpstr>Slide 1</vt:lpstr>
      <vt:lpstr>Lecture Overview</vt:lpstr>
      <vt:lpstr>Sampling a discrete probability distribution</vt:lpstr>
      <vt:lpstr>Lecture Overview</vt:lpstr>
      <vt:lpstr>Modules we'll cover in this course: R&amp;Rsys</vt:lpstr>
      <vt:lpstr>Standard Search vs. Specific R&amp;R systems</vt:lpstr>
      <vt:lpstr>Lecture Overview</vt:lpstr>
      <vt:lpstr>Planning as Search: State and Goal</vt:lpstr>
      <vt:lpstr>Planning as Search: Successor function and Solution</vt:lpstr>
      <vt:lpstr>Lecture Overview</vt:lpstr>
      <vt:lpstr>Delivery Robot Example (textbook)</vt:lpstr>
      <vt:lpstr>Delivery Robot Example: States</vt:lpstr>
      <vt:lpstr>Delivery Robot Example: Actions</vt:lpstr>
      <vt:lpstr>Lecture Overview</vt:lpstr>
      <vt:lpstr>STRIPS action representation</vt:lpstr>
      <vt:lpstr>STRIPS actions: Example</vt:lpstr>
      <vt:lpstr>STRIPS actions: MC and MAC</vt:lpstr>
      <vt:lpstr>STRIPS Actions (cont’)</vt:lpstr>
      <vt:lpstr>what can we conclude about a and/or the state of the world Si-1 ,immediately preceding the execution of a?</vt:lpstr>
      <vt:lpstr>what can we conclude about a and/or the state of the world Si-1 ,immediately preceding the execution of a?</vt:lpstr>
      <vt:lpstr>Lecture Overview</vt:lpstr>
      <vt:lpstr>Forward Planning</vt:lpstr>
      <vt:lpstr>Forward Planning</vt:lpstr>
      <vt:lpstr>Example state-space graph: first level</vt:lpstr>
      <vt:lpstr>Example for state space graph</vt:lpstr>
      <vt:lpstr>Example state-space graph</vt:lpstr>
      <vt:lpstr>Learning Goals for today’s class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488</cp:revision>
  <dcterms:created xsi:type="dcterms:W3CDTF">2000-08-26T02:46:38Z</dcterms:created>
  <dcterms:modified xsi:type="dcterms:W3CDTF">2012-10-15T22:10:49Z</dcterms:modified>
</cp:coreProperties>
</file>