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tags/tag3.xml" ContentType="application/vnd.openxmlformats-officedocument.presentationml.tags+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39"/>
  </p:notesMasterIdLst>
  <p:handoutMasterIdLst>
    <p:handoutMasterId r:id="rId40"/>
  </p:handoutMasterIdLst>
  <p:sldIdLst>
    <p:sldId id="561" r:id="rId3"/>
    <p:sldId id="298" r:id="rId4"/>
    <p:sldId id="558" r:id="rId5"/>
    <p:sldId id="533" r:id="rId6"/>
    <p:sldId id="519" r:id="rId7"/>
    <p:sldId id="562" r:id="rId8"/>
    <p:sldId id="563" r:id="rId9"/>
    <p:sldId id="564" r:id="rId10"/>
    <p:sldId id="565" r:id="rId11"/>
    <p:sldId id="518" r:id="rId12"/>
    <p:sldId id="493" r:id="rId13"/>
    <p:sldId id="566" r:id="rId14"/>
    <p:sldId id="567" r:id="rId15"/>
    <p:sldId id="568" r:id="rId16"/>
    <p:sldId id="569" r:id="rId17"/>
    <p:sldId id="570" r:id="rId18"/>
    <p:sldId id="571" r:id="rId19"/>
    <p:sldId id="572" r:id="rId20"/>
    <p:sldId id="573" r:id="rId21"/>
    <p:sldId id="574" r:id="rId22"/>
    <p:sldId id="575" r:id="rId23"/>
    <p:sldId id="559" r:id="rId24"/>
    <p:sldId id="585" r:id="rId25"/>
    <p:sldId id="586" r:id="rId26"/>
    <p:sldId id="587" r:id="rId27"/>
    <p:sldId id="588" r:id="rId28"/>
    <p:sldId id="576" r:id="rId29"/>
    <p:sldId id="577" r:id="rId30"/>
    <p:sldId id="579" r:id="rId31"/>
    <p:sldId id="578" r:id="rId32"/>
    <p:sldId id="580" r:id="rId33"/>
    <p:sldId id="581" r:id="rId34"/>
    <p:sldId id="583" r:id="rId35"/>
    <p:sldId id="584" r:id="rId36"/>
    <p:sldId id="560" r:id="rId37"/>
    <p:sldId id="530" r:id="rId38"/>
  </p:sldIdLst>
  <p:sldSz cx="9144000" cy="6858000" type="screen4x3"/>
  <p:notesSz cx="6997700" cy="92837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79229" autoAdjust="0"/>
  </p:normalViewPr>
  <p:slideViewPr>
    <p:cSldViewPr>
      <p:cViewPr>
        <p:scale>
          <a:sx n="75" d="100"/>
          <a:sy n="75" d="100"/>
        </p:scale>
        <p:origin x="-2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88"/>
    </p:cViewPr>
  </p:sorterViewPr>
  <p:notesViewPr>
    <p:cSldViewPr>
      <p:cViewPr>
        <p:scale>
          <a:sx n="100" d="100"/>
          <a:sy n="100" d="100"/>
        </p:scale>
        <p:origin x="-864" y="282"/>
      </p:cViewPr>
      <p:guideLst>
        <p:guide orient="horz" pos="2924"/>
        <p:guide pos="22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449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450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450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0E93232-7F3B-4A89-9AE4-2C6CEDBF16B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B7C65527-489F-44D6-AC5A-86208DA0C6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image" Target="../media/image7.png"/></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image" Target="../media/image7.png"/></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7BAF8DD-F57C-4057-92D7-025A03DBD99D}" type="slidenum">
              <a:rPr lang="en-US" smtClean="0"/>
              <a:pPr/>
              <a:t>2</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b="1" smtClean="0"/>
              <a:t>Lecture 15</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B0FEFC8F-C2F4-4FC5-80AE-676A6C354A56}" type="slidenum">
              <a:rPr lang="en-US"/>
              <a:pPr/>
              <a:t>12</a:t>
            </a:fld>
            <a:endParaRPr lang="en-US"/>
          </a:p>
        </p:txBody>
      </p:sp>
      <p:sp>
        <p:nvSpPr>
          <p:cNvPr id="36866" name="Rectangle 2"/>
          <p:cNvSpPr>
            <a:spLocks noGrp="1" noRot="1" noChangeAspect="1" noChangeArrowheads="1" noTextEdit="1"/>
          </p:cNvSpPr>
          <p:nvPr>
            <p:ph type="sldImg"/>
          </p:nvPr>
        </p:nvSpPr>
        <p:spPr>
          <a:ln/>
        </p:spPr>
      </p:sp>
      <p:sp>
        <p:nvSpPr>
          <p:cNvPr id="36867" name="Rectangle 6"/>
          <p:cNvSpPr>
            <a:spLocks noGrp="1" noChangeArrowheads="1"/>
          </p:cNvSpPr>
          <p:nvPr>
            <p:ph type="body" idx="1"/>
          </p:nvPr>
        </p:nvSpPr>
        <p:spPr>
          <a:noFill/>
          <a:ln/>
        </p:spPr>
        <p:txBody>
          <a:bodyPr/>
          <a:lstStyle/>
          <a:p>
            <a:endParaRPr lang="en-US" smtClean="0"/>
          </a:p>
        </p:txBody>
      </p:sp>
      <p:pic>
        <p:nvPicPr>
          <p:cNvPr id="36868" name="Picture 7" descr="hills-restart"/>
          <p:cNvPicPr>
            <a:picLocks noChangeAspect="1" noChangeArrowheads="1"/>
          </p:cNvPicPr>
          <p:nvPr/>
        </p:nvPicPr>
        <p:blipFill>
          <a:blip r:embed="rId3"/>
          <a:srcRect/>
          <a:stretch>
            <a:fillRect/>
          </a:stretch>
        </p:blipFill>
        <p:spPr bwMode="auto">
          <a:xfrm>
            <a:off x="1011239" y="6343651"/>
            <a:ext cx="2390775" cy="1035050"/>
          </a:xfrm>
          <a:prstGeom prst="rect">
            <a:avLst/>
          </a:prstGeom>
          <a:noFill/>
          <a:ln w="9525">
            <a:noFill/>
            <a:miter lim="800000"/>
            <a:headEnd/>
            <a:tailEnd/>
          </a:ln>
        </p:spPr>
      </p:pic>
      <p:pic>
        <p:nvPicPr>
          <p:cNvPr id="36869" name="Picture 8" descr="hill-walk"/>
          <p:cNvPicPr>
            <a:picLocks noChangeAspect="1" noChangeArrowheads="1"/>
          </p:cNvPicPr>
          <p:nvPr/>
        </p:nvPicPr>
        <p:blipFill>
          <a:blip r:embed="rId4"/>
          <a:srcRect/>
          <a:stretch>
            <a:fillRect/>
          </a:stretch>
        </p:blipFill>
        <p:spPr bwMode="auto">
          <a:xfrm>
            <a:off x="3265488" y="6189664"/>
            <a:ext cx="2817812" cy="1160462"/>
          </a:xfrm>
          <a:prstGeom prst="rect">
            <a:avLst/>
          </a:prstGeom>
          <a:noFill/>
          <a:ln w="9525">
            <a:noFill/>
            <a:miter lim="800000"/>
            <a:headEnd/>
            <a:tailEnd/>
          </a:ln>
        </p:spPr>
      </p:pic>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5996196E-C03B-4E10-BF07-53AF47A0D242}" type="slidenum">
              <a:rPr lang="en-US"/>
              <a:pPr/>
              <a:t>13</a:t>
            </a:fld>
            <a:endParaRPr lang="en-US"/>
          </a:p>
        </p:txBody>
      </p:sp>
      <p:sp>
        <p:nvSpPr>
          <p:cNvPr id="38914" name="Rectangle 2"/>
          <p:cNvSpPr>
            <a:spLocks noGrp="1" noRot="1" noChangeAspect="1" noChangeArrowheads="1" noTextEdit="1"/>
          </p:cNvSpPr>
          <p:nvPr>
            <p:ph type="sldImg"/>
          </p:nvPr>
        </p:nvSpPr>
        <p:spPr>
          <a:ln/>
        </p:spPr>
      </p:sp>
      <p:sp>
        <p:nvSpPr>
          <p:cNvPr id="38915" name="Rectangle 6"/>
          <p:cNvSpPr>
            <a:spLocks noGrp="1" noChangeArrowheads="1"/>
          </p:cNvSpPr>
          <p:nvPr>
            <p:ph type="body" idx="1"/>
          </p:nvPr>
        </p:nvSpPr>
        <p:spPr>
          <a:noFill/>
          <a:ln/>
        </p:spPr>
        <p:txBody>
          <a:bodyPr/>
          <a:lstStyle/>
          <a:p>
            <a:endParaRPr lang="en-US" smtClean="0"/>
          </a:p>
        </p:txBody>
      </p:sp>
      <p:pic>
        <p:nvPicPr>
          <p:cNvPr id="38916" name="Picture 7" descr="hills-restart"/>
          <p:cNvPicPr>
            <a:picLocks noChangeAspect="1" noChangeArrowheads="1"/>
          </p:cNvPicPr>
          <p:nvPr/>
        </p:nvPicPr>
        <p:blipFill>
          <a:blip r:embed="rId3"/>
          <a:srcRect/>
          <a:stretch>
            <a:fillRect/>
          </a:stretch>
        </p:blipFill>
        <p:spPr bwMode="auto">
          <a:xfrm>
            <a:off x="1011239" y="6343651"/>
            <a:ext cx="2390775" cy="1035050"/>
          </a:xfrm>
          <a:prstGeom prst="rect">
            <a:avLst/>
          </a:prstGeom>
          <a:noFill/>
          <a:ln w="9525">
            <a:noFill/>
            <a:miter lim="800000"/>
            <a:headEnd/>
            <a:tailEnd/>
          </a:ln>
        </p:spPr>
      </p:pic>
      <p:pic>
        <p:nvPicPr>
          <p:cNvPr id="38917" name="Picture 8" descr="hill-walk"/>
          <p:cNvPicPr>
            <a:picLocks noChangeAspect="1" noChangeArrowheads="1"/>
          </p:cNvPicPr>
          <p:nvPr/>
        </p:nvPicPr>
        <p:blipFill>
          <a:blip r:embed="rId4"/>
          <a:srcRect/>
          <a:stretch>
            <a:fillRect/>
          </a:stretch>
        </p:blipFill>
        <p:spPr bwMode="auto">
          <a:xfrm>
            <a:off x="3265488" y="6189664"/>
            <a:ext cx="2817812" cy="1160462"/>
          </a:xfrm>
          <a:prstGeom prst="rect">
            <a:avLst/>
          </a:prstGeom>
          <a:noFill/>
          <a:ln w="9525">
            <a:noFill/>
            <a:miter lim="800000"/>
            <a:headEnd/>
            <a:tailEnd/>
          </a:ln>
        </p:spPr>
      </p:pic>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89A1535-883F-4111-8D6E-D69F3244E650}" type="slidenum">
              <a:rPr lang="en-US" smtClean="0"/>
              <a:pPr/>
              <a:t>14</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a:p>
            <a:pPr eaLnBrk="1" hangingPunct="1"/>
            <a:r>
              <a:rPr lang="en-US" smtClean="0"/>
              <a:t>You may choose between a one or two stage heuristic. </a:t>
            </a:r>
          </a:p>
          <a:p>
            <a:pPr eaLnBrk="1" hangingPunct="1"/>
            <a:r>
              <a:rPr lang="en-US" smtClean="0"/>
              <a:t>  In a one stage heuristic the variable and value are chosen together. </a:t>
            </a:r>
          </a:p>
          <a:p>
            <a:pPr eaLnBrk="1" hangingPunct="1"/>
            <a:r>
              <a:rPr lang="en-US" smtClean="0"/>
              <a:t>The pair that minimize the number of conflicts</a:t>
            </a:r>
          </a:p>
          <a:p>
            <a:pPr eaLnBrk="1" hangingPunct="1"/>
            <a:r>
              <a:rPr lang="en-US" smtClean="0"/>
              <a:t>  In the two stage heuristic the variable is chosen first and then the </a:t>
            </a:r>
          </a:p>
          <a:p>
            <a:pPr eaLnBrk="1" hangingPunct="1"/>
            <a:r>
              <a:rPr lang="en-US" smtClean="0"/>
              <a:t>  value. The variable with the greatest number of conflicts in it's </a:t>
            </a:r>
          </a:p>
          <a:p>
            <a:pPr eaLnBrk="1" hangingPunct="1"/>
            <a:r>
              <a:rPr lang="en-US" smtClean="0"/>
              <a:t>  edges is chosen and then the value which resolves the highest number</a:t>
            </a:r>
          </a:p>
          <a:p>
            <a:pPr eaLnBrk="1" hangingPunct="1"/>
            <a:r>
              <a:rPr lang="en-US" smtClean="0"/>
              <a:t>  of conflicts is chosen from this variable's set of values.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7F2C444-EDD9-4682-9DCA-706F62FB7076}" type="slidenum">
              <a:rPr lang="en-US" smtClean="0"/>
              <a:pPr/>
              <a:t>15</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lvl="1" eaLnBrk="1" hangingPunct="1"/>
            <a:r>
              <a:rPr lang="en-US" smtClean="0"/>
              <a:t>Sometimes choose the variable which participates in the largest number of conflicts.</a:t>
            </a:r>
          </a:p>
          <a:p>
            <a:pPr lvl="1" eaLnBrk="1" hangingPunct="1"/>
            <a:r>
              <a:rPr lang="en-US" smtClean="0"/>
              <a:t>Sometimes choose, at random, any variable that participates in some conflict.</a:t>
            </a:r>
          </a:p>
          <a:p>
            <a:pPr lvl="1" eaLnBrk="1" hangingPunct="1"/>
            <a:r>
              <a:rPr lang="en-US" smtClean="0"/>
              <a:t>Sometimes choose a random variable.</a:t>
            </a:r>
          </a:p>
          <a:p>
            <a:pPr lvl="1" eaLnBrk="1" hangingPunct="1"/>
            <a:r>
              <a:rPr lang="en-US" smtClean="0"/>
              <a:t>Sometimes choose the best value for the chosen variable.</a:t>
            </a:r>
          </a:p>
          <a:p>
            <a:pPr lvl="1" eaLnBrk="1" hangingPunct="1"/>
            <a:r>
              <a:rPr lang="en-US" smtClean="0"/>
              <a:t>Sometimes choose a random value for the chosen variable.</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CDB35DE-C997-46B2-942D-7A0612E0B70D}" type="slidenum">
              <a:rPr lang="en-US" smtClean="0"/>
              <a:pPr/>
              <a:t>16</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Generate feasible schedule that are not too suboptimal</a:t>
            </a:r>
          </a:p>
          <a:p>
            <a:pPr eaLnBrk="1" hangingPunct="1"/>
            <a:r>
              <a:rPr lang="en-US" smtClean="0"/>
              <a:t>Soft constraints</a:t>
            </a:r>
          </a:p>
          <a:p>
            <a:pPr eaLnBrk="1" hangingPunct="1"/>
            <a:r>
              <a:rPr lang="en-US" smtClean="0"/>
              <a:t>e.g., Minimize light from moon / sun</a:t>
            </a:r>
          </a:p>
          <a:p>
            <a:pPr eaLnBrk="1" hangingPunct="1"/>
            <a:endParaRPr lang="en-US" smtClean="0"/>
          </a:p>
          <a:p>
            <a:pPr eaLnBrk="1" hangingPunct="1"/>
            <a:r>
              <a:rPr lang="en-US" smtClean="0"/>
              <a:t>SPIKE treats schedule construction as a constrained optimization problem and uses a heuristic</a:t>
            </a:r>
          </a:p>
          <a:p>
            <a:pPr eaLnBrk="1" hangingPunct="1"/>
            <a:r>
              <a:rPr lang="en-US" smtClean="0"/>
              <a:t>repair-based scheduling search technique called </a:t>
            </a:r>
            <a:r>
              <a:rPr lang="en-US" i="1" smtClean="0"/>
              <a:t>multistart stochastic repair</a:t>
            </a:r>
            <a:r>
              <a:rPr lang="en-US" smtClean="0"/>
              <a:t>. This</a:t>
            </a:r>
          </a:p>
          <a:p>
            <a:pPr eaLnBrk="1" hangingPunct="1"/>
            <a:r>
              <a:rPr lang="en-US" smtClean="0"/>
              <a:t>technique consists of the following steps:</a:t>
            </a:r>
          </a:p>
          <a:p>
            <a:pPr eaLnBrk="1" hangingPunct="1"/>
            <a:r>
              <a:rPr lang="en-US" smtClean="0"/>
              <a:t>1. </a:t>
            </a:r>
            <a:r>
              <a:rPr lang="en-US" b="1" smtClean="0"/>
              <a:t>Trial assignment: </a:t>
            </a:r>
            <a:r>
              <a:rPr lang="en-US" smtClean="0"/>
              <a:t>make a trial assignment (“initial guess”) of activities to times, based</a:t>
            </a:r>
          </a:p>
          <a:p>
            <a:pPr eaLnBrk="1" hangingPunct="1"/>
            <a:r>
              <a:rPr lang="en-US" smtClean="0"/>
              <a:t>on heuristics to be discussed further below. Such a schedule will generally have temporal</a:t>
            </a:r>
          </a:p>
          <a:p>
            <a:pPr eaLnBrk="1" hangingPunct="1"/>
            <a:r>
              <a:rPr lang="en-US" smtClean="0"/>
              <a:t>or other constraint violations, as well as resource capacity overloads;</a:t>
            </a:r>
          </a:p>
          <a:p>
            <a:pPr eaLnBrk="1" hangingPunct="1"/>
            <a:r>
              <a:rPr lang="en-US" smtClean="0"/>
              <a:t>2. </a:t>
            </a:r>
            <a:r>
              <a:rPr lang="en-US" b="1" smtClean="0"/>
              <a:t>Repair: </a:t>
            </a:r>
            <a:r>
              <a:rPr lang="en-US" smtClean="0"/>
              <a:t>apply heuristic repair techniques to try to eliminate constraint violations, until</a:t>
            </a:r>
          </a:p>
          <a:p>
            <a:pPr eaLnBrk="1" hangingPunct="1"/>
            <a:r>
              <a:rPr lang="en-US" smtClean="0"/>
              <a:t>either a pre-established level of effort has been expended or there are no conflicts left;</a:t>
            </a:r>
          </a:p>
          <a:p>
            <a:pPr eaLnBrk="1" hangingPunct="1"/>
            <a:r>
              <a:rPr lang="en-US" smtClean="0"/>
              <a:t>3. </a:t>
            </a:r>
            <a:r>
              <a:rPr lang="en-US" b="1" smtClean="0"/>
              <a:t>Deconflict: </a:t>
            </a:r>
            <a:r>
              <a:rPr lang="en-US" smtClean="0"/>
              <a:t>eliminate conflicts by removing any activities with constraint violations, or</a:t>
            </a:r>
          </a:p>
          <a:p>
            <a:pPr eaLnBrk="1" hangingPunct="1"/>
            <a:r>
              <a:rPr lang="en-US" smtClean="0"/>
              <a:t>by relaxing constraints, until a feasible schedule remains.</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EB4FE9E6-A91B-46FF-83B0-253794BF555F}" type="slidenum">
              <a:rPr lang="en-CA" smtClean="0">
                <a:cs typeface="Arial" pitchFamily="34" charset="0"/>
              </a:rPr>
              <a:pPr/>
              <a:t>17</a:t>
            </a:fld>
            <a:endParaRPr lang="en-CA" smtClean="0">
              <a:cs typeface="Arial" pitchFamily="34"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endParaRPr 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F761C66-98A1-4544-BB0F-46A4FB4BBF42}" type="slidenum">
              <a:rPr lang="en-US" smtClean="0"/>
              <a:pPr/>
              <a:t>19</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2132BB9-2E74-4F38-92F8-0D8D0D695FFD}" type="slidenum">
              <a:rPr lang="en-US" smtClean="0"/>
              <a:pPr>
                <a:defRPr/>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2132BB9-2E74-4F38-92F8-0D8D0D695FFD}" type="slidenum">
              <a:rPr lang="en-US" smtClean="0"/>
              <a:pPr>
                <a:defRPr/>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6D8FE63-5F5D-4076-8F9B-7CCA245BDA9F}" type="slidenum">
              <a:rPr lang="en-US" smtClean="0"/>
              <a:pPr/>
              <a:t>22</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372550C-3048-4F77-A3B9-8CD4FB283085}" type="slidenum">
              <a:rPr lang="en-US" smtClean="0"/>
              <a:pPr/>
              <a:t>4</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2AD9371-378A-4751-A9F0-2707D06E81D5}" type="slidenum">
              <a:rPr lang="en-US" smtClean="0"/>
              <a:pPr/>
              <a:t>24</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Summary stats for each algorithm are not effective…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373C617-977C-4F2F-9E11-BA9A45C27FA3}" type="slidenum">
              <a:rPr lang="en-US" smtClean="0"/>
              <a:pPr/>
              <a:t>25</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A846F1A-2E70-4569-8CDE-6631D3721C3B}" type="slidenum">
              <a:rPr lang="en-US" smtClean="0"/>
              <a:pPr/>
              <a:t>26</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Scheduling 1 problem</a:t>
            </a:r>
          </a:p>
          <a:p>
            <a:pPr eaLnBrk="1" hangingPunct="1"/>
            <a:r>
              <a:rPr lang="en-US" smtClean="0"/>
              <a:t>How many states  (toy problem)</a:t>
            </a:r>
          </a:p>
          <a:p>
            <a:pPr eaLnBrk="1" hangingPunct="1"/>
            <a:r>
              <a:rPr lang="en-US" smtClean="0"/>
              <a:t>200 runs  1000 steps</a:t>
            </a:r>
          </a:p>
          <a:p>
            <a:pPr eaLnBrk="1" hangingPunct="1"/>
            <a:r>
              <a:rPr lang="en-US" smtClean="0"/>
              <a:t>Random sampling</a:t>
            </a:r>
          </a:p>
          <a:p>
            <a:pPr eaLnBrk="1" hangingPunct="1"/>
            <a:r>
              <a:rPr lang="en-US" smtClean="0"/>
              <a:t>Do it again different result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C2D27D-A813-4524-8F7E-A76FBED88924}" type="slidenum">
              <a:rPr lang="en-US" smtClean="0"/>
              <a:pPr>
                <a:defRPr/>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41B3A1F7-70E4-47A0-B2D8-15815A808966}" type="slidenum">
              <a:rPr lang="en-US" smtClean="0"/>
              <a:pPr/>
              <a:t>5</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lvl="1" eaLnBrk="1" hangingPunct="1"/>
            <a:r>
              <a:rPr lang="en-US" smtClean="0"/>
              <a:t>move from one node to another according to a function that scores how good each </a:t>
            </a:r>
            <a:r>
              <a:rPr lang="en-US" smtClean="0">
                <a:solidFill>
                  <a:srgbClr val="CC0099"/>
                </a:solidFill>
              </a:rPr>
              <a:t>neighbor</a:t>
            </a:r>
            <a:r>
              <a:rPr lang="en-US" smtClean="0"/>
              <a:t> is</a:t>
            </a:r>
          </a:p>
          <a:p>
            <a:pPr lvl="1" eaLnBrk="1" hangingPunct="1"/>
            <a:r>
              <a:rPr lang="en-US" smtClean="0"/>
              <a:t>according to a </a:t>
            </a:r>
            <a:r>
              <a:rPr lang="en-US" smtClean="0">
                <a:solidFill>
                  <a:srgbClr val="CC0099"/>
                </a:solidFill>
              </a:rPr>
              <a:t>function that scores how good each neighbor is</a:t>
            </a:r>
          </a:p>
          <a:p>
            <a:pPr lvl="1" eaLnBrk="1" hangingPunct="1"/>
            <a:endParaRPr lang="en-US" smtClean="0">
              <a:solidFill>
                <a:srgbClr val="CC0099"/>
              </a:solidFill>
            </a:endParaRPr>
          </a:p>
          <a:p>
            <a:pPr lvl="1" eaLnBrk="1" hangingPunct="1"/>
            <a:r>
              <a:rPr lang="en-US" smtClean="0">
                <a:solidFill>
                  <a:srgbClr val="CC0099"/>
                </a:solidFill>
              </a:rPr>
              <a:t>Number of unsatisfied constraints OR weighted count</a:t>
            </a:r>
          </a:p>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0137215-6162-4DF5-A34F-9FCF029A00B4}" type="slidenum">
              <a:rPr lang="en-US" smtClean="0"/>
              <a:pPr/>
              <a:t>33</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lvl="1" eaLnBrk="1" hangingPunct="1"/>
            <a:r>
              <a:rPr lang="en-US" smtClean="0"/>
              <a:t>Sometimes choose the variable which participates in the largest number of conflicts.</a:t>
            </a:r>
          </a:p>
          <a:p>
            <a:pPr lvl="1" eaLnBrk="1" hangingPunct="1"/>
            <a:r>
              <a:rPr lang="en-US" smtClean="0"/>
              <a:t>Sometimes choose, at random, any variable that participates in some conflict.</a:t>
            </a:r>
          </a:p>
          <a:p>
            <a:pPr lvl="1" eaLnBrk="1" hangingPunct="1"/>
            <a:r>
              <a:rPr lang="en-US" smtClean="0"/>
              <a:t>Sometimes choose a random variable.</a:t>
            </a:r>
          </a:p>
          <a:p>
            <a:pPr lvl="1" eaLnBrk="1" hangingPunct="1"/>
            <a:r>
              <a:rPr lang="en-US" smtClean="0"/>
              <a:t>Sometimes choose the best value for the chosen variable.</a:t>
            </a:r>
          </a:p>
          <a:p>
            <a:pPr lvl="1" eaLnBrk="1" hangingPunct="1"/>
            <a:r>
              <a:rPr lang="en-US" smtClean="0"/>
              <a:t>Sometimes choose a random value for the chosen variable.</a:t>
            </a:r>
          </a:p>
          <a:p>
            <a:pPr eaLnBrk="1" hangingPunct="1"/>
            <a:r>
              <a:rPr lang="en-US" b="1" smtClean="0"/>
              <a:t>Random Sampling</a:t>
            </a:r>
          </a:p>
          <a:p>
            <a:pPr eaLnBrk="1" hangingPunct="1"/>
            <a:r>
              <a:rPr lang="en-US" smtClean="0"/>
              <a:t>At each step this algorithm randomly creates a new solution. For each variable a new value is randomly chosen.</a:t>
            </a:r>
            <a:endParaRPr lang="en-US" b="1" smtClean="0"/>
          </a:p>
          <a:p>
            <a:pPr eaLnBrk="1" hangingPunct="1"/>
            <a:r>
              <a:rPr lang="en-US" b="1" smtClean="0"/>
              <a:t>Random Walk</a:t>
            </a:r>
          </a:p>
          <a:p>
            <a:pPr eaLnBrk="1" hangingPunct="1"/>
            <a:r>
              <a:rPr lang="en-US" smtClean="0"/>
              <a:t>At each step this algorithm randomly chooses a new solution from the set of neighbouring solutions. The set of neighbouring solutions is defined in this applet as the solutions where a single variable has a different value. </a:t>
            </a:r>
          </a:p>
          <a:p>
            <a:pPr eaLnBrk="1" hangingPunct="1"/>
            <a:r>
              <a:rPr lang="en-US" smtClean="0"/>
              <a:t>Options: You may choose between a one or two stage heuristic. In the first case, the variable and value are chosen together; in the second case, the variable is chosen first and then the value.</a:t>
            </a:r>
            <a:endParaRPr lang="en-US" b="1" smtClean="0"/>
          </a:p>
          <a:p>
            <a:pPr eaLnBrk="1" hangingPunct="1"/>
            <a:r>
              <a:rPr lang="en-US" b="1" smtClean="0"/>
              <a:t>Greedy Descent</a:t>
            </a:r>
          </a:p>
          <a:p>
            <a:pPr eaLnBrk="1" hangingPunct="1"/>
            <a:r>
              <a:rPr lang="en-US" smtClean="0"/>
              <a:t>At each step this algorithm chooses a value which improves the graph. </a:t>
            </a:r>
          </a:p>
          <a:p>
            <a:pPr eaLnBrk="1" hangingPunct="1"/>
            <a:r>
              <a:rPr lang="en-US" smtClean="0"/>
              <a:t>Options: You may choose between a one or two stage heuristic. In a one stage heuristic the variable and value are chosen together. In the two stage heuristic the variable is chosen first and then the value. The variable with the greatest number of conflicts in its edges is chosen and then the value which resolves the highest number of conflicts is chosen from this variable's set of values. </a:t>
            </a:r>
            <a:endParaRPr lang="en-US" b="1" smtClean="0"/>
          </a:p>
          <a:p>
            <a:pPr eaLnBrk="1" hangingPunct="1"/>
            <a:r>
              <a:rPr lang="en-US" b="1" smtClean="0"/>
              <a:t>Greedy Descent with the Min Conflict Heuristic</a:t>
            </a:r>
          </a:p>
          <a:p>
            <a:pPr eaLnBrk="1" hangingPunct="1"/>
            <a:r>
              <a:rPr lang="en-US" smtClean="0"/>
              <a:t>The Min Conflict Heuristic is one of the first heuristics used for constraint satisfaction problems. (Minton et Al, 1992). It chooses a variable randomly from the set of variables with conflicts (red edges). The value which results in the fewest conflicts is chosen from the possible assignments for this variable. This heuristic is almost identical to Greedy Descent with Random Walk with a two stage heuristic choosing any red node 100% and best value 100%. The only difference is the MCH may return to the previous assignment. </a:t>
            </a:r>
            <a:endParaRPr lang="en-US" b="1" smtClean="0"/>
          </a:p>
          <a:p>
            <a:pPr eaLnBrk="1" hangingPunct="1"/>
            <a:r>
              <a:rPr lang="en-US" b="1" smtClean="0"/>
              <a:t>Greedy Descent with Random Walk</a:t>
            </a:r>
          </a:p>
          <a:p>
            <a:pPr eaLnBrk="1" hangingPunct="1"/>
            <a:r>
              <a:rPr lang="en-US" smtClean="0"/>
              <a:t>At each step this algorithm probabilistically decides whether or not to take a greedy step (change to the best neighbour) or to take a random walk (change to any neighbour) </a:t>
            </a:r>
          </a:p>
          <a:p>
            <a:pPr eaLnBrk="1" hangingPunct="1"/>
            <a:r>
              <a:rPr lang="en-US" smtClean="0"/>
              <a:t>Options: You may choose between a one or two stage heuristic.  In the first case, the variable and value are chosen together; in the second case, the variable is chosen first and then the value. To increase the random walk percentage increase the "random ..." values. </a:t>
            </a:r>
            <a:endParaRPr lang="en-US" b="1" smtClean="0"/>
          </a:p>
          <a:p>
            <a:pPr eaLnBrk="1" hangingPunct="1"/>
            <a:r>
              <a:rPr lang="en-US" b="1" smtClean="0"/>
              <a:t>Greedy Descent with Random Restart</a:t>
            </a:r>
          </a:p>
          <a:p>
            <a:pPr eaLnBrk="1" hangingPunct="1"/>
            <a:r>
              <a:rPr lang="en-US" smtClean="0"/>
              <a:t>This algorithm proceeds like the Greedy Descent algorithm but resets the variables to a new random solution at regular intervals. </a:t>
            </a:r>
          </a:p>
          <a:p>
            <a:pPr eaLnBrk="1" hangingPunct="1"/>
            <a:r>
              <a:rPr lang="en-US" smtClean="0"/>
              <a:t>Options: Reset Graph specifies the number of steps between random resets of the graph.</a:t>
            </a:r>
            <a:endParaRPr lang="en-US" b="1" smtClean="0"/>
          </a:p>
          <a:p>
            <a:pPr eaLnBrk="1" hangingPunct="1"/>
            <a:r>
              <a:rPr lang="en-US" b="1" smtClean="0"/>
              <a:t>Greedy Descent with all Options</a:t>
            </a:r>
          </a:p>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7A4228C-1F37-4B85-A13B-21AB96D4369A}" type="slidenum">
              <a:rPr lang="en-US" smtClean="0"/>
              <a:pPr/>
              <a:t>34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dirty="0" smtClean="0"/>
              <a:t>Key Idea: combine hill climbing (advantage: finds local maximum) with randomization (advantage: doesn't get stuck).</a:t>
            </a:r>
          </a:p>
          <a:p>
            <a:pPr eaLnBrk="1" hangingPunct="1"/>
            <a:r>
              <a:rPr lang="en-US" dirty="0" smtClean="0"/>
              <a:t>Limitations</a:t>
            </a:r>
          </a:p>
          <a:p>
            <a:pPr eaLnBrk="1" hangingPunct="1">
              <a:buFontTx/>
              <a:buChar char="•"/>
            </a:pPr>
            <a:r>
              <a:rPr lang="en-US" dirty="0" smtClean="0"/>
              <a:t>Typically no guarantee they will find a solution even if one exists</a:t>
            </a:r>
          </a:p>
          <a:p>
            <a:pPr eaLnBrk="1" hangingPunct="1">
              <a:buFontTx/>
              <a:buChar char="•"/>
            </a:pPr>
            <a:r>
              <a:rPr lang="en-US" dirty="0" smtClean="0"/>
              <a:t>Not able to show that no solution exists</a:t>
            </a:r>
          </a:p>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D625C332-0F72-4D74-BD84-984187C5D4EB}" type="slidenum">
              <a:rPr lang="en-US" smtClean="0"/>
              <a:pPr/>
              <a:t>35</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9F37907-205E-4EEA-8458-33603A6A4626}" type="slidenum">
              <a:rPr lang="en-US" smtClean="0"/>
              <a:pPr/>
              <a:t>36</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29013"/>
            <a:fld id="{67E172AC-E7F3-4513-B04A-126FA23FA9BD}" type="slidenum">
              <a:rPr lang="en-US" smtClean="0">
                <a:solidFill>
                  <a:prstClr val="black"/>
                </a:solidFill>
              </a:rPr>
              <a:pPr defTabSz="929013"/>
              <a:t>6</a:t>
            </a:fld>
            <a:endParaRPr lang="en-US" dirty="0" smtClean="0">
              <a:solidFill>
                <a:prstClr val="black"/>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31408" y="4409839"/>
            <a:ext cx="5134886" cy="4176205"/>
          </a:xfrm>
          <a:noFill/>
          <a:ln/>
        </p:spPr>
        <p:txBody>
          <a:bodyPr/>
          <a:lstStyle/>
          <a:p>
            <a:pPr eaLnBrk="1" hangingPunct="1"/>
            <a:r>
              <a:rPr lang="en-US" smtClean="0"/>
              <a:t>One of the most obvious heuristics is to select the value that results in the minimum # of conflicts with the other variables - the min conflicts heuristics</a:t>
            </a:r>
          </a:p>
          <a:p>
            <a:pPr eaLnBrk="1" hangingPunct="1"/>
            <a:r>
              <a:rPr lang="en-US" smtClean="0"/>
              <a:t>Ex, in case of eight queen, it is the number of attacking queens.</a:t>
            </a:r>
          </a:p>
          <a:p>
            <a:pPr eaLnBrk="1" hangingPunct="1"/>
            <a:r>
              <a:rPr lang="en-US" smtClean="0"/>
              <a:t>Min conflict is surprising effective and can solve the million-queens problem in less than 50 steps. It has also been used to schedule the hubble telecope, reducing the time taken to schedule a week of observations from three weeks to around 10’</a:t>
            </a:r>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pPr defTabSz="929013"/>
            <a:fld id="{E0381392-001B-40B2-99A6-07A48E5849BB}" type="slidenum">
              <a:rPr lang="en-US" smtClean="0">
                <a:solidFill>
                  <a:prstClr val="black"/>
                </a:solidFill>
              </a:rPr>
              <a:pPr defTabSz="929013"/>
              <a:t>7</a:t>
            </a:fld>
            <a:endParaRPr lang="en-US" dirty="0" smtClean="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31408" y="4409839"/>
            <a:ext cx="5134886" cy="4176205"/>
          </a:xfrm>
          <a:noFill/>
          <a:ln/>
        </p:spPr>
        <p:txBody>
          <a:bodyPr/>
          <a:lstStyle/>
          <a:p>
            <a:pPr eaLnBrk="1" hangingPunct="1"/>
            <a:endParaRPr lang="en-US" b="1" i="1" smtClean="0"/>
          </a:p>
          <a:p>
            <a:pPr eaLnBrk="1" hangingPunct="1"/>
            <a:r>
              <a:rPr lang="en-US" b="1" i="1" smtClean="0"/>
              <a:t>No way to move from a plateau, could escape from a shoulder</a:t>
            </a:r>
          </a:p>
          <a:p>
            <a:pPr eaLnBrk="1" hangingPunct="1"/>
            <a:endParaRPr lang="en-US" b="1" i="1" smtClean="0"/>
          </a:p>
          <a:p>
            <a:pPr eaLnBrk="1" hangingPunct="1"/>
            <a:r>
              <a:rPr lang="en-US" b="1" i="1" smtClean="0"/>
              <a:t>With a randomly gerenated 8-queen initial state steepest ascent hill climbing gets stuck 86% of the times. Takes 4 steps on average to suceed and 3 to get stuck –good since there are 17 million states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pPr defTabSz="929013"/>
            <a:fld id="{034B54C8-494D-41F1-8139-A152E66C2F01}" type="slidenum">
              <a:rPr lang="en-US" smtClean="0">
                <a:solidFill>
                  <a:prstClr val="black"/>
                </a:solidFill>
              </a:rPr>
              <a:pPr defTabSz="929013"/>
              <a:t>8</a:t>
            </a:fld>
            <a:endParaRPr lang="en-US" dirty="0" smtClean="0">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699770" y="4409839"/>
            <a:ext cx="5598160" cy="4176205"/>
          </a:xfrm>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pPr defTabSz="929013"/>
            <a:fld id="{A616CBDD-8EE2-4329-8239-A4D085BD8C3C}" type="slidenum">
              <a:rPr lang="en-US" smtClean="0">
                <a:solidFill>
                  <a:prstClr val="black"/>
                </a:solidFill>
              </a:rPr>
              <a:pPr defTabSz="929013"/>
              <a:t>9</a:t>
            </a:fld>
            <a:endParaRPr lang="en-US" dirty="0" smtClean="0">
              <a:solidFill>
                <a:prstClr val="black"/>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31408" y="4409839"/>
            <a:ext cx="5134886" cy="4176205"/>
          </a:xfrm>
          <a:noFill/>
          <a:ln/>
        </p:spPr>
        <p:txBody>
          <a:bodyPr/>
          <a:lstStyle/>
          <a:p>
            <a:pPr eaLnBrk="1" hangingPunct="1"/>
            <a:endParaRPr lang="en-US" b="1" i="1"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CEBE176-C149-45F0-B348-BA8C9FBE9B0D}" type="slidenum">
              <a:rPr lang="en-US" smtClean="0"/>
              <a:pPr/>
              <a:t>10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6249A3B-FC2E-42C7-BE27-E961FC0BE7D5}" type="slidenum">
              <a:rPr lang="en-US" smtClean="0"/>
              <a:pPr/>
              <a:t>11</a:t>
            </a:fld>
            <a:endParaRPr lang="en-US" smtClean="0"/>
          </a:p>
        </p:txBody>
      </p:sp>
      <p:sp>
        <p:nvSpPr>
          <p:cNvPr id="28675" name="Rectangle 2"/>
          <p:cNvSpPr>
            <a:spLocks noGrp="1" noRot="1" noChangeAspect="1" noChangeArrowheads="1" noTextEdit="1"/>
          </p:cNvSpPr>
          <p:nvPr>
            <p:ph type="sldImg"/>
          </p:nvPr>
        </p:nvSpPr>
        <p:spPr>
          <a:ln/>
        </p:spPr>
      </p:sp>
      <p:sp>
        <p:nvSpPr>
          <p:cNvPr id="618499" name="Rectangle 3"/>
          <p:cNvSpPr>
            <a:spLocks noGrp="1" noChangeArrowheads="1"/>
          </p:cNvSpPr>
          <p:nvPr>
            <p:ph type="body" idx="1"/>
          </p:nvPr>
        </p:nvSpPr>
        <p:spPr/>
        <p:txBody>
          <a:bodyPr/>
          <a:lstStyle/>
          <a:p>
            <a:pPr eaLnBrk="1" hangingPunct="1">
              <a:defRPr/>
            </a:pPr>
            <a:r>
              <a:rPr lang="en-US" dirty="0" smtClean="0">
                <a:latin typeface="Arial Unicode MS" pitchFamily="34" charset="-128"/>
              </a:rPr>
              <a:t>NOTE again: Everything that will be said for Hill Climbing is also true for Gradient Descent </a:t>
            </a:r>
            <a:r>
              <a:rPr lang="en-US" sz="1050" dirty="0" smtClean="0">
                <a:latin typeface="Arial Unicode MS" pitchFamily="34" charset="-128"/>
              </a:rPr>
              <a:t>(max -&gt; min)</a:t>
            </a:r>
          </a:p>
          <a:p>
            <a:pPr eaLnBrk="1" hangingPunct="1">
              <a:buFontTx/>
              <a:buChar char="•"/>
              <a:defRPr/>
            </a:pPr>
            <a:r>
              <a:rPr lang="en-US" dirty="0" smtClean="0"/>
              <a:t>Consider </a:t>
            </a:r>
            <a:r>
              <a:rPr lang="en-US" dirty="0" smtClean="0">
                <a:solidFill>
                  <a:schemeClr val="accent6"/>
                </a:solidFill>
              </a:rPr>
              <a:t>two methods </a:t>
            </a:r>
            <a:r>
              <a:rPr lang="en-US" dirty="0" smtClean="0"/>
              <a:t>to find a maximum value:</a:t>
            </a:r>
          </a:p>
          <a:p>
            <a:pPr lvl="1" eaLnBrk="1" hangingPunct="1">
              <a:defRPr/>
            </a:pPr>
            <a:r>
              <a:rPr lang="en-US" dirty="0" smtClean="0">
                <a:solidFill>
                  <a:schemeClr val="accent6"/>
                </a:solidFill>
              </a:rPr>
              <a:t>Hill climbing</a:t>
            </a:r>
            <a:r>
              <a:rPr lang="en-US" dirty="0" smtClean="0"/>
              <a:t>, starting from some position, keep moving uphill &amp; report maximum value found</a:t>
            </a:r>
          </a:p>
          <a:p>
            <a:pPr lvl="1" eaLnBrk="1" hangingPunct="1">
              <a:defRPr/>
            </a:pPr>
            <a:r>
              <a:rPr lang="en-US" dirty="0" smtClean="0">
                <a:solidFill>
                  <a:schemeClr val="accent6"/>
                </a:solidFill>
              </a:rPr>
              <a:t>Pick values at random </a:t>
            </a:r>
            <a:r>
              <a:rPr lang="en-US" dirty="0" smtClean="0"/>
              <a:t>&amp; report maximum value found</a:t>
            </a:r>
          </a:p>
          <a:p>
            <a:pPr eaLnBrk="1" hangingPunct="1">
              <a:buFontTx/>
              <a:buChar char="•"/>
              <a:defRPr/>
            </a:pPr>
            <a:endParaRPr lang="en-US" dirty="0" smtClean="0"/>
          </a:p>
          <a:p>
            <a:pPr marL="342900" indent="-342900" eaLnBrk="1" hangingPunct="1">
              <a:spcBef>
                <a:spcPct val="20000"/>
              </a:spcBef>
              <a:buFontTx/>
              <a:buChar char="•"/>
              <a:defRPr/>
            </a:pPr>
            <a:r>
              <a:rPr lang="en-US" dirty="0" smtClean="0">
                <a:latin typeface="Arial Unicode MS" pitchFamily="34" charset="-128"/>
              </a:rPr>
              <a:t>Which do you expect to work better to find a maximum?</a:t>
            </a:r>
          </a:p>
          <a:p>
            <a:pPr marL="742950" lvl="1" indent="-285750" eaLnBrk="1" hangingPunct="1">
              <a:spcBef>
                <a:spcPct val="20000"/>
              </a:spcBef>
              <a:buClr>
                <a:schemeClr val="tx1"/>
              </a:buClr>
              <a:buSzPct val="120000"/>
              <a:buFontTx/>
              <a:buChar char="•"/>
              <a:defRPr/>
            </a:pPr>
            <a:r>
              <a:rPr lang="en-US" sz="2400" dirty="0" smtClean="0">
                <a:latin typeface="Arial Unicode MS" pitchFamily="34" charset="-128"/>
              </a:rPr>
              <a:t>hill climbing is good for finding local maxima</a:t>
            </a:r>
          </a:p>
          <a:p>
            <a:pPr marL="742950" lvl="1" indent="-285750" eaLnBrk="1" hangingPunct="1">
              <a:spcBef>
                <a:spcPct val="20000"/>
              </a:spcBef>
              <a:buClr>
                <a:schemeClr val="tx1"/>
              </a:buClr>
              <a:buSzPct val="120000"/>
              <a:buFontTx/>
              <a:buChar char="•"/>
              <a:defRPr/>
            </a:pPr>
            <a:r>
              <a:rPr lang="en-US" sz="2400" dirty="0" smtClean="0">
                <a:latin typeface="Arial Unicode MS" pitchFamily="34" charset="-128"/>
              </a:rPr>
              <a:t>selecting random nodes is good for finding/exploring new parts of the search space</a:t>
            </a:r>
          </a:p>
          <a:p>
            <a:pPr marL="342900" indent="-342900" eaLnBrk="1" hangingPunct="1">
              <a:spcBef>
                <a:spcPct val="20000"/>
              </a:spcBef>
              <a:buFontTx/>
              <a:buChar char="•"/>
              <a:defRPr/>
            </a:pPr>
            <a:r>
              <a:rPr lang="en-US" dirty="0" smtClean="0">
                <a:latin typeface="Arial Unicode MS" pitchFamily="34" charset="-128"/>
              </a:rPr>
              <a:t>A mix of the two techniques can work even better</a:t>
            </a:r>
          </a:p>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A8AE322-F4FD-48B7-9CD9-AAF23FEB190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61690D-D6F3-41A1-A2BF-EBBD6CC022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44F4E7-4663-4D88-B809-D8DC241C7DF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4F0D5F9-A555-4F9D-B0F1-7AF91945520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B692F01-8C0C-4188-8683-B2515AD18C6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34938" y="152400"/>
            <a:ext cx="8885237" cy="5461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134938" y="1066800"/>
            <a:ext cx="4371975"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hart Placeholder 3"/>
          <p:cNvSpPr>
            <a:spLocks noGrp="1"/>
          </p:cNvSpPr>
          <p:nvPr>
            <p:ph type="chart" sz="half" idx="2"/>
          </p:nvPr>
        </p:nvSpPr>
        <p:spPr>
          <a:xfrm>
            <a:off x="4659313" y="1066800"/>
            <a:ext cx="4371975" cy="5029200"/>
          </a:xfrm>
        </p:spPr>
        <p:txBody>
          <a:bodyPr/>
          <a:lstStyle/>
          <a:p>
            <a:pPr lvl="0"/>
            <a:endParaRPr lang="en-CA" noProof="0"/>
          </a:p>
        </p:txBody>
      </p:sp>
      <p:sp>
        <p:nvSpPr>
          <p:cNvPr id="5" name="Footer Placeholder 4"/>
          <p:cNvSpPr>
            <a:spLocks noGrp="1"/>
          </p:cNvSpPr>
          <p:nvPr>
            <p:ph type="ftr" sz="quarter" idx="10"/>
          </p:nvPr>
        </p:nvSpPr>
        <p:spPr>
          <a:xfrm>
            <a:off x="762000" y="6553200"/>
            <a:ext cx="7239000" cy="304800"/>
          </a:xfrm>
        </p:spPr>
        <p:txBody>
          <a:bodyPr/>
          <a:lstStyle>
            <a:lvl1pPr>
              <a:defRPr smtClean="0">
                <a:cs typeface="Arial" pitchFamily="34" charset="0"/>
              </a:defRPr>
            </a:lvl1pPr>
          </a:lstStyle>
          <a:p>
            <a:pPr>
              <a:defRPr/>
            </a:pPr>
            <a:r>
              <a:rPr lang="de-DE"/>
              <a:t>CPSC 322, Lecture 1</a:t>
            </a:r>
          </a:p>
        </p:txBody>
      </p:sp>
      <p:sp>
        <p:nvSpPr>
          <p:cNvPr id="6" name="Slide Number Placeholder 5"/>
          <p:cNvSpPr>
            <a:spLocks noGrp="1"/>
          </p:cNvSpPr>
          <p:nvPr>
            <p:ph type="sldNum" sz="quarter" idx="11"/>
          </p:nvPr>
        </p:nvSpPr>
        <p:spPr>
          <a:xfrm>
            <a:off x="8382000" y="6553200"/>
            <a:ext cx="685800" cy="228600"/>
          </a:xfrm>
        </p:spPr>
        <p:txBody>
          <a:bodyPr/>
          <a:lstStyle>
            <a:lvl1pPr>
              <a:defRPr/>
            </a:lvl1pPr>
          </a:lstStyle>
          <a:p>
            <a:pPr>
              <a:defRPr/>
            </a:pPr>
            <a:fld id="{429774C9-CEC0-41C6-BB3D-DDA00F4FB7B7}" type="slidenum">
              <a:rPr lang="de-DE"/>
              <a:pPr>
                <a:defRPr/>
              </a:pPr>
              <a:t>‹#›</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EE0804C-93DD-49E4-99BE-F4A20049588A}"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C685428-A91A-49E5-8BAD-58C29A675EB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C73ECD9-88B2-4DBB-9A96-75548E3D34E3}"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D51A3242-62DB-4407-B390-7EA5AD5C8F79}"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53503E5-C218-48E1-9E72-92F0363634CE}"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F6A284-A663-43BA-B80A-6141D2B642A0}"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7A272A0-99F2-4C08-8F1C-7EF780428C6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65BC82C8-FF7D-49D3-BF4A-32A1179163C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31238F0-758A-42B9-BAE4-126DB39BC067}"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C4387438-4364-451F-8A81-D791BDF2F1F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22E4CDC0-34E4-432C-B90C-55F1388655B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EC4065FB-685B-4FCB-BAE7-9E7246BC6420}"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6C82224-6959-490B-B202-AEE192188D9F}"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CPSC 322, Lecture 14</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3378829C-1FC0-41BF-9C3E-F22B5300C3B7}"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6545460-52C8-468D-8B75-B1CB0F80BF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F440DF-4A0E-4FDE-A8DD-50613709F51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A9BED9F7-5702-4F4A-A4C8-5C164A50006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983C792-B4BA-42B4-B2AF-680257D30E5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D2B23EE-A9E4-4BDE-B9ED-B13B62FE12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D5E41EB-83E9-4740-953A-31A1BE51405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F01FD2B-C42C-4F44-B0A0-2B3866CB878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5"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CPSC 322, Lecture 15</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553A0570-CC32-4586-933E-3533BD44F3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6" r:id="rId14"/>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solidFill>
                  <a:srgbClr val="000000"/>
                </a:solidFill>
              </a:rPr>
              <a:t>CPSC 322, Lecture 14</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solidFill>
                  <a:srgbClr val="000000"/>
                </a:solidFill>
              </a:rPr>
              <a:t>Slide </a:t>
            </a:r>
            <a:fld id="{DAAFAFB3-6CB8-4DD7-AE56-8F192C3592FF}" type="slidenum">
              <a:rPr lang="en-US">
                <a:solidFill>
                  <a:srgbClr val="000000"/>
                </a:solidFill>
              </a:rPr>
              <a:pPr>
                <a:def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cs.ubc.ca/students/undergrad/life/upcoming-events" TargetMode="Externa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vmlDrawing" Target="../drawings/vmlDrawing14.vml"/><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vmlDrawing" Target="../drawings/vmlDrawing15.vml"/><Relationship Id="rId5" Type="http://schemas.openxmlformats.org/officeDocument/2006/relationships/oleObject" Target="../embeddings/oleObject2.bin"/><Relationship Id="rId4"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17.vml"/><Relationship Id="rId5" Type="http://schemas.openxmlformats.org/officeDocument/2006/relationships/oleObject" Target="../embeddings/oleObject4.bin"/><Relationship Id="rId4"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18.vml"/><Relationship Id="rId5" Type="http://schemas.openxmlformats.org/officeDocument/2006/relationships/oleObject" Target="../embeddings/oleObject5.bin"/><Relationship Id="rId4"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6.bin"/></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1.xml"/><Relationship Id="rId1" Type="http://schemas.openxmlformats.org/officeDocument/2006/relationships/vmlDrawing" Target="../drawings/vmlDrawing4.v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6.xml"/><Relationship Id="rId1" Type="http://schemas.openxmlformats.org/officeDocument/2006/relationships/vmlDrawing" Target="../drawings/vmlDrawing5.v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6.xml"/><Relationship Id="rId1" Type="http://schemas.openxmlformats.org/officeDocument/2006/relationships/vmlDrawing" Target="../drawings/vmlDrawing6.v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6.xml"/><Relationship Id="rId1" Type="http://schemas.openxmlformats.org/officeDocument/2006/relationships/vmlDrawing" Target="../drawings/vmlDrawing7.v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a:xfrm>
            <a:off x="457200" y="214313"/>
            <a:ext cx="8229600" cy="1414462"/>
          </a:xfrm>
        </p:spPr>
        <p:txBody>
          <a:bodyPr rtlCol="0">
            <a:normAutofit fontScale="90000"/>
          </a:bodyPr>
          <a:lstStyle/>
          <a:p>
            <a:pPr eaLnBrk="1" fontAlgn="auto" hangingPunct="1">
              <a:spcAft>
                <a:spcPts val="0"/>
              </a:spcAft>
              <a:defRPr/>
            </a:pPr>
            <a:r>
              <a:rPr lang="en-US" sz="2200" b="1" dirty="0" smtClean="0">
                <a:solidFill>
                  <a:schemeClr val="bg1">
                    <a:lumMod val="50000"/>
                  </a:schemeClr>
                </a:solidFill>
              </a:rPr>
              <a:t>Department of Computer Science</a:t>
            </a:r>
            <a:br>
              <a:rPr lang="en-US" sz="2200" b="1" dirty="0" smtClean="0">
                <a:solidFill>
                  <a:schemeClr val="bg1">
                    <a:lumMod val="50000"/>
                  </a:schemeClr>
                </a:solidFill>
              </a:rPr>
            </a:br>
            <a:r>
              <a:rPr lang="en-US" sz="2200" b="1" dirty="0" smtClean="0">
                <a:solidFill>
                  <a:schemeClr val="bg1">
                    <a:lumMod val="50000"/>
                  </a:schemeClr>
                </a:solidFill>
              </a:rPr>
              <a:t>Undergraduate Events </a:t>
            </a:r>
            <a:br>
              <a:rPr lang="en-US" sz="2200" b="1" dirty="0" smtClean="0">
                <a:solidFill>
                  <a:schemeClr val="bg1">
                    <a:lumMod val="50000"/>
                  </a:schemeClr>
                </a:solidFill>
              </a:rPr>
            </a:br>
            <a:r>
              <a:rPr lang="en-US" sz="2200" b="1" dirty="0" smtClean="0">
                <a:solidFill>
                  <a:srgbClr val="FFC000"/>
                </a:solidFill>
              </a:rPr>
              <a:t>More </a:t>
            </a:r>
            <a:r>
              <a:rPr lang="en-US" sz="2200" b="1" dirty="0">
                <a:solidFill>
                  <a:srgbClr val="FFC000"/>
                </a:solidFill>
              </a:rPr>
              <a:t>details @ </a:t>
            </a:r>
            <a:r>
              <a:rPr lang="en-US" sz="2400" b="1" u="sng" dirty="0">
                <a:hlinkClick r:id="rId2"/>
              </a:rPr>
              <a:t>https://www.cs.ubc.ca/students/undergrad/life/upcoming-events</a:t>
            </a:r>
            <a:r>
              <a:rPr lang="en-US" sz="2400" b="1" dirty="0">
                <a:solidFill>
                  <a:srgbClr val="FFC000"/>
                </a:solidFill>
              </a:rPr>
              <a:t/>
            </a:r>
            <a:br>
              <a:rPr lang="en-US" sz="2400" b="1" dirty="0">
                <a:solidFill>
                  <a:srgbClr val="FFC000"/>
                </a:solidFill>
              </a:rPr>
            </a:br>
            <a:endParaRPr lang="en-US" sz="2400" b="1" dirty="0" smtClean="0">
              <a:solidFill>
                <a:schemeClr val="bg1">
                  <a:lumMod val="50000"/>
                </a:schemeClr>
              </a:solidFill>
            </a:endParaRPr>
          </a:p>
        </p:txBody>
      </p:sp>
      <p:sp>
        <p:nvSpPr>
          <p:cNvPr id="5" name="Content Placeholder 4"/>
          <p:cNvSpPr>
            <a:spLocks noGrp="1"/>
          </p:cNvSpPr>
          <p:nvPr>
            <p:ph sz="half" idx="1"/>
          </p:nvPr>
        </p:nvSpPr>
        <p:spPr>
          <a:xfrm>
            <a:off x="899592" y="1700808"/>
            <a:ext cx="3168352" cy="4680818"/>
          </a:xfrm>
        </p:spPr>
        <p:txBody>
          <a:bodyPr rtlCol="0">
            <a:normAutofit fontScale="25000" lnSpcReduction="20000"/>
          </a:bodyPr>
          <a:lstStyle/>
          <a:p>
            <a:pPr marL="0" indent="0" eaLnBrk="1" fontAlgn="auto" hangingPunct="1">
              <a:spcAft>
                <a:spcPts val="0"/>
              </a:spcAft>
              <a:buFont typeface="Arial" charset="0"/>
              <a:buNone/>
              <a:defRPr/>
            </a:pPr>
            <a:endParaRPr lang="en-US" sz="8000" b="1" dirty="0" smtClean="0">
              <a:solidFill>
                <a:srgbClr val="0070C0"/>
              </a:solidFill>
            </a:endParaRPr>
          </a:p>
          <a:p>
            <a:pPr marL="0" indent="0" eaLnBrk="1" fontAlgn="auto" hangingPunct="1">
              <a:spcAft>
                <a:spcPts val="0"/>
              </a:spcAft>
              <a:buFont typeface="Arial" charset="0"/>
              <a:buNone/>
              <a:defRPr/>
            </a:pPr>
            <a:endParaRPr lang="en-US" sz="8000" b="1" dirty="0">
              <a:solidFill>
                <a:srgbClr val="0070C0"/>
              </a:solidFill>
            </a:endParaRPr>
          </a:p>
          <a:p>
            <a:pPr marL="0" indent="0" eaLnBrk="1" fontAlgn="auto" hangingPunct="1">
              <a:spcAft>
                <a:spcPts val="0"/>
              </a:spcAft>
              <a:buFont typeface="Arial" charset="0"/>
              <a:buNone/>
              <a:defRPr/>
            </a:pPr>
            <a:endParaRPr lang="en-US" sz="8000" b="1" dirty="0"/>
          </a:p>
          <a:p>
            <a:pPr marL="0" indent="0" eaLnBrk="1" fontAlgn="auto" hangingPunct="1">
              <a:spcAft>
                <a:spcPts val="0"/>
              </a:spcAft>
              <a:buFont typeface="Arial" charset="0"/>
              <a:buNone/>
              <a:defRPr/>
            </a:pPr>
            <a:r>
              <a:rPr lang="en-US" sz="8000" b="1" dirty="0">
                <a:solidFill>
                  <a:srgbClr val="0070C0"/>
                </a:solidFill>
              </a:rPr>
              <a:t>SAP Code Slam</a:t>
            </a:r>
            <a:endParaRPr lang="en-US" sz="8000" dirty="0">
              <a:solidFill>
                <a:srgbClr val="0070C0"/>
              </a:solidFill>
            </a:endParaRPr>
          </a:p>
          <a:p>
            <a:pPr marL="0" indent="0" eaLnBrk="1" fontAlgn="auto" hangingPunct="1">
              <a:spcAft>
                <a:spcPts val="0"/>
              </a:spcAft>
              <a:buFont typeface="Arial" charset="0"/>
              <a:buNone/>
              <a:defRPr/>
            </a:pPr>
            <a:r>
              <a:rPr lang="en-US" sz="8000" b="1" dirty="0"/>
              <a:t>Sat. Oct 13 noon to</a:t>
            </a:r>
          </a:p>
          <a:p>
            <a:pPr marL="0" indent="0" eaLnBrk="1" fontAlgn="auto" hangingPunct="1">
              <a:spcAft>
                <a:spcPts val="0"/>
              </a:spcAft>
              <a:buFont typeface="Arial" charset="0"/>
              <a:buNone/>
              <a:defRPr/>
            </a:pPr>
            <a:r>
              <a:rPr lang="en-US" sz="8000" b="1" dirty="0"/>
              <a:t>Sun. Oct 14 noon</a:t>
            </a:r>
          </a:p>
          <a:p>
            <a:pPr marL="0" indent="0" eaLnBrk="1" fontAlgn="auto" hangingPunct="1">
              <a:spcAft>
                <a:spcPts val="0"/>
              </a:spcAft>
              <a:buFont typeface="Arial" charset="0"/>
              <a:buNone/>
              <a:defRPr/>
            </a:pPr>
            <a:r>
              <a:rPr lang="en-US" sz="8000" b="1" dirty="0"/>
              <a:t>DMP 110</a:t>
            </a:r>
          </a:p>
          <a:p>
            <a:pPr marL="0" indent="0" eaLnBrk="1" fontAlgn="auto" hangingPunct="1">
              <a:spcAft>
                <a:spcPts val="0"/>
              </a:spcAft>
              <a:buFont typeface="Arial" charset="0"/>
              <a:buNone/>
              <a:defRPr/>
            </a:pPr>
            <a:endParaRPr lang="en-US" sz="8000" b="1" dirty="0" smtClean="0"/>
          </a:p>
          <a:p>
            <a:pPr marL="0" indent="0" eaLnBrk="1" fontAlgn="auto" hangingPunct="1">
              <a:spcAft>
                <a:spcPts val="0"/>
              </a:spcAft>
              <a:buFont typeface="Arial" charset="0"/>
              <a:buNone/>
              <a:defRPr/>
            </a:pPr>
            <a:endParaRPr lang="en-US" sz="8000" b="1" dirty="0" smtClean="0">
              <a:solidFill>
                <a:srgbClr val="0070C0"/>
              </a:solidFill>
            </a:endParaRPr>
          </a:p>
          <a:p>
            <a:pPr marL="0" indent="0" eaLnBrk="1" fontAlgn="auto" hangingPunct="1">
              <a:spcAft>
                <a:spcPts val="0"/>
              </a:spcAft>
              <a:buFont typeface="Arial" charset="0"/>
              <a:buNone/>
              <a:defRPr/>
            </a:pPr>
            <a:endParaRPr lang="en-US" sz="4000" b="1" dirty="0"/>
          </a:p>
          <a:p>
            <a:pPr marL="0" indent="0" eaLnBrk="1" fontAlgn="auto" hangingPunct="1">
              <a:spcAft>
                <a:spcPts val="0"/>
              </a:spcAft>
              <a:buFont typeface="Arial" charset="0"/>
              <a:buNone/>
              <a:defRPr/>
            </a:pPr>
            <a:endParaRPr lang="en-US" sz="8000" b="1" dirty="0" smtClean="0"/>
          </a:p>
          <a:p>
            <a:pPr marL="0" indent="0" eaLnBrk="1" fontAlgn="auto" hangingPunct="1">
              <a:spcAft>
                <a:spcPts val="0"/>
              </a:spcAft>
              <a:buFont typeface="Arial" charset="0"/>
              <a:buNone/>
              <a:defRPr/>
            </a:pPr>
            <a:endParaRPr lang="en-US" sz="3200" dirty="0"/>
          </a:p>
          <a:p>
            <a:pPr marL="0" indent="0" eaLnBrk="1" fontAlgn="auto" hangingPunct="1">
              <a:spcAft>
                <a:spcPts val="0"/>
              </a:spcAft>
              <a:buFont typeface="Arial" charset="0"/>
              <a:buNone/>
              <a:defRPr/>
            </a:pPr>
            <a:endParaRPr lang="en-US" sz="3200" b="1" dirty="0" smtClean="0"/>
          </a:p>
          <a:p>
            <a:pPr marL="0" indent="0" eaLnBrk="1" fontAlgn="auto" hangingPunct="1">
              <a:spcAft>
                <a:spcPts val="0"/>
              </a:spcAft>
              <a:buFont typeface="Arial" charset="0"/>
              <a:buNone/>
              <a:defRPr/>
            </a:pPr>
            <a:endParaRPr lang="en-US" sz="8000" b="1" dirty="0"/>
          </a:p>
          <a:p>
            <a:pPr marL="0" indent="0" eaLnBrk="1" fontAlgn="auto" hangingPunct="1">
              <a:spcAft>
                <a:spcPts val="0"/>
              </a:spcAft>
              <a:buFont typeface="Arial" charset="0"/>
              <a:buNone/>
              <a:defRPr/>
            </a:pPr>
            <a:endParaRPr lang="en-US" sz="8000" b="1" dirty="0" smtClean="0"/>
          </a:p>
          <a:p>
            <a:pPr marL="0" indent="0" eaLnBrk="1" fontAlgn="auto" hangingPunct="1">
              <a:spcAft>
                <a:spcPts val="0"/>
              </a:spcAft>
              <a:buFont typeface="Arial" charset="0"/>
              <a:buNone/>
              <a:defRPr/>
            </a:pPr>
            <a:endParaRPr lang="en-US" sz="8000" dirty="0"/>
          </a:p>
          <a:p>
            <a:pPr marL="0" indent="0" eaLnBrk="1" fontAlgn="auto" hangingPunct="1">
              <a:spcAft>
                <a:spcPts val="0"/>
              </a:spcAft>
              <a:buFont typeface="Arial" charset="0"/>
              <a:buNone/>
              <a:defRPr/>
            </a:pPr>
            <a:endParaRPr lang="en-US" sz="8000" dirty="0"/>
          </a:p>
          <a:p>
            <a:pPr marL="0" indent="0" eaLnBrk="1" fontAlgn="auto" hangingPunct="1">
              <a:spcAft>
                <a:spcPts val="0"/>
              </a:spcAft>
              <a:buFont typeface="Arial" charset="0"/>
              <a:buNone/>
              <a:defRPr/>
            </a:pPr>
            <a:endParaRPr lang="en-CA" sz="7200" b="1" dirty="0"/>
          </a:p>
          <a:p>
            <a:pPr eaLnBrk="1" fontAlgn="auto" hangingPunct="1">
              <a:spcAft>
                <a:spcPts val="0"/>
              </a:spcAft>
              <a:buFont typeface="Arial" charset="0"/>
              <a:buNone/>
              <a:defRPr/>
            </a:pPr>
            <a:endParaRPr lang="en-CA" sz="3600" b="1" dirty="0"/>
          </a:p>
          <a:p>
            <a:pPr eaLnBrk="1" fontAlgn="auto" hangingPunct="1">
              <a:spcAft>
                <a:spcPts val="0"/>
              </a:spcAft>
              <a:buFont typeface="Arial" charset="0"/>
              <a:buNone/>
              <a:defRPr/>
            </a:pPr>
            <a:endParaRPr lang="en-US" sz="7200" dirty="0" smtClean="0"/>
          </a:p>
          <a:p>
            <a:pPr eaLnBrk="1" fontAlgn="auto" hangingPunct="1">
              <a:spcAft>
                <a:spcPts val="0"/>
              </a:spcAft>
              <a:buFont typeface="Arial" charset="0"/>
              <a:buNone/>
              <a:defRPr/>
            </a:pPr>
            <a:endParaRPr lang="en-US" sz="7400" dirty="0" smtClean="0"/>
          </a:p>
          <a:p>
            <a:pPr eaLnBrk="1" fontAlgn="auto" hangingPunct="1">
              <a:spcAft>
                <a:spcPts val="0"/>
              </a:spcAft>
              <a:buFont typeface="Arial" pitchFamily="34" charset="0"/>
              <a:buNone/>
              <a:defRPr/>
            </a:pPr>
            <a:endParaRPr lang="en-CA" sz="2400" b="1" dirty="0" smtClean="0"/>
          </a:p>
          <a:p>
            <a:pPr eaLnBrk="1" fontAlgn="auto" hangingPunct="1">
              <a:spcAft>
                <a:spcPts val="0"/>
              </a:spcAft>
              <a:buFont typeface="Arial" charset="0"/>
              <a:buNone/>
              <a:defRPr/>
            </a:pPr>
            <a:r>
              <a:rPr lang="en-CA" sz="8000" b="1" dirty="0" smtClean="0"/>
              <a:t> </a:t>
            </a:r>
            <a:endParaRPr lang="en-US" sz="8000" dirty="0" smtClean="0"/>
          </a:p>
          <a:p>
            <a:pPr eaLnBrk="1" fontAlgn="auto" hangingPunct="1">
              <a:spcAft>
                <a:spcPts val="0"/>
              </a:spcAft>
              <a:buFont typeface="Arial" charset="0"/>
              <a:buNone/>
              <a:defRPr/>
            </a:pPr>
            <a:endParaRPr lang="en-US" sz="8000" dirty="0" smtClean="0"/>
          </a:p>
          <a:p>
            <a:pPr eaLnBrk="1" fontAlgn="auto" hangingPunct="1">
              <a:spcAft>
                <a:spcPts val="0"/>
              </a:spcAft>
              <a:buFont typeface="Arial" charset="0"/>
              <a:buNone/>
              <a:defRPr/>
            </a:pPr>
            <a:endParaRPr lang="en-US" sz="3100" dirty="0" smtClean="0"/>
          </a:p>
        </p:txBody>
      </p:sp>
      <p:sp>
        <p:nvSpPr>
          <p:cNvPr id="6" name="Content Placeholder 5"/>
          <p:cNvSpPr>
            <a:spLocks noGrp="1"/>
          </p:cNvSpPr>
          <p:nvPr>
            <p:ph sz="half" idx="2"/>
          </p:nvPr>
        </p:nvSpPr>
        <p:spPr>
          <a:xfrm>
            <a:off x="4932040" y="1700808"/>
            <a:ext cx="3744862" cy="4608512"/>
          </a:xfrm>
        </p:spPr>
        <p:txBody>
          <a:bodyPr rtlCol="0">
            <a:normAutofit fontScale="25000" lnSpcReduction="20000"/>
          </a:bodyPr>
          <a:lstStyle/>
          <a:p>
            <a:pPr marL="0" indent="0" eaLnBrk="1" fontAlgn="auto" hangingPunct="1">
              <a:spcAft>
                <a:spcPts val="0"/>
              </a:spcAft>
              <a:buFont typeface="Arial" charset="0"/>
              <a:buNone/>
              <a:defRPr/>
            </a:pPr>
            <a:endParaRPr lang="en-US" sz="8000" b="1" dirty="0" smtClean="0">
              <a:solidFill>
                <a:srgbClr val="0070C0"/>
              </a:solidFill>
            </a:endParaRPr>
          </a:p>
          <a:p>
            <a:pPr marL="0" indent="0" eaLnBrk="1" fontAlgn="auto" hangingPunct="1">
              <a:spcAft>
                <a:spcPts val="0"/>
              </a:spcAft>
              <a:buFont typeface="Arial" charset="0"/>
              <a:buNone/>
              <a:defRPr/>
            </a:pPr>
            <a:r>
              <a:rPr lang="en-US" sz="8000" b="1" dirty="0">
                <a:solidFill>
                  <a:srgbClr val="0070C0"/>
                </a:solidFill>
              </a:rPr>
              <a:t>IBM Info Session</a:t>
            </a:r>
            <a:endParaRPr lang="en-US" sz="8000" dirty="0">
              <a:solidFill>
                <a:srgbClr val="0070C0"/>
              </a:solidFill>
            </a:endParaRPr>
          </a:p>
          <a:p>
            <a:pPr marL="0" indent="0" eaLnBrk="1" fontAlgn="auto" hangingPunct="1">
              <a:spcAft>
                <a:spcPts val="0"/>
              </a:spcAft>
              <a:buFont typeface="Arial" charset="0"/>
              <a:buNone/>
              <a:defRPr/>
            </a:pPr>
            <a:r>
              <a:rPr lang="en-US" sz="8000" b="1" dirty="0"/>
              <a:t>Tues. Oct 16</a:t>
            </a:r>
          </a:p>
          <a:p>
            <a:pPr marL="0" indent="0" eaLnBrk="1" fontAlgn="auto" hangingPunct="1">
              <a:spcAft>
                <a:spcPts val="0"/>
              </a:spcAft>
              <a:buFont typeface="Arial" charset="0"/>
              <a:buNone/>
              <a:defRPr/>
            </a:pPr>
            <a:r>
              <a:rPr lang="en-US" sz="8000" b="1" dirty="0"/>
              <a:t>5:30 pm</a:t>
            </a:r>
          </a:p>
          <a:p>
            <a:pPr marL="0" indent="0" eaLnBrk="1" fontAlgn="auto" hangingPunct="1">
              <a:spcAft>
                <a:spcPts val="0"/>
              </a:spcAft>
              <a:buFont typeface="Arial" charset="0"/>
              <a:buNone/>
              <a:defRPr/>
            </a:pPr>
            <a:r>
              <a:rPr lang="en-US" sz="8000" b="1" dirty="0" err="1"/>
              <a:t>Wesbrook</a:t>
            </a:r>
            <a:r>
              <a:rPr lang="en-US" sz="8000" b="1" dirty="0"/>
              <a:t> </a:t>
            </a:r>
            <a:r>
              <a:rPr lang="en-US" sz="8000" b="1" dirty="0" smtClean="0"/>
              <a:t>100</a:t>
            </a:r>
            <a:endParaRPr lang="en-US" sz="8000" b="1" dirty="0" smtClean="0">
              <a:solidFill>
                <a:srgbClr val="0070C0"/>
              </a:solidFill>
            </a:endParaRPr>
          </a:p>
          <a:p>
            <a:pPr marL="0" indent="0" eaLnBrk="1" fontAlgn="auto" hangingPunct="1">
              <a:spcAft>
                <a:spcPts val="0"/>
              </a:spcAft>
              <a:buFont typeface="Arial" charset="0"/>
              <a:buNone/>
              <a:defRPr/>
            </a:pPr>
            <a:endParaRPr lang="en-US" sz="8000" b="1" dirty="0" smtClean="0">
              <a:solidFill>
                <a:srgbClr val="0070C0"/>
              </a:solidFill>
            </a:endParaRPr>
          </a:p>
          <a:p>
            <a:pPr marL="0" indent="0" eaLnBrk="1" fontAlgn="auto" hangingPunct="1">
              <a:spcAft>
                <a:spcPts val="0"/>
              </a:spcAft>
              <a:buFont typeface="Arial" charset="0"/>
              <a:buNone/>
              <a:defRPr/>
            </a:pPr>
            <a:r>
              <a:rPr lang="en-US" sz="8000" b="1" dirty="0" smtClean="0">
                <a:solidFill>
                  <a:srgbClr val="0070C0"/>
                </a:solidFill>
              </a:rPr>
              <a:t>Global </a:t>
            </a:r>
            <a:r>
              <a:rPr lang="en-US" sz="8000" b="1" dirty="0">
                <a:solidFill>
                  <a:srgbClr val="0070C0"/>
                </a:solidFill>
              </a:rPr>
              <a:t>Relay Open House</a:t>
            </a:r>
            <a:endParaRPr lang="en-US" sz="8000" dirty="0">
              <a:solidFill>
                <a:srgbClr val="0070C0"/>
              </a:solidFill>
            </a:endParaRPr>
          </a:p>
          <a:p>
            <a:pPr marL="0" indent="0" eaLnBrk="1" fontAlgn="auto" hangingPunct="1">
              <a:spcAft>
                <a:spcPts val="0"/>
              </a:spcAft>
              <a:buFont typeface="Arial" charset="0"/>
              <a:buNone/>
              <a:defRPr/>
            </a:pPr>
            <a:r>
              <a:rPr lang="en-US" sz="8000" b="1" dirty="0"/>
              <a:t>Thurs. Oct 18</a:t>
            </a:r>
          </a:p>
          <a:p>
            <a:pPr marL="0" indent="0" eaLnBrk="1" fontAlgn="auto" hangingPunct="1">
              <a:spcAft>
                <a:spcPts val="0"/>
              </a:spcAft>
              <a:buFont typeface="Arial" charset="0"/>
              <a:buNone/>
              <a:defRPr/>
            </a:pPr>
            <a:r>
              <a:rPr lang="en-US" sz="8000" b="1" dirty="0"/>
              <a:t>4:30 – 6:30 pm</a:t>
            </a:r>
          </a:p>
          <a:p>
            <a:pPr marL="0" indent="0" eaLnBrk="1" fontAlgn="auto" hangingPunct="1">
              <a:spcAft>
                <a:spcPts val="0"/>
              </a:spcAft>
              <a:buFont typeface="Arial" charset="0"/>
              <a:buNone/>
              <a:defRPr/>
            </a:pPr>
            <a:r>
              <a:rPr lang="en-US" sz="8000" b="1" dirty="0"/>
              <a:t>220 </a:t>
            </a:r>
            <a:r>
              <a:rPr lang="en-US" sz="8000" b="1" dirty="0" err="1"/>
              <a:t>Cambie</a:t>
            </a:r>
            <a:r>
              <a:rPr lang="en-US" sz="8000" b="1" dirty="0"/>
              <a:t> St. 2</a:t>
            </a:r>
            <a:r>
              <a:rPr lang="en-US" sz="8000" b="1" baseline="30000" dirty="0"/>
              <a:t>nd</a:t>
            </a:r>
            <a:r>
              <a:rPr lang="en-US" sz="8000" b="1" dirty="0"/>
              <a:t> Floor</a:t>
            </a:r>
          </a:p>
          <a:p>
            <a:pPr marL="0" indent="0" eaLnBrk="1" fontAlgn="auto" hangingPunct="1">
              <a:spcAft>
                <a:spcPts val="0"/>
              </a:spcAft>
              <a:buFont typeface="Arial" charset="0"/>
              <a:buNone/>
              <a:defRPr/>
            </a:pPr>
            <a:endParaRPr lang="en-US" sz="8000" b="1" dirty="0" smtClean="0">
              <a:solidFill>
                <a:srgbClr val="0070C0"/>
              </a:solidFill>
            </a:endParaRPr>
          </a:p>
          <a:p>
            <a:pPr marL="0" indent="0" eaLnBrk="1" fontAlgn="auto" hangingPunct="1">
              <a:spcAft>
                <a:spcPts val="0"/>
              </a:spcAft>
              <a:buFont typeface="Arial" charset="0"/>
              <a:buNone/>
              <a:defRPr/>
            </a:pPr>
            <a:endParaRPr lang="en-US" sz="3200" b="1" dirty="0"/>
          </a:p>
          <a:p>
            <a:pPr marL="0" indent="0" eaLnBrk="1" fontAlgn="auto" hangingPunct="1">
              <a:spcAft>
                <a:spcPts val="0"/>
              </a:spcAft>
              <a:buFont typeface="Arial" charset="0"/>
              <a:buNone/>
              <a:defRPr/>
            </a:pPr>
            <a:endParaRPr lang="en-US" sz="3200" b="1" dirty="0"/>
          </a:p>
          <a:p>
            <a:pPr marL="0" indent="0" eaLnBrk="1" fontAlgn="auto" hangingPunct="1">
              <a:spcAft>
                <a:spcPts val="0"/>
              </a:spcAft>
              <a:buFont typeface="Arial" charset="0"/>
              <a:buNone/>
              <a:defRPr/>
            </a:pPr>
            <a:endParaRPr lang="en-US" sz="3200" b="1" dirty="0" smtClean="0">
              <a:solidFill>
                <a:srgbClr val="FFC000"/>
              </a:solidFill>
            </a:endParaRPr>
          </a:p>
          <a:p>
            <a:pPr marL="0" indent="0" eaLnBrk="1" fontAlgn="auto" hangingPunct="1">
              <a:spcAft>
                <a:spcPts val="0"/>
              </a:spcAft>
              <a:buFont typeface="Arial" charset="0"/>
              <a:buNone/>
              <a:defRPr/>
            </a:pPr>
            <a:endParaRPr lang="en-US" sz="7200" dirty="0">
              <a:solidFill>
                <a:srgbClr val="FFC000"/>
              </a:solidFill>
            </a:endParaRPr>
          </a:p>
          <a:p>
            <a:pPr marL="0" indent="0" eaLnBrk="1" fontAlgn="auto" hangingPunct="1">
              <a:spcAft>
                <a:spcPts val="0"/>
              </a:spcAft>
              <a:buFont typeface="Arial" charset="0"/>
              <a:buNone/>
              <a:defRPr/>
            </a:pPr>
            <a:endParaRPr lang="en-US" sz="3200" b="1" dirty="0" smtClean="0"/>
          </a:p>
          <a:p>
            <a:pPr eaLnBrk="1" fontAlgn="auto" hangingPunct="1">
              <a:spcAft>
                <a:spcPts val="0"/>
              </a:spcAft>
              <a:buFont typeface="Arial" charset="0"/>
              <a:buNone/>
              <a:defRPr/>
            </a:pPr>
            <a:endParaRPr lang="en-US" sz="7200" dirty="0" smtClean="0"/>
          </a:p>
          <a:p>
            <a:pPr eaLnBrk="1" fontAlgn="auto" hangingPunct="1">
              <a:spcAft>
                <a:spcPts val="0"/>
              </a:spcAft>
              <a:buFont typeface="Arial" charset="0"/>
              <a:buNone/>
              <a:defRPr/>
            </a:pPr>
            <a:endParaRPr lang="en-US" sz="8000" dirty="0" smtClean="0"/>
          </a:p>
          <a:p>
            <a:pPr eaLnBrk="1" fontAlgn="auto" hangingPunct="1">
              <a:spcAft>
                <a:spcPts val="0"/>
              </a:spcAft>
              <a:buFont typeface="Arial" charset="0"/>
              <a:buNone/>
              <a:defRPr/>
            </a:pPr>
            <a:endParaRPr lang="en-US" sz="8000" dirty="0" smtClean="0"/>
          </a:p>
          <a:p>
            <a:pPr eaLnBrk="1" fontAlgn="auto" hangingPunct="1">
              <a:spcAft>
                <a:spcPts val="0"/>
              </a:spcAft>
              <a:buFont typeface="Arial" charset="0"/>
              <a:buNone/>
              <a:defRPr/>
            </a:pPr>
            <a:endParaRPr lang="en-CA" sz="9600" b="1" dirty="0" smtClean="0"/>
          </a:p>
          <a:p>
            <a:pPr eaLnBrk="1" fontAlgn="auto" hangingPunct="1">
              <a:spcAft>
                <a:spcPts val="0"/>
              </a:spcAft>
              <a:buFont typeface="Arial" charset="0"/>
              <a:buNone/>
              <a:defRPr/>
            </a:pPr>
            <a:endParaRPr lang="en-CA" sz="8000" b="1" dirty="0" smtClean="0"/>
          </a:p>
          <a:p>
            <a:pPr eaLnBrk="1" fontAlgn="auto" hangingPunct="1">
              <a:spcAft>
                <a:spcPts val="0"/>
              </a:spcAft>
              <a:buFont typeface="Arial" charset="0"/>
              <a:buNone/>
              <a:defRPr/>
            </a:pPr>
            <a:r>
              <a:rPr lang="en-CA" sz="8000" b="1" dirty="0" smtClean="0"/>
              <a:t> </a:t>
            </a:r>
            <a:endParaRPr lang="en-US" sz="8000" dirty="0" smtClean="0"/>
          </a:p>
          <a:p>
            <a:pPr eaLnBrk="1" fontAlgn="auto" hangingPunct="1">
              <a:spcAft>
                <a:spcPts val="0"/>
              </a:spcAft>
              <a:buFont typeface="Arial" pitchFamily="34" charset="0"/>
              <a:buNone/>
              <a:defRPr/>
            </a:pPr>
            <a:endParaRPr lang="en-US" sz="4000" dirty="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B046E7E4-6B2B-401C-9CBB-FC5A0514F88F}" type="slidenum">
              <a:rPr lang="en-US"/>
              <a:pPr>
                <a:defRPr/>
              </a:pPr>
              <a:t>10</a:t>
            </a:fld>
            <a:endParaRPr lang="en-US"/>
          </a:p>
        </p:txBody>
      </p:sp>
      <p:sp>
        <p:nvSpPr>
          <p:cNvPr id="19460" name="Rectangle 2"/>
          <p:cNvSpPr>
            <a:spLocks noGrp="1" noChangeArrowheads="1"/>
          </p:cNvSpPr>
          <p:nvPr>
            <p:ph type="title"/>
          </p:nvPr>
        </p:nvSpPr>
        <p:spPr/>
        <p:txBody>
          <a:bodyPr/>
          <a:lstStyle/>
          <a:p>
            <a:pPr eaLnBrk="1" hangingPunct="1"/>
            <a:r>
              <a:rPr lang="en-US" smtClean="0"/>
              <a:t>Lecture Overview</a:t>
            </a:r>
          </a:p>
        </p:txBody>
      </p:sp>
      <p:sp>
        <p:nvSpPr>
          <p:cNvPr id="19461"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solidFill>
                  <a:schemeClr val="folHlink"/>
                </a:solidFill>
              </a:rPr>
              <a:t>Recap Local Search in CSPs</a:t>
            </a:r>
          </a:p>
          <a:p>
            <a:pPr eaLnBrk="1" hangingPunct="1">
              <a:buFontTx/>
              <a:buChar char="•"/>
            </a:pPr>
            <a:r>
              <a:rPr lang="en-US" sz="4000" smtClean="0"/>
              <a:t>Stochastic Local Search (SLS)</a:t>
            </a:r>
          </a:p>
          <a:p>
            <a:pPr eaLnBrk="1" hangingPunct="1">
              <a:buFontTx/>
              <a:buChar char="•"/>
            </a:pPr>
            <a:r>
              <a:rPr lang="en-US" sz="4000" smtClean="0">
                <a:solidFill>
                  <a:schemeClr val="folHlink"/>
                </a:solidFill>
              </a:rPr>
              <a:t>Comparing SLS algorithms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15</a:t>
            </a:r>
          </a:p>
        </p:txBody>
      </p:sp>
      <p:sp>
        <p:nvSpPr>
          <p:cNvPr id="8" name="Slide Number Placeholder 5"/>
          <p:cNvSpPr>
            <a:spLocks noGrp="1"/>
          </p:cNvSpPr>
          <p:nvPr>
            <p:ph type="sldNum" sz="quarter" idx="12"/>
          </p:nvPr>
        </p:nvSpPr>
        <p:spPr/>
        <p:txBody>
          <a:bodyPr/>
          <a:lstStyle/>
          <a:p>
            <a:pPr>
              <a:defRPr/>
            </a:pPr>
            <a:r>
              <a:rPr lang="en-US"/>
              <a:t>Slide </a:t>
            </a:r>
            <a:fld id="{A99C5696-DA36-4485-A9F4-0B7EA616E720}" type="slidenum">
              <a:rPr lang="en-US"/>
              <a:pPr>
                <a:defRPr/>
              </a:pPr>
              <a:t>11</a:t>
            </a:fld>
            <a:endParaRPr lang="en-US"/>
          </a:p>
        </p:txBody>
      </p:sp>
      <p:sp>
        <p:nvSpPr>
          <p:cNvPr id="6185" name="Rectangle 2"/>
          <p:cNvSpPr>
            <a:spLocks noGrp="1" noChangeArrowheads="1"/>
          </p:cNvSpPr>
          <p:nvPr>
            <p:ph type="title"/>
          </p:nvPr>
        </p:nvSpPr>
        <p:spPr/>
        <p:txBody>
          <a:bodyPr/>
          <a:lstStyle/>
          <a:p>
            <a:pPr eaLnBrk="1" hangingPunct="1"/>
            <a:r>
              <a:rPr lang="en-US" smtClean="0"/>
              <a:t>Stochastic Local Search</a:t>
            </a:r>
          </a:p>
        </p:txBody>
      </p:sp>
      <p:sp>
        <p:nvSpPr>
          <p:cNvPr id="6186" name="Rectangle 3"/>
          <p:cNvSpPr>
            <a:spLocks noGrp="1" noChangeArrowheads="1"/>
          </p:cNvSpPr>
          <p:nvPr>
            <p:ph type="body" idx="1"/>
          </p:nvPr>
        </p:nvSpPr>
        <p:spPr>
          <a:xfrm>
            <a:off x="142875" y="857250"/>
            <a:ext cx="8458200" cy="1944688"/>
          </a:xfrm>
        </p:spPr>
        <p:txBody>
          <a:bodyPr/>
          <a:lstStyle/>
          <a:p>
            <a:pPr eaLnBrk="1" hangingPunct="1"/>
            <a:r>
              <a:rPr lang="en-US" b="1" smtClean="0"/>
              <a:t>GOAL: </a:t>
            </a:r>
            <a:r>
              <a:rPr lang="en-US" smtClean="0"/>
              <a:t>We want our local search </a:t>
            </a:r>
          </a:p>
          <a:p>
            <a:pPr lvl="1" eaLnBrk="1" hangingPunct="1"/>
            <a:r>
              <a:rPr lang="en-US" smtClean="0"/>
              <a:t>to be guided by the scoring function</a:t>
            </a:r>
          </a:p>
          <a:p>
            <a:pPr lvl="1" eaLnBrk="1" hangingPunct="1"/>
            <a:r>
              <a:rPr lang="en-US" smtClean="0"/>
              <a:t>Not to get stuck in local maxima/minima, plateaus etc.</a:t>
            </a:r>
          </a:p>
        </p:txBody>
      </p:sp>
      <p:sp>
        <p:nvSpPr>
          <p:cNvPr id="617477" name="Rectangle 5"/>
          <p:cNvSpPr>
            <a:spLocks noChangeArrowheads="1"/>
          </p:cNvSpPr>
          <p:nvPr/>
        </p:nvSpPr>
        <p:spPr bwMode="auto">
          <a:xfrm>
            <a:off x="250825" y="3716338"/>
            <a:ext cx="8458200" cy="2663825"/>
          </a:xfrm>
          <a:prstGeom prst="rect">
            <a:avLst/>
          </a:prstGeom>
          <a:noFill/>
          <a:ln w="9525">
            <a:noFill/>
            <a:miter lim="800000"/>
            <a:headEnd/>
            <a:tailEnd/>
          </a:ln>
        </p:spPr>
        <p:txBody>
          <a:bodyPr/>
          <a:lstStyle/>
          <a:p>
            <a:pPr marL="342900" indent="-342900">
              <a:spcBef>
                <a:spcPct val="20000"/>
              </a:spcBef>
              <a:buFontTx/>
              <a:buChar char="•"/>
            </a:pPr>
            <a:endParaRPr lang="en-US">
              <a:latin typeface="Arial Unicode MS" pitchFamily="34" charset="-128"/>
            </a:endParaRPr>
          </a:p>
        </p:txBody>
      </p:sp>
      <p:sp>
        <p:nvSpPr>
          <p:cNvPr id="9" name="Rectangle 3"/>
          <p:cNvSpPr txBox="1">
            <a:spLocks noChangeArrowheads="1"/>
          </p:cNvSpPr>
          <p:nvPr/>
        </p:nvSpPr>
        <p:spPr bwMode="auto">
          <a:xfrm>
            <a:off x="0" y="2428875"/>
            <a:ext cx="8715375" cy="2571750"/>
          </a:xfrm>
          <a:prstGeom prst="rect">
            <a:avLst/>
          </a:prstGeom>
          <a:noFill/>
          <a:ln w="9525">
            <a:noFill/>
            <a:miter lim="800000"/>
            <a:headEnd/>
            <a:tailEnd/>
          </a:ln>
          <a:effectLst/>
        </p:spPr>
        <p:txBody>
          <a:bodyPr/>
          <a:lstStyle/>
          <a:p>
            <a:pPr marL="342900" indent="-342900">
              <a:lnSpc>
                <a:spcPct val="90000"/>
              </a:lnSpc>
              <a:spcBef>
                <a:spcPct val="20000"/>
              </a:spcBef>
              <a:buFontTx/>
              <a:buChar char="•"/>
              <a:defRPr/>
            </a:pPr>
            <a:r>
              <a:rPr lang="en-US" b="1" kern="0" dirty="0">
                <a:latin typeface="+mn-lt"/>
              </a:rPr>
              <a:t>SOLUTION: </a:t>
            </a:r>
            <a:r>
              <a:rPr lang="en-US" kern="0" dirty="0">
                <a:latin typeface="+mn-lt"/>
              </a:rPr>
              <a:t>We can alternate </a:t>
            </a:r>
          </a:p>
          <a:p>
            <a:pPr marL="914400" lvl="1" indent="-457200">
              <a:lnSpc>
                <a:spcPct val="90000"/>
              </a:lnSpc>
              <a:spcBef>
                <a:spcPct val="20000"/>
              </a:spcBef>
              <a:buClr>
                <a:schemeClr val="tx1"/>
              </a:buClr>
              <a:buSzPct val="120000"/>
              <a:buFont typeface="+mj-lt"/>
              <a:buAutoNum type="alphaLcParenR"/>
              <a:defRPr/>
            </a:pPr>
            <a:r>
              <a:rPr lang="en-US" sz="2400" kern="0" dirty="0">
                <a:solidFill>
                  <a:schemeClr val="accent6"/>
                </a:solidFill>
                <a:latin typeface="+mj-lt"/>
              </a:rPr>
              <a:t>Hill-climbing steps</a:t>
            </a:r>
            <a:endParaRPr lang="en-US" sz="2400" kern="0" dirty="0">
              <a:latin typeface="+mj-lt"/>
            </a:endParaRPr>
          </a:p>
          <a:p>
            <a:pPr marL="914400" lvl="1" indent="-457200">
              <a:lnSpc>
                <a:spcPct val="90000"/>
              </a:lnSpc>
              <a:spcBef>
                <a:spcPct val="20000"/>
              </a:spcBef>
              <a:buClr>
                <a:schemeClr val="tx1"/>
              </a:buClr>
              <a:buSzPct val="120000"/>
              <a:buFont typeface="+mj-lt"/>
              <a:buAutoNum type="alphaLcParenR"/>
              <a:defRPr/>
            </a:pPr>
            <a:r>
              <a:rPr lang="en-US" sz="2400" kern="0" dirty="0">
                <a:solidFill>
                  <a:schemeClr val="accent6"/>
                </a:solidFill>
                <a:latin typeface="+mn-lt"/>
              </a:rPr>
              <a:t>Random steps: </a:t>
            </a:r>
            <a:r>
              <a:rPr lang="en-US" sz="2400" kern="0" dirty="0">
                <a:latin typeface="+mn-lt"/>
              </a:rPr>
              <a:t>move to a random neighbor.</a:t>
            </a:r>
          </a:p>
          <a:p>
            <a:pPr marL="914400" lvl="1" indent="-457200">
              <a:lnSpc>
                <a:spcPct val="90000"/>
              </a:lnSpc>
              <a:spcBef>
                <a:spcPct val="20000"/>
              </a:spcBef>
              <a:buClr>
                <a:schemeClr val="tx1"/>
              </a:buClr>
              <a:buSzPct val="120000"/>
              <a:buFont typeface="+mj-lt"/>
              <a:buAutoNum type="alphaLcParenR"/>
              <a:defRPr/>
            </a:pPr>
            <a:r>
              <a:rPr lang="en-US" sz="2400" kern="0" dirty="0">
                <a:solidFill>
                  <a:schemeClr val="accent6"/>
                </a:solidFill>
                <a:latin typeface="+mn-lt"/>
              </a:rPr>
              <a:t>Random restart: </a:t>
            </a:r>
            <a:r>
              <a:rPr lang="en-US" sz="2400" kern="0" dirty="0">
                <a:latin typeface="+mn-lt"/>
              </a:rPr>
              <a:t>reassign random values to all variables.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174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152400" y="-171450"/>
            <a:ext cx="8991600" cy="1584325"/>
          </a:xfrm>
          <a:prstGeom prst="rect">
            <a:avLst/>
          </a:prstGeom>
          <a:noFill/>
          <a:ln w="9525">
            <a:noFill/>
            <a:miter lim="800000"/>
            <a:headEnd/>
            <a:tailEnd/>
          </a:ln>
        </p:spPr>
        <p:txBody>
          <a:bodyPr/>
          <a:lstStyle/>
          <a:p>
            <a:pPr marL="342900" indent="-342900">
              <a:lnSpc>
                <a:spcPct val="70000"/>
              </a:lnSpc>
              <a:spcBef>
                <a:spcPct val="20000"/>
              </a:spcBef>
            </a:pPr>
            <a:endParaRPr lang="en-US" dirty="0"/>
          </a:p>
          <a:p>
            <a:pPr marL="342900" indent="-342900" algn="ctr">
              <a:spcBef>
                <a:spcPct val="20000"/>
              </a:spcBef>
            </a:pPr>
            <a:r>
              <a:rPr lang="en-US" dirty="0">
                <a:solidFill>
                  <a:srgbClr val="3233D0"/>
                </a:solidFill>
                <a:latin typeface="cmr10" charset="0"/>
              </a:rPr>
              <a:t>Which randomized method would work best in each of </a:t>
            </a:r>
            <a:r>
              <a:rPr lang="en-US" dirty="0" smtClean="0">
                <a:solidFill>
                  <a:srgbClr val="3233D0"/>
                </a:solidFill>
                <a:latin typeface="cmr10" charset="0"/>
              </a:rPr>
              <a:t>these </a:t>
            </a:r>
            <a:r>
              <a:rPr lang="en-US" dirty="0">
                <a:solidFill>
                  <a:srgbClr val="3233D0"/>
                </a:solidFill>
                <a:latin typeface="cmr10" charset="0"/>
              </a:rPr>
              <a:t>two search spaces? </a:t>
            </a:r>
          </a:p>
          <a:p>
            <a:pPr marL="342900" indent="-342900">
              <a:spcBef>
                <a:spcPct val="20000"/>
              </a:spcBef>
              <a:buFontTx/>
              <a:buChar char="•"/>
            </a:pPr>
            <a:endParaRPr lang="en-US" dirty="0"/>
          </a:p>
        </p:txBody>
      </p:sp>
      <p:sp>
        <p:nvSpPr>
          <p:cNvPr id="35842" name="Rectangle 3"/>
          <p:cNvSpPr txBox="1">
            <a:spLocks noChangeArrowheads="1"/>
          </p:cNvSpPr>
          <p:nvPr/>
        </p:nvSpPr>
        <p:spPr bwMode="auto">
          <a:xfrm>
            <a:off x="609600" y="3933825"/>
            <a:ext cx="7924800" cy="928688"/>
          </a:xfrm>
          <a:prstGeom prst="rect">
            <a:avLst/>
          </a:prstGeom>
          <a:solidFill>
            <a:srgbClr val="FFFF00"/>
          </a:solidFill>
          <a:ln w="9525">
            <a:noFill/>
            <a:miter lim="800000"/>
            <a:headEnd/>
            <a:tailEnd/>
          </a:ln>
        </p:spPr>
        <p:txBody>
          <a:bodyPr/>
          <a:lstStyle/>
          <a:p>
            <a:pPr>
              <a:spcBef>
                <a:spcPct val="20000"/>
              </a:spcBef>
            </a:pPr>
            <a:r>
              <a:rPr lang="en-US" sz="2400">
                <a:latin typeface="cmr10" charset="0"/>
                <a:cs typeface="Times New Roman" pitchFamily="18" charset="0"/>
              </a:rPr>
              <a:t>Greedy descent with random steps best on A</a:t>
            </a:r>
          </a:p>
          <a:p>
            <a:pPr>
              <a:spcBef>
                <a:spcPct val="20000"/>
              </a:spcBef>
            </a:pPr>
            <a:r>
              <a:rPr lang="en-US" sz="2400">
                <a:latin typeface="cmr10" charset="0"/>
                <a:cs typeface="Times New Roman" pitchFamily="18" charset="0"/>
              </a:rPr>
              <a:t>Greedy descent with random restart best on B</a:t>
            </a:r>
          </a:p>
          <a:p>
            <a:pPr>
              <a:spcBef>
                <a:spcPct val="20000"/>
              </a:spcBef>
            </a:pPr>
            <a:endParaRPr lang="en-US" sz="2400">
              <a:latin typeface="cmr10" charset="0"/>
              <a:cs typeface="Times New Roman" pitchFamily="18" charset="0"/>
            </a:endParaRPr>
          </a:p>
        </p:txBody>
      </p:sp>
      <p:sp>
        <p:nvSpPr>
          <p:cNvPr id="35843" name="Rectangle 3"/>
          <p:cNvSpPr txBox="1">
            <a:spLocks noChangeArrowheads="1"/>
          </p:cNvSpPr>
          <p:nvPr/>
        </p:nvSpPr>
        <p:spPr bwMode="auto">
          <a:xfrm>
            <a:off x="609600" y="4941888"/>
            <a:ext cx="7924800" cy="928687"/>
          </a:xfrm>
          <a:prstGeom prst="rect">
            <a:avLst/>
          </a:prstGeom>
          <a:solidFill>
            <a:srgbClr val="FF66FF"/>
          </a:solidFill>
          <a:ln w="9525">
            <a:noFill/>
            <a:miter lim="800000"/>
            <a:headEnd/>
            <a:tailEnd/>
          </a:ln>
        </p:spPr>
        <p:txBody>
          <a:bodyPr/>
          <a:lstStyle/>
          <a:p>
            <a:pPr>
              <a:spcBef>
                <a:spcPct val="20000"/>
              </a:spcBef>
            </a:pPr>
            <a:r>
              <a:rPr lang="en-US" sz="2400">
                <a:latin typeface="cmr10" charset="0"/>
                <a:cs typeface="Times New Roman" pitchFamily="18" charset="0"/>
              </a:rPr>
              <a:t>Greedy descent with random steps best on B</a:t>
            </a:r>
          </a:p>
          <a:p>
            <a:pPr>
              <a:spcBef>
                <a:spcPct val="20000"/>
              </a:spcBef>
            </a:pPr>
            <a:r>
              <a:rPr lang="en-US" sz="2400">
                <a:latin typeface="cmr10" charset="0"/>
                <a:cs typeface="Times New Roman" pitchFamily="18" charset="0"/>
              </a:rPr>
              <a:t>Greedy descent with random restart best on A</a:t>
            </a:r>
          </a:p>
          <a:p>
            <a:pPr>
              <a:spcBef>
                <a:spcPct val="20000"/>
              </a:spcBef>
            </a:pPr>
            <a:endParaRPr lang="en-US" sz="2400">
              <a:latin typeface="cmr10" charset="0"/>
              <a:cs typeface="Times New Roman" pitchFamily="18" charset="0"/>
            </a:endParaRPr>
          </a:p>
        </p:txBody>
      </p:sp>
      <p:sp>
        <p:nvSpPr>
          <p:cNvPr id="28" name="Rectangle 3"/>
          <p:cNvSpPr txBox="1">
            <a:spLocks noChangeArrowheads="1"/>
          </p:cNvSpPr>
          <p:nvPr/>
        </p:nvSpPr>
        <p:spPr bwMode="auto">
          <a:xfrm>
            <a:off x="609600" y="5929313"/>
            <a:ext cx="7924800" cy="523875"/>
          </a:xfrm>
          <a:prstGeom prst="rect">
            <a:avLst/>
          </a:prstGeom>
          <a:solidFill>
            <a:srgbClr val="00B0F0"/>
          </a:solidFill>
          <a:ln w="9525">
            <a:noFill/>
            <a:miter lim="800000"/>
            <a:headEnd/>
            <a:tailEnd/>
          </a:ln>
        </p:spPr>
        <p:txBody>
          <a:bodyPr/>
          <a:lstStyle/>
          <a:p>
            <a:pPr>
              <a:spcBef>
                <a:spcPct val="20000"/>
              </a:spcBef>
              <a:defRPr/>
            </a:pPr>
            <a:r>
              <a:rPr lang="en-US" sz="2400" dirty="0">
                <a:latin typeface="+mn-lt"/>
                <a:ea typeface="Times New Roman" charset="0"/>
                <a:cs typeface="Times New Roman" charset="0"/>
              </a:rPr>
              <a:t>equivalent</a:t>
            </a:r>
          </a:p>
        </p:txBody>
      </p:sp>
      <p:grpSp>
        <p:nvGrpSpPr>
          <p:cNvPr id="2" name="Group 34"/>
          <p:cNvGrpSpPr>
            <a:grpSpLocks/>
          </p:cNvGrpSpPr>
          <p:nvPr/>
        </p:nvGrpSpPr>
        <p:grpSpPr bwMode="auto">
          <a:xfrm>
            <a:off x="179388" y="1341438"/>
            <a:ext cx="8964612" cy="2733675"/>
            <a:chOff x="179512" y="1340768"/>
            <a:chExt cx="8964488" cy="2734563"/>
          </a:xfrm>
        </p:grpSpPr>
        <p:pic>
          <p:nvPicPr>
            <p:cNvPr id="35846" name="Picture 30" descr="SLS spaces.png"/>
            <p:cNvPicPr>
              <a:picLocks noChangeAspect="1"/>
            </p:cNvPicPr>
            <p:nvPr/>
          </p:nvPicPr>
          <p:blipFill>
            <a:blip r:embed="rId3" cstate="print"/>
            <a:srcRect/>
            <a:stretch>
              <a:fillRect/>
            </a:stretch>
          </p:blipFill>
          <p:spPr bwMode="auto">
            <a:xfrm>
              <a:off x="755576" y="1700808"/>
              <a:ext cx="6624736" cy="1900030"/>
            </a:xfrm>
            <a:prstGeom prst="rect">
              <a:avLst/>
            </a:prstGeom>
            <a:noFill/>
            <a:ln w="9525">
              <a:noFill/>
              <a:miter lim="800000"/>
              <a:headEnd/>
              <a:tailEnd/>
            </a:ln>
          </p:spPr>
        </p:pic>
        <p:cxnSp>
          <p:nvCxnSpPr>
            <p:cNvPr id="35847" name="Straight Arrow Connector 6"/>
            <p:cNvCxnSpPr>
              <a:cxnSpLocks noChangeShapeType="1"/>
            </p:cNvCxnSpPr>
            <p:nvPr/>
          </p:nvCxnSpPr>
          <p:spPr bwMode="auto">
            <a:xfrm rot="5400000" flipH="1" flipV="1">
              <a:off x="-468560" y="2564904"/>
              <a:ext cx="1872208" cy="1588"/>
            </a:xfrm>
            <a:prstGeom prst="straightConnector1">
              <a:avLst/>
            </a:prstGeom>
            <a:noFill/>
            <a:ln w="28575">
              <a:solidFill>
                <a:schemeClr val="tx1"/>
              </a:solidFill>
              <a:round/>
              <a:headEnd/>
              <a:tailEnd type="arrow" w="med" len="med"/>
            </a:ln>
          </p:spPr>
        </p:cxnSp>
        <p:cxnSp>
          <p:nvCxnSpPr>
            <p:cNvPr id="35848" name="Straight Arrow Connector 8"/>
            <p:cNvCxnSpPr>
              <a:cxnSpLocks noChangeShapeType="1"/>
              <a:endCxn id="35850" idx="0"/>
            </p:cNvCxnSpPr>
            <p:nvPr/>
          </p:nvCxnSpPr>
          <p:spPr bwMode="auto">
            <a:xfrm flipV="1">
              <a:off x="467544" y="3501008"/>
              <a:ext cx="3640265" cy="9178"/>
            </a:xfrm>
            <a:prstGeom prst="straightConnector1">
              <a:avLst/>
            </a:prstGeom>
            <a:noFill/>
            <a:ln w="28575">
              <a:solidFill>
                <a:schemeClr val="tx1"/>
              </a:solidFill>
              <a:round/>
              <a:headEnd/>
              <a:tailEnd type="arrow" w="med" len="med"/>
            </a:ln>
          </p:spPr>
        </p:cxnSp>
        <p:sp>
          <p:nvSpPr>
            <p:cNvPr id="35849" name="TextBox 13"/>
            <p:cNvSpPr txBox="1">
              <a:spLocks noChangeArrowheads="1"/>
            </p:cNvSpPr>
            <p:nvPr/>
          </p:nvSpPr>
          <p:spPr bwMode="auto">
            <a:xfrm>
              <a:off x="179512" y="1340768"/>
              <a:ext cx="1813317" cy="338554"/>
            </a:xfrm>
            <a:prstGeom prst="rect">
              <a:avLst/>
            </a:prstGeom>
            <a:noFill/>
            <a:ln w="9525">
              <a:noFill/>
              <a:miter lim="800000"/>
              <a:headEnd/>
              <a:tailEnd/>
            </a:ln>
          </p:spPr>
          <p:txBody>
            <a:bodyPr wrap="none">
              <a:spAutoFit/>
            </a:bodyPr>
            <a:lstStyle/>
            <a:p>
              <a:r>
                <a:rPr lang="en-US" sz="1600"/>
                <a:t>Evaluation function</a:t>
              </a:r>
            </a:p>
          </p:txBody>
        </p:sp>
        <p:sp>
          <p:nvSpPr>
            <p:cNvPr id="35850" name="TextBox 14"/>
            <p:cNvSpPr txBox="1">
              <a:spLocks noChangeArrowheads="1"/>
            </p:cNvSpPr>
            <p:nvPr/>
          </p:nvSpPr>
          <p:spPr bwMode="auto">
            <a:xfrm>
              <a:off x="2915816" y="3501008"/>
              <a:ext cx="2383986" cy="369332"/>
            </a:xfrm>
            <a:prstGeom prst="rect">
              <a:avLst/>
            </a:prstGeom>
            <a:noFill/>
            <a:ln w="9525">
              <a:noFill/>
              <a:miter lim="800000"/>
              <a:headEnd/>
              <a:tailEnd/>
            </a:ln>
          </p:spPr>
          <p:txBody>
            <a:bodyPr wrap="none">
              <a:spAutoFit/>
            </a:bodyPr>
            <a:lstStyle/>
            <a:p>
              <a:r>
                <a:rPr lang="en-US" sz="1800"/>
                <a:t>State Space (1 variable)</a:t>
              </a:r>
            </a:p>
          </p:txBody>
        </p:sp>
        <p:cxnSp>
          <p:nvCxnSpPr>
            <p:cNvPr id="35851" name="Straight Arrow Connector 16"/>
            <p:cNvCxnSpPr>
              <a:cxnSpLocks noChangeShapeType="1"/>
            </p:cNvCxnSpPr>
            <p:nvPr/>
          </p:nvCxnSpPr>
          <p:spPr bwMode="auto">
            <a:xfrm rot="5400000" flipH="1" flipV="1">
              <a:off x="3492674" y="2564110"/>
              <a:ext cx="1872208" cy="1588"/>
            </a:xfrm>
            <a:prstGeom prst="straightConnector1">
              <a:avLst/>
            </a:prstGeom>
            <a:noFill/>
            <a:ln w="28575">
              <a:solidFill>
                <a:schemeClr val="tx1"/>
              </a:solidFill>
              <a:round/>
              <a:headEnd/>
              <a:tailEnd type="arrow" w="med" len="med"/>
            </a:ln>
          </p:spPr>
        </p:cxnSp>
        <p:cxnSp>
          <p:nvCxnSpPr>
            <p:cNvPr id="35852" name="Straight Arrow Connector 17"/>
            <p:cNvCxnSpPr>
              <a:cxnSpLocks noChangeShapeType="1"/>
            </p:cNvCxnSpPr>
            <p:nvPr/>
          </p:nvCxnSpPr>
          <p:spPr bwMode="auto">
            <a:xfrm flipV="1">
              <a:off x="4427984" y="3501008"/>
              <a:ext cx="4392488" cy="9178"/>
            </a:xfrm>
            <a:prstGeom prst="straightConnector1">
              <a:avLst/>
            </a:prstGeom>
            <a:noFill/>
            <a:ln w="28575">
              <a:solidFill>
                <a:schemeClr val="tx1"/>
              </a:solidFill>
              <a:round/>
              <a:headEnd/>
              <a:tailEnd type="arrow" w="med" len="med"/>
            </a:ln>
          </p:spPr>
        </p:cxnSp>
        <p:sp>
          <p:nvSpPr>
            <p:cNvPr id="35853" name="TextBox 18"/>
            <p:cNvSpPr txBox="1">
              <a:spLocks noChangeArrowheads="1"/>
            </p:cNvSpPr>
            <p:nvPr/>
          </p:nvSpPr>
          <p:spPr bwMode="auto">
            <a:xfrm>
              <a:off x="3635896" y="1340768"/>
              <a:ext cx="1813317" cy="338554"/>
            </a:xfrm>
            <a:prstGeom prst="rect">
              <a:avLst/>
            </a:prstGeom>
            <a:noFill/>
            <a:ln w="9525">
              <a:noFill/>
              <a:miter lim="800000"/>
              <a:headEnd/>
              <a:tailEnd/>
            </a:ln>
          </p:spPr>
          <p:txBody>
            <a:bodyPr wrap="none">
              <a:spAutoFit/>
            </a:bodyPr>
            <a:lstStyle/>
            <a:p>
              <a:r>
                <a:rPr lang="en-US" sz="1600"/>
                <a:t>Evaluation function</a:t>
              </a:r>
            </a:p>
          </p:txBody>
        </p:sp>
        <p:sp>
          <p:nvSpPr>
            <p:cNvPr id="35854" name="TextBox 19"/>
            <p:cNvSpPr txBox="1">
              <a:spLocks noChangeArrowheads="1"/>
            </p:cNvSpPr>
            <p:nvPr/>
          </p:nvSpPr>
          <p:spPr bwMode="auto">
            <a:xfrm>
              <a:off x="7830820" y="3429000"/>
              <a:ext cx="1313180" cy="646331"/>
            </a:xfrm>
            <a:prstGeom prst="rect">
              <a:avLst/>
            </a:prstGeom>
            <a:noFill/>
            <a:ln w="9525">
              <a:noFill/>
              <a:miter lim="800000"/>
              <a:headEnd/>
              <a:tailEnd/>
            </a:ln>
          </p:spPr>
          <p:txBody>
            <a:bodyPr wrap="none">
              <a:spAutoFit/>
            </a:bodyPr>
            <a:lstStyle/>
            <a:p>
              <a:r>
                <a:rPr lang="en-US" sz="1800"/>
                <a:t>State Space </a:t>
              </a:r>
            </a:p>
            <a:p>
              <a:r>
                <a:rPr lang="en-US" sz="1800"/>
                <a:t>(1 variable)</a:t>
              </a:r>
            </a:p>
          </p:txBody>
        </p:sp>
        <p:sp>
          <p:nvSpPr>
            <p:cNvPr id="35855" name="TextBox 24"/>
            <p:cNvSpPr txBox="1">
              <a:spLocks noChangeArrowheads="1"/>
            </p:cNvSpPr>
            <p:nvPr/>
          </p:nvSpPr>
          <p:spPr bwMode="auto">
            <a:xfrm>
              <a:off x="2843808" y="1412776"/>
              <a:ext cx="444352" cy="523220"/>
            </a:xfrm>
            <a:prstGeom prst="rect">
              <a:avLst/>
            </a:prstGeom>
            <a:noFill/>
            <a:ln w="9525">
              <a:noFill/>
              <a:miter lim="800000"/>
              <a:headEnd/>
              <a:tailEnd/>
            </a:ln>
          </p:spPr>
          <p:txBody>
            <a:bodyPr wrap="none">
              <a:spAutoFit/>
            </a:bodyPr>
            <a:lstStyle/>
            <a:p>
              <a:r>
                <a:rPr lang="en-US" b="1"/>
                <a:t>A</a:t>
              </a:r>
            </a:p>
          </p:txBody>
        </p:sp>
        <p:sp>
          <p:nvSpPr>
            <p:cNvPr id="35856" name="TextBox 25"/>
            <p:cNvSpPr txBox="1">
              <a:spLocks noChangeArrowheads="1"/>
            </p:cNvSpPr>
            <p:nvPr/>
          </p:nvSpPr>
          <p:spPr bwMode="auto">
            <a:xfrm>
              <a:off x="7812360" y="1340768"/>
              <a:ext cx="423514" cy="523220"/>
            </a:xfrm>
            <a:prstGeom prst="rect">
              <a:avLst/>
            </a:prstGeom>
            <a:noFill/>
            <a:ln w="9525">
              <a:noFill/>
              <a:miter lim="800000"/>
              <a:headEnd/>
              <a:tailEnd/>
            </a:ln>
          </p:spPr>
          <p:txBody>
            <a:bodyPr wrap="none">
              <a:spAutoFit/>
            </a:bodyPr>
            <a:lstStyle/>
            <a:p>
              <a:r>
                <a:rPr lang="en-US" b="1"/>
                <a:t>B</a:t>
              </a:r>
            </a:p>
          </p:txBody>
        </p:sp>
        <p:sp>
          <p:nvSpPr>
            <p:cNvPr id="33" name="TextBox 32"/>
            <p:cNvSpPr txBox="1"/>
            <p:nvPr/>
          </p:nvSpPr>
          <p:spPr>
            <a:xfrm>
              <a:off x="5867445" y="1556738"/>
              <a:ext cx="423857" cy="524045"/>
            </a:xfrm>
            <a:prstGeom prst="rect">
              <a:avLst/>
            </a:prstGeom>
            <a:solidFill>
              <a:schemeClr val="accent3"/>
            </a:solidFill>
          </p:spPr>
          <p:txBody>
            <a:bodyPr>
              <a:spAutoFit/>
            </a:bodyPr>
            <a:lstStyle/>
            <a:p>
              <a:pPr>
                <a:defRPr/>
              </a:pPr>
              <a:endParaRPr lang="en-US" b="1" dirty="0">
                <a:ea typeface="+mn-ea"/>
              </a:endParaRPr>
            </a:p>
          </p:txBody>
        </p:sp>
        <p:sp>
          <p:nvSpPr>
            <p:cNvPr id="34" name="TextBox 33"/>
            <p:cNvSpPr txBox="1"/>
            <p:nvPr/>
          </p:nvSpPr>
          <p:spPr>
            <a:xfrm>
              <a:off x="2195609" y="1701247"/>
              <a:ext cx="423856" cy="522458"/>
            </a:xfrm>
            <a:prstGeom prst="rect">
              <a:avLst/>
            </a:prstGeom>
            <a:solidFill>
              <a:schemeClr val="accent3"/>
            </a:solidFill>
          </p:spPr>
          <p:txBody>
            <a:bodyPr>
              <a:spAutoFit/>
            </a:bodyPr>
            <a:lstStyle/>
            <a:p>
              <a:pPr>
                <a:defRPr/>
              </a:pPr>
              <a:endParaRPr lang="en-US" b="1" dirty="0">
                <a:ea typeface="+mn-ea"/>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ChangeArrowheads="1"/>
          </p:cNvSpPr>
          <p:nvPr/>
        </p:nvSpPr>
        <p:spPr bwMode="auto">
          <a:xfrm>
            <a:off x="609600" y="4933950"/>
            <a:ext cx="7924800" cy="1735138"/>
          </a:xfrm>
          <a:prstGeom prst="rect">
            <a:avLst/>
          </a:prstGeom>
          <a:noFill/>
          <a:ln w="9525">
            <a:noFill/>
            <a:miter lim="800000"/>
            <a:headEnd/>
            <a:tailEnd/>
          </a:ln>
        </p:spPr>
        <p:txBody>
          <a:bodyPr/>
          <a:lstStyle/>
          <a:p>
            <a:pPr marL="342900" indent="-342900">
              <a:spcBef>
                <a:spcPct val="20000"/>
              </a:spcBef>
              <a:buFontTx/>
              <a:buChar char="•"/>
            </a:pPr>
            <a:r>
              <a:rPr lang="en-US" sz="2000">
                <a:latin typeface="cmr10" charset="0"/>
              </a:rPr>
              <a:t>But these examples are simplified extreme cases for illustration</a:t>
            </a:r>
          </a:p>
          <a:p>
            <a:pPr marL="800100" lvl="1" indent="-342900">
              <a:spcBef>
                <a:spcPct val="20000"/>
              </a:spcBef>
              <a:buFontTx/>
              <a:buChar char="-"/>
            </a:pPr>
            <a:r>
              <a:rPr lang="en-US" sz="2000">
                <a:latin typeface="cmr10" charset="0"/>
              </a:rPr>
              <a:t>in practice, you don</a:t>
            </a:r>
            <a:r>
              <a:rPr lang="en-CA" altLang="en-US" sz="2000">
                <a:latin typeface="cmr10" charset="0"/>
              </a:rPr>
              <a:t>’</a:t>
            </a:r>
            <a:r>
              <a:rPr lang="en-US" altLang="ja-JP" sz="2000">
                <a:latin typeface="cmr10" charset="0"/>
              </a:rPr>
              <a:t>t know what your search space looks like</a:t>
            </a:r>
          </a:p>
          <a:p>
            <a:pPr marL="342900" indent="-342900">
              <a:spcBef>
                <a:spcPct val="20000"/>
              </a:spcBef>
              <a:buFontTx/>
              <a:buChar char="•"/>
            </a:pPr>
            <a:endParaRPr lang="en-US" sz="2000">
              <a:latin typeface="cmr10" charset="0"/>
            </a:endParaRPr>
          </a:p>
          <a:p>
            <a:pPr marL="342900" indent="-342900">
              <a:spcBef>
                <a:spcPct val="20000"/>
              </a:spcBef>
              <a:buFontTx/>
              <a:buChar char="•"/>
            </a:pPr>
            <a:r>
              <a:rPr lang="en-US" sz="2000">
                <a:latin typeface="cmr10" charset="0"/>
              </a:rPr>
              <a:t>Usually integrating both kinds of randomization works best </a:t>
            </a:r>
          </a:p>
          <a:p>
            <a:pPr marL="342900" indent="-342900">
              <a:spcBef>
                <a:spcPct val="20000"/>
              </a:spcBef>
            </a:pPr>
            <a:endParaRPr lang="en-US" sz="2400"/>
          </a:p>
        </p:txBody>
      </p:sp>
      <p:sp>
        <p:nvSpPr>
          <p:cNvPr id="37890" name="Rectangle 3"/>
          <p:cNvSpPr txBox="1">
            <a:spLocks noChangeArrowheads="1"/>
          </p:cNvSpPr>
          <p:nvPr/>
        </p:nvSpPr>
        <p:spPr bwMode="auto">
          <a:xfrm>
            <a:off x="685800" y="3768725"/>
            <a:ext cx="7848600" cy="928688"/>
          </a:xfrm>
          <a:prstGeom prst="rect">
            <a:avLst/>
          </a:prstGeom>
          <a:solidFill>
            <a:srgbClr val="FF66FF"/>
          </a:solidFill>
          <a:ln w="9525">
            <a:noFill/>
            <a:miter lim="800000"/>
            <a:headEnd/>
            <a:tailEnd/>
          </a:ln>
        </p:spPr>
        <p:txBody>
          <a:bodyPr/>
          <a:lstStyle/>
          <a:p>
            <a:pPr>
              <a:spcBef>
                <a:spcPct val="20000"/>
              </a:spcBef>
            </a:pPr>
            <a:r>
              <a:rPr lang="en-US" sz="2400">
                <a:latin typeface="cmr10" charset="0"/>
                <a:cs typeface="Times New Roman" pitchFamily="18" charset="0"/>
              </a:rPr>
              <a:t>Greedy descent with random steps best on B</a:t>
            </a:r>
          </a:p>
          <a:p>
            <a:pPr>
              <a:spcBef>
                <a:spcPct val="20000"/>
              </a:spcBef>
            </a:pPr>
            <a:r>
              <a:rPr lang="en-US" sz="2400">
                <a:latin typeface="cmr10" charset="0"/>
                <a:cs typeface="Times New Roman" pitchFamily="18" charset="0"/>
              </a:rPr>
              <a:t>Greedy descent with random restart best on A</a:t>
            </a:r>
          </a:p>
          <a:p>
            <a:pPr>
              <a:spcBef>
                <a:spcPct val="20000"/>
              </a:spcBef>
            </a:pPr>
            <a:endParaRPr lang="en-US" sz="2400">
              <a:cs typeface="Times New Roman" pitchFamily="18" charset="0"/>
            </a:endParaRPr>
          </a:p>
        </p:txBody>
      </p:sp>
      <p:sp>
        <p:nvSpPr>
          <p:cNvPr id="24" name="TextBox 23"/>
          <p:cNvSpPr txBox="1"/>
          <p:nvPr/>
        </p:nvSpPr>
        <p:spPr>
          <a:xfrm>
            <a:off x="5867400" y="2257425"/>
            <a:ext cx="423863" cy="522288"/>
          </a:xfrm>
          <a:prstGeom prst="rect">
            <a:avLst/>
          </a:prstGeom>
          <a:solidFill>
            <a:schemeClr val="accent3"/>
          </a:solidFill>
        </p:spPr>
        <p:txBody>
          <a:bodyPr>
            <a:spAutoFit/>
          </a:bodyPr>
          <a:lstStyle/>
          <a:p>
            <a:pPr>
              <a:defRPr/>
            </a:pPr>
            <a:endParaRPr lang="en-US" b="1" dirty="0">
              <a:ea typeface="+mn-ea"/>
            </a:endParaRPr>
          </a:p>
        </p:txBody>
      </p:sp>
      <p:grpSp>
        <p:nvGrpSpPr>
          <p:cNvPr id="2" name="Group 28"/>
          <p:cNvGrpSpPr>
            <a:grpSpLocks/>
          </p:cNvGrpSpPr>
          <p:nvPr/>
        </p:nvGrpSpPr>
        <p:grpSpPr bwMode="auto">
          <a:xfrm>
            <a:off x="0" y="1176338"/>
            <a:ext cx="8964613" cy="2735262"/>
            <a:chOff x="179512" y="1340768"/>
            <a:chExt cx="8964488" cy="2734563"/>
          </a:xfrm>
        </p:grpSpPr>
        <p:pic>
          <p:nvPicPr>
            <p:cNvPr id="37894" name="Picture 29" descr="SLS spaces.png"/>
            <p:cNvPicPr>
              <a:picLocks noChangeAspect="1"/>
            </p:cNvPicPr>
            <p:nvPr/>
          </p:nvPicPr>
          <p:blipFill>
            <a:blip r:embed="rId3" cstate="print"/>
            <a:srcRect/>
            <a:stretch>
              <a:fillRect/>
            </a:stretch>
          </p:blipFill>
          <p:spPr bwMode="auto">
            <a:xfrm>
              <a:off x="755576" y="1700808"/>
              <a:ext cx="6624736" cy="1900030"/>
            </a:xfrm>
            <a:prstGeom prst="rect">
              <a:avLst/>
            </a:prstGeom>
            <a:noFill/>
            <a:ln w="9525">
              <a:noFill/>
              <a:miter lim="800000"/>
              <a:headEnd/>
              <a:tailEnd/>
            </a:ln>
          </p:spPr>
        </p:pic>
        <p:cxnSp>
          <p:nvCxnSpPr>
            <p:cNvPr id="37895" name="Straight Arrow Connector 30"/>
            <p:cNvCxnSpPr>
              <a:cxnSpLocks noChangeShapeType="1"/>
            </p:cNvCxnSpPr>
            <p:nvPr/>
          </p:nvCxnSpPr>
          <p:spPr bwMode="auto">
            <a:xfrm rot="5400000" flipH="1" flipV="1">
              <a:off x="-468560" y="2564904"/>
              <a:ext cx="1872208" cy="1588"/>
            </a:xfrm>
            <a:prstGeom prst="straightConnector1">
              <a:avLst/>
            </a:prstGeom>
            <a:noFill/>
            <a:ln w="28575">
              <a:solidFill>
                <a:schemeClr val="tx1"/>
              </a:solidFill>
              <a:round/>
              <a:headEnd/>
              <a:tailEnd type="arrow" w="med" len="med"/>
            </a:ln>
          </p:spPr>
        </p:cxnSp>
        <p:cxnSp>
          <p:nvCxnSpPr>
            <p:cNvPr id="37896" name="Straight Arrow Connector 31"/>
            <p:cNvCxnSpPr>
              <a:cxnSpLocks noChangeShapeType="1"/>
              <a:endCxn id="37898" idx="0"/>
            </p:cNvCxnSpPr>
            <p:nvPr/>
          </p:nvCxnSpPr>
          <p:spPr bwMode="auto">
            <a:xfrm flipV="1">
              <a:off x="467544" y="3501008"/>
              <a:ext cx="3640265" cy="9178"/>
            </a:xfrm>
            <a:prstGeom prst="straightConnector1">
              <a:avLst/>
            </a:prstGeom>
            <a:noFill/>
            <a:ln w="28575">
              <a:solidFill>
                <a:schemeClr val="tx1"/>
              </a:solidFill>
              <a:round/>
              <a:headEnd/>
              <a:tailEnd type="arrow" w="med" len="med"/>
            </a:ln>
          </p:spPr>
        </p:cxnSp>
        <p:sp>
          <p:nvSpPr>
            <p:cNvPr id="37897" name="TextBox 32"/>
            <p:cNvSpPr txBox="1">
              <a:spLocks noChangeArrowheads="1"/>
            </p:cNvSpPr>
            <p:nvPr/>
          </p:nvSpPr>
          <p:spPr bwMode="auto">
            <a:xfrm>
              <a:off x="179512" y="1340768"/>
              <a:ext cx="1813317" cy="338554"/>
            </a:xfrm>
            <a:prstGeom prst="rect">
              <a:avLst/>
            </a:prstGeom>
            <a:noFill/>
            <a:ln w="9525">
              <a:noFill/>
              <a:miter lim="800000"/>
              <a:headEnd/>
              <a:tailEnd/>
            </a:ln>
          </p:spPr>
          <p:txBody>
            <a:bodyPr wrap="none">
              <a:spAutoFit/>
            </a:bodyPr>
            <a:lstStyle/>
            <a:p>
              <a:r>
                <a:rPr lang="en-US" sz="1600"/>
                <a:t>Evaluation function</a:t>
              </a:r>
            </a:p>
          </p:txBody>
        </p:sp>
        <p:sp>
          <p:nvSpPr>
            <p:cNvPr id="37898" name="TextBox 33"/>
            <p:cNvSpPr txBox="1">
              <a:spLocks noChangeArrowheads="1"/>
            </p:cNvSpPr>
            <p:nvPr/>
          </p:nvSpPr>
          <p:spPr bwMode="auto">
            <a:xfrm>
              <a:off x="2915816" y="3501008"/>
              <a:ext cx="2383986" cy="369332"/>
            </a:xfrm>
            <a:prstGeom prst="rect">
              <a:avLst/>
            </a:prstGeom>
            <a:noFill/>
            <a:ln w="9525">
              <a:noFill/>
              <a:miter lim="800000"/>
              <a:headEnd/>
              <a:tailEnd/>
            </a:ln>
          </p:spPr>
          <p:txBody>
            <a:bodyPr wrap="none">
              <a:spAutoFit/>
            </a:bodyPr>
            <a:lstStyle/>
            <a:p>
              <a:r>
                <a:rPr lang="en-US" sz="1800"/>
                <a:t>State Space (1 variable)</a:t>
              </a:r>
            </a:p>
          </p:txBody>
        </p:sp>
        <p:cxnSp>
          <p:nvCxnSpPr>
            <p:cNvPr id="37899" name="Straight Arrow Connector 34"/>
            <p:cNvCxnSpPr>
              <a:cxnSpLocks noChangeShapeType="1"/>
            </p:cNvCxnSpPr>
            <p:nvPr/>
          </p:nvCxnSpPr>
          <p:spPr bwMode="auto">
            <a:xfrm rot="5400000" flipH="1" flipV="1">
              <a:off x="3492674" y="2564110"/>
              <a:ext cx="1872208" cy="1588"/>
            </a:xfrm>
            <a:prstGeom prst="straightConnector1">
              <a:avLst/>
            </a:prstGeom>
            <a:noFill/>
            <a:ln w="28575">
              <a:solidFill>
                <a:schemeClr val="tx1"/>
              </a:solidFill>
              <a:round/>
              <a:headEnd/>
              <a:tailEnd type="arrow" w="med" len="med"/>
            </a:ln>
          </p:spPr>
        </p:cxnSp>
        <p:cxnSp>
          <p:nvCxnSpPr>
            <p:cNvPr id="37900" name="Straight Arrow Connector 35"/>
            <p:cNvCxnSpPr>
              <a:cxnSpLocks noChangeShapeType="1"/>
            </p:cNvCxnSpPr>
            <p:nvPr/>
          </p:nvCxnSpPr>
          <p:spPr bwMode="auto">
            <a:xfrm flipV="1">
              <a:off x="4427984" y="3501008"/>
              <a:ext cx="4392488" cy="9178"/>
            </a:xfrm>
            <a:prstGeom prst="straightConnector1">
              <a:avLst/>
            </a:prstGeom>
            <a:noFill/>
            <a:ln w="28575">
              <a:solidFill>
                <a:schemeClr val="tx1"/>
              </a:solidFill>
              <a:round/>
              <a:headEnd/>
              <a:tailEnd type="arrow" w="med" len="med"/>
            </a:ln>
          </p:spPr>
        </p:cxnSp>
        <p:sp>
          <p:nvSpPr>
            <p:cNvPr id="37901" name="TextBox 36"/>
            <p:cNvSpPr txBox="1">
              <a:spLocks noChangeArrowheads="1"/>
            </p:cNvSpPr>
            <p:nvPr/>
          </p:nvSpPr>
          <p:spPr bwMode="auto">
            <a:xfrm>
              <a:off x="3635896" y="1340768"/>
              <a:ext cx="1813317" cy="338554"/>
            </a:xfrm>
            <a:prstGeom prst="rect">
              <a:avLst/>
            </a:prstGeom>
            <a:noFill/>
            <a:ln w="9525">
              <a:noFill/>
              <a:miter lim="800000"/>
              <a:headEnd/>
              <a:tailEnd/>
            </a:ln>
          </p:spPr>
          <p:txBody>
            <a:bodyPr wrap="none">
              <a:spAutoFit/>
            </a:bodyPr>
            <a:lstStyle/>
            <a:p>
              <a:r>
                <a:rPr lang="en-US" sz="1600"/>
                <a:t>Evaluation function</a:t>
              </a:r>
            </a:p>
          </p:txBody>
        </p:sp>
        <p:sp>
          <p:nvSpPr>
            <p:cNvPr id="37902" name="TextBox 37"/>
            <p:cNvSpPr txBox="1">
              <a:spLocks noChangeArrowheads="1"/>
            </p:cNvSpPr>
            <p:nvPr/>
          </p:nvSpPr>
          <p:spPr bwMode="auto">
            <a:xfrm>
              <a:off x="7830820" y="3429000"/>
              <a:ext cx="1313180" cy="646331"/>
            </a:xfrm>
            <a:prstGeom prst="rect">
              <a:avLst/>
            </a:prstGeom>
            <a:noFill/>
            <a:ln w="9525">
              <a:noFill/>
              <a:miter lim="800000"/>
              <a:headEnd/>
              <a:tailEnd/>
            </a:ln>
          </p:spPr>
          <p:txBody>
            <a:bodyPr wrap="none">
              <a:spAutoFit/>
            </a:bodyPr>
            <a:lstStyle/>
            <a:p>
              <a:r>
                <a:rPr lang="en-US" sz="1800"/>
                <a:t>State Space </a:t>
              </a:r>
            </a:p>
            <a:p>
              <a:r>
                <a:rPr lang="en-US" sz="1800"/>
                <a:t>(1 variable)</a:t>
              </a:r>
            </a:p>
          </p:txBody>
        </p:sp>
        <p:sp>
          <p:nvSpPr>
            <p:cNvPr id="37903" name="TextBox 38"/>
            <p:cNvSpPr txBox="1">
              <a:spLocks noChangeArrowheads="1"/>
            </p:cNvSpPr>
            <p:nvPr/>
          </p:nvSpPr>
          <p:spPr bwMode="auto">
            <a:xfrm>
              <a:off x="2843808" y="1412776"/>
              <a:ext cx="444352" cy="523220"/>
            </a:xfrm>
            <a:prstGeom prst="rect">
              <a:avLst/>
            </a:prstGeom>
            <a:noFill/>
            <a:ln w="9525">
              <a:noFill/>
              <a:miter lim="800000"/>
              <a:headEnd/>
              <a:tailEnd/>
            </a:ln>
          </p:spPr>
          <p:txBody>
            <a:bodyPr wrap="none">
              <a:spAutoFit/>
            </a:bodyPr>
            <a:lstStyle/>
            <a:p>
              <a:r>
                <a:rPr lang="en-US" b="1"/>
                <a:t>A</a:t>
              </a:r>
            </a:p>
          </p:txBody>
        </p:sp>
        <p:sp>
          <p:nvSpPr>
            <p:cNvPr id="37904" name="TextBox 39"/>
            <p:cNvSpPr txBox="1">
              <a:spLocks noChangeArrowheads="1"/>
            </p:cNvSpPr>
            <p:nvPr/>
          </p:nvSpPr>
          <p:spPr bwMode="auto">
            <a:xfrm>
              <a:off x="7812360" y="1340768"/>
              <a:ext cx="423514" cy="523220"/>
            </a:xfrm>
            <a:prstGeom prst="rect">
              <a:avLst/>
            </a:prstGeom>
            <a:noFill/>
            <a:ln w="9525">
              <a:noFill/>
              <a:miter lim="800000"/>
              <a:headEnd/>
              <a:tailEnd/>
            </a:ln>
          </p:spPr>
          <p:txBody>
            <a:bodyPr wrap="none">
              <a:spAutoFit/>
            </a:bodyPr>
            <a:lstStyle/>
            <a:p>
              <a:r>
                <a:rPr lang="en-US" b="1"/>
                <a:t>B</a:t>
              </a:r>
            </a:p>
          </p:txBody>
        </p:sp>
        <p:sp>
          <p:nvSpPr>
            <p:cNvPr id="41" name="TextBox 40"/>
            <p:cNvSpPr txBox="1"/>
            <p:nvPr/>
          </p:nvSpPr>
          <p:spPr>
            <a:xfrm>
              <a:off x="5867446" y="1556613"/>
              <a:ext cx="423856" cy="523741"/>
            </a:xfrm>
            <a:prstGeom prst="rect">
              <a:avLst/>
            </a:prstGeom>
            <a:solidFill>
              <a:schemeClr val="accent3"/>
            </a:solidFill>
          </p:spPr>
          <p:txBody>
            <a:bodyPr>
              <a:spAutoFit/>
            </a:bodyPr>
            <a:lstStyle/>
            <a:p>
              <a:pPr>
                <a:defRPr/>
              </a:pPr>
              <a:endParaRPr lang="en-US" b="1" dirty="0">
                <a:ea typeface="+mn-ea"/>
              </a:endParaRPr>
            </a:p>
          </p:txBody>
        </p:sp>
        <p:sp>
          <p:nvSpPr>
            <p:cNvPr id="42" name="TextBox 41"/>
            <p:cNvSpPr txBox="1"/>
            <p:nvPr/>
          </p:nvSpPr>
          <p:spPr>
            <a:xfrm>
              <a:off x="2195609" y="1701038"/>
              <a:ext cx="423857" cy="523741"/>
            </a:xfrm>
            <a:prstGeom prst="rect">
              <a:avLst/>
            </a:prstGeom>
            <a:solidFill>
              <a:schemeClr val="accent3"/>
            </a:solidFill>
          </p:spPr>
          <p:txBody>
            <a:bodyPr>
              <a:spAutoFit/>
            </a:bodyPr>
            <a:lstStyle/>
            <a:p>
              <a:pPr>
                <a:defRPr/>
              </a:pPr>
              <a:endParaRPr lang="en-US" b="1" dirty="0">
                <a:ea typeface="+mn-ea"/>
              </a:endParaRPr>
            </a:p>
          </p:txBody>
        </p:sp>
      </p:grpSp>
      <p:sp>
        <p:nvSpPr>
          <p:cNvPr id="37893" name="Rectangle 2"/>
          <p:cNvSpPr>
            <a:spLocks noChangeArrowheads="1"/>
          </p:cNvSpPr>
          <p:nvPr/>
        </p:nvSpPr>
        <p:spPr bwMode="auto">
          <a:xfrm>
            <a:off x="152400" y="-171450"/>
            <a:ext cx="8991600" cy="1584325"/>
          </a:xfrm>
          <a:prstGeom prst="rect">
            <a:avLst/>
          </a:prstGeom>
          <a:noFill/>
          <a:ln w="9525">
            <a:noFill/>
            <a:miter lim="800000"/>
            <a:headEnd/>
            <a:tailEnd/>
          </a:ln>
        </p:spPr>
        <p:txBody>
          <a:bodyPr/>
          <a:lstStyle/>
          <a:p>
            <a:pPr marL="342900" indent="-342900">
              <a:lnSpc>
                <a:spcPct val="70000"/>
              </a:lnSpc>
              <a:spcBef>
                <a:spcPct val="20000"/>
              </a:spcBef>
            </a:pPr>
            <a:endParaRPr lang="en-US"/>
          </a:p>
          <a:p>
            <a:pPr marL="342900" indent="-342900" algn="ctr">
              <a:spcBef>
                <a:spcPct val="20000"/>
              </a:spcBef>
            </a:pPr>
            <a:r>
              <a:rPr lang="en-US">
                <a:solidFill>
                  <a:srgbClr val="3233D0"/>
                </a:solidFill>
                <a:latin typeface="cmr10" charset="0"/>
              </a:rPr>
              <a:t>Which randomized method would work best in each of the these two search spaces? </a:t>
            </a:r>
          </a:p>
          <a:p>
            <a:pPr marL="342900" indent="-342900">
              <a:spcBef>
                <a:spcPct val="20000"/>
              </a:spcBef>
              <a:buFontTx/>
              <a:buChar cha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467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467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8467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smtClean="0"/>
              <a:t>CPSC 322, Lecture 5</a:t>
            </a:r>
            <a:endParaRPr lang="en-US"/>
          </a:p>
        </p:txBody>
      </p:sp>
      <p:sp>
        <p:nvSpPr>
          <p:cNvPr id="7" name="Slide Number Placeholder 5"/>
          <p:cNvSpPr>
            <a:spLocks noGrp="1"/>
          </p:cNvSpPr>
          <p:nvPr>
            <p:ph type="sldNum" sz="quarter" idx="12"/>
          </p:nvPr>
        </p:nvSpPr>
        <p:spPr/>
        <p:txBody>
          <a:bodyPr/>
          <a:lstStyle/>
          <a:p>
            <a:pPr>
              <a:defRPr/>
            </a:pPr>
            <a:r>
              <a:rPr lang="en-US"/>
              <a:t>Slide </a:t>
            </a:r>
            <a:fld id="{7346DE51-3E17-412A-ADAD-AF6F74B1ADEB}" type="slidenum">
              <a:rPr lang="en-US"/>
              <a:pPr>
                <a:defRPr/>
              </a:pPr>
              <a:t>14</a:t>
            </a:fld>
            <a:endParaRPr lang="en-US"/>
          </a:p>
        </p:txBody>
      </p:sp>
      <p:sp>
        <p:nvSpPr>
          <p:cNvPr id="8234" name="Rectangle 2"/>
          <p:cNvSpPr>
            <a:spLocks noGrp="1" noChangeArrowheads="1"/>
          </p:cNvSpPr>
          <p:nvPr>
            <p:ph type="title"/>
          </p:nvPr>
        </p:nvSpPr>
        <p:spPr/>
        <p:txBody>
          <a:bodyPr/>
          <a:lstStyle/>
          <a:p>
            <a:pPr eaLnBrk="1" hangingPunct="1"/>
            <a:r>
              <a:rPr lang="en-US" smtClean="0"/>
              <a:t>Random Steps (Walk)</a:t>
            </a:r>
          </a:p>
        </p:txBody>
      </p:sp>
      <p:sp>
        <p:nvSpPr>
          <p:cNvPr id="8235" name="Rectangle 3"/>
          <p:cNvSpPr>
            <a:spLocks noGrp="1" noChangeArrowheads="1"/>
          </p:cNvSpPr>
          <p:nvPr>
            <p:ph type="body" idx="1"/>
          </p:nvPr>
        </p:nvSpPr>
        <p:spPr>
          <a:xfrm>
            <a:off x="285750" y="857250"/>
            <a:ext cx="8458200" cy="1798638"/>
          </a:xfrm>
        </p:spPr>
        <p:txBody>
          <a:bodyPr/>
          <a:lstStyle/>
          <a:p>
            <a:pPr eaLnBrk="1" hangingPunct="1">
              <a:lnSpc>
                <a:spcPct val="90000"/>
              </a:lnSpc>
            </a:pPr>
            <a:r>
              <a:rPr lang="en-US" smtClean="0"/>
              <a:t>Let’s assume that neighbors are generated as</a:t>
            </a:r>
          </a:p>
          <a:p>
            <a:pPr marL="342900" lvl="1" indent="-342900" eaLnBrk="1" hangingPunct="1">
              <a:lnSpc>
                <a:spcPct val="90000"/>
              </a:lnSpc>
            </a:pPr>
            <a:r>
              <a:rPr lang="en-US" smtClean="0"/>
              <a:t>assignments that differ in one variable's value</a:t>
            </a:r>
          </a:p>
        </p:txBody>
      </p:sp>
      <p:pic>
        <p:nvPicPr>
          <p:cNvPr id="623620" name="Picture 4" descr="8queen-eval"/>
          <p:cNvPicPr>
            <a:picLocks noChangeAspect="1" noChangeArrowheads="1"/>
          </p:cNvPicPr>
          <p:nvPr/>
        </p:nvPicPr>
        <p:blipFill>
          <a:blip r:embed="rId4" cstate="print"/>
          <a:srcRect l="4556" t="8917" r="10431" b="8868"/>
          <a:stretch>
            <a:fillRect/>
          </a:stretch>
        </p:blipFill>
        <p:spPr bwMode="auto">
          <a:xfrm>
            <a:off x="6215063" y="3643313"/>
            <a:ext cx="2566987" cy="2565400"/>
          </a:xfrm>
          <a:prstGeom prst="rect">
            <a:avLst/>
          </a:prstGeom>
          <a:noFill/>
          <a:ln w="9525">
            <a:noFill/>
            <a:miter lim="800000"/>
            <a:headEnd/>
            <a:tailEnd/>
          </a:ln>
        </p:spPr>
      </p:pic>
      <p:sp>
        <p:nvSpPr>
          <p:cNvPr id="8" name="Rectangle 3"/>
          <p:cNvSpPr txBox="1">
            <a:spLocks noChangeArrowheads="1"/>
          </p:cNvSpPr>
          <p:nvPr/>
        </p:nvSpPr>
        <p:spPr bwMode="auto">
          <a:xfrm>
            <a:off x="285750" y="1785938"/>
            <a:ext cx="8458200" cy="928687"/>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How many neighbors there are given n variables with domains with d values?</a:t>
            </a:r>
            <a:endParaRPr lang="en-US" sz="2000" kern="0" dirty="0">
              <a:latin typeface="+mn-lt"/>
            </a:endParaRPr>
          </a:p>
        </p:txBody>
      </p:sp>
      <p:sp>
        <p:nvSpPr>
          <p:cNvPr id="9" name="Rectangle 3"/>
          <p:cNvSpPr txBox="1">
            <a:spLocks noChangeArrowheads="1"/>
          </p:cNvSpPr>
          <p:nvPr/>
        </p:nvSpPr>
        <p:spPr bwMode="auto">
          <a:xfrm>
            <a:off x="357188" y="2643188"/>
            <a:ext cx="5857875" cy="1571625"/>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One strategy to add randomness to the selection </a:t>
            </a:r>
            <a:r>
              <a:rPr lang="en-US" sz="2400" kern="0" dirty="0" err="1">
                <a:latin typeface="+mn-lt"/>
              </a:rPr>
              <a:t>variable</a:t>
            </a:r>
            <a:r>
              <a:rPr lang="en-US" sz="2400" kern="0" dirty="0">
                <a:latin typeface="+mn-lt"/>
              </a:rPr>
              <a:t>-value pair. Sometimes choose </a:t>
            </a:r>
            <a:r>
              <a:rPr lang="en-US" sz="2400" kern="0" dirty="0" err="1">
                <a:latin typeface="+mn-lt"/>
              </a:rPr>
              <a:t>th</a:t>
            </a:r>
            <a:r>
              <a:rPr lang="en-US" sz="2400" kern="0" dirty="0">
                <a:latin typeface="+mn-lt"/>
              </a:rPr>
              <a:t>e pair</a:t>
            </a:r>
          </a:p>
          <a:p>
            <a:pPr marL="342900" indent="-342900">
              <a:lnSpc>
                <a:spcPct val="90000"/>
              </a:lnSpc>
              <a:spcBef>
                <a:spcPct val="20000"/>
              </a:spcBef>
              <a:buFont typeface="Arial" pitchFamily="34" charset="0"/>
              <a:buChar char="•"/>
              <a:defRPr/>
            </a:pPr>
            <a:r>
              <a:rPr lang="en-US" sz="2400" kern="0" dirty="0">
                <a:latin typeface="+mn-lt"/>
              </a:rPr>
              <a:t>According to the scoring function</a:t>
            </a:r>
          </a:p>
          <a:p>
            <a:pPr marL="342900" indent="-342900">
              <a:lnSpc>
                <a:spcPct val="90000"/>
              </a:lnSpc>
              <a:spcBef>
                <a:spcPct val="20000"/>
              </a:spcBef>
              <a:buFont typeface="Arial" pitchFamily="34" charset="0"/>
              <a:buChar char="•"/>
              <a:defRPr/>
            </a:pPr>
            <a:r>
              <a:rPr lang="en-US" sz="2400" kern="0" dirty="0">
                <a:latin typeface="+mn-lt"/>
              </a:rPr>
              <a:t>A random one</a:t>
            </a:r>
          </a:p>
          <a:p>
            <a:pPr marL="342900" indent="-342900">
              <a:lnSpc>
                <a:spcPct val="90000"/>
              </a:lnSpc>
              <a:spcBef>
                <a:spcPct val="20000"/>
              </a:spcBef>
              <a:defRPr/>
            </a:pPr>
            <a:endParaRPr lang="en-US" sz="2000" kern="0" dirty="0">
              <a:latin typeface="+mn-lt"/>
            </a:endParaRPr>
          </a:p>
        </p:txBody>
      </p:sp>
      <p:sp>
        <p:nvSpPr>
          <p:cNvPr id="12" name="Rectangle 3"/>
          <p:cNvSpPr txBox="1">
            <a:spLocks noChangeArrowheads="1"/>
          </p:cNvSpPr>
          <p:nvPr/>
        </p:nvSpPr>
        <p:spPr bwMode="auto">
          <a:xfrm>
            <a:off x="357188" y="4572000"/>
            <a:ext cx="5857875" cy="1571625"/>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E.G in 8-queen</a:t>
            </a:r>
          </a:p>
          <a:p>
            <a:pPr marL="342900" indent="-342900">
              <a:lnSpc>
                <a:spcPct val="90000"/>
              </a:lnSpc>
              <a:spcBef>
                <a:spcPct val="20000"/>
              </a:spcBef>
              <a:buFont typeface="Arial" pitchFamily="34" charset="0"/>
              <a:buChar char="•"/>
              <a:defRPr/>
            </a:pPr>
            <a:r>
              <a:rPr lang="en-US" sz="2400" kern="0" dirty="0">
                <a:latin typeface="+mn-lt"/>
              </a:rPr>
              <a:t>How many neighbors?</a:t>
            </a:r>
          </a:p>
          <a:p>
            <a:pPr marL="342900" indent="-342900">
              <a:lnSpc>
                <a:spcPct val="90000"/>
              </a:lnSpc>
              <a:spcBef>
                <a:spcPct val="20000"/>
              </a:spcBef>
              <a:buFont typeface="Arial" pitchFamily="34" charset="0"/>
              <a:buChar char="•"/>
              <a:defRPr/>
            </a:pPr>
            <a:r>
              <a:rPr lang="en-US" sz="2400" kern="0" dirty="0">
                <a:latin typeface="+mn-lt"/>
              </a:rPr>
              <a:t>……..</a:t>
            </a:r>
          </a:p>
          <a:p>
            <a:pPr marL="342900" indent="-342900">
              <a:lnSpc>
                <a:spcPct val="90000"/>
              </a:lnSpc>
              <a:spcBef>
                <a:spcPct val="20000"/>
              </a:spcBef>
              <a:defRPr/>
            </a:pPr>
            <a:endParaRPr lang="en-US" sz="2000" kern="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3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Footer Placeholder 4"/>
          <p:cNvSpPr>
            <a:spLocks noGrp="1"/>
          </p:cNvSpPr>
          <p:nvPr>
            <p:ph type="ftr" sz="quarter" idx="11"/>
          </p:nvPr>
        </p:nvSpPr>
        <p:spPr/>
        <p:txBody>
          <a:bodyPr/>
          <a:lstStyle/>
          <a:p>
            <a:pPr>
              <a:defRPr/>
            </a:pPr>
            <a:r>
              <a:rPr lang="en-US" smtClean="0"/>
              <a:t>CPSC 322, Lecture 5</a:t>
            </a:r>
            <a:endParaRPr lang="en-US"/>
          </a:p>
        </p:txBody>
      </p:sp>
      <p:sp>
        <p:nvSpPr>
          <p:cNvPr id="58" name="Slide Number Placeholder 5"/>
          <p:cNvSpPr>
            <a:spLocks noGrp="1"/>
          </p:cNvSpPr>
          <p:nvPr>
            <p:ph type="sldNum" sz="quarter" idx="12"/>
          </p:nvPr>
        </p:nvSpPr>
        <p:spPr/>
        <p:txBody>
          <a:bodyPr/>
          <a:lstStyle/>
          <a:p>
            <a:pPr>
              <a:defRPr/>
            </a:pPr>
            <a:r>
              <a:rPr lang="en-US"/>
              <a:t>Slide </a:t>
            </a:r>
            <a:fld id="{361E50F3-2777-4CC8-954F-26185A53AAED}" type="slidenum">
              <a:rPr lang="en-US"/>
              <a:pPr>
                <a:defRPr/>
              </a:pPr>
              <a:t>15</a:t>
            </a:fld>
            <a:endParaRPr lang="en-US"/>
          </a:p>
        </p:txBody>
      </p:sp>
      <p:sp>
        <p:nvSpPr>
          <p:cNvPr id="9254" name="Rectangle 2"/>
          <p:cNvSpPr>
            <a:spLocks noGrp="1" noChangeArrowheads="1"/>
          </p:cNvSpPr>
          <p:nvPr>
            <p:ph type="title"/>
          </p:nvPr>
        </p:nvSpPr>
        <p:spPr/>
        <p:txBody>
          <a:bodyPr/>
          <a:lstStyle/>
          <a:p>
            <a:pPr eaLnBrk="1" hangingPunct="1"/>
            <a:r>
              <a:rPr lang="en-US" smtClean="0"/>
              <a:t>Random Steps (Walk): two-step</a:t>
            </a:r>
          </a:p>
        </p:txBody>
      </p:sp>
      <p:sp>
        <p:nvSpPr>
          <p:cNvPr id="685059" name="Rectangle 3"/>
          <p:cNvSpPr>
            <a:spLocks noGrp="1" noChangeArrowheads="1"/>
          </p:cNvSpPr>
          <p:nvPr>
            <p:ph type="body" idx="1"/>
          </p:nvPr>
        </p:nvSpPr>
        <p:spPr>
          <a:xfrm>
            <a:off x="0" y="857250"/>
            <a:ext cx="9358313" cy="4546600"/>
          </a:xfrm>
        </p:spPr>
        <p:txBody>
          <a:bodyPr/>
          <a:lstStyle/>
          <a:p>
            <a:pPr marL="533400" indent="-533400" eaLnBrk="1" hangingPunct="1">
              <a:lnSpc>
                <a:spcPct val="90000"/>
              </a:lnSpc>
              <a:defRPr/>
            </a:pPr>
            <a:r>
              <a:rPr lang="en-US" dirty="0" smtClean="0"/>
              <a:t>Another strategy: select a </a:t>
            </a:r>
            <a:r>
              <a:rPr lang="en-US" dirty="0" smtClean="0">
                <a:solidFill>
                  <a:schemeClr val="accent6"/>
                </a:solidFill>
              </a:rPr>
              <a:t>variable first, then </a:t>
            </a:r>
            <a:r>
              <a:rPr lang="en-US" dirty="0" smtClean="0"/>
              <a:t> a </a:t>
            </a:r>
            <a:r>
              <a:rPr lang="en-US" dirty="0" smtClean="0">
                <a:solidFill>
                  <a:schemeClr val="accent6"/>
                </a:solidFill>
              </a:rPr>
              <a:t>value</a:t>
            </a:r>
            <a:r>
              <a:rPr lang="en-US" dirty="0" smtClean="0"/>
              <a:t>:</a:t>
            </a:r>
          </a:p>
          <a:p>
            <a:pPr marL="914400" lvl="1" indent="-457200" eaLnBrk="1" hangingPunct="1">
              <a:lnSpc>
                <a:spcPct val="90000"/>
              </a:lnSpc>
              <a:defRPr/>
            </a:pPr>
            <a:r>
              <a:rPr lang="en-US" sz="2800" dirty="0" smtClean="0"/>
              <a:t>Sometimes select variable:</a:t>
            </a:r>
          </a:p>
          <a:p>
            <a:pPr marL="1295400" lvl="2" indent="-381000" eaLnBrk="1" hangingPunct="1">
              <a:lnSpc>
                <a:spcPct val="90000"/>
              </a:lnSpc>
              <a:buFont typeface="Wingdings" pitchFamily="2" charset="2"/>
              <a:buAutoNum type="arabicPeriod"/>
              <a:defRPr/>
            </a:pPr>
            <a:r>
              <a:rPr lang="en-US" sz="2400" dirty="0" smtClean="0"/>
              <a:t> that participates in the largest number of conflicts.</a:t>
            </a:r>
          </a:p>
          <a:p>
            <a:pPr marL="1295400" lvl="2" indent="-381000" eaLnBrk="1" hangingPunct="1">
              <a:lnSpc>
                <a:spcPct val="90000"/>
              </a:lnSpc>
              <a:buFont typeface="Wingdings" pitchFamily="2" charset="2"/>
              <a:buAutoNum type="arabicPeriod"/>
              <a:defRPr/>
            </a:pPr>
            <a:r>
              <a:rPr lang="en-US" sz="2400" dirty="0" smtClean="0"/>
              <a:t> at random, any variable that participates in some conflict.</a:t>
            </a:r>
          </a:p>
          <a:p>
            <a:pPr marL="1295400" lvl="2" indent="-381000" eaLnBrk="1" hangingPunct="1">
              <a:lnSpc>
                <a:spcPct val="90000"/>
              </a:lnSpc>
              <a:buFont typeface="Wingdings" pitchFamily="2" charset="2"/>
              <a:buAutoNum type="arabicPeriod"/>
              <a:defRPr/>
            </a:pPr>
            <a:r>
              <a:rPr lang="en-US" sz="2400" dirty="0" smtClean="0"/>
              <a:t> at random</a:t>
            </a:r>
          </a:p>
          <a:p>
            <a:pPr marL="914400" lvl="1" indent="-457200" eaLnBrk="1" hangingPunct="1">
              <a:lnSpc>
                <a:spcPct val="90000"/>
              </a:lnSpc>
              <a:defRPr/>
            </a:pPr>
            <a:r>
              <a:rPr lang="en-US" sz="2800" dirty="0" smtClean="0"/>
              <a:t>Sometimes choose value</a:t>
            </a:r>
          </a:p>
          <a:p>
            <a:pPr marL="1295400" lvl="2" indent="-381000" eaLnBrk="1" hangingPunct="1">
              <a:lnSpc>
                <a:spcPct val="90000"/>
              </a:lnSpc>
              <a:buFont typeface="Wingdings" pitchFamily="2" charset="2"/>
              <a:buAutoNum type="alphaLcParenR"/>
              <a:defRPr/>
            </a:pPr>
            <a:r>
              <a:rPr lang="en-US" sz="2400" dirty="0" smtClean="0"/>
              <a:t>That minimizes # of conflicts</a:t>
            </a:r>
          </a:p>
          <a:p>
            <a:pPr marL="1295400" lvl="2" indent="-381000" eaLnBrk="1" hangingPunct="1">
              <a:lnSpc>
                <a:spcPct val="90000"/>
              </a:lnSpc>
              <a:buFont typeface="Wingdings" pitchFamily="2" charset="2"/>
              <a:buAutoNum type="alphaLcParenR"/>
              <a:defRPr/>
            </a:pPr>
            <a:r>
              <a:rPr lang="en-US" sz="2400" dirty="0" smtClean="0"/>
              <a:t>at random</a:t>
            </a:r>
          </a:p>
          <a:p>
            <a:pPr marL="1295400" lvl="2" indent="-381000" eaLnBrk="1" hangingPunct="1">
              <a:lnSpc>
                <a:spcPct val="90000"/>
              </a:lnSpc>
              <a:defRPr/>
            </a:pPr>
            <a:endParaRPr lang="en-US" sz="2400" dirty="0" smtClean="0"/>
          </a:p>
        </p:txBody>
      </p:sp>
      <p:grpSp>
        <p:nvGrpSpPr>
          <p:cNvPr id="2" name="Group 4"/>
          <p:cNvGrpSpPr>
            <a:grpSpLocks/>
          </p:cNvGrpSpPr>
          <p:nvPr/>
        </p:nvGrpSpPr>
        <p:grpSpPr bwMode="auto">
          <a:xfrm>
            <a:off x="6227763" y="3429000"/>
            <a:ext cx="2438400" cy="2438400"/>
            <a:chOff x="960" y="1344"/>
            <a:chExt cx="1536" cy="1536"/>
          </a:xfrm>
        </p:grpSpPr>
        <p:sp>
          <p:nvSpPr>
            <p:cNvPr id="9275" name="Rectangle 5"/>
            <p:cNvSpPr>
              <a:spLocks noChangeArrowheads="1"/>
            </p:cNvSpPr>
            <p:nvPr/>
          </p:nvSpPr>
          <p:spPr bwMode="auto">
            <a:xfrm>
              <a:off x="960" y="1344"/>
              <a:ext cx="1536" cy="1536"/>
            </a:xfrm>
            <a:prstGeom prst="rect">
              <a:avLst/>
            </a:prstGeom>
            <a:noFill/>
            <a:ln w="9525">
              <a:solidFill>
                <a:schemeClr val="tx1"/>
              </a:solidFill>
              <a:miter lim="800000"/>
              <a:headEnd/>
              <a:tailEnd/>
            </a:ln>
          </p:spPr>
          <p:txBody>
            <a:bodyPr wrap="none" anchor="ctr"/>
            <a:lstStyle/>
            <a:p>
              <a:endParaRPr lang="en-US"/>
            </a:p>
          </p:txBody>
        </p:sp>
        <p:sp>
          <p:nvSpPr>
            <p:cNvPr id="9276" name="Rectangle 6"/>
            <p:cNvSpPr>
              <a:spLocks noChangeArrowheads="1"/>
            </p:cNvSpPr>
            <p:nvPr/>
          </p:nvSpPr>
          <p:spPr bwMode="auto">
            <a:xfrm>
              <a:off x="2304"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77" name="Rectangle 7"/>
            <p:cNvSpPr>
              <a:spLocks noChangeArrowheads="1"/>
            </p:cNvSpPr>
            <p:nvPr/>
          </p:nvSpPr>
          <p:spPr bwMode="auto">
            <a:xfrm>
              <a:off x="1728"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78" name="Rectangle 8"/>
            <p:cNvSpPr>
              <a:spLocks noChangeArrowheads="1"/>
            </p:cNvSpPr>
            <p:nvPr/>
          </p:nvSpPr>
          <p:spPr bwMode="auto">
            <a:xfrm>
              <a:off x="2112"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79" name="Rectangle 9"/>
            <p:cNvSpPr>
              <a:spLocks noChangeArrowheads="1"/>
            </p:cNvSpPr>
            <p:nvPr/>
          </p:nvSpPr>
          <p:spPr bwMode="auto">
            <a:xfrm>
              <a:off x="1920"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0" name="Rectangle 10"/>
            <p:cNvSpPr>
              <a:spLocks noChangeArrowheads="1"/>
            </p:cNvSpPr>
            <p:nvPr/>
          </p:nvSpPr>
          <p:spPr bwMode="auto">
            <a:xfrm>
              <a:off x="2304"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1" name="Rectangle 11"/>
            <p:cNvSpPr>
              <a:spLocks noChangeArrowheads="1"/>
            </p:cNvSpPr>
            <p:nvPr/>
          </p:nvSpPr>
          <p:spPr bwMode="auto">
            <a:xfrm>
              <a:off x="2112"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2" name="Rectangle 12"/>
            <p:cNvSpPr>
              <a:spLocks noChangeArrowheads="1"/>
            </p:cNvSpPr>
            <p:nvPr/>
          </p:nvSpPr>
          <p:spPr bwMode="auto">
            <a:xfrm>
              <a:off x="1920"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3" name="Rectangle 13"/>
            <p:cNvSpPr>
              <a:spLocks noChangeArrowheads="1"/>
            </p:cNvSpPr>
            <p:nvPr/>
          </p:nvSpPr>
          <p:spPr bwMode="auto">
            <a:xfrm>
              <a:off x="1728"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4" name="Rectangle 14"/>
            <p:cNvSpPr>
              <a:spLocks noChangeArrowheads="1"/>
            </p:cNvSpPr>
            <p:nvPr/>
          </p:nvSpPr>
          <p:spPr bwMode="auto">
            <a:xfrm>
              <a:off x="1536"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5" name="Rectangle 15"/>
            <p:cNvSpPr>
              <a:spLocks noChangeArrowheads="1"/>
            </p:cNvSpPr>
            <p:nvPr/>
          </p:nvSpPr>
          <p:spPr bwMode="auto">
            <a:xfrm>
              <a:off x="1344"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6" name="Rectangle 16"/>
            <p:cNvSpPr>
              <a:spLocks noChangeArrowheads="1"/>
            </p:cNvSpPr>
            <p:nvPr/>
          </p:nvSpPr>
          <p:spPr bwMode="auto">
            <a:xfrm>
              <a:off x="1152"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7" name="Rectangle 17"/>
            <p:cNvSpPr>
              <a:spLocks noChangeArrowheads="1"/>
            </p:cNvSpPr>
            <p:nvPr/>
          </p:nvSpPr>
          <p:spPr bwMode="auto">
            <a:xfrm>
              <a:off x="960"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8" name="Rectangle 18"/>
            <p:cNvSpPr>
              <a:spLocks noChangeArrowheads="1"/>
            </p:cNvSpPr>
            <p:nvPr/>
          </p:nvSpPr>
          <p:spPr bwMode="auto">
            <a:xfrm>
              <a:off x="1152"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89" name="Rectangle 19"/>
            <p:cNvSpPr>
              <a:spLocks noChangeArrowheads="1"/>
            </p:cNvSpPr>
            <p:nvPr/>
          </p:nvSpPr>
          <p:spPr bwMode="auto">
            <a:xfrm>
              <a:off x="1344"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0" name="Rectangle 20"/>
            <p:cNvSpPr>
              <a:spLocks noChangeArrowheads="1"/>
            </p:cNvSpPr>
            <p:nvPr/>
          </p:nvSpPr>
          <p:spPr bwMode="auto">
            <a:xfrm>
              <a:off x="1536"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1" name="Rectangle 21"/>
            <p:cNvSpPr>
              <a:spLocks noChangeArrowheads="1"/>
            </p:cNvSpPr>
            <p:nvPr/>
          </p:nvSpPr>
          <p:spPr bwMode="auto">
            <a:xfrm>
              <a:off x="1344"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2" name="Rectangle 22"/>
            <p:cNvSpPr>
              <a:spLocks noChangeArrowheads="1"/>
            </p:cNvSpPr>
            <p:nvPr/>
          </p:nvSpPr>
          <p:spPr bwMode="auto">
            <a:xfrm>
              <a:off x="1536"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3" name="Rectangle 23"/>
            <p:cNvSpPr>
              <a:spLocks noChangeArrowheads="1"/>
            </p:cNvSpPr>
            <p:nvPr/>
          </p:nvSpPr>
          <p:spPr bwMode="auto">
            <a:xfrm>
              <a:off x="1728"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4" name="Rectangle 24"/>
            <p:cNvSpPr>
              <a:spLocks noChangeArrowheads="1"/>
            </p:cNvSpPr>
            <p:nvPr/>
          </p:nvSpPr>
          <p:spPr bwMode="auto">
            <a:xfrm>
              <a:off x="1920"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5" name="Rectangle 25"/>
            <p:cNvSpPr>
              <a:spLocks noChangeArrowheads="1"/>
            </p:cNvSpPr>
            <p:nvPr/>
          </p:nvSpPr>
          <p:spPr bwMode="auto">
            <a:xfrm>
              <a:off x="960" y="1920"/>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6" name="Rectangle 26"/>
            <p:cNvSpPr>
              <a:spLocks noChangeArrowheads="1"/>
            </p:cNvSpPr>
            <p:nvPr/>
          </p:nvSpPr>
          <p:spPr bwMode="auto">
            <a:xfrm>
              <a:off x="1536"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7" name="Rectangle 27"/>
            <p:cNvSpPr>
              <a:spLocks noChangeArrowheads="1"/>
            </p:cNvSpPr>
            <p:nvPr/>
          </p:nvSpPr>
          <p:spPr bwMode="auto">
            <a:xfrm>
              <a:off x="1152" y="134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8" name="Rectangle 28"/>
            <p:cNvSpPr>
              <a:spLocks noChangeArrowheads="1"/>
            </p:cNvSpPr>
            <p:nvPr/>
          </p:nvSpPr>
          <p:spPr bwMode="auto">
            <a:xfrm>
              <a:off x="1344"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99" name="Rectangle 29"/>
            <p:cNvSpPr>
              <a:spLocks noChangeArrowheads="1"/>
            </p:cNvSpPr>
            <p:nvPr/>
          </p:nvSpPr>
          <p:spPr bwMode="auto">
            <a:xfrm>
              <a:off x="960" y="153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0" name="Rectangle 30"/>
            <p:cNvSpPr>
              <a:spLocks noChangeArrowheads="1"/>
            </p:cNvSpPr>
            <p:nvPr/>
          </p:nvSpPr>
          <p:spPr bwMode="auto">
            <a:xfrm>
              <a:off x="1152" y="172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1" name="Rectangle 31"/>
            <p:cNvSpPr>
              <a:spLocks noChangeArrowheads="1"/>
            </p:cNvSpPr>
            <p:nvPr/>
          </p:nvSpPr>
          <p:spPr bwMode="auto">
            <a:xfrm>
              <a:off x="960"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2" name="Rectangle 32"/>
            <p:cNvSpPr>
              <a:spLocks noChangeArrowheads="1"/>
            </p:cNvSpPr>
            <p:nvPr/>
          </p:nvSpPr>
          <p:spPr bwMode="auto">
            <a:xfrm>
              <a:off x="2304"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3" name="Rectangle 33"/>
            <p:cNvSpPr>
              <a:spLocks noChangeArrowheads="1"/>
            </p:cNvSpPr>
            <p:nvPr/>
          </p:nvSpPr>
          <p:spPr bwMode="auto">
            <a:xfrm>
              <a:off x="2304" y="2112"/>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4" name="Rectangle 34"/>
            <p:cNvSpPr>
              <a:spLocks noChangeArrowheads="1"/>
            </p:cNvSpPr>
            <p:nvPr/>
          </p:nvSpPr>
          <p:spPr bwMode="auto">
            <a:xfrm>
              <a:off x="2112" y="2304"/>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5" name="Rectangle 35"/>
            <p:cNvSpPr>
              <a:spLocks noChangeArrowheads="1"/>
            </p:cNvSpPr>
            <p:nvPr/>
          </p:nvSpPr>
          <p:spPr bwMode="auto">
            <a:xfrm>
              <a:off x="2112"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6" name="Rectangle 36"/>
            <p:cNvSpPr>
              <a:spLocks noChangeArrowheads="1"/>
            </p:cNvSpPr>
            <p:nvPr/>
          </p:nvSpPr>
          <p:spPr bwMode="auto">
            <a:xfrm>
              <a:off x="1920" y="2496"/>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307" name="Rectangle 37"/>
            <p:cNvSpPr>
              <a:spLocks noChangeArrowheads="1"/>
            </p:cNvSpPr>
            <p:nvPr/>
          </p:nvSpPr>
          <p:spPr bwMode="auto">
            <a:xfrm>
              <a:off x="1728" y="2688"/>
              <a:ext cx="192" cy="192"/>
            </a:xfrm>
            <a:prstGeom prst="rect">
              <a:avLst/>
            </a:prstGeom>
            <a:solidFill>
              <a:schemeClr val="accent1"/>
            </a:solidFill>
            <a:ln w="9525">
              <a:solidFill>
                <a:schemeClr val="tx1"/>
              </a:solidFill>
              <a:miter lim="800000"/>
              <a:headEnd/>
              <a:tailEnd/>
            </a:ln>
          </p:spPr>
          <p:txBody>
            <a:bodyPr wrap="none" anchor="ctr"/>
            <a:lstStyle/>
            <a:p>
              <a:endParaRPr lang="en-US"/>
            </a:p>
          </p:txBody>
        </p:sp>
      </p:grpSp>
      <p:sp>
        <p:nvSpPr>
          <p:cNvPr id="9257" name="AutoShape 39"/>
          <p:cNvSpPr>
            <a:spLocks noChangeArrowheads="1"/>
          </p:cNvSpPr>
          <p:nvPr/>
        </p:nvSpPr>
        <p:spPr bwMode="auto">
          <a:xfrm>
            <a:off x="6227763" y="37338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58" name="AutoShape 40"/>
          <p:cNvSpPr>
            <a:spLocks noChangeArrowheads="1"/>
          </p:cNvSpPr>
          <p:nvPr/>
        </p:nvSpPr>
        <p:spPr bwMode="auto">
          <a:xfrm>
            <a:off x="6532563" y="46482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59" name="AutoShape 41"/>
          <p:cNvSpPr>
            <a:spLocks noChangeArrowheads="1"/>
          </p:cNvSpPr>
          <p:nvPr/>
        </p:nvSpPr>
        <p:spPr bwMode="auto">
          <a:xfrm>
            <a:off x="7751763" y="55626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60" name="AutoShape 42"/>
          <p:cNvSpPr>
            <a:spLocks noChangeArrowheads="1"/>
          </p:cNvSpPr>
          <p:nvPr/>
        </p:nvSpPr>
        <p:spPr bwMode="auto">
          <a:xfrm>
            <a:off x="8056563" y="49530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sp>
        <p:nvSpPr>
          <p:cNvPr id="9261" name="AutoShape 43"/>
          <p:cNvSpPr>
            <a:spLocks noChangeArrowheads="1"/>
          </p:cNvSpPr>
          <p:nvPr/>
        </p:nvSpPr>
        <p:spPr bwMode="auto">
          <a:xfrm>
            <a:off x="8374063" y="4033838"/>
            <a:ext cx="304800" cy="304800"/>
          </a:xfrm>
          <a:prstGeom prst="star4">
            <a:avLst>
              <a:gd name="adj" fmla="val 12500"/>
            </a:avLst>
          </a:prstGeom>
          <a:solidFill>
            <a:srgbClr val="CC0099"/>
          </a:solidFill>
          <a:ln w="9525">
            <a:solidFill>
              <a:schemeClr val="accent2"/>
            </a:solidFill>
            <a:miter lim="800000"/>
            <a:headEnd/>
            <a:tailEnd/>
          </a:ln>
        </p:spPr>
        <p:txBody>
          <a:bodyPr wrap="none" anchor="ctr"/>
          <a:lstStyle/>
          <a:p>
            <a:endParaRPr lang="en-US"/>
          </a:p>
        </p:txBody>
      </p:sp>
      <p:sp>
        <p:nvSpPr>
          <p:cNvPr id="9262" name="AutoShape 44"/>
          <p:cNvSpPr>
            <a:spLocks noChangeArrowheads="1"/>
          </p:cNvSpPr>
          <p:nvPr/>
        </p:nvSpPr>
        <p:spPr bwMode="auto">
          <a:xfrm>
            <a:off x="7446963" y="40386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pPr algn="ctr"/>
            <a:endParaRPr lang="en-US" sz="2400">
              <a:solidFill>
                <a:srgbClr val="FF33CC"/>
              </a:solidFill>
              <a:latin typeface="Tahoma" pitchFamily="34" charset="0"/>
            </a:endParaRPr>
          </a:p>
        </p:txBody>
      </p:sp>
      <p:sp>
        <p:nvSpPr>
          <p:cNvPr id="9263" name="AutoShape 45"/>
          <p:cNvSpPr>
            <a:spLocks noChangeArrowheads="1"/>
          </p:cNvSpPr>
          <p:nvPr/>
        </p:nvSpPr>
        <p:spPr bwMode="auto">
          <a:xfrm>
            <a:off x="7142163" y="4343400"/>
            <a:ext cx="304800" cy="304800"/>
          </a:xfrm>
          <a:prstGeom prst="star4">
            <a:avLst>
              <a:gd name="adj" fmla="val 12500"/>
            </a:avLst>
          </a:prstGeom>
          <a:solidFill>
            <a:srgbClr val="F81706"/>
          </a:solidFill>
          <a:ln w="9525">
            <a:solidFill>
              <a:schemeClr val="accent2"/>
            </a:solidFill>
            <a:miter lim="800000"/>
            <a:headEnd/>
            <a:tailEnd/>
          </a:ln>
        </p:spPr>
        <p:txBody>
          <a:bodyPr wrap="none" anchor="ctr"/>
          <a:lstStyle/>
          <a:p>
            <a:endParaRPr lang="en-US"/>
          </a:p>
        </p:txBody>
      </p:sp>
      <p:sp>
        <p:nvSpPr>
          <p:cNvPr id="9264" name="AutoShape 46"/>
          <p:cNvSpPr>
            <a:spLocks noChangeArrowheads="1"/>
          </p:cNvSpPr>
          <p:nvPr/>
        </p:nvSpPr>
        <p:spPr bwMode="auto">
          <a:xfrm>
            <a:off x="6837363" y="5257800"/>
            <a:ext cx="304800" cy="304800"/>
          </a:xfrm>
          <a:prstGeom prst="star4">
            <a:avLst>
              <a:gd name="adj" fmla="val 12500"/>
            </a:avLst>
          </a:prstGeom>
          <a:solidFill>
            <a:srgbClr val="F81706"/>
          </a:solidFill>
          <a:ln w="9525">
            <a:solidFill>
              <a:srgbClr val="F81706"/>
            </a:solidFill>
            <a:miter lim="800000"/>
            <a:headEnd/>
            <a:tailEnd/>
          </a:ln>
        </p:spPr>
        <p:txBody>
          <a:bodyPr wrap="none" anchor="ctr"/>
          <a:lstStyle/>
          <a:p>
            <a:endParaRPr lang="en-US"/>
          </a:p>
        </p:txBody>
      </p:sp>
      <p:grpSp>
        <p:nvGrpSpPr>
          <p:cNvPr id="3" name="Group 47"/>
          <p:cNvGrpSpPr>
            <a:grpSpLocks/>
          </p:cNvGrpSpPr>
          <p:nvPr/>
        </p:nvGrpSpPr>
        <p:grpSpPr bwMode="auto">
          <a:xfrm>
            <a:off x="7446963" y="3429000"/>
            <a:ext cx="309562" cy="2500313"/>
            <a:chOff x="1248" y="1152"/>
            <a:chExt cx="195" cy="1575"/>
          </a:xfrm>
        </p:grpSpPr>
        <p:sp>
          <p:nvSpPr>
            <p:cNvPr id="9268" name="Text Box 48"/>
            <p:cNvSpPr txBox="1">
              <a:spLocks noChangeArrowheads="1"/>
            </p:cNvSpPr>
            <p:nvPr/>
          </p:nvSpPr>
          <p:spPr bwMode="auto">
            <a:xfrm>
              <a:off x="1248" y="1152"/>
              <a:ext cx="195" cy="231"/>
            </a:xfrm>
            <a:prstGeom prst="rect">
              <a:avLst/>
            </a:prstGeom>
            <a:noFill/>
            <a:ln w="9525">
              <a:noFill/>
              <a:miter lim="800000"/>
              <a:headEnd/>
              <a:tailEnd/>
            </a:ln>
          </p:spPr>
          <p:txBody>
            <a:bodyPr wrap="none">
              <a:spAutoFit/>
            </a:bodyPr>
            <a:lstStyle/>
            <a:p>
              <a:r>
                <a:rPr lang="en-US" sz="1800">
                  <a:latin typeface="Tahoma" pitchFamily="34" charset="0"/>
                </a:rPr>
                <a:t>0</a:t>
              </a:r>
            </a:p>
          </p:txBody>
        </p:sp>
        <p:sp>
          <p:nvSpPr>
            <p:cNvPr id="9269" name="Text Box 49"/>
            <p:cNvSpPr txBox="1">
              <a:spLocks noChangeArrowheads="1"/>
            </p:cNvSpPr>
            <p:nvPr/>
          </p:nvSpPr>
          <p:spPr bwMode="auto">
            <a:xfrm>
              <a:off x="1248" y="1344"/>
              <a:ext cx="195" cy="231"/>
            </a:xfrm>
            <a:prstGeom prst="rect">
              <a:avLst/>
            </a:prstGeom>
            <a:noFill/>
            <a:ln w="9525">
              <a:noFill/>
              <a:miter lim="800000"/>
              <a:headEnd/>
              <a:tailEnd/>
            </a:ln>
          </p:spPr>
          <p:txBody>
            <a:bodyPr wrap="none">
              <a:spAutoFit/>
            </a:bodyPr>
            <a:lstStyle/>
            <a:p>
              <a:r>
                <a:rPr lang="en-US" sz="1800">
                  <a:latin typeface="Tahoma" pitchFamily="34" charset="0"/>
                </a:rPr>
                <a:t>2</a:t>
              </a:r>
            </a:p>
          </p:txBody>
        </p:sp>
        <p:sp>
          <p:nvSpPr>
            <p:cNvPr id="9270" name="Text Box 50"/>
            <p:cNvSpPr txBox="1">
              <a:spLocks noChangeArrowheads="1"/>
            </p:cNvSpPr>
            <p:nvPr/>
          </p:nvSpPr>
          <p:spPr bwMode="auto">
            <a:xfrm>
              <a:off x="1248" y="1728"/>
              <a:ext cx="195" cy="231"/>
            </a:xfrm>
            <a:prstGeom prst="rect">
              <a:avLst/>
            </a:prstGeom>
            <a:noFill/>
            <a:ln w="9525">
              <a:noFill/>
              <a:miter lim="800000"/>
              <a:headEnd/>
              <a:tailEnd/>
            </a:ln>
          </p:spPr>
          <p:txBody>
            <a:bodyPr wrap="none">
              <a:spAutoFit/>
            </a:bodyPr>
            <a:lstStyle/>
            <a:p>
              <a:r>
                <a:rPr lang="en-US" sz="1800">
                  <a:latin typeface="Tahoma" pitchFamily="34" charset="0"/>
                </a:rPr>
                <a:t>2</a:t>
              </a:r>
            </a:p>
          </p:txBody>
        </p:sp>
        <p:sp>
          <p:nvSpPr>
            <p:cNvPr id="9271" name="Text Box 51"/>
            <p:cNvSpPr txBox="1">
              <a:spLocks noChangeArrowheads="1"/>
            </p:cNvSpPr>
            <p:nvPr/>
          </p:nvSpPr>
          <p:spPr bwMode="auto">
            <a:xfrm>
              <a:off x="1248" y="1920"/>
              <a:ext cx="195" cy="231"/>
            </a:xfrm>
            <a:prstGeom prst="rect">
              <a:avLst/>
            </a:prstGeom>
            <a:noFill/>
            <a:ln w="9525">
              <a:noFill/>
              <a:miter lim="800000"/>
              <a:headEnd/>
              <a:tailEnd/>
            </a:ln>
          </p:spPr>
          <p:txBody>
            <a:bodyPr wrap="none">
              <a:spAutoFit/>
            </a:bodyPr>
            <a:lstStyle/>
            <a:p>
              <a:r>
                <a:rPr lang="en-US" sz="1800">
                  <a:latin typeface="Tahoma" pitchFamily="34" charset="0"/>
                </a:rPr>
                <a:t>3</a:t>
              </a:r>
            </a:p>
          </p:txBody>
        </p:sp>
        <p:sp>
          <p:nvSpPr>
            <p:cNvPr id="9272" name="Text Box 52"/>
            <p:cNvSpPr txBox="1">
              <a:spLocks noChangeArrowheads="1"/>
            </p:cNvSpPr>
            <p:nvPr/>
          </p:nvSpPr>
          <p:spPr bwMode="auto">
            <a:xfrm>
              <a:off x="1248" y="2112"/>
              <a:ext cx="195" cy="231"/>
            </a:xfrm>
            <a:prstGeom prst="rect">
              <a:avLst/>
            </a:prstGeom>
            <a:noFill/>
            <a:ln w="9525">
              <a:noFill/>
              <a:miter lim="800000"/>
              <a:headEnd/>
              <a:tailEnd/>
            </a:ln>
          </p:spPr>
          <p:txBody>
            <a:bodyPr wrap="none">
              <a:spAutoFit/>
            </a:bodyPr>
            <a:lstStyle/>
            <a:p>
              <a:r>
                <a:rPr lang="en-US" sz="1800">
                  <a:latin typeface="Tahoma" pitchFamily="34" charset="0"/>
                </a:rPr>
                <a:t>3</a:t>
              </a:r>
            </a:p>
          </p:txBody>
        </p:sp>
        <p:sp>
          <p:nvSpPr>
            <p:cNvPr id="9273" name="Text Box 53"/>
            <p:cNvSpPr txBox="1">
              <a:spLocks noChangeArrowheads="1"/>
            </p:cNvSpPr>
            <p:nvPr/>
          </p:nvSpPr>
          <p:spPr bwMode="auto">
            <a:xfrm>
              <a:off x="1248" y="2304"/>
              <a:ext cx="195" cy="231"/>
            </a:xfrm>
            <a:prstGeom prst="rect">
              <a:avLst/>
            </a:prstGeom>
            <a:noFill/>
            <a:ln w="9525">
              <a:noFill/>
              <a:miter lim="800000"/>
              <a:headEnd/>
              <a:tailEnd/>
            </a:ln>
          </p:spPr>
          <p:txBody>
            <a:bodyPr wrap="none">
              <a:spAutoFit/>
            </a:bodyPr>
            <a:lstStyle/>
            <a:p>
              <a:r>
                <a:rPr lang="en-US" sz="1800">
                  <a:latin typeface="Tahoma" pitchFamily="34" charset="0"/>
                </a:rPr>
                <a:t>2</a:t>
              </a:r>
            </a:p>
          </p:txBody>
        </p:sp>
        <p:sp>
          <p:nvSpPr>
            <p:cNvPr id="9274" name="Text Box 54"/>
            <p:cNvSpPr txBox="1">
              <a:spLocks noChangeArrowheads="1"/>
            </p:cNvSpPr>
            <p:nvPr/>
          </p:nvSpPr>
          <p:spPr bwMode="auto">
            <a:xfrm>
              <a:off x="1248" y="2496"/>
              <a:ext cx="195" cy="231"/>
            </a:xfrm>
            <a:prstGeom prst="rect">
              <a:avLst/>
            </a:prstGeom>
            <a:noFill/>
            <a:ln w="9525">
              <a:noFill/>
              <a:miter lim="800000"/>
              <a:headEnd/>
              <a:tailEnd/>
            </a:ln>
          </p:spPr>
          <p:txBody>
            <a:bodyPr wrap="none">
              <a:spAutoFit/>
            </a:bodyPr>
            <a:lstStyle/>
            <a:p>
              <a:r>
                <a:rPr lang="en-US" sz="1800">
                  <a:latin typeface="Tahoma" pitchFamily="34" charset="0"/>
                </a:rPr>
                <a:t>3</a:t>
              </a:r>
            </a:p>
          </p:txBody>
        </p:sp>
      </p:grpSp>
      <p:sp>
        <p:nvSpPr>
          <p:cNvPr id="9266" name="AutoShape 55"/>
          <p:cNvSpPr>
            <a:spLocks noChangeArrowheads="1"/>
          </p:cNvSpPr>
          <p:nvPr/>
        </p:nvSpPr>
        <p:spPr bwMode="auto">
          <a:xfrm>
            <a:off x="7446963" y="4038600"/>
            <a:ext cx="304800" cy="304800"/>
          </a:xfrm>
          <a:prstGeom prst="star4">
            <a:avLst>
              <a:gd name="adj" fmla="val 12500"/>
            </a:avLst>
          </a:prstGeom>
          <a:solidFill>
            <a:srgbClr val="FF33CC"/>
          </a:solidFill>
          <a:ln w="9525">
            <a:solidFill>
              <a:schemeClr val="accent2"/>
            </a:solidFill>
            <a:miter lim="800000"/>
            <a:headEnd/>
            <a:tailEnd/>
          </a:ln>
        </p:spPr>
        <p:txBody>
          <a:bodyPr wrap="none" anchor="ctr"/>
          <a:lstStyle/>
          <a:p>
            <a:endParaRPr lang="en-US"/>
          </a:p>
        </p:txBody>
      </p:sp>
      <p:sp>
        <p:nvSpPr>
          <p:cNvPr id="685112" name="Rectangle 56"/>
          <p:cNvSpPr>
            <a:spLocks noChangeArrowheads="1"/>
          </p:cNvSpPr>
          <p:nvPr/>
        </p:nvSpPr>
        <p:spPr bwMode="auto">
          <a:xfrm>
            <a:off x="142875" y="5572125"/>
            <a:ext cx="3144838" cy="865188"/>
          </a:xfrm>
          <a:prstGeom prst="rect">
            <a:avLst/>
          </a:prstGeom>
          <a:noFill/>
          <a:ln w="9525">
            <a:noFill/>
            <a:miter lim="800000"/>
            <a:headEnd/>
            <a:tailEnd/>
          </a:ln>
        </p:spPr>
        <p:txBody>
          <a:bodyPr/>
          <a:lstStyle/>
          <a:p>
            <a:pPr marL="533400" indent="-533400">
              <a:lnSpc>
                <a:spcPct val="90000"/>
              </a:lnSpc>
              <a:spcBef>
                <a:spcPct val="20000"/>
              </a:spcBef>
            </a:pPr>
            <a:r>
              <a:rPr lang="en-US" sz="2000">
                <a:solidFill>
                  <a:schemeClr val="accent2"/>
                </a:solidFill>
                <a:latin typeface="Arial Unicode MS" pitchFamily="34" charset="-128"/>
              </a:rPr>
              <a:t>Aispace</a:t>
            </a:r>
          </a:p>
          <a:p>
            <a:pPr marL="533400" indent="-533400">
              <a:lnSpc>
                <a:spcPct val="90000"/>
              </a:lnSpc>
              <a:spcBef>
                <a:spcPct val="20000"/>
              </a:spcBef>
            </a:pPr>
            <a:r>
              <a:rPr lang="en-US" sz="2000">
                <a:solidFill>
                  <a:schemeClr val="accent2"/>
                </a:solidFill>
                <a:latin typeface="Arial Unicode MS" pitchFamily="34" charset="-128"/>
              </a:rPr>
              <a:t>2 a: Greedy Descent with Min-Conflict Heuristic</a:t>
            </a:r>
            <a:endParaRPr lang="en-US" sz="2400">
              <a:solidFill>
                <a:schemeClr val="accent2"/>
              </a:solidFill>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5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51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smtClean="0"/>
              <a:t>CPSC 322, Lecture 5</a:t>
            </a:r>
            <a:endParaRPr lang="en-US"/>
          </a:p>
        </p:txBody>
      </p:sp>
      <p:sp>
        <p:nvSpPr>
          <p:cNvPr id="7" name="Slide Number Placeholder 5"/>
          <p:cNvSpPr>
            <a:spLocks noGrp="1"/>
          </p:cNvSpPr>
          <p:nvPr>
            <p:ph type="sldNum" sz="quarter" idx="12"/>
          </p:nvPr>
        </p:nvSpPr>
        <p:spPr/>
        <p:txBody>
          <a:bodyPr/>
          <a:lstStyle/>
          <a:p>
            <a:pPr>
              <a:defRPr/>
            </a:pPr>
            <a:r>
              <a:rPr lang="en-US"/>
              <a:t>Slide </a:t>
            </a:r>
            <a:fld id="{69A7CD1A-318D-446F-92DE-5810C6142E75}" type="slidenum">
              <a:rPr lang="en-US"/>
              <a:pPr>
                <a:defRPr/>
              </a:pPr>
              <a:t>16</a:t>
            </a:fld>
            <a:endParaRPr lang="en-US"/>
          </a:p>
        </p:txBody>
      </p:sp>
      <p:sp>
        <p:nvSpPr>
          <p:cNvPr id="10246" name="Rectangle 2"/>
          <p:cNvSpPr>
            <a:spLocks noGrp="1" noChangeArrowheads="1"/>
          </p:cNvSpPr>
          <p:nvPr>
            <p:ph type="title"/>
          </p:nvPr>
        </p:nvSpPr>
        <p:spPr>
          <a:xfrm>
            <a:off x="395288" y="620713"/>
            <a:ext cx="8534400" cy="685800"/>
          </a:xfrm>
        </p:spPr>
        <p:txBody>
          <a:bodyPr/>
          <a:lstStyle/>
          <a:p>
            <a:pPr eaLnBrk="1" hangingPunct="1"/>
            <a:r>
              <a:rPr lang="en-US" smtClean="0"/>
              <a:t>Successful application of SLS</a:t>
            </a:r>
          </a:p>
        </p:txBody>
      </p:sp>
      <p:sp>
        <p:nvSpPr>
          <p:cNvPr id="10247" name="Rectangle 3"/>
          <p:cNvSpPr>
            <a:spLocks noGrp="1" noChangeArrowheads="1"/>
          </p:cNvSpPr>
          <p:nvPr>
            <p:ph type="body" idx="1"/>
          </p:nvPr>
        </p:nvSpPr>
        <p:spPr>
          <a:xfrm>
            <a:off x="0" y="2420938"/>
            <a:ext cx="7129463" cy="2160587"/>
          </a:xfrm>
        </p:spPr>
        <p:txBody>
          <a:bodyPr/>
          <a:lstStyle/>
          <a:p>
            <a:pPr eaLnBrk="1" hangingPunct="1">
              <a:buFontTx/>
              <a:buChar char="•"/>
            </a:pPr>
            <a:r>
              <a:rPr lang="en-US" b="1" smtClean="0"/>
              <a:t>Scheduling of Hubble Space Telescope</a:t>
            </a:r>
            <a:r>
              <a:rPr lang="en-US" smtClean="0"/>
              <a:t>: </a:t>
            </a:r>
            <a:r>
              <a:rPr lang="en-US" b="1" smtClean="0">
                <a:solidFill>
                  <a:schemeClr val="accent2"/>
                </a:solidFill>
              </a:rPr>
              <a:t>reducing time</a:t>
            </a:r>
            <a:r>
              <a:rPr lang="en-US" smtClean="0"/>
              <a:t> to schedule 3 weeks of observations:</a:t>
            </a:r>
          </a:p>
          <a:p>
            <a:pPr eaLnBrk="1" hangingPunct="1"/>
            <a:r>
              <a:rPr lang="en-US" smtClean="0"/>
              <a:t> </a:t>
            </a:r>
            <a:r>
              <a:rPr lang="en-US" u="sng" smtClean="0"/>
              <a:t>from one week to around 10 sec.</a:t>
            </a:r>
          </a:p>
        </p:txBody>
      </p:sp>
      <p:pic>
        <p:nvPicPr>
          <p:cNvPr id="10248" name="Picture 4"/>
          <p:cNvPicPr>
            <a:picLocks noChangeAspect="1" noChangeArrowheads="1"/>
          </p:cNvPicPr>
          <p:nvPr/>
        </p:nvPicPr>
        <p:blipFill>
          <a:blip r:embed="rId4" cstate="print"/>
          <a:srcRect r="85970" b="26886"/>
          <a:stretch>
            <a:fillRect/>
          </a:stretch>
        </p:blipFill>
        <p:spPr bwMode="auto">
          <a:xfrm>
            <a:off x="7019925" y="1628775"/>
            <a:ext cx="1652588" cy="4608513"/>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1"/>
          </p:nvPr>
        </p:nvSpPr>
        <p:spPr/>
        <p:txBody>
          <a:bodyPr/>
          <a:lstStyle/>
          <a:p>
            <a:pPr>
              <a:defRPr/>
            </a:pPr>
            <a:fld id="{95F1AED9-FCAA-484E-9201-E24BB3EEABCF}" type="slidenum">
              <a:rPr lang="de-DE" smtClean="0">
                <a:cs typeface="Arial" charset="0"/>
              </a:rPr>
              <a:pPr>
                <a:defRPr/>
              </a:pPr>
              <a:t>17</a:t>
            </a:fld>
            <a:endParaRPr lang="de-DE" smtClean="0">
              <a:cs typeface="Arial" charset="0"/>
            </a:endParaRPr>
          </a:p>
        </p:txBody>
      </p:sp>
      <p:sp>
        <p:nvSpPr>
          <p:cNvPr id="52227" name="Rectangle 2"/>
          <p:cNvSpPr>
            <a:spLocks noGrp="1" noChangeArrowheads="1"/>
          </p:cNvSpPr>
          <p:nvPr>
            <p:ph type="title"/>
          </p:nvPr>
        </p:nvSpPr>
        <p:spPr/>
        <p:txBody>
          <a:bodyPr/>
          <a:lstStyle/>
          <a:p>
            <a:r>
              <a:rPr lang="en-US" sz="2800" smtClean="0">
                <a:solidFill>
                  <a:srgbClr val="3333CC"/>
                </a:solidFill>
              </a:rPr>
              <a:t>Example: SLS for RNA secondary structure design</a:t>
            </a:r>
            <a:endParaRPr lang="de-DE" sz="2800" smtClean="0">
              <a:solidFill>
                <a:srgbClr val="3333CC"/>
              </a:solidFill>
            </a:endParaRPr>
          </a:p>
        </p:txBody>
      </p:sp>
      <p:sp>
        <p:nvSpPr>
          <p:cNvPr id="43012" name="Rectangle 3"/>
          <p:cNvSpPr>
            <a:spLocks noGrp="1" noChangeArrowheads="1"/>
          </p:cNvSpPr>
          <p:nvPr>
            <p:ph type="body" sz="half" idx="1"/>
          </p:nvPr>
        </p:nvSpPr>
        <p:spPr>
          <a:xfrm>
            <a:off x="71438" y="692150"/>
            <a:ext cx="5549900" cy="5029200"/>
          </a:xfrm>
        </p:spPr>
        <p:txBody>
          <a:bodyPr>
            <a:normAutofit/>
          </a:bodyPr>
          <a:lstStyle/>
          <a:p>
            <a:pPr marL="0" indent="0">
              <a:lnSpc>
                <a:spcPct val="90000"/>
              </a:lnSpc>
            </a:pPr>
            <a:r>
              <a:rPr lang="en-US" sz="2000" smtClean="0"/>
              <a:t>RNA strand made up of four bases: </a:t>
            </a:r>
            <a:r>
              <a:rPr lang="de-DE" sz="2000" smtClean="0"/>
              <a:t>cytosine (C), guanine (G), adenine (A), and uracil (U)</a:t>
            </a:r>
          </a:p>
          <a:p>
            <a:pPr marL="0" indent="0">
              <a:lnSpc>
                <a:spcPct val="90000"/>
              </a:lnSpc>
            </a:pPr>
            <a:r>
              <a:rPr lang="de-DE" sz="2000" smtClean="0"/>
              <a:t>2D/3D structure RNA strand folds into </a:t>
            </a:r>
            <a:br>
              <a:rPr lang="de-DE" sz="2000" smtClean="0"/>
            </a:br>
            <a:r>
              <a:rPr lang="de-DE" sz="2000" smtClean="0"/>
              <a:t>is important for its </a:t>
            </a:r>
            <a:r>
              <a:rPr lang="de-DE" sz="2000" smtClean="0">
                <a:solidFill>
                  <a:srgbClr val="FF0000"/>
                </a:solidFill>
              </a:rPr>
              <a:t>function</a:t>
            </a:r>
            <a:endParaRPr lang="en-US" sz="2000" smtClean="0">
              <a:solidFill>
                <a:srgbClr val="FF0000"/>
              </a:solidFill>
            </a:endParaRPr>
          </a:p>
          <a:p>
            <a:pPr marL="0" indent="0">
              <a:lnSpc>
                <a:spcPct val="90000"/>
              </a:lnSpc>
            </a:pPr>
            <a:r>
              <a:rPr lang="en-US" sz="2000" smtClean="0"/>
              <a:t>Predicting structure for a </a:t>
            </a:r>
            <a:br>
              <a:rPr lang="en-US" sz="2000" smtClean="0"/>
            </a:br>
            <a:r>
              <a:rPr lang="en-US" sz="2000" smtClean="0"/>
              <a:t>strand is “easy”: O(n</a:t>
            </a:r>
            <a:r>
              <a:rPr lang="en-US" sz="2000" baseline="30000" smtClean="0"/>
              <a:t>3</a:t>
            </a:r>
            <a:r>
              <a:rPr lang="en-US" sz="2000" smtClean="0"/>
              <a:t>)</a:t>
            </a:r>
          </a:p>
          <a:p>
            <a:pPr marL="0" indent="0">
              <a:lnSpc>
                <a:spcPct val="90000"/>
              </a:lnSpc>
            </a:pPr>
            <a:r>
              <a:rPr lang="en-US" sz="2000" smtClean="0"/>
              <a:t>But what if we want a strand that folds </a:t>
            </a:r>
            <a:br>
              <a:rPr lang="en-US" sz="2000" smtClean="0"/>
            </a:br>
            <a:r>
              <a:rPr lang="en-US" sz="2000" smtClean="0"/>
              <a:t>into a certain structure?</a:t>
            </a:r>
          </a:p>
          <a:p>
            <a:pPr lvl="1">
              <a:lnSpc>
                <a:spcPct val="90000"/>
              </a:lnSpc>
            </a:pPr>
            <a:r>
              <a:rPr lang="en-US" sz="1800" smtClean="0"/>
              <a:t>Local search over strands</a:t>
            </a:r>
          </a:p>
          <a:p>
            <a:pPr lvl="2">
              <a:lnSpc>
                <a:spcPct val="90000"/>
              </a:lnSpc>
            </a:pPr>
            <a:r>
              <a:rPr lang="en-US" sz="1600" smtClean="0"/>
              <a:t>Search for one that folds </a:t>
            </a:r>
            <a:br>
              <a:rPr lang="en-US" sz="1600" smtClean="0"/>
            </a:br>
            <a:r>
              <a:rPr lang="en-US" sz="1600" smtClean="0"/>
              <a:t>into the right structure</a:t>
            </a:r>
          </a:p>
          <a:p>
            <a:pPr lvl="1">
              <a:lnSpc>
                <a:spcPct val="90000"/>
              </a:lnSpc>
            </a:pPr>
            <a:r>
              <a:rPr lang="en-US" sz="1800" smtClean="0"/>
              <a:t>Evaluation function for a strand</a:t>
            </a:r>
          </a:p>
          <a:p>
            <a:pPr lvl="2">
              <a:lnSpc>
                <a:spcPct val="90000"/>
              </a:lnSpc>
            </a:pPr>
            <a:r>
              <a:rPr lang="en-US" sz="1600" smtClean="0"/>
              <a:t>Run O(n</a:t>
            </a:r>
            <a:r>
              <a:rPr lang="en-US" sz="1600" baseline="30000" smtClean="0"/>
              <a:t>3</a:t>
            </a:r>
            <a:r>
              <a:rPr lang="en-US" sz="1600" smtClean="0"/>
              <a:t>) prediction algorithm</a:t>
            </a:r>
          </a:p>
          <a:p>
            <a:pPr lvl="2">
              <a:lnSpc>
                <a:spcPct val="90000"/>
              </a:lnSpc>
            </a:pPr>
            <a:r>
              <a:rPr lang="en-US" sz="1600" smtClean="0"/>
              <a:t>Evaluate how different the result is </a:t>
            </a:r>
            <a:br>
              <a:rPr lang="en-US" sz="1600" smtClean="0"/>
            </a:br>
            <a:r>
              <a:rPr lang="en-US" sz="1600" smtClean="0"/>
              <a:t>from our target structure</a:t>
            </a:r>
          </a:p>
          <a:p>
            <a:pPr lvl="2">
              <a:lnSpc>
                <a:spcPct val="90000"/>
              </a:lnSpc>
            </a:pPr>
            <a:r>
              <a:rPr lang="en-US" sz="1600" smtClean="0"/>
              <a:t>Only defined implicitly, but can be </a:t>
            </a:r>
            <a:br>
              <a:rPr lang="en-US" sz="1600" smtClean="0"/>
            </a:br>
            <a:r>
              <a:rPr lang="en-US" sz="1600" smtClean="0"/>
              <a:t>evaluated by running the prediction algorithm</a:t>
            </a:r>
            <a:endParaRPr lang="de-DE" sz="1600" smtClean="0"/>
          </a:p>
        </p:txBody>
      </p:sp>
      <p:pic>
        <p:nvPicPr>
          <p:cNvPr id="43013" name="Picture 7" descr="E:\University\term 2\Bioinformatics\presentation\rna_structure.bmp"/>
          <p:cNvPicPr>
            <a:picLocks noChangeAspect="1" noChangeArrowheads="1"/>
          </p:cNvPicPr>
          <p:nvPr/>
        </p:nvPicPr>
        <p:blipFill>
          <a:blip r:embed="rId3" cstate="print"/>
          <a:srcRect/>
          <a:stretch>
            <a:fillRect/>
          </a:stretch>
        </p:blipFill>
        <p:spPr bwMode="auto">
          <a:xfrm>
            <a:off x="5364163" y="3962400"/>
            <a:ext cx="3246437" cy="1825625"/>
          </a:xfrm>
          <a:prstGeom prst="rect">
            <a:avLst/>
          </a:prstGeom>
          <a:noFill/>
          <a:ln w="9525">
            <a:noFill/>
            <a:miter lim="800000"/>
            <a:headEnd/>
            <a:tailEnd/>
          </a:ln>
        </p:spPr>
      </p:pic>
      <p:sp>
        <p:nvSpPr>
          <p:cNvPr id="47110" name="Rectangle 8"/>
          <p:cNvSpPr>
            <a:spLocks noChangeArrowheads="1"/>
          </p:cNvSpPr>
          <p:nvPr/>
        </p:nvSpPr>
        <p:spPr bwMode="auto">
          <a:xfrm>
            <a:off x="4889500" y="1600200"/>
            <a:ext cx="4025900" cy="573088"/>
          </a:xfrm>
          <a:prstGeom prst="rect">
            <a:avLst/>
          </a:prstGeom>
          <a:solidFill>
            <a:srgbClr val="FFFFFF"/>
          </a:solidFill>
          <a:ln w="12700" cap="sq">
            <a:solidFill>
              <a:srgbClr val="FFFFFF"/>
            </a:solidFill>
            <a:miter lim="800000"/>
            <a:headEnd type="none" w="sm" len="sm"/>
            <a:tailEnd type="none" w="sm" len="sm"/>
          </a:ln>
        </p:spPr>
        <p:txBody>
          <a:bodyPr wrap="none" anchor="ctr"/>
          <a:lstStyle/>
          <a:p>
            <a:pPr algn="ctr">
              <a:defRPr/>
            </a:pPr>
            <a:r>
              <a:rPr lang="en-US" dirty="0">
                <a:solidFill>
                  <a:schemeClr val="tx1">
                    <a:lumMod val="50000"/>
                    <a:lumOff val="50000"/>
                  </a:schemeClr>
                </a:solidFill>
              </a:rPr>
              <a:t>RNA strand</a:t>
            </a:r>
            <a:br>
              <a:rPr lang="en-US" dirty="0">
                <a:solidFill>
                  <a:schemeClr val="tx1">
                    <a:lumMod val="50000"/>
                    <a:lumOff val="50000"/>
                  </a:schemeClr>
                </a:solidFill>
              </a:rPr>
            </a:br>
            <a:r>
              <a:rPr lang="en-US" sz="2000" dirty="0">
                <a:solidFill>
                  <a:schemeClr val="tx1">
                    <a:lumMod val="50000"/>
                    <a:lumOff val="50000"/>
                  </a:schemeClr>
                </a:solidFill>
              </a:rPr>
              <a:t>GUCCCAUAGGAUGUCCCAUAGGA</a:t>
            </a:r>
            <a:endParaRPr lang="de-DE" sz="2000" dirty="0">
              <a:solidFill>
                <a:schemeClr val="tx1">
                  <a:lumMod val="50000"/>
                  <a:lumOff val="50000"/>
                </a:schemeClr>
              </a:solidFill>
            </a:endParaRPr>
          </a:p>
        </p:txBody>
      </p:sp>
      <p:sp>
        <p:nvSpPr>
          <p:cNvPr id="43015" name="Rectangle 9"/>
          <p:cNvSpPr>
            <a:spLocks noChangeArrowheads="1"/>
          </p:cNvSpPr>
          <p:nvPr/>
        </p:nvSpPr>
        <p:spPr bwMode="auto">
          <a:xfrm>
            <a:off x="5364163" y="3581400"/>
            <a:ext cx="3246437" cy="285750"/>
          </a:xfrm>
          <a:prstGeom prst="rect">
            <a:avLst/>
          </a:prstGeom>
          <a:solidFill>
            <a:srgbClr val="FFFFFF"/>
          </a:solidFill>
          <a:ln w="12700" cap="sq">
            <a:solidFill>
              <a:srgbClr val="FFFFFF"/>
            </a:solidFill>
            <a:miter lim="800000"/>
            <a:headEnd type="none" w="sm" len="sm"/>
            <a:tailEnd type="none" w="sm" len="sm"/>
          </a:ln>
        </p:spPr>
        <p:txBody>
          <a:bodyPr wrap="none" anchor="ctr"/>
          <a:lstStyle/>
          <a:p>
            <a:pPr algn="ctr">
              <a:defRPr/>
            </a:pPr>
            <a:r>
              <a:rPr lang="en-US">
                <a:solidFill>
                  <a:schemeClr val="tx1">
                    <a:lumMod val="50000"/>
                    <a:lumOff val="50000"/>
                  </a:schemeClr>
                </a:solidFill>
              </a:rPr>
              <a:t>Secondary structure</a:t>
            </a:r>
            <a:endParaRPr lang="de-DE">
              <a:solidFill>
                <a:schemeClr val="tx1">
                  <a:lumMod val="50000"/>
                  <a:lumOff val="50000"/>
                </a:schemeClr>
              </a:solidFill>
            </a:endParaRPr>
          </a:p>
        </p:txBody>
      </p:sp>
      <p:sp>
        <p:nvSpPr>
          <p:cNvPr id="43016" name="Line 10"/>
          <p:cNvSpPr>
            <a:spLocks noChangeShapeType="1"/>
          </p:cNvSpPr>
          <p:nvPr/>
        </p:nvSpPr>
        <p:spPr bwMode="auto">
          <a:xfrm>
            <a:off x="5621338" y="2590800"/>
            <a:ext cx="0" cy="630238"/>
          </a:xfrm>
          <a:prstGeom prst="line">
            <a:avLst/>
          </a:prstGeom>
          <a:noFill/>
          <a:ln w="38100" cap="sq">
            <a:solidFill>
              <a:srgbClr val="00FF00"/>
            </a:solidFill>
            <a:round/>
            <a:headEnd type="none" w="sm" len="sm"/>
            <a:tailEnd type="triangle" w="lg" len="lg"/>
          </a:ln>
        </p:spPr>
        <p:txBody>
          <a:bodyPr wrap="none"/>
          <a:lstStyle/>
          <a:p>
            <a:endParaRPr lang="en-CA"/>
          </a:p>
        </p:txBody>
      </p:sp>
      <p:sp>
        <p:nvSpPr>
          <p:cNvPr id="43017" name="Rectangle 14"/>
          <p:cNvSpPr>
            <a:spLocks noChangeArrowheads="1"/>
          </p:cNvSpPr>
          <p:nvPr/>
        </p:nvSpPr>
        <p:spPr bwMode="auto">
          <a:xfrm>
            <a:off x="5826125" y="2743200"/>
            <a:ext cx="1184275" cy="342900"/>
          </a:xfrm>
          <a:prstGeom prst="rect">
            <a:avLst/>
          </a:prstGeom>
          <a:noFill/>
          <a:ln w="9525">
            <a:noFill/>
            <a:miter lim="800000"/>
            <a:headEnd/>
            <a:tailEnd/>
          </a:ln>
        </p:spPr>
        <p:txBody>
          <a:bodyPr lIns="92075" tIns="46038" rIns="92075" bIns="46038"/>
          <a:lstStyle/>
          <a:p>
            <a:pPr marL="342900" indent="-342900">
              <a:spcBef>
                <a:spcPct val="20000"/>
              </a:spcBef>
              <a:buClr>
                <a:srgbClr val="FFFF99"/>
              </a:buClr>
              <a:buSzPct val="120000"/>
            </a:pPr>
            <a:r>
              <a:rPr lang="en-US">
                <a:solidFill>
                  <a:srgbClr val="00FF00"/>
                </a:solidFill>
              </a:rPr>
              <a:t>Easy</a:t>
            </a:r>
            <a:endParaRPr lang="de-DE">
              <a:solidFill>
                <a:srgbClr val="00FF00"/>
              </a:solidFill>
            </a:endParaRPr>
          </a:p>
        </p:txBody>
      </p:sp>
      <p:sp>
        <p:nvSpPr>
          <p:cNvPr id="43018" name="Line 15"/>
          <p:cNvSpPr>
            <a:spLocks noChangeShapeType="1"/>
          </p:cNvSpPr>
          <p:nvPr/>
        </p:nvSpPr>
        <p:spPr bwMode="auto">
          <a:xfrm flipH="1" flipV="1">
            <a:off x="7221538" y="2590800"/>
            <a:ext cx="0" cy="573088"/>
          </a:xfrm>
          <a:prstGeom prst="line">
            <a:avLst/>
          </a:prstGeom>
          <a:noFill/>
          <a:ln w="38100" cap="sq">
            <a:solidFill>
              <a:srgbClr val="FF0000"/>
            </a:solidFill>
            <a:round/>
            <a:headEnd type="none" w="sm" len="sm"/>
            <a:tailEnd type="triangle" w="lg" len="lg"/>
          </a:ln>
        </p:spPr>
        <p:txBody>
          <a:bodyPr wrap="none"/>
          <a:lstStyle/>
          <a:p>
            <a:endParaRPr lang="en-CA"/>
          </a:p>
        </p:txBody>
      </p:sp>
      <p:sp>
        <p:nvSpPr>
          <p:cNvPr id="43019" name="Rectangle 16"/>
          <p:cNvSpPr>
            <a:spLocks noChangeArrowheads="1"/>
          </p:cNvSpPr>
          <p:nvPr/>
        </p:nvSpPr>
        <p:spPr bwMode="auto">
          <a:xfrm>
            <a:off x="7426325" y="2895600"/>
            <a:ext cx="1184275" cy="342900"/>
          </a:xfrm>
          <a:prstGeom prst="rect">
            <a:avLst/>
          </a:prstGeom>
          <a:noFill/>
          <a:ln w="9525">
            <a:noFill/>
            <a:miter lim="800000"/>
            <a:headEnd/>
            <a:tailEnd/>
          </a:ln>
        </p:spPr>
        <p:txBody>
          <a:bodyPr lIns="92075" tIns="46038" rIns="92075" bIns="46038"/>
          <a:lstStyle/>
          <a:p>
            <a:pPr marL="342900" indent="-342900">
              <a:spcBef>
                <a:spcPct val="20000"/>
              </a:spcBef>
              <a:buClr>
                <a:srgbClr val="FFFF99"/>
              </a:buClr>
              <a:buSzPct val="120000"/>
            </a:pPr>
            <a:r>
              <a:rPr lang="en-US">
                <a:solidFill>
                  <a:srgbClr val="FF3300"/>
                </a:solidFill>
              </a:rPr>
              <a:t>Hard</a:t>
            </a:r>
            <a:endParaRPr lang="de-DE">
              <a:solidFill>
                <a:srgbClr val="FF3300"/>
              </a:solidFill>
            </a:endParaRPr>
          </a:p>
        </p:txBody>
      </p:sp>
      <p:sp>
        <p:nvSpPr>
          <p:cNvPr id="12" name="Rectangle 3"/>
          <p:cNvSpPr txBox="1">
            <a:spLocks noChangeArrowheads="1"/>
          </p:cNvSpPr>
          <p:nvPr/>
        </p:nvSpPr>
        <p:spPr bwMode="auto">
          <a:xfrm>
            <a:off x="-252413" y="5876925"/>
            <a:ext cx="9096376" cy="406400"/>
          </a:xfrm>
          <a:prstGeom prst="rect">
            <a:avLst/>
          </a:prstGeom>
          <a:noFill/>
          <a:ln w="9525">
            <a:noFill/>
            <a:miter lim="800000"/>
            <a:headEnd/>
            <a:tailEnd/>
          </a:ln>
        </p:spPr>
        <p:txBody>
          <a:bodyPr/>
          <a:lstStyle/>
          <a:p>
            <a:pPr lvl="1" eaLnBrk="0" hangingPunct="0">
              <a:spcBef>
                <a:spcPct val="20000"/>
              </a:spcBef>
            </a:pPr>
            <a:r>
              <a:rPr lang="en-US" sz="1800">
                <a:latin typeface="cmr10"/>
                <a:ea typeface="MS PGothic" pitchFamily="34" charset="-128"/>
              </a:rPr>
              <a:t>Best algorithm to date: Local search algorithm RNA-SSD </a:t>
            </a:r>
            <a:r>
              <a:rPr lang="en-US" sz="1800">
                <a:solidFill>
                  <a:srgbClr val="FF0000"/>
                </a:solidFill>
                <a:latin typeface="cmr10"/>
                <a:ea typeface="MS PGothic" pitchFamily="34" charset="-128"/>
              </a:rPr>
              <a:t>developed at UBC</a:t>
            </a:r>
            <a:r>
              <a:rPr lang="en-US" sz="1800">
                <a:latin typeface="cmr10"/>
                <a:ea typeface="MS PGothic" pitchFamily="34" charset="-128"/>
              </a:rPr>
              <a:t/>
            </a:r>
            <a:br>
              <a:rPr lang="en-US" sz="1800">
                <a:latin typeface="cmr10"/>
                <a:ea typeface="MS PGothic" pitchFamily="34" charset="-128"/>
              </a:rPr>
            </a:br>
            <a:r>
              <a:rPr lang="en-US" sz="1800">
                <a:latin typeface="cmr10"/>
                <a:ea typeface="MS PGothic" pitchFamily="34" charset="-128"/>
              </a:rPr>
              <a:t>[Andronescu, Fejes, Hutter, Condon, and Hoos, Journal of Molecular Biology, 2004]</a:t>
            </a:r>
          </a:p>
          <a:p>
            <a:pPr marL="1143000" lvl="2" indent="-228600" eaLnBrk="0" hangingPunct="0">
              <a:spcBef>
                <a:spcPct val="20000"/>
              </a:spcBef>
              <a:buFontTx/>
              <a:buChar char="•"/>
            </a:pPr>
            <a:endParaRPr lang="de-DE" sz="1600">
              <a:latin typeface="cmr10"/>
              <a:ea typeface="MS PGothic" pitchFamily="34" charset="-128"/>
            </a:endParaRPr>
          </a:p>
        </p:txBody>
      </p:sp>
      <p:sp>
        <p:nvSpPr>
          <p:cNvPr id="13" name="Footer Placeholder 12"/>
          <p:cNvSpPr>
            <a:spLocks noGrp="1"/>
          </p:cNvSpPr>
          <p:nvPr>
            <p:ph type="ftr" sz="quarter" idx="10"/>
          </p:nvPr>
        </p:nvSpPr>
        <p:spPr/>
        <p:txBody>
          <a:bodyPr/>
          <a:lstStyle/>
          <a:p>
            <a:pPr>
              <a:defRPr/>
            </a:pPr>
            <a:r>
              <a:rPr lang="de-DE"/>
              <a:t>CPSC 322, Lecture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0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0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0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2">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0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30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012">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012">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3012">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3012">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3012">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3012">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animBg="1"/>
      <p:bldP spid="43016" grpId="0" animBg="1"/>
      <p:bldP spid="43017" grpId="0"/>
      <p:bldP spid="43018" grpId="0" animBg="1"/>
      <p:bldP spid="430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smtClean="0"/>
              <a:t>CSP/logic: formal verification</a:t>
            </a:r>
          </a:p>
        </p:txBody>
      </p:sp>
      <p:pic>
        <p:nvPicPr>
          <p:cNvPr id="55299" name="Content Placeholder 4"/>
          <p:cNvPicPr>
            <a:picLocks noGrp="1" noChangeAspect="1"/>
          </p:cNvPicPr>
          <p:nvPr>
            <p:ph idx="1"/>
          </p:nvPr>
        </p:nvPicPr>
        <p:blipFill>
          <a:blip r:embed="rId2" cstate="print"/>
          <a:srcRect/>
          <a:stretch>
            <a:fillRect/>
          </a:stretch>
        </p:blipFill>
        <p:spPr>
          <a:xfrm>
            <a:off x="395288" y="1196975"/>
            <a:ext cx="4025900" cy="2709863"/>
          </a:xfrm>
        </p:spPr>
      </p:pic>
      <p:sp>
        <p:nvSpPr>
          <p:cNvPr id="4" name="Slide Number Placeholder 3"/>
          <p:cNvSpPr>
            <a:spLocks noGrp="1"/>
          </p:cNvSpPr>
          <p:nvPr>
            <p:ph type="sldNum" sz="quarter" idx="12"/>
          </p:nvPr>
        </p:nvSpPr>
        <p:spPr/>
        <p:txBody>
          <a:bodyPr/>
          <a:lstStyle/>
          <a:p>
            <a:pPr>
              <a:defRPr/>
            </a:pPr>
            <a:fld id="{9AEC2D65-8BA2-4D36-97C6-6480B2F2CDD9}" type="slidenum">
              <a:rPr lang="en-US" smtClean="0"/>
              <a:pPr>
                <a:defRPr/>
              </a:pPr>
              <a:t>18</a:t>
            </a:fld>
            <a:endParaRPr lang="en-US" dirty="0"/>
          </a:p>
        </p:txBody>
      </p:sp>
      <p:pic>
        <p:nvPicPr>
          <p:cNvPr id="55301" name="Picture 5"/>
          <p:cNvPicPr>
            <a:picLocks noChangeAspect="1"/>
          </p:cNvPicPr>
          <p:nvPr/>
        </p:nvPicPr>
        <p:blipFill>
          <a:blip r:embed="rId3" cstate="print"/>
          <a:srcRect/>
          <a:stretch>
            <a:fillRect/>
          </a:stretch>
        </p:blipFill>
        <p:spPr bwMode="auto">
          <a:xfrm>
            <a:off x="4859338" y="1196975"/>
            <a:ext cx="3636962" cy="2727325"/>
          </a:xfrm>
          <a:prstGeom prst="rect">
            <a:avLst/>
          </a:prstGeom>
          <a:noFill/>
          <a:ln w="9525">
            <a:noFill/>
            <a:miter lim="800000"/>
            <a:headEnd/>
            <a:tailEnd/>
          </a:ln>
        </p:spPr>
      </p:pic>
      <p:sp>
        <p:nvSpPr>
          <p:cNvPr id="55302" name="Content Placeholder 2"/>
          <p:cNvSpPr txBox="1">
            <a:spLocks/>
          </p:cNvSpPr>
          <p:nvPr/>
        </p:nvSpPr>
        <p:spPr bwMode="auto">
          <a:xfrm>
            <a:off x="381000" y="990600"/>
            <a:ext cx="8763000" cy="5334000"/>
          </a:xfrm>
          <a:prstGeom prst="rect">
            <a:avLst/>
          </a:prstGeom>
          <a:noFill/>
          <a:ln w="9525">
            <a:noFill/>
            <a:miter lim="800000"/>
            <a:headEnd/>
            <a:tailEnd/>
          </a:ln>
        </p:spPr>
        <p:txBody>
          <a:bodyPr/>
          <a:lstStyle/>
          <a:p>
            <a:pPr eaLnBrk="0" hangingPunct="0">
              <a:spcBef>
                <a:spcPct val="20000"/>
              </a:spcBef>
              <a:buSzPct val="100000"/>
              <a:buFont typeface="Arial" pitchFamily="34" charset="0"/>
              <a:buNone/>
            </a:pPr>
            <a:endParaRPr lang="en-US">
              <a:latin typeface="Microsoft Sans Serif" pitchFamily="34" charset="0"/>
              <a:cs typeface="Microsoft Sans Serif" pitchFamily="34" charset="0"/>
            </a:endParaRPr>
          </a:p>
          <a:p>
            <a:pPr eaLnBrk="0" hangingPunct="0">
              <a:spcBef>
                <a:spcPct val="20000"/>
              </a:spcBef>
              <a:buSzPct val="100000"/>
              <a:buFont typeface="Arial" pitchFamily="34" charset="0"/>
              <a:buNone/>
            </a:pPr>
            <a:endParaRPr lang="en-US">
              <a:latin typeface="Microsoft Sans Serif" pitchFamily="34" charset="0"/>
              <a:cs typeface="Microsoft Sans Serif" pitchFamily="34" charset="0"/>
            </a:endParaRPr>
          </a:p>
          <a:p>
            <a:pPr eaLnBrk="0" hangingPunct="0">
              <a:spcBef>
                <a:spcPct val="20000"/>
              </a:spcBef>
              <a:buSzPct val="100000"/>
              <a:buFont typeface="Arial" pitchFamily="34" charset="0"/>
              <a:buNone/>
            </a:pPr>
            <a:endParaRPr lang="en-US">
              <a:latin typeface="Microsoft Sans Serif" pitchFamily="34" charset="0"/>
              <a:cs typeface="Microsoft Sans Serif" pitchFamily="34" charset="0"/>
            </a:endParaRPr>
          </a:p>
          <a:p>
            <a:pPr eaLnBrk="0" hangingPunct="0">
              <a:spcBef>
                <a:spcPct val="20000"/>
              </a:spcBef>
              <a:buSzPct val="100000"/>
              <a:buFont typeface="Arial" pitchFamily="34" charset="0"/>
              <a:buNone/>
            </a:pPr>
            <a:endParaRPr lang="en-US">
              <a:latin typeface="Microsoft Sans Serif" pitchFamily="34" charset="0"/>
              <a:cs typeface="Microsoft Sans Serif" pitchFamily="34" charset="0"/>
            </a:endParaRPr>
          </a:p>
          <a:p>
            <a:pPr eaLnBrk="0" hangingPunct="0">
              <a:spcBef>
                <a:spcPct val="20000"/>
              </a:spcBef>
              <a:buSzPct val="100000"/>
              <a:buFont typeface="Arial" pitchFamily="34" charset="0"/>
              <a:buNone/>
            </a:pPr>
            <a:endParaRPr lang="en-US">
              <a:latin typeface="Microsoft Sans Serif" pitchFamily="34" charset="0"/>
              <a:cs typeface="Microsoft Sans Serif" pitchFamily="34" charset="0"/>
            </a:endParaRPr>
          </a:p>
          <a:p>
            <a:pPr eaLnBrk="0" hangingPunct="0">
              <a:spcBef>
                <a:spcPct val="20000"/>
              </a:spcBef>
              <a:buSzPct val="100000"/>
              <a:buFont typeface="Arial" pitchFamily="34" charset="0"/>
              <a:buNone/>
            </a:pPr>
            <a:endParaRPr lang="en-US">
              <a:latin typeface="Microsoft Sans Serif" pitchFamily="34" charset="0"/>
              <a:cs typeface="Microsoft Sans Serif" pitchFamily="34" charset="0"/>
            </a:endParaRPr>
          </a:p>
          <a:p>
            <a:pPr eaLnBrk="0" hangingPunct="0">
              <a:spcBef>
                <a:spcPct val="20000"/>
              </a:spcBef>
              <a:buSzPct val="100000"/>
              <a:buFont typeface="Arial" pitchFamily="34" charset="0"/>
              <a:buNone/>
            </a:pPr>
            <a:r>
              <a:rPr lang="en-US">
                <a:latin typeface="Microsoft Sans Serif" pitchFamily="34" charset="0"/>
                <a:cs typeface="Microsoft Sans Serif" pitchFamily="34" charset="0"/>
              </a:rPr>
              <a:t>  </a:t>
            </a:r>
            <a:r>
              <a:rPr lang="en-US" sz="2400">
                <a:latin typeface="Microsoft Sans Serif" pitchFamily="34" charset="0"/>
                <a:cs typeface="Microsoft Sans Serif" pitchFamily="34" charset="0"/>
              </a:rPr>
              <a:t>Hardware verification                      Software verification</a:t>
            </a:r>
          </a:p>
          <a:p>
            <a:pPr eaLnBrk="0" hangingPunct="0">
              <a:spcBef>
                <a:spcPct val="20000"/>
              </a:spcBef>
              <a:buSzPct val="100000"/>
              <a:buFont typeface="Arial" pitchFamily="34" charset="0"/>
              <a:buNone/>
            </a:pPr>
            <a:r>
              <a:rPr lang="en-US" sz="2400">
                <a:latin typeface="Microsoft Sans Serif" pitchFamily="34" charset="0"/>
                <a:cs typeface="Microsoft Sans Serif" pitchFamily="34" charset="0"/>
              </a:rPr>
              <a:t>            (e.g., IBM)                     (small to medium programs)</a:t>
            </a:r>
          </a:p>
          <a:p>
            <a:pPr eaLnBrk="0" hangingPunct="0">
              <a:spcBef>
                <a:spcPct val="20000"/>
              </a:spcBef>
              <a:buSzPct val="100000"/>
              <a:buFont typeface="Arial" pitchFamily="34" charset="0"/>
              <a:buNone/>
            </a:pPr>
            <a:endParaRPr lang="en-US" sz="2000">
              <a:latin typeface="Microsoft Sans Serif" pitchFamily="34" charset="0"/>
              <a:cs typeface="Microsoft Sans Serif" pitchFamily="34" charset="0"/>
            </a:endParaRPr>
          </a:p>
          <a:p>
            <a:pPr algn="ctr" eaLnBrk="0" hangingPunct="0">
              <a:spcBef>
                <a:spcPct val="20000"/>
              </a:spcBef>
              <a:buSzPct val="100000"/>
              <a:buFont typeface="Arial" pitchFamily="34" charset="0"/>
              <a:buNone/>
            </a:pPr>
            <a:r>
              <a:rPr lang="en-US" sz="2400">
                <a:latin typeface="Microsoft Sans Serif" pitchFamily="34" charset="0"/>
                <a:cs typeface="Microsoft Sans Serif" pitchFamily="34" charset="0"/>
              </a:rPr>
              <a:t>Most progress in the last 10 years based on:</a:t>
            </a:r>
          </a:p>
          <a:p>
            <a:pPr algn="ctr" eaLnBrk="0" hangingPunct="0">
              <a:spcBef>
                <a:spcPct val="20000"/>
              </a:spcBef>
              <a:buSzPct val="100000"/>
              <a:buFont typeface="Arial" pitchFamily="34" charset="0"/>
              <a:buNone/>
            </a:pPr>
            <a:r>
              <a:rPr lang="en-US" sz="2400">
                <a:latin typeface="Microsoft Sans Serif" pitchFamily="34" charset="0"/>
                <a:cs typeface="Microsoft Sans Serif" pitchFamily="34" charset="0"/>
              </a:rPr>
              <a:t>    Encodings into propositional satisfiability (SAT)</a:t>
            </a:r>
          </a:p>
        </p:txBody>
      </p:sp>
      <p:sp>
        <p:nvSpPr>
          <p:cNvPr id="7" name="Footer Placeholder 6"/>
          <p:cNvSpPr>
            <a:spLocks noGrp="1"/>
          </p:cNvSpPr>
          <p:nvPr>
            <p:ph type="ftr" sz="quarter" idx="11"/>
          </p:nvPr>
        </p:nvSpPr>
        <p:spPr/>
        <p:txBody>
          <a:bodyPr/>
          <a:lstStyle/>
          <a:p>
            <a:pPr>
              <a:defRPr/>
            </a:pPr>
            <a:r>
              <a:rPr lang="en-US" smtClean="0"/>
              <a:t>CPSC 322, Lecture 1</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smtClean="0"/>
              <a:t>CPSC 322, Lecture 5</a:t>
            </a:r>
            <a:endParaRPr lang="en-US"/>
          </a:p>
        </p:txBody>
      </p:sp>
      <p:sp>
        <p:nvSpPr>
          <p:cNvPr id="7" name="Slide Number Placeholder 5"/>
          <p:cNvSpPr>
            <a:spLocks noGrp="1"/>
          </p:cNvSpPr>
          <p:nvPr>
            <p:ph type="sldNum" sz="quarter" idx="12"/>
          </p:nvPr>
        </p:nvSpPr>
        <p:spPr/>
        <p:txBody>
          <a:bodyPr/>
          <a:lstStyle/>
          <a:p>
            <a:pPr>
              <a:defRPr/>
            </a:pPr>
            <a:r>
              <a:rPr lang="en-US"/>
              <a:t>Slide </a:t>
            </a:r>
            <a:fld id="{EDF8BAB2-2004-4E2D-B235-33924E9F28BF}" type="slidenum">
              <a:rPr lang="en-US"/>
              <a:pPr>
                <a:defRPr/>
              </a:pPr>
              <a:t>19</a:t>
            </a:fld>
            <a:endParaRPr lang="en-US"/>
          </a:p>
        </p:txBody>
      </p:sp>
      <p:sp>
        <p:nvSpPr>
          <p:cNvPr id="11270" name="Rectangle 2"/>
          <p:cNvSpPr>
            <a:spLocks noGrp="1" noChangeArrowheads="1"/>
          </p:cNvSpPr>
          <p:nvPr>
            <p:ph type="title"/>
          </p:nvPr>
        </p:nvSpPr>
        <p:spPr>
          <a:xfrm>
            <a:off x="323850" y="404813"/>
            <a:ext cx="8534400" cy="685800"/>
          </a:xfrm>
        </p:spPr>
        <p:txBody>
          <a:bodyPr/>
          <a:lstStyle/>
          <a:p>
            <a:pPr eaLnBrk="1" hangingPunct="1"/>
            <a:r>
              <a:rPr lang="en-US" smtClean="0"/>
              <a:t>(Stochastic) Local search advantage: Online setting</a:t>
            </a:r>
          </a:p>
        </p:txBody>
      </p:sp>
      <p:sp>
        <p:nvSpPr>
          <p:cNvPr id="11271" name="Rectangle 3"/>
          <p:cNvSpPr>
            <a:spLocks noGrp="1" noChangeArrowheads="1"/>
          </p:cNvSpPr>
          <p:nvPr>
            <p:ph type="body" idx="1"/>
          </p:nvPr>
        </p:nvSpPr>
        <p:spPr>
          <a:xfrm>
            <a:off x="250825" y="1268413"/>
            <a:ext cx="8713788" cy="2447925"/>
          </a:xfrm>
        </p:spPr>
        <p:txBody>
          <a:bodyPr/>
          <a:lstStyle/>
          <a:p>
            <a:pPr eaLnBrk="1" hangingPunct="1">
              <a:buFontTx/>
              <a:buChar char="•"/>
            </a:pPr>
            <a:r>
              <a:rPr lang="en-US" b="1" smtClean="0"/>
              <a:t>When the problem can change</a:t>
            </a:r>
            <a:r>
              <a:rPr lang="en-US" smtClean="0"/>
              <a:t> (particularly important in scheduling)</a:t>
            </a:r>
          </a:p>
          <a:p>
            <a:pPr eaLnBrk="1" hangingPunct="1">
              <a:buFontTx/>
              <a:buChar char="•"/>
            </a:pPr>
            <a:r>
              <a:rPr lang="en-US" b="1" smtClean="0"/>
              <a:t>E.g., schedule for airline:</a:t>
            </a:r>
            <a:r>
              <a:rPr lang="en-US" smtClean="0"/>
              <a:t> thousands of flights and thousands of personnel assignment</a:t>
            </a:r>
          </a:p>
          <a:p>
            <a:pPr lvl="1" eaLnBrk="1" hangingPunct="1"/>
            <a:r>
              <a:rPr lang="en-US" smtClean="0"/>
              <a:t>Storm can render the schedule infeasible</a:t>
            </a:r>
          </a:p>
        </p:txBody>
      </p:sp>
      <p:sp>
        <p:nvSpPr>
          <p:cNvPr id="666629" name="Rectangle 5"/>
          <p:cNvSpPr>
            <a:spLocks noChangeArrowheads="1"/>
          </p:cNvSpPr>
          <p:nvPr/>
        </p:nvSpPr>
        <p:spPr bwMode="auto">
          <a:xfrm>
            <a:off x="250825" y="3573463"/>
            <a:ext cx="8713788" cy="2835275"/>
          </a:xfrm>
          <a:prstGeom prst="rect">
            <a:avLst/>
          </a:prstGeom>
          <a:noFill/>
          <a:ln w="9525">
            <a:noFill/>
            <a:miter lim="800000"/>
            <a:headEnd/>
            <a:tailEnd/>
          </a:ln>
          <a:effectLst/>
        </p:spPr>
        <p:txBody>
          <a:bodyPr/>
          <a:lstStyle/>
          <a:p>
            <a:pPr marL="342900" indent="-342900">
              <a:spcBef>
                <a:spcPct val="20000"/>
              </a:spcBef>
              <a:buFontTx/>
              <a:buChar char="•"/>
              <a:defRPr/>
            </a:pPr>
            <a:r>
              <a:rPr lang="en-US" b="1" dirty="0">
                <a:latin typeface="Arial Unicode MS" pitchFamily="34" charset="-128"/>
              </a:rPr>
              <a:t>Goal:</a:t>
            </a:r>
            <a:r>
              <a:rPr lang="en-US" dirty="0">
                <a:latin typeface="Arial Unicode MS" pitchFamily="34" charset="-128"/>
              </a:rPr>
              <a:t> Repair with </a:t>
            </a:r>
            <a:r>
              <a:rPr lang="en-US" dirty="0">
                <a:solidFill>
                  <a:schemeClr val="accent6"/>
                </a:solidFill>
                <a:latin typeface="Arial Unicode MS" pitchFamily="34" charset="-128"/>
              </a:rPr>
              <a:t>minimum number </a:t>
            </a:r>
            <a:r>
              <a:rPr lang="en-US">
                <a:solidFill>
                  <a:schemeClr val="accent6"/>
                </a:solidFill>
                <a:latin typeface="Arial Unicode MS" pitchFamily="34" charset="-128"/>
              </a:rPr>
              <a:t>of changes</a:t>
            </a:r>
            <a:endParaRPr lang="en-US" dirty="0">
              <a:solidFill>
                <a:schemeClr val="accent6"/>
              </a:solidFill>
              <a:latin typeface="Arial Unicode MS" pitchFamily="34" charset="-128"/>
            </a:endParaRPr>
          </a:p>
        </p:txBody>
      </p:sp>
      <p:sp>
        <p:nvSpPr>
          <p:cNvPr id="8" name="Rectangle 5"/>
          <p:cNvSpPr>
            <a:spLocks noChangeArrowheads="1"/>
          </p:cNvSpPr>
          <p:nvPr/>
        </p:nvSpPr>
        <p:spPr bwMode="auto">
          <a:xfrm>
            <a:off x="285750" y="4214813"/>
            <a:ext cx="8713788" cy="2428875"/>
          </a:xfrm>
          <a:prstGeom prst="rect">
            <a:avLst/>
          </a:prstGeom>
          <a:solidFill>
            <a:schemeClr val="accent3"/>
          </a:solidFill>
          <a:ln w="9525">
            <a:noFill/>
            <a:miter lim="800000"/>
            <a:headEnd/>
            <a:tailEnd/>
          </a:ln>
          <a:effectLst/>
        </p:spPr>
        <p:txBody>
          <a:bodyPr/>
          <a:lstStyle/>
          <a:p>
            <a:pPr marL="342900" indent="-342900">
              <a:spcBef>
                <a:spcPct val="20000"/>
              </a:spcBef>
              <a:buFontTx/>
              <a:buChar char="•"/>
              <a:defRPr/>
            </a:pPr>
            <a:r>
              <a:rPr lang="en-US" dirty="0">
                <a:latin typeface="Arial Unicode MS" pitchFamily="34" charset="-128"/>
              </a:rPr>
              <a:t>This can be easily done with a local search starting form the current schedule</a:t>
            </a:r>
          </a:p>
          <a:p>
            <a:pPr marL="342900" indent="-342900">
              <a:spcBef>
                <a:spcPct val="20000"/>
              </a:spcBef>
              <a:buFontTx/>
              <a:buChar char="•"/>
              <a:defRPr/>
            </a:pPr>
            <a:r>
              <a:rPr lang="en-US" dirty="0">
                <a:latin typeface="Arial Unicode MS" pitchFamily="34" charset="-128"/>
              </a:rPr>
              <a:t>Other techniques usually:</a:t>
            </a:r>
          </a:p>
          <a:p>
            <a:pPr marL="742950" lvl="1" indent="-285750">
              <a:spcBef>
                <a:spcPct val="20000"/>
              </a:spcBef>
              <a:buClr>
                <a:schemeClr val="tx1"/>
              </a:buClr>
              <a:buSzPct val="120000"/>
              <a:buFontTx/>
              <a:buChar char="•"/>
              <a:defRPr/>
            </a:pPr>
            <a:r>
              <a:rPr lang="en-US" sz="2400" dirty="0">
                <a:latin typeface="Arial Unicode MS" pitchFamily="34" charset="-128"/>
              </a:rPr>
              <a:t>require</a:t>
            </a:r>
            <a:r>
              <a:rPr lang="en-US" sz="2400" dirty="0">
                <a:solidFill>
                  <a:srgbClr val="CC0099"/>
                </a:solidFill>
                <a:latin typeface="Arial Unicode MS" pitchFamily="34" charset="-128"/>
              </a:rPr>
              <a:t> </a:t>
            </a:r>
            <a:r>
              <a:rPr lang="en-US" sz="2400" dirty="0">
                <a:solidFill>
                  <a:schemeClr val="accent6"/>
                </a:solidFill>
                <a:latin typeface="Arial Unicode MS" pitchFamily="34" charset="-128"/>
              </a:rPr>
              <a:t>more time </a:t>
            </a:r>
          </a:p>
          <a:p>
            <a:pPr marL="742950" lvl="1" indent="-285750">
              <a:spcBef>
                <a:spcPct val="20000"/>
              </a:spcBef>
              <a:buClr>
                <a:schemeClr val="tx1"/>
              </a:buClr>
              <a:buSzPct val="120000"/>
              <a:buFontTx/>
              <a:buChar char="•"/>
              <a:defRPr/>
            </a:pPr>
            <a:r>
              <a:rPr lang="en-US" sz="2400" dirty="0">
                <a:latin typeface="Arial Unicode MS" pitchFamily="34" charset="-128"/>
              </a:rPr>
              <a:t>might find solution requiring </a:t>
            </a:r>
            <a:r>
              <a:rPr lang="en-US" sz="2400" dirty="0">
                <a:solidFill>
                  <a:schemeClr val="accent6"/>
                </a:solidFill>
                <a:latin typeface="Arial Unicode MS" pitchFamily="34" charset="-128"/>
              </a:rPr>
              <a:t>many more 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66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9"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15</a:t>
            </a:r>
          </a:p>
        </p:txBody>
      </p:sp>
      <p:sp>
        <p:nvSpPr>
          <p:cNvPr id="5" name="Slide Number Placeholder 3"/>
          <p:cNvSpPr>
            <a:spLocks noGrp="1"/>
          </p:cNvSpPr>
          <p:nvPr>
            <p:ph type="sldNum" sz="quarter" idx="12"/>
          </p:nvPr>
        </p:nvSpPr>
        <p:spPr/>
        <p:txBody>
          <a:bodyPr/>
          <a:lstStyle/>
          <a:p>
            <a:pPr>
              <a:defRPr/>
            </a:pPr>
            <a:r>
              <a:rPr lang="en-US"/>
              <a:t>Slide </a:t>
            </a:r>
            <a:fld id="{FB2F69D6-1D62-439F-B3C3-615415A8BEF6}" type="slidenum">
              <a:rPr lang="en-US"/>
              <a:pPr>
                <a:defRPr/>
              </a:pPr>
              <a:t>2</a:t>
            </a:fld>
            <a:endParaRPr lang="en-US"/>
          </a:p>
        </p:txBody>
      </p:sp>
      <p:sp>
        <p:nvSpPr>
          <p:cNvPr id="1029" name="Rectangle 2"/>
          <p:cNvSpPr>
            <a:spLocks noChangeArrowheads="1"/>
          </p:cNvSpPr>
          <p:nvPr/>
        </p:nvSpPr>
        <p:spPr bwMode="auto">
          <a:xfrm>
            <a:off x="0" y="1557338"/>
            <a:ext cx="8763000" cy="3201987"/>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Stochastic Local Search</a:t>
            </a:r>
          </a:p>
          <a:p>
            <a:pPr algn="ctr">
              <a:spcBef>
                <a:spcPct val="50000"/>
              </a:spcBef>
            </a:pPr>
            <a:r>
              <a:rPr lang="en-US" b="1" dirty="0">
                <a:latin typeface="Arial Unicode MS" pitchFamily="34" charset="-128"/>
              </a:rPr>
              <a:t>Computer Science cpsc322, Lecture 15</a:t>
            </a:r>
          </a:p>
          <a:p>
            <a:pPr algn="ctr">
              <a:spcBef>
                <a:spcPct val="50000"/>
              </a:spcBef>
            </a:pPr>
            <a:r>
              <a:rPr lang="en-US" b="1" i="1" dirty="0">
                <a:latin typeface="Arial Unicode MS" pitchFamily="34" charset="-128"/>
              </a:rPr>
              <a:t>(Textbook </a:t>
            </a:r>
            <a:r>
              <a:rPr lang="en-US" b="1" i="1" dirty="0" err="1">
                <a:latin typeface="Arial Unicode MS" pitchFamily="34" charset="-128"/>
              </a:rPr>
              <a:t>Chpt</a:t>
            </a:r>
            <a:r>
              <a:rPr lang="en-US" b="1" i="1" dirty="0">
                <a:latin typeface="Arial Unicode MS" pitchFamily="34" charset="-128"/>
              </a:rPr>
              <a:t> 4.8)</a:t>
            </a:r>
          </a:p>
          <a:p>
            <a:pPr algn="ctr">
              <a:spcBef>
                <a:spcPct val="50000"/>
              </a:spcBef>
            </a:pPr>
            <a:endParaRPr lang="en-US" sz="2400" b="1" i="1" dirty="0">
              <a:latin typeface="Arial Unicode MS" pitchFamily="34" charset="-128"/>
            </a:endParaRPr>
          </a:p>
          <a:p>
            <a:pPr algn="ctr">
              <a:spcBef>
                <a:spcPct val="50000"/>
              </a:spcBef>
            </a:pPr>
            <a:r>
              <a:rPr lang="en-US" sz="2400" b="1" dirty="0" smtClean="0">
                <a:latin typeface="Arial Unicode MS" pitchFamily="34" charset="-128"/>
              </a:rPr>
              <a:t>Oct, 10, 2012</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SLS limitations</a:t>
            </a:r>
            <a:endParaRPr/>
          </a:p>
        </p:txBody>
      </p:sp>
      <p:sp>
        <p:nvSpPr>
          <p:cNvPr id="33795" name="Content Placeholder 2"/>
          <p:cNvSpPr>
            <a:spLocks noGrp="1"/>
          </p:cNvSpPr>
          <p:nvPr>
            <p:ph idx="1"/>
          </p:nvPr>
        </p:nvSpPr>
        <p:spPr>
          <a:xfrm>
            <a:off x="250825" y="981075"/>
            <a:ext cx="8763000" cy="5334000"/>
          </a:xfrm>
        </p:spPr>
        <p:txBody>
          <a:bodyPr/>
          <a:lstStyle/>
          <a:p>
            <a:pPr>
              <a:buSzTx/>
              <a:buFontTx/>
              <a:buChar char="•"/>
            </a:pPr>
            <a:r>
              <a:rPr lang="en-US" sz="2400" b="1" dirty="0" smtClean="0"/>
              <a:t>Typically no guarantee to find a solution even if one exists</a:t>
            </a:r>
          </a:p>
          <a:p>
            <a:pPr lvl="1"/>
            <a:r>
              <a:rPr lang="en-US" dirty="0" smtClean="0"/>
              <a:t>SLS algorithms can sometimes </a:t>
            </a:r>
            <a:r>
              <a:rPr lang="en-US" dirty="0" smtClean="0">
                <a:solidFill>
                  <a:srgbClr val="FF0000"/>
                </a:solidFill>
              </a:rPr>
              <a:t>stagnate</a:t>
            </a:r>
          </a:p>
          <a:p>
            <a:pPr lvl="2"/>
            <a:r>
              <a:rPr lang="en-US" dirty="0" smtClean="0"/>
              <a:t>Get caught in one region of the search space and never terminate</a:t>
            </a:r>
          </a:p>
          <a:p>
            <a:pPr lvl="1"/>
            <a:r>
              <a:rPr lang="en-US" dirty="0" smtClean="0"/>
              <a:t>Very hard to analyze theoretically</a:t>
            </a:r>
          </a:p>
          <a:p>
            <a:pPr lvl="1"/>
            <a:endParaRPr lang="en-US" dirty="0" smtClean="0"/>
          </a:p>
          <a:p>
            <a:pPr eaLnBrk="1" hangingPunct="1">
              <a:buSzTx/>
              <a:buFontTx/>
              <a:buChar char="•"/>
            </a:pPr>
            <a:r>
              <a:rPr lang="en-US" sz="2400" b="1" dirty="0" smtClean="0"/>
              <a:t>Not able to show that no solution exists</a:t>
            </a:r>
          </a:p>
          <a:p>
            <a:pPr lvl="1"/>
            <a:r>
              <a:rPr lang="en-US" dirty="0" smtClean="0"/>
              <a:t>SLS simply won</a:t>
            </a:r>
            <a:r>
              <a:rPr lang="en-CA" altLang="en-US" dirty="0" smtClean="0"/>
              <a:t>’</a:t>
            </a:r>
            <a:r>
              <a:rPr lang="en-US" altLang="ja-JP" dirty="0" smtClean="0"/>
              <a:t>t terminate</a:t>
            </a:r>
          </a:p>
          <a:p>
            <a:pPr lvl="1"/>
            <a:r>
              <a:rPr lang="en-US" dirty="0" smtClean="0"/>
              <a:t>You don</a:t>
            </a:r>
            <a:r>
              <a:rPr lang="en-CA" altLang="en-US" dirty="0" smtClean="0"/>
              <a:t>’</a:t>
            </a:r>
            <a:r>
              <a:rPr lang="en-US" altLang="ja-JP" dirty="0" smtClean="0"/>
              <a:t>t know whether the problem is infeasible or the algorithm has stagnated</a:t>
            </a:r>
            <a:endParaRPr lang="en-US" dirty="0" smtClean="0"/>
          </a:p>
          <a:p>
            <a:pPr lvl="1"/>
            <a:endParaRPr lang="en-CA" dirty="0" smtClean="0"/>
          </a:p>
          <a:p>
            <a:pPr>
              <a:buSzTx/>
              <a:buFontTx/>
              <a:buChar char="•"/>
            </a:pPr>
            <a:endParaRPr lang="en-US" dirty="0" smtClean="0"/>
          </a:p>
          <a:p>
            <a:pPr>
              <a:buSzTx/>
              <a:buFontTx/>
              <a:buChar char="•"/>
            </a:pPr>
            <a:endParaRPr lang="en-CA"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79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7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SLS Advantage: anytime algorithms</a:t>
            </a:r>
            <a:endParaRPr dirty="0"/>
          </a:p>
        </p:txBody>
      </p:sp>
      <p:sp>
        <p:nvSpPr>
          <p:cNvPr id="33795" name="Content Placeholder 2"/>
          <p:cNvSpPr>
            <a:spLocks noGrp="1"/>
          </p:cNvSpPr>
          <p:nvPr>
            <p:ph idx="1"/>
          </p:nvPr>
        </p:nvSpPr>
        <p:spPr>
          <a:xfrm>
            <a:off x="250825" y="981075"/>
            <a:ext cx="8569647" cy="5334000"/>
          </a:xfrm>
        </p:spPr>
        <p:txBody>
          <a:bodyPr/>
          <a:lstStyle/>
          <a:p>
            <a:pPr>
              <a:buSzTx/>
              <a:buFontTx/>
              <a:buChar char="•"/>
            </a:pPr>
            <a:r>
              <a:rPr lang="en-US" dirty="0" smtClean="0"/>
              <a:t>When should the algorithm be  stopped ?</a:t>
            </a:r>
          </a:p>
          <a:p>
            <a:pPr lvl="1"/>
            <a:r>
              <a:rPr lang="en-US" dirty="0" smtClean="0"/>
              <a:t>When  a  solution is found </a:t>
            </a:r>
            <a:br>
              <a:rPr lang="en-US" dirty="0" smtClean="0"/>
            </a:br>
            <a:r>
              <a:rPr lang="en-US" dirty="0" smtClean="0"/>
              <a:t>(e.g. no constraint violations)</a:t>
            </a:r>
          </a:p>
          <a:p>
            <a:pPr lvl="1"/>
            <a:r>
              <a:rPr lang="en-US" dirty="0" smtClean="0"/>
              <a:t>Or when we are </a:t>
            </a:r>
            <a:r>
              <a:rPr lang="en-US" altLang="ja-JP" dirty="0" smtClean="0"/>
              <a:t>out of time: you have to act NOW 	</a:t>
            </a:r>
          </a:p>
          <a:p>
            <a:pPr lvl="1"/>
            <a:r>
              <a:rPr lang="en-US" dirty="0" smtClean="0"/>
              <a:t>Anytime algorithm: </a:t>
            </a:r>
          </a:p>
          <a:p>
            <a:pPr lvl="2"/>
            <a:r>
              <a:rPr lang="en-US" dirty="0" smtClean="0"/>
              <a:t>maintain the node with best h found so far (the </a:t>
            </a:r>
            <a:r>
              <a:rPr lang="ja-JP" altLang="en-US" smtClean="0"/>
              <a:t>“</a:t>
            </a:r>
            <a:r>
              <a:rPr lang="en-US" altLang="ja-JP" dirty="0" smtClean="0"/>
              <a:t>incumbent</a:t>
            </a:r>
            <a:r>
              <a:rPr lang="ja-JP" altLang="en-US" smtClean="0"/>
              <a:t>”</a:t>
            </a:r>
            <a:r>
              <a:rPr lang="en-US" altLang="ja-JP" dirty="0" smtClean="0"/>
              <a:t>) </a:t>
            </a:r>
          </a:p>
          <a:p>
            <a:pPr lvl="2"/>
            <a:r>
              <a:rPr lang="en-US" dirty="0" smtClean="0"/>
              <a:t>given more time, can improve its incumbent</a:t>
            </a:r>
          </a:p>
          <a:p>
            <a:pPr lvl="1"/>
            <a:endParaRPr lang="en-CA" dirty="0" smtClean="0"/>
          </a:p>
          <a:p>
            <a:pPr>
              <a:buSzTx/>
              <a:buFontTx/>
              <a:buChar char="•"/>
            </a:pPr>
            <a:endParaRPr lang="en-US" dirty="0" smtClean="0"/>
          </a:p>
          <a:p>
            <a:pPr>
              <a:buSzTx/>
              <a:buFontTx/>
              <a:buChar char="•"/>
            </a:pPr>
            <a:endParaRPr lang="en-CA"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79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79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AB4C0B92-104F-4B43-8042-872B7473E46C}" type="slidenum">
              <a:rPr lang="en-US"/>
              <a:pPr>
                <a:defRPr/>
              </a:pPr>
              <a:t>22</a:t>
            </a:fld>
            <a:endParaRPr lang="en-US"/>
          </a:p>
        </p:txBody>
      </p:sp>
      <p:sp>
        <p:nvSpPr>
          <p:cNvPr id="21508" name="Rectangle 2"/>
          <p:cNvSpPr>
            <a:spLocks noGrp="1" noChangeArrowheads="1"/>
          </p:cNvSpPr>
          <p:nvPr>
            <p:ph type="title"/>
          </p:nvPr>
        </p:nvSpPr>
        <p:spPr/>
        <p:txBody>
          <a:bodyPr/>
          <a:lstStyle/>
          <a:p>
            <a:pPr eaLnBrk="1" hangingPunct="1"/>
            <a:r>
              <a:rPr lang="en-US" smtClean="0"/>
              <a:t>Lecture Overview</a:t>
            </a:r>
          </a:p>
        </p:txBody>
      </p:sp>
      <p:sp>
        <p:nvSpPr>
          <p:cNvPr id="21509"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solidFill>
                  <a:schemeClr val="folHlink"/>
                </a:solidFill>
              </a:rPr>
              <a:t>Recap Local Search in CSPs</a:t>
            </a:r>
          </a:p>
          <a:p>
            <a:pPr eaLnBrk="1" hangingPunct="1">
              <a:buFontTx/>
              <a:buChar char="•"/>
            </a:pPr>
            <a:r>
              <a:rPr lang="en-US" sz="4000" smtClean="0">
                <a:solidFill>
                  <a:schemeClr val="bg2"/>
                </a:solidFill>
              </a:rPr>
              <a:t>Stochastic Local Search (SLS)</a:t>
            </a:r>
          </a:p>
          <a:p>
            <a:pPr eaLnBrk="1" hangingPunct="1">
              <a:buFontTx/>
              <a:buChar char="•"/>
            </a:pPr>
            <a:r>
              <a:rPr lang="en-US" sz="4000" smtClean="0"/>
              <a:t>Comparing SLS algorithms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Evaluating SLS algorithms</a:t>
            </a:r>
            <a:endParaRPr/>
          </a:p>
        </p:txBody>
      </p:sp>
      <p:sp>
        <p:nvSpPr>
          <p:cNvPr id="46083" name="Content Placeholder 2"/>
          <p:cNvSpPr>
            <a:spLocks noGrp="1"/>
          </p:cNvSpPr>
          <p:nvPr>
            <p:ph idx="1"/>
          </p:nvPr>
        </p:nvSpPr>
        <p:spPr>
          <a:xfrm>
            <a:off x="323528" y="836712"/>
            <a:ext cx="8458200" cy="4495800"/>
          </a:xfrm>
        </p:spPr>
        <p:txBody>
          <a:bodyPr/>
          <a:lstStyle/>
          <a:p>
            <a:pPr>
              <a:buSzTx/>
              <a:buFontTx/>
              <a:buChar char="•"/>
            </a:pPr>
            <a:r>
              <a:rPr lang="en-US" sz="2400" dirty="0" smtClean="0"/>
              <a:t>SLS algorithms are randomized</a:t>
            </a:r>
          </a:p>
          <a:p>
            <a:pPr lvl="1"/>
            <a:r>
              <a:rPr lang="en-US" sz="2000" dirty="0" smtClean="0"/>
              <a:t>The time taken until they solve a problem is a </a:t>
            </a:r>
            <a:r>
              <a:rPr lang="en-US" sz="2000" dirty="0" smtClean="0">
                <a:solidFill>
                  <a:srgbClr val="FF0000"/>
                </a:solidFill>
              </a:rPr>
              <a:t>random variable</a:t>
            </a:r>
          </a:p>
          <a:p>
            <a:pPr lvl="1"/>
            <a:r>
              <a:rPr lang="en-US" sz="2000" dirty="0" smtClean="0"/>
              <a:t>It is entirely normal to have runtime variations of 2 orders of magnitude in repeated runs!</a:t>
            </a:r>
          </a:p>
          <a:p>
            <a:pPr lvl="2"/>
            <a:r>
              <a:rPr lang="en-US" dirty="0" smtClean="0"/>
              <a:t>E.g. 0.1 seconds in one run, 10 seconds in the next one</a:t>
            </a:r>
          </a:p>
          <a:p>
            <a:pPr lvl="2"/>
            <a:r>
              <a:rPr lang="en-US" dirty="0" smtClean="0"/>
              <a:t>On the same problem instance (only difference: random seed)</a:t>
            </a:r>
          </a:p>
          <a:p>
            <a:pPr lvl="2"/>
            <a:r>
              <a:rPr lang="en-US" dirty="0" smtClean="0"/>
              <a:t>Sometimes SLS algorithm </a:t>
            </a:r>
            <a:r>
              <a:rPr lang="en-US" dirty="0" err="1" smtClean="0"/>
              <a:t>doesn</a:t>
            </a:r>
            <a:r>
              <a:rPr lang="en-CA" altLang="en-US" dirty="0" smtClean="0"/>
              <a:t>’</a:t>
            </a:r>
            <a:r>
              <a:rPr lang="en-US" altLang="ja-JP" dirty="0" smtClean="0"/>
              <a:t>t even terminate at all: stagnation</a:t>
            </a:r>
          </a:p>
          <a:p>
            <a:pPr lvl="1"/>
            <a:endParaRPr lang="en-US" sz="2000" dirty="0" smtClean="0"/>
          </a:p>
          <a:p>
            <a:pPr>
              <a:buSzTx/>
              <a:buFontTx/>
              <a:buChar char="•"/>
            </a:pPr>
            <a:r>
              <a:rPr lang="en-US" sz="2400" dirty="0" smtClean="0"/>
              <a:t>If an SLS algorithm sometimes stagnates, what is its mean runtime (across many runs)?</a:t>
            </a:r>
          </a:p>
          <a:p>
            <a:pPr lvl="1"/>
            <a:r>
              <a:rPr lang="en-US" sz="2000" dirty="0" smtClean="0"/>
              <a:t>Infinity!</a:t>
            </a:r>
          </a:p>
          <a:p>
            <a:pPr lvl="1"/>
            <a:r>
              <a:rPr lang="en-US" sz="2000" dirty="0" smtClean="0"/>
              <a:t>In practice, one often counts timeouts as some fixed large value X</a:t>
            </a:r>
          </a:p>
          <a:p>
            <a:pPr lvl="1"/>
            <a:r>
              <a:rPr lang="en-US" sz="2000" dirty="0" smtClean="0"/>
              <a:t>Still, summary statistics, such as </a:t>
            </a:r>
            <a:r>
              <a:rPr lang="en-US" sz="2000" b="1" dirty="0" smtClean="0"/>
              <a:t>mean</a:t>
            </a:r>
            <a:r>
              <a:rPr lang="en-US" sz="2000" dirty="0" smtClean="0"/>
              <a:t> run time or </a:t>
            </a:r>
            <a:r>
              <a:rPr lang="en-US" sz="2000" b="1" dirty="0" smtClean="0"/>
              <a:t>median</a:t>
            </a:r>
            <a:r>
              <a:rPr lang="en-US" sz="2000" dirty="0" smtClean="0"/>
              <a:t> run time, don't tell the whole story</a:t>
            </a:r>
          </a:p>
          <a:p>
            <a:pPr lvl="2"/>
            <a:r>
              <a:rPr lang="en-US" sz="1600" dirty="0" smtClean="0"/>
              <a:t>E.g. would penalize an algorithm that often finds  a solution quickly but sometime stagnates</a:t>
            </a:r>
          </a:p>
          <a:p>
            <a:pPr lvl="1"/>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08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08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6083">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4608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608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608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608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4"/>
          <p:cNvSpPr>
            <a:spLocks noGrp="1"/>
          </p:cNvSpPr>
          <p:nvPr>
            <p:ph type="ftr" sz="quarter" idx="11"/>
          </p:nvPr>
        </p:nvSpPr>
        <p:spPr/>
        <p:txBody>
          <a:bodyPr/>
          <a:lstStyle/>
          <a:p>
            <a:pPr>
              <a:defRPr/>
            </a:pPr>
            <a:r>
              <a:rPr lang="en-US" smtClean="0"/>
              <a:t>CPSC 322, Lecture 5</a:t>
            </a:r>
            <a:endParaRPr lang="en-US"/>
          </a:p>
        </p:txBody>
      </p:sp>
      <p:sp>
        <p:nvSpPr>
          <p:cNvPr id="20" name="Slide Number Placeholder 5"/>
          <p:cNvSpPr>
            <a:spLocks noGrp="1"/>
          </p:cNvSpPr>
          <p:nvPr>
            <p:ph type="sldNum" sz="quarter" idx="12"/>
          </p:nvPr>
        </p:nvSpPr>
        <p:spPr/>
        <p:txBody>
          <a:bodyPr/>
          <a:lstStyle/>
          <a:p>
            <a:pPr>
              <a:defRPr/>
            </a:pPr>
            <a:r>
              <a:rPr lang="en-US"/>
              <a:t>Slide </a:t>
            </a:r>
            <a:fld id="{A76EF205-DEF0-43FA-A6FF-58D91F484F23}" type="slidenum">
              <a:rPr lang="en-US"/>
              <a:pPr>
                <a:defRPr/>
              </a:pPr>
              <a:t>24</a:t>
            </a:fld>
            <a:endParaRPr lang="en-US"/>
          </a:p>
        </p:txBody>
      </p:sp>
      <p:sp>
        <p:nvSpPr>
          <p:cNvPr id="12302" name="Rectangle 2"/>
          <p:cNvSpPr>
            <a:spLocks noGrp="1" noChangeArrowheads="1"/>
          </p:cNvSpPr>
          <p:nvPr>
            <p:ph type="title"/>
          </p:nvPr>
        </p:nvSpPr>
        <p:spPr>
          <a:xfrm>
            <a:off x="-180975" y="115888"/>
            <a:ext cx="9685338" cy="685800"/>
          </a:xfrm>
        </p:spPr>
        <p:txBody>
          <a:bodyPr/>
          <a:lstStyle/>
          <a:p>
            <a:pPr eaLnBrk="1" hangingPunct="1"/>
            <a:r>
              <a:rPr lang="en-US" smtClean="0"/>
              <a:t>Comparing Stochastic Algorithms: Challenge</a:t>
            </a:r>
          </a:p>
        </p:txBody>
      </p:sp>
      <p:sp>
        <p:nvSpPr>
          <p:cNvPr id="12303" name="Rectangle 3"/>
          <p:cNvSpPr>
            <a:spLocks noGrp="1" noChangeArrowheads="1"/>
          </p:cNvSpPr>
          <p:nvPr>
            <p:ph type="body" idx="1"/>
          </p:nvPr>
        </p:nvSpPr>
        <p:spPr>
          <a:xfrm>
            <a:off x="323850" y="981075"/>
            <a:ext cx="8458200" cy="4495800"/>
          </a:xfrm>
        </p:spPr>
        <p:txBody>
          <a:bodyPr/>
          <a:lstStyle/>
          <a:p>
            <a:pPr eaLnBrk="1" hangingPunct="1">
              <a:buFontTx/>
              <a:buChar char="•"/>
            </a:pPr>
            <a:r>
              <a:rPr lang="en-US" sz="2400" smtClean="0"/>
              <a:t>Summary statistics, such as </a:t>
            </a:r>
            <a:r>
              <a:rPr lang="en-US" sz="2400" b="1" smtClean="0"/>
              <a:t>mean</a:t>
            </a:r>
            <a:r>
              <a:rPr lang="en-US" sz="2400" smtClean="0"/>
              <a:t> run time, </a:t>
            </a:r>
            <a:r>
              <a:rPr lang="en-US" sz="2400" b="1" smtClean="0"/>
              <a:t>median</a:t>
            </a:r>
            <a:r>
              <a:rPr lang="en-US" sz="2400" smtClean="0"/>
              <a:t> run time, and </a:t>
            </a:r>
            <a:r>
              <a:rPr lang="en-US" sz="2400" b="1" smtClean="0"/>
              <a:t>mode</a:t>
            </a:r>
            <a:r>
              <a:rPr lang="en-US" sz="2400" smtClean="0"/>
              <a:t> run time don't tell the whole story</a:t>
            </a:r>
          </a:p>
          <a:p>
            <a:pPr lvl="1" eaLnBrk="1" hangingPunct="1"/>
            <a:r>
              <a:rPr lang="en-US" sz="2000" smtClean="0"/>
              <a:t>What is the running time for the runs for which an algorithm </a:t>
            </a:r>
            <a:r>
              <a:rPr lang="en-US" sz="2000" b="1" i="1" smtClean="0"/>
              <a:t>never </a:t>
            </a:r>
            <a:r>
              <a:rPr lang="en-US" sz="2000" smtClean="0"/>
              <a:t> finishes (infinite? stopping time?)</a:t>
            </a:r>
          </a:p>
        </p:txBody>
      </p:sp>
      <p:sp>
        <p:nvSpPr>
          <p:cNvPr id="12304" name="Line 4"/>
          <p:cNvSpPr>
            <a:spLocks noChangeShapeType="1"/>
          </p:cNvSpPr>
          <p:nvPr/>
        </p:nvSpPr>
        <p:spPr bwMode="auto">
          <a:xfrm>
            <a:off x="1042988" y="5013325"/>
            <a:ext cx="7058025" cy="0"/>
          </a:xfrm>
          <a:prstGeom prst="line">
            <a:avLst/>
          </a:prstGeom>
          <a:noFill/>
          <a:ln w="9525">
            <a:solidFill>
              <a:schemeClr val="tx1"/>
            </a:solidFill>
            <a:round/>
            <a:headEnd/>
            <a:tailEnd type="triangle" w="med" len="med"/>
          </a:ln>
        </p:spPr>
        <p:txBody>
          <a:bodyPr wrap="none">
            <a:spAutoFit/>
          </a:bodyPr>
          <a:lstStyle/>
          <a:p>
            <a:endParaRPr lang="en-US"/>
          </a:p>
        </p:txBody>
      </p:sp>
      <p:sp>
        <p:nvSpPr>
          <p:cNvPr id="12305" name="Line 5"/>
          <p:cNvSpPr>
            <a:spLocks noChangeShapeType="1"/>
          </p:cNvSpPr>
          <p:nvPr/>
        </p:nvSpPr>
        <p:spPr bwMode="auto">
          <a:xfrm flipV="1">
            <a:off x="1042988" y="2852738"/>
            <a:ext cx="0" cy="2160587"/>
          </a:xfrm>
          <a:prstGeom prst="line">
            <a:avLst/>
          </a:prstGeom>
          <a:noFill/>
          <a:ln w="9525">
            <a:solidFill>
              <a:schemeClr val="tx1"/>
            </a:solidFill>
            <a:round/>
            <a:headEnd/>
            <a:tailEnd type="triangle" w="med" len="med"/>
          </a:ln>
        </p:spPr>
        <p:txBody>
          <a:bodyPr>
            <a:spAutoFit/>
          </a:bodyPr>
          <a:lstStyle/>
          <a:p>
            <a:endParaRPr lang="en-US"/>
          </a:p>
        </p:txBody>
      </p:sp>
      <p:sp>
        <p:nvSpPr>
          <p:cNvPr id="12306" name="Text Box 6"/>
          <p:cNvSpPr txBox="1">
            <a:spLocks noChangeArrowheads="1"/>
          </p:cNvSpPr>
          <p:nvPr/>
        </p:nvSpPr>
        <p:spPr bwMode="auto">
          <a:xfrm>
            <a:off x="179388" y="2636838"/>
            <a:ext cx="833437" cy="396875"/>
          </a:xfrm>
          <a:prstGeom prst="rect">
            <a:avLst/>
          </a:prstGeom>
          <a:noFill/>
          <a:ln w="9525" algn="ctr">
            <a:noFill/>
            <a:miter lim="800000"/>
            <a:headEnd/>
            <a:tailEnd/>
          </a:ln>
        </p:spPr>
        <p:txBody>
          <a:bodyPr wrap="none">
            <a:spAutoFit/>
          </a:bodyPr>
          <a:lstStyle/>
          <a:p>
            <a:r>
              <a:rPr lang="en-US" sz="2000">
                <a:latin typeface="Arial Unicode MS" pitchFamily="34" charset="-128"/>
              </a:rPr>
              <a:t>100%</a:t>
            </a:r>
          </a:p>
        </p:txBody>
      </p:sp>
      <p:sp>
        <p:nvSpPr>
          <p:cNvPr id="12307" name="Text Box 7"/>
          <p:cNvSpPr txBox="1">
            <a:spLocks noChangeArrowheads="1"/>
          </p:cNvSpPr>
          <p:nvPr/>
        </p:nvSpPr>
        <p:spPr bwMode="auto">
          <a:xfrm>
            <a:off x="6732588" y="5373688"/>
            <a:ext cx="1846262" cy="396875"/>
          </a:xfrm>
          <a:prstGeom prst="rect">
            <a:avLst/>
          </a:prstGeom>
          <a:noFill/>
          <a:ln w="9525" algn="ctr">
            <a:noFill/>
            <a:miter lim="800000"/>
            <a:headEnd/>
            <a:tailEnd/>
          </a:ln>
        </p:spPr>
        <p:txBody>
          <a:bodyPr wrap="none">
            <a:spAutoFit/>
          </a:bodyPr>
          <a:lstStyle/>
          <a:p>
            <a:r>
              <a:rPr lang="en-US" sz="2000">
                <a:latin typeface="Arial Unicode MS" pitchFamily="34" charset="-128"/>
              </a:rPr>
              <a:t>runtime / steps</a:t>
            </a:r>
          </a:p>
        </p:txBody>
      </p:sp>
      <p:sp>
        <p:nvSpPr>
          <p:cNvPr id="12308" name="Text Box 8"/>
          <p:cNvSpPr txBox="1">
            <a:spLocks noChangeArrowheads="1"/>
          </p:cNvSpPr>
          <p:nvPr/>
        </p:nvSpPr>
        <p:spPr bwMode="auto">
          <a:xfrm>
            <a:off x="755650" y="5084763"/>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0</a:t>
            </a:r>
          </a:p>
        </p:txBody>
      </p:sp>
      <p:sp>
        <p:nvSpPr>
          <p:cNvPr id="12309" name="Text Box 9"/>
          <p:cNvSpPr txBox="1">
            <a:spLocks noChangeArrowheads="1"/>
          </p:cNvSpPr>
          <p:nvPr/>
        </p:nvSpPr>
        <p:spPr bwMode="auto">
          <a:xfrm>
            <a:off x="1474788" y="5084763"/>
            <a:ext cx="466725" cy="396875"/>
          </a:xfrm>
          <a:prstGeom prst="rect">
            <a:avLst/>
          </a:prstGeom>
          <a:noFill/>
          <a:ln w="9525" algn="ctr">
            <a:noFill/>
            <a:miter lim="800000"/>
            <a:headEnd/>
            <a:tailEnd/>
          </a:ln>
        </p:spPr>
        <p:txBody>
          <a:bodyPr wrap="none">
            <a:spAutoFit/>
          </a:bodyPr>
          <a:lstStyle/>
          <a:p>
            <a:r>
              <a:rPr lang="en-US" sz="2000">
                <a:latin typeface="Arial Unicode MS" pitchFamily="34" charset="-128"/>
              </a:rPr>
              <a:t>10</a:t>
            </a:r>
          </a:p>
        </p:txBody>
      </p:sp>
      <p:sp>
        <p:nvSpPr>
          <p:cNvPr id="12310" name="Text Box 10"/>
          <p:cNvSpPr txBox="1">
            <a:spLocks noChangeArrowheads="1"/>
          </p:cNvSpPr>
          <p:nvPr/>
        </p:nvSpPr>
        <p:spPr bwMode="auto">
          <a:xfrm>
            <a:off x="2195513" y="5084763"/>
            <a:ext cx="466725" cy="396875"/>
          </a:xfrm>
          <a:prstGeom prst="rect">
            <a:avLst/>
          </a:prstGeom>
          <a:noFill/>
          <a:ln w="9525" algn="ctr">
            <a:noFill/>
            <a:miter lim="800000"/>
            <a:headEnd/>
            <a:tailEnd/>
          </a:ln>
        </p:spPr>
        <p:txBody>
          <a:bodyPr wrap="none">
            <a:spAutoFit/>
          </a:bodyPr>
          <a:lstStyle/>
          <a:p>
            <a:r>
              <a:rPr lang="en-US" sz="2000">
                <a:latin typeface="Arial Unicode MS" pitchFamily="34" charset="-128"/>
              </a:rPr>
              <a:t>20</a:t>
            </a:r>
          </a:p>
        </p:txBody>
      </p:sp>
      <p:sp>
        <p:nvSpPr>
          <p:cNvPr id="12311" name="Text Box 11"/>
          <p:cNvSpPr txBox="1">
            <a:spLocks noChangeArrowheads="1"/>
          </p:cNvSpPr>
          <p:nvPr/>
        </p:nvSpPr>
        <p:spPr bwMode="auto">
          <a:xfrm>
            <a:off x="2771775" y="5084763"/>
            <a:ext cx="466725" cy="396875"/>
          </a:xfrm>
          <a:prstGeom prst="rect">
            <a:avLst/>
          </a:prstGeom>
          <a:noFill/>
          <a:ln w="9525" algn="ctr">
            <a:noFill/>
            <a:miter lim="800000"/>
            <a:headEnd/>
            <a:tailEnd/>
          </a:ln>
        </p:spPr>
        <p:txBody>
          <a:bodyPr wrap="none">
            <a:spAutoFit/>
          </a:bodyPr>
          <a:lstStyle/>
          <a:p>
            <a:r>
              <a:rPr lang="en-US" sz="2000">
                <a:latin typeface="Arial Unicode MS" pitchFamily="34" charset="-128"/>
              </a:rPr>
              <a:t>30</a:t>
            </a:r>
          </a:p>
        </p:txBody>
      </p:sp>
      <p:sp>
        <p:nvSpPr>
          <p:cNvPr id="12312" name="Line 12"/>
          <p:cNvSpPr>
            <a:spLocks noChangeShapeType="1"/>
          </p:cNvSpPr>
          <p:nvPr/>
        </p:nvSpPr>
        <p:spPr bwMode="auto">
          <a:xfrm>
            <a:off x="1690688"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3" name="Line 13"/>
          <p:cNvSpPr>
            <a:spLocks noChangeShapeType="1"/>
          </p:cNvSpPr>
          <p:nvPr/>
        </p:nvSpPr>
        <p:spPr bwMode="auto">
          <a:xfrm>
            <a:off x="2339975"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4" name="Line 14"/>
          <p:cNvSpPr>
            <a:spLocks noChangeShapeType="1"/>
          </p:cNvSpPr>
          <p:nvPr/>
        </p:nvSpPr>
        <p:spPr bwMode="auto">
          <a:xfrm>
            <a:off x="2987675"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5" name="Line 15"/>
          <p:cNvSpPr>
            <a:spLocks noChangeShapeType="1"/>
          </p:cNvSpPr>
          <p:nvPr/>
        </p:nvSpPr>
        <p:spPr bwMode="auto">
          <a:xfrm>
            <a:off x="3635375" y="4941888"/>
            <a:ext cx="0" cy="142875"/>
          </a:xfrm>
          <a:prstGeom prst="line">
            <a:avLst/>
          </a:prstGeom>
          <a:noFill/>
          <a:ln w="9525">
            <a:solidFill>
              <a:schemeClr val="tx1"/>
            </a:solidFill>
            <a:round/>
            <a:headEnd/>
            <a:tailEnd/>
          </a:ln>
        </p:spPr>
        <p:txBody>
          <a:bodyPr wrap="none">
            <a:spAutoFit/>
          </a:bodyPr>
          <a:lstStyle/>
          <a:p>
            <a:endParaRPr lang="en-US"/>
          </a:p>
        </p:txBody>
      </p:sp>
      <p:sp>
        <p:nvSpPr>
          <p:cNvPr id="12316" name="Text Box 16"/>
          <p:cNvSpPr txBox="1">
            <a:spLocks noChangeArrowheads="1"/>
          </p:cNvSpPr>
          <p:nvPr/>
        </p:nvSpPr>
        <p:spPr bwMode="auto">
          <a:xfrm>
            <a:off x="3563938" y="5084763"/>
            <a:ext cx="577850" cy="396875"/>
          </a:xfrm>
          <a:prstGeom prst="rect">
            <a:avLst/>
          </a:prstGeom>
          <a:noFill/>
          <a:ln w="9525" algn="ctr">
            <a:noFill/>
            <a:miter lim="800000"/>
            <a:headEnd/>
            <a:tailEnd/>
          </a:ln>
        </p:spPr>
        <p:txBody>
          <a:bodyPr wrap="none">
            <a:spAutoFit/>
          </a:bodyPr>
          <a:lstStyle/>
          <a:p>
            <a:r>
              <a:rPr lang="en-US" sz="2000">
                <a:latin typeface="Arial Unicode MS" pitchFamily="34" charset="-128"/>
              </a:rPr>
              <a:t>…..</a:t>
            </a:r>
          </a:p>
        </p:txBody>
      </p:sp>
      <p:sp>
        <p:nvSpPr>
          <p:cNvPr id="12317" name="Text Box 17"/>
          <p:cNvSpPr txBox="1">
            <a:spLocks noChangeArrowheads="1"/>
          </p:cNvSpPr>
          <p:nvPr/>
        </p:nvSpPr>
        <p:spPr bwMode="auto">
          <a:xfrm>
            <a:off x="1042988" y="2492375"/>
            <a:ext cx="2058987" cy="396875"/>
          </a:xfrm>
          <a:prstGeom prst="rect">
            <a:avLst/>
          </a:prstGeom>
          <a:noFill/>
          <a:ln w="9525" algn="ctr">
            <a:noFill/>
            <a:miter lim="800000"/>
            <a:headEnd/>
            <a:tailEnd/>
          </a:ln>
        </p:spPr>
        <p:txBody>
          <a:bodyPr wrap="none">
            <a:spAutoFit/>
          </a:bodyPr>
          <a:lstStyle/>
          <a:p>
            <a:r>
              <a:rPr lang="en-US" sz="2000">
                <a:latin typeface="Arial Unicode MS" pitchFamily="34" charset="-128"/>
              </a:rPr>
              <a:t>% of solved runs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r>
              <a:rPr lang="en-US" smtClean="0"/>
              <a:t>CPSC 322, Lecture 5</a:t>
            </a:r>
            <a:endParaRPr lang="en-US"/>
          </a:p>
        </p:txBody>
      </p:sp>
      <p:sp>
        <p:nvSpPr>
          <p:cNvPr id="11" name="Slide Number Placeholder 5"/>
          <p:cNvSpPr>
            <a:spLocks noGrp="1"/>
          </p:cNvSpPr>
          <p:nvPr>
            <p:ph type="sldNum" sz="quarter" idx="12"/>
          </p:nvPr>
        </p:nvSpPr>
        <p:spPr/>
        <p:txBody>
          <a:bodyPr/>
          <a:lstStyle/>
          <a:p>
            <a:pPr>
              <a:defRPr/>
            </a:pPr>
            <a:r>
              <a:rPr lang="en-US"/>
              <a:t>Slide </a:t>
            </a:r>
            <a:fld id="{A15C15F6-8D5C-40F4-A955-90AE24C39D4C}" type="slidenum">
              <a:rPr lang="en-US"/>
              <a:pPr>
                <a:defRPr/>
              </a:pPr>
              <a:t>25</a:t>
            </a:fld>
            <a:endParaRPr lang="en-US"/>
          </a:p>
        </p:txBody>
      </p:sp>
      <p:sp>
        <p:nvSpPr>
          <p:cNvPr id="13328" name="Rectangle 2"/>
          <p:cNvSpPr>
            <a:spLocks noGrp="1" noChangeArrowheads="1"/>
          </p:cNvSpPr>
          <p:nvPr>
            <p:ph type="title"/>
          </p:nvPr>
        </p:nvSpPr>
        <p:spPr/>
        <p:txBody>
          <a:bodyPr/>
          <a:lstStyle/>
          <a:p>
            <a:pPr eaLnBrk="1" hangingPunct="1"/>
            <a:r>
              <a:rPr lang="en-US" smtClean="0"/>
              <a:t>First attempt….</a:t>
            </a:r>
          </a:p>
        </p:txBody>
      </p:sp>
      <p:sp>
        <p:nvSpPr>
          <p:cNvPr id="13329" name="Rectangle 3"/>
          <p:cNvSpPr>
            <a:spLocks noGrp="1" noChangeArrowheads="1"/>
          </p:cNvSpPr>
          <p:nvPr>
            <p:ph type="body" idx="1"/>
          </p:nvPr>
        </p:nvSpPr>
        <p:spPr>
          <a:xfrm>
            <a:off x="323850" y="908050"/>
            <a:ext cx="8458200" cy="2303463"/>
          </a:xfrm>
        </p:spPr>
        <p:txBody>
          <a:bodyPr/>
          <a:lstStyle/>
          <a:p>
            <a:pPr eaLnBrk="1" hangingPunct="1">
              <a:buFontTx/>
              <a:buChar char="•"/>
            </a:pPr>
            <a:r>
              <a:rPr lang="en-US" sz="2400" smtClean="0"/>
              <a:t>How can you compare three algorithms when</a:t>
            </a:r>
          </a:p>
          <a:p>
            <a:pPr marL="914400" lvl="1" indent="-457200" eaLnBrk="1" hangingPunct="1">
              <a:buFont typeface="Arial Unicode MS" pitchFamily="34" charset="-128"/>
              <a:buAutoNum type="alphaUcPeriod"/>
            </a:pPr>
            <a:r>
              <a:rPr lang="en-US" sz="2000" smtClean="0"/>
              <a:t>one solves the problem 30% of the time very quickly but doesn't halt for the other 70% of the cases</a:t>
            </a:r>
          </a:p>
          <a:p>
            <a:pPr marL="914400" lvl="1" indent="-457200" eaLnBrk="1" hangingPunct="1">
              <a:buFont typeface="Arial Unicode MS" pitchFamily="34" charset="-128"/>
              <a:buAutoNum type="alphaUcPeriod"/>
            </a:pPr>
            <a:r>
              <a:rPr lang="en-US" sz="2000" smtClean="0"/>
              <a:t>one solves 60% of the cases reasonably quickly but doesn't solve the rest</a:t>
            </a:r>
          </a:p>
          <a:p>
            <a:pPr marL="914400" lvl="1" indent="-457200" eaLnBrk="1" hangingPunct="1">
              <a:buFont typeface="Arial Unicode MS" pitchFamily="34" charset="-128"/>
              <a:buAutoNum type="alphaUcPeriod"/>
            </a:pPr>
            <a:r>
              <a:rPr lang="en-US" sz="2000" smtClean="0"/>
              <a:t>one solves the problem in 100% of the cases, but slowly?</a:t>
            </a:r>
          </a:p>
        </p:txBody>
      </p:sp>
      <p:sp>
        <p:nvSpPr>
          <p:cNvPr id="13330" name="Line 4"/>
          <p:cNvSpPr>
            <a:spLocks noChangeShapeType="1"/>
          </p:cNvSpPr>
          <p:nvPr/>
        </p:nvSpPr>
        <p:spPr bwMode="auto">
          <a:xfrm>
            <a:off x="1042988" y="5661025"/>
            <a:ext cx="7058025" cy="0"/>
          </a:xfrm>
          <a:prstGeom prst="line">
            <a:avLst/>
          </a:prstGeom>
          <a:noFill/>
          <a:ln w="9525">
            <a:solidFill>
              <a:schemeClr val="tx1"/>
            </a:solidFill>
            <a:round/>
            <a:headEnd/>
            <a:tailEnd type="triangle" w="med" len="med"/>
          </a:ln>
        </p:spPr>
        <p:txBody>
          <a:bodyPr wrap="none">
            <a:spAutoFit/>
          </a:bodyPr>
          <a:lstStyle/>
          <a:p>
            <a:endParaRPr lang="en-US"/>
          </a:p>
        </p:txBody>
      </p:sp>
      <p:sp>
        <p:nvSpPr>
          <p:cNvPr id="13331" name="Line 5"/>
          <p:cNvSpPr>
            <a:spLocks noChangeShapeType="1"/>
          </p:cNvSpPr>
          <p:nvPr/>
        </p:nvSpPr>
        <p:spPr bwMode="auto">
          <a:xfrm flipV="1">
            <a:off x="1042988" y="3429000"/>
            <a:ext cx="0" cy="2232025"/>
          </a:xfrm>
          <a:prstGeom prst="line">
            <a:avLst/>
          </a:prstGeom>
          <a:noFill/>
          <a:ln w="9525">
            <a:solidFill>
              <a:schemeClr val="tx1"/>
            </a:solidFill>
            <a:round/>
            <a:headEnd/>
            <a:tailEnd type="triangle" w="med" len="med"/>
          </a:ln>
        </p:spPr>
        <p:txBody>
          <a:bodyPr>
            <a:spAutoFit/>
          </a:bodyPr>
          <a:lstStyle/>
          <a:p>
            <a:endParaRPr lang="en-US"/>
          </a:p>
        </p:txBody>
      </p:sp>
      <p:sp>
        <p:nvSpPr>
          <p:cNvPr id="13332" name="Text Box 6"/>
          <p:cNvSpPr txBox="1">
            <a:spLocks noChangeArrowheads="1"/>
          </p:cNvSpPr>
          <p:nvPr/>
        </p:nvSpPr>
        <p:spPr bwMode="auto">
          <a:xfrm>
            <a:off x="179388" y="3357563"/>
            <a:ext cx="833437" cy="396875"/>
          </a:xfrm>
          <a:prstGeom prst="rect">
            <a:avLst/>
          </a:prstGeom>
          <a:noFill/>
          <a:ln w="9525" algn="ctr">
            <a:noFill/>
            <a:miter lim="800000"/>
            <a:headEnd/>
            <a:tailEnd/>
          </a:ln>
        </p:spPr>
        <p:txBody>
          <a:bodyPr wrap="none">
            <a:spAutoFit/>
          </a:bodyPr>
          <a:lstStyle/>
          <a:p>
            <a:r>
              <a:rPr lang="en-US" sz="2000">
                <a:latin typeface="Arial Unicode MS" pitchFamily="34" charset="-128"/>
              </a:rPr>
              <a:t>100%</a:t>
            </a:r>
          </a:p>
        </p:txBody>
      </p:sp>
      <p:sp>
        <p:nvSpPr>
          <p:cNvPr id="13333" name="Text Box 7"/>
          <p:cNvSpPr txBox="1">
            <a:spLocks noChangeArrowheads="1"/>
          </p:cNvSpPr>
          <p:nvPr/>
        </p:nvSpPr>
        <p:spPr bwMode="auto">
          <a:xfrm>
            <a:off x="6156325" y="5734050"/>
            <a:ext cx="2551113" cy="701675"/>
          </a:xfrm>
          <a:prstGeom prst="rect">
            <a:avLst/>
          </a:prstGeom>
          <a:noFill/>
          <a:ln w="9525" algn="ctr">
            <a:noFill/>
            <a:miter lim="800000"/>
            <a:headEnd/>
            <a:tailEnd/>
          </a:ln>
        </p:spPr>
        <p:txBody>
          <a:bodyPr wrap="none">
            <a:spAutoFit/>
          </a:bodyPr>
          <a:lstStyle/>
          <a:p>
            <a:r>
              <a:rPr lang="en-US" sz="2000">
                <a:latin typeface="Arial Unicode MS" pitchFamily="34" charset="-128"/>
              </a:rPr>
              <a:t>Mean runtime / steps</a:t>
            </a:r>
          </a:p>
          <a:p>
            <a:r>
              <a:rPr lang="en-US" sz="2000">
                <a:latin typeface="Arial Unicode MS" pitchFamily="34" charset="-128"/>
              </a:rPr>
              <a:t>of solved runs</a:t>
            </a:r>
          </a:p>
        </p:txBody>
      </p:sp>
      <p:sp>
        <p:nvSpPr>
          <p:cNvPr id="13334" name="Text Box 8"/>
          <p:cNvSpPr txBox="1">
            <a:spLocks noChangeArrowheads="1"/>
          </p:cNvSpPr>
          <p:nvPr/>
        </p:nvSpPr>
        <p:spPr bwMode="auto">
          <a:xfrm>
            <a:off x="900113" y="3141663"/>
            <a:ext cx="2058987" cy="396875"/>
          </a:xfrm>
          <a:prstGeom prst="rect">
            <a:avLst/>
          </a:prstGeom>
          <a:noFill/>
          <a:ln w="9525" algn="ctr">
            <a:noFill/>
            <a:miter lim="800000"/>
            <a:headEnd/>
            <a:tailEnd/>
          </a:ln>
        </p:spPr>
        <p:txBody>
          <a:bodyPr wrap="none">
            <a:spAutoFit/>
          </a:bodyPr>
          <a:lstStyle/>
          <a:p>
            <a:r>
              <a:rPr lang="en-US" sz="2000">
                <a:latin typeface="Arial Unicode MS" pitchFamily="34" charset="-128"/>
              </a:rPr>
              <a:t>% of solved runs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5"/>
          <p:cNvSpPr>
            <a:spLocks noGrp="1"/>
          </p:cNvSpPr>
          <p:nvPr>
            <p:ph type="ftr" sz="quarter" idx="11"/>
          </p:nvPr>
        </p:nvSpPr>
        <p:spPr/>
        <p:txBody>
          <a:bodyPr/>
          <a:lstStyle/>
          <a:p>
            <a:pPr>
              <a:defRPr/>
            </a:pPr>
            <a:r>
              <a:rPr lang="en-US" smtClean="0"/>
              <a:t>CPSC 322, Lecture 5</a:t>
            </a:r>
            <a:endParaRPr lang="en-US"/>
          </a:p>
        </p:txBody>
      </p:sp>
      <p:sp>
        <p:nvSpPr>
          <p:cNvPr id="8" name="Slide Number Placeholder 6"/>
          <p:cNvSpPr>
            <a:spLocks noGrp="1"/>
          </p:cNvSpPr>
          <p:nvPr>
            <p:ph type="sldNum" sz="quarter" idx="12"/>
          </p:nvPr>
        </p:nvSpPr>
        <p:spPr/>
        <p:txBody>
          <a:bodyPr/>
          <a:lstStyle/>
          <a:p>
            <a:pPr>
              <a:defRPr/>
            </a:pPr>
            <a:r>
              <a:rPr lang="en-US"/>
              <a:t>Slide </a:t>
            </a:r>
            <a:fld id="{BE1C3B90-BA4D-40F1-9511-75C9EAA05A59}" type="slidenum">
              <a:rPr lang="en-US"/>
              <a:pPr>
                <a:defRPr/>
              </a:pPr>
              <a:t>26</a:t>
            </a:fld>
            <a:endParaRPr lang="en-US"/>
          </a:p>
        </p:txBody>
      </p:sp>
      <p:sp>
        <p:nvSpPr>
          <p:cNvPr id="14349" name="Rectangle 2"/>
          <p:cNvSpPr>
            <a:spLocks noGrp="1" noChangeArrowheads="1"/>
          </p:cNvSpPr>
          <p:nvPr>
            <p:ph type="title"/>
          </p:nvPr>
        </p:nvSpPr>
        <p:spPr/>
        <p:txBody>
          <a:bodyPr/>
          <a:lstStyle/>
          <a:p>
            <a:pPr eaLnBrk="1" hangingPunct="1"/>
            <a:r>
              <a:rPr lang="en-US" smtClean="0"/>
              <a:t>Runtime Distributions are even more effective</a:t>
            </a:r>
          </a:p>
        </p:txBody>
      </p:sp>
      <p:sp>
        <p:nvSpPr>
          <p:cNvPr id="14350" name="Rectangle 3"/>
          <p:cNvSpPr>
            <a:spLocks noGrp="1" noChangeArrowheads="1"/>
          </p:cNvSpPr>
          <p:nvPr>
            <p:ph type="body" sz="half" idx="1"/>
          </p:nvPr>
        </p:nvSpPr>
        <p:spPr>
          <a:xfrm>
            <a:off x="484188" y="1052513"/>
            <a:ext cx="8659812" cy="1273175"/>
          </a:xfrm>
        </p:spPr>
        <p:txBody>
          <a:bodyPr/>
          <a:lstStyle/>
          <a:p>
            <a:pPr marL="0" indent="0" eaLnBrk="1" hangingPunct="1"/>
            <a:r>
              <a:rPr lang="en-US" sz="2400" smtClean="0"/>
              <a:t>Plots runtime (or number of steps) and the proportion (or number) of the runs that are solved within that runtime.</a:t>
            </a:r>
          </a:p>
          <a:p>
            <a:pPr lvl="1" eaLnBrk="1" hangingPunct="1"/>
            <a:r>
              <a:rPr lang="en-US" sz="2000" smtClean="0"/>
              <a:t>log scale on the </a:t>
            </a:r>
            <a:r>
              <a:rPr lang="en-US" sz="2000" i="1" smtClean="0"/>
              <a:t>x</a:t>
            </a:r>
            <a:r>
              <a:rPr lang="en-US" sz="2000" smtClean="0"/>
              <a:t> axis is commonly used</a:t>
            </a:r>
          </a:p>
        </p:txBody>
      </p:sp>
      <p:graphicFrame>
        <p:nvGraphicFramePr>
          <p:cNvPr id="14338" name="Object 4"/>
          <p:cNvGraphicFramePr>
            <a:graphicFrameLocks noChangeAspect="1"/>
          </p:cNvGraphicFramePr>
          <p:nvPr>
            <p:ph sz="half" idx="2"/>
          </p:nvPr>
        </p:nvGraphicFramePr>
        <p:xfrm>
          <a:off x="2051050" y="2349500"/>
          <a:ext cx="4968875" cy="3581400"/>
        </p:xfrm>
        <a:graphic>
          <a:graphicData uri="http://schemas.openxmlformats.org/presentationml/2006/ole">
            <p:oleObj spid="_x0000_s76802" name="Acrobat Document" r:id="rId4" imgW="3343742" imgH="2409524" progId="AcroExch.Document.7">
              <p:embed/>
            </p:oleObj>
          </a:graphicData>
        </a:graphic>
      </p:graphicFrame>
      <p:sp>
        <p:nvSpPr>
          <p:cNvPr id="9" name="Text Box 8"/>
          <p:cNvSpPr txBox="1">
            <a:spLocks noChangeArrowheads="1"/>
          </p:cNvSpPr>
          <p:nvPr/>
        </p:nvSpPr>
        <p:spPr bwMode="auto">
          <a:xfrm>
            <a:off x="107950" y="2349500"/>
            <a:ext cx="2047875" cy="1938992"/>
          </a:xfrm>
          <a:prstGeom prst="rect">
            <a:avLst/>
          </a:prstGeom>
          <a:noFill/>
          <a:ln w="9525">
            <a:noFill/>
            <a:miter lim="800000"/>
            <a:headEnd/>
            <a:tailEnd/>
          </a:ln>
        </p:spPr>
        <p:txBody>
          <a:bodyPr>
            <a:spAutoFit/>
          </a:bodyPr>
          <a:lstStyle/>
          <a:p>
            <a:r>
              <a:rPr lang="en-US" sz="2000" dirty="0">
                <a:solidFill>
                  <a:schemeClr val="accent2"/>
                </a:solidFill>
                <a:cs typeface="Times New Roman" pitchFamily="18" charset="0"/>
              </a:rPr>
              <a:t>Fraction of </a:t>
            </a:r>
            <a:br>
              <a:rPr lang="en-US" sz="2000" dirty="0">
                <a:solidFill>
                  <a:schemeClr val="accent2"/>
                </a:solidFill>
                <a:cs typeface="Times New Roman" pitchFamily="18" charset="0"/>
              </a:rPr>
            </a:br>
            <a:r>
              <a:rPr lang="en-US" sz="2000" dirty="0">
                <a:solidFill>
                  <a:schemeClr val="accent2"/>
                </a:solidFill>
                <a:cs typeface="Times New Roman" pitchFamily="18" charset="0"/>
              </a:rPr>
              <a:t>solved runs, i.e.</a:t>
            </a:r>
          </a:p>
          <a:p>
            <a:endParaRPr lang="en-US" sz="2000" dirty="0">
              <a:solidFill>
                <a:schemeClr val="accent2"/>
              </a:solidFill>
              <a:cs typeface="Times New Roman" pitchFamily="18" charset="0"/>
            </a:endParaRPr>
          </a:p>
          <a:p>
            <a:r>
              <a:rPr lang="en-US" sz="2000" dirty="0">
                <a:solidFill>
                  <a:schemeClr val="accent2"/>
                </a:solidFill>
                <a:cs typeface="Times New Roman" pitchFamily="18" charset="0"/>
              </a:rPr>
              <a:t>P(solved by</a:t>
            </a:r>
            <a:br>
              <a:rPr lang="en-US" sz="2000" dirty="0">
                <a:solidFill>
                  <a:schemeClr val="accent2"/>
                </a:solidFill>
                <a:cs typeface="Times New Roman" pitchFamily="18" charset="0"/>
              </a:rPr>
            </a:br>
            <a:r>
              <a:rPr lang="en-US" sz="2000" dirty="0">
                <a:solidFill>
                  <a:schemeClr val="accent2"/>
                </a:solidFill>
                <a:cs typeface="Times New Roman" pitchFamily="18" charset="0"/>
              </a:rPr>
              <a:t>    this </a:t>
            </a:r>
            <a:r>
              <a:rPr lang="en-US" sz="2000" dirty="0" smtClean="0">
                <a:solidFill>
                  <a:schemeClr val="accent2"/>
                </a:solidFill>
                <a:cs typeface="Times New Roman" pitchFamily="18" charset="0"/>
              </a:rPr>
              <a:t># of steps/time)</a:t>
            </a:r>
            <a:endParaRPr lang="en-US" sz="2000" dirty="0">
              <a:solidFill>
                <a:schemeClr val="accent2"/>
              </a:solidFill>
              <a:cs typeface="Times New Roman" pitchFamily="18" charset="0"/>
            </a:endParaRPr>
          </a:p>
        </p:txBody>
      </p:sp>
      <p:sp>
        <p:nvSpPr>
          <p:cNvPr id="10" name="Text Box 7"/>
          <p:cNvSpPr txBox="1">
            <a:spLocks noChangeArrowheads="1"/>
          </p:cNvSpPr>
          <p:nvPr/>
        </p:nvSpPr>
        <p:spPr bwMode="auto">
          <a:xfrm>
            <a:off x="6156325" y="5805488"/>
            <a:ext cx="2303463" cy="400050"/>
          </a:xfrm>
          <a:prstGeom prst="rect">
            <a:avLst/>
          </a:prstGeom>
          <a:noFill/>
          <a:ln w="9525">
            <a:noFill/>
            <a:miter lim="800000"/>
            <a:headEnd/>
            <a:tailEnd/>
          </a:ln>
        </p:spPr>
        <p:txBody>
          <a:bodyPr>
            <a:spAutoFit/>
          </a:bodyPr>
          <a:lstStyle/>
          <a:p>
            <a:r>
              <a:rPr lang="en-US" sz="2000">
                <a:solidFill>
                  <a:schemeClr val="accent2"/>
                </a:solidFill>
                <a:latin typeface="Arial Unicode MS" pitchFamily="34" charset="-128"/>
              </a:rPr>
              <a:t># of steps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Comparing runtime distributions</a:t>
            </a:r>
            <a:endParaRPr/>
          </a:p>
        </p:txBody>
      </p:sp>
      <p:sp>
        <p:nvSpPr>
          <p:cNvPr id="49154" name="Content Placeholder 2"/>
          <p:cNvSpPr>
            <a:spLocks noGrp="1"/>
          </p:cNvSpPr>
          <p:nvPr>
            <p:ph idx="1"/>
          </p:nvPr>
        </p:nvSpPr>
        <p:spPr>
          <a:xfrm>
            <a:off x="381000" y="990600"/>
            <a:ext cx="8534400" cy="1214438"/>
          </a:xfrm>
        </p:spPr>
        <p:txBody>
          <a:bodyPr/>
          <a:lstStyle/>
          <a:p>
            <a:pPr>
              <a:buSzTx/>
              <a:buFontTx/>
              <a:buNone/>
            </a:pPr>
            <a:r>
              <a:rPr lang="en-US" sz="2400" dirty="0" smtClean="0"/>
              <a:t>    x axis: runtime (or number of steps)</a:t>
            </a:r>
            <a:br>
              <a:rPr lang="en-US" sz="2400" dirty="0" smtClean="0"/>
            </a:br>
            <a:r>
              <a:rPr lang="en-US" sz="2400" dirty="0" smtClean="0"/>
              <a:t>y axis: proportion (or number) of runs solved in that runtime</a:t>
            </a:r>
          </a:p>
          <a:p>
            <a:pPr lvl="1"/>
            <a:r>
              <a:rPr lang="en-US" sz="2000" dirty="0" smtClean="0"/>
              <a:t>Typically use a log scale on the x axis</a:t>
            </a:r>
          </a:p>
          <a:p>
            <a:pPr>
              <a:buSzTx/>
              <a:buFontTx/>
              <a:buChar char="•"/>
            </a:pPr>
            <a:endParaRPr lang="en-US" dirty="0" smtClean="0"/>
          </a:p>
          <a:p>
            <a:pPr>
              <a:buSzTx/>
              <a:buFontTx/>
              <a:buChar char="•"/>
            </a:pPr>
            <a:endParaRPr lang="en-US" dirty="0" smtClean="0"/>
          </a:p>
          <a:p>
            <a:pPr>
              <a:buSzTx/>
              <a:buFontTx/>
              <a:buChar char="•"/>
            </a:pPr>
            <a:endParaRPr lang="en-CA" dirty="0" smtClean="0"/>
          </a:p>
        </p:txBody>
      </p:sp>
      <p:graphicFrame>
        <p:nvGraphicFramePr>
          <p:cNvPr id="49155" name="Object 4"/>
          <p:cNvGraphicFramePr>
            <a:graphicFrameLocks noChangeAspect="1"/>
          </p:cNvGraphicFramePr>
          <p:nvPr/>
        </p:nvGraphicFramePr>
        <p:xfrm>
          <a:off x="2051050" y="2278063"/>
          <a:ext cx="4968875" cy="3581400"/>
        </p:xfrm>
        <a:graphic>
          <a:graphicData uri="http://schemas.openxmlformats.org/presentationml/2006/ole">
            <p:oleObj spid="_x0000_s66562" name="Acrobat Document" r:id="rId5" imgW="3343742" imgH="2409524" progId="AcroExch.Document.7">
              <p:embed/>
            </p:oleObj>
          </a:graphicData>
        </a:graphic>
      </p:graphicFrame>
      <p:sp>
        <p:nvSpPr>
          <p:cNvPr id="49156" name="Text Box 8"/>
          <p:cNvSpPr txBox="1">
            <a:spLocks noChangeArrowheads="1"/>
          </p:cNvSpPr>
          <p:nvPr/>
        </p:nvSpPr>
        <p:spPr bwMode="auto">
          <a:xfrm>
            <a:off x="107950" y="2349500"/>
            <a:ext cx="2047875" cy="1938992"/>
          </a:xfrm>
          <a:prstGeom prst="rect">
            <a:avLst/>
          </a:prstGeom>
          <a:noFill/>
          <a:ln w="9525">
            <a:noFill/>
            <a:miter lim="800000"/>
            <a:headEnd/>
            <a:tailEnd/>
          </a:ln>
        </p:spPr>
        <p:txBody>
          <a:bodyPr>
            <a:spAutoFit/>
          </a:bodyPr>
          <a:lstStyle/>
          <a:p>
            <a:r>
              <a:rPr lang="en-US" sz="2000" dirty="0">
                <a:solidFill>
                  <a:schemeClr val="accent2"/>
                </a:solidFill>
                <a:cs typeface="Times New Roman" pitchFamily="18" charset="0"/>
              </a:rPr>
              <a:t>Fraction of </a:t>
            </a:r>
            <a:br>
              <a:rPr lang="en-US" sz="2000" dirty="0">
                <a:solidFill>
                  <a:schemeClr val="accent2"/>
                </a:solidFill>
                <a:cs typeface="Times New Roman" pitchFamily="18" charset="0"/>
              </a:rPr>
            </a:br>
            <a:r>
              <a:rPr lang="en-US" sz="2000" dirty="0">
                <a:solidFill>
                  <a:schemeClr val="accent2"/>
                </a:solidFill>
                <a:cs typeface="Times New Roman" pitchFamily="18" charset="0"/>
              </a:rPr>
              <a:t>solved runs, i.e.</a:t>
            </a:r>
          </a:p>
          <a:p>
            <a:endParaRPr lang="en-US" sz="2000" dirty="0">
              <a:solidFill>
                <a:schemeClr val="accent2"/>
              </a:solidFill>
              <a:cs typeface="Times New Roman" pitchFamily="18" charset="0"/>
            </a:endParaRPr>
          </a:p>
          <a:p>
            <a:r>
              <a:rPr lang="en-US" sz="2000" dirty="0">
                <a:solidFill>
                  <a:schemeClr val="accent2"/>
                </a:solidFill>
                <a:cs typeface="Times New Roman" pitchFamily="18" charset="0"/>
              </a:rPr>
              <a:t>P(solved by</a:t>
            </a:r>
            <a:br>
              <a:rPr lang="en-US" sz="2000" dirty="0">
                <a:solidFill>
                  <a:schemeClr val="accent2"/>
                </a:solidFill>
                <a:cs typeface="Times New Roman" pitchFamily="18" charset="0"/>
              </a:rPr>
            </a:br>
            <a:r>
              <a:rPr lang="en-US" sz="2000" dirty="0">
                <a:solidFill>
                  <a:schemeClr val="accent2"/>
                </a:solidFill>
                <a:cs typeface="Times New Roman" pitchFamily="18" charset="0"/>
              </a:rPr>
              <a:t>    this </a:t>
            </a:r>
            <a:r>
              <a:rPr lang="en-US" sz="2000" dirty="0" smtClean="0">
                <a:solidFill>
                  <a:schemeClr val="accent2"/>
                </a:solidFill>
                <a:cs typeface="Times New Roman" pitchFamily="18" charset="0"/>
              </a:rPr>
              <a:t># of steps/time)</a:t>
            </a:r>
            <a:endParaRPr lang="en-US" sz="2000" dirty="0">
              <a:solidFill>
                <a:schemeClr val="accent2"/>
              </a:solidFill>
              <a:cs typeface="Times New Roman" pitchFamily="18" charset="0"/>
            </a:endParaRPr>
          </a:p>
        </p:txBody>
      </p:sp>
      <p:sp>
        <p:nvSpPr>
          <p:cNvPr id="49157" name="Text Box 7"/>
          <p:cNvSpPr txBox="1">
            <a:spLocks noChangeArrowheads="1"/>
          </p:cNvSpPr>
          <p:nvPr/>
        </p:nvSpPr>
        <p:spPr bwMode="auto">
          <a:xfrm>
            <a:off x="6156325" y="5805488"/>
            <a:ext cx="2303463" cy="400050"/>
          </a:xfrm>
          <a:prstGeom prst="rect">
            <a:avLst/>
          </a:prstGeom>
          <a:noFill/>
          <a:ln w="9525">
            <a:noFill/>
            <a:miter lim="800000"/>
            <a:headEnd/>
            <a:tailEnd/>
          </a:ln>
        </p:spPr>
        <p:txBody>
          <a:bodyPr>
            <a:spAutoFit/>
          </a:bodyPr>
          <a:lstStyle/>
          <a:p>
            <a:r>
              <a:rPr lang="en-US" sz="2000">
                <a:solidFill>
                  <a:schemeClr val="accent2"/>
                </a:solidFill>
                <a:latin typeface="Arial Unicode MS" pitchFamily="34" charset="-128"/>
              </a:rPr>
              <a:t># of steps</a:t>
            </a:r>
          </a:p>
        </p:txBody>
      </p:sp>
      <p:cxnSp>
        <p:nvCxnSpPr>
          <p:cNvPr id="12" name="Straight Arrow Connector 11"/>
          <p:cNvCxnSpPr/>
          <p:nvPr/>
        </p:nvCxnSpPr>
        <p:spPr>
          <a:xfrm rot="16200000" flipH="1">
            <a:off x="4787900" y="3286125"/>
            <a:ext cx="431800"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563938" y="4437063"/>
            <a:ext cx="287337" cy="215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Content Placeholder 2"/>
          <p:cNvSpPr txBox="1">
            <a:spLocks/>
          </p:cNvSpPr>
          <p:nvPr/>
        </p:nvSpPr>
        <p:spPr bwMode="auto">
          <a:xfrm>
            <a:off x="395288" y="6030913"/>
            <a:ext cx="4752975" cy="493712"/>
          </a:xfrm>
          <a:prstGeom prst="rect">
            <a:avLst/>
          </a:prstGeom>
          <a:noFill/>
          <a:ln w="9525">
            <a:noFill/>
            <a:miter lim="800000"/>
            <a:headEnd/>
            <a:tailEnd/>
          </a:ln>
        </p:spPr>
        <p:txBody>
          <a:bodyPr/>
          <a:lstStyle/>
          <a:p>
            <a:pPr marL="342900" indent="-342900" eaLnBrk="0" hangingPunct="0">
              <a:spcBef>
                <a:spcPct val="20000"/>
              </a:spcBef>
              <a:buSzPct val="100000"/>
              <a:defRPr/>
            </a:pPr>
            <a:r>
              <a:rPr lang="en-US" sz="2000" kern="0" dirty="0">
                <a:latin typeface="+mn-lt"/>
                <a:ea typeface="ＭＳ Ｐゴシック" pitchFamily="34" charset="-128"/>
              </a:rPr>
              <a:t>     Which algorithm is most likely to solve the problem within </a:t>
            </a:r>
            <a:r>
              <a:rPr lang="en-US" sz="2000" kern="0" dirty="0" smtClean="0">
                <a:latin typeface="+mn-lt"/>
                <a:ea typeface="ＭＳ Ｐゴシック" pitchFamily="34" charset="-128"/>
              </a:rPr>
              <a:t>7 </a:t>
            </a:r>
            <a:r>
              <a:rPr lang="en-US" sz="2000" kern="0" dirty="0">
                <a:latin typeface="+mn-lt"/>
                <a:ea typeface="ＭＳ Ｐゴシック" pitchFamily="34" charset="-128"/>
              </a:rPr>
              <a:t>steps?</a:t>
            </a:r>
          </a:p>
          <a:p>
            <a:pPr marL="342900" indent="-342900" eaLnBrk="0" hangingPunct="0">
              <a:spcBef>
                <a:spcPct val="20000"/>
              </a:spcBef>
              <a:buSzPct val="100000"/>
              <a:buFont typeface="Arial" pitchFamily="34" charset="0"/>
              <a:buChar char="•"/>
              <a:defRPr/>
            </a:pPr>
            <a:endParaRPr lang="en-CA" sz="2400" kern="0" dirty="0">
              <a:latin typeface="+mn-lt"/>
              <a:ea typeface="ＭＳ Ｐゴシック" pitchFamily="34" charset="-128"/>
            </a:endParaRPr>
          </a:p>
        </p:txBody>
      </p:sp>
      <p:sp>
        <p:nvSpPr>
          <p:cNvPr id="23" name="Rectangle 7"/>
          <p:cNvSpPr>
            <a:spLocks noChangeArrowheads="1"/>
          </p:cNvSpPr>
          <p:nvPr>
            <p:custDataLst>
              <p:tags r:id="rId2"/>
            </p:custDataLst>
          </p:nvPr>
        </p:nvSpPr>
        <p:spPr bwMode="auto">
          <a:xfrm>
            <a:off x="5076825" y="6237288"/>
            <a:ext cx="719138" cy="433387"/>
          </a:xfrm>
          <a:prstGeom prst="rect">
            <a:avLst/>
          </a:prstGeom>
          <a:solidFill>
            <a:srgbClr val="00CCFF"/>
          </a:solidFill>
          <a:ln w="9525">
            <a:noFill/>
            <a:miter lim="800000"/>
            <a:headEnd/>
            <a:tailEnd/>
          </a:ln>
        </p:spPr>
        <p:txBody>
          <a:bodyPr wrap="none" anchor="ctr"/>
          <a:lstStyle/>
          <a:p>
            <a:pPr>
              <a:defRPr/>
            </a:pPr>
            <a:r>
              <a:rPr lang="en-US" sz="2400" dirty="0">
                <a:latin typeface="+mn-lt"/>
                <a:ea typeface="Arial" charset="0"/>
                <a:cs typeface="Arial" charset="0"/>
              </a:rPr>
              <a:t>blue</a:t>
            </a:r>
          </a:p>
        </p:txBody>
      </p:sp>
      <p:sp>
        <p:nvSpPr>
          <p:cNvPr id="24" name="TextBox 23"/>
          <p:cNvSpPr txBox="1">
            <a:spLocks noChangeArrowheads="1"/>
          </p:cNvSpPr>
          <p:nvPr/>
        </p:nvSpPr>
        <p:spPr bwMode="auto">
          <a:xfrm>
            <a:off x="6804025" y="6238875"/>
            <a:ext cx="1077913" cy="461963"/>
          </a:xfrm>
          <a:prstGeom prst="rect">
            <a:avLst/>
          </a:prstGeom>
          <a:solidFill>
            <a:srgbClr val="66FF33">
              <a:alpha val="54901"/>
            </a:srgbClr>
          </a:solidFill>
          <a:ln w="9525">
            <a:noFill/>
            <a:miter lim="800000"/>
            <a:headEnd/>
            <a:tailEnd/>
          </a:ln>
        </p:spPr>
        <p:txBody>
          <a:bodyPr>
            <a:spAutoFit/>
          </a:bodyPr>
          <a:lstStyle/>
          <a:p>
            <a:pPr>
              <a:defRPr/>
            </a:pPr>
            <a:r>
              <a:rPr lang="en-US" sz="2400" dirty="0">
                <a:latin typeface="+mn-lt"/>
                <a:ea typeface="Arial" charset="0"/>
                <a:cs typeface="Arial" charset="0"/>
              </a:rPr>
              <a:t>green</a:t>
            </a:r>
          </a:p>
        </p:txBody>
      </p:sp>
      <p:sp>
        <p:nvSpPr>
          <p:cNvPr id="25" name="TextBox 24"/>
          <p:cNvSpPr txBox="1">
            <a:spLocks noChangeArrowheads="1"/>
          </p:cNvSpPr>
          <p:nvPr/>
        </p:nvSpPr>
        <p:spPr bwMode="auto">
          <a:xfrm>
            <a:off x="5975350" y="6238875"/>
            <a:ext cx="717550" cy="461963"/>
          </a:xfrm>
          <a:prstGeom prst="rect">
            <a:avLst/>
          </a:prstGeom>
          <a:solidFill>
            <a:srgbClr val="FF66CC">
              <a:alpha val="61176"/>
            </a:srgbClr>
          </a:solidFill>
          <a:ln w="9525">
            <a:noFill/>
            <a:miter lim="800000"/>
            <a:headEnd/>
            <a:tailEnd/>
          </a:ln>
        </p:spPr>
        <p:txBody>
          <a:bodyPr>
            <a:spAutoFit/>
          </a:bodyPr>
          <a:lstStyle/>
          <a:p>
            <a:pPr>
              <a:defRPr/>
            </a:pPr>
            <a:r>
              <a:rPr lang="en-US" sz="2400" dirty="0">
                <a:latin typeface="+mn-lt"/>
                <a:ea typeface="Arial" charset="0"/>
                <a:cs typeface="Arial" charset="0"/>
              </a:rPr>
              <a:t>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animBg="1"/>
      <p:bldP spid="24" grpId="0" animBg="1"/>
      <p:bldP spid="2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Comparing runtime distributions</a:t>
            </a:r>
            <a:endParaRPr/>
          </a:p>
        </p:txBody>
      </p:sp>
      <p:sp>
        <p:nvSpPr>
          <p:cNvPr id="49154" name="Content Placeholder 2"/>
          <p:cNvSpPr>
            <a:spLocks noGrp="1"/>
          </p:cNvSpPr>
          <p:nvPr>
            <p:ph idx="1"/>
          </p:nvPr>
        </p:nvSpPr>
        <p:spPr>
          <a:xfrm>
            <a:off x="381000" y="990600"/>
            <a:ext cx="8534400" cy="1214438"/>
          </a:xfrm>
        </p:spPr>
        <p:txBody>
          <a:bodyPr/>
          <a:lstStyle/>
          <a:p>
            <a:pPr>
              <a:buSzTx/>
              <a:buFontTx/>
              <a:buNone/>
            </a:pPr>
            <a:r>
              <a:rPr lang="en-US" sz="2400" dirty="0" smtClean="0"/>
              <a:t>    x axis: runtime (or number of steps)</a:t>
            </a:r>
            <a:br>
              <a:rPr lang="en-US" sz="2400" dirty="0" smtClean="0"/>
            </a:br>
            <a:r>
              <a:rPr lang="en-US" sz="2400" dirty="0" smtClean="0"/>
              <a:t>y axis: proportion (or number) of runs solved in that runtime</a:t>
            </a:r>
          </a:p>
          <a:p>
            <a:pPr lvl="1"/>
            <a:r>
              <a:rPr lang="en-US" sz="2000" dirty="0" smtClean="0"/>
              <a:t>Typically use a log scale on the x axis</a:t>
            </a:r>
          </a:p>
          <a:p>
            <a:pPr>
              <a:buSzTx/>
              <a:buFontTx/>
              <a:buChar char="•"/>
            </a:pPr>
            <a:endParaRPr lang="en-US" dirty="0" smtClean="0"/>
          </a:p>
          <a:p>
            <a:pPr>
              <a:buSzTx/>
              <a:buFontTx/>
              <a:buChar char="•"/>
            </a:pPr>
            <a:endParaRPr lang="en-US" dirty="0" smtClean="0"/>
          </a:p>
          <a:p>
            <a:pPr>
              <a:buSzTx/>
              <a:buFontTx/>
              <a:buChar char="•"/>
            </a:pPr>
            <a:endParaRPr lang="en-CA" dirty="0" smtClean="0"/>
          </a:p>
        </p:txBody>
      </p:sp>
      <p:graphicFrame>
        <p:nvGraphicFramePr>
          <p:cNvPr id="49155" name="Object 4"/>
          <p:cNvGraphicFramePr>
            <a:graphicFrameLocks noChangeAspect="1"/>
          </p:cNvGraphicFramePr>
          <p:nvPr/>
        </p:nvGraphicFramePr>
        <p:xfrm>
          <a:off x="2051050" y="2278063"/>
          <a:ext cx="4968875" cy="3581400"/>
        </p:xfrm>
        <a:graphic>
          <a:graphicData uri="http://schemas.openxmlformats.org/presentationml/2006/ole">
            <p:oleObj spid="_x0000_s67586" name="Acrobat Document" r:id="rId4" imgW="3343742" imgH="2409524" progId="AcroExch.Document.7">
              <p:embed/>
            </p:oleObj>
          </a:graphicData>
        </a:graphic>
      </p:graphicFrame>
      <p:sp>
        <p:nvSpPr>
          <p:cNvPr id="49156" name="Text Box 8"/>
          <p:cNvSpPr txBox="1">
            <a:spLocks noChangeArrowheads="1"/>
          </p:cNvSpPr>
          <p:nvPr/>
        </p:nvSpPr>
        <p:spPr bwMode="auto">
          <a:xfrm>
            <a:off x="107950" y="2349500"/>
            <a:ext cx="2047875" cy="1938992"/>
          </a:xfrm>
          <a:prstGeom prst="rect">
            <a:avLst/>
          </a:prstGeom>
          <a:noFill/>
          <a:ln w="9525">
            <a:noFill/>
            <a:miter lim="800000"/>
            <a:headEnd/>
            <a:tailEnd/>
          </a:ln>
        </p:spPr>
        <p:txBody>
          <a:bodyPr>
            <a:spAutoFit/>
          </a:bodyPr>
          <a:lstStyle/>
          <a:p>
            <a:r>
              <a:rPr lang="en-US" sz="2000" dirty="0">
                <a:solidFill>
                  <a:schemeClr val="accent2"/>
                </a:solidFill>
                <a:cs typeface="Times New Roman" pitchFamily="18" charset="0"/>
              </a:rPr>
              <a:t>Fraction of </a:t>
            </a:r>
            <a:br>
              <a:rPr lang="en-US" sz="2000" dirty="0">
                <a:solidFill>
                  <a:schemeClr val="accent2"/>
                </a:solidFill>
                <a:cs typeface="Times New Roman" pitchFamily="18" charset="0"/>
              </a:rPr>
            </a:br>
            <a:r>
              <a:rPr lang="en-US" sz="2000" dirty="0">
                <a:solidFill>
                  <a:schemeClr val="accent2"/>
                </a:solidFill>
                <a:cs typeface="Times New Roman" pitchFamily="18" charset="0"/>
              </a:rPr>
              <a:t>solved runs, i.e.</a:t>
            </a:r>
          </a:p>
          <a:p>
            <a:endParaRPr lang="en-US" sz="2000" dirty="0">
              <a:solidFill>
                <a:schemeClr val="accent2"/>
              </a:solidFill>
              <a:cs typeface="Times New Roman" pitchFamily="18" charset="0"/>
            </a:endParaRPr>
          </a:p>
          <a:p>
            <a:r>
              <a:rPr lang="en-US" sz="2000" dirty="0">
                <a:solidFill>
                  <a:schemeClr val="accent2"/>
                </a:solidFill>
                <a:cs typeface="Times New Roman" pitchFamily="18" charset="0"/>
              </a:rPr>
              <a:t>P(solved by</a:t>
            </a:r>
            <a:br>
              <a:rPr lang="en-US" sz="2000" dirty="0">
                <a:solidFill>
                  <a:schemeClr val="accent2"/>
                </a:solidFill>
                <a:cs typeface="Times New Roman" pitchFamily="18" charset="0"/>
              </a:rPr>
            </a:br>
            <a:r>
              <a:rPr lang="en-US" sz="2000" dirty="0">
                <a:solidFill>
                  <a:schemeClr val="accent2"/>
                </a:solidFill>
                <a:cs typeface="Times New Roman" pitchFamily="18" charset="0"/>
              </a:rPr>
              <a:t>    this </a:t>
            </a:r>
            <a:r>
              <a:rPr lang="en-US" sz="2000" dirty="0" smtClean="0">
                <a:solidFill>
                  <a:schemeClr val="accent2"/>
                </a:solidFill>
                <a:cs typeface="Times New Roman" pitchFamily="18" charset="0"/>
              </a:rPr>
              <a:t># of steps/time)</a:t>
            </a:r>
            <a:endParaRPr lang="en-US" sz="2000" dirty="0">
              <a:solidFill>
                <a:schemeClr val="accent2"/>
              </a:solidFill>
              <a:cs typeface="Times New Roman" pitchFamily="18" charset="0"/>
            </a:endParaRPr>
          </a:p>
        </p:txBody>
      </p:sp>
      <p:sp>
        <p:nvSpPr>
          <p:cNvPr id="49157" name="Text Box 7"/>
          <p:cNvSpPr txBox="1">
            <a:spLocks noChangeArrowheads="1"/>
          </p:cNvSpPr>
          <p:nvPr/>
        </p:nvSpPr>
        <p:spPr bwMode="auto">
          <a:xfrm>
            <a:off x="6156325" y="5805488"/>
            <a:ext cx="2303463" cy="400050"/>
          </a:xfrm>
          <a:prstGeom prst="rect">
            <a:avLst/>
          </a:prstGeom>
          <a:noFill/>
          <a:ln w="9525">
            <a:noFill/>
            <a:miter lim="800000"/>
            <a:headEnd/>
            <a:tailEnd/>
          </a:ln>
        </p:spPr>
        <p:txBody>
          <a:bodyPr>
            <a:spAutoFit/>
          </a:bodyPr>
          <a:lstStyle/>
          <a:p>
            <a:r>
              <a:rPr lang="en-US" sz="2000">
                <a:solidFill>
                  <a:schemeClr val="accent2"/>
                </a:solidFill>
                <a:latin typeface="Arial Unicode MS" pitchFamily="34" charset="-128"/>
              </a:rPr>
              <a:t># of steps</a:t>
            </a:r>
          </a:p>
        </p:txBody>
      </p:sp>
      <p:sp>
        <p:nvSpPr>
          <p:cNvPr id="19" name="Content Placeholder 2"/>
          <p:cNvSpPr txBox="1">
            <a:spLocks/>
          </p:cNvSpPr>
          <p:nvPr/>
        </p:nvSpPr>
        <p:spPr bwMode="auto">
          <a:xfrm>
            <a:off x="395288" y="6030913"/>
            <a:ext cx="4752975" cy="493712"/>
          </a:xfrm>
          <a:prstGeom prst="rect">
            <a:avLst/>
          </a:prstGeom>
          <a:noFill/>
          <a:ln w="9525">
            <a:noFill/>
            <a:miter lim="800000"/>
            <a:headEnd/>
            <a:tailEnd/>
          </a:ln>
        </p:spPr>
        <p:txBody>
          <a:bodyPr/>
          <a:lstStyle/>
          <a:p>
            <a:pPr marL="342900" indent="-342900" eaLnBrk="0" hangingPunct="0">
              <a:spcBef>
                <a:spcPct val="20000"/>
              </a:spcBef>
              <a:buSzPct val="100000"/>
              <a:defRPr/>
            </a:pPr>
            <a:r>
              <a:rPr lang="en-US" sz="2000" kern="0" dirty="0">
                <a:latin typeface="+mn-lt"/>
                <a:ea typeface="ＭＳ Ｐゴシック" pitchFamily="34" charset="-128"/>
              </a:rPr>
              <a:t>     Which algorithm is most likely to solve the problem within </a:t>
            </a:r>
            <a:r>
              <a:rPr lang="en-US" sz="2000" kern="0" dirty="0" smtClean="0">
                <a:latin typeface="+mn-lt"/>
                <a:ea typeface="ＭＳ Ｐゴシック" pitchFamily="34" charset="-128"/>
              </a:rPr>
              <a:t>7 </a:t>
            </a:r>
            <a:r>
              <a:rPr lang="en-US" sz="2000" kern="0" dirty="0">
                <a:latin typeface="+mn-lt"/>
                <a:ea typeface="ＭＳ Ｐゴシック" pitchFamily="34" charset="-128"/>
              </a:rPr>
              <a:t>steps?</a:t>
            </a:r>
          </a:p>
          <a:p>
            <a:pPr marL="342900" indent="-342900" eaLnBrk="0" hangingPunct="0">
              <a:spcBef>
                <a:spcPct val="20000"/>
              </a:spcBef>
              <a:buSzPct val="100000"/>
              <a:buFont typeface="Arial" pitchFamily="34" charset="0"/>
              <a:buChar char="•"/>
              <a:defRPr/>
            </a:pPr>
            <a:endParaRPr lang="en-CA" sz="2400" kern="0" dirty="0">
              <a:latin typeface="+mn-lt"/>
              <a:ea typeface="ＭＳ Ｐゴシック" pitchFamily="34" charset="-128"/>
            </a:endParaRPr>
          </a:p>
        </p:txBody>
      </p:sp>
      <p:sp>
        <p:nvSpPr>
          <p:cNvPr id="18" name="TextBox 17"/>
          <p:cNvSpPr txBox="1">
            <a:spLocks noChangeArrowheads="1"/>
          </p:cNvSpPr>
          <p:nvPr/>
        </p:nvSpPr>
        <p:spPr bwMode="auto">
          <a:xfrm>
            <a:off x="4788024" y="6237312"/>
            <a:ext cx="717550" cy="461963"/>
          </a:xfrm>
          <a:prstGeom prst="rect">
            <a:avLst/>
          </a:prstGeom>
          <a:solidFill>
            <a:srgbClr val="FF66CC">
              <a:alpha val="61176"/>
            </a:srgbClr>
          </a:solidFill>
          <a:ln w="9525">
            <a:noFill/>
            <a:miter lim="800000"/>
            <a:headEnd/>
            <a:tailEnd/>
          </a:ln>
        </p:spPr>
        <p:txBody>
          <a:bodyPr>
            <a:spAutoFit/>
          </a:bodyPr>
          <a:lstStyle/>
          <a:p>
            <a:pPr>
              <a:defRPr/>
            </a:pPr>
            <a:r>
              <a:rPr lang="en-US" sz="2400" dirty="0">
                <a:latin typeface="+mn-lt"/>
                <a:ea typeface="Arial" charset="0"/>
                <a:cs typeface="Arial" charset="0"/>
              </a:rPr>
              <a:t>red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Comparing runtime distributions</a:t>
            </a:r>
            <a:endParaRPr/>
          </a:p>
        </p:txBody>
      </p:sp>
      <p:sp>
        <p:nvSpPr>
          <p:cNvPr id="50178" name="Content Placeholder 2"/>
          <p:cNvSpPr>
            <a:spLocks noGrp="1"/>
          </p:cNvSpPr>
          <p:nvPr>
            <p:ph idx="1"/>
          </p:nvPr>
        </p:nvSpPr>
        <p:spPr>
          <a:xfrm>
            <a:off x="0" y="836712"/>
            <a:ext cx="8534400" cy="1214438"/>
          </a:xfrm>
        </p:spPr>
        <p:txBody>
          <a:bodyPr/>
          <a:lstStyle/>
          <a:p>
            <a:pPr>
              <a:buSzTx/>
              <a:buFontTx/>
              <a:buChar char="•"/>
            </a:pPr>
            <a:r>
              <a:rPr lang="en-US" sz="2400" dirty="0" smtClean="0"/>
              <a:t>Which algorithm has the best median performance?</a:t>
            </a:r>
          </a:p>
          <a:p>
            <a:pPr lvl="1"/>
            <a:r>
              <a:rPr lang="en-US" sz="2000" dirty="0" smtClean="0"/>
              <a:t>I.e., which algorithm takes the fewest number of steps to be successful in 50% of the cases?</a:t>
            </a:r>
          </a:p>
          <a:p>
            <a:pPr>
              <a:buSzTx/>
              <a:buFontTx/>
              <a:buChar char="•"/>
            </a:pPr>
            <a:endParaRPr lang="en-US" dirty="0" smtClean="0"/>
          </a:p>
          <a:p>
            <a:pPr>
              <a:buSzTx/>
              <a:buFontTx/>
              <a:buChar char="•"/>
            </a:pPr>
            <a:endParaRPr lang="en-US" dirty="0" smtClean="0"/>
          </a:p>
          <a:p>
            <a:pPr>
              <a:buSzTx/>
              <a:buFontTx/>
              <a:buChar char="•"/>
            </a:pPr>
            <a:endParaRPr lang="en-CA" dirty="0" smtClean="0"/>
          </a:p>
        </p:txBody>
      </p:sp>
      <p:graphicFrame>
        <p:nvGraphicFramePr>
          <p:cNvPr id="50179" name="Object 4"/>
          <p:cNvGraphicFramePr>
            <a:graphicFrameLocks noChangeAspect="1"/>
          </p:cNvGraphicFramePr>
          <p:nvPr/>
        </p:nvGraphicFramePr>
        <p:xfrm>
          <a:off x="2051050" y="2670175"/>
          <a:ext cx="4968875" cy="3581400"/>
        </p:xfrm>
        <a:graphic>
          <a:graphicData uri="http://schemas.openxmlformats.org/presentationml/2006/ole">
            <p:oleObj spid="_x0000_s69634" name="Acrobat Document" r:id="rId5" imgW="3343742" imgH="2409524" progId="AcroExch.Document.7">
              <p:embed/>
            </p:oleObj>
          </a:graphicData>
        </a:graphic>
      </p:graphicFrame>
      <p:sp>
        <p:nvSpPr>
          <p:cNvPr id="50180" name="Text Box 8"/>
          <p:cNvSpPr txBox="1">
            <a:spLocks noChangeArrowheads="1"/>
          </p:cNvSpPr>
          <p:nvPr/>
        </p:nvSpPr>
        <p:spPr bwMode="auto">
          <a:xfrm>
            <a:off x="107950" y="2741613"/>
            <a:ext cx="2047875" cy="1938992"/>
          </a:xfrm>
          <a:prstGeom prst="rect">
            <a:avLst/>
          </a:prstGeom>
          <a:noFill/>
          <a:ln w="9525">
            <a:noFill/>
            <a:miter lim="800000"/>
            <a:headEnd/>
            <a:tailEnd/>
          </a:ln>
        </p:spPr>
        <p:txBody>
          <a:bodyPr>
            <a:spAutoFit/>
          </a:bodyPr>
          <a:lstStyle/>
          <a:p>
            <a:r>
              <a:rPr lang="en-US" sz="2000" dirty="0">
                <a:solidFill>
                  <a:schemeClr val="accent2"/>
                </a:solidFill>
                <a:latin typeface="Arial Unicode MS" pitchFamily="34" charset="-128"/>
              </a:rPr>
              <a:t>Fraction of </a:t>
            </a:r>
            <a:br>
              <a:rPr lang="en-US" sz="2000" dirty="0">
                <a:solidFill>
                  <a:schemeClr val="accent2"/>
                </a:solidFill>
                <a:latin typeface="Arial Unicode MS" pitchFamily="34" charset="-128"/>
              </a:rPr>
            </a:br>
            <a:r>
              <a:rPr lang="en-US" sz="2000" dirty="0">
                <a:solidFill>
                  <a:schemeClr val="accent2"/>
                </a:solidFill>
                <a:latin typeface="Arial Unicode MS" pitchFamily="34" charset="-128"/>
              </a:rPr>
              <a:t>solved runs, i.e.</a:t>
            </a:r>
          </a:p>
          <a:p>
            <a:endParaRPr lang="en-US" sz="2000" dirty="0">
              <a:solidFill>
                <a:schemeClr val="accent2"/>
              </a:solidFill>
              <a:latin typeface="Arial Unicode MS" pitchFamily="34" charset="-128"/>
            </a:endParaRPr>
          </a:p>
          <a:p>
            <a:r>
              <a:rPr lang="en-US" sz="2000" dirty="0" smtClean="0">
                <a:solidFill>
                  <a:schemeClr val="accent2"/>
                </a:solidFill>
                <a:cs typeface="Times New Roman" pitchFamily="18" charset="0"/>
              </a:rPr>
              <a:t>P(solved by</a:t>
            </a:r>
            <a:br>
              <a:rPr lang="en-US" sz="2000" dirty="0" smtClean="0">
                <a:solidFill>
                  <a:schemeClr val="accent2"/>
                </a:solidFill>
                <a:cs typeface="Times New Roman" pitchFamily="18" charset="0"/>
              </a:rPr>
            </a:br>
            <a:r>
              <a:rPr lang="en-US" sz="2000" dirty="0" smtClean="0">
                <a:solidFill>
                  <a:schemeClr val="accent2"/>
                </a:solidFill>
                <a:cs typeface="Times New Roman" pitchFamily="18" charset="0"/>
              </a:rPr>
              <a:t>    this # of steps/time)</a:t>
            </a:r>
            <a:endParaRPr lang="en-US" sz="2000" dirty="0">
              <a:solidFill>
                <a:schemeClr val="accent2"/>
              </a:solidFill>
              <a:cs typeface="Times New Roman" pitchFamily="18" charset="0"/>
            </a:endParaRPr>
          </a:p>
        </p:txBody>
      </p:sp>
      <p:sp>
        <p:nvSpPr>
          <p:cNvPr id="50181" name="Text Box 7"/>
          <p:cNvSpPr txBox="1">
            <a:spLocks noChangeArrowheads="1"/>
          </p:cNvSpPr>
          <p:nvPr/>
        </p:nvSpPr>
        <p:spPr bwMode="auto">
          <a:xfrm>
            <a:off x="6156325" y="6197600"/>
            <a:ext cx="2303463" cy="400050"/>
          </a:xfrm>
          <a:prstGeom prst="rect">
            <a:avLst/>
          </a:prstGeom>
          <a:noFill/>
          <a:ln w="9525">
            <a:noFill/>
            <a:miter lim="800000"/>
            <a:headEnd/>
            <a:tailEnd/>
          </a:ln>
        </p:spPr>
        <p:txBody>
          <a:bodyPr>
            <a:spAutoFit/>
          </a:bodyPr>
          <a:lstStyle/>
          <a:p>
            <a:r>
              <a:rPr lang="en-US" sz="2000">
                <a:solidFill>
                  <a:schemeClr val="accent2"/>
                </a:solidFill>
                <a:latin typeface="Arial Unicode MS" pitchFamily="34" charset="-128"/>
              </a:rPr>
              <a:t># of steps</a:t>
            </a:r>
          </a:p>
        </p:txBody>
      </p:sp>
      <p:sp>
        <p:nvSpPr>
          <p:cNvPr id="23" name="Rectangle 7"/>
          <p:cNvSpPr>
            <a:spLocks noChangeArrowheads="1"/>
          </p:cNvSpPr>
          <p:nvPr>
            <p:custDataLst>
              <p:tags r:id="rId2"/>
            </p:custDataLst>
          </p:nvPr>
        </p:nvSpPr>
        <p:spPr bwMode="auto">
          <a:xfrm>
            <a:off x="3779316" y="2059260"/>
            <a:ext cx="720725" cy="433388"/>
          </a:xfrm>
          <a:prstGeom prst="rect">
            <a:avLst/>
          </a:prstGeom>
          <a:solidFill>
            <a:srgbClr val="00CCFF"/>
          </a:solidFill>
          <a:ln w="9525">
            <a:noFill/>
            <a:miter lim="800000"/>
            <a:headEnd/>
            <a:tailEnd/>
          </a:ln>
        </p:spPr>
        <p:txBody>
          <a:bodyPr wrap="none" anchor="ctr"/>
          <a:lstStyle/>
          <a:p>
            <a:pPr>
              <a:defRPr/>
            </a:pPr>
            <a:r>
              <a:rPr lang="en-US" sz="2400" dirty="0">
                <a:latin typeface="+mn-lt"/>
                <a:ea typeface="Arial" charset="0"/>
                <a:cs typeface="Arial" charset="0"/>
              </a:rPr>
              <a:t>blue</a:t>
            </a:r>
          </a:p>
        </p:txBody>
      </p:sp>
      <p:sp>
        <p:nvSpPr>
          <p:cNvPr id="24" name="TextBox 23"/>
          <p:cNvSpPr txBox="1">
            <a:spLocks noChangeArrowheads="1"/>
          </p:cNvSpPr>
          <p:nvPr/>
        </p:nvSpPr>
        <p:spPr bwMode="auto">
          <a:xfrm>
            <a:off x="5508104" y="2060848"/>
            <a:ext cx="1004887" cy="461962"/>
          </a:xfrm>
          <a:prstGeom prst="rect">
            <a:avLst/>
          </a:prstGeom>
          <a:solidFill>
            <a:srgbClr val="66FF33">
              <a:alpha val="54901"/>
            </a:srgbClr>
          </a:solidFill>
          <a:ln w="9525">
            <a:noFill/>
            <a:miter lim="800000"/>
            <a:headEnd/>
            <a:tailEnd/>
          </a:ln>
        </p:spPr>
        <p:txBody>
          <a:bodyPr>
            <a:spAutoFit/>
          </a:bodyPr>
          <a:lstStyle/>
          <a:p>
            <a:pPr>
              <a:defRPr/>
            </a:pPr>
            <a:r>
              <a:rPr lang="en-US" sz="2400" dirty="0">
                <a:latin typeface="+mn-lt"/>
                <a:ea typeface="Arial" charset="0"/>
                <a:cs typeface="Arial" charset="0"/>
              </a:rPr>
              <a:t>green</a:t>
            </a:r>
          </a:p>
        </p:txBody>
      </p:sp>
      <p:sp>
        <p:nvSpPr>
          <p:cNvPr id="25" name="TextBox 24"/>
          <p:cNvSpPr txBox="1">
            <a:spLocks noChangeArrowheads="1"/>
          </p:cNvSpPr>
          <p:nvPr/>
        </p:nvSpPr>
        <p:spPr bwMode="auto">
          <a:xfrm>
            <a:off x="4679429" y="2060848"/>
            <a:ext cx="717550" cy="461962"/>
          </a:xfrm>
          <a:prstGeom prst="rect">
            <a:avLst/>
          </a:prstGeom>
          <a:solidFill>
            <a:srgbClr val="FF66CC">
              <a:alpha val="61176"/>
            </a:srgbClr>
          </a:solidFill>
          <a:ln w="9525">
            <a:noFill/>
            <a:miter lim="800000"/>
            <a:headEnd/>
            <a:tailEnd/>
          </a:ln>
        </p:spPr>
        <p:txBody>
          <a:bodyPr>
            <a:spAutoFit/>
          </a:bodyPr>
          <a:lstStyle/>
          <a:p>
            <a:pPr>
              <a:defRPr/>
            </a:pPr>
            <a:r>
              <a:rPr lang="en-US" sz="2400" dirty="0">
                <a:latin typeface="+mn-lt"/>
                <a:ea typeface="Arial" charset="0"/>
                <a:cs typeface="Arial" charset="0"/>
              </a:rPr>
              <a:t>red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itle 1"/>
          <p:cNvSpPr>
            <a:spLocks noGrp="1"/>
          </p:cNvSpPr>
          <p:nvPr>
            <p:ph type="title"/>
          </p:nvPr>
        </p:nvSpPr>
        <p:spPr/>
        <p:txBody>
          <a:bodyPr/>
          <a:lstStyle/>
          <a:p>
            <a:pPr eaLnBrk="1" hangingPunct="1"/>
            <a:r>
              <a:rPr lang="en-US" smtClean="0"/>
              <a:t>Announcements</a:t>
            </a:r>
          </a:p>
        </p:txBody>
      </p:sp>
      <p:sp>
        <p:nvSpPr>
          <p:cNvPr id="2053" name="Content Placeholder 2"/>
          <p:cNvSpPr>
            <a:spLocks noGrp="1"/>
          </p:cNvSpPr>
          <p:nvPr>
            <p:ph idx="1"/>
          </p:nvPr>
        </p:nvSpPr>
        <p:spPr/>
        <p:txBody>
          <a:bodyPr/>
          <a:lstStyle/>
          <a:p>
            <a:pPr eaLnBrk="1" hangingPunct="1">
              <a:buFontTx/>
              <a:buChar char="•"/>
              <a:defRPr/>
            </a:pPr>
            <a:r>
              <a:rPr lang="en-US" dirty="0" smtClean="0"/>
              <a:t>Thanks for the </a:t>
            </a:r>
            <a:r>
              <a:rPr lang="en-US" dirty="0" smtClean="0">
                <a:solidFill>
                  <a:schemeClr val="accent6"/>
                </a:solidFill>
              </a:rPr>
              <a:t>feedback</a:t>
            </a:r>
            <a:r>
              <a:rPr lang="en-US" dirty="0" smtClean="0"/>
              <a:t>, we’ll discuss it on Mon</a:t>
            </a:r>
          </a:p>
          <a:p>
            <a:pPr eaLnBrk="1" hangingPunct="1">
              <a:buFontTx/>
              <a:buChar char="•"/>
              <a:defRPr/>
            </a:pPr>
            <a:endParaRPr lang="en-US" dirty="0" smtClean="0"/>
          </a:p>
          <a:p>
            <a:pPr eaLnBrk="1" hangingPunct="1">
              <a:buFontTx/>
              <a:buChar char="•"/>
              <a:defRPr/>
            </a:pPr>
            <a:r>
              <a:rPr lang="en-US" dirty="0" smtClean="0">
                <a:solidFill>
                  <a:schemeClr val="accent6"/>
                </a:solidFill>
              </a:rPr>
              <a:t>Assignment-2</a:t>
            </a:r>
            <a:r>
              <a:rPr lang="en-US" dirty="0" smtClean="0"/>
              <a:t> on CSP will be out on </a:t>
            </a:r>
            <a:r>
              <a:rPr lang="en-US" dirty="0" smtClean="0"/>
              <a:t>Fri (programming</a:t>
            </a:r>
            <a:r>
              <a:rPr lang="en-US" dirty="0" smtClean="0"/>
              <a:t>!)</a:t>
            </a:r>
          </a:p>
        </p:txBody>
      </p:sp>
      <p:sp>
        <p:nvSpPr>
          <p:cNvPr id="4" name="Footer Placeholder 3"/>
          <p:cNvSpPr>
            <a:spLocks noGrp="1"/>
          </p:cNvSpPr>
          <p:nvPr>
            <p:ph type="ftr" sz="quarter" idx="11"/>
          </p:nvPr>
        </p:nvSpPr>
        <p:spPr/>
        <p:txBody>
          <a:bodyPr/>
          <a:lstStyle/>
          <a:p>
            <a:pPr>
              <a:defRPr/>
            </a:pPr>
            <a:r>
              <a:rPr lang="en-US"/>
              <a:t>CPSC 322, Lecture 10</a:t>
            </a:r>
          </a:p>
        </p:txBody>
      </p:sp>
      <p:sp>
        <p:nvSpPr>
          <p:cNvPr id="5" name="Slide Number Placeholder 4"/>
          <p:cNvSpPr>
            <a:spLocks noGrp="1"/>
          </p:cNvSpPr>
          <p:nvPr>
            <p:ph type="sldNum" sz="quarter" idx="12"/>
          </p:nvPr>
        </p:nvSpPr>
        <p:spPr/>
        <p:txBody>
          <a:bodyPr/>
          <a:lstStyle/>
          <a:p>
            <a:pPr>
              <a:defRPr/>
            </a:pPr>
            <a:r>
              <a:rPr lang="en-US"/>
              <a:t>Slide </a:t>
            </a:r>
            <a:fld id="{31D3E1E2-7431-42A1-87CF-A3E77B4FF029}"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Comparing runtime distributions</a:t>
            </a:r>
            <a:endParaRPr/>
          </a:p>
        </p:txBody>
      </p:sp>
      <p:sp>
        <p:nvSpPr>
          <p:cNvPr id="50178" name="Content Placeholder 2"/>
          <p:cNvSpPr>
            <a:spLocks noGrp="1"/>
          </p:cNvSpPr>
          <p:nvPr>
            <p:ph idx="1"/>
          </p:nvPr>
        </p:nvSpPr>
        <p:spPr>
          <a:xfrm>
            <a:off x="0" y="836712"/>
            <a:ext cx="8534400" cy="1214438"/>
          </a:xfrm>
        </p:spPr>
        <p:txBody>
          <a:bodyPr/>
          <a:lstStyle/>
          <a:p>
            <a:pPr>
              <a:buSzTx/>
              <a:buFontTx/>
              <a:buChar char="•"/>
            </a:pPr>
            <a:r>
              <a:rPr lang="en-US" sz="2400" dirty="0" smtClean="0"/>
              <a:t>Which algorithm has the best median performance?</a:t>
            </a:r>
          </a:p>
          <a:p>
            <a:pPr lvl="1"/>
            <a:r>
              <a:rPr lang="en-US" sz="2000" dirty="0" smtClean="0"/>
              <a:t>I.e., which algorithm takes the fewest number of steps to be successful in 50% of the cases?</a:t>
            </a:r>
          </a:p>
          <a:p>
            <a:pPr>
              <a:buSzTx/>
              <a:buFontTx/>
              <a:buChar char="•"/>
            </a:pPr>
            <a:endParaRPr lang="en-US" dirty="0" smtClean="0"/>
          </a:p>
          <a:p>
            <a:pPr>
              <a:buSzTx/>
              <a:buFontTx/>
              <a:buChar char="•"/>
            </a:pPr>
            <a:endParaRPr lang="en-US" dirty="0" smtClean="0"/>
          </a:p>
          <a:p>
            <a:pPr>
              <a:buSzTx/>
              <a:buFontTx/>
              <a:buChar char="•"/>
            </a:pPr>
            <a:endParaRPr lang="en-CA" dirty="0" smtClean="0"/>
          </a:p>
        </p:txBody>
      </p:sp>
      <p:graphicFrame>
        <p:nvGraphicFramePr>
          <p:cNvPr id="50179" name="Object 4"/>
          <p:cNvGraphicFramePr>
            <a:graphicFrameLocks noChangeAspect="1"/>
          </p:cNvGraphicFramePr>
          <p:nvPr/>
        </p:nvGraphicFramePr>
        <p:xfrm>
          <a:off x="2051050" y="2670175"/>
          <a:ext cx="4968875" cy="3581400"/>
        </p:xfrm>
        <a:graphic>
          <a:graphicData uri="http://schemas.openxmlformats.org/presentationml/2006/ole">
            <p:oleObj spid="_x0000_s68610" name="Acrobat Document" r:id="rId5" imgW="3343742" imgH="2409524" progId="AcroExch.Document.7">
              <p:embed/>
            </p:oleObj>
          </a:graphicData>
        </a:graphic>
      </p:graphicFrame>
      <p:sp>
        <p:nvSpPr>
          <p:cNvPr id="50180" name="Text Box 8"/>
          <p:cNvSpPr txBox="1">
            <a:spLocks noChangeArrowheads="1"/>
          </p:cNvSpPr>
          <p:nvPr/>
        </p:nvSpPr>
        <p:spPr bwMode="auto">
          <a:xfrm>
            <a:off x="107950" y="2741613"/>
            <a:ext cx="2047875" cy="1938992"/>
          </a:xfrm>
          <a:prstGeom prst="rect">
            <a:avLst/>
          </a:prstGeom>
          <a:noFill/>
          <a:ln w="9525">
            <a:noFill/>
            <a:miter lim="800000"/>
            <a:headEnd/>
            <a:tailEnd/>
          </a:ln>
        </p:spPr>
        <p:txBody>
          <a:bodyPr>
            <a:spAutoFit/>
          </a:bodyPr>
          <a:lstStyle/>
          <a:p>
            <a:r>
              <a:rPr lang="en-US" sz="2000" dirty="0">
                <a:solidFill>
                  <a:schemeClr val="accent2"/>
                </a:solidFill>
                <a:latin typeface="Arial Unicode MS" pitchFamily="34" charset="-128"/>
              </a:rPr>
              <a:t>Fraction of </a:t>
            </a:r>
            <a:br>
              <a:rPr lang="en-US" sz="2000" dirty="0">
                <a:solidFill>
                  <a:schemeClr val="accent2"/>
                </a:solidFill>
                <a:latin typeface="Arial Unicode MS" pitchFamily="34" charset="-128"/>
              </a:rPr>
            </a:br>
            <a:r>
              <a:rPr lang="en-US" sz="2000" dirty="0">
                <a:solidFill>
                  <a:schemeClr val="accent2"/>
                </a:solidFill>
                <a:latin typeface="Arial Unicode MS" pitchFamily="34" charset="-128"/>
              </a:rPr>
              <a:t>solved runs, i.e.</a:t>
            </a:r>
          </a:p>
          <a:p>
            <a:endParaRPr lang="en-US" sz="2000" dirty="0">
              <a:solidFill>
                <a:schemeClr val="accent2"/>
              </a:solidFill>
              <a:latin typeface="Arial Unicode MS" pitchFamily="34" charset="-128"/>
            </a:endParaRPr>
          </a:p>
          <a:p>
            <a:r>
              <a:rPr lang="en-US" sz="2000" dirty="0" smtClean="0">
                <a:solidFill>
                  <a:schemeClr val="accent2"/>
                </a:solidFill>
                <a:cs typeface="Times New Roman" pitchFamily="18" charset="0"/>
              </a:rPr>
              <a:t>P(solved by</a:t>
            </a:r>
            <a:br>
              <a:rPr lang="en-US" sz="2000" dirty="0" smtClean="0">
                <a:solidFill>
                  <a:schemeClr val="accent2"/>
                </a:solidFill>
                <a:cs typeface="Times New Roman" pitchFamily="18" charset="0"/>
              </a:rPr>
            </a:br>
            <a:r>
              <a:rPr lang="en-US" sz="2000" dirty="0" smtClean="0">
                <a:solidFill>
                  <a:schemeClr val="accent2"/>
                </a:solidFill>
                <a:cs typeface="Times New Roman" pitchFamily="18" charset="0"/>
              </a:rPr>
              <a:t>    this # of steps/time)</a:t>
            </a:r>
            <a:endParaRPr lang="en-US" sz="2000" dirty="0">
              <a:solidFill>
                <a:schemeClr val="accent2"/>
              </a:solidFill>
              <a:cs typeface="Times New Roman" pitchFamily="18" charset="0"/>
            </a:endParaRPr>
          </a:p>
        </p:txBody>
      </p:sp>
      <p:sp>
        <p:nvSpPr>
          <p:cNvPr id="50181" name="Text Box 7"/>
          <p:cNvSpPr txBox="1">
            <a:spLocks noChangeArrowheads="1"/>
          </p:cNvSpPr>
          <p:nvPr/>
        </p:nvSpPr>
        <p:spPr bwMode="auto">
          <a:xfrm>
            <a:off x="6156325" y="6197600"/>
            <a:ext cx="2303463" cy="400050"/>
          </a:xfrm>
          <a:prstGeom prst="rect">
            <a:avLst/>
          </a:prstGeom>
          <a:noFill/>
          <a:ln w="9525">
            <a:noFill/>
            <a:miter lim="800000"/>
            <a:headEnd/>
            <a:tailEnd/>
          </a:ln>
        </p:spPr>
        <p:txBody>
          <a:bodyPr>
            <a:spAutoFit/>
          </a:bodyPr>
          <a:lstStyle/>
          <a:p>
            <a:r>
              <a:rPr lang="en-US" sz="2000">
                <a:solidFill>
                  <a:schemeClr val="accent2"/>
                </a:solidFill>
                <a:latin typeface="Arial Unicode MS" pitchFamily="34" charset="-128"/>
              </a:rPr>
              <a:t># of steps</a:t>
            </a:r>
          </a:p>
        </p:txBody>
      </p:sp>
      <p:sp>
        <p:nvSpPr>
          <p:cNvPr id="23" name="Rectangle 7"/>
          <p:cNvSpPr>
            <a:spLocks noChangeArrowheads="1"/>
          </p:cNvSpPr>
          <p:nvPr>
            <p:custDataLst>
              <p:tags r:id="rId2"/>
            </p:custDataLst>
          </p:nvPr>
        </p:nvSpPr>
        <p:spPr bwMode="auto">
          <a:xfrm>
            <a:off x="3707904" y="1772816"/>
            <a:ext cx="720725" cy="433388"/>
          </a:xfrm>
          <a:prstGeom prst="rect">
            <a:avLst/>
          </a:prstGeom>
          <a:solidFill>
            <a:srgbClr val="00CCFF"/>
          </a:solidFill>
          <a:ln w="9525">
            <a:noFill/>
            <a:miter lim="800000"/>
            <a:headEnd/>
            <a:tailEnd/>
          </a:ln>
        </p:spPr>
        <p:txBody>
          <a:bodyPr wrap="none" anchor="ctr"/>
          <a:lstStyle/>
          <a:p>
            <a:pPr>
              <a:defRPr/>
            </a:pPr>
            <a:r>
              <a:rPr lang="en-US" sz="2400" dirty="0">
                <a:latin typeface="+mn-lt"/>
                <a:ea typeface="Arial" charset="0"/>
                <a:cs typeface="Arial" charset="0"/>
              </a:rPr>
              <a:t>blue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Comparing runtime distributions</a:t>
            </a:r>
            <a:endParaRPr/>
          </a:p>
        </p:txBody>
      </p:sp>
      <p:sp>
        <p:nvSpPr>
          <p:cNvPr id="49154" name="Content Placeholder 2"/>
          <p:cNvSpPr>
            <a:spLocks noGrp="1"/>
          </p:cNvSpPr>
          <p:nvPr>
            <p:ph idx="1"/>
          </p:nvPr>
        </p:nvSpPr>
        <p:spPr>
          <a:xfrm>
            <a:off x="381000" y="990600"/>
            <a:ext cx="8534400" cy="1214438"/>
          </a:xfrm>
        </p:spPr>
        <p:txBody>
          <a:bodyPr/>
          <a:lstStyle/>
          <a:p>
            <a:pPr>
              <a:buSzTx/>
              <a:buFontTx/>
              <a:buNone/>
            </a:pPr>
            <a:r>
              <a:rPr lang="en-US" sz="2400" dirty="0" smtClean="0"/>
              <a:t>    x axis: runtime (or number of steps)</a:t>
            </a:r>
            <a:br>
              <a:rPr lang="en-US" sz="2400" dirty="0" smtClean="0"/>
            </a:br>
            <a:r>
              <a:rPr lang="en-US" sz="2400" dirty="0" smtClean="0"/>
              <a:t>y axis: proportion (or number) of runs solved in that runtime</a:t>
            </a:r>
          </a:p>
          <a:p>
            <a:pPr lvl="1"/>
            <a:r>
              <a:rPr lang="en-US" sz="2000" dirty="0" smtClean="0"/>
              <a:t>Typically use a log scale on the x axis</a:t>
            </a:r>
          </a:p>
          <a:p>
            <a:pPr>
              <a:buSzTx/>
              <a:buFontTx/>
              <a:buChar char="•"/>
            </a:pPr>
            <a:endParaRPr lang="en-US" dirty="0" smtClean="0"/>
          </a:p>
          <a:p>
            <a:pPr>
              <a:buSzTx/>
              <a:buFontTx/>
              <a:buChar char="•"/>
            </a:pPr>
            <a:endParaRPr lang="en-US" dirty="0" smtClean="0"/>
          </a:p>
          <a:p>
            <a:pPr>
              <a:buSzTx/>
              <a:buFontTx/>
              <a:buChar char="•"/>
            </a:pPr>
            <a:endParaRPr lang="en-CA" dirty="0" smtClean="0"/>
          </a:p>
        </p:txBody>
      </p:sp>
      <p:graphicFrame>
        <p:nvGraphicFramePr>
          <p:cNvPr id="49155" name="Object 4"/>
          <p:cNvGraphicFramePr>
            <a:graphicFrameLocks noChangeAspect="1"/>
          </p:cNvGraphicFramePr>
          <p:nvPr/>
        </p:nvGraphicFramePr>
        <p:xfrm>
          <a:off x="2051050" y="2278063"/>
          <a:ext cx="4968875" cy="3581400"/>
        </p:xfrm>
        <a:graphic>
          <a:graphicData uri="http://schemas.openxmlformats.org/presentationml/2006/ole">
            <p:oleObj spid="_x0000_s70658" name="Acrobat Document" r:id="rId4" imgW="3343742" imgH="2409524" progId="AcroExch.Document.7">
              <p:embed/>
            </p:oleObj>
          </a:graphicData>
        </a:graphic>
      </p:graphicFrame>
      <p:sp>
        <p:nvSpPr>
          <p:cNvPr id="49156" name="Text Box 8"/>
          <p:cNvSpPr txBox="1">
            <a:spLocks noChangeArrowheads="1"/>
          </p:cNvSpPr>
          <p:nvPr/>
        </p:nvSpPr>
        <p:spPr bwMode="auto">
          <a:xfrm>
            <a:off x="107950" y="2349500"/>
            <a:ext cx="2047875" cy="1938992"/>
          </a:xfrm>
          <a:prstGeom prst="rect">
            <a:avLst/>
          </a:prstGeom>
          <a:noFill/>
          <a:ln w="9525">
            <a:noFill/>
            <a:miter lim="800000"/>
            <a:headEnd/>
            <a:tailEnd/>
          </a:ln>
        </p:spPr>
        <p:txBody>
          <a:bodyPr>
            <a:spAutoFit/>
          </a:bodyPr>
          <a:lstStyle/>
          <a:p>
            <a:r>
              <a:rPr lang="en-US" sz="2000" dirty="0">
                <a:solidFill>
                  <a:schemeClr val="accent2"/>
                </a:solidFill>
                <a:cs typeface="Times New Roman" pitchFamily="18" charset="0"/>
              </a:rPr>
              <a:t>Fraction of </a:t>
            </a:r>
            <a:br>
              <a:rPr lang="en-US" sz="2000" dirty="0">
                <a:solidFill>
                  <a:schemeClr val="accent2"/>
                </a:solidFill>
                <a:cs typeface="Times New Roman" pitchFamily="18" charset="0"/>
              </a:rPr>
            </a:br>
            <a:r>
              <a:rPr lang="en-US" sz="2000" dirty="0">
                <a:solidFill>
                  <a:schemeClr val="accent2"/>
                </a:solidFill>
                <a:cs typeface="Times New Roman" pitchFamily="18" charset="0"/>
              </a:rPr>
              <a:t>solved runs, i.e.</a:t>
            </a:r>
          </a:p>
          <a:p>
            <a:endParaRPr lang="en-US" sz="2000" dirty="0">
              <a:solidFill>
                <a:schemeClr val="accent2"/>
              </a:solidFill>
              <a:cs typeface="Times New Roman" pitchFamily="18" charset="0"/>
            </a:endParaRPr>
          </a:p>
          <a:p>
            <a:r>
              <a:rPr lang="en-US" sz="2000" dirty="0">
                <a:solidFill>
                  <a:schemeClr val="accent2"/>
                </a:solidFill>
                <a:cs typeface="Times New Roman" pitchFamily="18" charset="0"/>
              </a:rPr>
              <a:t>P(solved by</a:t>
            </a:r>
            <a:br>
              <a:rPr lang="en-US" sz="2000" dirty="0">
                <a:solidFill>
                  <a:schemeClr val="accent2"/>
                </a:solidFill>
                <a:cs typeface="Times New Roman" pitchFamily="18" charset="0"/>
              </a:rPr>
            </a:br>
            <a:r>
              <a:rPr lang="en-US" sz="2000" dirty="0">
                <a:solidFill>
                  <a:schemeClr val="accent2"/>
                </a:solidFill>
                <a:cs typeface="Times New Roman" pitchFamily="18" charset="0"/>
              </a:rPr>
              <a:t>    this </a:t>
            </a:r>
            <a:r>
              <a:rPr lang="en-US" sz="2000" dirty="0" smtClean="0">
                <a:solidFill>
                  <a:schemeClr val="accent2"/>
                </a:solidFill>
                <a:cs typeface="Times New Roman" pitchFamily="18" charset="0"/>
              </a:rPr>
              <a:t># of steps/time)</a:t>
            </a:r>
            <a:endParaRPr lang="en-US" sz="2000" dirty="0">
              <a:solidFill>
                <a:schemeClr val="accent2"/>
              </a:solidFill>
              <a:cs typeface="Times New Roman" pitchFamily="18" charset="0"/>
            </a:endParaRPr>
          </a:p>
        </p:txBody>
      </p:sp>
      <p:sp>
        <p:nvSpPr>
          <p:cNvPr id="49157" name="Text Box 7"/>
          <p:cNvSpPr txBox="1">
            <a:spLocks noChangeArrowheads="1"/>
          </p:cNvSpPr>
          <p:nvPr/>
        </p:nvSpPr>
        <p:spPr bwMode="auto">
          <a:xfrm>
            <a:off x="6156325" y="5805488"/>
            <a:ext cx="2303463" cy="400050"/>
          </a:xfrm>
          <a:prstGeom prst="rect">
            <a:avLst/>
          </a:prstGeom>
          <a:noFill/>
          <a:ln w="9525">
            <a:noFill/>
            <a:miter lim="800000"/>
            <a:headEnd/>
            <a:tailEnd/>
          </a:ln>
        </p:spPr>
        <p:txBody>
          <a:bodyPr>
            <a:spAutoFit/>
          </a:bodyPr>
          <a:lstStyle/>
          <a:p>
            <a:r>
              <a:rPr lang="en-US" sz="2000">
                <a:solidFill>
                  <a:schemeClr val="accent2"/>
                </a:solidFill>
                <a:latin typeface="Arial Unicode MS" pitchFamily="34" charset="-128"/>
              </a:rPr>
              <a:t># of steps</a:t>
            </a:r>
          </a:p>
        </p:txBody>
      </p:sp>
      <p:sp>
        <p:nvSpPr>
          <p:cNvPr id="8" name="Content Placeholder 2"/>
          <p:cNvSpPr txBox="1">
            <a:spLocks/>
          </p:cNvSpPr>
          <p:nvPr/>
        </p:nvSpPr>
        <p:spPr bwMode="auto">
          <a:xfrm>
            <a:off x="6516688" y="4519613"/>
            <a:ext cx="2195512" cy="493712"/>
          </a:xfrm>
          <a:prstGeom prst="rect">
            <a:avLst/>
          </a:prstGeom>
          <a:noFill/>
          <a:ln w="9525">
            <a:noFill/>
            <a:miter lim="800000"/>
            <a:headEnd/>
            <a:tailEnd/>
          </a:ln>
        </p:spPr>
        <p:txBody>
          <a:bodyPr/>
          <a:lstStyle/>
          <a:p>
            <a:pPr marL="342900" indent="-342900" eaLnBrk="0" hangingPunct="0">
              <a:spcBef>
                <a:spcPct val="20000"/>
              </a:spcBef>
              <a:buSzPct val="100000"/>
              <a:defRPr/>
            </a:pPr>
            <a:r>
              <a:rPr lang="en-US" sz="1800" kern="0" dirty="0">
                <a:solidFill>
                  <a:srgbClr val="FF0000"/>
                </a:solidFill>
                <a:latin typeface="+mn-lt"/>
                <a:ea typeface="ＭＳ Ｐゴシック" pitchFamily="34" charset="-128"/>
              </a:rPr>
              <a:t>      28% solved  after 10 steps, then stagnate</a:t>
            </a:r>
            <a:endParaRPr lang="en-CA" sz="1800" kern="0" dirty="0">
              <a:solidFill>
                <a:srgbClr val="FF0000"/>
              </a:solidFill>
              <a:latin typeface="+mn-lt"/>
              <a:ea typeface="ＭＳ Ｐゴシック" pitchFamily="34" charset="-128"/>
            </a:endParaRPr>
          </a:p>
        </p:txBody>
      </p:sp>
      <p:sp>
        <p:nvSpPr>
          <p:cNvPr id="9" name="Content Placeholder 2"/>
          <p:cNvSpPr txBox="1">
            <a:spLocks/>
          </p:cNvSpPr>
          <p:nvPr/>
        </p:nvSpPr>
        <p:spPr bwMode="auto">
          <a:xfrm>
            <a:off x="6516688" y="3502025"/>
            <a:ext cx="2195512" cy="493713"/>
          </a:xfrm>
          <a:prstGeom prst="rect">
            <a:avLst/>
          </a:prstGeom>
          <a:noFill/>
          <a:ln w="9525">
            <a:noFill/>
            <a:miter lim="800000"/>
            <a:headEnd/>
            <a:tailEnd/>
          </a:ln>
        </p:spPr>
        <p:txBody>
          <a:bodyPr/>
          <a:lstStyle/>
          <a:p>
            <a:pPr marL="342900" indent="-342900" eaLnBrk="0" hangingPunct="0">
              <a:spcBef>
                <a:spcPct val="20000"/>
              </a:spcBef>
              <a:buSzPct val="100000"/>
              <a:defRPr/>
            </a:pPr>
            <a:r>
              <a:rPr lang="en-US" sz="1800" kern="0" dirty="0">
                <a:solidFill>
                  <a:srgbClr val="3233D0"/>
                </a:solidFill>
                <a:latin typeface="+mn-lt"/>
                <a:ea typeface="ＭＳ Ｐゴシック" pitchFamily="34" charset="-128"/>
              </a:rPr>
              <a:t>      57% solved  after 80 steps, then stagnate</a:t>
            </a:r>
            <a:endParaRPr lang="en-CA" sz="1800" kern="0" dirty="0">
              <a:solidFill>
                <a:srgbClr val="3233D0"/>
              </a:solidFill>
              <a:latin typeface="+mn-lt"/>
              <a:ea typeface="ＭＳ Ｐゴシック" pitchFamily="34" charset="-128"/>
            </a:endParaRPr>
          </a:p>
        </p:txBody>
      </p:sp>
      <p:sp>
        <p:nvSpPr>
          <p:cNvPr id="10" name="Content Placeholder 2"/>
          <p:cNvSpPr txBox="1">
            <a:spLocks/>
          </p:cNvSpPr>
          <p:nvPr/>
        </p:nvSpPr>
        <p:spPr bwMode="auto">
          <a:xfrm>
            <a:off x="6516688" y="2133600"/>
            <a:ext cx="2195512" cy="493713"/>
          </a:xfrm>
          <a:prstGeom prst="rect">
            <a:avLst/>
          </a:prstGeom>
          <a:noFill/>
          <a:ln w="9525">
            <a:noFill/>
            <a:miter lim="800000"/>
            <a:headEnd/>
            <a:tailEnd/>
          </a:ln>
        </p:spPr>
        <p:txBody>
          <a:bodyPr/>
          <a:lstStyle/>
          <a:p>
            <a:pPr marL="342900" indent="-342900" eaLnBrk="0" hangingPunct="0">
              <a:spcBef>
                <a:spcPct val="20000"/>
              </a:spcBef>
              <a:buSzPct val="100000"/>
              <a:defRPr/>
            </a:pPr>
            <a:r>
              <a:rPr lang="en-US" sz="1800" kern="0" dirty="0">
                <a:solidFill>
                  <a:srgbClr val="00B050"/>
                </a:solidFill>
                <a:latin typeface="+mn-lt"/>
                <a:ea typeface="ＭＳ Ｐゴシック" pitchFamily="34" charset="-128"/>
              </a:rPr>
              <a:t>      Slow, but does not stagnate</a:t>
            </a:r>
            <a:endParaRPr lang="en-CA" sz="1800" kern="0" dirty="0">
              <a:solidFill>
                <a:srgbClr val="00B050"/>
              </a:solidFill>
              <a:latin typeface="+mn-lt"/>
              <a:ea typeface="ＭＳ Ｐゴシック" pitchFamily="34" charset="-128"/>
            </a:endParaRPr>
          </a:p>
        </p:txBody>
      </p:sp>
      <p:cxnSp>
        <p:nvCxnSpPr>
          <p:cNvPr id="12" name="Straight Arrow Connector 11"/>
          <p:cNvCxnSpPr/>
          <p:nvPr/>
        </p:nvCxnSpPr>
        <p:spPr>
          <a:xfrm rot="16200000" flipH="1">
            <a:off x="4787900" y="3286125"/>
            <a:ext cx="431800"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bwMode="auto">
          <a:xfrm>
            <a:off x="3059113" y="2432050"/>
            <a:ext cx="2771775" cy="493713"/>
          </a:xfrm>
          <a:prstGeom prst="rect">
            <a:avLst/>
          </a:prstGeom>
          <a:noFill/>
          <a:ln w="9525">
            <a:noFill/>
            <a:miter lim="800000"/>
            <a:headEnd/>
            <a:tailEnd/>
          </a:ln>
        </p:spPr>
        <p:txBody>
          <a:bodyPr/>
          <a:lstStyle/>
          <a:p>
            <a:pPr marL="342900" indent="-342900" eaLnBrk="0" hangingPunct="0">
              <a:spcBef>
                <a:spcPct val="20000"/>
              </a:spcBef>
              <a:buSzPct val="100000"/>
              <a:defRPr/>
            </a:pPr>
            <a:r>
              <a:rPr lang="en-US" sz="1600" kern="0" dirty="0">
                <a:latin typeface="+mn-lt"/>
                <a:ea typeface="ＭＳ Ｐゴシック" pitchFamily="34" charset="-128"/>
              </a:rPr>
              <a:t>      Crossover point:</a:t>
            </a:r>
            <a:br>
              <a:rPr lang="en-US" sz="1600" kern="0" dirty="0">
                <a:latin typeface="+mn-lt"/>
                <a:ea typeface="ＭＳ Ｐゴシック" pitchFamily="34" charset="-128"/>
              </a:rPr>
            </a:br>
            <a:r>
              <a:rPr lang="en-US" sz="1600" kern="0" dirty="0">
                <a:latin typeface="+mn-lt"/>
                <a:ea typeface="ＭＳ Ｐゴシック" pitchFamily="34" charset="-128"/>
              </a:rPr>
              <a:t>if we run longer than 80 steps, green is the </a:t>
            </a:r>
            <a:br>
              <a:rPr lang="en-US" sz="1600" kern="0" dirty="0">
                <a:latin typeface="+mn-lt"/>
                <a:ea typeface="ＭＳ Ｐゴシック" pitchFamily="34" charset="-128"/>
              </a:rPr>
            </a:br>
            <a:r>
              <a:rPr lang="en-US" sz="1600" kern="0" dirty="0">
                <a:latin typeface="+mn-lt"/>
                <a:ea typeface="ＭＳ Ｐゴシック" pitchFamily="34" charset="-128"/>
              </a:rPr>
              <a:t>best algorithm</a:t>
            </a:r>
            <a:endParaRPr lang="en-CA" sz="1600" kern="0" dirty="0">
              <a:latin typeface="+mn-lt"/>
              <a:ea typeface="ＭＳ Ｐゴシック" pitchFamily="34" charset="-128"/>
            </a:endParaRPr>
          </a:p>
        </p:txBody>
      </p:sp>
      <p:sp>
        <p:nvSpPr>
          <p:cNvPr id="16" name="Content Placeholder 2"/>
          <p:cNvSpPr txBox="1">
            <a:spLocks/>
          </p:cNvSpPr>
          <p:nvPr/>
        </p:nvSpPr>
        <p:spPr bwMode="auto">
          <a:xfrm>
            <a:off x="1908175" y="3716338"/>
            <a:ext cx="2376488" cy="495300"/>
          </a:xfrm>
          <a:prstGeom prst="rect">
            <a:avLst/>
          </a:prstGeom>
          <a:noFill/>
          <a:ln w="9525">
            <a:noFill/>
            <a:miter lim="800000"/>
            <a:headEnd/>
            <a:tailEnd/>
          </a:ln>
        </p:spPr>
        <p:txBody>
          <a:bodyPr/>
          <a:lstStyle/>
          <a:p>
            <a:pPr marL="342900" indent="-342900" eaLnBrk="0" hangingPunct="0">
              <a:spcBef>
                <a:spcPct val="20000"/>
              </a:spcBef>
              <a:buSzPct val="100000"/>
              <a:defRPr/>
            </a:pPr>
            <a:r>
              <a:rPr lang="en-US" sz="1600" kern="0" dirty="0">
                <a:latin typeface="+mn-lt"/>
                <a:ea typeface="ＭＳ Ｐゴシック" pitchFamily="34" charset="-128"/>
              </a:rPr>
              <a:t>       If we run less than 10 steps, red is the</a:t>
            </a:r>
            <a:br>
              <a:rPr lang="en-US" sz="1600" kern="0" dirty="0">
                <a:latin typeface="+mn-lt"/>
                <a:ea typeface="ＭＳ Ｐゴシック" pitchFamily="34" charset="-128"/>
              </a:rPr>
            </a:br>
            <a:r>
              <a:rPr lang="en-US" sz="1600" kern="0" dirty="0">
                <a:latin typeface="+mn-lt"/>
                <a:ea typeface="ＭＳ Ｐゴシック" pitchFamily="34" charset="-128"/>
              </a:rPr>
              <a:t>best algorithm</a:t>
            </a:r>
            <a:endParaRPr lang="en-CA" sz="1600" kern="0" dirty="0">
              <a:latin typeface="+mn-lt"/>
              <a:ea typeface="ＭＳ Ｐゴシック" pitchFamily="34" charset="-128"/>
            </a:endParaRPr>
          </a:p>
        </p:txBody>
      </p:sp>
      <p:cxnSp>
        <p:nvCxnSpPr>
          <p:cNvPr id="17" name="Straight Arrow Connector 16"/>
          <p:cNvCxnSpPr/>
          <p:nvPr/>
        </p:nvCxnSpPr>
        <p:spPr>
          <a:xfrm>
            <a:off x="3563938" y="4437063"/>
            <a:ext cx="287337" cy="215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4" grpId="0"/>
      <p:bldP spid="1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Runtime distributions in </a:t>
            </a:r>
            <a:r>
              <a:rPr lang="en-US" err="1" smtClean="0"/>
              <a:t>AIspace</a:t>
            </a:r>
            <a:endParaRPr/>
          </a:p>
        </p:txBody>
      </p:sp>
      <p:sp>
        <p:nvSpPr>
          <p:cNvPr id="52226" name="Content Placeholder 2"/>
          <p:cNvSpPr>
            <a:spLocks noGrp="1"/>
          </p:cNvSpPr>
          <p:nvPr>
            <p:ph idx="1"/>
          </p:nvPr>
        </p:nvSpPr>
        <p:spPr/>
        <p:txBody>
          <a:bodyPr/>
          <a:lstStyle/>
          <a:p>
            <a:pPr>
              <a:buSzTx/>
              <a:buFontTx/>
              <a:buChar char="•"/>
            </a:pPr>
            <a:endParaRPr lang="en-US" smtClean="0"/>
          </a:p>
          <a:p>
            <a:pPr>
              <a:buSzTx/>
              <a:buFontTx/>
              <a:buChar char="•"/>
            </a:pPr>
            <a:r>
              <a:rPr lang="en-US" smtClean="0"/>
              <a:t>Let</a:t>
            </a:r>
            <a:r>
              <a:rPr lang="en-CA" altLang="en-US" smtClean="0"/>
              <a:t>’</a:t>
            </a:r>
            <a:r>
              <a:rPr lang="en-US" altLang="ja-JP" smtClean="0"/>
              <a:t>s look at some algorithms and their runtime distributions:</a:t>
            </a:r>
          </a:p>
          <a:p>
            <a:pPr marL="914400" lvl="1" indent="-457200">
              <a:buFont typeface="cmr10" charset="0"/>
              <a:buAutoNum type="arabicPeriod"/>
            </a:pPr>
            <a:r>
              <a:rPr lang="en-US" smtClean="0"/>
              <a:t>Greedy Descent</a:t>
            </a:r>
          </a:p>
          <a:p>
            <a:pPr marL="914400" lvl="1" indent="-457200">
              <a:buFont typeface="cmr10" charset="0"/>
              <a:buAutoNum type="arabicPeriod"/>
            </a:pPr>
            <a:r>
              <a:rPr lang="en-US" smtClean="0"/>
              <a:t>Random Sampling</a:t>
            </a:r>
          </a:p>
          <a:p>
            <a:pPr marL="914400" lvl="1" indent="-457200">
              <a:buFont typeface="cmr10" charset="0"/>
              <a:buAutoNum type="arabicPeriod"/>
            </a:pPr>
            <a:r>
              <a:rPr lang="en-US" smtClean="0"/>
              <a:t>Random Walk</a:t>
            </a:r>
          </a:p>
          <a:p>
            <a:pPr marL="914400" lvl="1" indent="-457200">
              <a:buFont typeface="cmr10" charset="0"/>
              <a:buAutoNum type="arabicPeriod"/>
            </a:pPr>
            <a:r>
              <a:rPr lang="en-US" smtClean="0"/>
              <a:t>Greedy Descent with random walk</a:t>
            </a:r>
          </a:p>
          <a:p>
            <a:pPr>
              <a:buSzTx/>
              <a:buFontTx/>
              <a:buChar char="•"/>
            </a:pPr>
            <a:endParaRPr lang="en-US" smtClean="0"/>
          </a:p>
          <a:p>
            <a:pPr>
              <a:buSzTx/>
              <a:buFontTx/>
              <a:buChar char="•"/>
            </a:pPr>
            <a:r>
              <a:rPr lang="en-CA" smtClean="0"/>
              <a:t>Simple scheduling problem 2 in AIspace:</a:t>
            </a:r>
          </a:p>
        </p:txBody>
      </p:sp>
      <p:pic>
        <p:nvPicPr>
          <p:cNvPr id="52228" name="Picture 5"/>
          <p:cNvPicPr>
            <a:picLocks noChangeAspect="1" noChangeArrowheads="1"/>
          </p:cNvPicPr>
          <p:nvPr/>
        </p:nvPicPr>
        <p:blipFill>
          <a:blip r:embed="rId3" cstate="print"/>
          <a:srcRect/>
          <a:stretch>
            <a:fillRect/>
          </a:stretch>
        </p:blipFill>
        <p:spPr bwMode="auto">
          <a:xfrm>
            <a:off x="6372225" y="4041775"/>
            <a:ext cx="2232025" cy="827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pPr>
              <a:defRPr/>
            </a:pPr>
            <a:r>
              <a:rPr lang="en-US" smtClean="0"/>
              <a:t>CPSC 322, Lecture 5</a:t>
            </a:r>
            <a:endParaRPr lang="en-US"/>
          </a:p>
        </p:txBody>
      </p:sp>
      <p:sp>
        <p:nvSpPr>
          <p:cNvPr id="14" name="Slide Number Placeholder 5"/>
          <p:cNvSpPr>
            <a:spLocks noGrp="1"/>
          </p:cNvSpPr>
          <p:nvPr>
            <p:ph type="sldNum" sz="quarter" idx="12"/>
          </p:nvPr>
        </p:nvSpPr>
        <p:spPr/>
        <p:txBody>
          <a:bodyPr/>
          <a:lstStyle/>
          <a:p>
            <a:pPr>
              <a:defRPr/>
            </a:pPr>
            <a:r>
              <a:rPr lang="en-US"/>
              <a:t>Slide </a:t>
            </a:r>
            <a:fld id="{D77C9CD4-AEEB-4632-9393-B6DA302704D2}" type="slidenum">
              <a:rPr lang="en-US"/>
              <a:pPr>
                <a:defRPr/>
              </a:pPr>
              <a:t>33</a:t>
            </a:fld>
            <a:endParaRPr lang="en-US"/>
          </a:p>
        </p:txBody>
      </p:sp>
      <p:sp>
        <p:nvSpPr>
          <p:cNvPr id="15379" name="Rectangle 2"/>
          <p:cNvSpPr>
            <a:spLocks noGrp="1" noChangeArrowheads="1"/>
          </p:cNvSpPr>
          <p:nvPr>
            <p:ph type="title"/>
          </p:nvPr>
        </p:nvSpPr>
        <p:spPr/>
        <p:txBody>
          <a:bodyPr/>
          <a:lstStyle/>
          <a:p>
            <a:pPr eaLnBrk="1" hangingPunct="1"/>
            <a:r>
              <a:rPr lang="en-US" smtClean="0"/>
              <a:t>What are we going to look at in AIspace</a:t>
            </a:r>
          </a:p>
        </p:txBody>
      </p:sp>
      <p:sp>
        <p:nvSpPr>
          <p:cNvPr id="15380" name="Rectangle 3"/>
          <p:cNvSpPr>
            <a:spLocks noGrp="1" noChangeArrowheads="1"/>
          </p:cNvSpPr>
          <p:nvPr>
            <p:ph type="body" idx="1"/>
          </p:nvPr>
        </p:nvSpPr>
        <p:spPr>
          <a:xfrm>
            <a:off x="0" y="981075"/>
            <a:ext cx="5364163" cy="5256213"/>
          </a:xfrm>
        </p:spPr>
        <p:txBody>
          <a:bodyPr/>
          <a:lstStyle/>
          <a:p>
            <a:pPr marL="533400" indent="-533400" eaLnBrk="1" hangingPunct="1">
              <a:lnSpc>
                <a:spcPct val="90000"/>
              </a:lnSpc>
            </a:pPr>
            <a:r>
              <a:rPr lang="en-US" smtClean="0"/>
              <a:t>When selecting a variable first followed by a value:</a:t>
            </a:r>
          </a:p>
          <a:p>
            <a:pPr marL="914400" lvl="1" indent="-457200" eaLnBrk="1" hangingPunct="1">
              <a:lnSpc>
                <a:spcPct val="90000"/>
              </a:lnSpc>
            </a:pPr>
            <a:r>
              <a:rPr lang="en-US" sz="2800" smtClean="0"/>
              <a:t>Sometimes select variable:</a:t>
            </a:r>
          </a:p>
          <a:p>
            <a:pPr marL="1295400" lvl="2" indent="-381000" eaLnBrk="1" hangingPunct="1">
              <a:lnSpc>
                <a:spcPct val="90000"/>
              </a:lnSpc>
              <a:buFont typeface="Wingdings" pitchFamily="2" charset="2"/>
              <a:buAutoNum type="arabicPeriod"/>
            </a:pPr>
            <a:r>
              <a:rPr lang="en-US" sz="2400" smtClean="0"/>
              <a:t> that participates in the largest number of conflicts.</a:t>
            </a:r>
          </a:p>
          <a:p>
            <a:pPr marL="1295400" lvl="2" indent="-381000" eaLnBrk="1" hangingPunct="1">
              <a:lnSpc>
                <a:spcPct val="90000"/>
              </a:lnSpc>
              <a:buFont typeface="Wingdings" pitchFamily="2" charset="2"/>
              <a:buAutoNum type="arabicPeriod"/>
            </a:pPr>
            <a:r>
              <a:rPr lang="en-US" sz="2400" smtClean="0"/>
              <a:t> at random, any variable that participates in some conflict.</a:t>
            </a:r>
          </a:p>
          <a:p>
            <a:pPr marL="1295400" lvl="2" indent="-381000" eaLnBrk="1" hangingPunct="1">
              <a:lnSpc>
                <a:spcPct val="90000"/>
              </a:lnSpc>
              <a:buFont typeface="Wingdings" pitchFamily="2" charset="2"/>
              <a:buAutoNum type="arabicPeriod"/>
            </a:pPr>
            <a:r>
              <a:rPr lang="en-US" sz="2400" smtClean="0"/>
              <a:t> at random</a:t>
            </a:r>
          </a:p>
          <a:p>
            <a:pPr marL="914400" lvl="1" indent="-457200" eaLnBrk="1" hangingPunct="1">
              <a:lnSpc>
                <a:spcPct val="90000"/>
              </a:lnSpc>
            </a:pPr>
            <a:r>
              <a:rPr lang="en-US" sz="2800" smtClean="0"/>
              <a:t>Sometimes choose value</a:t>
            </a:r>
          </a:p>
          <a:p>
            <a:pPr marL="1295400" lvl="2" indent="-381000" eaLnBrk="1" hangingPunct="1">
              <a:lnSpc>
                <a:spcPct val="90000"/>
              </a:lnSpc>
              <a:buFont typeface="Wingdings" pitchFamily="2" charset="2"/>
              <a:buAutoNum type="alphaLcParenR"/>
            </a:pPr>
            <a:r>
              <a:rPr lang="en-US" sz="2400" smtClean="0"/>
              <a:t>That minimizes # of conflicts</a:t>
            </a:r>
          </a:p>
          <a:p>
            <a:pPr marL="1295400" lvl="2" indent="-381000" eaLnBrk="1" hangingPunct="1">
              <a:lnSpc>
                <a:spcPct val="90000"/>
              </a:lnSpc>
              <a:buFont typeface="Wingdings" pitchFamily="2" charset="2"/>
              <a:buAutoNum type="alphaLcParenR"/>
            </a:pPr>
            <a:r>
              <a:rPr lang="en-US" sz="2400" smtClean="0"/>
              <a:t>at random</a:t>
            </a:r>
          </a:p>
          <a:p>
            <a:pPr marL="1295400" lvl="2" indent="-381000" eaLnBrk="1" hangingPunct="1">
              <a:lnSpc>
                <a:spcPct val="90000"/>
              </a:lnSpc>
            </a:pPr>
            <a:endParaRPr lang="en-US" sz="2400" smtClean="0"/>
          </a:p>
        </p:txBody>
      </p:sp>
      <p:sp>
        <p:nvSpPr>
          <p:cNvPr id="15381" name="Rectangle 55"/>
          <p:cNvSpPr>
            <a:spLocks noChangeArrowheads="1"/>
          </p:cNvSpPr>
          <p:nvPr/>
        </p:nvSpPr>
        <p:spPr bwMode="auto">
          <a:xfrm>
            <a:off x="5435600" y="908050"/>
            <a:ext cx="3240088" cy="503238"/>
          </a:xfrm>
          <a:prstGeom prst="rect">
            <a:avLst/>
          </a:prstGeom>
          <a:noFill/>
          <a:ln w="9525">
            <a:solidFill>
              <a:schemeClr val="accent2"/>
            </a:solidFill>
            <a:miter lim="800000"/>
            <a:headEnd/>
            <a:tailEnd/>
          </a:ln>
        </p:spPr>
        <p:txBody>
          <a:bodyPr/>
          <a:lstStyle/>
          <a:p>
            <a:pPr marL="533400" indent="-533400">
              <a:lnSpc>
                <a:spcPct val="90000"/>
              </a:lnSpc>
              <a:spcBef>
                <a:spcPct val="20000"/>
              </a:spcBef>
            </a:pPr>
            <a:r>
              <a:rPr lang="en-US" sz="2400" b="1">
                <a:solidFill>
                  <a:schemeClr val="accent2"/>
                </a:solidFill>
                <a:latin typeface="Arial Unicode MS" pitchFamily="34" charset="-128"/>
              </a:rPr>
              <a:t>AIspace terminology</a:t>
            </a:r>
            <a:endParaRPr lang="en-US" b="1">
              <a:solidFill>
                <a:schemeClr val="accent2"/>
              </a:solidFill>
              <a:latin typeface="Arial Unicode MS" pitchFamily="34" charset="-128"/>
            </a:endParaRPr>
          </a:p>
        </p:txBody>
      </p:sp>
      <p:sp>
        <p:nvSpPr>
          <p:cNvPr id="15382" name="Rectangle 56"/>
          <p:cNvSpPr>
            <a:spLocks noChangeArrowheads="1"/>
          </p:cNvSpPr>
          <p:nvPr/>
        </p:nvSpPr>
        <p:spPr bwMode="auto">
          <a:xfrm>
            <a:off x="5508625" y="1628775"/>
            <a:ext cx="3455988" cy="503238"/>
          </a:xfrm>
          <a:prstGeom prst="rect">
            <a:avLst/>
          </a:prstGeom>
          <a:noFill/>
          <a:ln w="9525">
            <a:noFill/>
            <a:miter lim="800000"/>
            <a:headEnd/>
            <a:tailEnd/>
          </a:ln>
        </p:spPr>
        <p:txBody>
          <a:bodyPr/>
          <a:lstStyle/>
          <a:p>
            <a:pPr marL="533400" indent="-533400">
              <a:lnSpc>
                <a:spcPct val="90000"/>
              </a:lnSpc>
              <a:spcBef>
                <a:spcPct val="20000"/>
              </a:spcBef>
            </a:pPr>
            <a:r>
              <a:rPr lang="en-US" sz="2400">
                <a:solidFill>
                  <a:schemeClr val="accent2"/>
                </a:solidFill>
                <a:latin typeface="Arial Unicode MS" pitchFamily="34" charset="-128"/>
              </a:rPr>
              <a:t>Random sampling</a:t>
            </a:r>
            <a:endParaRPr lang="en-US">
              <a:solidFill>
                <a:schemeClr val="accent2"/>
              </a:solidFill>
              <a:latin typeface="Arial Unicode MS" pitchFamily="34" charset="-128"/>
            </a:endParaRPr>
          </a:p>
        </p:txBody>
      </p:sp>
      <p:sp>
        <p:nvSpPr>
          <p:cNvPr id="15383" name="Rectangle 57"/>
          <p:cNvSpPr>
            <a:spLocks noChangeArrowheads="1"/>
          </p:cNvSpPr>
          <p:nvPr/>
        </p:nvSpPr>
        <p:spPr bwMode="auto">
          <a:xfrm>
            <a:off x="5867400" y="2420938"/>
            <a:ext cx="3455988" cy="503237"/>
          </a:xfrm>
          <a:prstGeom prst="rect">
            <a:avLst/>
          </a:prstGeom>
          <a:noFill/>
          <a:ln w="9525">
            <a:noFill/>
            <a:miter lim="800000"/>
            <a:headEnd/>
            <a:tailEnd/>
          </a:ln>
        </p:spPr>
        <p:txBody>
          <a:bodyPr/>
          <a:lstStyle/>
          <a:p>
            <a:pPr marL="533400" indent="-533400">
              <a:lnSpc>
                <a:spcPct val="90000"/>
              </a:lnSpc>
              <a:spcBef>
                <a:spcPct val="20000"/>
              </a:spcBef>
            </a:pPr>
            <a:r>
              <a:rPr lang="en-US" sz="2400">
                <a:solidFill>
                  <a:schemeClr val="accent2"/>
                </a:solidFill>
                <a:latin typeface="Arial Unicode MS" pitchFamily="34" charset="-128"/>
              </a:rPr>
              <a:t>Random walk</a:t>
            </a:r>
            <a:endParaRPr lang="en-US">
              <a:solidFill>
                <a:schemeClr val="accent2"/>
              </a:solidFill>
              <a:latin typeface="Arial Unicode MS" pitchFamily="34" charset="-128"/>
            </a:endParaRPr>
          </a:p>
        </p:txBody>
      </p:sp>
      <p:sp>
        <p:nvSpPr>
          <p:cNvPr id="15384" name="Rectangle 58"/>
          <p:cNvSpPr>
            <a:spLocks noChangeArrowheads="1"/>
          </p:cNvSpPr>
          <p:nvPr/>
        </p:nvSpPr>
        <p:spPr bwMode="auto">
          <a:xfrm>
            <a:off x="5688013" y="3068638"/>
            <a:ext cx="3455987" cy="503237"/>
          </a:xfrm>
          <a:prstGeom prst="rect">
            <a:avLst/>
          </a:prstGeom>
          <a:noFill/>
          <a:ln w="9525">
            <a:noFill/>
            <a:miter lim="800000"/>
            <a:headEnd/>
            <a:tailEnd/>
          </a:ln>
        </p:spPr>
        <p:txBody>
          <a:bodyPr/>
          <a:lstStyle/>
          <a:p>
            <a:pPr marL="533400" indent="-533400">
              <a:lnSpc>
                <a:spcPct val="90000"/>
              </a:lnSpc>
              <a:spcBef>
                <a:spcPct val="20000"/>
              </a:spcBef>
            </a:pPr>
            <a:r>
              <a:rPr lang="en-US" sz="2400">
                <a:solidFill>
                  <a:schemeClr val="accent2"/>
                </a:solidFill>
                <a:latin typeface="Arial Unicode MS" pitchFamily="34" charset="-128"/>
              </a:rPr>
              <a:t>Greedy Descent</a:t>
            </a:r>
            <a:endParaRPr lang="en-US">
              <a:solidFill>
                <a:schemeClr val="accent2"/>
              </a:solidFill>
              <a:latin typeface="Arial Unicode MS" pitchFamily="34" charset="-128"/>
            </a:endParaRPr>
          </a:p>
        </p:txBody>
      </p:sp>
      <p:sp>
        <p:nvSpPr>
          <p:cNvPr id="15385" name="Rectangle 59"/>
          <p:cNvSpPr>
            <a:spLocks noChangeArrowheads="1"/>
          </p:cNvSpPr>
          <p:nvPr/>
        </p:nvSpPr>
        <p:spPr bwMode="auto">
          <a:xfrm>
            <a:off x="5508625" y="3716338"/>
            <a:ext cx="3455988" cy="503237"/>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Greedy Descent Min conflict</a:t>
            </a:r>
            <a:endParaRPr lang="en-US">
              <a:solidFill>
                <a:schemeClr val="accent2"/>
              </a:solidFill>
              <a:latin typeface="Arial Unicode MS" pitchFamily="34" charset="-128"/>
            </a:endParaRPr>
          </a:p>
        </p:txBody>
      </p:sp>
      <p:sp>
        <p:nvSpPr>
          <p:cNvPr id="15386" name="Rectangle 60"/>
          <p:cNvSpPr>
            <a:spLocks noChangeArrowheads="1"/>
          </p:cNvSpPr>
          <p:nvPr/>
        </p:nvSpPr>
        <p:spPr bwMode="auto">
          <a:xfrm>
            <a:off x="5219700" y="4581525"/>
            <a:ext cx="3924300" cy="503238"/>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Greedy Descent with random walk</a:t>
            </a:r>
            <a:endParaRPr lang="en-US">
              <a:solidFill>
                <a:schemeClr val="accent2"/>
              </a:solidFill>
              <a:latin typeface="Arial Unicode MS" pitchFamily="34" charset="-128"/>
            </a:endParaRPr>
          </a:p>
        </p:txBody>
      </p:sp>
      <p:sp>
        <p:nvSpPr>
          <p:cNvPr id="15387" name="Rectangle 61"/>
          <p:cNvSpPr>
            <a:spLocks noChangeArrowheads="1"/>
          </p:cNvSpPr>
          <p:nvPr/>
        </p:nvSpPr>
        <p:spPr bwMode="auto">
          <a:xfrm>
            <a:off x="4716463" y="5300663"/>
            <a:ext cx="3924300" cy="503237"/>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Greedy Descent with random restart</a:t>
            </a:r>
            <a:endParaRPr lang="en-US">
              <a:solidFill>
                <a:schemeClr val="accent2"/>
              </a:solidFill>
              <a:latin typeface="Arial Unicode MS" pitchFamily="34" charset="-128"/>
            </a:endParaRPr>
          </a:p>
        </p:txBody>
      </p:sp>
      <p:sp>
        <p:nvSpPr>
          <p:cNvPr id="15388" name="Rectangle 62"/>
          <p:cNvSpPr>
            <a:spLocks noChangeArrowheads="1"/>
          </p:cNvSpPr>
          <p:nvPr/>
        </p:nvSpPr>
        <p:spPr bwMode="auto">
          <a:xfrm>
            <a:off x="2195513" y="5661025"/>
            <a:ext cx="3924300" cy="503238"/>
          </a:xfrm>
          <a:prstGeom prst="rect">
            <a:avLst/>
          </a:prstGeom>
          <a:noFill/>
          <a:ln w="9525">
            <a:noFill/>
            <a:miter lim="800000"/>
            <a:headEnd/>
            <a:tailEnd/>
          </a:ln>
        </p:spPr>
        <p:txBody>
          <a:bodyPr/>
          <a:lstStyle/>
          <a:p>
            <a:pPr marL="533400" indent="-533400" algn="ctr">
              <a:lnSpc>
                <a:spcPct val="90000"/>
              </a:lnSpc>
              <a:spcBef>
                <a:spcPct val="20000"/>
              </a:spcBef>
            </a:pPr>
            <a:r>
              <a:rPr lang="en-US" sz="2400">
                <a:solidFill>
                  <a:schemeClr val="accent2"/>
                </a:solidFill>
                <a:latin typeface="Arial Unicode MS" pitchFamily="34" charset="-128"/>
              </a:rPr>
              <a:t>…..</a:t>
            </a:r>
            <a:endParaRPr lang="en-US">
              <a:solidFill>
                <a:schemeClr val="accent2"/>
              </a:solidFill>
              <a:latin typeface="Arial Unicode MS" pitchFamily="34"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CPSC 322, Lecture 5</a:t>
            </a:r>
            <a:endParaRPr lang="en-US"/>
          </a:p>
        </p:txBody>
      </p:sp>
      <p:sp>
        <p:nvSpPr>
          <p:cNvPr id="6" name="Slide Number Placeholder 5"/>
          <p:cNvSpPr>
            <a:spLocks noGrp="1"/>
          </p:cNvSpPr>
          <p:nvPr>
            <p:ph type="sldNum" sz="quarter" idx="12"/>
          </p:nvPr>
        </p:nvSpPr>
        <p:spPr/>
        <p:txBody>
          <a:bodyPr/>
          <a:lstStyle/>
          <a:p>
            <a:pPr>
              <a:defRPr/>
            </a:pPr>
            <a:r>
              <a:rPr lang="en-US"/>
              <a:t>Slide </a:t>
            </a:r>
            <a:fld id="{F2CAC1EA-9353-4672-9D93-9D2FD908BFD3}" type="slidenum">
              <a:rPr lang="en-US"/>
              <a:pPr>
                <a:defRPr/>
              </a:pPr>
              <a:t>34</a:t>
            </a:fld>
            <a:endParaRPr lang="en-US"/>
          </a:p>
        </p:txBody>
      </p:sp>
      <p:sp>
        <p:nvSpPr>
          <p:cNvPr id="2065" name="Rectangle 2"/>
          <p:cNvSpPr>
            <a:spLocks noGrp="1" noChangeArrowheads="1"/>
          </p:cNvSpPr>
          <p:nvPr>
            <p:ph type="title"/>
          </p:nvPr>
        </p:nvSpPr>
        <p:spPr>
          <a:xfrm>
            <a:off x="357188" y="0"/>
            <a:ext cx="8534400" cy="685800"/>
          </a:xfrm>
        </p:spPr>
        <p:txBody>
          <a:bodyPr/>
          <a:lstStyle/>
          <a:p>
            <a:pPr eaLnBrk="1" hangingPunct="1"/>
            <a:r>
              <a:rPr lang="en-US" smtClean="0"/>
              <a:t>Stochastic Local Search</a:t>
            </a:r>
          </a:p>
        </p:txBody>
      </p:sp>
      <p:sp>
        <p:nvSpPr>
          <p:cNvPr id="2066" name="Rectangle 3"/>
          <p:cNvSpPr>
            <a:spLocks noGrp="1" noChangeArrowheads="1"/>
          </p:cNvSpPr>
          <p:nvPr>
            <p:ph type="body" idx="1"/>
          </p:nvPr>
        </p:nvSpPr>
        <p:spPr>
          <a:xfrm>
            <a:off x="0" y="857250"/>
            <a:ext cx="8858250" cy="857250"/>
          </a:xfrm>
        </p:spPr>
        <p:txBody>
          <a:bodyPr/>
          <a:lstStyle/>
          <a:p>
            <a:pPr eaLnBrk="1" hangingPunct="1">
              <a:buFontTx/>
              <a:buChar char="•"/>
            </a:pPr>
            <a:r>
              <a:rPr lang="en-US" b="1" smtClean="0"/>
              <a:t>Key Idea: </a:t>
            </a:r>
            <a:r>
              <a:rPr lang="en-US" smtClean="0"/>
              <a:t>combine greedily improving moves with randomization</a:t>
            </a:r>
          </a:p>
        </p:txBody>
      </p:sp>
      <p:sp>
        <p:nvSpPr>
          <p:cNvPr id="7" name="Rectangle 3"/>
          <p:cNvSpPr txBox="1">
            <a:spLocks noChangeArrowheads="1"/>
          </p:cNvSpPr>
          <p:nvPr/>
        </p:nvSpPr>
        <p:spPr bwMode="auto">
          <a:xfrm>
            <a:off x="285750" y="1928813"/>
            <a:ext cx="8458200" cy="2286000"/>
          </a:xfrm>
          <a:prstGeom prst="rect">
            <a:avLst/>
          </a:prstGeom>
          <a:noFill/>
          <a:ln w="9525">
            <a:noFill/>
            <a:miter lim="800000"/>
            <a:headEnd/>
            <a:tailEnd/>
          </a:ln>
          <a:effectLst/>
        </p:spPr>
        <p:txBody>
          <a:bodyPr/>
          <a:lstStyle/>
          <a:p>
            <a:pPr marL="342900" indent="-342900">
              <a:spcBef>
                <a:spcPct val="20000"/>
              </a:spcBef>
              <a:buFontTx/>
              <a:buChar char="•"/>
              <a:defRPr/>
            </a:pPr>
            <a:r>
              <a:rPr lang="en-US" kern="0" dirty="0">
                <a:latin typeface="+mn-lt"/>
              </a:rPr>
              <a:t>As well as improving steps we can allow a “small probability” of:</a:t>
            </a:r>
          </a:p>
          <a:p>
            <a:pPr marL="742950" lvl="1" indent="-285750">
              <a:spcBef>
                <a:spcPct val="20000"/>
              </a:spcBef>
              <a:buClr>
                <a:schemeClr val="tx1"/>
              </a:buClr>
              <a:buSzPct val="120000"/>
              <a:buFontTx/>
              <a:buChar char="•"/>
              <a:defRPr/>
            </a:pPr>
            <a:r>
              <a:rPr lang="en-US" sz="2400" kern="0" dirty="0">
                <a:solidFill>
                  <a:schemeClr val="accent6"/>
                </a:solidFill>
                <a:latin typeface="+mn-lt"/>
              </a:rPr>
              <a:t>Random steps:</a:t>
            </a:r>
            <a:r>
              <a:rPr lang="en-US" sz="2400" kern="0" dirty="0">
                <a:latin typeface="+mn-lt"/>
              </a:rPr>
              <a:t> move to a random neighbor.</a:t>
            </a:r>
          </a:p>
          <a:p>
            <a:pPr marL="742950" lvl="1" indent="-285750">
              <a:spcBef>
                <a:spcPct val="20000"/>
              </a:spcBef>
              <a:buClr>
                <a:schemeClr val="tx1"/>
              </a:buClr>
              <a:buSzPct val="120000"/>
              <a:buFontTx/>
              <a:buChar char="•"/>
              <a:defRPr/>
            </a:pPr>
            <a:r>
              <a:rPr lang="en-US" sz="2400" kern="0" dirty="0">
                <a:solidFill>
                  <a:schemeClr val="accent6"/>
                </a:solidFill>
                <a:latin typeface="+mn-lt"/>
              </a:rPr>
              <a:t>Random restart: </a:t>
            </a:r>
            <a:r>
              <a:rPr lang="en-US" sz="2400" kern="0" dirty="0">
                <a:latin typeface="+mn-lt"/>
              </a:rPr>
              <a:t>reassign random values to all variables.</a:t>
            </a:r>
          </a:p>
        </p:txBody>
      </p:sp>
      <p:sp>
        <p:nvSpPr>
          <p:cNvPr id="8" name="Rectangle 3"/>
          <p:cNvSpPr txBox="1">
            <a:spLocks noChangeArrowheads="1"/>
          </p:cNvSpPr>
          <p:nvPr/>
        </p:nvSpPr>
        <p:spPr bwMode="auto">
          <a:xfrm>
            <a:off x="357188" y="4714875"/>
            <a:ext cx="8786812" cy="1643063"/>
          </a:xfrm>
          <a:prstGeom prst="rect">
            <a:avLst/>
          </a:prstGeom>
          <a:noFill/>
          <a:ln w="9525">
            <a:noFill/>
            <a:miter lim="800000"/>
            <a:headEnd/>
            <a:tailEnd/>
          </a:ln>
          <a:effectLst/>
        </p:spPr>
        <p:txBody>
          <a:bodyPr/>
          <a:lstStyle/>
          <a:p>
            <a:pPr marL="342900" indent="-342900">
              <a:spcBef>
                <a:spcPct val="20000"/>
              </a:spcBef>
              <a:buFontTx/>
              <a:buChar char="•"/>
              <a:defRPr/>
            </a:pPr>
            <a:r>
              <a:rPr lang="en-US" kern="0" dirty="0">
                <a:latin typeface="+mn-lt"/>
              </a:rPr>
              <a:t>Stop when</a:t>
            </a:r>
          </a:p>
          <a:p>
            <a:pPr marL="800100" lvl="1" indent="-342900">
              <a:spcBef>
                <a:spcPct val="20000"/>
              </a:spcBef>
              <a:buFontTx/>
              <a:buChar char="•"/>
              <a:defRPr/>
            </a:pPr>
            <a:r>
              <a:rPr lang="en-US" sz="2400" kern="0" dirty="0">
                <a:latin typeface="+mn-lt"/>
              </a:rPr>
              <a:t>Solution is found (in vanilla CSP …………………………)</a:t>
            </a:r>
          </a:p>
          <a:p>
            <a:pPr marL="800100" lvl="1" indent="-342900">
              <a:spcBef>
                <a:spcPct val="20000"/>
              </a:spcBef>
              <a:buFontTx/>
              <a:buChar char="•"/>
              <a:defRPr/>
            </a:pPr>
            <a:r>
              <a:rPr lang="en-US" sz="2400" kern="0" dirty="0">
                <a:latin typeface="+mn-lt"/>
              </a:rPr>
              <a:t>Run out of time (return best solution so far)</a:t>
            </a:r>
          </a:p>
        </p:txBody>
      </p:sp>
      <p:sp>
        <p:nvSpPr>
          <p:cNvPr id="9" name="Rectangle 3"/>
          <p:cNvSpPr txBox="1">
            <a:spLocks noChangeArrowheads="1"/>
          </p:cNvSpPr>
          <p:nvPr/>
        </p:nvSpPr>
        <p:spPr bwMode="auto">
          <a:xfrm>
            <a:off x="357188" y="4143375"/>
            <a:ext cx="7429500" cy="633413"/>
          </a:xfrm>
          <a:prstGeom prst="rect">
            <a:avLst/>
          </a:prstGeom>
          <a:noFill/>
          <a:ln w="9525">
            <a:noFill/>
            <a:miter lim="800000"/>
            <a:headEnd/>
            <a:tailEnd/>
          </a:ln>
          <a:effectLst/>
        </p:spPr>
        <p:txBody>
          <a:bodyPr/>
          <a:lstStyle/>
          <a:p>
            <a:pPr marL="342900" indent="-342900">
              <a:spcBef>
                <a:spcPct val="20000"/>
              </a:spcBef>
              <a:buFontTx/>
              <a:buChar char="•"/>
              <a:defRPr/>
            </a:pPr>
            <a:r>
              <a:rPr lang="en-US" kern="0" dirty="0">
                <a:latin typeface="+mn-lt"/>
              </a:rPr>
              <a:t>Always keep </a:t>
            </a:r>
            <a:r>
              <a:rPr lang="en-US" kern="0" dirty="0">
                <a:solidFill>
                  <a:schemeClr val="accent6"/>
                </a:solidFill>
                <a:latin typeface="+mn-lt"/>
              </a:rPr>
              <a:t>best solution found so far</a:t>
            </a:r>
            <a:endParaRPr lang="en-US" sz="2400" kern="0" dirty="0">
              <a:solidFill>
                <a:schemeClr val="accent6"/>
              </a:solidFill>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4</a:t>
            </a:r>
          </a:p>
        </p:txBody>
      </p:sp>
      <p:sp>
        <p:nvSpPr>
          <p:cNvPr id="6" name="Slide Number Placeholder 5"/>
          <p:cNvSpPr>
            <a:spLocks noGrp="1"/>
          </p:cNvSpPr>
          <p:nvPr>
            <p:ph type="sldNum" sz="quarter" idx="12"/>
          </p:nvPr>
        </p:nvSpPr>
        <p:spPr/>
        <p:txBody>
          <a:bodyPr/>
          <a:lstStyle/>
          <a:p>
            <a:pPr>
              <a:defRPr/>
            </a:pPr>
            <a:r>
              <a:rPr lang="en-US"/>
              <a:t>Slide </a:t>
            </a:r>
            <a:fld id="{0444D427-6559-45B0-9CCA-DE2744F17B26}" type="slidenum">
              <a:rPr lang="en-US"/>
              <a:pPr>
                <a:defRPr/>
              </a:pPr>
              <a:t>35</a:t>
            </a:fld>
            <a:endParaRPr lang="en-US"/>
          </a:p>
        </p:txBody>
      </p:sp>
      <p:sp>
        <p:nvSpPr>
          <p:cNvPr id="16391" name="Rectangle 2"/>
          <p:cNvSpPr>
            <a:spLocks noGrp="1" noChangeArrowheads="1"/>
          </p:cNvSpPr>
          <p:nvPr>
            <p:ph type="title"/>
          </p:nvPr>
        </p:nvSpPr>
        <p:spPr>
          <a:solidFill>
            <a:srgbClr val="CCFFCC"/>
          </a:solidFill>
        </p:spPr>
        <p:txBody>
          <a:bodyPr/>
          <a:lstStyle/>
          <a:p>
            <a:pPr eaLnBrk="1" hangingPunct="1"/>
            <a:r>
              <a:rPr lang="en-US" smtClean="0"/>
              <a:t>Learning Goals for today’s class</a:t>
            </a:r>
          </a:p>
        </p:txBody>
      </p:sp>
      <p:sp>
        <p:nvSpPr>
          <p:cNvPr id="11270" name="Rectangle 3"/>
          <p:cNvSpPr>
            <a:spLocks noGrp="1" noChangeArrowheads="1"/>
          </p:cNvSpPr>
          <p:nvPr>
            <p:ph type="body" idx="1"/>
          </p:nvPr>
        </p:nvSpPr>
        <p:spPr>
          <a:xfrm>
            <a:off x="357188" y="1000125"/>
            <a:ext cx="8458200" cy="4495800"/>
          </a:xfrm>
        </p:spPr>
        <p:txBody>
          <a:bodyPr/>
          <a:lstStyle/>
          <a:p>
            <a:pPr eaLnBrk="1" hangingPunct="1">
              <a:defRPr/>
            </a:pPr>
            <a:r>
              <a:rPr lang="en-US" sz="3200" b="1" dirty="0" smtClean="0"/>
              <a:t>You can:</a:t>
            </a:r>
          </a:p>
          <a:p>
            <a:pPr eaLnBrk="1" hangingPunct="1">
              <a:buFontTx/>
              <a:buChar char="•"/>
              <a:defRPr/>
            </a:pPr>
            <a:endParaRPr lang="en-US" dirty="0" smtClean="0"/>
          </a:p>
          <a:p>
            <a:pPr eaLnBrk="1" hangingPunct="1">
              <a:buFontTx/>
              <a:buChar char="•"/>
              <a:defRPr/>
            </a:pPr>
            <a:r>
              <a:rPr lang="en-US" sz="3200" dirty="0" smtClean="0"/>
              <a:t>Implement SLS with</a:t>
            </a:r>
          </a:p>
          <a:p>
            <a:pPr lvl="1" eaLnBrk="1" hangingPunct="1">
              <a:defRPr/>
            </a:pPr>
            <a:r>
              <a:rPr lang="en-US" sz="2800" dirty="0" smtClean="0">
                <a:ea typeface="+mn-ea"/>
                <a:cs typeface="+mn-cs"/>
              </a:rPr>
              <a:t>random steps (1-step, 2-step versions)</a:t>
            </a:r>
          </a:p>
          <a:p>
            <a:pPr lvl="1" eaLnBrk="1" hangingPunct="1">
              <a:defRPr/>
            </a:pPr>
            <a:r>
              <a:rPr lang="en-US" sz="2800" dirty="0" smtClean="0">
                <a:ea typeface="+mn-ea"/>
                <a:cs typeface="+mn-cs"/>
              </a:rPr>
              <a:t>random restart</a:t>
            </a:r>
          </a:p>
          <a:p>
            <a:pPr eaLnBrk="1" hangingPunct="1">
              <a:buFont typeface="Arial" pitchFamily="34" charset="0"/>
              <a:buChar char="•"/>
              <a:defRPr/>
            </a:pPr>
            <a:r>
              <a:rPr lang="en-US" sz="3200" dirty="0" smtClean="0"/>
              <a:t>Compare SLS algorithms with runtime distributions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15</a:t>
            </a:r>
          </a:p>
        </p:txBody>
      </p:sp>
      <p:sp>
        <p:nvSpPr>
          <p:cNvPr id="8" name="Slide Number Placeholder 5"/>
          <p:cNvSpPr>
            <a:spLocks noGrp="1"/>
          </p:cNvSpPr>
          <p:nvPr>
            <p:ph type="sldNum" sz="quarter" idx="12"/>
          </p:nvPr>
        </p:nvSpPr>
        <p:spPr/>
        <p:txBody>
          <a:bodyPr/>
          <a:lstStyle/>
          <a:p>
            <a:pPr>
              <a:defRPr/>
            </a:pPr>
            <a:r>
              <a:rPr lang="en-US"/>
              <a:t>Slide </a:t>
            </a:r>
            <a:fld id="{FE24A4A0-F2F5-4873-BAFE-25A575038FFB}" type="slidenum">
              <a:rPr lang="en-US"/>
              <a:pPr>
                <a:defRPr/>
              </a:pPr>
              <a:t>36</a:t>
            </a:fld>
            <a:endParaRPr lang="en-US"/>
          </a:p>
        </p:txBody>
      </p:sp>
      <p:sp>
        <p:nvSpPr>
          <p:cNvPr id="17417" name="Rectangle 2"/>
          <p:cNvSpPr>
            <a:spLocks noGrp="1" noChangeArrowheads="1"/>
          </p:cNvSpPr>
          <p:nvPr>
            <p:ph type="title"/>
          </p:nvPr>
        </p:nvSpPr>
        <p:spPr>
          <a:xfrm>
            <a:off x="250825" y="2852738"/>
            <a:ext cx="8534400" cy="685800"/>
          </a:xfrm>
        </p:spPr>
        <p:txBody>
          <a:bodyPr/>
          <a:lstStyle/>
          <a:p>
            <a:pPr eaLnBrk="1" hangingPunct="1"/>
            <a:r>
              <a:rPr lang="en-US" smtClean="0"/>
              <a:t>Next Class</a:t>
            </a:r>
          </a:p>
        </p:txBody>
      </p:sp>
      <p:sp>
        <p:nvSpPr>
          <p:cNvPr id="17418" name="Rectangle 3"/>
          <p:cNvSpPr>
            <a:spLocks noGrp="1" noChangeArrowheads="1"/>
          </p:cNvSpPr>
          <p:nvPr>
            <p:ph type="body" idx="1"/>
          </p:nvPr>
        </p:nvSpPr>
        <p:spPr>
          <a:xfrm>
            <a:off x="395288" y="3789363"/>
            <a:ext cx="8458200" cy="1728787"/>
          </a:xfrm>
        </p:spPr>
        <p:txBody>
          <a:bodyPr/>
          <a:lstStyle/>
          <a:p>
            <a:pPr eaLnBrk="1" hangingPunct="1">
              <a:lnSpc>
                <a:spcPct val="80000"/>
              </a:lnSpc>
              <a:buFontTx/>
              <a:buChar char="•"/>
            </a:pPr>
            <a:r>
              <a:rPr lang="en-US" b="1" dirty="0" smtClean="0"/>
              <a:t>More SLS variants</a:t>
            </a:r>
          </a:p>
          <a:p>
            <a:pPr eaLnBrk="1" hangingPunct="1">
              <a:lnSpc>
                <a:spcPct val="80000"/>
              </a:lnSpc>
              <a:buFontTx/>
              <a:buChar char="•"/>
            </a:pPr>
            <a:r>
              <a:rPr lang="en-US" b="1" dirty="0" smtClean="0"/>
              <a:t>Finish CSPs</a:t>
            </a:r>
          </a:p>
          <a:p>
            <a:pPr eaLnBrk="1" hangingPunct="1">
              <a:lnSpc>
                <a:spcPct val="80000"/>
              </a:lnSpc>
              <a:buFontTx/>
              <a:buChar char="•"/>
            </a:pPr>
            <a:r>
              <a:rPr lang="en-US" b="1" dirty="0" smtClean="0"/>
              <a:t>(</a:t>
            </a:r>
            <a:r>
              <a:rPr lang="en-US" b="1" smtClean="0"/>
              <a:t>if time) Start </a:t>
            </a:r>
            <a:r>
              <a:rPr lang="en-US" b="1" dirty="0" smtClean="0"/>
              <a:t>planning</a:t>
            </a:r>
          </a:p>
          <a:p>
            <a:pPr eaLnBrk="1" hangingPunct="1">
              <a:lnSpc>
                <a:spcPct val="80000"/>
              </a:lnSpc>
              <a:buFontTx/>
              <a:buChar char="•"/>
            </a:pPr>
            <a:endParaRPr lang="en-US" sz="2400" b="1" dirty="0" smtClean="0"/>
          </a:p>
          <a:p>
            <a:pPr eaLnBrk="1" hangingPunct="1">
              <a:lnSpc>
                <a:spcPct val="80000"/>
              </a:lnSpc>
            </a:pPr>
            <a:endParaRPr lang="en-US" b="1" dirty="0" smtClean="0"/>
          </a:p>
          <a:p>
            <a:pPr eaLnBrk="1" hangingPunct="1">
              <a:lnSpc>
                <a:spcPct val="80000"/>
              </a:lnSpc>
            </a:pPr>
            <a:endParaRPr lang="en-US" sz="2000" dirty="0" smtClean="0">
              <a:solidFill>
                <a:schemeClr val="bg2"/>
              </a:solidFill>
            </a:endParaRPr>
          </a:p>
        </p:txBody>
      </p:sp>
      <p:sp>
        <p:nvSpPr>
          <p:cNvPr id="17419" name="Rectangle 4"/>
          <p:cNvSpPr>
            <a:spLocks noChangeArrowheads="1"/>
          </p:cNvSpPr>
          <p:nvPr/>
        </p:nvSpPr>
        <p:spPr bwMode="auto">
          <a:xfrm>
            <a:off x="323850" y="476250"/>
            <a:ext cx="8534400" cy="68580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Assign-2</a:t>
            </a:r>
          </a:p>
        </p:txBody>
      </p:sp>
      <p:sp>
        <p:nvSpPr>
          <p:cNvPr id="17420" name="Rectangle 5"/>
          <p:cNvSpPr>
            <a:spLocks noChangeArrowheads="1"/>
          </p:cNvSpPr>
          <p:nvPr/>
        </p:nvSpPr>
        <p:spPr bwMode="auto">
          <a:xfrm>
            <a:off x="428625" y="1285875"/>
            <a:ext cx="8458200" cy="576263"/>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b="1" dirty="0">
                <a:latin typeface="Arial Unicode MS" pitchFamily="34" charset="-128"/>
              </a:rPr>
              <a:t>Will be out </a:t>
            </a:r>
            <a:r>
              <a:rPr lang="en-US" b="1" dirty="0" smtClean="0">
                <a:latin typeface="Arial Unicode MS" pitchFamily="34" charset="-128"/>
              </a:rPr>
              <a:t>on Tue</a:t>
            </a:r>
            <a:endParaRPr lang="en-US" b="1" dirty="0">
              <a:latin typeface="Arial Unicode MS" pitchFamily="34" charset="-128"/>
            </a:endParaRPr>
          </a:p>
          <a:p>
            <a:pPr marL="342900" indent="-342900">
              <a:lnSpc>
                <a:spcPct val="80000"/>
              </a:lnSpc>
              <a:spcBef>
                <a:spcPct val="20000"/>
              </a:spcBef>
              <a:buFontTx/>
              <a:buChar char="•"/>
            </a:pPr>
            <a:r>
              <a:rPr lang="en-US" b="1" dirty="0">
                <a:latin typeface="Arial Unicode MS" pitchFamily="34" charset="-128"/>
              </a:rPr>
              <a:t>Assignments will be weighted: </a:t>
            </a:r>
          </a:p>
          <a:p>
            <a:pPr marL="342900" indent="-342900">
              <a:lnSpc>
                <a:spcPct val="80000"/>
              </a:lnSpc>
              <a:spcBef>
                <a:spcPct val="20000"/>
              </a:spcBef>
            </a:pPr>
            <a:r>
              <a:rPr lang="en-US" b="1" dirty="0">
                <a:latin typeface="Arial Unicode MS" pitchFamily="34" charset="-128"/>
              </a:rPr>
              <a:t>A0 (12%), A1…A4 (22%) each</a:t>
            </a:r>
            <a:endParaRPr lang="en-US" sz="2000" dirty="0">
              <a:solidFill>
                <a:schemeClr val="bg2"/>
              </a:solidFill>
              <a:latin typeface="Arial Unicode MS"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2D5251C2-C758-4B8E-AF21-F99C44D168B1}" type="slidenum">
              <a:rPr lang="en-US"/>
              <a:pPr>
                <a:defRPr/>
              </a:pPr>
              <a:t>4</a:t>
            </a:fld>
            <a:endParaRPr lang="en-US"/>
          </a:p>
        </p:txBody>
      </p:sp>
      <p:sp>
        <p:nvSpPr>
          <p:cNvPr id="3077" name="Rectangle 2"/>
          <p:cNvSpPr>
            <a:spLocks noGrp="1" noChangeArrowheads="1"/>
          </p:cNvSpPr>
          <p:nvPr>
            <p:ph type="title"/>
          </p:nvPr>
        </p:nvSpPr>
        <p:spPr/>
        <p:txBody>
          <a:bodyPr/>
          <a:lstStyle/>
          <a:p>
            <a:pPr eaLnBrk="1" hangingPunct="1"/>
            <a:r>
              <a:rPr lang="en-US" smtClean="0"/>
              <a:t>Lecture Overview</a:t>
            </a:r>
          </a:p>
        </p:txBody>
      </p:sp>
      <p:sp>
        <p:nvSpPr>
          <p:cNvPr id="3078" name="Rectangle 3"/>
          <p:cNvSpPr>
            <a:spLocks noGrp="1" noChangeArrowheads="1"/>
          </p:cNvSpPr>
          <p:nvPr>
            <p:ph type="body" idx="1"/>
          </p:nvPr>
        </p:nvSpPr>
        <p:spPr>
          <a:xfrm>
            <a:off x="395288" y="1268413"/>
            <a:ext cx="8458200" cy="4495800"/>
          </a:xfrm>
        </p:spPr>
        <p:txBody>
          <a:bodyPr/>
          <a:lstStyle/>
          <a:p>
            <a:pPr eaLnBrk="1" hangingPunct="1">
              <a:buFontTx/>
              <a:buChar char="•"/>
            </a:pPr>
            <a:endParaRPr lang="en-US" sz="4000" b="1" smtClean="0"/>
          </a:p>
          <a:p>
            <a:pPr eaLnBrk="1" hangingPunct="1">
              <a:buFontTx/>
              <a:buChar char="•"/>
            </a:pPr>
            <a:r>
              <a:rPr lang="en-US" sz="4000" b="1" smtClean="0"/>
              <a:t>Recap Local Search in CSPs</a:t>
            </a:r>
          </a:p>
          <a:p>
            <a:pPr eaLnBrk="1" hangingPunct="1">
              <a:buFontTx/>
              <a:buChar char="•"/>
            </a:pPr>
            <a:r>
              <a:rPr lang="en-US" sz="4000" smtClean="0">
                <a:solidFill>
                  <a:schemeClr val="folHlink"/>
                </a:solidFill>
              </a:rPr>
              <a:t>Stochastic Local Search (SLS)</a:t>
            </a:r>
          </a:p>
          <a:p>
            <a:pPr eaLnBrk="1" hangingPunct="1">
              <a:buFontTx/>
              <a:buChar char="•"/>
            </a:pPr>
            <a:r>
              <a:rPr lang="en-US" sz="4000" smtClean="0">
                <a:solidFill>
                  <a:schemeClr val="folHlink"/>
                </a:solidFill>
              </a:rPr>
              <a:t>Comparing SLS algorithms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15</a:t>
            </a:r>
          </a:p>
        </p:txBody>
      </p:sp>
      <p:sp>
        <p:nvSpPr>
          <p:cNvPr id="6" name="Slide Number Placeholder 5"/>
          <p:cNvSpPr>
            <a:spLocks noGrp="1"/>
          </p:cNvSpPr>
          <p:nvPr>
            <p:ph type="sldNum" sz="quarter" idx="12"/>
          </p:nvPr>
        </p:nvSpPr>
        <p:spPr/>
        <p:txBody>
          <a:bodyPr/>
          <a:lstStyle/>
          <a:p>
            <a:pPr>
              <a:defRPr/>
            </a:pPr>
            <a:r>
              <a:rPr lang="en-US"/>
              <a:t>Slide </a:t>
            </a:r>
            <a:fld id="{A3FF10BD-D4F1-4115-9905-0579C252DD5A}" type="slidenum">
              <a:rPr lang="en-US"/>
              <a:pPr>
                <a:defRPr/>
              </a:pPr>
              <a:t>5</a:t>
            </a:fld>
            <a:endParaRPr lang="en-US"/>
          </a:p>
        </p:txBody>
      </p:sp>
      <p:sp>
        <p:nvSpPr>
          <p:cNvPr id="4116" name="Rectangle 2"/>
          <p:cNvSpPr>
            <a:spLocks noGrp="1" noChangeArrowheads="1"/>
          </p:cNvSpPr>
          <p:nvPr>
            <p:ph type="title"/>
          </p:nvPr>
        </p:nvSpPr>
        <p:spPr/>
        <p:txBody>
          <a:bodyPr/>
          <a:lstStyle/>
          <a:p>
            <a:pPr eaLnBrk="1" hangingPunct="1"/>
            <a:r>
              <a:rPr lang="en-US" smtClean="0"/>
              <a:t>Local Search: Summary</a:t>
            </a:r>
          </a:p>
        </p:txBody>
      </p:sp>
      <p:sp>
        <p:nvSpPr>
          <p:cNvPr id="670723" name="Rectangle 3"/>
          <p:cNvSpPr>
            <a:spLocks noGrp="1" noChangeArrowheads="1"/>
          </p:cNvSpPr>
          <p:nvPr>
            <p:ph type="body" idx="1"/>
          </p:nvPr>
        </p:nvSpPr>
        <p:spPr>
          <a:xfrm>
            <a:off x="357188" y="1071563"/>
            <a:ext cx="8534400" cy="4448175"/>
          </a:xfrm>
        </p:spPr>
        <p:txBody>
          <a:bodyPr/>
          <a:lstStyle/>
          <a:p>
            <a:pPr eaLnBrk="1" hangingPunct="1">
              <a:buFontTx/>
              <a:buChar char="•"/>
              <a:defRPr/>
            </a:pPr>
            <a:r>
              <a:rPr lang="en-US" dirty="0" smtClean="0"/>
              <a:t>A useful method in practice for large CSPs</a:t>
            </a:r>
            <a:endParaRPr lang="en-US" dirty="0" smtClean="0">
              <a:solidFill>
                <a:srgbClr val="CC0099"/>
              </a:solidFill>
            </a:endParaRPr>
          </a:p>
          <a:p>
            <a:pPr lvl="1" eaLnBrk="1" hangingPunct="1">
              <a:defRPr/>
            </a:pPr>
            <a:r>
              <a:rPr lang="en-US" dirty="0" smtClean="0"/>
              <a:t>Start from a </a:t>
            </a:r>
            <a:r>
              <a:rPr lang="en-US" dirty="0" smtClean="0">
                <a:solidFill>
                  <a:schemeClr val="accent6"/>
                </a:solidFill>
              </a:rPr>
              <a:t>possible world</a:t>
            </a:r>
          </a:p>
          <a:p>
            <a:pPr lvl="1" eaLnBrk="1" hangingPunct="1">
              <a:defRPr/>
            </a:pPr>
            <a:endParaRPr lang="en-US" dirty="0" smtClean="0"/>
          </a:p>
          <a:p>
            <a:pPr lvl="1" eaLnBrk="1" hangingPunct="1">
              <a:defRPr/>
            </a:pPr>
            <a:r>
              <a:rPr lang="en-US" dirty="0" smtClean="0"/>
              <a:t>Generate some </a:t>
            </a:r>
            <a:r>
              <a:rPr lang="en-US" dirty="0" smtClean="0">
                <a:solidFill>
                  <a:schemeClr val="accent6"/>
                </a:solidFill>
              </a:rPr>
              <a:t>neighbors</a:t>
            </a:r>
            <a:r>
              <a:rPr lang="en-US" dirty="0" smtClean="0"/>
              <a:t> ( “similar” possible worlds)</a:t>
            </a:r>
          </a:p>
          <a:p>
            <a:pPr lvl="1" eaLnBrk="1" hangingPunct="1">
              <a:defRPr/>
            </a:pPr>
            <a:endParaRPr lang="en-US" dirty="0" smtClean="0"/>
          </a:p>
          <a:p>
            <a:pPr lvl="1" eaLnBrk="1" hangingPunct="1">
              <a:defRPr/>
            </a:pPr>
            <a:r>
              <a:rPr lang="en-US" dirty="0" smtClean="0"/>
              <a:t>Move from current node to a neighbor, selected to minimize/maximize a scoring function which combines:</a:t>
            </a:r>
          </a:p>
          <a:p>
            <a:pPr lvl="2" eaLnBrk="1" hangingPunct="1">
              <a:defRPr/>
            </a:pPr>
            <a:r>
              <a:rPr lang="en-US" dirty="0" smtClean="0"/>
              <a:t>Info about how many constraints are violated</a:t>
            </a:r>
          </a:p>
          <a:p>
            <a:pPr lvl="2" eaLnBrk="1" hangingPunct="1">
              <a:defRPr/>
            </a:pPr>
            <a:r>
              <a:rPr lang="en-US" dirty="0" smtClean="0"/>
              <a:t>Information about the cost/quality of the solution (you want the best solution, not just a solution)</a:t>
            </a:r>
          </a:p>
          <a:p>
            <a:pPr lvl="1" eaLnBrk="1" hangingPunct="1">
              <a:defRPr/>
            </a:pPr>
            <a:endParaRPr lang="en-US" dirty="0" smtClean="0">
              <a:solidFill>
                <a:srgbClr val="CC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pPr>
              <a:defRPr/>
            </a:pPr>
            <a:r>
              <a:rPr lang="en-US" smtClean="0">
                <a:solidFill>
                  <a:srgbClr val="000000"/>
                </a:solidFill>
              </a:rPr>
              <a:t>CPSC 322, Lecture 5</a:t>
            </a:r>
            <a:endParaRPr lang="en-US">
              <a:solidFill>
                <a:srgbClr val="000000"/>
              </a:solidFill>
            </a:endParaRPr>
          </a:p>
        </p:txBody>
      </p:sp>
      <p:sp>
        <p:nvSpPr>
          <p:cNvPr id="7" name="Slide Number Placeholder 3"/>
          <p:cNvSpPr>
            <a:spLocks noGrp="1"/>
          </p:cNvSpPr>
          <p:nvPr>
            <p:ph type="sldNum" sz="quarter" idx="12"/>
          </p:nvPr>
        </p:nvSpPr>
        <p:spPr/>
        <p:txBody>
          <a:bodyPr/>
          <a:lstStyle/>
          <a:p>
            <a:pPr>
              <a:defRPr/>
            </a:pPr>
            <a:r>
              <a:rPr lang="en-US">
                <a:solidFill>
                  <a:srgbClr val="000000"/>
                </a:solidFill>
              </a:rPr>
              <a:t>Slide </a:t>
            </a:r>
            <a:fld id="{541DDD0E-DF45-4CB8-9575-E359BC6139DC}" type="slidenum">
              <a:rPr lang="en-US">
                <a:solidFill>
                  <a:srgbClr val="000000"/>
                </a:solidFill>
              </a:rPr>
              <a:pPr>
                <a:defRPr/>
              </a:pPr>
              <a:t>6</a:t>
            </a:fld>
            <a:endParaRPr lang="en-US">
              <a:solidFill>
                <a:srgbClr val="000000"/>
              </a:solidFill>
            </a:endParaRPr>
          </a:p>
        </p:txBody>
      </p:sp>
      <p:pic>
        <p:nvPicPr>
          <p:cNvPr id="11290" name="Picture 2" descr="hill-climbing"/>
          <p:cNvPicPr>
            <a:picLocks noChangeAspect="1" noChangeArrowheads="1"/>
          </p:cNvPicPr>
          <p:nvPr/>
        </p:nvPicPr>
        <p:blipFill>
          <a:blip r:embed="rId4" cstate="print"/>
          <a:srcRect/>
          <a:stretch>
            <a:fillRect/>
          </a:stretch>
        </p:blipFill>
        <p:spPr bwMode="auto">
          <a:xfrm>
            <a:off x="1258888" y="1557338"/>
            <a:ext cx="6329362" cy="4872037"/>
          </a:xfrm>
          <a:prstGeom prst="rect">
            <a:avLst/>
          </a:prstGeom>
          <a:noFill/>
          <a:ln w="9525">
            <a:noFill/>
            <a:miter lim="800000"/>
            <a:headEnd/>
            <a:tailEnd/>
          </a:ln>
        </p:spPr>
      </p:pic>
      <p:sp>
        <p:nvSpPr>
          <p:cNvPr id="11291" name="Rectangle 3"/>
          <p:cNvSpPr>
            <a:spLocks noChangeArrowheads="1"/>
          </p:cNvSpPr>
          <p:nvPr/>
        </p:nvSpPr>
        <p:spPr bwMode="auto">
          <a:xfrm>
            <a:off x="0" y="152400"/>
            <a:ext cx="8610600" cy="838200"/>
          </a:xfrm>
          <a:prstGeom prst="rect">
            <a:avLst/>
          </a:prstGeom>
          <a:noFill/>
          <a:ln w="9525">
            <a:noFill/>
            <a:miter lim="800000"/>
            <a:headEnd/>
            <a:tailEnd/>
          </a:ln>
        </p:spPr>
        <p:txBody>
          <a:bodyPr anchor="ctr"/>
          <a:lstStyle/>
          <a:p>
            <a:pPr algn="ctr" eaLnBrk="0" hangingPunct="0"/>
            <a:r>
              <a:rPr lang="en-US" sz="3600" b="1">
                <a:solidFill>
                  <a:srgbClr val="000000"/>
                </a:solidFill>
                <a:latin typeface="Arial Unicode MS" pitchFamily="34" charset="-128"/>
              </a:rPr>
              <a:t>Hill Climbing</a:t>
            </a:r>
          </a:p>
        </p:txBody>
      </p:sp>
      <p:sp>
        <p:nvSpPr>
          <p:cNvPr id="11292" name="Rectangle 4"/>
          <p:cNvSpPr>
            <a:spLocks noChangeArrowheads="1"/>
          </p:cNvSpPr>
          <p:nvPr/>
        </p:nvSpPr>
        <p:spPr bwMode="auto">
          <a:xfrm>
            <a:off x="395288" y="908050"/>
            <a:ext cx="7704137" cy="865188"/>
          </a:xfrm>
          <a:prstGeom prst="rect">
            <a:avLst/>
          </a:prstGeom>
          <a:noFill/>
          <a:ln w="9525">
            <a:solidFill>
              <a:schemeClr val="accent2"/>
            </a:solidFill>
            <a:miter lim="800000"/>
            <a:headEnd/>
            <a:tailEnd/>
          </a:ln>
        </p:spPr>
        <p:txBody>
          <a:bodyPr/>
          <a:lstStyle/>
          <a:p>
            <a:pPr marL="342900" indent="-342900">
              <a:spcBef>
                <a:spcPct val="20000"/>
              </a:spcBef>
            </a:pPr>
            <a:r>
              <a:rPr lang="en-US">
                <a:solidFill>
                  <a:srgbClr val="000000"/>
                </a:solidFill>
                <a:latin typeface="Arial Unicode MS" pitchFamily="34" charset="-128"/>
              </a:rPr>
              <a:t>NOTE: Everything that will be said for Hill Climbing is also true for Greedy Descent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smtClean="0">
                <a:solidFill>
                  <a:srgbClr val="000000"/>
                </a:solidFill>
              </a:rPr>
              <a:t>CPSC 322, Lecture 5</a:t>
            </a:r>
            <a:endParaRPr lang="en-US">
              <a:solidFill>
                <a:srgbClr val="000000"/>
              </a:solidFill>
            </a:endParaRPr>
          </a:p>
        </p:txBody>
      </p:sp>
      <p:sp>
        <p:nvSpPr>
          <p:cNvPr id="10" name="Slide Number Placeholder 5"/>
          <p:cNvSpPr>
            <a:spLocks noGrp="1"/>
          </p:cNvSpPr>
          <p:nvPr>
            <p:ph type="sldNum" sz="quarter" idx="12"/>
          </p:nvPr>
        </p:nvSpPr>
        <p:spPr/>
        <p:txBody>
          <a:bodyPr/>
          <a:lstStyle/>
          <a:p>
            <a:pPr>
              <a:defRPr/>
            </a:pPr>
            <a:r>
              <a:rPr lang="en-US">
                <a:solidFill>
                  <a:srgbClr val="000000"/>
                </a:solidFill>
              </a:rPr>
              <a:t>Slide </a:t>
            </a:r>
            <a:fld id="{67F7DFB8-4269-42DB-9F43-A0D1A19A9A78}" type="slidenum">
              <a:rPr lang="en-US">
                <a:solidFill>
                  <a:srgbClr val="000000"/>
                </a:solidFill>
              </a:rPr>
              <a:pPr>
                <a:defRPr/>
              </a:pPr>
              <a:t>7</a:t>
            </a:fld>
            <a:endParaRPr lang="en-US">
              <a:solidFill>
                <a:srgbClr val="000000"/>
              </a:solidFill>
            </a:endParaRPr>
          </a:p>
        </p:txBody>
      </p:sp>
      <p:sp>
        <p:nvSpPr>
          <p:cNvPr id="12300" name="Rectangle 2"/>
          <p:cNvSpPr>
            <a:spLocks noChangeArrowheads="1"/>
          </p:cNvSpPr>
          <p:nvPr/>
        </p:nvSpPr>
        <p:spPr bwMode="auto">
          <a:xfrm>
            <a:off x="152400" y="990600"/>
            <a:ext cx="8991600" cy="4114800"/>
          </a:xfrm>
          <a:prstGeom prst="rect">
            <a:avLst/>
          </a:prstGeom>
          <a:noFill/>
          <a:ln w="9525">
            <a:noFill/>
            <a:miter lim="800000"/>
            <a:headEnd/>
            <a:tailEnd/>
          </a:ln>
        </p:spPr>
        <p:txBody>
          <a:bodyPr/>
          <a:lstStyle/>
          <a:p>
            <a:pPr marL="342900" indent="-342900">
              <a:spcBef>
                <a:spcPct val="20000"/>
              </a:spcBef>
            </a:pPr>
            <a:endParaRPr lang="en-CA">
              <a:solidFill>
                <a:srgbClr val="000000"/>
              </a:solidFill>
              <a:latin typeface="Arial Unicode MS" pitchFamily="34" charset="-128"/>
            </a:endParaRPr>
          </a:p>
        </p:txBody>
      </p:sp>
      <p:sp>
        <p:nvSpPr>
          <p:cNvPr id="12301" name="Rectangle 3"/>
          <p:cNvSpPr>
            <a:spLocks noGrp="1" noChangeArrowheads="1"/>
          </p:cNvSpPr>
          <p:nvPr>
            <p:ph type="title"/>
          </p:nvPr>
        </p:nvSpPr>
        <p:spPr/>
        <p:txBody>
          <a:bodyPr/>
          <a:lstStyle/>
          <a:p>
            <a:pPr eaLnBrk="1" hangingPunct="1"/>
            <a:r>
              <a:rPr lang="en-US" smtClean="0"/>
              <a:t>Problems with Hill Climbing</a:t>
            </a:r>
          </a:p>
        </p:txBody>
      </p:sp>
      <p:sp>
        <p:nvSpPr>
          <p:cNvPr id="12302" name="Rectangle 4"/>
          <p:cNvSpPr>
            <a:spLocks noChangeArrowheads="1"/>
          </p:cNvSpPr>
          <p:nvPr/>
        </p:nvSpPr>
        <p:spPr bwMode="auto">
          <a:xfrm>
            <a:off x="304800" y="1143000"/>
            <a:ext cx="3581400" cy="1752600"/>
          </a:xfrm>
          <a:prstGeom prst="rect">
            <a:avLst/>
          </a:prstGeom>
          <a:noFill/>
          <a:ln w="9525">
            <a:noFill/>
            <a:miter lim="800000"/>
            <a:headEnd/>
            <a:tailEnd/>
          </a:ln>
        </p:spPr>
        <p:txBody>
          <a:bodyPr/>
          <a:lstStyle/>
          <a:p>
            <a:pPr marL="342900" indent="-342900">
              <a:spcBef>
                <a:spcPct val="20000"/>
              </a:spcBef>
            </a:pPr>
            <a:r>
              <a:rPr lang="en-US" sz="2400">
                <a:solidFill>
                  <a:srgbClr val="000000"/>
                </a:solidFill>
                <a:latin typeface="Arial Unicode MS" pitchFamily="34" charset="-128"/>
              </a:rPr>
              <a:t>Local Maxima.</a:t>
            </a:r>
          </a:p>
          <a:p>
            <a:pPr marL="342900" indent="-342900">
              <a:spcBef>
                <a:spcPct val="20000"/>
              </a:spcBef>
            </a:pPr>
            <a:r>
              <a:rPr lang="en-US" sz="2400">
                <a:solidFill>
                  <a:srgbClr val="000000"/>
                </a:solidFill>
                <a:latin typeface="Arial Unicode MS" pitchFamily="34" charset="-128"/>
              </a:rPr>
              <a:t>Plateau - Shoulders</a:t>
            </a:r>
          </a:p>
        </p:txBody>
      </p:sp>
      <p:pic>
        <p:nvPicPr>
          <p:cNvPr id="12303" name="Picture 5" descr="hc"/>
          <p:cNvPicPr>
            <a:picLocks noGrp="1" noChangeAspect="1" noChangeArrowheads="1"/>
          </p:cNvPicPr>
          <p:nvPr>
            <p:ph idx="1"/>
          </p:nvPr>
        </p:nvPicPr>
        <p:blipFill>
          <a:blip r:embed="rId4" cstate="print"/>
          <a:srcRect/>
          <a:stretch>
            <a:fillRect/>
          </a:stretch>
        </p:blipFill>
        <p:spPr>
          <a:xfrm>
            <a:off x="685800" y="2017713"/>
            <a:ext cx="8458200" cy="4840287"/>
          </a:xfrm>
          <a:noFill/>
        </p:spPr>
      </p:pic>
      <p:sp>
        <p:nvSpPr>
          <p:cNvPr id="12304" name="Text Box 6"/>
          <p:cNvSpPr txBox="1">
            <a:spLocks noChangeArrowheads="1"/>
          </p:cNvSpPr>
          <p:nvPr/>
        </p:nvSpPr>
        <p:spPr bwMode="auto">
          <a:xfrm>
            <a:off x="7086600" y="4257675"/>
            <a:ext cx="1311275" cy="946150"/>
          </a:xfrm>
          <a:prstGeom prst="rect">
            <a:avLst/>
          </a:prstGeom>
          <a:noFill/>
          <a:ln w="9525">
            <a:noFill/>
            <a:miter lim="800000"/>
            <a:headEnd/>
            <a:tailEnd/>
          </a:ln>
        </p:spPr>
        <p:txBody>
          <a:bodyPr>
            <a:spAutoFit/>
          </a:bodyPr>
          <a:lstStyle/>
          <a:p>
            <a:pPr eaLnBrk="0" hangingPunct="0"/>
            <a:endParaRPr lang="en-US" b="1">
              <a:solidFill>
                <a:srgbClr val="000000"/>
              </a:solidFill>
            </a:endParaRPr>
          </a:p>
          <a:p>
            <a:pPr eaLnBrk="0" hangingPunct="0"/>
            <a:endParaRPr lang="en-US" b="1">
              <a:solidFill>
                <a:srgbClr val="000000"/>
              </a:solidFill>
            </a:endParaRPr>
          </a:p>
        </p:txBody>
      </p:sp>
      <p:sp>
        <p:nvSpPr>
          <p:cNvPr id="12305" name="Text Box 7"/>
          <p:cNvSpPr txBox="1">
            <a:spLocks noChangeArrowheads="1"/>
          </p:cNvSpPr>
          <p:nvPr/>
        </p:nvSpPr>
        <p:spPr bwMode="auto">
          <a:xfrm>
            <a:off x="6994525" y="4633913"/>
            <a:ext cx="976313" cy="336550"/>
          </a:xfrm>
          <a:prstGeom prst="rect">
            <a:avLst/>
          </a:prstGeom>
          <a:noFill/>
          <a:ln w="9525">
            <a:noFill/>
            <a:miter lim="800000"/>
            <a:headEnd/>
            <a:tailEnd/>
          </a:ln>
        </p:spPr>
        <p:txBody>
          <a:bodyPr wrap="none">
            <a:spAutoFit/>
          </a:bodyPr>
          <a:lstStyle/>
          <a:p>
            <a:pPr eaLnBrk="0" hangingPunct="0"/>
            <a:r>
              <a:rPr lang="en-US" sz="1600" b="1">
                <a:solidFill>
                  <a:srgbClr val="000000"/>
                </a:solidFill>
              </a:rPr>
              <a:t>(Plateau)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smtClean="0">
                <a:solidFill>
                  <a:srgbClr val="000000"/>
                </a:solidFill>
              </a:rPr>
              <a:t>CPSC 322, Lecture 5</a:t>
            </a:r>
          </a:p>
        </p:txBody>
      </p:sp>
      <p:sp>
        <p:nvSpPr>
          <p:cNvPr id="7" name="Slide Number Placeholder 5"/>
          <p:cNvSpPr>
            <a:spLocks noGrp="1"/>
          </p:cNvSpPr>
          <p:nvPr>
            <p:ph type="sldNum" sz="quarter" idx="12"/>
          </p:nvPr>
        </p:nvSpPr>
        <p:spPr/>
        <p:txBody>
          <a:bodyPr/>
          <a:lstStyle/>
          <a:p>
            <a:pPr>
              <a:defRPr/>
            </a:pPr>
            <a:r>
              <a:rPr lang="en-US" smtClean="0">
                <a:solidFill>
                  <a:srgbClr val="000000"/>
                </a:solidFill>
              </a:rPr>
              <a:t>Slide </a:t>
            </a:r>
            <a:fld id="{2B8BF361-1AB4-4484-875B-81182785B28F}" type="slidenum">
              <a:rPr lang="en-US" smtClean="0">
                <a:solidFill>
                  <a:srgbClr val="000000"/>
                </a:solidFill>
              </a:rPr>
              <a:pPr>
                <a:defRPr/>
              </a:pPr>
              <a:t>8</a:t>
            </a:fld>
            <a:endParaRPr lang="en-US" smtClean="0">
              <a:solidFill>
                <a:srgbClr val="000000"/>
              </a:solidFill>
            </a:endParaRPr>
          </a:p>
        </p:txBody>
      </p:sp>
      <p:sp>
        <p:nvSpPr>
          <p:cNvPr id="13343" name="Rectangle 2"/>
          <p:cNvSpPr>
            <a:spLocks noGrp="1" noChangeArrowheads="1"/>
          </p:cNvSpPr>
          <p:nvPr>
            <p:ph type="title"/>
          </p:nvPr>
        </p:nvSpPr>
        <p:spPr/>
        <p:txBody>
          <a:bodyPr/>
          <a:lstStyle/>
          <a:p>
            <a:r>
              <a:rPr lang="en-US" sz="2800" smtClean="0"/>
              <a:t>Corresponding problem for GreedyDescent</a:t>
            </a:r>
            <a:br>
              <a:rPr lang="en-US" sz="2800" smtClean="0"/>
            </a:br>
            <a:r>
              <a:rPr lang="en-US" sz="2800" smtClean="0"/>
              <a:t>Local minimum example: 8-queens problem</a:t>
            </a:r>
          </a:p>
        </p:txBody>
      </p:sp>
      <p:pic>
        <p:nvPicPr>
          <p:cNvPr id="13344" name="Picture 3" descr="8queens-local-minimum"/>
          <p:cNvPicPr>
            <a:picLocks noChangeAspect="1" noChangeArrowheads="1"/>
          </p:cNvPicPr>
          <p:nvPr/>
        </p:nvPicPr>
        <p:blipFill>
          <a:blip r:embed="rId4" cstate="print"/>
          <a:srcRect/>
          <a:stretch>
            <a:fillRect/>
          </a:stretch>
        </p:blipFill>
        <p:spPr bwMode="auto">
          <a:xfrm>
            <a:off x="2743200" y="1295400"/>
            <a:ext cx="3733800" cy="3733800"/>
          </a:xfrm>
          <a:prstGeom prst="rect">
            <a:avLst/>
          </a:prstGeom>
          <a:noFill/>
          <a:ln w="9525">
            <a:noFill/>
            <a:miter lim="800000"/>
            <a:headEnd/>
            <a:tailEnd/>
          </a:ln>
        </p:spPr>
      </p:pic>
      <p:sp>
        <p:nvSpPr>
          <p:cNvPr id="13345" name="Rectangle 4"/>
          <p:cNvSpPr>
            <a:spLocks noChangeArrowheads="1"/>
          </p:cNvSpPr>
          <p:nvPr/>
        </p:nvSpPr>
        <p:spPr bwMode="auto">
          <a:xfrm>
            <a:off x="1979613" y="4868863"/>
            <a:ext cx="5329237" cy="1325562"/>
          </a:xfrm>
          <a:prstGeom prst="rect">
            <a:avLst/>
          </a:prstGeom>
          <a:noFill/>
          <a:ln w="9525">
            <a:noFill/>
            <a:miter lim="800000"/>
            <a:headEnd/>
            <a:tailEnd/>
          </a:ln>
        </p:spPr>
        <p:txBody>
          <a:bodyPr/>
          <a:lstStyle/>
          <a:p>
            <a:pPr marL="342900" indent="-342900">
              <a:lnSpc>
                <a:spcPct val="80000"/>
              </a:lnSpc>
              <a:spcBef>
                <a:spcPct val="20000"/>
              </a:spcBef>
            </a:pPr>
            <a:endParaRPr lang="en-US" sz="2400">
              <a:solidFill>
                <a:srgbClr val="000000"/>
              </a:solidFill>
              <a:latin typeface="Arial Unicode MS" pitchFamily="34" charset="-128"/>
            </a:endParaRPr>
          </a:p>
          <a:p>
            <a:pPr marL="342900" indent="-342900">
              <a:spcBef>
                <a:spcPct val="20000"/>
              </a:spcBef>
            </a:pPr>
            <a:r>
              <a:rPr lang="en-US">
                <a:solidFill>
                  <a:srgbClr val="000000"/>
                </a:solidFill>
                <a:latin typeface="Arial Unicode MS" pitchFamily="34" charset="-128"/>
              </a:rPr>
              <a:t>A local minimum with </a:t>
            </a:r>
            <a:r>
              <a:rPr lang="en-US" i="1">
                <a:solidFill>
                  <a:srgbClr val="000000"/>
                </a:solidFill>
                <a:latin typeface="Arial Unicode MS" pitchFamily="34" charset="-128"/>
              </a:rPr>
              <a:t>h = 1</a:t>
            </a:r>
            <a:endParaRPr lang="en-US">
              <a:solidFill>
                <a:srgbClr val="000000"/>
              </a:solidFill>
              <a:latin typeface="Arial Unicode MS"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smtClean="0">
                <a:solidFill>
                  <a:srgbClr val="000000"/>
                </a:solidFill>
              </a:rPr>
              <a:t>CPSC 322, Lecture 5</a:t>
            </a:r>
            <a:endParaRPr lang="en-US">
              <a:solidFill>
                <a:srgbClr val="000000"/>
              </a:solidFill>
            </a:endParaRPr>
          </a:p>
        </p:txBody>
      </p:sp>
      <p:sp>
        <p:nvSpPr>
          <p:cNvPr id="8" name="Slide Number Placeholder 5"/>
          <p:cNvSpPr>
            <a:spLocks noGrp="1"/>
          </p:cNvSpPr>
          <p:nvPr>
            <p:ph type="sldNum" sz="quarter" idx="12"/>
          </p:nvPr>
        </p:nvSpPr>
        <p:spPr/>
        <p:txBody>
          <a:bodyPr/>
          <a:lstStyle/>
          <a:p>
            <a:pPr>
              <a:defRPr/>
            </a:pPr>
            <a:r>
              <a:rPr lang="en-US">
                <a:solidFill>
                  <a:srgbClr val="000000"/>
                </a:solidFill>
              </a:rPr>
              <a:t>Slide </a:t>
            </a:r>
            <a:fld id="{17B0B694-F43D-453E-B7B0-E48CBB238E5E}" type="slidenum">
              <a:rPr lang="en-US">
                <a:solidFill>
                  <a:srgbClr val="000000"/>
                </a:solidFill>
              </a:rPr>
              <a:pPr>
                <a:defRPr/>
              </a:pPr>
              <a:t>9</a:t>
            </a:fld>
            <a:endParaRPr lang="en-US">
              <a:solidFill>
                <a:srgbClr val="000000"/>
              </a:solidFill>
            </a:endParaRPr>
          </a:p>
        </p:txBody>
      </p:sp>
      <p:pic>
        <p:nvPicPr>
          <p:cNvPr id="14342" name="Picture 2" descr="ridge"/>
          <p:cNvPicPr>
            <a:picLocks noGrp="1" noChangeAspect="1" noChangeArrowheads="1"/>
          </p:cNvPicPr>
          <p:nvPr>
            <p:ph idx="1"/>
          </p:nvPr>
        </p:nvPicPr>
        <p:blipFill>
          <a:blip r:embed="rId4" cstate="print"/>
          <a:srcRect/>
          <a:stretch>
            <a:fillRect/>
          </a:stretch>
        </p:blipFill>
        <p:spPr>
          <a:xfrm>
            <a:off x="3635375" y="1989138"/>
            <a:ext cx="4800600" cy="4359275"/>
          </a:xfrm>
          <a:noFill/>
        </p:spPr>
      </p:pic>
      <p:sp>
        <p:nvSpPr>
          <p:cNvPr id="14343" name="Rectangle 3"/>
          <p:cNvSpPr>
            <a:spLocks noChangeArrowheads="1"/>
          </p:cNvSpPr>
          <p:nvPr/>
        </p:nvSpPr>
        <p:spPr bwMode="auto">
          <a:xfrm>
            <a:off x="152400" y="990600"/>
            <a:ext cx="8991600" cy="4114800"/>
          </a:xfrm>
          <a:prstGeom prst="rect">
            <a:avLst/>
          </a:prstGeom>
          <a:noFill/>
          <a:ln w="9525">
            <a:noFill/>
            <a:miter lim="800000"/>
            <a:headEnd/>
            <a:tailEnd/>
          </a:ln>
        </p:spPr>
        <p:txBody>
          <a:bodyPr/>
          <a:lstStyle/>
          <a:p>
            <a:pPr marL="342900" indent="-342900">
              <a:spcBef>
                <a:spcPct val="20000"/>
              </a:spcBef>
            </a:pPr>
            <a:endParaRPr lang="en-CA">
              <a:solidFill>
                <a:srgbClr val="000000"/>
              </a:solidFill>
              <a:latin typeface="Arial Unicode MS" pitchFamily="34" charset="-128"/>
            </a:endParaRPr>
          </a:p>
        </p:txBody>
      </p:sp>
      <p:sp>
        <p:nvSpPr>
          <p:cNvPr id="14344" name="Rectangle 4"/>
          <p:cNvSpPr>
            <a:spLocks noGrp="1" noChangeArrowheads="1"/>
          </p:cNvSpPr>
          <p:nvPr>
            <p:ph type="title"/>
          </p:nvPr>
        </p:nvSpPr>
        <p:spPr>
          <a:xfrm>
            <a:off x="0" y="142875"/>
            <a:ext cx="8858250" cy="685800"/>
          </a:xfrm>
        </p:spPr>
        <p:txBody>
          <a:bodyPr/>
          <a:lstStyle/>
          <a:p>
            <a:pPr eaLnBrk="1" hangingPunct="1"/>
            <a:r>
              <a:rPr lang="en-US" smtClean="0"/>
              <a:t>Even more Problems in higher dimensions</a:t>
            </a:r>
          </a:p>
        </p:txBody>
      </p:sp>
      <p:sp>
        <p:nvSpPr>
          <p:cNvPr id="14345" name="Rectangle 5"/>
          <p:cNvSpPr>
            <a:spLocks noChangeArrowheads="1"/>
          </p:cNvSpPr>
          <p:nvPr/>
        </p:nvSpPr>
        <p:spPr bwMode="auto">
          <a:xfrm>
            <a:off x="179388" y="836613"/>
            <a:ext cx="6629400" cy="1752600"/>
          </a:xfrm>
          <a:prstGeom prst="rect">
            <a:avLst/>
          </a:prstGeom>
          <a:noFill/>
          <a:ln w="9525">
            <a:noFill/>
            <a:miter lim="800000"/>
            <a:headEnd/>
            <a:tailEnd/>
          </a:ln>
        </p:spPr>
        <p:txBody>
          <a:bodyPr/>
          <a:lstStyle/>
          <a:p>
            <a:pPr marL="342900" indent="-342900">
              <a:spcBef>
                <a:spcPct val="20000"/>
              </a:spcBef>
            </a:pPr>
            <a:endParaRPr lang="en-US" sz="2400">
              <a:solidFill>
                <a:srgbClr val="000000"/>
              </a:solidFill>
              <a:latin typeface="Arial Unicode MS" pitchFamily="34" charset="-128"/>
            </a:endParaRPr>
          </a:p>
          <a:p>
            <a:pPr marL="342900" indent="-342900">
              <a:spcBef>
                <a:spcPct val="20000"/>
              </a:spcBef>
            </a:pPr>
            <a:r>
              <a:rPr lang="en-US" sz="2400">
                <a:solidFill>
                  <a:srgbClr val="000000"/>
                </a:solidFill>
                <a:latin typeface="Arial Unicode MS" pitchFamily="34" charset="-128"/>
              </a:rPr>
              <a:t>E.g., Ridges – sequence of local maxima not directly connected to each other </a:t>
            </a:r>
          </a:p>
          <a:p>
            <a:pPr marL="342900" indent="-342900">
              <a:spcBef>
                <a:spcPct val="20000"/>
              </a:spcBef>
            </a:pPr>
            <a:r>
              <a:rPr lang="en-US" sz="2400">
                <a:solidFill>
                  <a:srgbClr val="000000"/>
                </a:solidFill>
                <a:latin typeface="Arial Unicode MS" pitchFamily="34" charset="-128"/>
              </a:rPr>
              <a:t>From each local maximum you can only</a:t>
            </a:r>
          </a:p>
          <a:p>
            <a:pPr marL="342900" indent="-342900">
              <a:spcBef>
                <a:spcPct val="20000"/>
              </a:spcBef>
            </a:pPr>
            <a:r>
              <a:rPr lang="en-US" sz="2400">
                <a:solidFill>
                  <a:srgbClr val="000000"/>
                </a:solidFill>
                <a:latin typeface="Arial Unicode MS" pitchFamily="34" charset="-128"/>
              </a:rPr>
              <a:t>     go downhill</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34006</TotalTime>
  <Words>2915</Words>
  <Application>Microsoft Office PowerPoint</Application>
  <PresentationFormat>On-screen Show (4:3)</PresentationFormat>
  <Paragraphs>523</Paragraphs>
  <Slides>36</Slides>
  <Notes>33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39" baseType="lpstr">
      <vt:lpstr>Default Design</vt:lpstr>
      <vt:lpstr>1_Default Design</vt:lpstr>
      <vt:lpstr>Acrobat Document</vt:lpstr>
      <vt:lpstr>Department of Computer Science Undergraduate Events  More details @ https://www.cs.ubc.ca/students/undergrad/life/upcoming-events </vt:lpstr>
      <vt:lpstr>Slide 2</vt:lpstr>
      <vt:lpstr>Announcements</vt:lpstr>
      <vt:lpstr>Lecture Overview</vt:lpstr>
      <vt:lpstr>Local Search: Summary</vt:lpstr>
      <vt:lpstr>Slide 6</vt:lpstr>
      <vt:lpstr>Problems with Hill Climbing</vt:lpstr>
      <vt:lpstr>Corresponding problem for GreedyDescent Local minimum example: 8-queens problem</vt:lpstr>
      <vt:lpstr>Even more Problems in higher dimensions</vt:lpstr>
      <vt:lpstr>Lecture Overview</vt:lpstr>
      <vt:lpstr>Stochastic Local Search</vt:lpstr>
      <vt:lpstr>Slide 12</vt:lpstr>
      <vt:lpstr>Slide 13</vt:lpstr>
      <vt:lpstr>Random Steps (Walk)</vt:lpstr>
      <vt:lpstr>Random Steps (Walk): two-step</vt:lpstr>
      <vt:lpstr>Successful application of SLS</vt:lpstr>
      <vt:lpstr>Example: SLS for RNA secondary structure design</vt:lpstr>
      <vt:lpstr>CSP/logic: formal verification</vt:lpstr>
      <vt:lpstr>(Stochastic) Local search advantage: Online setting</vt:lpstr>
      <vt:lpstr>SLS limitations</vt:lpstr>
      <vt:lpstr>SLS Advantage: anytime algorithms</vt:lpstr>
      <vt:lpstr>Lecture Overview</vt:lpstr>
      <vt:lpstr>Evaluating SLS algorithms</vt:lpstr>
      <vt:lpstr>Comparing Stochastic Algorithms: Challenge</vt:lpstr>
      <vt:lpstr>First attempt….</vt:lpstr>
      <vt:lpstr>Runtime Distributions are even more effective</vt:lpstr>
      <vt:lpstr>Comparing runtime distributions</vt:lpstr>
      <vt:lpstr>Comparing runtime distributions</vt:lpstr>
      <vt:lpstr>Comparing runtime distributions</vt:lpstr>
      <vt:lpstr>Comparing runtime distributions</vt:lpstr>
      <vt:lpstr>Comparing runtime distributions</vt:lpstr>
      <vt:lpstr>Runtime distributions in AIspace</vt:lpstr>
      <vt:lpstr>What are we going to look at in AIspace</vt:lpstr>
      <vt:lpstr>Stochastic Local Search</vt:lpstr>
      <vt:lpstr>Learning Goals for today’s class</vt:lpstr>
      <vt:lpstr>Next Class</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537</cp:revision>
  <dcterms:created xsi:type="dcterms:W3CDTF">2000-08-26T02:46:38Z</dcterms:created>
  <dcterms:modified xsi:type="dcterms:W3CDTF">2012-10-12T18:37:29Z</dcterms:modified>
</cp:coreProperties>
</file>