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8" r:id="rId2"/>
    <p:sldId id="544" r:id="rId3"/>
    <p:sldId id="540" r:id="rId4"/>
    <p:sldId id="520" r:id="rId5"/>
    <p:sldId id="541" r:id="rId6"/>
    <p:sldId id="489" r:id="rId7"/>
    <p:sldId id="564" r:id="rId8"/>
    <p:sldId id="490" r:id="rId9"/>
    <p:sldId id="491" r:id="rId10"/>
    <p:sldId id="549" r:id="rId11"/>
    <p:sldId id="550" r:id="rId12"/>
    <p:sldId id="551" r:id="rId13"/>
    <p:sldId id="552" r:id="rId14"/>
    <p:sldId id="553" r:id="rId15"/>
    <p:sldId id="554" r:id="rId16"/>
    <p:sldId id="555" r:id="rId17"/>
    <p:sldId id="556" r:id="rId18"/>
    <p:sldId id="495" r:id="rId19"/>
    <p:sldId id="548" r:id="rId20"/>
    <p:sldId id="546" r:id="rId21"/>
    <p:sldId id="557" r:id="rId22"/>
    <p:sldId id="493" r:id="rId23"/>
    <p:sldId id="558" r:id="rId24"/>
    <p:sldId id="559" r:id="rId25"/>
    <p:sldId id="560" r:id="rId26"/>
    <p:sldId id="561" r:id="rId27"/>
    <p:sldId id="563" r:id="rId28"/>
    <p:sldId id="538" r:id="rId29"/>
    <p:sldId id="539" r:id="rId30"/>
    <p:sldId id="543" r:id="rId31"/>
  </p:sldIdLst>
  <p:sldSz cx="9144000" cy="6858000" type="screen4x3"/>
  <p:notesSz cx="6858000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531" autoAdjust="0"/>
    <p:restoredTop sz="81501" autoAdjust="0"/>
  </p:normalViewPr>
  <p:slideViewPr>
    <p:cSldViewPr>
      <p:cViewPr>
        <p:scale>
          <a:sx n="66" d="100"/>
          <a:sy n="66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861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29" tIns="44764" rIns="89529" bIns="44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29" tIns="44764" rIns="89529" bIns="44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29" tIns="44764" rIns="89529" bIns="44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29" tIns="44764" rIns="89529" bIns="44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8A37CE-E26D-4BD0-8348-6918664DF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>
            <a:lvl1pPr defTabSz="9108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>
            <a:lvl1pPr algn="r" defTabSz="9108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2625"/>
            <a:ext cx="4540250" cy="3405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4825"/>
            <a:ext cx="50292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b" anchorCtr="0" compatLnSpc="1">
            <a:prstTxWarp prst="textNoShape">
              <a:avLst/>
            </a:prstTxWarp>
          </a:bodyPr>
          <a:lstStyle>
            <a:lvl1pPr defTabSz="9108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7" tIns="45544" rIns="91087" bIns="45544" numCol="1" anchor="b" anchorCtr="0" compatLnSpc="1">
            <a:prstTxWarp prst="textNoShape">
              <a:avLst/>
            </a:prstTxWarp>
          </a:bodyPr>
          <a:lstStyle>
            <a:lvl1pPr algn="r" defTabSz="910832">
              <a:defRPr sz="1200"/>
            </a:lvl1pPr>
          </a:lstStyle>
          <a:p>
            <a:pPr>
              <a:defRPr/>
            </a:pPr>
            <a:fld id="{77DCE95E-13D1-4516-AB10-172AC9292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29BC9F5-DA74-4750-B00D-6DD2092C9917}" type="slidenum">
              <a:rPr lang="en-US" smtClean="0"/>
              <a:pPr defTabSz="909638"/>
              <a:t>1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14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278"/>
            <a:fld id="{F22EA36B-EAFA-4F61-86FC-44D9C2481DF5}" type="slidenum">
              <a:rPr lang="en-US"/>
              <a:pPr defTabSz="909278"/>
              <a:t>11</a:t>
            </a:fld>
            <a:endParaRPr lang="en-US" dirty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080D5347-2C5E-4A40-8EB0-925EE4A19F6B}" type="slidenum">
              <a:rPr lang="en-US" smtClean="0"/>
              <a:pPr defTabSz="909638"/>
              <a:t>12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For example, if the goal is to find the highest point on a surface, the scoring function might be the height at the current point.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278"/>
            <a:fld id="{F0758C1F-05B5-4198-98F3-E93CEF194A06}" type="slidenum">
              <a:rPr lang="en-US"/>
              <a:pPr defTabSz="909278"/>
              <a:t>13</a:t>
            </a:fld>
            <a:endParaRPr lang="en-US" dirty="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2" y="4315057"/>
            <a:ext cx="5485778" cy="408672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DD4D91-03CD-44B1-9E5B-259F52B571DB}" type="slidenum">
              <a:rPr lang="en-CA"/>
              <a:pPr/>
              <a:t>14</a:t>
            </a:fld>
            <a:endParaRPr lang="en-CA"/>
          </a:p>
        </p:txBody>
      </p:sp>
      <p:sp>
        <p:nvSpPr>
          <p:cNvPr id="409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410" y="680343"/>
            <a:ext cx="4549181" cy="3406379"/>
          </a:xfrm>
          <a:solidFill>
            <a:srgbClr val="FFFFFF"/>
          </a:solidFill>
          <a:ln/>
        </p:spPr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6112" y="4315056"/>
            <a:ext cx="5485778" cy="40882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F670F437-2D9F-46DE-BA68-5189A0F6D100}" type="slidenum">
              <a:rPr lang="en-US" smtClean="0"/>
              <a:pPr defTabSz="909638"/>
              <a:t>15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509F0-0434-461B-A5E8-B07CF2D02E49}" type="slidenum">
              <a:rPr lang="en-CA"/>
              <a:pPr/>
              <a:t>16</a:t>
            </a:fld>
            <a:endParaRPr lang="en-CA"/>
          </a:p>
        </p:txBody>
      </p:sp>
      <p:sp>
        <p:nvSpPr>
          <p:cNvPr id="48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4C6CA-09E9-4524-B91D-439FCA9121D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8C3304AE-F0A8-460C-A11D-57DD846F7A23}" type="slidenum">
              <a:rPr lang="en-US" smtClean="0"/>
              <a:pPr defTabSz="909638"/>
              <a:t>18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It consists of an initial</a:t>
            </a:r>
          </a:p>
          <a:p>
            <a:pPr eaLnBrk="1" hangingPunct="1"/>
            <a:r>
              <a:rPr lang="en-US" dirty="0" smtClean="0"/>
              <a:t>search phase that starts during problem generation and a final search phase that removes conflicts During</a:t>
            </a:r>
          </a:p>
          <a:p>
            <a:pPr eaLnBrk="1" hangingPunct="1"/>
            <a:r>
              <a:rPr lang="en-US" dirty="0" smtClean="0"/>
              <a:t>the initial search function Initial Search an initial permutation of the row positions of the queens is</a:t>
            </a:r>
          </a:p>
          <a:p>
            <a:pPr eaLnBrk="1" hangingPunct="1"/>
            <a:r>
              <a:rPr lang="en-US" dirty="0" smtClean="0"/>
              <a:t>Generated</a:t>
            </a:r>
          </a:p>
          <a:p>
            <a:pPr eaLnBrk="1" hangingPunct="1"/>
            <a:r>
              <a:rPr lang="en-US" dirty="0" smtClean="0"/>
              <a:t>A random permutation of n queens would generate approximately .5n</a:t>
            </a:r>
          </a:p>
          <a:p>
            <a:pPr eaLnBrk="1" hangingPunct="1"/>
            <a:r>
              <a:rPr lang="en-US" dirty="0" smtClean="0"/>
              <a:t> collisions Since this number of collisions is very high the algorithm performance can be improved</a:t>
            </a:r>
          </a:p>
          <a:p>
            <a:pPr eaLnBrk="1" hangingPunct="1"/>
            <a:r>
              <a:rPr lang="en-US" dirty="0" err="1" smtClean="0"/>
              <a:t>signicantly</a:t>
            </a:r>
            <a:r>
              <a:rPr lang="en-US" dirty="0" smtClean="0"/>
              <a:t> if collisions in the initial permutation are minimized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During the final search procedure Final Search two queens are</a:t>
            </a:r>
          </a:p>
          <a:p>
            <a:pPr eaLnBrk="1" hangingPunct="1"/>
            <a:r>
              <a:rPr lang="en-US" dirty="0" smtClean="0"/>
              <a:t>chosen for conflict minimization If a swap (the row) of two queens reduces the number of collisions then two queens</a:t>
            </a:r>
          </a:p>
          <a:p>
            <a:pPr eaLnBrk="1" hangingPunct="1"/>
            <a:r>
              <a:rPr lang="en-US" dirty="0" smtClean="0"/>
              <a:t>are swapped Otherwise no action is taken The final search is repeated until all collisions are eliminated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number of collisions on a diagonal line can be computed in constant time using a characterization</a:t>
            </a:r>
          </a:p>
          <a:p>
            <a:pPr eaLnBrk="1" hangingPunct="1"/>
            <a:r>
              <a:rPr lang="en-US" dirty="0" smtClean="0"/>
              <a:t>of diagonal lines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35AC2E3-1A1A-45C2-9F02-EC7FC749E660}" type="slidenum">
              <a:rPr lang="en-US" smtClean="0"/>
              <a:pPr defTabSz="909638"/>
              <a:t>19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8C3304AE-F0A8-460C-A11D-57DD846F7A23}" type="slidenum">
              <a:rPr lang="en-US" smtClean="0"/>
              <a:pPr defTabSz="909638"/>
              <a:t>20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It consists of an initial</a:t>
            </a:r>
          </a:p>
          <a:p>
            <a:pPr eaLnBrk="1" hangingPunct="1"/>
            <a:r>
              <a:rPr lang="en-US" smtClean="0"/>
              <a:t>search phase that starts during problem generation and a final search phase that removes conflicts During</a:t>
            </a:r>
          </a:p>
          <a:p>
            <a:pPr eaLnBrk="1" hangingPunct="1"/>
            <a:r>
              <a:rPr lang="en-US" smtClean="0"/>
              <a:t>the initial search function Initial Search an initial permutation of the row positions of the queens is</a:t>
            </a:r>
          </a:p>
          <a:p>
            <a:pPr eaLnBrk="1" hangingPunct="1"/>
            <a:r>
              <a:rPr lang="en-US" smtClean="0"/>
              <a:t>Generated</a:t>
            </a:r>
          </a:p>
          <a:p>
            <a:pPr eaLnBrk="1" hangingPunct="1"/>
            <a:r>
              <a:rPr lang="en-US" smtClean="0"/>
              <a:t>A random permutation of n queens would generate approximately .5n</a:t>
            </a:r>
          </a:p>
          <a:p>
            <a:pPr eaLnBrk="1" hangingPunct="1"/>
            <a:r>
              <a:rPr lang="en-US" smtClean="0"/>
              <a:t> collisions Since this number of collisions is very high the algorithm performance can be improved</a:t>
            </a:r>
          </a:p>
          <a:p>
            <a:pPr eaLnBrk="1" hangingPunct="1"/>
            <a:r>
              <a:rPr lang="en-US" smtClean="0"/>
              <a:t>signicantly if collisions in the initial permutation are minimized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During the final search procedure Final Search two queens are</a:t>
            </a:r>
          </a:p>
          <a:p>
            <a:pPr eaLnBrk="1" hangingPunct="1"/>
            <a:r>
              <a:rPr lang="en-US" smtClean="0"/>
              <a:t>chosen for conflict minimization If a swap (the row) of two queens reduces the number of collisions then two queens</a:t>
            </a:r>
          </a:p>
          <a:p>
            <a:pPr eaLnBrk="1" hangingPunct="1"/>
            <a:r>
              <a:rPr lang="en-US" smtClean="0"/>
              <a:t>are swapped Otherwise no action is taken The final search is repeated until all collisions are eliminated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number of collisions on a diagonal line can be computed in constant time using a characterization</a:t>
            </a:r>
          </a:p>
          <a:p>
            <a:pPr eaLnBrk="1" hangingPunct="1"/>
            <a:r>
              <a:rPr lang="en-US" smtClean="0"/>
              <a:t>of diagonal lines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2E767E39-D006-4652-9264-55DAEDA0F60B}" type="slidenum">
              <a:rPr lang="en-US" smtClean="0"/>
              <a:pPr defTabSz="909638"/>
              <a:t>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3B30ABD0-BFD0-4553-A105-F0D968662753}" type="slidenum">
              <a:rPr lang="en-US" smtClean="0"/>
              <a:pPr defTabSz="909638"/>
              <a:t>21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For example, if the goal is to find the highest point on a surface, the scoring function might be the height at the current point.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35AC2E3-1A1A-45C2-9F02-EC7FC749E660}" type="slidenum">
              <a:rPr lang="en-US" smtClean="0"/>
              <a:pPr defTabSz="909638"/>
              <a:t>22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67E172AC-E7F3-4513-B04A-126FA23FA9BD}" type="slidenum">
              <a:rPr lang="en-US" smtClean="0"/>
              <a:pPr defTabSz="909638"/>
              <a:t>23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14825"/>
            <a:ext cx="5032375" cy="4086225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One of the most obvious heuristics is to select the value that results in the minimum # of conflicts with the other variables - the min conflicts heuristics</a:t>
            </a:r>
          </a:p>
          <a:p>
            <a:pPr eaLnBrk="1" hangingPunct="1"/>
            <a:r>
              <a:rPr lang="en-US" smtClean="0"/>
              <a:t>Ex, in case of eight queen, it is the number of attacking queens.</a:t>
            </a:r>
          </a:p>
          <a:p>
            <a:pPr eaLnBrk="1" hangingPunct="1"/>
            <a:r>
              <a:rPr lang="en-US" smtClean="0"/>
              <a:t>Min conflict is surprising effective and can solve the million-queens problem in less than 50 steps. It has also been used to schedule the hubble telecope, reducing the time taken to schedule a week of observations from three weeks to around 10’</a:t>
            </a:r>
            <a:endParaRPr lang="en-C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0381392-001B-40B2-99A6-07A48E5849BB}" type="slidenum">
              <a:rPr lang="en-US" smtClean="0"/>
              <a:pPr defTabSz="909638"/>
              <a:t>24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14825"/>
            <a:ext cx="5032375" cy="4086225"/>
          </a:xfrm>
          <a:noFill/>
          <a:ln/>
        </p:spPr>
        <p:txBody>
          <a:bodyPr/>
          <a:lstStyle/>
          <a:p>
            <a:pPr eaLnBrk="1" hangingPunct="1"/>
            <a:endParaRPr lang="en-US" b="1" i="1" smtClean="0"/>
          </a:p>
          <a:p>
            <a:pPr eaLnBrk="1" hangingPunct="1"/>
            <a:r>
              <a:rPr lang="en-US" b="1" i="1" smtClean="0"/>
              <a:t>No way to move from a plateau, could escape from a shoulder</a:t>
            </a:r>
          </a:p>
          <a:p>
            <a:pPr eaLnBrk="1" hangingPunct="1"/>
            <a:endParaRPr lang="en-US" b="1" i="1" smtClean="0"/>
          </a:p>
          <a:p>
            <a:pPr eaLnBrk="1" hangingPunct="1"/>
            <a:r>
              <a:rPr lang="en-US" b="1" i="1" smtClean="0"/>
              <a:t>With a randomly gerenated 8-queen initial state steepest ascent hill climbing gets stuck 86% of the times. Takes 4 steps on average to suceed and 3 to get stuck –good since there are 17 million states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034B54C8-494D-41F1-8139-A152E66C2F01}" type="slidenum">
              <a:rPr lang="en-US" smtClean="0"/>
              <a:pPr defTabSz="909638"/>
              <a:t>25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14825"/>
            <a:ext cx="5486400" cy="408622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616CBDD-8EE2-4329-8239-A4D085BD8C3C}" type="slidenum">
              <a:rPr lang="en-US" smtClean="0"/>
              <a:pPr defTabSz="909638"/>
              <a:t>26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14825"/>
            <a:ext cx="5032375" cy="4086225"/>
          </a:xfrm>
          <a:noFill/>
          <a:ln/>
        </p:spPr>
        <p:txBody>
          <a:bodyPr/>
          <a:lstStyle/>
          <a:p>
            <a:pPr eaLnBrk="1" hangingPunct="1"/>
            <a:endParaRPr lang="en-US" b="1" i="1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3A1F7-70E4-47A0-B2D8-15815A80896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move from one node to another according to a function that scores how good each </a:t>
            </a:r>
            <a:r>
              <a:rPr lang="en-US" smtClean="0">
                <a:solidFill>
                  <a:srgbClr val="CC0099"/>
                </a:solidFill>
              </a:rPr>
              <a:t>neighbor</a:t>
            </a:r>
            <a:r>
              <a:rPr lang="en-US" smtClean="0"/>
              <a:t> is</a:t>
            </a:r>
          </a:p>
          <a:p>
            <a:pPr lvl="1" eaLnBrk="1" hangingPunct="1"/>
            <a:r>
              <a:rPr lang="en-US" smtClean="0"/>
              <a:t>according to a </a:t>
            </a:r>
            <a:r>
              <a:rPr lang="en-US" smtClean="0">
                <a:solidFill>
                  <a:srgbClr val="CC0099"/>
                </a:solidFill>
              </a:rPr>
              <a:t>function that scores how good each neighbor is</a:t>
            </a:r>
          </a:p>
          <a:p>
            <a:pPr lvl="1" eaLnBrk="1" hangingPunct="1"/>
            <a:endParaRPr lang="en-US" smtClean="0">
              <a:solidFill>
                <a:srgbClr val="CC0099"/>
              </a:solidFill>
            </a:endParaRPr>
          </a:p>
          <a:p>
            <a:pPr lvl="1" eaLnBrk="1" hangingPunct="1"/>
            <a:r>
              <a:rPr lang="en-US" smtClean="0">
                <a:solidFill>
                  <a:srgbClr val="CC0099"/>
                </a:solidFill>
              </a:rPr>
              <a:t>Number of unsatisfied constraints OR weighted count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9A6C5EB-00FC-4A22-A8A2-BF7F86AB0494}" type="slidenum">
              <a:rPr lang="en-US" smtClean="0"/>
              <a:pPr defTabSz="909638"/>
              <a:t>28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3FB6E93F-EE8B-479E-BACD-4ECFEAB6D4F0}" type="slidenum">
              <a:rPr lang="en-US" smtClean="0"/>
              <a:pPr defTabSz="909638"/>
              <a:t>29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02959A96-86B1-4402-9E10-E339ECB3E264}" type="slidenum">
              <a:rPr lang="en-US" smtClean="0"/>
              <a:pPr defTabSz="909638"/>
              <a:t>30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7628A24A-54EB-4455-B472-180C41B2BBE6}" type="slidenum">
              <a:rPr lang="en-US" smtClean="0"/>
              <a:pPr defTabSz="909638"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1400" smtClean="0"/>
              <a:t>Otherwise, split a domain &amp; apply arc consistency to each case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Spiltting in half the variable with the smallest domain usually works best (who know why)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ACC: Show with Cispace, first “</a:t>
            </a:r>
            <a:r>
              <a:rPr lang="en-US" i="1" smtClean="0"/>
              <a:t>scheduling problem</a:t>
            </a:r>
            <a:r>
              <a:rPr lang="en-US" smtClean="0"/>
              <a:t>”, and then </a:t>
            </a:r>
            <a:r>
              <a:rPr lang="en-US" i="1" smtClean="0"/>
              <a:t>crossword 1</a:t>
            </a:r>
            <a:r>
              <a:rPr lang="en-US" smtClean="0"/>
              <a:t> for splitting. What makes sense is to split the node with 6 vars to the right, show that it gets to an empty solution, backtrack, and do more s0plitting on the var with 2 values on the top-left. Done. WENT WELL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5432B4B-2DBF-4823-9590-C59C3BF836DC}" type="slidenum">
              <a:rPr lang="en-US" smtClean="0"/>
              <a:pPr defTabSz="909638"/>
              <a:t>5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B37B4D5-2D10-47EF-A11A-20A50C5EAEC1}" type="slidenum">
              <a:rPr lang="en-US" smtClean="0"/>
              <a:pPr defTabSz="909638"/>
              <a:t>6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B37B4D5-2D10-47EF-A11A-20A50C5EAEC1}" type="slidenum">
              <a:rPr lang="en-US" smtClean="0"/>
              <a:pPr defTabSz="909638"/>
              <a:t>7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922DFE82-9DE8-4BDB-BF24-564CDD9D440B}" type="slidenum">
              <a:rPr lang="en-US" smtClean="0"/>
              <a:pPr defTabSz="909638"/>
              <a:t>8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447645" lvl="1" defTabSz="895289" eaLnBrk="1" hangingPunct="1">
              <a:defRPr/>
            </a:pPr>
            <a:r>
              <a:rPr lang="en-US" dirty="0" smtClean="0"/>
              <a:t>A useful method in practice for some consistency and optimization problems is </a:t>
            </a:r>
            <a:r>
              <a:rPr lang="en-US" dirty="0" smtClean="0">
                <a:solidFill>
                  <a:srgbClr val="CC0099"/>
                </a:solidFill>
              </a:rPr>
              <a:t>local search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move from one node to another according to a function that scores how good each </a:t>
            </a:r>
            <a:r>
              <a:rPr lang="en-US" dirty="0" smtClean="0">
                <a:solidFill>
                  <a:srgbClr val="CC0099"/>
                </a:solidFill>
              </a:rPr>
              <a:t>neighbor</a:t>
            </a:r>
            <a:r>
              <a:rPr lang="en-US" dirty="0" smtClean="0"/>
              <a:t> is</a:t>
            </a:r>
          </a:p>
          <a:p>
            <a:pPr lvl="1" eaLnBrk="1" hangingPunct="1">
              <a:defRPr/>
            </a:pPr>
            <a:r>
              <a:rPr lang="en-US" dirty="0" smtClean="0"/>
              <a:t>according to a </a:t>
            </a:r>
            <a:r>
              <a:rPr lang="en-US" dirty="0" smtClean="0">
                <a:solidFill>
                  <a:srgbClr val="CC0099"/>
                </a:solidFill>
              </a:rPr>
              <a:t>function that scores how good each neighbor is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BA891290-C0B7-4969-8F8E-13211D9564B5}" type="slidenum">
              <a:rPr lang="en-US" smtClean="0"/>
              <a:pPr defTabSz="909638"/>
              <a:t>9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278"/>
            <a:fld id="{F22EA36B-EAFA-4F61-86FC-44D9C2481DF5}" type="slidenum">
              <a:rPr lang="en-US"/>
              <a:pPr defTabSz="909278"/>
              <a:t>10</a:t>
            </a:fld>
            <a:endParaRPr lang="en-US" dirty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E0804C-93DD-49E4-99BE-F4A200495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E4CDC0-34E4-432C-B90C-55F138865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4065FB-685B-4FCB-BAE7-9E7246BC6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C82224-6959-490B-B202-AEE19218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378829C-1FC0-41BF-9C3E-F22B5300C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685428-A91A-49E5-8BAD-58C29A675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73ECD9-88B2-4DBB-9A96-75548E3D3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51A3242-62DB-4407-B390-7EA5AD5C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3503E5-C218-48E1-9E72-92F036363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A272A0-99F2-4C08-8F1C-7EF780428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BC82C8-FF7D-49D3-BF4A-32A117916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31238F0-758A-42B9-BAE4-126DB39BC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387438-4364-451F-8A81-D791BDF2F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AAFAFB3-6CB8-4DD7-AE56-8F192C359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E7C60C-36F7-4F96-91E3-F494237F260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Local Search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14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4.8)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Oct, </a:t>
            </a:r>
            <a:r>
              <a:rPr lang="en-US" sz="2400" b="1" dirty="0" smtClean="0">
                <a:latin typeface="Arial Unicode MS" pitchFamily="34" charset="-128"/>
              </a:rPr>
              <a:t>5</a:t>
            </a:r>
            <a:r>
              <a:rPr lang="en-US" sz="2400" b="1" dirty="0" smtClean="0">
                <a:latin typeface="Arial Unicode MS" pitchFamily="34" charset="-128"/>
              </a:rPr>
              <a:t>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Iterative Best Improvement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893175" cy="2281238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dirty="0" smtClean="0"/>
              <a:t>How to determine the neighbor node to be selected?</a:t>
            </a:r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Iterative Best Improvement</a:t>
            </a:r>
            <a:r>
              <a:rPr lang="en-US" dirty="0" smtClean="0"/>
              <a:t>: </a:t>
            </a:r>
          </a:p>
          <a:p>
            <a:pPr lvl="1" eaLnBrk="1" hangingPunct="1">
              <a:lnSpc>
                <a:spcPct val="95000"/>
              </a:lnSpc>
            </a:pPr>
            <a:r>
              <a:rPr lang="en-US" dirty="0" smtClean="0"/>
              <a:t>select the neighbor that optimizes some evaluation function</a:t>
            </a:r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dirty="0" smtClean="0"/>
              <a:t>Which strategy would make sense? Select neighbor with …</a:t>
            </a:r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endParaRPr lang="en-US" sz="1200" dirty="0" smtClean="0"/>
          </a:p>
        </p:txBody>
      </p:sp>
      <p:sp>
        <p:nvSpPr>
          <p:cNvPr id="4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27584" y="5229919"/>
            <a:ext cx="7772400" cy="50482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Minimal number of constraint violations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27584" y="4221857"/>
            <a:ext cx="7772400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Similar number of constraint violations as current state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27584" y="3717032"/>
            <a:ext cx="7772400" cy="461962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Maximal number of constraint violations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27584" y="4726682"/>
            <a:ext cx="7772400" cy="461962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No constraint violations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Iterative Best Improvement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893175" cy="2281238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dirty="0" smtClean="0"/>
              <a:t>How to determine the neighbor node to be selected?</a:t>
            </a:r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Iterative Best Improvement</a:t>
            </a:r>
            <a:r>
              <a:rPr lang="en-US" dirty="0" smtClean="0"/>
              <a:t>: </a:t>
            </a:r>
          </a:p>
          <a:p>
            <a:pPr lvl="1" eaLnBrk="1" hangingPunct="1">
              <a:lnSpc>
                <a:spcPct val="95000"/>
              </a:lnSpc>
            </a:pPr>
            <a:r>
              <a:rPr lang="en-US" dirty="0" smtClean="0"/>
              <a:t>select the neighbor that optimizes some evaluation function</a:t>
            </a:r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dirty="0" smtClean="0"/>
              <a:t>Which strategy would make sense? Select </a:t>
            </a:r>
            <a:r>
              <a:rPr lang="en-US" dirty="0" err="1" smtClean="0"/>
              <a:t>neighbour</a:t>
            </a:r>
            <a:r>
              <a:rPr lang="en-US" dirty="0" smtClean="0"/>
              <a:t> with …</a:t>
            </a:r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95000"/>
              </a:lnSpc>
              <a:buSzTx/>
              <a:buNone/>
            </a:pPr>
            <a:endParaRPr lang="en-US" dirty="0" smtClean="0"/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endParaRPr lang="en-US" sz="1200" dirty="0" smtClean="0"/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Evaluation function: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h(n): number of constraint violations in state n</a:t>
            </a:r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Greedy descent</a:t>
            </a:r>
            <a:r>
              <a:rPr lang="en-US" sz="2000" dirty="0" smtClean="0"/>
              <a:t>: evaluate h(n) for each </a:t>
            </a:r>
            <a:r>
              <a:rPr lang="en-US" sz="2000" dirty="0" err="1" smtClean="0"/>
              <a:t>neighbour</a:t>
            </a:r>
            <a:r>
              <a:rPr lang="en-US" sz="2000" dirty="0" smtClean="0"/>
              <a:t>, pick the </a:t>
            </a:r>
            <a:r>
              <a:rPr lang="en-US" sz="2000" dirty="0" err="1" smtClean="0"/>
              <a:t>neighbour</a:t>
            </a:r>
            <a:r>
              <a:rPr lang="en-US" sz="2000" dirty="0" smtClean="0"/>
              <a:t> n with minimal h(n)</a:t>
            </a:r>
          </a:p>
          <a:p>
            <a:pPr eaLnBrk="1" hangingPunct="1">
              <a:lnSpc>
                <a:spcPct val="95000"/>
              </a:lnSpc>
              <a:buSzTx/>
              <a:buFontTx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Hill climbing</a:t>
            </a:r>
            <a:r>
              <a:rPr lang="en-US" sz="2000" dirty="0" smtClean="0"/>
              <a:t>: equivalent algorithm for maximization problems</a:t>
            </a:r>
            <a:endParaRPr lang="en-US" sz="1800" dirty="0" smtClean="0"/>
          </a:p>
          <a:p>
            <a:pPr lvl="1" eaLnBrk="1" hangingPunct="1">
              <a:lnSpc>
                <a:spcPct val="95000"/>
              </a:lnSpc>
            </a:pPr>
            <a:r>
              <a:rPr lang="en-US" sz="1800" dirty="0" smtClean="0"/>
              <a:t>Here: maximize the number of constraints satisfied</a:t>
            </a:r>
            <a:endParaRPr lang="en-US" sz="1600" dirty="0" smtClean="0"/>
          </a:p>
        </p:txBody>
      </p:sp>
      <p:sp>
        <p:nvSpPr>
          <p:cNvPr id="4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42910" y="3143248"/>
            <a:ext cx="7772400" cy="50482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Minimal number of constraint violations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3567EF4-BAC8-40B4-87B9-35358FB4C53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2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Selecting the best neighbor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313" y="3571875"/>
            <a:ext cx="86439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A common component of the scoring function (heuristic)  =&gt; select the neighbor that results in the ……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- the </a:t>
            </a:r>
            <a:r>
              <a:rPr lang="en-US" sz="2400" b="1" kern="0" dirty="0">
                <a:solidFill>
                  <a:schemeClr val="accent2"/>
                </a:solidFill>
                <a:latin typeface="+mn-lt"/>
              </a:rPr>
              <a:t>min conflicts</a:t>
            </a:r>
            <a:r>
              <a:rPr lang="en-US" sz="2400" kern="0" dirty="0">
                <a:latin typeface="+mn-lt"/>
              </a:rPr>
              <a:t> heuristics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kern="0" dirty="0"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85750" y="714375"/>
            <a:ext cx="85725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Example: A,B,C  same domain {1,2,3} , (A=B, A&gt;1, C≠3)  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233D0"/>
                </a:solidFill>
                <a:ea typeface="MS PGothic" pitchFamily="34" charset="-128"/>
                <a:cs typeface="Times New Roman" pitchFamily="18" charset="0"/>
              </a:rPr>
              <a:t>Example: N-Queens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36625"/>
            <a:ext cx="7848600" cy="1273175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Put n queens on an n </a:t>
            </a:r>
            <a:r>
              <a:rPr lang="en-US" smtClean="0">
                <a:cs typeface="Arial" pitchFamily="34" charset="0"/>
              </a:rPr>
              <a:t>× </a:t>
            </a:r>
            <a:r>
              <a:rPr lang="en-US" smtClean="0">
                <a:cs typeface="Times New Roman" pitchFamily="18" charset="0"/>
              </a:rPr>
              <a:t>n board with </a:t>
            </a:r>
            <a:r>
              <a:rPr lang="en-US" smtClean="0">
                <a:solidFill>
                  <a:srgbClr val="3233D0"/>
                </a:solidFill>
                <a:cs typeface="Times New Roman" pitchFamily="18" charset="0"/>
              </a:rPr>
              <a:t>no two queens </a:t>
            </a:r>
            <a:r>
              <a:rPr lang="en-US" smtClean="0">
                <a:cs typeface="Times New Roman" pitchFamily="18" charset="0"/>
              </a:rPr>
              <a:t>on the same row, column, or diagonal (i.e attacking each other)</a:t>
            </a: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mtClean="0"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r>
              <a:rPr lang="en-US" smtClean="0">
                <a:cs typeface="Times New Roman" pitchFamily="18" charset="0"/>
              </a:rPr>
              <a:t>Positions a queen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can attack</a:t>
            </a:r>
          </a:p>
        </p:txBody>
      </p:sp>
      <p:sp>
        <p:nvSpPr>
          <p:cNvPr id="55299" name="Rectangle 8"/>
          <p:cNvSpPr>
            <a:spLocks noChangeArrowheads="1"/>
          </p:cNvSpPr>
          <p:nvPr/>
        </p:nvSpPr>
        <p:spPr bwMode="auto">
          <a:xfrm>
            <a:off x="2357438" y="1643063"/>
            <a:ext cx="1928812" cy="164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422775" y="2492375"/>
          <a:ext cx="3794128" cy="387350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74266"/>
                <a:gridCol w="474266"/>
                <a:gridCol w="474266"/>
                <a:gridCol w="474266"/>
                <a:gridCol w="474266"/>
                <a:gridCol w="474266"/>
                <a:gridCol w="474266"/>
                <a:gridCol w="474266"/>
              </a:tblGrid>
              <a:tr h="4841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55383" name="Ink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862638" y="4508500"/>
            <a:ext cx="412750" cy="338138"/>
          </a:xfrm>
          <a:custGeom>
            <a:avLst/>
            <a:gdLst>
              <a:gd name="T0" fmla="*/ 2147483647 w 1548"/>
              <a:gd name="T1" fmla="*/ 2147483647 h 1265"/>
              <a:gd name="T2" fmla="*/ 2147483647 w 1548"/>
              <a:gd name="T3" fmla="*/ 2147483647 h 1265"/>
              <a:gd name="T4" fmla="*/ 2147483647 w 1548"/>
              <a:gd name="T5" fmla="*/ 2147483647 h 1265"/>
              <a:gd name="T6" fmla="*/ 2147483647 w 1548"/>
              <a:gd name="T7" fmla="*/ 2147483647 h 1265"/>
              <a:gd name="T8" fmla="*/ 2147483647 w 1548"/>
              <a:gd name="T9" fmla="*/ 2147483647 h 1265"/>
              <a:gd name="T10" fmla="*/ 2147483647 w 1548"/>
              <a:gd name="T11" fmla="*/ 2147483647 h 1265"/>
              <a:gd name="T12" fmla="*/ 2147483647 w 1548"/>
              <a:gd name="T13" fmla="*/ 2147483647 h 1265"/>
              <a:gd name="T14" fmla="*/ 2147483647 w 1548"/>
              <a:gd name="T15" fmla="*/ 2147483647 h 1265"/>
              <a:gd name="T16" fmla="*/ 2147483647 w 1548"/>
              <a:gd name="T17" fmla="*/ 2147483647 h 1265"/>
              <a:gd name="T18" fmla="*/ 2147483647 w 1548"/>
              <a:gd name="T19" fmla="*/ 2147483647 h 1265"/>
              <a:gd name="T20" fmla="*/ 2147483647 w 1548"/>
              <a:gd name="T21" fmla="*/ 2147483647 h 1265"/>
              <a:gd name="T22" fmla="*/ 2147483647 w 1548"/>
              <a:gd name="T23" fmla="*/ 2147483647 h 1265"/>
              <a:gd name="T24" fmla="*/ 2147483647 w 1548"/>
              <a:gd name="T25" fmla="*/ 2147483647 h 1265"/>
              <a:gd name="T26" fmla="*/ 2147483647 w 1548"/>
              <a:gd name="T27" fmla="*/ 2147483647 h 1265"/>
              <a:gd name="T28" fmla="*/ 2147483647 w 1548"/>
              <a:gd name="T29" fmla="*/ 2147483647 h 1265"/>
              <a:gd name="T30" fmla="*/ 2147483647 w 1548"/>
              <a:gd name="T31" fmla="*/ 2147483647 h 1265"/>
              <a:gd name="T32" fmla="*/ 2147483647 w 1548"/>
              <a:gd name="T33" fmla="*/ 2147483647 h 1265"/>
              <a:gd name="T34" fmla="*/ 2147483647 w 1548"/>
              <a:gd name="T35" fmla="*/ 2147483647 h 1265"/>
              <a:gd name="T36" fmla="*/ 2147483647 w 1548"/>
              <a:gd name="T37" fmla="*/ 2147483647 h 1265"/>
              <a:gd name="T38" fmla="*/ 2147483647 w 1548"/>
              <a:gd name="T39" fmla="*/ 2147483647 h 1265"/>
              <a:gd name="T40" fmla="*/ 2147483647 w 1548"/>
              <a:gd name="T41" fmla="*/ 2147483647 h 1265"/>
              <a:gd name="T42" fmla="*/ 2147483647 w 1548"/>
              <a:gd name="T43" fmla="*/ 2147483647 h 1265"/>
              <a:gd name="T44" fmla="*/ 2147483647 w 1548"/>
              <a:gd name="T45" fmla="*/ 2147483647 h 1265"/>
              <a:gd name="T46" fmla="*/ 2147483647 w 1548"/>
              <a:gd name="T47" fmla="*/ 2147483647 h 1265"/>
              <a:gd name="T48" fmla="*/ 2147483647 w 1548"/>
              <a:gd name="T49" fmla="*/ 2147483647 h 1265"/>
              <a:gd name="T50" fmla="*/ 2147483647 w 1548"/>
              <a:gd name="T51" fmla="*/ 2147483647 h 1265"/>
              <a:gd name="T52" fmla="*/ 2147483647 w 1548"/>
              <a:gd name="T53" fmla="*/ 2147483647 h 1265"/>
              <a:gd name="T54" fmla="*/ 2147483647 w 1548"/>
              <a:gd name="T55" fmla="*/ 2147483647 h 1265"/>
              <a:gd name="T56" fmla="*/ 2147483647 w 1548"/>
              <a:gd name="T57" fmla="*/ 2147483647 h 1265"/>
              <a:gd name="T58" fmla="*/ 2147483647 w 1548"/>
              <a:gd name="T59" fmla="*/ 2147483647 h 1265"/>
              <a:gd name="T60" fmla="*/ 2147483647 w 1548"/>
              <a:gd name="T61" fmla="*/ 2147483647 h 1265"/>
              <a:gd name="T62" fmla="*/ 2147483647 w 1548"/>
              <a:gd name="T63" fmla="*/ 2147483647 h 1265"/>
              <a:gd name="T64" fmla="*/ 2147483647 w 1548"/>
              <a:gd name="T65" fmla="*/ 2147483647 h 126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548"/>
              <a:gd name="T100" fmla="*/ 0 h 1265"/>
              <a:gd name="T101" fmla="*/ 1548 w 1548"/>
              <a:gd name="T102" fmla="*/ 1265 h 126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48" h="1265" extrusionOk="0">
                <a:moveTo>
                  <a:pt x="472" y="1093"/>
                </a:moveTo>
                <a:cubicBezTo>
                  <a:pt x="460" y="1121"/>
                  <a:pt x="453" y="1141"/>
                  <a:pt x="447" y="1174"/>
                </a:cubicBezTo>
                <a:cubicBezTo>
                  <a:pt x="447" y="1178"/>
                  <a:pt x="446" y="1182"/>
                  <a:pt x="446" y="1186"/>
                </a:cubicBezTo>
                <a:cubicBezTo>
                  <a:pt x="463" y="1161"/>
                  <a:pt x="479" y="1141"/>
                  <a:pt x="490" y="1110"/>
                </a:cubicBezTo>
                <a:cubicBezTo>
                  <a:pt x="506" y="1065"/>
                  <a:pt x="513" y="1020"/>
                  <a:pt x="517" y="972"/>
                </a:cubicBezTo>
                <a:cubicBezTo>
                  <a:pt x="524" y="895"/>
                  <a:pt x="513" y="811"/>
                  <a:pt x="493" y="736"/>
                </a:cubicBezTo>
                <a:cubicBezTo>
                  <a:pt x="470" y="648"/>
                  <a:pt x="433" y="573"/>
                  <a:pt x="384" y="497"/>
                </a:cubicBezTo>
                <a:cubicBezTo>
                  <a:pt x="360" y="460"/>
                  <a:pt x="333" y="424"/>
                  <a:pt x="304" y="390"/>
                </a:cubicBezTo>
                <a:cubicBezTo>
                  <a:pt x="291" y="374"/>
                  <a:pt x="275" y="360"/>
                  <a:pt x="262" y="344"/>
                </a:cubicBezTo>
                <a:cubicBezTo>
                  <a:pt x="247" y="326"/>
                  <a:pt x="240" y="307"/>
                  <a:pt x="227" y="288"/>
                </a:cubicBezTo>
                <a:cubicBezTo>
                  <a:pt x="214" y="269"/>
                  <a:pt x="199" y="253"/>
                  <a:pt x="186" y="235"/>
                </a:cubicBezTo>
                <a:cubicBezTo>
                  <a:pt x="312" y="270"/>
                  <a:pt x="406" y="318"/>
                  <a:pt x="499" y="412"/>
                </a:cubicBezTo>
                <a:cubicBezTo>
                  <a:pt x="532" y="445"/>
                  <a:pt x="562" y="481"/>
                  <a:pt x="593" y="516"/>
                </a:cubicBezTo>
                <a:cubicBezTo>
                  <a:pt x="593" y="487"/>
                  <a:pt x="592" y="456"/>
                  <a:pt x="594" y="427"/>
                </a:cubicBezTo>
                <a:cubicBezTo>
                  <a:pt x="599" y="363"/>
                  <a:pt x="618" y="310"/>
                  <a:pt x="649" y="255"/>
                </a:cubicBezTo>
                <a:cubicBezTo>
                  <a:pt x="679" y="203"/>
                  <a:pt x="708" y="158"/>
                  <a:pt x="724" y="100"/>
                </a:cubicBezTo>
                <a:cubicBezTo>
                  <a:pt x="744" y="151"/>
                  <a:pt x="761" y="204"/>
                  <a:pt x="780" y="256"/>
                </a:cubicBezTo>
                <a:cubicBezTo>
                  <a:pt x="810" y="337"/>
                  <a:pt x="843" y="424"/>
                  <a:pt x="903" y="488"/>
                </a:cubicBezTo>
                <a:cubicBezTo>
                  <a:pt x="916" y="501"/>
                  <a:pt x="918" y="504"/>
                  <a:pt x="928" y="510"/>
                </a:cubicBezTo>
                <a:cubicBezTo>
                  <a:pt x="949" y="453"/>
                  <a:pt x="972" y="405"/>
                  <a:pt x="1010" y="355"/>
                </a:cubicBezTo>
                <a:cubicBezTo>
                  <a:pt x="1077" y="268"/>
                  <a:pt x="1214" y="128"/>
                  <a:pt x="1336" y="131"/>
                </a:cubicBezTo>
                <a:cubicBezTo>
                  <a:pt x="1358" y="131"/>
                  <a:pt x="1367" y="143"/>
                  <a:pt x="1386" y="148"/>
                </a:cubicBezTo>
                <a:cubicBezTo>
                  <a:pt x="1380" y="156"/>
                  <a:pt x="1367" y="173"/>
                  <a:pt x="1356" y="186"/>
                </a:cubicBezTo>
                <a:cubicBezTo>
                  <a:pt x="1332" y="213"/>
                  <a:pt x="1311" y="242"/>
                  <a:pt x="1292" y="273"/>
                </a:cubicBezTo>
                <a:cubicBezTo>
                  <a:pt x="1230" y="376"/>
                  <a:pt x="1185" y="486"/>
                  <a:pt x="1181" y="608"/>
                </a:cubicBezTo>
                <a:cubicBezTo>
                  <a:pt x="1176" y="750"/>
                  <a:pt x="1201" y="896"/>
                  <a:pt x="1213" y="1038"/>
                </a:cubicBezTo>
                <a:cubicBezTo>
                  <a:pt x="1218" y="1099"/>
                  <a:pt x="1233" y="1162"/>
                  <a:pt x="1184" y="1209"/>
                </a:cubicBezTo>
                <a:cubicBezTo>
                  <a:pt x="1100" y="1289"/>
                  <a:pt x="919" y="1266"/>
                  <a:pt x="818" y="1257"/>
                </a:cubicBezTo>
                <a:cubicBezTo>
                  <a:pt x="746" y="1251"/>
                  <a:pt x="630" y="1260"/>
                  <a:pt x="564" y="1227"/>
                </a:cubicBezTo>
                <a:cubicBezTo>
                  <a:pt x="550" y="1220"/>
                  <a:pt x="549" y="1208"/>
                  <a:pt x="539" y="1201"/>
                </a:cubicBezTo>
              </a:path>
              <a:path w="1548" h="1265" extrusionOk="0">
                <a:moveTo>
                  <a:pt x="179" y="294"/>
                </a:moveTo>
                <a:cubicBezTo>
                  <a:pt x="154" y="299"/>
                  <a:pt x="154" y="300"/>
                  <a:pt x="136" y="277"/>
                </a:cubicBezTo>
                <a:cubicBezTo>
                  <a:pt x="106" y="239"/>
                  <a:pt x="105" y="187"/>
                  <a:pt x="135" y="148"/>
                </a:cubicBezTo>
                <a:cubicBezTo>
                  <a:pt x="156" y="120"/>
                  <a:pt x="193" y="98"/>
                  <a:pt x="227" y="90"/>
                </a:cubicBezTo>
                <a:cubicBezTo>
                  <a:pt x="261" y="82"/>
                  <a:pt x="297" y="89"/>
                  <a:pt x="323" y="112"/>
                </a:cubicBezTo>
                <a:cubicBezTo>
                  <a:pt x="347" y="134"/>
                  <a:pt x="362" y="167"/>
                  <a:pt x="370" y="198"/>
                </a:cubicBezTo>
                <a:cubicBezTo>
                  <a:pt x="377" y="223"/>
                  <a:pt x="382" y="251"/>
                  <a:pt x="376" y="277"/>
                </a:cubicBezTo>
                <a:cubicBezTo>
                  <a:pt x="369" y="309"/>
                  <a:pt x="345" y="337"/>
                  <a:pt x="319" y="355"/>
                </a:cubicBezTo>
                <a:cubicBezTo>
                  <a:pt x="278" y="384"/>
                  <a:pt x="225" y="404"/>
                  <a:pt x="175" y="410"/>
                </a:cubicBezTo>
                <a:cubicBezTo>
                  <a:pt x="129" y="416"/>
                  <a:pt x="73" y="409"/>
                  <a:pt x="34" y="382"/>
                </a:cubicBezTo>
                <a:cubicBezTo>
                  <a:pt x="4" y="362"/>
                  <a:pt x="-10" y="322"/>
                  <a:pt x="3" y="287"/>
                </a:cubicBezTo>
                <a:cubicBezTo>
                  <a:pt x="18" y="247"/>
                  <a:pt x="63" y="211"/>
                  <a:pt x="94" y="184"/>
                </a:cubicBezTo>
                <a:cubicBezTo>
                  <a:pt x="105" y="175"/>
                  <a:pt x="116" y="167"/>
                  <a:pt x="127" y="158"/>
                </a:cubicBezTo>
              </a:path>
              <a:path w="1548" h="1265" extrusionOk="0">
                <a:moveTo>
                  <a:pt x="614" y="166"/>
                </a:moveTo>
                <a:cubicBezTo>
                  <a:pt x="595" y="162"/>
                  <a:pt x="572" y="160"/>
                  <a:pt x="571" y="134"/>
                </a:cubicBezTo>
                <a:cubicBezTo>
                  <a:pt x="570" y="110"/>
                  <a:pt x="594" y="76"/>
                  <a:pt x="609" y="59"/>
                </a:cubicBezTo>
                <a:cubicBezTo>
                  <a:pt x="630" y="36"/>
                  <a:pt x="660" y="17"/>
                  <a:pt x="690" y="9"/>
                </a:cubicBezTo>
                <a:cubicBezTo>
                  <a:pt x="718" y="1"/>
                  <a:pt x="746" y="7"/>
                  <a:pt x="773" y="17"/>
                </a:cubicBezTo>
                <a:cubicBezTo>
                  <a:pt x="800" y="27"/>
                  <a:pt x="825" y="47"/>
                  <a:pt x="839" y="72"/>
                </a:cubicBezTo>
                <a:cubicBezTo>
                  <a:pt x="850" y="92"/>
                  <a:pt x="856" y="124"/>
                  <a:pt x="840" y="144"/>
                </a:cubicBezTo>
                <a:cubicBezTo>
                  <a:pt x="820" y="169"/>
                  <a:pt x="779" y="184"/>
                  <a:pt x="748" y="189"/>
                </a:cubicBezTo>
                <a:cubicBezTo>
                  <a:pt x="711" y="195"/>
                  <a:pt x="670" y="191"/>
                  <a:pt x="635" y="177"/>
                </a:cubicBezTo>
                <a:cubicBezTo>
                  <a:pt x="609" y="167"/>
                  <a:pt x="593" y="142"/>
                  <a:pt x="606" y="114"/>
                </a:cubicBezTo>
                <a:cubicBezTo>
                  <a:pt x="620" y="83"/>
                  <a:pt x="647" y="60"/>
                  <a:pt x="670" y="36"/>
                </a:cubicBezTo>
              </a:path>
              <a:path w="1548" h="1265" extrusionOk="0">
                <a:moveTo>
                  <a:pt x="1414" y="96"/>
                </a:moveTo>
                <a:cubicBezTo>
                  <a:pt x="1397" y="111"/>
                  <a:pt x="1383" y="116"/>
                  <a:pt x="1359" y="116"/>
                </a:cubicBezTo>
                <a:cubicBezTo>
                  <a:pt x="1335" y="116"/>
                  <a:pt x="1309" y="115"/>
                  <a:pt x="1286" y="108"/>
                </a:cubicBezTo>
                <a:cubicBezTo>
                  <a:pt x="1264" y="101"/>
                  <a:pt x="1248" y="85"/>
                  <a:pt x="1257" y="61"/>
                </a:cubicBezTo>
                <a:cubicBezTo>
                  <a:pt x="1266" y="37"/>
                  <a:pt x="1294" y="22"/>
                  <a:pt x="1316" y="13"/>
                </a:cubicBezTo>
                <a:cubicBezTo>
                  <a:pt x="1350" y="-1"/>
                  <a:pt x="1383" y="-2"/>
                  <a:pt x="1418" y="6"/>
                </a:cubicBezTo>
                <a:cubicBezTo>
                  <a:pt x="1453" y="14"/>
                  <a:pt x="1483" y="32"/>
                  <a:pt x="1508" y="58"/>
                </a:cubicBezTo>
                <a:cubicBezTo>
                  <a:pt x="1528" y="79"/>
                  <a:pt x="1545" y="109"/>
                  <a:pt x="1547" y="139"/>
                </a:cubicBezTo>
                <a:cubicBezTo>
                  <a:pt x="1549" y="171"/>
                  <a:pt x="1533" y="191"/>
                  <a:pt x="1509" y="209"/>
                </a:cubicBezTo>
                <a:cubicBezTo>
                  <a:pt x="1476" y="233"/>
                  <a:pt x="1439" y="235"/>
                  <a:pt x="1400" y="237"/>
                </a:cubicBezTo>
                <a:cubicBezTo>
                  <a:pt x="1368" y="238"/>
                  <a:pt x="1331" y="236"/>
                  <a:pt x="1301" y="223"/>
                </a:cubicBezTo>
                <a:cubicBezTo>
                  <a:pt x="1269" y="209"/>
                  <a:pt x="1274" y="183"/>
                  <a:pt x="1272" y="15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4140200" y="4437063"/>
            <a:ext cx="388937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00563" y="4652963"/>
            <a:ext cx="374332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4464050" y="3105151"/>
            <a:ext cx="3240087" cy="316706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4500563" y="2708275"/>
            <a:ext cx="3671887" cy="352901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Example: N-queen as a local search problem</a:t>
            </a:r>
            <a:endParaRPr lang="de-DE" sz="3200" dirty="0"/>
          </a:p>
        </p:txBody>
      </p:sp>
      <p:sp>
        <p:nvSpPr>
          <p:cNvPr id="3993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4938" y="838200"/>
            <a:ext cx="8780462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CSP</a:t>
            </a:r>
            <a:r>
              <a:rPr lang="en-US" dirty="0" smtClean="0">
                <a:solidFill>
                  <a:srgbClr val="0D0D0D"/>
                </a:solidFill>
              </a:rPr>
              <a:t>: </a:t>
            </a:r>
            <a:r>
              <a:rPr lang="en-US" dirty="0" smtClean="0"/>
              <a:t>N-queen </a:t>
            </a:r>
            <a:r>
              <a:rPr lang="en-US" dirty="0" smtClean="0">
                <a:solidFill>
                  <a:srgbClr val="0D0D0D"/>
                </a:solidFill>
              </a:rPr>
              <a:t>CSP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dirty="0" smtClean="0">
                <a:solidFill>
                  <a:srgbClr val="0D0D0D"/>
                </a:solidFill>
              </a:rPr>
              <a:t>One variable per column; domains {1,…,N} =&gt; row where the queen in the i</a:t>
            </a:r>
            <a:r>
              <a:rPr lang="en-US" baseline="30000" dirty="0" smtClean="0">
                <a:solidFill>
                  <a:srgbClr val="0D0D0D"/>
                </a:solidFill>
              </a:rPr>
              <a:t>th</a:t>
            </a:r>
            <a:r>
              <a:rPr lang="en-US" dirty="0" smtClean="0">
                <a:solidFill>
                  <a:srgbClr val="0D0D0D"/>
                </a:solidFill>
              </a:rPr>
              <a:t> column seats;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dirty="0" smtClean="0">
                <a:solidFill>
                  <a:srgbClr val="0D0D0D"/>
                </a:solidFill>
              </a:rPr>
              <a:t>Constraints:  no two queens in the same row, column or diagonal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Neighbour</a:t>
            </a:r>
            <a:r>
              <a:rPr lang="en-US" dirty="0" smtClean="0">
                <a:solidFill>
                  <a:srgbClr val="FF0000"/>
                </a:solidFill>
              </a:rPr>
              <a:t> relation</a:t>
            </a:r>
            <a:r>
              <a:rPr lang="en-US" dirty="0" smtClean="0">
                <a:solidFill>
                  <a:srgbClr val="0D0D0D"/>
                </a:solidFill>
              </a:rPr>
              <a:t>: value of a single column differs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Scoring function</a:t>
            </a:r>
            <a:r>
              <a:rPr lang="en-US" dirty="0" smtClean="0">
                <a:solidFill>
                  <a:srgbClr val="0D0D0D"/>
                </a:solidFill>
              </a:rPr>
              <a:t>: number of constraint violations (</a:t>
            </a:r>
            <a:r>
              <a:rPr lang="en-US" dirty="0" err="1" smtClean="0">
                <a:solidFill>
                  <a:srgbClr val="0D0D0D"/>
                </a:solidFill>
              </a:rPr>
              <a:t>i</a:t>
            </a:r>
            <a:r>
              <a:rPr lang="en-US" dirty="0" smtClean="0">
                <a:solidFill>
                  <a:srgbClr val="0D0D0D"/>
                </a:solidFill>
              </a:rPr>
              <a:t>..e, number of 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r>
              <a:rPr lang="en-US" dirty="0" smtClean="0">
                <a:solidFill>
                  <a:srgbClr val="0D0D0D"/>
                </a:solidFill>
              </a:rPr>
              <a:t>                             attacks)</a:t>
            </a:r>
            <a:endParaRPr lang="de-DE" sz="2000" dirty="0" smtClean="0">
              <a:solidFill>
                <a:srgbClr val="0D0D0D"/>
              </a:solidFill>
            </a:endParaRPr>
          </a:p>
        </p:txBody>
      </p:sp>
      <p:pic>
        <p:nvPicPr>
          <p:cNvPr id="114" name="Picture 1227" descr="8qu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3584874"/>
            <a:ext cx="3143272" cy="3111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6" name="Straight Connector 115"/>
          <p:cNvCxnSpPr/>
          <p:nvPr/>
        </p:nvCxnSpPr>
        <p:spPr>
          <a:xfrm rot="16200000" flipH="1">
            <a:off x="2821769" y="3893347"/>
            <a:ext cx="2643206" cy="24288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0F2E004-392F-4D58-BA4D-FC8C02DED97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822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Example: </a:t>
            </a:r>
            <a:r>
              <a:rPr lang="en-US" i="1" dirty="0" smtClean="0"/>
              <a:t>n</a:t>
            </a:r>
            <a:r>
              <a:rPr lang="en-US" dirty="0" smtClean="0"/>
              <a:t>-queens</a:t>
            </a:r>
          </a:p>
        </p:txBody>
      </p:sp>
      <p:sp>
        <p:nvSpPr>
          <p:cNvPr id="82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9144000" cy="1273175"/>
          </a:xfrm>
        </p:spPr>
        <p:txBody>
          <a:bodyPr/>
          <a:lstStyle/>
          <a:p>
            <a:pPr eaLnBrk="1" hangingPunct="1"/>
            <a:r>
              <a:rPr lang="en-US" dirty="0" smtClean="0"/>
              <a:t>Put </a:t>
            </a:r>
            <a:r>
              <a:rPr lang="en-US" i="1" dirty="0" smtClean="0"/>
              <a:t>n</a:t>
            </a:r>
            <a:r>
              <a:rPr lang="en-US" dirty="0" smtClean="0"/>
              <a:t> queens on an </a:t>
            </a:r>
            <a:r>
              <a:rPr lang="en-US" i="1" dirty="0" smtClean="0"/>
              <a:t>n </a:t>
            </a:r>
            <a:r>
              <a:rPr lang="en-US" i="1" dirty="0" smtClean="0">
                <a:cs typeface="Arial" charset="0"/>
              </a:rPr>
              <a:t>× </a:t>
            </a:r>
            <a:r>
              <a:rPr lang="en-US" i="1" dirty="0" smtClean="0"/>
              <a:t>n</a:t>
            </a:r>
            <a:r>
              <a:rPr lang="en-US" dirty="0" smtClean="0"/>
              <a:t> board with </a:t>
            </a:r>
            <a:r>
              <a:rPr lang="en-US" dirty="0" smtClean="0">
                <a:solidFill>
                  <a:schemeClr val="accent6"/>
                </a:solidFill>
              </a:rPr>
              <a:t>no two queens </a:t>
            </a:r>
            <a:r>
              <a:rPr lang="en-US" dirty="0" smtClean="0"/>
              <a:t>on the same row, column, or diagonal </a:t>
            </a:r>
            <a:r>
              <a:rPr lang="en-US" sz="2000" dirty="0" smtClean="0"/>
              <a:t>(</a:t>
            </a:r>
            <a:r>
              <a:rPr lang="en-US" sz="2000" dirty="0" err="1" smtClean="0"/>
              <a:t>i.e</a:t>
            </a:r>
            <a:r>
              <a:rPr lang="en-US" sz="2000" dirty="0" smtClean="0"/>
              <a:t> attacking each other)</a:t>
            </a:r>
            <a:endParaRPr lang="en-US" dirty="0" smtClean="0"/>
          </a:p>
        </p:txBody>
      </p:sp>
      <p:pic>
        <p:nvPicPr>
          <p:cNvPr id="82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1989138"/>
            <a:ext cx="6985000" cy="4008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4" descr="8queen-ev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005064"/>
            <a:ext cx="31051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228294" y="7272140"/>
            <a:ext cx="685800" cy="2286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F26B4AC-6C82-4C4D-8526-005C1D401636}" type="slidenum">
              <a:rPr lang="de-DE"/>
              <a:pPr/>
              <a:t>16</a:t>
            </a:fld>
            <a:endParaRPr lang="de-DE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Example: Greedy descent for N-Queen</a:t>
            </a:r>
            <a:endParaRPr lang="de-DE" dirty="0"/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712"/>
            <a:ext cx="8437590" cy="5029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3233D0"/>
                </a:solidFill>
                <a:ea typeface="ＭＳ Ｐゴシック" pitchFamily="34" charset="-128"/>
                <a:cs typeface="+mn-cs"/>
              </a:rPr>
              <a:t>For each column, assign randomly each queen to a row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3233D0"/>
                </a:solidFill>
                <a:ea typeface="ＭＳ Ｐゴシック" pitchFamily="34" charset="-128"/>
                <a:cs typeface="+mn-cs"/>
              </a:rPr>
              <a:t>   (a number between 1 and N)</a:t>
            </a:r>
            <a:endParaRPr lang="en-US" sz="2000" dirty="0" smtClean="0">
              <a:ea typeface="ＭＳ Ｐゴシック" pitchFamily="34" charset="-128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  <a:cs typeface="+mn-cs"/>
              </a:rPr>
              <a:t>Repeat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For each column &amp; each number: Evaluate how many constraint violations changing the assignment would yield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</a:rPr>
              <a:t>Choose the column and number that leads to the fewest violated constraints;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change it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34" charset="-128"/>
                <a:cs typeface="+mn-cs"/>
              </a:rPr>
              <a:t>Until solved</a:t>
            </a:r>
            <a:endParaRPr lang="de-DE" sz="20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itchFamily="34" charset="-128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ea typeface="ＭＳ Ｐゴシック" pitchFamily="34" charset="-128"/>
              <a:cs typeface="+mn-cs"/>
            </a:endParaRPr>
          </a:p>
        </p:txBody>
      </p:sp>
      <p:grpSp>
        <p:nvGrpSpPr>
          <p:cNvPr id="2" name="Group 67"/>
          <p:cNvGrpSpPr/>
          <p:nvPr/>
        </p:nvGrpSpPr>
        <p:grpSpPr>
          <a:xfrm>
            <a:off x="3418169" y="4400154"/>
            <a:ext cx="2507357" cy="2450579"/>
            <a:chOff x="3571875" y="3681214"/>
            <a:chExt cx="2507357" cy="2450579"/>
          </a:xfrm>
        </p:grpSpPr>
        <p:sp>
          <p:nvSpPr>
            <p:cNvPr id="10" name="Rectangle 9"/>
            <p:cNvSpPr/>
            <p:nvPr/>
          </p:nvSpPr>
          <p:spPr>
            <a:xfrm>
              <a:off x="3635896" y="3717032"/>
              <a:ext cx="164579" cy="1596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251201" y="3712468"/>
              <a:ext cx="164579" cy="1596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80992" y="3690367"/>
              <a:ext cx="164579" cy="1596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                 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08104" y="3717032"/>
              <a:ext cx="164579" cy="1596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43017" y="4014217"/>
              <a:ext cx="164579" cy="1596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10547" y="4029447"/>
              <a:ext cx="164579" cy="1596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14850" y="3976489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86200" y="4005064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622551" y="4327401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222626" y="4308351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838700" y="4338439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98976" y="4327401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13301" y="4632201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08301" y="4636393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232151" y="4965576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24375" y="5290939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75126" y="4660776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508501" y="4984626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794251" y="5889501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65601" y="5879976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917826" y="5889501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98168" y="5584701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556001" y="5899026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533900" y="3690739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914006" y="3694559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162550" y="3690739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791200" y="3681214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571875" y="4024114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210050" y="4014589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848225" y="4024114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486400" y="4014589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838825" y="4328914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560193" y="432968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917826" y="432968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56076" y="432968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617218" y="4624958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22018" y="4924425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474593" y="463448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51201" y="463448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870326" y="4629150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165601" y="493928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569718" y="4967858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38825" y="4957564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98168" y="5272658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251201" y="5258941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876800" y="5281414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512693" y="5291708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822826" y="5581650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908301" y="558698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565526" y="5577458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203701" y="5596508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90925" y="5881489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238625" y="5919589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855468" y="589178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508501" y="5910833"/>
              <a:ext cx="240407" cy="2122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882530" y="5587405"/>
              <a:ext cx="240407" cy="212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rot="5400000" flipH="1" flipV="1">
            <a:off x="4367268" y="5329018"/>
            <a:ext cx="857256" cy="1588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FA8B5-0B40-4CB2-BB38-762E836497B4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 descr="Picture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71538" y="2357430"/>
            <a:ext cx="6858048" cy="1949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1714480" y="4214818"/>
            <a:ext cx="935038" cy="52387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+mn-ea"/>
              </a:rPr>
              <a:t>h = 5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730605" y="4197355"/>
            <a:ext cx="935038" cy="5222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a typeface="+mn-ea"/>
              </a:rPr>
              <a:t>h = ?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429388" y="4286256"/>
            <a:ext cx="2327319" cy="52322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ea typeface="+mn-ea"/>
              </a:rPr>
              <a:t>    h </a:t>
            </a:r>
            <a:r>
              <a:rPr lang="en-US" dirty="0">
                <a:ea typeface="+mn-ea"/>
              </a:rPr>
              <a:t>= ?</a:t>
            </a:r>
          </a:p>
        </p:txBody>
      </p:sp>
      <p:sp>
        <p:nvSpPr>
          <p:cNvPr id="10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81543" y="4760918"/>
            <a:ext cx="504825" cy="431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38443" y="4762505"/>
            <a:ext cx="503237" cy="4603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586143" y="4760918"/>
            <a:ext cx="503237" cy="461962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33843" y="4760918"/>
            <a:ext cx="504825" cy="461962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56314" y="3429000"/>
            <a:ext cx="391886" cy="288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V="1">
            <a:off x="5018314" y="3265713"/>
            <a:ext cx="108857" cy="152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27377" y="3561318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49890" y="3572205"/>
            <a:ext cx="107167" cy="10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V="1">
            <a:off x="4914528" y="3385457"/>
            <a:ext cx="114672" cy="239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5B6165-D762-4918-817A-CF54E14A0BA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n</a:t>
            </a:r>
            <a:r>
              <a:rPr lang="en-US" smtClean="0"/>
              <a:t>-queens, Why?</a:t>
            </a:r>
          </a:p>
        </p:txBody>
      </p:sp>
      <p:sp>
        <p:nvSpPr>
          <p:cNvPr id="9230" name="Rectangle 5"/>
          <p:cNvSpPr>
            <a:spLocks noChangeArrowheads="1"/>
          </p:cNvSpPr>
          <p:nvPr/>
        </p:nvSpPr>
        <p:spPr bwMode="auto">
          <a:xfrm>
            <a:off x="357158" y="2357430"/>
            <a:ext cx="8569325" cy="2643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Why this problem? </a:t>
            </a:r>
            <a:r>
              <a:rPr lang="en-US" dirty="0">
                <a:latin typeface="Arial Unicode MS" pitchFamily="34" charset="-128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Lots of research in the 90’ on local search for CSP was generated by the observation that  the run-time of local search on n-queens problems is </a:t>
            </a:r>
            <a:r>
              <a:rPr lang="en-US" b="1" dirty="0">
                <a:latin typeface="Arial Unicode MS" pitchFamily="34" charset="-128"/>
              </a:rPr>
              <a:t>independent of problem size</a:t>
            </a:r>
            <a:r>
              <a:rPr lang="en-US" dirty="0">
                <a:latin typeface="Arial Unicode MS" pitchFamily="34" charset="-128"/>
              </a:rPr>
              <a:t>!</a:t>
            </a:r>
          </a:p>
        </p:txBody>
      </p:sp>
      <p:pic>
        <p:nvPicPr>
          <p:cNvPr id="92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00625"/>
            <a:ext cx="8856663" cy="825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279A051-4E43-4AC1-AF03-717380ED92F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Local search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Constrained Optimization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Greedy Descent / Hill Climbing: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00B0F0"/>
                </a:solidFill>
              </a:rPr>
              <a:t>Assignment1 </a:t>
            </a:r>
            <a:r>
              <a:rPr lang="en-US" dirty="0" smtClean="0"/>
              <a:t>due now</a:t>
            </a:r>
            <a:r>
              <a:rPr lang="en-US" dirty="0" smtClean="0"/>
              <a:t>!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Assignment2 out next week</a:t>
            </a:r>
            <a:endParaRPr lang="en-US" dirty="0" smtClean="0"/>
          </a:p>
          <a:p>
            <a:pPr eaLnBrk="1" hangingPunct="1">
              <a:buFontTx/>
              <a:buChar char="•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62A00E-1DBC-4B95-B59E-83CFAF5D01A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5B6165-D762-4918-817A-CF54E14A0BA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9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Constrained Optimization Problems </a:t>
            </a:r>
          </a:p>
        </p:txBody>
      </p:sp>
      <p:sp>
        <p:nvSpPr>
          <p:cNvPr id="9230" name="Rectangle 5"/>
          <p:cNvSpPr>
            <a:spLocks noChangeArrowheads="1"/>
          </p:cNvSpPr>
          <p:nvPr/>
        </p:nvSpPr>
        <p:spPr bwMode="auto">
          <a:xfrm>
            <a:off x="142844" y="1214422"/>
            <a:ext cx="85693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 smtClean="0">
                <a:latin typeface="Arial Unicode MS" pitchFamily="34" charset="-128"/>
              </a:rPr>
              <a:t>So far we have assumed that we just want to find a possible world that satisfies all the constraints.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>
                <a:latin typeface="Arial Unicode MS" pitchFamily="34" charset="-128"/>
              </a:rPr>
              <a:t>But sometimes solutions may have different </a:t>
            </a:r>
            <a:r>
              <a:rPr lang="en-US" dirty="0" smtClean="0">
                <a:solidFill>
                  <a:schemeClr val="accent6"/>
                </a:solidFill>
                <a:latin typeface="Arial Unicode MS" pitchFamily="34" charset="-128"/>
              </a:rPr>
              <a:t>values</a:t>
            </a:r>
            <a:r>
              <a:rPr lang="en-US" dirty="0" smtClean="0">
                <a:latin typeface="Arial Unicode MS" pitchFamily="34" charset="-128"/>
              </a:rPr>
              <a:t> / </a:t>
            </a:r>
            <a:r>
              <a:rPr lang="en-US" dirty="0" smtClean="0">
                <a:solidFill>
                  <a:schemeClr val="accent6"/>
                </a:solidFill>
                <a:latin typeface="Arial Unicode MS" pitchFamily="34" charset="-128"/>
              </a:rPr>
              <a:t>costs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We want to find the </a:t>
            </a:r>
            <a:r>
              <a:rPr lang="en-US" dirty="0" smtClean="0">
                <a:solidFill>
                  <a:schemeClr val="accent6"/>
                </a:solidFill>
                <a:latin typeface="Arial Unicode MS" pitchFamily="34" charset="-128"/>
              </a:rPr>
              <a:t>optimal</a:t>
            </a:r>
            <a:r>
              <a:rPr lang="en-US" dirty="0" smtClean="0">
                <a:latin typeface="Arial Unicode MS" pitchFamily="34" charset="-128"/>
              </a:rPr>
              <a:t> </a:t>
            </a:r>
            <a:r>
              <a:rPr lang="en-US" dirty="0" smtClean="0">
                <a:solidFill>
                  <a:schemeClr val="accent6"/>
                </a:solidFill>
                <a:latin typeface="Arial Unicode MS" pitchFamily="34" charset="-128"/>
              </a:rPr>
              <a:t>solution</a:t>
            </a:r>
            <a:r>
              <a:rPr lang="en-US" dirty="0" smtClean="0">
                <a:latin typeface="Arial Unicode MS" pitchFamily="34" charset="-128"/>
              </a:rPr>
              <a:t> that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maximizes the value or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minimizes the cost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32F7CF4-F71C-4219-8D28-148436B55F9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02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Constrained Optimization Example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4500570"/>
            <a:ext cx="7962900" cy="17145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Hill Climbing </a:t>
            </a:r>
            <a:r>
              <a:rPr lang="en-US" sz="2400" dirty="0" smtClean="0"/>
              <a:t>means selecting the neighbor which best improves a (value-based) scoring function.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Greedy Descent </a:t>
            </a:r>
            <a:r>
              <a:rPr lang="en-US" sz="2400" dirty="0" smtClean="0"/>
              <a:t>means selecting the neighbor which minimizes a (cost-based) scoring function.</a:t>
            </a: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Char char="•"/>
              <a:defRPr/>
            </a:pPr>
            <a:endParaRPr lang="en-US" sz="24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429000"/>
            <a:ext cx="76438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The scoring function we’d like to maximize might be: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i="1" kern="0" dirty="0" smtClean="0">
                <a:latin typeface="+mn-lt"/>
              </a:rPr>
              <a:t>f(n) = (C </a:t>
            </a:r>
            <a:r>
              <a:rPr lang="en-US" sz="2400" i="1" kern="0" dirty="0">
                <a:latin typeface="+mn-lt"/>
              </a:rPr>
              <a:t>+ A) </a:t>
            </a:r>
            <a:r>
              <a:rPr lang="en-US" sz="2400" i="1" kern="0" dirty="0" smtClean="0">
                <a:latin typeface="+mn-lt"/>
              </a:rPr>
              <a:t>+  </a:t>
            </a:r>
            <a:r>
              <a:rPr lang="en-US" sz="2400" i="1" kern="0" dirty="0">
                <a:latin typeface="+mj-lt"/>
              </a:rPr>
              <a:t>#-</a:t>
            </a:r>
            <a:r>
              <a:rPr lang="en-US" sz="2400" i="1" kern="0" dirty="0" smtClean="0">
                <a:latin typeface="+mj-lt"/>
              </a:rPr>
              <a:t>of-satisfied-const </a:t>
            </a:r>
            <a:endParaRPr lang="en-US" sz="2400" i="1" kern="0" dirty="0">
              <a:latin typeface="+mj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kern="0" dirty="0"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714375"/>
            <a:ext cx="8858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Example: A,B,C  same domain {1,2,3} , (A=B, A&gt;1, C≠3)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Value = (C+A) </a:t>
            </a:r>
            <a:r>
              <a:rPr lang="en-US" sz="2400" kern="0" dirty="0" smtClean="0">
                <a:latin typeface="+mn-lt"/>
              </a:rPr>
              <a:t>so </a:t>
            </a:r>
            <a:r>
              <a:rPr lang="en-US" sz="2400" kern="0" dirty="0">
                <a:latin typeface="+mn-lt"/>
              </a:rPr>
              <a:t>we want a solution that maximize that  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279A051-4E43-4AC1-AF03-717380ED92F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Local search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Constrained Optimization</a:t>
            </a:r>
            <a:endParaRPr lang="en-US" sz="4000" dirty="0" smtClean="0">
              <a:solidFill>
                <a:schemeClr val="accent3">
                  <a:lumMod val="65000"/>
                </a:schemeClr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Greedy Descent / Hill Climbing: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5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1DDD0E-DF45-4CB8-9575-E359BC6139D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pic>
        <p:nvPicPr>
          <p:cNvPr id="11290" name="Picture 2" descr="hill-climb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557338"/>
            <a:ext cx="6329362" cy="487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1" name="Rectangle 3"/>
          <p:cNvSpPr>
            <a:spLocks noChangeArrowheads="1"/>
          </p:cNvSpPr>
          <p:nvPr/>
        </p:nvSpPr>
        <p:spPr bwMode="auto">
          <a:xfrm>
            <a:off x="0" y="1524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  <a:latin typeface="Arial Unicode MS" pitchFamily="34" charset="-128"/>
              </a:rPr>
              <a:t>Hill Climbing</a:t>
            </a:r>
          </a:p>
        </p:txBody>
      </p:sp>
      <p:sp>
        <p:nvSpPr>
          <p:cNvPr id="11292" name="Rectangle 4"/>
          <p:cNvSpPr>
            <a:spLocks noChangeArrowheads="1"/>
          </p:cNvSpPr>
          <p:nvPr/>
        </p:nvSpPr>
        <p:spPr bwMode="auto">
          <a:xfrm>
            <a:off x="395288" y="908050"/>
            <a:ext cx="7704137" cy="865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NOTE: Everything that will be said for Hill Climbing is also true for Greedy Descent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5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7F7DFB8-4269-42DB-9F43-A0D1A19A9A7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2300" name="Rectangle 2"/>
          <p:cNvSpPr>
            <a:spLocks noChangeArrowheads="1"/>
          </p:cNvSpPr>
          <p:nvPr/>
        </p:nvSpPr>
        <p:spPr bwMode="auto">
          <a:xfrm>
            <a:off x="152400" y="9906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CA">
              <a:latin typeface="Arial Unicode MS" pitchFamily="34" charset="-128"/>
            </a:endParaRPr>
          </a:p>
        </p:txBody>
      </p:sp>
      <p:sp>
        <p:nvSpPr>
          <p:cNvPr id="1230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Hill Climbing</a:t>
            </a:r>
          </a:p>
        </p:txBody>
      </p:sp>
      <p:sp>
        <p:nvSpPr>
          <p:cNvPr id="12302" name="Rectangle 4"/>
          <p:cNvSpPr>
            <a:spLocks noChangeArrowheads="1"/>
          </p:cNvSpPr>
          <p:nvPr/>
        </p:nvSpPr>
        <p:spPr bwMode="auto">
          <a:xfrm>
            <a:off x="304800" y="1143000"/>
            <a:ext cx="3581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Local Maxima.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Plateau - Shoulders</a:t>
            </a:r>
          </a:p>
        </p:txBody>
      </p:sp>
      <p:pic>
        <p:nvPicPr>
          <p:cNvPr id="12303" name="Picture 5" descr="hc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85800" y="2017713"/>
            <a:ext cx="8458200" cy="4840287"/>
          </a:xfrm>
          <a:noFill/>
        </p:spPr>
      </p:pic>
      <p:sp>
        <p:nvSpPr>
          <p:cNvPr id="12304" name="Text Box 6"/>
          <p:cNvSpPr txBox="1">
            <a:spLocks noChangeArrowheads="1"/>
          </p:cNvSpPr>
          <p:nvPr/>
        </p:nvSpPr>
        <p:spPr bwMode="auto">
          <a:xfrm>
            <a:off x="7086600" y="4257675"/>
            <a:ext cx="1311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b="1"/>
          </a:p>
          <a:p>
            <a:pPr eaLnBrk="0" hangingPunct="0"/>
            <a:endParaRPr lang="en-US" b="1"/>
          </a:p>
        </p:txBody>
      </p:sp>
      <p:sp>
        <p:nvSpPr>
          <p:cNvPr id="12305" name="Text Box 7"/>
          <p:cNvSpPr txBox="1">
            <a:spLocks noChangeArrowheads="1"/>
          </p:cNvSpPr>
          <p:nvPr/>
        </p:nvSpPr>
        <p:spPr bwMode="auto">
          <a:xfrm>
            <a:off x="6994525" y="4633913"/>
            <a:ext cx="976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/>
              <a:t>(Plateau)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B8BF361-1AB4-4484-875B-81182785B28F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13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Corresponding problem for GreedyDescent</a:t>
            </a:r>
            <a:br>
              <a:rPr lang="en-US" sz="2800" smtClean="0"/>
            </a:br>
            <a:r>
              <a:rPr lang="en-US" sz="2800" smtClean="0"/>
              <a:t>Local minimum example: 8-queens problem</a:t>
            </a:r>
          </a:p>
        </p:txBody>
      </p:sp>
      <p:pic>
        <p:nvPicPr>
          <p:cNvPr id="13344" name="Picture 3" descr="8queens-local-minim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295400"/>
            <a:ext cx="373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5" name="Rectangle 4"/>
          <p:cNvSpPr>
            <a:spLocks noChangeArrowheads="1"/>
          </p:cNvSpPr>
          <p:nvPr/>
        </p:nvSpPr>
        <p:spPr bwMode="auto">
          <a:xfrm>
            <a:off x="1979613" y="4868863"/>
            <a:ext cx="5329237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A local minimum with </a:t>
            </a:r>
            <a:r>
              <a:rPr lang="en-US" i="1">
                <a:latin typeface="Arial Unicode MS" pitchFamily="34" charset="-128"/>
              </a:rPr>
              <a:t>h = 1</a:t>
            </a: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5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7B0B694-F43D-453E-B7B0-E48CBB238E5E}" type="slidenum">
              <a:rPr lang="en-US"/>
              <a:pPr>
                <a:defRPr/>
              </a:pPr>
              <a:t>26</a:t>
            </a:fld>
            <a:endParaRPr lang="en-US"/>
          </a:p>
        </p:txBody>
      </p:sp>
      <p:pic>
        <p:nvPicPr>
          <p:cNvPr id="14342" name="Picture 2" descr="ridge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635375" y="1989138"/>
            <a:ext cx="4800600" cy="4359275"/>
          </a:xfrm>
          <a:noFill/>
        </p:spPr>
      </p:pic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" y="990600"/>
            <a:ext cx="899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CA">
              <a:latin typeface="Arial Unicode MS" pitchFamily="34" charset="-128"/>
            </a:endParaRPr>
          </a:p>
        </p:txBody>
      </p:sp>
      <p:sp>
        <p:nvSpPr>
          <p:cNvPr id="143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8858250" cy="685800"/>
          </a:xfrm>
        </p:spPr>
        <p:txBody>
          <a:bodyPr/>
          <a:lstStyle/>
          <a:p>
            <a:pPr eaLnBrk="1" hangingPunct="1"/>
            <a:r>
              <a:rPr lang="en-US" smtClean="0"/>
              <a:t>Even more Problems in higher dimensions</a:t>
            </a:r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79388" y="836613"/>
            <a:ext cx="6629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E.g., Ridges – sequence of local maxima not directly connected to each other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From each local maximum you can only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    go downhill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3FF10BD-D4F1-4115-9905-0579C252DD5A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Search: Summary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71563"/>
            <a:ext cx="8534400" cy="4448175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dirty="0" smtClean="0"/>
              <a:t>A useful method </a:t>
            </a:r>
            <a:r>
              <a:rPr lang="en-US" dirty="0" smtClean="0"/>
              <a:t>for </a:t>
            </a:r>
            <a:r>
              <a:rPr lang="en-US" dirty="0" smtClean="0"/>
              <a:t>large CSPs</a:t>
            </a:r>
            <a:endParaRPr lang="en-US" dirty="0" smtClean="0">
              <a:solidFill>
                <a:srgbClr val="CC0099"/>
              </a:solidFill>
            </a:endParaRPr>
          </a:p>
          <a:p>
            <a:pPr lvl="1" eaLnBrk="1" hangingPunct="1">
              <a:defRPr/>
            </a:pPr>
            <a:r>
              <a:rPr lang="en-US" dirty="0" smtClean="0"/>
              <a:t>Start from a </a:t>
            </a:r>
            <a:r>
              <a:rPr lang="en-US" dirty="0" smtClean="0">
                <a:solidFill>
                  <a:schemeClr val="accent6"/>
                </a:solidFill>
              </a:rPr>
              <a:t>possible world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Generate some </a:t>
            </a:r>
            <a:r>
              <a:rPr lang="en-US" dirty="0" smtClean="0">
                <a:solidFill>
                  <a:schemeClr val="accent6"/>
                </a:solidFill>
              </a:rPr>
              <a:t>neighbors</a:t>
            </a:r>
            <a:r>
              <a:rPr lang="en-US" dirty="0" smtClean="0"/>
              <a:t> ( “similar” possible worlds)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Move from current node to a neighbor, selected to minimize/maximize a scoring function which combines:</a:t>
            </a:r>
          </a:p>
          <a:p>
            <a:pPr lvl="2" eaLnBrk="1" hangingPunct="1">
              <a:defRPr/>
            </a:pPr>
            <a:r>
              <a:rPr lang="en-US" dirty="0" smtClean="0"/>
              <a:t>Info about how many constraints are violated</a:t>
            </a:r>
          </a:p>
          <a:p>
            <a:pPr lvl="2" eaLnBrk="1" hangingPunct="1">
              <a:defRPr/>
            </a:pPr>
            <a:r>
              <a:rPr lang="en-US" dirty="0" smtClean="0"/>
              <a:t>Information about the cost/quality of the solution (you want the best solution, not just a solution)</a:t>
            </a:r>
          </a:p>
          <a:p>
            <a:pPr lvl="1" eaLnBrk="1" hangingPunct="1">
              <a:defRPr/>
            </a:pPr>
            <a:endParaRPr lang="en-US" dirty="0" smtClean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894B48C-9E76-4AD8-8AB2-10510A8F2DC2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00125"/>
            <a:ext cx="8458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You can: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Implement </a:t>
            </a:r>
            <a:r>
              <a:rPr lang="en-US" dirty="0" smtClean="0">
                <a:solidFill>
                  <a:schemeClr val="accent6"/>
                </a:solidFill>
              </a:rPr>
              <a:t>local search </a:t>
            </a:r>
            <a:r>
              <a:rPr lang="en-US" dirty="0" smtClean="0"/>
              <a:t>for a CSP. 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sz="2800" dirty="0" smtClean="0">
                <a:ea typeface="+mn-ea"/>
                <a:cs typeface="+mn-cs"/>
              </a:rPr>
              <a:t>Implement different ways to </a:t>
            </a:r>
            <a:r>
              <a:rPr lang="en-US" sz="2800" dirty="0" smtClean="0">
                <a:solidFill>
                  <a:schemeClr val="accent6"/>
                </a:solidFill>
                <a:ea typeface="+mn-ea"/>
                <a:cs typeface="+mn-cs"/>
              </a:rPr>
              <a:t>generate neighbors</a:t>
            </a:r>
          </a:p>
          <a:p>
            <a:pPr lvl="1" eaLnBrk="1" hangingPunct="1">
              <a:defRPr/>
            </a:pPr>
            <a:endParaRPr lang="en-US" sz="2800" dirty="0" smtClean="0"/>
          </a:p>
          <a:p>
            <a:pPr lvl="1" eaLnBrk="1" hangingPunct="1">
              <a:defRPr/>
            </a:pPr>
            <a:r>
              <a:rPr lang="en-US" sz="2800" dirty="0" smtClean="0">
                <a:ea typeface="+mn-ea"/>
                <a:cs typeface="+mn-cs"/>
              </a:rPr>
              <a:t>Implement </a:t>
            </a:r>
            <a:r>
              <a:rPr lang="en-US" sz="2800" dirty="0" smtClean="0">
                <a:solidFill>
                  <a:schemeClr val="accent6"/>
                </a:solidFill>
                <a:ea typeface="+mn-ea"/>
                <a:cs typeface="+mn-cs"/>
              </a:rPr>
              <a:t>scoring functions </a:t>
            </a:r>
            <a:r>
              <a:rPr lang="en-US" sz="2800" dirty="0" smtClean="0">
                <a:ea typeface="+mn-ea"/>
                <a:cs typeface="+mn-cs"/>
              </a:rPr>
              <a:t>to solve a CSP by  local search through either </a:t>
            </a:r>
            <a:r>
              <a:rPr lang="en-US" sz="2800" dirty="0" smtClean="0">
                <a:solidFill>
                  <a:schemeClr val="accent6"/>
                </a:solidFill>
                <a:ea typeface="+mn-ea"/>
                <a:cs typeface="+mn-cs"/>
              </a:rPr>
              <a:t>greedy descent </a:t>
            </a:r>
            <a:r>
              <a:rPr lang="en-US" sz="2800" dirty="0" smtClean="0">
                <a:ea typeface="+mn-ea"/>
                <a:cs typeface="+mn-cs"/>
              </a:rPr>
              <a:t>or </a:t>
            </a:r>
            <a:r>
              <a:rPr lang="en-US" sz="2800" dirty="0" smtClean="0">
                <a:solidFill>
                  <a:schemeClr val="accent6"/>
                </a:solidFill>
                <a:ea typeface="+mn-ea"/>
                <a:cs typeface="+mn-cs"/>
              </a:rPr>
              <a:t>hill-climbing</a:t>
            </a:r>
            <a:r>
              <a:rPr lang="en-US" sz="2800" dirty="0" smtClean="0">
                <a:ea typeface="+mn-ea"/>
                <a:cs typeface="+mn-cs"/>
              </a:rPr>
              <a:t>.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2C13155-A2FA-4889-9624-B0FBB11B406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How to address problems with Greedy Descent / Hill Climbing?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en-US" b="1" smtClean="0"/>
              <a:t>Stochastic Local Search (SLS)</a:t>
            </a:r>
          </a:p>
          <a:p>
            <a:pPr eaLnBrk="1" hangingPunct="1">
              <a:lnSpc>
                <a:spcPct val="80000"/>
              </a:lnSpc>
            </a:pPr>
            <a:endParaRPr lang="en-US" b="1" smtClean="0"/>
          </a:p>
          <a:p>
            <a:pPr eaLnBrk="1" hangingPunct="1">
              <a:lnSpc>
                <a:spcPct val="80000"/>
              </a:lnSpc>
            </a:pPr>
            <a:endParaRPr lang="en-US" sz="2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01509D-8280-47B6-857D-66219011262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/>
              <a:t>Recap solving CSP systematically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Local search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Constrained Optimization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Greedy Descent / Hill Climbing: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DB4AC5-53BA-48E2-AB03-C07257461EC4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5344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400" dirty="0" smtClean="0"/>
              <a:t>322 Feedback </a:t>
            </a:r>
            <a:r>
              <a:rPr lang="en-US" sz="4400" dirty="0" smtClean="0">
                <a:solidFill>
                  <a:srgbClr val="33CC33"/>
                </a:solidFill>
                <a:sym typeface="Wingdings" pitchFamily="2" charset="2"/>
              </a:rPr>
              <a:t></a:t>
            </a:r>
            <a:r>
              <a:rPr lang="en-US" sz="4400" dirty="0" smtClean="0">
                <a:sym typeface="Wingdings" pitchFamily="2" charset="2"/>
              </a:rPr>
              <a:t> or </a:t>
            </a:r>
            <a:r>
              <a:rPr lang="en-US" sz="4400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4400" dirty="0" smtClean="0">
              <a:solidFill>
                <a:srgbClr val="FF0000"/>
              </a:solidFill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285750" y="1214438"/>
            <a:ext cx="3571875" cy="5072062"/>
          </a:xfrm>
        </p:spPr>
        <p:txBody>
          <a:bodyPr/>
          <a:lstStyle/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Lectures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Slides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Practice Exercises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Assignments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AIspace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……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  <p:sp>
        <p:nvSpPr>
          <p:cNvPr id="17" name="Rectangle 31"/>
          <p:cNvSpPr txBox="1">
            <a:spLocks noChangeArrowheads="1"/>
          </p:cNvSpPr>
          <p:nvPr/>
        </p:nvSpPr>
        <p:spPr bwMode="auto">
          <a:xfrm>
            <a:off x="4000500" y="1357313"/>
            <a:ext cx="5143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Textbook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Course Topics / Objectives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TAs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Learning Goals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……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3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4000" kern="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2AF14C2-2F82-4998-8323-D36861F5A92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10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Systematically solving CSPs: Summary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85875"/>
            <a:ext cx="8588375" cy="494665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dirty="0" smtClean="0"/>
              <a:t>Build Constraint Network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>
                <a:solidFill>
                  <a:schemeClr val="accent6"/>
                </a:solidFill>
              </a:rPr>
              <a:t>Apply Arc Consistency </a:t>
            </a:r>
          </a:p>
          <a:p>
            <a:pPr lvl="1" eaLnBrk="1" hangingPunct="1">
              <a:defRPr/>
            </a:pPr>
            <a:r>
              <a:rPr lang="en-US" dirty="0" smtClean="0"/>
              <a:t>One domain is empty </a:t>
            </a:r>
            <a:r>
              <a:rPr lang="en-US" dirty="0" smtClean="0">
                <a:sym typeface="Symbol" pitchFamily="18" charset="2"/>
              </a:rPr>
              <a:t>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Each domain has a single value </a:t>
            </a:r>
            <a:r>
              <a:rPr lang="en-US" dirty="0" smtClean="0">
                <a:sym typeface="Symbol" pitchFamily="18" charset="2"/>
              </a:rPr>
              <a:t>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Some domains have more than one value </a:t>
            </a:r>
            <a:r>
              <a:rPr lang="en-US" dirty="0" smtClean="0">
                <a:sym typeface="Symbol" pitchFamily="18" charset="2"/>
              </a:rPr>
              <a:t>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Apply </a:t>
            </a:r>
            <a:r>
              <a:rPr lang="en-US" dirty="0" smtClean="0">
                <a:solidFill>
                  <a:schemeClr val="accent6"/>
                </a:solidFill>
              </a:rPr>
              <a:t>Depth-First Search with Pruning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2"/>
                </a:solidFill>
              </a:rPr>
              <a:t>Split the problem </a:t>
            </a:r>
            <a:r>
              <a:rPr lang="en-US" dirty="0" smtClean="0"/>
              <a:t>in a number of disjoint cases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Apply Arc Consistency to each case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B6D6B33-DD82-4BE7-91B5-0DB513B081B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Recap</a:t>
            </a:r>
          </a:p>
          <a:p>
            <a:pPr eaLnBrk="1" hangingPunct="1">
              <a:buFontTx/>
              <a:buChar char="•"/>
            </a:pPr>
            <a:r>
              <a:rPr lang="en-US" sz="4000" dirty="0" smtClean="0"/>
              <a:t>Local search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Constrained Optimization</a:t>
            </a:r>
            <a:endParaRPr lang="en-US" sz="4000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Greedy Descent / Hill Climbing: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DFD04A2-2A77-4F5F-A67A-B6043289C0C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857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Local Search motivation: Scale</a:t>
            </a:r>
          </a:p>
        </p:txBody>
      </p:sp>
      <p:sp>
        <p:nvSpPr>
          <p:cNvPr id="4127" name="Rectangle 3"/>
          <p:cNvSpPr>
            <a:spLocks noChangeArrowheads="1"/>
          </p:cNvSpPr>
          <p:nvPr/>
        </p:nvSpPr>
        <p:spPr bwMode="auto">
          <a:xfrm>
            <a:off x="0" y="928688"/>
            <a:ext cx="89296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Many CSPs (scheduling, DNA computing, more later) are simply too big for systematic approaches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If you have   10</a:t>
            </a:r>
            <a:r>
              <a:rPr lang="en-US" baseline="30000">
                <a:latin typeface="Arial Unicode MS" pitchFamily="34" charset="-128"/>
              </a:rPr>
              <a:t>5</a:t>
            </a:r>
            <a:r>
              <a:rPr lang="en-US">
                <a:latin typeface="Arial Unicode MS" pitchFamily="34" charset="-128"/>
              </a:rPr>
              <a:t> vars with dom(var</a:t>
            </a:r>
            <a:r>
              <a:rPr lang="en-US" baseline="-25000">
                <a:latin typeface="Arial Unicode MS" pitchFamily="34" charset="-128"/>
              </a:rPr>
              <a:t>i</a:t>
            </a:r>
            <a:r>
              <a:rPr lang="en-US">
                <a:latin typeface="Arial Unicode MS" pitchFamily="34" charset="-128"/>
              </a:rPr>
              <a:t>) = 10</a:t>
            </a:r>
            <a:r>
              <a:rPr lang="en-US" baseline="30000">
                <a:latin typeface="Arial Unicode MS" pitchFamily="34" charset="-128"/>
              </a:rPr>
              <a:t>4</a:t>
            </a:r>
            <a:r>
              <a:rPr lang="en-US">
                <a:latin typeface="Arial Unicode MS" pitchFamily="34" charset="-128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0063" y="5715000"/>
            <a:ext cx="8358187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but if solutions are densely distributed…….</a:t>
            </a:r>
          </a:p>
        </p:txBody>
      </p:sp>
      <p:sp>
        <p:nvSpPr>
          <p:cNvPr id="4129" name="Rectangle 3"/>
          <p:cNvSpPr>
            <a:spLocks noChangeArrowheads="1"/>
          </p:cNvSpPr>
          <p:nvPr/>
        </p:nvSpPr>
        <p:spPr bwMode="auto">
          <a:xfrm>
            <a:off x="214313" y="2786063"/>
            <a:ext cx="3571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Systematic Search</a:t>
            </a:r>
          </a:p>
        </p:txBody>
      </p:sp>
      <p:sp>
        <p:nvSpPr>
          <p:cNvPr id="4130" name="Rectangle 3"/>
          <p:cNvSpPr>
            <a:spLocks noChangeArrowheads="1"/>
          </p:cNvSpPr>
          <p:nvPr/>
        </p:nvSpPr>
        <p:spPr bwMode="auto">
          <a:xfrm>
            <a:off x="4643438" y="2786063"/>
            <a:ext cx="3571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Constraint Network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499992" y="3789040"/>
            <a:ext cx="4248472" cy="1387316"/>
            <a:chOff x="4499992" y="3789040"/>
            <a:chExt cx="4248472" cy="1387316"/>
          </a:xfrm>
        </p:grpSpPr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4499992" y="3861048"/>
              <a:ext cx="1872208" cy="52322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/>
                <a:t>10</a:t>
              </a:r>
              <a:r>
                <a:rPr lang="en-US" baseline="30000" dirty="0" smtClean="0"/>
                <a:t>5</a:t>
              </a:r>
              <a:r>
                <a:rPr lang="en-US" dirty="0" smtClean="0"/>
                <a:t> * 10</a:t>
              </a:r>
              <a:r>
                <a:rPr lang="en-US" baseline="30000" dirty="0" smtClean="0"/>
                <a:t>4</a:t>
              </a:r>
              <a:endParaRPr lang="en-US" baseline="30000" dirty="0"/>
            </a:p>
          </p:txBody>
        </p:sp>
        <p:sp>
          <p:nvSpPr>
            <p:cNvPr id="15" name="TextBox 17"/>
            <p:cNvSpPr txBox="1">
              <a:spLocks noChangeArrowheads="1"/>
            </p:cNvSpPr>
            <p:nvPr/>
          </p:nvSpPr>
          <p:spPr bwMode="auto">
            <a:xfrm>
              <a:off x="5724128" y="4653136"/>
              <a:ext cx="1944216" cy="523220"/>
            </a:xfrm>
            <a:prstGeom prst="rect">
              <a:avLst/>
            </a:prstGeom>
            <a:solidFill>
              <a:srgbClr val="66FF33">
                <a:alpha val="54901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/>
                <a:t>10</a:t>
              </a:r>
              <a:r>
                <a:rPr lang="en-US" baseline="30000" dirty="0" smtClean="0"/>
                <a:t>10</a:t>
              </a:r>
              <a:r>
                <a:rPr lang="en-US" dirty="0" smtClean="0"/>
                <a:t> </a:t>
              </a:r>
              <a:r>
                <a:rPr lang="en-US" dirty="0" smtClean="0"/>
                <a:t>* </a:t>
              </a:r>
              <a:r>
                <a:rPr lang="en-US" dirty="0" smtClean="0"/>
                <a:t>10</a:t>
              </a:r>
              <a:r>
                <a:rPr lang="en-US" baseline="30000" dirty="0" smtClean="0"/>
                <a:t>12</a:t>
              </a:r>
              <a:endParaRPr lang="en-US" baseline="30000" dirty="0"/>
            </a:p>
          </p:txBody>
        </p:sp>
        <p:sp>
          <p:nvSpPr>
            <p:cNvPr id="16" name="TextBox 18"/>
            <p:cNvSpPr txBox="1">
              <a:spLocks noChangeArrowheads="1"/>
            </p:cNvSpPr>
            <p:nvPr/>
          </p:nvSpPr>
          <p:spPr bwMode="auto">
            <a:xfrm>
              <a:off x="6876256" y="3789040"/>
              <a:ext cx="1872208" cy="523220"/>
            </a:xfrm>
            <a:prstGeom prst="rect">
              <a:avLst/>
            </a:prstGeom>
            <a:solidFill>
              <a:srgbClr val="FF66CC">
                <a:alpha val="6117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/>
                <a:t>10</a:t>
              </a:r>
              <a:r>
                <a:rPr lang="en-US" baseline="30000" dirty="0" smtClean="0"/>
                <a:t>10</a:t>
              </a:r>
              <a:r>
                <a:rPr lang="en-US" dirty="0" smtClean="0"/>
                <a:t> </a:t>
              </a:r>
              <a:r>
                <a:rPr lang="en-US" dirty="0" smtClean="0"/>
                <a:t>* </a:t>
              </a:r>
              <a:r>
                <a:rPr lang="en-US" dirty="0" smtClean="0"/>
                <a:t>10</a:t>
              </a:r>
              <a:r>
                <a:rPr lang="en-US" baseline="30000" dirty="0" smtClean="0"/>
                <a:t>8</a:t>
              </a:r>
              <a:endParaRPr lang="en-US" baseline="30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DFD04A2-2A77-4F5F-A67A-B6043289C0C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1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857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Local Search motivation: Scale</a:t>
            </a:r>
          </a:p>
        </p:txBody>
      </p:sp>
      <p:sp>
        <p:nvSpPr>
          <p:cNvPr id="4127" name="Rectangle 3"/>
          <p:cNvSpPr>
            <a:spLocks noChangeArrowheads="1"/>
          </p:cNvSpPr>
          <p:nvPr/>
        </p:nvSpPr>
        <p:spPr bwMode="auto">
          <a:xfrm>
            <a:off x="0" y="928688"/>
            <a:ext cx="89296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Many CSPs (scheduling, DNA computing, more later) are simply too big for systematic approaches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If you have   10</a:t>
            </a:r>
            <a:r>
              <a:rPr lang="en-US" baseline="30000">
                <a:latin typeface="Arial Unicode MS" pitchFamily="34" charset="-128"/>
              </a:rPr>
              <a:t>5</a:t>
            </a:r>
            <a:r>
              <a:rPr lang="en-US">
                <a:latin typeface="Arial Unicode MS" pitchFamily="34" charset="-128"/>
              </a:rPr>
              <a:t> vars with dom(var</a:t>
            </a:r>
            <a:r>
              <a:rPr lang="en-US" baseline="-25000">
                <a:latin typeface="Arial Unicode MS" pitchFamily="34" charset="-128"/>
              </a:rPr>
              <a:t>i</a:t>
            </a:r>
            <a:r>
              <a:rPr lang="en-US">
                <a:latin typeface="Arial Unicode MS" pitchFamily="34" charset="-128"/>
              </a:rPr>
              <a:t>) = 10</a:t>
            </a:r>
            <a:r>
              <a:rPr lang="en-US" baseline="30000">
                <a:latin typeface="Arial Unicode MS" pitchFamily="34" charset="-128"/>
              </a:rPr>
              <a:t>4</a:t>
            </a:r>
            <a:r>
              <a:rPr lang="en-US">
                <a:latin typeface="Arial Unicode MS" pitchFamily="34" charset="-128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0063" y="5715000"/>
            <a:ext cx="8358187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but if solutions are densely distributed…….</a:t>
            </a:r>
          </a:p>
        </p:txBody>
      </p:sp>
      <p:sp>
        <p:nvSpPr>
          <p:cNvPr id="4129" name="Rectangle 3"/>
          <p:cNvSpPr>
            <a:spLocks noChangeArrowheads="1"/>
          </p:cNvSpPr>
          <p:nvPr/>
        </p:nvSpPr>
        <p:spPr bwMode="auto">
          <a:xfrm>
            <a:off x="214313" y="2786063"/>
            <a:ext cx="3571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Systematic Search</a:t>
            </a:r>
          </a:p>
        </p:txBody>
      </p:sp>
      <p:sp>
        <p:nvSpPr>
          <p:cNvPr id="4130" name="Rectangle 3"/>
          <p:cNvSpPr>
            <a:spLocks noChangeArrowheads="1"/>
          </p:cNvSpPr>
          <p:nvPr/>
        </p:nvSpPr>
        <p:spPr bwMode="auto">
          <a:xfrm>
            <a:off x="4643438" y="2786063"/>
            <a:ext cx="3571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Constraint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D7263A6-D7CE-4A98-A1CB-805F82A96B7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13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Local Search: General Method</a:t>
            </a:r>
          </a:p>
        </p:txBody>
      </p:sp>
      <p:sp>
        <p:nvSpPr>
          <p:cNvPr id="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57188" y="928688"/>
            <a:ext cx="9501188" cy="1876425"/>
          </a:xfrm>
        </p:spPr>
        <p:txBody>
          <a:bodyPr/>
          <a:lstStyle/>
          <a:p>
            <a:pPr lvl="1" eaLnBrk="1" hangingPunct="1">
              <a:buNone/>
              <a:defRPr/>
            </a:pPr>
            <a:r>
              <a:rPr lang="en-US" sz="2800" dirty="0" smtClean="0"/>
              <a:t>Remember , for CSP a solution is…..</a:t>
            </a:r>
          </a:p>
          <a:p>
            <a:pPr lvl="1" eaLnBrk="1" hangingPunct="1">
              <a:defRPr/>
            </a:pPr>
            <a:r>
              <a:rPr lang="en-US" sz="2800" dirty="0" smtClean="0"/>
              <a:t>Start from a </a:t>
            </a:r>
            <a:r>
              <a:rPr lang="en-US" sz="2800" dirty="0" smtClean="0">
                <a:solidFill>
                  <a:schemeClr val="accent6"/>
                </a:solidFill>
              </a:rPr>
              <a:t>possible world</a:t>
            </a:r>
          </a:p>
          <a:p>
            <a:pPr lvl="1" eaLnBrk="1" hangingPunct="1">
              <a:defRPr/>
            </a:pPr>
            <a:r>
              <a:rPr lang="en-US" sz="2800" dirty="0" smtClean="0"/>
              <a:t>Generate some </a:t>
            </a:r>
            <a:r>
              <a:rPr lang="en-US" sz="2800" dirty="0" smtClean="0">
                <a:solidFill>
                  <a:schemeClr val="accent6"/>
                </a:solidFill>
              </a:rPr>
              <a:t>neighbors</a:t>
            </a:r>
            <a:r>
              <a:rPr lang="en-US" sz="2800" dirty="0" smtClean="0"/>
              <a:t> ( “similar” possible worlds)</a:t>
            </a:r>
          </a:p>
          <a:p>
            <a:pPr lvl="1" eaLnBrk="1" hangingPunct="1">
              <a:defRPr/>
            </a:pPr>
            <a:r>
              <a:rPr lang="en-US" sz="2800" dirty="0" smtClean="0"/>
              <a:t>Move from the current node to a neighbor, selected according to a particular strategy</a:t>
            </a:r>
            <a:endParaRPr lang="en-US" sz="2800" dirty="0" smtClean="0">
              <a:solidFill>
                <a:srgbClr val="CC0099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7158" y="3500438"/>
            <a:ext cx="678656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Example: A,B,C  same domain {1,2,3}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7BC92F3-536C-42A4-9024-C06FFB0B273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Search: Selecting Neighbors</a:t>
            </a:r>
          </a:p>
        </p:txBody>
      </p:sp>
      <p:sp>
        <p:nvSpPr>
          <p:cNvPr id="7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2281238"/>
          </a:xfrm>
        </p:spPr>
        <p:txBody>
          <a:bodyPr/>
          <a:lstStyle/>
          <a:p>
            <a:pPr eaLnBrk="1" hangingPunct="1">
              <a:lnSpc>
                <a:spcPct val="95000"/>
              </a:lnSpc>
              <a:defRPr/>
            </a:pPr>
            <a:r>
              <a:rPr lang="en-US" sz="2400" dirty="0" smtClean="0"/>
              <a:t>How do we determine the </a:t>
            </a:r>
            <a:r>
              <a:rPr lang="en-US" sz="2400" dirty="0" smtClean="0">
                <a:solidFill>
                  <a:schemeClr val="accent6"/>
                </a:solidFill>
              </a:rPr>
              <a:t>neighbors</a:t>
            </a:r>
            <a:r>
              <a:rPr lang="en-US" sz="2400" dirty="0" smtClean="0"/>
              <a:t>?</a:t>
            </a:r>
          </a:p>
          <a:p>
            <a:pPr eaLnBrk="1" hangingPunct="1">
              <a:lnSpc>
                <a:spcPct val="95000"/>
              </a:lnSpc>
              <a:buFontTx/>
              <a:buChar char="•"/>
              <a:defRPr/>
            </a:pPr>
            <a:r>
              <a:rPr lang="en-US" sz="2400" dirty="0" smtClean="0"/>
              <a:t>Usually this is simple: some small incremental change to the variable assignment</a:t>
            </a:r>
          </a:p>
          <a:p>
            <a:pPr marL="914400" lvl="1" indent="-457200" eaLnBrk="1" hangingPunct="1">
              <a:lnSpc>
                <a:spcPct val="95000"/>
              </a:lnSpc>
              <a:buFont typeface="+mj-lt"/>
              <a:buAutoNum type="alphaLcParenR"/>
              <a:defRPr/>
            </a:pPr>
            <a:r>
              <a:rPr lang="en-US" sz="2000" dirty="0" smtClean="0"/>
              <a:t>assignments that differ in one variable's value, by (for instance) a value difference of  +1</a:t>
            </a:r>
          </a:p>
          <a:p>
            <a:pPr marL="914400" lvl="1" indent="-457200" eaLnBrk="1" hangingPunct="1">
              <a:lnSpc>
                <a:spcPct val="95000"/>
              </a:lnSpc>
              <a:buFont typeface="+mj-lt"/>
              <a:buAutoNum type="alphaLcParenR"/>
              <a:defRPr/>
            </a:pPr>
            <a:r>
              <a:rPr lang="en-US" sz="2000" dirty="0" smtClean="0"/>
              <a:t>assignments that differ in one variable's value</a:t>
            </a:r>
          </a:p>
          <a:p>
            <a:pPr marL="914400" lvl="1" indent="-457200" eaLnBrk="1" hangingPunct="1">
              <a:lnSpc>
                <a:spcPct val="95000"/>
              </a:lnSpc>
              <a:buFont typeface="+mj-lt"/>
              <a:buAutoNum type="alphaLcParenR"/>
              <a:defRPr/>
            </a:pPr>
            <a:r>
              <a:rPr lang="en-US" sz="2000" dirty="0" smtClean="0"/>
              <a:t>assignments that differ in two variables' values, etc.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0063" y="3643313"/>
            <a:ext cx="67865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Example: A,B,C  same domain {1,2,3}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29569</TotalTime>
  <Words>1960</Words>
  <Application>Microsoft Office PowerPoint</Application>
  <PresentationFormat>On-screen Show (4:3)</PresentationFormat>
  <Paragraphs>336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Slide 1</vt:lpstr>
      <vt:lpstr>Announcements</vt:lpstr>
      <vt:lpstr>Lecture Overview</vt:lpstr>
      <vt:lpstr>Systematically solving CSPs: Summary</vt:lpstr>
      <vt:lpstr>Lecture Overview</vt:lpstr>
      <vt:lpstr>Local Search motivation: Scale</vt:lpstr>
      <vt:lpstr>Local Search motivation: Scale</vt:lpstr>
      <vt:lpstr>Local Search: General Method</vt:lpstr>
      <vt:lpstr>Local Search: Selecting Neighbors</vt:lpstr>
      <vt:lpstr>Iterative Best Improvement</vt:lpstr>
      <vt:lpstr>Iterative Best Improvement</vt:lpstr>
      <vt:lpstr>Selecting the best neighbor</vt:lpstr>
      <vt:lpstr>Example: N-Queens</vt:lpstr>
      <vt:lpstr>Example: N-queen as a local search problem</vt:lpstr>
      <vt:lpstr>Example: n-queens</vt:lpstr>
      <vt:lpstr>Example: Greedy descent for N-Queen</vt:lpstr>
      <vt:lpstr>Slide 17</vt:lpstr>
      <vt:lpstr>n-queens, Why?</vt:lpstr>
      <vt:lpstr>Lecture Overview</vt:lpstr>
      <vt:lpstr>Constrained Optimization Problems </vt:lpstr>
      <vt:lpstr>Constrained Optimization Example</vt:lpstr>
      <vt:lpstr>Lecture Overview</vt:lpstr>
      <vt:lpstr>Slide 23</vt:lpstr>
      <vt:lpstr>Problems with Hill Climbing</vt:lpstr>
      <vt:lpstr>Corresponding problem for GreedyDescent Local minimum example: 8-queens problem</vt:lpstr>
      <vt:lpstr>Even more Problems in higher dimensions</vt:lpstr>
      <vt:lpstr>Local Search: Summary</vt:lpstr>
      <vt:lpstr>Learning Goals for today’s class</vt:lpstr>
      <vt:lpstr>Next Class</vt:lpstr>
      <vt:lpstr>322 Feedback  or 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513</cp:revision>
  <dcterms:created xsi:type="dcterms:W3CDTF">2000-08-26T02:46:38Z</dcterms:created>
  <dcterms:modified xsi:type="dcterms:W3CDTF">2012-10-05T19:04:58Z</dcterms:modified>
</cp:coreProperties>
</file>