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8" r:id="rId2"/>
    <p:sldId id="464" r:id="rId3"/>
    <p:sldId id="497" r:id="rId4"/>
    <p:sldId id="498" r:id="rId5"/>
    <p:sldId id="489" r:id="rId6"/>
    <p:sldId id="492" r:id="rId7"/>
    <p:sldId id="493" r:id="rId8"/>
    <p:sldId id="494" r:id="rId9"/>
    <p:sldId id="495" r:id="rId10"/>
    <p:sldId id="496" r:id="rId11"/>
    <p:sldId id="479" r:id="rId12"/>
    <p:sldId id="490" r:id="rId13"/>
    <p:sldId id="499" r:id="rId14"/>
    <p:sldId id="500" r:id="rId15"/>
    <p:sldId id="501" r:id="rId16"/>
    <p:sldId id="491" r:id="rId17"/>
    <p:sldId id="461" r:id="rId18"/>
    <p:sldId id="451" r:id="rId19"/>
    <p:sldId id="460" r:id="rId20"/>
    <p:sldId id="440" r:id="rId21"/>
    <p:sldId id="454" r:id="rId22"/>
    <p:sldId id="482" r:id="rId23"/>
    <p:sldId id="487" r:id="rId24"/>
    <p:sldId id="452" r:id="rId25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8000"/>
    <a:srgbClr val="EFFFFF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81457" autoAdjust="0"/>
  </p:normalViewPr>
  <p:slideViewPr>
    <p:cSldViewPr>
      <p:cViewPr>
        <p:scale>
          <a:sx n="66" d="100"/>
          <a:sy n="66" d="100"/>
        </p:scale>
        <p:origin x="-552" y="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4" d="100"/>
        <a:sy n="74" d="100"/>
      </p:scale>
      <p:origin x="0" y="288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72907FA7-6D4F-4EA3-B7B6-326CF10FA8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0"/>
            </a:lvl1pPr>
          </a:lstStyle>
          <a:p>
            <a:pPr>
              <a:defRPr/>
            </a:pPr>
            <a:fld id="{FCFA473B-7F42-4492-95B0-694CDC42D0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F30511-3A25-45E0-A4DA-7C66483F98A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Lecture 10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849CE3-530B-48A9-9F76-C33E6CFABBD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Can be computationally costly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EF9D8-2DE3-4D4A-B1C4-CA3DEA6461E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C2D27D-A813-4524-8F7E-A76FBED8892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A15F53-657E-4806-965C-40FBCA5B4DAF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Dynamic programming is a general algorithm that will be used as a dual</a:t>
            </a:r>
          </a:p>
          <a:p>
            <a:r>
              <a:rPr lang="en-US" smtClean="0"/>
              <a:t>to search algorithms in other parts of the book. The specific algorithm presented</a:t>
            </a:r>
          </a:p>
          <a:p>
            <a:r>
              <a:rPr lang="en-US" smtClean="0"/>
              <a:t>here was invented by Dijkstra [1959]. See Cormen, Leiserson, Rivest,</a:t>
            </a:r>
          </a:p>
          <a:p>
            <a:r>
              <a:rPr lang="en-US" smtClean="0"/>
              <a:t>and Stein [2001] for more details on the general class of dynamic programming</a:t>
            </a:r>
          </a:p>
          <a:p>
            <a:r>
              <a:rPr lang="en-US" smtClean="0"/>
              <a:t>algorithms.</a:t>
            </a:r>
          </a:p>
          <a:p>
            <a:r>
              <a:rPr lang="en-US" smtClean="0"/>
              <a:t>The idea of using dynamic programming as a source of heuristics for A</a:t>
            </a:r>
          </a:p>
          <a:p>
            <a:r>
              <a:rPr lang="en-US" smtClean="0"/>
              <a:t>search was proposed by Culberson and Schaeffer [1998] and further developed</a:t>
            </a:r>
          </a:p>
          <a:p>
            <a:r>
              <a:rPr lang="en-US" smtClean="0"/>
              <a:t>by Felner, Korf, and Hanan [2004].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D71CCB-1155-4411-9B1B-570E75C140B6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EF9D8-2DE3-4D4A-B1C4-CA3DEA6461E1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A20B56-B908-4430-A30D-7071A7C34E78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Many of these are qualified</a:t>
            </a:r>
          </a:p>
          <a:p>
            <a:pPr eaLnBrk="1" hangingPunct="1"/>
            <a:r>
              <a:rPr lang="en-US" smtClean="0"/>
              <a:t>Eg. LCFS optimal if costs are &gt; 0</a:t>
            </a:r>
          </a:p>
          <a:p>
            <a:pPr eaLnBrk="1" hangingPunct="1"/>
            <a:r>
              <a:rPr lang="en-US" smtClean="0"/>
              <a:t>Eg. A* complete if h is admissible</a:t>
            </a:r>
          </a:p>
          <a:p>
            <a:pPr eaLnBrk="1" hangingPunct="1"/>
            <a:r>
              <a:rPr lang="en-US" smtClean="0"/>
              <a:t>E.G B&amp;B optimal if there are no infinite path</a:t>
            </a:r>
          </a:p>
          <a:p>
            <a:pPr eaLnBrk="1" hangingPunct="1"/>
            <a:r>
              <a:rPr lang="en-US" smtClean="0"/>
              <a:t>E.G BDS complete if both searches are BFS (or A*)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B03B77-AD2E-4361-9FF1-C35ADDA9FF30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Many of these are qualified</a:t>
            </a:r>
          </a:p>
          <a:p>
            <a:pPr eaLnBrk="1" hangingPunct="1"/>
            <a:r>
              <a:rPr lang="en-US" smtClean="0"/>
              <a:t>Eg. LCFS optimal if costs are &gt; 0</a:t>
            </a:r>
          </a:p>
          <a:p>
            <a:pPr eaLnBrk="1" hangingPunct="1"/>
            <a:r>
              <a:rPr lang="en-US" smtClean="0"/>
              <a:t>Eg. A* complete if h is admissible</a:t>
            </a:r>
          </a:p>
          <a:p>
            <a:pPr eaLnBrk="1" hangingPunct="1"/>
            <a:r>
              <a:rPr lang="en-US" smtClean="0"/>
              <a:t>E.G B&amp;B optimal if there are no infinite path</a:t>
            </a:r>
          </a:p>
          <a:p>
            <a:pPr eaLnBrk="1" hangingPunct="1"/>
            <a:r>
              <a:rPr lang="en-US" smtClean="0"/>
              <a:t>E.G BDS complete if both searches are BFS (or A*)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4ABB46-861F-4078-82E8-1660B036D09F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4BAF51-D25A-4097-9691-C24FA5AF26B2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Uninformed: IDS (many deep solutions – do not care about optimality)</a:t>
            </a:r>
          </a:p>
          <a:p>
            <a:pPr eaLnBrk="1" hangingPunct="1"/>
            <a:r>
              <a:rPr lang="en-US" dirty="0" smtClean="0"/>
              <a:t>Informed: </a:t>
            </a:r>
          </a:p>
          <a:p>
            <a:pPr eaLnBrk="1" hangingPunct="1"/>
            <a:r>
              <a:rPr lang="en-US" dirty="0" smtClean="0"/>
              <a:t>Infinite path (in practice paths so long that cannot be kept in memory)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EF9D8-2DE3-4D4A-B1C4-CA3DEA6461E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F57CE3-929B-469F-A0B8-E14439C3AB75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r>
              <a:rPr lang="en-CA" smtClean="0"/>
              <a:t>Winning machine was a parallel computer (30 CPUs) + 480 VLSI chess processors</a:t>
            </a:r>
          </a:p>
          <a:p>
            <a:pPr eaLnBrk="1" hangingPunct="1"/>
            <a:r>
              <a:rPr lang="en-CA" smtClean="0"/>
              <a:t>Searched 126.000.000 nodes per sec</a:t>
            </a:r>
          </a:p>
          <a:p>
            <a:pPr eaLnBrk="1" hangingPunct="1"/>
            <a:r>
              <a:rPr lang="en-CA" smtClean="0"/>
              <a:t>Generated 30 billion positions per move, reaching depth 14 routinely</a:t>
            </a:r>
          </a:p>
          <a:p>
            <a:pPr eaLnBrk="1" hangingPunct="1"/>
            <a:r>
              <a:rPr lang="en-CA" smtClean="0"/>
              <a:t>Standard iterative deepening alpha beta search (with transposition table)</a:t>
            </a:r>
          </a:p>
          <a:p>
            <a:pPr eaLnBrk="1" hangingPunct="1"/>
            <a:r>
              <a:rPr lang="en-CA" smtClean="0"/>
              <a:t>But key to success seems to be its ability to go deeper for sufficiently interesting lines of forced/forcing moves</a:t>
            </a:r>
          </a:p>
          <a:p>
            <a:pPr eaLnBrk="1" hangingPunct="1"/>
            <a:r>
              <a:rPr lang="en-CA" smtClean="0"/>
              <a:t>Evaluation functions had over 8000 features</a:t>
            </a:r>
          </a:p>
          <a:p>
            <a:pPr eaLnBrk="1" hangingPunct="1"/>
            <a:r>
              <a:rPr lang="en-CA" smtClean="0"/>
              <a:t>+ opening book with 4000 positions</a:t>
            </a:r>
          </a:p>
          <a:p>
            <a:pPr eaLnBrk="1" hangingPunct="1"/>
            <a:r>
              <a:rPr lang="en-CA" smtClean="0"/>
              <a:t>+ solved positions with 5 pieces and many with 6 (to extend the effective depth of the search)</a:t>
            </a:r>
          </a:p>
          <a:p>
            <a:pPr eaLnBrk="1" hangingPunct="1"/>
            <a:endParaRPr lang="en-CA" smtClean="0"/>
          </a:p>
          <a:p>
            <a:pPr eaLnBrk="1" hangingPunct="1"/>
            <a:r>
              <a:rPr lang="en-US" smtClean="0"/>
              <a:t>Deep Blue's evaluation function looks at four basic chess values: material, position, King safety and tempo. Material is based on the "worth" of particular chess pieces. For example, if a pawn is valued at 1, then the rook is worth 5 and the Queen is valued at 9. The King, of course, is beyond value because his loss means the loss of the game.</a:t>
            </a:r>
          </a:p>
          <a:p>
            <a:pPr eaLnBrk="1" hangingPunct="1"/>
            <a:r>
              <a:rPr lang="en-US" smtClean="0"/>
              <a:t>The simplest way to understand position is by looking at your pieces and counting the number of safe squares they can attack. King safety is a defensive aspect of position. It is determined by assigning a value to the safety of the King's position in order to know how to make a purely defensive move. Tempo is related to position but focuses on the race to develop control of the board. A player is said to "lose a tempo" if he dillydallies while the opponent is making more productive advances.</a:t>
            </a:r>
            <a:endParaRPr lang="en-CA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8269ED-165B-4C3F-B421-404E76168B4D}" type="slidenum">
              <a:rPr lang="en-US"/>
              <a:pPr/>
              <a:t>22</a:t>
            </a:fld>
            <a:endParaRPr lang="en-US"/>
          </a:p>
        </p:txBody>
      </p:sp>
      <p:sp>
        <p:nvSpPr>
          <p:cNvPr id="30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r>
              <a:rPr lang="en-US" dirty="0" smtClean="0"/>
              <a:t>R&amp;R Sys  Representation and reasoning Systems</a:t>
            </a:r>
          </a:p>
          <a:p>
            <a:pPr marL="228600" indent="-228600"/>
            <a:r>
              <a:rPr lang="en-US" dirty="0" smtClean="0"/>
              <a:t>Each cell is a </a:t>
            </a:r>
            <a:r>
              <a:rPr lang="en-US" smtClean="0"/>
              <a:t>R&amp;R system</a:t>
            </a:r>
          </a:p>
          <a:p>
            <a:pPr marL="228600" indent="-228600"/>
            <a:r>
              <a:rPr lang="en-US" dirty="0" smtClean="0"/>
              <a:t>STRIPS</a:t>
            </a:r>
            <a:r>
              <a:rPr lang="en-US" baseline="0" dirty="0" smtClean="0"/>
              <a:t>  actions preconditions and effects</a:t>
            </a:r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31DDDB-284F-4FF7-932A-138392280F91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</a:rPr>
              <a:t>Allows useful </a:t>
            </a:r>
            <a:r>
              <a:rPr lang="en-US" smtClean="0">
                <a:solidFill>
                  <a:schemeClr val="accent2"/>
                </a:solidFill>
                <a:latin typeface="Arial Unicode MS" pitchFamily="34" charset="-128"/>
              </a:rPr>
              <a:t>general-purpose</a:t>
            </a:r>
            <a:r>
              <a:rPr lang="en-US" smtClean="0">
                <a:latin typeface="Arial Unicode MS" pitchFamily="34" charset="-128"/>
              </a:rPr>
              <a:t> algorithms with more power than standard search algorithms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799D9C-0CAE-415D-B3BF-6E40E06CB6BC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0529FA-F4D8-400E-A6EB-1745B1095B9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 oldest if they all have the same f-value</a:t>
            </a:r>
          </a:p>
          <a:p>
            <a:pPr eaLnBrk="1" hangingPunct="1"/>
            <a:r>
              <a:rPr lang="en-US" smtClean="0"/>
              <a:t>h(p)=min( (cost(pi) – cost(p)) + h(pi) )  underestimate!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0529FA-F4D8-400E-A6EB-1745B1095B9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 oldest if they all have the same f-value</a:t>
            </a:r>
          </a:p>
          <a:p>
            <a:pPr eaLnBrk="1" hangingPunct="1"/>
            <a:r>
              <a:rPr lang="en-US" smtClean="0"/>
              <a:t>h(p)=min( (cost(pi) – cost(p)) + h(pi) )  underestimate!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EF9D8-2DE3-4D4A-B1C4-CA3DEA6461E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C2FD09-79EC-401F-8C6C-9C031C9C065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Using depth-first methods, with the graph explicitly stored, this can be done in constant time.??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EEBEBB-A9BB-4039-A622-CA352408393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3BEC78-842C-4B8E-88B5-7F6F37FFBE5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This entails storing all nodes you have found paths to.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  Multiple-path pruning subsumes cycle check.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D2CADC-4057-477D-AC5D-30B8F4F5F04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You’ll have to regenerated them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102038-AE9C-43E3-83C4-C87A3DD662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0D7C2A-6C0A-4F1B-9A62-3454A103A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4B1C49C-B0CF-4F27-AD18-75BBC03DD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6A1EDB-99C0-4931-95D7-7476C8CB1F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4F2D2B-093D-4E2E-8C10-00467EAD4D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3838AE2-8D68-4D11-8546-FEC9AE7461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F02FF2-49BB-45E4-B2B2-C4A90984C9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240B462-FBB0-46B1-BE4B-30A23DF8F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ED3315-8256-41AE-9102-74A67A1108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D088F7-E840-4FC0-9AEA-982BEFFD7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24232C-EFD2-483B-AF61-16C936A704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CDCED5-7608-4048-8B3C-82AC8ABCB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79B2650-B83C-4782-8706-204910B9B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6AF9FEE-6B08-4FEB-9B44-18FF40FD7A4E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1557338"/>
            <a:ext cx="8763000" cy="320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dirty="0">
                <a:solidFill>
                  <a:schemeClr val="accent2"/>
                </a:solidFill>
                <a:latin typeface="Arial Unicode MS" pitchFamily="34" charset="-128"/>
              </a:rPr>
              <a:t>Finish Search</a:t>
            </a:r>
          </a:p>
          <a:p>
            <a:pPr algn="ctr">
              <a:spcBef>
                <a:spcPct val="50000"/>
              </a:spcBef>
            </a:pPr>
            <a:r>
              <a:rPr lang="en-US" dirty="0">
                <a:latin typeface="Arial Unicode MS" pitchFamily="34" charset="-128"/>
              </a:rPr>
              <a:t>Computer Science cpsc322, Lecture 10</a:t>
            </a:r>
          </a:p>
          <a:p>
            <a:pPr algn="ctr">
              <a:spcBef>
                <a:spcPct val="50000"/>
              </a:spcBef>
            </a:pPr>
            <a:r>
              <a:rPr lang="en-US" i="1" dirty="0">
                <a:latin typeface="Arial Unicode MS" pitchFamily="34" charset="-128"/>
              </a:rPr>
              <a:t>(Textbook </a:t>
            </a:r>
            <a:r>
              <a:rPr lang="en-US" i="1" dirty="0" err="1">
                <a:latin typeface="Arial Unicode MS" pitchFamily="34" charset="-128"/>
              </a:rPr>
              <a:t>Chpt</a:t>
            </a:r>
            <a:r>
              <a:rPr lang="en-US" i="1" dirty="0">
                <a:latin typeface="Arial Unicode MS" pitchFamily="34" charset="-128"/>
              </a:rPr>
              <a:t> 3.6)</a:t>
            </a:r>
          </a:p>
          <a:p>
            <a:pPr algn="ctr">
              <a:spcBef>
                <a:spcPct val="50000"/>
              </a:spcBef>
            </a:pPr>
            <a:endParaRPr lang="en-US" sz="2400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Arial Unicode MS" pitchFamily="34" charset="-128"/>
              </a:rPr>
              <a:t>Sep, 26, 2010</a:t>
            </a:r>
            <a:endParaRPr lang="en-US" sz="2400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EF5AEBF-E218-44A3-8115-A7A9440DB20C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84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Multiple-Path Pruning &amp; Optimal Solutions</a:t>
            </a:r>
          </a:p>
        </p:txBody>
      </p:sp>
      <p:sp>
        <p:nvSpPr>
          <p:cNvPr id="184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CC0099"/>
                </a:solidFill>
              </a:rPr>
              <a:t>Problem:</a:t>
            </a:r>
            <a:r>
              <a:rPr lang="en-US" sz="2400" smtClean="0"/>
              <a:t> what if a subsequent path to </a:t>
            </a:r>
            <a:r>
              <a:rPr lang="en-US" sz="2400" i="1" smtClean="0"/>
              <a:t>n</a:t>
            </a:r>
            <a:r>
              <a:rPr lang="en-US" sz="2400" smtClean="0"/>
              <a:t> is shorter than the first path to </a:t>
            </a:r>
            <a:r>
              <a:rPr lang="en-US" sz="2400" i="1" smtClean="0"/>
              <a:t>n </a:t>
            </a:r>
            <a:r>
              <a:rPr lang="en-US" sz="2400" smtClean="0"/>
              <a:t>?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You can change the initial segment of the paths on the frontier to use the shorter path.</a:t>
            </a:r>
          </a:p>
        </p:txBody>
      </p:sp>
      <p:sp>
        <p:nvSpPr>
          <p:cNvPr id="18442" name="Oval 10"/>
          <p:cNvSpPr>
            <a:spLocks noChangeArrowheads="1"/>
          </p:cNvSpPr>
          <p:nvPr/>
        </p:nvSpPr>
        <p:spPr bwMode="auto">
          <a:xfrm>
            <a:off x="1763713" y="4652963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3" name="Oval 11"/>
          <p:cNvSpPr>
            <a:spLocks noChangeArrowheads="1"/>
          </p:cNvSpPr>
          <p:nvPr/>
        </p:nvSpPr>
        <p:spPr bwMode="auto">
          <a:xfrm>
            <a:off x="2771775" y="46529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4" name="Oval 12"/>
          <p:cNvSpPr>
            <a:spLocks noChangeArrowheads="1"/>
          </p:cNvSpPr>
          <p:nvPr/>
        </p:nvSpPr>
        <p:spPr bwMode="auto">
          <a:xfrm>
            <a:off x="3995738" y="4652963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5" name="Oval 13"/>
          <p:cNvSpPr>
            <a:spLocks noChangeArrowheads="1"/>
          </p:cNvSpPr>
          <p:nvPr/>
        </p:nvSpPr>
        <p:spPr bwMode="auto">
          <a:xfrm>
            <a:off x="5076825" y="46529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6" name="Oval 14"/>
          <p:cNvSpPr>
            <a:spLocks noChangeArrowheads="1"/>
          </p:cNvSpPr>
          <p:nvPr/>
        </p:nvSpPr>
        <p:spPr bwMode="auto">
          <a:xfrm>
            <a:off x="3419475" y="37893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V="1">
            <a:off x="1979613" y="4005263"/>
            <a:ext cx="14398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3708400" y="4005263"/>
            <a:ext cx="13684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1979613" y="479742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3059113" y="47974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4138613" y="47974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>
            <a:off x="5364163" y="47974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53" name="Oval 21"/>
          <p:cNvSpPr>
            <a:spLocks noChangeArrowheads="1"/>
          </p:cNvSpPr>
          <p:nvPr/>
        </p:nvSpPr>
        <p:spPr bwMode="auto">
          <a:xfrm>
            <a:off x="6300788" y="4652963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5219700" y="4941888"/>
            <a:ext cx="93662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55" name="Oval 23"/>
          <p:cNvSpPr>
            <a:spLocks noChangeArrowheads="1"/>
          </p:cNvSpPr>
          <p:nvPr/>
        </p:nvSpPr>
        <p:spPr bwMode="auto">
          <a:xfrm>
            <a:off x="6156325" y="53006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9" name="Title 1"/>
          <p:cNvSpPr>
            <a:spLocks noGrp="1"/>
          </p:cNvSpPr>
          <p:nvPr>
            <p:ph type="title"/>
          </p:nvPr>
        </p:nvSpPr>
        <p:spPr>
          <a:xfrm>
            <a:off x="3000364" y="571480"/>
            <a:ext cx="5767388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Pruning Cycles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B8B04C-0755-49BF-B07C-20AA7881F36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143375" y="3786188"/>
            <a:ext cx="50006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Repeated States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576738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sng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1E0FFF9-A0F2-434C-81EE-558CA0FBAAFE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928688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</a:rPr>
              <a:t>Finish MBA*</a:t>
            </a:r>
          </a:p>
          <a:p>
            <a:pPr eaLnBrk="1" hangingPunct="1">
              <a:buFontTx/>
              <a:buChar char="•"/>
            </a:pPr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</a:rPr>
              <a:t>Pruning Cycles and Repeated states Examples</a:t>
            </a:r>
          </a:p>
          <a:p>
            <a:pPr eaLnBrk="1" hangingPunct="1">
              <a:buFontTx/>
              <a:buChar char="•"/>
            </a:pPr>
            <a:r>
              <a:rPr lang="en-US" sz="4000" b="1" dirty="0" smtClean="0"/>
              <a:t>Dynamic Programming</a:t>
            </a:r>
            <a:endParaRPr lang="en-US" sz="4000" dirty="0" smtClean="0"/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Search Recap</a:t>
            </a:r>
          </a:p>
          <a:p>
            <a:pPr eaLnBrk="1" hangingPunct="1">
              <a:buFontTx/>
              <a:buChar char="•"/>
            </a:pP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MS PGothic" pitchFamily="34" charset="-128"/>
              </a:rPr>
              <a:t>Dynamic Programming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4495800"/>
          </a:xfrm>
        </p:spPr>
        <p:txBody>
          <a:bodyPr/>
          <a:lstStyle/>
          <a:p>
            <a:pPr>
              <a:buSzTx/>
              <a:buFontTx/>
              <a:buChar char="•"/>
            </a:pPr>
            <a:r>
              <a:rPr lang="en-CA" sz="2400" dirty="0" smtClean="0"/>
              <a:t>Idea: for statically stored graphs, build a table of dist(n):</a:t>
            </a:r>
          </a:p>
          <a:p>
            <a:pPr lvl="1"/>
            <a:r>
              <a:rPr lang="en-CA" dirty="0" smtClean="0"/>
              <a:t>The </a:t>
            </a:r>
            <a:r>
              <a:rPr lang="en-CA" dirty="0" smtClean="0">
                <a:solidFill>
                  <a:srgbClr val="FF0000"/>
                </a:solidFill>
              </a:rPr>
              <a:t>actual distance </a:t>
            </a:r>
            <a:r>
              <a:rPr lang="en-CA" dirty="0" smtClean="0"/>
              <a:t>of the shortest path from node n to a goal g</a:t>
            </a:r>
          </a:p>
          <a:p>
            <a:pPr lvl="1"/>
            <a:r>
              <a:rPr lang="en-CA" dirty="0" smtClean="0"/>
              <a:t>This is the perfect</a:t>
            </a:r>
            <a:endParaRPr lang="en-CA" dirty="0" smtClean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pPr lvl="1"/>
            <a:r>
              <a:rPr lang="en-US" sz="2000" dirty="0" smtClean="0"/>
              <a:t>dist(g) = 0</a:t>
            </a:r>
          </a:p>
          <a:p>
            <a:pPr lvl="1"/>
            <a:r>
              <a:rPr lang="en-US" sz="2000" dirty="0" smtClean="0"/>
              <a:t>dist(z) = 1</a:t>
            </a:r>
          </a:p>
          <a:p>
            <a:pPr lvl="1"/>
            <a:r>
              <a:rPr lang="en-US" sz="2000" dirty="0" smtClean="0"/>
              <a:t>dist(c) = 3</a:t>
            </a:r>
          </a:p>
          <a:p>
            <a:pPr lvl="1"/>
            <a:r>
              <a:rPr lang="en-US" sz="2000" dirty="0" smtClean="0"/>
              <a:t>dist(b) = 4</a:t>
            </a:r>
          </a:p>
          <a:p>
            <a:pPr lvl="1"/>
            <a:r>
              <a:rPr lang="en-US" sz="2000" dirty="0" smtClean="0"/>
              <a:t>dist(k) = ?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dist(h) = ?</a:t>
            </a:r>
          </a:p>
          <a:p>
            <a:pPr>
              <a:buSzTx/>
              <a:buFontTx/>
              <a:buChar char="•"/>
            </a:pPr>
            <a:endParaRPr lang="en-US" sz="1200" dirty="0" smtClean="0"/>
          </a:p>
          <a:p>
            <a:pPr>
              <a:buSzTx/>
              <a:buFontTx/>
              <a:buChar char="•"/>
            </a:pPr>
            <a:r>
              <a:rPr lang="en-US" dirty="0" smtClean="0"/>
              <a:t>How could we implement that?</a:t>
            </a:r>
          </a:p>
          <a:p>
            <a:pPr>
              <a:buSzTx/>
            </a:pPr>
            <a:endParaRPr lang="en-US" dirty="0" smtClean="0"/>
          </a:p>
          <a:p>
            <a:pPr>
              <a:buSzTx/>
              <a:buFontTx/>
              <a:buChar char="•"/>
            </a:pPr>
            <a:endParaRPr lang="en-US" dirty="0" smtClean="0"/>
          </a:p>
          <a:p>
            <a:pPr>
              <a:buSzTx/>
              <a:buFontTx/>
              <a:buChar char="•"/>
            </a:pPr>
            <a:endParaRPr lang="en-CA" dirty="0" smtClean="0"/>
          </a:p>
        </p:txBody>
      </p:sp>
      <p:grpSp>
        <p:nvGrpSpPr>
          <p:cNvPr id="2" name="Group 28"/>
          <p:cNvGrpSpPr/>
          <p:nvPr/>
        </p:nvGrpSpPr>
        <p:grpSpPr>
          <a:xfrm>
            <a:off x="5530862" y="2855909"/>
            <a:ext cx="2809875" cy="2016125"/>
            <a:chOff x="5530862" y="2855909"/>
            <a:chExt cx="2809875" cy="2016125"/>
          </a:xfrm>
        </p:grpSpPr>
        <p:sp>
          <p:nvSpPr>
            <p:cNvPr id="5" name="Oval 4"/>
            <p:cNvSpPr/>
            <p:nvPr/>
          </p:nvSpPr>
          <p:spPr>
            <a:xfrm>
              <a:off x="5530862" y="3652834"/>
              <a:ext cx="504825" cy="503238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k</a:t>
              </a:r>
              <a:endParaRPr lang="en-CA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6538924" y="3652834"/>
              <a:ext cx="504825" cy="503238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c</a:t>
              </a:r>
              <a:endParaRPr lang="en-CA" dirty="0"/>
            </a:p>
          </p:txBody>
        </p:sp>
        <p:cxnSp>
          <p:nvCxnSpPr>
            <p:cNvPr id="7" name="Straight Arrow Connector 6"/>
            <p:cNvCxnSpPr>
              <a:stCxn id="5" idx="6"/>
              <a:endCxn id="6" idx="2"/>
            </p:cNvCxnSpPr>
            <p:nvPr/>
          </p:nvCxnSpPr>
          <p:spPr>
            <a:xfrm>
              <a:off x="6035687" y="3903659"/>
              <a:ext cx="503237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 w="med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6286512" y="3000372"/>
              <a:ext cx="504825" cy="5032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b</a:t>
              </a:r>
              <a:endParaRPr lang="en-CA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7548574" y="3005134"/>
              <a:ext cx="504825" cy="503238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h</a:t>
              </a:r>
              <a:endParaRPr lang="en-CA" dirty="0"/>
            </a:p>
          </p:txBody>
        </p:sp>
        <p:cxnSp>
          <p:nvCxnSpPr>
            <p:cNvPr id="10" name="Straight Arrow Connector 9"/>
            <p:cNvCxnSpPr>
              <a:stCxn id="5" idx="7"/>
              <a:endCxn id="8" idx="3"/>
            </p:cNvCxnSpPr>
            <p:nvPr/>
          </p:nvCxnSpPr>
          <p:spPr>
            <a:xfrm flipV="1">
              <a:off x="5961074" y="3428997"/>
              <a:ext cx="398463" cy="29845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8" idx="6"/>
              <a:endCxn id="9" idx="2"/>
            </p:cNvCxnSpPr>
            <p:nvPr/>
          </p:nvCxnSpPr>
          <p:spPr>
            <a:xfrm>
              <a:off x="6791337" y="3252784"/>
              <a:ext cx="757237" cy="476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7546987" y="3652834"/>
              <a:ext cx="504825" cy="503238"/>
            </a:xfrm>
            <a:prstGeom prst="ellipse">
              <a:avLst/>
            </a:prstGeom>
            <a:solidFill>
              <a:schemeClr val="bg1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g</a:t>
              </a:r>
              <a:endParaRPr lang="en-CA" dirty="0"/>
            </a:p>
          </p:txBody>
        </p:sp>
        <p:cxnSp>
          <p:nvCxnSpPr>
            <p:cNvPr id="13" name="Straight Arrow Connector 12"/>
            <p:cNvCxnSpPr>
              <a:stCxn id="6" idx="6"/>
              <a:endCxn id="12" idx="2"/>
            </p:cNvCxnSpPr>
            <p:nvPr/>
          </p:nvCxnSpPr>
          <p:spPr>
            <a:xfrm flipV="1">
              <a:off x="7043749" y="3905247"/>
              <a:ext cx="50323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6970724" y="4368797"/>
              <a:ext cx="504825" cy="503237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z</a:t>
              </a:r>
              <a:endParaRPr lang="en-CA" dirty="0"/>
            </a:p>
          </p:txBody>
        </p:sp>
        <p:cxnSp>
          <p:nvCxnSpPr>
            <p:cNvPr id="19" name="Straight Arrow Connector 18"/>
            <p:cNvCxnSpPr>
              <a:stCxn id="18" idx="7"/>
              <a:endCxn id="12" idx="3"/>
            </p:cNvCxnSpPr>
            <p:nvPr/>
          </p:nvCxnSpPr>
          <p:spPr>
            <a:xfrm rot="5400000" flipH="1" flipV="1">
              <a:off x="7332674" y="4152897"/>
              <a:ext cx="358775" cy="21907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8" idx="5"/>
              <a:endCxn id="6" idx="0"/>
            </p:cNvCxnSpPr>
            <p:nvPr/>
          </p:nvCxnSpPr>
          <p:spPr>
            <a:xfrm rot="16200000" flipH="1">
              <a:off x="6643700" y="3505196"/>
              <a:ext cx="222250" cy="7302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144" name="TextBox 27"/>
            <p:cNvSpPr txBox="1">
              <a:spLocks noChangeArrowheads="1"/>
            </p:cNvSpPr>
            <p:nvPr/>
          </p:nvSpPr>
          <p:spPr bwMode="auto">
            <a:xfrm>
              <a:off x="7116774" y="2855909"/>
              <a:ext cx="287338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2</a:t>
              </a:r>
              <a:endParaRPr lang="en-CA"/>
            </a:p>
          </p:txBody>
        </p:sp>
        <p:sp>
          <p:nvSpPr>
            <p:cNvPr id="48145" name="TextBox 28"/>
            <p:cNvSpPr txBox="1">
              <a:spLocks noChangeArrowheads="1"/>
            </p:cNvSpPr>
            <p:nvPr/>
          </p:nvSpPr>
          <p:spPr bwMode="auto">
            <a:xfrm>
              <a:off x="7043749" y="3475034"/>
              <a:ext cx="288925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3</a:t>
              </a:r>
              <a:endParaRPr lang="en-CA"/>
            </a:p>
          </p:txBody>
        </p:sp>
        <p:sp>
          <p:nvSpPr>
            <p:cNvPr id="48146" name="TextBox 29"/>
            <p:cNvSpPr txBox="1">
              <a:spLocks noChangeArrowheads="1"/>
            </p:cNvSpPr>
            <p:nvPr/>
          </p:nvSpPr>
          <p:spPr bwMode="auto">
            <a:xfrm>
              <a:off x="7475549" y="4267197"/>
              <a:ext cx="865188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1</a:t>
              </a:r>
              <a:endParaRPr lang="en-CA"/>
            </a:p>
          </p:txBody>
        </p:sp>
        <p:sp>
          <p:nvSpPr>
            <p:cNvPr id="48147" name="TextBox 30"/>
            <p:cNvSpPr txBox="1">
              <a:spLocks noChangeArrowheads="1"/>
            </p:cNvSpPr>
            <p:nvPr/>
          </p:nvSpPr>
          <p:spPr bwMode="auto">
            <a:xfrm>
              <a:off x="5892812" y="3114672"/>
              <a:ext cx="287337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2</a:t>
              </a:r>
              <a:endParaRPr lang="en-CA"/>
            </a:p>
          </p:txBody>
        </p:sp>
        <p:sp>
          <p:nvSpPr>
            <p:cNvPr id="48148" name="TextBox 31"/>
            <p:cNvSpPr txBox="1">
              <a:spLocks noChangeArrowheads="1"/>
            </p:cNvSpPr>
            <p:nvPr/>
          </p:nvSpPr>
          <p:spPr bwMode="auto">
            <a:xfrm>
              <a:off x="6108712" y="3833809"/>
              <a:ext cx="287337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4</a:t>
              </a:r>
              <a:endParaRPr lang="en-CA"/>
            </a:p>
          </p:txBody>
        </p:sp>
        <p:sp>
          <p:nvSpPr>
            <p:cNvPr id="48149" name="TextBox 32"/>
            <p:cNvSpPr txBox="1">
              <a:spLocks noChangeArrowheads="1"/>
            </p:cNvSpPr>
            <p:nvPr/>
          </p:nvSpPr>
          <p:spPr bwMode="auto">
            <a:xfrm>
              <a:off x="6756412" y="3259134"/>
              <a:ext cx="287337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1</a:t>
              </a:r>
              <a:endParaRPr lang="en-CA"/>
            </a:p>
          </p:txBody>
        </p:sp>
      </p:grpSp>
      <p:sp>
        <p:nvSpPr>
          <p:cNvPr id="34" name="Rectangle 33"/>
          <p:cNvSpPr/>
          <p:nvPr/>
        </p:nvSpPr>
        <p:spPr>
          <a:xfrm>
            <a:off x="2862246" y="4143380"/>
            <a:ext cx="504825" cy="503237"/>
          </a:xfrm>
          <a:prstGeom prst="rect">
            <a:avLst/>
          </a:prstGeom>
          <a:solidFill>
            <a:srgbClr val="66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500430" y="4143380"/>
            <a:ext cx="433388" cy="503237"/>
          </a:xfrm>
          <a:prstGeom prst="rect">
            <a:avLst/>
          </a:prstGeom>
          <a:solidFill>
            <a:srgbClr val="00B0F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>
                <a:solidFill>
                  <a:schemeClr val="tx1"/>
                </a:solidFill>
                <a:sym typeface="Symbol"/>
              </a:rPr>
              <a:t>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285984" y="4143380"/>
            <a:ext cx="431800" cy="50323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862246" y="4786322"/>
            <a:ext cx="504825" cy="504825"/>
          </a:xfrm>
          <a:prstGeom prst="rect">
            <a:avLst/>
          </a:prstGeom>
          <a:solidFill>
            <a:srgbClr val="66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509946" y="4787909"/>
            <a:ext cx="433388" cy="503238"/>
          </a:xfrm>
          <a:prstGeom prst="rect">
            <a:avLst/>
          </a:prstGeom>
          <a:solidFill>
            <a:srgbClr val="00B0F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>
                <a:solidFill>
                  <a:schemeClr val="tx1"/>
                </a:solidFill>
                <a:sym typeface="Symbol"/>
              </a:rPr>
              <a:t>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285984" y="4786322"/>
            <a:ext cx="431800" cy="5048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652120" y="2348880"/>
            <a:ext cx="2088232" cy="431229"/>
          </a:xfrm>
          <a:prstGeom prst="rect">
            <a:avLst/>
          </a:prstGeom>
          <a:solidFill>
            <a:srgbClr val="66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heuristic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372200" y="1916832"/>
            <a:ext cx="1296144" cy="359221"/>
          </a:xfrm>
          <a:prstGeom prst="rect">
            <a:avLst/>
          </a:prstGeom>
          <a:solidFill>
            <a:srgbClr val="00B0F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cost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861610" y="1988840"/>
            <a:ext cx="1934526" cy="50323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f  function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29" grpId="0" animBg="1"/>
      <p:bldP spid="30" grpId="0" animBg="1"/>
      <p:bldP spid="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3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1CC57A4-4DDA-4788-B527-9699FAF36153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14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124744"/>
            <a:ext cx="6048672" cy="432048"/>
          </a:xfrm>
        </p:spPr>
        <p:txBody>
          <a:bodyPr/>
          <a:lstStyle/>
          <a:p>
            <a:pPr marL="0" indent="0" eaLnBrk="1" hangingPunct="1"/>
            <a:r>
              <a:rPr lang="en-US" sz="2400" dirty="0" smtClean="0"/>
              <a:t>This can be built </a:t>
            </a:r>
            <a:r>
              <a:rPr lang="en-US" sz="2400" dirty="0" smtClean="0">
                <a:solidFill>
                  <a:schemeClr val="accent2"/>
                </a:solidFill>
              </a:rPr>
              <a:t>backwards</a:t>
            </a:r>
            <a:r>
              <a:rPr lang="en-US" sz="2400" dirty="0" smtClean="0"/>
              <a:t> from the goal:</a:t>
            </a:r>
          </a:p>
          <a:p>
            <a:pPr marL="0" indent="0" eaLnBrk="1" hangingPunct="1"/>
            <a:endParaRPr lang="en-US" sz="2400" dirty="0" smtClean="0"/>
          </a:p>
          <a:p>
            <a:pPr marL="0" indent="0" eaLnBrk="1" hangingPunct="1"/>
            <a:endParaRPr lang="en-US" sz="2400" dirty="0" smtClean="0"/>
          </a:p>
          <a:p>
            <a:pPr marL="0" indent="0" eaLnBrk="1" hangingPunct="1"/>
            <a:endParaRPr lang="en-US" sz="2400" dirty="0" smtClean="0"/>
          </a:p>
          <a:p>
            <a:pPr marL="0" indent="0" eaLnBrk="1" hangingPunct="1"/>
            <a:endParaRPr lang="en-US" sz="2400" dirty="0" smtClean="0"/>
          </a:p>
        </p:txBody>
      </p:sp>
      <p:sp>
        <p:nvSpPr>
          <p:cNvPr id="5149" name="Rectangle 3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Dynamic Programming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00034" y="2285992"/>
          <a:ext cx="8341760" cy="1143008"/>
        </p:xfrm>
        <a:graphic>
          <a:graphicData uri="http://schemas.openxmlformats.org/presentationml/2006/ole">
            <p:oleObj spid="_x0000_s128002" name="Equation" r:id="rId4" imgW="3708360" imgH="507960" progId="Equation.3">
              <p:embed/>
            </p:oleObj>
          </a:graphicData>
        </a:graphic>
      </p:graphicFrame>
      <p:sp>
        <p:nvSpPr>
          <p:cNvPr id="5150" name="Oval 5"/>
          <p:cNvSpPr>
            <a:spLocks noChangeArrowheads="1"/>
          </p:cNvSpPr>
          <p:nvPr/>
        </p:nvSpPr>
        <p:spPr bwMode="auto">
          <a:xfrm>
            <a:off x="0" y="5238750"/>
            <a:ext cx="360363" cy="3603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51" name="Oval 6"/>
          <p:cNvSpPr>
            <a:spLocks noChangeArrowheads="1"/>
          </p:cNvSpPr>
          <p:nvPr/>
        </p:nvSpPr>
        <p:spPr bwMode="auto">
          <a:xfrm>
            <a:off x="2736850" y="5383213"/>
            <a:ext cx="360363" cy="360362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52" name="Oval 7"/>
          <p:cNvSpPr>
            <a:spLocks noChangeArrowheads="1"/>
          </p:cNvSpPr>
          <p:nvPr/>
        </p:nvSpPr>
        <p:spPr bwMode="auto">
          <a:xfrm>
            <a:off x="792163" y="4879975"/>
            <a:ext cx="360362" cy="3603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53" name="Oval 8"/>
          <p:cNvSpPr>
            <a:spLocks noChangeArrowheads="1"/>
          </p:cNvSpPr>
          <p:nvPr/>
        </p:nvSpPr>
        <p:spPr bwMode="auto">
          <a:xfrm>
            <a:off x="863600" y="5815013"/>
            <a:ext cx="360363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54" name="Oval 10"/>
          <p:cNvSpPr>
            <a:spLocks noChangeArrowheads="1"/>
          </p:cNvSpPr>
          <p:nvPr/>
        </p:nvSpPr>
        <p:spPr bwMode="auto">
          <a:xfrm>
            <a:off x="1655763" y="5815013"/>
            <a:ext cx="360362" cy="36036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55" name="Line 11"/>
          <p:cNvSpPr>
            <a:spLocks noChangeShapeType="1"/>
          </p:cNvSpPr>
          <p:nvPr/>
        </p:nvSpPr>
        <p:spPr bwMode="auto">
          <a:xfrm flipV="1">
            <a:off x="288925" y="5095875"/>
            <a:ext cx="5032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56" name="Line 12"/>
          <p:cNvSpPr>
            <a:spLocks noChangeShapeType="1"/>
          </p:cNvSpPr>
          <p:nvPr/>
        </p:nvSpPr>
        <p:spPr bwMode="auto">
          <a:xfrm>
            <a:off x="288925" y="5527675"/>
            <a:ext cx="57467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57" name="Line 14"/>
          <p:cNvSpPr>
            <a:spLocks noChangeShapeType="1"/>
          </p:cNvSpPr>
          <p:nvPr/>
        </p:nvSpPr>
        <p:spPr bwMode="auto">
          <a:xfrm flipV="1">
            <a:off x="2016125" y="5672138"/>
            <a:ext cx="7207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58" name="Line 15"/>
          <p:cNvSpPr>
            <a:spLocks noChangeShapeType="1"/>
          </p:cNvSpPr>
          <p:nvPr/>
        </p:nvSpPr>
        <p:spPr bwMode="auto">
          <a:xfrm>
            <a:off x="1152525" y="603091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59" name="Oval 16"/>
          <p:cNvSpPr>
            <a:spLocks noChangeArrowheads="1"/>
          </p:cNvSpPr>
          <p:nvPr/>
        </p:nvSpPr>
        <p:spPr bwMode="auto">
          <a:xfrm>
            <a:off x="1439863" y="5238750"/>
            <a:ext cx="360362" cy="3603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60" name="Line 17"/>
          <p:cNvSpPr>
            <a:spLocks noChangeShapeType="1"/>
          </p:cNvSpPr>
          <p:nvPr/>
        </p:nvSpPr>
        <p:spPr bwMode="auto">
          <a:xfrm>
            <a:off x="1079500" y="5167313"/>
            <a:ext cx="360363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61" name="Line 18"/>
          <p:cNvSpPr>
            <a:spLocks noChangeShapeType="1"/>
          </p:cNvSpPr>
          <p:nvPr/>
        </p:nvSpPr>
        <p:spPr bwMode="auto">
          <a:xfrm flipV="1">
            <a:off x="1152525" y="5599113"/>
            <a:ext cx="3603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62" name="Line 19"/>
          <p:cNvSpPr>
            <a:spLocks noChangeShapeType="1"/>
          </p:cNvSpPr>
          <p:nvPr/>
        </p:nvSpPr>
        <p:spPr bwMode="auto">
          <a:xfrm>
            <a:off x="1800225" y="5456238"/>
            <a:ext cx="936625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63" name="Text Box 20"/>
          <p:cNvSpPr txBox="1">
            <a:spLocks noChangeArrowheads="1"/>
          </p:cNvSpPr>
          <p:nvPr/>
        </p:nvSpPr>
        <p:spPr bwMode="auto">
          <a:xfrm>
            <a:off x="863600" y="5743575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a</a:t>
            </a:r>
          </a:p>
        </p:txBody>
      </p:sp>
      <p:sp>
        <p:nvSpPr>
          <p:cNvPr id="5164" name="Text Box 21"/>
          <p:cNvSpPr txBox="1">
            <a:spLocks noChangeArrowheads="1"/>
          </p:cNvSpPr>
          <p:nvPr/>
        </p:nvSpPr>
        <p:spPr bwMode="auto">
          <a:xfrm>
            <a:off x="1439863" y="5167313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b</a:t>
            </a:r>
          </a:p>
        </p:txBody>
      </p:sp>
      <p:sp>
        <p:nvSpPr>
          <p:cNvPr id="5165" name="Text Box 22"/>
          <p:cNvSpPr txBox="1">
            <a:spLocks noChangeArrowheads="1"/>
          </p:cNvSpPr>
          <p:nvPr/>
        </p:nvSpPr>
        <p:spPr bwMode="auto">
          <a:xfrm>
            <a:off x="1655763" y="5743575"/>
            <a:ext cx="3365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c</a:t>
            </a:r>
          </a:p>
        </p:txBody>
      </p:sp>
      <p:sp>
        <p:nvSpPr>
          <p:cNvPr id="5166" name="Text Box 23"/>
          <p:cNvSpPr txBox="1">
            <a:spLocks noChangeArrowheads="1"/>
          </p:cNvSpPr>
          <p:nvPr/>
        </p:nvSpPr>
        <p:spPr bwMode="auto">
          <a:xfrm>
            <a:off x="2735263" y="5311775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g</a:t>
            </a:r>
          </a:p>
        </p:txBody>
      </p:sp>
      <p:sp>
        <p:nvSpPr>
          <p:cNvPr id="5167" name="Text Box 24"/>
          <p:cNvSpPr txBox="1">
            <a:spLocks noChangeArrowheads="1"/>
          </p:cNvSpPr>
          <p:nvPr/>
        </p:nvSpPr>
        <p:spPr bwMode="auto">
          <a:xfrm>
            <a:off x="2232025" y="5143500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2</a:t>
            </a:r>
          </a:p>
        </p:txBody>
      </p:sp>
      <p:sp>
        <p:nvSpPr>
          <p:cNvPr id="5168" name="Text Box 25"/>
          <p:cNvSpPr txBox="1">
            <a:spLocks noChangeArrowheads="1"/>
          </p:cNvSpPr>
          <p:nvPr/>
        </p:nvSpPr>
        <p:spPr bwMode="auto">
          <a:xfrm>
            <a:off x="2303463" y="5815013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3</a:t>
            </a:r>
          </a:p>
        </p:txBody>
      </p:sp>
      <p:sp>
        <p:nvSpPr>
          <p:cNvPr id="5169" name="Text Box 26"/>
          <p:cNvSpPr txBox="1">
            <a:spLocks noChangeArrowheads="1"/>
          </p:cNvSpPr>
          <p:nvPr/>
        </p:nvSpPr>
        <p:spPr bwMode="auto">
          <a:xfrm>
            <a:off x="1008063" y="5456238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1</a:t>
            </a:r>
          </a:p>
        </p:txBody>
      </p:sp>
      <p:sp>
        <p:nvSpPr>
          <p:cNvPr id="5170" name="Text Box 27"/>
          <p:cNvSpPr txBox="1">
            <a:spLocks noChangeArrowheads="1"/>
          </p:cNvSpPr>
          <p:nvPr/>
        </p:nvSpPr>
        <p:spPr bwMode="auto">
          <a:xfrm>
            <a:off x="1295400" y="6030913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3</a:t>
            </a:r>
          </a:p>
        </p:txBody>
      </p:sp>
      <p:sp>
        <p:nvSpPr>
          <p:cNvPr id="5171" name="Text Box 28"/>
          <p:cNvSpPr txBox="1">
            <a:spLocks noChangeArrowheads="1"/>
          </p:cNvSpPr>
          <p:nvPr/>
        </p:nvSpPr>
        <p:spPr bwMode="auto">
          <a:xfrm>
            <a:off x="4429125" y="3714750"/>
            <a:ext cx="503238" cy="264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g</a:t>
            </a:r>
          </a:p>
          <a:p>
            <a:endParaRPr lang="en-US" sz="2400">
              <a:latin typeface="Arial Unicode MS" pitchFamily="34" charset="-128"/>
            </a:endParaRPr>
          </a:p>
          <a:p>
            <a:r>
              <a:rPr lang="en-US" sz="2400">
                <a:latin typeface="Arial Unicode MS" pitchFamily="34" charset="-128"/>
              </a:rPr>
              <a:t>b</a:t>
            </a:r>
          </a:p>
          <a:p>
            <a:endParaRPr lang="en-US" sz="2400">
              <a:latin typeface="Arial Unicode MS" pitchFamily="34" charset="-128"/>
            </a:endParaRPr>
          </a:p>
          <a:p>
            <a:r>
              <a:rPr lang="en-US" sz="2400">
                <a:latin typeface="Arial Unicode MS" pitchFamily="34" charset="-128"/>
              </a:rPr>
              <a:t>c</a:t>
            </a:r>
          </a:p>
          <a:p>
            <a:endParaRPr lang="en-US" sz="2400">
              <a:latin typeface="Arial Unicode MS" pitchFamily="34" charset="-128"/>
            </a:endParaRPr>
          </a:p>
          <a:p>
            <a:r>
              <a:rPr lang="en-US" sz="2400">
                <a:latin typeface="Arial Unicode MS" pitchFamily="34" charset="-128"/>
              </a:rPr>
              <a:t>a</a:t>
            </a:r>
          </a:p>
        </p:txBody>
      </p:sp>
      <p:sp>
        <p:nvSpPr>
          <p:cNvPr id="5172" name="Text Box 29"/>
          <p:cNvSpPr txBox="1">
            <a:spLocks noChangeArrowheads="1"/>
          </p:cNvSpPr>
          <p:nvPr/>
        </p:nvSpPr>
        <p:spPr bwMode="auto">
          <a:xfrm>
            <a:off x="1223963" y="4879975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2</a:t>
            </a:r>
          </a:p>
        </p:txBody>
      </p:sp>
      <p:sp>
        <p:nvSpPr>
          <p:cNvPr id="5173" name="Text Box 30"/>
          <p:cNvSpPr txBox="1">
            <a:spLocks noChangeArrowheads="1"/>
          </p:cNvSpPr>
          <p:nvPr/>
        </p:nvSpPr>
        <p:spPr bwMode="auto">
          <a:xfrm>
            <a:off x="792163" y="4806950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d</a:t>
            </a:r>
          </a:p>
        </p:txBody>
      </p:sp>
      <p:sp>
        <p:nvSpPr>
          <p:cNvPr id="5174" name="Text Box 26"/>
          <p:cNvSpPr txBox="1">
            <a:spLocks noChangeArrowheads="1"/>
          </p:cNvSpPr>
          <p:nvPr/>
        </p:nvSpPr>
        <p:spPr bwMode="auto">
          <a:xfrm>
            <a:off x="214313" y="5643563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1</a:t>
            </a:r>
          </a:p>
        </p:txBody>
      </p:sp>
      <p:sp>
        <p:nvSpPr>
          <p:cNvPr id="5175" name="Text Box 29"/>
          <p:cNvSpPr txBox="1">
            <a:spLocks noChangeArrowheads="1"/>
          </p:cNvSpPr>
          <p:nvPr/>
        </p:nvSpPr>
        <p:spPr bwMode="auto">
          <a:xfrm>
            <a:off x="285750" y="4786313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2</a:t>
            </a: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323528" y="1772816"/>
            <a:ext cx="604867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can be built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backwards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from the goal: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i="1" kern="0" dirty="0" smtClean="0">
                <a:latin typeface="+mn-lt"/>
              </a:rPr>
              <a:t>a</a:t>
            </a:r>
            <a:r>
              <a:rPr kumimoji="0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ll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neighbors 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3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5E78066-0E35-4C7A-9274-B5BAABDA237F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6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4868863"/>
            <a:ext cx="8515350" cy="1800225"/>
          </a:xfrm>
        </p:spPr>
        <p:txBody>
          <a:bodyPr/>
          <a:lstStyle/>
          <a:p>
            <a:pPr marL="0" indent="0" eaLnBrk="1" hangingPunct="1"/>
            <a:r>
              <a:rPr lang="en-US" sz="2400" b="1" dirty="0" smtClean="0"/>
              <a:t>But there are at least two main problems</a:t>
            </a:r>
            <a:r>
              <a:rPr lang="en-US" sz="2400" dirty="0" smtClean="0"/>
              <a:t>:</a:t>
            </a:r>
          </a:p>
          <a:p>
            <a:pPr marL="0" indent="0" eaLnBrk="1" hangingPunct="1">
              <a:buFontTx/>
              <a:buChar char="•"/>
            </a:pPr>
            <a:r>
              <a:rPr lang="en-US" sz="2400" dirty="0" smtClean="0"/>
              <a:t> You need enough space to store the graph.</a:t>
            </a:r>
          </a:p>
          <a:p>
            <a:pPr marL="0" indent="0" eaLnBrk="1" hangingPunct="1">
              <a:buFontTx/>
              <a:buChar char="•"/>
            </a:pPr>
            <a:r>
              <a:rPr lang="en-US" sz="2400" dirty="0" smtClean="0"/>
              <a:t> The </a:t>
            </a:r>
            <a:r>
              <a:rPr lang="en-US" sz="2400" i="1" dirty="0" smtClean="0"/>
              <a:t>dist</a:t>
            </a:r>
            <a:r>
              <a:rPr lang="en-US" sz="2400" dirty="0" smtClean="0"/>
              <a:t>  function needs to be recomputed for each goal</a:t>
            </a:r>
          </a:p>
        </p:txBody>
      </p:sp>
      <p:sp>
        <p:nvSpPr>
          <p:cNvPr id="616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Dynamic Programming</a:t>
            </a:r>
          </a:p>
        </p:txBody>
      </p:sp>
      <p:sp>
        <p:nvSpPr>
          <p:cNvPr id="6165" name="Rectangle 7"/>
          <p:cNvSpPr>
            <a:spLocks noChangeArrowheads="1"/>
          </p:cNvSpPr>
          <p:nvPr/>
        </p:nvSpPr>
        <p:spPr bwMode="auto">
          <a:xfrm>
            <a:off x="395288" y="765175"/>
            <a:ext cx="851535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Arial Unicode MS" pitchFamily="34" charset="-128"/>
              </a:rPr>
              <a:t>This can be used locally to determine what to do.</a:t>
            </a:r>
          </a:p>
          <a:p>
            <a:pPr>
              <a:spcBef>
                <a:spcPct val="20000"/>
              </a:spcBef>
            </a:pPr>
            <a:r>
              <a:rPr lang="en-US" sz="2400" dirty="0">
                <a:latin typeface="Arial Unicode MS" pitchFamily="34" charset="-128"/>
              </a:rPr>
              <a:t>From each node</a:t>
            </a:r>
            <a:r>
              <a:rPr lang="en-US" sz="2400" i="1" dirty="0">
                <a:latin typeface="Arial Unicode MS" pitchFamily="34" charset="-128"/>
              </a:rPr>
              <a:t> </a:t>
            </a:r>
            <a:r>
              <a:rPr lang="en-US" sz="2400" i="1" dirty="0">
                <a:solidFill>
                  <a:schemeClr val="accent6"/>
                </a:solidFill>
                <a:latin typeface="Arial Unicode MS" pitchFamily="34" charset="-128"/>
              </a:rPr>
              <a:t>n</a:t>
            </a:r>
            <a:r>
              <a:rPr lang="en-US" sz="2400" i="1" dirty="0">
                <a:latin typeface="Arial Unicode MS" pitchFamily="34" charset="-128"/>
              </a:rPr>
              <a:t> </a:t>
            </a:r>
            <a:r>
              <a:rPr lang="en-US" sz="2400" dirty="0">
                <a:latin typeface="Arial Unicode MS" pitchFamily="34" charset="-128"/>
              </a:rPr>
              <a:t>go to its neighbor which minimizes</a:t>
            </a:r>
          </a:p>
        </p:txBody>
      </p:sp>
      <p:sp>
        <p:nvSpPr>
          <p:cNvPr id="6166" name="Oval 8"/>
          <p:cNvSpPr>
            <a:spLocks noChangeArrowheads="1"/>
          </p:cNvSpPr>
          <p:nvPr/>
        </p:nvSpPr>
        <p:spPr bwMode="auto">
          <a:xfrm>
            <a:off x="885825" y="3344863"/>
            <a:ext cx="636588" cy="49688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67" name="Oval 9"/>
          <p:cNvSpPr>
            <a:spLocks noChangeArrowheads="1"/>
          </p:cNvSpPr>
          <p:nvPr/>
        </p:nvSpPr>
        <p:spPr bwMode="auto">
          <a:xfrm>
            <a:off x="5721350" y="3543300"/>
            <a:ext cx="636588" cy="496888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68" name="Oval 10"/>
          <p:cNvSpPr>
            <a:spLocks noChangeArrowheads="1"/>
          </p:cNvSpPr>
          <p:nvPr/>
        </p:nvSpPr>
        <p:spPr bwMode="auto">
          <a:xfrm>
            <a:off x="2286000" y="2849563"/>
            <a:ext cx="636588" cy="49688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69" name="Oval 11"/>
          <p:cNvSpPr>
            <a:spLocks noChangeArrowheads="1"/>
          </p:cNvSpPr>
          <p:nvPr/>
        </p:nvSpPr>
        <p:spPr bwMode="auto">
          <a:xfrm>
            <a:off x="2411413" y="4138613"/>
            <a:ext cx="636587" cy="49688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70" name="Oval 13"/>
          <p:cNvSpPr>
            <a:spLocks noChangeArrowheads="1"/>
          </p:cNvSpPr>
          <p:nvPr/>
        </p:nvSpPr>
        <p:spPr bwMode="auto">
          <a:xfrm>
            <a:off x="3811588" y="4138613"/>
            <a:ext cx="636587" cy="49688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71" name="Line 14"/>
          <p:cNvSpPr>
            <a:spLocks noChangeShapeType="1"/>
          </p:cNvSpPr>
          <p:nvPr/>
        </p:nvSpPr>
        <p:spPr bwMode="auto">
          <a:xfrm flipV="1">
            <a:off x="1397000" y="3148013"/>
            <a:ext cx="889000" cy="296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172" name="Line 15"/>
          <p:cNvSpPr>
            <a:spLocks noChangeShapeType="1"/>
          </p:cNvSpPr>
          <p:nvPr/>
        </p:nvSpPr>
        <p:spPr bwMode="auto">
          <a:xfrm>
            <a:off x="1397000" y="3743325"/>
            <a:ext cx="1014413" cy="595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73" name="Line 17"/>
          <p:cNvSpPr>
            <a:spLocks noChangeShapeType="1"/>
          </p:cNvSpPr>
          <p:nvPr/>
        </p:nvSpPr>
        <p:spPr bwMode="auto">
          <a:xfrm flipV="1">
            <a:off x="4448175" y="3941763"/>
            <a:ext cx="1273175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74" name="Line 18"/>
          <p:cNvSpPr>
            <a:spLocks noChangeShapeType="1"/>
          </p:cNvSpPr>
          <p:nvPr/>
        </p:nvSpPr>
        <p:spPr bwMode="auto">
          <a:xfrm>
            <a:off x="2922588" y="4437063"/>
            <a:ext cx="88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75" name="Oval 19"/>
          <p:cNvSpPr>
            <a:spLocks noChangeArrowheads="1"/>
          </p:cNvSpPr>
          <p:nvPr/>
        </p:nvSpPr>
        <p:spPr bwMode="auto">
          <a:xfrm>
            <a:off x="3429000" y="3344863"/>
            <a:ext cx="638175" cy="49688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76" name="Line 20"/>
          <p:cNvSpPr>
            <a:spLocks noChangeShapeType="1"/>
          </p:cNvSpPr>
          <p:nvPr/>
        </p:nvSpPr>
        <p:spPr bwMode="auto">
          <a:xfrm>
            <a:off x="2792413" y="3246438"/>
            <a:ext cx="636587" cy="198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177" name="Line 21"/>
          <p:cNvSpPr>
            <a:spLocks noChangeShapeType="1"/>
          </p:cNvSpPr>
          <p:nvPr/>
        </p:nvSpPr>
        <p:spPr bwMode="auto">
          <a:xfrm flipV="1">
            <a:off x="2922588" y="3841750"/>
            <a:ext cx="636587" cy="398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78" name="Line 22"/>
          <p:cNvSpPr>
            <a:spLocks noChangeShapeType="1"/>
          </p:cNvSpPr>
          <p:nvPr/>
        </p:nvSpPr>
        <p:spPr bwMode="auto">
          <a:xfrm>
            <a:off x="4067175" y="3644900"/>
            <a:ext cx="1654175" cy="9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79" name="Text Box 23"/>
          <p:cNvSpPr txBox="1">
            <a:spLocks noChangeArrowheads="1"/>
          </p:cNvSpPr>
          <p:nvPr/>
        </p:nvSpPr>
        <p:spPr bwMode="auto">
          <a:xfrm>
            <a:off x="2411413" y="4040188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a</a:t>
            </a:r>
          </a:p>
        </p:txBody>
      </p:sp>
      <p:sp>
        <p:nvSpPr>
          <p:cNvPr id="6180" name="Text Box 24"/>
          <p:cNvSpPr txBox="1">
            <a:spLocks noChangeArrowheads="1"/>
          </p:cNvSpPr>
          <p:nvPr/>
        </p:nvSpPr>
        <p:spPr bwMode="auto">
          <a:xfrm>
            <a:off x="3429000" y="324643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b</a:t>
            </a:r>
          </a:p>
        </p:txBody>
      </p:sp>
      <p:sp>
        <p:nvSpPr>
          <p:cNvPr id="6181" name="Text Box 25"/>
          <p:cNvSpPr txBox="1">
            <a:spLocks noChangeArrowheads="1"/>
          </p:cNvSpPr>
          <p:nvPr/>
        </p:nvSpPr>
        <p:spPr bwMode="auto">
          <a:xfrm>
            <a:off x="3811588" y="4040188"/>
            <a:ext cx="3365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c</a:t>
            </a:r>
          </a:p>
        </p:txBody>
      </p:sp>
      <p:sp>
        <p:nvSpPr>
          <p:cNvPr id="6182" name="Text Box 26"/>
          <p:cNvSpPr txBox="1">
            <a:spLocks noChangeArrowheads="1"/>
          </p:cNvSpPr>
          <p:nvPr/>
        </p:nvSpPr>
        <p:spPr bwMode="auto">
          <a:xfrm>
            <a:off x="5718175" y="3444875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g</a:t>
            </a:r>
          </a:p>
        </p:txBody>
      </p:sp>
      <p:sp>
        <p:nvSpPr>
          <p:cNvPr id="6183" name="Text Box 27"/>
          <p:cNvSpPr txBox="1">
            <a:spLocks noChangeArrowheads="1"/>
          </p:cNvSpPr>
          <p:nvPr/>
        </p:nvSpPr>
        <p:spPr bwMode="auto">
          <a:xfrm>
            <a:off x="3981450" y="3252788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2</a:t>
            </a:r>
          </a:p>
        </p:txBody>
      </p:sp>
      <p:sp>
        <p:nvSpPr>
          <p:cNvPr id="6184" name="Text Box 28"/>
          <p:cNvSpPr txBox="1">
            <a:spLocks noChangeArrowheads="1"/>
          </p:cNvSpPr>
          <p:nvPr/>
        </p:nvSpPr>
        <p:spPr bwMode="auto">
          <a:xfrm>
            <a:off x="4270375" y="4476750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3</a:t>
            </a:r>
          </a:p>
        </p:txBody>
      </p:sp>
      <p:sp>
        <p:nvSpPr>
          <p:cNvPr id="6185" name="Text Box 29"/>
          <p:cNvSpPr txBox="1">
            <a:spLocks noChangeArrowheads="1"/>
          </p:cNvSpPr>
          <p:nvPr/>
        </p:nvSpPr>
        <p:spPr bwMode="auto">
          <a:xfrm>
            <a:off x="2757488" y="2605088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Arial Unicode MS" pitchFamily="34" charset="-128"/>
              </a:rPr>
              <a:t>4</a:t>
            </a:r>
          </a:p>
        </p:txBody>
      </p:sp>
      <p:sp>
        <p:nvSpPr>
          <p:cNvPr id="6186" name="Text Box 30"/>
          <p:cNvSpPr txBox="1">
            <a:spLocks noChangeArrowheads="1"/>
          </p:cNvSpPr>
          <p:nvPr/>
        </p:nvSpPr>
        <p:spPr bwMode="auto">
          <a:xfrm>
            <a:off x="2470150" y="3829050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 Unicode MS" pitchFamily="34" charset="-128"/>
              </a:rPr>
              <a:t>3</a:t>
            </a:r>
          </a:p>
        </p:txBody>
      </p:sp>
      <p:sp>
        <p:nvSpPr>
          <p:cNvPr id="6187" name="Text Box 33"/>
          <p:cNvSpPr txBox="1">
            <a:spLocks noChangeArrowheads="1"/>
          </p:cNvSpPr>
          <p:nvPr/>
        </p:nvSpPr>
        <p:spPr bwMode="auto">
          <a:xfrm>
            <a:off x="2397125" y="284480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d</a:t>
            </a:r>
          </a:p>
        </p:txBody>
      </p:sp>
      <p:sp>
        <p:nvSpPr>
          <p:cNvPr id="6188" name="Text Box 34"/>
          <p:cNvSpPr txBox="1">
            <a:spLocks noChangeArrowheads="1"/>
          </p:cNvSpPr>
          <p:nvPr/>
        </p:nvSpPr>
        <p:spPr bwMode="auto">
          <a:xfrm>
            <a:off x="4918075" y="4189413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3</a:t>
            </a:r>
          </a:p>
        </p:txBody>
      </p:sp>
      <p:sp>
        <p:nvSpPr>
          <p:cNvPr id="6189" name="Text Box 35"/>
          <p:cNvSpPr txBox="1">
            <a:spLocks noChangeArrowheads="1"/>
          </p:cNvSpPr>
          <p:nvPr/>
        </p:nvSpPr>
        <p:spPr bwMode="auto">
          <a:xfrm>
            <a:off x="4702175" y="3325813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2</a:t>
            </a:r>
          </a:p>
        </p:txBody>
      </p:sp>
      <p:sp>
        <p:nvSpPr>
          <p:cNvPr id="6190" name="Text Box 36"/>
          <p:cNvSpPr txBox="1">
            <a:spLocks noChangeArrowheads="1"/>
          </p:cNvSpPr>
          <p:nvPr/>
        </p:nvSpPr>
        <p:spPr bwMode="auto">
          <a:xfrm>
            <a:off x="3046413" y="3684588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1</a:t>
            </a:r>
          </a:p>
        </p:txBody>
      </p:sp>
      <p:sp>
        <p:nvSpPr>
          <p:cNvPr id="6191" name="Text Box 37"/>
          <p:cNvSpPr txBox="1">
            <a:spLocks noChangeArrowheads="1"/>
          </p:cNvSpPr>
          <p:nvPr/>
        </p:nvSpPr>
        <p:spPr bwMode="auto">
          <a:xfrm>
            <a:off x="3262313" y="4405313"/>
            <a:ext cx="325437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3</a:t>
            </a:r>
          </a:p>
        </p:txBody>
      </p:sp>
      <p:graphicFrame>
        <p:nvGraphicFramePr>
          <p:cNvPr id="6146" name="Object 38"/>
          <p:cNvGraphicFramePr>
            <a:graphicFrameLocks noChangeAspect="1"/>
          </p:cNvGraphicFramePr>
          <p:nvPr>
            <p:ph sz="half" idx="2"/>
          </p:nvPr>
        </p:nvGraphicFramePr>
        <p:xfrm>
          <a:off x="2124075" y="1895475"/>
          <a:ext cx="2759075" cy="450850"/>
        </p:xfrm>
        <a:graphic>
          <a:graphicData uri="http://schemas.openxmlformats.org/presentationml/2006/ole">
            <p:oleObj spid="_x0000_s129026" name="Equation" r:id="rId4" imgW="1320480" imgH="215640" progId="Equation.3">
              <p:embed/>
            </p:oleObj>
          </a:graphicData>
        </a:graphic>
      </p:graphicFrame>
      <p:sp>
        <p:nvSpPr>
          <p:cNvPr id="6192" name="Text Box 39"/>
          <p:cNvSpPr txBox="1">
            <a:spLocks noChangeArrowheads="1"/>
          </p:cNvSpPr>
          <p:nvPr/>
        </p:nvSpPr>
        <p:spPr bwMode="auto">
          <a:xfrm>
            <a:off x="1619250" y="2924175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2</a:t>
            </a:r>
          </a:p>
        </p:txBody>
      </p:sp>
      <p:sp>
        <p:nvSpPr>
          <p:cNvPr id="6193" name="Text Box 40"/>
          <p:cNvSpPr txBox="1">
            <a:spLocks noChangeArrowheads="1"/>
          </p:cNvSpPr>
          <p:nvPr/>
        </p:nvSpPr>
        <p:spPr bwMode="auto">
          <a:xfrm>
            <a:off x="1476375" y="3933825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1</a:t>
            </a:r>
          </a:p>
        </p:txBody>
      </p:sp>
      <p:sp>
        <p:nvSpPr>
          <p:cNvPr id="6194" name="Text Box 41"/>
          <p:cNvSpPr txBox="1">
            <a:spLocks noChangeArrowheads="1"/>
          </p:cNvSpPr>
          <p:nvPr/>
        </p:nvSpPr>
        <p:spPr bwMode="auto">
          <a:xfrm>
            <a:off x="2987675" y="2924175"/>
            <a:ext cx="325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1E0FFF9-A0F2-434C-81EE-558CA0FBAAFE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928688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</a:rPr>
              <a:t>Finish MBA*</a:t>
            </a:r>
          </a:p>
          <a:p>
            <a:pPr eaLnBrk="1" hangingPunct="1">
              <a:buFontTx/>
              <a:buChar char="•"/>
            </a:pPr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</a:rPr>
              <a:t>Pruning Cycles and Repeated states Examples</a:t>
            </a:r>
          </a:p>
          <a:p>
            <a:pPr eaLnBrk="1" hangingPunct="1">
              <a:buFontTx/>
              <a:buChar char="•"/>
            </a:pPr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</a:rPr>
              <a:t>Dynamic Programming</a:t>
            </a:r>
            <a:endParaRPr lang="en-US" sz="40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4000" b="1" dirty="0" smtClean="0"/>
              <a:t>Search Recap</a:t>
            </a:r>
          </a:p>
          <a:p>
            <a:pPr eaLnBrk="1" hangingPunct="1">
              <a:buFontTx/>
              <a:buChar char="•"/>
            </a:pP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9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F8CC042-49A7-48CD-B0E3-AF14B28AEDC7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922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Recap Search</a:t>
            </a:r>
          </a:p>
        </p:txBody>
      </p:sp>
      <p:sp>
        <p:nvSpPr>
          <p:cNvPr id="922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1800" smtClean="0"/>
          </a:p>
          <a:p>
            <a:pPr marL="0" indent="0" eaLnBrk="1" hangingPunct="1">
              <a:buFontTx/>
              <a:buChar char="•"/>
            </a:pPr>
            <a:endParaRPr lang="en-US" sz="2000" smtClean="0"/>
          </a:p>
          <a:p>
            <a:pPr lvl="1" eaLnBrk="1" hangingPunct="1"/>
            <a:endParaRPr lang="en-US" sz="1800" smtClean="0"/>
          </a:p>
        </p:txBody>
      </p:sp>
      <p:graphicFrame>
        <p:nvGraphicFramePr>
          <p:cNvPr id="565360" name="Group 112"/>
          <p:cNvGraphicFramePr>
            <a:graphicFrameLocks noGrp="1"/>
          </p:cNvGraphicFramePr>
          <p:nvPr>
            <p:ph sz="half" idx="2"/>
          </p:nvPr>
        </p:nvGraphicFramePr>
        <p:xfrm>
          <a:off x="184150" y="620713"/>
          <a:ext cx="8959850" cy="5425441"/>
        </p:xfrm>
        <a:graphic>
          <a:graphicData uri="http://schemas.openxmlformats.org/drawingml/2006/table">
            <a:tbl>
              <a:tblPr/>
              <a:tblGrid>
                <a:gridCol w="1704975"/>
                <a:gridCol w="1565275"/>
                <a:gridCol w="1657350"/>
                <a:gridCol w="1582738"/>
                <a:gridCol w="1296987"/>
                <a:gridCol w="1152525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Selection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Complete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Optimal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Space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DFS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LIFO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itchFamily="34" charset="-128"/>
                        </a:rPr>
                        <a:t>O(mb)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FIFO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IDS(C)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LIFO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itchFamily="34" charset="-128"/>
                        </a:rPr>
                        <a:t>O(mb)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LCFS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min 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min 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min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B&amp;B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LIFO + pruning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itchFamily="34" charset="-128"/>
                        </a:rPr>
                        <a:t>O(mb)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IDA*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LIFO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itchFamily="34" charset="-128"/>
                        </a:rPr>
                        <a:t>O(mb)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MBA*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min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</a:t>
                      </a: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</a:t>
                      </a:r>
                      <a:r>
                        <a:rPr kumimoji="0" lang="en-US" sz="24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A0E1D47-2067-47E6-8ABC-5F135BCDC32D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Recap Search </a:t>
            </a:r>
            <a:r>
              <a:rPr lang="en-US" sz="3200" smtClean="0"/>
              <a:t>(some qualifications)</a:t>
            </a:r>
          </a:p>
        </p:txBody>
      </p:sp>
      <p:sp>
        <p:nvSpPr>
          <p:cNvPr id="1024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1800" smtClean="0"/>
          </a:p>
          <a:p>
            <a:pPr marL="0" indent="0" eaLnBrk="1" hangingPunct="1">
              <a:buFontTx/>
              <a:buChar char="•"/>
            </a:pPr>
            <a:endParaRPr lang="en-US" sz="2000" smtClean="0"/>
          </a:p>
          <a:p>
            <a:pPr lvl="1" eaLnBrk="1" hangingPunct="1"/>
            <a:endParaRPr lang="en-US" sz="1800" smtClean="0"/>
          </a:p>
        </p:txBody>
      </p:sp>
      <p:graphicFrame>
        <p:nvGraphicFramePr>
          <p:cNvPr id="544932" name="Group 164"/>
          <p:cNvGraphicFramePr>
            <a:graphicFrameLocks noGrp="1"/>
          </p:cNvGraphicFramePr>
          <p:nvPr>
            <p:ph sz="half" idx="2"/>
          </p:nvPr>
        </p:nvGraphicFramePr>
        <p:xfrm>
          <a:off x="149225" y="838200"/>
          <a:ext cx="8820150" cy="5308601"/>
        </p:xfrm>
        <a:graphic>
          <a:graphicData uri="http://schemas.openxmlformats.org/drawingml/2006/table">
            <a:tbl>
              <a:tblPr/>
              <a:tblGrid>
                <a:gridCol w="1704975"/>
                <a:gridCol w="1878013"/>
                <a:gridCol w="1738312"/>
                <a:gridCol w="1503363"/>
                <a:gridCol w="1995487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Complete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Optimal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Space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DFS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itchFamily="34" charset="-128"/>
                        </a:rPr>
                        <a:t>O(mb)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IDS(C)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itchFamily="34" charset="-128"/>
                        </a:rPr>
                        <a:t>O(mb)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LCFS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Unicode MS" pitchFamily="34" charset="-128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Unicode MS" pitchFamily="34" charset="-128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B&amp;B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Unicode MS" pitchFamily="34" charset="-128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itchFamily="34" charset="-128"/>
                        </a:rPr>
                        <a:t>O(mb)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IDA*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itchFamily="34" charset="-128"/>
                        </a:rPr>
                        <a:t>O(mb)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MBA*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</a:t>
                      </a:r>
                      <a:r>
                        <a:rPr kumimoji="0" lang="en-US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</a:t>
                      </a:r>
                      <a:r>
                        <a:rPr kumimoji="0" lang="en-US" sz="2400" b="0" i="1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8BB6F47-B50B-4C8D-B1F0-75F84C9DC2DC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127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Search in Practice</a:t>
            </a:r>
          </a:p>
        </p:txBody>
      </p:sp>
      <p:sp>
        <p:nvSpPr>
          <p:cNvPr id="1127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1800" smtClean="0"/>
          </a:p>
          <a:p>
            <a:pPr marL="0" indent="0" eaLnBrk="1" hangingPunct="1">
              <a:buFontTx/>
              <a:buChar char="•"/>
            </a:pPr>
            <a:endParaRPr lang="en-US" sz="2000" smtClean="0"/>
          </a:p>
          <a:p>
            <a:pPr lvl="1" eaLnBrk="1" hangingPunct="1"/>
            <a:endParaRPr lang="en-US" sz="1800" smtClean="0"/>
          </a:p>
        </p:txBody>
      </p:sp>
      <p:graphicFrame>
        <p:nvGraphicFramePr>
          <p:cNvPr id="563204" name="Group 4"/>
          <p:cNvGraphicFramePr>
            <a:graphicFrameLocks noGrp="1"/>
          </p:cNvGraphicFramePr>
          <p:nvPr>
            <p:ph sz="half" idx="2"/>
          </p:nvPr>
        </p:nvGraphicFramePr>
        <p:xfrm>
          <a:off x="149225" y="838200"/>
          <a:ext cx="8820150" cy="5892801"/>
        </p:xfrm>
        <a:graphic>
          <a:graphicData uri="http://schemas.openxmlformats.org/drawingml/2006/table">
            <a:tbl>
              <a:tblPr/>
              <a:tblGrid>
                <a:gridCol w="1704975"/>
                <a:gridCol w="1878013"/>
                <a:gridCol w="1738312"/>
                <a:gridCol w="1503363"/>
                <a:gridCol w="1995487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Complete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Optimal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Space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DFS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itchFamily="34" charset="-128"/>
                        </a:rPr>
                        <a:t>O(mb)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Unicode MS" pitchFamily="34" charset="-128"/>
                        </a:rPr>
                        <a:t>IDS(C)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itchFamily="34" charset="-128"/>
                        </a:rPr>
                        <a:t>O(mb)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LCFS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A*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Unicode MS" pitchFamily="34" charset="-128"/>
                        </a:rPr>
                        <a:t>B&amp;B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itchFamily="34" charset="-128"/>
                        </a:rPr>
                        <a:t>O(mb)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Unicode MS" pitchFamily="34" charset="-128"/>
                        </a:rPr>
                        <a:t>IDA*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itchFamily="34" charset="-128"/>
                        </a:rPr>
                        <a:t>O(mb)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Unicode MS" pitchFamily="34" charset="-128"/>
                        </a:rPr>
                        <a:t>MBA*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m/2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O(b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m/2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1E0FFF9-A0F2-434C-81EE-558CA0FBAAFE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928688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dirty="0" smtClean="0"/>
              <a:t>Finish MBA*</a:t>
            </a:r>
          </a:p>
          <a:p>
            <a:pPr eaLnBrk="1" hangingPunct="1">
              <a:buFontTx/>
              <a:buChar char="•"/>
            </a:pPr>
            <a:r>
              <a:rPr lang="en-US" sz="4000" b="1" dirty="0" smtClean="0">
                <a:solidFill>
                  <a:schemeClr val="bg2"/>
                </a:solidFill>
              </a:rPr>
              <a:t>Pruning Cycles and Repeated states Examples</a:t>
            </a:r>
          </a:p>
          <a:p>
            <a:pPr eaLnBrk="1" hangingPunct="1">
              <a:buFontTx/>
              <a:buChar char="•"/>
            </a:pPr>
            <a:r>
              <a:rPr lang="en-US" sz="4000" b="1" dirty="0" smtClean="0">
                <a:solidFill>
                  <a:schemeClr val="bg2"/>
                </a:solidFill>
              </a:rPr>
              <a:t>Dynamic Programming</a:t>
            </a: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Search Recap</a:t>
            </a:r>
          </a:p>
          <a:p>
            <a:pPr eaLnBrk="1" hangingPunct="1">
              <a:buFontTx/>
              <a:buChar char="•"/>
            </a:pP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29D02BB-A8B4-4518-BB81-0B4AC70474AB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Search in Practice (cont’)</a:t>
            </a:r>
            <a:endParaRPr lang="en-US" i="1" baseline="30000" smtClean="0"/>
          </a:p>
        </p:txBody>
      </p:sp>
      <p:sp>
        <p:nvSpPr>
          <p:cNvPr id="1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714375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12308" name="Rectangle 4"/>
          <p:cNvSpPr>
            <a:spLocks noChangeArrowheads="1"/>
          </p:cNvSpPr>
          <p:nvPr/>
        </p:nvSpPr>
        <p:spPr bwMode="auto">
          <a:xfrm>
            <a:off x="0" y="620713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b="0">
              <a:latin typeface="Arial Unicode MS" pitchFamily="34" charset="-128"/>
            </a:endParaRPr>
          </a:p>
        </p:txBody>
      </p:sp>
      <p:sp>
        <p:nvSpPr>
          <p:cNvPr id="12309" name="Line 9"/>
          <p:cNvSpPr>
            <a:spLocks noChangeShapeType="1"/>
          </p:cNvSpPr>
          <p:nvPr/>
        </p:nvSpPr>
        <p:spPr bwMode="auto">
          <a:xfrm flipV="1">
            <a:off x="2214563" y="1285875"/>
            <a:ext cx="2714625" cy="93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10" name="Line 10"/>
          <p:cNvSpPr>
            <a:spLocks noChangeShapeType="1"/>
          </p:cNvSpPr>
          <p:nvPr/>
        </p:nvSpPr>
        <p:spPr bwMode="auto">
          <a:xfrm>
            <a:off x="2143125" y="2214563"/>
            <a:ext cx="1724025" cy="1301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11" name="Line 11"/>
          <p:cNvSpPr>
            <a:spLocks noChangeShapeType="1"/>
          </p:cNvSpPr>
          <p:nvPr/>
        </p:nvSpPr>
        <p:spPr bwMode="auto">
          <a:xfrm flipV="1">
            <a:off x="3867150" y="2219325"/>
            <a:ext cx="2160588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312" name="Line 12"/>
          <p:cNvSpPr>
            <a:spLocks noChangeShapeType="1"/>
          </p:cNvSpPr>
          <p:nvPr/>
        </p:nvSpPr>
        <p:spPr bwMode="auto">
          <a:xfrm>
            <a:off x="3867150" y="3516313"/>
            <a:ext cx="18002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13" name="Line 13"/>
          <p:cNvSpPr>
            <a:spLocks noChangeShapeType="1"/>
          </p:cNvSpPr>
          <p:nvPr/>
        </p:nvSpPr>
        <p:spPr bwMode="auto">
          <a:xfrm flipV="1">
            <a:off x="6072188" y="3357563"/>
            <a:ext cx="1801812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314" name="Line 14"/>
          <p:cNvSpPr>
            <a:spLocks noChangeShapeType="1"/>
          </p:cNvSpPr>
          <p:nvPr/>
        </p:nvSpPr>
        <p:spPr bwMode="auto">
          <a:xfrm>
            <a:off x="5667375" y="4308475"/>
            <a:ext cx="2449513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15" name="Rectangle 15"/>
          <p:cNvSpPr>
            <a:spLocks noChangeArrowheads="1"/>
          </p:cNvSpPr>
          <p:nvPr/>
        </p:nvSpPr>
        <p:spPr bwMode="auto">
          <a:xfrm>
            <a:off x="428625" y="2928938"/>
            <a:ext cx="4286250" cy="131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685800">
              <a:spcAft>
                <a:spcPct val="20000"/>
              </a:spcAft>
            </a:pPr>
            <a:r>
              <a:rPr lang="en-US">
                <a:latin typeface="Arial Unicode MS" pitchFamily="34" charset="-128"/>
              </a:rPr>
              <a:t/>
            </a:r>
            <a:br>
              <a:rPr lang="en-US">
                <a:latin typeface="Arial Unicode MS" pitchFamily="34" charset="-128"/>
              </a:rPr>
            </a:br>
            <a:r>
              <a:rPr lang="en-US">
                <a:latin typeface="Arial Unicode MS" pitchFamily="34" charset="-128"/>
              </a:rPr>
              <a:t>Many paths to solution, no  </a:t>
            </a:r>
            <a:r>
              <a:rPr lang="en-US" sz="36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∞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>
                <a:latin typeface="Arial Unicode MS" pitchFamily="34" charset="-128"/>
              </a:rPr>
              <a:t>paths?</a:t>
            </a:r>
            <a:br>
              <a:rPr lang="en-US">
                <a:latin typeface="Arial Unicode MS" pitchFamily="34" charset="-128"/>
              </a:rPr>
            </a:br>
            <a:endParaRPr lang="en-US" i="1" baseline="30000">
              <a:latin typeface="Arial Unicode MS" pitchFamily="34" charset="-128"/>
            </a:endParaRPr>
          </a:p>
        </p:txBody>
      </p:sp>
      <p:sp>
        <p:nvSpPr>
          <p:cNvPr id="12316" name="Rectangle 15"/>
          <p:cNvSpPr>
            <a:spLocks noChangeArrowheads="1"/>
          </p:cNvSpPr>
          <p:nvPr/>
        </p:nvSpPr>
        <p:spPr bwMode="auto">
          <a:xfrm>
            <a:off x="214313" y="2143125"/>
            <a:ext cx="2071687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85800" indent="-685800">
              <a:spcAft>
                <a:spcPct val="20000"/>
              </a:spcAft>
            </a:pPr>
            <a:r>
              <a:rPr lang="en-US">
                <a:latin typeface="Arial Unicode MS" pitchFamily="34" charset="-128"/>
              </a:rPr>
              <a:t>Informed?</a:t>
            </a:r>
            <a:br>
              <a:rPr lang="en-US">
                <a:latin typeface="Arial Unicode MS" pitchFamily="34" charset="-128"/>
              </a:rPr>
            </a:br>
            <a:r>
              <a:rPr lang="en-US">
                <a:latin typeface="Arial Unicode MS" pitchFamily="34" charset="-128"/>
              </a:rPr>
              <a:t/>
            </a:r>
            <a:br>
              <a:rPr lang="en-US">
                <a:latin typeface="Arial Unicode MS" pitchFamily="34" charset="-128"/>
              </a:rPr>
            </a:br>
            <a:endParaRPr lang="en-US" i="1" baseline="30000">
              <a:latin typeface="Arial Unicode MS" pitchFamily="34" charset="-128"/>
            </a:endParaRPr>
          </a:p>
        </p:txBody>
      </p:sp>
      <p:sp>
        <p:nvSpPr>
          <p:cNvPr id="12317" name="Rectangle 15"/>
          <p:cNvSpPr>
            <a:spLocks noChangeArrowheads="1"/>
          </p:cNvSpPr>
          <p:nvPr/>
        </p:nvSpPr>
        <p:spPr bwMode="auto">
          <a:xfrm>
            <a:off x="2214563" y="4572000"/>
            <a:ext cx="4214812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85800" indent="-685800">
              <a:spcAft>
                <a:spcPct val="20000"/>
              </a:spcAft>
            </a:pPr>
            <a:r>
              <a:rPr lang="en-US">
                <a:latin typeface="Arial Unicode MS" pitchFamily="34" charset="-128"/>
              </a:rPr>
              <a:t>Large branching factor?</a:t>
            </a:r>
            <a:br>
              <a:rPr lang="en-US">
                <a:latin typeface="Arial Unicode MS" pitchFamily="34" charset="-128"/>
              </a:rPr>
            </a:br>
            <a:r>
              <a:rPr lang="en-US">
                <a:latin typeface="Arial Unicode MS" pitchFamily="34" charset="-128"/>
              </a:rPr>
              <a:t/>
            </a:r>
            <a:br>
              <a:rPr lang="en-US">
                <a:latin typeface="Arial Unicode MS" pitchFamily="34" charset="-128"/>
              </a:rPr>
            </a:br>
            <a:endParaRPr lang="en-US" i="1" baseline="3000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623B0C5-A2EC-4B6B-A996-2621252AF537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33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(Adversarial) Search: Chess</a:t>
            </a:r>
          </a:p>
        </p:txBody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692150"/>
            <a:ext cx="8820150" cy="1439863"/>
          </a:xfrm>
        </p:spPr>
        <p:txBody>
          <a:bodyPr/>
          <a:lstStyle/>
          <a:p>
            <a:pPr eaLnBrk="1" hangingPunct="1"/>
            <a:r>
              <a:rPr lang="en-US" smtClean="0"/>
              <a:t>Deep Blue’s Results in the second tournament: </a:t>
            </a:r>
          </a:p>
          <a:p>
            <a:pPr lvl="1" eaLnBrk="1" hangingPunct="1"/>
            <a:r>
              <a:rPr lang="en-US" smtClean="0"/>
              <a:t>second tournament: won 3 games, lost 2, tied 1</a:t>
            </a:r>
          </a:p>
        </p:txBody>
      </p:sp>
      <p:pic>
        <p:nvPicPr>
          <p:cNvPr id="13321" name="Picture 4" descr="kasparov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463" y="1628775"/>
            <a:ext cx="4427537" cy="332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0917" name="Rectangle 5"/>
          <p:cNvSpPr>
            <a:spLocks noChangeArrowheads="1"/>
          </p:cNvSpPr>
          <p:nvPr/>
        </p:nvSpPr>
        <p:spPr bwMode="auto">
          <a:xfrm>
            <a:off x="0" y="1844675"/>
            <a:ext cx="4932363" cy="3097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30 CPUs + 480 chess processors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Searched 126.000.000 nodes per sec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b="0">
                <a:latin typeface="Arial Unicode MS" pitchFamily="34" charset="-128"/>
              </a:rPr>
              <a:t>Generated 30 billion positions per move reaching depth 14 routinely</a:t>
            </a:r>
          </a:p>
        </p:txBody>
      </p:sp>
      <p:sp>
        <p:nvSpPr>
          <p:cNvPr id="550918" name="Rectangle 6"/>
          <p:cNvSpPr>
            <a:spLocks noChangeArrowheads="1"/>
          </p:cNvSpPr>
          <p:nvPr/>
        </p:nvSpPr>
        <p:spPr bwMode="auto">
          <a:xfrm>
            <a:off x="0" y="5157788"/>
            <a:ext cx="9144000" cy="8651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Iterative Deepening</a:t>
            </a:r>
            <a:r>
              <a:rPr lang="en-US" sz="2400" b="0">
                <a:solidFill>
                  <a:schemeClr val="accent2"/>
                </a:solidFill>
                <a:latin typeface="Arial Unicode MS" pitchFamily="34" charset="-128"/>
              </a:rPr>
              <a:t> with evaluation function (similar to a 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heuristic</a:t>
            </a:r>
            <a:r>
              <a:rPr lang="en-US" sz="2400" b="0">
                <a:solidFill>
                  <a:schemeClr val="accent2"/>
                </a:solidFill>
                <a:latin typeface="Arial Unicode MS" pitchFamily="34" charset="-128"/>
              </a:rPr>
              <a:t>) based on 8000 features (e.g.,  sum of worth of pieces: pawn 1, rook 5, queen 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0917" grpId="0" animBg="1"/>
      <p:bldP spid="5509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ounded Rectangle 42"/>
          <p:cNvSpPr/>
          <p:nvPr/>
        </p:nvSpPr>
        <p:spPr>
          <a:xfrm>
            <a:off x="0" y="5643578"/>
            <a:ext cx="2500298" cy="121442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322, Lecture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FD71E4C-075D-44FD-B397-B2BF23909376}" type="slidenum">
              <a:rPr lang="en-US"/>
              <a:pPr/>
              <a:t>22</a:t>
            </a:fld>
            <a:endParaRPr lang="en-US"/>
          </a:p>
        </p:txBody>
      </p:sp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dirty="0"/>
              <a:t>Modules we'll cover in this </a:t>
            </a:r>
            <a:r>
              <a:rPr lang="en-US" dirty="0" smtClean="0"/>
              <a:t>course: </a:t>
            </a:r>
            <a:r>
              <a:rPr lang="en-US" dirty="0" err="1" smtClean="0"/>
              <a:t>R&amp;Rsys</a:t>
            </a:r>
            <a:endParaRPr lang="en-US" dirty="0"/>
          </a:p>
        </p:txBody>
      </p:sp>
      <p:sp>
        <p:nvSpPr>
          <p:cNvPr id="302086" name="Rectangle 6"/>
          <p:cNvSpPr>
            <a:spLocks noChangeArrowheads="1"/>
          </p:cNvSpPr>
          <p:nvPr/>
        </p:nvSpPr>
        <p:spPr bwMode="auto">
          <a:xfrm>
            <a:off x="323851" y="765174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3020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2" y="785794"/>
            <a:ext cx="2428892" cy="503237"/>
          </a:xfrm>
        </p:spPr>
        <p:txBody>
          <a:bodyPr/>
          <a:lstStyle/>
          <a:p>
            <a:r>
              <a:rPr lang="en-US" b="1" dirty="0"/>
              <a:t>Environment</a:t>
            </a:r>
          </a:p>
        </p:txBody>
      </p:sp>
      <p:sp>
        <p:nvSpPr>
          <p:cNvPr id="302088" name="Rectangle 8"/>
          <p:cNvSpPr>
            <a:spLocks noChangeArrowheads="1"/>
          </p:cNvSpPr>
          <p:nvPr/>
        </p:nvSpPr>
        <p:spPr bwMode="auto">
          <a:xfrm>
            <a:off x="0" y="1500174"/>
            <a:ext cx="1702011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 smtClean="0">
                <a:latin typeface="Arial Unicode MS" pitchFamily="34" charset="-128"/>
              </a:rPr>
              <a:t>Problem</a:t>
            </a:r>
            <a:endParaRPr lang="en-US" b="1" dirty="0">
              <a:latin typeface="Arial Unicode MS" pitchFamily="34" charset="-128"/>
            </a:endParaRPr>
          </a:p>
        </p:txBody>
      </p:sp>
      <p:sp>
        <p:nvSpPr>
          <p:cNvPr id="302089" name="Rectangle 9"/>
          <p:cNvSpPr>
            <a:spLocks noChangeArrowheads="1"/>
          </p:cNvSpPr>
          <p:nvPr/>
        </p:nvSpPr>
        <p:spPr bwMode="auto">
          <a:xfrm>
            <a:off x="1000101" y="3500438"/>
            <a:ext cx="151288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dirty="0" smtClean="0">
                <a:latin typeface="Arial Unicode MS" pitchFamily="34" charset="-128"/>
              </a:rPr>
              <a:t>Query</a:t>
            </a:r>
            <a:endParaRPr lang="en-US" sz="2400" dirty="0">
              <a:latin typeface="Arial Unicode MS" pitchFamily="34" charset="-128"/>
            </a:endParaRPr>
          </a:p>
        </p:txBody>
      </p:sp>
      <p:sp>
        <p:nvSpPr>
          <p:cNvPr id="302090" name="Rectangle 10"/>
          <p:cNvSpPr>
            <a:spLocks noChangeArrowheads="1"/>
          </p:cNvSpPr>
          <p:nvPr/>
        </p:nvSpPr>
        <p:spPr bwMode="auto">
          <a:xfrm>
            <a:off x="928663" y="5143512"/>
            <a:ext cx="1601771" cy="419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dirty="0" smtClean="0">
                <a:latin typeface="Arial Unicode MS" pitchFamily="34" charset="-128"/>
              </a:rPr>
              <a:t>Planning</a:t>
            </a:r>
            <a:endParaRPr lang="en-US" sz="2400" dirty="0">
              <a:latin typeface="Arial Unicode MS" pitchFamily="34" charset="-128"/>
            </a:endParaRPr>
          </a:p>
        </p:txBody>
      </p:sp>
      <p:sp>
        <p:nvSpPr>
          <p:cNvPr id="302091" name="Rectangle 11"/>
          <p:cNvSpPr>
            <a:spLocks noChangeArrowheads="1"/>
          </p:cNvSpPr>
          <p:nvPr/>
        </p:nvSpPr>
        <p:spPr bwMode="auto">
          <a:xfrm>
            <a:off x="3357555" y="1214422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latin typeface="Arial Unicode MS" pitchFamily="34" charset="-128"/>
              </a:rPr>
              <a:t>Deterministic</a:t>
            </a:r>
          </a:p>
        </p:txBody>
      </p:sp>
      <p:sp>
        <p:nvSpPr>
          <p:cNvPr id="302092" name="Rectangle 12"/>
          <p:cNvSpPr>
            <a:spLocks noChangeArrowheads="1"/>
          </p:cNvSpPr>
          <p:nvPr/>
        </p:nvSpPr>
        <p:spPr bwMode="auto">
          <a:xfrm>
            <a:off x="6500827" y="1142984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latin typeface="Arial Unicode MS" pitchFamily="34" charset="-128"/>
              </a:rPr>
              <a:t>Stochastic</a:t>
            </a:r>
          </a:p>
        </p:txBody>
      </p:sp>
      <p:sp>
        <p:nvSpPr>
          <p:cNvPr id="302093" name="Rectangle 13"/>
          <p:cNvSpPr>
            <a:spLocks noChangeArrowheads="1"/>
          </p:cNvSpPr>
          <p:nvPr/>
        </p:nvSpPr>
        <p:spPr bwMode="auto">
          <a:xfrm>
            <a:off x="2786051" y="1643050"/>
            <a:ext cx="6143668" cy="45720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94" name="Line 14"/>
          <p:cNvSpPr>
            <a:spLocks noChangeShapeType="1"/>
          </p:cNvSpPr>
          <p:nvPr/>
        </p:nvSpPr>
        <p:spPr bwMode="auto">
          <a:xfrm flipH="1">
            <a:off x="5786447" y="1643050"/>
            <a:ext cx="45719" cy="45720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2096" name="Rectangle 16"/>
          <p:cNvSpPr>
            <a:spLocks noChangeArrowheads="1"/>
          </p:cNvSpPr>
          <p:nvPr/>
        </p:nvSpPr>
        <p:spPr bwMode="auto">
          <a:xfrm>
            <a:off x="4500563" y="2500306"/>
            <a:ext cx="1295400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302097" name="Rectangle 17"/>
          <p:cNvSpPr>
            <a:spLocks noChangeArrowheads="1"/>
          </p:cNvSpPr>
          <p:nvPr/>
        </p:nvSpPr>
        <p:spPr bwMode="auto">
          <a:xfrm>
            <a:off x="3571869" y="1785926"/>
            <a:ext cx="2214562" cy="5715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  <a:endParaRPr lang="en-US" sz="2400" dirty="0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302098" name="Rectangle 18"/>
          <p:cNvSpPr>
            <a:spLocks noChangeArrowheads="1"/>
          </p:cNvSpPr>
          <p:nvPr/>
        </p:nvSpPr>
        <p:spPr bwMode="auto">
          <a:xfrm>
            <a:off x="3357554" y="3786190"/>
            <a:ext cx="1295400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302100" name="Rectangle 20"/>
          <p:cNvSpPr>
            <a:spLocks noChangeArrowheads="1"/>
          </p:cNvSpPr>
          <p:nvPr/>
        </p:nvSpPr>
        <p:spPr bwMode="auto">
          <a:xfrm>
            <a:off x="3500430" y="5357826"/>
            <a:ext cx="1176367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  <a:endParaRPr lang="en-US" sz="2400" dirty="0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302103" name="Rectangle 23"/>
          <p:cNvSpPr>
            <a:spLocks noChangeArrowheads="1"/>
          </p:cNvSpPr>
          <p:nvPr/>
        </p:nvSpPr>
        <p:spPr bwMode="auto">
          <a:xfrm>
            <a:off x="6286513" y="5786454"/>
            <a:ext cx="2665412" cy="41276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chemeClr val="accent2"/>
                </a:solidFill>
                <a:latin typeface="Arial Unicode MS" pitchFamily="34" charset="-128"/>
              </a:rPr>
              <a:t>Value Iteration</a:t>
            </a:r>
            <a:endParaRPr lang="en-US" sz="2400" dirty="0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302104" name="Rectangle 24"/>
          <p:cNvSpPr>
            <a:spLocks noChangeArrowheads="1"/>
          </p:cNvSpPr>
          <p:nvPr/>
        </p:nvSpPr>
        <p:spPr bwMode="auto">
          <a:xfrm>
            <a:off x="6357951" y="3500438"/>
            <a:ext cx="2428892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  <a:endParaRPr lang="en-US" sz="2400" dirty="0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27" name="Rectangle 9"/>
          <p:cNvSpPr>
            <a:spLocks noChangeArrowheads="1"/>
          </p:cNvSpPr>
          <p:nvPr/>
        </p:nvSpPr>
        <p:spPr bwMode="auto">
          <a:xfrm>
            <a:off x="642911" y="2214554"/>
            <a:ext cx="221457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 dirty="0" smtClean="0">
                <a:latin typeface="Arial Unicode MS" pitchFamily="34" charset="-128"/>
              </a:rPr>
              <a:t>Constraint Satisfaction</a:t>
            </a:r>
            <a:endParaRPr lang="en-US" sz="2400" dirty="0">
              <a:latin typeface="Arial Unicode MS" pitchFamily="34" charset="-128"/>
            </a:endParaRPr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auto">
          <a:xfrm>
            <a:off x="2714613" y="3429000"/>
            <a:ext cx="151288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 dirty="0" smtClean="0">
                <a:latin typeface="Arial Unicode MS" pitchFamily="34" charset="-128"/>
              </a:rPr>
              <a:t>Logics</a:t>
            </a:r>
            <a:endParaRPr lang="en-US" sz="2400" i="1" dirty="0">
              <a:latin typeface="Arial Unicode MS" pitchFamily="34" charset="-128"/>
            </a:endParaRPr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2857488" y="4643446"/>
            <a:ext cx="1512887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 dirty="0" smtClean="0">
                <a:latin typeface="Arial Unicode MS" pitchFamily="34" charset="-128"/>
              </a:rPr>
              <a:t>STRIPS</a:t>
            </a:r>
            <a:endParaRPr lang="en-US" sz="2400" i="1" dirty="0">
              <a:latin typeface="Arial Unicode MS" pitchFamily="34" charset="-128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75" y="3000372"/>
            <a:ext cx="628654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75" y="4429132"/>
            <a:ext cx="628654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5715009" y="3071810"/>
            <a:ext cx="2000264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 dirty="0" smtClean="0">
                <a:latin typeface="Arial Unicode MS" pitchFamily="34" charset="-128"/>
              </a:rPr>
              <a:t>Belief Nets</a:t>
            </a:r>
            <a:endParaRPr lang="en-US" sz="2400" i="1" dirty="0">
              <a:latin typeface="Arial Unicode MS" pitchFamily="34" charset="-128"/>
            </a:endParaRPr>
          </a:p>
        </p:txBody>
      </p:sp>
      <p:sp>
        <p:nvSpPr>
          <p:cNvPr id="34" name="Rectangle 9"/>
          <p:cNvSpPr>
            <a:spLocks noChangeArrowheads="1"/>
          </p:cNvSpPr>
          <p:nvPr/>
        </p:nvSpPr>
        <p:spPr bwMode="auto">
          <a:xfrm>
            <a:off x="2714613" y="2285992"/>
            <a:ext cx="17859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 dirty="0" err="1" smtClean="0">
                <a:latin typeface="Arial Unicode MS" pitchFamily="34" charset="-128"/>
              </a:rPr>
              <a:t>Vars</a:t>
            </a:r>
            <a:r>
              <a:rPr lang="en-US" sz="2400" i="1" dirty="0" smtClean="0">
                <a:latin typeface="Arial Unicode MS" pitchFamily="34" charset="-128"/>
              </a:rPr>
              <a:t>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 dirty="0" smtClean="0">
                <a:latin typeface="Arial Unicode MS" pitchFamily="34" charset="-128"/>
              </a:rPr>
              <a:t>Constraints</a:t>
            </a:r>
            <a:endParaRPr lang="en-US" sz="2400" i="1" dirty="0">
              <a:latin typeface="Arial Unicode MS" pitchFamily="34" charset="-128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5857885" y="4500570"/>
            <a:ext cx="235745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 dirty="0" smtClean="0">
                <a:latin typeface="Arial Unicode MS" pitchFamily="34" charset="-128"/>
              </a:rPr>
              <a:t>Decision Nets</a:t>
            </a:r>
            <a:endParaRPr lang="en-US" sz="2400" i="1" dirty="0">
              <a:latin typeface="Arial Unicode MS" pitchFamily="34" charset="-128"/>
            </a:endParaRPr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5857885" y="5429264"/>
            <a:ext cx="2928926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 dirty="0" smtClean="0">
                <a:latin typeface="Arial Unicode MS" pitchFamily="34" charset="-128"/>
              </a:rPr>
              <a:t>Markov Processes</a:t>
            </a:r>
            <a:endParaRPr lang="en-US" sz="2400" i="1" dirty="0">
              <a:latin typeface="Arial Unicode MS" pitchFamily="34" charset="-128"/>
            </a:endParaRPr>
          </a:p>
        </p:txBody>
      </p:sp>
      <p:sp>
        <p:nvSpPr>
          <p:cNvPr id="37" name="Rectangle 24"/>
          <p:cNvSpPr>
            <a:spLocks noChangeArrowheads="1"/>
          </p:cNvSpPr>
          <p:nvPr/>
        </p:nvSpPr>
        <p:spPr bwMode="auto">
          <a:xfrm>
            <a:off x="6429389" y="4857760"/>
            <a:ext cx="2428892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 smtClean="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  <a:endParaRPr lang="en-US" sz="2400" dirty="0">
              <a:solidFill>
                <a:schemeClr val="accent2"/>
              </a:solidFill>
              <a:latin typeface="Arial Unicode MS" pitchFamily="34" charset="-128"/>
            </a:endParaRP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1" y="2786058"/>
            <a:ext cx="10001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 dirty="0" smtClean="0">
                <a:latin typeface="Arial Unicode MS" pitchFamily="34" charset="-128"/>
              </a:rPr>
              <a:t>Static</a:t>
            </a:r>
            <a:endParaRPr lang="en-US" sz="2400" b="1" dirty="0">
              <a:latin typeface="Arial Unicode MS" pitchFamily="34" charset="-128"/>
            </a:endParaRP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" y="4500570"/>
            <a:ext cx="178591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b="1" dirty="0" smtClean="0">
                <a:latin typeface="Arial Unicode MS" pitchFamily="34" charset="-128"/>
              </a:rPr>
              <a:t>Sequential</a:t>
            </a:r>
            <a:endParaRPr lang="en-US" sz="2400" b="1" dirty="0">
              <a:latin typeface="Arial Unicode MS" pitchFamily="34" charset="-128"/>
            </a:endParaRPr>
          </a:p>
        </p:txBody>
      </p:sp>
      <p:sp>
        <p:nvSpPr>
          <p:cNvPr id="41" name="Left Brace 40"/>
          <p:cNvSpPr/>
          <p:nvPr/>
        </p:nvSpPr>
        <p:spPr>
          <a:xfrm>
            <a:off x="857225" y="2214554"/>
            <a:ext cx="142876" cy="2000264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0" y="5715016"/>
            <a:ext cx="242889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 dirty="0" smtClean="0">
                <a:latin typeface="Arial Unicode MS" pitchFamily="34" charset="-128"/>
              </a:rPr>
              <a:t>Representation</a:t>
            </a:r>
            <a:endParaRPr lang="en-US" sz="2400" i="1" dirty="0">
              <a:latin typeface="Arial Unicode MS" pitchFamily="34" charset="-128"/>
            </a:endParaRPr>
          </a:p>
        </p:txBody>
      </p:sp>
      <p:sp>
        <p:nvSpPr>
          <p:cNvPr id="42" name="Rectangle 20"/>
          <p:cNvSpPr>
            <a:spLocks noChangeArrowheads="1"/>
          </p:cNvSpPr>
          <p:nvPr/>
        </p:nvSpPr>
        <p:spPr bwMode="auto">
          <a:xfrm>
            <a:off x="127701" y="6037943"/>
            <a:ext cx="2143108" cy="71435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ts val="0"/>
              </a:spcBef>
            </a:pPr>
            <a:r>
              <a:rPr lang="en-US" sz="2400" dirty="0" smtClean="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 algn="ctr">
              <a:spcBef>
                <a:spcPts val="0"/>
              </a:spcBef>
            </a:pPr>
            <a:r>
              <a:rPr lang="en-US" sz="2400" dirty="0" smtClean="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  <a:endParaRPr lang="en-US" sz="2400" dirty="0">
              <a:solidFill>
                <a:schemeClr val="accent2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7554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CPSC 322, Lecture 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9454" y="6400800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C072EE0-3C4C-48BC-A5B5-96DD573A3F34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13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Standard Search vs. Specific R&amp;R systems</a:t>
            </a:r>
          </a:p>
        </p:txBody>
      </p:sp>
      <p:sp>
        <p:nvSpPr>
          <p:cNvPr id="30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642918"/>
            <a:ext cx="8929687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Constraint Satisfaction (Problems):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2"/>
                </a:solidFill>
              </a:rPr>
              <a:t>State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2"/>
                </a:solidFill>
              </a:rPr>
              <a:t>Successor function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2"/>
                </a:solidFill>
              </a:rPr>
              <a:t>Goal test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6"/>
                </a:solidFill>
              </a:rPr>
              <a:t>Solution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6"/>
                </a:solidFill>
              </a:rPr>
              <a:t>Heuristic function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Planning 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State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Successor function</a:t>
            </a:r>
            <a:endParaRPr lang="en-US" sz="1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Goal test</a:t>
            </a:r>
            <a:endParaRPr lang="en-US" sz="1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6"/>
                </a:solidFill>
              </a:rPr>
              <a:t>Solution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6"/>
                </a:solidFill>
              </a:rPr>
              <a:t>Heuristic function</a:t>
            </a:r>
            <a:endParaRPr lang="en-US" sz="1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Inference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State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Successor function</a:t>
            </a:r>
            <a:endParaRPr lang="en-US" sz="1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2"/>
                </a:solidFill>
              </a:rPr>
              <a:t>Goal test</a:t>
            </a:r>
            <a:endParaRPr lang="en-US" sz="1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6"/>
                </a:solidFill>
              </a:rPr>
              <a:t>Solution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smtClean="0">
                <a:solidFill>
                  <a:schemeClr val="accent6"/>
                </a:solidFill>
              </a:rPr>
              <a:t>Heuristic function</a:t>
            </a:r>
            <a:endParaRPr lang="en-US" sz="18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7911C75-C722-4316-BDBE-9D672D64E220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class</a:t>
            </a:r>
            <a:endParaRPr lang="en-US" i="1" baseline="30000" smtClean="0"/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25606" name="Rectangle 4"/>
          <p:cNvSpPr>
            <a:spLocks noChangeArrowheads="1"/>
          </p:cNvSpPr>
          <p:nvPr/>
        </p:nvSpPr>
        <p:spPr bwMode="auto">
          <a:xfrm>
            <a:off x="395288" y="1125538"/>
            <a:ext cx="8458200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0" dirty="0">
                <a:latin typeface="Arial Unicode MS" pitchFamily="34" charset="-128"/>
              </a:rPr>
              <a:t>Start </a:t>
            </a:r>
            <a:r>
              <a:rPr lang="en-US" dirty="0">
                <a:latin typeface="Arial Unicode MS" pitchFamily="34" charset="-128"/>
              </a:rPr>
              <a:t>Constraint Satisfaction Problems </a:t>
            </a:r>
            <a:r>
              <a:rPr lang="en-US" b="0" dirty="0">
                <a:latin typeface="Arial Unicode MS" pitchFamily="34" charset="-128"/>
              </a:rPr>
              <a:t>(CSPs)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>
                <a:latin typeface="Arial Unicode MS" pitchFamily="34" charset="-128"/>
              </a:rPr>
              <a:t>Textbook 4.1-4.3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95536" y="3068960"/>
            <a:ext cx="828092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0" dirty="0" smtClean="0">
                <a:latin typeface="Arial Unicode MS" pitchFamily="34" charset="-128"/>
              </a:rPr>
              <a:t>I will be away for 2-3 classes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 smtClean="0">
                <a:latin typeface="Arial Unicode MS" pitchFamily="34" charset="-128"/>
              </a:rPr>
              <a:t>Alan </a:t>
            </a:r>
            <a:r>
              <a:rPr lang="en-US" b="0" dirty="0" err="1" smtClean="0">
                <a:latin typeface="Arial Unicode MS" pitchFamily="34" charset="-128"/>
              </a:rPr>
              <a:t>Mackworth</a:t>
            </a:r>
            <a:r>
              <a:rPr lang="en-US" b="0" dirty="0" smtClean="0">
                <a:latin typeface="Arial Unicode MS" pitchFamily="34" charset="-128"/>
              </a:rPr>
              <a:t>  will sub for me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b="0" dirty="0" smtClean="0">
                <a:latin typeface="Arial Unicode MS" pitchFamily="34" charset="-128"/>
              </a:rPr>
              <a:t>Co-author of your textbook</a:t>
            </a:r>
            <a:endParaRPr lang="en-US" b="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b="0" dirty="0" smtClean="0">
                <a:latin typeface="Arial Unicode MS" pitchFamily="34" charset="-128"/>
              </a:rPr>
              <a:t>Pioneered work in CSP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CPSC 322, Lecture 9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60232" y="6400800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C2E90B6-BC03-4925-87E5-45DF6100A3D1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332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Memory-bounded </a:t>
            </a:r>
            <a:r>
              <a:rPr lang="en-US" i="1" dirty="0" smtClean="0"/>
              <a:t>A</a:t>
            </a:r>
            <a:r>
              <a:rPr lang="en-US" i="1" baseline="30000" dirty="0" smtClean="0"/>
              <a:t>*</a:t>
            </a:r>
          </a:p>
        </p:txBody>
      </p:sp>
      <p:sp>
        <p:nvSpPr>
          <p:cNvPr id="133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696"/>
            <a:ext cx="8892480" cy="35052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Iterative deepening A*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accent2"/>
                </a:solidFill>
              </a:rPr>
              <a:t>B &amp; B </a:t>
            </a:r>
            <a:r>
              <a:rPr lang="en-US" dirty="0" smtClean="0"/>
              <a:t>use a tiny amount of memory (but have their own problems…)</a:t>
            </a:r>
          </a:p>
          <a:p>
            <a:pPr eaLnBrk="1" hangingPunct="1">
              <a:buFontTx/>
              <a:buChar char="•"/>
            </a:pPr>
            <a:r>
              <a:rPr lang="en-US" b="1" dirty="0" smtClean="0"/>
              <a:t>what if we've got more memory to use?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keep as much of the fringe in memory as we can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if we have to delete something:</a:t>
            </a:r>
          </a:p>
          <a:p>
            <a:pPr lvl="1" eaLnBrk="1" hangingPunct="1"/>
            <a:r>
              <a:rPr lang="en-US" dirty="0" smtClean="0"/>
              <a:t>delete the worst paths (with …………………………..)</a:t>
            </a:r>
          </a:p>
          <a:p>
            <a:pPr lvl="1" eaLnBrk="1" hangingPunct="1"/>
            <a:r>
              <a:rPr lang="en-US" dirty="0" smtClean="0"/>
              <a:t>``back them up'' to a common ancestor</a:t>
            </a:r>
          </a:p>
        </p:txBody>
      </p:sp>
      <p:sp>
        <p:nvSpPr>
          <p:cNvPr id="13329" name="Oval 6"/>
          <p:cNvSpPr>
            <a:spLocks noChangeArrowheads="1"/>
          </p:cNvSpPr>
          <p:nvPr/>
        </p:nvSpPr>
        <p:spPr bwMode="auto">
          <a:xfrm>
            <a:off x="4972695" y="4220195"/>
            <a:ext cx="279400" cy="2952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0" name="Oval 7"/>
          <p:cNvSpPr>
            <a:spLocks noChangeArrowheads="1"/>
          </p:cNvSpPr>
          <p:nvPr/>
        </p:nvSpPr>
        <p:spPr bwMode="auto">
          <a:xfrm>
            <a:off x="4859982" y="5804520"/>
            <a:ext cx="280988" cy="2952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1" name="Oval 8"/>
          <p:cNvSpPr>
            <a:spLocks noChangeArrowheads="1"/>
          </p:cNvSpPr>
          <p:nvPr/>
        </p:nvSpPr>
        <p:spPr bwMode="auto">
          <a:xfrm>
            <a:off x="2924820" y="5580683"/>
            <a:ext cx="279400" cy="2952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2" name="Oval 9"/>
          <p:cNvSpPr>
            <a:spLocks noChangeArrowheads="1"/>
          </p:cNvSpPr>
          <p:nvPr/>
        </p:nvSpPr>
        <p:spPr bwMode="auto">
          <a:xfrm>
            <a:off x="3666182" y="4988545"/>
            <a:ext cx="280988" cy="2968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3" name="Freeform 10"/>
          <p:cNvSpPr>
            <a:spLocks/>
          </p:cNvSpPr>
          <p:nvPr/>
        </p:nvSpPr>
        <p:spPr bwMode="auto">
          <a:xfrm>
            <a:off x="3964632" y="5156820"/>
            <a:ext cx="889000" cy="735013"/>
          </a:xfrm>
          <a:custGeom>
            <a:avLst/>
            <a:gdLst>
              <a:gd name="T0" fmla="*/ 10218 w 435"/>
              <a:gd name="T1" fmla="*/ 0 h 338"/>
              <a:gd name="T2" fmla="*/ 28611 w 435"/>
              <a:gd name="T3" fmla="*/ 139174 h 338"/>
              <a:gd name="T4" fmla="*/ 104228 w 435"/>
              <a:gd name="T5" fmla="*/ 117428 h 338"/>
              <a:gd name="T6" fmla="*/ 216630 w 435"/>
              <a:gd name="T7" fmla="*/ 78285 h 338"/>
              <a:gd name="T8" fmla="*/ 439391 w 435"/>
              <a:gd name="T9" fmla="*/ 356634 h 338"/>
              <a:gd name="T10" fmla="*/ 719375 w 435"/>
              <a:gd name="T11" fmla="*/ 337062 h 338"/>
              <a:gd name="T12" fmla="*/ 813384 w 435"/>
              <a:gd name="T13" fmla="*/ 534950 h 338"/>
              <a:gd name="T14" fmla="*/ 889000 w 435"/>
              <a:gd name="T15" fmla="*/ 735013 h 3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35"/>
              <a:gd name="T25" fmla="*/ 0 h 338"/>
              <a:gd name="T26" fmla="*/ 435 w 435"/>
              <a:gd name="T27" fmla="*/ 338 h 33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35" h="338">
                <a:moveTo>
                  <a:pt x="5" y="0"/>
                </a:moveTo>
                <a:cubicBezTo>
                  <a:pt x="8" y="21"/>
                  <a:pt x="0" y="48"/>
                  <a:pt x="14" y="64"/>
                </a:cubicBezTo>
                <a:cubicBezTo>
                  <a:pt x="22" y="74"/>
                  <a:pt x="39" y="58"/>
                  <a:pt x="51" y="54"/>
                </a:cubicBezTo>
                <a:cubicBezTo>
                  <a:pt x="69" y="48"/>
                  <a:pt x="106" y="36"/>
                  <a:pt x="106" y="36"/>
                </a:cubicBezTo>
                <a:cubicBezTo>
                  <a:pt x="146" y="78"/>
                  <a:pt x="166" y="131"/>
                  <a:pt x="215" y="164"/>
                </a:cubicBezTo>
                <a:cubicBezTo>
                  <a:pt x="275" y="152"/>
                  <a:pt x="287" y="146"/>
                  <a:pt x="352" y="155"/>
                </a:cubicBezTo>
                <a:cubicBezTo>
                  <a:pt x="361" y="205"/>
                  <a:pt x="351" y="230"/>
                  <a:pt x="398" y="246"/>
                </a:cubicBezTo>
                <a:cubicBezTo>
                  <a:pt x="415" y="272"/>
                  <a:pt x="435" y="305"/>
                  <a:pt x="435" y="33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334" name="Freeform 11"/>
          <p:cNvSpPr>
            <a:spLocks/>
          </p:cNvSpPr>
          <p:nvPr/>
        </p:nvSpPr>
        <p:spPr bwMode="auto">
          <a:xfrm flipH="1">
            <a:off x="3851920" y="4509120"/>
            <a:ext cx="1120775" cy="525463"/>
          </a:xfrm>
          <a:custGeom>
            <a:avLst/>
            <a:gdLst>
              <a:gd name="T0" fmla="*/ 12882 w 435"/>
              <a:gd name="T1" fmla="*/ 0 h 338"/>
              <a:gd name="T2" fmla="*/ 36071 w 435"/>
              <a:gd name="T3" fmla="*/ 99496 h 338"/>
              <a:gd name="T4" fmla="*/ 131401 w 435"/>
              <a:gd name="T5" fmla="*/ 83950 h 338"/>
              <a:gd name="T6" fmla="*/ 273108 w 435"/>
              <a:gd name="T7" fmla="*/ 55966 h 338"/>
              <a:gd name="T8" fmla="*/ 553946 w 435"/>
              <a:gd name="T9" fmla="*/ 254958 h 338"/>
              <a:gd name="T10" fmla="*/ 906926 w 435"/>
              <a:gd name="T11" fmla="*/ 240967 h 338"/>
              <a:gd name="T12" fmla="*/ 1025445 w 435"/>
              <a:gd name="T13" fmla="*/ 382438 h 338"/>
              <a:gd name="T14" fmla="*/ 1120775 w 435"/>
              <a:gd name="T15" fmla="*/ 525463 h 3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35"/>
              <a:gd name="T25" fmla="*/ 0 h 338"/>
              <a:gd name="T26" fmla="*/ 435 w 435"/>
              <a:gd name="T27" fmla="*/ 338 h 33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35" h="338">
                <a:moveTo>
                  <a:pt x="5" y="0"/>
                </a:moveTo>
                <a:cubicBezTo>
                  <a:pt x="8" y="21"/>
                  <a:pt x="0" y="48"/>
                  <a:pt x="14" y="64"/>
                </a:cubicBezTo>
                <a:cubicBezTo>
                  <a:pt x="22" y="74"/>
                  <a:pt x="39" y="58"/>
                  <a:pt x="51" y="54"/>
                </a:cubicBezTo>
                <a:cubicBezTo>
                  <a:pt x="69" y="48"/>
                  <a:pt x="106" y="36"/>
                  <a:pt x="106" y="36"/>
                </a:cubicBezTo>
                <a:cubicBezTo>
                  <a:pt x="146" y="78"/>
                  <a:pt x="166" y="131"/>
                  <a:pt x="215" y="164"/>
                </a:cubicBezTo>
                <a:cubicBezTo>
                  <a:pt x="275" y="152"/>
                  <a:pt x="287" y="146"/>
                  <a:pt x="352" y="155"/>
                </a:cubicBezTo>
                <a:cubicBezTo>
                  <a:pt x="361" y="205"/>
                  <a:pt x="351" y="230"/>
                  <a:pt x="398" y="246"/>
                </a:cubicBezTo>
                <a:cubicBezTo>
                  <a:pt x="415" y="272"/>
                  <a:pt x="435" y="305"/>
                  <a:pt x="435" y="33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35" name="Text Box 12"/>
          <p:cNvSpPr txBox="1">
            <a:spLocks noChangeArrowheads="1"/>
          </p:cNvSpPr>
          <p:nvPr/>
        </p:nvSpPr>
        <p:spPr bwMode="auto">
          <a:xfrm>
            <a:off x="4139257" y="4220195"/>
            <a:ext cx="382588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Arial Unicode MS" pitchFamily="34" charset="-128"/>
              </a:rPr>
              <a:t>p</a:t>
            </a:r>
          </a:p>
        </p:txBody>
      </p:sp>
      <p:sp>
        <p:nvSpPr>
          <p:cNvPr id="13336" name="Text Box 13"/>
          <p:cNvSpPr txBox="1">
            <a:spLocks noChangeArrowheads="1"/>
          </p:cNvSpPr>
          <p:nvPr/>
        </p:nvSpPr>
        <p:spPr bwMode="auto">
          <a:xfrm>
            <a:off x="4715520" y="5156820"/>
            <a:ext cx="7493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Arial Unicode MS" pitchFamily="34" charset="-128"/>
              </a:rPr>
              <a:t>p</a:t>
            </a:r>
            <a:r>
              <a:rPr lang="en-US" i="1" baseline="-25000">
                <a:latin typeface="Arial Unicode MS" pitchFamily="34" charset="-128"/>
              </a:rPr>
              <a:t>n</a:t>
            </a:r>
          </a:p>
        </p:txBody>
      </p:sp>
      <p:sp>
        <p:nvSpPr>
          <p:cNvPr id="13337" name="Text Box 14"/>
          <p:cNvSpPr txBox="1">
            <a:spLocks noChangeArrowheads="1"/>
          </p:cNvSpPr>
          <p:nvPr/>
        </p:nvSpPr>
        <p:spPr bwMode="auto">
          <a:xfrm>
            <a:off x="2627957" y="5085383"/>
            <a:ext cx="833438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Arial Unicode MS" pitchFamily="34" charset="-128"/>
              </a:rPr>
              <a:t>p</a:t>
            </a:r>
            <a:r>
              <a:rPr lang="en-US" i="1" baseline="-25000">
                <a:latin typeface="Arial Unicode MS" pitchFamily="34" charset="-128"/>
              </a:rPr>
              <a:t>1</a:t>
            </a:r>
            <a:endParaRPr lang="en-US" baseline="-25000">
              <a:latin typeface="Arial Unicode MS" pitchFamily="34" charset="-128"/>
            </a:endParaRPr>
          </a:p>
        </p:txBody>
      </p:sp>
      <p:sp>
        <p:nvSpPr>
          <p:cNvPr id="13338" name="Freeform 15"/>
          <p:cNvSpPr>
            <a:spLocks/>
          </p:cNvSpPr>
          <p:nvPr/>
        </p:nvSpPr>
        <p:spPr bwMode="auto">
          <a:xfrm>
            <a:off x="3131195" y="5260008"/>
            <a:ext cx="577850" cy="374650"/>
          </a:xfrm>
          <a:custGeom>
            <a:avLst/>
            <a:gdLst>
              <a:gd name="T0" fmla="*/ 577850 w 283"/>
              <a:gd name="T1" fmla="*/ 0 h 172"/>
              <a:gd name="T2" fmla="*/ 316490 w 283"/>
              <a:gd name="T3" fmla="*/ 60990 h 172"/>
              <a:gd name="T4" fmla="*/ 185810 w 283"/>
              <a:gd name="T5" fmla="*/ 239602 h 172"/>
              <a:gd name="T6" fmla="*/ 0 w 283"/>
              <a:gd name="T7" fmla="*/ 339799 h 172"/>
              <a:gd name="T8" fmla="*/ 0 60000 65536"/>
              <a:gd name="T9" fmla="*/ 0 60000 65536"/>
              <a:gd name="T10" fmla="*/ 0 60000 65536"/>
              <a:gd name="T11" fmla="*/ 0 60000 65536"/>
              <a:gd name="T12" fmla="*/ 0 w 283"/>
              <a:gd name="T13" fmla="*/ 0 h 172"/>
              <a:gd name="T14" fmla="*/ 283 w 283"/>
              <a:gd name="T15" fmla="*/ 172 h 1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3" h="172">
                <a:moveTo>
                  <a:pt x="283" y="0"/>
                </a:moveTo>
                <a:cubicBezTo>
                  <a:pt x="230" y="6"/>
                  <a:pt x="202" y="13"/>
                  <a:pt x="155" y="28"/>
                </a:cubicBezTo>
                <a:cubicBezTo>
                  <a:pt x="135" y="57"/>
                  <a:pt x="111" y="81"/>
                  <a:pt x="91" y="110"/>
                </a:cubicBezTo>
                <a:cubicBezTo>
                  <a:pt x="76" y="172"/>
                  <a:pt x="64" y="156"/>
                  <a:pt x="0" y="1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467544" y="4797152"/>
            <a:ext cx="7920880" cy="523220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23528" y="3501008"/>
            <a:ext cx="8064896" cy="52322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CPSC 322, Lecture 9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60232" y="6400800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C2E90B6-BC03-4925-87E5-45DF6100A3D1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332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MBA*: Compute New </a:t>
            </a:r>
            <a:r>
              <a:rPr lang="en-US" i="1" dirty="0" smtClean="0"/>
              <a:t>h(p)</a:t>
            </a:r>
            <a:endParaRPr lang="en-US" i="1" baseline="30000" dirty="0" smtClean="0"/>
          </a:p>
        </p:txBody>
      </p:sp>
      <p:sp>
        <p:nvSpPr>
          <p:cNvPr id="13329" name="Oval 6"/>
          <p:cNvSpPr>
            <a:spLocks noChangeArrowheads="1"/>
          </p:cNvSpPr>
          <p:nvPr/>
        </p:nvSpPr>
        <p:spPr bwMode="auto">
          <a:xfrm>
            <a:off x="5044703" y="763811"/>
            <a:ext cx="279400" cy="2952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0" name="Oval 7"/>
          <p:cNvSpPr>
            <a:spLocks noChangeArrowheads="1"/>
          </p:cNvSpPr>
          <p:nvPr/>
        </p:nvSpPr>
        <p:spPr bwMode="auto">
          <a:xfrm>
            <a:off x="4931990" y="2348136"/>
            <a:ext cx="280988" cy="2952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1" name="Oval 8"/>
          <p:cNvSpPr>
            <a:spLocks noChangeArrowheads="1"/>
          </p:cNvSpPr>
          <p:nvPr/>
        </p:nvSpPr>
        <p:spPr bwMode="auto">
          <a:xfrm>
            <a:off x="2996828" y="2124299"/>
            <a:ext cx="279400" cy="2952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2" name="Oval 9"/>
          <p:cNvSpPr>
            <a:spLocks noChangeArrowheads="1"/>
          </p:cNvSpPr>
          <p:nvPr/>
        </p:nvSpPr>
        <p:spPr bwMode="auto">
          <a:xfrm>
            <a:off x="3738190" y="1532161"/>
            <a:ext cx="280988" cy="2968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3" name="Freeform 10"/>
          <p:cNvSpPr>
            <a:spLocks/>
          </p:cNvSpPr>
          <p:nvPr/>
        </p:nvSpPr>
        <p:spPr bwMode="auto">
          <a:xfrm>
            <a:off x="4036640" y="1700436"/>
            <a:ext cx="889000" cy="735013"/>
          </a:xfrm>
          <a:custGeom>
            <a:avLst/>
            <a:gdLst>
              <a:gd name="T0" fmla="*/ 10218 w 435"/>
              <a:gd name="T1" fmla="*/ 0 h 338"/>
              <a:gd name="T2" fmla="*/ 28611 w 435"/>
              <a:gd name="T3" fmla="*/ 139174 h 338"/>
              <a:gd name="T4" fmla="*/ 104228 w 435"/>
              <a:gd name="T5" fmla="*/ 117428 h 338"/>
              <a:gd name="T6" fmla="*/ 216630 w 435"/>
              <a:gd name="T7" fmla="*/ 78285 h 338"/>
              <a:gd name="T8" fmla="*/ 439391 w 435"/>
              <a:gd name="T9" fmla="*/ 356634 h 338"/>
              <a:gd name="T10" fmla="*/ 719375 w 435"/>
              <a:gd name="T11" fmla="*/ 337062 h 338"/>
              <a:gd name="T12" fmla="*/ 813384 w 435"/>
              <a:gd name="T13" fmla="*/ 534950 h 338"/>
              <a:gd name="T14" fmla="*/ 889000 w 435"/>
              <a:gd name="T15" fmla="*/ 735013 h 3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35"/>
              <a:gd name="T25" fmla="*/ 0 h 338"/>
              <a:gd name="T26" fmla="*/ 435 w 435"/>
              <a:gd name="T27" fmla="*/ 338 h 33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35" h="338">
                <a:moveTo>
                  <a:pt x="5" y="0"/>
                </a:moveTo>
                <a:cubicBezTo>
                  <a:pt x="8" y="21"/>
                  <a:pt x="0" y="48"/>
                  <a:pt x="14" y="64"/>
                </a:cubicBezTo>
                <a:cubicBezTo>
                  <a:pt x="22" y="74"/>
                  <a:pt x="39" y="58"/>
                  <a:pt x="51" y="54"/>
                </a:cubicBezTo>
                <a:cubicBezTo>
                  <a:pt x="69" y="48"/>
                  <a:pt x="106" y="36"/>
                  <a:pt x="106" y="36"/>
                </a:cubicBezTo>
                <a:cubicBezTo>
                  <a:pt x="146" y="78"/>
                  <a:pt x="166" y="131"/>
                  <a:pt x="215" y="164"/>
                </a:cubicBezTo>
                <a:cubicBezTo>
                  <a:pt x="275" y="152"/>
                  <a:pt x="287" y="146"/>
                  <a:pt x="352" y="155"/>
                </a:cubicBezTo>
                <a:cubicBezTo>
                  <a:pt x="361" y="205"/>
                  <a:pt x="351" y="230"/>
                  <a:pt x="398" y="246"/>
                </a:cubicBezTo>
                <a:cubicBezTo>
                  <a:pt x="415" y="272"/>
                  <a:pt x="435" y="305"/>
                  <a:pt x="435" y="33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334" name="Freeform 11"/>
          <p:cNvSpPr>
            <a:spLocks/>
          </p:cNvSpPr>
          <p:nvPr/>
        </p:nvSpPr>
        <p:spPr bwMode="auto">
          <a:xfrm flipH="1">
            <a:off x="3923928" y="1052736"/>
            <a:ext cx="1120775" cy="525463"/>
          </a:xfrm>
          <a:custGeom>
            <a:avLst/>
            <a:gdLst>
              <a:gd name="T0" fmla="*/ 12882 w 435"/>
              <a:gd name="T1" fmla="*/ 0 h 338"/>
              <a:gd name="T2" fmla="*/ 36071 w 435"/>
              <a:gd name="T3" fmla="*/ 99496 h 338"/>
              <a:gd name="T4" fmla="*/ 131401 w 435"/>
              <a:gd name="T5" fmla="*/ 83950 h 338"/>
              <a:gd name="T6" fmla="*/ 273108 w 435"/>
              <a:gd name="T7" fmla="*/ 55966 h 338"/>
              <a:gd name="T8" fmla="*/ 553946 w 435"/>
              <a:gd name="T9" fmla="*/ 254958 h 338"/>
              <a:gd name="T10" fmla="*/ 906926 w 435"/>
              <a:gd name="T11" fmla="*/ 240967 h 338"/>
              <a:gd name="T12" fmla="*/ 1025445 w 435"/>
              <a:gd name="T13" fmla="*/ 382438 h 338"/>
              <a:gd name="T14" fmla="*/ 1120775 w 435"/>
              <a:gd name="T15" fmla="*/ 525463 h 3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35"/>
              <a:gd name="T25" fmla="*/ 0 h 338"/>
              <a:gd name="T26" fmla="*/ 435 w 435"/>
              <a:gd name="T27" fmla="*/ 338 h 33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35" h="338">
                <a:moveTo>
                  <a:pt x="5" y="0"/>
                </a:moveTo>
                <a:cubicBezTo>
                  <a:pt x="8" y="21"/>
                  <a:pt x="0" y="48"/>
                  <a:pt x="14" y="64"/>
                </a:cubicBezTo>
                <a:cubicBezTo>
                  <a:pt x="22" y="74"/>
                  <a:pt x="39" y="58"/>
                  <a:pt x="51" y="54"/>
                </a:cubicBezTo>
                <a:cubicBezTo>
                  <a:pt x="69" y="48"/>
                  <a:pt x="106" y="36"/>
                  <a:pt x="106" y="36"/>
                </a:cubicBezTo>
                <a:cubicBezTo>
                  <a:pt x="146" y="78"/>
                  <a:pt x="166" y="131"/>
                  <a:pt x="215" y="164"/>
                </a:cubicBezTo>
                <a:cubicBezTo>
                  <a:pt x="275" y="152"/>
                  <a:pt x="287" y="146"/>
                  <a:pt x="352" y="155"/>
                </a:cubicBezTo>
                <a:cubicBezTo>
                  <a:pt x="361" y="205"/>
                  <a:pt x="351" y="230"/>
                  <a:pt x="398" y="246"/>
                </a:cubicBezTo>
                <a:cubicBezTo>
                  <a:pt x="415" y="272"/>
                  <a:pt x="435" y="305"/>
                  <a:pt x="435" y="33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35" name="Text Box 12"/>
          <p:cNvSpPr txBox="1">
            <a:spLocks noChangeArrowheads="1"/>
          </p:cNvSpPr>
          <p:nvPr/>
        </p:nvSpPr>
        <p:spPr bwMode="auto">
          <a:xfrm>
            <a:off x="4211265" y="763811"/>
            <a:ext cx="382588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Arial Unicode MS" pitchFamily="34" charset="-128"/>
              </a:rPr>
              <a:t>p</a:t>
            </a:r>
          </a:p>
        </p:txBody>
      </p:sp>
      <p:sp>
        <p:nvSpPr>
          <p:cNvPr id="13336" name="Text Box 13"/>
          <p:cNvSpPr txBox="1">
            <a:spLocks noChangeArrowheads="1"/>
          </p:cNvSpPr>
          <p:nvPr/>
        </p:nvSpPr>
        <p:spPr bwMode="auto">
          <a:xfrm>
            <a:off x="4787528" y="1700436"/>
            <a:ext cx="7493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Arial Unicode MS" pitchFamily="34" charset="-128"/>
              </a:rPr>
              <a:t>p</a:t>
            </a:r>
            <a:r>
              <a:rPr lang="en-US" i="1" baseline="-25000">
                <a:latin typeface="Arial Unicode MS" pitchFamily="34" charset="-128"/>
              </a:rPr>
              <a:t>n</a:t>
            </a:r>
          </a:p>
        </p:txBody>
      </p:sp>
      <p:sp>
        <p:nvSpPr>
          <p:cNvPr id="13337" name="Text Box 14"/>
          <p:cNvSpPr txBox="1">
            <a:spLocks noChangeArrowheads="1"/>
          </p:cNvSpPr>
          <p:nvPr/>
        </p:nvSpPr>
        <p:spPr bwMode="auto">
          <a:xfrm>
            <a:off x="2699965" y="1628999"/>
            <a:ext cx="833438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Arial Unicode MS" pitchFamily="34" charset="-128"/>
              </a:rPr>
              <a:t>p</a:t>
            </a:r>
            <a:r>
              <a:rPr lang="en-US" i="1" baseline="-25000">
                <a:latin typeface="Arial Unicode MS" pitchFamily="34" charset="-128"/>
              </a:rPr>
              <a:t>1</a:t>
            </a:r>
            <a:endParaRPr lang="en-US" baseline="-25000">
              <a:latin typeface="Arial Unicode MS" pitchFamily="34" charset="-128"/>
            </a:endParaRPr>
          </a:p>
        </p:txBody>
      </p:sp>
      <p:sp>
        <p:nvSpPr>
          <p:cNvPr id="13338" name="Freeform 15"/>
          <p:cNvSpPr>
            <a:spLocks/>
          </p:cNvSpPr>
          <p:nvPr/>
        </p:nvSpPr>
        <p:spPr bwMode="auto">
          <a:xfrm>
            <a:off x="3203203" y="1803624"/>
            <a:ext cx="577850" cy="374650"/>
          </a:xfrm>
          <a:custGeom>
            <a:avLst/>
            <a:gdLst>
              <a:gd name="T0" fmla="*/ 577850 w 283"/>
              <a:gd name="T1" fmla="*/ 0 h 172"/>
              <a:gd name="T2" fmla="*/ 316490 w 283"/>
              <a:gd name="T3" fmla="*/ 60990 h 172"/>
              <a:gd name="T4" fmla="*/ 185810 w 283"/>
              <a:gd name="T5" fmla="*/ 239602 h 172"/>
              <a:gd name="T6" fmla="*/ 0 w 283"/>
              <a:gd name="T7" fmla="*/ 339799 h 172"/>
              <a:gd name="T8" fmla="*/ 0 60000 65536"/>
              <a:gd name="T9" fmla="*/ 0 60000 65536"/>
              <a:gd name="T10" fmla="*/ 0 60000 65536"/>
              <a:gd name="T11" fmla="*/ 0 60000 65536"/>
              <a:gd name="T12" fmla="*/ 0 w 283"/>
              <a:gd name="T13" fmla="*/ 0 h 172"/>
              <a:gd name="T14" fmla="*/ 283 w 283"/>
              <a:gd name="T15" fmla="*/ 172 h 1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3" h="172">
                <a:moveTo>
                  <a:pt x="283" y="0"/>
                </a:moveTo>
                <a:cubicBezTo>
                  <a:pt x="230" y="6"/>
                  <a:pt x="202" y="13"/>
                  <a:pt x="155" y="28"/>
                </a:cubicBezTo>
                <a:cubicBezTo>
                  <a:pt x="135" y="57"/>
                  <a:pt x="111" y="81"/>
                  <a:pt x="91" y="110"/>
                </a:cubicBezTo>
                <a:cubicBezTo>
                  <a:pt x="76" y="172"/>
                  <a:pt x="64" y="156"/>
                  <a:pt x="0" y="1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25" name="Object 9"/>
          <p:cNvGraphicFramePr>
            <a:graphicFrameLocks noChangeAspect="1"/>
          </p:cNvGraphicFramePr>
          <p:nvPr/>
        </p:nvGraphicFramePr>
        <p:xfrm>
          <a:off x="683568" y="3140968"/>
          <a:ext cx="7796212" cy="1684337"/>
        </p:xfrm>
        <a:graphic>
          <a:graphicData uri="http://schemas.openxmlformats.org/presentationml/2006/ole">
            <p:oleObj spid="_x0000_s126982" name="Equation" r:id="rId4" imgW="3644640" imgH="787320" progId="Equation.3">
              <p:embed/>
            </p:oleObj>
          </a:graphicData>
        </a:graphic>
      </p:graphicFrame>
      <p:graphicFrame>
        <p:nvGraphicFramePr>
          <p:cNvPr id="26" name="Object 9"/>
          <p:cNvGraphicFramePr>
            <a:graphicFrameLocks noChangeAspect="1"/>
          </p:cNvGraphicFramePr>
          <p:nvPr/>
        </p:nvGraphicFramePr>
        <p:xfrm>
          <a:off x="539552" y="4437112"/>
          <a:ext cx="7796212" cy="1684337"/>
        </p:xfrm>
        <a:graphic>
          <a:graphicData uri="http://schemas.openxmlformats.org/presentationml/2006/ole">
            <p:oleObj spid="_x0000_s126983" name="Equation" r:id="rId5" imgW="3644640" imgH="787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1E0FFF9-A0F2-434C-81EE-558CA0FBAAF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928688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</a:rPr>
              <a:t>Finish MBA*</a:t>
            </a:r>
          </a:p>
          <a:p>
            <a:pPr eaLnBrk="1" hangingPunct="1">
              <a:buFontTx/>
              <a:buChar char="•"/>
            </a:pPr>
            <a:r>
              <a:rPr lang="en-US" sz="4000" b="1" dirty="0" smtClean="0"/>
              <a:t>Pruning Cycles and Repeated states Examples</a:t>
            </a:r>
          </a:p>
          <a:p>
            <a:pPr eaLnBrk="1" hangingPunct="1">
              <a:buFontTx/>
              <a:buChar char="•"/>
            </a:pPr>
            <a:r>
              <a:rPr lang="en-US" sz="4000" b="1" dirty="0" smtClean="0">
                <a:solidFill>
                  <a:schemeClr val="bg2"/>
                </a:solidFill>
              </a:rPr>
              <a:t>Dynamic Programming</a:t>
            </a: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Search Recap</a:t>
            </a:r>
          </a:p>
          <a:p>
            <a:pPr eaLnBrk="1" hangingPunct="1">
              <a:buFontTx/>
              <a:buChar char="•"/>
            </a:pPr>
            <a:endParaRPr lang="en-US" sz="4000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1C415AE-9C91-4349-A09C-E6783ECE9632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43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Cycle Checking</a:t>
            </a:r>
          </a:p>
        </p:txBody>
      </p:sp>
      <p:sp>
        <p:nvSpPr>
          <p:cNvPr id="143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313" y="3500438"/>
            <a:ext cx="8642350" cy="2141537"/>
          </a:xfrm>
        </p:spPr>
        <p:txBody>
          <a:bodyPr/>
          <a:lstStyle/>
          <a:p>
            <a:pPr marL="0" indent="0" eaLnBrk="1" hangingPunct="1"/>
            <a:r>
              <a:rPr lang="en-US" sz="2400" dirty="0" smtClean="0"/>
              <a:t>You can prune a path that ends in a node already on the path. This pruning cannot remove an optimal solution.</a:t>
            </a:r>
          </a:p>
          <a:p>
            <a:pPr marL="0" indent="0" eaLnBrk="1" hangingPunct="1">
              <a:buFontTx/>
              <a:buChar char="•"/>
            </a:pPr>
            <a:r>
              <a:rPr lang="en-US" sz="2400" dirty="0" smtClean="0"/>
              <a:t> The time is ………………… in path length.</a:t>
            </a: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3027363" y="908050"/>
          <a:ext cx="2330450" cy="2411413"/>
        </p:xfrm>
        <a:graphic>
          <a:graphicData uri="http://schemas.openxmlformats.org/presentationml/2006/ole">
            <p:oleObj spid="_x0000_s120834" name="Acrobat Document" r:id="rId4" imgW="1390844" imgH="1438095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4B3F3E8-D155-49F5-8553-D89837787940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5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Repeated States / Multiple Paths</a:t>
            </a:r>
          </a:p>
        </p:txBody>
      </p:sp>
      <p:sp>
        <p:nvSpPr>
          <p:cNvPr id="15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458200" cy="4495800"/>
          </a:xfrm>
        </p:spPr>
        <p:txBody>
          <a:bodyPr/>
          <a:lstStyle/>
          <a:p>
            <a:pPr eaLnBrk="1" hangingPunct="1"/>
            <a:r>
              <a:rPr lang="en-US" smtClean="0"/>
              <a:t>Failure to detect repeated states can turn a linear problem into an exponential one!</a:t>
            </a:r>
          </a:p>
        </p:txBody>
      </p:sp>
      <p:pic>
        <p:nvPicPr>
          <p:cNvPr id="15371" name="Picture 4" descr="ribbon-spac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1989138"/>
            <a:ext cx="82296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232A12F-DF1F-4FCE-AB31-5E8263597691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64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Multiple-Path Pruning</a:t>
            </a:r>
          </a:p>
        </p:txBody>
      </p:sp>
      <p:sp>
        <p:nvSpPr>
          <p:cNvPr id="164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3860800"/>
            <a:ext cx="8569325" cy="2141538"/>
          </a:xfrm>
        </p:spPr>
        <p:txBody>
          <a:bodyPr/>
          <a:lstStyle/>
          <a:p>
            <a:pPr marL="0" indent="0" eaLnBrk="1" hangingPunct="1">
              <a:buFontTx/>
              <a:buChar char="•"/>
            </a:pPr>
            <a:r>
              <a:rPr lang="en-US" smtClean="0"/>
              <a:t>You can prune a path to node </a:t>
            </a:r>
            <a:r>
              <a:rPr lang="en-US" b="1" i="1" smtClean="0"/>
              <a:t>n </a:t>
            </a:r>
            <a:r>
              <a:rPr lang="en-US" smtClean="0"/>
              <a:t>that you have already found a path to</a:t>
            </a:r>
          </a:p>
          <a:p>
            <a:pPr marL="0" indent="0" eaLnBrk="1" hangingPunct="1">
              <a:buFontTx/>
              <a:buChar char="•"/>
            </a:pPr>
            <a:r>
              <a:rPr lang="en-US" smtClean="0"/>
              <a:t> (if the new path is longer – more costly). </a:t>
            </a:r>
          </a:p>
          <a:p>
            <a:pPr marL="0" indent="0" eaLnBrk="1" hangingPunct="1">
              <a:buFontTx/>
              <a:buChar char="•"/>
            </a:pPr>
            <a:endParaRPr lang="en-US" smtClean="0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1692275" y="1268413"/>
          <a:ext cx="5400675" cy="2057400"/>
        </p:xfrm>
        <a:graphic>
          <a:graphicData uri="http://schemas.openxmlformats.org/presentationml/2006/ole">
            <p:oleObj spid="_x0000_s122882" name="Acrobat Document" r:id="rId4" imgW="2600000" imgH="990738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6A39DD6-95D0-45AC-A827-D60F8EF7515E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74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Multiple-Path Pruning &amp; Optimal Solutions</a:t>
            </a:r>
          </a:p>
        </p:txBody>
      </p:sp>
      <p:sp>
        <p:nvSpPr>
          <p:cNvPr id="174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1849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CC0099"/>
                </a:solidFill>
              </a:rPr>
              <a:t>Problem:</a:t>
            </a:r>
            <a:r>
              <a:rPr lang="en-US" sz="2400" smtClean="0"/>
              <a:t> what if a subsequent path to </a:t>
            </a:r>
            <a:r>
              <a:rPr lang="en-US" sz="2400" i="1" smtClean="0"/>
              <a:t>n</a:t>
            </a:r>
            <a:r>
              <a:rPr lang="en-US" sz="2400" smtClean="0"/>
              <a:t> is shorter than the first path to </a:t>
            </a:r>
            <a:r>
              <a:rPr lang="en-US" sz="2400" i="1" smtClean="0"/>
              <a:t>n </a:t>
            </a:r>
            <a:r>
              <a:rPr lang="en-US" sz="2400" smtClean="0"/>
              <a:t>?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You can remove all paths from the frontier that use the longer path. (as these can’t be optimal)</a:t>
            </a:r>
          </a:p>
        </p:txBody>
      </p:sp>
      <p:sp>
        <p:nvSpPr>
          <p:cNvPr id="17417" name="Oval 4"/>
          <p:cNvSpPr>
            <a:spLocks noChangeArrowheads="1"/>
          </p:cNvSpPr>
          <p:nvPr/>
        </p:nvSpPr>
        <p:spPr bwMode="auto">
          <a:xfrm>
            <a:off x="2195513" y="4005263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8" name="Oval 5"/>
          <p:cNvSpPr>
            <a:spLocks noChangeArrowheads="1"/>
          </p:cNvSpPr>
          <p:nvPr/>
        </p:nvSpPr>
        <p:spPr bwMode="auto">
          <a:xfrm>
            <a:off x="3203575" y="40052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9" name="Oval 6"/>
          <p:cNvSpPr>
            <a:spLocks noChangeArrowheads="1"/>
          </p:cNvSpPr>
          <p:nvPr/>
        </p:nvSpPr>
        <p:spPr bwMode="auto">
          <a:xfrm>
            <a:off x="4427538" y="4005263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0" name="Oval 7"/>
          <p:cNvSpPr>
            <a:spLocks noChangeArrowheads="1"/>
          </p:cNvSpPr>
          <p:nvPr/>
        </p:nvSpPr>
        <p:spPr bwMode="auto">
          <a:xfrm>
            <a:off x="5508625" y="40052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1" name="Oval 8"/>
          <p:cNvSpPr>
            <a:spLocks noChangeArrowheads="1"/>
          </p:cNvSpPr>
          <p:nvPr/>
        </p:nvSpPr>
        <p:spPr bwMode="auto">
          <a:xfrm>
            <a:off x="3851275" y="31416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V="1">
            <a:off x="2411413" y="3357563"/>
            <a:ext cx="14398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4140200" y="3357563"/>
            <a:ext cx="13684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2411413" y="414972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3490913" y="41497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4570413" y="41497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5795963" y="41497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28" name="Oval 20"/>
          <p:cNvSpPr>
            <a:spLocks noChangeArrowheads="1"/>
          </p:cNvSpPr>
          <p:nvPr/>
        </p:nvSpPr>
        <p:spPr bwMode="auto">
          <a:xfrm>
            <a:off x="6732588" y="4005263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5651500" y="4294188"/>
            <a:ext cx="93662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30" name="Oval 22"/>
          <p:cNvSpPr>
            <a:spLocks noChangeArrowheads="1"/>
          </p:cNvSpPr>
          <p:nvPr/>
        </p:nvSpPr>
        <p:spPr bwMode="auto">
          <a:xfrm>
            <a:off x="6588125" y="46529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28457</TotalTime>
  <Words>1773</Words>
  <Application>Microsoft Office PowerPoint</Application>
  <PresentationFormat>On-screen Show (4:3)</PresentationFormat>
  <Paragraphs>492</Paragraphs>
  <Slides>24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Default Design</vt:lpstr>
      <vt:lpstr>Equation</vt:lpstr>
      <vt:lpstr>Acrobat Document</vt:lpstr>
      <vt:lpstr>Slide 1</vt:lpstr>
      <vt:lpstr>Lecture Overview</vt:lpstr>
      <vt:lpstr>Memory-bounded A*</vt:lpstr>
      <vt:lpstr>MBA*: Compute New h(p)</vt:lpstr>
      <vt:lpstr>Lecture Overview</vt:lpstr>
      <vt:lpstr>Cycle Checking</vt:lpstr>
      <vt:lpstr>Repeated States / Multiple Paths</vt:lpstr>
      <vt:lpstr>Multiple-Path Pruning</vt:lpstr>
      <vt:lpstr>Multiple-Path Pruning &amp; Optimal Solutions</vt:lpstr>
      <vt:lpstr>Multiple-Path Pruning &amp; Optimal Solutions</vt:lpstr>
      <vt:lpstr>Pruning Cycles</vt:lpstr>
      <vt:lpstr>Lecture Overview</vt:lpstr>
      <vt:lpstr>Dynamic Programming</vt:lpstr>
      <vt:lpstr>Dynamic Programming</vt:lpstr>
      <vt:lpstr>Dynamic Programming</vt:lpstr>
      <vt:lpstr>Lecture Overview</vt:lpstr>
      <vt:lpstr>Recap Search</vt:lpstr>
      <vt:lpstr>Recap Search (some qualifications)</vt:lpstr>
      <vt:lpstr>Search in Practice</vt:lpstr>
      <vt:lpstr>Search in Practice (cont’)</vt:lpstr>
      <vt:lpstr>(Adversarial) Search: Chess</vt:lpstr>
      <vt:lpstr>Modules we'll cover in this course: R&amp;Rsys</vt:lpstr>
      <vt:lpstr>Standard Search vs. Specific R&amp;R systems</vt:lpstr>
      <vt:lpstr>Next class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522</cp:revision>
  <dcterms:created xsi:type="dcterms:W3CDTF">2000-08-26T02:46:38Z</dcterms:created>
  <dcterms:modified xsi:type="dcterms:W3CDTF">2012-09-26T21:36:53Z</dcterms:modified>
</cp:coreProperties>
</file>